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 id="2147483681" r:id="rId3"/>
  </p:sldMasterIdLst>
  <p:notesMasterIdLst>
    <p:notesMasterId r:id="rId29"/>
  </p:notesMasterIdLst>
  <p:sldIdLst>
    <p:sldId id="926" r:id="rId4"/>
    <p:sldId id="311" r:id="rId5"/>
    <p:sldId id="1090" r:id="rId6"/>
    <p:sldId id="347" r:id="rId7"/>
    <p:sldId id="1112" r:id="rId8"/>
    <p:sldId id="1091" r:id="rId9"/>
    <p:sldId id="1092" r:id="rId10"/>
    <p:sldId id="1093" r:id="rId11"/>
    <p:sldId id="1094" r:id="rId12"/>
    <p:sldId id="1095" r:id="rId13"/>
    <p:sldId id="1096" r:id="rId14"/>
    <p:sldId id="1097" r:id="rId15"/>
    <p:sldId id="1098" r:id="rId16"/>
    <p:sldId id="1099" r:id="rId17"/>
    <p:sldId id="1100" r:id="rId18"/>
    <p:sldId id="1101" r:id="rId19"/>
    <p:sldId id="1102" r:id="rId20"/>
    <p:sldId id="1103" r:id="rId21"/>
    <p:sldId id="1104" r:id="rId22"/>
    <p:sldId id="1111" r:id="rId23"/>
    <p:sldId id="1105" r:id="rId24"/>
    <p:sldId id="1107" r:id="rId25"/>
    <p:sldId id="1108" r:id="rId26"/>
    <p:sldId id="1109" r:id="rId27"/>
    <p:sldId id="1110" r:id="rId28"/>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 xmlns:p15="http://schemas.microsoft.com/office/powerpoint/2012/main" xmlns:go="http://customooxmlschemas.google.com/"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434"/>
    <a:srgbClr val="084183"/>
    <a:srgbClr val="2683C6"/>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93432" autoAdjust="0"/>
  </p:normalViewPr>
  <p:slideViewPr>
    <p:cSldViewPr snapToGrid="0" snapToObjects="1">
      <p:cViewPr varScale="1">
        <p:scale>
          <a:sx n="88" d="100"/>
          <a:sy n="88" d="100"/>
        </p:scale>
        <p:origin x="1248" y="53"/>
      </p:cViewPr>
      <p:guideLst>
        <p:guide orient="horz" pos="1800"/>
        <p:guide pos="2880"/>
      </p:guideLst>
    </p:cSldViewPr>
  </p:slideViewPr>
  <p:outlineViewPr>
    <p:cViewPr>
      <p:scale>
        <a:sx n="33" d="100"/>
        <a:sy n="33" d="100"/>
      </p:scale>
      <p:origin x="0" y="0"/>
    </p:cViewPr>
  </p:outlineViewPr>
  <p:notesTextViewPr>
    <p:cViewPr>
      <p:scale>
        <a:sx n="190" d="100"/>
        <a:sy n="190" d="100"/>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8" Type="http://schemas.openxmlformats.org/officeDocument/2006/relationships/slide" Target="slides/slide5.xml"/><Relationship Id="rId7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Initial release,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Rochester Institute of Technology, 2022.</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By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https://</a:t>
            </a:r>
            <a:r>
              <a:rPr lang="en-US" sz="1200" b="0" i="0" u="none" strike="noStrike" kern="1200" cap="none" dirty="0" err="1">
                <a:solidFill>
                  <a:schemeClr val="dk1"/>
                </a:solidFill>
                <a:effectLst/>
                <a:latin typeface="Times New Roman"/>
                <a:ea typeface="Times New Roman"/>
                <a:cs typeface="Times New Roman"/>
                <a:sym typeface="Times New Roman"/>
              </a:rPr>
              <a:t>www.cs.rit.edu</a:t>
            </a:r>
            <a:r>
              <a:rPr lang="en-US" sz="1200" b="0" i="0" u="none" strike="noStrike" kern="1200" cap="none" dirty="0">
                <a:solidFill>
                  <a:schemeClr val="dk1"/>
                </a:solidFill>
                <a:effectLst/>
                <a:latin typeface="Times New Roman"/>
                <a:ea typeface="Times New Roman"/>
                <a:cs typeface="Times New Roman"/>
                <a:sym typeface="Times New Roman"/>
              </a:rPr>
              <a:t>/~xl/</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Except where otherwise noted, this work is licensed under a Creative Commons Attribution-4.0 International License https://</a:t>
            </a:r>
            <a:r>
              <a:rPr lang="en-US" sz="1200" b="0" i="0" u="none" strike="noStrike" kern="1200" cap="none" dirty="0" err="1">
                <a:solidFill>
                  <a:schemeClr val="dk1"/>
                </a:solidFill>
                <a:effectLst/>
                <a:latin typeface="Times New Roman"/>
                <a:ea typeface="Times New Roman"/>
                <a:cs typeface="Times New Roman"/>
                <a:sym typeface="Times New Roman"/>
              </a:rPr>
              <a:t>creativecommons.org</a:t>
            </a:r>
            <a:r>
              <a:rPr lang="en-US" sz="1200" b="0" i="0" u="none" strike="noStrike" kern="1200" cap="none" dirty="0">
                <a:solidFill>
                  <a:schemeClr val="dk1"/>
                </a:solidFill>
                <a:effectLst/>
                <a:latin typeface="Times New Roman"/>
                <a:ea typeface="Times New Roman"/>
                <a:cs typeface="Times New Roman"/>
                <a:sym typeface="Times New Roman"/>
              </a:rPr>
              <a:t>/licenses/by/4.0/</a:t>
            </a:r>
            <a:endParaRPr lang="en-US" b="0" dirty="0">
              <a:effectLst/>
            </a:endParaRPr>
          </a:p>
          <a:p>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10</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467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Use Python print() function to view the data. By default, only the top 5 and the last 5 tuples are displayed. Display the value of a </a:t>
            </a:r>
            <a:r>
              <a:rPr lang="en-US" dirty="0" err="1">
                <a:cs typeface="Calibri"/>
              </a:rPr>
              <a:t>dataframe.shape</a:t>
            </a:r>
            <a:r>
              <a:rPr lang="en-US" dirty="0">
                <a:cs typeface="Calibri"/>
              </a:rPr>
              <a:t> attribute to show the shape of it, i.e., the number of rows and the number of columns.</a:t>
            </a:r>
          </a:p>
        </p:txBody>
      </p:sp>
      <p:sp>
        <p:nvSpPr>
          <p:cNvPr id="4" name="Slide Number Placeholder 3"/>
          <p:cNvSpPr>
            <a:spLocks noGrp="1"/>
          </p:cNvSpPr>
          <p:nvPr>
            <p:ph type="sldNum" sz="quarter" idx="5"/>
          </p:nvPr>
        </p:nvSpPr>
        <p:spPr/>
        <p:txBody>
          <a:bodyPr/>
          <a:lstStyle/>
          <a:p>
            <a:fld id="{918CCA95-4F40-4CDD-BF1E-B8C9EB86EE73}" type="slidenum">
              <a:rPr lang="en-US" smtClean="0"/>
              <a:t>11</a:t>
            </a:fld>
            <a:endParaRPr lang="en-US"/>
          </a:p>
        </p:txBody>
      </p:sp>
    </p:spTree>
    <p:extLst>
      <p:ext uri="{BB962C8B-B14F-4D97-AF65-F5344CB8AC3E}">
        <p14:creationId xmlns:p14="http://schemas.microsoft.com/office/powerpoint/2010/main" val="165917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Use head() or tail() functions to show the specified number of the beginning or ending rows. </a:t>
            </a:r>
          </a:p>
        </p:txBody>
      </p:sp>
      <p:sp>
        <p:nvSpPr>
          <p:cNvPr id="4" name="Slide Number Placeholder 3"/>
          <p:cNvSpPr>
            <a:spLocks noGrp="1"/>
          </p:cNvSpPr>
          <p:nvPr>
            <p:ph type="sldNum" sz="quarter" idx="5"/>
          </p:nvPr>
        </p:nvSpPr>
        <p:spPr/>
        <p:txBody>
          <a:bodyPr/>
          <a:lstStyle/>
          <a:p>
            <a:fld id="{918CCA95-4F40-4CDD-BF1E-B8C9EB86EE73}" type="slidenum">
              <a:rPr lang="en-US" smtClean="0"/>
              <a:t>12</a:t>
            </a:fld>
            <a:endParaRPr lang="en-US"/>
          </a:p>
        </p:txBody>
      </p:sp>
    </p:spTree>
    <p:extLst>
      <p:ext uri="{BB962C8B-B14F-4D97-AF65-F5344CB8AC3E}">
        <p14:creationId xmlns:p14="http://schemas.microsoft.com/office/powerpoint/2010/main" val="64477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Use </a:t>
            </a:r>
            <a:r>
              <a:rPr lang="en-US" dirty="0" err="1">
                <a:cs typeface="Calibri"/>
              </a:rPr>
              <a:t>dataframe.loc</a:t>
            </a:r>
            <a:r>
              <a:rPr lang="en-US" dirty="0">
                <a:cs typeface="Calibri"/>
              </a:rPr>
              <a:t>[] to display the rows and columns by label(s) or a </a:t>
            </a:r>
            <a:r>
              <a:rPr lang="en-US" dirty="0" err="1">
                <a:cs typeface="Calibri"/>
              </a:rPr>
              <a:t>boolean</a:t>
            </a:r>
            <a:r>
              <a:rPr lang="en-US" dirty="0">
                <a:cs typeface="Calibri"/>
              </a:rPr>
              <a:t> array. </a:t>
            </a:r>
          </a:p>
          <a:p>
            <a:r>
              <a:rPr lang="en-US" dirty="0">
                <a:cs typeface="Calibri"/>
              </a:rPr>
              <a:t>https://</a:t>
            </a:r>
            <a:r>
              <a:rPr lang="en-US" dirty="0" err="1">
                <a:cs typeface="Calibri"/>
              </a:rPr>
              <a:t>pandas.pydata.org</a:t>
            </a:r>
            <a:r>
              <a:rPr lang="en-US" dirty="0">
                <a:cs typeface="Calibri"/>
              </a:rPr>
              <a:t>/docs/reference/</a:t>
            </a:r>
            <a:r>
              <a:rPr lang="en-US" dirty="0" err="1">
                <a:cs typeface="Calibri"/>
              </a:rPr>
              <a:t>api</a:t>
            </a:r>
            <a:r>
              <a:rPr lang="en-US" dirty="0">
                <a:cs typeface="Calibri"/>
              </a:rPr>
              <a:t>/</a:t>
            </a:r>
            <a:r>
              <a:rPr lang="en-US" dirty="0" err="1">
                <a:cs typeface="Calibri"/>
              </a:rPr>
              <a:t>pandas.DataFrame.loc.html</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3298805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cs typeface="Calibri"/>
              </a:rPr>
              <a:t>Use </a:t>
            </a:r>
            <a:r>
              <a:rPr lang="en-US" dirty="0" err="1">
                <a:cs typeface="Calibri"/>
              </a:rPr>
              <a:t>dataframe.iloc</a:t>
            </a:r>
            <a:r>
              <a:rPr lang="en-US" dirty="0">
                <a:cs typeface="Calibri"/>
              </a:rPr>
              <a:t>[] to display the rows and columns by position. https://</a:t>
            </a:r>
            <a:r>
              <a:rPr lang="en-US" dirty="0" err="1">
                <a:cs typeface="Calibri"/>
              </a:rPr>
              <a:t>pandas.pydata.org</a:t>
            </a:r>
            <a:r>
              <a:rPr lang="en-US" dirty="0">
                <a:cs typeface="Calibri"/>
              </a:rPr>
              <a:t>/docs/reference/</a:t>
            </a:r>
            <a:r>
              <a:rPr lang="en-US" dirty="0" err="1">
                <a:cs typeface="Calibri"/>
              </a:rPr>
              <a:t>api</a:t>
            </a:r>
            <a:r>
              <a:rPr lang="en-US" dirty="0">
                <a:cs typeface="Calibri"/>
              </a:rPr>
              <a:t>/</a:t>
            </a:r>
            <a:r>
              <a:rPr lang="en-US" dirty="0" err="1">
                <a:cs typeface="Calibri"/>
              </a:rPr>
              <a:t>pandas.DataFrame.iloc.html</a:t>
            </a:r>
            <a:endParaRPr lang="en-US" dirty="0">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dirty="0">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cs typeface="Calibri"/>
              </a:rPr>
              <a:t>If you want to use the column names to specify the display condition, use </a:t>
            </a:r>
            <a:r>
              <a:rPr lang="en-US" dirty="0" err="1">
                <a:cs typeface="Calibri"/>
              </a:rPr>
              <a:t>dataframe.loc</a:t>
            </a:r>
            <a:r>
              <a:rPr lang="en-US" dirty="0">
                <a:cs typeface="Calibri"/>
              </a:rPr>
              <a:t>[]</a:t>
            </a: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2416681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Use </a:t>
            </a:r>
            <a:r>
              <a:rPr lang="en-US" dirty="0" err="1">
                <a:cs typeface="Calibri"/>
              </a:rPr>
              <a:t>Dataframe.dtypes</a:t>
            </a:r>
            <a:r>
              <a:rPr lang="en-US" dirty="0">
                <a:cs typeface="Calibri"/>
              </a:rPr>
              <a:t> to check the data types of columns. </a:t>
            </a:r>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1652554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16</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9900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Querying a dataset serves for two purposes: find some specific information or select a subset of the data for further process. </a:t>
            </a:r>
          </a:p>
          <a:p>
            <a:endParaRPr lang="en-US" dirty="0">
              <a:cs typeface="Calibri"/>
            </a:endParaRPr>
          </a:p>
          <a:p>
            <a:r>
              <a:rPr lang="en-US" dirty="0">
                <a:cs typeface="Calibri"/>
              </a:rPr>
              <a:t>Some query scenarios for a census dataset are listed. </a:t>
            </a: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1270651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specify a query, you need to specify its context, i.e., which </a:t>
            </a:r>
            <a:r>
              <a:rPr lang="en-US" dirty="0" err="1">
                <a:cs typeface="Calibri"/>
              </a:rPr>
              <a:t>dataframe</a:t>
            </a:r>
            <a:r>
              <a:rPr lang="en-US" dirty="0">
                <a:cs typeface="Calibri"/>
              </a:rPr>
              <a:t> needs to be queried, and the query condition, i.e., what determines if a data record should be displayed or not. </a:t>
            </a:r>
          </a:p>
          <a:p>
            <a:endParaRPr lang="en-US" dirty="0">
              <a:cs typeface="Calibri"/>
            </a:endParaRPr>
          </a:p>
          <a:p>
            <a:r>
              <a:rPr lang="en-US" dirty="0">
                <a:cs typeface="Calibri"/>
              </a:rPr>
              <a:t>Use </a:t>
            </a:r>
            <a:r>
              <a:rPr lang="en-US" dirty="0" err="1">
                <a:cs typeface="Calibri"/>
              </a:rPr>
              <a:t>dataframe.query</a:t>
            </a:r>
            <a:r>
              <a:rPr lang="en-US" dirty="0">
                <a:cs typeface="Calibri"/>
              </a:rPr>
              <a:t>() function to specify the query. Here the </a:t>
            </a:r>
            <a:r>
              <a:rPr lang="en-US" dirty="0" err="1">
                <a:cs typeface="Calibri"/>
              </a:rPr>
              <a:t>dataframe</a:t>
            </a:r>
            <a:r>
              <a:rPr lang="en-US" dirty="0">
                <a:cs typeface="Calibri"/>
              </a:rPr>
              <a:t> specifies the context and the query expression specifies the query condition, as the parameter of the function. </a:t>
            </a:r>
            <a:r>
              <a:rPr lang="en-US" dirty="0" err="1">
                <a:cs typeface="Calibri"/>
              </a:rPr>
              <a:t>inplace</a:t>
            </a:r>
            <a:r>
              <a:rPr lang="en-US" dirty="0">
                <a:cs typeface="Calibri"/>
              </a:rPr>
              <a:t> can be either True or False, indicating if the query should modify the dataset.  (https://</a:t>
            </a:r>
            <a:r>
              <a:rPr lang="en-US" dirty="0" err="1">
                <a:cs typeface="Calibri"/>
              </a:rPr>
              <a:t>pandas.pydata.org</a:t>
            </a:r>
            <a:r>
              <a:rPr lang="en-US" dirty="0">
                <a:cs typeface="Calibri"/>
              </a:rPr>
              <a:t>/docs/reference/</a:t>
            </a:r>
            <a:r>
              <a:rPr lang="en-US" dirty="0" err="1">
                <a:cs typeface="Calibri"/>
              </a:rPr>
              <a:t>api</a:t>
            </a:r>
            <a:r>
              <a:rPr lang="en-US" dirty="0">
                <a:cs typeface="Calibri"/>
              </a:rPr>
              <a:t>/</a:t>
            </a:r>
            <a:r>
              <a:rPr lang="en-US" dirty="0" err="1">
                <a:cs typeface="Calibri"/>
              </a:rPr>
              <a:t>pandas.DataFrame.query.html</a:t>
            </a:r>
            <a:r>
              <a:rPr lang="en-US" dirty="0">
                <a:cs typeface="Calibri"/>
              </a:rPr>
              <a:t>)</a:t>
            </a:r>
          </a:p>
          <a:p>
            <a:endParaRPr lang="en-US" dirty="0">
              <a:cs typeface="Calibri"/>
            </a:endParaRPr>
          </a:p>
          <a:p>
            <a:endParaRPr lang="en-US" dirty="0">
              <a:cs typeface="Calibri"/>
            </a:endParaRPr>
          </a:p>
          <a:p>
            <a:r>
              <a:rPr lang="en-US" dirty="0">
                <a:cs typeface="Calibri"/>
              </a:rPr>
              <a:t>The result of this function is has a </a:t>
            </a:r>
            <a:r>
              <a:rPr lang="en-US" dirty="0" err="1">
                <a:cs typeface="Calibri"/>
              </a:rPr>
              <a:t>dataframe</a:t>
            </a:r>
            <a:r>
              <a:rPr lang="en-US" dirty="0">
                <a:cs typeface="Calibri"/>
              </a:rPr>
              <a:t> type. </a:t>
            </a: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73493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query expression can have one or more than one conditions. </a:t>
            </a:r>
          </a:p>
        </p:txBody>
      </p:sp>
      <p:sp>
        <p:nvSpPr>
          <p:cNvPr id="4" name="Slide Number Placeholder 3"/>
          <p:cNvSpPr>
            <a:spLocks noGrp="1"/>
          </p:cNvSpPr>
          <p:nvPr>
            <p:ph type="sldNum" sz="quarter" idx="5"/>
          </p:nvPr>
        </p:nvSpPr>
        <p:spPr/>
        <p:txBody>
          <a:bodyPr/>
          <a:lstStyle/>
          <a:p>
            <a:fld id="{918CCA95-4F40-4CDD-BF1E-B8C9EB86EE73}" type="slidenum">
              <a:rPr lang="en-US" smtClean="0"/>
              <a:t>19</a:t>
            </a:fld>
            <a:endParaRPr lang="en-US"/>
          </a:p>
        </p:txBody>
      </p:sp>
    </p:spTree>
    <p:extLst>
      <p:ext uri="{BB962C8B-B14F-4D97-AF65-F5344CB8AC3E}">
        <p14:creationId xmlns:p14="http://schemas.microsoft.com/office/powerpoint/2010/main" val="292106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this lecture, we use a census dataset in the examples: https://</a:t>
            </a:r>
            <a:r>
              <a:rPr lang="en-US" dirty="0" err="1">
                <a:ea typeface="Calibri"/>
                <a:cs typeface="Calibri"/>
              </a:rPr>
              <a:t>www.kaggle.com</a:t>
            </a:r>
            <a:r>
              <a:rPr lang="en-US" dirty="0">
                <a:ea typeface="Calibri"/>
                <a:cs typeface="Calibri"/>
              </a:rPr>
              <a:t>/datasets/</a:t>
            </a:r>
            <a:r>
              <a:rPr lang="en-US" dirty="0" err="1">
                <a:ea typeface="Calibri"/>
                <a:cs typeface="Calibri"/>
              </a:rPr>
              <a:t>muonneutrino</a:t>
            </a:r>
            <a:r>
              <a:rPr lang="en-US" dirty="0">
                <a:ea typeface="Calibri"/>
                <a:cs typeface="Calibri"/>
              </a:rPr>
              <a:t>/us-census-demographic-data</a:t>
            </a:r>
          </a:p>
          <a:p>
            <a:endParaRPr lang="en-US" dirty="0">
              <a:ea typeface="Calibri"/>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sz="1200" b="0" i="0" u="none" strike="noStrike" kern="1200" cap="none" dirty="0">
                <a:solidFill>
                  <a:schemeClr val="dk1"/>
                </a:solidFill>
                <a:effectLst/>
                <a:latin typeface="Times New Roman"/>
                <a:cs typeface="Times New Roman"/>
                <a:sym typeface="Times New Roman"/>
              </a:rPr>
              <a:t>Please contact </a:t>
            </a:r>
            <a:r>
              <a:rPr lang="en-US" sz="1200" b="0" i="0" u="none" strike="noStrike" kern="1200" cap="none" dirty="0" err="1">
                <a:solidFill>
                  <a:schemeClr val="dk1"/>
                </a:solidFill>
                <a:effectLst/>
                <a:latin typeface="Times New Roman"/>
                <a:cs typeface="Times New Roman"/>
                <a:sym typeface="Times New Roman"/>
              </a:rPr>
              <a:t>Xumin</a:t>
            </a:r>
            <a:r>
              <a:rPr lang="en-US" sz="1200" b="0" i="0" u="none" strike="noStrike" kern="1200" cap="none" dirty="0">
                <a:solidFill>
                  <a:schemeClr val="dk1"/>
                </a:solidFill>
                <a:effectLst/>
                <a:latin typeface="Times New Roman"/>
                <a:cs typeface="Times New Roman"/>
                <a:sym typeface="Times New Roman"/>
              </a:rPr>
              <a:t> Liu (</a:t>
            </a:r>
            <a:r>
              <a:rPr lang="en-US" sz="1200" b="0" i="0" u="none" strike="noStrike" kern="1200" cap="none" dirty="0" err="1">
                <a:solidFill>
                  <a:schemeClr val="dk1"/>
                </a:solidFill>
                <a:effectLst/>
                <a:latin typeface="Times New Roman"/>
                <a:cs typeface="Times New Roman"/>
                <a:sym typeface="Times New Roman"/>
              </a:rPr>
              <a:t>xmlics@rit.edu</a:t>
            </a:r>
            <a:r>
              <a:rPr lang="en-US" sz="1200" b="0" i="0" u="none" strike="noStrike" kern="1200" cap="none" dirty="0">
                <a:solidFill>
                  <a:schemeClr val="dk1"/>
                </a:solidFill>
                <a:effectLst/>
                <a:latin typeface="Times New Roman"/>
                <a:cs typeface="Times New Roman"/>
                <a:sym typeface="Times New Roman"/>
              </a:rPr>
              <a:t>) for the demo code shown in the lecture. </a:t>
            </a:r>
            <a:endParaRPr lang="en-US" b="0" dirty="0">
              <a:effectLst/>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Write the python code for the queries. The python code can be found in the in-class demo folder. </a:t>
            </a:r>
          </a:p>
        </p:txBody>
      </p:sp>
      <p:sp>
        <p:nvSpPr>
          <p:cNvPr id="4" name="Slide Number Placeholder 3"/>
          <p:cNvSpPr>
            <a:spLocks noGrp="1"/>
          </p:cNvSpPr>
          <p:nvPr>
            <p:ph type="sldNum" sz="quarter" idx="5"/>
          </p:nvPr>
        </p:nvSpPr>
        <p:spPr/>
        <p:txBody>
          <a:bodyPr/>
          <a:lstStyle/>
          <a:p>
            <a:fld id="{918CCA95-4F40-4CDD-BF1E-B8C9EB86EE73}" type="slidenum">
              <a:rPr lang="en-US" smtClean="0"/>
              <a:t>20</a:t>
            </a:fld>
            <a:endParaRPr lang="en-US"/>
          </a:p>
        </p:txBody>
      </p:sp>
    </p:spTree>
    <p:extLst>
      <p:ext uri="{BB962C8B-B14F-4D97-AF65-F5344CB8AC3E}">
        <p14:creationId xmlns:p14="http://schemas.microsoft.com/office/powerpoint/2010/main" val="3183927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Use </a:t>
            </a:r>
            <a:r>
              <a:rPr lang="en-US" dirty="0" err="1">
                <a:cs typeface="Calibri"/>
              </a:rPr>
              <a:t>dataframe.groupby</a:t>
            </a:r>
            <a:r>
              <a:rPr lang="en-US" dirty="0">
                <a:cs typeface="Calibri"/>
              </a:rPr>
              <a:t>() function to group the records based on a certain column. Aggregation functions, such as count(), sum() can be applied to each group. </a:t>
            </a:r>
          </a:p>
          <a:p>
            <a:endParaRPr lang="en-US" dirty="0">
              <a:cs typeface="Calibri"/>
            </a:endParaRPr>
          </a:p>
          <a:p>
            <a:r>
              <a:rPr lang="en-US" dirty="0">
                <a:cs typeface="Calibri"/>
              </a:rPr>
              <a:t>https://</a:t>
            </a:r>
            <a:r>
              <a:rPr lang="en-US" dirty="0" err="1">
                <a:cs typeface="Calibri"/>
              </a:rPr>
              <a:t>pandas.pydata.org</a:t>
            </a:r>
            <a:r>
              <a:rPr lang="en-US" dirty="0">
                <a:cs typeface="Calibri"/>
              </a:rPr>
              <a:t>/docs/reference/</a:t>
            </a:r>
            <a:r>
              <a:rPr lang="en-US" dirty="0" err="1">
                <a:cs typeface="Calibri"/>
              </a:rPr>
              <a:t>api</a:t>
            </a:r>
            <a:r>
              <a:rPr lang="en-US" dirty="0">
                <a:cs typeface="Calibri"/>
              </a:rPr>
              <a:t>/</a:t>
            </a:r>
            <a:r>
              <a:rPr lang="en-US" dirty="0" err="1">
                <a:cs typeface="Calibri"/>
              </a:rPr>
              <a:t>pandas.DataFrame.groupby.html</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3525325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22</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1133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Sorting the data based on the value(s) of certain row(s) or column(s) provides an interesting view of the data. Use </a:t>
            </a:r>
            <a:r>
              <a:rPr lang="en-US" dirty="0" err="1">
                <a:cs typeface="Calibri"/>
              </a:rPr>
              <a:t>Dataframe.sort_values</a:t>
            </a:r>
            <a:r>
              <a:rPr lang="en-US" dirty="0">
                <a:cs typeface="Calibri"/>
              </a:rPr>
              <a:t>() function to sort the rows (axis=0, default values) or columns (axis=1). </a:t>
            </a:r>
          </a:p>
          <a:p>
            <a:endParaRPr lang="en-US" dirty="0">
              <a:cs typeface="Calibri"/>
            </a:endParaRPr>
          </a:p>
          <a:p>
            <a:r>
              <a:rPr lang="en-US" dirty="0">
                <a:cs typeface="Calibri"/>
              </a:rPr>
              <a:t>https://</a:t>
            </a:r>
            <a:r>
              <a:rPr lang="en-US" dirty="0" err="1">
                <a:cs typeface="Calibri"/>
              </a:rPr>
              <a:t>pandas.pydata.org</a:t>
            </a:r>
            <a:r>
              <a:rPr lang="en-US" dirty="0">
                <a:cs typeface="Calibri"/>
              </a:rPr>
              <a:t>/docs/reference/</a:t>
            </a:r>
            <a:r>
              <a:rPr lang="en-US" dirty="0" err="1">
                <a:cs typeface="Calibri"/>
              </a:rPr>
              <a:t>api</a:t>
            </a:r>
            <a:r>
              <a:rPr lang="en-US" dirty="0">
                <a:cs typeface="Calibri"/>
              </a:rPr>
              <a:t>/</a:t>
            </a:r>
            <a:r>
              <a:rPr lang="en-US" dirty="0" err="1">
                <a:cs typeface="Calibri"/>
              </a:rPr>
              <a:t>pandas.DataFrame.sort_values.html</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23</a:t>
            </a:fld>
            <a:endParaRPr lang="en-US"/>
          </a:p>
        </p:txBody>
      </p:sp>
    </p:spTree>
    <p:extLst>
      <p:ext uri="{BB962C8B-B14F-4D97-AF65-F5344CB8AC3E}">
        <p14:creationId xmlns:p14="http://schemas.microsoft.com/office/powerpoint/2010/main" val="3658752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Sort the census data by the values of “</a:t>
            </a:r>
            <a:r>
              <a:rPr lang="en-US" dirty="0" err="1">
                <a:cs typeface="Calibri"/>
              </a:rPr>
              <a:t>TotalPop</a:t>
            </a:r>
            <a:r>
              <a:rPr lang="en-US" dirty="0">
                <a:cs typeface="Calibri"/>
              </a:rPr>
              <a:t>” in descending order. </a:t>
            </a:r>
          </a:p>
        </p:txBody>
      </p:sp>
      <p:sp>
        <p:nvSpPr>
          <p:cNvPr id="4" name="Slide Number Placeholder 3"/>
          <p:cNvSpPr>
            <a:spLocks noGrp="1"/>
          </p:cNvSpPr>
          <p:nvPr>
            <p:ph type="sldNum" sz="quarter" idx="5"/>
          </p:nvPr>
        </p:nvSpPr>
        <p:spPr/>
        <p:txBody>
          <a:bodyPr/>
          <a:lstStyle/>
          <a:p>
            <a:fld id="{918CCA95-4F40-4CDD-BF1E-B8C9EB86EE73}" type="slidenum">
              <a:rPr lang="en-US" smtClean="0"/>
              <a:t>24</a:t>
            </a:fld>
            <a:endParaRPr lang="en-US"/>
          </a:p>
        </p:txBody>
      </p:sp>
    </p:spTree>
    <p:extLst>
      <p:ext uri="{BB962C8B-B14F-4D97-AF65-F5344CB8AC3E}">
        <p14:creationId xmlns:p14="http://schemas.microsoft.com/office/powerpoint/2010/main" val="2268826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cs typeface="Calibri"/>
              </a:rPr>
              <a:t>Get the records for NY states, sort those records by the values of “</a:t>
            </a:r>
            <a:r>
              <a:rPr lang="en-US" dirty="0" err="1">
                <a:cs typeface="Calibri"/>
              </a:rPr>
              <a:t>TotalPop</a:t>
            </a:r>
            <a:r>
              <a:rPr lang="en-US" dirty="0">
                <a:cs typeface="Calibri"/>
              </a:rPr>
              <a:t>” in descending order, and show the first </a:t>
            </a:r>
            <a:r>
              <a:rPr lang="en-US">
                <a:cs typeface="Calibri"/>
              </a:rPr>
              <a:t>9 records.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25</a:t>
            </a:fld>
            <a:endParaRPr lang="en-US"/>
          </a:p>
        </p:txBody>
      </p:sp>
    </p:spTree>
    <p:extLst>
      <p:ext uri="{BB962C8B-B14F-4D97-AF65-F5344CB8AC3E}">
        <p14:creationId xmlns:p14="http://schemas.microsoft.com/office/powerpoint/2010/main" val="161293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Data</a:t>
            </a:r>
            <a:r>
              <a:rPr lang="zh-CN" altLang="en-US" dirty="0"/>
              <a:t> </a:t>
            </a:r>
            <a:r>
              <a:rPr lang="en-US" altLang="zh-CN" dirty="0"/>
              <a:t>can</a:t>
            </a:r>
            <a:r>
              <a:rPr lang="zh-CN" altLang="en-US" dirty="0"/>
              <a:t> </a:t>
            </a:r>
            <a:r>
              <a:rPr lang="en-US" altLang="zh-CN" dirty="0"/>
              <a:t>be</a:t>
            </a:r>
            <a:r>
              <a:rPr lang="zh-CN" altLang="en-US" dirty="0"/>
              <a:t> </a:t>
            </a:r>
            <a:r>
              <a:rPr lang="en-US" altLang="zh-CN" dirty="0"/>
              <a:t>stored</a:t>
            </a:r>
            <a:r>
              <a:rPr lang="zh-CN" altLang="en-US" dirty="0"/>
              <a:t> </a:t>
            </a:r>
            <a:r>
              <a:rPr lang="en-US" altLang="zh-CN" dirty="0"/>
              <a:t>in</a:t>
            </a:r>
            <a:r>
              <a:rPr lang="zh-CN" altLang="en-US" dirty="0"/>
              <a:t> </a:t>
            </a:r>
            <a:r>
              <a:rPr lang="en-US" altLang="zh-CN" dirty="0"/>
              <a:t>many</a:t>
            </a:r>
            <a:r>
              <a:rPr lang="zh-CN" altLang="en-US" dirty="0"/>
              <a:t> </a:t>
            </a:r>
            <a:r>
              <a:rPr lang="en-US" altLang="zh-CN" dirty="0"/>
              <a:t>places, locally or online; in</a:t>
            </a:r>
            <a:r>
              <a:rPr lang="zh-CN" altLang="en-US" dirty="0"/>
              <a:t> </a:t>
            </a:r>
            <a:r>
              <a:rPr lang="en-US" altLang="zh-CN" dirty="0"/>
              <a:t>many</a:t>
            </a:r>
            <a:r>
              <a:rPr lang="zh-CN" altLang="en-US" dirty="0"/>
              <a:t> </a:t>
            </a:r>
            <a:r>
              <a:rPr lang="en-US" altLang="zh-CN" dirty="0"/>
              <a:t>formats: unstructured</a:t>
            </a:r>
            <a:r>
              <a:rPr lang="zh-CN" altLang="en-US" dirty="0"/>
              <a:t> </a:t>
            </a:r>
            <a:r>
              <a:rPr lang="en-US" altLang="zh-CN" dirty="0"/>
              <a:t>text</a:t>
            </a:r>
            <a:r>
              <a:rPr lang="zh-CN" altLang="en-US" dirty="0"/>
              <a:t> </a:t>
            </a:r>
            <a:r>
              <a:rPr lang="en-US" altLang="zh-CN" dirty="0"/>
              <a:t>file,</a:t>
            </a:r>
            <a:r>
              <a:rPr lang="zh-CN" altLang="en-US" dirty="0"/>
              <a:t> </a:t>
            </a:r>
            <a:r>
              <a:rPr lang="en-US" altLang="zh-CN" dirty="0"/>
              <a:t>structured</a:t>
            </a:r>
            <a:r>
              <a:rPr lang="zh-CN" altLang="en-US" dirty="0"/>
              <a:t> </a:t>
            </a:r>
            <a:r>
              <a:rPr lang="en-US" altLang="zh-CN" dirty="0"/>
              <a:t>file</a:t>
            </a:r>
            <a:r>
              <a:rPr lang="zh-CN" altLang="en-US" dirty="0"/>
              <a:t> </a:t>
            </a:r>
            <a:r>
              <a:rPr lang="en-US" altLang="zh-CN" dirty="0"/>
              <a:t>like</a:t>
            </a:r>
            <a:r>
              <a:rPr lang="zh-CN" altLang="en-US" dirty="0"/>
              <a:t> </a:t>
            </a:r>
            <a:r>
              <a:rPr lang="en-US" altLang="zh-CN" dirty="0"/>
              <a:t>csv</a:t>
            </a:r>
            <a:r>
              <a:rPr lang="zh-CN" altLang="en-US" dirty="0"/>
              <a:t> </a:t>
            </a:r>
            <a:r>
              <a:rPr lang="en-US" altLang="zh-CN" dirty="0"/>
              <a:t>or</a:t>
            </a:r>
            <a:r>
              <a:rPr lang="zh-CN" altLang="en-US" dirty="0"/>
              <a:t> </a:t>
            </a:r>
            <a:r>
              <a:rPr lang="en-US" altLang="zh-CN" dirty="0"/>
              <a:t>excel</a:t>
            </a:r>
            <a:r>
              <a:rPr lang="zh-CN" altLang="en-US" dirty="0"/>
              <a:t> </a:t>
            </a:r>
            <a:r>
              <a:rPr lang="en-US" altLang="zh-CN" dirty="0"/>
              <a:t>files,</a:t>
            </a:r>
            <a:r>
              <a:rPr lang="zh-CN" altLang="en-US" dirty="0"/>
              <a:t> </a:t>
            </a:r>
            <a:r>
              <a:rPr lang="en-US" altLang="zh-CN" dirty="0"/>
              <a:t>pdf</a:t>
            </a:r>
            <a:r>
              <a:rPr lang="zh-CN" altLang="en-US" dirty="0"/>
              <a:t> </a:t>
            </a:r>
            <a:r>
              <a:rPr lang="en-US" altLang="zh-CN" dirty="0"/>
              <a:t>files, image files</a:t>
            </a:r>
            <a:r>
              <a:rPr lang="zh-CN" altLang="en-US" dirty="0"/>
              <a:t> </a:t>
            </a:r>
            <a:r>
              <a:rPr lang="en-US" altLang="zh-CN" dirty="0"/>
              <a:t>and</a:t>
            </a:r>
            <a:r>
              <a:rPr lang="zh-CN" altLang="en-US" dirty="0"/>
              <a:t> </a:t>
            </a:r>
            <a:r>
              <a:rPr lang="en-US" altLang="zh-CN" dirty="0"/>
              <a:t>so</a:t>
            </a:r>
            <a:r>
              <a:rPr lang="zh-CN" altLang="en-US" dirty="0"/>
              <a:t> </a:t>
            </a:r>
            <a:r>
              <a:rPr lang="en-US" altLang="zh-CN" dirty="0"/>
              <a:t>on.</a:t>
            </a:r>
            <a:r>
              <a:rPr lang="zh-CN" altLang="en-US" dirty="0"/>
              <a:t> </a:t>
            </a:r>
            <a:endParaRPr lang="en-US" altLang="zh-CN" dirty="0"/>
          </a:p>
          <a:p>
            <a:r>
              <a:rPr lang="en-US" altLang="zh-CN" dirty="0"/>
              <a:t>Data</a:t>
            </a:r>
            <a:r>
              <a:rPr lang="zh-CN" altLang="en-US" dirty="0"/>
              <a:t> </a:t>
            </a:r>
            <a:r>
              <a:rPr lang="en-US" altLang="zh-CN" dirty="0"/>
              <a:t>can</a:t>
            </a:r>
            <a:r>
              <a:rPr lang="zh-CN" altLang="en-US" dirty="0"/>
              <a:t> </a:t>
            </a:r>
            <a:r>
              <a:rPr lang="en-US" altLang="zh-CN" dirty="0"/>
              <a:t>be</a:t>
            </a:r>
            <a:r>
              <a:rPr lang="zh-CN" altLang="en-US" dirty="0"/>
              <a:t> </a:t>
            </a:r>
            <a:r>
              <a:rPr lang="en-US" altLang="zh-CN" dirty="0"/>
              <a:t>stored</a:t>
            </a:r>
            <a:r>
              <a:rPr lang="zh-CN" altLang="en-US" dirty="0"/>
              <a:t> </a:t>
            </a:r>
            <a:r>
              <a:rPr lang="en-US" altLang="zh-CN" dirty="0"/>
              <a:t>in</a:t>
            </a:r>
            <a:r>
              <a:rPr lang="zh-CN" altLang="en-US" dirty="0"/>
              <a:t> </a:t>
            </a:r>
            <a:r>
              <a:rPr lang="en-US" altLang="zh-CN" dirty="0"/>
              <a:t>database</a:t>
            </a:r>
            <a:r>
              <a:rPr lang="zh-CN" altLang="en-US" dirty="0"/>
              <a:t> </a:t>
            </a:r>
            <a:r>
              <a:rPr lang="en-US" altLang="zh-CN" dirty="0"/>
              <a:t>for</a:t>
            </a:r>
            <a:r>
              <a:rPr lang="zh-CN" altLang="en-US" dirty="0"/>
              <a:t> </a:t>
            </a:r>
            <a:r>
              <a:rPr lang="en-US" altLang="zh-CN" dirty="0"/>
              <a:t>more</a:t>
            </a:r>
            <a:r>
              <a:rPr lang="zh-CN" altLang="en-US" dirty="0"/>
              <a:t> </a:t>
            </a:r>
            <a:r>
              <a:rPr lang="en-US" altLang="zh-CN" dirty="0"/>
              <a:t>regulated</a:t>
            </a:r>
            <a:r>
              <a:rPr lang="zh-CN" altLang="en-US" dirty="0"/>
              <a:t> </a:t>
            </a:r>
            <a:r>
              <a:rPr lang="en-US" altLang="zh-CN" dirty="0"/>
              <a:t>and</a:t>
            </a:r>
            <a:r>
              <a:rPr lang="zh-CN" altLang="en-US" dirty="0"/>
              <a:t> </a:t>
            </a:r>
            <a:r>
              <a:rPr lang="en-US" altLang="zh-CN" dirty="0"/>
              <a:t>efficient</a:t>
            </a:r>
            <a:r>
              <a:rPr lang="zh-CN" altLang="en-US" dirty="0"/>
              <a:t> </a:t>
            </a:r>
            <a:r>
              <a:rPr lang="en-US" altLang="zh-CN" dirty="0"/>
              <a:t>management.</a:t>
            </a:r>
            <a:r>
              <a:rPr lang="zh-CN" altLang="en-US" dirty="0"/>
              <a:t> </a:t>
            </a:r>
            <a:r>
              <a:rPr lang="en-US" altLang="zh-CN" dirty="0"/>
              <a:t>The</a:t>
            </a:r>
            <a:r>
              <a:rPr lang="zh-CN" altLang="en-US" dirty="0"/>
              <a:t> </a:t>
            </a:r>
            <a:r>
              <a:rPr lang="en-US" altLang="zh-CN" dirty="0"/>
              <a:t>traditional</a:t>
            </a:r>
            <a:r>
              <a:rPr lang="zh-CN" altLang="en-US" dirty="0"/>
              <a:t> </a:t>
            </a:r>
            <a:r>
              <a:rPr lang="en-US" altLang="zh-CN" dirty="0"/>
              <a:t>databases</a:t>
            </a:r>
            <a:r>
              <a:rPr lang="zh-CN" altLang="en-US" dirty="0"/>
              <a:t> </a:t>
            </a:r>
            <a:r>
              <a:rPr lang="en-US" altLang="zh-CN" dirty="0"/>
              <a:t>are</a:t>
            </a:r>
            <a:r>
              <a:rPr lang="zh-CN" altLang="en-US" dirty="0"/>
              <a:t> </a:t>
            </a:r>
            <a:r>
              <a:rPr lang="en-US" altLang="zh-CN" dirty="0"/>
              <a:t>relational</a:t>
            </a:r>
            <a:r>
              <a:rPr lang="zh-CN" altLang="en-US" dirty="0"/>
              <a:t> </a:t>
            </a:r>
            <a:r>
              <a:rPr lang="en-US" altLang="zh-CN" dirty="0"/>
              <a:t>ones</a:t>
            </a:r>
            <a:r>
              <a:rPr lang="zh-CN" altLang="en-US" dirty="0"/>
              <a:t> </a:t>
            </a:r>
            <a:r>
              <a:rPr lang="en-US" altLang="zh-CN" dirty="0"/>
              <a:t>such</a:t>
            </a:r>
            <a:r>
              <a:rPr lang="zh-CN" altLang="en-US" dirty="0"/>
              <a:t> </a:t>
            </a:r>
            <a:r>
              <a:rPr lang="en-US" altLang="zh-CN" dirty="0"/>
              <a:t>as</a:t>
            </a:r>
            <a:r>
              <a:rPr lang="zh-CN" altLang="en-US" dirty="0"/>
              <a:t> </a:t>
            </a:r>
            <a:r>
              <a:rPr lang="en-US" altLang="zh-CN" dirty="0"/>
              <a:t>MySQL,</a:t>
            </a:r>
            <a:r>
              <a:rPr lang="zh-CN" altLang="en-US" dirty="0"/>
              <a:t> </a:t>
            </a:r>
            <a:r>
              <a:rPr lang="en-US" altLang="zh-CN" dirty="0"/>
              <a:t>Oracle</a:t>
            </a:r>
            <a:r>
              <a:rPr lang="zh-CN" altLang="en-US" dirty="0"/>
              <a:t> </a:t>
            </a:r>
            <a:r>
              <a:rPr lang="en-US" altLang="zh-CN" dirty="0"/>
              <a:t>server,</a:t>
            </a:r>
            <a:r>
              <a:rPr lang="zh-CN" altLang="en-US" dirty="0"/>
              <a:t> </a:t>
            </a:r>
            <a:r>
              <a:rPr lang="en-US" altLang="zh-CN" dirty="0"/>
              <a:t>Microsoft</a:t>
            </a:r>
            <a:r>
              <a:rPr lang="zh-CN" altLang="en-US" dirty="0"/>
              <a:t> </a:t>
            </a:r>
            <a:r>
              <a:rPr lang="en-US" altLang="zh-CN" dirty="0"/>
              <a:t>SQL</a:t>
            </a:r>
            <a:r>
              <a:rPr lang="zh-CN" altLang="en-US" dirty="0"/>
              <a:t> </a:t>
            </a:r>
            <a:r>
              <a:rPr lang="en-US" altLang="zh-CN" dirty="0"/>
              <a:t>server,</a:t>
            </a:r>
            <a:r>
              <a:rPr lang="zh-CN" altLang="en-US" dirty="0"/>
              <a:t> </a:t>
            </a:r>
            <a:r>
              <a:rPr lang="en-US" altLang="zh-CN" dirty="0"/>
              <a:t>and</a:t>
            </a:r>
            <a:r>
              <a:rPr lang="zh-CN" altLang="en-US" dirty="0"/>
              <a:t> </a:t>
            </a:r>
            <a:r>
              <a:rPr lang="en-US" altLang="zh-CN" dirty="0"/>
              <a:t>so</a:t>
            </a:r>
            <a:r>
              <a:rPr lang="zh-CN" altLang="en-US" dirty="0"/>
              <a:t> </a:t>
            </a:r>
            <a:r>
              <a:rPr lang="en-US" altLang="zh-CN" dirty="0"/>
              <a:t>on.</a:t>
            </a:r>
            <a:r>
              <a:rPr lang="zh-CN" altLang="en-US" dirty="0"/>
              <a:t> </a:t>
            </a:r>
            <a:r>
              <a:rPr lang="en-US" altLang="zh-CN" dirty="0"/>
              <a:t>The</a:t>
            </a:r>
            <a:r>
              <a:rPr lang="zh-CN" altLang="en-US" dirty="0"/>
              <a:t> </a:t>
            </a:r>
            <a:r>
              <a:rPr lang="en-US" altLang="zh-CN" dirty="0"/>
              <a:t>common</a:t>
            </a:r>
            <a:r>
              <a:rPr lang="zh-CN" altLang="en-US" dirty="0"/>
              <a:t> </a:t>
            </a:r>
            <a:r>
              <a:rPr lang="en-US" altLang="zh-CN" dirty="0"/>
              <a:t>features</a:t>
            </a:r>
            <a:r>
              <a:rPr lang="zh-CN" altLang="en-US" dirty="0"/>
              <a:t> </a:t>
            </a:r>
            <a:r>
              <a:rPr lang="en-US" altLang="zh-CN" dirty="0"/>
              <a:t>of</a:t>
            </a:r>
            <a:r>
              <a:rPr lang="zh-CN" altLang="en-US" dirty="0"/>
              <a:t> </a:t>
            </a:r>
            <a:r>
              <a:rPr lang="en-US" altLang="zh-CN" dirty="0"/>
              <a:t>those</a:t>
            </a:r>
            <a:r>
              <a:rPr lang="zh-CN" altLang="en-US" dirty="0"/>
              <a:t> </a:t>
            </a:r>
            <a:r>
              <a:rPr lang="en-US" altLang="zh-CN" dirty="0"/>
              <a:t>databases</a:t>
            </a:r>
            <a:r>
              <a:rPr lang="zh-CN" altLang="en-US" dirty="0"/>
              <a:t> </a:t>
            </a:r>
            <a:r>
              <a:rPr lang="en-US" altLang="zh-CN" dirty="0"/>
              <a:t>include: using SQL</a:t>
            </a:r>
            <a:r>
              <a:rPr lang="zh-CN" altLang="en-US" dirty="0"/>
              <a:t> </a:t>
            </a:r>
            <a:r>
              <a:rPr lang="en-US" altLang="zh-CN" dirty="0"/>
              <a:t>as</a:t>
            </a:r>
            <a:r>
              <a:rPr lang="zh-CN" altLang="en-US" dirty="0"/>
              <a:t> </a:t>
            </a:r>
            <a:r>
              <a:rPr lang="en-US" altLang="zh-CN" dirty="0"/>
              <a:t>the</a:t>
            </a:r>
            <a:r>
              <a:rPr lang="zh-CN" altLang="en-US" dirty="0"/>
              <a:t> </a:t>
            </a:r>
            <a:r>
              <a:rPr lang="en-US" altLang="zh-CN" dirty="0"/>
              <a:t>query</a:t>
            </a:r>
            <a:r>
              <a:rPr lang="zh-CN" altLang="en-US" dirty="0"/>
              <a:t> </a:t>
            </a:r>
            <a:r>
              <a:rPr lang="en-US" altLang="zh-CN" dirty="0"/>
              <a:t>language,</a:t>
            </a:r>
            <a:r>
              <a:rPr lang="zh-CN" altLang="en-US" dirty="0"/>
              <a:t> </a:t>
            </a:r>
            <a:r>
              <a:rPr lang="en-US" altLang="zh-CN" dirty="0"/>
              <a:t>high</a:t>
            </a:r>
            <a:r>
              <a:rPr lang="zh-CN" altLang="en-US" dirty="0"/>
              <a:t> </a:t>
            </a:r>
            <a:r>
              <a:rPr lang="en-US" altLang="zh-CN" dirty="0"/>
              <a:t>requirement</a:t>
            </a:r>
            <a:r>
              <a:rPr lang="zh-CN" altLang="en-US" dirty="0"/>
              <a:t> </a:t>
            </a:r>
            <a:r>
              <a:rPr lang="en-US" altLang="zh-CN" dirty="0"/>
              <a:t>on</a:t>
            </a:r>
            <a:r>
              <a:rPr lang="zh-CN" altLang="en-US" dirty="0"/>
              <a:t> </a:t>
            </a:r>
            <a:r>
              <a:rPr lang="en-US" altLang="zh-CN" dirty="0"/>
              <a:t>data</a:t>
            </a:r>
            <a:r>
              <a:rPr lang="zh-CN" altLang="en-US" dirty="0"/>
              <a:t> </a:t>
            </a:r>
            <a:r>
              <a:rPr lang="en-US" altLang="zh-CN" dirty="0"/>
              <a:t>integrity</a:t>
            </a:r>
            <a:r>
              <a:rPr lang="zh-CN" altLang="en-US" dirty="0"/>
              <a:t> </a:t>
            </a:r>
            <a:r>
              <a:rPr lang="en-US" altLang="zh-CN" dirty="0"/>
              <a:t>and</a:t>
            </a:r>
            <a:r>
              <a:rPr lang="zh-CN" altLang="en-US" dirty="0"/>
              <a:t> </a:t>
            </a:r>
            <a:r>
              <a:rPr lang="en-US" altLang="zh-CN" dirty="0"/>
              <a:t>consistency,</a:t>
            </a:r>
            <a:r>
              <a:rPr lang="zh-CN" altLang="en-US" dirty="0"/>
              <a:t> </a:t>
            </a:r>
            <a:r>
              <a:rPr lang="en-US" altLang="zh-CN" dirty="0"/>
              <a:t>and a</a:t>
            </a:r>
            <a:r>
              <a:rPr lang="zh-CN" altLang="en-US" dirty="0"/>
              <a:t> </a:t>
            </a:r>
            <a:r>
              <a:rPr lang="en-US" altLang="zh-CN" dirty="0"/>
              <a:t>uniform</a:t>
            </a:r>
            <a:r>
              <a:rPr lang="zh-CN" altLang="en-US" dirty="0"/>
              <a:t> </a:t>
            </a:r>
            <a:r>
              <a:rPr lang="en-US" altLang="zh-CN" dirty="0"/>
              <a:t>data</a:t>
            </a:r>
            <a:r>
              <a:rPr lang="zh-CN" altLang="en-US" dirty="0"/>
              <a:t> </a:t>
            </a:r>
            <a:r>
              <a:rPr lang="en-US" altLang="zh-CN" dirty="0"/>
              <a:t>schema</a:t>
            </a:r>
            <a:r>
              <a:rPr lang="zh-CN" altLang="en-US" dirty="0"/>
              <a:t> </a:t>
            </a:r>
            <a:r>
              <a:rPr lang="en-US" altLang="zh-CN" dirty="0"/>
              <a:t>to</a:t>
            </a:r>
            <a:r>
              <a:rPr lang="zh-CN" altLang="en-US" dirty="0"/>
              <a:t> </a:t>
            </a:r>
            <a:r>
              <a:rPr lang="en-US" altLang="zh-CN" dirty="0"/>
              <a:t>organize</a:t>
            </a:r>
            <a:r>
              <a:rPr lang="zh-CN" altLang="en-US" dirty="0"/>
              <a:t> </a:t>
            </a:r>
            <a:r>
              <a:rPr lang="en-US" altLang="zh-CN" dirty="0"/>
              <a:t>data.</a:t>
            </a:r>
            <a:r>
              <a:rPr lang="zh-CN" altLang="en-US" dirty="0"/>
              <a:t> </a:t>
            </a:r>
            <a:r>
              <a:rPr lang="en-US" altLang="zh-CN" dirty="0"/>
              <a:t>NoSQL databases</a:t>
            </a:r>
            <a:r>
              <a:rPr lang="zh-CN" altLang="en-US" dirty="0"/>
              <a:t> </a:t>
            </a:r>
            <a:r>
              <a:rPr lang="en-US" altLang="zh-CN" dirty="0"/>
              <a:t>support</a:t>
            </a:r>
            <a:r>
              <a:rPr lang="zh-CN" altLang="en-US" dirty="0"/>
              <a:t> </a:t>
            </a:r>
            <a:r>
              <a:rPr lang="en-US" altLang="zh-CN" dirty="0"/>
              <a:t>a</a:t>
            </a:r>
            <a:r>
              <a:rPr lang="zh-CN" altLang="en-US" dirty="0"/>
              <a:t> </a:t>
            </a:r>
            <a:r>
              <a:rPr lang="en-US" altLang="zh-CN" dirty="0"/>
              <a:t>variety</a:t>
            </a:r>
            <a:r>
              <a:rPr lang="zh-CN" altLang="en-US" dirty="0"/>
              <a:t> </a:t>
            </a:r>
            <a:r>
              <a:rPr lang="en-US" altLang="zh-CN" dirty="0"/>
              <a:t>of</a:t>
            </a:r>
            <a:r>
              <a:rPr lang="zh-CN" altLang="en-US" dirty="0"/>
              <a:t> </a:t>
            </a:r>
            <a:r>
              <a:rPr lang="en-US" altLang="zh-CN" dirty="0"/>
              <a:t>data</a:t>
            </a:r>
            <a:r>
              <a:rPr lang="zh-CN" altLang="en-US" dirty="0"/>
              <a:t> </a:t>
            </a:r>
            <a:r>
              <a:rPr lang="en-US" altLang="zh-CN" dirty="0"/>
              <a:t>formats</a:t>
            </a:r>
            <a:r>
              <a:rPr lang="zh-CN" altLang="en-US" dirty="0"/>
              <a:t> </a:t>
            </a:r>
            <a:r>
              <a:rPr lang="en-US" altLang="zh-CN" dirty="0"/>
              <a:t>and</a:t>
            </a:r>
            <a:r>
              <a:rPr lang="zh-CN" altLang="en-US" dirty="0"/>
              <a:t> </a:t>
            </a:r>
            <a:r>
              <a:rPr lang="en-US" altLang="zh-CN" dirty="0"/>
              <a:t>data</a:t>
            </a:r>
            <a:r>
              <a:rPr lang="zh-CN" altLang="en-US" dirty="0"/>
              <a:t> </a:t>
            </a:r>
            <a:r>
              <a:rPr lang="en-US" altLang="zh-CN" dirty="0"/>
              <a:t>query</a:t>
            </a:r>
            <a:r>
              <a:rPr lang="zh-CN" altLang="en-US" dirty="0"/>
              <a:t> </a:t>
            </a:r>
            <a:r>
              <a:rPr lang="en-US" altLang="zh-CN" dirty="0"/>
              <a:t>languages.</a:t>
            </a:r>
            <a:r>
              <a:rPr lang="zh-CN" altLang="en-US" dirty="0"/>
              <a:t> </a:t>
            </a:r>
            <a:r>
              <a:rPr lang="en-US" altLang="zh-CN" dirty="0"/>
              <a:t>They have different</a:t>
            </a:r>
            <a:r>
              <a:rPr lang="zh-CN" altLang="en-US" dirty="0"/>
              <a:t> </a:t>
            </a:r>
            <a:r>
              <a:rPr lang="en-US" altLang="zh-CN" dirty="0"/>
              <a:t>design</a:t>
            </a:r>
            <a:r>
              <a:rPr lang="zh-CN" altLang="en-US" dirty="0"/>
              <a:t> </a:t>
            </a:r>
            <a:r>
              <a:rPr lang="en-US" altLang="zh-CN" dirty="0"/>
              <a:t>compared</a:t>
            </a:r>
            <a:r>
              <a:rPr lang="zh-CN" altLang="en-US" dirty="0"/>
              <a:t> </a:t>
            </a:r>
            <a:r>
              <a:rPr lang="en-US" altLang="zh-CN" dirty="0"/>
              <a:t>to</a:t>
            </a:r>
            <a:r>
              <a:rPr lang="zh-CN" altLang="en-US" dirty="0"/>
              <a:t> </a:t>
            </a:r>
            <a:r>
              <a:rPr lang="en-US" altLang="zh-CN" dirty="0"/>
              <a:t>SQL</a:t>
            </a:r>
            <a:r>
              <a:rPr lang="zh-CN" altLang="en-US" dirty="0"/>
              <a:t> </a:t>
            </a:r>
            <a:r>
              <a:rPr lang="en-US" altLang="zh-CN" dirty="0"/>
              <a:t>databases, usually have more flexible data schema and higher tolerance on data inconsistency,</a:t>
            </a:r>
            <a:r>
              <a:rPr lang="zh-CN" altLang="en-US" dirty="0"/>
              <a:t> </a:t>
            </a:r>
            <a:r>
              <a:rPr lang="en-US" altLang="zh-CN" dirty="0"/>
              <a:t>but provides a better performance for some applications.</a:t>
            </a:r>
            <a:r>
              <a:rPr lang="zh-CN" altLang="en-US" dirty="0"/>
              <a:t> </a:t>
            </a:r>
            <a:r>
              <a:rPr lang="en-US" altLang="zh-CN" dirty="0"/>
              <a:t>Examples</a:t>
            </a:r>
            <a:r>
              <a:rPr lang="zh-CN" altLang="en-US" dirty="0"/>
              <a:t> </a:t>
            </a:r>
            <a:r>
              <a:rPr lang="en-US" altLang="zh-CN" dirty="0"/>
              <a:t>of</a:t>
            </a:r>
            <a:r>
              <a:rPr lang="zh-CN" altLang="en-US" dirty="0"/>
              <a:t> </a:t>
            </a:r>
            <a:r>
              <a:rPr lang="en-US" altLang="zh-CN" dirty="0"/>
              <a:t>those</a:t>
            </a:r>
            <a:r>
              <a:rPr lang="zh-CN" altLang="en-US" dirty="0"/>
              <a:t> </a:t>
            </a:r>
            <a:r>
              <a:rPr lang="en-US" altLang="zh-CN" dirty="0"/>
              <a:t>NoSQL</a:t>
            </a:r>
            <a:r>
              <a:rPr lang="zh-CN" altLang="en-US" dirty="0"/>
              <a:t> </a:t>
            </a:r>
            <a:r>
              <a:rPr lang="en-US" altLang="zh-CN" dirty="0"/>
              <a:t>databases</a:t>
            </a:r>
            <a:r>
              <a:rPr lang="zh-CN" altLang="en-US" dirty="0"/>
              <a:t> </a:t>
            </a:r>
            <a:r>
              <a:rPr lang="en-US" altLang="zh-CN" dirty="0"/>
              <a:t>are</a:t>
            </a:r>
            <a:r>
              <a:rPr lang="zh-CN" altLang="en-US" dirty="0"/>
              <a:t> </a:t>
            </a:r>
            <a:r>
              <a:rPr lang="en-US" altLang="zh-CN" dirty="0"/>
              <a:t>MongoDB,</a:t>
            </a:r>
            <a:r>
              <a:rPr lang="zh-CN" altLang="en-US" dirty="0"/>
              <a:t> </a:t>
            </a:r>
            <a:r>
              <a:rPr lang="en-US" altLang="zh-CN" dirty="0"/>
              <a:t>Amazon</a:t>
            </a:r>
            <a:r>
              <a:rPr lang="zh-CN" altLang="en-US" dirty="0"/>
              <a:t> </a:t>
            </a:r>
            <a:r>
              <a:rPr lang="en-US" altLang="zh-CN" dirty="0" err="1"/>
              <a:t>Hbase</a:t>
            </a:r>
            <a:r>
              <a:rPr lang="en-US" altLang="zh-CN" dirty="0"/>
              <a:t>,</a:t>
            </a:r>
            <a:r>
              <a:rPr lang="zh-CN" altLang="en-US" dirty="0"/>
              <a:t> </a:t>
            </a:r>
            <a:r>
              <a:rPr lang="en-US" altLang="zh-CN" dirty="0"/>
              <a:t>Google</a:t>
            </a:r>
            <a:r>
              <a:rPr lang="zh-CN" altLang="en-US" dirty="0"/>
              <a:t> </a:t>
            </a:r>
            <a:r>
              <a:rPr lang="en-US" altLang="zh-CN" dirty="0"/>
              <a:t>File</a:t>
            </a:r>
            <a:r>
              <a:rPr lang="zh-CN" altLang="en-US" dirty="0"/>
              <a:t> </a:t>
            </a:r>
            <a:r>
              <a:rPr lang="en-US" altLang="zh-CN" dirty="0"/>
              <a:t>system,</a:t>
            </a:r>
            <a:r>
              <a:rPr lang="zh-CN" altLang="en-US" dirty="0"/>
              <a:t> </a:t>
            </a:r>
            <a:r>
              <a:rPr lang="en-US" altLang="zh-CN" dirty="0"/>
              <a:t>and</a:t>
            </a:r>
            <a:r>
              <a:rPr lang="zh-CN" altLang="en-US" dirty="0"/>
              <a:t> </a:t>
            </a:r>
            <a:r>
              <a:rPr lang="en-US" altLang="zh-CN" dirty="0"/>
              <a:t>so</a:t>
            </a:r>
            <a:r>
              <a:rPr lang="zh-CN" altLang="en-US" dirty="0"/>
              <a:t> </a:t>
            </a:r>
            <a:r>
              <a:rPr lang="en-US" altLang="zh-CN" dirty="0"/>
              <a:t>on.</a:t>
            </a:r>
            <a:r>
              <a:rPr lang="zh-CN" altLang="en-US" dirty="0"/>
              <a:t> </a:t>
            </a:r>
            <a:endParaRPr lang="en-US" altLang="zh-CN" dirty="0"/>
          </a:p>
          <a:p>
            <a:r>
              <a:rPr lang="en-US" altLang="zh-CN" dirty="0"/>
              <a:t>Data</a:t>
            </a:r>
            <a:r>
              <a:rPr lang="zh-CN" altLang="en-US" dirty="0"/>
              <a:t> </a:t>
            </a:r>
            <a:r>
              <a:rPr lang="en-US" altLang="zh-CN" dirty="0"/>
              <a:t>can</a:t>
            </a:r>
            <a:r>
              <a:rPr lang="zh-CN" altLang="en-US" dirty="0"/>
              <a:t> </a:t>
            </a:r>
            <a:r>
              <a:rPr lang="en-US" altLang="zh-CN" dirty="0"/>
              <a:t>be</a:t>
            </a:r>
            <a:r>
              <a:rPr lang="zh-CN" altLang="en-US" dirty="0"/>
              <a:t> </a:t>
            </a:r>
            <a:r>
              <a:rPr lang="en-US" altLang="zh-CN" dirty="0"/>
              <a:t>stored</a:t>
            </a:r>
            <a:r>
              <a:rPr lang="zh-CN" altLang="en-US" dirty="0"/>
              <a:t> </a:t>
            </a:r>
            <a:r>
              <a:rPr lang="en-US" altLang="zh-CN" dirty="0"/>
              <a:t>on</a:t>
            </a:r>
            <a:r>
              <a:rPr lang="zh-CN" altLang="en-US" dirty="0"/>
              <a:t> </a:t>
            </a:r>
            <a:r>
              <a:rPr lang="en-US" altLang="zh-CN" dirty="0"/>
              <a:t>the</a:t>
            </a:r>
            <a:r>
              <a:rPr lang="zh-CN" altLang="en-US" dirty="0"/>
              <a:t> </a:t>
            </a:r>
            <a:r>
              <a:rPr lang="en-US" altLang="zh-CN" dirty="0"/>
              <a:t>Web</a:t>
            </a:r>
            <a:r>
              <a:rPr lang="zh-CN" altLang="en-US" dirty="0"/>
              <a:t> </a:t>
            </a:r>
            <a:r>
              <a:rPr lang="en-US" altLang="zh-CN" dirty="0"/>
              <a:t>such</a:t>
            </a:r>
            <a:r>
              <a:rPr lang="zh-CN" altLang="en-US" dirty="0"/>
              <a:t> </a:t>
            </a:r>
            <a:r>
              <a:rPr lang="en-US" altLang="zh-CN" dirty="0"/>
              <a:t>as</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embedded</a:t>
            </a:r>
            <a:r>
              <a:rPr lang="zh-CN" altLang="en-US" dirty="0"/>
              <a:t> </a:t>
            </a:r>
            <a:r>
              <a:rPr lang="en-US" altLang="zh-CN" dirty="0"/>
              <a:t>in</a:t>
            </a:r>
            <a:r>
              <a:rPr lang="zh-CN" altLang="en-US" dirty="0"/>
              <a:t> </a:t>
            </a:r>
            <a:r>
              <a:rPr lang="en-US" altLang="zh-CN" dirty="0"/>
              <a:t>web</a:t>
            </a:r>
            <a:r>
              <a:rPr lang="zh-CN" altLang="en-US" dirty="0"/>
              <a:t> </a:t>
            </a:r>
            <a:r>
              <a:rPr lang="en-US" altLang="zh-CN" dirty="0"/>
              <a:t>pages.</a:t>
            </a:r>
            <a:r>
              <a:rPr lang="zh-CN" altLang="en-US" dirty="0"/>
              <a:t> </a:t>
            </a:r>
            <a:r>
              <a:rPr lang="en-US" altLang="zh-CN" dirty="0"/>
              <a:t>The</a:t>
            </a:r>
            <a:r>
              <a:rPr lang="zh-CN" altLang="en-US" dirty="0"/>
              <a:t> </a:t>
            </a:r>
            <a:r>
              <a:rPr lang="en-US" altLang="zh-CN" dirty="0"/>
              <a:t>files</a:t>
            </a:r>
            <a:r>
              <a:rPr lang="zh-CN" altLang="en-US" dirty="0"/>
              <a:t> </a:t>
            </a:r>
            <a:r>
              <a:rPr lang="en-US" altLang="zh-CN" dirty="0"/>
              <a:t>containing</a:t>
            </a:r>
            <a:r>
              <a:rPr lang="zh-CN" altLang="en-US" dirty="0"/>
              <a:t> </a:t>
            </a:r>
            <a:r>
              <a:rPr lang="en-US" altLang="zh-CN" dirty="0"/>
              <a:t>the</a:t>
            </a:r>
            <a:r>
              <a:rPr lang="zh-CN" altLang="en-US" dirty="0"/>
              <a:t> </a:t>
            </a:r>
            <a:r>
              <a:rPr lang="en-US" altLang="zh-CN" dirty="0"/>
              <a:t>data</a:t>
            </a:r>
            <a:r>
              <a:rPr lang="zh-CN" altLang="en-US" dirty="0"/>
              <a:t> </a:t>
            </a:r>
            <a:r>
              <a:rPr lang="en-US" altLang="zh-CN" dirty="0"/>
              <a:t>usually</a:t>
            </a:r>
            <a:r>
              <a:rPr lang="zh-CN" altLang="en-US" dirty="0"/>
              <a:t> </a:t>
            </a:r>
            <a:r>
              <a:rPr lang="en-US" altLang="zh-CN" dirty="0"/>
              <a:t>have</a:t>
            </a:r>
            <a:r>
              <a:rPr lang="zh-CN" altLang="en-US" dirty="0"/>
              <a:t> </a:t>
            </a:r>
            <a:r>
              <a:rPr lang="en-US" altLang="zh-CN" dirty="0"/>
              <a:t>the</a:t>
            </a:r>
            <a:r>
              <a:rPr lang="zh-CN" altLang="en-US" dirty="0"/>
              <a:t> </a:t>
            </a:r>
            <a:r>
              <a:rPr lang="en-US" altLang="zh-CN" dirty="0"/>
              <a:t>format</a:t>
            </a:r>
            <a:r>
              <a:rPr lang="zh-CN" altLang="en-US" dirty="0"/>
              <a:t> </a:t>
            </a:r>
            <a:r>
              <a:rPr lang="en-US" altLang="zh-CN" dirty="0"/>
              <a:t>of</a:t>
            </a:r>
            <a:r>
              <a:rPr lang="zh-CN" altLang="en-US" dirty="0"/>
              <a:t> </a:t>
            </a:r>
            <a:r>
              <a:rPr lang="en-US" altLang="zh-CN" dirty="0"/>
              <a:t>HTML,</a:t>
            </a:r>
            <a:r>
              <a:rPr lang="zh-CN" altLang="en-US" dirty="0"/>
              <a:t> </a:t>
            </a:r>
            <a:r>
              <a:rPr lang="en-US" altLang="zh-CN" dirty="0"/>
              <a:t>XML,</a:t>
            </a:r>
            <a:r>
              <a:rPr lang="zh-CN" altLang="en-US" dirty="0"/>
              <a:t> </a:t>
            </a:r>
            <a:r>
              <a:rPr lang="en-US" altLang="zh-CN" dirty="0"/>
              <a:t>and</a:t>
            </a:r>
            <a:r>
              <a:rPr lang="zh-CN" altLang="en-US" dirty="0"/>
              <a:t> </a:t>
            </a:r>
            <a:r>
              <a:rPr lang="en-US" altLang="zh-CN" dirty="0"/>
              <a:t>JSON.</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a:t>
            </a:fld>
            <a:endParaRPr lang="en-US"/>
          </a:p>
        </p:txBody>
      </p:sp>
    </p:spTree>
    <p:extLst>
      <p:ext uri="{BB962C8B-B14F-4D97-AF65-F5344CB8AC3E}">
        <p14:creationId xmlns:p14="http://schemas.microsoft.com/office/powerpoint/2010/main" val="15326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we focus on a type of formatted files, .csv file, which is a common file type for data science tasks. </a:t>
            </a:r>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5</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7849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CSV standards for Comma-Separated Values file. Each file has a collection of records and each record corresponds to a line. The first line lists the attributes, each cell is separated by comma. The system uses the comma as the delimiter. And if you need to have this comma character as part of the value, you need to quote it to show that this comma is not a delimiter. With the separation by comma, this file forms a collection of columns as well where each column represents an attribute. </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altLang="zh-CN" dirty="0"/>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You can also use excel to open a CSV file, and those columns and rows can be clearly displayed.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6</a:t>
            </a:fld>
            <a:endParaRPr lang="en-US"/>
          </a:p>
        </p:txBody>
      </p:sp>
    </p:spTree>
    <p:extLst>
      <p:ext uri="{BB962C8B-B14F-4D97-AF65-F5344CB8AC3E}">
        <p14:creationId xmlns:p14="http://schemas.microsoft.com/office/powerpoint/2010/main" val="3430730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uses </a:t>
            </a:r>
            <a:r>
              <a:rPr lang="en-US" dirty="0" err="1"/>
              <a:t>DataFrame</a:t>
            </a:r>
            <a:r>
              <a:rPr lang="en-US" dirty="0"/>
              <a:t> to hold the data. It is part of the pandas package, which is a popular python library for data manipulation and analysis. </a:t>
            </a:r>
          </a:p>
          <a:p>
            <a:endParaRPr lang="en-US" dirty="0"/>
          </a:p>
          <a:p>
            <a:r>
              <a:rPr lang="en-US" dirty="0"/>
              <a:t>You need to import it before use it. It is common to use “pd” for Pandas. </a:t>
            </a:r>
          </a:p>
          <a:p>
            <a:endParaRPr lang="en-US" dirty="0"/>
          </a:p>
          <a:p>
            <a:r>
              <a:rPr lang="en-US" dirty="0"/>
              <a:t>A </a:t>
            </a:r>
            <a:r>
              <a:rPr lang="en-US" dirty="0" err="1"/>
              <a:t>dataframe</a:t>
            </a:r>
            <a:r>
              <a:rPr lang="en-US" dirty="0"/>
              <a:t> is a Python data type. It has 2 dimensions, rows and columns. It is size mutable, meaning that you can change the shape of it, like adding/deleting rows and columns. It is potentially heterogeneous, meaning usually values for the same column have the same data type but you can also have values with different data types for a column. That provides a good flexibility to hold the data collected from real world applications, but also can cause some data integrity issue. </a:t>
            </a:r>
          </a:p>
          <a:p>
            <a:endParaRPr lang="en-US" dirty="0"/>
          </a:p>
          <a:p>
            <a:r>
              <a:rPr lang="en-US" dirty="0"/>
              <a:t>The rows and columns are indexed.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7</a:t>
            </a:fld>
            <a:endParaRPr lang="en-US"/>
          </a:p>
        </p:txBody>
      </p:sp>
    </p:spTree>
    <p:extLst>
      <p:ext uri="{BB962C8B-B14F-4D97-AF65-F5344CB8AC3E}">
        <p14:creationId xmlns:p14="http://schemas.microsoft.com/office/powerpoint/2010/main" val="78293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Create a </a:t>
            </a:r>
            <a:r>
              <a:rPr lang="en-US" dirty="0" err="1">
                <a:cs typeface="Calibri"/>
              </a:rPr>
              <a:t>dataframe</a:t>
            </a:r>
            <a:r>
              <a:rPr lang="en-US" dirty="0">
                <a:cs typeface="Calibri"/>
              </a:rPr>
              <a:t> by loading the data from a csv file, using </a:t>
            </a:r>
            <a:r>
              <a:rPr lang="en-US" dirty="0" err="1">
                <a:cs typeface="Calibri"/>
              </a:rPr>
              <a:t>read_csv</a:t>
            </a:r>
            <a:r>
              <a:rPr lang="en-US" dirty="0">
                <a:cs typeface="Calibri"/>
              </a:rPr>
              <a:t>(). https://</a:t>
            </a:r>
            <a:r>
              <a:rPr lang="en-US" dirty="0" err="1">
                <a:cs typeface="Calibri"/>
              </a:rPr>
              <a:t>pandas.pydata.org</a:t>
            </a:r>
            <a:r>
              <a:rPr lang="en-US" dirty="0">
                <a:cs typeface="Calibri"/>
              </a:rPr>
              <a:t>/docs/reference/</a:t>
            </a:r>
            <a:r>
              <a:rPr lang="en-US" dirty="0" err="1">
                <a:cs typeface="Calibri"/>
              </a:rPr>
              <a:t>api</a:t>
            </a:r>
            <a:r>
              <a:rPr lang="en-US" dirty="0">
                <a:cs typeface="Calibri"/>
              </a:rPr>
              <a:t>/</a:t>
            </a:r>
            <a:r>
              <a:rPr lang="en-US" dirty="0" err="1">
                <a:cs typeface="Calibri"/>
              </a:rPr>
              <a:t>pandas.read_csv.html</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8</a:t>
            </a:fld>
            <a:endParaRPr lang="en-US"/>
          </a:p>
        </p:txBody>
      </p:sp>
    </p:spTree>
    <p:extLst>
      <p:ext uri="{BB962C8B-B14F-4D97-AF65-F5344CB8AC3E}">
        <p14:creationId xmlns:p14="http://schemas.microsoft.com/office/powerpoint/2010/main" val="2256094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Create a </a:t>
            </a:r>
            <a:r>
              <a:rPr lang="en-US" dirty="0" err="1">
                <a:cs typeface="Calibri"/>
              </a:rPr>
              <a:t>dataframe</a:t>
            </a:r>
            <a:r>
              <a:rPr lang="en-US" dirty="0">
                <a:cs typeface="Calibri"/>
              </a:rPr>
              <a:t> manually by specifying the structure (i.e., column names) and the values.</a:t>
            </a:r>
          </a:p>
        </p:txBody>
      </p:sp>
      <p:sp>
        <p:nvSpPr>
          <p:cNvPr id="4" name="Slide Number Placeholder 3"/>
          <p:cNvSpPr>
            <a:spLocks noGrp="1"/>
          </p:cNvSpPr>
          <p:nvPr>
            <p:ph type="sldNum" sz="quarter" idx="5"/>
          </p:nvPr>
        </p:nvSpPr>
        <p:spPr/>
        <p:txBody>
          <a:bodyPr/>
          <a:lstStyle/>
          <a:p>
            <a:fld id="{918CCA95-4F40-4CDD-BF1E-B8C9EB86EE73}" type="slidenum">
              <a:rPr lang="en-US" smtClean="0"/>
              <a:t>9</a:t>
            </a:fld>
            <a:endParaRPr lang="en-US"/>
          </a:p>
        </p:txBody>
      </p:sp>
    </p:spTree>
    <p:extLst>
      <p:ext uri="{BB962C8B-B14F-4D97-AF65-F5344CB8AC3E}">
        <p14:creationId xmlns:p14="http://schemas.microsoft.com/office/powerpoint/2010/main" val="3743938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creativecommons.org/licenses/by/4.0/"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hyperlink" Target="%3ca%20rel=%22license%22%20href=%22http:/creativecommons.org/licenses/by-sa/4.0/"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 Id="rId4" Type="http://schemas.openxmlformats.org/officeDocument/2006/relationships/hyperlink" Target="https://creativecommons.org/licenses/by-sa/4.0/"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740298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1400" b="0" i="0" u="none" strike="noStrike" cap="none" dirty="0" err="1">
                <a:solidFill>
                  <a:srgbClr val="000000"/>
                </a:solidFill>
                <a:effectLst/>
                <a:latin typeface="Arial"/>
                <a:ea typeface="Arial"/>
                <a:cs typeface="Arial"/>
                <a:sym typeface="Arial"/>
              </a:rPr>
              <a:t>,</a:t>
            </a:r>
            <a:r>
              <a:rPr lang="en-US" sz="800" dirty="0" err="1">
                <a:uFillTx/>
              </a:rPr>
              <a:t>this</a:t>
            </a:r>
            <a:r>
              <a:rPr lang="en-US" sz="800" dirty="0">
                <a:uFillTx/>
              </a:rPr>
              <a:t> work is licensed under a </a:t>
            </a:r>
            <a:r>
              <a:rPr lang="en-US" sz="800" dirty="0">
                <a:uFillTx/>
                <a:hlinkClick r:id="rId3"/>
              </a:rPr>
              <a:t>Creative Commons Attribution-4.0 International License</a:t>
            </a:r>
            <a:endParaRPr lang="en-US" sz="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9/9/2022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60318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9/9/2022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800282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67634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768827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483449"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815674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pic>
        <p:nvPicPr>
          <p:cNvPr id="7" name="Picture 2" descr="Creative Commons License">
            <a:hlinkClick r:id="rId4"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86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903699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0" y="5504657"/>
            <a:ext cx="801014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180091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99551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74775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20247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b="0" i="0" u="none" strike="noStrike" cap="none" dirty="0">
                <a:solidFill>
                  <a:srgbClr val="000000"/>
                </a:solidFill>
                <a:effectLst/>
                <a:uFillTx/>
                <a:latin typeface="Arial"/>
                <a:ea typeface="Arial"/>
                <a:cs typeface="Arial"/>
                <a:sym typeface="Arial"/>
              </a:rPr>
              <a:t>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95896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4521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829543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0064325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787115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4373176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1468514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809061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144120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0" y="5504657"/>
            <a:ext cx="795162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30729946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92967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317100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849294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4419907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9/9/2022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855878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402946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9/9/2022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800282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7412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51403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0" y="5504657"/>
            <a:ext cx="810524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0" y="5504657"/>
            <a:ext cx="821389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 </a:t>
            </a:r>
            <a:r>
              <a:rPr lang="en-US" sz="800" dirty="0">
                <a:hlinkClick r:id="rId4"/>
              </a:rPr>
              <a:t>nse</a:t>
            </a:r>
            <a:r>
              <a:rPr lang="en-US" sz="800" dirty="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764438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800" dirty="0" err="1">
                <a:uFillTx/>
              </a:rPr>
              <a:t>this</a:t>
            </a:r>
            <a:r>
              <a:rPr lang="en-US" sz="800" dirty="0">
                <a:uFillTx/>
              </a:rPr>
              <a:t>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763706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s://creativecommons.org/licenses/by/4.0/"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cs.rit.edu/~xl/"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hyperlink" Target="https://www.cs.rit.edu/~xl/" TargetMode="Externa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hyperlink" Target="https://creativecommons.org/licenses/by/4.0/"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8031320"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dirty="0"/>
              <a:t>By </a:t>
            </a:r>
            <a:r>
              <a:rPr lang="en-US" dirty="0" err="1"/>
              <a:t>Xumin</a:t>
            </a:r>
            <a:r>
              <a:rPr lang="en-US" dirty="0"/>
              <a:t> Liu </a:t>
            </a:r>
            <a:r>
              <a:rPr lang="en-US" dirty="0">
                <a:hlinkClick r:id="rId15"/>
              </a:rPr>
              <a:t>https://www.cs.rit.edu/~xl/</a:t>
            </a:r>
            <a:r>
              <a:rPr lang="en-US" dirty="0"/>
              <a:t>. Except where otherwise noted, this work is licensed under a </a:t>
            </a:r>
            <a:r>
              <a:rPr lang="en-US" dirty="0">
                <a:hlinkClick r:id="rId16"/>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7" r:id="rId12"/>
    <p:sldLayoutId id="214748369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9/9/2022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0" y="5494639"/>
            <a:ext cx="7556601" cy="220362"/>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1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8620759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Getting Started with the Data</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Introductory</a:t>
            </a:r>
            <a:endParaRPr lang="en-US" sz="1200" dirty="0">
              <a:solidFill>
                <a:schemeClr val="accent6"/>
              </a:solidFill>
              <a:latin typeface="Abadi Extra Light" panose="020B0604020202020204" pitchFamily="34" charset="0"/>
            </a:endParaRPr>
          </a:p>
        </p:txBody>
      </p:sp>
      <p:sp>
        <p:nvSpPr>
          <p:cNvPr id="3" name="Rectangle 2">
            <a:extLst>
              <a:ext uri="{FF2B5EF4-FFF2-40B4-BE49-F238E27FC236}">
                <a16:creationId xmlns:a16="http://schemas.microsoft.com/office/drawing/2014/main" id="{2C8F51DC-552B-B5ED-E199-0A546BDD42DC}"/>
              </a:ext>
            </a:extLst>
          </p:cNvPr>
          <p:cNvSpPr/>
          <p:nvPr/>
        </p:nvSpPr>
        <p:spPr>
          <a:xfrm>
            <a:off x="3371949" y="0"/>
            <a:ext cx="5772051"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FF4434"/>
                </a:solidFill>
                <a:effectLst/>
                <a:uLnTx/>
                <a:uFillTx/>
              </a:rPr>
              <a:t>This work is supported by the National Science Foundation under Award 2021287 </a:t>
            </a: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Review the Data</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7508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1797" y="432604"/>
            <a:ext cx="7912519" cy="873446"/>
          </a:xfrm>
        </p:spPr>
        <p:txBody>
          <a:bodyPr anchor="b">
            <a:normAutofit/>
          </a:bodyPr>
          <a:lstStyle/>
          <a:p>
            <a:r>
              <a:rPr lang="en-US" sz="4000" dirty="0">
                <a:solidFill>
                  <a:schemeClr val="tx1"/>
                </a:solidFill>
              </a:rPr>
              <a:t>View the Data</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5104" y="1558212"/>
            <a:ext cx="7992837" cy="3680929"/>
          </a:xfrm>
        </p:spPr>
        <p:txBody>
          <a:bodyPr vert="horz" wrap="square" lIns="68580" tIns="34290" rIns="68580" bIns="34290" rtlCol="0" anchor="t" anchorCtr="0">
            <a:normAutofit/>
          </a:bodyPr>
          <a:lstStyle/>
          <a:p>
            <a:pPr marL="228600" lvl="0" indent="-228600">
              <a:lnSpc>
                <a:spcPct val="90000"/>
              </a:lnSpc>
              <a:spcBef>
                <a:spcPts val="0"/>
              </a:spcBef>
              <a:spcAft>
                <a:spcPts val="0"/>
              </a:spcAft>
              <a:buClr>
                <a:schemeClr val="dk1"/>
              </a:buClr>
              <a:buSzPts val="2800"/>
            </a:pPr>
            <a:r>
              <a:rPr lang="en-US" dirty="0"/>
              <a:t>Print(</a:t>
            </a:r>
            <a:r>
              <a:rPr lang="en-US" dirty="0" err="1"/>
              <a:t>mydata</a:t>
            </a:r>
            <a:r>
              <a:rPr lang="en-US" dirty="0"/>
              <a:t>): display the content and the shape of a data frame</a:t>
            </a:r>
          </a:p>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228600" lvl="0" indent="-228600">
              <a:lnSpc>
                <a:spcPct val="90000"/>
              </a:lnSpc>
              <a:spcBef>
                <a:spcPts val="1000"/>
              </a:spcBef>
              <a:spcAft>
                <a:spcPts val="0"/>
              </a:spcAft>
              <a:buClr>
                <a:schemeClr val="dk1"/>
              </a:buClr>
              <a:buSzPts val="2800"/>
            </a:pPr>
            <a:r>
              <a:rPr lang="en-US" dirty="0" err="1"/>
              <a:t>mydata.shape</a:t>
            </a:r>
            <a:r>
              <a:rPr lang="en-US" dirty="0"/>
              <a:t>: show the shape (#of rows and #of columns)</a:t>
            </a:r>
          </a:p>
          <a:p>
            <a:pPr marL="228600" lvl="0" indent="-50800">
              <a:lnSpc>
                <a:spcPct val="90000"/>
              </a:lnSpc>
              <a:spcBef>
                <a:spcPts val="1000"/>
              </a:spcBef>
              <a:spcAft>
                <a:spcPts val="0"/>
              </a:spcAft>
              <a:buClr>
                <a:schemeClr val="dk1"/>
              </a:buClr>
              <a:buSzPts val="2800"/>
              <a:buNone/>
            </a:pPr>
            <a:endParaRPr lang="en-US" dirty="0"/>
          </a:p>
          <a:p>
            <a:pPr marL="50800" indent="0">
              <a:buNone/>
            </a:pPr>
            <a:endParaRPr lang="en-US" altLang="en-US" dirty="0"/>
          </a:p>
        </p:txBody>
      </p:sp>
      <p:pic>
        <p:nvPicPr>
          <p:cNvPr id="5" name="Google Shape;160;p9">
            <a:extLst>
              <a:ext uri="{FF2B5EF4-FFF2-40B4-BE49-F238E27FC236}">
                <a16:creationId xmlns:a16="http://schemas.microsoft.com/office/drawing/2014/main" id="{3033F814-230B-7894-BA29-CB60E7485F99}"/>
              </a:ext>
            </a:extLst>
          </p:cNvPr>
          <p:cNvPicPr preferRelativeResize="0"/>
          <p:nvPr/>
        </p:nvPicPr>
        <p:blipFill rotWithShape="1">
          <a:blip r:embed="rId3">
            <a:alphaModFix/>
          </a:blip>
          <a:srcRect/>
          <a:stretch/>
        </p:blipFill>
        <p:spPr>
          <a:xfrm>
            <a:off x="1893453" y="1996613"/>
            <a:ext cx="4602651" cy="1721774"/>
          </a:xfrm>
          <a:prstGeom prst="rect">
            <a:avLst/>
          </a:prstGeom>
          <a:noFill/>
          <a:ln>
            <a:noFill/>
          </a:ln>
        </p:spPr>
      </p:pic>
      <p:pic>
        <p:nvPicPr>
          <p:cNvPr id="6" name="Google Shape;161;p9">
            <a:extLst>
              <a:ext uri="{FF2B5EF4-FFF2-40B4-BE49-F238E27FC236}">
                <a16:creationId xmlns:a16="http://schemas.microsoft.com/office/drawing/2014/main" id="{F67A715B-BB26-75A5-43D4-BA69366139CA}"/>
              </a:ext>
            </a:extLst>
          </p:cNvPr>
          <p:cNvPicPr preferRelativeResize="0"/>
          <p:nvPr/>
        </p:nvPicPr>
        <p:blipFill rotWithShape="1">
          <a:blip r:embed="rId4">
            <a:alphaModFix/>
          </a:blip>
          <a:srcRect/>
          <a:stretch/>
        </p:blipFill>
        <p:spPr>
          <a:xfrm>
            <a:off x="2361209" y="4602909"/>
            <a:ext cx="2330863" cy="670522"/>
          </a:xfrm>
          <a:prstGeom prst="rect">
            <a:avLst/>
          </a:prstGeom>
          <a:noFill/>
          <a:ln>
            <a:noFill/>
          </a:ln>
        </p:spPr>
      </p:pic>
    </p:spTree>
    <p:extLst>
      <p:ext uri="{BB962C8B-B14F-4D97-AF65-F5344CB8AC3E}">
        <p14:creationId xmlns:p14="http://schemas.microsoft.com/office/powerpoint/2010/main" val="225894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32604"/>
            <a:ext cx="7912519" cy="873446"/>
          </a:xfrm>
        </p:spPr>
        <p:txBody>
          <a:bodyPr anchor="b">
            <a:normAutofit/>
          </a:bodyPr>
          <a:lstStyle/>
          <a:p>
            <a:r>
              <a:rPr lang="en-US" sz="4000" dirty="0">
                <a:solidFill>
                  <a:schemeClr val="tx1"/>
                </a:solidFill>
              </a:rPr>
              <a:t>View the Data(cont.)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53033" y="1558212"/>
            <a:ext cx="7992837" cy="3680929"/>
          </a:xfrm>
        </p:spPr>
        <p:txBody>
          <a:bodyPr vert="horz" wrap="square" lIns="68580" tIns="34290" rIns="68580" bIns="34290" rtlCol="0" anchor="t" anchorCtr="0">
            <a:normAutofit lnSpcReduction="10000"/>
          </a:bodyPr>
          <a:lstStyle/>
          <a:p>
            <a:pPr marL="228600" lvl="0" indent="-228600">
              <a:lnSpc>
                <a:spcPct val="90000"/>
              </a:lnSpc>
              <a:spcBef>
                <a:spcPts val="0"/>
              </a:spcBef>
              <a:spcAft>
                <a:spcPts val="0"/>
              </a:spcAft>
              <a:buClr>
                <a:schemeClr val="dk1"/>
              </a:buClr>
              <a:buSzPts val="2400"/>
            </a:pPr>
            <a:r>
              <a:rPr lang="en-US" dirty="0"/>
              <a:t>Head(): show the specified number of the beginning rows</a:t>
            </a:r>
          </a:p>
          <a:p>
            <a:pPr marL="228600" lvl="0" indent="-76200">
              <a:lnSpc>
                <a:spcPct val="90000"/>
              </a:lnSpc>
              <a:spcBef>
                <a:spcPts val="1000"/>
              </a:spcBef>
              <a:spcAft>
                <a:spcPts val="0"/>
              </a:spcAft>
              <a:buClr>
                <a:schemeClr val="dk1"/>
              </a:buClr>
              <a:buSzPts val="2400"/>
              <a:buNone/>
            </a:pPr>
            <a:endParaRPr lang="en-US" dirty="0"/>
          </a:p>
          <a:p>
            <a:pPr marL="228600" lvl="0" indent="-76200">
              <a:lnSpc>
                <a:spcPct val="90000"/>
              </a:lnSpc>
              <a:spcBef>
                <a:spcPts val="1000"/>
              </a:spcBef>
              <a:spcAft>
                <a:spcPts val="0"/>
              </a:spcAft>
              <a:buClr>
                <a:schemeClr val="dk1"/>
              </a:buClr>
              <a:buSzPts val="2400"/>
              <a:buNone/>
            </a:pPr>
            <a:endParaRPr lang="en-US" dirty="0"/>
          </a:p>
          <a:p>
            <a:pPr marL="228600" lvl="0" indent="-76200">
              <a:lnSpc>
                <a:spcPct val="90000"/>
              </a:lnSpc>
              <a:spcBef>
                <a:spcPts val="1000"/>
              </a:spcBef>
              <a:spcAft>
                <a:spcPts val="0"/>
              </a:spcAft>
              <a:buClr>
                <a:schemeClr val="dk1"/>
              </a:buClr>
              <a:buSzPts val="2400"/>
              <a:buNone/>
            </a:pPr>
            <a:endParaRPr lang="en-US" dirty="0"/>
          </a:p>
          <a:p>
            <a:pPr marL="228600" lvl="0" indent="-228600">
              <a:lnSpc>
                <a:spcPct val="90000"/>
              </a:lnSpc>
              <a:spcBef>
                <a:spcPts val="1000"/>
              </a:spcBef>
              <a:spcAft>
                <a:spcPts val="0"/>
              </a:spcAft>
              <a:buClr>
                <a:schemeClr val="dk1"/>
              </a:buClr>
              <a:buSzPts val="2400"/>
            </a:pPr>
            <a:r>
              <a:rPr lang="en-US" dirty="0"/>
              <a:t>Tail(): show the specified number of the ending rows</a:t>
            </a:r>
          </a:p>
          <a:p>
            <a:pPr marL="228600" lvl="0" indent="-76200">
              <a:lnSpc>
                <a:spcPct val="90000"/>
              </a:lnSpc>
              <a:spcBef>
                <a:spcPts val="1000"/>
              </a:spcBef>
              <a:spcAft>
                <a:spcPts val="0"/>
              </a:spcAft>
              <a:buClr>
                <a:schemeClr val="dk1"/>
              </a:buClr>
              <a:buSzPts val="2400"/>
              <a:buNone/>
            </a:pPr>
            <a:endParaRPr lang="en-US" dirty="0"/>
          </a:p>
          <a:p>
            <a:pPr marL="228600" lvl="0" indent="-76200">
              <a:lnSpc>
                <a:spcPct val="90000"/>
              </a:lnSpc>
              <a:spcBef>
                <a:spcPts val="1000"/>
              </a:spcBef>
              <a:spcAft>
                <a:spcPts val="0"/>
              </a:spcAft>
              <a:buClr>
                <a:schemeClr val="dk1"/>
              </a:buClr>
              <a:buSzPts val="2400"/>
              <a:buNone/>
            </a:pPr>
            <a:endParaRPr lang="en-US" dirty="0"/>
          </a:p>
          <a:p>
            <a:pPr marL="228600" lvl="0" indent="-76200">
              <a:lnSpc>
                <a:spcPct val="90000"/>
              </a:lnSpc>
              <a:spcBef>
                <a:spcPts val="1000"/>
              </a:spcBef>
              <a:spcAft>
                <a:spcPts val="0"/>
              </a:spcAft>
              <a:buClr>
                <a:schemeClr val="dk1"/>
              </a:buClr>
              <a:buSzPts val="2400"/>
              <a:buNone/>
            </a:pPr>
            <a:endParaRPr lang="en-US" dirty="0"/>
          </a:p>
          <a:p>
            <a:pPr marL="228600" lvl="0" indent="-76200">
              <a:lnSpc>
                <a:spcPct val="90000"/>
              </a:lnSpc>
              <a:spcBef>
                <a:spcPts val="1000"/>
              </a:spcBef>
              <a:spcAft>
                <a:spcPts val="0"/>
              </a:spcAft>
              <a:buClr>
                <a:schemeClr val="dk1"/>
              </a:buClr>
              <a:buSzPts val="2400"/>
              <a:buNone/>
            </a:pPr>
            <a:endParaRPr lang="en-US" dirty="0"/>
          </a:p>
          <a:p>
            <a:pPr marL="228600" lvl="0" indent="-228600">
              <a:lnSpc>
                <a:spcPct val="90000"/>
              </a:lnSpc>
              <a:spcBef>
                <a:spcPts val="1000"/>
              </a:spcBef>
              <a:spcAft>
                <a:spcPts val="0"/>
              </a:spcAft>
              <a:buClr>
                <a:schemeClr val="dk1"/>
              </a:buClr>
              <a:buSzPts val="2400"/>
            </a:pPr>
            <a:r>
              <a:rPr lang="en-US" dirty="0"/>
              <a:t>By default, the number is 5</a:t>
            </a:r>
          </a:p>
          <a:p>
            <a:pPr marL="50800" indent="0">
              <a:buNone/>
            </a:pPr>
            <a:endParaRPr lang="en-US" altLang="en-US" dirty="0"/>
          </a:p>
        </p:txBody>
      </p:sp>
      <p:pic>
        <p:nvPicPr>
          <p:cNvPr id="7" name="Google Shape;168;p10">
            <a:extLst>
              <a:ext uri="{FF2B5EF4-FFF2-40B4-BE49-F238E27FC236}">
                <a16:creationId xmlns:a16="http://schemas.microsoft.com/office/drawing/2014/main" id="{1E45B0E5-AB76-16C5-7D70-987F8E4F8203}"/>
              </a:ext>
            </a:extLst>
          </p:cNvPr>
          <p:cNvPicPr preferRelativeResize="0"/>
          <p:nvPr/>
        </p:nvPicPr>
        <p:blipFill rotWithShape="1">
          <a:blip r:embed="rId3">
            <a:alphaModFix/>
          </a:blip>
          <a:srcRect/>
          <a:stretch/>
        </p:blipFill>
        <p:spPr>
          <a:xfrm>
            <a:off x="1151739" y="3495719"/>
            <a:ext cx="5745516" cy="1309490"/>
          </a:xfrm>
          <a:prstGeom prst="rect">
            <a:avLst/>
          </a:prstGeom>
          <a:noFill/>
          <a:ln>
            <a:noFill/>
          </a:ln>
        </p:spPr>
      </p:pic>
      <p:pic>
        <p:nvPicPr>
          <p:cNvPr id="8" name="Google Shape;169;p10">
            <a:extLst>
              <a:ext uri="{FF2B5EF4-FFF2-40B4-BE49-F238E27FC236}">
                <a16:creationId xmlns:a16="http://schemas.microsoft.com/office/drawing/2014/main" id="{8D75058E-5AD9-262E-A844-72996FD35E71}"/>
              </a:ext>
            </a:extLst>
          </p:cNvPr>
          <p:cNvPicPr preferRelativeResize="0"/>
          <p:nvPr/>
        </p:nvPicPr>
        <p:blipFill rotWithShape="1">
          <a:blip r:embed="rId4">
            <a:alphaModFix/>
          </a:blip>
          <a:srcRect/>
          <a:stretch/>
        </p:blipFill>
        <p:spPr>
          <a:xfrm>
            <a:off x="1173019" y="1942338"/>
            <a:ext cx="5724236" cy="1035234"/>
          </a:xfrm>
          <a:prstGeom prst="rect">
            <a:avLst/>
          </a:prstGeom>
          <a:noFill/>
          <a:ln>
            <a:noFill/>
          </a:ln>
        </p:spPr>
      </p:pic>
    </p:spTree>
    <p:extLst>
      <p:ext uri="{BB962C8B-B14F-4D97-AF65-F5344CB8AC3E}">
        <p14:creationId xmlns:p14="http://schemas.microsoft.com/office/powerpoint/2010/main" val="125873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7929" y="15868"/>
            <a:ext cx="9188823" cy="873446"/>
          </a:xfrm>
        </p:spPr>
        <p:txBody>
          <a:bodyPr anchor="b">
            <a:noAutofit/>
          </a:bodyPr>
          <a:lstStyle/>
          <a:p>
            <a:r>
              <a:rPr lang="en-US" sz="3600" dirty="0">
                <a:solidFill>
                  <a:schemeClr val="tx1"/>
                </a:solidFill>
              </a:rPr>
              <a:t>Display the Specified Rows and Columns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fontScale="70000" lnSpcReduction="20000"/>
          </a:bodyPr>
          <a:lstStyle/>
          <a:p>
            <a:pPr marL="228600" lvl="0" indent="-228600">
              <a:lnSpc>
                <a:spcPct val="90000"/>
              </a:lnSpc>
              <a:spcBef>
                <a:spcPts val="0"/>
              </a:spcBef>
              <a:spcAft>
                <a:spcPts val="0"/>
              </a:spcAft>
              <a:buClr>
                <a:srgbClr val="0C22C2"/>
              </a:buClr>
              <a:buSzPct val="100000"/>
            </a:pPr>
            <a:r>
              <a:rPr lang="en-US" dirty="0" err="1">
                <a:solidFill>
                  <a:schemeClr val="tx1"/>
                </a:solidFill>
              </a:rPr>
              <a:t>Dataframe.loc</a:t>
            </a:r>
            <a:r>
              <a:rPr lang="en-US" dirty="0">
                <a:solidFill>
                  <a:schemeClr val="tx1"/>
                </a:solidFill>
              </a:rPr>
              <a:t>[]</a:t>
            </a:r>
          </a:p>
          <a:p>
            <a:pPr marL="685800" lvl="1" indent="-228600">
              <a:lnSpc>
                <a:spcPct val="90000"/>
              </a:lnSpc>
              <a:spcBef>
                <a:spcPts val="500"/>
              </a:spcBef>
              <a:spcAft>
                <a:spcPts val="0"/>
              </a:spcAft>
              <a:buClr>
                <a:schemeClr val="dk1"/>
              </a:buClr>
              <a:buSzPct val="100000"/>
            </a:pPr>
            <a:r>
              <a:rPr lang="en-US" dirty="0">
                <a:solidFill>
                  <a:schemeClr val="tx1"/>
                </a:solidFill>
              </a:rPr>
              <a:t>Display the rows with indexes</a:t>
            </a: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99059">
              <a:lnSpc>
                <a:spcPct val="90000"/>
              </a:lnSpc>
              <a:spcBef>
                <a:spcPts val="500"/>
              </a:spcBef>
              <a:spcAft>
                <a:spcPts val="0"/>
              </a:spcAft>
              <a:buClr>
                <a:schemeClr val="dk1"/>
              </a:buClr>
              <a:buSzPct val="100000"/>
              <a:buNone/>
            </a:pPr>
            <a:endParaRPr lang="en-US" dirty="0">
              <a:solidFill>
                <a:schemeClr val="tx1"/>
              </a:solidFill>
            </a:endParaRPr>
          </a:p>
          <a:p>
            <a:pPr marL="685800" lvl="1" indent="-228600">
              <a:lnSpc>
                <a:spcPct val="90000"/>
              </a:lnSpc>
              <a:spcBef>
                <a:spcPts val="500"/>
              </a:spcBef>
              <a:spcAft>
                <a:spcPts val="0"/>
              </a:spcAft>
              <a:buClr>
                <a:schemeClr val="dk1"/>
              </a:buClr>
              <a:buSzPct val="100000"/>
            </a:pPr>
            <a:r>
              <a:rPr lang="en-US" dirty="0">
                <a:solidFill>
                  <a:schemeClr val="tx1"/>
                </a:solidFill>
              </a:rPr>
              <a:t>Display the row with condition</a:t>
            </a:r>
            <a:endParaRPr lang="en-US" altLang="en-US" dirty="0">
              <a:solidFill>
                <a:schemeClr val="tx1"/>
              </a:solidFill>
            </a:endParaRPr>
          </a:p>
        </p:txBody>
      </p:sp>
      <p:pic>
        <p:nvPicPr>
          <p:cNvPr id="6" name="Google Shape;176;p11">
            <a:extLst>
              <a:ext uri="{FF2B5EF4-FFF2-40B4-BE49-F238E27FC236}">
                <a16:creationId xmlns:a16="http://schemas.microsoft.com/office/drawing/2014/main" id="{BFE18C73-7E71-DBF3-35C2-9ECA1D143CE5}"/>
              </a:ext>
            </a:extLst>
          </p:cNvPr>
          <p:cNvPicPr preferRelativeResize="0"/>
          <p:nvPr/>
        </p:nvPicPr>
        <p:blipFill rotWithShape="1">
          <a:blip r:embed="rId3">
            <a:alphaModFix/>
          </a:blip>
          <a:srcRect/>
          <a:stretch/>
        </p:blipFill>
        <p:spPr>
          <a:xfrm>
            <a:off x="5157535" y="1393628"/>
            <a:ext cx="3466010" cy="1225165"/>
          </a:xfrm>
          <a:prstGeom prst="rect">
            <a:avLst/>
          </a:prstGeom>
          <a:noFill/>
          <a:ln>
            <a:noFill/>
          </a:ln>
        </p:spPr>
      </p:pic>
      <p:pic>
        <p:nvPicPr>
          <p:cNvPr id="9" name="Google Shape;177;p11">
            <a:extLst>
              <a:ext uri="{FF2B5EF4-FFF2-40B4-BE49-F238E27FC236}">
                <a16:creationId xmlns:a16="http://schemas.microsoft.com/office/drawing/2014/main" id="{3B741DA7-BB8F-C9D7-CA20-BA3492DAC81C}"/>
              </a:ext>
            </a:extLst>
          </p:cNvPr>
          <p:cNvPicPr preferRelativeResize="0"/>
          <p:nvPr/>
        </p:nvPicPr>
        <p:blipFill rotWithShape="1">
          <a:blip r:embed="rId4">
            <a:alphaModFix/>
          </a:blip>
          <a:srcRect/>
          <a:stretch/>
        </p:blipFill>
        <p:spPr>
          <a:xfrm>
            <a:off x="1256210" y="2123535"/>
            <a:ext cx="2231704" cy="2538130"/>
          </a:xfrm>
          <a:prstGeom prst="rect">
            <a:avLst/>
          </a:prstGeom>
          <a:noFill/>
          <a:ln>
            <a:noFill/>
          </a:ln>
        </p:spPr>
      </p:pic>
      <p:pic>
        <p:nvPicPr>
          <p:cNvPr id="10" name="Google Shape;178;p11">
            <a:extLst>
              <a:ext uri="{FF2B5EF4-FFF2-40B4-BE49-F238E27FC236}">
                <a16:creationId xmlns:a16="http://schemas.microsoft.com/office/drawing/2014/main" id="{0955CA60-0A51-58DF-A701-2F123AB524E4}"/>
              </a:ext>
            </a:extLst>
          </p:cNvPr>
          <p:cNvPicPr preferRelativeResize="0"/>
          <p:nvPr/>
        </p:nvPicPr>
        <p:blipFill rotWithShape="1">
          <a:blip r:embed="rId5">
            <a:alphaModFix/>
          </a:blip>
          <a:srcRect/>
          <a:stretch/>
        </p:blipFill>
        <p:spPr>
          <a:xfrm>
            <a:off x="5530025" y="2618793"/>
            <a:ext cx="2906913" cy="2739111"/>
          </a:xfrm>
          <a:prstGeom prst="rect">
            <a:avLst/>
          </a:prstGeom>
          <a:noFill/>
          <a:ln>
            <a:noFill/>
          </a:ln>
        </p:spPr>
      </p:pic>
      <p:sp>
        <p:nvSpPr>
          <p:cNvPr id="11" name="Google Shape;179;p11">
            <a:extLst>
              <a:ext uri="{FF2B5EF4-FFF2-40B4-BE49-F238E27FC236}">
                <a16:creationId xmlns:a16="http://schemas.microsoft.com/office/drawing/2014/main" id="{54D3C1DC-E028-2923-9E08-3FE1D1B75A42}"/>
              </a:ext>
            </a:extLst>
          </p:cNvPr>
          <p:cNvSpPr/>
          <p:nvPr/>
        </p:nvSpPr>
        <p:spPr>
          <a:xfrm rot="7987245" flipH="1">
            <a:off x="3754821" y="3994087"/>
            <a:ext cx="1740028" cy="212030"/>
          </a:xfrm>
          <a:prstGeom prst="rightArrow">
            <a:avLst>
              <a:gd name="adj1" fmla="val 50000"/>
              <a:gd name="adj2" fmla="val 50000"/>
            </a:avLst>
          </a:prstGeom>
          <a:solidFill>
            <a:schemeClr val="tx1"/>
          </a:solid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11799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52106" y="21471"/>
            <a:ext cx="9656082" cy="873446"/>
          </a:xfrm>
        </p:spPr>
        <p:txBody>
          <a:bodyPr anchor="b">
            <a:noAutofit/>
          </a:bodyPr>
          <a:lstStyle/>
          <a:p>
            <a:r>
              <a:rPr lang="en-US" sz="3600" dirty="0">
                <a:solidFill>
                  <a:schemeClr val="tx1"/>
                </a:solidFill>
              </a:rPr>
              <a:t>Display the Specified Rows and Columns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177598"/>
            <a:ext cx="7992837" cy="4196012"/>
          </a:xfrm>
        </p:spPr>
        <p:txBody>
          <a:bodyPr vert="horz" wrap="square" lIns="68580" tIns="34290" rIns="68580" bIns="34290" rtlCol="0" anchor="t" anchorCtr="0">
            <a:normAutofit fontScale="92500" lnSpcReduction="20000"/>
          </a:bodyPr>
          <a:lstStyle/>
          <a:p>
            <a:pPr marL="228600" lvl="0" indent="-228600">
              <a:lnSpc>
                <a:spcPct val="90000"/>
              </a:lnSpc>
              <a:spcBef>
                <a:spcPts val="0"/>
              </a:spcBef>
              <a:spcAft>
                <a:spcPts val="0"/>
              </a:spcAft>
              <a:buClr>
                <a:schemeClr val="dk1"/>
              </a:buClr>
              <a:buSzPct val="100000"/>
            </a:pPr>
            <a:r>
              <a:rPr lang="en-US" dirty="0">
                <a:solidFill>
                  <a:schemeClr val="tx1"/>
                </a:solidFill>
              </a:rPr>
              <a:t>Display the columns with indexes</a:t>
            </a:r>
          </a:p>
          <a:p>
            <a:pPr marL="685800" lvl="1" indent="-228600">
              <a:lnSpc>
                <a:spcPct val="90000"/>
              </a:lnSpc>
              <a:spcBef>
                <a:spcPts val="500"/>
              </a:spcBef>
              <a:spcAft>
                <a:spcPts val="0"/>
              </a:spcAft>
              <a:buClr>
                <a:srgbClr val="0C22C2"/>
              </a:buClr>
              <a:buSzPct val="100000"/>
            </a:pPr>
            <a:r>
              <a:rPr lang="en-US" dirty="0" err="1">
                <a:solidFill>
                  <a:schemeClr val="tx1"/>
                </a:solidFill>
              </a:rPr>
              <a:t>Dataframe.iloc</a:t>
            </a:r>
            <a:r>
              <a:rPr lang="en-US" dirty="0">
                <a:solidFill>
                  <a:schemeClr val="tx1"/>
                </a:solidFill>
              </a:rPr>
              <a:t>(:, index(es))</a:t>
            </a: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457200" lvl="1" indent="0">
              <a:lnSpc>
                <a:spcPct val="90000"/>
              </a:lnSpc>
              <a:spcBef>
                <a:spcPts val="500"/>
              </a:spcBef>
              <a:spcAft>
                <a:spcPts val="0"/>
              </a:spcAft>
              <a:buClr>
                <a:schemeClr val="dk1"/>
              </a:buClr>
              <a:buSzPct val="100000"/>
              <a:buNone/>
            </a:pPr>
            <a:endParaRPr lang="en-US" dirty="0">
              <a:solidFill>
                <a:schemeClr val="tx1"/>
              </a:solidFill>
            </a:endParaRPr>
          </a:p>
          <a:p>
            <a:pPr marL="685800" lvl="1" indent="-110490">
              <a:lnSpc>
                <a:spcPct val="90000"/>
              </a:lnSpc>
              <a:spcBef>
                <a:spcPts val="500"/>
              </a:spcBef>
              <a:spcAft>
                <a:spcPts val="0"/>
              </a:spcAft>
              <a:buClr>
                <a:schemeClr val="dk1"/>
              </a:buClr>
              <a:buSzPct val="100000"/>
              <a:buNone/>
            </a:pPr>
            <a:endParaRPr lang="en-US" dirty="0">
              <a:solidFill>
                <a:schemeClr val="tx1"/>
              </a:solidFill>
            </a:endParaRPr>
          </a:p>
          <a:p>
            <a:pPr marL="228600" lvl="0" indent="-228600">
              <a:lnSpc>
                <a:spcPct val="90000"/>
              </a:lnSpc>
              <a:spcBef>
                <a:spcPts val="1000"/>
              </a:spcBef>
              <a:spcAft>
                <a:spcPts val="0"/>
              </a:spcAft>
              <a:buClr>
                <a:schemeClr val="dk1"/>
              </a:buClr>
              <a:buSzPct val="100000"/>
            </a:pPr>
            <a:r>
              <a:rPr lang="en-US" dirty="0">
                <a:solidFill>
                  <a:schemeClr val="tx1"/>
                </a:solidFill>
              </a:rPr>
              <a:t>Display the columns with names</a:t>
            </a:r>
          </a:p>
          <a:p>
            <a:pPr marL="685800" lvl="1" indent="-228600">
              <a:lnSpc>
                <a:spcPct val="90000"/>
              </a:lnSpc>
              <a:spcBef>
                <a:spcPts val="500"/>
              </a:spcBef>
              <a:spcAft>
                <a:spcPts val="0"/>
              </a:spcAft>
              <a:buClr>
                <a:srgbClr val="0C22C2"/>
              </a:buClr>
              <a:buSzPct val="100000"/>
            </a:pPr>
            <a:r>
              <a:rPr lang="en-US" dirty="0" err="1">
                <a:solidFill>
                  <a:schemeClr val="tx1"/>
                </a:solidFill>
              </a:rPr>
              <a:t>Dataframe.loc</a:t>
            </a:r>
            <a:r>
              <a:rPr lang="en-US" dirty="0">
                <a:solidFill>
                  <a:schemeClr val="tx1"/>
                </a:solidFill>
              </a:rPr>
              <a:t>(:, name(s))</a:t>
            </a:r>
          </a:p>
          <a:p>
            <a:pPr marL="228600" lvl="0" indent="-90804">
              <a:lnSpc>
                <a:spcPct val="90000"/>
              </a:lnSpc>
              <a:spcBef>
                <a:spcPts val="1000"/>
              </a:spcBef>
              <a:spcAft>
                <a:spcPts val="0"/>
              </a:spcAft>
              <a:buClr>
                <a:schemeClr val="dk1"/>
              </a:buClr>
              <a:buSzPct val="100000"/>
              <a:buNone/>
            </a:pPr>
            <a:endParaRPr lang="en-US" dirty="0">
              <a:solidFill>
                <a:schemeClr val="tx1"/>
              </a:solidFill>
            </a:endParaRPr>
          </a:p>
        </p:txBody>
      </p:sp>
      <p:sp>
        <p:nvSpPr>
          <p:cNvPr id="11" name="Google Shape;179;p11">
            <a:extLst>
              <a:ext uri="{FF2B5EF4-FFF2-40B4-BE49-F238E27FC236}">
                <a16:creationId xmlns:a16="http://schemas.microsoft.com/office/drawing/2014/main" id="{54D3C1DC-E028-2923-9E08-3FE1D1B75A42}"/>
              </a:ext>
            </a:extLst>
          </p:cNvPr>
          <p:cNvSpPr/>
          <p:nvPr/>
        </p:nvSpPr>
        <p:spPr>
          <a:xfrm rot="9206424" flipH="1">
            <a:off x="4186260" y="4528548"/>
            <a:ext cx="1740028" cy="212030"/>
          </a:xfrm>
          <a:prstGeom prst="rightArrow">
            <a:avLst>
              <a:gd name="adj1" fmla="val 50000"/>
              <a:gd name="adj2" fmla="val 50000"/>
            </a:avLst>
          </a:prstGeom>
          <a:solidFill>
            <a:schemeClr val="tx1"/>
          </a:solid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 name="Google Shape;195;p12">
            <a:extLst>
              <a:ext uri="{FF2B5EF4-FFF2-40B4-BE49-F238E27FC236}">
                <a16:creationId xmlns:a16="http://schemas.microsoft.com/office/drawing/2014/main" id="{1B2C0E52-7A80-4A2C-99CA-C5D54C36A82C}"/>
              </a:ext>
            </a:extLst>
          </p:cNvPr>
          <p:cNvPicPr preferRelativeResize="0"/>
          <p:nvPr/>
        </p:nvPicPr>
        <p:blipFill rotWithShape="1">
          <a:blip r:embed="rId3">
            <a:alphaModFix/>
          </a:blip>
          <a:srcRect/>
          <a:stretch/>
        </p:blipFill>
        <p:spPr>
          <a:xfrm>
            <a:off x="457197" y="1990165"/>
            <a:ext cx="2325035" cy="1755083"/>
          </a:xfrm>
          <a:prstGeom prst="rect">
            <a:avLst/>
          </a:prstGeom>
          <a:noFill/>
          <a:ln>
            <a:noFill/>
          </a:ln>
        </p:spPr>
      </p:pic>
      <p:pic>
        <p:nvPicPr>
          <p:cNvPr id="12" name="Google Shape;196;p12">
            <a:extLst>
              <a:ext uri="{FF2B5EF4-FFF2-40B4-BE49-F238E27FC236}">
                <a16:creationId xmlns:a16="http://schemas.microsoft.com/office/drawing/2014/main" id="{F0248390-7AAD-8DA6-32F9-40D43E7FBA3D}"/>
              </a:ext>
            </a:extLst>
          </p:cNvPr>
          <p:cNvPicPr preferRelativeResize="0"/>
          <p:nvPr/>
        </p:nvPicPr>
        <p:blipFill rotWithShape="1">
          <a:blip r:embed="rId4">
            <a:alphaModFix/>
          </a:blip>
          <a:srcRect/>
          <a:stretch/>
        </p:blipFill>
        <p:spPr>
          <a:xfrm>
            <a:off x="2778040" y="1822167"/>
            <a:ext cx="2104148" cy="2271339"/>
          </a:xfrm>
          <a:prstGeom prst="rect">
            <a:avLst/>
          </a:prstGeom>
          <a:noFill/>
          <a:ln>
            <a:noFill/>
          </a:ln>
        </p:spPr>
      </p:pic>
      <p:pic>
        <p:nvPicPr>
          <p:cNvPr id="13" name="Google Shape;197;p12">
            <a:extLst>
              <a:ext uri="{FF2B5EF4-FFF2-40B4-BE49-F238E27FC236}">
                <a16:creationId xmlns:a16="http://schemas.microsoft.com/office/drawing/2014/main" id="{81A97CC6-1D80-8B5E-0E4A-BB7D527320A9}"/>
              </a:ext>
            </a:extLst>
          </p:cNvPr>
          <p:cNvPicPr preferRelativeResize="0"/>
          <p:nvPr/>
        </p:nvPicPr>
        <p:blipFill rotWithShape="1">
          <a:blip r:embed="rId5">
            <a:alphaModFix/>
          </a:blip>
          <a:srcRect/>
          <a:stretch/>
        </p:blipFill>
        <p:spPr>
          <a:xfrm>
            <a:off x="5974929" y="2639645"/>
            <a:ext cx="2104148" cy="2699439"/>
          </a:xfrm>
          <a:prstGeom prst="rect">
            <a:avLst/>
          </a:prstGeom>
          <a:noFill/>
          <a:ln>
            <a:noFill/>
          </a:ln>
        </p:spPr>
      </p:pic>
      <p:pic>
        <p:nvPicPr>
          <p:cNvPr id="14" name="Google Shape;186;p12">
            <a:extLst>
              <a:ext uri="{FF2B5EF4-FFF2-40B4-BE49-F238E27FC236}">
                <a16:creationId xmlns:a16="http://schemas.microsoft.com/office/drawing/2014/main" id="{84864010-21DF-DF9C-F2EC-CF235775BCC0}"/>
              </a:ext>
            </a:extLst>
          </p:cNvPr>
          <p:cNvPicPr preferRelativeResize="0"/>
          <p:nvPr/>
        </p:nvPicPr>
        <p:blipFill rotWithShape="1">
          <a:blip r:embed="rId6">
            <a:alphaModFix/>
          </a:blip>
          <a:srcRect/>
          <a:stretch/>
        </p:blipFill>
        <p:spPr>
          <a:xfrm>
            <a:off x="4662236" y="875578"/>
            <a:ext cx="4330458" cy="1436937"/>
          </a:xfrm>
          <a:prstGeom prst="rect">
            <a:avLst/>
          </a:prstGeom>
          <a:noFill/>
          <a:ln>
            <a:noFill/>
          </a:ln>
        </p:spPr>
      </p:pic>
      <p:sp>
        <p:nvSpPr>
          <p:cNvPr id="15" name="Google Shape;188;p12">
            <a:extLst>
              <a:ext uri="{FF2B5EF4-FFF2-40B4-BE49-F238E27FC236}">
                <a16:creationId xmlns:a16="http://schemas.microsoft.com/office/drawing/2014/main" id="{853BB92B-AC2D-75C1-C76D-D93280F9BEF8}"/>
              </a:ext>
            </a:extLst>
          </p:cNvPr>
          <p:cNvSpPr txBox="1"/>
          <p:nvPr/>
        </p:nvSpPr>
        <p:spPr>
          <a:xfrm>
            <a:off x="5453243" y="904910"/>
            <a:ext cx="9961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solidFill>
                <a:latin typeface="Arial"/>
                <a:ea typeface="Arial"/>
                <a:cs typeface="Arial"/>
                <a:sym typeface="Arial"/>
              </a:rPr>
              <a:t>0</a:t>
            </a:r>
            <a:endParaRPr dirty="0">
              <a:solidFill>
                <a:schemeClr val="tx1"/>
              </a:solidFill>
            </a:endParaRPr>
          </a:p>
        </p:txBody>
      </p:sp>
      <p:sp>
        <p:nvSpPr>
          <p:cNvPr id="16" name="Google Shape;189;p12">
            <a:extLst>
              <a:ext uri="{FF2B5EF4-FFF2-40B4-BE49-F238E27FC236}">
                <a16:creationId xmlns:a16="http://schemas.microsoft.com/office/drawing/2014/main" id="{63FA4662-6463-C5BA-A363-5FAC78BD6FA3}"/>
              </a:ext>
            </a:extLst>
          </p:cNvPr>
          <p:cNvSpPr txBox="1"/>
          <p:nvPr/>
        </p:nvSpPr>
        <p:spPr>
          <a:xfrm>
            <a:off x="6070257" y="897496"/>
            <a:ext cx="9961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solidFill>
                <a:latin typeface="Arial"/>
                <a:ea typeface="Arial"/>
                <a:cs typeface="Arial"/>
                <a:sym typeface="Arial"/>
              </a:rPr>
              <a:t>1</a:t>
            </a:r>
            <a:endParaRPr dirty="0">
              <a:solidFill>
                <a:schemeClr val="tx1"/>
              </a:solidFill>
            </a:endParaRPr>
          </a:p>
        </p:txBody>
      </p:sp>
      <p:sp>
        <p:nvSpPr>
          <p:cNvPr id="17" name="Google Shape;190;p12">
            <a:extLst>
              <a:ext uri="{FF2B5EF4-FFF2-40B4-BE49-F238E27FC236}">
                <a16:creationId xmlns:a16="http://schemas.microsoft.com/office/drawing/2014/main" id="{0CCBDF7D-F271-C7FE-7F0F-9E9F0FD41A4C}"/>
              </a:ext>
            </a:extLst>
          </p:cNvPr>
          <p:cNvSpPr txBox="1"/>
          <p:nvPr/>
        </p:nvSpPr>
        <p:spPr>
          <a:xfrm>
            <a:off x="6552370" y="875578"/>
            <a:ext cx="9961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solidFill>
                <a:latin typeface="Arial"/>
                <a:ea typeface="Arial"/>
                <a:cs typeface="Arial"/>
                <a:sym typeface="Arial"/>
              </a:rPr>
              <a:t>2</a:t>
            </a:r>
            <a:endParaRPr dirty="0">
              <a:solidFill>
                <a:schemeClr val="tx1"/>
              </a:solidFill>
            </a:endParaRPr>
          </a:p>
        </p:txBody>
      </p:sp>
      <p:sp>
        <p:nvSpPr>
          <p:cNvPr id="18" name="Google Shape;191;p12">
            <a:extLst>
              <a:ext uri="{FF2B5EF4-FFF2-40B4-BE49-F238E27FC236}">
                <a16:creationId xmlns:a16="http://schemas.microsoft.com/office/drawing/2014/main" id="{A669F375-F385-1786-1F91-BF6B5F5B5BDB}"/>
              </a:ext>
            </a:extLst>
          </p:cNvPr>
          <p:cNvSpPr txBox="1"/>
          <p:nvPr/>
        </p:nvSpPr>
        <p:spPr>
          <a:xfrm flipH="1">
            <a:off x="7108017" y="877610"/>
            <a:ext cx="28224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solidFill>
                <a:latin typeface="Arial"/>
                <a:ea typeface="Arial"/>
                <a:cs typeface="Arial"/>
                <a:sym typeface="Arial"/>
              </a:rPr>
              <a:t>3</a:t>
            </a:r>
            <a:endParaRPr dirty="0">
              <a:solidFill>
                <a:schemeClr val="tx1"/>
              </a:solidFill>
            </a:endParaRPr>
          </a:p>
        </p:txBody>
      </p:sp>
      <p:sp>
        <p:nvSpPr>
          <p:cNvPr id="19" name="Google Shape;192;p12">
            <a:extLst>
              <a:ext uri="{FF2B5EF4-FFF2-40B4-BE49-F238E27FC236}">
                <a16:creationId xmlns:a16="http://schemas.microsoft.com/office/drawing/2014/main" id="{A56372AD-63F9-3B02-C5BC-DBFFB5CD9623}"/>
              </a:ext>
            </a:extLst>
          </p:cNvPr>
          <p:cNvSpPr txBox="1"/>
          <p:nvPr/>
        </p:nvSpPr>
        <p:spPr>
          <a:xfrm>
            <a:off x="7605569" y="876796"/>
            <a:ext cx="9961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tx1"/>
                </a:solidFill>
                <a:latin typeface="Arial"/>
                <a:ea typeface="Arial"/>
                <a:cs typeface="Arial"/>
                <a:sym typeface="Arial"/>
              </a:rPr>
              <a:t>4</a:t>
            </a:r>
            <a:endParaRPr>
              <a:solidFill>
                <a:schemeClr val="tx1"/>
              </a:solidFill>
            </a:endParaRPr>
          </a:p>
        </p:txBody>
      </p:sp>
      <p:sp>
        <p:nvSpPr>
          <p:cNvPr id="20" name="Google Shape;193;p12">
            <a:extLst>
              <a:ext uri="{FF2B5EF4-FFF2-40B4-BE49-F238E27FC236}">
                <a16:creationId xmlns:a16="http://schemas.microsoft.com/office/drawing/2014/main" id="{D0A37820-78D8-1306-8C49-763315D9FE0B}"/>
              </a:ext>
            </a:extLst>
          </p:cNvPr>
          <p:cNvSpPr txBox="1"/>
          <p:nvPr/>
        </p:nvSpPr>
        <p:spPr>
          <a:xfrm>
            <a:off x="8088230" y="876796"/>
            <a:ext cx="1826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tx1"/>
                </a:solidFill>
                <a:latin typeface="Arial"/>
                <a:ea typeface="Arial"/>
                <a:cs typeface="Arial"/>
                <a:sym typeface="Arial"/>
              </a:rPr>
              <a:t>5</a:t>
            </a:r>
            <a:endParaRPr>
              <a:solidFill>
                <a:schemeClr val="tx1"/>
              </a:solidFill>
            </a:endParaRPr>
          </a:p>
        </p:txBody>
      </p:sp>
      <p:sp>
        <p:nvSpPr>
          <p:cNvPr id="21" name="Google Shape;194;p12">
            <a:extLst>
              <a:ext uri="{FF2B5EF4-FFF2-40B4-BE49-F238E27FC236}">
                <a16:creationId xmlns:a16="http://schemas.microsoft.com/office/drawing/2014/main" id="{DBE6DE4F-5422-343A-C645-D1944D18A861}"/>
              </a:ext>
            </a:extLst>
          </p:cNvPr>
          <p:cNvSpPr txBox="1"/>
          <p:nvPr/>
        </p:nvSpPr>
        <p:spPr>
          <a:xfrm>
            <a:off x="8822489" y="875578"/>
            <a:ext cx="9961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tx1"/>
                </a:solidFill>
                <a:latin typeface="Arial"/>
                <a:ea typeface="Arial"/>
                <a:cs typeface="Arial"/>
                <a:sym typeface="Arial"/>
              </a:rPr>
              <a:t>6</a:t>
            </a:r>
            <a:endParaRPr>
              <a:solidFill>
                <a:schemeClr val="tx1"/>
              </a:solidFill>
            </a:endParaRPr>
          </a:p>
        </p:txBody>
      </p:sp>
    </p:spTree>
    <p:extLst>
      <p:ext uri="{BB962C8B-B14F-4D97-AF65-F5344CB8AC3E}">
        <p14:creationId xmlns:p14="http://schemas.microsoft.com/office/powerpoint/2010/main" val="39857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solidFill>
                  <a:schemeClr val="tx1"/>
                </a:solidFill>
              </a:rPr>
              <a:t>Check Data Type of a Column</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5105" y="1558212"/>
            <a:ext cx="7992837" cy="3680929"/>
          </a:xfrm>
        </p:spPr>
        <p:txBody>
          <a:bodyPr vert="horz" wrap="square" lIns="68580" tIns="34290" rIns="68580" bIns="34290" rtlCol="0" anchor="t" anchorCtr="0">
            <a:normAutofit/>
          </a:bodyPr>
          <a:lstStyle/>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228600" lvl="0" indent="-50800">
              <a:lnSpc>
                <a:spcPct val="90000"/>
              </a:lnSpc>
              <a:spcBef>
                <a:spcPts val="1000"/>
              </a:spcBef>
              <a:spcAft>
                <a:spcPts val="0"/>
              </a:spcAft>
              <a:buClr>
                <a:schemeClr val="dk1"/>
              </a:buClr>
              <a:buSzPts val="2800"/>
              <a:buNone/>
            </a:pPr>
            <a:endParaRPr lang="en-US" dirty="0"/>
          </a:p>
          <a:p>
            <a:pPr marL="341313" lvl="0" indent="-341313">
              <a:lnSpc>
                <a:spcPct val="90000"/>
              </a:lnSpc>
              <a:spcBef>
                <a:spcPts val="1000"/>
              </a:spcBef>
              <a:spcAft>
                <a:spcPts val="0"/>
              </a:spcAft>
              <a:buClr>
                <a:schemeClr val="dk1"/>
              </a:buClr>
              <a:buSzPts val="2800"/>
            </a:pPr>
            <a:r>
              <a:rPr lang="en-US" dirty="0"/>
              <a:t>Other types: bool, datetime64 (Date and time values), category (finite list of text values such as female/male), … </a:t>
            </a:r>
          </a:p>
          <a:p>
            <a:pPr marL="228600" lvl="0" indent="-50800">
              <a:lnSpc>
                <a:spcPct val="90000"/>
              </a:lnSpc>
              <a:spcBef>
                <a:spcPts val="1000"/>
              </a:spcBef>
              <a:spcAft>
                <a:spcPts val="0"/>
              </a:spcAft>
              <a:buClr>
                <a:schemeClr val="dk1"/>
              </a:buClr>
              <a:buSzPts val="2800"/>
              <a:buNone/>
            </a:pPr>
            <a:endParaRPr lang="en-US" dirty="0"/>
          </a:p>
          <a:p>
            <a:pPr marL="50800" indent="0">
              <a:buNone/>
            </a:pPr>
            <a:endParaRPr lang="en-US" altLang="en-US" dirty="0"/>
          </a:p>
        </p:txBody>
      </p:sp>
      <p:pic>
        <p:nvPicPr>
          <p:cNvPr id="7" name="Google Shape;205;p13">
            <a:extLst>
              <a:ext uri="{FF2B5EF4-FFF2-40B4-BE49-F238E27FC236}">
                <a16:creationId xmlns:a16="http://schemas.microsoft.com/office/drawing/2014/main" id="{53E2682F-E9E8-B114-8897-41B4B08C0B7F}"/>
              </a:ext>
            </a:extLst>
          </p:cNvPr>
          <p:cNvPicPr preferRelativeResize="0"/>
          <p:nvPr/>
        </p:nvPicPr>
        <p:blipFill rotWithShape="1">
          <a:blip r:embed="rId3">
            <a:alphaModFix/>
          </a:blip>
          <a:srcRect/>
          <a:stretch/>
        </p:blipFill>
        <p:spPr>
          <a:xfrm>
            <a:off x="849108" y="1435100"/>
            <a:ext cx="3898296" cy="2713520"/>
          </a:xfrm>
          <a:prstGeom prst="rect">
            <a:avLst/>
          </a:prstGeom>
          <a:noFill/>
          <a:ln>
            <a:noFill/>
          </a:ln>
        </p:spPr>
      </p:pic>
      <p:cxnSp>
        <p:nvCxnSpPr>
          <p:cNvPr id="8" name="Google Shape;206;p13">
            <a:extLst>
              <a:ext uri="{FF2B5EF4-FFF2-40B4-BE49-F238E27FC236}">
                <a16:creationId xmlns:a16="http://schemas.microsoft.com/office/drawing/2014/main" id="{F7DDBE05-DD3F-D920-06B1-D0DF8DFF8A5B}"/>
              </a:ext>
            </a:extLst>
          </p:cNvPr>
          <p:cNvCxnSpPr/>
          <p:nvPr/>
        </p:nvCxnSpPr>
        <p:spPr>
          <a:xfrm rot="10800000">
            <a:off x="3809452" y="2071688"/>
            <a:ext cx="2610448" cy="0"/>
          </a:xfrm>
          <a:prstGeom prst="straightConnector1">
            <a:avLst/>
          </a:prstGeom>
          <a:noFill/>
          <a:ln w="9525" cap="flat" cmpd="sng">
            <a:solidFill>
              <a:schemeClr val="tx1"/>
            </a:solidFill>
            <a:prstDash val="solid"/>
            <a:miter lim="800000"/>
            <a:headEnd type="none" w="sm" len="sm"/>
            <a:tailEnd type="triangle" w="med" len="med"/>
          </a:ln>
        </p:spPr>
      </p:cxnSp>
      <p:sp>
        <p:nvSpPr>
          <p:cNvPr id="9" name="Google Shape;207;p13">
            <a:extLst>
              <a:ext uri="{FF2B5EF4-FFF2-40B4-BE49-F238E27FC236}">
                <a16:creationId xmlns:a16="http://schemas.microsoft.com/office/drawing/2014/main" id="{05737CD5-F88E-FBA5-BAA7-42B7283DC89A}"/>
              </a:ext>
            </a:extLst>
          </p:cNvPr>
          <p:cNvSpPr txBox="1"/>
          <p:nvPr/>
        </p:nvSpPr>
        <p:spPr>
          <a:xfrm>
            <a:off x="6471844" y="1859798"/>
            <a:ext cx="19216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str or mixed</a:t>
            </a:r>
            <a:endParaRPr/>
          </a:p>
        </p:txBody>
      </p:sp>
    </p:spTree>
    <p:extLst>
      <p:ext uri="{BB962C8B-B14F-4D97-AF65-F5344CB8AC3E}">
        <p14:creationId xmlns:p14="http://schemas.microsoft.com/office/powerpoint/2010/main" val="331960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Query the Data</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71927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31566" y="428318"/>
            <a:ext cx="7912519" cy="873446"/>
          </a:xfrm>
        </p:spPr>
        <p:txBody>
          <a:bodyPr anchor="b">
            <a:normAutofit/>
          </a:bodyPr>
          <a:lstStyle/>
          <a:p>
            <a:r>
              <a:rPr lang="en-US" sz="4000" dirty="0">
                <a:solidFill>
                  <a:schemeClr val="tx1"/>
                </a:solidFill>
              </a:rPr>
              <a:t>Query the Data</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6946" y="1518065"/>
            <a:ext cx="7992837" cy="3680929"/>
          </a:xfrm>
        </p:spPr>
        <p:txBody>
          <a:bodyPr vert="horz" wrap="square" lIns="68580" tIns="34290" rIns="68580" bIns="34290" rtlCol="0" anchor="t" anchorCtr="0">
            <a:normAutofit/>
          </a:bodyPr>
          <a:lstStyle/>
          <a:p>
            <a:pPr marL="341313" lvl="0" indent="-341313">
              <a:lnSpc>
                <a:spcPct val="90000"/>
              </a:lnSpc>
              <a:spcBef>
                <a:spcPts val="0"/>
              </a:spcBef>
              <a:spcAft>
                <a:spcPts val="0"/>
              </a:spcAft>
              <a:buClr>
                <a:schemeClr val="dk1"/>
              </a:buClr>
              <a:buSzPts val="2800"/>
            </a:pPr>
            <a:r>
              <a:rPr lang="en-US" sz="2400" dirty="0"/>
              <a:t>Why?</a:t>
            </a:r>
          </a:p>
          <a:p>
            <a:pPr marL="798513" lvl="1" indent="-341313">
              <a:lnSpc>
                <a:spcPct val="90000"/>
              </a:lnSpc>
              <a:spcBef>
                <a:spcPts val="500"/>
              </a:spcBef>
              <a:spcAft>
                <a:spcPts val="0"/>
              </a:spcAft>
              <a:buClr>
                <a:schemeClr val="dk1"/>
              </a:buClr>
              <a:buSzPts val="2400"/>
            </a:pPr>
            <a:r>
              <a:rPr lang="en-US" sz="2200" dirty="0"/>
              <a:t>Find the information meet the interest</a:t>
            </a:r>
          </a:p>
          <a:p>
            <a:pPr marL="798513" lvl="1" indent="-341313">
              <a:lnSpc>
                <a:spcPct val="90000"/>
              </a:lnSpc>
              <a:spcBef>
                <a:spcPts val="500"/>
              </a:spcBef>
              <a:spcAft>
                <a:spcPts val="0"/>
              </a:spcAft>
              <a:buClr>
                <a:schemeClr val="dk1"/>
              </a:buClr>
              <a:buSzPts val="2400"/>
            </a:pPr>
            <a:r>
              <a:rPr lang="en-US" sz="2200" dirty="0"/>
              <a:t>Select the data relevant to a data science task</a:t>
            </a:r>
          </a:p>
          <a:p>
            <a:pPr marL="798513" lvl="1" indent="-341313">
              <a:lnSpc>
                <a:spcPct val="90000"/>
              </a:lnSpc>
              <a:spcBef>
                <a:spcPts val="500"/>
              </a:spcBef>
              <a:spcAft>
                <a:spcPts val="0"/>
              </a:spcAft>
              <a:buClr>
                <a:schemeClr val="dk1"/>
              </a:buClr>
              <a:buSzPts val="2400"/>
            </a:pPr>
            <a:r>
              <a:rPr lang="en-US" sz="2200" dirty="0"/>
              <a:t>Query scenarios:</a:t>
            </a:r>
          </a:p>
          <a:p>
            <a:pPr marL="1255713" lvl="2" indent="-341313">
              <a:lnSpc>
                <a:spcPct val="90000"/>
              </a:lnSpc>
              <a:spcBef>
                <a:spcPts val="500"/>
              </a:spcBef>
              <a:spcAft>
                <a:spcPts val="0"/>
              </a:spcAft>
              <a:buClr>
                <a:schemeClr val="dk1"/>
              </a:buClr>
              <a:buSzPts val="2000"/>
            </a:pPr>
            <a:r>
              <a:rPr lang="en-US" sz="2000" dirty="0"/>
              <a:t>Find the populations of Rochester in 1900 and 1950</a:t>
            </a:r>
          </a:p>
          <a:p>
            <a:pPr marL="1255713" lvl="2" indent="-341313">
              <a:lnSpc>
                <a:spcPct val="90000"/>
              </a:lnSpc>
              <a:spcBef>
                <a:spcPts val="500"/>
              </a:spcBef>
              <a:spcAft>
                <a:spcPts val="0"/>
              </a:spcAft>
              <a:buClr>
                <a:schemeClr val="dk1"/>
              </a:buClr>
              <a:buSzPts val="2000"/>
            </a:pPr>
            <a:r>
              <a:rPr lang="en-US" sz="2000" dirty="0"/>
              <a:t>Find the weather readings of Rochester in Nov. 2020</a:t>
            </a:r>
          </a:p>
          <a:p>
            <a:pPr marL="1255713" lvl="2" indent="-341313">
              <a:lnSpc>
                <a:spcPct val="90000"/>
              </a:lnSpc>
              <a:spcBef>
                <a:spcPts val="500"/>
              </a:spcBef>
              <a:spcAft>
                <a:spcPts val="0"/>
              </a:spcAft>
              <a:buClr>
                <a:schemeClr val="dk1"/>
              </a:buClr>
              <a:buSzPts val="2000"/>
            </a:pPr>
            <a:r>
              <a:rPr lang="en-US" sz="2000" dirty="0"/>
              <a:t>Find the daily new covid case numbers in Monroe county in July 2021</a:t>
            </a:r>
          </a:p>
          <a:p>
            <a:pPr marL="1255713" lvl="2" indent="-341313">
              <a:lnSpc>
                <a:spcPct val="90000"/>
              </a:lnSpc>
              <a:spcBef>
                <a:spcPts val="500"/>
              </a:spcBef>
              <a:spcAft>
                <a:spcPts val="0"/>
              </a:spcAft>
              <a:buClr>
                <a:schemeClr val="dk1"/>
              </a:buClr>
              <a:buSzPts val="2000"/>
            </a:pPr>
            <a:r>
              <a:rPr lang="en-US" sz="2000" dirty="0"/>
              <a:t>…</a:t>
            </a:r>
          </a:p>
          <a:p>
            <a:pPr marL="50800" indent="0">
              <a:buNone/>
            </a:pPr>
            <a:endParaRPr lang="en-US" altLang="en-US" dirty="0">
              <a:solidFill>
                <a:schemeClr val="tx1"/>
              </a:solidFill>
            </a:endParaRPr>
          </a:p>
        </p:txBody>
      </p:sp>
    </p:spTree>
    <p:extLst>
      <p:ext uri="{BB962C8B-B14F-4D97-AF65-F5344CB8AC3E}">
        <p14:creationId xmlns:p14="http://schemas.microsoft.com/office/powerpoint/2010/main" val="141949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31566" y="428318"/>
            <a:ext cx="7912519" cy="873446"/>
          </a:xfrm>
        </p:spPr>
        <p:txBody>
          <a:bodyPr anchor="b">
            <a:normAutofit/>
          </a:bodyPr>
          <a:lstStyle/>
          <a:p>
            <a:r>
              <a:rPr lang="en-US" sz="4000" dirty="0">
                <a:solidFill>
                  <a:schemeClr val="tx1"/>
                </a:solidFill>
              </a:rPr>
              <a:t>Query Format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27981" y="1562890"/>
            <a:ext cx="7992837" cy="3680929"/>
          </a:xfrm>
        </p:spPr>
        <p:txBody>
          <a:bodyPr vert="horz" wrap="square" lIns="68580" tIns="34290" rIns="68580" bIns="34290" rtlCol="0" anchor="t" anchorCtr="0">
            <a:normAutofit/>
          </a:bodyPr>
          <a:lstStyle/>
          <a:p>
            <a:pPr marL="228600" lvl="0" indent="-228600">
              <a:lnSpc>
                <a:spcPct val="90000"/>
              </a:lnSpc>
              <a:spcBef>
                <a:spcPts val="0"/>
              </a:spcBef>
              <a:spcAft>
                <a:spcPts val="0"/>
              </a:spcAft>
              <a:buClr>
                <a:schemeClr val="tx1"/>
              </a:buClr>
              <a:buSzPts val="2800"/>
            </a:pPr>
            <a:r>
              <a:rPr lang="en-US" dirty="0">
                <a:solidFill>
                  <a:schemeClr val="tx1"/>
                </a:solidFill>
              </a:rPr>
              <a:t>A query consists of </a:t>
            </a:r>
          </a:p>
          <a:p>
            <a:pPr marL="685800" lvl="1" indent="-228600">
              <a:lnSpc>
                <a:spcPct val="90000"/>
              </a:lnSpc>
              <a:spcBef>
                <a:spcPts val="500"/>
              </a:spcBef>
              <a:spcAft>
                <a:spcPts val="0"/>
              </a:spcAft>
              <a:buClr>
                <a:schemeClr val="tx1"/>
              </a:buClr>
              <a:buSzPts val="2400"/>
            </a:pPr>
            <a:r>
              <a:rPr lang="en-US" dirty="0">
                <a:solidFill>
                  <a:schemeClr val="tx1"/>
                </a:solidFill>
              </a:rPr>
              <a:t>Context: which </a:t>
            </a:r>
            <a:r>
              <a:rPr lang="en-US" dirty="0" err="1">
                <a:solidFill>
                  <a:schemeClr val="tx1"/>
                </a:solidFill>
              </a:rPr>
              <a:t>dataframe</a:t>
            </a:r>
            <a:r>
              <a:rPr lang="en-US" dirty="0">
                <a:solidFill>
                  <a:schemeClr val="tx1"/>
                </a:solidFill>
              </a:rPr>
              <a:t> needs to be queried?</a:t>
            </a:r>
          </a:p>
          <a:p>
            <a:pPr marL="685800" lvl="1" indent="-228600">
              <a:lnSpc>
                <a:spcPct val="90000"/>
              </a:lnSpc>
              <a:spcBef>
                <a:spcPts val="500"/>
              </a:spcBef>
              <a:spcAft>
                <a:spcPts val="0"/>
              </a:spcAft>
              <a:buClr>
                <a:schemeClr val="tx1"/>
              </a:buClr>
              <a:buSzPts val="2400"/>
            </a:pPr>
            <a:r>
              <a:rPr lang="en-US" dirty="0">
                <a:solidFill>
                  <a:schemeClr val="tx1"/>
                </a:solidFill>
              </a:rPr>
              <a:t>Condition: what requirement needs to be met?</a:t>
            </a:r>
          </a:p>
          <a:p>
            <a:pPr marL="228600" lvl="0" indent="-228600">
              <a:lnSpc>
                <a:spcPct val="90000"/>
              </a:lnSpc>
              <a:spcBef>
                <a:spcPts val="1000"/>
              </a:spcBef>
              <a:spcAft>
                <a:spcPts val="0"/>
              </a:spcAft>
              <a:buClr>
                <a:schemeClr val="tx1"/>
              </a:buClr>
              <a:buSzPts val="2800"/>
            </a:pPr>
            <a:r>
              <a:rPr lang="en-US" dirty="0" err="1">
                <a:solidFill>
                  <a:schemeClr val="tx1"/>
                </a:solidFill>
              </a:rPr>
              <a:t>Pandas.DataFrame.query</a:t>
            </a:r>
            <a:r>
              <a:rPr lang="en-US" dirty="0">
                <a:solidFill>
                  <a:schemeClr val="tx1"/>
                </a:solidFill>
              </a:rPr>
              <a:t>: </a:t>
            </a:r>
            <a:r>
              <a:rPr lang="en-US" dirty="0" err="1">
                <a:solidFill>
                  <a:schemeClr val="tx1"/>
                </a:solidFill>
              </a:rPr>
              <a:t>mydata.query</a:t>
            </a:r>
            <a:r>
              <a:rPr lang="en-US" dirty="0">
                <a:solidFill>
                  <a:schemeClr val="tx1"/>
                </a:solidFill>
              </a:rPr>
              <a:t>(expr, </a:t>
            </a:r>
            <a:r>
              <a:rPr lang="en-US" dirty="0" err="1">
                <a:solidFill>
                  <a:schemeClr val="tx1"/>
                </a:solidFill>
              </a:rPr>
              <a:t>inplace</a:t>
            </a:r>
            <a:r>
              <a:rPr lang="en-US" dirty="0">
                <a:solidFill>
                  <a:schemeClr val="tx1"/>
                </a:solidFill>
              </a:rPr>
              <a:t>)</a:t>
            </a:r>
          </a:p>
          <a:p>
            <a:pPr marL="685800" lvl="1" indent="-228600">
              <a:lnSpc>
                <a:spcPct val="90000"/>
              </a:lnSpc>
              <a:spcBef>
                <a:spcPts val="500"/>
              </a:spcBef>
              <a:spcAft>
                <a:spcPts val="0"/>
              </a:spcAft>
              <a:buClr>
                <a:schemeClr val="tx1"/>
              </a:buClr>
              <a:buSzPts val="2400"/>
            </a:pPr>
            <a:r>
              <a:rPr lang="en-US" dirty="0">
                <a:solidFill>
                  <a:schemeClr val="tx1"/>
                </a:solidFill>
              </a:rPr>
              <a:t>expr: the query string to evaluate (query condition)</a:t>
            </a:r>
          </a:p>
          <a:p>
            <a:pPr marL="685800" lvl="1" indent="-228600">
              <a:lnSpc>
                <a:spcPct val="90000"/>
              </a:lnSpc>
              <a:spcBef>
                <a:spcPts val="500"/>
              </a:spcBef>
              <a:spcAft>
                <a:spcPts val="0"/>
              </a:spcAft>
              <a:buClr>
                <a:schemeClr val="tx1"/>
              </a:buClr>
              <a:buSzPts val="2400"/>
            </a:pPr>
            <a:r>
              <a:rPr lang="en-US" dirty="0" err="1">
                <a:solidFill>
                  <a:schemeClr val="tx1"/>
                </a:solidFill>
              </a:rPr>
              <a:t>inplace</a:t>
            </a:r>
            <a:r>
              <a:rPr lang="en-US" dirty="0">
                <a:solidFill>
                  <a:schemeClr val="tx1"/>
                </a:solidFill>
              </a:rPr>
              <a:t>: is a </a:t>
            </a:r>
            <a:r>
              <a:rPr lang="en-US" dirty="0" err="1">
                <a:solidFill>
                  <a:schemeClr val="tx1"/>
                </a:solidFill>
              </a:rPr>
              <a:t>boolean</a:t>
            </a:r>
            <a:r>
              <a:rPr lang="en-US" dirty="0">
                <a:solidFill>
                  <a:schemeClr val="tx1"/>
                </a:solidFill>
              </a:rPr>
              <a:t> indicating whether the query should modify the data in place or return a modified copy </a:t>
            </a:r>
          </a:p>
          <a:p>
            <a:pPr marL="685800" lvl="1" indent="-228600">
              <a:lnSpc>
                <a:spcPct val="90000"/>
              </a:lnSpc>
              <a:spcBef>
                <a:spcPts val="500"/>
              </a:spcBef>
              <a:spcAft>
                <a:spcPts val="0"/>
              </a:spcAft>
              <a:buClr>
                <a:schemeClr val="tx1"/>
              </a:buClr>
              <a:buSzPts val="2400"/>
            </a:pPr>
            <a:r>
              <a:rPr lang="en-US" dirty="0">
                <a:solidFill>
                  <a:schemeClr val="tx1"/>
                </a:solidFill>
              </a:rPr>
              <a:t>Returns the </a:t>
            </a:r>
            <a:r>
              <a:rPr lang="en-US" dirty="0" err="1">
                <a:solidFill>
                  <a:schemeClr val="tx1"/>
                </a:solidFill>
              </a:rPr>
              <a:t>DataFrame</a:t>
            </a:r>
            <a:r>
              <a:rPr lang="en-US" dirty="0">
                <a:solidFill>
                  <a:schemeClr val="tx1"/>
                </a:solidFill>
              </a:rPr>
              <a:t> with the filtered rows following the query expression</a:t>
            </a:r>
          </a:p>
          <a:p>
            <a:pPr marL="50800" indent="0">
              <a:buClr>
                <a:schemeClr val="tx1"/>
              </a:buClr>
              <a:buNone/>
            </a:pPr>
            <a:endParaRPr lang="en-US" altLang="en-US" dirty="0">
              <a:solidFill>
                <a:schemeClr val="tx1"/>
              </a:solidFill>
            </a:endParaRPr>
          </a:p>
        </p:txBody>
      </p:sp>
      <p:pic>
        <p:nvPicPr>
          <p:cNvPr id="4" name="Google Shape;222;p16">
            <a:extLst>
              <a:ext uri="{FF2B5EF4-FFF2-40B4-BE49-F238E27FC236}">
                <a16:creationId xmlns:a16="http://schemas.microsoft.com/office/drawing/2014/main" id="{2D13FEBD-AE09-C302-52A1-C815ECBC44E4}"/>
              </a:ext>
            </a:extLst>
          </p:cNvPr>
          <p:cNvPicPr preferRelativeResize="0"/>
          <p:nvPr/>
        </p:nvPicPr>
        <p:blipFill rotWithShape="1">
          <a:blip r:embed="rId3">
            <a:alphaModFix/>
          </a:blip>
          <a:srcRect/>
          <a:stretch/>
        </p:blipFill>
        <p:spPr>
          <a:xfrm>
            <a:off x="745337" y="4417670"/>
            <a:ext cx="7684979" cy="970734"/>
          </a:xfrm>
          <a:prstGeom prst="rect">
            <a:avLst/>
          </a:prstGeom>
          <a:noFill/>
          <a:ln>
            <a:noFill/>
          </a:ln>
        </p:spPr>
      </p:pic>
    </p:spTree>
    <p:extLst>
      <p:ext uri="{BB962C8B-B14F-4D97-AF65-F5344CB8AC3E}">
        <p14:creationId xmlns:p14="http://schemas.microsoft.com/office/powerpoint/2010/main" val="325215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2601" y="410388"/>
            <a:ext cx="8107183" cy="873446"/>
          </a:xfrm>
        </p:spPr>
        <p:txBody>
          <a:bodyPr anchor="b">
            <a:normAutofit/>
          </a:bodyPr>
          <a:lstStyle/>
          <a:p>
            <a:r>
              <a:rPr lang="en-US" sz="4000" dirty="0">
                <a:solidFill>
                  <a:schemeClr val="tx1"/>
                </a:solidFill>
              </a:rPr>
              <a:t>How to Specify Query Conditions?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6947" y="1562893"/>
            <a:ext cx="7992837" cy="3680929"/>
          </a:xfrm>
        </p:spPr>
        <p:txBody>
          <a:bodyPr vert="horz" wrap="square" lIns="68580" tIns="34290" rIns="68580" bIns="34290" rtlCol="0" anchor="t" anchorCtr="0">
            <a:normAutofit/>
          </a:bodyPr>
          <a:lstStyle/>
          <a:p>
            <a:pPr marL="228600" lvl="0" indent="-228600">
              <a:lnSpc>
                <a:spcPct val="90000"/>
              </a:lnSpc>
              <a:spcBef>
                <a:spcPts val="0"/>
              </a:spcBef>
              <a:spcAft>
                <a:spcPts val="0"/>
              </a:spcAft>
              <a:buClr>
                <a:schemeClr val="dk1"/>
              </a:buClr>
              <a:buSzPts val="2800"/>
            </a:pPr>
            <a:r>
              <a:rPr lang="en-US" dirty="0">
                <a:solidFill>
                  <a:schemeClr val="tx1"/>
                </a:solidFill>
              </a:rPr>
              <a:t>One condition: use &gt;, &lt;, &gt;=, &lt;=, ==, !=</a:t>
            </a: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228600">
              <a:lnSpc>
                <a:spcPct val="90000"/>
              </a:lnSpc>
              <a:spcBef>
                <a:spcPts val="1000"/>
              </a:spcBef>
              <a:spcAft>
                <a:spcPts val="0"/>
              </a:spcAft>
              <a:buClr>
                <a:schemeClr val="dk1"/>
              </a:buClr>
              <a:buSzPts val="2800"/>
            </a:pPr>
            <a:r>
              <a:rPr lang="en-US" dirty="0">
                <a:solidFill>
                  <a:schemeClr val="tx1"/>
                </a:solidFill>
              </a:rPr>
              <a:t>Multiple conditions: use </a:t>
            </a:r>
            <a:r>
              <a:rPr lang="en-US" dirty="0">
                <a:solidFill>
                  <a:srgbClr val="FF4434"/>
                </a:solidFill>
              </a:rPr>
              <a:t>and</a:t>
            </a:r>
            <a:r>
              <a:rPr lang="en-US" dirty="0">
                <a:solidFill>
                  <a:schemeClr val="tx1"/>
                </a:solidFill>
              </a:rPr>
              <a:t> or </a:t>
            </a:r>
            <a:r>
              <a:rPr lang="en-US" dirty="0">
                <a:solidFill>
                  <a:srgbClr val="FF4434"/>
                </a:solidFill>
              </a:rPr>
              <a:t>or</a:t>
            </a:r>
            <a:r>
              <a:rPr lang="en-US" dirty="0">
                <a:solidFill>
                  <a:schemeClr val="tx1"/>
                </a:solidFill>
              </a:rPr>
              <a:t> to connect</a:t>
            </a:r>
          </a:p>
          <a:p>
            <a:pPr marL="50800" indent="0">
              <a:buClr>
                <a:schemeClr val="tx1"/>
              </a:buClr>
              <a:buNone/>
            </a:pPr>
            <a:endParaRPr lang="en-US" altLang="en-US" dirty="0">
              <a:solidFill>
                <a:schemeClr val="tx1"/>
              </a:solidFill>
            </a:endParaRPr>
          </a:p>
        </p:txBody>
      </p:sp>
      <p:pic>
        <p:nvPicPr>
          <p:cNvPr id="5" name="Google Shape;230;p17">
            <a:extLst>
              <a:ext uri="{FF2B5EF4-FFF2-40B4-BE49-F238E27FC236}">
                <a16:creationId xmlns:a16="http://schemas.microsoft.com/office/drawing/2014/main" id="{559F88FE-1B86-B2A6-12E2-41107B88CE3D}"/>
              </a:ext>
            </a:extLst>
          </p:cNvPr>
          <p:cNvPicPr preferRelativeResize="0"/>
          <p:nvPr/>
        </p:nvPicPr>
        <p:blipFill rotWithShape="1">
          <a:blip r:embed="rId3">
            <a:alphaModFix/>
          </a:blip>
          <a:srcRect/>
          <a:stretch/>
        </p:blipFill>
        <p:spPr>
          <a:xfrm>
            <a:off x="1098962" y="3674696"/>
            <a:ext cx="6971819" cy="879797"/>
          </a:xfrm>
          <a:prstGeom prst="rect">
            <a:avLst/>
          </a:prstGeom>
          <a:noFill/>
          <a:ln>
            <a:noFill/>
          </a:ln>
        </p:spPr>
      </p:pic>
      <p:pic>
        <p:nvPicPr>
          <p:cNvPr id="6" name="Google Shape;231;p17">
            <a:extLst>
              <a:ext uri="{FF2B5EF4-FFF2-40B4-BE49-F238E27FC236}">
                <a16:creationId xmlns:a16="http://schemas.microsoft.com/office/drawing/2014/main" id="{F86DB2CB-32EF-43D6-6942-F3A20BBB02D8}"/>
              </a:ext>
            </a:extLst>
          </p:cNvPr>
          <p:cNvPicPr preferRelativeResize="0"/>
          <p:nvPr/>
        </p:nvPicPr>
        <p:blipFill rotWithShape="1">
          <a:blip r:embed="rId4">
            <a:alphaModFix/>
          </a:blip>
          <a:srcRect/>
          <a:stretch/>
        </p:blipFill>
        <p:spPr>
          <a:xfrm>
            <a:off x="1038188" y="1964959"/>
            <a:ext cx="7096094" cy="662563"/>
          </a:xfrm>
          <a:prstGeom prst="rect">
            <a:avLst/>
          </a:prstGeom>
          <a:noFill/>
          <a:ln>
            <a:noFill/>
          </a:ln>
        </p:spPr>
      </p:pic>
    </p:spTree>
    <p:extLst>
      <p:ext uri="{BB962C8B-B14F-4D97-AF65-F5344CB8AC3E}">
        <p14:creationId xmlns:p14="http://schemas.microsoft.com/office/powerpoint/2010/main" val="2861295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1797" y="38455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620" y="1515040"/>
            <a:ext cx="7800648" cy="3531476"/>
          </a:xfrm>
        </p:spPr>
        <p:txBody>
          <a:bodyPr vert="horz" wrap="square" lIns="68580" tIns="34290" rIns="68580" bIns="34290" rtlCol="0" anchor="t" anchorCtr="0">
            <a:noAutofit/>
          </a:bodyPr>
          <a:lstStyle/>
          <a:p>
            <a:pPr marL="573088" indent="-354013" fontAlgn="base">
              <a:buClr>
                <a:schemeClr val="tx1"/>
              </a:buClr>
              <a:buFont typeface="Helvetica" panose="020B0604020202020204" pitchFamily="34" charset="0"/>
              <a:buChar char="•"/>
            </a:pPr>
            <a:r>
              <a:rPr lang="en-US" sz="2400" dirty="0"/>
              <a:t>Load the Data</a:t>
            </a:r>
          </a:p>
          <a:p>
            <a:pPr marL="573088" indent="-354013" fontAlgn="base">
              <a:buClr>
                <a:schemeClr val="tx1"/>
              </a:buClr>
              <a:buFont typeface="Helvetica" panose="020B0604020202020204" pitchFamily="34" charset="0"/>
              <a:buChar char="•"/>
            </a:pPr>
            <a:r>
              <a:rPr lang="en-US" sz="2400" dirty="0"/>
              <a:t>Review the Data</a:t>
            </a:r>
          </a:p>
          <a:p>
            <a:pPr marL="573088" indent="-354013" fontAlgn="base">
              <a:buClr>
                <a:schemeClr val="tx1"/>
              </a:buClr>
              <a:buFont typeface="Helvetica" panose="020B0604020202020204" pitchFamily="34" charset="0"/>
              <a:buChar char="•"/>
            </a:pPr>
            <a:r>
              <a:rPr lang="en-US" sz="2400" dirty="0"/>
              <a:t>Query the Data</a:t>
            </a:r>
          </a:p>
          <a:p>
            <a:pPr marL="573088" indent="-354013" fontAlgn="base">
              <a:buClr>
                <a:schemeClr val="tx1"/>
              </a:buClr>
              <a:buFont typeface="Helvetica" panose="020B0604020202020204" pitchFamily="34" charset="0"/>
              <a:buChar char="•"/>
            </a:pPr>
            <a:r>
              <a:rPr lang="en-US" sz="2400" dirty="0"/>
              <a:t>Sort the Data</a:t>
            </a: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2601" y="428320"/>
            <a:ext cx="7912519" cy="873446"/>
          </a:xfrm>
        </p:spPr>
        <p:txBody>
          <a:bodyPr anchor="b">
            <a:normAutofit/>
          </a:bodyPr>
          <a:lstStyle/>
          <a:p>
            <a:r>
              <a:rPr lang="en-US" sz="4000" dirty="0">
                <a:solidFill>
                  <a:schemeClr val="tx1"/>
                </a:solidFill>
              </a:rPr>
              <a:t>Examples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6947" y="1518065"/>
            <a:ext cx="7992837" cy="3680929"/>
          </a:xfrm>
        </p:spPr>
        <p:txBody>
          <a:bodyPr vert="horz" wrap="square" lIns="68580" tIns="34290" rIns="68580" bIns="34290" rtlCol="0" anchor="t" anchorCtr="0">
            <a:normAutofit/>
          </a:bodyPr>
          <a:lstStyle/>
          <a:p>
            <a:pPr marL="341313" lvl="0" indent="-341313">
              <a:lnSpc>
                <a:spcPct val="90000"/>
              </a:lnSpc>
              <a:spcBef>
                <a:spcPts val="0"/>
              </a:spcBef>
              <a:spcAft>
                <a:spcPts val="0"/>
              </a:spcAft>
              <a:buClr>
                <a:schemeClr val="dk1"/>
              </a:buClr>
              <a:buSzPts val="2800"/>
            </a:pPr>
            <a:r>
              <a:rPr lang="en-US" sz="2400" dirty="0">
                <a:solidFill>
                  <a:schemeClr val="tx1"/>
                </a:solidFill>
              </a:rPr>
              <a:t>How to specify the following query conditions: </a:t>
            </a:r>
          </a:p>
          <a:p>
            <a:pPr marL="798513" lvl="1" indent="-341313">
              <a:lnSpc>
                <a:spcPct val="90000"/>
              </a:lnSpc>
              <a:spcBef>
                <a:spcPts val="500"/>
              </a:spcBef>
              <a:spcAft>
                <a:spcPts val="0"/>
              </a:spcAft>
              <a:buClr>
                <a:schemeClr val="dk1"/>
              </a:buClr>
              <a:buSzPct val="100000"/>
              <a:buFont typeface="Arial"/>
              <a:buAutoNum type="arabicPeriod"/>
            </a:pPr>
            <a:r>
              <a:rPr lang="en-US" dirty="0">
                <a:solidFill>
                  <a:schemeClr val="tx1"/>
                </a:solidFill>
              </a:rPr>
              <a:t>Show the records for Monroe county in New York state.</a:t>
            </a:r>
          </a:p>
          <a:p>
            <a:pPr marL="798513" lvl="1" indent="-341313">
              <a:lnSpc>
                <a:spcPct val="90000"/>
              </a:lnSpc>
              <a:spcBef>
                <a:spcPts val="500"/>
              </a:spcBef>
              <a:spcAft>
                <a:spcPts val="0"/>
              </a:spcAft>
              <a:buClr>
                <a:schemeClr val="dk1"/>
              </a:buClr>
              <a:buSzPct val="100000"/>
              <a:buFont typeface="Arial"/>
              <a:buAutoNum type="arabicPeriod"/>
            </a:pPr>
            <a:r>
              <a:rPr lang="en-US" dirty="0">
                <a:solidFill>
                  <a:schemeClr val="tx1"/>
                </a:solidFill>
              </a:rPr>
              <a:t>Show the records for all New York counties</a:t>
            </a:r>
          </a:p>
          <a:p>
            <a:pPr marL="798513" lvl="1" indent="-341313">
              <a:lnSpc>
                <a:spcPct val="90000"/>
              </a:lnSpc>
              <a:spcBef>
                <a:spcPts val="500"/>
              </a:spcBef>
              <a:spcAft>
                <a:spcPts val="0"/>
              </a:spcAft>
              <a:buClr>
                <a:schemeClr val="dk1"/>
              </a:buClr>
              <a:buSzPct val="100000"/>
              <a:buFont typeface="Arial"/>
              <a:buAutoNum type="arabicPeriod"/>
            </a:pPr>
            <a:r>
              <a:rPr lang="en-US" dirty="0">
                <a:solidFill>
                  <a:schemeClr val="tx1"/>
                </a:solidFill>
              </a:rPr>
              <a:t>Show the records for those counties that have over 90% White population</a:t>
            </a:r>
          </a:p>
          <a:p>
            <a:pPr marL="798513" lvl="1" indent="-341313">
              <a:lnSpc>
                <a:spcPct val="90000"/>
              </a:lnSpc>
              <a:spcBef>
                <a:spcPts val="500"/>
              </a:spcBef>
              <a:spcAft>
                <a:spcPts val="0"/>
              </a:spcAft>
              <a:buClr>
                <a:schemeClr val="dk1"/>
              </a:buClr>
              <a:buSzPct val="100000"/>
              <a:buFont typeface="Arial"/>
              <a:buAutoNum type="arabicPeriod"/>
            </a:pPr>
            <a:r>
              <a:rPr lang="en-US" dirty="0">
                <a:solidFill>
                  <a:schemeClr val="tx1"/>
                </a:solidFill>
              </a:rPr>
              <a:t>Show the records for those counties that have more men then women</a:t>
            </a:r>
          </a:p>
          <a:p>
            <a:pPr marL="798513" lvl="1" indent="-341313">
              <a:lnSpc>
                <a:spcPct val="90000"/>
              </a:lnSpc>
              <a:spcBef>
                <a:spcPts val="500"/>
              </a:spcBef>
              <a:spcAft>
                <a:spcPts val="0"/>
              </a:spcAft>
              <a:buClr>
                <a:schemeClr val="dk1"/>
              </a:buClr>
              <a:buSzPct val="100000"/>
              <a:buFont typeface="Arial"/>
              <a:buAutoNum type="arabicPeriod"/>
            </a:pPr>
            <a:r>
              <a:rPr lang="en-US" dirty="0">
                <a:solidFill>
                  <a:schemeClr val="tx1"/>
                </a:solidFill>
              </a:rPr>
              <a:t>Show the records for those counties that </a:t>
            </a:r>
            <a:r>
              <a:rPr lang="en-US" dirty="0" err="1">
                <a:solidFill>
                  <a:schemeClr val="tx1"/>
                </a:solidFill>
              </a:rPr>
              <a:t>TotalPop</a:t>
            </a:r>
            <a:r>
              <a:rPr lang="en-US" dirty="0">
                <a:solidFill>
                  <a:schemeClr val="tx1"/>
                </a:solidFill>
              </a:rPr>
              <a:t> is not the sum of Men and Women </a:t>
            </a:r>
          </a:p>
          <a:p>
            <a:pPr marL="798513" lvl="1" indent="-341313">
              <a:lnSpc>
                <a:spcPct val="90000"/>
              </a:lnSpc>
              <a:spcBef>
                <a:spcPts val="500"/>
              </a:spcBef>
              <a:spcAft>
                <a:spcPts val="0"/>
              </a:spcAft>
              <a:buClr>
                <a:schemeClr val="dk1"/>
              </a:buClr>
              <a:buSzPct val="100000"/>
              <a:buFont typeface="Arial"/>
              <a:buAutoNum type="arabicPeriod"/>
            </a:pPr>
            <a:r>
              <a:rPr lang="en-US" dirty="0">
                <a:solidFill>
                  <a:schemeClr val="tx1"/>
                </a:solidFill>
              </a:rPr>
              <a:t>Show the records for those counties that have below average income ( a little bit tricky…)</a:t>
            </a:r>
          </a:p>
          <a:p>
            <a:pPr marL="50800" indent="0">
              <a:buClr>
                <a:schemeClr val="tx1"/>
              </a:buClr>
              <a:buNone/>
            </a:pPr>
            <a:endParaRPr lang="en-US" altLang="en-US" dirty="0">
              <a:solidFill>
                <a:schemeClr val="tx1"/>
              </a:solidFill>
            </a:endParaRPr>
          </a:p>
        </p:txBody>
      </p:sp>
    </p:spTree>
    <p:extLst>
      <p:ext uri="{BB962C8B-B14F-4D97-AF65-F5344CB8AC3E}">
        <p14:creationId xmlns:p14="http://schemas.microsoft.com/office/powerpoint/2010/main" val="363850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2602" y="428316"/>
            <a:ext cx="7912519" cy="873446"/>
          </a:xfrm>
        </p:spPr>
        <p:txBody>
          <a:bodyPr anchor="b">
            <a:normAutofit/>
          </a:bodyPr>
          <a:lstStyle/>
          <a:p>
            <a:r>
              <a:rPr lang="en-US" sz="4000" dirty="0" err="1">
                <a:solidFill>
                  <a:schemeClr val="tx1"/>
                </a:solidFill>
              </a:rPr>
              <a:t>Groupby</a:t>
            </a:r>
            <a:endParaRPr lang="en-US" sz="4000" dirty="0">
              <a:solidFill>
                <a:schemeClr val="tx1"/>
              </a:solidFill>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03863" y="1240160"/>
            <a:ext cx="8308443" cy="3680929"/>
          </a:xfrm>
        </p:spPr>
        <p:txBody>
          <a:bodyPr vert="horz" wrap="square" lIns="68580" tIns="34290" rIns="68580" bIns="34290" rtlCol="0" anchor="t" anchorCtr="0">
            <a:normAutofit/>
          </a:bodyPr>
          <a:lstStyle/>
          <a:p>
            <a:pPr marL="573088" indent="-354013">
              <a:buClr>
                <a:schemeClr val="tx1"/>
              </a:buClr>
            </a:pPr>
            <a:r>
              <a:rPr lang="en-US" sz="2200" dirty="0" err="1">
                <a:solidFill>
                  <a:schemeClr val="tx1"/>
                </a:solidFill>
              </a:rPr>
              <a:t>Groupby</a:t>
            </a:r>
            <a:endParaRPr lang="en-US" sz="2200" dirty="0">
              <a:solidFill>
                <a:schemeClr val="tx1"/>
              </a:solidFill>
            </a:endParaRPr>
          </a:p>
          <a:p>
            <a:pPr marL="1030288" lvl="1" indent="-287338">
              <a:buClr>
                <a:schemeClr val="tx1"/>
              </a:buClr>
            </a:pPr>
            <a:r>
              <a:rPr lang="en-US" dirty="0">
                <a:solidFill>
                  <a:schemeClr val="tx1"/>
                </a:solidFill>
              </a:rPr>
              <a:t>Group the records with the same value of a certain column</a:t>
            </a:r>
          </a:p>
          <a:p>
            <a:pPr marL="1030288" lvl="2" indent="-287338">
              <a:buClr>
                <a:schemeClr val="tx1"/>
              </a:buClr>
            </a:pPr>
            <a:r>
              <a:rPr lang="en-US" sz="1800" dirty="0" err="1">
                <a:solidFill>
                  <a:schemeClr val="tx1"/>
                </a:solidFill>
              </a:rPr>
              <a:t>E.g.,the</a:t>
            </a:r>
            <a:r>
              <a:rPr lang="en-US" sz="1800" dirty="0">
                <a:solidFill>
                  <a:schemeClr val="tx1"/>
                </a:solidFill>
              </a:rPr>
              <a:t> students with the same major, the counties in the same state</a:t>
            </a:r>
          </a:p>
          <a:p>
            <a:pPr marL="1030288" lvl="2" indent="-287338">
              <a:buClr>
                <a:schemeClr val="tx1"/>
              </a:buClr>
            </a:pPr>
            <a:r>
              <a:rPr lang="en-US" sz="1800" dirty="0">
                <a:solidFill>
                  <a:schemeClr val="tx1"/>
                </a:solidFill>
              </a:rPr>
              <a:t>Operations: count(), sum()</a:t>
            </a:r>
          </a:p>
          <a:p>
            <a:pPr marL="1030288" lvl="2" indent="-287338">
              <a:buClr>
                <a:schemeClr val="tx1"/>
              </a:buClr>
            </a:pPr>
            <a:r>
              <a:rPr lang="en-US" sz="1800" dirty="0">
                <a:solidFill>
                  <a:schemeClr val="tx1"/>
                </a:solidFill>
              </a:rPr>
              <a:t>Aggregation: aggregate on a certain column </a:t>
            </a:r>
            <a:r>
              <a:rPr lang="en-US" sz="1800" dirty="0" err="1">
                <a:solidFill>
                  <a:schemeClr val="tx1"/>
                </a:solidFill>
              </a:rPr>
              <a:t>agg</a:t>
            </a:r>
            <a:r>
              <a:rPr lang="en-US" sz="1800" dirty="0">
                <a:solidFill>
                  <a:schemeClr val="tx1"/>
                </a:solidFill>
              </a:rPr>
              <a:t>(col)</a:t>
            </a:r>
          </a:p>
          <a:p>
            <a:pPr marL="50800" indent="0">
              <a:buClr>
                <a:schemeClr val="tx1"/>
              </a:buClr>
              <a:buNone/>
            </a:pPr>
            <a:endParaRPr lang="en-US" altLang="en-US" dirty="0">
              <a:solidFill>
                <a:schemeClr val="tx1"/>
              </a:solidFill>
            </a:endParaRPr>
          </a:p>
        </p:txBody>
      </p:sp>
      <p:pic>
        <p:nvPicPr>
          <p:cNvPr id="7" name="Picture 6">
            <a:extLst>
              <a:ext uri="{FF2B5EF4-FFF2-40B4-BE49-F238E27FC236}">
                <a16:creationId xmlns:a16="http://schemas.microsoft.com/office/drawing/2014/main" id="{01E6AF6D-85B8-C1E2-2D3F-6AEC28D84381}"/>
              </a:ext>
            </a:extLst>
          </p:cNvPr>
          <p:cNvPicPr>
            <a:picLocks noChangeAspect="1"/>
          </p:cNvPicPr>
          <p:nvPr/>
        </p:nvPicPr>
        <p:blipFill>
          <a:blip r:embed="rId3"/>
          <a:stretch>
            <a:fillRect/>
          </a:stretch>
        </p:blipFill>
        <p:spPr>
          <a:xfrm>
            <a:off x="1089764" y="3451472"/>
            <a:ext cx="2655518" cy="1808908"/>
          </a:xfrm>
          <a:prstGeom prst="rect">
            <a:avLst/>
          </a:prstGeom>
        </p:spPr>
      </p:pic>
      <p:pic>
        <p:nvPicPr>
          <p:cNvPr id="8" name="Picture 7">
            <a:extLst>
              <a:ext uri="{FF2B5EF4-FFF2-40B4-BE49-F238E27FC236}">
                <a16:creationId xmlns:a16="http://schemas.microsoft.com/office/drawing/2014/main" id="{ED6DCDA6-D548-102F-4DE2-7FFF2CAF31E8}"/>
              </a:ext>
            </a:extLst>
          </p:cNvPr>
          <p:cNvPicPr>
            <a:picLocks noChangeAspect="1"/>
          </p:cNvPicPr>
          <p:nvPr/>
        </p:nvPicPr>
        <p:blipFill>
          <a:blip r:embed="rId4"/>
          <a:stretch>
            <a:fillRect/>
          </a:stretch>
        </p:blipFill>
        <p:spPr>
          <a:xfrm>
            <a:off x="5583186" y="3469489"/>
            <a:ext cx="2407664" cy="1990632"/>
          </a:xfrm>
          <a:prstGeom prst="rect">
            <a:avLst/>
          </a:prstGeom>
        </p:spPr>
      </p:pic>
    </p:spTree>
    <p:extLst>
      <p:ext uri="{BB962C8B-B14F-4D97-AF65-F5344CB8AC3E}">
        <p14:creationId xmlns:p14="http://schemas.microsoft.com/office/powerpoint/2010/main" val="214635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Sorting the Data</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95996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2602" y="428317"/>
            <a:ext cx="7912519" cy="873446"/>
          </a:xfrm>
        </p:spPr>
        <p:txBody>
          <a:bodyPr anchor="b">
            <a:normAutofit/>
          </a:bodyPr>
          <a:lstStyle/>
          <a:p>
            <a:r>
              <a:rPr lang="en-US" sz="4000" dirty="0">
                <a:solidFill>
                  <a:schemeClr val="tx1"/>
                </a:solidFill>
              </a:rPr>
              <a:t>Sorting the Data</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6946" y="1276019"/>
            <a:ext cx="7992837" cy="3680929"/>
          </a:xfrm>
        </p:spPr>
        <p:txBody>
          <a:bodyPr vert="horz" wrap="square" lIns="68580" tIns="34290" rIns="68580" bIns="34290" rtlCol="0" anchor="t" anchorCtr="0">
            <a:normAutofit/>
          </a:bodyPr>
          <a:lstStyle/>
          <a:p>
            <a:pPr marL="341313" lvl="0" indent="-341313">
              <a:lnSpc>
                <a:spcPct val="90000"/>
              </a:lnSpc>
              <a:spcBef>
                <a:spcPts val="0"/>
              </a:spcBef>
              <a:spcAft>
                <a:spcPts val="0"/>
              </a:spcAft>
              <a:buClr>
                <a:schemeClr val="dk1"/>
              </a:buClr>
              <a:buSzPts val="2800"/>
            </a:pPr>
            <a:r>
              <a:rPr lang="en-US" dirty="0"/>
              <a:t>Why sort?</a:t>
            </a:r>
          </a:p>
          <a:p>
            <a:pPr marL="685800" lvl="1" indent="-228600">
              <a:lnSpc>
                <a:spcPct val="90000"/>
              </a:lnSpc>
              <a:spcBef>
                <a:spcPts val="500"/>
              </a:spcBef>
              <a:spcAft>
                <a:spcPts val="0"/>
              </a:spcAft>
              <a:buClr>
                <a:schemeClr val="dk1"/>
              </a:buClr>
              <a:buSzPts val="2400"/>
            </a:pPr>
            <a:r>
              <a:rPr lang="en-US" dirty="0"/>
              <a:t>Display the data in an interesting way (show the matched products by price)</a:t>
            </a:r>
          </a:p>
          <a:p>
            <a:pPr marL="341313" lvl="0" indent="-341313">
              <a:lnSpc>
                <a:spcPct val="90000"/>
              </a:lnSpc>
              <a:spcBef>
                <a:spcPts val="1000"/>
              </a:spcBef>
              <a:spcAft>
                <a:spcPts val="0"/>
              </a:spcAft>
              <a:buClr>
                <a:schemeClr val="dk1"/>
              </a:buClr>
              <a:buSzPts val="2800"/>
            </a:pPr>
            <a:r>
              <a:rPr lang="en-US" dirty="0" err="1"/>
              <a:t>pandas.DataFrame.sort_values</a:t>
            </a:r>
            <a:r>
              <a:rPr lang="en-US" dirty="0"/>
              <a:t> (by, ascending, </a:t>
            </a:r>
            <a:r>
              <a:rPr lang="en-US" dirty="0" err="1"/>
              <a:t>inplace</a:t>
            </a:r>
            <a:r>
              <a:rPr lang="en-US" dirty="0"/>
              <a:t>)</a:t>
            </a:r>
          </a:p>
          <a:p>
            <a:pPr marL="685800" lvl="1" indent="-228600">
              <a:lnSpc>
                <a:spcPct val="90000"/>
              </a:lnSpc>
              <a:spcBef>
                <a:spcPts val="500"/>
              </a:spcBef>
              <a:spcAft>
                <a:spcPts val="0"/>
              </a:spcAft>
              <a:buClr>
                <a:schemeClr val="dk1"/>
              </a:buClr>
              <a:buSzPts val="2400"/>
            </a:pPr>
            <a:r>
              <a:rPr lang="en-US" dirty="0"/>
              <a:t>by: str or a list of str (one column or multiple columns) </a:t>
            </a:r>
          </a:p>
          <a:p>
            <a:pPr marL="685800" lvl="1" indent="-228600">
              <a:lnSpc>
                <a:spcPct val="90000"/>
              </a:lnSpc>
              <a:spcBef>
                <a:spcPts val="500"/>
              </a:spcBef>
              <a:spcAft>
                <a:spcPts val="0"/>
              </a:spcAft>
              <a:buClr>
                <a:schemeClr val="dk1"/>
              </a:buClr>
              <a:buSzPts val="2400"/>
            </a:pPr>
            <a:r>
              <a:rPr lang="en-US" dirty="0"/>
              <a:t>ascending: True or False (by default, True)</a:t>
            </a:r>
          </a:p>
          <a:p>
            <a:pPr marL="685800" lvl="1" indent="-228600">
              <a:lnSpc>
                <a:spcPct val="90000"/>
              </a:lnSpc>
              <a:spcBef>
                <a:spcPts val="500"/>
              </a:spcBef>
              <a:spcAft>
                <a:spcPts val="0"/>
              </a:spcAft>
              <a:buClr>
                <a:schemeClr val="dk1"/>
              </a:buClr>
              <a:buSzPts val="2400"/>
            </a:pPr>
            <a:r>
              <a:rPr lang="en-US" dirty="0" err="1"/>
              <a:t>inplace</a:t>
            </a:r>
            <a:r>
              <a:rPr lang="en-US" dirty="0"/>
              <a:t>: True or False (by default, False)</a:t>
            </a:r>
          </a:p>
          <a:p>
            <a:pPr marL="50800" indent="0">
              <a:buClr>
                <a:schemeClr val="tx1"/>
              </a:buClr>
              <a:buNone/>
            </a:pPr>
            <a:endParaRPr lang="en-US" altLang="en-US" dirty="0">
              <a:solidFill>
                <a:schemeClr val="tx1"/>
              </a:solidFill>
            </a:endParaRPr>
          </a:p>
        </p:txBody>
      </p:sp>
      <p:pic>
        <p:nvPicPr>
          <p:cNvPr id="5" name="Google Shape;251;p20">
            <a:extLst>
              <a:ext uri="{FF2B5EF4-FFF2-40B4-BE49-F238E27FC236}">
                <a16:creationId xmlns:a16="http://schemas.microsoft.com/office/drawing/2014/main" id="{8A3F54F8-BF07-116E-CDF1-3C8FE6C1B1E8}"/>
              </a:ext>
            </a:extLst>
          </p:cNvPr>
          <p:cNvPicPr preferRelativeResize="0"/>
          <p:nvPr/>
        </p:nvPicPr>
        <p:blipFill rotWithShape="1">
          <a:blip r:embed="rId3">
            <a:alphaModFix/>
          </a:blip>
          <a:srcRect/>
          <a:stretch/>
        </p:blipFill>
        <p:spPr>
          <a:xfrm>
            <a:off x="756193" y="3624876"/>
            <a:ext cx="7631611" cy="1699928"/>
          </a:xfrm>
          <a:prstGeom prst="rect">
            <a:avLst/>
          </a:prstGeom>
          <a:noFill/>
          <a:ln>
            <a:noFill/>
          </a:ln>
        </p:spPr>
      </p:pic>
    </p:spTree>
    <p:extLst>
      <p:ext uri="{BB962C8B-B14F-4D97-AF65-F5344CB8AC3E}">
        <p14:creationId xmlns:p14="http://schemas.microsoft.com/office/powerpoint/2010/main" val="2639485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2604" y="428317"/>
            <a:ext cx="7912519" cy="873446"/>
          </a:xfrm>
        </p:spPr>
        <p:txBody>
          <a:bodyPr anchor="b">
            <a:normAutofit/>
          </a:bodyPr>
          <a:lstStyle/>
          <a:p>
            <a:r>
              <a:rPr lang="en-US" sz="4000" dirty="0">
                <a:solidFill>
                  <a:schemeClr val="tx1"/>
                </a:solidFill>
              </a:rPr>
              <a:t>Sorting the Data</a:t>
            </a:r>
          </a:p>
        </p:txBody>
      </p:sp>
      <p:pic>
        <p:nvPicPr>
          <p:cNvPr id="7" name="Google Shape;257;p21">
            <a:extLst>
              <a:ext uri="{FF2B5EF4-FFF2-40B4-BE49-F238E27FC236}">
                <a16:creationId xmlns:a16="http://schemas.microsoft.com/office/drawing/2014/main" id="{C7D5F6CC-639C-27C4-B025-3C9AADD22EA5}"/>
              </a:ext>
            </a:extLst>
          </p:cNvPr>
          <p:cNvPicPr preferRelativeResize="0"/>
          <p:nvPr/>
        </p:nvPicPr>
        <p:blipFill rotWithShape="1">
          <a:blip r:embed="rId3">
            <a:alphaModFix/>
          </a:blip>
          <a:srcRect/>
          <a:stretch/>
        </p:blipFill>
        <p:spPr>
          <a:xfrm>
            <a:off x="413359" y="1567718"/>
            <a:ext cx="8495893" cy="1768718"/>
          </a:xfrm>
          <a:prstGeom prst="rect">
            <a:avLst/>
          </a:prstGeom>
          <a:noFill/>
          <a:ln>
            <a:noFill/>
          </a:ln>
        </p:spPr>
      </p:pic>
    </p:spTree>
    <p:extLst>
      <p:ext uri="{BB962C8B-B14F-4D97-AF65-F5344CB8AC3E}">
        <p14:creationId xmlns:p14="http://schemas.microsoft.com/office/powerpoint/2010/main" val="1388408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2601" y="428316"/>
            <a:ext cx="7912519" cy="873446"/>
          </a:xfrm>
        </p:spPr>
        <p:txBody>
          <a:bodyPr anchor="b">
            <a:normAutofit/>
          </a:bodyPr>
          <a:lstStyle/>
          <a:p>
            <a:r>
              <a:rPr lang="en-US" sz="4000" dirty="0">
                <a:solidFill>
                  <a:schemeClr val="tx1"/>
                </a:solidFill>
              </a:rPr>
              <a:t>Sort the Query Result</a:t>
            </a:r>
          </a:p>
        </p:txBody>
      </p:sp>
      <p:pic>
        <p:nvPicPr>
          <p:cNvPr id="4" name="Google Shape;263;p22">
            <a:extLst>
              <a:ext uri="{FF2B5EF4-FFF2-40B4-BE49-F238E27FC236}">
                <a16:creationId xmlns:a16="http://schemas.microsoft.com/office/drawing/2014/main" id="{4B2E7074-2F75-E196-B8F6-1DD56B450BCC}"/>
              </a:ext>
            </a:extLst>
          </p:cNvPr>
          <p:cNvPicPr preferRelativeResize="0"/>
          <p:nvPr/>
        </p:nvPicPr>
        <p:blipFill rotWithShape="1">
          <a:blip r:embed="rId3">
            <a:alphaModFix/>
          </a:blip>
          <a:srcRect/>
          <a:stretch/>
        </p:blipFill>
        <p:spPr>
          <a:xfrm>
            <a:off x="568815" y="1655568"/>
            <a:ext cx="8010853" cy="3539844"/>
          </a:xfrm>
          <a:prstGeom prst="rect">
            <a:avLst/>
          </a:prstGeom>
          <a:noFill/>
          <a:ln>
            <a:noFill/>
          </a:ln>
        </p:spPr>
      </p:pic>
    </p:spTree>
    <p:extLst>
      <p:ext uri="{BB962C8B-B14F-4D97-AF65-F5344CB8AC3E}">
        <p14:creationId xmlns:p14="http://schemas.microsoft.com/office/powerpoint/2010/main" val="386563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Load the Data</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0762" y="432604"/>
            <a:ext cx="7912519" cy="873446"/>
          </a:xfrm>
        </p:spPr>
        <p:txBody>
          <a:bodyPr anchor="b">
            <a:normAutofit/>
          </a:bodyPr>
          <a:lstStyle/>
          <a:p>
            <a:r>
              <a:rPr lang="en-US" sz="4000" dirty="0"/>
              <a:t>How the Data is Stored</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5103" y="1620966"/>
            <a:ext cx="7992837" cy="3847505"/>
          </a:xfrm>
        </p:spPr>
        <p:txBody>
          <a:bodyPr vert="horz" wrap="square" lIns="68580" tIns="34290" rIns="68580" bIns="34290" rtlCol="0" anchor="t" anchorCtr="0">
            <a:normAutofit fontScale="85000" lnSpcReduction="20000"/>
          </a:bodyPr>
          <a:lstStyle/>
          <a:p>
            <a:pPr marL="228600" lvl="0" indent="-228600">
              <a:lnSpc>
                <a:spcPct val="90000"/>
              </a:lnSpc>
              <a:spcBef>
                <a:spcPts val="0"/>
              </a:spcBef>
              <a:spcAft>
                <a:spcPts val="0"/>
              </a:spcAft>
              <a:buClr>
                <a:schemeClr val="dk1"/>
              </a:buClr>
              <a:buSzPts val="2800"/>
            </a:pPr>
            <a:r>
              <a:rPr lang="en-US" sz="2400" dirty="0"/>
              <a:t>Files (locally or online)</a:t>
            </a:r>
          </a:p>
          <a:p>
            <a:pPr marL="798513" lvl="1" indent="-341313">
              <a:lnSpc>
                <a:spcPct val="90000"/>
              </a:lnSpc>
              <a:spcBef>
                <a:spcPts val="500"/>
              </a:spcBef>
              <a:spcAft>
                <a:spcPts val="0"/>
              </a:spcAft>
              <a:buClr>
                <a:schemeClr val="dk1"/>
              </a:buClr>
              <a:buSzPts val="2400"/>
            </a:pPr>
            <a:r>
              <a:rPr lang="en-US" sz="2100" dirty="0"/>
              <a:t>Text files (.txt)</a:t>
            </a:r>
          </a:p>
          <a:p>
            <a:pPr marL="798513" lvl="1" indent="-341313">
              <a:lnSpc>
                <a:spcPct val="90000"/>
              </a:lnSpc>
              <a:spcBef>
                <a:spcPts val="500"/>
              </a:spcBef>
              <a:spcAft>
                <a:spcPts val="0"/>
              </a:spcAft>
              <a:buClr>
                <a:schemeClr val="dk1"/>
              </a:buClr>
              <a:buSzPts val="2400"/>
            </a:pPr>
            <a:r>
              <a:rPr lang="en-US" sz="2100" dirty="0"/>
              <a:t>Formatted files (.csv, .</a:t>
            </a:r>
            <a:r>
              <a:rPr lang="en-US" sz="2100" dirty="0" err="1"/>
              <a:t>xslx</a:t>
            </a:r>
            <a:r>
              <a:rPr lang="en-US" sz="2100" dirty="0"/>
              <a:t>)</a:t>
            </a:r>
          </a:p>
          <a:p>
            <a:pPr marL="798513" lvl="1" indent="-341313">
              <a:lnSpc>
                <a:spcPct val="90000"/>
              </a:lnSpc>
              <a:spcBef>
                <a:spcPts val="500"/>
              </a:spcBef>
              <a:spcAft>
                <a:spcPts val="0"/>
              </a:spcAft>
              <a:buClr>
                <a:schemeClr val="dk1"/>
              </a:buClr>
              <a:buSzPts val="2400"/>
            </a:pPr>
            <a:r>
              <a:rPr lang="en-US" sz="2100" dirty="0"/>
              <a:t>PDF (.pdf)</a:t>
            </a:r>
          </a:p>
          <a:p>
            <a:pPr marL="798513" lvl="1" indent="-341313">
              <a:lnSpc>
                <a:spcPct val="90000"/>
              </a:lnSpc>
              <a:spcBef>
                <a:spcPts val="500"/>
              </a:spcBef>
              <a:spcAft>
                <a:spcPts val="0"/>
              </a:spcAft>
              <a:buClr>
                <a:schemeClr val="dk1"/>
              </a:buClr>
              <a:buSzPts val="2400"/>
            </a:pPr>
            <a:r>
              <a:rPr lang="en-US" sz="2100" dirty="0"/>
              <a:t>Images (.jpg)</a:t>
            </a:r>
          </a:p>
          <a:p>
            <a:pPr marL="798513" lvl="1" indent="-341313">
              <a:lnSpc>
                <a:spcPct val="90000"/>
              </a:lnSpc>
              <a:spcBef>
                <a:spcPts val="500"/>
              </a:spcBef>
              <a:spcAft>
                <a:spcPts val="0"/>
              </a:spcAft>
              <a:buClr>
                <a:schemeClr val="dk1"/>
              </a:buClr>
              <a:buSzPts val="2400"/>
            </a:pPr>
            <a:r>
              <a:rPr lang="en-US" sz="2100" dirty="0"/>
              <a:t>…</a:t>
            </a:r>
          </a:p>
          <a:p>
            <a:pPr marL="228600" lvl="0" indent="-228600">
              <a:lnSpc>
                <a:spcPct val="90000"/>
              </a:lnSpc>
              <a:spcBef>
                <a:spcPts val="1000"/>
              </a:spcBef>
              <a:spcAft>
                <a:spcPts val="0"/>
              </a:spcAft>
              <a:buClr>
                <a:schemeClr val="dk1"/>
              </a:buClr>
              <a:buSzPts val="2800"/>
            </a:pPr>
            <a:r>
              <a:rPr lang="en-US" sz="2400" dirty="0"/>
              <a:t>Databases </a:t>
            </a:r>
          </a:p>
          <a:p>
            <a:pPr marL="798513" lvl="1" indent="-341313">
              <a:lnSpc>
                <a:spcPct val="90000"/>
              </a:lnSpc>
              <a:spcBef>
                <a:spcPts val="500"/>
              </a:spcBef>
              <a:spcAft>
                <a:spcPts val="0"/>
              </a:spcAft>
              <a:buClr>
                <a:schemeClr val="dk1"/>
              </a:buClr>
              <a:buSzPts val="2400"/>
            </a:pPr>
            <a:r>
              <a:rPr lang="en-US" sz="2100" dirty="0" err="1"/>
              <a:t>Sql</a:t>
            </a:r>
            <a:r>
              <a:rPr lang="en-US" sz="2100" dirty="0"/>
              <a:t> (</a:t>
            </a:r>
            <a:r>
              <a:rPr lang="en-US" sz="2100" dirty="0" err="1"/>
              <a:t>mySQL</a:t>
            </a:r>
            <a:r>
              <a:rPr lang="en-US" sz="2100" dirty="0"/>
              <a:t>, Oracle, …)</a:t>
            </a:r>
          </a:p>
          <a:p>
            <a:pPr marL="798513" lvl="1" indent="-341313">
              <a:lnSpc>
                <a:spcPct val="90000"/>
              </a:lnSpc>
              <a:spcBef>
                <a:spcPts val="500"/>
              </a:spcBef>
              <a:spcAft>
                <a:spcPts val="0"/>
              </a:spcAft>
              <a:buClr>
                <a:schemeClr val="dk1"/>
              </a:buClr>
              <a:buSzPts val="2400"/>
            </a:pPr>
            <a:r>
              <a:rPr lang="en-US" sz="2100" dirty="0" err="1"/>
              <a:t>noSQL</a:t>
            </a:r>
            <a:r>
              <a:rPr lang="en-US" sz="2100" dirty="0"/>
              <a:t> (MongoDB, </a:t>
            </a:r>
            <a:r>
              <a:rPr lang="en-US" sz="2100" dirty="0" err="1"/>
              <a:t>Hbase</a:t>
            </a:r>
            <a:r>
              <a:rPr lang="en-US" sz="2100" dirty="0"/>
              <a:t>)</a:t>
            </a:r>
          </a:p>
          <a:p>
            <a:pPr marL="228600" lvl="0" indent="-228600">
              <a:lnSpc>
                <a:spcPct val="90000"/>
              </a:lnSpc>
              <a:spcBef>
                <a:spcPts val="1000"/>
              </a:spcBef>
              <a:spcAft>
                <a:spcPts val="0"/>
              </a:spcAft>
              <a:buClr>
                <a:schemeClr val="dk1"/>
              </a:buClr>
              <a:buSzPts val="2800"/>
            </a:pPr>
            <a:r>
              <a:rPr lang="en-US" sz="2400" dirty="0"/>
              <a:t>Web </a:t>
            </a:r>
          </a:p>
          <a:p>
            <a:pPr marL="798513" lvl="1" indent="-341313">
              <a:lnSpc>
                <a:spcPct val="90000"/>
              </a:lnSpc>
              <a:spcBef>
                <a:spcPts val="500"/>
              </a:spcBef>
              <a:spcAft>
                <a:spcPts val="0"/>
              </a:spcAft>
              <a:buClr>
                <a:schemeClr val="dk1"/>
              </a:buClr>
              <a:buSzPts val="2400"/>
            </a:pPr>
            <a:r>
              <a:rPr lang="en-US" sz="2100" dirty="0"/>
              <a:t>html</a:t>
            </a:r>
          </a:p>
          <a:p>
            <a:pPr marL="798513" lvl="1" indent="-341313">
              <a:lnSpc>
                <a:spcPct val="90000"/>
              </a:lnSpc>
              <a:spcBef>
                <a:spcPts val="500"/>
              </a:spcBef>
              <a:spcAft>
                <a:spcPts val="0"/>
              </a:spcAft>
              <a:buClr>
                <a:schemeClr val="dk1"/>
              </a:buClr>
              <a:buSzPts val="2400"/>
            </a:pPr>
            <a:r>
              <a:rPr lang="en-US" sz="2100" dirty="0"/>
              <a:t>xml</a:t>
            </a:r>
          </a:p>
          <a:p>
            <a:pPr marL="798513" lvl="1" indent="-341313">
              <a:lnSpc>
                <a:spcPct val="90000"/>
              </a:lnSpc>
              <a:spcBef>
                <a:spcPts val="500"/>
              </a:spcBef>
              <a:spcAft>
                <a:spcPts val="0"/>
              </a:spcAft>
              <a:buClr>
                <a:schemeClr val="dk1"/>
              </a:buClr>
              <a:buSzPts val="2400"/>
            </a:pPr>
            <a:r>
              <a:rPr lang="en-US" sz="2100" dirty="0" err="1"/>
              <a:t>json</a:t>
            </a:r>
            <a:endParaRPr lang="en-US" altLang="en-US" dirty="0"/>
          </a:p>
        </p:txBody>
      </p:sp>
    </p:spTree>
    <p:extLst>
      <p:ext uri="{BB962C8B-B14F-4D97-AF65-F5344CB8AC3E}">
        <p14:creationId xmlns:p14="http://schemas.microsoft.com/office/powerpoint/2010/main" val="397438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E78F-5457-5F20-EDB2-02D8C365C318}"/>
              </a:ext>
            </a:extLst>
          </p:cNvPr>
          <p:cNvSpPr>
            <a:spLocks noGrp="1"/>
          </p:cNvSpPr>
          <p:nvPr>
            <p:ph type="title"/>
          </p:nvPr>
        </p:nvSpPr>
        <p:spPr>
          <a:xfrm>
            <a:off x="497158" y="356961"/>
            <a:ext cx="8157007" cy="1089755"/>
          </a:xfrm>
        </p:spPr>
        <p:txBody>
          <a:bodyPr/>
          <a:lstStyle/>
          <a:p>
            <a:r>
              <a:rPr lang="en-US" sz="4000" dirty="0"/>
              <a:t>How the Data is Stored</a:t>
            </a:r>
          </a:p>
        </p:txBody>
      </p:sp>
      <p:sp>
        <p:nvSpPr>
          <p:cNvPr id="4" name="Slide Number Placeholder 3">
            <a:extLst>
              <a:ext uri="{FF2B5EF4-FFF2-40B4-BE49-F238E27FC236}">
                <a16:creationId xmlns:a16="http://schemas.microsoft.com/office/drawing/2014/main" id="{3AFCF11D-FE0A-7777-6B5D-A73EF0A8131C}"/>
              </a:ext>
            </a:extLst>
          </p:cNvPr>
          <p:cNvSpPr>
            <a:spLocks noGrp="1"/>
          </p:cNvSpPr>
          <p:nvPr>
            <p:ph type="sldNum" sz="quarter" idx="12"/>
          </p:nvPr>
        </p:nvSpPr>
        <p:spPr/>
        <p:txBody>
          <a:bodyPr/>
          <a:lstStyle/>
          <a:p>
            <a:pPr>
              <a:defRPr/>
            </a:pPr>
            <a:fld id="{00000000-1234-1234-1234-123412341234}" type="slidenum">
              <a:rPr lang="en-US" smtClean="0">
                <a:solidFill>
                  <a:schemeClr val="dk1"/>
                </a:solidFill>
                <a:latin typeface="Corbel"/>
                <a:ea typeface="Corbel"/>
                <a:cs typeface="Corbel"/>
                <a:sym typeface="Corbel"/>
              </a:rPr>
              <a:pPr>
                <a:defRPr/>
              </a:pPr>
              <a:t>5</a:t>
            </a:fld>
            <a:endParaRPr lang="en-US" dirty="0">
              <a:solidFill>
                <a:schemeClr val="dk1"/>
              </a:solidFill>
              <a:latin typeface="Corbel"/>
              <a:ea typeface="Corbel"/>
              <a:cs typeface="Corbel"/>
              <a:sym typeface="Corbel"/>
            </a:endParaRPr>
          </a:p>
        </p:txBody>
      </p:sp>
      <p:sp>
        <p:nvSpPr>
          <p:cNvPr id="5" name="Content Placeholder 2">
            <a:extLst>
              <a:ext uri="{FF2B5EF4-FFF2-40B4-BE49-F238E27FC236}">
                <a16:creationId xmlns:a16="http://schemas.microsoft.com/office/drawing/2014/main" id="{85BAC200-8C98-0C25-4A27-8D3B96CE8545}"/>
              </a:ext>
            </a:extLst>
          </p:cNvPr>
          <p:cNvSpPr>
            <a:spLocks noGrp="1"/>
          </p:cNvSpPr>
          <p:nvPr>
            <p:ph idx="1"/>
          </p:nvPr>
        </p:nvSpPr>
        <p:spPr>
          <a:xfrm>
            <a:off x="735102" y="1603037"/>
            <a:ext cx="7992837" cy="3883362"/>
          </a:xfrm>
        </p:spPr>
        <p:txBody>
          <a:bodyPr vert="horz" wrap="square" lIns="68580" tIns="34290" rIns="68580" bIns="34290" rtlCol="0" anchor="t" anchorCtr="0">
            <a:normAutofit fontScale="85000" lnSpcReduction="20000"/>
          </a:bodyPr>
          <a:lstStyle/>
          <a:p>
            <a:pPr marL="228600" lvl="0" indent="-228600">
              <a:lnSpc>
                <a:spcPct val="90000"/>
              </a:lnSpc>
              <a:spcBef>
                <a:spcPts val="0"/>
              </a:spcBef>
              <a:spcAft>
                <a:spcPts val="0"/>
              </a:spcAft>
              <a:buClr>
                <a:schemeClr val="dk1"/>
              </a:buClr>
              <a:buSzPts val="2800"/>
            </a:pPr>
            <a:r>
              <a:rPr lang="en-US" sz="2400" dirty="0"/>
              <a:t>Files (locally or online)</a:t>
            </a:r>
          </a:p>
          <a:p>
            <a:pPr marL="798513" lvl="1" indent="-341313">
              <a:lnSpc>
                <a:spcPct val="90000"/>
              </a:lnSpc>
              <a:spcBef>
                <a:spcPts val="500"/>
              </a:spcBef>
              <a:spcAft>
                <a:spcPts val="0"/>
              </a:spcAft>
              <a:buClr>
                <a:schemeClr val="dk1"/>
              </a:buClr>
              <a:buSzPts val="2400"/>
            </a:pPr>
            <a:r>
              <a:rPr lang="en-US" sz="2100" dirty="0"/>
              <a:t>Text files (.txt)</a:t>
            </a:r>
          </a:p>
          <a:p>
            <a:pPr marL="798513" lvl="1" indent="-341313">
              <a:lnSpc>
                <a:spcPct val="90000"/>
              </a:lnSpc>
              <a:spcBef>
                <a:spcPts val="500"/>
              </a:spcBef>
              <a:spcAft>
                <a:spcPts val="0"/>
              </a:spcAft>
              <a:buClr>
                <a:schemeClr val="dk1"/>
              </a:buClr>
              <a:buSzPts val="2400"/>
            </a:pPr>
            <a:r>
              <a:rPr lang="en-US" sz="2100" dirty="0">
                <a:solidFill>
                  <a:srgbClr val="FF4434"/>
                </a:solidFill>
              </a:rPr>
              <a:t>Formatted files (.csv, .</a:t>
            </a:r>
            <a:r>
              <a:rPr lang="en-US" sz="2100" dirty="0" err="1">
                <a:solidFill>
                  <a:srgbClr val="FF4434"/>
                </a:solidFill>
              </a:rPr>
              <a:t>xslx</a:t>
            </a:r>
            <a:r>
              <a:rPr lang="en-US" sz="2100" dirty="0">
                <a:solidFill>
                  <a:srgbClr val="FF4434"/>
                </a:solidFill>
              </a:rPr>
              <a:t>)</a:t>
            </a:r>
          </a:p>
          <a:p>
            <a:pPr marL="798513" lvl="1" indent="-341313">
              <a:lnSpc>
                <a:spcPct val="90000"/>
              </a:lnSpc>
              <a:spcBef>
                <a:spcPts val="500"/>
              </a:spcBef>
              <a:spcAft>
                <a:spcPts val="0"/>
              </a:spcAft>
              <a:buClr>
                <a:schemeClr val="dk1"/>
              </a:buClr>
              <a:buSzPts val="2400"/>
            </a:pPr>
            <a:r>
              <a:rPr lang="en-US" sz="2100" dirty="0"/>
              <a:t>PDF (.pdf)</a:t>
            </a:r>
          </a:p>
          <a:p>
            <a:pPr marL="798513" lvl="1" indent="-341313">
              <a:lnSpc>
                <a:spcPct val="90000"/>
              </a:lnSpc>
              <a:spcBef>
                <a:spcPts val="500"/>
              </a:spcBef>
              <a:spcAft>
                <a:spcPts val="0"/>
              </a:spcAft>
              <a:buClr>
                <a:schemeClr val="dk1"/>
              </a:buClr>
              <a:buSzPts val="2400"/>
            </a:pPr>
            <a:r>
              <a:rPr lang="en-US" sz="2100" dirty="0"/>
              <a:t>Images (.jpg)</a:t>
            </a:r>
          </a:p>
          <a:p>
            <a:pPr marL="798513" lvl="1" indent="-341313">
              <a:lnSpc>
                <a:spcPct val="90000"/>
              </a:lnSpc>
              <a:spcBef>
                <a:spcPts val="500"/>
              </a:spcBef>
              <a:spcAft>
                <a:spcPts val="0"/>
              </a:spcAft>
              <a:buClr>
                <a:schemeClr val="dk1"/>
              </a:buClr>
              <a:buSzPts val="2400"/>
            </a:pPr>
            <a:r>
              <a:rPr lang="en-US" sz="2100" dirty="0"/>
              <a:t>…</a:t>
            </a:r>
          </a:p>
          <a:p>
            <a:pPr marL="228600" lvl="0" indent="-228600">
              <a:lnSpc>
                <a:spcPct val="90000"/>
              </a:lnSpc>
              <a:spcBef>
                <a:spcPts val="1000"/>
              </a:spcBef>
              <a:spcAft>
                <a:spcPts val="0"/>
              </a:spcAft>
              <a:buClr>
                <a:schemeClr val="dk1"/>
              </a:buClr>
              <a:buSzPts val="2800"/>
            </a:pPr>
            <a:r>
              <a:rPr lang="en-US" sz="2400" dirty="0"/>
              <a:t>Databases</a:t>
            </a:r>
            <a:r>
              <a:rPr lang="en-US" sz="2600" dirty="0"/>
              <a:t> </a:t>
            </a:r>
          </a:p>
          <a:p>
            <a:pPr marL="798513" lvl="1" indent="-341313">
              <a:lnSpc>
                <a:spcPct val="90000"/>
              </a:lnSpc>
              <a:spcBef>
                <a:spcPts val="500"/>
              </a:spcBef>
              <a:spcAft>
                <a:spcPts val="0"/>
              </a:spcAft>
              <a:buClr>
                <a:schemeClr val="dk1"/>
              </a:buClr>
              <a:buSzPts val="2400"/>
            </a:pPr>
            <a:r>
              <a:rPr lang="en-US" sz="2100" dirty="0" err="1"/>
              <a:t>Sql</a:t>
            </a:r>
            <a:r>
              <a:rPr lang="en-US" sz="2100" dirty="0"/>
              <a:t> (</a:t>
            </a:r>
            <a:r>
              <a:rPr lang="en-US" sz="2100" dirty="0" err="1"/>
              <a:t>mySQL</a:t>
            </a:r>
            <a:r>
              <a:rPr lang="en-US" sz="2100" dirty="0"/>
              <a:t>, Oracle, …)</a:t>
            </a:r>
          </a:p>
          <a:p>
            <a:pPr marL="798513" lvl="1" indent="-341313">
              <a:lnSpc>
                <a:spcPct val="90000"/>
              </a:lnSpc>
              <a:spcBef>
                <a:spcPts val="500"/>
              </a:spcBef>
              <a:spcAft>
                <a:spcPts val="0"/>
              </a:spcAft>
              <a:buClr>
                <a:schemeClr val="dk1"/>
              </a:buClr>
              <a:buSzPts val="2400"/>
            </a:pPr>
            <a:r>
              <a:rPr lang="en-US" sz="2100" dirty="0" err="1"/>
              <a:t>noSQL</a:t>
            </a:r>
            <a:r>
              <a:rPr lang="en-US" sz="2100" dirty="0"/>
              <a:t> (MongoDB, </a:t>
            </a:r>
            <a:r>
              <a:rPr lang="en-US" sz="2100" dirty="0" err="1"/>
              <a:t>Hbase</a:t>
            </a:r>
            <a:r>
              <a:rPr lang="en-US" sz="2100" dirty="0"/>
              <a:t>)</a:t>
            </a:r>
          </a:p>
          <a:p>
            <a:pPr marL="228600" lvl="0" indent="-228600">
              <a:lnSpc>
                <a:spcPct val="90000"/>
              </a:lnSpc>
              <a:spcBef>
                <a:spcPts val="1000"/>
              </a:spcBef>
              <a:spcAft>
                <a:spcPts val="0"/>
              </a:spcAft>
              <a:buClr>
                <a:schemeClr val="dk1"/>
              </a:buClr>
              <a:buSzPts val="2800"/>
            </a:pPr>
            <a:r>
              <a:rPr lang="en-US" sz="2400" dirty="0"/>
              <a:t>Web </a:t>
            </a:r>
          </a:p>
          <a:p>
            <a:pPr marL="798513" lvl="1" indent="-341313">
              <a:lnSpc>
                <a:spcPct val="90000"/>
              </a:lnSpc>
              <a:spcBef>
                <a:spcPts val="500"/>
              </a:spcBef>
              <a:spcAft>
                <a:spcPts val="0"/>
              </a:spcAft>
              <a:buClr>
                <a:schemeClr val="dk1"/>
              </a:buClr>
              <a:buSzPts val="2400"/>
            </a:pPr>
            <a:r>
              <a:rPr lang="en-US" sz="2100" dirty="0"/>
              <a:t>html</a:t>
            </a:r>
          </a:p>
          <a:p>
            <a:pPr marL="798513" lvl="1" indent="-341313">
              <a:lnSpc>
                <a:spcPct val="90000"/>
              </a:lnSpc>
              <a:spcBef>
                <a:spcPts val="500"/>
              </a:spcBef>
              <a:spcAft>
                <a:spcPts val="0"/>
              </a:spcAft>
              <a:buClr>
                <a:schemeClr val="dk1"/>
              </a:buClr>
              <a:buSzPts val="2400"/>
            </a:pPr>
            <a:r>
              <a:rPr lang="en-US" sz="2100" dirty="0"/>
              <a:t>xml</a:t>
            </a:r>
          </a:p>
          <a:p>
            <a:pPr marL="798513" lvl="1" indent="-341313">
              <a:lnSpc>
                <a:spcPct val="90000"/>
              </a:lnSpc>
              <a:spcBef>
                <a:spcPts val="500"/>
              </a:spcBef>
              <a:spcAft>
                <a:spcPts val="0"/>
              </a:spcAft>
              <a:buClr>
                <a:schemeClr val="dk1"/>
              </a:buClr>
              <a:buSzPts val="2400"/>
            </a:pPr>
            <a:r>
              <a:rPr lang="en-US" sz="2100" dirty="0" err="1"/>
              <a:t>json</a:t>
            </a:r>
            <a:endParaRPr lang="en-US" sz="2100" dirty="0"/>
          </a:p>
          <a:p>
            <a:pPr marL="50800" indent="0">
              <a:buNone/>
            </a:pPr>
            <a:endParaRPr lang="en-US" altLang="en-US" dirty="0"/>
          </a:p>
        </p:txBody>
      </p:sp>
    </p:spTree>
    <p:extLst>
      <p:ext uri="{BB962C8B-B14F-4D97-AF65-F5344CB8AC3E}">
        <p14:creationId xmlns:p14="http://schemas.microsoft.com/office/powerpoint/2010/main" val="428110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33667" y="333797"/>
            <a:ext cx="7912519" cy="873446"/>
          </a:xfrm>
        </p:spPr>
        <p:txBody>
          <a:bodyPr anchor="b">
            <a:normAutofit/>
          </a:bodyPr>
          <a:lstStyle/>
          <a:p>
            <a:r>
              <a:rPr lang="en-US" sz="4000" dirty="0"/>
              <a:t>CSV Files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0083" y="1183342"/>
            <a:ext cx="7992837" cy="3688052"/>
          </a:xfrm>
        </p:spPr>
        <p:txBody>
          <a:bodyPr vert="horz" wrap="square" lIns="68580" tIns="34290" rIns="68580" bIns="34290" rtlCol="0" anchor="t" anchorCtr="0">
            <a:normAutofit/>
          </a:bodyPr>
          <a:lstStyle/>
          <a:p>
            <a:pPr marL="228600" lvl="0" indent="-228600">
              <a:lnSpc>
                <a:spcPct val="90000"/>
              </a:lnSpc>
              <a:spcBef>
                <a:spcPts val="0"/>
              </a:spcBef>
              <a:spcAft>
                <a:spcPts val="0"/>
              </a:spcAft>
              <a:buClr>
                <a:schemeClr val="tx1"/>
              </a:buClr>
              <a:buSzPts val="2800"/>
            </a:pPr>
            <a:r>
              <a:rPr lang="en-US" dirty="0">
                <a:solidFill>
                  <a:srgbClr val="FF4434"/>
                </a:solidFill>
              </a:rPr>
              <a:t>C</a:t>
            </a:r>
            <a:r>
              <a:rPr lang="en-US" dirty="0">
                <a:solidFill>
                  <a:schemeClr val="tx1"/>
                </a:solidFill>
              </a:rPr>
              <a:t>omma-</a:t>
            </a:r>
            <a:r>
              <a:rPr lang="en-US" dirty="0">
                <a:solidFill>
                  <a:srgbClr val="FF4434"/>
                </a:solidFill>
              </a:rPr>
              <a:t>S</a:t>
            </a:r>
            <a:r>
              <a:rPr lang="en-US" dirty="0">
                <a:solidFill>
                  <a:schemeClr val="tx1"/>
                </a:solidFill>
              </a:rPr>
              <a:t>eparated </a:t>
            </a:r>
            <a:r>
              <a:rPr lang="en-US" dirty="0">
                <a:solidFill>
                  <a:srgbClr val="FF4434"/>
                </a:solidFill>
              </a:rPr>
              <a:t>V</a:t>
            </a:r>
            <a:r>
              <a:rPr lang="en-US" dirty="0">
                <a:solidFill>
                  <a:schemeClr val="tx1"/>
                </a:solidFill>
              </a:rPr>
              <a:t>alues file</a:t>
            </a: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0" lvl="0" indent="0">
              <a:lnSpc>
                <a:spcPct val="90000"/>
              </a:lnSpc>
              <a:spcBef>
                <a:spcPts val="1000"/>
              </a:spcBef>
              <a:spcAft>
                <a:spcPts val="0"/>
              </a:spcAft>
              <a:buClr>
                <a:schemeClr val="dk1"/>
              </a:buClr>
              <a:buSzPts val="2800"/>
              <a:buNone/>
            </a:pPr>
            <a:endParaRPr lang="en-US" dirty="0">
              <a:solidFill>
                <a:schemeClr val="tx1"/>
              </a:solidFill>
            </a:endParaRPr>
          </a:p>
          <a:p>
            <a:pPr marL="228600" lvl="0" indent="-228600">
              <a:lnSpc>
                <a:spcPct val="90000"/>
              </a:lnSpc>
              <a:spcBef>
                <a:spcPts val="1000"/>
              </a:spcBef>
              <a:spcAft>
                <a:spcPts val="0"/>
              </a:spcAft>
              <a:buClr>
                <a:schemeClr val="dk1"/>
              </a:buClr>
              <a:buSzPts val="2800"/>
            </a:pPr>
            <a:endParaRPr lang="en-US" dirty="0">
              <a:solidFill>
                <a:schemeClr val="tx1"/>
              </a:solidFill>
            </a:endParaRPr>
          </a:p>
          <a:p>
            <a:pPr marL="228600" lvl="0" indent="-228600">
              <a:lnSpc>
                <a:spcPct val="90000"/>
              </a:lnSpc>
              <a:spcBef>
                <a:spcPts val="1000"/>
              </a:spcBef>
              <a:spcAft>
                <a:spcPts val="0"/>
              </a:spcAft>
              <a:buClr>
                <a:schemeClr val="dk1"/>
              </a:buClr>
              <a:buSzPts val="2800"/>
            </a:pPr>
            <a:r>
              <a:rPr lang="en-US" dirty="0">
                <a:solidFill>
                  <a:schemeClr val="tx1"/>
                </a:solidFill>
              </a:rPr>
              <a:t>Can be opened in Excel</a:t>
            </a:r>
          </a:p>
          <a:p>
            <a:pPr marL="50800" indent="0">
              <a:buNone/>
            </a:pPr>
            <a:endParaRPr lang="en-US" altLang="en-US" dirty="0">
              <a:solidFill>
                <a:schemeClr val="tx1"/>
              </a:solidFill>
            </a:endParaRPr>
          </a:p>
        </p:txBody>
      </p:sp>
      <p:pic>
        <p:nvPicPr>
          <p:cNvPr id="11" name="Google Shape;115;p5">
            <a:extLst>
              <a:ext uri="{FF2B5EF4-FFF2-40B4-BE49-F238E27FC236}">
                <a16:creationId xmlns:a16="http://schemas.microsoft.com/office/drawing/2014/main" id="{D9E6F45C-4046-B36F-C75B-5DBD24411ECF}"/>
              </a:ext>
            </a:extLst>
          </p:cNvPr>
          <p:cNvPicPr preferRelativeResize="0"/>
          <p:nvPr/>
        </p:nvPicPr>
        <p:blipFill rotWithShape="1">
          <a:blip r:embed="rId3">
            <a:alphaModFix/>
          </a:blip>
          <a:srcRect/>
          <a:stretch/>
        </p:blipFill>
        <p:spPr>
          <a:xfrm>
            <a:off x="340897" y="1473543"/>
            <a:ext cx="6965961" cy="2070928"/>
          </a:xfrm>
          <a:prstGeom prst="rect">
            <a:avLst/>
          </a:prstGeom>
          <a:noFill/>
          <a:ln>
            <a:noFill/>
          </a:ln>
        </p:spPr>
      </p:pic>
      <p:cxnSp>
        <p:nvCxnSpPr>
          <p:cNvPr id="12" name="Google Shape;116;p5">
            <a:extLst>
              <a:ext uri="{FF2B5EF4-FFF2-40B4-BE49-F238E27FC236}">
                <a16:creationId xmlns:a16="http://schemas.microsoft.com/office/drawing/2014/main" id="{A0048ACE-5D12-BF7D-1ABE-8026B7B6B6AC}"/>
              </a:ext>
            </a:extLst>
          </p:cNvPr>
          <p:cNvCxnSpPr>
            <a:cxnSpLocks/>
          </p:cNvCxnSpPr>
          <p:nvPr/>
        </p:nvCxnSpPr>
        <p:spPr>
          <a:xfrm flipH="1">
            <a:off x="5068231" y="1275747"/>
            <a:ext cx="274960" cy="456620"/>
          </a:xfrm>
          <a:prstGeom prst="straightConnector1">
            <a:avLst/>
          </a:prstGeom>
          <a:noFill/>
          <a:ln w="9525" cap="flat" cmpd="sng">
            <a:solidFill>
              <a:schemeClr val="tx1"/>
            </a:solidFill>
            <a:prstDash val="solid"/>
            <a:miter lim="800000"/>
            <a:headEnd type="none" w="sm" len="sm"/>
            <a:tailEnd type="triangle" w="med" len="med"/>
          </a:ln>
        </p:spPr>
      </p:cxnSp>
      <p:cxnSp>
        <p:nvCxnSpPr>
          <p:cNvPr id="13" name="Google Shape;117;p5">
            <a:extLst>
              <a:ext uri="{FF2B5EF4-FFF2-40B4-BE49-F238E27FC236}">
                <a16:creationId xmlns:a16="http://schemas.microsoft.com/office/drawing/2014/main" id="{9B73BB4A-803C-DF2D-E4D9-11E063D94C5E}"/>
              </a:ext>
            </a:extLst>
          </p:cNvPr>
          <p:cNvCxnSpPr>
            <a:cxnSpLocks/>
          </p:cNvCxnSpPr>
          <p:nvPr/>
        </p:nvCxnSpPr>
        <p:spPr>
          <a:xfrm flipH="1">
            <a:off x="7188882" y="1697111"/>
            <a:ext cx="618109" cy="187007"/>
          </a:xfrm>
          <a:prstGeom prst="straightConnector1">
            <a:avLst/>
          </a:prstGeom>
          <a:noFill/>
          <a:ln w="9525" cap="flat" cmpd="sng">
            <a:solidFill>
              <a:schemeClr val="tx1"/>
            </a:solidFill>
            <a:prstDash val="solid"/>
            <a:miter lim="800000"/>
            <a:headEnd type="none" w="sm" len="sm"/>
            <a:tailEnd type="triangle" w="med" len="med"/>
          </a:ln>
        </p:spPr>
      </p:cxnSp>
      <p:sp>
        <p:nvSpPr>
          <p:cNvPr id="14" name="Google Shape;118;p5">
            <a:extLst>
              <a:ext uri="{FF2B5EF4-FFF2-40B4-BE49-F238E27FC236}">
                <a16:creationId xmlns:a16="http://schemas.microsoft.com/office/drawing/2014/main" id="{76701F95-F4BB-378F-A5AA-F923703B7ED1}"/>
              </a:ext>
            </a:extLst>
          </p:cNvPr>
          <p:cNvSpPr txBox="1"/>
          <p:nvPr/>
        </p:nvSpPr>
        <p:spPr>
          <a:xfrm>
            <a:off x="5343191" y="953771"/>
            <a:ext cx="23480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separated by comma</a:t>
            </a:r>
            <a:endParaRPr/>
          </a:p>
        </p:txBody>
      </p:sp>
      <p:cxnSp>
        <p:nvCxnSpPr>
          <p:cNvPr id="15" name="Google Shape;119;p5">
            <a:extLst>
              <a:ext uri="{FF2B5EF4-FFF2-40B4-BE49-F238E27FC236}">
                <a16:creationId xmlns:a16="http://schemas.microsoft.com/office/drawing/2014/main" id="{AB104CB7-3FD9-80FF-A11A-CE28F46842B6}"/>
              </a:ext>
            </a:extLst>
          </p:cNvPr>
          <p:cNvCxnSpPr>
            <a:cxnSpLocks/>
          </p:cNvCxnSpPr>
          <p:nvPr/>
        </p:nvCxnSpPr>
        <p:spPr>
          <a:xfrm flipH="1">
            <a:off x="5220631" y="1428147"/>
            <a:ext cx="274960" cy="456620"/>
          </a:xfrm>
          <a:prstGeom prst="straightConnector1">
            <a:avLst/>
          </a:prstGeom>
          <a:noFill/>
          <a:ln w="9525" cap="flat" cmpd="sng">
            <a:solidFill>
              <a:schemeClr val="tx1"/>
            </a:solidFill>
            <a:prstDash val="solid"/>
            <a:miter lim="800000"/>
            <a:headEnd type="none" w="sm" len="sm"/>
            <a:tailEnd type="triangle" w="med" len="med"/>
          </a:ln>
        </p:spPr>
      </p:cxnSp>
      <p:sp>
        <p:nvSpPr>
          <p:cNvPr id="16" name="Google Shape;120;p5">
            <a:extLst>
              <a:ext uri="{FF2B5EF4-FFF2-40B4-BE49-F238E27FC236}">
                <a16:creationId xmlns:a16="http://schemas.microsoft.com/office/drawing/2014/main" id="{01E22C05-6EE3-FA35-0300-E3A4830ECC2B}"/>
              </a:ext>
            </a:extLst>
          </p:cNvPr>
          <p:cNvSpPr txBox="1"/>
          <p:nvPr/>
        </p:nvSpPr>
        <p:spPr>
          <a:xfrm>
            <a:off x="7549912" y="1332159"/>
            <a:ext cx="1826060" cy="1754286"/>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First line lists the attributes, each of the following line corresponds to a record</a:t>
            </a:r>
            <a:endParaRPr dirty="0"/>
          </a:p>
        </p:txBody>
      </p:sp>
      <p:pic>
        <p:nvPicPr>
          <p:cNvPr id="19" name="Google Shape;121;p5">
            <a:extLst>
              <a:ext uri="{FF2B5EF4-FFF2-40B4-BE49-F238E27FC236}">
                <a16:creationId xmlns:a16="http://schemas.microsoft.com/office/drawing/2014/main" id="{70ABE1F5-28C6-EF75-5034-951B5406E57A}"/>
              </a:ext>
            </a:extLst>
          </p:cNvPr>
          <p:cNvPicPr preferRelativeResize="0"/>
          <p:nvPr/>
        </p:nvPicPr>
        <p:blipFill rotWithShape="1">
          <a:blip r:embed="rId4">
            <a:alphaModFix/>
          </a:blip>
          <a:srcRect/>
          <a:stretch/>
        </p:blipFill>
        <p:spPr>
          <a:xfrm>
            <a:off x="615740" y="3917002"/>
            <a:ext cx="5778325" cy="1419532"/>
          </a:xfrm>
          <a:prstGeom prst="rect">
            <a:avLst/>
          </a:prstGeom>
          <a:noFill/>
          <a:ln>
            <a:noFill/>
          </a:ln>
        </p:spPr>
      </p:pic>
    </p:spTree>
    <p:extLst>
      <p:ext uri="{BB962C8B-B14F-4D97-AF65-F5344CB8AC3E}">
        <p14:creationId xmlns:p14="http://schemas.microsoft.com/office/powerpoint/2010/main" val="388577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2601" y="428320"/>
            <a:ext cx="7912519" cy="873446"/>
          </a:xfrm>
        </p:spPr>
        <p:txBody>
          <a:bodyPr anchor="b">
            <a:normAutofit/>
          </a:bodyPr>
          <a:lstStyle/>
          <a:p>
            <a:r>
              <a:rPr lang="en-US" sz="4000" dirty="0">
                <a:solidFill>
                  <a:schemeClr val="tx1"/>
                </a:solidFill>
              </a:rPr>
              <a:t>Python Pandas </a:t>
            </a:r>
            <a:r>
              <a:rPr lang="en-US" sz="4000" dirty="0" err="1">
                <a:solidFill>
                  <a:schemeClr val="tx1"/>
                </a:solidFill>
              </a:rPr>
              <a:t>DataFrames</a:t>
            </a:r>
            <a:endParaRPr lang="en-US" sz="4000" dirty="0">
              <a:solidFill>
                <a:schemeClr val="tx1"/>
              </a:solidFill>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6946" y="1562889"/>
            <a:ext cx="7992837" cy="3680929"/>
          </a:xfrm>
        </p:spPr>
        <p:txBody>
          <a:bodyPr vert="horz" wrap="square" lIns="68580" tIns="34290" rIns="68580" bIns="34290" rtlCol="0" anchor="t" anchorCtr="0">
            <a:normAutofit/>
          </a:bodyPr>
          <a:lstStyle/>
          <a:p>
            <a:pPr marL="341313" lvl="0" indent="-341313">
              <a:lnSpc>
                <a:spcPct val="90000"/>
              </a:lnSpc>
              <a:spcBef>
                <a:spcPts val="0"/>
              </a:spcBef>
              <a:spcAft>
                <a:spcPts val="0"/>
              </a:spcAft>
              <a:buClr>
                <a:schemeClr val="dk1"/>
              </a:buClr>
              <a:buSzPts val="2800"/>
            </a:pPr>
            <a:r>
              <a:rPr lang="en-US" dirty="0">
                <a:solidFill>
                  <a:schemeClr val="tx1"/>
                </a:solidFill>
              </a:rPr>
              <a:t>Pandas: a Python library, a standard for data analysis and management (import it before use)</a:t>
            </a:r>
          </a:p>
          <a:p>
            <a:pPr marL="341313" lvl="0" indent="-341313">
              <a:lnSpc>
                <a:spcPct val="90000"/>
              </a:lnSpc>
              <a:spcBef>
                <a:spcPts val="1000"/>
              </a:spcBef>
              <a:spcAft>
                <a:spcPts val="0"/>
              </a:spcAft>
              <a:buClr>
                <a:schemeClr val="dk1"/>
              </a:buClr>
              <a:buSzPts val="2800"/>
            </a:pPr>
            <a:r>
              <a:rPr lang="en-US" dirty="0" err="1">
                <a:solidFill>
                  <a:schemeClr val="tx1"/>
                </a:solidFill>
              </a:rPr>
              <a:t>Dataframe</a:t>
            </a:r>
            <a:r>
              <a:rPr lang="en-US" dirty="0">
                <a:solidFill>
                  <a:schemeClr val="tx1"/>
                </a:solidFill>
              </a:rPr>
              <a:t>: A type with “two-dimensional, size-mutable, potentially heterogeneous tabular data structure with labeled axes (rows and columns)”</a:t>
            </a:r>
          </a:p>
          <a:p>
            <a:pPr marL="798513" lvl="1" indent="-341313">
              <a:lnSpc>
                <a:spcPct val="90000"/>
              </a:lnSpc>
              <a:spcBef>
                <a:spcPts val="500"/>
              </a:spcBef>
              <a:spcAft>
                <a:spcPts val="0"/>
              </a:spcAft>
              <a:buClr>
                <a:schemeClr val="dk1"/>
              </a:buClr>
              <a:buSzPts val="2400"/>
            </a:pPr>
            <a:r>
              <a:rPr lang="en-US" dirty="0">
                <a:solidFill>
                  <a:schemeClr val="tx1"/>
                </a:solidFill>
              </a:rPr>
              <a:t>A table of data, or a set of formatted two dimensional data</a:t>
            </a:r>
          </a:p>
          <a:p>
            <a:pPr marL="798513" lvl="1" indent="-341313">
              <a:lnSpc>
                <a:spcPct val="90000"/>
              </a:lnSpc>
              <a:spcBef>
                <a:spcPts val="500"/>
              </a:spcBef>
              <a:spcAft>
                <a:spcPts val="0"/>
              </a:spcAft>
              <a:buClr>
                <a:schemeClr val="dk1"/>
              </a:buClr>
              <a:buSzPts val="2400"/>
            </a:pPr>
            <a:r>
              <a:rPr lang="en-US" dirty="0">
                <a:solidFill>
                  <a:schemeClr val="tx1"/>
                </a:solidFill>
              </a:rPr>
              <a:t>Each row represents a record (a data sample), e.g., a student</a:t>
            </a:r>
          </a:p>
          <a:p>
            <a:pPr marL="798513" lvl="1" indent="-341313">
              <a:lnSpc>
                <a:spcPct val="90000"/>
              </a:lnSpc>
              <a:spcBef>
                <a:spcPts val="500"/>
              </a:spcBef>
              <a:spcAft>
                <a:spcPts val="0"/>
              </a:spcAft>
              <a:buClr>
                <a:schemeClr val="dk1"/>
              </a:buClr>
              <a:buSzPts val="2400"/>
            </a:pPr>
            <a:r>
              <a:rPr lang="en-US" dirty="0">
                <a:solidFill>
                  <a:schemeClr val="tx1"/>
                </a:solidFill>
              </a:rPr>
              <a:t>Each column represents an attribute, e.g., </a:t>
            </a:r>
            <a:r>
              <a:rPr lang="en-US" dirty="0" err="1">
                <a:solidFill>
                  <a:schemeClr val="tx1"/>
                </a:solidFill>
              </a:rPr>
              <a:t>studentID</a:t>
            </a:r>
            <a:r>
              <a:rPr lang="en-US" dirty="0">
                <a:solidFill>
                  <a:schemeClr val="tx1"/>
                </a:solidFill>
              </a:rPr>
              <a:t>, age, major…</a:t>
            </a:r>
          </a:p>
          <a:p>
            <a:pPr marL="798513" lvl="1" indent="-341313">
              <a:lnSpc>
                <a:spcPct val="90000"/>
              </a:lnSpc>
              <a:spcBef>
                <a:spcPts val="500"/>
              </a:spcBef>
              <a:spcAft>
                <a:spcPts val="0"/>
              </a:spcAft>
              <a:buClr>
                <a:schemeClr val="dk1"/>
              </a:buClr>
              <a:buSzPts val="2400"/>
            </a:pPr>
            <a:r>
              <a:rPr lang="en-US" dirty="0">
                <a:solidFill>
                  <a:schemeClr val="tx1"/>
                </a:solidFill>
              </a:rPr>
              <a:t>The data in every column usually has the same data type (integer, string, …)</a:t>
            </a:r>
          </a:p>
          <a:p>
            <a:pPr marL="50800" indent="0">
              <a:buNone/>
            </a:pPr>
            <a:endParaRPr lang="en-US" altLang="en-US" dirty="0">
              <a:solidFill>
                <a:schemeClr val="tx1"/>
              </a:solidFill>
            </a:endParaRPr>
          </a:p>
        </p:txBody>
      </p:sp>
    </p:spTree>
    <p:extLst>
      <p:ext uri="{BB962C8B-B14F-4D97-AF65-F5344CB8AC3E}">
        <p14:creationId xmlns:p14="http://schemas.microsoft.com/office/powerpoint/2010/main" val="228787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31566" y="410389"/>
            <a:ext cx="8225563" cy="873446"/>
          </a:xfrm>
        </p:spPr>
        <p:txBody>
          <a:bodyPr anchor="b">
            <a:normAutofit/>
          </a:bodyPr>
          <a:lstStyle/>
          <a:p>
            <a:r>
              <a:rPr lang="en-US" sz="4000" dirty="0">
                <a:solidFill>
                  <a:schemeClr val="tx1"/>
                </a:solidFill>
              </a:rPr>
              <a:t>Create </a:t>
            </a:r>
            <a:r>
              <a:rPr lang="en-US" sz="4000" dirty="0" err="1">
                <a:solidFill>
                  <a:schemeClr val="tx1"/>
                </a:solidFill>
              </a:rPr>
              <a:t>DataFrame</a:t>
            </a:r>
            <a:r>
              <a:rPr lang="en-US" sz="4000" dirty="0">
                <a:solidFill>
                  <a:schemeClr val="tx1"/>
                </a:solidFill>
              </a:rPr>
              <a:t> from CSV Data</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6947" y="1240160"/>
            <a:ext cx="7992837" cy="3680929"/>
          </a:xfrm>
        </p:spPr>
        <p:txBody>
          <a:bodyPr vert="horz" wrap="square" lIns="68580" tIns="34290" rIns="68580" bIns="34290" rtlCol="0" anchor="t" anchorCtr="0">
            <a:normAutofit/>
          </a:bodyPr>
          <a:lstStyle/>
          <a:p>
            <a:pPr marL="228600" lvl="0" indent="-228600">
              <a:lnSpc>
                <a:spcPct val="90000"/>
              </a:lnSpc>
              <a:spcBef>
                <a:spcPts val="0"/>
              </a:spcBef>
              <a:spcAft>
                <a:spcPts val="0"/>
              </a:spcAft>
              <a:buClr>
                <a:schemeClr val="dk1"/>
              </a:buClr>
              <a:buSzPts val="2800"/>
            </a:pPr>
            <a:r>
              <a:rPr lang="en-US" dirty="0">
                <a:solidFill>
                  <a:schemeClr val="tx1"/>
                </a:solidFill>
              </a:rPr>
              <a:t>load data from csv: use Pandas’ </a:t>
            </a:r>
            <a:r>
              <a:rPr lang="en-US" dirty="0" err="1">
                <a:solidFill>
                  <a:schemeClr val="tx1"/>
                </a:solidFill>
              </a:rPr>
              <a:t>read_csv</a:t>
            </a:r>
            <a:r>
              <a:rPr lang="en-US" dirty="0">
                <a:solidFill>
                  <a:schemeClr val="tx1"/>
                </a:solidFill>
              </a:rPr>
              <a:t>()</a:t>
            </a: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50800">
              <a:lnSpc>
                <a:spcPct val="90000"/>
              </a:lnSpc>
              <a:spcBef>
                <a:spcPts val="1000"/>
              </a:spcBef>
              <a:spcAft>
                <a:spcPts val="0"/>
              </a:spcAft>
              <a:buClr>
                <a:schemeClr val="dk1"/>
              </a:buClr>
              <a:buSzPts val="2800"/>
              <a:buNone/>
            </a:pPr>
            <a:endParaRPr lang="en-US" dirty="0">
              <a:solidFill>
                <a:schemeClr val="tx1"/>
              </a:solidFill>
            </a:endParaRPr>
          </a:p>
          <a:p>
            <a:pPr marL="228600" lvl="0" indent="-228600">
              <a:lnSpc>
                <a:spcPct val="90000"/>
              </a:lnSpc>
              <a:spcBef>
                <a:spcPts val="1000"/>
              </a:spcBef>
              <a:spcAft>
                <a:spcPts val="0"/>
              </a:spcAft>
              <a:buClr>
                <a:schemeClr val="dk1"/>
              </a:buClr>
              <a:buSzPts val="2800"/>
            </a:pPr>
            <a:r>
              <a:rPr lang="en-US" dirty="0" err="1">
                <a:solidFill>
                  <a:schemeClr val="tx1"/>
                </a:solidFill>
              </a:rPr>
              <a:t>mydata</a:t>
            </a:r>
            <a:r>
              <a:rPr lang="en-US" dirty="0">
                <a:solidFill>
                  <a:schemeClr val="tx1"/>
                </a:solidFill>
              </a:rPr>
              <a:t> has the type of </a:t>
            </a:r>
            <a:r>
              <a:rPr lang="en-US" dirty="0" err="1">
                <a:solidFill>
                  <a:schemeClr val="tx1"/>
                </a:solidFill>
              </a:rPr>
              <a:t>DataFrame</a:t>
            </a:r>
            <a:endParaRPr lang="en-US" dirty="0">
              <a:solidFill>
                <a:schemeClr val="tx1"/>
              </a:solidFill>
            </a:endParaRPr>
          </a:p>
          <a:p>
            <a:pPr marL="50800" indent="0">
              <a:buNone/>
            </a:pPr>
            <a:endParaRPr lang="en-US" altLang="en-US" dirty="0">
              <a:solidFill>
                <a:schemeClr val="tx1"/>
              </a:solidFill>
            </a:endParaRPr>
          </a:p>
        </p:txBody>
      </p:sp>
      <p:pic>
        <p:nvPicPr>
          <p:cNvPr id="4" name="Google Shape;136;p7">
            <a:extLst>
              <a:ext uri="{FF2B5EF4-FFF2-40B4-BE49-F238E27FC236}">
                <a16:creationId xmlns:a16="http://schemas.microsoft.com/office/drawing/2014/main" id="{E7D86A71-0B7F-DF95-7042-E42D0E4F831E}"/>
              </a:ext>
            </a:extLst>
          </p:cNvPr>
          <p:cNvPicPr preferRelativeResize="0"/>
          <p:nvPr/>
        </p:nvPicPr>
        <p:blipFill rotWithShape="1">
          <a:blip r:embed="rId3">
            <a:alphaModFix/>
          </a:blip>
          <a:srcRect/>
          <a:stretch/>
        </p:blipFill>
        <p:spPr>
          <a:xfrm>
            <a:off x="2228850" y="1783557"/>
            <a:ext cx="6219411" cy="765466"/>
          </a:xfrm>
          <a:prstGeom prst="rect">
            <a:avLst/>
          </a:prstGeom>
          <a:noFill/>
          <a:ln>
            <a:noFill/>
          </a:ln>
        </p:spPr>
      </p:pic>
      <p:cxnSp>
        <p:nvCxnSpPr>
          <p:cNvPr id="5" name="Google Shape;137;p7">
            <a:extLst>
              <a:ext uri="{FF2B5EF4-FFF2-40B4-BE49-F238E27FC236}">
                <a16:creationId xmlns:a16="http://schemas.microsoft.com/office/drawing/2014/main" id="{4692DB07-9B89-04CE-C415-CF6C75DF74EE}"/>
              </a:ext>
            </a:extLst>
          </p:cNvPr>
          <p:cNvCxnSpPr>
            <a:cxnSpLocks/>
            <a:stCxn id="6" idx="2"/>
          </p:cNvCxnSpPr>
          <p:nvPr/>
        </p:nvCxnSpPr>
        <p:spPr>
          <a:xfrm flipH="1">
            <a:off x="7921853" y="1424746"/>
            <a:ext cx="592888" cy="474425"/>
          </a:xfrm>
          <a:prstGeom prst="straightConnector1">
            <a:avLst/>
          </a:prstGeom>
          <a:noFill/>
          <a:ln w="9525" cap="flat" cmpd="sng">
            <a:solidFill>
              <a:schemeClr val="tx1"/>
            </a:solidFill>
            <a:prstDash val="solid"/>
            <a:miter lim="800000"/>
            <a:headEnd type="none" w="sm" len="sm"/>
            <a:tailEnd type="triangle" w="med" len="med"/>
          </a:ln>
        </p:spPr>
      </p:cxnSp>
      <p:sp>
        <p:nvSpPr>
          <p:cNvPr id="6" name="Google Shape;138;p7">
            <a:extLst>
              <a:ext uri="{FF2B5EF4-FFF2-40B4-BE49-F238E27FC236}">
                <a16:creationId xmlns:a16="http://schemas.microsoft.com/office/drawing/2014/main" id="{9C8184B9-1648-607C-272C-20595DF0EFED}"/>
              </a:ext>
            </a:extLst>
          </p:cNvPr>
          <p:cNvSpPr txBox="1"/>
          <p:nvPr/>
        </p:nvSpPr>
        <p:spPr>
          <a:xfrm>
            <a:off x="7934656" y="1055455"/>
            <a:ext cx="116017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file name</a:t>
            </a:r>
            <a:endParaRPr dirty="0"/>
          </a:p>
        </p:txBody>
      </p:sp>
      <p:cxnSp>
        <p:nvCxnSpPr>
          <p:cNvPr id="7" name="Google Shape;139;p7">
            <a:extLst>
              <a:ext uri="{FF2B5EF4-FFF2-40B4-BE49-F238E27FC236}">
                <a16:creationId xmlns:a16="http://schemas.microsoft.com/office/drawing/2014/main" id="{A1E8CDAC-8551-A766-7CA7-366BF5433FF7}"/>
              </a:ext>
            </a:extLst>
          </p:cNvPr>
          <p:cNvCxnSpPr>
            <a:cxnSpLocks/>
          </p:cNvCxnSpPr>
          <p:nvPr/>
        </p:nvCxnSpPr>
        <p:spPr>
          <a:xfrm>
            <a:off x="2015544" y="1648496"/>
            <a:ext cx="941959" cy="225200"/>
          </a:xfrm>
          <a:prstGeom prst="straightConnector1">
            <a:avLst/>
          </a:prstGeom>
          <a:noFill/>
          <a:ln w="9525" cap="flat" cmpd="sng">
            <a:solidFill>
              <a:schemeClr val="tx1"/>
            </a:solidFill>
            <a:prstDash val="solid"/>
            <a:miter lim="800000"/>
            <a:headEnd type="none" w="sm" len="sm"/>
            <a:tailEnd type="triangle" w="med" len="med"/>
          </a:ln>
        </p:spPr>
      </p:cxnSp>
      <p:sp>
        <p:nvSpPr>
          <p:cNvPr id="8" name="Google Shape;140;p7">
            <a:extLst>
              <a:ext uri="{FF2B5EF4-FFF2-40B4-BE49-F238E27FC236}">
                <a16:creationId xmlns:a16="http://schemas.microsoft.com/office/drawing/2014/main" id="{15B0CEC3-287E-1916-443B-1BE9412040BF}"/>
              </a:ext>
            </a:extLst>
          </p:cNvPr>
          <p:cNvSpPr txBox="1"/>
          <p:nvPr/>
        </p:nvSpPr>
        <p:spPr>
          <a:xfrm>
            <a:off x="629259" y="1445043"/>
            <a:ext cx="1843485"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import pandas first</a:t>
            </a:r>
            <a:endParaRPr dirty="0"/>
          </a:p>
        </p:txBody>
      </p:sp>
      <p:sp>
        <p:nvSpPr>
          <p:cNvPr id="9" name="Google Shape;142;p7">
            <a:extLst>
              <a:ext uri="{FF2B5EF4-FFF2-40B4-BE49-F238E27FC236}">
                <a16:creationId xmlns:a16="http://schemas.microsoft.com/office/drawing/2014/main" id="{27D6B4AC-3493-6974-175E-464FA63442BD}"/>
              </a:ext>
            </a:extLst>
          </p:cNvPr>
          <p:cNvSpPr txBox="1"/>
          <p:nvPr/>
        </p:nvSpPr>
        <p:spPr>
          <a:xfrm>
            <a:off x="2960" y="2204426"/>
            <a:ext cx="2298451"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dk1"/>
                </a:solidFill>
                <a:latin typeface="Arial"/>
                <a:ea typeface="Arial"/>
                <a:cs typeface="Arial"/>
                <a:sym typeface="Arial"/>
              </a:rPr>
              <a:t>mydata</a:t>
            </a:r>
            <a:r>
              <a:rPr lang="en-US" sz="1600" dirty="0">
                <a:solidFill>
                  <a:schemeClr val="dk1"/>
                </a:solidFill>
                <a:latin typeface="Arial"/>
                <a:ea typeface="Arial"/>
                <a:cs typeface="Arial"/>
                <a:sym typeface="Arial"/>
              </a:rPr>
              <a:t> is a </a:t>
            </a:r>
            <a:r>
              <a:rPr lang="en-US" sz="1600" dirty="0" err="1">
                <a:solidFill>
                  <a:schemeClr val="dk1"/>
                </a:solidFill>
                <a:latin typeface="Arial"/>
                <a:ea typeface="Arial"/>
                <a:cs typeface="Arial"/>
                <a:sym typeface="Arial"/>
              </a:rPr>
              <a:t>Dataframe</a:t>
            </a:r>
            <a:endParaRPr sz="1600" dirty="0">
              <a:solidFill>
                <a:schemeClr val="dk1"/>
              </a:solidFill>
              <a:latin typeface="Arial"/>
              <a:ea typeface="Arial"/>
              <a:cs typeface="Arial"/>
              <a:sym typeface="Arial"/>
            </a:endParaRPr>
          </a:p>
        </p:txBody>
      </p:sp>
      <p:cxnSp>
        <p:nvCxnSpPr>
          <p:cNvPr id="16" name="Google Shape;139;p7">
            <a:extLst>
              <a:ext uri="{FF2B5EF4-FFF2-40B4-BE49-F238E27FC236}">
                <a16:creationId xmlns:a16="http://schemas.microsoft.com/office/drawing/2014/main" id="{54F0AD40-D37F-BBE6-DF47-8B4342803B51}"/>
              </a:ext>
            </a:extLst>
          </p:cNvPr>
          <p:cNvCxnSpPr>
            <a:cxnSpLocks/>
          </p:cNvCxnSpPr>
          <p:nvPr/>
        </p:nvCxnSpPr>
        <p:spPr>
          <a:xfrm flipV="1">
            <a:off x="2108693" y="2157211"/>
            <a:ext cx="577357" cy="118110"/>
          </a:xfrm>
          <a:prstGeom prst="straightConnector1">
            <a:avLst/>
          </a:prstGeom>
          <a:noFill/>
          <a:ln w="9525" cap="flat" cmpd="sng">
            <a:solidFill>
              <a:schemeClr val="tx1"/>
            </a:solidFill>
            <a:prstDash val="solid"/>
            <a:miter lim="800000"/>
            <a:headEnd type="none" w="sm" len="sm"/>
            <a:tailEnd type="triangle" w="med" len="med"/>
          </a:ln>
        </p:spPr>
      </p:cxnSp>
      <p:pic>
        <p:nvPicPr>
          <p:cNvPr id="19" name="Google Shape;143;p7">
            <a:extLst>
              <a:ext uri="{FF2B5EF4-FFF2-40B4-BE49-F238E27FC236}">
                <a16:creationId xmlns:a16="http://schemas.microsoft.com/office/drawing/2014/main" id="{0FDA51C7-2772-E8E9-66AE-4FE7401FB157}"/>
              </a:ext>
            </a:extLst>
          </p:cNvPr>
          <p:cNvPicPr preferRelativeResize="0"/>
          <p:nvPr/>
        </p:nvPicPr>
        <p:blipFill rotWithShape="1">
          <a:blip r:embed="rId4">
            <a:alphaModFix/>
          </a:blip>
          <a:srcRect/>
          <a:stretch/>
        </p:blipFill>
        <p:spPr>
          <a:xfrm>
            <a:off x="1626582" y="2658037"/>
            <a:ext cx="5318160" cy="1600426"/>
          </a:xfrm>
          <a:prstGeom prst="rect">
            <a:avLst/>
          </a:prstGeom>
          <a:noFill/>
          <a:ln>
            <a:noFill/>
          </a:ln>
        </p:spPr>
      </p:pic>
      <p:pic>
        <p:nvPicPr>
          <p:cNvPr id="20" name="Google Shape;144;p7">
            <a:extLst>
              <a:ext uri="{FF2B5EF4-FFF2-40B4-BE49-F238E27FC236}">
                <a16:creationId xmlns:a16="http://schemas.microsoft.com/office/drawing/2014/main" id="{E774214F-6E1C-CC78-0312-EDBB63E6C02D}"/>
              </a:ext>
            </a:extLst>
          </p:cNvPr>
          <p:cNvPicPr preferRelativeResize="0"/>
          <p:nvPr/>
        </p:nvPicPr>
        <p:blipFill rotWithShape="1">
          <a:blip r:embed="rId5">
            <a:alphaModFix/>
          </a:blip>
          <a:srcRect/>
          <a:stretch/>
        </p:blipFill>
        <p:spPr>
          <a:xfrm>
            <a:off x="2301411" y="4873291"/>
            <a:ext cx="4018337" cy="662626"/>
          </a:xfrm>
          <a:prstGeom prst="rect">
            <a:avLst/>
          </a:prstGeom>
          <a:noFill/>
          <a:ln>
            <a:noFill/>
          </a:ln>
        </p:spPr>
      </p:pic>
    </p:spTree>
    <p:extLst>
      <p:ext uri="{BB962C8B-B14F-4D97-AF65-F5344CB8AC3E}">
        <p14:creationId xmlns:p14="http://schemas.microsoft.com/office/powerpoint/2010/main" val="351456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solidFill>
                  <a:schemeClr val="tx1"/>
                </a:solidFill>
              </a:rPr>
              <a:t>Create </a:t>
            </a:r>
            <a:r>
              <a:rPr lang="en-US" sz="4000" dirty="0" err="1">
                <a:solidFill>
                  <a:schemeClr val="tx1"/>
                </a:solidFill>
              </a:rPr>
              <a:t>Dataframe</a:t>
            </a:r>
            <a:r>
              <a:rPr lang="en-US" sz="4000" dirty="0">
                <a:solidFill>
                  <a:schemeClr val="tx1"/>
                </a:solidFill>
              </a:rPr>
              <a:t> Manually</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5103" y="1629932"/>
            <a:ext cx="7992837" cy="3680929"/>
          </a:xfrm>
        </p:spPr>
        <p:txBody>
          <a:bodyPr vert="horz" wrap="square" lIns="68580" tIns="34290" rIns="68580" bIns="34290" rtlCol="0" anchor="t" anchorCtr="0">
            <a:normAutofit/>
          </a:bodyPr>
          <a:lstStyle/>
          <a:p>
            <a:pPr marL="228600" lvl="0" indent="-228600">
              <a:lnSpc>
                <a:spcPct val="90000"/>
              </a:lnSpc>
              <a:spcBef>
                <a:spcPts val="0"/>
              </a:spcBef>
              <a:spcAft>
                <a:spcPts val="0"/>
              </a:spcAft>
              <a:buClr>
                <a:schemeClr val="dk1"/>
              </a:buClr>
              <a:buSzPts val="2800"/>
            </a:pPr>
            <a:r>
              <a:rPr lang="en-US" dirty="0"/>
              <a:t>Specify the column name and values for each row</a:t>
            </a:r>
          </a:p>
          <a:p>
            <a:pPr marL="228600" lvl="0" indent="-228600">
              <a:lnSpc>
                <a:spcPct val="90000"/>
              </a:lnSpc>
              <a:spcBef>
                <a:spcPts val="1000"/>
              </a:spcBef>
              <a:spcAft>
                <a:spcPts val="0"/>
              </a:spcAft>
              <a:buClr>
                <a:schemeClr val="dk1"/>
              </a:buClr>
              <a:buSzPts val="2800"/>
            </a:pPr>
            <a:r>
              <a:rPr lang="en-US" dirty="0"/>
              <a:t>Values are specified as a list</a:t>
            </a:r>
          </a:p>
          <a:p>
            <a:pPr marL="50800" indent="0">
              <a:buNone/>
            </a:pPr>
            <a:endParaRPr lang="en-US" altLang="en-US" dirty="0"/>
          </a:p>
        </p:txBody>
      </p:sp>
      <p:pic>
        <p:nvPicPr>
          <p:cNvPr id="4" name="Google Shape;152;p8">
            <a:extLst>
              <a:ext uri="{FF2B5EF4-FFF2-40B4-BE49-F238E27FC236}">
                <a16:creationId xmlns:a16="http://schemas.microsoft.com/office/drawing/2014/main" id="{7EDBDB0E-AC91-5B6C-FF26-8AE21ADC67F9}"/>
              </a:ext>
            </a:extLst>
          </p:cNvPr>
          <p:cNvPicPr preferRelativeResize="0"/>
          <p:nvPr/>
        </p:nvPicPr>
        <p:blipFill rotWithShape="1">
          <a:blip r:embed="rId3">
            <a:alphaModFix/>
          </a:blip>
          <a:srcRect/>
          <a:stretch/>
        </p:blipFill>
        <p:spPr>
          <a:xfrm>
            <a:off x="2588083" y="2438882"/>
            <a:ext cx="3953164" cy="2852479"/>
          </a:xfrm>
          <a:prstGeom prst="rect">
            <a:avLst/>
          </a:prstGeom>
          <a:noFill/>
          <a:ln>
            <a:noFill/>
          </a:ln>
        </p:spPr>
      </p:pic>
    </p:spTree>
    <p:extLst>
      <p:ext uri="{BB962C8B-B14F-4D97-AF65-F5344CB8AC3E}">
        <p14:creationId xmlns:p14="http://schemas.microsoft.com/office/powerpoint/2010/main" val="2518275986"/>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2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19353</TotalTime>
  <Words>2100</Words>
  <Application>Microsoft Office PowerPoint</Application>
  <PresentationFormat>On-screen Show (16:10)</PresentationFormat>
  <Paragraphs>269</Paragraphs>
  <Slides>25</Slides>
  <Notes>25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25</vt:i4>
      </vt:variant>
    </vt:vector>
  </HeadingPairs>
  <TitlesOfParts>
    <vt:vector size="38" baseType="lpstr">
      <vt:lpstr>Abadi Extra Light</vt:lpstr>
      <vt:lpstr>Arial</vt:lpstr>
      <vt:lpstr>Constantia</vt:lpstr>
      <vt:lpstr>Corbel</vt:lpstr>
      <vt:lpstr>Franklin Gothic</vt:lpstr>
      <vt:lpstr>Helvetica</vt:lpstr>
      <vt:lpstr>Helvetica Neue</vt:lpstr>
      <vt:lpstr>Noto Sans Symbols</vt:lpstr>
      <vt:lpstr>Tahoma</vt:lpstr>
      <vt:lpstr>Times New Roman</vt:lpstr>
      <vt:lpstr>Penn</vt:lpstr>
      <vt:lpstr>1_Penn</vt:lpstr>
      <vt:lpstr>2_Penn</vt:lpstr>
      <vt:lpstr>Getting Started with the Data</vt:lpstr>
      <vt:lpstr>Contents</vt:lpstr>
      <vt:lpstr>Load the Data</vt:lpstr>
      <vt:lpstr>How the Data is Stored</vt:lpstr>
      <vt:lpstr>How the Data is Stored</vt:lpstr>
      <vt:lpstr>CSV Files</vt:lpstr>
      <vt:lpstr>Python Pandas DataFrames</vt:lpstr>
      <vt:lpstr>Create DataFrame from CSV Data</vt:lpstr>
      <vt:lpstr>Create Dataframe Manually</vt:lpstr>
      <vt:lpstr>Review the Data</vt:lpstr>
      <vt:lpstr>View the Data</vt:lpstr>
      <vt:lpstr>View the Data(cont.)</vt:lpstr>
      <vt:lpstr>Display the Specified Rows and Columns</vt:lpstr>
      <vt:lpstr>Display the Specified Rows and Columns</vt:lpstr>
      <vt:lpstr>Check Data Type of a Column</vt:lpstr>
      <vt:lpstr>Query the Data</vt:lpstr>
      <vt:lpstr>Query the Data</vt:lpstr>
      <vt:lpstr>Query Format</vt:lpstr>
      <vt:lpstr>How to Specify Query Conditions?</vt:lpstr>
      <vt:lpstr>Examples</vt:lpstr>
      <vt:lpstr>Groupby</vt:lpstr>
      <vt:lpstr>Sorting the Data</vt:lpstr>
      <vt:lpstr>Sorting the Data</vt:lpstr>
      <vt:lpstr>Sorting the Data</vt:lpstr>
      <vt:lpstr>Sort the Query Result</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305</cp:revision>
  <dcterms:modified xsi:type="dcterms:W3CDTF">2022-09-09T14:30:35Z</dcterms:modified>
</cp:coreProperties>
</file>