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3" r:id="rId1"/>
  </p:sldMasterIdLst>
  <p:notesMasterIdLst>
    <p:notesMasterId r:id="rId34"/>
  </p:notesMasterIdLst>
  <p:handoutMasterIdLst>
    <p:handoutMasterId r:id="rId35"/>
  </p:handoutMasterIdLst>
  <p:sldIdLst>
    <p:sldId id="942" r:id="rId2"/>
    <p:sldId id="943" r:id="rId3"/>
    <p:sldId id="944" r:id="rId4"/>
    <p:sldId id="945" r:id="rId5"/>
    <p:sldId id="948" r:id="rId6"/>
    <p:sldId id="960" r:id="rId7"/>
    <p:sldId id="961" r:id="rId8"/>
    <p:sldId id="946" r:id="rId9"/>
    <p:sldId id="949" r:id="rId10"/>
    <p:sldId id="950" r:id="rId11"/>
    <p:sldId id="947" r:id="rId12"/>
    <p:sldId id="962" r:id="rId13"/>
    <p:sldId id="953" r:id="rId14"/>
    <p:sldId id="952" r:id="rId15"/>
    <p:sldId id="951" r:id="rId16"/>
    <p:sldId id="955" r:id="rId17"/>
    <p:sldId id="963" r:id="rId18"/>
    <p:sldId id="970" r:id="rId19"/>
    <p:sldId id="971" r:id="rId20"/>
    <p:sldId id="957" r:id="rId21"/>
    <p:sldId id="958" r:id="rId22"/>
    <p:sldId id="965" r:id="rId23"/>
    <p:sldId id="972" r:id="rId24"/>
    <p:sldId id="974" r:id="rId25"/>
    <p:sldId id="973" r:id="rId26"/>
    <p:sldId id="975" r:id="rId27"/>
    <p:sldId id="976" r:id="rId28"/>
    <p:sldId id="977" r:id="rId29"/>
    <p:sldId id="968" r:id="rId30"/>
    <p:sldId id="969" r:id="rId31"/>
    <p:sldId id="959" r:id="rId32"/>
    <p:sldId id="978" r:id="rId33"/>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 de Waal" initials="AdW" lastIdx="62" clrIdx="0">
    <p:extLst>
      <p:ext uri="{19B8F6BF-5375-455C-9EA6-DF929625EA0E}">
        <p15:presenceInfo xmlns:p15="http://schemas.microsoft.com/office/powerpoint/2012/main" userId="S::andre.dewaal@ibm.com::1bc17047-ef37-4b47-b399-2c7dc4f8d9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a:srgbClr val="00CC00"/>
    <a:srgbClr val="7B2017"/>
    <a:srgbClr val="A93023"/>
    <a:srgbClr val="FF9900"/>
    <a:srgbClr val="EA8B00"/>
    <a:srgbClr val="33CC33"/>
    <a:srgbClr val="FF3399"/>
    <a:srgbClr val="66FF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80905" autoAdjust="0"/>
  </p:normalViewPr>
  <p:slideViewPr>
    <p:cSldViewPr snapToGrid="0">
      <p:cViewPr varScale="1">
        <p:scale>
          <a:sx n="91" d="100"/>
          <a:sy n="91" d="100"/>
        </p:scale>
        <p:origin x="1380" y="78"/>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snapToGrid="0">
      <p:cViewPr varScale="1">
        <p:scale>
          <a:sx n="93" d="100"/>
          <a:sy n="93" d="100"/>
        </p:scale>
        <p:origin x="-3492" y="-10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652463" y="698500"/>
            <a:ext cx="5576887" cy="34861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93ECD9E8-64C2-524C-B3C2-2B43D07E2379}" type="slidenum">
              <a:rPr lang="en-US" altLang="en-US" sz="1100">
                <a:latin typeface="Times New Roman" charset="0"/>
              </a:rPr>
              <a:pPr algn="r">
                <a:spcBef>
                  <a:spcPct val="0"/>
                </a:spcBef>
                <a:buClrTx/>
                <a:buSzTx/>
                <a:buFontTx/>
                <a:buNone/>
              </a:pPr>
              <a:t>1</a:t>
            </a:fld>
            <a:endParaRPr lang="en-US" altLang="en-US" sz="1100" dirty="0">
              <a:latin typeface="Times New Roman"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imes New Roman" charset="0"/>
              </a:rPr>
              <a:t>This is an introductory lecture on deep learning for computer vision with a special focus on image recognition with transfer learning.</a:t>
            </a:r>
          </a:p>
          <a:p>
            <a:endParaRPr lang="en-US" altLang="en-US" dirty="0">
              <a:latin typeface="Times New Roman" charset="0"/>
            </a:endParaRPr>
          </a:p>
          <a:p>
            <a:r>
              <a:rPr lang="en-US" altLang="en-US" dirty="0">
                <a:latin typeface="Times New Roman" charset="0"/>
              </a:rPr>
              <a:t>It is helpful if you have basic knowledge of convolutional neural networks. The slides gives you an overall theoretical understanding of transfer learning and a practical application.</a:t>
            </a:r>
          </a:p>
          <a:p>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understand why transfer learning works. This slide explains the theory behind why transfer learning works.</a:t>
            </a:r>
          </a:p>
        </p:txBody>
      </p:sp>
      <p:sp>
        <p:nvSpPr>
          <p:cNvPr id="4" name="Slide Number Placeholder 3"/>
          <p:cNvSpPr>
            <a:spLocks noGrp="1"/>
          </p:cNvSpPr>
          <p:nvPr>
            <p:ph type="sldNum" sz="quarter" idx="5"/>
          </p:nvPr>
        </p:nvSpPr>
        <p:spPr/>
        <p:txBody>
          <a:bodyPr/>
          <a:lstStyle/>
          <a:p>
            <a:fld id="{61077226-1612-4DA1-9526-F8C48F3EBE85}" type="slidenum">
              <a:rPr lang="en-US" smtClean="0"/>
              <a:t>10</a:t>
            </a:fld>
            <a:endParaRPr lang="en-US"/>
          </a:p>
        </p:txBody>
      </p:sp>
    </p:spTree>
    <p:extLst>
      <p:ext uri="{BB962C8B-B14F-4D97-AF65-F5344CB8AC3E}">
        <p14:creationId xmlns:p14="http://schemas.microsoft.com/office/powerpoint/2010/main" val="1824076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77226-1612-4DA1-9526-F8C48F3EBE85}" type="slidenum">
              <a:rPr lang="en-US" smtClean="0"/>
              <a:t>11</a:t>
            </a:fld>
            <a:endParaRPr lang="en-US"/>
          </a:p>
        </p:txBody>
      </p:sp>
    </p:spTree>
    <p:extLst>
      <p:ext uri="{BB962C8B-B14F-4D97-AF65-F5344CB8AC3E}">
        <p14:creationId xmlns:p14="http://schemas.microsoft.com/office/powerpoint/2010/main" val="2176880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77226-1612-4DA1-9526-F8C48F3EBE85}" type="slidenum">
              <a:rPr lang="en-US" smtClean="0"/>
              <a:t>12</a:t>
            </a:fld>
            <a:endParaRPr lang="en-US"/>
          </a:p>
        </p:txBody>
      </p:sp>
    </p:spTree>
    <p:extLst>
      <p:ext uri="{BB962C8B-B14F-4D97-AF65-F5344CB8AC3E}">
        <p14:creationId xmlns:p14="http://schemas.microsoft.com/office/powerpoint/2010/main" val="361767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is used as a standard since it has images with 1000 classes with varied shapes and has many million images. The dataset is a benchmark that helps in gauging an architecture of a neural network model.</a:t>
            </a:r>
          </a:p>
        </p:txBody>
      </p:sp>
      <p:sp>
        <p:nvSpPr>
          <p:cNvPr id="4" name="Slide Number Placeholder 3"/>
          <p:cNvSpPr>
            <a:spLocks noGrp="1"/>
          </p:cNvSpPr>
          <p:nvPr>
            <p:ph type="sldNum" sz="quarter" idx="5"/>
          </p:nvPr>
        </p:nvSpPr>
        <p:spPr/>
        <p:txBody>
          <a:bodyPr/>
          <a:lstStyle/>
          <a:p>
            <a:fld id="{61077226-1612-4DA1-9526-F8C48F3EBE85}" type="slidenum">
              <a:rPr lang="en-US" smtClean="0"/>
              <a:t>13</a:t>
            </a:fld>
            <a:endParaRPr lang="en-US"/>
          </a:p>
        </p:txBody>
      </p:sp>
    </p:spTree>
    <p:extLst>
      <p:ext uri="{BB962C8B-B14F-4D97-AF65-F5344CB8AC3E}">
        <p14:creationId xmlns:p14="http://schemas.microsoft.com/office/powerpoint/2010/main" val="2545572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papers published in well known conferences related to ILSVRC and this competition has helped in the innovation of computer vision and helping the computer vision community and the world.</a:t>
            </a:r>
          </a:p>
        </p:txBody>
      </p:sp>
      <p:sp>
        <p:nvSpPr>
          <p:cNvPr id="4" name="Slide Number Placeholder 3"/>
          <p:cNvSpPr>
            <a:spLocks noGrp="1"/>
          </p:cNvSpPr>
          <p:nvPr>
            <p:ph type="sldNum" sz="quarter" idx="5"/>
          </p:nvPr>
        </p:nvSpPr>
        <p:spPr/>
        <p:txBody>
          <a:bodyPr/>
          <a:lstStyle/>
          <a:p>
            <a:fld id="{61077226-1612-4DA1-9526-F8C48F3EBE85}" type="slidenum">
              <a:rPr lang="en-US" smtClean="0"/>
              <a:t>14</a:t>
            </a:fld>
            <a:endParaRPr lang="en-US"/>
          </a:p>
        </p:txBody>
      </p:sp>
    </p:spTree>
    <p:extLst>
      <p:ext uri="{BB962C8B-B14F-4D97-AF65-F5344CB8AC3E}">
        <p14:creationId xmlns:p14="http://schemas.microsoft.com/office/powerpoint/2010/main" val="424752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neural network models are open source, they can be used to fine tune neural network models. Also, the pre-trained models help in not training neural network models from scratch and thus saves huge infrastructure cost and time.</a:t>
            </a:r>
          </a:p>
        </p:txBody>
      </p:sp>
      <p:sp>
        <p:nvSpPr>
          <p:cNvPr id="4" name="Slide Number Placeholder 3"/>
          <p:cNvSpPr>
            <a:spLocks noGrp="1"/>
          </p:cNvSpPr>
          <p:nvPr>
            <p:ph type="sldNum" sz="quarter" idx="5"/>
          </p:nvPr>
        </p:nvSpPr>
        <p:spPr/>
        <p:txBody>
          <a:bodyPr/>
          <a:lstStyle/>
          <a:p>
            <a:fld id="{61077226-1612-4DA1-9526-F8C48F3EBE85}" type="slidenum">
              <a:rPr lang="en-US" smtClean="0"/>
              <a:t>15</a:t>
            </a:fld>
            <a:endParaRPr lang="en-US"/>
          </a:p>
        </p:txBody>
      </p:sp>
    </p:spTree>
    <p:extLst>
      <p:ext uri="{BB962C8B-B14F-4D97-AF65-F5344CB8AC3E}">
        <p14:creationId xmlns:p14="http://schemas.microsoft.com/office/powerpoint/2010/main" val="420653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drop in reduction in error rate because of adopting CNNs over the last 10 years. </a:t>
            </a:r>
          </a:p>
        </p:txBody>
      </p:sp>
      <p:sp>
        <p:nvSpPr>
          <p:cNvPr id="4" name="Slide Number Placeholder 3"/>
          <p:cNvSpPr>
            <a:spLocks noGrp="1"/>
          </p:cNvSpPr>
          <p:nvPr>
            <p:ph type="sldNum" sz="quarter" idx="5"/>
          </p:nvPr>
        </p:nvSpPr>
        <p:spPr/>
        <p:txBody>
          <a:bodyPr/>
          <a:lstStyle/>
          <a:p>
            <a:fld id="{61077226-1612-4DA1-9526-F8C48F3EBE85}" type="slidenum">
              <a:rPr lang="en-US" smtClean="0"/>
              <a:t>16</a:t>
            </a:fld>
            <a:endParaRPr lang="en-US"/>
          </a:p>
        </p:txBody>
      </p:sp>
    </p:spTree>
    <p:extLst>
      <p:ext uri="{BB962C8B-B14F-4D97-AF65-F5344CB8AC3E}">
        <p14:creationId xmlns:p14="http://schemas.microsoft.com/office/powerpoint/2010/main" val="3949137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77226-1612-4DA1-9526-F8C48F3EBE85}" type="slidenum">
              <a:rPr lang="en-US" smtClean="0"/>
              <a:t>17</a:t>
            </a:fld>
            <a:endParaRPr lang="en-US"/>
          </a:p>
        </p:txBody>
      </p:sp>
    </p:spTree>
    <p:extLst>
      <p:ext uri="{BB962C8B-B14F-4D97-AF65-F5344CB8AC3E}">
        <p14:creationId xmlns:p14="http://schemas.microsoft.com/office/powerpoint/2010/main" val="212698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perform transfer learning on a custom dataset.</a:t>
            </a:r>
          </a:p>
        </p:txBody>
      </p:sp>
      <p:sp>
        <p:nvSpPr>
          <p:cNvPr id="4" name="Slide Number Placeholder 3"/>
          <p:cNvSpPr>
            <a:spLocks noGrp="1"/>
          </p:cNvSpPr>
          <p:nvPr>
            <p:ph type="sldNum" sz="quarter" idx="5"/>
          </p:nvPr>
        </p:nvSpPr>
        <p:spPr/>
        <p:txBody>
          <a:bodyPr/>
          <a:lstStyle/>
          <a:p>
            <a:fld id="{61077226-1612-4DA1-9526-F8C48F3EBE85}" type="slidenum">
              <a:rPr lang="en-US" smtClean="0"/>
              <a:t>18</a:t>
            </a:fld>
            <a:endParaRPr lang="en-US"/>
          </a:p>
        </p:txBody>
      </p:sp>
    </p:spTree>
    <p:extLst>
      <p:ext uri="{BB962C8B-B14F-4D97-AF65-F5344CB8AC3E}">
        <p14:creationId xmlns:p14="http://schemas.microsoft.com/office/powerpoint/2010/main" val="259881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generic pipeline that is used in building training pipelines that use transfer learning.</a:t>
            </a:r>
          </a:p>
        </p:txBody>
      </p:sp>
      <p:sp>
        <p:nvSpPr>
          <p:cNvPr id="4" name="Slide Number Placeholder 3"/>
          <p:cNvSpPr>
            <a:spLocks noGrp="1"/>
          </p:cNvSpPr>
          <p:nvPr>
            <p:ph type="sldNum" sz="quarter" idx="5"/>
          </p:nvPr>
        </p:nvSpPr>
        <p:spPr/>
        <p:txBody>
          <a:bodyPr/>
          <a:lstStyle/>
          <a:p>
            <a:fld id="{61077226-1612-4DA1-9526-F8C48F3EBE85}" type="slidenum">
              <a:rPr lang="en-US" smtClean="0"/>
              <a:t>19</a:t>
            </a:fld>
            <a:endParaRPr lang="en-US"/>
          </a:p>
        </p:txBody>
      </p:sp>
    </p:spTree>
    <p:extLst>
      <p:ext uri="{BB962C8B-B14F-4D97-AF65-F5344CB8AC3E}">
        <p14:creationId xmlns:p14="http://schemas.microsoft.com/office/powerpoint/2010/main" val="290850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lecture is divided into 4 important topics.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a:t>
            </a:fld>
            <a:endParaRPr lang="en-US"/>
          </a:p>
        </p:txBody>
      </p:sp>
    </p:spTree>
    <p:extLst>
      <p:ext uri="{BB962C8B-B14F-4D97-AF65-F5344CB8AC3E}">
        <p14:creationId xmlns:p14="http://schemas.microsoft.com/office/powerpoint/2010/main" val="2286754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box –denotes how different pre-trained neural network models can be imported into the pipeline.</a:t>
            </a:r>
          </a:p>
        </p:txBody>
      </p:sp>
      <p:sp>
        <p:nvSpPr>
          <p:cNvPr id="4" name="Slide Number Placeholder 3"/>
          <p:cNvSpPr>
            <a:spLocks noGrp="1"/>
          </p:cNvSpPr>
          <p:nvPr>
            <p:ph type="sldNum" sz="quarter" idx="5"/>
          </p:nvPr>
        </p:nvSpPr>
        <p:spPr/>
        <p:txBody>
          <a:bodyPr/>
          <a:lstStyle/>
          <a:p>
            <a:fld id="{61077226-1612-4DA1-9526-F8C48F3EBE85}" type="slidenum">
              <a:rPr lang="en-US" smtClean="0"/>
              <a:t>20</a:t>
            </a:fld>
            <a:endParaRPr lang="en-US"/>
          </a:p>
        </p:txBody>
      </p:sp>
    </p:spTree>
    <p:extLst>
      <p:ext uri="{BB962C8B-B14F-4D97-AF65-F5344CB8AC3E}">
        <p14:creationId xmlns:p14="http://schemas.microsoft.com/office/powerpoint/2010/main" val="2431983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Pre-trained neural networks models have 1000 neurons in the last layer. Since we are training a dog and a cat classifier and that we have only 2 classes. We must cut down the last layer and attach a custom layer with neurons that’s equal to the number of classes and retrain the last layer. </a:t>
            </a:r>
          </a:p>
        </p:txBody>
      </p:sp>
      <p:sp>
        <p:nvSpPr>
          <p:cNvPr id="4" name="Slide Number Placeholder 3"/>
          <p:cNvSpPr>
            <a:spLocks noGrp="1"/>
          </p:cNvSpPr>
          <p:nvPr>
            <p:ph type="sldNum" sz="quarter" idx="5"/>
          </p:nvPr>
        </p:nvSpPr>
        <p:spPr/>
        <p:txBody>
          <a:bodyPr/>
          <a:lstStyle/>
          <a:p>
            <a:fld id="{61077226-1612-4DA1-9526-F8C48F3EBE85}" type="slidenum">
              <a:rPr lang="en-US" smtClean="0"/>
              <a:t>21</a:t>
            </a:fld>
            <a:endParaRPr lang="en-US"/>
          </a:p>
        </p:txBody>
      </p:sp>
    </p:spTree>
    <p:extLst>
      <p:ext uri="{BB962C8B-B14F-4D97-AF65-F5344CB8AC3E}">
        <p14:creationId xmlns:p14="http://schemas.microsoft.com/office/powerpoint/2010/main" val="3837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above command will train only the last layer of the neural network model.</a:t>
            </a:r>
          </a:p>
          <a:p>
            <a:endParaRPr lang="en-US" dirty="0"/>
          </a:p>
        </p:txBody>
      </p:sp>
      <p:sp>
        <p:nvSpPr>
          <p:cNvPr id="4" name="Slide Number Placeholder 3"/>
          <p:cNvSpPr>
            <a:spLocks noGrp="1"/>
          </p:cNvSpPr>
          <p:nvPr>
            <p:ph type="sldNum" sz="quarter" idx="5"/>
          </p:nvPr>
        </p:nvSpPr>
        <p:spPr/>
        <p:txBody>
          <a:bodyPr/>
          <a:lstStyle/>
          <a:p>
            <a:fld id="{61077226-1612-4DA1-9526-F8C48F3EBE85}" type="slidenum">
              <a:rPr lang="en-US" smtClean="0"/>
              <a:t>22</a:t>
            </a:fld>
            <a:endParaRPr lang="en-US"/>
          </a:p>
        </p:txBody>
      </p:sp>
    </p:spTree>
    <p:extLst>
      <p:ext uri="{BB962C8B-B14F-4D97-AF65-F5344CB8AC3E}">
        <p14:creationId xmlns:p14="http://schemas.microsoft.com/office/powerpoint/2010/main" val="2567820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Fig 1 : We see that, with more epochs the accuracy on training data and validation data improves</a:t>
            </a:r>
          </a:p>
          <a:p>
            <a:r>
              <a:rPr lang="en-US" dirty="0"/>
              <a:t>From Fig2 : We see that the loss is reducing over time- this clearly indicates that the neural network model is learning.</a:t>
            </a:r>
          </a:p>
        </p:txBody>
      </p:sp>
      <p:sp>
        <p:nvSpPr>
          <p:cNvPr id="4" name="Slide Number Placeholder 3"/>
          <p:cNvSpPr>
            <a:spLocks noGrp="1"/>
          </p:cNvSpPr>
          <p:nvPr>
            <p:ph type="sldNum" sz="quarter" idx="5"/>
          </p:nvPr>
        </p:nvSpPr>
        <p:spPr/>
        <p:txBody>
          <a:bodyPr/>
          <a:lstStyle/>
          <a:p>
            <a:fld id="{61077226-1612-4DA1-9526-F8C48F3EBE85}" type="slidenum">
              <a:rPr lang="en-US" smtClean="0"/>
              <a:t>23</a:t>
            </a:fld>
            <a:endParaRPr lang="en-US"/>
          </a:p>
        </p:txBody>
      </p:sp>
    </p:spTree>
    <p:extLst>
      <p:ext uri="{BB962C8B-B14F-4D97-AF65-F5344CB8AC3E}">
        <p14:creationId xmlns:p14="http://schemas.microsoft.com/office/powerpoint/2010/main" val="341411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just, the last layer of the neural network. This is what we learnt from the experiment.</a:t>
            </a:r>
          </a:p>
        </p:txBody>
      </p:sp>
      <p:sp>
        <p:nvSpPr>
          <p:cNvPr id="4" name="Slide Number Placeholder 3"/>
          <p:cNvSpPr>
            <a:spLocks noGrp="1"/>
          </p:cNvSpPr>
          <p:nvPr>
            <p:ph type="sldNum" sz="quarter" idx="5"/>
          </p:nvPr>
        </p:nvSpPr>
        <p:spPr/>
        <p:txBody>
          <a:bodyPr/>
          <a:lstStyle/>
          <a:p>
            <a:fld id="{61077226-1612-4DA1-9526-F8C48F3EBE85}" type="slidenum">
              <a:rPr lang="en-US" smtClean="0"/>
              <a:t>24</a:t>
            </a:fld>
            <a:endParaRPr lang="en-US"/>
          </a:p>
        </p:txBody>
      </p:sp>
    </p:spTree>
    <p:extLst>
      <p:ext uri="{BB962C8B-B14F-4D97-AF65-F5344CB8AC3E}">
        <p14:creationId xmlns:p14="http://schemas.microsoft.com/office/powerpoint/2010/main" val="593180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Fig 1 : We can clearly see that the training and validation accuracies are close to each other. This means, the model is learning and able to generalize well and not underfitting or overfitting.</a:t>
            </a:r>
            <a:br>
              <a:rPr lang="en-US" dirty="0"/>
            </a:br>
            <a:r>
              <a:rPr lang="en-US" dirty="0"/>
              <a:t>Similarly with Fig 2</a:t>
            </a:r>
          </a:p>
        </p:txBody>
      </p:sp>
      <p:sp>
        <p:nvSpPr>
          <p:cNvPr id="4" name="Slide Number Placeholder 3"/>
          <p:cNvSpPr>
            <a:spLocks noGrp="1"/>
          </p:cNvSpPr>
          <p:nvPr>
            <p:ph type="sldNum" sz="quarter" idx="5"/>
          </p:nvPr>
        </p:nvSpPr>
        <p:spPr/>
        <p:txBody>
          <a:bodyPr/>
          <a:lstStyle/>
          <a:p>
            <a:fld id="{61077226-1612-4DA1-9526-F8C48F3EBE85}" type="slidenum">
              <a:rPr lang="en-US" smtClean="0"/>
              <a:t>27</a:t>
            </a:fld>
            <a:endParaRPr lang="en-US"/>
          </a:p>
        </p:txBody>
      </p:sp>
    </p:spTree>
    <p:extLst>
      <p:ext uri="{BB962C8B-B14F-4D97-AF65-F5344CB8AC3E}">
        <p14:creationId xmlns:p14="http://schemas.microsoft.com/office/powerpoint/2010/main" val="154637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transfer learning, lets have a recall from Convolutional Neural Networks.</a:t>
            </a:r>
          </a:p>
        </p:txBody>
      </p:sp>
      <p:sp>
        <p:nvSpPr>
          <p:cNvPr id="4" name="Slide Number Placeholder 3"/>
          <p:cNvSpPr>
            <a:spLocks noGrp="1"/>
          </p:cNvSpPr>
          <p:nvPr>
            <p:ph type="sldNum" sz="quarter" idx="5"/>
          </p:nvPr>
        </p:nvSpPr>
        <p:spPr/>
        <p:txBody>
          <a:bodyPr/>
          <a:lstStyle/>
          <a:p>
            <a:fld id="{61077226-1612-4DA1-9526-F8C48F3EBE85}" type="slidenum">
              <a:rPr lang="en-US" smtClean="0"/>
              <a:t>3</a:t>
            </a:fld>
            <a:endParaRPr lang="en-US"/>
          </a:p>
        </p:txBody>
      </p:sp>
    </p:spTree>
    <p:extLst>
      <p:ext uri="{BB962C8B-B14F-4D97-AF65-F5344CB8AC3E}">
        <p14:creationId xmlns:p14="http://schemas.microsoft.com/office/powerpoint/2010/main" val="186752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CNNs are not a “</a:t>
            </a:r>
            <a:r>
              <a:rPr lang="en-US" dirty="0" err="1"/>
              <a:t>blackbox</a:t>
            </a:r>
            <a:r>
              <a:rPr lang="en-US" dirty="0"/>
              <a:t>” this is how CNNs learn patterns from images once its trained.</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189486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limitations when you train CNNs from scratch.</a:t>
            </a:r>
          </a:p>
        </p:txBody>
      </p:sp>
      <p:sp>
        <p:nvSpPr>
          <p:cNvPr id="4" name="Slide Number Placeholder 3"/>
          <p:cNvSpPr>
            <a:spLocks noGrp="1"/>
          </p:cNvSpPr>
          <p:nvPr>
            <p:ph type="sldNum" sz="quarter" idx="5"/>
          </p:nvPr>
        </p:nvSpPr>
        <p:spPr/>
        <p:txBody>
          <a:bodyPr/>
          <a:lstStyle/>
          <a:p>
            <a:fld id="{61077226-1612-4DA1-9526-F8C48F3EBE85}" type="slidenum">
              <a:rPr lang="en-US" smtClean="0"/>
              <a:t>5</a:t>
            </a:fld>
            <a:endParaRPr lang="en-US"/>
          </a:p>
        </p:txBody>
      </p:sp>
    </p:spTree>
    <p:extLst>
      <p:ext uri="{BB962C8B-B14F-4D97-AF65-F5344CB8AC3E}">
        <p14:creationId xmlns:p14="http://schemas.microsoft.com/office/powerpoint/2010/main" val="177260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Classification – Given an image, the network can predict what class the image belongs to.</a:t>
            </a:r>
            <a:br>
              <a:rPr lang="en-US" dirty="0"/>
            </a:br>
            <a:r>
              <a:rPr lang="en-US" dirty="0" err="1"/>
              <a:t>Eg</a:t>
            </a:r>
            <a:r>
              <a:rPr lang="en-US" dirty="0"/>
              <a:t> : If you have an image of a dog and you feed it to the neural network model, the neural network model if trained on dog images can easily classify a dog image as a dog.</a:t>
            </a:r>
          </a:p>
        </p:txBody>
      </p:sp>
      <p:sp>
        <p:nvSpPr>
          <p:cNvPr id="4" name="Slide Number Placeholder 3"/>
          <p:cNvSpPr>
            <a:spLocks noGrp="1"/>
          </p:cNvSpPr>
          <p:nvPr>
            <p:ph type="sldNum" sz="quarter" idx="5"/>
          </p:nvPr>
        </p:nvSpPr>
        <p:spPr/>
        <p:txBody>
          <a:bodyPr/>
          <a:lstStyle/>
          <a:p>
            <a:fld id="{61077226-1612-4DA1-9526-F8C48F3EBE85}" type="slidenum">
              <a:rPr lang="en-US" smtClean="0"/>
              <a:t>6</a:t>
            </a:fld>
            <a:endParaRPr lang="en-US"/>
          </a:p>
        </p:txBody>
      </p:sp>
    </p:spTree>
    <p:extLst>
      <p:ext uri="{BB962C8B-B14F-4D97-AF65-F5344CB8AC3E}">
        <p14:creationId xmlns:p14="http://schemas.microsoft.com/office/powerpoint/2010/main" val="4992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Learning – Transfer the weights from the neural network and modify the last layer to suit your need.</a:t>
            </a:r>
          </a:p>
        </p:txBody>
      </p:sp>
      <p:sp>
        <p:nvSpPr>
          <p:cNvPr id="4" name="Slide Number Placeholder 3"/>
          <p:cNvSpPr>
            <a:spLocks noGrp="1"/>
          </p:cNvSpPr>
          <p:nvPr>
            <p:ph type="sldNum" sz="quarter" idx="5"/>
          </p:nvPr>
        </p:nvSpPr>
        <p:spPr/>
        <p:txBody>
          <a:bodyPr/>
          <a:lstStyle/>
          <a:p>
            <a:fld id="{61077226-1612-4DA1-9526-F8C48F3EBE85}" type="slidenum">
              <a:rPr lang="en-US" smtClean="0"/>
              <a:t>7</a:t>
            </a:fld>
            <a:endParaRPr lang="en-US"/>
          </a:p>
        </p:txBody>
      </p:sp>
    </p:spTree>
    <p:extLst>
      <p:ext uri="{BB962C8B-B14F-4D97-AF65-F5344CB8AC3E}">
        <p14:creationId xmlns:p14="http://schemas.microsoft.com/office/powerpoint/2010/main" val="1634597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theoretical definition of Transfer Learning. </a:t>
            </a:r>
          </a:p>
        </p:txBody>
      </p:sp>
      <p:sp>
        <p:nvSpPr>
          <p:cNvPr id="4" name="Slide Number Placeholder 3"/>
          <p:cNvSpPr>
            <a:spLocks noGrp="1"/>
          </p:cNvSpPr>
          <p:nvPr>
            <p:ph type="sldNum" sz="quarter" idx="5"/>
          </p:nvPr>
        </p:nvSpPr>
        <p:spPr/>
        <p:txBody>
          <a:bodyPr/>
          <a:lstStyle/>
          <a:p>
            <a:fld id="{61077226-1612-4DA1-9526-F8C48F3EBE85}" type="slidenum">
              <a:rPr lang="en-US" smtClean="0"/>
              <a:t>8</a:t>
            </a:fld>
            <a:endParaRPr lang="en-US"/>
          </a:p>
        </p:txBody>
      </p:sp>
    </p:spTree>
    <p:extLst>
      <p:ext uri="{BB962C8B-B14F-4D97-AF65-F5344CB8AC3E}">
        <p14:creationId xmlns:p14="http://schemas.microsoft.com/office/powerpoint/2010/main" val="3245765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Generic pipeline followed to perform transfer learning.</a:t>
            </a:r>
          </a:p>
        </p:txBody>
      </p:sp>
      <p:sp>
        <p:nvSpPr>
          <p:cNvPr id="4" name="Slide Number Placeholder 3"/>
          <p:cNvSpPr>
            <a:spLocks noGrp="1"/>
          </p:cNvSpPr>
          <p:nvPr>
            <p:ph type="sldNum" sz="quarter" idx="5"/>
          </p:nvPr>
        </p:nvSpPr>
        <p:spPr/>
        <p:txBody>
          <a:bodyPr/>
          <a:lstStyle/>
          <a:p>
            <a:fld id="{61077226-1612-4DA1-9526-F8C48F3EBE85}" type="slidenum">
              <a:rPr lang="en-US" smtClean="0"/>
              <a:t>9</a:t>
            </a:fld>
            <a:endParaRPr lang="en-US"/>
          </a:p>
        </p:txBody>
      </p:sp>
    </p:spTree>
    <p:extLst>
      <p:ext uri="{BB962C8B-B14F-4D97-AF65-F5344CB8AC3E}">
        <p14:creationId xmlns:p14="http://schemas.microsoft.com/office/powerpoint/2010/main" val="2444531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3"/>
              </a:rPr>
              <a:t>Creative Commons Attribution-4.0 International License</a:t>
            </a:r>
            <a:r>
              <a:rPr lang="en-US" sz="800" dirty="0">
                <a:uFillTx/>
              </a:rPr>
              <a:t>.</a:t>
            </a:r>
          </a:p>
        </p:txBody>
      </p:sp>
    </p:spTree>
    <p:extLst>
      <p:ext uri="{BB962C8B-B14F-4D97-AF65-F5344CB8AC3E}">
        <p14:creationId xmlns:p14="http://schemas.microsoft.com/office/powerpoint/2010/main" val="408617716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89449322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103442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63604886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725089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1113237" y="571500"/>
            <a:ext cx="7514033" cy="254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0" name="Google Shape;80;p53"/>
          <p:cNvSpPr txBox="1">
            <a:spLocks noGrp="1"/>
          </p:cNvSpPr>
          <p:nvPr>
            <p:ph type="body" idx="1"/>
          </p:nvPr>
        </p:nvSpPr>
        <p:spPr>
          <a:xfrm>
            <a:off x="1113236" y="3619500"/>
            <a:ext cx="7514035"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81" name="Google Shape;81;p53"/>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EDA10BB1-5FEF-5D49-A5E8-7A0C4CCDF4F5}" type="datetime1">
              <a:rPr lang="en-US" smtClean="0"/>
              <a:t>11/22/2022</a:t>
            </a:fld>
            <a:endParaRPr lang="en-US" dirty="0"/>
          </a:p>
        </p:txBody>
      </p:sp>
      <p:sp>
        <p:nvSpPr>
          <p:cNvPr id="83" name="Google Shape;83;p53"/>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E98A9B74-0345-3B4B-A42C-A947189E184C}" type="slidenum">
              <a:rPr lang="en-GB" smtClean="0"/>
              <a:pPr>
                <a:defRPr/>
              </a:pPr>
              <a:t>‹#›</a:t>
            </a:fld>
            <a:endParaRPr lang="en-GB"/>
          </a:p>
        </p:txBody>
      </p:sp>
    </p:spTree>
    <p:extLst>
      <p:ext uri="{BB962C8B-B14F-4D97-AF65-F5344CB8AC3E}">
        <p14:creationId xmlns:p14="http://schemas.microsoft.com/office/powerpoint/2010/main" val="372467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31071985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1734504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01862307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11/22/2022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48775842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11/22/2022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1"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2"/>
              </a:rPr>
              <a:t>Creative Commons Attribution-4.0 International License</a:t>
            </a:r>
            <a:r>
              <a:rPr lang="en-US" sz="800" dirty="0">
                <a:uFillTx/>
              </a:rPr>
              <a:t>.</a:t>
            </a:r>
          </a:p>
        </p:txBody>
      </p:sp>
    </p:spTree>
    <p:extLst>
      <p:ext uri="{BB962C8B-B14F-4D97-AF65-F5344CB8AC3E}">
        <p14:creationId xmlns:p14="http://schemas.microsoft.com/office/powerpoint/2010/main" val="3567085387"/>
      </p:ext>
    </p:extLst>
  </p:cSld>
  <p:clrMap bg1="lt1" tx1="dk1" bg2="dk2" tx2="lt2" accent1="accent1" accent2="accent2" accent3="accent3" accent4="accent4" accent5="accent5" accent6="accent6" hlink="hlink" folHlink="folHlink"/>
  <p:sldLayoutIdLst>
    <p:sldLayoutId id="2147483704" r:id="rId1"/>
    <p:sldLayoutId id="2147483708" r:id="rId2"/>
    <p:sldLayoutId id="2147483712" r:id="rId3"/>
    <p:sldLayoutId id="2147483713" r:id="rId4"/>
    <p:sldLayoutId id="2147483714" r:id="rId5"/>
    <p:sldLayoutId id="2147483715" r:id="rId6"/>
    <p:sldLayoutId id="2147483717" r:id="rId7"/>
    <p:sldLayoutId id="2147483718" r:id="rId8"/>
    <p:sldLayoutId id="2147483719" r:id="rId9"/>
    <p:sldLayoutId id="2147483720" r:id="rId10"/>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980535" y="1257745"/>
            <a:ext cx="7220187" cy="1962149"/>
          </a:xfrm>
        </p:spPr>
        <p:txBody>
          <a:bodyPr anchor="ctr">
            <a:normAutofit/>
          </a:bodyPr>
          <a:lstStyle/>
          <a:p>
            <a:pPr algn="ctr"/>
            <a:r>
              <a:rPr lang="en-US" altLang="zh-CN" sz="4000" dirty="0">
                <a:solidFill>
                  <a:srgbClr val="0B4183"/>
                </a:solidFill>
              </a:rPr>
              <a:t>Deep</a:t>
            </a:r>
            <a:r>
              <a:rPr lang="en-US" altLang="x-none" sz="4000" dirty="0">
                <a:solidFill>
                  <a:srgbClr val="0B4183"/>
                </a:solidFill>
              </a:rPr>
              <a:t> Learning:</a:t>
            </a:r>
            <a:br>
              <a:rPr lang="en-US" altLang="x-none" sz="4000" b="1" dirty="0">
                <a:solidFill>
                  <a:srgbClr val="0B4183"/>
                </a:solidFill>
              </a:rPr>
            </a:br>
            <a:r>
              <a:rPr lang="en-US" altLang="x-none" sz="3200" dirty="0">
                <a:solidFill>
                  <a:schemeClr val="accent4"/>
                </a:solidFill>
              </a:rPr>
              <a:t>Transfer Learning for Computer Vision</a:t>
            </a:r>
            <a:endParaRPr lang="en-US" altLang="en-US" sz="3200" dirty="0">
              <a:solidFill>
                <a:schemeClr val="accent4"/>
              </a:solidFill>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612261" y="3282954"/>
            <a:ext cx="1869708" cy="513195"/>
          </a:xfrm>
          <a:prstGeom prst="rect">
            <a:avLst/>
          </a:prstGeom>
          <a:noFill/>
        </p:spPr>
      </p:pic>
    </p:spTree>
    <p:extLst>
      <p:ext uri="{BB962C8B-B14F-4D97-AF65-F5344CB8AC3E}">
        <p14:creationId xmlns:p14="http://schemas.microsoft.com/office/powerpoint/2010/main" val="395858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5AEA-DBCF-CB33-3662-95A541322515}"/>
              </a:ext>
            </a:extLst>
          </p:cNvPr>
          <p:cNvSpPr>
            <a:spLocks noGrp="1"/>
          </p:cNvSpPr>
          <p:nvPr>
            <p:ph type="title"/>
          </p:nvPr>
        </p:nvSpPr>
        <p:spPr>
          <a:xfrm>
            <a:off x="818951" y="337650"/>
            <a:ext cx="7514033" cy="687373"/>
          </a:xfrm>
        </p:spPr>
        <p:txBody>
          <a:bodyPr/>
          <a:lstStyle/>
          <a:p>
            <a:r>
              <a:rPr lang="en-US" dirty="0"/>
              <a:t>Why Transfer Learning Works?</a:t>
            </a:r>
          </a:p>
        </p:txBody>
      </p:sp>
      <p:sp>
        <p:nvSpPr>
          <p:cNvPr id="3" name="Text Placeholder 2">
            <a:extLst>
              <a:ext uri="{FF2B5EF4-FFF2-40B4-BE49-F238E27FC236}">
                <a16:creationId xmlns:a16="http://schemas.microsoft.com/office/drawing/2014/main" id="{2200A699-3F5C-B813-D0D7-7EEC20AC50F7}"/>
              </a:ext>
            </a:extLst>
          </p:cNvPr>
          <p:cNvSpPr>
            <a:spLocks noGrp="1"/>
          </p:cNvSpPr>
          <p:nvPr>
            <p:ph type="body" idx="1"/>
          </p:nvPr>
        </p:nvSpPr>
        <p:spPr>
          <a:xfrm>
            <a:off x="440575" y="1581854"/>
            <a:ext cx="7881899" cy="3147804"/>
          </a:xfrm>
        </p:spPr>
        <p:txBody>
          <a:bodyPr>
            <a:normAutofit fontScale="70000" lnSpcReduction="20000"/>
          </a:bodyPr>
          <a:lstStyle/>
          <a:p>
            <a:pPr marL="662940" indent="-457200" algn="l">
              <a:lnSpc>
                <a:spcPct val="120000"/>
              </a:lnSpc>
              <a:spcBef>
                <a:spcPts val="600"/>
              </a:spcBef>
              <a:buSzPct val="100000"/>
              <a:buFont typeface="+mj-lt"/>
              <a:buAutoNum type="arabicParenR"/>
            </a:pPr>
            <a:r>
              <a:rPr lang="en-US" sz="3100" dirty="0"/>
              <a:t>The pre-trained model has already learnt the most important features</a:t>
            </a:r>
          </a:p>
          <a:p>
            <a:pPr marL="662940" indent="-457200" algn="l">
              <a:lnSpc>
                <a:spcPct val="120000"/>
              </a:lnSpc>
              <a:spcBef>
                <a:spcPts val="600"/>
              </a:spcBef>
              <a:buSzPct val="100000"/>
              <a:buFont typeface="+mj-lt"/>
              <a:buAutoNum type="arabicParenR"/>
            </a:pPr>
            <a:r>
              <a:rPr lang="en-US" sz="3100" dirty="0"/>
              <a:t>Reusing the same neurons (filters) and just changing the last layer helps in getting very high accuracy</a:t>
            </a:r>
          </a:p>
          <a:p>
            <a:pPr marL="662940" indent="-457200" algn="l">
              <a:lnSpc>
                <a:spcPct val="120000"/>
              </a:lnSpc>
              <a:spcBef>
                <a:spcPts val="600"/>
              </a:spcBef>
              <a:buSzPct val="100000"/>
              <a:buFont typeface="+mj-lt"/>
              <a:buAutoNum type="arabicParenR"/>
            </a:pPr>
            <a:r>
              <a:rPr lang="en-US" sz="3100" dirty="0"/>
              <a:t>Also, if you notice from the visualization slide, the model pretty much  learns the same initial features such as edges etc. and learns more important features towards the end</a:t>
            </a:r>
          </a:p>
          <a:p>
            <a:pPr marL="548640" indent="-342900" algn="l">
              <a:buAutoNum type="arabicParenR"/>
            </a:pPr>
            <a:endParaRPr lang="en-US" dirty="0"/>
          </a:p>
          <a:p>
            <a:pPr marL="548640" indent="-342900" algn="l">
              <a:buAutoNum type="arabicParenR"/>
            </a:pPr>
            <a:endParaRPr lang="en-US" dirty="0"/>
          </a:p>
        </p:txBody>
      </p:sp>
    </p:spTree>
    <p:extLst>
      <p:ext uri="{BB962C8B-B14F-4D97-AF65-F5344CB8AC3E}">
        <p14:creationId xmlns:p14="http://schemas.microsoft.com/office/powerpoint/2010/main" val="122326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5833-8570-CBAE-E70A-057F9951F3B6}"/>
              </a:ext>
            </a:extLst>
          </p:cNvPr>
          <p:cNvSpPr>
            <a:spLocks noGrp="1"/>
          </p:cNvSpPr>
          <p:nvPr>
            <p:ph type="title"/>
          </p:nvPr>
        </p:nvSpPr>
        <p:spPr>
          <a:xfrm>
            <a:off x="818950" y="274583"/>
            <a:ext cx="7514033" cy="838375"/>
          </a:xfrm>
        </p:spPr>
        <p:txBody>
          <a:bodyPr/>
          <a:lstStyle/>
          <a:p>
            <a:r>
              <a:rPr lang="en-US" dirty="0"/>
              <a:t>Why Transfer Learning is Popular?</a:t>
            </a:r>
          </a:p>
        </p:txBody>
      </p:sp>
      <p:sp>
        <p:nvSpPr>
          <p:cNvPr id="3" name="Text Placeholder 2">
            <a:extLst>
              <a:ext uri="{FF2B5EF4-FFF2-40B4-BE49-F238E27FC236}">
                <a16:creationId xmlns:a16="http://schemas.microsoft.com/office/drawing/2014/main" id="{AA877387-87E4-E767-0753-F785E37A3B52}"/>
              </a:ext>
            </a:extLst>
          </p:cNvPr>
          <p:cNvSpPr>
            <a:spLocks noGrp="1"/>
          </p:cNvSpPr>
          <p:nvPr>
            <p:ph type="body" idx="1"/>
          </p:nvPr>
        </p:nvSpPr>
        <p:spPr>
          <a:xfrm>
            <a:off x="430353" y="1012428"/>
            <a:ext cx="7514035" cy="3625617"/>
          </a:xfrm>
        </p:spPr>
        <p:txBody>
          <a:bodyPr>
            <a:normAutofit/>
          </a:bodyPr>
          <a:lstStyle/>
          <a:p>
            <a:pPr marL="662940" indent="-457200" algn="l">
              <a:spcBef>
                <a:spcPts val="600"/>
              </a:spcBef>
              <a:buSzPct val="100000"/>
              <a:buFont typeface="+mj-lt"/>
              <a:buAutoNum type="arabicParenR"/>
            </a:pPr>
            <a:r>
              <a:rPr lang="en-US" sz="2200" dirty="0"/>
              <a:t>Needs less data to make a prediction for a class of your choice</a:t>
            </a:r>
          </a:p>
          <a:p>
            <a:pPr marL="662940" indent="-457200" algn="l">
              <a:spcBef>
                <a:spcPts val="600"/>
              </a:spcBef>
              <a:buSzPct val="100000"/>
              <a:buFont typeface="+mj-lt"/>
              <a:buAutoNum type="arabicParenR"/>
            </a:pPr>
            <a:r>
              <a:rPr lang="en-US" sz="2200" dirty="0"/>
              <a:t>Training time is very fast</a:t>
            </a:r>
          </a:p>
          <a:p>
            <a:pPr marL="662940" indent="-457200" algn="l">
              <a:spcBef>
                <a:spcPts val="600"/>
              </a:spcBef>
              <a:buSzPct val="100000"/>
              <a:buFont typeface="+mj-lt"/>
              <a:buAutoNum type="arabicParenR"/>
            </a:pPr>
            <a:r>
              <a:rPr lang="en-US" sz="2200" dirty="0"/>
              <a:t>Computationally very inexpensive</a:t>
            </a:r>
          </a:p>
          <a:p>
            <a:pPr marL="662940" indent="-457200" algn="l">
              <a:spcBef>
                <a:spcPts val="600"/>
              </a:spcBef>
              <a:buSzPct val="100000"/>
              <a:buFont typeface="+mj-lt"/>
              <a:buAutoNum type="arabicParenR"/>
            </a:pPr>
            <a:r>
              <a:rPr lang="en-US" sz="2200" dirty="0"/>
              <a:t>Solves real world problems</a:t>
            </a:r>
          </a:p>
          <a:p>
            <a:pPr marL="548640" indent="-342900" algn="l">
              <a:buAutoNum type="arabicParenR"/>
            </a:pPr>
            <a:endParaRPr lang="en-US" dirty="0"/>
          </a:p>
          <a:p>
            <a:pPr marL="205740" indent="0" algn="l"/>
            <a:endParaRPr lang="en-US" dirty="0"/>
          </a:p>
        </p:txBody>
      </p:sp>
    </p:spTree>
    <p:extLst>
      <p:ext uri="{BB962C8B-B14F-4D97-AF65-F5344CB8AC3E}">
        <p14:creationId xmlns:p14="http://schemas.microsoft.com/office/powerpoint/2010/main" val="220934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9B5752-5DAC-31C8-7D63-F85F4E1E0221}"/>
              </a:ext>
            </a:extLst>
          </p:cNvPr>
          <p:cNvSpPr>
            <a:spLocks noGrp="1"/>
          </p:cNvSpPr>
          <p:nvPr>
            <p:ph type="body" idx="1"/>
          </p:nvPr>
        </p:nvSpPr>
        <p:spPr>
          <a:xfrm>
            <a:off x="1113236" y="2999391"/>
            <a:ext cx="7514035" cy="1206500"/>
          </a:xfrm>
        </p:spPr>
        <p:txBody>
          <a:bodyPr>
            <a:normAutofit/>
          </a:bodyPr>
          <a:lstStyle/>
          <a:p>
            <a:pPr algn="r"/>
            <a:r>
              <a:rPr lang="en-US" sz="3300" dirty="0"/>
              <a:t>ImageNet Dataset</a:t>
            </a:r>
          </a:p>
        </p:txBody>
      </p:sp>
    </p:spTree>
    <p:extLst>
      <p:ext uri="{BB962C8B-B14F-4D97-AF65-F5344CB8AC3E}">
        <p14:creationId xmlns:p14="http://schemas.microsoft.com/office/powerpoint/2010/main" val="201198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D0CB-5911-7A5C-8F65-D481976DC437}"/>
              </a:ext>
            </a:extLst>
          </p:cNvPr>
          <p:cNvSpPr>
            <a:spLocks noGrp="1"/>
          </p:cNvSpPr>
          <p:nvPr>
            <p:ph type="title"/>
          </p:nvPr>
        </p:nvSpPr>
        <p:spPr>
          <a:xfrm>
            <a:off x="818950" y="400713"/>
            <a:ext cx="7514033" cy="630747"/>
          </a:xfrm>
        </p:spPr>
        <p:txBody>
          <a:bodyPr>
            <a:normAutofit fontScale="90000"/>
          </a:bodyPr>
          <a:lstStyle/>
          <a:p>
            <a:r>
              <a:rPr lang="en-US" dirty="0"/>
              <a:t>ImageNet Dataset</a:t>
            </a:r>
          </a:p>
        </p:txBody>
      </p:sp>
      <p:sp>
        <p:nvSpPr>
          <p:cNvPr id="3" name="Text Placeholder 2">
            <a:extLst>
              <a:ext uri="{FF2B5EF4-FFF2-40B4-BE49-F238E27FC236}">
                <a16:creationId xmlns:a16="http://schemas.microsoft.com/office/drawing/2014/main" id="{6BC3FBA9-C623-D160-DAE4-352DC51338D5}"/>
              </a:ext>
            </a:extLst>
          </p:cNvPr>
          <p:cNvSpPr>
            <a:spLocks noGrp="1"/>
          </p:cNvSpPr>
          <p:nvPr>
            <p:ph type="body" idx="1"/>
          </p:nvPr>
        </p:nvSpPr>
        <p:spPr>
          <a:xfrm>
            <a:off x="440576" y="1764885"/>
            <a:ext cx="7514035" cy="3402260"/>
          </a:xfrm>
        </p:spPr>
        <p:txBody>
          <a:bodyPr>
            <a:normAutofit/>
          </a:bodyPr>
          <a:lstStyle/>
          <a:p>
            <a:pPr marL="662940" indent="-457200" algn="l">
              <a:spcBef>
                <a:spcPts val="600"/>
              </a:spcBef>
              <a:buSzPct val="100000"/>
              <a:buFont typeface="+mj-lt"/>
              <a:buAutoNum type="arabicParenR"/>
            </a:pPr>
            <a:r>
              <a:rPr lang="en-US" sz="2200" dirty="0"/>
              <a:t>The dataset is used to train CNNs from scratch and beat the highest metric with each year</a:t>
            </a:r>
          </a:p>
          <a:p>
            <a:pPr marL="662940" indent="-457200" algn="l">
              <a:spcBef>
                <a:spcPts val="600"/>
              </a:spcBef>
              <a:buSzPct val="100000"/>
              <a:buFont typeface="+mj-lt"/>
              <a:buAutoNum type="arabicParenR"/>
            </a:pPr>
            <a:r>
              <a:rPr lang="en-US" sz="2200" dirty="0"/>
              <a:t>The dataset consists of 1000 classes and each class having close to a ~100,000 images</a:t>
            </a:r>
          </a:p>
          <a:p>
            <a:pPr marL="662940" indent="-457200" algn="l">
              <a:spcBef>
                <a:spcPts val="600"/>
              </a:spcBef>
              <a:buSzPct val="100000"/>
              <a:buFont typeface="+mj-lt"/>
              <a:buAutoNum type="arabicParenR"/>
            </a:pPr>
            <a:r>
              <a:rPr lang="en-US" sz="2200" dirty="0"/>
              <a:t>CNNs can be trained from scratch because the dataset has lots of data for each class with different shapes and sizes</a:t>
            </a:r>
          </a:p>
          <a:p>
            <a:pPr marL="548640" indent="-342900" algn="l">
              <a:buFont typeface="Arial" panose="020B0604020202020204" pitchFamily="34" charset="0"/>
              <a:buAutoNum type="arabicParenR"/>
            </a:pPr>
            <a:endParaRPr lang="en-US" dirty="0"/>
          </a:p>
          <a:p>
            <a:pPr marL="205740" indent="0" algn="l"/>
            <a:endParaRPr lang="en-US" dirty="0"/>
          </a:p>
          <a:p>
            <a:pPr marL="205740" indent="0" algn="l"/>
            <a:endParaRPr lang="en-US" dirty="0"/>
          </a:p>
          <a:p>
            <a:pPr marL="548640" indent="-342900" algn="l">
              <a:buAutoNum type="arabicPeriod"/>
            </a:pPr>
            <a:endParaRPr lang="en-US" dirty="0"/>
          </a:p>
        </p:txBody>
      </p:sp>
    </p:spTree>
    <p:extLst>
      <p:ext uri="{BB962C8B-B14F-4D97-AF65-F5344CB8AC3E}">
        <p14:creationId xmlns:p14="http://schemas.microsoft.com/office/powerpoint/2010/main" val="241397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07BC-6BB7-92A3-1FDE-2A0395E1ADEE}"/>
              </a:ext>
            </a:extLst>
          </p:cNvPr>
          <p:cNvSpPr>
            <a:spLocks noGrp="1"/>
          </p:cNvSpPr>
          <p:nvPr>
            <p:ph type="title"/>
          </p:nvPr>
        </p:nvSpPr>
        <p:spPr>
          <a:xfrm>
            <a:off x="818952" y="833394"/>
            <a:ext cx="7514033" cy="736133"/>
          </a:xfrm>
        </p:spPr>
        <p:txBody>
          <a:bodyPr>
            <a:normAutofit fontScale="90000"/>
          </a:bodyPr>
          <a:lstStyle/>
          <a:p>
            <a:r>
              <a:rPr lang="en-US" dirty="0"/>
              <a:t>ImageNet Large Scale Visual Recognition Challenge (ILSVRC)</a:t>
            </a:r>
            <a:br>
              <a:rPr lang="en-US" b="1" dirty="0"/>
            </a:br>
            <a:endParaRPr lang="en-US" b="1" dirty="0"/>
          </a:p>
        </p:txBody>
      </p:sp>
      <p:sp>
        <p:nvSpPr>
          <p:cNvPr id="3" name="Text Placeholder 2">
            <a:extLst>
              <a:ext uri="{FF2B5EF4-FFF2-40B4-BE49-F238E27FC236}">
                <a16:creationId xmlns:a16="http://schemas.microsoft.com/office/drawing/2014/main" id="{1C2D187E-D258-78E4-47DA-E57488D121EE}"/>
              </a:ext>
            </a:extLst>
          </p:cNvPr>
          <p:cNvSpPr>
            <a:spLocks noGrp="1"/>
          </p:cNvSpPr>
          <p:nvPr>
            <p:ph type="body" idx="1"/>
          </p:nvPr>
        </p:nvSpPr>
        <p:spPr>
          <a:xfrm>
            <a:off x="440577" y="1243881"/>
            <a:ext cx="7514035" cy="3248637"/>
          </a:xfrm>
        </p:spPr>
        <p:txBody>
          <a:bodyPr>
            <a:normAutofit/>
          </a:bodyPr>
          <a:lstStyle/>
          <a:p>
            <a:pPr marL="662940" indent="-457200" algn="l">
              <a:spcBef>
                <a:spcPts val="600"/>
              </a:spcBef>
              <a:buSzPct val="100000"/>
              <a:buFont typeface="+mj-lt"/>
              <a:buAutoNum type="arabicParenR"/>
            </a:pPr>
            <a:r>
              <a:rPr lang="en-US" sz="2200" dirty="0"/>
              <a:t>The competition evaluates algorithms for object detection and image classification at large scale </a:t>
            </a:r>
          </a:p>
          <a:p>
            <a:pPr marL="662940" indent="-457200" algn="l">
              <a:spcBef>
                <a:spcPts val="600"/>
              </a:spcBef>
              <a:buSzPct val="100000"/>
              <a:buFont typeface="+mj-lt"/>
              <a:buAutoNum type="arabicParenR"/>
            </a:pPr>
            <a:r>
              <a:rPr lang="en-US" sz="2200" dirty="0"/>
              <a:t>Motivation is to measure the progress of computer vision for large scale images </a:t>
            </a:r>
          </a:p>
          <a:p>
            <a:pPr marL="662940" indent="-457200" algn="l">
              <a:spcBef>
                <a:spcPts val="600"/>
              </a:spcBef>
              <a:buSzPct val="100000"/>
              <a:buFont typeface="+mj-lt"/>
              <a:buAutoNum type="arabicParenR"/>
            </a:pPr>
            <a:r>
              <a:rPr lang="en-US" sz="2200" dirty="0"/>
              <a:t>More like Olympics for Computer Vision</a:t>
            </a:r>
          </a:p>
        </p:txBody>
      </p:sp>
    </p:spTree>
    <p:extLst>
      <p:ext uri="{BB962C8B-B14F-4D97-AF65-F5344CB8AC3E}">
        <p14:creationId xmlns:p14="http://schemas.microsoft.com/office/powerpoint/2010/main" val="336750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088E-13AD-17EA-2E2F-FD7787F727C5}"/>
              </a:ext>
            </a:extLst>
          </p:cNvPr>
          <p:cNvSpPr>
            <a:spLocks noGrp="1"/>
          </p:cNvSpPr>
          <p:nvPr>
            <p:ph type="title"/>
          </p:nvPr>
        </p:nvSpPr>
        <p:spPr>
          <a:xfrm>
            <a:off x="829462" y="505814"/>
            <a:ext cx="7514033" cy="467162"/>
          </a:xfrm>
        </p:spPr>
        <p:txBody>
          <a:bodyPr>
            <a:normAutofit fontScale="90000"/>
          </a:bodyPr>
          <a:lstStyle/>
          <a:p>
            <a:r>
              <a:rPr lang="en-US" dirty="0"/>
              <a:t>Pre-Trained Networks</a:t>
            </a:r>
          </a:p>
        </p:txBody>
      </p:sp>
      <p:sp>
        <p:nvSpPr>
          <p:cNvPr id="3" name="Text Placeholder 2">
            <a:extLst>
              <a:ext uri="{FF2B5EF4-FFF2-40B4-BE49-F238E27FC236}">
                <a16:creationId xmlns:a16="http://schemas.microsoft.com/office/drawing/2014/main" id="{F824FED5-7D5E-DA3B-944A-66ABCF99B510}"/>
              </a:ext>
            </a:extLst>
          </p:cNvPr>
          <p:cNvSpPr>
            <a:spLocks noGrp="1"/>
          </p:cNvSpPr>
          <p:nvPr>
            <p:ph type="body" idx="1"/>
          </p:nvPr>
        </p:nvSpPr>
        <p:spPr>
          <a:xfrm>
            <a:off x="440578" y="1073209"/>
            <a:ext cx="7514035" cy="3072468"/>
          </a:xfrm>
        </p:spPr>
        <p:txBody>
          <a:bodyPr>
            <a:normAutofit/>
          </a:bodyPr>
          <a:lstStyle/>
          <a:p>
            <a:pPr marL="662940" indent="-457200" algn="l">
              <a:spcBef>
                <a:spcPts val="600"/>
              </a:spcBef>
              <a:buSzPct val="100000"/>
              <a:buFont typeface="+mj-lt"/>
              <a:buAutoNum type="arabicParenR"/>
            </a:pPr>
            <a:r>
              <a:rPr lang="en-US" sz="2200" dirty="0"/>
              <a:t>They are open source CNNs that’s trained on ImageNet Challenge Dataset</a:t>
            </a:r>
          </a:p>
          <a:p>
            <a:pPr marL="662940" indent="-457200" algn="l">
              <a:spcBef>
                <a:spcPts val="600"/>
              </a:spcBef>
              <a:buSzPct val="100000"/>
              <a:buFont typeface="+mj-lt"/>
              <a:buAutoNum type="arabicParenR"/>
            </a:pPr>
            <a:r>
              <a:rPr lang="en-US" sz="2200" dirty="0"/>
              <a:t>These CNNs have won the competition of ImageNet challenge</a:t>
            </a:r>
          </a:p>
          <a:p>
            <a:pPr marL="662940" indent="-457200" algn="l">
              <a:spcBef>
                <a:spcPts val="600"/>
              </a:spcBef>
              <a:buSzPct val="100000"/>
              <a:buFont typeface="+mj-lt"/>
              <a:buAutoNum type="arabicParenR"/>
            </a:pPr>
            <a:r>
              <a:rPr lang="en-US" sz="2200" dirty="0"/>
              <a:t>Each network has a special feature that’s optimized to recognize better with each passing year</a:t>
            </a:r>
          </a:p>
        </p:txBody>
      </p:sp>
    </p:spTree>
    <p:extLst>
      <p:ext uri="{BB962C8B-B14F-4D97-AF65-F5344CB8AC3E}">
        <p14:creationId xmlns:p14="http://schemas.microsoft.com/office/powerpoint/2010/main" val="10284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8B9-29A3-2611-D3F3-B692FE594242}"/>
              </a:ext>
            </a:extLst>
          </p:cNvPr>
          <p:cNvSpPr>
            <a:spLocks noGrp="1"/>
          </p:cNvSpPr>
          <p:nvPr>
            <p:ph type="title"/>
          </p:nvPr>
        </p:nvSpPr>
        <p:spPr>
          <a:xfrm>
            <a:off x="818952" y="547856"/>
            <a:ext cx="7514033" cy="410537"/>
          </a:xfrm>
        </p:spPr>
        <p:txBody>
          <a:bodyPr>
            <a:normAutofit fontScale="90000"/>
          </a:bodyPr>
          <a:lstStyle/>
          <a:p>
            <a:r>
              <a:rPr lang="en-US" dirty="0"/>
              <a:t>Summary on Different Model Architecture</a:t>
            </a:r>
          </a:p>
        </p:txBody>
      </p:sp>
      <p:pic>
        <p:nvPicPr>
          <p:cNvPr id="5" name="Picture 4" descr="Chart&#10;&#10;Description automatically generated">
            <a:extLst>
              <a:ext uri="{FF2B5EF4-FFF2-40B4-BE49-F238E27FC236}">
                <a16:creationId xmlns:a16="http://schemas.microsoft.com/office/drawing/2014/main" id="{4ED66A0E-69C5-1F75-6C70-8241EA80E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397" y="1528543"/>
            <a:ext cx="6355207" cy="3330373"/>
          </a:xfrm>
          <a:prstGeom prst="rect">
            <a:avLst/>
          </a:prstGeom>
        </p:spPr>
      </p:pic>
    </p:spTree>
    <p:extLst>
      <p:ext uri="{BB962C8B-B14F-4D97-AF65-F5344CB8AC3E}">
        <p14:creationId xmlns:p14="http://schemas.microsoft.com/office/powerpoint/2010/main" val="427323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6C33D3-D7FE-3C5B-0BCD-CAA408342FA6}"/>
              </a:ext>
            </a:extLst>
          </p:cNvPr>
          <p:cNvSpPr>
            <a:spLocks noGrp="1"/>
          </p:cNvSpPr>
          <p:nvPr>
            <p:ph type="body" idx="1"/>
          </p:nvPr>
        </p:nvSpPr>
        <p:spPr>
          <a:xfrm>
            <a:off x="1113236" y="3230617"/>
            <a:ext cx="7514035" cy="1206500"/>
          </a:xfrm>
        </p:spPr>
        <p:txBody>
          <a:bodyPr>
            <a:normAutofit/>
          </a:bodyPr>
          <a:lstStyle/>
          <a:p>
            <a:pPr algn="r"/>
            <a:r>
              <a:rPr lang="en-US" sz="3300" dirty="0"/>
              <a:t>Hands on Transfer Learning for Image Classification</a:t>
            </a:r>
          </a:p>
        </p:txBody>
      </p:sp>
    </p:spTree>
    <p:extLst>
      <p:ext uri="{BB962C8B-B14F-4D97-AF65-F5344CB8AC3E}">
        <p14:creationId xmlns:p14="http://schemas.microsoft.com/office/powerpoint/2010/main" val="135907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E324-B777-945E-1A4E-8D45DCBCADD1}"/>
              </a:ext>
            </a:extLst>
          </p:cNvPr>
          <p:cNvSpPr>
            <a:spLocks noGrp="1"/>
          </p:cNvSpPr>
          <p:nvPr>
            <p:ph type="title"/>
          </p:nvPr>
        </p:nvSpPr>
        <p:spPr>
          <a:xfrm>
            <a:off x="818951" y="579390"/>
            <a:ext cx="7514033" cy="285750"/>
          </a:xfrm>
        </p:spPr>
        <p:txBody>
          <a:bodyPr>
            <a:normAutofit fontScale="90000"/>
          </a:bodyPr>
          <a:lstStyle/>
          <a:p>
            <a:r>
              <a:rPr lang="en-US" dirty="0"/>
              <a:t>Overview</a:t>
            </a:r>
          </a:p>
        </p:txBody>
      </p:sp>
      <p:sp>
        <p:nvSpPr>
          <p:cNvPr id="3" name="Text Placeholder 2">
            <a:extLst>
              <a:ext uri="{FF2B5EF4-FFF2-40B4-BE49-F238E27FC236}">
                <a16:creationId xmlns:a16="http://schemas.microsoft.com/office/drawing/2014/main" id="{906D81F0-665A-B783-D611-98C14BEED173}"/>
              </a:ext>
            </a:extLst>
          </p:cNvPr>
          <p:cNvSpPr>
            <a:spLocks noGrp="1"/>
          </p:cNvSpPr>
          <p:nvPr>
            <p:ph type="body" idx="1"/>
          </p:nvPr>
        </p:nvSpPr>
        <p:spPr>
          <a:xfrm>
            <a:off x="440578" y="1269050"/>
            <a:ext cx="7514035" cy="2680283"/>
          </a:xfrm>
        </p:spPr>
        <p:txBody>
          <a:bodyPr>
            <a:noAutofit/>
          </a:bodyPr>
          <a:lstStyle/>
          <a:p>
            <a:pPr marL="662940" indent="-457200" algn="l">
              <a:spcBef>
                <a:spcPts val="600"/>
              </a:spcBef>
              <a:buSzPct val="100000"/>
              <a:buFont typeface="+mj-lt"/>
              <a:buAutoNum type="arabicParenR"/>
            </a:pPr>
            <a:r>
              <a:rPr lang="en-US" sz="2200" dirty="0"/>
              <a:t>Let's train a simple cat and a dog classifier (given an image, the model has to predict whether an image has a dog or a cat)</a:t>
            </a:r>
          </a:p>
          <a:p>
            <a:pPr marL="662940" indent="-457200" algn="l">
              <a:spcBef>
                <a:spcPts val="600"/>
              </a:spcBef>
              <a:buSzPct val="100000"/>
              <a:buFont typeface="+mj-lt"/>
              <a:buAutoNum type="arabicParenR"/>
            </a:pPr>
            <a:r>
              <a:rPr lang="en-US" sz="2200" dirty="0"/>
              <a:t>The dataset contains 2000 images of cats and dogs</a:t>
            </a:r>
          </a:p>
          <a:p>
            <a:pPr marL="662940" indent="-457200" algn="l">
              <a:spcBef>
                <a:spcPts val="600"/>
              </a:spcBef>
              <a:buSzPct val="100000"/>
              <a:buFont typeface="+mj-lt"/>
              <a:buAutoNum type="arabicParenR"/>
            </a:pPr>
            <a:r>
              <a:rPr lang="en-US" sz="2200" dirty="0"/>
              <a:t>We apply transfer learning to train a pre-trained network to recognize a cat or a dog, given an image</a:t>
            </a:r>
          </a:p>
        </p:txBody>
      </p:sp>
    </p:spTree>
    <p:extLst>
      <p:ext uri="{BB962C8B-B14F-4D97-AF65-F5344CB8AC3E}">
        <p14:creationId xmlns:p14="http://schemas.microsoft.com/office/powerpoint/2010/main" val="1067243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1C1F-B324-D56E-69D0-1853DBA75E64}"/>
              </a:ext>
            </a:extLst>
          </p:cNvPr>
          <p:cNvSpPr>
            <a:spLocks noGrp="1"/>
          </p:cNvSpPr>
          <p:nvPr>
            <p:ph type="title"/>
          </p:nvPr>
        </p:nvSpPr>
        <p:spPr>
          <a:xfrm>
            <a:off x="818952" y="516330"/>
            <a:ext cx="7514033" cy="379078"/>
          </a:xfrm>
        </p:spPr>
        <p:txBody>
          <a:bodyPr>
            <a:normAutofit fontScale="90000"/>
          </a:bodyPr>
          <a:lstStyle/>
          <a:p>
            <a:r>
              <a:rPr lang="en-US" dirty="0"/>
              <a:t>Pipeline</a:t>
            </a:r>
          </a:p>
        </p:txBody>
      </p:sp>
      <p:sp>
        <p:nvSpPr>
          <p:cNvPr id="3" name="Text Placeholder 2">
            <a:extLst>
              <a:ext uri="{FF2B5EF4-FFF2-40B4-BE49-F238E27FC236}">
                <a16:creationId xmlns:a16="http://schemas.microsoft.com/office/drawing/2014/main" id="{671E15B3-724F-BB13-5B31-B48E527EA257}"/>
              </a:ext>
            </a:extLst>
          </p:cNvPr>
          <p:cNvSpPr>
            <a:spLocks noGrp="1"/>
          </p:cNvSpPr>
          <p:nvPr>
            <p:ph type="body" idx="1"/>
          </p:nvPr>
        </p:nvSpPr>
        <p:spPr>
          <a:xfrm>
            <a:off x="440577" y="848631"/>
            <a:ext cx="7514035" cy="3223470"/>
          </a:xfrm>
        </p:spPr>
        <p:txBody>
          <a:bodyPr>
            <a:normAutofit/>
          </a:bodyPr>
          <a:lstStyle/>
          <a:p>
            <a:pPr marL="662940" indent="-457200" algn="l">
              <a:spcBef>
                <a:spcPts val="600"/>
              </a:spcBef>
              <a:buSzPct val="100000"/>
              <a:buFont typeface="+mj-lt"/>
              <a:buAutoNum type="arabicParenR"/>
            </a:pPr>
            <a:r>
              <a:rPr lang="en-US" sz="2200" dirty="0"/>
              <a:t>Load the pre-trained model</a:t>
            </a:r>
          </a:p>
          <a:p>
            <a:pPr marL="662940" indent="-457200" algn="l">
              <a:spcBef>
                <a:spcPts val="600"/>
              </a:spcBef>
              <a:buSzPct val="100000"/>
              <a:buFont typeface="+mj-lt"/>
              <a:buAutoNum type="arabicParenR"/>
            </a:pPr>
            <a:r>
              <a:rPr lang="en-US" sz="2200" dirty="0"/>
              <a:t>Customize the last layer of the network to be equal to the number of classes</a:t>
            </a:r>
          </a:p>
          <a:p>
            <a:pPr marL="662940" indent="-457200" algn="l">
              <a:spcBef>
                <a:spcPts val="600"/>
              </a:spcBef>
              <a:buSzPct val="100000"/>
              <a:buFont typeface="+mj-lt"/>
              <a:buAutoNum type="arabicParenR"/>
            </a:pPr>
            <a:r>
              <a:rPr lang="en-US" sz="2200" dirty="0"/>
              <a:t>Train the model with specific hyperparameter</a:t>
            </a:r>
          </a:p>
          <a:p>
            <a:pPr marL="662940" indent="-457200" algn="l">
              <a:spcBef>
                <a:spcPts val="600"/>
              </a:spcBef>
              <a:buSzPct val="100000"/>
              <a:buFont typeface="+mj-lt"/>
              <a:buAutoNum type="arabicParenR"/>
            </a:pPr>
            <a:r>
              <a:rPr lang="en-US" sz="2200" dirty="0"/>
              <a:t>Calculate performance of the model</a:t>
            </a:r>
          </a:p>
        </p:txBody>
      </p:sp>
    </p:spTree>
    <p:extLst>
      <p:ext uri="{BB962C8B-B14F-4D97-AF65-F5344CB8AC3E}">
        <p14:creationId xmlns:p14="http://schemas.microsoft.com/office/powerpoint/2010/main" val="71189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a:xfrm>
            <a:off x="1196358" y="621430"/>
            <a:ext cx="6762630" cy="881455"/>
          </a:xfrm>
        </p:spPr>
        <p:txBody>
          <a:bodyPr/>
          <a:lstStyle/>
          <a:p>
            <a:pPr algn="ctr"/>
            <a:r>
              <a:rPr lang="en-US" dirty="0"/>
              <a:t>Contents</a:t>
            </a:r>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2</a:t>
            </a:fld>
            <a:endParaRPr lang="en-GB"/>
          </a:p>
        </p:txBody>
      </p:sp>
      <p:sp>
        <p:nvSpPr>
          <p:cNvPr id="7" name="Text Placeholder 6">
            <a:extLst>
              <a:ext uri="{FF2B5EF4-FFF2-40B4-BE49-F238E27FC236}">
                <a16:creationId xmlns:a16="http://schemas.microsoft.com/office/drawing/2014/main" id="{B48BB0E0-12EF-4C09-9D3A-46A6FD5280F9}"/>
              </a:ext>
            </a:extLst>
          </p:cNvPr>
          <p:cNvSpPr>
            <a:spLocks noGrp="1"/>
          </p:cNvSpPr>
          <p:nvPr>
            <p:ph type="body" idx="1"/>
          </p:nvPr>
        </p:nvSpPr>
        <p:spPr>
          <a:xfrm>
            <a:off x="977554" y="2031368"/>
            <a:ext cx="8261039" cy="2596542"/>
          </a:xfrm>
        </p:spPr>
        <p:txBody>
          <a:bodyPr>
            <a:noAutofit/>
          </a:bodyPr>
          <a:lstStyle/>
          <a:p>
            <a:pPr marL="662940" indent="-457200" algn="l">
              <a:buClr>
                <a:schemeClr val="accent4"/>
              </a:buClr>
              <a:buFont typeface="+mj-lt"/>
              <a:buAutoNum type="arabicPeriod"/>
            </a:pPr>
            <a:r>
              <a:rPr lang="en-US" sz="2400" dirty="0">
                <a:cs typeface="Helvetica" panose="020B0604020202020204" pitchFamily="34" charset="0"/>
              </a:rPr>
              <a:t>Overview of Transfer Learning for Computer Vision</a:t>
            </a:r>
          </a:p>
          <a:p>
            <a:pPr marL="662940" indent="-457200" algn="l">
              <a:buClr>
                <a:schemeClr val="accent4"/>
              </a:buClr>
              <a:buFont typeface="+mj-lt"/>
              <a:buAutoNum type="arabicPeriod"/>
            </a:pPr>
            <a:endParaRPr lang="en-US" sz="2400" dirty="0">
              <a:cs typeface="Helvetica" panose="020B0604020202020204" pitchFamily="34" charset="0"/>
            </a:endParaRPr>
          </a:p>
          <a:p>
            <a:pPr marL="662940" indent="-457200" algn="l">
              <a:buClr>
                <a:schemeClr val="accent4"/>
              </a:buClr>
              <a:buFont typeface="+mj-lt"/>
              <a:buAutoNum type="arabicPeriod"/>
            </a:pPr>
            <a:r>
              <a:rPr lang="en-US" sz="2400" dirty="0">
                <a:cs typeface="Helvetica" panose="020B0604020202020204" pitchFamily="34" charset="0"/>
              </a:rPr>
              <a:t>ImageNet Challenge</a:t>
            </a:r>
          </a:p>
          <a:p>
            <a:pPr marL="662940" indent="-457200" algn="l">
              <a:buClr>
                <a:schemeClr val="accent4"/>
              </a:buClr>
              <a:buFont typeface="+mj-lt"/>
              <a:buAutoNum type="arabicPeriod"/>
            </a:pPr>
            <a:endParaRPr lang="en-US" sz="2400" dirty="0">
              <a:cs typeface="Helvetica" panose="020B0604020202020204" pitchFamily="34" charset="0"/>
            </a:endParaRPr>
          </a:p>
          <a:p>
            <a:pPr marL="662940" indent="-457200" algn="l">
              <a:buClr>
                <a:schemeClr val="accent4"/>
              </a:buClr>
              <a:buFont typeface="+mj-lt"/>
              <a:buAutoNum type="arabicPeriod"/>
            </a:pPr>
            <a:r>
              <a:rPr lang="en-US" sz="2400" dirty="0">
                <a:cs typeface="Helvetica" panose="020B0604020202020204" pitchFamily="34" charset="0"/>
              </a:rPr>
              <a:t>Using Pre-Trained Models to Solve Problems</a:t>
            </a:r>
          </a:p>
          <a:p>
            <a:pPr marL="662940" indent="-457200" algn="l">
              <a:buClr>
                <a:schemeClr val="accent4"/>
              </a:buClr>
              <a:buFont typeface="+mj-lt"/>
              <a:buAutoNum type="arabicPeriod"/>
            </a:pPr>
            <a:endParaRPr lang="en-US" sz="2400" dirty="0">
              <a:cs typeface="Helvetica" panose="020B0604020202020204" pitchFamily="34" charset="0"/>
            </a:endParaRPr>
          </a:p>
          <a:p>
            <a:pPr marL="662940" indent="-457200" algn="l">
              <a:buClr>
                <a:schemeClr val="accent4"/>
              </a:buClr>
              <a:buFont typeface="+mj-lt"/>
              <a:buAutoNum type="arabicPeriod"/>
            </a:pPr>
            <a:r>
              <a:rPr lang="en-US" sz="2400" dirty="0">
                <a:cs typeface="Helvetica" panose="020B0604020202020204" pitchFamily="34" charset="0"/>
              </a:rPr>
              <a:t>Hands on Transfer Learning with </a:t>
            </a:r>
            <a:r>
              <a:rPr lang="en-US" sz="2400" dirty="0" err="1">
                <a:cs typeface="Helvetica" panose="020B0604020202020204" pitchFamily="34" charset="0"/>
              </a:rPr>
              <a:t>Keras</a:t>
            </a:r>
            <a:r>
              <a:rPr lang="en-US" sz="2400" dirty="0">
                <a:cs typeface="Helvetica" panose="020B0604020202020204" pitchFamily="34" charset="0"/>
              </a:rPr>
              <a:t> and </a:t>
            </a:r>
            <a:r>
              <a:rPr lang="en-US" sz="2400" dirty="0" err="1">
                <a:cs typeface="Helvetica" panose="020B0604020202020204" pitchFamily="34" charset="0"/>
              </a:rPr>
              <a:t>Tensorflow</a:t>
            </a:r>
            <a:endParaRPr lang="en-US" sz="2400" dirty="0">
              <a:cs typeface="Helvetica" panose="020B0604020202020204" pitchFamily="34" charset="0"/>
            </a:endParaRPr>
          </a:p>
        </p:txBody>
      </p:sp>
    </p:spTree>
    <p:extLst>
      <p:ext uri="{BB962C8B-B14F-4D97-AF65-F5344CB8AC3E}">
        <p14:creationId xmlns:p14="http://schemas.microsoft.com/office/powerpoint/2010/main" val="80708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7963-600E-9D25-4941-E2E737B148C2}"/>
              </a:ext>
            </a:extLst>
          </p:cNvPr>
          <p:cNvSpPr>
            <a:spLocks noGrp="1"/>
          </p:cNvSpPr>
          <p:nvPr>
            <p:ph type="title"/>
          </p:nvPr>
        </p:nvSpPr>
        <p:spPr>
          <a:xfrm>
            <a:off x="818950" y="526834"/>
            <a:ext cx="7514033" cy="411147"/>
          </a:xfrm>
        </p:spPr>
        <p:txBody>
          <a:bodyPr>
            <a:normAutofit fontScale="90000"/>
          </a:bodyPr>
          <a:lstStyle/>
          <a:p>
            <a:r>
              <a:rPr lang="en-US" dirty="0"/>
              <a:t>Loading a Pre-trained Model</a:t>
            </a:r>
          </a:p>
        </p:txBody>
      </p:sp>
      <p:pic>
        <p:nvPicPr>
          <p:cNvPr id="7" name="Picture 6" descr="Text&#10;&#10;Description automatically generated">
            <a:extLst>
              <a:ext uri="{FF2B5EF4-FFF2-40B4-BE49-F238E27FC236}">
                <a16:creationId xmlns:a16="http://schemas.microsoft.com/office/drawing/2014/main" id="{EF059E0F-1104-9626-630A-E56210625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20" y="1673458"/>
            <a:ext cx="4327355" cy="1885226"/>
          </a:xfrm>
          <a:prstGeom prst="rect">
            <a:avLst/>
          </a:prstGeom>
        </p:spPr>
      </p:pic>
      <p:sp>
        <p:nvSpPr>
          <p:cNvPr id="8" name="TextBox 7">
            <a:extLst>
              <a:ext uri="{FF2B5EF4-FFF2-40B4-BE49-F238E27FC236}">
                <a16:creationId xmlns:a16="http://schemas.microsoft.com/office/drawing/2014/main" id="{B162C4A0-A41D-6F10-EE1F-FCD2F9F6DFEE}"/>
              </a:ext>
            </a:extLst>
          </p:cNvPr>
          <p:cNvSpPr txBox="1"/>
          <p:nvPr/>
        </p:nvSpPr>
        <p:spPr>
          <a:xfrm>
            <a:off x="4870254" y="1955488"/>
            <a:ext cx="4015676" cy="900246"/>
          </a:xfrm>
          <a:prstGeom prst="rect">
            <a:avLst/>
          </a:prstGeom>
          <a:noFill/>
        </p:spPr>
        <p:txBody>
          <a:bodyPr wrap="square" rtlCol="0">
            <a:spAutoFit/>
          </a:bodyPr>
          <a:lstStyle/>
          <a:p>
            <a:pPr marL="257175" indent="-257175">
              <a:buAutoNum type="arabicPeriod"/>
            </a:pPr>
            <a:r>
              <a:rPr lang="en-US" sz="1050" dirty="0"/>
              <a:t>Loading a pre-trained model trained on </a:t>
            </a:r>
            <a:r>
              <a:rPr lang="en-US" sz="1050" dirty="0" err="1"/>
              <a:t>imagenet</a:t>
            </a:r>
            <a:r>
              <a:rPr lang="en-US" sz="1050" dirty="0"/>
              <a:t> weights</a:t>
            </a:r>
          </a:p>
          <a:p>
            <a:pPr marL="257175" indent="-257175">
              <a:buAutoNum type="arabicPeriod"/>
            </a:pPr>
            <a:endParaRPr lang="en-US" sz="1050" dirty="0"/>
          </a:p>
          <a:p>
            <a:pPr marL="257175" indent="-257175">
              <a:buAutoNum type="arabicPeriod"/>
            </a:pPr>
            <a:r>
              <a:rPr lang="en-US" sz="1050" dirty="0"/>
              <a:t>Most models can be imported with </a:t>
            </a:r>
            <a:r>
              <a:rPr lang="en-US" sz="1050" dirty="0" err="1"/>
              <a:t>keras</a:t>
            </a:r>
            <a:r>
              <a:rPr lang="en-US" sz="1050" dirty="0"/>
              <a:t> applications and used to pre-load the image net model</a:t>
            </a:r>
          </a:p>
          <a:p>
            <a:endParaRPr lang="en-US" sz="1050" dirty="0"/>
          </a:p>
        </p:txBody>
      </p:sp>
      <p:sp>
        <p:nvSpPr>
          <p:cNvPr id="9" name="Rectangle 8">
            <a:extLst>
              <a:ext uri="{FF2B5EF4-FFF2-40B4-BE49-F238E27FC236}">
                <a16:creationId xmlns:a16="http://schemas.microsoft.com/office/drawing/2014/main" id="{9E9FAA4F-25F2-7EE8-03AA-706EA01FDDFC}"/>
              </a:ext>
            </a:extLst>
          </p:cNvPr>
          <p:cNvSpPr/>
          <p:nvPr/>
        </p:nvSpPr>
        <p:spPr>
          <a:xfrm>
            <a:off x="548173" y="2800949"/>
            <a:ext cx="4023827" cy="6788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1" name="Picture 10" descr="Text&#10;&#10;Description automatically generated">
            <a:extLst>
              <a:ext uri="{FF2B5EF4-FFF2-40B4-BE49-F238E27FC236}">
                <a16:creationId xmlns:a16="http://schemas.microsoft.com/office/drawing/2014/main" id="{24126AF0-4CD5-57E1-0214-0D43D35ED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20" y="3824477"/>
            <a:ext cx="3427360" cy="142722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5D83E605-9861-654B-1CF2-DF9F82534F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6716" y="4057672"/>
            <a:ext cx="4144893" cy="548801"/>
          </a:xfrm>
          <a:prstGeom prst="rect">
            <a:avLst/>
          </a:prstGeom>
        </p:spPr>
      </p:pic>
      <p:sp>
        <p:nvSpPr>
          <p:cNvPr id="16" name="TextBox 15">
            <a:extLst>
              <a:ext uri="{FF2B5EF4-FFF2-40B4-BE49-F238E27FC236}">
                <a16:creationId xmlns:a16="http://schemas.microsoft.com/office/drawing/2014/main" id="{4D4410E3-C799-0AD9-4F78-A0EC2FA04875}"/>
              </a:ext>
            </a:extLst>
          </p:cNvPr>
          <p:cNvSpPr txBox="1"/>
          <p:nvPr/>
        </p:nvSpPr>
        <p:spPr>
          <a:xfrm>
            <a:off x="4026716" y="4755388"/>
            <a:ext cx="4246927" cy="253916"/>
          </a:xfrm>
          <a:prstGeom prst="rect">
            <a:avLst/>
          </a:prstGeom>
          <a:noFill/>
        </p:spPr>
        <p:txBody>
          <a:bodyPr wrap="square" rtlCol="0">
            <a:spAutoFit/>
          </a:bodyPr>
          <a:lstStyle/>
          <a:p>
            <a:r>
              <a:rPr lang="en-US" sz="1050" dirty="0"/>
              <a:t>Top = True , will have 1000 classes</a:t>
            </a:r>
          </a:p>
        </p:txBody>
      </p:sp>
    </p:spTree>
    <p:extLst>
      <p:ext uri="{BB962C8B-B14F-4D97-AF65-F5344CB8AC3E}">
        <p14:creationId xmlns:p14="http://schemas.microsoft.com/office/powerpoint/2010/main" val="274911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BF62-B42D-ADED-24B7-538A921C8039}"/>
              </a:ext>
            </a:extLst>
          </p:cNvPr>
          <p:cNvSpPr>
            <a:spLocks noGrp="1"/>
          </p:cNvSpPr>
          <p:nvPr>
            <p:ph type="title"/>
          </p:nvPr>
        </p:nvSpPr>
        <p:spPr>
          <a:xfrm>
            <a:off x="818950" y="579386"/>
            <a:ext cx="7514033" cy="285750"/>
          </a:xfrm>
        </p:spPr>
        <p:txBody>
          <a:bodyPr>
            <a:normAutofit fontScale="90000"/>
          </a:bodyPr>
          <a:lstStyle/>
          <a:p>
            <a:r>
              <a:rPr lang="en-US" dirty="0"/>
              <a:t>Attach a Custom Final Layer</a:t>
            </a:r>
          </a:p>
        </p:txBody>
      </p:sp>
      <p:pic>
        <p:nvPicPr>
          <p:cNvPr id="5" name="Picture 4" descr="Text&#10;&#10;Description automatically generated">
            <a:extLst>
              <a:ext uri="{FF2B5EF4-FFF2-40B4-BE49-F238E27FC236}">
                <a16:creationId xmlns:a16="http://schemas.microsoft.com/office/drawing/2014/main" id="{80667188-15AA-BF4C-584F-5CABB11F0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90" y="1471757"/>
            <a:ext cx="4133283" cy="3327677"/>
          </a:xfrm>
          <a:prstGeom prst="rect">
            <a:avLst/>
          </a:prstGeom>
        </p:spPr>
      </p:pic>
      <p:sp>
        <p:nvSpPr>
          <p:cNvPr id="6" name="Rectangle 5">
            <a:extLst>
              <a:ext uri="{FF2B5EF4-FFF2-40B4-BE49-F238E27FC236}">
                <a16:creationId xmlns:a16="http://schemas.microsoft.com/office/drawing/2014/main" id="{7250E99E-32E4-DF16-A8DE-3BA8F4B6284C}"/>
              </a:ext>
            </a:extLst>
          </p:cNvPr>
          <p:cNvSpPr/>
          <p:nvPr/>
        </p:nvSpPr>
        <p:spPr>
          <a:xfrm>
            <a:off x="289420" y="3494539"/>
            <a:ext cx="4000328" cy="1241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8" name="Straight Arrow Connector 7">
            <a:extLst>
              <a:ext uri="{FF2B5EF4-FFF2-40B4-BE49-F238E27FC236}">
                <a16:creationId xmlns:a16="http://schemas.microsoft.com/office/drawing/2014/main" id="{48634F4D-E803-1884-0F46-86394C563DB0}"/>
              </a:ext>
            </a:extLst>
          </p:cNvPr>
          <p:cNvCxnSpPr/>
          <p:nvPr/>
        </p:nvCxnSpPr>
        <p:spPr>
          <a:xfrm flipV="1">
            <a:off x="4342273" y="2141814"/>
            <a:ext cx="816956" cy="150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A8D80AB-80C5-CF69-A72F-712894108657}"/>
              </a:ext>
            </a:extLst>
          </p:cNvPr>
          <p:cNvSpPr txBox="1"/>
          <p:nvPr/>
        </p:nvSpPr>
        <p:spPr>
          <a:xfrm>
            <a:off x="5159230" y="1663642"/>
            <a:ext cx="3391250" cy="900246"/>
          </a:xfrm>
          <a:prstGeom prst="rect">
            <a:avLst/>
          </a:prstGeom>
          <a:noFill/>
        </p:spPr>
        <p:txBody>
          <a:bodyPr wrap="square" rtlCol="0">
            <a:spAutoFit/>
          </a:bodyPr>
          <a:lstStyle/>
          <a:p>
            <a:pPr marL="257175" indent="-257175">
              <a:buAutoNum type="arabicPeriod"/>
            </a:pPr>
            <a:r>
              <a:rPr lang="en-US" sz="1050" dirty="0"/>
              <a:t>We have cut the final layer and attached a custom layer.</a:t>
            </a:r>
          </a:p>
          <a:p>
            <a:pPr marL="257175" indent="-257175">
              <a:buAutoNum type="arabicPeriod"/>
            </a:pPr>
            <a:endParaRPr lang="en-US" sz="1050" dirty="0"/>
          </a:p>
          <a:p>
            <a:pPr marL="257175" indent="-257175">
              <a:buAutoNum type="arabicPeriod"/>
            </a:pPr>
            <a:r>
              <a:rPr lang="en-US" sz="1050" dirty="0"/>
              <a:t>The custom layer has same number of neurons as the number of classes for the final layer</a:t>
            </a:r>
          </a:p>
        </p:txBody>
      </p:sp>
    </p:spTree>
    <p:extLst>
      <p:ext uri="{BB962C8B-B14F-4D97-AF65-F5344CB8AC3E}">
        <p14:creationId xmlns:p14="http://schemas.microsoft.com/office/powerpoint/2010/main" val="338081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87EC-A8DC-2807-6A08-EBCC95F3DF54}"/>
              </a:ext>
            </a:extLst>
          </p:cNvPr>
          <p:cNvSpPr>
            <a:spLocks noGrp="1"/>
          </p:cNvSpPr>
          <p:nvPr>
            <p:ph type="title"/>
          </p:nvPr>
        </p:nvSpPr>
        <p:spPr>
          <a:xfrm>
            <a:off x="818953" y="537344"/>
            <a:ext cx="7514033" cy="353911"/>
          </a:xfrm>
        </p:spPr>
        <p:txBody>
          <a:bodyPr>
            <a:normAutofit fontScale="90000"/>
          </a:bodyPr>
          <a:lstStyle/>
          <a:p>
            <a:r>
              <a:rPr lang="en-US" dirty="0"/>
              <a:t>Training the Neural Network</a:t>
            </a:r>
          </a:p>
        </p:txBody>
      </p:sp>
      <p:pic>
        <p:nvPicPr>
          <p:cNvPr id="5" name="Picture 4">
            <a:extLst>
              <a:ext uri="{FF2B5EF4-FFF2-40B4-BE49-F238E27FC236}">
                <a16:creationId xmlns:a16="http://schemas.microsoft.com/office/drawing/2014/main" id="{6B0E362E-72CD-9DA9-D70A-90E9D49DD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62" y="2128735"/>
            <a:ext cx="8070609" cy="728765"/>
          </a:xfrm>
          <a:prstGeom prst="rect">
            <a:avLst/>
          </a:prstGeom>
        </p:spPr>
      </p:pic>
    </p:spTree>
    <p:extLst>
      <p:ext uri="{BB962C8B-B14F-4D97-AF65-F5344CB8AC3E}">
        <p14:creationId xmlns:p14="http://schemas.microsoft.com/office/powerpoint/2010/main" val="939096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C2BE-3066-6165-D74E-03BFE9A7F2C5}"/>
              </a:ext>
            </a:extLst>
          </p:cNvPr>
          <p:cNvSpPr>
            <a:spLocks noGrp="1"/>
          </p:cNvSpPr>
          <p:nvPr>
            <p:ph type="title"/>
          </p:nvPr>
        </p:nvSpPr>
        <p:spPr>
          <a:xfrm>
            <a:off x="818953" y="568880"/>
            <a:ext cx="7514033" cy="285750"/>
          </a:xfrm>
        </p:spPr>
        <p:txBody>
          <a:bodyPr>
            <a:normAutofit fontScale="90000"/>
          </a:bodyPr>
          <a:lstStyle/>
          <a:p>
            <a:r>
              <a:rPr lang="en-US" dirty="0"/>
              <a:t>Understanding the Learning Curve</a:t>
            </a:r>
          </a:p>
        </p:txBody>
      </p:sp>
      <p:pic>
        <p:nvPicPr>
          <p:cNvPr id="5" name="Picture 4" descr="Chart, line chart&#10;&#10;Description automatically generated">
            <a:extLst>
              <a:ext uri="{FF2B5EF4-FFF2-40B4-BE49-F238E27FC236}">
                <a16:creationId xmlns:a16="http://schemas.microsoft.com/office/drawing/2014/main" id="{2523886F-37C4-4623-0136-159E0CD8C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747" y="1430263"/>
            <a:ext cx="4072506" cy="3672400"/>
          </a:xfrm>
          <a:prstGeom prst="rect">
            <a:avLst/>
          </a:prstGeom>
        </p:spPr>
      </p:pic>
      <p:sp>
        <p:nvSpPr>
          <p:cNvPr id="3" name="TextBox 2">
            <a:extLst>
              <a:ext uri="{FF2B5EF4-FFF2-40B4-BE49-F238E27FC236}">
                <a16:creationId xmlns:a16="http://schemas.microsoft.com/office/drawing/2014/main" id="{DF4EC782-BD5B-0F68-3854-88C5C070A200}"/>
              </a:ext>
            </a:extLst>
          </p:cNvPr>
          <p:cNvSpPr txBox="1"/>
          <p:nvPr/>
        </p:nvSpPr>
        <p:spPr>
          <a:xfrm>
            <a:off x="6384303" y="2173468"/>
            <a:ext cx="827202" cy="253916"/>
          </a:xfrm>
          <a:prstGeom prst="rect">
            <a:avLst/>
          </a:prstGeom>
          <a:noFill/>
        </p:spPr>
        <p:txBody>
          <a:bodyPr wrap="square" rtlCol="0">
            <a:spAutoFit/>
          </a:bodyPr>
          <a:lstStyle/>
          <a:p>
            <a:r>
              <a:rPr lang="en-US" sz="1050" dirty="0"/>
              <a:t>Fig 1</a:t>
            </a:r>
          </a:p>
        </p:txBody>
      </p:sp>
      <p:sp>
        <p:nvSpPr>
          <p:cNvPr id="6" name="TextBox 5">
            <a:extLst>
              <a:ext uri="{FF2B5EF4-FFF2-40B4-BE49-F238E27FC236}">
                <a16:creationId xmlns:a16="http://schemas.microsoft.com/office/drawing/2014/main" id="{91A7BBA4-E75E-A612-75A5-49F17317EA6A}"/>
              </a:ext>
            </a:extLst>
          </p:cNvPr>
          <p:cNvSpPr txBox="1"/>
          <p:nvPr/>
        </p:nvSpPr>
        <p:spPr>
          <a:xfrm>
            <a:off x="6384303" y="3998987"/>
            <a:ext cx="827202" cy="253916"/>
          </a:xfrm>
          <a:prstGeom prst="rect">
            <a:avLst/>
          </a:prstGeom>
          <a:noFill/>
        </p:spPr>
        <p:txBody>
          <a:bodyPr wrap="square" rtlCol="0">
            <a:spAutoFit/>
          </a:bodyPr>
          <a:lstStyle/>
          <a:p>
            <a:r>
              <a:rPr lang="en-US" sz="1050" dirty="0"/>
              <a:t>Fig 2</a:t>
            </a:r>
          </a:p>
        </p:txBody>
      </p:sp>
    </p:spTree>
    <p:extLst>
      <p:ext uri="{BB962C8B-B14F-4D97-AF65-F5344CB8AC3E}">
        <p14:creationId xmlns:p14="http://schemas.microsoft.com/office/powerpoint/2010/main" val="425160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1C11-10F8-71DE-8F80-99E37473A503}"/>
              </a:ext>
            </a:extLst>
          </p:cNvPr>
          <p:cNvSpPr>
            <a:spLocks noGrp="1"/>
          </p:cNvSpPr>
          <p:nvPr>
            <p:ph type="title"/>
          </p:nvPr>
        </p:nvSpPr>
        <p:spPr>
          <a:xfrm>
            <a:off x="818951" y="484793"/>
            <a:ext cx="7514033" cy="477730"/>
          </a:xfrm>
        </p:spPr>
        <p:txBody>
          <a:bodyPr>
            <a:normAutofit fontScale="90000"/>
          </a:bodyPr>
          <a:lstStyle/>
          <a:p>
            <a:r>
              <a:rPr lang="en-US" dirty="0"/>
              <a:t>Learning</a:t>
            </a:r>
            <a:r>
              <a:rPr lang="en-US" b="1" dirty="0"/>
              <a:t> </a:t>
            </a:r>
          </a:p>
        </p:txBody>
      </p:sp>
      <p:sp>
        <p:nvSpPr>
          <p:cNvPr id="3" name="Text Placeholder 2">
            <a:extLst>
              <a:ext uri="{FF2B5EF4-FFF2-40B4-BE49-F238E27FC236}">
                <a16:creationId xmlns:a16="http://schemas.microsoft.com/office/drawing/2014/main" id="{C85EB715-977F-FC09-2961-35760DDA28E6}"/>
              </a:ext>
            </a:extLst>
          </p:cNvPr>
          <p:cNvSpPr>
            <a:spLocks noGrp="1"/>
          </p:cNvSpPr>
          <p:nvPr>
            <p:ph type="body" idx="1"/>
          </p:nvPr>
        </p:nvSpPr>
        <p:spPr>
          <a:xfrm>
            <a:off x="440576" y="1654544"/>
            <a:ext cx="7514035" cy="2985116"/>
          </a:xfrm>
        </p:spPr>
        <p:txBody>
          <a:bodyPr>
            <a:noAutofit/>
          </a:bodyPr>
          <a:lstStyle/>
          <a:p>
            <a:pPr marL="662940" indent="-457200" algn="l">
              <a:spcBef>
                <a:spcPts val="600"/>
              </a:spcBef>
              <a:buSzPct val="100000"/>
              <a:buFont typeface="+mj-lt"/>
              <a:buAutoNum type="arabicParenR"/>
            </a:pPr>
            <a:r>
              <a:rPr lang="en-US" sz="2200" dirty="0"/>
              <a:t>From the graph on the previous slide, we see that the model is clearly underfitting</a:t>
            </a:r>
          </a:p>
          <a:p>
            <a:pPr marL="662940" indent="-457200" algn="l">
              <a:spcBef>
                <a:spcPts val="600"/>
              </a:spcBef>
              <a:buSzPct val="100000"/>
              <a:buFont typeface="+mj-lt"/>
              <a:buAutoNum type="arabicParenR"/>
            </a:pPr>
            <a:r>
              <a:rPr lang="en-US" sz="2200" dirty="0"/>
              <a:t>Sometimes, this happens when there is not enough data to just change the last layer and we need to train a few more layers towards the end</a:t>
            </a:r>
          </a:p>
          <a:p>
            <a:pPr marL="662940" indent="-457200" algn="l">
              <a:spcBef>
                <a:spcPts val="600"/>
              </a:spcBef>
              <a:buSzPct val="100000"/>
              <a:buFont typeface="+mj-lt"/>
              <a:buAutoNum type="arabicParenR"/>
            </a:pPr>
            <a:r>
              <a:rPr lang="en-US" sz="2200" dirty="0"/>
              <a:t>Last few layers, always has the maximum information about an image</a:t>
            </a:r>
          </a:p>
          <a:p>
            <a:pPr marL="662940" indent="-457200" algn="l">
              <a:spcBef>
                <a:spcPts val="600"/>
              </a:spcBef>
              <a:buSzPct val="100000"/>
              <a:buFont typeface="+mj-lt"/>
              <a:buAutoNum type="arabicParenR"/>
            </a:pPr>
            <a:r>
              <a:rPr lang="en-US" sz="2200" dirty="0"/>
              <a:t>Fine tuning the last few layers helps the model learn features better and can generalize well</a:t>
            </a:r>
          </a:p>
        </p:txBody>
      </p:sp>
    </p:spTree>
    <p:extLst>
      <p:ext uri="{BB962C8B-B14F-4D97-AF65-F5344CB8AC3E}">
        <p14:creationId xmlns:p14="http://schemas.microsoft.com/office/powerpoint/2010/main" val="256057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1498-E563-CBCB-0FCC-1D326A6DB44C}"/>
              </a:ext>
            </a:extLst>
          </p:cNvPr>
          <p:cNvSpPr>
            <a:spLocks noGrp="1"/>
          </p:cNvSpPr>
          <p:nvPr>
            <p:ph type="title"/>
          </p:nvPr>
        </p:nvSpPr>
        <p:spPr>
          <a:xfrm>
            <a:off x="818949" y="474284"/>
            <a:ext cx="7514033" cy="524338"/>
          </a:xfrm>
        </p:spPr>
        <p:txBody>
          <a:bodyPr>
            <a:normAutofit fontScale="90000"/>
          </a:bodyPr>
          <a:lstStyle/>
          <a:p>
            <a:r>
              <a:rPr lang="en-US" dirty="0"/>
              <a:t>Fine-Tuning</a:t>
            </a:r>
          </a:p>
        </p:txBody>
      </p:sp>
      <p:sp>
        <p:nvSpPr>
          <p:cNvPr id="3" name="Text Placeholder 2">
            <a:extLst>
              <a:ext uri="{FF2B5EF4-FFF2-40B4-BE49-F238E27FC236}">
                <a16:creationId xmlns:a16="http://schemas.microsoft.com/office/drawing/2014/main" id="{6B0EFA4E-C973-FE2A-D1FB-A25BD80E1D48}"/>
              </a:ext>
            </a:extLst>
          </p:cNvPr>
          <p:cNvSpPr>
            <a:spLocks noGrp="1"/>
          </p:cNvSpPr>
          <p:nvPr>
            <p:ph type="body" idx="1"/>
          </p:nvPr>
        </p:nvSpPr>
        <p:spPr>
          <a:xfrm>
            <a:off x="734864" y="1238648"/>
            <a:ext cx="7514035" cy="1546596"/>
          </a:xfrm>
        </p:spPr>
        <p:txBody>
          <a:bodyPr>
            <a:normAutofit fontScale="92500" lnSpcReduction="10000"/>
          </a:bodyPr>
          <a:lstStyle/>
          <a:p>
            <a:pPr marL="205740" indent="0" algn="l"/>
            <a:endParaRPr lang="en-US" dirty="0"/>
          </a:p>
          <a:p>
            <a:pPr marL="205740" indent="0" algn="l"/>
            <a:r>
              <a:rPr lang="en-US" sz="2600" dirty="0"/>
              <a:t>A technique that helps in unfreezing and training only the last few layers to get better accuracy and better model performance</a:t>
            </a:r>
          </a:p>
        </p:txBody>
      </p:sp>
    </p:spTree>
    <p:extLst>
      <p:ext uri="{BB962C8B-B14F-4D97-AF65-F5344CB8AC3E}">
        <p14:creationId xmlns:p14="http://schemas.microsoft.com/office/powerpoint/2010/main" val="3757955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EB96-4977-82FD-A6C3-C063D16AF24E}"/>
              </a:ext>
            </a:extLst>
          </p:cNvPr>
          <p:cNvSpPr>
            <a:spLocks noGrp="1"/>
          </p:cNvSpPr>
          <p:nvPr>
            <p:ph type="title"/>
          </p:nvPr>
        </p:nvSpPr>
        <p:spPr>
          <a:xfrm>
            <a:off x="829462" y="463775"/>
            <a:ext cx="7514033" cy="537654"/>
          </a:xfrm>
        </p:spPr>
        <p:txBody>
          <a:bodyPr>
            <a:normAutofit fontScale="90000"/>
          </a:bodyPr>
          <a:lstStyle/>
          <a:p>
            <a:r>
              <a:rPr lang="en-US" dirty="0"/>
              <a:t>Unfreezing the Last Few Layers</a:t>
            </a:r>
          </a:p>
        </p:txBody>
      </p:sp>
      <p:sp>
        <p:nvSpPr>
          <p:cNvPr id="3" name="Text Placeholder 2">
            <a:extLst>
              <a:ext uri="{FF2B5EF4-FFF2-40B4-BE49-F238E27FC236}">
                <a16:creationId xmlns:a16="http://schemas.microsoft.com/office/drawing/2014/main" id="{EC364C30-330F-FCF5-C8F8-377CED80E0D8}"/>
              </a:ext>
            </a:extLst>
          </p:cNvPr>
          <p:cNvSpPr>
            <a:spLocks noGrp="1"/>
          </p:cNvSpPr>
          <p:nvPr>
            <p:ph type="body" idx="1"/>
          </p:nvPr>
        </p:nvSpPr>
        <p:spPr>
          <a:xfrm>
            <a:off x="703336" y="3364072"/>
            <a:ext cx="7514035" cy="894425"/>
          </a:xfrm>
        </p:spPr>
        <p:txBody>
          <a:bodyPr/>
          <a:lstStyle/>
          <a:p>
            <a:pPr marL="228600" indent="0" algn="l"/>
            <a:r>
              <a:rPr lang="en-US" dirty="0"/>
              <a:t>Here, we are freezing only layers up to 120 and after 120 we are unfreezing all the layers</a:t>
            </a:r>
          </a:p>
        </p:txBody>
      </p:sp>
      <p:pic>
        <p:nvPicPr>
          <p:cNvPr id="5" name="Picture 4" descr="Text&#10;&#10;Description automatically generated">
            <a:extLst>
              <a:ext uri="{FF2B5EF4-FFF2-40B4-BE49-F238E27FC236}">
                <a16:creationId xmlns:a16="http://schemas.microsoft.com/office/drawing/2014/main" id="{0B4B0974-A4A9-B8E1-DE7A-5A9B20517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24" y="1542986"/>
            <a:ext cx="4697771" cy="1464533"/>
          </a:xfrm>
          <a:prstGeom prst="rect">
            <a:avLst/>
          </a:prstGeom>
        </p:spPr>
      </p:pic>
    </p:spTree>
    <p:extLst>
      <p:ext uri="{BB962C8B-B14F-4D97-AF65-F5344CB8AC3E}">
        <p14:creationId xmlns:p14="http://schemas.microsoft.com/office/powerpoint/2010/main" val="478824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6236-69F3-EDE3-A53C-2436482EADD1}"/>
              </a:ext>
            </a:extLst>
          </p:cNvPr>
          <p:cNvSpPr>
            <a:spLocks noGrp="1"/>
          </p:cNvSpPr>
          <p:nvPr>
            <p:ph type="title"/>
          </p:nvPr>
        </p:nvSpPr>
        <p:spPr>
          <a:xfrm>
            <a:off x="818949" y="463775"/>
            <a:ext cx="7514033" cy="504362"/>
          </a:xfrm>
        </p:spPr>
        <p:txBody>
          <a:bodyPr>
            <a:normAutofit fontScale="90000"/>
          </a:bodyPr>
          <a:lstStyle/>
          <a:p>
            <a:r>
              <a:rPr lang="en-US" dirty="0"/>
              <a:t>Learning Curves</a:t>
            </a:r>
          </a:p>
        </p:txBody>
      </p:sp>
      <p:pic>
        <p:nvPicPr>
          <p:cNvPr id="5" name="Picture 4" descr="Chart, line chart&#10;&#10;Description automatically generated">
            <a:extLst>
              <a:ext uri="{FF2B5EF4-FFF2-40B4-BE49-F238E27FC236}">
                <a16:creationId xmlns:a16="http://schemas.microsoft.com/office/drawing/2014/main" id="{FD1483FB-09C7-3DE3-49C6-8CD9477B3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331" y="1396601"/>
            <a:ext cx="4350085" cy="3938672"/>
          </a:xfrm>
          <a:prstGeom prst="rect">
            <a:avLst/>
          </a:prstGeom>
        </p:spPr>
      </p:pic>
      <p:sp>
        <p:nvSpPr>
          <p:cNvPr id="3" name="TextBox 2">
            <a:extLst>
              <a:ext uri="{FF2B5EF4-FFF2-40B4-BE49-F238E27FC236}">
                <a16:creationId xmlns:a16="http://schemas.microsoft.com/office/drawing/2014/main" id="{89DAD91B-0D49-6508-E1BB-F5AF1AF5B61E}"/>
              </a:ext>
            </a:extLst>
          </p:cNvPr>
          <p:cNvSpPr txBox="1"/>
          <p:nvPr/>
        </p:nvSpPr>
        <p:spPr>
          <a:xfrm>
            <a:off x="6787299" y="2208818"/>
            <a:ext cx="586819" cy="253916"/>
          </a:xfrm>
          <a:prstGeom prst="rect">
            <a:avLst/>
          </a:prstGeom>
          <a:noFill/>
        </p:spPr>
        <p:txBody>
          <a:bodyPr wrap="square" rtlCol="0">
            <a:spAutoFit/>
          </a:bodyPr>
          <a:lstStyle/>
          <a:p>
            <a:r>
              <a:rPr lang="en-US" sz="1050" dirty="0"/>
              <a:t>Fig 1</a:t>
            </a:r>
          </a:p>
        </p:txBody>
      </p:sp>
      <p:sp>
        <p:nvSpPr>
          <p:cNvPr id="4" name="TextBox 3">
            <a:extLst>
              <a:ext uri="{FF2B5EF4-FFF2-40B4-BE49-F238E27FC236}">
                <a16:creationId xmlns:a16="http://schemas.microsoft.com/office/drawing/2014/main" id="{98D18433-7F09-C26F-4FB6-8C90373B4EBD}"/>
              </a:ext>
            </a:extLst>
          </p:cNvPr>
          <p:cNvSpPr txBox="1"/>
          <p:nvPr/>
        </p:nvSpPr>
        <p:spPr>
          <a:xfrm>
            <a:off x="6787299" y="4179900"/>
            <a:ext cx="586819" cy="253916"/>
          </a:xfrm>
          <a:prstGeom prst="rect">
            <a:avLst/>
          </a:prstGeom>
          <a:noFill/>
        </p:spPr>
        <p:txBody>
          <a:bodyPr wrap="square" rtlCol="0">
            <a:spAutoFit/>
          </a:bodyPr>
          <a:lstStyle/>
          <a:p>
            <a:r>
              <a:rPr lang="en-US" sz="1050" dirty="0"/>
              <a:t>Fig 2</a:t>
            </a:r>
          </a:p>
        </p:txBody>
      </p:sp>
    </p:spTree>
    <p:extLst>
      <p:ext uri="{BB962C8B-B14F-4D97-AF65-F5344CB8AC3E}">
        <p14:creationId xmlns:p14="http://schemas.microsoft.com/office/powerpoint/2010/main" val="1009924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9651-1043-7308-46D3-1627DD7E1A7D}"/>
              </a:ext>
            </a:extLst>
          </p:cNvPr>
          <p:cNvSpPr>
            <a:spLocks noGrp="1"/>
          </p:cNvSpPr>
          <p:nvPr>
            <p:ph type="title"/>
          </p:nvPr>
        </p:nvSpPr>
        <p:spPr>
          <a:xfrm>
            <a:off x="818951" y="505815"/>
            <a:ext cx="7514033" cy="442913"/>
          </a:xfrm>
        </p:spPr>
        <p:txBody>
          <a:bodyPr>
            <a:normAutofit fontScale="90000"/>
          </a:bodyPr>
          <a:lstStyle/>
          <a:p>
            <a:r>
              <a:rPr lang="en-US" dirty="0"/>
              <a:t>Learning</a:t>
            </a:r>
          </a:p>
        </p:txBody>
      </p:sp>
      <p:sp>
        <p:nvSpPr>
          <p:cNvPr id="3" name="Text Placeholder 2">
            <a:extLst>
              <a:ext uri="{FF2B5EF4-FFF2-40B4-BE49-F238E27FC236}">
                <a16:creationId xmlns:a16="http://schemas.microsoft.com/office/drawing/2014/main" id="{48568C63-6D53-9447-11A9-9C45AD51731D}"/>
              </a:ext>
            </a:extLst>
          </p:cNvPr>
          <p:cNvSpPr>
            <a:spLocks noGrp="1"/>
          </p:cNvSpPr>
          <p:nvPr>
            <p:ph type="body" idx="1"/>
          </p:nvPr>
        </p:nvSpPr>
        <p:spPr>
          <a:xfrm>
            <a:off x="451087" y="1208034"/>
            <a:ext cx="7514035" cy="1692822"/>
          </a:xfrm>
        </p:spPr>
        <p:txBody>
          <a:bodyPr>
            <a:normAutofit/>
          </a:bodyPr>
          <a:lstStyle/>
          <a:p>
            <a:pPr marL="662940" indent="-457200" algn="l">
              <a:buSzPct val="100000"/>
              <a:buFont typeface="+mj-lt"/>
              <a:buAutoNum type="arabicParenR"/>
            </a:pPr>
            <a:r>
              <a:rPr lang="en-US" sz="2200" dirty="0"/>
              <a:t>We can clearly see that the model performance is much better</a:t>
            </a:r>
          </a:p>
          <a:p>
            <a:pPr marL="662940" indent="-457200" algn="l">
              <a:buSzPct val="100000"/>
              <a:buFont typeface="+mj-lt"/>
              <a:buAutoNum type="arabicParenR"/>
            </a:pPr>
            <a:r>
              <a:rPr lang="en-US" sz="2200" dirty="0"/>
              <a:t>We can see a convergence in the graph</a:t>
            </a:r>
          </a:p>
        </p:txBody>
      </p:sp>
    </p:spTree>
    <p:extLst>
      <p:ext uri="{BB962C8B-B14F-4D97-AF65-F5344CB8AC3E}">
        <p14:creationId xmlns:p14="http://schemas.microsoft.com/office/powerpoint/2010/main" val="1033831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5B2B-0088-1DCC-7723-F32A7EF40891}"/>
              </a:ext>
            </a:extLst>
          </p:cNvPr>
          <p:cNvSpPr>
            <a:spLocks noGrp="1"/>
          </p:cNvSpPr>
          <p:nvPr>
            <p:ph type="title"/>
          </p:nvPr>
        </p:nvSpPr>
        <p:spPr>
          <a:xfrm>
            <a:off x="808438" y="642450"/>
            <a:ext cx="7514033" cy="684136"/>
          </a:xfrm>
        </p:spPr>
        <p:txBody>
          <a:bodyPr>
            <a:normAutofit fontScale="90000"/>
          </a:bodyPr>
          <a:lstStyle/>
          <a:p>
            <a:r>
              <a:rPr lang="en-US" dirty="0"/>
              <a:t>Inference</a:t>
            </a:r>
            <a:br>
              <a:rPr lang="en-US" b="1" dirty="0"/>
            </a:br>
            <a:endParaRPr lang="en-US" b="1" dirty="0"/>
          </a:p>
        </p:txBody>
      </p:sp>
      <p:sp>
        <p:nvSpPr>
          <p:cNvPr id="3" name="Text Placeholder 2">
            <a:extLst>
              <a:ext uri="{FF2B5EF4-FFF2-40B4-BE49-F238E27FC236}">
                <a16:creationId xmlns:a16="http://schemas.microsoft.com/office/drawing/2014/main" id="{5EC6D1FB-725E-735A-6C94-720FAC1BE10E}"/>
              </a:ext>
            </a:extLst>
          </p:cNvPr>
          <p:cNvSpPr>
            <a:spLocks noGrp="1"/>
          </p:cNvSpPr>
          <p:nvPr>
            <p:ph type="body" idx="1"/>
          </p:nvPr>
        </p:nvSpPr>
        <p:spPr>
          <a:xfrm>
            <a:off x="440576" y="1463370"/>
            <a:ext cx="7514035" cy="2545672"/>
          </a:xfrm>
        </p:spPr>
        <p:txBody>
          <a:bodyPr>
            <a:normAutofit/>
          </a:bodyPr>
          <a:lstStyle/>
          <a:p>
            <a:pPr marL="662940" indent="-457200" algn="l">
              <a:buSzPct val="100000"/>
              <a:buFont typeface="+mj-lt"/>
              <a:buAutoNum type="arabicParenR"/>
            </a:pPr>
            <a:r>
              <a:rPr lang="en-US" sz="2200" dirty="0"/>
              <a:t>From the graph on the previous slide, we can see that model has learnt well by feeding just 1000 images.</a:t>
            </a:r>
          </a:p>
          <a:p>
            <a:pPr marL="662940" indent="-457200" algn="l">
              <a:buSzPct val="100000"/>
              <a:buFont typeface="+mj-lt"/>
              <a:buAutoNum type="arabicParenR"/>
            </a:pPr>
            <a:r>
              <a:rPr lang="en-US" sz="2200" dirty="0"/>
              <a:t>The technique can be applied to any custom data and perform simple recognition tasks</a:t>
            </a:r>
          </a:p>
          <a:p>
            <a:pPr marL="548640" indent="-342900">
              <a:buAutoNum type="arabicParenR"/>
            </a:pPr>
            <a:endParaRPr lang="en-US" dirty="0"/>
          </a:p>
          <a:p>
            <a:pPr marL="548640" indent="-342900">
              <a:buAutoNum type="arabicParenR"/>
            </a:pPr>
            <a:endParaRPr lang="en-US" dirty="0"/>
          </a:p>
        </p:txBody>
      </p:sp>
    </p:spTree>
    <p:extLst>
      <p:ext uri="{BB962C8B-B14F-4D97-AF65-F5344CB8AC3E}">
        <p14:creationId xmlns:p14="http://schemas.microsoft.com/office/powerpoint/2010/main" val="3777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A0A0-218B-4CD4-74DC-1A465A78F376}"/>
              </a:ext>
            </a:extLst>
          </p:cNvPr>
          <p:cNvSpPr>
            <a:spLocks noGrp="1"/>
          </p:cNvSpPr>
          <p:nvPr>
            <p:ph type="title"/>
          </p:nvPr>
        </p:nvSpPr>
        <p:spPr>
          <a:xfrm>
            <a:off x="818950" y="358673"/>
            <a:ext cx="7514033" cy="699956"/>
          </a:xfrm>
        </p:spPr>
        <p:txBody>
          <a:bodyPr>
            <a:noAutofit/>
          </a:bodyPr>
          <a:lstStyle/>
          <a:p>
            <a:r>
              <a:rPr lang="en-US" sz="3200" dirty="0"/>
              <a:t>Recall from Convolutional Neural Networks</a:t>
            </a:r>
          </a:p>
        </p:txBody>
      </p:sp>
      <p:sp>
        <p:nvSpPr>
          <p:cNvPr id="3" name="Text Placeholder 2">
            <a:extLst>
              <a:ext uri="{FF2B5EF4-FFF2-40B4-BE49-F238E27FC236}">
                <a16:creationId xmlns:a16="http://schemas.microsoft.com/office/drawing/2014/main" id="{D1FA6ABB-14C8-5FF5-A3E8-1DF5A879243C}"/>
              </a:ext>
            </a:extLst>
          </p:cNvPr>
          <p:cNvSpPr>
            <a:spLocks noGrp="1"/>
          </p:cNvSpPr>
          <p:nvPr>
            <p:ph type="body" idx="1"/>
          </p:nvPr>
        </p:nvSpPr>
        <p:spPr>
          <a:xfrm>
            <a:off x="346841" y="2150967"/>
            <a:ext cx="8797159" cy="2499396"/>
          </a:xfrm>
        </p:spPr>
        <p:txBody>
          <a:bodyPr>
            <a:normAutofit fontScale="25000" lnSpcReduction="20000"/>
          </a:bodyPr>
          <a:lstStyle/>
          <a:p>
            <a:pPr marL="568325" indent="-363538" algn="l">
              <a:lnSpc>
                <a:spcPct val="120000"/>
              </a:lnSpc>
              <a:spcBef>
                <a:spcPts val="600"/>
              </a:spcBef>
              <a:buFont typeface="Helvetica" panose="020B0604020202020204" pitchFamily="34" charset="0"/>
              <a:buChar char="•"/>
            </a:pPr>
            <a:r>
              <a:rPr lang="en-US" sz="8800" dirty="0">
                <a:latin typeface="Helvetica" panose="020B0604020202020204" pitchFamily="34" charset="0"/>
                <a:cs typeface="Helvetica" panose="020B0604020202020204" pitchFamily="34" charset="0"/>
              </a:rPr>
              <a:t>Convolutional Neural Networks (CNNs) are very good pattern recognizers</a:t>
            </a:r>
          </a:p>
          <a:p>
            <a:pPr marL="568325" indent="-363538" algn="l">
              <a:lnSpc>
                <a:spcPct val="120000"/>
              </a:lnSpc>
              <a:spcBef>
                <a:spcPts val="600"/>
              </a:spcBef>
              <a:buFont typeface="Helvetica" panose="020B0604020202020204" pitchFamily="34" charset="0"/>
              <a:buChar char="•"/>
            </a:pPr>
            <a:r>
              <a:rPr lang="en-US" sz="8800" dirty="0">
                <a:latin typeface="Helvetica" panose="020B0604020202020204" pitchFamily="34" charset="0"/>
                <a:cs typeface="Helvetica" panose="020B0604020202020204" pitchFamily="34" charset="0"/>
              </a:rPr>
              <a:t>CNNs learn rich features of an image</a:t>
            </a:r>
          </a:p>
          <a:p>
            <a:pPr marL="568325" indent="-363538" algn="l">
              <a:lnSpc>
                <a:spcPct val="120000"/>
              </a:lnSpc>
              <a:spcBef>
                <a:spcPts val="600"/>
              </a:spcBef>
              <a:buFont typeface="Helvetica" panose="020B0604020202020204" pitchFamily="34" charset="0"/>
              <a:buChar char="•"/>
            </a:pPr>
            <a:r>
              <a:rPr lang="en-US" sz="8800" dirty="0">
                <a:latin typeface="Helvetica" panose="020B0604020202020204" pitchFamily="34" charset="0"/>
                <a:cs typeface="Helvetica" panose="020B0604020202020204" pitchFamily="34" charset="0"/>
              </a:rPr>
              <a:t>Various techniques like dropout, max pooling, activation functions and the like enable CNNs to learn unique features unique to an image</a:t>
            </a:r>
          </a:p>
          <a:p>
            <a:pPr marL="568325" indent="-363538" algn="l">
              <a:lnSpc>
                <a:spcPct val="120000"/>
              </a:lnSpc>
              <a:spcBef>
                <a:spcPts val="600"/>
              </a:spcBef>
              <a:buFont typeface="Helvetica" panose="020B0604020202020204" pitchFamily="34" charset="0"/>
              <a:buChar char="•"/>
            </a:pPr>
            <a:r>
              <a:rPr lang="en-US" sz="8800" dirty="0">
                <a:latin typeface="Helvetica" panose="020B0604020202020204" pitchFamily="34" charset="0"/>
                <a:cs typeface="Helvetica" panose="020B0604020202020204" pitchFamily="34" charset="0"/>
              </a:rPr>
              <a:t>Pretrained Models – These are CNNs trained from scratch  on millions of images to learn various patterns and can recognize a class from a set of classes ( ~1000 )</a:t>
            </a:r>
          </a:p>
          <a:p>
            <a:pPr marL="548640" indent="-342900" algn="l">
              <a:buAutoNum type="arabicPeriod"/>
            </a:pPr>
            <a:endParaRPr lang="en-US" dirty="0"/>
          </a:p>
          <a:p>
            <a:pPr marL="205740" indent="0" algn="l"/>
            <a:endParaRPr lang="en-US" dirty="0"/>
          </a:p>
          <a:p>
            <a:pPr marL="205740" indent="0" algn="l"/>
            <a:endParaRPr lang="en-US" dirty="0"/>
          </a:p>
        </p:txBody>
      </p:sp>
    </p:spTree>
    <p:extLst>
      <p:ext uri="{BB962C8B-B14F-4D97-AF65-F5344CB8AC3E}">
        <p14:creationId xmlns:p14="http://schemas.microsoft.com/office/powerpoint/2010/main" val="1976862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F6F8-ACAC-60F7-FD85-B6A35E235481}"/>
              </a:ext>
            </a:extLst>
          </p:cNvPr>
          <p:cNvSpPr>
            <a:spLocks noGrp="1"/>
          </p:cNvSpPr>
          <p:nvPr>
            <p:ph type="title"/>
          </p:nvPr>
        </p:nvSpPr>
        <p:spPr>
          <a:xfrm>
            <a:off x="818951" y="558368"/>
            <a:ext cx="7514033" cy="344564"/>
          </a:xfrm>
        </p:spPr>
        <p:txBody>
          <a:bodyPr>
            <a:normAutofit fontScale="90000"/>
          </a:bodyPr>
          <a:lstStyle/>
          <a:p>
            <a:r>
              <a:rPr lang="en-US" dirty="0"/>
              <a:t>Conclusion</a:t>
            </a:r>
          </a:p>
        </p:txBody>
      </p:sp>
      <p:sp>
        <p:nvSpPr>
          <p:cNvPr id="3" name="Text Placeholder 2">
            <a:extLst>
              <a:ext uri="{FF2B5EF4-FFF2-40B4-BE49-F238E27FC236}">
                <a16:creationId xmlns:a16="http://schemas.microsoft.com/office/drawing/2014/main" id="{0DBD7C6F-0FC6-D33C-2188-524CAB907112}"/>
              </a:ext>
            </a:extLst>
          </p:cNvPr>
          <p:cNvSpPr>
            <a:spLocks noGrp="1"/>
          </p:cNvSpPr>
          <p:nvPr>
            <p:ph type="body" idx="1"/>
          </p:nvPr>
        </p:nvSpPr>
        <p:spPr>
          <a:xfrm>
            <a:off x="430064" y="941876"/>
            <a:ext cx="7514035" cy="3224813"/>
          </a:xfrm>
        </p:spPr>
        <p:txBody>
          <a:bodyPr>
            <a:normAutofit/>
          </a:bodyPr>
          <a:lstStyle/>
          <a:p>
            <a:pPr marL="662940" indent="-457200" algn="l">
              <a:buSzPct val="100000"/>
              <a:buFont typeface="+mj-lt"/>
              <a:buAutoNum type="arabicParenR"/>
            </a:pPr>
            <a:r>
              <a:rPr lang="en-US" sz="2200" dirty="0"/>
              <a:t>We used a small number of images of cats and dogs, and we were able to build a simple cat and dog classifier</a:t>
            </a:r>
          </a:p>
          <a:p>
            <a:pPr marL="662940" indent="-457200" algn="l">
              <a:buSzPct val="100000"/>
              <a:buFont typeface="+mj-lt"/>
              <a:buAutoNum type="arabicParenR"/>
            </a:pPr>
            <a:r>
              <a:rPr lang="en-US" sz="2200" dirty="0"/>
              <a:t>The same technique can be applied to different images and build very good object recognizing systems</a:t>
            </a:r>
          </a:p>
        </p:txBody>
      </p:sp>
    </p:spTree>
    <p:extLst>
      <p:ext uri="{BB962C8B-B14F-4D97-AF65-F5344CB8AC3E}">
        <p14:creationId xmlns:p14="http://schemas.microsoft.com/office/powerpoint/2010/main" val="4180855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1132-C009-30EC-065D-8680006F6EBB}"/>
              </a:ext>
            </a:extLst>
          </p:cNvPr>
          <p:cNvSpPr>
            <a:spLocks noGrp="1"/>
          </p:cNvSpPr>
          <p:nvPr>
            <p:ph type="title"/>
          </p:nvPr>
        </p:nvSpPr>
        <p:spPr>
          <a:xfrm>
            <a:off x="818951" y="547857"/>
            <a:ext cx="7514033" cy="341327"/>
          </a:xfrm>
        </p:spPr>
        <p:txBody>
          <a:bodyPr>
            <a:normAutofit fontScale="90000"/>
          </a:bodyPr>
          <a:lstStyle/>
          <a:p>
            <a:r>
              <a:rPr lang="en-US" dirty="0"/>
              <a:t>Summary</a:t>
            </a:r>
          </a:p>
        </p:txBody>
      </p:sp>
      <p:sp>
        <p:nvSpPr>
          <p:cNvPr id="3" name="Text Placeholder 2">
            <a:extLst>
              <a:ext uri="{FF2B5EF4-FFF2-40B4-BE49-F238E27FC236}">
                <a16:creationId xmlns:a16="http://schemas.microsoft.com/office/drawing/2014/main" id="{E772157E-011D-D346-0662-80D1874C1F32}"/>
              </a:ext>
            </a:extLst>
          </p:cNvPr>
          <p:cNvSpPr>
            <a:spLocks noGrp="1"/>
          </p:cNvSpPr>
          <p:nvPr>
            <p:ph type="body" idx="1"/>
          </p:nvPr>
        </p:nvSpPr>
        <p:spPr>
          <a:xfrm>
            <a:off x="451086" y="1731500"/>
            <a:ext cx="7514035" cy="3223470"/>
          </a:xfrm>
        </p:spPr>
        <p:txBody>
          <a:bodyPr>
            <a:normAutofit/>
          </a:bodyPr>
          <a:lstStyle/>
          <a:p>
            <a:pPr marL="662940" indent="-457200" algn="l">
              <a:spcBef>
                <a:spcPts val="600"/>
              </a:spcBef>
              <a:buSzPct val="100000"/>
              <a:buFont typeface="+mj-lt"/>
              <a:buAutoNum type="arabicParenR"/>
            </a:pPr>
            <a:r>
              <a:rPr lang="en-US" sz="2200" dirty="0"/>
              <a:t>Transfer learning techniques are applied when data is scarce</a:t>
            </a:r>
          </a:p>
          <a:p>
            <a:pPr marL="662940" indent="-457200" algn="l">
              <a:spcBef>
                <a:spcPts val="600"/>
              </a:spcBef>
              <a:buSzPct val="100000"/>
              <a:buFont typeface="+mj-lt"/>
              <a:buAutoNum type="arabicParenR"/>
            </a:pPr>
            <a:r>
              <a:rPr lang="en-US" sz="2200" dirty="0"/>
              <a:t>Accuracy is generally very high</a:t>
            </a:r>
          </a:p>
          <a:p>
            <a:pPr marL="662940" indent="-457200" algn="l">
              <a:spcBef>
                <a:spcPts val="600"/>
              </a:spcBef>
              <a:buSzPct val="100000"/>
              <a:buFont typeface="+mj-lt"/>
              <a:buAutoNum type="arabicParenR"/>
            </a:pPr>
            <a:r>
              <a:rPr lang="en-US" sz="2200" dirty="0"/>
              <a:t>It is computationally very inexpensive and hence widely adopted</a:t>
            </a:r>
          </a:p>
          <a:p>
            <a:pPr marL="662940" indent="-457200" algn="l">
              <a:spcBef>
                <a:spcPts val="600"/>
              </a:spcBef>
              <a:buSzPct val="100000"/>
              <a:buFont typeface="+mj-lt"/>
              <a:buAutoNum type="arabicParenR"/>
            </a:pPr>
            <a:r>
              <a:rPr lang="en-US" sz="2200" dirty="0"/>
              <a:t>Can be applied on any kind of images (retail, healthcare, automotive etc.)</a:t>
            </a:r>
          </a:p>
          <a:p>
            <a:pPr marL="205740" indent="0" algn="l"/>
            <a:endParaRPr lang="en-US" dirty="0"/>
          </a:p>
          <a:p>
            <a:pPr marL="548640" indent="-342900" algn="l">
              <a:buAutoNum type="arabicPeriod"/>
            </a:pPr>
            <a:endParaRPr lang="en-US" dirty="0"/>
          </a:p>
          <a:p>
            <a:pPr marL="548640" indent="-342900" algn="l">
              <a:buAutoNum type="arabicPeriod"/>
            </a:pPr>
            <a:endParaRPr lang="en-US" dirty="0"/>
          </a:p>
        </p:txBody>
      </p:sp>
    </p:spTree>
    <p:extLst>
      <p:ext uri="{BB962C8B-B14F-4D97-AF65-F5344CB8AC3E}">
        <p14:creationId xmlns:p14="http://schemas.microsoft.com/office/powerpoint/2010/main" val="1739543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8CE0-DE81-08A5-552B-3D1639EA9769}"/>
              </a:ext>
            </a:extLst>
          </p:cNvPr>
          <p:cNvSpPr>
            <a:spLocks noGrp="1"/>
          </p:cNvSpPr>
          <p:nvPr>
            <p:ph type="title"/>
          </p:nvPr>
        </p:nvSpPr>
        <p:spPr>
          <a:xfrm>
            <a:off x="829461" y="537350"/>
            <a:ext cx="7514033" cy="411147"/>
          </a:xfrm>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3DC9DFFD-D932-9D46-3173-A8D318B392AD}"/>
              </a:ext>
            </a:extLst>
          </p:cNvPr>
          <p:cNvSpPr>
            <a:spLocks noGrp="1"/>
          </p:cNvSpPr>
          <p:nvPr>
            <p:ph type="body" idx="1"/>
          </p:nvPr>
        </p:nvSpPr>
        <p:spPr>
          <a:xfrm>
            <a:off x="440578" y="1380894"/>
            <a:ext cx="8608829" cy="2570998"/>
          </a:xfrm>
        </p:spPr>
        <p:txBody>
          <a:bodyPr>
            <a:normAutofit fontScale="92500"/>
          </a:bodyPr>
          <a:lstStyle/>
          <a:p>
            <a:pPr marL="720090" indent="-514350" algn="l">
              <a:lnSpc>
                <a:spcPct val="120000"/>
              </a:lnSpc>
              <a:spcBef>
                <a:spcPts val="600"/>
              </a:spcBef>
              <a:buSzPct val="100000"/>
              <a:buFont typeface="+mj-lt"/>
              <a:buAutoNum type="arabicParenR"/>
            </a:pPr>
            <a:r>
              <a:rPr lang="en-US" sz="2400" dirty="0"/>
              <a:t>Ian Goodfellow, </a:t>
            </a:r>
            <a:r>
              <a:rPr lang="en-US" sz="2400" dirty="0" err="1"/>
              <a:t>Yoshua</a:t>
            </a:r>
            <a:r>
              <a:rPr lang="en-US" sz="2400" dirty="0"/>
              <a:t> </a:t>
            </a:r>
            <a:r>
              <a:rPr lang="en-US" sz="2400" dirty="0" err="1"/>
              <a:t>Bengio</a:t>
            </a:r>
            <a:r>
              <a:rPr lang="en-US" sz="2400" dirty="0"/>
              <a:t> and Aaron Courville. 2017 Deep Learning: MIT Press Publication</a:t>
            </a:r>
          </a:p>
          <a:p>
            <a:pPr marL="720090" indent="-514350" algn="l">
              <a:lnSpc>
                <a:spcPct val="120000"/>
              </a:lnSpc>
              <a:spcBef>
                <a:spcPts val="600"/>
              </a:spcBef>
              <a:buSzPct val="100000"/>
              <a:buFont typeface="+mj-lt"/>
              <a:buAutoNum type="arabicParenR"/>
            </a:pPr>
            <a:r>
              <a:rPr lang="en-US" sz="2400" dirty="0"/>
              <a:t>Chollet, Francois. 2017. Deep Learning with Python. New York, NY: Manning Publications</a:t>
            </a:r>
          </a:p>
          <a:p>
            <a:pPr marL="720090" indent="-514350" algn="l">
              <a:lnSpc>
                <a:spcPct val="120000"/>
              </a:lnSpc>
              <a:spcBef>
                <a:spcPts val="600"/>
              </a:spcBef>
              <a:buSzPct val="100000"/>
              <a:buFont typeface="+mj-lt"/>
              <a:buAutoNum type="arabicParenR"/>
            </a:pPr>
            <a:r>
              <a:rPr lang="en-US" sz="2400" dirty="0"/>
              <a:t>https://www.tensorflow.org/tutorials/images/transfer_learning</a:t>
            </a:r>
          </a:p>
          <a:p>
            <a:pPr marL="548640" indent="-342900">
              <a:buAutoNum type="arabicParenR"/>
            </a:pPr>
            <a:endParaRPr lang="en-US" dirty="0"/>
          </a:p>
        </p:txBody>
      </p:sp>
    </p:spTree>
    <p:extLst>
      <p:ext uri="{BB962C8B-B14F-4D97-AF65-F5344CB8AC3E}">
        <p14:creationId xmlns:p14="http://schemas.microsoft.com/office/powerpoint/2010/main" val="4168713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C454-FC06-46C7-A74C-65A54167EDA6}"/>
              </a:ext>
            </a:extLst>
          </p:cNvPr>
          <p:cNvSpPr>
            <a:spLocks noGrp="1"/>
          </p:cNvSpPr>
          <p:nvPr>
            <p:ph type="title"/>
          </p:nvPr>
        </p:nvSpPr>
        <p:spPr>
          <a:xfrm>
            <a:off x="1196358" y="516324"/>
            <a:ext cx="6762630" cy="881455"/>
          </a:xfrm>
        </p:spPr>
        <p:txBody>
          <a:bodyPr>
            <a:noAutofit/>
          </a:bodyPr>
          <a:lstStyle/>
          <a:p>
            <a:pPr algn="ctr"/>
            <a:r>
              <a:rPr lang="en-US" sz="3200" dirty="0"/>
              <a:t>Visualizing a pre-trained Neural Network</a:t>
            </a:r>
          </a:p>
        </p:txBody>
      </p:sp>
      <p:sp>
        <p:nvSpPr>
          <p:cNvPr id="5" name="Slide Number Placeholder 4">
            <a:extLst>
              <a:ext uri="{FF2B5EF4-FFF2-40B4-BE49-F238E27FC236}">
                <a16:creationId xmlns:a16="http://schemas.microsoft.com/office/drawing/2014/main" id="{AC52EFC8-E618-4A04-9110-63A1F3262182}"/>
              </a:ext>
            </a:extLst>
          </p:cNvPr>
          <p:cNvSpPr>
            <a:spLocks noGrp="1"/>
          </p:cNvSpPr>
          <p:nvPr>
            <p:ph type="sldNum" idx="12"/>
          </p:nvPr>
        </p:nvSpPr>
        <p:spPr/>
        <p:txBody>
          <a:bodyPr/>
          <a:lstStyle/>
          <a:p>
            <a:pPr>
              <a:defRPr/>
            </a:pPr>
            <a:fld id="{B5D931A1-A42B-F94C-ADA3-91D74B0ACBA8}" type="slidenum">
              <a:rPr lang="en-GB" smtClean="0"/>
              <a:pPr>
                <a:defRPr/>
              </a:pPr>
              <a:t>4</a:t>
            </a:fld>
            <a:endParaRPr lang="en-GB"/>
          </a:p>
        </p:txBody>
      </p:sp>
      <p:pic>
        <p:nvPicPr>
          <p:cNvPr id="6" name="Picture 5" descr="A screenshot of a computer&#10;&#10;Description automatically generated with medium confidence">
            <a:extLst>
              <a:ext uri="{FF2B5EF4-FFF2-40B4-BE49-F238E27FC236}">
                <a16:creationId xmlns:a16="http://schemas.microsoft.com/office/drawing/2014/main" id="{A51B5C15-A2FD-3CFB-BE72-49CF0A247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64" y="1681555"/>
            <a:ext cx="7549223" cy="3061895"/>
          </a:xfrm>
          <a:prstGeom prst="rect">
            <a:avLst/>
          </a:prstGeom>
        </p:spPr>
      </p:pic>
    </p:spTree>
    <p:extLst>
      <p:ext uri="{BB962C8B-B14F-4D97-AF65-F5344CB8AC3E}">
        <p14:creationId xmlns:p14="http://schemas.microsoft.com/office/powerpoint/2010/main" val="299662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3B1E-F615-1E83-FD94-A77A23A083DD}"/>
              </a:ext>
            </a:extLst>
          </p:cNvPr>
          <p:cNvSpPr>
            <a:spLocks noGrp="1"/>
          </p:cNvSpPr>
          <p:nvPr>
            <p:ph type="title"/>
          </p:nvPr>
        </p:nvSpPr>
        <p:spPr>
          <a:xfrm>
            <a:off x="818950" y="411223"/>
            <a:ext cx="7514033" cy="599288"/>
          </a:xfrm>
        </p:spPr>
        <p:txBody>
          <a:bodyPr>
            <a:normAutofit fontScale="90000"/>
          </a:bodyPr>
          <a:lstStyle/>
          <a:p>
            <a:r>
              <a:rPr lang="en-US" dirty="0"/>
              <a:t>Problems with Training CNNs from Scratch</a:t>
            </a:r>
          </a:p>
        </p:txBody>
      </p:sp>
      <p:sp>
        <p:nvSpPr>
          <p:cNvPr id="7" name="TextBox 6">
            <a:extLst>
              <a:ext uri="{FF2B5EF4-FFF2-40B4-BE49-F238E27FC236}">
                <a16:creationId xmlns:a16="http://schemas.microsoft.com/office/drawing/2014/main" id="{3D0D142F-A557-59ED-73DD-BCD0BDFBC4D8}"/>
              </a:ext>
            </a:extLst>
          </p:cNvPr>
          <p:cNvSpPr txBox="1"/>
          <p:nvPr/>
        </p:nvSpPr>
        <p:spPr>
          <a:xfrm>
            <a:off x="351399" y="1548032"/>
            <a:ext cx="7789178" cy="2723374"/>
          </a:xfrm>
          <a:prstGeom prst="rect">
            <a:avLst/>
          </a:prstGeom>
          <a:noFill/>
        </p:spPr>
        <p:txBody>
          <a:bodyPr wrap="square" rtlCol="0">
            <a:spAutoFit/>
          </a:bodyPr>
          <a:lstStyle/>
          <a:p>
            <a:pPr marL="568325" marR="0" lvl="0" indent="-363538" algn="l" defTabSz="914400" rtl="0" eaLnBrk="1" fontAlgn="auto" latinLnBrk="0" hangingPunct="1">
              <a:lnSpc>
                <a:spcPct val="120000"/>
              </a:lnSpc>
              <a:spcBef>
                <a:spcPts val="600"/>
              </a:spcBef>
              <a:spcAft>
                <a:spcPts val="0"/>
              </a:spcAft>
              <a:buClr>
                <a:srgbClr val="7F241A"/>
              </a:buClr>
              <a:buSzPts val="2900"/>
              <a:buFont typeface="Helvetica" panose="020B0604020202020204" pitchFamily="34" charset="0"/>
              <a:buChar char="•"/>
              <a:tabLst/>
              <a:defRPr/>
            </a:pPr>
            <a:r>
              <a:rPr lang="en-US" sz="2200" dirty="0">
                <a:solidFill>
                  <a:schemeClr val="tx1"/>
                </a:solidFill>
                <a:latin typeface="Helvetica" panose="020B0604020202020204" pitchFamily="34" charset="0"/>
                <a:cs typeface="Helvetica" panose="020B0604020202020204" pitchFamily="34" charset="0"/>
              </a:rPr>
              <a:t>CNNs require millions of images to predict with very good accuracy</a:t>
            </a:r>
          </a:p>
          <a:p>
            <a:pPr marL="568325" marR="0" lvl="0" indent="-363538" algn="l" defTabSz="914400" rtl="0" eaLnBrk="1" fontAlgn="auto" latinLnBrk="0" hangingPunct="1">
              <a:lnSpc>
                <a:spcPct val="120000"/>
              </a:lnSpc>
              <a:spcBef>
                <a:spcPts val="600"/>
              </a:spcBef>
              <a:spcAft>
                <a:spcPts val="0"/>
              </a:spcAft>
              <a:buClr>
                <a:srgbClr val="7F241A"/>
              </a:buClr>
              <a:buSzPts val="2900"/>
              <a:buFont typeface="Helvetica" panose="020B0604020202020204" pitchFamily="34" charset="0"/>
              <a:buChar char="•"/>
              <a:tabLst/>
              <a:defRPr/>
            </a:pPr>
            <a:r>
              <a:rPr lang="en-US" sz="2200" dirty="0">
                <a:solidFill>
                  <a:schemeClr val="tx1"/>
                </a:solidFill>
                <a:latin typeface="Helvetica" panose="020B0604020202020204" pitchFamily="34" charset="0"/>
                <a:cs typeface="Helvetica" panose="020B0604020202020204" pitchFamily="34" charset="0"/>
              </a:rPr>
              <a:t>Computationally it is very expensive</a:t>
            </a:r>
          </a:p>
          <a:p>
            <a:pPr marL="568325" marR="0" lvl="0" indent="-363538" algn="l" defTabSz="914400" rtl="0" eaLnBrk="1" fontAlgn="auto" latinLnBrk="0" hangingPunct="1">
              <a:lnSpc>
                <a:spcPct val="120000"/>
              </a:lnSpc>
              <a:spcBef>
                <a:spcPts val="600"/>
              </a:spcBef>
              <a:spcAft>
                <a:spcPts val="0"/>
              </a:spcAft>
              <a:buClr>
                <a:srgbClr val="7F241A"/>
              </a:buClr>
              <a:buSzPts val="2900"/>
              <a:buFont typeface="Helvetica" panose="020B0604020202020204" pitchFamily="34" charset="0"/>
              <a:buChar char="•"/>
              <a:tabLst/>
              <a:defRPr/>
            </a:pPr>
            <a:r>
              <a:rPr lang="en-US" sz="2200" dirty="0">
                <a:solidFill>
                  <a:schemeClr val="tx1"/>
                </a:solidFill>
                <a:latin typeface="Helvetica" panose="020B0604020202020204" pitchFamily="34" charset="0"/>
                <a:cs typeface="Helvetica" panose="020B0604020202020204" pitchFamily="34" charset="0"/>
              </a:rPr>
              <a:t>Training time is very high</a:t>
            </a:r>
          </a:p>
          <a:p>
            <a:pPr marL="568325" marR="0" lvl="0" indent="-363538" algn="l" defTabSz="914400" rtl="0" eaLnBrk="1" fontAlgn="auto" latinLnBrk="0" hangingPunct="1">
              <a:lnSpc>
                <a:spcPct val="120000"/>
              </a:lnSpc>
              <a:spcBef>
                <a:spcPts val="600"/>
              </a:spcBef>
              <a:spcAft>
                <a:spcPts val="0"/>
              </a:spcAft>
              <a:buClr>
                <a:srgbClr val="7F241A"/>
              </a:buClr>
              <a:buSzPts val="2900"/>
              <a:buFont typeface="Helvetica" panose="020B0604020202020204" pitchFamily="34" charset="0"/>
              <a:buChar char="•"/>
              <a:tabLst/>
              <a:defRPr/>
            </a:pPr>
            <a:r>
              <a:rPr lang="en-US" sz="2200" dirty="0">
                <a:solidFill>
                  <a:schemeClr val="tx1"/>
                </a:solidFill>
                <a:latin typeface="Helvetica" panose="020B0604020202020204" pitchFamily="34" charset="0"/>
                <a:cs typeface="Helvetica" panose="020B0604020202020204" pitchFamily="34" charset="0"/>
              </a:rPr>
              <a:t>You may not have the required millions of images to solve a custom use case</a:t>
            </a:r>
          </a:p>
        </p:txBody>
      </p:sp>
    </p:spTree>
    <p:extLst>
      <p:ext uri="{BB962C8B-B14F-4D97-AF65-F5344CB8AC3E}">
        <p14:creationId xmlns:p14="http://schemas.microsoft.com/office/powerpoint/2010/main" val="158388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D364B3-FB7B-409B-16DC-4E4107831A3B}"/>
              </a:ext>
            </a:extLst>
          </p:cNvPr>
          <p:cNvSpPr>
            <a:spLocks noGrp="1"/>
          </p:cNvSpPr>
          <p:nvPr>
            <p:ph type="body" idx="1"/>
          </p:nvPr>
        </p:nvSpPr>
        <p:spPr>
          <a:xfrm>
            <a:off x="1113236" y="3020415"/>
            <a:ext cx="7514035" cy="1206500"/>
          </a:xfrm>
        </p:spPr>
        <p:txBody>
          <a:bodyPr>
            <a:normAutofit/>
          </a:bodyPr>
          <a:lstStyle/>
          <a:p>
            <a:pPr algn="r"/>
            <a:r>
              <a:rPr lang="en-US" sz="2700" dirty="0"/>
              <a:t>Transfer Learning for Image Classification</a:t>
            </a:r>
          </a:p>
        </p:txBody>
      </p:sp>
    </p:spTree>
    <p:extLst>
      <p:ext uri="{BB962C8B-B14F-4D97-AF65-F5344CB8AC3E}">
        <p14:creationId xmlns:p14="http://schemas.microsoft.com/office/powerpoint/2010/main" val="58066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8075-D87E-B6D4-EBAA-619E9A74E9A0}"/>
              </a:ext>
            </a:extLst>
          </p:cNvPr>
          <p:cNvSpPr>
            <a:spLocks noGrp="1"/>
          </p:cNvSpPr>
          <p:nvPr>
            <p:ph type="title"/>
          </p:nvPr>
        </p:nvSpPr>
        <p:spPr>
          <a:xfrm>
            <a:off x="818953" y="478390"/>
            <a:ext cx="7514033" cy="945335"/>
          </a:xfrm>
        </p:spPr>
        <p:txBody>
          <a:bodyPr>
            <a:normAutofit fontScale="90000"/>
          </a:bodyPr>
          <a:lstStyle/>
          <a:p>
            <a:r>
              <a:rPr lang="en-US" dirty="0"/>
              <a:t>Introduction to Transfer Learning for Computer Vision</a:t>
            </a:r>
          </a:p>
        </p:txBody>
      </p:sp>
      <p:pic>
        <p:nvPicPr>
          <p:cNvPr id="5" name="Picture 4" descr="Logo&#10;&#10;Description automatically generated with low confidence">
            <a:extLst>
              <a:ext uri="{FF2B5EF4-FFF2-40B4-BE49-F238E27FC236}">
                <a16:creationId xmlns:a16="http://schemas.microsoft.com/office/drawing/2014/main" id="{AA2E870C-369B-D01A-9FA2-03A26C4AB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334" y="2098876"/>
            <a:ext cx="6553840" cy="2816024"/>
          </a:xfrm>
          <a:prstGeom prst="rect">
            <a:avLst/>
          </a:prstGeom>
        </p:spPr>
      </p:pic>
      <p:sp>
        <p:nvSpPr>
          <p:cNvPr id="6" name="TextBox 5">
            <a:extLst>
              <a:ext uri="{FF2B5EF4-FFF2-40B4-BE49-F238E27FC236}">
                <a16:creationId xmlns:a16="http://schemas.microsoft.com/office/drawing/2014/main" id="{6A58A13A-5E84-8C8B-98DD-8AB4923906C7}"/>
              </a:ext>
            </a:extLst>
          </p:cNvPr>
          <p:cNvSpPr txBox="1"/>
          <p:nvPr/>
        </p:nvSpPr>
        <p:spPr>
          <a:xfrm>
            <a:off x="97972" y="1482401"/>
            <a:ext cx="1399592" cy="577081"/>
          </a:xfrm>
          <a:prstGeom prst="rect">
            <a:avLst/>
          </a:prstGeom>
          <a:noFill/>
        </p:spPr>
        <p:txBody>
          <a:bodyPr wrap="square" rtlCol="0">
            <a:spAutoFit/>
          </a:bodyPr>
          <a:lstStyle/>
          <a:p>
            <a:r>
              <a:rPr lang="en-US" sz="1050" dirty="0">
                <a:solidFill>
                  <a:schemeClr val="tx1"/>
                </a:solidFill>
              </a:rPr>
              <a:t>Standard Dataset with Millions of Images</a:t>
            </a:r>
          </a:p>
        </p:txBody>
      </p:sp>
      <p:sp>
        <p:nvSpPr>
          <p:cNvPr id="11" name="Rectangle 10">
            <a:extLst>
              <a:ext uri="{FF2B5EF4-FFF2-40B4-BE49-F238E27FC236}">
                <a16:creationId xmlns:a16="http://schemas.microsoft.com/office/drawing/2014/main" id="{FBA473F3-60F8-2465-2F71-2F2752E26D3A}"/>
              </a:ext>
            </a:extLst>
          </p:cNvPr>
          <p:cNvSpPr/>
          <p:nvPr/>
        </p:nvSpPr>
        <p:spPr>
          <a:xfrm>
            <a:off x="97972" y="1482402"/>
            <a:ext cx="1399592" cy="7600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6F0BF197-02DE-E10E-8818-0583B39F4B6D}"/>
              </a:ext>
            </a:extLst>
          </p:cNvPr>
          <p:cNvSpPr/>
          <p:nvPr/>
        </p:nvSpPr>
        <p:spPr>
          <a:xfrm>
            <a:off x="97972" y="4520093"/>
            <a:ext cx="1311379" cy="6983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Training a CNN from scratch</a:t>
            </a:r>
          </a:p>
        </p:txBody>
      </p:sp>
      <p:cxnSp>
        <p:nvCxnSpPr>
          <p:cNvPr id="16" name="Straight Arrow Connector 15">
            <a:extLst>
              <a:ext uri="{FF2B5EF4-FFF2-40B4-BE49-F238E27FC236}">
                <a16:creationId xmlns:a16="http://schemas.microsoft.com/office/drawing/2014/main" id="{7ECB69EC-6D55-3D9F-B58A-13E2AD973A44}"/>
              </a:ext>
            </a:extLst>
          </p:cNvPr>
          <p:cNvCxnSpPr/>
          <p:nvPr/>
        </p:nvCxnSpPr>
        <p:spPr>
          <a:xfrm>
            <a:off x="1593334" y="1669933"/>
            <a:ext cx="1332327" cy="57254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AAE53B-CDE7-F50C-44F2-0AE4CB6FAC47}"/>
              </a:ext>
            </a:extLst>
          </p:cNvPr>
          <p:cNvCxnSpPr/>
          <p:nvPr/>
        </p:nvCxnSpPr>
        <p:spPr>
          <a:xfrm flipV="1">
            <a:off x="1497564" y="4476051"/>
            <a:ext cx="836674" cy="30829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09729E4-CCD3-93EE-2CE6-3ACFA677B1A9}"/>
              </a:ext>
            </a:extLst>
          </p:cNvPr>
          <p:cNvSpPr/>
          <p:nvPr/>
        </p:nvSpPr>
        <p:spPr>
          <a:xfrm>
            <a:off x="4743974" y="2646727"/>
            <a:ext cx="1258349" cy="42154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Pre-Trained Neural Network</a:t>
            </a:r>
          </a:p>
        </p:txBody>
      </p:sp>
      <p:sp>
        <p:nvSpPr>
          <p:cNvPr id="20" name="Rectangle 19">
            <a:extLst>
              <a:ext uri="{FF2B5EF4-FFF2-40B4-BE49-F238E27FC236}">
                <a16:creationId xmlns:a16="http://schemas.microsoft.com/office/drawing/2014/main" id="{8EB7EB76-1D35-04FC-F92C-14D1C5203A1F}"/>
              </a:ext>
            </a:extLst>
          </p:cNvPr>
          <p:cNvSpPr/>
          <p:nvPr/>
        </p:nvSpPr>
        <p:spPr>
          <a:xfrm>
            <a:off x="7013039" y="2157650"/>
            <a:ext cx="1075254" cy="4718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Custom Data</a:t>
            </a:r>
          </a:p>
        </p:txBody>
      </p:sp>
      <p:sp>
        <p:nvSpPr>
          <p:cNvPr id="21" name="Oval 20">
            <a:extLst>
              <a:ext uri="{FF2B5EF4-FFF2-40B4-BE49-F238E27FC236}">
                <a16:creationId xmlns:a16="http://schemas.microsoft.com/office/drawing/2014/main" id="{FC3FA28A-DC58-1F8B-0495-5E2F628EAD66}"/>
              </a:ext>
            </a:extLst>
          </p:cNvPr>
          <p:cNvSpPr/>
          <p:nvPr/>
        </p:nvSpPr>
        <p:spPr>
          <a:xfrm>
            <a:off x="7462582" y="3506888"/>
            <a:ext cx="264254" cy="117679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23" name="Straight Arrow Connector 22">
            <a:extLst>
              <a:ext uri="{FF2B5EF4-FFF2-40B4-BE49-F238E27FC236}">
                <a16:creationId xmlns:a16="http://schemas.microsoft.com/office/drawing/2014/main" id="{547EC031-C7DF-6339-C6D0-BF0FAE87B0DA}"/>
              </a:ext>
            </a:extLst>
          </p:cNvPr>
          <p:cNvCxnSpPr>
            <a:cxnSpLocks/>
          </p:cNvCxnSpPr>
          <p:nvPr/>
        </p:nvCxnSpPr>
        <p:spPr>
          <a:xfrm flipH="1">
            <a:off x="7726836" y="3371063"/>
            <a:ext cx="516109" cy="362562"/>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03A61A-DD63-CC1A-8356-1D175EFCE456}"/>
              </a:ext>
            </a:extLst>
          </p:cNvPr>
          <p:cNvSpPr/>
          <p:nvPr/>
        </p:nvSpPr>
        <p:spPr>
          <a:xfrm>
            <a:off x="8242945" y="2972559"/>
            <a:ext cx="761198" cy="5219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Custom Classes</a:t>
            </a:r>
          </a:p>
        </p:txBody>
      </p:sp>
    </p:spTree>
    <p:extLst>
      <p:ext uri="{BB962C8B-B14F-4D97-AF65-F5344CB8AC3E}">
        <p14:creationId xmlns:p14="http://schemas.microsoft.com/office/powerpoint/2010/main" val="423297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18C8-AFCD-0712-5D3D-614EC3D60DA2}"/>
              </a:ext>
            </a:extLst>
          </p:cNvPr>
          <p:cNvSpPr>
            <a:spLocks noGrp="1"/>
          </p:cNvSpPr>
          <p:nvPr>
            <p:ph type="title"/>
          </p:nvPr>
        </p:nvSpPr>
        <p:spPr>
          <a:xfrm>
            <a:off x="818951" y="179990"/>
            <a:ext cx="7514033" cy="1027127"/>
          </a:xfrm>
        </p:spPr>
        <p:txBody>
          <a:bodyPr/>
          <a:lstStyle/>
          <a:p>
            <a:r>
              <a:rPr lang="en-US" dirty="0"/>
              <a:t>What is Transfer Learning?</a:t>
            </a:r>
          </a:p>
        </p:txBody>
      </p:sp>
      <p:sp>
        <p:nvSpPr>
          <p:cNvPr id="3" name="Text Placeholder 2">
            <a:extLst>
              <a:ext uri="{FF2B5EF4-FFF2-40B4-BE49-F238E27FC236}">
                <a16:creationId xmlns:a16="http://schemas.microsoft.com/office/drawing/2014/main" id="{F0DD6EE7-BA7E-A3EC-033C-EEBB7E033E37}"/>
              </a:ext>
            </a:extLst>
          </p:cNvPr>
          <p:cNvSpPr>
            <a:spLocks noGrp="1"/>
          </p:cNvSpPr>
          <p:nvPr>
            <p:ph type="body" idx="1"/>
          </p:nvPr>
        </p:nvSpPr>
        <p:spPr>
          <a:xfrm>
            <a:off x="713848" y="1743147"/>
            <a:ext cx="7514035" cy="515923"/>
          </a:xfrm>
        </p:spPr>
        <p:txBody>
          <a:bodyPr>
            <a:noAutofit/>
          </a:bodyPr>
          <a:lstStyle/>
          <a:p>
            <a:pPr algn="l"/>
            <a:r>
              <a:rPr lang="en-US" sz="2400" dirty="0"/>
              <a:t>A technique to reuse a pre-trained CNN to train on</a:t>
            </a:r>
          </a:p>
          <a:p>
            <a:pPr algn="l"/>
            <a:r>
              <a:rPr lang="en-US" sz="2400" dirty="0"/>
              <a:t>custom data</a:t>
            </a:r>
          </a:p>
        </p:txBody>
      </p:sp>
    </p:spTree>
    <p:extLst>
      <p:ext uri="{BB962C8B-B14F-4D97-AF65-F5344CB8AC3E}">
        <p14:creationId xmlns:p14="http://schemas.microsoft.com/office/powerpoint/2010/main" val="424146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BF3E-FC70-9AB8-3DE1-C7F8A4E63645}"/>
              </a:ext>
            </a:extLst>
          </p:cNvPr>
          <p:cNvSpPr>
            <a:spLocks noGrp="1"/>
          </p:cNvSpPr>
          <p:nvPr>
            <p:ph type="title"/>
          </p:nvPr>
        </p:nvSpPr>
        <p:spPr>
          <a:xfrm>
            <a:off x="818951" y="327139"/>
            <a:ext cx="7514033" cy="687373"/>
          </a:xfrm>
        </p:spPr>
        <p:txBody>
          <a:bodyPr/>
          <a:lstStyle/>
          <a:p>
            <a:r>
              <a:rPr lang="en-US" dirty="0"/>
              <a:t>How to do Transfer Learning?</a:t>
            </a:r>
          </a:p>
        </p:txBody>
      </p:sp>
      <p:sp>
        <p:nvSpPr>
          <p:cNvPr id="3" name="Text Placeholder 2">
            <a:extLst>
              <a:ext uri="{FF2B5EF4-FFF2-40B4-BE49-F238E27FC236}">
                <a16:creationId xmlns:a16="http://schemas.microsoft.com/office/drawing/2014/main" id="{4A839050-830E-8D6A-B5AB-5DABA671E3DE}"/>
              </a:ext>
            </a:extLst>
          </p:cNvPr>
          <p:cNvSpPr>
            <a:spLocks noGrp="1"/>
          </p:cNvSpPr>
          <p:nvPr>
            <p:ph type="body" idx="1"/>
          </p:nvPr>
        </p:nvSpPr>
        <p:spPr>
          <a:xfrm>
            <a:off x="440575" y="1520565"/>
            <a:ext cx="7514035" cy="2908883"/>
          </a:xfrm>
        </p:spPr>
        <p:txBody>
          <a:bodyPr>
            <a:noAutofit/>
          </a:bodyPr>
          <a:lstStyle/>
          <a:p>
            <a:pPr marL="662940" indent="-457200" algn="l">
              <a:spcBef>
                <a:spcPts val="600"/>
              </a:spcBef>
              <a:buSzPct val="100000"/>
              <a:buFont typeface="+mj-lt"/>
              <a:buAutoNum type="arabicParenR"/>
            </a:pPr>
            <a:r>
              <a:rPr lang="en-US" sz="2200" dirty="0">
                <a:latin typeface="Helvetica "/>
              </a:rPr>
              <a:t>Take a pre-trained model and cut off the last layer of the network</a:t>
            </a:r>
          </a:p>
          <a:p>
            <a:pPr marL="662940" indent="-457200" algn="l">
              <a:spcBef>
                <a:spcPts val="600"/>
              </a:spcBef>
              <a:buSzPct val="100000"/>
              <a:buFont typeface="+mj-lt"/>
              <a:buAutoNum type="arabicParenR"/>
            </a:pPr>
            <a:r>
              <a:rPr lang="en-US" sz="2200" dirty="0">
                <a:latin typeface="Helvetica "/>
              </a:rPr>
              <a:t>Attach a new head with the number of classes of your choice</a:t>
            </a:r>
          </a:p>
          <a:p>
            <a:pPr marL="662940" indent="-457200" algn="l">
              <a:spcBef>
                <a:spcPts val="600"/>
              </a:spcBef>
              <a:buSzPct val="100000"/>
              <a:buFont typeface="+mj-lt"/>
              <a:buAutoNum type="arabicParenR"/>
            </a:pPr>
            <a:r>
              <a:rPr lang="en-US" sz="2200" dirty="0">
                <a:latin typeface="Helvetica "/>
              </a:rPr>
              <a:t>Train the model but freeze all layers except the last layer, or</a:t>
            </a:r>
          </a:p>
          <a:p>
            <a:pPr marL="662940" indent="-457200" algn="l">
              <a:spcBef>
                <a:spcPts val="600"/>
              </a:spcBef>
              <a:buSzPct val="100000"/>
              <a:buFont typeface="+mj-lt"/>
              <a:buAutoNum type="arabicParenR"/>
            </a:pPr>
            <a:r>
              <a:rPr lang="en-US" sz="2200" dirty="0">
                <a:latin typeface="Helvetica "/>
              </a:rPr>
              <a:t>Fine tune pre-trained model by unfreezing last few layers and training only the last few layers</a:t>
            </a:r>
          </a:p>
        </p:txBody>
      </p:sp>
    </p:spTree>
    <p:extLst>
      <p:ext uri="{BB962C8B-B14F-4D97-AF65-F5344CB8AC3E}">
        <p14:creationId xmlns:p14="http://schemas.microsoft.com/office/powerpoint/2010/main" val="3992298834"/>
      </p:ext>
    </p:extLst>
  </p:cSld>
  <p:clrMapOvr>
    <a:masterClrMapping/>
  </p:clrMapOvr>
</p:sld>
</file>

<file path=ppt/theme/theme1.xml><?xml version="1.0" encoding="utf-8"?>
<a:theme xmlns:a="http://schemas.openxmlformats.org/drawingml/2006/main" name="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103867</TotalTime>
  <Words>1601</Words>
  <Application>Microsoft Office PowerPoint</Application>
  <PresentationFormat>On-screen Show (16:10)</PresentationFormat>
  <Paragraphs>168</Paragraphs>
  <Slides>32</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Corbel</vt:lpstr>
      <vt:lpstr>Franklin Gothic</vt:lpstr>
      <vt:lpstr>Helvetica</vt:lpstr>
      <vt:lpstr>Helvetica </vt:lpstr>
      <vt:lpstr>Helvetica Neue</vt:lpstr>
      <vt:lpstr>Noto Sans Symbols</vt:lpstr>
      <vt:lpstr>Tahoma</vt:lpstr>
      <vt:lpstr>Times New Roman</vt:lpstr>
      <vt:lpstr>Penn</vt:lpstr>
      <vt:lpstr>Deep Learning: Transfer Learning for Computer Vision</vt:lpstr>
      <vt:lpstr>Contents</vt:lpstr>
      <vt:lpstr>Recall from Convolutional Neural Networks</vt:lpstr>
      <vt:lpstr>Visualizing a pre-trained Neural Network</vt:lpstr>
      <vt:lpstr>Problems with Training CNNs from Scratch</vt:lpstr>
      <vt:lpstr>PowerPoint Presentation</vt:lpstr>
      <vt:lpstr>Introduction to Transfer Learning for Computer Vision</vt:lpstr>
      <vt:lpstr>What is Transfer Learning?</vt:lpstr>
      <vt:lpstr>How to do Transfer Learning?</vt:lpstr>
      <vt:lpstr>Why Transfer Learning Works?</vt:lpstr>
      <vt:lpstr>Why Transfer Learning is Popular?</vt:lpstr>
      <vt:lpstr>PowerPoint Presentation</vt:lpstr>
      <vt:lpstr>ImageNet Dataset</vt:lpstr>
      <vt:lpstr>ImageNet Large Scale Visual Recognition Challenge (ILSVRC) </vt:lpstr>
      <vt:lpstr>Pre-Trained Networks</vt:lpstr>
      <vt:lpstr>Summary on Different Model Architecture</vt:lpstr>
      <vt:lpstr>PowerPoint Presentation</vt:lpstr>
      <vt:lpstr>Overview</vt:lpstr>
      <vt:lpstr>Pipeline</vt:lpstr>
      <vt:lpstr>Loading a Pre-trained Model</vt:lpstr>
      <vt:lpstr>Attach a Custom Final Layer</vt:lpstr>
      <vt:lpstr>Training the Neural Network</vt:lpstr>
      <vt:lpstr>Understanding the Learning Curve</vt:lpstr>
      <vt:lpstr>Learning </vt:lpstr>
      <vt:lpstr>Fine-Tuning</vt:lpstr>
      <vt:lpstr>Unfreezing the Last Few Layers</vt:lpstr>
      <vt:lpstr>Learning Curves</vt:lpstr>
      <vt:lpstr>Learning</vt:lpstr>
      <vt:lpstr>Inference </vt:lpstr>
      <vt:lpstr>Conclusion</vt:lpstr>
      <vt:lpstr>Summary</vt:lpstr>
      <vt:lpstr>References</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Andre de Waal</cp:lastModifiedBy>
  <cp:revision>1062</cp:revision>
  <cp:lastPrinted>2017-01-23T16:50:21Z</cp:lastPrinted>
  <dcterms:created xsi:type="dcterms:W3CDTF">2017-01-03T15:51:00Z</dcterms:created>
  <dcterms:modified xsi:type="dcterms:W3CDTF">2022-11-22T15:22:02Z</dcterms:modified>
  <cp:category>Lecture</cp:category>
</cp:coreProperties>
</file>