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21"/>
  </p:notesMasterIdLst>
  <p:sldIdLst>
    <p:sldId id="1116" r:id="rId2"/>
    <p:sldId id="311" r:id="rId3"/>
    <p:sldId id="1090" r:id="rId4"/>
    <p:sldId id="1098" r:id="rId5"/>
    <p:sldId id="1121" r:id="rId6"/>
    <p:sldId id="1118" r:id="rId7"/>
    <p:sldId id="1140" r:id="rId8"/>
    <p:sldId id="1142" r:id="rId9"/>
    <p:sldId id="1122" r:id="rId10"/>
    <p:sldId id="1143" r:id="rId11"/>
    <p:sldId id="1125" r:id="rId12"/>
    <p:sldId id="1126" r:id="rId13"/>
    <p:sldId id="1123" r:id="rId14"/>
    <p:sldId id="1127" r:id="rId15"/>
    <p:sldId id="1124" r:id="rId16"/>
    <p:sldId id="1129" r:id="rId17"/>
    <p:sldId id="1144" r:id="rId18"/>
    <p:sldId id="1134" r:id="rId19"/>
    <p:sldId id="1135" r:id="rId20"/>
  </p:sldIdLst>
  <p:sldSz cx="9144000" cy="5715000" type="screen16x10"/>
  <p:notesSz cx="6881813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7" userDrawn="1">
          <p15:clr>
            <a:srgbClr val="A4A3A4"/>
          </p15:clr>
        </p15:guide>
      </p15:notesGuideLst>
    </p:ext>
    <p:ext uri="http://customooxmlschemas.google.com/">
      <go:slidesCustomData xmlns="" xmlns:p15="http://schemas.microsoft.com/office/powerpoint/2012/main" xmlns:go="http://customooxmlschemas.google.com/" roundtripDataSignature="AMtx7mhW+JFCNcOhfESUAh1OuuX/vq4hkw==" r:id="rId70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san Davidso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4183"/>
    <a:srgbClr val="FF4434"/>
    <a:srgbClr val="2683C6"/>
    <a:srgbClr val="006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3822FE-55E1-4D8C-9505-DD2AD7BC2D98}">
  <a:tblStyle styleId="{B53822FE-55E1-4D8C-9505-DD2AD7BC2D98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CECEC"/>
          </a:solidFill>
        </a:fill>
      </a:tcStyle>
    </a:wholeTbl>
    <a:band1H>
      <a:tcTxStyle/>
      <a:tcStyle>
        <a:tcBdr/>
        <a:fill>
          <a:solidFill>
            <a:srgbClr val="D7D7D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7D7D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E31A1CE-45A0-43F2-B65F-9C90667C09C6}" styleName="Table_1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5" autoAdjust="0"/>
    <p:restoredTop sz="88874" autoAdjust="0"/>
  </p:normalViewPr>
  <p:slideViewPr>
    <p:cSldViewPr snapToGrid="0" snapToObjects="1">
      <p:cViewPr varScale="1">
        <p:scale>
          <a:sx n="83" d="100"/>
          <a:sy n="83" d="100"/>
        </p:scale>
        <p:origin x="1181" y="7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 snapToObjects="1" showGuides="1">
      <p:cViewPr varScale="1">
        <p:scale>
          <a:sx n="60" d="100"/>
          <a:sy n="60" d="100"/>
        </p:scale>
        <p:origin x="3182" y="34"/>
      </p:cViewPr>
      <p:guideLst>
        <p:guide orient="horz" pos="2928"/>
        <p:guide pos="216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71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70" Type="http://customschemas.google.com/relationships/presentationmetadata" Target="meta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3:24:56.1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2406 9 24575,'-5'0'0,"-2"0"0,-1 0 0,-7 1 0,-2 0 0,-5-1 0,-5 0 0,-1 1 0,-4-1 0,5 1 0,-2-1 0,7 0 0,0 0 0,0 0 0,0 0 0,-2 0 0,-2 0 0,1 0 0,-3 0 0,3 0 0,-3 0 0,2 0 0,-3 0 0,-4 0 0,-1 0 0,-1 0 0,-2 0 0,1 0 0,3 1 0,-2 0 0,6-1 0,1 0 0,5 0 0,2 1 0,3 0 0,0 0 0,-3 0 0,-2 2 0,0-2 0,-1 2 0,-1-2 0,-3 2 0,3-3 0,-3 3 0,5-1 0,0 2 0,0-1 0,2 0 0,0-1 0,-1 0 0,0-1 0,0 0 0,1 0 0,0 1 0,0 0 0,0 0 0,0 1 0,1-2 0,0 0 0,-2 1 0,2-1 0,-3-1 0,1 2 0,0 0 0,0 0 0,3-1 0,-1 2 0,2-2 0,-2 2 0,-2-1 0,1 1 0,0-1 0,1 0 0,-1-1 0,0 1 0,0-1 0,-2-1 0,-2 0 0,-3 0 0,4 0 0,-2 0 0,2 0 0,1 0 0,0 0 0,3 0 0,3 0 0,-3 0 0,3 0 0,3 0 0,-2 1 0,4-1 0,-4 0 0,2 1 0,-2-1 0,2 2 0,3-2 0,1 0 0,0 1 0,1 0 0,-3 1 0,1-1 0,-3 2 0,2 0 0,0-1 0,0 0 0,1-1 0,-1 2 0,3-2 0,0 1 0,1-1 0,0 2 0,2-1 0,-2 1 0,1-1 0,-1 1 0,0 1 0,-1 2 0,-2-1 0,3 4 0,0-1 0,1 0 0,3-1 0,2 0 0,0 1 0,-1 0 0,2 0 0,1 2 0,-1-1 0,1 2 0,-1-2 0,2 2 0,0-2 0,2 2 0,0-1 0,0 0 0,4 0 0,-1 1 0,3-1 0,0 1 0,1-1 0,2 0 0,0 1 0,2-2 0,3 2 0,-4-3 0,2 1 0,1-1 0,-1-1 0,1-2 0,-1-1 0,-1 1 0,4-1 0,-1-1 0,11 1 0,0-2 0,3 0 0,4-2 0,-6 2 0,-1-1 0,0 1 0,-5 1 0,0-1 0,-2 0 0,4-1 0,1 0 0,1 1 0,3 0 0,-1 0 0,5 2 0,5-2 0,6 2 0,3-1 0,-1 0 0,1-1 0,-4 1 0,2-2 0,-3 1 0,0-1 0,1 2 0,-2-1 0,2 1 0,-1-1 0,-3 0 0,6-2 0,0 2 0,0-2 0,3 2 0,-3-2 0,2 1 0,-5-1 0,2 0 0,-8 0 0,-3 0 0,-3 0 0,-6 0 0,0 0 0,-2 0 0,0 0 0,0 0 0,7 1 0,1 1 0,7 0 0,-1 0 0,9 0 0,-4 0 0,4 0 0,1 0 0,-2 1 0,3 0 0,-3-2 0,3 3 0,-6-4 0,-2 0 0,1 1 0,-8 0 0,1 1 0,0-2 0,-3 0 0,1 0 0,0 0 0,0 0 0,3 0 0,-3 0 0,2 0 0,-3 0 0,-1 0 0,3-1 0,-4-1 0,-1 0 0,-2-1 0,-1 2 0,4-2 0,-5 2 0,2-1 0,-5-2 0,-2 2 0,1-2 0,0 1 0,0-1 0,-1 0 0,4-1 0,-2-1 0,1 1 0,-1-2 0,0 1 0,-3-3 0,2 2 0,-2-1 0,-1-1 0,0-2 0,-2 0 0,-4 2 0,0-1 0,-3 0 0,-2-1 0,1 0 0,-1-3 0,-1 2 0,-2-1 0,-1 0 0,-1 1 0,-2 0 0,1 0 0,-2 1 0,1-1 0,-2 0 0,-1 0 0,-2-1 0,0 0 0,-1 3 0,-4-2 0,-2 2 0,-2 1 0,-3-1 0,3 2 0,-3 0 0,2 1 0,0-1 0,0 2 0,0-1 0,-2 1 0,-4 0 0,0-1 0,-5-1 0,3 2 0,0 1 0,2 1 0,4 2 0,2 0 0,3 1 0,2-1 0,-2 1 0,1 1 0,-3-1 0,-2 0 0,-3-1 0,-2 0 0,1 0 0,1 0 0,0 0 0,3 1 0,1-2 0,1 3 0,1-2 0,0 2 0,1-1 0,0 0 0,-2 1 0,1-1 0,-3-1 0,1 1 0,-2-1 0,0 0 0,-1-1 0,-2-1 0,-1 0 0,-5-2 0,0 2 0,1-1 0,2 3 0,8 0 0,1 1 0,3 0 0,2 0 0,3 0 0,-1 0 0,0 1 0,1 0 0,-1 0 0,-1 0 0,1 0 0,-3-1 0,0-1 0,-3 1 0,4 0 0,0 0 0,5 1 0,1 0 0,2 0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3:24:56.1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917 0 24575,'-11'2'0,"0"2"0,-6 0 0,1 2 0,-7 2 0,-1-1 0,-5 3 0,-7-1 0,0 3 0,-3 0 0,-6 2 0,4-1 0,-1 1 0,-6-2 0,3 2 0,-8 2-6784,9-1 6784,-3 3 0,9-4 0,3 1 0,1-2 0,6-3 0,1 0 0,2-4 6784,2 2-6784,-1-2 0,2 1 0,2-1 0,6-3 0,4 1 0,3-2 0,5-2 0,1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3:24:56.1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195 0 24575,'-3'6'0,"-1"0"0,-1 1 0,-2 0 0,-1 1 0,0 1 0,-1-1 0,0 1 0,-2 0 0,0-1 0,0 1 0,-1 0 0,1-1 0,1 1 0,1-4 0,1 1 0,3-2 0,1 0 0,1-2 0,1 0 0,-3 2 0,0-2 0,-2 4 0,-2 2 0,1-1 0,0-3 0,6-1 0,4-3 0,6-2 0,2 1 0,7-3 0,1 1 0,6-1 0,-1 0 0,1 3 0,-3-2 0,-5 3 0,0-1 0,-2 0 0,3 1 0,-2-1 0,1 1 0,-4 0 0,0 0 0,4 0 0,-7 0 0,1 0 0,-8 0 0,-1 0 0,0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3:32:15.0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1871 24 24575,'-6'1'0,"-2"1"0,-5-2 0,-7 3 0,-7-1 0,-3 0 0,-6 1 0,0-1 0,-2-1 0,-5-1 0,-1 1 0,-3 0 0,3 0 0,-3 1 0,5 1 0,-1-2 0,-2 1 0,3 1 0,1-2 0,1 0 0,4 0 0,-1-1 0,-5 2 0,1-2 0,-7 1 0,6-1 0,-3 0 0,6 0 0,-1 0 0,-1 1 0,5 0 0,4 1 0,0 0 0,3 1 0,-1 0 0,0 0 0,3 2 0,0-1 0,0 1 0,1-1 0,-2 0 0,1-1 0,-3 2 0,1-2 0,3 2 0,-3-2 0,4 1 0,2-1 0,0 0 0,1 0 0,0-1 0,1 1 0,0 0 0,3 2 0,1 0 0,1 1 0,3-1 0,0-1 0,1 4 0,1-3 0,0 3 0,2 0 0,0 1 0,4 1 0,-1 1 0,4 3 0,1-1 0,0 0 0,0 2 0,3-3 0,-2 1 0,3 0 0,0-1 0,1 1 0,2 2 0,2 2 0,7 2 0,3 2 0,10 3 0,3-3 0,5-3 0,6 0 0,4-5 0,6 1 0,11-2 0,3-3 0,8-2 0,-4-2 0,-31-3 0,-1-1 0,31 3 0,-3-2 0,4 1 0,-6-1 0,2-2 0,9 1 0,-5-1 0,0 0 0,2 0 0,-10 0 0,-2 0 0,-9 0 0,-1 0 0,-1 0 0,-1 0 0,2 0 0,-5 0 0,1 0 0,5-1 0,-2 0 0,4-2 0,-7 0 0,0-1 0,-3-1 0,-2-1 0,3-1 0,-2 1 0,-2-2 0,0 0 0,-4 0 0,-6-1 0,0 0 0,-6 0 0,1 1 0,-1 0 0,1 1 0,0 0 0,-2 1 0,0-1 0,-1 0 0,-3-1 0,2-1 0,-3-2 0,-2 0 0,0 0 0,-5 0 0,0-1 0,-4 1 0,0 0 0,-3 0 0,1 1 0,-1-1 0,-1 0 0,0 3 0,0-3 0,0 2 0,-1 0 0,-2-3 0,1 1 0,-1-2 0,-1 2 0,0-1 0,-2 3 0,0 1 0,-1 3 0,0 1 0,-1 1 0,-1 1 0,-3 0 0,-2 1 0,-6 0 0,-4-1 0,-6 1 0,1 0 0,-1 0 0,2 1 0,2-1 0,-1 0 0,3 1 0,2 0 0,0-1 0,1 1 0,-3-1 0,-1-1 0,-5 1 0,-3-1 0,-3 1 0,-8-2 0,1 1 0,1-1 0,4 0 0,7 0 0,2 2 0,-1-2 0,-1 1 0,-5-1 0,3 0 0,-8-2 0,3 1 0,-5-1 0,-1-1 0,5 0 0,4 0 0,5 2 0,4 0 0,2 0 0,0 0 0,1 1 0,-3-3 0,2 0 0,-6-1 0,0 0 0,-2 0 0,-1-1 0,5 2 0,3-1 0,0 1 0,5 2 0,2 2 0,4 0 0,9 4 0,0-2 0,5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3:32:15.0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2367 23 24575,'-4'0'0,"-4"0"0,-5-1 0,-12-1 0,-11 2 0,-10-3 0,-14 3 0,-4-3 0,1 2 0,-6-1 0,12 2 0,3 0 0,3-2 0,-2 1 0,1 0 0,-2-1 0,15 1 0,0 1 0,-8-1 0,-19 1 0,33 0 0,2 0 0,-38 0 0,30 0 0,1 0 0,1 0 0,-2 0 0,0 0 0,-3 0 0,5 0 0,2-1 0,0 1 0,7-1 0,5 1 0,2 0 0,1 0 0,-4 0 0,0 0 0,-5 0 0,1 0 0,1 0 0,-1 0 0,3 1 0,1-1 0,-3 2 0,0-2 0,2 1 0,-3-1 0,9 0 0,0 0 0,5 0 0,-3 0 0,1 1 0,0-1 0,-3 0 0,1 0 0,-2 1 0,0 0 0,1-1 0,2 1 0,2-1 0,3 1 0,2 0 0,0-1 0,0 0 0,-4 1 0,0-1 0,-6 1 0,-1-1 0,1 0 0,0 1 0,2-1 0,1 2 0,2-1 0,1 0 0,-1 1 0,2 1 0,1 0 0,0 1 0,0 0 0,3 0 0,-3 1 0,3-1 0,0 2 0,0-1 0,2 2 0,0-1 0,1 4 0,3-1 0,0 3 0,1 0 0,1 1 0,1 0 0,0 0 0,2 0 0,-2 0 0,2 0 0,-1 0 0,3 1 0,-1-2 0,2-1 0,-2-2 0,-1-1 0,1-1 0,1 2 0,0-2 0,4 3 0,-2-2 0,4 2 0,3 1 0,6 2 0,5 1 0,0-2 0,5-1 0,-1-2 0,1-2 0,5 0 0,-1-2 0,0 0 0,4-2 0,1 2 0,0-1 0,8 1 0,-3-2 0,5 1 0,-9-2 0,2 1 0,-5-1 0,4 0 0,7 1 0,1 0 0,-1 1 0,5 0 0,-7-2 0,-2 1 0,5-1 0,-9 0 0,8-1 0,-6 1 0,8 1 0,-5-1 0,3 0 0,0 0 0,4 0 0,-4 0 0,13 2 0,-7-2 0,4 1 0,-8-2 0,0 1 0,-5 1 0,0-1 0,3-1 0,-4 1 0,-1-2 0,5 2 0,-5-2 0,-2 1 0,4-2 0,-4 1 0,3-2 0,-2 2 0,0-2 0,-3 1 0,-3-2 0,-3 1 0,-2-2 0,-3 2 0,-2-1 0,-2-1 0,-2 2 0,3-1 0,-3 0 0,0 1 0,-3-2 0,0 4 0,-4-4 0,-1 1 0,2-2 0,-4 2 0,2-3 0,-1 2 0,-2-1 0,-2-1 0,-2 1 0,-3-2 0,1 0 0,-2 0 0,0-1 0,-1 0 0,0-1 0,0-1 0,0-1 0,-1-1 0,0-2 0,-1 0 0,-1-3 0,-1-1 0,0 2 0,-2-1 0,1 5 0,0-2 0,0 3 0,1 0 0,-1-1 0,0 3 0,-1 1 0,-1-1 0,0 0 0,-2-1 0,0-2 0,-1 3 0,-1-3 0,2 5 0,-2-2 0,4 4 0,-1-1 0,1 1 0,0 1 0,2 1 0,1 2 0,-2-1 0,-3 2 0,-3-3 0,-6 1 0,-1-1 0,-2-1 0,1 1 0,3-1 0,2 2 0,5 1 0,3-1 0,3 2 0,0-1 0,2 1 0,2 0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82444" cy="463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99371" y="1"/>
            <a:ext cx="2982443" cy="463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52463" y="698500"/>
            <a:ext cx="5576887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6927" y="4416985"/>
            <a:ext cx="5047959" cy="418129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32476"/>
            <a:ext cx="2982444" cy="4639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99371" y="8832476"/>
            <a:ext cx="2982443" cy="463924"/>
          </a:xfrm>
          <a:prstGeom prst="rect">
            <a:avLst/>
          </a:prstGeom>
          <a:noFill/>
          <a:ln>
            <a:noFill/>
          </a:ln>
        </p:spPr>
        <p:txBody>
          <a:bodyPr wrap="square" lIns="87425" tIns="43700" rIns="87425" bIns="43700" anchor="b" anchorCtr="0">
            <a:noAutofit/>
          </a:bodyPr>
          <a:lstStyle/>
          <a:p>
            <a:pPr marL="0" marR="0" lvl="0" indent="-6985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7587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1pPr>
            <a:lvl2pPr marL="709613" indent="-273050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2pPr>
            <a:lvl3pPr marL="1092200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528763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1966913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4241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8813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3385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7957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marL="0" marR="0" lvl="0" indent="0" algn="r" defTabSz="887413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ECD9E8-64C2-524C-B3C2-2B43D07E2379}" type="slidenum">
              <a:rPr kumimoji="0" lang="en-US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  <a:sym typeface="Arial"/>
              </a:rPr>
              <a:pPr marL="0" marR="0" lvl="0" indent="0" algn="r" defTabSz="887413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cs typeface="Arial"/>
              <a:sym typeface="Arial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Initial release, 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-apple-system"/>
              </a:rPr>
              <a:t>Xumin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 Liu, Rochester Institute of Technology, 2022.</a:t>
            </a:r>
          </a:p>
          <a:p>
            <a:r>
              <a:rPr lang="en-US" altLang="en-US" dirty="0">
                <a:latin typeface="Times New Roman" charset="0"/>
              </a:rPr>
              <a:t>By </a:t>
            </a:r>
            <a:r>
              <a:rPr lang="en-US" altLang="en-US" dirty="0" err="1">
                <a:latin typeface="Times New Roman" charset="0"/>
              </a:rPr>
              <a:t>Xumin</a:t>
            </a:r>
            <a:r>
              <a:rPr lang="en-US" altLang="en-US" dirty="0">
                <a:latin typeface="Times New Roman" charset="0"/>
              </a:rPr>
              <a:t> Liu https://www.cs.rit.edu/~xl/</a:t>
            </a:r>
          </a:p>
          <a:p>
            <a:r>
              <a:rPr lang="en-US" altLang="en-US" dirty="0">
                <a:latin typeface="Times New Roman" charset="0"/>
              </a:rPr>
              <a:t>Except where otherwise noted, this work is licensed under a Creative Commons Attribution-4.0 International License https://creativecommons.org/licenses/by/4.0/</a:t>
            </a:r>
          </a:p>
        </p:txBody>
      </p:sp>
    </p:spTree>
    <p:extLst>
      <p:ext uri="{BB962C8B-B14F-4D97-AF65-F5344CB8AC3E}">
        <p14:creationId xmlns:p14="http://schemas.microsoft.com/office/powerpoint/2010/main" val="187912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6985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9162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/>
              </a:rPr>
              <a:t>By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applying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model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test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set,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generation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confusion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matrix,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which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standard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way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summarize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performance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classification.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endParaRPr lang="en-US" altLang="zh-CN" dirty="0">
              <a:ea typeface="Calibri" panose="020F0502020204030204"/>
              <a:cs typeface="Calibri"/>
            </a:endParaRPr>
          </a:p>
          <a:p>
            <a:endParaRPr lang="en-US" dirty="0">
              <a:ea typeface="Calibri" panose="020F0502020204030204"/>
              <a:cs typeface="Calibri"/>
            </a:endParaRPr>
          </a:p>
          <a:p>
            <a:r>
              <a:rPr lang="en-US" altLang="zh-CN" dirty="0">
                <a:ea typeface="Calibri" panose="020F0502020204030204"/>
                <a:cs typeface="Calibri"/>
              </a:rPr>
              <a:t>In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table,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endParaRPr lang="en-US" altLang="zh-CN" dirty="0">
              <a:ea typeface="Calibri" panose="020F0502020204030204"/>
              <a:cs typeface="Calibri"/>
            </a:endParaRPr>
          </a:p>
          <a:p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number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records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test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set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where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both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true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label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predicted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label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“Yes”,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i.e.,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true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positive.</a:t>
            </a:r>
          </a:p>
          <a:p>
            <a:r>
              <a:rPr lang="en-US" altLang="zh-CN" dirty="0">
                <a:ea typeface="Calibri" panose="020F0502020204030204"/>
                <a:cs typeface="Calibri"/>
              </a:rPr>
              <a:t>b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number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records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test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set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where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true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label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“Yes”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but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mistakenly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labeled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“No”,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i.e.,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false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negative.</a:t>
            </a:r>
          </a:p>
          <a:p>
            <a:r>
              <a:rPr lang="en-US" altLang="zh-CN" dirty="0">
                <a:ea typeface="Calibri" panose="020F0502020204030204"/>
                <a:cs typeface="Calibri"/>
              </a:rPr>
              <a:t>c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number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records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test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set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where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true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label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“No”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but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mistakenly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labeled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”Yes”,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i.e.,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false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positive.</a:t>
            </a:r>
          </a:p>
          <a:p>
            <a:r>
              <a:rPr lang="en-US" altLang="zh-CN" dirty="0">
                <a:ea typeface="Calibri" panose="020F0502020204030204"/>
                <a:cs typeface="Calibri"/>
              </a:rPr>
              <a:t>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number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records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test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set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where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both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true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label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predicted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label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“No”,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i.e.,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true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negative.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endParaRPr lang="en-US" altLang="zh-CN" dirty="0">
              <a:ea typeface="Calibri" panose="020F0502020204030204"/>
              <a:cs typeface="Calibri"/>
            </a:endParaRPr>
          </a:p>
          <a:p>
            <a:endParaRPr lang="en-US" altLang="zh-CN" dirty="0">
              <a:ea typeface="Calibri" panose="020F0502020204030204"/>
              <a:cs typeface="Calibri"/>
            </a:endParaRPr>
          </a:p>
          <a:p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6397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example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shows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how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use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 err="1">
                <a:ea typeface="Calibri" panose="020F0502020204030204"/>
                <a:cs typeface="Calibri"/>
              </a:rPr>
              <a:t>sklearn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library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display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confusion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matrix.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1780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common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evaluation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metric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for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classification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models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accuracy.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That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ratio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number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correctly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predicted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records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total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number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records.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9728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/>
              </a:rPr>
              <a:t>It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computed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from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confusion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matrix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where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numbers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(true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positive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true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negative)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summed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up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nominator,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divided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total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number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records,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i.e.,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sum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all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numbers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matrix.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4465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/>
              </a:rPr>
              <a:t>Accuracy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doesn’t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evaluate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performance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well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imbalance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issue,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i.e.,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big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gap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between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two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classes.</a:t>
            </a:r>
          </a:p>
          <a:p>
            <a:endParaRPr lang="en-US" dirty="0">
              <a:ea typeface="Calibri" panose="020F0502020204030204"/>
              <a:cs typeface="Calibri"/>
            </a:endParaRPr>
          </a:p>
          <a:p>
            <a:r>
              <a:rPr lang="en-US" altLang="zh-CN" dirty="0">
                <a:ea typeface="Calibri" panose="020F0502020204030204"/>
                <a:cs typeface="Calibri"/>
              </a:rPr>
              <a:t>However,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many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cases,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take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more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interested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those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rare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cases,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e.g.,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positive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covid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test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results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fraud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credit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card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transactions.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Using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accuracy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doesn’t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evaluate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well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capability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classifier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detecting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those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rare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cases.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507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/>
              </a:rPr>
              <a:t>Alternative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metrics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include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precision,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recall,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F-measure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(or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F-score).</a:t>
            </a: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3716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6985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7083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/>
              </a:rPr>
              <a:t>We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select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model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based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how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much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afford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false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positive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false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negative.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0935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2886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42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6985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9865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/>
              </a:rPr>
              <a:t>Classification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errors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refer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difference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between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actual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labels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labels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computed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model.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errors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evaluated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different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learning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phases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for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different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purposes.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During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training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phase,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model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learned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minimize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errors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that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model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fit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records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training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set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best.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may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cause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overfitting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issues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where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model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fits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well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complex.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During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test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phase,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errors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committed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test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set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used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evaluate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quality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model.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Once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model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selected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use,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errors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that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committed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new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records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called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generalization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errors.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purpose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learning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model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make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prediction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future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records/events,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model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with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minimal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generalization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errors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ideal.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4366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altLang="zh-CN" dirty="0">
                <a:ea typeface="Calibri" panose="020F0502020204030204"/>
                <a:cs typeface="Calibri"/>
              </a:rPr>
              <a:t>Overfitting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caused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minimizing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training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errors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during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training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process.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causes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situation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that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learned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model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fits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well,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sometimes,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even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fits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perfectly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with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0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training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error.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cause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model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complex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perform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well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against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records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outside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training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set,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such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ones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testing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set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other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unseen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records.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also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makes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models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sensitive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noises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cannot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generalize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well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new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lang="en-US" dirty="0">
              <a:ea typeface="Calibri" panose="020F0502020204030204"/>
              <a:cs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overfitted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models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more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jaggy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true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models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overfitted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ones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have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more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parameters,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i.e.,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more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complex.</a:t>
            </a:r>
            <a:endParaRPr lang="en-US" dirty="0">
              <a:ea typeface="Calibri" panose="020F0502020204030204"/>
              <a:cs typeface="Calibri"/>
            </a:endParaRPr>
          </a:p>
          <a:p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0163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/>
              </a:rPr>
              <a:t>In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example,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second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tree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with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50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nodes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has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lower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training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errors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but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likely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have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overfitting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issue.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number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nodes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increases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but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training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error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decreases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slowly.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endParaRPr lang="en-US" altLang="zh-CN" dirty="0">
              <a:ea typeface="Calibri" panose="020F0502020204030204"/>
              <a:cs typeface="Calibri"/>
            </a:endParaRPr>
          </a:p>
          <a:p>
            <a:endParaRPr lang="en-US" altLang="zh-CN" dirty="0">
              <a:ea typeface="Calibri" panose="020F0502020204030204"/>
              <a:cs typeface="Calibri"/>
            </a:endParaRPr>
          </a:p>
          <a:p>
            <a:r>
              <a:rPr lang="en-US" altLang="zh-CN" dirty="0">
                <a:ea typeface="Calibri" panose="020F0502020204030204"/>
                <a:cs typeface="Calibri"/>
              </a:rPr>
              <a:t>Therefore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first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tree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better.</a:t>
            </a:r>
          </a:p>
          <a:p>
            <a:endParaRPr lang="en-US" altLang="zh-CN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6604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6985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9289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/>
              </a:rPr>
              <a:t>After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generating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model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from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training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set,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use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test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set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evaluate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how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well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model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fits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unseen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records.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help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identify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overfitting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issue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select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best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model.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endParaRPr lang="en-US" altLang="zh-CN" dirty="0">
              <a:ea typeface="Calibri" panose="020F0502020204030204"/>
              <a:cs typeface="Calibri"/>
            </a:endParaRPr>
          </a:p>
          <a:p>
            <a:endParaRPr lang="en-US" dirty="0">
              <a:ea typeface="Calibri" panose="020F0502020204030204"/>
              <a:cs typeface="Calibri"/>
            </a:endParaRPr>
          </a:p>
          <a:p>
            <a:r>
              <a:rPr lang="en-US" altLang="zh-CN" dirty="0">
                <a:ea typeface="Calibri" panose="020F0502020204030204"/>
                <a:cs typeface="Calibri"/>
              </a:rPr>
              <a:t>Cross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validation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resampling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method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that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selects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different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portions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train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test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model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during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each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iteration.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better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doing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training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testing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only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once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since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result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latter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one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sensitive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how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split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training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test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sets.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6368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/>
              </a:rPr>
              <a:t>In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example,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use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US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census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(https://</a:t>
            </a:r>
            <a:r>
              <a:rPr lang="en-US" altLang="zh-CN" dirty="0" err="1">
                <a:ea typeface="Calibri" panose="020F0502020204030204"/>
                <a:cs typeface="Calibri"/>
              </a:rPr>
              <a:t>www.kaggle.com</a:t>
            </a:r>
            <a:r>
              <a:rPr lang="en-US" altLang="zh-CN" dirty="0">
                <a:ea typeface="Calibri" panose="020F0502020204030204"/>
                <a:cs typeface="Calibri"/>
              </a:rPr>
              <a:t>/datasets/</a:t>
            </a:r>
            <a:r>
              <a:rPr lang="en-US" altLang="zh-CN" dirty="0" err="1">
                <a:ea typeface="Calibri" panose="020F0502020204030204"/>
                <a:cs typeface="Calibri"/>
              </a:rPr>
              <a:t>muonneutrino</a:t>
            </a:r>
            <a:r>
              <a:rPr lang="en-US" altLang="zh-CN" dirty="0">
                <a:ea typeface="Calibri" panose="020F0502020204030204"/>
                <a:cs typeface="Calibri"/>
              </a:rPr>
              <a:t>/us-census-demographic-data)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classify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each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county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US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‘poor’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‘rich’.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Please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contact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 err="1">
                <a:ea typeface="Calibri" panose="020F0502020204030204"/>
                <a:cs typeface="Calibri"/>
              </a:rPr>
              <a:t>Xumin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Liu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(</a:t>
            </a:r>
            <a:r>
              <a:rPr lang="en-US" altLang="zh-CN" dirty="0" err="1">
                <a:ea typeface="Calibri" panose="020F0502020204030204"/>
                <a:cs typeface="Calibri"/>
              </a:rPr>
              <a:t>xmlics@rit.edu</a:t>
            </a:r>
            <a:r>
              <a:rPr lang="en-US" altLang="zh-CN" dirty="0">
                <a:ea typeface="Calibri" panose="020F0502020204030204"/>
                <a:cs typeface="Calibri"/>
              </a:rPr>
              <a:t>)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for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complete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Python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code.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7392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rit.edu/~xl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eativecommons.org/licenses/by/4.0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7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41" name="Google Shape;41;p47"/>
          <p:cNvSpPr txBox="1">
            <a:spLocks noGrp="1"/>
          </p:cNvSpPr>
          <p:nvPr>
            <p:ph type="body" idx="1"/>
          </p:nvPr>
        </p:nvSpPr>
        <p:spPr>
          <a:xfrm>
            <a:off x="1329133" y="724829"/>
            <a:ext cx="3455391" cy="48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900"/>
              <a:buNone/>
              <a:defRPr sz="2000" b="0">
                <a:solidFill>
                  <a:srgbClr val="084183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813"/>
              <a:buNone/>
              <a:defRPr sz="1250" b="1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 b="1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450"/>
              <a:buNone/>
              <a:defRPr sz="1000" b="1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2" name="Google Shape;42;p47"/>
          <p:cNvSpPr txBox="1">
            <a:spLocks noGrp="1"/>
          </p:cNvSpPr>
          <p:nvPr>
            <p:ph type="body" idx="2"/>
          </p:nvPr>
        </p:nvSpPr>
        <p:spPr>
          <a:xfrm>
            <a:off x="1113231" y="1288832"/>
            <a:ext cx="3671292" cy="377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Clr>
                <a:srgbClr val="084183"/>
              </a:buClr>
              <a:buSzPts val="2900"/>
              <a:buChar char="•"/>
              <a:defRPr sz="2000">
                <a:uFillTx/>
              </a:defRPr>
            </a:lvl1pPr>
            <a:lvl2pPr marL="914400" lvl="1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2pPr>
            <a:lvl3pPr marL="1371600" lvl="2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3pPr>
            <a:lvl4pPr marL="1828800" lvl="3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4pPr>
            <a:lvl5pPr marL="2286000" lvl="4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5pPr>
            <a:lvl6pPr marL="2743200" lvl="5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6pPr>
            <a:lvl7pPr marL="3200400" lvl="6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7pPr>
            <a:lvl8pPr marL="3657600" lvl="7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8pPr>
            <a:lvl9pPr marL="4114800" lvl="8" indent="-297656" algn="l">
              <a:spcBef>
                <a:spcPts val="375"/>
              </a:spcBef>
              <a:spcAft>
                <a:spcPts val="375"/>
              </a:spcAft>
              <a:buSzPts val="1088"/>
              <a:buChar char="•"/>
              <a:defRPr sz="75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3" name="Google Shape;43;p47"/>
          <p:cNvSpPr txBox="1">
            <a:spLocks noGrp="1"/>
          </p:cNvSpPr>
          <p:nvPr>
            <p:ph type="body" idx="3"/>
          </p:nvPr>
        </p:nvSpPr>
        <p:spPr>
          <a:xfrm>
            <a:off x="5160366" y="731885"/>
            <a:ext cx="3466903" cy="48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900"/>
              <a:buNone/>
              <a:defRPr sz="2000" b="0">
                <a:solidFill>
                  <a:srgbClr val="084183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813"/>
              <a:buNone/>
              <a:defRPr sz="1250" b="1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 b="1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450"/>
              <a:buNone/>
              <a:defRPr sz="1000" b="1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4" name="Google Shape;44;p47"/>
          <p:cNvSpPr txBox="1">
            <a:spLocks noGrp="1"/>
          </p:cNvSpPr>
          <p:nvPr>
            <p:ph type="body" idx="4"/>
          </p:nvPr>
        </p:nvSpPr>
        <p:spPr>
          <a:xfrm>
            <a:off x="4955973" y="1288832"/>
            <a:ext cx="3671292" cy="377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Clr>
                <a:srgbClr val="084183"/>
              </a:buClr>
              <a:buSzPts val="2900"/>
              <a:buChar char="•"/>
              <a:defRPr sz="2000">
                <a:uFillTx/>
              </a:defRPr>
            </a:lvl1pPr>
            <a:lvl2pPr marL="914400" lvl="1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2pPr>
            <a:lvl3pPr marL="1371600" lvl="2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3pPr>
            <a:lvl4pPr marL="1828800" lvl="3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4pPr>
            <a:lvl5pPr marL="2286000" lvl="4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5pPr>
            <a:lvl6pPr marL="2743200" lvl="5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6pPr>
            <a:lvl7pPr marL="3200400" lvl="6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7pPr>
            <a:lvl8pPr marL="3657600" lvl="7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8pPr>
            <a:lvl9pPr marL="4114800" lvl="8" indent="-297656" algn="l">
              <a:spcBef>
                <a:spcPts val="375"/>
              </a:spcBef>
              <a:spcAft>
                <a:spcPts val="375"/>
              </a:spcAft>
              <a:buSzPts val="1088"/>
              <a:buChar char="•"/>
              <a:defRPr sz="75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5" name="Google Shape;45;p47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47" name="Google Shape;47;p47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10397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27" y="159738"/>
            <a:ext cx="8157544" cy="10897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727" y="1457742"/>
            <a:ext cx="8157544" cy="3762671"/>
          </a:xfrm>
        </p:spPr>
        <p:txBody>
          <a:bodyPr>
            <a:normAutofit/>
          </a:bodyPr>
          <a:lstStyle>
            <a:lvl1pPr>
              <a:defRPr sz="2400">
                <a:latin typeface="Helvetica"/>
                <a:cs typeface="Helvetica"/>
              </a:defRPr>
            </a:lvl1pPr>
            <a:lvl2pPr>
              <a:defRPr sz="2200">
                <a:latin typeface="Helvetica"/>
                <a:cs typeface="Helvetica"/>
              </a:defRPr>
            </a:lvl2pPr>
            <a:lvl3pPr>
              <a:defRPr sz="20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600">
                <a:latin typeface="Helvetica"/>
                <a:cs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4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3"/>
          <p:cNvSpPr txBox="1">
            <a:spLocks noGrp="1"/>
          </p:cNvSpPr>
          <p:nvPr>
            <p:ph type="ctrTitle"/>
          </p:nvPr>
        </p:nvSpPr>
        <p:spPr>
          <a:xfrm>
            <a:off x="3253564" y="1150060"/>
            <a:ext cx="5373704" cy="218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8" name="Google Shape;18;p43"/>
          <p:cNvSpPr txBox="1">
            <a:spLocks noGrp="1"/>
          </p:cNvSpPr>
          <p:nvPr>
            <p:ph type="subTitle" idx="1"/>
          </p:nvPr>
        </p:nvSpPr>
        <p:spPr>
          <a:xfrm>
            <a:off x="3386534" y="3330222"/>
            <a:ext cx="5240734" cy="115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3190"/>
              <a:buNone/>
              <a:defRPr>
                <a:solidFill>
                  <a:srgbClr val="8891AD"/>
                </a:solidFill>
                <a:uFillTx/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900"/>
              <a:buNone/>
              <a:defRPr>
                <a:solidFill>
                  <a:srgbClr val="8891AD"/>
                </a:solidFill>
                <a:uFillTx/>
              </a:defRPr>
            </a:lvl3pPr>
            <a:lvl4pPr lvl="3" algn="ctr">
              <a:spcBef>
                <a:spcPts val="375"/>
              </a:spcBef>
              <a:spcAft>
                <a:spcPts val="0"/>
              </a:spcAft>
              <a:buSzPts val="2610"/>
              <a:buNone/>
              <a:defRPr>
                <a:solidFill>
                  <a:srgbClr val="8891AD"/>
                </a:solidFill>
                <a:uFillTx/>
              </a:defRPr>
            </a:lvl4pPr>
            <a:lvl5pPr lvl="4" algn="ctr">
              <a:spcBef>
                <a:spcPts val="375"/>
              </a:spcBef>
              <a:spcAft>
                <a:spcPts val="0"/>
              </a:spcAft>
              <a:buSzPts val="2320"/>
              <a:buNone/>
              <a:defRPr>
                <a:solidFill>
                  <a:srgbClr val="8891AD"/>
                </a:solidFill>
                <a:uFillTx/>
              </a:defRPr>
            </a:lvl5pPr>
            <a:lvl6pPr lvl="5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6pPr>
            <a:lvl7pPr lvl="6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7pPr>
            <a:lvl8pPr lvl="7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8pPr>
            <a:lvl9pPr lvl="8" algn="ctr">
              <a:spcBef>
                <a:spcPts val="375"/>
              </a:spcBef>
              <a:spcAft>
                <a:spcPts val="375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  <a:endParaRPr>
              <a:uFillTx/>
            </a:endParaRPr>
          </a:p>
        </p:txBody>
      </p:sp>
      <p:pic>
        <p:nvPicPr>
          <p:cNvPr id="5" name="Picture 2">
            <a:hlinkClick r:id="" action="ppaction://hlinkfil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4956" y="4957249"/>
            <a:ext cx="704858" cy="448985"/>
          </a:xfrm>
          <a:prstGeom prst="rect">
            <a:avLst/>
          </a:prstGeom>
          <a:noFill/>
        </p:spPr>
      </p:pic>
      <p:sp>
        <p:nvSpPr>
          <p:cNvPr id="6" name="Shape 31">
            <a:extLst>
              <a:ext uri="{FF2B5EF4-FFF2-40B4-BE49-F238E27FC236}">
                <a16:creationId xmlns:a16="http://schemas.microsoft.com/office/drawing/2014/main" id="{8DF1F58E-8EB7-4C99-BDC7-D2F7F0F99CAB}"/>
              </a:ext>
            </a:extLst>
          </p:cNvPr>
          <p:cNvSpPr>
            <a:spLocks/>
          </p:cNvSpPr>
          <p:nvPr userDrawn="1"/>
        </p:nvSpPr>
        <p:spPr>
          <a:xfrm>
            <a:off x="1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By </a:t>
            </a:r>
            <a:r>
              <a:rPr lang="en-US" sz="800" dirty="0" err="1">
                <a:uFillTx/>
                <a:hlinkClick r:id="rId3"/>
              </a:rPr>
              <a:t>Xumin</a:t>
            </a:r>
            <a:r>
              <a:rPr lang="en-US" sz="800" dirty="0">
                <a:uFillTx/>
                <a:hlinkClick r:id="rId3"/>
              </a:rPr>
              <a:t> Liu</a:t>
            </a:r>
            <a:r>
              <a:rPr lang="en-US" sz="800" dirty="0">
                <a:uFillTx/>
              </a:rPr>
              <a:t>. Except where otherwise noted, this work is licensed under a </a:t>
            </a:r>
            <a:r>
              <a:rPr lang="en-US" sz="800" dirty="0">
                <a:uFillTx/>
                <a:hlinkClick r:id="rId4"/>
              </a:rPr>
              <a:t>Creative Commons Attribution-4.0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356712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1" y="2222499"/>
            <a:ext cx="6698060" cy="1758652"/>
          </a:xfrm>
        </p:spPr>
        <p:txBody>
          <a:bodyPr anchor="b"/>
          <a:lstStyle>
            <a:lvl1pPr algn="r">
              <a:defRPr sz="25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10" y="3981151"/>
            <a:ext cx="6698061" cy="717000"/>
          </a:xfrm>
        </p:spPr>
        <p:txBody>
          <a:bodyPr anchor="t">
            <a:normAutofit/>
          </a:bodyPr>
          <a:lstStyle>
            <a:lvl1pPr marL="0" indent="0" algn="r">
              <a:buNone/>
              <a:defRPr sz="1250">
                <a:solidFill>
                  <a:schemeClr val="tx1"/>
                </a:solidFill>
              </a:defRPr>
            </a:lvl1pPr>
            <a:lvl2pPr marL="28573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6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5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93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31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7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90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D591B-9D13-B949-9C7D-34F44F1D5FA5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4" y="5258597"/>
            <a:ext cx="413377" cy="30427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0DD2F-4B2A-1149-8114-29949C02224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407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0"/>
          <p:cNvSpPr txBox="1">
            <a:spLocks noGrp="1"/>
          </p:cNvSpPr>
          <p:nvPr>
            <p:ph type="title"/>
          </p:nvPr>
        </p:nvSpPr>
        <p:spPr>
          <a:xfrm>
            <a:off x="1113236" y="1333500"/>
            <a:ext cx="266184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59" name="Google Shape;59;p50"/>
          <p:cNvSpPr txBox="1">
            <a:spLocks noGrp="1"/>
          </p:cNvSpPr>
          <p:nvPr>
            <p:ph type="body" idx="1"/>
          </p:nvPr>
        </p:nvSpPr>
        <p:spPr>
          <a:xfrm>
            <a:off x="3946527" y="571502"/>
            <a:ext cx="4680743" cy="455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49580" algn="l">
              <a:spcBef>
                <a:spcPts val="480"/>
              </a:spcBef>
              <a:spcAft>
                <a:spcPts val="0"/>
              </a:spcAft>
              <a:buClr>
                <a:srgbClr val="084183"/>
              </a:buClr>
              <a:buSzPts val="3480"/>
              <a:buChar char="•"/>
              <a:defRPr sz="2400">
                <a:uFillTx/>
              </a:defRPr>
            </a:lvl1pPr>
            <a:lvl2pPr marL="914400" lvl="1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>
                <a:uFillTx/>
              </a:defRPr>
            </a:lvl2pPr>
            <a:lvl3pPr marL="1371600" lvl="2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3pPr>
            <a:lvl4pPr marL="1828800" lvl="3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4pPr>
            <a:lvl5pPr marL="2286000" lvl="4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5pPr>
            <a:lvl6pPr marL="2743200" lvl="5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6pPr>
            <a:lvl7pPr marL="3200400" lvl="6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7pPr>
            <a:lvl8pPr marL="3657600" lvl="7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8pPr>
            <a:lvl9pPr marL="4114800" lvl="8" indent="-309165" algn="l">
              <a:spcBef>
                <a:spcPts val="375"/>
              </a:spcBef>
              <a:spcAft>
                <a:spcPts val="375"/>
              </a:spcAft>
              <a:buSzPts val="1269"/>
              <a:buChar char="•"/>
              <a:defRPr sz="875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60" name="Google Shape;60;p50"/>
          <p:cNvSpPr txBox="1">
            <a:spLocks noGrp="1"/>
          </p:cNvSpPr>
          <p:nvPr>
            <p:ph type="body" idx="2"/>
          </p:nvPr>
        </p:nvSpPr>
        <p:spPr>
          <a:xfrm>
            <a:off x="1113236" y="2476500"/>
            <a:ext cx="2661841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1" name="Google Shape;61;p50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63" name="Google Shape;63;p50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18510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1"/>
          <p:cNvSpPr txBox="1">
            <a:spLocks noGrp="1"/>
          </p:cNvSpPr>
          <p:nvPr>
            <p:ph type="title"/>
          </p:nvPr>
        </p:nvSpPr>
        <p:spPr>
          <a:xfrm>
            <a:off x="1112045" y="1460499"/>
            <a:ext cx="406961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66" name="Google Shape;66;p51"/>
          <p:cNvSpPr>
            <a:spLocks noGrp="1"/>
          </p:cNvSpPr>
          <p:nvPr>
            <p:ph type="pic" idx="2"/>
          </p:nvPr>
        </p:nvSpPr>
        <p:spPr>
          <a:xfrm>
            <a:off x="5696013" y="762000"/>
            <a:ext cx="2460731" cy="3810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>
              <a:uFillTx/>
            </a:endParaRPr>
          </a:p>
        </p:txBody>
      </p:sp>
      <p:sp>
        <p:nvSpPr>
          <p:cNvPr id="67" name="Google Shape;67;p51"/>
          <p:cNvSpPr txBox="1">
            <a:spLocks noGrp="1"/>
          </p:cNvSpPr>
          <p:nvPr>
            <p:ph type="body" idx="1"/>
          </p:nvPr>
        </p:nvSpPr>
        <p:spPr>
          <a:xfrm>
            <a:off x="1112045" y="2603499"/>
            <a:ext cx="4069619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8" name="Google Shape;68;p51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88091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title"/>
          </p:nvPr>
        </p:nvSpPr>
        <p:spPr>
          <a:xfrm>
            <a:off x="1113236" y="3944054"/>
            <a:ext cx="7514033" cy="47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73" name="Google Shape;73;p52"/>
          <p:cNvSpPr>
            <a:spLocks noGrp="1"/>
          </p:cNvSpPr>
          <p:nvPr>
            <p:ph type="pic" idx="2"/>
          </p:nvPr>
        </p:nvSpPr>
        <p:spPr>
          <a:xfrm>
            <a:off x="1789509" y="776760"/>
            <a:ext cx="6169458" cy="2637480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>
              <a:uFillTx/>
            </a:endParaRPr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1"/>
          </p:nvPr>
        </p:nvSpPr>
        <p:spPr>
          <a:xfrm>
            <a:off x="1113236" y="4416336"/>
            <a:ext cx="7514033" cy="411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740"/>
              <a:buNone/>
              <a:defRPr sz="12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75" name="Google Shape;75;p52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77" name="Google Shape;77;p52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36187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4"/>
          <p:cNvSpPr txBox="1">
            <a:spLocks/>
          </p:cNvSpPr>
          <p:nvPr/>
        </p:nvSpPr>
        <p:spPr>
          <a:xfrm>
            <a:off x="1198563" y="719138"/>
            <a:ext cx="4572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“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86" name="Google Shape;86;p54"/>
          <p:cNvSpPr txBox="1">
            <a:spLocks/>
          </p:cNvSpPr>
          <p:nvPr/>
        </p:nvSpPr>
        <p:spPr>
          <a:xfrm>
            <a:off x="8170863" y="2349500"/>
            <a:ext cx="457200" cy="4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”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87" name="Google Shape;87;p54"/>
          <p:cNvSpPr txBox="1"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cap="none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88" name="Google Shape;88;p54"/>
          <p:cNvSpPr txBox="1">
            <a:spLocks noGrp="1"/>
          </p:cNvSpPr>
          <p:nvPr>
            <p:ph type="body" idx="1"/>
          </p:nvPr>
        </p:nvSpPr>
        <p:spPr>
          <a:xfrm>
            <a:off x="1827611" y="2857499"/>
            <a:ext cx="6399611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Font typeface="Helvetica Neue"/>
              <a:buNone/>
              <a:defRPr sz="1800">
                <a:uFillTx/>
              </a:defRPr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SzPts val="3190"/>
              <a:buFont typeface="Helvetica Neue"/>
              <a:buNone/>
              <a:defRPr>
                <a:uFillTx/>
              </a:defRPr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2900"/>
              <a:buFont typeface="Helvetica Neue"/>
              <a:buNone/>
              <a:defRPr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2610"/>
              <a:buFont typeface="Helvetica Neue"/>
              <a:buNone/>
              <a:defRPr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2320"/>
              <a:buFont typeface="Helvetica Neue"/>
              <a:buNone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89" name="Google Shape;89;p54"/>
          <p:cNvSpPr txBox="1">
            <a:spLocks noGrp="1"/>
          </p:cNvSpPr>
          <p:nvPr>
            <p:ph type="body" idx="2"/>
          </p:nvPr>
        </p:nvSpPr>
        <p:spPr>
          <a:xfrm>
            <a:off x="1113236" y="3619500"/>
            <a:ext cx="7514033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90" name="Google Shape;90;p54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92" name="Google Shape;92;p54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28251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6"/>
          <p:cNvSpPr txBox="1">
            <a:spLocks/>
          </p:cNvSpPr>
          <p:nvPr/>
        </p:nvSpPr>
        <p:spPr>
          <a:xfrm>
            <a:off x="1198563" y="719138"/>
            <a:ext cx="4572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“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101" name="Google Shape;101;p56"/>
          <p:cNvSpPr txBox="1">
            <a:spLocks/>
          </p:cNvSpPr>
          <p:nvPr/>
        </p:nvSpPr>
        <p:spPr>
          <a:xfrm>
            <a:off x="8170863" y="2349500"/>
            <a:ext cx="457200" cy="4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”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102" name="Google Shape;102;p56"/>
          <p:cNvSpPr txBox="1"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cap="none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03" name="Google Shape;103;p56"/>
          <p:cNvSpPr txBox="1">
            <a:spLocks noGrp="1"/>
          </p:cNvSpPr>
          <p:nvPr>
            <p:ph type="body" idx="1"/>
          </p:nvPr>
        </p:nvSpPr>
        <p:spPr>
          <a:xfrm>
            <a:off x="1113237" y="3238500"/>
            <a:ext cx="7514033" cy="74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04" name="Google Shape;104;p56"/>
          <p:cNvSpPr txBox="1">
            <a:spLocks noGrp="1"/>
          </p:cNvSpPr>
          <p:nvPr>
            <p:ph type="body" idx="2"/>
          </p:nvPr>
        </p:nvSpPr>
        <p:spPr>
          <a:xfrm>
            <a:off x="1113236" y="3979333"/>
            <a:ext cx="7514033" cy="8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05" name="Google Shape;105;p56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107" name="Google Shape;107;p56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20984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1113235" y="571503"/>
            <a:ext cx="7514034" cy="227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1113236" y="2921000"/>
            <a:ext cx="7514035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1" name="Google Shape;111;p57"/>
          <p:cNvSpPr txBox="1">
            <a:spLocks noGrp="1"/>
          </p:cNvSpPr>
          <p:nvPr>
            <p:ph type="body" idx="2"/>
          </p:nvPr>
        </p:nvSpPr>
        <p:spPr>
          <a:xfrm>
            <a:off x="1113236" y="3619500"/>
            <a:ext cx="7514035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2320"/>
              <a:buNone/>
              <a:defRPr sz="16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2" name="Google Shape;112;p57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114" name="Google Shape;114;p57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39196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17" name="Google Shape;117;p58"/>
          <p:cNvSpPr txBox="1">
            <a:spLocks noGrp="1"/>
          </p:cNvSpPr>
          <p:nvPr>
            <p:ph type="body" idx="1"/>
          </p:nvPr>
        </p:nvSpPr>
        <p:spPr>
          <a:xfrm rot="5400000">
            <a:off x="2391661" y="-1024640"/>
            <a:ext cx="4308475" cy="8164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8" name="Google Shape;118;p58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120" name="Google Shape;120;p58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378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9"/>
          <p:cNvSpPr txBox="1">
            <a:spLocks noGrp="1"/>
          </p:cNvSpPr>
          <p:nvPr>
            <p:ph type="title"/>
          </p:nvPr>
        </p:nvSpPr>
        <p:spPr>
          <a:xfrm rot="5400000">
            <a:off x="5836133" y="2034861"/>
            <a:ext cx="4254500" cy="132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23" name="Google Shape;123;p59"/>
          <p:cNvSpPr txBox="1">
            <a:spLocks noGrp="1"/>
          </p:cNvSpPr>
          <p:nvPr>
            <p:ph type="body" idx="1"/>
          </p:nvPr>
        </p:nvSpPr>
        <p:spPr>
          <a:xfrm rot="5400000">
            <a:off x="1669347" y="-632696"/>
            <a:ext cx="4254500" cy="666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24" name="Google Shape;124;p59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126" name="Google Shape;126;p59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64029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cs.rit.edu/~xl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11" name="Google Shape;11;p42"/>
          <p:cNvSpPr txBox="1">
            <a:spLocks noGrp="1"/>
          </p:cNvSpPr>
          <p:nvPr>
            <p:ph type="body" idx="1"/>
          </p:nvPr>
        </p:nvSpPr>
        <p:spPr>
          <a:xfrm>
            <a:off x="463732" y="903288"/>
            <a:ext cx="8164332" cy="430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7F241A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31165" algn="l" rtl="0">
              <a:spcBef>
                <a:spcPts val="440"/>
              </a:spcBef>
              <a:spcAft>
                <a:spcPts val="0"/>
              </a:spcAft>
              <a:buClr>
                <a:srgbClr val="7F241A"/>
              </a:buClr>
              <a:buSzPts val="319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12750" algn="l" rtl="0">
              <a:spcBef>
                <a:spcPts val="400"/>
              </a:spcBef>
              <a:spcAft>
                <a:spcPts val="0"/>
              </a:spcAft>
              <a:buClr>
                <a:srgbClr val="7F241A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94335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5920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09165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dirty="0">
              <a:uFillTx/>
            </a:endParaRPr>
          </a:p>
        </p:txBody>
      </p:sp>
      <p:sp>
        <p:nvSpPr>
          <p:cNvPr id="12" name="Google Shape;12;p42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16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14" name="Google Shape;14;p42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Shape 31"/>
          <p:cNvSpPr>
            <a:spLocks/>
          </p:cNvSpPr>
          <p:nvPr/>
        </p:nvSpPr>
        <p:spPr>
          <a:xfrm>
            <a:off x="1" y="5494639"/>
            <a:ext cx="6862232" cy="2203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By </a:t>
            </a:r>
            <a:r>
              <a:rPr lang="en-US" sz="800" dirty="0" err="1">
                <a:uFillTx/>
                <a:hlinkClick r:id="rId14"/>
              </a:rPr>
              <a:t>Xumin</a:t>
            </a:r>
            <a:r>
              <a:rPr lang="en-US" sz="800" dirty="0">
                <a:uFillTx/>
                <a:hlinkClick r:id="rId14"/>
              </a:rPr>
              <a:t> Liu</a:t>
            </a:r>
            <a:r>
              <a:rPr lang="en-US" sz="800" dirty="0">
                <a:uFillTx/>
              </a:rPr>
              <a:t>. Except where otherwise noted, this work is licensed under a </a:t>
            </a:r>
            <a:r>
              <a:rPr lang="en-US" sz="800" dirty="0">
                <a:uFillTx/>
                <a:hlinkClick r:id="rId15"/>
              </a:rPr>
              <a:t>Creative Commons Attribution-4.0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29027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84183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-users.cse.umn.edu/~kumar001/dmbook/index.php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customXml" Target="../ink/ink1.xml"/><Relationship Id="rId10" Type="http://schemas.openxmlformats.org/officeDocument/2006/relationships/image" Target="../media/image120.png"/><Relationship Id="rId4" Type="http://schemas.openxmlformats.org/officeDocument/2006/relationships/image" Target="../media/image11.png"/><Relationship Id="rId9" Type="http://schemas.openxmlformats.org/officeDocument/2006/relationships/customXml" Target="../ink/ink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5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model_selection.cross_val_score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4838" y="1150060"/>
            <a:ext cx="7919052" cy="2180166"/>
          </a:xfrm>
        </p:spPr>
        <p:txBody>
          <a:bodyPr anchor="ctr"/>
          <a:lstStyle/>
          <a:p>
            <a:pPr algn="ctr"/>
            <a:r>
              <a:rPr lang="en-US" altLang="x-none" sz="4000" dirty="0"/>
              <a:t>Data Classification - </a:t>
            </a:r>
            <a:br>
              <a:rPr lang="en-US" altLang="x-none" sz="4000" dirty="0"/>
            </a:br>
            <a:r>
              <a:rPr lang="en-US" altLang="x-none" sz="4000" dirty="0"/>
              <a:t>Evaluation Metrics</a:t>
            </a:r>
            <a:endParaRPr lang="en-US" altLang="en-US" sz="4000" dirty="0">
              <a:ln>
                <a:noFill/>
              </a:ln>
              <a:solidFill>
                <a:schemeClr val="accent4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A64FEAA-8957-41DD-B4A3-DD528411C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623" y="3330226"/>
            <a:ext cx="2077453" cy="570217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1E3889-3762-9CCC-F89F-694A7AB2A2D8}"/>
              </a:ext>
            </a:extLst>
          </p:cNvPr>
          <p:cNvSpPr txBox="1"/>
          <p:nvPr/>
        </p:nvSpPr>
        <p:spPr>
          <a:xfrm>
            <a:off x="6357769" y="351064"/>
            <a:ext cx="2269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Abadi Extra Light" panose="020B0604020202020204" pitchFamily="34" charset="0"/>
              </a:rPr>
              <a:t>Difficulty level: Introductory</a:t>
            </a:r>
            <a:endParaRPr lang="en-US" sz="1200" dirty="0">
              <a:solidFill>
                <a:schemeClr val="accent6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01C31E-94D7-B649-F500-8251077355F5}"/>
              </a:ext>
            </a:extLst>
          </p:cNvPr>
          <p:cNvSpPr txBox="1"/>
          <p:nvPr/>
        </p:nvSpPr>
        <p:spPr>
          <a:xfrm>
            <a:off x="592459" y="4088178"/>
            <a:ext cx="7903780" cy="774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Some contents are borrowed from the slides of Introduction to Data Mining [1]</a:t>
            </a: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[1] P.N. Tan, M. Steinbach, A. </a:t>
            </a: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Karpatne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, V. Kumar, Introduction to Data Mining, Second Edition,  </a:t>
            </a:r>
            <a:r>
              <a:rPr lang="en-US" sz="1200" u="sng" dirty="0">
                <a:solidFill>
                  <a:schemeClr val="hlink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https://www-users.cse.umn.edu/~kumar001/dmbook/index.php</a:t>
            </a:r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F5CCEC-B11C-1AD4-8E4C-1C0E51F55139}"/>
              </a:ext>
            </a:extLst>
          </p:cNvPr>
          <p:cNvSpPr/>
          <p:nvPr/>
        </p:nvSpPr>
        <p:spPr>
          <a:xfrm>
            <a:off x="3371949" y="0"/>
            <a:ext cx="57720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FF4434"/>
                </a:solidFill>
                <a:effectLst/>
                <a:uLnTx/>
                <a:uFillTx/>
              </a:rPr>
              <a:t>This work is supported by the National Science Foundation under Award 2021287 </a:t>
            </a:r>
          </a:p>
        </p:txBody>
      </p:sp>
    </p:spTree>
    <p:extLst>
      <p:ext uri="{BB962C8B-B14F-4D97-AF65-F5344CB8AC3E}">
        <p14:creationId xmlns:p14="http://schemas.microsoft.com/office/powerpoint/2010/main" val="3563013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ADFD-DDF3-46A5-A618-1F79D9A8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E031D2-7FFE-4089-9B62-6F9457FC7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6D10E-3DC7-4340-ADAC-F11A13DA6C8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90888" y="5258597"/>
            <a:ext cx="6751457" cy="34912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07F0B-853E-4CE2-91D7-CAA00228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931A1-A42B-F94C-ADA3-91D74B0ACBA8}" type="slidenum">
              <a:rPr kumimoji="0" lang="en-GB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1177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C71F0C3-0887-BF32-C548-773B96BC6D97}"/>
              </a:ext>
            </a:extLst>
          </p:cNvPr>
          <p:cNvSpPr txBox="1">
            <a:spLocks/>
          </p:cNvSpPr>
          <p:nvPr/>
        </p:nvSpPr>
        <p:spPr>
          <a:xfrm>
            <a:off x="610287" y="370352"/>
            <a:ext cx="7912519" cy="919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4000" dirty="0"/>
              <a:t>Confusion Matrix</a:t>
            </a:r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D9D6AF08-3603-7B00-3542-B1BC6D83B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943743"/>
              </p:ext>
            </p:extLst>
          </p:nvPr>
        </p:nvGraphicFramePr>
        <p:xfrm>
          <a:off x="1026940" y="2820154"/>
          <a:ext cx="4393100" cy="2061808"/>
        </p:xfrm>
        <a:graphic>
          <a:graphicData uri="http://schemas.openxmlformats.org/drawingml/2006/table">
            <a:tbl>
              <a:tblPr/>
              <a:tblGrid>
                <a:gridCol w="109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8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8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321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3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3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 Box 27">
            <a:extLst>
              <a:ext uri="{FF2B5EF4-FFF2-40B4-BE49-F238E27FC236}">
                <a16:creationId xmlns:a16="http://schemas.microsoft.com/office/drawing/2014/main" id="{162271DD-899A-15CA-E16B-CBBB478F3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6882" y="3899880"/>
            <a:ext cx="2904286" cy="49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50" dirty="0"/>
              <a:t>a: TP (true positive) </a:t>
            </a:r>
            <a:r>
              <a:rPr lang="zh-CN" altLang="en-US" sz="1050" dirty="0"/>
              <a:t> </a:t>
            </a:r>
            <a:r>
              <a:rPr lang="en-US" altLang="en-US" sz="1050" dirty="0"/>
              <a:t>b: FN (false negative)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50" dirty="0"/>
              <a:t>c: FP (false positive) </a:t>
            </a:r>
            <a:r>
              <a:rPr lang="zh-CN" altLang="en-US" sz="1050" dirty="0"/>
              <a:t> </a:t>
            </a:r>
            <a:r>
              <a:rPr lang="en-US" altLang="en-US" sz="1050" dirty="0"/>
              <a:t>d: TN (true negative)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D18ECFD-DD91-D590-DAC7-CD2BEBFFA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182" y="1541794"/>
            <a:ext cx="7912518" cy="362532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altLang="zh-CN" dirty="0">
                <a:latin typeface="Helvetica Neue" panose="020B0604020202020204" charset="0"/>
              </a:rPr>
              <a:t>Confusion</a:t>
            </a:r>
            <a:r>
              <a:rPr lang="zh-CN" altLang="en-US" dirty="0">
                <a:latin typeface="Helvetica Neue" panose="020B0604020202020204" charset="0"/>
              </a:rPr>
              <a:t> </a:t>
            </a:r>
            <a:r>
              <a:rPr lang="en-US" altLang="zh-CN" dirty="0">
                <a:latin typeface="Helvetica Neue" panose="020B0604020202020204" charset="0"/>
              </a:rPr>
              <a:t>matrix:</a:t>
            </a:r>
            <a:r>
              <a:rPr lang="zh-CN" altLang="en-US" dirty="0">
                <a:latin typeface="Helvetica Neue" panose="020B0604020202020204" charset="0"/>
              </a:rPr>
              <a:t> </a:t>
            </a:r>
            <a:endParaRPr lang="en-US" altLang="zh-CN" dirty="0">
              <a:latin typeface="Helvetica Neue" panose="020B0604020202020204" charset="0"/>
            </a:endParaRP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altLang="zh-CN" sz="2000" dirty="0"/>
              <a:t>Defines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performance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classification</a:t>
            </a:r>
            <a:r>
              <a:rPr lang="zh-CN" altLang="en-US" sz="2000" dirty="0"/>
              <a:t> </a:t>
            </a:r>
            <a:r>
              <a:rPr lang="en-US" altLang="zh-CN" sz="2000" dirty="0"/>
              <a:t>model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altLang="zh-CN" sz="2000" dirty="0"/>
              <a:t>Represented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table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5940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C71F0C3-0887-BF32-C548-773B96BC6D97}"/>
              </a:ext>
            </a:extLst>
          </p:cNvPr>
          <p:cNvSpPr txBox="1">
            <a:spLocks/>
          </p:cNvSpPr>
          <p:nvPr/>
        </p:nvSpPr>
        <p:spPr>
          <a:xfrm>
            <a:off x="612357" y="372790"/>
            <a:ext cx="7912519" cy="919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4000" dirty="0"/>
              <a:t>Confusion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B162E-B304-5688-E623-D5E4F7320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470" y="1371601"/>
            <a:ext cx="5413478" cy="161371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F71438E-1E8A-08F3-45E8-6B4B35A43172}"/>
              </a:ext>
            </a:extLst>
          </p:cNvPr>
          <p:cNvGrpSpPr/>
          <p:nvPr/>
        </p:nvGrpSpPr>
        <p:grpSpPr>
          <a:xfrm>
            <a:off x="1917470" y="3195022"/>
            <a:ext cx="5439053" cy="1689246"/>
            <a:chOff x="1186234" y="3293782"/>
            <a:chExt cx="5121061" cy="159048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9B6BCA4-59C3-FB19-C9B5-143CB1FB3AED}"/>
                </a:ext>
              </a:extLst>
            </p:cNvPr>
            <p:cNvGrpSpPr/>
            <p:nvPr/>
          </p:nvGrpSpPr>
          <p:grpSpPr>
            <a:xfrm>
              <a:off x="1186234" y="3293782"/>
              <a:ext cx="5121061" cy="1590485"/>
              <a:chOff x="1186234" y="3293782"/>
              <a:chExt cx="5121061" cy="1590485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604146F9-D566-20C7-A3E7-1B3923336299}"/>
                  </a:ext>
                </a:extLst>
              </p:cNvPr>
              <p:cNvGrpSpPr/>
              <p:nvPr/>
            </p:nvGrpSpPr>
            <p:grpSpPr>
              <a:xfrm>
                <a:off x="1186234" y="3293782"/>
                <a:ext cx="5110658" cy="1590485"/>
                <a:chOff x="1186234" y="3293782"/>
                <a:chExt cx="5110658" cy="1590485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02D6A709-B132-829D-6615-B92A12ADF2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86234" y="3293782"/>
                  <a:ext cx="5110658" cy="1590485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17" name="Ink 16">
                      <a:extLst>
                        <a:ext uri="{FF2B5EF4-FFF2-40B4-BE49-F238E27FC236}">
                          <a16:creationId xmlns:a16="http://schemas.microsoft.com/office/drawing/2014/main" id="{DBCDD808-8912-F3EF-76D0-B5EBD9CFFFF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400299" y="3518531"/>
                    <a:ext cx="1195020" cy="185760"/>
                  </p14:xfrm>
                </p:contentPart>
              </mc:Choice>
              <mc:Fallback xmlns="">
                <p:pic>
                  <p:nvPicPr>
                    <p:cNvPr id="17" name="Ink 16">
                      <a:extLst>
                        <a:ext uri="{FF2B5EF4-FFF2-40B4-BE49-F238E27FC236}">
                          <a16:creationId xmlns:a16="http://schemas.microsoft.com/office/drawing/2014/main" id="{DBCDD808-8912-F3EF-76D0-B5EBD9CFFFF8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3396232" y="3514456"/>
                      <a:ext cx="1203154" cy="19391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0C4697-8E39-06DE-9B92-915F9A505069}"/>
                  </a:ext>
                </a:extLst>
              </p:cNvPr>
              <p:cNvSpPr txBox="1"/>
              <p:nvPr/>
            </p:nvSpPr>
            <p:spPr>
              <a:xfrm>
                <a:off x="4970889" y="3368292"/>
                <a:ext cx="133640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rgbClr val="FF0000"/>
                    </a:solidFill>
                  </a:rPr>
                  <a:t>Normalized on rows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DC7FD31-F564-6C6B-A9CE-BDA151808865}"/>
                </a:ext>
              </a:extLst>
            </p:cNvPr>
            <p:cNvGrpSpPr/>
            <p:nvPr/>
          </p:nvGrpSpPr>
          <p:grpSpPr>
            <a:xfrm>
              <a:off x="4624209" y="3504491"/>
              <a:ext cx="346680" cy="124200"/>
              <a:chOff x="6165612" y="4291654"/>
              <a:chExt cx="462240" cy="165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8DE50988-12A9-E5D4-013A-5A7406CF3615}"/>
                      </a:ext>
                    </a:extLst>
                  </p14:cNvPr>
                  <p14:cNvContentPartPr/>
                  <p14:nvPr/>
                </p14:nvContentPartPr>
                <p14:xfrm>
                  <a:off x="6213132" y="4291654"/>
                  <a:ext cx="414720" cy="13356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10278587-BF69-2F43-AC0B-A82FBDD043F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208812" y="4287334"/>
                    <a:ext cx="423360" cy="14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052A7661-7211-97A3-FE6E-20BED8693577}"/>
                      </a:ext>
                    </a:extLst>
                  </p14:cNvPr>
                  <p14:cNvContentPartPr/>
                  <p14:nvPr/>
                </p14:nvContentPartPr>
                <p14:xfrm>
                  <a:off x="6165612" y="4380574"/>
                  <a:ext cx="138240" cy="7668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783CC600-C0E7-FA48-8B9B-25A60D0F5897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161292" y="4376254"/>
                    <a:ext cx="146880" cy="853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876357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227" y="1552464"/>
            <a:ext cx="7912518" cy="362532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Accuracy on the test set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r>
              <a:rPr lang="en-US" sz="2000" dirty="0"/>
              <a:t>    # of correctly predicted records/# of all records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sz="20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sz="20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endParaRPr lang="en-US" sz="20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71F0C3-0887-BF32-C548-773B96BC6D97}"/>
              </a:ext>
            </a:extLst>
          </p:cNvPr>
          <p:cNvSpPr txBox="1">
            <a:spLocks/>
          </p:cNvSpPr>
          <p:nvPr/>
        </p:nvSpPr>
        <p:spPr>
          <a:xfrm>
            <a:off x="621882" y="372790"/>
            <a:ext cx="7912519" cy="919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4000" dirty="0"/>
              <a:t>Evaluation Metrics - Accuracy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162B69-CC34-8A44-D0C1-E7B31A80B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158" y="2334409"/>
            <a:ext cx="6035683" cy="263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67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C71F0C3-0887-BF32-C548-773B96BC6D97}"/>
              </a:ext>
            </a:extLst>
          </p:cNvPr>
          <p:cNvSpPr txBox="1">
            <a:spLocks/>
          </p:cNvSpPr>
          <p:nvPr/>
        </p:nvSpPr>
        <p:spPr>
          <a:xfrm>
            <a:off x="479007" y="753790"/>
            <a:ext cx="8226843" cy="919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altLang="zh-CN" sz="4000" dirty="0"/>
              <a:t>Compute</a:t>
            </a:r>
            <a:r>
              <a:rPr lang="zh-CN" altLang="en-US" sz="4000" dirty="0"/>
              <a:t> </a:t>
            </a:r>
            <a:r>
              <a:rPr lang="en-US" sz="4000" dirty="0"/>
              <a:t>Accuracy</a:t>
            </a:r>
            <a:r>
              <a:rPr lang="zh-CN" altLang="en-US" sz="4000" dirty="0"/>
              <a:t> </a:t>
            </a:r>
            <a:r>
              <a:rPr lang="en-US" altLang="zh-CN" sz="4000" dirty="0"/>
              <a:t>from</a:t>
            </a:r>
            <a:r>
              <a:rPr lang="zh-CN" altLang="en-US" sz="4000" dirty="0"/>
              <a:t> </a:t>
            </a:r>
            <a:r>
              <a:rPr lang="en-US" altLang="zh-CN" sz="4000" dirty="0"/>
              <a:t>Confusion</a:t>
            </a:r>
            <a:r>
              <a:rPr lang="zh-CN" altLang="en-US" sz="4000" dirty="0"/>
              <a:t> </a:t>
            </a:r>
            <a:r>
              <a:rPr lang="en-US" altLang="zh-CN" sz="4000" dirty="0"/>
              <a:t>Matrix</a:t>
            </a:r>
            <a:endParaRPr lang="en-US" sz="4000" dirty="0"/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D0CD8205-3918-38C0-B0C9-89203F53B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066256"/>
              </p:ext>
            </p:extLst>
          </p:nvPr>
        </p:nvGraphicFramePr>
        <p:xfrm>
          <a:off x="2204002" y="1850326"/>
          <a:ext cx="4572000" cy="211693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4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8" marB="342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L="68580" marR="6858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466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L="68580" marR="68580" marT="34298" marB="342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L="68580" marR="6858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L="68580" marR="6858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8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L="68580" marR="6858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b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(TP)</a:t>
                      </a:r>
                    </a:p>
                  </a:txBody>
                  <a:tcPr marL="68580" marR="6858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b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(FN)</a:t>
                      </a:r>
                    </a:p>
                  </a:txBody>
                  <a:tcPr marL="68580" marR="6858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1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L="68580" marR="6858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b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(FP)</a:t>
                      </a:r>
                    </a:p>
                  </a:txBody>
                  <a:tcPr marL="68580" marR="6858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b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(TN)</a:t>
                      </a:r>
                    </a:p>
                  </a:txBody>
                  <a:tcPr marL="68580" marR="68580" marT="34298" marB="342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DF1F1B73-6FF5-87AA-EBEB-B13774C75DE4}"/>
              </a:ext>
            </a:extLst>
          </p:cNvPr>
          <p:cNvGrpSpPr/>
          <p:nvPr/>
        </p:nvGrpSpPr>
        <p:grpSpPr>
          <a:xfrm>
            <a:off x="2013942" y="4239160"/>
            <a:ext cx="5129808" cy="919886"/>
            <a:chOff x="1600200" y="4114801"/>
            <a:chExt cx="5687616" cy="1152837"/>
          </a:xfrm>
        </p:grpSpPr>
        <p:graphicFrame>
          <p:nvGraphicFramePr>
            <p:cNvPr id="6" name="Object 27">
              <a:extLst>
                <a:ext uri="{FF2B5EF4-FFF2-40B4-BE49-F238E27FC236}">
                  <a16:creationId xmlns:a16="http://schemas.microsoft.com/office/drawing/2014/main" id="{4795CABA-FD20-CB71-AE76-5BF6A1EE1D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00200" y="4114801"/>
            <a:ext cx="5687616" cy="727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5664200" imgH="723900" progId="Equation.3">
                    <p:embed/>
                  </p:oleObj>
                </mc:Choice>
                <mc:Fallback>
                  <p:oleObj name="Equation" r:id="rId3" imgW="5664200" imgH="723900" progId="Equation.3">
                    <p:embed/>
                    <p:pic>
                      <p:nvPicPr>
                        <p:cNvPr id="6" name="Object 27">
                          <a:extLst>
                            <a:ext uri="{FF2B5EF4-FFF2-40B4-BE49-F238E27FC236}">
                              <a16:creationId xmlns:a16="http://schemas.microsoft.com/office/drawing/2014/main" id="{4795CABA-FD20-CB71-AE76-5BF6A1EE1DF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200" y="4114801"/>
                          <a:ext cx="5687616" cy="7274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FB777C-DDE3-AB0D-B0A0-107DB81C9D7D}"/>
                </a:ext>
              </a:extLst>
            </p:cNvPr>
            <p:cNvSpPr txBox="1"/>
            <p:nvPr/>
          </p:nvSpPr>
          <p:spPr>
            <a:xfrm>
              <a:off x="1944586" y="5013722"/>
              <a:ext cx="457199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0058C4"/>
                  </a:solidFill>
                </a:rPr>
                <a:t>e.g., The percentage of emails that are being labeled correctly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7721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27" y="1504839"/>
            <a:ext cx="7912518" cy="362532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57200" lvl="1" indent="-3429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Does not deal with imbalance issue well</a:t>
            </a:r>
          </a:p>
          <a:p>
            <a:pPr marL="914400" lvl="2" indent="-3429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E.g.,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detecting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spam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emails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where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99%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are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normal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1%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are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spams</a:t>
            </a:r>
          </a:p>
          <a:p>
            <a:pPr marL="914400" lvl="2" indent="-3429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Given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model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that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labels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every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email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as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normal,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model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has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99%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accuracy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–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but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that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good?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lvl="1" indent="-3429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Lots of classification problems where the classes are skewed (more records from one class than another)</a:t>
            </a:r>
          </a:p>
          <a:p>
            <a:pPr marL="1028700" lvl="2" indent="-3429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sz="2200" dirty="0">
                <a:latin typeface="Helvetica" panose="020B0604020202020204" pitchFamily="34" charset="0"/>
                <a:cs typeface="Helvetica" panose="020B0604020202020204" pitchFamily="34" charset="0"/>
              </a:rPr>
              <a:t>Credit card fraud</a:t>
            </a:r>
          </a:p>
          <a:p>
            <a:pPr marL="1028700" lvl="2" indent="-3429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altLang="zh-CN" sz="2200" dirty="0">
                <a:latin typeface="Helvetica" panose="020B0604020202020204" pitchFamily="34" charset="0"/>
                <a:cs typeface="Helvetica" panose="020B0604020202020204" pitchFamily="34" charset="0"/>
              </a:rPr>
              <a:t>Covid</a:t>
            </a:r>
            <a:r>
              <a:rPr lang="zh-CN" altLang="en-US" sz="2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2200" dirty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2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71F0C3-0887-BF32-C548-773B96BC6D97}"/>
              </a:ext>
            </a:extLst>
          </p:cNvPr>
          <p:cNvSpPr txBox="1">
            <a:spLocks/>
          </p:cNvSpPr>
          <p:nvPr/>
        </p:nvSpPr>
        <p:spPr>
          <a:xfrm>
            <a:off x="621882" y="363265"/>
            <a:ext cx="7912519" cy="919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altLang="zh-CN" sz="4000" dirty="0"/>
              <a:t>Issue</a:t>
            </a:r>
            <a:r>
              <a:rPr lang="zh-CN" altLang="en-US" sz="4000" dirty="0"/>
              <a:t> </a:t>
            </a:r>
            <a:r>
              <a:rPr lang="en-US" altLang="zh-CN" sz="4000" dirty="0"/>
              <a:t>of</a:t>
            </a:r>
            <a:r>
              <a:rPr lang="zh-CN" altLang="en-US" sz="4000" dirty="0"/>
              <a:t> </a:t>
            </a:r>
            <a:r>
              <a:rPr lang="en-US" altLang="zh-CN" sz="4000" dirty="0"/>
              <a:t>Using</a:t>
            </a:r>
            <a:r>
              <a:rPr lang="zh-CN" altLang="en-US" sz="4000" dirty="0"/>
              <a:t> </a:t>
            </a:r>
            <a:r>
              <a:rPr lang="en-US" sz="4000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3779458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C71F0C3-0887-BF32-C548-773B96BC6D97}"/>
              </a:ext>
            </a:extLst>
          </p:cNvPr>
          <p:cNvSpPr txBox="1">
            <a:spLocks/>
          </p:cNvSpPr>
          <p:nvPr/>
        </p:nvSpPr>
        <p:spPr>
          <a:xfrm>
            <a:off x="621882" y="372790"/>
            <a:ext cx="7912519" cy="919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4000" dirty="0"/>
              <a:t>Alternative Measures</a:t>
            </a:r>
          </a:p>
        </p:txBody>
      </p:sp>
      <p:graphicFrame>
        <p:nvGraphicFramePr>
          <p:cNvPr id="10" name="Group 4">
            <a:extLst>
              <a:ext uri="{FF2B5EF4-FFF2-40B4-BE49-F238E27FC236}">
                <a16:creationId xmlns:a16="http://schemas.microsoft.com/office/drawing/2014/main" id="{4967EEF3-16AC-C30A-DF66-F6FA447F1E8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98496" y="1340301"/>
          <a:ext cx="5227134" cy="1828801"/>
        </p:xfrm>
        <a:graphic>
          <a:graphicData uri="http://schemas.openxmlformats.org/drawingml/2006/table">
            <a:tbl>
              <a:tblPr/>
              <a:tblGrid>
                <a:gridCol w="1306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7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6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6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597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9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5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C04D1B8-E1DF-DFC9-0624-955A7856069B}"/>
              </a:ext>
            </a:extLst>
          </p:cNvPr>
          <p:cNvSpPr txBox="1"/>
          <p:nvPr/>
        </p:nvSpPr>
        <p:spPr>
          <a:xfrm>
            <a:off x="588789" y="3536759"/>
            <a:ext cx="17899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Need to specify what is the ”true” label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FC56AF4-8347-54CD-95AA-8BF4F4451392}"/>
              </a:ext>
            </a:extLst>
          </p:cNvPr>
          <p:cNvGrpSpPr/>
          <p:nvPr/>
        </p:nvGrpSpPr>
        <p:grpSpPr>
          <a:xfrm>
            <a:off x="2378777" y="3340552"/>
            <a:ext cx="5793675" cy="2037160"/>
            <a:chOff x="2378777" y="3143252"/>
            <a:chExt cx="5793675" cy="2037160"/>
          </a:xfrm>
        </p:grpSpPr>
        <p:graphicFrame>
          <p:nvGraphicFramePr>
            <p:cNvPr id="14" name="Object 3">
              <a:extLst>
                <a:ext uri="{FF2B5EF4-FFF2-40B4-BE49-F238E27FC236}">
                  <a16:creationId xmlns:a16="http://schemas.microsoft.com/office/drawing/2014/main" id="{C67BAC20-3851-A5CA-4B4F-B160A978A5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78777" y="3143252"/>
            <a:ext cx="3600450" cy="2037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4241800" imgH="2400300" progId="Equation.3">
                    <p:embed/>
                  </p:oleObj>
                </mc:Choice>
                <mc:Fallback>
                  <p:oleObj name="Equation" r:id="rId3" imgW="4241800" imgH="2400300" progId="Equation.3">
                    <p:embed/>
                    <p:pic>
                      <p:nvPicPr>
                        <p:cNvPr id="14" name="Object 3">
                          <a:extLst>
                            <a:ext uri="{FF2B5EF4-FFF2-40B4-BE49-F238E27FC236}">
                              <a16:creationId xmlns:a16="http://schemas.microsoft.com/office/drawing/2014/main" id="{C67BAC20-3851-A5CA-4B4F-B160A978A5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8777" y="3143252"/>
                          <a:ext cx="3600450" cy="2037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A59D36-C897-7B76-15AE-93EA8D420651}"/>
                </a:ext>
              </a:extLst>
            </p:cNvPr>
            <p:cNvSpPr txBox="1"/>
            <p:nvPr/>
          </p:nvSpPr>
          <p:spPr>
            <a:xfrm>
              <a:off x="4572002" y="3339459"/>
              <a:ext cx="3600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58C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e.g., The percentage of emails labeled as “spam” that are actually spam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37E657-DE78-47B8-E5B6-9AA55D1D00EB}"/>
                </a:ext>
              </a:extLst>
            </p:cNvPr>
            <p:cNvSpPr txBox="1"/>
            <p:nvPr/>
          </p:nvSpPr>
          <p:spPr>
            <a:xfrm>
              <a:off x="4572002" y="3915789"/>
              <a:ext cx="3600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58C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e.g., The percentage of spam emails are labeled as “spam”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6A1BB9C-9D5D-8A0A-DF1B-0D7D5A1C9C47}"/>
              </a:ext>
            </a:extLst>
          </p:cNvPr>
          <p:cNvSpPr txBox="1"/>
          <p:nvPr/>
        </p:nvSpPr>
        <p:spPr>
          <a:xfrm>
            <a:off x="6255028" y="4771365"/>
            <a:ext cx="2670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58C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Combines</a:t>
            </a:r>
            <a:r>
              <a:rPr lang="zh-CN" altLang="en-US" dirty="0">
                <a:solidFill>
                  <a:srgbClr val="0058C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solidFill>
                  <a:srgbClr val="0058C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Precision</a:t>
            </a:r>
            <a:r>
              <a:rPr lang="zh-CN" altLang="en-US" dirty="0">
                <a:solidFill>
                  <a:srgbClr val="0058C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solidFill>
                  <a:srgbClr val="0058C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zh-CN" altLang="en-US" dirty="0">
                <a:solidFill>
                  <a:srgbClr val="0058C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solidFill>
                  <a:srgbClr val="0058C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Recall</a:t>
            </a:r>
            <a:endParaRPr lang="en-US" dirty="0">
              <a:solidFill>
                <a:srgbClr val="0058C4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501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ADFD-DDF3-46A5-A618-1F79D9A8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vs Recall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E031D2-7FFE-4089-9B62-6F9457FC7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6D10E-3DC7-4340-ADAC-F11A13DA6C8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90888" y="5258597"/>
            <a:ext cx="6751457" cy="34912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07F0B-853E-4CE2-91D7-CAA00228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931A1-A42B-F94C-ADA3-91D74B0ACBA8}" type="slidenum">
              <a:rPr kumimoji="0" lang="en-GB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5640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181C915-FBEB-C8B7-13F7-61FB8A394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351" y="1098234"/>
            <a:ext cx="2318595" cy="234287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C71F0C3-0887-BF32-C548-773B96BC6D97}"/>
              </a:ext>
            </a:extLst>
          </p:cNvPr>
          <p:cNvSpPr txBox="1">
            <a:spLocks/>
          </p:cNvSpPr>
          <p:nvPr/>
        </p:nvSpPr>
        <p:spPr>
          <a:xfrm>
            <a:off x="621882" y="372790"/>
            <a:ext cx="7912519" cy="919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4000" dirty="0"/>
              <a:t>Precision vs Recall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49EF05-A27E-01A0-5717-0E86D56BFDB3}"/>
                  </a:ext>
                </a:extLst>
              </p:cNvPr>
              <p:cNvSpPr txBox="1"/>
              <p:nvPr/>
            </p:nvSpPr>
            <p:spPr>
              <a:xfrm>
                <a:off x="4230460" y="1612295"/>
                <a:ext cx="2636619" cy="3052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𝑃𝑜𝑠𝑡𝑖𝑣𝑒</m:t>
                          </m:r>
                        </m:num>
                        <m:den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𝑃𝑜𝑠𝑖𝑡𝑖𝑣𝑒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𝑃𝑜𝑠𝑡𝑖𝑖𝑣𝑒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49EF05-A27E-01A0-5717-0E86D56BF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460" y="1612295"/>
                <a:ext cx="2636619" cy="305276"/>
              </a:xfrm>
              <a:prstGeom prst="rect">
                <a:avLst/>
              </a:prstGeom>
              <a:blipFill>
                <a:blip r:embed="rId4"/>
                <a:stretch>
                  <a:fillRect l="-694" t="-3922" r="-926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235A3F-545D-430F-E904-34DAED1CF1C5}"/>
                  </a:ext>
                </a:extLst>
              </p:cNvPr>
              <p:cNvSpPr txBox="1"/>
              <p:nvPr/>
            </p:nvSpPr>
            <p:spPr>
              <a:xfrm>
                <a:off x="4297401" y="2335947"/>
                <a:ext cx="2503955" cy="3308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𝑃𝑜𝑠𝑡𝑖𝑣𝑒</m:t>
                          </m:r>
                        </m:num>
                        <m:den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𝑃𝑜𝑠𝑖𝑡𝑖𝑣𝑒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𝑁𝑒𝑔𝑎𝑡𝑖𝑣𝑒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235A3F-545D-430F-E904-34DAED1CF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401" y="2335947"/>
                <a:ext cx="2503955" cy="330860"/>
              </a:xfrm>
              <a:prstGeom prst="rect">
                <a:avLst/>
              </a:prstGeom>
              <a:blipFill>
                <a:blip r:embed="rId5"/>
                <a:stretch>
                  <a:fillRect l="-973" t="-3704" r="-973" b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19E3582-009C-10BC-A69F-8352D2AD8D21}"/>
                  </a:ext>
                </a:extLst>
              </p14:cNvPr>
              <p14:cNvContentPartPr/>
              <p14:nvPr/>
            </p14:nvContentPartPr>
            <p14:xfrm>
              <a:off x="5925851" y="1774187"/>
              <a:ext cx="958770" cy="204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19E3582-009C-10BC-A69F-8352D2AD8D2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21532" y="1769867"/>
                <a:ext cx="967408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60C0957-A3C6-4D32-385D-7822F2E0A64B}"/>
                  </a:ext>
                </a:extLst>
              </p14:cNvPr>
              <p14:cNvContentPartPr/>
              <p14:nvPr/>
            </p14:nvContentPartPr>
            <p14:xfrm>
              <a:off x="5839991" y="2533967"/>
              <a:ext cx="989010" cy="17955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60C0957-A3C6-4D32-385D-7822F2E0A64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35672" y="2529649"/>
                <a:ext cx="997648" cy="188186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35AD03A-BAB3-0C45-3C7C-50F487ACBD1B}"/>
              </a:ext>
            </a:extLst>
          </p:cNvPr>
          <p:cNvSpPr txBox="1"/>
          <p:nvPr/>
        </p:nvSpPr>
        <p:spPr>
          <a:xfrm>
            <a:off x="2231219" y="3602999"/>
            <a:ext cx="4653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8418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Precision is sensitive to False Positive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8418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Recall is sensitive to False Negative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746CDF-7A40-97EB-7CB4-0140F7A9A1D9}"/>
              </a:ext>
            </a:extLst>
          </p:cNvPr>
          <p:cNvSpPr txBox="1"/>
          <p:nvPr/>
        </p:nvSpPr>
        <p:spPr>
          <a:xfrm>
            <a:off x="912043" y="4359418"/>
            <a:ext cx="7271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8418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Which one is more affordable, False Positive or False Negative? </a:t>
            </a:r>
          </a:p>
          <a:p>
            <a:pPr marL="214313" lvl="3" indent="-214313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8418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Detect if an apple is poison or not - </a:t>
            </a:r>
            <a:r>
              <a:rPr lang="en-US" sz="18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High recall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8418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Choose stocks to invest – </a:t>
            </a:r>
            <a:r>
              <a:rPr lang="en-US" sz="18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High precision</a:t>
            </a:r>
          </a:p>
        </p:txBody>
      </p:sp>
    </p:spTree>
    <p:extLst>
      <p:ext uri="{BB962C8B-B14F-4D97-AF65-F5344CB8AC3E}">
        <p14:creationId xmlns:p14="http://schemas.microsoft.com/office/powerpoint/2010/main" val="160381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C71F0C3-0887-BF32-C548-773B96BC6D97}"/>
              </a:ext>
            </a:extLst>
          </p:cNvPr>
          <p:cNvSpPr txBox="1">
            <a:spLocks/>
          </p:cNvSpPr>
          <p:nvPr/>
        </p:nvSpPr>
        <p:spPr>
          <a:xfrm>
            <a:off x="621882" y="372790"/>
            <a:ext cx="7912519" cy="919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4000" dirty="0"/>
              <a:t>Precision, Recall, F1-score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1D7903-0D75-6A9B-AAA1-BD5CA0F4E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242" y="1902539"/>
            <a:ext cx="6789757" cy="23011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A6D3BC-CD7F-8735-9EA3-8B8F4BA06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242" y="1524597"/>
            <a:ext cx="6789757" cy="19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5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832" y="334690"/>
            <a:ext cx="7912519" cy="919886"/>
          </a:xfrm>
        </p:spPr>
        <p:txBody>
          <a:bodyPr anchor="b">
            <a:normAutofit/>
          </a:bodyPr>
          <a:lstStyle/>
          <a:p>
            <a:r>
              <a:rPr lang="en-US" sz="4000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03" y="1447805"/>
            <a:ext cx="7800648" cy="353147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indent="-349250">
              <a:buClr>
                <a:srgbClr val="084183"/>
              </a:buClr>
            </a:pPr>
            <a:r>
              <a:rPr lang="en-US" dirty="0">
                <a:solidFill>
                  <a:srgbClr val="084183"/>
                </a:solidFill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Classification Errors</a:t>
            </a:r>
          </a:p>
          <a:p>
            <a:pPr indent="-349250">
              <a:buClr>
                <a:srgbClr val="084183"/>
              </a:buClr>
            </a:pPr>
            <a:r>
              <a:rPr lang="en-US" altLang="zh-CN" dirty="0">
                <a:solidFill>
                  <a:srgbClr val="084183"/>
                </a:solidFill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Cross</a:t>
            </a:r>
            <a:r>
              <a:rPr lang="zh-CN" altLang="en-US" dirty="0">
                <a:solidFill>
                  <a:srgbClr val="084183"/>
                </a:solidFill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 </a:t>
            </a:r>
            <a:r>
              <a:rPr lang="en-US" altLang="zh-CN" dirty="0">
                <a:solidFill>
                  <a:srgbClr val="084183"/>
                </a:solidFill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Validation</a:t>
            </a:r>
            <a:endParaRPr lang="en-US" dirty="0">
              <a:solidFill>
                <a:srgbClr val="084183"/>
              </a:solidFill>
              <a:latin typeface="Helvetica" panose="020B0604020202020204" pitchFamily="34" charset="0"/>
              <a:ea typeface="+mn-lt"/>
              <a:cs typeface="Helvetica" panose="020B0604020202020204" pitchFamily="34" charset="0"/>
            </a:endParaRPr>
          </a:p>
          <a:p>
            <a:pPr indent="-349250">
              <a:buClr>
                <a:srgbClr val="084183"/>
              </a:buClr>
            </a:pPr>
            <a:r>
              <a:rPr lang="en-US" dirty="0">
                <a:solidFill>
                  <a:srgbClr val="084183"/>
                </a:solidFill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Confusion Matrix</a:t>
            </a:r>
          </a:p>
          <a:p>
            <a:pPr indent="-349250">
              <a:buClr>
                <a:srgbClr val="084183"/>
              </a:buClr>
            </a:pPr>
            <a:r>
              <a:rPr lang="en-US" dirty="0">
                <a:solidFill>
                  <a:srgbClr val="084183"/>
                </a:solidFill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Precision vs Recall</a:t>
            </a:r>
          </a:p>
          <a:p>
            <a:pPr indent="-349250">
              <a:buClr>
                <a:srgbClr val="084183"/>
              </a:buClr>
            </a:pPr>
            <a:r>
              <a:rPr lang="en-US" dirty="0">
                <a:solidFill>
                  <a:srgbClr val="084183"/>
                </a:solidFill>
                <a:latin typeface="Helvetica" panose="020B0604020202020204" pitchFamily="34" charset="0"/>
                <a:ea typeface="+mn-lt"/>
                <a:cs typeface="Helvetica" panose="020B0604020202020204" pitchFamily="34" charset="0"/>
              </a:rPr>
              <a:t>ROC Curve</a:t>
            </a:r>
          </a:p>
        </p:txBody>
      </p:sp>
    </p:spTree>
    <p:extLst>
      <p:ext uri="{BB962C8B-B14F-4D97-AF65-F5344CB8AC3E}">
        <p14:creationId xmlns:p14="http://schemas.microsoft.com/office/powerpoint/2010/main" val="353278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ADFD-DDF3-46A5-A618-1F79D9A8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Errors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E031D2-7FFE-4089-9B62-6F9457FC7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6D10E-3DC7-4340-ADAC-F11A13DA6C8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90888" y="5258597"/>
            <a:ext cx="6751457" cy="34912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07F0B-853E-4CE2-91D7-CAA00228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931A1-A42B-F94C-ADA3-91D74B0ACBA8}" type="slidenum">
              <a:rPr kumimoji="0" lang="en-GB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2194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752" y="1514364"/>
            <a:ext cx="7430698" cy="378974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dirty="0">
                <a:latin typeface="Helvetica Neue" panose="020B0604020202020204" charset="0"/>
                <a:cs typeface="Helvetica" panose="020B0604020202020204" pitchFamily="34" charset="0"/>
              </a:rPr>
              <a:t>Training errors</a:t>
            </a:r>
            <a:r>
              <a:rPr lang="en-US" altLang="zh-CN" dirty="0">
                <a:latin typeface="Helvetica Neue" panose="020B0604020202020204" charset="0"/>
                <a:cs typeface="Helvetica" panose="020B0604020202020204" pitchFamily="34" charset="0"/>
              </a:rPr>
              <a:t>:</a:t>
            </a:r>
            <a:r>
              <a:rPr lang="zh-CN" altLang="en-US" dirty="0">
                <a:latin typeface="Helvetica Neue" panose="020B0604020202020204" charset="0"/>
                <a:cs typeface="Helvetica" panose="020B0604020202020204" pitchFamily="34" charset="0"/>
              </a:rPr>
              <a:t> </a:t>
            </a:r>
            <a:r>
              <a:rPr lang="en-US" dirty="0">
                <a:latin typeface="Helvetica Neue" panose="020B0604020202020204" charset="0"/>
                <a:cs typeface="Helvetica" panose="020B0604020202020204" pitchFamily="34" charset="0"/>
              </a:rPr>
              <a:t>committed on the training set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altLang="zh-CN" dirty="0">
                <a:latin typeface="Helvetica Neue" panose="020B0604020202020204" charset="0"/>
                <a:cs typeface="Helvetica" panose="020B0604020202020204" pitchFamily="34" charset="0"/>
              </a:rPr>
              <a:t>Minimizing</a:t>
            </a:r>
            <a:r>
              <a:rPr lang="zh-CN" altLang="en-US" dirty="0">
                <a:latin typeface="Helvetica Neue" panose="020B060402020202020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 Neue" panose="020B0604020202020204" charset="0"/>
                <a:cs typeface="Helvetica" panose="020B0604020202020204" pitchFamily="34" charset="0"/>
              </a:rPr>
              <a:t>training</a:t>
            </a:r>
            <a:r>
              <a:rPr lang="zh-CN" altLang="en-US" dirty="0">
                <a:latin typeface="Helvetica Neue" panose="020B060402020202020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 Neue" panose="020B0604020202020204" charset="0"/>
                <a:cs typeface="Helvetica" panose="020B0604020202020204" pitchFamily="34" charset="0"/>
              </a:rPr>
              <a:t>error</a:t>
            </a:r>
            <a:r>
              <a:rPr lang="zh-CN" altLang="en-US" dirty="0">
                <a:latin typeface="Helvetica Neue" panose="020B060402020202020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 Neue" panose="020B0604020202020204" charset="0"/>
                <a:cs typeface="Helvetica" panose="020B0604020202020204" pitchFamily="34" charset="0"/>
              </a:rPr>
              <a:t>could</a:t>
            </a:r>
            <a:r>
              <a:rPr lang="zh-CN" altLang="en-US" dirty="0">
                <a:latin typeface="Helvetica Neue" panose="020B060402020202020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 Neue" panose="020B0604020202020204" charset="0"/>
                <a:cs typeface="Helvetica" panose="020B0604020202020204" pitchFamily="34" charset="0"/>
              </a:rPr>
              <a:t>cause</a:t>
            </a:r>
            <a:r>
              <a:rPr lang="zh-CN" altLang="en-US" dirty="0">
                <a:latin typeface="Helvetica Neue" panose="020B060402020202020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 Neue" panose="020B0604020202020204" charset="0"/>
                <a:cs typeface="Helvetica" panose="020B0604020202020204" pitchFamily="34" charset="0"/>
              </a:rPr>
              <a:t>overfitting</a:t>
            </a:r>
            <a:r>
              <a:rPr lang="zh-CN" altLang="en-US" dirty="0">
                <a:latin typeface="Helvetica Neue" panose="020B060402020202020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 Neue" panose="020B0604020202020204" charset="0"/>
                <a:cs typeface="Helvetica" panose="020B0604020202020204" pitchFamily="34" charset="0"/>
              </a:rPr>
              <a:t>issues</a:t>
            </a:r>
            <a:endParaRPr lang="en-US" dirty="0">
              <a:latin typeface="Helvetica Neue" panose="020B060402020202020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dirty="0">
                <a:latin typeface="Helvetica Neue" panose="020B0604020202020204" charset="0"/>
                <a:cs typeface="Helvetica" panose="020B0604020202020204" pitchFamily="34" charset="0"/>
              </a:rPr>
              <a:t>Test errors</a:t>
            </a:r>
            <a:r>
              <a:rPr lang="en-US" altLang="zh-CN" dirty="0">
                <a:latin typeface="Helvetica Neue" panose="020B0604020202020204" charset="0"/>
                <a:cs typeface="Helvetica" panose="020B0604020202020204" pitchFamily="34" charset="0"/>
              </a:rPr>
              <a:t>:</a:t>
            </a:r>
            <a:r>
              <a:rPr lang="zh-CN" altLang="en-US" dirty="0">
                <a:latin typeface="Helvetica Neue" panose="020B0604020202020204" charset="0"/>
                <a:cs typeface="Helvetica" panose="020B0604020202020204" pitchFamily="34" charset="0"/>
              </a:rPr>
              <a:t> </a:t>
            </a:r>
            <a:r>
              <a:rPr lang="en-US" dirty="0">
                <a:latin typeface="Helvetica Neue" panose="020B0604020202020204" charset="0"/>
                <a:cs typeface="Helvetica" panose="020B0604020202020204" pitchFamily="34" charset="0"/>
              </a:rPr>
              <a:t>committed on the test set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altLang="zh-CN" dirty="0">
                <a:latin typeface="Helvetica Neue" panose="020B0604020202020204" charset="0"/>
                <a:cs typeface="Helvetica" panose="020B0604020202020204" pitchFamily="34" charset="0"/>
              </a:rPr>
              <a:t>Standard</a:t>
            </a:r>
            <a:r>
              <a:rPr lang="zh-CN" altLang="en-US" dirty="0">
                <a:latin typeface="Helvetica Neue" panose="020B060402020202020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 Neue" panose="020B0604020202020204" charset="0"/>
                <a:cs typeface="Helvetica" panose="020B0604020202020204" pitchFamily="34" charset="0"/>
              </a:rPr>
              <a:t>way</a:t>
            </a:r>
            <a:r>
              <a:rPr lang="zh-CN" altLang="en-US" dirty="0">
                <a:latin typeface="Helvetica Neue" panose="020B060402020202020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 Neue" panose="020B0604020202020204" charset="0"/>
                <a:cs typeface="Helvetica" panose="020B0604020202020204" pitchFamily="34" charset="0"/>
              </a:rPr>
              <a:t>to</a:t>
            </a:r>
            <a:r>
              <a:rPr lang="zh-CN" altLang="en-US" dirty="0">
                <a:latin typeface="Helvetica Neue" panose="020B060402020202020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 Neue" panose="020B0604020202020204" charset="0"/>
                <a:cs typeface="Helvetica" panose="020B0604020202020204" pitchFamily="34" charset="0"/>
              </a:rPr>
              <a:t>measure</a:t>
            </a:r>
            <a:r>
              <a:rPr lang="zh-CN" altLang="en-US" dirty="0">
                <a:latin typeface="Helvetica Neue" panose="020B060402020202020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 Neue" panose="020B0604020202020204" charset="0"/>
                <a:cs typeface="Helvetica" panose="020B0604020202020204" pitchFamily="34" charset="0"/>
              </a:rPr>
              <a:t>the</a:t>
            </a:r>
            <a:r>
              <a:rPr lang="zh-CN" altLang="en-US" dirty="0">
                <a:latin typeface="Helvetica Neue" panose="020B060402020202020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 Neue" panose="020B0604020202020204" charset="0"/>
                <a:cs typeface="Helvetica" panose="020B0604020202020204" pitchFamily="34" charset="0"/>
              </a:rPr>
              <a:t>quality</a:t>
            </a:r>
            <a:r>
              <a:rPr lang="zh-CN" altLang="en-US" dirty="0">
                <a:latin typeface="Helvetica Neue" panose="020B060402020202020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 Neue" panose="020B0604020202020204" charset="0"/>
                <a:cs typeface="Helvetica" panose="020B0604020202020204" pitchFamily="34" charset="0"/>
              </a:rPr>
              <a:t>of</a:t>
            </a:r>
            <a:r>
              <a:rPr lang="zh-CN" altLang="en-US" dirty="0">
                <a:latin typeface="Helvetica Neue" panose="020B060402020202020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 Neue" panose="020B0604020202020204" charset="0"/>
                <a:cs typeface="Helvetica" panose="020B0604020202020204" pitchFamily="34" charset="0"/>
              </a:rPr>
              <a:t>a</a:t>
            </a:r>
            <a:r>
              <a:rPr lang="zh-CN" altLang="en-US" dirty="0">
                <a:latin typeface="Helvetica Neue" panose="020B060402020202020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 Neue" panose="020B0604020202020204" charset="0"/>
                <a:cs typeface="Helvetica" panose="020B0604020202020204" pitchFamily="34" charset="0"/>
              </a:rPr>
              <a:t>model</a:t>
            </a:r>
            <a:endParaRPr lang="en-US" dirty="0">
              <a:latin typeface="Helvetica Neue" panose="020B060402020202020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dirty="0">
                <a:latin typeface="Helvetica Neue" panose="020B0604020202020204" charset="0"/>
                <a:cs typeface="Helvetica" panose="020B0604020202020204" pitchFamily="34" charset="0"/>
              </a:rPr>
              <a:t>Generalization errors</a:t>
            </a:r>
            <a:r>
              <a:rPr lang="en-US" altLang="zh-CN" dirty="0">
                <a:latin typeface="Helvetica Neue" panose="020B0604020202020204" charset="0"/>
                <a:cs typeface="Helvetica" panose="020B0604020202020204" pitchFamily="34" charset="0"/>
              </a:rPr>
              <a:t>:</a:t>
            </a:r>
            <a:r>
              <a:rPr lang="zh-CN" altLang="en-US" dirty="0">
                <a:latin typeface="Helvetica Neue" panose="020B060402020202020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 Neue" panose="020B0604020202020204" charset="0"/>
                <a:cs typeface="Helvetica" panose="020B0604020202020204" pitchFamily="34" charset="0"/>
              </a:rPr>
              <a:t>committed</a:t>
            </a:r>
            <a:r>
              <a:rPr lang="zh-CN" altLang="en-US" dirty="0">
                <a:latin typeface="Helvetica Neue" panose="020B0604020202020204" charset="0"/>
                <a:cs typeface="Helvetica" panose="020B0604020202020204" pitchFamily="34" charset="0"/>
              </a:rPr>
              <a:t> </a:t>
            </a:r>
            <a:r>
              <a:rPr lang="en-US" dirty="0">
                <a:latin typeface="Helvetica Neue" panose="020B0604020202020204" charset="0"/>
                <a:cs typeface="Helvetica" panose="020B0604020202020204" pitchFamily="34" charset="0"/>
              </a:rPr>
              <a:t>over random selection of records from same distribution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altLang="zh-CN" dirty="0">
                <a:latin typeface="Helvetica Neue" panose="020B0604020202020204" charset="0"/>
                <a:cs typeface="Helvetica" panose="020B0604020202020204" pitchFamily="34" charset="0"/>
              </a:rPr>
              <a:t>Ideally,</a:t>
            </a:r>
            <a:r>
              <a:rPr lang="zh-CN" altLang="en-US" dirty="0">
                <a:latin typeface="Helvetica Neue" panose="020B060402020202020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 Neue" panose="020B0604020202020204" charset="0"/>
                <a:cs typeface="Helvetica" panose="020B0604020202020204" pitchFamily="34" charset="0"/>
              </a:rPr>
              <a:t>we</a:t>
            </a:r>
            <a:r>
              <a:rPr lang="zh-CN" altLang="en-US" dirty="0">
                <a:latin typeface="Helvetica Neue" panose="020B060402020202020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 Neue" panose="020B0604020202020204" charset="0"/>
                <a:cs typeface="Helvetica" panose="020B0604020202020204" pitchFamily="34" charset="0"/>
              </a:rPr>
              <a:t>can</a:t>
            </a:r>
            <a:r>
              <a:rPr lang="zh-CN" altLang="en-US" dirty="0">
                <a:latin typeface="Helvetica Neue" panose="020B060402020202020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 Neue" panose="020B0604020202020204" charset="0"/>
                <a:cs typeface="Helvetica" panose="020B0604020202020204" pitchFamily="34" charset="0"/>
              </a:rPr>
              <a:t>choose</a:t>
            </a:r>
            <a:r>
              <a:rPr lang="zh-CN" altLang="en-US" dirty="0">
                <a:latin typeface="Helvetica Neue" panose="020B060402020202020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 Neue" panose="020B0604020202020204" charset="0"/>
                <a:cs typeface="Helvetica" panose="020B0604020202020204" pitchFamily="34" charset="0"/>
              </a:rPr>
              <a:t>the</a:t>
            </a:r>
            <a:r>
              <a:rPr lang="zh-CN" altLang="en-US" dirty="0">
                <a:latin typeface="Helvetica Neue" panose="020B060402020202020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 Neue" panose="020B0604020202020204" charset="0"/>
                <a:cs typeface="Helvetica" panose="020B0604020202020204" pitchFamily="34" charset="0"/>
              </a:rPr>
              <a:t>model</a:t>
            </a:r>
            <a:r>
              <a:rPr lang="zh-CN" altLang="en-US" dirty="0">
                <a:latin typeface="Helvetica Neue" panose="020B060402020202020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 Neue" panose="020B0604020202020204" charset="0"/>
                <a:cs typeface="Helvetica" panose="020B0604020202020204" pitchFamily="34" charset="0"/>
              </a:rPr>
              <a:t>has</a:t>
            </a:r>
            <a:r>
              <a:rPr lang="zh-CN" altLang="en-US" dirty="0">
                <a:latin typeface="Helvetica Neue" panose="020B060402020202020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 Neue" panose="020B0604020202020204" charset="0"/>
                <a:cs typeface="Helvetica" panose="020B0604020202020204" pitchFamily="34" charset="0"/>
              </a:rPr>
              <a:t>the</a:t>
            </a:r>
            <a:r>
              <a:rPr lang="zh-CN" altLang="en-US" dirty="0">
                <a:latin typeface="Helvetica Neue" panose="020B060402020202020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 Neue" panose="020B0604020202020204" charset="0"/>
                <a:cs typeface="Helvetica" panose="020B0604020202020204" pitchFamily="34" charset="0"/>
              </a:rPr>
              <a:t>minimal</a:t>
            </a:r>
            <a:r>
              <a:rPr lang="zh-CN" altLang="en-US" dirty="0">
                <a:latin typeface="Helvetica Neue" panose="020B060402020202020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 Neue" panose="020B0604020202020204" charset="0"/>
                <a:cs typeface="Helvetica" panose="020B0604020202020204" pitchFamily="34" charset="0"/>
              </a:rPr>
              <a:t>general</a:t>
            </a:r>
            <a:r>
              <a:rPr lang="zh-CN" altLang="en-US" dirty="0">
                <a:latin typeface="Helvetica Neue" panose="020B060402020202020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 Neue" panose="020B0604020202020204" charset="0"/>
                <a:cs typeface="Helvetica" panose="020B0604020202020204" pitchFamily="34" charset="0"/>
              </a:rPr>
              <a:t>errors</a:t>
            </a:r>
            <a:endParaRPr lang="en-US" dirty="0">
              <a:latin typeface="Helvetica Neue" panose="020B0604020202020204" charset="0"/>
              <a:cs typeface="Helvetica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71F0C3-0887-BF32-C548-773B96BC6D97}"/>
              </a:ext>
            </a:extLst>
          </p:cNvPr>
          <p:cNvSpPr txBox="1">
            <a:spLocks/>
          </p:cNvSpPr>
          <p:nvPr/>
        </p:nvSpPr>
        <p:spPr>
          <a:xfrm>
            <a:off x="612357" y="372790"/>
            <a:ext cx="7912519" cy="919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4000" dirty="0"/>
              <a:t>Classification Errors</a:t>
            </a:r>
          </a:p>
        </p:txBody>
      </p:sp>
    </p:spTree>
    <p:extLst>
      <p:ext uri="{BB962C8B-B14F-4D97-AF65-F5344CB8AC3E}">
        <p14:creationId xmlns:p14="http://schemas.microsoft.com/office/powerpoint/2010/main" val="411515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752" y="1523889"/>
            <a:ext cx="7912518" cy="362532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800"/>
              <a:buChar char="•"/>
            </a:pPr>
            <a:r>
              <a:rPr lang="en-US" sz="2200" dirty="0"/>
              <a:t>Wiki: Overfitting is the production of an analysis that corresponds </a:t>
            </a:r>
            <a:r>
              <a:rPr lang="en-US" sz="2200" dirty="0">
                <a:solidFill>
                  <a:srgbClr val="FF0000"/>
                </a:solidFill>
              </a:rPr>
              <a:t>too closely or exactly to a particular set of data</a:t>
            </a:r>
            <a:r>
              <a:rPr lang="en-US" sz="2200" dirty="0"/>
              <a:t> and may therefore </a:t>
            </a:r>
            <a:r>
              <a:rPr lang="en-US" sz="2200" dirty="0">
                <a:solidFill>
                  <a:srgbClr val="FF0000"/>
                </a:solidFill>
              </a:rPr>
              <a:t>fail to fit additional data or predict future observations reliably</a:t>
            </a:r>
            <a:r>
              <a:rPr lang="en-US" sz="2200" dirty="0"/>
              <a:t> </a:t>
            </a:r>
          </a:p>
          <a:p>
            <a:pPr marL="685800" lvl="1" indent="-3429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800"/>
            </a:pPr>
            <a:r>
              <a:rPr lang="en-US" sz="2000" dirty="0"/>
              <a:t>Contains more parameters than can be justified by the data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71F0C3-0887-BF32-C548-773B96BC6D97}"/>
              </a:ext>
            </a:extLst>
          </p:cNvPr>
          <p:cNvSpPr txBox="1">
            <a:spLocks/>
          </p:cNvSpPr>
          <p:nvPr/>
        </p:nvSpPr>
        <p:spPr>
          <a:xfrm>
            <a:off x="621882" y="372790"/>
            <a:ext cx="7912519" cy="919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4000" dirty="0"/>
              <a:t>Overfitting</a:t>
            </a:r>
            <a:r>
              <a:rPr lang="zh-CN" altLang="en-US" sz="4000" dirty="0"/>
              <a:t> </a:t>
            </a:r>
            <a:r>
              <a:rPr lang="en-US" altLang="zh-CN" sz="4000" dirty="0"/>
              <a:t>Issue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D3A9CC-8B91-B888-B4A5-80759B5C7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858" y="3218224"/>
            <a:ext cx="2227369" cy="22542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EC88BA-66D6-162C-4510-AFA545BC3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246243"/>
            <a:ext cx="2994436" cy="207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94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C71F0C3-0887-BF32-C548-773B96BC6D97}"/>
              </a:ext>
            </a:extLst>
          </p:cNvPr>
          <p:cNvSpPr txBox="1">
            <a:spLocks/>
          </p:cNvSpPr>
          <p:nvPr/>
        </p:nvSpPr>
        <p:spPr>
          <a:xfrm>
            <a:off x="621882" y="372790"/>
            <a:ext cx="7912519" cy="919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4000" dirty="0"/>
              <a:t>Which Tree is Better?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529E2F46-D571-B5F5-D889-3251DE04C8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 t="6245" r="7352" b="3252"/>
          <a:stretch>
            <a:fillRect/>
          </a:stretch>
        </p:blipFill>
        <p:spPr>
          <a:xfrm>
            <a:off x="1716484" y="1488455"/>
            <a:ext cx="5411936" cy="3180700"/>
          </a:xfr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A983D9B-C767-6950-8CE9-E3EAE32928FF}"/>
              </a:ext>
            </a:extLst>
          </p:cNvPr>
          <p:cNvGrpSpPr/>
          <p:nvPr/>
        </p:nvGrpSpPr>
        <p:grpSpPr>
          <a:xfrm>
            <a:off x="2273696" y="1944556"/>
            <a:ext cx="4528095" cy="2470600"/>
            <a:chOff x="2600325" y="1963690"/>
            <a:chExt cx="4088323" cy="2230654"/>
          </a:xfrm>
        </p:grpSpPr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7B9B6869-3AA0-8249-8B42-496D47F3F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950" y="3233441"/>
              <a:ext cx="1543050" cy="472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charset="2"/>
                <a:buChar char="u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/>
                <a:t>Decision Tree with 4 nodes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0E24955A-2349-988F-782E-8BE038DB9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6350" y="3559959"/>
              <a:ext cx="1543050" cy="472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charset="2"/>
                <a:buChar char="u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 dirty="0"/>
                <a:t>Decision Tree with 50 nodes</a:t>
              </a:r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33984BB7-7AB8-8019-C54E-6F298CBC8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0234" y="3916458"/>
              <a:ext cx="1716419" cy="27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charset="2"/>
                <a:buChar char="u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 dirty="0">
                  <a:solidFill>
                    <a:srgbClr val="FF0000"/>
                  </a:solidFill>
                </a:rPr>
                <a:t>Which tree is better?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2A2208-7D42-5742-07BA-D05EAD044A8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600325" y="3233441"/>
              <a:ext cx="428625" cy="4572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9B7AB23-55F8-011F-FF55-1564E47E7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41377" y="2342258"/>
              <a:ext cx="1747271" cy="1285875"/>
            </a:xfrm>
            <a:prstGeom prst="rect">
              <a:avLst/>
            </a:prstGeom>
          </p:spPr>
        </p:pic>
        <p:cxnSp>
          <p:nvCxnSpPr>
            <p:cNvPr id="14" name="Straight Arrow Connector 12">
              <a:extLst>
                <a:ext uri="{FF2B5EF4-FFF2-40B4-BE49-F238E27FC236}">
                  <a16:creationId xmlns:a16="http://schemas.microsoft.com/office/drawing/2014/main" id="{C0F088FC-C9D1-4E5E-1B06-C3702E2CDD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843338" y="3475383"/>
              <a:ext cx="1114425" cy="3429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2EB7C59-9922-4988-B0B5-BC62D0DEC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32807" y="1963690"/>
              <a:ext cx="1706712" cy="1285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8091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ADFD-DDF3-46A5-A618-1F79D9A8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Cross</a:t>
            </a:r>
            <a:r>
              <a:rPr lang="zh-CN" altLang="en-US" dirty="0"/>
              <a:t> </a:t>
            </a:r>
            <a:r>
              <a:rPr lang="en-US" altLang="zh-CN" dirty="0"/>
              <a:t>Validation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E031D2-7FFE-4089-9B62-6F9457FC7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6D10E-3DC7-4340-ADAC-F11A13DA6C8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90888" y="5258597"/>
            <a:ext cx="6751457" cy="34912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>
              <a:ln>
                <a:noFill/>
              </a:ln>
              <a:solidFill>
                <a:srgbClr val="0B4183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07F0B-853E-4CE2-91D7-CAA00228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D931A1-A42B-F94C-ADA3-91D74B0ACBA8}" type="slidenum">
              <a:rPr kumimoji="0" lang="en-GB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0951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752" y="1542939"/>
            <a:ext cx="7912518" cy="362532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dirty="0">
                <a:solidFill>
                  <a:srgbClr val="084183"/>
                </a:solidFill>
                <a:latin typeface="Helvetica Neue" panose="020B0604020202020204" charset="0"/>
              </a:rPr>
              <a:t>Cross validation</a:t>
            </a:r>
            <a:r>
              <a:rPr lang="en-US" altLang="zh-CN" dirty="0">
                <a:solidFill>
                  <a:srgbClr val="084183"/>
                </a:solidFill>
                <a:latin typeface="Helvetica Neue" panose="020B0604020202020204" charset="0"/>
              </a:rPr>
              <a:t>:</a:t>
            </a:r>
            <a:r>
              <a:rPr lang="zh-CN" altLang="en-US" dirty="0">
                <a:solidFill>
                  <a:srgbClr val="084183"/>
                </a:solidFill>
                <a:latin typeface="Helvetica Neue" panose="020B0604020202020204" charset="0"/>
              </a:rPr>
              <a:t> </a:t>
            </a:r>
            <a:r>
              <a:rPr lang="en-US" altLang="zh-CN" dirty="0">
                <a:solidFill>
                  <a:srgbClr val="084183"/>
                </a:solidFill>
                <a:latin typeface="Helvetica Neue" panose="020B0604020202020204" charset="0"/>
              </a:rPr>
              <a:t>a</a:t>
            </a:r>
            <a:r>
              <a:rPr lang="zh-CN" altLang="en-US" dirty="0">
                <a:solidFill>
                  <a:srgbClr val="084183"/>
                </a:solidFill>
                <a:latin typeface="Helvetica Neue" panose="020B0604020202020204" charset="0"/>
              </a:rPr>
              <a:t> </a:t>
            </a:r>
            <a:r>
              <a:rPr lang="en-US" altLang="zh-CN" dirty="0">
                <a:solidFill>
                  <a:srgbClr val="084183"/>
                </a:solidFill>
                <a:latin typeface="Helvetica Neue" panose="020B0604020202020204" charset="0"/>
              </a:rPr>
              <a:t>resampling</a:t>
            </a:r>
            <a:r>
              <a:rPr lang="zh-CN" altLang="en-US" dirty="0">
                <a:solidFill>
                  <a:srgbClr val="084183"/>
                </a:solidFill>
                <a:latin typeface="Helvetica Neue" panose="020B0604020202020204" charset="0"/>
              </a:rPr>
              <a:t> </a:t>
            </a:r>
            <a:r>
              <a:rPr lang="en-US" altLang="zh-CN" dirty="0">
                <a:solidFill>
                  <a:srgbClr val="084183"/>
                </a:solidFill>
                <a:latin typeface="Helvetica Neue" panose="020B0604020202020204" charset="0"/>
              </a:rPr>
              <a:t>method</a:t>
            </a:r>
            <a:r>
              <a:rPr lang="zh-CN" altLang="en-US" dirty="0">
                <a:solidFill>
                  <a:srgbClr val="084183"/>
                </a:solidFill>
                <a:latin typeface="Helvetica Neue" panose="020B0604020202020204" charset="0"/>
              </a:rPr>
              <a:t> </a:t>
            </a:r>
            <a:r>
              <a:rPr lang="en-US" altLang="zh-CN" dirty="0">
                <a:solidFill>
                  <a:srgbClr val="084183"/>
                </a:solidFill>
                <a:latin typeface="Helvetica Neue" panose="020B0604020202020204" charset="0"/>
              </a:rPr>
              <a:t>to</a:t>
            </a:r>
            <a:r>
              <a:rPr lang="zh-CN" altLang="en-US" dirty="0">
                <a:solidFill>
                  <a:srgbClr val="084183"/>
                </a:solidFill>
                <a:latin typeface="Helvetica Neue" panose="020B0604020202020204" charset="0"/>
              </a:rPr>
              <a:t> </a:t>
            </a:r>
            <a:r>
              <a:rPr lang="en-US" altLang="zh-CN" dirty="0">
                <a:solidFill>
                  <a:srgbClr val="084183"/>
                </a:solidFill>
                <a:latin typeface="Helvetica Neue" panose="020B0604020202020204" charset="0"/>
              </a:rPr>
              <a:t>avoid</a:t>
            </a:r>
            <a:r>
              <a:rPr lang="zh-CN" altLang="en-US" dirty="0">
                <a:solidFill>
                  <a:srgbClr val="084183"/>
                </a:solidFill>
                <a:latin typeface="Helvetica Neue" panose="020B0604020202020204" charset="0"/>
              </a:rPr>
              <a:t> </a:t>
            </a:r>
            <a:r>
              <a:rPr lang="en-US" altLang="zh-CN" dirty="0">
                <a:solidFill>
                  <a:srgbClr val="084183"/>
                </a:solidFill>
                <a:latin typeface="Helvetica Neue" panose="020B0604020202020204" charset="0"/>
              </a:rPr>
              <a:t>selection</a:t>
            </a:r>
            <a:r>
              <a:rPr lang="zh-CN" altLang="en-US" dirty="0">
                <a:solidFill>
                  <a:srgbClr val="084183"/>
                </a:solidFill>
                <a:latin typeface="Helvetica Neue" panose="020B0604020202020204" charset="0"/>
              </a:rPr>
              <a:t> </a:t>
            </a:r>
            <a:r>
              <a:rPr lang="en-US" altLang="zh-CN" dirty="0">
                <a:solidFill>
                  <a:srgbClr val="084183"/>
                </a:solidFill>
                <a:latin typeface="Helvetica Neue" panose="020B0604020202020204" charset="0"/>
              </a:rPr>
              <a:t>bias</a:t>
            </a:r>
            <a:r>
              <a:rPr lang="zh-CN" altLang="en-US" dirty="0">
                <a:solidFill>
                  <a:srgbClr val="084183"/>
                </a:solidFill>
                <a:latin typeface="Helvetica Neue" panose="020B0604020202020204" charset="0"/>
              </a:rPr>
              <a:t> </a:t>
            </a:r>
            <a:endParaRPr lang="en-US" dirty="0">
              <a:solidFill>
                <a:srgbClr val="084183"/>
              </a:solidFill>
              <a:latin typeface="Helvetica Neue" panose="020B0604020202020204" charset="0"/>
            </a:endParaRPr>
          </a:p>
          <a:p>
            <a:pPr marL="4572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sz="2000" dirty="0">
                <a:latin typeface="Helvetica Neue" panose="020B0604020202020204" charset="0"/>
              </a:rPr>
              <a:t>Partition data into k disjoint subsets</a:t>
            </a:r>
          </a:p>
          <a:p>
            <a:pPr marL="4572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</a:pPr>
            <a:r>
              <a:rPr lang="en-US" sz="2000" dirty="0">
                <a:latin typeface="Helvetica Neue" panose="020B0604020202020204" charset="0"/>
              </a:rPr>
              <a:t>k-fold: train on k-1 partitions, test on the remaining one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Helvetica Neue" panose="020B0604020202020204" charset="0"/>
              </a:rPr>
              <a:t>3-fold cross-validation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71F0C3-0887-BF32-C548-773B96BC6D97}"/>
              </a:ext>
            </a:extLst>
          </p:cNvPr>
          <p:cNvSpPr txBox="1">
            <a:spLocks/>
          </p:cNvSpPr>
          <p:nvPr/>
        </p:nvSpPr>
        <p:spPr>
          <a:xfrm>
            <a:off x="621882" y="382315"/>
            <a:ext cx="7912519" cy="919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sz="4000" dirty="0"/>
              <a:t>Cross-validation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51BD7-8C68-D60F-AFD7-32C034916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906" y="3333750"/>
            <a:ext cx="3917453" cy="204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67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27" y="1495314"/>
            <a:ext cx="7912518" cy="362532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r>
              <a:rPr lang="en-US" dirty="0" err="1"/>
              <a:t>Sklearn.model_selection.cross_val_score</a:t>
            </a:r>
            <a:endParaRPr lang="en-US" sz="22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r>
              <a:rPr lang="en-US" sz="1200" dirty="0">
                <a:hlinkClick r:id="rId3"/>
              </a:rPr>
              <a:t>https://scikit-learn.org/stable/modules/generated/sklearn.model_selection.cross_val_score.html</a:t>
            </a:r>
            <a:endParaRPr lang="en-US" sz="12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C71F0C3-0887-BF32-C548-773B96BC6D97}"/>
              </a:ext>
            </a:extLst>
          </p:cNvPr>
          <p:cNvSpPr txBox="1">
            <a:spLocks/>
          </p:cNvSpPr>
          <p:nvPr/>
        </p:nvSpPr>
        <p:spPr>
          <a:xfrm>
            <a:off x="612357" y="372790"/>
            <a:ext cx="7912519" cy="919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anklin Gothic"/>
              <a:buNone/>
              <a:defRPr sz="32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n-US" altLang="zh-CN" sz="4000" dirty="0"/>
              <a:t>Implementation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43CE5-494E-271A-CABF-2DF5500BF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86" y="2153438"/>
            <a:ext cx="7772400" cy="322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94938"/>
      </p:ext>
    </p:extLst>
  </p:cSld>
  <p:clrMapOvr>
    <a:masterClrMapping/>
  </p:clrMapOvr>
</p:sld>
</file>

<file path=ppt/theme/theme1.xml><?xml version="1.0" encoding="utf-8"?>
<a:theme xmlns:a="http://schemas.openxmlformats.org/drawingml/2006/main" name="1_Penn">
  <a:themeElements>
    <a:clrScheme name="Penn">
      <a:dk1>
        <a:srgbClr val="0B4183"/>
      </a:dk1>
      <a:lt1>
        <a:srgbClr val="FFFFFF"/>
      </a:lt1>
      <a:dk2>
        <a:srgbClr val="212121"/>
      </a:dk2>
      <a:lt2>
        <a:srgbClr val="CDD0D1"/>
      </a:lt2>
      <a:accent1>
        <a:srgbClr val="A93023"/>
      </a:accent1>
      <a:accent2>
        <a:srgbClr val="7F7F7F"/>
      </a:accent2>
      <a:accent3>
        <a:srgbClr val="1186C3"/>
      </a:accent3>
      <a:accent4>
        <a:srgbClr val="702017"/>
      </a:accent4>
      <a:accent5>
        <a:srgbClr val="B4D3F8"/>
      </a:accent5>
      <a:accent6>
        <a:srgbClr val="1186C3"/>
      </a:accent6>
      <a:hlink>
        <a:srgbClr val="3085ED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28408</TotalTime>
  <Words>1538</Words>
  <Application>Microsoft Office PowerPoint</Application>
  <PresentationFormat>On-screen Show (16:10)</PresentationFormat>
  <Paragraphs>157</Paragraphs>
  <Slides>19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3" baseType="lpstr">
      <vt:lpstr>Abadi Extra Light</vt:lpstr>
      <vt:lpstr>-apple-system</vt:lpstr>
      <vt:lpstr>Arial</vt:lpstr>
      <vt:lpstr>Cambria Math</vt:lpstr>
      <vt:lpstr>Corbel</vt:lpstr>
      <vt:lpstr>Franklin Gothic</vt:lpstr>
      <vt:lpstr>Helvetica</vt:lpstr>
      <vt:lpstr>Helvetica Neue</vt:lpstr>
      <vt:lpstr>Monotype Sorts</vt:lpstr>
      <vt:lpstr>Noto Sans Symbols</vt:lpstr>
      <vt:lpstr>Tahoma</vt:lpstr>
      <vt:lpstr>Times New Roman</vt:lpstr>
      <vt:lpstr>1_Penn</vt:lpstr>
      <vt:lpstr>Equation</vt:lpstr>
      <vt:lpstr>Data Classification -  Evaluation Metrics</vt:lpstr>
      <vt:lpstr>Contents</vt:lpstr>
      <vt:lpstr>Classification Errors</vt:lpstr>
      <vt:lpstr>PowerPoint Presentation</vt:lpstr>
      <vt:lpstr>PowerPoint Presentation</vt:lpstr>
      <vt:lpstr>PowerPoint Presentation</vt:lpstr>
      <vt:lpstr>Cross Validation</vt:lpstr>
      <vt:lpstr>PowerPoint Presentation</vt:lpstr>
      <vt:lpstr>PowerPoint Presentation</vt:lpstr>
      <vt:lpstr>Confusion Matrix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Precision vs Recall</vt:lpstr>
      <vt:lpstr>PowerPoint Presentation</vt:lpstr>
      <vt:lpstr>PowerPoint Presentation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OpenDS4All Introduction</dc:title>
  <dc:creator>Zack Ives;Susan Davidson</dc:creator>
  <cp:lastModifiedBy>Andre de Waal</cp:lastModifiedBy>
  <cp:revision>343</cp:revision>
  <dcterms:modified xsi:type="dcterms:W3CDTF">2022-09-09T14:30:13Z</dcterms:modified>
</cp:coreProperties>
</file>