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Lst>
  <p:notesMasterIdLst>
    <p:notesMasterId r:id="rId30"/>
  </p:notesMasterIdLst>
  <p:sldIdLst>
    <p:sldId id="1099" r:id="rId2"/>
    <p:sldId id="1100" r:id="rId3"/>
    <p:sldId id="1148" r:id="rId4"/>
    <p:sldId id="1101" r:id="rId5"/>
    <p:sldId id="1102" r:id="rId6"/>
    <p:sldId id="1103" r:id="rId7"/>
    <p:sldId id="1104" r:id="rId8"/>
    <p:sldId id="1105" r:id="rId9"/>
    <p:sldId id="1106" r:id="rId10"/>
    <p:sldId id="1107" r:id="rId11"/>
    <p:sldId id="1108" r:id="rId12"/>
    <p:sldId id="1109" r:id="rId13"/>
    <p:sldId id="1110" r:id="rId14"/>
    <p:sldId id="1111" r:id="rId15"/>
    <p:sldId id="1112" r:id="rId16"/>
    <p:sldId id="1113" r:id="rId17"/>
    <p:sldId id="1147" r:id="rId18"/>
    <p:sldId id="1114" r:id="rId19"/>
    <p:sldId id="1115" r:id="rId20"/>
    <p:sldId id="1116" r:id="rId21"/>
    <p:sldId id="1151" r:id="rId22"/>
    <p:sldId id="1118" r:id="rId23"/>
    <p:sldId id="1117" r:id="rId24"/>
    <p:sldId id="1149" r:id="rId25"/>
    <p:sldId id="1119" r:id="rId26"/>
    <p:sldId id="1120" r:id="rId27"/>
    <p:sldId id="1121" r:id="rId28"/>
    <p:sldId id="1122" r:id="rId29"/>
  </p:sldIdLst>
  <p:sldSz cx="9144000" cy="5715000" type="screen16x1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7" userDrawn="1">
          <p15:clr>
            <a:srgbClr val="A4A3A4"/>
          </p15:clr>
        </p15:guide>
      </p15:notesGuideLst>
    </p:ext>
    <p:ext uri="http://customooxmlschemas.google.com/">
      <go:slidesCustomData xmlns:go="http://customooxmlschemas.google.com/" xmlns:p15="http://schemas.microsoft.com/office/powerpoint/2012/main" xmlns="" roundtripDataSignature="AMtx7mhW+JFCNcOhfESUAh1OuuX/vq4hkw==" r:id="rId70"/>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san Davidso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4183"/>
    <a:srgbClr val="FF4434"/>
    <a:srgbClr val="2683C6"/>
    <a:srgbClr val="006D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3822FE-55E1-4D8C-9505-DD2AD7BC2D98}">
  <a:tblStyle styleId="{B53822FE-55E1-4D8C-9505-DD2AD7BC2D98}" styleName="Table_0">
    <a:wholeTbl>
      <a:tcTxStyle b="off" i="off">
        <a:font>
          <a:latin typeface="Corbel"/>
          <a:ea typeface="Corbel"/>
          <a:cs typeface="Corbe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CECEC"/>
          </a:solidFill>
        </a:fill>
      </a:tcStyle>
    </a:wholeTbl>
    <a:band1H>
      <a:tcTxStyle/>
      <a:tcStyle>
        <a:tcBdr/>
        <a:fill>
          <a:solidFill>
            <a:srgbClr val="D7D7D7"/>
          </a:solidFill>
        </a:fill>
      </a:tcStyle>
    </a:band1H>
    <a:band2H>
      <a:tcTxStyle/>
      <a:tcStyle>
        <a:tcBdr/>
      </a:tcStyle>
    </a:band2H>
    <a:band1V>
      <a:tcTxStyle/>
      <a:tcStyle>
        <a:tcBdr/>
        <a:fill>
          <a:solidFill>
            <a:srgbClr val="D7D7D7"/>
          </a:solidFill>
        </a:fill>
      </a:tcStyle>
    </a:band1V>
    <a:band2V>
      <a:tcTxStyle/>
      <a:tcStyle>
        <a:tcBdr/>
      </a:tcStyle>
    </a:band2V>
    <a:lastCol>
      <a:tcTxStyle b="on" i="off">
        <a:font>
          <a:latin typeface="Corbel"/>
          <a:ea typeface="Corbel"/>
          <a:cs typeface="Corbel"/>
        </a:font>
        <a:schemeClr val="lt1"/>
      </a:tcTxStyle>
      <a:tcStyle>
        <a:tcBdr/>
        <a:fill>
          <a:solidFill>
            <a:schemeClr val="accent2"/>
          </a:solidFill>
        </a:fill>
      </a:tcStyle>
    </a:lastCol>
    <a:firstCol>
      <a:tcTxStyle b="on" i="off">
        <a:font>
          <a:latin typeface="Corbel"/>
          <a:ea typeface="Corbel"/>
          <a:cs typeface="Corbel"/>
        </a:font>
        <a:schemeClr val="lt1"/>
      </a:tcTxStyle>
      <a:tcStyle>
        <a:tcBdr/>
        <a:fill>
          <a:solidFill>
            <a:schemeClr val="accent2"/>
          </a:solidFill>
        </a:fill>
      </a:tcStyle>
    </a:firstCol>
    <a:lastRow>
      <a:tcTxStyle b="on" i="off">
        <a:font>
          <a:latin typeface="Corbel"/>
          <a:ea typeface="Corbel"/>
          <a:cs typeface="Corbel"/>
        </a:font>
        <a:schemeClr val="lt1"/>
      </a:tcTxStyle>
      <a:tcStyle>
        <a:tcBdr>
          <a:top>
            <a:ln w="38100" cap="flat" cmpd="sng">
              <a:solidFill>
                <a:schemeClr val="lt1"/>
              </a:solidFill>
              <a:prstDash val="solid"/>
              <a:round/>
              <a:headEnd type="none" w="med" len="med"/>
              <a:tailEnd type="none" w="med" len="med"/>
            </a:ln>
          </a:top>
        </a:tcBdr>
        <a:fill>
          <a:solidFill>
            <a:schemeClr val="accent2"/>
          </a:solidFill>
        </a:fill>
      </a:tcStyle>
    </a:lastRow>
    <a:seCell>
      <a:tcTxStyle/>
      <a:tcStyle>
        <a:tcBdr/>
      </a:tcStyle>
    </a:seCell>
    <a:swCell>
      <a:tcTxStyle/>
      <a:tcStyle>
        <a:tcBdr/>
      </a:tcStyle>
    </a:swCell>
    <a:firstRow>
      <a:tcTxStyle b="on" i="off">
        <a:font>
          <a:latin typeface="Corbel"/>
          <a:ea typeface="Corbel"/>
          <a:cs typeface="Corbel"/>
        </a:font>
        <a:schemeClr val="lt1"/>
      </a:tcTxStyle>
      <a:tcStyle>
        <a:tcBdr>
          <a:bottom>
            <a:ln w="38100" cap="flat" cmpd="sng">
              <a:solidFill>
                <a:schemeClr val="lt1"/>
              </a:solidFill>
              <a:prstDash val="solid"/>
              <a:round/>
              <a:headEnd type="none" w="med" len="med"/>
              <a:tailEnd type="none" w="med" len="med"/>
            </a:ln>
          </a:bottom>
        </a:tcBdr>
        <a:fill>
          <a:solidFill>
            <a:schemeClr val="accent2"/>
          </a:solidFill>
        </a:fill>
      </a:tcStyle>
    </a:firstRow>
    <a:neCell>
      <a:tcTxStyle/>
      <a:tcStyle>
        <a:tcBdr/>
      </a:tcStyle>
    </a:neCell>
    <a:nwCell>
      <a:tcTxStyle/>
      <a:tcStyle>
        <a:tcBdr/>
      </a:tcStyle>
    </a:nwCell>
  </a:tblStyle>
  <a:tblStyle styleId="{BE31A1CE-45A0-43F2-B65F-9C90667C09C6}" styleName="Table_1">
    <a:wholeTbl>
      <a:tcTxStyle b="off" i="off">
        <a:font>
          <a:latin typeface="Corbel"/>
          <a:ea typeface="Corbel"/>
          <a:cs typeface="Corbel"/>
        </a:font>
        <a:schemeClr val="dk1"/>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op>
            <a:ln w="9525" cap="flat" cmpd="sng">
              <a:solidFill>
                <a:schemeClr val="dk1"/>
              </a:solidFill>
              <a:prstDash val="solid"/>
              <a:round/>
              <a:headEnd type="none" w="med" len="med"/>
              <a:tailEnd type="none" w="med" len="med"/>
            </a:ln>
          </a:top>
          <a:bottom>
            <a:ln w="9525" cap="flat" cmpd="sng">
              <a:solidFill>
                <a:schemeClr val="dk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TxStyle/>
      <a:tcStyle>
        <a:tcBdr>
          <a:top>
            <a:ln w="9525" cap="flat" cmpd="sng">
              <a:solidFill>
                <a:schemeClr val="dk1"/>
              </a:solidFill>
              <a:prstDash val="solid"/>
              <a:round/>
              <a:headEnd type="none" w="med" len="med"/>
              <a:tailEnd type="none" w="med" len="med"/>
            </a:ln>
          </a:top>
          <a:bottom>
            <a:ln w="9525" cap="flat" cmpd="sng">
              <a:solidFill>
                <a:schemeClr val="dk1"/>
              </a:solidFill>
              <a:prstDash val="solid"/>
              <a:round/>
              <a:headEnd type="none" w="med" len="med"/>
              <a:tailEnd type="none" w="med" len="med"/>
            </a:ln>
          </a:bottom>
        </a:tcBdr>
      </a:tcStyle>
    </a:band1H>
    <a:band2H>
      <a:tcTxStyle/>
      <a:tcStyle>
        <a:tcBdr/>
      </a:tcStyle>
    </a:band2H>
    <a:band1V>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cBdr>
      </a:tcStyle>
    </a:band1V>
    <a:band2V>
      <a:tcTxStyle/>
      <a:tcStyle>
        <a:tcBdr>
          <a:left>
            <a:ln w="9525" cap="flat" cmpd="sng">
              <a:solidFill>
                <a:schemeClr val="dk1"/>
              </a:solidFill>
              <a:prstDash val="solid"/>
              <a:round/>
              <a:headEnd type="none" w="med" len="med"/>
              <a:tailEnd type="none" w="med" len="med"/>
            </a:ln>
          </a:left>
          <a:right>
            <a:ln w="9525" cap="flat" cmpd="sng">
              <a:solidFill>
                <a:schemeClr val="dk1"/>
              </a:solidFill>
              <a:prstDash val="solid"/>
              <a:round/>
              <a:headEnd type="none" w="med" len="med"/>
              <a:tailEnd type="none" w="med" len="med"/>
            </a:ln>
          </a:right>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med" len="med"/>
              <a:tailEnd type="none" w="med" len="med"/>
            </a:ln>
          </a:top>
        </a:tcBdr>
      </a:tcStyle>
    </a:lastRow>
    <a:seCell>
      <a:tcTxStyle/>
      <a:tcStyle>
        <a:tcBdr/>
      </a:tcStyle>
    </a:seCell>
    <a:swCell>
      <a:tcTxStyle/>
      <a:tcStyle>
        <a:tcBdr/>
      </a:tcStyle>
    </a:swCell>
    <a:firstRow>
      <a:tcTxStyle b="on" i="off">
        <a:font>
          <a:latin typeface="Corbel"/>
          <a:ea typeface="Corbel"/>
          <a:cs typeface="Corbel"/>
        </a:font>
        <a:schemeClr val="lt1"/>
      </a:tcTxStyle>
      <a:tcStyle>
        <a:tcBdr/>
        <a:fill>
          <a:solidFill>
            <a:schemeClr val="dk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03" autoAdjust="0"/>
    <p:restoredTop sz="95097" autoAdjust="0"/>
  </p:normalViewPr>
  <p:slideViewPr>
    <p:cSldViewPr snapToGrid="0" snapToObjects="1">
      <p:cViewPr varScale="1">
        <p:scale>
          <a:sx n="115" d="100"/>
          <a:sy n="115" d="100"/>
        </p:scale>
        <p:origin x="834" y="84"/>
      </p:cViewPr>
      <p:guideLst>
        <p:guide orient="horz" pos="180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40" d="100"/>
        <a:sy n="140" d="100"/>
      </p:scale>
      <p:origin x="0" y="-1574"/>
    </p:cViewPr>
  </p:sorterViewPr>
  <p:notesViewPr>
    <p:cSldViewPr snapToGrid="0" snapToObjects="1" showGuides="1">
      <p:cViewPr varScale="1">
        <p:scale>
          <a:sx n="60" d="100"/>
          <a:sy n="60" d="100"/>
        </p:scale>
        <p:origin x="3182" y="34"/>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71"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70" Type="http://customschemas.google.com/relationships/presentationmetadata" Target="meta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 Id="rId7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1T17:33:58.769"/>
    </inkml:context>
    <inkml:brush xml:id="br0">
      <inkml:brushProperty name="width" value="0.1" units="cm"/>
      <inkml:brushProperty name="height" value="0.1" units="cm"/>
      <inkml:brushProperty name="color" value="#E71224"/>
    </inkml:brush>
  </inkml:definitions>
  <inkml:trace contextRef="#ctx0" brushRef="#br0">955 11 24575,'-25'0'0,"-2"0"0,-8 7 0,-1 4 0,1 6 0,-1 2 0,10-4 0,-9 4 0,9-2 0,0-1 0,1 1 0,-1 0 0,9-1 0,-8 1 0,0 0 0,-1 0 0,-1-1 0,2 1 0,0 8 0,7-6 0,-15 14 0,14-7 0,-7 10 0,1-8 0,5 5 0,-6 5 0,7 0 0,-8 17 0,7-16 0,-8 7 0,10-1 0,1-7 0,-2 8 0,1-12 0,8 2 0,-7 10 0,8-8 0,-2 7 0,-6 1 0,15-7 0,-15 16 0,15-17 0,-7 18 0,9-18 0,0 8 0,0-10 0,0-10 0,0 7 0,8-5 0,10-2 0,10 8 0,6-14 0,2 13 0,10-12 0,-8 4 0,18 3 0,-7-7 0,-2 7 0,8-8 0,-6-2 0,-1 1 0,8-1 0,-8 2 0,1-10 0,-4-2 0,-10-8 0,1 0 0,-1 0 0,1 0 0,0 0 0,-1 0 0,1 0 0,-10 0 0,7 0 0,-5 0 0,7 0 0,-8-16 0,7 5 0,-15-13 0,14-3 0,-6 9 0,1-15 0,-3 5 0,1-7 0,-7 7 0,6-5 0,0 7 0,-5-10 0,5 0 0,-7 1 0,-1-1 0,2 1 0,-2 0 0,0 8 0,0-6 0,1 6 0,-1 0 0,-8 3 0,7-1 0,-15-2 0,7 0 0,0-6 0,-6 14 0,6-14 0,-8 15 0,0-7 0,8 1 0,-6 6 0,6-15 0,-8 14 0,0-6 0,0 9 0,0 0 0,0 1 0,0-1 0,0 0 0,0-1 0,0-7 0,0 6 0,-8-15 0,6 14 0,-14-14 0,6 5 0,-7 2 0,8-7 0,-6 5 0,5-6 0,-8 6 0,9-5 0,-5 15 0,4-7 0,2 9 0,-6 0 0,5 7 0,0-4 0,-5 4 0,5-1 0,0-4 0,-6 13 0,7-14 0,-1 7 0,-5-1 0,4 1 0,-5 1 0,-1-2 0,0-7 0,0 7 0,0-4 0,-1 10 0,1-11 0,1 12 0,-1-12 0,0 13 0,0-14 0,0 14 0,0-14 0,-1 6 0,1 0 0,1 2 0,5 1 0,-3 3 0,11-10 0,-13 10 0,7-11 0,-8 12 0,7-12 0,-5 6 0,4-1 0,1-6 0,-4 14 0,10-7 0,-3 8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1T17:33:58.770"/>
    </inkml:context>
    <inkml:brush xml:id="br0">
      <inkml:brushProperty name="width" value="0.1" units="cm"/>
      <inkml:brushProperty name="height" value="0.1" units="cm"/>
      <inkml:brushProperty name="color" value="#E71224"/>
    </inkml:brush>
  </inkml:definitions>
  <inkml:trace contextRef="#ctx0" brushRef="#br0">0 1 24575,'12'0'0,"7"0"0,9 13 0,17 4 0,4 21 0,15 5 0,-4 8 0,8-8 0,0 14 0,0-12 0,-10 5 0,8 0 0,-17-10 0,9 10 0,-12-10 0,-7-3 0,-5-9 0,1 0 0,-6-7 0,5 5 0,-13-11 0,-3 3 0,-6-5 0,1-1 0,-1 0 0,0-5 0,0 3 0,0-8 0,0 3 0,-5 1 0,4-5 0,-10 10 0,10-10 0,-10 10 0,5-10 0,-6 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1T17:33:58.771"/>
    </inkml:context>
    <inkml:brush xml:id="br0">
      <inkml:brushProperty name="width" value="0.1" units="cm"/>
      <inkml:brushProperty name="height" value="0.1" units="cm"/>
      <inkml:brushProperty name="color" value="#E71224"/>
    </inkml:brush>
  </inkml:definitions>
  <inkml:trace contextRef="#ctx0" brushRef="#br0">0 0 24575,'0'13'0,"0"5"0,0 10 0,0-5 0,0 10 0,0-13 0,0 0 0,0 5 0,0-4 0,0-1 0,5-1 0,-3-7 0,3 0 0,-5 0 0,0 0 0,6 1 0,-5-1 0,4 0 0,1-5 0,-5 3 0,4-3 0,1 5 0,-5 0 0,10 1 0,-10-7 0,5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1T17:33:58.772"/>
    </inkml:context>
    <inkml:brush xml:id="br0">
      <inkml:brushProperty name="width" value="0.1" units="cm"/>
      <inkml:brushProperty name="height" value="0.1" units="cm"/>
      <inkml:brushProperty name="color" value="#E71224"/>
    </inkml:brush>
  </inkml:definitions>
  <inkml:trace contextRef="#ctx0" brushRef="#br0">0 115 24575,'13'0'0,"5"0"0,3 0 0,-1 0 0,5 0 0,-11 0 0,5 0 0,-7 0 0,0 0 0,0-6 0,0 5 0,0-10 0,1 5 0,5-7 0,3 0 0,13-1 0,-12 1 0,5 0 0,-15 6 0,0-4 0,0 10 0,0-5 0,-5 6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1"/>
            <a:ext cx="2982444" cy="463925"/>
          </a:xfrm>
          <a:prstGeom prst="rect">
            <a:avLst/>
          </a:prstGeom>
          <a:noFill/>
          <a:ln>
            <a:noFill/>
          </a:ln>
        </p:spPr>
        <p:txBody>
          <a:bodyPr wrap="square" lIns="91425" tIns="91425" rIns="91425" bIns="91425" anchor="t" anchorCtr="0"/>
          <a:lstStyle>
            <a:lvl1pPr marL="0" marR="0" lvl="0" indent="0" algn="l"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4" name="Shape 4"/>
          <p:cNvSpPr txBox="1">
            <a:spLocks noGrp="1"/>
          </p:cNvSpPr>
          <p:nvPr>
            <p:ph type="dt" idx="10"/>
          </p:nvPr>
        </p:nvSpPr>
        <p:spPr>
          <a:xfrm>
            <a:off x="3899371" y="1"/>
            <a:ext cx="2982443" cy="463925"/>
          </a:xfrm>
          <a:prstGeom prst="rect">
            <a:avLst/>
          </a:prstGeom>
          <a:noFill/>
          <a:ln>
            <a:noFill/>
          </a:ln>
        </p:spPr>
        <p:txBody>
          <a:bodyPr wrap="square" lIns="91425" tIns="91425" rIns="91425" bIns="91425" anchor="t" anchorCtr="0"/>
          <a:lstStyle>
            <a:lvl1pPr marL="0" marR="0" lvl="0" indent="0" algn="r"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5" name="Shape 5"/>
          <p:cNvSpPr>
            <a:spLocks noGrp="1" noRot="1" noChangeAspect="1"/>
          </p:cNvSpPr>
          <p:nvPr>
            <p:ph type="sldImg" idx="3"/>
          </p:nvPr>
        </p:nvSpPr>
        <p:spPr>
          <a:xfrm>
            <a:off x="652463" y="698500"/>
            <a:ext cx="5576887"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med" len="med"/>
            <a:tailEnd type="none" w="med" len="med"/>
          </a:ln>
        </p:spPr>
      </p:sp>
      <p:sp>
        <p:nvSpPr>
          <p:cNvPr id="6" name="Shape 6"/>
          <p:cNvSpPr txBox="1">
            <a:spLocks noGrp="1"/>
          </p:cNvSpPr>
          <p:nvPr>
            <p:ph type="body" idx="1"/>
          </p:nvPr>
        </p:nvSpPr>
        <p:spPr>
          <a:xfrm>
            <a:off x="916927" y="4416985"/>
            <a:ext cx="5047959" cy="4181291"/>
          </a:xfrm>
          <a:prstGeom prst="rect">
            <a:avLst/>
          </a:prstGeom>
          <a:noFill/>
          <a:ln>
            <a:noFill/>
          </a:ln>
        </p:spPr>
        <p:txBody>
          <a:bodyPr wrap="square" lIns="91425" tIns="91425" rIns="91425" bIns="91425" anchor="t" anchorCtr="0"/>
          <a:lstStyle>
            <a:lvl1pPr marL="0" marR="0" lvl="0"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buSzPts val="1400"/>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32476"/>
            <a:ext cx="2982444" cy="463924"/>
          </a:xfrm>
          <a:prstGeom prst="rect">
            <a:avLst/>
          </a:prstGeom>
          <a:noFill/>
          <a:ln>
            <a:noFill/>
          </a:ln>
        </p:spPr>
        <p:txBody>
          <a:bodyPr wrap="square" lIns="91425" tIns="91425" rIns="91425" bIns="91425" anchor="b" anchorCtr="0"/>
          <a:lstStyle>
            <a:lvl1pPr marL="0" marR="0" lvl="0" indent="0" algn="l" rtl="0">
              <a:spcBef>
                <a:spcPts val="0"/>
              </a:spcBef>
              <a:spcAft>
                <a:spcPts val="0"/>
              </a:spcAft>
              <a:buClr>
                <a:schemeClr val="dk1"/>
              </a:buClr>
              <a:buSzPts val="1100"/>
              <a:buFont typeface="Noto Sans Symbols"/>
              <a:buNone/>
              <a:defRPr sz="1100" b="0" i="0" u="none" strike="noStrike" cap="none">
                <a:solidFill>
                  <a:schemeClr val="dk1"/>
                </a:solidFill>
                <a:latin typeface="Arial"/>
                <a:ea typeface="Arial"/>
                <a:cs typeface="Arial"/>
                <a:sym typeface="Arial"/>
              </a:defRPr>
            </a:lvl1pPr>
            <a:lvl2pPr marL="457200" marR="0" lvl="1"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2pPr>
            <a:lvl3pPr marL="914400" marR="0" lvl="2"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3pPr>
            <a:lvl4pPr marL="1371600" marR="0" lvl="3"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4pPr>
            <a:lvl5pPr marL="1828800" marR="0" lvl="4" indent="0" algn="ctr" rtl="0">
              <a:spcBef>
                <a:spcPts val="400"/>
              </a:spcBef>
              <a:spcAft>
                <a:spcPts val="0"/>
              </a:spcAft>
              <a:buSzPts val="1400"/>
              <a:buNone/>
              <a:defRPr sz="2000" b="0" i="0" u="none" strike="noStrike" cap="none">
                <a:solidFill>
                  <a:schemeClr val="dk1"/>
                </a:solidFill>
                <a:latin typeface="Tahoma"/>
                <a:ea typeface="Tahoma"/>
                <a:cs typeface="Tahoma"/>
                <a:sym typeface="Tahoma"/>
              </a:defRPr>
            </a:lvl5pPr>
            <a:lvl6pPr marL="2286000" marR="0" lvl="5" indent="0" algn="l" rtl="0">
              <a:spcBef>
                <a:spcPts val="0"/>
              </a:spcBef>
              <a:buSzPts val="1400"/>
              <a:buNone/>
              <a:defRPr sz="2000" b="0" i="0" u="none" strike="noStrike" cap="none">
                <a:solidFill>
                  <a:schemeClr val="dk1"/>
                </a:solidFill>
                <a:latin typeface="Tahoma"/>
                <a:ea typeface="Tahoma"/>
                <a:cs typeface="Tahoma"/>
                <a:sym typeface="Tahoma"/>
              </a:defRPr>
            </a:lvl6pPr>
            <a:lvl7pPr marL="2743200" marR="0" lvl="6" indent="0" algn="l" rtl="0">
              <a:spcBef>
                <a:spcPts val="0"/>
              </a:spcBef>
              <a:buSzPts val="1400"/>
              <a:buNone/>
              <a:defRPr sz="2000" b="0" i="0" u="none" strike="noStrike" cap="none">
                <a:solidFill>
                  <a:schemeClr val="dk1"/>
                </a:solidFill>
                <a:latin typeface="Tahoma"/>
                <a:ea typeface="Tahoma"/>
                <a:cs typeface="Tahoma"/>
                <a:sym typeface="Tahoma"/>
              </a:defRPr>
            </a:lvl7pPr>
            <a:lvl8pPr marL="3200400" marR="0" lvl="7" indent="0" algn="l" rtl="0">
              <a:spcBef>
                <a:spcPts val="0"/>
              </a:spcBef>
              <a:buSzPts val="1400"/>
              <a:buNone/>
              <a:defRPr sz="2000" b="0" i="0" u="none" strike="noStrike" cap="none">
                <a:solidFill>
                  <a:schemeClr val="dk1"/>
                </a:solidFill>
                <a:latin typeface="Tahoma"/>
                <a:ea typeface="Tahoma"/>
                <a:cs typeface="Tahoma"/>
                <a:sym typeface="Tahoma"/>
              </a:defRPr>
            </a:lvl8pPr>
            <a:lvl9pPr marL="3657600" marR="0" lvl="8" indent="0" algn="l" rtl="0">
              <a:spcBef>
                <a:spcPts val="0"/>
              </a:spcBef>
              <a:buSzPts val="1400"/>
              <a:buNone/>
              <a:defRPr sz="2000" b="0" i="0" u="none" strike="noStrike" cap="none">
                <a:solidFill>
                  <a:schemeClr val="dk1"/>
                </a:solidFill>
                <a:latin typeface="Tahoma"/>
                <a:ea typeface="Tahoma"/>
                <a:cs typeface="Tahoma"/>
                <a:sym typeface="Tahoma"/>
              </a:defRPr>
            </a:lvl9pPr>
          </a:lstStyle>
          <a:p>
            <a:endParaRPr/>
          </a:p>
        </p:txBody>
      </p:sp>
      <p:sp>
        <p:nvSpPr>
          <p:cNvPr id="8" name="Shape 8"/>
          <p:cNvSpPr txBox="1">
            <a:spLocks noGrp="1"/>
          </p:cNvSpPr>
          <p:nvPr>
            <p:ph type="sldNum" idx="12"/>
          </p:nvPr>
        </p:nvSpPr>
        <p:spPr>
          <a:xfrm>
            <a:off x="3899371" y="8832476"/>
            <a:ext cx="2982443" cy="463924"/>
          </a:xfrm>
          <a:prstGeom prst="rect">
            <a:avLst/>
          </a:prstGeom>
          <a:noFill/>
          <a:ln>
            <a:noFill/>
          </a:ln>
        </p:spPr>
        <p:txBody>
          <a:bodyPr wrap="square" lIns="87425" tIns="43700" rIns="87425" bIns="43700" anchor="b" anchorCtr="0">
            <a:noAutofit/>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a:solidFill>
                  <a:schemeClr val="dk1"/>
                </a:solidFill>
                <a:latin typeface="Arial"/>
                <a:ea typeface="Arial"/>
                <a:cs typeface="Arial"/>
                <a:sym typeface="Arial"/>
              </a:rPr>
              <a:t>‹#›</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375874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gn="ctr" defTabSz="887413">
              <a:spcBef>
                <a:spcPct val="20000"/>
              </a:spcBef>
              <a:buClr>
                <a:schemeClr val="hlink"/>
              </a:buClr>
              <a:buSzPct val="55000"/>
              <a:buFont typeface="Wingdings" charset="2"/>
              <a:defRPr sz="2000">
                <a:solidFill>
                  <a:schemeClr val="tx1"/>
                </a:solidFill>
                <a:latin typeface="Tahoma" charset="0"/>
              </a:defRPr>
            </a:lvl1pPr>
            <a:lvl2pPr marL="709613" indent="-273050" algn="ctr" defTabSz="887413">
              <a:spcBef>
                <a:spcPct val="20000"/>
              </a:spcBef>
              <a:buClr>
                <a:schemeClr val="hlink"/>
              </a:buClr>
              <a:buSzPct val="55000"/>
              <a:buFont typeface="Wingdings" charset="2"/>
              <a:defRPr sz="2000">
                <a:solidFill>
                  <a:schemeClr val="tx1"/>
                </a:solidFill>
                <a:latin typeface="Tahoma" charset="0"/>
              </a:defRPr>
            </a:lvl2pPr>
            <a:lvl3pPr marL="1092200" indent="-217488" algn="ctr" defTabSz="887413">
              <a:spcBef>
                <a:spcPct val="20000"/>
              </a:spcBef>
              <a:buClr>
                <a:schemeClr val="hlink"/>
              </a:buClr>
              <a:buSzPct val="55000"/>
              <a:buFont typeface="Wingdings" charset="2"/>
              <a:defRPr sz="2000">
                <a:solidFill>
                  <a:schemeClr val="tx1"/>
                </a:solidFill>
                <a:latin typeface="Tahoma" charset="0"/>
              </a:defRPr>
            </a:lvl3pPr>
            <a:lvl4pPr marL="1528763" indent="-217488" algn="ctr" defTabSz="887413">
              <a:spcBef>
                <a:spcPct val="20000"/>
              </a:spcBef>
              <a:buClr>
                <a:schemeClr val="hlink"/>
              </a:buClr>
              <a:buSzPct val="55000"/>
              <a:buFont typeface="Wingdings" charset="2"/>
              <a:defRPr sz="2000">
                <a:solidFill>
                  <a:schemeClr val="tx1"/>
                </a:solidFill>
                <a:latin typeface="Tahoma" charset="0"/>
              </a:defRPr>
            </a:lvl4pPr>
            <a:lvl5pPr marL="1966913" indent="-217488" algn="ctr" defTabSz="887413">
              <a:spcBef>
                <a:spcPct val="20000"/>
              </a:spcBef>
              <a:buClr>
                <a:schemeClr val="hlink"/>
              </a:buClr>
              <a:buSzPct val="55000"/>
              <a:buFont typeface="Wingdings" charset="2"/>
              <a:defRPr sz="2000">
                <a:solidFill>
                  <a:schemeClr val="tx1"/>
                </a:solidFill>
                <a:latin typeface="Tahoma" charset="0"/>
              </a:defRPr>
            </a:lvl5pPr>
            <a:lvl6pPr marL="24241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6pPr>
            <a:lvl7pPr marL="28813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7pPr>
            <a:lvl8pPr marL="33385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8pPr>
            <a:lvl9pPr marL="37957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9pPr>
          </a:lstStyle>
          <a:p>
            <a:pPr marL="0" marR="0" lvl="0" indent="0" algn="r" defTabSz="887413" rtl="0" eaLnBrk="0" fontAlgn="auto" latinLnBrk="0" hangingPunct="0">
              <a:lnSpc>
                <a:spcPct val="100000"/>
              </a:lnSpc>
              <a:spcBef>
                <a:spcPct val="0"/>
              </a:spcBef>
              <a:spcAft>
                <a:spcPts val="0"/>
              </a:spcAft>
              <a:buClrTx/>
              <a:buSzTx/>
              <a:buFontTx/>
              <a:buNone/>
              <a:tabLst/>
              <a:defRPr/>
            </a:pPr>
            <a:fld id="{93ECD9E8-64C2-524C-B3C2-2B43D07E2379}" type="slidenum">
              <a:rPr kumimoji="0" lang="en-US" altLang="en-US" sz="1100" b="0" i="0" u="none" strike="noStrike" kern="0" cap="none" spc="0" normalizeH="0" baseline="0" noProof="0">
                <a:ln>
                  <a:noFill/>
                </a:ln>
                <a:solidFill>
                  <a:srgbClr val="000000"/>
                </a:solidFill>
                <a:effectLst/>
                <a:uLnTx/>
                <a:uFillTx/>
                <a:latin typeface="Times New Roman" charset="0"/>
                <a:cs typeface="Arial"/>
                <a:sym typeface="Arial"/>
              </a:rPr>
              <a:pPr marL="0" marR="0" lvl="0" indent="0" algn="r" defTabSz="887413" rtl="0" eaLnBrk="0" fontAlgn="auto" latinLnBrk="0" hangingPunct="0">
                <a:lnSpc>
                  <a:spcPct val="100000"/>
                </a:lnSpc>
                <a:spcBef>
                  <a:spcPct val="0"/>
                </a:spcBef>
                <a:spcAft>
                  <a:spcPts val="0"/>
                </a:spcAft>
                <a:buClrTx/>
                <a:buSzTx/>
                <a:buFontTx/>
                <a:buNone/>
                <a:tabLst/>
                <a:defRPr/>
              </a:pPr>
              <a:t>1</a:t>
            </a:fld>
            <a:endParaRPr kumimoji="0" lang="en-US" altLang="en-US" sz="1100" b="0" i="0" u="none" strike="noStrike" kern="0" cap="none" spc="0" normalizeH="0" baseline="0" noProof="0" dirty="0">
              <a:ln>
                <a:noFill/>
              </a:ln>
              <a:solidFill>
                <a:srgbClr val="000000"/>
              </a:solidFill>
              <a:effectLst/>
              <a:uLnTx/>
              <a:uFillTx/>
              <a:latin typeface="Times New Roman" charset="0"/>
              <a:cs typeface="Arial"/>
              <a:sym typeface="Arial"/>
            </a:endParaRPr>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rtl="0"/>
            <a:r>
              <a:rPr lang="en-US" sz="1200" b="0" i="0" u="none" strike="noStrike" kern="1200" cap="none" dirty="0">
                <a:solidFill>
                  <a:schemeClr val="dk1"/>
                </a:solidFill>
                <a:effectLst/>
                <a:latin typeface="Times New Roman"/>
                <a:ea typeface="Times New Roman"/>
                <a:cs typeface="Times New Roman"/>
                <a:sym typeface="Times New Roman"/>
              </a:rPr>
              <a:t>Initial release, </a:t>
            </a:r>
            <a:r>
              <a:rPr lang="en-US" sz="1200" b="0" i="0" u="none" strike="noStrike" kern="1200" cap="none" dirty="0" err="1">
                <a:solidFill>
                  <a:schemeClr val="dk1"/>
                </a:solidFill>
                <a:effectLst/>
                <a:latin typeface="Times New Roman"/>
                <a:ea typeface="Times New Roman"/>
                <a:cs typeface="Times New Roman"/>
                <a:sym typeface="Times New Roman"/>
              </a:rPr>
              <a:t>Xumin</a:t>
            </a:r>
            <a:r>
              <a:rPr lang="en-US" sz="1200" b="0" i="0" u="none" strike="noStrike" kern="1200" cap="none" dirty="0">
                <a:solidFill>
                  <a:schemeClr val="dk1"/>
                </a:solidFill>
                <a:effectLst/>
                <a:latin typeface="Times New Roman"/>
                <a:ea typeface="Times New Roman"/>
                <a:cs typeface="Times New Roman"/>
                <a:sym typeface="Times New Roman"/>
              </a:rPr>
              <a:t> Liu, Rochester Institute of Technology, 2022.</a:t>
            </a:r>
            <a:endParaRPr lang="en-US" b="0" dirty="0">
              <a:effectLst/>
            </a:endParaRPr>
          </a:p>
          <a:p>
            <a:pPr rtl="0"/>
            <a:r>
              <a:rPr lang="en-US" sz="1200" b="0" i="0" u="none" strike="noStrike" kern="1200" cap="none" dirty="0">
                <a:solidFill>
                  <a:schemeClr val="dk1"/>
                </a:solidFill>
                <a:effectLst/>
                <a:latin typeface="Times New Roman"/>
                <a:ea typeface="Times New Roman"/>
                <a:cs typeface="Times New Roman"/>
                <a:sym typeface="Times New Roman"/>
              </a:rPr>
              <a:t>By </a:t>
            </a:r>
            <a:r>
              <a:rPr lang="en-US" sz="1200" b="0" i="0" u="none" strike="noStrike" kern="1200" cap="none" dirty="0" err="1">
                <a:solidFill>
                  <a:schemeClr val="dk1"/>
                </a:solidFill>
                <a:effectLst/>
                <a:latin typeface="Times New Roman"/>
                <a:ea typeface="Times New Roman"/>
                <a:cs typeface="Times New Roman"/>
                <a:sym typeface="Times New Roman"/>
              </a:rPr>
              <a:t>Xumin</a:t>
            </a:r>
            <a:r>
              <a:rPr lang="en-US" sz="1200" b="0" i="0" u="none" strike="noStrike" kern="1200" cap="none" dirty="0">
                <a:solidFill>
                  <a:schemeClr val="dk1"/>
                </a:solidFill>
                <a:effectLst/>
                <a:latin typeface="Times New Roman"/>
                <a:ea typeface="Times New Roman"/>
                <a:cs typeface="Times New Roman"/>
                <a:sym typeface="Times New Roman"/>
              </a:rPr>
              <a:t> Liu https://</a:t>
            </a:r>
            <a:r>
              <a:rPr lang="en-US" sz="1200" b="0" i="0" u="none" strike="noStrike" kern="1200" cap="none" dirty="0" err="1">
                <a:solidFill>
                  <a:schemeClr val="dk1"/>
                </a:solidFill>
                <a:effectLst/>
                <a:latin typeface="Times New Roman"/>
                <a:ea typeface="Times New Roman"/>
                <a:cs typeface="Times New Roman"/>
                <a:sym typeface="Times New Roman"/>
              </a:rPr>
              <a:t>www.cs.rit.edu</a:t>
            </a:r>
            <a:r>
              <a:rPr lang="en-US" sz="1200" b="0" i="0" u="none" strike="noStrike" kern="1200" cap="none" dirty="0">
                <a:solidFill>
                  <a:schemeClr val="dk1"/>
                </a:solidFill>
                <a:effectLst/>
                <a:latin typeface="Times New Roman"/>
                <a:ea typeface="Times New Roman"/>
                <a:cs typeface="Times New Roman"/>
                <a:sym typeface="Times New Roman"/>
              </a:rPr>
              <a:t>/~xl/</a:t>
            </a:r>
            <a:endParaRPr lang="en-US" b="0" dirty="0">
              <a:effectLst/>
            </a:endParaRPr>
          </a:p>
          <a:p>
            <a:pPr rtl="0"/>
            <a:r>
              <a:rPr lang="en-US" sz="1200" b="0" i="0" u="none" strike="noStrike" kern="1200" cap="none" dirty="0">
                <a:solidFill>
                  <a:schemeClr val="dk1"/>
                </a:solidFill>
                <a:effectLst/>
                <a:latin typeface="Times New Roman"/>
                <a:ea typeface="Times New Roman"/>
                <a:cs typeface="Times New Roman"/>
                <a:sym typeface="Times New Roman"/>
              </a:rPr>
              <a:t>Except where otherwise noted, this work is licensed under a Creative Commons Attribution-4.0 International License https://</a:t>
            </a:r>
            <a:r>
              <a:rPr lang="en-US" sz="1200" b="0" i="0" u="none" strike="noStrike" kern="1200" cap="none" dirty="0" err="1">
                <a:solidFill>
                  <a:schemeClr val="dk1"/>
                </a:solidFill>
                <a:effectLst/>
                <a:latin typeface="Times New Roman"/>
                <a:ea typeface="Times New Roman"/>
                <a:cs typeface="Times New Roman"/>
                <a:sym typeface="Times New Roman"/>
              </a:rPr>
              <a:t>creativecommons.org</a:t>
            </a:r>
            <a:r>
              <a:rPr lang="en-US" sz="1200" b="0" i="0" u="none" strike="noStrike" kern="1200" cap="none" dirty="0">
                <a:solidFill>
                  <a:schemeClr val="dk1"/>
                </a:solidFill>
                <a:effectLst/>
                <a:latin typeface="Times New Roman"/>
                <a:ea typeface="Times New Roman"/>
                <a:cs typeface="Times New Roman"/>
                <a:sym typeface="Times New Roman"/>
              </a:rPr>
              <a:t>/licenses/by/4.0/</a:t>
            </a:r>
            <a:endParaRPr lang="en-US" b="0" dirty="0">
              <a:effectLst/>
            </a:endParaRPr>
          </a:p>
          <a:p>
            <a:br>
              <a:rPr lang="en-US" dirty="0"/>
            </a:br>
            <a:endParaRPr lang="en-US" altLang="en-US" dirty="0">
              <a:latin typeface="Times New Roman" charset="0"/>
            </a:endParaRPr>
          </a:p>
        </p:txBody>
      </p:sp>
    </p:spTree>
    <p:extLst>
      <p:ext uri="{BB962C8B-B14F-4D97-AF65-F5344CB8AC3E}">
        <p14:creationId xmlns:p14="http://schemas.microsoft.com/office/powerpoint/2010/main" val="142984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Range is used to measure the spread of values. It can be misleading for some irregular data. </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33221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Variance is used to measure the spread of deviation from the mean. The lower the variance is, the more stable the data is.</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400599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IQR takes the similar idea as trimmed mean when capturing the range of values. It improves the accuracy of dataset statistics by only consider the middle 50% of the data.</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760428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An example of computing the IQR of a dataset with an even number of items.</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5758654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60"/>
              </a:spcBef>
              <a:spcAft>
                <a:spcPts val="0"/>
              </a:spcAft>
              <a:buClrTx/>
              <a:buSzPts val="1400"/>
              <a:buFontTx/>
              <a:buNone/>
              <a:tabLst/>
              <a:defRPr/>
            </a:pPr>
            <a:r>
              <a:rPr lang="en-US" dirty="0">
                <a:ea typeface="Calibri" panose="020F0502020204030204"/>
                <a:cs typeface="Calibri"/>
              </a:rPr>
              <a:t>An example of computing the IQR of a dataset with a odd number of items.</a:t>
            </a:r>
          </a:p>
          <a:p>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041382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Probability distributions are used to describe statistical patterns in a dataset. It provides a mathematical expression on the probabilities of occurrence of an event, such as observing a certain value for X in a dataset.</a:t>
            </a:r>
          </a:p>
          <a:p>
            <a:endParaRPr lang="en-US" dirty="0">
              <a:ea typeface="Calibri" panose="020F0502020204030204"/>
              <a:cs typeface="Calibri"/>
            </a:endParaRPr>
          </a:p>
          <a:p>
            <a:r>
              <a:rPr lang="en-US" dirty="0">
                <a:ea typeface="Calibri" panose="020F0502020204030204"/>
                <a:cs typeface="Calibri"/>
              </a:rPr>
              <a:t>Probability Density Function is a function that computes the probability of a variable falling within a particular range of values. </a:t>
            </a:r>
          </a:p>
          <a:p>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084986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In this lecture, we go over four probabilistic distributions commonly used in data science tasks. </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3827781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Bernoulli distribution is used for the events where there are two possible outcomes and one single trial, such as tossing a biased or unbiased coin. </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245143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Categorical distribution models the possible results of a random event that have K possible outcomes. </a:t>
            </a:r>
          </a:p>
        </p:txBody>
      </p:sp>
      <p:sp>
        <p:nvSpPr>
          <p:cNvPr id="4" name="Slide Number Placeholder 3"/>
          <p:cNvSpPr>
            <a:spLocks noGrp="1"/>
          </p:cNvSpPr>
          <p:nvPr>
            <p:ph type="sldNum" idx="12"/>
          </p:nvPr>
        </p:nvSpPr>
        <p:spPr/>
        <p:txBody>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smtClean="0">
                <a:solidFill>
                  <a:schemeClr val="dk1"/>
                </a:solidFill>
                <a:latin typeface="Arial"/>
                <a:ea typeface="Arial"/>
                <a:cs typeface="Arial"/>
                <a:sym typeface="Arial"/>
              </a:rPr>
              <a:t>21</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175783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Uniform distribution is a special case of categorical distribution. All the outcomes have the same probability.</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688990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18CCA95-4F40-4CDD-BF1E-B8C9EB86EE73}" type="slidenum">
              <a:rPr lang="en-US" smtClean="0"/>
              <a:t>2</a:t>
            </a:fld>
            <a:endParaRPr lang="en-US"/>
          </a:p>
        </p:txBody>
      </p:sp>
    </p:spTree>
    <p:extLst>
      <p:ext uri="{BB962C8B-B14F-4D97-AF65-F5344CB8AC3E}">
        <p14:creationId xmlns:p14="http://schemas.microsoft.com/office/powerpoint/2010/main" val="1019442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Binomial distribution is used for those events where there are multiple trials and only two possible outcomes for each trial. It models the probability distribution of the sum of outcomes from those trials. </a:t>
            </a:r>
          </a:p>
          <a:p>
            <a:endParaRPr lang="en-US" dirty="0">
              <a:ea typeface="Calibri" panose="020F0502020204030204"/>
              <a:cs typeface="Calibri"/>
            </a:endParaRPr>
          </a:p>
          <a:p>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0731746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Multinomial distribution is a generalization of Binomial Distribution. It captures the probability of an event having multiple trials where each trial have K possible outcomes.</a:t>
            </a:r>
          </a:p>
        </p:txBody>
      </p:sp>
      <p:sp>
        <p:nvSpPr>
          <p:cNvPr id="4" name="Slide Number Placeholder 3"/>
          <p:cNvSpPr>
            <a:spLocks noGrp="1"/>
          </p:cNvSpPr>
          <p:nvPr>
            <p:ph type="sldNum" idx="12"/>
          </p:nvPr>
        </p:nvSpPr>
        <p:spPr/>
        <p:txBody>
          <a:bodyPr/>
          <a:lstStyle/>
          <a:p>
            <a:pPr marL="0" marR="0" lvl="0" indent="-69850" algn="r" rtl="0">
              <a:spcBef>
                <a:spcPts val="0"/>
              </a:spcBef>
              <a:spcAft>
                <a:spcPts val="0"/>
              </a:spcAft>
              <a:buClr>
                <a:schemeClr val="dk1"/>
              </a:buClr>
              <a:buSzPts val="1100"/>
              <a:buFont typeface="Noto Sans Symbols"/>
              <a:buNone/>
            </a:pPr>
            <a:fld id="{00000000-1234-1234-1234-123412341234}" type="slidenum">
              <a:rPr lang="en-US" sz="1100" b="0" i="0" u="none" strike="noStrike" cap="none" smtClean="0">
                <a:solidFill>
                  <a:schemeClr val="dk1"/>
                </a:solidFill>
                <a:latin typeface="Arial"/>
                <a:ea typeface="Arial"/>
                <a:cs typeface="Arial"/>
                <a:sym typeface="Arial"/>
              </a:rPr>
              <a:t>24</a:t>
            </a:fld>
            <a:endParaRPr lang="en-US"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52897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Calibri" panose="020F0502020204030204"/>
                <a:cs typeface="Calibri"/>
              </a:rPr>
              <a:t>Normal</a:t>
            </a:r>
            <a:r>
              <a:rPr lang="zh-CN" altLang="en-US" dirty="0">
                <a:ea typeface="Calibri" panose="020F0502020204030204"/>
                <a:cs typeface="Calibri"/>
              </a:rPr>
              <a:t> </a:t>
            </a:r>
            <a:r>
              <a:rPr lang="en-US" altLang="zh-CN" dirty="0">
                <a:ea typeface="Calibri" panose="020F0502020204030204"/>
                <a:cs typeface="Calibri"/>
              </a:rPr>
              <a:t>distribution</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probability</a:t>
            </a:r>
            <a:r>
              <a:rPr lang="zh-CN" altLang="en-US" dirty="0">
                <a:ea typeface="Calibri" panose="020F0502020204030204"/>
                <a:cs typeface="Calibri"/>
              </a:rPr>
              <a:t> </a:t>
            </a:r>
            <a:r>
              <a:rPr lang="en-US" altLang="zh-CN" dirty="0">
                <a:ea typeface="Calibri" panose="020F0502020204030204"/>
                <a:cs typeface="Calibri"/>
              </a:rPr>
              <a:t>distribution</a:t>
            </a:r>
            <a:r>
              <a:rPr lang="zh-CN" altLang="en-US" dirty="0">
                <a:ea typeface="Calibri" panose="020F0502020204030204"/>
                <a:cs typeface="Calibri"/>
              </a:rPr>
              <a:t> </a:t>
            </a:r>
            <a:r>
              <a:rPr lang="en-US" altLang="zh-CN" dirty="0">
                <a:ea typeface="Calibri" panose="020F0502020204030204"/>
                <a:cs typeface="Calibri"/>
              </a:rPr>
              <a:t>for</a:t>
            </a:r>
            <a:r>
              <a:rPr lang="zh-CN" altLang="en-US" dirty="0">
                <a:ea typeface="Calibri" panose="020F0502020204030204"/>
                <a:cs typeface="Calibri"/>
              </a:rPr>
              <a:t> </a:t>
            </a:r>
            <a:r>
              <a:rPr lang="en-US" altLang="zh-CN" dirty="0">
                <a:ea typeface="Calibri" panose="020F0502020204030204"/>
                <a:cs typeface="Calibri"/>
              </a:rPr>
              <a:t>continuous</a:t>
            </a:r>
            <a:r>
              <a:rPr lang="zh-CN" altLang="en-US" dirty="0">
                <a:ea typeface="Calibri" panose="020F0502020204030204"/>
                <a:cs typeface="Calibri"/>
              </a:rPr>
              <a:t> </a:t>
            </a:r>
            <a:r>
              <a:rPr lang="en-US" altLang="zh-CN" dirty="0">
                <a:ea typeface="Calibri" panose="020F0502020204030204"/>
                <a:cs typeface="Calibri"/>
              </a:rPr>
              <a:t>data.</a:t>
            </a:r>
            <a:r>
              <a:rPr lang="zh-CN" altLang="en-US" dirty="0">
                <a:ea typeface="Calibri" panose="020F0502020204030204"/>
                <a:cs typeface="Calibri"/>
              </a:rPr>
              <a:t> </a:t>
            </a:r>
            <a:r>
              <a:rPr lang="en-US" altLang="zh-CN" dirty="0">
                <a:ea typeface="Calibri" panose="020F0502020204030204"/>
                <a:cs typeface="Calibri"/>
              </a:rPr>
              <a:t>It</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one</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most</a:t>
            </a:r>
            <a:r>
              <a:rPr lang="zh-CN" altLang="en-US" dirty="0">
                <a:ea typeface="Calibri" panose="020F0502020204030204"/>
                <a:cs typeface="Calibri"/>
              </a:rPr>
              <a:t> </a:t>
            </a:r>
            <a:r>
              <a:rPr lang="en-US" altLang="zh-CN" dirty="0">
                <a:ea typeface="Calibri" panose="020F0502020204030204"/>
                <a:cs typeface="Calibri"/>
              </a:rPr>
              <a:t>common</a:t>
            </a:r>
            <a:r>
              <a:rPr lang="zh-CN" altLang="en-US" dirty="0">
                <a:ea typeface="Calibri" panose="020F0502020204030204"/>
                <a:cs typeface="Calibri"/>
              </a:rPr>
              <a:t> </a:t>
            </a:r>
            <a:r>
              <a:rPr lang="en-US" altLang="zh-CN" dirty="0">
                <a:ea typeface="Calibri" panose="020F0502020204030204"/>
                <a:cs typeface="Calibri"/>
              </a:rPr>
              <a:t>distributions</a:t>
            </a:r>
            <a:r>
              <a:rPr lang="zh-CN" altLang="en-US" dirty="0">
                <a:ea typeface="Calibri" panose="020F0502020204030204"/>
                <a:cs typeface="Calibri"/>
              </a:rPr>
              <a:t> </a:t>
            </a:r>
            <a:r>
              <a:rPr lang="en-US" altLang="zh-CN" dirty="0">
                <a:ea typeface="Calibri" panose="020F0502020204030204"/>
                <a:cs typeface="Calibri"/>
              </a:rPr>
              <a:t>for</a:t>
            </a:r>
            <a:r>
              <a:rPr lang="zh-CN" altLang="en-US" dirty="0">
                <a:ea typeface="Calibri" panose="020F0502020204030204"/>
                <a:cs typeface="Calibri"/>
              </a:rPr>
              <a:t> </a:t>
            </a:r>
            <a:r>
              <a:rPr lang="en-US" altLang="zh-CN" dirty="0">
                <a:ea typeface="Calibri" panose="020F0502020204030204"/>
                <a:cs typeface="Calibri"/>
              </a:rPr>
              <a:t>random</a:t>
            </a:r>
            <a:r>
              <a:rPr lang="zh-CN" altLang="en-US" dirty="0">
                <a:ea typeface="Calibri" panose="020F0502020204030204"/>
                <a:cs typeface="Calibri"/>
              </a:rPr>
              <a:t> </a:t>
            </a:r>
            <a:r>
              <a:rPr lang="en-US" altLang="zh-CN" dirty="0">
                <a:ea typeface="Calibri" panose="020F0502020204030204"/>
                <a:cs typeface="Calibri"/>
              </a:rPr>
              <a:t>variables</a:t>
            </a:r>
            <a:r>
              <a:rPr lang="zh-CN" altLang="en-US" dirty="0">
                <a:ea typeface="Calibri" panose="020F0502020204030204"/>
                <a:cs typeface="Calibri"/>
              </a:rPr>
              <a:t> </a:t>
            </a:r>
            <a:r>
              <a:rPr lang="en-US" altLang="zh-CN" dirty="0">
                <a:ea typeface="Calibri" panose="020F0502020204030204"/>
                <a:cs typeface="Calibri"/>
              </a:rPr>
              <a:t>in</a:t>
            </a:r>
            <a:r>
              <a:rPr lang="zh-CN" altLang="en-US" dirty="0">
                <a:ea typeface="Calibri" panose="020F0502020204030204"/>
                <a:cs typeface="Calibri"/>
              </a:rPr>
              <a:t> </a:t>
            </a:r>
            <a:r>
              <a:rPr lang="en-US" altLang="zh-CN" dirty="0">
                <a:ea typeface="Calibri" panose="020F0502020204030204"/>
                <a:cs typeface="Calibri"/>
              </a:rPr>
              <a:t>real</a:t>
            </a:r>
            <a:r>
              <a:rPr lang="zh-CN" altLang="en-US" dirty="0">
                <a:ea typeface="Calibri" panose="020F0502020204030204"/>
                <a:cs typeface="Calibri"/>
              </a:rPr>
              <a:t> </a:t>
            </a:r>
            <a:r>
              <a:rPr lang="en-US" altLang="zh-CN" dirty="0">
                <a:ea typeface="Calibri" panose="020F0502020204030204"/>
                <a:cs typeface="Calibri"/>
              </a:rPr>
              <a:t>world</a:t>
            </a:r>
            <a:r>
              <a:rPr lang="zh-CN" altLang="en-US" dirty="0">
                <a:ea typeface="Calibri" panose="020F0502020204030204"/>
                <a:cs typeface="Calibri"/>
              </a:rPr>
              <a:t> </a:t>
            </a:r>
            <a:r>
              <a:rPr lang="en-US" altLang="zh-CN" dirty="0">
                <a:ea typeface="Calibri" panose="020F0502020204030204"/>
                <a:cs typeface="Calibri"/>
              </a:rPr>
              <a:t>applications.</a:t>
            </a:r>
            <a:r>
              <a:rPr lang="zh-CN" altLang="en-US" dirty="0">
                <a:ea typeface="Calibri" panose="020F0502020204030204"/>
                <a:cs typeface="Calibri"/>
              </a:rPr>
              <a:t> </a:t>
            </a:r>
            <a:r>
              <a:rPr lang="en-US" altLang="zh-CN" dirty="0">
                <a:ea typeface="Calibri" panose="020F0502020204030204"/>
                <a:cs typeface="Calibri"/>
              </a:rPr>
              <a:t>If</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distribution</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unknown,</a:t>
            </a:r>
            <a:r>
              <a:rPr lang="zh-CN" altLang="en-US" dirty="0">
                <a:ea typeface="Calibri" panose="020F0502020204030204"/>
                <a:cs typeface="Calibri"/>
              </a:rPr>
              <a:t> </a:t>
            </a:r>
            <a:r>
              <a:rPr lang="en-US" altLang="zh-CN" dirty="0">
                <a:ea typeface="Calibri" panose="020F0502020204030204"/>
                <a:cs typeface="Calibri"/>
              </a:rPr>
              <a:t>normal</a:t>
            </a:r>
            <a:r>
              <a:rPr lang="zh-CN" altLang="en-US" dirty="0">
                <a:ea typeface="Calibri" panose="020F0502020204030204"/>
                <a:cs typeface="Calibri"/>
              </a:rPr>
              <a:t> </a:t>
            </a:r>
            <a:r>
              <a:rPr lang="en-US" altLang="zh-CN" dirty="0">
                <a:ea typeface="Calibri" panose="020F0502020204030204"/>
                <a:cs typeface="Calibri"/>
              </a:rPr>
              <a:t>distribution</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assumed.</a:t>
            </a:r>
          </a:p>
          <a:p>
            <a:endParaRPr lang="en-US" altLang="zh-CN" dirty="0">
              <a:ea typeface="Calibri" panose="020F0502020204030204"/>
              <a:cs typeface="Calibri"/>
            </a:endParaRPr>
          </a:p>
          <a:p>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probability</a:t>
            </a:r>
            <a:r>
              <a:rPr lang="zh-CN" altLang="en-US" dirty="0">
                <a:ea typeface="Calibri" panose="020F0502020204030204"/>
                <a:cs typeface="Calibri"/>
              </a:rPr>
              <a:t> </a:t>
            </a:r>
            <a:r>
              <a:rPr lang="en-US" altLang="zh-CN" dirty="0">
                <a:ea typeface="Calibri" panose="020F0502020204030204"/>
                <a:cs typeface="Calibri"/>
              </a:rPr>
              <a:t>density</a:t>
            </a:r>
            <a:r>
              <a:rPr lang="zh-CN" altLang="en-US" dirty="0">
                <a:ea typeface="Calibri" panose="020F0502020204030204"/>
                <a:cs typeface="Calibri"/>
              </a:rPr>
              <a:t> </a:t>
            </a:r>
            <a:r>
              <a:rPr lang="en-US" altLang="zh-CN" dirty="0">
                <a:ea typeface="Calibri" panose="020F0502020204030204"/>
                <a:cs typeface="Calibri"/>
              </a:rPr>
              <a:t>function</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distribution</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determined</a:t>
            </a:r>
            <a:r>
              <a:rPr lang="zh-CN" altLang="en-US" dirty="0">
                <a:ea typeface="Calibri" panose="020F0502020204030204"/>
                <a:cs typeface="Calibri"/>
              </a:rPr>
              <a:t> </a:t>
            </a:r>
            <a:r>
              <a:rPr lang="en-US" altLang="zh-CN" dirty="0">
                <a:ea typeface="Calibri" panose="020F0502020204030204"/>
                <a:cs typeface="Calibri"/>
              </a:rPr>
              <a:t>by</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mean</a:t>
            </a:r>
            <a:r>
              <a:rPr lang="zh-CN" altLang="en-US" dirty="0">
                <a:ea typeface="Calibri" panose="020F0502020204030204"/>
                <a:cs typeface="Calibri"/>
              </a:rPr>
              <a:t> </a:t>
            </a:r>
            <a:r>
              <a:rPr lang="en-US" altLang="zh-CN" dirty="0">
                <a:ea typeface="Calibri" panose="020F0502020204030204"/>
                <a:cs typeface="Calibri"/>
              </a:rPr>
              <a:t>and</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standard</a:t>
            </a:r>
            <a:r>
              <a:rPr lang="zh-CN" altLang="en-US" dirty="0">
                <a:ea typeface="Calibri" panose="020F0502020204030204"/>
                <a:cs typeface="Calibri"/>
              </a:rPr>
              <a:t> </a:t>
            </a:r>
            <a:r>
              <a:rPr lang="en-US" altLang="zh-CN" dirty="0">
                <a:ea typeface="Calibri" panose="020F0502020204030204"/>
                <a:cs typeface="Calibri"/>
              </a:rPr>
              <a:t>deviation.</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mean</a:t>
            </a:r>
            <a:r>
              <a:rPr lang="zh-CN" altLang="en-US" dirty="0">
                <a:ea typeface="Calibri" panose="020F0502020204030204"/>
                <a:cs typeface="Calibri"/>
              </a:rPr>
              <a:t> </a:t>
            </a:r>
            <a:r>
              <a:rPr lang="en-US" altLang="zh-CN" dirty="0">
                <a:ea typeface="Calibri" panose="020F0502020204030204"/>
                <a:cs typeface="Calibri"/>
              </a:rPr>
              <a:t>determines</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location</a:t>
            </a:r>
            <a:r>
              <a:rPr lang="zh-CN" altLang="en-US" dirty="0">
                <a:ea typeface="Calibri" panose="020F0502020204030204"/>
                <a:cs typeface="Calibri"/>
              </a:rPr>
              <a:t> </a:t>
            </a:r>
            <a:r>
              <a:rPr lang="en-US" altLang="zh-CN" dirty="0">
                <a:ea typeface="Calibri" panose="020F0502020204030204"/>
                <a:cs typeface="Calibri"/>
              </a:rPr>
              <a:t>of the</a:t>
            </a:r>
            <a:r>
              <a:rPr lang="zh-CN" altLang="en-US" dirty="0">
                <a:ea typeface="Calibri" panose="020F0502020204030204"/>
                <a:cs typeface="Calibri"/>
              </a:rPr>
              <a:t> </a:t>
            </a:r>
            <a:r>
              <a:rPr lang="en-US" altLang="zh-CN" dirty="0">
                <a:ea typeface="Calibri" panose="020F0502020204030204"/>
                <a:cs typeface="Calibri"/>
              </a:rPr>
              <a:t>central</a:t>
            </a:r>
            <a:r>
              <a:rPr lang="zh-CN" altLang="en-US" dirty="0">
                <a:ea typeface="Calibri" panose="020F0502020204030204"/>
                <a:cs typeface="Calibri"/>
              </a:rPr>
              <a:t> </a:t>
            </a:r>
            <a:r>
              <a:rPr lang="en-US" altLang="zh-CN" dirty="0">
                <a:ea typeface="Calibri" panose="020F0502020204030204"/>
                <a:cs typeface="Calibri"/>
              </a:rPr>
              <a:t>point</a:t>
            </a:r>
            <a:r>
              <a:rPr lang="zh-CN" altLang="en-US" dirty="0">
                <a:ea typeface="Calibri" panose="020F0502020204030204"/>
                <a:cs typeface="Calibri"/>
              </a:rPr>
              <a:t> </a:t>
            </a:r>
            <a:r>
              <a:rPr lang="en-US" altLang="zh-CN" dirty="0">
                <a:ea typeface="Calibri" panose="020F0502020204030204"/>
                <a:cs typeface="Calibri"/>
              </a:rPr>
              <a:t>and</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standard</a:t>
            </a:r>
            <a:r>
              <a:rPr lang="zh-CN" altLang="en-US" dirty="0">
                <a:ea typeface="Calibri" panose="020F0502020204030204"/>
                <a:cs typeface="Calibri"/>
              </a:rPr>
              <a:t> </a:t>
            </a:r>
            <a:r>
              <a:rPr lang="en-US" altLang="zh-CN" dirty="0">
                <a:ea typeface="Calibri" panose="020F0502020204030204"/>
                <a:cs typeface="Calibri"/>
              </a:rPr>
              <a:t>deviation</a:t>
            </a:r>
            <a:r>
              <a:rPr lang="zh-CN" altLang="en-US" dirty="0">
                <a:ea typeface="Calibri" panose="020F0502020204030204"/>
                <a:cs typeface="Calibri"/>
              </a:rPr>
              <a:t> </a:t>
            </a:r>
            <a:r>
              <a:rPr lang="en-US" altLang="zh-CN" dirty="0">
                <a:ea typeface="Calibri" panose="020F0502020204030204"/>
                <a:cs typeface="Calibri"/>
              </a:rPr>
              <a:t>determines</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shape</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curve.</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higher</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standard</a:t>
            </a:r>
            <a:r>
              <a:rPr lang="zh-CN" altLang="en-US" dirty="0">
                <a:ea typeface="Calibri" panose="020F0502020204030204"/>
                <a:cs typeface="Calibri"/>
              </a:rPr>
              <a:t> </a:t>
            </a:r>
            <a:r>
              <a:rPr lang="en-US" altLang="zh-CN" dirty="0">
                <a:ea typeface="Calibri" panose="020F0502020204030204"/>
                <a:cs typeface="Calibri"/>
              </a:rPr>
              <a:t>deviation</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wider</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curve</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endParaRPr lang="en-US" altLang="zh-CN" dirty="0">
              <a:ea typeface="Calibri" panose="020F0502020204030204"/>
              <a:cs typeface="Calibri"/>
            </a:endParaRPr>
          </a:p>
          <a:p>
            <a:endParaRPr lang="en-US" altLang="zh-CN" dirty="0">
              <a:ea typeface="Calibri" panose="020F0502020204030204"/>
              <a:cs typeface="Calibri"/>
            </a:endParaRPr>
          </a:p>
          <a:p>
            <a:r>
              <a:rPr lang="zh-CN" altLang="en-US" dirty="0">
                <a:ea typeface="Calibri" panose="020F0502020204030204"/>
                <a:cs typeface="Calibri"/>
              </a:rPr>
              <a:t>  </a:t>
            </a:r>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25</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995310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Calibri" panose="020F0502020204030204"/>
                <a:cs typeface="Calibri"/>
              </a:rPr>
              <a:t>Normal</a:t>
            </a:r>
            <a:r>
              <a:rPr lang="zh-CN" altLang="en-US" dirty="0">
                <a:ea typeface="Calibri" panose="020F0502020204030204"/>
                <a:cs typeface="Calibri"/>
              </a:rPr>
              <a:t> </a:t>
            </a:r>
            <a:r>
              <a:rPr lang="en-US" altLang="zh-CN" dirty="0">
                <a:ea typeface="Calibri" panose="020F0502020204030204"/>
                <a:cs typeface="Calibri"/>
              </a:rPr>
              <a:t>distribution</a:t>
            </a:r>
            <a:r>
              <a:rPr lang="zh-CN" altLang="en-US" dirty="0">
                <a:ea typeface="Calibri" panose="020F0502020204030204"/>
                <a:cs typeface="Calibri"/>
              </a:rPr>
              <a:t> </a:t>
            </a:r>
            <a:r>
              <a:rPr lang="en-US" altLang="zh-CN" dirty="0">
                <a:ea typeface="Calibri" panose="020F0502020204030204"/>
                <a:cs typeface="Calibri"/>
              </a:rPr>
              <a:t>follows</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68-95-99.7</a:t>
            </a:r>
            <a:r>
              <a:rPr lang="zh-CN" altLang="en-US" dirty="0">
                <a:ea typeface="Calibri" panose="020F0502020204030204"/>
                <a:cs typeface="Calibri"/>
              </a:rPr>
              <a:t> </a:t>
            </a:r>
            <a:r>
              <a:rPr lang="en-US" altLang="zh-CN" dirty="0">
                <a:ea typeface="Calibri" panose="020F0502020204030204"/>
                <a:cs typeface="Calibri"/>
              </a:rPr>
              <a:t>empirical</a:t>
            </a:r>
            <a:r>
              <a:rPr lang="zh-CN" altLang="en-US" dirty="0">
                <a:ea typeface="Calibri" panose="020F0502020204030204"/>
                <a:cs typeface="Calibri"/>
              </a:rPr>
              <a:t> </a:t>
            </a:r>
            <a:r>
              <a:rPr lang="en-US" altLang="zh-CN" dirty="0">
                <a:ea typeface="Calibri" panose="020F0502020204030204"/>
                <a:cs typeface="Calibri"/>
              </a:rPr>
              <a:t>rule.</a:t>
            </a:r>
            <a:r>
              <a:rPr lang="zh-CN" altLang="en-US" dirty="0">
                <a:ea typeface="Calibri" panose="020F0502020204030204"/>
                <a:cs typeface="Calibri"/>
              </a:rPr>
              <a:t> </a:t>
            </a:r>
            <a:r>
              <a:rPr lang="en-US" altLang="zh-CN" dirty="0">
                <a:ea typeface="Calibri" panose="020F0502020204030204"/>
                <a:cs typeface="Calibri"/>
              </a:rPr>
              <a:t>Under</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rule,</a:t>
            </a:r>
            <a:r>
              <a:rPr lang="zh-CN" altLang="en-US" dirty="0">
                <a:ea typeface="Calibri" panose="020F0502020204030204"/>
                <a:cs typeface="Calibri"/>
              </a:rPr>
              <a:t> </a:t>
            </a:r>
            <a:r>
              <a:rPr lang="en-US" altLang="zh-CN" dirty="0">
                <a:ea typeface="Calibri" panose="020F0502020204030204"/>
                <a:cs typeface="Calibri"/>
              </a:rPr>
              <a:t>68%</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data</a:t>
            </a:r>
            <a:r>
              <a:rPr lang="zh-CN" altLang="en-US" dirty="0">
                <a:ea typeface="Calibri" panose="020F0502020204030204"/>
                <a:cs typeface="Calibri"/>
              </a:rPr>
              <a:t> </a:t>
            </a:r>
            <a:r>
              <a:rPr lang="en-US" altLang="zh-CN" dirty="0">
                <a:ea typeface="Calibri" panose="020F0502020204030204"/>
                <a:cs typeface="Calibri"/>
              </a:rPr>
              <a:t>falls</a:t>
            </a:r>
            <a:r>
              <a:rPr lang="zh-CN" altLang="en-US" dirty="0">
                <a:ea typeface="Calibri" panose="020F0502020204030204"/>
                <a:cs typeface="Calibri"/>
              </a:rPr>
              <a:t> </a:t>
            </a:r>
            <a:r>
              <a:rPr lang="en-US" altLang="zh-CN" dirty="0">
                <a:ea typeface="Calibri" panose="020F0502020204030204"/>
                <a:cs typeface="Calibri"/>
              </a:rPr>
              <a:t>within</a:t>
            </a:r>
            <a:r>
              <a:rPr lang="zh-CN" altLang="en-US" dirty="0">
                <a:ea typeface="Calibri" panose="020F0502020204030204"/>
                <a:cs typeface="Calibri"/>
              </a:rPr>
              <a:t> </a:t>
            </a:r>
            <a:r>
              <a:rPr lang="en-US" altLang="zh-CN" dirty="0">
                <a:ea typeface="Calibri" panose="020F0502020204030204"/>
                <a:cs typeface="Calibri"/>
              </a:rPr>
              <a:t>one</a:t>
            </a:r>
            <a:r>
              <a:rPr lang="zh-CN" altLang="en-US" dirty="0">
                <a:ea typeface="Calibri" panose="020F0502020204030204"/>
                <a:cs typeface="Calibri"/>
              </a:rPr>
              <a:t> </a:t>
            </a:r>
            <a:r>
              <a:rPr lang="en-US" altLang="zh-CN" dirty="0">
                <a:ea typeface="Calibri" panose="020F0502020204030204"/>
                <a:cs typeface="Calibri"/>
              </a:rPr>
              <a:t>standard</a:t>
            </a:r>
            <a:r>
              <a:rPr lang="zh-CN" altLang="en-US" dirty="0">
                <a:ea typeface="Calibri" panose="020F0502020204030204"/>
                <a:cs typeface="Calibri"/>
              </a:rPr>
              <a:t> </a:t>
            </a:r>
            <a:r>
              <a:rPr lang="en-US" altLang="zh-CN" dirty="0">
                <a:ea typeface="Calibri" panose="020F0502020204030204"/>
                <a:cs typeface="Calibri"/>
              </a:rPr>
              <a:t>deviation</a:t>
            </a:r>
            <a:r>
              <a:rPr lang="zh-CN" altLang="en-US" dirty="0">
                <a:ea typeface="Calibri" panose="020F0502020204030204"/>
                <a:cs typeface="Calibri"/>
              </a:rPr>
              <a:t> </a:t>
            </a:r>
            <a:r>
              <a:rPr lang="en-US" altLang="zh-CN" dirty="0">
                <a:ea typeface="Calibri" panose="020F0502020204030204"/>
                <a:cs typeface="Calibri"/>
              </a:rPr>
              <a:t>from</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mean,</a:t>
            </a:r>
            <a:r>
              <a:rPr lang="zh-CN" altLang="en-US" dirty="0">
                <a:ea typeface="Calibri" panose="020F0502020204030204"/>
                <a:cs typeface="Calibri"/>
              </a:rPr>
              <a:t> </a:t>
            </a:r>
            <a:r>
              <a:rPr lang="en-US" altLang="zh-CN" dirty="0">
                <a:ea typeface="Calibri" panose="020F0502020204030204"/>
                <a:cs typeface="Calibri"/>
              </a:rPr>
              <a:t>95%</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data</a:t>
            </a:r>
            <a:r>
              <a:rPr lang="zh-CN" altLang="en-US" dirty="0">
                <a:ea typeface="Calibri" panose="020F0502020204030204"/>
                <a:cs typeface="Calibri"/>
              </a:rPr>
              <a:t> </a:t>
            </a:r>
            <a:r>
              <a:rPr lang="en-US" altLang="zh-CN" dirty="0">
                <a:ea typeface="Calibri" panose="020F0502020204030204"/>
                <a:cs typeface="Calibri"/>
              </a:rPr>
              <a:t>falls</a:t>
            </a:r>
            <a:r>
              <a:rPr lang="zh-CN" altLang="en-US" dirty="0">
                <a:ea typeface="Calibri" panose="020F0502020204030204"/>
                <a:cs typeface="Calibri"/>
              </a:rPr>
              <a:t> </a:t>
            </a:r>
            <a:r>
              <a:rPr lang="en-US" altLang="zh-CN" dirty="0">
                <a:ea typeface="Calibri" panose="020F0502020204030204"/>
                <a:cs typeface="Calibri"/>
              </a:rPr>
              <a:t>within</a:t>
            </a:r>
            <a:r>
              <a:rPr lang="zh-CN" altLang="en-US" dirty="0">
                <a:ea typeface="Calibri" panose="020F0502020204030204"/>
                <a:cs typeface="Calibri"/>
              </a:rPr>
              <a:t> </a:t>
            </a:r>
            <a:r>
              <a:rPr lang="en-US" altLang="zh-CN" dirty="0">
                <a:ea typeface="Calibri" panose="020F0502020204030204"/>
                <a:cs typeface="Calibri"/>
              </a:rPr>
              <a:t>two</a:t>
            </a:r>
            <a:r>
              <a:rPr lang="zh-CN" altLang="en-US" dirty="0">
                <a:ea typeface="Calibri" panose="020F0502020204030204"/>
                <a:cs typeface="Calibri"/>
              </a:rPr>
              <a:t> </a:t>
            </a:r>
            <a:r>
              <a:rPr lang="en-US" altLang="zh-CN" dirty="0">
                <a:ea typeface="Calibri" panose="020F0502020204030204"/>
                <a:cs typeface="Calibri"/>
              </a:rPr>
              <a:t>standard</a:t>
            </a:r>
            <a:r>
              <a:rPr lang="zh-CN" altLang="en-US" dirty="0">
                <a:ea typeface="Calibri" panose="020F0502020204030204"/>
                <a:cs typeface="Calibri"/>
              </a:rPr>
              <a:t> </a:t>
            </a:r>
            <a:r>
              <a:rPr lang="en-US" altLang="zh-CN" dirty="0">
                <a:ea typeface="Calibri" panose="020F0502020204030204"/>
                <a:cs typeface="Calibri"/>
              </a:rPr>
              <a:t>deviations</a:t>
            </a:r>
            <a:r>
              <a:rPr lang="zh-CN" altLang="en-US" dirty="0">
                <a:ea typeface="Calibri" panose="020F0502020204030204"/>
                <a:cs typeface="Calibri"/>
              </a:rPr>
              <a:t> </a:t>
            </a:r>
            <a:r>
              <a:rPr lang="en-US" altLang="zh-CN" dirty="0">
                <a:ea typeface="Calibri" panose="020F0502020204030204"/>
                <a:cs typeface="Calibri"/>
              </a:rPr>
              <a:t>from</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mean,</a:t>
            </a:r>
            <a:r>
              <a:rPr lang="zh-CN" altLang="en-US" dirty="0">
                <a:ea typeface="Calibri" panose="020F0502020204030204"/>
                <a:cs typeface="Calibri"/>
              </a:rPr>
              <a:t> </a:t>
            </a:r>
            <a:r>
              <a:rPr lang="en-US" altLang="zh-CN" dirty="0">
                <a:ea typeface="Calibri" panose="020F0502020204030204"/>
                <a:cs typeface="Calibri"/>
              </a:rPr>
              <a:t>99.7%</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data</a:t>
            </a:r>
            <a:r>
              <a:rPr lang="zh-CN" altLang="en-US" dirty="0">
                <a:ea typeface="Calibri" panose="020F0502020204030204"/>
                <a:cs typeface="Calibri"/>
              </a:rPr>
              <a:t> </a:t>
            </a:r>
            <a:r>
              <a:rPr lang="en-US" altLang="zh-CN" dirty="0">
                <a:ea typeface="Calibri" panose="020F0502020204030204"/>
                <a:cs typeface="Calibri"/>
              </a:rPr>
              <a:t>falls</a:t>
            </a:r>
            <a:r>
              <a:rPr lang="zh-CN" altLang="en-US" dirty="0">
                <a:ea typeface="Calibri" panose="020F0502020204030204"/>
                <a:cs typeface="Calibri"/>
              </a:rPr>
              <a:t> </a:t>
            </a:r>
            <a:r>
              <a:rPr lang="en-US" altLang="zh-CN" dirty="0">
                <a:ea typeface="Calibri" panose="020F0502020204030204"/>
                <a:cs typeface="Calibri"/>
              </a:rPr>
              <a:t>within</a:t>
            </a:r>
            <a:r>
              <a:rPr lang="zh-CN" altLang="en-US" dirty="0">
                <a:ea typeface="Calibri" panose="020F0502020204030204"/>
                <a:cs typeface="Calibri"/>
              </a:rPr>
              <a:t> </a:t>
            </a:r>
            <a:r>
              <a:rPr lang="en-US" altLang="zh-CN" dirty="0">
                <a:ea typeface="Calibri" panose="020F0502020204030204"/>
                <a:cs typeface="Calibri"/>
              </a:rPr>
              <a:t>three</a:t>
            </a:r>
            <a:r>
              <a:rPr lang="zh-CN" altLang="en-US" dirty="0">
                <a:ea typeface="Calibri" panose="020F0502020204030204"/>
                <a:cs typeface="Calibri"/>
              </a:rPr>
              <a:t> </a:t>
            </a:r>
            <a:r>
              <a:rPr lang="en-US" altLang="zh-CN" dirty="0">
                <a:ea typeface="Calibri" panose="020F0502020204030204"/>
                <a:cs typeface="Calibri"/>
              </a:rPr>
              <a:t>standard</a:t>
            </a:r>
            <a:r>
              <a:rPr lang="zh-CN" altLang="en-US" dirty="0">
                <a:ea typeface="Calibri" panose="020F0502020204030204"/>
                <a:cs typeface="Calibri"/>
              </a:rPr>
              <a:t> </a:t>
            </a:r>
            <a:r>
              <a:rPr lang="en-US" altLang="zh-CN" dirty="0">
                <a:ea typeface="Calibri" panose="020F0502020204030204"/>
                <a:cs typeface="Calibri"/>
              </a:rPr>
              <a:t>deviations</a:t>
            </a:r>
            <a:r>
              <a:rPr lang="zh-CN" altLang="en-US" dirty="0">
                <a:ea typeface="Calibri" panose="020F0502020204030204"/>
                <a:cs typeface="Calibri"/>
              </a:rPr>
              <a:t> </a:t>
            </a:r>
            <a:r>
              <a:rPr lang="en-US" altLang="zh-CN" dirty="0">
                <a:ea typeface="Calibri" panose="020F0502020204030204"/>
                <a:cs typeface="Calibri"/>
              </a:rPr>
              <a:t>from</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mean.</a:t>
            </a:r>
          </a:p>
          <a:p>
            <a:endParaRPr lang="en-US" altLang="zh-CN" dirty="0">
              <a:ea typeface="Calibri" panose="020F0502020204030204"/>
              <a:cs typeface="Calibri"/>
            </a:endParaRPr>
          </a:p>
          <a:p>
            <a:r>
              <a:rPr lang="en-US" altLang="zh-CN" dirty="0">
                <a:ea typeface="Calibri" panose="020F0502020204030204"/>
                <a:cs typeface="Calibri"/>
              </a:rPr>
              <a:t>Using</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rule,</a:t>
            </a:r>
            <a:r>
              <a:rPr lang="zh-CN" altLang="en-US" dirty="0">
                <a:ea typeface="Calibri" panose="020F0502020204030204"/>
                <a:cs typeface="Calibri"/>
              </a:rPr>
              <a:t> </a:t>
            </a:r>
            <a:r>
              <a:rPr lang="en-US" altLang="zh-CN" dirty="0">
                <a:ea typeface="Calibri" panose="020F0502020204030204"/>
                <a:cs typeface="Calibri"/>
              </a:rPr>
              <a:t>we</a:t>
            </a:r>
            <a:r>
              <a:rPr lang="zh-CN" altLang="en-US" dirty="0">
                <a:ea typeface="Calibri" panose="020F0502020204030204"/>
                <a:cs typeface="Calibri"/>
              </a:rPr>
              <a:t> </a:t>
            </a:r>
            <a:r>
              <a:rPr lang="en-US" altLang="zh-CN" dirty="0">
                <a:ea typeface="Calibri" panose="020F0502020204030204"/>
                <a:cs typeface="Calibri"/>
              </a:rPr>
              <a:t>can</a:t>
            </a:r>
            <a:r>
              <a:rPr lang="zh-CN" altLang="en-US" dirty="0">
                <a:ea typeface="Calibri" panose="020F0502020204030204"/>
                <a:cs typeface="Calibri"/>
              </a:rPr>
              <a:t> </a:t>
            </a:r>
            <a:r>
              <a:rPr lang="en-US" altLang="zh-CN" dirty="0">
                <a:ea typeface="Calibri" panose="020F0502020204030204"/>
                <a:cs typeface="Calibri"/>
              </a:rPr>
              <a:t>roughly</a:t>
            </a:r>
            <a:r>
              <a:rPr lang="zh-CN" altLang="en-US" dirty="0">
                <a:ea typeface="Calibri" panose="020F0502020204030204"/>
                <a:cs typeface="Calibri"/>
              </a:rPr>
              <a:t> </a:t>
            </a:r>
            <a:r>
              <a:rPr lang="en-US" altLang="zh-CN" dirty="0">
                <a:ea typeface="Calibri" panose="020F0502020204030204"/>
                <a:cs typeface="Calibri"/>
              </a:rPr>
              <a:t>predict</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final</a:t>
            </a:r>
            <a:r>
              <a:rPr lang="zh-CN" altLang="en-US" dirty="0">
                <a:ea typeface="Calibri" panose="020F0502020204030204"/>
                <a:cs typeface="Calibri"/>
              </a:rPr>
              <a:t> </a:t>
            </a:r>
            <a:r>
              <a:rPr lang="en-US" altLang="zh-CN" dirty="0">
                <a:ea typeface="Calibri" panose="020F0502020204030204"/>
                <a:cs typeface="Calibri"/>
              </a:rPr>
              <a:t>outcomes</a:t>
            </a:r>
            <a:r>
              <a:rPr lang="zh-CN" altLang="en-US" dirty="0">
                <a:ea typeface="Calibri" panose="020F0502020204030204"/>
                <a:cs typeface="Calibri"/>
              </a:rPr>
              <a:t> </a:t>
            </a:r>
            <a:r>
              <a:rPr lang="en-US" altLang="zh-CN" dirty="0">
                <a:ea typeface="Calibri" panose="020F0502020204030204"/>
                <a:cs typeface="Calibri"/>
              </a:rPr>
              <a:t>by</a:t>
            </a:r>
            <a:r>
              <a:rPr lang="zh-CN" altLang="en-US" dirty="0">
                <a:ea typeface="Calibri" panose="020F0502020204030204"/>
                <a:cs typeface="Calibri"/>
              </a:rPr>
              <a:t> </a:t>
            </a:r>
            <a:r>
              <a:rPr lang="en-US" altLang="zh-CN" dirty="0">
                <a:ea typeface="Calibri" panose="020F0502020204030204"/>
                <a:cs typeface="Calibri"/>
              </a:rPr>
              <a:t>directly</a:t>
            </a:r>
            <a:r>
              <a:rPr lang="zh-CN" altLang="en-US" dirty="0">
                <a:ea typeface="Calibri" panose="020F0502020204030204"/>
                <a:cs typeface="Calibri"/>
              </a:rPr>
              <a:t> </a:t>
            </a:r>
            <a:r>
              <a:rPr lang="en-US" altLang="zh-CN" dirty="0">
                <a:ea typeface="Calibri" panose="020F0502020204030204"/>
                <a:cs typeface="Calibri"/>
              </a:rPr>
              <a:t>applying</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rule</a:t>
            </a:r>
            <a:r>
              <a:rPr lang="zh-CN" altLang="en-US" dirty="0">
                <a:ea typeface="Calibri" panose="020F0502020204030204"/>
                <a:cs typeface="Calibri"/>
              </a:rPr>
              <a:t> </a:t>
            </a:r>
            <a:r>
              <a:rPr lang="en-US" altLang="zh-CN" dirty="0">
                <a:ea typeface="Calibri" panose="020F0502020204030204"/>
                <a:cs typeface="Calibri"/>
              </a:rPr>
              <a:t>with</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mean</a:t>
            </a:r>
            <a:r>
              <a:rPr lang="zh-CN" altLang="en-US" dirty="0">
                <a:ea typeface="Calibri" panose="020F0502020204030204"/>
                <a:cs typeface="Calibri"/>
              </a:rPr>
              <a:t> </a:t>
            </a:r>
            <a:r>
              <a:rPr lang="en-US" altLang="zh-CN" dirty="0">
                <a:ea typeface="Calibri" panose="020F0502020204030204"/>
                <a:cs typeface="Calibri"/>
              </a:rPr>
              <a:t>and</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standard</a:t>
            </a:r>
            <a:r>
              <a:rPr lang="zh-CN" altLang="en-US" dirty="0">
                <a:ea typeface="Calibri" panose="020F0502020204030204"/>
                <a:cs typeface="Calibri"/>
              </a:rPr>
              <a:t> </a:t>
            </a:r>
            <a:r>
              <a:rPr lang="en-US" altLang="zh-CN" dirty="0">
                <a:ea typeface="Calibri" panose="020F0502020204030204"/>
                <a:cs typeface="Calibri"/>
              </a:rPr>
              <a:t>deviation.</a:t>
            </a:r>
            <a:r>
              <a:rPr lang="zh-CN" altLang="en-US" dirty="0">
                <a:ea typeface="Calibri" panose="020F0502020204030204"/>
                <a:cs typeface="Calibri"/>
              </a:rPr>
              <a:t> </a:t>
            </a:r>
            <a:endParaRPr lang="en-US" altLang="zh-CN" dirty="0">
              <a:ea typeface="Calibri" panose="020F0502020204030204"/>
              <a:cs typeface="Calibri"/>
            </a:endParaRPr>
          </a:p>
          <a:p>
            <a:r>
              <a:rPr lang="en-US" altLang="zh-CN" dirty="0">
                <a:ea typeface="Calibri" panose="020F0502020204030204"/>
                <a:cs typeface="Calibri"/>
              </a:rPr>
              <a:t>We</a:t>
            </a:r>
            <a:r>
              <a:rPr lang="zh-CN" altLang="en-US" dirty="0">
                <a:ea typeface="Calibri" panose="020F0502020204030204"/>
                <a:cs typeface="Calibri"/>
              </a:rPr>
              <a:t> </a:t>
            </a:r>
            <a:r>
              <a:rPr lang="en-US" altLang="zh-CN" dirty="0">
                <a:ea typeface="Calibri" panose="020F0502020204030204"/>
                <a:cs typeface="Calibri"/>
              </a:rPr>
              <a:t>can</a:t>
            </a:r>
            <a:r>
              <a:rPr lang="zh-CN" altLang="en-US" dirty="0">
                <a:ea typeface="Calibri" panose="020F0502020204030204"/>
                <a:cs typeface="Calibri"/>
              </a:rPr>
              <a:t> </a:t>
            </a:r>
            <a:r>
              <a:rPr lang="en-US" altLang="zh-CN" dirty="0">
                <a:ea typeface="Calibri" panose="020F0502020204030204"/>
                <a:cs typeface="Calibri"/>
              </a:rPr>
              <a:t>test</a:t>
            </a:r>
            <a:r>
              <a:rPr lang="zh-CN" altLang="en-US" dirty="0">
                <a:ea typeface="Calibri" panose="020F0502020204030204"/>
                <a:cs typeface="Calibri"/>
              </a:rPr>
              <a:t> </a:t>
            </a:r>
            <a:r>
              <a:rPr lang="en-US" altLang="zh-CN" dirty="0">
                <a:ea typeface="Calibri" panose="020F0502020204030204"/>
                <a:cs typeface="Calibri"/>
              </a:rPr>
              <a:t>if</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data</a:t>
            </a:r>
            <a:r>
              <a:rPr lang="zh-CN" altLang="en-US" dirty="0">
                <a:ea typeface="Calibri" panose="020F0502020204030204"/>
                <a:cs typeface="Calibri"/>
              </a:rPr>
              <a:t> </a:t>
            </a:r>
            <a:r>
              <a:rPr lang="en-US" altLang="zh-CN" dirty="0">
                <a:ea typeface="Calibri" panose="020F0502020204030204"/>
                <a:cs typeface="Calibri"/>
              </a:rPr>
              <a:t>set</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normally</a:t>
            </a:r>
            <a:r>
              <a:rPr lang="zh-CN" altLang="en-US" dirty="0">
                <a:ea typeface="Calibri" panose="020F0502020204030204"/>
                <a:cs typeface="Calibri"/>
              </a:rPr>
              <a:t> </a:t>
            </a:r>
            <a:r>
              <a:rPr lang="en-US" altLang="zh-CN" dirty="0">
                <a:ea typeface="Calibri" panose="020F0502020204030204"/>
                <a:cs typeface="Calibri"/>
              </a:rPr>
              <a:t>distributed</a:t>
            </a:r>
            <a:r>
              <a:rPr lang="zh-CN" altLang="en-US" dirty="0">
                <a:ea typeface="Calibri" panose="020F0502020204030204"/>
                <a:cs typeface="Calibri"/>
              </a:rPr>
              <a:t> </a:t>
            </a:r>
            <a:r>
              <a:rPr lang="en-US" altLang="zh-CN" dirty="0">
                <a:ea typeface="Calibri" panose="020F0502020204030204"/>
                <a:cs typeface="Calibri"/>
              </a:rPr>
              <a:t>by</a:t>
            </a:r>
            <a:r>
              <a:rPr lang="zh-CN" altLang="en-US" dirty="0">
                <a:ea typeface="Calibri" panose="020F0502020204030204"/>
                <a:cs typeface="Calibri"/>
              </a:rPr>
              <a:t> </a:t>
            </a:r>
            <a:r>
              <a:rPr lang="en-US" altLang="zh-CN" dirty="0">
                <a:ea typeface="Calibri" panose="020F0502020204030204"/>
                <a:cs typeface="Calibri"/>
              </a:rPr>
              <a:t>checking</a:t>
            </a:r>
            <a:r>
              <a:rPr lang="zh-CN" altLang="en-US" dirty="0">
                <a:ea typeface="Calibri" panose="020F0502020204030204"/>
                <a:cs typeface="Calibri"/>
              </a:rPr>
              <a:t> </a:t>
            </a:r>
            <a:r>
              <a:rPr lang="en-US" altLang="zh-CN" dirty="0">
                <a:ea typeface="Calibri" panose="020F0502020204030204"/>
                <a:cs typeface="Calibri"/>
              </a:rPr>
              <a:t>if</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data</a:t>
            </a:r>
            <a:r>
              <a:rPr lang="zh-CN" altLang="en-US" dirty="0">
                <a:ea typeface="Calibri" panose="020F0502020204030204"/>
                <a:cs typeface="Calibri"/>
              </a:rPr>
              <a:t> </a:t>
            </a:r>
            <a:r>
              <a:rPr lang="en-US" altLang="zh-CN" dirty="0">
                <a:ea typeface="Calibri" panose="020F0502020204030204"/>
                <a:cs typeface="Calibri"/>
              </a:rPr>
              <a:t>follows</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empirical</a:t>
            </a:r>
            <a:r>
              <a:rPr lang="zh-CN" altLang="en-US" dirty="0">
                <a:ea typeface="Calibri" panose="020F0502020204030204"/>
                <a:cs typeface="Calibri"/>
              </a:rPr>
              <a:t> </a:t>
            </a:r>
            <a:r>
              <a:rPr lang="en-US" altLang="zh-CN" dirty="0">
                <a:ea typeface="Calibri" panose="020F0502020204030204"/>
                <a:cs typeface="Calibri"/>
              </a:rPr>
              <a:t>rule.</a:t>
            </a:r>
            <a:r>
              <a:rPr lang="zh-CN" altLang="en-US" dirty="0">
                <a:ea typeface="Calibri" panose="020F0502020204030204"/>
                <a:cs typeface="Calibri"/>
              </a:rPr>
              <a:t> </a:t>
            </a:r>
            <a:r>
              <a:rPr lang="en-US" altLang="zh-CN" dirty="0">
                <a:ea typeface="Calibri" panose="020F0502020204030204"/>
                <a:cs typeface="Calibri"/>
              </a:rPr>
              <a:t>We</a:t>
            </a:r>
            <a:r>
              <a:rPr lang="zh-CN" altLang="en-US" dirty="0">
                <a:ea typeface="Calibri" panose="020F0502020204030204"/>
                <a:cs typeface="Calibri"/>
              </a:rPr>
              <a:t> </a:t>
            </a:r>
            <a:r>
              <a:rPr lang="en-US" altLang="zh-CN" dirty="0">
                <a:ea typeface="Calibri" panose="020F0502020204030204"/>
                <a:cs typeface="Calibri"/>
              </a:rPr>
              <a:t>can</a:t>
            </a:r>
            <a:r>
              <a:rPr lang="zh-CN" altLang="en-US" dirty="0">
                <a:ea typeface="Calibri" panose="020F0502020204030204"/>
                <a:cs typeface="Calibri"/>
              </a:rPr>
              <a:t> </a:t>
            </a:r>
            <a:r>
              <a:rPr lang="en-US" altLang="zh-CN" dirty="0">
                <a:ea typeface="Calibri" panose="020F0502020204030204"/>
                <a:cs typeface="Calibri"/>
              </a:rPr>
              <a:t>also</a:t>
            </a:r>
            <a:r>
              <a:rPr lang="zh-CN" altLang="en-US" dirty="0">
                <a:ea typeface="Calibri" panose="020F0502020204030204"/>
                <a:cs typeface="Calibri"/>
              </a:rPr>
              <a:t> </a:t>
            </a:r>
            <a:r>
              <a:rPr lang="en-US" altLang="zh-CN" dirty="0">
                <a:ea typeface="Calibri" panose="020F0502020204030204"/>
                <a:cs typeface="Calibri"/>
              </a:rPr>
              <a:t>use</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rule</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identify</a:t>
            </a:r>
            <a:r>
              <a:rPr lang="zh-CN" altLang="en-US" dirty="0">
                <a:ea typeface="Calibri" panose="020F0502020204030204"/>
                <a:cs typeface="Calibri"/>
              </a:rPr>
              <a:t> </a:t>
            </a:r>
            <a:r>
              <a:rPr lang="en-US" altLang="zh-CN" dirty="0">
                <a:ea typeface="Calibri" panose="020F0502020204030204"/>
                <a:cs typeface="Calibri"/>
              </a:rPr>
              <a:t>outliers,</a:t>
            </a:r>
            <a:r>
              <a:rPr lang="zh-CN" altLang="en-US" dirty="0">
                <a:ea typeface="Calibri" panose="020F0502020204030204"/>
                <a:cs typeface="Calibri"/>
              </a:rPr>
              <a:t> </a:t>
            </a:r>
            <a:r>
              <a:rPr lang="en-US" altLang="zh-CN" dirty="0">
                <a:ea typeface="Calibri" panose="020F0502020204030204"/>
                <a:cs typeface="Calibri"/>
              </a:rPr>
              <a:t>i.e.,</a:t>
            </a:r>
            <a:r>
              <a:rPr lang="zh-CN" altLang="en-US" dirty="0">
                <a:ea typeface="Calibri" panose="020F0502020204030204"/>
                <a:cs typeface="Calibri"/>
              </a:rPr>
              <a:t> </a:t>
            </a:r>
            <a:r>
              <a:rPr lang="en-US" altLang="zh-CN" dirty="0">
                <a:ea typeface="Calibri" panose="020F0502020204030204"/>
                <a:cs typeface="Calibri"/>
              </a:rPr>
              <a:t>those</a:t>
            </a:r>
            <a:r>
              <a:rPr lang="zh-CN" altLang="en-US" dirty="0">
                <a:ea typeface="Calibri" panose="020F0502020204030204"/>
                <a:cs typeface="Calibri"/>
              </a:rPr>
              <a:t> </a:t>
            </a:r>
            <a:r>
              <a:rPr lang="en-US" altLang="zh-CN" dirty="0">
                <a:ea typeface="Calibri" panose="020F0502020204030204"/>
                <a:cs typeface="Calibri"/>
              </a:rPr>
              <a:t>that</a:t>
            </a:r>
            <a:r>
              <a:rPr lang="zh-CN" altLang="en-US" dirty="0">
                <a:ea typeface="Calibri" panose="020F0502020204030204"/>
                <a:cs typeface="Calibri"/>
              </a:rPr>
              <a:t> </a:t>
            </a:r>
            <a:r>
              <a:rPr lang="en-US" altLang="zh-CN" dirty="0">
                <a:ea typeface="Calibri" panose="020F0502020204030204"/>
                <a:cs typeface="Calibri"/>
              </a:rPr>
              <a:t>are</a:t>
            </a:r>
            <a:r>
              <a:rPr lang="zh-CN" altLang="en-US" dirty="0">
                <a:ea typeface="Calibri" panose="020F0502020204030204"/>
                <a:cs typeface="Calibri"/>
              </a:rPr>
              <a:t> </a:t>
            </a:r>
            <a:r>
              <a:rPr lang="en-US" altLang="zh-CN" dirty="0">
                <a:ea typeface="Calibri" panose="020F0502020204030204"/>
                <a:cs typeface="Calibri"/>
              </a:rPr>
              <a:t>far</a:t>
            </a:r>
            <a:r>
              <a:rPr lang="zh-CN" altLang="en-US" dirty="0">
                <a:ea typeface="Calibri" panose="020F0502020204030204"/>
                <a:cs typeface="Calibri"/>
              </a:rPr>
              <a:t> </a:t>
            </a:r>
            <a:r>
              <a:rPr lang="en-US" altLang="zh-CN" dirty="0">
                <a:ea typeface="Calibri" panose="020F0502020204030204"/>
                <a:cs typeface="Calibri"/>
              </a:rPr>
              <a:t>from</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mean.</a:t>
            </a:r>
            <a:r>
              <a:rPr lang="zh-CN" altLang="en-US" dirty="0">
                <a:ea typeface="Calibri" panose="020F0502020204030204"/>
                <a:cs typeface="Calibri"/>
              </a:rPr>
              <a:t> </a:t>
            </a:r>
            <a:r>
              <a:rPr lang="en-US" altLang="zh-CN" dirty="0">
                <a:ea typeface="Calibri" panose="020F0502020204030204"/>
                <a:cs typeface="Calibri"/>
              </a:rPr>
              <a:t>It</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typical</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consider</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value</a:t>
            </a:r>
            <a:r>
              <a:rPr lang="zh-CN" altLang="en-US" dirty="0">
                <a:ea typeface="Calibri" panose="020F0502020204030204"/>
                <a:cs typeface="Calibri"/>
              </a:rPr>
              <a:t> </a:t>
            </a:r>
            <a:r>
              <a:rPr lang="en-US" altLang="zh-CN" dirty="0">
                <a:ea typeface="Calibri" panose="020F0502020204030204"/>
                <a:cs typeface="Calibri"/>
              </a:rPr>
              <a:t>as</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potential</a:t>
            </a:r>
            <a:r>
              <a:rPr lang="zh-CN" altLang="en-US" dirty="0">
                <a:ea typeface="Calibri" panose="020F0502020204030204"/>
                <a:cs typeface="Calibri"/>
              </a:rPr>
              <a:t> </a:t>
            </a:r>
            <a:r>
              <a:rPr lang="en-US" altLang="zh-CN" dirty="0">
                <a:ea typeface="Calibri" panose="020F0502020204030204"/>
                <a:cs typeface="Calibri"/>
              </a:rPr>
              <a:t>outlier</a:t>
            </a:r>
            <a:r>
              <a:rPr lang="zh-CN" altLang="en-US" dirty="0">
                <a:ea typeface="Calibri" panose="020F0502020204030204"/>
                <a:cs typeface="Calibri"/>
              </a:rPr>
              <a:t> </a:t>
            </a:r>
            <a:r>
              <a:rPr lang="en-US" altLang="zh-CN" dirty="0">
                <a:ea typeface="Calibri" panose="020F0502020204030204"/>
                <a:cs typeface="Calibri"/>
              </a:rPr>
              <a:t>if</a:t>
            </a:r>
            <a:r>
              <a:rPr lang="zh-CN" altLang="en-US" dirty="0">
                <a:ea typeface="Calibri" panose="020F0502020204030204"/>
                <a:cs typeface="Calibri"/>
              </a:rPr>
              <a:t> </a:t>
            </a:r>
            <a:r>
              <a:rPr lang="en-US" altLang="zh-CN" dirty="0">
                <a:ea typeface="Calibri" panose="020F0502020204030204"/>
                <a:cs typeface="Calibri"/>
              </a:rPr>
              <a:t>it</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outside</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limit</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three</a:t>
            </a:r>
            <a:r>
              <a:rPr lang="zh-CN" altLang="en-US" dirty="0">
                <a:ea typeface="Calibri" panose="020F0502020204030204"/>
                <a:cs typeface="Calibri"/>
              </a:rPr>
              <a:t> </a:t>
            </a:r>
            <a:r>
              <a:rPr lang="en-US" altLang="zh-CN" dirty="0">
                <a:ea typeface="Calibri" panose="020F0502020204030204"/>
                <a:cs typeface="Calibri"/>
              </a:rPr>
              <a:t>standard</a:t>
            </a:r>
            <a:r>
              <a:rPr lang="zh-CN" altLang="en-US" dirty="0">
                <a:ea typeface="Calibri" panose="020F0502020204030204"/>
                <a:cs typeface="Calibri"/>
              </a:rPr>
              <a:t> </a:t>
            </a:r>
            <a:r>
              <a:rPr lang="en-US" altLang="zh-CN" dirty="0">
                <a:ea typeface="Calibri" panose="020F0502020204030204"/>
                <a:cs typeface="Calibri"/>
              </a:rPr>
              <a:t>deviation.</a:t>
            </a:r>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26</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8408529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Calibri" panose="020F0502020204030204"/>
                <a:cs typeface="Calibri"/>
              </a:rPr>
              <a:t>Many</a:t>
            </a:r>
            <a:r>
              <a:rPr lang="zh-CN" altLang="en-US" dirty="0">
                <a:ea typeface="Calibri" panose="020F0502020204030204"/>
                <a:cs typeface="Calibri"/>
              </a:rPr>
              <a:t> </a:t>
            </a:r>
            <a:r>
              <a:rPr lang="en-US" altLang="zh-CN" dirty="0">
                <a:ea typeface="Calibri" panose="020F0502020204030204"/>
                <a:cs typeface="Calibri"/>
              </a:rPr>
              <a:t>machine</a:t>
            </a:r>
            <a:r>
              <a:rPr lang="zh-CN" altLang="en-US" dirty="0">
                <a:ea typeface="Calibri" panose="020F0502020204030204"/>
                <a:cs typeface="Calibri"/>
              </a:rPr>
              <a:t> </a:t>
            </a:r>
            <a:r>
              <a:rPr lang="en-US" altLang="zh-CN" dirty="0">
                <a:ea typeface="Calibri" panose="020F0502020204030204"/>
                <a:cs typeface="Calibri"/>
              </a:rPr>
              <a:t>learning</a:t>
            </a:r>
            <a:r>
              <a:rPr lang="zh-CN" altLang="en-US" dirty="0">
                <a:ea typeface="Calibri" panose="020F0502020204030204"/>
                <a:cs typeface="Calibri"/>
              </a:rPr>
              <a:t> </a:t>
            </a:r>
            <a:r>
              <a:rPr lang="en-US" altLang="zh-CN" dirty="0">
                <a:ea typeface="Calibri" panose="020F0502020204030204"/>
                <a:cs typeface="Calibri"/>
              </a:rPr>
              <a:t>models</a:t>
            </a:r>
            <a:r>
              <a:rPr lang="zh-CN" altLang="en-US" dirty="0">
                <a:ea typeface="Calibri" panose="020F0502020204030204"/>
                <a:cs typeface="Calibri"/>
              </a:rPr>
              <a:t> </a:t>
            </a:r>
            <a:r>
              <a:rPr lang="en-US" altLang="zh-CN" dirty="0">
                <a:ea typeface="Calibri" panose="020F0502020204030204"/>
                <a:cs typeface="Calibri"/>
              </a:rPr>
              <a:t>assume</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normal</a:t>
            </a:r>
            <a:r>
              <a:rPr lang="zh-CN" altLang="en-US" dirty="0">
                <a:ea typeface="Calibri" panose="020F0502020204030204"/>
                <a:cs typeface="Calibri"/>
              </a:rPr>
              <a:t> </a:t>
            </a:r>
            <a:r>
              <a:rPr lang="en-US" altLang="zh-CN" dirty="0">
                <a:ea typeface="Calibri" panose="020F0502020204030204"/>
                <a:cs typeface="Calibri"/>
              </a:rPr>
              <a:t>distribution</a:t>
            </a:r>
            <a:r>
              <a:rPr lang="zh-CN" altLang="en-US" dirty="0">
                <a:ea typeface="Calibri" panose="020F0502020204030204"/>
                <a:cs typeface="Calibri"/>
              </a:rPr>
              <a:t> </a:t>
            </a:r>
            <a:r>
              <a:rPr lang="en-US" altLang="zh-CN" dirty="0">
                <a:ea typeface="Calibri" panose="020F0502020204030204"/>
                <a:cs typeface="Calibri"/>
              </a:rPr>
              <a:t>on</a:t>
            </a:r>
            <a:r>
              <a:rPr lang="zh-CN" altLang="en-US" dirty="0">
                <a:ea typeface="Calibri" panose="020F0502020204030204"/>
                <a:cs typeface="Calibri"/>
              </a:rPr>
              <a:t> </a:t>
            </a:r>
            <a:r>
              <a:rPr lang="en-US" altLang="zh-CN" dirty="0">
                <a:ea typeface="Calibri" panose="020F0502020204030204"/>
                <a:cs typeface="Calibri"/>
              </a:rPr>
              <a:t>its</a:t>
            </a:r>
            <a:r>
              <a:rPr lang="zh-CN" altLang="en-US" dirty="0">
                <a:ea typeface="Calibri" panose="020F0502020204030204"/>
                <a:cs typeface="Calibri"/>
              </a:rPr>
              <a:t> </a:t>
            </a:r>
            <a:r>
              <a:rPr lang="en-US" altLang="zh-CN" dirty="0">
                <a:ea typeface="Calibri" panose="020F0502020204030204"/>
                <a:cs typeface="Calibri"/>
              </a:rPr>
              <a:t>input</a:t>
            </a:r>
            <a:r>
              <a:rPr lang="zh-CN" altLang="en-US" dirty="0">
                <a:ea typeface="Calibri" panose="020F0502020204030204"/>
                <a:cs typeface="Calibri"/>
              </a:rPr>
              <a:t> </a:t>
            </a:r>
            <a:r>
              <a:rPr lang="en-US" altLang="zh-CN" dirty="0">
                <a:ea typeface="Calibri" panose="020F0502020204030204"/>
                <a:cs typeface="Calibri"/>
              </a:rPr>
              <a:t>data.</a:t>
            </a:r>
            <a:r>
              <a:rPr lang="zh-CN" altLang="en-US" dirty="0">
                <a:ea typeface="Calibri" panose="020F0502020204030204"/>
                <a:cs typeface="Calibri"/>
              </a:rPr>
              <a:t> </a:t>
            </a:r>
            <a:r>
              <a:rPr lang="en-US" altLang="zh-CN" dirty="0">
                <a:ea typeface="Calibri" panose="020F0502020204030204"/>
                <a:cs typeface="Calibri"/>
              </a:rPr>
              <a:t>In</a:t>
            </a:r>
            <a:r>
              <a:rPr lang="zh-CN" altLang="en-US" dirty="0">
                <a:ea typeface="Calibri" panose="020F0502020204030204"/>
                <a:cs typeface="Calibri"/>
              </a:rPr>
              <a:t> </a:t>
            </a:r>
            <a:r>
              <a:rPr lang="en-US" altLang="zh-CN" dirty="0">
                <a:ea typeface="Calibri" panose="020F0502020204030204"/>
                <a:cs typeface="Calibri"/>
              </a:rPr>
              <a:t>reality,</a:t>
            </a:r>
            <a:r>
              <a:rPr lang="zh-CN" altLang="en-US" dirty="0">
                <a:ea typeface="Calibri" panose="020F0502020204030204"/>
                <a:cs typeface="Calibri"/>
              </a:rPr>
              <a:t> </a:t>
            </a:r>
            <a:r>
              <a:rPr lang="en-US" altLang="zh-CN" dirty="0">
                <a:ea typeface="Calibri" panose="020F0502020204030204"/>
                <a:cs typeface="Calibri"/>
              </a:rPr>
              <a:t>most</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datasets</a:t>
            </a:r>
            <a:r>
              <a:rPr lang="zh-CN" altLang="en-US" dirty="0">
                <a:ea typeface="Calibri" panose="020F0502020204030204"/>
                <a:cs typeface="Calibri"/>
              </a:rPr>
              <a:t> </a:t>
            </a:r>
            <a:r>
              <a:rPr lang="en-US" altLang="zh-CN" dirty="0">
                <a:ea typeface="Calibri" panose="020F0502020204030204"/>
                <a:cs typeface="Calibri"/>
              </a:rPr>
              <a:t>are</a:t>
            </a:r>
            <a:r>
              <a:rPr lang="zh-CN" altLang="en-US" dirty="0">
                <a:ea typeface="Calibri" panose="020F0502020204030204"/>
                <a:cs typeface="Calibri"/>
              </a:rPr>
              <a:t> </a:t>
            </a:r>
            <a:r>
              <a:rPr lang="en-US" altLang="zh-CN" dirty="0">
                <a:ea typeface="Calibri" panose="020F0502020204030204"/>
                <a:cs typeface="Calibri"/>
              </a:rPr>
              <a:t>not</a:t>
            </a:r>
            <a:r>
              <a:rPr lang="zh-CN" altLang="en-US" dirty="0">
                <a:ea typeface="Calibri" panose="020F0502020204030204"/>
                <a:cs typeface="Calibri"/>
              </a:rPr>
              <a:t> </a:t>
            </a:r>
            <a:r>
              <a:rPr lang="en-US" altLang="zh-CN" dirty="0">
                <a:ea typeface="Calibri" panose="020F0502020204030204"/>
                <a:cs typeface="Calibri"/>
              </a:rPr>
              <a:t>normally</a:t>
            </a:r>
            <a:r>
              <a:rPr lang="zh-CN" altLang="en-US" dirty="0">
                <a:ea typeface="Calibri" panose="020F0502020204030204"/>
                <a:cs typeface="Calibri"/>
              </a:rPr>
              <a:t> </a:t>
            </a:r>
            <a:r>
              <a:rPr lang="en-US" altLang="zh-CN" dirty="0">
                <a:ea typeface="Calibri" panose="020F0502020204030204"/>
                <a:cs typeface="Calibri"/>
              </a:rPr>
              <a:t>distributed.</a:t>
            </a:r>
            <a:r>
              <a:rPr lang="zh-CN" altLang="en-US" dirty="0">
                <a:ea typeface="Calibri" panose="020F0502020204030204"/>
                <a:cs typeface="Calibri"/>
              </a:rPr>
              <a:t> </a:t>
            </a:r>
            <a:r>
              <a:rPr lang="en-US" altLang="zh-CN" dirty="0">
                <a:ea typeface="Calibri" panose="020F0502020204030204"/>
                <a:cs typeface="Calibri"/>
              </a:rPr>
              <a:t>Data</a:t>
            </a:r>
            <a:r>
              <a:rPr lang="zh-CN" altLang="en-US" dirty="0">
                <a:ea typeface="Calibri" panose="020F0502020204030204"/>
                <a:cs typeface="Calibri"/>
              </a:rPr>
              <a:t> </a:t>
            </a:r>
            <a:r>
              <a:rPr lang="en-US" altLang="zh-CN" dirty="0">
                <a:ea typeface="Calibri" panose="020F0502020204030204"/>
                <a:cs typeface="Calibri"/>
              </a:rPr>
              <a:t>are</a:t>
            </a:r>
            <a:r>
              <a:rPr lang="zh-CN" altLang="en-US" dirty="0">
                <a:ea typeface="Calibri" panose="020F0502020204030204"/>
                <a:cs typeface="Calibri"/>
              </a:rPr>
              <a:t> </a:t>
            </a:r>
            <a:r>
              <a:rPr lang="en-US" altLang="zh-CN" dirty="0">
                <a:ea typeface="Calibri" panose="020F0502020204030204"/>
                <a:cs typeface="Calibri"/>
              </a:rPr>
              <a:t>usually</a:t>
            </a:r>
            <a:r>
              <a:rPr lang="zh-CN" altLang="en-US" dirty="0">
                <a:ea typeface="Calibri" panose="020F0502020204030204"/>
                <a:cs typeface="Calibri"/>
              </a:rPr>
              <a:t> </a:t>
            </a:r>
            <a:r>
              <a:rPr lang="en-US" altLang="zh-CN" dirty="0">
                <a:ea typeface="Calibri" panose="020F0502020204030204"/>
                <a:cs typeface="Calibri"/>
              </a:rPr>
              <a:t>skewed,</a:t>
            </a:r>
            <a:r>
              <a:rPr lang="zh-CN" altLang="en-US" dirty="0">
                <a:ea typeface="Calibri" panose="020F0502020204030204"/>
                <a:cs typeface="Calibri"/>
              </a:rPr>
              <a:t> </a:t>
            </a:r>
            <a:r>
              <a:rPr lang="en-US" altLang="zh-CN" dirty="0">
                <a:ea typeface="Calibri" panose="020F0502020204030204"/>
                <a:cs typeface="Calibri"/>
              </a:rPr>
              <a:t>i.e.,</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distribution</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not</a:t>
            </a:r>
            <a:r>
              <a:rPr lang="zh-CN" altLang="en-US" dirty="0">
                <a:ea typeface="Calibri" panose="020F0502020204030204"/>
                <a:cs typeface="Calibri"/>
              </a:rPr>
              <a:t> </a:t>
            </a:r>
            <a:r>
              <a:rPr lang="en-US" altLang="zh-CN" dirty="0">
                <a:ea typeface="Calibri" panose="020F0502020204030204"/>
                <a:cs typeface="Calibri"/>
              </a:rPr>
              <a:t>symmetric</a:t>
            </a:r>
            <a:r>
              <a:rPr lang="zh-CN" altLang="en-US" dirty="0">
                <a:ea typeface="Calibri" panose="020F0502020204030204"/>
                <a:cs typeface="Calibri"/>
              </a:rPr>
              <a:t> </a:t>
            </a:r>
            <a:r>
              <a:rPr lang="en-US" altLang="zh-CN" dirty="0">
                <a:ea typeface="Calibri" panose="020F0502020204030204"/>
                <a:cs typeface="Calibri"/>
              </a:rPr>
              <a:t>to</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mean.</a:t>
            </a:r>
            <a:r>
              <a:rPr lang="zh-CN" altLang="en-US" dirty="0">
                <a:ea typeface="Calibri" panose="020F0502020204030204"/>
                <a:cs typeface="Calibri"/>
              </a:rPr>
              <a:t> </a:t>
            </a:r>
            <a:r>
              <a:rPr lang="en-US" altLang="zh-CN" dirty="0">
                <a:ea typeface="Calibri" panose="020F0502020204030204"/>
                <a:cs typeface="Calibri"/>
              </a:rPr>
              <a:t>Data</a:t>
            </a:r>
            <a:r>
              <a:rPr lang="zh-CN" altLang="en-US" dirty="0">
                <a:ea typeface="Calibri" panose="020F0502020204030204"/>
                <a:cs typeface="Calibri"/>
              </a:rPr>
              <a:t> </a:t>
            </a:r>
            <a:r>
              <a:rPr lang="en-US" altLang="zh-CN" dirty="0">
                <a:ea typeface="Calibri" panose="020F0502020204030204"/>
                <a:cs typeface="Calibri"/>
              </a:rPr>
              <a:t>skewness</a:t>
            </a:r>
            <a:r>
              <a:rPr lang="zh-CN" altLang="en-US" dirty="0">
                <a:ea typeface="Calibri" panose="020F0502020204030204"/>
                <a:cs typeface="Calibri"/>
              </a:rPr>
              <a:t> </a:t>
            </a:r>
            <a:r>
              <a:rPr lang="en-US" altLang="zh-CN" dirty="0">
                <a:ea typeface="Calibri" panose="020F0502020204030204"/>
                <a:cs typeface="Calibri"/>
              </a:rPr>
              <a:t>measures</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asymmetry</a:t>
            </a:r>
            <a:r>
              <a:rPr lang="zh-CN" altLang="en-US" dirty="0">
                <a:ea typeface="Calibri" panose="020F0502020204030204"/>
                <a:cs typeface="Calibri"/>
              </a:rPr>
              <a:t> </a:t>
            </a:r>
            <a:r>
              <a:rPr lang="en-US" altLang="zh-CN" dirty="0">
                <a:ea typeface="Calibri" panose="020F0502020204030204"/>
                <a:cs typeface="Calibri"/>
              </a:rPr>
              <a:t>of</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probabilistic</a:t>
            </a:r>
            <a:r>
              <a:rPr lang="zh-CN" altLang="en-US" dirty="0">
                <a:ea typeface="Calibri" panose="020F0502020204030204"/>
                <a:cs typeface="Calibri"/>
              </a:rPr>
              <a:t> </a:t>
            </a:r>
            <a:r>
              <a:rPr lang="en-US" altLang="zh-CN" dirty="0">
                <a:ea typeface="Calibri" panose="020F0502020204030204"/>
                <a:cs typeface="Calibri"/>
              </a:rPr>
              <a:t>distribution.</a:t>
            </a:r>
            <a:r>
              <a:rPr lang="zh-CN" altLang="en-US" dirty="0">
                <a:ea typeface="Calibri" panose="020F0502020204030204"/>
                <a:cs typeface="Calibri"/>
              </a:rPr>
              <a:t>  </a:t>
            </a:r>
            <a:r>
              <a:rPr lang="en-US" altLang="zh-CN" dirty="0">
                <a:ea typeface="Calibri" panose="020F0502020204030204"/>
                <a:cs typeface="Calibri"/>
              </a:rPr>
              <a:t>Fisher-Pearson</a:t>
            </a:r>
            <a:r>
              <a:rPr lang="zh-CN" altLang="en-US" dirty="0">
                <a:ea typeface="Calibri" panose="020F0502020204030204"/>
                <a:cs typeface="Calibri"/>
              </a:rPr>
              <a:t> </a:t>
            </a:r>
            <a:r>
              <a:rPr lang="en-US" altLang="zh-CN" dirty="0">
                <a:ea typeface="Calibri" panose="020F0502020204030204"/>
                <a:cs typeface="Calibri"/>
              </a:rPr>
              <a:t>coefficient</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a</a:t>
            </a:r>
            <a:r>
              <a:rPr lang="zh-CN" altLang="en-US" dirty="0">
                <a:ea typeface="Calibri" panose="020F0502020204030204"/>
                <a:cs typeface="Calibri"/>
              </a:rPr>
              <a:t> </a:t>
            </a:r>
            <a:r>
              <a:rPr lang="en-US" altLang="zh-CN" dirty="0">
                <a:ea typeface="Calibri" panose="020F0502020204030204"/>
                <a:cs typeface="Calibri"/>
              </a:rPr>
              <a:t>standard</a:t>
            </a:r>
            <a:r>
              <a:rPr lang="zh-CN" altLang="en-US" dirty="0">
                <a:ea typeface="Calibri" panose="020F0502020204030204"/>
                <a:cs typeface="Calibri"/>
              </a:rPr>
              <a:t> </a:t>
            </a:r>
            <a:r>
              <a:rPr lang="en-US" altLang="zh-CN" dirty="0">
                <a:ea typeface="Calibri" panose="020F0502020204030204"/>
                <a:cs typeface="Calibri"/>
              </a:rPr>
              <a:t>measure</a:t>
            </a:r>
            <a:r>
              <a:rPr lang="zh-CN" altLang="en-US" dirty="0">
                <a:ea typeface="Calibri" panose="020F0502020204030204"/>
                <a:cs typeface="Calibri"/>
              </a:rPr>
              <a:t> </a:t>
            </a:r>
            <a:r>
              <a:rPr lang="en-US" altLang="zh-CN" dirty="0">
                <a:ea typeface="Calibri" panose="020F0502020204030204"/>
                <a:cs typeface="Calibri"/>
              </a:rPr>
              <a:t>for</a:t>
            </a:r>
            <a:r>
              <a:rPr lang="zh-CN" altLang="en-US" dirty="0">
                <a:ea typeface="Calibri" panose="020F0502020204030204"/>
                <a:cs typeface="Calibri"/>
              </a:rPr>
              <a:t> </a:t>
            </a:r>
            <a:r>
              <a:rPr lang="en-US" altLang="zh-CN" dirty="0">
                <a:ea typeface="Calibri" panose="020F0502020204030204"/>
                <a:cs typeface="Calibri"/>
              </a:rPr>
              <a:t>data</a:t>
            </a:r>
            <a:r>
              <a:rPr lang="zh-CN" altLang="en-US" dirty="0">
                <a:ea typeface="Calibri" panose="020F0502020204030204"/>
                <a:cs typeface="Calibri"/>
              </a:rPr>
              <a:t> </a:t>
            </a:r>
            <a:r>
              <a:rPr lang="en-US" altLang="zh-CN" dirty="0">
                <a:ea typeface="Calibri" panose="020F0502020204030204"/>
                <a:cs typeface="Calibri"/>
              </a:rPr>
              <a:t>skewness.</a:t>
            </a:r>
          </a:p>
          <a:p>
            <a:endParaRPr lang="en-US" dirty="0">
              <a:ea typeface="Calibri" panose="020F0502020204030204"/>
              <a:cs typeface="Calibri"/>
            </a:endParaRPr>
          </a:p>
          <a:p>
            <a:r>
              <a:rPr lang="en-US" altLang="zh-CN" dirty="0">
                <a:ea typeface="Calibri" panose="020F0502020204030204"/>
                <a:cs typeface="Calibri"/>
              </a:rPr>
              <a:t>Data</a:t>
            </a:r>
            <a:r>
              <a:rPr lang="zh-CN" altLang="en-US" dirty="0">
                <a:ea typeface="Calibri" panose="020F0502020204030204"/>
                <a:cs typeface="Calibri"/>
              </a:rPr>
              <a:t> </a:t>
            </a:r>
            <a:r>
              <a:rPr lang="en-US" altLang="zh-CN" dirty="0">
                <a:ea typeface="Calibri" panose="020F0502020204030204"/>
                <a:cs typeface="Calibri"/>
              </a:rPr>
              <a:t>skewness</a:t>
            </a:r>
            <a:r>
              <a:rPr lang="zh-CN" altLang="en-US" dirty="0">
                <a:ea typeface="Calibri" panose="020F0502020204030204"/>
                <a:cs typeface="Calibri"/>
              </a:rPr>
              <a:t> </a:t>
            </a:r>
            <a:r>
              <a:rPr lang="en-US" altLang="zh-CN" dirty="0">
                <a:ea typeface="Calibri" panose="020F0502020204030204"/>
                <a:cs typeface="Calibri"/>
              </a:rPr>
              <a:t>can</a:t>
            </a:r>
            <a:r>
              <a:rPr lang="zh-CN" altLang="en-US" dirty="0">
                <a:ea typeface="Calibri" panose="020F0502020204030204"/>
                <a:cs typeface="Calibri"/>
              </a:rPr>
              <a:t> </a:t>
            </a:r>
            <a:r>
              <a:rPr lang="en-US" altLang="zh-CN" dirty="0">
                <a:ea typeface="Calibri" panose="020F0502020204030204"/>
                <a:cs typeface="Calibri"/>
              </a:rPr>
              <a:t>be</a:t>
            </a:r>
            <a:r>
              <a:rPr lang="zh-CN" altLang="en-US" dirty="0">
                <a:ea typeface="Calibri" panose="020F0502020204030204"/>
                <a:cs typeface="Calibri"/>
              </a:rPr>
              <a:t> </a:t>
            </a:r>
            <a:r>
              <a:rPr lang="en-US" altLang="zh-CN" dirty="0">
                <a:ea typeface="Calibri" panose="020F0502020204030204"/>
                <a:cs typeface="Calibri"/>
              </a:rPr>
              <a:t>positive</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tail</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on</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right),</a:t>
            </a:r>
            <a:r>
              <a:rPr lang="zh-CN" altLang="en-US" dirty="0">
                <a:ea typeface="Calibri" panose="020F0502020204030204"/>
                <a:cs typeface="Calibri"/>
              </a:rPr>
              <a:t> </a:t>
            </a:r>
            <a:r>
              <a:rPr lang="en-US" altLang="zh-CN" dirty="0">
                <a:ea typeface="Calibri" panose="020F0502020204030204"/>
                <a:cs typeface="Calibri"/>
              </a:rPr>
              <a:t>zero</a:t>
            </a:r>
            <a:r>
              <a:rPr lang="zh-CN" altLang="en-US" dirty="0">
                <a:ea typeface="Calibri" panose="020F0502020204030204"/>
                <a:cs typeface="Calibri"/>
              </a:rPr>
              <a:t> </a:t>
            </a:r>
            <a:r>
              <a:rPr lang="en-US" altLang="zh-CN" dirty="0">
                <a:ea typeface="Calibri" panose="020F0502020204030204"/>
                <a:cs typeface="Calibri"/>
              </a:rPr>
              <a:t>(perfect</a:t>
            </a:r>
            <a:r>
              <a:rPr lang="zh-CN" altLang="en-US" dirty="0">
                <a:ea typeface="Calibri" panose="020F0502020204030204"/>
                <a:cs typeface="Calibri"/>
              </a:rPr>
              <a:t> </a:t>
            </a:r>
            <a:r>
              <a:rPr lang="en-US" altLang="zh-CN" dirty="0">
                <a:ea typeface="Calibri" panose="020F0502020204030204"/>
                <a:cs typeface="Calibri"/>
              </a:rPr>
              <a:t>symmetrical),</a:t>
            </a:r>
            <a:r>
              <a:rPr lang="zh-CN" altLang="en-US" dirty="0">
                <a:ea typeface="Calibri" panose="020F0502020204030204"/>
                <a:cs typeface="Calibri"/>
              </a:rPr>
              <a:t> </a:t>
            </a:r>
            <a:r>
              <a:rPr lang="en-US" altLang="zh-CN" dirty="0">
                <a:ea typeface="Calibri" panose="020F0502020204030204"/>
                <a:cs typeface="Calibri"/>
              </a:rPr>
              <a:t>or</a:t>
            </a:r>
            <a:r>
              <a:rPr lang="zh-CN" altLang="en-US" dirty="0">
                <a:ea typeface="Calibri" panose="020F0502020204030204"/>
                <a:cs typeface="Calibri"/>
              </a:rPr>
              <a:t> </a:t>
            </a:r>
            <a:r>
              <a:rPr lang="en-US" altLang="zh-CN" dirty="0">
                <a:ea typeface="Calibri" panose="020F0502020204030204"/>
                <a:cs typeface="Calibri"/>
              </a:rPr>
              <a:t>negative</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tail</a:t>
            </a:r>
            <a:r>
              <a:rPr lang="zh-CN" altLang="en-US" dirty="0">
                <a:ea typeface="Calibri" panose="020F0502020204030204"/>
                <a:cs typeface="Calibri"/>
              </a:rPr>
              <a:t> </a:t>
            </a:r>
            <a:r>
              <a:rPr lang="en-US" altLang="zh-CN" dirty="0">
                <a:ea typeface="Calibri" panose="020F0502020204030204"/>
                <a:cs typeface="Calibri"/>
              </a:rPr>
              <a:t>is</a:t>
            </a:r>
            <a:r>
              <a:rPr lang="zh-CN" altLang="en-US" dirty="0">
                <a:ea typeface="Calibri" panose="020F0502020204030204"/>
                <a:cs typeface="Calibri"/>
              </a:rPr>
              <a:t> </a:t>
            </a:r>
            <a:r>
              <a:rPr lang="en-US" altLang="zh-CN" dirty="0">
                <a:ea typeface="Calibri" panose="020F0502020204030204"/>
                <a:cs typeface="Calibri"/>
              </a:rPr>
              <a:t>on</a:t>
            </a:r>
            <a:r>
              <a:rPr lang="zh-CN" altLang="en-US" dirty="0">
                <a:ea typeface="Calibri" panose="020F0502020204030204"/>
                <a:cs typeface="Calibri"/>
              </a:rPr>
              <a:t> </a:t>
            </a:r>
            <a:r>
              <a:rPr lang="en-US" altLang="zh-CN" dirty="0">
                <a:ea typeface="Calibri" panose="020F0502020204030204"/>
                <a:cs typeface="Calibri"/>
              </a:rPr>
              <a:t>the</a:t>
            </a:r>
            <a:r>
              <a:rPr lang="zh-CN" altLang="en-US" dirty="0">
                <a:ea typeface="Calibri" panose="020F0502020204030204"/>
                <a:cs typeface="Calibri"/>
              </a:rPr>
              <a:t> </a:t>
            </a:r>
            <a:r>
              <a:rPr lang="en-US" altLang="zh-CN" dirty="0">
                <a:ea typeface="Calibri" panose="020F0502020204030204"/>
                <a:cs typeface="Calibri"/>
              </a:rPr>
              <a:t>left).</a:t>
            </a:r>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27</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8732465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KDE is a way to estimate an unknown probability density function of values in a dataset. It creates a smooth curve among the existing data points. </a:t>
            </a:r>
            <a:r>
              <a:rPr lang="en-US" sz="1200" b="0" i="0" u="none" strike="noStrike" kern="1200" cap="none" dirty="0">
                <a:solidFill>
                  <a:schemeClr val="dk1"/>
                </a:solidFill>
                <a:effectLst/>
                <a:latin typeface="Times New Roman"/>
                <a:ea typeface="Times New Roman"/>
                <a:cs typeface="Times New Roman"/>
                <a:sym typeface="Times New Roman"/>
              </a:rPr>
              <a:t>The curve is calculated by the kernel function which considers the distance of all the points in each specific location. The more values are around a certain location, the higher the probability of seeing a value in that location is. </a:t>
            </a:r>
          </a:p>
          <a:p>
            <a:endParaRPr lang="en-US" sz="1200" b="0" i="0" u="none" strike="noStrike" kern="1200" cap="none" dirty="0">
              <a:solidFill>
                <a:schemeClr val="dk1"/>
              </a:solidFill>
              <a:effectLst/>
              <a:latin typeface="Times New Roman"/>
              <a:ea typeface="Calibri" panose="020F0502020204030204"/>
              <a:cs typeface="Times New Roman"/>
              <a:sym typeface="Times New Roman"/>
            </a:endParaRPr>
          </a:p>
          <a:p>
            <a:r>
              <a:rPr lang="en-US" dirty="0">
                <a:ea typeface="Calibri" panose="020F0502020204030204"/>
                <a:cs typeface="Calibri"/>
              </a:rPr>
              <a:t>The figure shows a KDE plot that visualizes the value distribution using a Gaussian kernel function. It is common to use KDE plot to capture the value distribution pattern in </a:t>
            </a:r>
            <a:r>
              <a:rPr lang="en-US">
                <a:ea typeface="Calibri" panose="020F0502020204030204"/>
                <a:cs typeface="Calibri"/>
              </a:rPr>
              <a:t>a dataset.</a:t>
            </a:r>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28</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005969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This is a </a:t>
            </a:r>
            <a:r>
              <a:rPr lang="en-US" altLang="zh-CN" dirty="0"/>
              <a:t>preliminary</a:t>
            </a:r>
            <a:r>
              <a:rPr lang="zh-CN" altLang="en-US" dirty="0"/>
              <a:t> </a:t>
            </a:r>
            <a:r>
              <a:rPr lang="en-US" altLang="zh-CN" dirty="0"/>
              <a:t>investigation</a:t>
            </a:r>
            <a:r>
              <a:rPr lang="zh-CN" altLang="en-US" dirty="0"/>
              <a:t> </a:t>
            </a:r>
            <a:r>
              <a:rPr lang="en-US" altLang="zh-CN" dirty="0"/>
              <a:t>of</a:t>
            </a:r>
            <a:r>
              <a:rPr lang="zh-CN" altLang="en-US" dirty="0"/>
              <a:t> </a:t>
            </a:r>
            <a:r>
              <a:rPr lang="en-US" altLang="zh-CN" dirty="0"/>
              <a:t>the</a:t>
            </a:r>
            <a:r>
              <a:rPr lang="zh-CN" altLang="en-US" dirty="0"/>
              <a:t> </a:t>
            </a:r>
            <a:r>
              <a:rPr lang="en-US" altLang="zh-CN" dirty="0"/>
              <a:t>data, i.e.,</a:t>
            </a:r>
            <a:r>
              <a:rPr lang="zh-CN" altLang="en-US" dirty="0"/>
              <a:t> </a:t>
            </a:r>
            <a:r>
              <a:rPr lang="en-US" dirty="0"/>
              <a:t>get to know the data in general </a:t>
            </a:r>
            <a:r>
              <a:rPr lang="en-US" altLang="zh-CN" dirty="0"/>
              <a:t>and</a:t>
            </a:r>
            <a:r>
              <a:rPr lang="zh-CN" altLang="en-US" dirty="0"/>
              <a:t> </a:t>
            </a:r>
            <a:r>
              <a:rPr lang="en-US" altLang="zh-CN" dirty="0"/>
              <a:t>identify</a:t>
            </a:r>
            <a:r>
              <a:rPr lang="zh-CN" altLang="en-US" dirty="0"/>
              <a:t> </a:t>
            </a:r>
            <a:r>
              <a:rPr lang="en-US" altLang="zh-CN" dirty="0"/>
              <a:t>some</a:t>
            </a:r>
            <a:r>
              <a:rPr lang="zh-CN" altLang="en-US" dirty="0"/>
              <a:t> </a:t>
            </a:r>
            <a:r>
              <a:rPr lang="en-US" altLang="zh-CN" dirty="0"/>
              <a:t>patterns</a:t>
            </a:r>
            <a:r>
              <a:rPr lang="zh-CN" altLang="en-US" dirty="0"/>
              <a:t> </a:t>
            </a:r>
            <a:r>
              <a:rPr lang="en-US" altLang="zh-CN" dirty="0"/>
              <a:t>that</a:t>
            </a:r>
            <a:r>
              <a:rPr lang="zh-CN" altLang="en-US" dirty="0"/>
              <a:t> </a:t>
            </a:r>
            <a:r>
              <a:rPr lang="en-US" altLang="zh-CN" dirty="0"/>
              <a:t>can</a:t>
            </a:r>
            <a:r>
              <a:rPr lang="zh-CN" altLang="en-US" dirty="0"/>
              <a:t> </a:t>
            </a:r>
            <a:r>
              <a:rPr lang="en-US" altLang="zh-CN" dirty="0"/>
              <a:t>help</a:t>
            </a:r>
            <a:r>
              <a:rPr lang="zh-CN" altLang="en-US" dirty="0"/>
              <a:t> </a:t>
            </a:r>
            <a:r>
              <a:rPr lang="en-US" altLang="zh-CN" dirty="0"/>
              <a:t>us</a:t>
            </a:r>
            <a:r>
              <a:rPr lang="zh-CN" altLang="en-US" dirty="0"/>
              <a:t> </a:t>
            </a:r>
            <a:r>
              <a:rPr lang="en-US" altLang="zh-CN" dirty="0"/>
              <a:t>decide</a:t>
            </a:r>
            <a:r>
              <a:rPr lang="zh-CN" altLang="en-US" dirty="0"/>
              <a:t> </a:t>
            </a:r>
            <a:r>
              <a:rPr lang="en-US" altLang="zh-CN" dirty="0"/>
              <a:t>how</a:t>
            </a:r>
            <a:r>
              <a:rPr lang="zh-CN" altLang="en-US" dirty="0"/>
              <a:t> </a:t>
            </a:r>
            <a:r>
              <a:rPr lang="en-US" altLang="zh-CN" dirty="0"/>
              <a:t>to</a:t>
            </a:r>
            <a:r>
              <a:rPr lang="zh-CN" altLang="en-US" dirty="0"/>
              <a:t> </a:t>
            </a:r>
            <a:r>
              <a:rPr lang="en-US" altLang="zh-CN" dirty="0"/>
              <a:t>proceed</a:t>
            </a:r>
            <a:r>
              <a:rPr lang="en-US" dirty="0"/>
              <a:t>. </a:t>
            </a:r>
          </a:p>
          <a:p>
            <a:r>
              <a:rPr lang="en-US" dirty="0"/>
              <a:t>It helps people build intuitions and know better </a:t>
            </a:r>
            <a:r>
              <a:rPr lang="en-US" altLang="zh-CN" dirty="0"/>
              <a:t>for</a:t>
            </a:r>
            <a:r>
              <a:rPr lang="zh-CN" altLang="en-US" dirty="0"/>
              <a:t> </a:t>
            </a:r>
            <a:r>
              <a:rPr lang="en-US" altLang="zh-CN" dirty="0"/>
              <a:t>the</a:t>
            </a:r>
            <a:r>
              <a:rPr lang="zh-CN" altLang="en-US" dirty="0"/>
              <a:t> </a:t>
            </a:r>
            <a:r>
              <a:rPr lang="en-US" altLang="zh-CN" dirty="0"/>
              <a:t>further</a:t>
            </a:r>
            <a:r>
              <a:rPr lang="zh-CN" altLang="en-US" dirty="0"/>
              <a:t> </a:t>
            </a:r>
            <a:r>
              <a:rPr lang="en-US" altLang="zh-CN" dirty="0"/>
              <a:t>steps</a:t>
            </a:r>
            <a:r>
              <a:rPr lang="zh-CN" altLang="en-US" dirty="0"/>
              <a:t> </a:t>
            </a:r>
            <a:r>
              <a:rPr lang="en-US" altLang="zh-CN" dirty="0"/>
              <a:t>such</a:t>
            </a:r>
            <a:r>
              <a:rPr lang="zh-CN" altLang="en-US" dirty="0"/>
              <a:t> </a:t>
            </a:r>
            <a:r>
              <a:rPr lang="en-US" altLang="zh-CN" dirty="0"/>
              <a:t>as</a:t>
            </a:r>
            <a:r>
              <a:rPr lang="zh-CN" altLang="en-US" dirty="0"/>
              <a:t> </a:t>
            </a:r>
            <a:r>
              <a:rPr lang="en-US" altLang="zh-CN" dirty="0"/>
              <a:t>data</a:t>
            </a:r>
            <a:r>
              <a:rPr lang="zh-CN" altLang="en-US" dirty="0"/>
              <a:t> </a:t>
            </a:r>
            <a:r>
              <a:rPr lang="en-US" altLang="zh-CN" dirty="0"/>
              <a:t>preprocessing</a:t>
            </a:r>
            <a:r>
              <a:rPr lang="zh-CN" altLang="en-US" dirty="0"/>
              <a:t> </a:t>
            </a:r>
            <a:r>
              <a:rPr lang="en-US" altLang="zh-CN" dirty="0"/>
              <a:t>and</a:t>
            </a:r>
            <a:r>
              <a:rPr lang="zh-CN" altLang="en-US" dirty="0"/>
              <a:t> </a:t>
            </a:r>
            <a:r>
              <a:rPr lang="en-US" altLang="zh-CN" dirty="0"/>
              <a:t>analysis.</a:t>
            </a:r>
            <a:r>
              <a:rPr lang="zh-CN" altLang="en-US" dirty="0"/>
              <a:t> </a:t>
            </a:r>
            <a:endParaRPr lang="en-US" altLang="zh-CN" dirty="0"/>
          </a:p>
          <a:p>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312498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Summary</a:t>
            </a:r>
            <a:r>
              <a:rPr lang="zh-CN" altLang="en-US" dirty="0"/>
              <a:t> </a:t>
            </a:r>
            <a:r>
              <a:rPr lang="en-US" altLang="zh-CN" dirty="0"/>
              <a:t>statistics</a:t>
            </a:r>
            <a:r>
              <a:rPr lang="zh-CN" altLang="en-US" dirty="0"/>
              <a:t> </a:t>
            </a:r>
            <a:r>
              <a:rPr lang="en-US" altLang="zh-CN" dirty="0"/>
              <a:t>are</a:t>
            </a:r>
            <a:r>
              <a:rPr lang="zh-CN" altLang="en-US" dirty="0"/>
              <a:t> </a:t>
            </a:r>
            <a:r>
              <a:rPr lang="en-US" altLang="zh-CN" dirty="0"/>
              <a:t>mainly</a:t>
            </a:r>
            <a:r>
              <a:rPr lang="zh-CN" altLang="en-US" dirty="0"/>
              <a:t> </a:t>
            </a:r>
            <a:r>
              <a:rPr lang="en-US" altLang="zh-CN" dirty="0"/>
              <a:t>used</a:t>
            </a:r>
            <a:r>
              <a:rPr lang="zh-CN" altLang="en-US" dirty="0"/>
              <a:t> </a:t>
            </a:r>
            <a:r>
              <a:rPr lang="en-US" altLang="zh-CN" dirty="0"/>
              <a:t>to</a:t>
            </a:r>
            <a:r>
              <a:rPr lang="zh-CN" altLang="en-US" dirty="0"/>
              <a:t> </a:t>
            </a:r>
            <a:r>
              <a:rPr lang="en-US" altLang="zh-CN" dirty="0"/>
              <a:t>describe</a:t>
            </a:r>
            <a:r>
              <a:rPr lang="zh-CN" altLang="en-US" dirty="0"/>
              <a:t> </a:t>
            </a:r>
            <a:r>
              <a:rPr lang="en-US" altLang="zh-CN" dirty="0"/>
              <a:t>or</a:t>
            </a:r>
            <a:r>
              <a:rPr lang="zh-CN" altLang="en-US" dirty="0"/>
              <a:t> </a:t>
            </a:r>
            <a:r>
              <a:rPr lang="en-US" altLang="zh-CN" dirty="0"/>
              <a:t>summarize</a:t>
            </a:r>
            <a:r>
              <a:rPr lang="zh-CN" altLang="en-US" dirty="0"/>
              <a:t> </a:t>
            </a:r>
            <a:r>
              <a:rPr lang="en-US" altLang="zh-CN" dirty="0"/>
              <a:t>the</a:t>
            </a:r>
            <a:r>
              <a:rPr lang="zh-CN" altLang="en-US" dirty="0"/>
              <a:t> </a:t>
            </a:r>
            <a:r>
              <a:rPr lang="en-US" altLang="zh-CN" dirty="0"/>
              <a:t>basic</a:t>
            </a:r>
            <a:r>
              <a:rPr lang="zh-CN" altLang="en-US" dirty="0"/>
              <a:t> </a:t>
            </a:r>
            <a:r>
              <a:rPr lang="en-US" altLang="zh-CN" dirty="0"/>
              <a:t>features</a:t>
            </a:r>
            <a:r>
              <a:rPr lang="zh-CN" altLang="en-US" dirty="0"/>
              <a:t> </a:t>
            </a:r>
            <a:r>
              <a:rPr lang="en-US" altLang="zh-CN" dirty="0"/>
              <a:t>of</a:t>
            </a:r>
            <a:r>
              <a:rPr lang="zh-CN" altLang="en-US" dirty="0"/>
              <a:t> </a:t>
            </a:r>
            <a:r>
              <a:rPr lang="en-US" altLang="zh-CN" dirty="0"/>
              <a:t>the</a:t>
            </a:r>
            <a:r>
              <a:rPr lang="zh-CN" altLang="en-US" dirty="0"/>
              <a:t> </a:t>
            </a:r>
            <a:r>
              <a:rPr lang="en-US" altLang="zh-CN" dirty="0"/>
              <a:t>data,</a:t>
            </a:r>
            <a:r>
              <a:rPr lang="zh-CN" altLang="en-US" dirty="0"/>
              <a:t> </a:t>
            </a:r>
            <a:r>
              <a:rPr lang="en-US" altLang="zh-CN" dirty="0"/>
              <a:t>or</a:t>
            </a:r>
            <a:r>
              <a:rPr lang="zh-CN" altLang="en-US" dirty="0"/>
              <a:t> </a:t>
            </a:r>
            <a:r>
              <a:rPr lang="en-US" altLang="zh-CN" dirty="0"/>
              <a:t>summarize</a:t>
            </a:r>
            <a:r>
              <a:rPr lang="zh-CN" altLang="en-US" dirty="0"/>
              <a:t> </a:t>
            </a:r>
            <a:r>
              <a:rPr lang="en-US" altLang="zh-CN" dirty="0"/>
              <a:t>some</a:t>
            </a:r>
            <a:r>
              <a:rPr lang="zh-CN" altLang="en-US" dirty="0"/>
              <a:t> </a:t>
            </a:r>
            <a:r>
              <a:rPr lang="en-US" altLang="zh-CN" dirty="0"/>
              <a:t>patterns</a:t>
            </a:r>
            <a:r>
              <a:rPr lang="zh-CN" altLang="en-US" dirty="0"/>
              <a:t> </a:t>
            </a:r>
            <a:r>
              <a:rPr lang="en-US" altLang="zh-CN" dirty="0"/>
              <a:t>in</a:t>
            </a:r>
            <a:r>
              <a:rPr lang="zh-CN" altLang="en-US" dirty="0"/>
              <a:t> </a:t>
            </a:r>
            <a:r>
              <a:rPr lang="en-US" altLang="zh-CN" dirty="0"/>
              <a:t>a</a:t>
            </a:r>
            <a:r>
              <a:rPr lang="zh-CN" altLang="en-US" dirty="0"/>
              <a:t> </a:t>
            </a:r>
            <a:r>
              <a:rPr lang="en-US" altLang="zh-CN" dirty="0"/>
              <a:t>set</a:t>
            </a:r>
            <a:r>
              <a:rPr lang="zh-CN" altLang="en-US" dirty="0"/>
              <a:t> </a:t>
            </a:r>
            <a:r>
              <a:rPr lang="en-US" altLang="zh-CN" dirty="0"/>
              <a:t>of</a:t>
            </a:r>
            <a:r>
              <a:rPr lang="zh-CN" altLang="en-US" dirty="0"/>
              <a:t> </a:t>
            </a:r>
            <a:r>
              <a:rPr lang="en-US" altLang="zh-CN" dirty="0"/>
              <a:t>data</a:t>
            </a:r>
            <a:r>
              <a:rPr lang="zh-CN" altLang="en-US" dirty="0"/>
              <a:t> </a:t>
            </a:r>
            <a:r>
              <a:rPr lang="en-US" altLang="zh-CN" dirty="0"/>
              <a:t>objects</a:t>
            </a:r>
            <a:r>
              <a:rPr lang="zh-CN" altLang="en-US" dirty="0"/>
              <a:t> </a:t>
            </a:r>
            <a:r>
              <a:rPr lang="en-US" altLang="zh-CN" dirty="0"/>
              <a:t>or</a:t>
            </a:r>
            <a:r>
              <a:rPr lang="zh-CN" altLang="en-US" dirty="0"/>
              <a:t> </a:t>
            </a:r>
            <a:r>
              <a:rPr lang="en-US" altLang="zh-CN" dirty="0"/>
              <a:t>observations.</a:t>
            </a:r>
            <a:endParaRPr lang="en-US" dirty="0">
              <a:ea typeface="Calibri" panose="020F0502020204030204"/>
              <a:cs typeface="Calibri"/>
            </a:endParaRP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860018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Frequencies and mode are typically used with categorical data. Frequency of a value measures how representative the value is in a dataset. </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768708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Percentiles show the value distributions for ordered/continuous data. </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814296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Mean and Median indicate the location, i.e., where the values are centered around. Mean is more sensitive to outliers than median.</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4075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The computation of median for data sets with odd/even number of values.</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42198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panose="020F0502020204030204"/>
                <a:cs typeface="Calibri"/>
              </a:rPr>
              <a:t>Trimmed Mean helps address the outlier issue by removing the top and bottom percentiles, which are considered as outliers, before computing the mean.</a:t>
            </a:r>
          </a:p>
        </p:txBody>
      </p:sp>
      <p:sp>
        <p:nvSpPr>
          <p:cNvPr id="4" name="Slide Number Placeholder 3"/>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8CCA95-4F40-4CDD-BF1E-B8C9EB86EE73}"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9144206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cs.rit.edu/~xl/"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s://creativecommons.org/licenses/by/4.0/"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spTree>
      <p:nvGrpSpPr>
        <p:cNvPr id="1" name="Shape 16"/>
        <p:cNvGrpSpPr/>
        <p:nvPr/>
      </p:nvGrpSpPr>
      <p:grpSpPr>
        <a:xfrm>
          <a:off x="0" y="0"/>
          <a:ext cx="0" cy="0"/>
          <a:chOff x="0" y="0"/>
          <a:chExt cx="0" cy="0"/>
        </a:xfrm>
      </p:grpSpPr>
      <p:sp>
        <p:nvSpPr>
          <p:cNvPr id="17" name="Google Shape;17;p43"/>
          <p:cNvSpPr txBox="1">
            <a:spLocks noGrp="1"/>
          </p:cNvSpPr>
          <p:nvPr>
            <p:ph type="ctrTitle"/>
          </p:nvPr>
        </p:nvSpPr>
        <p:spPr>
          <a:xfrm>
            <a:off x="3253564" y="1150060"/>
            <a:ext cx="5373704" cy="2180166"/>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SzPts val="1400"/>
              <a:buNone/>
              <a:defRPr sz="380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8" name="Google Shape;18;p43"/>
          <p:cNvSpPr txBox="1">
            <a:spLocks noGrp="1"/>
          </p:cNvSpPr>
          <p:nvPr>
            <p:ph type="subTitle" idx="1"/>
          </p:nvPr>
        </p:nvSpPr>
        <p:spPr>
          <a:xfrm>
            <a:off x="3386534" y="3330222"/>
            <a:ext cx="5240734" cy="1157112"/>
          </a:xfrm>
          <a:prstGeom prst="rect">
            <a:avLst/>
          </a:prstGeom>
          <a:noFill/>
          <a:ln>
            <a:noFill/>
          </a:ln>
        </p:spPr>
        <p:txBody>
          <a:bodyPr spcFirstLastPara="1" wrap="square" lIns="91425" tIns="45700" rIns="91425" bIns="45700" anchor="t" anchorCtr="0">
            <a:normAutofit/>
          </a:bodyPr>
          <a:lstStyle>
            <a:lvl1pPr lvl="0" algn="r">
              <a:spcBef>
                <a:spcPts val="400"/>
              </a:spcBef>
              <a:spcAft>
                <a:spcPts val="0"/>
              </a:spcAft>
              <a:buSzPts val="2900"/>
              <a:buNone/>
              <a:defRPr sz="2000">
                <a:solidFill>
                  <a:schemeClr val="dk1"/>
                </a:solidFill>
                <a:uFillTx/>
              </a:defRPr>
            </a:lvl1pPr>
            <a:lvl2pPr lvl="1" algn="ctr">
              <a:spcBef>
                <a:spcPts val="440"/>
              </a:spcBef>
              <a:spcAft>
                <a:spcPts val="0"/>
              </a:spcAft>
              <a:buSzPts val="3190"/>
              <a:buNone/>
              <a:defRPr>
                <a:solidFill>
                  <a:srgbClr val="8891AD"/>
                </a:solidFill>
                <a:uFillTx/>
              </a:defRPr>
            </a:lvl2pPr>
            <a:lvl3pPr lvl="2" algn="ctr">
              <a:spcBef>
                <a:spcPts val="400"/>
              </a:spcBef>
              <a:spcAft>
                <a:spcPts val="0"/>
              </a:spcAft>
              <a:buSzPts val="2900"/>
              <a:buNone/>
              <a:defRPr>
                <a:solidFill>
                  <a:srgbClr val="8891AD"/>
                </a:solidFill>
                <a:uFillTx/>
              </a:defRPr>
            </a:lvl3pPr>
            <a:lvl4pPr lvl="3" algn="ctr">
              <a:spcBef>
                <a:spcPts val="375"/>
              </a:spcBef>
              <a:spcAft>
                <a:spcPts val="0"/>
              </a:spcAft>
              <a:buSzPts val="2610"/>
              <a:buNone/>
              <a:defRPr>
                <a:solidFill>
                  <a:srgbClr val="8891AD"/>
                </a:solidFill>
                <a:uFillTx/>
              </a:defRPr>
            </a:lvl4pPr>
            <a:lvl5pPr lvl="4" algn="ctr">
              <a:spcBef>
                <a:spcPts val="375"/>
              </a:spcBef>
              <a:spcAft>
                <a:spcPts val="0"/>
              </a:spcAft>
              <a:buSzPts val="2320"/>
              <a:buNone/>
              <a:defRPr>
                <a:solidFill>
                  <a:srgbClr val="8891AD"/>
                </a:solidFill>
                <a:uFillTx/>
              </a:defRPr>
            </a:lvl5pPr>
            <a:lvl6pPr lvl="5" algn="ctr">
              <a:spcBef>
                <a:spcPts val="375"/>
              </a:spcBef>
              <a:spcAft>
                <a:spcPts val="0"/>
              </a:spcAft>
              <a:buSzPts val="1269"/>
              <a:buNone/>
              <a:defRPr>
                <a:solidFill>
                  <a:srgbClr val="8891AD"/>
                </a:solidFill>
                <a:uFillTx/>
              </a:defRPr>
            </a:lvl6pPr>
            <a:lvl7pPr lvl="6" algn="ctr">
              <a:spcBef>
                <a:spcPts val="375"/>
              </a:spcBef>
              <a:spcAft>
                <a:spcPts val="0"/>
              </a:spcAft>
              <a:buSzPts val="1269"/>
              <a:buNone/>
              <a:defRPr>
                <a:solidFill>
                  <a:srgbClr val="8891AD"/>
                </a:solidFill>
                <a:uFillTx/>
              </a:defRPr>
            </a:lvl7pPr>
            <a:lvl8pPr lvl="7" algn="ctr">
              <a:spcBef>
                <a:spcPts val="375"/>
              </a:spcBef>
              <a:spcAft>
                <a:spcPts val="0"/>
              </a:spcAft>
              <a:buSzPts val="1269"/>
              <a:buNone/>
              <a:defRPr>
                <a:solidFill>
                  <a:srgbClr val="8891AD"/>
                </a:solidFill>
                <a:uFillTx/>
              </a:defRPr>
            </a:lvl8pPr>
            <a:lvl9pPr lvl="8" algn="ctr">
              <a:spcBef>
                <a:spcPts val="375"/>
              </a:spcBef>
              <a:spcAft>
                <a:spcPts val="375"/>
              </a:spcAft>
              <a:buSzPts val="1269"/>
              <a:buNone/>
              <a:defRPr>
                <a:solidFill>
                  <a:srgbClr val="8891AD"/>
                </a:solidFill>
                <a:uFillTx/>
              </a:defRPr>
            </a:lvl9pPr>
          </a:lstStyle>
          <a:p>
            <a:r>
              <a:rPr lang="en-US">
                <a:uFillTx/>
              </a:rPr>
              <a:t>Click to edit Master subtitle style</a:t>
            </a:r>
            <a:endParaRPr>
              <a:uFillTx/>
            </a:endParaRPr>
          </a:p>
        </p:txBody>
      </p:sp>
      <p:pic>
        <p:nvPicPr>
          <p:cNvPr id="5" name="Picture 2">
            <a:hlinkClick r:id="" action="ppaction://hlinkfile"/>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84956" y="4957249"/>
            <a:ext cx="704858" cy="448985"/>
          </a:xfrm>
          <a:prstGeom prst="rect">
            <a:avLst/>
          </a:prstGeom>
          <a:noFill/>
        </p:spPr>
      </p:pic>
      <p:sp>
        <p:nvSpPr>
          <p:cNvPr id="6" name="Shape 31">
            <a:extLst>
              <a:ext uri="{FF2B5EF4-FFF2-40B4-BE49-F238E27FC236}">
                <a16:creationId xmlns:a16="http://schemas.microsoft.com/office/drawing/2014/main" id="{8DF1F58E-8EB7-4C99-BDC7-D2F7F0F99CAB}"/>
              </a:ext>
            </a:extLst>
          </p:cNvPr>
          <p:cNvSpPr>
            <a:spLocks/>
          </p:cNvSpPr>
          <p:nvPr userDrawn="1"/>
        </p:nvSpPr>
        <p:spPr>
          <a:xfrm>
            <a:off x="1" y="5504657"/>
            <a:ext cx="7688274" cy="210343"/>
          </a:xfrm>
          <a:prstGeom prst="rect">
            <a:avLst/>
          </a:prstGeom>
          <a:noFill/>
          <a:ln>
            <a:noFill/>
          </a:ln>
        </p:spPr>
        <p:txBody>
          <a:bodyPr wrap="square" lIns="91425" tIns="45700" rIns="91425" bIns="45700" anchor="b" anchorCtr="0">
            <a:noAutofit/>
          </a:bodyPr>
          <a:lstStyle/>
          <a:p>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3"/>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1400" b="0" i="0" u="none" strike="noStrike" cap="none" dirty="0">
                <a:solidFill>
                  <a:srgbClr val="000000"/>
                </a:solidFill>
                <a:effectLst/>
                <a:latin typeface="Arial"/>
                <a:ea typeface="Arial"/>
                <a:cs typeface="Arial"/>
                <a:sym typeface="Arial"/>
              </a:rPr>
              <a:t>,</a:t>
            </a:r>
            <a:r>
              <a:rPr lang="en-US" sz="800" dirty="0">
                <a:uFillTx/>
              </a:rPr>
              <a:t> this work is licensed under a </a:t>
            </a:r>
            <a:r>
              <a:rPr lang="en-US" sz="800" dirty="0">
                <a:uFillTx/>
                <a:hlinkClick r:id="rId4"/>
              </a:rPr>
              <a:t>Creative Commons Attribution-4.0 International License</a:t>
            </a:r>
            <a:r>
              <a:rPr lang="en-US" sz="800" dirty="0">
                <a:uFillTx/>
              </a:rPr>
              <a:t>.</a:t>
            </a:r>
          </a:p>
        </p:txBody>
      </p:sp>
    </p:spTree>
    <p:extLst>
      <p:ext uri="{BB962C8B-B14F-4D97-AF65-F5344CB8AC3E}">
        <p14:creationId xmlns:p14="http://schemas.microsoft.com/office/powerpoint/2010/main" val="3228473973"/>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VERTICAL_TITLE_AND_VERTICAL_TEXT">
    <p:spTree>
      <p:nvGrpSpPr>
        <p:cNvPr id="1" name="Shape 121"/>
        <p:cNvGrpSpPr/>
        <p:nvPr/>
      </p:nvGrpSpPr>
      <p:grpSpPr>
        <a:xfrm>
          <a:off x="0" y="0"/>
          <a:ext cx="0" cy="0"/>
          <a:chOff x="0" y="0"/>
          <a:chExt cx="0" cy="0"/>
        </a:xfrm>
      </p:grpSpPr>
      <p:sp>
        <p:nvSpPr>
          <p:cNvPr id="122" name="Google Shape;122;p59"/>
          <p:cNvSpPr txBox="1">
            <a:spLocks noGrp="1"/>
          </p:cNvSpPr>
          <p:nvPr>
            <p:ph type="title"/>
          </p:nvPr>
        </p:nvSpPr>
        <p:spPr>
          <a:xfrm rot="5400000">
            <a:off x="5836133" y="2034861"/>
            <a:ext cx="4254500" cy="132777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23" name="Google Shape;123;p59"/>
          <p:cNvSpPr txBox="1">
            <a:spLocks noGrp="1"/>
          </p:cNvSpPr>
          <p:nvPr>
            <p:ph type="body" idx="1"/>
          </p:nvPr>
        </p:nvSpPr>
        <p:spPr>
          <a:xfrm rot="5400000">
            <a:off x="1669347" y="-632696"/>
            <a:ext cx="4254500" cy="666289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24" name="Google Shape;124;p59"/>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8/25/2022</a:t>
            </a:fld>
            <a:endParaRPr lang="en-US" dirty="0"/>
          </a:p>
        </p:txBody>
      </p:sp>
      <p:sp>
        <p:nvSpPr>
          <p:cNvPr id="126" name="Google Shape;126;p59"/>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981640298"/>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9727" y="159738"/>
            <a:ext cx="8157544" cy="1089755"/>
          </a:xfrm>
        </p:spPr>
        <p:txBody>
          <a:bodyPr/>
          <a:lstStyle/>
          <a:p>
            <a:r>
              <a:rPr lang="en-US" dirty="0"/>
              <a:t>Click to edit Master title style</a:t>
            </a:r>
          </a:p>
        </p:txBody>
      </p:sp>
      <p:sp>
        <p:nvSpPr>
          <p:cNvPr id="3" name="Content Placeholder 2"/>
          <p:cNvSpPr>
            <a:spLocks noGrp="1"/>
          </p:cNvSpPr>
          <p:nvPr>
            <p:ph idx="1"/>
          </p:nvPr>
        </p:nvSpPr>
        <p:spPr>
          <a:xfrm>
            <a:off x="469727" y="1457742"/>
            <a:ext cx="8157544" cy="3762671"/>
          </a:xfrm>
        </p:spPr>
        <p:txBody>
          <a:bodyPr>
            <a:normAutofit/>
          </a:bodyPr>
          <a:lstStyle>
            <a:lvl1pPr>
              <a:buClr>
                <a:srgbClr val="084183"/>
              </a:buClr>
              <a:defRPr sz="2400">
                <a:latin typeface="Helvetica"/>
                <a:cs typeface="Helvetica"/>
              </a:defRPr>
            </a:lvl1pPr>
            <a:lvl2pPr>
              <a:buClr>
                <a:srgbClr val="084183"/>
              </a:buClr>
              <a:defRPr sz="2200">
                <a:latin typeface="Helvetica"/>
                <a:cs typeface="Helvetica"/>
              </a:defRPr>
            </a:lvl2pPr>
            <a:lvl3pPr>
              <a:buClr>
                <a:srgbClr val="084183"/>
              </a:buClr>
              <a:defRPr sz="2000">
                <a:latin typeface="Helvetica"/>
                <a:cs typeface="Helvetica"/>
              </a:defRPr>
            </a:lvl3pPr>
            <a:lvl4pPr>
              <a:buClr>
                <a:srgbClr val="084183"/>
              </a:buClr>
              <a:defRPr sz="1800">
                <a:latin typeface="Helvetica"/>
                <a:cs typeface="Helvetica"/>
              </a:defRPr>
            </a:lvl4pPr>
            <a:lvl5pPr>
              <a:buClr>
                <a:srgbClr val="084183"/>
              </a:buClr>
              <a:defRPr sz="16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429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1" y="2222499"/>
            <a:ext cx="6698060" cy="1758652"/>
          </a:xfrm>
        </p:spPr>
        <p:txBody>
          <a:bodyPr anchor="b"/>
          <a:lstStyle>
            <a:lvl1pPr algn="r">
              <a:defRPr sz="2500" b="0" cap="none"/>
            </a:lvl1pPr>
          </a:lstStyle>
          <a:p>
            <a:r>
              <a:rPr lang="en-US"/>
              <a:t>Click to edit Master title style</a:t>
            </a:r>
            <a:endParaRPr lang="en-US" dirty="0"/>
          </a:p>
        </p:txBody>
      </p:sp>
      <p:sp>
        <p:nvSpPr>
          <p:cNvPr id="3" name="Text Placeholder 2"/>
          <p:cNvSpPr>
            <a:spLocks noGrp="1"/>
          </p:cNvSpPr>
          <p:nvPr>
            <p:ph type="body" idx="1"/>
          </p:nvPr>
        </p:nvSpPr>
        <p:spPr>
          <a:xfrm>
            <a:off x="1929210" y="3981151"/>
            <a:ext cx="6698061" cy="717000"/>
          </a:xfrm>
        </p:spPr>
        <p:txBody>
          <a:bodyPr anchor="t">
            <a:normAutofit/>
          </a:bodyPr>
          <a:lstStyle>
            <a:lvl1pPr marL="0" indent="0" algn="r">
              <a:buNone/>
              <a:defRPr sz="125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vl1pPr>
          </a:lstStyle>
          <a:p>
            <a:pPr>
              <a:defRPr/>
            </a:pPr>
            <a:fld id="{8FBD591B-9D13-B949-9C7D-34F44F1D5FA5}" type="datetime1">
              <a:rPr lang="en-US" smtClean="0"/>
              <a:t>8/25/2022</a:t>
            </a:fld>
            <a:endParaRPr lang="en-US" dirty="0"/>
          </a:p>
        </p:txBody>
      </p:sp>
      <p:sp>
        <p:nvSpPr>
          <p:cNvPr id="6" name="Slide Number Placeholder 5"/>
          <p:cNvSpPr>
            <a:spLocks noGrp="1"/>
          </p:cNvSpPr>
          <p:nvPr>
            <p:ph type="sldNum" sz="quarter" idx="12"/>
          </p:nvPr>
        </p:nvSpPr>
        <p:spPr>
          <a:xfrm>
            <a:off x="8213894" y="5258597"/>
            <a:ext cx="413377" cy="304271"/>
          </a:xfrm>
        </p:spPr>
        <p:txBody>
          <a:bodyPr/>
          <a:lstStyle>
            <a:lvl1pPr>
              <a:defRPr/>
            </a:lvl1pPr>
          </a:lstStyle>
          <a:p>
            <a:pPr>
              <a:defRPr/>
            </a:pPr>
            <a:fld id="{B910DD2F-4B2A-1149-8114-29949C022244}" type="slidenum">
              <a:rPr lang="en-GB"/>
              <a:pPr>
                <a:defRPr/>
              </a:pPr>
              <a:t>‹#›</a:t>
            </a:fld>
            <a:endParaRPr lang="en-GB" dirty="0"/>
          </a:p>
        </p:txBody>
      </p:sp>
    </p:spTree>
    <p:extLst>
      <p:ext uri="{BB962C8B-B14F-4D97-AF65-F5344CB8AC3E}">
        <p14:creationId xmlns:p14="http://schemas.microsoft.com/office/powerpoint/2010/main" val="1253284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cSld name="TWO_OBJECTS_WITH_TEXT">
    <p:spTree>
      <p:nvGrpSpPr>
        <p:cNvPr id="1" name="Shape 39"/>
        <p:cNvGrpSpPr/>
        <p:nvPr/>
      </p:nvGrpSpPr>
      <p:grpSpPr>
        <a:xfrm>
          <a:off x="0" y="0"/>
          <a:ext cx="0" cy="0"/>
          <a:chOff x="0" y="0"/>
          <a:chExt cx="0" cy="0"/>
        </a:xfrm>
      </p:grpSpPr>
      <p:sp>
        <p:nvSpPr>
          <p:cNvPr id="40" name="Google Shape;40;p47"/>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41" name="Google Shape;41;p47"/>
          <p:cNvSpPr txBox="1">
            <a:spLocks noGrp="1"/>
          </p:cNvSpPr>
          <p:nvPr>
            <p:ph type="body" idx="1"/>
          </p:nvPr>
        </p:nvSpPr>
        <p:spPr>
          <a:xfrm>
            <a:off x="1329133" y="724829"/>
            <a:ext cx="3455391"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a:uFillTx/>
              </a:rPr>
              <a:t>Click to edit Master text styles</a:t>
            </a:r>
          </a:p>
        </p:txBody>
      </p:sp>
      <p:sp>
        <p:nvSpPr>
          <p:cNvPr id="42" name="Google Shape;42;p47"/>
          <p:cNvSpPr txBox="1">
            <a:spLocks noGrp="1"/>
          </p:cNvSpPr>
          <p:nvPr>
            <p:ph type="body" idx="2"/>
          </p:nvPr>
        </p:nvSpPr>
        <p:spPr>
          <a:xfrm>
            <a:off x="1113231"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Clr>
                <a:srgbClr val="084183"/>
              </a:buClr>
              <a:buSzPts val="2900"/>
              <a:buChar char="•"/>
              <a:defRPr sz="2000">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dirty="0">
                <a:uFillTx/>
              </a:rPr>
              <a:t>Click to edit Master text styles</a:t>
            </a:r>
          </a:p>
        </p:txBody>
      </p:sp>
      <p:sp>
        <p:nvSpPr>
          <p:cNvPr id="43" name="Google Shape;43;p47"/>
          <p:cNvSpPr txBox="1">
            <a:spLocks noGrp="1"/>
          </p:cNvSpPr>
          <p:nvPr>
            <p:ph type="body" idx="3"/>
          </p:nvPr>
        </p:nvSpPr>
        <p:spPr>
          <a:xfrm>
            <a:off x="5160366" y="731885"/>
            <a:ext cx="3466903" cy="480218"/>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900"/>
              <a:buNone/>
              <a:defRPr sz="2000" b="0">
                <a:solidFill>
                  <a:srgbClr val="7E241A"/>
                </a:solidFill>
                <a:uFillTx/>
              </a:defRPr>
            </a:lvl1pPr>
            <a:lvl2pPr marL="914400" lvl="1" indent="-228600" algn="l">
              <a:spcBef>
                <a:spcPts val="375"/>
              </a:spcBef>
              <a:spcAft>
                <a:spcPts val="0"/>
              </a:spcAft>
              <a:buSzPts val="1813"/>
              <a:buNone/>
              <a:defRPr sz="1250" b="1">
                <a:uFillTx/>
              </a:defRPr>
            </a:lvl2pPr>
            <a:lvl3pPr marL="1371600" lvl="2" indent="-228600" algn="l">
              <a:spcBef>
                <a:spcPts val="375"/>
              </a:spcBef>
              <a:spcAft>
                <a:spcPts val="0"/>
              </a:spcAft>
              <a:buSzPts val="1631"/>
              <a:buNone/>
              <a:defRPr sz="1125" b="1">
                <a:uFillTx/>
              </a:defRPr>
            </a:lvl3pPr>
            <a:lvl4pPr marL="1828800" lvl="3" indent="-228600" algn="l">
              <a:spcBef>
                <a:spcPts val="375"/>
              </a:spcBef>
              <a:spcAft>
                <a:spcPts val="0"/>
              </a:spcAft>
              <a:buSzPts val="1450"/>
              <a:buNone/>
              <a:defRPr sz="1000" b="1">
                <a:uFillTx/>
              </a:defRPr>
            </a:lvl4pPr>
            <a:lvl5pPr marL="2286000" lvl="4" indent="-228600" algn="l">
              <a:spcBef>
                <a:spcPts val="375"/>
              </a:spcBef>
              <a:spcAft>
                <a:spcPts val="0"/>
              </a:spcAft>
              <a:buSzPts val="1450"/>
              <a:buNone/>
              <a:defRPr sz="1000" b="1">
                <a:uFillTx/>
              </a:defRPr>
            </a:lvl5pPr>
            <a:lvl6pPr marL="2743200" lvl="5" indent="-228600" algn="l">
              <a:spcBef>
                <a:spcPts val="375"/>
              </a:spcBef>
              <a:spcAft>
                <a:spcPts val="0"/>
              </a:spcAft>
              <a:buSzPts val="1450"/>
              <a:buNone/>
              <a:defRPr sz="1000" b="1">
                <a:uFillTx/>
              </a:defRPr>
            </a:lvl6pPr>
            <a:lvl7pPr marL="3200400" lvl="6" indent="-228600" algn="l">
              <a:spcBef>
                <a:spcPts val="375"/>
              </a:spcBef>
              <a:spcAft>
                <a:spcPts val="0"/>
              </a:spcAft>
              <a:buSzPts val="1450"/>
              <a:buNone/>
              <a:defRPr sz="1000" b="1">
                <a:uFillTx/>
              </a:defRPr>
            </a:lvl7pPr>
            <a:lvl8pPr marL="3657600" lvl="7" indent="-228600" algn="l">
              <a:spcBef>
                <a:spcPts val="375"/>
              </a:spcBef>
              <a:spcAft>
                <a:spcPts val="0"/>
              </a:spcAft>
              <a:buSzPts val="1450"/>
              <a:buNone/>
              <a:defRPr sz="1000" b="1">
                <a:uFillTx/>
              </a:defRPr>
            </a:lvl8pPr>
            <a:lvl9pPr marL="4114800" lvl="8" indent="-228600" algn="l">
              <a:spcBef>
                <a:spcPts val="375"/>
              </a:spcBef>
              <a:spcAft>
                <a:spcPts val="375"/>
              </a:spcAft>
              <a:buSzPts val="1450"/>
              <a:buNone/>
              <a:defRPr sz="1000" b="1">
                <a:uFillTx/>
              </a:defRPr>
            </a:lvl9pPr>
          </a:lstStyle>
          <a:p>
            <a:pPr lvl="0"/>
            <a:r>
              <a:rPr lang="en-US">
                <a:uFillTx/>
              </a:rPr>
              <a:t>Click to edit Master text styles</a:t>
            </a:r>
          </a:p>
        </p:txBody>
      </p:sp>
      <p:sp>
        <p:nvSpPr>
          <p:cNvPr id="44" name="Google Shape;44;p47"/>
          <p:cNvSpPr txBox="1">
            <a:spLocks noGrp="1"/>
          </p:cNvSpPr>
          <p:nvPr>
            <p:ph type="body" idx="4"/>
          </p:nvPr>
        </p:nvSpPr>
        <p:spPr>
          <a:xfrm>
            <a:off x="4955973" y="1288832"/>
            <a:ext cx="3671292" cy="3773822"/>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Clr>
                <a:srgbClr val="084183"/>
              </a:buClr>
              <a:buSzPts val="2900"/>
              <a:buChar char="•"/>
              <a:defRPr sz="2000">
                <a:solidFill>
                  <a:srgbClr val="084183"/>
                </a:solidFill>
                <a:uFillTx/>
              </a:defRPr>
            </a:lvl1pPr>
            <a:lvl2pPr marL="914400" lvl="1" indent="-375919" algn="l">
              <a:spcBef>
                <a:spcPts val="375"/>
              </a:spcBef>
              <a:spcAft>
                <a:spcPts val="0"/>
              </a:spcAft>
              <a:buSzPts val="2320"/>
              <a:buChar char="•"/>
              <a:defRPr sz="1600">
                <a:uFillTx/>
              </a:defRPr>
            </a:lvl2pPr>
            <a:lvl3pPr marL="1371600" lvl="2" indent="-339089" algn="l">
              <a:spcBef>
                <a:spcPts val="375"/>
              </a:spcBef>
              <a:spcAft>
                <a:spcPts val="0"/>
              </a:spcAft>
              <a:buSzPts val="1740"/>
              <a:buChar char="•"/>
              <a:defRPr sz="1200">
                <a:uFillTx/>
              </a:defRPr>
            </a:lvl3pPr>
            <a:lvl4pPr marL="1828800" lvl="3" indent="-329882" algn="l">
              <a:spcBef>
                <a:spcPts val="375"/>
              </a:spcBef>
              <a:spcAft>
                <a:spcPts val="0"/>
              </a:spcAft>
              <a:buSzPts val="1595"/>
              <a:buChar char="•"/>
              <a:defRPr sz="1100">
                <a:uFillTx/>
              </a:defRPr>
            </a:lvl4pPr>
            <a:lvl5pPr marL="2286000" lvl="4" indent="-329882" algn="l">
              <a:spcBef>
                <a:spcPts val="375"/>
              </a:spcBef>
              <a:spcAft>
                <a:spcPts val="0"/>
              </a:spcAft>
              <a:buSzPts val="1595"/>
              <a:buChar char="•"/>
              <a:defRPr sz="1100">
                <a:uFillTx/>
              </a:defRPr>
            </a:lvl5pPr>
            <a:lvl6pPr marL="2743200" lvl="5" indent="-297656" algn="l">
              <a:spcBef>
                <a:spcPts val="375"/>
              </a:spcBef>
              <a:spcAft>
                <a:spcPts val="0"/>
              </a:spcAft>
              <a:buSzPts val="1088"/>
              <a:buChar char="•"/>
              <a:defRPr sz="750">
                <a:uFillTx/>
              </a:defRPr>
            </a:lvl6pPr>
            <a:lvl7pPr marL="3200400" lvl="6" indent="-297656" algn="l">
              <a:spcBef>
                <a:spcPts val="375"/>
              </a:spcBef>
              <a:spcAft>
                <a:spcPts val="0"/>
              </a:spcAft>
              <a:buSzPts val="1088"/>
              <a:buChar char="•"/>
              <a:defRPr sz="750">
                <a:uFillTx/>
              </a:defRPr>
            </a:lvl7pPr>
            <a:lvl8pPr marL="3657600" lvl="7" indent="-297656" algn="l">
              <a:spcBef>
                <a:spcPts val="375"/>
              </a:spcBef>
              <a:spcAft>
                <a:spcPts val="0"/>
              </a:spcAft>
              <a:buSzPts val="1088"/>
              <a:buChar char="•"/>
              <a:defRPr sz="750">
                <a:uFillTx/>
              </a:defRPr>
            </a:lvl8pPr>
            <a:lvl9pPr marL="4114800" lvl="8" indent="-297656" algn="l">
              <a:spcBef>
                <a:spcPts val="375"/>
              </a:spcBef>
              <a:spcAft>
                <a:spcPts val="375"/>
              </a:spcAft>
              <a:buSzPts val="1088"/>
              <a:buChar char="•"/>
              <a:defRPr sz="750">
                <a:uFillTx/>
              </a:defRPr>
            </a:lvl9pPr>
          </a:lstStyle>
          <a:p>
            <a:pPr lvl="0"/>
            <a:r>
              <a:rPr lang="en-US" dirty="0">
                <a:uFillTx/>
              </a:rPr>
              <a:t>Click to edit Master text styles</a:t>
            </a:r>
          </a:p>
        </p:txBody>
      </p:sp>
      <p:sp>
        <p:nvSpPr>
          <p:cNvPr id="45" name="Google Shape;45;p4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8/25/2022</a:t>
            </a:fld>
            <a:endParaRPr lang="en-US" dirty="0"/>
          </a:p>
        </p:txBody>
      </p:sp>
      <p:sp>
        <p:nvSpPr>
          <p:cNvPr id="47" name="Google Shape;47;p4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471103970"/>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cSld name="OBJECT_WITH_CAPTION_TEXT">
    <p:spTree>
      <p:nvGrpSpPr>
        <p:cNvPr id="1" name="Shape 57"/>
        <p:cNvGrpSpPr/>
        <p:nvPr/>
      </p:nvGrpSpPr>
      <p:grpSpPr>
        <a:xfrm>
          <a:off x="0" y="0"/>
          <a:ext cx="0" cy="0"/>
          <a:chOff x="0" y="0"/>
          <a:chExt cx="0" cy="0"/>
        </a:xfrm>
      </p:grpSpPr>
      <p:sp>
        <p:nvSpPr>
          <p:cNvPr id="58" name="Google Shape;58;p50"/>
          <p:cNvSpPr txBox="1">
            <a:spLocks noGrp="1"/>
          </p:cNvSpPr>
          <p:nvPr>
            <p:ph type="title"/>
          </p:nvPr>
        </p:nvSpPr>
        <p:spPr>
          <a:xfrm>
            <a:off x="1113236" y="1333500"/>
            <a:ext cx="2661841"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59" name="Google Shape;59;p50"/>
          <p:cNvSpPr txBox="1">
            <a:spLocks noGrp="1"/>
          </p:cNvSpPr>
          <p:nvPr>
            <p:ph type="body" idx="1"/>
          </p:nvPr>
        </p:nvSpPr>
        <p:spPr>
          <a:xfrm>
            <a:off x="3946527" y="571502"/>
            <a:ext cx="4680743" cy="4558059"/>
          </a:xfrm>
          <a:prstGeom prst="rect">
            <a:avLst/>
          </a:prstGeom>
          <a:noFill/>
          <a:ln>
            <a:noFill/>
          </a:ln>
        </p:spPr>
        <p:txBody>
          <a:bodyPr spcFirstLastPara="1" wrap="square" lIns="91425" tIns="45700" rIns="91425" bIns="45700" anchor="ctr" anchorCtr="0">
            <a:normAutofit/>
          </a:bodyPr>
          <a:lstStyle>
            <a:lvl1pPr marL="457200" lvl="0" indent="-449580" algn="l">
              <a:spcBef>
                <a:spcPts val="480"/>
              </a:spcBef>
              <a:spcAft>
                <a:spcPts val="0"/>
              </a:spcAft>
              <a:buClr>
                <a:srgbClr val="084183"/>
              </a:buClr>
              <a:buSzPts val="3480"/>
              <a:buChar char="•"/>
              <a:defRPr sz="2400">
                <a:uFillTx/>
              </a:defRPr>
            </a:lvl1pPr>
            <a:lvl2pPr marL="914400" lvl="1" indent="-412750" algn="l">
              <a:spcBef>
                <a:spcPts val="400"/>
              </a:spcBef>
              <a:spcAft>
                <a:spcPts val="0"/>
              </a:spcAft>
              <a:buSzPts val="2900"/>
              <a:buChar char="•"/>
              <a:defRPr sz="2000">
                <a:uFillTx/>
              </a:defRPr>
            </a:lvl2pPr>
            <a:lvl3pPr marL="1371600" lvl="2" indent="-375919" algn="l">
              <a:spcBef>
                <a:spcPts val="375"/>
              </a:spcBef>
              <a:spcAft>
                <a:spcPts val="0"/>
              </a:spcAft>
              <a:buSzPts val="2320"/>
              <a:buChar char="•"/>
              <a:defRPr sz="1600">
                <a:uFillTx/>
              </a:defRPr>
            </a:lvl3pPr>
            <a:lvl4pPr marL="1828800" lvl="3" indent="-339089" algn="l">
              <a:spcBef>
                <a:spcPts val="375"/>
              </a:spcBef>
              <a:spcAft>
                <a:spcPts val="0"/>
              </a:spcAft>
              <a:buSzPts val="1740"/>
              <a:buChar char="•"/>
              <a:defRPr sz="1200">
                <a:uFillTx/>
              </a:defRPr>
            </a:lvl4pPr>
            <a:lvl5pPr marL="2286000" lvl="4" indent="-339089" algn="l">
              <a:spcBef>
                <a:spcPts val="375"/>
              </a:spcBef>
              <a:spcAft>
                <a:spcPts val="0"/>
              </a:spcAft>
              <a:buSzPts val="1740"/>
              <a:buChar char="•"/>
              <a:defRPr sz="1200">
                <a:uFillTx/>
              </a:defRPr>
            </a:lvl5pPr>
            <a:lvl6pPr marL="2743200" lvl="5" indent="-309165" algn="l">
              <a:spcBef>
                <a:spcPts val="375"/>
              </a:spcBef>
              <a:spcAft>
                <a:spcPts val="0"/>
              </a:spcAft>
              <a:buSzPts val="1269"/>
              <a:buChar char="•"/>
              <a:defRPr sz="875">
                <a:uFillTx/>
              </a:defRPr>
            </a:lvl6pPr>
            <a:lvl7pPr marL="3200400" lvl="6" indent="-309165" algn="l">
              <a:spcBef>
                <a:spcPts val="375"/>
              </a:spcBef>
              <a:spcAft>
                <a:spcPts val="0"/>
              </a:spcAft>
              <a:buSzPts val="1269"/>
              <a:buChar char="•"/>
              <a:defRPr sz="875">
                <a:uFillTx/>
              </a:defRPr>
            </a:lvl7pPr>
            <a:lvl8pPr marL="3657600" lvl="7" indent="-309165" algn="l">
              <a:spcBef>
                <a:spcPts val="375"/>
              </a:spcBef>
              <a:spcAft>
                <a:spcPts val="0"/>
              </a:spcAft>
              <a:buSzPts val="1269"/>
              <a:buChar char="•"/>
              <a:defRPr sz="875">
                <a:uFillTx/>
              </a:defRPr>
            </a:lvl8pPr>
            <a:lvl9pPr marL="4114800" lvl="8" indent="-309165" algn="l">
              <a:spcBef>
                <a:spcPts val="375"/>
              </a:spcBef>
              <a:spcAft>
                <a:spcPts val="375"/>
              </a:spcAft>
              <a:buSzPts val="1269"/>
              <a:buChar char="•"/>
              <a:defRPr sz="875">
                <a:uFillTx/>
              </a:defRPr>
            </a:lvl9pPr>
          </a:lstStyle>
          <a:p>
            <a:pPr lvl="0"/>
            <a:r>
              <a:rPr lang="en-US" dirty="0">
                <a:uFillTx/>
              </a:rPr>
              <a:t>Click to edit Master text styles</a:t>
            </a:r>
          </a:p>
        </p:txBody>
      </p:sp>
      <p:sp>
        <p:nvSpPr>
          <p:cNvPr id="60" name="Google Shape;60;p50"/>
          <p:cNvSpPr txBox="1">
            <a:spLocks noGrp="1"/>
          </p:cNvSpPr>
          <p:nvPr>
            <p:ph type="body" idx="2"/>
          </p:nvPr>
        </p:nvSpPr>
        <p:spPr>
          <a:xfrm>
            <a:off x="1113236" y="2476500"/>
            <a:ext cx="2661841"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1" name="Google Shape;61;p50"/>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8/25/2022</a:t>
            </a:fld>
            <a:endParaRPr lang="en-US" dirty="0"/>
          </a:p>
        </p:txBody>
      </p:sp>
      <p:sp>
        <p:nvSpPr>
          <p:cNvPr id="63" name="Google Shape;63;p50"/>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648185105"/>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_WITH_CAPTION_TEXT">
    <p:spTree>
      <p:nvGrpSpPr>
        <p:cNvPr id="1" name="Shape 64"/>
        <p:cNvGrpSpPr/>
        <p:nvPr/>
      </p:nvGrpSpPr>
      <p:grpSpPr>
        <a:xfrm>
          <a:off x="0" y="0"/>
          <a:ext cx="0" cy="0"/>
          <a:chOff x="0" y="0"/>
          <a:chExt cx="0" cy="0"/>
        </a:xfrm>
      </p:grpSpPr>
      <p:sp>
        <p:nvSpPr>
          <p:cNvPr id="65" name="Google Shape;65;p51"/>
          <p:cNvSpPr txBox="1">
            <a:spLocks noGrp="1"/>
          </p:cNvSpPr>
          <p:nvPr>
            <p:ph type="title"/>
          </p:nvPr>
        </p:nvSpPr>
        <p:spPr>
          <a:xfrm>
            <a:off x="1112045" y="1460499"/>
            <a:ext cx="4069619"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66" name="Google Shape;66;p51"/>
          <p:cNvSpPr>
            <a:spLocks noGrp="1"/>
          </p:cNvSpPr>
          <p:nvPr>
            <p:ph type="pic" idx="2"/>
          </p:nvPr>
        </p:nvSpPr>
        <p:spPr>
          <a:xfrm>
            <a:off x="5696013" y="762000"/>
            <a:ext cx="2460731" cy="3810000"/>
          </a:xfrm>
          <a:prstGeom prst="roundRect">
            <a:avLst>
              <a:gd name="adj" fmla="val 42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67" name="Google Shape;67;p51"/>
          <p:cNvSpPr txBox="1">
            <a:spLocks noGrp="1"/>
          </p:cNvSpPr>
          <p:nvPr>
            <p:ph type="body" idx="1"/>
          </p:nvPr>
        </p:nvSpPr>
        <p:spPr>
          <a:xfrm>
            <a:off x="1112045" y="2603499"/>
            <a:ext cx="4069619" cy="15240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68" name="Google Shape;68;p51"/>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8/25/2022</a:t>
            </a:fld>
            <a:endParaRPr lang="en-US" dirty="0"/>
          </a:p>
        </p:txBody>
      </p:sp>
      <p:sp>
        <p:nvSpPr>
          <p:cNvPr id="70" name="Google Shape;70;p51"/>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53688091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1113236" y="3944054"/>
            <a:ext cx="7514033" cy="47228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28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73" name="Google Shape;73;p52"/>
          <p:cNvSpPr>
            <a:spLocks noGrp="1"/>
          </p:cNvSpPr>
          <p:nvPr>
            <p:ph type="pic" idx="2"/>
          </p:nvPr>
        </p:nvSpPr>
        <p:spPr>
          <a:xfrm>
            <a:off x="1789509" y="776760"/>
            <a:ext cx="6169458" cy="2637480"/>
          </a:xfrm>
          <a:prstGeom prst="roundRect">
            <a:avLst>
              <a:gd name="adj" fmla="val 4380"/>
            </a:avLst>
          </a:prstGeom>
          <a:noFill/>
          <a:ln w="38100"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00"/>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1pPr>
            <a:lvl2pPr marR="0" lvl="1"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2pPr>
            <a:lvl3pPr marR="0" lvl="2"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3pPr>
            <a:lvl4pPr marR="0" lvl="3"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4pPr>
            <a:lvl5pPr marR="0" lvl="4" algn="l" rtl="0">
              <a:spcBef>
                <a:spcPts val="375"/>
              </a:spcBef>
              <a:spcAft>
                <a:spcPts val="0"/>
              </a:spcAft>
              <a:buClr>
                <a:srgbClr val="7F241A"/>
              </a:buClr>
              <a:buSzPts val="1450"/>
              <a:buFont typeface="Arial"/>
              <a:buNone/>
              <a:defRPr sz="1000" b="0" i="0" u="none" strike="noStrike" cap="none">
                <a:solidFill>
                  <a:schemeClr val="dk1"/>
                </a:solidFill>
                <a:uFillTx/>
                <a:latin typeface="Helvetica Neue"/>
                <a:ea typeface="Helvetica Neue"/>
                <a:cs typeface="Helvetica Neue"/>
                <a:sym typeface="Helvetica Neue"/>
              </a:defRPr>
            </a:lvl5pPr>
            <a:lvl6pPr marR="0" lvl="5"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6pPr>
            <a:lvl7pPr marR="0" lvl="6"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7pPr>
            <a:lvl8pPr marR="0" lvl="7" algn="l" rtl="0">
              <a:spcBef>
                <a:spcPts val="375"/>
              </a:spcBef>
              <a:spcAft>
                <a:spcPts val="0"/>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8pPr>
            <a:lvl9pPr marR="0" lvl="8" algn="l" rtl="0">
              <a:spcBef>
                <a:spcPts val="375"/>
              </a:spcBef>
              <a:spcAft>
                <a:spcPts val="375"/>
              </a:spcAft>
              <a:buClr>
                <a:srgbClr val="7E241A"/>
              </a:buClr>
              <a:buSzPts val="1450"/>
              <a:buFont typeface="Arial"/>
              <a:buNone/>
              <a:defRPr sz="1000" b="0" i="0" u="none" strike="noStrike" cap="none">
                <a:solidFill>
                  <a:schemeClr val="dk1"/>
                </a:solidFill>
                <a:uFillTx/>
                <a:latin typeface="Corbel"/>
                <a:ea typeface="Corbel"/>
                <a:cs typeface="Corbel"/>
                <a:sym typeface="Corbel"/>
              </a:defRPr>
            </a:lvl9pPr>
          </a:lstStyle>
          <a:p>
            <a:r>
              <a:rPr lang="en-US">
                <a:uFillTx/>
              </a:rPr>
              <a:t>Click icon to add picture</a:t>
            </a:r>
            <a:endParaRPr>
              <a:uFillTx/>
            </a:endParaRPr>
          </a:p>
        </p:txBody>
      </p:sp>
      <p:sp>
        <p:nvSpPr>
          <p:cNvPr id="74" name="Google Shape;74;p52"/>
          <p:cNvSpPr txBox="1">
            <a:spLocks noGrp="1"/>
          </p:cNvSpPr>
          <p:nvPr>
            <p:ph type="body" idx="1"/>
          </p:nvPr>
        </p:nvSpPr>
        <p:spPr>
          <a:xfrm>
            <a:off x="1113236" y="4416336"/>
            <a:ext cx="7514033" cy="411427"/>
          </a:xfrm>
          <a:prstGeom prst="rect">
            <a:avLst/>
          </a:prstGeom>
          <a:noFill/>
          <a:ln>
            <a:noFill/>
          </a:ln>
        </p:spPr>
        <p:txBody>
          <a:bodyPr spcFirstLastPara="1" wrap="square" lIns="91425" tIns="45700" rIns="91425" bIns="45700" anchor="ctr" anchorCtr="0">
            <a:normAutofit/>
          </a:bodyPr>
          <a:lstStyle>
            <a:lvl1pPr marL="457200" lvl="0" indent="-228600" algn="ctr">
              <a:spcBef>
                <a:spcPts val="240"/>
              </a:spcBef>
              <a:spcAft>
                <a:spcPts val="0"/>
              </a:spcAft>
              <a:buSzPts val="1740"/>
              <a:buNone/>
              <a:defRPr sz="1200">
                <a:uFillTx/>
              </a:defRPr>
            </a:lvl1pPr>
            <a:lvl2pPr marL="914400" lvl="1" indent="-228600" algn="l">
              <a:spcBef>
                <a:spcPts val="375"/>
              </a:spcBef>
              <a:spcAft>
                <a:spcPts val="0"/>
              </a:spcAft>
              <a:buSzPts val="1088"/>
              <a:buNone/>
              <a:defRPr sz="750">
                <a:uFillTx/>
              </a:defRPr>
            </a:lvl2pPr>
            <a:lvl3pPr marL="1371600" lvl="2" indent="-228600" algn="l">
              <a:spcBef>
                <a:spcPts val="375"/>
              </a:spcBef>
              <a:spcAft>
                <a:spcPts val="0"/>
              </a:spcAft>
              <a:buSzPts val="906"/>
              <a:buNone/>
              <a:defRPr sz="625">
                <a:uFillTx/>
              </a:defRPr>
            </a:lvl3pPr>
            <a:lvl4pPr marL="1828800" lvl="3" indent="-228600" algn="l">
              <a:spcBef>
                <a:spcPts val="375"/>
              </a:spcBef>
              <a:spcAft>
                <a:spcPts val="0"/>
              </a:spcAft>
              <a:buSzPts val="815"/>
              <a:buNone/>
              <a:defRPr sz="562">
                <a:uFillTx/>
              </a:defRPr>
            </a:lvl4pPr>
            <a:lvl5pPr marL="2286000" lvl="4" indent="-228600" algn="l">
              <a:spcBef>
                <a:spcPts val="375"/>
              </a:spcBef>
              <a:spcAft>
                <a:spcPts val="0"/>
              </a:spcAft>
              <a:buSzPts val="815"/>
              <a:buNone/>
              <a:defRPr sz="562">
                <a:uFillTx/>
              </a:defRPr>
            </a:lvl5pPr>
            <a:lvl6pPr marL="2743200" lvl="5" indent="-228600" algn="l">
              <a:spcBef>
                <a:spcPts val="375"/>
              </a:spcBef>
              <a:spcAft>
                <a:spcPts val="0"/>
              </a:spcAft>
              <a:buSzPts val="815"/>
              <a:buNone/>
              <a:defRPr sz="562">
                <a:uFillTx/>
              </a:defRPr>
            </a:lvl6pPr>
            <a:lvl7pPr marL="3200400" lvl="6" indent="-228600" algn="l">
              <a:spcBef>
                <a:spcPts val="375"/>
              </a:spcBef>
              <a:spcAft>
                <a:spcPts val="0"/>
              </a:spcAft>
              <a:buSzPts val="815"/>
              <a:buNone/>
              <a:defRPr sz="562">
                <a:uFillTx/>
              </a:defRPr>
            </a:lvl7pPr>
            <a:lvl8pPr marL="3657600" lvl="7" indent="-228600" algn="l">
              <a:spcBef>
                <a:spcPts val="375"/>
              </a:spcBef>
              <a:spcAft>
                <a:spcPts val="0"/>
              </a:spcAft>
              <a:buSzPts val="815"/>
              <a:buNone/>
              <a:defRPr sz="562">
                <a:uFillTx/>
              </a:defRPr>
            </a:lvl8pPr>
            <a:lvl9pPr marL="4114800" lvl="8" indent="-228600" algn="l">
              <a:spcBef>
                <a:spcPts val="375"/>
              </a:spcBef>
              <a:spcAft>
                <a:spcPts val="375"/>
              </a:spcAft>
              <a:buSzPts val="815"/>
              <a:buNone/>
              <a:defRPr sz="562">
                <a:uFillTx/>
              </a:defRPr>
            </a:lvl9pPr>
          </a:lstStyle>
          <a:p>
            <a:pPr lvl="0"/>
            <a:r>
              <a:rPr lang="en-US">
                <a:uFillTx/>
              </a:rPr>
              <a:t>Click to edit Master text styles</a:t>
            </a:r>
          </a:p>
        </p:txBody>
      </p:sp>
      <p:sp>
        <p:nvSpPr>
          <p:cNvPr id="75" name="Google Shape;75;p5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8/25/2022</a:t>
            </a:fld>
            <a:endParaRPr lang="en-US" dirty="0"/>
          </a:p>
        </p:txBody>
      </p:sp>
      <p:sp>
        <p:nvSpPr>
          <p:cNvPr id="77" name="Google Shape;77;p5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59936187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84"/>
        <p:cNvGrpSpPr/>
        <p:nvPr/>
      </p:nvGrpSpPr>
      <p:grpSpPr>
        <a:xfrm>
          <a:off x="0" y="0"/>
          <a:ext cx="0" cy="0"/>
          <a:chOff x="0" y="0"/>
          <a:chExt cx="0" cy="0"/>
        </a:xfrm>
      </p:grpSpPr>
      <p:sp>
        <p:nvSpPr>
          <p:cNvPr id="85" name="Google Shape;85;p54"/>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6" name="Google Shape;86;p54"/>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87" name="Google Shape;87;p54"/>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88" name="Google Shape;88;p54"/>
          <p:cNvSpPr txBox="1">
            <a:spLocks noGrp="1"/>
          </p:cNvSpPr>
          <p:nvPr>
            <p:ph type="body" idx="1"/>
          </p:nvPr>
        </p:nvSpPr>
        <p:spPr>
          <a:xfrm>
            <a:off x="1827611" y="2857499"/>
            <a:ext cx="6399611" cy="317500"/>
          </a:xfrm>
          <a:prstGeom prst="rect">
            <a:avLst/>
          </a:prstGeom>
          <a:noFill/>
          <a:ln>
            <a:noFill/>
          </a:ln>
        </p:spPr>
        <p:txBody>
          <a:bodyPr spcFirstLastPara="1" wrap="square" lIns="91425" tIns="45700" rIns="91425" bIns="45700" anchor="ctr" anchorCtr="0">
            <a:noAutofit/>
          </a:bodyPr>
          <a:lstStyle>
            <a:lvl1pPr marL="457200" lvl="0" indent="-228600" algn="l">
              <a:spcBef>
                <a:spcPts val="360"/>
              </a:spcBef>
              <a:spcAft>
                <a:spcPts val="0"/>
              </a:spcAft>
              <a:buSzPts val="2610"/>
              <a:buFont typeface="Helvetica Neue"/>
              <a:buNone/>
              <a:defRPr sz="1800">
                <a:uFillTx/>
              </a:defRPr>
            </a:lvl1pPr>
            <a:lvl2pPr marL="914400" lvl="1" indent="-228600" algn="l">
              <a:spcBef>
                <a:spcPts val="440"/>
              </a:spcBef>
              <a:spcAft>
                <a:spcPts val="0"/>
              </a:spcAft>
              <a:buSzPts val="3190"/>
              <a:buFont typeface="Helvetica Neue"/>
              <a:buNone/>
              <a:defRPr>
                <a:uFillTx/>
              </a:defRPr>
            </a:lvl2pPr>
            <a:lvl3pPr marL="1371600" lvl="2" indent="-228600" algn="l">
              <a:spcBef>
                <a:spcPts val="400"/>
              </a:spcBef>
              <a:spcAft>
                <a:spcPts val="0"/>
              </a:spcAft>
              <a:buSzPts val="2900"/>
              <a:buFont typeface="Helvetica Neue"/>
              <a:buNone/>
              <a:defRPr>
                <a:uFillTx/>
              </a:defRPr>
            </a:lvl3pPr>
            <a:lvl4pPr marL="1828800" lvl="3" indent="-228600" algn="l">
              <a:spcBef>
                <a:spcPts val="375"/>
              </a:spcBef>
              <a:spcAft>
                <a:spcPts val="0"/>
              </a:spcAft>
              <a:buSzPts val="2610"/>
              <a:buFont typeface="Helvetica Neue"/>
              <a:buNone/>
              <a:defRPr>
                <a:uFillTx/>
              </a:defRPr>
            </a:lvl4pPr>
            <a:lvl5pPr marL="2286000" lvl="4" indent="-228600" algn="l">
              <a:spcBef>
                <a:spcPts val="375"/>
              </a:spcBef>
              <a:spcAft>
                <a:spcPts val="0"/>
              </a:spcAft>
              <a:buSzPts val="2320"/>
              <a:buFont typeface="Helvetica Neue"/>
              <a:buNone/>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89" name="Google Shape;89;p54"/>
          <p:cNvSpPr txBox="1">
            <a:spLocks noGrp="1"/>
          </p:cNvSpPr>
          <p:nvPr>
            <p:ph type="body" idx="2"/>
          </p:nvPr>
        </p:nvSpPr>
        <p:spPr>
          <a:xfrm>
            <a:off x="1113236" y="3619500"/>
            <a:ext cx="7514033" cy="12065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90" name="Google Shape;90;p54"/>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8/25/2022</a:t>
            </a:fld>
            <a:endParaRPr lang="en-US" dirty="0"/>
          </a:p>
        </p:txBody>
      </p:sp>
      <p:sp>
        <p:nvSpPr>
          <p:cNvPr id="92" name="Google Shape;92;p54"/>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659282512"/>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99"/>
        <p:cNvGrpSpPr/>
        <p:nvPr/>
      </p:nvGrpSpPr>
      <p:grpSpPr>
        <a:xfrm>
          <a:off x="0" y="0"/>
          <a:ext cx="0" cy="0"/>
          <a:chOff x="0" y="0"/>
          <a:chExt cx="0" cy="0"/>
        </a:xfrm>
      </p:grpSpPr>
      <p:sp>
        <p:nvSpPr>
          <p:cNvPr id="100" name="Google Shape;100;p56"/>
          <p:cNvSpPr txBox="1">
            <a:spLocks/>
          </p:cNvSpPr>
          <p:nvPr/>
        </p:nvSpPr>
        <p:spPr>
          <a:xfrm>
            <a:off x="1198563" y="719138"/>
            <a:ext cx="457200" cy="487362"/>
          </a:xfrm>
          <a:prstGeom prst="rect">
            <a:avLst/>
          </a:prstGeom>
          <a:no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1" name="Google Shape;101;p56"/>
          <p:cNvSpPr txBox="1">
            <a:spLocks/>
          </p:cNvSpPr>
          <p:nvPr/>
        </p:nvSpPr>
        <p:spPr>
          <a:xfrm>
            <a:off x="8170863" y="2349500"/>
            <a:ext cx="457200" cy="487363"/>
          </a:xfrm>
          <a:prstGeom prst="rect">
            <a:avLst/>
          </a:prstGeom>
          <a:noFill/>
          <a:ln>
            <a:noFill/>
          </a:ln>
        </p:spPr>
        <p:txBody>
          <a:bodyPr spcFirstLastPara="1" wrap="square" lIns="57150" tIns="28575" rIns="57150" bIns="28575" anchor="ctr" anchorCtr="0">
            <a:noAutofit/>
          </a:bodyPr>
          <a:lstStyle/>
          <a:p>
            <a:pPr marL="0" marR="0" lvl="0" indent="0" algn="r" rtl="0">
              <a:spcBef>
                <a:spcPts val="0"/>
              </a:spcBef>
              <a:spcAft>
                <a:spcPts val="0"/>
              </a:spcAft>
              <a:buClr>
                <a:schemeClr val="hlink"/>
              </a:buClr>
              <a:buSzPts val="2750"/>
              <a:buFont typeface="Noto Sans Symbols"/>
              <a:buNone/>
            </a:pPr>
            <a:r>
              <a:rPr lang="en-US" sz="5000" b="0" cap="none" dirty="0">
                <a:solidFill>
                  <a:schemeClr val="dk1"/>
                </a:solidFill>
                <a:uFillTx/>
                <a:latin typeface="Tahoma"/>
                <a:ea typeface="Tahoma"/>
                <a:cs typeface="Tahoma"/>
                <a:sym typeface="Tahoma"/>
              </a:rPr>
              <a:t>”</a:t>
            </a:r>
            <a:endParaRPr dirty="0">
              <a:uFillTx/>
              <a:latin typeface="Arial" panose="020B0604020202020204" pitchFamily="34" charset="0"/>
            </a:endParaRPr>
          </a:p>
        </p:txBody>
      </p:sp>
      <p:sp>
        <p:nvSpPr>
          <p:cNvPr id="102" name="Google Shape;102;p56"/>
          <p:cNvSpPr txBox="1">
            <a:spLocks noGrp="1"/>
          </p:cNvSpPr>
          <p:nvPr>
            <p:ph type="title"/>
          </p:nvPr>
        </p:nvSpPr>
        <p:spPr>
          <a:xfrm>
            <a:off x="1656161" y="571501"/>
            <a:ext cx="6742509" cy="22859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600" b="0" cap="none">
                <a:solidFill>
                  <a:schemeClr val="dk1"/>
                </a:solidFill>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03" name="Google Shape;103;p56"/>
          <p:cNvSpPr txBox="1">
            <a:spLocks noGrp="1"/>
          </p:cNvSpPr>
          <p:nvPr>
            <p:ph type="body" idx="1"/>
          </p:nvPr>
        </p:nvSpPr>
        <p:spPr>
          <a:xfrm>
            <a:off x="1113237" y="3238500"/>
            <a:ext cx="7514033" cy="740833"/>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04" name="Google Shape;104;p56"/>
          <p:cNvSpPr txBox="1">
            <a:spLocks noGrp="1"/>
          </p:cNvSpPr>
          <p:nvPr>
            <p:ph type="body" idx="2"/>
          </p:nvPr>
        </p:nvSpPr>
        <p:spPr>
          <a:xfrm>
            <a:off x="1113236" y="3979333"/>
            <a:ext cx="7514033" cy="846667"/>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05" name="Google Shape;105;p56"/>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8/25/2022</a:t>
            </a:fld>
            <a:endParaRPr lang="en-US" dirty="0"/>
          </a:p>
        </p:txBody>
      </p:sp>
      <p:sp>
        <p:nvSpPr>
          <p:cNvPr id="107" name="Google Shape;107;p56"/>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1994209848"/>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1113235" y="571503"/>
            <a:ext cx="7514034" cy="2272771"/>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4400" b="0">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0" name="Google Shape;110;p57"/>
          <p:cNvSpPr txBox="1">
            <a:spLocks noGrp="1"/>
          </p:cNvSpPr>
          <p:nvPr>
            <p:ph type="body" idx="1"/>
          </p:nvPr>
        </p:nvSpPr>
        <p:spPr>
          <a:xfrm>
            <a:off x="1113236" y="2921000"/>
            <a:ext cx="7514035" cy="6985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3480"/>
              <a:buNone/>
              <a:defRPr sz="2400" b="0" cap="none">
                <a:solidFill>
                  <a:schemeClr val="dk1"/>
                </a:solidFill>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1" name="Google Shape;111;p57"/>
          <p:cNvSpPr txBox="1">
            <a:spLocks noGrp="1"/>
          </p:cNvSpPr>
          <p:nvPr>
            <p:ph type="body" idx="2"/>
          </p:nvPr>
        </p:nvSpPr>
        <p:spPr>
          <a:xfrm>
            <a:off x="1113236" y="3619500"/>
            <a:ext cx="7514035" cy="12065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2320"/>
              <a:buNone/>
              <a:defRPr sz="1600">
                <a:solidFill>
                  <a:schemeClr val="dk1"/>
                </a:solidFill>
                <a:uFillTx/>
              </a:defRPr>
            </a:lvl1pPr>
            <a:lvl2pPr marL="914400" lvl="1" indent="-228600" algn="l">
              <a:spcBef>
                <a:spcPts val="375"/>
              </a:spcBef>
              <a:spcAft>
                <a:spcPts val="0"/>
              </a:spcAft>
              <a:buSzPts val="1631"/>
              <a:buNone/>
              <a:defRPr sz="1125">
                <a:solidFill>
                  <a:srgbClr val="8891AD"/>
                </a:solidFill>
                <a:uFillTx/>
              </a:defRPr>
            </a:lvl2pPr>
            <a:lvl3pPr marL="1371600" lvl="2" indent="-228600" algn="l">
              <a:spcBef>
                <a:spcPts val="375"/>
              </a:spcBef>
              <a:spcAft>
                <a:spcPts val="0"/>
              </a:spcAft>
              <a:buSzPts val="1450"/>
              <a:buNone/>
              <a:defRPr sz="1000">
                <a:solidFill>
                  <a:srgbClr val="8891AD"/>
                </a:solidFill>
                <a:uFillTx/>
              </a:defRPr>
            </a:lvl3pPr>
            <a:lvl4pPr marL="1828800" lvl="3" indent="-228600" algn="l">
              <a:spcBef>
                <a:spcPts val="375"/>
              </a:spcBef>
              <a:spcAft>
                <a:spcPts val="0"/>
              </a:spcAft>
              <a:buSzPts val="1269"/>
              <a:buNone/>
              <a:defRPr sz="875">
                <a:solidFill>
                  <a:srgbClr val="8891AD"/>
                </a:solidFill>
                <a:uFillTx/>
              </a:defRPr>
            </a:lvl4pPr>
            <a:lvl5pPr marL="2286000" lvl="4" indent="-228600" algn="l">
              <a:spcBef>
                <a:spcPts val="375"/>
              </a:spcBef>
              <a:spcAft>
                <a:spcPts val="0"/>
              </a:spcAft>
              <a:buSzPts val="1269"/>
              <a:buNone/>
              <a:defRPr sz="875">
                <a:solidFill>
                  <a:srgbClr val="8891AD"/>
                </a:solidFill>
                <a:uFillTx/>
              </a:defRPr>
            </a:lvl5pPr>
            <a:lvl6pPr marL="2743200" lvl="5" indent="-228600" algn="l">
              <a:spcBef>
                <a:spcPts val="375"/>
              </a:spcBef>
              <a:spcAft>
                <a:spcPts val="0"/>
              </a:spcAft>
              <a:buSzPts val="1269"/>
              <a:buNone/>
              <a:defRPr sz="875">
                <a:solidFill>
                  <a:srgbClr val="8891AD"/>
                </a:solidFill>
                <a:uFillTx/>
              </a:defRPr>
            </a:lvl6pPr>
            <a:lvl7pPr marL="3200400" lvl="6" indent="-228600" algn="l">
              <a:spcBef>
                <a:spcPts val="375"/>
              </a:spcBef>
              <a:spcAft>
                <a:spcPts val="0"/>
              </a:spcAft>
              <a:buSzPts val="1269"/>
              <a:buNone/>
              <a:defRPr sz="875">
                <a:solidFill>
                  <a:srgbClr val="8891AD"/>
                </a:solidFill>
                <a:uFillTx/>
              </a:defRPr>
            </a:lvl7pPr>
            <a:lvl8pPr marL="3657600" lvl="7" indent="-228600" algn="l">
              <a:spcBef>
                <a:spcPts val="375"/>
              </a:spcBef>
              <a:spcAft>
                <a:spcPts val="0"/>
              </a:spcAft>
              <a:buSzPts val="1269"/>
              <a:buNone/>
              <a:defRPr sz="875">
                <a:solidFill>
                  <a:srgbClr val="8891AD"/>
                </a:solidFill>
                <a:uFillTx/>
              </a:defRPr>
            </a:lvl8pPr>
            <a:lvl9pPr marL="4114800" lvl="8" indent="-228600" algn="l">
              <a:spcBef>
                <a:spcPts val="375"/>
              </a:spcBef>
              <a:spcAft>
                <a:spcPts val="375"/>
              </a:spcAft>
              <a:buSzPts val="1269"/>
              <a:buNone/>
              <a:defRPr sz="875">
                <a:solidFill>
                  <a:srgbClr val="8891AD"/>
                </a:solidFill>
                <a:uFillTx/>
              </a:defRPr>
            </a:lvl9pPr>
          </a:lstStyle>
          <a:p>
            <a:pPr lvl="0"/>
            <a:r>
              <a:rPr lang="en-US">
                <a:uFillTx/>
              </a:rPr>
              <a:t>Click to edit Master text styles</a:t>
            </a:r>
          </a:p>
        </p:txBody>
      </p:sp>
      <p:sp>
        <p:nvSpPr>
          <p:cNvPr id="112" name="Google Shape;112;p57"/>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8/25/2022</a:t>
            </a:fld>
            <a:endParaRPr lang="en-US" dirty="0"/>
          </a:p>
        </p:txBody>
      </p:sp>
      <p:sp>
        <p:nvSpPr>
          <p:cNvPr id="114" name="Google Shape;114;p57"/>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3710391962"/>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VERTICAL_TEXT">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uFillTx/>
              </a:defRPr>
            </a:lvl1pPr>
            <a:lvl2pPr lvl="1" algn="ctr">
              <a:spcBef>
                <a:spcPts val="0"/>
              </a:spcBef>
              <a:spcAft>
                <a:spcPts val="0"/>
              </a:spcAft>
              <a:buSzPts val="1400"/>
              <a:buNone/>
              <a:defRPr>
                <a:uFillTx/>
              </a:defRPr>
            </a:lvl2pPr>
            <a:lvl3pPr lvl="2" algn="ctr">
              <a:spcBef>
                <a:spcPts val="0"/>
              </a:spcBef>
              <a:spcAft>
                <a:spcPts val="0"/>
              </a:spcAft>
              <a:buSzPts val="1400"/>
              <a:buNone/>
              <a:defRPr>
                <a:uFillTx/>
              </a:defRPr>
            </a:lvl3pPr>
            <a:lvl4pPr lvl="3" algn="ctr">
              <a:spcBef>
                <a:spcPts val="0"/>
              </a:spcBef>
              <a:spcAft>
                <a:spcPts val="0"/>
              </a:spcAft>
              <a:buSzPts val="1400"/>
              <a:buNone/>
              <a:defRPr>
                <a:uFillTx/>
              </a:defRPr>
            </a:lvl4pPr>
            <a:lvl5pPr lvl="4" algn="ctr">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r>
              <a:rPr lang="en-US">
                <a:uFillTx/>
              </a:rPr>
              <a:t>Click to edit Master title style</a:t>
            </a:r>
            <a:endParaRPr>
              <a:uFillTx/>
            </a:endParaRPr>
          </a:p>
        </p:txBody>
      </p:sp>
      <p:sp>
        <p:nvSpPr>
          <p:cNvPr id="117" name="Google Shape;117;p58"/>
          <p:cNvSpPr txBox="1">
            <a:spLocks noGrp="1"/>
          </p:cNvSpPr>
          <p:nvPr>
            <p:ph type="body" idx="1"/>
          </p:nvPr>
        </p:nvSpPr>
        <p:spPr>
          <a:xfrm rot="5400000">
            <a:off x="2391661" y="-1024640"/>
            <a:ext cx="4308475" cy="8164332"/>
          </a:xfrm>
          <a:prstGeom prst="rect">
            <a:avLst/>
          </a:prstGeom>
          <a:noFill/>
          <a:ln>
            <a:noFill/>
          </a:ln>
        </p:spPr>
        <p:txBody>
          <a:bodyPr spcFirstLastPara="1" wrap="square" lIns="91425" tIns="45700" rIns="91425" bIns="45700" anchor="t" anchorCtr="0">
            <a:noAutofit/>
          </a:bodyPr>
          <a:lstStyle>
            <a:lvl1pPr marL="457200" lvl="0" indent="-394335" algn="l">
              <a:spcBef>
                <a:spcPts val="360"/>
              </a:spcBef>
              <a:spcAft>
                <a:spcPts val="0"/>
              </a:spcAft>
              <a:buSzPts val="2610"/>
              <a:buChar char="•"/>
              <a:defRPr>
                <a:uFillTx/>
              </a:defRPr>
            </a:lvl1pPr>
            <a:lvl2pPr marL="914400" lvl="1" indent="-394335" algn="l">
              <a:spcBef>
                <a:spcPts val="375"/>
              </a:spcBef>
              <a:spcAft>
                <a:spcPts val="0"/>
              </a:spcAft>
              <a:buSzPts val="2610"/>
              <a:buChar char="•"/>
              <a:defRPr>
                <a:uFillTx/>
              </a:defRPr>
            </a:lvl2pPr>
            <a:lvl3pPr marL="1371600" lvl="2" indent="-394335" algn="l">
              <a:spcBef>
                <a:spcPts val="375"/>
              </a:spcBef>
              <a:spcAft>
                <a:spcPts val="0"/>
              </a:spcAft>
              <a:buSzPts val="2610"/>
              <a:buChar char="•"/>
              <a:defRPr>
                <a:uFillTx/>
              </a:defRPr>
            </a:lvl3pPr>
            <a:lvl4pPr marL="1828800" lvl="3" indent="-394335" algn="l">
              <a:spcBef>
                <a:spcPts val="375"/>
              </a:spcBef>
              <a:spcAft>
                <a:spcPts val="0"/>
              </a:spcAft>
              <a:buSzPts val="2610"/>
              <a:buChar char="•"/>
              <a:defRPr>
                <a:uFillTx/>
              </a:defRPr>
            </a:lvl4pPr>
            <a:lvl5pPr marL="2286000" lvl="4" indent="-394335" algn="l">
              <a:spcBef>
                <a:spcPts val="375"/>
              </a:spcBef>
              <a:spcAft>
                <a:spcPts val="0"/>
              </a:spcAft>
              <a:buSzPts val="2610"/>
              <a:buChar char="•"/>
              <a:defRPr>
                <a:uFillTx/>
              </a:defRPr>
            </a:lvl5pPr>
            <a:lvl6pPr marL="2743200" lvl="5" indent="-394335" algn="l">
              <a:spcBef>
                <a:spcPts val="375"/>
              </a:spcBef>
              <a:spcAft>
                <a:spcPts val="0"/>
              </a:spcAft>
              <a:buSzPts val="2610"/>
              <a:buChar char="•"/>
              <a:defRPr>
                <a:uFillTx/>
              </a:defRPr>
            </a:lvl6pPr>
            <a:lvl7pPr marL="3200400" lvl="6" indent="-394335" algn="l">
              <a:spcBef>
                <a:spcPts val="375"/>
              </a:spcBef>
              <a:spcAft>
                <a:spcPts val="0"/>
              </a:spcAft>
              <a:buSzPts val="2610"/>
              <a:buChar char="•"/>
              <a:defRPr>
                <a:uFillTx/>
              </a:defRPr>
            </a:lvl7pPr>
            <a:lvl8pPr marL="3657600" lvl="7" indent="-394334" algn="l">
              <a:spcBef>
                <a:spcPts val="375"/>
              </a:spcBef>
              <a:spcAft>
                <a:spcPts val="0"/>
              </a:spcAft>
              <a:buSzPts val="2610"/>
              <a:buChar char="•"/>
              <a:defRPr>
                <a:uFillTx/>
              </a:defRPr>
            </a:lvl8pPr>
            <a:lvl9pPr marL="4114800" lvl="8" indent="-394334" algn="l">
              <a:spcBef>
                <a:spcPts val="375"/>
              </a:spcBef>
              <a:spcAft>
                <a:spcPts val="375"/>
              </a:spcAft>
              <a:buSzPts val="2610"/>
              <a:buChar char="•"/>
              <a:defRPr>
                <a:uFillTx/>
              </a:defRPr>
            </a:lvl9pPr>
          </a:lstStyle>
          <a:p>
            <a:pPr lvl="0"/>
            <a:r>
              <a:rPr lang="en-US">
                <a:uFillTx/>
              </a:rPr>
              <a:t>Click to edit Master text styles</a:t>
            </a:r>
          </a:p>
        </p:txBody>
      </p:sp>
      <p:sp>
        <p:nvSpPr>
          <p:cNvPr id="118" name="Google Shape;118;p58"/>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lvl="0" algn="r">
              <a:spcBef>
                <a:spcPts val="160"/>
              </a:spcBef>
              <a:spcAft>
                <a:spcPts val="0"/>
              </a:spcAft>
              <a:buSzPts val="440"/>
              <a:buNone/>
              <a:defRPr>
                <a:uFillTx/>
              </a:defRPr>
            </a:lvl1pPr>
            <a:lvl2pPr lvl="1" algn="l">
              <a:spcBef>
                <a:spcPts val="0"/>
              </a:spcBef>
              <a:spcAft>
                <a:spcPts val="0"/>
              </a:spcAft>
              <a:buSzPts val="1400"/>
              <a:buNone/>
              <a:defRPr>
                <a:uFillTx/>
              </a:defRPr>
            </a:lvl2pPr>
            <a:lvl3pPr lvl="2" algn="l">
              <a:spcBef>
                <a:spcPts val="0"/>
              </a:spcBef>
              <a:spcAft>
                <a:spcPts val="0"/>
              </a:spcAft>
              <a:buSzPts val="1400"/>
              <a:buNone/>
              <a:defRPr>
                <a:uFillTx/>
              </a:defRPr>
            </a:lvl3pPr>
            <a:lvl4pPr lvl="3" algn="l">
              <a:spcBef>
                <a:spcPts val="0"/>
              </a:spcBef>
              <a:spcAft>
                <a:spcPts val="0"/>
              </a:spcAft>
              <a:buSzPts val="1400"/>
              <a:buNone/>
              <a:defRPr>
                <a:uFillTx/>
              </a:defRPr>
            </a:lvl4pPr>
            <a:lvl5pPr lvl="4" algn="l">
              <a:spcBef>
                <a:spcPts val="0"/>
              </a:spcBef>
              <a:spcAft>
                <a:spcPts val="0"/>
              </a:spcAft>
              <a:buSzPts val="1400"/>
              <a:buNone/>
              <a:defRPr>
                <a:uFillTx/>
              </a:defRPr>
            </a:lvl5pPr>
            <a:lvl6pPr lvl="5" algn="l">
              <a:spcBef>
                <a:spcPts val="0"/>
              </a:spcBef>
              <a:spcAft>
                <a:spcPts val="0"/>
              </a:spcAft>
              <a:buSzPts val="1400"/>
              <a:buNone/>
              <a:defRPr>
                <a:uFillTx/>
              </a:defRPr>
            </a:lvl6pPr>
            <a:lvl7pPr lvl="6" algn="l">
              <a:spcBef>
                <a:spcPts val="0"/>
              </a:spcBef>
              <a:spcAft>
                <a:spcPts val="0"/>
              </a:spcAft>
              <a:buSzPts val="1400"/>
              <a:buNone/>
              <a:defRPr>
                <a:uFillTx/>
              </a:defRPr>
            </a:lvl7pPr>
            <a:lvl8pPr lvl="7" algn="l">
              <a:spcBef>
                <a:spcPts val="0"/>
              </a:spcBef>
              <a:spcAft>
                <a:spcPts val="0"/>
              </a:spcAft>
              <a:buSzPts val="1400"/>
              <a:buNone/>
              <a:defRPr>
                <a:uFillTx/>
              </a:defRPr>
            </a:lvl8pPr>
            <a:lvl9pPr lvl="8" algn="l">
              <a:spcBef>
                <a:spcPts val="0"/>
              </a:spcBef>
              <a:spcAft>
                <a:spcPts val="0"/>
              </a:spcAft>
              <a:buSzPts val="1400"/>
              <a:buNone/>
              <a:defRPr>
                <a:uFillTx/>
              </a:defRPr>
            </a:lvl9pPr>
          </a:lstStyle>
          <a:p>
            <a:pPr>
              <a:defRPr/>
            </a:pPr>
            <a:fld id="{7323C85F-1269-B54F-84D5-B0E2FBC7E66E}" type="datetime1">
              <a:rPr lang="en-US" smtClean="0"/>
              <a:t>8/25/2022</a:t>
            </a:fld>
            <a:endParaRPr lang="en-US" dirty="0"/>
          </a:p>
        </p:txBody>
      </p:sp>
      <p:sp>
        <p:nvSpPr>
          <p:cNvPr id="120" name="Google Shape;120;p58"/>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1pPr>
            <a:lvl2pPr marL="0" marR="0" lvl="1"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2pPr>
            <a:lvl3pPr marL="0" marR="0" lvl="2"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3pPr>
            <a:lvl4pPr marL="0" marR="0" lvl="3"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4pPr>
            <a:lvl5pPr marL="0" marR="0" lvl="4"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5pPr>
            <a:lvl6pPr marL="0" marR="0" lvl="5"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6pPr>
            <a:lvl7pPr marL="0" marR="0" lvl="6"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7pPr>
            <a:lvl8pPr marL="0" marR="0" lvl="7"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8pPr>
            <a:lvl9pPr marL="0" marR="0" lvl="8" indent="0" algn="r">
              <a:spcBef>
                <a:spcPts val="0"/>
              </a:spcBef>
              <a:spcAft>
                <a:spcPts val="0"/>
              </a:spcAft>
              <a:buClr>
                <a:schemeClr val="hlink"/>
              </a:buClr>
              <a:buSzPts val="440"/>
              <a:buFont typeface="Noto Sans Symbols"/>
              <a:buNone/>
              <a:defRPr sz="800" b="0" i="0">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Tree>
    <p:extLst>
      <p:ext uri="{BB962C8B-B14F-4D97-AF65-F5344CB8AC3E}">
        <p14:creationId xmlns:p14="http://schemas.microsoft.com/office/powerpoint/2010/main" val="265437857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s://creativecommons.org/licenses/by/4.0/"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cs.rit.edu/~xl/"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2"/>
          <p:cNvSpPr txBox="1">
            <a:spLocks noGrp="1"/>
          </p:cNvSpPr>
          <p:nvPr>
            <p:ph type="title"/>
          </p:nvPr>
        </p:nvSpPr>
        <p:spPr>
          <a:xfrm>
            <a:off x="463732" y="131763"/>
            <a:ext cx="8164332" cy="5937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1pPr>
            <a:lvl2pPr marR="0" lvl="1"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2pPr>
            <a:lvl3pPr marR="0" lvl="2"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3pPr>
            <a:lvl4pPr marR="0" lvl="3"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4pPr>
            <a:lvl5pPr marR="0" lvl="4" algn="ctr" rtl="0">
              <a:spcBef>
                <a:spcPts val="0"/>
              </a:spcBef>
              <a:spcAft>
                <a:spcPts val="0"/>
              </a:spcAft>
              <a:buSzPts val="1400"/>
              <a:buNone/>
              <a:defRPr sz="3200" b="0" i="0" u="none" strike="noStrike" cap="none">
                <a:solidFill>
                  <a:schemeClr val="dk1"/>
                </a:solidFill>
                <a:uFillTx/>
                <a:latin typeface="Franklin Gothic"/>
                <a:ea typeface="Franklin Gothic"/>
                <a:cs typeface="Franklin Gothic"/>
                <a:sym typeface="Franklin Gothic"/>
              </a:defRPr>
            </a:lvl5pPr>
            <a:lvl6pPr marR="0" lvl="5" algn="l" rtl="0">
              <a:spcBef>
                <a:spcPts val="0"/>
              </a:spcBef>
              <a:spcAft>
                <a:spcPts val="0"/>
              </a:spcAft>
              <a:buSzPts val="1400"/>
              <a:buNone/>
              <a:defRPr sz="1800" b="0" i="0" u="none" strike="noStrike" cap="none">
                <a:solidFill>
                  <a:schemeClr val="dk2"/>
                </a:solidFill>
                <a:uFillTx/>
              </a:defRPr>
            </a:lvl6pPr>
            <a:lvl7pPr marR="0" lvl="6" algn="l" rtl="0">
              <a:spcBef>
                <a:spcPts val="0"/>
              </a:spcBef>
              <a:spcAft>
                <a:spcPts val="0"/>
              </a:spcAft>
              <a:buSzPts val="1400"/>
              <a:buNone/>
              <a:defRPr sz="1800" b="0" i="0" u="none" strike="noStrike" cap="none">
                <a:solidFill>
                  <a:schemeClr val="dk2"/>
                </a:solidFill>
                <a:uFillTx/>
              </a:defRPr>
            </a:lvl7pPr>
            <a:lvl8pPr marR="0" lvl="7" algn="l" rtl="0">
              <a:spcBef>
                <a:spcPts val="0"/>
              </a:spcBef>
              <a:spcAft>
                <a:spcPts val="0"/>
              </a:spcAft>
              <a:buSzPts val="1400"/>
              <a:buNone/>
              <a:defRPr sz="1800" b="0" i="0" u="none" strike="noStrike" cap="none">
                <a:solidFill>
                  <a:schemeClr val="dk2"/>
                </a:solidFill>
                <a:uFillTx/>
              </a:defRPr>
            </a:lvl8pPr>
            <a:lvl9pPr marR="0" lvl="8" algn="l" rtl="0">
              <a:spcBef>
                <a:spcPts val="0"/>
              </a:spcBef>
              <a:spcAft>
                <a:spcPts val="0"/>
              </a:spcAft>
              <a:buSzPts val="1400"/>
              <a:buNone/>
              <a:defRPr sz="1800" b="0" i="0" u="none" strike="noStrike" cap="none">
                <a:solidFill>
                  <a:schemeClr val="dk2"/>
                </a:solidFill>
                <a:uFillTx/>
              </a:defRPr>
            </a:lvl9pPr>
          </a:lstStyle>
          <a:p>
            <a:endParaRPr>
              <a:uFillTx/>
            </a:endParaRPr>
          </a:p>
        </p:txBody>
      </p:sp>
      <p:sp>
        <p:nvSpPr>
          <p:cNvPr id="11" name="Google Shape;11;p42"/>
          <p:cNvSpPr txBox="1">
            <a:spLocks noGrp="1"/>
          </p:cNvSpPr>
          <p:nvPr>
            <p:ph type="body" idx="1"/>
          </p:nvPr>
        </p:nvSpPr>
        <p:spPr>
          <a:xfrm>
            <a:off x="463732" y="903288"/>
            <a:ext cx="8164332" cy="4308475"/>
          </a:xfrm>
          <a:prstGeom prst="rect">
            <a:avLst/>
          </a:prstGeom>
          <a:noFill/>
          <a:ln>
            <a:noFill/>
          </a:ln>
        </p:spPr>
        <p:txBody>
          <a:bodyPr spcFirstLastPara="1" wrap="square" lIns="91425" tIns="45700" rIns="91425" bIns="45700" anchor="ctr" anchorCtr="0">
            <a:noAutofit/>
          </a:bodyPr>
          <a:lstStyle>
            <a:lvl1pPr marL="457200" marR="0" lvl="0" indent="-449580" algn="l" rtl="0">
              <a:spcBef>
                <a:spcPts val="480"/>
              </a:spcBef>
              <a:spcAft>
                <a:spcPts val="0"/>
              </a:spcAft>
              <a:buClr>
                <a:srgbClr val="7F241A"/>
              </a:buClr>
              <a:buSzPts val="3480"/>
              <a:buFont typeface="Arial"/>
              <a:buChar char="•"/>
              <a:defRPr sz="2400" b="0" i="0" u="none" strike="noStrike" cap="none">
                <a:solidFill>
                  <a:schemeClr val="dk1"/>
                </a:solidFill>
                <a:uFillTx/>
                <a:latin typeface="Helvetica Neue"/>
                <a:ea typeface="Helvetica Neue"/>
                <a:cs typeface="Helvetica Neue"/>
                <a:sym typeface="Helvetica Neue"/>
              </a:defRPr>
            </a:lvl1pPr>
            <a:lvl2pPr marL="914400" marR="0" lvl="1" indent="-431165" algn="l" rtl="0">
              <a:spcBef>
                <a:spcPts val="440"/>
              </a:spcBef>
              <a:spcAft>
                <a:spcPts val="0"/>
              </a:spcAft>
              <a:buClr>
                <a:srgbClr val="7F241A"/>
              </a:buClr>
              <a:buSzPts val="3190"/>
              <a:buFont typeface="Arial"/>
              <a:buChar char="•"/>
              <a:defRPr sz="2200" b="0" i="0" u="none" strike="noStrike" cap="none">
                <a:solidFill>
                  <a:schemeClr val="dk1"/>
                </a:solidFill>
                <a:uFillTx/>
                <a:latin typeface="Helvetica Neue"/>
                <a:ea typeface="Helvetica Neue"/>
                <a:cs typeface="Helvetica Neue"/>
                <a:sym typeface="Helvetica Neue"/>
              </a:defRPr>
            </a:lvl2pPr>
            <a:lvl3pPr marL="1371600" marR="0" lvl="2" indent="-412750" algn="l" rtl="0">
              <a:spcBef>
                <a:spcPts val="400"/>
              </a:spcBef>
              <a:spcAft>
                <a:spcPts val="0"/>
              </a:spcAft>
              <a:buClr>
                <a:srgbClr val="7F241A"/>
              </a:buClr>
              <a:buSzPts val="2900"/>
              <a:buFont typeface="Arial"/>
              <a:buChar char="•"/>
              <a:defRPr sz="2000" b="0" i="0" u="none" strike="noStrike" cap="none">
                <a:solidFill>
                  <a:schemeClr val="dk1"/>
                </a:solidFill>
                <a:uFillTx/>
                <a:latin typeface="Helvetica Neue"/>
                <a:ea typeface="Helvetica Neue"/>
                <a:cs typeface="Helvetica Neue"/>
                <a:sym typeface="Helvetica Neue"/>
              </a:defRPr>
            </a:lvl3pPr>
            <a:lvl4pPr marL="1828800" marR="0" lvl="3" indent="-394335" algn="l" rtl="0">
              <a:spcBef>
                <a:spcPts val="375"/>
              </a:spcBef>
              <a:spcAft>
                <a:spcPts val="0"/>
              </a:spcAft>
              <a:buClr>
                <a:srgbClr val="7F241A"/>
              </a:buClr>
              <a:buSzPts val="2610"/>
              <a:buFont typeface="Arial"/>
              <a:buChar char="•"/>
              <a:defRPr sz="1800" b="0" i="0" u="none" strike="noStrike" cap="none">
                <a:solidFill>
                  <a:schemeClr val="dk1"/>
                </a:solidFill>
                <a:uFillTx/>
                <a:latin typeface="Helvetica Neue"/>
                <a:ea typeface="Helvetica Neue"/>
                <a:cs typeface="Helvetica Neue"/>
                <a:sym typeface="Helvetica Neue"/>
              </a:defRPr>
            </a:lvl4pPr>
            <a:lvl5pPr marL="2286000" marR="0" lvl="4" indent="-375920" algn="l" rtl="0">
              <a:spcBef>
                <a:spcPts val="375"/>
              </a:spcBef>
              <a:spcAft>
                <a:spcPts val="0"/>
              </a:spcAft>
              <a:buClr>
                <a:srgbClr val="7F241A"/>
              </a:buClr>
              <a:buSzPts val="2320"/>
              <a:buFont typeface="Arial"/>
              <a:buChar char="•"/>
              <a:defRPr sz="1600" b="0" i="0" u="none" strike="noStrike" cap="none">
                <a:solidFill>
                  <a:schemeClr val="dk1"/>
                </a:solidFill>
                <a:uFillTx/>
                <a:latin typeface="Helvetica Neue"/>
                <a:ea typeface="Helvetica Neue"/>
                <a:cs typeface="Helvetica Neue"/>
                <a:sym typeface="Helvetica Neue"/>
              </a:defRPr>
            </a:lvl5pPr>
            <a:lvl6pPr marL="2743200" marR="0" lvl="5"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6pPr>
            <a:lvl7pPr marL="3200400" marR="0" lvl="6"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7pPr>
            <a:lvl8pPr marL="3657600" marR="0" lvl="7" indent="-309165" algn="l" rtl="0">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8pPr>
            <a:lvl9pPr marL="4114800" marR="0" lvl="8" indent="-309165" algn="l" rtl="0">
              <a:spcBef>
                <a:spcPts val="375"/>
              </a:spcBef>
              <a:spcAft>
                <a:spcPts val="375"/>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9pPr>
          </a:lstStyle>
          <a:p>
            <a:endParaRPr dirty="0">
              <a:uFillTx/>
            </a:endParaRPr>
          </a:p>
        </p:txBody>
      </p:sp>
      <p:sp>
        <p:nvSpPr>
          <p:cNvPr id="12" name="Google Shape;12;p42"/>
          <p:cNvSpPr txBox="1">
            <a:spLocks noGrp="1"/>
          </p:cNvSpPr>
          <p:nvPr>
            <p:ph type="dt" idx="10"/>
          </p:nvPr>
        </p:nvSpPr>
        <p:spPr>
          <a:xfrm>
            <a:off x="7299325" y="5259388"/>
            <a:ext cx="857250" cy="303212"/>
          </a:xfrm>
          <a:prstGeom prst="rect">
            <a:avLst/>
          </a:prstGeom>
          <a:noFill/>
          <a:ln>
            <a:noFill/>
          </a:ln>
        </p:spPr>
        <p:txBody>
          <a:bodyPr spcFirstLastPara="1" wrap="square" lIns="91425" tIns="45700" rIns="91425" bIns="45700" anchor="ctr" anchorCtr="0">
            <a:noAutofit/>
          </a:bodyPr>
          <a:lstStyle>
            <a:lvl1pPr marR="0" lvl="0" algn="r" rtl="0">
              <a:spcBef>
                <a:spcPts val="16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R="0" lvl="1"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2pPr>
            <a:lvl3pPr marR="0" lvl="2"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3pPr>
            <a:lvl4pPr marR="0" lvl="3"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4pPr>
            <a:lvl5pPr marR="0" lvl="4"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5pPr>
            <a:lvl6pPr marR="0" lvl="5"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6pPr>
            <a:lvl7pPr marR="0" lvl="6"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7pPr>
            <a:lvl8pPr marR="0" lvl="7"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8pPr>
            <a:lvl9pPr marR="0" lvl="8" algn="l" rtl="0">
              <a:spcBef>
                <a:spcPts val="0"/>
              </a:spcBef>
              <a:spcAft>
                <a:spcPts val="0"/>
              </a:spcAft>
              <a:buSzPts val="1400"/>
              <a:buNone/>
              <a:defRPr sz="2000" b="0" i="0" u="none" strike="noStrike" cap="none">
                <a:solidFill>
                  <a:schemeClr val="dk1"/>
                </a:solidFill>
                <a:uFillTx/>
                <a:latin typeface="Tahoma"/>
                <a:ea typeface="Tahoma"/>
                <a:cs typeface="Tahoma"/>
                <a:sym typeface="Tahoma"/>
              </a:defRPr>
            </a:lvl9pPr>
          </a:lstStyle>
          <a:p>
            <a:pPr>
              <a:defRPr/>
            </a:pPr>
            <a:fld id="{7323C85F-1269-B54F-84D5-B0E2FBC7E66E}" type="datetime1">
              <a:rPr lang="en-US" smtClean="0"/>
              <a:t>8/25/2022</a:t>
            </a:fld>
            <a:endParaRPr lang="en-US" dirty="0"/>
          </a:p>
        </p:txBody>
      </p:sp>
      <p:sp>
        <p:nvSpPr>
          <p:cNvPr id="14" name="Google Shape;14;p42"/>
          <p:cNvSpPr txBox="1">
            <a:spLocks noGrp="1"/>
          </p:cNvSpPr>
          <p:nvPr>
            <p:ph type="sldNum" idx="12"/>
          </p:nvPr>
        </p:nvSpPr>
        <p:spPr>
          <a:xfrm>
            <a:off x="8213725" y="5259388"/>
            <a:ext cx="414338" cy="30321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1pPr>
            <a:lvl2pPr marL="0" marR="0" lvl="1"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2pPr>
            <a:lvl3pPr marL="0" marR="0" lvl="2"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3pPr>
            <a:lvl4pPr marL="0" marR="0" lvl="3"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4pPr>
            <a:lvl5pPr marL="0" marR="0" lvl="4"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5pPr>
            <a:lvl6pPr marL="0" marR="0" lvl="5"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6pPr>
            <a:lvl7pPr marL="0" marR="0" lvl="6"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7pPr>
            <a:lvl8pPr marL="0" marR="0" lvl="7"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8pPr>
            <a:lvl9pPr marL="0" marR="0" lvl="8" indent="0" algn="r" rtl="0">
              <a:spcBef>
                <a:spcPts val="0"/>
              </a:spcBef>
              <a:spcAft>
                <a:spcPts val="0"/>
              </a:spcAft>
              <a:buClr>
                <a:schemeClr val="hlink"/>
              </a:buClr>
              <a:buSzPts val="440"/>
              <a:buFont typeface="Noto Sans Symbols"/>
              <a:buNone/>
              <a:defRPr sz="800" b="0" i="0" u="none" strike="noStrike" cap="none">
                <a:solidFill>
                  <a:schemeClr val="dk1"/>
                </a:solidFill>
                <a:uFillTx/>
                <a:latin typeface="Corbel"/>
                <a:ea typeface="Corbel"/>
                <a:cs typeface="Corbel"/>
                <a:sym typeface="Corbel"/>
              </a:defRPr>
            </a:lvl9pPr>
          </a:lstStyle>
          <a:p>
            <a:pPr>
              <a:defRPr/>
            </a:pPr>
            <a:fld id="{361BC5EF-03BB-A040-9334-4208FF5B5108}" type="slidenum">
              <a:rPr lang="en-GB" smtClean="0"/>
              <a:pPr>
                <a:defRPr/>
              </a:pPr>
              <a:t>‹#›</a:t>
            </a:fld>
            <a:endParaRPr lang="en-GB"/>
          </a:p>
        </p:txBody>
      </p:sp>
      <p:sp>
        <p:nvSpPr>
          <p:cNvPr id="8" name="Shape 31"/>
          <p:cNvSpPr>
            <a:spLocks/>
          </p:cNvSpPr>
          <p:nvPr/>
        </p:nvSpPr>
        <p:spPr>
          <a:xfrm>
            <a:off x="0" y="5494639"/>
            <a:ext cx="7556601" cy="220362"/>
          </a:xfrm>
          <a:prstGeom prst="rect">
            <a:avLst/>
          </a:prstGeom>
          <a:noFill/>
          <a:ln>
            <a:noFill/>
          </a:ln>
        </p:spPr>
        <p:txBody>
          <a:bodyPr wrap="square" lIns="91425" tIns="45700" rIns="91425" bIns="45700" anchor="b"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i="0" u="none" strike="noStrike" cap="none" dirty="0">
                <a:solidFill>
                  <a:srgbClr val="000000"/>
                </a:solidFill>
                <a:effectLst/>
                <a:latin typeface="Arial"/>
                <a:ea typeface="Arial"/>
                <a:cs typeface="Arial"/>
                <a:sym typeface="Arial"/>
              </a:rPr>
              <a:t>By </a:t>
            </a:r>
            <a:r>
              <a:rPr lang="en-US" sz="800" b="0" i="0" u="none" strike="noStrike" cap="none" dirty="0" err="1">
                <a:solidFill>
                  <a:srgbClr val="000000"/>
                </a:solidFill>
                <a:effectLst/>
                <a:latin typeface="Arial"/>
                <a:ea typeface="Arial"/>
                <a:cs typeface="Arial"/>
                <a:sym typeface="Arial"/>
              </a:rPr>
              <a:t>Xumin</a:t>
            </a:r>
            <a:r>
              <a:rPr lang="en-US" sz="800" b="0" i="0" u="none" strike="noStrike" cap="none" dirty="0">
                <a:solidFill>
                  <a:srgbClr val="000000"/>
                </a:solidFill>
                <a:effectLst/>
                <a:latin typeface="Arial"/>
                <a:ea typeface="Arial"/>
                <a:cs typeface="Arial"/>
                <a:sym typeface="Arial"/>
              </a:rPr>
              <a:t> Liu </a:t>
            </a:r>
            <a:r>
              <a:rPr lang="en-US" sz="800" b="0" i="0" u="none" strike="noStrike" cap="none" dirty="0">
                <a:solidFill>
                  <a:srgbClr val="000000"/>
                </a:solidFill>
                <a:effectLst/>
                <a:latin typeface="Arial"/>
                <a:ea typeface="Arial"/>
                <a:cs typeface="Arial"/>
                <a:sym typeface="Arial"/>
                <a:hlinkClick r:id="rId14"/>
              </a:rPr>
              <a:t>https://www.cs.rit.edu/~xl/</a:t>
            </a:r>
            <a:r>
              <a:rPr lang="en-US" sz="800" b="0" i="0" u="none" strike="noStrike" cap="none" dirty="0">
                <a:solidFill>
                  <a:srgbClr val="000000"/>
                </a:solidFill>
                <a:effectLst/>
                <a:latin typeface="Arial"/>
                <a:ea typeface="Arial"/>
                <a:cs typeface="Arial"/>
                <a:sym typeface="Arial"/>
              </a:rPr>
              <a:t>. Except where otherwise noted</a:t>
            </a:r>
            <a:r>
              <a:rPr lang="en-US" sz="1400" b="0" i="0" u="none" strike="noStrike" cap="none" dirty="0">
                <a:solidFill>
                  <a:srgbClr val="000000"/>
                </a:solidFill>
                <a:effectLst/>
                <a:latin typeface="Arial"/>
                <a:ea typeface="Arial"/>
                <a:cs typeface="Arial"/>
                <a:sym typeface="Arial"/>
              </a:rPr>
              <a:t>,</a:t>
            </a:r>
            <a:r>
              <a:rPr lang="en-US" sz="800" dirty="0">
                <a:uFillTx/>
              </a:rPr>
              <a:t> this work is licensed under a </a:t>
            </a:r>
            <a:r>
              <a:rPr lang="en-US" sz="800" dirty="0">
                <a:uFillTx/>
                <a:hlinkClick r:id="rId15"/>
              </a:rPr>
              <a:t>Creative Commons Attribution-4.0 International License</a:t>
            </a:r>
            <a:r>
              <a:rPr lang="en-US" sz="800" dirty="0">
                <a:uFillTx/>
              </a:rPr>
              <a:t>.</a:t>
            </a:r>
          </a:p>
        </p:txBody>
      </p:sp>
    </p:spTree>
    <p:extLst>
      <p:ext uri="{BB962C8B-B14F-4D97-AF65-F5344CB8AC3E}">
        <p14:creationId xmlns:p14="http://schemas.microsoft.com/office/powerpoint/2010/main" val="3282902759"/>
      </p:ext>
    </p:extLst>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5" r:id="rId6"/>
    <p:sldLayoutId id="2147483676" r:id="rId7"/>
    <p:sldLayoutId id="2147483677" r:id="rId8"/>
    <p:sldLayoutId id="2147483678" r:id="rId9"/>
    <p:sldLayoutId id="2147483679" r:id="rId10"/>
    <p:sldLayoutId id="2147483680" r:id="rId11"/>
    <p:sldLayoutId id="2147483697" r:id="rId12"/>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14.png"/><Relationship Id="rId3" Type="http://schemas.openxmlformats.org/officeDocument/2006/relationships/oleObject" Target="../embeddings/oleObject1.bin"/><Relationship Id="rId7" Type="http://schemas.openxmlformats.org/officeDocument/2006/relationships/image" Target="../media/image11.png"/><Relationship Id="rId12" Type="http://schemas.openxmlformats.org/officeDocument/2006/relationships/customXml" Target="../ink/ink4.xml"/><Relationship Id="rId2" Type="http://schemas.openxmlformats.org/officeDocument/2006/relationships/notesSlide" Target="../notesSlides/notesSlide11.xml"/><Relationship Id="rId1" Type="http://schemas.openxmlformats.org/officeDocument/2006/relationships/slideLayout" Target="../slideLayouts/slideLayout11.xml"/><Relationship Id="rId11" Type="http://schemas.openxmlformats.org/officeDocument/2006/relationships/image" Target="../media/image13.png"/><Relationship Id="rId5" Type="http://schemas.openxmlformats.org/officeDocument/2006/relationships/customXml" Target="../ink/ink1.xml"/><Relationship Id="rId10" Type="http://schemas.openxmlformats.org/officeDocument/2006/relationships/customXml" Target="../ink/ink3.xml"/><Relationship Id="rId4" Type="http://schemas.openxmlformats.org/officeDocument/2006/relationships/image" Target="../media/image7.emf"/><Relationship Id="rId9" Type="http://schemas.openxmlformats.org/officeDocument/2006/relationships/image" Target="../media/image12.png"/><Relationship Id="rId14" Type="http://schemas.openxmlformats.org/officeDocument/2006/relationships/image" Target="../media/image8.gif"/></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16.jpe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1.xml"/><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23.jpeg"/></Relationships>
</file>

<file path=ppt/slides/_rels/slide2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a:xfrm>
            <a:off x="257175" y="1493556"/>
            <a:ext cx="8886825" cy="2180166"/>
          </a:xfrm>
        </p:spPr>
        <p:txBody>
          <a:bodyPr anchor="ctr"/>
          <a:lstStyle/>
          <a:p>
            <a:pPr algn="ctr"/>
            <a:r>
              <a:rPr lang="en-US" sz="4000" dirty="0"/>
              <a:t>Summary Statistics for Data Exploration</a:t>
            </a:r>
          </a:p>
          <a:p>
            <a:pPr algn="ctr"/>
            <a:endParaRPr lang="en-US" altLang="x-none" sz="4000" dirty="0">
              <a:ln>
                <a:noFill/>
              </a:ln>
            </a:endParaRPr>
          </a:p>
        </p:txBody>
      </p:sp>
      <p:pic>
        <p:nvPicPr>
          <p:cNvPr id="6" name="Picture 2">
            <a:extLst>
              <a:ext uri="{FF2B5EF4-FFF2-40B4-BE49-F238E27FC236}">
                <a16:creationId xmlns:a16="http://schemas.microsoft.com/office/drawing/2014/main" id="{2A64FEAA-8957-41DD-B4A3-DD528411CF14}"/>
              </a:ext>
            </a:extLst>
          </p:cNvPr>
          <p:cNvPicPr>
            <a:picLocks noChangeAspect="1" noChangeArrowheads="1"/>
          </p:cNvPicPr>
          <p:nvPr/>
        </p:nvPicPr>
        <p:blipFill>
          <a:blip r:embed="rId3"/>
          <a:srcRect/>
          <a:stretch>
            <a:fillRect/>
          </a:stretch>
        </p:blipFill>
        <p:spPr bwMode="auto">
          <a:xfrm>
            <a:off x="3505623" y="3330226"/>
            <a:ext cx="2077453" cy="570217"/>
          </a:xfrm>
          <a:prstGeom prst="rect">
            <a:avLst/>
          </a:prstGeom>
          <a:noFill/>
        </p:spPr>
      </p:pic>
      <p:sp>
        <p:nvSpPr>
          <p:cNvPr id="5" name="TextBox 4">
            <a:extLst>
              <a:ext uri="{FF2B5EF4-FFF2-40B4-BE49-F238E27FC236}">
                <a16:creationId xmlns:a16="http://schemas.microsoft.com/office/drawing/2014/main" id="{7F1E3889-3762-9CCC-F89F-694A7AB2A2D8}"/>
              </a:ext>
            </a:extLst>
          </p:cNvPr>
          <p:cNvSpPr txBox="1"/>
          <p:nvPr/>
        </p:nvSpPr>
        <p:spPr>
          <a:xfrm>
            <a:off x="6459687" y="351064"/>
            <a:ext cx="2167581" cy="276999"/>
          </a:xfrm>
          <a:prstGeom prst="rect">
            <a:avLst/>
          </a:prstGeom>
          <a:noFill/>
        </p:spPr>
        <p:txBody>
          <a:bodyPr wrap="square" rtlCol="0">
            <a:spAutoFit/>
          </a:bodyPr>
          <a:lstStyle/>
          <a:p>
            <a:r>
              <a:rPr lang="en-US" sz="1200" dirty="0">
                <a:solidFill>
                  <a:schemeClr val="accent2"/>
                </a:solidFill>
                <a:latin typeface="Abadi Extra Light" panose="020B0604020202020204" pitchFamily="34" charset="0"/>
              </a:rPr>
              <a:t>Difficulty level</a:t>
            </a:r>
            <a:r>
              <a:rPr lang="en-US" sz="1200">
                <a:solidFill>
                  <a:schemeClr val="accent2"/>
                </a:solidFill>
                <a:latin typeface="Abadi Extra Light" panose="020B0604020202020204" pitchFamily="34" charset="0"/>
              </a:rPr>
              <a:t>: Introductory</a:t>
            </a:r>
            <a:endParaRPr lang="en-US" sz="1200" dirty="0">
              <a:solidFill>
                <a:schemeClr val="accent6"/>
              </a:solidFill>
              <a:latin typeface="Abadi Extra Light" panose="020B0604020202020204" pitchFamily="34" charset="0"/>
            </a:endParaRPr>
          </a:p>
        </p:txBody>
      </p:sp>
    </p:spTree>
    <p:extLst>
      <p:ext uri="{BB962C8B-B14F-4D97-AF65-F5344CB8AC3E}">
        <p14:creationId xmlns:p14="http://schemas.microsoft.com/office/powerpoint/2010/main" val="616148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ACF740E8-E10B-FD35-9314-87A0564C9C92}"/>
              </a:ext>
            </a:extLst>
          </p:cNvPr>
          <p:cNvGrpSpPr>
            <a:grpSpLocks noChangeAspect="1"/>
          </p:cNvGrpSpPr>
          <p:nvPr/>
        </p:nvGrpSpPr>
        <p:grpSpPr>
          <a:xfrm>
            <a:off x="829322" y="1340165"/>
            <a:ext cx="7349668" cy="2712965"/>
            <a:chOff x="2866820" y="1514475"/>
            <a:chExt cx="6953455" cy="2566712"/>
          </a:xfrm>
        </p:grpSpPr>
        <p:pic>
          <p:nvPicPr>
            <p:cNvPr id="20" name="Picture 19">
              <a:extLst>
                <a:ext uri="{FF2B5EF4-FFF2-40B4-BE49-F238E27FC236}">
                  <a16:creationId xmlns:a16="http://schemas.microsoft.com/office/drawing/2014/main" id="{496C6C34-03C3-065F-CB72-17FD0EBF0B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6820" y="1514475"/>
              <a:ext cx="6953455" cy="2566712"/>
            </a:xfrm>
            <a:prstGeom prst="rect">
              <a:avLst/>
            </a:prstGeom>
          </p:spPr>
        </p:pic>
        <p:sp>
          <p:nvSpPr>
            <p:cNvPr id="21" name="Rectangle 20">
              <a:extLst>
                <a:ext uri="{FF2B5EF4-FFF2-40B4-BE49-F238E27FC236}">
                  <a16:creationId xmlns:a16="http://schemas.microsoft.com/office/drawing/2014/main" id="{A7CFDCA1-BDE3-BCD9-70E3-65EB3927F5BE}"/>
                </a:ext>
              </a:extLst>
            </p:cNvPr>
            <p:cNvSpPr/>
            <p:nvPr/>
          </p:nvSpPr>
          <p:spPr>
            <a:xfrm>
              <a:off x="2886076" y="1895475"/>
              <a:ext cx="3124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x</a:t>
              </a:r>
            </a:p>
          </p:txBody>
        </p:sp>
        <p:sp>
          <p:nvSpPr>
            <p:cNvPr id="22" name="Rectangle 21">
              <a:extLst>
                <a:ext uri="{FF2B5EF4-FFF2-40B4-BE49-F238E27FC236}">
                  <a16:creationId xmlns:a16="http://schemas.microsoft.com/office/drawing/2014/main" id="{9C88FF42-CF82-2D2D-67E1-6446052AC4C0}"/>
                </a:ext>
              </a:extLst>
            </p:cNvPr>
            <p:cNvSpPr/>
            <p:nvPr/>
          </p:nvSpPr>
          <p:spPr>
            <a:xfrm>
              <a:off x="6543676" y="1895475"/>
              <a:ext cx="3124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x</a:t>
              </a:r>
            </a:p>
          </p:txBody>
        </p:sp>
        <p:sp>
          <p:nvSpPr>
            <p:cNvPr id="23" name="Rectangle 22">
              <a:extLst>
                <a:ext uri="{FF2B5EF4-FFF2-40B4-BE49-F238E27FC236}">
                  <a16:creationId xmlns:a16="http://schemas.microsoft.com/office/drawing/2014/main" id="{AD6D4A55-9340-A091-3D68-673AB6F3511C}"/>
                </a:ext>
              </a:extLst>
            </p:cNvPr>
            <p:cNvSpPr/>
            <p:nvPr/>
          </p:nvSpPr>
          <p:spPr>
            <a:xfrm>
              <a:off x="2962276" y="2809875"/>
              <a:ext cx="6703084"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x</a:t>
              </a:r>
            </a:p>
          </p:txBody>
        </p:sp>
        <p:sp>
          <p:nvSpPr>
            <p:cNvPr id="24" name="Rectangle 23">
              <a:extLst>
                <a:ext uri="{FF2B5EF4-FFF2-40B4-BE49-F238E27FC236}">
                  <a16:creationId xmlns:a16="http://schemas.microsoft.com/office/drawing/2014/main" id="{9C8CE072-C583-7C10-313E-DB96C748BE4A}"/>
                </a:ext>
              </a:extLst>
            </p:cNvPr>
            <p:cNvSpPr/>
            <p:nvPr/>
          </p:nvSpPr>
          <p:spPr>
            <a:xfrm>
              <a:off x="5934076" y="2657475"/>
              <a:ext cx="5334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x</a:t>
              </a:r>
            </a:p>
          </p:txBody>
        </p:sp>
      </p:grpSp>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8134" y="179587"/>
            <a:ext cx="7922860" cy="1082428"/>
          </a:xfrm>
        </p:spPr>
        <p:txBody>
          <a:bodyPr anchor="b">
            <a:normAutofit/>
          </a:bodyPr>
          <a:lstStyle/>
          <a:p>
            <a:r>
              <a:rPr lang="en-US" sz="4000" dirty="0"/>
              <a:t>Median Examples</a:t>
            </a:r>
            <a:endParaRPr lang="en-US" dirty="0"/>
          </a:p>
        </p:txBody>
      </p:sp>
      <p:grpSp>
        <p:nvGrpSpPr>
          <p:cNvPr id="16" name="Group 15">
            <a:extLst>
              <a:ext uri="{FF2B5EF4-FFF2-40B4-BE49-F238E27FC236}">
                <a16:creationId xmlns:a16="http://schemas.microsoft.com/office/drawing/2014/main" id="{0BEEFEAA-4AF5-FEE3-16F4-43FF3941CB07}"/>
              </a:ext>
            </a:extLst>
          </p:cNvPr>
          <p:cNvGrpSpPr/>
          <p:nvPr/>
        </p:nvGrpSpPr>
        <p:grpSpPr>
          <a:xfrm>
            <a:off x="870520" y="2877417"/>
            <a:ext cx="6931684" cy="2578100"/>
            <a:chOff x="1221716" y="1524000"/>
            <a:chExt cx="6931684" cy="2578100"/>
          </a:xfrm>
        </p:grpSpPr>
        <p:pic>
          <p:nvPicPr>
            <p:cNvPr id="17" name="Picture 16">
              <a:extLst>
                <a:ext uri="{FF2B5EF4-FFF2-40B4-BE49-F238E27FC236}">
                  <a16:creationId xmlns:a16="http://schemas.microsoft.com/office/drawing/2014/main" id="{19CA6694-21F4-98F2-03A7-CFCC833E36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1716" y="1524000"/>
              <a:ext cx="6931684" cy="2578100"/>
            </a:xfrm>
            <a:prstGeom prst="rect">
              <a:avLst/>
            </a:prstGeom>
          </p:spPr>
        </p:pic>
        <p:sp>
          <p:nvSpPr>
            <p:cNvPr id="30" name="Rectangle 29">
              <a:extLst>
                <a:ext uri="{FF2B5EF4-FFF2-40B4-BE49-F238E27FC236}">
                  <a16:creationId xmlns:a16="http://schemas.microsoft.com/office/drawing/2014/main" id="{1B062B0A-5BD8-1B1B-8150-34144C72F40C}"/>
                </a:ext>
              </a:extLst>
            </p:cNvPr>
            <p:cNvSpPr/>
            <p:nvPr/>
          </p:nvSpPr>
          <p:spPr>
            <a:xfrm>
              <a:off x="1371600" y="1905000"/>
              <a:ext cx="3124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31" name="Rectangle 30">
              <a:extLst>
                <a:ext uri="{FF2B5EF4-FFF2-40B4-BE49-F238E27FC236}">
                  <a16:creationId xmlns:a16="http://schemas.microsoft.com/office/drawing/2014/main" id="{13094FDA-AA1E-5D7E-9421-55D9899F1237}"/>
                </a:ext>
              </a:extLst>
            </p:cNvPr>
            <p:cNvSpPr/>
            <p:nvPr/>
          </p:nvSpPr>
          <p:spPr>
            <a:xfrm>
              <a:off x="4876800" y="1905000"/>
              <a:ext cx="31242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DBFE1BC-B490-9A55-0BEE-11C6AEF43CFE}"/>
                </a:ext>
              </a:extLst>
            </p:cNvPr>
            <p:cNvSpPr/>
            <p:nvPr/>
          </p:nvSpPr>
          <p:spPr>
            <a:xfrm flipH="1">
              <a:off x="4572000" y="2667000"/>
              <a:ext cx="182881" cy="4989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0C1D936-714E-A617-4B4C-F7375F9A3C22}"/>
                </a:ext>
              </a:extLst>
            </p:cNvPr>
            <p:cNvSpPr/>
            <p:nvPr/>
          </p:nvSpPr>
          <p:spPr>
            <a:xfrm>
              <a:off x="1221716" y="2873829"/>
              <a:ext cx="6703084" cy="1088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58229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5276" y="172315"/>
            <a:ext cx="7922860" cy="1082428"/>
          </a:xfrm>
        </p:spPr>
        <p:txBody>
          <a:bodyPr anchor="b">
            <a:normAutofit/>
          </a:bodyPr>
          <a:lstStyle/>
          <a:p>
            <a:r>
              <a:rPr lang="en-US" sz="4000" dirty="0"/>
              <a:t>Trimmed Mean</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592184" y="1418268"/>
            <a:ext cx="7741920" cy="3531075"/>
          </a:xfrm>
        </p:spPr>
        <p:txBody>
          <a:bodyPr vert="horz" wrap="square" lIns="68580" tIns="34290" rIns="68580" bIns="34290" rtlCol="0" anchor="t" anchorCtr="0">
            <a:noAutofit/>
          </a:bodyPr>
          <a:lstStyle/>
          <a:p>
            <a:pPr marL="561975" indent="-449263">
              <a:lnSpc>
                <a:spcPct val="90000"/>
              </a:lnSpc>
              <a:spcBef>
                <a:spcPts val="1000"/>
              </a:spcBef>
            </a:pPr>
            <a:r>
              <a:rPr lang="en-US" dirty="0"/>
              <a:t>To deal with the outlier issue, use trimmed mean</a:t>
            </a:r>
          </a:p>
          <a:p>
            <a:pPr marL="561975" indent="-449263">
              <a:lnSpc>
                <a:spcPct val="90000"/>
              </a:lnSpc>
              <a:spcBef>
                <a:spcPts val="1000"/>
              </a:spcBef>
            </a:pPr>
            <a:r>
              <a:rPr lang="en-US" dirty="0"/>
              <a:t>Given a percentage </a:t>
            </a:r>
            <a:r>
              <a:rPr lang="en-US" i="1" dirty="0"/>
              <a:t>p, </a:t>
            </a:r>
            <a:r>
              <a:rPr lang="en-US" dirty="0"/>
              <a:t>the top and bottom (p/2)% of the data is considered as outliers and is thrown out to compute the mean.</a:t>
            </a:r>
          </a:p>
          <a:p>
            <a:pPr marL="401320" indent="-182245">
              <a:lnSpc>
                <a:spcPct val="90000"/>
              </a:lnSpc>
              <a:spcBef>
                <a:spcPts val="1000"/>
              </a:spcBef>
              <a:spcAft>
                <a:spcPts val="0"/>
              </a:spcAft>
              <a:buFont typeface="Arial" panose="020B0604020202020204" pitchFamily="34" charset="0"/>
              <a:buChar char="•"/>
            </a:pPr>
            <a:endParaRPr lang="en-US" dirty="0"/>
          </a:p>
          <a:p>
            <a:pPr marL="342900" indent="-342900">
              <a:spcBef>
                <a:spcPts val="600"/>
              </a:spcBef>
              <a:buFont typeface="Arial" panose="020B0604020202020204" pitchFamily="34" charset="0"/>
              <a:buChar char="•"/>
            </a:pPr>
            <a:endParaRPr lang="en-US" dirty="0">
              <a:cs typeface="Arial"/>
            </a:endParaRPr>
          </a:p>
        </p:txBody>
      </p:sp>
    </p:spTree>
    <p:extLst>
      <p:ext uri="{BB962C8B-B14F-4D97-AF65-F5344CB8AC3E}">
        <p14:creationId xmlns:p14="http://schemas.microsoft.com/office/powerpoint/2010/main" val="499630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303124" y="155866"/>
            <a:ext cx="8534697" cy="1071237"/>
          </a:xfrm>
        </p:spPr>
        <p:txBody>
          <a:bodyPr anchor="b">
            <a:normAutofit fontScale="90000"/>
          </a:bodyPr>
          <a:lstStyle/>
          <a:p>
            <a:r>
              <a:rPr lang="en-US" sz="4000" dirty="0"/>
              <a:t>Measure of Spread: </a:t>
            </a:r>
            <a:r>
              <a:rPr lang="en-US" sz="4000" dirty="0">
                <a:solidFill>
                  <a:srgbClr val="FF4434"/>
                </a:solidFill>
              </a:rPr>
              <a:t>Range</a:t>
            </a:r>
            <a:r>
              <a:rPr lang="en-US" sz="4000" dirty="0"/>
              <a:t> and Variance</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596565" y="1418278"/>
            <a:ext cx="8259769" cy="3531075"/>
          </a:xfrm>
        </p:spPr>
        <p:txBody>
          <a:bodyPr vert="horz" wrap="square" lIns="68580" tIns="34290" rIns="68580" bIns="34290" rtlCol="0" anchor="t" anchorCtr="0">
            <a:noAutofit/>
          </a:bodyPr>
          <a:lstStyle/>
          <a:p>
            <a:pPr marL="561975" indent="-449263">
              <a:lnSpc>
                <a:spcPct val="90000"/>
              </a:lnSpc>
              <a:spcBef>
                <a:spcPts val="1000"/>
              </a:spcBef>
            </a:pPr>
            <a:r>
              <a:rPr lang="en-US" dirty="0"/>
              <a:t>Range: the difference between the max and min values</a:t>
            </a:r>
          </a:p>
          <a:p>
            <a:pPr marL="561975" indent="-449263">
              <a:lnSpc>
                <a:spcPct val="90000"/>
              </a:lnSpc>
              <a:spcBef>
                <a:spcPts val="1000"/>
              </a:spcBef>
            </a:pPr>
            <a:r>
              <a:rPr lang="en-US" dirty="0"/>
              <a:t>Indicate whether the values are widely spread out or relatively concentrated around a single point such as the mean</a:t>
            </a:r>
          </a:p>
          <a:p>
            <a:pPr marL="561975" indent="-449263">
              <a:lnSpc>
                <a:spcPct val="90000"/>
              </a:lnSpc>
              <a:spcBef>
                <a:spcPts val="1000"/>
              </a:spcBef>
            </a:pPr>
            <a:r>
              <a:rPr lang="en-US" dirty="0"/>
              <a:t>Could be misleading if most of the values are concentrated in a narrow band of values</a:t>
            </a:r>
          </a:p>
          <a:p>
            <a:pPr marL="401320" indent="-182245">
              <a:lnSpc>
                <a:spcPct val="90000"/>
              </a:lnSpc>
              <a:spcBef>
                <a:spcPts val="1000"/>
              </a:spcBef>
              <a:spcAft>
                <a:spcPts val="0"/>
              </a:spcAft>
              <a:buFont typeface="Arial" panose="020B0604020202020204" pitchFamily="34" charset="0"/>
              <a:buChar char="•"/>
            </a:pPr>
            <a:endParaRPr lang="en-US" dirty="0"/>
          </a:p>
        </p:txBody>
      </p:sp>
    </p:spTree>
    <p:extLst>
      <p:ext uri="{BB962C8B-B14F-4D97-AF65-F5344CB8AC3E}">
        <p14:creationId xmlns:p14="http://schemas.microsoft.com/office/powerpoint/2010/main" val="4139110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249343" y="163082"/>
            <a:ext cx="8656913" cy="1071237"/>
          </a:xfrm>
        </p:spPr>
        <p:txBody>
          <a:bodyPr anchor="b">
            <a:normAutofit fontScale="90000"/>
          </a:bodyPr>
          <a:lstStyle/>
          <a:p>
            <a:r>
              <a:rPr lang="en-US" sz="4000" dirty="0"/>
              <a:t>Measure of Spread: Range and </a:t>
            </a:r>
            <a:r>
              <a:rPr lang="en-US" sz="4000" dirty="0">
                <a:solidFill>
                  <a:srgbClr val="FF4434"/>
                </a:solidFill>
              </a:rPr>
              <a:t>Variance</a:t>
            </a:r>
            <a:endParaRPr lang="en-US" dirty="0">
              <a:solidFill>
                <a:srgbClr val="FF4434"/>
              </a:solidFill>
            </a:endParaRP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7433" y="1308054"/>
            <a:ext cx="8259769" cy="613889"/>
          </a:xfrm>
        </p:spPr>
        <p:txBody>
          <a:bodyPr vert="horz" wrap="square" lIns="68580" tIns="34290" rIns="68580" bIns="34290" rtlCol="0" anchor="t" anchorCtr="0">
            <a:noAutofit/>
          </a:bodyPr>
          <a:lstStyle/>
          <a:p>
            <a:pPr marL="561975" indent="-342900">
              <a:lnSpc>
                <a:spcPct val="90000"/>
              </a:lnSpc>
              <a:spcBef>
                <a:spcPts val="1000"/>
              </a:spcBef>
              <a:buFont typeface="Helvetica" panose="020B0604020202020204" pitchFamily="34" charset="0"/>
              <a:buChar char="•"/>
            </a:pPr>
            <a:r>
              <a:rPr lang="en-US" sz="2000" dirty="0"/>
              <a:t>The variance or standard deviation ( the square root of variance) is the most common measure of the spread of a set of points </a:t>
            </a:r>
          </a:p>
          <a:p>
            <a:pPr marL="401320" indent="-182245">
              <a:lnSpc>
                <a:spcPct val="90000"/>
              </a:lnSpc>
              <a:spcBef>
                <a:spcPts val="1000"/>
              </a:spcBef>
              <a:spcAft>
                <a:spcPts val="0"/>
              </a:spcAft>
              <a:buFont typeface="Arial" panose="020B0604020202020204" pitchFamily="34" charset="0"/>
              <a:buChar char="•"/>
            </a:pPr>
            <a:endParaRPr lang="en-US" dirty="0"/>
          </a:p>
          <a:p>
            <a:pPr marL="401320" indent="-182245">
              <a:lnSpc>
                <a:spcPct val="90000"/>
              </a:lnSpc>
              <a:spcBef>
                <a:spcPts val="1000"/>
              </a:spcBef>
              <a:spcAft>
                <a:spcPts val="0"/>
              </a:spcAft>
              <a:buFont typeface="Arial" panose="020B0604020202020204" pitchFamily="34" charset="0"/>
              <a:buChar char="•"/>
            </a:pPr>
            <a:endParaRPr lang="en-US" dirty="0"/>
          </a:p>
          <a:p>
            <a:pPr marL="401320" indent="-182245">
              <a:lnSpc>
                <a:spcPct val="90000"/>
              </a:lnSpc>
              <a:spcBef>
                <a:spcPts val="1000"/>
              </a:spcBef>
              <a:spcAft>
                <a:spcPts val="0"/>
              </a:spcAft>
              <a:buFont typeface="Arial" panose="020B0604020202020204" pitchFamily="34" charset="0"/>
              <a:buChar char="•"/>
            </a:pPr>
            <a:endParaRPr lang="en-US" dirty="0"/>
          </a:p>
        </p:txBody>
      </p:sp>
      <p:sp>
        <p:nvSpPr>
          <p:cNvPr id="5" name="TextBox 6">
            <a:extLst>
              <a:ext uri="{FF2B5EF4-FFF2-40B4-BE49-F238E27FC236}">
                <a16:creationId xmlns:a16="http://schemas.microsoft.com/office/drawing/2014/main" id="{3E88E95F-226D-13EA-1F7F-825A63A85A6B}"/>
              </a:ext>
            </a:extLst>
          </p:cNvPr>
          <p:cNvSpPr txBox="1"/>
          <p:nvPr/>
        </p:nvSpPr>
        <p:spPr>
          <a:xfrm>
            <a:off x="6534760" y="2496990"/>
            <a:ext cx="89729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mean</a:t>
            </a:r>
          </a:p>
        </p:txBody>
      </p:sp>
      <p:graphicFrame>
        <p:nvGraphicFramePr>
          <p:cNvPr id="12" name="Object 5">
            <a:extLst>
              <a:ext uri="{FF2B5EF4-FFF2-40B4-BE49-F238E27FC236}">
                <a16:creationId xmlns:a16="http://schemas.microsoft.com/office/drawing/2014/main" id="{C883F568-B738-284C-A22C-4911A6FE3410}"/>
              </a:ext>
            </a:extLst>
          </p:cNvPr>
          <p:cNvGraphicFramePr>
            <a:graphicFrameLocks noChangeAspect="1"/>
          </p:cNvGraphicFramePr>
          <p:nvPr>
            <p:extLst>
              <p:ext uri="{D42A27DB-BD31-4B8C-83A1-F6EECF244321}">
                <p14:modId xmlns:p14="http://schemas.microsoft.com/office/powerpoint/2010/main" val="2044690379"/>
              </p:ext>
            </p:extLst>
          </p:nvPr>
        </p:nvGraphicFramePr>
        <p:xfrm>
          <a:off x="2545243" y="2098013"/>
          <a:ext cx="3587354" cy="721519"/>
        </p:xfrm>
        <a:graphic>
          <a:graphicData uri="http://schemas.openxmlformats.org/presentationml/2006/ole">
            <mc:AlternateContent xmlns:mc="http://schemas.openxmlformats.org/markup-compatibility/2006">
              <mc:Choice xmlns:v="urn:schemas-microsoft-com:vml" Requires="v">
                <p:oleObj name="Document" r:id="rId3" imgW="5486400" imgH="1104900" progId="Word.Document.8">
                  <p:embed/>
                </p:oleObj>
              </mc:Choice>
              <mc:Fallback>
                <p:oleObj name="Document" r:id="rId3" imgW="5486400" imgH="1104900" progId="Word.Document.8">
                  <p:embed/>
                  <p:pic>
                    <p:nvPicPr>
                      <p:cNvPr id="12" name="Object 5">
                        <a:extLst>
                          <a:ext uri="{FF2B5EF4-FFF2-40B4-BE49-F238E27FC236}">
                            <a16:creationId xmlns:a16="http://schemas.microsoft.com/office/drawing/2014/main" id="{C883F568-B738-284C-A22C-4911A6FE3410}"/>
                          </a:ext>
                        </a:extLst>
                      </p:cNvPr>
                      <p:cNvPicPr>
                        <a:picLocks noChangeAspect="1" noChangeArrowheads="1"/>
                      </p:cNvPicPr>
                      <p:nvPr/>
                    </p:nvPicPr>
                    <p:blipFill>
                      <a:blip r:embed="rId4"/>
                      <a:srcRect/>
                      <a:stretch>
                        <a:fillRect/>
                      </a:stretch>
                    </p:blipFill>
                    <p:spPr bwMode="auto">
                      <a:xfrm>
                        <a:off x="2545243" y="2098013"/>
                        <a:ext cx="3587354" cy="72151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pSp>
        <p:nvGrpSpPr>
          <p:cNvPr id="4" name="Group 3">
            <a:extLst>
              <a:ext uri="{FF2B5EF4-FFF2-40B4-BE49-F238E27FC236}">
                <a16:creationId xmlns:a16="http://schemas.microsoft.com/office/drawing/2014/main" id="{DDB05434-4D9C-5716-5CCF-999354B010C9}"/>
              </a:ext>
            </a:extLst>
          </p:cNvPr>
          <p:cNvGrpSpPr/>
          <p:nvPr/>
        </p:nvGrpSpPr>
        <p:grpSpPr>
          <a:xfrm>
            <a:off x="5671796" y="2034676"/>
            <a:ext cx="843121" cy="676800"/>
            <a:chOff x="7134239" y="2289040"/>
            <a:chExt cx="843121" cy="676800"/>
          </a:xfrm>
        </p:grpSpPr>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68E6BB08-1225-4F6F-48B6-FBA013564D5E}"/>
                    </a:ext>
                  </a:extLst>
                </p14:cNvPr>
                <p14:cNvContentPartPr/>
                <p14:nvPr/>
              </p14:nvContentPartPr>
              <p14:xfrm>
                <a:off x="7134239" y="2289040"/>
                <a:ext cx="584953" cy="648576"/>
              </p14:xfrm>
            </p:contentPart>
          </mc:Choice>
          <mc:Fallback xmlns="">
            <p:pic>
              <p:nvPicPr>
                <p:cNvPr id="6" name="Ink 5">
                  <a:extLst>
                    <a:ext uri="{FF2B5EF4-FFF2-40B4-BE49-F238E27FC236}">
                      <a16:creationId xmlns:a16="http://schemas.microsoft.com/office/drawing/2014/main" id="{68E6BB08-1225-4F6F-48B6-FBA013564D5E}"/>
                    </a:ext>
                  </a:extLst>
                </p:cNvPr>
                <p:cNvPicPr/>
                <p:nvPr/>
              </p:nvPicPr>
              <p:blipFill>
                <a:blip r:embed="rId7"/>
                <a:stretch>
                  <a:fillRect/>
                </a:stretch>
              </p:blipFill>
              <p:spPr>
                <a:xfrm>
                  <a:off x="7116240" y="2271034"/>
                  <a:ext cx="620590" cy="684228"/>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3C8D84D1-970D-EE24-9202-7DD374A69E53}"/>
                    </a:ext>
                  </a:extLst>
                </p14:cNvPr>
                <p14:cNvContentPartPr/>
                <p14:nvPr/>
              </p14:nvContentPartPr>
              <p14:xfrm>
                <a:off x="7584600" y="2674600"/>
                <a:ext cx="392760" cy="291240"/>
              </p14:xfrm>
            </p:contentPart>
          </mc:Choice>
          <mc:Fallback xmlns="">
            <p:pic>
              <p:nvPicPr>
                <p:cNvPr id="7" name="Ink 6">
                  <a:extLst>
                    <a:ext uri="{FF2B5EF4-FFF2-40B4-BE49-F238E27FC236}">
                      <a16:creationId xmlns:a16="http://schemas.microsoft.com/office/drawing/2014/main" id="{3C8D84D1-970D-EE24-9202-7DD374A69E53}"/>
                    </a:ext>
                  </a:extLst>
                </p:cNvPr>
                <p:cNvPicPr/>
                <p:nvPr/>
              </p:nvPicPr>
              <p:blipFill>
                <a:blip r:embed="rId9"/>
                <a:stretch>
                  <a:fillRect/>
                </a:stretch>
              </p:blipFill>
              <p:spPr>
                <a:xfrm>
                  <a:off x="7566600" y="2656600"/>
                  <a:ext cx="428400" cy="326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A6BD8186-CA2A-1EA2-40DD-CE6ED1A78FC3}"/>
                    </a:ext>
                  </a:extLst>
                </p14:cNvPr>
                <p14:cNvContentPartPr/>
                <p14:nvPr/>
              </p14:nvContentPartPr>
              <p14:xfrm>
                <a:off x="7572720" y="2676040"/>
                <a:ext cx="22320" cy="143280"/>
              </p14:xfrm>
            </p:contentPart>
          </mc:Choice>
          <mc:Fallback xmlns="">
            <p:pic>
              <p:nvPicPr>
                <p:cNvPr id="8" name="Ink 7">
                  <a:extLst>
                    <a:ext uri="{FF2B5EF4-FFF2-40B4-BE49-F238E27FC236}">
                      <a16:creationId xmlns:a16="http://schemas.microsoft.com/office/drawing/2014/main" id="{A6BD8186-CA2A-1EA2-40DD-CE6ED1A78FC3}"/>
                    </a:ext>
                  </a:extLst>
                </p:cNvPr>
                <p:cNvPicPr/>
                <p:nvPr/>
              </p:nvPicPr>
              <p:blipFill>
                <a:blip r:embed="rId11"/>
                <a:stretch>
                  <a:fillRect/>
                </a:stretch>
              </p:blipFill>
              <p:spPr>
                <a:xfrm>
                  <a:off x="7554720" y="2658085"/>
                  <a:ext cx="57960" cy="178831"/>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E8A490F9-1BD3-6AC0-7D9C-6C90A1B0D480}"/>
                    </a:ext>
                  </a:extLst>
                </p14:cNvPr>
                <p14:cNvContentPartPr/>
                <p14:nvPr/>
              </p14:nvContentPartPr>
              <p14:xfrm>
                <a:off x="7569120" y="2603320"/>
                <a:ext cx="138960" cy="41400"/>
              </p14:xfrm>
            </p:contentPart>
          </mc:Choice>
          <mc:Fallback xmlns="">
            <p:pic>
              <p:nvPicPr>
                <p:cNvPr id="9" name="Ink 8">
                  <a:extLst>
                    <a:ext uri="{FF2B5EF4-FFF2-40B4-BE49-F238E27FC236}">
                      <a16:creationId xmlns:a16="http://schemas.microsoft.com/office/drawing/2014/main" id="{E8A490F9-1BD3-6AC0-7D9C-6C90A1B0D480}"/>
                    </a:ext>
                  </a:extLst>
                </p:cNvPr>
                <p:cNvPicPr/>
                <p:nvPr/>
              </p:nvPicPr>
              <p:blipFill>
                <a:blip r:embed="rId13"/>
                <a:stretch>
                  <a:fillRect/>
                </a:stretch>
              </p:blipFill>
              <p:spPr>
                <a:xfrm>
                  <a:off x="7551167" y="2585475"/>
                  <a:ext cx="174508" cy="76733"/>
                </a:xfrm>
                <a:prstGeom prst="rect">
                  <a:avLst/>
                </a:prstGeom>
              </p:spPr>
            </p:pic>
          </mc:Fallback>
        </mc:AlternateContent>
      </p:grpSp>
      <p:pic>
        <p:nvPicPr>
          <p:cNvPr id="16" name="Picture 3" descr="Options Volatility | Implied Volatility in Options - The Options Playbook">
            <a:extLst>
              <a:ext uri="{FF2B5EF4-FFF2-40B4-BE49-F238E27FC236}">
                <a16:creationId xmlns:a16="http://schemas.microsoft.com/office/drawing/2014/main" id="{D30A325F-44A7-14A3-2011-C5F74787B67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94385" y="2825730"/>
            <a:ext cx="3844925" cy="2673702"/>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FD0AED1F-A9B4-58E2-07D1-14E4235DCDA2}"/>
              </a:ext>
            </a:extLst>
          </p:cNvPr>
          <p:cNvSpPr txBox="1">
            <a:spLocks/>
          </p:cNvSpPr>
          <p:nvPr/>
        </p:nvSpPr>
        <p:spPr>
          <a:xfrm>
            <a:off x="706509" y="2889204"/>
            <a:ext cx="3789292" cy="1477739"/>
          </a:xfrm>
          <a:prstGeom prst="rect">
            <a:avLst/>
          </a:prstGeom>
          <a:noFill/>
          <a:ln>
            <a:noFill/>
          </a:ln>
        </p:spPr>
        <p:txBody>
          <a:bodyPr spcFirstLastPara="1" vert="horz" wrap="square" lIns="68580" tIns="34290" rIns="68580" bIns="34290" rtlCol="0" anchor="t" anchorCtr="0">
            <a:noAutofit/>
          </a:bodyPr>
          <a:lstStyle>
            <a:defPPr marR="0" lvl="0" algn="l" rtl="0">
              <a:lnSpc>
                <a:spcPct val="100000"/>
              </a:lnSpc>
              <a:spcBef>
                <a:spcPts val="0"/>
              </a:spcBef>
              <a:spcAft>
                <a:spcPts val="0"/>
              </a:spcAft>
            </a:defPPr>
            <a:lvl1pPr marL="457200" marR="0" lvl="0" indent="-449580" algn="l" rtl="0" eaLnBrk="1" hangingPunct="1">
              <a:lnSpc>
                <a:spcPct val="100000"/>
              </a:lnSpc>
              <a:spcBef>
                <a:spcPts val="480"/>
              </a:spcBef>
              <a:spcAft>
                <a:spcPts val="0"/>
              </a:spcAft>
              <a:buClr>
                <a:srgbClr val="084183"/>
              </a:buClr>
              <a:buSzPts val="3480"/>
              <a:buFont typeface="Arial"/>
              <a:buChar char="•"/>
              <a:defRPr sz="2400" b="0" i="0" u="none" strike="noStrike" cap="none">
                <a:solidFill>
                  <a:schemeClr val="dk1"/>
                </a:solidFill>
                <a:uFillTx/>
                <a:latin typeface="Helvetica"/>
                <a:ea typeface="Helvetica Neue"/>
                <a:cs typeface="Helvetica"/>
                <a:sym typeface="Helvetica Neue"/>
              </a:defRPr>
            </a:lvl1pPr>
            <a:lvl2pPr marL="914400" marR="0" lvl="1" indent="-431165" algn="l" rtl="0" eaLnBrk="1" hangingPunct="1">
              <a:lnSpc>
                <a:spcPct val="100000"/>
              </a:lnSpc>
              <a:spcBef>
                <a:spcPts val="440"/>
              </a:spcBef>
              <a:spcAft>
                <a:spcPts val="0"/>
              </a:spcAft>
              <a:buClr>
                <a:srgbClr val="084183"/>
              </a:buClr>
              <a:buSzPts val="3190"/>
              <a:buFont typeface="Arial"/>
              <a:buChar char="•"/>
              <a:defRPr sz="2200" b="0" i="0" u="none" strike="noStrike" cap="none">
                <a:solidFill>
                  <a:schemeClr val="dk1"/>
                </a:solidFill>
                <a:uFillTx/>
                <a:latin typeface="Helvetica"/>
                <a:ea typeface="Helvetica Neue"/>
                <a:cs typeface="Helvetica"/>
                <a:sym typeface="Helvetica Neue"/>
              </a:defRPr>
            </a:lvl2pPr>
            <a:lvl3pPr marL="1371600" marR="0" lvl="2" indent="-412750" algn="l" rtl="0" eaLnBrk="1" hangingPunct="1">
              <a:lnSpc>
                <a:spcPct val="100000"/>
              </a:lnSpc>
              <a:spcBef>
                <a:spcPts val="400"/>
              </a:spcBef>
              <a:spcAft>
                <a:spcPts val="0"/>
              </a:spcAft>
              <a:buClr>
                <a:srgbClr val="084183"/>
              </a:buClr>
              <a:buSzPts val="2900"/>
              <a:buFont typeface="Arial"/>
              <a:buChar char="•"/>
              <a:defRPr sz="2000" b="0" i="0" u="none" strike="noStrike" cap="none">
                <a:solidFill>
                  <a:schemeClr val="dk1"/>
                </a:solidFill>
                <a:uFillTx/>
                <a:latin typeface="Helvetica"/>
                <a:ea typeface="Helvetica Neue"/>
                <a:cs typeface="Helvetica"/>
                <a:sym typeface="Helvetica Neue"/>
              </a:defRPr>
            </a:lvl3pPr>
            <a:lvl4pPr marL="1828800" marR="0" lvl="3" indent="-394335" algn="l" rtl="0" eaLnBrk="1" hangingPunct="1">
              <a:lnSpc>
                <a:spcPct val="100000"/>
              </a:lnSpc>
              <a:spcBef>
                <a:spcPts val="375"/>
              </a:spcBef>
              <a:spcAft>
                <a:spcPts val="0"/>
              </a:spcAft>
              <a:buClr>
                <a:srgbClr val="084183"/>
              </a:buClr>
              <a:buSzPts val="2610"/>
              <a:buFont typeface="Arial"/>
              <a:buChar char="•"/>
              <a:defRPr sz="1800" b="0" i="0" u="none" strike="noStrike" cap="none">
                <a:solidFill>
                  <a:schemeClr val="dk1"/>
                </a:solidFill>
                <a:uFillTx/>
                <a:latin typeface="Helvetica"/>
                <a:ea typeface="Helvetica Neue"/>
                <a:cs typeface="Helvetica"/>
                <a:sym typeface="Helvetica Neue"/>
              </a:defRPr>
            </a:lvl4pPr>
            <a:lvl5pPr marL="2286000" marR="0" lvl="4" indent="-375920" algn="l" rtl="0" eaLnBrk="1" hangingPunct="1">
              <a:lnSpc>
                <a:spcPct val="100000"/>
              </a:lnSpc>
              <a:spcBef>
                <a:spcPts val="375"/>
              </a:spcBef>
              <a:spcAft>
                <a:spcPts val="0"/>
              </a:spcAft>
              <a:buClr>
                <a:srgbClr val="084183"/>
              </a:buClr>
              <a:buSzPts val="2320"/>
              <a:buFont typeface="Arial"/>
              <a:buChar char="•"/>
              <a:defRPr sz="1600" b="0" i="0" u="none" strike="noStrike" cap="none">
                <a:solidFill>
                  <a:schemeClr val="dk1"/>
                </a:solidFill>
                <a:uFillTx/>
                <a:latin typeface="Helvetica"/>
                <a:ea typeface="Helvetica Neue"/>
                <a:cs typeface="Helvetica"/>
                <a:sym typeface="Helvetica Neue"/>
              </a:defRPr>
            </a:lvl5pPr>
            <a:lvl6pPr marL="2743200" marR="0" lvl="5" indent="-309165" algn="l" rtl="0" eaLnBrk="1" hangingPunct="1">
              <a:lnSpc>
                <a:spcPct val="100000"/>
              </a:lnSpc>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6pPr>
            <a:lvl7pPr marL="3200400" marR="0" lvl="6" indent="-309165" algn="l" rtl="0" eaLnBrk="1" hangingPunct="1">
              <a:lnSpc>
                <a:spcPct val="100000"/>
              </a:lnSpc>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7pPr>
            <a:lvl8pPr marL="3657600" marR="0" lvl="7" indent="-309165" algn="l" rtl="0" eaLnBrk="1" hangingPunct="1">
              <a:lnSpc>
                <a:spcPct val="100000"/>
              </a:lnSpc>
              <a:spcBef>
                <a:spcPts val="375"/>
              </a:spcBef>
              <a:spcAft>
                <a:spcPts val="0"/>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8pPr>
            <a:lvl9pPr marL="4114800" marR="0" lvl="8" indent="-309165" algn="l" rtl="0" eaLnBrk="1" hangingPunct="1">
              <a:lnSpc>
                <a:spcPct val="100000"/>
              </a:lnSpc>
              <a:spcBef>
                <a:spcPts val="375"/>
              </a:spcBef>
              <a:spcAft>
                <a:spcPts val="375"/>
              </a:spcAft>
              <a:buClr>
                <a:srgbClr val="7E241A"/>
              </a:buClr>
              <a:buSzPts val="1269"/>
              <a:buFont typeface="Arial"/>
              <a:buChar char="•"/>
              <a:defRPr sz="875" b="0" i="0" u="none" strike="noStrike" cap="none">
                <a:solidFill>
                  <a:schemeClr val="dk1"/>
                </a:solidFill>
                <a:uFillTx/>
                <a:latin typeface="Corbel"/>
                <a:ea typeface="Corbel"/>
                <a:cs typeface="Corbel"/>
                <a:sym typeface="Corbel"/>
              </a:defRPr>
            </a:lvl9pPr>
          </a:lstStyle>
          <a:p>
            <a:pPr marL="342900" indent="-342900">
              <a:spcBef>
                <a:spcPts val="0"/>
              </a:spcBef>
              <a:spcAft>
                <a:spcPts val="0"/>
              </a:spcAft>
              <a:buClr>
                <a:srgbClr val="084183"/>
              </a:buClr>
              <a:buFont typeface="Helvetica" panose="020B0604020202020204" pitchFamily="34" charset="0"/>
              <a:buChar char="•"/>
            </a:pPr>
            <a:r>
              <a:rPr lang="en-US" sz="2000" dirty="0"/>
              <a:t>A low variance indicates that the values tend to be close to the mean – stable data</a:t>
            </a:r>
          </a:p>
          <a:p>
            <a:pPr marL="342900" indent="-342900">
              <a:spcBef>
                <a:spcPts val="0"/>
              </a:spcBef>
              <a:spcAft>
                <a:spcPts val="0"/>
              </a:spcAft>
              <a:buClr>
                <a:srgbClr val="084183"/>
              </a:buClr>
              <a:buFont typeface="Helvetica" panose="020B0604020202020204" pitchFamily="34" charset="0"/>
              <a:buChar char="•"/>
            </a:pPr>
            <a:r>
              <a:rPr lang="en-US" sz="2000" dirty="0"/>
              <a:t>A high variance indicates that the values are spread out over a wider range</a:t>
            </a:r>
          </a:p>
        </p:txBody>
      </p:sp>
    </p:spTree>
    <p:extLst>
      <p:ext uri="{BB962C8B-B14F-4D97-AF65-F5344CB8AC3E}">
        <p14:creationId xmlns:p14="http://schemas.microsoft.com/office/powerpoint/2010/main" val="1294072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304207" y="195667"/>
            <a:ext cx="8534697" cy="1071237"/>
          </a:xfrm>
        </p:spPr>
        <p:txBody>
          <a:bodyPr anchor="b">
            <a:normAutofit/>
          </a:bodyPr>
          <a:lstStyle/>
          <a:p>
            <a:r>
              <a:rPr lang="en-US" sz="4000" dirty="0"/>
              <a:t>IQR(Interquartile Range)</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7433" y="1412829"/>
            <a:ext cx="8259769" cy="3531075"/>
          </a:xfrm>
        </p:spPr>
        <p:txBody>
          <a:bodyPr vert="horz" wrap="square" lIns="68580" tIns="34290" rIns="68580" bIns="34290" rtlCol="0" anchor="t" anchorCtr="0">
            <a:noAutofit/>
          </a:bodyPr>
          <a:lstStyle/>
          <a:p>
            <a:pPr marL="571500" indent="-352425">
              <a:lnSpc>
                <a:spcPct val="90000"/>
              </a:lnSpc>
              <a:spcBef>
                <a:spcPts val="1000"/>
              </a:spcBef>
              <a:spcAft>
                <a:spcPts val="0"/>
              </a:spcAft>
              <a:buFont typeface="Arial" panose="020B0604020202020204" pitchFamily="34" charset="0"/>
              <a:buChar char="•"/>
            </a:pPr>
            <a:r>
              <a:rPr lang="en-US" dirty="0"/>
              <a:t>Both mean and variance also sensitive to outliers, so IQR (interquartile range) is often used  </a:t>
            </a:r>
          </a:p>
          <a:p>
            <a:pPr marL="571500" indent="-352425">
              <a:lnSpc>
                <a:spcPct val="90000"/>
              </a:lnSpc>
              <a:spcBef>
                <a:spcPts val="1000"/>
              </a:spcBef>
              <a:spcAft>
                <a:spcPts val="0"/>
              </a:spcAft>
              <a:buFont typeface="Arial" panose="020B0604020202020204" pitchFamily="34" charset="0"/>
              <a:buChar char="•"/>
            </a:pPr>
            <a:r>
              <a:rPr lang="en-US" dirty="0"/>
              <a:t>IQR: the difference between 75% and 25% percentiles</a:t>
            </a:r>
          </a:p>
          <a:p>
            <a:pPr marL="571500" indent="-352425">
              <a:lnSpc>
                <a:spcPct val="90000"/>
              </a:lnSpc>
              <a:spcBef>
                <a:spcPts val="1000"/>
              </a:spcBef>
              <a:spcAft>
                <a:spcPts val="0"/>
              </a:spcAft>
              <a:buFont typeface="Arial" panose="020B0604020202020204" pitchFamily="34" charset="0"/>
              <a:buChar char="•"/>
            </a:pPr>
            <a:endParaRPr lang="en-US" dirty="0"/>
          </a:p>
          <a:p>
            <a:pPr marL="571500" indent="-352425">
              <a:lnSpc>
                <a:spcPct val="90000"/>
              </a:lnSpc>
              <a:spcBef>
                <a:spcPts val="1000"/>
              </a:spcBef>
              <a:spcAft>
                <a:spcPts val="0"/>
              </a:spcAft>
              <a:buFont typeface="Arial" panose="020B0604020202020204" pitchFamily="34" charset="0"/>
              <a:buChar char="•"/>
            </a:pPr>
            <a:r>
              <a:rPr lang="en-US" dirty="0"/>
              <a:t>Also called as: </a:t>
            </a:r>
            <a:r>
              <a:rPr lang="en-US" dirty="0" err="1"/>
              <a:t>midspread</a:t>
            </a:r>
            <a:r>
              <a:rPr lang="en-US" dirty="0"/>
              <a:t>, middle 50%, H-spread</a:t>
            </a:r>
          </a:p>
          <a:p>
            <a:pPr marL="401320" indent="-182245">
              <a:lnSpc>
                <a:spcPct val="90000"/>
              </a:lnSpc>
              <a:spcBef>
                <a:spcPts val="1000"/>
              </a:spcBef>
              <a:spcAft>
                <a:spcPts val="0"/>
              </a:spcAft>
              <a:buFont typeface="Arial" panose="020B0604020202020204" pitchFamily="34" charset="0"/>
              <a:buChar char="•"/>
            </a:pPr>
            <a:endParaRPr lang="en-US" dirty="0"/>
          </a:p>
        </p:txBody>
      </p:sp>
      <p:pic>
        <p:nvPicPr>
          <p:cNvPr id="4" name="Picture 4">
            <a:extLst>
              <a:ext uri="{FF2B5EF4-FFF2-40B4-BE49-F238E27FC236}">
                <a16:creationId xmlns:a16="http://schemas.microsoft.com/office/drawing/2014/main" id="{144CC97E-F6A2-DE3B-2B97-327DEA2BDBCA}"/>
              </a:ext>
            </a:extLst>
          </p:cNvPr>
          <p:cNvPicPr>
            <a:picLocks noChangeAspect="1"/>
          </p:cNvPicPr>
          <p:nvPr/>
        </p:nvPicPr>
        <p:blipFill>
          <a:blip r:embed="rId3"/>
          <a:stretch>
            <a:fillRect/>
          </a:stretch>
        </p:blipFill>
        <p:spPr>
          <a:xfrm>
            <a:off x="1824385" y="2798826"/>
            <a:ext cx="3825333" cy="399091"/>
          </a:xfrm>
          <a:prstGeom prst="rect">
            <a:avLst/>
          </a:prstGeom>
        </p:spPr>
      </p:pic>
    </p:spTree>
    <p:extLst>
      <p:ext uri="{BB962C8B-B14F-4D97-AF65-F5344CB8AC3E}">
        <p14:creationId xmlns:p14="http://schemas.microsoft.com/office/powerpoint/2010/main" val="456401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293270" y="162616"/>
            <a:ext cx="8534697" cy="1071237"/>
          </a:xfrm>
        </p:spPr>
        <p:txBody>
          <a:bodyPr anchor="b">
            <a:normAutofit/>
          </a:bodyPr>
          <a:lstStyle/>
          <a:p>
            <a:r>
              <a:rPr lang="en-US" sz="4000" dirty="0"/>
              <a:t>IQR w/ Even Number of Samples</a:t>
            </a:r>
            <a:endParaRPr lang="en-US" dirty="0"/>
          </a:p>
        </p:txBody>
      </p:sp>
      <p:pic>
        <p:nvPicPr>
          <p:cNvPr id="4" name="Picture 4" descr="Diagram&#10;&#10;Description automatically generated">
            <a:extLst>
              <a:ext uri="{FF2B5EF4-FFF2-40B4-BE49-F238E27FC236}">
                <a16:creationId xmlns:a16="http://schemas.microsoft.com/office/drawing/2014/main" id="{C648A6D6-0BB3-C694-D5D0-26D806E7D85F}"/>
              </a:ext>
            </a:extLst>
          </p:cNvPr>
          <p:cNvPicPr>
            <a:picLocks noChangeAspect="1"/>
          </p:cNvPicPr>
          <p:nvPr/>
        </p:nvPicPr>
        <p:blipFill>
          <a:blip r:embed="rId3"/>
          <a:stretch>
            <a:fillRect/>
          </a:stretch>
        </p:blipFill>
        <p:spPr>
          <a:xfrm>
            <a:off x="1536759" y="1429236"/>
            <a:ext cx="5698155" cy="2121636"/>
          </a:xfrm>
          <a:prstGeom prst="rect">
            <a:avLst/>
          </a:prstGeom>
        </p:spPr>
      </p:pic>
    </p:spTree>
    <p:extLst>
      <p:ext uri="{BB962C8B-B14F-4D97-AF65-F5344CB8AC3E}">
        <p14:creationId xmlns:p14="http://schemas.microsoft.com/office/powerpoint/2010/main" val="3981239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301221" y="178522"/>
            <a:ext cx="8534697" cy="1071237"/>
          </a:xfrm>
        </p:spPr>
        <p:txBody>
          <a:bodyPr anchor="b">
            <a:normAutofit/>
          </a:bodyPr>
          <a:lstStyle/>
          <a:p>
            <a:r>
              <a:rPr lang="en-US" sz="4000" dirty="0"/>
              <a:t>IQR w/ Odd Number of Samples</a:t>
            </a:r>
            <a:endParaRPr lang="en-US" dirty="0"/>
          </a:p>
        </p:txBody>
      </p:sp>
      <p:pic>
        <p:nvPicPr>
          <p:cNvPr id="3" name="Picture 4" descr="Diagram&#10;&#10;Description automatically generated">
            <a:extLst>
              <a:ext uri="{FF2B5EF4-FFF2-40B4-BE49-F238E27FC236}">
                <a16:creationId xmlns:a16="http://schemas.microsoft.com/office/drawing/2014/main" id="{5C25C8EB-F381-FC57-480D-D4D21D8B1C67}"/>
              </a:ext>
            </a:extLst>
          </p:cNvPr>
          <p:cNvPicPr>
            <a:picLocks noChangeAspect="1"/>
          </p:cNvPicPr>
          <p:nvPr/>
        </p:nvPicPr>
        <p:blipFill>
          <a:blip r:embed="rId3"/>
          <a:stretch>
            <a:fillRect/>
          </a:stretch>
        </p:blipFill>
        <p:spPr>
          <a:xfrm>
            <a:off x="2152329" y="1507122"/>
            <a:ext cx="4840089" cy="1790534"/>
          </a:xfrm>
          <a:prstGeom prst="rect">
            <a:avLst/>
          </a:prstGeom>
        </p:spPr>
      </p:pic>
    </p:spTree>
    <p:extLst>
      <p:ext uri="{BB962C8B-B14F-4D97-AF65-F5344CB8AC3E}">
        <p14:creationId xmlns:p14="http://schemas.microsoft.com/office/powerpoint/2010/main" val="2368085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Probability Distributions</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675679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317923" y="178522"/>
            <a:ext cx="8534697" cy="1071237"/>
          </a:xfrm>
        </p:spPr>
        <p:txBody>
          <a:bodyPr anchor="b">
            <a:normAutofit/>
          </a:bodyPr>
          <a:lstStyle/>
          <a:p>
            <a:r>
              <a:rPr lang="en-US" sz="4000" dirty="0"/>
              <a:t>Probability Distributions</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5528" y="1453977"/>
            <a:ext cx="8259769" cy="3531075"/>
          </a:xfrm>
        </p:spPr>
        <p:txBody>
          <a:bodyPr vert="horz" wrap="square" lIns="68580" tIns="34290" rIns="68580" bIns="34290" rtlCol="0" anchor="t" anchorCtr="0">
            <a:noAutofit/>
          </a:bodyPr>
          <a:lstStyle/>
          <a:p>
            <a:pPr marL="561975" indent="-342900">
              <a:lnSpc>
                <a:spcPct val="90000"/>
              </a:lnSpc>
              <a:spcBef>
                <a:spcPts val="1000"/>
              </a:spcBef>
            </a:pPr>
            <a:r>
              <a:rPr lang="en-US" sz="2200" dirty="0"/>
              <a:t>Probability – how likely something is to happen</a:t>
            </a:r>
          </a:p>
          <a:p>
            <a:pPr marL="1028700" lvl="1" indent="-352425">
              <a:lnSpc>
                <a:spcPct val="90000"/>
              </a:lnSpc>
              <a:spcBef>
                <a:spcPts val="1000"/>
              </a:spcBef>
              <a:buFont typeface="Arial" panose="020B0604020202020204" pitchFamily="34" charset="0"/>
              <a:buChar char="•"/>
            </a:pPr>
            <a:r>
              <a:rPr lang="en-US" sz="2000" dirty="0"/>
              <a:t>How likely it will rain tomorrow? </a:t>
            </a:r>
            <a:r>
              <a:rPr lang="en-US" sz="2000" dirty="0">
                <a:solidFill>
                  <a:srgbClr val="0C22C2"/>
                </a:solidFill>
              </a:rPr>
              <a:t>P(X=rain)</a:t>
            </a:r>
          </a:p>
          <a:p>
            <a:pPr marL="1028700" lvl="1" indent="-352425">
              <a:lnSpc>
                <a:spcPct val="90000"/>
              </a:lnSpc>
              <a:spcBef>
                <a:spcPts val="1000"/>
              </a:spcBef>
              <a:buFont typeface="Arial" panose="020B0604020202020204" pitchFamily="34" charset="0"/>
              <a:buChar char="•"/>
            </a:pPr>
            <a:r>
              <a:rPr lang="en-US" sz="2000" dirty="0"/>
              <a:t>What is the probability the stock price will go up? </a:t>
            </a:r>
            <a:r>
              <a:rPr lang="en-US" sz="2000" dirty="0">
                <a:solidFill>
                  <a:srgbClr val="0C22C2"/>
                </a:solidFill>
              </a:rPr>
              <a:t>P(X=up)</a:t>
            </a:r>
          </a:p>
          <a:p>
            <a:pPr marL="1028700" lvl="1" indent="-352425">
              <a:lnSpc>
                <a:spcPct val="90000"/>
              </a:lnSpc>
              <a:spcBef>
                <a:spcPts val="1000"/>
              </a:spcBef>
              <a:buFont typeface="Arial" panose="020B0604020202020204" pitchFamily="34" charset="0"/>
              <a:buChar char="•"/>
            </a:pPr>
            <a:r>
              <a:rPr lang="en-US" sz="2000" dirty="0"/>
              <a:t>What is the chance of getting 10 as the sum when rolling 2 dice? </a:t>
            </a:r>
            <a:r>
              <a:rPr lang="en-US" sz="2000" dirty="0">
                <a:solidFill>
                  <a:srgbClr val="0C22C2"/>
                </a:solidFill>
              </a:rPr>
              <a:t>P(X=10)</a:t>
            </a:r>
            <a:endParaRPr lang="en-US" sz="2000" dirty="0"/>
          </a:p>
          <a:p>
            <a:pPr marL="561975" indent="-342900">
              <a:lnSpc>
                <a:spcPct val="90000"/>
              </a:lnSpc>
              <a:spcBef>
                <a:spcPts val="1000"/>
              </a:spcBef>
            </a:pPr>
            <a:r>
              <a:rPr lang="en-US" sz="2200" dirty="0"/>
              <a:t>Probability distribution: express the probability of the entire set of values that X can take. </a:t>
            </a:r>
          </a:p>
          <a:p>
            <a:pPr marL="541655" lvl="1" indent="-342900">
              <a:lnSpc>
                <a:spcPct val="90000"/>
              </a:lnSpc>
              <a:spcBef>
                <a:spcPts val="500"/>
              </a:spcBef>
            </a:pPr>
            <a:r>
              <a:rPr lang="en-US" dirty="0"/>
              <a:t>P(X=head)=0.5, P(X=tail)=0.5</a:t>
            </a:r>
          </a:p>
          <a:p>
            <a:pPr marL="541655" lvl="1" indent="-342900">
              <a:lnSpc>
                <a:spcPct val="90000"/>
              </a:lnSpc>
              <a:spcBef>
                <a:spcPts val="500"/>
              </a:spcBef>
            </a:pPr>
            <a:r>
              <a:rPr lang="en-US" dirty="0"/>
              <a:t>Probability Density Function (PDF)</a:t>
            </a:r>
          </a:p>
          <a:p>
            <a:pPr marL="629920" lvl="1">
              <a:lnSpc>
                <a:spcPct val="90000"/>
              </a:lnSpc>
              <a:spcBef>
                <a:spcPts val="500"/>
              </a:spcBef>
              <a:spcAft>
                <a:spcPts val="0"/>
              </a:spcAft>
              <a:buFont typeface="Arial" panose="020B0604020202020204" pitchFamily="34" charset="0"/>
              <a:buChar char="•"/>
            </a:pPr>
            <a:endParaRPr lang="en-US" sz="2000" dirty="0"/>
          </a:p>
          <a:p>
            <a:pPr marL="401320" indent="-182245">
              <a:lnSpc>
                <a:spcPct val="90000"/>
              </a:lnSpc>
              <a:spcBef>
                <a:spcPts val="1000"/>
              </a:spcBef>
              <a:spcAft>
                <a:spcPts val="0"/>
              </a:spcAft>
              <a:buFont typeface="Arial" panose="020B0604020202020204" pitchFamily="34" charset="0"/>
              <a:buChar char="•"/>
            </a:pPr>
            <a:endParaRPr lang="en-US" sz="2000" dirty="0"/>
          </a:p>
          <a:p>
            <a:pPr marL="401320" indent="-182245">
              <a:lnSpc>
                <a:spcPct val="90000"/>
              </a:lnSpc>
              <a:spcBef>
                <a:spcPts val="1000"/>
              </a:spcBef>
              <a:spcAft>
                <a:spcPts val="0"/>
              </a:spcAft>
              <a:buFont typeface="Arial" panose="020B0604020202020204" pitchFamily="34" charset="0"/>
              <a:buChar char="•"/>
            </a:pPr>
            <a:endParaRPr lang="en-US" dirty="0"/>
          </a:p>
        </p:txBody>
      </p:sp>
      <p:pic>
        <p:nvPicPr>
          <p:cNvPr id="5" name="Picture 5" descr="Chart, histogram&#10;&#10;Description automatically generated">
            <a:extLst>
              <a:ext uri="{FF2B5EF4-FFF2-40B4-BE49-F238E27FC236}">
                <a16:creationId xmlns:a16="http://schemas.microsoft.com/office/drawing/2014/main" id="{7EDF4BDD-FE68-1D6C-554A-2C946AF91426}"/>
              </a:ext>
            </a:extLst>
          </p:cNvPr>
          <p:cNvPicPr>
            <a:picLocks noChangeAspect="1"/>
          </p:cNvPicPr>
          <p:nvPr/>
        </p:nvPicPr>
        <p:blipFill>
          <a:blip r:embed="rId3"/>
          <a:stretch>
            <a:fillRect/>
          </a:stretch>
        </p:blipFill>
        <p:spPr>
          <a:xfrm>
            <a:off x="5519736" y="3863374"/>
            <a:ext cx="3273186" cy="1610244"/>
          </a:xfrm>
          <a:prstGeom prst="rect">
            <a:avLst/>
          </a:prstGeom>
        </p:spPr>
      </p:pic>
    </p:spTree>
    <p:extLst>
      <p:ext uri="{BB962C8B-B14F-4D97-AF65-F5344CB8AC3E}">
        <p14:creationId xmlns:p14="http://schemas.microsoft.com/office/powerpoint/2010/main" val="3650052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299635" y="180184"/>
            <a:ext cx="8534697" cy="1071237"/>
          </a:xfrm>
        </p:spPr>
        <p:txBody>
          <a:bodyPr anchor="b">
            <a:normAutofit/>
          </a:bodyPr>
          <a:lstStyle/>
          <a:p>
            <a:r>
              <a:rPr lang="en-US" sz="4000" dirty="0"/>
              <a:t>Common Probabilistic Distributions</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586112" y="1417401"/>
            <a:ext cx="8259769" cy="3531075"/>
          </a:xfrm>
        </p:spPr>
        <p:txBody>
          <a:bodyPr vert="horz" wrap="square" lIns="68580" tIns="34290" rIns="68580" bIns="34290" rtlCol="0" anchor="t" anchorCtr="0">
            <a:noAutofit/>
          </a:bodyPr>
          <a:lstStyle/>
          <a:p>
            <a:pPr marL="561975" indent="-442913">
              <a:lnSpc>
                <a:spcPct val="90000"/>
              </a:lnSpc>
              <a:spcBef>
                <a:spcPts val="1000"/>
              </a:spcBef>
            </a:pPr>
            <a:r>
              <a:rPr lang="en-US" dirty="0"/>
              <a:t>Bernoulli distribution</a:t>
            </a:r>
          </a:p>
          <a:p>
            <a:pPr marL="561975" indent="-442913">
              <a:lnSpc>
                <a:spcPct val="90000"/>
              </a:lnSpc>
              <a:spcBef>
                <a:spcPts val="1000"/>
              </a:spcBef>
            </a:pPr>
            <a:r>
              <a:rPr lang="en-US" dirty="0"/>
              <a:t>Binomial distribution</a:t>
            </a:r>
          </a:p>
          <a:p>
            <a:pPr marL="561975" indent="-442913">
              <a:lnSpc>
                <a:spcPct val="90000"/>
              </a:lnSpc>
              <a:spcBef>
                <a:spcPts val="1000"/>
              </a:spcBef>
            </a:pPr>
            <a:r>
              <a:rPr lang="en-US" dirty="0"/>
              <a:t>Uniform distribution</a:t>
            </a:r>
          </a:p>
          <a:p>
            <a:pPr marL="561975" indent="-442913">
              <a:lnSpc>
                <a:spcPct val="90000"/>
              </a:lnSpc>
              <a:spcBef>
                <a:spcPts val="1000"/>
              </a:spcBef>
            </a:pPr>
            <a:r>
              <a:rPr lang="en-US" dirty="0"/>
              <a:t>Normal distribution</a:t>
            </a:r>
          </a:p>
          <a:p>
            <a:pPr marL="401320" indent="-182245">
              <a:lnSpc>
                <a:spcPct val="90000"/>
              </a:lnSpc>
              <a:spcBef>
                <a:spcPts val="1000"/>
              </a:spcBef>
              <a:spcAft>
                <a:spcPts val="0"/>
              </a:spcAft>
              <a:buFont typeface="Arial" panose="020B0604020202020204" pitchFamily="34" charset="0"/>
              <a:buChar char="•"/>
            </a:pPr>
            <a:endParaRPr lang="en-US" dirty="0"/>
          </a:p>
        </p:txBody>
      </p:sp>
    </p:spTree>
    <p:extLst>
      <p:ext uri="{BB962C8B-B14F-4D97-AF65-F5344CB8AC3E}">
        <p14:creationId xmlns:p14="http://schemas.microsoft.com/office/powerpoint/2010/main" val="1184110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21882" y="344215"/>
            <a:ext cx="7912519" cy="919886"/>
          </a:xfrm>
        </p:spPr>
        <p:txBody>
          <a:bodyPr anchor="b">
            <a:normAutofit/>
          </a:bodyPr>
          <a:lstStyle/>
          <a:p>
            <a:r>
              <a:rPr lang="en-US" sz="4000" dirty="0"/>
              <a:t>Contents</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640932" y="1447805"/>
            <a:ext cx="7893469" cy="3531476"/>
          </a:xfrm>
        </p:spPr>
        <p:txBody>
          <a:bodyPr vert="horz" wrap="square" lIns="68580" tIns="34290" rIns="68580" bIns="34290" rtlCol="0" anchor="t" anchorCtr="0">
            <a:noAutofit/>
          </a:bodyPr>
          <a:lstStyle/>
          <a:p>
            <a:pPr marL="481330" indent="-419100">
              <a:buClr>
                <a:srgbClr val="084183"/>
              </a:buClr>
            </a:pPr>
            <a:r>
              <a:rPr lang="en-US" dirty="0">
                <a:latin typeface="Helvetica" panose="020B0604020202020204" pitchFamily="34" charset="0"/>
                <a:ea typeface="+mn-lt"/>
                <a:cs typeface="Helvetica" panose="020B0604020202020204" pitchFamily="34" charset="0"/>
              </a:rPr>
              <a:t>Exploratory Data Analysis</a:t>
            </a:r>
          </a:p>
          <a:p>
            <a:pPr marL="481330" indent="-419100">
              <a:buClr>
                <a:srgbClr val="084183"/>
              </a:buClr>
            </a:pPr>
            <a:r>
              <a:rPr lang="en-US" dirty="0">
                <a:latin typeface="Helvetica" panose="020B0604020202020204" pitchFamily="34" charset="0"/>
                <a:ea typeface="+mn-lt"/>
                <a:cs typeface="Helvetica" panose="020B0604020202020204" pitchFamily="34" charset="0"/>
              </a:rPr>
              <a:t>Summary Statistics</a:t>
            </a:r>
          </a:p>
          <a:p>
            <a:pPr marL="481330" indent="-419100">
              <a:buClr>
                <a:srgbClr val="084183"/>
              </a:buClr>
            </a:pPr>
            <a:r>
              <a:rPr lang="en-US" sz="2400" dirty="0">
                <a:latin typeface="Helvetica" panose="020B0604020202020204" pitchFamily="34" charset="0"/>
                <a:ea typeface="+mn-lt"/>
                <a:cs typeface="Helvetica" panose="020B0604020202020204" pitchFamily="34" charset="0"/>
              </a:rPr>
              <a:t>Probability Distributions</a:t>
            </a:r>
          </a:p>
        </p:txBody>
      </p:sp>
    </p:spTree>
    <p:extLst>
      <p:ext uri="{BB962C8B-B14F-4D97-AF65-F5344CB8AC3E}">
        <p14:creationId xmlns:p14="http://schemas.microsoft.com/office/powerpoint/2010/main" val="2672147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299635" y="180184"/>
            <a:ext cx="8534697" cy="1071237"/>
          </a:xfrm>
        </p:spPr>
        <p:txBody>
          <a:bodyPr anchor="b">
            <a:normAutofit/>
          </a:bodyPr>
          <a:lstStyle/>
          <a:p>
            <a:r>
              <a:rPr lang="en-US" sz="4000" dirty="0"/>
              <a:t>Bernoulli Distribution</a:t>
            </a:r>
            <a:endParaRPr lang="en-US" dirty="0" err="1"/>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512960" y="1472265"/>
            <a:ext cx="8259769" cy="3531075"/>
          </a:xfrm>
        </p:spPr>
        <p:txBody>
          <a:bodyPr vert="horz" wrap="square" lIns="68580" tIns="34290" rIns="68580" bIns="34290" rtlCol="0" anchor="t" anchorCtr="0">
            <a:noAutofit/>
          </a:bodyPr>
          <a:lstStyle/>
          <a:p>
            <a:pPr marL="629920" lvl="1">
              <a:lnSpc>
                <a:spcPct val="90000"/>
              </a:lnSpc>
              <a:spcBef>
                <a:spcPts val="500"/>
              </a:spcBef>
              <a:spcAft>
                <a:spcPts val="0"/>
              </a:spcAft>
              <a:buFont typeface="Arial" panose="020B0604020202020204" pitchFamily="34" charset="0"/>
              <a:buChar char="•"/>
            </a:pPr>
            <a:r>
              <a:rPr lang="en-US" sz="2400" dirty="0"/>
              <a:t>For categorical data or discrete data</a:t>
            </a:r>
          </a:p>
          <a:p>
            <a:pPr marL="629920" lvl="1">
              <a:lnSpc>
                <a:spcPct val="90000"/>
              </a:lnSpc>
              <a:spcBef>
                <a:spcPts val="500"/>
              </a:spcBef>
              <a:spcAft>
                <a:spcPts val="0"/>
              </a:spcAft>
              <a:buFont typeface="Arial" panose="020B0604020202020204" pitchFamily="34" charset="0"/>
              <a:buChar char="•"/>
            </a:pPr>
            <a:r>
              <a:rPr lang="en-US" sz="2400" dirty="0"/>
              <a:t>Two possible outcomes and one single trial </a:t>
            </a:r>
          </a:p>
          <a:p>
            <a:pPr marL="629920" lvl="1">
              <a:lnSpc>
                <a:spcPct val="90000"/>
              </a:lnSpc>
              <a:spcBef>
                <a:spcPts val="500"/>
              </a:spcBef>
              <a:spcAft>
                <a:spcPts val="0"/>
              </a:spcAft>
              <a:buFont typeface="Arial" panose="020B0604020202020204" pitchFamily="34" charset="0"/>
              <a:buChar char="•"/>
            </a:pPr>
            <a:r>
              <a:rPr lang="en-US" sz="2400" dirty="0"/>
              <a:t>The possibilities are p and 1-p</a:t>
            </a:r>
          </a:p>
          <a:p>
            <a:pPr lvl="2">
              <a:lnSpc>
                <a:spcPct val="90000"/>
              </a:lnSpc>
              <a:spcBef>
                <a:spcPts val="500"/>
              </a:spcBef>
              <a:spcAft>
                <a:spcPts val="0"/>
              </a:spcAft>
              <a:buFont typeface="Arial" panose="020B0604020202020204" pitchFamily="34" charset="0"/>
              <a:buChar char="•"/>
            </a:pPr>
            <a:r>
              <a:rPr lang="en-US" sz="2200" dirty="0"/>
              <a:t>E.g., toss an unbiased coin p=0.5</a:t>
            </a:r>
          </a:p>
          <a:p>
            <a:pPr marL="401320" indent="-182245">
              <a:lnSpc>
                <a:spcPct val="90000"/>
              </a:lnSpc>
              <a:spcBef>
                <a:spcPts val="1000"/>
              </a:spcBef>
              <a:spcAft>
                <a:spcPts val="0"/>
              </a:spcAft>
              <a:buFont typeface="Arial" panose="020B0604020202020204" pitchFamily="34" charset="0"/>
              <a:buChar char="•"/>
            </a:pPr>
            <a:endParaRPr lang="en-US" dirty="0"/>
          </a:p>
        </p:txBody>
      </p:sp>
      <p:pic>
        <p:nvPicPr>
          <p:cNvPr id="4" name="Picture 4" descr="Chart, bar chart&#10;&#10;Description automatically generated">
            <a:extLst>
              <a:ext uri="{FF2B5EF4-FFF2-40B4-BE49-F238E27FC236}">
                <a16:creationId xmlns:a16="http://schemas.microsoft.com/office/drawing/2014/main" id="{6D2570A2-0058-DE29-280C-2002376859DE}"/>
              </a:ext>
            </a:extLst>
          </p:cNvPr>
          <p:cNvPicPr>
            <a:picLocks noChangeAspect="1"/>
          </p:cNvPicPr>
          <p:nvPr/>
        </p:nvPicPr>
        <p:blipFill>
          <a:blip r:embed="rId3"/>
          <a:stretch>
            <a:fillRect/>
          </a:stretch>
        </p:blipFill>
        <p:spPr>
          <a:xfrm>
            <a:off x="3198042" y="3229481"/>
            <a:ext cx="2743424" cy="1927654"/>
          </a:xfrm>
          <a:prstGeom prst="rect">
            <a:avLst/>
          </a:prstGeom>
        </p:spPr>
      </p:pic>
    </p:spTree>
    <p:extLst>
      <p:ext uri="{BB962C8B-B14F-4D97-AF65-F5344CB8AC3E}">
        <p14:creationId xmlns:p14="http://schemas.microsoft.com/office/powerpoint/2010/main" val="625235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4CB52-7517-7728-BD25-8009A59A156B}"/>
              </a:ext>
            </a:extLst>
          </p:cNvPr>
          <p:cNvSpPr>
            <a:spLocks noGrp="1"/>
          </p:cNvSpPr>
          <p:nvPr>
            <p:ph type="title"/>
          </p:nvPr>
        </p:nvSpPr>
        <p:spPr>
          <a:xfrm>
            <a:off x="487145" y="360788"/>
            <a:ext cx="8157544" cy="1089755"/>
          </a:xfrm>
        </p:spPr>
        <p:txBody>
          <a:bodyPr/>
          <a:lstStyle/>
          <a:p>
            <a:r>
              <a:rPr lang="en-US" sz="4000" dirty="0"/>
              <a:t>Categorical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1B7BED-20F0-9834-A232-6B2FCD56EBE6}"/>
                  </a:ext>
                </a:extLst>
              </p:cNvPr>
              <p:cNvSpPr>
                <a:spLocks noGrp="1"/>
              </p:cNvSpPr>
              <p:nvPr>
                <p:ph idx="1"/>
              </p:nvPr>
            </p:nvSpPr>
            <p:spPr>
              <a:xfrm>
                <a:off x="670895" y="1238286"/>
                <a:ext cx="8157544" cy="3762671"/>
              </a:xfrm>
            </p:spPr>
            <p:txBody>
              <a:bodyPr/>
              <a:lstStyle/>
              <a:p>
                <a:r>
                  <a:rPr lang="en-US" dirty="0"/>
                  <a:t>Generalization of the Bernoulli distribution</a:t>
                </a:r>
              </a:p>
              <a:p>
                <a:r>
                  <a:rPr lang="en-US" dirty="0"/>
                  <a:t>K possible outcomes and one single trial</a:t>
                </a:r>
              </a:p>
              <a:p>
                <a:r>
                  <a:rPr lang="en-US" dirty="0"/>
                  <a:t>The possibilities are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𝐾</m:t>
                        </m:r>
                      </m:sub>
                    </m:sSub>
                    <m:r>
                      <a:rPr lang="en-US" b="0" i="1" smtClean="0">
                        <a:latin typeface="Cambria Math" panose="02040503050406030204" pitchFamily="18" charset="0"/>
                      </a:rPr>
                      <m:t>, </m:t>
                    </m:r>
                  </m:oMath>
                </a14:m>
                <a:r>
                  <a:rPr lang="en-US" dirty="0"/>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2</m:t>
                        </m:r>
                      </m:sub>
                    </m:sSub>
                  </m:oMath>
                </a14:m>
                <a:r>
                  <a:rPr lang="en-US" dirty="0"/>
                  <a:t> </a:t>
                </a:r>
                <a14:m>
                  <m:oMath xmlns:m="http://schemas.openxmlformats.org/officeDocument/2006/math">
                    <m:r>
                      <a:rPr lang="en-US" i="1">
                        <a:latin typeface="Cambria Math" panose="02040503050406030204" pitchFamily="18" charset="0"/>
                      </a:rPr>
                      <m:t>+ </m:t>
                    </m:r>
                  </m:oMath>
                </a14:m>
                <a:r>
                  <a:rPr lang="en-US" dirty="0"/>
                  <a:t> … </a:t>
                </a:r>
                <a14:m>
                  <m:oMath xmlns:m="http://schemas.openxmlformats.org/officeDocument/2006/math">
                    <m:r>
                      <a:rPr lang="en-US" i="1">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𝐾</m:t>
                        </m:r>
                      </m:sub>
                    </m:sSub>
                    <m:r>
                      <a:rPr lang="en-US" b="0" i="1" smtClean="0">
                        <a:latin typeface="Cambria Math" panose="02040503050406030204" pitchFamily="18" charset="0"/>
                      </a:rPr>
                      <m:t>=1</m:t>
                    </m:r>
                    <m:r>
                      <a:rPr lang="en-US" i="1">
                        <a:latin typeface="Cambria Math" panose="02040503050406030204" pitchFamily="18" charset="0"/>
                      </a:rPr>
                      <m:t> </m:t>
                    </m:r>
                  </m:oMath>
                </a14:m>
                <a:endParaRPr lang="en-US" dirty="0"/>
              </a:p>
              <a:p>
                <a:pPr lvl="1"/>
                <a:r>
                  <a:rPr lang="en-US" dirty="0"/>
                  <a:t>For example, toss an unbiased k-sided dice </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=1/6</m:t>
                    </m:r>
                  </m:oMath>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181B7BED-20F0-9834-A232-6B2FCD56EBE6}"/>
                  </a:ext>
                </a:extLst>
              </p:cNvPr>
              <p:cNvSpPr>
                <a:spLocks noGrp="1" noRot="1" noChangeAspect="1" noMove="1" noResize="1" noEditPoints="1" noAdjustHandles="1" noChangeArrowheads="1" noChangeShapeType="1" noTextEdit="1"/>
              </p:cNvSpPr>
              <p:nvPr>
                <p:ph idx="1"/>
              </p:nvPr>
            </p:nvSpPr>
            <p:spPr>
              <a:xfrm>
                <a:off x="670895" y="1238286"/>
                <a:ext cx="8157544" cy="3762671"/>
              </a:xfrm>
              <a:blipFill>
                <a:blip r:embed="rId3"/>
                <a:stretch>
                  <a:fillRect l="-1868"/>
                </a:stretch>
              </a:blipFill>
            </p:spPr>
            <p:txBody>
              <a:bodyPr/>
              <a:lstStyle/>
              <a:p>
                <a:r>
                  <a:rPr lang="en-US">
                    <a:noFill/>
                  </a:rPr>
                  <a:t> </a:t>
                </a:r>
              </a:p>
            </p:txBody>
          </p:sp>
        </mc:Fallback>
      </mc:AlternateContent>
    </p:spTree>
    <p:extLst>
      <p:ext uri="{BB962C8B-B14F-4D97-AF65-F5344CB8AC3E}">
        <p14:creationId xmlns:p14="http://schemas.microsoft.com/office/powerpoint/2010/main" val="10037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311437" y="179318"/>
            <a:ext cx="8534697" cy="1071237"/>
          </a:xfrm>
        </p:spPr>
        <p:txBody>
          <a:bodyPr anchor="b">
            <a:normAutofit/>
          </a:bodyPr>
          <a:lstStyle/>
          <a:p>
            <a:r>
              <a:rPr lang="en-US" sz="4000" dirty="0"/>
              <a:t>Uniform Distribution</a:t>
            </a:r>
            <a:endParaRPr lang="en-US" dirty="0" err="1"/>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3350" y="1416529"/>
            <a:ext cx="8259769" cy="3531075"/>
          </a:xfrm>
        </p:spPr>
        <p:txBody>
          <a:bodyPr vert="horz" wrap="square" lIns="68580" tIns="34290" rIns="68580" bIns="34290" rtlCol="0" anchor="t" anchorCtr="0">
            <a:noAutofit/>
          </a:bodyPr>
          <a:lstStyle/>
          <a:p>
            <a:pPr marL="561975" indent="-342900">
              <a:lnSpc>
                <a:spcPct val="90000"/>
              </a:lnSpc>
              <a:spcBef>
                <a:spcPts val="1000"/>
              </a:spcBef>
            </a:pPr>
            <a:r>
              <a:rPr lang="en-US" dirty="0"/>
              <a:t>For both discrete and numeric data</a:t>
            </a:r>
          </a:p>
          <a:p>
            <a:pPr marL="561975" indent="-342900">
              <a:lnSpc>
                <a:spcPct val="90000"/>
              </a:lnSpc>
              <a:spcBef>
                <a:spcPts val="1000"/>
              </a:spcBef>
            </a:pPr>
            <a:r>
              <a:rPr lang="en-US" dirty="0"/>
              <a:t>Any number of possible outcomes</a:t>
            </a:r>
          </a:p>
          <a:p>
            <a:pPr marL="561975" indent="-342900">
              <a:lnSpc>
                <a:spcPct val="90000"/>
              </a:lnSpc>
              <a:spcBef>
                <a:spcPts val="1000"/>
              </a:spcBef>
            </a:pPr>
            <a:r>
              <a:rPr lang="en-US" dirty="0"/>
              <a:t>All the outcomes have the same probability</a:t>
            </a:r>
          </a:p>
          <a:p>
            <a:pPr marL="1019175" lvl="1" indent="-342900">
              <a:lnSpc>
                <a:spcPct val="90000"/>
              </a:lnSpc>
              <a:spcBef>
                <a:spcPts val="1000"/>
              </a:spcBef>
            </a:pPr>
            <a:r>
              <a:rPr lang="en-US" sz="2400" dirty="0"/>
              <a:t>e.g., roll a fair dice</a:t>
            </a:r>
          </a:p>
          <a:p>
            <a:pPr marL="629920" lvl="1">
              <a:lnSpc>
                <a:spcPct val="90000"/>
              </a:lnSpc>
              <a:spcBef>
                <a:spcPts val="500"/>
              </a:spcBef>
              <a:spcAft>
                <a:spcPts val="0"/>
              </a:spcAft>
              <a:buFont typeface="Arial" panose="020B0604020202020204" pitchFamily="34" charset="0"/>
              <a:buChar char="•"/>
            </a:pPr>
            <a:endParaRPr lang="en-US" dirty="0"/>
          </a:p>
          <a:p>
            <a:pPr marL="401320" indent="-182245">
              <a:lnSpc>
                <a:spcPct val="90000"/>
              </a:lnSpc>
              <a:spcBef>
                <a:spcPts val="1000"/>
              </a:spcBef>
              <a:spcAft>
                <a:spcPts val="0"/>
              </a:spcAft>
              <a:buFont typeface="Arial" panose="020B0604020202020204" pitchFamily="34" charset="0"/>
              <a:buChar char="•"/>
            </a:pPr>
            <a:endParaRPr lang="en-US" dirty="0"/>
          </a:p>
        </p:txBody>
      </p:sp>
      <p:pic>
        <p:nvPicPr>
          <p:cNvPr id="5" name="Picture 5" descr="Chart, bar chart&#10;&#10;Description automatically generated">
            <a:extLst>
              <a:ext uri="{FF2B5EF4-FFF2-40B4-BE49-F238E27FC236}">
                <a16:creationId xmlns:a16="http://schemas.microsoft.com/office/drawing/2014/main" id="{540EF848-4949-C855-AD05-4F2C989A86D0}"/>
              </a:ext>
            </a:extLst>
          </p:cNvPr>
          <p:cNvPicPr>
            <a:picLocks noChangeAspect="1"/>
          </p:cNvPicPr>
          <p:nvPr/>
        </p:nvPicPr>
        <p:blipFill>
          <a:blip r:embed="rId3"/>
          <a:stretch>
            <a:fillRect/>
          </a:stretch>
        </p:blipFill>
        <p:spPr>
          <a:xfrm>
            <a:off x="2992320" y="3284404"/>
            <a:ext cx="3138880" cy="2214089"/>
          </a:xfrm>
          <a:prstGeom prst="rect">
            <a:avLst/>
          </a:prstGeom>
        </p:spPr>
      </p:pic>
    </p:spTree>
    <p:extLst>
      <p:ext uri="{BB962C8B-B14F-4D97-AF65-F5344CB8AC3E}">
        <p14:creationId xmlns:p14="http://schemas.microsoft.com/office/powerpoint/2010/main" val="2247321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299635" y="180184"/>
            <a:ext cx="8534697" cy="1071237"/>
          </a:xfrm>
        </p:spPr>
        <p:txBody>
          <a:bodyPr anchor="b">
            <a:normAutofit/>
          </a:bodyPr>
          <a:lstStyle/>
          <a:p>
            <a:r>
              <a:rPr lang="en-US" sz="4000" dirty="0"/>
              <a:t>Binomial Distribution</a:t>
            </a:r>
            <a:endParaRPr lang="en-US" dirty="0" err="1"/>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586112" y="1444833"/>
            <a:ext cx="8259769" cy="3531075"/>
          </a:xfrm>
        </p:spPr>
        <p:txBody>
          <a:bodyPr vert="horz" wrap="square" lIns="68580" tIns="34290" rIns="68580" bIns="34290" rtlCol="0" anchor="t" anchorCtr="0">
            <a:noAutofit/>
          </a:bodyPr>
          <a:lstStyle/>
          <a:p>
            <a:pPr marL="561975" indent="-442913">
              <a:lnSpc>
                <a:spcPct val="90000"/>
              </a:lnSpc>
              <a:spcBef>
                <a:spcPts val="1000"/>
              </a:spcBef>
            </a:pPr>
            <a:r>
              <a:rPr lang="en-US" dirty="0"/>
              <a:t>The sum of outcomes of an event following a Bernoulli distribution</a:t>
            </a:r>
          </a:p>
          <a:p>
            <a:pPr marL="561975" indent="-442913">
              <a:lnSpc>
                <a:spcPct val="90000"/>
              </a:lnSpc>
              <a:spcBef>
                <a:spcPts val="1000"/>
              </a:spcBef>
            </a:pPr>
            <a:r>
              <a:rPr lang="en-US" dirty="0"/>
              <a:t>Used in binary outcome events but with multiple trials</a:t>
            </a:r>
          </a:p>
          <a:p>
            <a:pPr marL="1019175" lvl="1" indent="-442913">
              <a:lnSpc>
                <a:spcPct val="90000"/>
              </a:lnSpc>
              <a:spcBef>
                <a:spcPts val="1000"/>
              </a:spcBef>
            </a:pPr>
            <a:r>
              <a:rPr lang="en-US" dirty="0"/>
              <a:t>E.g., the probability of getting X heads in 20 trials</a:t>
            </a:r>
          </a:p>
          <a:p>
            <a:pPr marL="629920" lvl="1">
              <a:lnSpc>
                <a:spcPct val="90000"/>
              </a:lnSpc>
              <a:spcBef>
                <a:spcPts val="500"/>
              </a:spcBef>
              <a:spcAft>
                <a:spcPts val="0"/>
              </a:spcAft>
              <a:buFont typeface="Arial" panose="020B0604020202020204" pitchFamily="34" charset="0"/>
              <a:buChar char="•"/>
            </a:pPr>
            <a:endParaRPr lang="en-US" sz="2000" dirty="0"/>
          </a:p>
          <a:p>
            <a:pPr marL="629920" lvl="1">
              <a:lnSpc>
                <a:spcPct val="90000"/>
              </a:lnSpc>
              <a:spcBef>
                <a:spcPts val="500"/>
              </a:spcBef>
              <a:spcAft>
                <a:spcPts val="0"/>
              </a:spcAft>
              <a:buFont typeface="Arial" panose="020B0604020202020204" pitchFamily="34" charset="0"/>
              <a:buChar char="•"/>
            </a:pPr>
            <a:endParaRPr lang="en-US" dirty="0"/>
          </a:p>
        </p:txBody>
      </p:sp>
      <p:pic>
        <p:nvPicPr>
          <p:cNvPr id="5" name="Picture 5">
            <a:extLst>
              <a:ext uri="{FF2B5EF4-FFF2-40B4-BE49-F238E27FC236}">
                <a16:creationId xmlns:a16="http://schemas.microsoft.com/office/drawing/2014/main" id="{8E86F647-0F11-D4A7-290E-286A79346E96}"/>
              </a:ext>
            </a:extLst>
          </p:cNvPr>
          <p:cNvPicPr>
            <a:picLocks noChangeAspect="1"/>
          </p:cNvPicPr>
          <p:nvPr/>
        </p:nvPicPr>
        <p:blipFill>
          <a:blip r:embed="rId3"/>
          <a:stretch>
            <a:fillRect/>
          </a:stretch>
        </p:blipFill>
        <p:spPr>
          <a:xfrm>
            <a:off x="2631517" y="1872764"/>
            <a:ext cx="2743424" cy="413133"/>
          </a:xfrm>
          <a:prstGeom prst="rect">
            <a:avLst/>
          </a:prstGeom>
        </p:spPr>
      </p:pic>
      <p:pic>
        <p:nvPicPr>
          <p:cNvPr id="6" name="Picture 6" descr="Chart, line chart, histogram&#10;&#10;Description automatically generated">
            <a:extLst>
              <a:ext uri="{FF2B5EF4-FFF2-40B4-BE49-F238E27FC236}">
                <a16:creationId xmlns:a16="http://schemas.microsoft.com/office/drawing/2014/main" id="{024095E4-D399-7E25-E640-ECA28FCE86C8}"/>
              </a:ext>
            </a:extLst>
          </p:cNvPr>
          <p:cNvPicPr>
            <a:picLocks noChangeAspect="1"/>
          </p:cNvPicPr>
          <p:nvPr/>
        </p:nvPicPr>
        <p:blipFill>
          <a:blip r:embed="rId4"/>
          <a:stretch>
            <a:fillRect/>
          </a:stretch>
        </p:blipFill>
        <p:spPr>
          <a:xfrm>
            <a:off x="2777194" y="3168248"/>
            <a:ext cx="3579029" cy="2292563"/>
          </a:xfrm>
          <a:prstGeom prst="rect">
            <a:avLst/>
          </a:prstGeom>
        </p:spPr>
      </p:pic>
    </p:spTree>
    <p:extLst>
      <p:ext uri="{BB962C8B-B14F-4D97-AF65-F5344CB8AC3E}">
        <p14:creationId xmlns:p14="http://schemas.microsoft.com/office/powerpoint/2010/main" val="1040551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5F1D6-6C73-74FE-3858-4B3D04671166}"/>
              </a:ext>
            </a:extLst>
          </p:cNvPr>
          <p:cNvSpPr>
            <a:spLocks noGrp="1"/>
          </p:cNvSpPr>
          <p:nvPr>
            <p:ph type="title"/>
          </p:nvPr>
        </p:nvSpPr>
        <p:spPr>
          <a:xfrm>
            <a:off x="497159" y="352593"/>
            <a:ext cx="8157544" cy="1089755"/>
          </a:xfrm>
        </p:spPr>
        <p:txBody>
          <a:bodyPr/>
          <a:lstStyle/>
          <a:p>
            <a:r>
              <a:rPr lang="en-US" sz="4000" dirty="0"/>
              <a:t>Multinomial Distribution</a:t>
            </a:r>
          </a:p>
        </p:txBody>
      </p:sp>
      <p:sp>
        <p:nvSpPr>
          <p:cNvPr id="3" name="Content Placeholder 2">
            <a:extLst>
              <a:ext uri="{FF2B5EF4-FFF2-40B4-BE49-F238E27FC236}">
                <a16:creationId xmlns:a16="http://schemas.microsoft.com/office/drawing/2014/main" id="{AA423A4F-CEF9-9C82-2C3D-32EBBABD444F}"/>
              </a:ext>
            </a:extLst>
          </p:cNvPr>
          <p:cNvSpPr>
            <a:spLocks noGrp="1"/>
          </p:cNvSpPr>
          <p:nvPr>
            <p:ph idx="1"/>
          </p:nvPr>
        </p:nvSpPr>
        <p:spPr>
          <a:xfrm>
            <a:off x="469727" y="1457742"/>
            <a:ext cx="8157544" cy="4101810"/>
          </a:xfrm>
        </p:spPr>
        <p:txBody>
          <a:bodyPr>
            <a:normAutofit fontScale="92500" lnSpcReduction="10000"/>
          </a:bodyPr>
          <a:lstStyle/>
          <a:p>
            <a:pPr marL="571500" indent="-342900"/>
            <a:r>
              <a:rPr lang="en-US" sz="2600" dirty="0"/>
              <a:t>A generalization of Binomial distribution</a:t>
            </a:r>
          </a:p>
          <a:p>
            <a:pPr marL="571500" indent="-342900"/>
            <a:r>
              <a:rPr lang="en-US" sz="2600" dirty="0"/>
              <a:t>The probability of the outcomes of an event following a categorical distribution</a:t>
            </a:r>
          </a:p>
          <a:p>
            <a:pPr lvl="1"/>
            <a:endParaRPr lang="en-US" sz="2400" dirty="0"/>
          </a:p>
          <a:p>
            <a:pPr lvl="1"/>
            <a:endParaRPr lang="en-US" sz="2400" dirty="0"/>
          </a:p>
          <a:p>
            <a:pPr lvl="1"/>
            <a:endParaRPr lang="en-US" sz="2400" dirty="0"/>
          </a:p>
          <a:p>
            <a:pPr lvl="1"/>
            <a:endParaRPr lang="en-US" sz="2400" dirty="0"/>
          </a:p>
          <a:p>
            <a:pPr marL="561975" indent="-342900">
              <a:lnSpc>
                <a:spcPct val="90000"/>
              </a:lnSpc>
              <a:spcBef>
                <a:spcPts val="1000"/>
              </a:spcBef>
            </a:pPr>
            <a:r>
              <a:rPr lang="en-US" sz="2600" dirty="0"/>
              <a:t>Used in categorical outcome events but with multiple trials</a:t>
            </a:r>
          </a:p>
          <a:p>
            <a:pPr marL="1019175" lvl="1" indent="-342900">
              <a:lnSpc>
                <a:spcPct val="90000"/>
              </a:lnSpc>
              <a:spcBef>
                <a:spcPts val="1000"/>
              </a:spcBef>
            </a:pPr>
            <a:r>
              <a:rPr lang="en-US" sz="2400" dirty="0"/>
              <a:t>E.g., the probability of counts for each side after rolling a 6-sided die rolled 20 times</a:t>
            </a:r>
          </a:p>
          <a:p>
            <a:pPr lvl="1"/>
            <a:endParaRPr lang="en-US" dirty="0"/>
          </a:p>
        </p:txBody>
      </p:sp>
      <p:pic>
        <p:nvPicPr>
          <p:cNvPr id="4" name="Picture 3">
            <a:extLst>
              <a:ext uri="{FF2B5EF4-FFF2-40B4-BE49-F238E27FC236}">
                <a16:creationId xmlns:a16="http://schemas.microsoft.com/office/drawing/2014/main" id="{54CCB330-DB6B-3BBE-918E-33DF5CE83CB9}"/>
              </a:ext>
            </a:extLst>
          </p:cNvPr>
          <p:cNvPicPr>
            <a:picLocks noChangeAspect="1"/>
          </p:cNvPicPr>
          <p:nvPr/>
        </p:nvPicPr>
        <p:blipFill>
          <a:blip r:embed="rId3"/>
          <a:stretch>
            <a:fillRect/>
          </a:stretch>
        </p:blipFill>
        <p:spPr>
          <a:xfrm>
            <a:off x="1160589" y="2782380"/>
            <a:ext cx="6028094" cy="1154113"/>
          </a:xfrm>
          <a:prstGeom prst="rect">
            <a:avLst/>
          </a:prstGeom>
        </p:spPr>
      </p:pic>
    </p:spTree>
    <p:extLst>
      <p:ext uri="{BB962C8B-B14F-4D97-AF65-F5344CB8AC3E}">
        <p14:creationId xmlns:p14="http://schemas.microsoft.com/office/powerpoint/2010/main" val="3348827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310353" y="179941"/>
            <a:ext cx="8534697" cy="1071237"/>
          </a:xfrm>
        </p:spPr>
        <p:txBody>
          <a:bodyPr anchor="b">
            <a:normAutofit/>
          </a:bodyPr>
          <a:lstStyle/>
          <a:p>
            <a:r>
              <a:rPr lang="en-US" sz="4000" dirty="0"/>
              <a:t>Normal(Gaussian) Distribution</a:t>
            </a:r>
            <a:endParaRPr lang="en-US" dirty="0" err="1"/>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76384" y="1111569"/>
            <a:ext cx="8259769" cy="3672316"/>
          </a:xfrm>
        </p:spPr>
        <p:txBody>
          <a:bodyPr vert="horz" wrap="square" lIns="68580" tIns="34290" rIns="68580" bIns="34290" rtlCol="0" anchor="t" anchorCtr="0">
            <a:noAutofit/>
          </a:bodyPr>
          <a:lstStyle/>
          <a:p>
            <a:pPr marL="561975" indent="-342900">
              <a:lnSpc>
                <a:spcPct val="90000"/>
              </a:lnSpc>
              <a:spcBef>
                <a:spcPts val="1000"/>
              </a:spcBef>
            </a:pPr>
            <a:r>
              <a:rPr lang="en-US" sz="2000" dirty="0"/>
              <a:t>One of the most common distributions for continuous data</a:t>
            </a:r>
          </a:p>
          <a:p>
            <a:pPr marL="962025" lvl="1" indent="-285750">
              <a:lnSpc>
                <a:spcPct val="90000"/>
              </a:lnSpc>
              <a:spcBef>
                <a:spcPts val="1000"/>
              </a:spcBef>
            </a:pPr>
            <a:r>
              <a:rPr lang="en-US" altLang="zh-CN" sz="2000" dirty="0"/>
              <a:t>e.g.,</a:t>
            </a:r>
            <a:r>
              <a:rPr lang="zh-CN" altLang="en-US" sz="2000" dirty="0"/>
              <a:t> </a:t>
            </a:r>
            <a:r>
              <a:rPr lang="en-US" sz="2000" dirty="0"/>
              <a:t>Income distribution in the economy</a:t>
            </a:r>
          </a:p>
          <a:p>
            <a:pPr marL="561975" indent="-342900">
              <a:lnSpc>
                <a:spcPct val="90000"/>
              </a:lnSpc>
              <a:spcBef>
                <a:spcPts val="1000"/>
              </a:spcBef>
            </a:pPr>
            <a:r>
              <a:rPr lang="en-US" sz="2000" dirty="0"/>
              <a:t>Used for real-valued random variables with unknown distribution</a:t>
            </a:r>
          </a:p>
          <a:p>
            <a:pPr marL="561975" indent="-342900">
              <a:lnSpc>
                <a:spcPct val="90000"/>
              </a:lnSpc>
              <a:spcBef>
                <a:spcPts val="1000"/>
              </a:spcBef>
            </a:pPr>
            <a:r>
              <a:rPr lang="en-US" sz="2000" dirty="0"/>
              <a:t>Determined by the mean and standard deviation</a:t>
            </a:r>
          </a:p>
          <a:p>
            <a:pPr marL="401320" indent="-182245">
              <a:lnSpc>
                <a:spcPct val="90000"/>
              </a:lnSpc>
              <a:spcBef>
                <a:spcPts val="1000"/>
              </a:spcBef>
              <a:spcAft>
                <a:spcPts val="0"/>
              </a:spcAft>
              <a:buFont typeface="Arial" panose="020B0604020202020204" pitchFamily="34" charset="0"/>
              <a:buChar char="•"/>
            </a:pPr>
            <a:endParaRPr lang="en-US" dirty="0"/>
          </a:p>
          <a:p>
            <a:pPr marL="401320" indent="-182245">
              <a:lnSpc>
                <a:spcPct val="90000"/>
              </a:lnSpc>
              <a:spcBef>
                <a:spcPts val="1000"/>
              </a:spcBef>
              <a:spcAft>
                <a:spcPts val="0"/>
              </a:spcAft>
              <a:buFont typeface="Arial" panose="020B0604020202020204" pitchFamily="34" charset="0"/>
              <a:buChar char="•"/>
            </a:pPr>
            <a:endParaRPr lang="en-US" dirty="0"/>
          </a:p>
          <a:p>
            <a:pPr marL="629920" lvl="1">
              <a:lnSpc>
                <a:spcPct val="90000"/>
              </a:lnSpc>
              <a:spcBef>
                <a:spcPts val="500"/>
              </a:spcBef>
              <a:spcAft>
                <a:spcPts val="0"/>
              </a:spcAft>
              <a:buFont typeface="Arial" panose="020B0604020202020204" pitchFamily="34" charset="0"/>
              <a:buChar char="•"/>
            </a:pPr>
            <a:endParaRPr lang="en-US" dirty="0"/>
          </a:p>
          <a:p>
            <a:pPr marL="401320" indent="-182245">
              <a:lnSpc>
                <a:spcPct val="90000"/>
              </a:lnSpc>
              <a:spcBef>
                <a:spcPts val="1000"/>
              </a:spcBef>
              <a:spcAft>
                <a:spcPts val="0"/>
              </a:spcAft>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C3DA65EE-411F-F9A7-7DA9-23EED0AB89F6}"/>
              </a:ext>
            </a:extLst>
          </p:cNvPr>
          <p:cNvPicPr>
            <a:picLocks noChangeAspect="1"/>
          </p:cNvPicPr>
          <p:nvPr/>
        </p:nvPicPr>
        <p:blipFill>
          <a:blip r:embed="rId3"/>
          <a:stretch>
            <a:fillRect/>
          </a:stretch>
        </p:blipFill>
        <p:spPr>
          <a:xfrm>
            <a:off x="1719535" y="2752796"/>
            <a:ext cx="2907825" cy="804498"/>
          </a:xfrm>
          <a:prstGeom prst="rect">
            <a:avLst/>
          </a:prstGeom>
        </p:spPr>
      </p:pic>
      <p:pic>
        <p:nvPicPr>
          <p:cNvPr id="7" name="Picture 6">
            <a:extLst>
              <a:ext uri="{FF2B5EF4-FFF2-40B4-BE49-F238E27FC236}">
                <a16:creationId xmlns:a16="http://schemas.microsoft.com/office/drawing/2014/main" id="{5B54C279-1EB5-9618-608E-D2A93614080D}"/>
              </a:ext>
            </a:extLst>
          </p:cNvPr>
          <p:cNvPicPr>
            <a:picLocks noChangeAspect="1"/>
          </p:cNvPicPr>
          <p:nvPr/>
        </p:nvPicPr>
        <p:blipFill>
          <a:blip r:embed="rId4"/>
          <a:stretch>
            <a:fillRect/>
          </a:stretch>
        </p:blipFill>
        <p:spPr>
          <a:xfrm>
            <a:off x="5066730" y="2784966"/>
            <a:ext cx="1366881" cy="725083"/>
          </a:xfrm>
          <a:prstGeom prst="rect">
            <a:avLst/>
          </a:prstGeom>
        </p:spPr>
      </p:pic>
      <p:pic>
        <p:nvPicPr>
          <p:cNvPr id="8" name="Picture 7">
            <a:extLst>
              <a:ext uri="{FF2B5EF4-FFF2-40B4-BE49-F238E27FC236}">
                <a16:creationId xmlns:a16="http://schemas.microsoft.com/office/drawing/2014/main" id="{FA9B7352-33DE-DE6C-52F5-970EDA31F293}"/>
              </a:ext>
            </a:extLst>
          </p:cNvPr>
          <p:cNvPicPr>
            <a:picLocks noChangeAspect="1"/>
          </p:cNvPicPr>
          <p:nvPr/>
        </p:nvPicPr>
        <p:blipFill>
          <a:blip r:embed="rId5"/>
          <a:stretch>
            <a:fillRect/>
          </a:stretch>
        </p:blipFill>
        <p:spPr>
          <a:xfrm>
            <a:off x="3040759" y="3474998"/>
            <a:ext cx="3069839" cy="2049127"/>
          </a:xfrm>
          <a:prstGeom prst="rect">
            <a:avLst/>
          </a:prstGeom>
        </p:spPr>
      </p:pic>
    </p:spTree>
    <p:extLst>
      <p:ext uri="{BB962C8B-B14F-4D97-AF65-F5344CB8AC3E}">
        <p14:creationId xmlns:p14="http://schemas.microsoft.com/office/powerpoint/2010/main" val="4071065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307948" y="179353"/>
            <a:ext cx="8534697" cy="1071237"/>
          </a:xfrm>
        </p:spPr>
        <p:txBody>
          <a:bodyPr anchor="b">
            <a:normAutofit/>
          </a:bodyPr>
          <a:lstStyle/>
          <a:p>
            <a:r>
              <a:rPr lang="en-US" sz="4000" dirty="0"/>
              <a:t>Normal(Gaussian) Distribution</a:t>
            </a:r>
            <a:endParaRPr lang="en-US" dirty="0" err="1"/>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5527" y="1453977"/>
            <a:ext cx="5475217" cy="3531075"/>
          </a:xfrm>
        </p:spPr>
        <p:txBody>
          <a:bodyPr vert="horz" wrap="square" lIns="68580" tIns="34290" rIns="68580" bIns="34290" rtlCol="0" anchor="t" anchorCtr="0">
            <a:noAutofit/>
          </a:bodyPr>
          <a:lstStyle/>
          <a:p>
            <a:pPr marL="561975" indent="-342900">
              <a:lnSpc>
                <a:spcPct val="90000"/>
              </a:lnSpc>
              <a:spcBef>
                <a:spcPts val="1000"/>
              </a:spcBef>
            </a:pPr>
            <a:r>
              <a:rPr lang="en-US" sz="2000" dirty="0"/>
              <a:t>Empirical rule (68-95-99.7)</a:t>
            </a:r>
          </a:p>
          <a:p>
            <a:pPr marL="962025" lvl="1" indent="-285750">
              <a:lnSpc>
                <a:spcPct val="90000"/>
              </a:lnSpc>
              <a:spcBef>
                <a:spcPts val="1000"/>
              </a:spcBef>
            </a:pPr>
            <a:r>
              <a:rPr lang="en-US" sz="1800" dirty="0">
                <a:solidFill>
                  <a:srgbClr val="084183"/>
                </a:solidFill>
              </a:rPr>
              <a:t>68% of values fall into the range of (mean-std, </a:t>
            </a:r>
            <a:r>
              <a:rPr lang="en-US" sz="1800" dirty="0" err="1">
                <a:solidFill>
                  <a:srgbClr val="084183"/>
                </a:solidFill>
              </a:rPr>
              <a:t>mean+std</a:t>
            </a:r>
            <a:r>
              <a:rPr lang="en-US" sz="1800" dirty="0">
                <a:solidFill>
                  <a:srgbClr val="084183"/>
                </a:solidFill>
              </a:rPr>
              <a:t>)</a:t>
            </a:r>
          </a:p>
          <a:p>
            <a:pPr marL="962025" lvl="1" indent="-285750">
              <a:lnSpc>
                <a:spcPct val="90000"/>
              </a:lnSpc>
              <a:spcBef>
                <a:spcPts val="1000"/>
              </a:spcBef>
            </a:pPr>
            <a:r>
              <a:rPr lang="en-US" sz="1800" dirty="0">
                <a:solidFill>
                  <a:srgbClr val="084183"/>
                </a:solidFill>
              </a:rPr>
              <a:t>95% of values fall into the range of (mean-2*std, mean+2*std)</a:t>
            </a:r>
          </a:p>
          <a:p>
            <a:pPr marL="962025" lvl="1" indent="-285750">
              <a:lnSpc>
                <a:spcPct val="90000"/>
              </a:lnSpc>
              <a:spcBef>
                <a:spcPts val="1000"/>
              </a:spcBef>
            </a:pPr>
            <a:r>
              <a:rPr lang="en-US" sz="1800" dirty="0">
                <a:solidFill>
                  <a:srgbClr val="084183"/>
                </a:solidFill>
              </a:rPr>
              <a:t>99.7% of values fall into the range of (mean-3*std, mean+3*std)</a:t>
            </a:r>
          </a:p>
          <a:p>
            <a:pPr marL="561975" indent="-342900">
              <a:lnSpc>
                <a:spcPct val="90000"/>
              </a:lnSpc>
              <a:spcBef>
                <a:spcPts val="1000"/>
              </a:spcBef>
            </a:pPr>
            <a:r>
              <a:rPr lang="en-US" sz="2000" dirty="0"/>
              <a:t>Can be used to </a:t>
            </a:r>
          </a:p>
          <a:p>
            <a:pPr marL="962025" lvl="1" indent="-285750">
              <a:lnSpc>
                <a:spcPct val="90000"/>
              </a:lnSpc>
              <a:spcBef>
                <a:spcPts val="1000"/>
              </a:spcBef>
            </a:pPr>
            <a:r>
              <a:rPr lang="en-US" sz="1800" dirty="0"/>
              <a:t>Predict final outcomes</a:t>
            </a:r>
          </a:p>
          <a:p>
            <a:pPr marL="962025" lvl="1" indent="-285750">
              <a:lnSpc>
                <a:spcPct val="90000"/>
              </a:lnSpc>
              <a:spcBef>
                <a:spcPts val="1000"/>
              </a:spcBef>
            </a:pPr>
            <a:r>
              <a:rPr lang="en-US" sz="1800" dirty="0"/>
              <a:t>Test if a data set is</a:t>
            </a:r>
            <a:r>
              <a:rPr lang="zh-CN" altLang="en-US" sz="1800" dirty="0"/>
              <a:t> </a:t>
            </a:r>
            <a:r>
              <a:rPr lang="en-US" sz="1800" dirty="0"/>
              <a:t>normally distributed</a:t>
            </a:r>
          </a:p>
          <a:p>
            <a:pPr marL="962025" lvl="1" indent="-285750">
              <a:lnSpc>
                <a:spcPct val="90000"/>
              </a:lnSpc>
              <a:spcBef>
                <a:spcPts val="1000"/>
              </a:spcBef>
            </a:pPr>
            <a:r>
              <a:rPr lang="en-US" sz="1800" dirty="0"/>
              <a:t>Determine outliers</a:t>
            </a:r>
          </a:p>
          <a:p>
            <a:pPr marL="629920" lvl="1">
              <a:lnSpc>
                <a:spcPct val="90000"/>
              </a:lnSpc>
              <a:spcBef>
                <a:spcPts val="500"/>
              </a:spcBef>
              <a:spcAft>
                <a:spcPts val="0"/>
              </a:spcAft>
              <a:buFont typeface="Arial" panose="020B0604020202020204" pitchFamily="34" charset="0"/>
              <a:buChar char="•"/>
            </a:pPr>
            <a:endParaRPr lang="en-US" sz="2000" dirty="0"/>
          </a:p>
          <a:p>
            <a:pPr marL="629920" lvl="1">
              <a:lnSpc>
                <a:spcPct val="90000"/>
              </a:lnSpc>
              <a:spcBef>
                <a:spcPts val="500"/>
              </a:spcBef>
              <a:spcAft>
                <a:spcPts val="0"/>
              </a:spcAft>
              <a:buFont typeface="Arial" panose="020B0604020202020204" pitchFamily="34" charset="0"/>
              <a:buChar char="•"/>
            </a:pPr>
            <a:endParaRPr lang="en-US" sz="2000" dirty="0"/>
          </a:p>
          <a:p>
            <a:pPr marL="401320" indent="-182245">
              <a:lnSpc>
                <a:spcPct val="90000"/>
              </a:lnSpc>
              <a:spcBef>
                <a:spcPts val="1000"/>
              </a:spcBef>
              <a:spcAft>
                <a:spcPts val="0"/>
              </a:spcAft>
              <a:buFont typeface="Arial" panose="020B0604020202020204" pitchFamily="34" charset="0"/>
              <a:buChar char="•"/>
            </a:pPr>
            <a:endParaRPr lang="en-US" sz="2000" dirty="0"/>
          </a:p>
          <a:p>
            <a:pPr marL="401320" indent="-182245">
              <a:lnSpc>
                <a:spcPct val="90000"/>
              </a:lnSpc>
              <a:spcBef>
                <a:spcPts val="1000"/>
              </a:spcBef>
              <a:spcAft>
                <a:spcPts val="0"/>
              </a:spcAft>
              <a:buFont typeface="Arial" panose="020B0604020202020204" pitchFamily="34" charset="0"/>
              <a:buChar char="•"/>
            </a:pPr>
            <a:endParaRPr lang="en-US" sz="2000" dirty="0"/>
          </a:p>
          <a:p>
            <a:pPr marL="629920" lvl="1">
              <a:lnSpc>
                <a:spcPct val="90000"/>
              </a:lnSpc>
              <a:spcBef>
                <a:spcPts val="500"/>
              </a:spcBef>
              <a:spcAft>
                <a:spcPts val="0"/>
              </a:spcAft>
              <a:buFont typeface="Arial" panose="020B0604020202020204" pitchFamily="34" charset="0"/>
              <a:buChar char="•"/>
            </a:pPr>
            <a:endParaRPr lang="en-US" sz="2000" dirty="0"/>
          </a:p>
          <a:p>
            <a:pPr marL="401320" indent="-182245">
              <a:lnSpc>
                <a:spcPct val="90000"/>
              </a:lnSpc>
              <a:spcBef>
                <a:spcPts val="1000"/>
              </a:spcBef>
              <a:spcAft>
                <a:spcPts val="0"/>
              </a:spcAft>
              <a:buFont typeface="Arial" panose="020B0604020202020204" pitchFamily="34" charset="0"/>
              <a:buChar char="•"/>
            </a:pPr>
            <a:endParaRPr lang="en-US" sz="2000" dirty="0"/>
          </a:p>
        </p:txBody>
      </p:sp>
      <p:pic>
        <p:nvPicPr>
          <p:cNvPr id="4" name="Picture 4" descr="Chart, histogram&#10;&#10;Description automatically generated">
            <a:extLst>
              <a:ext uri="{FF2B5EF4-FFF2-40B4-BE49-F238E27FC236}">
                <a16:creationId xmlns:a16="http://schemas.microsoft.com/office/drawing/2014/main" id="{1443C7D5-5759-1015-6699-2919BCB7FDA3}"/>
              </a:ext>
            </a:extLst>
          </p:cNvPr>
          <p:cNvPicPr>
            <a:picLocks noChangeAspect="1"/>
          </p:cNvPicPr>
          <p:nvPr/>
        </p:nvPicPr>
        <p:blipFill>
          <a:blip r:embed="rId3"/>
          <a:stretch>
            <a:fillRect/>
          </a:stretch>
        </p:blipFill>
        <p:spPr>
          <a:xfrm>
            <a:off x="5981180" y="1924448"/>
            <a:ext cx="2743424" cy="2718148"/>
          </a:xfrm>
          <a:prstGeom prst="rect">
            <a:avLst/>
          </a:prstGeom>
        </p:spPr>
      </p:pic>
    </p:spTree>
    <p:extLst>
      <p:ext uri="{BB962C8B-B14F-4D97-AF65-F5344CB8AC3E}">
        <p14:creationId xmlns:p14="http://schemas.microsoft.com/office/powerpoint/2010/main" val="1662396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304651" y="191780"/>
            <a:ext cx="8534697" cy="1071237"/>
          </a:xfrm>
        </p:spPr>
        <p:txBody>
          <a:bodyPr anchor="b">
            <a:normAutofit/>
          </a:bodyPr>
          <a:lstStyle/>
          <a:p>
            <a:r>
              <a:rPr lang="en-US" sz="4000" dirty="0"/>
              <a:t>Data Skewness</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480215" y="1122236"/>
            <a:ext cx="8259769" cy="3413569"/>
          </a:xfrm>
        </p:spPr>
        <p:txBody>
          <a:bodyPr vert="horz" wrap="square" lIns="68580" tIns="34290" rIns="68580" bIns="34290" rtlCol="0" anchor="t" anchorCtr="0">
            <a:noAutofit/>
          </a:bodyPr>
          <a:lstStyle/>
          <a:p>
            <a:pPr marL="561975" indent="-342900">
              <a:lnSpc>
                <a:spcPct val="90000"/>
              </a:lnSpc>
              <a:spcBef>
                <a:spcPts val="1000"/>
              </a:spcBef>
            </a:pPr>
            <a:r>
              <a:rPr lang="en-US" sz="2000" dirty="0"/>
              <a:t>Measure asymmetry of a probabilistic distribution</a:t>
            </a:r>
          </a:p>
          <a:p>
            <a:pPr marL="962025" lvl="1" indent="-285750">
              <a:lnSpc>
                <a:spcPct val="90000"/>
              </a:lnSpc>
              <a:spcBef>
                <a:spcPts val="1000"/>
              </a:spcBef>
            </a:pPr>
            <a:r>
              <a:rPr lang="en-US" sz="1800" dirty="0"/>
              <a:t>Fisher-Pearson coefficient of skewness</a:t>
            </a:r>
          </a:p>
          <a:p>
            <a:pPr marL="561975" indent="-342900">
              <a:lnSpc>
                <a:spcPct val="90000"/>
              </a:lnSpc>
              <a:spcBef>
                <a:spcPts val="1000"/>
              </a:spcBef>
            </a:pPr>
            <a:r>
              <a:rPr lang="en-US" sz="2000" dirty="0"/>
              <a:t>Zero skewness suggests perfect symmetrical data (not likely)</a:t>
            </a:r>
          </a:p>
          <a:p>
            <a:pPr marL="962025" lvl="1" indent="-285750">
              <a:lnSpc>
                <a:spcPct val="90000"/>
              </a:lnSpc>
              <a:spcBef>
                <a:spcPts val="1000"/>
              </a:spcBef>
            </a:pPr>
            <a:r>
              <a:rPr lang="en-US" sz="1800" dirty="0"/>
              <a:t>The absolute value of skewness indicates how much the distribution is skewed</a:t>
            </a:r>
          </a:p>
          <a:p>
            <a:pPr lvl="2">
              <a:lnSpc>
                <a:spcPct val="90000"/>
              </a:lnSpc>
              <a:spcBef>
                <a:spcPts val="500"/>
              </a:spcBef>
              <a:spcAft>
                <a:spcPts val="0"/>
              </a:spcAft>
              <a:buFont typeface="Arial" panose="020B0604020202020204" pitchFamily="34" charset="0"/>
              <a:buChar char="•"/>
            </a:pPr>
            <a:r>
              <a:rPr lang="en-US" sz="1600" dirty="0"/>
              <a:t>[0,0.5]:approximately symmetric</a:t>
            </a:r>
          </a:p>
          <a:p>
            <a:pPr lvl="2">
              <a:lnSpc>
                <a:spcPct val="90000"/>
              </a:lnSpc>
              <a:spcBef>
                <a:spcPts val="500"/>
              </a:spcBef>
              <a:spcAft>
                <a:spcPts val="0"/>
              </a:spcAft>
              <a:buFont typeface="Arial" panose="020B0604020202020204" pitchFamily="34" charset="0"/>
              <a:buChar char="•"/>
            </a:pPr>
            <a:r>
              <a:rPr lang="en-US" sz="1600" dirty="0"/>
              <a:t>[0.5-1]; moderately skewed</a:t>
            </a:r>
          </a:p>
          <a:p>
            <a:pPr lvl="2">
              <a:lnSpc>
                <a:spcPct val="90000"/>
              </a:lnSpc>
              <a:spcBef>
                <a:spcPts val="500"/>
              </a:spcBef>
              <a:spcAft>
                <a:spcPts val="0"/>
              </a:spcAft>
              <a:buFont typeface="Arial" panose="020B0604020202020204" pitchFamily="34" charset="0"/>
              <a:buChar char="•"/>
            </a:pPr>
            <a:r>
              <a:rPr lang="en-US" sz="1600" dirty="0"/>
              <a:t>&gt;1: highly skewed</a:t>
            </a:r>
          </a:p>
          <a:p>
            <a:pPr marL="571500" lvl="1" indent="-342900">
              <a:lnSpc>
                <a:spcPct val="90000"/>
              </a:lnSpc>
              <a:spcBef>
                <a:spcPts val="500"/>
              </a:spcBef>
              <a:spcAft>
                <a:spcPts val="0"/>
              </a:spcAft>
              <a:buFont typeface="Arial" panose="020B0604020202020204" pitchFamily="34" charset="0"/>
              <a:buChar char="•"/>
            </a:pPr>
            <a:r>
              <a:rPr lang="en-US" sz="2000" dirty="0"/>
              <a:t>Positive value suggests the data is skewed towards the right side</a:t>
            </a:r>
          </a:p>
          <a:p>
            <a:pPr marL="571500" lvl="1" indent="-342900">
              <a:lnSpc>
                <a:spcPct val="90000"/>
              </a:lnSpc>
              <a:spcBef>
                <a:spcPts val="500"/>
              </a:spcBef>
              <a:spcAft>
                <a:spcPts val="0"/>
              </a:spcAft>
              <a:buFont typeface="Arial" panose="020B0604020202020204" pitchFamily="34" charset="0"/>
              <a:buChar char="•"/>
            </a:pPr>
            <a:r>
              <a:rPr lang="en-US" sz="2000" dirty="0"/>
              <a:t>Negative value suggest the data is skewed towards the left side</a:t>
            </a:r>
          </a:p>
          <a:p>
            <a:pPr marL="401320" indent="-182245">
              <a:lnSpc>
                <a:spcPct val="90000"/>
              </a:lnSpc>
              <a:spcBef>
                <a:spcPts val="1000"/>
              </a:spcBef>
              <a:spcAft>
                <a:spcPts val="0"/>
              </a:spcAft>
              <a:buFont typeface="Arial" panose="020B0604020202020204" pitchFamily="34" charset="0"/>
              <a:buChar char="•"/>
            </a:pPr>
            <a:endParaRPr lang="en-US" dirty="0"/>
          </a:p>
        </p:txBody>
      </p:sp>
      <p:pic>
        <p:nvPicPr>
          <p:cNvPr id="4" name="Picture 6" descr="Text&#10;&#10;Description automatically generated">
            <a:extLst>
              <a:ext uri="{FF2B5EF4-FFF2-40B4-BE49-F238E27FC236}">
                <a16:creationId xmlns:a16="http://schemas.microsoft.com/office/drawing/2014/main" id="{E5F8B926-1231-476D-70EF-D7713AA41CE0}"/>
              </a:ext>
            </a:extLst>
          </p:cNvPr>
          <p:cNvPicPr>
            <a:picLocks noChangeAspect="1"/>
          </p:cNvPicPr>
          <p:nvPr/>
        </p:nvPicPr>
        <p:blipFill>
          <a:blip r:embed="rId3"/>
          <a:stretch>
            <a:fillRect/>
          </a:stretch>
        </p:blipFill>
        <p:spPr>
          <a:xfrm>
            <a:off x="6558907" y="1344628"/>
            <a:ext cx="1687679" cy="655808"/>
          </a:xfrm>
          <a:prstGeom prst="rect">
            <a:avLst/>
          </a:prstGeom>
        </p:spPr>
      </p:pic>
      <p:pic>
        <p:nvPicPr>
          <p:cNvPr id="7" name="Picture 7" descr="Diagram&#10;&#10;Description automatically generated">
            <a:extLst>
              <a:ext uri="{FF2B5EF4-FFF2-40B4-BE49-F238E27FC236}">
                <a16:creationId xmlns:a16="http://schemas.microsoft.com/office/drawing/2014/main" id="{F0470D86-11DC-C7C8-E03E-D3C87B640506}"/>
              </a:ext>
            </a:extLst>
          </p:cNvPr>
          <p:cNvPicPr>
            <a:picLocks noChangeAspect="1"/>
          </p:cNvPicPr>
          <p:nvPr/>
        </p:nvPicPr>
        <p:blipFill>
          <a:blip r:embed="rId4"/>
          <a:stretch>
            <a:fillRect/>
          </a:stretch>
        </p:blipFill>
        <p:spPr>
          <a:xfrm>
            <a:off x="2538662" y="4506482"/>
            <a:ext cx="2715511" cy="1052131"/>
          </a:xfrm>
          <a:prstGeom prst="rect">
            <a:avLst/>
          </a:prstGeom>
        </p:spPr>
      </p:pic>
    </p:spTree>
    <p:extLst>
      <p:ext uri="{BB962C8B-B14F-4D97-AF65-F5344CB8AC3E}">
        <p14:creationId xmlns:p14="http://schemas.microsoft.com/office/powerpoint/2010/main" val="1206627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312268" y="180189"/>
            <a:ext cx="8534697" cy="1071237"/>
          </a:xfrm>
        </p:spPr>
        <p:txBody>
          <a:bodyPr anchor="b">
            <a:normAutofit/>
          </a:bodyPr>
          <a:lstStyle/>
          <a:p>
            <a:r>
              <a:rPr lang="en-US" sz="4000" dirty="0"/>
              <a:t>Kernel Density Estimation(KDE)</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592182" y="1418273"/>
            <a:ext cx="8098686" cy="3531075"/>
          </a:xfrm>
        </p:spPr>
        <p:txBody>
          <a:bodyPr vert="horz" wrap="square" lIns="68580" tIns="34290" rIns="68580" bIns="34290" rtlCol="0" anchor="t" anchorCtr="0">
            <a:noAutofit/>
          </a:bodyPr>
          <a:lstStyle/>
          <a:p>
            <a:pPr marL="561975" indent="-449263">
              <a:lnSpc>
                <a:spcPct val="90000"/>
              </a:lnSpc>
              <a:spcBef>
                <a:spcPts val="1000"/>
              </a:spcBef>
            </a:pPr>
            <a:r>
              <a:rPr lang="en-US" dirty="0"/>
              <a:t>Generate kernel Density Estimate plot using Gaussian Kernels</a:t>
            </a:r>
          </a:p>
          <a:p>
            <a:pPr marL="401320" indent="-182245">
              <a:lnSpc>
                <a:spcPct val="90000"/>
              </a:lnSpc>
              <a:spcBef>
                <a:spcPts val="1000"/>
              </a:spcBef>
              <a:spcAft>
                <a:spcPts val="0"/>
              </a:spcAft>
              <a:buFont typeface="Arial" panose="020B0604020202020204" pitchFamily="34" charset="0"/>
              <a:buChar char="•"/>
            </a:pPr>
            <a:endParaRPr lang="en-US" dirty="0"/>
          </a:p>
        </p:txBody>
      </p:sp>
      <p:pic>
        <p:nvPicPr>
          <p:cNvPr id="4" name="Picture 6" descr="Chart, line chart&#10;&#10;Description automatically generated">
            <a:extLst>
              <a:ext uri="{FF2B5EF4-FFF2-40B4-BE49-F238E27FC236}">
                <a16:creationId xmlns:a16="http://schemas.microsoft.com/office/drawing/2014/main" id="{58C404DE-45E5-3427-9563-181198AB847E}"/>
              </a:ext>
            </a:extLst>
          </p:cNvPr>
          <p:cNvPicPr>
            <a:picLocks noChangeAspect="1"/>
          </p:cNvPicPr>
          <p:nvPr/>
        </p:nvPicPr>
        <p:blipFill>
          <a:blip r:embed="rId3"/>
          <a:stretch>
            <a:fillRect/>
          </a:stretch>
        </p:blipFill>
        <p:spPr>
          <a:xfrm>
            <a:off x="2111146" y="2242880"/>
            <a:ext cx="4892319" cy="2958020"/>
          </a:xfrm>
          <a:prstGeom prst="rect">
            <a:avLst/>
          </a:prstGeom>
        </p:spPr>
      </p:pic>
    </p:spTree>
    <p:extLst>
      <p:ext uri="{BB962C8B-B14F-4D97-AF65-F5344CB8AC3E}">
        <p14:creationId xmlns:p14="http://schemas.microsoft.com/office/powerpoint/2010/main" val="4129040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Exploratory Data Analysis</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69744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18065" y="180746"/>
            <a:ext cx="7922860" cy="1082428"/>
          </a:xfrm>
        </p:spPr>
        <p:txBody>
          <a:bodyPr anchor="b">
            <a:normAutofit/>
          </a:bodyPr>
          <a:lstStyle/>
          <a:p>
            <a:r>
              <a:rPr lang="en-US" sz="4000" dirty="0"/>
              <a:t>Exploratory Data Analysis</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528296" y="1411294"/>
            <a:ext cx="8448650" cy="4345034"/>
          </a:xfrm>
        </p:spPr>
        <p:txBody>
          <a:bodyPr vert="horz" wrap="square" lIns="68580" tIns="34290" rIns="68580" bIns="34290" rtlCol="0" anchor="t" anchorCtr="0">
            <a:noAutofit/>
          </a:bodyPr>
          <a:lstStyle/>
          <a:p>
            <a:pPr marL="604838" indent="-438150">
              <a:lnSpc>
                <a:spcPct val="90000"/>
              </a:lnSpc>
              <a:spcBef>
                <a:spcPts val="1000"/>
              </a:spcBef>
            </a:pPr>
            <a:r>
              <a:rPr lang="en-US" dirty="0">
                <a:latin typeface="Helvetica" panose="020B0604020202020204" pitchFamily="34" charset="0"/>
                <a:cs typeface="Helvetica" panose="020B0604020202020204" pitchFamily="34" charset="0"/>
              </a:rPr>
              <a:t>Preliminary</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investigation</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of</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the</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data</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to</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better</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understand its</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characteristics</a:t>
            </a:r>
          </a:p>
          <a:p>
            <a:pPr marL="604838" indent="-438150">
              <a:lnSpc>
                <a:spcPct val="90000"/>
              </a:lnSpc>
              <a:spcBef>
                <a:spcPts val="1000"/>
              </a:spcBef>
            </a:pPr>
            <a:r>
              <a:rPr lang="en-US" dirty="0">
                <a:latin typeface="Helvetica" panose="020B0604020202020204" pitchFamily="34" charset="0"/>
                <a:cs typeface="Helvetica" panose="020B0604020202020204" pitchFamily="34" charset="0"/>
              </a:rPr>
              <a:t>Helps</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select</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the</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proper</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data</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preprocessing</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and</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analysis</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techniques</a:t>
            </a:r>
          </a:p>
          <a:p>
            <a:pPr marL="604838" indent="-438150">
              <a:lnSpc>
                <a:spcPct val="90000"/>
              </a:lnSpc>
              <a:spcBef>
                <a:spcPts val="1000"/>
              </a:spcBef>
            </a:pPr>
            <a:r>
              <a:rPr lang="en-US" dirty="0">
                <a:latin typeface="Helvetica" panose="020B0604020202020204" pitchFamily="34" charset="0"/>
                <a:cs typeface="Helvetica" panose="020B0604020202020204" pitchFamily="34" charset="0"/>
              </a:rPr>
              <a:t>Use</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human’s</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abilities</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to</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recognize</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patterns</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in</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data</a:t>
            </a:r>
            <a:r>
              <a:rPr lang="zh-CN" altLang="en-US" dirty="0">
                <a:latin typeface="Helvetica" panose="020B0604020202020204" pitchFamily="34" charset="0"/>
                <a:cs typeface="Helvetica" panose="020B0604020202020204" pitchFamily="34" charset="0"/>
              </a:rPr>
              <a:t> </a:t>
            </a:r>
            <a:endParaRPr lang="en-US" dirty="0">
              <a:latin typeface="Helvetica" panose="020B0604020202020204" pitchFamily="34" charset="0"/>
              <a:cs typeface="Helvetica" panose="020B0604020202020204" pitchFamily="34" charset="0"/>
            </a:endParaRPr>
          </a:p>
          <a:p>
            <a:pPr marL="604838" indent="-438150">
              <a:lnSpc>
                <a:spcPct val="90000"/>
              </a:lnSpc>
              <a:spcBef>
                <a:spcPts val="1000"/>
              </a:spcBef>
            </a:pPr>
            <a:r>
              <a:rPr lang="en-US" dirty="0">
                <a:latin typeface="Helvetica" panose="020B0604020202020204" pitchFamily="34" charset="0"/>
                <a:cs typeface="Helvetica" panose="020B0604020202020204" pitchFamily="34" charset="0"/>
              </a:rPr>
              <a:t>Techniques:</a:t>
            </a:r>
          </a:p>
          <a:p>
            <a:pPr marL="1062038" lvl="1" indent="-438150">
              <a:lnSpc>
                <a:spcPct val="90000"/>
              </a:lnSpc>
              <a:spcBef>
                <a:spcPts val="1000"/>
              </a:spcBef>
            </a:pPr>
            <a:r>
              <a:rPr lang="en-US" dirty="0">
                <a:latin typeface="Helvetica" panose="020B0604020202020204" pitchFamily="34" charset="0"/>
                <a:cs typeface="Helvetica" panose="020B0604020202020204" pitchFamily="34" charset="0"/>
              </a:rPr>
              <a:t>Summary Statistics and probability distributions for Data Science</a:t>
            </a:r>
          </a:p>
          <a:p>
            <a:pPr marL="1062038" lvl="1" indent="-438150">
              <a:lnSpc>
                <a:spcPct val="90000"/>
              </a:lnSpc>
              <a:spcBef>
                <a:spcPts val="1000"/>
              </a:spcBef>
            </a:pPr>
            <a:r>
              <a:rPr lang="en-US" dirty="0">
                <a:latin typeface="Helvetica" panose="020B0604020202020204" pitchFamily="34" charset="0"/>
                <a:cs typeface="Helvetica" panose="020B0604020202020204" pitchFamily="34" charset="0"/>
              </a:rPr>
              <a:t>Data</a:t>
            </a:r>
            <a:r>
              <a:rPr lang="zh-CN" altLang="en-US" dirty="0">
                <a:latin typeface="Helvetica" panose="020B0604020202020204" pitchFamily="34" charset="0"/>
                <a:cs typeface="Helvetica" panose="020B0604020202020204" pitchFamily="34" charset="0"/>
              </a:rPr>
              <a:t> </a:t>
            </a:r>
            <a:r>
              <a:rPr lang="en-US" dirty="0">
                <a:latin typeface="Helvetica" panose="020B0604020202020204" pitchFamily="34" charset="0"/>
                <a:cs typeface="Helvetica" panose="020B0604020202020204" pitchFamily="34" charset="0"/>
              </a:rPr>
              <a:t>Visualization</a:t>
            </a:r>
          </a:p>
          <a:p>
            <a:pPr marL="481330" indent="-218440">
              <a:lnSpc>
                <a:spcPct val="90000"/>
              </a:lnSpc>
              <a:spcBef>
                <a:spcPts val="900"/>
              </a:spcBef>
              <a:spcAft>
                <a:spcPts val="0"/>
              </a:spcAft>
              <a:buFont typeface="Arial,Sans-Serif" panose="020B0604020202020204" pitchFamily="34" charset="0"/>
              <a:buChar char="•"/>
            </a:pPr>
            <a:endParaRPr lang="en-US" dirty="0"/>
          </a:p>
          <a:p>
            <a:pPr marL="401320" indent="-182245">
              <a:lnSpc>
                <a:spcPct val="90000"/>
              </a:lnSpc>
              <a:spcBef>
                <a:spcPts val="1000"/>
              </a:spcBef>
              <a:spcAft>
                <a:spcPts val="0"/>
              </a:spcAft>
              <a:buFont typeface="Arial" panose="020B0604020202020204" pitchFamily="34" charset="0"/>
              <a:buChar char="•"/>
            </a:pPr>
            <a:endParaRPr lang="en-US" dirty="0"/>
          </a:p>
          <a:p>
            <a:pPr marL="342900" indent="-342900">
              <a:spcBef>
                <a:spcPts val="600"/>
              </a:spcBef>
              <a:buFont typeface="Arial" panose="020B0604020202020204" pitchFamily="34" charset="0"/>
              <a:buChar char="•"/>
            </a:pPr>
            <a:endParaRPr lang="en-US" dirty="0">
              <a:cs typeface="Arial"/>
            </a:endParaRPr>
          </a:p>
        </p:txBody>
      </p:sp>
    </p:spTree>
    <p:extLst>
      <p:ext uri="{BB962C8B-B14F-4D97-AF65-F5344CB8AC3E}">
        <p14:creationId xmlns:p14="http://schemas.microsoft.com/office/powerpoint/2010/main" val="3859031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ADFD-DDF3-46A5-A618-1F79D9A85443}"/>
              </a:ext>
            </a:extLst>
          </p:cNvPr>
          <p:cNvSpPr>
            <a:spLocks noGrp="1"/>
          </p:cNvSpPr>
          <p:nvPr>
            <p:ph type="title"/>
          </p:nvPr>
        </p:nvSpPr>
        <p:spPr/>
        <p:txBody>
          <a:bodyPr/>
          <a:lstStyle/>
          <a:p>
            <a:r>
              <a:rPr lang="en-US" dirty="0"/>
              <a:t>Summary Statistics </a:t>
            </a:r>
          </a:p>
        </p:txBody>
      </p:sp>
      <p:sp>
        <p:nvSpPr>
          <p:cNvPr id="6" name="Text Placeholder 5">
            <a:extLst>
              <a:ext uri="{FF2B5EF4-FFF2-40B4-BE49-F238E27FC236}">
                <a16:creationId xmlns:a16="http://schemas.microsoft.com/office/drawing/2014/main" id="{C1E031D2-7FFE-4089-9B62-6F9457FC7691}"/>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E4207F0B-853E-4CE2-91D7-CAA00228269C}"/>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5D931A1-A42B-F94C-ADA3-91D74B0ACBA8}" type="slidenum">
              <a:rPr kumimoji="0" lang="en-GB"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GB"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64042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5608" y="182944"/>
            <a:ext cx="7922860" cy="1082428"/>
          </a:xfrm>
        </p:spPr>
        <p:txBody>
          <a:bodyPr anchor="b">
            <a:normAutofit/>
          </a:bodyPr>
          <a:lstStyle/>
          <a:p>
            <a:r>
              <a:rPr lang="en-US" sz="4000" dirty="0"/>
              <a:t>Summary Statistics</a:t>
            </a:r>
            <a:endParaRPr lang="en-US" dirty="0"/>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571692" y="1368870"/>
            <a:ext cx="8259769" cy="4211934"/>
          </a:xfrm>
        </p:spPr>
        <p:txBody>
          <a:bodyPr vert="horz" wrap="square" lIns="68580" tIns="34290" rIns="68580" bIns="34290" rtlCol="0" anchor="t" anchorCtr="0">
            <a:noAutofit/>
          </a:bodyPr>
          <a:lstStyle/>
          <a:p>
            <a:pPr marL="561975" indent="-447675">
              <a:lnSpc>
                <a:spcPct val="90000"/>
              </a:lnSpc>
              <a:spcBef>
                <a:spcPts val="1000"/>
              </a:spcBef>
            </a:pPr>
            <a:r>
              <a:rPr lang="en-US" sz="2000" dirty="0"/>
              <a:t>Describe or summarize the basic features of</a:t>
            </a:r>
            <a:r>
              <a:rPr lang="en-US" altLang="zh-CN" sz="2000" dirty="0"/>
              <a:t> </a:t>
            </a:r>
            <a:r>
              <a:rPr lang="en-US" sz="2000" dirty="0"/>
              <a:t>the</a:t>
            </a:r>
            <a:r>
              <a:rPr lang="en-US" altLang="zh-CN" sz="2000" dirty="0"/>
              <a:t> </a:t>
            </a:r>
            <a:r>
              <a:rPr lang="en-US" sz="2000" dirty="0"/>
              <a:t>data</a:t>
            </a:r>
          </a:p>
          <a:p>
            <a:pPr marL="561975" indent="-447675">
              <a:lnSpc>
                <a:spcPct val="90000"/>
              </a:lnSpc>
              <a:spcBef>
                <a:spcPts val="1000"/>
              </a:spcBef>
            </a:pPr>
            <a:r>
              <a:rPr lang="en-US" sz="2000" dirty="0"/>
              <a:t>Univariate analysis: describe the distribution of a single variable</a:t>
            </a:r>
          </a:p>
          <a:p>
            <a:pPr marL="561975" lvl="1" indent="-447675">
              <a:lnSpc>
                <a:spcPct val="90000"/>
              </a:lnSpc>
              <a:spcBef>
                <a:spcPts val="500"/>
              </a:spcBef>
            </a:pPr>
            <a:r>
              <a:rPr lang="en-US" sz="2000" dirty="0"/>
              <a:t>Who is the richest celebrity? – </a:t>
            </a:r>
            <a:r>
              <a:rPr lang="en-US" sz="2000" b="1" dirty="0">
                <a:solidFill>
                  <a:srgbClr val="084183"/>
                </a:solidFill>
              </a:rPr>
              <a:t>maximum</a:t>
            </a:r>
            <a:r>
              <a:rPr lang="en-US" sz="2000" dirty="0"/>
              <a:t>(</a:t>
            </a:r>
            <a:r>
              <a:rPr lang="en-US" sz="2000" dirty="0" err="1"/>
              <a:t>net_worth</a:t>
            </a:r>
            <a:r>
              <a:rPr lang="en-US" sz="2000" dirty="0"/>
              <a:t>)</a:t>
            </a:r>
          </a:p>
          <a:p>
            <a:pPr marL="561975" lvl="1" indent="-447675">
              <a:lnSpc>
                <a:spcPct val="90000"/>
              </a:lnSpc>
              <a:spcBef>
                <a:spcPts val="500"/>
              </a:spcBef>
            </a:pPr>
            <a:r>
              <a:rPr lang="en-US" sz="2000" dirty="0"/>
              <a:t>Which state has the</a:t>
            </a:r>
            <a:r>
              <a:rPr lang="en-US" altLang="zh-CN" sz="2000" dirty="0"/>
              <a:t> lowest COVID case number? –</a:t>
            </a:r>
            <a:r>
              <a:rPr lang="en-US" altLang="zh-CN" sz="2000" b="1" dirty="0">
                <a:solidFill>
                  <a:srgbClr val="084183"/>
                </a:solidFill>
              </a:rPr>
              <a:t>minimum</a:t>
            </a:r>
            <a:r>
              <a:rPr lang="en-US" altLang="zh-CN" sz="2000" dirty="0"/>
              <a:t>(</a:t>
            </a:r>
            <a:r>
              <a:rPr lang="en-US" altLang="zh-CN" sz="2000" dirty="0" err="1"/>
              <a:t>case_number</a:t>
            </a:r>
            <a:r>
              <a:rPr lang="en-US" altLang="zh-CN" sz="2000" dirty="0"/>
              <a:t>)</a:t>
            </a:r>
            <a:endParaRPr lang="en-US" sz="2000" dirty="0"/>
          </a:p>
          <a:p>
            <a:pPr marL="561975" lvl="1" indent="-447675">
              <a:lnSpc>
                <a:spcPct val="90000"/>
              </a:lnSpc>
              <a:spcBef>
                <a:spcPts val="500"/>
              </a:spcBef>
            </a:pPr>
            <a:r>
              <a:rPr lang="en-US" sz="2000" dirty="0"/>
              <a:t>What is the average age of RIT students? – </a:t>
            </a:r>
            <a:r>
              <a:rPr lang="en-US" sz="2000" b="1" dirty="0">
                <a:solidFill>
                  <a:srgbClr val="084183"/>
                </a:solidFill>
              </a:rPr>
              <a:t>mean</a:t>
            </a:r>
            <a:r>
              <a:rPr lang="en-US" sz="2000" dirty="0"/>
              <a:t>(age)</a:t>
            </a:r>
          </a:p>
          <a:p>
            <a:pPr marL="561975" lvl="1" indent="-447675">
              <a:lnSpc>
                <a:spcPct val="90000"/>
              </a:lnSpc>
              <a:spcBef>
                <a:spcPts val="500"/>
              </a:spcBef>
            </a:pPr>
            <a:r>
              <a:rPr lang="en-US" sz="2000" dirty="0"/>
              <a:t>What is the middle income of the employees? - </a:t>
            </a:r>
            <a:r>
              <a:rPr lang="en-US" sz="2000" b="1" dirty="0">
                <a:solidFill>
                  <a:srgbClr val="084183"/>
                </a:solidFill>
              </a:rPr>
              <a:t>median</a:t>
            </a:r>
            <a:r>
              <a:rPr lang="en-US" sz="2000" dirty="0"/>
              <a:t>(income)</a:t>
            </a:r>
          </a:p>
          <a:p>
            <a:pPr marL="561975" lvl="1" indent="-447675">
              <a:lnSpc>
                <a:spcPct val="90000"/>
              </a:lnSpc>
              <a:spcBef>
                <a:spcPts val="500"/>
              </a:spcBef>
            </a:pPr>
            <a:r>
              <a:rPr lang="en-US" sz="2000" dirty="0"/>
              <a:t>What are the most common color of horses? – </a:t>
            </a:r>
            <a:r>
              <a:rPr lang="en-US" sz="2000" b="1" dirty="0">
                <a:solidFill>
                  <a:srgbClr val="084183"/>
                </a:solidFill>
              </a:rPr>
              <a:t>mode</a:t>
            </a:r>
            <a:r>
              <a:rPr lang="en-US" sz="2000" dirty="0"/>
              <a:t>(color)</a:t>
            </a:r>
          </a:p>
          <a:p>
            <a:pPr marL="561975" lvl="1" indent="-447675">
              <a:lnSpc>
                <a:spcPct val="90000"/>
              </a:lnSpc>
              <a:spcBef>
                <a:spcPts val="500"/>
              </a:spcBef>
            </a:pPr>
            <a:r>
              <a:rPr lang="en-US" sz="2000" dirty="0"/>
              <a:t>What is the range of salaries of data scientists? –</a:t>
            </a:r>
            <a:r>
              <a:rPr lang="en-US" sz="2000" b="1" dirty="0">
                <a:solidFill>
                  <a:srgbClr val="084183"/>
                </a:solidFill>
              </a:rPr>
              <a:t>range</a:t>
            </a:r>
            <a:r>
              <a:rPr lang="en-US" sz="2000" dirty="0"/>
              <a:t>(salary)</a:t>
            </a:r>
          </a:p>
          <a:p>
            <a:pPr marL="561975" lvl="1" indent="-447675">
              <a:lnSpc>
                <a:spcPct val="90000"/>
              </a:lnSpc>
              <a:spcBef>
                <a:spcPts val="500"/>
              </a:spcBef>
            </a:pPr>
            <a:r>
              <a:rPr lang="en-US" sz="2000" dirty="0"/>
              <a:t>How stable the profits are over the years? – </a:t>
            </a:r>
            <a:r>
              <a:rPr lang="en-US" sz="2000" b="1" dirty="0">
                <a:solidFill>
                  <a:srgbClr val="084183"/>
                </a:solidFill>
              </a:rPr>
              <a:t>standard deviation</a:t>
            </a:r>
            <a:r>
              <a:rPr lang="en-US" sz="2000" dirty="0">
                <a:solidFill>
                  <a:srgbClr val="FF0000"/>
                </a:solidFill>
              </a:rPr>
              <a:t> </a:t>
            </a:r>
            <a:r>
              <a:rPr lang="en-US" sz="2000" dirty="0"/>
              <a:t>(profit) </a:t>
            </a:r>
          </a:p>
          <a:p>
            <a:pPr marL="561975" lvl="1" indent="-447675">
              <a:lnSpc>
                <a:spcPct val="90000"/>
              </a:lnSpc>
              <a:spcBef>
                <a:spcPts val="500"/>
              </a:spcBef>
            </a:pPr>
            <a:r>
              <a:rPr lang="en-US" sz="2000" dirty="0"/>
              <a:t>…</a:t>
            </a:r>
          </a:p>
          <a:p>
            <a:pPr marL="342900" indent="-342900">
              <a:spcBef>
                <a:spcPts val="600"/>
              </a:spcBef>
              <a:buFont typeface="Arial" panose="020B0604020202020204" pitchFamily="34" charset="0"/>
              <a:buChar char="•"/>
            </a:pPr>
            <a:endParaRPr lang="en-US" dirty="0">
              <a:cs typeface="Arial"/>
            </a:endParaRPr>
          </a:p>
        </p:txBody>
      </p:sp>
    </p:spTree>
    <p:extLst>
      <p:ext uri="{BB962C8B-B14F-4D97-AF65-F5344CB8AC3E}">
        <p14:creationId xmlns:p14="http://schemas.microsoft.com/office/powerpoint/2010/main" val="491105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23192" y="182942"/>
            <a:ext cx="7922860" cy="1082428"/>
          </a:xfrm>
        </p:spPr>
        <p:txBody>
          <a:bodyPr anchor="b">
            <a:normAutofit/>
          </a:bodyPr>
          <a:lstStyle/>
          <a:p>
            <a:r>
              <a:rPr lang="en-US" sz="4000" dirty="0"/>
              <a:t>Frequencies and Mode </a:t>
            </a:r>
            <a:endParaRPr lang="en-US" dirty="0"/>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B11DCEAC-2627-5CB9-4280-D240328F8DF0}"/>
                  </a:ext>
                </a:extLst>
              </p:cNvPr>
              <p:cNvSpPr>
                <a:spLocks noGrp="1"/>
              </p:cNvSpPr>
              <p:nvPr>
                <p:ph idx="1"/>
              </p:nvPr>
            </p:nvSpPr>
            <p:spPr>
              <a:xfrm>
                <a:off x="668991" y="1524366"/>
                <a:ext cx="7886700" cy="3954940"/>
              </a:xfrm>
            </p:spPr>
            <p:txBody>
              <a:bodyPr>
                <a:normAutofit fontScale="85000" lnSpcReduction="20000"/>
              </a:bodyPr>
              <a:lstStyle/>
              <a:p>
                <a:r>
                  <a:rPr lang="en-US" sz="2600" dirty="0">
                    <a:latin typeface="Helvetica" panose="020B0604020202020204" pitchFamily="34" charset="0"/>
                    <a:cs typeface="Helvetica" panose="020B0604020202020204" pitchFamily="34" charset="0"/>
                  </a:rPr>
                  <a:t>Frequency: </a:t>
                </a:r>
              </a:p>
              <a:p>
                <a:pPr lvl="1"/>
                <a:r>
                  <a:rPr lang="en-US" sz="2400" dirty="0">
                    <a:latin typeface="Helvetica" panose="020B0604020202020204" pitchFamily="34" charset="0"/>
                    <a:cs typeface="Helvetica" panose="020B0604020202020204" pitchFamily="34" charset="0"/>
                  </a:rPr>
                  <a:t>Summarizes a set of unordered numerical/categorical values</a:t>
                </a:r>
              </a:p>
              <a:p>
                <a:pPr lvl="1"/>
                <a:endParaRPr lang="en-US" sz="2400" dirty="0">
                  <a:latin typeface="Helvetica" panose="020B0604020202020204" pitchFamily="34" charset="0"/>
                  <a:cs typeface="Helvetica"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US" i="1">
                          <a:solidFill>
                            <a:srgbClr val="0C22C2"/>
                          </a:solidFill>
                          <a:latin typeface="Cambria Math" panose="02040503050406030204" pitchFamily="18" charset="0"/>
                        </a:rPr>
                        <m:t>𝑓𝑟𝑒𝑞𝑢𝑒𝑛𝑐𝑦</m:t>
                      </m:r>
                      <m:d>
                        <m:dPr>
                          <m:ctrlPr>
                            <a:rPr lang="en-US" i="1">
                              <a:solidFill>
                                <a:srgbClr val="0C22C2"/>
                              </a:solidFill>
                              <a:latin typeface="Cambria Math" panose="02040503050406030204" pitchFamily="18" charset="0"/>
                            </a:rPr>
                          </m:ctrlPr>
                        </m:dPr>
                        <m:e>
                          <m:sSub>
                            <m:sSubPr>
                              <m:ctrlPr>
                                <a:rPr lang="en-US" i="1">
                                  <a:solidFill>
                                    <a:srgbClr val="0C22C2"/>
                                  </a:solidFill>
                                  <a:latin typeface="Cambria Math" panose="02040503050406030204" pitchFamily="18" charset="0"/>
                                </a:rPr>
                              </m:ctrlPr>
                            </m:sSubPr>
                            <m:e>
                              <m:r>
                                <a:rPr lang="en-US" i="1">
                                  <a:solidFill>
                                    <a:srgbClr val="0C22C2"/>
                                  </a:solidFill>
                                  <a:latin typeface="Cambria Math" panose="02040503050406030204" pitchFamily="18" charset="0"/>
                                </a:rPr>
                                <m:t>𝑣</m:t>
                              </m:r>
                            </m:e>
                            <m:sub>
                              <m:r>
                                <a:rPr lang="en-US" i="1">
                                  <a:solidFill>
                                    <a:srgbClr val="0C22C2"/>
                                  </a:solidFill>
                                  <a:latin typeface="Cambria Math" panose="02040503050406030204" pitchFamily="18" charset="0"/>
                                </a:rPr>
                                <m:t>𝑖</m:t>
                              </m:r>
                            </m:sub>
                          </m:sSub>
                        </m:e>
                      </m:d>
                      <m:r>
                        <a:rPr lang="en-US" i="1">
                          <a:solidFill>
                            <a:srgbClr val="0C22C2"/>
                          </a:solidFill>
                          <a:latin typeface="Cambria Math" panose="02040503050406030204" pitchFamily="18" charset="0"/>
                        </a:rPr>
                        <m:t>=</m:t>
                      </m:r>
                      <m:f>
                        <m:fPr>
                          <m:ctrlPr>
                            <a:rPr lang="en-US" i="1">
                              <a:solidFill>
                                <a:srgbClr val="0C22C2"/>
                              </a:solidFill>
                              <a:latin typeface="Cambria Math" panose="02040503050406030204" pitchFamily="18" charset="0"/>
                            </a:rPr>
                          </m:ctrlPr>
                        </m:fPr>
                        <m:num>
                          <m:r>
                            <a:rPr lang="en-US" i="1">
                              <a:solidFill>
                                <a:srgbClr val="0C22C2"/>
                              </a:solidFill>
                              <a:latin typeface="Cambria Math" panose="02040503050406030204" pitchFamily="18" charset="0"/>
                            </a:rPr>
                            <m:t>𝑛𝑢𝑚𝑏𝑒𝑟</m:t>
                          </m:r>
                          <m:r>
                            <a:rPr lang="en-US" i="1">
                              <a:solidFill>
                                <a:srgbClr val="0C22C2"/>
                              </a:solidFill>
                              <a:latin typeface="Cambria Math" panose="02040503050406030204" pitchFamily="18" charset="0"/>
                            </a:rPr>
                            <m:t> </m:t>
                          </m:r>
                          <m:r>
                            <a:rPr lang="en-US" i="1">
                              <a:solidFill>
                                <a:srgbClr val="0C22C2"/>
                              </a:solidFill>
                              <a:latin typeface="Cambria Math" panose="02040503050406030204" pitchFamily="18" charset="0"/>
                            </a:rPr>
                            <m:t>𝑜𝑓</m:t>
                          </m:r>
                          <m:r>
                            <a:rPr lang="en-US" i="1">
                              <a:solidFill>
                                <a:srgbClr val="0C22C2"/>
                              </a:solidFill>
                              <a:latin typeface="Cambria Math" panose="02040503050406030204" pitchFamily="18" charset="0"/>
                            </a:rPr>
                            <m:t> </m:t>
                          </m:r>
                          <m:r>
                            <a:rPr lang="en-US" i="1">
                              <a:solidFill>
                                <a:srgbClr val="0C22C2"/>
                              </a:solidFill>
                              <a:latin typeface="Cambria Math" panose="02040503050406030204" pitchFamily="18" charset="0"/>
                            </a:rPr>
                            <m:t>𝑜𝑏𝑗𝑒𝑐𝑡𝑠</m:t>
                          </m:r>
                          <m:r>
                            <a:rPr lang="en-US" i="1">
                              <a:solidFill>
                                <a:srgbClr val="0C22C2"/>
                              </a:solidFill>
                              <a:latin typeface="Cambria Math" panose="02040503050406030204" pitchFamily="18" charset="0"/>
                            </a:rPr>
                            <m:t> </m:t>
                          </m:r>
                          <m:r>
                            <a:rPr lang="en-US" i="1">
                              <a:solidFill>
                                <a:srgbClr val="0C22C2"/>
                              </a:solidFill>
                              <a:latin typeface="Cambria Math" panose="02040503050406030204" pitchFamily="18" charset="0"/>
                            </a:rPr>
                            <m:t>𝑤𝑖𝑡h</m:t>
                          </m:r>
                          <m:r>
                            <a:rPr lang="en-US" i="1">
                              <a:solidFill>
                                <a:srgbClr val="0C22C2"/>
                              </a:solidFill>
                              <a:latin typeface="Cambria Math" panose="02040503050406030204" pitchFamily="18" charset="0"/>
                            </a:rPr>
                            <m:t> </m:t>
                          </m:r>
                          <m:r>
                            <a:rPr lang="en-US" i="1">
                              <a:solidFill>
                                <a:srgbClr val="0C22C2"/>
                              </a:solidFill>
                              <a:latin typeface="Cambria Math" panose="02040503050406030204" pitchFamily="18" charset="0"/>
                            </a:rPr>
                            <m:t>𝑣𝑎𝑙𝑢𝑒</m:t>
                          </m:r>
                          <m:r>
                            <a:rPr lang="en-US" i="1">
                              <a:solidFill>
                                <a:srgbClr val="0C22C2"/>
                              </a:solidFill>
                              <a:latin typeface="Cambria Math" panose="02040503050406030204" pitchFamily="18" charset="0"/>
                            </a:rPr>
                            <m:t> </m:t>
                          </m:r>
                          <m:sSub>
                            <m:sSubPr>
                              <m:ctrlPr>
                                <a:rPr lang="en-US" i="1">
                                  <a:solidFill>
                                    <a:srgbClr val="0C22C2"/>
                                  </a:solidFill>
                                  <a:latin typeface="Cambria Math" panose="02040503050406030204" pitchFamily="18" charset="0"/>
                                </a:rPr>
                              </m:ctrlPr>
                            </m:sSubPr>
                            <m:e>
                              <m:r>
                                <a:rPr lang="en-US" i="1">
                                  <a:solidFill>
                                    <a:srgbClr val="0C22C2"/>
                                  </a:solidFill>
                                  <a:latin typeface="Cambria Math" panose="02040503050406030204" pitchFamily="18" charset="0"/>
                                </a:rPr>
                                <m:t>𝑣</m:t>
                              </m:r>
                            </m:e>
                            <m:sub>
                              <m:r>
                                <a:rPr lang="en-US" i="1">
                                  <a:solidFill>
                                    <a:srgbClr val="0C22C2"/>
                                  </a:solidFill>
                                  <a:latin typeface="Cambria Math" panose="02040503050406030204" pitchFamily="18" charset="0"/>
                                </a:rPr>
                                <m:t>𝑖</m:t>
                              </m:r>
                            </m:sub>
                          </m:sSub>
                        </m:num>
                        <m:den>
                          <m:r>
                            <a:rPr lang="en-US" i="1">
                              <a:solidFill>
                                <a:srgbClr val="0C22C2"/>
                              </a:solidFill>
                              <a:latin typeface="Cambria Math" panose="02040503050406030204" pitchFamily="18" charset="0"/>
                            </a:rPr>
                            <m:t>𝑡𝑜𝑡𝑎𝑙</m:t>
                          </m:r>
                          <m:r>
                            <a:rPr lang="en-US" i="1">
                              <a:solidFill>
                                <a:srgbClr val="0C22C2"/>
                              </a:solidFill>
                              <a:latin typeface="Cambria Math" panose="02040503050406030204" pitchFamily="18" charset="0"/>
                            </a:rPr>
                            <m:t> </m:t>
                          </m:r>
                          <m:r>
                            <a:rPr lang="en-US" i="1">
                              <a:solidFill>
                                <a:srgbClr val="0C22C2"/>
                              </a:solidFill>
                              <a:latin typeface="Cambria Math" panose="02040503050406030204" pitchFamily="18" charset="0"/>
                            </a:rPr>
                            <m:t>𝑛𝑢𝑚𝑏𝑒𝑟</m:t>
                          </m:r>
                          <m:r>
                            <a:rPr lang="en-US" i="1">
                              <a:solidFill>
                                <a:srgbClr val="0C22C2"/>
                              </a:solidFill>
                              <a:latin typeface="Cambria Math" panose="02040503050406030204" pitchFamily="18" charset="0"/>
                            </a:rPr>
                            <m:t> </m:t>
                          </m:r>
                          <m:r>
                            <a:rPr lang="en-US" i="1">
                              <a:solidFill>
                                <a:srgbClr val="0C22C2"/>
                              </a:solidFill>
                              <a:latin typeface="Cambria Math" panose="02040503050406030204" pitchFamily="18" charset="0"/>
                            </a:rPr>
                            <m:t>𝑜𝑓</m:t>
                          </m:r>
                          <m:r>
                            <a:rPr lang="en-US" i="1">
                              <a:solidFill>
                                <a:srgbClr val="0C22C2"/>
                              </a:solidFill>
                              <a:latin typeface="Cambria Math" panose="02040503050406030204" pitchFamily="18" charset="0"/>
                            </a:rPr>
                            <m:t> </m:t>
                          </m:r>
                          <m:r>
                            <a:rPr lang="en-US" i="1">
                              <a:solidFill>
                                <a:srgbClr val="0C22C2"/>
                              </a:solidFill>
                              <a:latin typeface="Cambria Math" panose="02040503050406030204" pitchFamily="18" charset="0"/>
                            </a:rPr>
                            <m:t>𝑜𝑏𝑗𝑒𝑐𝑡𝑠</m:t>
                          </m:r>
                        </m:den>
                      </m:f>
                    </m:oMath>
                  </m:oMathPara>
                </a14:m>
                <a:endParaRPr lang="en-US" dirty="0">
                  <a:solidFill>
                    <a:srgbClr val="0C22C2"/>
                  </a:solidFill>
                  <a:latin typeface="Helvetica" panose="020B0604020202020204" pitchFamily="34" charset="0"/>
                  <a:cs typeface="Helvetica" panose="020B0604020202020204" pitchFamily="34" charset="0"/>
                </a:endParaRPr>
              </a:p>
              <a:p>
                <a:pPr marL="0" indent="0">
                  <a:buNone/>
                </a:pPr>
                <a:endParaRPr lang="en-US" dirty="0">
                  <a:latin typeface="Helvetica" panose="020B0604020202020204" pitchFamily="34" charset="0"/>
                  <a:cs typeface="Helvetica" panose="020B0604020202020204" pitchFamily="34" charset="0"/>
                </a:endParaRPr>
              </a:p>
              <a:p>
                <a:pPr lvl="1"/>
                <a:r>
                  <a:rPr lang="en-US" sz="2400" dirty="0">
                    <a:latin typeface="Helvetica" panose="020B0604020202020204" pitchFamily="34" charset="0"/>
                    <a:cs typeface="Helvetica" panose="020B0604020202020204" pitchFamily="34" charset="0"/>
                  </a:rPr>
                  <a:t>Frequency may indicate how representative a value is</a:t>
                </a:r>
                <a:r>
                  <a:rPr lang="en-US" sz="2600" dirty="0">
                    <a:latin typeface="Helvetica" panose="020B0604020202020204" pitchFamily="34" charset="0"/>
                    <a:cs typeface="Helvetica" panose="020B0604020202020204" pitchFamily="34" charset="0"/>
                  </a:rPr>
                  <a:t> </a:t>
                </a:r>
              </a:p>
              <a:p>
                <a:r>
                  <a:rPr lang="en-US" sz="2600" dirty="0">
                    <a:latin typeface="Helvetica" panose="020B0604020202020204" pitchFamily="34" charset="0"/>
                    <a:cs typeface="Helvetica" panose="020B0604020202020204" pitchFamily="34" charset="0"/>
                  </a:rPr>
                  <a:t>Mode: </a:t>
                </a:r>
              </a:p>
              <a:p>
                <a:pPr lvl="1"/>
                <a:r>
                  <a:rPr lang="en-US" sz="2400" dirty="0">
                    <a:latin typeface="Helvetica" panose="020B0604020202020204" pitchFamily="34" charset="0"/>
                    <a:cs typeface="Helvetica" panose="020B0604020202020204" pitchFamily="34" charset="0"/>
                  </a:rPr>
                  <a:t>The value that has the highest frequency</a:t>
                </a:r>
              </a:p>
              <a:p>
                <a:r>
                  <a:rPr lang="en-US" sz="2600" dirty="0">
                    <a:latin typeface="Helvetica" panose="020B0604020202020204" pitchFamily="34" charset="0"/>
                    <a:cs typeface="Helvetica" panose="020B0604020202020204" pitchFamily="34" charset="0"/>
                  </a:rPr>
                  <a:t>Frequency and mode are typically used with categorical data</a:t>
                </a:r>
              </a:p>
              <a:p>
                <a:pPr lvl="1"/>
                <a:endParaRPr lang="en-US" sz="1500" dirty="0"/>
              </a:p>
            </p:txBody>
          </p:sp>
        </mc:Choice>
        <mc:Fallback xmlns="">
          <p:sp>
            <p:nvSpPr>
              <p:cNvPr id="8" name="Content Placeholder 2">
                <a:extLst>
                  <a:ext uri="{FF2B5EF4-FFF2-40B4-BE49-F238E27FC236}">
                    <a16:creationId xmlns:a16="http://schemas.microsoft.com/office/drawing/2014/main" id="{B11DCEAC-2627-5CB9-4280-D240328F8DF0}"/>
                  </a:ext>
                </a:extLst>
              </p:cNvPr>
              <p:cNvSpPr>
                <a:spLocks noGrp="1" noRot="1" noChangeAspect="1" noMove="1" noResize="1" noEditPoints="1" noAdjustHandles="1" noChangeArrowheads="1" noChangeShapeType="1" noTextEdit="1"/>
              </p:cNvSpPr>
              <p:nvPr>
                <p:ph idx="1"/>
              </p:nvPr>
            </p:nvSpPr>
            <p:spPr>
              <a:xfrm>
                <a:off x="668991" y="1524366"/>
                <a:ext cx="7886700" cy="3954940"/>
              </a:xfrm>
              <a:blipFill>
                <a:blip r:embed="rId3"/>
                <a:stretch>
                  <a:fillRect l="-1933" t="-5393"/>
                </a:stretch>
              </a:blipFill>
            </p:spPr>
            <p:txBody>
              <a:bodyPr/>
              <a:lstStyle/>
              <a:p>
                <a:r>
                  <a:rPr lang="en-US">
                    <a:noFill/>
                  </a:rPr>
                  <a:t> </a:t>
                </a:r>
              </a:p>
            </p:txBody>
          </p:sp>
        </mc:Fallback>
      </mc:AlternateContent>
    </p:spTree>
    <p:extLst>
      <p:ext uri="{BB962C8B-B14F-4D97-AF65-F5344CB8AC3E}">
        <p14:creationId xmlns:p14="http://schemas.microsoft.com/office/powerpoint/2010/main" val="3753023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605608" y="174145"/>
            <a:ext cx="7922860" cy="1082428"/>
          </a:xfrm>
        </p:spPr>
        <p:txBody>
          <a:bodyPr anchor="b">
            <a:normAutofit/>
          </a:bodyPr>
          <a:lstStyle/>
          <a:p>
            <a:r>
              <a:rPr lang="en-US" sz="4000" dirty="0"/>
              <a:t>Percentiles</a:t>
            </a:r>
            <a:endParaRPr lang="en-US"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26B5E313-9E2D-326C-794A-E1F4E2FA62D2}"/>
                  </a:ext>
                </a:extLst>
              </p:cNvPr>
              <p:cNvSpPr>
                <a:spLocks noGrp="1"/>
              </p:cNvSpPr>
              <p:nvPr>
                <p:ph idx="1"/>
              </p:nvPr>
            </p:nvSpPr>
            <p:spPr>
              <a:xfrm>
                <a:off x="688342" y="1646154"/>
                <a:ext cx="7886700" cy="3527822"/>
              </a:xfrm>
            </p:spPr>
            <p:txBody>
              <a:bodyPr>
                <a:noAutofit/>
              </a:bodyPr>
              <a:lstStyle/>
              <a:p>
                <a:r>
                  <a:rPr lang="en-US" dirty="0">
                    <a:latin typeface="Helvetica" panose="020B0604020202020204" pitchFamily="34" charset="0"/>
                    <a:cs typeface="Helvetica" panose="020B0604020202020204" pitchFamily="34" charset="0"/>
                  </a:rPr>
                  <a:t>For ordered/continuous data, the percentiles are more useful</a:t>
                </a:r>
              </a:p>
              <a:p>
                <a:pPr lvl="1"/>
                <a:r>
                  <a:rPr lang="en-US" dirty="0">
                    <a:latin typeface="Helvetica" panose="020B0604020202020204" pitchFamily="34" charset="0"/>
                    <a:cs typeface="Helvetica" panose="020B0604020202020204" pitchFamily="34" charset="0"/>
                  </a:rPr>
                  <a:t>Given a set of values X, 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𝑡h</m:t>
                        </m:r>
                      </m:sup>
                    </m:sSup>
                  </m:oMath>
                </a14:m>
                <a:r>
                  <a:rPr lang="en-US" dirty="0">
                    <a:latin typeface="Helvetica" panose="020B0604020202020204" pitchFamily="34" charset="0"/>
                    <a:cs typeface="Helvetica" panose="020B0604020202020204" pitchFamily="34" charset="0"/>
                  </a:rPr>
                  <a:t>percentiles of X is a value of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𝑥</m:t>
                        </m:r>
                      </m:e>
                      <m:sub>
                        <m:r>
                          <a:rPr lang="en-US" i="1">
                            <a:solidFill>
                              <a:srgbClr val="FF0000"/>
                            </a:solidFill>
                            <a:latin typeface="Cambria Math" panose="02040503050406030204" pitchFamily="18" charset="0"/>
                          </a:rPr>
                          <m:t>𝑝</m:t>
                        </m:r>
                      </m:sub>
                    </m:sSub>
                  </m:oMath>
                </a14:m>
                <a:r>
                  <a:rPr lang="en-US" dirty="0">
                    <a:latin typeface="Helvetica" panose="020B0604020202020204" pitchFamily="34" charset="0"/>
                    <a:cs typeface="Helvetica" panose="020B0604020202020204" pitchFamily="34" charset="0"/>
                  </a:rPr>
                  <a:t> such that </a:t>
                </a:r>
                <a:r>
                  <a:rPr lang="en-US" i="1" dirty="0">
                    <a:latin typeface="Helvetica" panose="020B0604020202020204" pitchFamily="34" charset="0"/>
                    <a:cs typeface="Helvetica" panose="020B0604020202020204" pitchFamily="34" charset="0"/>
                  </a:rPr>
                  <a:t>p% </a:t>
                </a:r>
                <a:r>
                  <a:rPr lang="en-US" dirty="0">
                    <a:latin typeface="Helvetica" panose="020B0604020202020204" pitchFamily="34" charset="0"/>
                    <a:cs typeface="Helvetica" panose="020B0604020202020204" pitchFamily="34" charset="0"/>
                  </a:rPr>
                  <a:t>of the observed values of x are less than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𝑝</m:t>
                        </m:r>
                      </m:sub>
                    </m:sSub>
                  </m:oMath>
                </a14:m>
                <a:endParaRPr lang="en-US" dirty="0">
                  <a:latin typeface="Helvetica" panose="020B0604020202020204" pitchFamily="34" charset="0"/>
                  <a:cs typeface="Helvetica" panose="020B0604020202020204" pitchFamily="34" charset="0"/>
                </a:endParaRPr>
              </a:p>
              <a:p>
                <a:pPr marL="0" indent="0">
                  <a:buNone/>
                </a:pPr>
                <a:endParaRPr lang="en-US" dirty="0">
                  <a:latin typeface="Helvetica" panose="020B0604020202020204" pitchFamily="34" charset="0"/>
                  <a:cs typeface="Helvetica"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0%</m:t>
                          </m:r>
                        </m:sub>
                      </m:sSub>
                      <m:r>
                        <a:rPr lang="en-US" b="0" i="1" smtClean="0">
                          <a:solidFill>
                            <a:srgbClr val="FF0000"/>
                          </a:solidFill>
                          <a:latin typeface="Cambria Math" panose="02040503050406030204" pitchFamily="18" charset="0"/>
                        </a:rPr>
                        <m:t>=</m:t>
                      </m:r>
                      <m:func>
                        <m:funcPr>
                          <m:ctrlPr>
                            <a:rPr lang="en-US" b="0" i="1" smtClean="0">
                              <a:solidFill>
                                <a:srgbClr val="FF0000"/>
                              </a:solidFill>
                              <a:latin typeface="Cambria Math" panose="02040503050406030204" pitchFamily="18" charset="0"/>
                            </a:rPr>
                          </m:ctrlPr>
                        </m:funcPr>
                        <m:fName>
                          <m:r>
                            <m:rPr>
                              <m:sty m:val="p"/>
                            </m:rPr>
                            <a:rPr lang="en-US" b="0" i="0" smtClean="0">
                              <a:solidFill>
                                <a:srgbClr val="FF0000"/>
                              </a:solidFill>
                              <a:latin typeface="Cambria Math" panose="02040503050406030204" pitchFamily="18" charset="0"/>
                            </a:rPr>
                            <m:t>min</m:t>
                          </m:r>
                        </m:fName>
                        <m:e>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𝑥</m:t>
                              </m:r>
                            </m:e>
                          </m:d>
                          <m:r>
                            <a:rPr lang="en-US" b="0" i="1" smtClean="0">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10</m:t>
                              </m:r>
                              <m:r>
                                <a:rPr lang="en-US" i="1">
                                  <a:solidFill>
                                    <a:srgbClr val="FF0000"/>
                                  </a:solidFill>
                                  <a:latin typeface="Cambria Math" panose="02040503050406030204" pitchFamily="18" charset="0"/>
                                </a:rPr>
                                <m:t>0%</m:t>
                              </m:r>
                            </m:sub>
                          </m:sSub>
                          <m:r>
                            <a:rPr lang="en-US" i="1">
                              <a:solidFill>
                                <a:srgbClr val="FF0000"/>
                              </a:solidFill>
                              <a:latin typeface="Cambria Math" panose="02040503050406030204" pitchFamily="18" charset="0"/>
                            </a:rPr>
                            <m:t>=</m:t>
                          </m:r>
                          <m:func>
                            <m:funcPr>
                              <m:ctrlPr>
                                <a:rPr lang="en-US" i="1">
                                  <a:solidFill>
                                    <a:srgbClr val="FF0000"/>
                                  </a:solidFill>
                                  <a:latin typeface="Cambria Math" panose="02040503050406030204" pitchFamily="18" charset="0"/>
                                </a:rPr>
                              </m:ctrlPr>
                            </m:funcPr>
                            <m:fName>
                              <m:r>
                                <m:rPr>
                                  <m:sty m:val="p"/>
                                </m:rPr>
                                <a:rPr lang="en-US">
                                  <a:solidFill>
                                    <a:srgbClr val="FF0000"/>
                                  </a:solidFill>
                                  <a:latin typeface="Cambria Math" panose="02040503050406030204" pitchFamily="18" charset="0"/>
                                </a:rPr>
                                <m:t>m</m:t>
                              </m:r>
                              <m:r>
                                <m:rPr>
                                  <m:sty m:val="p"/>
                                </m:rPr>
                                <a:rPr lang="en-US" b="0" i="0" smtClean="0">
                                  <a:solidFill>
                                    <a:srgbClr val="FF0000"/>
                                  </a:solidFill>
                                  <a:latin typeface="Cambria Math" panose="02040503050406030204" pitchFamily="18" charset="0"/>
                                </a:rPr>
                                <m:t>ax</m:t>
                              </m:r>
                            </m:fName>
                            <m:e>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𝑥</m:t>
                                  </m:r>
                                </m:e>
                              </m:d>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50</m:t>
                                  </m:r>
                                  <m:r>
                                    <a:rPr lang="en-US" i="1">
                                      <a:solidFill>
                                        <a:srgbClr val="FF0000"/>
                                      </a:solidFill>
                                      <a:latin typeface="Cambria Math" panose="02040503050406030204" pitchFamily="18" charset="0"/>
                                    </a:rPr>
                                    <m:t>%</m:t>
                                  </m:r>
                                </m:sub>
                              </m:sSub>
                              <m:r>
                                <a:rPr lang="en-US" i="1">
                                  <a:solidFill>
                                    <a:srgbClr val="FF0000"/>
                                  </a:solidFill>
                                  <a:latin typeface="Cambria Math" panose="02040503050406030204" pitchFamily="18" charset="0"/>
                                </a:rPr>
                                <m:t>=</m:t>
                              </m:r>
                              <m:func>
                                <m:funcPr>
                                  <m:ctrlPr>
                                    <a:rPr lang="en-US" i="1">
                                      <a:solidFill>
                                        <a:srgbClr val="FF0000"/>
                                      </a:solidFill>
                                      <a:latin typeface="Cambria Math" panose="02040503050406030204" pitchFamily="18" charset="0"/>
                                    </a:rPr>
                                  </m:ctrlPr>
                                </m:funcPr>
                                <m:fName>
                                  <m:r>
                                    <m:rPr>
                                      <m:sty m:val="p"/>
                                    </m:rPr>
                                    <a:rPr lang="en-US" b="0" i="0" smtClean="0">
                                      <a:solidFill>
                                        <a:srgbClr val="FF0000"/>
                                      </a:solidFill>
                                      <a:latin typeface="Cambria Math" panose="02040503050406030204" pitchFamily="18" charset="0"/>
                                    </a:rPr>
                                    <m:t>m</m:t>
                                  </m:r>
                                  <m:r>
                                    <a:rPr lang="en-US" b="0" i="1" smtClean="0">
                                      <a:solidFill>
                                        <a:srgbClr val="FF0000"/>
                                      </a:solidFill>
                                      <a:latin typeface="Cambria Math" panose="02040503050406030204" pitchFamily="18" charset="0"/>
                                    </a:rPr>
                                    <m:t>𝑒𝑑𝑖𝑎𝑛</m:t>
                                  </m:r>
                                </m:fName>
                                <m:e>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𝑥</m:t>
                                      </m:r>
                                    </m:e>
                                  </m:d>
                                  <m:r>
                                    <a:rPr lang="en-US" i="1">
                                      <a:solidFill>
                                        <a:srgbClr val="FF0000"/>
                                      </a:solidFill>
                                      <a:latin typeface="Cambria Math" panose="02040503050406030204" pitchFamily="18" charset="0"/>
                                    </a:rPr>
                                    <m:t>, </m:t>
                                  </m:r>
                                </m:e>
                              </m:func>
                            </m:e>
                          </m:func>
                        </m:e>
                      </m:func>
                    </m:oMath>
                  </m:oMathPara>
                </a14:m>
                <a:endParaRPr lang="en-US" dirty="0">
                  <a:latin typeface="Helvetica" panose="020B0604020202020204" pitchFamily="34" charset="0"/>
                  <a:cs typeface="Helvetica" panose="020B0604020202020204" pitchFamily="34" charset="0"/>
                </a:endParaRPr>
              </a:p>
              <a:p>
                <a:pPr marL="0" indent="0">
                  <a:buNone/>
                </a:pPr>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Percentiles give some idea on how the values are distributed</a:t>
                </a:r>
              </a:p>
            </p:txBody>
          </p:sp>
        </mc:Choice>
        <mc:Fallback xmlns="">
          <p:sp>
            <p:nvSpPr>
              <p:cNvPr id="7" name="Content Placeholder 2">
                <a:extLst>
                  <a:ext uri="{FF2B5EF4-FFF2-40B4-BE49-F238E27FC236}">
                    <a16:creationId xmlns:a16="http://schemas.microsoft.com/office/drawing/2014/main" id="{26B5E313-9E2D-326C-794A-E1F4E2FA62D2}"/>
                  </a:ext>
                </a:extLst>
              </p:cNvPr>
              <p:cNvSpPr>
                <a:spLocks noGrp="1" noRot="1" noChangeAspect="1" noMove="1" noResize="1" noEditPoints="1" noAdjustHandles="1" noChangeArrowheads="1" noChangeShapeType="1" noTextEdit="1"/>
              </p:cNvSpPr>
              <p:nvPr>
                <p:ph idx="1"/>
              </p:nvPr>
            </p:nvSpPr>
            <p:spPr>
              <a:xfrm>
                <a:off x="688342" y="1646154"/>
                <a:ext cx="7886700" cy="3527822"/>
              </a:xfrm>
              <a:blipFill>
                <a:blip r:embed="rId3"/>
                <a:stretch>
                  <a:fillRect l="-1932" t="-10535" b="-11054"/>
                </a:stretch>
              </a:blipFill>
            </p:spPr>
            <p:txBody>
              <a:bodyPr/>
              <a:lstStyle/>
              <a:p>
                <a:r>
                  <a:rPr lang="en-US">
                    <a:noFill/>
                  </a:rPr>
                  <a:t> </a:t>
                </a:r>
              </a:p>
            </p:txBody>
          </p:sp>
        </mc:Fallback>
      </mc:AlternateContent>
    </p:spTree>
    <p:extLst>
      <p:ext uri="{BB962C8B-B14F-4D97-AF65-F5344CB8AC3E}">
        <p14:creationId xmlns:p14="http://schemas.microsoft.com/office/powerpoint/2010/main" val="3372457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1667-0FC5-48E6-AA6E-7C38CC424B2B}"/>
              </a:ext>
            </a:extLst>
          </p:cNvPr>
          <p:cNvSpPr>
            <a:spLocks noGrp="1"/>
          </p:cNvSpPr>
          <p:nvPr>
            <p:ph type="title"/>
          </p:nvPr>
        </p:nvSpPr>
        <p:spPr>
          <a:xfrm>
            <a:off x="182095" y="477975"/>
            <a:ext cx="8782480" cy="1071237"/>
          </a:xfrm>
        </p:spPr>
        <p:txBody>
          <a:bodyPr anchor="b">
            <a:noAutofit/>
          </a:bodyPr>
          <a:lstStyle/>
          <a:p>
            <a:r>
              <a:rPr lang="en-US" sz="4000" dirty="0"/>
              <a:t>Measure of Location: Mean and Median</a:t>
            </a:r>
          </a:p>
        </p:txBody>
      </p:sp>
      <p:sp>
        <p:nvSpPr>
          <p:cNvPr id="3" name="Content Placeholder 2">
            <a:extLst>
              <a:ext uri="{FF2B5EF4-FFF2-40B4-BE49-F238E27FC236}">
                <a16:creationId xmlns:a16="http://schemas.microsoft.com/office/drawing/2014/main" id="{8B76516D-6460-4682-AFCB-6569249D9F54}"/>
              </a:ext>
            </a:extLst>
          </p:cNvPr>
          <p:cNvSpPr>
            <a:spLocks noGrp="1"/>
          </p:cNvSpPr>
          <p:nvPr>
            <p:ph idx="1"/>
          </p:nvPr>
        </p:nvSpPr>
        <p:spPr>
          <a:xfrm>
            <a:off x="589279" y="1439203"/>
            <a:ext cx="8259769" cy="3702082"/>
          </a:xfrm>
        </p:spPr>
        <p:txBody>
          <a:bodyPr vert="horz" wrap="square" lIns="68580" tIns="34290" rIns="68580" bIns="34290" rtlCol="0" anchor="t" anchorCtr="0">
            <a:noAutofit/>
          </a:bodyPr>
          <a:lstStyle/>
          <a:p>
            <a:pPr marL="561975" indent="-447675">
              <a:lnSpc>
                <a:spcPct val="90000"/>
              </a:lnSpc>
              <a:spcBef>
                <a:spcPts val="1000"/>
              </a:spcBef>
            </a:pPr>
            <a:r>
              <a:rPr lang="en-US" sz="2000" dirty="0"/>
              <a:t>Widely used for continuous data, measure the location of a set of values</a:t>
            </a:r>
          </a:p>
          <a:p>
            <a:pPr marL="561975" indent="-447675">
              <a:lnSpc>
                <a:spcPct val="90000"/>
              </a:lnSpc>
              <a:spcBef>
                <a:spcPts val="1000"/>
              </a:spcBef>
            </a:pPr>
            <a:r>
              <a:rPr lang="en-US" sz="2000" dirty="0"/>
              <a:t>Mean is the average of the values, can be sensitive to outliers</a:t>
            </a:r>
          </a:p>
          <a:p>
            <a:pPr marL="561975" indent="-447675">
              <a:lnSpc>
                <a:spcPct val="90000"/>
              </a:lnSpc>
              <a:spcBef>
                <a:spcPts val="1000"/>
              </a:spcBef>
            </a:pPr>
            <a:endParaRPr lang="en-US" sz="2000" dirty="0"/>
          </a:p>
          <a:p>
            <a:pPr marL="561975" indent="-447675">
              <a:lnSpc>
                <a:spcPct val="90000"/>
              </a:lnSpc>
              <a:spcBef>
                <a:spcPts val="1000"/>
              </a:spcBef>
            </a:pPr>
            <a:endParaRPr lang="en-US" sz="2000" dirty="0"/>
          </a:p>
          <a:p>
            <a:pPr marL="561975" lvl="1" indent="-447675">
              <a:lnSpc>
                <a:spcPct val="90000"/>
              </a:lnSpc>
              <a:spcBef>
                <a:spcPts val="500"/>
              </a:spcBef>
            </a:pPr>
            <a:r>
              <a:rPr lang="en-US" sz="2000" dirty="0"/>
              <a:t>The mean of {1, 2, 3, 4, 100} is 22</a:t>
            </a:r>
          </a:p>
          <a:p>
            <a:pPr marL="561975" lvl="1" indent="-447675">
              <a:lnSpc>
                <a:spcPct val="90000"/>
              </a:lnSpc>
              <a:spcBef>
                <a:spcPts val="500"/>
              </a:spcBef>
            </a:pPr>
            <a:r>
              <a:rPr lang="en-US" sz="2000" dirty="0"/>
              <a:t>Median is the middle value if there are an odd number of values, or the average of the two middle values if the number is even.</a:t>
            </a:r>
          </a:p>
          <a:p>
            <a:pPr marL="561975" indent="-447675">
              <a:lnSpc>
                <a:spcPct val="90000"/>
              </a:lnSpc>
              <a:spcBef>
                <a:spcPts val="1000"/>
              </a:spcBef>
            </a:pPr>
            <a:endParaRPr lang="en-US" sz="2000" dirty="0"/>
          </a:p>
          <a:p>
            <a:pPr marL="561975" lvl="1" indent="-447675">
              <a:lnSpc>
                <a:spcPct val="90000"/>
              </a:lnSpc>
              <a:spcBef>
                <a:spcPts val="500"/>
              </a:spcBef>
            </a:pPr>
            <a:endParaRPr lang="en-US" sz="2000" dirty="0"/>
          </a:p>
          <a:p>
            <a:pPr marL="561975" lvl="1" indent="-447675">
              <a:lnSpc>
                <a:spcPct val="90000"/>
              </a:lnSpc>
              <a:spcBef>
                <a:spcPts val="500"/>
              </a:spcBef>
            </a:pPr>
            <a:r>
              <a:rPr lang="en-US" sz="2000" dirty="0"/>
              <a:t>The median of {1,2, 3, 4, 100} is 3 </a:t>
            </a:r>
          </a:p>
          <a:p>
            <a:pPr marL="401320" indent="-182245">
              <a:lnSpc>
                <a:spcPct val="90000"/>
              </a:lnSpc>
              <a:spcBef>
                <a:spcPts val="1000"/>
              </a:spcBef>
              <a:spcAft>
                <a:spcPts val="0"/>
              </a:spcAft>
              <a:buFont typeface="Arial" panose="020B0604020202020204" pitchFamily="34" charset="0"/>
              <a:buChar char="•"/>
            </a:pPr>
            <a:endParaRPr lang="en-US" dirty="0"/>
          </a:p>
        </p:txBody>
      </p:sp>
      <p:pic>
        <p:nvPicPr>
          <p:cNvPr id="5" name="Picture 5">
            <a:extLst>
              <a:ext uri="{FF2B5EF4-FFF2-40B4-BE49-F238E27FC236}">
                <a16:creationId xmlns:a16="http://schemas.microsoft.com/office/drawing/2014/main" id="{44B5EF15-1CA8-F183-AEEE-6DBD5A9DFB0D}"/>
              </a:ext>
            </a:extLst>
          </p:cNvPr>
          <p:cNvPicPr>
            <a:picLocks noChangeAspect="1"/>
          </p:cNvPicPr>
          <p:nvPr/>
        </p:nvPicPr>
        <p:blipFill>
          <a:blip r:embed="rId3"/>
          <a:stretch>
            <a:fillRect/>
          </a:stretch>
        </p:blipFill>
        <p:spPr>
          <a:xfrm>
            <a:off x="1444033" y="2661773"/>
            <a:ext cx="2311623" cy="694425"/>
          </a:xfrm>
          <a:prstGeom prst="rect">
            <a:avLst/>
          </a:prstGeom>
        </p:spPr>
      </p:pic>
      <p:pic>
        <p:nvPicPr>
          <p:cNvPr id="6" name="Picture 6" descr="A picture containing text&#10;&#10;Description automatically generated">
            <a:extLst>
              <a:ext uri="{FF2B5EF4-FFF2-40B4-BE49-F238E27FC236}">
                <a16:creationId xmlns:a16="http://schemas.microsoft.com/office/drawing/2014/main" id="{68403F1D-4A7C-7DF8-4DEF-329722149DFC}"/>
              </a:ext>
            </a:extLst>
          </p:cNvPr>
          <p:cNvPicPr>
            <a:picLocks noChangeAspect="1"/>
          </p:cNvPicPr>
          <p:nvPr/>
        </p:nvPicPr>
        <p:blipFill>
          <a:blip r:embed="rId4"/>
          <a:stretch>
            <a:fillRect/>
          </a:stretch>
        </p:blipFill>
        <p:spPr>
          <a:xfrm>
            <a:off x="1571533" y="4314994"/>
            <a:ext cx="4929683" cy="720787"/>
          </a:xfrm>
          <a:prstGeom prst="rect">
            <a:avLst/>
          </a:prstGeom>
        </p:spPr>
      </p:pic>
    </p:spTree>
    <p:extLst>
      <p:ext uri="{BB962C8B-B14F-4D97-AF65-F5344CB8AC3E}">
        <p14:creationId xmlns:p14="http://schemas.microsoft.com/office/powerpoint/2010/main" val="220095217"/>
      </p:ext>
    </p:extLst>
  </p:cSld>
  <p:clrMapOvr>
    <a:masterClrMapping/>
  </p:clrMapOvr>
</p:sld>
</file>

<file path=ppt/theme/theme1.xml><?xml version="1.0" encoding="utf-8"?>
<a:theme xmlns:a="http://schemas.openxmlformats.org/drawingml/2006/main" name="1_Penn">
  <a:themeElements>
    <a:clrScheme name="Penn">
      <a:dk1>
        <a:srgbClr val="0B4183"/>
      </a:dk1>
      <a:lt1>
        <a:srgbClr val="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18227</TotalTime>
  <Words>2110</Words>
  <Application>Microsoft Office PowerPoint</Application>
  <PresentationFormat>On-screen Show (16:10)</PresentationFormat>
  <Paragraphs>225</Paragraphs>
  <Slides>28</Slides>
  <Notes>25</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41" baseType="lpstr">
      <vt:lpstr>Abadi Extra Light</vt:lpstr>
      <vt:lpstr>Arial</vt:lpstr>
      <vt:lpstr>Arial,Sans-Serif</vt:lpstr>
      <vt:lpstr>Cambria Math</vt:lpstr>
      <vt:lpstr>Corbel</vt:lpstr>
      <vt:lpstr>Franklin Gothic</vt:lpstr>
      <vt:lpstr>Helvetica</vt:lpstr>
      <vt:lpstr>Helvetica Neue</vt:lpstr>
      <vt:lpstr>Noto Sans Symbols</vt:lpstr>
      <vt:lpstr>Tahoma</vt:lpstr>
      <vt:lpstr>Times New Roman</vt:lpstr>
      <vt:lpstr>1_Penn</vt:lpstr>
      <vt:lpstr>Document</vt:lpstr>
      <vt:lpstr>Summary Statistics for Data Exploration </vt:lpstr>
      <vt:lpstr>Contents</vt:lpstr>
      <vt:lpstr>Exploratory Data Analysis</vt:lpstr>
      <vt:lpstr>Exploratory Data Analysis</vt:lpstr>
      <vt:lpstr>Summary Statistics </vt:lpstr>
      <vt:lpstr>Summary Statistics</vt:lpstr>
      <vt:lpstr>Frequencies and Mode </vt:lpstr>
      <vt:lpstr>Percentiles</vt:lpstr>
      <vt:lpstr>Measure of Location: Mean and Median</vt:lpstr>
      <vt:lpstr>Median Examples</vt:lpstr>
      <vt:lpstr>Trimmed Mean</vt:lpstr>
      <vt:lpstr>Measure of Spread: Range and Variance</vt:lpstr>
      <vt:lpstr>Measure of Spread: Range and Variance</vt:lpstr>
      <vt:lpstr>IQR(Interquartile Range)</vt:lpstr>
      <vt:lpstr>IQR w/ Even Number of Samples</vt:lpstr>
      <vt:lpstr>IQR w/ Odd Number of Samples</vt:lpstr>
      <vt:lpstr>Probability Distributions</vt:lpstr>
      <vt:lpstr>Probability Distributions</vt:lpstr>
      <vt:lpstr>Common Probabilistic Distributions</vt:lpstr>
      <vt:lpstr>Bernoulli Distribution</vt:lpstr>
      <vt:lpstr>Categorical Distribution</vt:lpstr>
      <vt:lpstr>Uniform Distribution</vt:lpstr>
      <vt:lpstr>Binomial Distribution</vt:lpstr>
      <vt:lpstr>Multinomial Distribution</vt:lpstr>
      <vt:lpstr>Normal(Gaussian) Distribution</vt:lpstr>
      <vt:lpstr>Normal(Gaussian) Distribution</vt:lpstr>
      <vt:lpstr>Data Skewness</vt:lpstr>
      <vt:lpstr>Kernel Density Estimation(KDE)</vt:lpstr>
    </vt:vector>
  </TitlesOfParts>
  <Company>University of Pennsylvania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OpenDS4All Introduction</dc:title>
  <dc:creator>Zack Ives;Susan Davidson</dc:creator>
  <cp:lastModifiedBy>Andre de Waal</cp:lastModifiedBy>
  <cp:revision>326</cp:revision>
  <dcterms:modified xsi:type="dcterms:W3CDTF">2022-08-25T16:31:30Z</dcterms:modified>
</cp:coreProperties>
</file>