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27"/>
  </p:notesMasterIdLst>
  <p:sldIdLst>
    <p:sldId id="926" r:id="rId4"/>
    <p:sldId id="311" r:id="rId5"/>
    <p:sldId id="1090" r:id="rId6"/>
    <p:sldId id="347" r:id="rId7"/>
    <p:sldId id="1091" r:id="rId8"/>
    <p:sldId id="1092" r:id="rId9"/>
    <p:sldId id="1094" r:id="rId10"/>
    <p:sldId id="1095" r:id="rId11"/>
    <p:sldId id="1097" r:id="rId12"/>
    <p:sldId id="1098" r:id="rId13"/>
    <p:sldId id="1099" r:id="rId14"/>
    <p:sldId id="1100" r:id="rId15"/>
    <p:sldId id="1101" r:id="rId16"/>
    <p:sldId id="1102" r:id="rId17"/>
    <p:sldId id="1104" r:id="rId18"/>
    <p:sldId id="1103" r:id="rId19"/>
    <p:sldId id="1105" r:id="rId20"/>
    <p:sldId id="1106" r:id="rId21"/>
    <p:sldId id="1107" r:id="rId22"/>
    <p:sldId id="1108" r:id="rId23"/>
    <p:sldId id="1109" r:id="rId24"/>
    <p:sldId id="365" r:id="rId25"/>
    <p:sldId id="1110" r:id="rId26"/>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 xmlns:p15="http://schemas.microsoft.com/office/powerpoint/2012/main" xmlns:go="http://customooxmlschemas.google.com/"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8" autoAdjust="0"/>
    <p:restoredTop sz="95845" autoAdjust="0"/>
  </p:normalViewPr>
  <p:slideViewPr>
    <p:cSldViewPr snapToGrid="0" snapToObjects="1">
      <p:cViewPr varScale="1">
        <p:scale>
          <a:sx n="115" d="100"/>
          <a:sy n="115" d="100"/>
        </p:scale>
        <p:origin x="822" y="84"/>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8" Type="http://schemas.openxmlformats.org/officeDocument/2006/relationships/slide" Target="slides/slide5.xml"/><Relationship Id="rId7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uses data science techniques to make personalized recommendation. The classic recommendation algorithm, called item-based collaborative filtering, was used about 2 decades ago. </a:t>
            </a:r>
          </a:p>
          <a:p>
            <a:r>
              <a:rPr lang="en-US" dirty="0"/>
              <a:t>Once users login Amazon, they have their own personalized homepages. The content of a homepage is determined by user interests and pervious purchasing history, which are stored in Amazon databases. </a:t>
            </a:r>
          </a:p>
          <a:p>
            <a:r>
              <a:rPr lang="en-US" dirty="0"/>
              <a:t>About 35% of Amazon’s revenue is generated by its recommendation engine. </a:t>
            </a:r>
          </a:p>
          <a:p>
            <a:r>
              <a:rPr lang="en-US" dirty="0"/>
              <a:t>Amazon provides both on-site, where appears on its website, and offsite recommendation, such as through emails. The recommendation is not only based on a user’s data, such as browsing history  and the purchase history, but also the data from other users. The intuition here is that customers that have similar preference/tastes/requirement tend to have similar shopping style. So Amazon recommends those products purchased by other similar users.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376841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Google was started by inventing the PageRank algorithm. </a:t>
            </a: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It ranks websites, such as how much a website is a reputable, or trustable, only from the links between web sites, not the contents of the website.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The information collected here is the topology of the entire website graph where the nodes are websites and edges are their links. For example, if a website, such as B, provides a hyperlink to another website, such as C, a link is formed from B to C. The intuition here is that if B links to C, it kinds of suggests that B trusts C to some degree. So the importance of B can be propagated to C.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56837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sz="1200" b="0" i="0" u="none" strike="noStrike" kern="1200" cap="none" dirty="0">
                <a:solidFill>
                  <a:schemeClr val="tx1"/>
                </a:solidFill>
                <a:effectLst/>
                <a:latin typeface="Times New Roman"/>
                <a:ea typeface="Times New Roman"/>
                <a:cs typeface="Times New Roman"/>
                <a:sym typeface="Times New Roman"/>
              </a:rPr>
              <a:t>Data science has played more and more important roles in sports. This news is about a data scientist, Laurie Shaw, becomes one of the most high-profile signings as he joined Manchester City. His expertise can be to use data science to analyze millions of stats about player’s performance, opposition, ball-related data to make decision, such as better manage player fatigue, injury, illness, recruiting new players or coaches.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217118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a:ea typeface="Times New Roman"/>
                <a:cs typeface="Times New Roman"/>
                <a:sym typeface="Times New Roman"/>
              </a:rPr>
              <a:t>Data science can help turn the health related data into something useful for our health. Smart wearables are popular these days, such as smart helmets, glasses, headphones, footwear, and watches. In some cases, people can implant smart devices in their body.</a:t>
            </a:r>
          </a:p>
          <a:p>
            <a:endParaRPr lang="en-US" sz="1200" b="0" i="0" u="none" strike="noStrike" kern="1200" cap="none" dirty="0">
              <a:solidFill>
                <a:schemeClr val="tx1"/>
              </a:solidFill>
              <a:effectLst/>
              <a:latin typeface="Times New Roman"/>
              <a:ea typeface="Times New Roman"/>
              <a:cs typeface="Times New Roman"/>
              <a:sym typeface="Times New Roman"/>
            </a:endParaRPr>
          </a:p>
          <a:p>
            <a:r>
              <a:rPr lang="en-US" sz="1200" b="0" i="0" u="none" strike="noStrike" kern="1200" cap="none" dirty="0">
                <a:solidFill>
                  <a:schemeClr val="tx1"/>
                </a:solidFill>
                <a:effectLst/>
                <a:latin typeface="Times New Roman"/>
                <a:ea typeface="Times New Roman"/>
                <a:cs typeface="Times New Roman"/>
                <a:sym typeface="Times New Roman"/>
              </a:rPr>
              <a:t>Wearables can collect lots of data such as steps taken, food and water intake, calories burned, sleep movement, and breathing. And those devices generate massive data in a high speed. The data can be used to come up with personal workout plan, making health suggestions, recommend health product.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44212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Many examples of data products in various domains. We can analyze transaction data to detect credit card fraud. We can analyze email data to identify spams. We can analyze image data to identify people in a picture. We can analyze user reviews to perform sentiment analysis. In all of those examples, data are collected and analyzed to generate valuable knowledge as data products. </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587398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15</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8277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focuses on the “big” issues, which is how to efficiently use data. When people use this term, they usually refer to the 5V challenges, including Volume, meaning the massive size of data, Velocity, meaning the data can be generated in a high speed, Variety, meaning that the data can have various formats such as structured, textual data, image data, and media data, and so on. Veracity is about the quality of data or whether the data source is trustable or not. And the last V is value, which refers to the usefulness of the result of analyzing the data. </a:t>
            </a:r>
          </a:p>
          <a:p>
            <a:endParaRPr lang="en-US" dirty="0"/>
          </a:p>
          <a:p>
            <a:r>
              <a:rPr lang="en-US" dirty="0"/>
              <a:t>Data science focuses on turning data into knowledge or data products. It covers all the steps related to collect, handle, and analyze data. It may not always have big data issues, for example, you can perform an analysis in a small scale dataset, but we see it more and more common that people analyze large scale datasets and deal with big data issues in a data science task.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181218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Data</a:t>
            </a:r>
            <a:r>
              <a:rPr lang="zh-CN" altLang="en-US" dirty="0"/>
              <a:t> </a:t>
            </a:r>
            <a:r>
              <a:rPr lang="en-US" dirty="0"/>
              <a:t>science covers machine learning but also cover</a:t>
            </a:r>
            <a:r>
              <a:rPr lang="en-US" altLang="zh-CN" dirty="0"/>
              <a:t>s</a:t>
            </a:r>
            <a:r>
              <a:rPr lang="en-US" dirty="0"/>
              <a:t> domain knowledge. Machine learning is frequently mentioned together with data science</a:t>
            </a:r>
            <a:r>
              <a:rPr lang="zh-CN" altLang="en-US" dirty="0"/>
              <a:t> </a:t>
            </a:r>
            <a:r>
              <a:rPr lang="en-US" altLang="zh-CN" dirty="0"/>
              <a:t>as</a:t>
            </a:r>
            <a:r>
              <a:rPr lang="zh-CN" altLang="en-US" dirty="0"/>
              <a:t> </a:t>
            </a:r>
            <a:r>
              <a:rPr lang="en-US" dirty="0"/>
              <a:t>a means to analyze data and generate predictive models. </a:t>
            </a:r>
            <a:r>
              <a:rPr lang="en-US" altLang="zh-CN" dirty="0"/>
              <a:t>Machine</a:t>
            </a:r>
            <a:r>
              <a:rPr lang="zh-CN" altLang="en-US" dirty="0"/>
              <a:t> </a:t>
            </a:r>
            <a:r>
              <a:rPr lang="en-US" altLang="zh-CN" dirty="0"/>
              <a:t>learning</a:t>
            </a:r>
            <a:r>
              <a:rPr lang="en-US" dirty="0"/>
              <a:t> focuses on the mathematical, computational, and technical part of the data science, while data science is interdisciplinary where domain knowledge</a:t>
            </a:r>
            <a:r>
              <a:rPr lang="zh-CN" altLang="en-US" dirty="0"/>
              <a:t> </a:t>
            </a:r>
            <a:r>
              <a:rPr lang="en-US" altLang="zh-CN" dirty="0"/>
              <a:t>also</a:t>
            </a:r>
            <a:r>
              <a:rPr lang="en-US" dirty="0"/>
              <a:t> plays an important role.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4063033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focus on manag</a:t>
            </a:r>
            <a:r>
              <a:rPr lang="en-US" altLang="zh-CN" dirty="0"/>
              <a:t>ing</a:t>
            </a:r>
            <a:r>
              <a:rPr lang="en-US" dirty="0"/>
              <a:t> data while data science focuses on analyz</a:t>
            </a:r>
            <a:r>
              <a:rPr lang="en-US" altLang="zh-CN" dirty="0"/>
              <a:t>ing</a:t>
            </a:r>
            <a:r>
              <a:rPr lang="en-US" dirty="0"/>
              <a:t> data. </a:t>
            </a:r>
            <a:r>
              <a:rPr lang="en-US" altLang="zh-CN" dirty="0"/>
              <a:t>They</a:t>
            </a:r>
            <a:r>
              <a:rPr lang="zh-CN" altLang="en-US" dirty="0"/>
              <a:t> </a:t>
            </a:r>
            <a:r>
              <a:rPr lang="en-US" dirty="0"/>
              <a:t>deal with different types of data and provide different supports. </a:t>
            </a:r>
          </a:p>
          <a:p>
            <a:r>
              <a:rPr lang="en-US" altLang="zh-CN" dirty="0"/>
              <a:t>A</a:t>
            </a:r>
            <a:r>
              <a:rPr lang="zh-CN" altLang="en-US" dirty="0"/>
              <a:t> </a:t>
            </a:r>
            <a:r>
              <a:rPr lang="en-US" dirty="0"/>
              <a:t>data science task may deal with a larger scale of data than a database deals with</a:t>
            </a:r>
            <a:r>
              <a:rPr lang="en-US" altLang="zh-CN" dirty="0"/>
              <a:t>.</a:t>
            </a:r>
            <a:r>
              <a:rPr lang="zh-CN" altLang="en-US" dirty="0"/>
              <a:t> </a:t>
            </a:r>
            <a:r>
              <a:rPr lang="en-US" altLang="zh-CN" dirty="0"/>
              <a:t>A</a:t>
            </a:r>
            <a:r>
              <a:rPr lang="en-US" dirty="0"/>
              <a:t> database</a:t>
            </a:r>
            <a:r>
              <a:rPr lang="zh-CN" altLang="en-US" dirty="0"/>
              <a:t> </a:t>
            </a:r>
            <a:r>
              <a:rPr lang="en-US" altLang="zh-CN" dirty="0"/>
              <a:t>typically</a:t>
            </a:r>
            <a:r>
              <a:rPr lang="zh-CN" altLang="en-US" dirty="0"/>
              <a:t> </a:t>
            </a:r>
            <a:r>
              <a:rPr lang="en-US" dirty="0"/>
              <a:t>stores the data within a</a:t>
            </a:r>
            <a:r>
              <a:rPr lang="en-US" altLang="zh-CN" dirty="0"/>
              <a:t>n</a:t>
            </a:r>
            <a:r>
              <a:rPr lang="zh-CN" altLang="en-US" dirty="0"/>
              <a:t> </a:t>
            </a:r>
            <a:r>
              <a:rPr lang="en-US" altLang="zh-CN" dirty="0"/>
              <a:t>organization</a:t>
            </a:r>
            <a:r>
              <a:rPr lang="zh-CN" altLang="en-US" dirty="0"/>
              <a:t> </a:t>
            </a:r>
            <a:r>
              <a:rPr lang="en-US" dirty="0"/>
              <a:t>but a data science task may analyze data collected from multiple </a:t>
            </a:r>
            <a:r>
              <a:rPr lang="en-US" altLang="zh-CN" dirty="0"/>
              <a:t>organizations</a:t>
            </a:r>
            <a:r>
              <a:rPr lang="en-US" dirty="0"/>
              <a:t>. </a:t>
            </a:r>
          </a:p>
          <a:p>
            <a:r>
              <a:rPr lang="en-US" dirty="0"/>
              <a:t>Database usually deal with structured and use the same schema to organized data</a:t>
            </a:r>
            <a:r>
              <a:rPr lang="en-US" altLang="zh-CN" dirty="0"/>
              <a:t>.</a:t>
            </a:r>
            <a:r>
              <a:rPr lang="zh-CN" altLang="en-US" dirty="0"/>
              <a:t> </a:t>
            </a:r>
            <a:r>
              <a:rPr lang="en-US" altLang="zh-CN" dirty="0"/>
              <a:t>Data</a:t>
            </a:r>
            <a:r>
              <a:rPr lang="zh-CN" altLang="en-US" dirty="0"/>
              <a:t> </a:t>
            </a:r>
            <a:r>
              <a:rPr lang="en-US" altLang="zh-CN" dirty="0"/>
              <a:t>in</a:t>
            </a:r>
            <a:r>
              <a:rPr lang="zh-CN" altLang="en-US" dirty="0"/>
              <a:t> </a:t>
            </a:r>
            <a:r>
              <a:rPr lang="en-US" altLang="zh-CN" dirty="0"/>
              <a:t>a</a:t>
            </a:r>
            <a:r>
              <a:rPr lang="zh-CN" altLang="en-US" dirty="0"/>
              <a:t> </a:t>
            </a:r>
            <a:r>
              <a:rPr lang="en-US" altLang="zh-CN" dirty="0"/>
              <a:t>data</a:t>
            </a:r>
            <a:r>
              <a:rPr lang="zh-CN" altLang="en-US" dirty="0"/>
              <a:t> </a:t>
            </a:r>
            <a:r>
              <a:rPr lang="en-US" altLang="zh-CN" dirty="0"/>
              <a:t>science</a:t>
            </a:r>
            <a:r>
              <a:rPr lang="zh-CN" altLang="en-US" dirty="0"/>
              <a:t> </a:t>
            </a:r>
            <a:r>
              <a:rPr lang="en-US" altLang="zh-CN" dirty="0"/>
              <a:t>task</a:t>
            </a:r>
            <a:r>
              <a:rPr lang="zh-CN" altLang="en-US" dirty="0"/>
              <a:t> </a:t>
            </a:r>
            <a:r>
              <a:rPr lang="en-US" altLang="zh-CN" dirty="0"/>
              <a:t>can</a:t>
            </a:r>
            <a:r>
              <a:rPr lang="zh-CN" altLang="en-US" dirty="0"/>
              <a:t> </a:t>
            </a:r>
            <a:r>
              <a:rPr lang="en-US" altLang="zh-CN" dirty="0"/>
              <a:t>be</a:t>
            </a:r>
            <a:r>
              <a:rPr lang="zh-CN" altLang="en-US" dirty="0"/>
              <a:t> </a:t>
            </a:r>
            <a:r>
              <a:rPr lang="en-US" altLang="zh-CN" dirty="0"/>
              <a:t>un</a:t>
            </a:r>
            <a:r>
              <a:rPr lang="en-US" dirty="0"/>
              <a:t>structured and </a:t>
            </a:r>
            <a:r>
              <a:rPr lang="en-US" altLang="zh-CN" dirty="0"/>
              <a:t>in</a:t>
            </a:r>
            <a:r>
              <a:rPr lang="zh-CN" altLang="en-US" dirty="0"/>
              <a:t> </a:t>
            </a:r>
            <a:r>
              <a:rPr lang="en-US" altLang="zh-CN" dirty="0"/>
              <a:t>various</a:t>
            </a:r>
            <a:r>
              <a:rPr lang="zh-CN" altLang="en-US" dirty="0"/>
              <a:t> </a:t>
            </a:r>
            <a:r>
              <a:rPr lang="en-US" dirty="0"/>
              <a:t>formats. </a:t>
            </a:r>
          </a:p>
          <a:p>
            <a:r>
              <a:rPr lang="en-US" dirty="0"/>
              <a:t>Database has a high requirement on data integrity as it serves the purpose of storing and querying. So it needs to ensure the quality of the querying result and </a:t>
            </a:r>
            <a:r>
              <a:rPr lang="en-US" altLang="zh-CN" dirty="0"/>
              <a:t>it</a:t>
            </a:r>
            <a:r>
              <a:rPr lang="zh-CN" altLang="en-US" dirty="0"/>
              <a:t> </a:t>
            </a:r>
            <a:r>
              <a:rPr lang="en-US" altLang="zh-CN" dirty="0"/>
              <a:t>usually</a:t>
            </a:r>
            <a:r>
              <a:rPr lang="zh-CN" altLang="en-US" dirty="0"/>
              <a:t> </a:t>
            </a:r>
            <a:r>
              <a:rPr lang="en-US" altLang="zh-CN" dirty="0"/>
              <a:t>has</a:t>
            </a:r>
            <a:r>
              <a:rPr lang="zh-CN" altLang="en-US" dirty="0"/>
              <a:t> </a:t>
            </a:r>
            <a:r>
              <a:rPr lang="en-US" altLang="zh-CN" dirty="0"/>
              <a:t>low</a:t>
            </a:r>
            <a:r>
              <a:rPr lang="zh-CN" altLang="en-US" dirty="0"/>
              <a:t> </a:t>
            </a:r>
            <a:r>
              <a:rPr lang="en-US" altLang="zh-CN" dirty="0"/>
              <a:t>tolerant</a:t>
            </a:r>
            <a:r>
              <a:rPr lang="zh-CN" altLang="en-US" dirty="0"/>
              <a:t> </a:t>
            </a:r>
            <a:r>
              <a:rPr lang="en-US" altLang="zh-CN" dirty="0"/>
              <a:t>on</a:t>
            </a:r>
            <a:r>
              <a:rPr lang="zh-CN" altLang="en-US" dirty="0"/>
              <a:t> </a:t>
            </a:r>
            <a:r>
              <a:rPr lang="en-US" dirty="0"/>
              <a:t>data inconsistency. </a:t>
            </a:r>
            <a:r>
              <a:rPr lang="en-US" altLang="zh-CN" dirty="0"/>
              <a:t>A</a:t>
            </a:r>
            <a:r>
              <a:rPr lang="zh-CN" altLang="en-US" dirty="0"/>
              <a:t> </a:t>
            </a:r>
            <a:r>
              <a:rPr lang="en-US" dirty="0"/>
              <a:t>data science task does not care about the data integrity that much. It allows inconsistency of data but treat that as noises. It aims to find a pattern that most of the records agree and ignores outliers.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2356772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“Data is the new oil." Coined in 2006 by Clive </a:t>
            </a:r>
            <a:r>
              <a:rPr lang="en-US" dirty="0" err="1"/>
              <a:t>Huby</a:t>
            </a:r>
            <a:r>
              <a:rPr lang="en-US" dirty="0"/>
              <a:t>, a British data commercialization entrepreneur</a:t>
            </a:r>
            <a:r>
              <a:rPr lang="en-US" altLang="zh-CN" dirty="0"/>
              <a:t>.</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sz="1200" b="0" i="0" u="none" strike="noStrike" kern="1200" cap="none" baseline="0" dirty="0">
              <a:solidFill>
                <a:schemeClr val="tx1"/>
              </a:solidFill>
              <a:effectLst/>
              <a:latin typeface="Times New Roman"/>
              <a:ea typeface="Times New Roman"/>
              <a:cs typeface="Times New Roman"/>
              <a:sym typeface="Times New Roman"/>
            </a:endParaRPr>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This</a:t>
            </a:r>
            <a:r>
              <a:rPr lang="zh-CN" altLang="en-US" dirty="0"/>
              <a:t> </a:t>
            </a:r>
            <a:r>
              <a:rPr lang="en-US" altLang="zh-CN" dirty="0"/>
              <a:t>phrase</a:t>
            </a:r>
            <a:r>
              <a:rPr lang="zh-CN" altLang="en-US" dirty="0"/>
              <a:t> </a:t>
            </a:r>
            <a:r>
              <a:rPr lang="en-US" dirty="0"/>
              <a:t>suggest that, just like crude oil</a:t>
            </a:r>
            <a:r>
              <a:rPr lang="en-US" altLang="zh-CN" dirty="0"/>
              <a:t>,</a:t>
            </a:r>
            <a:r>
              <a:rPr lang="en-US" dirty="0"/>
              <a:t> data is valuable</a:t>
            </a:r>
            <a:r>
              <a:rPr lang="en-US" altLang="zh-CN" dirty="0"/>
              <a:t>.</a:t>
            </a:r>
            <a:r>
              <a:rPr lang="zh-CN" altLang="en-US" dirty="0"/>
              <a:t> </a:t>
            </a:r>
            <a:r>
              <a:rPr lang="en-US" altLang="zh-CN" dirty="0"/>
              <a:t>Without</a:t>
            </a:r>
            <a:r>
              <a:rPr lang="zh-CN" altLang="en-US" dirty="0"/>
              <a:t> </a:t>
            </a:r>
            <a:r>
              <a:rPr lang="en-US" altLang="zh-CN" dirty="0"/>
              <a:t>being</a:t>
            </a:r>
            <a:r>
              <a:rPr lang="zh-CN" altLang="en-US" dirty="0"/>
              <a:t> </a:t>
            </a:r>
            <a:r>
              <a:rPr lang="en-US" altLang="zh-CN" dirty="0"/>
              <a:t>refined,</a:t>
            </a:r>
            <a:r>
              <a:rPr lang="zh-CN" altLang="en-US" dirty="0"/>
              <a:t> </a:t>
            </a:r>
            <a:r>
              <a:rPr lang="en-US" altLang="zh-CN" dirty="0"/>
              <a:t>it</a:t>
            </a:r>
            <a:r>
              <a:rPr lang="zh-CN" altLang="en-US" dirty="0"/>
              <a:t> </a:t>
            </a:r>
            <a:r>
              <a:rPr lang="en-US" altLang="zh-CN" dirty="0"/>
              <a:t>cannot</a:t>
            </a:r>
            <a:r>
              <a:rPr lang="zh-CN" altLang="en-US" dirty="0"/>
              <a:t> </a:t>
            </a:r>
            <a:r>
              <a:rPr lang="en-US" altLang="zh-CN" dirty="0"/>
              <a:t>be</a:t>
            </a:r>
            <a:r>
              <a:rPr lang="zh-CN" altLang="en-US" dirty="0"/>
              <a:t> </a:t>
            </a:r>
            <a:r>
              <a:rPr lang="en-US" altLang="zh-CN" dirty="0"/>
              <a:t>used.</a:t>
            </a:r>
            <a:r>
              <a:rPr lang="zh-CN" altLang="en-US" dirty="0"/>
              <a:t> </a:t>
            </a:r>
            <a:r>
              <a:rPr lang="en-US" altLang="zh-CN" dirty="0"/>
              <a:t>Like</a:t>
            </a:r>
            <a:r>
              <a:rPr lang="zh-CN" altLang="en-US" dirty="0"/>
              <a:t> </a:t>
            </a:r>
            <a:r>
              <a:rPr lang="en-US" altLang="zh-CN" dirty="0"/>
              <a:t>how</a:t>
            </a:r>
            <a:r>
              <a:rPr lang="zh-CN" altLang="en-US" dirty="0"/>
              <a:t> </a:t>
            </a:r>
            <a:r>
              <a:rPr lang="en-US" altLang="zh-CN" dirty="0"/>
              <a:t>the</a:t>
            </a:r>
            <a:r>
              <a:rPr lang="zh-CN" altLang="en-US" dirty="0"/>
              <a:t> </a:t>
            </a:r>
            <a:r>
              <a:rPr lang="en-US" altLang="zh-CN" dirty="0"/>
              <a:t>oil</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dirty="0"/>
              <a:t>changed into gas</a:t>
            </a:r>
            <a:r>
              <a:rPr lang="zh-CN" altLang="en-US" dirty="0"/>
              <a:t> </a:t>
            </a:r>
            <a:r>
              <a:rPr lang="en-US" altLang="zh-CN" dirty="0"/>
              <a:t>and</a:t>
            </a:r>
            <a:r>
              <a:rPr lang="zh-CN" altLang="en-US" dirty="0"/>
              <a:t> </a:t>
            </a:r>
            <a:r>
              <a:rPr lang="en-US" altLang="zh-CN" dirty="0"/>
              <a:t>other</a:t>
            </a:r>
            <a:r>
              <a:rPr lang="zh-CN" altLang="en-US" dirty="0"/>
              <a:t> </a:t>
            </a:r>
            <a:r>
              <a:rPr lang="en-US" altLang="zh-CN" dirty="0"/>
              <a:t>valuable</a:t>
            </a:r>
            <a:r>
              <a:rPr lang="zh-CN" altLang="en-US" dirty="0"/>
              <a:t> </a:t>
            </a:r>
            <a:r>
              <a:rPr lang="en-US" altLang="zh-CN" dirty="0"/>
              <a:t>materials,</a:t>
            </a:r>
            <a:r>
              <a:rPr lang="zh-CN" altLang="en-US" dirty="0"/>
              <a:t> </a:t>
            </a:r>
            <a:r>
              <a:rPr lang="en-US" altLang="zh-CN" dirty="0"/>
              <a:t>data</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processed</a:t>
            </a:r>
            <a:r>
              <a:rPr lang="zh-CN" altLang="en-US" dirty="0"/>
              <a:t> </a:t>
            </a:r>
            <a:r>
              <a:rPr lang="en-US" altLang="zh-CN" dirty="0"/>
              <a:t>and</a:t>
            </a:r>
            <a:r>
              <a:rPr lang="zh-CN" altLang="en-US" dirty="0"/>
              <a:t> </a:t>
            </a:r>
            <a:r>
              <a:rPr lang="en-US" altLang="zh-CN" dirty="0"/>
              <a:t>analyzed</a:t>
            </a:r>
            <a:r>
              <a:rPr lang="zh-CN" altLang="en-US" dirty="0"/>
              <a:t> </a:t>
            </a:r>
            <a:r>
              <a:rPr lang="en-US" altLang="zh-CN" dirty="0"/>
              <a:t>to</a:t>
            </a:r>
            <a:r>
              <a:rPr lang="zh-CN" altLang="en-US" dirty="0"/>
              <a:t> </a:t>
            </a:r>
            <a:r>
              <a:rPr lang="en-US" altLang="zh-CN" dirty="0"/>
              <a:t>generate</a:t>
            </a:r>
            <a:r>
              <a:rPr lang="zh-CN" altLang="en-US" dirty="0"/>
              <a:t> </a:t>
            </a:r>
            <a:r>
              <a:rPr lang="en-US" altLang="zh-CN" dirty="0"/>
              <a:t>valuable</a:t>
            </a:r>
            <a:r>
              <a:rPr lang="zh-CN" altLang="en-US" dirty="0"/>
              <a:t> </a:t>
            </a:r>
            <a:r>
              <a:rPr lang="en-US" altLang="zh-CN" dirty="0"/>
              <a:t>knowledge.</a:t>
            </a:r>
            <a:r>
              <a:rPr lang="zh-CN" altLang="en-US" dirty="0"/>
              <a:t> </a:t>
            </a:r>
            <a:endParaRPr lang="en-US" dirty="0"/>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sz="1200" b="0" i="0" u="none" strike="noStrike" kern="1200" cap="none" baseline="0" dirty="0">
              <a:solidFill>
                <a:schemeClr val="tx1"/>
              </a:solidFill>
              <a:effectLst/>
              <a:latin typeface="Times New Roman"/>
              <a:ea typeface="Times New Roman"/>
              <a:cs typeface="Times New Roman"/>
              <a:sym typeface="Times New Roman"/>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397327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20</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8221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a:t>
            </a:r>
            <a:r>
              <a:rPr lang="en-US" dirty="0"/>
              <a:t>ata ethics</a:t>
            </a:r>
            <a:r>
              <a:rPr lang="zh-CN" altLang="en-US" dirty="0"/>
              <a:t> </a:t>
            </a:r>
            <a:r>
              <a:rPr lang="en-US" dirty="0"/>
              <a:t>are considered as a crucial skill for data scientists.</a:t>
            </a:r>
          </a:p>
          <a:p>
            <a:endParaRPr lang="en-US" dirty="0"/>
          </a:p>
          <a:p>
            <a:r>
              <a:rPr lang="en-US" dirty="0"/>
              <a:t>Due to the fact that data science has been widely and frequently used in our lives, data has been extensively collected and used to make decisions that will affect our lives. </a:t>
            </a:r>
            <a:r>
              <a:rPr lang="en-US" altLang="zh-CN" dirty="0"/>
              <a:t>T</a:t>
            </a:r>
            <a:r>
              <a:rPr lang="en-US" dirty="0"/>
              <a:t>here are so many ethical issues we need to address. For example, when data is collected and used, sensitive or personal information need to be protected to ensure privacy. </a:t>
            </a:r>
          </a:p>
          <a:p>
            <a:endParaRPr lang="en-US" altLang="zh-CN" dirty="0"/>
          </a:p>
          <a:p>
            <a:r>
              <a:rPr lang="en-US" altLang="zh-CN" dirty="0"/>
              <a:t>One</a:t>
            </a:r>
            <a:r>
              <a:rPr lang="zh-CN" altLang="en-US" dirty="0"/>
              <a:t> </a:t>
            </a:r>
            <a:r>
              <a:rPr lang="en-US" dirty="0"/>
              <a:t>of the power of using machine learning algorithm is the reduction of human involvement</a:t>
            </a:r>
            <a:r>
              <a:rPr lang="en-US" altLang="zh-CN" dirty="0"/>
              <a:t>.</a:t>
            </a:r>
            <a:r>
              <a:rPr lang="zh-CN" altLang="en-US" dirty="0"/>
              <a:t> </a:t>
            </a:r>
            <a:r>
              <a:rPr lang="en-US" altLang="zh-CN" dirty="0"/>
              <a:t>But</a:t>
            </a:r>
            <a:r>
              <a:rPr lang="zh-CN" altLang="en-US" dirty="0"/>
              <a:t> </a:t>
            </a:r>
            <a:r>
              <a:rPr lang="en-US" dirty="0"/>
              <a:t>it may also cause the situation where fairness is violated and the bias models are generated.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2937259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or without being aware, a large amount of data is constantly collected in our daily lives</a:t>
            </a:r>
            <a:r>
              <a:rPr lang="en-US" altLang="zh-CN" dirty="0"/>
              <a:t>.</a:t>
            </a:r>
            <a:r>
              <a:rPr lang="zh-CN" altLang="en-US" dirty="0"/>
              <a:t> </a:t>
            </a:r>
            <a:r>
              <a:rPr lang="en-US" altLang="zh-CN" dirty="0"/>
              <a:t>T</a:t>
            </a:r>
            <a:r>
              <a:rPr lang="en-US" dirty="0"/>
              <a:t>hat raised a question that how to protect privacy. </a:t>
            </a:r>
          </a:p>
          <a:p>
            <a:r>
              <a:rPr lang="en-US" altLang="zh-CN" dirty="0"/>
              <a:t>Two</a:t>
            </a:r>
            <a:r>
              <a:rPr lang="zh-CN" altLang="en-US" dirty="0"/>
              <a:t> </a:t>
            </a:r>
            <a:r>
              <a:rPr lang="en-US" dirty="0"/>
              <a:t>types of scenarios where it fails to protect privacy</a:t>
            </a:r>
            <a:r>
              <a:rPr lang="en-US" altLang="zh-CN" dirty="0"/>
              <a:t>.</a:t>
            </a:r>
            <a:r>
              <a:rPr lang="en-US" dirty="0"/>
              <a:t> One is unauthorized use of data. That is, the personal data is used without getting consent first. The consent covers not only whether the data can be used, but also how it is used. Another one is data breach. That is intentional or unintentional release of personal information to an untrusted party. </a:t>
            </a:r>
          </a:p>
          <a:p>
            <a:endParaRPr lang="en-US" dirty="0"/>
          </a:p>
          <a:p>
            <a:r>
              <a:rPr lang="en-US" dirty="0"/>
              <a:t>To provide privacy protection, privacy by design (</a:t>
            </a:r>
            <a:r>
              <a:rPr lang="en-US" dirty="0" err="1"/>
              <a:t>PbD</a:t>
            </a:r>
            <a:r>
              <a:rPr lang="en-US" dirty="0"/>
              <a:t>) principles require that data privacy requirements needs to be incorporated into the whole engineering process, including product design and development and delivery. This applies to any data product as well, i.e., all the products generated from data science processes need to follow proactively privacy protection during its engineering process. </a:t>
            </a:r>
          </a:p>
        </p:txBody>
      </p:sp>
      <p:sp>
        <p:nvSpPr>
          <p:cNvPr id="4" name="Slide Number Placeholder 3"/>
          <p:cNvSpPr>
            <a:spLocks noGrp="1"/>
          </p:cNvSpPr>
          <p:nvPr>
            <p:ph type="sldNum" sz="quarter" idx="5"/>
          </p:nvPr>
        </p:nvSpPr>
        <p:spPr/>
        <p:txBody>
          <a:bodyPr/>
          <a:lstStyle/>
          <a:p>
            <a:fld id="{7B099918-6F05-2A42-BF8F-25D4C0EFDDB8}" type="slidenum">
              <a:rPr lang="en-US" smtClean="0"/>
              <a:pPr/>
              <a:t>22</a:t>
            </a:fld>
            <a:endParaRPr lang="en-US"/>
          </a:p>
        </p:txBody>
      </p:sp>
    </p:spTree>
    <p:extLst>
      <p:ext uri="{BB962C8B-B14F-4D97-AF65-F5344CB8AC3E}">
        <p14:creationId xmlns:p14="http://schemas.microsoft.com/office/powerpoint/2010/main" val="73348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Data fairness aims to generate unbiased data products.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altLang="zh-CN"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Machine learning models aim to find patterns from collected data.</a:t>
            </a:r>
            <a:r>
              <a:rPr lang="zh-CN" altLang="en-US" dirty="0"/>
              <a:t> </a:t>
            </a:r>
            <a:r>
              <a:rPr lang="en-US" altLang="zh-CN" dirty="0"/>
              <a:t>If there is any bias existed in the data, such bias or stereotypes can be reinforced during the learning process and generated biased models. If we know how machine learning tools work and interfere when such bias is generated, that might be helpful</a:t>
            </a:r>
            <a:r>
              <a:rPr lang="zh-CN" altLang="en-US" dirty="0"/>
              <a:t> </a:t>
            </a:r>
            <a:r>
              <a:rPr lang="en-US" altLang="zh-CN" dirty="0"/>
              <a:t>for</a:t>
            </a:r>
            <a:r>
              <a:rPr lang="zh-CN" altLang="en-US" dirty="0"/>
              <a:t> </a:t>
            </a:r>
            <a:r>
              <a:rPr lang="en-US" altLang="zh-CN" dirty="0"/>
              <a:t>avoiding</a:t>
            </a:r>
            <a:r>
              <a:rPr lang="zh-CN" altLang="en-US" dirty="0"/>
              <a:t> </a:t>
            </a:r>
            <a:r>
              <a:rPr lang="en-US" altLang="zh-CN" dirty="0"/>
              <a:t>the</a:t>
            </a:r>
            <a:r>
              <a:rPr lang="zh-CN" altLang="en-US" dirty="0"/>
              <a:t> </a:t>
            </a:r>
            <a:r>
              <a:rPr lang="en-US" altLang="zh-CN" dirty="0"/>
              <a:t>situation. But unfortunately most of the machine learning tools work as a black box.</a:t>
            </a:r>
            <a:r>
              <a:rPr lang="zh-CN" altLang="en-US" dirty="0"/>
              <a:t> </a:t>
            </a:r>
            <a:r>
              <a:rPr lang="en-US" altLang="zh-CN" dirty="0"/>
              <a:t>It is hard for humans to interpret and determine how the input triggers the bias result and how to fix it. </a:t>
            </a:r>
          </a:p>
          <a:p>
            <a:pPr marL="0" marR="0" lvl="0" indent="0" algn="l" defTabSz="457200" rtl="0" eaLnBrk="1" fontAlgn="auto" latinLnBrk="0" hangingPunct="1">
              <a:lnSpc>
                <a:spcPct val="100000"/>
              </a:lnSpc>
              <a:spcBef>
                <a:spcPts val="360"/>
              </a:spcBef>
              <a:spcAft>
                <a:spcPts val="0"/>
              </a:spcAft>
              <a:buClrTx/>
              <a:buSzPts val="1400"/>
              <a:buFontTx/>
              <a:buNone/>
              <a:tabLst/>
              <a:defRPr/>
            </a:pPr>
            <a:endParaRPr lang="en-US" altLang="zh-CN" dirty="0"/>
          </a:p>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altLang="zh-CN" dirty="0"/>
              <a:t>The input</a:t>
            </a:r>
            <a:r>
              <a:rPr lang="zh-CN" altLang="en-US" dirty="0"/>
              <a:t> </a:t>
            </a:r>
            <a:r>
              <a:rPr lang="en-US" altLang="zh-CN" dirty="0"/>
              <a:t>of</a:t>
            </a:r>
            <a:r>
              <a:rPr lang="zh-CN" altLang="en-US" dirty="0"/>
              <a:t> </a:t>
            </a:r>
            <a:r>
              <a:rPr lang="en-US" altLang="zh-CN" dirty="0"/>
              <a:t>a</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model</a:t>
            </a:r>
            <a:r>
              <a:rPr lang="zh-CN" altLang="en-US" dirty="0"/>
              <a:t> </a:t>
            </a:r>
            <a:r>
              <a:rPr lang="en-US" altLang="zh-CN" dirty="0"/>
              <a:t>usually determines the output.</a:t>
            </a:r>
            <a:r>
              <a:rPr lang="zh-CN" altLang="en-US" dirty="0"/>
              <a:t> </a:t>
            </a:r>
            <a:r>
              <a:rPr lang="en-US" altLang="zh-CN" dirty="0"/>
              <a:t>If the input is biased, then it is likely the output is also biased. And if the output determines our decision making in our real life, such as what job to recommend, it will further reinforce the related</a:t>
            </a:r>
            <a:r>
              <a:rPr lang="zh-CN" altLang="en-US" dirty="0"/>
              <a:t> </a:t>
            </a:r>
            <a:r>
              <a:rPr lang="en-US" altLang="zh-CN" dirty="0"/>
              <a:t>stereotype. To</a:t>
            </a:r>
            <a:r>
              <a:rPr lang="zh-CN" altLang="en-US" dirty="0"/>
              <a:t> </a:t>
            </a:r>
            <a:r>
              <a:rPr lang="en-US" altLang="zh-CN" dirty="0"/>
              <a:t>avoid</a:t>
            </a:r>
            <a:r>
              <a:rPr lang="zh-CN" altLang="en-US" dirty="0"/>
              <a:t> </a:t>
            </a:r>
            <a:r>
              <a:rPr lang="en-US" altLang="zh-CN" dirty="0"/>
              <a:t>this</a:t>
            </a:r>
            <a:r>
              <a:rPr lang="zh-CN" altLang="en-US" dirty="0"/>
              <a:t> </a:t>
            </a:r>
            <a:r>
              <a:rPr lang="en-US" altLang="zh-CN" dirty="0"/>
              <a:t>situation,</a:t>
            </a:r>
            <a:r>
              <a:rPr lang="zh-CN" altLang="en-US" dirty="0"/>
              <a:t> </a:t>
            </a:r>
            <a:r>
              <a:rPr lang="en-US" altLang="zh-CN" dirty="0"/>
              <a:t>we should always be aware of data fairness issue, test if the collected data is fair or not, whether there is any bias in the data, whether the project has enough diversity of opinions to get involved in the data collection, processing, and interpretation of result.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271407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data science has its impact so many domains and the efforts have been carried on by people in many disciplines, they have different understanding and different perspectives on what data science is. Here, we are trying to use the most common and widely accepted definition of it, which is the one from Wikipedia page.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t>Obtain: scalable way to collect data, such as SQL, web scraping, and scripting using Python and shell scripts, use API to access data</a:t>
            </a:r>
          </a:p>
          <a:p>
            <a:r>
              <a:rPr lang="en-US" dirty="0"/>
              <a:t>Scrub: data could be messy, such as missing values, corrupted data, inconsistency, etc.  If the data is unfiltered and irrelevant, the result will not be meaningful as well. </a:t>
            </a:r>
          </a:p>
          <a:p>
            <a:r>
              <a:rPr lang="en-US" dirty="0"/>
              <a:t>Explore: exploratory data analysis, once the data is ready, before jumping into AI or machine learning, you will need to first explore the data to get to know the data in general.</a:t>
            </a:r>
          </a:p>
          <a:p>
            <a:r>
              <a:rPr lang="en-US" dirty="0"/>
              <a:t>Model: to generate models for prediction or making decisions. This is the part where we say magic happens. The findings of using those models go bey</a:t>
            </a:r>
          </a:p>
          <a:p>
            <a:r>
              <a:rPr lang="en-US" dirty="0"/>
              <a:t>Interpret: to interpret the data models and the discovered knowledge and make them useful for achieving business goals, that is, generating data products.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97695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science or hacking skills: focuses on coding, or hacking skills, coding helps gather and prepare data, as well as automate the steps in the data science OSEMN process.</a:t>
            </a:r>
          </a:p>
          <a:p>
            <a:endParaRPr lang="en-US" dirty="0"/>
          </a:p>
          <a:p>
            <a:r>
              <a:rPr lang="en-US" dirty="0"/>
              <a:t>Math and statistics: focuses on understanding the patterns in the data and learning the algorithms for generating data models. </a:t>
            </a:r>
          </a:p>
          <a:p>
            <a:endParaRPr lang="en-US" dirty="0"/>
          </a:p>
          <a:p>
            <a:r>
              <a:rPr lang="en-US" dirty="0"/>
              <a:t>Machine learning: the overlap between computer science and math and statistics. It is about coding and statistics without domain knowledge, acts like a black box where you throw the data in without knowing what it means, and get back some patterns.</a:t>
            </a:r>
          </a:p>
          <a:p>
            <a:endParaRPr lang="en-US" dirty="0"/>
          </a:p>
          <a:p>
            <a:r>
              <a:rPr lang="en-US" dirty="0"/>
              <a:t>Empirical research: the overlap between math and domain without coding. Here the data is usually small scaled and structured. It focuses on designing the statistical models and interpretation of the result. </a:t>
            </a:r>
          </a:p>
          <a:p>
            <a:endParaRPr lang="en-US" dirty="0"/>
          </a:p>
          <a:p>
            <a:r>
              <a:rPr lang="en-US" dirty="0"/>
              <a:t>Data science is the combination of all of the three, computer science, math, and domain knowledge as it analyzes the data in a certain domain and generates the models that can benefit the decision making in that domain.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366191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7</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65837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refers to a collection of facts such as some readings of temperature, like 30, or categorical values such as boy, girl, and so on. Once the data is assigned with meaning, it becomes information. For example, these numbers represent temperature readings in Rochester during Nov. 2008. Information can be directly obtained from the data. Knowledge goes beyond the information but more like the interpretation of information, such as it is reasonable to wear a coat instead of short sleeves in Rochester during November. </a:t>
            </a:r>
          </a:p>
          <a:p>
            <a:endParaRPr lang="en-US" dirty="0"/>
          </a:p>
          <a:p>
            <a:r>
              <a:rPr lang="en-US" dirty="0"/>
              <a:t>Data science is to turn data into information and onwards up this pyramid, i.e., generating the knowledge, which is called as data products. </a:t>
            </a: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8</a:t>
            </a:fld>
            <a:endParaRPr lang="en-US"/>
          </a:p>
        </p:txBody>
      </p:sp>
    </p:spTree>
    <p:extLst>
      <p:ext uri="{BB962C8B-B14F-4D97-AF65-F5344CB8AC3E}">
        <p14:creationId xmlns:p14="http://schemas.microsoft.com/office/powerpoint/2010/main" val="2167214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tx1"/>
                </a:solidFill>
                <a:effectLst/>
                <a:latin typeface="Times New Roman"/>
                <a:ea typeface="Times New Roman"/>
                <a:cs typeface="Times New Roman"/>
                <a:sym typeface="Times New Roman"/>
              </a:rPr>
              <a:t>Netflix began using analytic tools in 2000 to recommend videos for users to rent. Netflix offers over 7K TV shows and movies. With this number, it is actually impossible for a viewer to find movies they like to watch on their own. Netflix has a 90-second window to help viewers find a movie or a TV show before they leave the platform and visit some other providers, cause that is how patient a typical user is. That’s one of the major reasons why Netflix is so obsessed with personalizing recommendations to hook users.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cap="none" dirty="0">
              <a:solidFill>
                <a:schemeClr val="tx1"/>
              </a:solidFill>
              <a:effectLst/>
              <a:latin typeface="Times New Roman"/>
              <a:ea typeface="Times New Roman"/>
              <a:cs typeface="Times New Roman"/>
              <a:sym typeface="Times New Roman"/>
            </a:endParaRPr>
          </a:p>
          <a:p>
            <a:r>
              <a:rPr lang="en-US" sz="1200" b="0" i="0" u="none" strike="noStrike" kern="1200" cap="none" dirty="0">
                <a:solidFill>
                  <a:schemeClr val="tx1"/>
                </a:solidFill>
                <a:effectLst/>
                <a:latin typeface="Times New Roman"/>
                <a:ea typeface="Times New Roman"/>
                <a:cs typeface="Times New Roman"/>
                <a:sym typeface="Times New Roman"/>
              </a:rPr>
              <a:t>Netflix’s personalized recommendation algorithms produce $1 billion a year in value from customer retention. It is the main reason that customers stay with Netflix. Majority of Netflix users consider recommendations with 80% of Netflix views coming from the service’s recommendations. Meaning that the recommendation has 80% accuracy of predicting users preference. </a:t>
            </a: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574960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creativecommons.org/licenses/by/4.0/"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3ca%20rel=%22license%22%20href=%22http:/creativecommons.org/licenses/by-sa/4.0/"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 Id="rId4" Type="http://schemas.openxmlformats.org/officeDocument/2006/relationships/hyperlink" Target="https://creativecommons.org/licenses/by-sa/4.0/"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cs.rit.edu/~x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51403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740298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1400" b="0" i="0" u="none" strike="noStrike" cap="none" dirty="0" err="1">
                <a:solidFill>
                  <a:srgbClr val="000000"/>
                </a:solidFill>
                <a:effectLst/>
                <a:latin typeface="Arial"/>
                <a:ea typeface="Arial"/>
                <a:cs typeface="Arial"/>
                <a:sym typeface="Arial"/>
              </a:rPr>
              <a:t>,</a:t>
            </a:r>
            <a:r>
              <a:rPr lang="en-US" sz="800" dirty="0" err="1">
                <a:uFillTx/>
              </a:rPr>
              <a:t>this</a:t>
            </a:r>
            <a:r>
              <a:rPr lang="en-US" sz="800" dirty="0">
                <a:uFillTx/>
              </a:rPr>
              <a:t> work is licensed under a </a:t>
            </a:r>
            <a:r>
              <a:rPr lang="en-US" sz="800" dirty="0">
                <a:uFillTx/>
                <a:hlinkClick r:id="rId3"/>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7/22/2022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7/22/2022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83627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483449"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7/22/2022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815674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pic>
        <p:nvPicPr>
          <p:cNvPr id="7" name="Picture 2" descr="Creative Commons License">
            <a:hlinkClick r:id="rId4"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0" y="5504657"/>
            <a:ext cx="801014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0" y="5504657"/>
            <a:ext cx="799551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796625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0" y="5504657"/>
            <a:ext cx="741029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b="0" i="0" u="none" strike="noStrike" cap="none" dirty="0">
                <a:solidFill>
                  <a:srgbClr val="000000"/>
                </a:solidFill>
                <a:effectLst/>
                <a:uFillTx/>
                <a:latin typeface="Arial"/>
                <a:ea typeface="Arial"/>
                <a:cs typeface="Arial"/>
                <a:sym typeface="Arial"/>
              </a:rPr>
              <a:t>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95896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829543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787115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8090610"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0" y="5504657"/>
            <a:ext cx="795162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7929676"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t>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0" y="5504657"/>
            <a:ext cx="8492947"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7/22/2022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0" y="5504657"/>
            <a:ext cx="85587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t>, this work is licensed under a </a:t>
            </a:r>
            <a:r>
              <a:rPr lang="en-US" sz="800" dirty="0">
                <a:hlinkClick r:id="rId3"/>
              </a:rPr>
              <a:t>Creative Commons Attribution-ShareAlike 4.0 International License</a:t>
            </a:r>
            <a:r>
              <a:rPr lang="en-US" sz="800" dirty="0"/>
              <a:t>.</a:t>
            </a:r>
          </a:p>
        </p:txBody>
      </p:sp>
    </p:spTree>
    <p:extLst>
      <p:ext uri="{BB962C8B-B14F-4D97-AF65-F5344CB8AC3E}">
        <p14:creationId xmlns:p14="http://schemas.microsoft.com/office/powerpoint/2010/main" val="2402946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7/22/2022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800282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3"/>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7514032"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0" y="5504657"/>
            <a:ext cx="8105241"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800" dirty="0">
                <a:uFillTx/>
              </a:rPr>
              <a:t> 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0" y="5504657"/>
            <a:ext cx="821389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 </a:t>
            </a:r>
            <a:r>
              <a:rPr lang="en-US" sz="800" dirty="0">
                <a:hlinkClick r:id="rId4"/>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0" y="5504657"/>
            <a:ext cx="7644383"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0" y="5504657"/>
            <a:ext cx="8068665"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a:t>
            </a:r>
            <a:r>
              <a:rPr lang="en-US" sz="800" b="0" i="0" u="none" strike="noStrike" cap="none" dirty="0" err="1">
                <a:solidFill>
                  <a:srgbClr val="000000"/>
                </a:solidFill>
                <a:effectLst/>
                <a:latin typeface="Arial"/>
                <a:ea typeface="Arial"/>
                <a:cs typeface="Arial"/>
                <a:sym typeface="Arial"/>
              </a:rPr>
              <a:t>noted,</a:t>
            </a:r>
            <a:r>
              <a:rPr lang="en-US" sz="800" dirty="0" err="1">
                <a:uFillTx/>
              </a:rPr>
              <a:t>this</a:t>
            </a:r>
            <a:r>
              <a:rPr lang="en-US" sz="800" dirty="0">
                <a:uFillTx/>
              </a:rPr>
              <a:t>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7637068"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2"/>
              </a:rPr>
              <a:t>https://www.cs.rit.edu/~xl/</a:t>
            </a:r>
            <a:r>
              <a:rPr lang="en-US" sz="800" b="0" i="0" u="none" strike="noStrike" cap="none" dirty="0">
                <a:solidFill>
                  <a:srgbClr val="000000"/>
                </a:solidFill>
                <a:effectLst/>
                <a:latin typeface="Arial"/>
                <a:ea typeface="Arial"/>
                <a:cs typeface="Arial"/>
                <a:sym typeface="Arial"/>
              </a:rPr>
              <a:t>. Except where otherwise noted, </a:t>
            </a:r>
            <a:r>
              <a:rPr lang="en-US" sz="800" dirty="0">
                <a:uFillTx/>
              </a:rPr>
              <a:t>this work is licensed under a </a:t>
            </a:r>
            <a:r>
              <a:rPr lang="en-US" sz="800" dirty="0">
                <a:uFillTx/>
                <a:hlinkClick r:id="rId3"/>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s://creativecommons.org/licenses/by/4.0/"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cs.rit.edu/~x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hyperlink" Target="https://www.cs.rit.edu/~xl/" TargetMode="Externa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hyperlink" Target="https://creativecommons.org/licenses/by/4.0/"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8031320"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dirty="0"/>
              <a:t>By </a:t>
            </a:r>
            <a:r>
              <a:rPr lang="en-US" dirty="0" err="1"/>
              <a:t>Xumin</a:t>
            </a:r>
            <a:r>
              <a:rPr lang="en-US" dirty="0"/>
              <a:t> Liu </a:t>
            </a:r>
            <a:r>
              <a:rPr lang="en-US" dirty="0">
                <a:hlinkClick r:id="rId15"/>
              </a:rPr>
              <a:t>https://www.cs.rit.edu/~xl/</a:t>
            </a:r>
            <a:r>
              <a:rPr lang="en-US" dirty="0"/>
              <a:t>. Except where otherwise noted, this work is licensed under a </a:t>
            </a:r>
            <a:r>
              <a:rPr lang="en-US" dirty="0">
                <a:hlinkClick r:id="rId16"/>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 id="214748369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7/22/2022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4"/>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Introduction to Data Science</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Introductory</a:t>
            </a:r>
            <a:endParaRPr lang="en-US" sz="1200" dirty="0">
              <a:solidFill>
                <a:schemeClr val="accent6"/>
              </a:solidFill>
              <a:latin typeface="Abadi Extra Light" panose="020B0604020202020204" pitchFamily="34" charset="0"/>
            </a:endParaRP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8"/>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226843"/>
            <a:ext cx="7912519" cy="3453221"/>
          </a:xfrm>
        </p:spPr>
        <p:txBody>
          <a:bodyPr vert="horz" wrap="square" lIns="68580" tIns="34290" rIns="68580" bIns="34290" rtlCol="0" anchor="t" anchorCtr="0">
            <a:normAutofit fontScale="92500" lnSpcReduction="20000"/>
          </a:bodyPr>
          <a:lstStyle/>
          <a:p>
            <a:pPr>
              <a:buClr>
                <a:schemeClr val="tx1"/>
              </a:buClr>
            </a:pPr>
            <a:r>
              <a:rPr lang="en-US" dirty="0">
                <a:solidFill>
                  <a:schemeClr val="tx1"/>
                </a:solidFill>
              </a:rPr>
              <a:t>Purchase history, reviews &amp; rating, item features </a:t>
            </a:r>
            <a:r>
              <a:rPr lang="en-US" dirty="0">
                <a:solidFill>
                  <a:schemeClr val="tx1"/>
                </a:solidFill>
                <a:sym typeface="Wingdings" pitchFamily="2" charset="2"/>
              </a:rPr>
              <a:t> Amazon product recommendation</a:t>
            </a:r>
          </a:p>
          <a:p>
            <a:pPr lvl="1">
              <a:buClr>
                <a:schemeClr val="tx1"/>
              </a:buClr>
            </a:pPr>
            <a:r>
              <a:rPr lang="en-US" dirty="0">
                <a:solidFill>
                  <a:schemeClr val="tx1"/>
                </a:solidFill>
              </a:rPr>
              <a:t>35% of </a:t>
            </a:r>
            <a:r>
              <a:rPr lang="en-US" dirty="0" err="1">
                <a:solidFill>
                  <a:schemeClr val="tx1"/>
                </a:solidFill>
              </a:rPr>
              <a:t>Amazon.com’s</a:t>
            </a:r>
            <a:r>
              <a:rPr lang="en-US" dirty="0">
                <a:solidFill>
                  <a:schemeClr val="tx1"/>
                </a:solidFill>
              </a:rPr>
              <a:t> revenue is generated by its recommendation engine.</a:t>
            </a:r>
          </a:p>
          <a:p>
            <a:pPr lvl="1">
              <a:buClr>
                <a:schemeClr val="tx1"/>
              </a:buClr>
            </a:pPr>
            <a:r>
              <a:rPr lang="en-US" dirty="0">
                <a:solidFill>
                  <a:schemeClr val="tx1"/>
                </a:solidFill>
              </a:rPr>
              <a:t>Amazon provides on-site and off-site (email) recommendations</a:t>
            </a:r>
          </a:p>
          <a:p>
            <a:pPr lvl="1">
              <a:buClr>
                <a:schemeClr val="tx1"/>
              </a:buClr>
            </a:pPr>
            <a:r>
              <a:rPr lang="en-US" dirty="0">
                <a:solidFill>
                  <a:schemeClr val="tx1"/>
                </a:solidFill>
              </a:rPr>
              <a:t>Recommendation based on: </a:t>
            </a:r>
          </a:p>
          <a:p>
            <a:pPr lvl="2">
              <a:buClr>
                <a:schemeClr val="tx1"/>
              </a:buClr>
            </a:pPr>
            <a:r>
              <a:rPr lang="en-US" dirty="0">
                <a:solidFill>
                  <a:schemeClr val="tx1"/>
                </a:solidFill>
              </a:rPr>
              <a:t>The items in shopping cart or they are currently looking at  - Frequently bought together</a:t>
            </a:r>
          </a:p>
          <a:p>
            <a:pPr lvl="2">
              <a:buClr>
                <a:schemeClr val="tx1"/>
              </a:buClr>
            </a:pPr>
            <a:r>
              <a:rPr lang="en-US" dirty="0">
                <a:solidFill>
                  <a:schemeClr val="tx1"/>
                </a:solidFill>
              </a:rPr>
              <a:t>The browsing history</a:t>
            </a:r>
          </a:p>
          <a:p>
            <a:pPr lvl="2">
              <a:buClr>
                <a:schemeClr val="tx1"/>
              </a:buClr>
            </a:pPr>
            <a:r>
              <a:rPr lang="en-US" dirty="0">
                <a:solidFill>
                  <a:schemeClr val="tx1"/>
                </a:solidFill>
              </a:rPr>
              <a:t>Related to items being viewed/purchased</a:t>
            </a:r>
          </a:p>
          <a:p>
            <a:pPr lvl="2">
              <a:buClr>
                <a:schemeClr val="tx1"/>
              </a:buClr>
            </a:pPr>
            <a:r>
              <a:rPr lang="en-US" dirty="0">
                <a:solidFill>
                  <a:schemeClr val="tx1"/>
                </a:solidFill>
              </a:rPr>
              <a:t>Customers with similar purchase history – customer who bought this item also bought</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5" name="Picture 2" descr="Amazon's Recommendation Engine: The Secret To Selling More Online">
            <a:extLst>
              <a:ext uri="{FF2B5EF4-FFF2-40B4-BE49-F238E27FC236}">
                <a16:creationId xmlns:a16="http://schemas.microsoft.com/office/drawing/2014/main" id="{25DD1756-68B6-08DC-ED22-F95B49FD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977" y="4248293"/>
            <a:ext cx="2400045" cy="125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402"/>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260095"/>
            <a:ext cx="7992837" cy="3680929"/>
          </a:xfrm>
        </p:spPr>
        <p:txBody>
          <a:bodyPr vert="horz" wrap="square" lIns="68580" tIns="34290" rIns="68580" bIns="34290" rtlCol="0" anchor="t" anchorCtr="0">
            <a:normAutofit/>
          </a:bodyPr>
          <a:lstStyle/>
          <a:p>
            <a:pPr>
              <a:buClr>
                <a:schemeClr val="tx1"/>
              </a:buClr>
            </a:pPr>
            <a:r>
              <a:rPr lang="en-US" dirty="0"/>
              <a:t>In-link, out-link </a:t>
            </a:r>
            <a:r>
              <a:rPr lang="en-US" dirty="0">
                <a:sym typeface="Wingdings" pitchFamily="2" charset="2"/>
              </a:rPr>
              <a:t> </a:t>
            </a:r>
            <a:r>
              <a:rPr lang="en-US" dirty="0">
                <a:solidFill>
                  <a:schemeClr val="tx1"/>
                </a:solidFill>
                <a:sym typeface="Wingdings" pitchFamily="2" charset="2"/>
              </a:rPr>
              <a:t>Page Rank</a:t>
            </a:r>
          </a:p>
          <a:p>
            <a:pPr lvl="1">
              <a:buClr>
                <a:schemeClr val="tx1"/>
              </a:buClr>
            </a:pPr>
            <a:r>
              <a:rPr lang="en-US" dirty="0">
                <a:solidFill>
                  <a:schemeClr val="tx1"/>
                </a:solidFill>
                <a:sym typeface="Wingdings" pitchFamily="2" charset="2"/>
              </a:rPr>
              <a:t>The first and the best-known algorithm used by Google </a:t>
            </a:r>
          </a:p>
          <a:p>
            <a:pPr lvl="1">
              <a:buClr>
                <a:schemeClr val="tx1"/>
              </a:buClr>
            </a:pPr>
            <a:r>
              <a:rPr lang="en-US" dirty="0">
                <a:solidFill>
                  <a:schemeClr val="tx1"/>
                </a:solidFill>
                <a:sym typeface="Wingdings" pitchFamily="2" charset="2"/>
              </a:rPr>
              <a:t>PageRank measures the importance of website pages</a:t>
            </a:r>
            <a:endParaRPr lang="en-US" dirty="0">
              <a:solidFill>
                <a:schemeClr val="tx1"/>
              </a:solidFill>
            </a:endParaRP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6" name="Picture 4">
            <a:extLst>
              <a:ext uri="{FF2B5EF4-FFF2-40B4-BE49-F238E27FC236}">
                <a16:creationId xmlns:a16="http://schemas.microsoft.com/office/drawing/2014/main" id="{9583372A-23F3-C9DE-ED1B-62A3D3E22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305" y="2583896"/>
            <a:ext cx="31432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31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9"/>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34910"/>
            <a:ext cx="7992837" cy="3680929"/>
          </a:xfrm>
        </p:spPr>
        <p:txBody>
          <a:bodyPr vert="horz" wrap="square" lIns="68580" tIns="34290" rIns="68580" bIns="34290" rtlCol="0" anchor="t" anchorCtr="0">
            <a:normAutofit/>
          </a:bodyPr>
          <a:lstStyle/>
          <a:p>
            <a:pPr>
              <a:buClr>
                <a:schemeClr val="tx1"/>
              </a:buClr>
            </a:pPr>
            <a:r>
              <a:rPr lang="en-US" dirty="0"/>
              <a:t>Player’s performance, opposition, ball-related data,  </a:t>
            </a:r>
            <a:r>
              <a:rPr lang="en-US" dirty="0">
                <a:sym typeface="Wingdings" pitchFamily="2" charset="2"/>
              </a:rPr>
              <a:t> </a:t>
            </a:r>
            <a:r>
              <a:rPr lang="en-US" dirty="0">
                <a:solidFill>
                  <a:schemeClr val="tx1"/>
                </a:solidFill>
                <a:sym typeface="Wingdings" pitchFamily="2" charset="2"/>
              </a:rPr>
              <a:t>Decisions </a:t>
            </a:r>
            <a:r>
              <a:rPr lang="en-US" dirty="0">
                <a:sym typeface="Wingdings" pitchFamily="2" charset="2"/>
              </a:rPr>
              <a:t>that help win</a:t>
            </a:r>
            <a:endParaRPr lang="en-US" dirty="0"/>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5" name="Picture 4">
            <a:extLst>
              <a:ext uri="{FF2B5EF4-FFF2-40B4-BE49-F238E27FC236}">
                <a16:creationId xmlns:a16="http://schemas.microsoft.com/office/drawing/2014/main" id="{DD9CFAEB-EADF-31EF-5DB3-5D768E081370}"/>
              </a:ext>
            </a:extLst>
          </p:cNvPr>
          <p:cNvPicPr>
            <a:picLocks noChangeAspect="1"/>
          </p:cNvPicPr>
          <p:nvPr/>
        </p:nvPicPr>
        <p:blipFill>
          <a:blip r:embed="rId3"/>
          <a:stretch>
            <a:fillRect/>
          </a:stretch>
        </p:blipFill>
        <p:spPr>
          <a:xfrm>
            <a:off x="2935153" y="2154502"/>
            <a:ext cx="3273691" cy="3104534"/>
          </a:xfrm>
          <a:prstGeom prst="rect">
            <a:avLst/>
          </a:prstGeom>
        </p:spPr>
      </p:pic>
    </p:spTree>
    <p:extLst>
      <p:ext uri="{BB962C8B-B14F-4D97-AF65-F5344CB8AC3E}">
        <p14:creationId xmlns:p14="http://schemas.microsoft.com/office/powerpoint/2010/main" val="409082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7"/>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84786"/>
            <a:ext cx="7992837" cy="3680929"/>
          </a:xfrm>
        </p:spPr>
        <p:txBody>
          <a:bodyPr vert="horz" wrap="square" lIns="68580" tIns="34290" rIns="68580" bIns="34290" rtlCol="0" anchor="t" anchorCtr="0">
            <a:normAutofit/>
          </a:bodyPr>
          <a:lstStyle/>
          <a:p>
            <a:pPr>
              <a:buClr>
                <a:schemeClr val="tx1"/>
              </a:buClr>
            </a:pPr>
            <a:r>
              <a:rPr lang="en-US" dirty="0"/>
              <a:t>Health and fitness data </a:t>
            </a:r>
            <a:r>
              <a:rPr lang="en-US" dirty="0">
                <a:sym typeface="Wingdings" pitchFamily="2" charset="2"/>
              </a:rPr>
              <a:t> personal workout plan, health suggestions</a:t>
            </a:r>
          </a:p>
          <a:p>
            <a:pPr lvl="1">
              <a:buClr>
                <a:schemeClr val="tx1"/>
              </a:buClr>
            </a:pPr>
            <a:r>
              <a:rPr lang="en-US" dirty="0"/>
              <a:t>Wearables can track a specific condition and help maintain good health.</a:t>
            </a:r>
          </a:p>
          <a:p>
            <a:pPr lvl="1">
              <a:buClr>
                <a:schemeClr val="tx1"/>
              </a:buClr>
            </a:pPr>
            <a:r>
              <a:rPr lang="en-US" dirty="0"/>
              <a:t>Wearables can be worn from head to toe. </a:t>
            </a:r>
          </a:p>
          <a:p>
            <a:pPr lvl="1">
              <a:buClr>
                <a:schemeClr val="tx1"/>
              </a:buClr>
            </a:pPr>
            <a:r>
              <a:rPr lang="en-US" dirty="0"/>
              <a:t>The average person is likely to generate more than 1 million gigabytes of health-related data in their lifetime.</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pic>
        <p:nvPicPr>
          <p:cNvPr id="6" name="Picture 6" descr="The best 'Smart Wearable' technology for 2020 | Vector ITC">
            <a:extLst>
              <a:ext uri="{FF2B5EF4-FFF2-40B4-BE49-F238E27FC236}">
                <a16:creationId xmlns:a16="http://schemas.microsoft.com/office/drawing/2014/main" id="{10F4F330-FA10-5ED3-6C7D-57752C989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222" y="4069984"/>
            <a:ext cx="2076826" cy="138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97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4395"/>
            <a:ext cx="7912519" cy="873446"/>
          </a:xfrm>
        </p:spPr>
        <p:txBody>
          <a:bodyPr anchor="b">
            <a:normAutofit/>
          </a:bodyPr>
          <a:lstStyle/>
          <a:p>
            <a:r>
              <a:rPr lang="en-US" sz="4000" dirty="0"/>
              <a:t>Other Examples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84786"/>
            <a:ext cx="7992837" cy="3680929"/>
          </a:xfrm>
        </p:spPr>
        <p:txBody>
          <a:bodyPr vert="horz" wrap="square" lIns="68580" tIns="34290" rIns="68580" bIns="34290" rtlCol="0" anchor="t" anchorCtr="0">
            <a:normAutofit/>
          </a:bodyPr>
          <a:lstStyle/>
          <a:p>
            <a:r>
              <a:rPr lang="en-US" dirty="0">
                <a:solidFill>
                  <a:schemeClr val="tx1"/>
                </a:solidFill>
                <a:sym typeface="Wingdings" pitchFamily="2" charset="2"/>
              </a:rPr>
              <a:t>Transaction data  Fraud Detection</a:t>
            </a:r>
          </a:p>
          <a:p>
            <a:pPr marL="0" indent="0">
              <a:buNone/>
            </a:pPr>
            <a:endParaRPr lang="en-US" dirty="0">
              <a:solidFill>
                <a:schemeClr val="tx1"/>
              </a:solidFill>
              <a:sym typeface="Wingdings" pitchFamily="2" charset="2"/>
            </a:endParaRPr>
          </a:p>
          <a:p>
            <a:r>
              <a:rPr lang="en-US" dirty="0">
                <a:solidFill>
                  <a:schemeClr val="tx1"/>
                </a:solidFill>
                <a:sym typeface="Wingdings" pitchFamily="2" charset="2"/>
              </a:rPr>
              <a:t>Email data  spam detection</a:t>
            </a:r>
          </a:p>
          <a:p>
            <a:endParaRPr lang="en-US" dirty="0">
              <a:solidFill>
                <a:schemeClr val="tx1"/>
              </a:solidFill>
              <a:sym typeface="Wingdings" pitchFamily="2" charset="2"/>
            </a:endParaRPr>
          </a:p>
          <a:p>
            <a:r>
              <a:rPr lang="en-US" dirty="0">
                <a:solidFill>
                  <a:schemeClr val="tx1"/>
                </a:solidFill>
                <a:sym typeface="Wingdings" pitchFamily="2" charset="2"/>
              </a:rPr>
              <a:t>Image data  face detection</a:t>
            </a:r>
          </a:p>
          <a:p>
            <a:endParaRPr lang="en-US" dirty="0">
              <a:solidFill>
                <a:schemeClr val="tx1"/>
              </a:solidFill>
              <a:sym typeface="Wingdings" pitchFamily="2" charset="2"/>
            </a:endParaRPr>
          </a:p>
          <a:p>
            <a:r>
              <a:rPr lang="en-US" dirty="0">
                <a:solidFill>
                  <a:schemeClr val="tx1"/>
                </a:solidFill>
                <a:sym typeface="Wingdings" pitchFamily="2" charset="2"/>
              </a:rPr>
              <a:t>Review data --&gt; Sentiment analysis</a:t>
            </a:r>
          </a:p>
          <a:p>
            <a:pPr lvl="2"/>
            <a:endParaRPr lang="en-US" dirty="0">
              <a:solidFill>
                <a:schemeClr val="tx1"/>
              </a:solidFill>
            </a:endParaRPr>
          </a:p>
          <a:p>
            <a:pPr lvl="1"/>
            <a:endParaRPr lang="en-US" dirty="0">
              <a:solidFill>
                <a:schemeClr val="tx1"/>
              </a:solidFill>
            </a:endParaRPr>
          </a:p>
          <a:p>
            <a:pPr lvl="1"/>
            <a:endParaRPr lang="en-US" altLang="zh-CN" dirty="0">
              <a:solidFill>
                <a:schemeClr val="tx1"/>
              </a:solidFill>
            </a:endParaRPr>
          </a:p>
          <a:p>
            <a:pPr marL="685800" lvl="1" indent="-228600">
              <a:lnSpc>
                <a:spcPct val="90000"/>
              </a:lnSpc>
              <a:spcBef>
                <a:spcPts val="500"/>
              </a:spcBef>
              <a:spcAft>
                <a:spcPts val="0"/>
              </a:spcAft>
              <a:buClr>
                <a:schemeClr val="dk1"/>
              </a:buClr>
              <a:buSzPts val="2400"/>
            </a:pPr>
            <a:endParaRPr lang="en-US" dirty="0">
              <a:solidFill>
                <a:schemeClr val="tx1"/>
              </a:solidFill>
            </a:endParaRPr>
          </a:p>
        </p:txBody>
      </p:sp>
    </p:spTree>
    <p:extLst>
      <p:ext uri="{BB962C8B-B14F-4D97-AF65-F5344CB8AC3E}">
        <p14:creationId xmlns:p14="http://schemas.microsoft.com/office/powerpoint/2010/main" val="9164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Data Science vs Other Fields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8827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09"/>
            <a:ext cx="7912519" cy="873446"/>
          </a:xfrm>
        </p:spPr>
        <p:txBody>
          <a:bodyPr anchor="b">
            <a:normAutofit/>
          </a:bodyPr>
          <a:lstStyle/>
          <a:p>
            <a:r>
              <a:rPr lang="en-US" sz="4000" dirty="0"/>
              <a:t>Data Science vs Big Data</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2"/>
            <a:ext cx="3376338" cy="3680929"/>
          </a:xfrm>
        </p:spPr>
        <p:txBody>
          <a:bodyPr vert="horz" wrap="square" lIns="68580" tIns="34290" rIns="68580" bIns="34290" rtlCol="0" anchor="t" anchorCtr="0">
            <a:normAutofit lnSpcReduction="10000"/>
          </a:bodyPr>
          <a:lstStyle/>
          <a:p>
            <a:pPr>
              <a:buClr>
                <a:schemeClr val="tx1"/>
              </a:buClr>
            </a:pPr>
            <a:r>
              <a:rPr lang="en-US" dirty="0">
                <a:solidFill>
                  <a:schemeClr val="tx1"/>
                </a:solidFill>
              </a:rPr>
              <a:t>Big Data</a:t>
            </a:r>
          </a:p>
          <a:p>
            <a:pPr lvl="1">
              <a:buClr>
                <a:schemeClr val="tx1"/>
              </a:buClr>
            </a:pPr>
            <a:r>
              <a:rPr lang="en-US" dirty="0">
                <a:solidFill>
                  <a:schemeClr val="tx1"/>
                </a:solidFill>
              </a:rPr>
              <a:t>Focus on efficient use of data </a:t>
            </a:r>
          </a:p>
          <a:p>
            <a:pPr lvl="1">
              <a:buClr>
                <a:schemeClr val="tx1"/>
              </a:buClr>
            </a:pPr>
            <a:r>
              <a:rPr lang="en-US" dirty="0">
                <a:solidFill>
                  <a:schemeClr val="tx1"/>
                </a:solidFill>
              </a:rPr>
              <a:t>Deals with 5V issues of managing and analyzing data</a:t>
            </a:r>
          </a:p>
          <a:p>
            <a:pPr lvl="2">
              <a:buClr>
                <a:schemeClr val="tx1"/>
              </a:buClr>
            </a:pPr>
            <a:r>
              <a:rPr lang="en-US" sz="1500" dirty="0">
                <a:solidFill>
                  <a:schemeClr val="tx1"/>
                </a:solidFill>
              </a:rPr>
              <a:t>Data Size: Volume</a:t>
            </a:r>
          </a:p>
          <a:p>
            <a:pPr lvl="2">
              <a:buClr>
                <a:schemeClr val="tx1"/>
              </a:buClr>
            </a:pPr>
            <a:r>
              <a:rPr lang="en-US" sz="1500" dirty="0">
                <a:solidFill>
                  <a:schemeClr val="tx1"/>
                </a:solidFill>
              </a:rPr>
              <a:t>Data Stream: Velocity </a:t>
            </a:r>
          </a:p>
          <a:p>
            <a:pPr lvl="2">
              <a:buClr>
                <a:schemeClr val="tx1"/>
              </a:buClr>
            </a:pPr>
            <a:r>
              <a:rPr lang="en-US" sz="1500" dirty="0">
                <a:solidFill>
                  <a:schemeClr val="tx1"/>
                </a:solidFill>
              </a:rPr>
              <a:t>Data Types: Variety</a:t>
            </a:r>
          </a:p>
          <a:p>
            <a:pPr lvl="2">
              <a:buClr>
                <a:schemeClr val="tx1"/>
              </a:buClr>
            </a:pPr>
            <a:r>
              <a:rPr lang="en-US" sz="1500" dirty="0">
                <a:solidFill>
                  <a:schemeClr val="tx1"/>
                </a:solidFill>
              </a:rPr>
              <a:t>Data Quality: Veracity</a:t>
            </a:r>
          </a:p>
          <a:p>
            <a:pPr lvl="2">
              <a:buClr>
                <a:schemeClr val="tx1"/>
              </a:buClr>
            </a:pPr>
            <a:r>
              <a:rPr lang="en-US" sz="1500" dirty="0">
                <a:solidFill>
                  <a:schemeClr val="tx1"/>
                </a:solidFill>
              </a:rPr>
              <a:t>Information for decision making: Value</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3"/>
            <a:ext cx="3376338" cy="3680929"/>
          </a:xfrm>
          <a:prstGeom prst="rect">
            <a:avLst/>
          </a:prstGeom>
          <a:noFill/>
          <a:ln>
            <a:noFill/>
          </a:ln>
        </p:spPr>
        <p:txBody>
          <a:bodyPr vert="horz" wrap="square" lIns="68580" tIns="34290" rIns="68580" bIns="34290" rtlCol="0" anchor="t" anchorCtr="0">
            <a:norm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dirty="0">
                <a:solidFill>
                  <a:schemeClr val="tx1"/>
                </a:solidFill>
              </a:rPr>
              <a:t>Data Science</a:t>
            </a:r>
          </a:p>
          <a:p>
            <a:pPr lvl="1">
              <a:buClr>
                <a:schemeClr val="tx1"/>
              </a:buClr>
            </a:pPr>
            <a:r>
              <a:rPr lang="en-US" dirty="0">
                <a:solidFill>
                  <a:schemeClr val="tx1"/>
                </a:solidFill>
              </a:rPr>
              <a:t>Focus on turning data to data products</a:t>
            </a:r>
          </a:p>
          <a:p>
            <a:pPr lvl="1">
              <a:buClr>
                <a:schemeClr val="tx1"/>
              </a:buClr>
            </a:pPr>
            <a:r>
              <a:rPr lang="en-US" dirty="0">
                <a:solidFill>
                  <a:schemeClr val="tx1"/>
                </a:solidFill>
              </a:rPr>
              <a:t>Covers all the steps of extracting information and knowledge from data, including capture, pre-processing, storage, retrieval, post-processing, analysis, visualization, and so on.</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78"/>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58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11"/>
            <a:ext cx="7912519" cy="873446"/>
          </a:xfrm>
        </p:spPr>
        <p:txBody>
          <a:bodyPr anchor="b">
            <a:normAutofit/>
          </a:bodyPr>
          <a:lstStyle/>
          <a:p>
            <a:r>
              <a:rPr lang="en-US" sz="4000" dirty="0"/>
              <a:t>Data Science vs Machine Learning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4"/>
            <a:ext cx="3376338" cy="3680929"/>
          </a:xfrm>
        </p:spPr>
        <p:txBody>
          <a:bodyPr vert="horz" wrap="square" lIns="68580" tIns="34290" rIns="68580" bIns="34290" rtlCol="0" anchor="t" anchorCtr="0">
            <a:normAutofit/>
          </a:bodyPr>
          <a:lstStyle/>
          <a:p>
            <a:pPr>
              <a:buClr>
                <a:schemeClr val="tx1"/>
              </a:buClr>
            </a:pPr>
            <a:r>
              <a:rPr lang="en-US" dirty="0"/>
              <a:t>Machine learning </a:t>
            </a:r>
          </a:p>
          <a:p>
            <a:pPr lvl="1">
              <a:buClr>
                <a:schemeClr val="tx1"/>
              </a:buClr>
            </a:pPr>
            <a:r>
              <a:rPr lang="en-US" dirty="0"/>
              <a:t>Focus on </a:t>
            </a:r>
            <a:r>
              <a:rPr lang="en-US" altLang="zh-CN" dirty="0"/>
              <a:t>develop</a:t>
            </a:r>
            <a:r>
              <a:rPr lang="zh-CN" altLang="en-US" dirty="0"/>
              <a:t> </a:t>
            </a:r>
            <a:r>
              <a:rPr lang="en-US" altLang="zh-CN" dirty="0"/>
              <a:t>statistic</a:t>
            </a:r>
            <a:r>
              <a:rPr lang="zh-CN" altLang="en-US" dirty="0"/>
              <a:t> </a:t>
            </a:r>
            <a:r>
              <a:rPr lang="en-US" altLang="zh-CN" dirty="0"/>
              <a:t>models</a:t>
            </a:r>
            <a:r>
              <a:rPr lang="zh-CN" altLang="en-US" dirty="0"/>
              <a:t> </a:t>
            </a:r>
            <a:r>
              <a:rPr lang="en-US" altLang="zh-CN" dirty="0"/>
              <a:t>that</a:t>
            </a:r>
            <a:r>
              <a:rPr lang="zh-CN" altLang="en-US" dirty="0"/>
              <a:t> </a:t>
            </a:r>
            <a:r>
              <a:rPr lang="en-US" altLang="zh-CN" dirty="0"/>
              <a:t>allow</a:t>
            </a:r>
            <a:r>
              <a:rPr lang="zh-CN" altLang="en-US" dirty="0"/>
              <a:t> </a:t>
            </a:r>
            <a:r>
              <a:rPr lang="en-US" altLang="zh-CN" dirty="0"/>
              <a:t>computer</a:t>
            </a:r>
            <a:r>
              <a:rPr lang="zh-CN" altLang="en-US" dirty="0"/>
              <a:t> </a:t>
            </a:r>
            <a:r>
              <a:rPr lang="en-US" altLang="zh-CN" dirty="0"/>
              <a:t>to</a:t>
            </a:r>
            <a:r>
              <a:rPr lang="zh-CN" altLang="en-US" dirty="0"/>
              <a:t> </a:t>
            </a:r>
            <a:r>
              <a:rPr lang="en-US" altLang="zh-CN" dirty="0"/>
              <a:t>learn</a:t>
            </a:r>
            <a:r>
              <a:rPr lang="zh-CN" altLang="en-US" dirty="0"/>
              <a:t> </a:t>
            </a:r>
            <a:r>
              <a:rPr lang="en-US" altLang="zh-CN" dirty="0"/>
              <a:t>patterns</a:t>
            </a:r>
            <a:r>
              <a:rPr lang="zh-CN" altLang="en-US" dirty="0"/>
              <a:t> </a:t>
            </a:r>
            <a:r>
              <a:rPr lang="en-US" altLang="zh-CN" dirty="0"/>
              <a:t>from</a:t>
            </a:r>
            <a:r>
              <a:rPr lang="zh-CN" altLang="en-US" dirty="0"/>
              <a:t> </a:t>
            </a:r>
            <a:r>
              <a:rPr lang="en-US" altLang="zh-CN" dirty="0"/>
              <a:t>data</a:t>
            </a:r>
          </a:p>
          <a:p>
            <a:pPr lvl="1">
              <a:buClr>
                <a:schemeClr val="tx1"/>
              </a:buClr>
            </a:pPr>
            <a:r>
              <a:rPr lang="en-US" altLang="zh-CN" dirty="0"/>
              <a:t>A</a:t>
            </a:r>
            <a:r>
              <a:rPr lang="zh-CN" altLang="en-US" dirty="0"/>
              <a:t> </a:t>
            </a:r>
            <a:r>
              <a:rPr lang="en-US" altLang="zh-CN" dirty="0"/>
              <a:t>group</a:t>
            </a:r>
            <a:r>
              <a:rPr lang="zh-CN" altLang="en-US" dirty="0"/>
              <a:t> </a:t>
            </a:r>
            <a:r>
              <a:rPr lang="en-US" altLang="zh-CN" dirty="0"/>
              <a:t>of</a:t>
            </a:r>
            <a:r>
              <a:rPr lang="zh-CN" altLang="en-US" dirty="0"/>
              <a:t> </a:t>
            </a:r>
            <a:r>
              <a:rPr lang="en-US" altLang="zh-CN" dirty="0"/>
              <a:t>techniques</a:t>
            </a:r>
            <a:r>
              <a:rPr lang="zh-CN" altLang="en-US" dirty="0"/>
              <a:t> </a:t>
            </a:r>
            <a:r>
              <a:rPr lang="en-US" altLang="zh-CN" dirty="0"/>
              <a:t>used</a:t>
            </a:r>
            <a:r>
              <a:rPr lang="zh-CN" altLang="en-US" dirty="0"/>
              <a:t> </a:t>
            </a:r>
            <a:r>
              <a:rPr lang="en-US" altLang="zh-CN" dirty="0"/>
              <a:t>by</a:t>
            </a:r>
            <a:r>
              <a:rPr lang="zh-CN" altLang="en-US" dirty="0"/>
              <a:t> </a:t>
            </a:r>
            <a:r>
              <a:rPr lang="en-US" altLang="zh-CN" dirty="0"/>
              <a:t>data</a:t>
            </a:r>
            <a:r>
              <a:rPr lang="zh-CN" altLang="en-US" dirty="0"/>
              <a:t> </a:t>
            </a:r>
            <a:r>
              <a:rPr lang="en-US" altLang="zh-CN" dirty="0"/>
              <a:t>scientists</a:t>
            </a:r>
          </a:p>
          <a:p>
            <a:pPr lvl="1">
              <a:buClr>
                <a:schemeClr val="tx1"/>
              </a:buClr>
            </a:pPr>
            <a:r>
              <a:rPr lang="en-US" altLang="zh-CN" dirty="0"/>
              <a:t>Technical,</a:t>
            </a:r>
            <a:r>
              <a:rPr lang="zh-CN" altLang="en-US" dirty="0"/>
              <a:t> </a:t>
            </a:r>
            <a:r>
              <a:rPr lang="en-US" altLang="zh-CN" dirty="0"/>
              <a:t>prove</a:t>
            </a:r>
            <a:r>
              <a:rPr lang="zh-CN" altLang="en-US" dirty="0"/>
              <a:t> </a:t>
            </a:r>
            <a:r>
              <a:rPr lang="en-US" altLang="zh-CN" dirty="0"/>
              <a:t>mathematical</a:t>
            </a:r>
            <a:r>
              <a:rPr lang="zh-CN" altLang="en-US" dirty="0"/>
              <a:t> </a:t>
            </a:r>
            <a:r>
              <a:rPr lang="en-US" altLang="zh-CN" dirty="0"/>
              <a:t>properties</a:t>
            </a:r>
            <a:r>
              <a:rPr lang="zh-CN" altLang="en-US" dirty="0"/>
              <a:t> </a:t>
            </a:r>
            <a:r>
              <a:rPr lang="en-US" altLang="zh-CN" dirty="0"/>
              <a:t>of</a:t>
            </a:r>
            <a:r>
              <a:rPr lang="zh-CN" altLang="en-US" dirty="0"/>
              <a:t> </a:t>
            </a:r>
            <a:r>
              <a:rPr lang="en-US" altLang="zh-CN" dirty="0"/>
              <a:t>models</a:t>
            </a:r>
          </a:p>
          <a:p>
            <a:pPr lvl="2">
              <a:buClr>
                <a:schemeClr val="tx1"/>
              </a:buClr>
            </a:pPr>
            <a:endParaRPr lang="en-US" dirty="0">
              <a:solidFill>
                <a:schemeClr val="tx1"/>
              </a:solidFill>
            </a:endParaRP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5"/>
            <a:ext cx="3376338" cy="3680929"/>
          </a:xfrm>
          <a:prstGeom prst="rect">
            <a:avLst/>
          </a:prstGeom>
          <a:noFill/>
          <a:ln>
            <a:noFill/>
          </a:ln>
        </p:spPr>
        <p:txBody>
          <a:bodyPr vert="horz" wrap="square" lIns="68580" tIns="34290" rIns="68580" bIns="34290" rtlCol="0" anchor="t" anchorCtr="0">
            <a:normAutofit/>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sz="2100" dirty="0"/>
              <a:t>Data Science</a:t>
            </a:r>
          </a:p>
          <a:p>
            <a:pPr lvl="1">
              <a:buClr>
                <a:schemeClr val="tx1"/>
              </a:buClr>
            </a:pPr>
            <a:r>
              <a:rPr lang="en-US" dirty="0"/>
              <a:t>Focus on </a:t>
            </a:r>
            <a:r>
              <a:rPr lang="en-US" altLang="zh-CN" dirty="0"/>
              <a:t>extract</a:t>
            </a:r>
            <a:r>
              <a:rPr lang="zh-CN" altLang="en-US" dirty="0"/>
              <a:t> </a:t>
            </a:r>
            <a:r>
              <a:rPr lang="en-US" altLang="zh-CN" dirty="0"/>
              <a:t>knowledge</a:t>
            </a:r>
            <a:r>
              <a:rPr lang="zh-CN" altLang="en-US" dirty="0"/>
              <a:t> </a:t>
            </a:r>
            <a:r>
              <a:rPr lang="en-US" altLang="zh-CN" dirty="0"/>
              <a:t>from</a:t>
            </a:r>
            <a:r>
              <a:rPr lang="zh-CN" altLang="en-US" dirty="0"/>
              <a:t> </a:t>
            </a:r>
            <a:r>
              <a:rPr lang="en-US" altLang="zh-CN" dirty="0"/>
              <a:t>data</a:t>
            </a:r>
          </a:p>
          <a:p>
            <a:pPr lvl="1">
              <a:buClr>
                <a:schemeClr val="tx1"/>
              </a:buClr>
            </a:pPr>
            <a:r>
              <a:rPr lang="en-US" altLang="zh-CN" dirty="0"/>
              <a:t>It</a:t>
            </a:r>
            <a:r>
              <a:rPr lang="zh-CN" altLang="en-US" dirty="0"/>
              <a:t> </a:t>
            </a:r>
            <a:r>
              <a:rPr lang="en-US" altLang="zh-CN" dirty="0"/>
              <a:t>is</a:t>
            </a:r>
            <a:r>
              <a:rPr lang="zh-CN" altLang="en-US" dirty="0"/>
              <a:t> </a:t>
            </a:r>
            <a:r>
              <a:rPr lang="en-US" altLang="zh-CN" dirty="0"/>
              <a:t>interdisciplinary</a:t>
            </a:r>
            <a:r>
              <a:rPr lang="zh-CN" altLang="en-US" dirty="0"/>
              <a:t> </a:t>
            </a:r>
            <a:r>
              <a:rPr lang="en-US" altLang="zh-CN" dirty="0"/>
              <a:t>that</a:t>
            </a:r>
            <a:r>
              <a:rPr lang="zh-CN" altLang="en-US" dirty="0"/>
              <a:t> </a:t>
            </a:r>
            <a:r>
              <a:rPr lang="en-US" altLang="zh-CN" dirty="0"/>
              <a:t>covers</a:t>
            </a:r>
            <a:r>
              <a:rPr lang="zh-CN" altLang="en-US" dirty="0"/>
              <a:t> </a:t>
            </a:r>
            <a:r>
              <a:rPr lang="en-US" altLang="zh-CN" dirty="0"/>
              <a:t>many</a:t>
            </a:r>
            <a:r>
              <a:rPr lang="zh-CN" altLang="en-US" dirty="0"/>
              <a:t> </a:t>
            </a:r>
            <a:r>
              <a:rPr lang="en-US" altLang="zh-CN" dirty="0"/>
              <a:t>areas</a:t>
            </a:r>
            <a:r>
              <a:rPr lang="zh-CN" altLang="en-US" dirty="0"/>
              <a:t> </a:t>
            </a:r>
            <a:r>
              <a:rPr lang="en-US" altLang="zh-CN" dirty="0"/>
              <a:t>including</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and</a:t>
            </a:r>
            <a:r>
              <a:rPr lang="zh-CN" altLang="en-US" dirty="0"/>
              <a:t> </a:t>
            </a:r>
            <a:r>
              <a:rPr lang="en-US" altLang="zh-CN" dirty="0"/>
              <a:t>other</a:t>
            </a:r>
            <a:r>
              <a:rPr lang="zh-CN" altLang="en-US" dirty="0"/>
              <a:t> </a:t>
            </a:r>
            <a:r>
              <a:rPr lang="en-US" altLang="zh-CN" dirty="0"/>
              <a:t>different</a:t>
            </a:r>
            <a:r>
              <a:rPr lang="zh-CN" altLang="en-US" dirty="0"/>
              <a:t> </a:t>
            </a:r>
            <a:r>
              <a:rPr lang="en-US" altLang="zh-CN" dirty="0"/>
              <a:t>tools</a:t>
            </a:r>
          </a:p>
          <a:p>
            <a:pPr lvl="1">
              <a:buClr>
                <a:schemeClr val="tx1"/>
              </a:buClr>
            </a:pPr>
            <a:r>
              <a:rPr lang="en-US" altLang="zh-CN" dirty="0"/>
              <a:t>Not</a:t>
            </a:r>
            <a:r>
              <a:rPr lang="zh-CN" altLang="en-US" dirty="0"/>
              <a:t> </a:t>
            </a:r>
            <a:r>
              <a:rPr lang="en-US" altLang="zh-CN" dirty="0"/>
              <a:t>just</a:t>
            </a:r>
            <a:r>
              <a:rPr lang="zh-CN" altLang="en-US" dirty="0"/>
              <a:t> </a:t>
            </a:r>
            <a:r>
              <a:rPr lang="en-US" altLang="zh-CN" dirty="0"/>
              <a:t>technical,</a:t>
            </a:r>
            <a:r>
              <a:rPr lang="zh-CN" altLang="en-US" dirty="0"/>
              <a:t> </a:t>
            </a:r>
            <a:r>
              <a:rPr lang="en-US" altLang="zh-CN" dirty="0"/>
              <a:t>understand</a:t>
            </a:r>
            <a:r>
              <a:rPr lang="zh-CN" altLang="en-US" dirty="0"/>
              <a:t> </a:t>
            </a:r>
            <a:r>
              <a:rPr lang="en-US" altLang="zh-CN" dirty="0"/>
              <a:t>empirical</a:t>
            </a:r>
            <a:r>
              <a:rPr lang="zh-CN" altLang="en-US" dirty="0"/>
              <a:t> </a:t>
            </a:r>
            <a:r>
              <a:rPr lang="en-US" altLang="zh-CN" dirty="0"/>
              <a:t>properties</a:t>
            </a:r>
            <a:r>
              <a:rPr lang="zh-CN" altLang="en-US" dirty="0"/>
              <a:t> </a:t>
            </a:r>
            <a:r>
              <a:rPr lang="en-US" altLang="zh-CN" dirty="0"/>
              <a:t>of</a:t>
            </a:r>
            <a:r>
              <a:rPr lang="zh-CN" altLang="en-US" dirty="0"/>
              <a:t> </a:t>
            </a:r>
            <a:r>
              <a:rPr lang="en-US" altLang="zh-CN" dirty="0"/>
              <a:t>models</a:t>
            </a:r>
            <a:endParaRPr lang="en-US" dirty="0"/>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80"/>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46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42712"/>
            <a:ext cx="7912519" cy="873446"/>
          </a:xfrm>
        </p:spPr>
        <p:txBody>
          <a:bodyPr anchor="b">
            <a:normAutofit/>
          </a:bodyPr>
          <a:lstStyle/>
          <a:p>
            <a:r>
              <a:rPr lang="en-US" sz="4000" dirty="0"/>
              <a:t>Data Science vs Databases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6" y="1559355"/>
            <a:ext cx="3376338" cy="3680929"/>
          </a:xfrm>
        </p:spPr>
        <p:txBody>
          <a:bodyPr vert="horz" wrap="square" lIns="68580" tIns="34290" rIns="68580" bIns="34290" rtlCol="0" anchor="t" anchorCtr="0">
            <a:normAutofit/>
          </a:bodyPr>
          <a:lstStyle/>
          <a:p>
            <a:pPr>
              <a:buClr>
                <a:schemeClr val="tx1"/>
              </a:buClr>
            </a:pPr>
            <a:r>
              <a:rPr lang="en-US" altLang="zh-CN" dirty="0"/>
              <a:t>Databases</a:t>
            </a:r>
            <a:endParaRPr lang="en-US" dirty="0"/>
          </a:p>
          <a:p>
            <a:pPr lvl="1">
              <a:buClr>
                <a:schemeClr val="tx1"/>
              </a:buClr>
            </a:pPr>
            <a:r>
              <a:rPr lang="en-US" altLang="zh-CN" dirty="0"/>
              <a:t>Data</a:t>
            </a:r>
            <a:r>
              <a:rPr lang="zh-CN" altLang="en-US" dirty="0"/>
              <a:t> </a:t>
            </a:r>
            <a:r>
              <a:rPr lang="en-US" altLang="zh-CN" dirty="0"/>
              <a:t>size:</a:t>
            </a:r>
            <a:r>
              <a:rPr lang="zh-CN" altLang="en-US" dirty="0"/>
              <a:t> </a:t>
            </a:r>
            <a:r>
              <a:rPr lang="en-US" altLang="zh-CN" dirty="0"/>
              <a:t>modest</a:t>
            </a:r>
          </a:p>
          <a:p>
            <a:pPr lvl="1">
              <a:buClr>
                <a:schemeClr val="tx1"/>
              </a:buClr>
            </a:pPr>
            <a:r>
              <a:rPr lang="en-US" altLang="zh-CN" dirty="0"/>
              <a:t>Structured</a:t>
            </a:r>
            <a:r>
              <a:rPr lang="zh-CN" altLang="en-US" dirty="0"/>
              <a:t> </a:t>
            </a:r>
            <a:r>
              <a:rPr lang="en-US" altLang="zh-CN" dirty="0"/>
              <a:t>data</a:t>
            </a:r>
            <a:r>
              <a:rPr lang="zh-CN" altLang="en-US" dirty="0"/>
              <a:t> </a:t>
            </a:r>
            <a:r>
              <a:rPr lang="en-US" altLang="zh-CN" dirty="0"/>
              <a:t>format</a:t>
            </a:r>
            <a:r>
              <a:rPr lang="zh-CN" altLang="en-US" dirty="0"/>
              <a:t> </a:t>
            </a:r>
            <a:r>
              <a:rPr lang="en-US" altLang="zh-CN" dirty="0"/>
              <a:t>and</a:t>
            </a:r>
            <a:r>
              <a:rPr lang="zh-CN" altLang="en-US" dirty="0"/>
              <a:t> </a:t>
            </a:r>
            <a:r>
              <a:rPr lang="en-US" altLang="zh-CN" dirty="0"/>
              <a:t>uniform</a:t>
            </a:r>
            <a:r>
              <a:rPr lang="zh-CN" altLang="en-US" dirty="0"/>
              <a:t> </a:t>
            </a:r>
            <a:r>
              <a:rPr lang="en-US" altLang="zh-CN" dirty="0"/>
              <a:t>data</a:t>
            </a:r>
            <a:r>
              <a:rPr lang="zh-CN" altLang="en-US" dirty="0"/>
              <a:t> </a:t>
            </a:r>
            <a:r>
              <a:rPr lang="en-US" altLang="zh-CN" dirty="0"/>
              <a:t>schema</a:t>
            </a:r>
          </a:p>
          <a:p>
            <a:pPr lvl="1">
              <a:buClr>
                <a:schemeClr val="tx1"/>
              </a:buClr>
            </a:pPr>
            <a:r>
              <a:rPr lang="en-US" altLang="zh-CN" dirty="0"/>
              <a:t>High</a:t>
            </a:r>
            <a:r>
              <a:rPr lang="zh-CN" altLang="en-US" dirty="0"/>
              <a:t> </a:t>
            </a:r>
            <a:r>
              <a:rPr lang="en-US" altLang="zh-CN" dirty="0"/>
              <a:t>requirement</a:t>
            </a:r>
            <a:r>
              <a:rPr lang="zh-CN" altLang="en-US" dirty="0"/>
              <a:t> </a:t>
            </a:r>
            <a:r>
              <a:rPr lang="en-US" altLang="zh-CN" dirty="0"/>
              <a:t>on</a:t>
            </a:r>
            <a:r>
              <a:rPr lang="zh-CN" altLang="en-US" dirty="0"/>
              <a:t> </a:t>
            </a:r>
            <a:r>
              <a:rPr lang="en-US" altLang="zh-CN" dirty="0"/>
              <a:t>data</a:t>
            </a:r>
            <a:r>
              <a:rPr lang="zh-CN" altLang="en-US" dirty="0"/>
              <a:t> </a:t>
            </a:r>
            <a:r>
              <a:rPr lang="en-US" altLang="zh-CN" dirty="0"/>
              <a:t>integrity</a:t>
            </a:r>
          </a:p>
          <a:p>
            <a:pPr lvl="1">
              <a:buClr>
                <a:schemeClr val="tx1"/>
              </a:buClr>
            </a:pPr>
            <a:r>
              <a:rPr lang="en-US" altLang="zh-CN" dirty="0"/>
              <a:t>Support</a:t>
            </a:r>
            <a:r>
              <a:rPr lang="zh-CN" altLang="en-US" dirty="0"/>
              <a:t> </a:t>
            </a:r>
            <a:r>
              <a:rPr lang="en-US" altLang="zh-CN" dirty="0"/>
              <a:t>information</a:t>
            </a:r>
            <a:r>
              <a:rPr lang="zh-CN" altLang="en-US" dirty="0"/>
              <a:t> </a:t>
            </a:r>
            <a:r>
              <a:rPr lang="en-US" altLang="zh-CN" dirty="0"/>
              <a:t>query</a:t>
            </a:r>
            <a:r>
              <a:rPr lang="zh-CN" altLang="en-US" dirty="0"/>
              <a:t> </a:t>
            </a:r>
            <a:r>
              <a:rPr lang="en-US" altLang="zh-CN" dirty="0"/>
              <a:t>and</a:t>
            </a:r>
            <a:r>
              <a:rPr lang="zh-CN" altLang="en-US" dirty="0"/>
              <a:t> </a:t>
            </a:r>
            <a:r>
              <a:rPr lang="en-US" altLang="zh-CN" dirty="0"/>
              <a:t>data</a:t>
            </a:r>
            <a:r>
              <a:rPr lang="zh-CN" altLang="en-US" dirty="0"/>
              <a:t> </a:t>
            </a:r>
            <a:r>
              <a:rPr lang="en-US" altLang="zh-CN" dirty="0"/>
              <a:t>manipulation</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
        <p:nvSpPr>
          <p:cNvPr id="6" name="Content Placeholder 2">
            <a:extLst>
              <a:ext uri="{FF2B5EF4-FFF2-40B4-BE49-F238E27FC236}">
                <a16:creationId xmlns:a16="http://schemas.microsoft.com/office/drawing/2014/main" id="{267383DA-8C30-7A56-44AB-B93FB22B9E6E}"/>
              </a:ext>
            </a:extLst>
          </p:cNvPr>
          <p:cNvSpPr txBox="1">
            <a:spLocks/>
          </p:cNvSpPr>
          <p:nvPr/>
        </p:nvSpPr>
        <p:spPr>
          <a:xfrm>
            <a:off x="4677671" y="1623866"/>
            <a:ext cx="3376338" cy="3680929"/>
          </a:xfrm>
          <a:prstGeom prst="rect">
            <a:avLst/>
          </a:prstGeom>
          <a:noFill/>
          <a:ln>
            <a:noFill/>
          </a:ln>
        </p:spPr>
        <p:txBody>
          <a:bodyPr vert="horz" wrap="square" lIns="68580" tIns="34290" rIns="68580" bIns="34290" rtlCol="0" anchor="t" anchorCtr="0">
            <a:normAutofit lnSpcReduction="10000"/>
          </a:bodyPr>
          <a:lstStyle>
            <a:defPPr marR="0" lvl="0" algn="l" rtl="0">
              <a:lnSpc>
                <a:spcPct val="100000"/>
              </a:lnSpc>
              <a:spcBef>
                <a:spcPts val="0"/>
              </a:spcBef>
              <a:spcAft>
                <a:spcPts val="0"/>
              </a:spcAft>
            </a:defPPr>
            <a:lvl1pPr marL="401638" marR="0" lvl="0" indent="-182563" algn="l" rtl="0">
              <a:lnSpc>
                <a:spcPct val="100000"/>
              </a:lnSpc>
              <a:spcBef>
                <a:spcPts val="480"/>
              </a:spcBef>
              <a:spcAft>
                <a:spcPts val="375"/>
              </a:spcAft>
              <a:buClr>
                <a:srgbClr val="7E241A"/>
              </a:buClr>
              <a:buSzPct val="150000"/>
              <a:buFont typeface="Arial"/>
              <a:buChar char="•"/>
              <a:defRPr sz="2000" b="0" i="0" u="none" strike="noStrike" cap="none">
                <a:solidFill>
                  <a:schemeClr val="dk1"/>
                </a:solidFill>
                <a:latin typeface="Helvetica"/>
                <a:ea typeface="Constantia"/>
                <a:cs typeface="Helvetica"/>
                <a:sym typeface="Constantia"/>
              </a:defRPr>
            </a:lvl1pPr>
            <a:lvl2pPr marL="630238" marR="0" lvl="1" indent="-149225" algn="l" rtl="0">
              <a:lnSpc>
                <a:spcPct val="100000"/>
              </a:lnSpc>
              <a:spcBef>
                <a:spcPts val="440"/>
              </a:spcBef>
              <a:spcAft>
                <a:spcPts val="375"/>
              </a:spcAft>
              <a:buClr>
                <a:srgbClr val="7E241A"/>
              </a:buClr>
              <a:buSzPct val="150000"/>
              <a:buFont typeface="Arial"/>
              <a:buChar char="•"/>
              <a:defRPr sz="1800" b="0" i="0" u="none" strike="noStrike" cap="none">
                <a:solidFill>
                  <a:schemeClr val="dk1"/>
                </a:solidFill>
                <a:latin typeface="Helvetica"/>
                <a:ea typeface="Constantia"/>
                <a:cs typeface="Helvetica"/>
                <a:sym typeface="Constantia"/>
              </a:defRPr>
            </a:lvl2pPr>
            <a:lvl3pPr marL="914400" marR="0" lvl="2" indent="-171450" algn="l" rtl="0">
              <a:lnSpc>
                <a:spcPct val="100000"/>
              </a:lnSpc>
              <a:spcBef>
                <a:spcPts val="400"/>
              </a:spcBef>
              <a:spcAft>
                <a:spcPts val="375"/>
              </a:spcAft>
              <a:buClr>
                <a:srgbClr val="7E241A"/>
              </a:buClr>
              <a:buSzPct val="150000"/>
              <a:buFont typeface="Arial"/>
              <a:buChar char="•"/>
              <a:defRPr sz="1600" b="0" i="0" u="none" strike="noStrike" cap="none">
                <a:solidFill>
                  <a:schemeClr val="dk1"/>
                </a:solidFill>
                <a:latin typeface="Helvetica"/>
                <a:ea typeface="Constantia"/>
                <a:cs typeface="Helvetica"/>
                <a:sym typeface="Constantia"/>
              </a:defRPr>
            </a:lvl3pPr>
            <a:lvl4pPr marL="1143000" marR="0" lvl="3" indent="-128588" algn="l" rtl="0">
              <a:lnSpc>
                <a:spcPct val="100000"/>
              </a:lnSpc>
              <a:spcBef>
                <a:spcPts val="360"/>
              </a:spcBef>
              <a:spcAft>
                <a:spcPts val="375"/>
              </a:spcAft>
              <a:buClr>
                <a:srgbClr val="7E241A"/>
              </a:buClr>
              <a:buSzPct val="150000"/>
              <a:buFont typeface="Arial"/>
              <a:buChar char="•"/>
              <a:defRPr sz="1400" b="0" i="0" u="none" strike="noStrike" cap="none">
                <a:solidFill>
                  <a:schemeClr val="dk1"/>
                </a:solidFill>
                <a:latin typeface="Helvetica"/>
                <a:ea typeface="Constantia"/>
                <a:cs typeface="Helvetica"/>
                <a:sym typeface="Constantia"/>
              </a:defRPr>
            </a:lvl4pPr>
            <a:lvl5pPr marL="1371600" marR="0" lvl="4" indent="-95250" algn="l" rtl="0">
              <a:lnSpc>
                <a:spcPct val="100000"/>
              </a:lnSpc>
              <a:spcBef>
                <a:spcPts val="320"/>
              </a:spcBef>
              <a:spcAft>
                <a:spcPts val="375"/>
              </a:spcAft>
              <a:buClr>
                <a:srgbClr val="7E241A"/>
              </a:buClr>
              <a:buSzPct val="150000"/>
              <a:buFont typeface="Arial"/>
              <a:buChar char="•"/>
              <a:defRPr sz="1200" b="0" i="0" u="none" strike="noStrike" cap="none">
                <a:solidFill>
                  <a:schemeClr val="dk1"/>
                </a:solidFill>
                <a:latin typeface="Helvetica"/>
                <a:ea typeface="Constantia"/>
                <a:cs typeface="Helvetica"/>
                <a:sym typeface="Constantia"/>
              </a:defRPr>
            </a:lvl5pPr>
            <a:lvl6pPr marL="1571562" marR="0" lvl="5" indent="-68596"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lnSpc>
                <a:spcPct val="100000"/>
              </a:lnSpc>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pPr>
              <a:buClr>
                <a:schemeClr val="tx1"/>
              </a:buClr>
            </a:pPr>
            <a:r>
              <a:rPr lang="en-US" sz="2100" dirty="0"/>
              <a:t>Data Science</a:t>
            </a:r>
          </a:p>
          <a:p>
            <a:pPr lvl="1">
              <a:buClr>
                <a:schemeClr val="tx1"/>
              </a:buClr>
            </a:pPr>
            <a:r>
              <a:rPr lang="en-US" altLang="zh-CN" dirty="0"/>
              <a:t>Data</a:t>
            </a:r>
            <a:r>
              <a:rPr lang="zh-CN" altLang="en-US" dirty="0"/>
              <a:t> </a:t>
            </a:r>
            <a:r>
              <a:rPr lang="en-US" altLang="zh-CN" dirty="0"/>
              <a:t>size:</a:t>
            </a:r>
            <a:r>
              <a:rPr lang="zh-CN" altLang="en-US" dirty="0"/>
              <a:t> </a:t>
            </a:r>
            <a:r>
              <a:rPr lang="en-US" altLang="zh-CN" dirty="0"/>
              <a:t>Massive</a:t>
            </a:r>
          </a:p>
          <a:p>
            <a:pPr lvl="1">
              <a:buClr>
                <a:schemeClr val="tx1"/>
              </a:buClr>
            </a:pPr>
            <a:r>
              <a:rPr lang="en-US" altLang="zh-CN" dirty="0"/>
              <a:t>Unstructured</a:t>
            </a:r>
            <a:r>
              <a:rPr lang="zh-CN" altLang="en-US" dirty="0"/>
              <a:t> </a:t>
            </a:r>
            <a:r>
              <a:rPr lang="en-US" altLang="zh-CN" dirty="0"/>
              <a:t>data,</a:t>
            </a:r>
            <a:r>
              <a:rPr lang="zh-CN" altLang="en-US" dirty="0"/>
              <a:t> </a:t>
            </a:r>
            <a:r>
              <a:rPr lang="en-US" altLang="zh-CN" dirty="0"/>
              <a:t>various</a:t>
            </a:r>
            <a:r>
              <a:rPr lang="zh-CN" altLang="en-US" dirty="0"/>
              <a:t> </a:t>
            </a:r>
            <a:r>
              <a:rPr lang="en-US" altLang="zh-CN" dirty="0"/>
              <a:t>data</a:t>
            </a:r>
            <a:r>
              <a:rPr lang="zh-CN" altLang="en-US" dirty="0"/>
              <a:t> </a:t>
            </a:r>
            <a:r>
              <a:rPr lang="en-US" altLang="zh-CN" dirty="0"/>
              <a:t>format</a:t>
            </a:r>
            <a:r>
              <a:rPr lang="zh-CN" altLang="en-US" dirty="0"/>
              <a:t> </a:t>
            </a:r>
            <a:r>
              <a:rPr lang="en-US" altLang="zh-CN" dirty="0"/>
              <a:t>(text,</a:t>
            </a:r>
            <a:r>
              <a:rPr lang="zh-CN" altLang="en-US" dirty="0"/>
              <a:t> </a:t>
            </a:r>
            <a:r>
              <a:rPr lang="en-US" altLang="zh-CN" dirty="0"/>
              <a:t>structured,</a:t>
            </a:r>
            <a:r>
              <a:rPr lang="zh-CN" altLang="en-US" dirty="0"/>
              <a:t> </a:t>
            </a:r>
            <a:r>
              <a:rPr lang="en-US" altLang="zh-CN" dirty="0"/>
              <a:t>image,</a:t>
            </a:r>
            <a:r>
              <a:rPr lang="zh-CN" altLang="en-US" dirty="0"/>
              <a:t> </a:t>
            </a:r>
            <a:r>
              <a:rPr lang="en-US" altLang="zh-CN" dirty="0"/>
              <a:t>graph,</a:t>
            </a:r>
            <a:r>
              <a:rPr lang="zh-CN" altLang="en-US" dirty="0"/>
              <a:t> </a:t>
            </a:r>
            <a:r>
              <a:rPr lang="en-US" altLang="zh-CN" dirty="0"/>
              <a:t>media…)</a:t>
            </a:r>
          </a:p>
          <a:p>
            <a:pPr lvl="1">
              <a:buClr>
                <a:schemeClr val="tx1"/>
              </a:buClr>
            </a:pPr>
            <a:r>
              <a:rPr lang="en-US" altLang="zh-CN" dirty="0"/>
              <a:t>Low</a:t>
            </a:r>
            <a:r>
              <a:rPr lang="zh-CN" altLang="en-US" dirty="0"/>
              <a:t> </a:t>
            </a:r>
            <a:r>
              <a:rPr lang="en-US" altLang="zh-CN" dirty="0"/>
              <a:t>requirements</a:t>
            </a:r>
            <a:r>
              <a:rPr lang="zh-CN" altLang="en-US" dirty="0"/>
              <a:t> </a:t>
            </a:r>
            <a:r>
              <a:rPr lang="en-US" altLang="zh-CN" dirty="0"/>
              <a:t>on</a:t>
            </a:r>
            <a:r>
              <a:rPr lang="zh-CN" altLang="en-US" dirty="0"/>
              <a:t> </a:t>
            </a:r>
            <a:r>
              <a:rPr lang="en-US" altLang="zh-CN" dirty="0"/>
              <a:t>data</a:t>
            </a:r>
            <a:r>
              <a:rPr lang="zh-CN" altLang="en-US" dirty="0"/>
              <a:t> </a:t>
            </a:r>
            <a:r>
              <a:rPr lang="en-US" altLang="zh-CN" dirty="0"/>
              <a:t>integrity</a:t>
            </a:r>
          </a:p>
          <a:p>
            <a:pPr lvl="1">
              <a:buClr>
                <a:schemeClr val="tx1"/>
              </a:buClr>
            </a:pPr>
            <a:r>
              <a:rPr lang="en-US" altLang="zh-CN" dirty="0"/>
              <a:t>Support</a:t>
            </a:r>
            <a:r>
              <a:rPr lang="zh-CN" altLang="en-US" dirty="0"/>
              <a:t> </a:t>
            </a:r>
            <a:r>
              <a:rPr lang="en-US" altLang="zh-CN" dirty="0"/>
              <a:t>knowledge</a:t>
            </a:r>
            <a:r>
              <a:rPr lang="zh-CN" altLang="en-US" dirty="0"/>
              <a:t> </a:t>
            </a:r>
            <a:r>
              <a:rPr lang="en-US" altLang="zh-CN" dirty="0"/>
              <a:t>discovery</a:t>
            </a:r>
          </a:p>
          <a:p>
            <a:pPr marL="342900" lvl="1" indent="0">
              <a:buClr>
                <a:schemeClr val="tx1"/>
              </a:buClr>
              <a:buNone/>
            </a:pPr>
            <a:r>
              <a:rPr lang="zh-CN" altLang="en-US" dirty="0"/>
              <a:t> </a:t>
            </a:r>
            <a:endParaRPr lang="en-US" altLang="zh-CN" dirty="0"/>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cxnSp>
        <p:nvCxnSpPr>
          <p:cNvPr id="7" name="Straight Connector 6">
            <a:extLst>
              <a:ext uri="{FF2B5EF4-FFF2-40B4-BE49-F238E27FC236}">
                <a16:creationId xmlns:a16="http://schemas.microsoft.com/office/drawing/2014/main" id="{0384E963-E748-C567-4656-DDAF4471CE9E}"/>
              </a:ext>
            </a:extLst>
          </p:cNvPr>
          <p:cNvCxnSpPr>
            <a:cxnSpLocks/>
          </p:cNvCxnSpPr>
          <p:nvPr/>
        </p:nvCxnSpPr>
        <p:spPr>
          <a:xfrm>
            <a:off x="4405394" y="1649581"/>
            <a:ext cx="0" cy="359070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2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Data is the new Oil!</a:t>
            </a:r>
          </a:p>
        </p:txBody>
      </p:sp>
      <p:pic>
        <p:nvPicPr>
          <p:cNvPr id="6" name="Content Placeholder 3">
            <a:extLst>
              <a:ext uri="{FF2B5EF4-FFF2-40B4-BE49-F238E27FC236}">
                <a16:creationId xmlns:a16="http://schemas.microsoft.com/office/drawing/2014/main" id="{5F5EB5B3-F407-877B-524B-8B938F279806}"/>
              </a:ext>
            </a:extLst>
          </p:cNvPr>
          <p:cNvPicPr>
            <a:picLocks noGrp="1" noChangeAspect="1"/>
          </p:cNvPicPr>
          <p:nvPr>
            <p:ph idx="1"/>
          </p:nvPr>
        </p:nvPicPr>
        <p:blipFill>
          <a:blip r:embed="rId3"/>
          <a:stretch>
            <a:fillRect/>
          </a:stretch>
        </p:blipFill>
        <p:spPr>
          <a:xfrm>
            <a:off x="2339909" y="1497959"/>
            <a:ext cx="4438364" cy="3263504"/>
          </a:xfrm>
          <a:prstGeom prst="rect">
            <a:avLst/>
          </a:prstGeom>
        </p:spPr>
      </p:pic>
      <p:sp>
        <p:nvSpPr>
          <p:cNvPr id="4" name="Rectangle 3">
            <a:extLst>
              <a:ext uri="{FF2B5EF4-FFF2-40B4-BE49-F238E27FC236}">
                <a16:creationId xmlns:a16="http://schemas.microsoft.com/office/drawing/2014/main" id="{1CF6D3AD-1053-3F4E-C9DF-5B91DAEB2CC5}"/>
              </a:ext>
            </a:extLst>
          </p:cNvPr>
          <p:cNvSpPr/>
          <p:nvPr/>
        </p:nvSpPr>
        <p:spPr>
          <a:xfrm>
            <a:off x="1018469" y="4805907"/>
            <a:ext cx="8610600" cy="276999"/>
          </a:xfrm>
          <a:prstGeom prst="rect">
            <a:avLst/>
          </a:prstGeom>
        </p:spPr>
        <p:txBody>
          <a:bodyPr wrap="square">
            <a:spAutoFit/>
          </a:bodyPr>
          <a:lstStyle/>
          <a:p>
            <a:r>
              <a:rPr lang="en-US" sz="1200" dirty="0"/>
              <a:t>https://</a:t>
            </a:r>
            <a:r>
              <a:rPr lang="en-US" sz="1200" dirty="0" err="1"/>
              <a:t>www.economist.com</a:t>
            </a:r>
            <a:r>
              <a:rPr lang="en-US" sz="1200" dirty="0"/>
              <a:t>/leaders/2017/05/06/the-worlds-most-valuable-resource-is-no-longer-oil-but-data</a:t>
            </a:r>
          </a:p>
        </p:txBody>
      </p:sp>
    </p:spTree>
    <p:extLst>
      <p:ext uri="{BB962C8B-B14F-4D97-AF65-F5344CB8AC3E}">
        <p14:creationId xmlns:p14="http://schemas.microsoft.com/office/powerpoint/2010/main" val="202439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a:buClr>
                <a:schemeClr val="tx1"/>
              </a:buClr>
            </a:pPr>
            <a:r>
              <a:rPr lang="en-US" altLang="zh-CN" sz="2400" dirty="0"/>
              <a:t>What</a:t>
            </a:r>
            <a:r>
              <a:rPr lang="zh-CN" altLang="en-US" sz="2400" dirty="0"/>
              <a:t> </a:t>
            </a:r>
            <a:r>
              <a:rPr lang="en-US" altLang="zh-CN" sz="2400" dirty="0"/>
              <a:t>is</a:t>
            </a:r>
            <a:r>
              <a:rPr lang="zh-CN" altLang="en-US" sz="2400" dirty="0"/>
              <a:t> </a:t>
            </a:r>
            <a:r>
              <a:rPr lang="en-US" altLang="zh-CN" sz="2400" dirty="0"/>
              <a:t>Data</a:t>
            </a:r>
            <a:r>
              <a:rPr lang="zh-CN" altLang="en-US" sz="2400" dirty="0"/>
              <a:t> </a:t>
            </a:r>
            <a:r>
              <a:rPr lang="en-US" altLang="zh-CN" sz="2400" dirty="0"/>
              <a:t>Science?</a:t>
            </a:r>
          </a:p>
          <a:p>
            <a:pPr>
              <a:buClr>
                <a:schemeClr val="tx1"/>
              </a:buClr>
            </a:pPr>
            <a:r>
              <a:rPr lang="en-US" altLang="zh-CN" sz="2400" dirty="0"/>
              <a:t>Why</a:t>
            </a:r>
            <a:r>
              <a:rPr lang="zh-CN" altLang="en-US" sz="2400" dirty="0"/>
              <a:t> </a:t>
            </a:r>
            <a:r>
              <a:rPr lang="en-US" altLang="zh-CN" sz="2400" dirty="0"/>
              <a:t>Data</a:t>
            </a:r>
            <a:r>
              <a:rPr lang="zh-CN" altLang="en-US" sz="2400" dirty="0"/>
              <a:t> </a:t>
            </a:r>
            <a:r>
              <a:rPr lang="en-US" altLang="zh-CN" sz="2400" dirty="0"/>
              <a:t>Science?</a:t>
            </a:r>
          </a:p>
          <a:p>
            <a:pPr>
              <a:buClr>
                <a:schemeClr val="tx1"/>
              </a:buClr>
            </a:pPr>
            <a:r>
              <a:rPr lang="en-US" altLang="zh-CN" sz="2400" dirty="0"/>
              <a:t>Data Science vs Other Fields</a:t>
            </a:r>
          </a:p>
          <a:p>
            <a:pPr>
              <a:buClr>
                <a:schemeClr val="tx1"/>
              </a:buClr>
            </a:pPr>
            <a:r>
              <a:rPr lang="en-US" altLang="zh-CN" sz="2400" dirty="0"/>
              <a:t>Data Fairness, Privacy and Ethics</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altLang="zh-CN" dirty="0"/>
              <a:t>Data Fairness, Privacy and Ethics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860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altLang="zh-CN" sz="4000" dirty="0"/>
              <a:t>Data Fairness, Privacy and Ethics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a:buClr>
                <a:schemeClr val="tx1"/>
              </a:buClr>
            </a:pPr>
            <a:r>
              <a:rPr lang="en-US" altLang="zh-CN" dirty="0"/>
              <a:t>Data</a:t>
            </a:r>
            <a:r>
              <a:rPr lang="zh-CN" altLang="en-US" dirty="0"/>
              <a:t> </a:t>
            </a:r>
            <a:r>
              <a:rPr lang="en-US" altLang="zh-CN" dirty="0"/>
              <a:t>ethics</a:t>
            </a:r>
            <a:r>
              <a:rPr lang="zh-CN" altLang="en-US" dirty="0"/>
              <a:t> </a:t>
            </a:r>
            <a:r>
              <a:rPr lang="en-US" altLang="zh-CN" dirty="0"/>
              <a:t>are</a:t>
            </a:r>
            <a:r>
              <a:rPr lang="zh-CN" altLang="en-US" dirty="0"/>
              <a:t> </a:t>
            </a:r>
            <a:r>
              <a:rPr lang="en-US" altLang="zh-CN" dirty="0"/>
              <a:t>recognized</a:t>
            </a:r>
            <a:r>
              <a:rPr lang="zh-CN" altLang="en-US" dirty="0"/>
              <a:t> </a:t>
            </a:r>
            <a:r>
              <a:rPr lang="en-US" altLang="zh-CN" dirty="0"/>
              <a:t>as</a:t>
            </a:r>
            <a:r>
              <a:rPr lang="zh-CN" altLang="en-US" dirty="0"/>
              <a:t> </a:t>
            </a:r>
            <a:r>
              <a:rPr lang="en-US" altLang="zh-CN" dirty="0"/>
              <a:t>a</a:t>
            </a:r>
            <a:r>
              <a:rPr lang="zh-CN" altLang="en-US" dirty="0"/>
              <a:t> </a:t>
            </a:r>
            <a:r>
              <a:rPr lang="en-US" altLang="zh-CN" dirty="0"/>
              <a:t>crucial</a:t>
            </a:r>
            <a:r>
              <a:rPr lang="zh-CN" altLang="en-US" dirty="0"/>
              <a:t> </a:t>
            </a:r>
            <a:r>
              <a:rPr lang="en-US" altLang="zh-CN" dirty="0"/>
              <a:t>skill</a:t>
            </a:r>
            <a:r>
              <a:rPr lang="zh-CN" altLang="en-US" dirty="0"/>
              <a:t> </a:t>
            </a:r>
            <a:r>
              <a:rPr lang="en-US" altLang="zh-CN" dirty="0"/>
              <a:t>for</a:t>
            </a:r>
            <a:r>
              <a:rPr lang="zh-CN" altLang="en-US" dirty="0"/>
              <a:t> </a:t>
            </a:r>
            <a:r>
              <a:rPr lang="en-US" altLang="zh-CN" dirty="0"/>
              <a:t>Data</a:t>
            </a:r>
            <a:r>
              <a:rPr lang="zh-CN" altLang="en-US" dirty="0"/>
              <a:t> </a:t>
            </a:r>
            <a:r>
              <a:rPr lang="en-US" altLang="zh-CN" dirty="0"/>
              <a:t>Scientists.</a:t>
            </a:r>
          </a:p>
          <a:p>
            <a:pPr>
              <a:buClr>
                <a:schemeClr val="tx1"/>
              </a:buClr>
            </a:pPr>
            <a:r>
              <a:rPr lang="en-US" altLang="zh-CN" dirty="0"/>
              <a:t>Extensive</a:t>
            </a:r>
            <a:r>
              <a:rPr lang="zh-CN" altLang="en-US" dirty="0"/>
              <a:t> </a:t>
            </a:r>
            <a:r>
              <a:rPr lang="en-US" altLang="zh-CN" dirty="0"/>
              <a:t>use</a:t>
            </a:r>
            <a:r>
              <a:rPr lang="zh-CN" altLang="en-US" dirty="0"/>
              <a:t> </a:t>
            </a:r>
            <a:r>
              <a:rPr lang="en-US" altLang="zh-CN" dirty="0"/>
              <a:t>of</a:t>
            </a:r>
            <a:r>
              <a:rPr lang="zh-CN" altLang="en-US" dirty="0"/>
              <a:t> </a:t>
            </a:r>
            <a:r>
              <a:rPr lang="en-US" altLang="zh-CN" dirty="0"/>
              <a:t>massive</a:t>
            </a:r>
            <a:r>
              <a:rPr lang="zh-CN" altLang="en-US" dirty="0"/>
              <a:t> </a:t>
            </a:r>
            <a:r>
              <a:rPr lang="en-US" altLang="zh-CN" dirty="0"/>
              <a:t>data</a:t>
            </a:r>
            <a:r>
              <a:rPr lang="zh-CN" altLang="en-US" dirty="0"/>
              <a:t> </a:t>
            </a:r>
            <a:r>
              <a:rPr lang="en-US" altLang="zh-CN" dirty="0"/>
              <a:t>(personal</a:t>
            </a:r>
            <a:r>
              <a:rPr lang="zh-CN" altLang="en-US" dirty="0"/>
              <a:t> </a:t>
            </a:r>
            <a:r>
              <a:rPr lang="en-US" altLang="zh-CN" dirty="0"/>
              <a:t>or</a:t>
            </a:r>
            <a:r>
              <a:rPr lang="zh-CN" altLang="en-US" dirty="0"/>
              <a:t> </a:t>
            </a:r>
            <a:r>
              <a:rPr lang="en-US" altLang="zh-CN" dirty="0"/>
              <a:t>sensitive</a:t>
            </a:r>
            <a:r>
              <a:rPr lang="zh-CN" altLang="en-US" dirty="0"/>
              <a:t> </a:t>
            </a:r>
            <a:r>
              <a:rPr lang="en-US" altLang="zh-CN" dirty="0"/>
              <a:t>data),</a:t>
            </a:r>
            <a:r>
              <a:rPr lang="zh-CN" altLang="en-US" dirty="0"/>
              <a:t> </a:t>
            </a:r>
            <a:r>
              <a:rPr lang="en-US" altLang="zh-CN" dirty="0"/>
              <a:t>reliance</a:t>
            </a:r>
            <a:r>
              <a:rPr lang="zh-CN" altLang="en-US" dirty="0"/>
              <a:t> </a:t>
            </a:r>
            <a:r>
              <a:rPr lang="en-US" altLang="zh-CN" dirty="0"/>
              <a:t>on</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algorithms</a:t>
            </a:r>
            <a:r>
              <a:rPr lang="zh-CN" altLang="en-US" dirty="0"/>
              <a:t> </a:t>
            </a:r>
            <a:r>
              <a:rPr lang="en-US" altLang="zh-CN" dirty="0"/>
              <a:t>to</a:t>
            </a:r>
            <a:r>
              <a:rPr lang="zh-CN" altLang="en-US" dirty="0"/>
              <a:t> </a:t>
            </a:r>
            <a:r>
              <a:rPr lang="en-US" altLang="zh-CN" dirty="0"/>
              <a:t>make</a:t>
            </a:r>
            <a:r>
              <a:rPr lang="zh-CN" altLang="en-US" dirty="0"/>
              <a:t> </a:t>
            </a:r>
            <a:r>
              <a:rPr lang="en-US" altLang="zh-CN" dirty="0"/>
              <a:t>decision,</a:t>
            </a:r>
            <a:r>
              <a:rPr lang="zh-CN" altLang="en-US" dirty="0"/>
              <a:t> </a:t>
            </a:r>
            <a:r>
              <a:rPr lang="en-US" altLang="zh-CN" dirty="0"/>
              <a:t>reduction</a:t>
            </a:r>
            <a:r>
              <a:rPr lang="zh-CN" altLang="en-US" dirty="0"/>
              <a:t> </a:t>
            </a:r>
            <a:r>
              <a:rPr lang="en-US" altLang="zh-CN" dirty="0"/>
              <a:t>of</a:t>
            </a:r>
            <a:r>
              <a:rPr lang="zh-CN" altLang="en-US" dirty="0"/>
              <a:t> </a:t>
            </a:r>
            <a:r>
              <a:rPr lang="en-US" altLang="zh-CN" dirty="0"/>
              <a:t>human</a:t>
            </a:r>
            <a:r>
              <a:rPr lang="zh-CN" altLang="en-US" dirty="0"/>
              <a:t> </a:t>
            </a:r>
            <a:r>
              <a:rPr lang="en-US" altLang="zh-CN" dirty="0"/>
              <a:t>involvement</a:t>
            </a:r>
            <a:r>
              <a:rPr lang="zh-CN" altLang="en-US" dirty="0"/>
              <a:t> </a:t>
            </a:r>
            <a:r>
              <a:rPr lang="en-US" altLang="zh-CN" dirty="0"/>
              <a:t>can</a:t>
            </a:r>
            <a:r>
              <a:rPr lang="zh-CN" altLang="en-US" dirty="0"/>
              <a:t> </a:t>
            </a:r>
            <a:r>
              <a:rPr lang="en-US" altLang="zh-CN" dirty="0"/>
              <a:t>cause</a:t>
            </a:r>
            <a:r>
              <a:rPr lang="zh-CN" altLang="en-US" dirty="0"/>
              <a:t> </a:t>
            </a:r>
            <a:r>
              <a:rPr lang="en-US" altLang="zh-CN" dirty="0"/>
              <a:t>ethical</a:t>
            </a:r>
            <a:r>
              <a:rPr lang="zh-CN" altLang="en-US" dirty="0"/>
              <a:t> </a:t>
            </a:r>
            <a:r>
              <a:rPr lang="en-US" altLang="zh-CN" dirty="0"/>
              <a:t>challenges.</a:t>
            </a:r>
            <a:r>
              <a:rPr lang="zh-CN" altLang="en-US" dirty="0"/>
              <a:t> </a:t>
            </a:r>
            <a:endParaRPr lang="en-US" altLang="zh-CN" dirty="0"/>
          </a:p>
          <a:p>
            <a:pPr lvl="1">
              <a:buClr>
                <a:schemeClr val="tx1"/>
              </a:buClr>
            </a:pPr>
            <a:r>
              <a:rPr lang="en-US" altLang="zh-CN" dirty="0"/>
              <a:t>Data</a:t>
            </a:r>
            <a:r>
              <a:rPr lang="zh-CN" altLang="en-US" dirty="0"/>
              <a:t> </a:t>
            </a:r>
            <a:r>
              <a:rPr lang="en-US" altLang="zh-CN" dirty="0"/>
              <a:t>collection:</a:t>
            </a:r>
            <a:r>
              <a:rPr lang="zh-CN" altLang="en-US" dirty="0"/>
              <a:t> </a:t>
            </a:r>
            <a:r>
              <a:rPr lang="en-US" altLang="zh-CN" dirty="0"/>
              <a:t>privacy</a:t>
            </a:r>
          </a:p>
          <a:p>
            <a:pPr lvl="1">
              <a:buClr>
                <a:schemeClr val="tx1"/>
              </a:buClr>
            </a:pPr>
            <a:r>
              <a:rPr lang="en-US" altLang="zh-CN" dirty="0"/>
              <a:t>Algorithms:</a:t>
            </a:r>
            <a:r>
              <a:rPr lang="zh-CN" altLang="en-US" dirty="0"/>
              <a:t> </a:t>
            </a:r>
            <a:r>
              <a:rPr lang="en-US" altLang="zh-CN" dirty="0"/>
              <a:t>fairness</a:t>
            </a:r>
            <a:r>
              <a:rPr lang="zh-CN" altLang="en-US" dirty="0"/>
              <a:t> </a:t>
            </a:r>
            <a:r>
              <a:rPr lang="en-US" altLang="zh-CN" dirty="0"/>
              <a:t>and</a:t>
            </a:r>
            <a:r>
              <a:rPr lang="zh-CN" altLang="en-US" dirty="0"/>
              <a:t> </a:t>
            </a:r>
            <a:r>
              <a:rPr lang="en-US" altLang="zh-CN" dirty="0"/>
              <a:t>bias</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299011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1C92-A4C7-0540-BC68-5942BA9DD3AB}"/>
              </a:ext>
            </a:extLst>
          </p:cNvPr>
          <p:cNvSpPr>
            <a:spLocks noGrp="1"/>
          </p:cNvSpPr>
          <p:nvPr>
            <p:ph type="title"/>
          </p:nvPr>
        </p:nvSpPr>
        <p:spPr>
          <a:xfrm>
            <a:off x="470263" y="375869"/>
            <a:ext cx="8157007" cy="1089755"/>
          </a:xfrm>
        </p:spPr>
        <p:txBody>
          <a:bodyPr/>
          <a:lstStyle/>
          <a:p>
            <a:r>
              <a:rPr lang="en-US" altLang="zh-CN" sz="4000" dirty="0">
                <a:solidFill>
                  <a:schemeClr val="tx1"/>
                </a:solidFill>
              </a:rPr>
              <a:t>Data</a:t>
            </a:r>
            <a:r>
              <a:rPr lang="zh-CN" altLang="en-US" sz="4000" dirty="0">
                <a:solidFill>
                  <a:schemeClr val="tx1"/>
                </a:solidFill>
              </a:rPr>
              <a:t> </a:t>
            </a:r>
            <a:r>
              <a:rPr lang="en-US" altLang="zh-CN" sz="4000" dirty="0">
                <a:solidFill>
                  <a:schemeClr val="tx1"/>
                </a:solidFill>
              </a:rPr>
              <a:t>Privacy</a:t>
            </a:r>
            <a:r>
              <a:rPr lang="zh-CN" altLang="en-US" sz="4000" dirty="0">
                <a:solidFill>
                  <a:schemeClr val="tx1"/>
                </a:solidFill>
              </a:rPr>
              <a:t> </a:t>
            </a:r>
            <a:endParaRPr lang="en-US" altLang="zh-CN" sz="4000" dirty="0">
              <a:solidFill>
                <a:schemeClr val="tx1"/>
              </a:solidFill>
            </a:endParaRPr>
          </a:p>
        </p:txBody>
      </p:sp>
      <p:sp>
        <p:nvSpPr>
          <p:cNvPr id="5" name="Content Placeholder 4">
            <a:extLst>
              <a:ext uri="{FF2B5EF4-FFF2-40B4-BE49-F238E27FC236}">
                <a16:creationId xmlns:a16="http://schemas.microsoft.com/office/drawing/2014/main" id="{C59999DB-34B5-5EE2-98D9-EF78EC09DB54}"/>
              </a:ext>
            </a:extLst>
          </p:cNvPr>
          <p:cNvSpPr>
            <a:spLocks noGrp="1"/>
          </p:cNvSpPr>
          <p:nvPr>
            <p:ph idx="1"/>
          </p:nvPr>
        </p:nvSpPr>
        <p:spPr>
          <a:xfrm>
            <a:off x="470263" y="1399122"/>
            <a:ext cx="8157007" cy="3970920"/>
          </a:xfrm>
        </p:spPr>
        <p:txBody>
          <a:bodyPr>
            <a:normAutofit fontScale="85000" lnSpcReduction="20000"/>
          </a:bodyPr>
          <a:lstStyle/>
          <a:p>
            <a:pPr>
              <a:buClr>
                <a:schemeClr val="tx1"/>
              </a:buClr>
            </a:pPr>
            <a:r>
              <a:rPr lang="en-US" altLang="zh-CN" sz="2400" dirty="0"/>
              <a:t>A</a:t>
            </a:r>
            <a:r>
              <a:rPr lang="zh-CN" altLang="en-US" sz="2400" dirty="0"/>
              <a:t> </a:t>
            </a:r>
            <a:r>
              <a:rPr lang="en-US" altLang="zh-CN" sz="2400" dirty="0"/>
              <a:t>large</a:t>
            </a:r>
            <a:r>
              <a:rPr lang="zh-CN" altLang="en-US" sz="2400" dirty="0"/>
              <a:t> </a:t>
            </a:r>
            <a:r>
              <a:rPr lang="en-US" altLang="zh-CN" sz="2400" dirty="0"/>
              <a:t>amount</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constantly</a:t>
            </a:r>
            <a:r>
              <a:rPr lang="zh-CN" altLang="en-US" sz="2400" dirty="0"/>
              <a:t> </a:t>
            </a:r>
            <a:r>
              <a:rPr lang="en-US" altLang="zh-CN" sz="2400" dirty="0"/>
              <a:t>collected</a:t>
            </a:r>
            <a:r>
              <a:rPr lang="zh-CN" altLang="en-US" sz="2400" dirty="0"/>
              <a:t> </a:t>
            </a:r>
            <a:r>
              <a:rPr lang="en-US" altLang="zh-CN" sz="2400" dirty="0"/>
              <a:t>in</a:t>
            </a:r>
            <a:r>
              <a:rPr lang="zh-CN" altLang="en-US" sz="2400" dirty="0"/>
              <a:t> </a:t>
            </a:r>
            <a:r>
              <a:rPr lang="en-US" altLang="zh-CN" sz="2400" dirty="0"/>
              <a:t>our</a:t>
            </a:r>
            <a:r>
              <a:rPr lang="zh-CN" altLang="en-US" sz="2400" dirty="0"/>
              <a:t> </a:t>
            </a:r>
            <a:r>
              <a:rPr lang="en-US" altLang="zh-CN" sz="2400" dirty="0"/>
              <a:t>daily</a:t>
            </a:r>
            <a:r>
              <a:rPr lang="zh-CN" altLang="en-US" sz="2400" dirty="0"/>
              <a:t> </a:t>
            </a:r>
            <a:r>
              <a:rPr lang="en-US" altLang="zh-CN" sz="2400" dirty="0"/>
              <a:t>lives.</a:t>
            </a:r>
          </a:p>
          <a:p>
            <a:pPr lvl="1">
              <a:buClr>
                <a:schemeClr val="tx1"/>
              </a:buClr>
            </a:pPr>
            <a:r>
              <a:rPr lang="en-US" altLang="zh-CN" dirty="0"/>
              <a:t>Social</a:t>
            </a:r>
            <a:r>
              <a:rPr lang="zh-CN" altLang="en-US" dirty="0"/>
              <a:t> </a:t>
            </a:r>
            <a:r>
              <a:rPr lang="en-US" altLang="zh-CN" dirty="0"/>
              <a:t>media</a:t>
            </a:r>
            <a:r>
              <a:rPr lang="zh-CN" altLang="en-US" dirty="0"/>
              <a:t> </a:t>
            </a:r>
            <a:r>
              <a:rPr lang="en-US" altLang="zh-CN" dirty="0"/>
              <a:t>(</a:t>
            </a:r>
            <a:r>
              <a:rPr lang="en-US" altLang="zh-CN" dirty="0" err="1"/>
              <a:t>facebook</a:t>
            </a:r>
            <a:r>
              <a:rPr lang="zh-CN" altLang="en-US" dirty="0"/>
              <a:t> </a:t>
            </a:r>
            <a:r>
              <a:rPr lang="en-US" altLang="zh-CN" dirty="0"/>
              <a:t>…)</a:t>
            </a:r>
          </a:p>
          <a:p>
            <a:pPr lvl="1">
              <a:buClr>
                <a:schemeClr val="tx1"/>
              </a:buClr>
            </a:pPr>
            <a:r>
              <a:rPr lang="en-US" altLang="zh-CN" dirty="0"/>
              <a:t>Health</a:t>
            </a:r>
            <a:r>
              <a:rPr lang="zh-CN" altLang="en-US" dirty="0"/>
              <a:t> </a:t>
            </a:r>
            <a:r>
              <a:rPr lang="en-US" altLang="zh-CN" dirty="0"/>
              <a:t>data</a:t>
            </a:r>
            <a:r>
              <a:rPr lang="zh-CN" altLang="en-US" dirty="0"/>
              <a:t> </a:t>
            </a:r>
            <a:r>
              <a:rPr lang="en-US" altLang="zh-CN" dirty="0"/>
              <a:t>(smart</a:t>
            </a:r>
            <a:r>
              <a:rPr lang="zh-CN" altLang="en-US" dirty="0"/>
              <a:t> </a:t>
            </a:r>
            <a:r>
              <a:rPr lang="en-US" altLang="zh-CN" dirty="0"/>
              <a:t>watch…)</a:t>
            </a:r>
          </a:p>
          <a:p>
            <a:pPr lvl="1">
              <a:buClr>
                <a:schemeClr val="tx1"/>
              </a:buClr>
            </a:pPr>
            <a:r>
              <a:rPr lang="en-US" altLang="zh-CN" dirty="0"/>
              <a:t>Medical</a:t>
            </a:r>
            <a:r>
              <a:rPr lang="zh-CN" altLang="en-US" dirty="0"/>
              <a:t> </a:t>
            </a:r>
            <a:r>
              <a:rPr lang="en-US" altLang="zh-CN" dirty="0"/>
              <a:t>data</a:t>
            </a:r>
            <a:r>
              <a:rPr lang="zh-CN" altLang="en-US" dirty="0"/>
              <a:t> </a:t>
            </a:r>
            <a:r>
              <a:rPr lang="en-US" altLang="zh-CN" dirty="0"/>
              <a:t>(covid</a:t>
            </a:r>
            <a:r>
              <a:rPr lang="zh-CN" altLang="en-US" dirty="0"/>
              <a:t> </a:t>
            </a:r>
            <a:r>
              <a:rPr lang="en-US" altLang="zh-CN" dirty="0"/>
              <a:t>test</a:t>
            </a:r>
            <a:r>
              <a:rPr lang="zh-CN" altLang="en-US" dirty="0"/>
              <a:t> </a:t>
            </a:r>
            <a:r>
              <a:rPr lang="en-US" altLang="zh-CN" dirty="0"/>
              <a:t>result…)</a:t>
            </a:r>
          </a:p>
          <a:p>
            <a:pPr lvl="1">
              <a:buClr>
                <a:schemeClr val="tx1"/>
              </a:buClr>
            </a:pPr>
            <a:r>
              <a:rPr lang="en-US" altLang="zh-CN" dirty="0"/>
              <a:t>Location</a:t>
            </a:r>
            <a:r>
              <a:rPr lang="zh-CN" altLang="en-US" dirty="0"/>
              <a:t> </a:t>
            </a:r>
            <a:r>
              <a:rPr lang="en-US" altLang="zh-CN" dirty="0"/>
              <a:t>data</a:t>
            </a:r>
            <a:r>
              <a:rPr lang="zh-CN" altLang="en-US" dirty="0"/>
              <a:t> </a:t>
            </a:r>
            <a:r>
              <a:rPr lang="en-US" altLang="zh-CN" dirty="0"/>
              <a:t>(traffic</a:t>
            </a:r>
            <a:r>
              <a:rPr lang="zh-CN" altLang="en-US" dirty="0"/>
              <a:t> </a:t>
            </a:r>
            <a:r>
              <a:rPr lang="en-US" altLang="zh-CN" dirty="0"/>
              <a:t>camera…</a:t>
            </a:r>
            <a:r>
              <a:rPr lang="zh-CN" altLang="en-US" dirty="0"/>
              <a:t> </a:t>
            </a:r>
            <a:r>
              <a:rPr lang="en-US" altLang="zh-CN" dirty="0"/>
              <a:t>)</a:t>
            </a:r>
          </a:p>
          <a:p>
            <a:pPr>
              <a:buClr>
                <a:schemeClr val="tx1"/>
              </a:buClr>
            </a:pPr>
            <a:r>
              <a:rPr lang="en-US" altLang="zh-CN" sz="2400" dirty="0"/>
              <a:t>Privacy</a:t>
            </a:r>
            <a:r>
              <a:rPr lang="zh-CN" altLang="en-US" sz="2400" dirty="0"/>
              <a:t> </a:t>
            </a:r>
            <a:r>
              <a:rPr lang="en-US" altLang="zh-CN" sz="2400" dirty="0"/>
              <a:t>issues:</a:t>
            </a:r>
          </a:p>
          <a:p>
            <a:pPr lvl="1">
              <a:buClr>
                <a:schemeClr val="tx1"/>
              </a:buClr>
            </a:pPr>
            <a:r>
              <a:rPr lang="en-US" altLang="zh-CN" dirty="0"/>
              <a:t>Unauthorized</a:t>
            </a:r>
            <a:r>
              <a:rPr lang="zh-CN" altLang="en-US" dirty="0"/>
              <a:t> </a:t>
            </a:r>
            <a:r>
              <a:rPr lang="en-US" altLang="zh-CN" dirty="0"/>
              <a:t>use</a:t>
            </a:r>
            <a:r>
              <a:rPr lang="zh-CN" altLang="en-US" dirty="0"/>
              <a:t> </a:t>
            </a:r>
            <a:r>
              <a:rPr lang="en-US" altLang="zh-CN" dirty="0"/>
              <a:t>of</a:t>
            </a:r>
            <a:r>
              <a:rPr lang="zh-CN" altLang="en-US" dirty="0"/>
              <a:t> </a:t>
            </a:r>
            <a:r>
              <a:rPr lang="en-US" altLang="zh-CN" dirty="0"/>
              <a:t>data</a:t>
            </a:r>
          </a:p>
          <a:p>
            <a:pPr lvl="2">
              <a:buClr>
                <a:schemeClr val="tx1"/>
              </a:buClr>
            </a:pPr>
            <a:r>
              <a:rPr lang="en-US" altLang="zh-CN" dirty="0"/>
              <a:t>Personal</a:t>
            </a:r>
            <a:r>
              <a:rPr lang="zh-CN" altLang="en-US" dirty="0"/>
              <a:t> </a:t>
            </a:r>
            <a:r>
              <a:rPr lang="en-US" altLang="zh-CN" dirty="0"/>
              <a:t>data</a:t>
            </a:r>
            <a:r>
              <a:rPr lang="zh-CN" altLang="en-US" dirty="0"/>
              <a:t> </a:t>
            </a:r>
            <a:r>
              <a:rPr lang="en-US" altLang="zh-CN" dirty="0"/>
              <a:t>is</a:t>
            </a:r>
            <a:r>
              <a:rPr lang="zh-CN" altLang="en-US" dirty="0"/>
              <a:t> </a:t>
            </a:r>
            <a:r>
              <a:rPr lang="en-US" altLang="zh-CN" dirty="0"/>
              <a:t>used</a:t>
            </a:r>
            <a:r>
              <a:rPr lang="zh-CN" altLang="en-US" dirty="0"/>
              <a:t> </a:t>
            </a:r>
            <a:r>
              <a:rPr lang="en-US" altLang="zh-CN" dirty="0"/>
              <a:t>without</a:t>
            </a:r>
            <a:r>
              <a:rPr lang="zh-CN" altLang="en-US" dirty="0"/>
              <a:t> </a:t>
            </a:r>
            <a:r>
              <a:rPr lang="en-US" altLang="zh-CN" dirty="0"/>
              <a:t>getting</a:t>
            </a:r>
            <a:r>
              <a:rPr lang="zh-CN" altLang="en-US" dirty="0"/>
              <a:t> </a:t>
            </a:r>
            <a:r>
              <a:rPr lang="en-US" altLang="zh-CN" dirty="0"/>
              <a:t>consent</a:t>
            </a:r>
            <a:r>
              <a:rPr lang="zh-CN" altLang="en-US" dirty="0"/>
              <a:t> </a:t>
            </a:r>
            <a:r>
              <a:rPr lang="en-US" altLang="zh-CN" dirty="0"/>
              <a:t>first</a:t>
            </a:r>
          </a:p>
          <a:p>
            <a:pPr lvl="1">
              <a:buClr>
                <a:schemeClr val="tx1"/>
              </a:buClr>
            </a:pPr>
            <a:r>
              <a:rPr lang="en-US" altLang="zh-CN" dirty="0"/>
              <a:t>Data</a:t>
            </a:r>
            <a:r>
              <a:rPr lang="zh-CN" altLang="en-US" dirty="0"/>
              <a:t> </a:t>
            </a:r>
            <a:r>
              <a:rPr lang="en-US" altLang="zh-CN" dirty="0"/>
              <a:t>breach</a:t>
            </a:r>
          </a:p>
          <a:p>
            <a:pPr lvl="2">
              <a:buClr>
                <a:schemeClr val="tx1"/>
              </a:buClr>
            </a:pPr>
            <a:r>
              <a:rPr lang="en-US" altLang="zh-CN" dirty="0"/>
              <a:t>Intentional</a:t>
            </a:r>
            <a:r>
              <a:rPr lang="zh-CN" altLang="en-US" dirty="0"/>
              <a:t> </a:t>
            </a:r>
            <a:r>
              <a:rPr lang="en-US" altLang="zh-CN" dirty="0"/>
              <a:t>or</a:t>
            </a:r>
            <a:r>
              <a:rPr lang="zh-CN" altLang="en-US" dirty="0"/>
              <a:t> </a:t>
            </a:r>
            <a:r>
              <a:rPr lang="en-US" altLang="zh-CN" dirty="0"/>
              <a:t>unintentional</a:t>
            </a:r>
            <a:r>
              <a:rPr lang="zh-CN" altLang="en-US" dirty="0"/>
              <a:t> </a:t>
            </a:r>
            <a:r>
              <a:rPr lang="en-US" altLang="zh-CN" dirty="0"/>
              <a:t>release</a:t>
            </a:r>
            <a:r>
              <a:rPr lang="zh-CN" altLang="en-US" dirty="0"/>
              <a:t> </a:t>
            </a:r>
            <a:r>
              <a:rPr lang="en-US" altLang="zh-CN" dirty="0"/>
              <a:t>of</a:t>
            </a:r>
            <a:r>
              <a:rPr lang="zh-CN" altLang="en-US" dirty="0"/>
              <a:t> </a:t>
            </a:r>
            <a:r>
              <a:rPr lang="en-US" altLang="zh-CN" dirty="0"/>
              <a:t>personal</a:t>
            </a:r>
            <a:r>
              <a:rPr lang="zh-CN" altLang="en-US" dirty="0"/>
              <a:t> </a:t>
            </a:r>
            <a:r>
              <a:rPr lang="en-US" altLang="zh-CN" dirty="0"/>
              <a:t>information</a:t>
            </a:r>
            <a:r>
              <a:rPr lang="zh-CN" altLang="en-US" dirty="0"/>
              <a:t> </a:t>
            </a:r>
            <a:r>
              <a:rPr lang="en-US" altLang="zh-CN" dirty="0"/>
              <a:t>to</a:t>
            </a:r>
            <a:r>
              <a:rPr lang="zh-CN" altLang="en-US" dirty="0"/>
              <a:t> </a:t>
            </a:r>
            <a:r>
              <a:rPr lang="en-US" altLang="zh-CN" dirty="0"/>
              <a:t>an</a:t>
            </a:r>
            <a:r>
              <a:rPr lang="zh-CN" altLang="en-US" dirty="0"/>
              <a:t> </a:t>
            </a:r>
            <a:r>
              <a:rPr lang="en-US" altLang="zh-CN" dirty="0"/>
              <a:t>untrusted</a:t>
            </a:r>
            <a:r>
              <a:rPr lang="zh-CN" altLang="en-US" dirty="0"/>
              <a:t> </a:t>
            </a:r>
            <a:r>
              <a:rPr lang="en-US" altLang="zh-CN" dirty="0"/>
              <a:t>party</a:t>
            </a:r>
            <a:r>
              <a:rPr lang="zh-CN" altLang="en-US" dirty="0"/>
              <a:t> </a:t>
            </a:r>
            <a:r>
              <a:rPr lang="en-US" altLang="zh-CN" dirty="0"/>
              <a:t>(Facebook</a:t>
            </a:r>
            <a:r>
              <a:rPr lang="zh-CN" altLang="en-US" dirty="0"/>
              <a:t> </a:t>
            </a:r>
            <a:r>
              <a:rPr lang="en-US" altLang="zh-CN" dirty="0"/>
              <a:t>security</a:t>
            </a:r>
            <a:r>
              <a:rPr lang="zh-CN" altLang="en-US" dirty="0"/>
              <a:t> </a:t>
            </a:r>
            <a:r>
              <a:rPr lang="en-US" altLang="zh-CN" dirty="0"/>
              <a:t>breach</a:t>
            </a:r>
            <a:r>
              <a:rPr lang="zh-CN" altLang="en-US" dirty="0"/>
              <a:t> </a:t>
            </a:r>
            <a:endParaRPr lang="en-US" altLang="zh-CN" dirty="0"/>
          </a:p>
          <a:p>
            <a:pPr>
              <a:buClr>
                <a:schemeClr val="tx1"/>
              </a:buClr>
            </a:pPr>
            <a:r>
              <a:rPr lang="en-US" altLang="zh-CN" dirty="0"/>
              <a:t>Privacy</a:t>
            </a:r>
            <a:r>
              <a:rPr lang="zh-CN" altLang="en-US" dirty="0"/>
              <a:t> </a:t>
            </a:r>
            <a:r>
              <a:rPr lang="en-US" altLang="zh-CN" dirty="0"/>
              <a:t>by</a:t>
            </a:r>
            <a:r>
              <a:rPr lang="zh-CN" altLang="en-US" dirty="0"/>
              <a:t> </a:t>
            </a:r>
            <a:r>
              <a:rPr lang="en-US" altLang="zh-CN" dirty="0"/>
              <a:t>Design</a:t>
            </a:r>
            <a:r>
              <a:rPr lang="zh-CN" altLang="en-US" dirty="0"/>
              <a:t> </a:t>
            </a:r>
            <a:r>
              <a:rPr lang="en-US" altLang="zh-CN" dirty="0"/>
              <a:t>(</a:t>
            </a:r>
            <a:r>
              <a:rPr lang="en-US" altLang="zh-CN" dirty="0" err="1"/>
              <a:t>PbD</a:t>
            </a:r>
            <a:r>
              <a:rPr lang="en-US" altLang="zh-CN" dirty="0"/>
              <a:t>):</a:t>
            </a:r>
            <a:r>
              <a:rPr lang="zh-CN" altLang="en-US" dirty="0"/>
              <a:t> </a:t>
            </a:r>
            <a:r>
              <a:rPr lang="en-US" altLang="zh-CN" dirty="0"/>
              <a:t>embed</a:t>
            </a:r>
            <a:r>
              <a:rPr lang="zh-CN" altLang="en-US" dirty="0"/>
              <a:t> </a:t>
            </a:r>
            <a:r>
              <a:rPr lang="en-US" altLang="zh-CN" dirty="0"/>
              <a:t>data</a:t>
            </a:r>
            <a:r>
              <a:rPr lang="zh-CN" altLang="en-US" dirty="0"/>
              <a:t> </a:t>
            </a:r>
            <a:r>
              <a:rPr lang="en-US" altLang="zh-CN" dirty="0"/>
              <a:t>privacy</a:t>
            </a:r>
            <a:r>
              <a:rPr lang="zh-CN" altLang="en-US" dirty="0"/>
              <a:t> </a:t>
            </a:r>
            <a:r>
              <a:rPr lang="en-US" altLang="zh-CN" dirty="0"/>
              <a:t>requirements</a:t>
            </a:r>
            <a:r>
              <a:rPr lang="zh-CN" altLang="en-US" dirty="0"/>
              <a:t> </a:t>
            </a:r>
            <a:r>
              <a:rPr lang="en-US" altLang="zh-CN" dirty="0"/>
              <a:t>into</a:t>
            </a:r>
            <a:r>
              <a:rPr lang="zh-CN" altLang="en-US" dirty="0"/>
              <a:t> </a:t>
            </a:r>
            <a:r>
              <a:rPr lang="en-US" altLang="zh-CN" dirty="0"/>
              <a:t>product</a:t>
            </a:r>
            <a:r>
              <a:rPr lang="zh-CN" altLang="en-US" dirty="0"/>
              <a:t> </a:t>
            </a:r>
            <a:r>
              <a:rPr lang="en-US" altLang="zh-CN" dirty="0"/>
              <a:t>design</a:t>
            </a:r>
            <a:r>
              <a:rPr lang="zh-CN" altLang="en-US" dirty="0"/>
              <a:t> </a:t>
            </a:r>
            <a:r>
              <a:rPr lang="en-US" altLang="zh-CN" dirty="0"/>
              <a:t>and</a:t>
            </a:r>
            <a:r>
              <a:rPr lang="zh-CN" altLang="en-US" dirty="0"/>
              <a:t> </a:t>
            </a:r>
            <a:r>
              <a:rPr lang="en-US" altLang="zh-CN" dirty="0"/>
              <a:t>development.</a:t>
            </a:r>
          </a:p>
          <a:p>
            <a:pPr>
              <a:buClr>
                <a:schemeClr val="tx1"/>
              </a:buClr>
            </a:pPr>
            <a:endParaRPr lang="en-US" dirty="0"/>
          </a:p>
        </p:txBody>
      </p:sp>
    </p:spTree>
    <p:extLst>
      <p:ext uri="{BB962C8B-B14F-4D97-AF65-F5344CB8AC3E}">
        <p14:creationId xmlns:p14="http://schemas.microsoft.com/office/powerpoint/2010/main" val="3684436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altLang="zh-CN" sz="4000" dirty="0"/>
              <a:t>Data Fairness, Privacy and Ethics</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fontScale="92500" lnSpcReduction="10000"/>
          </a:bodyPr>
          <a:lstStyle/>
          <a:p>
            <a:pPr>
              <a:buClr>
                <a:schemeClr val="tx1"/>
              </a:buClr>
            </a:pPr>
            <a:r>
              <a:rPr lang="en-US" altLang="zh-CN" dirty="0">
                <a:solidFill>
                  <a:schemeClr val="tx1"/>
                </a:solidFill>
              </a:rPr>
              <a:t>Data</a:t>
            </a:r>
            <a:r>
              <a:rPr lang="zh-CN" altLang="en-US" dirty="0">
                <a:solidFill>
                  <a:schemeClr val="tx1"/>
                </a:solidFill>
              </a:rPr>
              <a:t> </a:t>
            </a:r>
            <a:r>
              <a:rPr lang="en-US" altLang="zh-CN" dirty="0">
                <a:solidFill>
                  <a:schemeClr val="tx1"/>
                </a:solidFill>
              </a:rPr>
              <a:t>Fairness:</a:t>
            </a:r>
            <a:r>
              <a:rPr lang="zh-CN" altLang="en-US" dirty="0">
                <a:solidFill>
                  <a:schemeClr val="tx1"/>
                </a:solidFill>
              </a:rPr>
              <a:t> </a:t>
            </a:r>
            <a:endParaRPr lang="en-US" altLang="zh-CN" dirty="0">
              <a:solidFill>
                <a:schemeClr val="tx1"/>
              </a:solidFill>
            </a:endParaRPr>
          </a:p>
          <a:p>
            <a:pPr lvl="1">
              <a:buClr>
                <a:schemeClr val="tx1"/>
              </a:buClr>
            </a:pPr>
            <a:r>
              <a:rPr lang="en-US" altLang="zh-CN" dirty="0">
                <a:solidFill>
                  <a:schemeClr val="tx1"/>
                </a:solidFill>
              </a:rPr>
              <a:t>Machine</a:t>
            </a:r>
            <a:r>
              <a:rPr lang="zh-CN" altLang="en-US" dirty="0">
                <a:solidFill>
                  <a:schemeClr val="tx1"/>
                </a:solidFill>
              </a:rPr>
              <a:t> </a:t>
            </a:r>
            <a:r>
              <a:rPr lang="en-US" altLang="zh-CN" dirty="0">
                <a:solidFill>
                  <a:schemeClr val="tx1"/>
                </a:solidFill>
              </a:rPr>
              <a:t>learning</a:t>
            </a:r>
            <a:r>
              <a:rPr lang="zh-CN" altLang="en-US" dirty="0">
                <a:solidFill>
                  <a:schemeClr val="tx1"/>
                </a:solidFill>
              </a:rPr>
              <a:t> </a:t>
            </a:r>
            <a:r>
              <a:rPr lang="en-US" altLang="zh-CN" dirty="0">
                <a:solidFill>
                  <a:schemeClr val="tx1"/>
                </a:solidFill>
              </a:rPr>
              <a:t>models</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decision</a:t>
            </a:r>
            <a:r>
              <a:rPr lang="zh-CN" altLang="en-US" dirty="0">
                <a:solidFill>
                  <a:schemeClr val="tx1"/>
                </a:solidFill>
              </a:rPr>
              <a:t> </a:t>
            </a:r>
            <a:r>
              <a:rPr lang="en-US" altLang="zh-CN" dirty="0">
                <a:solidFill>
                  <a:schemeClr val="tx1"/>
                </a:solidFill>
              </a:rPr>
              <a:t>making</a:t>
            </a:r>
            <a:r>
              <a:rPr lang="zh-CN" altLang="en-US" dirty="0">
                <a:solidFill>
                  <a:schemeClr val="tx1"/>
                </a:solidFill>
              </a:rPr>
              <a:t> </a:t>
            </a:r>
            <a:r>
              <a:rPr lang="en-US" altLang="zh-CN" dirty="0">
                <a:solidFill>
                  <a:schemeClr val="tx1"/>
                </a:solidFill>
              </a:rPr>
              <a:t>can</a:t>
            </a:r>
            <a:r>
              <a:rPr lang="zh-CN" altLang="en-US" dirty="0">
                <a:solidFill>
                  <a:schemeClr val="tx1"/>
                </a:solidFill>
              </a:rPr>
              <a:t> </a:t>
            </a:r>
            <a:r>
              <a:rPr lang="en-US" altLang="zh-CN" dirty="0">
                <a:solidFill>
                  <a:schemeClr val="tx1"/>
                </a:solidFill>
              </a:rPr>
              <a:t>reinforce</a:t>
            </a:r>
            <a:r>
              <a:rPr lang="zh-CN" altLang="en-US" dirty="0">
                <a:solidFill>
                  <a:schemeClr val="tx1"/>
                </a:solidFill>
              </a:rPr>
              <a:t> </a:t>
            </a:r>
            <a:r>
              <a:rPr lang="en-US" altLang="zh-CN" dirty="0">
                <a:solidFill>
                  <a:schemeClr val="tx1"/>
                </a:solidFill>
              </a:rPr>
              <a:t>stereotypes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have</a:t>
            </a:r>
            <a:r>
              <a:rPr lang="zh-CN" altLang="en-US" dirty="0">
                <a:solidFill>
                  <a:schemeClr val="tx1"/>
                </a:solidFill>
              </a:rPr>
              <a:t> </a:t>
            </a:r>
            <a:r>
              <a:rPr lang="en-US" altLang="zh-CN" dirty="0">
                <a:solidFill>
                  <a:schemeClr val="tx1"/>
                </a:solidFill>
              </a:rPr>
              <a:t>adverse</a:t>
            </a:r>
            <a:r>
              <a:rPr lang="zh-CN" altLang="en-US" dirty="0">
                <a:solidFill>
                  <a:schemeClr val="tx1"/>
                </a:solidFill>
              </a:rPr>
              <a:t> </a:t>
            </a:r>
            <a:r>
              <a:rPr lang="en-US" altLang="zh-CN" dirty="0">
                <a:solidFill>
                  <a:schemeClr val="tx1"/>
                </a:solidFill>
              </a:rPr>
              <a:t>racial</a:t>
            </a:r>
            <a:r>
              <a:rPr lang="zh-CN" altLang="en-US" dirty="0">
                <a:solidFill>
                  <a:schemeClr val="tx1"/>
                </a:solidFill>
              </a:rPr>
              <a:t> </a:t>
            </a:r>
            <a:r>
              <a:rPr lang="en-US" altLang="zh-CN" dirty="0">
                <a:solidFill>
                  <a:schemeClr val="tx1"/>
                </a:solidFill>
              </a:rPr>
              <a:t>or</a:t>
            </a:r>
            <a:r>
              <a:rPr lang="zh-CN" altLang="en-US" dirty="0">
                <a:solidFill>
                  <a:schemeClr val="tx1"/>
                </a:solidFill>
              </a:rPr>
              <a:t> </a:t>
            </a:r>
            <a:r>
              <a:rPr lang="en-US" altLang="zh-CN" dirty="0">
                <a:solidFill>
                  <a:schemeClr val="tx1"/>
                </a:solidFill>
              </a:rPr>
              <a:t>socioeconomic</a:t>
            </a:r>
            <a:r>
              <a:rPr lang="zh-CN" altLang="en-US" dirty="0">
                <a:solidFill>
                  <a:schemeClr val="tx1"/>
                </a:solidFill>
              </a:rPr>
              <a:t> </a:t>
            </a:r>
            <a:r>
              <a:rPr lang="en-US" altLang="zh-CN" dirty="0">
                <a:solidFill>
                  <a:schemeClr val="tx1"/>
                </a:solidFill>
              </a:rPr>
              <a:t>implications</a:t>
            </a:r>
          </a:p>
          <a:p>
            <a:pPr lvl="1">
              <a:buClr>
                <a:schemeClr val="tx1"/>
              </a:buClr>
            </a:pPr>
            <a:r>
              <a:rPr lang="en-US" altLang="zh-CN" dirty="0">
                <a:solidFill>
                  <a:schemeClr val="tx1"/>
                </a:solidFill>
              </a:rPr>
              <a:t>Machine</a:t>
            </a:r>
            <a:r>
              <a:rPr lang="zh-CN" altLang="en-US" dirty="0">
                <a:solidFill>
                  <a:schemeClr val="tx1"/>
                </a:solidFill>
              </a:rPr>
              <a:t> </a:t>
            </a:r>
            <a:r>
              <a:rPr lang="en-US" altLang="zh-CN" dirty="0">
                <a:solidFill>
                  <a:schemeClr val="tx1"/>
                </a:solidFill>
              </a:rPr>
              <a:t>learning</a:t>
            </a:r>
            <a:r>
              <a:rPr lang="zh-CN" altLang="en-US" dirty="0">
                <a:solidFill>
                  <a:schemeClr val="tx1"/>
                </a:solidFill>
              </a:rPr>
              <a:t> </a:t>
            </a:r>
            <a:r>
              <a:rPr lang="en-US" altLang="zh-CN" dirty="0">
                <a:solidFill>
                  <a:schemeClr val="tx1"/>
                </a:solidFill>
              </a:rPr>
              <a:t>tools</a:t>
            </a:r>
            <a:r>
              <a:rPr lang="zh-CN" altLang="en-US" dirty="0">
                <a:solidFill>
                  <a:schemeClr val="tx1"/>
                </a:solidFill>
              </a:rPr>
              <a:t> </a:t>
            </a:r>
            <a:r>
              <a:rPr lang="en-US" altLang="zh-CN" dirty="0">
                <a:solidFill>
                  <a:schemeClr val="tx1"/>
                </a:solidFill>
              </a:rPr>
              <a:t>work</a:t>
            </a:r>
            <a:r>
              <a:rPr lang="zh-CN" altLang="en-US" dirty="0">
                <a:solidFill>
                  <a:schemeClr val="tx1"/>
                </a:solidFill>
              </a:rPr>
              <a:t> </a:t>
            </a:r>
            <a:r>
              <a:rPr lang="en-US" altLang="zh-CN" dirty="0">
                <a:solidFill>
                  <a:schemeClr val="tx1"/>
                </a:solidFill>
              </a:rPr>
              <a:t>as</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black</a:t>
            </a:r>
            <a:r>
              <a:rPr lang="zh-CN" altLang="en-US" dirty="0">
                <a:solidFill>
                  <a:schemeClr val="tx1"/>
                </a:solidFill>
              </a:rPr>
              <a:t> </a:t>
            </a:r>
            <a:r>
              <a:rPr lang="en-US" altLang="zh-CN" dirty="0">
                <a:solidFill>
                  <a:schemeClr val="tx1"/>
                </a:solidFill>
              </a:rPr>
              <a:t>box</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are</a:t>
            </a:r>
            <a:r>
              <a:rPr lang="zh-CN" altLang="en-US" dirty="0">
                <a:solidFill>
                  <a:schemeClr val="tx1"/>
                </a:solidFill>
              </a:rPr>
              <a:t> </a:t>
            </a:r>
            <a:r>
              <a:rPr lang="en-US" altLang="zh-CN" dirty="0">
                <a:solidFill>
                  <a:schemeClr val="tx1"/>
                </a:solidFill>
              </a:rPr>
              <a:t>difficult</a:t>
            </a:r>
            <a:r>
              <a:rPr lang="zh-CN" altLang="en-US" dirty="0">
                <a:solidFill>
                  <a:schemeClr val="tx1"/>
                </a:solidFill>
              </a:rPr>
              <a:t> </a:t>
            </a:r>
            <a:r>
              <a:rPr lang="en-US" altLang="zh-CN" dirty="0">
                <a:solidFill>
                  <a:schemeClr val="tx1"/>
                </a:solidFill>
              </a:rPr>
              <a:t>for</a:t>
            </a:r>
            <a:r>
              <a:rPr lang="zh-CN" altLang="en-US" dirty="0">
                <a:solidFill>
                  <a:schemeClr val="tx1"/>
                </a:solidFill>
              </a:rPr>
              <a:t> </a:t>
            </a:r>
            <a:r>
              <a:rPr lang="en-US" altLang="zh-CN" dirty="0">
                <a:solidFill>
                  <a:schemeClr val="tx1"/>
                </a:solidFill>
              </a:rPr>
              <a:t>humans</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interpret</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determine</a:t>
            </a:r>
            <a:r>
              <a:rPr lang="zh-CN" altLang="en-US" dirty="0">
                <a:solidFill>
                  <a:schemeClr val="tx1"/>
                </a:solidFill>
              </a:rPr>
              <a:t> </a:t>
            </a:r>
            <a:r>
              <a:rPr lang="en-US" altLang="zh-CN" dirty="0">
                <a:solidFill>
                  <a:schemeClr val="tx1"/>
                </a:solidFill>
              </a:rPr>
              <a:t>appropriate</a:t>
            </a:r>
            <a:r>
              <a:rPr lang="zh-CN" altLang="en-US" dirty="0">
                <a:solidFill>
                  <a:schemeClr val="tx1"/>
                </a:solidFill>
              </a:rPr>
              <a:t> </a:t>
            </a:r>
            <a:r>
              <a:rPr lang="en-US" altLang="zh-CN" dirty="0">
                <a:solidFill>
                  <a:schemeClr val="tx1"/>
                </a:solidFill>
              </a:rPr>
              <a:t>inputs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ethical</a:t>
            </a:r>
            <a:r>
              <a:rPr lang="zh-CN" altLang="en-US" dirty="0">
                <a:solidFill>
                  <a:schemeClr val="tx1"/>
                </a:solidFill>
              </a:rPr>
              <a:t> </a:t>
            </a:r>
            <a:r>
              <a:rPr lang="en-US" altLang="zh-CN" dirty="0">
                <a:solidFill>
                  <a:schemeClr val="tx1"/>
                </a:solidFill>
              </a:rPr>
              <a:t>implications</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results.</a:t>
            </a:r>
          </a:p>
          <a:p>
            <a:pPr lvl="1">
              <a:buClr>
                <a:schemeClr val="tx1"/>
              </a:buClr>
            </a:pPr>
            <a:r>
              <a:rPr lang="en-US" altLang="zh-CN" dirty="0">
                <a:solidFill>
                  <a:schemeClr val="tx1"/>
                </a:solidFill>
              </a:rPr>
              <a:t>Checklist:</a:t>
            </a:r>
          </a:p>
          <a:p>
            <a:pPr lvl="2">
              <a:buClr>
                <a:schemeClr val="tx1"/>
              </a:buClr>
            </a:pPr>
            <a:r>
              <a:rPr lang="en-US" altLang="zh-CN" dirty="0">
                <a:solidFill>
                  <a:schemeClr val="tx1"/>
                </a:solidFill>
              </a:rPr>
              <a:t>Test</a:t>
            </a:r>
            <a:r>
              <a:rPr lang="zh-CN" altLang="en-US" dirty="0">
                <a:solidFill>
                  <a:schemeClr val="tx1"/>
                </a:solidFill>
              </a:rPr>
              <a:t> </a:t>
            </a:r>
            <a:r>
              <a:rPr lang="en-US" altLang="zh-CN" dirty="0">
                <a:solidFill>
                  <a:schemeClr val="tx1"/>
                </a:solidFill>
              </a:rPr>
              <a:t>the</a:t>
            </a:r>
            <a:r>
              <a:rPr lang="zh-CN" altLang="en-US" dirty="0">
                <a:solidFill>
                  <a:schemeClr val="tx1"/>
                </a:solidFill>
              </a:rPr>
              <a:t> </a:t>
            </a:r>
            <a:r>
              <a:rPr lang="en-US" altLang="zh-CN" dirty="0">
                <a:solidFill>
                  <a:schemeClr val="tx1"/>
                </a:solidFill>
              </a:rPr>
              <a:t>training</a:t>
            </a:r>
            <a:r>
              <a:rPr lang="zh-CN" altLang="en-US" dirty="0">
                <a:solidFill>
                  <a:schemeClr val="tx1"/>
                </a:solidFill>
              </a:rPr>
              <a:t> </a:t>
            </a:r>
            <a:r>
              <a:rPr lang="en-US" altLang="zh-CN" dirty="0">
                <a:solidFill>
                  <a:schemeClr val="tx1"/>
                </a:solidFill>
              </a:rPr>
              <a:t>data</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ensure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fair</a:t>
            </a:r>
          </a:p>
          <a:p>
            <a:pPr lvl="2">
              <a:buClr>
                <a:schemeClr val="tx1"/>
              </a:buClr>
            </a:pPr>
            <a:r>
              <a:rPr lang="en-US" altLang="zh-CN" dirty="0">
                <a:solidFill>
                  <a:schemeClr val="tx1"/>
                </a:solidFill>
              </a:rPr>
              <a:t>Study</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understand</a:t>
            </a:r>
            <a:r>
              <a:rPr lang="zh-CN" altLang="en-US" dirty="0">
                <a:solidFill>
                  <a:schemeClr val="tx1"/>
                </a:solidFill>
              </a:rPr>
              <a:t> </a:t>
            </a:r>
            <a:r>
              <a:rPr lang="en-US" altLang="zh-CN" dirty="0">
                <a:solidFill>
                  <a:schemeClr val="tx1"/>
                </a:solidFill>
              </a:rPr>
              <a:t>possible</a:t>
            </a:r>
            <a:r>
              <a:rPr lang="zh-CN" altLang="en-US" dirty="0">
                <a:solidFill>
                  <a:schemeClr val="tx1"/>
                </a:solidFill>
              </a:rPr>
              <a:t> </a:t>
            </a:r>
            <a:r>
              <a:rPr lang="en-US" altLang="zh-CN" dirty="0">
                <a:solidFill>
                  <a:schemeClr val="tx1"/>
                </a:solidFill>
              </a:rPr>
              <a:t>source</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bias</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dirty="0">
                <a:solidFill>
                  <a:schemeClr val="tx1"/>
                </a:solidFill>
              </a:rPr>
              <a:t>data</a:t>
            </a:r>
          </a:p>
          <a:p>
            <a:pPr lvl="2">
              <a:buClr>
                <a:schemeClr val="tx1"/>
              </a:buClr>
            </a:pPr>
            <a:r>
              <a:rPr lang="en-US" altLang="zh-CN" dirty="0">
                <a:solidFill>
                  <a:schemeClr val="tx1"/>
                </a:solidFill>
              </a:rPr>
              <a:t>Have</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project</a:t>
            </a:r>
            <a:r>
              <a:rPr lang="zh-CN" altLang="en-US" dirty="0">
                <a:solidFill>
                  <a:schemeClr val="tx1"/>
                </a:solidFill>
              </a:rPr>
              <a:t> </a:t>
            </a:r>
            <a:r>
              <a:rPr lang="en-US" altLang="zh-CN" dirty="0">
                <a:solidFill>
                  <a:schemeClr val="tx1"/>
                </a:solidFill>
              </a:rPr>
              <a:t>team</a:t>
            </a:r>
            <a:r>
              <a:rPr lang="zh-CN" altLang="en-US" dirty="0">
                <a:solidFill>
                  <a:schemeClr val="tx1"/>
                </a:solidFill>
              </a:rPr>
              <a:t> </a:t>
            </a:r>
            <a:r>
              <a:rPr lang="en-US" altLang="zh-CN" dirty="0">
                <a:solidFill>
                  <a:schemeClr val="tx1"/>
                </a:solidFill>
              </a:rPr>
              <a:t>with</a:t>
            </a:r>
            <a:r>
              <a:rPr lang="zh-CN" altLang="en-US" dirty="0">
                <a:solidFill>
                  <a:schemeClr val="tx1"/>
                </a:solidFill>
              </a:rPr>
              <a:t> </a:t>
            </a:r>
            <a:r>
              <a:rPr lang="en-US" altLang="zh-CN" dirty="0">
                <a:solidFill>
                  <a:schemeClr val="tx1"/>
                </a:solidFill>
              </a:rPr>
              <a:t>diversity</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opinions,</a:t>
            </a:r>
            <a:r>
              <a:rPr lang="zh-CN" altLang="en-US" dirty="0">
                <a:solidFill>
                  <a:schemeClr val="tx1"/>
                </a:solidFill>
              </a:rPr>
              <a:t> </a:t>
            </a:r>
            <a:r>
              <a:rPr lang="en-US" altLang="zh-CN" dirty="0">
                <a:solidFill>
                  <a:schemeClr val="tx1"/>
                </a:solidFill>
              </a:rPr>
              <a:t>backgrounds,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kinds</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thoughts</a:t>
            </a:r>
          </a:p>
          <a:p>
            <a:pPr lvl="2">
              <a:buClr>
                <a:schemeClr val="tx1"/>
              </a:buClr>
            </a:pPr>
            <a:r>
              <a:rPr lang="en-US" altLang="zh-CN" dirty="0">
                <a:solidFill>
                  <a:schemeClr val="tx1"/>
                </a:solidFill>
              </a:rPr>
              <a:t>…</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130603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What is Data Science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What is Data Science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a:buClr>
                <a:schemeClr val="tx1"/>
              </a:buClr>
            </a:pPr>
            <a:r>
              <a:rPr lang="en-US" sz="2200" dirty="0"/>
              <a:t>The term “Data Science” was coined in 2001, attributed to William S. Cleveland who wrote “Data Science: An Action for Expanding the Technical Areas of the Field of Statistics”.</a:t>
            </a:r>
          </a:p>
          <a:p>
            <a:pPr marL="342900" indent="-342900">
              <a:buClr>
                <a:schemeClr val="tx1"/>
              </a:buClr>
            </a:pPr>
            <a:endParaRPr lang="en-US" dirty="0"/>
          </a:p>
          <a:p>
            <a:pPr>
              <a:buClr>
                <a:schemeClr val="tx1"/>
              </a:buClr>
            </a:pPr>
            <a:r>
              <a:rPr lang="en-US" altLang="zh-CN" sz="2200" dirty="0"/>
              <a:t>Wiki definition:</a:t>
            </a:r>
            <a:r>
              <a:rPr lang="zh-CN" altLang="en-US" sz="2200" dirty="0"/>
              <a:t> </a:t>
            </a:r>
            <a:r>
              <a:rPr lang="en-US" sz="1900" b="1" dirty="0"/>
              <a:t>Data science</a:t>
            </a:r>
            <a:r>
              <a:rPr lang="en-US" sz="1900" dirty="0"/>
              <a:t> is an </a:t>
            </a:r>
            <a:r>
              <a:rPr lang="en-US" sz="1900" dirty="0">
                <a:solidFill>
                  <a:schemeClr val="tx1"/>
                </a:solidFill>
              </a:rPr>
              <a:t>interdisciplinary</a:t>
            </a:r>
            <a:r>
              <a:rPr lang="en-US" sz="1900" dirty="0"/>
              <a:t> field that uses </a:t>
            </a:r>
            <a:r>
              <a:rPr lang="en-US" sz="1900" b="1" dirty="0"/>
              <a:t>scientific</a:t>
            </a:r>
            <a:r>
              <a:rPr lang="en-US" sz="1900" dirty="0"/>
              <a:t> methods, processes, algorithms and systems to extract </a:t>
            </a:r>
            <a:r>
              <a:rPr lang="en-US" sz="1900" dirty="0">
                <a:solidFill>
                  <a:schemeClr val="tx1"/>
                </a:solidFill>
              </a:rPr>
              <a:t>knowledge and insights </a:t>
            </a:r>
            <a:r>
              <a:rPr lang="en-US" sz="1900" dirty="0"/>
              <a:t>from structured and unstructured </a:t>
            </a:r>
            <a:r>
              <a:rPr lang="en-US" sz="1900" b="1" dirty="0"/>
              <a:t>data</a:t>
            </a:r>
            <a:r>
              <a:rPr lang="en-US" sz="1900" dirty="0"/>
              <a:t>, and apply knowledge and actionable insights from </a:t>
            </a:r>
            <a:r>
              <a:rPr lang="en-US" sz="1900" b="1" dirty="0"/>
              <a:t>data</a:t>
            </a:r>
            <a:r>
              <a:rPr lang="en-US" sz="1900" dirty="0"/>
              <a:t> across a broad range of application domains.</a:t>
            </a:r>
          </a:p>
          <a:p>
            <a:pPr marL="742950" lvl="1" indent="-285750">
              <a:lnSpc>
                <a:spcPct val="90000"/>
              </a:lnSpc>
              <a:spcBef>
                <a:spcPts val="500"/>
              </a:spcBef>
              <a:spcAft>
                <a:spcPts val="0"/>
              </a:spcAft>
              <a:buClr>
                <a:schemeClr val="tx1"/>
              </a:buClr>
              <a:buSzPts val="2400"/>
            </a:pPr>
            <a:endParaRPr lang="en-US" dirty="0"/>
          </a:p>
        </p:txBody>
      </p:sp>
    </p:spTree>
    <p:extLst>
      <p:ext uri="{BB962C8B-B14F-4D97-AF65-F5344CB8AC3E}">
        <p14:creationId xmlns:p14="http://schemas.microsoft.com/office/powerpoint/2010/main" val="397438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OSEMN Process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315016"/>
            <a:ext cx="7992837" cy="3924126"/>
          </a:xfrm>
        </p:spPr>
        <p:txBody>
          <a:bodyPr vert="horz" wrap="square" lIns="68580" tIns="34290" rIns="68580" bIns="34290" rtlCol="0" anchor="t" anchorCtr="0">
            <a:normAutofit fontScale="62500" lnSpcReduction="20000"/>
          </a:bodyPr>
          <a:lstStyle/>
          <a:p>
            <a:pPr>
              <a:buClr>
                <a:schemeClr val="tx1"/>
              </a:buClr>
            </a:pPr>
            <a:r>
              <a:rPr lang="en-US" altLang="zh-CN" sz="2600" dirty="0">
                <a:solidFill>
                  <a:srgbClr val="FF0000"/>
                </a:solidFill>
              </a:rPr>
              <a:t>O</a:t>
            </a:r>
            <a:r>
              <a:rPr lang="en-US" altLang="zh-CN" sz="2600" dirty="0">
                <a:solidFill>
                  <a:schemeClr val="tx1"/>
                </a:solidFill>
              </a:rPr>
              <a:t>btain: collect data</a:t>
            </a:r>
          </a:p>
          <a:p>
            <a:pPr lvl="1">
              <a:buClr>
                <a:schemeClr val="tx1"/>
              </a:buClr>
            </a:pPr>
            <a:r>
              <a:rPr lang="en-US" altLang="zh-CN" sz="1900" dirty="0">
                <a:solidFill>
                  <a:schemeClr val="tx1"/>
                </a:solidFill>
              </a:rPr>
              <a:t>Data query from databases, Web/PDF scraping, web APIs</a:t>
            </a:r>
          </a:p>
          <a:p>
            <a:pPr>
              <a:buClr>
                <a:schemeClr val="tx1"/>
              </a:buClr>
            </a:pPr>
            <a:r>
              <a:rPr lang="en-US" altLang="zh-CN" sz="2600" dirty="0">
                <a:solidFill>
                  <a:srgbClr val="FF0000"/>
                </a:solidFill>
              </a:rPr>
              <a:t>S</a:t>
            </a:r>
            <a:r>
              <a:rPr lang="en-US" altLang="zh-CN" sz="2600" dirty="0">
                <a:solidFill>
                  <a:schemeClr val="tx1"/>
                </a:solidFill>
              </a:rPr>
              <a:t>crub: clean and filter data</a:t>
            </a:r>
          </a:p>
          <a:p>
            <a:pPr lvl="1">
              <a:buClr>
                <a:schemeClr val="tx1"/>
              </a:buClr>
            </a:pPr>
            <a:r>
              <a:rPr lang="en-US" altLang="zh-CN" sz="1900" dirty="0">
                <a:solidFill>
                  <a:schemeClr val="tx1"/>
                </a:solidFill>
              </a:rPr>
              <a:t>GIGO (Garbage In Garbage Out)</a:t>
            </a:r>
          </a:p>
          <a:p>
            <a:pPr>
              <a:buClr>
                <a:schemeClr val="tx1"/>
              </a:buClr>
            </a:pPr>
            <a:r>
              <a:rPr lang="en-US" altLang="zh-CN" sz="2600" dirty="0">
                <a:solidFill>
                  <a:srgbClr val="FF0000"/>
                </a:solidFill>
              </a:rPr>
              <a:t>E</a:t>
            </a:r>
            <a:r>
              <a:rPr lang="en-US" altLang="zh-CN" sz="2600" dirty="0">
                <a:solidFill>
                  <a:schemeClr val="tx1"/>
                </a:solidFill>
              </a:rPr>
              <a:t>xplore: understand the data</a:t>
            </a:r>
          </a:p>
          <a:p>
            <a:pPr lvl="1">
              <a:buClr>
                <a:schemeClr val="tx1"/>
              </a:buClr>
            </a:pPr>
            <a:r>
              <a:rPr lang="en-US" altLang="zh-CN" sz="1900" dirty="0">
                <a:solidFill>
                  <a:schemeClr val="tx1"/>
                </a:solidFill>
              </a:rPr>
              <a:t>Inspect the data and its properties (different types of data)</a:t>
            </a:r>
          </a:p>
          <a:p>
            <a:pPr lvl="1">
              <a:buClr>
                <a:schemeClr val="tx1"/>
              </a:buClr>
            </a:pPr>
            <a:r>
              <a:rPr lang="en-US" altLang="zh-CN" sz="1900" dirty="0">
                <a:solidFill>
                  <a:schemeClr val="tx1"/>
                </a:solidFill>
              </a:rPr>
              <a:t>Computer descriptive statistics and identify simple patterns through visualization</a:t>
            </a:r>
          </a:p>
          <a:p>
            <a:pPr>
              <a:buClr>
                <a:schemeClr val="tx1"/>
              </a:buClr>
            </a:pPr>
            <a:r>
              <a:rPr lang="en-US" altLang="zh-CN" sz="2600" dirty="0">
                <a:solidFill>
                  <a:srgbClr val="FF0000"/>
                </a:solidFill>
              </a:rPr>
              <a:t>M</a:t>
            </a:r>
            <a:r>
              <a:rPr lang="en-US" altLang="zh-CN" sz="2600" dirty="0">
                <a:solidFill>
                  <a:schemeClr val="tx1"/>
                </a:solidFill>
              </a:rPr>
              <a:t>odel: Generate models for prediction or making decisions</a:t>
            </a:r>
          </a:p>
          <a:p>
            <a:pPr lvl="1">
              <a:buClr>
                <a:schemeClr val="tx1"/>
              </a:buClr>
            </a:pPr>
            <a:r>
              <a:rPr lang="en-US" altLang="zh-CN" sz="1900" dirty="0">
                <a:solidFill>
                  <a:schemeClr val="tx1"/>
                </a:solidFill>
              </a:rPr>
              <a:t>Feature selection and reduction</a:t>
            </a:r>
          </a:p>
          <a:p>
            <a:pPr lvl="1">
              <a:buClr>
                <a:schemeClr val="tx1"/>
              </a:buClr>
            </a:pPr>
            <a:r>
              <a:rPr lang="en-US" altLang="zh-CN" sz="1900" dirty="0">
                <a:solidFill>
                  <a:schemeClr val="tx1"/>
                </a:solidFill>
              </a:rPr>
              <a:t>Clustering, Classification, Regression, Association rule discovery</a:t>
            </a:r>
          </a:p>
          <a:p>
            <a:pPr>
              <a:buClr>
                <a:schemeClr val="tx1"/>
              </a:buClr>
            </a:pPr>
            <a:r>
              <a:rPr lang="en-US" altLang="zh-CN" sz="2900" dirty="0" err="1">
                <a:solidFill>
                  <a:schemeClr val="tx1"/>
                </a:solidFill>
              </a:rPr>
              <a:t>i</a:t>
            </a:r>
            <a:r>
              <a:rPr lang="en-US" altLang="zh-CN" sz="2900" dirty="0" err="1">
                <a:solidFill>
                  <a:srgbClr val="FF0000"/>
                </a:solidFill>
              </a:rPr>
              <a:t>N</a:t>
            </a:r>
            <a:r>
              <a:rPr lang="en-US" altLang="zh-CN" sz="2900" dirty="0" err="1">
                <a:solidFill>
                  <a:schemeClr val="tx1"/>
                </a:solidFill>
              </a:rPr>
              <a:t>terpret</a:t>
            </a:r>
            <a:r>
              <a:rPr lang="en-US" altLang="zh-CN" sz="2900" dirty="0">
                <a:solidFill>
                  <a:schemeClr val="tx1"/>
                </a:solidFill>
              </a:rPr>
              <a:t> data: Storytelling</a:t>
            </a:r>
          </a:p>
          <a:p>
            <a:pPr lvl="1">
              <a:buClr>
                <a:schemeClr val="tx1"/>
              </a:buClr>
            </a:pPr>
            <a:r>
              <a:rPr lang="en-US" altLang="zh-CN" sz="1900" dirty="0">
                <a:solidFill>
                  <a:schemeClr val="tx1"/>
                </a:solidFill>
              </a:rPr>
              <a:t>Interpret the data models and discovered knowledge</a:t>
            </a:r>
          </a:p>
          <a:p>
            <a:pPr lvl="1">
              <a:buClr>
                <a:schemeClr val="tx1"/>
              </a:buClr>
            </a:pPr>
            <a:r>
              <a:rPr lang="en-US" altLang="zh-CN" sz="1900" dirty="0">
                <a:solidFill>
                  <a:schemeClr val="tx1"/>
                </a:solidFill>
              </a:rPr>
              <a:t>Generate data products from the data that can answer business questions</a:t>
            </a:r>
          </a:p>
          <a:p>
            <a:pPr lvl="1">
              <a:buClr>
                <a:schemeClr val="tx1"/>
              </a:buClr>
            </a:pPr>
            <a:r>
              <a:rPr lang="en-US" altLang="zh-CN" sz="1900" dirty="0">
                <a:solidFill>
                  <a:schemeClr val="tx1"/>
                </a:solidFill>
              </a:rPr>
              <a:t>Deliver the results and actionable insights</a:t>
            </a: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67504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Data Science Venn Diagram</a:t>
            </a:r>
          </a:p>
        </p:txBody>
      </p:sp>
      <p:pic>
        <p:nvPicPr>
          <p:cNvPr id="6" name="Picture 2">
            <a:extLst>
              <a:ext uri="{FF2B5EF4-FFF2-40B4-BE49-F238E27FC236}">
                <a16:creationId xmlns:a16="http://schemas.microsoft.com/office/drawing/2014/main" id="{ACB06282-017E-4E8E-989E-D2E352E34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242" y="1466527"/>
            <a:ext cx="5250859" cy="31880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551B7AC-A6A7-8857-967B-B556B995C25E}"/>
              </a:ext>
            </a:extLst>
          </p:cNvPr>
          <p:cNvSpPr>
            <a:spLocks noGrp="1"/>
          </p:cNvSpPr>
          <p:nvPr>
            <p:ph idx="1"/>
          </p:nvPr>
        </p:nvSpPr>
        <p:spPr>
          <a:xfrm>
            <a:off x="522514" y="1466527"/>
            <a:ext cx="7992837" cy="3924126"/>
          </a:xfrm>
        </p:spPr>
        <p:txBody>
          <a:bodyPr vert="horz" wrap="square" lIns="68580" tIns="34290" rIns="68580" bIns="34290" rtlCol="0" anchor="t" anchorCtr="0">
            <a:normAutofit/>
          </a:bodyPr>
          <a:lstStyle/>
          <a:p>
            <a:pPr>
              <a:buClr>
                <a:schemeClr val="tx1"/>
              </a:buClr>
            </a:pPr>
            <a:r>
              <a:rPr lang="en-US" altLang="zh-CN" dirty="0">
                <a:solidFill>
                  <a:schemeClr val="tx1"/>
                </a:solidFill>
              </a:rPr>
              <a:t>Primary colors:</a:t>
            </a:r>
          </a:p>
          <a:p>
            <a:pPr lvl="1">
              <a:buClr>
                <a:schemeClr val="tx1"/>
              </a:buClr>
            </a:pPr>
            <a:r>
              <a:rPr lang="en-US" altLang="zh-CN" dirty="0">
                <a:solidFill>
                  <a:schemeClr val="tx1"/>
                </a:solidFill>
              </a:rPr>
              <a:t>Computer Science</a:t>
            </a:r>
          </a:p>
          <a:p>
            <a:pPr lvl="1">
              <a:buClr>
                <a:schemeClr val="tx1"/>
              </a:buClr>
            </a:pPr>
            <a:r>
              <a:rPr lang="en-US" altLang="zh-CN" dirty="0">
                <a:solidFill>
                  <a:schemeClr val="tx1"/>
                </a:solidFill>
              </a:rPr>
              <a:t>Math/Statistics</a:t>
            </a:r>
          </a:p>
          <a:p>
            <a:pPr lvl="1">
              <a:buClr>
                <a:schemeClr val="tx1"/>
              </a:buClr>
            </a:pPr>
            <a:r>
              <a:rPr lang="en-US" altLang="zh-CN" dirty="0">
                <a:solidFill>
                  <a:schemeClr val="tx1"/>
                </a:solidFill>
              </a:rPr>
              <a:t>Domain Knowledge </a:t>
            </a:r>
          </a:p>
          <a:p>
            <a:pPr>
              <a:buClr>
                <a:schemeClr val="tx1"/>
              </a:buClr>
            </a:pPr>
            <a:r>
              <a:rPr lang="en-US" altLang="zh-CN" dirty="0">
                <a:solidFill>
                  <a:schemeClr val="tx1"/>
                </a:solidFill>
              </a:rPr>
              <a:t>Overlaps:</a:t>
            </a:r>
          </a:p>
          <a:p>
            <a:pPr lvl="1">
              <a:buClr>
                <a:schemeClr val="tx1"/>
              </a:buClr>
            </a:pPr>
            <a:r>
              <a:rPr lang="en-US" altLang="zh-CN" dirty="0">
                <a:solidFill>
                  <a:schemeClr val="tx1"/>
                </a:solidFill>
              </a:rPr>
              <a:t>Machine learning</a:t>
            </a:r>
          </a:p>
          <a:p>
            <a:pPr lvl="1">
              <a:buClr>
                <a:schemeClr val="tx1"/>
              </a:buClr>
            </a:pPr>
            <a:r>
              <a:rPr lang="en-US" altLang="zh-CN" dirty="0">
                <a:solidFill>
                  <a:schemeClr val="tx1"/>
                </a:solidFill>
              </a:rPr>
              <a:t>Software development</a:t>
            </a:r>
          </a:p>
          <a:p>
            <a:pPr lvl="1">
              <a:buClr>
                <a:schemeClr val="tx1"/>
              </a:buClr>
            </a:pPr>
            <a:r>
              <a:rPr lang="en-US" altLang="zh-CN" dirty="0">
                <a:solidFill>
                  <a:schemeClr val="tx1"/>
                </a:solidFill>
              </a:rPr>
              <a:t>Empirical Research</a:t>
            </a:r>
          </a:p>
          <a:p>
            <a:pPr>
              <a:buClr>
                <a:schemeClr val="tx1"/>
              </a:buClr>
            </a:pPr>
            <a:r>
              <a:rPr lang="en-US" altLang="zh-CN" dirty="0">
                <a:solidFill>
                  <a:schemeClr val="tx1"/>
                </a:solidFill>
              </a:rPr>
              <a:t>Data Science: the combination of all</a:t>
            </a:r>
          </a:p>
          <a:p>
            <a:pPr lvl="1">
              <a:buClr>
                <a:schemeClr val="tx1"/>
              </a:buClr>
            </a:pPr>
            <a:endParaRPr lang="en-US" altLang="zh-CN" dirty="0">
              <a:solidFill>
                <a:schemeClr val="tx1"/>
              </a:solidFill>
            </a:endParaRPr>
          </a:p>
          <a:p>
            <a:pPr marL="685800" lvl="1" indent="-22860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29824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Why Data Science</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369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Why Data Science?</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fontScale="85000" lnSpcReduction="20000"/>
          </a:bodyPr>
          <a:lstStyle/>
          <a:p>
            <a:pPr>
              <a:buClr>
                <a:schemeClr val="tx1"/>
              </a:buClr>
            </a:pPr>
            <a:r>
              <a:rPr lang="en-US" dirty="0">
                <a:solidFill>
                  <a:schemeClr val="tx1"/>
                </a:solidFill>
              </a:rPr>
              <a:t>Data vs. Information vs. Knowledge</a:t>
            </a:r>
          </a:p>
          <a:p>
            <a:pPr lvl="1">
              <a:buClr>
                <a:schemeClr val="tx1"/>
              </a:buClr>
            </a:pPr>
            <a:r>
              <a:rPr lang="en-US" dirty="0">
                <a:solidFill>
                  <a:schemeClr val="tx1"/>
                </a:solidFill>
              </a:rPr>
              <a:t>“Data is not information, information is not knowledge, knowledge is not understanding, understanding is not wisdom” – Clifford Stoll (astronomer)</a:t>
            </a:r>
          </a:p>
          <a:p>
            <a:pPr>
              <a:buClr>
                <a:schemeClr val="tx1"/>
              </a:buClr>
            </a:pPr>
            <a:r>
              <a:rPr lang="en-US" dirty="0">
                <a:solidFill>
                  <a:schemeClr val="tx1"/>
                </a:solidFill>
              </a:rPr>
              <a:t>Data: a collection of facts, such as values or measurements</a:t>
            </a:r>
          </a:p>
          <a:p>
            <a:pPr lvl="1">
              <a:buClr>
                <a:schemeClr val="tx1"/>
              </a:buClr>
            </a:pPr>
            <a:r>
              <a:rPr lang="en-US" dirty="0">
                <a:solidFill>
                  <a:schemeClr val="tx1"/>
                </a:solidFill>
              </a:rPr>
              <a:t>Example: 30 31 34 45 32</a:t>
            </a:r>
          </a:p>
          <a:p>
            <a:pPr>
              <a:buClr>
                <a:schemeClr val="tx1"/>
              </a:buClr>
            </a:pPr>
            <a:r>
              <a:rPr lang="en-US" dirty="0">
                <a:solidFill>
                  <a:schemeClr val="tx1"/>
                </a:solidFill>
              </a:rPr>
              <a:t>Information: meanings of data</a:t>
            </a:r>
          </a:p>
          <a:p>
            <a:pPr lvl="1">
              <a:buClr>
                <a:schemeClr val="tx1"/>
              </a:buClr>
            </a:pPr>
            <a:r>
              <a:rPr lang="en-US" dirty="0">
                <a:solidFill>
                  <a:schemeClr val="tx1"/>
                </a:solidFill>
              </a:rPr>
              <a:t>Example: The above numbers represent temperature readings in Rochester during November, 2008</a:t>
            </a:r>
          </a:p>
          <a:p>
            <a:pPr>
              <a:buClr>
                <a:schemeClr val="tx1"/>
              </a:buClr>
            </a:pPr>
            <a:r>
              <a:rPr lang="en-US" dirty="0">
                <a:solidFill>
                  <a:schemeClr val="tx1"/>
                </a:solidFill>
              </a:rPr>
              <a:t>Knowledge: Interpretation of information</a:t>
            </a:r>
          </a:p>
          <a:p>
            <a:pPr lvl="1">
              <a:buClr>
                <a:schemeClr val="tx1"/>
              </a:buClr>
            </a:pPr>
            <a:r>
              <a:rPr lang="en-US" dirty="0">
                <a:solidFill>
                  <a:schemeClr val="tx1"/>
                </a:solidFill>
              </a:rPr>
              <a:t>Example: I need to wear a coat in Rochester during November</a:t>
            </a:r>
          </a:p>
          <a:p>
            <a:pPr>
              <a:buClr>
                <a:schemeClr val="tx1"/>
              </a:buClr>
            </a:pPr>
            <a:r>
              <a:rPr lang="en-US" dirty="0">
                <a:solidFill>
                  <a:schemeClr val="tx1"/>
                </a:solidFill>
              </a:rPr>
              <a:t>Data Science</a:t>
            </a:r>
          </a:p>
          <a:p>
            <a:pPr lvl="1">
              <a:buClr>
                <a:schemeClr val="tx1"/>
              </a:buClr>
            </a:pPr>
            <a:r>
              <a:rPr lang="en-US" dirty="0">
                <a:solidFill>
                  <a:schemeClr val="tx1"/>
                </a:solidFill>
              </a:rPr>
              <a:t>Turn data into information and onwards up the pyramid – data products</a:t>
            </a:r>
          </a:p>
          <a:p>
            <a:pPr lvl="1">
              <a:buClr>
                <a:schemeClr val="tx1"/>
              </a:buClr>
            </a:pPr>
            <a:endParaRPr lang="en-US" dirty="0">
              <a:solidFill>
                <a:schemeClr val="tx1"/>
              </a:solidFill>
            </a:endParaRP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spTree>
    <p:extLst>
      <p:ext uri="{BB962C8B-B14F-4D97-AF65-F5344CB8AC3E}">
        <p14:creationId xmlns:p14="http://schemas.microsoft.com/office/powerpoint/2010/main" val="421162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740" y="435787"/>
            <a:ext cx="7912519" cy="873446"/>
          </a:xfrm>
        </p:spPr>
        <p:txBody>
          <a:bodyPr anchor="b">
            <a:normAutofit/>
          </a:bodyPr>
          <a:lstStyle/>
          <a:p>
            <a:r>
              <a:rPr lang="en-US" sz="4000" dirty="0"/>
              <a:t>Example of Data Products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0105" y="1319673"/>
            <a:ext cx="7992837" cy="3680929"/>
          </a:xfrm>
        </p:spPr>
        <p:txBody>
          <a:bodyPr vert="horz" wrap="square" lIns="68580" tIns="34290" rIns="68580" bIns="34290" rtlCol="0" anchor="t" anchorCtr="0">
            <a:normAutofit/>
          </a:bodyPr>
          <a:lstStyle/>
          <a:p>
            <a:pPr>
              <a:buClr>
                <a:schemeClr val="tx1"/>
              </a:buClr>
            </a:pPr>
            <a:r>
              <a:rPr lang="en-US" dirty="0">
                <a:solidFill>
                  <a:schemeClr val="tx1"/>
                </a:solidFill>
              </a:rPr>
              <a:t>User profile, View history, Movie info. </a:t>
            </a:r>
            <a:r>
              <a:rPr lang="en-US" dirty="0">
                <a:solidFill>
                  <a:schemeClr val="tx1"/>
                </a:solidFill>
                <a:sym typeface="Wingdings" pitchFamily="2" charset="2"/>
              </a:rPr>
              <a:t> Netflix Movie Recommendation</a:t>
            </a:r>
          </a:p>
          <a:p>
            <a:pPr lvl="1">
              <a:buClr>
                <a:schemeClr val="tx1"/>
              </a:buClr>
            </a:pPr>
            <a:r>
              <a:rPr lang="en-US" dirty="0">
                <a:solidFill>
                  <a:schemeClr val="tx1"/>
                </a:solidFill>
                <a:sym typeface="Wingdings" pitchFamily="2" charset="2"/>
              </a:rPr>
              <a:t>Netflix offers over 7K TV shows and movies</a:t>
            </a:r>
          </a:p>
          <a:p>
            <a:pPr lvl="1">
              <a:buClr>
                <a:schemeClr val="tx1"/>
              </a:buClr>
            </a:pPr>
            <a:r>
              <a:rPr lang="en-US" dirty="0">
                <a:solidFill>
                  <a:schemeClr val="tx1"/>
                </a:solidFill>
                <a:sym typeface="Wingdings" pitchFamily="2" charset="2"/>
              </a:rPr>
              <a:t>Netflix just has a 90-second window to help viewers find a movie or a TV show</a:t>
            </a:r>
          </a:p>
          <a:p>
            <a:pPr lvl="1">
              <a:buClr>
                <a:schemeClr val="tx1"/>
              </a:buClr>
            </a:pPr>
            <a:r>
              <a:rPr lang="en-US" dirty="0">
                <a:solidFill>
                  <a:schemeClr val="tx1"/>
                </a:solidFill>
                <a:sym typeface="Wingdings" pitchFamily="2" charset="2"/>
              </a:rPr>
              <a:t>Personalized recommendation produce $1 billon a year in value from customer retention</a:t>
            </a:r>
          </a:p>
          <a:p>
            <a:pPr lvl="1">
              <a:buClr>
                <a:schemeClr val="tx1"/>
              </a:buClr>
            </a:pPr>
            <a:r>
              <a:rPr lang="en-US" dirty="0">
                <a:solidFill>
                  <a:schemeClr val="tx1"/>
                </a:solidFill>
                <a:sym typeface="Wingdings" pitchFamily="2" charset="2"/>
              </a:rPr>
              <a:t>Majority of Netflix users choose 80% recommended by the system</a:t>
            </a:r>
          </a:p>
          <a:p>
            <a:pPr lvl="1">
              <a:buClr>
                <a:schemeClr val="tx1"/>
              </a:buClr>
            </a:pPr>
            <a:endParaRPr lang="en-US" altLang="zh-CN" dirty="0">
              <a:solidFill>
                <a:schemeClr val="tx1"/>
              </a:solidFill>
            </a:endParaRPr>
          </a:p>
          <a:p>
            <a:pPr marL="742950" lvl="1" indent="-285750">
              <a:lnSpc>
                <a:spcPct val="90000"/>
              </a:lnSpc>
              <a:spcBef>
                <a:spcPts val="500"/>
              </a:spcBef>
              <a:spcAft>
                <a:spcPts val="0"/>
              </a:spcAft>
              <a:buClr>
                <a:schemeClr val="tx1"/>
              </a:buClr>
              <a:buSzPts val="2400"/>
            </a:pPr>
            <a:endParaRPr lang="en-US" dirty="0">
              <a:solidFill>
                <a:schemeClr val="tx1"/>
              </a:solidFill>
            </a:endParaRPr>
          </a:p>
        </p:txBody>
      </p:sp>
      <p:pic>
        <p:nvPicPr>
          <p:cNvPr id="4" name="Picture 2">
            <a:extLst>
              <a:ext uri="{FF2B5EF4-FFF2-40B4-BE49-F238E27FC236}">
                <a16:creationId xmlns:a16="http://schemas.microsoft.com/office/drawing/2014/main" id="{572B8C71-5CB6-E94A-5E19-415E78217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802" y="4002312"/>
            <a:ext cx="2611441" cy="139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858061"/>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18194</TotalTime>
  <Words>3400</Words>
  <Application>Microsoft Office PowerPoint</Application>
  <PresentationFormat>On-screen Show (16:10)</PresentationFormat>
  <Paragraphs>253</Paragraphs>
  <Slides>23</Slides>
  <Notes>23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Abadi Extra Light</vt:lpstr>
      <vt:lpstr>Arial</vt:lpstr>
      <vt:lpstr>Constantia</vt:lpstr>
      <vt:lpstr>Corbel</vt:lpstr>
      <vt:lpstr>Franklin Gothic</vt:lpstr>
      <vt:lpstr>Helvetica</vt:lpstr>
      <vt:lpstr>Helvetica Neue</vt:lpstr>
      <vt:lpstr>Noto Sans Symbols</vt:lpstr>
      <vt:lpstr>Tahoma</vt:lpstr>
      <vt:lpstr>Times New Roman</vt:lpstr>
      <vt:lpstr>Penn</vt:lpstr>
      <vt:lpstr>1_Penn</vt:lpstr>
      <vt:lpstr>2_Penn</vt:lpstr>
      <vt:lpstr>Introduction to Data Science</vt:lpstr>
      <vt:lpstr>Contents</vt:lpstr>
      <vt:lpstr>What is Data Science</vt:lpstr>
      <vt:lpstr>What is Data Science</vt:lpstr>
      <vt:lpstr>OSEMN Process</vt:lpstr>
      <vt:lpstr>Data Science Venn Diagram</vt:lpstr>
      <vt:lpstr>Why Data Science</vt:lpstr>
      <vt:lpstr>Why Data Science?</vt:lpstr>
      <vt:lpstr>Example of Data Products</vt:lpstr>
      <vt:lpstr>Example of Data Products</vt:lpstr>
      <vt:lpstr>Example of Data Products</vt:lpstr>
      <vt:lpstr>Example of Data Products</vt:lpstr>
      <vt:lpstr>Example of Data Products</vt:lpstr>
      <vt:lpstr>Other Examples</vt:lpstr>
      <vt:lpstr>Data Science vs Other Fields</vt:lpstr>
      <vt:lpstr>Data Science vs Big Data</vt:lpstr>
      <vt:lpstr>Data Science vs Machine Learning</vt:lpstr>
      <vt:lpstr>Data Science vs Databases</vt:lpstr>
      <vt:lpstr>Data is the new Oil!</vt:lpstr>
      <vt:lpstr>Data Fairness, Privacy and Ethics</vt:lpstr>
      <vt:lpstr>Data Fairness, Privacy and Ethics</vt:lpstr>
      <vt:lpstr>Data Privacy </vt:lpstr>
      <vt:lpstr>Data Fairness, Privacy and Ethics</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285</cp:revision>
  <dcterms:modified xsi:type="dcterms:W3CDTF">2022-07-22T15:18:36Z</dcterms:modified>
</cp:coreProperties>
</file>