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48"/>
  </p:notesMasterIdLst>
  <p:handoutMasterIdLst>
    <p:handoutMasterId r:id="rId49"/>
  </p:handoutMasterIdLst>
  <p:sldIdLst>
    <p:sldId id="323" r:id="rId2"/>
    <p:sldId id="332" r:id="rId3"/>
    <p:sldId id="328" r:id="rId4"/>
    <p:sldId id="259" r:id="rId5"/>
    <p:sldId id="326" r:id="rId6"/>
    <p:sldId id="262" r:id="rId7"/>
    <p:sldId id="327" r:id="rId8"/>
    <p:sldId id="329" r:id="rId9"/>
    <p:sldId id="264" r:id="rId10"/>
    <p:sldId id="331" r:id="rId11"/>
    <p:sldId id="265" r:id="rId12"/>
    <p:sldId id="303" r:id="rId13"/>
    <p:sldId id="266" r:id="rId14"/>
    <p:sldId id="267" r:id="rId15"/>
    <p:sldId id="268" r:id="rId16"/>
    <p:sldId id="269" r:id="rId17"/>
    <p:sldId id="270" r:id="rId18"/>
    <p:sldId id="271" r:id="rId19"/>
    <p:sldId id="274" r:id="rId20"/>
    <p:sldId id="277" r:id="rId21"/>
    <p:sldId id="280" r:id="rId22"/>
    <p:sldId id="278" r:id="rId23"/>
    <p:sldId id="279" r:id="rId24"/>
    <p:sldId id="324" r:id="rId25"/>
    <p:sldId id="284" r:id="rId26"/>
    <p:sldId id="285" r:id="rId27"/>
    <p:sldId id="286" r:id="rId28"/>
    <p:sldId id="288" r:id="rId29"/>
    <p:sldId id="289" r:id="rId30"/>
    <p:sldId id="291" r:id="rId31"/>
    <p:sldId id="293" r:id="rId32"/>
    <p:sldId id="295" r:id="rId33"/>
    <p:sldId id="334" r:id="rId34"/>
    <p:sldId id="276" r:id="rId35"/>
    <p:sldId id="296" r:id="rId36"/>
    <p:sldId id="313" r:id="rId37"/>
    <p:sldId id="333" r:id="rId38"/>
    <p:sldId id="354" r:id="rId39"/>
    <p:sldId id="355" r:id="rId40"/>
    <p:sldId id="356" r:id="rId41"/>
    <p:sldId id="357" r:id="rId42"/>
    <p:sldId id="312" r:id="rId43"/>
    <p:sldId id="315" r:id="rId44"/>
    <p:sldId id="358" r:id="rId45"/>
    <p:sldId id="359" r:id="rId46"/>
    <p:sldId id="299" r:id="rId47"/>
  </p:sldIdLst>
  <p:sldSz cx="9144000" cy="5715000" type="screen16x10"/>
  <p:notesSz cx="6881813" cy="9296400"/>
  <p:defaultTextStyle>
    <a:defPPr>
      <a:defRPr lang="en-US"/>
    </a:defPPr>
    <a:lvl1pPr algn="l" rtl="0" eaLnBrk="0" fontAlgn="base" hangingPunct="0">
      <a:spcBef>
        <a:spcPct val="0"/>
      </a:spcBef>
      <a:spcAft>
        <a:spcPct val="0"/>
      </a:spcAft>
      <a:defRPr sz="2000" kern="1200">
        <a:solidFill>
          <a:schemeClr val="tx1"/>
        </a:solidFill>
        <a:latin typeface="Tahoma" charset="0"/>
        <a:ea typeface="+mn-ea"/>
        <a:cs typeface="+mn-cs"/>
      </a:defRPr>
    </a:lvl1pPr>
    <a:lvl2pPr marL="457200" algn="l" rtl="0" eaLnBrk="0" fontAlgn="base" hangingPunct="0">
      <a:spcBef>
        <a:spcPct val="0"/>
      </a:spcBef>
      <a:spcAft>
        <a:spcPct val="0"/>
      </a:spcAft>
      <a:defRPr sz="2000" kern="1200">
        <a:solidFill>
          <a:schemeClr val="tx1"/>
        </a:solidFill>
        <a:latin typeface="Tahoma" charset="0"/>
        <a:ea typeface="+mn-ea"/>
        <a:cs typeface="+mn-cs"/>
      </a:defRPr>
    </a:lvl2pPr>
    <a:lvl3pPr marL="914400" algn="l" rtl="0" eaLnBrk="0" fontAlgn="base" hangingPunct="0">
      <a:spcBef>
        <a:spcPct val="0"/>
      </a:spcBef>
      <a:spcAft>
        <a:spcPct val="0"/>
      </a:spcAft>
      <a:defRPr sz="2000" kern="1200">
        <a:solidFill>
          <a:schemeClr val="tx1"/>
        </a:solidFill>
        <a:latin typeface="Tahoma" charset="0"/>
        <a:ea typeface="+mn-ea"/>
        <a:cs typeface="+mn-cs"/>
      </a:defRPr>
    </a:lvl3pPr>
    <a:lvl4pPr marL="1371600" algn="l" rtl="0" eaLnBrk="0" fontAlgn="base" hangingPunct="0">
      <a:spcBef>
        <a:spcPct val="0"/>
      </a:spcBef>
      <a:spcAft>
        <a:spcPct val="0"/>
      </a:spcAft>
      <a:defRPr sz="2000" kern="1200">
        <a:solidFill>
          <a:schemeClr val="tx1"/>
        </a:solidFill>
        <a:latin typeface="Tahoma" charset="0"/>
        <a:ea typeface="+mn-ea"/>
        <a:cs typeface="+mn-cs"/>
      </a:defRPr>
    </a:lvl4pPr>
    <a:lvl5pPr marL="1828800" algn="l" rtl="0" eaLnBrk="0" fontAlgn="base" hangingPunct="0">
      <a:spcBef>
        <a:spcPct val="0"/>
      </a:spcBef>
      <a:spcAft>
        <a:spcPct val="0"/>
      </a:spcAft>
      <a:defRPr sz="2000" kern="1200">
        <a:solidFill>
          <a:schemeClr val="tx1"/>
        </a:solidFill>
        <a:latin typeface="Tahoma" charset="0"/>
        <a:ea typeface="+mn-ea"/>
        <a:cs typeface="+mn-cs"/>
      </a:defRPr>
    </a:lvl5pPr>
    <a:lvl6pPr marL="2286000" algn="l" defTabSz="914400" rtl="0" eaLnBrk="1" latinLnBrk="0" hangingPunct="1">
      <a:defRPr sz="2000" kern="1200">
        <a:solidFill>
          <a:schemeClr val="tx1"/>
        </a:solidFill>
        <a:latin typeface="Tahoma" charset="0"/>
        <a:ea typeface="+mn-ea"/>
        <a:cs typeface="+mn-cs"/>
      </a:defRPr>
    </a:lvl6pPr>
    <a:lvl7pPr marL="2743200" algn="l" defTabSz="914400" rtl="0" eaLnBrk="1" latinLnBrk="0" hangingPunct="1">
      <a:defRPr sz="2000" kern="1200">
        <a:solidFill>
          <a:schemeClr val="tx1"/>
        </a:solidFill>
        <a:latin typeface="Tahoma" charset="0"/>
        <a:ea typeface="+mn-ea"/>
        <a:cs typeface="+mn-cs"/>
      </a:defRPr>
    </a:lvl7pPr>
    <a:lvl8pPr marL="3200400" algn="l" defTabSz="914400" rtl="0" eaLnBrk="1" latinLnBrk="0" hangingPunct="1">
      <a:defRPr sz="2000" kern="1200">
        <a:solidFill>
          <a:schemeClr val="tx1"/>
        </a:solidFill>
        <a:latin typeface="Tahoma" charset="0"/>
        <a:ea typeface="+mn-ea"/>
        <a:cs typeface="+mn-cs"/>
      </a:defRPr>
    </a:lvl8pPr>
    <a:lvl9pPr marL="3657600" algn="l" defTabSz="914400" rtl="0" eaLnBrk="1" latinLnBrk="0" hangingPunct="1">
      <a:defRPr sz="2000" kern="1200">
        <a:solidFill>
          <a:schemeClr val="tx1"/>
        </a:solidFill>
        <a:latin typeface="Tahoma" charset="0"/>
        <a:ea typeface="+mn-ea"/>
        <a:cs typeface="+mn-cs"/>
      </a:defRPr>
    </a:lvl9pPr>
  </p:defaultTextStyle>
  <p:extLst>
    <p:ext uri="{521415D9-36F7-43E2-AB2F-B90AF26B5E84}">
      <p14:sectionLst xmlns:p14="http://schemas.microsoft.com/office/powerpoint/2010/main">
        <p14:section name="Introduction" id="{8276F52D-E26A-C54F-A282-68663857B542}">
          <p14:sldIdLst>
            <p14:sldId id="323"/>
            <p14:sldId id="332"/>
          </p14:sldIdLst>
        </p14:section>
        <p14:section name="Why trust and ethics matter" id="{F5D3985C-E577-1D41-B3E3-BF161B3A0953}">
          <p14:sldIdLst>
            <p14:sldId id="328"/>
            <p14:sldId id="259"/>
            <p14:sldId id="326"/>
            <p14:sldId id="262"/>
            <p14:sldId id="327"/>
            <p14:sldId id="329"/>
            <p14:sldId id="264"/>
            <p14:sldId id="331"/>
          </p14:sldIdLst>
        </p14:section>
        <p14:section name="Ethics surruounding data" id="{5C3B1417-E2DD-0547-8CC9-05694493A2FB}">
          <p14:sldIdLst>
            <p14:sldId id="265"/>
            <p14:sldId id="303"/>
            <p14:sldId id="266"/>
            <p14:sldId id="267"/>
            <p14:sldId id="268"/>
            <p14:sldId id="269"/>
            <p14:sldId id="270"/>
            <p14:sldId id="271"/>
            <p14:sldId id="274"/>
            <p14:sldId id="277"/>
            <p14:sldId id="280"/>
            <p14:sldId id="278"/>
            <p14:sldId id="279"/>
            <p14:sldId id="324"/>
            <p14:sldId id="284"/>
          </p14:sldIdLst>
        </p14:section>
        <p14:section name="Ethics surrounding algorithms" id="{AF48764F-6CE8-B443-87BA-6981BB9195F4}">
          <p14:sldIdLst>
            <p14:sldId id="285"/>
            <p14:sldId id="286"/>
            <p14:sldId id="288"/>
            <p14:sldId id="289"/>
            <p14:sldId id="291"/>
            <p14:sldId id="293"/>
            <p14:sldId id="295"/>
            <p14:sldId id="334"/>
            <p14:sldId id="276"/>
            <p14:sldId id="296"/>
            <p14:sldId id="313"/>
          </p14:sldIdLst>
        </p14:section>
        <p14:section name="Ethics surrounding AI" id="{70275446-499B-B446-8FF6-E9E6796D21A4}">
          <p14:sldIdLst>
            <p14:sldId id="333"/>
            <p14:sldId id="354"/>
            <p14:sldId id="355"/>
            <p14:sldId id="356"/>
            <p14:sldId id="357"/>
            <p14:sldId id="312"/>
            <p14:sldId id="315"/>
            <p14:sldId id="358"/>
            <p14:sldId id="359"/>
            <p14:sldId id="299"/>
          </p14:sldIdLst>
        </p14:section>
      </p14:sectionLst>
    </p:ex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4D7CB82-F2D0-5B2A-F71A-8D55B7DB77ED}" name="Betsy Greytok" initials="BG" userId="S::greytok@us.ibm.com::8a713844-329d-4b8e-824a-1faee6f4efd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avidson PhD, Susan B." initials="DPSB" lastIdx="2" clrIdx="0">
    <p:extLst>
      <p:ext uri="{19B8F6BF-5375-455C-9EA6-DF929625EA0E}">
        <p15:presenceInfo xmlns:p15="http://schemas.microsoft.com/office/powerpoint/2012/main" userId="S::susan@upenn.edu::40ce9a86-fcfe-4452-9f01-9af487f4cf7f" providerId="AD"/>
      </p:ext>
    </p:extLst>
  </p:cmAuthor>
  <p:cmAuthor id="2" name="Rachel E Amity" initials="REA" lastIdx="1" clrIdx="1">
    <p:extLst>
      <p:ext uri="{19B8F6BF-5375-455C-9EA6-DF929625EA0E}">
        <p15:presenceInfo xmlns:p15="http://schemas.microsoft.com/office/powerpoint/2012/main" userId="S::reamity@us.ibm.com::f21f858f-8cfb-4f3d-aa79-792af1d9804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7B2017"/>
    <a:srgbClr val="A93023"/>
    <a:srgbClr val="FF3300"/>
    <a:srgbClr val="FF9900"/>
    <a:srgbClr val="EA8B00"/>
    <a:srgbClr val="00CC00"/>
    <a:srgbClr val="33CC33"/>
    <a:srgbClr val="FF3399"/>
    <a:srgbClr val="66FF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04" autoAdjust="0"/>
    <p:restoredTop sz="75170" autoAdjust="0"/>
  </p:normalViewPr>
  <p:slideViewPr>
    <p:cSldViewPr snapToGrid="0">
      <p:cViewPr varScale="1">
        <p:scale>
          <a:sx n="108" d="100"/>
          <a:sy n="108" d="100"/>
        </p:scale>
        <p:origin x="2496" y="192"/>
      </p:cViewPr>
      <p:guideLst>
        <p:guide orient="horz" pos="3240"/>
        <p:guide pos="55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699" name="Rectangle 3"/>
          <p:cNvSpPr>
            <a:spLocks noGrp="1" noChangeArrowheads="1"/>
          </p:cNvSpPr>
          <p:nvPr>
            <p:ph type="dt" sz="quarter" idx="1"/>
          </p:nvPr>
        </p:nvSpPr>
        <p:spPr bwMode="auto">
          <a:xfrm>
            <a:off x="389890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endParaRPr lang="de-DE"/>
          </a:p>
        </p:txBody>
      </p:sp>
      <p:sp>
        <p:nvSpPr>
          <p:cNvPr id="541700" name="Rectangle 4"/>
          <p:cNvSpPr>
            <a:spLocks noGrp="1" noChangeArrowheads="1"/>
          </p:cNvSpPr>
          <p:nvPr>
            <p:ph type="ftr" sz="quarter" idx="2"/>
          </p:nvPr>
        </p:nvSpPr>
        <p:spPr bwMode="auto">
          <a:xfrm>
            <a:off x="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701" name="Rectangle 5"/>
          <p:cNvSpPr>
            <a:spLocks noGrp="1" noChangeArrowheads="1"/>
          </p:cNvSpPr>
          <p:nvPr>
            <p:ph type="sldNum" sz="quarter" idx="3"/>
          </p:nvPr>
        </p:nvSpPr>
        <p:spPr bwMode="auto">
          <a:xfrm>
            <a:off x="389890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fld id="{9F5E422C-DFAF-CE41-B76E-A4F766FE95F7}" type="slidenum">
              <a:rPr lang="de-DE"/>
              <a:pPr>
                <a:defRPr/>
              </a:pPr>
              <a:t>‹#›</a:t>
            </a:fld>
            <a:endParaRPr lang="de-DE"/>
          </a:p>
        </p:txBody>
      </p:sp>
    </p:spTree>
    <p:extLst>
      <p:ext uri="{BB962C8B-B14F-4D97-AF65-F5344CB8AC3E}">
        <p14:creationId xmlns:p14="http://schemas.microsoft.com/office/powerpoint/2010/main" val="1032422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3" name="Rectangle 3"/>
          <p:cNvSpPr>
            <a:spLocks noGrp="1" noChangeArrowheads="1"/>
          </p:cNvSpPr>
          <p:nvPr>
            <p:ph type="dt" idx="1"/>
          </p:nvPr>
        </p:nvSpPr>
        <p:spPr bwMode="auto">
          <a:xfrm>
            <a:off x="389890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652463" y="698500"/>
            <a:ext cx="5576887" cy="34861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33125"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26" name="Rectangle 6"/>
          <p:cNvSpPr>
            <a:spLocks noGrp="1" noChangeArrowheads="1"/>
          </p:cNvSpPr>
          <p:nvPr>
            <p:ph type="ftr" sz="quarter" idx="4"/>
          </p:nvPr>
        </p:nvSpPr>
        <p:spPr bwMode="auto">
          <a:xfrm>
            <a:off x="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7" name="Rectangle 7"/>
          <p:cNvSpPr>
            <a:spLocks noGrp="1" noChangeArrowheads="1"/>
          </p:cNvSpPr>
          <p:nvPr>
            <p:ph type="sldNum" sz="quarter" idx="5"/>
          </p:nvPr>
        </p:nvSpPr>
        <p:spPr bwMode="auto">
          <a:xfrm>
            <a:off x="389890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fld id="{45412121-731D-1546-9AB4-9CB6A8CF8847}" type="slidenum">
              <a:rPr lang="en-US"/>
              <a:pPr>
                <a:defRPr/>
              </a:pPr>
              <a:t>‹#›</a:t>
            </a:fld>
            <a:endParaRPr lang="en-US"/>
          </a:p>
        </p:txBody>
      </p:sp>
    </p:spTree>
    <p:extLst>
      <p:ext uri="{BB962C8B-B14F-4D97-AF65-F5344CB8AC3E}">
        <p14:creationId xmlns:p14="http://schemas.microsoft.com/office/powerpoint/2010/main" val="38681199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quantamagazine.org/making-algorithms-fair-an-interview-with-cynthia-dwork-20161123/"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nature.com/articles/sdata201618"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notes"/>
          <p:cNvSpPr txBox="1">
            <a:spLocks noGrp="1"/>
          </p:cNvSpPr>
          <p:nvPr>
            <p:ph type="sldNum" idx="12"/>
          </p:nvPr>
        </p:nvSpPr>
        <p:spPr>
          <a:xfrm>
            <a:off x="3957361" y="8820783"/>
            <a:ext cx="3027639" cy="462917"/>
          </a:xfrm>
          <a:prstGeom prst="rect">
            <a:avLst/>
          </a:prstGeom>
          <a:noFill/>
          <a:ln>
            <a:noFill/>
          </a:ln>
        </p:spPr>
        <p:txBody>
          <a:bodyPr spcFirstLastPara="1" wrap="square" lIns="87425" tIns="43700" rIns="87425" bIns="43700" anchor="b" anchorCtr="0">
            <a:noAutofit/>
          </a:bodyPr>
          <a:lstStyle/>
          <a:p>
            <a:pPr marL="0" marR="0" lvl="0" indent="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uFillTx/>
                <a:latin typeface="Times New Roman"/>
                <a:ea typeface="Times New Roman"/>
                <a:cs typeface="Times New Roman"/>
                <a:sym typeface="Times New Roman"/>
              </a:rPr>
              <a:t>1</a:t>
            </a:fld>
            <a:endParaRPr sz="1100" b="0" i="0" u="none" strike="noStrike" cap="none">
              <a:solidFill>
                <a:schemeClr val="dk1"/>
              </a:solidFill>
              <a:uFillTx/>
              <a:latin typeface="Times New Roman"/>
              <a:ea typeface="Times New Roman"/>
              <a:cs typeface="Times New Roman"/>
              <a:sym typeface="Times New Roman"/>
            </a:endParaRPr>
          </a:p>
        </p:txBody>
      </p:sp>
      <p:sp>
        <p:nvSpPr>
          <p:cNvPr id="144" name="Google Shape;144;p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p1: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spcBef>
                <a:spcPts val="0"/>
              </a:spcBef>
              <a:spcAft>
                <a:spcPts val="0"/>
              </a:spcAft>
              <a:buNone/>
            </a:pPr>
            <a:endParaRPr dirty="0">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3431454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industry standards for ethical use of data are shaped by human subjects research. The Belmont Report, published in 1978, outlined three main principles for ethical human subjects research that have been adapted for use in algorithmic design today:</a:t>
            </a:r>
          </a:p>
          <a:p>
            <a:pPr marL="171450" indent="-171450">
              <a:buFont typeface="Arial" panose="020B0604020202020204" pitchFamily="34" charset="0"/>
              <a:buChar char="•"/>
            </a:pPr>
            <a:r>
              <a:rPr lang="en-US" dirty="0"/>
              <a:t>Respect for persons</a:t>
            </a:r>
          </a:p>
          <a:p>
            <a:pPr marL="171450" indent="-171450">
              <a:buFont typeface="Arial" panose="020B0604020202020204" pitchFamily="34" charset="0"/>
              <a:buChar char="•"/>
            </a:pPr>
            <a:r>
              <a:rPr lang="en-US" dirty="0"/>
              <a:t>Beneficence</a:t>
            </a:r>
          </a:p>
          <a:p>
            <a:pPr marL="171450" indent="-171450">
              <a:buFont typeface="Arial" panose="020B0604020202020204" pitchFamily="34" charset="0"/>
              <a:buChar char="•"/>
            </a:pPr>
            <a:r>
              <a:rPr lang="en-US" dirty="0"/>
              <a:t>Justice</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12</a:t>
            </a:fld>
            <a:endParaRPr lang="en-US"/>
          </a:p>
        </p:txBody>
      </p:sp>
    </p:spTree>
    <p:extLst>
      <p:ext uri="{BB962C8B-B14F-4D97-AF65-F5344CB8AC3E}">
        <p14:creationId xmlns:p14="http://schemas.microsoft.com/office/powerpoint/2010/main" val="1418904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is a lot of recent discussion around the ethics of how data is collected, whether we “own” it, and can control how it can be deleted.  For example, the EU’s data protection law (GDPR) </a:t>
            </a:r>
            <a:r>
              <a:rPr lang="en-US" sz="1200" b="0" i="0" kern="1200" dirty="0">
                <a:solidFill>
                  <a:schemeClr val="tx1"/>
                </a:solidFill>
                <a:effectLst/>
                <a:latin typeface="Times New Roman" pitchFamily="18" charset="0"/>
                <a:ea typeface="+mn-ea"/>
                <a:cs typeface="+mn-cs"/>
              </a:rPr>
              <a:t>gives individuals the right to ask organizations to delete their personal data.</a:t>
            </a:r>
            <a:endParaRPr lang="en-US" baseline="0"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13</a:t>
            </a:fld>
            <a:endParaRPr lang="en-US"/>
          </a:p>
        </p:txBody>
      </p:sp>
    </p:spTree>
    <p:extLst>
      <p:ext uri="{BB962C8B-B14F-4D97-AF65-F5344CB8AC3E}">
        <p14:creationId xmlns:p14="http://schemas.microsoft.com/office/powerpoint/2010/main" val="4138927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human subjects research, researchers must ensure informed consent. In other words, subjects must understand what is being done to them, must provide affirmative consent to what is being done to them, and must have the right to withdraw that consent at any time. Those same principles are now being applied to data collection, but what are the implications for informed consent as it relates to data for companies that rely on data collection, such as Facebook or Google?</a:t>
            </a:r>
          </a:p>
          <a:p>
            <a:endParaRPr lang="en-US" baseline="0" dirty="0"/>
          </a:p>
          <a:p>
            <a:r>
              <a:rPr lang="en-US" baseline="0" dirty="0"/>
              <a:t>Informed consent is not always legally required for “ordinary conduct of business.” Some jurisdictions to require it (the EU, for example) as do some industries (banking, for example). For example, there is no informed consent required for A/B testing, such as when Facebook previews a new timeline to a subset of its users. But where is the line for this kind of testing?</a:t>
            </a:r>
          </a:p>
        </p:txBody>
      </p:sp>
      <p:sp>
        <p:nvSpPr>
          <p:cNvPr id="4" name="Slide Number Placeholder 3"/>
          <p:cNvSpPr>
            <a:spLocks noGrp="1"/>
          </p:cNvSpPr>
          <p:nvPr>
            <p:ph type="sldNum" sz="quarter" idx="10"/>
          </p:nvPr>
        </p:nvSpPr>
        <p:spPr/>
        <p:txBody>
          <a:bodyPr/>
          <a:lstStyle/>
          <a:p>
            <a:fld id="{D37F8DB4-A4FF-4A8B-9A85-9B1874A58FCC}" type="slidenum">
              <a:rPr lang="en-US" smtClean="0"/>
              <a:pPr/>
              <a:t>14</a:t>
            </a:fld>
            <a:endParaRPr lang="en-US"/>
          </a:p>
        </p:txBody>
      </p:sp>
    </p:spTree>
    <p:extLst>
      <p:ext uri="{BB962C8B-B14F-4D97-AF65-F5344CB8AC3E}">
        <p14:creationId xmlns:p14="http://schemas.microsoft.com/office/powerpoint/2010/main" val="958758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15</a:t>
            </a:fld>
            <a:endParaRPr lang="en-US"/>
          </a:p>
        </p:txBody>
      </p:sp>
    </p:spTree>
    <p:extLst>
      <p:ext uri="{BB962C8B-B14F-4D97-AF65-F5344CB8AC3E}">
        <p14:creationId xmlns:p14="http://schemas.microsoft.com/office/powerpoint/2010/main" val="714194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Facebook didn’t ask anyone if they wanted to be part of the study — users had no opportunity to provide informed consent.</a:t>
            </a:r>
          </a:p>
        </p:txBody>
      </p:sp>
      <p:sp>
        <p:nvSpPr>
          <p:cNvPr id="4" name="Slide Number Placeholder 3"/>
          <p:cNvSpPr>
            <a:spLocks noGrp="1"/>
          </p:cNvSpPr>
          <p:nvPr>
            <p:ph type="sldNum" sz="quarter" idx="10"/>
          </p:nvPr>
        </p:nvSpPr>
        <p:spPr/>
        <p:txBody>
          <a:bodyPr/>
          <a:lstStyle/>
          <a:p>
            <a:fld id="{D37F8DB4-A4FF-4A8B-9A85-9B1874A58FCC}" type="slidenum">
              <a:rPr lang="en-US" smtClean="0"/>
              <a:pPr/>
              <a:t>16</a:t>
            </a:fld>
            <a:endParaRPr lang="en-US"/>
          </a:p>
        </p:txBody>
      </p:sp>
    </p:spTree>
    <p:extLst>
      <p:ext uri="{BB962C8B-B14F-4D97-AF65-F5344CB8AC3E}">
        <p14:creationId xmlns:p14="http://schemas.microsoft.com/office/powerpoint/2010/main" val="1387398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17</a:t>
            </a:fld>
            <a:endParaRPr lang="en-US"/>
          </a:p>
        </p:txBody>
      </p:sp>
    </p:spTree>
    <p:extLst>
      <p:ext uri="{BB962C8B-B14F-4D97-AF65-F5344CB8AC3E}">
        <p14:creationId xmlns:p14="http://schemas.microsoft.com/office/powerpoint/2010/main" val="911429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issues with informed consent with data.  </a:t>
            </a:r>
          </a:p>
          <a:p>
            <a:endParaRPr lang="en-US" dirty="0"/>
          </a:p>
          <a:p>
            <a:r>
              <a:rPr lang="en-US" dirty="0"/>
              <a:t>First, the terms of consent are frequently difficult to understand and buried in fine print. Most of us ignore the terms of usage and just click through because they’re too complex to understand and too long to read.  </a:t>
            </a:r>
          </a:p>
          <a:p>
            <a:endParaRPr lang="en-US" dirty="0"/>
          </a:p>
          <a:p>
            <a:r>
              <a:rPr lang="en-US" dirty="0"/>
              <a:t>Second, it is difficult to control how data, once collected, could be used in the future. It is difficult to keep track of how it is copied and reused.  </a:t>
            </a:r>
          </a:p>
        </p:txBody>
      </p:sp>
      <p:sp>
        <p:nvSpPr>
          <p:cNvPr id="4" name="Slide Number Placeholder 3"/>
          <p:cNvSpPr>
            <a:spLocks noGrp="1"/>
          </p:cNvSpPr>
          <p:nvPr>
            <p:ph type="sldNum" sz="quarter" idx="10"/>
          </p:nvPr>
        </p:nvSpPr>
        <p:spPr/>
        <p:txBody>
          <a:bodyPr/>
          <a:lstStyle/>
          <a:p>
            <a:fld id="{D37F8DB4-A4FF-4A8B-9A85-9B1874A58FCC}" type="slidenum">
              <a:rPr lang="en-US" smtClean="0"/>
              <a:pPr/>
              <a:t>18</a:t>
            </a:fld>
            <a:endParaRPr lang="en-US"/>
          </a:p>
        </p:txBody>
      </p:sp>
    </p:spTree>
    <p:extLst>
      <p:ext uri="{BB962C8B-B14F-4D97-AF65-F5344CB8AC3E}">
        <p14:creationId xmlns:p14="http://schemas.microsoft.com/office/powerpoint/2010/main" val="2773649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legal protections available for some types of intellectual property, but other types fall into a gray area. For example, what about content that is created by users of a platform — for example, a restaurant review created by an individual and published on Yelp? Does the user retain any rights to that content, or does the platform own and control the content? What about data about people, such as medical records? </a:t>
            </a:r>
          </a:p>
          <a:p>
            <a:endParaRPr lang="en-US" dirty="0"/>
          </a:p>
          <a:p>
            <a:r>
              <a:rPr lang="en-US" dirty="0"/>
              <a:t>The concept of ownership in these cases is complex. </a:t>
            </a:r>
            <a:r>
              <a:rPr lang="en-US" dirty="0">
                <a:solidFill>
                  <a:srgbClr val="FFFFFF"/>
                </a:solidFill>
                <a:effectLst/>
                <a:latin typeface="Helvetica" pitchFamily="2" charset="0"/>
              </a:rPr>
              <a:t>Ownership of data or license to use data may be governed by common law, statutory law, and terms of a license or contract.</a:t>
            </a:r>
            <a:endParaRPr lang="en-US" dirty="0"/>
          </a:p>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19</a:t>
            </a:fld>
            <a:endParaRPr lang="en-US"/>
          </a:p>
        </p:txBody>
      </p:sp>
    </p:spTree>
    <p:extLst>
      <p:ext uri="{BB962C8B-B14F-4D97-AF65-F5344CB8AC3E}">
        <p14:creationId xmlns:p14="http://schemas.microsoft.com/office/powerpoint/2010/main" val="3969799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Privacy is a basic human need. Privacy is not black and white </a:t>
            </a:r>
            <a:r>
              <a:rPr lang="mr-IN" sz="1200" dirty="0"/>
              <a:t>–</a:t>
            </a:r>
            <a:r>
              <a:rPr lang="en-US" sz="1200" dirty="0"/>
              <a:t> it is an exercise of control. Loss of privacy occurs when there’s a loss of control over personal data.</a:t>
            </a:r>
          </a:p>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20</a:t>
            </a:fld>
            <a:endParaRPr lang="en-US"/>
          </a:p>
        </p:txBody>
      </p:sp>
    </p:spTree>
    <p:extLst>
      <p:ext uri="{BB962C8B-B14F-4D97-AF65-F5344CB8AC3E}">
        <p14:creationId xmlns:p14="http://schemas.microsoft.com/office/powerpoint/2010/main" val="1805087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Privacy is complex because it is often governed by rules and laws, such as HIPAA, FERPA, or GDPR. The landscape of privacy-related regulations is evolving rapidly.</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Despite the highly regulated nature of this space, there are many opportunities for privacy breaches, some of which are not obvious. For example, a 2014 report [https://</a:t>
            </a:r>
            <a:r>
              <a:rPr lang="en-US" dirty="0" err="1"/>
              <a:t>takebackyourpower.net</a:t>
            </a:r>
            <a:r>
              <a:rPr lang="en-US" dirty="0"/>
              <a:t>/comprehensive-report-how-smart-meters-invade-privacy/] on smart water meters found that smart meters enable utilities to collect data beyond what is necessary for billing, which could lead them to derive information about households that breaches privacy. For example, smart water meter data could reveal who is home and when, how many people live in a home, what the home’s routines are, what appliances are used and when, and more. In the wrong hands, this data could be harmful. For example, data pertaining to who is home and when in the hands of a burglar could facilitate a break-in.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Practitioners and companies should consider “privacy by trust” vs. “privacy by design.” Privacy by trust is the current operating model: consumers have little autonomy over their data and must (blindly) trust that companies will safeguard their privacy. In contrast, privacy by design is a model in which consumers have autonomy over their data by default, and practitioners/companies design their models and systems to put control over user privacy into the hands of the users themselves.</a:t>
            </a:r>
          </a:p>
          <a:p>
            <a:endParaRPr lang="en-US" dirty="0"/>
          </a:p>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21</a:t>
            </a:fld>
            <a:endParaRPr lang="en-US"/>
          </a:p>
        </p:txBody>
      </p:sp>
    </p:spTree>
    <p:extLst>
      <p:ext uri="{BB962C8B-B14F-4D97-AF65-F5344CB8AC3E}">
        <p14:creationId xmlns:p14="http://schemas.microsoft.com/office/powerpoint/2010/main" val="1546745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algorithms, and AI are everywhere, transforming how we live and work, sometimes in ways we realize and sometimes in ways we do not. Today, algorithms help academic institutions make admissions decisions. They help companies decide who to hire and how to compensate them. They can aid financial institutions in determining who to grant a loan to and at what rate, and support doctors in analyzing medical images or making treatment plans. In our personal lives, data, algorithms, and AI power the chatbots that help us get customer service, the recommendation engines that show us items we might like to purchase, the GPS systems that help us navigate, and the ads we’re served online. </a:t>
            </a:r>
          </a:p>
        </p:txBody>
      </p:sp>
      <p:sp>
        <p:nvSpPr>
          <p:cNvPr id="4" name="Slide Number Placeholder 3"/>
          <p:cNvSpPr>
            <a:spLocks noGrp="1"/>
          </p:cNvSpPr>
          <p:nvPr>
            <p:ph type="sldNum" sz="quarter" idx="10"/>
          </p:nvPr>
        </p:nvSpPr>
        <p:spPr/>
        <p:txBody>
          <a:bodyPr/>
          <a:lstStyle/>
          <a:p>
            <a:fld id="{D37F8DB4-A4FF-4A8B-9A85-9B1874A58FCC}" type="slidenum">
              <a:rPr lang="en-US" smtClean="0"/>
              <a:pPr/>
              <a:t>4</a:t>
            </a:fld>
            <a:endParaRPr lang="en-US"/>
          </a:p>
        </p:txBody>
      </p:sp>
    </p:spTree>
    <p:extLst>
      <p:ext uri="{BB962C8B-B14F-4D97-AF65-F5344CB8AC3E}">
        <p14:creationId xmlns:p14="http://schemas.microsoft.com/office/powerpoint/2010/main" val="1553359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22</a:t>
            </a:fld>
            <a:endParaRPr lang="en-US"/>
          </a:p>
        </p:txBody>
      </p:sp>
    </p:spTree>
    <p:extLst>
      <p:ext uri="{BB962C8B-B14F-4D97-AF65-F5344CB8AC3E}">
        <p14:creationId xmlns:p14="http://schemas.microsoft.com/office/powerpoint/2010/main" val="175193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23</a:t>
            </a:fld>
            <a:endParaRPr lang="en-US"/>
          </a:p>
        </p:txBody>
      </p:sp>
    </p:spTree>
    <p:extLst>
      <p:ext uri="{BB962C8B-B14F-4D97-AF65-F5344CB8AC3E}">
        <p14:creationId xmlns:p14="http://schemas.microsoft.com/office/powerpoint/2010/main" val="877954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24</a:t>
            </a:fld>
            <a:endParaRPr lang="en-US"/>
          </a:p>
        </p:txBody>
      </p:sp>
    </p:spTree>
    <p:extLst>
      <p:ext uri="{BB962C8B-B14F-4D97-AF65-F5344CB8AC3E}">
        <p14:creationId xmlns:p14="http://schemas.microsoft.com/office/powerpoint/2010/main" val="1917474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question of whether released data is “safe” (i.e. whether or not an individual can be identified using the released data) is a topic that has been well studied in the computer science community.  One notion that has been formalized is ”differential privacy”, whose goal is to provide as much statistical information as possible from a dataset while guaranteeing that an individual cannot be identified.  </a:t>
            </a:r>
          </a:p>
          <a:p>
            <a:endParaRPr lang="en-US" baseline="0" dirty="0"/>
          </a:p>
          <a:p>
            <a:r>
              <a:rPr lang="en-US" sz="1200" b="0" i="0" kern="1200" dirty="0">
                <a:solidFill>
                  <a:schemeClr val="tx1"/>
                </a:solidFill>
                <a:effectLst/>
                <a:latin typeface="Times New Roman" pitchFamily="18" charset="0"/>
                <a:ea typeface="+mn-ea"/>
                <a:cs typeface="+mn-cs"/>
              </a:rPr>
              <a:t>Differential privacy ensures, for example, that a person can contribute their genetic information to a medical database without fear that anyone analyzing the database will be able to figure out which genetic information is hers — or even whether she has participated in the database at all. And it achieves this security guarantee in a way that allows researchers to use the database to make new discoveries.</a:t>
            </a:r>
            <a:endParaRPr lang="en-US" baseline="0" dirty="0"/>
          </a:p>
          <a:p>
            <a:endParaRPr lang="en-US" baseline="0" dirty="0"/>
          </a:p>
          <a:p>
            <a:r>
              <a:rPr lang="en-US" baseline="0" dirty="0"/>
              <a:t>Ideas from this research are now finding their way into practice, e.g. the US Census Bureau (2008, commuting patterns), Google (2015, historical traffic statistics), among others. </a:t>
            </a:r>
            <a:endParaRPr lang="en-US" sz="1200" b="0" i="0" kern="1200" dirty="0">
              <a:solidFill>
                <a:schemeClr val="tx1"/>
              </a:solidFill>
              <a:effectLst/>
              <a:latin typeface="Times New Roman" pitchFamily="18" charset="0"/>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25</a:t>
            </a:fld>
            <a:endParaRPr lang="en-US"/>
          </a:p>
        </p:txBody>
      </p:sp>
    </p:spTree>
    <p:extLst>
      <p:ext uri="{BB962C8B-B14F-4D97-AF65-F5344CB8AC3E}">
        <p14:creationId xmlns:p14="http://schemas.microsoft.com/office/powerpoint/2010/main" val="529027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26</a:t>
            </a:fld>
            <a:endParaRPr lang="en-US"/>
          </a:p>
        </p:txBody>
      </p:sp>
    </p:spTree>
    <p:extLst>
      <p:ext uri="{BB962C8B-B14F-4D97-AF65-F5344CB8AC3E}">
        <p14:creationId xmlns:p14="http://schemas.microsoft.com/office/powerpoint/2010/main" val="3295736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Algorithms are developed and trained by humans, so they can learn and replicate human biases. </a:t>
            </a:r>
          </a:p>
          <a:p>
            <a:endParaRPr lang="en-US" dirty="0"/>
          </a:p>
          <a:p>
            <a:r>
              <a:rPr lang="en-US" dirty="0"/>
              <a:t>One way that algorithms can learn biases is through non-representative training data. When training data does not accurately reflect the target population, the algorithm will not adequately account for the underrepresented group(s).</a:t>
            </a:r>
          </a:p>
          <a:p>
            <a:endParaRPr lang="en-US" dirty="0"/>
          </a:p>
          <a:p>
            <a:r>
              <a:rPr lang="en-US" dirty="0"/>
              <a:t>Another way that algorithms can learn biases is through outdated historical data. For example, an algorithm designed to predict successful applicants for jobs in tech might learn that male applicants are much more likely than female applications to success if they’re trained on hiring and performance data of tech employees from the last 25 years because females have historically held fewer tech jobs in that time period. </a:t>
            </a:r>
          </a:p>
          <a:p>
            <a:endParaRPr lang="en-US" dirty="0"/>
          </a:p>
          <a:p>
            <a:r>
              <a:rPr lang="en-US" dirty="0"/>
              <a:t>A third way that algorithms can learn biases is by overfitting, or training an algorithm on too-specific a population. When this happens, it is difficult for the algorithm to be deployed in other scenarios or with other populations. </a:t>
            </a:r>
          </a:p>
        </p:txBody>
      </p:sp>
      <p:sp>
        <p:nvSpPr>
          <p:cNvPr id="4" name="Slide Number Placeholder 3"/>
          <p:cNvSpPr>
            <a:spLocks noGrp="1"/>
          </p:cNvSpPr>
          <p:nvPr>
            <p:ph type="sldNum" sz="quarter" idx="10"/>
          </p:nvPr>
        </p:nvSpPr>
        <p:spPr/>
        <p:txBody>
          <a:bodyPr/>
          <a:lstStyle/>
          <a:p>
            <a:fld id="{D37F8DB4-A4FF-4A8B-9A85-9B1874A58FCC}" type="slidenum">
              <a:rPr lang="en-US" smtClean="0"/>
              <a:pPr/>
              <a:t>27</a:t>
            </a:fld>
            <a:endParaRPr lang="en-US"/>
          </a:p>
        </p:txBody>
      </p:sp>
    </p:spTree>
    <p:extLst>
      <p:ext uri="{BB962C8B-B14F-4D97-AF65-F5344CB8AC3E}">
        <p14:creationId xmlns:p14="http://schemas.microsoft.com/office/powerpoint/2010/main" val="2006177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kern="1200" dirty="0">
                <a:solidFill>
                  <a:schemeClr val="tx1"/>
                </a:solidFill>
                <a:latin typeface="Times New Roman" pitchFamily="18" charset="0"/>
                <a:ea typeface="+mn-ea"/>
                <a:cs typeface="+mn-cs"/>
              </a:rPr>
              <a:t>We’ll give some examples of these on the next slides.</a:t>
            </a:r>
          </a:p>
        </p:txBody>
      </p:sp>
      <p:sp>
        <p:nvSpPr>
          <p:cNvPr id="4" name="Slide Number Placeholder 3"/>
          <p:cNvSpPr>
            <a:spLocks noGrp="1"/>
          </p:cNvSpPr>
          <p:nvPr>
            <p:ph type="sldNum" sz="quarter" idx="10"/>
          </p:nvPr>
        </p:nvSpPr>
        <p:spPr/>
        <p:txBody>
          <a:bodyPr/>
          <a:lstStyle/>
          <a:p>
            <a:fld id="{D37F8DB4-A4FF-4A8B-9A85-9B1874A58FCC}" type="slidenum">
              <a:rPr lang="en-US" smtClean="0"/>
              <a:pPr/>
              <a:t>28</a:t>
            </a:fld>
            <a:endParaRPr lang="en-US"/>
          </a:p>
        </p:txBody>
      </p:sp>
    </p:spTree>
    <p:extLst>
      <p:ext uri="{BB962C8B-B14F-4D97-AF65-F5344CB8AC3E}">
        <p14:creationId xmlns:p14="http://schemas.microsoft.com/office/powerpoint/2010/main" val="1273604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Staples was not intending to offer better prices to people in higher income areas, they were merely trying to compete with Office Max. But there was a correlation between income level and where Office Max stores are located.</a:t>
            </a:r>
          </a:p>
        </p:txBody>
      </p:sp>
      <p:sp>
        <p:nvSpPr>
          <p:cNvPr id="4" name="Slide Number Placeholder 3"/>
          <p:cNvSpPr>
            <a:spLocks noGrp="1"/>
          </p:cNvSpPr>
          <p:nvPr>
            <p:ph type="sldNum" sz="quarter" idx="10"/>
          </p:nvPr>
        </p:nvSpPr>
        <p:spPr/>
        <p:txBody>
          <a:bodyPr/>
          <a:lstStyle/>
          <a:p>
            <a:fld id="{D37F8DB4-A4FF-4A8B-9A85-9B1874A58FCC}" type="slidenum">
              <a:rPr lang="en-US" smtClean="0"/>
              <a:pPr/>
              <a:t>29</a:t>
            </a:fld>
            <a:endParaRPr lang="en-US"/>
          </a:p>
        </p:txBody>
      </p:sp>
    </p:spTree>
    <p:extLst>
      <p:ext uri="{BB962C8B-B14F-4D97-AF65-F5344CB8AC3E}">
        <p14:creationId xmlns:p14="http://schemas.microsoft.com/office/powerpoint/2010/main" val="2572319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can also be presented graphically that are misleading.  In the bar chart to the left, it appears that there is a dramatic increase in interest rates from 2008 to 2012; however, if the y-axis is changed to start at 0, it is not so dramatic a change.</a:t>
            </a:r>
          </a:p>
        </p:txBody>
      </p:sp>
      <p:sp>
        <p:nvSpPr>
          <p:cNvPr id="4" name="Slide Number Placeholder 3"/>
          <p:cNvSpPr>
            <a:spLocks noGrp="1"/>
          </p:cNvSpPr>
          <p:nvPr>
            <p:ph type="sldNum" sz="quarter" idx="10"/>
          </p:nvPr>
        </p:nvSpPr>
        <p:spPr/>
        <p:txBody>
          <a:bodyPr/>
          <a:lstStyle/>
          <a:p>
            <a:fld id="{D37F8DB4-A4FF-4A8B-9A85-9B1874A58FCC}" type="slidenum">
              <a:rPr lang="en-US" smtClean="0"/>
              <a:pPr/>
              <a:t>30</a:t>
            </a:fld>
            <a:endParaRPr lang="en-US"/>
          </a:p>
        </p:txBody>
      </p:sp>
    </p:spTree>
    <p:extLst>
      <p:ext uri="{BB962C8B-B14F-4D97-AF65-F5344CB8AC3E}">
        <p14:creationId xmlns:p14="http://schemas.microsoft.com/office/powerpoint/2010/main" val="2357163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another example, in this figure the y-axis shows how different types of DBMS have changed in popularity, leading the viewer with the impression that graph DBMS are the “most popular”.  However,  relational DBMS (in red at the bottom) have been around a long time and are very popular. However, their popularity has not </a:t>
            </a:r>
            <a:r>
              <a:rPr lang="en-US" b="1" dirty="0"/>
              <a:t>changed </a:t>
            </a:r>
            <a:r>
              <a:rPr lang="en-US" b="0" dirty="0"/>
              <a:t>significantly over this time period, and t</a:t>
            </a:r>
            <a:r>
              <a:rPr lang="en-US" dirty="0"/>
              <a:t>hey continue to command by far the largest market share of all these systems.  </a:t>
            </a:r>
            <a:r>
              <a:rPr lang="en-US" dirty="0" err="1"/>
              <a:t>Thje</a:t>
            </a:r>
            <a:r>
              <a:rPr lang="en-US" dirty="0"/>
              <a:t> graphic is misleading since it leads you to believe that relational DBMS are “losing” with respect to NoSQL systems.  </a:t>
            </a:r>
          </a:p>
        </p:txBody>
      </p:sp>
      <p:sp>
        <p:nvSpPr>
          <p:cNvPr id="4" name="Slide Number Placeholder 3"/>
          <p:cNvSpPr>
            <a:spLocks noGrp="1"/>
          </p:cNvSpPr>
          <p:nvPr>
            <p:ph type="sldNum" sz="quarter" idx="10"/>
          </p:nvPr>
        </p:nvSpPr>
        <p:spPr/>
        <p:txBody>
          <a:bodyPr/>
          <a:lstStyle/>
          <a:p>
            <a:fld id="{D37F8DB4-A4FF-4A8B-9A85-9B1874A58FCC}" type="slidenum">
              <a:rPr lang="en-US" smtClean="0"/>
              <a:pPr/>
              <a:t>31</a:t>
            </a:fld>
            <a:endParaRPr lang="en-US"/>
          </a:p>
        </p:txBody>
      </p:sp>
    </p:spTree>
    <p:extLst>
      <p:ext uri="{BB962C8B-B14F-4D97-AF65-F5344CB8AC3E}">
        <p14:creationId xmlns:p14="http://schemas.microsoft.com/office/powerpoint/2010/main" val="3604422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685800" eaLnBrk="1" fontAlgn="auto" latinLnBrk="0" hangingPunct="1">
              <a:lnSpc>
                <a:spcPct val="100000"/>
              </a:lnSpc>
              <a:spcBef>
                <a:spcPts val="0"/>
              </a:spcBef>
              <a:spcAft>
                <a:spcPts val="0"/>
              </a:spcAft>
              <a:buClrTx/>
              <a:buSzTx/>
              <a:buFontTx/>
              <a:buNone/>
              <a:tabLst/>
              <a:defRPr/>
            </a:pPr>
            <a:r>
              <a:rPr lang="en-US" dirty="0"/>
              <a:t>But data, algorithms, and AI are not without risk, and as they become more embedded in our everyday lives, the potential consequences of those risks become steeper.</a:t>
            </a:r>
          </a:p>
        </p:txBody>
      </p:sp>
      <p:sp>
        <p:nvSpPr>
          <p:cNvPr id="4" name="Slide Number Placeholder 3"/>
          <p:cNvSpPr>
            <a:spLocks noGrp="1"/>
          </p:cNvSpPr>
          <p:nvPr>
            <p:ph type="sldNum" sz="quarter" idx="10"/>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2254221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The </a:t>
            </a:r>
            <a:r>
              <a:rPr lang="en-US" sz="1200" b="0" i="1" kern="1200" dirty="0">
                <a:solidFill>
                  <a:schemeClr val="tx1"/>
                </a:solidFill>
                <a:effectLst/>
                <a:latin typeface="Times New Roman" pitchFamily="18" charset="0"/>
                <a:ea typeface="+mn-ea"/>
                <a:cs typeface="+mn-cs"/>
              </a:rPr>
              <a:t>p</a:t>
            </a:r>
            <a:r>
              <a:rPr lang="en-US" sz="1200" b="0" i="0" kern="1200" dirty="0">
                <a:solidFill>
                  <a:schemeClr val="tx1"/>
                </a:solidFill>
                <a:effectLst/>
                <a:latin typeface="Times New Roman" pitchFamily="18" charset="0"/>
                <a:ea typeface="+mn-ea"/>
                <a:cs typeface="+mn-cs"/>
              </a:rPr>
              <a:t>-value is used in the context of null hypothesis testing in order to quantify the statistical significance of evidence.  In null hypothesis testing, a claim is assumed to be valid if its counter-claim is improbable. </a:t>
            </a:r>
          </a:p>
          <a:p>
            <a:endParaRPr lang="en-US" sz="1200" b="0" i="0" kern="1200" dirty="0">
              <a:solidFill>
                <a:schemeClr val="tx1"/>
              </a:solidFill>
              <a:effectLst/>
              <a:latin typeface="Times New Roman" pitchFamily="18" charset="0"/>
              <a:ea typeface="+mn-ea"/>
              <a:cs typeface="+mn-cs"/>
            </a:endParaRPr>
          </a:p>
          <a:p>
            <a:r>
              <a:rPr lang="en-US" sz="1200" b="1" i="0" kern="1200" dirty="0">
                <a:solidFill>
                  <a:schemeClr val="tx1"/>
                </a:solidFill>
                <a:effectLst/>
                <a:latin typeface="Times New Roman" pitchFamily="18" charset="0"/>
                <a:ea typeface="+mn-ea"/>
                <a:cs typeface="+mn-cs"/>
              </a:rPr>
              <a:t>P-hacking (aka data dredging</a:t>
            </a:r>
            <a:r>
              <a:rPr lang="en-US" sz="1200" b="0" i="0" kern="1200" dirty="0">
                <a:solidFill>
                  <a:schemeClr val="tx1"/>
                </a:solidFill>
                <a:effectLst/>
                <a:latin typeface="Times New Roman" pitchFamily="18" charset="0"/>
                <a:ea typeface="+mn-ea"/>
                <a:cs typeface="+mn-cs"/>
              </a:rPr>
              <a:t>, </a:t>
            </a:r>
            <a:r>
              <a:rPr lang="en-US" sz="1200" b="1" i="0" kern="1200" dirty="0">
                <a:solidFill>
                  <a:schemeClr val="tx1"/>
                </a:solidFill>
                <a:effectLst/>
                <a:latin typeface="Times New Roman" pitchFamily="18" charset="0"/>
                <a:ea typeface="+mn-ea"/>
                <a:cs typeface="+mn-cs"/>
              </a:rPr>
              <a:t>data fishing</a:t>
            </a:r>
            <a:r>
              <a:rPr lang="en-US" sz="1200" b="0" i="0" kern="1200" dirty="0">
                <a:solidFill>
                  <a:schemeClr val="tx1"/>
                </a:solidFill>
                <a:effectLst/>
                <a:latin typeface="Times New Roman" pitchFamily="18" charset="0"/>
                <a:ea typeface="+mn-ea"/>
                <a:cs typeface="+mn-cs"/>
              </a:rPr>
              <a:t>, </a:t>
            </a:r>
            <a:r>
              <a:rPr lang="en-US" sz="1200" b="1" i="0" kern="1200" dirty="0">
                <a:solidFill>
                  <a:schemeClr val="tx1"/>
                </a:solidFill>
                <a:effectLst/>
                <a:latin typeface="Times New Roman" pitchFamily="18" charset="0"/>
                <a:ea typeface="+mn-ea"/>
                <a:cs typeface="+mn-cs"/>
              </a:rPr>
              <a:t>data snooping</a:t>
            </a:r>
            <a:r>
              <a:rPr lang="en-US" sz="1200" b="0" i="0" kern="1200" dirty="0">
                <a:solidFill>
                  <a:schemeClr val="tx1"/>
                </a:solidFill>
                <a:effectLst/>
                <a:latin typeface="Times New Roman" pitchFamily="18" charset="0"/>
                <a:ea typeface="+mn-ea"/>
                <a:cs typeface="+mn-cs"/>
              </a:rPr>
              <a:t>, or </a:t>
            </a:r>
            <a:r>
              <a:rPr lang="en-US" sz="1200" b="1" i="0" kern="1200" dirty="0">
                <a:solidFill>
                  <a:schemeClr val="tx1"/>
                </a:solidFill>
                <a:effectLst/>
                <a:latin typeface="Times New Roman" pitchFamily="18" charset="0"/>
                <a:ea typeface="+mn-ea"/>
                <a:cs typeface="+mn-cs"/>
              </a:rPr>
              <a:t>data butchery</a:t>
            </a:r>
            <a:r>
              <a:rPr lang="en-US" sz="1200" b="0" i="0" kern="1200" dirty="0">
                <a:solidFill>
                  <a:schemeClr val="tx1"/>
                </a:solidFill>
                <a:effectLst/>
                <a:latin typeface="Times New Roman" pitchFamily="18" charset="0"/>
                <a:ea typeface="+mn-ea"/>
                <a:cs typeface="+mn-cs"/>
              </a:rPr>
              <a:t>)  is a term coined in 2014 by Regina Nuzzo Nature.  It is the misuse of data analytics to find patterns in data that can be presented as statistically significant, dramatically increasing and understating the risk of false positives. This is done by performing many statistical tests on the data and only reporting those that come back with significant results.</a:t>
            </a:r>
          </a:p>
          <a:p>
            <a:endParaRPr lang="en-US" sz="1200" b="0" i="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D37F8DB4-A4FF-4A8B-9A85-9B1874A58FCC}" type="slidenum">
              <a:rPr lang="en-US" smtClean="0"/>
              <a:pPr/>
              <a:t>32</a:t>
            </a:fld>
            <a:endParaRPr lang="en-US"/>
          </a:p>
        </p:txBody>
      </p:sp>
    </p:spTree>
    <p:extLst>
      <p:ext uri="{BB962C8B-B14F-4D97-AF65-F5344CB8AC3E}">
        <p14:creationId xmlns:p14="http://schemas.microsoft.com/office/powerpoint/2010/main" val="3909982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Privacy is a basic human need</a:t>
            </a:r>
          </a:p>
          <a:p>
            <a:r>
              <a:rPr lang="en-US" sz="1200" dirty="0"/>
              <a:t>Privacy is not black and white </a:t>
            </a:r>
            <a:r>
              <a:rPr lang="mr-IN" sz="1200" dirty="0"/>
              <a:t>–</a:t>
            </a:r>
            <a:r>
              <a:rPr lang="en-US" sz="1200" dirty="0"/>
              <a:t> it is an exercise of control</a:t>
            </a:r>
          </a:p>
          <a:p>
            <a:r>
              <a:rPr lang="en-US" sz="1200" dirty="0"/>
              <a:t>Loss of privacy occurs when there’s a loss of control over personal data</a:t>
            </a:r>
          </a:p>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33</a:t>
            </a:fld>
            <a:endParaRPr lang="en-US"/>
          </a:p>
        </p:txBody>
      </p:sp>
    </p:spTree>
    <p:extLst>
      <p:ext uri="{BB962C8B-B14F-4D97-AF65-F5344CB8AC3E}">
        <p14:creationId xmlns:p14="http://schemas.microsoft.com/office/powerpoint/2010/main" val="30700581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Times New Roman"/>
                <a:ea typeface="Times New Roman"/>
                <a:cs typeface="Times New Roman"/>
                <a:sym typeface="Times New Roman"/>
              </a:rPr>
              <a:t>Fairness is the equitable treatment of individuals or groups of individuals by an AI system. </a:t>
            </a:r>
            <a:r>
              <a:rPr lang="en-US" sz="1200" dirty="0">
                <a:solidFill>
                  <a:schemeClr val="bg1"/>
                </a:solidFill>
                <a:latin typeface="Helvetica" pitchFamily="2" charset="0"/>
              </a:rPr>
              <a:t>Fairness for an AI system depends on the context in which it is used</a:t>
            </a:r>
            <a:r>
              <a:rPr lang="en-US" sz="1400" dirty="0">
                <a:solidFill>
                  <a:schemeClr val="bg1"/>
                </a:solidFill>
                <a:latin typeface="Helvetica" pitchFamily="2" charset="0"/>
              </a:rPr>
              <a:t>.</a:t>
            </a:r>
            <a:endParaRPr lang="en-US" sz="1200" b="0" i="0" u="none" strike="noStrike" kern="1200" cap="none" dirty="0">
              <a:solidFill>
                <a:schemeClr val="dk1"/>
              </a:solidFill>
              <a:effectLst/>
              <a:latin typeface="Times New Roman"/>
              <a:ea typeface="Times New Roman"/>
              <a:cs typeface="Times New Roman"/>
              <a:sym typeface="Times New Roman"/>
            </a:endParaRPr>
          </a:p>
          <a:p>
            <a:endParaRPr lang="en-US" sz="1200" b="0" i="0" u="none" strike="noStrike" kern="1200" cap="none" dirty="0">
              <a:solidFill>
                <a:schemeClr val="dk1"/>
              </a:solidFill>
              <a:effectLst/>
              <a:latin typeface="Times New Roman"/>
              <a:ea typeface="Times New Roman"/>
              <a:cs typeface="Times New Roman"/>
              <a:sym typeface="Times New Roman"/>
            </a:endParaRPr>
          </a:p>
          <a:p>
            <a:r>
              <a:rPr lang="en-US" sz="1200" b="0" i="0" u="none" strike="noStrike" kern="1200" cap="none" dirty="0">
                <a:solidFill>
                  <a:schemeClr val="dk1"/>
                </a:solidFill>
                <a:effectLst/>
                <a:latin typeface="Times New Roman"/>
                <a:ea typeface="Times New Roman"/>
                <a:cs typeface="Times New Roman"/>
                <a:sym typeface="Times New Roman"/>
              </a:rPr>
              <a:t>Properly calibrated, AI can assist humans in making fairer choices, countering human biases, and promoting inclusivity. Fairness refers to the equitable treatment of individuals, or groups of individuals, by an AI system. Bias occurs when an AI system has been designed, intentionally or not, in a way that may make the system's output unfair. Bias can be present both in the output of the algorithm of the AI system and in the data used to train and test it. It can emerge as a result of cultural, social, or institutional expectations; because of technical limitations of its design; or when the system is used in unanticipated contexts or to make decisions about communities that are not considered in the initial design.</a:t>
            </a:r>
          </a:p>
          <a:p>
            <a:endParaRPr lang="en-US" sz="1200" b="0" i="0" u="none" strike="noStrike" kern="1200" cap="none" dirty="0">
              <a:solidFill>
                <a:schemeClr val="dk1"/>
              </a:solidFill>
              <a:effectLst/>
              <a:latin typeface="Times New Roman"/>
              <a:ea typeface="Calibri"/>
              <a:cs typeface="Times New Roman"/>
              <a:sym typeface="Times New Roman"/>
            </a:endParaRPr>
          </a:p>
          <a:p>
            <a:r>
              <a:rPr lang="en-US" sz="1200" b="0" i="0" u="none" strike="noStrike" kern="1200" cap="none" dirty="0">
                <a:solidFill>
                  <a:schemeClr val="dk1"/>
                </a:solidFill>
                <a:effectLst/>
                <a:latin typeface="Times New Roman"/>
                <a:ea typeface="Calibri"/>
                <a:cs typeface="Times New Roman"/>
                <a:sym typeface="Times New Roman"/>
              </a:rPr>
              <a:t>Fairness focuses on equity, not equality. Equity involves recognizing disparities between different groups and treating them differently so that they reach an identical outcome. Equality involves treating groups the same, even if it means they reach different outcomes. Equity helps ensure that underrepresented or marginalized groups are appropriately accounted for.</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34</a:t>
            </a:fld>
            <a:endParaRPr lang="en-US"/>
          </a:p>
        </p:txBody>
      </p:sp>
    </p:spTree>
    <p:extLst>
      <p:ext uri="{BB962C8B-B14F-4D97-AF65-F5344CB8AC3E}">
        <p14:creationId xmlns:p14="http://schemas.microsoft.com/office/powerpoint/2010/main" val="2612906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It is important that algorithms be “fair”, e.g. classify people in ways that are consistent with commonsense notions of fairness. For example, we wouldn’t think it’s ethical for a bank to offer one set of lending terms to minority applicants and another to white applicants. But as recent work has shown — most notably in the book “Weapons of Math Destruction” by the mathematician Cathy O’Neil — discrimination that we reject in normal life can creep into algorithms.</a:t>
            </a:r>
          </a:p>
          <a:p>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Suppose you had a minority group in which the smart students were steered toward math and science, and a dominant group in which the smart students were steered toward finance. Now if someone wanted to write a quick-and-dirty classifier to find smart students, they might look for students who study finance because the majority is much bigger than the minority. The problem is that not only is this unfair to the minority, but it also has reduced utility compared to a classifier that understands that if you’re a member of the minority and you study math, you should be viewed as similar to a member of the majority who studies finance. </a:t>
            </a:r>
          </a:p>
          <a:p>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Individual fairness is also not enough to ensure group fairness. For example, suppose you are looking at college admissions and you’re thinking about using test scores as your admission criterion. If you have two groups that have very different performance on standardized tests, then you won’t get group fairness if you have one threshold for the standardized-test score.</a:t>
            </a:r>
          </a:p>
          <a:p>
            <a:endParaRPr lang="en-US" sz="1200" b="0" i="0" kern="1200" dirty="0">
              <a:solidFill>
                <a:schemeClr val="tx1"/>
              </a:solidFill>
              <a:effectLst/>
              <a:latin typeface="Times New Roman" pitchFamily="18" charset="0"/>
              <a:ea typeface="+mn-ea"/>
              <a:cs typeface="+mn-cs"/>
            </a:endParaRPr>
          </a:p>
          <a:p>
            <a:r>
              <a:rPr lang="en-US" dirty="0"/>
              <a:t>For a lengthier discussion, see the book </a:t>
            </a:r>
            <a:r>
              <a:rPr lang="en-US" sz="1200" b="1" i="0" kern="1200" dirty="0">
                <a:solidFill>
                  <a:schemeClr val="tx1"/>
                </a:solidFill>
                <a:effectLst/>
                <a:latin typeface="Times New Roman" pitchFamily="18" charset="0"/>
                <a:ea typeface="+mn-ea"/>
                <a:cs typeface="+mn-cs"/>
              </a:rPr>
              <a:t>The Ethical Algorithm: The Science of Socially Aware Algorithm Design </a:t>
            </a:r>
            <a:r>
              <a:rPr lang="en-US" sz="1200" b="0" i="0" u="none" strike="noStrike" kern="1200" dirty="0">
                <a:solidFill>
                  <a:schemeClr val="tx1"/>
                </a:solidFill>
                <a:effectLst/>
                <a:latin typeface="Times New Roman" pitchFamily="18" charset="0"/>
                <a:ea typeface="+mn-ea"/>
                <a:cs typeface="+mn-cs"/>
              </a:rPr>
              <a:t>by Michael Kearns and Aaron Roth.  Another great resource is an interview with Cynthia </a:t>
            </a:r>
            <a:r>
              <a:rPr lang="en-US" sz="1200" b="0" i="0" u="none" strike="noStrike" kern="1200" dirty="0" err="1">
                <a:solidFill>
                  <a:schemeClr val="tx1"/>
                </a:solidFill>
                <a:effectLst/>
                <a:latin typeface="Times New Roman" pitchFamily="18" charset="0"/>
                <a:ea typeface="+mn-ea"/>
                <a:cs typeface="+mn-cs"/>
              </a:rPr>
              <a:t>Dwork</a:t>
            </a:r>
            <a:r>
              <a:rPr lang="en-US" sz="1200" b="0" i="0" u="none" strike="noStrike" kern="1200" dirty="0">
                <a:solidFill>
                  <a:schemeClr val="tx1"/>
                </a:solidFill>
                <a:effectLst/>
                <a:latin typeface="Times New Roman" pitchFamily="18" charset="0"/>
                <a:ea typeface="+mn-ea"/>
                <a:cs typeface="+mn-cs"/>
              </a:rPr>
              <a:t>, </a:t>
            </a:r>
            <a:r>
              <a:rPr lang="en-US" dirty="0">
                <a:hlinkClick r:id="rId3"/>
              </a:rPr>
              <a:t>https://www.quantamagazine.org/making-algorithms-fair-an-interview-with-cynthia-dwork-20161123</a:t>
            </a:r>
            <a:r>
              <a:rPr lang="en-US" dirty="0"/>
              <a:t>.</a:t>
            </a:r>
            <a:endParaRPr lang="en-US" sz="1200" b="0" i="0" u="none" strike="noStrike" kern="1200" dirty="0">
              <a:solidFill>
                <a:schemeClr val="tx1"/>
              </a:solidFill>
              <a:effectLst/>
              <a:latin typeface="Times New Roman" pitchFamily="18" charset="0"/>
              <a:ea typeface="+mn-ea"/>
              <a:cs typeface="+mn-cs"/>
            </a:endParaRPr>
          </a:p>
          <a:p>
            <a:endParaRPr lang="en-US" sz="1200" b="0" i="0" kern="1200" dirty="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16603564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Times New Roman" pitchFamily="18" charset="0"/>
                <a:ea typeface="+mn-ea"/>
                <a:cs typeface="+mn-cs"/>
              </a:rPr>
              <a:t>Another example of lack of algorithmic fairness are the algorithms frequently used in sentencing and parole, which generate a score predicting the likelihood of an individual committing a future crime.  </a:t>
            </a:r>
          </a:p>
          <a:p>
            <a:pPr fontAlgn="base"/>
            <a:endParaRPr lang="en-US" sz="1200" b="0" i="0" kern="1200" dirty="0">
              <a:solidFill>
                <a:schemeClr val="tx1"/>
              </a:solidFill>
              <a:effectLst/>
              <a:latin typeface="Times New Roman" pitchFamily="18" charset="0"/>
              <a:ea typeface="+mn-ea"/>
              <a:cs typeface="+mn-cs"/>
            </a:endParaRPr>
          </a:p>
          <a:p>
            <a:pPr fontAlgn="base"/>
            <a:r>
              <a:rPr lang="en-US" sz="1200" b="0" i="0" kern="1200" dirty="0">
                <a:solidFill>
                  <a:schemeClr val="tx1"/>
                </a:solidFill>
                <a:effectLst/>
                <a:latin typeface="Times New Roman" pitchFamily="18" charset="0"/>
                <a:ea typeface="+mn-ea"/>
                <a:cs typeface="+mn-cs"/>
              </a:rPr>
              <a:t>However, it is not clear the the algorithms used are predictive, and they seem to show racial disparities.</a:t>
            </a:r>
          </a:p>
          <a:p>
            <a:pPr fontAlgn="base"/>
            <a:endParaRPr lang="en-US" sz="1200" b="0" i="0" kern="1200" dirty="0">
              <a:solidFill>
                <a:schemeClr val="tx1"/>
              </a:solidFill>
              <a:effectLst/>
              <a:latin typeface="Times New Roman" pitchFamily="18" charset="0"/>
              <a:ea typeface="+mn-ea"/>
              <a:cs typeface="+mn-cs"/>
            </a:endParaRPr>
          </a:p>
          <a:p>
            <a:pPr fontAlgn="base"/>
            <a:r>
              <a:rPr lang="en-US" sz="1200" b="0" i="0" kern="1200" dirty="0">
                <a:solidFill>
                  <a:schemeClr val="tx1"/>
                </a:solidFill>
                <a:effectLst/>
                <a:latin typeface="Times New Roman" pitchFamily="18" charset="0"/>
                <a:ea typeface="+mn-ea"/>
                <a:cs typeface="+mn-cs"/>
              </a:rPr>
              <a:t>‘For example, </a:t>
            </a:r>
            <a:r>
              <a:rPr lang="en-US" sz="1200" b="0" i="0" kern="1200" dirty="0" err="1">
                <a:solidFill>
                  <a:schemeClr val="tx1"/>
                </a:solidFill>
                <a:effectLst/>
                <a:latin typeface="Times New Roman" pitchFamily="18" charset="0"/>
                <a:ea typeface="+mn-ea"/>
                <a:cs typeface="+mn-cs"/>
              </a:rPr>
              <a:t>Propublica</a:t>
            </a:r>
            <a:r>
              <a:rPr lang="en-US" sz="1200" b="0" i="0" kern="1200" dirty="0">
                <a:solidFill>
                  <a:schemeClr val="tx1"/>
                </a:solidFill>
                <a:effectLst/>
                <a:latin typeface="Times New Roman" pitchFamily="18" charset="0"/>
                <a:ea typeface="+mn-ea"/>
                <a:cs typeface="+mn-cs"/>
              </a:rPr>
              <a:t> obtained the risk scores assigned by one such algorithm to more than 7,000 people arrested in Broward County, Florida, in 2013 and 2014 and checked to see how many were charged with new crimes over the next two years. They found that the score proved remarkably unreliable in forecasting violent crime: Only 20 percent of the people predicted to commit violent crimes actually went on to do so. When a full range of crimes were taken into account — including misdemeanors such as driving with an expired license — the algorithm was only somewhat more accurate than a coin flip. </a:t>
            </a:r>
          </a:p>
          <a:p>
            <a:pPr fontAlgn="base"/>
            <a:endParaRPr lang="en-US" sz="1200" b="0" i="0" kern="1200" dirty="0">
              <a:solidFill>
                <a:schemeClr val="tx1"/>
              </a:solidFill>
              <a:effectLst/>
              <a:latin typeface="Times New Roman" pitchFamily="18" charset="0"/>
              <a:ea typeface="+mn-ea"/>
              <a:cs typeface="+mn-cs"/>
            </a:endParaRPr>
          </a:p>
          <a:p>
            <a:pPr fontAlgn="base"/>
            <a:r>
              <a:rPr lang="en-US" sz="1200" b="0" i="0" kern="1200" dirty="0">
                <a:solidFill>
                  <a:schemeClr val="tx1"/>
                </a:solidFill>
                <a:effectLst/>
                <a:latin typeface="Times New Roman" pitchFamily="18" charset="0"/>
                <a:ea typeface="+mn-ea"/>
                <a:cs typeface="+mn-cs"/>
              </a:rPr>
              <a:t>They also discovered significant racial disparities: In forecasting who would re-offend, the algorithm made mistakes with black and white defendants at roughly the same rate but in very different ways. The formula was particularly likely to falsely flag black defendants as future criminals, wrongly labeling them this way at almost twice the rate as white defendants. White defendants were mislabeled as low risk more often than black defendants.</a:t>
            </a:r>
          </a:p>
          <a:p>
            <a:pPr fontAlgn="base"/>
            <a:endParaRPr lang="en-US" sz="1200" b="0" i="0" kern="1200" dirty="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36</a:t>
            </a:fld>
            <a:endParaRPr lang="en-US"/>
          </a:p>
        </p:txBody>
      </p:sp>
    </p:spTree>
    <p:extLst>
      <p:ext uri="{BB962C8B-B14F-4D97-AF65-F5344CB8AC3E}">
        <p14:creationId xmlns:p14="http://schemas.microsoft.com/office/powerpoint/2010/main" val="38357427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2541761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Data and algorithms are the lifeblood of AI, so it’s worth considering the ethics surrounding AI in addition to the ethics surrounding data and algorithms, because they’re all connected.</a:t>
            </a:r>
          </a:p>
          <a:p>
            <a:endParaRPr lang="en-US" dirty="0">
              <a:ea typeface="Calibri" panose="020F0502020204030204"/>
              <a:cs typeface="Calibri" panose="020F0502020204030204"/>
            </a:endParaRPr>
          </a:p>
          <a:p>
            <a:r>
              <a:rPr lang="en-US" dirty="0"/>
              <a:t>As AI becomes more embedded in daily life and business, it has become imperative that is it both trustworthy and trusted.</a:t>
            </a:r>
            <a:r>
              <a:rPr lang="en-US" dirty="0">
                <a:ea typeface="+mn-ea"/>
                <a:cs typeface="Calibri"/>
              </a:rPr>
              <a:t> </a:t>
            </a:r>
            <a:r>
              <a:rPr lang="en-US" dirty="0">
                <a:ea typeface="Calibri" panose="020F0502020204030204"/>
                <a:cs typeface="Calibri" panose="020F0502020204030204"/>
              </a:rPr>
              <a:t>AI can seem mysterious — sometimes even to its own engineers — so it can be difficult to demonstrate its trustworthiness. In response to this, IBM has outlined three principles and five pillars which can be used to strengthen trust in AI systems.</a:t>
            </a:r>
          </a:p>
        </p:txBody>
      </p:sp>
      <p:sp>
        <p:nvSpPr>
          <p:cNvPr id="4" name="Slide Number Placeholder 3"/>
          <p:cNvSpPr>
            <a:spLocks noGrp="1"/>
          </p:cNvSpPr>
          <p:nvPr>
            <p:ph type="sldNum" sz="quarter" idx="5"/>
          </p:nvPr>
        </p:nvSpPr>
        <p:spPr/>
        <p:txBody>
          <a:bodyPr/>
          <a:lstStyle/>
          <a:p>
            <a:fld id="{918CCA95-4F40-4CDD-BF1E-B8C9EB86EE73}" type="slidenum">
              <a:rPr lang="en-US" smtClean="0"/>
              <a:t>38</a:t>
            </a:fld>
            <a:endParaRPr lang="en-US"/>
          </a:p>
        </p:txBody>
      </p:sp>
    </p:spTree>
    <p:extLst>
      <p:ext uri="{BB962C8B-B14F-4D97-AF65-F5344CB8AC3E}">
        <p14:creationId xmlns:p14="http://schemas.microsoft.com/office/powerpoint/2010/main" val="14550011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tx1"/>
                </a:solidFill>
                <a:effectLst/>
                <a:latin typeface="Times New Roman"/>
                <a:ea typeface="Times New Roman"/>
                <a:cs typeface="Times New Roman"/>
                <a:sym typeface="Times New Roman"/>
              </a:rPr>
              <a:t>Only by embedding ethical principles into AI applications and processes can we build systems based on trust.</a:t>
            </a:r>
            <a:endParaRPr lang="en-US" sz="1200" b="1" i="0" u="none" strike="noStrike" kern="1200" cap="none" dirty="0">
              <a:solidFill>
                <a:schemeClr val="tx1"/>
              </a:solidFill>
              <a:effectLst/>
              <a:latin typeface="Times New Roman"/>
              <a:ea typeface="Times New Roman"/>
              <a:cs typeface="Times New Roman"/>
              <a:sym typeface="Times New Roman"/>
            </a:endParaRPr>
          </a:p>
          <a:p>
            <a:r>
              <a:rPr lang="en-US" sz="1200" b="1" i="0" u="none" strike="noStrike" kern="1200" cap="none" dirty="0">
                <a:solidFill>
                  <a:schemeClr val="tx1"/>
                </a:solidFill>
                <a:effectLst/>
                <a:latin typeface="Times New Roman"/>
                <a:ea typeface="Times New Roman"/>
                <a:cs typeface="Times New Roman"/>
                <a:sym typeface="Times New Roman"/>
              </a:rPr>
              <a:t>AI ethics</a:t>
            </a:r>
            <a:r>
              <a:rPr lang="en-US" sz="1200" b="0" i="0" u="none" strike="noStrike" kern="1200" cap="none" dirty="0">
                <a:solidFill>
                  <a:schemeClr val="tx1"/>
                </a:solidFill>
                <a:effectLst/>
                <a:latin typeface="Times New Roman"/>
                <a:ea typeface="Times New Roman"/>
                <a:cs typeface="Times New Roman"/>
                <a:sym typeface="Times New Roman"/>
              </a:rPr>
              <a:t> is the multidisciplinary field that studies how to optimize AI's beneficial impact while reducing risks and adverse outcomes.</a:t>
            </a:r>
          </a:p>
          <a:p>
            <a:r>
              <a:rPr lang="en-US" sz="1200" b="0" i="0" u="none" strike="noStrike" kern="1200" cap="none" dirty="0">
                <a:solidFill>
                  <a:schemeClr val="tx1"/>
                </a:solidFill>
                <a:effectLst/>
                <a:latin typeface="Times New Roman"/>
                <a:ea typeface="Times New Roman"/>
                <a:cs typeface="Times New Roman"/>
                <a:sym typeface="Times New Roman"/>
              </a:rPr>
              <a:t> </a:t>
            </a:r>
          </a:p>
          <a:p>
            <a:r>
              <a:rPr lang="en-US" sz="1200" b="0" i="0" u="none" strike="noStrike" kern="1200" cap="none" dirty="0">
                <a:solidFill>
                  <a:schemeClr val="tx1"/>
                </a:solidFill>
                <a:effectLst/>
                <a:latin typeface="Times New Roman"/>
                <a:ea typeface="Times New Roman"/>
                <a:cs typeface="Times New Roman"/>
                <a:sym typeface="Times New Roman"/>
              </a:rPr>
              <a:t>AI ethics enables us to develop </a:t>
            </a:r>
            <a:r>
              <a:rPr lang="en-US" sz="1200" b="1" i="0" u="none" strike="noStrike" kern="1200" cap="none" dirty="0">
                <a:solidFill>
                  <a:schemeClr val="tx1"/>
                </a:solidFill>
                <a:effectLst/>
                <a:latin typeface="Times New Roman"/>
                <a:ea typeface="Times New Roman"/>
                <a:cs typeface="Times New Roman"/>
                <a:sym typeface="Times New Roman"/>
              </a:rPr>
              <a:t>trustworthy AI</a:t>
            </a:r>
            <a:r>
              <a:rPr lang="en-US" sz="1200" b="0" i="0" u="none" strike="noStrike" kern="1200" cap="none" dirty="0">
                <a:solidFill>
                  <a:schemeClr val="tx1"/>
                </a:solidFill>
                <a:effectLst/>
                <a:latin typeface="Times New Roman"/>
                <a:ea typeface="Times New Roman"/>
                <a:cs typeface="Times New Roman"/>
                <a:sym typeface="Times New Roman"/>
              </a:rPr>
              <a:t>, or AI systems that address human needs, safety, and privacy.</a:t>
            </a:r>
          </a:p>
          <a:p>
            <a:r>
              <a:rPr lang="en-US" sz="1200" b="0" i="0" u="none" strike="noStrike" kern="1200" cap="none" dirty="0">
                <a:solidFill>
                  <a:schemeClr val="tx1"/>
                </a:solidFill>
                <a:effectLst/>
                <a:latin typeface="Times New Roman"/>
                <a:ea typeface="Times New Roman"/>
                <a:cs typeface="Times New Roman"/>
                <a:sym typeface="Times New Roman"/>
              </a:rPr>
              <a:t> </a:t>
            </a:r>
          </a:p>
          <a:p>
            <a:r>
              <a:rPr lang="en-US" sz="1200" b="0" i="0" u="none" strike="noStrike" kern="1200" cap="none" dirty="0">
                <a:solidFill>
                  <a:schemeClr val="tx1"/>
                </a:solidFill>
                <a:effectLst/>
                <a:latin typeface="Times New Roman"/>
                <a:ea typeface="Times New Roman"/>
                <a:cs typeface="Times New Roman"/>
                <a:sym typeface="Times New Roman"/>
              </a:rPr>
              <a:t>IBM’s approach to AI ethics and trustworthy AI is defined by </a:t>
            </a:r>
            <a:r>
              <a:rPr lang="en-US" sz="1200" b="1" i="0" u="none" strike="noStrike" kern="1200" cap="none" dirty="0">
                <a:solidFill>
                  <a:schemeClr val="tx1"/>
                </a:solidFill>
                <a:effectLst/>
                <a:latin typeface="Times New Roman"/>
                <a:ea typeface="Times New Roman"/>
                <a:cs typeface="Times New Roman"/>
                <a:sym typeface="Times New Roman"/>
              </a:rPr>
              <a:t>3 principles</a:t>
            </a:r>
            <a:r>
              <a:rPr lang="en-US" sz="1200" b="0" i="0" u="none" strike="noStrike" kern="1200" cap="none" dirty="0">
                <a:solidFill>
                  <a:schemeClr val="tx1"/>
                </a:solidFill>
                <a:effectLst/>
                <a:latin typeface="Times New Roman"/>
                <a:ea typeface="Times New Roman"/>
                <a:cs typeface="Times New Roman"/>
                <a:sym typeface="Times New Roman"/>
              </a:rPr>
              <a:t>:</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The purpose of AI is to augment human intelligence</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Data and insights belong to their creator</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New technology, including AI systems, must be transparent and explainable</a:t>
            </a:r>
          </a:p>
          <a:p>
            <a:r>
              <a:rPr lang="en-US" sz="1200" b="0" i="0" u="none" strike="noStrike" kern="1200" cap="none" dirty="0">
                <a:solidFill>
                  <a:schemeClr val="tx1"/>
                </a:solidFill>
                <a:effectLst/>
                <a:latin typeface="Times New Roman"/>
                <a:ea typeface="Times New Roman"/>
                <a:cs typeface="Times New Roman"/>
                <a:sym typeface="Times New Roman"/>
              </a:rPr>
              <a:t> </a:t>
            </a:r>
          </a:p>
          <a:p>
            <a:r>
              <a:rPr lang="en-US" sz="1200" b="0" i="0" u="none" strike="noStrike" kern="1200" cap="none" dirty="0">
                <a:solidFill>
                  <a:schemeClr val="tx1"/>
                </a:solidFill>
                <a:effectLst/>
                <a:latin typeface="Times New Roman"/>
                <a:ea typeface="Times New Roman"/>
                <a:cs typeface="Times New Roman"/>
                <a:sym typeface="Times New Roman"/>
              </a:rPr>
              <a:t>The principles are supported by </a:t>
            </a:r>
            <a:r>
              <a:rPr lang="en-US" sz="1200" b="1" i="0" u="none" strike="noStrike" kern="1200" cap="none" dirty="0">
                <a:solidFill>
                  <a:schemeClr val="tx1"/>
                </a:solidFill>
                <a:effectLst/>
                <a:latin typeface="Times New Roman"/>
                <a:ea typeface="Times New Roman"/>
                <a:cs typeface="Times New Roman"/>
                <a:sym typeface="Times New Roman"/>
              </a:rPr>
              <a:t>5 pillars</a:t>
            </a:r>
            <a:r>
              <a:rPr lang="en-US" sz="1200" b="0" i="0" u="none" strike="noStrike" kern="1200" cap="none" dirty="0">
                <a:solidFill>
                  <a:schemeClr val="tx1"/>
                </a:solidFill>
                <a:effectLst/>
                <a:latin typeface="Times New Roman"/>
                <a:ea typeface="Times New Roman"/>
                <a:cs typeface="Times New Roman"/>
                <a:sym typeface="Times New Roman"/>
              </a:rPr>
              <a:t>:</a:t>
            </a:r>
          </a:p>
          <a:p>
            <a:pPr marL="171450" lvl="0" indent="-171450">
              <a:buFont typeface="Arial" panose="020B0604020202020204" pitchFamily="34" charset="0"/>
              <a:buChar char="•"/>
            </a:pPr>
            <a:r>
              <a:rPr lang="en-US" sz="1200" b="0" i="0" u="none" strike="noStrike" kern="1200" cap="none" dirty="0" err="1">
                <a:solidFill>
                  <a:schemeClr val="tx1"/>
                </a:solidFill>
                <a:effectLst/>
                <a:latin typeface="Times New Roman"/>
                <a:ea typeface="Times New Roman"/>
                <a:cs typeface="Times New Roman"/>
                <a:sym typeface="Times New Roman"/>
              </a:rPr>
              <a:t>Explainability</a:t>
            </a:r>
            <a:r>
              <a:rPr lang="en-US" sz="1200" b="0" i="0" u="none" strike="noStrike" kern="1200" cap="none" dirty="0">
                <a:solidFill>
                  <a:schemeClr val="tx1"/>
                </a:solidFill>
                <a:effectLst/>
                <a:latin typeface="Times New Roman"/>
                <a:ea typeface="Times New Roman"/>
                <a:cs typeface="Times New Roman"/>
                <a:sym typeface="Times New Roman"/>
              </a:rPr>
              <a:t>: How AI-led decisions are made and what determining factors were included are crucial to understand.</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Fairness: Properly calibrated, AI can assist humans in making fairer choices by mitigating bias. </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Robustness: As systems are employed to make crucial decisions, AI must be secure and guard against adversarial threats.</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Transparency: Transparency reinforces trust, and the best way to promote transparency is through disclosure. </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Privacy: AI systems must prioritize and safeguard consumers’ privacy and data rights.</a:t>
            </a:r>
          </a:p>
          <a:p>
            <a:pPr marL="171450" lvl="0" indent="-171450">
              <a:buFont typeface="Arial" panose="020B0604020202020204" pitchFamily="34" charset="0"/>
              <a:buChar char="•"/>
            </a:pPr>
            <a:endParaRPr lang="en-US" sz="1200" b="0" i="0" u="none" strike="noStrike" kern="1200" cap="none" dirty="0">
              <a:solidFill>
                <a:schemeClr val="tx1"/>
              </a:solidFill>
              <a:effectLst/>
              <a:latin typeface="Times New Roman"/>
              <a:ea typeface="Calibri"/>
              <a:cs typeface="Times New Roman"/>
              <a:sym typeface="Times New Roman"/>
            </a:endParaRPr>
          </a:p>
          <a:p>
            <a:pPr marL="0" lvl="0" indent="0">
              <a:buFont typeface="Arial" panose="020B0604020202020204" pitchFamily="34" charset="0"/>
              <a:buNone/>
            </a:pPr>
            <a:r>
              <a:rPr lang="en-US" sz="1200" b="0" i="0" u="none" strike="noStrike" kern="1200" cap="none" dirty="0">
                <a:solidFill>
                  <a:schemeClr val="tx1"/>
                </a:solidFill>
                <a:effectLst/>
                <a:latin typeface="Times New Roman"/>
                <a:ea typeface="Calibri"/>
                <a:cs typeface="Calibri"/>
                <a:sym typeface="Times New Roman"/>
              </a:rPr>
              <a:t>We have already discussed privacy and fairness. Let’s focus on </a:t>
            </a:r>
            <a:r>
              <a:rPr lang="en-US" sz="1200" b="0" i="0" u="none" strike="noStrike" kern="1200" cap="none" dirty="0" err="1">
                <a:solidFill>
                  <a:schemeClr val="tx1"/>
                </a:solidFill>
                <a:effectLst/>
                <a:latin typeface="Times New Roman"/>
                <a:ea typeface="Calibri"/>
                <a:cs typeface="Calibri"/>
                <a:sym typeface="Times New Roman"/>
              </a:rPr>
              <a:t>explainabilty</a:t>
            </a:r>
            <a:r>
              <a:rPr lang="en-US" sz="1200" b="0" i="0" u="none" strike="noStrike" kern="1200" cap="none" dirty="0">
                <a:solidFill>
                  <a:schemeClr val="tx1"/>
                </a:solidFill>
                <a:effectLst/>
                <a:latin typeface="Times New Roman"/>
                <a:ea typeface="Calibri"/>
                <a:cs typeface="Calibri"/>
                <a:sym typeface="Times New Roman"/>
              </a:rPr>
              <a:t>, transparency, and robustness in the context of AI.</a:t>
            </a:r>
            <a:endParaRPr lang="en-US" sz="1200" b="0" i="0" u="none" strike="noStrike" kern="1200" cap="none" dirty="0">
              <a:solidFill>
                <a:schemeClr val="tx1"/>
              </a:solidFill>
              <a:effectLst/>
              <a:latin typeface="Times New Roman"/>
              <a:ea typeface="Calibri"/>
              <a:cs typeface="Times New Roman"/>
              <a:sym typeface="Times New Roman"/>
            </a:endParaRPr>
          </a:p>
        </p:txBody>
      </p:sp>
      <p:sp>
        <p:nvSpPr>
          <p:cNvPr id="4" name="Slide Number Placeholder 3"/>
          <p:cNvSpPr>
            <a:spLocks noGrp="1"/>
          </p:cNvSpPr>
          <p:nvPr>
            <p:ph type="sldNum" sz="quarter" idx="5"/>
          </p:nvPr>
        </p:nvSpPr>
        <p:spPr/>
        <p:txBody>
          <a:bodyPr/>
          <a:lstStyle/>
          <a:p>
            <a:fld id="{AC79DA8F-BC78-4EB2-86E2-9C47F021D8EC}" type="slidenum">
              <a:rPr lang="en-US"/>
              <a:t>39</a:t>
            </a:fld>
            <a:endParaRPr lang="en-US"/>
          </a:p>
        </p:txBody>
      </p:sp>
    </p:spTree>
    <p:extLst>
      <p:ext uri="{BB962C8B-B14F-4D97-AF65-F5344CB8AC3E}">
        <p14:creationId xmlns:p14="http://schemas.microsoft.com/office/powerpoint/2010/main" val="3961418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6794357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Transparency and </a:t>
            </a:r>
            <a:r>
              <a:rPr lang="en-US" dirty="0" err="1"/>
              <a:t>explainability</a:t>
            </a:r>
            <a:r>
              <a:rPr lang="en-US" dirty="0"/>
              <a:t> are distinct, yet related, concepts. The goal of both is giving greater visibility into the inner workings of AI systems so that people can better understand </a:t>
            </a:r>
            <a:r>
              <a:rPr lang="en-US" b="1" u="sng" dirty="0"/>
              <a:t>why and how</a:t>
            </a:r>
            <a:r>
              <a:rPr lang="en-US" b="0" u="none" dirty="0"/>
              <a:t> </a:t>
            </a:r>
            <a:r>
              <a:rPr lang="en-US" dirty="0"/>
              <a:t>they work.</a:t>
            </a:r>
          </a:p>
          <a:p>
            <a:endParaRPr lang="en-US" dirty="0"/>
          </a:p>
          <a:p>
            <a:r>
              <a:rPr lang="en-US" dirty="0"/>
              <a:t>Transparency focuses on sharing information about a system with stakeholders so that they understand how the system was designed and developed. In other words, transparency enables people to understand how a system works.</a:t>
            </a:r>
          </a:p>
          <a:p>
            <a:endParaRPr lang="en-US" dirty="0"/>
          </a:p>
          <a:p>
            <a:r>
              <a:rPr lang="en-US" dirty="0" err="1"/>
              <a:t>Explainability</a:t>
            </a:r>
            <a:r>
              <a:rPr lang="en-US" dirty="0"/>
              <a:t> focuses on sharing insights about how a system reached an individual prediction or outcome. In other words, </a:t>
            </a:r>
            <a:r>
              <a:rPr lang="en-US" dirty="0" err="1"/>
              <a:t>explainability</a:t>
            </a:r>
            <a:r>
              <a:rPr lang="en-US" dirty="0"/>
              <a:t> drills down a level further than transparency and enables people to understand how the system reached a specific prediction or outcome.</a:t>
            </a:r>
          </a:p>
          <a:p>
            <a:endParaRPr lang="en-US" dirty="0"/>
          </a:p>
          <a:p>
            <a:r>
              <a:rPr lang="en-US" dirty="0"/>
              <a:t>Here’s an analogy: Transparency is like an explanation of how to solve calculus problems, and </a:t>
            </a:r>
            <a:r>
              <a:rPr lang="en-US" dirty="0" err="1"/>
              <a:t>explainability</a:t>
            </a:r>
            <a:r>
              <a:rPr lang="en-US" dirty="0"/>
              <a:t> is like seeing the work that went into solving a specific calculus problem. </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41</a:t>
            </a:fld>
            <a:endParaRPr lang="en-US"/>
          </a:p>
        </p:txBody>
      </p:sp>
    </p:spTree>
    <p:extLst>
      <p:ext uri="{BB962C8B-B14F-4D97-AF65-F5344CB8AC3E}">
        <p14:creationId xmlns:p14="http://schemas.microsoft.com/office/powerpoint/2010/main" val="3710556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it is critical that data scientists can conceptualize risk and unintended consequences in the context of data, algorithms, and AI, as data scientists can embed ethical principles and guardrails into models and algorithms from their inception, mitigating risk from the start. </a:t>
            </a:r>
          </a:p>
        </p:txBody>
      </p:sp>
      <p:sp>
        <p:nvSpPr>
          <p:cNvPr id="4" name="Slide Number Placeholder 3"/>
          <p:cNvSpPr>
            <a:spLocks noGrp="1"/>
          </p:cNvSpPr>
          <p:nvPr>
            <p:ph type="sldNum" sz="quarter" idx="10"/>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22183215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Generally speaking, transparency and </a:t>
            </a:r>
            <a:r>
              <a:rPr lang="en-US" sz="1200" b="0" i="0" kern="1200" dirty="0" err="1">
                <a:solidFill>
                  <a:schemeClr val="tx1"/>
                </a:solidFill>
                <a:effectLst/>
                <a:latin typeface="Times New Roman" pitchFamily="18" charset="0"/>
                <a:ea typeface="+mn-ea"/>
                <a:cs typeface="+mn-cs"/>
              </a:rPr>
              <a:t>explainability</a:t>
            </a:r>
            <a:r>
              <a:rPr lang="en-US" sz="1200" b="0" i="0" kern="1200" dirty="0">
                <a:solidFill>
                  <a:schemeClr val="tx1"/>
                </a:solidFill>
                <a:effectLst/>
                <a:latin typeface="Times New Roman" pitchFamily="18" charset="0"/>
                <a:ea typeface="+mn-ea"/>
                <a:cs typeface="+mn-cs"/>
              </a:rPr>
              <a:t> enable reproducibility by making details about an AI system available to users , stakeholders, and auditors.</a:t>
            </a:r>
          </a:p>
          <a:p>
            <a:r>
              <a:rPr lang="en-US" sz="1200" b="0" i="0" kern="1200" dirty="0">
                <a:solidFill>
                  <a:schemeClr val="tx1"/>
                </a:solidFill>
                <a:effectLst/>
                <a:latin typeface="Times New Roman" pitchFamily="18" charset="0"/>
                <a:ea typeface="+mn-ea"/>
                <a:cs typeface="+mn-cs"/>
              </a:rPr>
              <a:t>However, this can be difficult to achieve because the algorithms (in particular, ML algorithms) are complex and it is often difficult to understand the dependencies between data and code.  Furthermore when the algorithms may be “black boxes”, making it impossible to open them up to reason about results.  Furthermore, there may be privacy issues associated with the data and it cannot be shared.</a:t>
            </a:r>
          </a:p>
          <a:p>
            <a:endParaRPr lang="en-US" sz="1200" b="0" i="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17645248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The FAIR Data Principles were proposed as guideline for those wishing to enhance the transparency of their data and research results. As opposed to other initiatives that focus on the human side of things, these principles put specific emphasis on enhancing the ability of machines to automatically find and use the data, in addition to supporting its reuse by individuals.</a:t>
            </a:r>
          </a:p>
          <a:p>
            <a:endParaRPr lang="en-US" sz="1200" b="0" i="0" kern="1200" dirty="0">
              <a:solidFill>
                <a:schemeClr val="tx1"/>
              </a:solidFill>
              <a:effectLst/>
              <a:latin typeface="Times New Roman" pitchFamily="18" charset="0"/>
              <a:ea typeface="+mn-ea"/>
              <a:cs typeface="+mn-cs"/>
            </a:endParaRPr>
          </a:p>
          <a:p>
            <a:r>
              <a:rPr lang="en-US" dirty="0">
                <a:hlinkClick r:id="rId3"/>
              </a:rPr>
              <a:t>https://www.nature.com/articles/sdata201618</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Times New Roman" pitchFamily="18" charset="0"/>
                <a:ea typeface="+mn-ea"/>
                <a:cs typeface="+mn-cs"/>
              </a:rPr>
              <a:t>There is a lot of ongoing research in how to facilitate reproducibility especially with respect to provenance – understanding the “why” and “where” of data.  Examples include providing provenance tracking environments for different execution environments (e.g.  </a:t>
            </a:r>
            <a:r>
              <a:rPr lang="en-US" sz="1200" b="0" i="0" kern="1200" dirty="0" err="1">
                <a:solidFill>
                  <a:schemeClr val="tx1"/>
                </a:solidFill>
                <a:effectLst/>
                <a:latin typeface="Times New Roman" pitchFamily="18" charset="0"/>
                <a:ea typeface="+mn-ea"/>
                <a:cs typeface="+mn-cs"/>
              </a:rPr>
              <a:t>Jupyter</a:t>
            </a:r>
            <a:r>
              <a:rPr lang="en-US" sz="1200" b="0" i="0" kern="1200" dirty="0">
                <a:solidFill>
                  <a:schemeClr val="tx1"/>
                </a:solidFill>
                <a:effectLst/>
                <a:latin typeface="Times New Roman" pitchFamily="18" charset="0"/>
                <a:ea typeface="+mn-ea"/>
                <a:cs typeface="+mn-cs"/>
              </a:rPr>
              <a:t> notebooks or R-markdown source documents) and understanding provenance through machine learning operations.</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43</a:t>
            </a:fld>
            <a:endParaRPr lang="en-US"/>
          </a:p>
        </p:txBody>
      </p:sp>
    </p:spTree>
    <p:extLst>
      <p:ext uri="{BB962C8B-B14F-4D97-AF65-F5344CB8AC3E}">
        <p14:creationId xmlns:p14="http://schemas.microsoft.com/office/powerpoint/2010/main" val="14287601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systems are increasingly used to help make crucial decisions, it is imperative that AI is secure and robust. AI systems must be actively defended from adversarial attacks, minimizing security risks and enabling confidence in system outcomes.</a:t>
            </a:r>
          </a:p>
          <a:p>
            <a:endParaRPr lang="en-US" dirty="0"/>
          </a:p>
          <a:p>
            <a:r>
              <a:rPr lang="en-US" dirty="0"/>
              <a:t>Robustness enables systems to respond well to intentional and unintentional interference and exceptional conditions, like abnormalities in input.</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44</a:t>
            </a:fld>
            <a:endParaRPr lang="en-US"/>
          </a:p>
        </p:txBody>
      </p:sp>
    </p:spTree>
    <p:extLst>
      <p:ext uri="{BB962C8B-B14F-4D97-AF65-F5344CB8AC3E}">
        <p14:creationId xmlns:p14="http://schemas.microsoft.com/office/powerpoint/2010/main" val="16410582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12190874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293053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When considering an algorithm or an AI system, especially one that’s involved in high-stakes decision making, there are some foundational questions that a person is likely to want to know the answers to:</a:t>
            </a:r>
          </a:p>
          <a:p>
            <a:pPr marL="171450" indent="-171450">
              <a:buFont typeface="Arial" panose="020B0604020202020204" pitchFamily="34" charset="0"/>
              <a:buChar char="•"/>
            </a:pPr>
            <a:r>
              <a:rPr lang="en-US" u="none" dirty="0"/>
              <a:t>Is it accurate? In other words, can it reliably do what it’s designed to do?</a:t>
            </a:r>
          </a:p>
          <a:p>
            <a:pPr marL="171450" indent="-171450">
              <a:buFont typeface="Arial" panose="020B0604020202020204" pitchFamily="34" charset="0"/>
              <a:buChar char="•"/>
            </a:pPr>
            <a:r>
              <a:rPr lang="en-US" u="none" dirty="0"/>
              <a:t>Was the data used to train the model high-quality? In other words, was it evaluated across aspects such as </a:t>
            </a:r>
            <a:r>
              <a:rPr lang="en-US" dirty="0">
                <a:effectLst/>
                <a:latin typeface="Arial" panose="020B0604020202020204" pitchFamily="34" charset="0"/>
              </a:rPr>
              <a:t>relevancy, currency, clarity, completeness, representativeness, and inclusion?</a:t>
            </a:r>
          </a:p>
          <a:p>
            <a:pPr marL="171450" indent="-171450">
              <a:buFont typeface="Arial" panose="020B0604020202020204" pitchFamily="34" charset="0"/>
              <a:buChar char="•"/>
            </a:pPr>
            <a:r>
              <a:rPr lang="en-US" u="none" dirty="0">
                <a:effectLst/>
                <a:latin typeface="Arial" panose="020B0604020202020204" pitchFamily="34" charset="0"/>
              </a:rPr>
              <a:t>How was the model tested?</a:t>
            </a:r>
            <a:endParaRPr lang="en-US" u="none" dirty="0"/>
          </a:p>
          <a:p>
            <a:pPr marL="171450" indent="-171450">
              <a:buFont typeface="Arial" panose="020B0604020202020204" pitchFamily="34" charset="0"/>
              <a:buChar char="•"/>
            </a:pPr>
            <a:r>
              <a:rPr lang="en-US" u="none" dirty="0"/>
              <a:t>Is it fair? In other words, will it deliver equitable results?</a:t>
            </a:r>
          </a:p>
          <a:p>
            <a:pPr marL="171450" indent="-171450">
              <a:buFont typeface="Arial" panose="020B0604020202020204" pitchFamily="34" charset="0"/>
              <a:buChar char="•"/>
            </a:pPr>
            <a:r>
              <a:rPr lang="en-US" u="none" dirty="0"/>
              <a:t>Is it easy to understand? In other words, could a non-technical person understand why it makes a particular decision or arrives at a particular conclusion?</a:t>
            </a:r>
          </a:p>
          <a:p>
            <a:pPr marL="171450" indent="-171450">
              <a:buFont typeface="Arial" panose="020B0604020202020204" pitchFamily="34" charset="0"/>
              <a:buChar char="•"/>
            </a:pPr>
            <a:r>
              <a:rPr lang="en-US" u="none" dirty="0"/>
              <a:t>Is it transparent? In other words, could a non-technical person learn about how and why the system was designed, if they wanted to?</a:t>
            </a:r>
          </a:p>
          <a:p>
            <a:pPr marL="171450" indent="-171450">
              <a:buFont typeface="Arial" panose="020B0604020202020204" pitchFamily="34" charset="0"/>
              <a:buChar char="•"/>
            </a:pPr>
            <a:r>
              <a:rPr lang="en-US" u="none" dirty="0"/>
              <a:t>Does it handle privacy? In other words, does it keep data private and adhere to applicable privacy laws and expectations?</a:t>
            </a:r>
          </a:p>
          <a:p>
            <a:pPr marL="171450" indent="-171450">
              <a:buFont typeface="Arial" panose="020B0604020202020204" pitchFamily="34" charset="0"/>
              <a:buChar char="•"/>
            </a:pPr>
            <a:r>
              <a:rPr lang="en-US" u="none" dirty="0"/>
              <a:t>What happens under unforeseen conditions? In other words, is it safe and secure from hackers and attacks?</a:t>
            </a:r>
          </a:p>
          <a:p>
            <a:pPr marL="171450" indent="-171450">
              <a:buFont typeface="Arial" panose="020B0604020202020204" pitchFamily="34" charset="0"/>
              <a:buChar char="•"/>
            </a:pPr>
            <a:endParaRPr lang="en-US" u="none" dirty="0"/>
          </a:p>
          <a:p>
            <a:pPr marL="0" indent="0">
              <a:buFont typeface="Arial" panose="020B0604020202020204" pitchFamily="34" charset="0"/>
              <a:buNone/>
            </a:pPr>
            <a:r>
              <a:rPr lang="en-US" u="none" dirty="0"/>
              <a:t>It is highly unlikely that any algorithm or machine will ever be 100% accurate or error-free, but qualities like accuracy, data quality, testing, robustness, fairness, privacy, transparency, and </a:t>
            </a:r>
            <a:r>
              <a:rPr lang="en-US" u="none" dirty="0" err="1"/>
              <a:t>explainability</a:t>
            </a:r>
            <a:r>
              <a:rPr lang="en-US" u="none" dirty="0"/>
              <a:t> help people understand how to account for the fact that no system is perfect. </a:t>
            </a:r>
          </a:p>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7</a:t>
            </a:fld>
            <a:endParaRPr lang="en-US"/>
          </a:p>
        </p:txBody>
      </p:sp>
    </p:spTree>
    <p:extLst>
      <p:ext uri="{BB962C8B-B14F-4D97-AF65-F5344CB8AC3E}">
        <p14:creationId xmlns:p14="http://schemas.microsoft.com/office/powerpoint/2010/main" val="78672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u="none" dirty="0"/>
              <a:t>Trust matters because it is the factor that enables data, algorithms, and AI to deliver value. It is the factor that empowers users and consumers to adopt these diverse systems with confidence. It does not matter how sophisticated a model or system is — if people do not trust it, they will not use it. This is especially true for models and systems that directly impact people’s lives or livelihoods.</a:t>
            </a:r>
          </a:p>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8</a:t>
            </a:fld>
            <a:endParaRPr lang="en-US"/>
          </a:p>
        </p:txBody>
      </p:sp>
    </p:spTree>
    <p:extLst>
      <p:ext uri="{BB962C8B-B14F-4D97-AF65-F5344CB8AC3E}">
        <p14:creationId xmlns:p14="http://schemas.microsoft.com/office/powerpoint/2010/main" val="1746792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to build trust by ensuring that models and systems are aligned with human ethics and expectations is the right thing to do. As humans, we are motived to do the right thing for several reasons.</a:t>
            </a:r>
          </a:p>
          <a:p>
            <a:endParaRPr lang="en-US" dirty="0"/>
          </a:p>
          <a:p>
            <a:r>
              <a:rPr lang="en-US" dirty="0"/>
              <a:t>One reason is ethics. Ethics are culturally agreed-upon morals and standards of action. Ethics are a kind of social contract by which we all abide. Ethics are often unwritten and inherently understood. We voluntarily abide by ethics because it makes the world a better place for all of us. Ethics are the cornerstone of civilization.</a:t>
            </a:r>
          </a:p>
          <a:p>
            <a:endParaRPr lang="en-US" dirty="0"/>
          </a:p>
          <a:p>
            <a:r>
              <a:rPr lang="en-US" dirty="0"/>
              <a:t>Laws and legal/criminal liability also motivate us to do the right thing. The consequences of breaking the law incentivize us to follow the law.</a:t>
            </a:r>
          </a:p>
          <a:p>
            <a:endParaRPr lang="en-US" dirty="0"/>
          </a:p>
          <a:p>
            <a:r>
              <a:rPr lang="en-US" dirty="0"/>
              <a:t>Additionally, non-legal consequences can motivate us to do the right thing. For example, we might be judged by our family, friends, or colleagues if we don’t do the right thing.</a:t>
            </a:r>
          </a:p>
          <a:p>
            <a:endParaRPr lang="en-US" dirty="0"/>
          </a:p>
          <a:p>
            <a:r>
              <a:rPr lang="en-US" dirty="0"/>
              <a:t>Here’s an example: Ethical principles stop me from stealing your car — culturally, we recognize and respect the boundaries of ownership and personal property. The law also stops me from stealing your car — I do not want to go to jail for stealing your car. Non-legal consequences are also a factor — if word got out that I stole your car, you might beat me up or my other friends might abandon me for lack of trust.</a:t>
            </a:r>
          </a:p>
          <a:p>
            <a:endParaRPr lang="en-US" dirty="0"/>
          </a:p>
          <a:p>
            <a:r>
              <a:rPr lang="en-US" dirty="0"/>
              <a:t>Here’s a different example: If you tell me a secret and I agree not to tell it but do, it is not a crime and I will suffer no legal consequences. However, it might damage my reputation with others, or I could lose your friendship. And I will have acted unethically by breaching our culturally agreed-upon standard of confidence. So, while ethics and law often align, it is not always the case that was is ethical is also legal or that what is legal is also ethical.</a:t>
            </a:r>
          </a:p>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9</a:t>
            </a:fld>
            <a:endParaRPr lang="en-US"/>
          </a:p>
        </p:txBody>
      </p:sp>
    </p:spTree>
    <p:extLst>
      <p:ext uri="{BB962C8B-B14F-4D97-AF65-F5344CB8AC3E}">
        <p14:creationId xmlns:p14="http://schemas.microsoft.com/office/powerpoint/2010/main" val="3721298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models and systems have no motivation to do the right thing because they have no inherent concept of the “right thing.” They have no inherent understanding of ethics, no incentive to follow the law, and no stake in avoiding non-legal consequences. It falls to the people who design, build, train, deploy, manage and use models and systems to embed ethics into them so that they align with human expectations.</a:t>
            </a:r>
          </a:p>
          <a:p>
            <a:endParaRPr lang="en-US" dirty="0"/>
          </a:p>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10</a:t>
            </a:fld>
            <a:endParaRPr lang="en-US"/>
          </a:p>
        </p:txBody>
      </p:sp>
    </p:spTree>
    <p:extLst>
      <p:ext uri="{BB962C8B-B14F-4D97-AF65-F5344CB8AC3E}">
        <p14:creationId xmlns:p14="http://schemas.microsoft.com/office/powerpoint/2010/main" val="3906268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11</a:t>
            </a:fld>
            <a:endParaRPr lang="en-US"/>
          </a:p>
        </p:txBody>
      </p:sp>
    </p:spTree>
    <p:extLst>
      <p:ext uri="{BB962C8B-B14F-4D97-AF65-F5344CB8AC3E}">
        <p14:creationId xmlns:p14="http://schemas.microsoft.com/office/powerpoint/2010/main" val="414181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4982" y="144392"/>
            <a:ext cx="7514035" cy="1089755"/>
          </a:xfrm>
        </p:spPr>
        <p:txBody>
          <a:bodyPr/>
          <a:lstStyle/>
          <a:p>
            <a:r>
              <a:rPr lang="en-US" dirty="0"/>
              <a:t>Click to edit Master title style</a:t>
            </a:r>
          </a:p>
        </p:txBody>
      </p:sp>
      <p:sp>
        <p:nvSpPr>
          <p:cNvPr id="3" name="Content Placeholder 2"/>
          <p:cNvSpPr>
            <a:spLocks noGrp="1"/>
          </p:cNvSpPr>
          <p:nvPr>
            <p:ph idx="1"/>
          </p:nvPr>
        </p:nvSpPr>
        <p:spPr>
          <a:xfrm>
            <a:off x="814982" y="1481075"/>
            <a:ext cx="7514035"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8213725" y="5281613"/>
            <a:ext cx="414338" cy="304800"/>
          </a:xfrm>
        </p:spPr>
        <p:txBody>
          <a:bodyPr/>
          <a:lstStyle>
            <a:lvl1pPr>
              <a:defRPr/>
            </a:lvl1pPr>
          </a:lstStyle>
          <a:p>
            <a:pPr>
              <a:defRPr/>
            </a:pPr>
            <a:fld id="{B5D931A1-A42B-F94C-ADA3-91D74B0ACBA8}" type="slidenum">
              <a:rPr lang="en-GB"/>
              <a:pPr>
                <a:defRPr/>
              </a:pPr>
              <a:t>‹#›</a:t>
            </a:fld>
            <a:endParaRPr lang="en-GB"/>
          </a:p>
        </p:txBody>
      </p:sp>
      <p:sp>
        <p:nvSpPr>
          <p:cNvPr id="5" name="Shape 31">
            <a:extLst>
              <a:ext uri="{FF2B5EF4-FFF2-40B4-BE49-F238E27FC236}">
                <a16:creationId xmlns:a16="http://schemas.microsoft.com/office/drawing/2014/main" id="{00485ED2-20C6-2249-8AFB-2D6FF03B3389}"/>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52788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4983" y="571500"/>
            <a:ext cx="7514033" cy="2540000"/>
          </a:xfrm>
        </p:spPr>
        <p:txBody>
          <a:bodyPr>
            <a:normAutofit/>
          </a:bodyPr>
          <a:lstStyle>
            <a:lvl1pPr algn="ctr">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814981" y="3582194"/>
            <a:ext cx="7514035" cy="1206500"/>
          </a:xfrm>
        </p:spPr>
        <p:txBody>
          <a:bodyPr>
            <a:normAutofit/>
          </a:bodyPr>
          <a:lstStyle>
            <a:lvl1pPr marL="0" indent="0" algn="ct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pPr>
              <a:defRPr/>
            </a:pPr>
            <a:fld id="{E98A9B74-0345-3B4B-A42C-A947189E184C}" type="slidenum">
              <a:rPr lang="en-GB"/>
              <a:pPr>
                <a:defRPr/>
              </a:pPr>
              <a:t>‹#›</a:t>
            </a:fld>
            <a:endParaRPr lang="en-GB"/>
          </a:p>
        </p:txBody>
      </p:sp>
    </p:spTree>
    <p:extLst>
      <p:ext uri="{BB962C8B-B14F-4D97-AF65-F5344CB8AC3E}">
        <p14:creationId xmlns:p14="http://schemas.microsoft.com/office/powerpoint/2010/main" val="1561089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84636" y="727604"/>
            <a:ext cx="457200" cy="487362"/>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6" name="TextBox 5"/>
          <p:cNvSpPr txBox="1"/>
          <p:nvPr/>
        </p:nvSpPr>
        <p:spPr>
          <a:xfrm>
            <a:off x="7770022" y="2370136"/>
            <a:ext cx="457200" cy="487363"/>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2" name="Title 1"/>
          <p:cNvSpPr>
            <a:spLocks noGrp="1"/>
          </p:cNvSpPr>
          <p:nvPr>
            <p:ph type="title"/>
          </p:nvPr>
        </p:nvSpPr>
        <p:spPr>
          <a:xfrm>
            <a:off x="1202928" y="571500"/>
            <a:ext cx="6742509" cy="2285999"/>
          </a:xfrm>
        </p:spPr>
        <p:txBody>
          <a:bodyPr>
            <a:normAutofit/>
          </a:bodyPr>
          <a:lstStyle>
            <a:lvl1pPr algn="ctr">
              <a:defRPr sz="36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02928" y="2871257"/>
            <a:ext cx="6742509" cy="317500"/>
          </a:xfrm>
        </p:spPr>
        <p:txBody>
          <a:bodyPr>
            <a:noAutofit/>
          </a:bodyPr>
          <a:lstStyle>
            <a:lvl1pPr marL="0" indent="0">
              <a:buFontTx/>
              <a:buNone/>
              <a:defRPr sz="1800"/>
            </a:lvl1pPr>
            <a:lvl2pPr marL="285739" indent="0">
              <a:buFontTx/>
              <a:buNone/>
              <a:defRPr/>
            </a:lvl2pPr>
            <a:lvl3pPr marL="571477" indent="0">
              <a:buFontTx/>
              <a:buNone/>
              <a:defRPr/>
            </a:lvl3pPr>
            <a:lvl4pPr marL="857216" indent="0">
              <a:buFontTx/>
              <a:buNone/>
              <a:defRPr/>
            </a:lvl4pPr>
            <a:lvl5pPr marL="1142954" indent="0">
              <a:buFontTx/>
              <a:buNone/>
              <a:defRPr/>
            </a:lvl5pPr>
          </a:lstStyle>
          <a:p>
            <a:pPr lvl="0"/>
            <a:r>
              <a:rPr lang="en-US"/>
              <a:t>Click to edit Master text styles</a:t>
            </a:r>
          </a:p>
        </p:txBody>
      </p:sp>
      <p:sp>
        <p:nvSpPr>
          <p:cNvPr id="3" name="Text Placeholder 2"/>
          <p:cNvSpPr>
            <a:spLocks noGrp="1"/>
          </p:cNvSpPr>
          <p:nvPr>
            <p:ph type="body" idx="1"/>
          </p:nvPr>
        </p:nvSpPr>
        <p:spPr>
          <a:xfrm>
            <a:off x="814983" y="3616855"/>
            <a:ext cx="7514033" cy="1206500"/>
          </a:xfrm>
        </p:spPr>
        <p:txBody>
          <a:bodyPr>
            <a:normAutofit/>
          </a:bodyPr>
          <a:lstStyle>
            <a:lvl1pPr marL="0" indent="0" algn="ct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9" name="Slide Number Placeholder 5"/>
          <p:cNvSpPr>
            <a:spLocks noGrp="1"/>
          </p:cNvSpPr>
          <p:nvPr>
            <p:ph type="sldNum" sz="quarter" idx="16"/>
          </p:nvPr>
        </p:nvSpPr>
        <p:spPr/>
        <p:txBody>
          <a:bodyPr/>
          <a:lstStyle>
            <a:lvl1pPr>
              <a:defRPr/>
            </a:lvl1pPr>
          </a:lstStyle>
          <a:p>
            <a:pPr>
              <a:defRPr/>
            </a:pPr>
            <a:fld id="{71B34EB3-7FD9-8841-BE48-14C8FFEC0C32}" type="slidenum">
              <a:rPr lang="en-GB"/>
              <a:pPr>
                <a:defRPr/>
              </a:pPr>
              <a:t>‹#›</a:t>
            </a:fld>
            <a:endParaRPr lang="en-GB"/>
          </a:p>
        </p:txBody>
      </p:sp>
    </p:spTree>
    <p:extLst>
      <p:ext uri="{BB962C8B-B14F-4D97-AF65-F5344CB8AC3E}">
        <p14:creationId xmlns:p14="http://schemas.microsoft.com/office/powerpoint/2010/main" val="222320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757151"/>
            <a:ext cx="7514032" cy="1224000"/>
          </a:xfrm>
        </p:spPr>
        <p:txBody>
          <a:bodyPr anchor="b">
            <a:normAutofit/>
          </a:bodyPr>
          <a:lstStyle>
            <a:lvl1pPr algn="r">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113236" y="3981151"/>
            <a:ext cx="7514033" cy="717000"/>
          </a:xfrm>
        </p:spPr>
        <p:txBody>
          <a:bodyPr anchor="t">
            <a:normAutofit/>
          </a:bodyPr>
          <a:lstStyle>
            <a:lvl1pPr marL="0" indent="0" algn="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pPr>
              <a:defRPr/>
            </a:pPr>
            <a:fld id="{30E96444-66D7-EB47-93E8-E402D9B9F4FD}" type="slidenum">
              <a:rPr lang="en-GB"/>
              <a:pPr>
                <a:defRPr/>
              </a:pPr>
              <a:t>‹#›</a:t>
            </a:fld>
            <a:endParaRPr lang="en-GB"/>
          </a:p>
        </p:txBody>
      </p:sp>
    </p:spTree>
    <p:extLst>
      <p:ext uri="{BB962C8B-B14F-4D97-AF65-F5344CB8AC3E}">
        <p14:creationId xmlns:p14="http://schemas.microsoft.com/office/powerpoint/2010/main" val="1416721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884636" y="719138"/>
            <a:ext cx="457200" cy="487362"/>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6" name="TextBox 5"/>
          <p:cNvSpPr txBox="1"/>
          <p:nvPr/>
        </p:nvSpPr>
        <p:spPr>
          <a:xfrm>
            <a:off x="7797799" y="2370137"/>
            <a:ext cx="457200" cy="487363"/>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2" name="Title 1"/>
          <p:cNvSpPr>
            <a:spLocks noGrp="1"/>
          </p:cNvSpPr>
          <p:nvPr>
            <p:ph type="title"/>
          </p:nvPr>
        </p:nvSpPr>
        <p:spPr>
          <a:xfrm>
            <a:off x="1198563" y="571501"/>
            <a:ext cx="6742509" cy="2285999"/>
          </a:xfrm>
        </p:spPr>
        <p:txBody>
          <a:bodyPr>
            <a:normAutofit/>
          </a:bodyPr>
          <a:lstStyle>
            <a:lvl1pPr algn="ctr">
              <a:defRPr sz="36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2800" y="3251200"/>
            <a:ext cx="7514033" cy="740833"/>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812799" y="3992033"/>
            <a:ext cx="7514033" cy="846667"/>
          </a:xfrm>
        </p:spPr>
        <p:txBody>
          <a:bodyPr anchor="t">
            <a:normAutofit/>
          </a:bodyPr>
          <a:lstStyle>
            <a:lvl1pPr marL="0" indent="0" algn="r">
              <a:buNone/>
              <a:defRPr sz="18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9" name="Slide Number Placeholder 5"/>
          <p:cNvSpPr>
            <a:spLocks noGrp="1"/>
          </p:cNvSpPr>
          <p:nvPr>
            <p:ph type="sldNum" sz="quarter" idx="16"/>
          </p:nvPr>
        </p:nvSpPr>
        <p:spPr/>
        <p:txBody>
          <a:bodyPr/>
          <a:lstStyle>
            <a:lvl1pPr>
              <a:defRPr/>
            </a:lvl1pPr>
          </a:lstStyle>
          <a:p>
            <a:pPr>
              <a:defRPr/>
            </a:pPr>
            <a:fld id="{F19308E8-1411-0546-8415-9BC6C4622C59}" type="slidenum">
              <a:rPr lang="en-GB"/>
              <a:pPr>
                <a:defRPr/>
              </a:pPr>
              <a:t>‹#›</a:t>
            </a:fld>
            <a:endParaRPr lang="en-GB"/>
          </a:p>
        </p:txBody>
      </p:sp>
    </p:spTree>
    <p:extLst>
      <p:ext uri="{BB962C8B-B14F-4D97-AF65-F5344CB8AC3E}">
        <p14:creationId xmlns:p14="http://schemas.microsoft.com/office/powerpoint/2010/main" val="2065640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4983" y="578114"/>
            <a:ext cx="7514034" cy="2272771"/>
          </a:xfrm>
        </p:spPr>
        <p:txBody>
          <a:bodyPr rtlCol="0">
            <a:normAutofit/>
          </a:bodyPr>
          <a:lstStyle>
            <a:lvl1pPr>
              <a:defRPr lang="en-US" sz="4400"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814983" y="2935023"/>
            <a:ext cx="7514035" cy="698500"/>
          </a:xfrm>
        </p:spPr>
        <p:txBody>
          <a:bodyPr rtlCol="0" anchor="b">
            <a:normAutofit/>
          </a:bodyPr>
          <a:lstStyle>
            <a:lvl1pP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814982" y="3637756"/>
            <a:ext cx="7514035" cy="1206500"/>
          </a:xfrm>
        </p:spPr>
        <p:txBody>
          <a:bodyPr anchor="t">
            <a:normAutofit/>
          </a:bodyPr>
          <a:lstStyle>
            <a:lvl1pPr marL="0" indent="0" algn="l">
              <a:buNone/>
              <a:defRPr sz="16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7" name="Slide Number Placeholder 5"/>
          <p:cNvSpPr>
            <a:spLocks noGrp="1"/>
          </p:cNvSpPr>
          <p:nvPr>
            <p:ph type="sldNum" sz="quarter" idx="16"/>
          </p:nvPr>
        </p:nvSpPr>
        <p:spPr/>
        <p:txBody>
          <a:bodyPr/>
          <a:lstStyle>
            <a:lvl1pPr>
              <a:defRPr/>
            </a:lvl1pPr>
          </a:lstStyle>
          <a:p>
            <a:pPr>
              <a:defRPr/>
            </a:pPr>
            <a:fld id="{596563D2-CB68-0946-BFC6-5EF30019EA82}" type="slidenum">
              <a:rPr lang="en-GB"/>
              <a:pPr>
                <a:defRPr/>
              </a:pPr>
              <a:t>‹#›</a:t>
            </a:fld>
            <a:endParaRPr lang="en-GB"/>
          </a:p>
        </p:txBody>
      </p:sp>
    </p:spTree>
    <p:extLst>
      <p:ext uri="{BB962C8B-B14F-4D97-AF65-F5344CB8AC3E}">
        <p14:creationId xmlns:p14="http://schemas.microsoft.com/office/powerpoint/2010/main" val="1679879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7DBF954-5EAD-1045-BDB4-62DBA4773DCF}" type="slidenum">
              <a:rPr lang="en-GB"/>
              <a:pPr>
                <a:defRPr/>
              </a:pPr>
              <a:t>‹#›</a:t>
            </a:fld>
            <a:endParaRPr lang="en-GB"/>
          </a:p>
        </p:txBody>
      </p:sp>
    </p:spTree>
    <p:extLst>
      <p:ext uri="{BB962C8B-B14F-4D97-AF65-F5344CB8AC3E}">
        <p14:creationId xmlns:p14="http://schemas.microsoft.com/office/powerpoint/2010/main" val="769299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4" y="571500"/>
            <a:ext cx="1327777" cy="42545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6" y="571500"/>
            <a:ext cx="6014807" cy="42545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7470014-2EDA-CD4E-A7AB-D13C9E1444C4}" type="slidenum">
              <a:rPr lang="en-GB"/>
              <a:pPr>
                <a:defRPr/>
              </a:pPr>
              <a:t>‹#›</a:t>
            </a:fld>
            <a:endParaRPr lang="en-GB"/>
          </a:p>
        </p:txBody>
      </p:sp>
    </p:spTree>
    <p:extLst>
      <p:ext uri="{BB962C8B-B14F-4D97-AF65-F5344CB8AC3E}">
        <p14:creationId xmlns:p14="http://schemas.microsoft.com/office/powerpoint/2010/main" val="177093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pPr>
              <a:defRPr/>
            </a:pPr>
            <a:fld id="{B910DD2F-4B2A-1149-8114-29949C022244}" type="slidenum">
              <a:rPr lang="en-GB"/>
              <a:pPr>
                <a:defRPr/>
              </a:pPr>
              <a:t>‹#›</a:t>
            </a:fld>
            <a:endParaRPr lang="en-GB"/>
          </a:p>
        </p:txBody>
      </p:sp>
    </p:spTree>
    <p:extLst>
      <p:ext uri="{BB962C8B-B14F-4D97-AF65-F5344CB8AC3E}">
        <p14:creationId xmlns:p14="http://schemas.microsoft.com/office/powerpoint/2010/main" val="932582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4982" y="209176"/>
            <a:ext cx="7514035" cy="94303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4982" y="1254224"/>
            <a:ext cx="3671291" cy="3899926"/>
          </a:xfrm>
        </p:spPr>
        <p:txBody>
          <a:bodyPr>
            <a:normAutofit/>
          </a:bodyPr>
          <a:lstStyle>
            <a:lvl1pPr>
              <a:defRPr sz="2000"/>
            </a:lvl1pPr>
            <a:lvl2pPr>
              <a:defRPr sz="1800"/>
            </a:lvl2pPr>
            <a:lvl3pPr>
              <a:defRPr sz="1600"/>
            </a:lvl3pPr>
            <a:lvl4pPr>
              <a:defRPr sz="1200"/>
            </a:lvl4pPr>
            <a:lvl5pPr>
              <a:defRPr sz="12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725" y="1254224"/>
            <a:ext cx="3671292" cy="3899926"/>
          </a:xfrm>
        </p:spPr>
        <p:txBody>
          <a:bodyPr>
            <a:normAutofit/>
          </a:bodyPr>
          <a:lstStyle>
            <a:lvl1pPr>
              <a:defRPr sz="2000"/>
            </a:lvl1pPr>
            <a:lvl2pPr>
              <a:defRPr sz="1800"/>
            </a:lvl2pPr>
            <a:lvl3pPr>
              <a:defRPr sz="1600"/>
            </a:lvl3pPr>
            <a:lvl4pPr>
              <a:defRPr sz="1200"/>
            </a:lvl4pPr>
            <a:lvl5pPr>
              <a:defRPr sz="12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a:xfrm>
            <a:off x="8213725" y="5253038"/>
            <a:ext cx="414338" cy="304800"/>
          </a:xfrm>
        </p:spPr>
        <p:txBody>
          <a:bodyPr/>
          <a:lstStyle>
            <a:lvl1pPr>
              <a:defRPr/>
            </a:lvl1pPr>
          </a:lstStyle>
          <a:p>
            <a:pPr>
              <a:defRPr/>
            </a:pPr>
            <a:fld id="{46F94934-F064-734F-A6D3-DC27BF845CDD}" type="slidenum">
              <a:rPr lang="en-GB"/>
              <a:pPr>
                <a:defRPr/>
              </a:pPr>
              <a:t>‹#›</a:t>
            </a:fld>
            <a:endParaRPr lang="en-GB"/>
          </a:p>
        </p:txBody>
      </p:sp>
    </p:spTree>
    <p:extLst>
      <p:ext uri="{BB962C8B-B14F-4D97-AF65-F5344CB8AC3E}">
        <p14:creationId xmlns:p14="http://schemas.microsoft.com/office/powerpoint/2010/main" val="854567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3" y="724829"/>
            <a:ext cx="3455391" cy="480218"/>
          </a:xfrm>
        </p:spPr>
        <p:txBody>
          <a:bodyPr anchor="b">
            <a:noAutofit/>
          </a:bodyPr>
          <a:lstStyle>
            <a:lvl1pPr marL="0" indent="0">
              <a:buNone/>
              <a:defRPr sz="2000" b="0">
                <a:solidFill>
                  <a:schemeClr val="accent1">
                    <a:lumMod val="75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4" name="Content Placeholder 3"/>
          <p:cNvSpPr>
            <a:spLocks noGrp="1"/>
          </p:cNvSpPr>
          <p:nvPr>
            <p:ph sz="half" idx="2"/>
          </p:nvPr>
        </p:nvSpPr>
        <p:spPr>
          <a:xfrm>
            <a:off x="1113231" y="1288832"/>
            <a:ext cx="3671292" cy="3773822"/>
          </a:xfrm>
        </p:spPr>
        <p:txBody>
          <a:bodyPr>
            <a:normAutofit/>
          </a:bodyPr>
          <a:lstStyle>
            <a:lvl1pPr>
              <a:defRPr sz="2000"/>
            </a:lvl1pPr>
            <a:lvl2pPr>
              <a:defRPr sz="1600"/>
            </a:lvl2pPr>
            <a:lvl3pPr>
              <a:defRPr sz="1200"/>
            </a:lvl3pPr>
            <a:lvl4pPr>
              <a:defRPr sz="1100"/>
            </a:lvl4pPr>
            <a:lvl5pPr>
              <a:defRPr sz="11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731885"/>
            <a:ext cx="3466903" cy="480218"/>
          </a:xfrm>
        </p:spPr>
        <p:txBody>
          <a:bodyPr anchor="b">
            <a:noAutofit/>
          </a:bodyPr>
          <a:lstStyle>
            <a:lvl1pPr marL="0" indent="0">
              <a:buNone/>
              <a:defRPr sz="2000" b="0">
                <a:solidFill>
                  <a:schemeClr val="accent1">
                    <a:lumMod val="75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6" name="Content Placeholder 5"/>
          <p:cNvSpPr>
            <a:spLocks noGrp="1"/>
          </p:cNvSpPr>
          <p:nvPr>
            <p:ph sz="quarter" idx="4"/>
          </p:nvPr>
        </p:nvSpPr>
        <p:spPr>
          <a:xfrm>
            <a:off x="4955973" y="1288832"/>
            <a:ext cx="3671292" cy="3773822"/>
          </a:xfrm>
        </p:spPr>
        <p:txBody>
          <a:bodyPr>
            <a:normAutofit/>
          </a:bodyPr>
          <a:lstStyle>
            <a:lvl1pPr>
              <a:defRPr sz="2000"/>
            </a:lvl1pPr>
            <a:lvl2pPr>
              <a:defRPr sz="1600"/>
            </a:lvl2pPr>
            <a:lvl3pPr>
              <a:defRPr sz="1200"/>
            </a:lvl3pPr>
            <a:lvl4pPr>
              <a:defRPr sz="1100"/>
            </a:lvl4pPr>
            <a:lvl5pPr>
              <a:defRPr sz="11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C9F2412-3539-B440-B8D0-04FCB9C93E41}" type="slidenum">
              <a:rPr lang="en-GB"/>
              <a:pPr>
                <a:defRPr/>
              </a:pPr>
              <a:t>‹#›</a:t>
            </a:fld>
            <a:endParaRPr lang="en-GB"/>
          </a:p>
        </p:txBody>
      </p:sp>
    </p:spTree>
    <p:extLst>
      <p:ext uri="{BB962C8B-B14F-4D97-AF65-F5344CB8AC3E}">
        <p14:creationId xmlns:p14="http://schemas.microsoft.com/office/powerpoint/2010/main" val="157837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4387" y="160867"/>
            <a:ext cx="7515225" cy="593725"/>
          </a:xfrm>
        </p:spPr>
        <p:txBody>
          <a:bodyPr/>
          <a:lstStyle/>
          <a:p>
            <a:r>
              <a:rPr lang="en-US"/>
              <a:t>Click to edit Master title style</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511EA30-EE1A-224C-B1A5-D613D649D340}" type="slidenum">
              <a:rPr lang="en-GB"/>
              <a:pPr>
                <a:defRPr/>
              </a:pPr>
              <a:t>‹#›</a:t>
            </a:fld>
            <a:endParaRPr lang="en-GB"/>
          </a:p>
        </p:txBody>
      </p:sp>
    </p:spTree>
    <p:extLst>
      <p:ext uri="{BB962C8B-B14F-4D97-AF65-F5344CB8AC3E}">
        <p14:creationId xmlns:p14="http://schemas.microsoft.com/office/powerpoint/2010/main" val="1967977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7E1F828E-4B39-DC4D-A599-36004B51E205}" type="slidenum">
              <a:rPr lang="en-US"/>
              <a:pPr>
                <a:defRPr/>
              </a:pPr>
              <a:t>‹#›</a:t>
            </a:fld>
            <a:endParaRPr lang="en-US"/>
          </a:p>
        </p:txBody>
      </p:sp>
    </p:spTree>
    <p:extLst>
      <p:ext uri="{BB962C8B-B14F-4D97-AF65-F5344CB8AC3E}">
        <p14:creationId xmlns:p14="http://schemas.microsoft.com/office/powerpoint/2010/main" val="348450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968" y="580475"/>
            <a:ext cx="2661841" cy="1143000"/>
          </a:xfrm>
        </p:spPr>
        <p:txBody>
          <a:bodyPr anchor="t">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3790288" y="578470"/>
            <a:ext cx="4680743" cy="4558059"/>
          </a:xfrm>
        </p:spPr>
        <p:txBody>
          <a:bodyPr>
            <a:normAutofit/>
          </a:bodyPr>
          <a:lstStyle>
            <a:lvl1pPr>
              <a:defRPr sz="2400"/>
            </a:lvl1pPr>
            <a:lvl2pPr>
              <a:defRPr sz="2000"/>
            </a:lvl2pPr>
            <a:lvl3pPr>
              <a:defRPr sz="1600"/>
            </a:lvl3pPr>
            <a:lvl4pPr>
              <a:defRPr sz="1200"/>
            </a:lvl4pPr>
            <a:lvl5pPr>
              <a:defRPr sz="1200"/>
            </a:lvl5pPr>
            <a:lvl6pPr>
              <a:defRPr sz="875"/>
            </a:lvl6pPr>
            <a:lvl7pPr>
              <a:defRPr sz="875"/>
            </a:lvl7pPr>
            <a:lvl8pPr>
              <a:defRPr sz="875"/>
            </a:lvl8pPr>
            <a:lvl9pPr>
              <a:defRPr sz="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967" y="1723475"/>
            <a:ext cx="2661841" cy="1524000"/>
          </a:xfrm>
        </p:spPr>
        <p:txBody>
          <a:bodyPr>
            <a:normAutofit/>
          </a:bodyPr>
          <a:lstStyle>
            <a:lvl1pPr marL="0" indent="0" algn="ctr">
              <a:buNone/>
              <a:defRPr sz="14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7" name="Slide Number Placeholder 5"/>
          <p:cNvSpPr>
            <a:spLocks noGrp="1"/>
          </p:cNvSpPr>
          <p:nvPr>
            <p:ph type="sldNum" sz="quarter" idx="12"/>
          </p:nvPr>
        </p:nvSpPr>
        <p:spPr/>
        <p:txBody>
          <a:bodyPr/>
          <a:lstStyle>
            <a:lvl1pPr>
              <a:defRPr/>
            </a:lvl1pPr>
          </a:lstStyle>
          <a:p>
            <a:pPr>
              <a:defRPr/>
            </a:pPr>
            <a:fld id="{8BA36AA5-96DB-B746-9604-8704752F6393}" type="slidenum">
              <a:rPr lang="en-GB"/>
              <a:pPr>
                <a:defRPr/>
              </a:pPr>
              <a:t>‹#›</a:t>
            </a:fld>
            <a:endParaRPr lang="en-GB"/>
          </a:p>
        </p:txBody>
      </p:sp>
    </p:spTree>
    <p:extLst>
      <p:ext uri="{BB962C8B-B14F-4D97-AF65-F5344CB8AC3E}">
        <p14:creationId xmlns:p14="http://schemas.microsoft.com/office/powerpoint/2010/main" val="25583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512" y="1460499"/>
            <a:ext cx="4069619" cy="11430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816757" y="778933"/>
            <a:ext cx="2460731" cy="3810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866511" y="2607731"/>
            <a:ext cx="4069619" cy="1524000"/>
          </a:xfrm>
        </p:spPr>
        <p:txBody>
          <a:bodyPr>
            <a:normAutofit/>
          </a:bodyPr>
          <a:lstStyle>
            <a:lvl1pPr marL="0" indent="0" algn="ctr">
              <a:buNone/>
              <a:defRPr sz="18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7" name="Slide Number Placeholder 5"/>
          <p:cNvSpPr>
            <a:spLocks noGrp="1"/>
          </p:cNvSpPr>
          <p:nvPr>
            <p:ph type="sldNum" sz="quarter" idx="12"/>
          </p:nvPr>
        </p:nvSpPr>
        <p:spPr/>
        <p:txBody>
          <a:bodyPr/>
          <a:lstStyle>
            <a:lvl1pPr>
              <a:defRPr/>
            </a:lvl1pPr>
          </a:lstStyle>
          <a:p>
            <a:pPr>
              <a:defRPr/>
            </a:pPr>
            <a:fld id="{96D6E9D2-F4C8-DD4D-B05F-697F1ABDA835}" type="slidenum">
              <a:rPr lang="en-GB"/>
              <a:pPr>
                <a:defRPr/>
              </a:pPr>
              <a:t>‹#›</a:t>
            </a:fld>
            <a:endParaRPr lang="en-GB"/>
          </a:p>
        </p:txBody>
      </p:sp>
    </p:spTree>
    <p:extLst>
      <p:ext uri="{BB962C8B-B14F-4D97-AF65-F5344CB8AC3E}">
        <p14:creationId xmlns:p14="http://schemas.microsoft.com/office/powerpoint/2010/main" val="59818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983" y="3959575"/>
            <a:ext cx="7514033" cy="472282"/>
          </a:xfrm>
        </p:spPr>
        <p:txBody>
          <a:bodyPr anchor="b">
            <a:noAutofit/>
          </a:bodyPr>
          <a:lstStyle>
            <a:lvl1pPr algn="ct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7271" y="793694"/>
            <a:ext cx="6169458" cy="26374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814982" y="4434195"/>
            <a:ext cx="7514033" cy="411427"/>
          </a:xfrm>
        </p:spPr>
        <p:txBody>
          <a:bodyPr>
            <a:normAutofit/>
          </a:bodyPr>
          <a:lstStyle>
            <a:lvl1pPr marL="0" indent="0" algn="ctr">
              <a:buNone/>
              <a:defRPr sz="12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7" name="Slide Number Placeholder 5"/>
          <p:cNvSpPr>
            <a:spLocks noGrp="1"/>
          </p:cNvSpPr>
          <p:nvPr>
            <p:ph type="sldNum" sz="quarter" idx="12"/>
          </p:nvPr>
        </p:nvSpPr>
        <p:spPr/>
        <p:txBody>
          <a:bodyPr/>
          <a:lstStyle>
            <a:lvl1pPr>
              <a:defRPr/>
            </a:lvl1pPr>
          </a:lstStyle>
          <a:p>
            <a:pPr>
              <a:defRPr/>
            </a:pPr>
            <a:fld id="{DC767FC9-978C-714D-81DB-E7272CAA7019}" type="slidenum">
              <a:rPr lang="en-GB"/>
              <a:pPr>
                <a:defRPr/>
              </a:pPr>
              <a:t>‹#›</a:t>
            </a:fld>
            <a:endParaRPr lang="en-GB"/>
          </a:p>
        </p:txBody>
      </p:sp>
    </p:spTree>
    <p:extLst>
      <p:ext uri="{BB962C8B-B14F-4D97-AF65-F5344CB8AC3E}">
        <p14:creationId xmlns:p14="http://schemas.microsoft.com/office/powerpoint/2010/main" val="125763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s://creativecommons.org/licenses/by-sa/4.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814387" y="152400"/>
            <a:ext cx="7515225" cy="5937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8" name="Text Placeholder 2"/>
          <p:cNvSpPr>
            <a:spLocks noGrp="1"/>
          </p:cNvSpPr>
          <p:nvPr>
            <p:ph type="body" idx="1"/>
          </p:nvPr>
        </p:nvSpPr>
        <p:spPr bwMode="auto">
          <a:xfrm>
            <a:off x="814386" y="950913"/>
            <a:ext cx="7515225" cy="430847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sp>
        <p:nvSpPr>
          <p:cNvPr id="6" name="Slide Number Placeholder 5"/>
          <p:cNvSpPr>
            <a:spLocks noGrp="1"/>
          </p:cNvSpPr>
          <p:nvPr>
            <p:ph type="sldNum" sz="quarter" idx="4"/>
          </p:nvPr>
        </p:nvSpPr>
        <p:spPr>
          <a:xfrm>
            <a:off x="8213725" y="5259388"/>
            <a:ext cx="414338" cy="303212"/>
          </a:xfrm>
          <a:prstGeom prst="rect">
            <a:avLst/>
          </a:prstGeom>
        </p:spPr>
        <p:txBody>
          <a:bodyPr vert="horz" lIns="91440" tIns="45720" rIns="91440" bIns="45720" rtlCol="0" anchor="ctr"/>
          <a:lstStyle>
            <a:lvl1pPr algn="r" eaLnBrk="1" hangingPunct="1">
              <a:spcBef>
                <a:spcPct val="20000"/>
              </a:spcBef>
              <a:buClr>
                <a:schemeClr val="hlink"/>
              </a:buClr>
              <a:buSzPct val="55000"/>
              <a:buFont typeface="Wingdings" pitchFamily="2" charset="2"/>
              <a:buNone/>
              <a:defRPr sz="800" b="0" i="0" smtClean="0">
                <a:solidFill>
                  <a:schemeClr val="tx1"/>
                </a:solidFill>
                <a:effectLst/>
                <a:latin typeface="+mn-lt"/>
              </a:defRPr>
            </a:lvl1pPr>
          </a:lstStyle>
          <a:p>
            <a:pPr>
              <a:defRPr/>
            </a:pPr>
            <a:fld id="{361BC5EF-03BB-A040-9334-4208FF5B5108}" type="slidenum">
              <a:rPr lang="en-GB"/>
              <a:pPr>
                <a:defRPr/>
              </a:pPr>
              <a:t>‹#›</a:t>
            </a:fld>
            <a:endParaRPr lang="en-GB"/>
          </a:p>
        </p:txBody>
      </p:sp>
      <p:sp>
        <p:nvSpPr>
          <p:cNvPr id="5" name="Shape 31">
            <a:extLst>
              <a:ext uri="{FF2B5EF4-FFF2-40B4-BE49-F238E27FC236}">
                <a16:creationId xmlns:a16="http://schemas.microsoft.com/office/drawing/2014/main" id="{4F2ACA9E-39F9-7C49-BEE3-0194A622FEC5}"/>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18"/>
              </a:rPr>
              <a:t>Creative Commons Attribution-</a:t>
            </a:r>
            <a:r>
              <a:rPr lang="en-US" sz="800" dirty="0" err="1">
                <a:hlinkClick r:id="rId18"/>
              </a:rPr>
              <a:t>ShareAlike</a:t>
            </a:r>
            <a:r>
              <a:rPr lang="en-US" sz="800" dirty="0">
                <a:hlinkClick r:id="rId18"/>
              </a:rPr>
              <a:t> 4.0 International License</a:t>
            </a:r>
            <a:r>
              <a:rPr lang="en-US" sz="800" dirty="0"/>
              <a:t>.</a:t>
            </a:r>
          </a:p>
        </p:txBody>
      </p:sp>
    </p:spTree>
  </p:cSld>
  <p:clrMap bg1="lt1" tx1="dk1" bg2="lt2" tx2="dk2" accent1="accent1" accent2="accent2" accent3="accent3" accent4="accent4" accent5="accent5" accent6="accent6" hlink="hlink" folHlink="folHlink"/>
  <p:sldLayoutIdLst>
    <p:sldLayoutId id="2147483697" r:id="rId1"/>
    <p:sldLayoutId id="2147483685" r:id="rId2"/>
    <p:sldLayoutId id="2147483698" r:id="rId3"/>
    <p:sldLayoutId id="2147483686" r:id="rId4"/>
    <p:sldLayoutId id="2147483687" r:id="rId5"/>
    <p:sldLayoutId id="2147483699" r:id="rId6"/>
    <p:sldLayoutId id="2147483688" r:id="rId7"/>
    <p:sldLayoutId id="2147483689" r:id="rId8"/>
    <p:sldLayoutId id="2147483690" r:id="rId9"/>
    <p:sldLayoutId id="2147483691" r:id="rId10"/>
    <p:sldLayoutId id="2147483700" r:id="rId11"/>
    <p:sldLayoutId id="2147483692" r:id="rId12"/>
    <p:sldLayoutId id="2147483701" r:id="rId13"/>
    <p:sldLayoutId id="2147483693" r:id="rId14"/>
    <p:sldLayoutId id="2147483694" r:id="rId15"/>
    <p:sldLayoutId id="2147483695" r:id="rId16"/>
  </p:sldLayoutIdLst>
  <p:hf hdr="0" dt="0"/>
  <p:txStyles>
    <p:titleStyle>
      <a:lvl1pPr algn="ctr" defTabSz="284163" rtl="0" fontAlgn="base">
        <a:spcBef>
          <a:spcPct val="0"/>
        </a:spcBef>
        <a:spcAft>
          <a:spcPct val="0"/>
        </a:spcAft>
        <a:defRPr sz="3200" kern="1200">
          <a:ln w="3175" cmpd="sng">
            <a:noFill/>
          </a:ln>
          <a:solidFill>
            <a:schemeClr val="tx1"/>
          </a:solidFill>
          <a:latin typeface="Franklin Gothic Demi" charset="0"/>
          <a:ea typeface="Franklin Gothic Demi" charset="0"/>
          <a:cs typeface="Franklin Gothic Demi" charset="0"/>
        </a:defRPr>
      </a:lvl1pPr>
      <a:lvl2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2pPr>
      <a:lvl3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3pPr>
      <a:lvl4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4pPr>
      <a:lvl5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p:bodyStyle>
    <p:otherStyle>
      <a:defPPr>
        <a:defRPr lang="en-US"/>
      </a:defPPr>
      <a:lvl1pPr marL="0" algn="l" defTabSz="285739" rtl="0" eaLnBrk="1" latinLnBrk="0" hangingPunct="1">
        <a:defRPr sz="1125" kern="1200">
          <a:solidFill>
            <a:schemeClr val="tx1"/>
          </a:solidFill>
          <a:latin typeface="+mn-lt"/>
          <a:ea typeface="+mn-ea"/>
          <a:cs typeface="+mn-cs"/>
        </a:defRPr>
      </a:lvl1pPr>
      <a:lvl2pPr marL="285739" algn="l" defTabSz="285739" rtl="0" eaLnBrk="1" latinLnBrk="0" hangingPunct="1">
        <a:defRPr sz="1125" kern="1200">
          <a:solidFill>
            <a:schemeClr val="tx1"/>
          </a:solidFill>
          <a:latin typeface="+mn-lt"/>
          <a:ea typeface="+mn-ea"/>
          <a:cs typeface="+mn-cs"/>
        </a:defRPr>
      </a:lvl2pPr>
      <a:lvl3pPr marL="571477" algn="l" defTabSz="285739" rtl="0" eaLnBrk="1" latinLnBrk="0" hangingPunct="1">
        <a:defRPr sz="1125" kern="1200">
          <a:solidFill>
            <a:schemeClr val="tx1"/>
          </a:solidFill>
          <a:latin typeface="+mn-lt"/>
          <a:ea typeface="+mn-ea"/>
          <a:cs typeface="+mn-cs"/>
        </a:defRPr>
      </a:lvl3pPr>
      <a:lvl4pPr marL="857216" algn="l" defTabSz="285739" rtl="0" eaLnBrk="1" latinLnBrk="0" hangingPunct="1">
        <a:defRPr sz="1125" kern="1200">
          <a:solidFill>
            <a:schemeClr val="tx1"/>
          </a:solidFill>
          <a:latin typeface="+mn-lt"/>
          <a:ea typeface="+mn-ea"/>
          <a:cs typeface="+mn-cs"/>
        </a:defRPr>
      </a:lvl4pPr>
      <a:lvl5pPr marL="1142954" algn="l" defTabSz="285739" rtl="0" eaLnBrk="1" latinLnBrk="0" hangingPunct="1">
        <a:defRPr sz="1125" kern="1200">
          <a:solidFill>
            <a:schemeClr val="tx1"/>
          </a:solidFill>
          <a:latin typeface="+mn-lt"/>
          <a:ea typeface="+mn-ea"/>
          <a:cs typeface="+mn-cs"/>
        </a:defRPr>
      </a:lvl5pPr>
      <a:lvl6pPr marL="1428693" algn="l" defTabSz="285739" rtl="0" eaLnBrk="1" latinLnBrk="0" hangingPunct="1">
        <a:defRPr sz="1125" kern="1200">
          <a:solidFill>
            <a:schemeClr val="tx1"/>
          </a:solidFill>
          <a:latin typeface="+mn-lt"/>
          <a:ea typeface="+mn-ea"/>
          <a:cs typeface="+mn-cs"/>
        </a:defRPr>
      </a:lvl6pPr>
      <a:lvl7pPr marL="1714431" algn="l" defTabSz="285739" rtl="0" eaLnBrk="1" latinLnBrk="0" hangingPunct="1">
        <a:defRPr sz="1125" kern="1200">
          <a:solidFill>
            <a:schemeClr val="tx1"/>
          </a:solidFill>
          <a:latin typeface="+mn-lt"/>
          <a:ea typeface="+mn-ea"/>
          <a:cs typeface="+mn-cs"/>
        </a:defRPr>
      </a:lvl7pPr>
      <a:lvl8pPr marL="2000170" algn="l" defTabSz="285739" rtl="0" eaLnBrk="1" latinLnBrk="0" hangingPunct="1">
        <a:defRPr sz="1125" kern="1200">
          <a:solidFill>
            <a:schemeClr val="tx1"/>
          </a:solidFill>
          <a:latin typeface="+mn-lt"/>
          <a:ea typeface="+mn-ea"/>
          <a:cs typeface="+mn-cs"/>
        </a:defRPr>
      </a:lvl8pPr>
      <a:lvl9pPr marL="2285909" algn="l" defTabSz="285739"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hhs.gov/ohrp/sites/default/files/the-belmont-report-508c_FINAL.pdf"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ubmed.ncbi.nlm.nih.gov/24889601/"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hhs.gov/hipaa/index.html"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takebackyourpower.net/comprehensive-report-how-smart-meters-invade-privacy/" TargetMode="External"/><Relationship Id="rId5" Type="http://schemas.openxmlformats.org/officeDocument/2006/relationships/hyperlink" Target="https://gdpr.eu/" TargetMode="External"/><Relationship Id="rId4" Type="http://schemas.openxmlformats.org/officeDocument/2006/relationships/hyperlink" Target="https://www2.ed.gov/policy/gen/guid/fpco/ferpa/index.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wired.com/2016/05/okcupid-study-reveals-perils-big-data-science/"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36.sv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arstechnica.com/tech-policy/2009/09/your-secrets-live-online-in-databases-of-ruin/"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quantamagazine.org/a-mathematical-approach-to-safeguarding-private-data-20121210"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8.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wsj.com/articles/SB10001424127887323777204578189391813881534"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hyperlink" Target="https://www.propublica.org/article/machine-bias-risk-assessments-in-criminal-sentencing" TargetMode="External"/><Relationship Id="rId4" Type="http://schemas.openxmlformats.org/officeDocument/2006/relationships/image" Target="../media/image42.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44.svg"/></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hyperlink" Target="https://www.ibm.com/artificial-intelligence/ethics" TargetMode="External"/><Relationship Id="rId4" Type="http://schemas.openxmlformats.org/officeDocument/2006/relationships/image" Target="../media/image46.sv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sv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18" Type="http://schemas.openxmlformats.org/officeDocument/2006/relationships/image" Target="../media/image3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17" Type="http://schemas.openxmlformats.org/officeDocument/2006/relationships/image" Target="../media/image33.png"/><Relationship Id="rId2" Type="http://schemas.openxmlformats.org/officeDocument/2006/relationships/notesSlide" Target="../notesSlides/notesSlide5.xml"/><Relationship Id="rId16" Type="http://schemas.openxmlformats.org/officeDocument/2006/relationships/image" Target="../media/image32.svg"/><Relationship Id="rId1" Type="http://schemas.openxmlformats.org/officeDocument/2006/relationships/slideLayout" Target="../slideLayouts/slideLayout5.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title"/>
          </p:nvPr>
        </p:nvSpPr>
        <p:spPr>
          <a:xfrm>
            <a:off x="-1910" y="1505448"/>
            <a:ext cx="9144000" cy="175865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4000" dirty="0">
                <a:uFillTx/>
              </a:rPr>
              <a:t>Ethics for Data and AI</a:t>
            </a:r>
            <a:endParaRPr dirty="0">
              <a:uFillTx/>
            </a:endParaRPr>
          </a:p>
        </p:txBody>
      </p:sp>
      <p:pic>
        <p:nvPicPr>
          <p:cNvPr id="8" name="Picture 2"/>
          <p:cNvPicPr>
            <a:picLocks noChangeAspect="1" noChangeArrowheads="1"/>
          </p:cNvPicPr>
          <p:nvPr/>
        </p:nvPicPr>
        <p:blipFill>
          <a:blip r:embed="rId3"/>
          <a:srcRect/>
          <a:stretch>
            <a:fillRect/>
          </a:stretch>
        </p:blipFill>
        <p:spPr bwMode="auto">
          <a:xfrm>
            <a:off x="3531363" y="2978991"/>
            <a:ext cx="2077453" cy="570217"/>
          </a:xfrm>
          <a:prstGeom prst="rect">
            <a:avLst/>
          </a:prstGeom>
          <a:noFill/>
        </p:spPr>
      </p:pic>
    </p:spTree>
    <p:extLst>
      <p:ext uri="{BB962C8B-B14F-4D97-AF65-F5344CB8AC3E}">
        <p14:creationId xmlns:p14="http://schemas.microsoft.com/office/powerpoint/2010/main" val="304717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981" y="144392"/>
            <a:ext cx="7514035" cy="1089755"/>
          </a:xfrm>
        </p:spPr>
        <p:txBody>
          <a:bodyPr/>
          <a:lstStyle/>
          <a:p>
            <a:r>
              <a:rPr lang="en-US" dirty="0"/>
              <a:t>Doing the right thing</a:t>
            </a:r>
          </a:p>
        </p:txBody>
      </p:sp>
      <p:sp>
        <p:nvSpPr>
          <p:cNvPr id="3" name="Content Placeholder 2"/>
          <p:cNvSpPr>
            <a:spLocks noGrp="1"/>
          </p:cNvSpPr>
          <p:nvPr>
            <p:ph idx="1"/>
          </p:nvPr>
        </p:nvSpPr>
        <p:spPr>
          <a:xfrm>
            <a:off x="814981" y="1234147"/>
            <a:ext cx="7675876" cy="3762671"/>
          </a:xfrm>
        </p:spPr>
        <p:txBody>
          <a:bodyPr>
            <a:normAutofit/>
          </a:bodyPr>
          <a:lstStyle/>
          <a:p>
            <a:pPr marL="0" indent="0">
              <a:buSzPct val="100000"/>
              <a:buNone/>
            </a:pPr>
            <a:r>
              <a:rPr lang="en-US" sz="2000" dirty="0"/>
              <a:t>What motivates </a:t>
            </a:r>
            <a:r>
              <a:rPr lang="en-US" sz="2000" b="1" dirty="0"/>
              <a:t>models</a:t>
            </a:r>
            <a:r>
              <a:rPr lang="en-US" sz="2000" dirty="0"/>
              <a:t> and </a:t>
            </a:r>
            <a:r>
              <a:rPr lang="en-US" sz="2000" b="1" dirty="0"/>
              <a:t>systems</a:t>
            </a:r>
            <a:r>
              <a:rPr lang="en-US" sz="2000" dirty="0"/>
              <a:t> to do the right thing?</a:t>
            </a:r>
          </a:p>
          <a:p>
            <a:pPr lvl="1">
              <a:buSzPct val="100000"/>
            </a:pPr>
            <a:r>
              <a:rPr lang="en-US" sz="2000" dirty="0"/>
              <a:t>Nothing inherent — and that’s why those who work with data and AI must understand how to embed ethical principles into the models and systems they design, build, train, deploy, manage, and use</a:t>
            </a:r>
          </a:p>
        </p:txBody>
      </p:sp>
      <p:sp>
        <p:nvSpPr>
          <p:cNvPr id="5" name="Slide Number Placeholder 4"/>
          <p:cNvSpPr>
            <a:spLocks noGrp="1"/>
          </p:cNvSpPr>
          <p:nvPr>
            <p:ph type="sldNum" sz="quarter" idx="12"/>
          </p:nvPr>
        </p:nvSpPr>
        <p:spPr/>
        <p:txBody>
          <a:bodyPr/>
          <a:lstStyle/>
          <a:p>
            <a:fld id="{05072F42-4DFA-4725-86F9-7594E4AB4EB5}" type="slidenum">
              <a:rPr lang="en-GB" smtClean="0"/>
              <a:pPr/>
              <a:t>10</a:t>
            </a:fld>
            <a:endParaRPr lang="en-GB"/>
          </a:p>
        </p:txBody>
      </p:sp>
    </p:spTree>
    <p:extLst>
      <p:ext uri="{BB962C8B-B14F-4D97-AF65-F5344CB8AC3E}">
        <p14:creationId xmlns:p14="http://schemas.microsoft.com/office/powerpoint/2010/main" val="1902747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30003" y="2285561"/>
            <a:ext cx="6698060" cy="1758652"/>
          </a:xfrm>
        </p:spPr>
        <p:txBody>
          <a:bodyPr/>
          <a:lstStyle/>
          <a:p>
            <a:r>
              <a:rPr lang="en-US" sz="2800" dirty="0"/>
              <a:t>Ethics surrounding data</a:t>
            </a:r>
          </a:p>
        </p:txBody>
      </p:sp>
      <p:sp>
        <p:nvSpPr>
          <p:cNvPr id="5" name="Slide Number Placeholder 4"/>
          <p:cNvSpPr>
            <a:spLocks noGrp="1"/>
          </p:cNvSpPr>
          <p:nvPr>
            <p:ph type="sldNum" sz="quarter" idx="12"/>
          </p:nvPr>
        </p:nvSpPr>
        <p:spPr/>
        <p:txBody>
          <a:bodyPr/>
          <a:lstStyle/>
          <a:p>
            <a:fld id="{05072F42-4DFA-4725-86F9-7594E4AB4EB5}" type="slidenum">
              <a:rPr lang="en-GB" smtClean="0"/>
              <a:pPr/>
              <a:t>11</a:t>
            </a:fld>
            <a:endParaRPr lang="en-GB"/>
          </a:p>
        </p:txBody>
      </p:sp>
    </p:spTree>
    <p:extLst>
      <p:ext uri="{BB962C8B-B14F-4D97-AF65-F5344CB8AC3E}">
        <p14:creationId xmlns:p14="http://schemas.microsoft.com/office/powerpoint/2010/main" val="3920899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C6BA-B81A-AF4A-BC78-69894B4D65D7}"/>
              </a:ext>
            </a:extLst>
          </p:cNvPr>
          <p:cNvSpPr>
            <a:spLocks noGrp="1"/>
          </p:cNvSpPr>
          <p:nvPr>
            <p:ph type="title"/>
          </p:nvPr>
        </p:nvSpPr>
        <p:spPr>
          <a:xfrm>
            <a:off x="814982" y="62957"/>
            <a:ext cx="7514035" cy="1089755"/>
          </a:xfrm>
        </p:spPr>
        <p:txBody>
          <a:bodyPr/>
          <a:lstStyle/>
          <a:p>
            <a:r>
              <a:rPr lang="en-US" dirty="0"/>
              <a:t>Ethical principles around data</a:t>
            </a:r>
          </a:p>
        </p:txBody>
      </p:sp>
      <p:sp>
        <p:nvSpPr>
          <p:cNvPr id="3" name="Content Placeholder 2">
            <a:extLst>
              <a:ext uri="{FF2B5EF4-FFF2-40B4-BE49-F238E27FC236}">
                <a16:creationId xmlns:a16="http://schemas.microsoft.com/office/drawing/2014/main" id="{BE086915-A80F-0E41-B63B-712C41823A22}"/>
              </a:ext>
            </a:extLst>
          </p:cNvPr>
          <p:cNvSpPr>
            <a:spLocks noGrp="1"/>
          </p:cNvSpPr>
          <p:nvPr>
            <p:ph idx="1"/>
          </p:nvPr>
        </p:nvSpPr>
        <p:spPr>
          <a:xfrm>
            <a:off x="489857" y="1023257"/>
            <a:ext cx="8327572" cy="4420111"/>
          </a:xfrm>
        </p:spPr>
        <p:txBody>
          <a:bodyPr>
            <a:noAutofit/>
          </a:bodyPr>
          <a:lstStyle/>
          <a:p>
            <a:pPr marL="0" indent="0">
              <a:buNone/>
            </a:pPr>
            <a:r>
              <a:rPr lang="en-US" sz="1800" dirty="0"/>
              <a:t>The principles for ethical human subjects research defined by the </a:t>
            </a:r>
            <a:r>
              <a:rPr lang="en-US" sz="1800" dirty="0">
                <a:hlinkClick r:id="rId3"/>
              </a:rPr>
              <a:t>Belmont Report</a:t>
            </a:r>
            <a:r>
              <a:rPr lang="en-US" sz="1800" dirty="0"/>
              <a:t> (1978) have been generally accepted by the academic community to guide algorithmic design:</a:t>
            </a:r>
          </a:p>
          <a:p>
            <a:pPr marL="457200" indent="-457200">
              <a:buSzPct val="100000"/>
              <a:buFont typeface="+mj-lt"/>
              <a:buAutoNum type="arabicPeriod"/>
            </a:pPr>
            <a:r>
              <a:rPr lang="en-US" sz="1800" b="1" dirty="0"/>
              <a:t>Respect for persons</a:t>
            </a:r>
          </a:p>
          <a:p>
            <a:pPr lvl="2">
              <a:buSzPct val="100000"/>
            </a:pPr>
            <a:r>
              <a:rPr lang="en-US" sz="1800" dirty="0"/>
              <a:t>Autonomy: People should have the right to control their data</a:t>
            </a:r>
          </a:p>
          <a:p>
            <a:pPr lvl="2">
              <a:buSzPct val="100000"/>
            </a:pPr>
            <a:r>
              <a:rPr lang="en-US" sz="1800" dirty="0"/>
              <a:t>Informed consent: People should explicitly approve the use of their data based on understanding</a:t>
            </a:r>
          </a:p>
          <a:p>
            <a:pPr marL="457200" indent="-457200">
              <a:buSzPct val="100000"/>
              <a:buFont typeface="+mj-lt"/>
              <a:buAutoNum type="arabicPeriod"/>
            </a:pPr>
            <a:r>
              <a:rPr lang="en-US" sz="1800" b="1" dirty="0"/>
              <a:t>Beneficence</a:t>
            </a:r>
          </a:p>
          <a:p>
            <a:pPr lvl="2">
              <a:buSzPct val="100000"/>
            </a:pPr>
            <a:r>
              <a:rPr lang="en-US" sz="1800" dirty="0"/>
              <a:t>People should not be harmed by their data or the way it is used</a:t>
            </a:r>
          </a:p>
          <a:p>
            <a:pPr lvl="2">
              <a:buSzPct val="100000"/>
            </a:pPr>
            <a:r>
              <a:rPr lang="en-US" sz="1800" dirty="0"/>
              <a:t>When people’s data is used, it should be to their benefit</a:t>
            </a:r>
          </a:p>
          <a:p>
            <a:pPr marL="457200" indent="-457200">
              <a:buSzPct val="100000"/>
              <a:buFont typeface="+mj-lt"/>
              <a:buAutoNum type="arabicPeriod"/>
            </a:pPr>
            <a:r>
              <a:rPr lang="en-US" sz="1800" b="1" dirty="0"/>
              <a:t>Justice</a:t>
            </a:r>
          </a:p>
          <a:p>
            <a:pPr lvl="2">
              <a:buSzPct val="100000"/>
            </a:pPr>
            <a:r>
              <a:rPr lang="en-US" sz="1800" dirty="0"/>
              <a:t>People should be treated fairly and equitably by algorithms</a:t>
            </a:r>
          </a:p>
        </p:txBody>
      </p:sp>
      <p:sp>
        <p:nvSpPr>
          <p:cNvPr id="5" name="Slide Number Placeholder 4">
            <a:extLst>
              <a:ext uri="{FF2B5EF4-FFF2-40B4-BE49-F238E27FC236}">
                <a16:creationId xmlns:a16="http://schemas.microsoft.com/office/drawing/2014/main" id="{59F8B5B1-EAB6-974E-9B6C-44D535A07615}"/>
              </a:ext>
            </a:extLst>
          </p:cNvPr>
          <p:cNvSpPr>
            <a:spLocks noGrp="1"/>
          </p:cNvSpPr>
          <p:nvPr>
            <p:ph type="sldNum" sz="quarter" idx="12"/>
          </p:nvPr>
        </p:nvSpPr>
        <p:spPr/>
        <p:txBody>
          <a:bodyPr/>
          <a:lstStyle/>
          <a:p>
            <a:fld id="{B5D931A1-A42B-F94C-ADA3-91D74B0ACBA8}" type="slidenum">
              <a:rPr lang="en-GB" smtClean="0"/>
              <a:pPr/>
              <a:t>12</a:t>
            </a:fld>
            <a:endParaRPr lang="en-GB"/>
          </a:p>
        </p:txBody>
      </p:sp>
    </p:spTree>
    <p:extLst>
      <p:ext uri="{BB962C8B-B14F-4D97-AF65-F5344CB8AC3E}">
        <p14:creationId xmlns:p14="http://schemas.microsoft.com/office/powerpoint/2010/main" val="21668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291" y="128587"/>
            <a:ext cx="7514035" cy="1089755"/>
          </a:xfrm>
        </p:spPr>
        <p:txBody>
          <a:bodyPr/>
          <a:lstStyle/>
          <a:p>
            <a:r>
              <a:rPr lang="en-US" dirty="0"/>
              <a:t>Data collection</a:t>
            </a:r>
          </a:p>
        </p:txBody>
      </p:sp>
      <p:sp>
        <p:nvSpPr>
          <p:cNvPr id="3" name="Content Placeholder 2"/>
          <p:cNvSpPr>
            <a:spLocks noGrp="1"/>
          </p:cNvSpPr>
          <p:nvPr>
            <p:ph idx="1"/>
          </p:nvPr>
        </p:nvSpPr>
        <p:spPr>
          <a:xfrm>
            <a:off x="515937" y="1039529"/>
            <a:ext cx="5297034" cy="4407978"/>
          </a:xfrm>
        </p:spPr>
        <p:txBody>
          <a:bodyPr>
            <a:normAutofit fontScale="77500" lnSpcReduction="20000"/>
          </a:bodyPr>
          <a:lstStyle/>
          <a:p>
            <a:r>
              <a:rPr lang="en-US" sz="2300" dirty="0"/>
              <a:t>Data about us is constantly being collected!</a:t>
            </a:r>
          </a:p>
          <a:p>
            <a:pPr lvl="1"/>
            <a:r>
              <a:rPr lang="en-US" sz="2300" dirty="0"/>
              <a:t>Cameras</a:t>
            </a:r>
          </a:p>
          <a:p>
            <a:pPr lvl="1"/>
            <a:r>
              <a:rPr lang="en-US" sz="2300" dirty="0"/>
              <a:t>Cell phone location reporting</a:t>
            </a:r>
          </a:p>
          <a:p>
            <a:pPr lvl="1"/>
            <a:r>
              <a:rPr lang="en-US" sz="2300" dirty="0"/>
              <a:t>Accelerometers </a:t>
            </a:r>
          </a:p>
          <a:p>
            <a:pPr lvl="1"/>
            <a:r>
              <a:rPr lang="en-US" sz="2300" dirty="0"/>
              <a:t>Wearable tech</a:t>
            </a:r>
          </a:p>
          <a:p>
            <a:pPr lvl="1"/>
            <a:r>
              <a:rPr lang="en-US" sz="2300" dirty="0"/>
              <a:t>Social media</a:t>
            </a:r>
          </a:p>
          <a:p>
            <a:pPr lvl="1"/>
            <a:r>
              <a:rPr lang="en-US" sz="2300" dirty="0"/>
              <a:t>Click-throughs, cookies</a:t>
            </a:r>
          </a:p>
          <a:p>
            <a:endParaRPr lang="en-US" sz="2300" dirty="0"/>
          </a:p>
          <a:p>
            <a:r>
              <a:rPr lang="en-US" sz="2300" dirty="0"/>
              <a:t>Do I own data collected about me?</a:t>
            </a:r>
          </a:p>
          <a:p>
            <a:endParaRPr lang="en-US" sz="2300" dirty="0"/>
          </a:p>
          <a:p>
            <a:r>
              <a:rPr lang="en-US" sz="2300" dirty="0"/>
              <a:t>What if I don</a:t>
            </a:r>
            <a:r>
              <a:rPr lang="mr-IN" sz="2300" dirty="0"/>
              <a:t>’</a:t>
            </a:r>
            <a:r>
              <a:rPr lang="en-US" sz="2300" dirty="0"/>
              <a:t>t like what the data says about me?</a:t>
            </a:r>
          </a:p>
          <a:p>
            <a:endParaRPr lang="en-US" sz="2300" dirty="0"/>
          </a:p>
          <a:p>
            <a:r>
              <a:rPr lang="en-US" sz="2300" dirty="0"/>
              <a:t>Can I control how the data is used?</a:t>
            </a:r>
          </a:p>
          <a:p>
            <a:endParaRPr lang="en-US" dirty="0"/>
          </a:p>
        </p:txBody>
      </p:sp>
      <p:sp>
        <p:nvSpPr>
          <p:cNvPr id="5" name="Slide Number Placeholder 4"/>
          <p:cNvSpPr>
            <a:spLocks noGrp="1"/>
          </p:cNvSpPr>
          <p:nvPr>
            <p:ph type="sldNum" sz="quarter" idx="12"/>
          </p:nvPr>
        </p:nvSpPr>
        <p:spPr/>
        <p:txBody>
          <a:bodyPr/>
          <a:lstStyle/>
          <a:p>
            <a:fld id="{05072F42-4DFA-4725-86F9-7594E4AB4EB5}" type="slidenum">
              <a:rPr lang="en-GB" smtClean="0"/>
              <a:pPr/>
              <a:t>13</a:t>
            </a:fld>
            <a:endParaRPr lang="en-GB"/>
          </a:p>
        </p:txBody>
      </p:sp>
      <p:pic>
        <p:nvPicPr>
          <p:cNvPr id="10" name="Graphic 9">
            <a:extLst>
              <a:ext uri="{FF2B5EF4-FFF2-40B4-BE49-F238E27FC236}">
                <a16:creationId xmlns:a16="http://schemas.microsoft.com/office/drawing/2014/main" id="{8C0A006B-8101-7965-3E5A-1747D55CC0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2971" y="1373495"/>
            <a:ext cx="2197019" cy="2197019"/>
          </a:xfrm>
          <a:prstGeom prst="rect">
            <a:avLst/>
          </a:prstGeom>
        </p:spPr>
      </p:pic>
    </p:spTree>
    <p:extLst>
      <p:ext uri="{BB962C8B-B14F-4D97-AF65-F5344CB8AC3E}">
        <p14:creationId xmlns:p14="http://schemas.microsoft.com/office/powerpoint/2010/main" val="2476196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982" y="135272"/>
            <a:ext cx="7514035" cy="1089755"/>
          </a:xfrm>
        </p:spPr>
        <p:txBody>
          <a:bodyPr/>
          <a:lstStyle/>
          <a:p>
            <a:r>
              <a:rPr lang="en-US" dirty="0"/>
              <a:t>Data and informed consent</a:t>
            </a:r>
          </a:p>
        </p:txBody>
      </p:sp>
      <p:sp>
        <p:nvSpPr>
          <p:cNvPr id="3" name="Content Placeholder 2"/>
          <p:cNvSpPr>
            <a:spLocks noGrp="1"/>
          </p:cNvSpPr>
          <p:nvPr>
            <p:ph idx="1"/>
          </p:nvPr>
        </p:nvSpPr>
        <p:spPr>
          <a:xfrm>
            <a:off x="679165" y="1371984"/>
            <a:ext cx="7785668" cy="3762671"/>
          </a:xfrm>
        </p:spPr>
        <p:txBody>
          <a:bodyPr/>
          <a:lstStyle/>
          <a:p>
            <a:pPr marL="0" indent="0">
              <a:buNone/>
            </a:pPr>
            <a:r>
              <a:rPr lang="en-US" sz="2000" dirty="0"/>
              <a:t>In human subjects research, there is a notion of </a:t>
            </a:r>
            <a:r>
              <a:rPr lang="en-US" sz="2000" i="1" dirty="0"/>
              <a:t>informed consent</a:t>
            </a:r>
          </a:p>
          <a:p>
            <a:pPr lvl="1"/>
            <a:r>
              <a:rPr lang="en-US" sz="1800" dirty="0"/>
              <a:t>Must </a:t>
            </a:r>
            <a:r>
              <a:rPr lang="en-US" sz="1800" i="1" dirty="0"/>
              <a:t>understand</a:t>
            </a:r>
            <a:r>
              <a:rPr lang="en-US" sz="1800" dirty="0"/>
              <a:t> what is being done</a:t>
            </a:r>
          </a:p>
          <a:p>
            <a:pPr lvl="1"/>
            <a:r>
              <a:rPr lang="en-US" sz="1800" dirty="0"/>
              <a:t>Must </a:t>
            </a:r>
            <a:r>
              <a:rPr lang="en-US" sz="1800" i="1" dirty="0"/>
              <a:t>voluntarily consent</a:t>
            </a:r>
            <a:r>
              <a:rPr lang="en-US" sz="1800" dirty="0"/>
              <a:t> to the experiment</a:t>
            </a:r>
            <a:endParaRPr lang="en-US" sz="1800" i="1" dirty="0"/>
          </a:p>
          <a:p>
            <a:pPr lvl="1"/>
            <a:r>
              <a:rPr lang="en-US" sz="1800" dirty="0"/>
              <a:t>Must have the right to withdraw consent at any time</a:t>
            </a:r>
          </a:p>
          <a:p>
            <a:pPr marL="0" indent="0">
              <a:buNone/>
            </a:pPr>
            <a:endParaRPr lang="en-US" sz="2000" dirty="0"/>
          </a:p>
          <a:p>
            <a:pPr marL="0" indent="0">
              <a:buNone/>
            </a:pPr>
            <a:r>
              <a:rPr lang="en-US" sz="2000" dirty="0"/>
              <a:t>But informed consent is not always required in “ordinary conduct of business”</a:t>
            </a:r>
          </a:p>
          <a:p>
            <a:pPr lvl="1"/>
            <a:r>
              <a:rPr lang="en-US" sz="1800" dirty="0"/>
              <a:t>Example: A/B testing is permitted and used often on social media</a:t>
            </a:r>
          </a:p>
          <a:p>
            <a:pPr lvl="1"/>
            <a:r>
              <a:rPr lang="en-US" sz="1800" dirty="0"/>
              <a:t>But this is a very fine line</a:t>
            </a:r>
            <a:r>
              <a:rPr lang="mr-IN" sz="1800" dirty="0"/>
              <a:t>…</a:t>
            </a:r>
            <a:endParaRPr lang="en-US" sz="1800" dirty="0"/>
          </a:p>
        </p:txBody>
      </p:sp>
      <p:sp>
        <p:nvSpPr>
          <p:cNvPr id="5" name="Slide Number Placeholder 4"/>
          <p:cNvSpPr>
            <a:spLocks noGrp="1"/>
          </p:cNvSpPr>
          <p:nvPr>
            <p:ph type="sldNum" sz="quarter" idx="12"/>
          </p:nvPr>
        </p:nvSpPr>
        <p:spPr/>
        <p:txBody>
          <a:bodyPr/>
          <a:lstStyle/>
          <a:p>
            <a:fld id="{05072F42-4DFA-4725-86F9-7594E4AB4EB5}" type="slidenum">
              <a:rPr lang="en-GB" smtClean="0"/>
              <a:pPr/>
              <a:t>14</a:t>
            </a:fld>
            <a:endParaRPr lang="en-GB"/>
          </a:p>
        </p:txBody>
      </p:sp>
    </p:spTree>
    <p:extLst>
      <p:ext uri="{BB962C8B-B14F-4D97-AF65-F5344CB8AC3E}">
        <p14:creationId xmlns:p14="http://schemas.microsoft.com/office/powerpoint/2010/main" val="1204544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306" y="83126"/>
            <a:ext cx="7963388" cy="1101654"/>
          </a:xfrm>
        </p:spPr>
        <p:txBody>
          <a:bodyPr/>
          <a:lstStyle/>
          <a:p>
            <a:r>
              <a:rPr lang="en-US" dirty="0"/>
              <a:t>Example:</a:t>
            </a:r>
            <a:br>
              <a:rPr lang="en-US" dirty="0"/>
            </a:br>
            <a:r>
              <a:rPr lang="en-US" dirty="0"/>
              <a:t>Facebook’s mood manipulation experiment</a:t>
            </a:r>
          </a:p>
        </p:txBody>
      </p:sp>
      <p:sp>
        <p:nvSpPr>
          <p:cNvPr id="3" name="Content Placeholder 2"/>
          <p:cNvSpPr>
            <a:spLocks noGrp="1"/>
          </p:cNvSpPr>
          <p:nvPr>
            <p:ph idx="1"/>
          </p:nvPr>
        </p:nvSpPr>
        <p:spPr>
          <a:xfrm>
            <a:off x="629068" y="1338462"/>
            <a:ext cx="7963387" cy="3762671"/>
          </a:xfrm>
        </p:spPr>
        <p:txBody>
          <a:bodyPr>
            <a:normAutofit/>
          </a:bodyPr>
          <a:lstStyle/>
          <a:p>
            <a:r>
              <a:rPr lang="en-US" sz="1800" dirty="0"/>
              <a:t>In 2012, researchers at Facebook and Cornell University manipulated the newsfeed of selected Facebook users:</a:t>
            </a:r>
          </a:p>
          <a:p>
            <a:pPr lvl="1"/>
            <a:r>
              <a:rPr lang="en-US" sz="1800" dirty="0"/>
              <a:t>Some users were shown more positive articles </a:t>
            </a:r>
          </a:p>
          <a:p>
            <a:pPr lvl="1"/>
            <a:r>
              <a:rPr lang="en-US" sz="1800" dirty="0"/>
              <a:t>Others were shown more negative or sad articles </a:t>
            </a:r>
          </a:p>
          <a:p>
            <a:r>
              <a:rPr lang="en-US" sz="1800" dirty="0"/>
              <a:t>These selected users demonstrated “emotional contagion”</a:t>
            </a:r>
          </a:p>
          <a:p>
            <a:pPr lvl="1"/>
            <a:r>
              <a:rPr lang="en-US" sz="1800" dirty="0"/>
              <a:t>People who were shown more positive articles posted more positive articles themselves on Facebook</a:t>
            </a:r>
          </a:p>
          <a:p>
            <a:pPr lvl="1"/>
            <a:r>
              <a:rPr lang="en-US" sz="1800" dirty="0"/>
              <a:t>People who were shown shown more negative articles posted more negative articles</a:t>
            </a:r>
          </a:p>
          <a:p>
            <a:pPr marL="285750" lvl="1"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05072F42-4DFA-4725-86F9-7594E4AB4EB5}" type="slidenum">
              <a:rPr lang="en-GB" smtClean="0"/>
              <a:pPr/>
              <a:t>15</a:t>
            </a:fld>
            <a:endParaRPr lang="en-GB"/>
          </a:p>
        </p:txBody>
      </p:sp>
      <p:sp>
        <p:nvSpPr>
          <p:cNvPr id="6" name="TextBox 5"/>
          <p:cNvSpPr txBox="1"/>
          <p:nvPr/>
        </p:nvSpPr>
        <p:spPr>
          <a:xfrm>
            <a:off x="1341120" y="1452880"/>
            <a:ext cx="184666" cy="400110"/>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B1D2D84A-81AA-A14B-8E88-1FE136F0ABE5}"/>
              </a:ext>
            </a:extLst>
          </p:cNvPr>
          <p:cNvSpPr txBox="1"/>
          <p:nvPr/>
        </p:nvSpPr>
        <p:spPr>
          <a:xfrm>
            <a:off x="629068" y="5064681"/>
            <a:ext cx="7401697" cy="369332"/>
          </a:xfrm>
          <a:prstGeom prst="rect">
            <a:avLst/>
          </a:prstGeom>
          <a:noFill/>
        </p:spPr>
        <p:txBody>
          <a:bodyPr wrap="square" rtlCol="0">
            <a:spAutoFit/>
          </a:bodyPr>
          <a:lstStyle/>
          <a:p>
            <a:r>
              <a:rPr lang="en-US" sz="900" dirty="0">
                <a:solidFill>
                  <a:srgbClr val="7B2017"/>
                </a:solidFill>
                <a:latin typeface="Helvetica" pitchFamily="2" charset="0"/>
              </a:rPr>
              <a:t>Source: </a:t>
            </a:r>
            <a:r>
              <a:rPr lang="en-US" sz="900" dirty="0">
                <a:latin typeface="Helvetica" pitchFamily="2" charset="0"/>
                <a:hlinkClick r:id="rId3"/>
              </a:rPr>
              <a:t>Kramer AD, Guillory JE, Hancock JT. Experimental evidence of massive-scale emotional contagion through social networks. Proc Natl </a:t>
            </a:r>
            <a:r>
              <a:rPr lang="en-US" sz="900" dirty="0" err="1">
                <a:latin typeface="Helvetica" pitchFamily="2" charset="0"/>
                <a:hlinkClick r:id="rId3"/>
              </a:rPr>
              <a:t>Acad</a:t>
            </a:r>
            <a:r>
              <a:rPr lang="en-US" sz="900" dirty="0">
                <a:latin typeface="Helvetica" pitchFamily="2" charset="0"/>
                <a:hlinkClick r:id="rId3"/>
              </a:rPr>
              <a:t> Sci U S A. 2014 Jun 17;111(24):8788-90. </a:t>
            </a:r>
            <a:r>
              <a:rPr lang="en-US" sz="900" dirty="0" err="1">
                <a:latin typeface="Helvetica" pitchFamily="2" charset="0"/>
                <a:hlinkClick r:id="rId3"/>
              </a:rPr>
              <a:t>doi</a:t>
            </a:r>
            <a:r>
              <a:rPr lang="en-US" sz="900" dirty="0">
                <a:latin typeface="Helvetica" pitchFamily="2" charset="0"/>
                <a:hlinkClick r:id="rId3"/>
              </a:rPr>
              <a:t>: 10.1073/pnas.1320040111. </a:t>
            </a:r>
            <a:r>
              <a:rPr lang="en-US" sz="900" dirty="0" err="1">
                <a:latin typeface="Helvetica" pitchFamily="2" charset="0"/>
                <a:hlinkClick r:id="rId3"/>
              </a:rPr>
              <a:t>Epub</a:t>
            </a:r>
            <a:r>
              <a:rPr lang="en-US" sz="900" dirty="0">
                <a:latin typeface="Helvetica" pitchFamily="2" charset="0"/>
                <a:hlinkClick r:id="rId3"/>
              </a:rPr>
              <a:t> 2014 Jun 2. PMID: 24889601; PMCID: PMC4066473</a:t>
            </a:r>
            <a:endParaRPr lang="en-US" sz="900" dirty="0">
              <a:latin typeface="Helvetica" pitchFamily="2" charset="0"/>
            </a:endParaRPr>
          </a:p>
        </p:txBody>
      </p:sp>
    </p:spTree>
    <p:extLst>
      <p:ext uri="{BB962C8B-B14F-4D97-AF65-F5344CB8AC3E}">
        <p14:creationId xmlns:p14="http://schemas.microsoft.com/office/powerpoint/2010/main" val="264697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982" y="128587"/>
            <a:ext cx="7514035" cy="1089755"/>
          </a:xfrm>
        </p:spPr>
        <p:txBody>
          <a:bodyPr/>
          <a:lstStyle/>
          <a:p>
            <a:r>
              <a:rPr lang="en-US" dirty="0"/>
              <a:t>Was this </a:t>
            </a:r>
            <a:r>
              <a:rPr lang="en-US" u="sng" dirty="0"/>
              <a:t>legal</a:t>
            </a:r>
            <a:r>
              <a:rPr lang="en-US" dirty="0"/>
              <a:t>?  </a:t>
            </a:r>
          </a:p>
        </p:txBody>
      </p:sp>
      <p:sp>
        <p:nvSpPr>
          <p:cNvPr id="3" name="Content Placeholder 2"/>
          <p:cNvSpPr>
            <a:spLocks noGrp="1"/>
          </p:cNvSpPr>
          <p:nvPr>
            <p:ph idx="1"/>
          </p:nvPr>
        </p:nvSpPr>
        <p:spPr>
          <a:xfrm>
            <a:off x="814982" y="1087571"/>
            <a:ext cx="7514035" cy="4113213"/>
          </a:xfrm>
        </p:spPr>
        <p:txBody>
          <a:bodyPr>
            <a:normAutofit fontScale="77500" lnSpcReduction="20000"/>
          </a:bodyPr>
          <a:lstStyle/>
          <a:p>
            <a:pPr>
              <a:lnSpc>
                <a:spcPct val="120000"/>
              </a:lnSpc>
            </a:pPr>
            <a:r>
              <a:rPr lang="en-US" dirty="0">
                <a:solidFill>
                  <a:schemeClr val="accent1"/>
                </a:solidFill>
              </a:rPr>
              <a:t>Facebook’s terms of service</a:t>
            </a:r>
            <a:r>
              <a:rPr lang="en-US" dirty="0"/>
              <a:t>: Users relinquish the use of their data for “data analysis, testing, [and] research.”</a:t>
            </a:r>
          </a:p>
          <a:p>
            <a:pPr>
              <a:lnSpc>
                <a:spcPct val="120000"/>
              </a:lnSpc>
            </a:pPr>
            <a:r>
              <a:rPr lang="en-US" dirty="0">
                <a:solidFill>
                  <a:schemeClr val="accent1"/>
                </a:solidFill>
              </a:rPr>
              <a:t>Facebook statement</a:t>
            </a:r>
            <a:r>
              <a:rPr lang="en-US" dirty="0"/>
              <a:t>:  “This research was conducted for a </a:t>
            </a:r>
            <a:r>
              <a:rPr lang="en-US" b="1" dirty="0"/>
              <a:t>single week</a:t>
            </a:r>
            <a:r>
              <a:rPr lang="en-US" dirty="0"/>
              <a:t> in 2012 and none of the data used was associated with a specific person’s Facebook account. We do research to improve </a:t>
            </a:r>
            <a:r>
              <a:rPr lang="en-US" b="1" dirty="0"/>
              <a:t>our services and to make the content people see on Facebook as relevant and engaging as possible</a:t>
            </a:r>
            <a:r>
              <a:rPr lang="en-US" dirty="0"/>
              <a:t>. A big part of this is </a:t>
            </a:r>
            <a:r>
              <a:rPr lang="en-US" b="1" dirty="0"/>
              <a:t>understanding how people respond </a:t>
            </a:r>
            <a:r>
              <a:rPr lang="en-US" dirty="0"/>
              <a:t>to different types of content, whether it’s positive or negative in tone, news from friends, or information from pages they follow. We carefully consider what research we do and have a strong internal review process. There is no unnecessary collection of people’s data in connection with these research initiatives and all data is stored securely.”</a:t>
            </a:r>
          </a:p>
        </p:txBody>
      </p:sp>
      <p:sp>
        <p:nvSpPr>
          <p:cNvPr id="5" name="Slide Number Placeholder 4"/>
          <p:cNvSpPr>
            <a:spLocks noGrp="1"/>
          </p:cNvSpPr>
          <p:nvPr>
            <p:ph type="sldNum" sz="quarter" idx="12"/>
          </p:nvPr>
        </p:nvSpPr>
        <p:spPr/>
        <p:txBody>
          <a:bodyPr/>
          <a:lstStyle/>
          <a:p>
            <a:fld id="{05072F42-4DFA-4725-86F9-7594E4AB4EB5}" type="slidenum">
              <a:rPr lang="en-GB" smtClean="0"/>
              <a:pPr/>
              <a:t>16</a:t>
            </a:fld>
            <a:endParaRPr lang="en-GB"/>
          </a:p>
        </p:txBody>
      </p:sp>
      <p:sp>
        <p:nvSpPr>
          <p:cNvPr id="7" name="TextBox 6"/>
          <p:cNvSpPr txBox="1"/>
          <p:nvPr/>
        </p:nvSpPr>
        <p:spPr>
          <a:xfrm>
            <a:off x="5506720" y="1168400"/>
            <a:ext cx="184666" cy="400110"/>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47817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982" y="164807"/>
            <a:ext cx="7514035" cy="1089755"/>
          </a:xfrm>
        </p:spPr>
        <p:txBody>
          <a:bodyPr/>
          <a:lstStyle/>
          <a:p>
            <a:r>
              <a:rPr lang="en-US" dirty="0"/>
              <a:t>Was this </a:t>
            </a:r>
            <a:r>
              <a:rPr lang="en-US" u="sng" dirty="0"/>
              <a:t>ethical</a:t>
            </a:r>
            <a:r>
              <a:rPr lang="en-US" dirty="0"/>
              <a:t>?</a:t>
            </a:r>
          </a:p>
        </p:txBody>
      </p:sp>
      <p:sp>
        <p:nvSpPr>
          <p:cNvPr id="3" name="Content Placeholder 2"/>
          <p:cNvSpPr>
            <a:spLocks noGrp="1"/>
          </p:cNvSpPr>
          <p:nvPr>
            <p:ph idx="1"/>
          </p:nvPr>
        </p:nvSpPr>
        <p:spPr>
          <a:xfrm>
            <a:off x="814981" y="1254562"/>
            <a:ext cx="7514035" cy="3762671"/>
          </a:xfrm>
        </p:spPr>
        <p:txBody>
          <a:bodyPr/>
          <a:lstStyle/>
          <a:p>
            <a:pPr marL="0" indent="0">
              <a:buNone/>
            </a:pPr>
            <a:r>
              <a:rPr lang="en-US" sz="2000" dirty="0"/>
              <a:t>“And at the end of the day, the actual impact on people in the experiment was the </a:t>
            </a:r>
            <a:r>
              <a:rPr lang="en-US" sz="2000" b="1" dirty="0"/>
              <a:t>minimal amount</a:t>
            </a:r>
            <a:r>
              <a:rPr lang="en-US" sz="2000" dirty="0"/>
              <a:t> to statistically detect it […] Having written and designed this experiment myself, I can tell you that our goal was never to upset anyone. […] </a:t>
            </a:r>
            <a:r>
              <a:rPr lang="en-US" sz="2000" dirty="0">
                <a:solidFill>
                  <a:schemeClr val="accent1"/>
                </a:solidFill>
              </a:rPr>
              <a:t>In hindsight, the research benefits of the paper may not have justified all of this anxiety.</a:t>
            </a:r>
            <a:r>
              <a:rPr lang="en-US" sz="2000" dirty="0"/>
              <a:t>”</a:t>
            </a:r>
          </a:p>
          <a:p>
            <a:pPr marL="0" indent="0">
              <a:buNone/>
            </a:pPr>
            <a:r>
              <a:rPr lang="en-US" sz="2000" dirty="0"/>
              <a:t>- Adam D.I. Kramer, Facebook social psychologist </a:t>
            </a:r>
          </a:p>
          <a:p>
            <a:pPr marL="0" indent="0">
              <a:buNone/>
            </a:pPr>
            <a:endParaRPr lang="en-US" sz="2000"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05072F42-4DFA-4725-86F9-7594E4AB4EB5}" type="slidenum">
              <a:rPr lang="en-GB" smtClean="0"/>
              <a:pPr/>
              <a:t>17</a:t>
            </a:fld>
            <a:endParaRPr lang="en-GB"/>
          </a:p>
        </p:txBody>
      </p:sp>
    </p:spTree>
    <p:extLst>
      <p:ext uri="{BB962C8B-B14F-4D97-AF65-F5344CB8AC3E}">
        <p14:creationId xmlns:p14="http://schemas.microsoft.com/office/powerpoint/2010/main" val="2168956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issues with </a:t>
            </a:r>
            <a:br>
              <a:rPr lang="en-US" dirty="0"/>
            </a:br>
            <a:r>
              <a:rPr lang="en-US" dirty="0"/>
              <a:t>data and informed consent</a:t>
            </a:r>
          </a:p>
        </p:txBody>
      </p:sp>
      <p:sp>
        <p:nvSpPr>
          <p:cNvPr id="3" name="Content Placeholder 2"/>
          <p:cNvSpPr>
            <a:spLocks noGrp="1"/>
          </p:cNvSpPr>
          <p:nvPr>
            <p:ph idx="1"/>
          </p:nvPr>
        </p:nvSpPr>
        <p:spPr>
          <a:xfrm>
            <a:off x="814981" y="1376544"/>
            <a:ext cx="7514035" cy="3762671"/>
          </a:xfrm>
        </p:spPr>
        <p:txBody>
          <a:bodyPr>
            <a:normAutofit/>
          </a:bodyPr>
          <a:lstStyle/>
          <a:p>
            <a:r>
              <a:rPr lang="en-US" sz="2000" dirty="0"/>
              <a:t>Informed consent can be difficult to give</a:t>
            </a:r>
          </a:p>
          <a:p>
            <a:pPr lvl="1"/>
            <a:r>
              <a:rPr lang="en-US" sz="2000" dirty="0"/>
              <a:t>In order to understand what is being done with their data, users must slog through pages of complex Terms and Conditions</a:t>
            </a:r>
          </a:p>
          <a:p>
            <a:pPr lvl="1"/>
            <a:r>
              <a:rPr lang="en-US" sz="2000" dirty="0"/>
              <a:t>Most people just click through because the Terms and Conditions are unintelligible to laypeople</a:t>
            </a:r>
          </a:p>
          <a:p>
            <a:r>
              <a:rPr lang="en-US" sz="2000" dirty="0"/>
              <a:t>How the data, once collected, is going to be used can be difficult to control</a:t>
            </a:r>
          </a:p>
          <a:p>
            <a:pPr lvl="1"/>
            <a:r>
              <a:rPr lang="en-US" sz="2000" dirty="0"/>
              <a:t>Data is often collected first and used later, for purposes not defined at the time of collection</a:t>
            </a:r>
          </a:p>
        </p:txBody>
      </p:sp>
      <p:sp>
        <p:nvSpPr>
          <p:cNvPr id="5" name="Slide Number Placeholder 4"/>
          <p:cNvSpPr>
            <a:spLocks noGrp="1"/>
          </p:cNvSpPr>
          <p:nvPr>
            <p:ph type="sldNum" sz="quarter" idx="12"/>
          </p:nvPr>
        </p:nvSpPr>
        <p:spPr/>
        <p:txBody>
          <a:bodyPr/>
          <a:lstStyle/>
          <a:p>
            <a:fld id="{05072F42-4DFA-4725-86F9-7594E4AB4EB5}" type="slidenum">
              <a:rPr lang="en-GB" smtClean="0"/>
              <a:pPr/>
              <a:t>18</a:t>
            </a:fld>
            <a:endParaRPr lang="en-GB"/>
          </a:p>
        </p:txBody>
      </p:sp>
    </p:spTree>
    <p:extLst>
      <p:ext uri="{BB962C8B-B14F-4D97-AF65-F5344CB8AC3E}">
        <p14:creationId xmlns:p14="http://schemas.microsoft.com/office/powerpoint/2010/main" val="1327375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982" y="128587"/>
            <a:ext cx="7514035" cy="1089755"/>
          </a:xfrm>
        </p:spPr>
        <p:txBody>
          <a:bodyPr/>
          <a:lstStyle/>
          <a:p>
            <a:r>
              <a:rPr lang="en-US" dirty="0"/>
              <a:t>Intellectual property</a:t>
            </a:r>
          </a:p>
        </p:txBody>
      </p:sp>
      <p:sp>
        <p:nvSpPr>
          <p:cNvPr id="3" name="Content Placeholder 2"/>
          <p:cNvSpPr>
            <a:spLocks noGrp="1"/>
          </p:cNvSpPr>
          <p:nvPr>
            <p:ph idx="1"/>
          </p:nvPr>
        </p:nvSpPr>
        <p:spPr>
          <a:xfrm>
            <a:off x="718458" y="1115435"/>
            <a:ext cx="7826828" cy="3789294"/>
          </a:xfrm>
        </p:spPr>
        <p:txBody>
          <a:bodyPr>
            <a:normAutofit/>
          </a:bodyPr>
          <a:lstStyle/>
          <a:p>
            <a:r>
              <a:rPr lang="en-US" sz="1800" b="1" dirty="0"/>
              <a:t>Patents </a:t>
            </a:r>
            <a:r>
              <a:rPr lang="en-US" sz="1800" dirty="0"/>
              <a:t>only protect implementations, not ideas</a:t>
            </a:r>
          </a:p>
          <a:p>
            <a:r>
              <a:rPr lang="en-US" sz="1800" b="1" dirty="0"/>
              <a:t>Artistic expression </a:t>
            </a:r>
            <a:r>
              <a:rPr lang="en-US" sz="1800" dirty="0"/>
              <a:t>can be copyrighted: exclusive legal right to print, publish, perform, film or record and authorize others to do the same</a:t>
            </a:r>
          </a:p>
          <a:p>
            <a:r>
              <a:rPr lang="en-US" sz="1800" b="1" dirty="0"/>
              <a:t>Derivative</a:t>
            </a:r>
            <a:r>
              <a:rPr lang="en-US" sz="1800" dirty="0"/>
              <a:t> work can be created with permission</a:t>
            </a:r>
          </a:p>
          <a:p>
            <a:pPr lvl="1"/>
            <a:r>
              <a:rPr lang="en-US" sz="1800" dirty="0"/>
              <a:t>There’s also a notion of </a:t>
            </a:r>
            <a:r>
              <a:rPr lang="en-US" sz="1800" b="1" dirty="0"/>
              <a:t>citation</a:t>
            </a:r>
            <a:r>
              <a:rPr lang="en-US" sz="1800" dirty="0"/>
              <a:t>, in which we give credit to the owner</a:t>
            </a:r>
          </a:p>
          <a:p>
            <a:r>
              <a:rPr lang="en-US" sz="1800" dirty="0"/>
              <a:t>What about data?</a:t>
            </a:r>
          </a:p>
          <a:p>
            <a:pPr lvl="1"/>
            <a:r>
              <a:rPr lang="en-US" sz="1800" dirty="0"/>
              <a:t>Wikipedia, Yelp, Rotten Tomatoes, TripAdvisor, phone books, recipes</a:t>
            </a:r>
          </a:p>
          <a:p>
            <a:pPr lvl="1"/>
            <a:r>
              <a:rPr lang="en-US" sz="1800" dirty="0"/>
              <a:t>A clinical data set, a company’s data, your gene sequence, …</a:t>
            </a:r>
          </a:p>
        </p:txBody>
      </p:sp>
      <p:sp>
        <p:nvSpPr>
          <p:cNvPr id="5" name="Slide Number Placeholder 4"/>
          <p:cNvSpPr>
            <a:spLocks noGrp="1"/>
          </p:cNvSpPr>
          <p:nvPr>
            <p:ph type="sldNum" sz="quarter" idx="12"/>
          </p:nvPr>
        </p:nvSpPr>
        <p:spPr/>
        <p:txBody>
          <a:bodyPr/>
          <a:lstStyle/>
          <a:p>
            <a:fld id="{05072F42-4DFA-4725-86F9-7594E4AB4EB5}" type="slidenum">
              <a:rPr lang="en-GB" smtClean="0"/>
              <a:pPr/>
              <a:t>19</a:t>
            </a:fld>
            <a:endParaRPr lang="en-GB"/>
          </a:p>
        </p:txBody>
      </p:sp>
    </p:spTree>
    <p:extLst>
      <p:ext uri="{BB962C8B-B14F-4D97-AF65-F5344CB8AC3E}">
        <p14:creationId xmlns:p14="http://schemas.microsoft.com/office/powerpoint/2010/main" val="57917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B6A5-89D7-67A2-F1E9-0C25B5C9F664}"/>
              </a:ext>
            </a:extLst>
          </p:cNvPr>
          <p:cNvSpPr>
            <a:spLocks noGrp="1"/>
          </p:cNvSpPr>
          <p:nvPr>
            <p:ph type="title"/>
          </p:nvPr>
        </p:nvSpPr>
        <p:spPr>
          <a:xfrm>
            <a:off x="317965" y="597542"/>
            <a:ext cx="2661841" cy="1143000"/>
          </a:xfrm>
        </p:spPr>
        <p:txBody>
          <a:bodyPr>
            <a:normAutofit/>
          </a:bodyPr>
          <a:lstStyle/>
          <a:p>
            <a:r>
              <a:rPr lang="en-US" sz="2800" dirty="0"/>
              <a:t>Agenda</a:t>
            </a:r>
          </a:p>
        </p:txBody>
      </p:sp>
      <p:sp>
        <p:nvSpPr>
          <p:cNvPr id="3" name="Content Placeholder 2">
            <a:extLst>
              <a:ext uri="{FF2B5EF4-FFF2-40B4-BE49-F238E27FC236}">
                <a16:creationId xmlns:a16="http://schemas.microsoft.com/office/drawing/2014/main" id="{FABE8CCB-FBF2-949D-EB4A-4573DA4A2747}"/>
              </a:ext>
            </a:extLst>
          </p:cNvPr>
          <p:cNvSpPr>
            <a:spLocks noGrp="1"/>
          </p:cNvSpPr>
          <p:nvPr>
            <p:ph idx="1"/>
          </p:nvPr>
        </p:nvSpPr>
        <p:spPr>
          <a:xfrm>
            <a:off x="3275184" y="597542"/>
            <a:ext cx="4680743" cy="4558059"/>
          </a:xfrm>
        </p:spPr>
        <p:txBody>
          <a:bodyPr/>
          <a:lstStyle/>
          <a:p>
            <a:pPr marL="457200" indent="-457200">
              <a:buSzPct val="100000"/>
              <a:buFont typeface="+mj-lt"/>
              <a:buAutoNum type="arabicPeriod"/>
            </a:pPr>
            <a:r>
              <a:rPr lang="en-US" dirty="0"/>
              <a:t>Why trust and ethics matter</a:t>
            </a:r>
          </a:p>
          <a:p>
            <a:pPr marL="457200" indent="-457200">
              <a:buSzPct val="100000"/>
              <a:buFont typeface="+mj-lt"/>
              <a:buAutoNum type="arabicPeriod"/>
            </a:pPr>
            <a:r>
              <a:rPr lang="en-US" dirty="0"/>
              <a:t>Ethics surrounding data</a:t>
            </a:r>
          </a:p>
          <a:p>
            <a:pPr marL="457200" indent="-457200">
              <a:buSzPct val="100000"/>
              <a:buFont typeface="+mj-lt"/>
              <a:buAutoNum type="arabicPeriod"/>
            </a:pPr>
            <a:r>
              <a:rPr lang="en-US" dirty="0"/>
              <a:t>Ethics surrounding algorithms</a:t>
            </a:r>
          </a:p>
          <a:p>
            <a:pPr marL="457200" indent="-457200">
              <a:buSzPct val="100000"/>
              <a:buFont typeface="+mj-lt"/>
              <a:buAutoNum type="arabicPeriod"/>
            </a:pPr>
            <a:r>
              <a:rPr lang="en-US" dirty="0"/>
              <a:t>Ethics surrounding AI</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5" name="Slide Number Placeholder 4">
            <a:extLst>
              <a:ext uri="{FF2B5EF4-FFF2-40B4-BE49-F238E27FC236}">
                <a16:creationId xmlns:a16="http://schemas.microsoft.com/office/drawing/2014/main" id="{6BC59619-B9B2-7198-F3B1-45A7C91F82CE}"/>
              </a:ext>
            </a:extLst>
          </p:cNvPr>
          <p:cNvSpPr>
            <a:spLocks noGrp="1"/>
          </p:cNvSpPr>
          <p:nvPr>
            <p:ph type="sldNum" sz="quarter" idx="12"/>
          </p:nvPr>
        </p:nvSpPr>
        <p:spPr/>
        <p:txBody>
          <a:bodyPr/>
          <a:lstStyle/>
          <a:p>
            <a:pPr>
              <a:defRPr/>
            </a:pPr>
            <a:fld id="{8BA36AA5-96DB-B746-9604-8704752F6393}" type="slidenum">
              <a:rPr lang="en-GB" smtClean="0"/>
              <a:pPr>
                <a:defRPr/>
              </a:pPr>
              <a:t>2</a:t>
            </a:fld>
            <a:endParaRPr lang="en-GB"/>
          </a:p>
        </p:txBody>
      </p:sp>
    </p:spTree>
    <p:extLst>
      <p:ext uri="{BB962C8B-B14F-4D97-AF65-F5344CB8AC3E}">
        <p14:creationId xmlns:p14="http://schemas.microsoft.com/office/powerpoint/2010/main" val="3880859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5072F42-4DFA-4725-86F9-7594E4AB4EB5}" type="slidenum">
              <a:rPr lang="en-GB" smtClean="0"/>
              <a:pPr/>
              <a:t>20</a:t>
            </a:fld>
            <a:endParaRPr lang="en-GB"/>
          </a:p>
        </p:txBody>
      </p:sp>
      <p:sp>
        <p:nvSpPr>
          <p:cNvPr id="3" name="Title 5">
            <a:extLst>
              <a:ext uri="{FF2B5EF4-FFF2-40B4-BE49-F238E27FC236}">
                <a16:creationId xmlns:a16="http://schemas.microsoft.com/office/drawing/2014/main" id="{300BEEDB-C5F4-7F64-F0C2-D1441510A71D}"/>
              </a:ext>
            </a:extLst>
          </p:cNvPr>
          <p:cNvSpPr txBox="1">
            <a:spLocks/>
          </p:cNvSpPr>
          <p:nvPr/>
        </p:nvSpPr>
        <p:spPr bwMode="auto">
          <a:xfrm>
            <a:off x="1930003" y="2283555"/>
            <a:ext cx="6698060" cy="175865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defTabSz="284163" rtl="0" fontAlgn="base">
              <a:spcBef>
                <a:spcPct val="0"/>
              </a:spcBef>
              <a:spcAft>
                <a:spcPct val="0"/>
              </a:spcAft>
              <a:defRPr sz="3200" kern="1200">
                <a:ln w="3175" cmpd="sng">
                  <a:noFill/>
                </a:ln>
                <a:solidFill>
                  <a:schemeClr val="tx1"/>
                </a:solidFill>
                <a:latin typeface="Franklin Gothic Demi" charset="0"/>
                <a:ea typeface="Franklin Gothic Demi" charset="0"/>
                <a:cs typeface="Franklin Gothic Demi" charset="0"/>
              </a:defRPr>
            </a:lvl1pPr>
            <a:lvl2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2pPr>
            <a:lvl3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3pPr>
            <a:lvl4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4pPr>
            <a:lvl5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eaLnBrk="1" hangingPunct="1"/>
            <a:r>
              <a:rPr lang="en-US" sz="2800" dirty="0"/>
              <a:t>Ethics surrounding data:</a:t>
            </a:r>
          </a:p>
          <a:p>
            <a:pPr algn="r" eaLnBrk="1" hangingPunct="1"/>
            <a:r>
              <a:rPr lang="en-US" sz="2800" dirty="0"/>
              <a:t>Spotlight on privacy</a:t>
            </a:r>
          </a:p>
        </p:txBody>
      </p:sp>
    </p:spTree>
    <p:extLst>
      <p:ext uri="{BB962C8B-B14F-4D97-AF65-F5344CB8AC3E}">
        <p14:creationId xmlns:p14="http://schemas.microsoft.com/office/powerpoint/2010/main" val="2868047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is not simple</a:t>
            </a:r>
          </a:p>
        </p:txBody>
      </p:sp>
      <p:sp>
        <p:nvSpPr>
          <p:cNvPr id="3" name="Content Placeholder 2"/>
          <p:cNvSpPr>
            <a:spLocks noGrp="1"/>
          </p:cNvSpPr>
          <p:nvPr>
            <p:ph idx="1"/>
          </p:nvPr>
        </p:nvSpPr>
        <p:spPr>
          <a:xfrm>
            <a:off x="537327" y="1109793"/>
            <a:ext cx="8069344" cy="4171820"/>
          </a:xfrm>
        </p:spPr>
        <p:txBody>
          <a:bodyPr>
            <a:normAutofit fontScale="92500" lnSpcReduction="20000"/>
          </a:bodyPr>
          <a:lstStyle/>
          <a:p>
            <a:r>
              <a:rPr lang="en-US" sz="1900" dirty="0"/>
              <a:t>Many rules and laws govern the use of collected information, including:</a:t>
            </a:r>
          </a:p>
          <a:p>
            <a:pPr lvl="1"/>
            <a:r>
              <a:rPr lang="en-US" sz="1900" b="1" dirty="0">
                <a:hlinkClick r:id="rId3"/>
              </a:rPr>
              <a:t>HIPAA</a:t>
            </a:r>
            <a:r>
              <a:rPr lang="en-US" sz="1900" b="1" dirty="0"/>
              <a:t>: </a:t>
            </a:r>
            <a:r>
              <a:rPr lang="en-US" sz="1900" dirty="0"/>
              <a:t>Health Insurance Portability and Accountability Act </a:t>
            </a:r>
          </a:p>
          <a:p>
            <a:pPr lvl="1"/>
            <a:r>
              <a:rPr lang="en-US" sz="1900" b="1" dirty="0">
                <a:hlinkClick r:id="rId4"/>
              </a:rPr>
              <a:t>FERPA</a:t>
            </a:r>
            <a:r>
              <a:rPr lang="en-US" sz="1900" b="1" dirty="0"/>
              <a:t>: </a:t>
            </a:r>
            <a:r>
              <a:rPr lang="en-US" sz="1900" dirty="0"/>
              <a:t>Family Educational Rights and Privacy Act</a:t>
            </a:r>
          </a:p>
          <a:p>
            <a:pPr lvl="1"/>
            <a:r>
              <a:rPr lang="en-US" sz="1900" b="1" dirty="0">
                <a:hlinkClick r:id="rId5"/>
              </a:rPr>
              <a:t>GDPR</a:t>
            </a:r>
            <a:r>
              <a:rPr lang="en-US" sz="1900" b="1" dirty="0"/>
              <a:t>:</a:t>
            </a:r>
            <a:r>
              <a:rPr lang="en-US" sz="1900" dirty="0"/>
              <a:t> General Data Protection Regulation (Europe)</a:t>
            </a:r>
          </a:p>
          <a:p>
            <a:endParaRPr lang="en-US" sz="1900" dirty="0"/>
          </a:p>
          <a:p>
            <a:r>
              <a:rPr lang="en-US" sz="1900" dirty="0"/>
              <a:t>However, “information leakage” can lead to unexpected disclosures and unintended consequences</a:t>
            </a:r>
          </a:p>
          <a:p>
            <a:pPr lvl="1"/>
            <a:r>
              <a:rPr lang="en-US" sz="1900" dirty="0">
                <a:hlinkClick r:id="rId6"/>
              </a:rPr>
              <a:t>Example</a:t>
            </a:r>
            <a:r>
              <a:rPr lang="en-US" sz="1900" dirty="0"/>
              <a:t>: By collecting smart water meter data unrelated to billing, utilities can derive information about consumer households, such as eating and sleeping routines, how many people are home and at what times, etc.</a:t>
            </a:r>
          </a:p>
          <a:p>
            <a:pPr lvl="2"/>
            <a:r>
              <a:rPr lang="en-US" sz="1900" dirty="0"/>
              <a:t>In the wrong hands, this information could cause harm</a:t>
            </a:r>
          </a:p>
          <a:p>
            <a:endParaRPr lang="en-US" sz="1900" dirty="0"/>
          </a:p>
          <a:p>
            <a:r>
              <a:rPr lang="en-US" sz="1900" dirty="0"/>
              <a:t>“Privacy by trust” versus “privacy by design”</a:t>
            </a:r>
          </a:p>
          <a:p>
            <a:endParaRPr lang="en-US"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05072F42-4DFA-4725-86F9-7594E4AB4EB5}" type="slidenum">
              <a:rPr lang="en-GB" smtClean="0"/>
              <a:pPr/>
              <a:t>21</a:t>
            </a:fld>
            <a:endParaRPr lang="en-GB"/>
          </a:p>
        </p:txBody>
      </p:sp>
    </p:spTree>
    <p:extLst>
      <p:ext uri="{BB962C8B-B14F-4D97-AF65-F5344CB8AC3E}">
        <p14:creationId xmlns:p14="http://schemas.microsoft.com/office/powerpoint/2010/main" val="454253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387" y="355483"/>
            <a:ext cx="7515225" cy="593725"/>
          </a:xfrm>
        </p:spPr>
        <p:txBody>
          <a:bodyPr vert="horz" wrap="square" lIns="91440" tIns="45720" rIns="91440" bIns="45720" numCol="1" anchor="ctr" anchorCtr="0" compatLnSpc="1">
            <a:prstTxWarp prst="textNoShape">
              <a:avLst/>
            </a:prstTxWarp>
            <a:noAutofit/>
          </a:bodyPr>
          <a:lstStyle/>
          <a:p>
            <a:pPr>
              <a:lnSpc>
                <a:spcPct val="90000"/>
              </a:lnSpc>
            </a:pPr>
            <a:r>
              <a:rPr lang="en-US" kern="1200" dirty="0">
                <a:ln w="3175" cmpd="sng">
                  <a:noFill/>
                </a:ln>
                <a:latin typeface="Franklin Gothic Demi" charset="0"/>
                <a:ea typeface="Franklin Gothic Demi" charset="0"/>
                <a:cs typeface="Franklin Gothic Demi" charset="0"/>
              </a:rPr>
              <a:t>Example:</a:t>
            </a:r>
            <a:br>
              <a:rPr lang="en-US" kern="1200" dirty="0">
                <a:ln w="3175" cmpd="sng">
                  <a:noFill/>
                </a:ln>
                <a:latin typeface="Franklin Gothic Demi" charset="0"/>
                <a:ea typeface="Franklin Gothic Demi" charset="0"/>
                <a:cs typeface="Franklin Gothic Demi" charset="0"/>
              </a:rPr>
            </a:br>
            <a:r>
              <a:rPr lang="en-US" kern="1200" dirty="0" err="1">
                <a:ln w="3175" cmpd="sng">
                  <a:noFill/>
                </a:ln>
                <a:latin typeface="Franklin Gothic Demi" charset="0"/>
                <a:ea typeface="Franklin Gothic Demi" charset="0"/>
                <a:cs typeface="Franklin Gothic Demi" charset="0"/>
              </a:rPr>
              <a:t>OKCupid</a:t>
            </a:r>
            <a:r>
              <a:rPr lang="en-US" kern="1200" dirty="0">
                <a:ln w="3175" cmpd="sng">
                  <a:noFill/>
                </a:ln>
                <a:latin typeface="Franklin Gothic Demi" charset="0"/>
                <a:ea typeface="Franklin Gothic Demi" charset="0"/>
                <a:cs typeface="Franklin Gothic Demi" charset="0"/>
              </a:rPr>
              <a:t> data publicly released</a:t>
            </a:r>
          </a:p>
        </p:txBody>
      </p:sp>
      <p:sp>
        <p:nvSpPr>
          <p:cNvPr id="3" name="Content Placeholder 2"/>
          <p:cNvSpPr>
            <a:spLocks noGrp="1"/>
          </p:cNvSpPr>
          <p:nvPr>
            <p:ph sz="half" idx="2"/>
          </p:nvPr>
        </p:nvSpPr>
        <p:spPr>
          <a:xfrm>
            <a:off x="591352" y="1539619"/>
            <a:ext cx="4268586" cy="3170046"/>
          </a:xfrm>
        </p:spPr>
        <p:txBody>
          <a:bodyPr vert="horz" wrap="square" lIns="91440" tIns="45720" rIns="91440" bIns="45720" numCol="1" anchor="t" anchorCtr="0" compatLnSpc="1">
            <a:prstTxWarp prst="textNoShape">
              <a:avLst/>
            </a:prstTxWarp>
            <a:normAutofit/>
          </a:bodyPr>
          <a:lstStyle/>
          <a:p>
            <a:pPr>
              <a:lnSpc>
                <a:spcPct val="90000"/>
              </a:lnSpc>
            </a:pPr>
            <a:r>
              <a:rPr lang="en-US" sz="1700" dirty="0"/>
              <a:t>In 2016, a Danish research team publicly released a vast dataset of the usernames, ages, genders, locations, and other profiling characteristics of over 70,000 </a:t>
            </a:r>
            <a:r>
              <a:rPr lang="en-US" sz="1700" dirty="0" err="1"/>
              <a:t>OkCupid</a:t>
            </a:r>
            <a:r>
              <a:rPr lang="en-US" sz="1700" dirty="0"/>
              <a:t> users</a:t>
            </a:r>
          </a:p>
          <a:p>
            <a:pPr>
              <a:lnSpc>
                <a:spcPct val="90000"/>
              </a:lnSpc>
            </a:pPr>
            <a:r>
              <a:rPr lang="en-US" sz="1700" dirty="0"/>
              <a:t>Did they attempt to anonymize?</a:t>
            </a:r>
          </a:p>
          <a:p>
            <a:pPr lvl="1">
              <a:lnSpc>
                <a:spcPct val="90000"/>
              </a:lnSpc>
            </a:pPr>
            <a:r>
              <a:rPr lang="en-US" sz="1700" dirty="0"/>
              <a:t>Researcher’s response:  “… all the data found in the dataset are or were already publicly available, so releasing this dataset merely presents it in a more useful form.”</a:t>
            </a:r>
          </a:p>
        </p:txBody>
      </p:sp>
      <p:sp>
        <p:nvSpPr>
          <p:cNvPr id="6" name="TextBox 5"/>
          <p:cNvSpPr txBox="1"/>
          <p:nvPr/>
        </p:nvSpPr>
        <p:spPr bwMode="auto">
          <a:xfrm>
            <a:off x="515937" y="5259388"/>
            <a:ext cx="8061757" cy="232219"/>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a:bodyPr>
          <a:lstStyle/>
          <a:p>
            <a:pPr defTabSz="284163">
              <a:lnSpc>
                <a:spcPct val="90000"/>
              </a:lnSpc>
              <a:spcBef>
                <a:spcPct val="20000"/>
              </a:spcBef>
              <a:spcAft>
                <a:spcPts val="375"/>
              </a:spcAft>
              <a:buClr>
                <a:srgbClr val="7F241A"/>
              </a:buClr>
              <a:buSzPct val="145000"/>
            </a:pPr>
            <a:r>
              <a:rPr lang="en-US" sz="900" b="0" kern="1200" dirty="0">
                <a:solidFill>
                  <a:schemeClr val="accent1">
                    <a:lumMod val="75000"/>
                  </a:schemeClr>
                </a:solidFill>
                <a:latin typeface="Helvetica"/>
                <a:ea typeface="Constantia" charset="0"/>
                <a:cs typeface="Helvetica"/>
              </a:rPr>
              <a:t>Source: </a:t>
            </a:r>
            <a:r>
              <a:rPr lang="en-US" sz="900" b="0" kern="1200" dirty="0">
                <a:solidFill>
                  <a:schemeClr val="accent1">
                    <a:lumMod val="75000"/>
                  </a:schemeClr>
                </a:solidFill>
                <a:latin typeface="Helvetica"/>
                <a:ea typeface="Constantia" charset="0"/>
                <a:cs typeface="Helvetica"/>
                <a:hlinkClick r:id="rId3"/>
              </a:rPr>
              <a:t>https://www.wired.com/2016/05/okcupid-study-reveals-perils-big-data-science/</a:t>
            </a:r>
            <a:endParaRPr lang="en-US" sz="900" b="0" kern="1200" dirty="0">
              <a:solidFill>
                <a:schemeClr val="accent1">
                  <a:lumMod val="75000"/>
                </a:schemeClr>
              </a:solidFill>
              <a:latin typeface="Helvetica"/>
              <a:ea typeface="Constantia" charset="0"/>
              <a:cs typeface="Helvetica"/>
            </a:endParaRPr>
          </a:p>
        </p:txBody>
      </p:sp>
      <p:pic>
        <p:nvPicPr>
          <p:cNvPr id="7" name="Graphic 6">
            <a:extLst>
              <a:ext uri="{FF2B5EF4-FFF2-40B4-BE49-F238E27FC236}">
                <a16:creationId xmlns:a16="http://schemas.microsoft.com/office/drawing/2014/main" id="{8E90C974-CF33-265C-AA4F-5ADE5BC103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55973" y="1340097"/>
            <a:ext cx="3671292" cy="3671292"/>
          </a:xfrm>
          <a:prstGeom prst="rect">
            <a:avLst/>
          </a:prstGeom>
        </p:spPr>
      </p:pic>
      <p:sp>
        <p:nvSpPr>
          <p:cNvPr id="5" name="Slide Number Placeholder 4"/>
          <p:cNvSpPr>
            <a:spLocks noGrp="1"/>
          </p:cNvSpPr>
          <p:nvPr>
            <p:ph type="sldNum" sz="quarter" idx="12"/>
          </p:nvPr>
        </p:nvSpPr>
        <p:spPr>
          <a:xfrm>
            <a:off x="8213725" y="5259388"/>
            <a:ext cx="414338" cy="303212"/>
          </a:xfrm>
        </p:spPr>
        <p:txBody>
          <a:bodyPr vert="horz" lIns="91440" tIns="45720" rIns="91440" bIns="45720" rtlCol="0" anchor="ctr">
            <a:normAutofit/>
          </a:bodyPr>
          <a:lstStyle/>
          <a:p>
            <a:pPr>
              <a:defRPr/>
            </a:pPr>
            <a:fld id="{05072F42-4DFA-4725-86F9-7594E4AB4EB5}" type="slidenum">
              <a:rPr lang="en-GB" b="0" i="0" kern="1200">
                <a:effectLst/>
                <a:latin typeface="+mn-lt"/>
                <a:ea typeface="+mn-ea"/>
                <a:cs typeface="+mn-cs"/>
              </a:rPr>
              <a:pPr>
                <a:defRPr/>
              </a:pPr>
              <a:t>22</a:t>
            </a:fld>
            <a:endParaRPr lang="en-GB" b="0" i="0" kern="1200">
              <a:effectLst/>
              <a:latin typeface="+mn-lt"/>
              <a:ea typeface="+mn-ea"/>
              <a:cs typeface="+mn-cs"/>
            </a:endParaRPr>
          </a:p>
        </p:txBody>
      </p:sp>
    </p:spTree>
    <p:extLst>
      <p:ext uri="{BB962C8B-B14F-4D97-AF65-F5344CB8AC3E}">
        <p14:creationId xmlns:p14="http://schemas.microsoft.com/office/powerpoint/2010/main" val="2298244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982" y="128587"/>
            <a:ext cx="7514035" cy="1089755"/>
          </a:xfrm>
        </p:spPr>
        <p:txBody>
          <a:bodyPr/>
          <a:lstStyle/>
          <a:p>
            <a:r>
              <a:rPr lang="en-US" dirty="0"/>
              <a:t>Was the </a:t>
            </a:r>
            <a:r>
              <a:rPr lang="en-US" dirty="0" err="1"/>
              <a:t>OkCupid</a:t>
            </a:r>
            <a:r>
              <a:rPr lang="en-US" dirty="0"/>
              <a:t> data </a:t>
            </a:r>
            <a:r>
              <a:rPr lang="en-US" u="sng" dirty="0"/>
              <a:t>public</a:t>
            </a:r>
            <a:r>
              <a:rPr lang="en-US" dirty="0"/>
              <a:t>?</a:t>
            </a:r>
          </a:p>
        </p:txBody>
      </p:sp>
      <p:sp>
        <p:nvSpPr>
          <p:cNvPr id="3" name="Content Placeholder 2"/>
          <p:cNvSpPr>
            <a:spLocks noGrp="1"/>
          </p:cNvSpPr>
          <p:nvPr>
            <p:ph idx="1"/>
          </p:nvPr>
        </p:nvSpPr>
        <p:spPr>
          <a:xfrm>
            <a:off x="1061943" y="1218342"/>
            <a:ext cx="7020112" cy="3651495"/>
          </a:xfrm>
        </p:spPr>
        <p:txBody>
          <a:bodyPr>
            <a:noAutofit/>
          </a:bodyPr>
          <a:lstStyle/>
          <a:p>
            <a:r>
              <a:rPr lang="en-US" sz="2000" dirty="0"/>
              <a:t>Posting publicly ≠ consent for data collection!</a:t>
            </a:r>
          </a:p>
          <a:p>
            <a:pPr lvl="1"/>
            <a:r>
              <a:rPr lang="en-US" sz="2000" dirty="0"/>
              <a:t>Data acquired by scraping, likely from an </a:t>
            </a:r>
            <a:r>
              <a:rPr lang="en-US" sz="2000" dirty="0" err="1"/>
              <a:t>OkCupid</a:t>
            </a:r>
            <a:r>
              <a:rPr lang="en-US" sz="2000" dirty="0"/>
              <a:t> profile researchers created for the purpose of accessing data</a:t>
            </a:r>
          </a:p>
          <a:p>
            <a:pPr lvl="1"/>
            <a:r>
              <a:rPr lang="en-US" sz="2000" dirty="0" err="1"/>
              <a:t>OkCupid</a:t>
            </a:r>
            <a:r>
              <a:rPr lang="en-US" sz="2000" dirty="0"/>
              <a:t> users may restrict the visibility of their profiles to </a:t>
            </a:r>
            <a:r>
              <a:rPr lang="en-US" sz="2000" i="1" dirty="0"/>
              <a:t>logged-in users only</a:t>
            </a:r>
          </a:p>
          <a:p>
            <a:pPr lvl="1"/>
            <a:r>
              <a:rPr lang="en-US" sz="2000" dirty="0"/>
              <a:t>Likely that the researchers collected—and released—profiles that were intended to </a:t>
            </a:r>
            <a:r>
              <a:rPr lang="en-US" sz="2000" i="1" dirty="0"/>
              <a:t>not</a:t>
            </a:r>
            <a:r>
              <a:rPr lang="en-US" sz="2000" dirty="0"/>
              <a:t> be publicly viewable</a:t>
            </a:r>
          </a:p>
        </p:txBody>
      </p:sp>
      <p:sp>
        <p:nvSpPr>
          <p:cNvPr id="5" name="Slide Number Placeholder 4"/>
          <p:cNvSpPr>
            <a:spLocks noGrp="1"/>
          </p:cNvSpPr>
          <p:nvPr>
            <p:ph type="sldNum" sz="quarter" idx="12"/>
          </p:nvPr>
        </p:nvSpPr>
        <p:spPr/>
        <p:txBody>
          <a:bodyPr/>
          <a:lstStyle/>
          <a:p>
            <a:fld id="{05072F42-4DFA-4725-86F9-7594E4AB4EB5}" type="slidenum">
              <a:rPr lang="en-GB" smtClean="0"/>
              <a:pPr/>
              <a:t>23</a:t>
            </a:fld>
            <a:endParaRPr lang="en-GB"/>
          </a:p>
        </p:txBody>
      </p:sp>
    </p:spTree>
    <p:extLst>
      <p:ext uri="{BB962C8B-B14F-4D97-AF65-F5344CB8AC3E}">
        <p14:creationId xmlns:p14="http://schemas.microsoft.com/office/powerpoint/2010/main" val="1283247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982" y="176229"/>
            <a:ext cx="7514035" cy="1089755"/>
          </a:xfrm>
        </p:spPr>
        <p:txBody>
          <a:bodyPr/>
          <a:lstStyle/>
          <a:p>
            <a:r>
              <a:rPr lang="en-US" dirty="0"/>
              <a:t>De-identification example:</a:t>
            </a:r>
            <a:br>
              <a:rPr lang="en-US" dirty="0"/>
            </a:br>
            <a:r>
              <a:rPr lang="en-US" dirty="0"/>
              <a:t> Group Insurance Commission</a:t>
            </a:r>
          </a:p>
        </p:txBody>
      </p:sp>
      <p:sp>
        <p:nvSpPr>
          <p:cNvPr id="5" name="Content Placeholder 4"/>
          <p:cNvSpPr>
            <a:spLocks noGrp="1"/>
          </p:cNvSpPr>
          <p:nvPr>
            <p:ph idx="1"/>
          </p:nvPr>
        </p:nvSpPr>
        <p:spPr>
          <a:xfrm>
            <a:off x="716421" y="1428883"/>
            <a:ext cx="7711158" cy="3667606"/>
          </a:xfrm>
        </p:spPr>
        <p:txBody>
          <a:bodyPr>
            <a:noAutofit/>
          </a:bodyPr>
          <a:lstStyle/>
          <a:p>
            <a:r>
              <a:rPr lang="en-US" sz="2000" dirty="0"/>
              <a:t>In 1997, after then-Massachusetts Governor William Weld collapsed at an event, MIT grad student Latanya Sweeney used publicly-available, de-identified health records from the Massachusetts Group Insurance Commission to locate his diagnosis and prescriptions</a:t>
            </a:r>
          </a:p>
          <a:p>
            <a:r>
              <a:rPr lang="en-US" sz="2000" dirty="0"/>
              <a:t>Is removing identifiable information from data (e.g. name, phone, address</a:t>
            </a:r>
            <a:r>
              <a:rPr lang="mr-IN" sz="2000" dirty="0"/>
              <a:t>…</a:t>
            </a:r>
            <a:r>
              <a:rPr lang="en-US" sz="2000" dirty="0"/>
              <a:t>) sufficient to protect the identity of individuals?</a:t>
            </a:r>
          </a:p>
        </p:txBody>
      </p:sp>
      <p:sp>
        <p:nvSpPr>
          <p:cNvPr id="4" name="Slide Number Placeholder 3"/>
          <p:cNvSpPr>
            <a:spLocks noGrp="1"/>
          </p:cNvSpPr>
          <p:nvPr>
            <p:ph type="sldNum" sz="quarter" idx="12"/>
          </p:nvPr>
        </p:nvSpPr>
        <p:spPr/>
        <p:txBody>
          <a:bodyPr/>
          <a:lstStyle/>
          <a:p>
            <a:fld id="{05072F42-4DFA-4725-86F9-7594E4AB4EB5}" type="slidenum">
              <a:rPr lang="en-GB" smtClean="0"/>
              <a:pPr/>
              <a:t>24</a:t>
            </a:fld>
            <a:endParaRPr lang="en-GB"/>
          </a:p>
        </p:txBody>
      </p:sp>
      <p:sp>
        <p:nvSpPr>
          <p:cNvPr id="3" name="TextBox 2">
            <a:extLst>
              <a:ext uri="{FF2B5EF4-FFF2-40B4-BE49-F238E27FC236}">
                <a16:creationId xmlns:a16="http://schemas.microsoft.com/office/drawing/2014/main" id="{E06774A9-BD97-C426-ECCC-B7C5F9C43335}"/>
              </a:ext>
            </a:extLst>
          </p:cNvPr>
          <p:cNvSpPr txBox="1"/>
          <p:nvPr/>
        </p:nvSpPr>
        <p:spPr bwMode="auto">
          <a:xfrm>
            <a:off x="515937" y="5259388"/>
            <a:ext cx="8061757" cy="232219"/>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a:bodyPr>
          <a:lstStyle/>
          <a:p>
            <a:pPr defTabSz="284163">
              <a:lnSpc>
                <a:spcPct val="90000"/>
              </a:lnSpc>
              <a:spcBef>
                <a:spcPct val="20000"/>
              </a:spcBef>
              <a:spcAft>
                <a:spcPts val="375"/>
              </a:spcAft>
              <a:buClr>
                <a:srgbClr val="7F241A"/>
              </a:buClr>
              <a:buSzPct val="145000"/>
            </a:pPr>
            <a:r>
              <a:rPr lang="en-US" sz="900" b="0" kern="1200" dirty="0">
                <a:solidFill>
                  <a:schemeClr val="accent1">
                    <a:lumMod val="75000"/>
                  </a:schemeClr>
                </a:solidFill>
                <a:latin typeface="Helvetica"/>
                <a:ea typeface="Constantia" charset="0"/>
                <a:cs typeface="Helvetica"/>
              </a:rPr>
              <a:t>Source: </a:t>
            </a:r>
            <a:r>
              <a:rPr lang="en-US" sz="900" b="0" kern="1200" dirty="0">
                <a:solidFill>
                  <a:schemeClr val="accent1">
                    <a:lumMod val="75000"/>
                  </a:schemeClr>
                </a:solidFill>
                <a:latin typeface="Helvetica"/>
                <a:ea typeface="Constantia" charset="0"/>
                <a:cs typeface="Helvetica"/>
                <a:hlinkClick r:id="rId3"/>
              </a:rPr>
              <a:t>https://</a:t>
            </a:r>
            <a:r>
              <a:rPr lang="en-US" sz="900" b="0" kern="1200" dirty="0" err="1">
                <a:solidFill>
                  <a:schemeClr val="accent1">
                    <a:lumMod val="75000"/>
                  </a:schemeClr>
                </a:solidFill>
                <a:latin typeface="Helvetica"/>
                <a:ea typeface="Constantia" charset="0"/>
                <a:cs typeface="Helvetica"/>
                <a:hlinkClick r:id="rId3"/>
              </a:rPr>
              <a:t>arstechnica.com</a:t>
            </a:r>
            <a:r>
              <a:rPr lang="en-US" sz="900" b="0" kern="1200" dirty="0">
                <a:solidFill>
                  <a:schemeClr val="accent1">
                    <a:lumMod val="75000"/>
                  </a:schemeClr>
                </a:solidFill>
                <a:latin typeface="Helvetica"/>
                <a:ea typeface="Constantia" charset="0"/>
                <a:cs typeface="Helvetica"/>
                <a:hlinkClick r:id="rId3"/>
              </a:rPr>
              <a:t>/tech-policy/2009/09/your-secrets-live-online-in-databases-of-ruin/</a:t>
            </a:r>
            <a:endParaRPr lang="en-US" sz="900" b="0" kern="1200" dirty="0">
              <a:solidFill>
                <a:schemeClr val="accent1">
                  <a:lumMod val="75000"/>
                </a:schemeClr>
              </a:solidFill>
              <a:latin typeface="Helvetica"/>
              <a:ea typeface="Constantia" charset="0"/>
              <a:cs typeface="Helvetica"/>
            </a:endParaRPr>
          </a:p>
        </p:txBody>
      </p:sp>
    </p:spTree>
    <p:extLst>
      <p:ext uri="{BB962C8B-B14F-4D97-AF65-F5344CB8AC3E}">
        <p14:creationId xmlns:p14="http://schemas.microsoft.com/office/powerpoint/2010/main" val="3674320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982" y="56140"/>
            <a:ext cx="7514035" cy="1089755"/>
          </a:xfrm>
        </p:spPr>
        <p:txBody>
          <a:bodyPr/>
          <a:lstStyle/>
          <a:p>
            <a:r>
              <a:rPr lang="en-US" dirty="0"/>
              <a:t>Differential Privacy</a:t>
            </a:r>
          </a:p>
        </p:txBody>
      </p:sp>
      <p:sp>
        <p:nvSpPr>
          <p:cNvPr id="3" name="Content Placeholder 2"/>
          <p:cNvSpPr>
            <a:spLocks noGrp="1"/>
          </p:cNvSpPr>
          <p:nvPr>
            <p:ph idx="1"/>
          </p:nvPr>
        </p:nvSpPr>
        <p:spPr>
          <a:xfrm>
            <a:off x="583174" y="909987"/>
            <a:ext cx="7977649" cy="4189632"/>
          </a:xfrm>
        </p:spPr>
        <p:txBody>
          <a:bodyPr>
            <a:noAutofit/>
          </a:bodyPr>
          <a:lstStyle/>
          <a:p>
            <a:r>
              <a:rPr lang="en-US" sz="1800" dirty="0"/>
              <a:t>When do you feel safe releasing personal information, e.g. completing a survey about your tastes in movies?</a:t>
            </a:r>
          </a:p>
          <a:p>
            <a:pPr lvl="1"/>
            <a:r>
              <a:rPr lang="en-US" sz="1800" dirty="0"/>
              <a:t>When your answers have no impact on the privatized released result?  </a:t>
            </a:r>
          </a:p>
          <a:p>
            <a:pPr lvl="1"/>
            <a:r>
              <a:rPr lang="en-US" sz="1800" dirty="0"/>
              <a:t>When, with high probability, an attacker looking at the privatized released result cannot learn any new information about you?</a:t>
            </a:r>
          </a:p>
          <a:p>
            <a:pPr lvl="1"/>
            <a:r>
              <a:rPr lang="en-US" sz="1800" dirty="0">
                <a:solidFill>
                  <a:schemeClr val="accent1"/>
                </a:solidFill>
              </a:rPr>
              <a:t>These are not achievable</a:t>
            </a:r>
          </a:p>
          <a:p>
            <a:r>
              <a:rPr lang="en-US" sz="1800" b="1" dirty="0"/>
              <a:t>Differential privacy </a:t>
            </a:r>
            <a:r>
              <a:rPr lang="en-US" sz="1800" dirty="0"/>
              <a:t>aims to maximize the accuracy of queries from statistical databases while minimizing the chances of identifying its records by adding noise</a:t>
            </a:r>
          </a:p>
          <a:p>
            <a:pPr lvl="1"/>
            <a:r>
              <a:rPr lang="en-US" sz="1800" dirty="0">
                <a:solidFill>
                  <a:srgbClr val="A93023"/>
                </a:solidFill>
              </a:rPr>
              <a:t>The privatized released result is nearly the same whether or not you submit your information</a:t>
            </a:r>
          </a:p>
        </p:txBody>
      </p:sp>
      <p:sp>
        <p:nvSpPr>
          <p:cNvPr id="5" name="Slide Number Placeholder 4"/>
          <p:cNvSpPr>
            <a:spLocks noGrp="1"/>
          </p:cNvSpPr>
          <p:nvPr>
            <p:ph type="sldNum" sz="quarter" idx="12"/>
          </p:nvPr>
        </p:nvSpPr>
        <p:spPr/>
        <p:txBody>
          <a:bodyPr/>
          <a:lstStyle/>
          <a:p>
            <a:fld id="{05072F42-4DFA-4725-86F9-7594E4AB4EB5}" type="slidenum">
              <a:rPr lang="en-GB" smtClean="0"/>
              <a:pPr/>
              <a:t>25</a:t>
            </a:fld>
            <a:endParaRPr lang="en-GB"/>
          </a:p>
        </p:txBody>
      </p:sp>
      <p:sp>
        <p:nvSpPr>
          <p:cNvPr id="6" name="TextBox 5">
            <a:extLst>
              <a:ext uri="{FF2B5EF4-FFF2-40B4-BE49-F238E27FC236}">
                <a16:creationId xmlns:a16="http://schemas.microsoft.com/office/drawing/2014/main" id="{B5ADE426-4DB4-B44B-93C8-87ACB76F5DC9}"/>
              </a:ext>
            </a:extLst>
          </p:cNvPr>
          <p:cNvSpPr txBox="1"/>
          <p:nvPr/>
        </p:nvSpPr>
        <p:spPr>
          <a:xfrm>
            <a:off x="515937" y="5225614"/>
            <a:ext cx="7671417" cy="230832"/>
          </a:xfrm>
          <a:prstGeom prst="rect">
            <a:avLst/>
          </a:prstGeom>
          <a:noFill/>
        </p:spPr>
        <p:txBody>
          <a:bodyPr wrap="square" rtlCol="0">
            <a:spAutoFit/>
          </a:bodyPr>
          <a:lstStyle/>
          <a:p>
            <a:r>
              <a:rPr lang="en-US" sz="900" dirty="0">
                <a:solidFill>
                  <a:srgbClr val="7B2017"/>
                </a:solidFill>
                <a:latin typeface="Helvetica" pitchFamily="2" charset="0"/>
              </a:rPr>
              <a:t>Source:</a:t>
            </a:r>
            <a:r>
              <a:rPr lang="en-US" sz="900" dirty="0">
                <a:latin typeface="Helvetica" pitchFamily="2" charset="0"/>
              </a:rPr>
              <a:t> </a:t>
            </a:r>
            <a:r>
              <a:rPr lang="en-US" sz="900" dirty="0">
                <a:latin typeface="Helvetica" pitchFamily="2" charset="0"/>
                <a:hlinkClick r:id="rId3"/>
              </a:rPr>
              <a:t>https://</a:t>
            </a:r>
            <a:r>
              <a:rPr lang="en-US" sz="900" dirty="0" err="1">
                <a:latin typeface="Helvetica" pitchFamily="2" charset="0"/>
                <a:hlinkClick r:id="rId3"/>
              </a:rPr>
              <a:t>www.quantamagazine.org</a:t>
            </a:r>
            <a:r>
              <a:rPr lang="en-US" sz="900" dirty="0">
                <a:latin typeface="Helvetica" pitchFamily="2" charset="0"/>
                <a:hlinkClick r:id="rId3"/>
              </a:rPr>
              <a:t>/a-mathematical-approach-to-safeguarding-private-data-20121210</a:t>
            </a:r>
            <a:endParaRPr lang="en-US" sz="900" dirty="0">
              <a:latin typeface="Helvetica" pitchFamily="2" charset="0"/>
            </a:endParaRPr>
          </a:p>
        </p:txBody>
      </p:sp>
    </p:spTree>
    <p:extLst>
      <p:ext uri="{BB962C8B-B14F-4D97-AF65-F5344CB8AC3E}">
        <p14:creationId xmlns:p14="http://schemas.microsoft.com/office/powerpoint/2010/main" val="3102304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30003" y="2684955"/>
            <a:ext cx="6698060" cy="1758652"/>
          </a:xfrm>
        </p:spPr>
        <p:txBody>
          <a:bodyPr/>
          <a:lstStyle/>
          <a:p>
            <a:r>
              <a:rPr lang="en-US" sz="2800" dirty="0"/>
              <a:t>Ethics surrounding algorithms</a:t>
            </a:r>
          </a:p>
        </p:txBody>
      </p:sp>
      <p:sp>
        <p:nvSpPr>
          <p:cNvPr id="5" name="Slide Number Placeholder 4"/>
          <p:cNvSpPr>
            <a:spLocks noGrp="1"/>
          </p:cNvSpPr>
          <p:nvPr>
            <p:ph type="sldNum" sz="quarter" idx="12"/>
          </p:nvPr>
        </p:nvSpPr>
        <p:spPr/>
        <p:txBody>
          <a:bodyPr/>
          <a:lstStyle/>
          <a:p>
            <a:fld id="{05072F42-4DFA-4725-86F9-7594E4AB4EB5}" type="slidenum">
              <a:rPr lang="en-GB" smtClean="0"/>
              <a:pPr/>
              <a:t>26</a:t>
            </a:fld>
            <a:endParaRPr lang="en-GB"/>
          </a:p>
        </p:txBody>
      </p:sp>
    </p:spTree>
    <p:extLst>
      <p:ext uri="{BB962C8B-B14F-4D97-AF65-F5344CB8AC3E}">
        <p14:creationId xmlns:p14="http://schemas.microsoft.com/office/powerpoint/2010/main" val="3733385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982" y="209176"/>
            <a:ext cx="7514035" cy="943033"/>
          </a:xfrm>
        </p:spPr>
        <p:txBody>
          <a:bodyPr wrap="square" anchor="ctr">
            <a:normAutofit/>
          </a:bodyPr>
          <a:lstStyle/>
          <a:p>
            <a:r>
              <a:rPr lang="en-US" dirty="0"/>
              <a:t>Algorithms are not neutral</a:t>
            </a:r>
          </a:p>
        </p:txBody>
      </p:sp>
      <p:pic>
        <p:nvPicPr>
          <p:cNvPr id="9" name="Graphic 8">
            <a:extLst>
              <a:ext uri="{FF2B5EF4-FFF2-40B4-BE49-F238E27FC236}">
                <a16:creationId xmlns:a16="http://schemas.microsoft.com/office/drawing/2014/main" id="{9D2CC139-E1D4-3D46-F24D-5FB90B7BAD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982" y="1576282"/>
            <a:ext cx="2562436" cy="2562436"/>
          </a:xfrm>
          <a:prstGeom prst="rect">
            <a:avLst/>
          </a:prstGeom>
        </p:spPr>
      </p:pic>
      <p:sp>
        <p:nvSpPr>
          <p:cNvPr id="3" name="Content Placeholder 2"/>
          <p:cNvSpPr>
            <a:spLocks noGrp="1"/>
          </p:cNvSpPr>
          <p:nvPr>
            <p:ph sz="half" idx="2"/>
          </p:nvPr>
        </p:nvSpPr>
        <p:spPr>
          <a:xfrm>
            <a:off x="3912124" y="1254224"/>
            <a:ext cx="4416893" cy="3899926"/>
          </a:xfrm>
        </p:spPr>
        <p:txBody>
          <a:bodyPr wrap="square" anchor="t">
            <a:normAutofit/>
          </a:bodyPr>
          <a:lstStyle/>
          <a:p>
            <a:pPr marL="0" indent="0">
              <a:buNone/>
            </a:pPr>
            <a:r>
              <a:rPr lang="en-US" dirty="0"/>
              <a:t>Algorithms can encode human biases</a:t>
            </a:r>
          </a:p>
          <a:p>
            <a:pPr lvl="1"/>
            <a:r>
              <a:rPr lang="en-US" sz="2000" dirty="0"/>
              <a:t>Training data set isn’t representative</a:t>
            </a:r>
          </a:p>
          <a:p>
            <a:pPr lvl="1"/>
            <a:r>
              <a:rPr lang="en-US" sz="2000" dirty="0"/>
              <a:t>Past population is not representative of the future population</a:t>
            </a:r>
          </a:p>
          <a:p>
            <a:pPr lvl="1"/>
            <a:r>
              <a:rPr lang="en-US" sz="2000" dirty="0"/>
              <a:t>Overfitting to underrepresented data is common</a:t>
            </a:r>
          </a:p>
          <a:p>
            <a:pPr lvl="1"/>
            <a:endParaRPr lang="en-US" sz="2000" dirty="0"/>
          </a:p>
          <a:p>
            <a:endParaRPr lang="en-US" dirty="0"/>
          </a:p>
        </p:txBody>
      </p:sp>
      <p:sp>
        <p:nvSpPr>
          <p:cNvPr id="5" name="Slide Number Placeholder 4"/>
          <p:cNvSpPr>
            <a:spLocks noGrp="1"/>
          </p:cNvSpPr>
          <p:nvPr>
            <p:ph type="sldNum" sz="quarter" idx="12"/>
          </p:nvPr>
        </p:nvSpPr>
        <p:spPr>
          <a:xfrm>
            <a:off x="8213725" y="5253038"/>
            <a:ext cx="414338" cy="304800"/>
          </a:xfrm>
        </p:spPr>
        <p:txBody>
          <a:bodyPr anchor="ctr">
            <a:normAutofit/>
          </a:bodyPr>
          <a:lstStyle/>
          <a:p>
            <a:fld id="{05072F42-4DFA-4725-86F9-7594E4AB4EB5}" type="slidenum">
              <a:rPr lang="en-GB" smtClean="0"/>
              <a:pPr/>
              <a:t>27</a:t>
            </a:fld>
            <a:endParaRPr lang="en-GB"/>
          </a:p>
        </p:txBody>
      </p:sp>
    </p:spTree>
    <p:extLst>
      <p:ext uri="{BB962C8B-B14F-4D97-AF65-F5344CB8AC3E}">
        <p14:creationId xmlns:p14="http://schemas.microsoft.com/office/powerpoint/2010/main" val="3038214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716" y="128587"/>
            <a:ext cx="7816565" cy="1089755"/>
          </a:xfrm>
        </p:spPr>
        <p:txBody>
          <a:bodyPr/>
          <a:lstStyle/>
          <a:p>
            <a:r>
              <a:rPr lang="en-US" dirty="0"/>
              <a:t>Three possible ways to get </a:t>
            </a:r>
            <a:br>
              <a:rPr lang="en-US" dirty="0"/>
            </a:br>
            <a:r>
              <a:rPr lang="en-US" dirty="0"/>
              <a:t>“bad” results from “good” data</a:t>
            </a:r>
          </a:p>
        </p:txBody>
      </p:sp>
      <p:sp>
        <p:nvSpPr>
          <p:cNvPr id="3" name="Content Placeholder 2"/>
          <p:cNvSpPr>
            <a:spLocks noGrp="1"/>
          </p:cNvSpPr>
          <p:nvPr>
            <p:ph idx="1"/>
          </p:nvPr>
        </p:nvSpPr>
        <p:spPr>
          <a:xfrm>
            <a:off x="814980" y="1368642"/>
            <a:ext cx="7514035" cy="3762671"/>
          </a:xfrm>
        </p:spPr>
        <p:txBody>
          <a:bodyPr>
            <a:normAutofit/>
          </a:bodyPr>
          <a:lstStyle/>
          <a:p>
            <a:r>
              <a:rPr lang="en-US" sz="2200" dirty="0"/>
              <a:t>Correlated attributes</a:t>
            </a:r>
          </a:p>
          <a:p>
            <a:r>
              <a:rPr lang="en-US" sz="2200" dirty="0"/>
              <a:t>Misleading results</a:t>
            </a:r>
          </a:p>
          <a:p>
            <a:r>
              <a:rPr lang="en-US" sz="2200" dirty="0"/>
              <a:t>p-hacking</a:t>
            </a:r>
          </a:p>
        </p:txBody>
      </p:sp>
      <p:sp>
        <p:nvSpPr>
          <p:cNvPr id="5" name="Slide Number Placeholder 4"/>
          <p:cNvSpPr>
            <a:spLocks noGrp="1"/>
          </p:cNvSpPr>
          <p:nvPr>
            <p:ph type="sldNum" sz="quarter" idx="12"/>
          </p:nvPr>
        </p:nvSpPr>
        <p:spPr/>
        <p:txBody>
          <a:bodyPr/>
          <a:lstStyle/>
          <a:p>
            <a:fld id="{05072F42-4DFA-4725-86F9-7594E4AB4EB5}" type="slidenum">
              <a:rPr lang="en-GB" smtClean="0"/>
              <a:pPr/>
              <a:t>28</a:t>
            </a:fld>
            <a:endParaRPr lang="en-GB"/>
          </a:p>
        </p:txBody>
      </p:sp>
    </p:spTree>
    <p:extLst>
      <p:ext uri="{BB962C8B-B14F-4D97-AF65-F5344CB8AC3E}">
        <p14:creationId xmlns:p14="http://schemas.microsoft.com/office/powerpoint/2010/main" val="3299775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690" y="128587"/>
            <a:ext cx="7514035" cy="1089755"/>
          </a:xfrm>
        </p:spPr>
        <p:txBody>
          <a:bodyPr/>
          <a:lstStyle/>
          <a:p>
            <a:r>
              <a:rPr lang="en-US" dirty="0"/>
              <a:t>Example:</a:t>
            </a:r>
            <a:br>
              <a:rPr lang="en-US" dirty="0"/>
            </a:br>
            <a:r>
              <a:rPr lang="en-US" dirty="0"/>
              <a:t>Correlated attributes</a:t>
            </a:r>
          </a:p>
        </p:txBody>
      </p:sp>
      <p:sp>
        <p:nvSpPr>
          <p:cNvPr id="3" name="Content Placeholder 2"/>
          <p:cNvSpPr>
            <a:spLocks noGrp="1"/>
          </p:cNvSpPr>
          <p:nvPr>
            <p:ph idx="1"/>
          </p:nvPr>
        </p:nvSpPr>
        <p:spPr>
          <a:xfrm>
            <a:off x="814982" y="1368642"/>
            <a:ext cx="7514035" cy="3762671"/>
          </a:xfrm>
        </p:spPr>
        <p:txBody>
          <a:bodyPr>
            <a:noAutofit/>
          </a:bodyPr>
          <a:lstStyle/>
          <a:p>
            <a:r>
              <a:rPr lang="en-US" sz="2000" dirty="0"/>
              <a:t>A retailer decided to win business from their competitors by offering lower online prices to customers living near a competitor</a:t>
            </a:r>
          </a:p>
          <a:p>
            <a:pPr lvl="1"/>
            <a:r>
              <a:rPr lang="en-US" sz="1800" dirty="0">
                <a:solidFill>
                  <a:schemeClr val="accent1"/>
                </a:solidFill>
              </a:rPr>
              <a:t>Seems fine so far, right?</a:t>
            </a:r>
          </a:p>
          <a:p>
            <a:r>
              <a:rPr lang="en-US" sz="2000" dirty="0"/>
              <a:t>However, competitor stores happened to be located in higher income areas, not in rural areas or lower-income neighborhoods</a:t>
            </a:r>
          </a:p>
          <a:p>
            <a:r>
              <a:rPr lang="en-US" sz="2000" dirty="0"/>
              <a:t>So, those living in rural areas and lower-income neighborhoods see higher prices than those in suburban areas and higher-income neighborhoods</a:t>
            </a:r>
          </a:p>
        </p:txBody>
      </p:sp>
      <p:sp>
        <p:nvSpPr>
          <p:cNvPr id="5" name="Slide Number Placeholder 4"/>
          <p:cNvSpPr>
            <a:spLocks noGrp="1"/>
          </p:cNvSpPr>
          <p:nvPr>
            <p:ph type="sldNum" sz="quarter" idx="12"/>
          </p:nvPr>
        </p:nvSpPr>
        <p:spPr/>
        <p:txBody>
          <a:bodyPr/>
          <a:lstStyle/>
          <a:p>
            <a:fld id="{05072F42-4DFA-4725-86F9-7594E4AB4EB5}" type="slidenum">
              <a:rPr lang="en-GB" smtClean="0"/>
              <a:pPr/>
              <a:t>29</a:t>
            </a:fld>
            <a:endParaRPr lang="en-GB"/>
          </a:p>
        </p:txBody>
      </p:sp>
      <p:sp>
        <p:nvSpPr>
          <p:cNvPr id="4" name="TextBox 3">
            <a:extLst>
              <a:ext uri="{FF2B5EF4-FFF2-40B4-BE49-F238E27FC236}">
                <a16:creationId xmlns:a16="http://schemas.microsoft.com/office/drawing/2014/main" id="{B2861113-3841-E238-AD15-9F9581E1BA56}"/>
              </a:ext>
            </a:extLst>
          </p:cNvPr>
          <p:cNvSpPr txBox="1"/>
          <p:nvPr/>
        </p:nvSpPr>
        <p:spPr>
          <a:xfrm>
            <a:off x="515937" y="5225614"/>
            <a:ext cx="7671417" cy="230832"/>
          </a:xfrm>
          <a:prstGeom prst="rect">
            <a:avLst/>
          </a:prstGeom>
          <a:noFill/>
        </p:spPr>
        <p:txBody>
          <a:bodyPr wrap="square" rtlCol="0">
            <a:spAutoFit/>
          </a:bodyPr>
          <a:lstStyle/>
          <a:p>
            <a:r>
              <a:rPr lang="en-US" sz="900" dirty="0">
                <a:solidFill>
                  <a:srgbClr val="7B2017"/>
                </a:solidFill>
                <a:latin typeface="Helvetica" pitchFamily="2" charset="0"/>
              </a:rPr>
              <a:t>Source:</a:t>
            </a:r>
            <a:r>
              <a:rPr lang="en-US" sz="900" dirty="0">
                <a:latin typeface="Helvetica" pitchFamily="2" charset="0"/>
              </a:rPr>
              <a:t> </a:t>
            </a:r>
            <a:r>
              <a:rPr lang="en-US" sz="900" dirty="0">
                <a:latin typeface="Helvetica" pitchFamily="2" charset="0"/>
                <a:hlinkClick r:id="rId3"/>
              </a:rPr>
              <a:t>https://</a:t>
            </a:r>
            <a:r>
              <a:rPr lang="en-US" sz="900" dirty="0" err="1">
                <a:latin typeface="Helvetica" pitchFamily="2" charset="0"/>
                <a:hlinkClick r:id="rId3"/>
              </a:rPr>
              <a:t>www.wsj.com</a:t>
            </a:r>
            <a:r>
              <a:rPr lang="en-US" sz="900" dirty="0">
                <a:latin typeface="Helvetica" pitchFamily="2" charset="0"/>
                <a:hlinkClick r:id="rId3"/>
              </a:rPr>
              <a:t>/articles/SB10001424127887323777204578189391813881534</a:t>
            </a:r>
            <a:endParaRPr lang="en-US" sz="900" dirty="0">
              <a:latin typeface="Helvetica" pitchFamily="2" charset="0"/>
            </a:endParaRPr>
          </a:p>
        </p:txBody>
      </p:sp>
    </p:spTree>
    <p:extLst>
      <p:ext uri="{BB962C8B-B14F-4D97-AF65-F5344CB8AC3E}">
        <p14:creationId xmlns:p14="http://schemas.microsoft.com/office/powerpoint/2010/main" val="285863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D72-34E9-5920-CF59-7E1C03CE1EDB}"/>
              </a:ext>
            </a:extLst>
          </p:cNvPr>
          <p:cNvSpPr>
            <a:spLocks noGrp="1"/>
          </p:cNvSpPr>
          <p:nvPr>
            <p:ph type="title"/>
          </p:nvPr>
        </p:nvSpPr>
        <p:spPr>
          <a:xfrm>
            <a:off x="1930003" y="2285562"/>
            <a:ext cx="6698060" cy="1758652"/>
          </a:xfrm>
        </p:spPr>
        <p:txBody>
          <a:bodyPr/>
          <a:lstStyle/>
          <a:p>
            <a:r>
              <a:rPr lang="en-US" sz="2800" dirty="0"/>
              <a:t>Why trust and ethics matter</a:t>
            </a:r>
          </a:p>
        </p:txBody>
      </p:sp>
      <p:sp>
        <p:nvSpPr>
          <p:cNvPr id="4" name="Slide Number Placeholder 3">
            <a:extLst>
              <a:ext uri="{FF2B5EF4-FFF2-40B4-BE49-F238E27FC236}">
                <a16:creationId xmlns:a16="http://schemas.microsoft.com/office/drawing/2014/main" id="{7E8F1F6B-16DC-9AF5-9A89-D01A5864FDE4}"/>
              </a:ext>
            </a:extLst>
          </p:cNvPr>
          <p:cNvSpPr>
            <a:spLocks noGrp="1"/>
          </p:cNvSpPr>
          <p:nvPr>
            <p:ph type="sldNum" sz="quarter" idx="12"/>
          </p:nvPr>
        </p:nvSpPr>
        <p:spPr/>
        <p:txBody>
          <a:bodyPr/>
          <a:lstStyle/>
          <a:p>
            <a:pPr>
              <a:defRPr/>
            </a:pPr>
            <a:fld id="{B910DD2F-4B2A-1149-8114-29949C022244}" type="slidenum">
              <a:rPr lang="en-GB" smtClean="0"/>
              <a:pPr>
                <a:defRPr/>
              </a:pPr>
              <a:t>3</a:t>
            </a:fld>
            <a:endParaRPr lang="en-GB"/>
          </a:p>
        </p:txBody>
      </p:sp>
    </p:spTree>
    <p:extLst>
      <p:ext uri="{BB962C8B-B14F-4D97-AF65-F5344CB8AC3E}">
        <p14:creationId xmlns:p14="http://schemas.microsoft.com/office/powerpoint/2010/main" val="2559955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14387" y="236282"/>
            <a:ext cx="7515225" cy="951495"/>
          </a:xfrm>
        </p:spPr>
        <p:txBody>
          <a:bodyPr/>
          <a:lstStyle/>
          <a:p>
            <a:r>
              <a:rPr lang="en-US" dirty="0"/>
              <a:t>Example: </a:t>
            </a:r>
            <a:br>
              <a:rPr lang="en-US" dirty="0"/>
            </a:br>
            <a:r>
              <a:rPr lang="en-US" dirty="0"/>
              <a:t>Misleading results</a:t>
            </a:r>
          </a:p>
        </p:txBody>
      </p:sp>
      <p:sp>
        <p:nvSpPr>
          <p:cNvPr id="3" name="Slide Number Placeholder 2"/>
          <p:cNvSpPr>
            <a:spLocks noGrp="1"/>
          </p:cNvSpPr>
          <p:nvPr>
            <p:ph type="sldNum" sz="quarter" idx="12"/>
          </p:nvPr>
        </p:nvSpPr>
        <p:spPr/>
        <p:txBody>
          <a:bodyPr/>
          <a:lstStyle/>
          <a:p>
            <a:pPr>
              <a:defRPr/>
            </a:pPr>
            <a:fld id="{B9495505-AA8D-4EA2-BB21-59D01CA86624}" type="slidenum">
              <a:rPr lang="en-US" smtClean="0"/>
              <a:pPr>
                <a:defRPr/>
              </a:pPr>
              <a:t>30</a:t>
            </a:fld>
            <a:endParaRPr lang="en-US"/>
          </a:p>
        </p:txBody>
      </p:sp>
      <p:pic>
        <p:nvPicPr>
          <p:cNvPr id="4" name="Picture 3"/>
          <p:cNvPicPr>
            <a:picLocks noChangeAspect="1"/>
          </p:cNvPicPr>
          <p:nvPr/>
        </p:nvPicPr>
        <p:blipFill>
          <a:blip r:embed="rId3"/>
          <a:stretch>
            <a:fillRect/>
          </a:stretch>
        </p:blipFill>
        <p:spPr>
          <a:xfrm>
            <a:off x="1337227" y="1372619"/>
            <a:ext cx="6469544" cy="3820781"/>
          </a:xfrm>
          <a:prstGeom prst="rect">
            <a:avLst/>
          </a:prstGeom>
        </p:spPr>
      </p:pic>
    </p:spTree>
    <p:extLst>
      <p:ext uri="{BB962C8B-B14F-4D97-AF65-F5344CB8AC3E}">
        <p14:creationId xmlns:p14="http://schemas.microsoft.com/office/powerpoint/2010/main" val="3326208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387" y="160866"/>
            <a:ext cx="7515225" cy="960923"/>
          </a:xfrm>
        </p:spPr>
        <p:txBody>
          <a:bodyPr/>
          <a:lstStyle/>
          <a:p>
            <a:r>
              <a:rPr lang="en-US" dirty="0"/>
              <a:t>Example: </a:t>
            </a:r>
            <a:br>
              <a:rPr lang="en-US" dirty="0"/>
            </a:br>
            <a:r>
              <a:rPr lang="en-US" dirty="0"/>
              <a:t>Misleading results</a:t>
            </a:r>
          </a:p>
        </p:txBody>
      </p:sp>
      <p:sp>
        <p:nvSpPr>
          <p:cNvPr id="4" name="Slide Number Placeholder 3"/>
          <p:cNvSpPr>
            <a:spLocks noGrp="1"/>
          </p:cNvSpPr>
          <p:nvPr>
            <p:ph type="sldNum" sz="quarter" idx="12"/>
          </p:nvPr>
        </p:nvSpPr>
        <p:spPr/>
        <p:txBody>
          <a:bodyPr/>
          <a:lstStyle/>
          <a:p>
            <a:fld id="{05072F42-4DFA-4725-86F9-7594E4AB4EB5}" type="slidenum">
              <a:rPr lang="en-GB" smtClean="0"/>
              <a:pPr/>
              <a:t>31</a:t>
            </a:fld>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83" y="1242953"/>
            <a:ext cx="8113431" cy="3895271"/>
          </a:xfrm>
          <a:prstGeom prst="rect">
            <a:avLst/>
          </a:prstGeom>
        </p:spPr>
      </p:pic>
    </p:spTree>
    <p:extLst>
      <p:ext uri="{BB962C8B-B14F-4D97-AF65-F5344CB8AC3E}">
        <p14:creationId xmlns:p14="http://schemas.microsoft.com/office/powerpoint/2010/main" val="3609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14982" y="141560"/>
            <a:ext cx="7514035" cy="1089755"/>
          </a:xfrm>
        </p:spPr>
        <p:txBody>
          <a:bodyPr/>
          <a:lstStyle/>
          <a:p>
            <a:r>
              <a:rPr lang="en-US" dirty="0"/>
              <a:t>p-Hacking</a:t>
            </a:r>
          </a:p>
        </p:txBody>
      </p:sp>
      <p:sp>
        <p:nvSpPr>
          <p:cNvPr id="6" name="Content Placeholder 5"/>
          <p:cNvSpPr>
            <a:spLocks noGrp="1"/>
          </p:cNvSpPr>
          <p:nvPr>
            <p:ph idx="1"/>
          </p:nvPr>
        </p:nvSpPr>
        <p:spPr>
          <a:xfrm>
            <a:off x="814982" y="1231315"/>
            <a:ext cx="7514035" cy="3762671"/>
          </a:xfrm>
        </p:spPr>
        <p:txBody>
          <a:bodyPr>
            <a:normAutofit/>
          </a:bodyPr>
          <a:lstStyle/>
          <a:p>
            <a:r>
              <a:rPr lang="en-US" sz="2000" dirty="0"/>
              <a:t>Select which observations or features to include in the model</a:t>
            </a:r>
          </a:p>
          <a:p>
            <a:r>
              <a:rPr lang="en-US" sz="2000" dirty="0"/>
              <a:t>Try </a:t>
            </a:r>
            <a:r>
              <a:rPr lang="en-US" sz="2000" i="1" dirty="0"/>
              <a:t>lots</a:t>
            </a:r>
            <a:r>
              <a:rPr lang="en-US" sz="2000" dirty="0"/>
              <a:t> of different models</a:t>
            </a:r>
          </a:p>
          <a:p>
            <a:pPr lvl="1"/>
            <a:r>
              <a:rPr lang="en-US" sz="2000" dirty="0"/>
              <a:t>Report the best one as “significant”</a:t>
            </a:r>
            <a:endParaRPr lang="en-US" dirty="0"/>
          </a:p>
        </p:txBody>
      </p:sp>
      <p:sp>
        <p:nvSpPr>
          <p:cNvPr id="4" name="Slide Number Placeholder 3"/>
          <p:cNvSpPr>
            <a:spLocks noGrp="1"/>
          </p:cNvSpPr>
          <p:nvPr>
            <p:ph type="sldNum" sz="quarter" idx="12"/>
          </p:nvPr>
        </p:nvSpPr>
        <p:spPr/>
        <p:txBody>
          <a:bodyPr/>
          <a:lstStyle/>
          <a:p>
            <a:fld id="{05072F42-4DFA-4725-86F9-7594E4AB4EB5}" type="slidenum">
              <a:rPr lang="en-GB" smtClean="0"/>
              <a:pPr/>
              <a:t>32</a:t>
            </a:fld>
            <a:endParaRPr lang="en-GB"/>
          </a:p>
        </p:txBody>
      </p:sp>
    </p:spTree>
    <p:extLst>
      <p:ext uri="{BB962C8B-B14F-4D97-AF65-F5344CB8AC3E}">
        <p14:creationId xmlns:p14="http://schemas.microsoft.com/office/powerpoint/2010/main" val="1738522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5072F42-4DFA-4725-86F9-7594E4AB4EB5}" type="slidenum">
              <a:rPr lang="en-GB" smtClean="0"/>
              <a:pPr/>
              <a:t>33</a:t>
            </a:fld>
            <a:endParaRPr lang="en-GB"/>
          </a:p>
        </p:txBody>
      </p:sp>
      <p:sp>
        <p:nvSpPr>
          <p:cNvPr id="3" name="Title 5">
            <a:extLst>
              <a:ext uri="{FF2B5EF4-FFF2-40B4-BE49-F238E27FC236}">
                <a16:creationId xmlns:a16="http://schemas.microsoft.com/office/drawing/2014/main" id="{300BEEDB-C5F4-7F64-F0C2-D1441510A71D}"/>
              </a:ext>
            </a:extLst>
          </p:cNvPr>
          <p:cNvSpPr txBox="1">
            <a:spLocks/>
          </p:cNvSpPr>
          <p:nvPr/>
        </p:nvSpPr>
        <p:spPr bwMode="auto">
          <a:xfrm>
            <a:off x="1930003" y="2283555"/>
            <a:ext cx="6698060" cy="175865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defTabSz="284163" rtl="0" fontAlgn="base">
              <a:spcBef>
                <a:spcPct val="0"/>
              </a:spcBef>
              <a:spcAft>
                <a:spcPct val="0"/>
              </a:spcAft>
              <a:defRPr sz="3200" kern="1200">
                <a:ln w="3175" cmpd="sng">
                  <a:noFill/>
                </a:ln>
                <a:solidFill>
                  <a:schemeClr val="tx1"/>
                </a:solidFill>
                <a:latin typeface="Franklin Gothic Demi" charset="0"/>
                <a:ea typeface="Franklin Gothic Demi" charset="0"/>
                <a:cs typeface="Franklin Gothic Demi" charset="0"/>
              </a:defRPr>
            </a:lvl1pPr>
            <a:lvl2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2pPr>
            <a:lvl3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3pPr>
            <a:lvl4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4pPr>
            <a:lvl5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eaLnBrk="1" hangingPunct="1"/>
            <a:r>
              <a:rPr lang="en-US" sz="2800" dirty="0"/>
              <a:t>Ethics surrounding algorithms:</a:t>
            </a:r>
          </a:p>
          <a:p>
            <a:pPr algn="r" eaLnBrk="1" hangingPunct="1"/>
            <a:r>
              <a:rPr lang="en-US" sz="2800" dirty="0"/>
              <a:t>Spotlight on fairness</a:t>
            </a:r>
          </a:p>
        </p:txBody>
      </p:sp>
    </p:spTree>
    <p:extLst>
      <p:ext uri="{BB962C8B-B14F-4D97-AF65-F5344CB8AC3E}">
        <p14:creationId xmlns:p14="http://schemas.microsoft.com/office/powerpoint/2010/main" val="3676881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14982" y="209176"/>
            <a:ext cx="7514035" cy="943033"/>
          </a:xfrm>
        </p:spPr>
        <p:txBody>
          <a:bodyPr wrap="square" anchor="ctr">
            <a:normAutofit/>
          </a:bodyPr>
          <a:lstStyle/>
          <a:p>
            <a:r>
              <a:rPr lang="en-US" dirty="0"/>
              <a:t>Fairness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sz="half" idx="1"/>
          </p:nvPr>
        </p:nvSpPr>
        <p:spPr>
          <a:xfrm>
            <a:off x="814982" y="1254224"/>
            <a:ext cx="3671291" cy="3899926"/>
          </a:xfrm>
        </p:spPr>
        <p:txBody>
          <a:bodyPr vert="horz" wrap="square" lIns="68580" tIns="34290" rIns="68580" bIns="34290" rtlCol="0" anchor="t" anchorCtr="0">
            <a:normAutofit/>
          </a:bodyPr>
          <a:lstStyle/>
          <a:p>
            <a:r>
              <a:rPr lang="en-US" dirty="0"/>
              <a:t>Fairness is the </a:t>
            </a:r>
            <a:r>
              <a:rPr lang="en-US" dirty="0">
                <a:solidFill>
                  <a:srgbClr val="7B2017"/>
                </a:solidFill>
              </a:rPr>
              <a:t>equitable</a:t>
            </a:r>
            <a:r>
              <a:rPr lang="en-US" dirty="0"/>
              <a:t> treatment of individuals or groups of individuals by an algorithm</a:t>
            </a:r>
          </a:p>
          <a:p>
            <a:r>
              <a:rPr lang="en-US" dirty="0"/>
              <a:t>Equal ≠ equitable</a:t>
            </a:r>
          </a:p>
          <a:p>
            <a:pPr lvl="1"/>
            <a:r>
              <a:rPr lang="en-US" dirty="0"/>
              <a:t>Equal: Individuals or groups receive identical treatment</a:t>
            </a:r>
          </a:p>
          <a:p>
            <a:pPr lvl="1"/>
            <a:r>
              <a:rPr lang="en-US" dirty="0"/>
              <a:t>Equitable: Individuals or groups are treated differently so that they reach the identical outcome</a:t>
            </a:r>
          </a:p>
        </p:txBody>
      </p:sp>
      <p:pic>
        <p:nvPicPr>
          <p:cNvPr id="6" name="Graphic 5">
            <a:extLst>
              <a:ext uri="{FF2B5EF4-FFF2-40B4-BE49-F238E27FC236}">
                <a16:creationId xmlns:a16="http://schemas.microsoft.com/office/drawing/2014/main" id="{5A6C7B1F-012F-40B2-4AE4-DC1E20C543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7725" y="1368541"/>
            <a:ext cx="3671292" cy="3671292"/>
          </a:xfrm>
          <a:prstGeom prst="rect">
            <a:avLst/>
          </a:prstGeom>
        </p:spPr>
      </p:pic>
      <p:sp>
        <p:nvSpPr>
          <p:cNvPr id="11" name="Slide Number Placeholder 4">
            <a:extLst>
              <a:ext uri="{FF2B5EF4-FFF2-40B4-BE49-F238E27FC236}">
                <a16:creationId xmlns:a16="http://schemas.microsoft.com/office/drawing/2014/main" id="{BA0A4B64-C7E3-ACF1-8D4D-065CA5D808EC}"/>
              </a:ext>
            </a:extLst>
          </p:cNvPr>
          <p:cNvSpPr>
            <a:spLocks noGrp="1"/>
          </p:cNvSpPr>
          <p:nvPr>
            <p:ph type="sldNum" sz="quarter" idx="12"/>
          </p:nvPr>
        </p:nvSpPr>
        <p:spPr>
          <a:xfrm>
            <a:off x="8213725" y="5253038"/>
            <a:ext cx="414338" cy="304800"/>
          </a:xfrm>
        </p:spPr>
        <p:txBody>
          <a:bodyPr anchor="ctr">
            <a:normAutofit/>
          </a:bodyPr>
          <a:lstStyle/>
          <a:p>
            <a:pPr>
              <a:defRPr/>
            </a:pPr>
            <a:fld id="{96D6E9D2-F4C8-DD4D-B05F-697F1ABDA835}" type="slidenum">
              <a:rPr lang="en-GB"/>
              <a:pPr>
                <a:defRPr/>
              </a:pPr>
              <a:t>34</a:t>
            </a:fld>
            <a:endParaRPr lang="en-GB"/>
          </a:p>
        </p:txBody>
      </p:sp>
    </p:spTree>
    <p:extLst>
      <p:ext uri="{BB962C8B-B14F-4D97-AF65-F5344CB8AC3E}">
        <p14:creationId xmlns:p14="http://schemas.microsoft.com/office/powerpoint/2010/main" val="145298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980" y="124407"/>
            <a:ext cx="7514035" cy="1089755"/>
          </a:xfrm>
        </p:spPr>
        <p:txBody>
          <a:bodyPr/>
          <a:lstStyle/>
          <a:p>
            <a:r>
              <a:rPr lang="en-US" dirty="0"/>
              <a:t>Fairness</a:t>
            </a:r>
          </a:p>
        </p:txBody>
      </p:sp>
      <p:sp>
        <p:nvSpPr>
          <p:cNvPr id="3" name="Content Placeholder 2"/>
          <p:cNvSpPr>
            <a:spLocks noGrp="1"/>
          </p:cNvSpPr>
          <p:nvPr>
            <p:ph idx="1"/>
          </p:nvPr>
        </p:nvSpPr>
        <p:spPr>
          <a:xfrm>
            <a:off x="814979" y="1214162"/>
            <a:ext cx="7514035" cy="3762671"/>
          </a:xfrm>
        </p:spPr>
        <p:txBody>
          <a:bodyPr>
            <a:normAutofit/>
          </a:bodyPr>
          <a:lstStyle/>
          <a:p>
            <a:r>
              <a:rPr lang="en-US" sz="2000" dirty="0"/>
              <a:t>Fairness has been studied in social choice theory, game theory, economics and law</a:t>
            </a:r>
          </a:p>
          <a:p>
            <a:r>
              <a:rPr lang="en-US" sz="2000" dirty="0"/>
              <a:t>Currently trendy in theoretical computer science</a:t>
            </a:r>
          </a:p>
          <a:p>
            <a:pPr lvl="1"/>
            <a:r>
              <a:rPr lang="en-US" sz="1800" b="1" dirty="0"/>
              <a:t>Discrimination of an individual:  </a:t>
            </a:r>
            <a:r>
              <a:rPr lang="en-US" sz="1800" dirty="0"/>
              <a:t>An individual from the target group gets treated differently from an otherwise identical individual not from the target group</a:t>
            </a:r>
          </a:p>
          <a:p>
            <a:pPr lvl="1"/>
            <a:r>
              <a:rPr lang="en-US" sz="1800" b="1" dirty="0"/>
              <a:t>Discrimination in aggregate outcome</a:t>
            </a:r>
            <a:r>
              <a:rPr lang="en-US" sz="1800" dirty="0"/>
              <a:t>: The percentage success of the target group compared to that of the general population</a:t>
            </a:r>
          </a:p>
          <a:p>
            <a:pPr marL="0" indent="0">
              <a:buNone/>
            </a:pPr>
            <a:endParaRPr lang="en-US" dirty="0"/>
          </a:p>
        </p:txBody>
      </p:sp>
      <p:sp>
        <p:nvSpPr>
          <p:cNvPr id="5" name="Slide Number Placeholder 4"/>
          <p:cNvSpPr>
            <a:spLocks noGrp="1"/>
          </p:cNvSpPr>
          <p:nvPr>
            <p:ph type="sldNum" sz="quarter" idx="12"/>
          </p:nvPr>
        </p:nvSpPr>
        <p:spPr/>
        <p:txBody>
          <a:bodyPr/>
          <a:lstStyle/>
          <a:p>
            <a:fld id="{05072F42-4DFA-4725-86F9-7594E4AB4EB5}" type="slidenum">
              <a:rPr lang="en-GB" smtClean="0"/>
              <a:pPr/>
              <a:t>35</a:t>
            </a:fld>
            <a:endParaRPr lang="en-GB"/>
          </a:p>
        </p:txBody>
      </p:sp>
      <p:sp>
        <p:nvSpPr>
          <p:cNvPr id="6" name="TextBox 5"/>
          <p:cNvSpPr txBox="1"/>
          <p:nvPr/>
        </p:nvSpPr>
        <p:spPr>
          <a:xfrm>
            <a:off x="216512" y="4520712"/>
            <a:ext cx="4355488" cy="954107"/>
          </a:xfrm>
          <a:prstGeom prst="rect">
            <a:avLst/>
          </a:prstGeom>
          <a:noFill/>
        </p:spPr>
        <p:txBody>
          <a:bodyPr wrap="none" rtlCol="0">
            <a:spAutoFit/>
          </a:bodyPr>
          <a:lstStyle/>
          <a:p>
            <a:pPr marL="0" lvl="1" algn="l"/>
            <a:r>
              <a:rPr lang="en-US" sz="1200" dirty="0" err="1">
                <a:solidFill>
                  <a:srgbClr val="212121"/>
                </a:solidFill>
              </a:rPr>
              <a:t>Dwork</a:t>
            </a:r>
            <a:r>
              <a:rPr lang="en-US" sz="1200" dirty="0">
                <a:solidFill>
                  <a:srgbClr val="212121"/>
                </a:solidFill>
              </a:rPr>
              <a:t>, </a:t>
            </a:r>
            <a:r>
              <a:rPr lang="en-US" sz="1200" dirty="0" err="1">
                <a:solidFill>
                  <a:srgbClr val="212121"/>
                </a:solidFill>
              </a:rPr>
              <a:t>Hardt</a:t>
            </a:r>
            <a:r>
              <a:rPr lang="en-US" sz="1200" dirty="0">
                <a:solidFill>
                  <a:srgbClr val="212121"/>
                </a:solidFill>
              </a:rPr>
              <a:t>, </a:t>
            </a:r>
            <a:r>
              <a:rPr lang="en-US" sz="1200" dirty="0" err="1">
                <a:solidFill>
                  <a:srgbClr val="212121"/>
                </a:solidFill>
              </a:rPr>
              <a:t>Pitassi</a:t>
            </a:r>
            <a:r>
              <a:rPr lang="en-US" sz="1200" dirty="0">
                <a:solidFill>
                  <a:srgbClr val="212121"/>
                </a:solidFill>
              </a:rPr>
              <a:t>, </a:t>
            </a:r>
            <a:r>
              <a:rPr lang="en-US" sz="1200" dirty="0" err="1">
                <a:solidFill>
                  <a:srgbClr val="212121"/>
                </a:solidFill>
              </a:rPr>
              <a:t>Reingold</a:t>
            </a:r>
            <a:r>
              <a:rPr lang="en-US" sz="1200" dirty="0">
                <a:solidFill>
                  <a:srgbClr val="212121"/>
                </a:solidFill>
              </a:rPr>
              <a:t> and </a:t>
            </a:r>
            <a:r>
              <a:rPr lang="en-US" sz="1200" dirty="0" err="1">
                <a:solidFill>
                  <a:srgbClr val="212121"/>
                </a:solidFill>
              </a:rPr>
              <a:t>Zemel</a:t>
            </a:r>
            <a:r>
              <a:rPr lang="en-US" sz="1200" dirty="0">
                <a:solidFill>
                  <a:srgbClr val="212121"/>
                </a:solidFill>
              </a:rPr>
              <a:t>, </a:t>
            </a:r>
          </a:p>
          <a:p>
            <a:pPr marL="0" lvl="1" algn="l"/>
            <a:r>
              <a:rPr lang="en-US" sz="1200" dirty="0">
                <a:solidFill>
                  <a:srgbClr val="212121"/>
                </a:solidFill>
              </a:rPr>
              <a:t>“Fairness through Awareness” </a:t>
            </a:r>
          </a:p>
          <a:p>
            <a:pPr marL="0" lvl="1" algn="l"/>
            <a:r>
              <a:rPr lang="en-US" sz="1200" dirty="0">
                <a:solidFill>
                  <a:srgbClr val="212121"/>
                </a:solidFill>
              </a:rPr>
              <a:t>Proc. 3rd Innovations in Theoretical Computer Science, 2012.</a:t>
            </a:r>
          </a:p>
          <a:p>
            <a:endParaRPr lang="en-US" dirty="0"/>
          </a:p>
        </p:txBody>
      </p:sp>
    </p:spTree>
    <p:extLst>
      <p:ext uri="{BB962C8B-B14F-4D97-AF65-F5344CB8AC3E}">
        <p14:creationId xmlns:p14="http://schemas.microsoft.com/office/powerpoint/2010/main" val="4229914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15E4-9D2D-BC43-99E8-CA58505CB872}"/>
              </a:ext>
            </a:extLst>
          </p:cNvPr>
          <p:cNvSpPr>
            <a:spLocks noGrp="1"/>
          </p:cNvSpPr>
          <p:nvPr>
            <p:ph type="title"/>
          </p:nvPr>
        </p:nvSpPr>
        <p:spPr>
          <a:xfrm>
            <a:off x="814982" y="209176"/>
            <a:ext cx="7514035" cy="943033"/>
          </a:xfrm>
        </p:spPr>
        <p:txBody>
          <a:bodyPr vert="horz" wrap="square" lIns="91440" tIns="45720" rIns="91440" bIns="45720" numCol="1" anchor="ctr" anchorCtr="0" compatLnSpc="1">
            <a:prstTxWarp prst="textNoShape">
              <a:avLst/>
            </a:prstTxWarp>
            <a:normAutofit/>
          </a:bodyPr>
          <a:lstStyle/>
          <a:p>
            <a:pPr>
              <a:lnSpc>
                <a:spcPct val="90000"/>
              </a:lnSpc>
            </a:pPr>
            <a:r>
              <a:rPr lang="en-US" sz="3000" kern="1200">
                <a:ln w="3175" cmpd="sng">
                  <a:noFill/>
                </a:ln>
                <a:latin typeface="Franklin Gothic Demi" charset="0"/>
                <a:ea typeface="Franklin Gothic Demi" charset="0"/>
                <a:cs typeface="Franklin Gothic Demi" charset="0"/>
              </a:rPr>
              <a:t>Example:</a:t>
            </a:r>
            <a:br>
              <a:rPr lang="en-US" sz="3000" kern="1200">
                <a:ln w="3175" cmpd="sng">
                  <a:noFill/>
                </a:ln>
                <a:latin typeface="Franklin Gothic Demi" charset="0"/>
                <a:ea typeface="Franklin Gothic Demi" charset="0"/>
                <a:cs typeface="Franklin Gothic Demi" charset="0"/>
              </a:rPr>
            </a:br>
            <a:r>
              <a:rPr lang="en-US" sz="3000" kern="1200">
                <a:ln w="3175" cmpd="sng">
                  <a:noFill/>
                </a:ln>
                <a:latin typeface="Franklin Gothic Demi" charset="0"/>
                <a:ea typeface="Franklin Gothic Demi" charset="0"/>
                <a:cs typeface="Franklin Gothic Demi" charset="0"/>
              </a:rPr>
              <a:t>Recidivism prediction</a:t>
            </a:r>
          </a:p>
        </p:txBody>
      </p:sp>
      <p:sp>
        <p:nvSpPr>
          <p:cNvPr id="6" name="TextBox 5">
            <a:extLst>
              <a:ext uri="{FF2B5EF4-FFF2-40B4-BE49-F238E27FC236}">
                <a16:creationId xmlns:a16="http://schemas.microsoft.com/office/drawing/2014/main" id="{5A6D6F18-A581-AC42-BCEB-211C93342F29}"/>
              </a:ext>
            </a:extLst>
          </p:cNvPr>
          <p:cNvSpPr txBox="1"/>
          <p:nvPr/>
        </p:nvSpPr>
        <p:spPr bwMode="auto">
          <a:xfrm>
            <a:off x="814982" y="1441104"/>
            <a:ext cx="4039822" cy="2760399"/>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177800" indent="-177800" defTabSz="284163">
              <a:spcBef>
                <a:spcPct val="20000"/>
              </a:spcBef>
              <a:spcAft>
                <a:spcPts val="375"/>
              </a:spcAft>
              <a:buClr>
                <a:srgbClr val="7F241A"/>
              </a:buClr>
              <a:buSzPct val="145000"/>
              <a:buFont typeface="Arial" charset="0"/>
              <a:buChar char="•"/>
            </a:pPr>
            <a:r>
              <a:rPr lang="en-US" dirty="0">
                <a:latin typeface="Helvetica"/>
              </a:rPr>
              <a:t>Algorithms are sometimes used in sentencing and parole to predict an individual’s likelihood to re-offend</a:t>
            </a:r>
          </a:p>
          <a:p>
            <a:pPr marL="177800" indent="-177800" defTabSz="284163">
              <a:spcBef>
                <a:spcPct val="20000"/>
              </a:spcBef>
              <a:spcAft>
                <a:spcPts val="375"/>
              </a:spcAft>
              <a:buClr>
                <a:srgbClr val="7F241A"/>
              </a:buClr>
              <a:buSzPct val="145000"/>
              <a:buFont typeface="Arial" charset="0"/>
              <a:buChar char="•"/>
            </a:pPr>
            <a:r>
              <a:rPr lang="en-US" dirty="0">
                <a:latin typeface="Helvetica"/>
              </a:rPr>
              <a:t>A 2016 ProPublica analysis found that many of these algorithms are bias against Black people</a:t>
            </a:r>
          </a:p>
        </p:txBody>
      </p:sp>
      <p:pic>
        <p:nvPicPr>
          <p:cNvPr id="9" name="Content Placeholder 8">
            <a:extLst>
              <a:ext uri="{FF2B5EF4-FFF2-40B4-BE49-F238E27FC236}">
                <a16:creationId xmlns:a16="http://schemas.microsoft.com/office/drawing/2014/main" id="{DF0CD7B5-6E97-4374-C1CD-4DD751850C16}"/>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6455" y="1387395"/>
            <a:ext cx="2760399" cy="2760399"/>
          </a:xfrm>
        </p:spPr>
      </p:pic>
      <p:sp>
        <p:nvSpPr>
          <p:cNvPr id="5" name="Slide Number Placeholder 4">
            <a:extLst>
              <a:ext uri="{FF2B5EF4-FFF2-40B4-BE49-F238E27FC236}">
                <a16:creationId xmlns:a16="http://schemas.microsoft.com/office/drawing/2014/main" id="{E0CC8631-F8BE-0C45-8742-8B320476F130}"/>
              </a:ext>
            </a:extLst>
          </p:cNvPr>
          <p:cNvSpPr>
            <a:spLocks noGrp="1"/>
          </p:cNvSpPr>
          <p:nvPr>
            <p:ph type="sldNum" sz="quarter" idx="12"/>
          </p:nvPr>
        </p:nvSpPr>
        <p:spPr>
          <a:xfrm>
            <a:off x="8213725" y="5253038"/>
            <a:ext cx="414338" cy="304800"/>
          </a:xfrm>
        </p:spPr>
        <p:txBody>
          <a:bodyPr vert="horz" lIns="91440" tIns="45720" rIns="91440" bIns="45720" rtlCol="0" anchor="ctr">
            <a:normAutofit/>
          </a:bodyPr>
          <a:lstStyle/>
          <a:p>
            <a:pPr>
              <a:defRPr/>
            </a:pPr>
            <a:fld id="{B5D931A1-A42B-F94C-ADA3-91D74B0ACBA8}" type="slidenum">
              <a:rPr lang="en-GB" b="0" i="0" kern="1200">
                <a:effectLst/>
                <a:latin typeface="+mn-lt"/>
                <a:ea typeface="+mn-ea"/>
                <a:cs typeface="+mn-cs"/>
              </a:rPr>
              <a:pPr>
                <a:defRPr/>
              </a:pPr>
              <a:t>36</a:t>
            </a:fld>
            <a:endParaRPr lang="en-GB" b="0" i="0" kern="1200">
              <a:effectLst/>
              <a:latin typeface="+mn-lt"/>
              <a:ea typeface="+mn-ea"/>
              <a:cs typeface="+mn-cs"/>
            </a:endParaRPr>
          </a:p>
        </p:txBody>
      </p:sp>
      <p:sp>
        <p:nvSpPr>
          <p:cNvPr id="10" name="TextBox 9">
            <a:extLst>
              <a:ext uri="{FF2B5EF4-FFF2-40B4-BE49-F238E27FC236}">
                <a16:creationId xmlns:a16="http://schemas.microsoft.com/office/drawing/2014/main" id="{BA1CFD2B-8E86-ED1B-9BC5-33411099C6FA}"/>
              </a:ext>
            </a:extLst>
          </p:cNvPr>
          <p:cNvSpPr txBox="1"/>
          <p:nvPr/>
        </p:nvSpPr>
        <p:spPr>
          <a:xfrm>
            <a:off x="515937" y="5225614"/>
            <a:ext cx="7671417" cy="230832"/>
          </a:xfrm>
          <a:prstGeom prst="rect">
            <a:avLst/>
          </a:prstGeom>
          <a:noFill/>
        </p:spPr>
        <p:txBody>
          <a:bodyPr wrap="square" rtlCol="0">
            <a:spAutoFit/>
          </a:bodyPr>
          <a:lstStyle/>
          <a:p>
            <a:r>
              <a:rPr lang="en-US" sz="900" dirty="0">
                <a:solidFill>
                  <a:srgbClr val="7B2017"/>
                </a:solidFill>
                <a:latin typeface="Helvetica" pitchFamily="2" charset="0"/>
              </a:rPr>
              <a:t>Source:</a:t>
            </a:r>
            <a:r>
              <a:rPr lang="en-US" sz="900" dirty="0">
                <a:latin typeface="Helvetica" pitchFamily="2" charset="0"/>
              </a:rPr>
              <a:t> </a:t>
            </a:r>
            <a:r>
              <a:rPr lang="en-US" sz="900" dirty="0">
                <a:latin typeface="Helvetica" pitchFamily="2" charset="0"/>
                <a:hlinkClick r:id="rId5"/>
              </a:rPr>
              <a:t>https://</a:t>
            </a:r>
            <a:r>
              <a:rPr lang="en-US" sz="900" dirty="0" err="1">
                <a:latin typeface="Helvetica" pitchFamily="2" charset="0"/>
                <a:hlinkClick r:id="rId5"/>
              </a:rPr>
              <a:t>www.propublica.org</a:t>
            </a:r>
            <a:r>
              <a:rPr lang="en-US" sz="900" dirty="0">
                <a:latin typeface="Helvetica" pitchFamily="2" charset="0"/>
                <a:hlinkClick r:id="rId5"/>
              </a:rPr>
              <a:t>/article/machine-bias-risk-assessments-in-criminal-sentencing</a:t>
            </a:r>
            <a:endParaRPr lang="en-US" sz="900" dirty="0">
              <a:latin typeface="Helvetica" pitchFamily="2" charset="0"/>
            </a:endParaRPr>
          </a:p>
        </p:txBody>
      </p:sp>
    </p:spTree>
    <p:extLst>
      <p:ext uri="{BB962C8B-B14F-4D97-AF65-F5344CB8AC3E}">
        <p14:creationId xmlns:p14="http://schemas.microsoft.com/office/powerpoint/2010/main" val="1714358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30003" y="2684955"/>
            <a:ext cx="6698060" cy="1758652"/>
          </a:xfrm>
        </p:spPr>
        <p:txBody>
          <a:bodyPr/>
          <a:lstStyle/>
          <a:p>
            <a:r>
              <a:rPr lang="en-US" sz="2800" dirty="0"/>
              <a:t>Ethics surrounding AI</a:t>
            </a:r>
          </a:p>
        </p:txBody>
      </p:sp>
      <p:sp>
        <p:nvSpPr>
          <p:cNvPr id="5" name="Slide Number Placeholder 4"/>
          <p:cNvSpPr>
            <a:spLocks noGrp="1"/>
          </p:cNvSpPr>
          <p:nvPr>
            <p:ph type="sldNum" sz="quarter" idx="12"/>
          </p:nvPr>
        </p:nvSpPr>
        <p:spPr/>
        <p:txBody>
          <a:bodyPr/>
          <a:lstStyle/>
          <a:p>
            <a:fld id="{05072F42-4DFA-4725-86F9-7594E4AB4EB5}" type="slidenum">
              <a:rPr lang="en-GB" smtClean="0"/>
              <a:pPr/>
              <a:t>37</a:t>
            </a:fld>
            <a:endParaRPr lang="en-GB"/>
          </a:p>
        </p:txBody>
      </p:sp>
    </p:spTree>
    <p:extLst>
      <p:ext uri="{BB962C8B-B14F-4D97-AF65-F5344CB8AC3E}">
        <p14:creationId xmlns:p14="http://schemas.microsoft.com/office/powerpoint/2010/main" val="3024418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84577" y="175128"/>
            <a:ext cx="7922860" cy="804654"/>
          </a:xfrm>
        </p:spPr>
        <p:txBody>
          <a:bodyPr anchor="b">
            <a:normAutofit/>
          </a:bodyPr>
          <a:lstStyle/>
          <a:p>
            <a:r>
              <a:rPr lang="en-US" dirty="0"/>
              <a:t>AI trust</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7" y="1226678"/>
            <a:ext cx="5306622" cy="3547571"/>
          </a:xfrm>
        </p:spPr>
        <p:txBody>
          <a:bodyPr vert="horz" wrap="square" lIns="68580" tIns="34290" rIns="68580" bIns="34290" rtlCol="0" anchor="t" anchorCtr="0">
            <a:noAutofit/>
          </a:bodyPr>
          <a:lstStyle/>
          <a:p>
            <a:pPr marL="285750" indent="-285750">
              <a:spcBef>
                <a:spcPts val="1800"/>
              </a:spcBef>
              <a:buFont typeface="Arial" panose="020B0604020202020204" pitchFamily="34" charset="0"/>
              <a:buChar char="•"/>
            </a:pPr>
            <a:r>
              <a:rPr lang="en-US" sz="2000" dirty="0">
                <a:ea typeface="+mn-lt"/>
                <a:cs typeface="+mn-lt"/>
              </a:rPr>
              <a:t>As AI is operationalized, it is imperative that is it both trustworthy and trusted</a:t>
            </a:r>
          </a:p>
          <a:p>
            <a:pPr marL="285750" indent="-285750">
              <a:spcBef>
                <a:spcPts val="1800"/>
              </a:spcBef>
              <a:buFont typeface="Arial" panose="020B0604020202020204" pitchFamily="34" charset="0"/>
              <a:buChar char="•"/>
            </a:pPr>
            <a:r>
              <a:rPr lang="en-US" sz="2000" dirty="0">
                <a:ea typeface="+mn-lt"/>
                <a:cs typeface="+mn-lt"/>
              </a:rPr>
              <a:t>Trust in AI can be difficult to build because AI can seem complex to the general public</a:t>
            </a:r>
          </a:p>
          <a:p>
            <a:pPr marL="285750" indent="-285750">
              <a:spcBef>
                <a:spcPts val="1800"/>
              </a:spcBef>
              <a:buFont typeface="Arial" panose="020B0604020202020204" pitchFamily="34" charset="0"/>
              <a:buChar char="•"/>
            </a:pPr>
            <a:r>
              <a:rPr lang="en-US" sz="2000" dirty="0">
                <a:ea typeface="+mn-lt"/>
                <a:cs typeface="+mn-lt"/>
              </a:rPr>
              <a:t>IBM outlined five pillars of AI trust that support and demonstrate trustworthiness in model building</a:t>
            </a:r>
          </a:p>
        </p:txBody>
      </p:sp>
      <p:pic>
        <p:nvPicPr>
          <p:cNvPr id="6" name="Graphic 5" descr="Robot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652146" y="1226678"/>
            <a:ext cx="3007277" cy="3007277"/>
          </a:xfrm>
          <a:prstGeom prst="rect">
            <a:avLst/>
          </a:prstGeom>
        </p:spPr>
      </p:pic>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3199325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3954C19-DA42-6ED6-C17C-2AF2FDEF21CD}"/>
              </a:ext>
            </a:extLst>
          </p:cNvPr>
          <p:cNvSpPr>
            <a:spLocks noGrp="1"/>
          </p:cNvSpPr>
          <p:nvPr>
            <p:ph type="title"/>
          </p:nvPr>
        </p:nvSpPr>
        <p:spPr>
          <a:xfrm>
            <a:off x="210312" y="327697"/>
            <a:ext cx="5107122" cy="367324"/>
          </a:xfrm>
        </p:spPr>
        <p:txBody>
          <a:bodyPr/>
          <a:lstStyle/>
          <a:p>
            <a:pPr algn="l"/>
            <a:r>
              <a:rPr lang="en-US" dirty="0"/>
              <a:t>The Five Pillars of Trust</a:t>
            </a:r>
          </a:p>
        </p:txBody>
      </p:sp>
      <p:pic>
        <p:nvPicPr>
          <p:cNvPr id="10" name="Graphic 9" descr="Handshake outline">
            <a:extLst>
              <a:ext uri="{FF2B5EF4-FFF2-40B4-BE49-F238E27FC236}">
                <a16:creationId xmlns:a16="http://schemas.microsoft.com/office/drawing/2014/main" id="{F0A20DA4-82DB-A8E8-8D37-FC656289DA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40625" y="327697"/>
            <a:ext cx="1576712" cy="1576712"/>
          </a:xfrm>
          <a:prstGeom prst="rect">
            <a:avLst/>
          </a:prstGeom>
        </p:spPr>
      </p:pic>
      <p:sp>
        <p:nvSpPr>
          <p:cNvPr id="11" name="TextBox 10">
            <a:extLst>
              <a:ext uri="{FF2B5EF4-FFF2-40B4-BE49-F238E27FC236}">
                <a16:creationId xmlns:a16="http://schemas.microsoft.com/office/drawing/2014/main" id="{3AB416D5-A8D3-0941-5946-051CC6C684C7}"/>
              </a:ext>
            </a:extLst>
          </p:cNvPr>
          <p:cNvSpPr txBox="1"/>
          <p:nvPr/>
        </p:nvSpPr>
        <p:spPr>
          <a:xfrm>
            <a:off x="257563" y="831736"/>
            <a:ext cx="6883061" cy="1154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t">
            <a:spAutoFit/>
          </a:bodyPr>
          <a:lstStyle/>
          <a:p>
            <a:pPr defTabSz="514337"/>
            <a:r>
              <a:rPr lang="en-US" sz="1400" b="1" dirty="0">
                <a:solidFill>
                  <a:schemeClr val="tx1"/>
                </a:solidFill>
                <a:latin typeface="Helvetica" pitchFamily="2" charset="0"/>
              </a:rPr>
              <a:t>AI ethics </a:t>
            </a:r>
            <a:r>
              <a:rPr lang="en-US" sz="1400" dirty="0">
                <a:latin typeface="Helvetica" pitchFamily="2" charset="0"/>
              </a:rPr>
              <a:t>is a multidisciplinary field that studies how to optimize AI's beneficial impact while reducing risks and adverse outcomes. It enables </a:t>
            </a:r>
            <a:r>
              <a:rPr lang="en-US" sz="1400" b="1" dirty="0">
                <a:solidFill>
                  <a:schemeClr val="tx1"/>
                </a:solidFill>
                <a:latin typeface="Helvetica" pitchFamily="2" charset="0"/>
              </a:rPr>
              <a:t>trustworthy AI</a:t>
            </a:r>
            <a:r>
              <a:rPr lang="en-US" sz="1400" dirty="0">
                <a:latin typeface="Helvetica" pitchFamily="2" charset="0"/>
              </a:rPr>
              <a:t>, or AI systems that address human needs, safety, and privacy.</a:t>
            </a:r>
          </a:p>
          <a:p>
            <a:pPr defTabSz="514337"/>
            <a:endParaRPr lang="en-US" sz="1400" dirty="0">
              <a:latin typeface="Helvetica" pitchFamily="2" charset="0"/>
            </a:endParaRPr>
          </a:p>
          <a:p>
            <a:pPr defTabSz="514337"/>
            <a:r>
              <a:rPr lang="en-US" sz="1400" dirty="0">
                <a:latin typeface="Helvetica" pitchFamily="2" charset="0"/>
              </a:rPr>
              <a:t>IBM has defined 3 principles and 5 pillars for AI ethics and trustworthy AI:</a:t>
            </a:r>
          </a:p>
        </p:txBody>
      </p:sp>
      <p:sp>
        <p:nvSpPr>
          <p:cNvPr id="12" name="Rectangle 11">
            <a:extLst>
              <a:ext uri="{FF2B5EF4-FFF2-40B4-BE49-F238E27FC236}">
                <a16:creationId xmlns:a16="http://schemas.microsoft.com/office/drawing/2014/main" id="{948F6A96-D6FC-6F0E-1D92-910E184CAB05}"/>
              </a:ext>
            </a:extLst>
          </p:cNvPr>
          <p:cNvSpPr/>
          <p:nvPr/>
        </p:nvSpPr>
        <p:spPr>
          <a:xfrm>
            <a:off x="210312" y="2055188"/>
            <a:ext cx="2443298" cy="242374"/>
          </a:xfrm>
          <a:prstGeom prst="rect">
            <a:avLst/>
          </a:prstGeom>
        </p:spPr>
        <p:txBody>
          <a:bodyPr wrap="none">
            <a:spAutoFit/>
          </a:bodyPr>
          <a:lstStyle/>
          <a:p>
            <a:r>
              <a:rPr lang="en-US" sz="975" b="1" dirty="0">
                <a:latin typeface="Helvetica" pitchFamily="2" charset="0"/>
              </a:rPr>
              <a:t>Principles for Trust and Transparency</a:t>
            </a:r>
          </a:p>
        </p:txBody>
      </p:sp>
      <p:sp>
        <p:nvSpPr>
          <p:cNvPr id="13" name="Content Placeholder 1">
            <a:extLst>
              <a:ext uri="{FF2B5EF4-FFF2-40B4-BE49-F238E27FC236}">
                <a16:creationId xmlns:a16="http://schemas.microsoft.com/office/drawing/2014/main" id="{AB5B8642-C972-A866-8F80-F26438A0BE33}"/>
              </a:ext>
            </a:extLst>
          </p:cNvPr>
          <p:cNvSpPr txBox="1">
            <a:spLocks/>
          </p:cNvSpPr>
          <p:nvPr/>
        </p:nvSpPr>
        <p:spPr>
          <a:xfrm>
            <a:off x="1" y="2300312"/>
            <a:ext cx="3134888" cy="731073"/>
          </a:xfrm>
          <a:prstGeom prst="rect">
            <a:avLst/>
          </a:prstGeom>
          <a:solidFill>
            <a:schemeClr val="tx1">
              <a:lumMod val="50000"/>
            </a:schemeClr>
          </a:solidFill>
        </p:spPr>
        <p:txBody>
          <a:bodyPr anchor="ctr"/>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a:r>
              <a:rPr lang="en-US" sz="1200" dirty="0">
                <a:solidFill>
                  <a:schemeClr val="bg1"/>
                </a:solidFill>
                <a:latin typeface="Helvetica" pitchFamily="2" charset="0"/>
              </a:rPr>
              <a:t>The purpose of AI is to augment human intelligence</a:t>
            </a:r>
          </a:p>
        </p:txBody>
      </p:sp>
      <p:sp>
        <p:nvSpPr>
          <p:cNvPr id="14" name="Content Placeholder 2">
            <a:extLst>
              <a:ext uri="{FF2B5EF4-FFF2-40B4-BE49-F238E27FC236}">
                <a16:creationId xmlns:a16="http://schemas.microsoft.com/office/drawing/2014/main" id="{76675C87-0266-ED39-7197-B37CDB5BD1FB}"/>
              </a:ext>
            </a:extLst>
          </p:cNvPr>
          <p:cNvSpPr txBox="1">
            <a:spLocks/>
          </p:cNvSpPr>
          <p:nvPr/>
        </p:nvSpPr>
        <p:spPr>
          <a:xfrm>
            <a:off x="3134891" y="2297562"/>
            <a:ext cx="2962040" cy="733823"/>
          </a:xfrm>
          <a:prstGeom prst="rect">
            <a:avLst/>
          </a:prstGeom>
          <a:solidFill>
            <a:schemeClr val="tx1">
              <a:lumMod val="75000"/>
            </a:schemeClr>
          </a:solidFill>
        </p:spPr>
        <p:txBody>
          <a:bodyPr anchor="ctr"/>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a:r>
              <a:rPr lang="en-US" sz="1200" dirty="0">
                <a:solidFill>
                  <a:schemeClr val="bg1"/>
                </a:solidFill>
                <a:latin typeface="Helvetica" pitchFamily="2" charset="0"/>
              </a:rPr>
              <a:t>Data and insights belong to their creator</a:t>
            </a:r>
          </a:p>
        </p:txBody>
      </p:sp>
      <p:sp>
        <p:nvSpPr>
          <p:cNvPr id="15" name="Content Placeholder 3">
            <a:extLst>
              <a:ext uri="{FF2B5EF4-FFF2-40B4-BE49-F238E27FC236}">
                <a16:creationId xmlns:a16="http://schemas.microsoft.com/office/drawing/2014/main" id="{648D8332-A523-A30D-595E-9EF9D04756B5}"/>
              </a:ext>
            </a:extLst>
          </p:cNvPr>
          <p:cNvSpPr txBox="1">
            <a:spLocks/>
          </p:cNvSpPr>
          <p:nvPr/>
        </p:nvSpPr>
        <p:spPr>
          <a:xfrm>
            <a:off x="6096930" y="2290671"/>
            <a:ext cx="3047071" cy="733823"/>
          </a:xfrm>
          <a:prstGeom prst="rect">
            <a:avLst/>
          </a:prstGeom>
          <a:solidFill>
            <a:schemeClr val="tx1">
              <a:lumMod val="60000"/>
              <a:lumOff val="40000"/>
            </a:schemeClr>
          </a:solidFill>
        </p:spPr>
        <p:txBody>
          <a:bodyPr anchor="ctr"/>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a:r>
              <a:rPr lang="en-US" sz="1200" dirty="0">
                <a:solidFill>
                  <a:schemeClr val="bg1"/>
                </a:solidFill>
                <a:latin typeface="Helvetica" pitchFamily="2" charset="0"/>
              </a:rPr>
              <a:t>New technology, including AI systems, must be transparent and explainable</a:t>
            </a:r>
          </a:p>
        </p:txBody>
      </p:sp>
      <p:sp>
        <p:nvSpPr>
          <p:cNvPr id="16" name="Content Placeholder 1">
            <a:extLst>
              <a:ext uri="{FF2B5EF4-FFF2-40B4-BE49-F238E27FC236}">
                <a16:creationId xmlns:a16="http://schemas.microsoft.com/office/drawing/2014/main" id="{57AE46A4-B206-830D-CECE-48DCE1017162}"/>
              </a:ext>
            </a:extLst>
          </p:cNvPr>
          <p:cNvSpPr txBox="1">
            <a:spLocks/>
          </p:cNvSpPr>
          <p:nvPr/>
        </p:nvSpPr>
        <p:spPr>
          <a:xfrm>
            <a:off x="2" y="3466022"/>
            <a:ext cx="1834275" cy="1494001"/>
          </a:xfrm>
          <a:prstGeom prst="rect">
            <a:avLst/>
          </a:prstGeom>
          <a:solidFill>
            <a:schemeClr val="tx1">
              <a:lumMod val="50000"/>
            </a:schemeClr>
          </a:solidFill>
        </p:spPr>
        <p:txBody>
          <a:bodyPr anchor="t"/>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defTabSz="685949">
              <a:defRPr/>
            </a:pPr>
            <a:r>
              <a:rPr lang="en-US" sz="1200" b="1" dirty="0">
                <a:solidFill>
                  <a:schemeClr val="bg1"/>
                </a:solidFill>
                <a:latin typeface="Helvetica" pitchFamily="2" charset="0"/>
              </a:rPr>
              <a:t>Explainability</a:t>
            </a:r>
          </a:p>
          <a:p>
            <a:pPr algn="ctr" defTabSz="685949">
              <a:defRPr/>
            </a:pPr>
            <a:endParaRPr lang="en-US" sz="525" b="1" dirty="0">
              <a:solidFill>
                <a:schemeClr val="bg1"/>
              </a:solidFill>
              <a:latin typeface="Helvetica" pitchFamily="2" charset="0"/>
            </a:endParaRPr>
          </a:p>
          <a:p>
            <a:pPr algn="ctr" defTabSz="685949">
              <a:defRPr/>
            </a:pPr>
            <a:r>
              <a:rPr lang="en-US" sz="1200" dirty="0">
                <a:solidFill>
                  <a:schemeClr val="bg1"/>
                </a:solidFill>
                <a:latin typeface="Helvetica" pitchFamily="2" charset="0"/>
              </a:rPr>
              <a:t> AI system’s ability to provide a human-interpretable explanation for its predictions and insights.</a:t>
            </a:r>
          </a:p>
        </p:txBody>
      </p:sp>
      <p:sp>
        <p:nvSpPr>
          <p:cNvPr id="17" name="Content Placeholder 2">
            <a:extLst>
              <a:ext uri="{FF2B5EF4-FFF2-40B4-BE49-F238E27FC236}">
                <a16:creationId xmlns:a16="http://schemas.microsoft.com/office/drawing/2014/main" id="{999C17F4-D07B-F4B9-9718-6EC99D6104AE}"/>
              </a:ext>
            </a:extLst>
          </p:cNvPr>
          <p:cNvSpPr txBox="1">
            <a:spLocks/>
          </p:cNvSpPr>
          <p:nvPr/>
        </p:nvSpPr>
        <p:spPr>
          <a:xfrm>
            <a:off x="1801618" y="3466021"/>
            <a:ext cx="1970315" cy="1494000"/>
          </a:xfrm>
          <a:prstGeom prst="rect">
            <a:avLst/>
          </a:prstGeom>
          <a:solidFill>
            <a:schemeClr val="tx1">
              <a:lumMod val="75000"/>
            </a:schemeClr>
          </a:solidFill>
        </p:spPr>
        <p:txBody>
          <a:bodyPr anchor="t"/>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defTabSz="685949">
              <a:defRPr/>
            </a:pPr>
            <a:r>
              <a:rPr lang="en-US" sz="1200" b="1" dirty="0">
                <a:solidFill>
                  <a:schemeClr val="bg1"/>
                </a:solidFill>
                <a:latin typeface="Helvetica" pitchFamily="2" charset="0"/>
              </a:rPr>
              <a:t>Fairness</a:t>
            </a:r>
          </a:p>
          <a:p>
            <a:pPr algn="ctr" defTabSz="685949">
              <a:defRPr/>
            </a:pPr>
            <a:endParaRPr lang="en-US" sz="525" b="1" dirty="0">
              <a:solidFill>
                <a:schemeClr val="bg1"/>
              </a:solidFill>
              <a:latin typeface="Helvetica" pitchFamily="2" charset="0"/>
            </a:endParaRPr>
          </a:p>
          <a:p>
            <a:pPr algn="ctr" defTabSz="685949">
              <a:defRPr/>
            </a:pPr>
            <a:r>
              <a:rPr lang="en-US" sz="1150" dirty="0">
                <a:solidFill>
                  <a:schemeClr val="bg1"/>
                </a:solidFill>
                <a:latin typeface="Helvetica" pitchFamily="2" charset="0"/>
              </a:rPr>
              <a:t>Equitable treatment of individuals or groups of individuals by an AI system. Fairness for an AI system depends on the context in which it is used</a:t>
            </a:r>
            <a:r>
              <a:rPr lang="en-US" sz="1200" dirty="0">
                <a:solidFill>
                  <a:schemeClr val="bg1"/>
                </a:solidFill>
                <a:latin typeface="Helvetica" pitchFamily="2" charset="0"/>
              </a:rPr>
              <a:t>.</a:t>
            </a:r>
          </a:p>
        </p:txBody>
      </p:sp>
      <p:sp>
        <p:nvSpPr>
          <p:cNvPr id="18" name="Content Placeholder 3">
            <a:extLst>
              <a:ext uri="{FF2B5EF4-FFF2-40B4-BE49-F238E27FC236}">
                <a16:creationId xmlns:a16="http://schemas.microsoft.com/office/drawing/2014/main" id="{CD4AF461-5E67-B5D2-4DB3-CFE58906E00E}"/>
              </a:ext>
            </a:extLst>
          </p:cNvPr>
          <p:cNvSpPr txBox="1">
            <a:spLocks/>
          </p:cNvSpPr>
          <p:nvPr/>
        </p:nvSpPr>
        <p:spPr>
          <a:xfrm>
            <a:off x="3771933" y="3466021"/>
            <a:ext cx="1790702" cy="1494001"/>
          </a:xfrm>
          <a:prstGeom prst="rect">
            <a:avLst/>
          </a:prstGeom>
          <a:solidFill>
            <a:schemeClr val="tx1">
              <a:lumMod val="60000"/>
              <a:lumOff val="40000"/>
            </a:schemeClr>
          </a:solidFill>
        </p:spPr>
        <p:txBody>
          <a:bodyPr anchor="t"/>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defTabSz="685949">
              <a:defRPr/>
            </a:pPr>
            <a:r>
              <a:rPr lang="en-US" sz="1200" b="1" dirty="0">
                <a:solidFill>
                  <a:schemeClr val="bg1"/>
                </a:solidFill>
                <a:latin typeface="Helvetica" pitchFamily="2" charset="0"/>
              </a:rPr>
              <a:t>Robustness</a:t>
            </a:r>
          </a:p>
          <a:p>
            <a:pPr algn="ctr" defTabSz="685949">
              <a:defRPr/>
            </a:pPr>
            <a:endParaRPr lang="en-US" sz="525" b="1" dirty="0">
              <a:solidFill>
                <a:schemeClr val="bg1"/>
              </a:solidFill>
              <a:latin typeface="Helvetica" pitchFamily="2" charset="0"/>
            </a:endParaRPr>
          </a:p>
          <a:p>
            <a:pPr algn="ctr" defTabSz="685949">
              <a:defRPr/>
            </a:pPr>
            <a:r>
              <a:rPr lang="en-US" sz="1200" dirty="0">
                <a:solidFill>
                  <a:schemeClr val="bg1"/>
                </a:solidFill>
                <a:latin typeface="Helvetica" pitchFamily="2" charset="0"/>
              </a:rPr>
              <a:t>AI system’s ability to handle exceptional conditions, such as abnormalities in input, effectively.</a:t>
            </a:r>
          </a:p>
        </p:txBody>
      </p:sp>
      <p:sp>
        <p:nvSpPr>
          <p:cNvPr id="19" name="Content Placeholder 4">
            <a:extLst>
              <a:ext uri="{FF2B5EF4-FFF2-40B4-BE49-F238E27FC236}">
                <a16:creationId xmlns:a16="http://schemas.microsoft.com/office/drawing/2014/main" id="{A56B40E3-33ED-2C58-8222-617B999B749B}"/>
              </a:ext>
            </a:extLst>
          </p:cNvPr>
          <p:cNvSpPr txBox="1">
            <a:spLocks/>
          </p:cNvSpPr>
          <p:nvPr/>
        </p:nvSpPr>
        <p:spPr>
          <a:xfrm>
            <a:off x="5562635" y="3466021"/>
            <a:ext cx="1850571" cy="1494001"/>
          </a:xfrm>
          <a:prstGeom prst="rect">
            <a:avLst/>
          </a:prstGeom>
          <a:solidFill>
            <a:schemeClr val="tx1">
              <a:lumMod val="40000"/>
              <a:lumOff val="60000"/>
            </a:schemeClr>
          </a:solidFill>
        </p:spPr>
        <p:txBody>
          <a:bodyPr anchor="t"/>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defTabSz="685949">
              <a:defRPr/>
            </a:pPr>
            <a:r>
              <a:rPr lang="en-US" sz="1200" b="1" dirty="0">
                <a:solidFill>
                  <a:schemeClr val="bg1"/>
                </a:solidFill>
                <a:latin typeface="Helvetica" pitchFamily="2" charset="0"/>
              </a:rPr>
              <a:t>Transparency</a:t>
            </a:r>
          </a:p>
          <a:p>
            <a:pPr algn="ctr" defTabSz="685949">
              <a:defRPr/>
            </a:pPr>
            <a:endParaRPr lang="en-US" sz="525" b="1" dirty="0">
              <a:solidFill>
                <a:schemeClr val="bg1"/>
              </a:solidFill>
              <a:latin typeface="Helvetica" pitchFamily="2" charset="0"/>
            </a:endParaRPr>
          </a:p>
          <a:p>
            <a:pPr algn="ctr" defTabSz="685949">
              <a:defRPr/>
            </a:pPr>
            <a:r>
              <a:rPr lang="en-US" sz="1200" dirty="0">
                <a:solidFill>
                  <a:schemeClr val="bg1"/>
                </a:solidFill>
                <a:latin typeface="Helvetica" pitchFamily="2" charset="0"/>
              </a:rPr>
              <a:t>AI system’s ability to include and share information on how it has been designed and developed.</a:t>
            </a:r>
          </a:p>
          <a:p>
            <a:endParaRPr lang="en-US" sz="900" dirty="0">
              <a:solidFill>
                <a:schemeClr val="bg1"/>
              </a:solidFill>
              <a:latin typeface="Helvetica" pitchFamily="2" charset="0"/>
            </a:endParaRPr>
          </a:p>
        </p:txBody>
      </p:sp>
      <p:sp>
        <p:nvSpPr>
          <p:cNvPr id="20" name="Content Placeholder 4">
            <a:extLst>
              <a:ext uri="{FF2B5EF4-FFF2-40B4-BE49-F238E27FC236}">
                <a16:creationId xmlns:a16="http://schemas.microsoft.com/office/drawing/2014/main" id="{5354E057-6EF8-2638-CEDB-699587847DAD}"/>
              </a:ext>
            </a:extLst>
          </p:cNvPr>
          <p:cNvSpPr txBox="1">
            <a:spLocks/>
          </p:cNvSpPr>
          <p:nvPr/>
        </p:nvSpPr>
        <p:spPr>
          <a:xfrm>
            <a:off x="7413206" y="3466021"/>
            <a:ext cx="1730795" cy="1494001"/>
          </a:xfrm>
          <a:prstGeom prst="rect">
            <a:avLst/>
          </a:prstGeom>
          <a:solidFill>
            <a:schemeClr val="tx1">
              <a:lumMod val="20000"/>
              <a:lumOff val="80000"/>
            </a:schemeClr>
          </a:solidFill>
        </p:spPr>
        <p:txBody>
          <a:bodyPr anchor="t"/>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defTabSz="685949">
              <a:defRPr/>
            </a:pPr>
            <a:r>
              <a:rPr lang="en-US" sz="1200" b="1" dirty="0">
                <a:solidFill>
                  <a:schemeClr val="bg1"/>
                </a:solidFill>
                <a:latin typeface="Helvetica" pitchFamily="2" charset="0"/>
              </a:rPr>
              <a:t>Privacy</a:t>
            </a:r>
          </a:p>
          <a:p>
            <a:pPr algn="ctr" defTabSz="685949">
              <a:defRPr/>
            </a:pPr>
            <a:endParaRPr lang="en-US" sz="525" b="1" dirty="0">
              <a:solidFill>
                <a:schemeClr val="bg1"/>
              </a:solidFill>
              <a:latin typeface="Helvetica" pitchFamily="2" charset="0"/>
            </a:endParaRPr>
          </a:p>
          <a:p>
            <a:pPr algn="ctr" defTabSz="685949">
              <a:defRPr/>
            </a:pPr>
            <a:r>
              <a:rPr lang="en-US" sz="1200" dirty="0">
                <a:solidFill>
                  <a:schemeClr val="bg1"/>
                </a:solidFill>
                <a:latin typeface="Helvetica" pitchFamily="2" charset="0"/>
                <a:cs typeface="Arial" panose="020B0604020202020204" pitchFamily="34" charset="0"/>
              </a:rPr>
              <a:t>AI system’s ability to prioritize and safeguard consumers’ privacy and data rights.</a:t>
            </a:r>
            <a:endParaRPr lang="en-US" sz="900" dirty="0">
              <a:solidFill>
                <a:schemeClr val="bg1"/>
              </a:solidFill>
              <a:latin typeface="Helvetica" pitchFamily="2" charset="0"/>
            </a:endParaRPr>
          </a:p>
        </p:txBody>
      </p:sp>
      <p:sp>
        <p:nvSpPr>
          <p:cNvPr id="21" name="Rectangle 20">
            <a:extLst>
              <a:ext uri="{FF2B5EF4-FFF2-40B4-BE49-F238E27FC236}">
                <a16:creationId xmlns:a16="http://schemas.microsoft.com/office/drawing/2014/main" id="{40E624A8-89C5-50BF-CABA-5254F2B523DD}"/>
              </a:ext>
            </a:extLst>
          </p:cNvPr>
          <p:cNvSpPr/>
          <p:nvPr/>
        </p:nvSpPr>
        <p:spPr>
          <a:xfrm>
            <a:off x="210312" y="3224612"/>
            <a:ext cx="1061509" cy="242374"/>
          </a:xfrm>
          <a:prstGeom prst="rect">
            <a:avLst/>
          </a:prstGeom>
        </p:spPr>
        <p:txBody>
          <a:bodyPr wrap="none">
            <a:spAutoFit/>
          </a:bodyPr>
          <a:lstStyle/>
          <a:p>
            <a:r>
              <a:rPr lang="en-US" sz="975" b="1" dirty="0">
                <a:latin typeface="Helvetica" pitchFamily="2" charset="0"/>
              </a:rPr>
              <a:t>Pillars of Trust</a:t>
            </a:r>
          </a:p>
        </p:txBody>
      </p:sp>
      <p:sp>
        <p:nvSpPr>
          <p:cNvPr id="2" name="TextBox 1">
            <a:extLst>
              <a:ext uri="{FF2B5EF4-FFF2-40B4-BE49-F238E27FC236}">
                <a16:creationId xmlns:a16="http://schemas.microsoft.com/office/drawing/2014/main" id="{6C7F106E-D42E-F478-EC44-7EC29CB430FA}"/>
              </a:ext>
            </a:extLst>
          </p:cNvPr>
          <p:cNvSpPr txBox="1"/>
          <p:nvPr/>
        </p:nvSpPr>
        <p:spPr>
          <a:xfrm>
            <a:off x="257564" y="5259354"/>
            <a:ext cx="7671417" cy="230832"/>
          </a:xfrm>
          <a:prstGeom prst="rect">
            <a:avLst/>
          </a:prstGeom>
          <a:noFill/>
        </p:spPr>
        <p:txBody>
          <a:bodyPr wrap="square" rtlCol="0">
            <a:spAutoFit/>
          </a:bodyPr>
          <a:lstStyle/>
          <a:p>
            <a:r>
              <a:rPr lang="en-US" sz="900" dirty="0">
                <a:solidFill>
                  <a:srgbClr val="7B2017"/>
                </a:solidFill>
                <a:latin typeface="Helvetica" pitchFamily="2" charset="0"/>
              </a:rPr>
              <a:t>Source:</a:t>
            </a:r>
            <a:r>
              <a:rPr lang="en-US" sz="900" dirty="0">
                <a:latin typeface="Helvetica" pitchFamily="2" charset="0"/>
              </a:rPr>
              <a:t> </a:t>
            </a:r>
            <a:r>
              <a:rPr lang="en-US" sz="900" dirty="0">
                <a:latin typeface="Helvetica" pitchFamily="2" charset="0"/>
                <a:hlinkClick r:id="rId5"/>
              </a:rPr>
              <a:t>https://</a:t>
            </a:r>
            <a:r>
              <a:rPr lang="en-US" sz="900" dirty="0" err="1">
                <a:latin typeface="Helvetica" pitchFamily="2" charset="0"/>
                <a:hlinkClick r:id="rId5"/>
              </a:rPr>
              <a:t>www.ibm.com</a:t>
            </a:r>
            <a:r>
              <a:rPr lang="en-US" sz="900" dirty="0">
                <a:latin typeface="Helvetica" pitchFamily="2" charset="0"/>
                <a:hlinkClick r:id="rId5"/>
              </a:rPr>
              <a:t>/artificial-intelligence/ethics</a:t>
            </a:r>
            <a:endParaRPr lang="en-US" sz="900" dirty="0">
              <a:latin typeface="Helvetica" pitchFamily="2" charset="0"/>
            </a:endParaRPr>
          </a:p>
        </p:txBody>
      </p:sp>
    </p:spTree>
    <p:extLst>
      <p:ext uri="{BB962C8B-B14F-4D97-AF65-F5344CB8AC3E}">
        <p14:creationId xmlns:p14="http://schemas.microsoft.com/office/powerpoint/2010/main" val="3305696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science models affect</a:t>
            </a:r>
            <a:br>
              <a:rPr lang="en-US" dirty="0"/>
            </a:br>
            <a:r>
              <a:rPr lang="en-US" dirty="0"/>
              <a:t>most aspects of society…</a:t>
            </a:r>
          </a:p>
        </p:txBody>
      </p:sp>
      <p:sp>
        <p:nvSpPr>
          <p:cNvPr id="5" name="Content Placeholder 4"/>
          <p:cNvSpPr>
            <a:spLocks noGrp="1"/>
          </p:cNvSpPr>
          <p:nvPr>
            <p:ph idx="1"/>
          </p:nvPr>
        </p:nvSpPr>
        <p:spPr>
          <a:xfrm>
            <a:off x="742621" y="2642257"/>
            <a:ext cx="1301496" cy="430485"/>
          </a:xfrm>
        </p:spPr>
        <p:txBody>
          <a:bodyPr>
            <a:normAutofit fontScale="77500" lnSpcReduction="20000"/>
          </a:bodyPr>
          <a:lstStyle/>
          <a:p>
            <a:pPr marL="0" indent="0" algn="ctr">
              <a:buNone/>
            </a:pPr>
            <a:r>
              <a:rPr lang="en-US" sz="1600" dirty="0"/>
              <a:t>Admissions decisions</a:t>
            </a:r>
          </a:p>
        </p:txBody>
      </p:sp>
      <p:sp>
        <p:nvSpPr>
          <p:cNvPr id="3" name="Slide Number Placeholder 2"/>
          <p:cNvSpPr>
            <a:spLocks noGrp="1"/>
          </p:cNvSpPr>
          <p:nvPr>
            <p:ph type="sldNum" sz="quarter" idx="12"/>
          </p:nvPr>
        </p:nvSpPr>
        <p:spPr/>
        <p:txBody>
          <a:bodyPr/>
          <a:lstStyle/>
          <a:p>
            <a:fld id="{B9495505-AA8D-4EA2-BB21-59D01CA86624}" type="slidenum">
              <a:rPr lang="en-US" smtClean="0"/>
              <a:pPr/>
              <a:t>4</a:t>
            </a:fld>
            <a:endParaRPr lang="en-US"/>
          </a:p>
        </p:txBody>
      </p:sp>
      <p:pic>
        <p:nvPicPr>
          <p:cNvPr id="8" name="Graphic 7">
            <a:extLst>
              <a:ext uri="{FF2B5EF4-FFF2-40B4-BE49-F238E27FC236}">
                <a16:creationId xmlns:a16="http://schemas.microsoft.com/office/drawing/2014/main" id="{509BDAFA-CD20-A3D4-0D60-2FE1A6A432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80657" y="1594757"/>
            <a:ext cx="914400" cy="914400"/>
          </a:xfrm>
          <a:prstGeom prst="rect">
            <a:avLst/>
          </a:prstGeom>
        </p:spPr>
      </p:pic>
      <p:pic>
        <p:nvPicPr>
          <p:cNvPr id="10" name="Graphic 9">
            <a:extLst>
              <a:ext uri="{FF2B5EF4-FFF2-40B4-BE49-F238E27FC236}">
                <a16:creationId xmlns:a16="http://schemas.microsoft.com/office/drawing/2014/main" id="{31F4150C-02FD-E36C-1063-66B6F73CE1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48943" y="1589313"/>
            <a:ext cx="914400" cy="914400"/>
          </a:xfrm>
          <a:prstGeom prst="rect">
            <a:avLst/>
          </a:prstGeom>
        </p:spPr>
      </p:pic>
      <p:pic>
        <p:nvPicPr>
          <p:cNvPr id="12" name="Graphic 11">
            <a:extLst>
              <a:ext uri="{FF2B5EF4-FFF2-40B4-BE49-F238E27FC236}">
                <a16:creationId xmlns:a16="http://schemas.microsoft.com/office/drawing/2014/main" id="{A3FD7994-D749-FF0D-0621-C64DD8A113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170" y="1589314"/>
            <a:ext cx="914399" cy="914399"/>
          </a:xfrm>
          <a:prstGeom prst="rect">
            <a:avLst/>
          </a:prstGeom>
        </p:spPr>
      </p:pic>
      <p:pic>
        <p:nvPicPr>
          <p:cNvPr id="14" name="Graphic 13">
            <a:extLst>
              <a:ext uri="{FF2B5EF4-FFF2-40B4-BE49-F238E27FC236}">
                <a16:creationId xmlns:a16="http://schemas.microsoft.com/office/drawing/2014/main" id="{BE10390F-C268-C649-489D-C5979A9311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14618" y="3448471"/>
            <a:ext cx="914399" cy="914399"/>
          </a:xfrm>
          <a:prstGeom prst="rect">
            <a:avLst/>
          </a:prstGeom>
        </p:spPr>
      </p:pic>
      <p:pic>
        <p:nvPicPr>
          <p:cNvPr id="18" name="Graphic 17">
            <a:extLst>
              <a:ext uri="{FF2B5EF4-FFF2-40B4-BE49-F238E27FC236}">
                <a16:creationId xmlns:a16="http://schemas.microsoft.com/office/drawing/2014/main" id="{83ED7215-3046-7B50-01A6-7352A64B8B1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93431" y="1589313"/>
            <a:ext cx="908457" cy="908457"/>
          </a:xfrm>
          <a:prstGeom prst="rect">
            <a:avLst/>
          </a:prstGeom>
        </p:spPr>
      </p:pic>
      <p:pic>
        <p:nvPicPr>
          <p:cNvPr id="20" name="Graphic 19">
            <a:extLst>
              <a:ext uri="{FF2B5EF4-FFF2-40B4-BE49-F238E27FC236}">
                <a16:creationId xmlns:a16="http://schemas.microsoft.com/office/drawing/2014/main" id="{F7DC4AC7-C33B-238E-5DD3-C99BE475111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154886" y="3461154"/>
            <a:ext cx="908457" cy="908457"/>
          </a:xfrm>
          <a:prstGeom prst="rect">
            <a:avLst/>
          </a:prstGeom>
        </p:spPr>
      </p:pic>
      <p:pic>
        <p:nvPicPr>
          <p:cNvPr id="22" name="Graphic 21">
            <a:extLst>
              <a:ext uri="{FF2B5EF4-FFF2-40B4-BE49-F238E27FC236}">
                <a16:creationId xmlns:a16="http://schemas.microsoft.com/office/drawing/2014/main" id="{E478D6EC-BB7F-2915-91EE-0F00FD42E48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080657" y="3461155"/>
            <a:ext cx="914398" cy="914398"/>
          </a:xfrm>
          <a:prstGeom prst="rect">
            <a:avLst/>
          </a:prstGeom>
        </p:spPr>
      </p:pic>
      <p:sp>
        <p:nvSpPr>
          <p:cNvPr id="23" name="Content Placeholder 4">
            <a:extLst>
              <a:ext uri="{FF2B5EF4-FFF2-40B4-BE49-F238E27FC236}">
                <a16:creationId xmlns:a16="http://schemas.microsoft.com/office/drawing/2014/main" id="{1CD982DD-A657-E736-C43D-426FDE738376}"/>
              </a:ext>
            </a:extLst>
          </p:cNvPr>
          <p:cNvSpPr txBox="1">
            <a:spLocks/>
          </p:cNvSpPr>
          <p:nvPr/>
        </p:nvSpPr>
        <p:spPr bwMode="auto">
          <a:xfrm>
            <a:off x="2887108" y="2642256"/>
            <a:ext cx="1301496"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600" dirty="0"/>
              <a:t>Employment decisions</a:t>
            </a:r>
          </a:p>
        </p:txBody>
      </p:sp>
      <p:sp>
        <p:nvSpPr>
          <p:cNvPr id="24" name="Content Placeholder 4">
            <a:extLst>
              <a:ext uri="{FF2B5EF4-FFF2-40B4-BE49-F238E27FC236}">
                <a16:creationId xmlns:a16="http://schemas.microsoft.com/office/drawing/2014/main" id="{E26BADE7-6597-07EA-3751-49A67E2AE97A}"/>
              </a:ext>
            </a:extLst>
          </p:cNvPr>
          <p:cNvSpPr txBox="1">
            <a:spLocks/>
          </p:cNvSpPr>
          <p:nvPr/>
        </p:nvSpPr>
        <p:spPr bwMode="auto">
          <a:xfrm>
            <a:off x="4955395" y="2642256"/>
            <a:ext cx="1301496"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600" dirty="0"/>
              <a:t>Credit risk assessment</a:t>
            </a:r>
          </a:p>
        </p:txBody>
      </p:sp>
      <p:sp>
        <p:nvSpPr>
          <p:cNvPr id="25" name="Content Placeholder 4">
            <a:extLst>
              <a:ext uri="{FF2B5EF4-FFF2-40B4-BE49-F238E27FC236}">
                <a16:creationId xmlns:a16="http://schemas.microsoft.com/office/drawing/2014/main" id="{A62F42EF-92D7-6BE9-1B59-088FB46A2318}"/>
              </a:ext>
            </a:extLst>
          </p:cNvPr>
          <p:cNvSpPr txBox="1">
            <a:spLocks/>
          </p:cNvSpPr>
          <p:nvPr/>
        </p:nvSpPr>
        <p:spPr bwMode="auto">
          <a:xfrm>
            <a:off x="7096911" y="4469946"/>
            <a:ext cx="1301496"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600" dirty="0"/>
              <a:t>Ad placement &amp; news curation</a:t>
            </a:r>
          </a:p>
        </p:txBody>
      </p:sp>
      <p:sp>
        <p:nvSpPr>
          <p:cNvPr id="26" name="Content Placeholder 4">
            <a:extLst>
              <a:ext uri="{FF2B5EF4-FFF2-40B4-BE49-F238E27FC236}">
                <a16:creationId xmlns:a16="http://schemas.microsoft.com/office/drawing/2014/main" id="{8FC98FD9-C214-CF64-3F67-EB7E3B5D8F9E}"/>
              </a:ext>
            </a:extLst>
          </p:cNvPr>
          <p:cNvSpPr txBox="1">
            <a:spLocks/>
          </p:cNvSpPr>
          <p:nvPr/>
        </p:nvSpPr>
        <p:spPr bwMode="auto">
          <a:xfrm>
            <a:off x="2887108" y="4480850"/>
            <a:ext cx="1301496"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600" dirty="0"/>
              <a:t>Online recommendations</a:t>
            </a:r>
          </a:p>
        </p:txBody>
      </p:sp>
      <p:sp>
        <p:nvSpPr>
          <p:cNvPr id="27" name="Content Placeholder 4">
            <a:extLst>
              <a:ext uri="{FF2B5EF4-FFF2-40B4-BE49-F238E27FC236}">
                <a16:creationId xmlns:a16="http://schemas.microsoft.com/office/drawing/2014/main" id="{2A3C117F-699C-5D3F-80F1-C8E1AAB8DA0A}"/>
              </a:ext>
            </a:extLst>
          </p:cNvPr>
          <p:cNvSpPr txBox="1">
            <a:spLocks/>
          </p:cNvSpPr>
          <p:nvPr/>
        </p:nvSpPr>
        <p:spPr bwMode="auto">
          <a:xfrm>
            <a:off x="4955395" y="4480849"/>
            <a:ext cx="1301496"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600" dirty="0"/>
              <a:t>Driving &amp; travel support</a:t>
            </a:r>
          </a:p>
        </p:txBody>
      </p:sp>
      <p:sp>
        <p:nvSpPr>
          <p:cNvPr id="28" name="Content Placeholder 4">
            <a:extLst>
              <a:ext uri="{FF2B5EF4-FFF2-40B4-BE49-F238E27FC236}">
                <a16:creationId xmlns:a16="http://schemas.microsoft.com/office/drawing/2014/main" id="{01AA3331-80F8-F88D-510E-DDDA49CC1770}"/>
              </a:ext>
            </a:extLst>
          </p:cNvPr>
          <p:cNvSpPr txBox="1">
            <a:spLocks/>
          </p:cNvSpPr>
          <p:nvPr/>
        </p:nvSpPr>
        <p:spPr bwMode="auto">
          <a:xfrm>
            <a:off x="7096911" y="2636804"/>
            <a:ext cx="1301496"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600" dirty="0"/>
              <a:t>Healthcare analysis</a:t>
            </a:r>
          </a:p>
        </p:txBody>
      </p:sp>
      <p:sp>
        <p:nvSpPr>
          <p:cNvPr id="31" name="Content Placeholder 4">
            <a:extLst>
              <a:ext uri="{FF2B5EF4-FFF2-40B4-BE49-F238E27FC236}">
                <a16:creationId xmlns:a16="http://schemas.microsoft.com/office/drawing/2014/main" id="{E6BD95CD-DE4E-D752-CD64-3FB5323501E7}"/>
              </a:ext>
            </a:extLst>
          </p:cNvPr>
          <p:cNvSpPr txBox="1">
            <a:spLocks/>
          </p:cNvSpPr>
          <p:nvPr/>
        </p:nvSpPr>
        <p:spPr bwMode="auto">
          <a:xfrm>
            <a:off x="818821" y="4480849"/>
            <a:ext cx="1301496"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100" dirty="0"/>
              <a:t>Chatbots</a:t>
            </a:r>
          </a:p>
        </p:txBody>
      </p:sp>
      <p:pic>
        <p:nvPicPr>
          <p:cNvPr id="33" name="Graphic 32">
            <a:extLst>
              <a:ext uri="{FF2B5EF4-FFF2-40B4-BE49-F238E27FC236}">
                <a16:creationId xmlns:a16="http://schemas.microsoft.com/office/drawing/2014/main" id="{1F66EE17-631B-1D35-6596-376219BC727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42113" y="3464126"/>
            <a:ext cx="908456" cy="908456"/>
          </a:xfrm>
          <a:prstGeom prst="rect">
            <a:avLst/>
          </a:prstGeom>
        </p:spPr>
      </p:pic>
    </p:spTree>
    <p:extLst>
      <p:ext uri="{BB962C8B-B14F-4D97-AF65-F5344CB8AC3E}">
        <p14:creationId xmlns:p14="http://schemas.microsoft.com/office/powerpoint/2010/main" val="2038965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5072F42-4DFA-4725-86F9-7594E4AB4EB5}" type="slidenum">
              <a:rPr lang="en-GB" smtClean="0"/>
              <a:pPr/>
              <a:t>40</a:t>
            </a:fld>
            <a:endParaRPr lang="en-GB"/>
          </a:p>
        </p:txBody>
      </p:sp>
      <p:sp>
        <p:nvSpPr>
          <p:cNvPr id="3" name="Title 5">
            <a:extLst>
              <a:ext uri="{FF2B5EF4-FFF2-40B4-BE49-F238E27FC236}">
                <a16:creationId xmlns:a16="http://schemas.microsoft.com/office/drawing/2014/main" id="{300BEEDB-C5F4-7F64-F0C2-D1441510A71D}"/>
              </a:ext>
            </a:extLst>
          </p:cNvPr>
          <p:cNvSpPr txBox="1">
            <a:spLocks/>
          </p:cNvSpPr>
          <p:nvPr/>
        </p:nvSpPr>
        <p:spPr bwMode="auto">
          <a:xfrm>
            <a:off x="1930003" y="2857500"/>
            <a:ext cx="6698060" cy="175865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defTabSz="284163" rtl="0" fontAlgn="base">
              <a:spcBef>
                <a:spcPct val="0"/>
              </a:spcBef>
              <a:spcAft>
                <a:spcPct val="0"/>
              </a:spcAft>
              <a:defRPr sz="3200" kern="1200">
                <a:ln w="3175" cmpd="sng">
                  <a:noFill/>
                </a:ln>
                <a:solidFill>
                  <a:schemeClr val="tx1"/>
                </a:solidFill>
                <a:latin typeface="Franklin Gothic Demi" charset="0"/>
                <a:ea typeface="Franklin Gothic Demi" charset="0"/>
                <a:cs typeface="Franklin Gothic Demi" charset="0"/>
              </a:defRPr>
            </a:lvl1pPr>
            <a:lvl2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2pPr>
            <a:lvl3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3pPr>
            <a:lvl4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4pPr>
            <a:lvl5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eaLnBrk="1" hangingPunct="1"/>
            <a:r>
              <a:rPr lang="en-US" sz="2800" dirty="0"/>
              <a:t>Ethics surrounding AI:</a:t>
            </a:r>
          </a:p>
          <a:p>
            <a:pPr algn="r" eaLnBrk="1" hangingPunct="1"/>
            <a:r>
              <a:rPr lang="en-US" sz="2800" dirty="0"/>
              <a:t>Spotlight on transparency,</a:t>
            </a:r>
          </a:p>
          <a:p>
            <a:pPr algn="r" eaLnBrk="1" hangingPunct="1"/>
            <a:r>
              <a:rPr lang="en-US" sz="2800" dirty="0" err="1"/>
              <a:t>explainability</a:t>
            </a:r>
            <a:r>
              <a:rPr lang="en-US" sz="2800" dirty="0"/>
              <a:t>, and robustness</a:t>
            </a:r>
          </a:p>
        </p:txBody>
      </p:sp>
    </p:spTree>
    <p:extLst>
      <p:ext uri="{BB962C8B-B14F-4D97-AF65-F5344CB8AC3E}">
        <p14:creationId xmlns:p14="http://schemas.microsoft.com/office/powerpoint/2010/main" val="4066406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217BCC-E7A3-0EAF-5F97-EA2C13B962B7}"/>
              </a:ext>
            </a:extLst>
          </p:cNvPr>
          <p:cNvSpPr>
            <a:spLocks noGrp="1"/>
          </p:cNvSpPr>
          <p:nvPr>
            <p:ph type="title"/>
          </p:nvPr>
        </p:nvSpPr>
        <p:spPr/>
        <p:txBody>
          <a:bodyPr/>
          <a:lstStyle/>
          <a:p>
            <a:r>
              <a:rPr lang="en-US" dirty="0"/>
              <a:t>Transparency and </a:t>
            </a:r>
            <a:r>
              <a:rPr lang="en-US" dirty="0" err="1"/>
              <a:t>explainability</a:t>
            </a:r>
            <a:endParaRPr lang="en-US" dirty="0"/>
          </a:p>
        </p:txBody>
      </p:sp>
      <p:sp>
        <p:nvSpPr>
          <p:cNvPr id="4" name="Slide Number Placeholder 3">
            <a:extLst>
              <a:ext uri="{FF2B5EF4-FFF2-40B4-BE49-F238E27FC236}">
                <a16:creationId xmlns:a16="http://schemas.microsoft.com/office/drawing/2014/main" id="{2DB37B65-591C-098E-FB42-C98C061B8AB8}"/>
              </a:ext>
            </a:extLst>
          </p:cNvPr>
          <p:cNvSpPr>
            <a:spLocks noGrp="1"/>
          </p:cNvSpPr>
          <p:nvPr>
            <p:ph type="sldNum" sz="quarter" idx="12"/>
          </p:nvPr>
        </p:nvSpPr>
        <p:spPr/>
        <p:txBody>
          <a:bodyPr/>
          <a:lstStyle/>
          <a:p>
            <a:pPr>
              <a:defRPr/>
            </a:pPr>
            <a:fld id="{B910DD2F-4B2A-1149-8114-29949C022244}" type="slidenum">
              <a:rPr lang="en-GB" smtClean="0"/>
              <a:pPr>
                <a:defRPr/>
              </a:pPr>
              <a:t>41</a:t>
            </a:fld>
            <a:endParaRPr lang="en-GB"/>
          </a:p>
        </p:txBody>
      </p:sp>
      <p:sp>
        <p:nvSpPr>
          <p:cNvPr id="6" name="TextBox 5">
            <a:extLst>
              <a:ext uri="{FF2B5EF4-FFF2-40B4-BE49-F238E27FC236}">
                <a16:creationId xmlns:a16="http://schemas.microsoft.com/office/drawing/2014/main" id="{355F3153-E109-D8DB-E305-5C1CBFCE251E}"/>
              </a:ext>
            </a:extLst>
          </p:cNvPr>
          <p:cNvSpPr txBox="1"/>
          <p:nvPr/>
        </p:nvSpPr>
        <p:spPr>
          <a:xfrm>
            <a:off x="4742685" y="1067998"/>
            <a:ext cx="3586925" cy="1938992"/>
          </a:xfrm>
          <a:prstGeom prst="rect">
            <a:avLst/>
          </a:prstGeom>
          <a:noFill/>
        </p:spPr>
        <p:txBody>
          <a:bodyPr wrap="square" rtlCol="0">
            <a:spAutoFit/>
          </a:bodyPr>
          <a:lstStyle/>
          <a:p>
            <a:r>
              <a:rPr lang="en-US" dirty="0" err="1">
                <a:solidFill>
                  <a:srgbClr val="7B2017"/>
                </a:solidFill>
                <a:latin typeface="Helvetica" pitchFamily="2" charset="0"/>
              </a:rPr>
              <a:t>Explainability</a:t>
            </a:r>
            <a:r>
              <a:rPr lang="en-US" dirty="0">
                <a:solidFill>
                  <a:srgbClr val="7B2017"/>
                </a:solidFill>
                <a:latin typeface="Helvetica" pitchFamily="2" charset="0"/>
              </a:rPr>
              <a:t>:</a:t>
            </a:r>
          </a:p>
          <a:p>
            <a:r>
              <a:rPr lang="en-US" dirty="0">
                <a:latin typeface="Helvetica" pitchFamily="2" charset="0"/>
              </a:rPr>
              <a:t>The ability of an AI system to provide insights that humans can use to understand the causes of the system's predictions.</a:t>
            </a:r>
            <a:endParaRPr lang="en-US" dirty="0">
              <a:solidFill>
                <a:srgbClr val="7B2017"/>
              </a:solidFill>
              <a:latin typeface="Helvetica" pitchFamily="2" charset="0"/>
            </a:endParaRPr>
          </a:p>
        </p:txBody>
      </p:sp>
      <p:sp>
        <p:nvSpPr>
          <p:cNvPr id="7" name="TextBox 6">
            <a:extLst>
              <a:ext uri="{FF2B5EF4-FFF2-40B4-BE49-F238E27FC236}">
                <a16:creationId xmlns:a16="http://schemas.microsoft.com/office/drawing/2014/main" id="{AA7B6839-8403-77D5-1FE1-DE2C663ACABC}"/>
              </a:ext>
            </a:extLst>
          </p:cNvPr>
          <p:cNvSpPr txBox="1"/>
          <p:nvPr/>
        </p:nvSpPr>
        <p:spPr>
          <a:xfrm>
            <a:off x="814387" y="1067998"/>
            <a:ext cx="3586925" cy="2246769"/>
          </a:xfrm>
          <a:prstGeom prst="rect">
            <a:avLst/>
          </a:prstGeom>
          <a:noFill/>
        </p:spPr>
        <p:txBody>
          <a:bodyPr wrap="square" rtlCol="0">
            <a:spAutoFit/>
          </a:bodyPr>
          <a:lstStyle/>
          <a:p>
            <a:r>
              <a:rPr lang="en-US" dirty="0">
                <a:solidFill>
                  <a:srgbClr val="7B2017"/>
                </a:solidFill>
                <a:latin typeface="Helvetica" pitchFamily="2" charset="0"/>
              </a:rPr>
              <a:t>Transparency:</a:t>
            </a:r>
          </a:p>
          <a:p>
            <a:r>
              <a:rPr lang="en-US" dirty="0">
                <a:latin typeface="Helvetica" pitchFamily="2" charset="0"/>
              </a:rPr>
              <a:t>Awareness of when an AI system is in use and sharing appropriate information with stakeholders on how the AI system has been designed and developed.</a:t>
            </a:r>
            <a:endParaRPr lang="en-US" dirty="0">
              <a:solidFill>
                <a:srgbClr val="7B2017"/>
              </a:solidFill>
              <a:latin typeface="Helvetica" pitchFamily="2" charset="0"/>
            </a:endParaRPr>
          </a:p>
        </p:txBody>
      </p:sp>
      <p:cxnSp>
        <p:nvCxnSpPr>
          <p:cNvPr id="9" name="Straight Connector 8">
            <a:extLst>
              <a:ext uri="{FF2B5EF4-FFF2-40B4-BE49-F238E27FC236}">
                <a16:creationId xmlns:a16="http://schemas.microsoft.com/office/drawing/2014/main" id="{69AABA9F-A727-DA29-C4C2-09215F6908CA}"/>
              </a:ext>
            </a:extLst>
          </p:cNvPr>
          <p:cNvCxnSpPr>
            <a:cxnSpLocks/>
          </p:cNvCxnSpPr>
          <p:nvPr/>
        </p:nvCxnSpPr>
        <p:spPr>
          <a:xfrm>
            <a:off x="4571999" y="975360"/>
            <a:ext cx="0" cy="3852672"/>
          </a:xfrm>
          <a:prstGeom prst="line">
            <a:avLst/>
          </a:prstGeom>
          <a:ln>
            <a:solidFill>
              <a:srgbClr val="7B2017"/>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4E84C969-C85F-802C-76DC-547CEA3EDC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3665" y="3395475"/>
            <a:ext cx="1432557" cy="1432557"/>
          </a:xfrm>
          <a:prstGeom prst="rect">
            <a:avLst/>
          </a:prstGeom>
        </p:spPr>
      </p:pic>
      <p:pic>
        <p:nvPicPr>
          <p:cNvPr id="14" name="Graphic 13">
            <a:extLst>
              <a:ext uri="{FF2B5EF4-FFF2-40B4-BE49-F238E27FC236}">
                <a16:creationId xmlns:a16="http://schemas.microsoft.com/office/drawing/2014/main" id="{3AA4B513-4377-433C-FE8C-9BE39B2834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77777" y="3314767"/>
            <a:ext cx="1432551" cy="1432551"/>
          </a:xfrm>
          <a:prstGeom prst="rect">
            <a:avLst/>
          </a:prstGeom>
        </p:spPr>
      </p:pic>
    </p:spTree>
    <p:extLst>
      <p:ext uri="{BB962C8B-B14F-4D97-AF65-F5344CB8AC3E}">
        <p14:creationId xmlns:p14="http://schemas.microsoft.com/office/powerpoint/2010/main" val="1305839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981" y="128587"/>
            <a:ext cx="7514035" cy="1089755"/>
          </a:xfrm>
        </p:spPr>
        <p:txBody>
          <a:bodyPr/>
          <a:lstStyle/>
          <a:p>
            <a:r>
              <a:rPr lang="en-US" dirty="0"/>
              <a:t>Reproducibility</a:t>
            </a:r>
          </a:p>
        </p:txBody>
      </p:sp>
      <p:sp>
        <p:nvSpPr>
          <p:cNvPr id="3" name="Content Placeholder 2"/>
          <p:cNvSpPr>
            <a:spLocks noGrp="1"/>
          </p:cNvSpPr>
          <p:nvPr>
            <p:ph idx="1"/>
          </p:nvPr>
        </p:nvSpPr>
        <p:spPr>
          <a:xfrm>
            <a:off x="735725" y="1197096"/>
            <a:ext cx="7672546" cy="3762671"/>
          </a:xfrm>
        </p:spPr>
        <p:txBody>
          <a:bodyPr/>
          <a:lstStyle/>
          <a:p>
            <a:r>
              <a:rPr lang="en-US" sz="2000" dirty="0"/>
              <a:t>Transparency and </a:t>
            </a:r>
            <a:r>
              <a:rPr lang="en-US" sz="2000" dirty="0" err="1"/>
              <a:t>explainability</a:t>
            </a:r>
            <a:r>
              <a:rPr lang="en-US" sz="2000" dirty="0"/>
              <a:t> enable reproducibility</a:t>
            </a:r>
          </a:p>
          <a:p>
            <a:r>
              <a:rPr lang="en-US" sz="2000" dirty="0"/>
              <a:t>We need to be able to reproduce results, but …</a:t>
            </a:r>
          </a:p>
          <a:p>
            <a:pPr lvl="1"/>
            <a:r>
              <a:rPr lang="en-US" sz="2000" dirty="0"/>
              <a:t>The algorithms used in data science are complicated</a:t>
            </a:r>
          </a:p>
          <a:p>
            <a:pPr lvl="2"/>
            <a:r>
              <a:rPr lang="en-US" dirty="0"/>
              <a:t>When things “go wrong”, we need to understand why</a:t>
            </a:r>
          </a:p>
          <a:p>
            <a:pPr lvl="2"/>
            <a:r>
              <a:rPr lang="en-US" dirty="0"/>
              <a:t>Research code is often shared; commercial algorithms less so</a:t>
            </a:r>
          </a:p>
          <a:p>
            <a:pPr lvl="1"/>
            <a:r>
              <a:rPr lang="en-US" sz="2000" dirty="0"/>
              <a:t>The data often </a:t>
            </a:r>
            <a:r>
              <a:rPr lang="en-US" sz="2000" b="1" dirty="0"/>
              <a:t>cannot </a:t>
            </a:r>
            <a:r>
              <a:rPr lang="en-US" sz="2000" dirty="0"/>
              <a:t>be shared</a:t>
            </a:r>
          </a:p>
          <a:p>
            <a:endParaRPr lang="en-US" sz="2400" dirty="0"/>
          </a:p>
          <a:p>
            <a:endParaRPr lang="en-US" dirty="0"/>
          </a:p>
        </p:txBody>
      </p:sp>
      <p:sp>
        <p:nvSpPr>
          <p:cNvPr id="5" name="Slide Number Placeholder 4"/>
          <p:cNvSpPr>
            <a:spLocks noGrp="1"/>
          </p:cNvSpPr>
          <p:nvPr>
            <p:ph type="sldNum" sz="quarter" idx="12"/>
          </p:nvPr>
        </p:nvSpPr>
        <p:spPr/>
        <p:txBody>
          <a:bodyPr/>
          <a:lstStyle/>
          <a:p>
            <a:fld id="{05072F42-4DFA-4725-86F9-7594E4AB4EB5}" type="slidenum">
              <a:rPr lang="en-GB" smtClean="0"/>
              <a:pPr/>
              <a:t>42</a:t>
            </a:fld>
            <a:endParaRPr lang="en-GB"/>
          </a:p>
        </p:txBody>
      </p:sp>
    </p:spTree>
    <p:extLst>
      <p:ext uri="{BB962C8B-B14F-4D97-AF65-F5344CB8AC3E}">
        <p14:creationId xmlns:p14="http://schemas.microsoft.com/office/powerpoint/2010/main" val="369675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D10D-AC16-4287-BD2F-BA50B0BBCE4F}"/>
              </a:ext>
            </a:extLst>
          </p:cNvPr>
          <p:cNvSpPr>
            <a:spLocks noGrp="1"/>
          </p:cNvSpPr>
          <p:nvPr>
            <p:ph type="title"/>
          </p:nvPr>
        </p:nvSpPr>
        <p:spPr>
          <a:xfrm>
            <a:off x="814981" y="128587"/>
            <a:ext cx="7514035" cy="1089755"/>
          </a:xfrm>
        </p:spPr>
        <p:txBody>
          <a:bodyPr/>
          <a:lstStyle/>
          <a:p>
            <a:r>
              <a:rPr lang="en-US" dirty="0"/>
              <a:t>Facilitating reproducibility</a:t>
            </a:r>
          </a:p>
        </p:txBody>
      </p:sp>
      <p:sp>
        <p:nvSpPr>
          <p:cNvPr id="3" name="Content Placeholder 2">
            <a:extLst>
              <a:ext uri="{FF2B5EF4-FFF2-40B4-BE49-F238E27FC236}">
                <a16:creationId xmlns:a16="http://schemas.microsoft.com/office/drawing/2014/main" id="{68041D1D-788F-416E-9253-933DEE6C97EF}"/>
              </a:ext>
            </a:extLst>
          </p:cNvPr>
          <p:cNvSpPr>
            <a:spLocks noGrp="1"/>
          </p:cNvSpPr>
          <p:nvPr>
            <p:ph idx="1"/>
          </p:nvPr>
        </p:nvSpPr>
        <p:spPr>
          <a:xfrm>
            <a:off x="814981" y="1061043"/>
            <a:ext cx="7514035" cy="3762671"/>
          </a:xfrm>
        </p:spPr>
        <p:txBody>
          <a:bodyPr>
            <a:normAutofit/>
          </a:bodyPr>
          <a:lstStyle/>
          <a:p>
            <a:r>
              <a:rPr lang="en-US" sz="2000" dirty="0"/>
              <a:t>To facilitate reproducibility, the “FAIR” principles have been proposed:</a:t>
            </a:r>
          </a:p>
          <a:p>
            <a:pPr lvl="1"/>
            <a:r>
              <a:rPr lang="en-US" sz="2000" dirty="0"/>
              <a:t>Findable</a:t>
            </a:r>
          </a:p>
          <a:p>
            <a:pPr lvl="1"/>
            <a:r>
              <a:rPr lang="en-US" sz="2000" dirty="0"/>
              <a:t>Accessible</a:t>
            </a:r>
          </a:p>
          <a:p>
            <a:pPr lvl="1"/>
            <a:r>
              <a:rPr lang="en-US" sz="2000" dirty="0"/>
              <a:t>Interoperable</a:t>
            </a:r>
          </a:p>
          <a:p>
            <a:pPr lvl="1"/>
            <a:r>
              <a:rPr lang="en-US" sz="2000" dirty="0"/>
              <a:t>Reusable</a:t>
            </a:r>
          </a:p>
          <a:p>
            <a:r>
              <a:rPr lang="en-US" sz="2000" dirty="0"/>
              <a:t>Techniques: </a:t>
            </a:r>
            <a:r>
              <a:rPr lang="en-US" sz="2000" b="1" dirty="0"/>
              <a:t>versioning </a:t>
            </a:r>
            <a:r>
              <a:rPr lang="en-US" sz="2000" dirty="0"/>
              <a:t>(git), </a:t>
            </a:r>
            <a:r>
              <a:rPr lang="en-US" sz="2000" b="1" dirty="0"/>
              <a:t>provenance tracking</a:t>
            </a:r>
            <a:r>
              <a:rPr lang="en-US" sz="2000" dirty="0"/>
              <a:t> (data derivation history), workflow systems, metadata capture, open standards</a:t>
            </a:r>
          </a:p>
        </p:txBody>
      </p:sp>
      <p:sp>
        <p:nvSpPr>
          <p:cNvPr id="5" name="Slide Number Placeholder 4">
            <a:extLst>
              <a:ext uri="{FF2B5EF4-FFF2-40B4-BE49-F238E27FC236}">
                <a16:creationId xmlns:a16="http://schemas.microsoft.com/office/drawing/2014/main" id="{20DB066E-AD89-4B15-BFEB-511AD3C4CB74}"/>
              </a:ext>
            </a:extLst>
          </p:cNvPr>
          <p:cNvSpPr>
            <a:spLocks noGrp="1"/>
          </p:cNvSpPr>
          <p:nvPr>
            <p:ph type="sldNum" sz="quarter" idx="12"/>
          </p:nvPr>
        </p:nvSpPr>
        <p:spPr/>
        <p:txBody>
          <a:bodyPr/>
          <a:lstStyle/>
          <a:p>
            <a:pPr>
              <a:defRPr/>
            </a:pPr>
            <a:fld id="{B5D931A1-A42B-F94C-ADA3-91D74B0ACBA8}" type="slidenum">
              <a:rPr lang="en-GB" smtClean="0"/>
              <a:pPr>
                <a:defRPr/>
              </a:pPr>
              <a:t>43</a:t>
            </a:fld>
            <a:endParaRPr lang="en-GB"/>
          </a:p>
        </p:txBody>
      </p:sp>
      <p:sp>
        <p:nvSpPr>
          <p:cNvPr id="6" name="Rectangle 5">
            <a:extLst>
              <a:ext uri="{FF2B5EF4-FFF2-40B4-BE49-F238E27FC236}">
                <a16:creationId xmlns:a16="http://schemas.microsoft.com/office/drawing/2014/main" id="{CFA05F3F-D823-4987-8E2A-9CCCA18F589E}"/>
              </a:ext>
            </a:extLst>
          </p:cNvPr>
          <p:cNvSpPr/>
          <p:nvPr/>
        </p:nvSpPr>
        <p:spPr>
          <a:xfrm>
            <a:off x="298252" y="4974014"/>
            <a:ext cx="4572000" cy="276999"/>
          </a:xfrm>
          <a:prstGeom prst="rect">
            <a:avLst/>
          </a:prstGeom>
        </p:spPr>
        <p:txBody>
          <a:bodyPr>
            <a:spAutoFit/>
          </a:bodyPr>
          <a:lstStyle/>
          <a:p>
            <a:r>
              <a:rPr lang="en-US" sz="1200" dirty="0"/>
              <a:t>https://www.nature.com/articles/sdata201618</a:t>
            </a:r>
          </a:p>
        </p:txBody>
      </p:sp>
    </p:spTree>
    <p:extLst>
      <p:ext uri="{BB962C8B-B14F-4D97-AF65-F5344CB8AC3E}">
        <p14:creationId xmlns:p14="http://schemas.microsoft.com/office/powerpoint/2010/main" val="3096639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217BCC-E7A3-0EAF-5F97-EA2C13B962B7}"/>
              </a:ext>
            </a:extLst>
          </p:cNvPr>
          <p:cNvSpPr>
            <a:spLocks noGrp="1"/>
          </p:cNvSpPr>
          <p:nvPr>
            <p:ph type="title"/>
          </p:nvPr>
        </p:nvSpPr>
        <p:spPr>
          <a:xfrm>
            <a:off x="814982" y="209176"/>
            <a:ext cx="7514035" cy="943033"/>
          </a:xfrm>
        </p:spPr>
        <p:txBody>
          <a:bodyPr vert="horz" wrap="square" lIns="91440" tIns="45720" rIns="91440" bIns="45720" numCol="1" anchor="ctr" anchorCtr="0" compatLnSpc="1">
            <a:prstTxWarp prst="textNoShape">
              <a:avLst/>
            </a:prstTxWarp>
            <a:normAutofit/>
          </a:bodyPr>
          <a:lstStyle/>
          <a:p>
            <a:r>
              <a:rPr lang="en-US" kern="1200">
                <a:ln w="3175" cmpd="sng">
                  <a:noFill/>
                </a:ln>
                <a:latin typeface="Franklin Gothic Demi" charset="0"/>
                <a:ea typeface="Franklin Gothic Demi" charset="0"/>
                <a:cs typeface="Franklin Gothic Demi" charset="0"/>
              </a:rPr>
              <a:t>Robustness</a:t>
            </a:r>
          </a:p>
        </p:txBody>
      </p:sp>
      <p:pic>
        <p:nvPicPr>
          <p:cNvPr id="3" name="Graphic 2">
            <a:extLst>
              <a:ext uri="{FF2B5EF4-FFF2-40B4-BE49-F238E27FC236}">
                <a16:creationId xmlns:a16="http://schemas.microsoft.com/office/drawing/2014/main" id="{5AA106EB-A589-FB55-C9B4-1BA23006AE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0870" y="1152209"/>
            <a:ext cx="3671291" cy="3671291"/>
          </a:xfrm>
          <a:prstGeom prst="rect">
            <a:avLst/>
          </a:prstGeom>
        </p:spPr>
      </p:pic>
      <p:sp>
        <p:nvSpPr>
          <p:cNvPr id="7" name="TextBox 6">
            <a:extLst>
              <a:ext uri="{FF2B5EF4-FFF2-40B4-BE49-F238E27FC236}">
                <a16:creationId xmlns:a16="http://schemas.microsoft.com/office/drawing/2014/main" id="{AA7B6839-8403-77D5-1FE1-DE2C663ACABC}"/>
              </a:ext>
            </a:extLst>
          </p:cNvPr>
          <p:cNvSpPr txBox="1"/>
          <p:nvPr/>
        </p:nvSpPr>
        <p:spPr bwMode="auto">
          <a:xfrm>
            <a:off x="4657725" y="1152209"/>
            <a:ext cx="3671292" cy="3899926"/>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342900" indent="-342900" defTabSz="284163">
              <a:lnSpc>
                <a:spcPct val="90000"/>
              </a:lnSpc>
              <a:spcBef>
                <a:spcPct val="20000"/>
              </a:spcBef>
              <a:spcAft>
                <a:spcPts val="375"/>
              </a:spcAft>
              <a:buClr>
                <a:srgbClr val="7F241A"/>
              </a:buClr>
              <a:buSzPct val="145000"/>
              <a:buFont typeface="Arial" charset="0"/>
              <a:buChar char="•"/>
            </a:pPr>
            <a:r>
              <a:rPr lang="en-US" dirty="0">
                <a:latin typeface="Helvetica"/>
                <a:cs typeface="Helvetica"/>
              </a:rPr>
              <a:t>The ability of an AI system to effectively handle exceptional conditions, such as abnormalities in input</a:t>
            </a:r>
          </a:p>
          <a:p>
            <a:pPr marL="342900" indent="-342900" defTabSz="284163">
              <a:lnSpc>
                <a:spcPct val="90000"/>
              </a:lnSpc>
              <a:spcBef>
                <a:spcPct val="20000"/>
              </a:spcBef>
              <a:spcAft>
                <a:spcPts val="375"/>
              </a:spcAft>
              <a:buClr>
                <a:srgbClr val="7F241A"/>
              </a:buClr>
              <a:buSzPct val="145000"/>
              <a:buFont typeface="Arial" charset="0"/>
              <a:buChar char="•"/>
            </a:pPr>
            <a:endParaRPr lang="en-US" dirty="0">
              <a:latin typeface="Helvetica"/>
              <a:cs typeface="Helvetica"/>
            </a:endParaRPr>
          </a:p>
          <a:p>
            <a:pPr marL="342900" indent="-342900" defTabSz="284163">
              <a:lnSpc>
                <a:spcPct val="90000"/>
              </a:lnSpc>
              <a:spcBef>
                <a:spcPct val="20000"/>
              </a:spcBef>
              <a:spcAft>
                <a:spcPts val="375"/>
              </a:spcAft>
              <a:buClr>
                <a:srgbClr val="7F241A"/>
              </a:buClr>
              <a:buSzPct val="145000"/>
              <a:buFont typeface="Arial" charset="0"/>
              <a:buChar char="•"/>
            </a:pPr>
            <a:r>
              <a:rPr lang="en-US" dirty="0">
                <a:latin typeface="Helvetica"/>
                <a:cs typeface="Helvetica"/>
              </a:rPr>
              <a:t>AI robustness also allows AI systems to respond well to deliberate adversarial attacks, minimize security risks, and enable confidence in system outcomes</a:t>
            </a:r>
          </a:p>
        </p:txBody>
      </p:sp>
      <p:sp>
        <p:nvSpPr>
          <p:cNvPr id="4" name="Slide Number Placeholder 3">
            <a:extLst>
              <a:ext uri="{FF2B5EF4-FFF2-40B4-BE49-F238E27FC236}">
                <a16:creationId xmlns:a16="http://schemas.microsoft.com/office/drawing/2014/main" id="{2DB37B65-591C-098E-FB42-C98C061B8AB8}"/>
              </a:ext>
            </a:extLst>
          </p:cNvPr>
          <p:cNvSpPr>
            <a:spLocks noGrp="1"/>
          </p:cNvSpPr>
          <p:nvPr>
            <p:ph type="sldNum" sz="quarter" idx="12"/>
          </p:nvPr>
        </p:nvSpPr>
        <p:spPr>
          <a:xfrm>
            <a:off x="8213725" y="5253038"/>
            <a:ext cx="414338" cy="304800"/>
          </a:xfrm>
        </p:spPr>
        <p:txBody>
          <a:bodyPr vert="horz" lIns="91440" tIns="45720" rIns="91440" bIns="45720" rtlCol="0" anchor="ctr">
            <a:normAutofit/>
          </a:bodyPr>
          <a:lstStyle/>
          <a:p>
            <a:pPr>
              <a:defRPr/>
            </a:pPr>
            <a:fld id="{B910DD2F-4B2A-1149-8114-29949C022244}" type="slidenum">
              <a:rPr lang="en-GB" b="0" i="0" kern="1200">
                <a:effectLst/>
                <a:latin typeface="+mn-lt"/>
                <a:ea typeface="+mn-ea"/>
                <a:cs typeface="+mn-cs"/>
              </a:rPr>
              <a:pPr>
                <a:defRPr/>
              </a:pPr>
              <a:t>44</a:t>
            </a:fld>
            <a:endParaRPr lang="en-GB" b="0" i="0" kern="1200">
              <a:effectLst/>
              <a:latin typeface="+mn-lt"/>
              <a:ea typeface="+mn-ea"/>
              <a:cs typeface="+mn-cs"/>
            </a:endParaRPr>
          </a:p>
        </p:txBody>
      </p:sp>
    </p:spTree>
    <p:extLst>
      <p:ext uri="{BB962C8B-B14F-4D97-AF65-F5344CB8AC3E}">
        <p14:creationId xmlns:p14="http://schemas.microsoft.com/office/powerpoint/2010/main" val="19804953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5072F42-4DFA-4725-86F9-7594E4AB4EB5}" type="slidenum">
              <a:rPr lang="en-GB" smtClean="0"/>
              <a:pPr/>
              <a:t>45</a:t>
            </a:fld>
            <a:endParaRPr lang="en-GB"/>
          </a:p>
        </p:txBody>
      </p:sp>
      <p:sp>
        <p:nvSpPr>
          <p:cNvPr id="3" name="Title 5">
            <a:extLst>
              <a:ext uri="{FF2B5EF4-FFF2-40B4-BE49-F238E27FC236}">
                <a16:creationId xmlns:a16="http://schemas.microsoft.com/office/drawing/2014/main" id="{300BEEDB-C5F4-7F64-F0C2-D1441510A71D}"/>
              </a:ext>
            </a:extLst>
          </p:cNvPr>
          <p:cNvSpPr txBox="1">
            <a:spLocks/>
          </p:cNvSpPr>
          <p:nvPr/>
        </p:nvSpPr>
        <p:spPr bwMode="auto">
          <a:xfrm>
            <a:off x="1930003" y="2857500"/>
            <a:ext cx="6698060" cy="175865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defTabSz="284163" rtl="0" fontAlgn="base">
              <a:spcBef>
                <a:spcPct val="0"/>
              </a:spcBef>
              <a:spcAft>
                <a:spcPct val="0"/>
              </a:spcAft>
              <a:defRPr sz="3200" kern="1200">
                <a:ln w="3175" cmpd="sng">
                  <a:noFill/>
                </a:ln>
                <a:solidFill>
                  <a:schemeClr val="tx1"/>
                </a:solidFill>
                <a:latin typeface="Franklin Gothic Demi" charset="0"/>
                <a:ea typeface="Franklin Gothic Demi" charset="0"/>
                <a:cs typeface="Franklin Gothic Demi" charset="0"/>
              </a:defRPr>
            </a:lvl1pPr>
            <a:lvl2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2pPr>
            <a:lvl3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3pPr>
            <a:lvl4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4pPr>
            <a:lvl5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eaLnBrk="1" hangingPunct="1"/>
            <a:r>
              <a:rPr lang="en-US" sz="2800" dirty="0"/>
              <a:t>Summary</a:t>
            </a:r>
          </a:p>
        </p:txBody>
      </p:sp>
    </p:spTree>
    <p:extLst>
      <p:ext uri="{BB962C8B-B14F-4D97-AF65-F5344CB8AC3E}">
        <p14:creationId xmlns:p14="http://schemas.microsoft.com/office/powerpoint/2010/main" val="7281152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128587"/>
            <a:ext cx="9144000" cy="1089755"/>
          </a:xfrm>
        </p:spPr>
        <p:txBody>
          <a:bodyPr/>
          <a:lstStyle/>
          <a:p>
            <a:r>
              <a:rPr lang="en-US" dirty="0"/>
              <a:t>Key takeaways:</a:t>
            </a:r>
            <a:br>
              <a:rPr lang="en-US" dirty="0"/>
            </a:br>
            <a:r>
              <a:rPr lang="en-US" dirty="0"/>
              <a:t>Ethics surrounding data, algorithms, and AI</a:t>
            </a:r>
          </a:p>
        </p:txBody>
      </p:sp>
      <p:sp>
        <p:nvSpPr>
          <p:cNvPr id="3" name="Content Placeholder 2"/>
          <p:cNvSpPr>
            <a:spLocks noGrp="1"/>
          </p:cNvSpPr>
          <p:nvPr>
            <p:ph idx="1"/>
          </p:nvPr>
        </p:nvSpPr>
        <p:spPr>
          <a:xfrm>
            <a:off x="665018" y="1347399"/>
            <a:ext cx="7963045" cy="3805156"/>
          </a:xfrm>
        </p:spPr>
        <p:txBody>
          <a:bodyPr>
            <a:noAutofit/>
          </a:bodyPr>
          <a:lstStyle/>
          <a:p>
            <a:r>
              <a:rPr lang="en-US" sz="1800" dirty="0"/>
              <a:t>There is nothing inherent in algorithms or AI systems that makes them do the right thing, so data scientists must encode ethics into the systems they build</a:t>
            </a:r>
          </a:p>
          <a:p>
            <a:r>
              <a:rPr lang="en-US" sz="1800" dirty="0"/>
              <a:t>Ethical issues often aren’t spotted until there are unintended consequences, so it is critical to consider them throughout the data &amp; AI lifecycle</a:t>
            </a:r>
          </a:p>
          <a:p>
            <a:pPr lvl="1"/>
            <a:r>
              <a:rPr lang="en-US" sz="1800" dirty="0"/>
              <a:t>It can be costly to re-engineer or abandon an algorithm or system if an ethical issue is discovered — this can be avoided when ethics are considered from ideation and throughout the lifecycle</a:t>
            </a:r>
          </a:p>
          <a:p>
            <a:r>
              <a:rPr lang="en-US" sz="1800" dirty="0"/>
              <a:t>Privacy, fairness, transparency, </a:t>
            </a:r>
            <a:r>
              <a:rPr lang="en-US" sz="1800" dirty="0" err="1"/>
              <a:t>explainability</a:t>
            </a:r>
            <a:r>
              <a:rPr lang="en-US" sz="1800" dirty="0"/>
              <a:t>, and robustness are pillars that guide the ethical use of data, algorithms, and AI</a:t>
            </a:r>
          </a:p>
          <a:p>
            <a:r>
              <a:rPr lang="en-US" sz="1800" dirty="0"/>
              <a:t>A good data scientist must understand the potential risks and ethical issues surrounding data, algorithms, and AI to build trustworthy systems!</a:t>
            </a:r>
          </a:p>
        </p:txBody>
      </p:sp>
      <p:sp>
        <p:nvSpPr>
          <p:cNvPr id="5" name="Slide Number Placeholder 4"/>
          <p:cNvSpPr>
            <a:spLocks noGrp="1"/>
          </p:cNvSpPr>
          <p:nvPr>
            <p:ph type="sldNum" sz="quarter" idx="12"/>
          </p:nvPr>
        </p:nvSpPr>
        <p:spPr/>
        <p:txBody>
          <a:bodyPr/>
          <a:lstStyle/>
          <a:p>
            <a:fld id="{05072F42-4DFA-4725-86F9-7594E4AB4EB5}" type="slidenum">
              <a:rPr lang="en-GB" smtClean="0"/>
              <a:pPr/>
              <a:t>46</a:t>
            </a:fld>
            <a:endParaRPr lang="en-GB"/>
          </a:p>
        </p:txBody>
      </p:sp>
    </p:spTree>
    <p:extLst>
      <p:ext uri="{BB962C8B-B14F-4D97-AF65-F5344CB8AC3E}">
        <p14:creationId xmlns:p14="http://schemas.microsoft.com/office/powerpoint/2010/main" val="928003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6060" y="145774"/>
            <a:ext cx="7109818" cy="1089755"/>
          </a:xfrm>
        </p:spPr>
        <p:txBody>
          <a:bodyPr/>
          <a:lstStyle/>
          <a:p>
            <a:r>
              <a:rPr lang="en-US" dirty="0"/>
              <a:t>… but they can carry risks and introduce ethical concerns</a:t>
            </a:r>
          </a:p>
        </p:txBody>
      </p:sp>
      <p:sp>
        <p:nvSpPr>
          <p:cNvPr id="5" name="Content Placeholder 4"/>
          <p:cNvSpPr>
            <a:spLocks noGrp="1"/>
          </p:cNvSpPr>
          <p:nvPr>
            <p:ph idx="1"/>
          </p:nvPr>
        </p:nvSpPr>
        <p:spPr>
          <a:xfrm>
            <a:off x="742621" y="2642257"/>
            <a:ext cx="1301496" cy="430485"/>
          </a:xfrm>
        </p:spPr>
        <p:txBody>
          <a:bodyPr>
            <a:normAutofit fontScale="77500" lnSpcReduction="20000"/>
          </a:bodyPr>
          <a:lstStyle/>
          <a:p>
            <a:pPr marL="0" indent="0" algn="ctr">
              <a:buNone/>
            </a:pPr>
            <a:r>
              <a:rPr lang="en-US" sz="1600" dirty="0"/>
              <a:t>Admissions decisions</a:t>
            </a:r>
          </a:p>
        </p:txBody>
      </p:sp>
      <p:sp>
        <p:nvSpPr>
          <p:cNvPr id="3" name="Slide Number Placeholder 2"/>
          <p:cNvSpPr>
            <a:spLocks noGrp="1"/>
          </p:cNvSpPr>
          <p:nvPr>
            <p:ph type="sldNum" sz="quarter" idx="12"/>
          </p:nvPr>
        </p:nvSpPr>
        <p:spPr/>
        <p:txBody>
          <a:bodyPr/>
          <a:lstStyle/>
          <a:p>
            <a:fld id="{B9495505-AA8D-4EA2-BB21-59D01CA86624}" type="slidenum">
              <a:rPr lang="en-US" smtClean="0"/>
              <a:pPr/>
              <a:t>5</a:t>
            </a:fld>
            <a:endParaRPr lang="en-US"/>
          </a:p>
        </p:txBody>
      </p:sp>
      <p:pic>
        <p:nvPicPr>
          <p:cNvPr id="8" name="Graphic 7">
            <a:extLst>
              <a:ext uri="{FF2B5EF4-FFF2-40B4-BE49-F238E27FC236}">
                <a16:creationId xmlns:a16="http://schemas.microsoft.com/office/drawing/2014/main" id="{509BDAFA-CD20-A3D4-0D60-2FE1A6A432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80657" y="1594757"/>
            <a:ext cx="914400" cy="914400"/>
          </a:xfrm>
          <a:prstGeom prst="rect">
            <a:avLst/>
          </a:prstGeom>
        </p:spPr>
      </p:pic>
      <p:pic>
        <p:nvPicPr>
          <p:cNvPr id="10" name="Graphic 9">
            <a:extLst>
              <a:ext uri="{FF2B5EF4-FFF2-40B4-BE49-F238E27FC236}">
                <a16:creationId xmlns:a16="http://schemas.microsoft.com/office/drawing/2014/main" id="{31F4150C-02FD-E36C-1063-66B6F73CE1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48943" y="1589313"/>
            <a:ext cx="914400" cy="914400"/>
          </a:xfrm>
          <a:prstGeom prst="rect">
            <a:avLst/>
          </a:prstGeom>
        </p:spPr>
      </p:pic>
      <p:pic>
        <p:nvPicPr>
          <p:cNvPr id="12" name="Graphic 11">
            <a:extLst>
              <a:ext uri="{FF2B5EF4-FFF2-40B4-BE49-F238E27FC236}">
                <a16:creationId xmlns:a16="http://schemas.microsoft.com/office/drawing/2014/main" id="{A3FD7994-D749-FF0D-0621-C64DD8A113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170" y="1589314"/>
            <a:ext cx="914399" cy="914399"/>
          </a:xfrm>
          <a:prstGeom prst="rect">
            <a:avLst/>
          </a:prstGeom>
        </p:spPr>
      </p:pic>
      <p:pic>
        <p:nvPicPr>
          <p:cNvPr id="14" name="Graphic 13">
            <a:extLst>
              <a:ext uri="{FF2B5EF4-FFF2-40B4-BE49-F238E27FC236}">
                <a16:creationId xmlns:a16="http://schemas.microsoft.com/office/drawing/2014/main" id="{BE10390F-C268-C649-489D-C5979A9311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78801" y="3494340"/>
            <a:ext cx="914399" cy="914399"/>
          </a:xfrm>
          <a:prstGeom prst="rect">
            <a:avLst/>
          </a:prstGeom>
        </p:spPr>
      </p:pic>
      <p:pic>
        <p:nvPicPr>
          <p:cNvPr id="18" name="Graphic 17">
            <a:extLst>
              <a:ext uri="{FF2B5EF4-FFF2-40B4-BE49-F238E27FC236}">
                <a16:creationId xmlns:a16="http://schemas.microsoft.com/office/drawing/2014/main" id="{83ED7215-3046-7B50-01A6-7352A64B8B1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142010" y="1593139"/>
            <a:ext cx="908457" cy="908457"/>
          </a:xfrm>
          <a:prstGeom prst="rect">
            <a:avLst/>
          </a:prstGeom>
        </p:spPr>
      </p:pic>
      <p:pic>
        <p:nvPicPr>
          <p:cNvPr id="20" name="Graphic 19">
            <a:extLst>
              <a:ext uri="{FF2B5EF4-FFF2-40B4-BE49-F238E27FC236}">
                <a16:creationId xmlns:a16="http://schemas.microsoft.com/office/drawing/2014/main" id="{F7DC4AC7-C33B-238E-5DD3-C99BE475111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154886" y="3461154"/>
            <a:ext cx="908457" cy="908457"/>
          </a:xfrm>
          <a:prstGeom prst="rect">
            <a:avLst/>
          </a:prstGeom>
        </p:spPr>
      </p:pic>
      <p:pic>
        <p:nvPicPr>
          <p:cNvPr id="22" name="Graphic 21">
            <a:extLst>
              <a:ext uri="{FF2B5EF4-FFF2-40B4-BE49-F238E27FC236}">
                <a16:creationId xmlns:a16="http://schemas.microsoft.com/office/drawing/2014/main" id="{E478D6EC-BB7F-2915-91EE-0F00FD42E48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080657" y="3461155"/>
            <a:ext cx="914398" cy="914398"/>
          </a:xfrm>
          <a:prstGeom prst="rect">
            <a:avLst/>
          </a:prstGeom>
        </p:spPr>
      </p:pic>
      <p:sp>
        <p:nvSpPr>
          <p:cNvPr id="23" name="Content Placeholder 4">
            <a:extLst>
              <a:ext uri="{FF2B5EF4-FFF2-40B4-BE49-F238E27FC236}">
                <a16:creationId xmlns:a16="http://schemas.microsoft.com/office/drawing/2014/main" id="{1CD982DD-A657-E736-C43D-426FDE738376}"/>
              </a:ext>
            </a:extLst>
          </p:cNvPr>
          <p:cNvSpPr txBox="1">
            <a:spLocks/>
          </p:cNvSpPr>
          <p:nvPr/>
        </p:nvSpPr>
        <p:spPr bwMode="auto">
          <a:xfrm>
            <a:off x="2887108" y="2642256"/>
            <a:ext cx="1301496"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600" dirty="0"/>
              <a:t>Employment decisions</a:t>
            </a:r>
          </a:p>
        </p:txBody>
      </p:sp>
      <p:sp>
        <p:nvSpPr>
          <p:cNvPr id="24" name="Content Placeholder 4">
            <a:extLst>
              <a:ext uri="{FF2B5EF4-FFF2-40B4-BE49-F238E27FC236}">
                <a16:creationId xmlns:a16="http://schemas.microsoft.com/office/drawing/2014/main" id="{E26BADE7-6597-07EA-3751-49A67E2AE97A}"/>
              </a:ext>
            </a:extLst>
          </p:cNvPr>
          <p:cNvSpPr txBox="1">
            <a:spLocks/>
          </p:cNvSpPr>
          <p:nvPr/>
        </p:nvSpPr>
        <p:spPr bwMode="auto">
          <a:xfrm>
            <a:off x="4955395" y="2642256"/>
            <a:ext cx="1301496"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600" dirty="0"/>
              <a:t>Credit risk assessment</a:t>
            </a:r>
          </a:p>
        </p:txBody>
      </p:sp>
      <p:sp>
        <p:nvSpPr>
          <p:cNvPr id="25" name="Content Placeholder 4">
            <a:extLst>
              <a:ext uri="{FF2B5EF4-FFF2-40B4-BE49-F238E27FC236}">
                <a16:creationId xmlns:a16="http://schemas.microsoft.com/office/drawing/2014/main" id="{A62F42EF-92D7-6BE9-1B59-088FB46A2318}"/>
              </a:ext>
            </a:extLst>
          </p:cNvPr>
          <p:cNvSpPr txBox="1">
            <a:spLocks/>
          </p:cNvSpPr>
          <p:nvPr/>
        </p:nvSpPr>
        <p:spPr bwMode="auto">
          <a:xfrm>
            <a:off x="6987281" y="4547281"/>
            <a:ext cx="1301496"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600" dirty="0"/>
              <a:t>Ad placement &amp; news curation</a:t>
            </a:r>
          </a:p>
        </p:txBody>
      </p:sp>
      <p:sp>
        <p:nvSpPr>
          <p:cNvPr id="26" name="Content Placeholder 4">
            <a:extLst>
              <a:ext uri="{FF2B5EF4-FFF2-40B4-BE49-F238E27FC236}">
                <a16:creationId xmlns:a16="http://schemas.microsoft.com/office/drawing/2014/main" id="{8FC98FD9-C214-CF64-3F67-EB7E3B5D8F9E}"/>
              </a:ext>
            </a:extLst>
          </p:cNvPr>
          <p:cNvSpPr txBox="1">
            <a:spLocks/>
          </p:cNvSpPr>
          <p:nvPr/>
        </p:nvSpPr>
        <p:spPr bwMode="auto">
          <a:xfrm>
            <a:off x="2887108" y="4480850"/>
            <a:ext cx="1301496"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600" dirty="0"/>
              <a:t>Online recommendations</a:t>
            </a:r>
          </a:p>
        </p:txBody>
      </p:sp>
      <p:sp>
        <p:nvSpPr>
          <p:cNvPr id="27" name="Content Placeholder 4">
            <a:extLst>
              <a:ext uri="{FF2B5EF4-FFF2-40B4-BE49-F238E27FC236}">
                <a16:creationId xmlns:a16="http://schemas.microsoft.com/office/drawing/2014/main" id="{2A3C117F-699C-5D3F-80F1-C8E1AAB8DA0A}"/>
              </a:ext>
            </a:extLst>
          </p:cNvPr>
          <p:cNvSpPr txBox="1">
            <a:spLocks/>
          </p:cNvSpPr>
          <p:nvPr/>
        </p:nvSpPr>
        <p:spPr bwMode="auto">
          <a:xfrm>
            <a:off x="4955395" y="4480849"/>
            <a:ext cx="1301496"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600" dirty="0"/>
              <a:t>Driving &amp; travel support</a:t>
            </a:r>
          </a:p>
        </p:txBody>
      </p:sp>
      <p:sp>
        <p:nvSpPr>
          <p:cNvPr id="28" name="Content Placeholder 4">
            <a:extLst>
              <a:ext uri="{FF2B5EF4-FFF2-40B4-BE49-F238E27FC236}">
                <a16:creationId xmlns:a16="http://schemas.microsoft.com/office/drawing/2014/main" id="{01AA3331-80F8-F88D-510E-DDDA49CC1770}"/>
              </a:ext>
            </a:extLst>
          </p:cNvPr>
          <p:cNvSpPr txBox="1">
            <a:spLocks/>
          </p:cNvSpPr>
          <p:nvPr/>
        </p:nvSpPr>
        <p:spPr bwMode="auto">
          <a:xfrm>
            <a:off x="6930291" y="2630858"/>
            <a:ext cx="1301496"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600" dirty="0"/>
              <a:t>Healthcare analysis</a:t>
            </a:r>
          </a:p>
        </p:txBody>
      </p:sp>
      <p:sp>
        <p:nvSpPr>
          <p:cNvPr id="7" name="Content Placeholder 4">
            <a:extLst>
              <a:ext uri="{FF2B5EF4-FFF2-40B4-BE49-F238E27FC236}">
                <a16:creationId xmlns:a16="http://schemas.microsoft.com/office/drawing/2014/main" id="{2229590F-230E-5B8E-0581-51EB8177C522}"/>
              </a:ext>
            </a:extLst>
          </p:cNvPr>
          <p:cNvSpPr txBox="1">
            <a:spLocks/>
          </p:cNvSpPr>
          <p:nvPr/>
        </p:nvSpPr>
        <p:spPr bwMode="auto">
          <a:xfrm>
            <a:off x="818821" y="4480849"/>
            <a:ext cx="1301496"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100" dirty="0"/>
              <a:t>Chatbots</a:t>
            </a:r>
          </a:p>
        </p:txBody>
      </p:sp>
      <p:pic>
        <p:nvPicPr>
          <p:cNvPr id="9" name="Graphic 8">
            <a:extLst>
              <a:ext uri="{FF2B5EF4-FFF2-40B4-BE49-F238E27FC236}">
                <a16:creationId xmlns:a16="http://schemas.microsoft.com/office/drawing/2014/main" id="{4A761192-82CB-A566-44E9-D0E0E27312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42113" y="3464126"/>
            <a:ext cx="908456" cy="908456"/>
          </a:xfrm>
          <a:prstGeom prst="rect">
            <a:avLst/>
          </a:prstGeom>
        </p:spPr>
      </p:pic>
      <p:sp>
        <p:nvSpPr>
          <p:cNvPr id="11" name="Content Placeholder 4">
            <a:extLst>
              <a:ext uri="{FF2B5EF4-FFF2-40B4-BE49-F238E27FC236}">
                <a16:creationId xmlns:a16="http://schemas.microsoft.com/office/drawing/2014/main" id="{75D8D4EB-ADF0-1A58-CDD2-588B3A755F45}"/>
              </a:ext>
            </a:extLst>
          </p:cNvPr>
          <p:cNvSpPr txBox="1">
            <a:spLocks/>
          </p:cNvSpPr>
          <p:nvPr/>
        </p:nvSpPr>
        <p:spPr bwMode="auto">
          <a:xfrm>
            <a:off x="364251" y="2979507"/>
            <a:ext cx="2150347"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600" dirty="0">
                <a:solidFill>
                  <a:schemeClr val="accent1"/>
                </a:solidFill>
              </a:rPr>
              <a:t>Fairness, transparency, </a:t>
            </a:r>
            <a:r>
              <a:rPr lang="en-US" sz="1600" dirty="0" err="1">
                <a:solidFill>
                  <a:schemeClr val="accent1"/>
                </a:solidFill>
              </a:rPr>
              <a:t>explainability</a:t>
            </a:r>
            <a:r>
              <a:rPr lang="en-US" sz="1600" dirty="0">
                <a:solidFill>
                  <a:schemeClr val="accent1"/>
                </a:solidFill>
              </a:rPr>
              <a:t>, privacy, robustness</a:t>
            </a:r>
          </a:p>
        </p:txBody>
      </p:sp>
      <p:sp>
        <p:nvSpPr>
          <p:cNvPr id="13" name="Content Placeholder 4">
            <a:extLst>
              <a:ext uri="{FF2B5EF4-FFF2-40B4-BE49-F238E27FC236}">
                <a16:creationId xmlns:a16="http://schemas.microsoft.com/office/drawing/2014/main" id="{7CDBEAB1-EBF8-ACAE-8947-32A20DE5DB4A}"/>
              </a:ext>
            </a:extLst>
          </p:cNvPr>
          <p:cNvSpPr txBox="1">
            <a:spLocks/>
          </p:cNvSpPr>
          <p:nvPr/>
        </p:nvSpPr>
        <p:spPr bwMode="auto">
          <a:xfrm>
            <a:off x="2421652" y="2979711"/>
            <a:ext cx="2150347"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600" dirty="0">
                <a:solidFill>
                  <a:schemeClr val="accent1"/>
                </a:solidFill>
              </a:rPr>
              <a:t>Fairness, transparency, </a:t>
            </a:r>
            <a:r>
              <a:rPr lang="en-US" sz="1600" dirty="0" err="1">
                <a:solidFill>
                  <a:schemeClr val="accent1"/>
                </a:solidFill>
              </a:rPr>
              <a:t>explainability</a:t>
            </a:r>
            <a:r>
              <a:rPr lang="en-US" sz="1600" dirty="0">
                <a:solidFill>
                  <a:schemeClr val="accent1"/>
                </a:solidFill>
              </a:rPr>
              <a:t>, privacy</a:t>
            </a:r>
          </a:p>
        </p:txBody>
      </p:sp>
      <p:sp>
        <p:nvSpPr>
          <p:cNvPr id="15" name="Content Placeholder 4">
            <a:extLst>
              <a:ext uri="{FF2B5EF4-FFF2-40B4-BE49-F238E27FC236}">
                <a16:creationId xmlns:a16="http://schemas.microsoft.com/office/drawing/2014/main" id="{B20F2047-5E8E-C922-92CB-F3C56F4FB815}"/>
              </a:ext>
            </a:extLst>
          </p:cNvPr>
          <p:cNvSpPr txBox="1">
            <a:spLocks/>
          </p:cNvSpPr>
          <p:nvPr/>
        </p:nvSpPr>
        <p:spPr bwMode="auto">
          <a:xfrm>
            <a:off x="2514598" y="4801389"/>
            <a:ext cx="2150347"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100" dirty="0">
                <a:solidFill>
                  <a:schemeClr val="accent1"/>
                </a:solidFill>
              </a:rPr>
              <a:t>Explainability, privacy, robustness</a:t>
            </a:r>
          </a:p>
        </p:txBody>
      </p:sp>
      <p:sp>
        <p:nvSpPr>
          <p:cNvPr id="16" name="Content Placeholder 4">
            <a:extLst>
              <a:ext uri="{FF2B5EF4-FFF2-40B4-BE49-F238E27FC236}">
                <a16:creationId xmlns:a16="http://schemas.microsoft.com/office/drawing/2014/main" id="{3CBAC335-B60D-220A-9EE8-8C631329AB71}"/>
              </a:ext>
            </a:extLst>
          </p:cNvPr>
          <p:cNvSpPr txBox="1">
            <a:spLocks/>
          </p:cNvSpPr>
          <p:nvPr/>
        </p:nvSpPr>
        <p:spPr bwMode="auto">
          <a:xfrm>
            <a:off x="4530969" y="4801388"/>
            <a:ext cx="2150347"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100" dirty="0">
                <a:solidFill>
                  <a:schemeClr val="accent1"/>
                </a:solidFill>
              </a:rPr>
              <a:t>Robustness, privacy, transparency</a:t>
            </a:r>
          </a:p>
        </p:txBody>
      </p:sp>
      <p:sp>
        <p:nvSpPr>
          <p:cNvPr id="17" name="Content Placeholder 4">
            <a:extLst>
              <a:ext uri="{FF2B5EF4-FFF2-40B4-BE49-F238E27FC236}">
                <a16:creationId xmlns:a16="http://schemas.microsoft.com/office/drawing/2014/main" id="{EC0886EE-F2F9-32B3-6C27-B0A17C08BE4A}"/>
              </a:ext>
            </a:extLst>
          </p:cNvPr>
          <p:cNvSpPr txBox="1">
            <a:spLocks/>
          </p:cNvSpPr>
          <p:nvPr/>
        </p:nvSpPr>
        <p:spPr bwMode="auto">
          <a:xfrm>
            <a:off x="6562172" y="2960676"/>
            <a:ext cx="2150347"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100" dirty="0">
                <a:solidFill>
                  <a:schemeClr val="accent1"/>
                </a:solidFill>
              </a:rPr>
              <a:t>Fairness, privacy, robustness, explainability, transparency</a:t>
            </a:r>
          </a:p>
        </p:txBody>
      </p:sp>
      <p:sp>
        <p:nvSpPr>
          <p:cNvPr id="19" name="Content Placeholder 4">
            <a:extLst>
              <a:ext uri="{FF2B5EF4-FFF2-40B4-BE49-F238E27FC236}">
                <a16:creationId xmlns:a16="http://schemas.microsoft.com/office/drawing/2014/main" id="{BCA5881F-74C6-672E-A4E6-FBE0FA73E2BA}"/>
              </a:ext>
            </a:extLst>
          </p:cNvPr>
          <p:cNvSpPr txBox="1">
            <a:spLocks/>
          </p:cNvSpPr>
          <p:nvPr/>
        </p:nvSpPr>
        <p:spPr bwMode="auto">
          <a:xfrm>
            <a:off x="312336" y="4696091"/>
            <a:ext cx="2150347"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100" dirty="0">
                <a:solidFill>
                  <a:schemeClr val="accent1"/>
                </a:solidFill>
              </a:rPr>
              <a:t>Privacy, robustness, transparency</a:t>
            </a:r>
          </a:p>
        </p:txBody>
      </p:sp>
      <p:sp>
        <p:nvSpPr>
          <p:cNvPr id="29" name="Content Placeholder 4">
            <a:extLst>
              <a:ext uri="{FF2B5EF4-FFF2-40B4-BE49-F238E27FC236}">
                <a16:creationId xmlns:a16="http://schemas.microsoft.com/office/drawing/2014/main" id="{301137D3-47E9-D1E0-15A3-352D4FE9390A}"/>
              </a:ext>
            </a:extLst>
          </p:cNvPr>
          <p:cNvSpPr txBox="1">
            <a:spLocks/>
          </p:cNvSpPr>
          <p:nvPr/>
        </p:nvSpPr>
        <p:spPr bwMode="auto">
          <a:xfrm>
            <a:off x="4519401" y="2975050"/>
            <a:ext cx="2150347"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100" dirty="0">
                <a:solidFill>
                  <a:schemeClr val="accent1"/>
                </a:solidFill>
              </a:rPr>
              <a:t>Fairness, privacy, robustness, explainability, transparency</a:t>
            </a:r>
          </a:p>
        </p:txBody>
      </p:sp>
      <p:sp>
        <p:nvSpPr>
          <p:cNvPr id="32" name="Content Placeholder 4">
            <a:extLst>
              <a:ext uri="{FF2B5EF4-FFF2-40B4-BE49-F238E27FC236}">
                <a16:creationId xmlns:a16="http://schemas.microsoft.com/office/drawing/2014/main" id="{8C3DD841-D39B-70F6-109B-5A7BA99F64E6}"/>
              </a:ext>
            </a:extLst>
          </p:cNvPr>
          <p:cNvSpPr txBox="1">
            <a:spLocks/>
          </p:cNvSpPr>
          <p:nvPr/>
        </p:nvSpPr>
        <p:spPr bwMode="auto">
          <a:xfrm>
            <a:off x="6562172" y="4901065"/>
            <a:ext cx="2150347" cy="43048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sz="1800"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spcBef>
                <a:spcPts val="0"/>
              </a:spcBef>
              <a:spcAft>
                <a:spcPts val="0"/>
              </a:spcAft>
              <a:buFont typeface="Arial" charset="0"/>
              <a:buNone/>
            </a:pPr>
            <a:r>
              <a:rPr lang="en-US" sz="1100" dirty="0">
                <a:solidFill>
                  <a:schemeClr val="accent1"/>
                </a:solidFill>
              </a:rPr>
              <a:t>Fairness, explainability, </a:t>
            </a:r>
          </a:p>
          <a:p>
            <a:pPr marL="0" indent="0" algn="ctr" eaLnBrk="1" hangingPunct="1">
              <a:spcBef>
                <a:spcPts val="0"/>
              </a:spcBef>
              <a:spcAft>
                <a:spcPts val="0"/>
              </a:spcAft>
              <a:buFont typeface="Arial" charset="0"/>
              <a:buNone/>
            </a:pPr>
            <a:r>
              <a:rPr lang="en-US" sz="1100" dirty="0">
                <a:solidFill>
                  <a:schemeClr val="accent1"/>
                </a:solidFill>
              </a:rPr>
              <a:t>privacy</a:t>
            </a:r>
          </a:p>
        </p:txBody>
      </p:sp>
    </p:spTree>
    <p:extLst>
      <p:ext uri="{BB962C8B-B14F-4D97-AF65-F5344CB8AC3E}">
        <p14:creationId xmlns:p14="http://schemas.microsoft.com/office/powerpoint/2010/main" val="321130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9495505-AA8D-4EA2-BB21-59D01CA86624}" type="slidenum">
              <a:rPr lang="en-US" smtClean="0"/>
              <a:pPr>
                <a:defRPr/>
              </a:pPr>
              <a:t>6</a:t>
            </a:fld>
            <a:endParaRPr lang="en-US"/>
          </a:p>
        </p:txBody>
      </p:sp>
      <p:sp>
        <p:nvSpPr>
          <p:cNvPr id="4" name="TextBox 3"/>
          <p:cNvSpPr txBox="1"/>
          <p:nvPr/>
        </p:nvSpPr>
        <p:spPr>
          <a:xfrm>
            <a:off x="515937" y="198681"/>
            <a:ext cx="5880663" cy="5262979"/>
          </a:xfrm>
          <a:prstGeom prst="rect">
            <a:avLst/>
          </a:prstGeom>
          <a:noFill/>
        </p:spPr>
        <p:txBody>
          <a:bodyPr wrap="square" rtlCol="0">
            <a:spAutoFit/>
          </a:bodyPr>
          <a:lstStyle/>
          <a:p>
            <a:r>
              <a:rPr lang="en-US" sz="4800" dirty="0">
                <a:latin typeface="Helvetica" pitchFamily="2" charset="0"/>
              </a:rPr>
              <a:t>A good data scientist </a:t>
            </a:r>
            <a:r>
              <a:rPr lang="en-US" sz="4800" i="1" dirty="0">
                <a:solidFill>
                  <a:srgbClr val="7B2017"/>
                </a:solidFill>
                <a:latin typeface="Helvetica" pitchFamily="2" charset="0"/>
              </a:rPr>
              <a:t>must</a:t>
            </a:r>
            <a:r>
              <a:rPr lang="en-US" sz="4800" dirty="0">
                <a:latin typeface="Helvetica" pitchFamily="2" charset="0"/>
              </a:rPr>
              <a:t> understand </a:t>
            </a:r>
          </a:p>
          <a:p>
            <a:r>
              <a:rPr lang="en-US" sz="4800" dirty="0">
                <a:latin typeface="Helvetica" pitchFamily="2" charset="0"/>
              </a:rPr>
              <a:t>the potential risks </a:t>
            </a:r>
          </a:p>
          <a:p>
            <a:r>
              <a:rPr lang="en-US" sz="4800" dirty="0">
                <a:latin typeface="Helvetica" pitchFamily="2" charset="0"/>
              </a:rPr>
              <a:t>and unintended consequences surrounding data and algorithms.</a:t>
            </a:r>
          </a:p>
        </p:txBody>
      </p:sp>
    </p:spTree>
    <p:extLst>
      <p:ext uri="{BB962C8B-B14F-4D97-AF65-F5344CB8AC3E}">
        <p14:creationId xmlns:p14="http://schemas.microsoft.com/office/powerpoint/2010/main" val="127322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D235E-4EE3-2E02-FDBF-CF7690DAD021}"/>
              </a:ext>
            </a:extLst>
          </p:cNvPr>
          <p:cNvSpPr>
            <a:spLocks noGrp="1"/>
          </p:cNvSpPr>
          <p:nvPr>
            <p:ph type="title"/>
          </p:nvPr>
        </p:nvSpPr>
        <p:spPr>
          <a:xfrm>
            <a:off x="814387" y="378581"/>
            <a:ext cx="7515225" cy="593725"/>
          </a:xfrm>
        </p:spPr>
        <p:txBody>
          <a:bodyPr/>
          <a:lstStyle/>
          <a:p>
            <a:r>
              <a:rPr lang="en-US" dirty="0"/>
              <a:t>What does it take to build trust in </a:t>
            </a:r>
            <a:br>
              <a:rPr lang="en-US" dirty="0"/>
            </a:br>
            <a:r>
              <a:rPr lang="en-US" dirty="0"/>
              <a:t>an algorithm or machine?</a:t>
            </a:r>
          </a:p>
        </p:txBody>
      </p:sp>
      <p:sp>
        <p:nvSpPr>
          <p:cNvPr id="3" name="Slide Number Placeholder 2">
            <a:extLst>
              <a:ext uri="{FF2B5EF4-FFF2-40B4-BE49-F238E27FC236}">
                <a16:creationId xmlns:a16="http://schemas.microsoft.com/office/drawing/2014/main" id="{DD279BBC-E903-08C9-8771-1271AE196C31}"/>
              </a:ext>
            </a:extLst>
          </p:cNvPr>
          <p:cNvSpPr>
            <a:spLocks noGrp="1"/>
          </p:cNvSpPr>
          <p:nvPr>
            <p:ph type="sldNum" sz="quarter" idx="12"/>
          </p:nvPr>
        </p:nvSpPr>
        <p:spPr/>
        <p:txBody>
          <a:bodyPr/>
          <a:lstStyle/>
          <a:p>
            <a:pPr>
              <a:defRPr/>
            </a:pPr>
            <a:fld id="{7511EA30-EE1A-224C-B1A5-D613D649D340}" type="slidenum">
              <a:rPr lang="en-GB" smtClean="0"/>
              <a:pPr>
                <a:defRPr/>
              </a:pPr>
              <a:t>7</a:t>
            </a:fld>
            <a:endParaRPr lang="en-GB"/>
          </a:p>
        </p:txBody>
      </p:sp>
      <p:grpSp>
        <p:nvGrpSpPr>
          <p:cNvPr id="22" name="Group 21">
            <a:extLst>
              <a:ext uri="{FF2B5EF4-FFF2-40B4-BE49-F238E27FC236}">
                <a16:creationId xmlns:a16="http://schemas.microsoft.com/office/drawing/2014/main" id="{9E6A8161-28D5-B9F9-5FC5-10600B57F3A1}"/>
              </a:ext>
            </a:extLst>
          </p:cNvPr>
          <p:cNvGrpSpPr/>
          <p:nvPr/>
        </p:nvGrpSpPr>
        <p:grpSpPr>
          <a:xfrm>
            <a:off x="854666" y="1660877"/>
            <a:ext cx="1301496" cy="1466661"/>
            <a:chOff x="1126344" y="1649185"/>
            <a:chExt cx="1301496" cy="1466661"/>
          </a:xfrm>
        </p:grpSpPr>
        <p:pic>
          <p:nvPicPr>
            <p:cNvPr id="5" name="Graphic 4">
              <a:extLst>
                <a:ext uri="{FF2B5EF4-FFF2-40B4-BE49-F238E27FC236}">
                  <a16:creationId xmlns:a16="http://schemas.microsoft.com/office/drawing/2014/main" id="{0A1A4A82-48B3-C007-D1AE-2498AB4893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7171" y="1649185"/>
              <a:ext cx="919843" cy="919843"/>
            </a:xfrm>
            <a:prstGeom prst="rect">
              <a:avLst/>
            </a:prstGeom>
          </p:spPr>
        </p:pic>
        <p:sp>
          <p:nvSpPr>
            <p:cNvPr id="6" name="Content Placeholder 4">
              <a:extLst>
                <a:ext uri="{FF2B5EF4-FFF2-40B4-BE49-F238E27FC236}">
                  <a16:creationId xmlns:a16="http://schemas.microsoft.com/office/drawing/2014/main" id="{E68652F7-CA59-6366-28DF-446655DBB7ED}"/>
                </a:ext>
              </a:extLst>
            </p:cNvPr>
            <p:cNvSpPr txBox="1">
              <a:spLocks/>
            </p:cNvSpPr>
            <p:nvPr/>
          </p:nvSpPr>
          <p:spPr>
            <a:xfrm>
              <a:off x="1126344" y="2685361"/>
              <a:ext cx="1301496" cy="430485"/>
            </a:xfrm>
            <a:prstGeom prst="rect">
              <a:avLst/>
            </a:prstGeom>
          </p:spPr>
          <p:txBody>
            <a:bodyPr>
              <a:normAutofit/>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200" dirty="0"/>
                <a:t>Accuracy</a:t>
              </a:r>
            </a:p>
          </p:txBody>
        </p:sp>
      </p:grpSp>
      <p:grpSp>
        <p:nvGrpSpPr>
          <p:cNvPr id="23" name="Group 22">
            <a:extLst>
              <a:ext uri="{FF2B5EF4-FFF2-40B4-BE49-F238E27FC236}">
                <a16:creationId xmlns:a16="http://schemas.microsoft.com/office/drawing/2014/main" id="{ECB6FBA8-FCBD-0359-2878-77C435CB5526}"/>
              </a:ext>
            </a:extLst>
          </p:cNvPr>
          <p:cNvGrpSpPr/>
          <p:nvPr/>
        </p:nvGrpSpPr>
        <p:grpSpPr>
          <a:xfrm>
            <a:off x="4775281" y="3564061"/>
            <a:ext cx="1597807" cy="1466660"/>
            <a:chOff x="3773094" y="1649185"/>
            <a:chExt cx="1597807" cy="1466660"/>
          </a:xfrm>
        </p:grpSpPr>
        <p:pic>
          <p:nvPicPr>
            <p:cNvPr id="14" name="Graphic 13">
              <a:extLst>
                <a:ext uri="{FF2B5EF4-FFF2-40B4-BE49-F238E27FC236}">
                  <a16:creationId xmlns:a16="http://schemas.microsoft.com/office/drawing/2014/main" id="{79CDBD30-CB23-E80C-6ECB-72E478A41B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2077" y="1649185"/>
              <a:ext cx="919843" cy="919843"/>
            </a:xfrm>
            <a:prstGeom prst="rect">
              <a:avLst/>
            </a:prstGeom>
          </p:spPr>
        </p:pic>
        <p:sp>
          <p:nvSpPr>
            <p:cNvPr id="17" name="Content Placeholder 4">
              <a:extLst>
                <a:ext uri="{FF2B5EF4-FFF2-40B4-BE49-F238E27FC236}">
                  <a16:creationId xmlns:a16="http://schemas.microsoft.com/office/drawing/2014/main" id="{A4C3FC30-633F-0257-D278-95C92205D066}"/>
                </a:ext>
              </a:extLst>
            </p:cNvPr>
            <p:cNvSpPr txBox="1">
              <a:spLocks/>
            </p:cNvSpPr>
            <p:nvPr/>
          </p:nvSpPr>
          <p:spPr>
            <a:xfrm>
              <a:off x="3773094" y="2685360"/>
              <a:ext cx="1597807" cy="430485"/>
            </a:xfrm>
            <a:prstGeom prst="rect">
              <a:avLst/>
            </a:prstGeom>
          </p:spPr>
          <p:txBody>
            <a:bodyPr>
              <a:normAutofit/>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200" dirty="0"/>
                <a:t>Transparency</a:t>
              </a:r>
            </a:p>
          </p:txBody>
        </p:sp>
      </p:grpSp>
      <p:grpSp>
        <p:nvGrpSpPr>
          <p:cNvPr id="24" name="Group 23">
            <a:extLst>
              <a:ext uri="{FF2B5EF4-FFF2-40B4-BE49-F238E27FC236}">
                <a16:creationId xmlns:a16="http://schemas.microsoft.com/office/drawing/2014/main" id="{EF2568C1-FB16-858C-474B-61FB5DB0D5B9}"/>
              </a:ext>
            </a:extLst>
          </p:cNvPr>
          <p:cNvGrpSpPr/>
          <p:nvPr/>
        </p:nvGrpSpPr>
        <p:grpSpPr>
          <a:xfrm>
            <a:off x="6737968" y="1660877"/>
            <a:ext cx="1301496" cy="1471603"/>
            <a:chOff x="6716156" y="1649186"/>
            <a:chExt cx="1301496" cy="1471603"/>
          </a:xfrm>
        </p:grpSpPr>
        <p:pic>
          <p:nvPicPr>
            <p:cNvPr id="12" name="Graphic 11">
              <a:extLst>
                <a:ext uri="{FF2B5EF4-FFF2-40B4-BE49-F238E27FC236}">
                  <a16:creationId xmlns:a16="http://schemas.microsoft.com/office/drawing/2014/main" id="{215CC5DD-AA1B-82CD-530A-75846E174F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06983" y="1649186"/>
              <a:ext cx="919842" cy="919842"/>
            </a:xfrm>
            <a:prstGeom prst="rect">
              <a:avLst/>
            </a:prstGeom>
          </p:spPr>
        </p:pic>
        <p:sp>
          <p:nvSpPr>
            <p:cNvPr id="18" name="Content Placeholder 4">
              <a:extLst>
                <a:ext uri="{FF2B5EF4-FFF2-40B4-BE49-F238E27FC236}">
                  <a16:creationId xmlns:a16="http://schemas.microsoft.com/office/drawing/2014/main" id="{22D8E5B9-2D46-2B29-FB6F-BE4BED85E7B6}"/>
                </a:ext>
              </a:extLst>
            </p:cNvPr>
            <p:cNvSpPr txBox="1">
              <a:spLocks/>
            </p:cNvSpPr>
            <p:nvPr/>
          </p:nvSpPr>
          <p:spPr>
            <a:xfrm>
              <a:off x="6716156" y="2690304"/>
              <a:ext cx="1301496" cy="430485"/>
            </a:xfrm>
            <a:prstGeom prst="rect">
              <a:avLst/>
            </a:prstGeom>
          </p:spPr>
          <p:txBody>
            <a:bodyPr>
              <a:noAutofit/>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200" dirty="0"/>
                <a:t>Robustness</a:t>
              </a:r>
            </a:p>
          </p:txBody>
        </p:sp>
      </p:grpSp>
      <p:grpSp>
        <p:nvGrpSpPr>
          <p:cNvPr id="25" name="Group 24">
            <a:extLst>
              <a:ext uri="{FF2B5EF4-FFF2-40B4-BE49-F238E27FC236}">
                <a16:creationId xmlns:a16="http://schemas.microsoft.com/office/drawing/2014/main" id="{C6FC7DAD-BC03-ED96-4708-7C87FB96BE6E}"/>
              </a:ext>
            </a:extLst>
          </p:cNvPr>
          <p:cNvGrpSpPr/>
          <p:nvPr/>
        </p:nvGrpSpPr>
        <p:grpSpPr>
          <a:xfrm>
            <a:off x="856028" y="3569165"/>
            <a:ext cx="1301496" cy="1484866"/>
            <a:chOff x="1126344" y="3554349"/>
            <a:chExt cx="1301496" cy="1484866"/>
          </a:xfrm>
        </p:grpSpPr>
        <p:pic>
          <p:nvPicPr>
            <p:cNvPr id="16" name="Graphic 15">
              <a:extLst>
                <a:ext uri="{FF2B5EF4-FFF2-40B4-BE49-F238E27FC236}">
                  <a16:creationId xmlns:a16="http://schemas.microsoft.com/office/drawing/2014/main" id="{B95C2C1D-8FC1-2F2F-4840-AFDD33ED65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19891" y="3554349"/>
              <a:ext cx="911679" cy="911679"/>
            </a:xfrm>
            <a:prstGeom prst="rect">
              <a:avLst/>
            </a:prstGeom>
          </p:spPr>
        </p:pic>
        <p:sp>
          <p:nvSpPr>
            <p:cNvPr id="19" name="Content Placeholder 4">
              <a:extLst>
                <a:ext uri="{FF2B5EF4-FFF2-40B4-BE49-F238E27FC236}">
                  <a16:creationId xmlns:a16="http://schemas.microsoft.com/office/drawing/2014/main" id="{04CA8E0A-FCEC-1BC3-9255-8E89FCDEAF81}"/>
                </a:ext>
              </a:extLst>
            </p:cNvPr>
            <p:cNvSpPr txBox="1">
              <a:spLocks/>
            </p:cNvSpPr>
            <p:nvPr/>
          </p:nvSpPr>
          <p:spPr>
            <a:xfrm>
              <a:off x="1126344" y="4608730"/>
              <a:ext cx="1301496" cy="430485"/>
            </a:xfrm>
            <a:prstGeom prst="rect">
              <a:avLst/>
            </a:prstGeom>
          </p:spPr>
          <p:txBody>
            <a:bodyPr>
              <a:normAutofit/>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200" dirty="0"/>
                <a:t>Fairness</a:t>
              </a:r>
            </a:p>
          </p:txBody>
        </p:sp>
      </p:grpSp>
      <p:grpSp>
        <p:nvGrpSpPr>
          <p:cNvPr id="26" name="Group 25">
            <a:extLst>
              <a:ext uri="{FF2B5EF4-FFF2-40B4-BE49-F238E27FC236}">
                <a16:creationId xmlns:a16="http://schemas.microsoft.com/office/drawing/2014/main" id="{77E38776-9957-C912-4791-8514DECF1E0D}"/>
              </a:ext>
            </a:extLst>
          </p:cNvPr>
          <p:cNvGrpSpPr/>
          <p:nvPr/>
        </p:nvGrpSpPr>
        <p:grpSpPr>
          <a:xfrm>
            <a:off x="2919208" y="3569165"/>
            <a:ext cx="1301496" cy="1489792"/>
            <a:chOff x="3921249" y="3554349"/>
            <a:chExt cx="1301496" cy="1489792"/>
          </a:xfrm>
        </p:grpSpPr>
        <p:pic>
          <p:nvPicPr>
            <p:cNvPr id="10" name="Graphic 9">
              <a:extLst>
                <a:ext uri="{FF2B5EF4-FFF2-40B4-BE49-F238E27FC236}">
                  <a16:creationId xmlns:a16="http://schemas.microsoft.com/office/drawing/2014/main" id="{DF1D3C1C-6DC7-C7F8-2F86-4CB9D21A228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16158" y="3554349"/>
              <a:ext cx="911678" cy="911678"/>
            </a:xfrm>
            <a:prstGeom prst="rect">
              <a:avLst/>
            </a:prstGeom>
          </p:spPr>
        </p:pic>
        <p:sp>
          <p:nvSpPr>
            <p:cNvPr id="20" name="Content Placeholder 4">
              <a:extLst>
                <a:ext uri="{FF2B5EF4-FFF2-40B4-BE49-F238E27FC236}">
                  <a16:creationId xmlns:a16="http://schemas.microsoft.com/office/drawing/2014/main" id="{847EC6F1-5731-27B6-A32D-16C5C2EA738F}"/>
                </a:ext>
              </a:extLst>
            </p:cNvPr>
            <p:cNvSpPr txBox="1">
              <a:spLocks/>
            </p:cNvSpPr>
            <p:nvPr/>
          </p:nvSpPr>
          <p:spPr>
            <a:xfrm>
              <a:off x="3921249" y="4613656"/>
              <a:ext cx="1301496" cy="430485"/>
            </a:xfrm>
            <a:prstGeom prst="rect">
              <a:avLst/>
            </a:prstGeom>
          </p:spPr>
          <p:txBody>
            <a:bodyPr>
              <a:normAutofit/>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200" dirty="0"/>
                <a:t>Privacy</a:t>
              </a:r>
            </a:p>
          </p:txBody>
        </p:sp>
      </p:grpSp>
      <p:grpSp>
        <p:nvGrpSpPr>
          <p:cNvPr id="27" name="Group 26">
            <a:extLst>
              <a:ext uri="{FF2B5EF4-FFF2-40B4-BE49-F238E27FC236}">
                <a16:creationId xmlns:a16="http://schemas.microsoft.com/office/drawing/2014/main" id="{02B2FE4B-F9B3-0057-FE4B-6152D8DA14C6}"/>
              </a:ext>
            </a:extLst>
          </p:cNvPr>
          <p:cNvGrpSpPr/>
          <p:nvPr/>
        </p:nvGrpSpPr>
        <p:grpSpPr>
          <a:xfrm>
            <a:off x="6737968" y="3562368"/>
            <a:ext cx="1301496" cy="1491663"/>
            <a:chOff x="6716154" y="3562368"/>
            <a:chExt cx="1301496" cy="1491663"/>
          </a:xfrm>
        </p:grpSpPr>
        <p:pic>
          <p:nvPicPr>
            <p:cNvPr id="8" name="Graphic 7">
              <a:extLst>
                <a:ext uri="{FF2B5EF4-FFF2-40B4-BE49-F238E27FC236}">
                  <a16:creationId xmlns:a16="http://schemas.microsoft.com/office/drawing/2014/main" id="{52D1B9D0-F946-8508-0290-266ADE95B39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912431" y="3562368"/>
              <a:ext cx="911678" cy="911678"/>
            </a:xfrm>
            <a:prstGeom prst="rect">
              <a:avLst/>
            </a:prstGeom>
          </p:spPr>
        </p:pic>
        <p:sp>
          <p:nvSpPr>
            <p:cNvPr id="21" name="Content Placeholder 4">
              <a:extLst>
                <a:ext uri="{FF2B5EF4-FFF2-40B4-BE49-F238E27FC236}">
                  <a16:creationId xmlns:a16="http://schemas.microsoft.com/office/drawing/2014/main" id="{734AD943-D09F-2D6C-88BA-2419233B0B0A}"/>
                </a:ext>
              </a:extLst>
            </p:cNvPr>
            <p:cNvSpPr txBox="1">
              <a:spLocks/>
            </p:cNvSpPr>
            <p:nvPr/>
          </p:nvSpPr>
          <p:spPr>
            <a:xfrm>
              <a:off x="6716154" y="4623546"/>
              <a:ext cx="1301496" cy="430485"/>
            </a:xfrm>
            <a:prstGeom prst="rect">
              <a:avLst/>
            </a:prstGeom>
          </p:spPr>
          <p:txBody>
            <a:bodyPr>
              <a:normAutofit/>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200" dirty="0"/>
                <a:t>Explainability</a:t>
              </a:r>
            </a:p>
          </p:txBody>
        </p:sp>
      </p:grpSp>
      <p:grpSp>
        <p:nvGrpSpPr>
          <p:cNvPr id="31" name="Group 30">
            <a:extLst>
              <a:ext uri="{FF2B5EF4-FFF2-40B4-BE49-F238E27FC236}">
                <a16:creationId xmlns:a16="http://schemas.microsoft.com/office/drawing/2014/main" id="{59555B31-BF09-D552-E8F5-97B209E48FD9}"/>
              </a:ext>
            </a:extLst>
          </p:cNvPr>
          <p:cNvGrpSpPr/>
          <p:nvPr/>
        </p:nvGrpSpPr>
        <p:grpSpPr>
          <a:xfrm>
            <a:off x="2919208" y="1660877"/>
            <a:ext cx="1301496" cy="1466661"/>
            <a:chOff x="2889052" y="1660877"/>
            <a:chExt cx="1301496" cy="1466661"/>
          </a:xfrm>
        </p:grpSpPr>
        <p:pic>
          <p:nvPicPr>
            <p:cNvPr id="29" name="Graphic 28">
              <a:extLst>
                <a:ext uri="{FF2B5EF4-FFF2-40B4-BE49-F238E27FC236}">
                  <a16:creationId xmlns:a16="http://schemas.microsoft.com/office/drawing/2014/main" id="{D999EABF-A973-7E4C-A1FA-20EBFC7C736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083961" y="1660877"/>
              <a:ext cx="911678" cy="911678"/>
            </a:xfrm>
            <a:prstGeom prst="rect">
              <a:avLst/>
            </a:prstGeom>
          </p:spPr>
        </p:pic>
        <p:sp>
          <p:nvSpPr>
            <p:cNvPr id="30" name="Content Placeholder 4">
              <a:extLst>
                <a:ext uri="{FF2B5EF4-FFF2-40B4-BE49-F238E27FC236}">
                  <a16:creationId xmlns:a16="http://schemas.microsoft.com/office/drawing/2014/main" id="{A9EF7E24-DC18-8565-0423-2A01717BBF55}"/>
                </a:ext>
              </a:extLst>
            </p:cNvPr>
            <p:cNvSpPr txBox="1">
              <a:spLocks/>
            </p:cNvSpPr>
            <p:nvPr/>
          </p:nvSpPr>
          <p:spPr>
            <a:xfrm>
              <a:off x="2889052" y="2697053"/>
              <a:ext cx="1301496" cy="430485"/>
            </a:xfrm>
            <a:prstGeom prst="rect">
              <a:avLst/>
            </a:prstGeom>
          </p:spPr>
          <p:txBody>
            <a:bodyPr>
              <a:normAutofit/>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200" dirty="0"/>
                <a:t>Data quality</a:t>
              </a:r>
            </a:p>
          </p:txBody>
        </p:sp>
      </p:grpSp>
      <p:grpSp>
        <p:nvGrpSpPr>
          <p:cNvPr id="35" name="Group 34">
            <a:extLst>
              <a:ext uri="{FF2B5EF4-FFF2-40B4-BE49-F238E27FC236}">
                <a16:creationId xmlns:a16="http://schemas.microsoft.com/office/drawing/2014/main" id="{3D9AB211-478A-7286-ABD2-393C913BCB59}"/>
              </a:ext>
            </a:extLst>
          </p:cNvPr>
          <p:cNvGrpSpPr/>
          <p:nvPr/>
        </p:nvGrpSpPr>
        <p:grpSpPr>
          <a:xfrm>
            <a:off x="4901759" y="1660877"/>
            <a:ext cx="1301496" cy="1466661"/>
            <a:chOff x="4901759" y="1660877"/>
            <a:chExt cx="1301496" cy="1466661"/>
          </a:xfrm>
        </p:grpSpPr>
        <p:pic>
          <p:nvPicPr>
            <p:cNvPr id="33" name="Graphic 32">
              <a:extLst>
                <a:ext uri="{FF2B5EF4-FFF2-40B4-BE49-F238E27FC236}">
                  <a16:creationId xmlns:a16="http://schemas.microsoft.com/office/drawing/2014/main" id="{DAFD3B6E-A2C3-3910-A820-D15E4F09292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114264" y="1660877"/>
              <a:ext cx="919843" cy="919843"/>
            </a:xfrm>
            <a:prstGeom prst="rect">
              <a:avLst/>
            </a:prstGeom>
          </p:spPr>
        </p:pic>
        <p:sp>
          <p:nvSpPr>
            <p:cNvPr id="34" name="Content Placeholder 4">
              <a:extLst>
                <a:ext uri="{FF2B5EF4-FFF2-40B4-BE49-F238E27FC236}">
                  <a16:creationId xmlns:a16="http://schemas.microsoft.com/office/drawing/2014/main" id="{8156778A-BE26-9739-345E-8D6D878AF8F8}"/>
                </a:ext>
              </a:extLst>
            </p:cNvPr>
            <p:cNvSpPr txBox="1">
              <a:spLocks/>
            </p:cNvSpPr>
            <p:nvPr/>
          </p:nvSpPr>
          <p:spPr>
            <a:xfrm>
              <a:off x="4901759" y="2697053"/>
              <a:ext cx="1301496" cy="430485"/>
            </a:xfrm>
            <a:prstGeom prst="rect">
              <a:avLst/>
            </a:prstGeom>
          </p:spPr>
          <p:txBody>
            <a:bodyPr>
              <a:normAutofit/>
            </a:bodyPr>
            <a:lst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a:lstStyle>
            <a:p>
              <a:pPr marL="0" indent="0" algn="ctr" eaLnBrk="1" hangingPunct="1">
                <a:buFont typeface="Arial" charset="0"/>
                <a:buNone/>
              </a:pPr>
              <a:r>
                <a:rPr lang="en-US" sz="1200" dirty="0"/>
                <a:t>Testing</a:t>
              </a:r>
            </a:p>
          </p:txBody>
        </p:sp>
      </p:grpSp>
    </p:spTree>
    <p:extLst>
      <p:ext uri="{BB962C8B-B14F-4D97-AF65-F5344CB8AC3E}">
        <p14:creationId xmlns:p14="http://schemas.microsoft.com/office/powerpoint/2010/main" val="75166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EDDB-F3D8-50B8-F08E-D73D88266400}"/>
              </a:ext>
            </a:extLst>
          </p:cNvPr>
          <p:cNvSpPr>
            <a:spLocks noGrp="1"/>
          </p:cNvSpPr>
          <p:nvPr>
            <p:ph type="title"/>
          </p:nvPr>
        </p:nvSpPr>
        <p:spPr>
          <a:xfrm>
            <a:off x="699690" y="212303"/>
            <a:ext cx="7514035" cy="943033"/>
          </a:xfrm>
        </p:spPr>
        <p:txBody>
          <a:bodyPr/>
          <a:lstStyle/>
          <a:p>
            <a:r>
              <a:rPr lang="en-US" dirty="0"/>
              <a:t>Why does trust matter?</a:t>
            </a:r>
          </a:p>
        </p:txBody>
      </p:sp>
      <p:sp>
        <p:nvSpPr>
          <p:cNvPr id="3" name="Content Placeholder 2">
            <a:extLst>
              <a:ext uri="{FF2B5EF4-FFF2-40B4-BE49-F238E27FC236}">
                <a16:creationId xmlns:a16="http://schemas.microsoft.com/office/drawing/2014/main" id="{D10BA3F8-6BF2-389E-F083-CABA0816A7D3}"/>
              </a:ext>
            </a:extLst>
          </p:cNvPr>
          <p:cNvSpPr>
            <a:spLocks noGrp="1"/>
          </p:cNvSpPr>
          <p:nvPr>
            <p:ph sz="half" idx="1"/>
          </p:nvPr>
        </p:nvSpPr>
        <p:spPr>
          <a:xfrm>
            <a:off x="507350" y="1155336"/>
            <a:ext cx="8129299" cy="3899926"/>
          </a:xfrm>
        </p:spPr>
        <p:txBody>
          <a:bodyPr>
            <a:normAutofit fontScale="92500" lnSpcReduction="20000"/>
          </a:bodyPr>
          <a:lstStyle/>
          <a:p>
            <a:pPr marL="0" indent="0">
              <a:buNone/>
            </a:pPr>
            <a:r>
              <a:rPr lang="en-US" sz="3200" dirty="0"/>
              <a:t>As algorithms are increasingly used to augment human intelligence and aid human decision-making, it is critical that people can trust that:</a:t>
            </a:r>
          </a:p>
          <a:p>
            <a:pPr marL="514350" indent="-514350">
              <a:buSzPct val="100000"/>
              <a:buFont typeface="+mj-lt"/>
              <a:buAutoNum type="arabicPeriod"/>
            </a:pPr>
            <a:r>
              <a:rPr lang="en-US" sz="3200" dirty="0"/>
              <a:t>The outcomes of these systems are </a:t>
            </a:r>
            <a:r>
              <a:rPr lang="en-US" sz="3200" dirty="0">
                <a:solidFill>
                  <a:schemeClr val="accent1"/>
                </a:solidFill>
              </a:rPr>
              <a:t>trustworthy</a:t>
            </a:r>
            <a:r>
              <a:rPr lang="en-US" sz="3200" dirty="0"/>
              <a:t> and </a:t>
            </a:r>
            <a:r>
              <a:rPr lang="en-US" sz="3200" dirty="0">
                <a:solidFill>
                  <a:schemeClr val="accent1"/>
                </a:solidFill>
              </a:rPr>
              <a:t>aligned with human ethics and expectations</a:t>
            </a:r>
          </a:p>
          <a:p>
            <a:pPr marL="514350" indent="-514350">
              <a:buSzPct val="100000"/>
              <a:buFont typeface="+mj-lt"/>
              <a:buAutoNum type="arabicPeriod"/>
            </a:pPr>
            <a:r>
              <a:rPr lang="en-US" sz="3200" dirty="0"/>
              <a:t>Unintended consequences are identified, mitigated, and tracked</a:t>
            </a:r>
          </a:p>
        </p:txBody>
      </p:sp>
      <p:sp>
        <p:nvSpPr>
          <p:cNvPr id="5" name="Slide Number Placeholder 4">
            <a:extLst>
              <a:ext uri="{FF2B5EF4-FFF2-40B4-BE49-F238E27FC236}">
                <a16:creationId xmlns:a16="http://schemas.microsoft.com/office/drawing/2014/main" id="{AB7EBB05-025E-C296-B26C-F70F86C27F76}"/>
              </a:ext>
            </a:extLst>
          </p:cNvPr>
          <p:cNvSpPr>
            <a:spLocks noGrp="1"/>
          </p:cNvSpPr>
          <p:nvPr>
            <p:ph type="sldNum" sz="quarter" idx="12"/>
          </p:nvPr>
        </p:nvSpPr>
        <p:spPr/>
        <p:txBody>
          <a:bodyPr/>
          <a:lstStyle/>
          <a:p>
            <a:pPr>
              <a:defRPr/>
            </a:pPr>
            <a:fld id="{46F94934-F064-734F-A6D3-DC27BF845CDD}" type="slidenum">
              <a:rPr lang="en-GB" smtClean="0"/>
              <a:pPr>
                <a:defRPr/>
              </a:pPr>
              <a:t>8</a:t>
            </a:fld>
            <a:endParaRPr lang="en-GB"/>
          </a:p>
        </p:txBody>
      </p:sp>
    </p:spTree>
    <p:extLst>
      <p:ext uri="{BB962C8B-B14F-4D97-AF65-F5344CB8AC3E}">
        <p14:creationId xmlns:p14="http://schemas.microsoft.com/office/powerpoint/2010/main" val="211428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981" y="144392"/>
            <a:ext cx="7514035" cy="1089755"/>
          </a:xfrm>
        </p:spPr>
        <p:txBody>
          <a:bodyPr/>
          <a:lstStyle/>
          <a:p>
            <a:r>
              <a:rPr lang="en-US" dirty="0"/>
              <a:t>Doing the right thing</a:t>
            </a:r>
          </a:p>
        </p:txBody>
      </p:sp>
      <p:sp>
        <p:nvSpPr>
          <p:cNvPr id="3" name="Content Placeholder 2"/>
          <p:cNvSpPr>
            <a:spLocks noGrp="1"/>
          </p:cNvSpPr>
          <p:nvPr>
            <p:ph idx="1"/>
          </p:nvPr>
        </p:nvSpPr>
        <p:spPr>
          <a:xfrm>
            <a:off x="814981" y="1234147"/>
            <a:ext cx="7675876" cy="3762671"/>
          </a:xfrm>
        </p:spPr>
        <p:txBody>
          <a:bodyPr>
            <a:normAutofit/>
          </a:bodyPr>
          <a:lstStyle/>
          <a:p>
            <a:pPr marL="0" indent="0">
              <a:buSzPct val="100000"/>
              <a:buNone/>
            </a:pPr>
            <a:r>
              <a:rPr lang="en-US" sz="2000" dirty="0"/>
              <a:t>What motivates </a:t>
            </a:r>
            <a:r>
              <a:rPr lang="en-US" sz="2000" b="1" dirty="0"/>
              <a:t>people</a:t>
            </a:r>
            <a:r>
              <a:rPr lang="en-US" sz="2000" dirty="0"/>
              <a:t> to do the right thing?</a:t>
            </a:r>
          </a:p>
          <a:p>
            <a:pPr lvl="1">
              <a:buSzPct val="100000"/>
              <a:buFont typeface="Arial" panose="020B0604020202020204" pitchFamily="34" charset="0"/>
              <a:buChar char="•"/>
            </a:pPr>
            <a:r>
              <a:rPr lang="en-US" sz="2000" dirty="0"/>
              <a:t>Ethics (culturally agreed-upon morals and standards of action)</a:t>
            </a:r>
          </a:p>
          <a:p>
            <a:pPr lvl="1">
              <a:buSzPct val="100000"/>
              <a:buFont typeface="Arial" panose="020B0604020202020204" pitchFamily="34" charset="0"/>
              <a:buChar char="•"/>
            </a:pPr>
            <a:r>
              <a:rPr lang="en-US" sz="2000" dirty="0"/>
              <a:t>Laws and legal/criminal liability</a:t>
            </a:r>
          </a:p>
          <a:p>
            <a:pPr lvl="1">
              <a:buSzPct val="100000"/>
              <a:buFont typeface="Arial" panose="020B0604020202020204" pitchFamily="34" charset="0"/>
              <a:buChar char="•"/>
            </a:pPr>
            <a:r>
              <a:rPr lang="en-US" sz="2000" dirty="0"/>
              <a:t>Fear of non-legal consequences (e.g., reputational harm)</a:t>
            </a:r>
          </a:p>
        </p:txBody>
      </p:sp>
      <p:sp>
        <p:nvSpPr>
          <p:cNvPr id="5" name="Slide Number Placeholder 4"/>
          <p:cNvSpPr>
            <a:spLocks noGrp="1"/>
          </p:cNvSpPr>
          <p:nvPr>
            <p:ph type="sldNum" sz="quarter" idx="12"/>
          </p:nvPr>
        </p:nvSpPr>
        <p:spPr/>
        <p:txBody>
          <a:bodyPr/>
          <a:lstStyle/>
          <a:p>
            <a:fld id="{05072F42-4DFA-4725-86F9-7594E4AB4EB5}" type="slidenum">
              <a:rPr lang="en-GB" smtClean="0"/>
              <a:pPr/>
              <a:t>9</a:t>
            </a:fld>
            <a:endParaRPr lang="en-GB"/>
          </a:p>
        </p:txBody>
      </p:sp>
    </p:spTree>
    <p:extLst>
      <p:ext uri="{BB962C8B-B14F-4D97-AF65-F5344CB8AC3E}">
        <p14:creationId xmlns:p14="http://schemas.microsoft.com/office/powerpoint/2010/main" val="3951525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nn">
  <a:themeElements>
    <a:clrScheme name="Penn">
      <a:dk1>
        <a:srgbClr val="0B4183"/>
      </a:dk1>
      <a:lt1>
        <a:sysClr val="window" lastClr="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Lecture Slide" id="{4F434F8D-F868-9242-AC3A-201D64C651F0}" vid="{96E9793C-346A-7742-A344-97DB0A3B505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Slide</Template>
  <TotalTime>48279</TotalTime>
  <Words>6651</Words>
  <Application>Microsoft Macintosh PowerPoint</Application>
  <PresentationFormat>On-screen Show (16:10)</PresentationFormat>
  <Paragraphs>480</Paragraphs>
  <Slides>46</Slides>
  <Notes>44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Calibri</vt:lpstr>
      <vt:lpstr>Corbel</vt:lpstr>
      <vt:lpstr>Franklin Gothic Demi</vt:lpstr>
      <vt:lpstr>Helvetica</vt:lpstr>
      <vt:lpstr>Noto Sans Symbols</vt:lpstr>
      <vt:lpstr>Tahoma</vt:lpstr>
      <vt:lpstr>Times New Roman</vt:lpstr>
      <vt:lpstr>Wingdings</vt:lpstr>
      <vt:lpstr>Penn</vt:lpstr>
      <vt:lpstr>Ethics for Data and AI</vt:lpstr>
      <vt:lpstr>Agenda</vt:lpstr>
      <vt:lpstr>Why trust and ethics matter</vt:lpstr>
      <vt:lpstr>Data science models affect most aspects of society…</vt:lpstr>
      <vt:lpstr>… but they can carry risks and introduce ethical concerns</vt:lpstr>
      <vt:lpstr>PowerPoint Presentation</vt:lpstr>
      <vt:lpstr>What does it take to build trust in  an algorithm or machine?</vt:lpstr>
      <vt:lpstr>Why does trust matter?</vt:lpstr>
      <vt:lpstr>Doing the right thing</vt:lpstr>
      <vt:lpstr>Doing the right thing</vt:lpstr>
      <vt:lpstr>Ethics surrounding data</vt:lpstr>
      <vt:lpstr>Ethical principles around data</vt:lpstr>
      <vt:lpstr>Data collection</vt:lpstr>
      <vt:lpstr>Data and informed consent</vt:lpstr>
      <vt:lpstr>Example: Facebook’s mood manipulation experiment</vt:lpstr>
      <vt:lpstr>Was this legal?  </vt:lpstr>
      <vt:lpstr>Was this ethical?</vt:lpstr>
      <vt:lpstr>Ethical issues with  data and informed consent</vt:lpstr>
      <vt:lpstr>Intellectual property</vt:lpstr>
      <vt:lpstr>PowerPoint Presentation</vt:lpstr>
      <vt:lpstr>Privacy is not simple</vt:lpstr>
      <vt:lpstr>Example: OKCupid data publicly released</vt:lpstr>
      <vt:lpstr>Was the OkCupid data public?</vt:lpstr>
      <vt:lpstr>De-identification example:  Group Insurance Commission</vt:lpstr>
      <vt:lpstr>Differential Privacy</vt:lpstr>
      <vt:lpstr>Ethics surrounding algorithms</vt:lpstr>
      <vt:lpstr>Algorithms are not neutral</vt:lpstr>
      <vt:lpstr>Three possible ways to get  “bad” results from “good” data</vt:lpstr>
      <vt:lpstr>Example: Correlated attributes</vt:lpstr>
      <vt:lpstr>Example:  Misleading results</vt:lpstr>
      <vt:lpstr>Example:  Misleading results</vt:lpstr>
      <vt:lpstr>p-Hacking</vt:lpstr>
      <vt:lpstr>PowerPoint Presentation</vt:lpstr>
      <vt:lpstr>Fairness</vt:lpstr>
      <vt:lpstr>Fairness</vt:lpstr>
      <vt:lpstr>Example: Recidivism prediction</vt:lpstr>
      <vt:lpstr>Ethics surrounding AI</vt:lpstr>
      <vt:lpstr>AI trust</vt:lpstr>
      <vt:lpstr>The Five Pillars of Trust</vt:lpstr>
      <vt:lpstr>PowerPoint Presentation</vt:lpstr>
      <vt:lpstr>Transparency and explainability</vt:lpstr>
      <vt:lpstr>Reproducibility</vt:lpstr>
      <vt:lpstr>Facilitating reproducibility</vt:lpstr>
      <vt:lpstr>Robustness</vt:lpstr>
      <vt:lpstr>PowerPoint Presentation</vt:lpstr>
      <vt:lpstr>Key takeaways: Ethics surrounding data, algorithms, and AI</vt:lpstr>
    </vt:vector>
  </TitlesOfParts>
  <Manager>Peter Druschel</Manager>
  <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Data</dc:title>
  <dc:subject>Scalable and Cloud Computing</dc:subject>
  <dc:creator>Zachary Ives</dc:creator>
  <cp:keywords>NETS 212</cp:keywords>
  <dc:description>http://www.cis.upenn.edu/~nets212/</dc:description>
  <cp:lastModifiedBy>Rachel E Amity</cp:lastModifiedBy>
  <cp:revision>528</cp:revision>
  <cp:lastPrinted>2017-01-23T16:50:21Z</cp:lastPrinted>
  <dcterms:created xsi:type="dcterms:W3CDTF">2017-01-03T15:51:00Z</dcterms:created>
  <dcterms:modified xsi:type="dcterms:W3CDTF">2023-02-06T15:19:19Z</dcterms:modified>
  <cp:category>Lecture</cp:category>
</cp:coreProperties>
</file>