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7"/>
  </p:notesMasterIdLst>
  <p:sldIdLst>
    <p:sldId id="926" r:id="rId2"/>
    <p:sldId id="941" r:id="rId3"/>
    <p:sldId id="942" r:id="rId4"/>
    <p:sldId id="943" r:id="rId5"/>
    <p:sldId id="944" r:id="rId6"/>
    <p:sldId id="945" r:id="rId7"/>
    <p:sldId id="946" r:id="rId8"/>
    <p:sldId id="947" r:id="rId9"/>
    <p:sldId id="948" r:id="rId10"/>
    <p:sldId id="949" r:id="rId11"/>
    <p:sldId id="950" r:id="rId12"/>
    <p:sldId id="951" r:id="rId13"/>
    <p:sldId id="952" r:id="rId14"/>
    <p:sldId id="954" r:id="rId15"/>
    <p:sldId id="953" r:id="rId16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7" userDrawn="1">
          <p15:clr>
            <a:srgbClr val="A4A3A4"/>
          </p15:clr>
        </p15:guide>
      </p15:notesGuideLst>
    </p:ext>
    <p:ext uri="http://customooxmlschemas.google.com/">
      <go:slidesCustomData xmlns="" xmlns:p15="http://schemas.microsoft.com/office/powerpoint/2012/main" xmlns:go="http://customooxmlschemas.google.com/" roundtripDataSignature="AMtx7mhW+JFCNcOhfESUAh1OuuX/vq4hkw==" r:id="rId70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David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183"/>
    <a:srgbClr val="FF4434"/>
    <a:srgbClr val="2683C6"/>
    <a:srgbClr val="006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822FE-55E1-4D8C-9505-DD2AD7BC2D98}">
  <a:tblStyle styleId="{B53822FE-55E1-4D8C-9505-DD2AD7BC2D9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CEC"/>
          </a:solidFill>
        </a:fill>
      </a:tcStyle>
    </a:wholeTbl>
    <a:band1H>
      <a:tcTxStyle/>
      <a:tcStyle>
        <a:tcBdr/>
        <a:fill>
          <a:solidFill>
            <a:srgbClr val="D7D7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7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31A1CE-45A0-43F2-B65F-9C90667C09C6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 autoAdjust="0"/>
    <p:restoredTop sz="82859" autoAdjust="0"/>
  </p:normalViewPr>
  <p:slideViewPr>
    <p:cSldViewPr snapToGrid="0" snapToObjects="1">
      <p:cViewPr varScale="1">
        <p:scale>
          <a:sx n="94" d="100"/>
          <a:sy n="94" d="100"/>
        </p:scale>
        <p:origin x="1404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974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182" y="34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23:46:02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1085 40 24575,'-10'-2'0,"-2"0"0,0 1 0,-3-2 0,-4-1 0,-4 1 0,-1-3 0,-3 1 0,6 0 0,1 2 0,6 1 0,2 2 0,1 0 0,1-1 0,1 1 0,-1 0 0,-1 0 0,0 0 0,0-1 0,-3 1 0,2-1 0,-1 1 0,2 0 0,-3 0 0,3 0 0,-4 0 0,3 0 0,0 0 0,-2 1 0,3-1 0,-2 2 0,0-2 0,1 0 0,-2 1 0,2 0 0,-1-1 0,0 1 0,-4 0 0,-1-1 0,1 1 0,-3-1 0,4 0 0,1 0 0,2 0 0,1 0 0,2 0 0,-2 0 0,1 0 0,1 1 0,1-1 0,-1 1 0,2 0 0,-2 0 0,3 1 0,-3-1 0,1 1 0,-1 0 0,0-1 0,0 0 0,2 0 0,-2 1 0,1-2 0,-1 1 0,1-1 0,-2 1 0,5 0 0,-1 0 0,1 1 0,0-1 0,0 0 0,0 0 0,-1 0 0,1 1 0,-2 1 0,2-2 0,-1 2 0,-1-1 0,2-1 0,-2 3 0,1-2 0,-1-1 0,1 1 0,-1 0 0,1 0 0,-1 1 0,-2-1 0,1 2 0,1-2 0,-1 4 0,3-3 0,0 1 0,2 0 0,-1 0 0,0 0 0,2 3 0,-1 0 0,0 1 0,1 1 0,-3 2 0,1 2 0,-2 0 0,3 1 0,-2-1 0,3 1 0,0-4 0,1 0 0,1 1 0,0-2 0,0 0 0,1 2 0,0-2 0,1 1 0,0 1 0,0-2 0,1 1 0,0 0 0,0 0 0,2 0 0,0-1 0,0-1 0,2-1 0,1 1 0,0-2 0,2 1 0,1 1 0,1-1 0,3 0 0,2-1 0,0 1 0,2 0 0,3-1 0,-2 1 0,3 0 0,-2 1 0,-4-2 0,-2-1 0,1-1 0,-4-1 0,1 0 0,-1-2 0,1 2 0,0-1 0,1 0 0,3-1 0,0 0 0,0 0 0,-1 0 0,-1 1 0,0 0 0,-1-1 0,2 0 0,1-1 0,0 0 0,-1 1 0,1-1 0,-3 0 0,-1 1 0,0 0 0,-3-1 0,1 0 0,0 0 0,1 0 0,0 0 0,1 0 0,-1 0 0,-1 0 0,2 0 0,2 0 0,-1 0 0,5 0 0,-2 0 0,-1 0 0,4 0 0,-3 1 0,2 0 0,0 0 0,-1-1 0,1 1 0,-3-1 0,1 1 0,-3-1 0,-1 1 0,0-1 0,-3 0 0,0 0 0,-2 0 0,-1 0 0,0 0 0,0-1 0,0 0 0,2 1 0,0-2 0,1 0 0,-1 0 0,1 1 0,0 0 0,0 0 0,0 0 0,-2 1 0,-2 0 0,0-1 0,-3 1 0,1-1 0,0 1 0,-1 0 0,2-1 0,0 1 0,0 0 0,1 0 0,1-1 0,-1 0 0,1-1 0,-2 1 0,0 0 0,0 1 0,0 0 0,-1-2 0,3 2 0,-3-2 0,1 2 0,1-2 0,0 2 0,-2 0 0,2-2 0,-1 2 0,-1-2 0,1 1 0,-2 0 0,1 1 0,0-1 0,2-1 0,-2-1 0,1 2 0,-1-2 0,-1 1 0,0 0 0,0-1 0,0 2 0,-1-1 0,1-2 0,-1 2 0,1-2 0,-1 1 0,0-1 0,0 1 0,1 0 0,-2-2 0,1 3 0,-1-3 0,0 3 0,0-3 0,1 1 0,0 0 0,-1 1 0,0 0 0,1 0 0,-1 1 0,1-2 0,-1 0 0,1 0 0,-1-1 0,1 1 0,0 1 0,0-1 0,0 2 0,-1-2 0,0 2 0,1-2 0,0 2 0,-1 0 0,1-1 0,-1 1 0,0-2 0,1 1 0,0-1 0,1-1 0,-1 1 0,-1-1 0,1 1 0,-1-2 0,1 1 0,0 0 0,-1 0 0,1-1 0,0 1 0,-1 0 0,1 0 0,-1 1 0,1-1 0,-1 0 0,0 0 0,0 0 0,0 1 0,0-1 0,-1-1 0,1 0 0,-1-1 0,1 1 0,-1 1 0,1 0 0,0 0 0,-1 1 0,1 0 0,-1 0 0,0-1 0,1 1 0,0 0 0,-1-1 0,0 1 0,0 1 0,0 0 0,1 1 0,-1-1 0,0 1 0,1 0 0,-1 0 0,1-1 0,-2 1 0,0-1 0,0 0 0,-1 0 0,1 0 0,0 0 0,0 1 0,1 1 0,-1-1 0,-1 0 0,-5-1 0,1-1 0,0 0 0,1 1 0,1 0 0,3 1 0,-1 1 0,2-2 0,0 0 0,-1 2 0,0-3 0,1 1 0,0-2 0,-1 0 0,0 3 0,1 0 0,1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23:46:33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1064 99 24575,'-17'-10'0,"0"0"0,3 2 0,-4-1 0,2 0 0,0 1 0,4 3 0,3 1 0,2 2 0,1 1 0,1-1 0,2 2 0,-1-1 0,-1 1 0,-3-1 0,-1 1 0,-3-2 0,-1 0 0,-2-1 0,0 1 0,-1-1 0,2 1 0,-2-1 0,1 1 0,1 0 0,2 1 0,-3-1 0,-1 2 0,0 0 0,0 0 0,1-1 0,-1 1 0,-2-1 0,1 0 0,0 1 0,-2 0 0,3 0 0,-2 0 0,-2 0 0,0 0 0,1 0 0,0 0 0,2 0 0,2 0 0,-3-1 0,3 1 0,-1-1 0,-2 1 0,1 0 0,0 0 0,-2 0 0,3 1 0,-1-1 0,-1 1 0,2 0 0,-1 1 0,0 0 0,2 0 0,2 0 0,-2 1 0,3 0 0,-3 0 0,0 1 0,1 0 0,1 0 0,-2-1 0,2 1 0,-1 1 0,1-2 0,2 2 0,4-2 0,0 1 0,2 0 0,0 1 0,1-1 0,-1 1 0,1 1 0,-1 3 0,3 0 0,0 0 0,2 2 0,-1-1 0,2 1 0,0 0 0,1 0 0,0 1 0,1 0 0,1 0 0,0 0 0,2 1 0,-2-1 0,3 1 0,-1 0 0,1-1 0,0 0 0,2 0 0,0 1 0,0-2 0,0 1 0,-1-4 0,0 0 0,1 0 0,1 0 0,-1-1 0,2-1 0,-1 0 0,1-1 0,2 1 0,-1-2 0,2 2 0,0-1 0,0 0 0,0 0 0,1 0 0,-2-1 0,1-1 0,0 0 0,-1-1 0,0-1 0,1 0 0,-1 1 0,2-1 0,2 1 0,-1-1 0,-2 1 0,0-2 0,-1 2 0,0-1 0,-1-1 0,0 1 0,-3 0 0,3 0 0,0 2 0,3-2 0,-1 1 0,-1 0 0,0-1 0,-2 0 0,0 1 0,-1-2 0,0 2 0,1-1 0,-1 0 0,2 0 0,0 0 0,0-1 0,1 2 0,-1-1 0,-1-1 0,1 0 0,-1 0 0,0 0 0,0 0 0,0 0 0,1-1 0,-1 0 0,-1 0 0,1-2 0,1 2 0,-2-1 0,1 0 0,0-1 0,-2 0 0,1 1 0,-1-3 0,1-1 0,-1 0 0,2 0 0,-1 1 0,-1-1 0,1 0 0,-2 1 0,-2 0 0,0 0 0,0 1 0,1-1 0,1 0 0,-2-1 0,1 1 0,0-1 0,-2 1 0,0 1 0,-1 1 0,-1-1 0,1 0 0,0 0 0,1-2 0,0 0 0,2 0 0,-2 1 0,0 1 0,1-2 0,-3 3 0,2-3 0,-1 3 0,0-3 0,0 3 0,0-3 0,-1 4 0,0-2 0,-1 1 0,0 0 0,0 0 0,-1-1 0,1 1 0,-1-1 0,1 0 0,-1 0 0,1-1 0,0-1 0,0 1 0,-1 0 0,0 1 0,-1 0 0,0-1 0,1 1 0,1-2 0,-2 2 0,0-1 0,0 2 0,0 0 0,0 2 0,0-1 0,0 0 0,0-1 0,0 1 0,0 0 0,0-1 0,-2 0 0,1-1 0,1-1 0,-3-1 0,2 0 0,-1 0 0,0 0 0,1 3 0,-1-3 0,1 2 0,0 1 0,0 1 0,0 0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1:37:50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854 18 24575,'-32'-5'0,"-3"0"0,11 3 0,-20-1 0,11 1 0,-18 1 0,22 1 0,-4 0 0,7 0 0,-8 1 0,6 0 0,-23 2 0,24 1 0,-26 2 0,26-2 0,-14 2 0,15-2 0,-7 4 0,4-2 0,-11 9 0,13-5 0,-6 9 0,16-8 0,-5 10 0,10-7 0,0 3 0,-1 8 0,5-8 0,0 13 0,5-9 0,2 1 0,0-1 0,0 0 0,3 6 0,2-3 0,8 12 0,0-12 0,14 13 0,-4-16 0,7 3 0,-5-11 0,1 0 0,0-4 0,-1 0 0,3-1 0,-2 1 0,1-2 0,22 4 0,-19-7 0,26 7 0,-33-8 0,17 3 0,-14-4 0,17 2 0,-13-3 0,16 2 0,-13-3 0,22 1 0,-15 0 0,25 0 0,-21-1 0,28-3 0,-31 1 0,26-4 0,-35 2 0,25-6 0,-31 4 0,24-5 0,-27 6 0,23-2 0,-25 4 0,19 0 0,-21 1 0,18 0 0,-18 0 0,19-1 0,-17 2 0,9-1 0,-9-1 0,9 0 0,-8 0 0,6 0 0,-11 0 0,6 0 0,-10-1 0,10-2 0,-10 1 0,9-3 0,-10 2 0,5-4 0,-6 3 0,3-6 0,-6 4 0,4-5 0,-5 6 0,1-8 0,-3 6 0,1-7 0,-2 6 0,0-3 0,-2 4 0,1-3 0,-2-6 0,0 3 0,-1-4 0,-1 11 0,2 2 0,-1-1 0,0 2 0,0-1 0,-2-6 0,1 2 0,-7-10 0,4 12 0,-9-9 0,7 13 0,-10-6 0,11 8 0,-7-2 0,7 3 0,-7 0 0,5 0 0,-8 1 0,6-1 0,-8 0 0,9 1 0,-15-2 0,10 1 0,-10-2 0,8 2 0,-6-2 0,6 2 0,-7 0 0,9 0 0,-7 0 0,9 1 0,-6 1 0,5-2 0,-1 1 0,-1 0 0,-1-1 0,-2 1 0,0-2 0,0 1 0,0-1 0,-4 0 0,5 0 0,-13-2 0,9 1 0,-8 0 0,7 0 0,-7 0 0,11 2 0,-10-1 0,14 2 0,-13-2 0,8 1 0,-12-2 0,11 1 0,-8-1 0,14 2 0,-4 0 0,9 1 0,-7-1 0,6 0 0,-9-1 0,10 1 0,-7-1 0,11 3 0,-3-1 0,5 1 0,1 0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1:37:50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1048 1 24575,'-48'8'0,"-3"-4"0,-12-2 0,2-2 0,-8 0 0,7-1 0,7-1 0,1 1 0,24 0 0,-8 1 0,22 1 0,-11 0 0,14 0 0,-14 4 0,13-3 0,-7 2 0,7-2 0,0-1 0,-2 2 0,3 0 0,-2 0 0,3-1 0,0 0 0,-2 2 0,1 0 0,-3 0 0,4 1 0,-2-2 0,1 3 0,0-2 0,0 1 0,-2 1 0,4-1 0,-3 2 0,6-4 0,1 1 0,2-2 0,1 1 0,-1-1 0,0 1 0,1 1 0,-4 1 0,1 0 0,-2 3 0,3-3 0,-7 9 0,6-7 0,-3 7 0,4-6 0,-1 4 0,1-5 0,-2 8 0,5-9 0,-3 7 0,3-6 0,-1 5 0,2-4 0,-2 5 0,3-5 0,-3 8 0,3-7 0,0 11 0,1-11 0,1 8 0,0-9 0,2 7 0,0-8 0,6 9 0,0-8 0,10 11 0,-5-8 0,18 9 0,-9-8 0,21 7 0,-14-8 0,4-1 0,-9-5 0,1-1 0,-4-2 0,11 1 0,-10-3 0,18 3 0,-14 0 0,18 4 0,-18-3 0,20 5 0,-16-4 0,20 5 0,-18-3 0,22 3 0,-23-3 0,26 1 0,-29-3 0,26 1 0,-30-3 0,24 1 0,-27-3 0,21 1 0,-24-2 0,11 0 0,-12 1 0,0-1 0,2 1 0,-3-2 0,2 1 0,6-2 0,-7 1 0,5-1 0,-9 0 0,15-1 0,-13 1 0,9 0 0,-15 1 0,10 0 0,-6 1 0,17-1 0,-11 1 0,16-2 0,-10 2 0,10-1 0,-14-1 0,7-1 0,-13-1 0,8-2 0,-9 0 0,6-3 0,-6 2 0,8-6 0,-8 3 0,12-9 0,-9 5 0,4-3 0,-5 4 0,-2 1 0,0-1 0,0-1 0,-2 2 0,-1-1 0,0-1 0,3-7 0,-4 6 0,1-9 0,-6 9 0,-1-6 0,-2 6 0,-2-12 0,-3 15 0,-6-12 0,0 15 0,-11-9 0,5 9 0,-19-7 0,15 7 0,-24-9 0,21 10 0,-16-5 0,20 9 0,-16-3 0,16 4 0,-12-3 0,17 4 0,-7-2 0,10 2 0,-10-1 0,6 1 0,-11-2 0,12 3 0,-6-2 0,7 1 0,-8-2 0,3 1 0,-8 0 0,11 1 0,1 1 0,9 0 0,-12 1 0,-5-1 0,-15 0 0,-1-1 0,0-2 0,7 0 0,2-1 0,8 3 0,-4-1 0,4 2 0,-4-2 0,7 1 0,2 1 0,7-1 0,9 3 0,4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2444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9371" y="1"/>
            <a:ext cx="2982443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52463" y="698500"/>
            <a:ext cx="5576887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6927" y="4416985"/>
            <a:ext cx="5047959" cy="4181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2476"/>
            <a:ext cx="2982444" cy="463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9371" y="8832476"/>
            <a:ext cx="2982443" cy="463924"/>
          </a:xfrm>
          <a:prstGeom prst="rect">
            <a:avLst/>
          </a:prstGeom>
          <a:noFill/>
          <a:ln>
            <a:noFill/>
          </a:ln>
        </p:spPr>
        <p:txBody>
          <a:bodyPr wrap="square" lIns="87425" tIns="43700" rIns="87425" bIns="43700" anchor="b" anchorCtr="0">
            <a:noAutofit/>
          </a:bodyPr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587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marL="0" marR="0" lvl="0" indent="0" algn="r" defTabSz="88741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CD9E8-64C2-524C-B3C2-2B43D07E2379}" type="slidenum">
              <a:rPr kumimoji="0" lang="en-US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  <a:sym typeface="Arial"/>
              </a:rPr>
              <a:pPr marL="0" marR="0" lvl="0" indent="0" algn="r" defTabSz="88741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  <a:sym typeface="Arial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Initial release,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Xumin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Liu, Rochester Institute of Technology, 2022.</a:t>
            </a:r>
          </a:p>
          <a:p>
            <a:r>
              <a:rPr lang="en-US" altLang="en-US" dirty="0">
                <a:latin typeface="Times New Roman" charset="0"/>
              </a:rPr>
              <a:t>By </a:t>
            </a:r>
            <a:r>
              <a:rPr lang="en-US" altLang="en-US" dirty="0" err="1">
                <a:latin typeface="Times New Roman" charset="0"/>
              </a:rPr>
              <a:t>Xumin</a:t>
            </a:r>
            <a:r>
              <a:rPr lang="en-US" altLang="en-US" dirty="0">
                <a:latin typeface="Times New Roman" charset="0"/>
              </a:rPr>
              <a:t> Liu https://www.cs.rit.edu/~xl/</a:t>
            </a:r>
          </a:p>
          <a:p>
            <a:r>
              <a:rPr lang="en-US" altLang="en-US" dirty="0">
                <a:latin typeface="Times New Roman" charset="0"/>
              </a:rPr>
              <a:t>Except where otherwise noted, this work is licensed under a Creative Commons Attribution-4.0 International License https://creativecommons.org/licenses/by/4.0/</a:t>
            </a:r>
          </a:p>
        </p:txBody>
      </p:sp>
    </p:spTree>
    <p:extLst>
      <p:ext uri="{BB962C8B-B14F-4D97-AF65-F5344CB8AC3E}">
        <p14:creationId xmlns:p14="http://schemas.microsoft.com/office/powerpoint/2010/main" val="14298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chart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visualize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total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vaccination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having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highest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lowest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like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right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side.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same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chart,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magnitude-level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difference,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bars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lowest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invisible.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visualization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solution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apply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transformation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transformed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51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Now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zoom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vaccination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Drop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won’t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5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graph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trend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vaccinations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2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daily_vaccinations_raw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jaggy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daily_vaccinations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because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noisy.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KDE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suggests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follow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similar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distribution.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0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vaccine,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countries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89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aggregation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information,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i.e.,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total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vaccine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visualize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chart.</a:t>
            </a:r>
            <a:r>
              <a:rPr lang="zh-CN" altLang="en-US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Please contact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Liu (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xmlics@rit.edu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) for the demo code shown in the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slides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. </a:t>
            </a:r>
            <a:endParaRPr lang="en-US" b="0" dirty="0">
              <a:effectLst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26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study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basic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exploration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visualization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techniques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analyze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covid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dataset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make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sense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following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steps/answering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questions.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step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Check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axis’s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checking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made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columns.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total_vaccinations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”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targeted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should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drop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having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Do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simple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query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understand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duration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covered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dataset.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After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checking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found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covered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day.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information,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want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keep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information.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condition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“2021-07-28”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largest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column.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query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result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74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rows.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from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total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suggests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earlier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“2021-07-28”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4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address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issue,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want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country.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sort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combination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“country”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“date”.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sorted/grouped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“country”.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sorted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“date”.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sorting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following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ascending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latest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display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choose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display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them.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result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219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rows,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which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consistent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total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endParaRPr lang="en-US" altLang="zh-CN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1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Both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</a:t>
            </a:r>
            <a:r>
              <a:rPr lang="en-US" dirty="0">
                <a:ea typeface="Calibri" panose="020F0502020204030204"/>
                <a:cs typeface="Calibri" panose="020F0502020204030204"/>
              </a:rPr>
              <a:t>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histogram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total_vaccination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”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skewness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clearly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indicate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severely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skewed.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consistent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world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situation,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very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high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vaccination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China)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others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very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few.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8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xl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956" y="4957249"/>
            <a:ext cx="704858" cy="44898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3"/>
              </a:rPr>
              <a:t>Xumin</a:t>
            </a:r>
            <a:r>
              <a:rPr lang="en-US" sz="800" dirty="0">
                <a:uFillTx/>
                <a:hlinkClick r:id="rId3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4739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402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" y="159738"/>
            <a:ext cx="8157544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27" y="1457742"/>
            <a:ext cx="8157544" cy="3762671"/>
          </a:xfrm>
        </p:spPr>
        <p:txBody>
          <a:bodyPr>
            <a:normAutofit/>
          </a:bodyPr>
          <a:lstStyle>
            <a:lvl1pPr>
              <a:buClr>
                <a:srgbClr val="084183"/>
              </a:buClr>
              <a:defRPr sz="2400">
                <a:latin typeface="Helvetica"/>
                <a:cs typeface="Helvetica"/>
              </a:defRPr>
            </a:lvl1pPr>
            <a:lvl2pPr>
              <a:buClr>
                <a:srgbClr val="084183"/>
              </a:buClr>
              <a:defRPr sz="2200">
                <a:latin typeface="Helvetica"/>
                <a:cs typeface="Helvetica"/>
              </a:defRPr>
            </a:lvl2pPr>
            <a:lvl3pPr>
              <a:buClr>
                <a:srgbClr val="084183"/>
              </a:buClr>
              <a:defRPr sz="2000">
                <a:latin typeface="Helvetica"/>
                <a:cs typeface="Helvetica"/>
              </a:defRPr>
            </a:lvl3pPr>
            <a:lvl4pPr>
              <a:buClr>
                <a:srgbClr val="084183"/>
              </a:buClr>
              <a:defRPr sz="1800">
                <a:latin typeface="Helvetica"/>
                <a:cs typeface="Helvetica"/>
              </a:defRPr>
            </a:lvl4pPr>
            <a:lvl5pPr>
              <a:buClr>
                <a:srgbClr val="084183"/>
              </a:buCl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42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0397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851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091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618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8251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20984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196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785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cs.rit.edu/~xl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creativecommons.org/licenses/by/4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494639"/>
            <a:ext cx="6862232" cy="220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13"/>
              </a:rPr>
              <a:t>Xumin</a:t>
            </a:r>
            <a:r>
              <a:rPr lang="en-US" sz="800" dirty="0">
                <a:uFillTx/>
                <a:hlinkClick r:id="rId13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1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02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84183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preda/covid-world-vaccination-progre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7919052" cy="2180166"/>
          </a:xfrm>
        </p:spPr>
        <p:txBody>
          <a:bodyPr anchor="ctr"/>
          <a:lstStyle/>
          <a:p>
            <a:pPr algn="ctr"/>
            <a:r>
              <a:rPr lang="en-US" altLang="x-none" sz="4000" dirty="0"/>
              <a:t>Data Exploration and Visualization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E3889-3762-9CCC-F89F-694A7AB2A2D8}"/>
              </a:ext>
            </a:extLst>
          </p:cNvPr>
          <p:cNvSpPr txBox="1"/>
          <p:nvPr/>
        </p:nvSpPr>
        <p:spPr>
          <a:xfrm>
            <a:off x="6357769" y="351064"/>
            <a:ext cx="226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badi Extra Light" panose="020B0604020202020204" pitchFamily="34" charset="0"/>
              </a:rPr>
              <a:t>Difficulty level: Introductory</a:t>
            </a:r>
            <a:endParaRPr lang="en-US" sz="12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AB09F-5946-E02D-02E7-212437C1979B}"/>
              </a:ext>
            </a:extLst>
          </p:cNvPr>
          <p:cNvSpPr txBox="1"/>
          <p:nvPr/>
        </p:nvSpPr>
        <p:spPr>
          <a:xfrm>
            <a:off x="592459" y="2543568"/>
            <a:ext cx="790378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Case Study I: </a:t>
            </a:r>
            <a:r>
              <a:rPr lang="en-US" sz="1600" dirty="0" err="1"/>
              <a:t>Covid_data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863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2961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Vaccine Usage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8" y="1534510"/>
            <a:ext cx="7922860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highest and lowest vaccinated countries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16C048-7029-ED5A-1A26-B6E6DB7C9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876" y="1366510"/>
            <a:ext cx="1971804" cy="1732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002F06-82CA-1931-4AF7-235DED5AF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020" y="3147188"/>
            <a:ext cx="2053661" cy="2104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370BAD-B1C7-53BD-5C06-5D7CB1422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150" y="2300665"/>
            <a:ext cx="3023386" cy="1898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8AC6A5-4720-DE56-0424-752532084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562" y="2300665"/>
            <a:ext cx="2500820" cy="2236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6FC8C5-7182-F2D9-398F-ECCEF20F7FEB}"/>
              </a:ext>
            </a:extLst>
          </p:cNvPr>
          <p:cNvSpPr txBox="1"/>
          <p:nvPr/>
        </p:nvSpPr>
        <p:spPr>
          <a:xfrm>
            <a:off x="6013765" y="1366509"/>
            <a:ext cx="7691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highest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A92C40-AD1C-0677-0C80-B193B103606D}"/>
              </a:ext>
            </a:extLst>
          </p:cNvPr>
          <p:cNvSpPr txBox="1"/>
          <p:nvPr/>
        </p:nvSpPr>
        <p:spPr>
          <a:xfrm>
            <a:off x="5932652" y="3176328"/>
            <a:ext cx="7691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lowest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8D04E4-60C4-6CA6-2950-36CF2AAB27B9}"/>
              </a:ext>
            </a:extLst>
          </p:cNvPr>
          <p:cNvSpPr txBox="1"/>
          <p:nvPr/>
        </p:nvSpPr>
        <p:spPr>
          <a:xfrm>
            <a:off x="1122499" y="4695189"/>
            <a:ext cx="17289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before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67E428-F2CB-1878-2A8B-AE04F28607F1}"/>
              </a:ext>
            </a:extLst>
          </p:cNvPr>
          <p:cNvSpPr txBox="1"/>
          <p:nvPr/>
        </p:nvSpPr>
        <p:spPr>
          <a:xfrm>
            <a:off x="3784638" y="4640433"/>
            <a:ext cx="17289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after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74588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Vaccination Records in US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8" y="1534510"/>
            <a:ext cx="7800940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Display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Drop the columns we don’t need, including country, source, name,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iso_code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,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source_website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2A4CD4-9F48-28D1-AE5E-0D1947455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950" y="1708513"/>
            <a:ext cx="3696206" cy="1436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363E9F1-6C43-292D-1B14-8ACCF039DC4E}"/>
                  </a:ext>
                </a:extLst>
              </p14:cNvPr>
              <p14:cNvContentPartPr/>
              <p14:nvPr/>
            </p14:nvContentPartPr>
            <p14:xfrm>
              <a:off x="2230721" y="2951151"/>
              <a:ext cx="638010" cy="2219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63E9F1-6C43-292D-1B14-8ACCF039DC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2729" y="2933166"/>
                <a:ext cx="673635" cy="257551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051105B-58C8-CFF1-B654-B30AD47C4A2A}"/>
              </a:ext>
            </a:extLst>
          </p:cNvPr>
          <p:cNvGrpSpPr/>
          <p:nvPr/>
        </p:nvGrpSpPr>
        <p:grpSpPr>
          <a:xfrm>
            <a:off x="2345950" y="3903170"/>
            <a:ext cx="3166353" cy="1478942"/>
            <a:chOff x="2345949" y="4181332"/>
            <a:chExt cx="3166353" cy="147894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1FBA2C4-744C-4813-29E8-6E3624085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45949" y="4181332"/>
              <a:ext cx="3166353" cy="141682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0D4C67-9612-F335-DEB9-494B927C79EF}"/>
                    </a:ext>
                  </a:extLst>
                </p14:cNvPr>
                <p14:cNvContentPartPr/>
                <p14:nvPr/>
              </p14:nvContentPartPr>
              <p14:xfrm>
                <a:off x="2868730" y="5438064"/>
                <a:ext cx="685800" cy="22221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0D4C67-9612-F335-DEB9-494B927C79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50730" y="5420086"/>
                  <a:ext cx="721440" cy="25780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369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The Usage of Vaccines in US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3C0F6-6ED8-DA09-60BD-D47317DAB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86" y="1463665"/>
            <a:ext cx="4862243" cy="36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3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36880"/>
            <a:ext cx="7922860" cy="817705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Daily Vaccinations Over Time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DC3B3-AA63-2AEF-6F9A-F9E1138F6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6"/>
          <a:stretch/>
        </p:blipFill>
        <p:spPr>
          <a:xfrm>
            <a:off x="252479" y="1671320"/>
            <a:ext cx="4145173" cy="3067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304CD-FAF1-A696-ED17-6D6214F59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117" y="1671320"/>
            <a:ext cx="3940452" cy="282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8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EB73-F5E0-5D5C-C53F-F49CB391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87" y="393418"/>
            <a:ext cx="8157544" cy="1089755"/>
          </a:xfrm>
        </p:spPr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cs typeface="Helvetica" panose="020B0604020202020204" pitchFamily="34" charset="0"/>
                <a:sym typeface="Calibri"/>
              </a:rPr>
              <a:t>What</a:t>
            </a:r>
            <a:r>
              <a:rPr lang="zh-CN" altLang="en-US" sz="4000" dirty="0">
                <a:solidFill>
                  <a:schemeClr val="tx1"/>
                </a:solidFill>
                <a:cs typeface="Helvetica" panose="020B0604020202020204" pitchFamily="34" charset="0"/>
                <a:sym typeface="Calibri"/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cs typeface="Helvetica" panose="020B0604020202020204" pitchFamily="34" charset="0"/>
                <a:sym typeface="Calibri"/>
              </a:rPr>
              <a:t>countries use</a:t>
            </a:r>
            <a:r>
              <a:rPr lang="zh-CN" altLang="en-US" sz="4000" dirty="0">
                <a:solidFill>
                  <a:schemeClr val="tx1"/>
                </a:solidFill>
                <a:cs typeface="Helvetica" panose="020B0604020202020204" pitchFamily="34" charset="0"/>
                <a:sym typeface="Calibri"/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cs typeface="Helvetica" panose="020B0604020202020204" pitchFamily="34" charset="0"/>
                <a:sym typeface="Calibri"/>
              </a:rPr>
              <a:t>what</a:t>
            </a:r>
            <a:r>
              <a:rPr lang="zh-CN" altLang="en-US" sz="4000" dirty="0">
                <a:solidFill>
                  <a:schemeClr val="tx1"/>
                </a:solidFill>
                <a:cs typeface="Helvetica" panose="020B0604020202020204" pitchFamily="34" charset="0"/>
                <a:sym typeface="Calibri"/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cs typeface="Helvetica" panose="020B0604020202020204" pitchFamily="34" charset="0"/>
                <a:sym typeface="Calibri"/>
              </a:rPr>
              <a:t>vaccines?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6A00D-75F7-8AC6-6748-7F6003641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8" y="1252816"/>
            <a:ext cx="8436603" cy="32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76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106969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Visualize the usage of vaccines with different brands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26B13-B550-740B-2AD6-7FED6FB6E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071" y="2522598"/>
            <a:ext cx="2921139" cy="1950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29D2EE-377A-0E4C-F959-866050B5A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839" y="2384771"/>
            <a:ext cx="2480928" cy="208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6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Dataset Description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2840347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COVID-19 World Vaccination Progress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Contains the information about daily and total vaccination for COVID-19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Data source: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Kaggle: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https://www.kaggle.com/gpreda/covid-world-vaccination-progress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Acknowledgement: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data were collected by Our World in Data.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4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Tell a story about it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5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Load the clean the data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Poke around the data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How many countries it covers?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is the duration of the data?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Vaccine usage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most recent usage of vaccines in all countries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highest and lowest vaccinated countries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usage of vaccines in US over time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Which vaccines are used where?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list of countries where each vaccine is used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total number of countries for each vaccine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/>
              <a:buChar char="•"/>
              <a:tabLst/>
              <a:defRPr/>
            </a:pPr>
            <a:endParaRPr kumimoji="0" lang="en-US" altLang="zh-CN" sz="1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Clean the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1. Check if there are any null values</a:t>
            </a:r>
          </a:p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E5C280-D672-1B58-1413-4C707CA2E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25" y="2378319"/>
            <a:ext cx="3417989" cy="2710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47E11F-E22B-72F7-7F8D-C03D3C78E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90" y="2542059"/>
            <a:ext cx="4375784" cy="26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9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Clean the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2. Drop the rows that has null value for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total_vaccinations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51FF66-B740-BA8A-EA6C-87E715C2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395" y="2124535"/>
            <a:ext cx="37052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8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Poke Around the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5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are the countries covered?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time duration of 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72767-E657-23D0-87B5-73178A31E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144" y="2302560"/>
            <a:ext cx="2837134" cy="919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CB112E-C2B1-C94C-C597-ABE75610A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181" y="2034915"/>
            <a:ext cx="4254670" cy="22183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F25F64-D578-B09E-0399-6B82345E7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78" y="4840168"/>
            <a:ext cx="3452610" cy="2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5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Data Query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5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most recent record for each country. First try the condition date==‘2021-07-28’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B0E4F7-0776-1240-08CD-73BA31AA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254" y="2374859"/>
            <a:ext cx="5061491" cy="27738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E02D8C-08F6-2492-2BA6-02D23C8CDBBF}"/>
                  </a:ext>
                </a:extLst>
              </p14:cNvPr>
              <p14:cNvContentPartPr/>
              <p14:nvPr/>
            </p14:nvContentPartPr>
            <p14:xfrm>
              <a:off x="2101296" y="4970810"/>
              <a:ext cx="433977" cy="182499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E02D8C-08F6-2492-2BA6-02D23C8CDB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3304" y="4952812"/>
                <a:ext cx="469602" cy="2181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8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Data Query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58" y="1534510"/>
            <a:ext cx="4448930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most recent record for each country.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Sort the records by country and date: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df.sort_values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(by=[‘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country’,’date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’])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Choose the last record for each country group. (use for loop)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F509A8-9369-1F20-19D2-96BF455D0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425" y="1627545"/>
            <a:ext cx="3554141" cy="30153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685485-0DA2-3C8F-BBD2-2E2CCC628027}"/>
                  </a:ext>
                </a:extLst>
              </p14:cNvPr>
              <p14:cNvContentPartPr/>
              <p14:nvPr/>
            </p14:nvContentPartPr>
            <p14:xfrm>
              <a:off x="5216657" y="4478785"/>
              <a:ext cx="399600" cy="171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685485-0DA2-3C8F-BBD2-2E2CCC6280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8657" y="4460785"/>
                <a:ext cx="435240" cy="2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16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78" y="105953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4000" dirty="0" err="1">
                <a:ea typeface="+mj-lt"/>
                <a:cs typeface="+mj-lt"/>
              </a:rPr>
              <a:t>Total_vaccinations</a:t>
            </a:r>
            <a:r>
              <a:rPr lang="en-US" sz="4000" dirty="0">
                <a:ea typeface="+mj-lt"/>
                <a:cs typeface="+mj-lt"/>
              </a:rPr>
              <a:t> value distribution and skewness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4E73E8-3244-2FC6-A2EE-E7EFDE66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77" y="2362081"/>
            <a:ext cx="8098846" cy="29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61929"/>
      </p:ext>
    </p:extLst>
  </p:cSld>
  <p:clrMapOvr>
    <a:masterClrMapping/>
  </p:clrMapOvr>
</p:sld>
</file>

<file path=ppt/theme/theme1.xml><?xml version="1.0" encoding="utf-8"?>
<a:theme xmlns:a="http://schemas.openxmlformats.org/drawingml/2006/main" name="1_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18759</TotalTime>
  <Words>977</Words>
  <Application>Microsoft Office PowerPoint</Application>
  <PresentationFormat>On-screen Show (16:10)</PresentationFormat>
  <Paragraphs>94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Abadi Extra Light</vt:lpstr>
      <vt:lpstr>-apple-system</vt:lpstr>
      <vt:lpstr>Arial</vt:lpstr>
      <vt:lpstr>Calibri</vt:lpstr>
      <vt:lpstr>Corbel</vt:lpstr>
      <vt:lpstr>Franklin Gothic</vt:lpstr>
      <vt:lpstr>Helvetica</vt:lpstr>
      <vt:lpstr>Helvetica Neue</vt:lpstr>
      <vt:lpstr>Noto Sans Symbols</vt:lpstr>
      <vt:lpstr>Tahoma</vt:lpstr>
      <vt:lpstr>Times New Roman</vt:lpstr>
      <vt:lpstr>1_Penn</vt:lpstr>
      <vt:lpstr>Data Exploration and Visualization</vt:lpstr>
      <vt:lpstr>Dataset Description</vt:lpstr>
      <vt:lpstr>Tell a story about it</vt:lpstr>
      <vt:lpstr>Clean the Data</vt:lpstr>
      <vt:lpstr>Clean the Data</vt:lpstr>
      <vt:lpstr>Poke Around the Data</vt:lpstr>
      <vt:lpstr>Data Query</vt:lpstr>
      <vt:lpstr>Data Query</vt:lpstr>
      <vt:lpstr>Total_vaccinations value distribution and skewness</vt:lpstr>
      <vt:lpstr>Vaccine Usage</vt:lpstr>
      <vt:lpstr>Vaccination Records in US</vt:lpstr>
      <vt:lpstr>The Usage of Vaccines in US</vt:lpstr>
      <vt:lpstr>Daily Vaccinations Over Time</vt:lpstr>
      <vt:lpstr>What countries use what vaccines?</vt:lpstr>
      <vt:lpstr>Visualize the usage of vaccines with different brands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OpenDS4All Introduction</dc:title>
  <dc:creator>Zack Ives;Susan Davidson</dc:creator>
  <cp:lastModifiedBy>Andre de Waal</cp:lastModifiedBy>
  <cp:revision>323</cp:revision>
  <dcterms:modified xsi:type="dcterms:W3CDTF">2022-07-29T16:36:10Z</dcterms:modified>
</cp:coreProperties>
</file>