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17"/>
  </p:notesMasterIdLst>
  <p:sldIdLst>
    <p:sldId id="926" r:id="rId2"/>
    <p:sldId id="951" r:id="rId3"/>
    <p:sldId id="927" r:id="rId4"/>
    <p:sldId id="952" r:id="rId5"/>
    <p:sldId id="929" r:id="rId6"/>
    <p:sldId id="953" r:id="rId7"/>
    <p:sldId id="931" r:id="rId8"/>
    <p:sldId id="932" r:id="rId9"/>
    <p:sldId id="933" r:id="rId10"/>
    <p:sldId id="934" r:id="rId11"/>
    <p:sldId id="936" r:id="rId12"/>
    <p:sldId id="937" r:id="rId13"/>
    <p:sldId id="938" r:id="rId14"/>
    <p:sldId id="940" r:id="rId15"/>
    <p:sldId id="939" r:id="rId16"/>
  </p:sldIdLst>
  <p:sldSz cx="9144000" cy="5715000" type="screen16x10"/>
  <p:notesSz cx="6881813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7" userDrawn="1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="" roundtripDataSignature="AMtx7mhW+JFCNcOhfESUAh1OuuX/vq4hkw==" r:id="rId70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san Davidso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4183"/>
    <a:srgbClr val="FF4434"/>
    <a:srgbClr val="2683C6"/>
    <a:srgbClr val="006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3822FE-55E1-4D8C-9505-DD2AD7BC2D98}">
  <a:tblStyle styleId="{B53822FE-55E1-4D8C-9505-DD2AD7BC2D98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CECEC"/>
          </a:solidFill>
        </a:fill>
      </a:tcStyle>
    </a:wholeTbl>
    <a:band1H>
      <a:tcTxStyle/>
      <a:tcStyle>
        <a:tcBdr/>
        <a:fill>
          <a:solidFill>
            <a:srgbClr val="D7D7D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7D7D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E31A1CE-45A0-43F2-B65F-9C90667C09C6}" styleName="Table_1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5" autoAdjust="0"/>
    <p:restoredTop sz="82956" autoAdjust="0"/>
  </p:normalViewPr>
  <p:slideViewPr>
    <p:cSldViewPr snapToGrid="0" snapToObjects="1">
      <p:cViewPr varScale="1">
        <p:scale>
          <a:sx n="79" d="100"/>
          <a:sy n="79" d="100"/>
        </p:scale>
        <p:origin x="1301" y="67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 snapToObjects="1" showGuides="1">
      <p:cViewPr varScale="1">
        <p:scale>
          <a:sx n="60" d="100"/>
          <a:sy n="60" d="100"/>
        </p:scale>
        <p:origin x="3182" y="34"/>
      </p:cViewPr>
      <p:guideLst>
        <p:guide orient="horz" pos="2928"/>
        <p:guide pos="216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71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70" Type="http://customschemas.google.com/relationships/presentationmetadata" Target="meta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82444" cy="463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99371" y="1"/>
            <a:ext cx="2982443" cy="463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52463" y="698500"/>
            <a:ext cx="5576887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6927" y="4416985"/>
            <a:ext cx="5047959" cy="418129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32476"/>
            <a:ext cx="2982444" cy="4639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99371" y="8832476"/>
            <a:ext cx="2982443" cy="463924"/>
          </a:xfrm>
          <a:prstGeom prst="rect">
            <a:avLst/>
          </a:prstGeom>
          <a:noFill/>
          <a:ln>
            <a:noFill/>
          </a:ln>
        </p:spPr>
        <p:txBody>
          <a:bodyPr wrap="square" lIns="87425" tIns="43700" rIns="87425" bIns="43700" anchor="b" anchorCtr="0">
            <a:noAutofit/>
          </a:bodyPr>
          <a:lstStyle/>
          <a:p>
            <a:pPr marL="0" marR="0" lvl="0" indent="-6985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7587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1pPr>
            <a:lvl2pPr marL="709613" indent="-273050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2pPr>
            <a:lvl3pPr marL="1092200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528763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1966913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4241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8813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3385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7957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marL="0" marR="0" lvl="0" indent="0" algn="r" defTabSz="887413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ECD9E8-64C2-524C-B3C2-2B43D07E2379}" type="slidenum">
              <a:rPr kumimoji="0" lang="en-US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  <a:sym typeface="Arial"/>
              </a:rPr>
              <a:pPr marL="0" marR="0" lvl="0" indent="0" algn="r" defTabSz="887413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cs typeface="Arial"/>
              <a:sym typeface="Arial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Initial release, 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-apple-system"/>
              </a:rPr>
              <a:t>Xumin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 Liu, Rochester Institute of Technology, 2022.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84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Visualize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correlation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between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Income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three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other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features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same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plot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can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compared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together.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Only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Professional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clear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correlation,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which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positive,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Income.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4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Now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will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look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each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type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groups.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First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gender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groups.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Men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Women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show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same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correlation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Income.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makes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sense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two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attributes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correlated/dependent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each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other.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48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Check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racial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groups.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correlations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all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weak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but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“Black”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seems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have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more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observable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correlation,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which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negative.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Also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from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plots,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can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see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White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highest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population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Pacific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lowest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one.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81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Income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positively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correlated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Employed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negatively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correlated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UnEmployed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0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different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position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types,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Income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positive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correlation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”Professional”,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negative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correlation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“Service”,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clear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correlation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“Office”,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slightly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negative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correlation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“Construction”,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slightly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negative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correlation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“Production”.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25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Employment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types,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clear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correlation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FamilyWork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SelfEmployed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slightly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negative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correlation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PublicWork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positive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correlation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PrivateWork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plotting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them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together,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can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compare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those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types.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Most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employments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type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private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work,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public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work.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FmailyWork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one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least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percentage.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38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Please contact 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Xumin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 Liu (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xmlics@rit.edu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) for the demo code </a:t>
            </a:r>
            <a:r>
              <a:rPr lang="en-US" altLang="zh-CN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used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 in the </a:t>
            </a:r>
            <a:r>
              <a:rPr lang="en-US" altLang="zh-CN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slides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. </a:t>
            </a:r>
            <a:endParaRPr lang="en-US" b="0" dirty="0">
              <a:effectLst/>
            </a:endParaRP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26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case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study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will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use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basic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exploration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visualization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techniques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analyze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covid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dataset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make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sense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following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steps/answering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questions.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03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first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step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clean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Check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null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shows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one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null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Income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one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null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ChildPoverty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may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exist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one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record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two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different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records.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performing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quick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check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found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corresponding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records.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89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Income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targeted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attribute,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visualize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its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distribution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get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rough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idea.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histogram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shows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roughly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follows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normal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distribution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where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mean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bit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above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40,000.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boxplot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confirms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that.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also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shows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many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outliers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dataset.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25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 panose="020F0502020204030204"/>
                <a:cs typeface="Calibri" panose="020F0502020204030204"/>
              </a:rPr>
              <a:t>Displa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richest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poorest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counties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using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bar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charts.</a:t>
            </a: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check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gap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two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groups,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better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put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them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same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chart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instead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displaying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separately,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different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y-axis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scale.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08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Display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richest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poorest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state.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order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get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average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income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each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state,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aggregate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from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all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counties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state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using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formula: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sum(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county_income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*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county_TotalPop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)/sum(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county_TotalPop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).</a:t>
            </a:r>
          </a:p>
          <a:p>
            <a:endParaRPr lang="en-US" altLang="zh-CN" dirty="0">
              <a:ea typeface="Calibri" panose="020F0502020204030204"/>
              <a:cs typeface="Calibri" panose="020F0502020204030204"/>
            </a:endParaRPr>
          </a:p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use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aggregated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here,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gaps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not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significant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smoothier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08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Both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histogram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plot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skewness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score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shows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income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slightly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tely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skewed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tail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right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side.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20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Examine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correlation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between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income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other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features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such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population,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employment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rate,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poverty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rate,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find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related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factors.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scatter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plots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show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income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correlation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TotalPop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positive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correlation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Employed,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negative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correlation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Poverty.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5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rit.edu/~xl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eativecommons.org/licenses/by/4.0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3"/>
          <p:cNvSpPr txBox="1">
            <a:spLocks noGrp="1"/>
          </p:cNvSpPr>
          <p:nvPr>
            <p:ph type="ctrTitle"/>
          </p:nvPr>
        </p:nvSpPr>
        <p:spPr>
          <a:xfrm>
            <a:off x="3253564" y="1150060"/>
            <a:ext cx="5373704" cy="218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8" name="Google Shape;18;p43"/>
          <p:cNvSpPr txBox="1">
            <a:spLocks noGrp="1"/>
          </p:cNvSpPr>
          <p:nvPr>
            <p:ph type="subTitle" idx="1"/>
          </p:nvPr>
        </p:nvSpPr>
        <p:spPr>
          <a:xfrm>
            <a:off x="3386534" y="3330222"/>
            <a:ext cx="5240734" cy="115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3190"/>
              <a:buNone/>
              <a:defRPr>
                <a:solidFill>
                  <a:srgbClr val="8891AD"/>
                </a:solidFill>
                <a:uFillTx/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900"/>
              <a:buNone/>
              <a:defRPr>
                <a:solidFill>
                  <a:srgbClr val="8891AD"/>
                </a:solidFill>
                <a:uFillTx/>
              </a:defRPr>
            </a:lvl3pPr>
            <a:lvl4pPr lvl="3" algn="ctr">
              <a:spcBef>
                <a:spcPts val="375"/>
              </a:spcBef>
              <a:spcAft>
                <a:spcPts val="0"/>
              </a:spcAft>
              <a:buSzPts val="2610"/>
              <a:buNone/>
              <a:defRPr>
                <a:solidFill>
                  <a:srgbClr val="8891AD"/>
                </a:solidFill>
                <a:uFillTx/>
              </a:defRPr>
            </a:lvl4pPr>
            <a:lvl5pPr lvl="4" algn="ctr">
              <a:spcBef>
                <a:spcPts val="375"/>
              </a:spcBef>
              <a:spcAft>
                <a:spcPts val="0"/>
              </a:spcAft>
              <a:buSzPts val="2320"/>
              <a:buNone/>
              <a:defRPr>
                <a:solidFill>
                  <a:srgbClr val="8891AD"/>
                </a:solidFill>
                <a:uFillTx/>
              </a:defRPr>
            </a:lvl5pPr>
            <a:lvl6pPr lvl="5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6pPr>
            <a:lvl7pPr lvl="6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7pPr>
            <a:lvl8pPr lvl="7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8pPr>
            <a:lvl9pPr lvl="8" algn="ctr">
              <a:spcBef>
                <a:spcPts val="375"/>
              </a:spcBef>
              <a:spcAft>
                <a:spcPts val="375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  <a:endParaRPr>
              <a:uFillTx/>
            </a:endParaRPr>
          </a:p>
        </p:txBody>
      </p:sp>
      <p:pic>
        <p:nvPicPr>
          <p:cNvPr id="5" name="Picture 2">
            <a:hlinkClick r:id="" action="ppaction://hlinkfil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4956" y="4957249"/>
            <a:ext cx="704858" cy="448985"/>
          </a:xfrm>
          <a:prstGeom prst="rect">
            <a:avLst/>
          </a:prstGeom>
          <a:noFill/>
        </p:spPr>
      </p:pic>
      <p:sp>
        <p:nvSpPr>
          <p:cNvPr id="6" name="Shape 31">
            <a:extLst>
              <a:ext uri="{FF2B5EF4-FFF2-40B4-BE49-F238E27FC236}">
                <a16:creationId xmlns:a16="http://schemas.microsoft.com/office/drawing/2014/main" id="{8DF1F58E-8EB7-4C99-BDC7-D2F7F0F99CAB}"/>
              </a:ext>
            </a:extLst>
          </p:cNvPr>
          <p:cNvSpPr>
            <a:spLocks/>
          </p:cNvSpPr>
          <p:nvPr userDrawn="1"/>
        </p:nvSpPr>
        <p:spPr>
          <a:xfrm>
            <a:off x="1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By </a:t>
            </a:r>
            <a:r>
              <a:rPr lang="en-US" sz="800" dirty="0" err="1">
                <a:uFillTx/>
                <a:hlinkClick r:id="rId3"/>
              </a:rPr>
              <a:t>Xumin</a:t>
            </a:r>
            <a:r>
              <a:rPr lang="en-US" sz="800" dirty="0">
                <a:uFillTx/>
                <a:hlinkClick r:id="rId3"/>
              </a:rPr>
              <a:t> Liu</a:t>
            </a:r>
            <a:r>
              <a:rPr lang="en-US" sz="800" dirty="0">
                <a:uFillTx/>
              </a:rPr>
              <a:t>. Except where otherwise noted, this work is licensed under a </a:t>
            </a:r>
            <a:r>
              <a:rPr lang="en-US" sz="800" dirty="0">
                <a:uFillTx/>
                <a:hlinkClick r:id="rId4"/>
              </a:rPr>
              <a:t>Creative Commons Attribution-4.0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847397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9"/>
          <p:cNvSpPr txBox="1">
            <a:spLocks noGrp="1"/>
          </p:cNvSpPr>
          <p:nvPr>
            <p:ph type="title"/>
          </p:nvPr>
        </p:nvSpPr>
        <p:spPr>
          <a:xfrm rot="5400000">
            <a:off x="5836133" y="2034861"/>
            <a:ext cx="4254500" cy="132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23" name="Google Shape;123;p59"/>
          <p:cNvSpPr txBox="1">
            <a:spLocks noGrp="1"/>
          </p:cNvSpPr>
          <p:nvPr>
            <p:ph type="body" idx="1"/>
          </p:nvPr>
        </p:nvSpPr>
        <p:spPr>
          <a:xfrm rot="5400000">
            <a:off x="1669347" y="-632696"/>
            <a:ext cx="4254500" cy="666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24" name="Google Shape;124;p59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126" name="Google Shape;126;p59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64029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263" y="159738"/>
            <a:ext cx="8157007" cy="10897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1457742"/>
            <a:ext cx="8157007" cy="3762671"/>
          </a:xfrm>
        </p:spPr>
        <p:txBody>
          <a:bodyPr>
            <a:normAutofit/>
          </a:bodyPr>
          <a:lstStyle>
            <a:lvl1pPr marL="401638" indent="-182563">
              <a:buSzPct val="150000"/>
              <a:defRPr sz="2000">
                <a:latin typeface="Helvetica"/>
                <a:cs typeface="Helvetica"/>
              </a:defRPr>
            </a:lvl1pPr>
            <a:lvl2pPr marL="630238" indent="-149225">
              <a:buSzPct val="150000"/>
              <a:defRPr sz="1800">
                <a:latin typeface="Helvetica"/>
                <a:cs typeface="Helvetica"/>
              </a:defRPr>
            </a:lvl2pPr>
            <a:lvl3pPr marL="914400" indent="-171450">
              <a:buSzPct val="150000"/>
              <a:defRPr sz="1600">
                <a:latin typeface="Helvetica"/>
                <a:cs typeface="Helvetica"/>
              </a:defRPr>
            </a:lvl3pPr>
            <a:lvl4pPr marL="1143000" indent="-128588">
              <a:buSzPct val="150000"/>
              <a:defRPr sz="1400">
                <a:latin typeface="Helvetica"/>
                <a:cs typeface="Helvetica"/>
              </a:defRPr>
            </a:lvl4pPr>
            <a:lvl5pPr marL="1371600" indent="-95250">
              <a:buSzPct val="150000"/>
              <a:defRPr sz="1200">
                <a:latin typeface="Helvetica"/>
                <a:cs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99325" y="5295900"/>
            <a:ext cx="857250" cy="303213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E551CE7D-B5D7-5745-8C89-C9AB849DC130}" type="datetime1">
              <a:rPr lang="en-US" smtClean="0"/>
              <a:t>8/31/2022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725" y="5281613"/>
            <a:ext cx="414338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00000000-1234-1234-1234-123412341234}" type="slidenum">
              <a:rPr lang="en-US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pPr>
                <a:defRPr/>
              </a:pPr>
              <a:t>‹#›</a:t>
            </a:fld>
            <a:endParaRPr lang="en-US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9430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7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41" name="Google Shape;41;p47"/>
          <p:cNvSpPr txBox="1">
            <a:spLocks noGrp="1"/>
          </p:cNvSpPr>
          <p:nvPr>
            <p:ph type="body" idx="1"/>
          </p:nvPr>
        </p:nvSpPr>
        <p:spPr>
          <a:xfrm>
            <a:off x="1329133" y="724829"/>
            <a:ext cx="3455391" cy="48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900"/>
              <a:buNone/>
              <a:defRPr sz="2000" b="0">
                <a:solidFill>
                  <a:srgbClr val="084183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813"/>
              <a:buNone/>
              <a:defRPr sz="1250" b="1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 b="1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450"/>
              <a:buNone/>
              <a:defRPr sz="1000" b="1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2" name="Google Shape;42;p47"/>
          <p:cNvSpPr txBox="1">
            <a:spLocks noGrp="1"/>
          </p:cNvSpPr>
          <p:nvPr>
            <p:ph type="body" idx="2"/>
          </p:nvPr>
        </p:nvSpPr>
        <p:spPr>
          <a:xfrm>
            <a:off x="1113231" y="1288832"/>
            <a:ext cx="3671292" cy="377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Clr>
                <a:srgbClr val="084183"/>
              </a:buClr>
              <a:buSzPts val="2900"/>
              <a:buChar char="•"/>
              <a:defRPr sz="2000">
                <a:uFillTx/>
              </a:defRPr>
            </a:lvl1pPr>
            <a:lvl2pPr marL="914400" lvl="1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2pPr>
            <a:lvl3pPr marL="1371600" lvl="2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3pPr>
            <a:lvl4pPr marL="1828800" lvl="3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4pPr>
            <a:lvl5pPr marL="2286000" lvl="4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5pPr>
            <a:lvl6pPr marL="2743200" lvl="5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6pPr>
            <a:lvl7pPr marL="3200400" lvl="6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7pPr>
            <a:lvl8pPr marL="3657600" lvl="7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8pPr>
            <a:lvl9pPr marL="4114800" lvl="8" indent="-297656" algn="l">
              <a:spcBef>
                <a:spcPts val="375"/>
              </a:spcBef>
              <a:spcAft>
                <a:spcPts val="375"/>
              </a:spcAft>
              <a:buSzPts val="1088"/>
              <a:buChar char="•"/>
              <a:defRPr sz="75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3" name="Google Shape;43;p47"/>
          <p:cNvSpPr txBox="1">
            <a:spLocks noGrp="1"/>
          </p:cNvSpPr>
          <p:nvPr>
            <p:ph type="body" idx="3"/>
          </p:nvPr>
        </p:nvSpPr>
        <p:spPr>
          <a:xfrm>
            <a:off x="5160366" y="731885"/>
            <a:ext cx="3466903" cy="48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900"/>
              <a:buNone/>
              <a:defRPr sz="2000" b="0">
                <a:solidFill>
                  <a:srgbClr val="084183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813"/>
              <a:buNone/>
              <a:defRPr sz="1250" b="1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 b="1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450"/>
              <a:buNone/>
              <a:defRPr sz="1000" b="1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4" name="Google Shape;44;p47"/>
          <p:cNvSpPr txBox="1">
            <a:spLocks noGrp="1"/>
          </p:cNvSpPr>
          <p:nvPr>
            <p:ph type="body" idx="4"/>
          </p:nvPr>
        </p:nvSpPr>
        <p:spPr>
          <a:xfrm>
            <a:off x="4955973" y="1288832"/>
            <a:ext cx="3671292" cy="377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Clr>
                <a:srgbClr val="084183"/>
              </a:buClr>
              <a:buSzPts val="2900"/>
              <a:buChar char="•"/>
              <a:defRPr sz="2000">
                <a:uFillTx/>
              </a:defRPr>
            </a:lvl1pPr>
            <a:lvl2pPr marL="914400" lvl="1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2pPr>
            <a:lvl3pPr marL="1371600" lvl="2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3pPr>
            <a:lvl4pPr marL="1828800" lvl="3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4pPr>
            <a:lvl5pPr marL="2286000" lvl="4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5pPr>
            <a:lvl6pPr marL="2743200" lvl="5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6pPr>
            <a:lvl7pPr marL="3200400" lvl="6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7pPr>
            <a:lvl8pPr marL="3657600" lvl="7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8pPr>
            <a:lvl9pPr marL="4114800" lvl="8" indent="-297656" algn="l">
              <a:spcBef>
                <a:spcPts val="375"/>
              </a:spcBef>
              <a:spcAft>
                <a:spcPts val="375"/>
              </a:spcAft>
              <a:buSzPts val="1088"/>
              <a:buChar char="•"/>
              <a:defRPr sz="75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5" name="Google Shape;45;p47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47" name="Google Shape;47;p47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10397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0"/>
          <p:cNvSpPr txBox="1">
            <a:spLocks noGrp="1"/>
          </p:cNvSpPr>
          <p:nvPr>
            <p:ph type="title"/>
          </p:nvPr>
        </p:nvSpPr>
        <p:spPr>
          <a:xfrm>
            <a:off x="1113236" y="1333500"/>
            <a:ext cx="266184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59" name="Google Shape;59;p50"/>
          <p:cNvSpPr txBox="1">
            <a:spLocks noGrp="1"/>
          </p:cNvSpPr>
          <p:nvPr>
            <p:ph type="body" idx="1"/>
          </p:nvPr>
        </p:nvSpPr>
        <p:spPr>
          <a:xfrm>
            <a:off x="3946527" y="571502"/>
            <a:ext cx="4680743" cy="455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49580" algn="l">
              <a:spcBef>
                <a:spcPts val="480"/>
              </a:spcBef>
              <a:spcAft>
                <a:spcPts val="0"/>
              </a:spcAft>
              <a:buClr>
                <a:srgbClr val="084183"/>
              </a:buClr>
              <a:buSzPts val="3480"/>
              <a:buChar char="•"/>
              <a:defRPr sz="2400">
                <a:uFillTx/>
              </a:defRPr>
            </a:lvl1pPr>
            <a:lvl2pPr marL="914400" lvl="1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>
                <a:uFillTx/>
              </a:defRPr>
            </a:lvl2pPr>
            <a:lvl3pPr marL="1371600" lvl="2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3pPr>
            <a:lvl4pPr marL="1828800" lvl="3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4pPr>
            <a:lvl5pPr marL="2286000" lvl="4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5pPr>
            <a:lvl6pPr marL="2743200" lvl="5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6pPr>
            <a:lvl7pPr marL="3200400" lvl="6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7pPr>
            <a:lvl8pPr marL="3657600" lvl="7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8pPr>
            <a:lvl9pPr marL="4114800" lvl="8" indent="-309165" algn="l">
              <a:spcBef>
                <a:spcPts val="375"/>
              </a:spcBef>
              <a:spcAft>
                <a:spcPts val="375"/>
              </a:spcAft>
              <a:buSzPts val="1269"/>
              <a:buChar char="•"/>
              <a:defRPr sz="875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60" name="Google Shape;60;p50"/>
          <p:cNvSpPr txBox="1">
            <a:spLocks noGrp="1"/>
          </p:cNvSpPr>
          <p:nvPr>
            <p:ph type="body" idx="2"/>
          </p:nvPr>
        </p:nvSpPr>
        <p:spPr>
          <a:xfrm>
            <a:off x="1113236" y="2476500"/>
            <a:ext cx="2661841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1" name="Google Shape;61;p50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63" name="Google Shape;63;p50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18510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1"/>
          <p:cNvSpPr txBox="1">
            <a:spLocks noGrp="1"/>
          </p:cNvSpPr>
          <p:nvPr>
            <p:ph type="title"/>
          </p:nvPr>
        </p:nvSpPr>
        <p:spPr>
          <a:xfrm>
            <a:off x="1112045" y="1460499"/>
            <a:ext cx="406961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66" name="Google Shape;66;p51"/>
          <p:cNvSpPr>
            <a:spLocks noGrp="1"/>
          </p:cNvSpPr>
          <p:nvPr>
            <p:ph type="pic" idx="2"/>
          </p:nvPr>
        </p:nvSpPr>
        <p:spPr>
          <a:xfrm>
            <a:off x="5696013" y="762000"/>
            <a:ext cx="2460731" cy="3810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>
              <a:uFillTx/>
            </a:endParaRPr>
          </a:p>
        </p:txBody>
      </p:sp>
      <p:sp>
        <p:nvSpPr>
          <p:cNvPr id="67" name="Google Shape;67;p51"/>
          <p:cNvSpPr txBox="1">
            <a:spLocks noGrp="1"/>
          </p:cNvSpPr>
          <p:nvPr>
            <p:ph type="body" idx="1"/>
          </p:nvPr>
        </p:nvSpPr>
        <p:spPr>
          <a:xfrm>
            <a:off x="1112045" y="2603499"/>
            <a:ext cx="4069619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8" name="Google Shape;68;p51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88091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1113236" y="3944054"/>
            <a:ext cx="7514033" cy="47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73" name="Google Shape;73;p52"/>
          <p:cNvSpPr>
            <a:spLocks noGrp="1"/>
          </p:cNvSpPr>
          <p:nvPr>
            <p:ph type="pic" idx="2"/>
          </p:nvPr>
        </p:nvSpPr>
        <p:spPr>
          <a:xfrm>
            <a:off x="1789509" y="776760"/>
            <a:ext cx="6169458" cy="2637480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>
              <a:uFillTx/>
            </a:endParaRPr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1"/>
          </p:nvPr>
        </p:nvSpPr>
        <p:spPr>
          <a:xfrm>
            <a:off x="1113236" y="4416336"/>
            <a:ext cx="7514033" cy="411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740"/>
              <a:buNone/>
              <a:defRPr sz="12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75" name="Google Shape;75;p52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77" name="Google Shape;77;p52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36187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4"/>
          <p:cNvSpPr txBox="1">
            <a:spLocks/>
          </p:cNvSpPr>
          <p:nvPr/>
        </p:nvSpPr>
        <p:spPr>
          <a:xfrm>
            <a:off x="1198563" y="719138"/>
            <a:ext cx="4572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“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86" name="Google Shape;86;p54"/>
          <p:cNvSpPr txBox="1">
            <a:spLocks/>
          </p:cNvSpPr>
          <p:nvPr/>
        </p:nvSpPr>
        <p:spPr>
          <a:xfrm>
            <a:off x="8170863" y="2349500"/>
            <a:ext cx="457200" cy="4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”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87" name="Google Shape;87;p54"/>
          <p:cNvSpPr txBox="1"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cap="none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88" name="Google Shape;88;p54"/>
          <p:cNvSpPr txBox="1">
            <a:spLocks noGrp="1"/>
          </p:cNvSpPr>
          <p:nvPr>
            <p:ph type="body" idx="1"/>
          </p:nvPr>
        </p:nvSpPr>
        <p:spPr>
          <a:xfrm>
            <a:off x="1827611" y="2857499"/>
            <a:ext cx="6399611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Font typeface="Helvetica Neue"/>
              <a:buNone/>
              <a:defRPr sz="1800">
                <a:uFillTx/>
              </a:defRPr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SzPts val="3190"/>
              <a:buFont typeface="Helvetica Neue"/>
              <a:buNone/>
              <a:defRPr>
                <a:uFillTx/>
              </a:defRPr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2900"/>
              <a:buFont typeface="Helvetica Neue"/>
              <a:buNone/>
              <a:defRPr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2610"/>
              <a:buFont typeface="Helvetica Neue"/>
              <a:buNone/>
              <a:defRPr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2320"/>
              <a:buFont typeface="Helvetica Neue"/>
              <a:buNone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89" name="Google Shape;89;p54"/>
          <p:cNvSpPr txBox="1">
            <a:spLocks noGrp="1"/>
          </p:cNvSpPr>
          <p:nvPr>
            <p:ph type="body" idx="2"/>
          </p:nvPr>
        </p:nvSpPr>
        <p:spPr>
          <a:xfrm>
            <a:off x="1113236" y="3619500"/>
            <a:ext cx="7514033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90" name="Google Shape;90;p54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92" name="Google Shape;92;p54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28251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6"/>
          <p:cNvSpPr txBox="1">
            <a:spLocks/>
          </p:cNvSpPr>
          <p:nvPr/>
        </p:nvSpPr>
        <p:spPr>
          <a:xfrm>
            <a:off x="1198563" y="719138"/>
            <a:ext cx="4572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“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101" name="Google Shape;101;p56"/>
          <p:cNvSpPr txBox="1">
            <a:spLocks/>
          </p:cNvSpPr>
          <p:nvPr/>
        </p:nvSpPr>
        <p:spPr>
          <a:xfrm>
            <a:off x="8170863" y="2349500"/>
            <a:ext cx="457200" cy="4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”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102" name="Google Shape;102;p56"/>
          <p:cNvSpPr txBox="1"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cap="none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1113237" y="3238500"/>
            <a:ext cx="7514033" cy="74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04" name="Google Shape;104;p56"/>
          <p:cNvSpPr txBox="1">
            <a:spLocks noGrp="1"/>
          </p:cNvSpPr>
          <p:nvPr>
            <p:ph type="body" idx="2"/>
          </p:nvPr>
        </p:nvSpPr>
        <p:spPr>
          <a:xfrm>
            <a:off x="1113236" y="3979333"/>
            <a:ext cx="7514033" cy="8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05" name="Google Shape;105;p56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107" name="Google Shape;107;p56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209848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1113235" y="571503"/>
            <a:ext cx="7514034" cy="227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1113236" y="2921000"/>
            <a:ext cx="7514035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1" name="Google Shape;111;p57"/>
          <p:cNvSpPr txBox="1">
            <a:spLocks noGrp="1"/>
          </p:cNvSpPr>
          <p:nvPr>
            <p:ph type="body" idx="2"/>
          </p:nvPr>
        </p:nvSpPr>
        <p:spPr>
          <a:xfrm>
            <a:off x="1113236" y="3619500"/>
            <a:ext cx="7514035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2320"/>
              <a:buNone/>
              <a:defRPr sz="16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2" name="Google Shape;112;p57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114" name="Google Shape;114;p57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39196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1"/>
          </p:nvPr>
        </p:nvSpPr>
        <p:spPr>
          <a:xfrm rot="5400000">
            <a:off x="2391661" y="-1024640"/>
            <a:ext cx="4308475" cy="8164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8" name="Google Shape;118;p58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120" name="Google Shape;120;p58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3785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www.cs.rit.edu/~xl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creativecommons.org/licenses/by/4.0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11" name="Google Shape;11;p42"/>
          <p:cNvSpPr txBox="1">
            <a:spLocks noGrp="1"/>
          </p:cNvSpPr>
          <p:nvPr>
            <p:ph type="body" idx="1"/>
          </p:nvPr>
        </p:nvSpPr>
        <p:spPr>
          <a:xfrm>
            <a:off x="463732" y="903288"/>
            <a:ext cx="8164332" cy="430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7F241A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31165" algn="l" rtl="0">
              <a:spcBef>
                <a:spcPts val="440"/>
              </a:spcBef>
              <a:spcAft>
                <a:spcPts val="0"/>
              </a:spcAft>
              <a:buClr>
                <a:srgbClr val="7F241A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12750" algn="l" rtl="0">
              <a:spcBef>
                <a:spcPts val="400"/>
              </a:spcBef>
              <a:spcAft>
                <a:spcPts val="0"/>
              </a:spcAft>
              <a:buClr>
                <a:srgbClr val="7F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94335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5920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09165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dirty="0">
              <a:uFillTx/>
            </a:endParaRPr>
          </a:p>
        </p:txBody>
      </p:sp>
      <p:sp>
        <p:nvSpPr>
          <p:cNvPr id="12" name="Google Shape;12;p42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16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14" name="Google Shape;14;p42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Shape 31"/>
          <p:cNvSpPr>
            <a:spLocks/>
          </p:cNvSpPr>
          <p:nvPr/>
        </p:nvSpPr>
        <p:spPr>
          <a:xfrm>
            <a:off x="1" y="5494639"/>
            <a:ext cx="6862232" cy="2203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By </a:t>
            </a:r>
            <a:r>
              <a:rPr lang="en-US" sz="800" dirty="0" err="1">
                <a:uFillTx/>
                <a:hlinkClick r:id="rId13"/>
              </a:rPr>
              <a:t>Xumin</a:t>
            </a:r>
            <a:r>
              <a:rPr lang="en-US" sz="800" dirty="0">
                <a:uFillTx/>
                <a:hlinkClick r:id="rId13"/>
              </a:rPr>
              <a:t> Liu</a:t>
            </a:r>
            <a:r>
              <a:rPr lang="en-US" sz="800" dirty="0">
                <a:uFillTx/>
              </a:rPr>
              <a:t>. Except where otherwise noted, this work is licensed under a </a:t>
            </a:r>
            <a:r>
              <a:rPr lang="en-US" sz="800" dirty="0">
                <a:uFillTx/>
                <a:hlinkClick r:id="rId14"/>
              </a:rPr>
              <a:t>Creative Commons Attribution-4.0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29027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84183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uonneutrino/us-census-demographic-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4838" y="1150060"/>
            <a:ext cx="7919052" cy="2180166"/>
          </a:xfrm>
        </p:spPr>
        <p:txBody>
          <a:bodyPr anchor="ctr"/>
          <a:lstStyle/>
          <a:p>
            <a:pPr algn="ctr"/>
            <a:r>
              <a:rPr lang="en-US" altLang="x-none" sz="4000" dirty="0"/>
              <a:t>Data Exploration and Visualization</a:t>
            </a:r>
            <a:endParaRPr lang="en-US" altLang="en-US" sz="4000" dirty="0">
              <a:ln>
                <a:noFill/>
              </a:ln>
              <a:solidFill>
                <a:schemeClr val="accent4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A64FEAA-8957-41DD-B4A3-DD528411C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623" y="3330226"/>
            <a:ext cx="2077453" cy="570217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1E3889-3762-9CCC-F89F-694A7AB2A2D8}"/>
              </a:ext>
            </a:extLst>
          </p:cNvPr>
          <p:cNvSpPr txBox="1"/>
          <p:nvPr/>
        </p:nvSpPr>
        <p:spPr>
          <a:xfrm>
            <a:off x="6357769" y="351064"/>
            <a:ext cx="2269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Abadi Extra Light" panose="020B0604020202020204" pitchFamily="34" charset="0"/>
              </a:rPr>
              <a:t>Difficulty level: Introductory</a:t>
            </a:r>
            <a:endParaRPr lang="en-US" sz="1200" dirty="0">
              <a:solidFill>
                <a:schemeClr val="accent6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4AB09F-5946-E02D-02E7-212437C1979B}"/>
              </a:ext>
            </a:extLst>
          </p:cNvPr>
          <p:cNvSpPr txBox="1"/>
          <p:nvPr/>
        </p:nvSpPr>
        <p:spPr>
          <a:xfrm>
            <a:off x="592459" y="2543568"/>
            <a:ext cx="7903780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/>
              <a:t>Case Study I: </a:t>
            </a:r>
            <a:r>
              <a:rPr lang="en-US" sz="1600" dirty="0" err="1"/>
              <a:t>Census_data</a:t>
            </a: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3AAFC6-46EA-BCB5-FA79-0015077E47C0}"/>
              </a:ext>
            </a:extLst>
          </p:cNvPr>
          <p:cNvSpPr/>
          <p:nvPr/>
        </p:nvSpPr>
        <p:spPr>
          <a:xfrm>
            <a:off x="3371949" y="0"/>
            <a:ext cx="57720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FF4434"/>
                </a:solidFill>
                <a:effectLst/>
                <a:uLnTx/>
                <a:uFillTx/>
              </a:rPr>
              <a:t>This work is supported by the National Science Foundation under Award 2021287 </a:t>
            </a:r>
          </a:p>
        </p:txBody>
      </p:sp>
    </p:spTree>
    <p:extLst>
      <p:ext uri="{BB962C8B-B14F-4D97-AF65-F5344CB8AC3E}">
        <p14:creationId xmlns:p14="http://schemas.microsoft.com/office/powerpoint/2010/main" val="668634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8" y="419451"/>
            <a:ext cx="7922860" cy="804654"/>
          </a:xfrm>
        </p:spPr>
        <p:txBody>
          <a:bodyPr anchor="b">
            <a:noAutofit/>
          </a:bodyPr>
          <a:lstStyle/>
          <a:p>
            <a:r>
              <a:rPr lang="en-US" sz="3400" dirty="0">
                <a:ea typeface="+mj-lt"/>
                <a:cs typeface="+mj-lt"/>
              </a:rPr>
              <a:t>What determines if a county is rich or not?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77" y="153451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5080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2. The correlations between Income and other features</a:t>
            </a:r>
          </a:p>
          <a:p>
            <a:pPr marL="5080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+mj-lt"/>
              <a:buAutoNum type="arabicPeriod"/>
              <a:defRPr/>
            </a:pP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F11AD0-273D-4822-D086-D2EB6DA99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676" y="2060480"/>
            <a:ext cx="4466063" cy="282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84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8" y="429611"/>
            <a:ext cx="7922860" cy="804654"/>
          </a:xfrm>
        </p:spPr>
        <p:txBody>
          <a:bodyPr anchor="b">
            <a:noAutofit/>
          </a:bodyPr>
          <a:lstStyle/>
          <a:p>
            <a:r>
              <a:rPr lang="en-US" sz="3400" dirty="0">
                <a:ea typeface="+mj-lt"/>
                <a:cs typeface="+mj-lt"/>
              </a:rPr>
              <a:t>Income vs Population features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77" y="153451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393700" indent="-3429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4183"/>
              </a:buClr>
              <a:buSzPts val="2800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Gender Groups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B93341-3B61-7173-D361-32C4BB7A7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343" y="2082839"/>
            <a:ext cx="49720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58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8" y="429611"/>
            <a:ext cx="7922860" cy="804654"/>
          </a:xfrm>
        </p:spPr>
        <p:txBody>
          <a:bodyPr anchor="b">
            <a:noAutofit/>
          </a:bodyPr>
          <a:lstStyle/>
          <a:p>
            <a:r>
              <a:rPr lang="en-US" sz="3400" dirty="0">
                <a:ea typeface="+mj-lt"/>
                <a:cs typeface="+mj-lt"/>
              </a:rPr>
              <a:t>Income vs Population features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77" y="153451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393700" indent="-3429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4183"/>
              </a:buClr>
              <a:buSzPts val="2800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Racial Groups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CDD046-2EF1-4BE8-84BE-9156891DE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34" y="2227957"/>
            <a:ext cx="4622473" cy="2360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A2D956-1727-5E7F-A180-F3F31C855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318" y="2294862"/>
            <a:ext cx="3615783" cy="235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80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8" y="419451"/>
            <a:ext cx="7922860" cy="804654"/>
          </a:xfrm>
        </p:spPr>
        <p:txBody>
          <a:bodyPr anchor="b">
            <a:noAutofit/>
          </a:bodyPr>
          <a:lstStyle/>
          <a:p>
            <a:r>
              <a:rPr lang="en-US" sz="3400" dirty="0">
                <a:ea typeface="+mj-lt"/>
                <a:cs typeface="+mj-lt"/>
              </a:rPr>
              <a:t>Income vs Employment features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77" y="153451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393700" indent="-3429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4183"/>
              </a:buClr>
              <a:buSzPts val="2800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Employment status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D07BF6-9CBF-0AF2-616F-DEB37855F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388" y="2124535"/>
            <a:ext cx="4797193" cy="309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49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8" y="419451"/>
            <a:ext cx="7922860" cy="804654"/>
          </a:xfrm>
        </p:spPr>
        <p:txBody>
          <a:bodyPr anchor="b">
            <a:noAutofit/>
          </a:bodyPr>
          <a:lstStyle/>
          <a:p>
            <a:r>
              <a:rPr lang="en-US" sz="3400" dirty="0">
                <a:ea typeface="+mj-lt"/>
                <a:cs typeface="+mj-lt"/>
              </a:rPr>
              <a:t>Income vs Employment features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77" y="153451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393700" indent="-3429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4183"/>
              </a:buClr>
              <a:buSzPts val="2800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Position Type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A0B55B-8B7F-C4E5-56CA-73EE3A41D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048" y="1971040"/>
            <a:ext cx="4983903" cy="318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98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A95FF04-EFF9-904E-6E9D-2AFE26EFD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298" y="1876955"/>
            <a:ext cx="5169404" cy="32484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8" y="419451"/>
            <a:ext cx="7922860" cy="804654"/>
          </a:xfrm>
        </p:spPr>
        <p:txBody>
          <a:bodyPr anchor="b">
            <a:noAutofit/>
          </a:bodyPr>
          <a:lstStyle/>
          <a:p>
            <a:r>
              <a:rPr lang="en-US" sz="3400" dirty="0">
                <a:ea typeface="+mj-lt"/>
                <a:cs typeface="+mj-lt"/>
              </a:rPr>
              <a:t>Income vs Employment features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77" y="153451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393700" indent="-3429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4183"/>
              </a:buClr>
              <a:buSzPts val="2800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Employment type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74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6009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Dataset Description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457" y="1534510"/>
            <a:ext cx="8191589" cy="2840347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marR="0" lvl="0" indent="-406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4183"/>
              </a:buClr>
              <a:buSzPts val="2800"/>
              <a:buFont typeface="Arial"/>
              <a:buChar char="•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US Census Demographic Data</a:t>
            </a:r>
          </a:p>
          <a:p>
            <a:pPr marL="685800" lvl="1" indent="-406400">
              <a:lnSpc>
                <a:spcPct val="90000"/>
              </a:lnSpc>
              <a:spcBef>
                <a:spcPts val="1000"/>
              </a:spcBef>
              <a:buClr>
                <a:srgbClr val="084183"/>
              </a:buClr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Contains the information about demographic and economic</a:t>
            </a:r>
          </a:p>
          <a:p>
            <a:pPr marL="457200" marR="0" lvl="0" indent="-406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4183"/>
              </a:buClr>
              <a:buSzPts val="2800"/>
              <a:buFont typeface="Arial"/>
              <a:buChar char="•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Data source:</a:t>
            </a:r>
          </a:p>
          <a:p>
            <a:pPr marL="685800" lvl="1" indent="-406400">
              <a:lnSpc>
                <a:spcPct val="90000"/>
              </a:lnSpc>
              <a:spcBef>
                <a:spcPts val="1000"/>
              </a:spcBef>
              <a:buClr>
                <a:srgbClr val="084183"/>
              </a:buClr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Kaggle: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  <a:hlinkClick r:id="rId3"/>
              </a:rPr>
              <a:t>https://www.kaggle.com/muonneutrino/us-census-demographic-data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marL="457200" marR="0" lvl="0" indent="-406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4183"/>
              </a:buClr>
              <a:buSzPts val="2800"/>
              <a:buFont typeface="Arial"/>
              <a:buChar char="•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Acknowledgement:</a:t>
            </a:r>
          </a:p>
          <a:p>
            <a:pPr marL="685800" lvl="1" indent="-406400">
              <a:lnSpc>
                <a:spcPct val="90000"/>
              </a:lnSpc>
              <a:spcBef>
                <a:spcPts val="1000"/>
              </a:spcBef>
              <a:buClr>
                <a:srgbClr val="084183"/>
              </a:buClr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The data were collected by the US Census Bureau</a:t>
            </a:r>
          </a:p>
          <a:p>
            <a:pPr marL="457200" marR="0" lvl="0" indent="-406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4183"/>
              </a:buClr>
              <a:buSzPts val="2800"/>
              <a:buFont typeface="Arial"/>
              <a:buChar char="•"/>
              <a:tabLst/>
              <a:defRPr/>
            </a:pP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46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60" y="457725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Tell a story about economic status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18" y="1264745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marR="0" lvl="0" indent="-406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4183"/>
              </a:buClr>
              <a:buSzPts val="2800"/>
              <a:buFont typeface="Arial"/>
              <a:buChar char="•"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Steps to answer some interesting questions:</a:t>
            </a:r>
          </a:p>
          <a:p>
            <a:pPr marL="685800" lvl="1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4183"/>
              </a:buClr>
              <a:buSzPct val="100000"/>
              <a:buFont typeface="+mj-lt"/>
              <a:buAutoNum type="arabicPeriod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Load and clean the data</a:t>
            </a:r>
          </a:p>
          <a:p>
            <a:pPr marL="685800" lvl="1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4183"/>
              </a:buClr>
              <a:buSzPct val="100000"/>
              <a:buFont typeface="+mj-lt"/>
              <a:buAutoNum type="arabicPeriod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Poke around the data:</a:t>
            </a:r>
          </a:p>
          <a:p>
            <a:pPr marL="969962" lvl="2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4183"/>
              </a:buClr>
              <a:buSzPct val="100000"/>
              <a:buFont typeface="+mj-lt"/>
              <a:buAutoNum type="arabicPeriod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What are the richest and poorest counties? What are the gaps?</a:t>
            </a:r>
          </a:p>
          <a:p>
            <a:pPr marL="969962" lvl="2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4183"/>
              </a:buClr>
              <a:buSzPct val="100000"/>
              <a:buFont typeface="+mj-lt"/>
              <a:buAutoNum type="arabicPeriod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What are the richest and poorest states? What are the gaps?</a:t>
            </a:r>
          </a:p>
          <a:p>
            <a:pPr marL="969962" lvl="2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4183"/>
              </a:buClr>
              <a:buSzPct val="100000"/>
              <a:buFont typeface="+mj-lt"/>
              <a:buAutoNum type="arabicPeriod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What are the Income value distribution? </a:t>
            </a: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4183"/>
              </a:buClr>
              <a:buSzPts val="2800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What determines if a county is rich or not?</a:t>
            </a:r>
          </a:p>
          <a:p>
            <a:pPr marL="736600" lvl="1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4183"/>
              </a:buClr>
              <a:buSzPct val="100000"/>
              <a:buFont typeface="+mj-lt"/>
              <a:buAutoNum type="arabicPeriod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Show the distribution of Incomes and check if it follows normal distribution, and study the skewness of the data</a:t>
            </a:r>
          </a:p>
          <a:p>
            <a:pPr marL="736600" lvl="1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4183"/>
              </a:buClr>
              <a:buSzPct val="100000"/>
              <a:buFont typeface="+mj-lt"/>
              <a:buAutoNum type="arabicPeriod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Visualize the correlation between Incomes and some other features, such as population related, employment type related, poverty related, and so on. Explain the visualization result.</a:t>
            </a:r>
          </a:p>
          <a:p>
            <a:pPr marL="457200" marR="0" lvl="0" indent="-406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tabLst/>
              <a:defRPr/>
            </a:pPr>
            <a:endParaRPr kumimoji="0" lang="en-US" altLang="zh-CN" sz="17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08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8" y="46009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altLang="zh-CN" sz="4000" dirty="0"/>
              <a:t>Clean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data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177" y="153451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marR="0" lvl="0" indent="-406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4183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Check if there are any null values</a:t>
            </a:r>
            <a:endParaRPr lang="en-US" altLang="zh-CN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marL="457200" marR="0" lvl="0" indent="-406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4183"/>
              </a:buClr>
              <a:buSzPct val="100000"/>
              <a:buFont typeface="+mj-lt"/>
              <a:buAutoNum type="arabicPeriod"/>
              <a:tabLst/>
              <a:defRPr/>
            </a:pPr>
            <a:endParaRPr lang="en-US" altLang="zh-CN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marL="457200" marR="0" lvl="0" indent="-406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4183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Check the records where there are null values </a:t>
            </a:r>
          </a:p>
          <a:p>
            <a:pPr marL="457200" marR="0" lvl="0" indent="-406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4183"/>
              </a:buClr>
              <a:buSzPct val="100000"/>
              <a:buFont typeface="+mj-lt"/>
              <a:buAutoNum type="arabicPeriod"/>
              <a:tabLst/>
              <a:defRPr/>
            </a:pP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481CC-7C84-62C0-F15B-2C7988551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56" y="3270359"/>
            <a:ext cx="6054154" cy="9589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DE5B9D-D07D-0292-272D-1A70D732A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289" y="1498425"/>
            <a:ext cx="2303133" cy="332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4993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Poke around the data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457" y="153451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4183"/>
              </a:buClr>
              <a:buSzPts val="2800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Income values distribution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0563F7-89C4-8D96-E46A-7543336A2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74" y="2197100"/>
            <a:ext cx="4177314" cy="2193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DDE444-CEA9-ECF2-4EDA-94983AB07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008" y="2305038"/>
            <a:ext cx="36385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5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4993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Poke around the data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77" y="153451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4183"/>
              </a:buClr>
              <a:buSzPts val="2800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What are the richest and poorest counties and their gaps?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C5ED7B-4A95-BB6F-E44F-AEBFDEFAD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098" y="2760309"/>
            <a:ext cx="2672180" cy="18477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1B0BAE-6A20-FD44-C255-829D86551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177" y="2603751"/>
            <a:ext cx="3046823" cy="24080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4884A3-179F-EC14-B3A2-52F095398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033" y="2769695"/>
            <a:ext cx="2885521" cy="207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75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4993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Poke around the data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457" y="153451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4183"/>
              </a:buClr>
              <a:buSzPts val="2800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What are the richest and poorest states and their gaps?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3C17C2-0793-E61B-D5D5-8E2840F37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637" y="2205841"/>
            <a:ext cx="4774741" cy="307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47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8" y="41945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3400" dirty="0">
                <a:ea typeface="+mj-lt"/>
                <a:cs typeface="+mj-lt"/>
              </a:rPr>
              <a:t>What determines if a county is rich or not?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77" y="1366345"/>
            <a:ext cx="8191589" cy="4231815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5080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pPr>
            <a:r>
              <a:rPr lang="en-US" altLang="zh-CN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1. 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Show the distribution of Incomes and check if it follows normal</a:t>
            </a:r>
            <a:b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</a:b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    distribution, and study the skewness of the data</a:t>
            </a:r>
          </a:p>
          <a:p>
            <a:pPr marL="5080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+mj-lt"/>
              <a:buAutoNum type="arabicPeriod"/>
              <a:defRPr/>
            </a:pP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 dirty="0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3DB061-B721-1752-E7DB-CD4B29F77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77" y="2255915"/>
            <a:ext cx="5420408" cy="3043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A1BE19-36AD-60B9-EAEA-2EBA4C636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874" y="3428070"/>
            <a:ext cx="3928009" cy="87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74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8" y="419451"/>
            <a:ext cx="7922860" cy="804654"/>
          </a:xfrm>
        </p:spPr>
        <p:txBody>
          <a:bodyPr anchor="b">
            <a:noAutofit/>
          </a:bodyPr>
          <a:lstStyle/>
          <a:p>
            <a:r>
              <a:rPr lang="en-US" sz="3400" dirty="0">
                <a:ea typeface="+mj-lt"/>
                <a:cs typeface="+mj-lt"/>
              </a:rPr>
              <a:t>What determines if a county is rich or not?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77" y="153451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5080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2. The correlations between Income and other features</a:t>
            </a:r>
          </a:p>
          <a:p>
            <a:pPr marL="5080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+mj-lt"/>
              <a:buAutoNum type="arabicPeriod"/>
              <a:defRPr/>
            </a:pP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31D358-699B-789E-F9DA-F8AA0B349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850" y="2416780"/>
            <a:ext cx="2741516" cy="19110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B2FA32-5BDE-FCF5-8467-72BC47E61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43" y="2416780"/>
            <a:ext cx="2784140" cy="1802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BA0691-6217-620C-DE63-446FDD178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2845" y="2416780"/>
            <a:ext cx="2946737" cy="200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21444"/>
      </p:ext>
    </p:extLst>
  </p:cSld>
  <p:clrMapOvr>
    <a:masterClrMapping/>
  </p:clrMapOvr>
</p:sld>
</file>

<file path=ppt/theme/theme1.xml><?xml version="1.0" encoding="utf-8"?>
<a:theme xmlns:a="http://schemas.openxmlformats.org/drawingml/2006/main" name="1_Penn">
  <a:themeElements>
    <a:clrScheme name="Penn">
      <a:dk1>
        <a:srgbClr val="0B4183"/>
      </a:dk1>
      <a:lt1>
        <a:srgbClr val="FFFFFF"/>
      </a:lt1>
      <a:dk2>
        <a:srgbClr val="212121"/>
      </a:dk2>
      <a:lt2>
        <a:srgbClr val="CDD0D1"/>
      </a:lt2>
      <a:accent1>
        <a:srgbClr val="A93023"/>
      </a:accent1>
      <a:accent2>
        <a:srgbClr val="7F7F7F"/>
      </a:accent2>
      <a:accent3>
        <a:srgbClr val="1186C3"/>
      </a:accent3>
      <a:accent4>
        <a:srgbClr val="702017"/>
      </a:accent4>
      <a:accent5>
        <a:srgbClr val="B4D3F8"/>
      </a:accent5>
      <a:accent6>
        <a:srgbClr val="1186C3"/>
      </a:accent6>
      <a:hlink>
        <a:srgbClr val="3085ED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18354</TotalTime>
  <Words>952</Words>
  <Application>Microsoft Office PowerPoint</Application>
  <PresentationFormat>On-screen Show (16:10)</PresentationFormat>
  <Paragraphs>81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Abadi Extra Light</vt:lpstr>
      <vt:lpstr>-apple-system</vt:lpstr>
      <vt:lpstr>Arial</vt:lpstr>
      <vt:lpstr>Calibri</vt:lpstr>
      <vt:lpstr>Corbel</vt:lpstr>
      <vt:lpstr>Franklin Gothic</vt:lpstr>
      <vt:lpstr>Helvetica</vt:lpstr>
      <vt:lpstr>Helvetica Neue</vt:lpstr>
      <vt:lpstr>Noto Sans Symbols</vt:lpstr>
      <vt:lpstr>Tahoma</vt:lpstr>
      <vt:lpstr>Times New Roman</vt:lpstr>
      <vt:lpstr>1_Penn</vt:lpstr>
      <vt:lpstr>Data Exploration and Visualization</vt:lpstr>
      <vt:lpstr>Dataset Description</vt:lpstr>
      <vt:lpstr>Tell a story about economic status</vt:lpstr>
      <vt:lpstr>Clean the data</vt:lpstr>
      <vt:lpstr>Poke around the data</vt:lpstr>
      <vt:lpstr>Poke around the data</vt:lpstr>
      <vt:lpstr>Poke around the data</vt:lpstr>
      <vt:lpstr>What determines if a county is rich or not?</vt:lpstr>
      <vt:lpstr>What determines if a county is rich or not?</vt:lpstr>
      <vt:lpstr>What determines if a county is rich or not?</vt:lpstr>
      <vt:lpstr>Income vs Population features</vt:lpstr>
      <vt:lpstr>Income vs Population features</vt:lpstr>
      <vt:lpstr>Income vs Employment features</vt:lpstr>
      <vt:lpstr>Income vs Employment features</vt:lpstr>
      <vt:lpstr>Income vs Employment features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OpenDS4All Introduction</dc:title>
  <dc:creator>Zack Ives;Susan Davidson</dc:creator>
  <cp:lastModifiedBy>Andre de Waal</cp:lastModifiedBy>
  <cp:revision>323</cp:revision>
  <dcterms:modified xsi:type="dcterms:W3CDTF">2022-08-31T18:40:50Z</dcterms:modified>
</cp:coreProperties>
</file>