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ink/ink2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17"/>
  </p:notesMasterIdLst>
  <p:sldIdLst>
    <p:sldId id="926" r:id="rId2"/>
    <p:sldId id="941" r:id="rId3"/>
    <p:sldId id="942" r:id="rId4"/>
    <p:sldId id="943" r:id="rId5"/>
    <p:sldId id="944" r:id="rId6"/>
    <p:sldId id="945" r:id="rId7"/>
    <p:sldId id="946" r:id="rId8"/>
    <p:sldId id="947" r:id="rId9"/>
    <p:sldId id="948" r:id="rId10"/>
    <p:sldId id="949" r:id="rId11"/>
    <p:sldId id="950" r:id="rId12"/>
    <p:sldId id="951" r:id="rId13"/>
    <p:sldId id="952" r:id="rId14"/>
    <p:sldId id="954" r:id="rId15"/>
    <p:sldId id="953" r:id="rId16"/>
  </p:sldIdLst>
  <p:sldSz cx="9144000" cy="5715000" type="screen16x10"/>
  <p:notesSz cx="6881813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7" userDrawn="1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="" roundtripDataSignature="AMtx7mhW+JFCNcOhfESUAh1OuuX/vq4hkw==" r:id="rId70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san Davidso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4183"/>
    <a:srgbClr val="FF4434"/>
    <a:srgbClr val="2683C6"/>
    <a:srgbClr val="006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3822FE-55E1-4D8C-9505-DD2AD7BC2D98}">
  <a:tblStyle styleId="{B53822FE-55E1-4D8C-9505-DD2AD7BC2D98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CECEC"/>
          </a:solidFill>
        </a:fill>
      </a:tcStyle>
    </a:wholeTbl>
    <a:band1H>
      <a:tcTxStyle/>
      <a:tcStyle>
        <a:tcBdr/>
        <a:fill>
          <a:solidFill>
            <a:srgbClr val="D7D7D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7D7D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E31A1CE-45A0-43F2-B65F-9C90667C09C6}" styleName="Table_1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4" autoAdjust="0"/>
    <p:restoredTop sz="82859" autoAdjust="0"/>
  </p:normalViewPr>
  <p:slideViewPr>
    <p:cSldViewPr snapToGrid="0" snapToObjects="1">
      <p:cViewPr varScale="1">
        <p:scale>
          <a:sx n="78" d="100"/>
          <a:sy n="78" d="100"/>
        </p:scale>
        <p:origin x="1325" y="91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1974"/>
    </p:cViewPr>
  </p:sorterViewPr>
  <p:notesViewPr>
    <p:cSldViewPr snapToGrid="0" snapToObjects="1" showGuides="1">
      <p:cViewPr varScale="1">
        <p:scale>
          <a:sx n="60" d="100"/>
          <a:sy n="60" d="100"/>
        </p:scale>
        <p:origin x="3182" y="34"/>
      </p:cViewPr>
      <p:guideLst>
        <p:guide orient="horz" pos="2928"/>
        <p:guide pos="21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71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70" Type="http://customschemas.google.com/relationships/presentationmetadata" Target="meta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1T23:46:02.9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1085 40 24575,'-10'-2'0,"-2"0"0,0 1 0,-3-2 0,-4-1 0,-4 1 0,-1-3 0,-3 1 0,6 0 0,1 2 0,6 1 0,2 2 0,1 0 0,1-1 0,1 1 0,-1 0 0,-1 0 0,0 0 0,0-1 0,-3 1 0,2-1 0,-1 1 0,2 0 0,-3 0 0,3 0 0,-4 0 0,3 0 0,0 0 0,-2 1 0,3-1 0,-2 2 0,0-2 0,1 0 0,-2 1 0,2 0 0,-1-1 0,0 1 0,-4 0 0,-1-1 0,1 1 0,-3-1 0,4 0 0,1 0 0,2 0 0,1 0 0,2 0 0,-2 0 0,1 0 0,1 1 0,1-1 0,-1 1 0,2 0 0,-2 0 0,3 1 0,-3-1 0,1 1 0,-1 0 0,0-1 0,0 0 0,2 0 0,-2 1 0,1-2 0,-1 1 0,1-1 0,-2 1 0,5 0 0,-1 0 0,1 1 0,0-1 0,0 0 0,0 0 0,-1 0 0,1 1 0,-2 1 0,2-2 0,-1 2 0,-1-1 0,2-1 0,-2 3 0,1-2 0,-1-1 0,1 1 0,-1 0 0,1 0 0,-1 1 0,-2-1 0,1 2 0,1-2 0,-1 4 0,3-3 0,0 1 0,2 0 0,-1 0 0,0 0 0,2 3 0,-1 0 0,0 1 0,1 1 0,-3 2 0,1 2 0,-2 0 0,3 1 0,-2-1 0,3 1 0,0-4 0,1 0 0,1 1 0,0-2 0,0 0 0,1 2 0,0-2 0,1 1 0,0 1 0,0-2 0,1 1 0,0 0 0,0 0 0,2 0 0,0-1 0,0-1 0,2-1 0,1 1 0,0-2 0,2 1 0,1 1 0,1-1 0,3 0 0,2-1 0,0 1 0,2 0 0,3-1 0,-2 1 0,3 0 0,-2 1 0,-4-2 0,-2-1 0,1-1 0,-4-1 0,1 0 0,-1-2 0,1 2 0,0-1 0,1 0 0,3-1 0,0 0 0,0 0 0,-1 0 0,-1 1 0,0 0 0,-1-1 0,2 0 0,1-1 0,0 0 0,-1 1 0,1-1 0,-3 0 0,-1 1 0,0 0 0,-3-1 0,1 0 0,0 0 0,1 0 0,0 0 0,1 0 0,-1 0 0,-1 0 0,2 0 0,2 0 0,-1 0 0,5 0 0,-2 0 0,-1 0 0,4 0 0,-3 1 0,2 0 0,0 0 0,-1-1 0,1 1 0,-3-1 0,1 1 0,-3-1 0,-1 1 0,0-1 0,-3 0 0,0 0 0,-2 0 0,-1 0 0,0 0 0,0-1 0,0 0 0,2 1 0,0-2 0,1 0 0,-1 0 0,1 1 0,0 0 0,0 0 0,0 0 0,-2 1 0,-2 0 0,0-1 0,-3 1 0,1-1 0,0 1 0,-1 0 0,2-1 0,0 1 0,0 0 0,1 0 0,1-1 0,-1 0 0,1-1 0,-2 1 0,0 0 0,0 1 0,0 0 0,-1-2 0,3 2 0,-3-2 0,1 2 0,1-2 0,0 2 0,-2 0 0,2-2 0,-1 2 0,-1-2 0,1 1 0,-2 0 0,1 1 0,0-1 0,2-1 0,-2-1 0,1 2 0,-1-2 0,-1 1 0,0 0 0,0-1 0,0 2 0,-1-1 0,1-2 0,-1 2 0,1-2 0,-1 1 0,0-1 0,0 1 0,1 0 0,-2-2 0,1 3 0,-1-3 0,0 3 0,0-3 0,1 1 0,0 0 0,-1 1 0,0 0 0,1 0 0,-1 1 0,1-2 0,-1 0 0,1 0 0,-1-1 0,1 1 0,0 1 0,0-1 0,0 2 0,-1-2 0,0 2 0,1-2 0,0 2 0,-1 0 0,1-1 0,-1 1 0,0-2 0,1 1 0,0-1 0,1-1 0,-1 1 0,-1-1 0,1 1 0,-1-2 0,1 1 0,0 0 0,-1 0 0,1-1 0,0 1 0,-1 0 0,1 0 0,-1 1 0,1-1 0,-1 0 0,0 0 0,0 0 0,0 1 0,0-1 0,-1-1 0,1 0 0,-1-1 0,1 1 0,-1 1 0,1 0 0,0 0 0,-1 1 0,1 0 0,-1 0 0,0-1 0,1 1 0,0 0 0,-1-1 0,0 1 0,0 1 0,0 0 0,1 1 0,-1-1 0,0 1 0,1 0 0,-1 0 0,1-1 0,-2 1 0,0-1 0,0 0 0,-1 0 0,1 0 0,0 0 0,0 1 0,1 1 0,-1-1 0,-1 0 0,-5-1 0,1-1 0,0 0 0,1 1 0,1 0 0,3 1 0,-1 1 0,2-2 0,0 0 0,-1 2 0,0-3 0,1 1 0,0-2 0,-1 0 0,0 3 0,1 0 0,1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1T23:46:33.6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1064 99 24575,'-17'-10'0,"0"0"0,3 2 0,-4-1 0,2 0 0,0 1 0,4 3 0,3 1 0,2 2 0,1 1 0,1-1 0,2 2 0,-1-1 0,-1 1 0,-3-1 0,-1 1 0,-3-2 0,-1 0 0,-2-1 0,0 1 0,-1-1 0,2 1 0,-2-1 0,1 1 0,1 0 0,2 1 0,-3-1 0,-1 2 0,0 0 0,0 0 0,1-1 0,-1 1 0,-2-1 0,1 0 0,0 1 0,-2 0 0,3 0 0,-2 0 0,-2 0 0,0 0 0,1 0 0,0 0 0,2 0 0,2 0 0,-3-1 0,3 1 0,-1-1 0,-2 1 0,1 0 0,0 0 0,-2 0 0,3 1 0,-1-1 0,-1 1 0,2 0 0,-1 1 0,0 0 0,2 0 0,2 0 0,-2 1 0,3 0 0,-3 0 0,0 1 0,1 0 0,1 0 0,-2-1 0,2 1 0,-1 1 0,1-2 0,2 2 0,4-2 0,0 1 0,2 0 0,0 1 0,1-1 0,-1 1 0,1 1 0,-1 3 0,3 0 0,0 0 0,2 2 0,-1-1 0,2 1 0,0 0 0,1 0 0,0 1 0,1 0 0,1 0 0,0 0 0,2 1 0,-2-1 0,3 1 0,-1 0 0,1-1 0,0 0 0,2 0 0,0 1 0,0-2 0,0 1 0,-1-4 0,0 0 0,1 0 0,1 0 0,-1-1 0,2-1 0,-1 0 0,1-1 0,2 1 0,-1-2 0,2 2 0,0-1 0,0 0 0,0 0 0,1 0 0,-2-1 0,1-1 0,0 0 0,-1-1 0,0-1 0,1 0 0,-1 1 0,2-1 0,2 1 0,-1-1 0,-2 1 0,0-2 0,-1 2 0,0-1 0,-1-1 0,0 1 0,-3 0 0,3 0 0,0 2 0,3-2 0,-1 1 0,-1 0 0,0-1 0,-2 0 0,0 1 0,-1-2 0,0 2 0,1-1 0,-1 0 0,2 0 0,0 0 0,0-1 0,1 2 0,-1-1 0,-1-1 0,1 0 0,-1 0 0,0 0 0,0 0 0,0 0 0,1-1 0,-1 0 0,-1 0 0,1-2 0,1 2 0,-2-1 0,1 0 0,0-1 0,-2 0 0,1 1 0,-1-3 0,1-1 0,-1 0 0,2 0 0,-1 1 0,-1-1 0,1 0 0,-2 1 0,-2 0 0,0 0 0,0 1 0,1-1 0,1 0 0,-2-1 0,1 1 0,0-1 0,-2 1 0,0 1 0,-1 1 0,-1-1 0,1 0 0,0 0 0,1-2 0,0 0 0,2 0 0,-2 1 0,0 1 0,1-2 0,-3 3 0,2-3 0,-1 3 0,0-3 0,0 3 0,0-3 0,-1 4 0,0-2 0,-1 1 0,0 0 0,0 0 0,-1-1 0,1 1 0,-1-1 0,1 0 0,-1 0 0,1-1 0,0-1 0,0 1 0,-1 0 0,0 1 0,-1 0 0,0-1 0,1 1 0,1-2 0,-2 2 0,0-1 0,0 2 0,0 0 0,0 2 0,0-1 0,0 0 0,0-1 0,0 1 0,0 0 0,0-1 0,-2 0 0,1-1 0,1-1 0,-3-1 0,2 0 0,-1 0 0,0 0 0,1 3 0,-1-3 0,1 2 0,0 1 0,0 1 0,0 0 0,1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01:37:50.6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854 18 24575,'-32'-5'0,"-3"0"0,11 3 0,-20-1 0,11 1 0,-18 1 0,22 1 0,-4 0 0,7 0 0,-8 1 0,6 0 0,-23 2 0,24 1 0,-26 2 0,26-2 0,-14 2 0,15-2 0,-7 4 0,4-2 0,-11 9 0,13-5 0,-6 9 0,16-8 0,-5 10 0,10-7 0,0 3 0,-1 8 0,5-8 0,0 13 0,5-9 0,2 1 0,0-1 0,0 0 0,3 6 0,2-3 0,8 12 0,0-12 0,14 13 0,-4-16 0,7 3 0,-5-11 0,1 0 0,0-4 0,-1 0 0,3-1 0,-2 1 0,1-2 0,22 4 0,-19-7 0,26 7 0,-33-8 0,17 3 0,-14-4 0,17 2 0,-13-3 0,16 2 0,-13-3 0,22 1 0,-15 0 0,25 0 0,-21-1 0,28-3 0,-31 1 0,26-4 0,-35 2 0,25-6 0,-31 4 0,24-5 0,-27 6 0,23-2 0,-25 4 0,19 0 0,-21 1 0,18 0 0,-18 0 0,19-1 0,-17 2 0,9-1 0,-9-1 0,9 0 0,-8 0 0,6 0 0,-11 0 0,6 0 0,-10-1 0,10-2 0,-10 1 0,9-3 0,-10 2 0,5-4 0,-6 3 0,3-6 0,-6 4 0,4-5 0,-5 6 0,1-8 0,-3 6 0,1-7 0,-2 6 0,0-3 0,-2 4 0,1-3 0,-2-6 0,0 3 0,-1-4 0,-1 11 0,2 2 0,-1-1 0,0 2 0,0-1 0,-2-6 0,1 2 0,-7-10 0,4 12 0,-9-9 0,7 13 0,-10-6 0,11 8 0,-7-2 0,7 3 0,-7 0 0,5 0 0,-8 1 0,6-1 0,-8 0 0,9 1 0,-15-2 0,10 1 0,-10-2 0,8 2 0,-6-2 0,6 2 0,-7 0 0,9 0 0,-7 0 0,9 1 0,-6 1 0,5-2 0,-1 1 0,-1 0 0,-1-1 0,-2 1 0,0-2 0,0 1 0,0-1 0,-4 0 0,5 0 0,-13-2 0,9 1 0,-8 0 0,7 0 0,-7 0 0,11 2 0,-10-1 0,14 2 0,-13-2 0,8 1 0,-12-2 0,11 1 0,-8-1 0,14 2 0,-4 0 0,9 1 0,-7-1 0,6 0 0,-9-1 0,10 1 0,-7-1 0,11 3 0,-3-1 0,5 1 0,1 0 0,1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01:37:50.6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1048 1 24575,'-48'8'0,"-3"-4"0,-12-2 0,2-2 0,-8 0 0,7-1 0,7-1 0,1 1 0,24 0 0,-8 1 0,22 1 0,-11 0 0,14 0 0,-14 4 0,13-3 0,-7 2 0,7-2 0,0-1 0,-2 2 0,3 0 0,-2 0 0,3-1 0,0 0 0,-2 2 0,1 0 0,-3 0 0,4 1 0,-2-2 0,1 3 0,0-2 0,0 1 0,-2 1 0,4-1 0,-3 2 0,6-4 0,1 1 0,2-2 0,1 1 0,-1-1 0,0 1 0,1 1 0,-4 1 0,1 0 0,-2 3 0,3-3 0,-7 9 0,6-7 0,-3 7 0,4-6 0,-1 4 0,1-5 0,-2 8 0,5-9 0,-3 7 0,3-6 0,-1 5 0,2-4 0,-2 5 0,3-5 0,-3 8 0,3-7 0,0 11 0,1-11 0,1 8 0,0-9 0,2 7 0,0-8 0,6 9 0,0-8 0,10 11 0,-5-8 0,18 9 0,-9-8 0,21 7 0,-14-8 0,4-1 0,-9-5 0,1-1 0,-4-2 0,11 1 0,-10-3 0,18 3 0,-14 0 0,18 4 0,-18-3 0,20 5 0,-16-4 0,20 5 0,-18-3 0,22 3 0,-23-3 0,26 1 0,-29-3 0,26 1 0,-30-3 0,24 1 0,-27-3 0,21 1 0,-24-2 0,11 0 0,-12 1 0,0-1 0,2 1 0,-3-2 0,2 1 0,6-2 0,-7 1 0,5-1 0,-9 0 0,15-1 0,-13 1 0,9 0 0,-15 1 0,10 0 0,-6 1 0,17-1 0,-11 1 0,16-2 0,-10 2 0,10-1 0,-14-1 0,7-1 0,-13-1 0,8-2 0,-9 0 0,6-3 0,-6 2 0,8-6 0,-8 3 0,12-9 0,-9 5 0,4-3 0,-5 4 0,-2 1 0,0-1 0,0-1 0,-2 2 0,-1-1 0,0-1 0,3-7 0,-4 6 0,1-9 0,-6 9 0,-1-6 0,-2 6 0,-2-12 0,-3 15 0,-6-12 0,0 15 0,-11-9 0,5 9 0,-19-7 0,15 7 0,-24-9 0,21 10 0,-16-5 0,20 9 0,-16-3 0,16 4 0,-12-3 0,17 4 0,-7-2 0,10 2 0,-10-1 0,6 1 0,-11-2 0,12 3 0,-6-2 0,7 1 0,-8-2 0,3 1 0,-8 0 0,11 1 0,1 1 0,9 0 0,-12 1 0,-5-1 0,-15 0 0,-1-1 0,0-2 0,7 0 0,2-1 0,8 3 0,-4-1 0,4 2 0,-4-2 0,7 1 0,2 1 0,7-1 0,9 3 0,4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82444" cy="463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99371" y="1"/>
            <a:ext cx="2982443" cy="463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52463" y="698500"/>
            <a:ext cx="5576887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6927" y="4416985"/>
            <a:ext cx="5047959" cy="418129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32476"/>
            <a:ext cx="2982444" cy="463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99371" y="8832476"/>
            <a:ext cx="2982443" cy="463924"/>
          </a:xfrm>
          <a:prstGeom prst="rect">
            <a:avLst/>
          </a:prstGeom>
          <a:noFill/>
          <a:ln>
            <a:noFill/>
          </a:ln>
        </p:spPr>
        <p:txBody>
          <a:bodyPr wrap="square" lIns="87425" tIns="43700" rIns="87425" bIns="43700" anchor="b" anchorCtr="0">
            <a:noAutofit/>
          </a:bodyPr>
          <a:lstStyle/>
          <a:p>
            <a:pPr marL="0" marR="0" lvl="0" indent="-698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7587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1pPr>
            <a:lvl2pPr marL="709613" indent="-273050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2pPr>
            <a:lvl3pPr marL="1092200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528763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1966913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4241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8813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3385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7957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marL="0" marR="0" lvl="0" indent="0" algn="r" defTabSz="88741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ECD9E8-64C2-524C-B3C2-2B43D07E2379}" type="slidenum">
              <a:rPr kumimoji="0" lang="en-US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  <a:sym typeface="Arial"/>
              </a:rPr>
              <a:pPr marL="0" marR="0" lvl="0" indent="0" algn="r" defTabSz="88741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cs typeface="Arial"/>
              <a:sym typeface="Arial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Initial release, 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-apple-system"/>
              </a:rPr>
              <a:t>Xumin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 Liu, Rochester Institute of Technology, 2022.</a:t>
            </a:r>
          </a:p>
          <a:p>
            <a:r>
              <a:rPr lang="en-US" altLang="en-US" dirty="0">
                <a:latin typeface="Times New Roman" charset="0"/>
              </a:rPr>
              <a:t>By </a:t>
            </a:r>
            <a:r>
              <a:rPr lang="en-US" altLang="en-US" dirty="0" err="1">
                <a:latin typeface="Times New Roman" charset="0"/>
              </a:rPr>
              <a:t>Xumin</a:t>
            </a:r>
            <a:r>
              <a:rPr lang="en-US" altLang="en-US" dirty="0">
                <a:latin typeface="Times New Roman" charset="0"/>
              </a:rPr>
              <a:t> Liu https://www.cs.rit.edu/~xl/</a:t>
            </a:r>
          </a:p>
          <a:p>
            <a:r>
              <a:rPr lang="en-US" altLang="en-US" dirty="0">
                <a:latin typeface="Times New Roman" charset="0"/>
              </a:rPr>
              <a:t>Except where otherwise noted, this work is licensed under a Creative Commons Attribution-4.0 International License https://creativecommons.org/licenses/by/4.0/</a:t>
            </a:r>
          </a:p>
        </p:txBody>
      </p:sp>
    </p:spTree>
    <p:extLst>
      <p:ext uri="{BB962C8B-B14F-4D97-AF65-F5344CB8AC3E}">
        <p14:creationId xmlns:p14="http://schemas.microsoft.com/office/powerpoint/2010/main" val="142984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bar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chart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visualize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total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vaccination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numbers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those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countries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having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highest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lowest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like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two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plots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right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side.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put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those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countries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same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chart,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due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magnitude-level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difference,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bars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those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lowest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invisible.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better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visualization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solution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apply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log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transformation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first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plot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transformed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51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Now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zoom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vaccination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records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Drop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columns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won’t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use.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25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Use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line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graph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show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trend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vaccinations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72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line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daily_vaccinations_raw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more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jaggy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daily_vaccinations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may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because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raw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more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noisy.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altLang="zh-CN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KDE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plot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suggests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two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sets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follow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similar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distribution.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90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vaccine,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countries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698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0894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Generate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aggregation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information,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i.e.,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total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counts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countries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each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vaccine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visualize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bar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chart.</a:t>
            </a:r>
            <a:r>
              <a:rPr lang="zh-CN" altLang="en-US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68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Please contact 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Xumin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 Liu (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xmlics@rit.edu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) for the demo code shown in the </a:t>
            </a: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slides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. </a:t>
            </a:r>
            <a:endParaRPr lang="en-US" b="0" dirty="0">
              <a:effectLst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26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case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study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will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basic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exploration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visualization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techniques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analyze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covid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dataset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make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sense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following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steps/answering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questions.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2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first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step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clean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Check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null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axis’s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specify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checking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made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rows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columns.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54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“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total_vaccinations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”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targeted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column,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should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drop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those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records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having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null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column.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45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Do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some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simple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query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better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understand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such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countries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duration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covered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dataset.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89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After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checking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found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each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country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record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each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covered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day.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get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most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recent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information,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only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want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keep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records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show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most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recent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information.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first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try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set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condition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most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recent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date,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set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“2021-07-28”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largest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column.</a:t>
            </a: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query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result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shows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74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rows.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different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from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total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number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countries.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suggests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some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countries,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most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recent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earlier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“2021-07-28”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.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45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address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issue,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want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find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most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recent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record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each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country.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sort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records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combination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two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columns,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“country”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“date”.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records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first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sorted/grouped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“country”.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each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group,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records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sorted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“date”.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sorting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following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ascending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order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record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each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country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latest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will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display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last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group.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choose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those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records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display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them.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result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shows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219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rows,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which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consistent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total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number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countries.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altLang="zh-CN" dirty="0">
              <a:ea typeface="Calibri" panose="020F0502020204030204"/>
              <a:cs typeface="Calibri" panose="020F0502020204030204"/>
            </a:endParaRPr>
          </a:p>
          <a:p>
            <a:endParaRPr lang="en-US" altLang="zh-CN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16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Both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</a:t>
            </a:r>
            <a:r>
              <a:rPr lang="en-US" dirty="0">
                <a:ea typeface="Calibri" panose="020F0502020204030204"/>
                <a:cs typeface="Calibri" panose="020F0502020204030204"/>
              </a:rPr>
              <a:t>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histogram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plot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“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total_vaccination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”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skewness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score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clearly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indicate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severely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skewed.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consistent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world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situation,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where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some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countries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had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very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high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number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vaccination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(such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China)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but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some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others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had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very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few.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8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rit.edu/~xl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eativecommons.org/licenses/by/4.0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3"/>
          <p:cNvSpPr txBox="1">
            <a:spLocks noGrp="1"/>
          </p:cNvSpPr>
          <p:nvPr>
            <p:ph type="ctrTitle"/>
          </p:nvPr>
        </p:nvSpPr>
        <p:spPr>
          <a:xfrm>
            <a:off x="3253564" y="1150060"/>
            <a:ext cx="5373704" cy="218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8" name="Google Shape;18;p43"/>
          <p:cNvSpPr txBox="1">
            <a:spLocks noGrp="1"/>
          </p:cNvSpPr>
          <p:nvPr>
            <p:ph type="subTitle" idx="1"/>
          </p:nvPr>
        </p:nvSpPr>
        <p:spPr>
          <a:xfrm>
            <a:off x="3386534" y="3330222"/>
            <a:ext cx="5240734" cy="115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3190"/>
              <a:buNone/>
              <a:defRPr>
                <a:solidFill>
                  <a:srgbClr val="8891AD"/>
                </a:solidFill>
                <a:uFillTx/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900"/>
              <a:buNone/>
              <a:defRPr>
                <a:solidFill>
                  <a:srgbClr val="8891AD"/>
                </a:solidFill>
                <a:uFillTx/>
              </a:defRPr>
            </a:lvl3pPr>
            <a:lvl4pPr lvl="3" algn="ctr">
              <a:spcBef>
                <a:spcPts val="375"/>
              </a:spcBef>
              <a:spcAft>
                <a:spcPts val="0"/>
              </a:spcAft>
              <a:buSzPts val="2610"/>
              <a:buNone/>
              <a:defRPr>
                <a:solidFill>
                  <a:srgbClr val="8891AD"/>
                </a:solidFill>
                <a:uFillTx/>
              </a:defRPr>
            </a:lvl4pPr>
            <a:lvl5pPr lvl="4" algn="ctr">
              <a:spcBef>
                <a:spcPts val="375"/>
              </a:spcBef>
              <a:spcAft>
                <a:spcPts val="0"/>
              </a:spcAft>
              <a:buSzPts val="2320"/>
              <a:buNone/>
              <a:defRPr>
                <a:solidFill>
                  <a:srgbClr val="8891AD"/>
                </a:solidFill>
                <a:uFillTx/>
              </a:defRPr>
            </a:lvl5pPr>
            <a:lvl6pPr lvl="5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6pPr>
            <a:lvl7pPr lvl="6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7pPr>
            <a:lvl8pPr lvl="7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8pPr>
            <a:lvl9pPr lvl="8" algn="ctr">
              <a:spcBef>
                <a:spcPts val="375"/>
              </a:spcBef>
              <a:spcAft>
                <a:spcPts val="375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>
              <a:uFillTx/>
            </a:endParaRPr>
          </a:p>
        </p:txBody>
      </p:sp>
      <p:pic>
        <p:nvPicPr>
          <p:cNvPr id="5" name="Picture 2">
            <a:hlinkClick r:id="" action="ppaction://hlinkfil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4956" y="4957249"/>
            <a:ext cx="704858" cy="448985"/>
          </a:xfrm>
          <a:prstGeom prst="rect">
            <a:avLst/>
          </a:prstGeom>
          <a:noFill/>
        </p:spPr>
      </p:pic>
      <p:sp>
        <p:nvSpPr>
          <p:cNvPr id="6" name="Shape 31">
            <a:extLst>
              <a:ext uri="{FF2B5EF4-FFF2-40B4-BE49-F238E27FC236}">
                <a16:creationId xmlns:a16="http://schemas.microsoft.com/office/drawing/2014/main" id="{8DF1F58E-8EB7-4C99-BDC7-D2F7F0F99CAB}"/>
              </a:ext>
            </a:extLst>
          </p:cNvPr>
          <p:cNvSpPr>
            <a:spLocks/>
          </p:cNvSpPr>
          <p:nvPr userDrawn="1"/>
        </p:nvSpPr>
        <p:spPr>
          <a:xfrm>
            <a:off x="1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By </a:t>
            </a:r>
            <a:r>
              <a:rPr lang="en-US" sz="800" dirty="0" err="1">
                <a:uFillTx/>
                <a:hlinkClick r:id="rId3"/>
              </a:rPr>
              <a:t>Xumin</a:t>
            </a:r>
            <a:r>
              <a:rPr lang="en-US" sz="800" dirty="0">
                <a:uFillTx/>
                <a:hlinkClick r:id="rId3"/>
              </a:rPr>
              <a:t> Liu</a:t>
            </a:r>
            <a:r>
              <a:rPr lang="en-US" sz="800" dirty="0">
                <a:uFillTx/>
              </a:rPr>
              <a:t>. Except where otherwise noted, this work is licensed under a </a:t>
            </a:r>
            <a:r>
              <a:rPr lang="en-US" sz="800" dirty="0">
                <a:uFillTx/>
                <a:hlinkClick r:id="rId4"/>
              </a:rPr>
              <a:t>Creative Commons Attribution-4.0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847397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9"/>
          <p:cNvSpPr txBox="1">
            <a:spLocks noGrp="1"/>
          </p:cNvSpPr>
          <p:nvPr>
            <p:ph type="title"/>
          </p:nvPr>
        </p:nvSpPr>
        <p:spPr>
          <a:xfrm rot="5400000">
            <a:off x="5836133" y="2034861"/>
            <a:ext cx="4254500" cy="132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23" name="Google Shape;123;p59"/>
          <p:cNvSpPr txBox="1">
            <a:spLocks noGrp="1"/>
          </p:cNvSpPr>
          <p:nvPr>
            <p:ph type="body" idx="1"/>
          </p:nvPr>
        </p:nvSpPr>
        <p:spPr>
          <a:xfrm rot="5400000">
            <a:off x="1669347" y="-632696"/>
            <a:ext cx="4254500" cy="666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24" name="Google Shape;124;p59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126" name="Google Shape;126;p59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64029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27" y="159738"/>
            <a:ext cx="8157544" cy="10897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727" y="1457742"/>
            <a:ext cx="8157544" cy="3762671"/>
          </a:xfrm>
        </p:spPr>
        <p:txBody>
          <a:bodyPr>
            <a:normAutofit/>
          </a:bodyPr>
          <a:lstStyle>
            <a:lvl1pPr>
              <a:buClr>
                <a:srgbClr val="084183"/>
              </a:buClr>
              <a:defRPr sz="2400">
                <a:latin typeface="Helvetica"/>
                <a:cs typeface="Helvetica"/>
              </a:defRPr>
            </a:lvl1pPr>
            <a:lvl2pPr>
              <a:buClr>
                <a:srgbClr val="084183"/>
              </a:buClr>
              <a:defRPr sz="2200">
                <a:latin typeface="Helvetica"/>
                <a:cs typeface="Helvetica"/>
              </a:defRPr>
            </a:lvl2pPr>
            <a:lvl3pPr>
              <a:buClr>
                <a:srgbClr val="084183"/>
              </a:buClr>
              <a:defRPr sz="2000">
                <a:latin typeface="Helvetica"/>
                <a:cs typeface="Helvetica"/>
              </a:defRPr>
            </a:lvl3pPr>
            <a:lvl4pPr>
              <a:buClr>
                <a:srgbClr val="084183"/>
              </a:buClr>
              <a:defRPr sz="1800">
                <a:latin typeface="Helvetica"/>
                <a:cs typeface="Helvetica"/>
              </a:defRPr>
            </a:lvl4pPr>
            <a:lvl5pPr>
              <a:buClr>
                <a:srgbClr val="084183"/>
              </a:buClr>
              <a:defRPr sz="1600">
                <a:latin typeface="Helvetica"/>
                <a:cs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42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7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41" name="Google Shape;41;p47"/>
          <p:cNvSpPr txBox="1">
            <a:spLocks noGrp="1"/>
          </p:cNvSpPr>
          <p:nvPr>
            <p:ph type="body" idx="1"/>
          </p:nvPr>
        </p:nvSpPr>
        <p:spPr>
          <a:xfrm>
            <a:off x="1329133" y="724829"/>
            <a:ext cx="3455391" cy="48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900"/>
              <a:buNone/>
              <a:defRPr sz="2000" b="0">
                <a:solidFill>
                  <a:srgbClr val="084183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813"/>
              <a:buNone/>
              <a:defRPr sz="1250" b="1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 b="1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450"/>
              <a:buNone/>
              <a:defRPr sz="1000" b="1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2" name="Google Shape;42;p47"/>
          <p:cNvSpPr txBox="1">
            <a:spLocks noGrp="1"/>
          </p:cNvSpPr>
          <p:nvPr>
            <p:ph type="body" idx="2"/>
          </p:nvPr>
        </p:nvSpPr>
        <p:spPr>
          <a:xfrm>
            <a:off x="1113231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Clr>
                <a:srgbClr val="084183"/>
              </a:buClr>
              <a:buSzPts val="2900"/>
              <a:buChar char="•"/>
              <a:defRPr sz="2000">
                <a:uFillTx/>
              </a:defRPr>
            </a:lvl1pPr>
            <a:lvl2pPr marL="914400" lvl="1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2pPr>
            <a:lvl3pPr marL="1371600" lvl="2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3pPr>
            <a:lvl4pPr marL="1828800" lvl="3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4pPr>
            <a:lvl5pPr marL="2286000" lvl="4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5pPr>
            <a:lvl6pPr marL="2743200" lvl="5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6pPr>
            <a:lvl7pPr marL="3200400" lvl="6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7pPr>
            <a:lvl8pPr marL="3657600" lvl="7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8pPr>
            <a:lvl9pPr marL="4114800" lvl="8" indent="-297656" algn="l">
              <a:spcBef>
                <a:spcPts val="375"/>
              </a:spcBef>
              <a:spcAft>
                <a:spcPts val="375"/>
              </a:spcAft>
              <a:buSzPts val="1088"/>
              <a:buChar char="•"/>
              <a:defRPr sz="75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3" name="Google Shape;43;p47"/>
          <p:cNvSpPr txBox="1">
            <a:spLocks noGrp="1"/>
          </p:cNvSpPr>
          <p:nvPr>
            <p:ph type="body" idx="3"/>
          </p:nvPr>
        </p:nvSpPr>
        <p:spPr>
          <a:xfrm>
            <a:off x="5160366" y="731885"/>
            <a:ext cx="3466903" cy="48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900"/>
              <a:buNone/>
              <a:defRPr sz="2000" b="0">
                <a:solidFill>
                  <a:srgbClr val="084183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813"/>
              <a:buNone/>
              <a:defRPr sz="1250" b="1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 b="1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450"/>
              <a:buNone/>
              <a:defRPr sz="1000" b="1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4" name="Google Shape;44;p47"/>
          <p:cNvSpPr txBox="1">
            <a:spLocks noGrp="1"/>
          </p:cNvSpPr>
          <p:nvPr>
            <p:ph type="body" idx="4"/>
          </p:nvPr>
        </p:nvSpPr>
        <p:spPr>
          <a:xfrm>
            <a:off x="4955973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Clr>
                <a:srgbClr val="084183"/>
              </a:buClr>
              <a:buSzPts val="2900"/>
              <a:buChar char="•"/>
              <a:defRPr sz="2000">
                <a:uFillTx/>
              </a:defRPr>
            </a:lvl1pPr>
            <a:lvl2pPr marL="914400" lvl="1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2pPr>
            <a:lvl3pPr marL="1371600" lvl="2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3pPr>
            <a:lvl4pPr marL="1828800" lvl="3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4pPr>
            <a:lvl5pPr marL="2286000" lvl="4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5pPr>
            <a:lvl6pPr marL="2743200" lvl="5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6pPr>
            <a:lvl7pPr marL="3200400" lvl="6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7pPr>
            <a:lvl8pPr marL="3657600" lvl="7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8pPr>
            <a:lvl9pPr marL="4114800" lvl="8" indent="-297656" algn="l">
              <a:spcBef>
                <a:spcPts val="375"/>
              </a:spcBef>
              <a:spcAft>
                <a:spcPts val="375"/>
              </a:spcAft>
              <a:buSzPts val="1088"/>
              <a:buChar char="•"/>
              <a:defRPr sz="75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5" name="Google Shape;45;p47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47" name="Google Shape;47;p47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10397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0"/>
          <p:cNvSpPr txBox="1">
            <a:spLocks noGrp="1"/>
          </p:cNvSpPr>
          <p:nvPr>
            <p:ph type="title"/>
          </p:nvPr>
        </p:nvSpPr>
        <p:spPr>
          <a:xfrm>
            <a:off x="1113236" y="1333500"/>
            <a:ext cx="266184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59" name="Google Shape;59;p50"/>
          <p:cNvSpPr txBox="1">
            <a:spLocks noGrp="1"/>
          </p:cNvSpPr>
          <p:nvPr>
            <p:ph type="body" idx="1"/>
          </p:nvPr>
        </p:nvSpPr>
        <p:spPr>
          <a:xfrm>
            <a:off x="3946527" y="571502"/>
            <a:ext cx="4680743" cy="455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49580" algn="l">
              <a:spcBef>
                <a:spcPts val="480"/>
              </a:spcBef>
              <a:spcAft>
                <a:spcPts val="0"/>
              </a:spcAft>
              <a:buClr>
                <a:srgbClr val="084183"/>
              </a:buClr>
              <a:buSzPts val="3480"/>
              <a:buChar char="•"/>
              <a:defRPr sz="2400">
                <a:uFillTx/>
              </a:defRPr>
            </a:lvl1pPr>
            <a:lvl2pPr marL="914400" lvl="1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>
                <a:uFillTx/>
              </a:defRPr>
            </a:lvl2pPr>
            <a:lvl3pPr marL="1371600" lvl="2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3pPr>
            <a:lvl4pPr marL="1828800" lvl="3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4pPr>
            <a:lvl5pPr marL="2286000" lvl="4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5pPr>
            <a:lvl6pPr marL="2743200" lvl="5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6pPr>
            <a:lvl7pPr marL="3200400" lvl="6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7pPr>
            <a:lvl8pPr marL="3657600" lvl="7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8pPr>
            <a:lvl9pPr marL="4114800" lvl="8" indent="-309165" algn="l">
              <a:spcBef>
                <a:spcPts val="375"/>
              </a:spcBef>
              <a:spcAft>
                <a:spcPts val="375"/>
              </a:spcAft>
              <a:buSzPts val="1269"/>
              <a:buChar char="•"/>
              <a:defRPr sz="875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60" name="Google Shape;60;p50"/>
          <p:cNvSpPr txBox="1">
            <a:spLocks noGrp="1"/>
          </p:cNvSpPr>
          <p:nvPr>
            <p:ph type="body" idx="2"/>
          </p:nvPr>
        </p:nvSpPr>
        <p:spPr>
          <a:xfrm>
            <a:off x="1113236" y="2476500"/>
            <a:ext cx="2661841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1" name="Google Shape;61;p50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63" name="Google Shape;63;p50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18510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1"/>
          <p:cNvSpPr txBox="1">
            <a:spLocks noGrp="1"/>
          </p:cNvSpPr>
          <p:nvPr>
            <p:ph type="title"/>
          </p:nvPr>
        </p:nvSpPr>
        <p:spPr>
          <a:xfrm>
            <a:off x="1112045" y="1460499"/>
            <a:ext cx="406961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66" name="Google Shape;66;p51"/>
          <p:cNvSpPr>
            <a:spLocks noGrp="1"/>
          </p:cNvSpPr>
          <p:nvPr>
            <p:ph type="pic" idx="2"/>
          </p:nvPr>
        </p:nvSpPr>
        <p:spPr>
          <a:xfrm>
            <a:off x="5696013" y="762000"/>
            <a:ext cx="2460731" cy="3810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id="67" name="Google Shape;67;p51"/>
          <p:cNvSpPr txBox="1">
            <a:spLocks noGrp="1"/>
          </p:cNvSpPr>
          <p:nvPr>
            <p:ph type="body" idx="1"/>
          </p:nvPr>
        </p:nvSpPr>
        <p:spPr>
          <a:xfrm>
            <a:off x="1112045" y="2603499"/>
            <a:ext cx="4069619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8" name="Google Shape;68;p51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8091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1113236" y="3944054"/>
            <a:ext cx="7514033" cy="47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73" name="Google Shape;73;p52"/>
          <p:cNvSpPr>
            <a:spLocks noGrp="1"/>
          </p:cNvSpPr>
          <p:nvPr>
            <p:ph type="pic" idx="2"/>
          </p:nvPr>
        </p:nvSpPr>
        <p:spPr>
          <a:xfrm>
            <a:off x="1789509" y="776760"/>
            <a:ext cx="6169458" cy="2637480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1"/>
          </p:nvPr>
        </p:nvSpPr>
        <p:spPr>
          <a:xfrm>
            <a:off x="1113236" y="4416336"/>
            <a:ext cx="7514033" cy="411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740"/>
              <a:buNone/>
              <a:defRPr sz="12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75" name="Google Shape;75;p52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77" name="Google Shape;77;p52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36187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4"/>
          <p:cNvSpPr txBox="1">
            <a:spLocks/>
          </p:cNvSpPr>
          <p:nvPr/>
        </p:nvSpPr>
        <p:spPr>
          <a:xfrm>
            <a:off x="1198563" y="719138"/>
            <a:ext cx="4572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“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86" name="Google Shape;86;p54"/>
          <p:cNvSpPr txBox="1">
            <a:spLocks/>
          </p:cNvSpPr>
          <p:nvPr/>
        </p:nvSpPr>
        <p:spPr>
          <a:xfrm>
            <a:off x="8170863" y="2349500"/>
            <a:ext cx="457200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”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87" name="Google Shape;87;p54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88" name="Google Shape;88;p54"/>
          <p:cNvSpPr txBox="1">
            <a:spLocks noGrp="1"/>
          </p:cNvSpPr>
          <p:nvPr>
            <p:ph type="body" idx="1"/>
          </p:nvPr>
        </p:nvSpPr>
        <p:spPr>
          <a:xfrm>
            <a:off x="1827611" y="2857499"/>
            <a:ext cx="6399611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Font typeface="Helvetica Neue"/>
              <a:buNone/>
              <a:defRPr sz="1800">
                <a:uFillTx/>
              </a:defRPr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SzPts val="3190"/>
              <a:buFont typeface="Helvetica Neue"/>
              <a:buNone/>
              <a:defRPr>
                <a:uFillTx/>
              </a:defRPr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2900"/>
              <a:buFont typeface="Helvetica Neue"/>
              <a:buNone/>
              <a:defRPr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2610"/>
              <a:buFont typeface="Helvetica Neue"/>
              <a:buNone/>
              <a:defRPr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2320"/>
              <a:buFont typeface="Helvetica Neue"/>
              <a:buNone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89" name="Google Shape;89;p54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3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90" name="Google Shape;90;p54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92" name="Google Shape;92;p54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28251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6"/>
          <p:cNvSpPr txBox="1">
            <a:spLocks/>
          </p:cNvSpPr>
          <p:nvPr/>
        </p:nvSpPr>
        <p:spPr>
          <a:xfrm>
            <a:off x="1198563" y="719138"/>
            <a:ext cx="4572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“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101" name="Google Shape;101;p56"/>
          <p:cNvSpPr txBox="1">
            <a:spLocks/>
          </p:cNvSpPr>
          <p:nvPr/>
        </p:nvSpPr>
        <p:spPr>
          <a:xfrm>
            <a:off x="8170863" y="2349500"/>
            <a:ext cx="457200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”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102" name="Google Shape;102;p56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1113237" y="3238500"/>
            <a:ext cx="7514033" cy="74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04" name="Google Shape;104;p56"/>
          <p:cNvSpPr txBox="1">
            <a:spLocks noGrp="1"/>
          </p:cNvSpPr>
          <p:nvPr>
            <p:ph type="body" idx="2"/>
          </p:nvPr>
        </p:nvSpPr>
        <p:spPr>
          <a:xfrm>
            <a:off x="1113236" y="3979333"/>
            <a:ext cx="7514033" cy="8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05" name="Google Shape;105;p56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20984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1113235" y="571503"/>
            <a:ext cx="7514034" cy="227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1113236" y="2921000"/>
            <a:ext cx="7514035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1" name="Google Shape;111;p57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5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2320"/>
              <a:buNone/>
              <a:defRPr sz="16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2" name="Google Shape;112;p57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39196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 rot="5400000">
            <a:off x="2391661" y="-1024640"/>
            <a:ext cx="4308475" cy="816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8" name="Google Shape;118;p58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120" name="Google Shape;120;p58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3785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www.cs.rit.edu/~xl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creativecommons.org/licenses/by/4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11" name="Google Shape;11;p42"/>
          <p:cNvSpPr txBox="1">
            <a:spLocks noGrp="1"/>
          </p:cNvSpPr>
          <p:nvPr>
            <p:ph type="body" idx="1"/>
          </p:nvPr>
        </p:nvSpPr>
        <p:spPr>
          <a:xfrm>
            <a:off x="463732" y="903288"/>
            <a:ext cx="8164332" cy="430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7F241A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31165" algn="l" rtl="0">
              <a:spcBef>
                <a:spcPts val="440"/>
              </a:spcBef>
              <a:spcAft>
                <a:spcPts val="0"/>
              </a:spcAft>
              <a:buClr>
                <a:srgbClr val="7F241A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12750" algn="l" rtl="0">
              <a:spcBef>
                <a:spcPts val="400"/>
              </a:spcBef>
              <a:spcAft>
                <a:spcPts val="0"/>
              </a:spcAft>
              <a:buClr>
                <a:srgbClr val="7F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94335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5920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09165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dirty="0">
              <a:uFillTx/>
            </a:endParaRPr>
          </a:p>
        </p:txBody>
      </p:sp>
      <p:sp>
        <p:nvSpPr>
          <p:cNvPr id="12" name="Google Shape;12;p42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16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8/31/2022</a:t>
            </a:fld>
            <a:endParaRPr lang="en-US" dirty="0"/>
          </a:p>
        </p:txBody>
      </p:sp>
      <p:sp>
        <p:nvSpPr>
          <p:cNvPr id="14" name="Google Shape;14;p42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Shape 31"/>
          <p:cNvSpPr>
            <a:spLocks/>
          </p:cNvSpPr>
          <p:nvPr/>
        </p:nvSpPr>
        <p:spPr>
          <a:xfrm>
            <a:off x="1" y="5494639"/>
            <a:ext cx="6862232" cy="2203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By </a:t>
            </a:r>
            <a:r>
              <a:rPr lang="en-US" sz="800" dirty="0" err="1">
                <a:uFillTx/>
                <a:hlinkClick r:id="rId13"/>
              </a:rPr>
              <a:t>Xumin</a:t>
            </a:r>
            <a:r>
              <a:rPr lang="en-US" sz="800" dirty="0">
                <a:uFillTx/>
                <a:hlinkClick r:id="rId13"/>
              </a:rPr>
              <a:t> Liu</a:t>
            </a:r>
            <a:r>
              <a:rPr lang="en-US" sz="800" dirty="0">
                <a:uFillTx/>
              </a:rPr>
              <a:t>. Except where otherwise noted, this work is licensed under a </a:t>
            </a:r>
            <a:r>
              <a:rPr lang="en-US" sz="800" dirty="0">
                <a:uFillTx/>
                <a:hlinkClick r:id="rId14"/>
              </a:rPr>
              <a:t>Creative Commons Attribution-4.0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29027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84183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customXml" Target="../ink/ink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gpreda/covid-world-vaccination-progres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4838" y="1150060"/>
            <a:ext cx="7919052" cy="2180166"/>
          </a:xfrm>
        </p:spPr>
        <p:txBody>
          <a:bodyPr anchor="ctr"/>
          <a:lstStyle/>
          <a:p>
            <a:pPr algn="ctr"/>
            <a:r>
              <a:rPr lang="en-US" altLang="x-none" sz="4000" dirty="0"/>
              <a:t>Data Exploration and Visualization</a:t>
            </a:r>
            <a:endParaRPr lang="en-US" altLang="en-US" sz="4000" dirty="0">
              <a:ln>
                <a:noFill/>
              </a:ln>
              <a:solidFill>
                <a:schemeClr val="accent4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A64FEAA-8957-41DD-B4A3-DD528411C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623" y="3330226"/>
            <a:ext cx="2077453" cy="570217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1E3889-3762-9CCC-F89F-694A7AB2A2D8}"/>
              </a:ext>
            </a:extLst>
          </p:cNvPr>
          <p:cNvSpPr txBox="1"/>
          <p:nvPr/>
        </p:nvSpPr>
        <p:spPr>
          <a:xfrm>
            <a:off x="6357769" y="351064"/>
            <a:ext cx="2269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Abadi Extra Light" panose="020B0604020202020204" pitchFamily="34" charset="0"/>
              </a:rPr>
              <a:t>Difficulty level: Introductory</a:t>
            </a:r>
            <a:endParaRPr lang="en-US" sz="1200" dirty="0">
              <a:solidFill>
                <a:schemeClr val="accent6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4AB09F-5946-E02D-02E7-212437C1979B}"/>
              </a:ext>
            </a:extLst>
          </p:cNvPr>
          <p:cNvSpPr txBox="1"/>
          <p:nvPr/>
        </p:nvSpPr>
        <p:spPr>
          <a:xfrm>
            <a:off x="592459" y="2543568"/>
            <a:ext cx="7903780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/>
              <a:t>Case Study I: </a:t>
            </a:r>
            <a:r>
              <a:rPr lang="en-US" sz="1600" dirty="0" err="1"/>
              <a:t>Covid_data</a:t>
            </a: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BD570B-7A30-CB91-1781-29EDE577F1B8}"/>
              </a:ext>
            </a:extLst>
          </p:cNvPr>
          <p:cNvSpPr/>
          <p:nvPr/>
        </p:nvSpPr>
        <p:spPr>
          <a:xfrm>
            <a:off x="3371949" y="0"/>
            <a:ext cx="57720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4434"/>
                </a:solidFill>
                <a:effectLst/>
                <a:uLnTx/>
                <a:uFillTx/>
              </a:rPr>
              <a:t>This work is supported by the National Science Foundation under Award 2021287 </a:t>
            </a:r>
          </a:p>
        </p:txBody>
      </p:sp>
    </p:spTree>
    <p:extLst>
      <p:ext uri="{BB962C8B-B14F-4D97-AF65-F5344CB8AC3E}">
        <p14:creationId xmlns:p14="http://schemas.microsoft.com/office/powerpoint/2010/main" val="668634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2961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Vaccine Usage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78" y="1534510"/>
            <a:ext cx="7922860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The highest and lowest vaccinated countries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16C048-7029-ED5A-1A26-B6E6DB7C9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876" y="1366510"/>
            <a:ext cx="1971804" cy="17323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002F06-82CA-1931-4AF7-235DED5AF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020" y="3147188"/>
            <a:ext cx="2053661" cy="21046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370BAD-B1C7-53BD-5C06-5D7CB1422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1150" y="2300665"/>
            <a:ext cx="3023386" cy="18988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8AC6A5-4720-DE56-0424-7525320840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562" y="2300665"/>
            <a:ext cx="2500820" cy="22366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6FC8C5-7182-F2D9-398F-ECCEF20F7FEB}"/>
              </a:ext>
            </a:extLst>
          </p:cNvPr>
          <p:cNvSpPr txBox="1"/>
          <p:nvPr/>
        </p:nvSpPr>
        <p:spPr>
          <a:xfrm>
            <a:off x="6013765" y="1366509"/>
            <a:ext cx="7691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highest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A92C40-AD1C-0677-0C80-B193B103606D}"/>
              </a:ext>
            </a:extLst>
          </p:cNvPr>
          <p:cNvSpPr txBox="1"/>
          <p:nvPr/>
        </p:nvSpPr>
        <p:spPr>
          <a:xfrm>
            <a:off x="5932652" y="3176328"/>
            <a:ext cx="7691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lowest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8D04E4-60C4-6CA6-2950-36CF2AAB27B9}"/>
              </a:ext>
            </a:extLst>
          </p:cNvPr>
          <p:cNvSpPr txBox="1"/>
          <p:nvPr/>
        </p:nvSpPr>
        <p:spPr>
          <a:xfrm>
            <a:off x="1122499" y="4695189"/>
            <a:ext cx="17289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before transformation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67E428-F2CB-1878-2A8B-AE04F28607F1}"/>
              </a:ext>
            </a:extLst>
          </p:cNvPr>
          <p:cNvSpPr txBox="1"/>
          <p:nvPr/>
        </p:nvSpPr>
        <p:spPr>
          <a:xfrm>
            <a:off x="3784638" y="4640433"/>
            <a:ext cx="17289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after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745886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4993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Vaccination Records in US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98" y="1534510"/>
            <a:ext cx="7800940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Display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5080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5080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Drop the columns we don’t need, including country, source, name,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iso_code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,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source_website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12A4CD4-9F48-28D1-AE5E-0D1947455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950" y="1708513"/>
            <a:ext cx="3696206" cy="14364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363E9F1-6C43-292D-1B14-8ACCF039DC4E}"/>
                  </a:ext>
                </a:extLst>
              </p14:cNvPr>
              <p14:cNvContentPartPr/>
              <p14:nvPr/>
            </p14:nvContentPartPr>
            <p14:xfrm>
              <a:off x="2230721" y="2951151"/>
              <a:ext cx="638010" cy="2219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363E9F1-6C43-292D-1B14-8ACCF039DC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2729" y="2933166"/>
                <a:ext cx="673635" cy="257551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051105B-58C8-CFF1-B654-B30AD47C4A2A}"/>
              </a:ext>
            </a:extLst>
          </p:cNvPr>
          <p:cNvGrpSpPr/>
          <p:nvPr/>
        </p:nvGrpSpPr>
        <p:grpSpPr>
          <a:xfrm>
            <a:off x="2345950" y="3903170"/>
            <a:ext cx="3166353" cy="1478942"/>
            <a:chOff x="2345949" y="4181332"/>
            <a:chExt cx="3166353" cy="147894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1FBA2C4-744C-4813-29E8-6E3624085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45949" y="4181332"/>
              <a:ext cx="3166353" cy="1416828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C0D4C67-9612-F335-DEB9-494B927C79EF}"/>
                    </a:ext>
                  </a:extLst>
                </p14:cNvPr>
                <p14:cNvContentPartPr/>
                <p14:nvPr/>
              </p14:nvContentPartPr>
              <p14:xfrm>
                <a:off x="2868730" y="5438064"/>
                <a:ext cx="685800" cy="22221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C0D4C67-9612-F335-DEB9-494B927C79E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50730" y="5420086"/>
                  <a:ext cx="721440" cy="257807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63694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4993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The Usage of Vaccines in US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C3C0F6-6ED8-DA09-60BD-D47317DAB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886" y="1463665"/>
            <a:ext cx="4862243" cy="368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34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36880"/>
            <a:ext cx="7922860" cy="817705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Daily Vaccinations Over Time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DC3B3-AA63-2AEF-6F9A-F9E1138F60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66"/>
          <a:stretch/>
        </p:blipFill>
        <p:spPr>
          <a:xfrm>
            <a:off x="252479" y="1671320"/>
            <a:ext cx="4145173" cy="30679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8304CD-FAF1-A696-ED17-6D6214F59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117" y="1671320"/>
            <a:ext cx="3940452" cy="282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85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EB73-F5E0-5D5C-C53F-F49CB3918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87" y="393418"/>
            <a:ext cx="8157544" cy="1089755"/>
          </a:xfrm>
        </p:spPr>
        <p:txBody>
          <a:bodyPr/>
          <a:lstStyle/>
          <a:p>
            <a:r>
              <a:rPr lang="en-US" altLang="zh-CN" sz="4000" dirty="0">
                <a:solidFill>
                  <a:schemeClr val="tx1"/>
                </a:solidFill>
                <a:cs typeface="Helvetica" panose="020B0604020202020204" pitchFamily="34" charset="0"/>
                <a:sym typeface="Calibri"/>
              </a:rPr>
              <a:t>What</a:t>
            </a:r>
            <a:r>
              <a:rPr lang="zh-CN" altLang="en-US" sz="4000" dirty="0">
                <a:solidFill>
                  <a:schemeClr val="tx1"/>
                </a:solidFill>
                <a:cs typeface="Helvetica" panose="020B0604020202020204" pitchFamily="34" charset="0"/>
                <a:sym typeface="Calibri"/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cs typeface="Helvetica" panose="020B0604020202020204" pitchFamily="34" charset="0"/>
                <a:sym typeface="Calibri"/>
              </a:rPr>
              <a:t>countries use</a:t>
            </a:r>
            <a:r>
              <a:rPr lang="zh-CN" altLang="en-US" sz="4000" dirty="0">
                <a:solidFill>
                  <a:schemeClr val="tx1"/>
                </a:solidFill>
                <a:cs typeface="Helvetica" panose="020B0604020202020204" pitchFamily="34" charset="0"/>
                <a:sym typeface="Calibri"/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cs typeface="Helvetica" panose="020B0604020202020204" pitchFamily="34" charset="0"/>
                <a:sym typeface="Calibri"/>
              </a:rPr>
              <a:t>what</a:t>
            </a:r>
            <a:r>
              <a:rPr lang="zh-CN" altLang="en-US" sz="4000" dirty="0">
                <a:solidFill>
                  <a:schemeClr val="tx1"/>
                </a:solidFill>
                <a:cs typeface="Helvetica" panose="020B0604020202020204" pitchFamily="34" charset="0"/>
                <a:sym typeface="Calibri"/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cs typeface="Helvetica" panose="020B0604020202020204" pitchFamily="34" charset="0"/>
                <a:sym typeface="Calibri"/>
              </a:rPr>
              <a:t>vaccines?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96A00D-75F7-8AC6-6748-7F6003641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98" y="1252816"/>
            <a:ext cx="8436603" cy="320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76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1069691"/>
            <a:ext cx="7922860" cy="804654"/>
          </a:xfrm>
        </p:spPr>
        <p:txBody>
          <a:bodyPr anchor="b">
            <a:noAutofit/>
          </a:bodyPr>
          <a:lstStyle/>
          <a:p>
            <a:r>
              <a:rPr lang="en-US" sz="4000" dirty="0">
                <a:ea typeface="+mj-lt"/>
                <a:cs typeface="+mj-lt"/>
              </a:rPr>
              <a:t>Visualize the usage of vaccines with different brands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26B13-B550-740B-2AD6-7FED6FB6E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071" y="2522598"/>
            <a:ext cx="2921139" cy="1950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29D2EE-377A-0E4C-F959-866050B5A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839" y="2384771"/>
            <a:ext cx="2480928" cy="208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6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4993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Dataset Description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77" y="1534510"/>
            <a:ext cx="8191589" cy="2840347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marR="0" lvl="0" indent="-406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COVID-19 World Vaccination Progress</a:t>
            </a:r>
          </a:p>
          <a:p>
            <a:pPr marL="685800" lvl="1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Contains the information about daily and total vaccination for COVID-19</a:t>
            </a:r>
          </a:p>
          <a:p>
            <a:pPr marL="457200" marR="0" lvl="0" indent="-406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Data source:</a:t>
            </a:r>
          </a:p>
          <a:p>
            <a:pPr marL="685800" lvl="1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Kaggle: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  <a:hlinkClick r:id="rId3"/>
              </a:rPr>
              <a:t>https://www.kaggle.com/gpreda/covid-world-vaccination-progress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457200" marR="0" lvl="0" indent="-406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Acknowledgement:</a:t>
            </a:r>
          </a:p>
          <a:p>
            <a:pPr marL="685800" lvl="1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The data were collected by Our World in Data.</a:t>
            </a:r>
          </a:p>
          <a:p>
            <a:pPr marL="457200" marR="0" lvl="0" indent="-406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44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4993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Tell a story about it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457" y="153451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marR="0" lvl="0" indent="-4064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800"/>
              <a:buFont typeface="Arial"/>
              <a:buChar char="•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Load the clean the data</a:t>
            </a:r>
          </a:p>
          <a:p>
            <a:pPr lvl="1" indent="-406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800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Poke around the data</a:t>
            </a:r>
          </a:p>
          <a:p>
            <a:pPr lvl="1" indent="-406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800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How many countries it covers?</a:t>
            </a:r>
          </a:p>
          <a:p>
            <a:pPr lvl="1" indent="-406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800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What is the duration of the data?</a:t>
            </a:r>
          </a:p>
          <a:p>
            <a:pPr marL="457200" marR="0" lvl="0" indent="-4064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800"/>
              <a:buFont typeface="Arial"/>
              <a:buChar char="•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Vaccine usage</a:t>
            </a:r>
          </a:p>
          <a:p>
            <a:pPr lvl="1" indent="-406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800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The most recent usage of vaccines in all countries</a:t>
            </a:r>
          </a:p>
          <a:p>
            <a:pPr lvl="1" indent="-406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800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The highest and lowest vaccinated countries</a:t>
            </a:r>
          </a:p>
          <a:p>
            <a:pPr lvl="1" indent="-406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800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The usage of vaccines in US over time</a:t>
            </a:r>
          </a:p>
          <a:p>
            <a:pPr marL="457200" marR="0" lvl="0" indent="-4064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800"/>
              <a:buFont typeface="Arial"/>
              <a:buChar char="•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Which vaccines are used where?</a:t>
            </a:r>
          </a:p>
          <a:p>
            <a:pPr lvl="1" indent="-406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800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The list of countries where each vaccine is used</a:t>
            </a:r>
          </a:p>
          <a:p>
            <a:pPr lvl="1" indent="-406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800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The total number of countries for each vaccine</a:t>
            </a:r>
          </a:p>
          <a:p>
            <a:pPr marL="457200" marR="0" lvl="0" indent="-4064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800"/>
              <a:buFont typeface="Arial"/>
              <a:buChar char="•"/>
              <a:tabLst/>
              <a:defRPr/>
            </a:pPr>
            <a:endParaRPr kumimoji="0" lang="en-US" altLang="zh-CN" sz="17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15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Clean the Data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77" y="153451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5080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1. Check if there are any null values</a:t>
            </a:r>
          </a:p>
          <a:p>
            <a:pPr marL="5080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5080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E5C280-D672-1B58-1413-4C707CA2E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25" y="2378319"/>
            <a:ext cx="3417989" cy="27104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47E11F-E22B-72F7-7F8D-C03D3C78E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90" y="2542059"/>
            <a:ext cx="4375784" cy="261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9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Clean the Data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77" y="153451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5080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2. Drop the rows that has null value for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total_vaccinations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51FF66-B740-BA8A-EA6C-87E715C2A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395" y="2124535"/>
            <a:ext cx="37052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86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4993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Poke Around the Data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457" y="153451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What are the countries covered?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The time duration of the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D72767-E657-23D0-87B5-73178A31E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144" y="2302560"/>
            <a:ext cx="2837134" cy="9195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CB112E-C2B1-C94C-C597-ABE75610A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181" y="2034915"/>
            <a:ext cx="4254670" cy="22183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F25F64-D578-B09E-0399-6B82345E78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378" y="4840168"/>
            <a:ext cx="3452610" cy="20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52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4993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Data Query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457" y="153451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The most recent record for each country. First try the condition date==‘2021-07-28’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B0E4F7-0776-1240-08CD-73BA31AA7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254" y="2374859"/>
            <a:ext cx="5061491" cy="27738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BE02D8C-08F6-2492-2BA6-02D23C8CDBBF}"/>
                  </a:ext>
                </a:extLst>
              </p14:cNvPr>
              <p14:cNvContentPartPr/>
              <p14:nvPr/>
            </p14:nvContentPartPr>
            <p14:xfrm>
              <a:off x="2101296" y="4970810"/>
              <a:ext cx="433977" cy="182499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BE02D8C-08F6-2492-2BA6-02D23C8CDB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83304" y="4952812"/>
                <a:ext cx="469602" cy="2181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885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4993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Data Query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458" y="1534510"/>
            <a:ext cx="4448930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The most recent record for each country.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Sort the records by country and date: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df.sort_values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(by=[‘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country’,’date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’])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Choose the last record for each country group. (use for loop)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F509A8-9369-1F20-19D2-96BF455D0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425" y="1627545"/>
            <a:ext cx="3554141" cy="30153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7685485-0DA2-3C8F-BBD2-2E2CCC628027}"/>
                  </a:ext>
                </a:extLst>
              </p14:cNvPr>
              <p14:cNvContentPartPr/>
              <p14:nvPr/>
            </p14:nvContentPartPr>
            <p14:xfrm>
              <a:off x="5216657" y="4478785"/>
              <a:ext cx="399600" cy="171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7685485-0DA2-3C8F-BBD2-2E2CCC6280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98657" y="4460785"/>
                <a:ext cx="435240" cy="20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6166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178" y="1059531"/>
            <a:ext cx="7922860" cy="804654"/>
          </a:xfrm>
        </p:spPr>
        <p:txBody>
          <a:bodyPr anchor="b">
            <a:noAutofit/>
          </a:bodyPr>
          <a:lstStyle/>
          <a:p>
            <a:r>
              <a:rPr lang="en-US" sz="4000" dirty="0" err="1">
                <a:ea typeface="+mj-lt"/>
                <a:cs typeface="+mj-lt"/>
              </a:rPr>
              <a:t>Total_vaccinations</a:t>
            </a:r>
            <a:r>
              <a:rPr lang="en-US" sz="4000" dirty="0">
                <a:ea typeface="+mj-lt"/>
                <a:cs typeface="+mj-lt"/>
              </a:rPr>
              <a:t> value distribution and skewness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4E73E8-3244-2FC6-A2EE-E7EFDE664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77" y="2362081"/>
            <a:ext cx="8098846" cy="295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61929"/>
      </p:ext>
    </p:extLst>
  </p:cSld>
  <p:clrMapOvr>
    <a:masterClrMapping/>
  </p:clrMapOvr>
</p:sld>
</file>

<file path=ppt/theme/theme1.xml><?xml version="1.0" encoding="utf-8"?>
<a:theme xmlns:a="http://schemas.openxmlformats.org/drawingml/2006/main" name="1_Penn">
  <a:themeElements>
    <a:clrScheme name="Penn">
      <a:dk1>
        <a:srgbClr val="0B4183"/>
      </a:dk1>
      <a:lt1>
        <a:srgbClr val="FFFFFF"/>
      </a:lt1>
      <a:dk2>
        <a:srgbClr val="212121"/>
      </a:dk2>
      <a:lt2>
        <a:srgbClr val="CDD0D1"/>
      </a:lt2>
      <a:accent1>
        <a:srgbClr val="A93023"/>
      </a:accent1>
      <a:accent2>
        <a:srgbClr val="7F7F7F"/>
      </a:accent2>
      <a:accent3>
        <a:srgbClr val="1186C3"/>
      </a:accent3>
      <a:accent4>
        <a:srgbClr val="702017"/>
      </a:accent4>
      <a:accent5>
        <a:srgbClr val="B4D3F8"/>
      </a:accent5>
      <a:accent6>
        <a:srgbClr val="1186C3"/>
      </a:accent6>
      <a:hlink>
        <a:srgbClr val="3085ED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18759</TotalTime>
  <Words>989</Words>
  <Application>Microsoft Office PowerPoint</Application>
  <PresentationFormat>On-screen Show (16:10)</PresentationFormat>
  <Paragraphs>95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Abadi Extra Light</vt:lpstr>
      <vt:lpstr>-apple-system</vt:lpstr>
      <vt:lpstr>Arial</vt:lpstr>
      <vt:lpstr>Calibri</vt:lpstr>
      <vt:lpstr>Corbel</vt:lpstr>
      <vt:lpstr>Franklin Gothic</vt:lpstr>
      <vt:lpstr>Helvetica</vt:lpstr>
      <vt:lpstr>Helvetica Neue</vt:lpstr>
      <vt:lpstr>Noto Sans Symbols</vt:lpstr>
      <vt:lpstr>Tahoma</vt:lpstr>
      <vt:lpstr>Times New Roman</vt:lpstr>
      <vt:lpstr>1_Penn</vt:lpstr>
      <vt:lpstr>Data Exploration and Visualization</vt:lpstr>
      <vt:lpstr>Dataset Description</vt:lpstr>
      <vt:lpstr>Tell a story about it</vt:lpstr>
      <vt:lpstr>Clean the Data</vt:lpstr>
      <vt:lpstr>Clean the Data</vt:lpstr>
      <vt:lpstr>Poke Around the Data</vt:lpstr>
      <vt:lpstr>Data Query</vt:lpstr>
      <vt:lpstr>Data Query</vt:lpstr>
      <vt:lpstr>Total_vaccinations value distribution and skewness</vt:lpstr>
      <vt:lpstr>Vaccine Usage</vt:lpstr>
      <vt:lpstr>Vaccination Records in US</vt:lpstr>
      <vt:lpstr>The Usage of Vaccines in US</vt:lpstr>
      <vt:lpstr>Daily Vaccinations Over Time</vt:lpstr>
      <vt:lpstr>What countries use what vaccines?</vt:lpstr>
      <vt:lpstr>Visualize the usage of vaccines with different brands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OpenDS4All Introduction</dc:title>
  <dc:creator>Zack Ives;Susan Davidson</dc:creator>
  <cp:lastModifiedBy>Andre de Waal</cp:lastModifiedBy>
  <cp:revision>324</cp:revision>
  <dcterms:modified xsi:type="dcterms:W3CDTF">2022-08-31T18:41:19Z</dcterms:modified>
</cp:coreProperties>
</file>