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6"/>
  </p:notesMasterIdLst>
  <p:sldIdLst>
    <p:sldId id="1099" r:id="rId2"/>
    <p:sldId id="1100" r:id="rId3"/>
    <p:sldId id="1124" r:id="rId4"/>
    <p:sldId id="1125" r:id="rId5"/>
    <p:sldId id="1126" r:id="rId6"/>
    <p:sldId id="1127" r:id="rId7"/>
    <p:sldId id="1128" r:id="rId8"/>
    <p:sldId id="1129" r:id="rId9"/>
    <p:sldId id="1130" r:id="rId10"/>
    <p:sldId id="1131" r:id="rId11"/>
    <p:sldId id="1132" r:id="rId12"/>
    <p:sldId id="1133" r:id="rId13"/>
    <p:sldId id="1134" r:id="rId14"/>
    <p:sldId id="1135" r:id="rId15"/>
    <p:sldId id="1136" r:id="rId16"/>
    <p:sldId id="1137" r:id="rId17"/>
    <p:sldId id="1138" r:id="rId18"/>
    <p:sldId id="1139" r:id="rId19"/>
    <p:sldId id="1141" r:id="rId20"/>
    <p:sldId id="1142" r:id="rId21"/>
    <p:sldId id="1143" r:id="rId22"/>
    <p:sldId id="1144" r:id="rId23"/>
    <p:sldId id="1145" r:id="rId24"/>
    <p:sldId id="1146" r:id="rId25"/>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7" userDrawn="1">
          <p15:clr>
            <a:srgbClr val="A4A3A4"/>
          </p15:clr>
        </p15:guide>
      </p15:notesGuideLst>
    </p:ext>
    <p:ext uri="http://customooxmlschemas.google.com/">
      <go:slidesCustomData xmlns="" xmlns:p15="http://schemas.microsoft.com/office/powerpoint/2012/main" xmlns:go="http://customooxmlschemas.google.com/" roundtripDataSignature="AMtx7mhW+JFCNcOhfESUAh1OuuX/vq4hkw==" r:id="rId70"/>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Davids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434"/>
    <a:srgbClr val="084183"/>
    <a:srgbClr val="2683C6"/>
    <a:srgbClr val="006D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3822FE-55E1-4D8C-9505-DD2AD7BC2D98}">
  <a:tblStyle styleId="{B53822FE-55E1-4D8C-9505-DD2AD7BC2D98}"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CECEC"/>
          </a:solidFill>
        </a:fill>
      </a:tcStyle>
    </a:wholeTbl>
    <a:band1H>
      <a:tcTxStyle/>
      <a:tcStyle>
        <a:tcBdr/>
        <a:fill>
          <a:solidFill>
            <a:srgbClr val="D7D7D7"/>
          </a:solidFill>
        </a:fill>
      </a:tcStyle>
    </a:band1H>
    <a:band2H>
      <a:tcTxStyle/>
      <a:tcStyle>
        <a:tcBdr/>
      </a:tcStyle>
    </a:band2H>
    <a:band1V>
      <a:tcTxStyle/>
      <a:tcStyle>
        <a:tcBdr/>
        <a:fill>
          <a:solidFill>
            <a:srgbClr val="D7D7D7"/>
          </a:solidFill>
        </a:fill>
      </a:tcStyle>
    </a:band1V>
    <a:band2V>
      <a:tcTxStyle/>
      <a:tcStyle>
        <a:tcBdr/>
      </a:tcStyle>
    </a:band2V>
    <a:lastCol>
      <a:tcTxStyle b="on" i="off">
        <a:font>
          <a:latin typeface="Corbel"/>
          <a:ea typeface="Corbel"/>
          <a:cs typeface="Corbel"/>
        </a:font>
        <a:schemeClr val="lt1"/>
      </a:tcTxStyle>
      <a:tcStyle>
        <a:tcBdr/>
        <a:fill>
          <a:solidFill>
            <a:schemeClr val="accent2"/>
          </a:solidFill>
        </a:fill>
      </a:tcStyle>
    </a:lastCol>
    <a:firstCol>
      <a:tcTxStyle b="on" i="off">
        <a:font>
          <a:latin typeface="Corbel"/>
          <a:ea typeface="Corbel"/>
          <a:cs typeface="Corbel"/>
        </a:font>
        <a:schemeClr val="lt1"/>
      </a:tcTxStyle>
      <a:tcStyle>
        <a:tcBdr/>
        <a:fill>
          <a:solidFill>
            <a:schemeClr val="accent2"/>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med" len="med"/>
              <a:tailEnd type="none" w="med" len="med"/>
            </a:ln>
          </a:top>
        </a:tcBdr>
        <a:fill>
          <a:solidFill>
            <a:schemeClr val="accent2"/>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med" len="med"/>
              <a:tailEnd type="none" w="med" len="med"/>
            </a:ln>
          </a:bottom>
        </a:tcBdr>
        <a:fill>
          <a:solidFill>
            <a:schemeClr val="accent2"/>
          </a:solidFill>
        </a:fill>
      </a:tcStyle>
    </a:firstRow>
    <a:neCell>
      <a:tcTxStyle/>
      <a:tcStyle>
        <a:tcBdr/>
      </a:tcStyle>
    </a:neCell>
    <a:nwCell>
      <a:tcTxStyle/>
      <a:tcStyle>
        <a:tcBdr/>
      </a:tcStyle>
    </a:nwCell>
  </a:tblStyle>
  <a:tblStyle styleId="{BE31A1CE-45A0-43F2-B65F-9C90667C09C6}" styleName="Table_1">
    <a:wholeTbl>
      <a:tcTxStyle b="off" i="off">
        <a:font>
          <a:latin typeface="Corbel"/>
          <a:ea typeface="Corbel"/>
          <a:cs typeface="Corbel"/>
        </a:font>
        <a:schemeClr val="dk1"/>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tcBdr>
      </a:tcStyle>
    </a:band1H>
    <a:band2H>
      <a:tcTxStyle/>
      <a:tcStyle>
        <a:tcBdr/>
      </a:tcStyle>
    </a:band2H>
    <a:band1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1V>
    <a:band2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Corbel"/>
          <a:ea typeface="Corbel"/>
          <a:cs typeface="Corbel"/>
        </a:font>
        <a:schemeClr val="lt1"/>
      </a:tcTxStyle>
      <a:tcStyle>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73" autoAdjust="0"/>
    <p:restoredTop sz="78820" autoAdjust="0"/>
  </p:normalViewPr>
  <p:slideViewPr>
    <p:cSldViewPr snapToGrid="0" snapToObjects="1">
      <p:cViewPr varScale="1">
        <p:scale>
          <a:sx n="74" d="100"/>
          <a:sy n="74" d="100"/>
        </p:scale>
        <p:origin x="1373" y="67"/>
      </p:cViewPr>
      <p:guideLst>
        <p:guide orient="horz" pos="180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0"/>
    </p:cViewPr>
  </p:sorterViewPr>
  <p:notesViewPr>
    <p:cSldViewPr snapToGrid="0" snapToObjects="1" showGuides="1">
      <p:cViewPr varScale="1">
        <p:scale>
          <a:sx n="60" d="100"/>
          <a:sy n="60" d="100"/>
        </p:scale>
        <p:origin x="3182" y="34"/>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72"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70" Type="http://customschemas.google.com/relationships/presentationmetadata" Target="meta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1"/>
            <a:ext cx="2982444" cy="463925"/>
          </a:xfrm>
          <a:prstGeom prst="rect">
            <a:avLst/>
          </a:prstGeom>
          <a:noFill/>
          <a:ln>
            <a:noFill/>
          </a:ln>
        </p:spPr>
        <p:txBody>
          <a:bodyPr wrap="square" lIns="91425" tIns="91425" rIns="91425" bIns="91425" anchor="t"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4" name="Shape 4"/>
          <p:cNvSpPr txBox="1">
            <a:spLocks noGrp="1"/>
          </p:cNvSpPr>
          <p:nvPr>
            <p:ph type="dt" idx="10"/>
          </p:nvPr>
        </p:nvSpPr>
        <p:spPr>
          <a:xfrm>
            <a:off x="3899371" y="1"/>
            <a:ext cx="2982443" cy="463925"/>
          </a:xfrm>
          <a:prstGeom prst="rect">
            <a:avLst/>
          </a:prstGeom>
          <a:noFill/>
          <a:ln>
            <a:noFill/>
          </a:ln>
        </p:spPr>
        <p:txBody>
          <a:bodyPr wrap="square" lIns="91425" tIns="91425" rIns="91425" bIns="91425" anchor="t" anchorCtr="0"/>
          <a:lstStyle>
            <a:lvl1pPr marL="0" marR="0" lvl="0" indent="0" algn="r"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 name="Shape 5"/>
          <p:cNvSpPr>
            <a:spLocks noGrp="1" noRot="1" noChangeAspect="1"/>
          </p:cNvSpPr>
          <p:nvPr>
            <p:ph type="sldImg" idx="3"/>
          </p:nvPr>
        </p:nvSpPr>
        <p:spPr>
          <a:xfrm>
            <a:off x="652463" y="698500"/>
            <a:ext cx="5576887"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16927" y="4416985"/>
            <a:ext cx="5047959" cy="4181291"/>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32476"/>
            <a:ext cx="2982444" cy="463924"/>
          </a:xfrm>
          <a:prstGeom prst="rect">
            <a:avLst/>
          </a:prstGeom>
          <a:noFill/>
          <a:ln>
            <a:noFill/>
          </a:ln>
        </p:spPr>
        <p:txBody>
          <a:bodyPr wrap="square" lIns="91425" tIns="91425" rIns="91425" bIns="91425" anchor="b"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 name="Shape 8"/>
          <p:cNvSpPr txBox="1">
            <a:spLocks noGrp="1"/>
          </p:cNvSpPr>
          <p:nvPr>
            <p:ph type="sldNum" idx="12"/>
          </p:nvPr>
        </p:nvSpPr>
        <p:spPr>
          <a:xfrm>
            <a:off x="3899371" y="8832476"/>
            <a:ext cx="2982443" cy="463924"/>
          </a:xfrm>
          <a:prstGeom prst="rect">
            <a:avLst/>
          </a:prstGeom>
          <a:noFill/>
          <a:ln>
            <a:noFill/>
          </a:ln>
        </p:spPr>
        <p:txBody>
          <a:bodyPr wrap="square" lIns="87425" tIns="43700" rIns="87425" bIns="43700" anchor="b" anchorCtr="0">
            <a:noAutofit/>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7587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marL="0" marR="0" lvl="0" indent="0" algn="r" defTabSz="887413" rtl="0" eaLnBrk="0" fontAlgn="auto" latinLnBrk="0" hangingPunct="0">
              <a:lnSpc>
                <a:spcPct val="100000"/>
              </a:lnSpc>
              <a:spcBef>
                <a:spcPct val="0"/>
              </a:spcBef>
              <a:spcAft>
                <a:spcPts val="0"/>
              </a:spcAft>
              <a:buClrTx/>
              <a:buSzTx/>
              <a:buFontTx/>
              <a:buNone/>
              <a:tabLst/>
              <a:defRPr/>
            </a:pPr>
            <a:fld id="{93ECD9E8-64C2-524C-B3C2-2B43D07E2379}" type="slidenum">
              <a:rPr kumimoji="0" lang="en-US" altLang="en-US" sz="1100" b="0" i="0" u="none" strike="noStrike" kern="0" cap="none" spc="0" normalizeH="0" baseline="0" noProof="0">
                <a:ln>
                  <a:noFill/>
                </a:ln>
                <a:solidFill>
                  <a:srgbClr val="000000"/>
                </a:solidFill>
                <a:effectLst/>
                <a:uLnTx/>
                <a:uFillTx/>
                <a:latin typeface="Times New Roman" charset="0"/>
                <a:cs typeface="Arial"/>
                <a:sym typeface="Arial"/>
              </a:rPr>
              <a:pPr marL="0" marR="0" lvl="0" indent="0" algn="r" defTabSz="887413" rtl="0" eaLnBrk="0" fontAlgn="auto" latinLnBrk="0" hangingPunct="0">
                <a:lnSpc>
                  <a:spcPct val="100000"/>
                </a:lnSpc>
                <a:spcBef>
                  <a:spcPct val="0"/>
                </a:spcBef>
                <a:spcAft>
                  <a:spcPts val="0"/>
                </a:spcAft>
                <a:buClrTx/>
                <a:buSzTx/>
                <a:buFontTx/>
                <a:buNone/>
                <a:tabLst/>
                <a:defRPr/>
              </a:pPr>
              <a:t>1</a:t>
            </a:fld>
            <a:endParaRPr kumimoji="0" lang="en-US" altLang="en-US" sz="1100" b="0" i="0" u="none" strike="noStrike" kern="0" cap="none" spc="0" normalizeH="0" baseline="0" noProof="0" dirty="0">
              <a:ln>
                <a:noFill/>
              </a:ln>
              <a:solidFill>
                <a:srgbClr val="000000"/>
              </a:solidFill>
              <a:effectLst/>
              <a:uLnTx/>
              <a:uFillTx/>
              <a:latin typeface="Times New Roman" charset="0"/>
              <a:cs typeface="Arial"/>
              <a:sym typeface="Arial"/>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r>
              <a:rPr lang="en-US" sz="1200" b="0" i="0" u="none" strike="noStrike" kern="1200" cap="none" dirty="0">
                <a:solidFill>
                  <a:schemeClr val="dk1"/>
                </a:solidFill>
                <a:effectLst/>
                <a:latin typeface="Times New Roman"/>
                <a:ea typeface="Times New Roman"/>
                <a:cs typeface="Times New Roman"/>
                <a:sym typeface="Times New Roman"/>
              </a:rPr>
              <a:t>Initial release, </a:t>
            </a:r>
            <a:r>
              <a:rPr lang="en-US" sz="1200" b="0" i="0" u="none" strike="noStrike" kern="1200" cap="none" dirty="0" err="1">
                <a:solidFill>
                  <a:schemeClr val="dk1"/>
                </a:solidFill>
                <a:effectLst/>
                <a:latin typeface="Times New Roman"/>
                <a:ea typeface="Times New Roman"/>
                <a:cs typeface="Times New Roman"/>
                <a:sym typeface="Times New Roman"/>
              </a:rPr>
              <a:t>Xumin</a:t>
            </a:r>
            <a:r>
              <a:rPr lang="en-US" sz="1200" b="0" i="0" u="none" strike="noStrike" kern="1200" cap="none" dirty="0">
                <a:solidFill>
                  <a:schemeClr val="dk1"/>
                </a:solidFill>
                <a:effectLst/>
                <a:latin typeface="Times New Roman"/>
                <a:ea typeface="Times New Roman"/>
                <a:cs typeface="Times New Roman"/>
                <a:sym typeface="Times New Roman"/>
              </a:rPr>
              <a:t> Liu, Rochester Institute of Technology, 2022.</a:t>
            </a:r>
            <a:endParaRPr lang="en-US" b="0" dirty="0">
              <a:effectLst/>
            </a:endParaRPr>
          </a:p>
          <a:p>
            <a:pPr rtl="0"/>
            <a:r>
              <a:rPr lang="en-US" sz="1200" b="0" i="0" u="none" strike="noStrike" kern="1200" cap="none" dirty="0">
                <a:solidFill>
                  <a:schemeClr val="dk1"/>
                </a:solidFill>
                <a:effectLst/>
                <a:latin typeface="Times New Roman"/>
                <a:ea typeface="Times New Roman"/>
                <a:cs typeface="Times New Roman"/>
                <a:sym typeface="Times New Roman"/>
              </a:rPr>
              <a:t>By </a:t>
            </a:r>
            <a:r>
              <a:rPr lang="en-US" sz="1200" b="0" i="0" u="none" strike="noStrike" kern="1200" cap="none" dirty="0" err="1">
                <a:solidFill>
                  <a:schemeClr val="dk1"/>
                </a:solidFill>
                <a:effectLst/>
                <a:latin typeface="Times New Roman"/>
                <a:ea typeface="Times New Roman"/>
                <a:cs typeface="Times New Roman"/>
                <a:sym typeface="Times New Roman"/>
              </a:rPr>
              <a:t>Xumin</a:t>
            </a:r>
            <a:r>
              <a:rPr lang="en-US" sz="1200" b="0" i="0" u="none" strike="noStrike" kern="1200" cap="none" dirty="0">
                <a:solidFill>
                  <a:schemeClr val="dk1"/>
                </a:solidFill>
                <a:effectLst/>
                <a:latin typeface="Times New Roman"/>
                <a:ea typeface="Times New Roman"/>
                <a:cs typeface="Times New Roman"/>
                <a:sym typeface="Times New Roman"/>
              </a:rPr>
              <a:t> Liu https://</a:t>
            </a:r>
            <a:r>
              <a:rPr lang="en-US" sz="1200" b="0" i="0" u="none" strike="noStrike" kern="1200" cap="none" dirty="0" err="1">
                <a:solidFill>
                  <a:schemeClr val="dk1"/>
                </a:solidFill>
                <a:effectLst/>
                <a:latin typeface="Times New Roman"/>
                <a:ea typeface="Times New Roman"/>
                <a:cs typeface="Times New Roman"/>
                <a:sym typeface="Times New Roman"/>
              </a:rPr>
              <a:t>www.cs.rit.edu</a:t>
            </a:r>
            <a:r>
              <a:rPr lang="en-US" sz="1200" b="0" i="0" u="none" strike="noStrike" kern="1200" cap="none" dirty="0">
                <a:solidFill>
                  <a:schemeClr val="dk1"/>
                </a:solidFill>
                <a:effectLst/>
                <a:latin typeface="Times New Roman"/>
                <a:ea typeface="Times New Roman"/>
                <a:cs typeface="Times New Roman"/>
                <a:sym typeface="Times New Roman"/>
              </a:rPr>
              <a:t>/~xl/</a:t>
            </a:r>
            <a:endParaRPr lang="en-US" b="0" dirty="0">
              <a:effectLst/>
            </a:endParaRPr>
          </a:p>
          <a:p>
            <a:pPr rtl="0"/>
            <a:r>
              <a:rPr lang="en-US" sz="1200" b="0" i="0" u="none" strike="noStrike" kern="1200" cap="none" dirty="0">
                <a:solidFill>
                  <a:schemeClr val="dk1"/>
                </a:solidFill>
                <a:effectLst/>
                <a:latin typeface="Times New Roman"/>
                <a:ea typeface="Times New Roman"/>
                <a:cs typeface="Times New Roman"/>
                <a:sym typeface="Times New Roman"/>
              </a:rPr>
              <a:t>Except where otherwise noted, this work is licensed under a Creative Commons Attribution-4.0 International License https://</a:t>
            </a:r>
            <a:r>
              <a:rPr lang="en-US" sz="1200" b="0" i="0" u="none" strike="noStrike" kern="1200" cap="none" dirty="0" err="1">
                <a:solidFill>
                  <a:schemeClr val="dk1"/>
                </a:solidFill>
                <a:effectLst/>
                <a:latin typeface="Times New Roman"/>
                <a:ea typeface="Times New Roman"/>
                <a:cs typeface="Times New Roman"/>
                <a:sym typeface="Times New Roman"/>
              </a:rPr>
              <a:t>creativecommons.org</a:t>
            </a:r>
            <a:r>
              <a:rPr lang="en-US" sz="1200" b="0" i="0" u="none" strike="noStrike" kern="1200" cap="none" dirty="0">
                <a:solidFill>
                  <a:schemeClr val="dk1"/>
                </a:solidFill>
                <a:effectLst/>
                <a:latin typeface="Times New Roman"/>
                <a:ea typeface="Times New Roman"/>
                <a:cs typeface="Times New Roman"/>
                <a:sym typeface="Times New Roman"/>
              </a:rPr>
              <a:t>/licenses/by/4.0/</a:t>
            </a:r>
          </a:p>
          <a:p>
            <a:pPr rtl="0"/>
            <a:endParaRPr lang="en-US" sz="1200" b="0" i="0" u="none" strike="noStrike" kern="1200" cap="none" dirty="0">
              <a:solidFill>
                <a:schemeClr val="dk1"/>
              </a:solidFill>
              <a:effectLst/>
              <a:latin typeface="Times New Roman"/>
              <a:cs typeface="Times New Roman"/>
              <a:sym typeface="Times New Roman"/>
            </a:endParaRPr>
          </a:p>
          <a:p>
            <a:pPr rtl="0"/>
            <a:endParaRPr lang="en-US" b="0" dirty="0">
              <a:effectLst/>
            </a:endParaRPr>
          </a:p>
          <a:p>
            <a:br>
              <a:rPr lang="en-US" dirty="0"/>
            </a:br>
            <a:endParaRPr lang="en-US" altLang="en-US" dirty="0">
              <a:latin typeface="Times New Roman" charset="0"/>
            </a:endParaRPr>
          </a:p>
        </p:txBody>
      </p:sp>
    </p:spTree>
    <p:extLst>
      <p:ext uri="{BB962C8B-B14F-4D97-AF65-F5344CB8AC3E}">
        <p14:creationId xmlns:p14="http://schemas.microsoft.com/office/powerpoint/2010/main" val="14298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This figure shows the usage of line styles to differentiate two events. </a:t>
            </a: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384118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ea typeface="Calibri" panose="020F0502020204030204"/>
                <a:cs typeface="Calibri"/>
              </a:rPr>
              <a:t>This figure shows the usage of colors and styles of markers to differentiate two events. </a:t>
            </a: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218362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This example shows </a:t>
            </a:r>
            <a:r>
              <a:rPr lang="en-US" altLang="zh-CN" dirty="0">
                <a:ea typeface="Calibri" panose="020F0502020204030204"/>
                <a:cs typeface="Calibri"/>
              </a:rPr>
              <a:t>the</a:t>
            </a:r>
            <a:r>
              <a:rPr lang="en-US" dirty="0">
                <a:ea typeface="Calibri" panose="020F0502020204030204"/>
                <a:cs typeface="Calibri"/>
              </a:rPr>
              <a:t> visualization effects with different Y-axis scales. The </a:t>
            </a:r>
            <a:r>
              <a:rPr lang="en-US" altLang="zh-CN" dirty="0">
                <a:ea typeface="Calibri" panose="020F0502020204030204"/>
                <a:cs typeface="Calibri"/>
              </a:rPr>
              <a:t>left</a:t>
            </a:r>
            <a:r>
              <a:rPr lang="en-US" dirty="0">
                <a:ea typeface="Calibri" panose="020F0502020204030204"/>
                <a:cs typeface="Calibri"/>
              </a:rPr>
              <a:t> one better highlights the difference between the two gender groups</a:t>
            </a:r>
            <a:r>
              <a:rPr lang="zh-CN" altLang="en-US" dirty="0">
                <a:ea typeface="Calibri" panose="020F0502020204030204"/>
                <a:cs typeface="Calibri"/>
              </a:rPr>
              <a:t> </a:t>
            </a:r>
            <a:r>
              <a:rPr lang="en-US" altLang="zh-CN" dirty="0">
                <a:ea typeface="Calibri" panose="020F0502020204030204"/>
                <a:cs typeface="Calibri"/>
              </a:rPr>
              <a:t>compared</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right</a:t>
            </a:r>
            <a:r>
              <a:rPr lang="zh-CN" altLang="en-US" dirty="0">
                <a:ea typeface="Calibri" panose="020F0502020204030204"/>
                <a:cs typeface="Calibri"/>
              </a:rPr>
              <a:t> </a:t>
            </a:r>
            <a:r>
              <a:rPr lang="en-US" altLang="zh-CN" dirty="0">
                <a:ea typeface="Calibri" panose="020F0502020204030204"/>
                <a:cs typeface="Calibri"/>
              </a:rPr>
              <a:t>one</a:t>
            </a:r>
            <a:r>
              <a:rPr lang="en-US" dirty="0">
                <a:ea typeface="Calibri" panose="020F0502020204030204"/>
                <a:cs typeface="Calibri"/>
              </a:rPr>
              <a:t>.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87499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686904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Histogram</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be</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visualize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both</a:t>
            </a:r>
            <a:r>
              <a:rPr lang="zh-CN" altLang="en-US" dirty="0">
                <a:ea typeface="Calibri" panose="020F0502020204030204"/>
                <a:cs typeface="Calibri"/>
              </a:rPr>
              <a:t> </a:t>
            </a:r>
            <a:r>
              <a:rPr lang="en-US" altLang="zh-CN" dirty="0">
                <a:ea typeface="Calibri" panose="020F0502020204030204"/>
                <a:cs typeface="Calibri"/>
              </a:rPr>
              <a:t>numerical</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categorical</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endParaRPr lang="en-US" altLang="zh-CN" dirty="0">
              <a:ea typeface="Calibri" panose="020F0502020204030204"/>
              <a:cs typeface="Calibri"/>
            </a:endParaRPr>
          </a:p>
          <a:p>
            <a:endParaRPr lang="en-US" dirty="0">
              <a:ea typeface="Calibri" panose="020F0502020204030204"/>
              <a:cs typeface="Calibri"/>
            </a:endParaRPr>
          </a:p>
          <a:p>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continuous</a:t>
            </a:r>
            <a:r>
              <a:rPr lang="zh-CN" altLang="en-US" dirty="0">
                <a:ea typeface="Calibri" panose="020F0502020204030204"/>
                <a:cs typeface="Calibri"/>
              </a:rPr>
              <a:t> </a:t>
            </a:r>
            <a:r>
              <a:rPr lang="en-US" altLang="zh-CN" dirty="0">
                <a:ea typeface="Calibri" panose="020F0502020204030204"/>
                <a:cs typeface="Calibri"/>
              </a:rPr>
              <a:t>variables,</a:t>
            </a:r>
            <a:r>
              <a:rPr lang="zh-CN" altLang="en-US" dirty="0">
                <a:ea typeface="Calibri" panose="020F0502020204030204"/>
                <a:cs typeface="Calibri"/>
              </a:rPr>
              <a:t> </a:t>
            </a:r>
            <a:r>
              <a:rPr lang="en-US" altLang="zh-CN" dirty="0">
                <a:ea typeface="Calibri" panose="020F0502020204030204"/>
                <a:cs typeface="Calibri"/>
              </a:rPr>
              <a:t>you</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tune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number</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bins</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determine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granularity</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smoothness</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visualization</a:t>
            </a:r>
            <a:r>
              <a:rPr lang="zh-CN" altLang="en-US" dirty="0">
                <a:ea typeface="Calibri" panose="020F0502020204030204"/>
                <a:cs typeface="Calibri"/>
              </a:rPr>
              <a:t> </a:t>
            </a:r>
            <a:r>
              <a:rPr lang="en-US" altLang="zh-CN" dirty="0">
                <a:ea typeface="Calibri" panose="020F0502020204030204"/>
                <a:cs typeface="Calibri"/>
              </a:rPr>
              <a:t>result.</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more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bins,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more</a:t>
            </a:r>
            <a:r>
              <a:rPr lang="zh-CN" altLang="en-US" dirty="0">
                <a:ea typeface="Calibri" panose="020F0502020204030204"/>
                <a:cs typeface="Calibri"/>
              </a:rPr>
              <a:t> </a:t>
            </a:r>
            <a:r>
              <a:rPr lang="en-US" altLang="zh-CN" dirty="0">
                <a:ea typeface="Calibri" panose="020F0502020204030204"/>
                <a:cs typeface="Calibri"/>
              </a:rPr>
              <a:t>jaggy</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histogram</a:t>
            </a:r>
            <a:r>
              <a:rPr lang="zh-CN" altLang="en-US" dirty="0">
                <a:ea typeface="Calibri" panose="020F0502020204030204"/>
                <a:cs typeface="Calibri"/>
              </a:rPr>
              <a:t> </a:t>
            </a:r>
            <a:r>
              <a:rPr lang="en-US" altLang="zh-CN" dirty="0">
                <a:ea typeface="Calibri" panose="020F0502020204030204"/>
                <a:cs typeface="Calibri"/>
              </a:rPr>
              <a:t>plot</a:t>
            </a:r>
            <a:r>
              <a:rPr lang="zh-CN" altLang="en-US" dirty="0">
                <a:ea typeface="Calibri" panose="020F0502020204030204"/>
                <a:cs typeface="Calibri"/>
              </a:rPr>
              <a:t> </a:t>
            </a:r>
            <a:r>
              <a:rPr lang="en-US" altLang="zh-CN" dirty="0">
                <a:ea typeface="Calibri" panose="020F0502020204030204"/>
                <a:cs typeface="Calibri"/>
              </a:rPr>
              <a:t>is.</a:t>
            </a:r>
          </a:p>
          <a:p>
            <a:endParaRPr lang="en-US" dirty="0">
              <a:ea typeface="Calibri" panose="020F0502020204030204"/>
              <a:cs typeface="Calibri"/>
            </a:endParaRPr>
          </a:p>
          <a:p>
            <a:r>
              <a:rPr lang="en-US" altLang="zh-CN" dirty="0">
                <a:ea typeface="Calibri" panose="020F0502020204030204"/>
                <a:cs typeface="Calibri"/>
              </a:rPr>
              <a:t>Titanic</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this</a:t>
            </a:r>
            <a:r>
              <a:rPr lang="zh-CN" altLang="en-US" dirty="0">
                <a:ea typeface="Calibri" panose="020F0502020204030204"/>
                <a:cs typeface="Calibri"/>
              </a:rPr>
              <a:t> </a:t>
            </a:r>
            <a:r>
              <a:rPr lang="en-US" altLang="zh-CN" dirty="0">
                <a:ea typeface="Calibri" panose="020F0502020204030204"/>
                <a:cs typeface="Calibri"/>
              </a:rPr>
              <a:t>slide.</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58221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Box</a:t>
            </a:r>
            <a:r>
              <a:rPr lang="zh-CN" altLang="en-US" dirty="0">
                <a:ea typeface="Calibri" panose="020F0502020204030204"/>
                <a:cs typeface="Calibri"/>
              </a:rPr>
              <a:t> </a:t>
            </a:r>
            <a:r>
              <a:rPr lang="en-US" altLang="zh-CN" dirty="0">
                <a:ea typeface="Calibri" panose="020F0502020204030204"/>
                <a:cs typeface="Calibri"/>
              </a:rPr>
              <a:t>plots</a:t>
            </a:r>
            <a:r>
              <a:rPr lang="zh-CN" altLang="en-US" dirty="0">
                <a:ea typeface="Calibri" panose="020F0502020204030204"/>
                <a:cs typeface="Calibri"/>
              </a:rPr>
              <a:t> </a:t>
            </a:r>
            <a:r>
              <a:rPr lang="en-US" altLang="zh-CN" dirty="0">
                <a:ea typeface="Calibri" panose="020F0502020204030204"/>
                <a:cs typeface="Calibri"/>
              </a:rPr>
              <a:t>are</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visualize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single</a:t>
            </a:r>
            <a:r>
              <a:rPr lang="zh-CN" altLang="en-US" dirty="0">
                <a:ea typeface="Calibri" panose="020F0502020204030204"/>
                <a:cs typeface="Calibri"/>
              </a:rPr>
              <a:t> </a:t>
            </a:r>
            <a:r>
              <a:rPr lang="en-US" altLang="zh-CN" dirty="0">
                <a:ea typeface="Calibri" panose="020F0502020204030204"/>
                <a:cs typeface="Calibri"/>
              </a:rPr>
              <a:t>numerical</a:t>
            </a:r>
            <a:r>
              <a:rPr lang="zh-CN" altLang="en-US" dirty="0">
                <a:ea typeface="Calibri" panose="020F0502020204030204"/>
                <a:cs typeface="Calibri"/>
              </a:rPr>
              <a:t> </a:t>
            </a:r>
            <a:r>
              <a:rPr lang="en-US" altLang="zh-CN" dirty="0">
                <a:ea typeface="Calibri" panose="020F0502020204030204"/>
                <a:cs typeface="Calibri"/>
              </a:rPr>
              <a:t>attribute.</a:t>
            </a:r>
            <a:r>
              <a:rPr lang="zh-CN" altLang="en-US" dirty="0">
                <a:ea typeface="Calibri" panose="020F0502020204030204"/>
                <a:cs typeface="Calibri"/>
              </a:rPr>
              <a:t> </a:t>
            </a:r>
            <a:r>
              <a:rPr lang="en-US" altLang="zh-CN" dirty="0">
                <a:ea typeface="Calibri" panose="020F0502020204030204"/>
                <a:cs typeface="Calibri"/>
              </a:rPr>
              <a:t>It</a:t>
            </a:r>
            <a:r>
              <a:rPr lang="zh-CN" altLang="en-US" dirty="0">
                <a:ea typeface="Calibri" panose="020F0502020204030204"/>
                <a:cs typeface="Calibri"/>
              </a:rPr>
              <a:t> </a:t>
            </a:r>
            <a:r>
              <a:rPr lang="en-US" altLang="zh-CN" dirty="0">
                <a:ea typeface="Calibri" panose="020F0502020204030204"/>
                <a:cs typeface="Calibri"/>
              </a:rPr>
              <a:t>shows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mean,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IQR,</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range</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r>
              <a:rPr lang="en-US" altLang="zh-CN" dirty="0">
                <a:ea typeface="Calibri" panose="020F0502020204030204"/>
                <a:cs typeface="Calibri"/>
              </a:rPr>
              <a:t>outside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range</a:t>
            </a:r>
            <a:r>
              <a:rPr lang="zh-CN" altLang="en-US" dirty="0">
                <a:ea typeface="Calibri" panose="020F0502020204030204"/>
                <a:cs typeface="Calibri"/>
              </a:rPr>
              <a:t> </a:t>
            </a:r>
            <a:r>
              <a:rPr lang="en-US" altLang="zh-CN" dirty="0">
                <a:ea typeface="Calibri" panose="020F0502020204030204"/>
                <a:cs typeface="Calibri"/>
              </a:rPr>
              <a:t>are</a:t>
            </a:r>
            <a:r>
              <a:rPr lang="zh-CN" altLang="en-US" dirty="0">
                <a:ea typeface="Calibri" panose="020F0502020204030204"/>
                <a:cs typeface="Calibri"/>
              </a:rPr>
              <a:t> </a:t>
            </a:r>
            <a:r>
              <a:rPr lang="en-US" altLang="zh-CN" dirty="0">
                <a:ea typeface="Calibri" panose="020F0502020204030204"/>
                <a:cs typeface="Calibri"/>
              </a:rPr>
              <a:t>represented</a:t>
            </a:r>
            <a:r>
              <a:rPr lang="zh-CN" altLang="en-US" dirty="0">
                <a:ea typeface="Calibri" panose="020F0502020204030204"/>
                <a:cs typeface="Calibri"/>
              </a:rPr>
              <a:t> </a:t>
            </a:r>
            <a:r>
              <a:rPr lang="en-US" altLang="zh-CN" dirty="0">
                <a:ea typeface="Calibri" panose="020F0502020204030204"/>
                <a:cs typeface="Calibri"/>
              </a:rPr>
              <a:t>as</a:t>
            </a:r>
            <a:r>
              <a:rPr lang="zh-CN" altLang="en-US" dirty="0">
                <a:ea typeface="Calibri" panose="020F0502020204030204"/>
                <a:cs typeface="Calibri"/>
              </a:rPr>
              <a:t> </a:t>
            </a:r>
            <a:r>
              <a:rPr lang="en-US" altLang="zh-CN" dirty="0">
                <a:ea typeface="Calibri" panose="020F0502020204030204"/>
                <a:cs typeface="Calibri"/>
              </a:rPr>
              <a:t>outliers.</a:t>
            </a:r>
            <a:r>
              <a:rPr lang="zh-CN" altLang="en-US" dirty="0">
                <a:ea typeface="Calibri" panose="020F0502020204030204"/>
                <a:cs typeface="Calibri"/>
              </a:rPr>
              <a:t> </a:t>
            </a:r>
            <a:endParaRPr lang="en-US" altLang="zh-CN" dirty="0">
              <a:ea typeface="Calibri" panose="020F0502020204030204"/>
              <a:cs typeface="Calibri"/>
            </a:endParaRPr>
          </a:p>
          <a:p>
            <a:endParaRPr lang="en-US" altLang="zh-CN" dirty="0">
              <a:ea typeface="Calibri" panose="020F0502020204030204"/>
              <a:cs typeface="Calibri"/>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ea typeface="Calibri" panose="020F0502020204030204"/>
                <a:cs typeface="Calibri"/>
              </a:rPr>
              <a:t>Titanic</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left</a:t>
            </a:r>
            <a:r>
              <a:rPr lang="zh-CN" altLang="en-US" dirty="0">
                <a:ea typeface="Calibri" panose="020F0502020204030204"/>
                <a:cs typeface="Calibri"/>
              </a:rPr>
              <a:t> </a:t>
            </a:r>
            <a:r>
              <a:rPr lang="en-US" altLang="zh-CN" dirty="0">
                <a:ea typeface="Calibri" panose="020F0502020204030204"/>
                <a:cs typeface="Calibri"/>
              </a:rPr>
              <a:t>plot.</a:t>
            </a: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ea typeface="Calibri" panose="020F0502020204030204"/>
                <a:cs typeface="Calibri"/>
              </a:rPr>
              <a:t>Census</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right</a:t>
            </a:r>
            <a:r>
              <a:rPr lang="zh-CN" altLang="en-US" dirty="0">
                <a:ea typeface="Calibri" panose="020F0502020204030204"/>
                <a:cs typeface="Calibri"/>
              </a:rPr>
              <a:t> </a:t>
            </a:r>
            <a:r>
              <a:rPr lang="en-US" altLang="zh-CN" dirty="0">
                <a:ea typeface="Calibri" panose="020F0502020204030204"/>
                <a:cs typeface="Calibri"/>
              </a:rPr>
              <a:t>plot.</a:t>
            </a:r>
            <a:endParaRPr lang="en-US" dirty="0">
              <a:ea typeface="Calibri" panose="020F0502020204030204"/>
              <a:cs typeface="Calibri"/>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endParaRPr lang="en-US" dirty="0">
              <a:ea typeface="Calibri" panose="020F0502020204030204"/>
              <a:cs typeface="Calibri"/>
            </a:endParaRPr>
          </a:p>
          <a:p>
            <a:endParaRPr lang="en-US" altLang="zh-CN"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525699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Python’s</a:t>
            </a:r>
            <a:r>
              <a:rPr lang="zh-CN" altLang="en-US" dirty="0">
                <a:ea typeface="Calibri" panose="020F0502020204030204"/>
                <a:cs typeface="Calibri"/>
              </a:rPr>
              <a:t> </a:t>
            </a:r>
            <a:r>
              <a:rPr lang="en-US" altLang="zh-CN" dirty="0">
                <a:ea typeface="Calibri" panose="020F0502020204030204"/>
                <a:cs typeface="Calibri"/>
              </a:rPr>
              <a:t>boxplot</a:t>
            </a:r>
            <a:r>
              <a:rPr lang="zh-CN" altLang="en-US" dirty="0">
                <a:ea typeface="Calibri" panose="020F0502020204030204"/>
                <a:cs typeface="Calibri"/>
              </a:rPr>
              <a:t> </a:t>
            </a:r>
            <a:r>
              <a:rPr lang="en-US" altLang="zh-CN" dirty="0">
                <a:ea typeface="Calibri" panose="020F0502020204030204"/>
                <a:cs typeface="Calibri"/>
              </a:rPr>
              <a:t>function</a:t>
            </a:r>
            <a:r>
              <a:rPr lang="zh-CN" altLang="en-US" dirty="0">
                <a:ea typeface="Calibri" panose="020F0502020204030204"/>
                <a:cs typeface="Calibri"/>
              </a:rPr>
              <a:t> </a:t>
            </a:r>
            <a:r>
              <a:rPr lang="en-US" altLang="zh-CN" dirty="0">
                <a:ea typeface="Calibri" panose="020F0502020204030204"/>
                <a:cs typeface="Calibri"/>
              </a:rPr>
              <a:t>allows</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group</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records</a:t>
            </a:r>
            <a:r>
              <a:rPr lang="zh-CN" altLang="en-US" dirty="0">
                <a:ea typeface="Calibri" panose="020F0502020204030204"/>
                <a:cs typeface="Calibri"/>
              </a:rPr>
              <a:t> </a:t>
            </a:r>
            <a:r>
              <a:rPr lang="en-US" altLang="zh-CN" dirty="0">
                <a:ea typeface="Calibri" panose="020F0502020204030204"/>
                <a:cs typeface="Calibri"/>
              </a:rPr>
              <a:t>based</a:t>
            </a:r>
            <a:r>
              <a:rPr lang="zh-CN" altLang="en-US" dirty="0">
                <a:ea typeface="Calibri" panose="020F0502020204030204"/>
                <a:cs typeface="Calibri"/>
              </a:rPr>
              <a:t> </a:t>
            </a:r>
            <a:r>
              <a:rPr lang="en-US" altLang="zh-CN" dirty="0">
                <a:ea typeface="Calibri" panose="020F0502020204030204"/>
                <a:cs typeface="Calibri"/>
              </a:rPr>
              <a:t>on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column,</a:t>
            </a:r>
            <a:r>
              <a:rPr lang="zh-CN" altLang="en-US" dirty="0">
                <a:ea typeface="Calibri" panose="020F0502020204030204"/>
                <a:cs typeface="Calibri"/>
              </a:rPr>
              <a:t> </a:t>
            </a:r>
            <a:r>
              <a:rPr lang="en-US" altLang="zh-CN" dirty="0">
                <a:ea typeface="Calibri" panose="020F0502020204030204"/>
                <a:cs typeface="Calibri"/>
              </a:rPr>
              <a:t>such</a:t>
            </a:r>
            <a:r>
              <a:rPr lang="zh-CN" altLang="en-US" dirty="0">
                <a:ea typeface="Calibri" panose="020F0502020204030204"/>
                <a:cs typeface="Calibri"/>
              </a:rPr>
              <a:t> </a:t>
            </a:r>
            <a:r>
              <a:rPr lang="en-US" altLang="zh-CN" dirty="0">
                <a:ea typeface="Calibri" panose="020F0502020204030204"/>
                <a:cs typeface="Calibri"/>
              </a:rPr>
              <a:t>as</a:t>
            </a:r>
            <a:r>
              <a:rPr lang="zh-CN" altLang="en-US" dirty="0">
                <a:ea typeface="Calibri" panose="020F0502020204030204"/>
                <a:cs typeface="Calibri"/>
              </a:rPr>
              <a:t> </a:t>
            </a:r>
            <a:r>
              <a:rPr lang="en-US" altLang="zh-CN" dirty="0">
                <a:ea typeface="Calibri" panose="020F0502020204030204"/>
                <a:cs typeface="Calibri"/>
              </a:rPr>
              <a:t>”Survived”</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example,</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visualize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another</a:t>
            </a:r>
            <a:r>
              <a:rPr lang="zh-CN" altLang="en-US" dirty="0">
                <a:ea typeface="Calibri" panose="020F0502020204030204"/>
                <a:cs typeface="Calibri"/>
              </a:rPr>
              <a:t> </a:t>
            </a:r>
            <a:r>
              <a:rPr lang="en-US" altLang="zh-CN" dirty="0">
                <a:ea typeface="Calibri" panose="020F0502020204030204"/>
                <a:cs typeface="Calibri"/>
              </a:rPr>
              <a:t>column,</a:t>
            </a:r>
            <a:r>
              <a:rPr lang="zh-CN" altLang="en-US" dirty="0">
                <a:ea typeface="Calibri" panose="020F0502020204030204"/>
                <a:cs typeface="Calibri"/>
              </a:rPr>
              <a:t> </a:t>
            </a:r>
            <a:r>
              <a:rPr lang="en-US" altLang="zh-CN" dirty="0">
                <a:ea typeface="Calibri" panose="020F0502020204030204"/>
                <a:cs typeface="Calibri"/>
              </a:rPr>
              <a:t>such</a:t>
            </a:r>
            <a:r>
              <a:rPr lang="zh-CN" altLang="en-US" dirty="0">
                <a:ea typeface="Calibri" panose="020F0502020204030204"/>
                <a:cs typeface="Calibri"/>
              </a:rPr>
              <a:t> </a:t>
            </a:r>
            <a:r>
              <a:rPr lang="en-US" altLang="zh-CN" dirty="0">
                <a:ea typeface="Calibri" panose="020F0502020204030204"/>
                <a:cs typeface="Calibri"/>
              </a:rPr>
              <a:t>as</a:t>
            </a:r>
            <a:r>
              <a:rPr lang="zh-CN" altLang="en-US" dirty="0">
                <a:ea typeface="Calibri" panose="020F0502020204030204"/>
                <a:cs typeface="Calibri"/>
              </a:rPr>
              <a:t> </a:t>
            </a:r>
            <a:r>
              <a:rPr lang="en-US" altLang="zh-CN" dirty="0">
                <a:ea typeface="Calibri" panose="020F0502020204030204"/>
                <a:cs typeface="Calibri"/>
              </a:rPr>
              <a:t>“Age”,</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each</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“Survived”.</a:t>
            </a:r>
          </a:p>
          <a:p>
            <a:endParaRPr lang="en-US" dirty="0">
              <a:ea typeface="Calibri" panose="020F0502020204030204"/>
              <a:cs typeface="Calibri"/>
            </a:endParaRPr>
          </a:p>
          <a:p>
            <a:r>
              <a:rPr lang="en-US" altLang="zh-CN" dirty="0">
                <a:ea typeface="Calibri" panose="020F0502020204030204"/>
                <a:cs typeface="Calibri"/>
              </a:rPr>
              <a:t>You</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also</a:t>
            </a:r>
            <a:r>
              <a:rPr lang="zh-CN" altLang="en-US" dirty="0">
                <a:ea typeface="Calibri" panose="020F0502020204030204"/>
                <a:cs typeface="Calibri"/>
              </a:rPr>
              <a:t> </a:t>
            </a:r>
            <a:r>
              <a:rPr lang="en-US" altLang="zh-CN" dirty="0">
                <a:ea typeface="Calibri" panose="020F0502020204030204"/>
                <a:cs typeface="Calibri"/>
              </a:rPr>
              <a:t>plot</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distributions</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multiple</a:t>
            </a:r>
            <a:r>
              <a:rPr lang="zh-CN" altLang="en-US" dirty="0">
                <a:ea typeface="Calibri" panose="020F0502020204030204"/>
                <a:cs typeface="Calibri"/>
              </a:rPr>
              <a:t> </a:t>
            </a:r>
            <a:r>
              <a:rPr lang="en-US" altLang="zh-CN" dirty="0">
                <a:ea typeface="Calibri" panose="020F0502020204030204"/>
                <a:cs typeface="Calibri"/>
              </a:rPr>
              <a:t>columns</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same</a:t>
            </a:r>
            <a:r>
              <a:rPr lang="zh-CN" altLang="en-US" dirty="0">
                <a:ea typeface="Calibri" panose="020F0502020204030204"/>
                <a:cs typeface="Calibri"/>
              </a:rPr>
              <a:t> </a:t>
            </a:r>
            <a:r>
              <a:rPr lang="en-US" altLang="zh-CN" dirty="0">
                <a:ea typeface="Calibri" panose="020F0502020204030204"/>
                <a:cs typeface="Calibri"/>
              </a:rPr>
              <a:t>figure,</a:t>
            </a:r>
            <a:r>
              <a:rPr lang="zh-CN" altLang="en-US" dirty="0">
                <a:ea typeface="Calibri" panose="020F0502020204030204"/>
                <a:cs typeface="Calibri"/>
              </a:rPr>
              <a:t> </a:t>
            </a:r>
            <a:r>
              <a:rPr lang="en-US" altLang="zh-CN" dirty="0">
                <a:ea typeface="Calibri" panose="020F0502020204030204"/>
                <a:cs typeface="Calibri"/>
              </a:rPr>
              <a:t>like</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right</a:t>
            </a:r>
            <a:r>
              <a:rPr lang="zh-CN" altLang="en-US" dirty="0">
                <a:ea typeface="Calibri" panose="020F0502020204030204"/>
                <a:cs typeface="Calibri"/>
              </a:rPr>
              <a:t> </a:t>
            </a:r>
            <a:r>
              <a:rPr lang="en-US" altLang="zh-CN" dirty="0">
                <a:ea typeface="Calibri" panose="020F0502020204030204"/>
                <a:cs typeface="Calibri"/>
              </a:rPr>
              <a:t>figure.</a:t>
            </a:r>
            <a:r>
              <a:rPr lang="zh-CN" altLang="en-US" dirty="0">
                <a:ea typeface="Calibri" panose="020F0502020204030204"/>
                <a:cs typeface="Calibri"/>
              </a:rPr>
              <a:t> </a:t>
            </a:r>
            <a:endParaRPr lang="en-US" dirty="0">
              <a:ea typeface="Calibri" panose="020F0502020204030204"/>
              <a:cs typeface="Calibri"/>
            </a:endParaRPr>
          </a:p>
          <a:p>
            <a:endParaRPr lang="en-US" dirty="0">
              <a:ea typeface="Calibri" panose="020F0502020204030204"/>
              <a:cs typeface="Calibri"/>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ea typeface="Calibri" panose="020F0502020204030204"/>
                <a:cs typeface="Calibri"/>
              </a:rPr>
              <a:t>Titanic</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left</a:t>
            </a:r>
            <a:r>
              <a:rPr lang="zh-CN" altLang="en-US" dirty="0">
                <a:ea typeface="Calibri" panose="020F0502020204030204"/>
                <a:cs typeface="Calibri"/>
              </a:rPr>
              <a:t> </a:t>
            </a:r>
            <a:r>
              <a:rPr lang="en-US" altLang="zh-CN" dirty="0">
                <a:ea typeface="Calibri" panose="020F0502020204030204"/>
                <a:cs typeface="Calibri"/>
              </a:rPr>
              <a:t>plot.</a:t>
            </a: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ea typeface="Calibri" panose="020F0502020204030204"/>
                <a:cs typeface="Calibri"/>
              </a:rPr>
              <a:t>Census</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right</a:t>
            </a:r>
            <a:r>
              <a:rPr lang="zh-CN" altLang="en-US" dirty="0">
                <a:ea typeface="Calibri" panose="020F0502020204030204"/>
                <a:cs typeface="Calibri"/>
              </a:rPr>
              <a:t> </a:t>
            </a:r>
            <a:r>
              <a:rPr lang="en-US" altLang="zh-CN" dirty="0">
                <a:ea typeface="Calibri" panose="020F0502020204030204"/>
                <a:cs typeface="Calibri"/>
              </a:rPr>
              <a:t>plot.</a:t>
            </a:r>
            <a:endParaRPr lang="en-US" dirty="0">
              <a:ea typeface="Calibri" panose="020F0502020204030204"/>
              <a:cs typeface="Calibri"/>
            </a:endParaRP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526133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Pie</a:t>
            </a:r>
            <a:r>
              <a:rPr lang="zh-CN" altLang="en-US" dirty="0">
                <a:ea typeface="Calibri" panose="020F0502020204030204"/>
                <a:cs typeface="Calibri"/>
              </a:rPr>
              <a:t> </a:t>
            </a:r>
            <a:r>
              <a:rPr lang="en-US" altLang="zh-CN" dirty="0">
                <a:ea typeface="Calibri" panose="020F0502020204030204"/>
                <a:cs typeface="Calibri"/>
              </a:rPr>
              <a:t>chart</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be</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display</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proportional</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categorical</a:t>
            </a:r>
            <a:r>
              <a:rPr lang="zh-CN" altLang="en-US" dirty="0">
                <a:ea typeface="Calibri" panose="020F0502020204030204"/>
                <a:cs typeface="Calibri"/>
              </a:rPr>
              <a:t> </a:t>
            </a:r>
            <a:r>
              <a:rPr lang="en-US" altLang="zh-CN" dirty="0">
                <a:ea typeface="Calibri" panose="020F0502020204030204"/>
                <a:cs typeface="Calibri"/>
              </a:rPr>
              <a:t>attribute.</a:t>
            </a:r>
            <a:r>
              <a:rPr lang="zh-CN" altLang="en-US" dirty="0">
                <a:ea typeface="Calibri" panose="020F0502020204030204"/>
                <a:cs typeface="Calibri"/>
              </a:rPr>
              <a:t> </a:t>
            </a:r>
            <a:r>
              <a:rPr lang="en-US" altLang="zh-CN" dirty="0">
                <a:ea typeface="Calibri" panose="020F0502020204030204"/>
                <a:cs typeface="Calibri"/>
              </a:rPr>
              <a:t>It</a:t>
            </a:r>
            <a:r>
              <a:rPr lang="zh-CN" altLang="en-US" dirty="0">
                <a:ea typeface="Calibri" panose="020F0502020204030204"/>
                <a:cs typeface="Calibri"/>
              </a:rPr>
              <a:t> </a:t>
            </a:r>
            <a:r>
              <a:rPr lang="en-US" altLang="zh-CN" dirty="0">
                <a:ea typeface="Calibri" panose="020F0502020204030204"/>
                <a:cs typeface="Calibri"/>
              </a:rPr>
              <a:t>uses</a:t>
            </a:r>
            <a:r>
              <a:rPr lang="zh-CN" altLang="en-US" dirty="0">
                <a:ea typeface="Calibri" panose="020F0502020204030204"/>
                <a:cs typeface="Calibri"/>
              </a:rPr>
              <a:t> </a:t>
            </a:r>
            <a:r>
              <a:rPr lang="en-US" altLang="zh-CN" dirty="0">
                <a:ea typeface="Calibri" panose="020F0502020204030204"/>
                <a:cs typeface="Calibri"/>
              </a:rPr>
              <a:t>different</a:t>
            </a:r>
            <a:r>
              <a:rPr lang="zh-CN" altLang="en-US" dirty="0">
                <a:ea typeface="Calibri" panose="020F0502020204030204"/>
                <a:cs typeface="Calibri"/>
              </a:rPr>
              <a:t> </a:t>
            </a:r>
            <a:r>
              <a:rPr lang="en-US" altLang="zh-CN" dirty="0">
                <a:ea typeface="Calibri" panose="020F0502020204030204"/>
                <a:cs typeface="Calibri"/>
              </a:rPr>
              <a:t>colors</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those</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generate</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pie</a:t>
            </a:r>
            <a:r>
              <a:rPr lang="zh-CN" altLang="en-US" dirty="0">
                <a:ea typeface="Calibri" panose="020F0502020204030204"/>
                <a:cs typeface="Calibri"/>
              </a:rPr>
              <a:t> </a:t>
            </a:r>
            <a:r>
              <a:rPr lang="en-US" altLang="zh-CN" dirty="0">
                <a:ea typeface="Calibri" panose="020F0502020204030204"/>
                <a:cs typeface="Calibri"/>
              </a:rPr>
              <a:t>shape</a:t>
            </a:r>
            <a:r>
              <a:rPr lang="zh-CN" altLang="en-US" dirty="0">
                <a:ea typeface="Calibri" panose="020F0502020204030204"/>
                <a:cs typeface="Calibri"/>
              </a:rPr>
              <a:t> </a:t>
            </a:r>
            <a:r>
              <a:rPr lang="en-US" altLang="zh-CN" dirty="0">
                <a:ea typeface="Calibri" panose="020F0502020204030204"/>
                <a:cs typeface="Calibri"/>
              </a:rPr>
              <a:t>chart.</a:t>
            </a:r>
            <a:r>
              <a:rPr lang="zh-CN" altLang="en-US" dirty="0">
                <a:ea typeface="Calibri" panose="020F0502020204030204"/>
                <a:cs typeface="Calibri"/>
              </a:rPr>
              <a:t> </a:t>
            </a:r>
            <a:endParaRPr lang="en-US" altLang="zh-CN" dirty="0">
              <a:ea typeface="Calibri" panose="020F0502020204030204"/>
              <a:cs typeface="Calibri"/>
            </a:endParaRPr>
          </a:p>
          <a:p>
            <a:endParaRPr lang="en-US" dirty="0">
              <a:ea typeface="Calibri" panose="020F0502020204030204"/>
              <a:cs typeface="Calibri"/>
            </a:endParaRPr>
          </a:p>
          <a:p>
            <a:r>
              <a:rPr lang="en-US" altLang="zh-CN" dirty="0">
                <a:ea typeface="Calibri" panose="020F0502020204030204"/>
                <a:cs typeface="Calibri"/>
              </a:rPr>
              <a:t>However,</a:t>
            </a:r>
            <a:r>
              <a:rPr lang="zh-CN" altLang="en-US" dirty="0">
                <a:ea typeface="Calibri" panose="020F0502020204030204"/>
                <a:cs typeface="Calibri"/>
              </a:rPr>
              <a:t> </a:t>
            </a:r>
            <a:r>
              <a:rPr lang="en-US" altLang="zh-CN" dirty="0">
                <a:ea typeface="Calibri" panose="020F0502020204030204"/>
                <a:cs typeface="Calibri"/>
              </a:rPr>
              <a:t>it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not</a:t>
            </a:r>
            <a:r>
              <a:rPr lang="zh-CN" altLang="en-US" dirty="0">
                <a:ea typeface="Calibri" panose="020F0502020204030204"/>
                <a:cs typeface="Calibri"/>
              </a:rPr>
              <a:t> </a:t>
            </a:r>
            <a:r>
              <a:rPr lang="en-US" altLang="zh-CN" dirty="0">
                <a:ea typeface="Calibri" panose="020F0502020204030204"/>
                <a:cs typeface="Calibri"/>
              </a:rPr>
              <a:t>encouraged</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use</a:t>
            </a:r>
            <a:r>
              <a:rPr lang="zh-CN" altLang="en-US" dirty="0">
                <a:ea typeface="Calibri" panose="020F0502020204030204"/>
                <a:cs typeface="Calibri"/>
              </a:rPr>
              <a:t> </a:t>
            </a:r>
            <a:r>
              <a:rPr lang="en-US" altLang="zh-CN" dirty="0">
                <a:ea typeface="Calibri" panose="020F0502020204030204"/>
                <a:cs typeface="Calibri"/>
              </a:rPr>
              <a:t>pie</a:t>
            </a:r>
            <a:r>
              <a:rPr lang="zh-CN" altLang="en-US" dirty="0">
                <a:ea typeface="Calibri" panose="020F0502020204030204"/>
                <a:cs typeface="Calibri"/>
              </a:rPr>
              <a:t> </a:t>
            </a:r>
            <a:r>
              <a:rPr lang="en-US" altLang="zh-CN" dirty="0">
                <a:ea typeface="Calibri" panose="020F0502020204030204"/>
                <a:cs typeface="Calibri"/>
              </a:rPr>
              <a:t>charts</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many</a:t>
            </a:r>
            <a:r>
              <a:rPr lang="zh-CN" altLang="en-US" dirty="0">
                <a:ea typeface="Calibri" panose="020F0502020204030204"/>
                <a:cs typeface="Calibri"/>
              </a:rPr>
              <a:t> </a:t>
            </a:r>
            <a:r>
              <a:rPr lang="en-US" altLang="zh-CN" dirty="0">
                <a:ea typeface="Calibri" panose="020F0502020204030204"/>
                <a:cs typeface="Calibri"/>
              </a:rPr>
              <a:t>cases.</a:t>
            </a:r>
            <a:r>
              <a:rPr lang="zh-CN" altLang="en-US" dirty="0">
                <a:ea typeface="Calibri" panose="020F0502020204030204"/>
                <a:cs typeface="Calibri"/>
              </a:rPr>
              <a:t>  </a:t>
            </a:r>
            <a:r>
              <a:rPr lang="en-US" altLang="zh-CN" dirty="0">
                <a:ea typeface="Calibri" panose="020F0502020204030204"/>
                <a:cs typeface="Calibri"/>
              </a:rPr>
              <a:t>Humans</a:t>
            </a:r>
            <a:r>
              <a:rPr lang="zh-CN" altLang="en-US" dirty="0">
                <a:ea typeface="Calibri" panose="020F0502020204030204"/>
                <a:cs typeface="Calibri"/>
              </a:rPr>
              <a:t> </a:t>
            </a:r>
            <a:r>
              <a:rPr lang="en-US" altLang="zh-CN" dirty="0">
                <a:ea typeface="Calibri" panose="020F0502020204030204"/>
                <a:cs typeface="Calibri"/>
              </a:rPr>
              <a:t>cannot</a:t>
            </a:r>
            <a:r>
              <a:rPr lang="zh-CN" altLang="en-US" dirty="0">
                <a:ea typeface="Calibri" panose="020F0502020204030204"/>
                <a:cs typeface="Calibri"/>
              </a:rPr>
              <a:t> </a:t>
            </a:r>
            <a:r>
              <a:rPr lang="en-US" altLang="zh-CN" dirty="0">
                <a:ea typeface="Calibri" panose="020F0502020204030204"/>
                <a:cs typeface="Calibri"/>
              </a:rPr>
              <a:t>easily</a:t>
            </a:r>
            <a:r>
              <a:rPr lang="zh-CN" altLang="en-US" dirty="0">
                <a:ea typeface="Calibri" panose="020F0502020204030204"/>
                <a:cs typeface="Calibri"/>
              </a:rPr>
              <a:t> </a:t>
            </a:r>
            <a:r>
              <a:rPr lang="en-US" altLang="zh-CN" dirty="0">
                <a:ea typeface="Calibri" panose="020F0502020204030204"/>
                <a:cs typeface="Calibri"/>
              </a:rPr>
              <a:t>pick</a:t>
            </a:r>
            <a:r>
              <a:rPr lang="zh-CN" altLang="en-US" dirty="0">
                <a:ea typeface="Calibri" panose="020F0502020204030204"/>
                <a:cs typeface="Calibri"/>
              </a:rPr>
              <a:t> </a:t>
            </a:r>
            <a:r>
              <a:rPr lang="en-US" altLang="zh-CN" dirty="0">
                <a:ea typeface="Calibri" panose="020F0502020204030204"/>
                <a:cs typeface="Calibri"/>
              </a:rPr>
              <a:t>up</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difference</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slice</a:t>
            </a:r>
            <a:r>
              <a:rPr lang="zh-CN" altLang="en-US" dirty="0">
                <a:ea typeface="Calibri" panose="020F0502020204030204"/>
                <a:cs typeface="Calibri"/>
              </a:rPr>
              <a:t> </a:t>
            </a:r>
            <a:r>
              <a:rPr lang="en-US" altLang="zh-CN" dirty="0">
                <a:ea typeface="Calibri" panose="020F0502020204030204"/>
                <a:cs typeface="Calibri"/>
              </a:rPr>
              <a:t>sizes</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could</a:t>
            </a:r>
            <a:r>
              <a:rPr lang="zh-CN" altLang="en-US" dirty="0">
                <a:ea typeface="Calibri" panose="020F0502020204030204"/>
                <a:cs typeface="Calibri"/>
              </a:rPr>
              <a:t> </a:t>
            </a:r>
            <a:r>
              <a:rPr lang="en-US" altLang="zh-CN" dirty="0">
                <a:ea typeface="Calibri" panose="020F0502020204030204"/>
                <a:cs typeface="Calibri"/>
              </a:rPr>
              <a:t>have</a:t>
            </a:r>
            <a:r>
              <a:rPr lang="zh-CN" altLang="en-US" dirty="0">
                <a:ea typeface="Calibri" panose="020F0502020204030204"/>
                <a:cs typeface="Calibri"/>
              </a:rPr>
              <a:t> </a:t>
            </a:r>
            <a:r>
              <a:rPr lang="en-US" altLang="zh-CN" dirty="0">
                <a:ea typeface="Calibri" panose="020F0502020204030204"/>
                <a:cs typeface="Calibri"/>
              </a:rPr>
              <a:t>wrong</a:t>
            </a:r>
            <a:r>
              <a:rPr lang="zh-CN" altLang="en-US" dirty="0">
                <a:ea typeface="Calibri" panose="020F0502020204030204"/>
                <a:cs typeface="Calibri"/>
              </a:rPr>
              <a:t> </a:t>
            </a:r>
            <a:r>
              <a:rPr lang="en-US" altLang="zh-CN" dirty="0">
                <a:ea typeface="Calibri" panose="020F0502020204030204"/>
                <a:cs typeface="Calibri"/>
              </a:rPr>
              <a:t>comprehension</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information.</a:t>
            </a:r>
            <a:r>
              <a:rPr lang="zh-CN" altLang="en-US" dirty="0">
                <a:ea typeface="Calibri" panose="020F0502020204030204"/>
                <a:cs typeface="Calibri"/>
              </a:rPr>
              <a:t> </a:t>
            </a:r>
            <a:r>
              <a:rPr lang="en-US" altLang="zh-CN" dirty="0">
                <a:ea typeface="Calibri" panose="020F0502020204030204"/>
                <a:cs typeface="Calibri"/>
              </a:rPr>
              <a:t>Like</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this</a:t>
            </a:r>
            <a:r>
              <a:rPr lang="zh-CN" altLang="en-US" dirty="0">
                <a:ea typeface="Calibri" panose="020F0502020204030204"/>
                <a:cs typeface="Calibri"/>
              </a:rPr>
              <a:t> </a:t>
            </a:r>
            <a:r>
              <a:rPr lang="en-US" altLang="zh-CN" dirty="0">
                <a:ea typeface="Calibri" panose="020F0502020204030204"/>
                <a:cs typeface="Calibri"/>
              </a:rPr>
              <a:t>example,</a:t>
            </a:r>
            <a:r>
              <a:rPr lang="zh-CN" altLang="en-US" dirty="0">
                <a:ea typeface="Calibri" panose="020F0502020204030204"/>
                <a:cs typeface="Calibri"/>
              </a:rPr>
              <a:t> </a:t>
            </a:r>
            <a:r>
              <a:rPr lang="en-US" altLang="zh-CN" dirty="0">
                <a:ea typeface="Calibri" panose="020F0502020204030204"/>
                <a:cs typeface="Calibri"/>
              </a:rPr>
              <a:t>it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hard</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tell</a:t>
            </a:r>
            <a:r>
              <a:rPr lang="zh-CN" altLang="en-US" dirty="0">
                <a:ea typeface="Calibri" panose="020F0502020204030204"/>
                <a:cs typeface="Calibri"/>
              </a:rPr>
              <a:t> </a:t>
            </a:r>
            <a:r>
              <a:rPr lang="en-US" altLang="zh-CN" dirty="0">
                <a:ea typeface="Calibri" panose="020F0502020204030204"/>
                <a:cs typeface="Calibri"/>
              </a:rPr>
              <a:t>that</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size</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slice</a:t>
            </a:r>
            <a:r>
              <a:rPr lang="zh-CN" altLang="en-US" dirty="0">
                <a:ea typeface="Calibri" panose="020F0502020204030204"/>
                <a:cs typeface="Calibri"/>
              </a:rPr>
              <a:t> </a:t>
            </a:r>
            <a:r>
              <a:rPr lang="en-US" altLang="zh-CN" dirty="0">
                <a:ea typeface="Calibri" panose="020F0502020204030204"/>
                <a:cs typeface="Calibri"/>
              </a:rPr>
              <a:t>with</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“S”</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about</a:t>
            </a:r>
            <a:r>
              <a:rPr lang="zh-CN" altLang="en-US" dirty="0">
                <a:ea typeface="Calibri" panose="020F0502020204030204"/>
                <a:cs typeface="Calibri"/>
              </a:rPr>
              <a:t> </a:t>
            </a:r>
            <a:r>
              <a:rPr lang="en-US" altLang="zh-CN" dirty="0">
                <a:ea typeface="Calibri" panose="020F0502020204030204"/>
                <a:cs typeface="Calibri"/>
              </a:rPr>
              <a:t>8</a:t>
            </a:r>
            <a:r>
              <a:rPr lang="zh-CN" altLang="en-US" dirty="0">
                <a:ea typeface="Calibri" panose="020F0502020204030204"/>
                <a:cs typeface="Calibri"/>
              </a:rPr>
              <a:t> </a:t>
            </a:r>
            <a:r>
              <a:rPr lang="en-US" altLang="zh-CN" dirty="0">
                <a:ea typeface="Calibri" panose="020F0502020204030204"/>
                <a:cs typeface="Calibri"/>
              </a:rPr>
              <a:t>times</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size</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“Q”.</a:t>
            </a:r>
            <a:r>
              <a:rPr lang="zh-CN" altLang="en-US" dirty="0">
                <a:ea typeface="Calibri" panose="020F0502020204030204"/>
                <a:cs typeface="Calibri"/>
              </a:rPr>
              <a:t> </a:t>
            </a:r>
            <a:r>
              <a:rPr lang="en-US" altLang="zh-CN" dirty="0">
                <a:ea typeface="Calibri" panose="020F0502020204030204"/>
                <a:cs typeface="Calibri"/>
              </a:rPr>
              <a:t>If</a:t>
            </a:r>
            <a:r>
              <a:rPr lang="zh-CN" altLang="en-US" dirty="0">
                <a:ea typeface="Calibri" panose="020F0502020204030204"/>
                <a:cs typeface="Calibri"/>
              </a:rPr>
              <a:t> </a:t>
            </a:r>
            <a:r>
              <a:rPr lang="en-US" altLang="zh-CN" dirty="0">
                <a:ea typeface="Calibri" panose="020F0502020204030204"/>
                <a:cs typeface="Calibri"/>
              </a:rPr>
              <a:t>there</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large</a:t>
            </a:r>
            <a:r>
              <a:rPr lang="zh-CN" altLang="en-US" dirty="0">
                <a:ea typeface="Calibri" panose="020F0502020204030204"/>
                <a:cs typeface="Calibri"/>
              </a:rPr>
              <a:t> </a:t>
            </a:r>
            <a:r>
              <a:rPr lang="en-US" altLang="zh-CN" dirty="0">
                <a:ea typeface="Calibri" panose="020F0502020204030204"/>
                <a:cs typeface="Calibri"/>
              </a:rPr>
              <a:t>number</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indices,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difference</a:t>
            </a:r>
            <a:r>
              <a:rPr lang="zh-CN" altLang="en-US" dirty="0">
                <a:ea typeface="Calibri" panose="020F0502020204030204"/>
                <a:cs typeface="Calibri"/>
              </a:rPr>
              <a:t> </a:t>
            </a:r>
            <a:r>
              <a:rPr lang="en-US" altLang="zh-CN" dirty="0">
                <a:ea typeface="Calibri" panose="020F0502020204030204"/>
                <a:cs typeface="Calibri"/>
              </a:rPr>
              <a:t>between</a:t>
            </a:r>
            <a:r>
              <a:rPr lang="zh-CN" altLang="en-US" dirty="0">
                <a:ea typeface="Calibri" panose="020F0502020204030204"/>
                <a:cs typeface="Calibri"/>
              </a:rPr>
              <a:t> </a:t>
            </a:r>
            <a:r>
              <a:rPr lang="en-US" altLang="zh-CN" dirty="0">
                <a:ea typeface="Calibri" panose="020F0502020204030204"/>
                <a:cs typeface="Calibri"/>
              </a:rPr>
              <a:t>slices</a:t>
            </a:r>
            <a:r>
              <a:rPr lang="zh-CN" altLang="en-US" dirty="0">
                <a:ea typeface="Calibri" panose="020F0502020204030204"/>
                <a:cs typeface="Calibri"/>
              </a:rPr>
              <a:t> </a:t>
            </a:r>
            <a:r>
              <a:rPr lang="en-US" altLang="zh-CN" dirty="0">
                <a:ea typeface="Calibri" panose="020F0502020204030204"/>
                <a:cs typeface="Calibri"/>
              </a:rPr>
              <a:t>could</a:t>
            </a:r>
            <a:r>
              <a:rPr lang="zh-CN" altLang="en-US" dirty="0">
                <a:ea typeface="Calibri" panose="020F0502020204030204"/>
                <a:cs typeface="Calibri"/>
              </a:rPr>
              <a:t> </a:t>
            </a:r>
            <a:r>
              <a:rPr lang="en-US" altLang="zh-CN" dirty="0">
                <a:ea typeface="Calibri" panose="020F0502020204030204"/>
                <a:cs typeface="Calibri"/>
              </a:rPr>
              <a:t>be</a:t>
            </a:r>
            <a:r>
              <a:rPr lang="zh-CN" altLang="en-US" dirty="0">
                <a:ea typeface="Calibri" panose="020F0502020204030204"/>
                <a:cs typeface="Calibri"/>
              </a:rPr>
              <a:t> </a:t>
            </a:r>
            <a:r>
              <a:rPr lang="en-US" altLang="zh-CN" dirty="0">
                <a:ea typeface="Calibri" panose="020F0502020204030204"/>
                <a:cs typeface="Calibri"/>
              </a:rPr>
              <a:t>very</a:t>
            </a:r>
            <a:r>
              <a:rPr lang="zh-CN" altLang="en-US" dirty="0">
                <a:ea typeface="Calibri" panose="020F0502020204030204"/>
                <a:cs typeface="Calibri"/>
              </a:rPr>
              <a:t> </a:t>
            </a:r>
            <a:r>
              <a:rPr lang="en-US" altLang="zh-CN" dirty="0">
                <a:ea typeface="Calibri" panose="020F0502020204030204"/>
                <a:cs typeface="Calibri"/>
              </a:rPr>
              <a:t>slight</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hard</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identify.</a:t>
            </a:r>
            <a:r>
              <a:rPr lang="zh-CN" altLang="en-US" dirty="0">
                <a:ea typeface="Calibri" panose="020F0502020204030204"/>
                <a:cs typeface="Calibri"/>
              </a:rPr>
              <a:t> </a:t>
            </a:r>
            <a:r>
              <a:rPr lang="en-US" altLang="zh-CN" dirty="0">
                <a:ea typeface="Calibri" panose="020F0502020204030204"/>
                <a:cs typeface="Calibri"/>
              </a:rPr>
              <a:t>Using</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table</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summary</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information</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usually</a:t>
            </a:r>
            <a:r>
              <a:rPr lang="zh-CN" altLang="en-US" dirty="0">
                <a:ea typeface="Calibri" panose="020F0502020204030204"/>
                <a:cs typeface="Calibri"/>
              </a:rPr>
              <a:t> </a:t>
            </a:r>
            <a:r>
              <a:rPr lang="en-US" altLang="zh-CN" dirty="0">
                <a:ea typeface="Calibri" panose="020F0502020204030204"/>
                <a:cs typeface="Calibri"/>
              </a:rPr>
              <a:t>more</a:t>
            </a:r>
            <a:r>
              <a:rPr lang="zh-CN" altLang="en-US" dirty="0">
                <a:ea typeface="Calibri" panose="020F0502020204030204"/>
                <a:cs typeface="Calibri"/>
              </a:rPr>
              <a:t> </a:t>
            </a:r>
            <a:r>
              <a:rPr lang="en-US" altLang="zh-CN" dirty="0">
                <a:ea typeface="Calibri" panose="020F0502020204030204"/>
                <a:cs typeface="Calibri"/>
              </a:rPr>
              <a:t>effective.</a:t>
            </a:r>
          </a:p>
          <a:p>
            <a:endParaRPr lang="en-US" dirty="0">
              <a:ea typeface="Calibri" panose="020F0502020204030204"/>
              <a:cs typeface="Calibri"/>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ea typeface="Calibri" panose="020F0502020204030204"/>
                <a:cs typeface="Calibri"/>
              </a:rPr>
              <a:t>Titanic</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slide.</a:t>
            </a:r>
            <a:endParaRPr lang="en-US" dirty="0">
              <a:ea typeface="Calibri" panose="020F0502020204030204"/>
              <a:cs typeface="Calibri"/>
            </a:endParaRP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088786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Line</a:t>
            </a:r>
            <a:r>
              <a:rPr lang="zh-CN" altLang="en-US" dirty="0">
                <a:ea typeface="Calibri" panose="020F0502020204030204"/>
                <a:cs typeface="Calibri"/>
              </a:rPr>
              <a:t> </a:t>
            </a:r>
            <a:r>
              <a:rPr lang="en-US" altLang="zh-CN" dirty="0">
                <a:ea typeface="Calibri" panose="020F0502020204030204"/>
                <a:cs typeface="Calibri"/>
              </a:rPr>
              <a:t>graph</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usually</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show</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change</a:t>
            </a:r>
            <a:r>
              <a:rPr lang="zh-CN" altLang="en-US" dirty="0">
                <a:ea typeface="Calibri" panose="020F0502020204030204"/>
                <a:cs typeface="Calibri"/>
              </a:rPr>
              <a:t> </a:t>
            </a:r>
            <a:r>
              <a:rPr lang="en-US" altLang="zh-CN" dirty="0">
                <a:ea typeface="Calibri" panose="020F0502020204030204"/>
                <a:cs typeface="Calibri"/>
              </a:rPr>
              <a:t>or</a:t>
            </a:r>
            <a:r>
              <a:rPr lang="zh-CN" altLang="en-US" dirty="0">
                <a:ea typeface="Calibri" panose="020F0502020204030204"/>
                <a:cs typeface="Calibri"/>
              </a:rPr>
              <a:t> </a:t>
            </a:r>
            <a:r>
              <a:rPr lang="en-US" altLang="zh-CN" dirty="0">
                <a:ea typeface="Calibri" panose="020F0502020204030204"/>
                <a:cs typeface="Calibri"/>
              </a:rPr>
              <a:t>trend</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r>
              <a:rPr lang="en-US" altLang="zh-CN" dirty="0">
                <a:ea typeface="Calibri" panose="020F0502020204030204"/>
                <a:cs typeface="Calibri"/>
              </a:rPr>
              <a:t>over</a:t>
            </a:r>
            <a:r>
              <a:rPr lang="zh-CN" altLang="en-US" dirty="0">
                <a:ea typeface="Calibri" panose="020F0502020204030204"/>
                <a:cs typeface="Calibri"/>
              </a:rPr>
              <a:t> </a:t>
            </a:r>
            <a:r>
              <a:rPr lang="en-US" altLang="zh-CN" dirty="0">
                <a:ea typeface="Calibri" panose="020F0502020204030204"/>
                <a:cs typeface="Calibri"/>
              </a:rPr>
              <a:t>certain</a:t>
            </a:r>
            <a:r>
              <a:rPr lang="zh-CN" altLang="en-US" dirty="0">
                <a:ea typeface="Calibri" panose="020F0502020204030204"/>
                <a:cs typeface="Calibri"/>
              </a:rPr>
              <a:t> </a:t>
            </a:r>
            <a:r>
              <a:rPr lang="en-US" altLang="zh-CN" dirty="0">
                <a:ea typeface="Calibri" panose="020F0502020204030204"/>
                <a:cs typeface="Calibri"/>
              </a:rPr>
              <a:t>index,</a:t>
            </a:r>
            <a:r>
              <a:rPr lang="zh-CN" altLang="en-US" dirty="0">
                <a:ea typeface="Calibri" panose="020F0502020204030204"/>
                <a:cs typeface="Calibri"/>
              </a:rPr>
              <a:t> </a:t>
            </a:r>
            <a:r>
              <a:rPr lang="en-US" altLang="zh-CN" dirty="0">
                <a:ea typeface="Calibri" panose="020F0502020204030204"/>
                <a:cs typeface="Calibri"/>
              </a:rPr>
              <a:t>such</a:t>
            </a:r>
            <a:r>
              <a:rPr lang="zh-CN" altLang="en-US" dirty="0">
                <a:ea typeface="Calibri" panose="020F0502020204030204"/>
                <a:cs typeface="Calibri"/>
              </a:rPr>
              <a:t> </a:t>
            </a:r>
            <a:r>
              <a:rPr lang="en-US" altLang="zh-CN" dirty="0">
                <a:ea typeface="Calibri" panose="020F0502020204030204"/>
                <a:cs typeface="Calibri"/>
              </a:rPr>
              <a:t>as</a:t>
            </a:r>
            <a:r>
              <a:rPr lang="zh-CN" altLang="en-US" dirty="0">
                <a:ea typeface="Calibri" panose="020F0502020204030204"/>
                <a:cs typeface="Calibri"/>
              </a:rPr>
              <a:t> </a:t>
            </a:r>
            <a:r>
              <a:rPr lang="en-US" altLang="zh-CN" dirty="0">
                <a:ea typeface="Calibri" panose="020F0502020204030204"/>
                <a:cs typeface="Calibri"/>
              </a:rPr>
              <a:t>time.</a:t>
            </a:r>
            <a:r>
              <a:rPr lang="zh-CN" altLang="en-US" dirty="0">
                <a:ea typeface="Calibri" panose="020F0502020204030204"/>
                <a:cs typeface="Calibri"/>
              </a:rPr>
              <a:t> </a:t>
            </a:r>
            <a:r>
              <a:rPr lang="en-US" altLang="zh-CN" dirty="0">
                <a:ea typeface="Calibri" panose="020F0502020204030204"/>
                <a:cs typeface="Calibri"/>
              </a:rPr>
              <a:t>Selecting</a:t>
            </a:r>
            <a:r>
              <a:rPr lang="zh-CN" altLang="en-US" dirty="0">
                <a:ea typeface="Calibri" panose="020F0502020204030204"/>
                <a:cs typeface="Calibri"/>
              </a:rPr>
              <a:t> </a:t>
            </a:r>
            <a:r>
              <a:rPr lang="en-US" altLang="zh-CN" dirty="0">
                <a:ea typeface="Calibri" panose="020F0502020204030204"/>
                <a:cs typeface="Calibri"/>
              </a:rPr>
              <a:t>multiple</a:t>
            </a:r>
            <a:r>
              <a:rPr lang="zh-CN" altLang="en-US" dirty="0">
                <a:ea typeface="Calibri" panose="020F0502020204030204"/>
                <a:cs typeface="Calibri"/>
              </a:rPr>
              <a:t> </a:t>
            </a:r>
            <a:r>
              <a:rPr lang="en-US" altLang="zh-CN" dirty="0">
                <a:ea typeface="Calibri" panose="020F0502020204030204"/>
                <a:cs typeface="Calibri"/>
              </a:rPr>
              <a:t>columns</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y-axis</a:t>
            </a:r>
            <a:r>
              <a:rPr lang="zh-CN" altLang="en-US" dirty="0">
                <a:ea typeface="Calibri" panose="020F0502020204030204"/>
                <a:cs typeface="Calibri"/>
              </a:rPr>
              <a:t> </a:t>
            </a:r>
            <a:r>
              <a:rPr lang="en-US" altLang="zh-CN" dirty="0">
                <a:ea typeface="Calibri" panose="020F0502020204030204"/>
                <a:cs typeface="Calibri"/>
              </a:rPr>
              <a:t>results</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multiple lines. Each line corresponds to a selected column.  </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63877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Bar</a:t>
            </a:r>
            <a:r>
              <a:rPr lang="zh-CN" altLang="en-US" dirty="0">
                <a:ea typeface="Calibri" panose="020F0502020204030204"/>
                <a:cs typeface="Calibri"/>
              </a:rPr>
              <a:t> </a:t>
            </a:r>
            <a:r>
              <a:rPr lang="en-US" altLang="zh-CN" dirty="0">
                <a:ea typeface="Calibri" panose="020F0502020204030204"/>
                <a:cs typeface="Calibri"/>
              </a:rPr>
              <a:t>chart</a:t>
            </a:r>
            <a:r>
              <a:rPr lang="zh-CN" altLang="en-US" dirty="0">
                <a:ea typeface="Calibri" panose="020F0502020204030204"/>
                <a:cs typeface="Calibri"/>
              </a:rPr>
              <a:t> </a:t>
            </a:r>
            <a:r>
              <a:rPr lang="en-US" altLang="zh-CN" dirty="0">
                <a:ea typeface="Calibri" panose="020F0502020204030204"/>
                <a:cs typeface="Calibri"/>
              </a:rPr>
              <a:t>can be used to visualize the summary or aggregated information of categorical values. The height/length of a bar is proportional to the value it represents. X axis represents the values of a category and y-axis represents the specific information, such as the counts, the sum, or other aggregated information.</a:t>
            </a:r>
          </a:p>
          <a:p>
            <a:endParaRPr lang="en-US" dirty="0">
              <a:ea typeface="Calibri" panose="020F0502020204030204"/>
              <a:cs typeface="Calibri"/>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ea typeface="Calibri" panose="020F0502020204030204"/>
                <a:cs typeface="Calibri"/>
              </a:rPr>
              <a:t>Census</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slide.</a:t>
            </a:r>
            <a:endParaRPr lang="en-US" dirty="0">
              <a:ea typeface="Calibri" panose="020F0502020204030204"/>
              <a:cs typeface="Calibri"/>
            </a:endParaRP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23362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cap="none" dirty="0">
                <a:solidFill>
                  <a:schemeClr val="dk1"/>
                </a:solidFill>
                <a:effectLst/>
                <a:latin typeface="Times New Roman"/>
                <a:cs typeface="Times New Roman"/>
                <a:sym typeface="Times New Roman"/>
              </a:rPr>
              <a:t>In this lecture, we use two datasets in the example:</a:t>
            </a:r>
          </a:p>
          <a:p>
            <a:pPr marL="228600" indent="-228600" rtl="0">
              <a:buAutoNum type="arabicPeriod"/>
            </a:pPr>
            <a:r>
              <a:rPr lang="en-US" sz="1200" b="0" i="0" u="none" strike="noStrike" kern="1200" cap="none" dirty="0">
                <a:solidFill>
                  <a:schemeClr val="dk1"/>
                </a:solidFill>
                <a:effectLst/>
                <a:latin typeface="Times New Roman"/>
                <a:cs typeface="Times New Roman"/>
                <a:sym typeface="Times New Roman"/>
              </a:rPr>
              <a:t>Titanic dataset: https://</a:t>
            </a:r>
            <a:r>
              <a:rPr lang="en-US" sz="1200" b="0" i="0" u="none" strike="noStrike" kern="1200" cap="none" dirty="0" err="1">
                <a:solidFill>
                  <a:schemeClr val="dk1"/>
                </a:solidFill>
                <a:effectLst/>
                <a:latin typeface="Times New Roman"/>
                <a:cs typeface="Times New Roman"/>
                <a:sym typeface="Times New Roman"/>
              </a:rPr>
              <a:t>www.kaggle.com</a:t>
            </a:r>
            <a:r>
              <a:rPr lang="en-US" sz="1200" b="0" i="0" u="none" strike="noStrike" kern="1200" cap="none" dirty="0">
                <a:solidFill>
                  <a:schemeClr val="dk1"/>
                </a:solidFill>
                <a:effectLst/>
                <a:latin typeface="Times New Roman"/>
                <a:cs typeface="Times New Roman"/>
                <a:sym typeface="Times New Roman"/>
              </a:rPr>
              <a:t>/competitions/titanic/data</a:t>
            </a:r>
          </a:p>
          <a:p>
            <a:pPr marL="228600" marR="0" lvl="0" indent="-228600" algn="l" defTabSz="457200" rtl="0" eaLnBrk="1" fontAlgn="auto" latinLnBrk="0" hangingPunct="1">
              <a:lnSpc>
                <a:spcPct val="100000"/>
              </a:lnSpc>
              <a:spcBef>
                <a:spcPts val="360"/>
              </a:spcBef>
              <a:spcAft>
                <a:spcPts val="0"/>
              </a:spcAft>
              <a:buClrTx/>
              <a:buSzPts val="1400"/>
              <a:buFontTx/>
              <a:buAutoNum type="arabicPeriod"/>
              <a:tabLst/>
              <a:defRPr/>
            </a:pPr>
            <a:r>
              <a:rPr lang="en-US" sz="1200" b="0" i="0" u="none" strike="noStrike" kern="1200" cap="none" dirty="0">
                <a:solidFill>
                  <a:schemeClr val="dk1"/>
                </a:solidFill>
                <a:effectLst/>
                <a:latin typeface="Times New Roman"/>
                <a:cs typeface="Times New Roman"/>
                <a:sym typeface="Times New Roman"/>
              </a:rPr>
              <a:t>US census dataset: </a:t>
            </a:r>
            <a:r>
              <a:rPr lang="en-US" dirty="0">
                <a:ea typeface="Calibri"/>
                <a:cs typeface="Calibri"/>
              </a:rPr>
              <a:t>https://</a:t>
            </a:r>
            <a:r>
              <a:rPr lang="en-US" dirty="0" err="1">
                <a:ea typeface="Calibri"/>
                <a:cs typeface="Calibri"/>
              </a:rPr>
              <a:t>www.kaggle.com</a:t>
            </a:r>
            <a:r>
              <a:rPr lang="en-US" dirty="0">
                <a:ea typeface="Calibri"/>
                <a:cs typeface="Calibri"/>
              </a:rPr>
              <a:t>/datasets/</a:t>
            </a:r>
            <a:r>
              <a:rPr lang="en-US" dirty="0" err="1">
                <a:ea typeface="Calibri"/>
                <a:cs typeface="Calibri"/>
              </a:rPr>
              <a:t>muonneutrino</a:t>
            </a:r>
            <a:r>
              <a:rPr lang="en-US" dirty="0">
                <a:ea typeface="Calibri"/>
                <a:cs typeface="Calibri"/>
              </a:rPr>
              <a:t>/us-census-demographic-data</a:t>
            </a:r>
          </a:p>
          <a:p>
            <a:pPr marL="228600" marR="0" lvl="0" indent="-228600" algn="l" defTabSz="457200" rtl="0" eaLnBrk="1" fontAlgn="auto" latinLnBrk="0" hangingPunct="1">
              <a:lnSpc>
                <a:spcPct val="100000"/>
              </a:lnSpc>
              <a:spcBef>
                <a:spcPts val="360"/>
              </a:spcBef>
              <a:spcAft>
                <a:spcPts val="0"/>
              </a:spcAft>
              <a:buClrTx/>
              <a:buSzPts val="1400"/>
              <a:buFontTx/>
              <a:buAutoNum type="arabicPeriod"/>
              <a:tabLst/>
              <a:defRPr/>
            </a:pPr>
            <a:r>
              <a:rPr lang="en-US" altLang="zh-CN" sz="1200" b="0" i="0" u="none" strike="noStrike" kern="1200" cap="none" dirty="0">
                <a:solidFill>
                  <a:schemeClr val="dk1"/>
                </a:solidFill>
                <a:effectLst/>
                <a:latin typeface="Times New Roman"/>
                <a:cs typeface="Calibri"/>
                <a:sym typeface="Times New Roman"/>
              </a:rPr>
              <a:t>Iris</a:t>
            </a:r>
            <a:r>
              <a:rPr lang="zh-CN" altLang="en-US" sz="1200" b="0" i="0" u="none" strike="noStrike" kern="1200" cap="none" dirty="0">
                <a:solidFill>
                  <a:schemeClr val="dk1"/>
                </a:solidFill>
                <a:effectLst/>
                <a:latin typeface="Times New Roman"/>
                <a:cs typeface="Calibri"/>
                <a:sym typeface="Times New Roman"/>
              </a:rPr>
              <a:t> </a:t>
            </a:r>
            <a:r>
              <a:rPr lang="en-US" altLang="zh-CN" sz="1200" b="0" i="0" u="none" strike="noStrike" kern="1200" cap="none" dirty="0">
                <a:solidFill>
                  <a:schemeClr val="dk1"/>
                </a:solidFill>
                <a:effectLst/>
                <a:latin typeface="Times New Roman"/>
                <a:cs typeface="Calibri"/>
                <a:sym typeface="Times New Roman"/>
              </a:rPr>
              <a:t>dataset:</a:t>
            </a:r>
            <a:r>
              <a:rPr lang="zh-CN" altLang="en-US" sz="1200" b="0" i="0" u="none" strike="noStrike" kern="1200" cap="none" dirty="0">
                <a:solidFill>
                  <a:schemeClr val="dk1"/>
                </a:solidFill>
                <a:effectLst/>
                <a:latin typeface="Times New Roman"/>
                <a:cs typeface="Calibri"/>
                <a:sym typeface="Times New Roman"/>
              </a:rPr>
              <a:t> </a:t>
            </a:r>
            <a:r>
              <a:rPr lang="en-US" altLang="zh-CN" sz="1200" b="0" i="0" u="none" strike="noStrike" kern="1200" cap="none" dirty="0">
                <a:solidFill>
                  <a:schemeClr val="dk1"/>
                </a:solidFill>
                <a:effectLst/>
                <a:latin typeface="Times New Roman"/>
                <a:cs typeface="Calibri"/>
                <a:sym typeface="Times New Roman"/>
              </a:rPr>
              <a:t>https://</a:t>
            </a:r>
            <a:r>
              <a:rPr lang="en-US" altLang="zh-CN" sz="1200" b="0" i="0" u="none" strike="noStrike" kern="1200" cap="none" dirty="0" err="1">
                <a:solidFill>
                  <a:schemeClr val="dk1"/>
                </a:solidFill>
                <a:effectLst/>
                <a:latin typeface="Times New Roman"/>
                <a:cs typeface="Calibri"/>
                <a:sym typeface="Times New Roman"/>
              </a:rPr>
              <a:t>www.kaggle.com</a:t>
            </a:r>
            <a:r>
              <a:rPr lang="en-US" altLang="zh-CN" sz="1200" b="0" i="0" u="none" strike="noStrike" kern="1200" cap="none" dirty="0">
                <a:solidFill>
                  <a:schemeClr val="dk1"/>
                </a:solidFill>
                <a:effectLst/>
                <a:latin typeface="Times New Roman"/>
                <a:cs typeface="Calibri"/>
                <a:sym typeface="Times New Roman"/>
              </a:rPr>
              <a:t>/datasets/</a:t>
            </a:r>
            <a:r>
              <a:rPr lang="en-US" altLang="zh-CN" sz="1200" b="0" i="0" u="none" strike="noStrike" kern="1200" cap="none" dirty="0" err="1">
                <a:solidFill>
                  <a:schemeClr val="dk1"/>
                </a:solidFill>
                <a:effectLst/>
                <a:latin typeface="Times New Roman"/>
                <a:cs typeface="Calibri"/>
                <a:sym typeface="Times New Roman"/>
              </a:rPr>
              <a:t>uciml</a:t>
            </a:r>
            <a:r>
              <a:rPr lang="en-US" altLang="zh-CN" sz="1200" b="0" i="0" u="none" strike="noStrike" kern="1200" cap="none" dirty="0">
                <a:solidFill>
                  <a:schemeClr val="dk1"/>
                </a:solidFill>
                <a:effectLst/>
                <a:latin typeface="Times New Roman"/>
                <a:cs typeface="Calibri"/>
                <a:sym typeface="Times New Roman"/>
              </a:rPr>
              <a:t>/iris</a:t>
            </a:r>
            <a:endParaRPr lang="en-US" sz="1200" b="0" i="0" u="none" strike="noStrike" kern="1200" cap="none" dirty="0">
              <a:solidFill>
                <a:schemeClr val="dk1"/>
              </a:solidFill>
              <a:effectLst/>
              <a:latin typeface="Times New Roman"/>
              <a:cs typeface="Times New Roman"/>
              <a:sym typeface="Times New Roman"/>
            </a:endParaRPr>
          </a:p>
          <a:p>
            <a:pPr marL="228600" indent="-228600" rtl="0">
              <a:buAutoNum type="arabicPeriod"/>
            </a:pPr>
            <a:endParaRPr lang="en-US" sz="1200" b="0" i="0" u="none" strike="noStrike" kern="1200" cap="none" dirty="0">
              <a:solidFill>
                <a:schemeClr val="dk1"/>
              </a:solidFill>
              <a:effectLst/>
              <a:latin typeface="Times New Roman"/>
              <a:cs typeface="Times New Roman"/>
              <a:sym typeface="Times New Roman"/>
            </a:endParaRPr>
          </a:p>
          <a:p>
            <a:pPr marL="0" indent="0" rtl="0">
              <a:buNone/>
            </a:pPr>
            <a:r>
              <a:rPr lang="en-US" sz="1200" b="0" i="0" u="none" strike="noStrike" kern="1200" cap="none" dirty="0">
                <a:solidFill>
                  <a:schemeClr val="dk1"/>
                </a:solidFill>
                <a:effectLst/>
                <a:latin typeface="Times New Roman"/>
                <a:cs typeface="Times New Roman"/>
                <a:sym typeface="Times New Roman"/>
              </a:rPr>
              <a:t>Please contact </a:t>
            </a:r>
            <a:r>
              <a:rPr lang="en-US" sz="1200" b="0" i="0" u="none" strike="noStrike" kern="1200" cap="none" dirty="0" err="1">
                <a:solidFill>
                  <a:schemeClr val="dk1"/>
                </a:solidFill>
                <a:effectLst/>
                <a:latin typeface="Times New Roman"/>
                <a:cs typeface="Times New Roman"/>
                <a:sym typeface="Times New Roman"/>
              </a:rPr>
              <a:t>Xumin</a:t>
            </a:r>
            <a:r>
              <a:rPr lang="en-US" sz="1200" b="0" i="0" u="none" strike="noStrike" kern="1200" cap="none" dirty="0">
                <a:solidFill>
                  <a:schemeClr val="dk1"/>
                </a:solidFill>
                <a:effectLst/>
                <a:latin typeface="Times New Roman"/>
                <a:cs typeface="Times New Roman"/>
                <a:sym typeface="Times New Roman"/>
              </a:rPr>
              <a:t> Liu (</a:t>
            </a:r>
            <a:r>
              <a:rPr lang="en-US" sz="1200" b="0" i="0" u="none" strike="noStrike" kern="1200" cap="none" dirty="0" err="1">
                <a:solidFill>
                  <a:schemeClr val="dk1"/>
                </a:solidFill>
                <a:effectLst/>
                <a:latin typeface="Times New Roman"/>
                <a:cs typeface="Times New Roman"/>
                <a:sym typeface="Times New Roman"/>
              </a:rPr>
              <a:t>xmlics@rit.edu</a:t>
            </a:r>
            <a:r>
              <a:rPr lang="en-US" sz="1200" b="0" i="0" u="none" strike="noStrike" kern="1200" cap="none" dirty="0">
                <a:solidFill>
                  <a:schemeClr val="dk1"/>
                </a:solidFill>
                <a:effectLst/>
                <a:latin typeface="Times New Roman"/>
                <a:cs typeface="Times New Roman"/>
                <a:sym typeface="Times New Roman"/>
              </a:rPr>
              <a:t>) for the demo code shown in the lecture. </a:t>
            </a:r>
            <a:endParaRPr lang="en-US" b="0" dirty="0">
              <a:effectLst/>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a:t>
            </a:fld>
            <a:endParaRPr lang="en-US"/>
          </a:p>
        </p:txBody>
      </p:sp>
    </p:spTree>
    <p:extLst>
      <p:ext uri="{BB962C8B-B14F-4D97-AF65-F5344CB8AC3E}">
        <p14:creationId xmlns:p14="http://schemas.microsoft.com/office/powerpoint/2010/main" val="1019442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Scatter</a:t>
            </a:r>
            <a:r>
              <a:rPr lang="zh-CN" altLang="en-US" dirty="0">
                <a:ea typeface="Calibri" panose="020F0502020204030204"/>
                <a:cs typeface="Calibri"/>
              </a:rPr>
              <a:t> </a:t>
            </a:r>
            <a:r>
              <a:rPr lang="en-US" altLang="zh-CN" dirty="0">
                <a:ea typeface="Calibri" panose="020F0502020204030204"/>
                <a:cs typeface="Calibri"/>
              </a:rPr>
              <a:t>plot</a:t>
            </a:r>
            <a:r>
              <a:rPr lang="zh-CN" altLang="en-US" dirty="0">
                <a:ea typeface="Calibri" panose="020F0502020204030204"/>
                <a:cs typeface="Calibri"/>
              </a:rPr>
              <a:t> </a:t>
            </a:r>
            <a:r>
              <a:rPr lang="en-US" altLang="zh-CN" dirty="0">
                <a:ea typeface="Calibri" panose="020F0502020204030204"/>
                <a:cs typeface="Calibri"/>
              </a:rPr>
              <a:t>are</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display</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pair</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numerical</a:t>
            </a:r>
            <a:r>
              <a:rPr lang="zh-CN" altLang="en-US" dirty="0">
                <a:ea typeface="Calibri" panose="020F0502020204030204"/>
                <a:cs typeface="Calibri"/>
              </a:rPr>
              <a:t> </a:t>
            </a:r>
            <a:r>
              <a:rPr lang="en-US" altLang="zh-CN" dirty="0">
                <a:ea typeface="Calibri" panose="020F0502020204030204"/>
                <a:cs typeface="Calibri"/>
              </a:rPr>
              <a:t>attributes,</a:t>
            </a:r>
            <a:r>
              <a:rPr lang="zh-CN" altLang="en-US" dirty="0">
                <a:ea typeface="Calibri" panose="020F0502020204030204"/>
                <a:cs typeface="Calibri"/>
              </a:rPr>
              <a:t> </a:t>
            </a:r>
            <a:r>
              <a:rPr lang="en-US" altLang="zh-CN" dirty="0">
                <a:ea typeface="Calibri" panose="020F0502020204030204"/>
                <a:cs typeface="Calibri"/>
              </a:rPr>
              <a:t>corresponding</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x</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y</a:t>
            </a:r>
            <a:r>
              <a:rPr lang="zh-CN" altLang="en-US" dirty="0">
                <a:ea typeface="Calibri" panose="020F0502020204030204"/>
                <a:cs typeface="Calibri"/>
              </a:rPr>
              <a:t> </a:t>
            </a:r>
            <a:r>
              <a:rPr lang="en-US" altLang="zh-CN" dirty="0">
                <a:ea typeface="Calibri" panose="020F0502020204030204"/>
                <a:cs typeface="Calibri"/>
              </a:rPr>
              <a:t>axes.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pairs</a:t>
            </a:r>
            <a:r>
              <a:rPr lang="zh-CN" altLang="en-US" dirty="0">
                <a:ea typeface="Calibri" panose="020F0502020204030204"/>
                <a:cs typeface="Calibri"/>
              </a:rPr>
              <a:t> </a:t>
            </a:r>
            <a:r>
              <a:rPr lang="en-US" altLang="zh-CN" dirty="0">
                <a:ea typeface="Calibri" panose="020F0502020204030204"/>
                <a:cs typeface="Calibri"/>
              </a:rPr>
              <a:t>determine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location</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points</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plot.</a:t>
            </a:r>
            <a:r>
              <a:rPr lang="zh-CN" altLang="en-US" dirty="0">
                <a:ea typeface="Calibri" panose="020F0502020204030204"/>
                <a:cs typeface="Calibri"/>
              </a:rPr>
              <a:t> </a:t>
            </a:r>
            <a:endParaRPr lang="en-US" altLang="zh-CN" dirty="0">
              <a:ea typeface="Calibri" panose="020F0502020204030204"/>
              <a:cs typeface="Calibri"/>
            </a:endParaRPr>
          </a:p>
          <a:p>
            <a:endParaRPr lang="en-US" dirty="0">
              <a:ea typeface="Calibri" panose="020F0502020204030204"/>
              <a:cs typeface="Calibri"/>
            </a:endParaRPr>
          </a:p>
          <a:p>
            <a:r>
              <a:rPr lang="en-US" altLang="zh-CN" dirty="0">
                <a:ea typeface="Calibri" panose="020F0502020204030204"/>
                <a:cs typeface="Calibri"/>
              </a:rPr>
              <a:t>Other</a:t>
            </a:r>
            <a:r>
              <a:rPr lang="zh-CN" altLang="en-US" dirty="0">
                <a:ea typeface="Calibri" panose="020F0502020204030204"/>
                <a:cs typeface="Calibri"/>
              </a:rPr>
              <a:t> </a:t>
            </a:r>
            <a:r>
              <a:rPr lang="en-US" altLang="zh-CN" dirty="0">
                <a:ea typeface="Calibri" panose="020F0502020204030204"/>
                <a:cs typeface="Calibri"/>
              </a:rPr>
              <a:t>attribute</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be</a:t>
            </a:r>
            <a:r>
              <a:rPr lang="zh-CN" altLang="en-US" dirty="0">
                <a:ea typeface="Calibri" panose="020F0502020204030204"/>
                <a:cs typeface="Calibri"/>
              </a:rPr>
              <a:t> </a:t>
            </a:r>
            <a:r>
              <a:rPr lang="en-US" altLang="zh-CN" dirty="0">
                <a:ea typeface="Calibri" panose="020F0502020204030204"/>
                <a:cs typeface="Calibri"/>
              </a:rPr>
              <a:t>displayed</a:t>
            </a:r>
            <a:r>
              <a:rPr lang="zh-CN" altLang="en-US" dirty="0">
                <a:ea typeface="Calibri" panose="020F0502020204030204"/>
                <a:cs typeface="Calibri"/>
              </a:rPr>
              <a:t> </a:t>
            </a:r>
            <a:r>
              <a:rPr lang="en-US" altLang="zh-CN" dirty="0">
                <a:ea typeface="Calibri" panose="020F0502020204030204"/>
                <a:cs typeface="Calibri"/>
              </a:rPr>
              <a:t>through</a:t>
            </a:r>
            <a:r>
              <a:rPr lang="zh-CN" altLang="en-US" dirty="0">
                <a:ea typeface="Calibri" panose="020F0502020204030204"/>
                <a:cs typeface="Calibri"/>
              </a:rPr>
              <a:t> </a:t>
            </a:r>
            <a:r>
              <a:rPr lang="en-US" altLang="zh-CN" dirty="0">
                <a:ea typeface="Calibri" panose="020F0502020204030204"/>
                <a:cs typeface="Calibri"/>
              </a:rPr>
              <a:t>coding</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points</a:t>
            </a:r>
            <a:r>
              <a:rPr lang="zh-CN" altLang="en-US" dirty="0">
                <a:ea typeface="Calibri" panose="020F0502020204030204"/>
                <a:cs typeface="Calibri"/>
              </a:rPr>
              <a:t> </a:t>
            </a:r>
            <a:r>
              <a:rPr lang="en-US" altLang="zh-CN" dirty="0">
                <a:ea typeface="Calibri" panose="020F0502020204030204"/>
                <a:cs typeface="Calibri"/>
              </a:rPr>
              <a:t>on</a:t>
            </a:r>
            <a:r>
              <a:rPr lang="zh-CN" altLang="en-US" dirty="0">
                <a:ea typeface="Calibri" panose="020F0502020204030204"/>
                <a:cs typeface="Calibri"/>
              </a:rPr>
              <a:t> </a:t>
            </a:r>
            <a:r>
              <a:rPr lang="en-US" altLang="zh-CN" dirty="0">
                <a:ea typeface="Calibri" panose="020F0502020204030204"/>
                <a:cs typeface="Calibri"/>
              </a:rPr>
              <a:t>size/color/shape.</a:t>
            </a:r>
            <a:r>
              <a:rPr lang="zh-CN" altLang="en-US" dirty="0">
                <a:ea typeface="Calibri" panose="020F0502020204030204"/>
                <a:cs typeface="Calibri"/>
              </a:rPr>
              <a:t> </a:t>
            </a:r>
            <a:endParaRPr lang="en-US" altLang="zh-CN" dirty="0">
              <a:ea typeface="Calibri" panose="020F0502020204030204"/>
              <a:cs typeface="Calibri"/>
            </a:endParaRPr>
          </a:p>
          <a:p>
            <a:endParaRPr lang="en-US" dirty="0">
              <a:ea typeface="Calibri" panose="020F0502020204030204"/>
              <a:cs typeface="Calibri"/>
            </a:endParaRPr>
          </a:p>
          <a:p>
            <a:r>
              <a:rPr lang="en-US" altLang="zh-CN" dirty="0">
                <a:ea typeface="Calibri" panose="020F0502020204030204"/>
                <a:cs typeface="Calibri"/>
              </a:rPr>
              <a:t>Scatter</a:t>
            </a:r>
            <a:r>
              <a:rPr lang="zh-CN" altLang="en-US" dirty="0">
                <a:ea typeface="Calibri" panose="020F0502020204030204"/>
                <a:cs typeface="Calibri"/>
              </a:rPr>
              <a:t> </a:t>
            </a:r>
            <a:r>
              <a:rPr lang="en-US" altLang="zh-CN" dirty="0">
                <a:ea typeface="Calibri" panose="020F0502020204030204"/>
                <a:cs typeface="Calibri"/>
              </a:rPr>
              <a:t>plot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an</a:t>
            </a:r>
            <a:r>
              <a:rPr lang="zh-CN" altLang="en-US" dirty="0">
                <a:ea typeface="Calibri" panose="020F0502020204030204"/>
                <a:cs typeface="Calibri"/>
              </a:rPr>
              <a:t> </a:t>
            </a:r>
            <a:r>
              <a:rPr lang="en-US" altLang="zh-CN" dirty="0">
                <a:ea typeface="Calibri" panose="020F0502020204030204"/>
                <a:cs typeface="Calibri"/>
              </a:rPr>
              <a:t>effective</a:t>
            </a:r>
            <a:r>
              <a:rPr lang="zh-CN" altLang="en-US" dirty="0">
                <a:ea typeface="Calibri" panose="020F0502020204030204"/>
                <a:cs typeface="Calibri"/>
              </a:rPr>
              <a:t> </a:t>
            </a:r>
            <a:r>
              <a:rPr lang="en-US" altLang="zh-CN" dirty="0">
                <a:ea typeface="Calibri" panose="020F0502020204030204"/>
                <a:cs typeface="Calibri"/>
              </a:rPr>
              <a:t>visualization</a:t>
            </a:r>
            <a:r>
              <a:rPr lang="zh-CN" altLang="en-US" dirty="0">
                <a:ea typeface="Calibri" panose="020F0502020204030204"/>
                <a:cs typeface="Calibri"/>
              </a:rPr>
              <a:t> </a:t>
            </a:r>
            <a:r>
              <a:rPr lang="en-US" altLang="zh-CN" dirty="0">
                <a:ea typeface="Calibri" panose="020F0502020204030204"/>
                <a:cs typeface="Calibri"/>
              </a:rPr>
              <a:t>techniques</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identify</a:t>
            </a:r>
            <a:r>
              <a:rPr lang="zh-CN" altLang="en-US" dirty="0">
                <a:ea typeface="Calibri" panose="020F0502020204030204"/>
                <a:cs typeface="Calibri"/>
              </a:rPr>
              <a:t> </a:t>
            </a:r>
            <a:r>
              <a:rPr lang="en-US" altLang="zh-CN" dirty="0">
                <a:ea typeface="Calibri" panose="020F0502020204030204"/>
                <a:cs typeface="Calibri"/>
              </a:rPr>
              <a:t>correlation</a:t>
            </a:r>
            <a:r>
              <a:rPr lang="zh-CN" altLang="en-US" dirty="0">
                <a:ea typeface="Calibri" panose="020F0502020204030204"/>
                <a:cs typeface="Calibri"/>
              </a:rPr>
              <a:t> </a:t>
            </a:r>
            <a:r>
              <a:rPr lang="en-US" altLang="zh-CN" dirty="0">
                <a:ea typeface="Calibri" panose="020F0502020204030204"/>
                <a:cs typeface="Calibri"/>
              </a:rPr>
              <a:t>relationship</a:t>
            </a:r>
            <a:r>
              <a:rPr lang="zh-CN" altLang="en-US" dirty="0">
                <a:ea typeface="Calibri" panose="020F0502020204030204"/>
                <a:cs typeface="Calibri"/>
              </a:rPr>
              <a:t> </a:t>
            </a:r>
            <a:r>
              <a:rPr lang="en-US" altLang="zh-CN" dirty="0">
                <a:ea typeface="Calibri" panose="020F0502020204030204"/>
                <a:cs typeface="Calibri"/>
              </a:rPr>
              <a:t>between</a:t>
            </a:r>
            <a:r>
              <a:rPr lang="zh-CN" altLang="en-US" dirty="0">
                <a:ea typeface="Calibri" panose="020F0502020204030204"/>
                <a:cs typeface="Calibri"/>
              </a:rPr>
              <a:t> </a:t>
            </a:r>
            <a:r>
              <a:rPr lang="en-US" altLang="zh-CN" dirty="0">
                <a:ea typeface="Calibri" panose="020F0502020204030204"/>
                <a:cs typeface="Calibri"/>
              </a:rPr>
              <a:t>attributes,</a:t>
            </a:r>
            <a:r>
              <a:rPr lang="zh-CN" altLang="en-US" dirty="0">
                <a:ea typeface="Calibri" panose="020F0502020204030204"/>
                <a:cs typeface="Calibri"/>
              </a:rPr>
              <a:t> </a:t>
            </a:r>
            <a:r>
              <a:rPr lang="en-US" altLang="zh-CN" dirty="0">
                <a:ea typeface="Calibri" panose="020F0502020204030204"/>
                <a:cs typeface="Calibri"/>
              </a:rPr>
              <a:t>display</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distributions,</a:t>
            </a:r>
            <a:r>
              <a:rPr lang="zh-CN" altLang="en-US" dirty="0">
                <a:ea typeface="Calibri" panose="020F0502020204030204"/>
                <a:cs typeface="Calibri"/>
              </a:rPr>
              <a:t> </a:t>
            </a:r>
            <a:r>
              <a:rPr lang="en-US" altLang="zh-CN" dirty="0">
                <a:ea typeface="Calibri" panose="020F0502020204030204"/>
                <a:cs typeface="Calibri"/>
              </a:rPr>
              <a:t>identify</a:t>
            </a:r>
            <a:r>
              <a:rPr lang="zh-CN" altLang="en-US" dirty="0">
                <a:ea typeface="Calibri" panose="020F0502020204030204"/>
                <a:cs typeface="Calibri"/>
              </a:rPr>
              <a:t> </a:t>
            </a:r>
            <a:r>
              <a:rPr lang="en-US" altLang="zh-CN" dirty="0">
                <a:ea typeface="Calibri" panose="020F0502020204030204"/>
                <a:cs typeface="Calibri"/>
              </a:rPr>
              <a:t>object</a:t>
            </a:r>
            <a:r>
              <a:rPr lang="zh-CN" altLang="en-US" dirty="0">
                <a:ea typeface="Calibri" panose="020F0502020204030204"/>
                <a:cs typeface="Calibri"/>
              </a:rPr>
              <a:t> </a:t>
            </a:r>
            <a:r>
              <a:rPr lang="en-US" altLang="zh-CN" dirty="0">
                <a:ea typeface="Calibri" panose="020F0502020204030204"/>
                <a:cs typeface="Calibri"/>
              </a:rPr>
              <a:t>clusters</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outliers.</a:t>
            </a:r>
            <a:r>
              <a:rPr lang="zh-CN" altLang="en-US" dirty="0">
                <a:ea typeface="Calibri" panose="020F0502020204030204"/>
                <a:cs typeface="Calibri"/>
              </a:rPr>
              <a:t> </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23145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This</a:t>
            </a:r>
            <a:r>
              <a:rPr lang="zh-CN" altLang="en-US" dirty="0">
                <a:ea typeface="Calibri" panose="020F0502020204030204"/>
                <a:cs typeface="Calibri"/>
              </a:rPr>
              <a:t> </a:t>
            </a:r>
            <a:r>
              <a:rPr lang="en-US" altLang="zh-CN" dirty="0">
                <a:ea typeface="Calibri" panose="020F0502020204030204"/>
                <a:cs typeface="Calibri"/>
              </a:rPr>
              <a:t>figure</a:t>
            </a:r>
            <a:r>
              <a:rPr lang="zh-CN" altLang="en-US" dirty="0">
                <a:ea typeface="Calibri" panose="020F0502020204030204"/>
                <a:cs typeface="Calibri"/>
              </a:rPr>
              <a:t> </a:t>
            </a:r>
            <a:r>
              <a:rPr lang="en-US" altLang="zh-CN" dirty="0">
                <a:ea typeface="Calibri" panose="020F0502020204030204"/>
                <a:cs typeface="Calibri"/>
              </a:rPr>
              <a:t>shows</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scatter</a:t>
            </a:r>
            <a:r>
              <a:rPr lang="zh-CN" altLang="en-US" dirty="0">
                <a:ea typeface="Calibri" panose="020F0502020204030204"/>
                <a:cs typeface="Calibri"/>
              </a:rPr>
              <a:t> </a:t>
            </a:r>
            <a:r>
              <a:rPr lang="en-US" altLang="zh-CN" dirty="0">
                <a:ea typeface="Calibri" panose="020F0502020204030204"/>
                <a:cs typeface="Calibri"/>
              </a:rPr>
              <a:t>plot</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where</a:t>
            </a:r>
            <a:r>
              <a:rPr lang="zh-CN" altLang="en-US" dirty="0">
                <a:ea typeface="Calibri" panose="020F0502020204030204"/>
                <a:cs typeface="Calibri"/>
              </a:rPr>
              <a:t> </a:t>
            </a:r>
            <a:r>
              <a:rPr lang="en-US" altLang="zh-CN" dirty="0">
                <a:ea typeface="Calibri" panose="020F0502020204030204"/>
                <a:cs typeface="Calibri"/>
              </a:rPr>
              <a:t>each</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record</a:t>
            </a:r>
            <a:r>
              <a:rPr lang="zh-CN" altLang="en-US" dirty="0">
                <a:ea typeface="Calibri" panose="020F0502020204030204"/>
                <a:cs typeface="Calibri"/>
              </a:rPr>
              <a:t> </a:t>
            </a:r>
            <a:r>
              <a:rPr lang="en-US" altLang="zh-CN" dirty="0">
                <a:ea typeface="Calibri" panose="020F0502020204030204"/>
                <a:cs typeface="Calibri"/>
              </a:rPr>
              <a:t>contains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height</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weight</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person.</a:t>
            </a:r>
            <a:r>
              <a:rPr lang="zh-CN" altLang="en-US" dirty="0">
                <a:ea typeface="Calibri" panose="020F0502020204030204"/>
                <a:cs typeface="Calibri"/>
              </a:rPr>
              <a:t> </a:t>
            </a:r>
            <a:r>
              <a:rPr lang="en-US" altLang="zh-CN" dirty="0">
                <a:ea typeface="Calibri" panose="020F0502020204030204"/>
                <a:cs typeface="Calibri"/>
              </a:rPr>
              <a:t>From</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plot,</a:t>
            </a:r>
            <a:r>
              <a:rPr lang="zh-CN" altLang="en-US" dirty="0">
                <a:ea typeface="Calibri" panose="020F0502020204030204"/>
                <a:cs typeface="Calibri"/>
              </a:rPr>
              <a:t> </a:t>
            </a:r>
            <a:r>
              <a:rPr lang="en-US" altLang="zh-CN" dirty="0">
                <a:ea typeface="Calibri" panose="020F0502020204030204"/>
                <a:cs typeface="Calibri"/>
              </a:rPr>
              <a:t>we</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see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two</a:t>
            </a:r>
            <a:r>
              <a:rPr lang="zh-CN" altLang="en-US" dirty="0">
                <a:ea typeface="Calibri" panose="020F0502020204030204"/>
                <a:cs typeface="Calibri"/>
              </a:rPr>
              <a:t> </a:t>
            </a:r>
            <a:r>
              <a:rPr lang="en-US" altLang="zh-CN" dirty="0">
                <a:ea typeface="Calibri" panose="020F0502020204030204"/>
                <a:cs typeface="Calibri"/>
              </a:rPr>
              <a:t>attributes</a:t>
            </a:r>
            <a:r>
              <a:rPr lang="zh-CN" altLang="en-US" dirty="0">
                <a:ea typeface="Calibri" panose="020F0502020204030204"/>
                <a:cs typeface="Calibri"/>
              </a:rPr>
              <a:t> </a:t>
            </a:r>
            <a:r>
              <a:rPr lang="en-US" altLang="zh-CN" dirty="0">
                <a:ea typeface="Calibri" panose="020F0502020204030204"/>
                <a:cs typeface="Calibri"/>
              </a:rPr>
              <a:t>roughly</a:t>
            </a:r>
            <a:r>
              <a:rPr lang="zh-CN" altLang="en-US" dirty="0">
                <a:ea typeface="Calibri" panose="020F0502020204030204"/>
                <a:cs typeface="Calibri"/>
              </a:rPr>
              <a:t> </a:t>
            </a:r>
            <a:r>
              <a:rPr lang="en-US" altLang="zh-CN" dirty="0">
                <a:ea typeface="Calibri" panose="020F0502020204030204"/>
                <a:cs typeface="Calibri"/>
              </a:rPr>
              <a:t>form</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linear</a:t>
            </a:r>
            <a:r>
              <a:rPr lang="zh-CN" altLang="en-US" dirty="0">
                <a:ea typeface="Calibri" panose="020F0502020204030204"/>
                <a:cs typeface="Calibri"/>
              </a:rPr>
              <a:t> </a:t>
            </a:r>
            <a:r>
              <a:rPr lang="en-US" altLang="zh-CN" dirty="0">
                <a:ea typeface="Calibri" panose="020F0502020204030204"/>
                <a:cs typeface="Calibri"/>
              </a:rPr>
              <a:t>relationship,</a:t>
            </a:r>
            <a:r>
              <a:rPr lang="zh-CN" altLang="en-US" dirty="0">
                <a:ea typeface="Calibri" panose="020F0502020204030204"/>
                <a:cs typeface="Calibri"/>
              </a:rPr>
              <a:t> </a:t>
            </a:r>
            <a:r>
              <a:rPr lang="en-US" altLang="zh-CN" dirty="0">
                <a:ea typeface="Calibri" panose="020F0502020204030204"/>
                <a:cs typeface="Calibri"/>
              </a:rPr>
              <a:t>indicating</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correlation</a:t>
            </a:r>
            <a:r>
              <a:rPr lang="zh-CN" altLang="en-US" dirty="0">
                <a:ea typeface="Calibri" panose="020F0502020204030204"/>
                <a:cs typeface="Calibri"/>
              </a:rPr>
              <a:t> </a:t>
            </a:r>
            <a:r>
              <a:rPr lang="en-US" altLang="zh-CN" dirty="0">
                <a:ea typeface="Calibri" panose="020F0502020204030204"/>
                <a:cs typeface="Calibri"/>
              </a:rPr>
              <a:t>between</a:t>
            </a:r>
            <a:r>
              <a:rPr lang="zh-CN" altLang="en-US" dirty="0">
                <a:ea typeface="Calibri" panose="020F0502020204030204"/>
                <a:cs typeface="Calibri"/>
              </a:rPr>
              <a:t> </a:t>
            </a:r>
            <a:r>
              <a:rPr lang="en-US" altLang="zh-CN" dirty="0">
                <a:ea typeface="Calibri" panose="020F0502020204030204"/>
                <a:cs typeface="Calibri"/>
              </a:rPr>
              <a:t>them.</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246307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left</a:t>
            </a:r>
            <a:r>
              <a:rPr lang="zh-CN" altLang="en-US" dirty="0">
                <a:ea typeface="Calibri" panose="020F0502020204030204"/>
                <a:cs typeface="Calibri"/>
              </a:rPr>
              <a:t> </a:t>
            </a:r>
            <a:r>
              <a:rPr lang="en-US" altLang="zh-CN" dirty="0">
                <a:ea typeface="Calibri" panose="020F0502020204030204"/>
                <a:cs typeface="Calibri"/>
              </a:rPr>
              <a:t>plot</a:t>
            </a:r>
            <a:r>
              <a:rPr lang="zh-CN" altLang="en-US" dirty="0">
                <a:ea typeface="Calibri" panose="020F0502020204030204"/>
                <a:cs typeface="Calibri"/>
              </a:rPr>
              <a:t> </a:t>
            </a:r>
            <a:r>
              <a:rPr lang="en-US" altLang="zh-CN" dirty="0">
                <a:ea typeface="Calibri" panose="020F0502020204030204"/>
                <a:cs typeface="Calibri"/>
              </a:rPr>
              <a:t>suggests</a:t>
            </a:r>
            <a:r>
              <a:rPr lang="zh-CN" altLang="en-US" dirty="0">
                <a:ea typeface="Calibri" panose="020F0502020204030204"/>
                <a:cs typeface="Calibri"/>
              </a:rPr>
              <a:t> </a:t>
            </a:r>
            <a:r>
              <a:rPr lang="en-US" altLang="zh-CN" dirty="0">
                <a:ea typeface="Calibri" panose="020F0502020204030204"/>
                <a:cs typeface="Calibri"/>
              </a:rPr>
              <a:t>that</a:t>
            </a:r>
            <a:r>
              <a:rPr lang="zh-CN" altLang="en-US" dirty="0">
                <a:ea typeface="Calibri" panose="020F0502020204030204"/>
                <a:cs typeface="Calibri"/>
              </a:rPr>
              <a:t> </a:t>
            </a:r>
            <a:r>
              <a:rPr lang="en-US" altLang="zh-CN" dirty="0">
                <a:ea typeface="Calibri" panose="020F0502020204030204"/>
                <a:cs typeface="Calibri"/>
              </a:rPr>
              <a:t>there</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no</a:t>
            </a:r>
            <a:r>
              <a:rPr lang="zh-CN" altLang="en-US" dirty="0">
                <a:ea typeface="Calibri" panose="020F0502020204030204"/>
                <a:cs typeface="Calibri"/>
              </a:rPr>
              <a:t> </a:t>
            </a:r>
            <a:r>
              <a:rPr lang="en-US" altLang="zh-CN" dirty="0">
                <a:ea typeface="Calibri" panose="020F0502020204030204"/>
                <a:cs typeface="Calibri"/>
              </a:rPr>
              <a:t>obvious</a:t>
            </a:r>
            <a:r>
              <a:rPr lang="zh-CN" altLang="en-US" dirty="0">
                <a:ea typeface="Calibri" panose="020F0502020204030204"/>
                <a:cs typeface="Calibri"/>
              </a:rPr>
              <a:t> </a:t>
            </a:r>
            <a:r>
              <a:rPr lang="en-US" altLang="zh-CN" dirty="0">
                <a:ea typeface="Calibri" panose="020F0502020204030204"/>
                <a:cs typeface="Calibri"/>
              </a:rPr>
              <a:t>correlation</a:t>
            </a:r>
            <a:r>
              <a:rPr lang="zh-CN" altLang="en-US" dirty="0">
                <a:ea typeface="Calibri" panose="020F0502020204030204"/>
                <a:cs typeface="Calibri"/>
              </a:rPr>
              <a:t> </a:t>
            </a:r>
            <a:r>
              <a:rPr lang="en-US" altLang="zh-CN" dirty="0">
                <a:ea typeface="Calibri" panose="020F0502020204030204"/>
                <a:cs typeface="Calibri"/>
              </a:rPr>
              <a:t>between</a:t>
            </a:r>
            <a:r>
              <a:rPr lang="zh-CN" altLang="en-US" dirty="0">
                <a:ea typeface="Calibri" panose="020F0502020204030204"/>
                <a:cs typeface="Calibri"/>
              </a:rPr>
              <a:t> </a:t>
            </a:r>
            <a:r>
              <a:rPr lang="en-US" altLang="zh-CN" dirty="0">
                <a:ea typeface="Calibri" panose="020F0502020204030204"/>
                <a:cs typeface="Calibri"/>
              </a:rPr>
              <a:t>”</a:t>
            </a:r>
            <a:r>
              <a:rPr lang="en-US" altLang="zh-CN" dirty="0" err="1">
                <a:ea typeface="Calibri" panose="020F0502020204030204"/>
                <a:cs typeface="Calibri"/>
              </a:rPr>
              <a:t>TotalPop</a:t>
            </a:r>
            <a:r>
              <a:rPr lang="en-US" altLang="zh-CN" dirty="0">
                <a:ea typeface="Calibri" panose="020F0502020204030204"/>
                <a:cs typeface="Calibri"/>
              </a:rPr>
              <a:t>”</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“Poverty”.</a:t>
            </a:r>
            <a:r>
              <a:rPr lang="zh-CN" altLang="en-US" dirty="0">
                <a:ea typeface="Calibri" panose="020F0502020204030204"/>
                <a:cs typeface="Calibri"/>
              </a:rPr>
              <a:t> </a:t>
            </a:r>
            <a:endParaRPr lang="en-US" altLang="zh-CN" dirty="0">
              <a:ea typeface="Calibri" panose="020F0502020204030204"/>
              <a:cs typeface="Calibri"/>
            </a:endParaRPr>
          </a:p>
          <a:p>
            <a:endParaRPr lang="en-US" dirty="0">
              <a:ea typeface="Calibri" panose="020F0502020204030204"/>
              <a:cs typeface="Calibri"/>
            </a:endParaRPr>
          </a:p>
          <a:p>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right</a:t>
            </a:r>
            <a:r>
              <a:rPr lang="zh-CN" altLang="en-US" dirty="0">
                <a:ea typeface="Calibri" panose="020F0502020204030204"/>
                <a:cs typeface="Calibri"/>
              </a:rPr>
              <a:t> </a:t>
            </a:r>
            <a:r>
              <a:rPr lang="en-US" altLang="zh-CN" dirty="0">
                <a:ea typeface="Calibri" panose="020F0502020204030204"/>
                <a:cs typeface="Calibri"/>
              </a:rPr>
              <a:t>plot</a:t>
            </a:r>
            <a:r>
              <a:rPr lang="zh-CN" altLang="en-US" dirty="0">
                <a:ea typeface="Calibri" panose="020F0502020204030204"/>
                <a:cs typeface="Calibri"/>
              </a:rPr>
              <a:t> </a:t>
            </a:r>
            <a:r>
              <a:rPr lang="en-US" altLang="zh-CN" dirty="0">
                <a:ea typeface="Calibri" panose="020F0502020204030204"/>
                <a:cs typeface="Calibri"/>
              </a:rPr>
              <a:t>suggests</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clear</a:t>
            </a:r>
            <a:r>
              <a:rPr lang="zh-CN" altLang="en-US" dirty="0">
                <a:ea typeface="Calibri" panose="020F0502020204030204"/>
                <a:cs typeface="Calibri"/>
              </a:rPr>
              <a:t> </a:t>
            </a:r>
            <a:r>
              <a:rPr lang="en-US" altLang="zh-CN" dirty="0">
                <a:ea typeface="Calibri" panose="020F0502020204030204"/>
                <a:cs typeface="Calibri"/>
              </a:rPr>
              <a:t>correlation</a:t>
            </a:r>
            <a:r>
              <a:rPr lang="zh-CN" altLang="en-US" dirty="0">
                <a:ea typeface="Calibri" panose="020F0502020204030204"/>
                <a:cs typeface="Calibri"/>
              </a:rPr>
              <a:t> </a:t>
            </a:r>
            <a:r>
              <a:rPr lang="en-US" altLang="zh-CN" dirty="0">
                <a:ea typeface="Calibri" panose="020F0502020204030204"/>
                <a:cs typeface="Calibri"/>
              </a:rPr>
              <a:t>between</a:t>
            </a:r>
            <a:r>
              <a:rPr lang="zh-CN" altLang="en-US" dirty="0">
                <a:ea typeface="Calibri" panose="020F0502020204030204"/>
                <a:cs typeface="Calibri"/>
              </a:rPr>
              <a:t> </a:t>
            </a:r>
            <a:r>
              <a:rPr lang="en-US" altLang="zh-CN" dirty="0">
                <a:ea typeface="Calibri" panose="020F0502020204030204"/>
                <a:cs typeface="Calibri"/>
              </a:rPr>
              <a:t>”Men”</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“Women”.</a:t>
            </a:r>
          </a:p>
          <a:p>
            <a:endParaRPr lang="en-US" dirty="0">
              <a:ea typeface="Calibri" panose="020F0502020204030204"/>
              <a:cs typeface="Calibri"/>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ea typeface="Calibri" panose="020F0502020204030204"/>
                <a:cs typeface="Calibri"/>
              </a:rPr>
              <a:t>Census</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slide.</a:t>
            </a:r>
            <a:endParaRPr lang="en-US" dirty="0">
              <a:ea typeface="Calibri" panose="020F0502020204030204"/>
              <a:cs typeface="Calibri"/>
            </a:endParaRP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95093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This</a:t>
            </a:r>
            <a:r>
              <a:rPr lang="zh-CN" altLang="en-US" dirty="0">
                <a:ea typeface="Calibri" panose="020F0502020204030204"/>
                <a:cs typeface="Calibri"/>
              </a:rPr>
              <a:t> </a:t>
            </a:r>
            <a:r>
              <a:rPr lang="en-US" altLang="zh-CN" dirty="0">
                <a:ea typeface="Calibri" panose="020F0502020204030204"/>
                <a:cs typeface="Calibri"/>
              </a:rPr>
              <a:t>slot</a:t>
            </a:r>
            <a:r>
              <a:rPr lang="zh-CN" altLang="en-US" dirty="0">
                <a:ea typeface="Calibri" panose="020F0502020204030204"/>
                <a:cs typeface="Calibri"/>
              </a:rPr>
              <a:t> </a:t>
            </a:r>
            <a:r>
              <a:rPr lang="en-US" altLang="zh-CN" dirty="0">
                <a:ea typeface="Calibri" panose="020F0502020204030204"/>
                <a:cs typeface="Calibri"/>
              </a:rPr>
              <a:t>shows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three</a:t>
            </a:r>
            <a:r>
              <a:rPr lang="zh-CN" altLang="en-US" dirty="0">
                <a:ea typeface="Calibri" panose="020F0502020204030204"/>
                <a:cs typeface="Calibri"/>
              </a:rPr>
              <a:t> </a:t>
            </a:r>
            <a:r>
              <a:rPr lang="en-US" altLang="zh-CN" dirty="0">
                <a:ea typeface="Calibri" panose="020F0502020204030204"/>
                <a:cs typeface="Calibri"/>
              </a:rPr>
              <a:t>different</a:t>
            </a:r>
            <a:r>
              <a:rPr lang="zh-CN" altLang="en-US" dirty="0">
                <a:ea typeface="Calibri" panose="020F0502020204030204"/>
                <a:cs typeface="Calibri"/>
              </a:rPr>
              <a:t> </a:t>
            </a:r>
            <a:r>
              <a:rPr lang="en-US" altLang="zh-CN" dirty="0">
                <a:ea typeface="Calibri" panose="020F0502020204030204"/>
                <a:cs typeface="Calibri"/>
              </a:rPr>
              <a:t>types</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iris</a:t>
            </a:r>
            <a:r>
              <a:rPr lang="zh-CN" altLang="en-US" dirty="0">
                <a:ea typeface="Calibri" panose="020F0502020204030204"/>
                <a:cs typeface="Calibri"/>
              </a:rPr>
              <a:t> </a:t>
            </a:r>
            <a:r>
              <a:rPr lang="en-US" altLang="zh-CN" dirty="0">
                <a:ea typeface="Calibri" panose="020F0502020204030204"/>
                <a:cs typeface="Calibri"/>
              </a:rPr>
              <a:t>based</a:t>
            </a:r>
            <a:r>
              <a:rPr lang="zh-CN" altLang="en-US" dirty="0">
                <a:ea typeface="Calibri" panose="020F0502020204030204"/>
                <a:cs typeface="Calibri"/>
              </a:rPr>
              <a:t> </a:t>
            </a:r>
            <a:r>
              <a:rPr lang="en-US" altLang="zh-CN" dirty="0">
                <a:ea typeface="Calibri" panose="020F0502020204030204"/>
                <a:cs typeface="Calibri"/>
              </a:rPr>
              <a:t>on</a:t>
            </a:r>
            <a:r>
              <a:rPr lang="zh-CN" altLang="en-US" dirty="0">
                <a:ea typeface="Calibri" panose="020F0502020204030204"/>
                <a:cs typeface="Calibri"/>
              </a:rPr>
              <a:t> </a:t>
            </a:r>
            <a:r>
              <a:rPr lang="en-US" altLang="zh-CN" dirty="0">
                <a:ea typeface="Calibri" panose="020F0502020204030204"/>
                <a:cs typeface="Calibri"/>
              </a:rPr>
              <a:t>their</a:t>
            </a:r>
            <a:r>
              <a:rPr lang="zh-CN" altLang="en-US" dirty="0">
                <a:ea typeface="Calibri" panose="020F0502020204030204"/>
                <a:cs typeface="Calibri"/>
              </a:rPr>
              <a:t> </a:t>
            </a:r>
            <a:r>
              <a:rPr lang="en-US" altLang="zh-CN" dirty="0">
                <a:ea typeface="Calibri" panose="020F0502020204030204"/>
                <a:cs typeface="Calibri"/>
              </a:rPr>
              <a:t>petal</a:t>
            </a:r>
            <a:r>
              <a:rPr lang="zh-CN" altLang="en-US" dirty="0">
                <a:ea typeface="Calibri" panose="020F0502020204030204"/>
                <a:cs typeface="Calibri"/>
              </a:rPr>
              <a:t> </a:t>
            </a:r>
            <a:r>
              <a:rPr lang="en-US" altLang="zh-CN" dirty="0">
                <a:ea typeface="Calibri" panose="020F0502020204030204"/>
                <a:cs typeface="Calibri"/>
              </a:rPr>
              <a:t>length</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petal</a:t>
            </a:r>
            <a:r>
              <a:rPr lang="zh-CN" altLang="en-US" dirty="0">
                <a:ea typeface="Calibri" panose="020F0502020204030204"/>
                <a:cs typeface="Calibri"/>
              </a:rPr>
              <a:t> </a:t>
            </a:r>
            <a:r>
              <a:rPr lang="en-US" altLang="zh-CN" dirty="0">
                <a:ea typeface="Calibri" panose="020F0502020204030204"/>
                <a:cs typeface="Calibri"/>
              </a:rPr>
              <a:t>width</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records</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same</a:t>
            </a:r>
            <a:r>
              <a:rPr lang="zh-CN" altLang="en-US" dirty="0">
                <a:ea typeface="Calibri" panose="020F0502020204030204"/>
                <a:cs typeface="Calibri"/>
              </a:rPr>
              <a:t> </a:t>
            </a:r>
            <a:r>
              <a:rPr lang="en-US" altLang="zh-CN" dirty="0">
                <a:ea typeface="Calibri" panose="020F0502020204030204"/>
                <a:cs typeface="Calibri"/>
              </a:rPr>
              <a:t>type</a:t>
            </a:r>
            <a:r>
              <a:rPr lang="zh-CN" altLang="en-US" dirty="0">
                <a:ea typeface="Calibri" panose="020F0502020204030204"/>
                <a:cs typeface="Calibri"/>
              </a:rPr>
              <a:t> </a:t>
            </a:r>
            <a:r>
              <a:rPr lang="en-US" altLang="zh-CN" dirty="0">
                <a:ea typeface="Calibri" panose="020F0502020204030204"/>
                <a:cs typeface="Calibri"/>
              </a:rPr>
              <a:t>are</a:t>
            </a:r>
            <a:r>
              <a:rPr lang="zh-CN" altLang="en-US" dirty="0">
                <a:ea typeface="Calibri" panose="020F0502020204030204"/>
                <a:cs typeface="Calibri"/>
              </a:rPr>
              <a:t> </a:t>
            </a:r>
            <a:r>
              <a:rPr lang="en-US" altLang="zh-CN" dirty="0">
                <a:ea typeface="Calibri" panose="020F0502020204030204"/>
                <a:cs typeface="Calibri"/>
              </a:rPr>
              <a:t>clustered</a:t>
            </a:r>
            <a:r>
              <a:rPr lang="zh-CN" altLang="en-US" dirty="0">
                <a:ea typeface="Calibri" panose="020F0502020204030204"/>
                <a:cs typeface="Calibri"/>
              </a:rPr>
              <a:t> </a:t>
            </a:r>
            <a:r>
              <a:rPr lang="en-US" altLang="zh-CN" dirty="0">
                <a:ea typeface="Calibri" panose="020F0502020204030204"/>
                <a:cs typeface="Calibri"/>
              </a:rPr>
              <a:t>together</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figure.</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00461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Heatmap</a:t>
            </a:r>
            <a:r>
              <a:rPr lang="zh-CN" altLang="en-US" dirty="0">
                <a:ea typeface="Calibri" panose="020F0502020204030204"/>
                <a:cs typeface="Calibri"/>
              </a:rPr>
              <a:t> </a:t>
            </a:r>
            <a:r>
              <a:rPr lang="en-US" altLang="zh-CN" dirty="0">
                <a:ea typeface="Calibri" panose="020F0502020204030204"/>
                <a:cs typeface="Calibri"/>
              </a:rPr>
              <a:t>provides</a:t>
            </a:r>
            <a:r>
              <a:rPr lang="zh-CN" altLang="en-US" dirty="0">
                <a:ea typeface="Calibri" panose="020F0502020204030204"/>
                <a:cs typeface="Calibri"/>
              </a:rPr>
              <a:t> </a:t>
            </a:r>
            <a:r>
              <a:rPr lang="en-US" altLang="zh-CN" dirty="0">
                <a:ea typeface="Calibri" panose="020F0502020204030204"/>
                <a:cs typeface="Calibri"/>
              </a:rPr>
              <a:t>visual</a:t>
            </a:r>
            <a:r>
              <a:rPr lang="zh-CN" altLang="en-US" dirty="0">
                <a:ea typeface="Calibri" panose="020F0502020204030204"/>
                <a:cs typeface="Calibri"/>
              </a:rPr>
              <a:t> </a:t>
            </a:r>
            <a:r>
              <a:rPr lang="en-US" altLang="zh-CN" dirty="0">
                <a:ea typeface="Calibri" panose="020F0502020204030204"/>
                <a:cs typeface="Calibri"/>
              </a:rPr>
              <a:t>cues</a:t>
            </a:r>
            <a:r>
              <a:rPr lang="zh-CN" altLang="en-US" dirty="0">
                <a:ea typeface="Calibri" panose="020F0502020204030204"/>
                <a:cs typeface="Calibri"/>
              </a:rPr>
              <a:t> </a:t>
            </a:r>
            <a:r>
              <a:rPr lang="en-US" altLang="zh-CN" dirty="0">
                <a:ea typeface="Calibri" panose="020F0502020204030204"/>
                <a:cs typeface="Calibri"/>
              </a:rPr>
              <a:t>by</a:t>
            </a:r>
            <a:r>
              <a:rPr lang="zh-CN" altLang="en-US" dirty="0">
                <a:ea typeface="Calibri" panose="020F0502020204030204"/>
                <a:cs typeface="Calibri"/>
              </a:rPr>
              <a:t> </a:t>
            </a:r>
            <a:r>
              <a:rPr lang="en-US" altLang="zh-CN" dirty="0">
                <a:ea typeface="Calibri" panose="020F0502020204030204"/>
                <a:cs typeface="Calibri"/>
              </a:rPr>
              <a:t>linking</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magnitude</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intensity</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colors.</a:t>
            </a:r>
            <a:r>
              <a:rPr lang="zh-CN" altLang="en-US" dirty="0">
                <a:ea typeface="Calibri" panose="020F0502020204030204"/>
                <a:cs typeface="Calibri"/>
              </a:rPr>
              <a:t> </a:t>
            </a:r>
            <a:r>
              <a:rPr lang="en-US" altLang="zh-CN" dirty="0">
                <a:ea typeface="Calibri" panose="020F0502020204030204"/>
                <a:cs typeface="Calibri"/>
              </a:rPr>
              <a:t>It</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be</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one</a:t>
            </a:r>
            <a:r>
              <a:rPr lang="zh-CN" altLang="en-US" dirty="0">
                <a:ea typeface="Calibri" panose="020F0502020204030204"/>
                <a:cs typeface="Calibri"/>
              </a:rPr>
              <a:t> </a:t>
            </a:r>
            <a:r>
              <a:rPr lang="en-US" altLang="zh-CN">
                <a:ea typeface="Calibri" panose="020F0502020204030204"/>
                <a:cs typeface="Calibri"/>
              </a:rPr>
              <a:t>variable</a:t>
            </a:r>
            <a:r>
              <a:rPr lang="zh-CN" altLang="en-US">
                <a:ea typeface="Calibri" panose="020F0502020204030204"/>
                <a:cs typeface="Calibri"/>
              </a:rPr>
              <a:t> </a:t>
            </a:r>
            <a:r>
              <a:rPr lang="en-US" altLang="zh-CN" dirty="0">
                <a:ea typeface="Calibri" panose="020F0502020204030204"/>
                <a:cs typeface="Calibri"/>
              </a:rPr>
              <a:t>or</a:t>
            </a:r>
            <a:r>
              <a:rPr lang="zh-CN" altLang="en-US" dirty="0">
                <a:ea typeface="Calibri" panose="020F0502020204030204"/>
                <a:cs typeface="Calibri"/>
              </a:rPr>
              <a:t> </a:t>
            </a:r>
            <a:r>
              <a:rPr lang="en-US" altLang="zh-CN" dirty="0">
                <a:ea typeface="Calibri" panose="020F0502020204030204"/>
                <a:cs typeface="Calibri"/>
              </a:rPr>
              <a:t>multiple</a:t>
            </a:r>
            <a:r>
              <a:rPr lang="zh-CN" altLang="en-US" dirty="0">
                <a:ea typeface="Calibri" panose="020F0502020204030204"/>
                <a:cs typeface="Calibri"/>
              </a:rPr>
              <a:t> </a:t>
            </a:r>
            <a:r>
              <a:rPr lang="en-US" altLang="zh-CN" dirty="0">
                <a:ea typeface="Calibri" panose="020F0502020204030204"/>
                <a:cs typeface="Calibri"/>
              </a:rPr>
              <a:t>variables</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detect</a:t>
            </a:r>
            <a:r>
              <a:rPr lang="zh-CN" altLang="en-US" dirty="0">
                <a:ea typeface="Calibri" panose="020F0502020204030204"/>
                <a:cs typeface="Calibri"/>
              </a:rPr>
              <a:t> </a:t>
            </a:r>
            <a:r>
              <a:rPr lang="en-US" altLang="zh-CN" dirty="0">
                <a:ea typeface="Calibri" panose="020F0502020204030204"/>
                <a:cs typeface="Calibri"/>
              </a:rPr>
              <a:t>correlation</a:t>
            </a:r>
            <a:r>
              <a:rPr lang="zh-CN" altLang="en-US" dirty="0">
                <a:ea typeface="Calibri" panose="020F0502020204030204"/>
                <a:cs typeface="Calibri"/>
              </a:rPr>
              <a:t> </a:t>
            </a:r>
            <a:r>
              <a:rPr lang="en-US" altLang="zh-CN" dirty="0">
                <a:ea typeface="Calibri" panose="020F0502020204030204"/>
                <a:cs typeface="Calibri"/>
              </a:rPr>
              <a:t>among</a:t>
            </a:r>
            <a:r>
              <a:rPr lang="zh-CN" altLang="en-US" dirty="0">
                <a:ea typeface="Calibri" panose="020F0502020204030204"/>
                <a:cs typeface="Calibri"/>
              </a:rPr>
              <a:t> </a:t>
            </a:r>
            <a:r>
              <a:rPr lang="en-US" altLang="zh-CN" dirty="0">
                <a:ea typeface="Calibri" panose="020F0502020204030204"/>
                <a:cs typeface="Calibri"/>
              </a:rPr>
              <a:t>them</a:t>
            </a:r>
            <a:r>
              <a:rPr lang="zh-CN" altLang="en-US" dirty="0">
                <a:ea typeface="Calibri" panose="020F0502020204030204"/>
                <a:cs typeface="Calibri"/>
              </a:rPr>
              <a:t> </a:t>
            </a:r>
            <a:r>
              <a:rPr lang="en-US" altLang="zh-CN" dirty="0">
                <a:ea typeface="Calibri" panose="020F0502020204030204"/>
                <a:cs typeface="Calibri"/>
              </a:rPr>
              <a:t>.</a:t>
            </a:r>
            <a:r>
              <a:rPr lang="zh-CN" altLang="en-US" dirty="0">
                <a:ea typeface="Calibri" panose="020F0502020204030204"/>
                <a:cs typeface="Calibri"/>
              </a:rPr>
              <a:t> </a:t>
            </a:r>
            <a:endParaRPr lang="en-US" altLang="zh-CN" dirty="0">
              <a:ea typeface="Calibri" panose="020F0502020204030204"/>
              <a:cs typeface="Calibri"/>
            </a:endParaRPr>
          </a:p>
          <a:p>
            <a:endParaRPr lang="en-US" dirty="0">
              <a:ea typeface="Calibri" panose="020F0502020204030204"/>
              <a:cs typeface="Calibri"/>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ea typeface="Calibri" panose="020F0502020204030204"/>
                <a:cs typeface="Calibri"/>
              </a:rPr>
              <a:t>Census</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slide.</a:t>
            </a:r>
            <a:endParaRPr lang="en-US" dirty="0">
              <a:ea typeface="Calibri" panose="020F0502020204030204"/>
              <a:cs typeface="Calibri"/>
            </a:endParaRP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572780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b="0" dirty="0"/>
              <a:t>Data visualization helps humans better understand data and identify some simple patterns with their visual perception capability.</a:t>
            </a:r>
          </a:p>
          <a:p>
            <a:pPr marL="0" marR="0" lvl="0" indent="0" algn="l" defTabSz="457200" rtl="0" eaLnBrk="1" fontAlgn="auto" latinLnBrk="0" hangingPunct="1">
              <a:lnSpc>
                <a:spcPct val="100000"/>
              </a:lnSpc>
              <a:spcBef>
                <a:spcPts val="360"/>
              </a:spcBef>
              <a:spcAft>
                <a:spcPts val="0"/>
              </a:spcAft>
              <a:buClrTx/>
              <a:buSzPts val="1400"/>
              <a:buFontTx/>
              <a:buNone/>
              <a:tabLst/>
              <a:defRPr/>
            </a:pPr>
            <a:endParaRPr lang="en-US" b="0" dirty="0"/>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b="0" dirty="0"/>
              <a:t>Through visualization, information can be displayed as a graph, or figure, or a table, to be read by humans. This step provides input to human instead of machines find patterns. Visualization maps information in the data to graphic elements to facilitate the communication between machines and humans. A good visualization allows humans quickly absorb the information contained in the data, which help them understand the data and identify some interesting patterns. </a:t>
            </a: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1889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In this example, the visualization allows humans to quicky understand the relationship between temperature and latitude from tens of thousands of data points.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483782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This visualization allows humans to quickly understand the trend of COVID cases over the time from hundreds of data points.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05750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Through visualization, data points are mapped to graphic representations. Different visualization techniques can be used to do the mapping. If only one attribute with categorical values is considered, it is typical to group those records into corresponding categories and show the total count of each category through bar chart or histogram. </a:t>
            </a:r>
          </a:p>
          <a:p>
            <a:r>
              <a:rPr lang="en-US" dirty="0">
                <a:ea typeface="Calibri" panose="020F0502020204030204"/>
                <a:cs typeface="Calibri"/>
              </a:rPr>
              <a:t>If multiple attributes are considered, a data object can be represented as a row of a table or a line on a graph. It can also be mapped to a point in a two or three dimensional space, where the dimensions are either the attributes of a data objects or transformed from the attributes. The distance of two points in such a space always indicates how similar two data objects are.</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58070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For numeric attribute values, they are mapped to continuous, ordered graphic features, such as through the location, intensity, color, and/or size of a data point,  to carry the information related to the ordering among the values. </a:t>
            </a:r>
          </a:p>
          <a:p>
            <a:endParaRPr lang="en-US" dirty="0">
              <a:ea typeface="Calibri" panose="020F0502020204030204"/>
              <a:cs typeface="Calibri"/>
            </a:endParaRPr>
          </a:p>
          <a:p>
            <a:r>
              <a:rPr lang="en-US" dirty="0">
                <a:ea typeface="Calibri" panose="020F0502020204030204"/>
                <a:cs typeface="Calibri"/>
              </a:rPr>
              <a:t>For categorical attribute values, the assumption is that there is no ordering among the values. Each value can be represented with unique location, color, shape, and so on.</a:t>
            </a:r>
          </a:p>
          <a:p>
            <a:endParaRPr lang="en-US" dirty="0">
              <a:ea typeface="Calibri" panose="020F0502020204030204"/>
              <a:cs typeface="Calibri"/>
            </a:endParaRPr>
          </a:p>
          <a:p>
            <a:r>
              <a:rPr lang="en-US" dirty="0">
                <a:ea typeface="Calibri" panose="020F0502020204030204"/>
                <a:cs typeface="Calibri"/>
              </a:rPr>
              <a:t>The relationship between data objects can also be visualized through explicit links or be derived from their graphic features, such as close locations, same/similar colors,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34788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Standard visualization components  include title of the figure, the labels of x and y axes, the legend of each line, the line properties (color, type, …), the marker properties (color, style,…).</a:t>
            </a:r>
          </a:p>
          <a:p>
            <a:endParaRPr lang="en-US" dirty="0">
              <a:ea typeface="Calibri" panose="020F0502020204030204"/>
              <a:cs typeface="Calibri"/>
            </a:endParaRPr>
          </a:p>
          <a:p>
            <a:r>
              <a:rPr lang="en-US" dirty="0">
                <a:ea typeface="Calibri" panose="020F0502020204030204"/>
                <a:cs typeface="Calibri"/>
              </a:rPr>
              <a:t>Axes should be properly scaled to make a good visualization result. If we plot the data to multiple figures and compare them, the axes of each figure should be scaled the same for an easy comparison.</a:t>
            </a:r>
          </a:p>
          <a:p>
            <a:endParaRPr lang="en-US" dirty="0">
              <a:ea typeface="Calibri" panose="020F0502020204030204"/>
              <a:cs typeface="Calibri"/>
            </a:endParaRPr>
          </a:p>
          <a:p>
            <a:r>
              <a:rPr lang="en-US" dirty="0">
                <a:ea typeface="Calibri" panose="020F0502020204030204"/>
                <a:cs typeface="Calibri"/>
              </a:rPr>
              <a:t>Humans tend to use color to tell the intensity/value difference. So the colors of data points should also follow the convention (such as warmer colors correspond to higher temperatures, or darker color correspond to larger values), and be scaled with appropriate contrast. </a:t>
            </a:r>
          </a:p>
          <a:p>
            <a:endParaRPr lang="en-US" dirty="0">
              <a:ea typeface="Calibri" panose="020F0502020204030204"/>
              <a:cs typeface="Calibri"/>
            </a:endParaRPr>
          </a:p>
          <a:p>
            <a:r>
              <a:rPr lang="en-US" dirty="0">
                <a:ea typeface="Calibri" panose="020F0502020204030204"/>
                <a:cs typeface="Calibri"/>
              </a:rPr>
              <a:t>Python uses several package for visualization. Two of the most commonly used ones are matplotlib and seaborn.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204668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This figure shows the usage of colors to differentiate two events.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95260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cs.rit.edu/~xl/"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creativecommons.org/licenses/by/4.0/"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a:hlinkClick r:id=""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4956" y="4957249"/>
            <a:ext cx="704858" cy="44898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7688274"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3"/>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4"/>
              </a:rPr>
              <a:t>Creative Commons Attribution-4.0 International License</a:t>
            </a:r>
            <a:r>
              <a:rPr lang="en-US" sz="800" dirty="0">
                <a:uFillTx/>
              </a:rPr>
              <a:t>.</a:t>
            </a:r>
          </a:p>
        </p:txBody>
      </p:sp>
    </p:spTree>
    <p:extLst>
      <p:ext uri="{BB962C8B-B14F-4D97-AF65-F5344CB8AC3E}">
        <p14:creationId xmlns:p14="http://schemas.microsoft.com/office/powerpoint/2010/main" val="322847397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8/31/2022</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98164029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27" y="159738"/>
            <a:ext cx="8157544" cy="1089755"/>
          </a:xfrm>
        </p:spPr>
        <p:txBody>
          <a:bodyPr/>
          <a:lstStyle/>
          <a:p>
            <a:r>
              <a:rPr lang="en-US" dirty="0"/>
              <a:t>Click to edit Master title style</a:t>
            </a:r>
          </a:p>
        </p:txBody>
      </p:sp>
      <p:sp>
        <p:nvSpPr>
          <p:cNvPr id="3" name="Content Placeholder 2"/>
          <p:cNvSpPr>
            <a:spLocks noGrp="1"/>
          </p:cNvSpPr>
          <p:nvPr>
            <p:ph idx="1"/>
          </p:nvPr>
        </p:nvSpPr>
        <p:spPr>
          <a:xfrm>
            <a:off x="469727" y="1457742"/>
            <a:ext cx="8157544" cy="3762671"/>
          </a:xfrm>
        </p:spPr>
        <p:txBody>
          <a:bodyPr>
            <a:normAutofit/>
          </a:bodyPr>
          <a:lstStyle>
            <a:lvl1pPr>
              <a:defRPr sz="2400">
                <a:latin typeface="Helvetica"/>
                <a:cs typeface="Helvetica"/>
              </a:defRPr>
            </a:lvl1pPr>
            <a:lvl2pPr>
              <a:defRPr sz="2200">
                <a:latin typeface="Helvetica"/>
                <a:cs typeface="Helvetica"/>
              </a:defRPr>
            </a:lvl2pPr>
            <a:lvl3pPr>
              <a:defRPr sz="2000">
                <a:latin typeface="Helvetica"/>
                <a:cs typeface="Helvetica"/>
              </a:defRPr>
            </a:lvl3pPr>
            <a:lvl4pPr>
              <a:defRPr sz="1800">
                <a:latin typeface="Helvetica"/>
                <a:cs typeface="Helvetica"/>
              </a:defRPr>
            </a:lvl4pPr>
            <a:lvl5pP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429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8/31/2022</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47110397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8/31/2022</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64818510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8/31/2022</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53688091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8/31/2022</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59936187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8/31/2022</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928251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8/31/2022</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99420984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8/31/2022</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71039196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8/31/2022</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437857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www.cs.rit.edu/~xl/"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creativecommons.org/licenses/by/4.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dirty="0">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8/31/2022</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0" y="5494639"/>
            <a:ext cx="7556601" cy="220362"/>
          </a:xfrm>
          <a:prstGeom prst="rect">
            <a:avLst/>
          </a:prstGeom>
          <a:noFill/>
          <a:ln>
            <a:noFill/>
          </a:ln>
        </p:spPr>
        <p:txBody>
          <a:bodyPr wrap="square" lIns="91425" tIns="45700" rIns="91425" bIns="45700" anchor="b"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13"/>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14"/>
              </a:rPr>
              <a:t>Creative Commons Attribution-4.0 International License</a:t>
            </a:r>
            <a:r>
              <a:rPr lang="en-US" sz="800" dirty="0">
                <a:uFillTx/>
              </a:rPr>
              <a:t>.</a:t>
            </a:r>
          </a:p>
        </p:txBody>
      </p:sp>
    </p:spTree>
    <p:extLst>
      <p:ext uri="{BB962C8B-B14F-4D97-AF65-F5344CB8AC3E}">
        <p14:creationId xmlns:p14="http://schemas.microsoft.com/office/powerpoint/2010/main" val="3282902759"/>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76" r:id="rId7"/>
    <p:sldLayoutId id="2147483677" r:id="rId8"/>
    <p:sldLayoutId id="2147483678" r:id="rId9"/>
    <p:sldLayoutId id="2147483679" r:id="rId10"/>
    <p:sldLayoutId id="2147483680" r:id="rId11"/>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24.jpeg"/></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notesSlide" Target="../notesSlides/notesSlide24.xml"/><Relationship Id="rId1" Type="http://schemas.openxmlformats.org/officeDocument/2006/relationships/slideLayout" Target="../slideLayouts/slideLayout11.xml"/><Relationship Id="rId5" Type="http://schemas.openxmlformats.org/officeDocument/2006/relationships/image" Target="../media/image27.jpeg"/><Relationship Id="rId4" Type="http://schemas.openxmlformats.org/officeDocument/2006/relationships/image" Target="../media/image2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matplotlib.org/"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hyperlink" Target="https://seaborn.pydata.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04838" y="1468109"/>
            <a:ext cx="7919052" cy="2180166"/>
          </a:xfrm>
        </p:spPr>
        <p:txBody>
          <a:bodyPr anchor="ctr"/>
          <a:lstStyle/>
          <a:p>
            <a:pPr algn="ctr"/>
            <a:r>
              <a:rPr lang="en-US" sz="4000" dirty="0"/>
              <a:t>Data Visualization</a:t>
            </a:r>
          </a:p>
          <a:p>
            <a:pPr algn="ctr"/>
            <a:endParaRPr lang="en-US" altLang="x-none" sz="4000" dirty="0">
              <a:ln>
                <a:noFill/>
              </a:ln>
            </a:endParaRPr>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29476" y="3330226"/>
            <a:ext cx="2077453" cy="570217"/>
          </a:xfrm>
          <a:prstGeom prst="rect">
            <a:avLst/>
          </a:prstGeom>
          <a:noFill/>
        </p:spPr>
      </p:pic>
      <p:sp>
        <p:nvSpPr>
          <p:cNvPr id="5" name="TextBox 4">
            <a:extLst>
              <a:ext uri="{FF2B5EF4-FFF2-40B4-BE49-F238E27FC236}">
                <a16:creationId xmlns:a16="http://schemas.microsoft.com/office/drawing/2014/main" id="{7F1E3889-3762-9CCC-F89F-694A7AB2A2D8}"/>
              </a:ext>
            </a:extLst>
          </p:cNvPr>
          <p:cNvSpPr txBox="1"/>
          <p:nvPr/>
        </p:nvSpPr>
        <p:spPr>
          <a:xfrm>
            <a:off x="6459687" y="351064"/>
            <a:ext cx="2167581" cy="276999"/>
          </a:xfrm>
          <a:prstGeom prst="rect">
            <a:avLst/>
          </a:prstGeom>
          <a:noFill/>
        </p:spPr>
        <p:txBody>
          <a:bodyPr wrap="square" rtlCol="0">
            <a:spAutoFit/>
          </a:bodyPr>
          <a:lstStyle/>
          <a:p>
            <a:r>
              <a:rPr lang="en-US" sz="1200" dirty="0">
                <a:solidFill>
                  <a:schemeClr val="accent2"/>
                </a:solidFill>
                <a:latin typeface="Abadi Extra Light" panose="020B0604020202020204" pitchFamily="34" charset="0"/>
              </a:rPr>
              <a:t>Difficulty level</a:t>
            </a:r>
            <a:r>
              <a:rPr lang="en-US" sz="1200">
                <a:solidFill>
                  <a:schemeClr val="accent2"/>
                </a:solidFill>
                <a:latin typeface="Abadi Extra Light" panose="020B0604020202020204" pitchFamily="34" charset="0"/>
              </a:rPr>
              <a:t>: Introductory</a:t>
            </a:r>
            <a:endParaRPr lang="en-US" sz="1200" dirty="0">
              <a:solidFill>
                <a:schemeClr val="accent6"/>
              </a:solidFill>
              <a:latin typeface="Abadi Extra Light" panose="020B0604020202020204" pitchFamily="34" charset="0"/>
            </a:endParaRPr>
          </a:p>
        </p:txBody>
      </p:sp>
      <p:sp>
        <p:nvSpPr>
          <p:cNvPr id="3" name="Rectangle 2">
            <a:extLst>
              <a:ext uri="{FF2B5EF4-FFF2-40B4-BE49-F238E27FC236}">
                <a16:creationId xmlns:a16="http://schemas.microsoft.com/office/drawing/2014/main" id="{4662EB71-4765-93E9-6789-A3A680C1675B}"/>
              </a:ext>
            </a:extLst>
          </p:cNvPr>
          <p:cNvSpPr/>
          <p:nvPr/>
        </p:nvSpPr>
        <p:spPr>
          <a:xfrm>
            <a:off x="3371949" y="0"/>
            <a:ext cx="5772051" cy="27699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rgbClr val="FF4434"/>
                </a:solidFill>
                <a:effectLst/>
                <a:uLnTx/>
                <a:uFillTx/>
              </a:rPr>
              <a:t>This work is supported by the National Science Foundation under Award 2021287 </a:t>
            </a:r>
          </a:p>
        </p:txBody>
      </p:sp>
    </p:spTree>
    <p:extLst>
      <p:ext uri="{BB962C8B-B14F-4D97-AF65-F5344CB8AC3E}">
        <p14:creationId xmlns:p14="http://schemas.microsoft.com/office/powerpoint/2010/main" val="61614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23949" y="195149"/>
            <a:ext cx="8300655" cy="1071237"/>
          </a:xfrm>
        </p:spPr>
        <p:txBody>
          <a:bodyPr anchor="b">
            <a:normAutofit/>
          </a:bodyPr>
          <a:lstStyle/>
          <a:p>
            <a:r>
              <a:rPr lang="en-US" sz="4000" dirty="0"/>
              <a:t>Line Type</a:t>
            </a:r>
            <a:endParaRPr lang="en-US" dirty="0"/>
          </a:p>
        </p:txBody>
      </p:sp>
      <p:pic>
        <p:nvPicPr>
          <p:cNvPr id="3" name="Picture 3">
            <a:extLst>
              <a:ext uri="{FF2B5EF4-FFF2-40B4-BE49-F238E27FC236}">
                <a16:creationId xmlns:a16="http://schemas.microsoft.com/office/drawing/2014/main" id="{27FE9BFF-5C24-EB86-B58F-CE3F3B934280}"/>
              </a:ext>
            </a:extLst>
          </p:cNvPr>
          <p:cNvPicPr>
            <a:picLocks noChangeAspect="1"/>
          </p:cNvPicPr>
          <p:nvPr/>
        </p:nvPicPr>
        <p:blipFill>
          <a:blip r:embed="rId3"/>
          <a:stretch>
            <a:fillRect/>
          </a:stretch>
        </p:blipFill>
        <p:spPr>
          <a:xfrm>
            <a:off x="2382981" y="1615008"/>
            <a:ext cx="4433455" cy="3451861"/>
          </a:xfrm>
          <a:prstGeom prst="rect">
            <a:avLst/>
          </a:prstGeom>
        </p:spPr>
      </p:pic>
    </p:spTree>
    <p:extLst>
      <p:ext uri="{BB962C8B-B14F-4D97-AF65-F5344CB8AC3E}">
        <p14:creationId xmlns:p14="http://schemas.microsoft.com/office/powerpoint/2010/main" val="4184552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82385" y="178521"/>
            <a:ext cx="8342219" cy="1071237"/>
          </a:xfrm>
        </p:spPr>
        <p:txBody>
          <a:bodyPr anchor="b">
            <a:normAutofit/>
          </a:bodyPr>
          <a:lstStyle/>
          <a:p>
            <a:r>
              <a:rPr lang="en-US" sz="4000" dirty="0"/>
              <a:t>Marker</a:t>
            </a:r>
            <a:endParaRPr lang="en-US" dirty="0"/>
          </a:p>
        </p:txBody>
      </p:sp>
      <p:pic>
        <p:nvPicPr>
          <p:cNvPr id="4" name="Picture 4" descr="Chart, scatter chart&#10;&#10;Description automatically generated">
            <a:extLst>
              <a:ext uri="{FF2B5EF4-FFF2-40B4-BE49-F238E27FC236}">
                <a16:creationId xmlns:a16="http://schemas.microsoft.com/office/drawing/2014/main" id="{7ACD649E-9CE5-A997-D40E-11D5049BECFE}"/>
              </a:ext>
            </a:extLst>
          </p:cNvPr>
          <p:cNvPicPr>
            <a:picLocks noChangeAspect="1"/>
          </p:cNvPicPr>
          <p:nvPr/>
        </p:nvPicPr>
        <p:blipFill>
          <a:blip r:embed="rId3"/>
          <a:stretch>
            <a:fillRect/>
          </a:stretch>
        </p:blipFill>
        <p:spPr>
          <a:xfrm>
            <a:off x="1868632" y="1231173"/>
            <a:ext cx="5413317" cy="4213441"/>
          </a:xfrm>
          <a:prstGeom prst="rect">
            <a:avLst/>
          </a:prstGeom>
        </p:spPr>
      </p:pic>
    </p:spTree>
    <p:extLst>
      <p:ext uri="{BB962C8B-B14F-4D97-AF65-F5344CB8AC3E}">
        <p14:creationId xmlns:p14="http://schemas.microsoft.com/office/powerpoint/2010/main" val="4290206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15636" y="178522"/>
            <a:ext cx="8308968" cy="1071237"/>
          </a:xfrm>
        </p:spPr>
        <p:txBody>
          <a:bodyPr anchor="b">
            <a:normAutofit/>
          </a:bodyPr>
          <a:lstStyle/>
          <a:p>
            <a:r>
              <a:rPr lang="en-US" sz="4000" dirty="0"/>
              <a:t>Axis Scaling</a:t>
            </a:r>
            <a:endParaRPr lang="en-US" dirty="0"/>
          </a:p>
        </p:txBody>
      </p:sp>
      <p:pic>
        <p:nvPicPr>
          <p:cNvPr id="5" name="Picture 5" descr="Chart, line chart&#10;&#10;Description automatically generated">
            <a:extLst>
              <a:ext uri="{FF2B5EF4-FFF2-40B4-BE49-F238E27FC236}">
                <a16:creationId xmlns:a16="http://schemas.microsoft.com/office/drawing/2014/main" id="{036372AC-5E82-B46D-F4E2-FD5B35F319B1}"/>
              </a:ext>
            </a:extLst>
          </p:cNvPr>
          <p:cNvPicPr>
            <a:picLocks noChangeAspect="1"/>
          </p:cNvPicPr>
          <p:nvPr/>
        </p:nvPicPr>
        <p:blipFill>
          <a:blip r:embed="rId3"/>
          <a:stretch>
            <a:fillRect/>
          </a:stretch>
        </p:blipFill>
        <p:spPr>
          <a:xfrm>
            <a:off x="347662" y="1798147"/>
            <a:ext cx="4224338" cy="2705100"/>
          </a:xfrm>
          <a:prstGeom prst="rect">
            <a:avLst/>
          </a:prstGeom>
        </p:spPr>
      </p:pic>
      <p:pic>
        <p:nvPicPr>
          <p:cNvPr id="6" name="Picture 6" descr="Chart, line chart&#10;&#10;Description automatically generated">
            <a:extLst>
              <a:ext uri="{FF2B5EF4-FFF2-40B4-BE49-F238E27FC236}">
                <a16:creationId xmlns:a16="http://schemas.microsoft.com/office/drawing/2014/main" id="{9DFDDC0F-907D-1095-651D-86810B36F310}"/>
              </a:ext>
            </a:extLst>
          </p:cNvPr>
          <p:cNvPicPr>
            <a:picLocks noChangeAspect="1"/>
          </p:cNvPicPr>
          <p:nvPr/>
        </p:nvPicPr>
        <p:blipFill>
          <a:blip r:embed="rId4"/>
          <a:stretch>
            <a:fillRect/>
          </a:stretch>
        </p:blipFill>
        <p:spPr>
          <a:xfrm>
            <a:off x="4762500" y="1874347"/>
            <a:ext cx="4038600" cy="2552700"/>
          </a:xfrm>
          <a:prstGeom prst="rect">
            <a:avLst/>
          </a:prstGeom>
        </p:spPr>
      </p:pic>
    </p:spTree>
    <p:extLst>
      <p:ext uri="{BB962C8B-B14F-4D97-AF65-F5344CB8AC3E}">
        <p14:creationId xmlns:p14="http://schemas.microsoft.com/office/powerpoint/2010/main" val="3572910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64835" y="186835"/>
            <a:ext cx="8259769" cy="1071237"/>
          </a:xfrm>
        </p:spPr>
        <p:txBody>
          <a:bodyPr anchor="b">
            <a:normAutofit/>
          </a:bodyPr>
          <a:lstStyle/>
          <a:p>
            <a:r>
              <a:rPr lang="en-US" sz="4000" dirty="0"/>
              <a:t>Visualization Techniques</a:t>
            </a:r>
            <a:endParaRPr lang="en-US" dirty="0" err="1"/>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6960" y="1505871"/>
            <a:ext cx="8259769"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dirty="0"/>
              <a:t>Histogram</a:t>
            </a:r>
          </a:p>
          <a:p>
            <a:pPr marL="561975" indent="-342900">
              <a:lnSpc>
                <a:spcPct val="90000"/>
              </a:lnSpc>
              <a:spcBef>
                <a:spcPts val="1000"/>
              </a:spcBef>
              <a:buClr>
                <a:schemeClr val="tx1"/>
              </a:buClr>
            </a:pPr>
            <a:r>
              <a:rPr lang="en-US" dirty="0"/>
              <a:t>Box Plots</a:t>
            </a:r>
          </a:p>
          <a:p>
            <a:pPr marL="561975" indent="-342900">
              <a:lnSpc>
                <a:spcPct val="90000"/>
              </a:lnSpc>
              <a:spcBef>
                <a:spcPts val="1000"/>
              </a:spcBef>
              <a:buClr>
                <a:schemeClr val="tx1"/>
              </a:buClr>
            </a:pPr>
            <a:r>
              <a:rPr lang="en-US" dirty="0"/>
              <a:t>Pie Chart </a:t>
            </a:r>
          </a:p>
          <a:p>
            <a:pPr marL="561975" indent="-342900">
              <a:lnSpc>
                <a:spcPct val="90000"/>
              </a:lnSpc>
              <a:spcBef>
                <a:spcPts val="1000"/>
              </a:spcBef>
              <a:buClr>
                <a:schemeClr val="tx1"/>
              </a:buClr>
            </a:pPr>
            <a:r>
              <a:rPr lang="en-US" dirty="0"/>
              <a:t>Bar Chart</a:t>
            </a:r>
          </a:p>
          <a:p>
            <a:pPr marL="561975" indent="-342900">
              <a:lnSpc>
                <a:spcPct val="90000"/>
              </a:lnSpc>
              <a:spcBef>
                <a:spcPts val="1000"/>
              </a:spcBef>
              <a:buClr>
                <a:schemeClr val="tx1"/>
              </a:buClr>
            </a:pPr>
            <a:r>
              <a:rPr lang="en-US" dirty="0"/>
              <a:t>Scatter Plots</a:t>
            </a:r>
          </a:p>
          <a:p>
            <a:pPr marL="561975" indent="-342900">
              <a:lnSpc>
                <a:spcPct val="90000"/>
              </a:lnSpc>
              <a:spcBef>
                <a:spcPts val="1000"/>
              </a:spcBef>
              <a:buClr>
                <a:schemeClr val="tx1"/>
              </a:buClr>
            </a:pPr>
            <a:r>
              <a:rPr lang="en-US" dirty="0"/>
              <a:t>Heap Map</a:t>
            </a:r>
          </a:p>
          <a:p>
            <a:pPr marL="561975" indent="-342900">
              <a:lnSpc>
                <a:spcPct val="90000"/>
              </a:lnSpc>
              <a:spcBef>
                <a:spcPts val="1000"/>
              </a:spcBef>
              <a:buClr>
                <a:schemeClr val="tx1"/>
              </a:buClr>
            </a:pPr>
            <a:endParaRPr lang="en-US" dirty="0"/>
          </a:p>
          <a:p>
            <a:pPr marL="561975" lvl="1" indent="-342900">
              <a:lnSpc>
                <a:spcPct val="90000"/>
              </a:lnSpc>
              <a:spcBef>
                <a:spcPts val="500"/>
              </a:spcBef>
              <a:buClr>
                <a:schemeClr val="tx1"/>
              </a:buClr>
            </a:pPr>
            <a:endParaRPr lang="en-US" dirty="0"/>
          </a:p>
          <a:p>
            <a:pPr marL="561975" lvl="1" indent="-342900">
              <a:lnSpc>
                <a:spcPct val="90000"/>
              </a:lnSpc>
              <a:spcBef>
                <a:spcPts val="500"/>
              </a:spcBef>
              <a:buClr>
                <a:schemeClr val="tx1"/>
              </a:buClr>
            </a:pPr>
            <a:endParaRPr lang="en-US" dirty="0"/>
          </a:p>
          <a:p>
            <a:pPr marL="561975" indent="-342900">
              <a:lnSpc>
                <a:spcPct val="90000"/>
              </a:lnSpc>
              <a:spcBef>
                <a:spcPts val="1000"/>
              </a:spcBef>
              <a:buClr>
                <a:schemeClr val="tx1"/>
              </a:buClr>
            </a:pPr>
            <a:endParaRPr lang="en-US" dirty="0"/>
          </a:p>
        </p:txBody>
      </p:sp>
    </p:spTree>
    <p:extLst>
      <p:ext uri="{BB962C8B-B14F-4D97-AF65-F5344CB8AC3E}">
        <p14:creationId xmlns:p14="http://schemas.microsoft.com/office/powerpoint/2010/main" val="1321298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39808" y="178523"/>
            <a:ext cx="8284796" cy="1071237"/>
          </a:xfrm>
        </p:spPr>
        <p:txBody>
          <a:bodyPr anchor="b">
            <a:normAutofit/>
          </a:bodyPr>
          <a:lstStyle/>
          <a:p>
            <a:r>
              <a:rPr lang="en-US" sz="4000" dirty="0"/>
              <a:t>Histogram</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1373" y="1219559"/>
            <a:ext cx="8259769"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sz="2000" dirty="0"/>
              <a:t>Shows the distribution of values of a single variable</a:t>
            </a:r>
          </a:p>
          <a:p>
            <a:pPr marL="561975" indent="-342900">
              <a:lnSpc>
                <a:spcPct val="90000"/>
              </a:lnSpc>
              <a:spcBef>
                <a:spcPts val="1000"/>
              </a:spcBef>
              <a:buClr>
                <a:schemeClr val="tx1"/>
              </a:buClr>
            </a:pPr>
            <a:r>
              <a:rPr lang="en-US" sz="2000" dirty="0"/>
              <a:t>Divide the possible values into bins and shows the number of objects in each bin</a:t>
            </a:r>
          </a:p>
          <a:p>
            <a:pPr marL="541655" lvl="1" indent="-342900">
              <a:lnSpc>
                <a:spcPct val="90000"/>
              </a:lnSpc>
              <a:spcBef>
                <a:spcPts val="500"/>
              </a:spcBef>
              <a:buClr>
                <a:schemeClr val="tx1"/>
              </a:buClr>
            </a:pPr>
            <a:r>
              <a:rPr lang="en-US" sz="2000" dirty="0"/>
              <a:t>For categorical data, each value is a bin</a:t>
            </a:r>
          </a:p>
          <a:p>
            <a:pPr marL="541655" lvl="1" indent="-342900">
              <a:lnSpc>
                <a:spcPct val="90000"/>
              </a:lnSpc>
              <a:spcBef>
                <a:spcPts val="500"/>
              </a:spcBef>
              <a:buClr>
                <a:schemeClr val="tx1"/>
              </a:buClr>
            </a:pPr>
            <a:r>
              <a:rPr lang="en-US" sz="2000" dirty="0"/>
              <a:t>For continuous data, the range of values is evenly distributed into bins</a:t>
            </a:r>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dirty="0"/>
          </a:p>
          <a:p>
            <a:pPr marL="561975" lvl="1" indent="-342900">
              <a:lnSpc>
                <a:spcPct val="90000"/>
              </a:lnSpc>
              <a:spcBef>
                <a:spcPts val="500"/>
              </a:spcBef>
              <a:buClr>
                <a:schemeClr val="tx1"/>
              </a:buClr>
            </a:pPr>
            <a:endParaRPr lang="en-US" dirty="0"/>
          </a:p>
          <a:p>
            <a:pPr marL="561975" lvl="1" indent="-342900">
              <a:lnSpc>
                <a:spcPct val="90000"/>
              </a:lnSpc>
              <a:spcBef>
                <a:spcPts val="500"/>
              </a:spcBef>
              <a:buClr>
                <a:schemeClr val="tx1"/>
              </a:buClr>
            </a:pPr>
            <a:endParaRPr lang="en-US" dirty="0"/>
          </a:p>
          <a:p>
            <a:pPr marL="561975" indent="-342900">
              <a:lnSpc>
                <a:spcPct val="90000"/>
              </a:lnSpc>
              <a:spcBef>
                <a:spcPts val="1000"/>
              </a:spcBef>
              <a:buClr>
                <a:schemeClr val="tx1"/>
              </a:buClr>
            </a:pPr>
            <a:endParaRPr lang="en-US" dirty="0"/>
          </a:p>
        </p:txBody>
      </p:sp>
      <p:pic>
        <p:nvPicPr>
          <p:cNvPr id="4" name="Picture 4" descr="Chart, histogram&#10;&#10;Description automatically generated">
            <a:extLst>
              <a:ext uri="{FF2B5EF4-FFF2-40B4-BE49-F238E27FC236}">
                <a16:creationId xmlns:a16="http://schemas.microsoft.com/office/drawing/2014/main" id="{D6080A10-828C-1383-C413-81CC35A60E07}"/>
              </a:ext>
            </a:extLst>
          </p:cNvPr>
          <p:cNvPicPr>
            <a:picLocks noChangeAspect="1"/>
          </p:cNvPicPr>
          <p:nvPr/>
        </p:nvPicPr>
        <p:blipFill>
          <a:blip r:embed="rId3"/>
          <a:stretch>
            <a:fillRect/>
          </a:stretch>
        </p:blipFill>
        <p:spPr>
          <a:xfrm>
            <a:off x="842211" y="3446079"/>
            <a:ext cx="2920666" cy="1737526"/>
          </a:xfrm>
          <a:prstGeom prst="rect">
            <a:avLst/>
          </a:prstGeom>
        </p:spPr>
      </p:pic>
      <p:pic>
        <p:nvPicPr>
          <p:cNvPr id="5" name="Picture 5" descr="Chart&#10;&#10;Description automatically generated">
            <a:extLst>
              <a:ext uri="{FF2B5EF4-FFF2-40B4-BE49-F238E27FC236}">
                <a16:creationId xmlns:a16="http://schemas.microsoft.com/office/drawing/2014/main" id="{52306150-7DBF-8742-64A9-ADD88F39113E}"/>
              </a:ext>
            </a:extLst>
          </p:cNvPr>
          <p:cNvPicPr>
            <a:picLocks noChangeAspect="1"/>
          </p:cNvPicPr>
          <p:nvPr/>
        </p:nvPicPr>
        <p:blipFill>
          <a:blip r:embed="rId4"/>
          <a:stretch>
            <a:fillRect/>
          </a:stretch>
        </p:blipFill>
        <p:spPr>
          <a:xfrm>
            <a:off x="4995146" y="3520747"/>
            <a:ext cx="2711081" cy="1710483"/>
          </a:xfrm>
          <a:prstGeom prst="rect">
            <a:avLst/>
          </a:prstGeom>
        </p:spPr>
      </p:pic>
    </p:spTree>
    <p:extLst>
      <p:ext uri="{BB962C8B-B14F-4D97-AF65-F5344CB8AC3E}">
        <p14:creationId xmlns:p14="http://schemas.microsoft.com/office/powerpoint/2010/main" val="4245163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39808" y="186836"/>
            <a:ext cx="8284796" cy="1071237"/>
          </a:xfrm>
        </p:spPr>
        <p:txBody>
          <a:bodyPr anchor="b">
            <a:normAutofit/>
          </a:bodyPr>
          <a:lstStyle/>
          <a:p>
            <a:r>
              <a:rPr lang="en-US" sz="4000" dirty="0"/>
              <a:t>Box Plots</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1373" y="1153059"/>
            <a:ext cx="8259769"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sz="2000" dirty="0"/>
              <a:t>Shows the distribution of the values of a single numerical attribute</a:t>
            </a:r>
          </a:p>
          <a:p>
            <a:pPr marL="561975" indent="-342900">
              <a:lnSpc>
                <a:spcPct val="90000"/>
              </a:lnSpc>
              <a:spcBef>
                <a:spcPts val="1000"/>
              </a:spcBef>
              <a:buClr>
                <a:schemeClr val="tx1"/>
              </a:buClr>
            </a:pPr>
            <a:r>
              <a:rPr lang="en-US" sz="2000" dirty="0"/>
              <a:t>Provides a simple graphical depiction of interquartile range and outliers</a:t>
            </a:r>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sz="2000" dirty="0"/>
          </a:p>
          <a:p>
            <a:pPr marL="561975" lvl="1" indent="-342900">
              <a:lnSpc>
                <a:spcPct val="90000"/>
              </a:lnSpc>
              <a:spcBef>
                <a:spcPts val="500"/>
              </a:spcBef>
              <a:buClr>
                <a:schemeClr val="tx1"/>
              </a:buClr>
            </a:pPr>
            <a:endParaRPr lang="en-US" sz="2000" dirty="0"/>
          </a:p>
          <a:p>
            <a:pPr marL="561975" lvl="1" indent="-342900">
              <a:lnSpc>
                <a:spcPct val="90000"/>
              </a:lnSpc>
              <a:spcBef>
                <a:spcPts val="500"/>
              </a:spcBef>
              <a:buClr>
                <a:schemeClr val="tx1"/>
              </a:buClr>
            </a:pPr>
            <a:endParaRPr lang="en-US" sz="2000" dirty="0"/>
          </a:p>
          <a:p>
            <a:pPr marL="561975" indent="-342900">
              <a:lnSpc>
                <a:spcPct val="90000"/>
              </a:lnSpc>
              <a:spcBef>
                <a:spcPts val="1000"/>
              </a:spcBef>
              <a:buClr>
                <a:schemeClr val="tx1"/>
              </a:buClr>
            </a:pPr>
            <a:endParaRPr lang="en-US" sz="2000" dirty="0"/>
          </a:p>
        </p:txBody>
      </p:sp>
      <p:pic>
        <p:nvPicPr>
          <p:cNvPr id="6" name="Picture 6" descr="Chart, box and whisker chart&#10;&#10;Description automatically generated">
            <a:extLst>
              <a:ext uri="{FF2B5EF4-FFF2-40B4-BE49-F238E27FC236}">
                <a16:creationId xmlns:a16="http://schemas.microsoft.com/office/drawing/2014/main" id="{1C1E8B05-1C7F-A24D-8FC2-3D0502B78C5A}"/>
              </a:ext>
            </a:extLst>
          </p:cNvPr>
          <p:cNvPicPr>
            <a:picLocks noChangeAspect="1"/>
          </p:cNvPicPr>
          <p:nvPr/>
        </p:nvPicPr>
        <p:blipFill>
          <a:blip r:embed="rId3"/>
          <a:stretch>
            <a:fillRect/>
          </a:stretch>
        </p:blipFill>
        <p:spPr>
          <a:xfrm>
            <a:off x="4791075" y="2438400"/>
            <a:ext cx="3810000" cy="2281238"/>
          </a:xfrm>
          <a:prstGeom prst="rect">
            <a:avLst/>
          </a:prstGeom>
        </p:spPr>
      </p:pic>
      <p:pic>
        <p:nvPicPr>
          <p:cNvPr id="8" name="Picture 7">
            <a:extLst>
              <a:ext uri="{FF2B5EF4-FFF2-40B4-BE49-F238E27FC236}">
                <a16:creationId xmlns:a16="http://schemas.microsoft.com/office/drawing/2014/main" id="{26C2EACE-D652-D41C-CD76-D6D81A844A89}"/>
              </a:ext>
            </a:extLst>
          </p:cNvPr>
          <p:cNvPicPr>
            <a:picLocks noChangeAspect="1"/>
          </p:cNvPicPr>
          <p:nvPr/>
        </p:nvPicPr>
        <p:blipFill>
          <a:blip r:embed="rId4"/>
          <a:stretch>
            <a:fillRect/>
          </a:stretch>
        </p:blipFill>
        <p:spPr>
          <a:xfrm>
            <a:off x="445549" y="2284124"/>
            <a:ext cx="4231226" cy="2575276"/>
          </a:xfrm>
          <a:prstGeom prst="rect">
            <a:avLst/>
          </a:prstGeom>
        </p:spPr>
      </p:pic>
      <p:sp>
        <p:nvSpPr>
          <p:cNvPr id="9" name="TextBox 2">
            <a:extLst>
              <a:ext uri="{FF2B5EF4-FFF2-40B4-BE49-F238E27FC236}">
                <a16:creationId xmlns:a16="http://schemas.microsoft.com/office/drawing/2014/main" id="{DE39642A-2F88-763F-8E96-B43FDB69E35F}"/>
              </a:ext>
            </a:extLst>
          </p:cNvPr>
          <p:cNvSpPr txBox="1"/>
          <p:nvPr/>
        </p:nvSpPr>
        <p:spPr>
          <a:xfrm>
            <a:off x="3206628" y="2783324"/>
            <a:ext cx="107061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0000"/>
                </a:solidFill>
              </a:rPr>
              <a:t>Maximum</a:t>
            </a:r>
          </a:p>
          <a:p>
            <a:r>
              <a:rPr lang="en-US" sz="1000" dirty="0">
                <a:solidFill>
                  <a:srgbClr val="FF0000"/>
                </a:solidFill>
              </a:rPr>
              <a:t>(Q3+1.5*IQR) </a:t>
            </a:r>
          </a:p>
        </p:txBody>
      </p:sp>
      <p:sp>
        <p:nvSpPr>
          <p:cNvPr id="10" name="TextBox 3">
            <a:extLst>
              <a:ext uri="{FF2B5EF4-FFF2-40B4-BE49-F238E27FC236}">
                <a16:creationId xmlns:a16="http://schemas.microsoft.com/office/drawing/2014/main" id="{7476C5B2-6A5D-8D98-1737-F0CD523B5E70}"/>
              </a:ext>
            </a:extLst>
          </p:cNvPr>
          <p:cNvSpPr txBox="1"/>
          <p:nvPr/>
        </p:nvSpPr>
        <p:spPr>
          <a:xfrm>
            <a:off x="2974144" y="4276218"/>
            <a:ext cx="1099185"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0000"/>
                </a:solidFill>
              </a:rPr>
              <a:t>Minimum</a:t>
            </a:r>
          </a:p>
          <a:p>
            <a:r>
              <a:rPr lang="en-US" sz="1000" dirty="0">
                <a:solidFill>
                  <a:srgbClr val="FF0000"/>
                </a:solidFill>
              </a:rPr>
              <a:t>(Q3+1.5*IQR) </a:t>
            </a:r>
          </a:p>
          <a:p>
            <a:endParaRPr lang="en-US" sz="1000" dirty="0">
              <a:solidFill>
                <a:srgbClr val="FF0000"/>
              </a:solidFill>
            </a:endParaRPr>
          </a:p>
        </p:txBody>
      </p:sp>
      <p:cxnSp>
        <p:nvCxnSpPr>
          <p:cNvPr id="11" name="Straight Arrow Connector 10">
            <a:extLst>
              <a:ext uri="{FF2B5EF4-FFF2-40B4-BE49-F238E27FC236}">
                <a16:creationId xmlns:a16="http://schemas.microsoft.com/office/drawing/2014/main" id="{9D7CF889-34E6-9098-9045-A8ACE64F1397}"/>
              </a:ext>
            </a:extLst>
          </p:cNvPr>
          <p:cNvCxnSpPr>
            <a:cxnSpLocks/>
          </p:cNvCxnSpPr>
          <p:nvPr/>
        </p:nvCxnSpPr>
        <p:spPr>
          <a:xfrm flipH="1">
            <a:off x="2601644" y="2935760"/>
            <a:ext cx="487240" cy="952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DEDE96D-60DE-396D-A9A5-6BF53475FBF8}"/>
              </a:ext>
            </a:extLst>
          </p:cNvPr>
          <p:cNvCxnSpPr>
            <a:cxnSpLocks/>
          </p:cNvCxnSpPr>
          <p:nvPr/>
        </p:nvCxnSpPr>
        <p:spPr>
          <a:xfrm flipH="1">
            <a:off x="2507492" y="4489218"/>
            <a:ext cx="371842" cy="952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6">
            <a:extLst>
              <a:ext uri="{FF2B5EF4-FFF2-40B4-BE49-F238E27FC236}">
                <a16:creationId xmlns:a16="http://schemas.microsoft.com/office/drawing/2014/main" id="{B021B41F-CA5A-75B1-CDA8-F63B23A1DD38}"/>
              </a:ext>
            </a:extLst>
          </p:cNvPr>
          <p:cNvSpPr txBox="1"/>
          <p:nvPr/>
        </p:nvSpPr>
        <p:spPr>
          <a:xfrm>
            <a:off x="2734225" y="3814023"/>
            <a:ext cx="104937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FF0000"/>
                </a:solidFill>
              </a:rPr>
              <a:t>Q3</a:t>
            </a:r>
          </a:p>
          <a:p>
            <a:pPr algn="ctr"/>
            <a:r>
              <a:rPr lang="en-US" sz="1000" dirty="0">
                <a:solidFill>
                  <a:srgbClr val="FF0000"/>
                </a:solidFill>
              </a:rPr>
              <a:t>25</a:t>
            </a:r>
            <a:r>
              <a:rPr lang="en-US" sz="1000" baseline="30000" dirty="0">
                <a:solidFill>
                  <a:srgbClr val="FF0000"/>
                </a:solidFill>
              </a:rPr>
              <a:t>th</a:t>
            </a:r>
            <a:r>
              <a:rPr lang="en-US" sz="1000" dirty="0">
                <a:solidFill>
                  <a:srgbClr val="FF0000"/>
                </a:solidFill>
              </a:rPr>
              <a:t> percentile</a:t>
            </a:r>
          </a:p>
        </p:txBody>
      </p:sp>
      <p:cxnSp>
        <p:nvCxnSpPr>
          <p:cNvPr id="14" name="Straight Arrow Connector 13">
            <a:extLst>
              <a:ext uri="{FF2B5EF4-FFF2-40B4-BE49-F238E27FC236}">
                <a16:creationId xmlns:a16="http://schemas.microsoft.com/office/drawing/2014/main" id="{160D72E6-77DF-861B-6BE1-664949C0D4CF}"/>
              </a:ext>
            </a:extLst>
          </p:cNvPr>
          <p:cNvCxnSpPr>
            <a:cxnSpLocks/>
          </p:cNvCxnSpPr>
          <p:nvPr/>
        </p:nvCxnSpPr>
        <p:spPr>
          <a:xfrm flipH="1">
            <a:off x="2564642" y="4025980"/>
            <a:ext cx="337186" cy="952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8">
            <a:extLst>
              <a:ext uri="{FF2B5EF4-FFF2-40B4-BE49-F238E27FC236}">
                <a16:creationId xmlns:a16="http://schemas.microsoft.com/office/drawing/2014/main" id="{AE654707-4E1B-E58B-AEEA-10C6A2F7BAF9}"/>
              </a:ext>
            </a:extLst>
          </p:cNvPr>
          <p:cNvSpPr txBox="1"/>
          <p:nvPr/>
        </p:nvSpPr>
        <p:spPr>
          <a:xfrm>
            <a:off x="2837792" y="3333446"/>
            <a:ext cx="100651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FF0000"/>
                </a:solidFill>
              </a:rPr>
              <a:t>Q1 </a:t>
            </a:r>
          </a:p>
          <a:p>
            <a:pPr algn="ctr"/>
            <a:r>
              <a:rPr lang="en-US" sz="1000" dirty="0">
                <a:solidFill>
                  <a:srgbClr val="FF0000"/>
                </a:solidFill>
              </a:rPr>
              <a:t>75</a:t>
            </a:r>
            <a:r>
              <a:rPr lang="en-US" sz="1000" baseline="30000" dirty="0">
                <a:solidFill>
                  <a:srgbClr val="FF0000"/>
                </a:solidFill>
              </a:rPr>
              <a:t>th</a:t>
            </a:r>
            <a:r>
              <a:rPr lang="en-US" sz="1000" dirty="0">
                <a:solidFill>
                  <a:srgbClr val="FF0000"/>
                </a:solidFill>
              </a:rPr>
              <a:t> percentile</a:t>
            </a:r>
          </a:p>
        </p:txBody>
      </p:sp>
      <p:cxnSp>
        <p:nvCxnSpPr>
          <p:cNvPr id="16" name="Straight Arrow Connector 15">
            <a:extLst>
              <a:ext uri="{FF2B5EF4-FFF2-40B4-BE49-F238E27FC236}">
                <a16:creationId xmlns:a16="http://schemas.microsoft.com/office/drawing/2014/main" id="{F816316E-6641-313D-046B-BFFC8F4C9DE8}"/>
              </a:ext>
            </a:extLst>
          </p:cNvPr>
          <p:cNvCxnSpPr>
            <a:cxnSpLocks/>
          </p:cNvCxnSpPr>
          <p:nvPr/>
        </p:nvCxnSpPr>
        <p:spPr>
          <a:xfrm flipH="1">
            <a:off x="2602742" y="3510550"/>
            <a:ext cx="371842" cy="1312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B484559D-C4F5-B4CF-DF5B-B5C8E935678A}"/>
              </a:ext>
            </a:extLst>
          </p:cNvPr>
          <p:cNvSpPr txBox="1"/>
          <p:nvPr/>
        </p:nvSpPr>
        <p:spPr>
          <a:xfrm>
            <a:off x="912164" y="3806395"/>
            <a:ext cx="1224623"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FF0000"/>
                </a:solidFill>
              </a:rPr>
              <a:t>Q2</a:t>
            </a:r>
          </a:p>
          <a:p>
            <a:pPr algn="ctr"/>
            <a:r>
              <a:rPr lang="en-US" sz="1000" dirty="0">
                <a:solidFill>
                  <a:srgbClr val="FF0000"/>
                </a:solidFill>
              </a:rPr>
              <a:t>50</a:t>
            </a:r>
            <a:r>
              <a:rPr lang="en-US" sz="1000" baseline="30000" dirty="0">
                <a:solidFill>
                  <a:srgbClr val="FF0000"/>
                </a:solidFill>
              </a:rPr>
              <a:t>th</a:t>
            </a:r>
            <a:r>
              <a:rPr lang="en-US" sz="1000" dirty="0">
                <a:solidFill>
                  <a:srgbClr val="FF0000"/>
                </a:solidFill>
              </a:rPr>
              <a:t> percentile</a:t>
            </a:r>
          </a:p>
        </p:txBody>
      </p:sp>
      <p:cxnSp>
        <p:nvCxnSpPr>
          <p:cNvPr id="18" name="Straight Arrow Connector 17">
            <a:extLst>
              <a:ext uri="{FF2B5EF4-FFF2-40B4-BE49-F238E27FC236}">
                <a16:creationId xmlns:a16="http://schemas.microsoft.com/office/drawing/2014/main" id="{929F4D0F-2DD0-A495-D76E-81CAE1D21C18}"/>
              </a:ext>
            </a:extLst>
          </p:cNvPr>
          <p:cNvCxnSpPr>
            <a:cxnSpLocks/>
          </p:cNvCxnSpPr>
          <p:nvPr/>
        </p:nvCxnSpPr>
        <p:spPr>
          <a:xfrm flipV="1">
            <a:off x="1675370" y="3880827"/>
            <a:ext cx="337951" cy="952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Double Bracket 18">
            <a:extLst>
              <a:ext uri="{FF2B5EF4-FFF2-40B4-BE49-F238E27FC236}">
                <a16:creationId xmlns:a16="http://schemas.microsoft.com/office/drawing/2014/main" id="{5508FFBD-D607-0650-FFCE-E4E29F330A29}"/>
              </a:ext>
            </a:extLst>
          </p:cNvPr>
          <p:cNvSpPr/>
          <p:nvPr/>
        </p:nvSpPr>
        <p:spPr>
          <a:xfrm>
            <a:off x="2025319" y="3557733"/>
            <a:ext cx="709307" cy="464510"/>
          </a:xfrm>
          <a:prstGeom prst="bracketPair">
            <a:avLst/>
          </a:prstGeom>
          <a:ln w="28575">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20" name="Straight Arrow Connector 19">
            <a:extLst>
              <a:ext uri="{FF2B5EF4-FFF2-40B4-BE49-F238E27FC236}">
                <a16:creationId xmlns:a16="http://schemas.microsoft.com/office/drawing/2014/main" id="{951FD8FA-6C2B-9B95-ED16-B33AD1E28969}"/>
              </a:ext>
            </a:extLst>
          </p:cNvPr>
          <p:cNvCxnSpPr/>
          <p:nvPr/>
        </p:nvCxnSpPr>
        <p:spPr>
          <a:xfrm flipV="1">
            <a:off x="2810825" y="3799864"/>
            <a:ext cx="1043869" cy="952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14">
            <a:extLst>
              <a:ext uri="{FF2B5EF4-FFF2-40B4-BE49-F238E27FC236}">
                <a16:creationId xmlns:a16="http://schemas.microsoft.com/office/drawing/2014/main" id="{F9143222-1AB9-7AF6-585D-B8E129F2B5E3}"/>
              </a:ext>
            </a:extLst>
          </p:cNvPr>
          <p:cNvSpPr txBox="1"/>
          <p:nvPr/>
        </p:nvSpPr>
        <p:spPr>
          <a:xfrm>
            <a:off x="3800791" y="3579599"/>
            <a:ext cx="956310"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FF0000"/>
                </a:solidFill>
              </a:rPr>
              <a:t>IQR</a:t>
            </a:r>
          </a:p>
          <a:p>
            <a:pPr algn="ctr"/>
            <a:r>
              <a:rPr lang="en-US" sz="1000" dirty="0">
                <a:solidFill>
                  <a:srgbClr val="FF0000"/>
                </a:solidFill>
              </a:rPr>
              <a:t>Interquartile Range</a:t>
            </a:r>
          </a:p>
        </p:txBody>
      </p:sp>
    </p:spTree>
    <p:extLst>
      <p:ext uri="{BB962C8B-B14F-4D97-AF65-F5344CB8AC3E}">
        <p14:creationId xmlns:p14="http://schemas.microsoft.com/office/powerpoint/2010/main" val="4287286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48887" y="186833"/>
            <a:ext cx="8275717" cy="1071237"/>
          </a:xfrm>
        </p:spPr>
        <p:txBody>
          <a:bodyPr anchor="b">
            <a:normAutofit/>
          </a:bodyPr>
          <a:lstStyle/>
          <a:p>
            <a:r>
              <a:rPr lang="en-US" sz="4000" dirty="0"/>
              <a:t>Box Plots</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1373" y="1448596"/>
            <a:ext cx="2098855" cy="5211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dirty="0"/>
              <a:t>Group by</a:t>
            </a:r>
          </a:p>
          <a:p>
            <a:pPr marL="561975" indent="-342900">
              <a:lnSpc>
                <a:spcPct val="90000"/>
              </a:lnSpc>
              <a:spcBef>
                <a:spcPts val="1000"/>
              </a:spcBef>
              <a:buClr>
                <a:schemeClr val="tx1"/>
              </a:buClr>
            </a:pPr>
            <a:endParaRPr lang="en-US" dirty="0"/>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dirty="0"/>
          </a:p>
          <a:p>
            <a:pPr marL="561975" lvl="1" indent="-342900">
              <a:lnSpc>
                <a:spcPct val="90000"/>
              </a:lnSpc>
              <a:spcBef>
                <a:spcPts val="500"/>
              </a:spcBef>
              <a:buClr>
                <a:schemeClr val="tx1"/>
              </a:buClr>
            </a:pPr>
            <a:endParaRPr lang="en-US" dirty="0"/>
          </a:p>
          <a:p>
            <a:pPr marL="561975" lvl="1" indent="-342900">
              <a:lnSpc>
                <a:spcPct val="90000"/>
              </a:lnSpc>
              <a:spcBef>
                <a:spcPts val="500"/>
              </a:spcBef>
              <a:buClr>
                <a:schemeClr val="tx1"/>
              </a:buClr>
            </a:pPr>
            <a:endParaRPr lang="en-US" dirty="0"/>
          </a:p>
          <a:p>
            <a:pPr marL="561975" indent="-342900">
              <a:lnSpc>
                <a:spcPct val="90000"/>
              </a:lnSpc>
              <a:spcBef>
                <a:spcPts val="1000"/>
              </a:spcBef>
              <a:buClr>
                <a:schemeClr val="tx1"/>
              </a:buClr>
            </a:pPr>
            <a:endParaRPr lang="en-US" dirty="0"/>
          </a:p>
        </p:txBody>
      </p:sp>
      <p:sp>
        <p:nvSpPr>
          <p:cNvPr id="5" name="Content Placeholder 2">
            <a:extLst>
              <a:ext uri="{FF2B5EF4-FFF2-40B4-BE49-F238E27FC236}">
                <a16:creationId xmlns:a16="http://schemas.microsoft.com/office/drawing/2014/main" id="{80A05186-42F7-BF9F-6827-C89BEDAFB903}"/>
              </a:ext>
            </a:extLst>
          </p:cNvPr>
          <p:cNvSpPr txBox="1">
            <a:spLocks/>
          </p:cNvSpPr>
          <p:nvPr/>
        </p:nvSpPr>
        <p:spPr>
          <a:xfrm>
            <a:off x="4607602" y="1580553"/>
            <a:ext cx="2956980" cy="521175"/>
          </a:xfrm>
          <a:prstGeom prst="rect">
            <a:avLst/>
          </a:prstGeom>
          <a:noFill/>
          <a:ln>
            <a:noFill/>
          </a:ln>
        </p:spPr>
        <p:txBody>
          <a:bodyPr vert="horz" wrap="square" lIns="68580" tIns="34290" rIns="68580" bIns="34290" rtlCol="0" anchor="t" anchorCtr="0">
            <a:noAutofit/>
          </a:bodyPr>
          <a:lstStyle>
            <a:defPPr marR="0" lvl="0" algn="l" rtl="0">
              <a:lnSpc>
                <a:spcPct val="100000"/>
              </a:lnSpc>
              <a:spcBef>
                <a:spcPts val="0"/>
              </a:spcBef>
              <a:spcAft>
                <a:spcPts val="0"/>
              </a:spcAft>
            </a:defPPr>
            <a:lvl1pPr marL="401638" marR="0" lvl="0" indent="-182563" algn="l" rtl="0">
              <a:lnSpc>
                <a:spcPct val="100000"/>
              </a:lnSpc>
              <a:spcBef>
                <a:spcPts val="480"/>
              </a:spcBef>
              <a:spcAft>
                <a:spcPts val="375"/>
              </a:spcAft>
              <a:buClr>
                <a:srgbClr val="7E241A"/>
              </a:buClr>
              <a:buSzPct val="150000"/>
              <a:buFont typeface="Arial"/>
              <a:buChar char="•"/>
              <a:defRPr sz="2000" b="0" i="0" u="none" strike="noStrike" cap="none">
                <a:solidFill>
                  <a:schemeClr val="dk1"/>
                </a:solidFill>
                <a:latin typeface="Helvetica"/>
                <a:ea typeface="Constantia"/>
                <a:cs typeface="Helvetica"/>
                <a:sym typeface="Constantia"/>
              </a:defRPr>
            </a:lvl1pPr>
            <a:lvl2pPr marL="630238" marR="0" lvl="1" indent="-149225" algn="l" rtl="0">
              <a:lnSpc>
                <a:spcPct val="100000"/>
              </a:lnSpc>
              <a:spcBef>
                <a:spcPts val="440"/>
              </a:spcBef>
              <a:spcAft>
                <a:spcPts val="375"/>
              </a:spcAft>
              <a:buClr>
                <a:srgbClr val="7E241A"/>
              </a:buClr>
              <a:buSzPct val="150000"/>
              <a:buFont typeface="Arial"/>
              <a:buChar char="•"/>
              <a:defRPr sz="1800" b="0" i="0" u="none" strike="noStrike" cap="none">
                <a:solidFill>
                  <a:schemeClr val="dk1"/>
                </a:solidFill>
                <a:latin typeface="Helvetica"/>
                <a:ea typeface="Constantia"/>
                <a:cs typeface="Helvetica"/>
                <a:sym typeface="Constantia"/>
              </a:defRPr>
            </a:lvl2pPr>
            <a:lvl3pPr marL="914400" marR="0" lvl="2" indent="-171450" algn="l" rtl="0">
              <a:lnSpc>
                <a:spcPct val="100000"/>
              </a:lnSpc>
              <a:spcBef>
                <a:spcPts val="400"/>
              </a:spcBef>
              <a:spcAft>
                <a:spcPts val="375"/>
              </a:spcAft>
              <a:buClr>
                <a:srgbClr val="7E241A"/>
              </a:buClr>
              <a:buSzPct val="150000"/>
              <a:buFont typeface="Arial"/>
              <a:buChar char="•"/>
              <a:defRPr sz="1600" b="0" i="0" u="none" strike="noStrike" cap="none">
                <a:solidFill>
                  <a:schemeClr val="dk1"/>
                </a:solidFill>
                <a:latin typeface="Helvetica"/>
                <a:ea typeface="Constantia"/>
                <a:cs typeface="Helvetica"/>
                <a:sym typeface="Constantia"/>
              </a:defRPr>
            </a:lvl3pPr>
            <a:lvl4pPr marL="1143000" marR="0" lvl="3" indent="-128588" algn="l" rtl="0">
              <a:lnSpc>
                <a:spcPct val="100000"/>
              </a:lnSpc>
              <a:spcBef>
                <a:spcPts val="360"/>
              </a:spcBef>
              <a:spcAft>
                <a:spcPts val="375"/>
              </a:spcAft>
              <a:buClr>
                <a:srgbClr val="7E241A"/>
              </a:buClr>
              <a:buSzPct val="150000"/>
              <a:buFont typeface="Arial"/>
              <a:buChar char="•"/>
              <a:defRPr sz="1400" b="0" i="0" u="none" strike="noStrike" cap="none">
                <a:solidFill>
                  <a:schemeClr val="dk1"/>
                </a:solidFill>
                <a:latin typeface="Helvetica"/>
                <a:ea typeface="Constantia"/>
                <a:cs typeface="Helvetica"/>
                <a:sym typeface="Constantia"/>
              </a:defRPr>
            </a:lvl4pPr>
            <a:lvl5pPr marL="1371600" marR="0" lvl="4" indent="-95250" algn="l" rtl="0">
              <a:lnSpc>
                <a:spcPct val="100000"/>
              </a:lnSpc>
              <a:spcBef>
                <a:spcPts val="320"/>
              </a:spcBef>
              <a:spcAft>
                <a:spcPts val="375"/>
              </a:spcAft>
              <a:buClr>
                <a:srgbClr val="7E241A"/>
              </a:buClr>
              <a:buSzPct val="150000"/>
              <a:buFont typeface="Arial"/>
              <a:buChar char="•"/>
              <a:defRPr sz="1200" b="0" i="0" u="none" strike="noStrike" cap="none">
                <a:solidFill>
                  <a:schemeClr val="dk1"/>
                </a:solidFill>
                <a:latin typeface="Helvetica"/>
                <a:ea typeface="Constantia"/>
                <a:cs typeface="Helvetica"/>
                <a:sym typeface="Constantia"/>
              </a:defRPr>
            </a:lvl5pPr>
            <a:lvl6pPr marL="1571562" marR="0" lvl="5" indent="-68596"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pPr>
              <a:lnSpc>
                <a:spcPct val="90000"/>
              </a:lnSpc>
              <a:spcBef>
                <a:spcPts val="1000"/>
              </a:spcBef>
              <a:spcAft>
                <a:spcPts val="0"/>
              </a:spcAft>
              <a:buClr>
                <a:schemeClr val="tx1"/>
              </a:buClr>
            </a:pPr>
            <a:r>
              <a:rPr lang="en-US" sz="2400" dirty="0"/>
              <a:t>Multiple Columns</a:t>
            </a:r>
          </a:p>
          <a:p>
            <a:pPr>
              <a:lnSpc>
                <a:spcPct val="90000"/>
              </a:lnSpc>
              <a:spcBef>
                <a:spcPts val="1000"/>
              </a:spcBef>
              <a:spcAft>
                <a:spcPts val="0"/>
              </a:spcAft>
              <a:buClr>
                <a:schemeClr val="tx1"/>
              </a:buClr>
            </a:pPr>
            <a:endParaRPr lang="en-US" dirty="0"/>
          </a:p>
          <a:p>
            <a:pPr>
              <a:lnSpc>
                <a:spcPct val="90000"/>
              </a:lnSpc>
              <a:spcBef>
                <a:spcPts val="1000"/>
              </a:spcBef>
              <a:spcAft>
                <a:spcPts val="0"/>
              </a:spcAft>
              <a:buClr>
                <a:schemeClr val="tx1"/>
              </a:buClr>
            </a:pPr>
            <a:endParaRPr lang="en-US" dirty="0"/>
          </a:p>
          <a:p>
            <a:pPr>
              <a:lnSpc>
                <a:spcPct val="90000"/>
              </a:lnSpc>
              <a:spcBef>
                <a:spcPts val="1000"/>
              </a:spcBef>
              <a:spcAft>
                <a:spcPts val="0"/>
              </a:spcAft>
              <a:buClr>
                <a:schemeClr val="tx1"/>
              </a:buClr>
            </a:pPr>
            <a:endParaRPr lang="en-US" dirty="0"/>
          </a:p>
          <a:p>
            <a:pPr marL="504825" lvl="1" indent="-285750">
              <a:lnSpc>
                <a:spcPct val="90000"/>
              </a:lnSpc>
              <a:spcBef>
                <a:spcPts val="500"/>
              </a:spcBef>
              <a:spcAft>
                <a:spcPts val="0"/>
              </a:spcAft>
              <a:buClr>
                <a:schemeClr val="tx1"/>
              </a:buClr>
            </a:pPr>
            <a:endParaRPr lang="en-US" dirty="0"/>
          </a:p>
          <a:p>
            <a:pPr marL="504825" lvl="1" indent="-285750">
              <a:lnSpc>
                <a:spcPct val="90000"/>
              </a:lnSpc>
              <a:spcBef>
                <a:spcPts val="500"/>
              </a:spcBef>
              <a:spcAft>
                <a:spcPts val="0"/>
              </a:spcAft>
              <a:buClr>
                <a:schemeClr val="tx1"/>
              </a:buClr>
            </a:pPr>
            <a:endParaRPr lang="en-US" dirty="0"/>
          </a:p>
          <a:p>
            <a:pPr>
              <a:lnSpc>
                <a:spcPct val="90000"/>
              </a:lnSpc>
              <a:spcBef>
                <a:spcPts val="1000"/>
              </a:spcBef>
              <a:spcAft>
                <a:spcPts val="0"/>
              </a:spcAft>
              <a:buClr>
                <a:schemeClr val="tx1"/>
              </a:buClr>
            </a:pPr>
            <a:endParaRPr lang="en-US" dirty="0"/>
          </a:p>
        </p:txBody>
      </p:sp>
      <p:pic>
        <p:nvPicPr>
          <p:cNvPr id="7" name="Picture 21" descr="Chart, box and whisker chart&#10;&#10;Description automatically generated">
            <a:extLst>
              <a:ext uri="{FF2B5EF4-FFF2-40B4-BE49-F238E27FC236}">
                <a16:creationId xmlns:a16="http://schemas.microsoft.com/office/drawing/2014/main" id="{AF13F691-7838-5D5C-4A7D-D5C0F3221954}"/>
              </a:ext>
            </a:extLst>
          </p:cNvPr>
          <p:cNvPicPr>
            <a:picLocks noChangeAspect="1"/>
          </p:cNvPicPr>
          <p:nvPr/>
        </p:nvPicPr>
        <p:blipFill>
          <a:blip r:embed="rId3"/>
          <a:stretch>
            <a:fillRect/>
          </a:stretch>
        </p:blipFill>
        <p:spPr>
          <a:xfrm>
            <a:off x="752475" y="2129134"/>
            <a:ext cx="3609975" cy="2799803"/>
          </a:xfrm>
          <a:prstGeom prst="rect">
            <a:avLst/>
          </a:prstGeom>
        </p:spPr>
      </p:pic>
      <p:pic>
        <p:nvPicPr>
          <p:cNvPr id="22" name="Picture 22" descr="Chart, box and whisker chart&#10;&#10;Description automatically generated">
            <a:extLst>
              <a:ext uri="{FF2B5EF4-FFF2-40B4-BE49-F238E27FC236}">
                <a16:creationId xmlns:a16="http://schemas.microsoft.com/office/drawing/2014/main" id="{92A931D7-A2A0-732C-114D-189E5E2F8625}"/>
              </a:ext>
            </a:extLst>
          </p:cNvPr>
          <p:cNvPicPr>
            <a:picLocks noChangeAspect="1"/>
          </p:cNvPicPr>
          <p:nvPr/>
        </p:nvPicPr>
        <p:blipFill>
          <a:blip r:embed="rId4"/>
          <a:stretch>
            <a:fillRect/>
          </a:stretch>
        </p:blipFill>
        <p:spPr>
          <a:xfrm>
            <a:off x="4905988" y="2150085"/>
            <a:ext cx="3709988" cy="2799803"/>
          </a:xfrm>
          <a:prstGeom prst="rect">
            <a:avLst/>
          </a:prstGeom>
        </p:spPr>
      </p:pic>
    </p:spTree>
    <p:extLst>
      <p:ext uri="{BB962C8B-B14F-4D97-AF65-F5344CB8AC3E}">
        <p14:creationId xmlns:p14="http://schemas.microsoft.com/office/powerpoint/2010/main" val="51495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81374" y="178523"/>
            <a:ext cx="8243230" cy="1071237"/>
          </a:xfrm>
        </p:spPr>
        <p:txBody>
          <a:bodyPr anchor="b">
            <a:normAutofit/>
          </a:bodyPr>
          <a:lstStyle/>
          <a:p>
            <a:r>
              <a:rPr lang="en-US" sz="4000" dirty="0"/>
              <a:t>Pie Chart</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1374" y="1286060"/>
            <a:ext cx="6500638" cy="4115682"/>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sz="2000" dirty="0">
                <a:latin typeface="Helvetica" panose="020B0604020202020204" pitchFamily="34" charset="0"/>
                <a:cs typeface="Helvetica" panose="020B0604020202020204" pitchFamily="34" charset="0"/>
              </a:rPr>
              <a:t>Display the proportional distribution. </a:t>
            </a:r>
          </a:p>
          <a:p>
            <a:pPr marL="561975" indent="-342900">
              <a:lnSpc>
                <a:spcPct val="90000"/>
              </a:lnSpc>
              <a:spcBef>
                <a:spcPts val="1000"/>
              </a:spcBef>
              <a:buClr>
                <a:schemeClr val="tx1"/>
              </a:buClr>
            </a:pPr>
            <a:r>
              <a:rPr lang="en-US" sz="2000" dirty="0">
                <a:latin typeface="Helvetica" panose="020B0604020202020204" pitchFamily="34" charset="0"/>
                <a:cs typeface="Helvetica" panose="020B0604020202020204" pitchFamily="34" charset="0"/>
              </a:rPr>
              <a:t>Provide one portion for each index, so if you want to show “Embarked” value distribution …</a:t>
            </a:r>
          </a:p>
          <a:p>
            <a:pPr marL="219075" indent="0">
              <a:lnSpc>
                <a:spcPct val="90000"/>
              </a:lnSpc>
              <a:spcBef>
                <a:spcPts val="1000"/>
              </a:spcBef>
              <a:spcAft>
                <a:spcPts val="0"/>
              </a:spcAft>
              <a:buNone/>
            </a:pPr>
            <a:endParaRPr lang="en-US" sz="2000" dirty="0">
              <a:latin typeface="Helvetica" panose="020B0604020202020204" pitchFamily="34" charset="0"/>
              <a:cs typeface="Helvetica" panose="020B0604020202020204" pitchFamily="34" charset="0"/>
            </a:endParaRPr>
          </a:p>
          <a:p>
            <a:pPr marL="561975" indent="-342900">
              <a:lnSpc>
                <a:spcPct val="90000"/>
              </a:lnSpc>
              <a:spcBef>
                <a:spcPts val="1000"/>
              </a:spcBef>
              <a:spcAft>
                <a:spcPts val="0"/>
              </a:spcAft>
              <a:buClr>
                <a:schemeClr val="tx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However, it is not a good way to visualize data, </a:t>
            </a:r>
            <a:r>
              <a:rPr lang="en-US" sz="2000" b="1" dirty="0">
                <a:latin typeface="Helvetica" panose="020B0604020202020204" pitchFamily="34" charset="0"/>
                <a:cs typeface="Helvetica" panose="020B0604020202020204" pitchFamily="34" charset="0"/>
              </a:rPr>
              <a:t>try not to use it</a:t>
            </a:r>
          </a:p>
          <a:p>
            <a:pPr marL="561975" indent="-342900">
              <a:lnSpc>
                <a:spcPct val="90000"/>
              </a:lnSpc>
              <a:spcBef>
                <a:spcPts val="1000"/>
              </a:spcBef>
              <a:spcAft>
                <a:spcPts val="0"/>
              </a:spcAft>
              <a:buClr>
                <a:schemeClr val="tx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The difference of slice sizes can be hard to tell</a:t>
            </a:r>
          </a:p>
          <a:p>
            <a:pPr marL="561975" indent="-342900">
              <a:lnSpc>
                <a:spcPct val="90000"/>
              </a:lnSpc>
              <a:spcBef>
                <a:spcPts val="1000"/>
              </a:spcBef>
              <a:spcAft>
                <a:spcPts val="0"/>
              </a:spcAft>
              <a:buClr>
                <a:schemeClr val="tx1"/>
              </a:buClr>
              <a:buFont typeface="Arial" panose="020B0604020202020204" pitchFamily="34" charset="0"/>
              <a:buChar char="•"/>
            </a:pPr>
            <a:r>
              <a:rPr lang="en-US" altLang="zh-CN" sz="2000" dirty="0">
                <a:latin typeface="Helvetica" panose="020B0604020202020204" pitchFamily="34" charset="0"/>
                <a:cs typeface="Helvetica" panose="020B0604020202020204" pitchFamily="34" charset="0"/>
              </a:rPr>
              <a:t>Not</a:t>
            </a:r>
            <a:r>
              <a:rPr lang="zh-CN" altLang="en-US" sz="2000" dirty="0">
                <a:latin typeface="Helvetica" panose="020B0604020202020204" pitchFamily="34" charset="0"/>
                <a:cs typeface="Helvetica" panose="020B0604020202020204" pitchFamily="34" charset="0"/>
              </a:rPr>
              <a:t> </a:t>
            </a:r>
            <a:r>
              <a:rPr lang="en-US" altLang="zh-CN" sz="2000" dirty="0">
                <a:latin typeface="Helvetica" panose="020B0604020202020204" pitchFamily="34" charset="0"/>
                <a:cs typeface="Helvetica" panose="020B0604020202020204" pitchFamily="34" charset="0"/>
              </a:rPr>
              <a:t>effective</a:t>
            </a:r>
            <a:r>
              <a:rPr lang="zh-CN" altLang="en-US" sz="2000" dirty="0">
                <a:latin typeface="Helvetica" panose="020B0604020202020204" pitchFamily="34" charset="0"/>
                <a:cs typeface="Helvetica" panose="020B0604020202020204" pitchFamily="34" charset="0"/>
              </a:rPr>
              <a:t> </a:t>
            </a:r>
            <a:r>
              <a:rPr lang="en-US" altLang="zh-CN" sz="2000" dirty="0">
                <a:latin typeface="Helvetica" panose="020B0604020202020204" pitchFamily="34" charset="0"/>
                <a:cs typeface="Helvetica" panose="020B0604020202020204" pitchFamily="34" charset="0"/>
              </a:rPr>
              <a:t>for</a:t>
            </a:r>
            <a:r>
              <a:rPr lang="zh-CN" altLang="en-US" sz="2000" dirty="0">
                <a:latin typeface="Helvetica" panose="020B0604020202020204" pitchFamily="34" charset="0"/>
                <a:cs typeface="Helvetica" panose="020B0604020202020204" pitchFamily="34" charset="0"/>
              </a:rPr>
              <a:t> </a:t>
            </a:r>
            <a:r>
              <a:rPr lang="en-US" altLang="zh-CN" sz="2000" dirty="0">
                <a:latin typeface="Helvetica" panose="020B0604020202020204" pitchFamily="34" charset="0"/>
                <a:cs typeface="Helvetica" panose="020B0604020202020204" pitchFamily="34" charset="0"/>
              </a:rPr>
              <a:t>attributes</a:t>
            </a:r>
            <a:r>
              <a:rPr lang="zh-CN" altLang="en-US" sz="2000" dirty="0">
                <a:latin typeface="Helvetica" panose="020B0604020202020204" pitchFamily="34" charset="0"/>
                <a:cs typeface="Helvetica" panose="020B0604020202020204" pitchFamily="34" charset="0"/>
              </a:rPr>
              <a:t> </a:t>
            </a:r>
            <a:r>
              <a:rPr lang="en-US" altLang="zh-CN" sz="2000" dirty="0">
                <a:latin typeface="Helvetica" panose="020B0604020202020204" pitchFamily="34" charset="0"/>
                <a:cs typeface="Helvetica" panose="020B0604020202020204" pitchFamily="34" charset="0"/>
              </a:rPr>
              <a:t>with</a:t>
            </a:r>
            <a:r>
              <a:rPr lang="zh-CN" altLang="en-US" sz="2000" dirty="0">
                <a:latin typeface="Helvetica" panose="020B0604020202020204" pitchFamily="34" charset="0"/>
                <a:cs typeface="Helvetica" panose="020B0604020202020204" pitchFamily="34" charset="0"/>
              </a:rPr>
              <a:t> </a:t>
            </a:r>
            <a:r>
              <a:rPr lang="en-US" altLang="zh-CN" sz="2000" dirty="0">
                <a:latin typeface="Helvetica" panose="020B0604020202020204" pitchFamily="34" charset="0"/>
                <a:cs typeface="Helvetica" panose="020B0604020202020204" pitchFamily="34" charset="0"/>
              </a:rPr>
              <a:t>a</a:t>
            </a:r>
            <a:r>
              <a:rPr lang="zh-CN" altLang="en-US" sz="2000" dirty="0">
                <a:latin typeface="Helvetica" panose="020B0604020202020204" pitchFamily="34" charset="0"/>
                <a:cs typeface="Helvetica" panose="020B0604020202020204" pitchFamily="34" charset="0"/>
              </a:rPr>
              <a:t> </a:t>
            </a:r>
            <a:r>
              <a:rPr lang="en-US" altLang="zh-CN" sz="2000" dirty="0">
                <a:latin typeface="Helvetica" panose="020B0604020202020204" pitchFamily="34" charset="0"/>
                <a:cs typeface="Helvetica" panose="020B0604020202020204" pitchFamily="34" charset="0"/>
              </a:rPr>
              <a:t>large</a:t>
            </a:r>
            <a:r>
              <a:rPr lang="zh-CN" altLang="en-US" sz="2000" dirty="0">
                <a:latin typeface="Helvetica" panose="020B0604020202020204" pitchFamily="34" charset="0"/>
                <a:cs typeface="Helvetica" panose="020B0604020202020204" pitchFamily="34" charset="0"/>
              </a:rPr>
              <a:t> </a:t>
            </a:r>
            <a:r>
              <a:rPr lang="en-US" altLang="zh-CN" sz="2000" dirty="0">
                <a:latin typeface="Helvetica" panose="020B0604020202020204" pitchFamily="34" charset="0"/>
                <a:cs typeface="Helvetica" panose="020B0604020202020204" pitchFamily="34" charset="0"/>
              </a:rPr>
              <a:t>number</a:t>
            </a:r>
            <a:r>
              <a:rPr lang="zh-CN" altLang="en-US" sz="2000" dirty="0">
                <a:latin typeface="Helvetica" panose="020B0604020202020204" pitchFamily="34" charset="0"/>
                <a:cs typeface="Helvetica" panose="020B0604020202020204" pitchFamily="34" charset="0"/>
              </a:rPr>
              <a:t> </a:t>
            </a:r>
            <a:r>
              <a:rPr lang="en-US" altLang="zh-CN" sz="2000" dirty="0">
                <a:latin typeface="Helvetica" panose="020B0604020202020204" pitchFamily="34" charset="0"/>
                <a:cs typeface="Helvetica" panose="020B0604020202020204" pitchFamily="34" charset="0"/>
              </a:rPr>
              <a:t>of</a:t>
            </a:r>
            <a:r>
              <a:rPr lang="zh-CN" altLang="en-US" sz="2000" dirty="0">
                <a:latin typeface="Helvetica" panose="020B0604020202020204" pitchFamily="34" charset="0"/>
                <a:cs typeface="Helvetica" panose="020B0604020202020204" pitchFamily="34" charset="0"/>
              </a:rPr>
              <a:t> </a:t>
            </a:r>
            <a:r>
              <a:rPr lang="en-US" altLang="zh-CN" sz="2000" dirty="0">
                <a:latin typeface="Helvetica" panose="020B0604020202020204" pitchFamily="34" charset="0"/>
                <a:cs typeface="Helvetica" panose="020B0604020202020204" pitchFamily="34" charset="0"/>
              </a:rPr>
              <a:t>possible</a:t>
            </a:r>
            <a:r>
              <a:rPr lang="zh-CN" altLang="en-US" sz="2000" dirty="0">
                <a:latin typeface="Helvetica" panose="020B0604020202020204" pitchFamily="34" charset="0"/>
                <a:cs typeface="Helvetica" panose="020B0604020202020204" pitchFamily="34" charset="0"/>
              </a:rPr>
              <a:t> </a:t>
            </a:r>
            <a:r>
              <a:rPr lang="en-US" altLang="zh-CN" sz="2000" dirty="0">
                <a:latin typeface="Helvetica" panose="020B0604020202020204" pitchFamily="34" charset="0"/>
                <a:cs typeface="Helvetica" panose="020B0604020202020204" pitchFamily="34" charset="0"/>
              </a:rPr>
              <a:t>values</a:t>
            </a:r>
          </a:p>
          <a:p>
            <a:pPr marL="561975" indent="-342900">
              <a:lnSpc>
                <a:spcPct val="90000"/>
              </a:lnSpc>
              <a:spcBef>
                <a:spcPts val="1000"/>
              </a:spcBef>
              <a:spcAft>
                <a:spcPts val="0"/>
              </a:spcAft>
              <a:buClr>
                <a:schemeClr val="tx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Use a table instead</a:t>
            </a:r>
          </a:p>
          <a:p>
            <a:pPr marL="401320" indent="-182245">
              <a:lnSpc>
                <a:spcPct val="90000"/>
              </a:lnSpc>
              <a:spcBef>
                <a:spcPts val="1000"/>
              </a:spcBef>
              <a:spcAft>
                <a:spcPts val="0"/>
              </a:spcAft>
              <a:buFont typeface="Arial" panose="020B0604020202020204" pitchFamily="34" charset="0"/>
              <a:buChar char="•"/>
            </a:pPr>
            <a:endParaRPr lang="en-US" sz="2000" dirty="0"/>
          </a:p>
          <a:p>
            <a:pPr marL="401320" indent="-182245">
              <a:lnSpc>
                <a:spcPct val="90000"/>
              </a:lnSpc>
              <a:spcBef>
                <a:spcPts val="1000"/>
              </a:spcBef>
              <a:spcAft>
                <a:spcPts val="0"/>
              </a:spcAft>
              <a:buFont typeface="Arial" panose="020B0604020202020204" pitchFamily="34" charset="0"/>
              <a:buChar char="•"/>
            </a:pPr>
            <a:endParaRPr lang="en-US" sz="2000" dirty="0"/>
          </a:p>
          <a:p>
            <a:pPr marL="401320" lvl="1" indent="-182245">
              <a:lnSpc>
                <a:spcPct val="90000"/>
              </a:lnSpc>
              <a:spcBef>
                <a:spcPts val="500"/>
              </a:spcBef>
              <a:spcAft>
                <a:spcPts val="0"/>
              </a:spcAft>
              <a:buFont typeface="Arial" panose="020B0604020202020204" pitchFamily="34" charset="0"/>
              <a:buChar char="•"/>
            </a:pPr>
            <a:endParaRPr lang="en-US" sz="2000" dirty="0"/>
          </a:p>
          <a:p>
            <a:pPr marL="401320" lvl="1" indent="-182245">
              <a:lnSpc>
                <a:spcPct val="90000"/>
              </a:lnSpc>
              <a:spcBef>
                <a:spcPts val="500"/>
              </a:spcBef>
              <a:spcAft>
                <a:spcPts val="0"/>
              </a:spcAft>
              <a:buFont typeface="Arial" panose="020B0604020202020204" pitchFamily="34" charset="0"/>
              <a:buChar char="•"/>
            </a:pPr>
            <a:endParaRPr lang="en-US" sz="2000" dirty="0"/>
          </a:p>
          <a:p>
            <a:pPr marL="401320" indent="-182245">
              <a:lnSpc>
                <a:spcPct val="90000"/>
              </a:lnSpc>
              <a:spcBef>
                <a:spcPts val="1000"/>
              </a:spcBef>
              <a:spcAft>
                <a:spcPts val="0"/>
              </a:spcAft>
              <a:buFont typeface="Arial" panose="020B0604020202020204" pitchFamily="34" charset="0"/>
              <a:buChar char="•"/>
            </a:pPr>
            <a:endParaRPr lang="en-US" sz="2000" dirty="0"/>
          </a:p>
        </p:txBody>
      </p:sp>
      <p:pic>
        <p:nvPicPr>
          <p:cNvPr id="4" name="Picture 4" descr="Chart, pie chart&#10;&#10;Description automatically generated">
            <a:extLst>
              <a:ext uri="{FF2B5EF4-FFF2-40B4-BE49-F238E27FC236}">
                <a16:creationId xmlns:a16="http://schemas.microsoft.com/office/drawing/2014/main" id="{F5ED8FE7-9211-9770-C091-1F8E6021C63D}"/>
              </a:ext>
            </a:extLst>
          </p:cNvPr>
          <p:cNvPicPr>
            <a:picLocks noChangeAspect="1"/>
          </p:cNvPicPr>
          <p:nvPr/>
        </p:nvPicPr>
        <p:blipFill>
          <a:blip r:embed="rId3"/>
          <a:stretch>
            <a:fillRect/>
          </a:stretch>
        </p:blipFill>
        <p:spPr>
          <a:xfrm>
            <a:off x="7055736" y="1346927"/>
            <a:ext cx="1553578" cy="1285720"/>
          </a:xfrm>
          <a:prstGeom prst="rect">
            <a:avLst/>
          </a:prstGeom>
        </p:spPr>
      </p:pic>
      <p:pic>
        <p:nvPicPr>
          <p:cNvPr id="5" name="Picture 5" descr="A picture containing table&#10;&#10;Description automatically generated">
            <a:extLst>
              <a:ext uri="{FF2B5EF4-FFF2-40B4-BE49-F238E27FC236}">
                <a16:creationId xmlns:a16="http://schemas.microsoft.com/office/drawing/2014/main" id="{CEC886F3-3467-EB4F-8E72-E3CA2890144F}"/>
              </a:ext>
            </a:extLst>
          </p:cNvPr>
          <p:cNvPicPr>
            <a:picLocks noChangeAspect="1"/>
          </p:cNvPicPr>
          <p:nvPr/>
        </p:nvPicPr>
        <p:blipFill>
          <a:blip r:embed="rId4"/>
          <a:stretch>
            <a:fillRect/>
          </a:stretch>
        </p:blipFill>
        <p:spPr>
          <a:xfrm>
            <a:off x="6940447" y="3359352"/>
            <a:ext cx="1997454" cy="1285719"/>
          </a:xfrm>
          <a:prstGeom prst="rect">
            <a:avLst/>
          </a:prstGeom>
        </p:spPr>
      </p:pic>
    </p:spTree>
    <p:extLst>
      <p:ext uri="{BB962C8B-B14F-4D97-AF65-F5344CB8AC3E}">
        <p14:creationId xmlns:p14="http://schemas.microsoft.com/office/powerpoint/2010/main" val="1499219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39808" y="195149"/>
            <a:ext cx="8284796" cy="1071237"/>
          </a:xfrm>
        </p:spPr>
        <p:txBody>
          <a:bodyPr anchor="b">
            <a:normAutofit/>
          </a:bodyPr>
          <a:lstStyle/>
          <a:p>
            <a:r>
              <a:rPr lang="en-US" sz="4000" dirty="0"/>
              <a:t>Line Graph</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98764" y="1069929"/>
            <a:ext cx="8200813"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sz="2000" dirty="0"/>
              <a:t>Displays the evolution of one or more numeric attribute values</a:t>
            </a:r>
          </a:p>
          <a:p>
            <a:pPr marL="561975" indent="-342900">
              <a:lnSpc>
                <a:spcPct val="90000"/>
              </a:lnSpc>
              <a:spcBef>
                <a:spcPts val="1000"/>
              </a:spcBef>
              <a:buClr>
                <a:schemeClr val="tx1"/>
              </a:buClr>
            </a:pPr>
            <a:r>
              <a:rPr lang="en-US" sz="2000" dirty="0"/>
              <a:t>Need to determine what x-axis and y-axis represents</a:t>
            </a:r>
          </a:p>
          <a:p>
            <a:pPr marL="561975" indent="-342900">
              <a:lnSpc>
                <a:spcPct val="90000"/>
              </a:lnSpc>
              <a:spcBef>
                <a:spcPts val="1000"/>
              </a:spcBef>
              <a:buClr>
                <a:schemeClr val="tx1"/>
              </a:buClr>
            </a:pPr>
            <a:r>
              <a:rPr lang="en-US" sz="2000" dirty="0"/>
              <a:t>By default, x=axis is the index</a:t>
            </a:r>
          </a:p>
          <a:p>
            <a:pPr marL="561975" indent="-342900">
              <a:lnSpc>
                <a:spcPct val="90000"/>
              </a:lnSpc>
              <a:spcBef>
                <a:spcPts val="1000"/>
              </a:spcBef>
              <a:buClr>
                <a:schemeClr val="tx1"/>
              </a:buClr>
            </a:pPr>
            <a:r>
              <a:rPr lang="en-US" sz="2000" dirty="0"/>
              <a:t>You can have multiple columns for y-axis</a:t>
            </a:r>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sz="2000" dirty="0"/>
          </a:p>
          <a:p>
            <a:pPr marL="561975" lvl="1" indent="-342900">
              <a:lnSpc>
                <a:spcPct val="90000"/>
              </a:lnSpc>
              <a:spcBef>
                <a:spcPts val="500"/>
              </a:spcBef>
              <a:buClr>
                <a:schemeClr val="tx1"/>
              </a:buClr>
            </a:pPr>
            <a:endParaRPr lang="en-US" sz="2000" dirty="0"/>
          </a:p>
          <a:p>
            <a:pPr marL="561975" lvl="1" indent="-342900">
              <a:lnSpc>
                <a:spcPct val="90000"/>
              </a:lnSpc>
              <a:spcBef>
                <a:spcPts val="500"/>
              </a:spcBef>
              <a:buClr>
                <a:schemeClr val="tx1"/>
              </a:buClr>
            </a:pPr>
            <a:endParaRPr lang="en-US" sz="2000" dirty="0"/>
          </a:p>
          <a:p>
            <a:pPr marL="561975" indent="-342900">
              <a:lnSpc>
                <a:spcPct val="90000"/>
              </a:lnSpc>
              <a:spcBef>
                <a:spcPts val="1000"/>
              </a:spcBef>
              <a:buClr>
                <a:schemeClr val="tx1"/>
              </a:buClr>
            </a:pPr>
            <a:endParaRPr lang="en-US" sz="2000" dirty="0"/>
          </a:p>
        </p:txBody>
      </p:sp>
      <p:pic>
        <p:nvPicPr>
          <p:cNvPr id="6" name="Picture 6" descr="Chart, line chart&#10;&#10;Description automatically generated">
            <a:extLst>
              <a:ext uri="{FF2B5EF4-FFF2-40B4-BE49-F238E27FC236}">
                <a16:creationId xmlns:a16="http://schemas.microsoft.com/office/drawing/2014/main" id="{3058DC67-CDA4-0A3B-861C-56E20C86EE67}"/>
              </a:ext>
            </a:extLst>
          </p:cNvPr>
          <p:cNvPicPr>
            <a:picLocks noChangeAspect="1"/>
          </p:cNvPicPr>
          <p:nvPr/>
        </p:nvPicPr>
        <p:blipFill>
          <a:blip r:embed="rId3"/>
          <a:stretch>
            <a:fillRect/>
          </a:stretch>
        </p:blipFill>
        <p:spPr>
          <a:xfrm>
            <a:off x="2959768" y="2706194"/>
            <a:ext cx="3764882" cy="2832376"/>
          </a:xfrm>
          <a:prstGeom prst="rect">
            <a:avLst/>
          </a:prstGeom>
        </p:spPr>
      </p:pic>
    </p:spTree>
    <p:extLst>
      <p:ext uri="{BB962C8B-B14F-4D97-AF65-F5344CB8AC3E}">
        <p14:creationId xmlns:p14="http://schemas.microsoft.com/office/powerpoint/2010/main" val="2448599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39808" y="186835"/>
            <a:ext cx="8284796" cy="1071237"/>
          </a:xfrm>
        </p:spPr>
        <p:txBody>
          <a:bodyPr anchor="b">
            <a:normAutofit/>
          </a:bodyPr>
          <a:lstStyle/>
          <a:p>
            <a:r>
              <a:rPr lang="en-US" sz="4000" dirty="0"/>
              <a:t>Bar Chart</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9686" y="1069929"/>
            <a:ext cx="8259769"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sz="2000" dirty="0"/>
              <a:t>Shows the summary or aggregated information of categorical values</a:t>
            </a:r>
          </a:p>
          <a:p>
            <a:pPr marL="561975" indent="-342900">
              <a:lnSpc>
                <a:spcPct val="90000"/>
              </a:lnSpc>
              <a:spcBef>
                <a:spcPts val="1000"/>
              </a:spcBef>
              <a:buClr>
                <a:schemeClr val="tx1"/>
              </a:buClr>
            </a:pPr>
            <a:r>
              <a:rPr lang="en-US" sz="2000" dirty="0"/>
              <a:t>X: categories (i.e., county)</a:t>
            </a:r>
          </a:p>
          <a:p>
            <a:pPr marL="561975" indent="-342900">
              <a:lnSpc>
                <a:spcPct val="90000"/>
              </a:lnSpc>
              <a:spcBef>
                <a:spcPts val="1000"/>
              </a:spcBef>
              <a:buClr>
                <a:schemeClr val="tx1"/>
              </a:buClr>
            </a:pPr>
            <a:r>
              <a:rPr lang="en-US" sz="2000" dirty="0"/>
              <a:t>Y: specific information (the men/women population)</a:t>
            </a:r>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sz="2000" dirty="0"/>
          </a:p>
          <a:p>
            <a:pPr marL="561975" lvl="1" indent="-342900">
              <a:lnSpc>
                <a:spcPct val="90000"/>
              </a:lnSpc>
              <a:spcBef>
                <a:spcPts val="500"/>
              </a:spcBef>
              <a:buClr>
                <a:schemeClr val="tx1"/>
              </a:buClr>
            </a:pPr>
            <a:endParaRPr lang="en-US" sz="2000" dirty="0"/>
          </a:p>
          <a:p>
            <a:pPr marL="561975" lvl="1" indent="-342900">
              <a:lnSpc>
                <a:spcPct val="90000"/>
              </a:lnSpc>
              <a:spcBef>
                <a:spcPts val="500"/>
              </a:spcBef>
              <a:buClr>
                <a:schemeClr val="tx1"/>
              </a:buClr>
            </a:pPr>
            <a:endParaRPr lang="en-US" sz="2000" dirty="0"/>
          </a:p>
          <a:p>
            <a:pPr marL="561975" indent="-342900">
              <a:lnSpc>
                <a:spcPct val="90000"/>
              </a:lnSpc>
              <a:spcBef>
                <a:spcPts val="1000"/>
              </a:spcBef>
              <a:buClr>
                <a:schemeClr val="tx1"/>
              </a:buClr>
            </a:pPr>
            <a:endParaRPr lang="en-US" sz="2000" dirty="0"/>
          </a:p>
        </p:txBody>
      </p:sp>
      <p:pic>
        <p:nvPicPr>
          <p:cNvPr id="4" name="Picture 4" descr="Chart, bar chart&#10;&#10;Description automatically generated">
            <a:extLst>
              <a:ext uri="{FF2B5EF4-FFF2-40B4-BE49-F238E27FC236}">
                <a16:creationId xmlns:a16="http://schemas.microsoft.com/office/drawing/2014/main" id="{B4B002A7-A891-3A13-F3B6-C2737CB9670B}"/>
              </a:ext>
            </a:extLst>
          </p:cNvPr>
          <p:cNvPicPr>
            <a:picLocks noChangeAspect="1"/>
          </p:cNvPicPr>
          <p:nvPr/>
        </p:nvPicPr>
        <p:blipFill>
          <a:blip r:embed="rId3"/>
          <a:stretch>
            <a:fillRect/>
          </a:stretch>
        </p:blipFill>
        <p:spPr>
          <a:xfrm>
            <a:off x="749191" y="2571750"/>
            <a:ext cx="3209925" cy="2695575"/>
          </a:xfrm>
          <a:prstGeom prst="rect">
            <a:avLst/>
          </a:prstGeom>
        </p:spPr>
      </p:pic>
      <p:pic>
        <p:nvPicPr>
          <p:cNvPr id="5" name="Picture 6" descr="Chart&#10;&#10;Description automatically generated">
            <a:extLst>
              <a:ext uri="{FF2B5EF4-FFF2-40B4-BE49-F238E27FC236}">
                <a16:creationId xmlns:a16="http://schemas.microsoft.com/office/drawing/2014/main" id="{961F2E3E-C4C5-34EE-DC42-C6379B538A72}"/>
              </a:ext>
            </a:extLst>
          </p:cNvPr>
          <p:cNvPicPr>
            <a:picLocks noChangeAspect="1"/>
          </p:cNvPicPr>
          <p:nvPr/>
        </p:nvPicPr>
        <p:blipFill>
          <a:blip r:embed="rId4"/>
          <a:stretch>
            <a:fillRect/>
          </a:stretch>
        </p:blipFill>
        <p:spPr>
          <a:xfrm>
            <a:off x="4949716" y="2857500"/>
            <a:ext cx="3324225" cy="2266950"/>
          </a:xfrm>
          <a:prstGeom prst="rect">
            <a:avLst/>
          </a:prstGeom>
        </p:spPr>
      </p:pic>
    </p:spTree>
    <p:extLst>
      <p:ext uri="{BB962C8B-B14F-4D97-AF65-F5344CB8AC3E}">
        <p14:creationId xmlns:p14="http://schemas.microsoft.com/office/powerpoint/2010/main" val="248467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340905"/>
            <a:ext cx="7912519" cy="919886"/>
          </a:xfrm>
        </p:spPr>
        <p:txBody>
          <a:bodyPr anchor="b">
            <a:normAutofit/>
          </a:bodyPr>
          <a:lstStyle/>
          <a:p>
            <a:r>
              <a:rPr lang="en-US" sz="4000" dirty="0"/>
              <a:t>Contents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43144" y="1460397"/>
            <a:ext cx="7800648" cy="3531476"/>
          </a:xfrm>
        </p:spPr>
        <p:txBody>
          <a:bodyPr vert="horz" wrap="square" lIns="68580" tIns="34290" rIns="68580" bIns="34290" rtlCol="0" anchor="t" anchorCtr="0">
            <a:noAutofit/>
          </a:bodyPr>
          <a:lstStyle/>
          <a:p>
            <a:pPr marL="481330" indent="-419100">
              <a:buClr>
                <a:schemeClr val="tx1"/>
              </a:buClr>
            </a:pPr>
            <a:r>
              <a:rPr lang="en-US" dirty="0">
                <a:latin typeface="Helvetica" panose="020B0604020202020204" pitchFamily="34" charset="0"/>
                <a:ea typeface="+mn-lt"/>
                <a:cs typeface="Helvetica" panose="020B0604020202020204" pitchFamily="34" charset="0"/>
              </a:rPr>
              <a:t>Visualization</a:t>
            </a:r>
          </a:p>
          <a:p>
            <a:pPr marL="481330" indent="-419100">
              <a:buClr>
                <a:schemeClr val="tx1"/>
              </a:buClr>
            </a:pPr>
            <a:r>
              <a:rPr lang="en-US" dirty="0">
                <a:latin typeface="Helvetica" panose="020B0604020202020204" pitchFamily="34" charset="0"/>
                <a:ea typeface="+mn-lt"/>
                <a:cs typeface="Helvetica" panose="020B0604020202020204" pitchFamily="34" charset="0"/>
              </a:rPr>
              <a:t>Representation – Data Objects</a:t>
            </a:r>
          </a:p>
          <a:p>
            <a:pPr marL="481330" indent="-419100">
              <a:buClr>
                <a:schemeClr val="tx1"/>
              </a:buClr>
            </a:pPr>
            <a:r>
              <a:rPr lang="en-US" sz="2400" dirty="0">
                <a:latin typeface="Helvetica" panose="020B0604020202020204" pitchFamily="34" charset="0"/>
                <a:ea typeface="+mn-lt"/>
                <a:cs typeface="Helvetica" panose="020B0604020202020204" pitchFamily="34" charset="0"/>
              </a:rPr>
              <a:t>Standard Visualization Components</a:t>
            </a:r>
          </a:p>
        </p:txBody>
      </p:sp>
    </p:spTree>
    <p:extLst>
      <p:ext uri="{BB962C8B-B14F-4D97-AF65-F5344CB8AC3E}">
        <p14:creationId xmlns:p14="http://schemas.microsoft.com/office/powerpoint/2010/main" val="2672147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77587" y="186837"/>
            <a:ext cx="8247017" cy="1071237"/>
          </a:xfrm>
        </p:spPr>
        <p:txBody>
          <a:bodyPr anchor="b">
            <a:normAutofit/>
          </a:bodyPr>
          <a:lstStyle/>
          <a:p>
            <a:r>
              <a:rPr lang="en-US" sz="4000" dirty="0"/>
              <a:t>Scatter Plot</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7587" y="1549017"/>
            <a:ext cx="7810202"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sz="2000" dirty="0"/>
              <a:t>Used for continuous values</a:t>
            </a:r>
          </a:p>
          <a:p>
            <a:pPr marL="561975" indent="-342900">
              <a:lnSpc>
                <a:spcPct val="90000"/>
              </a:lnSpc>
              <a:spcBef>
                <a:spcPts val="1000"/>
              </a:spcBef>
              <a:buClr>
                <a:schemeClr val="tx1"/>
              </a:buClr>
            </a:pPr>
            <a:r>
              <a:rPr lang="en-US" sz="2000" dirty="0"/>
              <a:t>Attribute values determine the position (</a:t>
            </a:r>
            <a:r>
              <a:rPr lang="en-US" sz="2000" dirty="0" err="1"/>
              <a:t>x,y</a:t>
            </a:r>
            <a:r>
              <a:rPr lang="en-US" sz="2000" dirty="0"/>
              <a:t>)</a:t>
            </a:r>
          </a:p>
          <a:p>
            <a:pPr marL="561975" indent="-342900">
              <a:lnSpc>
                <a:spcPct val="90000"/>
              </a:lnSpc>
              <a:spcBef>
                <a:spcPts val="1000"/>
              </a:spcBef>
              <a:buClr>
                <a:schemeClr val="tx1"/>
              </a:buClr>
            </a:pPr>
            <a:r>
              <a:rPr lang="en-US" sz="2000" dirty="0"/>
              <a:t>2-d or 3-d scatter plot (2-d is most common)</a:t>
            </a:r>
          </a:p>
          <a:p>
            <a:pPr marL="561975" indent="-342900">
              <a:lnSpc>
                <a:spcPct val="90000"/>
              </a:lnSpc>
              <a:spcBef>
                <a:spcPts val="1000"/>
              </a:spcBef>
              <a:buClr>
                <a:schemeClr val="tx1"/>
              </a:buClr>
            </a:pPr>
            <a:r>
              <a:rPr lang="en-US" sz="2000" dirty="0"/>
              <a:t>Other additional attribute values can be visualized via the size, shape, color …</a:t>
            </a:r>
          </a:p>
          <a:p>
            <a:pPr marL="561975" indent="-342900">
              <a:lnSpc>
                <a:spcPct val="90000"/>
              </a:lnSpc>
              <a:spcBef>
                <a:spcPts val="1000"/>
              </a:spcBef>
              <a:buClr>
                <a:schemeClr val="tx1"/>
              </a:buClr>
            </a:pPr>
            <a:r>
              <a:rPr lang="en-US" sz="2000" dirty="0"/>
              <a:t>Can be used to </a:t>
            </a:r>
          </a:p>
          <a:p>
            <a:pPr marL="1019175" lvl="1" indent="-342900">
              <a:lnSpc>
                <a:spcPct val="90000"/>
              </a:lnSpc>
              <a:spcBef>
                <a:spcPts val="1000"/>
              </a:spcBef>
              <a:buClr>
                <a:schemeClr val="tx1"/>
              </a:buClr>
            </a:pPr>
            <a:r>
              <a:rPr lang="en-US" altLang="zh-CN" sz="2000" dirty="0"/>
              <a:t>D</a:t>
            </a:r>
            <a:r>
              <a:rPr lang="en-US" sz="2000" dirty="0"/>
              <a:t>isplay the correlation relationship between a pair of attributes</a:t>
            </a:r>
          </a:p>
          <a:p>
            <a:pPr marL="1019175" lvl="1" indent="-342900">
              <a:lnSpc>
                <a:spcPct val="90000"/>
              </a:lnSpc>
              <a:spcBef>
                <a:spcPts val="1000"/>
              </a:spcBef>
              <a:buClr>
                <a:schemeClr val="tx1"/>
              </a:buClr>
            </a:pPr>
            <a:r>
              <a:rPr lang="en-US" sz="2000" dirty="0"/>
              <a:t>Distinguish</a:t>
            </a:r>
            <a:r>
              <a:rPr lang="zh-CN" altLang="en-US" sz="2000" dirty="0"/>
              <a:t> </a:t>
            </a:r>
            <a:r>
              <a:rPr lang="en-US" sz="2000" dirty="0"/>
              <a:t>data</a:t>
            </a:r>
            <a:r>
              <a:rPr lang="zh-CN" altLang="en-US" sz="2000" dirty="0"/>
              <a:t> </a:t>
            </a:r>
            <a:r>
              <a:rPr lang="en-US" sz="2000" dirty="0"/>
              <a:t>objects</a:t>
            </a:r>
            <a:r>
              <a:rPr lang="zh-CN" altLang="en-US" sz="2000" dirty="0"/>
              <a:t> </a:t>
            </a:r>
            <a:r>
              <a:rPr lang="en-US" sz="2000" dirty="0"/>
              <a:t>of</a:t>
            </a:r>
            <a:r>
              <a:rPr lang="zh-CN" altLang="en-US" sz="2000" dirty="0"/>
              <a:t> </a:t>
            </a:r>
            <a:r>
              <a:rPr lang="en-US" sz="2000" dirty="0"/>
              <a:t>a</a:t>
            </a:r>
            <a:r>
              <a:rPr lang="zh-CN" altLang="en-US" sz="2000" dirty="0"/>
              <a:t> </a:t>
            </a:r>
            <a:r>
              <a:rPr lang="en-US" sz="2000" dirty="0"/>
              <a:t>class</a:t>
            </a:r>
            <a:r>
              <a:rPr lang="zh-CN" altLang="en-US" sz="2000" dirty="0"/>
              <a:t> </a:t>
            </a:r>
            <a:r>
              <a:rPr lang="en-US" sz="2000" dirty="0"/>
              <a:t>from</a:t>
            </a:r>
            <a:r>
              <a:rPr lang="zh-CN" altLang="en-US" sz="2000" dirty="0"/>
              <a:t> </a:t>
            </a:r>
            <a:r>
              <a:rPr lang="en-US" sz="2000" dirty="0"/>
              <a:t>others</a:t>
            </a:r>
            <a:r>
              <a:rPr lang="zh-CN" altLang="en-US" sz="2000" dirty="0"/>
              <a:t> </a:t>
            </a:r>
            <a:r>
              <a:rPr lang="en-US" sz="2000" dirty="0"/>
              <a:t>by</a:t>
            </a:r>
            <a:r>
              <a:rPr lang="zh-CN" altLang="en-US" sz="2000" dirty="0"/>
              <a:t> </a:t>
            </a:r>
            <a:r>
              <a:rPr lang="en-US" sz="2000" dirty="0"/>
              <a:t>visualize</a:t>
            </a:r>
            <a:r>
              <a:rPr lang="zh-CN" altLang="en-US" sz="2000" dirty="0"/>
              <a:t> </a:t>
            </a:r>
            <a:r>
              <a:rPr lang="en-US" sz="2000" dirty="0"/>
              <a:t>their</a:t>
            </a:r>
            <a:r>
              <a:rPr lang="zh-CN" altLang="en-US" sz="2000" dirty="0"/>
              <a:t> </a:t>
            </a:r>
            <a:r>
              <a:rPr lang="en-US" sz="2000" dirty="0"/>
              <a:t>values</a:t>
            </a:r>
            <a:r>
              <a:rPr lang="zh-CN" altLang="en-US" sz="2000" dirty="0"/>
              <a:t> </a:t>
            </a:r>
            <a:r>
              <a:rPr lang="en-US" sz="2000" dirty="0"/>
              <a:t>(2-d)</a:t>
            </a:r>
          </a:p>
          <a:p>
            <a:pPr marL="541655" lvl="1" indent="-342900">
              <a:lnSpc>
                <a:spcPct val="90000"/>
              </a:lnSpc>
              <a:spcBef>
                <a:spcPts val="500"/>
              </a:spcBef>
              <a:buClr>
                <a:schemeClr val="tx1"/>
              </a:buClr>
            </a:pPr>
            <a:endParaRPr lang="en-US" sz="2000" dirty="0"/>
          </a:p>
          <a:p>
            <a:pPr marL="82359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sz="2000" dirty="0"/>
          </a:p>
          <a:p>
            <a:pPr marL="561975" lvl="1" indent="-342900">
              <a:lnSpc>
                <a:spcPct val="90000"/>
              </a:lnSpc>
              <a:spcBef>
                <a:spcPts val="500"/>
              </a:spcBef>
              <a:buClr>
                <a:schemeClr val="tx1"/>
              </a:buClr>
            </a:pPr>
            <a:endParaRPr lang="en-US" sz="2000" dirty="0"/>
          </a:p>
          <a:p>
            <a:pPr marL="561975" indent="-342900">
              <a:lnSpc>
                <a:spcPct val="90000"/>
              </a:lnSpc>
              <a:spcBef>
                <a:spcPts val="1000"/>
              </a:spcBef>
              <a:buClr>
                <a:schemeClr val="tx1"/>
              </a:buClr>
            </a:pPr>
            <a:endParaRPr lang="en-US" sz="2000" dirty="0"/>
          </a:p>
        </p:txBody>
      </p:sp>
    </p:spTree>
    <p:extLst>
      <p:ext uri="{BB962C8B-B14F-4D97-AF65-F5344CB8AC3E}">
        <p14:creationId xmlns:p14="http://schemas.microsoft.com/office/powerpoint/2010/main" val="2212052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39808" y="178521"/>
            <a:ext cx="8284796" cy="1071237"/>
          </a:xfrm>
        </p:spPr>
        <p:txBody>
          <a:bodyPr anchor="b">
            <a:normAutofit/>
          </a:bodyPr>
          <a:lstStyle/>
          <a:p>
            <a:r>
              <a:rPr lang="en-US" sz="4000" dirty="0"/>
              <a:t>Scatter Plot</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98764" y="1369187"/>
            <a:ext cx="8200813"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dirty="0"/>
              <a:t>Specify the coordinate </a:t>
            </a:r>
            <a:r>
              <a:rPr lang="en-US" sz="2000" dirty="0"/>
              <a:t>(</a:t>
            </a:r>
            <a:r>
              <a:rPr lang="en-US" dirty="0"/>
              <a:t>x, y</a:t>
            </a:r>
            <a:r>
              <a:rPr lang="en-US" sz="2000" dirty="0"/>
              <a:t>)</a:t>
            </a:r>
          </a:p>
          <a:p>
            <a:pPr marL="401320" indent="-182245">
              <a:lnSpc>
                <a:spcPct val="90000"/>
              </a:lnSpc>
              <a:spcBef>
                <a:spcPts val="1000"/>
              </a:spcBef>
              <a:spcAft>
                <a:spcPts val="0"/>
              </a:spcAft>
              <a:buFont typeface="Arial" panose="020B0604020202020204" pitchFamily="34" charset="0"/>
              <a:buChar char="•"/>
            </a:pPr>
            <a:endParaRPr lang="en-US" dirty="0"/>
          </a:p>
          <a:p>
            <a:pPr marL="401320" indent="-182245">
              <a:lnSpc>
                <a:spcPct val="90000"/>
              </a:lnSpc>
              <a:spcBef>
                <a:spcPts val="1000"/>
              </a:spcBef>
              <a:spcAft>
                <a:spcPts val="0"/>
              </a:spcAft>
              <a:buFont typeface="Arial" panose="020B0604020202020204" pitchFamily="34" charset="0"/>
              <a:buChar char="•"/>
            </a:pPr>
            <a:endParaRPr lang="en-US" dirty="0"/>
          </a:p>
          <a:p>
            <a:pPr marL="401320" lvl="1" indent="-182245">
              <a:lnSpc>
                <a:spcPct val="90000"/>
              </a:lnSpc>
              <a:spcBef>
                <a:spcPts val="500"/>
              </a:spcBef>
              <a:spcAft>
                <a:spcPts val="0"/>
              </a:spcAft>
              <a:buFont typeface="Arial" panose="020B0604020202020204" pitchFamily="34" charset="0"/>
              <a:buChar char="•"/>
            </a:pPr>
            <a:endParaRPr lang="en-US" dirty="0"/>
          </a:p>
          <a:p>
            <a:pPr marL="401320" indent="-182245">
              <a:lnSpc>
                <a:spcPct val="90000"/>
              </a:lnSpc>
              <a:spcBef>
                <a:spcPts val="1000"/>
              </a:spcBef>
              <a:spcAft>
                <a:spcPts val="0"/>
              </a:spcAft>
              <a:buFont typeface="Arial" panose="020B0604020202020204" pitchFamily="34" charset="0"/>
              <a:buChar char="•"/>
            </a:pPr>
            <a:endParaRPr lang="en-US" dirty="0"/>
          </a:p>
        </p:txBody>
      </p:sp>
      <p:pic>
        <p:nvPicPr>
          <p:cNvPr id="4" name="Picture 4" descr="Chart&#10;&#10;Description automatically generated">
            <a:extLst>
              <a:ext uri="{FF2B5EF4-FFF2-40B4-BE49-F238E27FC236}">
                <a16:creationId xmlns:a16="http://schemas.microsoft.com/office/drawing/2014/main" id="{83297A3A-C76D-0564-742A-4A2B2471560A}"/>
              </a:ext>
            </a:extLst>
          </p:cNvPr>
          <p:cNvPicPr>
            <a:picLocks noChangeAspect="1"/>
          </p:cNvPicPr>
          <p:nvPr/>
        </p:nvPicPr>
        <p:blipFill>
          <a:blip r:embed="rId3"/>
          <a:stretch>
            <a:fillRect/>
          </a:stretch>
        </p:blipFill>
        <p:spPr>
          <a:xfrm>
            <a:off x="2422901" y="2113325"/>
            <a:ext cx="4314825" cy="3095735"/>
          </a:xfrm>
          <a:prstGeom prst="rect">
            <a:avLst/>
          </a:prstGeom>
        </p:spPr>
      </p:pic>
    </p:spTree>
    <p:extLst>
      <p:ext uri="{BB962C8B-B14F-4D97-AF65-F5344CB8AC3E}">
        <p14:creationId xmlns:p14="http://schemas.microsoft.com/office/powerpoint/2010/main" val="2965012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39808" y="178519"/>
            <a:ext cx="8284796" cy="1071237"/>
          </a:xfrm>
        </p:spPr>
        <p:txBody>
          <a:bodyPr anchor="b">
            <a:normAutofit/>
          </a:bodyPr>
          <a:lstStyle/>
          <a:p>
            <a:r>
              <a:rPr lang="en-US" sz="4000" dirty="0"/>
              <a:t>Scatter Plot</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1373" y="1402438"/>
            <a:ext cx="8259769"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dirty="0"/>
              <a:t>Correlation</a:t>
            </a:r>
            <a:r>
              <a:rPr lang="zh-CN" altLang="en-US" dirty="0"/>
              <a:t> </a:t>
            </a:r>
            <a:r>
              <a:rPr lang="en-US" dirty="0"/>
              <a:t>of</a:t>
            </a:r>
            <a:r>
              <a:rPr lang="zh-CN" altLang="en-US" dirty="0"/>
              <a:t> </a:t>
            </a:r>
            <a:r>
              <a:rPr lang="en-US" dirty="0"/>
              <a:t>two</a:t>
            </a:r>
            <a:r>
              <a:rPr lang="zh-CN" altLang="en-US" dirty="0"/>
              <a:t> </a:t>
            </a:r>
            <a:r>
              <a:rPr lang="en-US" dirty="0"/>
              <a:t>attributes</a:t>
            </a:r>
          </a:p>
          <a:p>
            <a:pPr marL="561975" indent="-342900">
              <a:lnSpc>
                <a:spcPct val="90000"/>
              </a:lnSpc>
              <a:spcBef>
                <a:spcPts val="1000"/>
              </a:spcBef>
              <a:buClr>
                <a:schemeClr val="tx1"/>
              </a:buClr>
            </a:pPr>
            <a:endParaRPr lang="en-US" dirty="0"/>
          </a:p>
          <a:p>
            <a:pPr marL="561975" indent="-342900">
              <a:lnSpc>
                <a:spcPct val="90000"/>
              </a:lnSpc>
              <a:spcBef>
                <a:spcPts val="1000"/>
              </a:spcBef>
              <a:buClr>
                <a:schemeClr val="tx1"/>
              </a:buClr>
            </a:pPr>
            <a:endParaRPr lang="en-US" dirty="0"/>
          </a:p>
          <a:p>
            <a:pPr marL="561975" lvl="1" indent="-342900">
              <a:lnSpc>
                <a:spcPct val="90000"/>
              </a:lnSpc>
              <a:spcBef>
                <a:spcPts val="500"/>
              </a:spcBef>
              <a:buClr>
                <a:schemeClr val="tx1"/>
              </a:buClr>
            </a:pPr>
            <a:endParaRPr lang="en-US" dirty="0"/>
          </a:p>
          <a:p>
            <a:pPr marL="561975" indent="-342900">
              <a:lnSpc>
                <a:spcPct val="90000"/>
              </a:lnSpc>
              <a:spcBef>
                <a:spcPts val="1000"/>
              </a:spcBef>
              <a:buClr>
                <a:schemeClr val="tx1"/>
              </a:buClr>
            </a:pPr>
            <a:endParaRPr lang="en-US" dirty="0"/>
          </a:p>
        </p:txBody>
      </p:sp>
      <p:pic>
        <p:nvPicPr>
          <p:cNvPr id="5" name="Picture 5" descr="Chart, scatter chart&#10;&#10;Description automatically generated">
            <a:extLst>
              <a:ext uri="{FF2B5EF4-FFF2-40B4-BE49-F238E27FC236}">
                <a16:creationId xmlns:a16="http://schemas.microsoft.com/office/drawing/2014/main" id="{E21F2549-A86A-C075-5234-390BA85DD973}"/>
              </a:ext>
            </a:extLst>
          </p:cNvPr>
          <p:cNvPicPr>
            <a:picLocks noChangeAspect="1"/>
          </p:cNvPicPr>
          <p:nvPr/>
        </p:nvPicPr>
        <p:blipFill>
          <a:blip r:embed="rId3"/>
          <a:stretch>
            <a:fillRect/>
          </a:stretch>
        </p:blipFill>
        <p:spPr>
          <a:xfrm>
            <a:off x="613065" y="2037484"/>
            <a:ext cx="3971925" cy="2481263"/>
          </a:xfrm>
          <a:prstGeom prst="rect">
            <a:avLst/>
          </a:prstGeom>
        </p:spPr>
      </p:pic>
      <p:pic>
        <p:nvPicPr>
          <p:cNvPr id="6" name="Picture 6">
            <a:extLst>
              <a:ext uri="{FF2B5EF4-FFF2-40B4-BE49-F238E27FC236}">
                <a16:creationId xmlns:a16="http://schemas.microsoft.com/office/drawing/2014/main" id="{0581A08D-F6FD-2F4B-102F-888623DA9874}"/>
              </a:ext>
            </a:extLst>
          </p:cNvPr>
          <p:cNvPicPr>
            <a:picLocks noChangeAspect="1"/>
          </p:cNvPicPr>
          <p:nvPr/>
        </p:nvPicPr>
        <p:blipFill>
          <a:blip r:embed="rId4"/>
          <a:stretch>
            <a:fillRect/>
          </a:stretch>
        </p:blipFill>
        <p:spPr>
          <a:xfrm>
            <a:off x="4927890" y="2094634"/>
            <a:ext cx="3743325" cy="2366963"/>
          </a:xfrm>
          <a:prstGeom prst="rect">
            <a:avLst/>
          </a:prstGeom>
        </p:spPr>
      </p:pic>
    </p:spTree>
    <p:extLst>
      <p:ext uri="{BB962C8B-B14F-4D97-AF65-F5344CB8AC3E}">
        <p14:creationId xmlns:p14="http://schemas.microsoft.com/office/powerpoint/2010/main" val="267740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39808" y="178522"/>
            <a:ext cx="8284796" cy="1071237"/>
          </a:xfrm>
        </p:spPr>
        <p:txBody>
          <a:bodyPr anchor="b">
            <a:normAutofit/>
          </a:bodyPr>
          <a:lstStyle/>
          <a:p>
            <a:r>
              <a:rPr lang="en-US" sz="4000" dirty="0"/>
              <a:t>Scatter Plot</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1373" y="1261122"/>
            <a:ext cx="8259769" cy="3531075"/>
          </a:xfrm>
        </p:spPr>
        <p:txBody>
          <a:bodyPr vert="horz" wrap="square" lIns="68580" tIns="34290" rIns="68580" bIns="34290" rtlCol="0" anchor="t" anchorCtr="0">
            <a:noAutofit/>
          </a:bodyPr>
          <a:lstStyle/>
          <a:p>
            <a:pPr marL="676275" indent="-457200">
              <a:lnSpc>
                <a:spcPct val="90000"/>
              </a:lnSpc>
              <a:spcBef>
                <a:spcPts val="1000"/>
              </a:spcBef>
              <a:buClr>
                <a:schemeClr val="tx1"/>
              </a:buClr>
            </a:pPr>
            <a:r>
              <a:rPr lang="en-US" dirty="0"/>
              <a:t>Distinguish</a:t>
            </a:r>
            <a:r>
              <a:rPr lang="zh-CN" altLang="en-US" dirty="0"/>
              <a:t> </a:t>
            </a:r>
            <a:r>
              <a:rPr lang="en-US" dirty="0"/>
              <a:t>data</a:t>
            </a:r>
            <a:r>
              <a:rPr lang="zh-CN" altLang="en-US" dirty="0"/>
              <a:t> </a:t>
            </a:r>
            <a:r>
              <a:rPr lang="en-US" dirty="0"/>
              <a:t>instances</a:t>
            </a:r>
            <a:r>
              <a:rPr lang="zh-CN" altLang="en-US" dirty="0"/>
              <a:t> </a:t>
            </a:r>
            <a:r>
              <a:rPr lang="en-US" dirty="0"/>
              <a:t>of</a:t>
            </a:r>
            <a:r>
              <a:rPr lang="zh-CN" dirty="0"/>
              <a:t> </a:t>
            </a:r>
            <a:r>
              <a:rPr lang="en-US" dirty="0"/>
              <a:t>different</a:t>
            </a:r>
            <a:r>
              <a:rPr lang="zh-CN" altLang="en-US" dirty="0"/>
              <a:t> </a:t>
            </a:r>
            <a:r>
              <a:rPr lang="en-US" dirty="0"/>
              <a:t>classes</a:t>
            </a:r>
          </a:p>
          <a:p>
            <a:pPr marL="676275" indent="-457200">
              <a:lnSpc>
                <a:spcPct val="90000"/>
              </a:lnSpc>
              <a:spcBef>
                <a:spcPts val="1000"/>
              </a:spcBef>
              <a:buClr>
                <a:schemeClr val="tx1"/>
              </a:buClr>
            </a:pPr>
            <a:endParaRPr lang="en-US" dirty="0"/>
          </a:p>
          <a:p>
            <a:pPr marL="676275" lvl="1" indent="-457200">
              <a:lnSpc>
                <a:spcPct val="90000"/>
              </a:lnSpc>
              <a:spcBef>
                <a:spcPts val="500"/>
              </a:spcBef>
              <a:buClr>
                <a:schemeClr val="tx1"/>
              </a:buClr>
            </a:pPr>
            <a:endParaRPr lang="en-US" dirty="0"/>
          </a:p>
          <a:p>
            <a:pPr marL="676275" indent="-457200">
              <a:lnSpc>
                <a:spcPct val="90000"/>
              </a:lnSpc>
              <a:spcBef>
                <a:spcPts val="1000"/>
              </a:spcBef>
              <a:buClr>
                <a:schemeClr val="tx1"/>
              </a:buClr>
            </a:pPr>
            <a:endParaRPr lang="en-US" dirty="0"/>
          </a:p>
        </p:txBody>
      </p:sp>
      <p:pic>
        <p:nvPicPr>
          <p:cNvPr id="4" name="Picture 6" descr="Chart, scatter chart&#10;&#10;Description automatically generated">
            <a:extLst>
              <a:ext uri="{FF2B5EF4-FFF2-40B4-BE49-F238E27FC236}">
                <a16:creationId xmlns:a16="http://schemas.microsoft.com/office/drawing/2014/main" id="{B13FD812-63C1-83D5-F5BF-443051C27997}"/>
              </a:ext>
            </a:extLst>
          </p:cNvPr>
          <p:cNvPicPr>
            <a:picLocks noChangeAspect="1"/>
          </p:cNvPicPr>
          <p:nvPr/>
        </p:nvPicPr>
        <p:blipFill>
          <a:blip r:embed="rId3"/>
          <a:stretch>
            <a:fillRect/>
          </a:stretch>
        </p:blipFill>
        <p:spPr>
          <a:xfrm>
            <a:off x="2176462" y="1794914"/>
            <a:ext cx="4562475" cy="3533919"/>
          </a:xfrm>
          <a:prstGeom prst="rect">
            <a:avLst/>
          </a:prstGeom>
        </p:spPr>
      </p:pic>
    </p:spTree>
    <p:extLst>
      <p:ext uri="{BB962C8B-B14F-4D97-AF65-F5344CB8AC3E}">
        <p14:creationId xmlns:p14="http://schemas.microsoft.com/office/powerpoint/2010/main" val="3818713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39808" y="178521"/>
            <a:ext cx="8284796" cy="1071237"/>
          </a:xfrm>
        </p:spPr>
        <p:txBody>
          <a:bodyPr anchor="b">
            <a:normAutofit/>
          </a:bodyPr>
          <a:lstStyle/>
          <a:p>
            <a:r>
              <a:rPr lang="en-US" sz="4000" dirty="0"/>
              <a:t>Heat Map</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1373" y="1078242"/>
            <a:ext cx="8259769"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sz="2000" dirty="0"/>
              <a:t>Display values via the variations in coloring</a:t>
            </a:r>
          </a:p>
          <a:p>
            <a:pPr marL="561975" indent="-342900">
              <a:lnSpc>
                <a:spcPct val="90000"/>
              </a:lnSpc>
              <a:spcBef>
                <a:spcPts val="1000"/>
              </a:spcBef>
              <a:buClr>
                <a:schemeClr val="tx1"/>
              </a:buClr>
            </a:pPr>
            <a:r>
              <a:rPr lang="en-US" sz="2000" dirty="0"/>
              <a:t>It is easy to comprehend colors than numbers for a person</a:t>
            </a:r>
          </a:p>
          <a:p>
            <a:pPr marL="561975" indent="-342900">
              <a:lnSpc>
                <a:spcPct val="90000"/>
              </a:lnSpc>
              <a:spcBef>
                <a:spcPts val="1000"/>
              </a:spcBef>
              <a:buClr>
                <a:schemeClr val="tx1"/>
              </a:buClr>
            </a:pPr>
            <a:r>
              <a:rPr lang="en-US" sz="2000" dirty="0"/>
              <a:t>Can be used to visualize variance across multiple variables to detect correlation patterns</a:t>
            </a:r>
          </a:p>
          <a:p>
            <a:pPr marL="561975" indent="-342900">
              <a:lnSpc>
                <a:spcPct val="90000"/>
              </a:lnSpc>
              <a:spcBef>
                <a:spcPts val="1000"/>
              </a:spcBef>
              <a:buClr>
                <a:schemeClr val="tx1"/>
              </a:buClr>
            </a:pPr>
            <a:r>
              <a:rPr lang="en-US" sz="2000" dirty="0"/>
              <a:t>Use</a:t>
            </a:r>
            <a:r>
              <a:rPr lang="zh-CN" altLang="en-US" sz="2000" dirty="0"/>
              <a:t> </a:t>
            </a:r>
            <a:r>
              <a:rPr lang="en-US" sz="2000" dirty="0"/>
              <a:t>seaborn</a:t>
            </a:r>
            <a:r>
              <a:rPr lang="zh-CN" sz="2000" dirty="0"/>
              <a:t> </a:t>
            </a:r>
            <a:r>
              <a:rPr lang="en-US" sz="2000" dirty="0"/>
              <a:t>library</a:t>
            </a:r>
            <a:r>
              <a:rPr lang="zh-CN" altLang="en-US" sz="2000" dirty="0"/>
              <a:t> </a:t>
            </a:r>
            <a:r>
              <a:rPr lang="en-US" sz="2000" dirty="0">
                <a:hlinkClick r:id="rId3"/>
              </a:rPr>
              <a:t>https://seaborn.pydata.org/</a:t>
            </a:r>
            <a:endParaRPr lang="en-US" sz="2000" dirty="0"/>
          </a:p>
          <a:p>
            <a:pPr marL="561975" indent="-342900">
              <a:lnSpc>
                <a:spcPct val="90000"/>
              </a:lnSpc>
              <a:spcBef>
                <a:spcPts val="1000"/>
              </a:spcBef>
              <a:buClr>
                <a:schemeClr val="tx1"/>
              </a:buClr>
            </a:pPr>
            <a:endParaRPr lang="en-US" sz="2000" dirty="0"/>
          </a:p>
          <a:p>
            <a:pPr marL="561975" lvl="1" indent="-342900">
              <a:lnSpc>
                <a:spcPct val="90000"/>
              </a:lnSpc>
              <a:spcBef>
                <a:spcPts val="500"/>
              </a:spcBef>
              <a:buClr>
                <a:schemeClr val="tx1"/>
              </a:buClr>
            </a:pPr>
            <a:endParaRPr lang="en-US" sz="2000" dirty="0"/>
          </a:p>
          <a:p>
            <a:pPr marL="561975" indent="-342900">
              <a:lnSpc>
                <a:spcPct val="90000"/>
              </a:lnSpc>
              <a:spcBef>
                <a:spcPts val="1000"/>
              </a:spcBef>
              <a:buClr>
                <a:schemeClr val="tx1"/>
              </a:buClr>
            </a:pPr>
            <a:endParaRPr lang="en-US" sz="2000" dirty="0"/>
          </a:p>
        </p:txBody>
      </p:sp>
      <p:pic>
        <p:nvPicPr>
          <p:cNvPr id="5" name="Picture 5">
            <a:extLst>
              <a:ext uri="{FF2B5EF4-FFF2-40B4-BE49-F238E27FC236}">
                <a16:creationId xmlns:a16="http://schemas.microsoft.com/office/drawing/2014/main" id="{A62C08B1-089B-76CC-A854-13D0B75CFB16}"/>
              </a:ext>
            </a:extLst>
          </p:cNvPr>
          <p:cNvPicPr>
            <a:picLocks noChangeAspect="1"/>
          </p:cNvPicPr>
          <p:nvPr/>
        </p:nvPicPr>
        <p:blipFill>
          <a:blip r:embed="rId4"/>
          <a:stretch>
            <a:fillRect/>
          </a:stretch>
        </p:blipFill>
        <p:spPr>
          <a:xfrm>
            <a:off x="1287380" y="3067540"/>
            <a:ext cx="3139239" cy="2333592"/>
          </a:xfrm>
          <a:prstGeom prst="rect">
            <a:avLst/>
          </a:prstGeom>
        </p:spPr>
      </p:pic>
      <p:pic>
        <p:nvPicPr>
          <p:cNvPr id="6" name="Picture 6" descr="Chart, bar chart&#10;&#10;Description automatically generated">
            <a:extLst>
              <a:ext uri="{FF2B5EF4-FFF2-40B4-BE49-F238E27FC236}">
                <a16:creationId xmlns:a16="http://schemas.microsoft.com/office/drawing/2014/main" id="{7B3FF0BD-3BBF-F030-B2C3-779A4888AEAA}"/>
              </a:ext>
            </a:extLst>
          </p:cNvPr>
          <p:cNvPicPr>
            <a:picLocks noChangeAspect="1"/>
          </p:cNvPicPr>
          <p:nvPr/>
        </p:nvPicPr>
        <p:blipFill>
          <a:blip r:embed="rId5"/>
          <a:stretch>
            <a:fillRect/>
          </a:stretch>
        </p:blipFill>
        <p:spPr>
          <a:xfrm>
            <a:off x="5053587" y="3059359"/>
            <a:ext cx="3026383" cy="2325787"/>
          </a:xfrm>
          <a:prstGeom prst="rect">
            <a:avLst/>
          </a:prstGeom>
        </p:spPr>
      </p:pic>
    </p:spTree>
    <p:extLst>
      <p:ext uri="{BB962C8B-B14F-4D97-AF65-F5344CB8AC3E}">
        <p14:creationId xmlns:p14="http://schemas.microsoft.com/office/powerpoint/2010/main" val="1767214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01223" y="178521"/>
            <a:ext cx="8534697" cy="1071237"/>
          </a:xfrm>
        </p:spPr>
        <p:txBody>
          <a:bodyPr anchor="b">
            <a:normAutofit/>
          </a:bodyPr>
          <a:lstStyle/>
          <a:p>
            <a:r>
              <a:rPr lang="en-US" sz="4000" dirty="0"/>
              <a:t>Visualization</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7876" y="1424847"/>
            <a:ext cx="8259769"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dirty="0"/>
              <a:t>Display information in a graphic or tabular format</a:t>
            </a:r>
          </a:p>
          <a:p>
            <a:pPr marL="561975" indent="-342900">
              <a:lnSpc>
                <a:spcPct val="90000"/>
              </a:lnSpc>
              <a:spcBef>
                <a:spcPts val="1000"/>
              </a:spcBef>
              <a:buClr>
                <a:schemeClr val="tx1"/>
              </a:buClr>
            </a:pPr>
            <a:r>
              <a:rPr lang="en-US" dirty="0"/>
              <a:t>Interpret the visualized information by a person</a:t>
            </a:r>
          </a:p>
          <a:p>
            <a:pPr marL="561975" indent="-342900">
              <a:lnSpc>
                <a:spcPct val="90000"/>
              </a:lnSpc>
              <a:spcBef>
                <a:spcPts val="1000"/>
              </a:spcBef>
              <a:buClr>
                <a:schemeClr val="tx1"/>
              </a:buClr>
            </a:pPr>
            <a:r>
              <a:rPr lang="en-US" dirty="0"/>
              <a:t>Leverage human capabilities to find patterns</a:t>
            </a:r>
          </a:p>
          <a:p>
            <a:pPr marL="561975" indent="-342900">
              <a:lnSpc>
                <a:spcPct val="90000"/>
              </a:lnSpc>
              <a:spcBef>
                <a:spcPts val="1000"/>
              </a:spcBef>
              <a:buClr>
                <a:schemeClr val="tx1"/>
              </a:buClr>
            </a:pPr>
            <a:r>
              <a:rPr lang="en-US" dirty="0"/>
              <a:t>Facilitate the communication between machines and humans</a:t>
            </a:r>
          </a:p>
          <a:p>
            <a:pPr marL="561975" indent="-342900">
              <a:lnSpc>
                <a:spcPct val="90000"/>
              </a:lnSpc>
              <a:spcBef>
                <a:spcPts val="1000"/>
              </a:spcBef>
              <a:buClr>
                <a:schemeClr val="tx1"/>
              </a:buClr>
            </a:pPr>
            <a:r>
              <a:rPr lang="en-US" dirty="0"/>
              <a:t>Machines: map data (objects, attributes, relationships) to graphic elements (points, lines, shapes, and colors)</a:t>
            </a:r>
          </a:p>
          <a:p>
            <a:pPr marL="561975" indent="-342900">
              <a:lnSpc>
                <a:spcPct val="90000"/>
              </a:lnSpc>
              <a:spcBef>
                <a:spcPts val="1000"/>
              </a:spcBef>
              <a:buClr>
                <a:schemeClr val="tx1"/>
              </a:buClr>
            </a:pPr>
            <a:r>
              <a:rPr lang="en-US" dirty="0"/>
              <a:t>Human: absorb the visual information and detect patterns, trends, outliers,…</a:t>
            </a:r>
          </a:p>
          <a:p>
            <a:pPr marL="561975" indent="-342900">
              <a:lnSpc>
                <a:spcPct val="90000"/>
              </a:lnSpc>
              <a:spcBef>
                <a:spcPts val="1000"/>
              </a:spcBef>
              <a:buClr>
                <a:schemeClr val="tx1"/>
              </a:buClr>
            </a:pPr>
            <a:endParaRPr lang="en-US" sz="2000" dirty="0"/>
          </a:p>
          <a:p>
            <a:pPr marL="561975" lvl="1" indent="-342900">
              <a:lnSpc>
                <a:spcPct val="90000"/>
              </a:lnSpc>
              <a:spcBef>
                <a:spcPts val="500"/>
              </a:spcBef>
              <a:buClr>
                <a:schemeClr val="tx1"/>
              </a:buClr>
            </a:pPr>
            <a:endParaRPr lang="en-US" dirty="0"/>
          </a:p>
          <a:p>
            <a:pPr marL="561975" lvl="1" indent="-342900">
              <a:lnSpc>
                <a:spcPct val="90000"/>
              </a:lnSpc>
              <a:spcBef>
                <a:spcPts val="500"/>
              </a:spcBef>
              <a:buClr>
                <a:schemeClr val="tx1"/>
              </a:buClr>
            </a:pPr>
            <a:endParaRPr lang="en-US" dirty="0"/>
          </a:p>
          <a:p>
            <a:pPr marL="561975" indent="-342900">
              <a:lnSpc>
                <a:spcPct val="90000"/>
              </a:lnSpc>
              <a:spcBef>
                <a:spcPts val="1000"/>
              </a:spcBef>
              <a:buClr>
                <a:schemeClr val="tx1"/>
              </a:buClr>
            </a:pPr>
            <a:endParaRPr lang="en-US" dirty="0"/>
          </a:p>
        </p:txBody>
      </p:sp>
    </p:spTree>
    <p:extLst>
      <p:ext uri="{BB962C8B-B14F-4D97-AF65-F5344CB8AC3E}">
        <p14:creationId xmlns:p14="http://schemas.microsoft.com/office/powerpoint/2010/main" val="255774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01226" y="469129"/>
            <a:ext cx="8534697" cy="780632"/>
          </a:xfrm>
        </p:spPr>
        <p:txBody>
          <a:bodyPr anchor="b">
            <a:normAutofit/>
          </a:bodyPr>
          <a:lstStyle/>
          <a:p>
            <a:r>
              <a:rPr lang="en-US" sz="4000" dirty="0"/>
              <a:t>Visualization</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1374" y="1069929"/>
            <a:ext cx="8402966"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dirty="0"/>
              <a:t>The following shows the Sea Surface Temperature (SST) for July 1982</a:t>
            </a:r>
          </a:p>
          <a:p>
            <a:pPr marL="561975" indent="-342900">
              <a:lnSpc>
                <a:spcPct val="90000"/>
              </a:lnSpc>
              <a:spcBef>
                <a:spcPts val="1000"/>
              </a:spcBef>
              <a:buClr>
                <a:schemeClr val="tx1"/>
              </a:buClr>
            </a:pPr>
            <a:r>
              <a:rPr lang="en-US" dirty="0"/>
              <a:t>Tens of thousands of data points are summarized in a single figure</a:t>
            </a:r>
          </a:p>
          <a:p>
            <a:pPr marL="561975" indent="-342900">
              <a:lnSpc>
                <a:spcPct val="90000"/>
              </a:lnSpc>
              <a:spcBef>
                <a:spcPts val="1000"/>
              </a:spcBef>
            </a:pPr>
            <a:endParaRPr lang="en-US" sz="2000" dirty="0"/>
          </a:p>
          <a:p>
            <a:pPr marL="561975" indent="-342900">
              <a:lnSpc>
                <a:spcPct val="90000"/>
              </a:lnSpc>
              <a:spcBef>
                <a:spcPts val="1000"/>
              </a:spcBef>
            </a:pPr>
            <a:endParaRPr lang="en-US" dirty="0"/>
          </a:p>
          <a:p>
            <a:pPr marL="561975" lvl="1" indent="-342900">
              <a:lnSpc>
                <a:spcPct val="90000"/>
              </a:lnSpc>
              <a:spcBef>
                <a:spcPts val="500"/>
              </a:spcBef>
            </a:pPr>
            <a:endParaRPr lang="en-US" dirty="0"/>
          </a:p>
          <a:p>
            <a:pPr marL="561975" lvl="1" indent="-342900">
              <a:lnSpc>
                <a:spcPct val="90000"/>
              </a:lnSpc>
              <a:spcBef>
                <a:spcPts val="500"/>
              </a:spcBef>
            </a:pPr>
            <a:endParaRPr lang="en-US" dirty="0"/>
          </a:p>
          <a:p>
            <a:pPr marL="561975" indent="-342900">
              <a:lnSpc>
                <a:spcPct val="90000"/>
              </a:lnSpc>
              <a:spcBef>
                <a:spcPts val="1000"/>
              </a:spcBef>
            </a:pPr>
            <a:endParaRPr lang="en-US" dirty="0"/>
          </a:p>
        </p:txBody>
      </p:sp>
      <p:pic>
        <p:nvPicPr>
          <p:cNvPr id="4" name="Picture 4" descr="A picture containing diagram&#10;&#10;Description automatically generated">
            <a:extLst>
              <a:ext uri="{FF2B5EF4-FFF2-40B4-BE49-F238E27FC236}">
                <a16:creationId xmlns:a16="http://schemas.microsoft.com/office/drawing/2014/main" id="{3CBA8046-5C9E-DC20-E607-976D2EADA14F}"/>
              </a:ext>
            </a:extLst>
          </p:cNvPr>
          <p:cNvPicPr>
            <a:picLocks noChangeAspect="1"/>
          </p:cNvPicPr>
          <p:nvPr/>
        </p:nvPicPr>
        <p:blipFill>
          <a:blip r:embed="rId3"/>
          <a:stretch>
            <a:fillRect/>
          </a:stretch>
        </p:blipFill>
        <p:spPr>
          <a:xfrm>
            <a:off x="2654857" y="2635019"/>
            <a:ext cx="3604795" cy="2411257"/>
          </a:xfrm>
          <a:prstGeom prst="rect">
            <a:avLst/>
          </a:prstGeom>
        </p:spPr>
      </p:pic>
      <p:sp>
        <p:nvSpPr>
          <p:cNvPr id="5" name="TextBox 1">
            <a:extLst>
              <a:ext uri="{FF2B5EF4-FFF2-40B4-BE49-F238E27FC236}">
                <a16:creationId xmlns:a16="http://schemas.microsoft.com/office/drawing/2014/main" id="{645CC6D7-ACC6-DA08-1A93-0928F7A54C61}"/>
              </a:ext>
            </a:extLst>
          </p:cNvPr>
          <p:cNvSpPr txBox="1"/>
          <p:nvPr/>
        </p:nvSpPr>
        <p:spPr>
          <a:xfrm>
            <a:off x="932542" y="5048926"/>
            <a:ext cx="7272928" cy="276999"/>
          </a:xfrm>
          <a:prstGeom prst="rect">
            <a:avLst/>
          </a:prstGeom>
          <a:noFill/>
          <a:ln>
            <a:solidFill>
              <a:srgbClr val="0070C0"/>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rgbClr val="002060"/>
                </a:solidFill>
                <a:latin typeface="Helvetica"/>
                <a:cs typeface="Helvetica"/>
              </a:rPr>
              <a:t>Source: Pang-Ning Tan, Michael Steinbach, Anuj </a:t>
            </a:r>
            <a:r>
              <a:rPr lang="en-US" sz="1200" dirty="0" err="1">
                <a:solidFill>
                  <a:srgbClr val="002060"/>
                </a:solidFill>
                <a:latin typeface="Helvetica"/>
                <a:cs typeface="Helvetica"/>
              </a:rPr>
              <a:t>Karpatne</a:t>
            </a:r>
            <a:r>
              <a:rPr lang="en-US" sz="1200" dirty="0">
                <a:solidFill>
                  <a:srgbClr val="002060"/>
                </a:solidFill>
                <a:latin typeface="Helvetica"/>
                <a:cs typeface="Helvetica"/>
              </a:rPr>
              <a:t>, and Vipin Kumar. Introduction to Data Mining</a:t>
            </a:r>
          </a:p>
        </p:txBody>
      </p:sp>
    </p:spTree>
    <p:extLst>
      <p:ext uri="{BB962C8B-B14F-4D97-AF65-F5344CB8AC3E}">
        <p14:creationId xmlns:p14="http://schemas.microsoft.com/office/powerpoint/2010/main" val="3600578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09178" y="186475"/>
            <a:ext cx="8534697" cy="1071237"/>
          </a:xfrm>
        </p:spPr>
        <p:txBody>
          <a:bodyPr anchor="b">
            <a:normAutofit/>
          </a:bodyPr>
          <a:lstStyle/>
          <a:p>
            <a:r>
              <a:rPr lang="en-US" sz="4000" dirty="0"/>
              <a:t>Example: US Covid Cases</a:t>
            </a:r>
            <a:endParaRPr lang="en-US" dirty="0"/>
          </a:p>
        </p:txBody>
      </p:sp>
      <p:pic>
        <p:nvPicPr>
          <p:cNvPr id="6" name="Picture 6" descr="Chart, histogram&#10;&#10;Description automatically generated">
            <a:extLst>
              <a:ext uri="{FF2B5EF4-FFF2-40B4-BE49-F238E27FC236}">
                <a16:creationId xmlns:a16="http://schemas.microsoft.com/office/drawing/2014/main" id="{854CEF15-FA70-28B4-5E66-C31775CB133A}"/>
              </a:ext>
            </a:extLst>
          </p:cNvPr>
          <p:cNvPicPr>
            <a:picLocks noChangeAspect="1"/>
          </p:cNvPicPr>
          <p:nvPr/>
        </p:nvPicPr>
        <p:blipFill>
          <a:blip r:embed="rId3"/>
          <a:stretch>
            <a:fillRect/>
          </a:stretch>
        </p:blipFill>
        <p:spPr>
          <a:xfrm>
            <a:off x="1225238" y="1448448"/>
            <a:ext cx="6670763" cy="3215668"/>
          </a:xfrm>
          <a:prstGeom prst="rect">
            <a:avLst/>
          </a:prstGeom>
        </p:spPr>
      </p:pic>
      <p:sp>
        <p:nvSpPr>
          <p:cNvPr id="7" name="TextBox 1">
            <a:extLst>
              <a:ext uri="{FF2B5EF4-FFF2-40B4-BE49-F238E27FC236}">
                <a16:creationId xmlns:a16="http://schemas.microsoft.com/office/drawing/2014/main" id="{3AE51D67-4CED-2777-D4EB-E07AFFDEF81B}"/>
              </a:ext>
            </a:extLst>
          </p:cNvPr>
          <p:cNvSpPr txBox="1"/>
          <p:nvPr/>
        </p:nvSpPr>
        <p:spPr>
          <a:xfrm>
            <a:off x="3886322" y="4894610"/>
            <a:ext cx="1364497" cy="276999"/>
          </a:xfrm>
          <a:prstGeom prst="rect">
            <a:avLst/>
          </a:prstGeom>
          <a:noFill/>
          <a:ln>
            <a:solidFill>
              <a:srgbClr val="0070C0"/>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rgbClr val="002060"/>
                </a:solidFill>
                <a:latin typeface="Helvetica"/>
                <a:cs typeface="Helvetica"/>
              </a:rPr>
              <a:t>Source: Google</a:t>
            </a:r>
          </a:p>
        </p:txBody>
      </p:sp>
    </p:spTree>
    <p:extLst>
      <p:ext uri="{BB962C8B-B14F-4D97-AF65-F5344CB8AC3E}">
        <p14:creationId xmlns:p14="http://schemas.microsoft.com/office/powerpoint/2010/main" val="234582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98764" y="178521"/>
            <a:ext cx="8225840" cy="1076700"/>
          </a:xfrm>
        </p:spPr>
        <p:txBody>
          <a:bodyPr anchor="b">
            <a:normAutofit/>
          </a:bodyPr>
          <a:lstStyle/>
          <a:p>
            <a:r>
              <a:rPr lang="en-US" sz="4000" dirty="0"/>
              <a:t>Representation – Data Objects</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98764" y="1377500"/>
            <a:ext cx="8200813"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sz="2000" dirty="0"/>
              <a:t>If only one categorical attribute to be considered</a:t>
            </a:r>
          </a:p>
          <a:p>
            <a:pPr marL="561975" indent="-342900">
              <a:lnSpc>
                <a:spcPct val="90000"/>
              </a:lnSpc>
              <a:spcBef>
                <a:spcPts val="1000"/>
              </a:spcBef>
              <a:buClr>
                <a:schemeClr val="tx1"/>
              </a:buClr>
            </a:pPr>
            <a:r>
              <a:rPr lang="en-US" sz="2000" dirty="0"/>
              <a:t>Aggregate it into the corresponding category and then represent that category</a:t>
            </a:r>
          </a:p>
          <a:p>
            <a:pPr marL="1019175" lvl="1" indent="-342900">
              <a:lnSpc>
                <a:spcPct val="90000"/>
              </a:lnSpc>
              <a:spcBef>
                <a:spcPts val="1000"/>
              </a:spcBef>
              <a:buClr>
                <a:schemeClr val="tx1"/>
              </a:buClr>
            </a:pPr>
            <a:r>
              <a:rPr lang="en-US" sz="1800" dirty="0"/>
              <a:t>E.g., if we only consider the gender of a person </a:t>
            </a:r>
          </a:p>
          <a:p>
            <a:pPr lvl="2">
              <a:lnSpc>
                <a:spcPct val="90000"/>
              </a:lnSpc>
              <a:spcBef>
                <a:spcPts val="500"/>
              </a:spcBef>
              <a:buClr>
                <a:schemeClr val="tx1"/>
              </a:buClr>
            </a:pPr>
            <a:endParaRPr lang="en-US" sz="1800" dirty="0"/>
          </a:p>
          <a:p>
            <a:pPr marL="561975" indent="-342900">
              <a:lnSpc>
                <a:spcPct val="90000"/>
              </a:lnSpc>
              <a:spcBef>
                <a:spcPts val="1000"/>
              </a:spcBef>
              <a:buClr>
                <a:schemeClr val="tx1"/>
              </a:buClr>
            </a:pPr>
            <a:r>
              <a:rPr lang="en-US" sz="2000" dirty="0"/>
              <a:t>If multiple attributes are considered</a:t>
            </a:r>
          </a:p>
          <a:p>
            <a:pPr marL="962025" lvl="1" indent="-285750">
              <a:lnSpc>
                <a:spcPct val="90000"/>
              </a:lnSpc>
              <a:spcBef>
                <a:spcPts val="1000"/>
              </a:spcBef>
              <a:buClr>
                <a:schemeClr val="tx1"/>
              </a:buClr>
            </a:pPr>
            <a:r>
              <a:rPr lang="en-US" sz="1800" dirty="0"/>
              <a:t>A row of a table or a line on a graph</a:t>
            </a:r>
          </a:p>
          <a:p>
            <a:pPr marL="962025" lvl="1" indent="-285750">
              <a:lnSpc>
                <a:spcPct val="90000"/>
              </a:lnSpc>
              <a:spcBef>
                <a:spcPts val="1000"/>
              </a:spcBef>
              <a:buClr>
                <a:schemeClr val="tx1"/>
              </a:buClr>
            </a:pPr>
            <a:r>
              <a:rPr lang="en-US" sz="1800" dirty="0"/>
              <a:t>A point in a two- or three-dimensional space</a:t>
            </a:r>
          </a:p>
          <a:p>
            <a:pPr marL="541655" lvl="1" indent="-342900">
              <a:lnSpc>
                <a:spcPct val="90000"/>
              </a:lnSpc>
              <a:spcBef>
                <a:spcPts val="500"/>
              </a:spcBef>
              <a:buClr>
                <a:schemeClr val="tx1"/>
              </a:buClr>
            </a:pPr>
            <a:endParaRPr lang="en-US" sz="2000" dirty="0"/>
          </a:p>
          <a:p>
            <a:pPr marL="561975" indent="-342900">
              <a:lnSpc>
                <a:spcPct val="90000"/>
              </a:lnSpc>
              <a:spcBef>
                <a:spcPts val="1000"/>
              </a:spcBef>
              <a:buClr>
                <a:schemeClr val="tx1"/>
              </a:buClr>
            </a:pPr>
            <a:endParaRPr lang="en-US" sz="2000" dirty="0"/>
          </a:p>
          <a:p>
            <a:pPr marL="561975" lvl="1" indent="-342900">
              <a:lnSpc>
                <a:spcPct val="90000"/>
              </a:lnSpc>
              <a:spcBef>
                <a:spcPts val="500"/>
              </a:spcBef>
              <a:buClr>
                <a:schemeClr val="tx1"/>
              </a:buClr>
            </a:pPr>
            <a:endParaRPr lang="en-US" sz="2000" dirty="0"/>
          </a:p>
          <a:p>
            <a:pPr marL="561975" lvl="1" indent="-342900">
              <a:lnSpc>
                <a:spcPct val="90000"/>
              </a:lnSpc>
              <a:spcBef>
                <a:spcPts val="500"/>
              </a:spcBef>
              <a:buClr>
                <a:schemeClr val="tx1"/>
              </a:buClr>
            </a:pPr>
            <a:endParaRPr lang="en-US" sz="2000" dirty="0"/>
          </a:p>
          <a:p>
            <a:pPr marL="561975" indent="-342900">
              <a:lnSpc>
                <a:spcPct val="90000"/>
              </a:lnSpc>
              <a:spcBef>
                <a:spcPts val="1000"/>
              </a:spcBef>
              <a:buClr>
                <a:schemeClr val="tx1"/>
              </a:buClr>
            </a:pPr>
            <a:endParaRPr lang="en-US" sz="2000" dirty="0"/>
          </a:p>
        </p:txBody>
      </p:sp>
      <p:pic>
        <p:nvPicPr>
          <p:cNvPr id="4" name="Picture 4" descr="Chart, bar chart&#10;&#10;Description automatically generated">
            <a:extLst>
              <a:ext uri="{FF2B5EF4-FFF2-40B4-BE49-F238E27FC236}">
                <a16:creationId xmlns:a16="http://schemas.microsoft.com/office/drawing/2014/main" id="{FB6A56F8-C2A6-DEF9-FDCA-73B150A506A9}"/>
              </a:ext>
            </a:extLst>
          </p:cNvPr>
          <p:cNvPicPr>
            <a:picLocks noChangeAspect="1"/>
          </p:cNvPicPr>
          <p:nvPr/>
        </p:nvPicPr>
        <p:blipFill>
          <a:blip r:embed="rId3"/>
          <a:stretch>
            <a:fillRect/>
          </a:stretch>
        </p:blipFill>
        <p:spPr>
          <a:xfrm>
            <a:off x="6162842" y="2966300"/>
            <a:ext cx="2667000" cy="1743075"/>
          </a:xfrm>
          <a:prstGeom prst="rect">
            <a:avLst/>
          </a:prstGeom>
        </p:spPr>
      </p:pic>
    </p:spTree>
    <p:extLst>
      <p:ext uri="{BB962C8B-B14F-4D97-AF65-F5344CB8AC3E}">
        <p14:creationId xmlns:p14="http://schemas.microsoft.com/office/powerpoint/2010/main" val="119556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98764" y="178521"/>
            <a:ext cx="8225840" cy="1071237"/>
          </a:xfrm>
        </p:spPr>
        <p:txBody>
          <a:bodyPr anchor="b">
            <a:normAutofit/>
          </a:bodyPr>
          <a:lstStyle/>
          <a:p>
            <a:r>
              <a:rPr lang="en-US" sz="4000" dirty="0"/>
              <a:t>Representation</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98764" y="1394124"/>
            <a:ext cx="8200813"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sz="2000" dirty="0"/>
              <a:t>Attribute values </a:t>
            </a:r>
          </a:p>
          <a:p>
            <a:pPr marL="1019175" lvl="1" indent="-342900">
              <a:lnSpc>
                <a:spcPct val="90000"/>
              </a:lnSpc>
              <a:spcBef>
                <a:spcPts val="1000"/>
              </a:spcBef>
              <a:buClr>
                <a:schemeClr val="tx1"/>
              </a:buClr>
            </a:pPr>
            <a:r>
              <a:rPr lang="en-US" sz="1800" dirty="0"/>
              <a:t>Numeric: mapped to continuous, ordered graphical features location, intensity, color, size</a:t>
            </a:r>
          </a:p>
          <a:p>
            <a:pPr marL="1019175" lvl="1" indent="-342900">
              <a:lnSpc>
                <a:spcPct val="90000"/>
              </a:lnSpc>
              <a:spcBef>
                <a:spcPts val="1000"/>
              </a:spcBef>
              <a:buClr>
                <a:schemeClr val="tx1"/>
              </a:buClr>
            </a:pPr>
            <a:r>
              <a:rPr lang="en-US" sz="1800" dirty="0"/>
              <a:t>Categorical: each category can be mapped to a distinct position, color, shape, orientation, or column in a table.</a:t>
            </a:r>
          </a:p>
          <a:p>
            <a:pPr marL="561975" indent="-342900">
              <a:lnSpc>
                <a:spcPct val="90000"/>
              </a:lnSpc>
              <a:spcBef>
                <a:spcPts val="1000"/>
              </a:spcBef>
              <a:buClr>
                <a:schemeClr val="tx1"/>
              </a:buClr>
            </a:pPr>
            <a:r>
              <a:rPr lang="en-US" sz="2000" dirty="0"/>
              <a:t>Relationships </a:t>
            </a:r>
          </a:p>
          <a:p>
            <a:pPr marL="1019175" lvl="1" indent="-342900">
              <a:lnSpc>
                <a:spcPct val="90000"/>
              </a:lnSpc>
              <a:spcBef>
                <a:spcPts val="1000"/>
              </a:spcBef>
              <a:buClr>
                <a:schemeClr val="tx1"/>
              </a:buClr>
            </a:pPr>
            <a:r>
              <a:rPr lang="en-US" sz="1800" dirty="0"/>
              <a:t>Explicit: links between nodes</a:t>
            </a:r>
          </a:p>
          <a:p>
            <a:pPr marL="1019175" lvl="1" indent="-342900">
              <a:lnSpc>
                <a:spcPct val="90000"/>
              </a:lnSpc>
              <a:spcBef>
                <a:spcPts val="1000"/>
              </a:spcBef>
              <a:buClr>
                <a:schemeClr val="tx1"/>
              </a:buClr>
            </a:pPr>
            <a:r>
              <a:rPr lang="en-US" sz="1800" dirty="0"/>
              <a:t>Implicit: maps to the relationships to graphic elements</a:t>
            </a:r>
          </a:p>
          <a:p>
            <a:pPr marL="541655" lvl="1" indent="-342900">
              <a:lnSpc>
                <a:spcPct val="90000"/>
              </a:lnSpc>
              <a:spcBef>
                <a:spcPts val="500"/>
              </a:spcBef>
              <a:buClr>
                <a:schemeClr val="tx1"/>
              </a:buClr>
            </a:pPr>
            <a:endParaRPr lang="en-US" sz="2000" dirty="0"/>
          </a:p>
          <a:p>
            <a:pPr marL="541655" lvl="1" indent="-342900">
              <a:lnSpc>
                <a:spcPct val="90000"/>
              </a:lnSpc>
              <a:spcBef>
                <a:spcPts val="500"/>
              </a:spcBef>
              <a:buClr>
                <a:schemeClr val="tx1"/>
              </a:buClr>
            </a:pPr>
            <a:endParaRPr lang="en-US" sz="2000" dirty="0"/>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dirty="0"/>
          </a:p>
          <a:p>
            <a:pPr marL="561975" lvl="1" indent="-342900">
              <a:lnSpc>
                <a:spcPct val="90000"/>
              </a:lnSpc>
              <a:spcBef>
                <a:spcPts val="500"/>
              </a:spcBef>
              <a:buClr>
                <a:schemeClr val="tx1"/>
              </a:buClr>
            </a:pPr>
            <a:endParaRPr lang="en-US" dirty="0"/>
          </a:p>
          <a:p>
            <a:pPr marL="561975" lvl="1" indent="-342900">
              <a:lnSpc>
                <a:spcPct val="90000"/>
              </a:lnSpc>
              <a:spcBef>
                <a:spcPts val="500"/>
              </a:spcBef>
              <a:buClr>
                <a:schemeClr val="tx1"/>
              </a:buClr>
            </a:pPr>
            <a:endParaRPr lang="en-US" dirty="0"/>
          </a:p>
          <a:p>
            <a:pPr marL="561975" indent="-342900">
              <a:lnSpc>
                <a:spcPct val="90000"/>
              </a:lnSpc>
              <a:spcBef>
                <a:spcPts val="1000"/>
              </a:spcBef>
              <a:buClr>
                <a:schemeClr val="tx1"/>
              </a:buClr>
            </a:pPr>
            <a:endParaRPr lang="en-US" dirty="0"/>
          </a:p>
        </p:txBody>
      </p:sp>
    </p:spTree>
    <p:extLst>
      <p:ext uri="{BB962C8B-B14F-4D97-AF65-F5344CB8AC3E}">
        <p14:creationId xmlns:p14="http://schemas.microsoft.com/office/powerpoint/2010/main" val="2999995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39808" y="178521"/>
            <a:ext cx="8284796" cy="1071237"/>
          </a:xfrm>
        </p:spPr>
        <p:txBody>
          <a:bodyPr anchor="b">
            <a:normAutofit/>
          </a:bodyPr>
          <a:lstStyle/>
          <a:p>
            <a:r>
              <a:rPr lang="en-US" sz="4000" dirty="0"/>
              <a:t>Standard Visualization Components</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1373" y="1186306"/>
            <a:ext cx="8259769"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sz="2000" dirty="0"/>
              <a:t>Visualization components:</a:t>
            </a:r>
          </a:p>
          <a:p>
            <a:pPr marL="962025" lvl="1" indent="-285750">
              <a:lnSpc>
                <a:spcPct val="90000"/>
              </a:lnSpc>
              <a:spcBef>
                <a:spcPts val="1000"/>
              </a:spcBef>
              <a:buClr>
                <a:schemeClr val="tx1"/>
              </a:buClr>
            </a:pPr>
            <a:r>
              <a:rPr lang="en-US" sz="1800" dirty="0"/>
              <a:t>Title</a:t>
            </a:r>
          </a:p>
          <a:p>
            <a:pPr marL="962025" lvl="1" indent="-285750">
              <a:lnSpc>
                <a:spcPct val="90000"/>
              </a:lnSpc>
              <a:spcBef>
                <a:spcPts val="1000"/>
              </a:spcBef>
              <a:buClr>
                <a:schemeClr val="tx1"/>
              </a:buClr>
            </a:pPr>
            <a:r>
              <a:rPr lang="en-US" sz="1800" dirty="0"/>
              <a:t>Axis labels (with correct units)</a:t>
            </a:r>
          </a:p>
          <a:p>
            <a:pPr marL="962025" lvl="1" indent="-285750">
              <a:lnSpc>
                <a:spcPct val="90000"/>
              </a:lnSpc>
              <a:spcBef>
                <a:spcPts val="1000"/>
              </a:spcBef>
              <a:buClr>
                <a:schemeClr val="tx1"/>
              </a:buClr>
            </a:pPr>
            <a:r>
              <a:rPr lang="en-US" sz="1800" dirty="0"/>
              <a:t>Legends</a:t>
            </a:r>
          </a:p>
          <a:p>
            <a:pPr marL="962025" lvl="1" indent="-285750">
              <a:lnSpc>
                <a:spcPct val="90000"/>
              </a:lnSpc>
              <a:spcBef>
                <a:spcPts val="1000"/>
              </a:spcBef>
              <a:buClr>
                <a:schemeClr val="tx1"/>
              </a:buClr>
            </a:pPr>
            <a:r>
              <a:rPr lang="en-US" sz="1800" dirty="0"/>
              <a:t>Line color/line type</a:t>
            </a:r>
          </a:p>
          <a:p>
            <a:pPr marL="962025" lvl="1" indent="-285750">
              <a:lnSpc>
                <a:spcPct val="90000"/>
              </a:lnSpc>
              <a:spcBef>
                <a:spcPts val="1000"/>
              </a:spcBef>
              <a:buClr>
                <a:schemeClr val="tx1"/>
              </a:buClr>
            </a:pPr>
            <a:r>
              <a:rPr lang="en-US" sz="1800" dirty="0"/>
              <a:t>Marker color/shape</a:t>
            </a:r>
          </a:p>
          <a:p>
            <a:pPr marL="561975" indent="-342900">
              <a:lnSpc>
                <a:spcPct val="90000"/>
              </a:lnSpc>
              <a:spcBef>
                <a:spcPts val="1000"/>
              </a:spcBef>
              <a:buClr>
                <a:schemeClr val="tx1"/>
              </a:buClr>
            </a:pPr>
            <a:r>
              <a:rPr lang="en-US" sz="2000" dirty="0"/>
              <a:t>Properly scaled axes (usually y-axis)</a:t>
            </a:r>
          </a:p>
          <a:p>
            <a:pPr marL="561975" indent="-342900">
              <a:lnSpc>
                <a:spcPct val="90000"/>
              </a:lnSpc>
              <a:spcBef>
                <a:spcPts val="1000"/>
              </a:spcBef>
              <a:buClr>
                <a:schemeClr val="tx1"/>
              </a:buClr>
            </a:pPr>
            <a:r>
              <a:rPr lang="en-US" sz="2000" dirty="0"/>
              <a:t>Color scale with appropriate contrast</a:t>
            </a:r>
          </a:p>
          <a:p>
            <a:pPr marL="561975" indent="-342900">
              <a:lnSpc>
                <a:spcPct val="90000"/>
              </a:lnSpc>
              <a:spcBef>
                <a:spcPts val="1000"/>
              </a:spcBef>
              <a:buClr>
                <a:schemeClr val="tx1"/>
              </a:buClr>
            </a:pPr>
            <a:r>
              <a:rPr lang="en-US" sz="2000" dirty="0"/>
              <a:t>Python packages:</a:t>
            </a:r>
          </a:p>
          <a:p>
            <a:pPr marL="962025" lvl="1" indent="-285750">
              <a:lnSpc>
                <a:spcPct val="90000"/>
              </a:lnSpc>
              <a:spcBef>
                <a:spcPts val="1000"/>
              </a:spcBef>
              <a:buClr>
                <a:schemeClr val="tx1"/>
              </a:buClr>
            </a:pPr>
            <a:r>
              <a:rPr lang="en-US" sz="1800" dirty="0" err="1">
                <a:latin typeface="Helvetica" panose="020B0604020202020204" pitchFamily="34" charset="0"/>
                <a:cs typeface="Helvetica" panose="020B0604020202020204" pitchFamily="34" charset="0"/>
              </a:rPr>
              <a:t>Matplotlib.pyplot</a:t>
            </a:r>
            <a:r>
              <a:rPr lang="zh-CN" altLang="en-US" sz="1800" dirty="0">
                <a:latin typeface="Helvetica" panose="020B0604020202020204" pitchFamily="34" charset="0"/>
                <a:cs typeface="Helvetica" panose="020B0604020202020204" pitchFamily="34" charset="0"/>
              </a:rPr>
              <a:t> </a:t>
            </a:r>
            <a:r>
              <a:rPr lang="en-US" sz="1800" dirty="0">
                <a:latin typeface="Helvetica" panose="020B0604020202020204" pitchFamily="34" charset="0"/>
                <a:cs typeface="Helvetica" panose="020B0604020202020204" pitchFamily="34" charset="0"/>
              </a:rPr>
              <a:t>library</a:t>
            </a:r>
            <a:r>
              <a:rPr lang="zh-CN" altLang="en-US" sz="1800" dirty="0">
                <a:latin typeface="Helvetica" panose="020B0604020202020204" pitchFamily="34" charset="0"/>
                <a:cs typeface="Helvetica" panose="020B0604020202020204" pitchFamily="34" charset="0"/>
              </a:rPr>
              <a:t> </a:t>
            </a:r>
            <a:r>
              <a:rPr lang="en-US" sz="1800" dirty="0">
                <a:latin typeface="Helvetica" panose="020B0604020202020204" pitchFamily="34" charset="0"/>
                <a:cs typeface="Helvetica" panose="020B0604020202020204" pitchFamily="34" charset="0"/>
                <a:hlinkClick r:id="rId3"/>
              </a:rPr>
              <a:t>https://matplotlib.org/</a:t>
            </a:r>
            <a:endParaRPr lang="en-US" sz="1800" dirty="0">
              <a:latin typeface="Helvetica" panose="020B0604020202020204" pitchFamily="34" charset="0"/>
              <a:cs typeface="Helvetica" panose="020B0604020202020204" pitchFamily="34" charset="0"/>
            </a:endParaRPr>
          </a:p>
          <a:p>
            <a:pPr marL="962025" lvl="1" indent="-285750">
              <a:lnSpc>
                <a:spcPct val="90000"/>
              </a:lnSpc>
              <a:spcBef>
                <a:spcPts val="1000"/>
              </a:spcBef>
              <a:buClr>
                <a:schemeClr val="tx1"/>
              </a:buClr>
            </a:pPr>
            <a:r>
              <a:rPr lang="en-US" sz="1800" dirty="0">
                <a:latin typeface="Helvetica" panose="020B0604020202020204" pitchFamily="34" charset="0"/>
                <a:cs typeface="Helvetica" panose="020B0604020202020204" pitchFamily="34" charset="0"/>
              </a:rPr>
              <a:t>Seaborn library: </a:t>
            </a:r>
            <a:r>
              <a:rPr lang="en-US" sz="1800" dirty="0">
                <a:latin typeface="Helvetica" panose="020B0604020202020204" pitchFamily="34" charset="0"/>
                <a:cs typeface="Helvetica" panose="020B0604020202020204" pitchFamily="34" charset="0"/>
                <a:hlinkClick r:id="rId4"/>
              </a:rPr>
              <a:t>https://seaborn.pydata.org/</a:t>
            </a:r>
            <a:endParaRPr lang="en-US" sz="1800" dirty="0">
              <a:latin typeface="Helvetica" panose="020B0604020202020204" pitchFamily="34" charset="0"/>
              <a:cs typeface="Helvetica" panose="020B0604020202020204" pitchFamily="34" charset="0"/>
            </a:endParaRPr>
          </a:p>
          <a:p>
            <a:pPr marL="962025" lvl="1" indent="-285750">
              <a:lnSpc>
                <a:spcPct val="90000"/>
              </a:lnSpc>
              <a:spcBef>
                <a:spcPts val="1000"/>
              </a:spcBef>
              <a:buClr>
                <a:schemeClr val="tx1"/>
              </a:buClr>
            </a:pPr>
            <a:endParaRPr lang="en-US" sz="1800" dirty="0"/>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sz="2000" dirty="0"/>
          </a:p>
          <a:p>
            <a:pPr marL="561975" lvl="1" indent="-342900">
              <a:lnSpc>
                <a:spcPct val="90000"/>
              </a:lnSpc>
              <a:spcBef>
                <a:spcPts val="500"/>
              </a:spcBef>
              <a:buClr>
                <a:schemeClr val="tx1"/>
              </a:buClr>
            </a:pPr>
            <a:endParaRPr lang="en-US" sz="2000" dirty="0"/>
          </a:p>
          <a:p>
            <a:pPr marL="561975" lvl="1" indent="-342900">
              <a:lnSpc>
                <a:spcPct val="90000"/>
              </a:lnSpc>
              <a:spcBef>
                <a:spcPts val="500"/>
              </a:spcBef>
              <a:buClr>
                <a:schemeClr val="tx1"/>
              </a:buClr>
            </a:pPr>
            <a:endParaRPr lang="en-US" sz="2000" dirty="0"/>
          </a:p>
          <a:p>
            <a:pPr marL="561975" indent="-342900">
              <a:lnSpc>
                <a:spcPct val="90000"/>
              </a:lnSpc>
              <a:spcBef>
                <a:spcPts val="1000"/>
              </a:spcBef>
              <a:buClr>
                <a:schemeClr val="tx1"/>
              </a:buClr>
            </a:pPr>
            <a:endParaRPr lang="en-US" sz="2000" dirty="0"/>
          </a:p>
        </p:txBody>
      </p:sp>
    </p:spTree>
    <p:extLst>
      <p:ext uri="{BB962C8B-B14F-4D97-AF65-F5344CB8AC3E}">
        <p14:creationId xmlns:p14="http://schemas.microsoft.com/office/powerpoint/2010/main" val="126096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40575" y="186834"/>
            <a:ext cx="8284029" cy="1071237"/>
          </a:xfrm>
        </p:spPr>
        <p:txBody>
          <a:bodyPr anchor="b">
            <a:normAutofit/>
          </a:bodyPr>
          <a:lstStyle/>
          <a:p>
            <a:r>
              <a:rPr lang="en-US" sz="4000" dirty="0"/>
              <a:t>Line Color</a:t>
            </a:r>
            <a:endParaRPr lang="en-US" dirty="0"/>
          </a:p>
        </p:txBody>
      </p:sp>
      <p:pic>
        <p:nvPicPr>
          <p:cNvPr id="7" name="Picture 7" descr="Chart, line chart, histogram&#10;&#10;Description automatically generated">
            <a:extLst>
              <a:ext uri="{FF2B5EF4-FFF2-40B4-BE49-F238E27FC236}">
                <a16:creationId xmlns:a16="http://schemas.microsoft.com/office/drawing/2014/main" id="{24E659D8-443D-BE5E-9E07-366973BF8E8B}"/>
              </a:ext>
            </a:extLst>
          </p:cNvPr>
          <p:cNvPicPr>
            <a:picLocks noChangeAspect="1"/>
          </p:cNvPicPr>
          <p:nvPr/>
        </p:nvPicPr>
        <p:blipFill>
          <a:blip r:embed="rId3"/>
          <a:stretch>
            <a:fillRect/>
          </a:stretch>
        </p:blipFill>
        <p:spPr>
          <a:xfrm>
            <a:off x="2359516" y="1564738"/>
            <a:ext cx="4429125" cy="3500967"/>
          </a:xfrm>
          <a:prstGeom prst="rect">
            <a:avLst/>
          </a:prstGeom>
        </p:spPr>
      </p:pic>
    </p:spTree>
    <p:extLst>
      <p:ext uri="{BB962C8B-B14F-4D97-AF65-F5344CB8AC3E}">
        <p14:creationId xmlns:p14="http://schemas.microsoft.com/office/powerpoint/2010/main" val="477201890"/>
      </p:ext>
    </p:extLst>
  </p:cSld>
  <p:clrMapOvr>
    <a:masterClrMapping/>
  </p:clrMapOvr>
</p:sld>
</file>

<file path=ppt/theme/theme1.xml><?xml version="1.0" encoding="utf-8"?>
<a:theme xmlns:a="http://schemas.openxmlformats.org/drawingml/2006/main" name="1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18469</TotalTime>
  <Words>2163</Words>
  <Application>Microsoft Office PowerPoint</Application>
  <PresentationFormat>On-screen Show (16:10)</PresentationFormat>
  <Paragraphs>270</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Abadi Extra Light</vt:lpstr>
      <vt:lpstr>Arial</vt:lpstr>
      <vt:lpstr>Corbel</vt:lpstr>
      <vt:lpstr>Franklin Gothic</vt:lpstr>
      <vt:lpstr>Helvetica</vt:lpstr>
      <vt:lpstr>Helvetica Neue</vt:lpstr>
      <vt:lpstr>Noto Sans Symbols</vt:lpstr>
      <vt:lpstr>Tahoma</vt:lpstr>
      <vt:lpstr>Times New Roman</vt:lpstr>
      <vt:lpstr>1_Penn</vt:lpstr>
      <vt:lpstr>Data Visualization </vt:lpstr>
      <vt:lpstr>Contents</vt:lpstr>
      <vt:lpstr>Visualization</vt:lpstr>
      <vt:lpstr>Visualization</vt:lpstr>
      <vt:lpstr>Example: US Covid Cases</vt:lpstr>
      <vt:lpstr>Representation – Data Objects</vt:lpstr>
      <vt:lpstr>Representation</vt:lpstr>
      <vt:lpstr>Standard Visualization Components</vt:lpstr>
      <vt:lpstr>Line Color</vt:lpstr>
      <vt:lpstr>Line Type</vt:lpstr>
      <vt:lpstr>Marker</vt:lpstr>
      <vt:lpstr>Axis Scaling</vt:lpstr>
      <vt:lpstr>Visualization Techniques</vt:lpstr>
      <vt:lpstr>Histogram</vt:lpstr>
      <vt:lpstr>Box Plots</vt:lpstr>
      <vt:lpstr>Box Plots</vt:lpstr>
      <vt:lpstr>Pie Chart</vt:lpstr>
      <vt:lpstr>Line Graph</vt:lpstr>
      <vt:lpstr>Bar Chart</vt:lpstr>
      <vt:lpstr>Scatter Plot</vt:lpstr>
      <vt:lpstr>Scatter Plot</vt:lpstr>
      <vt:lpstr>Scatter Plot</vt:lpstr>
      <vt:lpstr>Scatter Plot</vt:lpstr>
      <vt:lpstr>Heat Map</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OpenDS4All Introduction</dc:title>
  <dc:creator>Zack Ives;Susan Davidson</dc:creator>
  <cp:lastModifiedBy>Andre de Waal</cp:lastModifiedBy>
  <cp:revision>329</cp:revision>
  <dcterms:modified xsi:type="dcterms:W3CDTF">2022-08-31T18:41:33Z</dcterms:modified>
</cp:coreProperties>
</file>