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8" r:id="rId2"/>
    <p:sldMasterId id="2147483681" r:id="rId3"/>
  </p:sldMasterIdLst>
  <p:notesMasterIdLst>
    <p:notesMasterId r:id="rId29"/>
  </p:notesMasterIdLst>
  <p:sldIdLst>
    <p:sldId id="926" r:id="rId4"/>
    <p:sldId id="311" r:id="rId5"/>
    <p:sldId id="1090" r:id="rId6"/>
    <p:sldId id="272" r:id="rId7"/>
    <p:sldId id="1091" r:id="rId8"/>
    <p:sldId id="1092" r:id="rId9"/>
    <p:sldId id="1112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101" r:id="rId18"/>
    <p:sldId id="1102" r:id="rId19"/>
    <p:sldId id="1103" r:id="rId20"/>
    <p:sldId id="1104" r:id="rId21"/>
    <p:sldId id="1105" r:id="rId22"/>
    <p:sldId id="1106" r:id="rId23"/>
    <p:sldId id="1107" r:id="rId24"/>
    <p:sldId id="1108" r:id="rId25"/>
    <p:sldId id="1109" r:id="rId26"/>
    <p:sldId id="1113" r:id="rId27"/>
    <p:sldId id="1110" r:id="rId28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2683C6"/>
    <a:srgbClr val="FF4434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6839" autoAdjust="0"/>
  </p:normalViewPr>
  <p:slideViewPr>
    <p:cSldViewPr snapToGrid="0" snapToObjects="1">
      <p:cViewPr varScale="1">
        <p:scale>
          <a:sx n="81" d="100"/>
          <a:sy n="81" d="100"/>
        </p:scale>
        <p:origin x="1570" y="53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8" Type="http://schemas.openxmlformats.org/officeDocument/2006/relationships/slide" Target="slides/slide5.xml"/><Relationship Id="rId7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20:51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108 396 24575,'9'0'0,"0"0"0,7 0 0,3 0 0,-1 0 0,14 0 0,-18 0 0,17 0 0,-13 0 0,16 0 0,-8 0 0,7 0 0,-8 0 0,8 0 0,-6 0 0,6 0 0,0 0 0,-6 0 0,6 0 0,-8 0 0,0 0 0,-1 0 0,1 0 0,0 5 0,0-3 0,0 9 0,-7-10 0,5 5 0,-11-6 0,12 0 0,-12 0 0,4 0 0,-5 0 0,6 0 0,-5 0 0,4 0 0,-5 0 0,-1 0 0,7 0 0,-5 0 0,5 0 0,-7 0 0,0 0 0,1 0 0,-1 0 0,7 0 0,-5 0 0,5 0 0,-7 0 0,1 0 0,-1 0 0,0 0 0,1-5 0,-1-1 0,1-4 0,-1-1 0,-4 1 0,3 0 0,-8-7 0,8 5 0,-8-5 0,4 0 0,-5 5 0,0-11 0,0 11 0,0-5 0,0 0 0,0 5 0,0-11 0,0 5 0,0-1 0,0-4 0,0 11 0,0-5 0,0 7 0,0 0 0,0-1 0,0 1 0,-4 0 0,-1 5 0,-5-3 0,1 7 0,0-3 0,-1-1 0,0 4 0,0-4 0,-1 1 0,1 2 0,-1-2 0,-5 4 0,4-5 0,-5 4 0,6-4 0,1 5 0,0 0 0,-7 0 0,5 0 0,-5 0 0,7 0 0,-1 0 0,1 0 0,0 0 0,-7 0 0,5 0 0,-11 0 0,11 0 0,-5 0 0,0 0 0,5 0 0,-5 0 0,7 0 0,-1 0 0,1 0 0,0 0 0,-7 0 0,5 0 0,-5 0 0,7 0 0,-1 0 0,-6 0 0,5 0 0,-4 0 0,-1 0 0,5 0 0,-5 0 0,7 0 0,-7 0 0,5 0 0,-5 0 0,7 0 0,-7 0 0,5 0 0,-5 0 0,7 0 0,-1 0 0,1 0 0,0 0 0,-1 0 0,-6 0 0,5 0 0,-4 0 0,5 0 0,1 0 0,-7 0 0,5 0 0,-11 0 0,11 0 0,-5 0 0,7 0 0,-1 0 0,1 0 0,-1 0 0,1 0 0,0 0 0,-1 0 0,1 0 0,0 0 0,-1 0 0,1 0 0,0 0 0,1 0 0,0 0 0,-1 0 0,1 0 0,0 0 0,3 5 0,-2-4 0,2 8 0,-4-3 0,0-1 0,4 4 0,-3-8 0,8 9 0,-8-9 0,3 8 0,1-5 0,0 6 0,5-1 0,-4-4 0,3 4 0,-4-3 0,5 4 0,-5-4 0,4 3 0,-3-3 0,-1 0 0,4 3 0,-4-4 0,5 5 0,0-1 0,0 1 0,0 0 0,0 0 0,0 0 0,0-1 0,0 0 0,0 1 0,0-1 0,5-3 0,-4 3 0,8-3 0,-8 4 0,9-4 0,-9 3 0,8-3 0,-4-1 0,1 5 0,3-9 0,-8 8 0,8-8 0,-8 8 0,8-7 0,-4 6 0,0-7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24575,'14'-1'0,"1"-1"0,5 1 0,0-1 0,18 1 0,-10 2 0,10 1 0,-14-1 0,-2 1 0,4-2 0,1 2 0,3 1 0,8 1 0,-4 1 0,2 0 0,0 0 0,-1-1 0,-2 0 0,-2-2 0,-8 0 0,2 0 0,-1-2 0,0 1 0,5-1 0,0 1 0,2-1 0,4 4 0,-4-2 0,1 0 0,-1 1 0,-2-1 0,-1 1 0,2-2 0,0 0 0,-1 0 0,7 1 0,-7-1 0,8-1 0,-4 1 0,-2-1 0,3 1 0,-5-1 0,4 0 0,4 0 0,2 0 0,0-1 0,5 0 0,-5-2 0,-1 0 0,6 2 0,-7-1 0,8 1 0,-2-1 0,-1 2 0,-4-3 0,3 3 0,-10-1 0,8 1 0,-5 0 0,1 0 0,4 0 0,1 0 0,-2 0 0,3 0 0,-4 0 0,-4 0 0,1-1 0,-4 0 0,-1-1 0,6 1 0,-5 1 0,1 0 0,1 0 0,-2 0 0,17 0 0,-12 0 0,15 0 0,-13 0 0,2 0 0,7-1 0,-5 1 0,-3-2 0,-2 1 0,-8 0 0,-1-1 0,1-1 0,-1 1 0,1-1 0,5 1 0,-2-2 0,3 1 0,4 1 0,-1 1 0,2 1 0,3 0 0,-7 0 0,10 0 0,-5 0 0,1 0 0,1 0 0,-7-1 0,-2-1 0,-4-1 0,-6 0 0,-4 0 0,0-1 0,-4 2 0,1-1 0,1 0 0,-2 1 0,2 1 0,0-1 0,-1 2 0,1-1 0,-1 1 0,0 0 0,1-1 0,0-1 0,1 1 0,-1-1 0,-3 0 0,1-1 0,-2-1 0,-2 1 0,-2-1 0,-3 1 0,-2 2 0,1 0 0,-3 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24575,'15'0'0,"0"-1"0,2 1 0,4-1 0,4 1 0,6 0 0,-3 0 0,9 1 0,-3-1 0,1 1 0,5-1 0,-2 1 0,-1 0 0,4 0 0,-5-1 0,1 0 0,6 0 0,0 0 0,4 0 0,8 0 0,-1 0 0,-1 0 0,6 0 0,-7 1 0,3-1 0,0 2 0,-6-2 0,5 0 0,-5 0 0,0 0 0,7 1 0,-2 1 0,5 0 0,3 1 0,-5 0 0,3-1 0,-7-2 0,-1-2 0,-10 1 0,3-2 0,-5 2 0,-2-2 0,2 1 0,-1 0 0,1 1 0,8 1 0,-5 0 0,7 0 0,-4 1 0,1 0 0,1 1 0,0-2 0,-2 2 0,1-2 0,-6 0 0,-3-2 0,5 0 0,-6-3 0,3-2 0,1-2 0,0-2 0,-1 3 0,3-2 0,-6 4 0,5 0 0,-4 0 0,-3 1 0,0 0 0,-7 0 0,4 2 0,3-2 0,5 2 0,-2-2 0,12 1 0,-9 0 0,5 1 0,-3 1 0,-5 1 0,-3 0 0,2 1 0,-10 1 0,8 1 0,-2 0 0,2-1 0,2 1 0,-3-2 0,-2 0 0,1 0 0,-5-1 0,-2-1 0,-5 0 0,-7 1 0,-3-1 0,-3 0 0,-1 1 0,-1-1 0,1 0 0,-1 0 0,-2-2 0,0 2 0,-1 0 0,1 1 0,-2-1 0,1 2 0,3-5 0,1 2 0,8-6 0,-5 5 0,2-1 0,-7 3 0,1 0 0,-2-1 0,-1 2 0,1 0 0,-2 1 0,1 0 0,1-1 0,3 1 0,-2-1 0,0 1 0,-4 5 0,-3-2 0,2 2 0,-3-3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5735 335 24575,'-12'-11'0,"-58"-20"0,-14-1 0,10 4 0,10 6 0,-11-4 0,10 6 0,-18 2 0,24 7 0,-1 0 0,-27-5 0,27 7 0,0 0 0,-36-4 0,6 4 0,15 1 0,25 6 0,9 0 0,-4 2 0,-6-2 0,-3 1 0,-5 0 0,-3-3 0,0 2 0,5-2 0,-8 4 0,12-4 0,-11 3-6784,6-3 6784,-1 4 0,-5-1 0,4 1 0,-1-1 0,-4 0 0,6-1 0,-1 1 6784,-4 0-6784,4 1 0,2 0 0,-5 0 0,14 1 0,-10 0 0,6 0 0,3-1 0,-5 1 0,5 1 0,-1-1 0,-2 1 0,6-2 0,1 0 0,-4-2 0,2 1 0,0-1 0,-3-1 0,11 1 0,-6-2 0,4 1 0,2 1 0,-4 0 0,2-1 0,-2 1 0,-9-2 0,4 2 0,2 1 0,1 1 0,8-1 0,-2 0 0,-2 0 0,9 1 0,-8 0 0,4 0 0,-3 3 0,-5-2 0,1 6 0,-6-3 0,-4 6 0,6-3 0,4 3 0,3 0 0,4-4 0,0 0 0,-3-2 0,6-2 0,-4 3 0,3-3 0,3 2 0,-7 0 0,4 0 0,-2 0 0,0 0 0,4 0 0,3 0 0,0 3 0,3-1 0,1 1 0,-1-4 0,6 1 0,-8-1 0,4 1 0,-3 0 0,1 0 0,1 0 0,1 0 0,-4 1 0,3-2 0,-2 1 0,-3 1 0,-1-1 0,-2 2 0,-2-1 0,5 1 0,-8 0 0,1 1 0,0 0 0,1 3 0,3-1 0,6 1 0,-2 2 0,9 0 0,2 1 0,5 1 0,2-1 0,2 1 0,-1 2 0,2-3 0,1-1 0,1 0 0,0-3 0,0 3 0,-1-2 0,0 1 0,-1 0 0,1 4 0,0-1 0,1 4 0,3 0 0,2 4 0,1 0 0,1 0 0,0-1 0,0-3 0,1 0 0,-1 1 0,2 0 0,-1 0 0,2 1 0,2-2 0,1 0 0,3 2 0,4-2 0,1 3 0,2-2 0,-1 0 0,-2-2 0,2 2 0,-3-4 0,5 2 0,-3-2 0,6-1 0,-2 2 0,4 0 0,-2 1 0,1 0 0,0 0 0,1-3 0,2 3 0,2-3 0,0 0 0,0 1 0,-1-3 0,3 2 0,3-1 0,6 1 0,0 0 0,4 1 0,-6 1 0,6 1 0,-3-2 0,0 0 0,4-4 0,-1 0 0,-1-2 0,8 0 0,-7-2 0,14 2 0,-5-2 0,2 3 0,3-4 0,-3 0 0,4-3 0,11 3 0,1-3 0,3 3 0,11-3 0,-5 0 0,2 0 0,12-1 0,-18-1 0,19 2 0,-16-3 0,-3 2 0,-3-2 0,-10 0 0,0 0 0,2-1 0,-1 0 0,-5-1 0,5 1 0,-7 0 0,1 0 0,6 1 0,-9-3 0,16 3 0,-4-3 0,1 3 0,3-1 0,-11 1 0,-2 0 0,2 0 0,-4 0 0,-1 0 0,6 0 0,-4 0 0,3 0 0,2 0 0,-9 0 0,7 0 0,-8 0 0,0 0 0,2-3 0,-1 3 0,0-4 0,8 1 0,1-4 0,0 2 0,5-3 0,-4 5 0,-1-3 0,6 2 0,-2-6 0,-1 1 0,2-5 0,-10 4 0,7-3 0,-4 6 0,1-3 0,-3 2 0,-7-2 0,-6 1 0,2-1 0,-4-1 0,0 0 0,2-2 0,-11 3 0,7-3 0,-6 3 0,1 0 0,-3-1 0,2 2 0,-3-1 0,8 1 0,-3 2 0,4-1 0,2 0 0,-7 2 0,6 1 0,-5 0 0,-3 1 0,-1-3 0,-7-1 0,-2-1 0,-1 0 0,-4-2 0,0 2 0,1-1 0,-1-1 0,-3 1 0,0-3 0,-3-3 0,0 1 0,2-3 0,-2 3 0,0-5 0,1 0 0,-3-2 0,0-2 0,-3-2 0,-1 1 0,-2-4 0,-2 2 0,1 0 0,-1 0 0,-1 3 0,0 1 0,-2 2 0,-1 4 0,1-2 0,-2 2 0,2 0 0,-2 1 0,1 4 0,-1 0 0,0 1 0,-1 2 0,-1 0 0,0 3 0,-3 1 0,1 2 0,-5-1 0,-1 1 0,-1 1 0,-2 1 0,3-1 0,-4-1 0,2 0 0,1 0 0,4 0 0,5 3 0,7-1 0,0 1 0,2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24575,'26'0'0,"2"0"0,22 0 0,9 0 0,10 2 0,16 2 0,1 1 0,-6 0 0,4 0 0,-19 0 0,-5 0 0,0-1 0,-15 1 0,8 0 0,-10-2 0,0 1 0,1 0 0,0 0 0,3 1 0,8 3 0,2 0 0,0 2 0,5-1 0,-2 3 0,-1 1 0,6 3 0,-12-1 0,11 1 0,-10-2 0,2-2 0,1 1 0,0 0 0,-2 1 0,6-1 0,-9-1 0,-4-2 0,0-1 0,-9-2 0,0-1 0,-4-2 0,-7 0 0,-2-2 0,-6 0 0,-3 0 0,0-2 0,-4 1 0,1-1 0,-3 0 0,0 0 0,-3 0 0,3 0 0,-1 0 0,3 0 0,-2 0 0,-2 1 0,3-1 0,3 2 0,4-2 0,0 2 0,-4-1 0,-5 0 0,-2-1 0,0 0 0,2 0 0,0 0 0,-3 0 0,-1 0 0,3 1 0,3 1 0,4-1 0,-2 3 0,-5-4 0,-6 1 0,-4-1 0,-3 0 0,2 1 0,0-1 0,2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9:27:45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24575,'6'6'0,"3"2"0,4 5 0,2 5 0,5 2 0,1 3 0,4 0 0,-3-1 0,3 0 0,-7-5 0,-1-2 0,-6-4 0,-4-6 0,-4-1 0,-3-3 0,-7 3 0,-3 1 0,-6 1 0,-1 3 0,2-2 0,0 0 0,5-1 0,4-4 0,1 1 0,3-2 0,0 0 0,1 1 0,-1-1 0,1 1 0,-1-1 0,0 1 0,2-2 0,-2-5 0,2-1 0,-1-1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Initial release,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Liu, Rochester Institute of Technology, 2022.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www.cs.rit.edu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/~xl/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Except where otherwise noted, this work is licensed under a Creative Commons Attribution-4.0 International License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creativecommons.org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/licenses/by/4.0/</a:t>
            </a:r>
            <a:endParaRPr lang="en-US" b="0" dirty="0">
              <a:effectLst/>
            </a:endParaRPr>
          </a:p>
          <a:p>
            <a:br>
              <a:rPr lang="en-US"/>
            </a:b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Use </a:t>
            </a:r>
            <a:r>
              <a:rPr lang="en-US" dirty="0" err="1"/>
              <a:t>dataframe.describe</a:t>
            </a:r>
            <a:r>
              <a:rPr lang="en-US" dirty="0"/>
              <a:t>() to check the variance of each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Use correlation analysis to check the relevance between a pair of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Heatmap allows us to quickly identify the high/low correlation. Here, the lighter the color is, the higher the correlation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Many machine learning models assume independency among input features. If two features are highly correlated, one of them should be dropped.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selection of the dropped feature should be made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Use the </a:t>
            </a:r>
            <a:r>
              <a:rPr lang="en-US" dirty="0" err="1"/>
              <a:t>sklean.feature_selection.SelectKBest</a:t>
            </a:r>
            <a:r>
              <a:rPr lang="en-US" dirty="0"/>
              <a:t>() method to get the top K relevant features.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sklearn.feature_selection.SelectKBest.html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8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When selecting the top K relevant features, the null hypothesis is that a feature is irrelevant to the targeted variable.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F-Statistics measures if a feature is relevant or not. The higher the score is, the higher the predictive power a feature has. We are looking for those features have high F-value.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p-value measures the probability of the null hypothesis is true. We are looking for the features have low p-values.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9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ANOVA F-value is suitable for a prediction task where the continuous features are used to predict a categorical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2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F-Regression is suitable for a prediction task where the continuous features are used to predict a continuous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7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/>
              <a:t>F-Regression is suitable for a prediction task where the categorical features are used to predict a categorical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 this lecture, we use </a:t>
            </a:r>
            <a:r>
              <a:rPr lang="en-US" altLang="zh-CN" dirty="0">
                <a:ea typeface="Calibri"/>
                <a:cs typeface="Calibri"/>
              </a:rPr>
              <a:t>the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altLang="zh-CN" dirty="0">
                <a:ea typeface="Calibri"/>
                <a:cs typeface="Calibri"/>
              </a:rPr>
              <a:t>census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dataset in the examples: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www.kaggle.com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muonneutrino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/us-census-demographic-data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code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in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slides.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endParaRPr lang="en-US" b="0" dirty="0">
              <a:effectLst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 err="1"/>
              <a:t>mutual_info_regression</a:t>
            </a:r>
            <a:r>
              <a:rPr lang="en-US" sz="1200" dirty="0"/>
              <a:t> </a:t>
            </a:r>
            <a:r>
              <a:rPr lang="en-US" dirty="0"/>
              <a:t>is suitable for a prediction task where the non-negative continuous/continuous features are used to predict a non-negative continuous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 err="1"/>
              <a:t>mutual_info_classif</a:t>
            </a:r>
            <a:r>
              <a:rPr lang="en-US" sz="1200" dirty="0"/>
              <a:t> </a:t>
            </a:r>
            <a:r>
              <a:rPr lang="en-US" dirty="0"/>
              <a:t>is suitable for a prediction task where the non-negative continuous/continuous features are used to predict a non-negative discrete variable.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1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PCA transforms a set of the original features to another set with the specified size. Each derived feature is a linear combination of the original features.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transformation is not guided by a targeted variable. It is an optimized process where the information loss should be minimized.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PCA transforms a set of the original features to another set with the specified size. Each derived feature is a linear combination of the original features.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transformation is not guided by a targeted variable. It is an optimized process where the information loss should be minimized.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new features are independent from each other, which serves a machine learning algorithm well. The first derived feature captures the most variance from the data, the second one captures the second most, and so on.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/>
              <a:t>It can effectively reduce the dimensionality but the new features are not interpretable.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interpretability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independency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features.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redundance</a:t>
            </a:r>
            <a:r>
              <a:rPr lang="zh-CN" altLang="en-US" dirty="0"/>
              <a:t> </a:t>
            </a:r>
            <a:r>
              <a:rPr lang="en-US" altLang="zh-CN" dirty="0"/>
              <a:t>ones.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Curse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dimensionality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situation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increases.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features,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dimensional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example shows how the same group of data records are visualized in different dimensional spaces. They become more sparse when the dimension is higher.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Performance of data analysis increases initially when more features are included as that allows more information to be used. After a certain point, the performance significantly drops due to the curse of dimensionality. To address this, we use feature selection to reduce the number of selected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68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Feature selection is associated with a targeted analysis task. Given a targeted variable, feature selection aims to only select those relevant ones.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PCA is another way of reducing the data dimensionality. It transfers the original features to new ones in a lower dimensional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0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We should remove those features that have low variance or have unique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eativecommons.org/licenses/by/4.0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%3ca%20rel=%22license%22%20href=%22http:/creativecommons.org/licenses/by-sa/4.0/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-sa/4.0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46D055E4-9C6C-DB4D-BA48-C07AD84C1F0A}"/>
              </a:ext>
            </a:extLst>
          </p:cNvPr>
          <p:cNvSpPr/>
          <p:nvPr userDrawn="1"/>
        </p:nvSpPr>
        <p:spPr>
          <a:xfrm>
            <a:off x="1" y="5504657"/>
            <a:ext cx="751403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>
                <a:uFillTx/>
              </a:rPr>
              <a:t>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716060" y="-699577"/>
            <a:ext cx="4308382" cy="7514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2BEBE6C-C054-5E49-BC11-01B77B93FE19}"/>
              </a:ext>
            </a:extLst>
          </p:cNvPr>
          <p:cNvSpPr/>
          <p:nvPr userDrawn="1"/>
        </p:nvSpPr>
        <p:spPr>
          <a:xfrm>
            <a:off x="1" y="5504657"/>
            <a:ext cx="751403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>
                <a:uFillTx/>
              </a:rPr>
              <a:t>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4DB83865-B531-624F-BBCA-2ADAFEAA15FA}"/>
              </a:ext>
            </a:extLst>
          </p:cNvPr>
          <p:cNvSpPr/>
          <p:nvPr userDrawn="1"/>
        </p:nvSpPr>
        <p:spPr>
          <a:xfrm>
            <a:off x="0" y="5504657"/>
            <a:ext cx="7402981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noted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 err="1">
                <a:uFillTx/>
              </a:rPr>
              <a:t>this</a:t>
            </a:r>
            <a:r>
              <a:rPr lang="en-US" sz="800" dirty="0">
                <a:uFillTx/>
              </a:rPr>
              <a:t>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endParaRPr lang="en-US" sz="8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 marL="401638" indent="-182563">
              <a:buSzPct val="150000"/>
              <a:defRPr sz="2000">
                <a:latin typeface="Helvetica"/>
                <a:cs typeface="Helvetica"/>
              </a:defRPr>
            </a:lvl1pPr>
            <a:lvl2pPr marL="630238" indent="-149225">
              <a:buSzPct val="150000"/>
              <a:defRPr sz="1800">
                <a:latin typeface="Helvetica"/>
                <a:cs typeface="Helvetica"/>
              </a:defRPr>
            </a:lvl2pPr>
            <a:lvl3pPr marL="914400" indent="-171450">
              <a:buSzPct val="150000"/>
              <a:defRPr sz="1600">
                <a:latin typeface="Helvetica"/>
                <a:cs typeface="Helvetica"/>
              </a:defRPr>
            </a:lvl3pPr>
            <a:lvl4pPr marL="1143000" indent="-128588">
              <a:buSzPct val="150000"/>
              <a:defRPr sz="1400">
                <a:latin typeface="Helvetica"/>
                <a:cs typeface="Helvetica"/>
              </a:defRPr>
            </a:lvl4pPr>
            <a:lvl5pPr marL="1371600" indent="-95250">
              <a:buSzPct val="150000"/>
              <a:defRPr sz="12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pPr>
                <a:defRPr/>
              </a:pPr>
              <a:t>‹#›</a:t>
            </a:fld>
            <a:endParaRPr lang="en-US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35888A44-D31B-6F4B-9E57-6933EA05FCA0}"/>
              </a:ext>
            </a:extLst>
          </p:cNvPr>
          <p:cNvSpPr/>
          <p:nvPr userDrawn="1"/>
        </p:nvSpPr>
        <p:spPr>
          <a:xfrm>
            <a:off x="0" y="5504657"/>
            <a:ext cx="7410297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>
                <a:uFillTx/>
              </a:rPr>
              <a:t>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18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768827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400"/>
              <a:buFont typeface="Franklin Gothic"/>
              <a:buNone/>
              <a:defRPr sz="2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7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43944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2978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9317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375"/>
              </a:spcAft>
              <a:buClr>
                <a:srgbClr val="7E241A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F155B41-1DC9-AC48-8968-B0F26D8804FC}"/>
              </a:ext>
            </a:extLst>
          </p:cNvPr>
          <p:cNvSpPr/>
          <p:nvPr userDrawn="1"/>
        </p:nvSpPr>
        <p:spPr>
          <a:xfrm>
            <a:off x="0" y="5504657"/>
            <a:ext cx="7483449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800"/>
              <a:buFont typeface="Franklin Gothic"/>
              <a:buNone/>
              <a:defRPr sz="3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ctr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None/>
              <a:defRPr sz="22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ct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ctr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ctr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" y="5504657"/>
            <a:ext cx="8156740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  <p:pic>
        <p:nvPicPr>
          <p:cNvPr id="7" name="Picture 2" descr="Creative Commons License">
            <a:hlinkClick r:id="rId4" action="ppaction://hlinkfile"/>
            <a:extLst>
              <a:ext uri="{FF2B5EF4-FFF2-40B4-BE49-F238E27FC236}">
                <a16:creationId xmlns:a16="http://schemas.microsoft.com/office/drawing/2014/main" id="{3F3A28CD-7547-4733-8A5A-6848E93E39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86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7E241A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50"/>
              </a:spcBef>
              <a:spcAft>
                <a:spcPts val="375"/>
              </a:spcAft>
              <a:buClr>
                <a:srgbClr val="7E241A"/>
              </a:buClr>
              <a:buSzPts val="1813"/>
              <a:buFont typeface="Arial"/>
              <a:buNone/>
              <a:defRPr sz="125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5562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37606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80773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12185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18524" algn="l" rtl="0">
              <a:spcBef>
                <a:spcPts val="220"/>
              </a:spcBef>
              <a:spcAft>
                <a:spcPts val="375"/>
              </a:spcAft>
              <a:buClr>
                <a:srgbClr val="7E241A"/>
              </a:buClr>
              <a:buSzPts val="1595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80105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86444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80082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86421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Char char="•"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46D055E4-9C6C-DB4D-BA48-C07AD84C1F0A}"/>
              </a:ext>
            </a:extLst>
          </p:cNvPr>
          <p:cNvSpPr/>
          <p:nvPr userDrawn="1"/>
        </p:nvSpPr>
        <p:spPr>
          <a:xfrm>
            <a:off x="1" y="5504657"/>
            <a:ext cx="796625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/>
              <a:t>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699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0D808E94-7512-F249-A343-A5A6754C8CAF}"/>
              </a:ext>
            </a:extLst>
          </p:cNvPr>
          <p:cNvSpPr/>
          <p:nvPr userDrawn="1"/>
        </p:nvSpPr>
        <p:spPr>
          <a:xfrm>
            <a:off x="0" y="5504657"/>
            <a:ext cx="801014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091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400"/>
              <a:buFont typeface="Franklin Gothic"/>
              <a:buNone/>
              <a:defRPr sz="2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-7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43944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-2978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-9317" algn="l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375"/>
              </a:spcAft>
              <a:buClr>
                <a:srgbClr val="7E241A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F155B41-1DC9-AC48-8968-B0F26D8804FC}"/>
              </a:ext>
            </a:extLst>
          </p:cNvPr>
          <p:cNvSpPr/>
          <p:nvPr userDrawn="1"/>
        </p:nvSpPr>
        <p:spPr>
          <a:xfrm>
            <a:off x="0" y="5504657"/>
            <a:ext cx="799551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7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D5060AD-0E9B-4D43-B32A-50755FFD768E}"/>
              </a:ext>
            </a:extLst>
          </p:cNvPr>
          <p:cNvSpPr/>
          <p:nvPr userDrawn="1"/>
        </p:nvSpPr>
        <p:spPr>
          <a:xfrm>
            <a:off x="1" y="5504657"/>
            <a:ext cx="796625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477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46BCFE3-B383-7A40-9A60-D70D4D0396E8}"/>
              </a:ext>
            </a:extLst>
          </p:cNvPr>
          <p:cNvSpPr/>
          <p:nvPr userDrawn="1"/>
        </p:nvSpPr>
        <p:spPr>
          <a:xfrm>
            <a:off x="1" y="5504657"/>
            <a:ext cx="7958966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D5060AD-0E9B-4D43-B32A-50755FFD768E}"/>
              </a:ext>
            </a:extLst>
          </p:cNvPr>
          <p:cNvSpPr/>
          <p:nvPr userDrawn="1"/>
        </p:nvSpPr>
        <p:spPr>
          <a:xfrm>
            <a:off x="0" y="5504657"/>
            <a:ext cx="7410297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14338ABC-BB26-A546-8251-A879215DE256}"/>
              </a:ext>
            </a:extLst>
          </p:cNvPr>
          <p:cNvSpPr/>
          <p:nvPr userDrawn="1"/>
        </p:nvSpPr>
        <p:spPr>
          <a:xfrm>
            <a:off x="1" y="5504657"/>
            <a:ext cx="8295436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3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C2DAE97-BE27-1B4C-9873-B8C336ABF9A4}"/>
              </a:ext>
            </a:extLst>
          </p:cNvPr>
          <p:cNvSpPr/>
          <p:nvPr userDrawn="1"/>
        </p:nvSpPr>
        <p:spPr>
          <a:xfrm>
            <a:off x="1" y="5504657"/>
            <a:ext cx="787115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17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4BDC940-B1E2-E24B-A2F2-976AD780C4FF}"/>
              </a:ext>
            </a:extLst>
          </p:cNvPr>
          <p:cNvSpPr/>
          <p:nvPr userDrawn="1"/>
        </p:nvSpPr>
        <p:spPr>
          <a:xfrm>
            <a:off x="0" y="5504657"/>
            <a:ext cx="8068665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/>
              <a:t>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51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r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F3279113-973A-2749-833B-4273F4AC11AB}"/>
              </a:ext>
            </a:extLst>
          </p:cNvPr>
          <p:cNvSpPr/>
          <p:nvPr userDrawn="1"/>
        </p:nvSpPr>
        <p:spPr>
          <a:xfrm>
            <a:off x="1" y="5504657"/>
            <a:ext cx="8090610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120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  <a:defRPr sz="4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A5E2AFFB-8B9F-AD49-A4F0-71EF184CFA5F}"/>
              </a:ext>
            </a:extLst>
          </p:cNvPr>
          <p:cNvSpPr/>
          <p:nvPr userDrawn="1"/>
        </p:nvSpPr>
        <p:spPr>
          <a:xfrm>
            <a:off x="0" y="5504657"/>
            <a:ext cx="7951621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994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13234" y="131341"/>
            <a:ext cx="7514035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716060" y="-699577"/>
            <a:ext cx="4308382" cy="7514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2BEBE6C-C054-5E49-BC11-01B77B93FE19}"/>
              </a:ext>
            </a:extLst>
          </p:cNvPr>
          <p:cNvSpPr/>
          <p:nvPr userDrawn="1"/>
        </p:nvSpPr>
        <p:spPr>
          <a:xfrm>
            <a:off x="1" y="5504657"/>
            <a:ext cx="7929676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/>
              <a:t>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100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4DB83865-B531-624F-BBCA-2ADAFEAA15FA}"/>
              </a:ext>
            </a:extLst>
          </p:cNvPr>
          <p:cNvSpPr/>
          <p:nvPr userDrawn="1"/>
        </p:nvSpPr>
        <p:spPr>
          <a:xfrm>
            <a:off x="0" y="5504657"/>
            <a:ext cx="8492947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990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 marL="401638" indent="-182563">
              <a:buSzPct val="150000"/>
              <a:defRPr sz="2000">
                <a:latin typeface="Helvetica"/>
                <a:cs typeface="Helvetica"/>
              </a:defRPr>
            </a:lvl1pPr>
            <a:lvl2pPr marL="630238" indent="-149225">
              <a:buSzPct val="150000"/>
              <a:defRPr sz="1800">
                <a:latin typeface="Helvetica"/>
                <a:cs typeface="Helvetica"/>
              </a:defRPr>
            </a:lvl2pPr>
            <a:lvl3pPr marL="914400" indent="-171450">
              <a:buSzPct val="150000"/>
              <a:defRPr sz="1600">
                <a:latin typeface="Helvetica"/>
                <a:cs typeface="Helvetica"/>
              </a:defRPr>
            </a:lvl3pPr>
            <a:lvl4pPr marL="1143000" indent="-128588">
              <a:buSzPct val="150000"/>
              <a:defRPr sz="1400">
                <a:latin typeface="Helvetica"/>
                <a:cs typeface="Helvetica"/>
              </a:defRPr>
            </a:lvl4pPr>
            <a:lvl5pPr marL="1371600" indent="-95250">
              <a:buSzPct val="150000"/>
              <a:defRPr sz="12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pPr>
                <a:defRPr/>
              </a:pPr>
              <a:t>‹#›</a:t>
            </a:fld>
            <a:endParaRPr lang="en-US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35888A44-D31B-6F4B-9E57-6933EA05FCA0}"/>
              </a:ext>
            </a:extLst>
          </p:cNvPr>
          <p:cNvSpPr/>
          <p:nvPr userDrawn="1"/>
        </p:nvSpPr>
        <p:spPr>
          <a:xfrm>
            <a:off x="0" y="5504657"/>
            <a:ext cx="855878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800" dirty="0"/>
              <a:t>, this work is licensed under a </a:t>
            </a:r>
            <a:r>
              <a:rPr lang="en-US" sz="800" dirty="0">
                <a:hlinkClick r:id="rId3"/>
              </a:rPr>
              <a:t>Creative Commons Attribution-ShareAlike 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946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EC336A43-C9CA-1A4A-964E-DA4B604BAA18}"/>
              </a:ext>
            </a:extLst>
          </p:cNvPr>
          <p:cNvSpPr/>
          <p:nvPr userDrawn="1"/>
        </p:nvSpPr>
        <p:spPr>
          <a:xfrm>
            <a:off x="1" y="5504657"/>
            <a:ext cx="8002828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2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375"/>
              </a:spcAft>
              <a:buClr>
                <a:srgbClr val="7E241A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150"/>
              </a:spcBef>
              <a:spcAft>
                <a:spcPts val="375"/>
              </a:spcAft>
              <a:buClr>
                <a:srgbClr val="7E241A"/>
              </a:buClr>
              <a:buSzPts val="108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125"/>
              </a:spcBef>
              <a:spcAft>
                <a:spcPts val="375"/>
              </a:spcAft>
              <a:buClr>
                <a:srgbClr val="7E241A"/>
              </a:buClr>
              <a:buSzPts val="906"/>
              <a:buFont typeface="Arial"/>
              <a:buNone/>
              <a:defRPr sz="62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12"/>
              </a:spcBef>
              <a:spcAft>
                <a:spcPts val="375"/>
              </a:spcAft>
              <a:buClr>
                <a:srgbClr val="7E241A"/>
              </a:buClr>
              <a:buSzPts val="815"/>
              <a:buFont typeface="Arial"/>
              <a:buNone/>
              <a:defRPr sz="562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746BCFE3-B383-7A40-9A60-D70D4D0396E8}"/>
              </a:ext>
            </a:extLst>
          </p:cNvPr>
          <p:cNvSpPr/>
          <p:nvPr userDrawn="1"/>
        </p:nvSpPr>
        <p:spPr>
          <a:xfrm>
            <a:off x="1" y="5504657"/>
            <a:ext cx="75140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14338ABC-BB26-A546-8251-A879215DE256}"/>
              </a:ext>
            </a:extLst>
          </p:cNvPr>
          <p:cNvSpPr/>
          <p:nvPr userDrawn="1"/>
        </p:nvSpPr>
        <p:spPr>
          <a:xfrm>
            <a:off x="0" y="5504657"/>
            <a:ext cx="8105241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C2DAE97-BE27-1B4C-9873-B8C336ABF9A4}"/>
              </a:ext>
            </a:extLst>
          </p:cNvPr>
          <p:cNvSpPr/>
          <p:nvPr userDrawn="1"/>
        </p:nvSpPr>
        <p:spPr>
          <a:xfrm>
            <a:off x="0" y="5504657"/>
            <a:ext cx="821389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 </a:t>
            </a:r>
            <a:r>
              <a:rPr lang="en-US" sz="800" dirty="0">
                <a:hlinkClick r:id="rId4"/>
              </a:rPr>
              <a:t>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4BDC940-B1E2-E24B-A2F2-976AD780C4FF}"/>
              </a:ext>
            </a:extLst>
          </p:cNvPr>
          <p:cNvSpPr/>
          <p:nvPr userDrawn="1"/>
        </p:nvSpPr>
        <p:spPr>
          <a:xfrm>
            <a:off x="0" y="5504657"/>
            <a:ext cx="7644383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198959" y="719186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170069" y="2349499"/>
            <a:ext cx="457200" cy="487313"/>
          </a:xfrm>
          <a:prstGeom prst="rect">
            <a:avLst/>
          </a:prstGeom>
          <a:noFill/>
          <a:ln>
            <a:noFill/>
          </a:ln>
        </p:spPr>
        <p:txBody>
          <a:bodyPr wrap="square" lIns="57150" tIns="28575" rIns="57150" bIns="28575" anchor="ctr" anchorCtr="0">
            <a:noAutofit/>
          </a:bodyPr>
          <a:lstStyle/>
          <a:p>
            <a:pPr marL="0" marR="0" lvl="0" indent="-174625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600"/>
              <a:buFont typeface="Franklin Gothic"/>
              <a:buNone/>
              <a:defRPr sz="3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r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F3279113-973A-2749-833B-4273F4AC11AB}"/>
              </a:ext>
            </a:extLst>
          </p:cNvPr>
          <p:cNvSpPr/>
          <p:nvPr userDrawn="1"/>
        </p:nvSpPr>
        <p:spPr>
          <a:xfrm>
            <a:off x="0" y="5504657"/>
            <a:ext cx="8068665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noted,</a:t>
            </a:r>
            <a:r>
              <a:rPr lang="en-US" sz="800" dirty="0" err="1">
                <a:uFillTx/>
              </a:rPr>
              <a:t>this</a:t>
            </a:r>
            <a:r>
              <a:rPr lang="en-US" sz="800" dirty="0">
                <a:uFillTx/>
              </a:rPr>
              <a:t>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  <a:defRPr sz="44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78587" marR="0" lvl="0" indent="-178587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85739" marR="0" lvl="1" indent="-6339" algn="l" rtl="0">
              <a:spcBef>
                <a:spcPts val="225"/>
              </a:spcBef>
              <a:spcAft>
                <a:spcPts val="375"/>
              </a:spcAft>
              <a:buClr>
                <a:srgbClr val="7E241A"/>
              </a:buClr>
              <a:buSzPts val="1631"/>
              <a:buFont typeface="Arial"/>
              <a:buNone/>
              <a:defRPr sz="112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571477" marR="0" lvl="2" indent="-12676" algn="l" rtl="0">
              <a:spcBef>
                <a:spcPts val="200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857216" marR="0" lvl="3" indent="-631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142954" marR="0" lvl="4" indent="-1265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428693" marR="0" lvl="5" indent="-629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714431" marR="0" lvl="6" indent="-12631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00170" marR="0" lvl="7" indent="-6269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5909" marR="0" lvl="8" indent="-12608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None/>
              <a:defRPr sz="875" b="0" i="0" u="none" strike="noStrike" cap="none">
                <a:solidFill>
                  <a:srgbClr val="8891A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1929211" y="5258597"/>
            <a:ext cx="5313133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A5E2AFFB-8B9F-AD49-A4F0-71EF184CFA5F}"/>
              </a:ext>
            </a:extLst>
          </p:cNvPr>
          <p:cNvSpPr/>
          <p:nvPr userDrawn="1"/>
        </p:nvSpPr>
        <p:spPr>
          <a:xfrm>
            <a:off x="1" y="5504657"/>
            <a:ext cx="7637068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2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noted, </a:t>
            </a:r>
            <a:r>
              <a:rPr lang="en-US" sz="800" dirty="0">
                <a:uFillTx/>
              </a:rPr>
              <a:t>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creativecommons.org/licenses/by/4.0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0888" y="107277"/>
            <a:ext cx="8136381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90888" y="879185"/>
            <a:ext cx="8136381" cy="430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90888" y="5258597"/>
            <a:ext cx="8031320" cy="349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 dirty="0"/>
              <a:t>By </a:t>
            </a:r>
            <a:r>
              <a:rPr lang="en-US" dirty="0" err="1"/>
              <a:t>Xumin</a:t>
            </a:r>
            <a:r>
              <a:rPr lang="en-US" dirty="0"/>
              <a:t> Liu </a:t>
            </a:r>
            <a:r>
              <a:rPr lang="en-US" dirty="0">
                <a:hlinkClick r:id="rId14"/>
              </a:rPr>
              <a:t>https://www.cs.rit.edu/~xl/</a:t>
            </a:r>
            <a:r>
              <a:rPr lang="en-US" dirty="0"/>
              <a:t>. Except where otherwise noted, this work is licensed under a </a:t>
            </a:r>
            <a:r>
              <a:rPr lang="en-US" dirty="0">
                <a:hlinkClick r:id="rId15"/>
              </a:rPr>
              <a:t>Creative Commons Attribution-4.0 International License</a:t>
            </a:r>
            <a:r>
              <a:rPr lang="en-US" dirty="0"/>
              <a:t>.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0" y="5494639"/>
            <a:ext cx="7556601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0888" y="107277"/>
            <a:ext cx="8136381" cy="593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90888" y="879185"/>
            <a:ext cx="8136381" cy="430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8587" marR="0" lvl="0" indent="42392" algn="l" rtl="0">
              <a:spcBef>
                <a:spcPts val="480"/>
              </a:spcBef>
              <a:spcAft>
                <a:spcPts val="375"/>
              </a:spcAft>
              <a:buClr>
                <a:srgbClr val="7E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64326" marR="0" lvl="1" indent="17638" algn="l" rtl="0">
              <a:spcBef>
                <a:spcPts val="440"/>
              </a:spcBef>
              <a:spcAft>
                <a:spcPts val="375"/>
              </a:spcAft>
              <a:buClr>
                <a:srgbClr val="7E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750064" marR="0" lvl="2" indent="-7114" algn="l" rtl="0">
              <a:spcBef>
                <a:spcPts val="400"/>
              </a:spcBef>
              <a:spcAft>
                <a:spcPts val="375"/>
              </a:spcAft>
              <a:buClr>
                <a:srgbClr val="7E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964368" marR="0" lvl="3" indent="52267" algn="l" rtl="0">
              <a:spcBef>
                <a:spcPts val="360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250107" marR="0" lvl="4" indent="27512" algn="l" rtl="0">
              <a:spcBef>
                <a:spcPts val="320"/>
              </a:spcBef>
              <a:spcAft>
                <a:spcPts val="375"/>
              </a:spcAft>
              <a:buClr>
                <a:srgbClr val="7E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571562" marR="0" lvl="5" indent="-68596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57301" marR="0" lvl="6" indent="-74935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143039" marR="0" lvl="7" indent="-68573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428778" marR="0" lvl="8" indent="-74912" algn="l" rtl="0">
              <a:spcBef>
                <a:spcPts val="1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99491" y="5258597"/>
            <a:ext cx="857250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6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213894" y="5258597"/>
            <a:ext cx="413375" cy="304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620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70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6.emf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Feature Selection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459687" y="351064"/>
            <a:ext cx="21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</a:t>
            </a:r>
            <a:r>
              <a:rPr lang="en-US" sz="1200">
                <a:solidFill>
                  <a:schemeClr val="accent2"/>
                </a:solidFill>
                <a:latin typeface="Abadi Extra Light" panose="020B0604020202020204" pitchFamily="34" charset="0"/>
              </a:rPr>
              <a:t>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B16AF-B42B-FB8B-3BBA-1FB76324C7AB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2C9D31-CF41-5E7C-A536-7183451A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92" y="3207775"/>
            <a:ext cx="7809186" cy="2225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24118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Remove Features With Low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04" y="1229629"/>
            <a:ext cx="8147134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200" dirty="0"/>
              <a:t>Low variance suggests less predictive power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Especially those features have very low, near to zero, variance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By default, remove all zero-variance features (no information provided to discriminate or predict a target)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Set variance threshold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BC3856-711B-088A-C982-EC9F3F7DC31F}"/>
                  </a:ext>
                </a:extLst>
              </p14:cNvPr>
              <p14:cNvContentPartPr/>
              <p14:nvPr/>
            </p14:nvContentPartPr>
            <p14:xfrm>
              <a:off x="951990" y="4179654"/>
              <a:ext cx="425520" cy="151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BC3856-711B-088A-C982-EC9F3F7DC3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990" y="4170654"/>
                <a:ext cx="443160" cy="1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6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791033-7E22-AB4B-7F70-0A0B413A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19" y="2354584"/>
            <a:ext cx="3848100" cy="85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1" y="1492472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Pearson’s coefficient: test the linear relationship between two features</a:t>
            </a:r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/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0: no correlation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1: positive correlation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-1: negative correlation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04D8D3-00BA-17DC-6973-55E2E8607E44}"/>
                  </a:ext>
                </a:extLst>
              </p14:cNvPr>
              <p14:cNvContentPartPr/>
              <p14:nvPr/>
            </p14:nvContentPartPr>
            <p14:xfrm>
              <a:off x="3752149" y="3332406"/>
              <a:ext cx="1384920" cy="3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04D8D3-00BA-17DC-6973-55E2E8607E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4149" y="3314406"/>
                <a:ext cx="14205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18A757-4039-E78C-F728-6F8D5559B889}"/>
                  </a:ext>
                </a:extLst>
              </p14:cNvPr>
              <p14:cNvContentPartPr/>
              <p14:nvPr/>
            </p14:nvContentPartPr>
            <p14:xfrm>
              <a:off x="5298865" y="3304686"/>
              <a:ext cx="1403280" cy="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18A757-4039-E78C-F728-6F8D5559B8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0865" y="3286686"/>
                <a:ext cx="143892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A496ED-1484-8E39-E860-6B3D2B373091}"/>
              </a:ext>
            </a:extLst>
          </p:cNvPr>
          <p:cNvSpPr txBox="1"/>
          <p:nvPr/>
        </p:nvSpPr>
        <p:spPr>
          <a:xfrm>
            <a:off x="3544333" y="3432064"/>
            <a:ext cx="16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X’s standard  deviation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8AD2C-4CC7-3E40-FDA1-5826A47F9729}"/>
              </a:ext>
            </a:extLst>
          </p:cNvPr>
          <p:cNvSpPr txBox="1"/>
          <p:nvPr/>
        </p:nvSpPr>
        <p:spPr>
          <a:xfrm>
            <a:off x="5232061" y="3417092"/>
            <a:ext cx="16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y’s standard  deviation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27FC8-B0B2-00A6-2B89-11F01AD2DC3A}"/>
              </a:ext>
            </a:extLst>
          </p:cNvPr>
          <p:cNvSpPr txBox="1"/>
          <p:nvPr/>
        </p:nvSpPr>
        <p:spPr>
          <a:xfrm>
            <a:off x="7209577" y="2615566"/>
            <a:ext cx="163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 covariance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70764-1C47-0BD5-1507-BDE1A839BDFC}"/>
              </a:ext>
            </a:extLst>
          </p:cNvPr>
          <p:cNvGrpSpPr/>
          <p:nvPr/>
        </p:nvGrpSpPr>
        <p:grpSpPr>
          <a:xfrm>
            <a:off x="4174021" y="2331351"/>
            <a:ext cx="3089520" cy="483840"/>
            <a:chOff x="4591464" y="1895832"/>
            <a:chExt cx="30895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04AC22-2428-1870-78F6-552BC361685C}"/>
                    </a:ext>
                  </a:extLst>
                </p14:cNvPr>
                <p14:cNvContentPartPr/>
                <p14:nvPr/>
              </p14:nvContentPartPr>
              <p14:xfrm>
                <a:off x="4591464" y="1895832"/>
                <a:ext cx="2106720" cy="48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1A7BDC-609F-3743-A1B4-73211CD947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7144" y="1891512"/>
                  <a:ext cx="21153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B52ABE-512C-6C8F-C4B6-9C356AE0C804}"/>
                    </a:ext>
                  </a:extLst>
                </p14:cNvPr>
                <p14:cNvContentPartPr/>
                <p14:nvPr/>
              </p14:nvContentPartPr>
              <p14:xfrm>
                <a:off x="6719784" y="2168712"/>
                <a:ext cx="945360" cy="11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1B0B40-8337-4A4A-AE16-F7A5F8DD02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5464" y="2164392"/>
                  <a:ext cx="954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1E7336-B7FA-6FBF-1543-5B6D959DAC2C}"/>
                    </a:ext>
                  </a:extLst>
                </p14:cNvPr>
                <p14:cNvContentPartPr/>
                <p14:nvPr/>
              </p14:nvContentPartPr>
              <p14:xfrm>
                <a:off x="7604304" y="2235312"/>
                <a:ext cx="7668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27664E-ED9B-0146-A75A-3FFC227FFA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99984" y="2230992"/>
                  <a:ext cx="85320" cy="105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1D198F6-5F47-D20F-387A-12D454A543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77053" y="3962733"/>
            <a:ext cx="2921945" cy="13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6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92472"/>
            <a:ext cx="7945821" cy="676429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  <a:tabLst>
                <a:tab pos="457200" algn="l"/>
              </a:tabLst>
            </a:pPr>
            <a:r>
              <a:rPr lang="en-US" sz="2400" dirty="0"/>
              <a:t>Use heatmap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D0A36C-BF7C-2CD1-2442-4B643F70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5" y="1996103"/>
            <a:ext cx="7036906" cy="33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4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Drop Correlated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92472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The dropping should not lose information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Only when the correlation is strong enough</a:t>
            </a:r>
          </a:p>
          <a:p>
            <a:pPr marL="1028700" lvl="2" indent="-285750">
              <a:buClr>
                <a:schemeClr val="tx1"/>
              </a:buClr>
            </a:pPr>
            <a:r>
              <a:rPr lang="en-US" sz="2000" dirty="0" err="1"/>
              <a:t>E.g</a:t>
            </a:r>
            <a:r>
              <a:rPr lang="en-US" sz="2000" dirty="0"/>
              <a:t>, one is derived from another one,  </a:t>
            </a:r>
            <a:r>
              <a:rPr lang="en-US" sz="2000" dirty="0" err="1"/>
              <a:t>Men_percentage</a:t>
            </a:r>
            <a:r>
              <a:rPr lang="en-US" sz="2000" dirty="0"/>
              <a:t>=1-Women_percentage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Decisions need to be made: 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What is considered as strong correlation – threshold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Which column to be removed?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Be careful when dropping a column, in many cases, need domain knowledge, and further investigation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6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Select The Most Relevant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3" y="1518848"/>
            <a:ext cx="8235057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200" dirty="0"/>
              <a:t>Select the top-K </a:t>
            </a:r>
            <a:r>
              <a:rPr lang="en-US" sz="2200" dirty="0" err="1"/>
              <a:t>features:</a:t>
            </a:r>
            <a:r>
              <a:rPr lang="en-US" sz="2200" dirty="0" err="1">
                <a:hlinkClick r:id="rId3"/>
              </a:rPr>
              <a:t>sklearn.feature_selection.SelectKBest</a:t>
            </a:r>
            <a:endParaRPr lang="en-US" sz="2200" dirty="0"/>
          </a:p>
          <a:p>
            <a:pPr marL="457200" indent="-342900">
              <a:buClr>
                <a:schemeClr val="tx1"/>
              </a:buClr>
            </a:pPr>
            <a:r>
              <a:rPr lang="en-US" sz="2200" dirty="0" err="1"/>
              <a:t>Score_Func</a:t>
            </a:r>
            <a:r>
              <a:rPr lang="en-US" sz="2200" dirty="0"/>
              <a:t>: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f_classif</a:t>
            </a:r>
            <a:r>
              <a:rPr lang="en-US" dirty="0"/>
              <a:t>: ANOVA F-value between label/feature for classification tasks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mutual_info_classif</a:t>
            </a:r>
            <a:r>
              <a:rPr lang="en-US" dirty="0"/>
              <a:t>: Mutual information for a discrete target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>
                <a:solidFill>
                  <a:srgbClr val="581CE3"/>
                </a:solidFill>
              </a:rPr>
              <a:t>chi2</a:t>
            </a:r>
            <a:r>
              <a:rPr lang="en-US" dirty="0"/>
              <a:t>: Chi-squared stats of non-negative features for classification tasks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f_regression</a:t>
            </a:r>
            <a:r>
              <a:rPr lang="en-US" dirty="0"/>
              <a:t>: F-value between label/feature for regression tasks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dirty="0" err="1">
                <a:solidFill>
                  <a:srgbClr val="581CE3"/>
                </a:solidFill>
              </a:rPr>
              <a:t>mutual_info_regression</a:t>
            </a:r>
            <a:r>
              <a:rPr lang="en-US" dirty="0"/>
              <a:t>: Mutual information for a continuous target</a:t>
            </a:r>
          </a:p>
          <a:p>
            <a:pPr marL="481013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9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4658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Null hypothesis, F-Statistics and p-value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0" y="1518848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200" b="1" dirty="0">
                <a:solidFill>
                  <a:srgbClr val="002060"/>
                </a:solidFill>
              </a:rPr>
              <a:t>Null hypothesis</a:t>
            </a:r>
            <a:r>
              <a:rPr lang="en-US" sz="2200" dirty="0"/>
              <a:t>: a group of the features are irrelevant to the targeted variable – no predictive power</a:t>
            </a:r>
          </a:p>
          <a:p>
            <a:pPr marL="457200" indent="-342900">
              <a:buClr>
                <a:schemeClr val="tx1"/>
              </a:buClr>
            </a:pPr>
            <a:r>
              <a:rPr lang="en-US" sz="2200" b="1" dirty="0">
                <a:solidFill>
                  <a:srgbClr val="002060"/>
                </a:solidFill>
              </a:rPr>
              <a:t>F-Statistics</a:t>
            </a:r>
            <a:r>
              <a:rPr lang="en-US" sz="2200" dirty="0"/>
              <a:t>: measures if a group of features are significant or not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/>
              <a:t>Compares the model with zero predictor variable, whether adding the features improve the predicative capability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b="1" dirty="0">
                <a:solidFill>
                  <a:schemeClr val="tx1"/>
                </a:solidFill>
              </a:rPr>
              <a:t>The higher a F Statistic(or F value) is</a:t>
            </a:r>
            <a:r>
              <a:rPr lang="en-US" sz="2000" dirty="0"/>
              <a:t>, the higher probability that the null hypothesis is not true  </a:t>
            </a:r>
            <a:r>
              <a:rPr lang="en-US" sz="2000" dirty="0">
                <a:sym typeface="Wingdings" pitchFamily="2" charset="2"/>
              </a:rPr>
              <a:t> selected features have higher predictive capability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000" dirty="0">
                <a:sym typeface="Wingdings" pitchFamily="2" charset="2"/>
              </a:rPr>
              <a:t>Threshold: f-critical value</a:t>
            </a:r>
            <a:endParaRPr lang="en-US" sz="2000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25866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501803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b="1" dirty="0">
                <a:solidFill>
                  <a:srgbClr val="002060"/>
                </a:solidFill>
              </a:rPr>
              <a:t>p-value</a:t>
            </a:r>
            <a:r>
              <a:rPr lang="en-US" sz="2400" dirty="0"/>
              <a:t>: measure the probability of finding an observation given the assumption that the null hypothesis is true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b="1" dirty="0">
                <a:solidFill>
                  <a:schemeClr val="tx1"/>
                </a:solidFill>
              </a:rPr>
              <a:t>The lower p-value it is</a:t>
            </a:r>
            <a:r>
              <a:rPr lang="en-US" sz="2200" dirty="0"/>
              <a:t>, the higher probability the null hypothesis is not true, </a:t>
            </a:r>
            <a:r>
              <a:rPr lang="en-US" sz="2200" dirty="0">
                <a:sym typeface="Wingdings" pitchFamily="2" charset="2"/>
              </a:rPr>
              <a:t> selected features have higher predictive capability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>
                <a:sym typeface="Wingdings" pitchFamily="2" charset="2"/>
              </a:rPr>
              <a:t>Threshold: 0.05 (targeted features with p value lower than 0.05)</a:t>
            </a:r>
            <a:endParaRPr lang="en-US" sz="2200" dirty="0"/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5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7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ANOVA F-Value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4" y="1511135"/>
            <a:ext cx="7945821" cy="3443422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Analysis of Variance 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F-test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Whether the means from two samples of data (i.e., features and targeted variable) are from the same distribution or not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Features are continuous, targeted variable is categorical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8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69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2" y="1501803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Checking the linear correlation relationships between a feature and the targeted variable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Continuous features, continuous targeted variable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F-value between label/feature for regression tasks</a:t>
            </a:r>
          </a:p>
          <a:p>
            <a:pPr marL="741362" lvl="2" indent="-344488">
              <a:buClr>
                <a:schemeClr val="tx1"/>
              </a:buClr>
            </a:pPr>
            <a:r>
              <a:rPr lang="en-US" sz="2200" dirty="0"/>
              <a:t>p-values of features for predicting “Income”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05AC-C631-EA12-3AA3-5E7D45BC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8" y="4029807"/>
            <a:ext cx="8294635" cy="4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4830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Chi-Squared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73" y="1500969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Correlation analysis for Categorical data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Compute chi-squared stats between each non-negative feature and class – Chi-Square test of independence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Select the n features with the highest value (weeds out irrelevant features)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16" y="376455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5" y="1515213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5288" indent="-342900">
              <a:buClr>
                <a:schemeClr val="tx1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Feature Selection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-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Overview</a:t>
            </a: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395288" indent="-342900">
              <a:buClr>
                <a:schemeClr val="tx1"/>
              </a:buClr>
            </a:pPr>
            <a:r>
              <a:rPr 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Feature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Selection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Approaches</a:t>
            </a: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395288" indent="-342900">
              <a:buClr>
                <a:schemeClr val="tx1"/>
              </a:buClr>
            </a:pP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Principle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Component</a:t>
            </a:r>
            <a:r>
              <a:rPr lang="zh-CN" altLang="en-US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sz="24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Analysis</a:t>
            </a: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8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7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92472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A general way that works for both continuous and discrete variables</a:t>
            </a:r>
          </a:p>
          <a:p>
            <a:pPr marL="457200" indent="-344488">
              <a:buClr>
                <a:schemeClr val="tx1"/>
              </a:buClr>
            </a:pPr>
            <a:r>
              <a:rPr lang="en-US" sz="2400" dirty="0"/>
              <a:t>Measure the reduction in uncertainty for targeted variable given a known value of a feature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 err="1"/>
              <a:t>mutual_info_regression</a:t>
            </a:r>
            <a:r>
              <a:rPr lang="en-US" sz="2200" dirty="0"/>
              <a:t>: for a continuous target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 err="1"/>
              <a:t>mutual_info_classif</a:t>
            </a:r>
            <a:r>
              <a:rPr lang="en-US" sz="2200" dirty="0"/>
              <a:t>: for a discrete target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0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7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FFB79FB-ED05-F45C-86A2-17943D3EB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32458"/>
              </p:ext>
            </p:extLst>
          </p:nvPr>
        </p:nvGraphicFramePr>
        <p:xfrm>
          <a:off x="494519" y="1825625"/>
          <a:ext cx="8146401" cy="251311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15467">
                  <a:extLst>
                    <a:ext uri="{9D8B030D-6E8A-4147-A177-3AD203B41FA5}">
                      <a16:colId xmlns:a16="http://schemas.microsoft.com/office/drawing/2014/main" val="1196421242"/>
                    </a:ext>
                  </a:extLst>
                </a:gridCol>
                <a:gridCol w="2715467">
                  <a:extLst>
                    <a:ext uri="{9D8B030D-6E8A-4147-A177-3AD203B41FA5}">
                      <a16:colId xmlns:a16="http://schemas.microsoft.com/office/drawing/2014/main" val="2846752396"/>
                    </a:ext>
                  </a:extLst>
                </a:gridCol>
                <a:gridCol w="2715467">
                  <a:extLst>
                    <a:ext uri="{9D8B030D-6E8A-4147-A177-3AD203B41FA5}">
                      <a16:colId xmlns:a16="http://schemas.microsoft.com/office/drawing/2014/main" val="4131816962"/>
                    </a:ext>
                  </a:extLst>
                </a:gridCol>
              </a:tblGrid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Score_func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72645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f_classif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Continuous/Categorical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40739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mutual_info_classif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Continuous/Categorical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12060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96398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f_regression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8333"/>
                  </a:ext>
                </a:extLst>
              </a:tr>
              <a:tr h="418852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mutual_info_regression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Continuous/Categorical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5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3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38967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Sklearn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4399E-94EB-50CE-29F4-F96BBAD3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5" y="1719411"/>
            <a:ext cx="3403605" cy="2654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BD07D-6E97-4C9D-4282-051FA885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325" y="1698849"/>
            <a:ext cx="3891740" cy="27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95" y="331638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Principle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34" y="1516612"/>
            <a:ext cx="7748133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400" dirty="0"/>
              <a:t>Project the current features to a new, lower-dimensional feature space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/>
              <a:t>Generate derived features – feature extraction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/>
              <a:t>Reduce redundant features – decrease the dimensionality and complexity of the model</a:t>
            </a:r>
          </a:p>
          <a:p>
            <a:pPr marL="801688" lvl="1" indent="-320675">
              <a:buClr>
                <a:schemeClr val="tx1"/>
              </a:buClr>
            </a:pPr>
            <a:r>
              <a:rPr lang="en-US" sz="2200" dirty="0"/>
              <a:t>PCA is a popular linear feature extraction method</a:t>
            </a:r>
          </a:p>
          <a:p>
            <a:pPr marL="742950" lvl="1" indent="-285750">
              <a:buClr>
                <a:schemeClr val="tx1"/>
              </a:buClr>
            </a:pPr>
            <a:endParaRPr lang="en-US" sz="24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6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95" y="331640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Principle Component Analysis (PCA)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AE14E932-C2D4-B0DF-D6DA-FF4831A45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83326"/>
              </p:ext>
            </p:extLst>
          </p:nvPr>
        </p:nvGraphicFramePr>
        <p:xfrm>
          <a:off x="593433" y="3886191"/>
          <a:ext cx="2977896" cy="61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72700" imgH="9944100" progId="Equation.DSMT4">
                  <p:embed/>
                </p:oleObj>
              </mc:Choice>
              <mc:Fallback>
                <p:oleObj name="Equation" r:id="rId3" imgW="48272700" imgH="9944100" progId="Equation.DSMT4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AE14E932-C2D4-B0DF-D6DA-FF4831A45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33" y="3886191"/>
                        <a:ext cx="2977896" cy="613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7D4BF48B-D1AD-FB04-CCA9-F33D5DE07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776938"/>
              </p:ext>
            </p:extLst>
          </p:nvPr>
        </p:nvGraphicFramePr>
        <p:xfrm>
          <a:off x="1671790" y="4359881"/>
          <a:ext cx="1216787" cy="3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642300" imgH="10528300" progId="Equation.DSMT4">
                  <p:embed/>
                </p:oleObj>
              </mc:Choice>
              <mc:Fallback>
                <p:oleObj name="Equation" r:id="rId5" imgW="33642300" imgH="10528300" progId="Equation.DSMT4">
                  <p:embed/>
                  <p:pic>
                    <p:nvPicPr>
                      <p:cNvPr id="6" name="Object 1">
                        <a:extLst>
                          <a:ext uri="{FF2B5EF4-FFF2-40B4-BE49-F238E27FC236}">
                            <a16:creationId xmlns:a16="http://schemas.microsoft.com/office/drawing/2014/main" id="{7D4BF48B-D1AD-FB04-CCA9-F33D5DE07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90" y="4359881"/>
                        <a:ext cx="1216787" cy="38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F3036DC-004D-F713-4B9A-C979DEB2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14" y="1620887"/>
            <a:ext cx="752475" cy="220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C98B4BE0-02A5-F533-DF7C-473DEC2CD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452939"/>
              </p:ext>
            </p:extLst>
          </p:nvPr>
        </p:nvGraphicFramePr>
        <p:xfrm>
          <a:off x="5865219" y="3984381"/>
          <a:ext cx="2503633" cy="50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733200" imgH="9944100" progId="Equation.DSMT4">
                  <p:embed/>
                </p:oleObj>
              </mc:Choice>
              <mc:Fallback>
                <p:oleObj name="Equation" r:id="rId8" imgW="49733200" imgH="9944100" progId="Equation.DSMT4">
                  <p:embed/>
                  <p:pic>
                    <p:nvPicPr>
                      <p:cNvPr id="8" name="Object 1">
                        <a:extLst>
                          <a:ext uri="{FF2B5EF4-FFF2-40B4-BE49-F238E27FC236}">
                            <a16:creationId xmlns:a16="http://schemas.microsoft.com/office/drawing/2014/main" id="{C98B4BE0-02A5-F533-DF7C-473DEC2CD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219" y="3984381"/>
                        <a:ext cx="2503633" cy="50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226CC0BF-DE10-4328-75F8-2BF56AEF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585896"/>
              </p:ext>
            </p:extLst>
          </p:nvPr>
        </p:nvGraphicFramePr>
        <p:xfrm>
          <a:off x="6465620" y="4349877"/>
          <a:ext cx="1302829" cy="4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26500" imgH="10528300" progId="Equation.DSMT4">
                  <p:embed/>
                </p:oleObj>
              </mc:Choice>
              <mc:Fallback>
                <p:oleObj name="Equation" r:id="rId10" imgW="34226500" imgH="10528300" progId="Equation.DSMT4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226CC0BF-DE10-4328-75F8-2BF56AEF2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620" y="4349877"/>
                        <a:ext cx="1302829" cy="4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2A403271-DBC0-5C82-3F9D-378397D97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8312"/>
              </p:ext>
            </p:extLst>
          </p:nvPr>
        </p:nvGraphicFramePr>
        <p:xfrm>
          <a:off x="6405834" y="2090367"/>
          <a:ext cx="625861" cy="144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96700" imgH="26911300" progId="Equation.DSMT4">
                  <p:embed/>
                </p:oleObj>
              </mc:Choice>
              <mc:Fallback>
                <p:oleObj name="Equation" r:id="rId12" imgW="11696700" imgH="26911300" progId="Equation.DSMT4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2A403271-DBC0-5C82-3F9D-378397D97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834" y="2090367"/>
                        <a:ext cx="625861" cy="144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12999B75-B70D-4CE1-4CA4-9865FCFA14CF}"/>
              </a:ext>
            </a:extLst>
          </p:cNvPr>
          <p:cNvSpPr/>
          <p:nvPr/>
        </p:nvSpPr>
        <p:spPr>
          <a:xfrm>
            <a:off x="3412833" y="2715219"/>
            <a:ext cx="2452386" cy="19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B076-2014-B60A-FBFC-2A286828864B}"/>
              </a:ext>
            </a:extLst>
          </p:cNvPr>
          <p:cNvSpPr txBox="1"/>
          <p:nvPr/>
        </p:nvSpPr>
        <p:spPr>
          <a:xfrm>
            <a:off x="4296624" y="290927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K&lt;&lt;N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81BD-F455-7C97-C7F6-2428C4A3F1D6}"/>
              </a:ext>
            </a:extLst>
          </p:cNvPr>
          <p:cNvSpPr txBox="1"/>
          <p:nvPr/>
        </p:nvSpPr>
        <p:spPr>
          <a:xfrm>
            <a:off x="6239121" y="35646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reconstruction</a:t>
            </a: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64AA4AEA-011D-66CB-E399-D49E8DC3E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334" y="3187618"/>
          <a:ext cx="63976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04600" imgH="4686300" progId="Equation.DSMT4">
                  <p:embed/>
                </p:oleObj>
              </mc:Choice>
              <mc:Fallback>
                <p:oleObj name="Equation" r:id="rId14" imgW="11404600" imgH="4686300" progId="Equation.DSMT4">
                  <p:embed/>
                  <p:pic>
                    <p:nvPicPr>
                      <p:cNvPr id="14" name="Object 1">
                        <a:extLst>
                          <a:ext uri="{FF2B5EF4-FFF2-40B4-BE49-F238E27FC236}">
                            <a16:creationId xmlns:a16="http://schemas.microsoft.com/office/drawing/2014/main" id="{64AA4AEA-011D-66CB-E399-D49E8DC3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334" y="3187618"/>
                        <a:ext cx="639762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8FED47-F8E3-C43D-75CB-EF079EED66C5}"/>
              </a:ext>
            </a:extLst>
          </p:cNvPr>
          <p:cNvSpPr txBox="1"/>
          <p:nvPr/>
        </p:nvSpPr>
        <p:spPr>
          <a:xfrm>
            <a:off x="3497248" y="1856774"/>
            <a:ext cx="1566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minimize the information loss, i.e.,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9963F-78FC-9F4D-DE9C-12D1E88047F0}"/>
              </a:ext>
            </a:extLst>
          </p:cNvPr>
          <p:cNvSpPr txBox="1"/>
          <p:nvPr/>
        </p:nvSpPr>
        <p:spPr>
          <a:xfrm>
            <a:off x="2284030" y="3758268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78154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26" y="345234"/>
            <a:ext cx="8597348" cy="972820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1" y="1532658"/>
            <a:ext cx="4718552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4488">
              <a:buClr>
                <a:schemeClr val="tx1"/>
              </a:buClr>
            </a:pPr>
            <a:r>
              <a:rPr lang="en-US" sz="2200" dirty="0"/>
              <a:t>Generates new features and dimensions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Each feature is a linear combinations of the original ones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Each feature is uncorrelated with one another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Capture as much of the original variance in the data</a:t>
            </a:r>
          </a:p>
          <a:p>
            <a:pPr marL="457200" indent="-344488">
              <a:buClr>
                <a:schemeClr val="tx1"/>
              </a:buClr>
            </a:pPr>
            <a:r>
              <a:rPr lang="en-US" sz="2200" dirty="0"/>
              <a:t>Each feature is called as a principle component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A7E36-BB15-31FA-3F66-93005C95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78" y="1271418"/>
            <a:ext cx="3341845" cy="3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1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4" y="337532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Feature Selection</a:t>
            </a:r>
            <a:r>
              <a:rPr lang="zh-CN" altLang="en-US" sz="4000" dirty="0"/>
              <a:t> </a:t>
            </a:r>
            <a:r>
              <a:rPr lang="en-US" altLang="zh-CN" sz="4000" dirty="0"/>
              <a:t>-</a:t>
            </a:r>
            <a:r>
              <a:rPr lang="zh-CN" altLang="en-US" sz="4000" dirty="0"/>
              <a:t> </a:t>
            </a:r>
            <a:r>
              <a:rPr lang="en-US" altLang="zh-CN" sz="4000" dirty="0"/>
              <a:t>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7" y="1506811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Wiki: feature selection, </a:t>
            </a:r>
            <a:r>
              <a:rPr lang="en-US" sz="2400" i="1" dirty="0" err="1"/>
              <a:t>a.k.a</a:t>
            </a:r>
            <a:r>
              <a:rPr lang="en-US" sz="2400" dirty="0"/>
              <a:t>, variable selection, attribute selection, or variable subset selection, is the process of selecting a subset of relevant features (variables, predictors) for use in model construction. 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Simply the models to make them easier to interpret by users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Shorter training times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Avoid the curse of dimensionality</a:t>
            </a:r>
          </a:p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Feature selection is to select those relevant, remove irrelevant or redundant features.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0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0591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2" y="1526249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 fontAlgn="base">
              <a:buClr>
                <a:schemeClr val="tx1"/>
              </a:buClr>
            </a:pPr>
            <a:r>
              <a:rPr lang="en-US" sz="2200" dirty="0"/>
              <a:t>Data dimension: the number of features of a data object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E.g., points (</a:t>
            </a:r>
            <a:r>
              <a:rPr lang="en-US" sz="2000" dirty="0" err="1"/>
              <a:t>x,y</a:t>
            </a:r>
            <a:r>
              <a:rPr lang="en-US" sz="2000" dirty="0"/>
              <a:t>): 2D; points (x, y, z): 3D, COVID-data: 37 dimensions</a:t>
            </a:r>
          </a:p>
          <a:p>
            <a:pPr marL="457200" indent="-342900" fontAlgn="base">
              <a:buClr>
                <a:schemeClr val="tx1"/>
              </a:buClr>
            </a:pPr>
            <a:r>
              <a:rPr lang="en-US" sz="2200" dirty="0"/>
              <a:t>High dimensional data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Data objects with a large number of dimensions</a:t>
            </a:r>
          </a:p>
          <a:p>
            <a:pPr marL="1028700" lvl="2" indent="-285750" fontAlgn="base">
              <a:buClr>
                <a:schemeClr val="tx1"/>
              </a:buClr>
            </a:pPr>
            <a:r>
              <a:rPr lang="en-US" sz="1800" dirty="0"/>
              <a:t>Textual data: each term corresponds to a dimension</a:t>
            </a:r>
          </a:p>
          <a:p>
            <a:pPr marL="1028700" lvl="2" indent="-285750" fontAlgn="base">
              <a:buClr>
                <a:schemeClr val="tx1"/>
              </a:buClr>
            </a:pPr>
            <a:r>
              <a:rPr lang="en-US" sz="1800" dirty="0"/>
              <a:t>Imaging data: each pixel corresponds to a dimension</a:t>
            </a:r>
          </a:p>
          <a:p>
            <a:pPr marL="457200" indent="-342900" fontAlgn="base">
              <a:buClr>
                <a:schemeClr val="tx1"/>
              </a:buClr>
            </a:pPr>
            <a:r>
              <a:rPr lang="en-US" sz="2200" dirty="0"/>
              <a:t>Curse of dimensionality: when # of dimension grows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Computations become more expensive</a:t>
            </a:r>
          </a:p>
          <a:p>
            <a:pPr marL="800100" lvl="1" indent="-319088" fontAlgn="base">
              <a:buClr>
                <a:schemeClr val="tx1"/>
              </a:buClr>
            </a:pPr>
            <a:r>
              <a:rPr lang="en-US" sz="2000" dirty="0"/>
              <a:t>Data objects become more sparse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7" y="1510056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25 points in 1-D, 2-D, 3-D: patterns are less discernible</a:t>
            </a:r>
          </a:p>
          <a:p>
            <a:pPr fontAlgn="base">
              <a:buClr>
                <a:schemeClr val="tx1"/>
              </a:buClr>
            </a:pPr>
            <a:endParaRPr lang="en-US" sz="2400" dirty="0"/>
          </a:p>
          <a:p>
            <a:pPr fontAlgn="base">
              <a:buClr>
                <a:schemeClr val="tx1"/>
              </a:buClr>
            </a:pPr>
            <a:endParaRPr lang="en-US" sz="2400" dirty="0"/>
          </a:p>
          <a:p>
            <a:pPr marL="457200" indent="-342900" fontAlgn="base">
              <a:buClr>
                <a:schemeClr val="tx1"/>
              </a:buClr>
            </a:pPr>
            <a:r>
              <a:rPr lang="en-US" sz="2400" dirty="0"/>
              <a:t>Performance increases until an optimal number of features is reached</a:t>
            </a:r>
          </a:p>
          <a:p>
            <a:pPr marL="219075" indent="0">
              <a:buClr>
                <a:schemeClr val="tx1"/>
              </a:buClr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0DF28-CA61-1651-75B9-C275DF4E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52204"/>
            <a:ext cx="2742993" cy="132603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E217291-5456-6C5F-E59F-2749763E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773" y="2061631"/>
            <a:ext cx="4215364" cy="11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5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31987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Selection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9" y="1501265"/>
            <a:ext cx="7945821" cy="369499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Given a targeted variable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Remove irrelevant variables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Remove redundant variables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Select relevant features</a:t>
            </a:r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Principle Component Analysis (PCA): 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Project original feature space into a lower-dimensional space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8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" y="323192"/>
            <a:ext cx="7809186" cy="972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Remove Irrelevant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17" y="1501264"/>
            <a:ext cx="7945821" cy="403368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342900">
              <a:buClr>
                <a:schemeClr val="tx1"/>
              </a:buClr>
            </a:pPr>
            <a:r>
              <a:rPr lang="en-US" sz="2400" dirty="0"/>
              <a:t>Features having low variance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Near to zero, or features having zero variance 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Should we keep them???</a:t>
            </a:r>
            <a:endParaRPr lang="en-US" sz="2400" dirty="0"/>
          </a:p>
          <a:p>
            <a:pPr marL="457200" indent="-342900">
              <a:buClr>
                <a:schemeClr val="tx1"/>
              </a:buClr>
            </a:pPr>
            <a:r>
              <a:rPr lang="en-US" sz="2400" dirty="0"/>
              <a:t>Features having unique values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ID, name …</a:t>
            </a:r>
          </a:p>
          <a:p>
            <a:pPr marL="800100" lvl="1" indent="-319088">
              <a:buClr>
                <a:schemeClr val="tx1"/>
              </a:buClr>
            </a:pPr>
            <a:r>
              <a:rPr lang="en-US" sz="2200" dirty="0"/>
              <a:t>Should we keep them???</a:t>
            </a: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97478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2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18965</TotalTime>
  <Words>1825</Words>
  <Application>Microsoft Office PowerPoint</Application>
  <PresentationFormat>On-screen Show (16:10)</PresentationFormat>
  <Paragraphs>218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Abadi Extra Light</vt:lpstr>
      <vt:lpstr>Arial</vt:lpstr>
      <vt:lpstr>Calibri</vt:lpstr>
      <vt:lpstr>Constantia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Penn</vt:lpstr>
      <vt:lpstr>1_Penn</vt:lpstr>
      <vt:lpstr>2_Penn</vt:lpstr>
      <vt:lpstr>Equation</vt:lpstr>
      <vt:lpstr>Feature Selection</vt:lpstr>
      <vt:lpstr>Contents</vt:lpstr>
      <vt:lpstr>Feature Selection - Overview</vt:lpstr>
      <vt:lpstr>Feature Selection - Overview</vt:lpstr>
      <vt:lpstr>Curse of Dimensionality</vt:lpstr>
      <vt:lpstr>Curse of Dimensionality</vt:lpstr>
      <vt:lpstr>Feature Selection Approaches</vt:lpstr>
      <vt:lpstr>Selection Approaches</vt:lpstr>
      <vt:lpstr>Remove Irrelevant Features</vt:lpstr>
      <vt:lpstr>Remove Features With Low Variance</vt:lpstr>
      <vt:lpstr>Correlation Analysis</vt:lpstr>
      <vt:lpstr>Correlation Analysis</vt:lpstr>
      <vt:lpstr>Drop Correlated Variables</vt:lpstr>
      <vt:lpstr>Select The Most Relevant Features</vt:lpstr>
      <vt:lpstr>Null hypothesis, F-Statistics and p-value </vt:lpstr>
      <vt:lpstr>P-Value</vt:lpstr>
      <vt:lpstr>ANOVA F-Value</vt:lpstr>
      <vt:lpstr>F-Regression</vt:lpstr>
      <vt:lpstr>Chi-Squared Stats</vt:lpstr>
      <vt:lpstr>Mutual Information</vt:lpstr>
      <vt:lpstr>Summary</vt:lpstr>
      <vt:lpstr>Sklearn</vt:lpstr>
      <vt:lpstr>Principle Component Analysis (PCA)</vt:lpstr>
      <vt:lpstr>Principle Component Analysis (PCA)</vt:lpstr>
      <vt:lpstr>PCA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293</cp:revision>
  <dcterms:modified xsi:type="dcterms:W3CDTF">2022-09-09T13:11:15Z</dcterms:modified>
</cp:coreProperties>
</file>