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0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2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4"/>
  </p:notesMasterIdLst>
  <p:sldIdLst>
    <p:sldId id="926" r:id="rId2"/>
    <p:sldId id="955" r:id="rId3"/>
    <p:sldId id="1090" r:id="rId4"/>
    <p:sldId id="941" r:id="rId5"/>
    <p:sldId id="942" r:id="rId6"/>
    <p:sldId id="943" r:id="rId7"/>
    <p:sldId id="975" r:id="rId8"/>
    <p:sldId id="944" r:id="rId9"/>
    <p:sldId id="956" r:id="rId10"/>
    <p:sldId id="958" r:id="rId11"/>
    <p:sldId id="945" r:id="rId12"/>
    <p:sldId id="959" r:id="rId13"/>
    <p:sldId id="1091" r:id="rId14"/>
    <p:sldId id="957" r:id="rId15"/>
    <p:sldId id="946" r:id="rId16"/>
    <p:sldId id="960" r:id="rId17"/>
    <p:sldId id="961" r:id="rId18"/>
    <p:sldId id="962" r:id="rId19"/>
    <p:sldId id="963" r:id="rId20"/>
    <p:sldId id="1092" r:id="rId21"/>
    <p:sldId id="966" r:id="rId22"/>
    <p:sldId id="967" r:id="rId23"/>
    <p:sldId id="968" r:id="rId24"/>
    <p:sldId id="947" r:id="rId25"/>
    <p:sldId id="1093" r:id="rId26"/>
    <p:sldId id="976" r:id="rId27"/>
    <p:sldId id="969" r:id="rId28"/>
    <p:sldId id="970" r:id="rId29"/>
    <p:sldId id="971" r:id="rId30"/>
    <p:sldId id="972" r:id="rId31"/>
    <p:sldId id="973" r:id="rId32"/>
    <p:sldId id="974" r:id="rId33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="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183"/>
    <a:srgbClr val="FF4434"/>
    <a:srgbClr val="2683C6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0" autoAdjust="0"/>
    <p:restoredTop sz="82805" autoAdjust="0"/>
  </p:normalViewPr>
  <p:slideViewPr>
    <p:cSldViewPr snapToGrid="0" snapToObjects="1">
      <p:cViewPr varScale="1">
        <p:scale>
          <a:sx n="94" d="100"/>
          <a:sy n="94" d="100"/>
        </p:scale>
        <p:origin x="1158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2" y="3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72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1186 16 24575,'-14'-1'0,"0"0"0,-9 1 0,3 0 0,-5-2 0,-19-1 0,15 1 0,-10-1 0,22 3 0,4-1 0,-1 1 0,-2 0 0,0-1 0,-4 1 0,-1-1 0,1 1 0,-1 0 0,3 0 0,0 0 0,0 0 0,1 0 0,2 0 0,-2 0 0,2 0 0,1 0 0,-3 0 0,2 0 0,-1 0 0,0 0 0,0 1 0,0-1 0,-2 2 0,-1-2 0,2 1 0,-7 0 0,6-1 0,-3 2 0,1 0 0,-2 0 0,-1 0 0,-3 2 0,2-1 0,1-1 0,0 2 0,1 0 0,3-1 0,-2 2 0,6-3 0,-2 2 0,1-2 0,0 3 0,0-2 0,0-1 0,0 1 0,1 0 0,1 0 0,1 1 0,4-1 0,0 0 0,0 0 0,1 2 0,0 1 0,0-1 0,3 0 0,-2 1 0,3-1 0,-4 4 0,4-3 0,-1 3 0,0 1 0,1 1 0,3 2 0,0 0 0,1-2 0,-1 0 0,1-1 0,-1-2 0,1-2 0,0-1 0,1-2 0,0 1 0,0-3 0,0 1 0,3 0 0,1-2 0,3 3 0,1-2 0,2 2 0,0-2 0,2 4 0,2-2 0,3 2 0,-1-1 0,2 1 0,-1-2 0,-3 0 0,3-1 0,-7 0 0,0 0 0,1 0 0,1-2 0,2 1 0,4 0 0,0 0 0,1-1 0,0 0 0,-5 1 0,-3-1 0,0 2 0,-2-2 0,0 2 0,0-2 0,2 1 0,3-1 0,6 1 0,1 0 0,1-1 0,1 2 0,0-1 0,-2 1 0,2 0 0,0-2 0,0 1 0,4 0 0,-2-1 0,2 1 0,-1 0 0,-3 0 0,-2 0 0,0 0 0,-3-1 0,0 1 0,-1 0 0,-3 0 0,2-1 0,-1 0 0,2 0 0,2 0 0,1 0 0,0 0 0,-1 0 0,-3-1 0,-2-1 0,1 1 0,-2-3 0,-2 3 0,1-3 0,-3 1 0,-1 1 0,-1-1 0,0-1 0,0 2 0,3-2 0,-2 1 0,-1-2 0,2 1 0,-2-3 0,0 1 0,1-2 0,-2 0 0,-1-1 0,-4-1 0,2 1 0,-3 0 0,1 1 0,-1 0 0,0 1 0,-1-2 0,1 2 0,-1 0 0,0 1 0,-1 2 0,1-1 0,0 2 0,-1-1 0,-1-1 0,0 1 0,1 1 0,0-1 0,1 3 0,0-4 0,-2 2 0,2-3 0,-1 3 0,-1-1 0,-1 0 0,1-2 0,-3 1 0,2-1 0,1 3 0,2-1 0,1 3 0,-1 1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3:48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447 0 24575,'-4'0'0,"-2"0"0,4 1 0,-3 0 0,-2 2 0,0-2 0,0 3 0,1-3 0,1 1 0,-1 0 0,1-1 0,-2 0 0,1 1 0,0 0 0,0 1 0,-2 0 0,1 2 0,1-2 0,0 1 0,0-2 0,-1 2 0,-1-2 0,1 2 0,-2-1 0,-1 3 0,0-1 0,-3 3 0,2-2 0,-1 1 0,0 0 0,2 0 0,-1 0 0,1 3 0,1 0 0,1 0 0,-1 1 0,1-1 0,-2 4 0,0-2 0,-1 5 0,-2 0 0,1 1 0,1 2 0,3 2 0,1 0 0,2 0 0,-1 3 0,0 1 0,0 1 0,0 0 0,3 0 0,-1-1 0,0 0 0,0-3 0,-2 4 0,1 0 0,-1 3 0,0 1 0,0 1 0,3 0 0,1 3 0,2-4 0,0-2 0,-1 1 0,1-4 0,-1 1 0,0 1 0,1-3 0,-2 8 0,2 1 0,0 1 0,3 3 0,-1-3 0,4-2 0,-2 1 0,1-4 0,-2 0 0,-1 4 0,1-2 0,0 4 0,2 2 0,-2-3 0,4 6 0,-2-1 0,2-2 0,-1-1 0,-3-6 0,-1-2 0,0 6 0,-2-1 0,3 2 0,-3-2 0,2-2 0,-1-4 0,0 3 0,2-3 0,-3-2 0,1 5 0,0-6 0,0 2 0,0-2 0,1-3 0,-1 1 0,0-2 0,0 2 0,0 5 0,1 0 0,1-1 0,-2-1 0,0-4 0,0-1 0,-1 1 0,2 0 0,-1 0 0,1 2 0,-1-6 0,0 3 0,0-4 0,1 4 0,-1 2 0,1 3 0,-2-2 0,3 1 0,-3-2 0,1 0 0,2 2 0,0 0 0,1 1 0,3 0 0,-4-3 0,1-1 0,-3 4 0,3-4 0,0 7 0,2-3 0,1-2 0,-2 0 0,-2-4 0,0-2 0,-1 0 0,-2-3 0,1-1 0,0 1 0,-1 1 0,2-1 0,-2 3 0,1-5 0,-1 2 0,0 0 0,-1 0 0,1 1 0,-1 1 0,1 0 0,0 1 0,-1 4 0,1-1 0,-2 6 0,0-1 0,1-1 0,-1 5 0,2-3 0,-1 0 0,1 0 0,0-2 0,0 9 0,0-1 0,0 3 0,0 3 0,1 4 0,-1 4 0,1 11 0,-1-5 0,1 1 0,1-3 0,1-4 0,-2-8 0,0 1 0,-1-7 0,0 5 0,0-1 0,0-6 0,0-2 0,0-4 0,0 1 0,0 5 0,0 0 0,0 3 0,-1 3 0,0-2 0,1 1 0,-1 2 0,0-3 0,0-1 0,0 4 0,-1-6 0,1 10 0,0-3 0,2 0 0,0-6 0,2-8 0,-2-2 0,1 0 0,-2 3 0,1 2 0,-1 8 0,0-1 0,0-2 0,0-4 0,0-9 0,-1 0 0,-1-3 0,0 2 0,-2 4 0,1 2 0,0 2 0,3 2 0,-1-2 0,-2-3 0,-1 3 0,1-3 0,-1 2 0,3 3 0,-2 4 0,0 2 0,1 2 0,-1-5 0,1 0 0,-2 2 0,1-3 0,2 7 0,0-5 0,1 1 0,0-4 0,0-4 0,-1-2 0,0-1 0,0 1 0,1 0 0,0 2 0,0 0 0,0-1 0,0 4 0,1-3 0,1-2 0,-1 1 0,-1-5 0,0 4 0,2-1 0,-1 0 0,2 1 0,0-4 0,3 1 0,1 0 0,-1-1 0,0-3 0,0 0 0,-1-4 0,1 0 0,1-1 0,0-1 0,0 1 0,0 2 0,0 0 0,0-2 0,1 2 0,0-2 0,1 2 0,-2-3 0,1-2 0,0 1 0,1-3 0,0-1 0,-1 0 0,-3-3 0,2 1 0,2 0 0,1 0 0,4 1 0,-2-1 0,1 0 0,-1-2 0,0 1 0,1-1 0,2 1 0,-1-1 0,-1 1 0,0-1 0,-2 0 0,1-1 0,0-1 0,-2 1 0,1-1 0,0 1 0,-2-1 0,1 0 0,0 0 0,1 0 0,2 0 0,-1 0 0,-2 0 0,1 0 0,-2 0 0,-1 0 0,2 0 0,-3 1 0,1-1 0,-1 0 0,0 0 0,3-1 0,-1 0 0,1-1 0,-1 1 0,0-1 0,-2 1 0,2-4 0,1 1 0,1-1 0,3-2 0,-2 0 0,2-7 0,-1-1 0,-1 0 0,0 0 0,-3-1 0,-1 1 0,0-6 0,-1 0 0,1-2 0,-1 2 0,0 1 0,1 1 0,2-2 0,0 0 0,1-2 0,-1-3 0,-5-1 0,1 1 0,1-3 0,-2 7 0,6-2 0,-4 5 0,2 2 0,-2-1 0,-1 2 0,0-1 0,-2 0 0,-1-5 0,1 3 0,-4-5 0,3 5 0,0-2 0,1-1 0,1 4 0,0-5 0,-1 5 0,-1-2 0,0-1 0,0 0 0,0 0 0,-2-3 0,1 2 0,0-2 0,0 1 0,0 0 0,1-1 0,1-1 0,2-4 0,-3 1 0,0-7 0,-2 7 0,-1-4 0,0 6 0,0-2 0,1-1 0,1 5 0,-2 2 0,1-1 0,-1 1 0,0-1 0,0 0 0,0 0 0,0 0 0,0-3 0,0 0 0,0 1 0,-1-3 0,-1 5 0,0-5 0,-1 3 0,0-1 0,-1 2 0,1 1 0,0 1 0,0 2 0,1 2 0,0 5 0,0-2 0,0 2 0,1-1 0,-2-4 0,2 5 0,-2-5 0,0 3 0,1-5 0,0 0 0,0 0 0,-2-2 0,2-2 0,0 3 0,-1 0 0,2 0 0,0 6 0,0-2 0,0 0 0,1-1 0,-1 1 0,0-4 0,0-1 0,-1-5 0,2 2 0,-2 0 0,0 3 0,2 0 0,-2 2 0,2-2 0,-1 1 0,1-3 0,0-3 0,-1 4 0,0-1 0,0 2 0,1 0 0,-1 1 0,1-2 0,-1 2 0,0-4 0,0 1 0,0 2 0,1-3 0,0 3 0,0-1 0,-3 0 0,1-1 0,0 0 0,-3-3 0,2 1 0,-1-1 0,1-1 0,0 4 0,-1-5 0,-2-2 0,0-1 0,-1 0 0,3 3 0,-1 2 0,1 0 0,2 3 0,0 2 0,1-2 0,1 2 0,-1-3 0,1-2 0,0-2 0,0 0 0,0-3 0,0 5 0,-2-4 0,2 3 0,-1 1 0,1-3 0,-1 0 0,0 1 0,0-7 0,-1 2 0,-1-1 0,2 0 0,-2 4 0,1 1 0,1 0 0,1-3 0,-1 1 0,1-5 0,0 3 0,-2-4 0,1 0 0,-2 2 0,1 2 0,1-2 0,-1 3 0,-1-6 0,2 3 0,1 3 0,0-1 0,-2 4 0,1-2 0,-1 1 0,1-1 0,1 3 0,0-3 0,-1 5 0,1-6 0,-1-3 0,1 1 0,0-2 0,0 2 0,0 4 0,0-3 0,0 0 0,1 3 0,-1-7 0,1 2 0,-1 0 0,0 0 0,0 9 0,0-3 0,0 0 0,0-2 0,0-3 0,0 1 0,0-1 0,-1-2 0,0 2 0,0 2 0,-2 0 0,2 7 0,-1 2 0,0-1 0,0 2 0,0-4 0,-1-2 0,-2 0 0,1-7 0,1 3 0,-2-1 0,2 2 0,2 6 0,-1 3 0,1-2 0,-1 1 0,0 1 0,-2-4 0,1 2 0,1-1 0,-2 2 0,3 5 0,0 1 0,0-2 0,1 1 0,-3-6 0,2 2 0,-1-1 0,-1 0 0,0 3 0,-1 3 0,0-2 0,-2-1 0,0 1 0,-2-4 0,1 6 0,-2 0 0,2 2 0,0 1 0,-2-2 0,1 1 0,-1 3 0,1 1 0,1 2 0,0 1 0,0 0 0,1 2 0,1 1 0,0 2 0,2 1 0,0 3 0,1-4 0,-1 4 0,-2-3 0,3 1 0,-4-1 0,1 0 0,-3 0 0,1 0 0,2 2 0,0-2 0,0 1 0,-2 0 0,-1 0 0,1 1 0,-1-1 0,1 0 0,-2-2 0,0 1 0,0 0 0,3 1 0,1 1 0,3-1 0,-3 1 0,-1-2 0,-3-1 0,-3-2 0,-2-1 0,1 2 0,2 0 0,6 3 0,1-1 0,-1 1 0,1-1 0,-3-1 0,3 2 0,0-1 0,-1 0 0,0-1 0,-1 1 0,1 0 0,2 2 0,-9 0 0,8 1 0,-6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6:0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2273 1 24575,'-16'0'0,"-3"0"0,-6 0 0,-3 0 0,0 0 0,-9 0 0,7 0 0,-48 0 0,20 0 0,6 0 0,-1 0 0,-12 0 0,-16 0 0,30 0 0,-8 0 0,20 0 0,-7 0 0,6 0 0,1 0 0,2 0 0,10 0 0,-10 0 0,7 0 0,-7 0 0,-3 0 0,16 0 0,-14 0 0,17 0 0,-15 7 0,6-5 0,-7 11 0,9-11 0,0 10 0,-9-10 0,7 10 0,-6-11 0,-1 13 0,7-13 0,-7 13 0,0-13 0,7 12 0,-7-12 0,9 12 0,1-6 0,-1 1 0,7 3 0,-5-3 0,6-2 0,-8 7 0,0-6 0,1 7 0,-1 0 0,7-6 0,-14 5 0,20-6 0,-30 9 0,30-4 0,-20 2 0,14-1 0,-7 1 0,1 0 0,6-6 0,-5 4 0,13-5 0,-13 6 0,13-1 0,-6 1 0,7-7 0,1 4 0,4-3 0,-3-1 0,9 4 0,-5-4 0,6 4 0,0 1 0,0 0 0,0 1 0,0-1 0,0 1 0,7 7 0,0 1 0,7 8 0,0 0 0,6-1 0,-5 1 0,11 0 0,-4-7 0,0 5 0,4-4 0,-12-1 0,12-2 0,-5-6 0,-1 0 0,6 1 0,-5-2 0,6 2 0,-6-1 0,5 1 0,-6-1 0,8 0 0,0 1 0,0 0 0,-1 0 0,1 0 0,9 1 0,-7-1 0,7-5 0,-10 3 0,1-11 0,5 12 0,-4-12 0,-3 5 0,0-6 0,-6 0 0,8 0 0,0 0 0,-1 0 0,1 0 0,0 0 0,9 0 0,-7 0 0,6 0 0,1 0 0,-7 0 0,16 0 0,-6 0 0,8 0 0,0 0 0,1 0 0,-1 0 0,0 0 0,1 0 0,10 0 0,-8-7 0,20 5 0,-20-12 0,20 12 0,-20-12 0,8 12 0,1-13 0,-9 13 0,9-13 0,-12 13 0,22-20 0,-26 19 0,24-19 0,-29 20 0,9-12 0,1 12 0,-10-11 0,7 11 0,4-12 0,1 12 0,9-13 0,-12 13 0,1-12 0,-1 12 0,0-12 0,1 12 0,-1-13 0,-9 7 0,-2-6 0,-9 0 0,0 6 0,-1-4 0,-6 5 0,-2-6 0,-8 2 0,1 4 0,-1-3 0,1 4 0,0-6 0,-6 0 0,4 1 0,-8-1 0,9-7 0,-10 6 0,6-22 0,-7 12 0,6-14 0,-5 10 0,5-1 0,-6 0 0,0 0 0,0 1 0,0 6 0,0-5 0,0 13 0,0-6 0,0 7 0,0 1 0,-5-1 0,-8 0 0,-1 0 0,-4-1 0,-1 1 0,-2-1 0,1 0 0,-19-7 0,16 12 0,-17-11 0,12 12 0,0-1 0,1-4 0,-1 10 0,0-10 0,1 10 0,-1-4 0,-9-1 0,7 5 0,-7-5 0,9 7 0,1 0 0,-1 0 0,0-6 0,1 4 0,-1-4 0,7 6 0,-5 0 0,6-6 0,-1 5 0,2-6 0,1 7 0,4 0 0,-10-5 0,12 4 0,-4-4 0,5 5 0,1 0 0,0 0 0,-1 0 0,1 0 0,-9 0 0,6 0 0,-6 0 0,1 0 0,4 0 0,-11 0 0,4 0 0,-7 0 0,8 0 0,1 0 0,8 0 0,-1 0 0,5 4 0,2 10 0,4 35 0,2 7 0,-1-20 0,0 62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6:0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1405 83 24575,'-17'0'0,"-3"0"0,0 0 0,-6 0 0,5 0 0,-7 0 0,8 0 0,-6 0 0,5 0 0,-6 0 0,-10 0 0,14 0 0,-12 0 0,5 0 0,0 0 0,-7 0 0,0 0 0,7 0 0,-7 0 0,10 6 0,-1-4 0,0 10 0,-9-3 0,7-2 0,-6 7 0,8-13 0,-9 13 0,7-6 0,-16 0 0,16 5 0,-7-12 0,9 11 0,-9-10 0,7 10 0,-6-10 0,8 10 0,0-4 0,8 0 0,-6 4 0,12-11 0,-4 11 0,6-6 0,0 1 0,-6 4 0,5-5 0,-6 1 0,8 3 0,0-4 0,4 6 0,-2-1 0,2-5 0,1 5 0,-5-5 0,5 6 0,0-1 0,-5 1 0,5-1 0,-1 1 0,-3 0 0,4-1 0,-1 1 0,-3-1 0,9 1 0,-10 0 0,10-1 0,-4 1 0,5-1 0,0 1 0,0 0 0,0-1 0,0 0 0,0-1 0,0 1 0,0 1 0,0 0 0,0 6 0,0-4 0,6 12 0,2-6 0,6 8 0,-1 0 0,1-1 0,-1-6 0,1 5 0,5-12 0,-4 12 0,4-11 0,-6 4 0,-2-8 0,8 2 0,-6-1 0,13 1 0,-12-1 0,12 2 0,-6-1 0,1-1 0,5 2 0,-13-7 0,13 5 0,-13-10 0,6 4 0,0 0 0,-6-5 0,13 6 0,-5-7 0,6 6 0,-6-5 0,17 12 0,-5-12 0,2 5 0,0-6 0,-14 0 0,19 0 0,0 0 0,2 0 0,-5 0 0,-9 0 0,-1 0 0,10 0 0,-7 0 0,7 0 0,-9 0 0,-1 0 0,1 0 0,0 0 0,0 0 0,-1 0 0,1 0 0,0 0 0,-1 0 0,1 0 0,9-7 0,-7 5 0,7-11 0,-9 11 0,8-4 0,-6 0 0,7 5 0,0-13 0,2 12 0,1-11 0,6 12 0,-16-12 0,6 12 0,-8-12 0,12 6 0,-9-7 0,2 1 0,-7 6 0,-13-4 0,13 4 0,-13-5 0,13-2 0,-12 8 0,5-6 0,-8 6 0,8-7 0,-6 2 0,7-9 0,-3 1 0,-3-1 0,3 3 0,-6 6 0,1-1 0,-1 1 0,1-1 0,-1 1 0,2-8 0,-1 5 0,-5-4 0,4 6 0,-10 1 0,4-8 0,0 5 0,-3-4 0,3-1 0,-5 5 0,0-4 0,0 6 0,0-7 0,0 6 0,0-13 0,0 5 0,0-6 0,0-1 0,0 7 0,0-4 0,0 4 0,-6-7 0,-1 8 0,-7-6 0,-5 11 0,5-4 0,-10 2 0,11 4 0,-4-4 0,-7 5 0,10 6 0,-10-4 0,12 8 0,-7-3 0,6 5 0,-13-6 0,13 5 0,-13-6 0,12 7 0,-11 0 0,4 0 0,0 0 0,-4 0 0,11 0 0,-12 0 0,13 0 0,-13-6 0,12 5 0,-4-5 0,6 6 0,1 0 0,-6-6 0,-3 5 0,-4-4 0,4 5 0,8-5 0,2 3 0,3-3 0,-4 5 0,-1-5 0,1 4 0,-1-4 0,0 5 0,1 0 0,-1-5 0,1 3 0,0-3 0,0 5 0,4-5 0,-3 4 0,4-4 0,-5 5 0,0-5 0,1 4 0,0-4 0,-1 5 0,5-5 0,-3 4 0,3-5 0,0 1 0,-3 4 0,3-4 0,-5 5 0,5-5 0,-4 3 0,9-7 0,-3 12 0,4-6 0,0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7:39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835 1 24575,'-16'0'0,"4"0"0,-13 0 0,-1 0 0,4 0 0,-9 0 0,2 0 0,1 0 0,-7 0 0,16 0 0,-5 0 0,4 6 0,1-4 0,-5 9 0,11-10 0,-5 10 0,1-4 0,4-1 0,-4 0 0,6-1 0,-1 1 0,2 0 0,-1 3 0,-7-1 0,6-2 0,-6 5 0,0-10 0,6 8 0,-13-2 0,13 0 0,-6 3 0,0-9 0,6 10 0,-6-10 0,8 3 0,-1 1 0,0-4 0,0 5 0,5-2 0,-3-3 0,3 4 0,-5-5 0,0 5 0,0-3 0,1 2 0,0 1 0,-2-4 0,1 4 0,1-5 0,-2 0 0,2 4 0,0-3 0,0 4 0,5-5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7:39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24575,'-5'6'0,"4"2"0,-9-2 0,9 5 0,-8-1 0,2 2 0,2-1 0,-6-1 0,6 2 0,-1-2 0,-4 1 0,9 0 0,-9 0 0,4 0 0,-5-1 0,5 2 0,-4-1 0,5-1 0,-1 1 0,-3-1 0,3 0 0,-4-3 0,5 1 0,5-7 0,6 3 0,11-4 0,1 0 0,9 0 0,-1 0 0,-1 0 0,2 0 0,-1 0 0,0 0 0,0 0 0,-6 0 0,4 0 0,-12 0 0,6 0 0,-7 0 0,0 0 0,0 0 0,-1 0 0,1 0 0,-1 0 0,-4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7:3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1791 385 24575,'-14'0'0,"0"0"0,3 0 0,1 0 0,-8 0 0,5 0 0,-10 0 0,3 0 0,-6 0 0,1 0 0,-2 0 0,-8 0 0,7 0 0,-7 0 0,10 0 0,-10 0 0,7 0 0,-7 0 0,9 0 0,-9-7 0,7 5 0,-7-4 0,0 6 0,7 0 0,-15 0 0,15-6 0,-16 4 0,16-9 0,-6 9 0,-1-4 0,7 1 0,-15 3 0,15-10 0,-15 11 0,14-11 0,-5 11 0,-1-5 0,7 0 0,-1 5 0,5-4 0,5-2 0,-1 6 0,-4-5 0,12 2 0,-6 2 0,0-9 0,6 10 0,-13-11 0,13 6 0,-12-6 0,10 5 0,-10-4 0,12 4 0,-6 0 0,0-4 0,6 6 0,-6-3 0,0-2 0,6 3 0,-6 1 0,8-5 0,-2 6 0,2-1 0,-1 0 0,-1 2 0,2 3 0,-1-9 0,0 8 0,0-7 0,1 8 0,-2-9 0,3 9 0,-1-9 0,-1 9 0,6-8 0,-4 8 0,4-4 0,-6 1 0,1 3 0,1-4 0,3 0 0,-3 4 0,3-8 0,-5 7 0,0-3 0,0 1 0,1-2 0,-1 0 0,1 2 0,3-1 0,-2 4 0,8 1 0,2 6 0,5 4 0,4 0 0,1 1 0,0-1 0,-6 1 0,5 1 0,-4-7 0,0 5 0,4-4 0,-4 5 0,-1-1 0,4 0 0,-8 1 0,8-6 0,-7 5 0,7-6 0,-8 7 0,8-1 0,-3 0 0,-1 1 0,5-6 0,-9-1 0,4-4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7:3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24575,'5'0'0,"5"0"0,14 0 0,-5 0 0,6 0 0,-6 0 0,7 0 0,0 0 0,-7 0 0,5 0 0,-10 0 0,3 0 0,-6 0 0,0 0 0,-1 0 0,2 0 0,-7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28:34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24575,'62'6'0,"-39"-5"0,34 3 0,-38-3 0,-8 0 0,9 0 0,-13-1 0,-1 0 0,0 1 0,-1-1 0,0 0 0,0 0 0,0 0 0,1 0 0,0 1 0,0-1 0,1 2 0,-1-2 0,1 0 0,0 0 0,0 2 0,0-2 0,2 2 0,-2-2 0,3 1 0,-1 0 0,0-1 0,0 1 0,0-1 0,-2 0 0,1 1 0,-3-1 0,2 1 0,-3-1 0,1 0 0,0 0 0,-2 0 0,1 0 0,0 1 0,2-1 0,0 1 0,1-1 0,-1 0 0,0 0 0,-2 0 0,-1 0 0,-1 1 0,2-1 0,-1 0 0,-1 0 0,1 0 0,-1 0 0,0 0 0,2 0 0,0 0 0,-1 0 0,2 0 0,-1 1 0,2 0 0,0 0 0,-2-1 0,1 1 0,0-1 0,1 1 0,-1 0 0,3-1 0,-2 2 0,2-2 0,-2 0 0,-2 0 0,0 0 0,0 0 0,0 0 0,0 0 0,-1 0 0,-1 0 0,1 0 0,-1 0 0,2 0 0,-2 0 0,3 0 0,0 0 0,1 0 0,-2 0 0,0 0 0,-2-2 0,0 2 0,-1-1 0,2-1 0,-2-2 0,0 1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28:34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24575,'10'1'0,"2"-1"0,3 1 0,3 1 0,5-1 0,1 2 0,-2 0 0,5 0 0,-6 0 0,4-2 0,-3 2 0,0-2 0,-2 2 0,2-3 0,-3 3 0,6-3 0,-2 2 0,2-1 0,-1 2 0,-2-2 0,0 2 0,-1-3 0,-1 1 0,-6-1 0,4 1 0,-1 0 0,-3 0 0,4 0 0,-4-1 0,2 0 0,-1 0 0,1 0 0,0 0 0,0 0 0,1 0 0,0 0 0,0 0 0,-3 0 0,1 0 0,-2 0 0,-1-1 0,3 1 0,-2 0 0,2-1 0,-1 1 0,1-3 0,-2 3 0,1 0 0,1-1 0,-2 1 0,3-3 0,-5 3 0,1-2 0,-1 0 0,-1 1 0,2 0 0,-1-1 0,-2 2 0,1-1 0,-2 1 0,-1-1 0,4 0 0,-3 1 0,0-1 0,-2 1 0,-3 0 0,1-1 0,-3 0 0,2 1 0,-1 0 0,0-1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28:34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24575,'13'-2'0,"-3"0"0,3 2 0,-1 0 0,1-1 0,-1 1 0,-2-1 0,1 0 0,-2 0 0,0 1 0,-1-1 0,3 1 0,-2-1 0,1 0 0,0 0 0,1 1 0,-2 0 0,0 0 0,-1 0 0,2-1 0,1 1 0,0-1 0,4 1 0,-2 0 0,2 0 0,0 0 0,-1 0 0,-1 1 0,-2-1 0,-2 1 0,-1-1 0,-1 0 0,-3 0 0,0 0 0,-2 1 0,4 0 0,0-1 0,2 1 0,1-1 0,2 1 0,1-1 0,0 0 0,2 1 0,-3 0 0,0 0 0,-1-1 0,-2 1 0,-1-1 0,-2 0 0,-1-1 0,1 1 0,1-1 0,3 1 0,1 0 0,0 0 0,0 1 0,-2-1 0,-1 1 0,0-1 0,1 2 0,1-1 0,0 0 0,1-1 0,-1 0 0,-1 2 0,0-2 0,-2 2 0,0-2 0,-2 0 0,0 0 0,0 0 0,-2 0 0,1 0 0,0 0 0,4-2 0,-1 2 0,5-2 0,-1 2 0,0 0 0,-2 0 0,-2 0 0,-2 0 0,0 0 0,-1 0 0,1 0 0,-1 0 0,0 0 0,-1 0 0,-1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1116 15 24575,'-11'0'0,"-5"0"0,-8-2 0,-4 2 0,-10-1 0,9-1 0,-3 0 0,4 0 0,-1 1 0,1 0 0,-5-1 0,3 1 0,-5 0 0,1 1 0,1 0 0,5 1 0,3 2 0,5-1 0,-4 1 0,4 1 0,-2-2 0,-1 3 0,-2-2 0,-2 1 0,-4 0 0,2 0 0,-1 2 0,0 0 0,4 2 0,1-2 0,0 2 0,2 1 0,-1-1 0,-1 1 0,2-2 0,3 1 0,-1-1 0,5 0 0,-1 1 0,0 1 0,0 0 0,4 0 0,-2 0 0,7 0 0,1-3 0,5 1 0,-2-2 0,2 0 0,-1 2 0,0 2 0,-1-2 0,0 3 0,2-3 0,-2 2 0,4-1 0,-2-1 0,2-3 0,-2 2 0,4-2 0,-2 2 0,2 0 0,2 0 0,4 2 0,6-3 0,3 2 0,8-3 0,0-1 0,6-1 0,5 1 0,0 0 0,4-1 0,-4 0 0,-1 1 0,-2-1 0,5-1 0,0-1 0,-1 0 0,4 0 0,-10 3 0,2-3 0,1 2 0,-2-1 0,0 0 0,-2-1 0,2 0 0,-1 0 0,9 0 0,-2 0 0,0 1 0,4 0 0,-4-1 0,0 0 0,-1 0 0,-9-2 0,-1-2 0,-6 1 0,-4 0 0,0-1 0,-1-1 0,-2 0 0,-1-3 0,0 2 0,-2 1 0,0-1 0,-1 1 0,-1-1 0,-2 0 0,0-1 0,-2 1 0,1-1 0,-3 1 0,-1 1 0,-1-1 0,1 4 0,-1-2 0,-1 2 0,1-3 0,-1 3 0,0-2 0,0 1 0,0 1 0,0-2 0,0-1 0,0 0 0,-1-4 0,1 2 0,-1 0 0,-1-1 0,1 1 0,0 0 0,-2-1 0,1 0 0,0 1 0,0-1 0,1 3 0,-1 1 0,0-2 0,0 0 0,-1 1 0,0 1 0,2 0 0,-1 3 0,2-1 0,-2 0 0,0-1 0,-1 1 0,-1 0 0,1 1 0,0 0 0,0 0 0,-1 0 0,1 1 0,-2 0 0,-1 0 0,-1-1 0,1 1 0,-2 0 0,2 0 0,2 0 0,0 0 0,1-1 0,3-1 0,-1 2 0,4 5 0,-3-2 0,5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28:34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24575,'19'3'0,"1"-2"0,0 0 0,1 0 0,-1 1 0,-1-2 0,-2 2 0,-4 0 0,-2-2 0,0 0 0,-2 0 0,1 1 0,0 0 0,-1 0 0,2-1 0,-2 0 0,1 0 0,0 0 0,-1 1 0,-2-1 0,2 0 0,-3 0 0,2 0 0,-2 0 0,2 0 0,-2 0 0,4 0 0,-5 0 0,3-1 0,-1 1 0,-2 0 0,2 0 0,0 0 0,-2 0 0,4 0 0,-2 0 0,2 0 0,2-1 0,-1 0 0,0 0 0,-3 1 0,0 0 0,-3 0 0,3-2 0,-2 1 0,0 0 0,1-2 0,-1 1 0,-1-1 0,1-1 0,-2 1 0,1 1 0,-1-1 0,-1 0 0,1 2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1125 7 24575,'-10'0'0,"-1"0"0,-9 0 0,-2-1 0,-1 1 0,-6-2 0,1 2 0,-8 0 0,3 0 0,-2 0 0,6 0 0,-2 0 0,1 0 0,2-2 0,0 1 0,3 0 0,2 1 0,1 0 0,3 0 0,4 0 0,-4 0 0,0 0 0,-1 1 0,-2 1 0,1-1 0,-1-1 0,1 1 0,-2 0 0,3 0 0,-4-1 0,0 0 0,1 0 0,-3 0 0,6 0 0,-3 1 0,4-1 0,-1 3 0,-2-3 0,1 1 0,0-1 0,3 1 0,1-1 0,2 0 0,1 2 0,3-2 0,2 2 0,0-1 0,-1 3 0,-1 0 0,-1 3 0,2-2 0,2 1 0,1-2 0,2 2 0,1-1 0,-2 1 0,1 1 0,0 1 0,0-2 0,2-1 0,0 0 0,0-2 0,1 2 0,0 0 0,1 0 0,-1 0 0,1-2 0,1 1 0,0 0 0,0-1 0,0 1 0,0-1 0,0 2 0,2-2 0,0 3 0,4-1 0,1 2 0,0 0 0,2-2 0,1 2 0,0-2 0,5 1 0,-3-1 0,3-1 0,-3 1 0,3-1 0,-2 0 0,4 1 0,-1-3 0,2 2 0,3-1 0,-3-2 0,1 2 0,-2-1 0,-2 0 0,0 0 0,3 2 0,0-3 0,2 1 0,0-1 0,-3-1 0,1 1 0,-2-1 0,1 0 0,0 0 0,0 0 0,-1 0 0,-4 0 0,1 0 0,-3 1 0,5 0 0,-1 0 0,1-1 0,3 0 0,2 0 0,-1 1 0,5 0 0,-2 0 0,1 0 0,0 0 0,0-1 0,-2 3 0,0-3 0,-1 1 0,-5-1 0,-1 0 0,-5 0 0,0 0 0,1 0 0,-1 0 0,5 0 0,1 0 0,-1 0 0,1-1 0,0 1 0,-3-2 0,2 0 0,1 1 0,1-3 0,-1 1 0,0 0 0,-2 0 0,-4 0 0,1 1 0,-3-1 0,1-1 0,1 0 0,0-1 0,0 0 0,1 0 0,-1-1 0,0-1 0,-1 1 0,1 0 0,-1-1 0,0-1 0,-1 2 0,0-1 0,-4 1 0,3 0 0,-3-1 0,1 1 0,-1 0 0,-1-1 0,0 1 0,-1 1 0,0 0 0,-1 4 0,0-2 0,0 1 0,0-1 0,0 1 0,-1-1 0,0 0 0,-2 0 0,2-1 0,-2 2 0,1-3 0,0 2 0,-2-3 0,-1-2 0,1 2 0,0-1 0,0 0 0,-1 0 0,0 0 0,2 2 0,-2-1 0,3 3 0,1 3 0,1 0 0,0 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1268 64 24575,'-15'-1'0,"-3"-2"0,-3-1 0,-9 0 0,-6-4 0,-4 1 0,-1-1 0,7 3 0,5 1 0,8 3 0,5-1 0,4 1 0,-1 1 0,0-1 0,-2 0 0,-6 1 0,-2-2 0,-5 2 0,-4-2 0,-4 0 0,2 0 0,-1 1 0,5-1 0,-1 1 0,-4 0 0,3 1 0,-1 0 0,1 0 0,6 0 0,-1 0 0,2 1 0,1 0 0,2 1 0,-4-1 0,4 2 0,-3 0 0,0-1 0,3 0 0,-3 1 0,6-1 0,-1 0 0,5 1 0,2-2 0,3 3 0,-1-2 0,2 2 0,-2 0 0,-2 2 0,-2 3 0,0 0 0,1 4 0,1-1 0,3 0 0,0 1 0,1-1 0,1 0 0,0 0 0,1 1 0,1 1 0,2 0 0,3-1 0,0-2 0,3-2 0,1-1 0,3-1 0,2-3 0,3 1 0,3-2 0,5 1 0,4-2 0,-1-1 0,7 2 0,-2-1 0,3 1 0,-1-1 0,-6-1 0,1-1 0,-4 0 0,-1 0 0,2 0 0,1 0 0,2 0 0,2 0 0,-1 0 0,1 0 0,8 0 0,2 1 0,4-1 0,6 2 0,-2-2 0,1 0 0,6 0 0,-1 0 0,0 0 0,-2-2 0,-9 2 0,-4-2 0,-4 0 0,-8-1 0,-3 1 0,-2-2 0,-2 0 0,0-1 0,0 0 0,-3-1 0,2 1 0,2-4 0,3 1 0,0-2 0,2-1 0,-4 0 0,1 1 0,-5 1 0,-3 1 0,-1 3 0,-5-1 0,1 2 0,-2-1 0,-2 3 0,0-1 0,-1 2 0,1 0 0,0 1 0,1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1032 12 24575,'-14'-1'0,"-2"-2"0,-2 3 0,-1-1 0,-7 0 0,4-1 0,-1 2 0,0-2 0,3 1 0,-2 0 0,0 1 0,1 0 0,-2 0 0,-1 0 0,2 0 0,-4 0 0,-2 0 0,-3 0 0,-7 0 0,4 0 0,-2 0 0,5 0 0,4 0 0,2 0 0,0 1 0,2 1 0,3-1 0,-3 3 0,1 1 0,0 0 0,-4 1 0,1 0 0,1 1 0,1-1 0,6-2 0,3 2 0,-2 1 0,1-1 0,0 3 0,-1 0 0,3 0 0,0-1 0,0-1 0,1-1 0,3 2 0,-1 1 0,2 0 0,-2 2 0,4 0 0,-2-1 0,3-1 0,1 0 0,2-1 0,0 2 0,2 0 0,0-3 0,3 2 0,0-2 0,5 1 0,6 2 0,0 1 0,5 1 0,4 0 0,1 0 0,7 0 0,0-2 0,5-1 0,-4-3 0,4-1 0,-1-2 0,-5 0 0,2-2 0,-10 1 0,6-1 0,-3-1 0,2 0 0,-2 0 0,0-1 0,-4-1 0,8 2 0,0-2 0,3 1 0,0 0 0,-5 1 0,-3 0 0,-3 0 0,-2 0 0,-1 0 0,6 0 0,-1 0 0,3 0 0,2 0 0,0 0 0,0 0 0,6 0 0,2-1 0,-2 0 0,-3-1 0,-6-2 0,-8 2 0,-2-1 0,-6-1 0,-2 1 0,1-1 0,0 0 0,0-1 0,-1 1 0,-2 1 0,-1-1 0,1 0 0,-1 0 0,1-2 0,1-2 0,-1 0 0,0-2 0,-3 1 0,-1 0 0,0 0 0,-1-2 0,0 2 0,0-3 0,-1 2 0,0 0 0,-2-2 0,-1 4 0,-1 0 0,0 1 0,2-1 0,-1 1 0,1-1 0,0 0 0,0 1 0,0 0 0,1 3 0,0-2 0,-2 2 0,4 1 0,-1 1 0,2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1386 53 24575,'-11'-1'0,"-3"0"0,-4-2 0,-13 1 0,-6-3 0,-8 1 0,-9-4 0,5 0 0,-3 1 0,9 0 0,8 5 0,5-1 0,10 3 0,0-1 0,2 1 0,1 1 0,1-1 0,-4 3 0,0-3 0,-2 1 0,-3-1 0,-1 3 0,0-2 0,-7 3 0,2 1 0,1-1 0,-1 3 0,5-3 0,2 1 0,2 0 0,1-1 0,-1 1 0,-1 0 0,2 1 0,2-2 0,-3 1 0,5-4 0,-4 4 0,0-3 0,2 2 0,-1-2 0,2 1 0,2 1 0,-2 0 0,2-1 0,2 0 0,-4 0 0,2-1 0,-1 2 0,-2-1 0,2 2 0,0-2 0,3 0 0,1 1 0,3-2 0,-2 4 0,1-2 0,0 2 0,0 0 0,2 0 0,1 1 0,0-1 0,3 1 0,0-2 0,1 3 0,1 0 0,1-1 0,2 4 0,-2-3 0,5 5 0,1-1 0,2 2 0,5 0 0,4 0 0,7 0 0,14 5 0,11-3 0,10 3 0,14-3 0,0 2 0,-4-5 0,1 1 0,-18-5 0,-4-4 0,-6-2 0,-8-3 0,-3 0 0,3-2 0,2 1 0,4-2 0,12-2 0,-1 0 0,5-1 0,1 2 0,-8 0 0,-5 1 0,-8-1 0,-8-2 0,-4 0 0,-4-2 0,-3-1 0,2-3 0,-1 0 0,2 0 0,-1-1 0,-4 0 0,1 0 0,-5 0 0,0 1 0,-3 1 0,-1 0 0,-3 2 0,1 0 0,0-1 0,1 1 0,-1-6 0,1 2 0,-2 0 0,0 3 0,-1 0 0,1 3 0,0-3 0,-2 0 0,2 1 0,-2 0 0,1 1 0,-1 1 0,1 0 0,0-3 0,1-4 0,1-1 0,-3 1 0,1 1 0,-1 10 0,-1 3 0,1 3 0,-2 2 0,2-3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 24575,'11'-2'0,"1"-1"0,10-2 0,0-1 0,9 1 0,2 0 0,2-1 0,8 3 0,-3 0 0,0 0 0,2 2 0,-6-2 0,1 1 0,4 1 0,-4 0 0,0 0 0,0 0 0,-7-1 0,4 1 0,-8 0 0,1 1 0,-2 0 0,1 0 0,4 0 0,4 0 0,1 0 0,-2 0 0,5 0 0,-6 0 0,-2 0 0,-1 0 0,-6 1 0,-3-1 0,0 2 0,-8-1 0,-1 0 0,-4-1 0,-3 1 0,0-1 0,1 0 0,-2 0 0,0 0 0,0 1 0,4-1 0,-4 1 0,4-1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 24575,'4'-3'0,"-1"-1"0,4 2 0,1-2 0,10 0 0,5 0 0,6 0 0,11 0 0,4 0 0,6 0 0,7 1 0,-2 2 0,-1-2 0,1 3 0,-11-1 0,-3 1 0,-3 0 0,-4 1 0,1 0 0,1 1 0,-4-2 0,7 1 0,-2 0 0,-2 1 0,-2-2 0,-6 2 0,-2-2 0,0 0 0,-5 1 0,-1-1 0,-2 1 0,-4-1 0,-1 0 0,0 0 0,1 0 0,0 0 0,1 0 0,-1 0 0,-1 0 0,1 0 0,-3 0 0,0 0 0,0 0 0,-2 0 0,0 0 0,-1 0 0,-2 0 0,-1 0 0,-1 0 0,0 0 0,0-1 0,3 1 0,-3-1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793 101 24575,'-11'0'0,"-6"-1"0,-11-1 0,-10-3 0,-13-5 0,-3-2 0,-4-2 0,-3-2 0,6 2 0,7 3 0,9 4 0,13 2 0,4 3 0,2 1 0,3 1 0,1 0 0,1 0 0,4 1 0,3 1 0,1 0 0,3 1 0,-6 1 0,2 1 0,-2 3 0,-2 2 0,-2 2 0,0 1 0,-1 3 0,3-1 0,2-1 0,-1 2 0,2-1 0,1 2 0,-3 0 0,2 1 0,1 1 0,1-1 0,3 0 0,-1-1 0,1 0 0,2 0 0,0-1 0,1 2 0,3-3 0,0 0 0,5-2 0,0-2 0,2 1 0,0-2 0,5 2 0,-1-3 0,3 3 0,-2-1 0,1 0 0,4 1 0,-3-2 0,6 1 0,2-2 0,-1-1 0,7 1 0,-3-2 0,4-1 0,3 2 0,2-4 0,1 2 0,9-2 0,-5 0 0,2-2 0,0 1 0,-3-2 0,2 0 0,4 0 0,1-1 0,1-1 0,3 0 0,-4-2 0,-10 0 0,-2-1 0,-9-3 0,-2-1 0,0-1 0,-2 0 0,1-1 0,4-1 0,4 0 0,1 1 0,9-4 0,-4-2 0,-1-1 0,1-2 0,-9 2 0,3-2 0,-6 3 0,-3 0 0,-2 0 0,-5 0 0,-2 0 0,-4 0 0,-3 2 0,-3 2 0,-1 2 0,-2 1 0,-2-1 0,-4-2 0,-5-1 0,-4-1 0,-5-2 0,-4-1 0,-3 0 0,-11-1 0,0-1 0,-3 1 0,-2 1 0,5 3 0,4 5 0,5 1 0,13 6 0,2 2 0,5 0 0,3 0 0,-3 0 0,3 2 0,-3-1 0,1 1 0,0-1 0,0 1 0,-3-1 0,-1 0 0,-2 0 0,-3-1 0,-2 3 0,0-1 0,-6-1 0,3 1 0,-1-1 0,0 1 0,6-1 0,1 1 0,0-2 0,0 1 0,1-1 0,0 1 0,6-1 0,-1 2 0,6-2 0,-1 0 0,-1 1 0,-3 0 0,-1 0 0,-2 0 0,1 1 0,0 0 0,4-1 0,2-1 0,9-2 0,4-1 0,0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Initial release,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Xumin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Liu, Rochester Institute of Technology, 2022.</a:t>
            </a:r>
          </a:p>
          <a:p>
            <a:r>
              <a:rPr lang="en-US" altLang="en-US" dirty="0">
                <a:latin typeface="Times New Roman" charset="0"/>
              </a:rPr>
              <a:t>By </a:t>
            </a:r>
            <a:r>
              <a:rPr lang="en-US" altLang="en-US" dirty="0" err="1">
                <a:latin typeface="Times New Roman" charset="0"/>
              </a:rPr>
              <a:t>Xumin</a:t>
            </a:r>
            <a:r>
              <a:rPr lang="en-US" altLang="en-US" dirty="0">
                <a:latin typeface="Times New Roman" charset="0"/>
              </a:rPr>
              <a:t> Liu https://www.cs.rit.edu/~xl/</a:t>
            </a:r>
          </a:p>
          <a:p>
            <a:r>
              <a:rPr lang="en-US" altLang="en-US" dirty="0">
                <a:latin typeface="Times New Roman" charset="0"/>
              </a:rPr>
              <a:t>Except where otherwise noted, this work is licensed under a Creative Commons Attribution-4.0 International License https://creativecommons.org/licenses/by/4.0/</a:t>
            </a: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2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categorical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among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(i.e.,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(i.e.,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nominal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values).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likely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Since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machine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models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usually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work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non-numerical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format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decide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include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analysis.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should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keep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among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needed.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dataframe.info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display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object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non-numeric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dataframe.select_dtypes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(include=[the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targeted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types]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display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matched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078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Encoding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discrete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several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ways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define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mapping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dictionary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(i.e.,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map_Embarked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),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mapping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between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original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defined.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original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kept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9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Another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manual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dataframe.apply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lambda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function.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apply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lambda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function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determines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straightforward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mapping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dictionary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scalable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you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don’t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original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dictionary.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5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Sklearn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supports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automatic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encodings.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sklean.preprocessing.labelEncoder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(https://scikit-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learn.org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/stable/modules/generated/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sklearn.preprocessing.LabelEncoder.html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basically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original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between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0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(#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-1).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both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nominal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Sklearn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offers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OneHotEncoder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nominal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OrdinalEncoder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7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commons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ways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preparing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19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Log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transformation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perform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function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reduce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skewness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59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Another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example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making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normal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transformation.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function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performed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doesn’t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work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zero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In this lecture, we 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datasets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example: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pPr marL="228600" indent="-228600">
              <a:buAutoNum type="arabicPeriod"/>
            </a:pPr>
            <a:r>
              <a:rPr lang="en-US" altLang="zh-CN" dirty="0">
                <a:ea typeface="Calibri" panose="020F0502020204030204"/>
                <a:cs typeface="Calibri" panose="020F0502020204030204"/>
              </a:rPr>
              <a:t>Titanic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dirty="0">
                <a:ea typeface="Calibri" panose="020F0502020204030204"/>
                <a:cs typeface="Calibri" panose="020F0502020204030204"/>
              </a:rPr>
              <a:t>dataset: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www.kaggle.com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/competitions/titanic/data</a:t>
            </a:r>
            <a:endParaRPr lang="en-US" sz="1200" b="0" i="0" u="none" strike="noStrike" kern="1200" cap="none" dirty="0">
              <a:solidFill>
                <a:schemeClr val="dk1"/>
              </a:solidFill>
              <a:effectLst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>
              <a:buAutoNum type="arabicPeriod"/>
            </a:pP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Covid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Vaccination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Kaggle: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altLang="zh-CN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www.kaggle.com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/datasets/</a:t>
            </a:r>
            <a:r>
              <a:rPr lang="en-US" altLang="zh-CN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gpreda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/covid-world-vaccination-progress</a:t>
            </a:r>
            <a:endParaRPr lang="en-US" sz="1200" b="0" i="0" u="none" strike="noStrike" kern="1200" cap="none" dirty="0">
              <a:solidFill>
                <a:schemeClr val="dk1"/>
              </a:solidFill>
              <a:effectLst/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Please contact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Liu (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xmlics@rit.edu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) for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code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used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in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slides.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endParaRPr lang="en-US" b="0" dirty="0">
              <a:effectLst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2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04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Scaling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transform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typically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[0,1]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[-1,1].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degrees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magnitude,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unit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among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mislead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machine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models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dominate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caused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Like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example,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people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second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similar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their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would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larger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fact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height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weight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Normalization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rescales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[0,1]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suitable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non-Gaussian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distribution.</a:t>
            </a: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Standardization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rescales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zero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mean.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bounding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about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2/3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falls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[-1,1].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suitable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Gaussian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2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Sklearn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provides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libraries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scaling.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98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histogram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before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after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scaling.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doesn’t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change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16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729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discretize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continuous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discrete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serve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machine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models.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example,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instead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considering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actual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ages,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interested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which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person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(e.g.,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child,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teen,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adult,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senior).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Binarization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possible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discrete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discrete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corresponds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defines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Binarization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converts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0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1.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threshold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determine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split.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7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2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Manual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manually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example,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defined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(0,2]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(mapped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Toddler),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(2,17]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(mapped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Child),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…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1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8655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Uniform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similar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pandas.cut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total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corresponding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labels/values.</a:t>
            </a: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Quantile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similar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pandas.qcut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specifying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corresponding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labels/values.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49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K-means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clustered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distance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between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K-means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algorithm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optimal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result.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4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Scikit-learn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supports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three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strategies.</a:t>
            </a: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https://scikit-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learn.org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/stable/modules/generated/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sklearn.preprocessing.KBinsDiscretizer.html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(e.g.,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onehot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’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onehot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-dense’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nominal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‘ordinal’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values),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strategy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(i.e.,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‘uniform’,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quantitle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’,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kmeans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’).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Feature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engineering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next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cleaning.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purpose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appropriate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format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semantics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downstream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machine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model.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attributes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derived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from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attributes.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2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Feature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engineering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focus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from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cleaning.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targets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noisy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removing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outliers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cleaning.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engineering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focuses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preparing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task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specific.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topic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standard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preprocessing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techniques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lecture,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textual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image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preprocessing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takes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further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application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specific),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removing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unwanted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columns/rows/characters/words.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converts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needed.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0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converting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leverage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corresponding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process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after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converting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PassengerId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string,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locate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starts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“1”.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important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reason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conversion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format,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acceptable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machine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libraries.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5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3"/>
              </a:rPr>
              <a:t>Xumin</a:t>
            </a:r>
            <a:r>
              <a:rPr lang="en-US" sz="800" dirty="0">
                <a:uFillTx/>
                <a:hlinkClick r:id="rId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buClr>
                <a:srgbClr val="084183"/>
              </a:buClr>
              <a:defRPr sz="2400">
                <a:latin typeface="Helvetica"/>
                <a:cs typeface="Helvetica"/>
              </a:defRPr>
            </a:lvl1pPr>
            <a:lvl2pPr>
              <a:buClr>
                <a:srgbClr val="084183"/>
              </a:buClr>
              <a:defRPr sz="2200">
                <a:latin typeface="Helvetica"/>
                <a:cs typeface="Helvetica"/>
              </a:defRPr>
            </a:lvl2pPr>
            <a:lvl3pPr>
              <a:buClr>
                <a:srgbClr val="084183"/>
              </a:buClr>
              <a:defRPr sz="2000">
                <a:latin typeface="Helvetica"/>
                <a:cs typeface="Helvetica"/>
              </a:defRPr>
            </a:lvl3pPr>
            <a:lvl4pPr>
              <a:buClr>
                <a:srgbClr val="084183"/>
              </a:buClr>
              <a:defRPr sz="1800">
                <a:latin typeface="Helvetica"/>
                <a:cs typeface="Helvetica"/>
              </a:defRPr>
            </a:lvl4pPr>
            <a:lvl5pPr>
              <a:buClr>
                <a:srgbClr val="084183"/>
              </a:buCl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42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591B-9D13-B949-9C7D-34F44F1D5FA5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4" y="5258597"/>
            <a:ext cx="41337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0DD2F-4B2A-1149-8114-29949C0222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EC336A43-C9CA-1A4A-964E-DA4B604BAA18}"/>
              </a:ext>
            </a:extLst>
          </p:cNvPr>
          <p:cNvSpPr/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2"/>
              </a:rPr>
              <a:t>Xumin</a:t>
            </a:r>
            <a:r>
              <a:rPr lang="en-US" sz="800" dirty="0">
                <a:uFillTx/>
                <a:hlinkClick r:id="rId2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95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cs.rit.edu/~xl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494639"/>
            <a:ext cx="6862232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14"/>
              </a:rPr>
              <a:t>Xumin</a:t>
            </a:r>
            <a:r>
              <a:rPr lang="en-US" sz="800" dirty="0">
                <a:uFillTx/>
                <a:hlinkClick r:id="rId14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15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84183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" Type="http://schemas.openxmlformats.org/officeDocument/2006/relationships/image" Target="../media/image6.png"/><Relationship Id="rId21" Type="http://schemas.openxmlformats.org/officeDocument/2006/relationships/customXml" Target="../ink/ink9.xm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7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20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DataFrame.apply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LabelEncode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customXml" Target="../ink/ink10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customXml" Target="../ink/ink1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7.png"/><Relationship Id="rId7" Type="http://schemas.openxmlformats.org/officeDocument/2006/relationships/customXml" Target="../ink/ink14.xml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0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160.png"/><Relationship Id="rId4" Type="http://schemas.openxmlformats.org/officeDocument/2006/relationships/image" Target="../media/image28.png"/><Relationship Id="rId9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preprocess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cu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8.xml"/><Relationship Id="rId11" Type="http://schemas.openxmlformats.org/officeDocument/2006/relationships/customXml" Target="../ink/ink20.xml"/><Relationship Id="rId5" Type="http://schemas.openxmlformats.org/officeDocument/2006/relationships/image" Target="../media/image400.png"/><Relationship Id="rId10" Type="http://schemas.openxmlformats.org/officeDocument/2006/relationships/image" Target="../media/image43.png"/><Relationship Id="rId4" Type="http://schemas.openxmlformats.org/officeDocument/2006/relationships/customXml" Target="../ink/ink17.xml"/><Relationship Id="rId9" Type="http://schemas.openxmlformats.org/officeDocument/2006/relationships/customXml" Target="../ink/ink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KBinsDiscretizer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DataFrame.astyp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andas.pydata.org/docs/reference/api/pandas.DataFrame.drop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7919052" cy="2180166"/>
          </a:xfrm>
        </p:spPr>
        <p:txBody>
          <a:bodyPr anchor="ctr"/>
          <a:lstStyle/>
          <a:p>
            <a:pPr algn="ctr"/>
            <a:r>
              <a:rPr lang="en-US" altLang="x-none" sz="4000" dirty="0"/>
              <a:t>Feature Engineering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357769" y="351064"/>
            <a:ext cx="22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39771"/>
            <a:ext cx="8412480" cy="804654"/>
          </a:xfrm>
        </p:spPr>
        <p:txBody>
          <a:bodyPr anchor="b"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Remove unwanted characters or words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ED2DF-A04E-DA94-6E66-92905509C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69" y="1366345"/>
            <a:ext cx="6763262" cy="39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8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Categorical features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0243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Take on values from a limited set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Ordinal values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Rankings (1-10), size (XS, S, M, L, XL)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Nominal values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Example: ID numbers, eye color, zip codes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Machine learning models cannot work with categorical features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Encoding: the process of converting categorical features values to numerical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5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Check if a column is non-numeric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FE869A-8C18-B9A0-0F61-55C9C2077A52}"/>
              </a:ext>
            </a:extLst>
          </p:cNvPr>
          <p:cNvGrpSpPr/>
          <p:nvPr/>
        </p:nvGrpSpPr>
        <p:grpSpPr>
          <a:xfrm>
            <a:off x="275947" y="1791685"/>
            <a:ext cx="3112841" cy="2544272"/>
            <a:chOff x="1328531" y="1465401"/>
            <a:chExt cx="3482009" cy="28460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FD9726-DE63-95DB-DC90-6ACEA879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531" y="1465401"/>
              <a:ext cx="3482009" cy="281540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36FF74-3225-CB7B-49D7-CC0478BC2DF5}"/>
                    </a:ext>
                  </a:extLst>
                </p14:cNvPr>
                <p14:cNvContentPartPr/>
                <p14:nvPr/>
              </p14:nvContentPartPr>
              <p14:xfrm>
                <a:off x="3675287" y="2511412"/>
                <a:ext cx="495360" cy="12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36FF74-3225-CB7B-49D7-CC0478BC2D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70450" y="2506574"/>
                  <a:ext cx="505033" cy="137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68A9B9-8E3C-86F3-4044-BDCACC53FF03}"/>
                    </a:ext>
                  </a:extLst>
                </p14:cNvPr>
                <p14:cNvContentPartPr/>
                <p14:nvPr/>
              </p14:nvContentPartPr>
              <p14:xfrm>
                <a:off x="3674567" y="2914252"/>
                <a:ext cx="509760" cy="14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68A9B9-8E3C-86F3-4044-BDCACC53FF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9739" y="2909415"/>
                  <a:ext cx="519416" cy="1511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4C3BF1-1DF4-F411-9D63-06CB330669AF}"/>
                    </a:ext>
                  </a:extLst>
                </p14:cNvPr>
                <p14:cNvContentPartPr/>
                <p14:nvPr/>
              </p14:nvContentPartPr>
              <p14:xfrm>
                <a:off x="3682847" y="3611572"/>
                <a:ext cx="482760" cy="10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4C3BF1-1DF4-F411-9D63-06CB330669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78015" y="3606745"/>
                  <a:ext cx="492423" cy="115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F4237E-8545-52AD-FB54-ABA8B03B701F}"/>
                    </a:ext>
                  </a:extLst>
                </p14:cNvPr>
                <p14:cNvContentPartPr/>
                <p14:nvPr/>
              </p14:nvContentPartPr>
              <p14:xfrm>
                <a:off x="3657647" y="3062932"/>
                <a:ext cx="531000" cy="109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F4237E-8545-52AD-FB54-ABA8B03B70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52816" y="3058106"/>
                  <a:ext cx="540662" cy="11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DF6507-709F-84F5-0336-7E25D256D59C}"/>
                    </a:ext>
                  </a:extLst>
                </p14:cNvPr>
                <p14:cNvContentPartPr/>
                <p14:nvPr/>
              </p14:nvContentPartPr>
              <p14:xfrm>
                <a:off x="3660167" y="3854572"/>
                <a:ext cx="489240" cy="144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DF6507-709F-84F5-0336-7E25D256D5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55335" y="3849747"/>
                  <a:ext cx="498904" cy="154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A3B2AD-3318-1FEE-9B33-D8A5EB2A9EE3}"/>
                    </a:ext>
                  </a:extLst>
                </p14:cNvPr>
                <p14:cNvContentPartPr/>
                <p14:nvPr/>
              </p14:nvContentPartPr>
              <p14:xfrm>
                <a:off x="3632807" y="3997852"/>
                <a:ext cx="558000" cy="177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A3B2AD-3318-1FEE-9B33-D8A5EB2A9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7979" y="3993023"/>
                  <a:ext cx="567655" cy="18713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8E876D-0C4E-3254-5253-A59F658CCF24}"/>
                </a:ext>
              </a:extLst>
            </p:cNvPr>
            <p:cNvGrpSpPr/>
            <p:nvPr/>
          </p:nvGrpSpPr>
          <p:grpSpPr>
            <a:xfrm>
              <a:off x="3568367" y="4288372"/>
              <a:ext cx="1142640" cy="23040"/>
              <a:chOff x="3568367" y="4288372"/>
              <a:chExt cx="1142640" cy="23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E19B945-EFB4-8B19-8DC4-4EDCB8E10911}"/>
                      </a:ext>
                    </a:extLst>
                  </p14:cNvPr>
                  <p14:cNvContentPartPr/>
                  <p14:nvPr/>
                </p14:nvContentPartPr>
                <p14:xfrm>
                  <a:off x="3568367" y="4288372"/>
                  <a:ext cx="449640" cy="230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C7DDC887-2D8E-5A4E-977B-5C19D6FDE60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564047" y="4284052"/>
                    <a:ext cx="458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793B2ED7-66CA-4E0E-DC2C-758A9433D957}"/>
                      </a:ext>
                    </a:extLst>
                  </p14:cNvPr>
                  <p14:cNvContentPartPr/>
                  <p14:nvPr/>
                </p14:nvContentPartPr>
                <p14:xfrm>
                  <a:off x="4234367" y="4288732"/>
                  <a:ext cx="476640" cy="187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138182C0-067F-4E45-8DC1-3F865F235210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230047" y="4284412"/>
                    <a:ext cx="485280" cy="2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1DB7EF-C226-7CA4-01AA-0C2A1D16ABDA}"/>
              </a:ext>
            </a:extLst>
          </p:cNvPr>
          <p:cNvGrpSpPr/>
          <p:nvPr/>
        </p:nvGrpSpPr>
        <p:grpSpPr>
          <a:xfrm>
            <a:off x="3582209" y="1746252"/>
            <a:ext cx="5512272" cy="2893736"/>
            <a:chOff x="5300871" y="1384826"/>
            <a:chExt cx="6504057" cy="34143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D6BD62-19FB-67CB-B5AE-5513EBBE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00871" y="1384826"/>
              <a:ext cx="6504057" cy="335621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FA4B44-813A-D71C-0CC7-2264FA75D38C}"/>
                    </a:ext>
                  </a:extLst>
                </p14:cNvPr>
                <p14:cNvContentPartPr/>
                <p14:nvPr/>
              </p14:nvContentPartPr>
              <p14:xfrm>
                <a:off x="5852207" y="4558732"/>
                <a:ext cx="640800" cy="24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FA4B44-813A-D71C-0CC7-2264FA75D3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47108" y="4553633"/>
                  <a:ext cx="650998" cy="25067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487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727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Encoding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Manual Encoding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Use dictionary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A85064-A505-2933-4A48-FAEAD535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243" y="1518899"/>
            <a:ext cx="3944335" cy="38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Encoding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334303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Manual Encoding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Use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pd.DataFrame.apply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() and lambda function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https://pandas.pydata.org/docs/reference/api/pandas.DataFrame.apply.html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code is not as clear as using dictionary but is more scalable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9791E-3BA4-6A7A-AF88-256456563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637" y="3140371"/>
            <a:ext cx="5151846" cy="22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Encoding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Auto-encoding: 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Sklearn.preprocessing.labelEncoder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()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969912-282B-E3A3-FF20-D1F5C7853321}"/>
              </a:ext>
            </a:extLst>
          </p:cNvPr>
          <p:cNvGrpSpPr/>
          <p:nvPr/>
        </p:nvGrpSpPr>
        <p:grpSpPr>
          <a:xfrm>
            <a:off x="1190074" y="2195053"/>
            <a:ext cx="6763851" cy="2958256"/>
            <a:chOff x="1814996" y="2823059"/>
            <a:chExt cx="7700065" cy="33677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2C6C7A-814A-342F-2045-BE1677D88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4996" y="2823059"/>
              <a:ext cx="7700065" cy="336772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42731C-4F70-52DA-84A1-F5FDF3876989}"/>
                    </a:ext>
                  </a:extLst>
                </p14:cNvPr>
                <p14:cNvContentPartPr/>
                <p14:nvPr/>
              </p14:nvContentPartPr>
              <p14:xfrm>
                <a:off x="8578847" y="3511207"/>
                <a:ext cx="441360" cy="2652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42731C-4F70-52DA-84A1-F5FDF38769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73934" y="3506289"/>
                  <a:ext cx="451186" cy="266195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252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Numerical/continuous features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Transformation (for columns)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Log transformation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Scaling (for rows)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Min-Max Scaler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Standard Scaler 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Convert to discrete data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Binarization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Binning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1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Log Transformation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8" y="1392270"/>
            <a:ext cx="8577668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Deals with skewed data, make the distribution more “normal”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Machine learning models work better with ”normal”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08314B-D2C6-A8D6-95F7-385DAB39565E}"/>
              </a:ext>
            </a:extLst>
          </p:cNvPr>
          <p:cNvGrpSpPr/>
          <p:nvPr/>
        </p:nvGrpSpPr>
        <p:grpSpPr>
          <a:xfrm>
            <a:off x="269959" y="2682240"/>
            <a:ext cx="8660206" cy="2793287"/>
            <a:chOff x="1150304" y="2866073"/>
            <a:chExt cx="10618072" cy="33108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2FE2FB-5844-90BE-526D-457E96B07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304" y="2866073"/>
              <a:ext cx="3747209" cy="33108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6A28E9-5F1C-71CB-A4F8-5D8DE012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8882" y="2866073"/>
              <a:ext cx="6019494" cy="3112770"/>
            </a:xfrm>
            <a:prstGeom prst="rect">
              <a:avLst/>
            </a:prstGeom>
          </p:spPr>
        </p:pic>
        <p:sp>
          <p:nvSpPr>
            <p:cNvPr id="8" name="Right Arrow 6">
              <a:extLst>
                <a:ext uri="{FF2B5EF4-FFF2-40B4-BE49-F238E27FC236}">
                  <a16:creationId xmlns:a16="http://schemas.microsoft.com/office/drawing/2014/main" id="{333C9083-D578-E55C-DF1A-F81FC24EF999}"/>
                </a:ext>
              </a:extLst>
            </p:cNvPr>
            <p:cNvSpPr/>
            <p:nvPr/>
          </p:nvSpPr>
          <p:spPr>
            <a:xfrm>
              <a:off x="5175633" y="4521519"/>
              <a:ext cx="780948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92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Log Transformation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578143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Deals with skewed data, make the distribution more “normal”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Machine learning models work better with ”normal”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5149C1-ACA8-4AB1-B1F4-3E0D87B8367D}"/>
              </a:ext>
            </a:extLst>
          </p:cNvPr>
          <p:cNvGrpSpPr/>
          <p:nvPr/>
        </p:nvGrpSpPr>
        <p:grpSpPr>
          <a:xfrm>
            <a:off x="188731" y="2569546"/>
            <a:ext cx="8783280" cy="2787419"/>
            <a:chOff x="756791" y="2691618"/>
            <a:chExt cx="11126535" cy="3531063"/>
          </a:xfrm>
        </p:grpSpPr>
        <p:sp>
          <p:nvSpPr>
            <p:cNvPr id="10" name="Right Arrow 6">
              <a:extLst>
                <a:ext uri="{FF2B5EF4-FFF2-40B4-BE49-F238E27FC236}">
                  <a16:creationId xmlns:a16="http://schemas.microsoft.com/office/drawing/2014/main" id="{D7BB698D-3DC5-B6E3-79BD-CB4A5A9CAB4F}"/>
                </a:ext>
              </a:extLst>
            </p:cNvPr>
            <p:cNvSpPr/>
            <p:nvPr/>
          </p:nvSpPr>
          <p:spPr>
            <a:xfrm>
              <a:off x="4836688" y="4521519"/>
              <a:ext cx="780948" cy="45720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C2AE51C-3826-FEC9-0560-671D036A4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791" y="2691618"/>
              <a:ext cx="4402821" cy="35310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0B476D-31D0-F56E-B631-96498A7C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5747" y="2691618"/>
              <a:ext cx="6127579" cy="325198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3275A47-9246-5BD8-369D-C249E8F83763}"/>
              </a:ext>
            </a:extLst>
          </p:cNvPr>
          <p:cNvSpPr txBox="1"/>
          <p:nvPr/>
        </p:nvSpPr>
        <p:spPr>
          <a:xfrm>
            <a:off x="2204483" y="5253491"/>
            <a:ext cx="447040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Will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raise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issues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zero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negative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</a:p>
          <a:p>
            <a:pPr algn="ctr"/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7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Contents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402430"/>
            <a:ext cx="8005606" cy="2840347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Feature Engineering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Encoding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Scaling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Binning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2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557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Scaling – why?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43070"/>
            <a:ext cx="8191589" cy="1591803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Features can span varying degrees of magnitude, range, and unit 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May mess up distance-based algorithms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May mislead some machine learning models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5A47-9246-5BD8-369D-C249E8F83763}"/>
              </a:ext>
            </a:extLst>
          </p:cNvPr>
          <p:cNvSpPr txBox="1"/>
          <p:nvPr/>
        </p:nvSpPr>
        <p:spPr>
          <a:xfrm>
            <a:off x="2045670" y="2688223"/>
            <a:ext cx="505266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People in which groups are considered more similar?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9266E8-9A71-C34D-3747-94EC51DA9625}"/>
              </a:ext>
            </a:extLst>
          </p:cNvPr>
          <p:cNvGrpSpPr/>
          <p:nvPr/>
        </p:nvGrpSpPr>
        <p:grpSpPr>
          <a:xfrm>
            <a:off x="5181432" y="3026777"/>
            <a:ext cx="3027880" cy="2144954"/>
            <a:chOff x="7455419" y="3421556"/>
            <a:chExt cx="3780411" cy="2678047"/>
          </a:xfrm>
        </p:grpSpPr>
        <p:pic>
          <p:nvPicPr>
            <p:cNvPr id="23" name="Picture 4" descr="Person Icons - Download Free Vector Icons | Noun Project">
              <a:extLst>
                <a:ext uri="{FF2B5EF4-FFF2-40B4-BE49-F238E27FC236}">
                  <a16:creationId xmlns:a16="http://schemas.microsoft.com/office/drawing/2014/main" id="{8D68B265-18C1-4096-B099-25F96272A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5400" y="3524209"/>
              <a:ext cx="1851262" cy="185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252D29-B26F-81CB-7D9C-26E36FFE33C7}"/>
                </a:ext>
              </a:extLst>
            </p:cNvPr>
            <p:cNvSpPr txBox="1"/>
            <p:nvPr/>
          </p:nvSpPr>
          <p:spPr>
            <a:xfrm>
              <a:off x="7586712" y="5331646"/>
              <a:ext cx="1917186" cy="653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Height:</a:t>
              </a:r>
              <a:r>
                <a:rPr lang="zh-CN" altLang="en-US" dirty="0"/>
                <a:t> </a:t>
              </a:r>
              <a:r>
                <a:rPr lang="en-US" altLang="zh-CN" dirty="0"/>
                <a:t>1.8m</a:t>
              </a:r>
            </a:p>
            <a:p>
              <a:r>
                <a:rPr lang="en-US" altLang="zh-CN" dirty="0"/>
                <a:t>Weight:</a:t>
              </a:r>
              <a:r>
                <a:rPr lang="zh-CN" altLang="en-US" dirty="0"/>
                <a:t> </a:t>
              </a:r>
              <a:r>
                <a:rPr lang="en-US" altLang="zh-CN" dirty="0"/>
                <a:t>180</a:t>
              </a:r>
              <a:r>
                <a:rPr lang="zh-CN" altLang="en-US" dirty="0"/>
                <a:t> </a:t>
              </a:r>
              <a:r>
                <a:rPr lang="en-US" altLang="zh-CN" dirty="0" err="1"/>
                <a:t>lb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2EA998-092C-E5B8-53AD-6F52A694AAD5}"/>
                </a:ext>
              </a:extLst>
            </p:cNvPr>
            <p:cNvSpPr txBox="1"/>
            <p:nvPr/>
          </p:nvSpPr>
          <p:spPr>
            <a:xfrm>
              <a:off x="9318644" y="5375471"/>
              <a:ext cx="1917186" cy="653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Height:</a:t>
              </a:r>
              <a:r>
                <a:rPr lang="zh-CN" altLang="en-US" dirty="0"/>
                <a:t> </a:t>
              </a:r>
              <a:r>
                <a:rPr lang="en-US" altLang="zh-CN" dirty="0"/>
                <a:t>1.8m</a:t>
              </a:r>
            </a:p>
            <a:p>
              <a:r>
                <a:rPr lang="en-US" altLang="zh-CN" dirty="0"/>
                <a:t>Weight:</a:t>
              </a:r>
              <a:r>
                <a:rPr lang="zh-CN" altLang="en-US" dirty="0"/>
                <a:t> </a:t>
              </a:r>
              <a:r>
                <a:rPr lang="en-US" altLang="zh-CN" dirty="0"/>
                <a:t>200</a:t>
              </a:r>
              <a:r>
                <a:rPr lang="zh-CN" altLang="en-US" dirty="0"/>
                <a:t> </a:t>
              </a:r>
              <a:r>
                <a:rPr lang="en-US" altLang="zh-CN" dirty="0" err="1"/>
                <a:t>lb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37EE22-32FD-F023-96C6-591A1E980BE6}"/>
                </a:ext>
              </a:extLst>
            </p:cNvPr>
            <p:cNvSpPr/>
            <p:nvPr/>
          </p:nvSpPr>
          <p:spPr>
            <a:xfrm>
              <a:off x="7455419" y="3421556"/>
              <a:ext cx="3780409" cy="2678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4" descr="Person Icons - Download Free Vector Icons | Noun Project">
              <a:extLst>
                <a:ext uri="{FF2B5EF4-FFF2-40B4-BE49-F238E27FC236}">
                  <a16:creationId xmlns:a16="http://schemas.microsoft.com/office/drawing/2014/main" id="{A5409781-7041-558B-2CF8-A0A88DD90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695" y="3499582"/>
              <a:ext cx="1917186" cy="185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25C36B-1D87-4EB4-D70B-AE024F1282D9}"/>
              </a:ext>
            </a:extLst>
          </p:cNvPr>
          <p:cNvGrpSpPr/>
          <p:nvPr/>
        </p:nvGrpSpPr>
        <p:grpSpPr>
          <a:xfrm>
            <a:off x="908740" y="3026776"/>
            <a:ext cx="3027878" cy="2144956"/>
            <a:chOff x="908740" y="3201113"/>
            <a:chExt cx="3027878" cy="21449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2043476-B184-E327-9C75-5FCCD8622F92}"/>
                </a:ext>
              </a:extLst>
            </p:cNvPr>
            <p:cNvGrpSpPr/>
            <p:nvPr/>
          </p:nvGrpSpPr>
          <p:grpSpPr>
            <a:xfrm>
              <a:off x="908740" y="3201113"/>
              <a:ext cx="3027878" cy="2144956"/>
              <a:chOff x="7455419" y="3381696"/>
              <a:chExt cx="3780409" cy="2678050"/>
            </a:xfrm>
          </p:grpSpPr>
          <p:pic>
            <p:nvPicPr>
              <p:cNvPr id="29" name="Picture 4" descr="Person Icons - Download Free Vector Icons | Noun Project">
                <a:extLst>
                  <a:ext uri="{FF2B5EF4-FFF2-40B4-BE49-F238E27FC236}">
                    <a16:creationId xmlns:a16="http://schemas.microsoft.com/office/drawing/2014/main" id="{DBE74162-D46F-79B6-36E5-4EFD18CD31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5868" y="3509121"/>
                <a:ext cx="1851261" cy="1851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6EE7D8-A05A-C034-8A10-2842AA07F8A1}"/>
                  </a:ext>
                </a:extLst>
              </p:cNvPr>
              <p:cNvSpPr txBox="1"/>
              <p:nvPr/>
            </p:nvSpPr>
            <p:spPr>
              <a:xfrm>
                <a:off x="7561995" y="5362664"/>
                <a:ext cx="1917187" cy="65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Height: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1.8m</a:t>
                </a:r>
              </a:p>
              <a:p>
                <a:r>
                  <a:rPr lang="en-US" altLang="zh-CN" dirty="0"/>
                  <a:t>Weight: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180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lb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518A67-B15F-B404-F42A-14E5BB182512}"/>
                  </a:ext>
                </a:extLst>
              </p:cNvPr>
              <p:cNvSpPr txBox="1"/>
              <p:nvPr/>
            </p:nvSpPr>
            <p:spPr>
              <a:xfrm>
                <a:off x="9293925" y="5406488"/>
                <a:ext cx="1917187" cy="65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Height: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1.6m</a:t>
                </a:r>
              </a:p>
              <a:p>
                <a:r>
                  <a:rPr lang="en-US" altLang="zh-CN" dirty="0"/>
                  <a:t>Weight: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170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lb</a:t>
                </a:r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58BA4F6-1A38-AD7E-D3BF-48B41A85CB45}"/>
                  </a:ext>
                </a:extLst>
              </p:cNvPr>
              <p:cNvSpPr/>
              <p:nvPr/>
            </p:nvSpPr>
            <p:spPr>
              <a:xfrm>
                <a:off x="7455419" y="3381696"/>
                <a:ext cx="3780409" cy="26780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4DF4F05-5547-5CBE-E397-C6ADD9796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540" y="3385508"/>
              <a:ext cx="1875078" cy="1467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1AAC3A-F2D8-E748-6785-C4DE6E3C849E}"/>
              </a:ext>
            </a:extLst>
          </p:cNvPr>
          <p:cNvGrpSpPr/>
          <p:nvPr/>
        </p:nvGrpSpPr>
        <p:grpSpPr>
          <a:xfrm>
            <a:off x="2633432" y="5171732"/>
            <a:ext cx="1220296" cy="366840"/>
            <a:chOff x="3150600" y="6479760"/>
            <a:chExt cx="1220296" cy="3668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100DF-54DA-E06B-9FC3-A612C7F07A79}"/>
                </a:ext>
              </a:extLst>
            </p:cNvPr>
            <p:cNvSpPr txBox="1"/>
            <p:nvPr/>
          </p:nvSpPr>
          <p:spPr>
            <a:xfrm>
              <a:off x="3243580" y="6534506"/>
              <a:ext cx="1127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=10.002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12255D-6BB0-90F1-EFE4-FFE23DA5148B}"/>
                    </a:ext>
                  </a:extLst>
                </p14:cNvPr>
                <p14:cNvContentPartPr/>
                <p14:nvPr/>
              </p14:nvContentPartPr>
              <p14:xfrm>
                <a:off x="3150600" y="6479760"/>
                <a:ext cx="1190160" cy="366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12255D-6BB0-90F1-EFE4-FFE23DA514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41600" y="6470751"/>
                  <a:ext cx="1207800" cy="3844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676F80-D5CC-191C-9B52-B6648D964EE5}"/>
              </a:ext>
            </a:extLst>
          </p:cNvPr>
          <p:cNvGrpSpPr/>
          <p:nvPr/>
        </p:nvGrpSpPr>
        <p:grpSpPr>
          <a:xfrm>
            <a:off x="7186077" y="5114132"/>
            <a:ext cx="1256661" cy="387000"/>
            <a:chOff x="9816000" y="6422160"/>
            <a:chExt cx="1256661" cy="3870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B32C8A-9EED-7C49-1A25-B85521CBBC6A}"/>
                </a:ext>
              </a:extLst>
            </p:cNvPr>
            <p:cNvSpPr txBox="1"/>
            <p:nvPr/>
          </p:nvSpPr>
          <p:spPr>
            <a:xfrm>
              <a:off x="9945345" y="6492875"/>
              <a:ext cx="1127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</a:t>
              </a:r>
              <a:r>
                <a:rPr lang="en-US" altLang="zh-CN" dirty="0"/>
                <a:t>20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FB04E3-86E9-49D2-E25A-0E713E16482C}"/>
                    </a:ext>
                  </a:extLst>
                </p14:cNvPr>
                <p14:cNvContentPartPr/>
                <p14:nvPr/>
              </p14:nvContentPartPr>
              <p14:xfrm>
                <a:off x="9816000" y="6422160"/>
                <a:ext cx="806760" cy="38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FB04E3-86E9-49D2-E25A-0E713E1648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07000" y="6413160"/>
                  <a:ext cx="824400" cy="40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443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Scaling – how?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F80CF3-419C-1F74-8F61-67FA7DBBB96B}"/>
              </a:ext>
            </a:extLst>
          </p:cNvPr>
          <p:cNvSpPr txBox="1">
            <a:spLocks/>
          </p:cNvSpPr>
          <p:nvPr/>
        </p:nvSpPr>
        <p:spPr>
          <a:xfrm>
            <a:off x="677619" y="1447625"/>
            <a:ext cx="3697514" cy="310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Min-Max scaling</a:t>
            </a:r>
          </a:p>
          <a:p>
            <a:pPr lvl="1"/>
            <a:r>
              <a:rPr lang="en-US" dirty="0"/>
              <a:t>Rescale values to [0,1]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Fit for non-Gaussian distribution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B922C2A-FA7F-AD5A-F07F-5F71CB67EFDD}"/>
              </a:ext>
            </a:extLst>
          </p:cNvPr>
          <p:cNvSpPr txBox="1">
            <a:spLocks/>
          </p:cNvSpPr>
          <p:nvPr/>
        </p:nvSpPr>
        <p:spPr>
          <a:xfrm>
            <a:off x="6172200" y="3071911"/>
            <a:ext cx="3697514" cy="31050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4183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D16D50-55D7-84C4-68E3-0DA10E197BBC}"/>
              </a:ext>
            </a:extLst>
          </p:cNvPr>
          <p:cNvSpPr txBox="1">
            <a:spLocks/>
          </p:cNvSpPr>
          <p:nvPr/>
        </p:nvSpPr>
        <p:spPr>
          <a:xfrm>
            <a:off x="4632959" y="1304846"/>
            <a:ext cx="4238171" cy="372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z="4400" dirty="0"/>
              <a:t>Standardization</a:t>
            </a:r>
          </a:p>
          <a:p>
            <a:pPr lvl="1"/>
            <a:r>
              <a:rPr lang="en-US" sz="4200" dirty="0"/>
              <a:t>Zero mean</a:t>
            </a:r>
          </a:p>
          <a:p>
            <a:pPr lvl="1"/>
            <a:r>
              <a:rPr lang="en-US" sz="4200" dirty="0"/>
              <a:t>No bounding range, but about 68% falls in [-1,1]</a:t>
            </a:r>
          </a:p>
          <a:p>
            <a:pPr lvl="1"/>
            <a:endParaRPr lang="en-US" sz="4200" dirty="0"/>
          </a:p>
          <a:p>
            <a:pPr lvl="1"/>
            <a:endParaRPr lang="en-US" sz="4200" dirty="0"/>
          </a:p>
          <a:p>
            <a:pPr lvl="1"/>
            <a:endParaRPr lang="en-US" sz="4200" dirty="0"/>
          </a:p>
          <a:p>
            <a:pPr lvl="1"/>
            <a:endParaRPr lang="en-US" sz="4200" dirty="0"/>
          </a:p>
          <a:p>
            <a:pPr lvl="1"/>
            <a:r>
              <a:rPr lang="en-US" sz="4200" dirty="0"/>
              <a:t>Fit for Gaussian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90BFA-B820-6EB4-A5C9-596B7DD7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86" y="2538511"/>
            <a:ext cx="2628900" cy="10668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5A8162D-B532-8BA5-8DD9-19D524339055}"/>
              </a:ext>
            </a:extLst>
          </p:cNvPr>
          <p:cNvGrpSpPr/>
          <p:nvPr/>
        </p:nvGrpSpPr>
        <p:grpSpPr>
          <a:xfrm>
            <a:off x="4962251" y="2943095"/>
            <a:ext cx="4238171" cy="1027308"/>
            <a:chOff x="7092950" y="3504724"/>
            <a:chExt cx="4506880" cy="10924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A92BB8-FB09-EBE3-C66D-E0F10E20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2950" y="3504724"/>
              <a:ext cx="1968500" cy="9017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D70C5A-8C88-C553-C9F5-665F2A0DF7A4}"/>
                </a:ext>
              </a:extLst>
            </p:cNvPr>
            <p:cNvSpPr txBox="1"/>
            <p:nvPr/>
          </p:nvSpPr>
          <p:spPr>
            <a:xfrm>
              <a:off x="9281160" y="3504724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mean</a:t>
              </a:r>
              <a:endParaRPr 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994662-E8E3-6E90-F1D8-28841760F809}"/>
                </a:ext>
              </a:extLst>
            </p:cNvPr>
            <p:cNvSpPr txBox="1"/>
            <p:nvPr/>
          </p:nvSpPr>
          <p:spPr>
            <a:xfrm>
              <a:off x="9281160" y="4237147"/>
              <a:ext cx="2318670" cy="36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Standard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deviation</a:t>
              </a:r>
              <a:endParaRPr lang="en-US" sz="16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1608C8C-02CD-F9CC-F958-04BC0215782D}"/>
                </a:ext>
              </a:extLst>
            </p:cNvPr>
            <p:cNvGrpSpPr/>
            <p:nvPr/>
          </p:nvGrpSpPr>
          <p:grpSpPr>
            <a:xfrm>
              <a:off x="9006720" y="3687600"/>
              <a:ext cx="332280" cy="115200"/>
              <a:chOff x="9372480" y="3733320"/>
              <a:chExt cx="332280" cy="115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4F1007EB-F067-01E8-0F39-CD0F59A19282}"/>
                      </a:ext>
                    </a:extLst>
                  </p14:cNvPr>
                  <p14:cNvContentPartPr/>
                  <p14:nvPr/>
                </p14:nvContentPartPr>
                <p14:xfrm>
                  <a:off x="9384720" y="3733320"/>
                  <a:ext cx="320040" cy="792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D608B12-59D4-7E45-A373-08FEFB79531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376080" y="3724680"/>
                    <a:ext cx="3376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34C0FBB8-317C-F405-EB0A-1BD64F905E3B}"/>
                      </a:ext>
                    </a:extLst>
                  </p14:cNvPr>
                  <p14:cNvContentPartPr/>
                  <p14:nvPr/>
                </p14:nvContentPartPr>
                <p14:xfrm>
                  <a:off x="9372480" y="3758520"/>
                  <a:ext cx="142920" cy="90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A153ABB1-0766-2546-9815-0BE9DD379F1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363840" y="3749520"/>
                    <a:ext cx="160560" cy="107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EC08F09-5EB1-071D-C5EC-947F7EA4AB86}"/>
                </a:ext>
              </a:extLst>
            </p:cNvPr>
            <p:cNvGrpSpPr/>
            <p:nvPr/>
          </p:nvGrpSpPr>
          <p:grpSpPr>
            <a:xfrm>
              <a:off x="8569320" y="4314360"/>
              <a:ext cx="686160" cy="147240"/>
              <a:chOff x="8935080" y="4360080"/>
              <a:chExt cx="686160" cy="147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439C48D7-72AC-A713-334F-E09B86A60927}"/>
                      </a:ext>
                    </a:extLst>
                  </p14:cNvPr>
                  <p14:cNvContentPartPr/>
                  <p14:nvPr/>
                </p14:nvContentPartPr>
                <p14:xfrm>
                  <a:off x="8935080" y="4360080"/>
                  <a:ext cx="686160" cy="1472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D941A1FD-5D15-CB41-8CA2-BA0127E2B43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926080" y="4351440"/>
                    <a:ext cx="70380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45677EFB-DCD5-ADCA-631C-6FB7BEFA8256}"/>
                      </a:ext>
                    </a:extLst>
                  </p14:cNvPr>
                  <p14:cNvContentPartPr/>
                  <p14:nvPr/>
                </p14:nvContentPartPr>
                <p14:xfrm>
                  <a:off x="8954880" y="4364040"/>
                  <a:ext cx="10872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149564AB-AC76-2C4E-A15D-ECAAF2E98D9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946240" y="4355400"/>
                    <a:ext cx="12636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11CD648-D3AA-2813-0A41-C9C665F9DA3D}"/>
              </a:ext>
            </a:extLst>
          </p:cNvPr>
          <p:cNvSpPr txBox="1"/>
          <p:nvPr/>
        </p:nvSpPr>
        <p:spPr>
          <a:xfrm>
            <a:off x="574757" y="5058337"/>
            <a:ext cx="79944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In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practice,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you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may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want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to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try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both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and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choose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the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one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that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works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better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3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Implementation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0243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Scikit-Learn Preprocessing library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https://scikit-learn.org/stable/modules/classes.html#module-sklearn.preprocessing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sklean.preprocessing.StandardScaler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508000" lvl="1" indent="0">
              <a:lnSpc>
                <a:spcPct val="90000"/>
              </a:lnSpc>
              <a:spcBef>
                <a:spcPts val="1000"/>
              </a:spcBef>
              <a:buSzPts val="280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sklearn.preprocessing.MinMaxScaler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E96C25-60CB-D4F0-D54F-94A89A01A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849964"/>
            <a:ext cx="5809344" cy="12118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4C0C82-7B9A-7C9B-ACA0-86CF70763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4333676"/>
            <a:ext cx="5809344" cy="12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3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Scaling result</a:t>
            </a:r>
            <a:endParaRPr lang="en-US" sz="4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B2D4E2-9298-60D2-4BD5-C8D02D931C23}"/>
              </a:ext>
            </a:extLst>
          </p:cNvPr>
          <p:cNvGrpSpPr/>
          <p:nvPr/>
        </p:nvGrpSpPr>
        <p:grpSpPr>
          <a:xfrm>
            <a:off x="35894" y="1815090"/>
            <a:ext cx="2972648" cy="2377230"/>
            <a:chOff x="1373506" y="1740972"/>
            <a:chExt cx="3501390" cy="28000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6B63D8-9525-4FE9-4833-D301F7AD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3506" y="1740972"/>
              <a:ext cx="3501390" cy="28000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2C224E-D5D1-9164-CA85-06E8E95C2DE2}"/>
                </a:ext>
              </a:extLst>
            </p:cNvPr>
            <p:cNvSpPr txBox="1"/>
            <p:nvPr/>
          </p:nvSpPr>
          <p:spPr>
            <a:xfrm>
              <a:off x="3793041" y="3977640"/>
              <a:ext cx="1081855" cy="362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Original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CD9D91-2644-9D10-DB38-654486EE6A77}"/>
              </a:ext>
            </a:extLst>
          </p:cNvPr>
          <p:cNvGrpSpPr/>
          <p:nvPr/>
        </p:nvGrpSpPr>
        <p:grpSpPr>
          <a:xfrm>
            <a:off x="6154684" y="1815090"/>
            <a:ext cx="2826348" cy="2255063"/>
            <a:chOff x="6302850" y="3554580"/>
            <a:chExt cx="3052291" cy="24353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DB4A835-D31A-922F-1F13-7DC0B0EB1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850" y="3554580"/>
              <a:ext cx="3052290" cy="243533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53D774-9C9D-7923-7E51-EBF3AE1BAB1E}"/>
                </a:ext>
              </a:extLst>
            </p:cNvPr>
            <p:cNvSpPr txBox="1"/>
            <p:nvPr/>
          </p:nvSpPr>
          <p:spPr>
            <a:xfrm>
              <a:off x="7691761" y="5424870"/>
              <a:ext cx="1663380" cy="56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Min-Max scaling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82908E-BF9B-A67A-F2FF-B79B5CF69611}"/>
              </a:ext>
            </a:extLst>
          </p:cNvPr>
          <p:cNvGrpSpPr/>
          <p:nvPr/>
        </p:nvGrpSpPr>
        <p:grpSpPr>
          <a:xfrm>
            <a:off x="3201259" y="1815090"/>
            <a:ext cx="2953424" cy="2251682"/>
            <a:chOff x="6302850" y="495427"/>
            <a:chExt cx="3189525" cy="243168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4D4B936-E391-1C15-6F5D-A75ED6DD2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2850" y="495427"/>
              <a:ext cx="3052290" cy="24104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11DDCB-16FC-7092-8C92-287998763645}"/>
                </a:ext>
              </a:extLst>
            </p:cNvPr>
            <p:cNvSpPr txBox="1"/>
            <p:nvPr/>
          </p:nvSpPr>
          <p:spPr>
            <a:xfrm>
              <a:off x="7828995" y="2362065"/>
              <a:ext cx="1663380" cy="56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Standard scaling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166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80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Convert to discrete values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430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Derived features to better serve the machine learning models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Transform numerical values to discrete values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Binarization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Price of a car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luxury: 1 or economy: 0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Rating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like: 1 or dislike: 0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Binning: each bin defines a range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Time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morning: 0, afternoon: 1, evening: 2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Age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child: 0, adult: 1, senior: 2  or 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7C3834-B350-F605-1866-F39CDAEB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666" y="3065848"/>
            <a:ext cx="1917700" cy="218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EC47DA-A1B7-DDB7-16D2-B500B3C0EA8F}"/>
              </a:ext>
            </a:extLst>
          </p:cNvPr>
          <p:cNvCxnSpPr/>
          <p:nvPr/>
        </p:nvCxnSpPr>
        <p:spPr>
          <a:xfrm>
            <a:off x="5584433" y="4511792"/>
            <a:ext cx="973393" cy="0"/>
          </a:xfrm>
          <a:prstGeom prst="straightConnector1">
            <a:avLst/>
          </a:prstGeom>
          <a:ln>
            <a:solidFill>
              <a:srgbClr val="084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26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Binarization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329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Convert values to 0 or 1, depending on a threshold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Use scikit-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learn.preprocessing.Binarizer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9AB9A9-2DBE-AE87-403A-E69BB76623A7}"/>
              </a:ext>
            </a:extLst>
          </p:cNvPr>
          <p:cNvGrpSpPr/>
          <p:nvPr/>
        </p:nvGrpSpPr>
        <p:grpSpPr>
          <a:xfrm>
            <a:off x="681542" y="3631387"/>
            <a:ext cx="8196077" cy="1834261"/>
            <a:chOff x="954549" y="4451350"/>
            <a:chExt cx="9572522" cy="21423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2A1164-2E79-02E9-8062-6CC5952E7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549" y="4451350"/>
              <a:ext cx="4241800" cy="2070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BEA979-D096-71D1-3DBD-A34E76FC7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4482381"/>
              <a:ext cx="4431071" cy="2111275"/>
            </a:xfrm>
            <a:prstGeom prst="rect">
              <a:avLst/>
            </a:prstGeom>
          </p:spPr>
        </p:pic>
        <p:sp>
          <p:nvSpPr>
            <p:cNvPr id="11" name="Right Arrow 8">
              <a:extLst>
                <a:ext uri="{FF2B5EF4-FFF2-40B4-BE49-F238E27FC236}">
                  <a16:creationId xmlns:a16="http://schemas.microsoft.com/office/drawing/2014/main" id="{7AB0D654-198B-5D6F-5E61-7CA58497171A}"/>
                </a:ext>
              </a:extLst>
            </p:cNvPr>
            <p:cNvSpPr/>
            <p:nvPr/>
          </p:nvSpPr>
          <p:spPr>
            <a:xfrm>
              <a:off x="5196349" y="5486400"/>
              <a:ext cx="899651" cy="10323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8440F-9296-D9FD-57E0-7A45210CC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328" y="2313393"/>
            <a:ext cx="5628587" cy="13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2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Binning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or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k-bins, k is the number of bins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Strategies: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Manual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Uniform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Quantile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Clustered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059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Manual Binning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329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sv-SE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pandas.cut(x, bins, labels) </a:t>
            </a:r>
            <a:r>
              <a:rPr kumimoji="0" lang="sv-SE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https://pandas.pydata.org/docs/reference/api/pandas.cut.html</a:t>
            </a:r>
            <a:endParaRPr kumimoji="0" lang="sv-SE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sv-SE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58842C-0DA9-A843-180F-CAF00EE1A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11" y="2725848"/>
            <a:ext cx="7509127" cy="143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6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194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Uniform vs Quantile Binning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F80CF3-419C-1F74-8F61-67FA7DBBB96B}"/>
              </a:ext>
            </a:extLst>
          </p:cNvPr>
          <p:cNvSpPr txBox="1">
            <a:spLocks/>
          </p:cNvSpPr>
          <p:nvPr/>
        </p:nvSpPr>
        <p:spPr>
          <a:xfrm>
            <a:off x="120818" y="1366345"/>
            <a:ext cx="4518118" cy="341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/>
              <a:t>Uniform Binning</a:t>
            </a:r>
          </a:p>
          <a:p>
            <a:pPr lvl="1"/>
            <a:r>
              <a:rPr lang="en-US" dirty="0"/>
              <a:t>Fixed-width: each bin contains a specific numeric range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pandas.cut</a:t>
            </a:r>
            <a:r>
              <a:rPr lang="en-US" dirty="0"/>
              <a:t>()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B922C2A-FA7F-AD5A-F07F-5F71CB67EFDD}"/>
              </a:ext>
            </a:extLst>
          </p:cNvPr>
          <p:cNvSpPr txBox="1">
            <a:spLocks/>
          </p:cNvSpPr>
          <p:nvPr/>
        </p:nvSpPr>
        <p:spPr>
          <a:xfrm>
            <a:off x="6172200" y="3071911"/>
            <a:ext cx="3697514" cy="31050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4183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D16D50-55D7-84C4-68E3-0DA10E197BBC}"/>
              </a:ext>
            </a:extLst>
          </p:cNvPr>
          <p:cNvSpPr txBox="1">
            <a:spLocks/>
          </p:cNvSpPr>
          <p:nvPr/>
        </p:nvSpPr>
        <p:spPr>
          <a:xfrm>
            <a:off x="4598945" y="1587086"/>
            <a:ext cx="4684095" cy="372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/>
              <a:t>Quantile Binning</a:t>
            </a:r>
          </a:p>
          <a:p>
            <a:pPr lvl="1"/>
            <a:r>
              <a:rPr lang="en-US" sz="1800" dirty="0"/>
              <a:t>Fixed number of values: split based on percentiles</a:t>
            </a:r>
          </a:p>
          <a:p>
            <a:pPr lvl="1"/>
            <a:endParaRPr lang="en-US" sz="1800" dirty="0"/>
          </a:p>
          <a:p>
            <a:pPr marL="483235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483235" lvl="1" indent="0">
              <a:buNone/>
            </a:pPr>
            <a:endParaRPr lang="en-US" sz="1800" dirty="0"/>
          </a:p>
          <a:p>
            <a:pPr marL="483235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pandas.qcut</a:t>
            </a:r>
            <a:r>
              <a:rPr lang="en-US" sz="1800" dirty="0"/>
              <a:t>()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C90D50-BE37-64F2-0A18-7FD4259B7A93}"/>
              </a:ext>
            </a:extLst>
          </p:cNvPr>
          <p:cNvGrpSpPr/>
          <p:nvPr/>
        </p:nvGrpSpPr>
        <p:grpSpPr>
          <a:xfrm>
            <a:off x="0" y="4782160"/>
            <a:ext cx="4387582" cy="725220"/>
            <a:chOff x="634991" y="5272674"/>
            <a:chExt cx="5470948" cy="90428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4CA3DBF-5D64-1141-8F4B-C8250053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91" y="5272674"/>
              <a:ext cx="5470948" cy="90428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AA7F19-5B16-CAA4-7D0F-9F5689848756}"/>
                    </a:ext>
                  </a:extLst>
                </p14:cNvPr>
                <p14:cNvContentPartPr/>
                <p14:nvPr/>
              </p14:nvContentPartPr>
              <p14:xfrm>
                <a:off x="2314487" y="5935372"/>
                <a:ext cx="276840" cy="1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AA7F19-5B16-CAA4-7D0F-9F56898487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92089" y="5912757"/>
                  <a:ext cx="321188" cy="62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0D2A24-1C37-5297-5181-164042015446}"/>
                    </a:ext>
                  </a:extLst>
                </p14:cNvPr>
                <p14:cNvContentPartPr/>
                <p14:nvPr/>
              </p14:nvContentPartPr>
              <p14:xfrm>
                <a:off x="3969047" y="5976412"/>
                <a:ext cx="47484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0D2A24-1C37-5297-5181-1640420154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6607" y="5953912"/>
                  <a:ext cx="519272" cy="643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EB2E49-0E76-1F16-7495-12CD10AE403C}"/>
              </a:ext>
            </a:extLst>
          </p:cNvPr>
          <p:cNvGrpSpPr/>
          <p:nvPr/>
        </p:nvGrpSpPr>
        <p:grpSpPr>
          <a:xfrm>
            <a:off x="4468701" y="4712458"/>
            <a:ext cx="4536039" cy="744723"/>
            <a:chOff x="6277104" y="5272674"/>
            <a:chExt cx="5656061" cy="92860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D9A6390-9EBC-B98E-5A9E-A5439A90D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77104" y="5272674"/>
              <a:ext cx="5656061" cy="92860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796CF4-71E5-8EC4-CD32-FA7D3E026B03}"/>
                    </a:ext>
                  </a:extLst>
                </p14:cNvPr>
                <p14:cNvContentPartPr/>
                <p14:nvPr/>
              </p14:nvContentPartPr>
              <p14:xfrm>
                <a:off x="8087807" y="5997652"/>
                <a:ext cx="333720" cy="8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796CF4-71E5-8EC4-CD32-FA7D3E026B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65380" y="5975863"/>
                  <a:ext cx="378126" cy="51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E1FECD-DDB2-F5EB-2CBF-DB09E07FAB60}"/>
                    </a:ext>
                  </a:extLst>
                </p14:cNvPr>
                <p14:cNvContentPartPr/>
                <p14:nvPr/>
              </p14:nvContentPartPr>
              <p14:xfrm>
                <a:off x="9954767" y="6015652"/>
                <a:ext cx="219960" cy="1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E1FECD-DDB2-F5EB-2CBF-DB09E07FAB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32276" y="5993023"/>
                  <a:ext cx="264492" cy="6064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F1A4EF-9416-B749-42EF-9223A95035C8}"/>
              </a:ext>
            </a:extLst>
          </p:cNvPr>
          <p:cNvGrpSpPr/>
          <p:nvPr/>
        </p:nvGrpSpPr>
        <p:grpSpPr>
          <a:xfrm>
            <a:off x="837826" y="2487407"/>
            <a:ext cx="3424939" cy="1877437"/>
            <a:chOff x="1438609" y="2880902"/>
            <a:chExt cx="3530956" cy="18774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FE942D-7B74-0B30-B1E4-19D1F1E5B2A5}"/>
                </a:ext>
              </a:extLst>
            </p:cNvPr>
            <p:cNvSpPr txBox="1"/>
            <p:nvPr/>
          </p:nvSpPr>
          <p:spPr>
            <a:xfrm>
              <a:off x="1438609" y="2880902"/>
              <a:ext cx="3530956" cy="1877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Bin	Age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Range		Count</a:t>
              </a:r>
            </a:p>
            <a:p>
              <a:endParaRPr lang="en-US" altLang="zh-CN" sz="1600" dirty="0">
                <a:latin typeface="Consolas" panose="020B0609020204030204" pitchFamily="49" charset="0"/>
                <a:ea typeface="Apple Color Emoji" pitchFamily="2" charset="0"/>
                <a:cs typeface="Consolas" panose="020B0609020204030204" pitchFamily="49" charset="0"/>
              </a:endParaRPr>
            </a:p>
            <a:p>
              <a:r>
                <a:rPr lang="en-US" altLang="zh-CN" sz="1600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0	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0.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34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16.336]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	99</a:t>
              </a:r>
            </a:p>
            <a:p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1	(16.336,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32.252]	342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	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32.252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48.168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182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	(48.168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64.084]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68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4	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64.084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80.0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B72AED-42F1-027F-E447-3131FCF94F54}"/>
                </a:ext>
              </a:extLst>
            </p:cNvPr>
            <p:cNvCxnSpPr>
              <a:cxnSpLocks/>
            </p:cNvCxnSpPr>
            <p:nvPr/>
          </p:nvCxnSpPr>
          <p:spPr>
            <a:xfrm>
              <a:off x="1556978" y="3291758"/>
              <a:ext cx="330657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24881D-7BD5-6464-A0DC-C7F4DF25F012}"/>
                </a:ext>
              </a:extLst>
            </p:cNvPr>
            <p:cNvCxnSpPr/>
            <p:nvPr/>
          </p:nvCxnSpPr>
          <p:spPr>
            <a:xfrm>
              <a:off x="2252588" y="3043654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F0AE10-1F78-E188-B46E-6D1734BCE12B}"/>
                </a:ext>
              </a:extLst>
            </p:cNvPr>
            <p:cNvCxnSpPr/>
            <p:nvPr/>
          </p:nvCxnSpPr>
          <p:spPr>
            <a:xfrm>
              <a:off x="4141304" y="3043654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22D5A6-55DE-84EF-24E0-B6F1E5619FD7}"/>
              </a:ext>
            </a:extLst>
          </p:cNvPr>
          <p:cNvGrpSpPr/>
          <p:nvPr/>
        </p:nvGrpSpPr>
        <p:grpSpPr>
          <a:xfrm>
            <a:off x="5291972" y="2548962"/>
            <a:ext cx="3426296" cy="1815882"/>
            <a:chOff x="7208726" y="2911679"/>
            <a:chExt cx="3426296" cy="181588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C985B1-8954-E5B9-E3B6-DEFD928CA8DE}"/>
                </a:ext>
              </a:extLst>
            </p:cNvPr>
            <p:cNvSpPr txBox="1"/>
            <p:nvPr/>
          </p:nvSpPr>
          <p:spPr>
            <a:xfrm>
              <a:off x="7208727" y="2911679"/>
              <a:ext cx="3426295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Bin	Age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Range		Count</a:t>
              </a:r>
            </a:p>
            <a:p>
              <a:endParaRPr lang="en-US" altLang="zh-CN" dirty="0">
                <a:latin typeface="Consolas" panose="020B0609020204030204" pitchFamily="49" charset="0"/>
                <a:ea typeface="Apple Color Emoji" pitchFamily="2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0	(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0.419, 19.0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	162</a:t>
              </a:r>
            </a:p>
            <a:p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1	(19.0,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25]	141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	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(25.0, 31.0]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138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	(31.0-41.8]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135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4	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(41.8, 80.0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126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algn="ctr"/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0B3C56-AC74-8EAA-AFA5-70B7449EA6B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799" y="2987342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89520C-F535-F22E-F545-422BEE3A6F85}"/>
                </a:ext>
              </a:extLst>
            </p:cNvPr>
            <p:cNvCxnSpPr>
              <a:cxnSpLocks/>
            </p:cNvCxnSpPr>
            <p:nvPr/>
          </p:nvCxnSpPr>
          <p:spPr>
            <a:xfrm>
              <a:off x="7208726" y="3291758"/>
              <a:ext cx="3426295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2F1A666-650A-7D43-81C7-879841F32CBE}"/>
                </a:ext>
              </a:extLst>
            </p:cNvPr>
            <p:cNvCxnSpPr>
              <a:cxnSpLocks/>
            </p:cNvCxnSpPr>
            <p:nvPr/>
          </p:nvCxnSpPr>
          <p:spPr>
            <a:xfrm>
              <a:off x="9866242" y="2987341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319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7025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Clustered Binning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22400"/>
            <a:ext cx="8191589" cy="410464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Use 1-D K-means clustering algorithm to learn optimal binning 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K-means is a distance grouping algorithm (covered later in the course)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Generates K groups, each one corresponds to a bin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2BC8E0-6B1F-C6CE-D066-D2D03308B90E}"/>
              </a:ext>
            </a:extLst>
          </p:cNvPr>
          <p:cNvGrpSpPr/>
          <p:nvPr/>
        </p:nvGrpSpPr>
        <p:grpSpPr>
          <a:xfrm>
            <a:off x="966829" y="3057495"/>
            <a:ext cx="3530956" cy="1877437"/>
            <a:chOff x="3450289" y="4001294"/>
            <a:chExt cx="3530956" cy="18774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1B450A-D4B8-5F97-D066-5190EC0A4BA3}"/>
                </a:ext>
              </a:extLst>
            </p:cNvPr>
            <p:cNvSpPr txBox="1"/>
            <p:nvPr/>
          </p:nvSpPr>
          <p:spPr>
            <a:xfrm>
              <a:off x="3450289" y="4001294"/>
              <a:ext cx="3530956" cy="1877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Bin	Age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Range		Count</a:t>
              </a:r>
            </a:p>
            <a:p>
              <a:endParaRPr lang="en-US" altLang="zh-CN" sz="1600" dirty="0">
                <a:latin typeface="Consolas" panose="020B0609020204030204" pitchFamily="49" charset="0"/>
                <a:ea typeface="Apple Color Emoji" pitchFamily="2" charset="0"/>
                <a:cs typeface="Consolas" panose="020B0609020204030204" pitchFamily="49" charset="0"/>
              </a:endParaRPr>
            </a:p>
            <a:p>
              <a:r>
                <a:rPr lang="en-US" altLang="zh-CN" sz="1600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0	[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26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.0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37.0]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	133</a:t>
              </a:r>
            </a:p>
            <a:p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1	[38,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52]		133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	[0.42,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68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	[53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80]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	51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4	[13,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25]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229</a:t>
              </a:r>
            </a:p>
            <a:p>
              <a:pPr algn="ctr"/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765F20-D9E8-A690-0938-D1B2DD571598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09" y="4358558"/>
              <a:ext cx="330657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AB7408-60C3-FC89-42D5-67B1DAD03F4C}"/>
                </a:ext>
              </a:extLst>
            </p:cNvPr>
            <p:cNvCxnSpPr/>
            <p:nvPr/>
          </p:nvCxnSpPr>
          <p:spPr>
            <a:xfrm>
              <a:off x="4180398" y="4047014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E96ED4-2D9F-F1A4-3B3B-6D8A9837AE54}"/>
                </a:ext>
              </a:extLst>
            </p:cNvPr>
            <p:cNvCxnSpPr/>
            <p:nvPr/>
          </p:nvCxnSpPr>
          <p:spPr>
            <a:xfrm>
              <a:off x="6100638" y="4047014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06B90-4E9B-6961-E123-FFB10C7C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16" y="2806700"/>
            <a:ext cx="3961735" cy="26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86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Scikit-Learn library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32910"/>
            <a:ext cx="8354623" cy="180377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Sklearn.preprocessing.KBinsDiscretizer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n_bins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, encode, strategy 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n_bins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: the number of bins, e.g.,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n_bins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=5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encode: method used to encode the transformed result. e.g.,  encode=‘ordinal’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strategy: uniform, quantile,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kmeans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, e.g., strategy=‘uniform’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CEF418-A6FC-0F54-FCD0-BF8C1E07D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0" y="3506451"/>
            <a:ext cx="2548174" cy="1819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216F3-DD38-5525-CEA4-128F126EB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517" y="3520439"/>
            <a:ext cx="2626965" cy="18192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C2831D-CCB7-1920-40EA-B4067E35D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565" y="3506451"/>
            <a:ext cx="2626966" cy="18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1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What is feature engineering?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402430"/>
            <a:ext cx="8025926" cy="2840347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Wiki: Feature engineering is the process of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using domain knowledge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to extract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features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(characteristics, properties, attributes) from raw data 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A feature is a property shared by independent units on which analysis or prediction is to be done. Features are used by predictive models and influence results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Required skills: math and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Feature Engineering vs Data Cleaning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F80CF3-419C-1F74-8F61-67FA7DBBB96B}"/>
              </a:ext>
            </a:extLst>
          </p:cNvPr>
          <p:cNvSpPr txBox="1">
            <a:spLocks/>
          </p:cNvSpPr>
          <p:nvPr/>
        </p:nvSpPr>
        <p:spPr>
          <a:xfrm>
            <a:off x="667459" y="1132665"/>
            <a:ext cx="3504224" cy="310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/>
              <a:t>Data Cleaning</a:t>
            </a:r>
          </a:p>
          <a:p>
            <a:pPr lvl="1"/>
            <a:r>
              <a:rPr lang="en-US" sz="2000" dirty="0"/>
              <a:t>Target at noisy data or incorrect data</a:t>
            </a:r>
          </a:p>
          <a:p>
            <a:pPr lvl="1"/>
            <a:r>
              <a:rPr lang="en-US" sz="2000" dirty="0"/>
              <a:t>Standard steps for all applications</a:t>
            </a:r>
          </a:p>
          <a:p>
            <a:pPr lvl="1"/>
            <a:r>
              <a:rPr lang="en-US" sz="2000" dirty="0"/>
              <a:t>Correct or remove values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B922C2A-FA7F-AD5A-F07F-5F71CB67EFDD}"/>
              </a:ext>
            </a:extLst>
          </p:cNvPr>
          <p:cNvSpPr txBox="1">
            <a:spLocks/>
          </p:cNvSpPr>
          <p:nvPr/>
        </p:nvSpPr>
        <p:spPr>
          <a:xfrm>
            <a:off x="6172200" y="3071911"/>
            <a:ext cx="3697514" cy="31050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4183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F0A0AF-BF17-1CDA-C8DC-A8F391974851}"/>
              </a:ext>
            </a:extLst>
          </p:cNvPr>
          <p:cNvCxnSpPr>
            <a:cxnSpLocks/>
          </p:cNvCxnSpPr>
          <p:nvPr/>
        </p:nvCxnSpPr>
        <p:spPr>
          <a:xfrm>
            <a:off x="4567928" y="1618477"/>
            <a:ext cx="0" cy="37120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D16D50-55D7-84C4-68E3-0DA10E197BBC}"/>
              </a:ext>
            </a:extLst>
          </p:cNvPr>
          <p:cNvSpPr txBox="1">
            <a:spLocks/>
          </p:cNvSpPr>
          <p:nvPr/>
        </p:nvSpPr>
        <p:spPr>
          <a:xfrm>
            <a:off x="5238244" y="1065483"/>
            <a:ext cx="3504226" cy="419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z="4400" dirty="0"/>
              <a:t>Feature Engineering</a:t>
            </a:r>
          </a:p>
          <a:p>
            <a:pPr lvl="1"/>
            <a:r>
              <a:rPr lang="en-US" sz="3600" dirty="0"/>
              <a:t>Prepare data for machine learning models</a:t>
            </a:r>
          </a:p>
          <a:p>
            <a:pPr lvl="1"/>
            <a:r>
              <a:rPr lang="en-US" sz="3600" dirty="0"/>
              <a:t>Convert the data from given format to desirable format </a:t>
            </a:r>
          </a:p>
          <a:p>
            <a:pPr lvl="1"/>
            <a:r>
              <a:rPr lang="en-US" sz="3600" dirty="0"/>
              <a:t>Transform, remove, or add features</a:t>
            </a:r>
          </a:p>
          <a:p>
            <a:pPr lvl="1"/>
            <a:r>
              <a:rPr lang="en-US" sz="3600" dirty="0"/>
              <a:t>More task specific, need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367115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Feature engineering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Data Preprocessing</a:t>
            </a: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Categorical features</a:t>
            </a: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Numerical/continuous features</a:t>
            </a: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Textual features</a:t>
            </a: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Image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 dirty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9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Data Preprocessing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1392270"/>
            <a:ext cx="8178800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Further clean and prepare the data</a:t>
            </a:r>
          </a:p>
          <a:p>
            <a:pPr marL="850900" lvl="1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Convert data type of a column</a:t>
            </a:r>
          </a:p>
          <a:p>
            <a:pPr marL="1308100" lvl="2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DataFrame.astype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() 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https://pandas.pydata.org/docs/reference/api/pandas.DataFrame.astype.html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850900" lvl="1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Remove unwanted columns or rows</a:t>
            </a:r>
          </a:p>
          <a:p>
            <a:pPr marL="1308100" lvl="2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DataFrame.drop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()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4"/>
              </a:rPr>
              <a:t>https://pandas.pydata.org/docs/reference/api/pandas.DataFrame.drop.html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850900" lvl="1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Remove unwanted characters or words</a:t>
            </a:r>
          </a:p>
          <a:p>
            <a:pPr marL="1308100" lvl="2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Str.replace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(target, ‘’)</a:t>
            </a:r>
          </a:p>
          <a:p>
            <a:pPr marL="508000" lvl="1" indent="0">
              <a:lnSpc>
                <a:spcPct val="90000"/>
              </a:lnSpc>
              <a:spcBef>
                <a:spcPts val="1000"/>
              </a:spcBef>
              <a:buSzPts val="280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 dirty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1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Convert data type of a column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Why?</a:t>
            </a:r>
          </a:p>
          <a:p>
            <a:pPr marL="850900" lvl="1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Leverage the type methods</a:t>
            </a:r>
          </a:p>
          <a:p>
            <a:pPr marL="850900" lvl="1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Many machine learning libraries do not take non-numeric input</a:t>
            </a: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pd.DataFrame.astype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194F1-6088-ABA5-57BE-B903F88D5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37" y="3188513"/>
            <a:ext cx="4429823" cy="21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Remove unwanted columns or rows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F1542-340A-A26E-D2A9-C811E1B9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3" y="1546807"/>
            <a:ext cx="8269514" cy="309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62620"/>
      </p:ext>
    </p:extLst>
  </p:cSld>
  <p:clrMapOvr>
    <a:masterClrMapping/>
  </p:clrMapOvr>
</p:sld>
</file>

<file path=ppt/theme/theme1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19225</TotalTime>
  <Words>2395</Words>
  <Application>Microsoft Office PowerPoint</Application>
  <PresentationFormat>On-screen Show (16:10)</PresentationFormat>
  <Paragraphs>279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Abadi Extra Light</vt:lpstr>
      <vt:lpstr>-apple-system</vt:lpstr>
      <vt:lpstr>Arial</vt:lpstr>
      <vt:lpstr>Calibri</vt:lpstr>
      <vt:lpstr>Consolas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1_Penn</vt:lpstr>
      <vt:lpstr>Feature Engineering</vt:lpstr>
      <vt:lpstr>Contents</vt:lpstr>
      <vt:lpstr>Feature Engineering</vt:lpstr>
      <vt:lpstr>What is feature engineering?</vt:lpstr>
      <vt:lpstr>Feature Engineering vs Data Cleaning</vt:lpstr>
      <vt:lpstr>Feature engineering</vt:lpstr>
      <vt:lpstr>Data Preprocessing</vt:lpstr>
      <vt:lpstr>Convert data type of a column</vt:lpstr>
      <vt:lpstr>Remove unwanted columns or rows</vt:lpstr>
      <vt:lpstr>Remove unwanted characters or words</vt:lpstr>
      <vt:lpstr>Categorical features</vt:lpstr>
      <vt:lpstr>Check if a column is non-numeric</vt:lpstr>
      <vt:lpstr>Encoding</vt:lpstr>
      <vt:lpstr>Encoding</vt:lpstr>
      <vt:lpstr>Encoding</vt:lpstr>
      <vt:lpstr>Encoding</vt:lpstr>
      <vt:lpstr>Numerical/continuous features</vt:lpstr>
      <vt:lpstr>Log Transformation</vt:lpstr>
      <vt:lpstr>Log Transformation</vt:lpstr>
      <vt:lpstr>Scaling</vt:lpstr>
      <vt:lpstr>Scaling – why?</vt:lpstr>
      <vt:lpstr>Scaling – how?</vt:lpstr>
      <vt:lpstr>Implementation </vt:lpstr>
      <vt:lpstr>Scaling result</vt:lpstr>
      <vt:lpstr>Binning</vt:lpstr>
      <vt:lpstr>Convert to discrete values </vt:lpstr>
      <vt:lpstr>Binarization</vt:lpstr>
      <vt:lpstr>Binning</vt:lpstr>
      <vt:lpstr>Manual Binning</vt:lpstr>
      <vt:lpstr>Uniform vs Quantile Binning</vt:lpstr>
      <vt:lpstr>Clustered Binning</vt:lpstr>
      <vt:lpstr>Scikit-Learn library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374</cp:revision>
  <dcterms:modified xsi:type="dcterms:W3CDTF">2022-08-11T17:32:41Z</dcterms:modified>
</cp:coreProperties>
</file>