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5"/>
  </p:notesMasterIdLst>
  <p:sldIdLst>
    <p:sldId id="1099" r:id="rId2"/>
    <p:sldId id="1100" r:id="rId3"/>
    <p:sldId id="1101" r:id="rId4"/>
    <p:sldId id="1102" r:id="rId5"/>
    <p:sldId id="1103" r:id="rId6"/>
    <p:sldId id="1104" r:id="rId7"/>
    <p:sldId id="1105" r:id="rId8"/>
    <p:sldId id="1106" r:id="rId9"/>
    <p:sldId id="1107" r:id="rId10"/>
    <p:sldId id="1109" r:id="rId11"/>
    <p:sldId id="1110" r:id="rId12"/>
    <p:sldId id="1112" r:id="rId13"/>
    <p:sldId id="1111" r:id="rId14"/>
  </p:sldIdLst>
  <p:sldSz cx="9144000" cy="5715000" type="screen16x10"/>
  <p:notesSz cx="6881813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7" userDrawn="1">
          <p15:clr>
            <a:srgbClr val="A4A3A4"/>
          </p15:clr>
        </p15:guide>
      </p15:notesGuideLst>
    </p:ext>
    <p:ext uri="http://customooxmlschemas.google.com/">
      <go:slidesCustomData xmlns="" xmlns:p15="http://schemas.microsoft.com/office/powerpoint/2012/main" xmlns:go="http://customooxmlschemas.google.com/" roundtripDataSignature="AMtx7mhW+JFCNcOhfESUAh1OuuX/vq4hkw==" r:id="rId70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san Davidso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434"/>
    <a:srgbClr val="084183"/>
    <a:srgbClr val="2683C6"/>
    <a:srgbClr val="006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3822FE-55E1-4D8C-9505-DD2AD7BC2D98}">
  <a:tblStyle styleId="{B53822FE-55E1-4D8C-9505-DD2AD7BC2D98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CECEC"/>
          </a:solidFill>
        </a:fill>
      </a:tcStyle>
    </a:wholeTbl>
    <a:band1H>
      <a:tcTxStyle/>
      <a:tcStyle>
        <a:tcBdr/>
        <a:fill>
          <a:solidFill>
            <a:srgbClr val="D7D7D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7D7D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31A1CE-45A0-43F2-B65F-9C90667C09C6}" styleName="Table_1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 autoAdjust="0"/>
    <p:restoredTop sz="72516" autoAdjust="0"/>
  </p:normalViewPr>
  <p:slideViewPr>
    <p:cSldViewPr snapToGrid="0" snapToObjects="1">
      <p:cViewPr varScale="1">
        <p:scale>
          <a:sx n="68" d="100"/>
          <a:sy n="68" d="100"/>
        </p:scale>
        <p:origin x="1637" y="53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napToGrid="0" snapToObjects="1" showGuides="1">
      <p:cViewPr>
        <p:scale>
          <a:sx n="100" d="100"/>
          <a:sy n="100" d="100"/>
        </p:scale>
        <p:origin x="2318" y="-552"/>
      </p:cViewPr>
      <p:guideLst>
        <p:guide orient="horz" pos="2928"/>
        <p:guide pos="216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70" Type="http://customschemas.google.com/relationships/presentationmetadata" Target="metadata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8:42.1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1393 24575,'0'-14'0,"0"-7"0,10-3 0,-3-11 0,15 5 0,-8-7 0,4 1 0,-6-1 0,0 0 0,4 7 0,-2-5 0,1 12 0,-3-12 0,-6 12 0,5-12 0,-10 12 0,9 1 0,-9 1 0,3 12 0,-4-6 0,0 6 0,0 1 0,0-4 0,6-10 0,1-14 0,5-3 0,3-24 0,-1 12 0,0-15 0,0 10 0,-6 9 0,3 9 0,-10 9 0,4 8 0,-5 6 0,0 1 0,0 3 0,0-19 0,0 0 0,5-15 0,2 9 0,0-1 0,4-1 0,-10 9 0,9 1 0,-8 12 0,2 2 0,-4 5 0,0 7 0,0 7 0,0 4 0,0 3 0,0-3 0,0-1 0,0 1 0,-4-1 0,4 1 0,-9 0 0,3 5 0,-3-3 0,0 8 0,0-8 0,-2 8 0,2-8 0,-1 3 0,1-5 0,0-1 0,5 1 0,-4-3 0,1 0 0,2 0 0,-6 1 0,7-2 0,-5 3 0,0-3 0,0 0 0,5-1 0,0-4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8:4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24575,'14'5'0,"-5"5"0,12 7 0,-5 4 0,0 0 0,4 0 0,-3 0 0,-1 0 0,4-5 0,-8 4 0,3-3 0,0 4 0,-4-5 0,4-2 0,-7-5 0,2 5 0,-1-3 0,1 3 0,-1-6 0,-1-3 0,-4-1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8:47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3426 27 24575,'-11'0'0,"1"0"0,-3 0 0,0 0 0,2 0 0,-3 0 0,0 0 0,-9 0 0,6 0 0,-10 0 0,5 0 0,-8 0 0,-7 0 0,0 0 0,-9 0 0,-1 0 0,0 0 0,-7 0 0,15 0 0,-7 0 0,1 0 0,6 0 0,-7 0 0,10 0 0,-10 0 0,7 0 0,-6 0 0,-1 0 0,7 0 0,-15 0 0,15 0 0,-14 0 0,14 0 0,-15 0 0,15 0 0,-15 0 0,15 0 0,-6 0 0,-1 0 0,7 0 0,-6 0 0,8 0 0,1 0 0,-2 0 0,1 0 0,1 0 0,-1 0 0,0 0 0,0 0 0,0 0 0,0 0 0,0-5 0,-8 4 0,6-5 0,-6 6 0,0 0 0,-18 0 0,12 0 0,-9 0 0,15-6 0,6 4 0,-7-4 0,9 6 0,0 0 0,1 0 0,6 0 0,-6 0 0,14 0 0,-7 0 0,8 0 0,0 0 0,0 0 0,0 0 0,0 0 0,0 0 0,0 0 0,0 0 0,-1 0 0,1 0 0,0 0 0,0 0 0,5 0 0,-3 0 0,3 0 0,-5 0 0,-1 0 0,1 0 0,0 0 0,0 0 0,0 0 0,0 0 0,0 0 0,-16 5 0,11 1 0,-11 1 0,16 3 0,0-5 0,0 1 0,5 3 0,-4-4 0,10 1 0,-10 3 0,5-3 0,-1 0 0,2 3 0,5-9 0,3 8 0,-1-3 0,6 3 0,-2 0 0,3 0 0,0 0 0,0 1 0,-4 0 0,3 0 0,-7 0 0,7 5 0,-7 2 0,2 5 0,0-6 0,-3 0 0,8-1 0,-7-4 0,7 5 0,-3-7 0,4 1 0,0-1 0,0 0 0,0 1 0,0 6 0,0 0 0,0 6 0,0 0 0,0 8 0,0-7 0,0 7 0,0-1 0,5-5 0,-4 5 0,9-7 0,-5 0 0,6 0 0,-5 0 0,3 0 0,-3 1 0,5-1 0,-1 0 0,0-5 0,1 3 0,-2-8 0,0 3 0,6-4 0,-6-1 0,12 1 0,-12-1 0,18 2 0,-9-1 0,10-3 0,0 3 0,2-3 0,7-1 0,-1 6 0,1-11 0,0 10 0,0-10 0,0 10 0,0-10 0,16 10 0,-12-4 0,21 0 0,-23-1 0,7-6 0,-10 5 0,1-3 0,0 3 0,0-5 0,-1 0 0,1 0 0,0 0 0,0 0 0,0 0 0,0 0 0,0 0 0,-1 0 0,1 0 0,1 0 0,7 0 0,-6 0 0,6 0 0,-8 0 0,8 0 0,-6 0 0,7 0 0,7 0 0,-3 0 0,4-5 0,-9 3 0,-9-2 0,0 4 0,10-7 0,-7 5 0,6-4 0,-8 6 0,0-5 0,8 4 0,-6-11 0,6 11 0,-15-9 0,6 9 0,2-10 0,1 10 0,7-11 0,-10 10 0,-6-8 0,6 9 0,-7-9 0,1 9 0,5-5 0,-12 1 0,4 4 0,1-3 0,-5 4 0,5 0 0,1 0 0,0-5 0,1 3 0,5-3 0,-12 5 0,12 0 0,-12 0 0,12 0 0,-13 0 0,13 0 0,-13 0 0,13-6 0,-11 5 0,11-5 0,-13 6 0,14 0 0,3 0 0,-7 0 0,13 0 0,-23 0 0,14 0 0,-14 0 0,7 0 0,-8 0 0,0 0 0,-6-4 0,5 4 0,-4-5 0,5 5 0,-6 0 0,6 0 0,-6-4 0,1 3 0,4-4 0,-10 1 0,4 3 0,1-8 0,-6 8 0,6-8 0,-6 9 0,5-9 0,-4 4 0,5-5 0,-6 1 0,0 0 0,-1 0 0,1 1 0,0-1 0,1-5 0,-1 3 0,1-8 0,-5 3 0,4-21 0,-8 12 0,4-20 0,-5 22 0,0-12 0,0 12 0,0 0 0,0 4 0,0 8 0,0-3 0,0 5 0,0 1 0,0-1 0,0 1 0,0-1 0,0-6 0,0 6 0,0-12 0,-4 12 0,3-6 0,-6 10 0,5-3 0,-5 3 0,1-4 0,-3 0 0,1 1 0,-1-1 0,0 0 0,0 4 0,1-3 0,-1 3 0,0-3 0,0 3 0,0-3 0,1 3 0,-1 0 0,-6-4 0,5 4 0,-4-5 0,-1 6 0,5-4 0,-4 7 0,5-7 0,-6 7 0,6-7 0,-6 7 0,6-7 0,-5 8 0,4-9 0,-5 9 0,6-4 0,1 4 0,-1 0 0,0-5 0,1 5 0,0-4 0,-1 4 0,2 0 0,-1 0 0,-1 0 0,1 0 0,1 0 0,2-4 0,1 3 0,4-3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19:1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1 24575,'-8'0'0,"0"0"0,0 0 0,-1 0 0,-6 0 0,6 0 0,-12 0 0,6 0 0,-13 0 0,5 0 0,-12 0 0,5 0 0,0 0 0,-5 0 0,5 5 0,1-3 0,0 8 0,8-9 0,-7 10 0,5-10 0,-5 9 0,7-9 0,0 8 0,0-3 0,-8 6 0,7-6 0,-7 4 0,14-5 0,-5 5 0,10-5 0,-4 4 0,5-8 0,4 7 0,-3-7 0,7 7 0,-3-5 0,4 6 0,0-1 0,0 6 0,-5 2 0,4 12 0,-9 2 0,3 7 0,-5-7 0,6 5 0,1-12 0,1-1 0,4-7 0,-5-1 0,5-4 0,0 10 0,0-4 0,0 5 0,0 0 0,0 0 0,6 7 0,1 2 0,9 0 0,2 5 0,4-12 0,2 12 0,-2-12 0,0 5 0,-1-7 0,1 0 0,-1-4 0,0 3 0,0-8 0,0 3 0,1-5 0,-1 1 0,0-1 0,0 1 0,0-5 0,7 4 0,-5-8 0,12 3 0,-12-5 0,5 0 0,1 0 0,-7 0 0,7 0 0,-2 0 0,-4 0 0,5 0 0,-7 0 0,0-4 0,8-3 0,3-9 0,-2 3 0,1-6 0,-10 8 0,-1-4 0,-4 5 0,4-1 0,-10 2 0,10-1 0,-10 1 0,9-2 0,-8 2 0,3 0 0,0 0 0,-3 0 0,8-2 0,-8 2 0,3-1 0,0 1 0,-3 0 0,3-1 0,-6 1 0,1 1 0,0-1 0,-4 0 0,-1-2 0,-4-3 0,0 0 0,0-6 0,0 10 0,0-10 0,0 4 0,0-5 0,0 0 0,0 0 0,0 6 0,0 0 0,0 3 0,0 2 0,-5-3 0,0-1 0,-9 3 0,2-10 0,-3 11 0,0-10 0,5 10 0,-10-10 0,10 10 0,-10-5 0,10 6 0,-4-1 0,5 1 0,0 0 0,0 0 0,0 5 0,0-5 0,0 9 0,0-8 0,0 3 0,-5 0 0,4-3 0,-4 3 0,5 0 0,-5-4 0,3 9 0,-8-5 0,8 1 0,-3 3 0,5-7 0,-5 7 0,4-3 0,-4 4 0,5 0 0,0 0 0,4-4 0,-3 3 0,3-3 0,-3 4 0,-1 0 0,-6-4 0,5 2 0,-4-2 0,5 0 0,0 3 0,0-3 0,4 0 0,-2 3 0,2-3 0,0 1 0,2-2 0,3-2 0,-4 3 0,0 0 0,-1-5 0,-2 7 0,3-8 0,-1 7 0,2 2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02.5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4299 572 24575,'-28'0'0,"-8"1"0,-8 0 0,-4 1 0,-7 0 0,0 0 0,-3 1 0,-3 0 0,-2 0 0,-1-2 0,-10 2 0,10-1 0,2 0 0,8 1 0,0 0 0,-15-1 0,8 0 0,-1 0 0,-24-2 0,-8 2 0,41-2 0,0 0 0,-36 1 0,35-1 0,-1 0 0,-44 0 0,49 0 0,-1-1 0,-3-1 0,0-1 0,0-1 0,0-2 0,0 0 0,1-1 0,-5-1 0,1 0 0,-37-6 0,7 6 0,29 1 0,1 1 0,-13 1 0,18 0 0,1-1 0,-10-1 0,-1-3 0,0 0 0,1 0 0,8 2 0,-6-1 0,7-1 0,-8-3 0,-9-2 0,10 2 0,-4 0 0,4-1 0,4 3 0,-12-6 0,6 3 0,2-1 0,-3 2 0,10 0 0,3 1 0,0-1 0,16 2 0,2 2 0,5-2 0,5 2 0,-3-3 0,0 2 0,-1-3 0,-4 0 0,-5-2 0,4 0 0,1-1 0,4 0 0,5 4 0,0-1 0,7 4 0,5 4 0,4 1 0,2 3 0,0-3 0,0 1 0,0 0 0,-2-3 0,-3-1 0,-2-4 0,-3-1 0,1 0 0,4 2 0,1 2 0,4 6 0,-1-1 0,0 8 0,0 3 0,-3 5 0,-2 3 0,1 3 0,1-2 0,0 3 0,4-10 0,0 3 0,1-6 0,-1 5 0,-1 1 0,0 1 0,2-4 0,0-4 0,1-2 0,0-1 0,0 1 0,0 0 0,0-1 0,0 1 0,-1 2 0,1-1 0,-1 5 0,1-4 0,0-2 0,6-6 0,-5 0 0,5-2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03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24575,'25'-1'0,"2"-1"0,21 2 0,8-1 0,4 1 0,3 0 0,-17 0 0,-2 0 0,-15 0 0,-6 0 0,-5-1 0,-7 0 0,-2 0 0,-5 1 0,-3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06.8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24575,'7'-2'0,"3"-1"0,2 1 0,8-2 0,9 1 0,3 0 0,12 2 0,6 1 0,3 2 0,20-2 0,4 2 0,4 0 0,10 0 0,-19 0 0,12 1 0,-10 1 0,-2 0 0,-2-1 0,-10-2 0,-3 1 0,4-1 0,-5 0 0,-3 1 0,1 0 0,-5 0 0,-2 1 0,2-2 0,-8 1 0,4-1 0,2 1 0,-4-2 0,1 2 0,-4-1 0,-5-1 0,10 1 0,2-1 0,1 0 0,11 1 0,-4 0 0,2 0 0,5 0 0,-6 0 0,-3 0 0,-2-1 0,-12 0 0,-3 0 0,-2 0 0,0 0 0,-3 0 0,7 0 0,-2 0 0,5 0 0,1-1 0,-4-1 0,-5 0 0,-4-1 0,-9 2 0,0 0 0,-1 0 0,3 1 0,10-1 0,-3 0 0,2-1 0,3 0 0,-6-1 0,4 2 0,-1-1 0,-2 1 0,-2-1 0,-2 1 0,-5 1 0,0 0 0,0 0 0,4 0 0,-3 0 0,7 1 0,-2 1 0,1 1 0,-1-1 0,-8 1 0,-1-3 0,-4 1 0,-1-1 0,2 0 0,-2 0 0,3 0 0,-2 0 0,1 0 0,-5-1 0,0 1 0,1-2 0,0 0 0,9-1 0,0 1 0,7-2 0,4 1 0,1-1 0,3 1 0,3 0 0,0 3 0,2-2 0,7 2 0,-6 0 0,6 0 0,-10 0 0,-5 0 0,0 0 0,-6 0 0,0 0 0,1 0 0,-1 0 0,-3 0 0,-1 0 0,-3 0 0,-1 0 0,4 0 0,-3 0 0,6 0 0,-2 0 0,4 0 0,-3 0 0,-6 0 0,-1 1 0,-6 0 0,0 0 0,-3-1 0,1 1 0,-3 1 0,3 0 0,4 2 0,-7-2 0,3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06T00:20:3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24575,'33'-1'0,"11"0"0,9 1 0,27 0 0,-1 1 0,4 1 0,3 1 0,-26-2 0,0 2 0,-17-3 0,-11 2 0,-9-2 0,-1 2 0,-3-2 0,2 0 0,4 0 0,6 0 0,3 0 0,10 0 0,0 0 0,4 0 0,0 0 0,-4 0 0,0 0 0,1 0 0,0 0 0,6 0 0,1 0 0,0 0 0,4 0 0,-9 0 0,-4 0 0,-10 0 0,-12 0 0,-4 0 0,-4 0 0,2 0 0,3 0 0,5 0 0,19 0 0,-7 1 0,5-1 0,-16 1 0,-7-1 0,-2 0 0,-1 0 0,-1 0 0,-1 0 0,3 0 0,0 0 0,-1 0 0,-4 0 0,-4-1 0,-2 1 0,-2-1 0,2 1 0,1 0 0,4 0 0,4 0 0,0 0 0,1 0 0,-3 0 0,-1 0 0,0 0 0,-5-1 0,-1 1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82444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99371" y="1"/>
            <a:ext cx="2982443" cy="463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52463" y="698500"/>
            <a:ext cx="5576887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6927" y="4416985"/>
            <a:ext cx="5047959" cy="418129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32476"/>
            <a:ext cx="2982444" cy="4639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spcBef>
                <a:spcPts val="0"/>
              </a:spcBef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99371" y="8832476"/>
            <a:ext cx="2982443" cy="463924"/>
          </a:xfrm>
          <a:prstGeom prst="rect">
            <a:avLst/>
          </a:prstGeom>
          <a:noFill/>
          <a:ln>
            <a:noFill/>
          </a:ln>
        </p:spPr>
        <p:txBody>
          <a:bodyPr wrap="square" lIns="87425" tIns="43700" rIns="87425" bIns="43700" anchor="b" anchorCtr="0">
            <a:noAutofit/>
          </a:bodyPr>
          <a:lstStyle/>
          <a:p>
            <a:pPr marL="0" marR="0" lvl="0" indent="-6985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75874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16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1pPr>
            <a:lvl2pPr marL="709613" indent="-273050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2pPr>
            <a:lvl3pPr marL="1092200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3pPr>
            <a:lvl4pPr marL="152876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4pPr>
            <a:lvl5pPr marL="1966913" indent="-217488" algn="ctr" defTabSz="887413">
              <a:spcBef>
                <a:spcPct val="20000"/>
              </a:spcBef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5pPr>
            <a:lvl6pPr marL="24241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6pPr>
            <a:lvl7pPr marL="28813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7pPr>
            <a:lvl8pPr marL="33385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8pPr>
            <a:lvl9pPr marL="3795713" indent="-217488" algn="ctr" defTabSz="88741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defRPr sz="20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0" marR="0" lvl="0" indent="0" algn="r" defTabSz="887413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ECD9E8-64C2-524C-B3C2-2B43D07E2379}" type="slidenum">
              <a:rPr kumimoji="0" lang="en-US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cs typeface="Arial"/>
                <a:sym typeface="Arial"/>
              </a:rPr>
              <a:pPr marL="0" marR="0" lvl="0" indent="0" algn="r" defTabSz="887413" rtl="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cs typeface="Arial"/>
              <a:sym typeface="Arial"/>
            </a:endParaRPr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Initial release,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Liu, Rochester Institute of Technology, 2022.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Xumin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 Liu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www.cs.rit.edu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/~xl/</a:t>
            </a:r>
            <a:endParaRPr lang="en-US" b="0" dirty="0">
              <a:effectLst/>
            </a:endParaRPr>
          </a:p>
          <a:p>
            <a:pPr rtl="0"/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Except where otherwise noted, this work is licensed under a Creative Commons Attribution-4.0 International License https://</a:t>
            </a:r>
            <a:r>
              <a:rPr lang="en-US" sz="1200" b="0" i="0" u="none" strike="noStrike" kern="1200" cap="none" dirty="0" err="1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creativecommons.org</a:t>
            </a:r>
            <a:r>
              <a:rPr lang="en-US" sz="1200" b="0" i="0" u="none" strike="noStrike" kern="1200" cap="none" dirty="0">
                <a:solidFill>
                  <a:schemeClr val="dk1"/>
                </a:solidFill>
                <a:effectLst/>
                <a:latin typeface="Times New Roman"/>
                <a:ea typeface="Times New Roman"/>
                <a:cs typeface="Times New Roman"/>
                <a:sym typeface="Times New Roman"/>
              </a:rPr>
              <a:t>/licenses/by/4.0/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841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Boolean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subset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two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possible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False.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usually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flag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showing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status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certain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situation.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frequently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conditions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determine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next.</a:t>
            </a: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Three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Boolean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6182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both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collections.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multiple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same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dirty="0"/>
              <a:t>List is surrounded by squared brackets, set is surrounded by curly brackets</a:t>
            </a:r>
          </a:p>
          <a:p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ordered: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among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meaningful,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indexed;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changeable: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change/add/remove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list;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list.</a:t>
            </a: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Set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unordered,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indexed,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unchangeable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can’t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add/remove),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Duplications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will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dropped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from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indexed,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unchangeable,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difference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between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but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makes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Tuple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memory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efficient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since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size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fixed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doesn’t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allocate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space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potential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future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847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 err="1">
                <a:ea typeface="Calibri" panose="020F0502020204030204"/>
                <a:cs typeface="Calibri"/>
              </a:rPr>
              <a:t>Dict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key: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pairs.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written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with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curly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brackets.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pairs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separated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comma.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Items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dictionary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ordered/indexed,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changeable,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duplicates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not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define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dict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formats.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popular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 err="1">
                <a:ea typeface="Calibri" panose="020F0502020204030204"/>
                <a:cs typeface="Calibri"/>
              </a:rPr>
              <a:t>Dict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listed.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2596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certain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it.</a:t>
            </a:r>
          </a:p>
          <a:p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implicitly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explicitly.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Implicit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automatically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done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interpreter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treated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converted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type.</a:t>
            </a:r>
            <a:r>
              <a:rPr lang="zh-CN" altLang="en-US" dirty="0">
                <a:ea typeface="Calibri" panose="020F0502020204030204"/>
                <a:cs typeface="Calibri"/>
              </a:rPr>
              <a:t>  </a:t>
            </a:r>
            <a:endParaRPr lang="en-US" altLang="zh-CN" dirty="0">
              <a:ea typeface="Calibri" panose="020F0502020204030204"/>
              <a:cs typeface="Calibri"/>
            </a:endParaRPr>
          </a:p>
          <a:p>
            <a:r>
              <a:rPr lang="en-US" altLang="zh-CN" dirty="0">
                <a:ea typeface="Calibri" panose="020F0502020204030204"/>
                <a:cs typeface="Calibri"/>
              </a:rPr>
              <a:t>Explicit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requires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involvement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users.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explicitly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specified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qualified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conversion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(can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convert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“conversion”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integer?)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5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42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dirty="0"/>
              <a:t>types carry some important information about data, specially on syntax level, for example, it defines the valid domains,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dirty="0"/>
              <a:t>the range of values. </a:t>
            </a:r>
            <a:r>
              <a:rPr lang="en-US" altLang="zh-CN" dirty="0"/>
              <a:t>T</a:t>
            </a:r>
            <a:r>
              <a:rPr lang="en-US" dirty="0"/>
              <a:t>hrough data type, we can perform some </a:t>
            </a:r>
            <a:r>
              <a:rPr lang="en-US" altLang="zh-CN" dirty="0"/>
              <a:t>sort</a:t>
            </a:r>
            <a:r>
              <a:rPr lang="en-US" dirty="0"/>
              <a:t> of data integrity check on it. </a:t>
            </a:r>
          </a:p>
          <a:p>
            <a:r>
              <a:rPr lang="en-US" altLang="zh-CN" dirty="0"/>
              <a:t>D</a:t>
            </a:r>
            <a:r>
              <a:rPr lang="en-US" dirty="0"/>
              <a:t>ifferent types of data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processed</a:t>
            </a:r>
            <a:r>
              <a:rPr lang="zh-CN" altLang="en-US" dirty="0"/>
              <a:t> </a:t>
            </a:r>
            <a:r>
              <a:rPr lang="en-US" dirty="0"/>
              <a:t>differently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multiplicate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integers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strings.</a:t>
            </a:r>
            <a:r>
              <a:rPr lang="zh-CN" altLang="en-US" dirty="0"/>
              <a:t> </a:t>
            </a:r>
            <a:r>
              <a:rPr lang="en-US" dirty="0"/>
              <a:t>Python def</a:t>
            </a:r>
            <a:r>
              <a:rPr lang="en-US" altLang="zh-CN" dirty="0"/>
              <a:t>ines</a:t>
            </a:r>
            <a:r>
              <a:rPr lang="en-US" dirty="0"/>
              <a:t> different syntax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dirty="0"/>
              <a:t>different data types. Given a value, or a variable, to see what data type is has, we can use the function type().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498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dirty="0"/>
              <a:t>common data types supported in python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listed</a:t>
            </a:r>
            <a:r>
              <a:rPr lang="en-US" dirty="0"/>
              <a:t>, which are always frequently used in data science applications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commonly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arrays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tuples,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list.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728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Integer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numeric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variables/values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listed.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1739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r>
              <a:rPr lang="en-US" altLang="zh-CN" dirty="0">
                <a:ea typeface="Calibri" panose="020F0502020204030204"/>
                <a:cs typeface="Calibri"/>
              </a:rPr>
              <a:t>Float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numeric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performed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float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variables/values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listed.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Compared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integers,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they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have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some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special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such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rounding,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getting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ratio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equation,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check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if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float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has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integral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value.</a:t>
            </a:r>
            <a:endParaRPr lang="en-US" dirty="0">
              <a:ea typeface="Calibri" panose="020F0502020204030204"/>
              <a:cs typeface="Calibri"/>
            </a:endParaRPr>
          </a:p>
          <a:p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88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provides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module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allow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numerical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variables/values.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You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import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math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module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before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its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functions.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6838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is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used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textual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data.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The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value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needs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to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be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quoted.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Python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provides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various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operators/methods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50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Calibri" panose="020F0502020204030204"/>
                <a:cs typeface="Calibri"/>
              </a:rPr>
              <a:t>More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methods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for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string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r>
              <a:rPr lang="en-US" altLang="zh-CN" dirty="0">
                <a:ea typeface="Calibri" panose="020F0502020204030204"/>
                <a:cs typeface="Calibri"/>
              </a:rPr>
              <a:t>type.</a:t>
            </a:r>
            <a:r>
              <a:rPr lang="zh-CN" altLang="en-US" dirty="0">
                <a:ea typeface="Calibri" panose="020F0502020204030204"/>
                <a:cs typeface="Calibri"/>
              </a:rPr>
              <a:t> </a:t>
            </a:r>
            <a:endParaRPr lang="en-US" dirty="0">
              <a:ea typeface="Calibri" panose="020F0502020204030204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8CCA95-4F40-4CDD-BF1E-B8C9EB86EE73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12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it.edu/~xl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eativecommons.org/licenses/by/4.0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3"/>
          <p:cNvSpPr txBox="1">
            <a:spLocks noGrp="1"/>
          </p:cNvSpPr>
          <p:nvPr>
            <p:ph type="ctrTitle"/>
          </p:nvPr>
        </p:nvSpPr>
        <p:spPr>
          <a:xfrm>
            <a:off x="3253564" y="1150060"/>
            <a:ext cx="5373704" cy="218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8" name="Google Shape;18;p43"/>
          <p:cNvSpPr txBox="1">
            <a:spLocks noGrp="1"/>
          </p:cNvSpPr>
          <p:nvPr>
            <p:ph type="subTitle" idx="1"/>
          </p:nvPr>
        </p:nvSpPr>
        <p:spPr>
          <a:xfrm>
            <a:off x="3386534" y="3330222"/>
            <a:ext cx="5240734" cy="115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440"/>
              </a:spcBef>
              <a:spcAft>
                <a:spcPts val="0"/>
              </a:spcAft>
              <a:buSzPts val="3190"/>
              <a:buNone/>
              <a:defRPr>
                <a:solidFill>
                  <a:srgbClr val="8891AD"/>
                </a:solidFill>
                <a:uFillTx/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2900"/>
              <a:buNone/>
              <a:defRPr>
                <a:solidFill>
                  <a:srgbClr val="8891AD"/>
                </a:solidFill>
                <a:uFillTx/>
              </a:defRPr>
            </a:lvl3pPr>
            <a:lvl4pPr lvl="3" algn="ctr">
              <a:spcBef>
                <a:spcPts val="375"/>
              </a:spcBef>
              <a:spcAft>
                <a:spcPts val="0"/>
              </a:spcAft>
              <a:buSzPts val="2610"/>
              <a:buNone/>
              <a:defRPr>
                <a:solidFill>
                  <a:srgbClr val="8891AD"/>
                </a:solidFill>
                <a:uFillTx/>
              </a:defRPr>
            </a:lvl4pPr>
            <a:lvl5pPr lvl="4" algn="ctr">
              <a:spcBef>
                <a:spcPts val="375"/>
              </a:spcBef>
              <a:spcAft>
                <a:spcPts val="0"/>
              </a:spcAft>
              <a:buSzPts val="2320"/>
              <a:buNone/>
              <a:defRPr>
                <a:solidFill>
                  <a:srgbClr val="8891AD"/>
                </a:solidFill>
                <a:uFillTx/>
              </a:defRPr>
            </a:lvl5pPr>
            <a:lvl6pPr lvl="5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6pPr>
            <a:lvl7pPr lvl="6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7pPr>
            <a:lvl8pPr lvl="7" algn="ctr">
              <a:spcBef>
                <a:spcPts val="375"/>
              </a:spcBef>
              <a:spcAft>
                <a:spcPts val="0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8pPr>
            <a:lvl9pPr lvl="8" algn="ctr">
              <a:spcBef>
                <a:spcPts val="375"/>
              </a:spcBef>
              <a:spcAft>
                <a:spcPts val="375"/>
              </a:spcAft>
              <a:buSzPts val="1269"/>
              <a:buNone/>
              <a:defRPr>
                <a:solidFill>
                  <a:srgbClr val="8891AD"/>
                </a:solidFill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>
              <a:uFillTx/>
            </a:endParaRPr>
          </a:p>
        </p:txBody>
      </p:sp>
      <p:pic>
        <p:nvPicPr>
          <p:cNvPr id="5" name="Picture 2">
            <a:hlinkClick r:id="" action="ppaction://hlinkfil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4956" y="4957249"/>
            <a:ext cx="704858" cy="448985"/>
          </a:xfrm>
          <a:prstGeom prst="rect">
            <a:avLst/>
          </a:prstGeom>
          <a:noFill/>
        </p:spPr>
      </p:pic>
      <p:sp>
        <p:nvSpPr>
          <p:cNvPr id="6" name="Shape 31">
            <a:extLst>
              <a:ext uri="{FF2B5EF4-FFF2-40B4-BE49-F238E27FC236}">
                <a16:creationId xmlns:a16="http://schemas.microsoft.com/office/drawing/2014/main" id="{8DF1F58E-8EB7-4C99-BDC7-D2F7F0F99CAB}"/>
              </a:ext>
            </a:extLst>
          </p:cNvPr>
          <p:cNvSpPr>
            <a:spLocks/>
          </p:cNvSpPr>
          <p:nvPr userDrawn="1"/>
        </p:nvSpPr>
        <p:spPr>
          <a:xfrm>
            <a:off x="1" y="5504657"/>
            <a:ext cx="7688274" cy="2103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47397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_TITLE_AND_VERTICAL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9"/>
          <p:cNvSpPr txBox="1">
            <a:spLocks noGrp="1"/>
          </p:cNvSpPr>
          <p:nvPr>
            <p:ph type="title"/>
          </p:nvPr>
        </p:nvSpPr>
        <p:spPr>
          <a:xfrm rot="5400000">
            <a:off x="5836133" y="2034861"/>
            <a:ext cx="4254500" cy="132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23" name="Google Shape;123;p59"/>
          <p:cNvSpPr txBox="1">
            <a:spLocks noGrp="1"/>
          </p:cNvSpPr>
          <p:nvPr>
            <p:ph type="body" idx="1"/>
          </p:nvPr>
        </p:nvSpPr>
        <p:spPr>
          <a:xfrm rot="5400000">
            <a:off x="1669347" y="-632696"/>
            <a:ext cx="4254500" cy="66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24" name="Google Shape;124;p59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640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27" y="159738"/>
            <a:ext cx="8157544" cy="10897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27" y="1457742"/>
            <a:ext cx="8157544" cy="3762671"/>
          </a:xfrm>
        </p:spPr>
        <p:txBody>
          <a:bodyPr>
            <a:normAutofit/>
          </a:bodyPr>
          <a:lstStyle>
            <a:lvl1pPr>
              <a:buClr>
                <a:srgbClr val="084183"/>
              </a:buClr>
              <a:defRPr sz="2400">
                <a:latin typeface="Helvetica"/>
                <a:cs typeface="Helvetica"/>
              </a:defRPr>
            </a:lvl1pPr>
            <a:lvl2pPr>
              <a:buClr>
                <a:srgbClr val="084183"/>
              </a:buClr>
              <a:defRPr sz="2200">
                <a:latin typeface="Helvetica"/>
                <a:cs typeface="Helvetica"/>
              </a:defRPr>
            </a:lvl2pPr>
            <a:lvl3pPr>
              <a:buClr>
                <a:srgbClr val="084183"/>
              </a:buClr>
              <a:defRPr sz="2000">
                <a:latin typeface="Helvetica"/>
                <a:cs typeface="Helvetica"/>
              </a:defRPr>
            </a:lvl3pPr>
            <a:lvl4pPr>
              <a:buClr>
                <a:srgbClr val="084183"/>
              </a:buClr>
              <a:defRPr sz="1800">
                <a:latin typeface="Helvetica"/>
                <a:cs typeface="Helvetica"/>
              </a:defRPr>
            </a:lvl4pPr>
            <a:lvl5pPr>
              <a:buClr>
                <a:srgbClr val="084183"/>
              </a:buClr>
              <a:defRPr sz="1600">
                <a:latin typeface="Helvetica"/>
                <a:cs typeface="Helvetic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42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7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1"/>
          </p:nvPr>
        </p:nvSpPr>
        <p:spPr>
          <a:xfrm>
            <a:off x="1329133" y="724829"/>
            <a:ext cx="3455391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2" name="Google Shape;42;p47"/>
          <p:cNvSpPr txBox="1">
            <a:spLocks noGrp="1"/>
          </p:cNvSpPr>
          <p:nvPr>
            <p:ph type="body" idx="2"/>
          </p:nvPr>
        </p:nvSpPr>
        <p:spPr>
          <a:xfrm>
            <a:off x="1113231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3" name="Google Shape;43;p47"/>
          <p:cNvSpPr txBox="1">
            <a:spLocks noGrp="1"/>
          </p:cNvSpPr>
          <p:nvPr>
            <p:ph type="body" idx="3"/>
          </p:nvPr>
        </p:nvSpPr>
        <p:spPr>
          <a:xfrm>
            <a:off x="5160366" y="731885"/>
            <a:ext cx="3466903" cy="480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900"/>
              <a:buNone/>
              <a:defRPr sz="2000" b="0">
                <a:solidFill>
                  <a:srgbClr val="7E241A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813"/>
              <a:buNone/>
              <a:defRPr sz="1250" b="1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 b="1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 b="1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450"/>
              <a:buNone/>
              <a:defRPr sz="10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4" name="Google Shape;44;p47"/>
          <p:cNvSpPr txBox="1">
            <a:spLocks noGrp="1"/>
          </p:cNvSpPr>
          <p:nvPr>
            <p:ph type="body" idx="4"/>
          </p:nvPr>
        </p:nvSpPr>
        <p:spPr>
          <a:xfrm>
            <a:off x="4955973" y="1288832"/>
            <a:ext cx="3671292" cy="377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spcBef>
                <a:spcPts val="400"/>
              </a:spcBef>
              <a:spcAft>
                <a:spcPts val="0"/>
              </a:spcAft>
              <a:buClr>
                <a:srgbClr val="084183"/>
              </a:buClr>
              <a:buSzPts val="2900"/>
              <a:buChar char="•"/>
              <a:defRPr sz="2000">
                <a:uFillTx/>
              </a:defRPr>
            </a:lvl1pPr>
            <a:lvl2pPr marL="914400" lvl="1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2pPr>
            <a:lvl3pPr marL="1371600" lvl="2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3pPr>
            <a:lvl4pPr marL="1828800" lvl="3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4pPr>
            <a:lvl5pPr marL="2286000" lvl="4" indent="-329882" algn="l">
              <a:spcBef>
                <a:spcPts val="375"/>
              </a:spcBef>
              <a:spcAft>
                <a:spcPts val="0"/>
              </a:spcAft>
              <a:buSzPts val="1595"/>
              <a:buChar char="•"/>
              <a:defRPr sz="1100">
                <a:uFillTx/>
              </a:defRPr>
            </a:lvl5pPr>
            <a:lvl6pPr marL="2743200" lvl="5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6pPr>
            <a:lvl7pPr marL="3200400" lvl="6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7pPr>
            <a:lvl8pPr marL="3657600" lvl="7" indent="-297656" algn="l">
              <a:spcBef>
                <a:spcPts val="375"/>
              </a:spcBef>
              <a:spcAft>
                <a:spcPts val="0"/>
              </a:spcAft>
              <a:buSzPts val="1088"/>
              <a:buChar char="•"/>
              <a:defRPr sz="750">
                <a:uFillTx/>
              </a:defRPr>
            </a:lvl8pPr>
            <a:lvl9pPr marL="4114800" lvl="8" indent="-297656" algn="l">
              <a:spcBef>
                <a:spcPts val="375"/>
              </a:spcBef>
              <a:spcAft>
                <a:spcPts val="375"/>
              </a:spcAft>
              <a:buSzPts val="1088"/>
              <a:buChar char="•"/>
              <a:defRPr sz="75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sp>
        <p:nvSpPr>
          <p:cNvPr id="45" name="Google Shape;45;p4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47" name="Google Shape;47;p4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0397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>
            <a:spLocks noGrp="1"/>
          </p:cNvSpPr>
          <p:nvPr>
            <p:ph type="title"/>
          </p:nvPr>
        </p:nvSpPr>
        <p:spPr>
          <a:xfrm>
            <a:off x="1113236" y="1333500"/>
            <a:ext cx="266184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59" name="Google Shape;59;p50"/>
          <p:cNvSpPr txBox="1">
            <a:spLocks noGrp="1"/>
          </p:cNvSpPr>
          <p:nvPr>
            <p:ph type="body" idx="1"/>
          </p:nvPr>
        </p:nvSpPr>
        <p:spPr>
          <a:xfrm>
            <a:off x="3946527" y="571502"/>
            <a:ext cx="4680743" cy="4558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spcBef>
                <a:spcPts val="480"/>
              </a:spcBef>
              <a:spcAft>
                <a:spcPts val="0"/>
              </a:spcAft>
              <a:buSzPts val="3480"/>
              <a:buChar char="•"/>
              <a:defRPr sz="2400">
                <a:uFillTx/>
              </a:defRPr>
            </a:lvl1pPr>
            <a:lvl2pPr marL="914400" lvl="1" indent="-41275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>
                <a:uFillTx/>
              </a:defRPr>
            </a:lvl2pPr>
            <a:lvl3pPr marL="1371600" lvl="2" indent="-375919" algn="l">
              <a:spcBef>
                <a:spcPts val="375"/>
              </a:spcBef>
              <a:spcAft>
                <a:spcPts val="0"/>
              </a:spcAft>
              <a:buSzPts val="2320"/>
              <a:buChar char="•"/>
              <a:defRPr sz="1600">
                <a:uFillTx/>
              </a:defRPr>
            </a:lvl3pPr>
            <a:lvl4pPr marL="1828800" lvl="3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4pPr>
            <a:lvl5pPr marL="2286000" lvl="4" indent="-339089" algn="l">
              <a:spcBef>
                <a:spcPts val="375"/>
              </a:spcBef>
              <a:spcAft>
                <a:spcPts val="0"/>
              </a:spcAft>
              <a:buSzPts val="1740"/>
              <a:buChar char="•"/>
              <a:defRPr sz="1200">
                <a:uFillTx/>
              </a:defRPr>
            </a:lvl5pPr>
            <a:lvl6pPr marL="2743200" lvl="5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6pPr>
            <a:lvl7pPr marL="3200400" lvl="6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7pPr>
            <a:lvl8pPr marL="3657600" lvl="7" indent="-309165" algn="l">
              <a:spcBef>
                <a:spcPts val="375"/>
              </a:spcBef>
              <a:spcAft>
                <a:spcPts val="0"/>
              </a:spcAft>
              <a:buSzPts val="1269"/>
              <a:buChar char="•"/>
              <a:defRPr sz="875">
                <a:uFillTx/>
              </a:defRPr>
            </a:lvl8pPr>
            <a:lvl9pPr marL="4114800" lvl="8" indent="-309165" algn="l">
              <a:spcBef>
                <a:spcPts val="375"/>
              </a:spcBef>
              <a:spcAft>
                <a:spcPts val="375"/>
              </a:spcAft>
              <a:buSzPts val="1269"/>
              <a:buChar char="•"/>
              <a:defRPr sz="875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0" name="Google Shape;60;p50"/>
          <p:cNvSpPr txBox="1">
            <a:spLocks noGrp="1"/>
          </p:cNvSpPr>
          <p:nvPr>
            <p:ph type="body" idx="2"/>
          </p:nvPr>
        </p:nvSpPr>
        <p:spPr>
          <a:xfrm>
            <a:off x="1113236" y="2476500"/>
            <a:ext cx="2661841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1" name="Google Shape;61;p50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63" name="Google Shape;63;p50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18510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1"/>
          <p:cNvSpPr txBox="1">
            <a:spLocks noGrp="1"/>
          </p:cNvSpPr>
          <p:nvPr>
            <p:ph type="title"/>
          </p:nvPr>
        </p:nvSpPr>
        <p:spPr>
          <a:xfrm>
            <a:off x="1112045" y="1460499"/>
            <a:ext cx="406961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66" name="Google Shape;66;p51"/>
          <p:cNvSpPr>
            <a:spLocks noGrp="1"/>
          </p:cNvSpPr>
          <p:nvPr>
            <p:ph type="pic" idx="2"/>
          </p:nvPr>
        </p:nvSpPr>
        <p:spPr>
          <a:xfrm>
            <a:off x="5696013" y="762000"/>
            <a:ext cx="2460731" cy="3810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67" name="Google Shape;67;p51"/>
          <p:cNvSpPr txBox="1">
            <a:spLocks noGrp="1"/>
          </p:cNvSpPr>
          <p:nvPr>
            <p:ph type="body" idx="1"/>
          </p:nvPr>
        </p:nvSpPr>
        <p:spPr>
          <a:xfrm>
            <a:off x="1112045" y="2603499"/>
            <a:ext cx="406961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8" name="Google Shape;68;p51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09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1113236" y="3944054"/>
            <a:ext cx="7514033" cy="47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73" name="Google Shape;73;p52"/>
          <p:cNvSpPr>
            <a:spLocks noGrp="1"/>
          </p:cNvSpPr>
          <p:nvPr>
            <p:ph type="pic" idx="2"/>
          </p:nvPr>
        </p:nvSpPr>
        <p:spPr>
          <a:xfrm>
            <a:off x="1789509" y="776760"/>
            <a:ext cx="6169458" cy="2637480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200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r>
              <a:rPr lang="en-US">
                <a:uFillTx/>
              </a:rPr>
              <a:t>Click icon to add picture</a:t>
            </a:r>
            <a:endParaRPr>
              <a:uFillTx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1"/>
          </p:nvPr>
        </p:nvSpPr>
        <p:spPr>
          <a:xfrm>
            <a:off x="1113236" y="4416336"/>
            <a:ext cx="7514033" cy="411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240"/>
              </a:spcBef>
              <a:spcAft>
                <a:spcPts val="0"/>
              </a:spcAft>
              <a:buSzPts val="1740"/>
              <a:buNone/>
              <a:defRPr sz="1200"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088"/>
              <a:buNone/>
              <a:defRPr sz="750"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906"/>
              <a:buNone/>
              <a:defRPr sz="625"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815"/>
              <a:buNone/>
              <a:defRPr sz="562"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815"/>
              <a:buNone/>
              <a:defRPr sz="562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75" name="Google Shape;75;p5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77" name="Google Shape;77;p5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36187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with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4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6" name="Google Shape;86;p54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87" name="Google Shape;87;p54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88" name="Google Shape;88;p54"/>
          <p:cNvSpPr txBox="1">
            <a:spLocks noGrp="1"/>
          </p:cNvSpPr>
          <p:nvPr>
            <p:ph type="body" idx="1"/>
          </p:nvPr>
        </p:nvSpPr>
        <p:spPr>
          <a:xfrm>
            <a:off x="1827611" y="2857499"/>
            <a:ext cx="639961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610"/>
              <a:buFont typeface="Helvetica Neue"/>
              <a:buNone/>
              <a:defRPr sz="1800">
                <a:uFillTx/>
              </a:defRPr>
            </a:lvl1pPr>
            <a:lvl2pPr marL="914400" lvl="1" indent="-228600" algn="l">
              <a:spcBef>
                <a:spcPts val="440"/>
              </a:spcBef>
              <a:spcAft>
                <a:spcPts val="0"/>
              </a:spcAft>
              <a:buSzPts val="3190"/>
              <a:buFont typeface="Helvetica Neue"/>
              <a:buNone/>
              <a:defRPr>
                <a:uFillTx/>
              </a:defRPr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2900"/>
              <a:buFont typeface="Helvetica Neue"/>
              <a:buNone/>
              <a:defRPr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2610"/>
              <a:buFont typeface="Helvetica Neue"/>
              <a:buNone/>
              <a:defRPr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2320"/>
              <a:buFont typeface="Helvetica Neue"/>
              <a:buNone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89" name="Google Shape;89;p54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3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90" name="Google Shape;90;p54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92" name="Google Shape;92;p54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8251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Name Card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6"/>
          <p:cNvSpPr txBox="1">
            <a:spLocks/>
          </p:cNvSpPr>
          <p:nvPr/>
        </p:nvSpPr>
        <p:spPr>
          <a:xfrm>
            <a:off x="1198563" y="719138"/>
            <a:ext cx="4572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“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1" name="Google Shape;101;p56"/>
          <p:cNvSpPr txBox="1">
            <a:spLocks/>
          </p:cNvSpPr>
          <p:nvPr/>
        </p:nvSpPr>
        <p:spPr>
          <a:xfrm>
            <a:off x="8170863" y="2349500"/>
            <a:ext cx="457200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8575" rIns="57150" bIns="285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50"/>
              <a:buFont typeface="Noto Sans Symbols"/>
              <a:buNone/>
            </a:pPr>
            <a:r>
              <a:rPr lang="en-US" sz="5000" b="0" cap="none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”</a:t>
            </a:r>
            <a:endParaRPr dirty="0">
              <a:uFillTx/>
              <a:latin typeface="Arial" panose="020B0604020202020204" pitchFamily="34" charset="0"/>
            </a:endParaRPr>
          </a:p>
        </p:txBody>
      </p:sp>
      <p:sp>
        <p:nvSpPr>
          <p:cNvPr id="102" name="Google Shape;102;p56"/>
          <p:cNvSpPr txBox="1">
            <a:spLocks noGrp="1"/>
          </p:cNvSpPr>
          <p:nvPr>
            <p:ph type="title"/>
          </p:nvPr>
        </p:nvSpPr>
        <p:spPr>
          <a:xfrm>
            <a:off x="1656161" y="571501"/>
            <a:ext cx="6742509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cap="none">
                <a:solidFill>
                  <a:schemeClr val="dk1"/>
                </a:solidFill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1113237" y="3238500"/>
            <a:ext cx="7514033" cy="74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4" name="Google Shape;104;p56"/>
          <p:cNvSpPr txBox="1">
            <a:spLocks noGrp="1"/>
          </p:cNvSpPr>
          <p:nvPr>
            <p:ph type="body" idx="2"/>
          </p:nvPr>
        </p:nvSpPr>
        <p:spPr>
          <a:xfrm>
            <a:off x="1113236" y="3979333"/>
            <a:ext cx="7514033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05" name="Google Shape;105;p56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209848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1113235" y="571503"/>
            <a:ext cx="7514034" cy="227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1113236" y="2921000"/>
            <a:ext cx="7514035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1" name="Google Shape;111;p57"/>
          <p:cNvSpPr txBox="1">
            <a:spLocks noGrp="1"/>
          </p:cNvSpPr>
          <p:nvPr>
            <p:ph type="body" idx="2"/>
          </p:nvPr>
        </p:nvSpPr>
        <p:spPr>
          <a:xfrm>
            <a:off x="1113236" y="3619500"/>
            <a:ext cx="7514035" cy="12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2320"/>
              <a:buNone/>
              <a:defRPr sz="1600">
                <a:solidFill>
                  <a:schemeClr val="dk1"/>
                </a:solidFill>
                <a:uFillTx/>
              </a:defRPr>
            </a:lvl1pPr>
            <a:lvl2pPr marL="914400" lvl="1" indent="-228600" algn="l">
              <a:spcBef>
                <a:spcPts val="375"/>
              </a:spcBef>
              <a:spcAft>
                <a:spcPts val="0"/>
              </a:spcAft>
              <a:buSzPts val="1631"/>
              <a:buNone/>
              <a:defRPr sz="1125">
                <a:solidFill>
                  <a:srgbClr val="8891AD"/>
                </a:solidFill>
                <a:uFillTx/>
              </a:defRPr>
            </a:lvl2pPr>
            <a:lvl3pPr marL="1371600" lvl="2" indent="-228600" algn="l">
              <a:spcBef>
                <a:spcPts val="375"/>
              </a:spcBef>
              <a:spcAft>
                <a:spcPts val="0"/>
              </a:spcAft>
              <a:buSzPts val="1450"/>
              <a:buNone/>
              <a:defRPr sz="1000">
                <a:solidFill>
                  <a:srgbClr val="8891AD"/>
                </a:solidFill>
                <a:uFillTx/>
              </a:defRPr>
            </a:lvl3pPr>
            <a:lvl4pPr marL="1828800" lvl="3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4pPr>
            <a:lvl5pPr marL="2286000" lvl="4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5pPr>
            <a:lvl6pPr marL="2743200" lvl="5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6pPr>
            <a:lvl7pPr marL="3200400" lvl="6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7pPr>
            <a:lvl8pPr marL="3657600" lvl="7" indent="-228600" algn="l">
              <a:spcBef>
                <a:spcPts val="375"/>
              </a:spcBef>
              <a:spcAft>
                <a:spcPts val="0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8pPr>
            <a:lvl9pPr marL="4114800" lvl="8" indent="-228600" algn="l">
              <a:spcBef>
                <a:spcPts val="375"/>
              </a:spcBef>
              <a:spcAft>
                <a:spcPts val="375"/>
              </a:spcAft>
              <a:buSzPts val="1269"/>
              <a:buNone/>
              <a:defRPr sz="875">
                <a:solidFill>
                  <a:srgbClr val="8891AD"/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2" name="Google Shape;112;p57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39196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VERTICAL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r>
              <a:rPr lang="en-US">
                <a:uFillTx/>
              </a:rPr>
              <a:t>Click to edit Master title style</a:t>
            </a:r>
            <a:endParaRPr>
              <a:uFillTx/>
            </a:endParaRPr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 rot="5400000">
            <a:off x="2391661" y="-1024640"/>
            <a:ext cx="4308475" cy="816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4335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1pPr>
            <a:lvl2pPr marL="914400" lvl="1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2pPr>
            <a:lvl3pPr marL="1371600" lvl="2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3pPr>
            <a:lvl4pPr marL="1828800" lvl="3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4pPr>
            <a:lvl5pPr marL="2286000" lvl="4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5pPr>
            <a:lvl6pPr marL="2743200" lvl="5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6pPr>
            <a:lvl7pPr marL="3200400" lvl="6" indent="-394335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7pPr>
            <a:lvl8pPr marL="3657600" lvl="7" indent="-394334" algn="l">
              <a:spcBef>
                <a:spcPts val="375"/>
              </a:spcBef>
              <a:spcAft>
                <a:spcPts val="0"/>
              </a:spcAft>
              <a:buSzPts val="2610"/>
              <a:buChar char="•"/>
              <a:defRPr>
                <a:uFillTx/>
              </a:defRPr>
            </a:lvl8pPr>
            <a:lvl9pPr marL="4114800" lvl="8" indent="-394334" algn="l">
              <a:spcBef>
                <a:spcPts val="375"/>
              </a:spcBef>
              <a:spcAft>
                <a:spcPts val="375"/>
              </a:spcAft>
              <a:buSzPts val="2610"/>
              <a:buChar char="•"/>
              <a:defRPr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118" name="Google Shape;118;p58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160"/>
              </a:spcBef>
              <a:spcAft>
                <a:spcPts val="0"/>
              </a:spcAft>
              <a:buSzPts val="440"/>
              <a:buNone/>
              <a:defRPr>
                <a:uFillTx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uFillTx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20" name="Google Shape;120;p58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785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www.cs.rit.edu/~xl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creativecommons.org/licenses/by/4.0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463732" y="131763"/>
            <a:ext cx="8164332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uFillTx/>
                <a:latin typeface="Franklin Gothic"/>
                <a:ea typeface="Franklin Gothic"/>
                <a:cs typeface="Franklin Gothic"/>
                <a:sym typeface="Frankli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  <a:uFillTx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463732" y="903288"/>
            <a:ext cx="8164332" cy="430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7F241A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31165" algn="l" rtl="0">
              <a:spcBef>
                <a:spcPts val="440"/>
              </a:spcBef>
              <a:spcAft>
                <a:spcPts val="0"/>
              </a:spcAft>
              <a:buClr>
                <a:srgbClr val="7F241A"/>
              </a:buClr>
              <a:buSzPts val="319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412750" algn="l" rtl="0">
              <a:spcBef>
                <a:spcPts val="400"/>
              </a:spcBef>
              <a:spcAft>
                <a:spcPts val="0"/>
              </a:spcAft>
              <a:buClr>
                <a:srgbClr val="7F241A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94335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5920" algn="l" rtl="0">
              <a:spcBef>
                <a:spcPts val="375"/>
              </a:spcBef>
              <a:spcAft>
                <a:spcPts val="0"/>
              </a:spcAft>
              <a:buClr>
                <a:srgbClr val="7F241A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09165" algn="l" rtl="0">
              <a:spcBef>
                <a:spcPts val="375"/>
              </a:spcBef>
              <a:spcAft>
                <a:spcPts val="0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09165" algn="l" rtl="0">
              <a:spcBef>
                <a:spcPts val="375"/>
              </a:spcBef>
              <a:spcAft>
                <a:spcPts val="375"/>
              </a:spcAft>
              <a:buClr>
                <a:srgbClr val="7E241A"/>
              </a:buClr>
              <a:buSzPts val="1269"/>
              <a:buFont typeface="Arial"/>
              <a:buChar char="•"/>
              <a:defRPr sz="875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>
              <a:uFillTx/>
            </a:endParaRPr>
          </a:p>
        </p:txBody>
      </p:sp>
      <p:sp>
        <p:nvSpPr>
          <p:cNvPr id="12" name="Google Shape;12;p42"/>
          <p:cNvSpPr txBox="1">
            <a:spLocks noGrp="1"/>
          </p:cNvSpPr>
          <p:nvPr>
            <p:ph type="dt" idx="10"/>
          </p:nvPr>
        </p:nvSpPr>
        <p:spPr>
          <a:xfrm>
            <a:off x="7299325" y="5259388"/>
            <a:ext cx="857250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16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defRPr/>
            </a:pPr>
            <a:fld id="{7323C85F-1269-B54F-84D5-B0E2FBC7E66E}" type="datetime1">
              <a:rPr lang="en-US" smtClean="0"/>
              <a:t>7/28/2022</a:t>
            </a:fld>
            <a:endParaRPr lang="en-US" dirty="0"/>
          </a:p>
        </p:txBody>
      </p:sp>
      <p:sp>
        <p:nvSpPr>
          <p:cNvPr id="14" name="Google Shape;14;p42"/>
          <p:cNvSpPr txBox="1">
            <a:spLocks noGrp="1"/>
          </p:cNvSpPr>
          <p:nvPr>
            <p:ph type="sldNum" idx="12"/>
          </p:nvPr>
        </p:nvSpPr>
        <p:spPr>
          <a:xfrm>
            <a:off x="8213725" y="5259388"/>
            <a:ext cx="414338" cy="30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40"/>
              <a:buFont typeface="Noto Sans Symbols"/>
              <a:buNone/>
              <a:defRPr sz="800" b="0" i="0" u="none" strike="noStrike" cap="none">
                <a:solidFill>
                  <a:schemeClr val="dk1"/>
                </a:solidFill>
                <a:uFillTx/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>
              <a:defRPr/>
            </a:pPr>
            <a:fld id="{361BC5EF-03BB-A040-9334-4208FF5B510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Shape 31"/>
          <p:cNvSpPr>
            <a:spLocks/>
          </p:cNvSpPr>
          <p:nvPr/>
        </p:nvSpPr>
        <p:spPr>
          <a:xfrm>
            <a:off x="0" y="5494639"/>
            <a:ext cx="7556601" cy="2203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sz="8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Xumin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Liu 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  <a:hlinkClick r:id="rId13"/>
              </a:rPr>
              <a:t>https://www.cs.rit.edu/~xl/</a:t>
            </a:r>
            <a:r>
              <a:rPr lang="en-US" sz="8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Except where otherwise noted</a:t>
            </a:r>
            <a:r>
              <a:rPr lang="en-US" sz="14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800" dirty="0">
                <a:uFillTx/>
              </a:rPr>
              <a:t> this work is licensed under a </a:t>
            </a:r>
            <a:r>
              <a:rPr lang="en-US" sz="800" dirty="0">
                <a:uFillTx/>
                <a:hlinkClick r:id="rId14"/>
              </a:rPr>
              <a:t>Creative Commons Attribution-4.0 International License</a:t>
            </a:r>
            <a:r>
              <a:rPr lang="en-US" sz="800" dirty="0">
                <a:uFillTx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29027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ath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6.xml"/><Relationship Id="rId3" Type="http://schemas.openxmlformats.org/officeDocument/2006/relationships/image" Target="../media/image4.png"/><Relationship Id="rId21" Type="http://schemas.openxmlformats.org/officeDocument/2006/relationships/image" Target="../media/image10.png"/><Relationship Id="rId12" Type="http://schemas.openxmlformats.org/officeDocument/2006/relationships/customXml" Target="../ink/ink3.xm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100.png"/><Relationship Id="rId5" Type="http://schemas.openxmlformats.org/officeDocument/2006/relationships/customXml" Target="../ink/ink1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2.xml"/><Relationship Id="rId19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9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4838" y="1733384"/>
            <a:ext cx="7919052" cy="1596841"/>
          </a:xfrm>
        </p:spPr>
        <p:txBody>
          <a:bodyPr anchor="ctr"/>
          <a:lstStyle/>
          <a:p>
            <a:pPr algn="ctr"/>
            <a:r>
              <a:rPr lang="en-US" sz="4000" dirty="0"/>
              <a:t>Data Types</a:t>
            </a:r>
          </a:p>
          <a:p>
            <a:pPr algn="ctr"/>
            <a:endParaRPr lang="en-US" altLang="x-none" sz="4000" dirty="0">
              <a:ln>
                <a:noFill/>
              </a:ln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A64FEAA-8957-41DD-B4A3-DD528411C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37427" y="3330226"/>
            <a:ext cx="2077453" cy="5702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1E3889-3762-9CCC-F89F-694A7AB2A2D8}"/>
              </a:ext>
            </a:extLst>
          </p:cNvPr>
          <p:cNvSpPr txBox="1"/>
          <p:nvPr/>
        </p:nvSpPr>
        <p:spPr>
          <a:xfrm>
            <a:off x="6459687" y="351064"/>
            <a:ext cx="216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  <a:latin typeface="Abadi Extra Light" panose="020B0604020202020204" pitchFamily="34" charset="0"/>
              </a:rPr>
              <a:t>Difficulty level</a:t>
            </a:r>
            <a:r>
              <a:rPr lang="en-US" sz="1200">
                <a:solidFill>
                  <a:schemeClr val="accent2"/>
                </a:solidFill>
                <a:latin typeface="Abadi Extra Light" panose="020B0604020202020204" pitchFamily="34" charset="0"/>
              </a:rPr>
              <a:t>: Introductory</a:t>
            </a:r>
            <a:endParaRPr lang="en-US" sz="1200" dirty="0">
              <a:solidFill>
                <a:schemeClr val="accent6"/>
              </a:solidFill>
              <a:latin typeface="Abadi Extra Light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9503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Boolean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8" y="1467499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dirty="0"/>
              <a:t>Subset of integers</a:t>
            </a:r>
          </a:p>
          <a:p>
            <a:pPr marL="1019175" lvl="1" indent="-342900"/>
            <a:r>
              <a:rPr lang="en-US" dirty="0"/>
              <a:t>Two values: True and False</a:t>
            </a:r>
          </a:p>
          <a:p>
            <a:pPr marL="561975" indent="-342900"/>
            <a:r>
              <a:rPr lang="en-US" altLang="zh-CN" dirty="0"/>
              <a:t>Operators:</a:t>
            </a:r>
          </a:p>
          <a:p>
            <a:pPr marL="1019175" lvl="1" indent="-342900"/>
            <a:r>
              <a:rPr lang="en-US" dirty="0"/>
              <a:t>x </a:t>
            </a:r>
            <a:r>
              <a:rPr lang="en-US" dirty="0">
                <a:solidFill>
                  <a:srgbClr val="FF4434"/>
                </a:solidFill>
              </a:rPr>
              <a:t>or</a:t>
            </a:r>
            <a:r>
              <a:rPr lang="en-US" dirty="0"/>
              <a:t> y: if x is False, then y, if x is True, then True</a:t>
            </a:r>
          </a:p>
          <a:p>
            <a:pPr marL="1019175" lvl="1" indent="-342900"/>
            <a:r>
              <a:rPr lang="en-US" dirty="0"/>
              <a:t>x </a:t>
            </a:r>
            <a:r>
              <a:rPr lang="en-US" dirty="0">
                <a:solidFill>
                  <a:srgbClr val="FF4434"/>
                </a:solidFill>
              </a:rPr>
              <a:t>and</a:t>
            </a:r>
            <a:r>
              <a:rPr lang="en-US" dirty="0"/>
              <a:t> y: if x is False, then x, if x is True, then y</a:t>
            </a:r>
          </a:p>
          <a:p>
            <a:pPr marL="1019175" lvl="1" indent="-342900"/>
            <a:r>
              <a:rPr lang="en-US" dirty="0">
                <a:solidFill>
                  <a:srgbClr val="FF4434"/>
                </a:solidFill>
              </a:rPr>
              <a:t>not</a:t>
            </a:r>
            <a:r>
              <a:rPr lang="en-US" dirty="0"/>
              <a:t> x: if x is False, then True, else False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5596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4878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List</a:t>
            </a:r>
            <a:r>
              <a:rPr lang="zh-CN" altLang="en-US" sz="4000" dirty="0"/>
              <a:t> </a:t>
            </a:r>
            <a:r>
              <a:rPr lang="en-US" altLang="zh-CN" sz="4000" dirty="0"/>
              <a:t>&amp;</a:t>
            </a:r>
            <a:r>
              <a:rPr lang="en-US" sz="4000" dirty="0"/>
              <a:t> Set</a:t>
            </a:r>
            <a:r>
              <a:rPr lang="zh-CN" altLang="en-US" sz="4000" dirty="0"/>
              <a:t> </a:t>
            </a:r>
            <a:r>
              <a:rPr lang="en-US" altLang="zh-CN" sz="4000" dirty="0"/>
              <a:t>&amp;</a:t>
            </a:r>
            <a:r>
              <a:rPr lang="zh-CN" altLang="en-US" sz="4000" dirty="0"/>
              <a:t> </a:t>
            </a:r>
            <a:r>
              <a:rPr lang="en-US" altLang="zh-CN" sz="4000" dirty="0"/>
              <a:t>Tuple</a:t>
            </a:r>
            <a:r>
              <a:rPr lang="zh-CN" altLang="en-US" sz="40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2" y="1152774"/>
            <a:ext cx="8259769" cy="4338688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sz="2000" dirty="0"/>
              <a:t>Sequence types: store multiple items with same or different data types</a:t>
            </a:r>
          </a:p>
          <a:p>
            <a:pPr marL="962025" lvl="1" indent="-285750"/>
            <a:r>
              <a:rPr lang="en-US" sz="1600" dirty="0"/>
              <a:t>list: </a:t>
            </a:r>
            <a:r>
              <a:rPr lang="en-US" sz="1600" dirty="0" err="1"/>
              <a:t>fruitlist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FF4434"/>
                </a:solidFill>
              </a:rPr>
              <a:t>[</a:t>
            </a:r>
            <a:r>
              <a:rPr lang="en-US" sz="1600" dirty="0"/>
              <a:t>”apple”, “banana”, “orange”, “cherry”</a:t>
            </a:r>
            <a:r>
              <a:rPr lang="en-US" sz="1600" dirty="0">
                <a:solidFill>
                  <a:srgbClr val="FF4434"/>
                </a:solidFill>
              </a:rPr>
              <a:t>]</a:t>
            </a:r>
            <a:r>
              <a:rPr lang="en-US" sz="1600" dirty="0"/>
              <a:t>  </a:t>
            </a:r>
          </a:p>
          <a:p>
            <a:pPr marL="1419225" lvl="2" indent="-285750"/>
            <a:r>
              <a:rPr lang="en-US" sz="1600" dirty="0"/>
              <a:t>ordered, changeable, duplicates allowed</a:t>
            </a:r>
          </a:p>
          <a:p>
            <a:pPr marL="962025" lvl="1" indent="-285750"/>
            <a:r>
              <a:rPr lang="en-US" sz="1600" dirty="0"/>
              <a:t>set: </a:t>
            </a:r>
            <a:r>
              <a:rPr lang="en-US" sz="1600" dirty="0" err="1"/>
              <a:t>fruitset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FF4434"/>
                </a:solidFill>
              </a:rPr>
              <a:t>{</a:t>
            </a:r>
            <a:r>
              <a:rPr lang="en-US" sz="1600" dirty="0"/>
              <a:t>“apple”, “banana”, “orange”, “cherry”</a:t>
            </a:r>
            <a:r>
              <a:rPr lang="en-US" sz="1600" dirty="0">
                <a:solidFill>
                  <a:srgbClr val="FF4434"/>
                </a:solidFill>
              </a:rPr>
              <a:t>}  </a:t>
            </a:r>
          </a:p>
          <a:p>
            <a:pPr marL="1419225" lvl="2" indent="-285750"/>
            <a:r>
              <a:rPr lang="en-US" sz="1600" dirty="0"/>
              <a:t>unordered, unchangeable, duplicates not allowed, will be dropped</a:t>
            </a:r>
          </a:p>
          <a:p>
            <a:pPr marL="962025" lvl="1" indent="-285750"/>
            <a:r>
              <a:rPr lang="en-US" altLang="zh-CN" sz="1600" dirty="0"/>
              <a:t>tuple</a:t>
            </a:r>
            <a:r>
              <a:rPr lang="en-US" sz="1600" dirty="0"/>
              <a:t>: </a:t>
            </a:r>
            <a:r>
              <a:rPr lang="en-US" sz="1600" dirty="0" err="1"/>
              <a:t>fruit</a:t>
            </a:r>
            <a:r>
              <a:rPr lang="en-US" altLang="zh-CN" sz="1600" dirty="0" err="1"/>
              <a:t>tuple</a:t>
            </a:r>
            <a:r>
              <a:rPr lang="en-US" sz="1600" dirty="0"/>
              <a:t>=</a:t>
            </a:r>
            <a:r>
              <a:rPr lang="en-US" altLang="zh-CN" sz="1600" dirty="0">
                <a:solidFill>
                  <a:srgbClr val="FF4434"/>
                </a:solidFill>
              </a:rPr>
              <a:t>(</a:t>
            </a:r>
            <a:r>
              <a:rPr lang="en-US" sz="1600" dirty="0"/>
              <a:t>“apple”, “banana”, “orange”, “cherry</a:t>
            </a:r>
            <a:r>
              <a:rPr lang="en-US" altLang="zh-CN" sz="1600" dirty="0"/>
              <a:t>”</a:t>
            </a:r>
            <a:r>
              <a:rPr lang="en-US" altLang="zh-CN" sz="1600" dirty="0">
                <a:solidFill>
                  <a:srgbClr val="FF4434"/>
                </a:solidFill>
              </a:rPr>
              <a:t>)</a:t>
            </a:r>
            <a:r>
              <a:rPr lang="en-US" sz="1600" dirty="0">
                <a:solidFill>
                  <a:srgbClr val="FF4434"/>
                </a:solidFill>
              </a:rPr>
              <a:t> </a:t>
            </a:r>
          </a:p>
          <a:p>
            <a:pPr marL="1419225" lvl="2" indent="-285750"/>
            <a:r>
              <a:rPr lang="en-US" altLang="zh-CN" sz="1600" dirty="0"/>
              <a:t>ordered</a:t>
            </a:r>
            <a:r>
              <a:rPr lang="en-US" sz="1600" dirty="0"/>
              <a:t>, unchangeable, duplicates </a:t>
            </a:r>
            <a:r>
              <a:rPr lang="en-US" altLang="zh-CN" sz="1600" dirty="0"/>
              <a:t>allowed</a:t>
            </a:r>
            <a:endParaRPr lang="en-US" sz="1600" dirty="0"/>
          </a:p>
          <a:p>
            <a:pPr marL="401320" indent="-182245"/>
            <a:r>
              <a:rPr lang="en-US" sz="2000" dirty="0"/>
              <a:t>Methods</a:t>
            </a:r>
          </a:p>
          <a:p>
            <a:pPr marL="858520" lvl="1" indent="-182245"/>
            <a:r>
              <a:rPr lang="en-US" sz="1600" dirty="0" err="1">
                <a:solidFill>
                  <a:srgbClr val="FF44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len</a:t>
            </a:r>
            <a:r>
              <a:rPr lang="en-US" sz="1600" dirty="0">
                <a:solidFill>
                  <a:srgbClr val="FF44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():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get how many items a list/set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/tuple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has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solidFill>
                  <a:srgbClr val="FF443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: check if an object is a member</a:t>
            </a:r>
          </a:p>
          <a:p>
            <a:pPr marL="858520" lvl="1" indent="-182245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List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list.append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list.insert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i,x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list.remove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list.clear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list.count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list.sort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list.reverse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858520" lvl="1" indent="-182245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Set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set.add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(x)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set.remove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set.clear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</a:t>
            </a:r>
          </a:p>
          <a:p>
            <a:pPr marL="858520" lvl="1" indent="-182245"/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Tuple: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tuple.count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(x),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tuple.count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(x)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01320" indent="-182245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3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4881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altLang="zh-CN" sz="4000" dirty="0" err="1"/>
              <a:t>Dict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347" y="1089161"/>
            <a:ext cx="8259769" cy="4338688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r>
              <a:rPr lang="en-US" sz="2000" dirty="0"/>
              <a:t>Store data values in </a:t>
            </a:r>
            <a:r>
              <a:rPr lang="en-US" sz="2000" dirty="0" err="1"/>
              <a:t>key:value</a:t>
            </a:r>
            <a:r>
              <a:rPr lang="en-US" sz="2000" dirty="0"/>
              <a:t> pairs</a:t>
            </a:r>
          </a:p>
          <a:p>
            <a:pPr lvl="1"/>
            <a:r>
              <a:rPr lang="en-US" altLang="zh-CN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items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ordered,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changeable,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and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duplicates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are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not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allowed</a:t>
            </a: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thisfruit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= {"name":"Apple","color":"Red","price":2}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Some other formats:</a:t>
            </a:r>
          </a:p>
          <a:p>
            <a:pPr lvl="2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thisfruit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(name="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apple",color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="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red",price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=2)</a:t>
            </a:r>
          </a:p>
          <a:p>
            <a:pPr lvl="2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thisfruit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=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dict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(zip(['name', 'color', 'price'], ["apple", "red", 2]))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Cannot have two items with the same key, the duplicate values will overwrite existing ones</a:t>
            </a:r>
          </a:p>
          <a:p>
            <a:r>
              <a:rPr lang="en-US" sz="2000" dirty="0"/>
              <a:t>Methods:</a:t>
            </a:r>
          </a:p>
          <a:p>
            <a:pPr lvl="1"/>
            <a:r>
              <a:rPr lang="en-US" sz="1600" dirty="0" err="1"/>
              <a:t>len</a:t>
            </a:r>
            <a:r>
              <a:rPr lang="en-US" sz="1600" dirty="0"/>
              <a:t>(): get the number of items</a:t>
            </a:r>
          </a:p>
          <a:p>
            <a:pPr lvl="1"/>
            <a:r>
              <a:rPr lang="en-US" sz="1600" dirty="0"/>
              <a:t>list(d): get the list of keys, values(d): get the list of values</a:t>
            </a:r>
          </a:p>
          <a:p>
            <a:pPr lvl="1"/>
            <a:r>
              <a:rPr lang="en-US" sz="1600" dirty="0"/>
              <a:t>d[key]: get the item in d with the key, </a:t>
            </a:r>
          </a:p>
          <a:p>
            <a:pPr lvl="1"/>
            <a:r>
              <a:rPr lang="en-US" sz="1600" dirty="0"/>
              <a:t>d[key]=value: set d[key] to the value</a:t>
            </a:r>
          </a:p>
          <a:p>
            <a:pPr lvl="1"/>
            <a:r>
              <a:rPr lang="en-US" sz="1600" dirty="0"/>
              <a:t>key in d: check if d has the key</a:t>
            </a:r>
          </a:p>
          <a:p>
            <a:pPr marL="401320" indent="-182245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0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1552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Type Conversion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514" y="1443640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altLang="zh-CN" dirty="0"/>
              <a:t>I</a:t>
            </a:r>
            <a:r>
              <a:rPr lang="en-US" dirty="0"/>
              <a:t>mplicit type conversion</a:t>
            </a:r>
          </a:p>
          <a:p>
            <a:pPr marL="1019175" lvl="1" indent="-342900"/>
            <a:r>
              <a:rPr lang="en-US" dirty="0"/>
              <a:t>Automatically done by Python interpreter</a:t>
            </a:r>
          </a:p>
          <a:p>
            <a:pPr marL="1476375" lvl="2" indent="-342900"/>
            <a:r>
              <a:rPr lang="en-US" dirty="0"/>
              <a:t>For example: Int + float = float</a:t>
            </a:r>
          </a:p>
          <a:p>
            <a:pPr marL="561975" indent="-342900"/>
            <a:r>
              <a:rPr lang="en-US" dirty="0"/>
              <a:t>Explicit type conversion</a:t>
            </a:r>
          </a:p>
          <a:p>
            <a:pPr marL="1019175" lvl="1" indent="-342900"/>
            <a:r>
              <a:rPr lang="en-US" dirty="0"/>
              <a:t>Conversion is explicitly specified </a:t>
            </a:r>
          </a:p>
          <a:p>
            <a:pPr marL="1476375" lvl="2" indent="-342900"/>
            <a:r>
              <a:rPr lang="en-US" dirty="0"/>
              <a:t>int(x): convert to integer</a:t>
            </a:r>
          </a:p>
          <a:p>
            <a:pPr marL="1476375" lvl="2" indent="-342900"/>
            <a:r>
              <a:rPr lang="en-US" dirty="0"/>
              <a:t>float(x): convert to float</a:t>
            </a:r>
          </a:p>
          <a:p>
            <a:pPr marL="1476375" lvl="2" indent="-342900"/>
            <a:r>
              <a:rPr lang="en-US" dirty="0"/>
              <a:t>str(x):convert to string</a:t>
            </a:r>
          </a:p>
          <a:p>
            <a:pPr marL="1476375" lvl="2" indent="-342900"/>
            <a:r>
              <a:rPr lang="en-US" dirty="0"/>
              <a:t>list(x): convert a collection to list</a:t>
            </a:r>
          </a:p>
          <a:p>
            <a:pPr marL="1476375" lvl="2" indent="-342900"/>
            <a:r>
              <a:rPr lang="en-US" dirty="0"/>
              <a:t>set(x): convert a collection to set</a:t>
            </a:r>
          </a:p>
          <a:p>
            <a:pPr marL="2190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832" y="359455"/>
            <a:ext cx="7912519" cy="919886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44" y="1471527"/>
            <a:ext cx="7800648" cy="3531476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81330" indent="-419100"/>
            <a:r>
              <a:rPr lang="en-US" dirty="0">
                <a:ea typeface="+mn-lt"/>
              </a:rPr>
              <a:t>Data Types</a:t>
            </a:r>
            <a:endParaRPr lang="en-US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  <a:p>
            <a:pPr marL="52070" indent="0">
              <a:buNone/>
            </a:pPr>
            <a:endParaRPr lang="en-US" sz="2400" dirty="0">
              <a:latin typeface="Helvetica" panose="020B0604020202020204" pitchFamily="34" charset="0"/>
              <a:ea typeface="+mn-lt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50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87985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Why Data Types?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98" y="1468555"/>
            <a:ext cx="7922860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403225" indent="-342900">
              <a:buFont typeface="Arial" panose="020B0604020202020204" pitchFamily="34" charset="0"/>
              <a:buChar char="•"/>
            </a:pPr>
            <a:r>
              <a:rPr lang="en-US" dirty="0"/>
              <a:t>Important information about data:</a:t>
            </a:r>
          </a:p>
          <a:p>
            <a:pPr marL="860425" lvl="1" indent="-342900">
              <a:buFont typeface="Arial" panose="020B0604020202020204" pitchFamily="34" charset="0"/>
              <a:buChar char="•"/>
            </a:pPr>
            <a:r>
              <a:rPr lang="en-US" dirty="0"/>
              <a:t>Determines valid domains, i.e., </a:t>
            </a:r>
            <a:r>
              <a:rPr lang="en-US" altLang="zh-CN" dirty="0"/>
              <a:t>range</a:t>
            </a:r>
            <a:r>
              <a:rPr lang="en-US" dirty="0"/>
              <a:t> of values</a:t>
            </a:r>
          </a:p>
          <a:p>
            <a:pPr marL="860425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types are treated differently</a:t>
            </a:r>
          </a:p>
          <a:p>
            <a:pPr marL="860425" lvl="1" indent="-342900">
              <a:buFont typeface="Arial" panose="020B0604020202020204" pitchFamily="34" charset="0"/>
              <a:buChar char="•"/>
            </a:pPr>
            <a:r>
              <a:rPr lang="en-US" dirty="0"/>
              <a:t>Different syntax in</a:t>
            </a:r>
            <a:r>
              <a:rPr lang="en-US" altLang="zh-CN" dirty="0"/>
              <a:t> Python</a:t>
            </a:r>
          </a:p>
          <a:p>
            <a:pPr marL="60325" indent="0">
              <a:buNone/>
            </a:pPr>
            <a:endParaRPr lang="en-US" dirty="0"/>
          </a:p>
          <a:p>
            <a:pPr marL="403225" indent="-342900"/>
            <a:r>
              <a:rPr lang="en-US" dirty="0"/>
              <a:t>To get data type in Python:</a:t>
            </a:r>
          </a:p>
          <a:p>
            <a:pPr marL="860425" lvl="1" indent="-342900"/>
            <a:r>
              <a:rPr lang="en-US" dirty="0"/>
              <a:t>Use the function type(): type(x)</a:t>
            </a:r>
          </a:p>
          <a:p>
            <a:pPr marL="605790" indent="-342900">
              <a:lnSpc>
                <a:spcPct val="90000"/>
              </a:lnSpc>
              <a:spcBef>
                <a:spcPts val="1000"/>
              </a:spcBef>
            </a:pPr>
            <a:endParaRPr lang="en-US" dirty="0"/>
          </a:p>
          <a:p>
            <a:pPr marL="401320" indent="-182245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3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200177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Common 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8" y="146855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Numeric: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Integer: int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Float: float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String: str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Boolean: bool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Collections: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List: list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Set: set</a:t>
            </a:r>
          </a:p>
          <a:p>
            <a:pPr marL="1019175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Tuple: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tuple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1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87985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Integer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8" y="146855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/>
              <a:t>Numeric values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-5, 0, 2, …</a:t>
            </a:r>
          </a:p>
          <a:p>
            <a:pPr marL="561975" indent="-342900">
              <a:buFont typeface="Arial" panose="020B0604020202020204" pitchFamily="34" charset="0"/>
              <a:buChar char="•"/>
            </a:pPr>
            <a:r>
              <a:rPr lang="en-US" dirty="0"/>
              <a:t>Operators: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 + y, x - y, x * y, x / y 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 % y (reminder), //(floored quotient)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-x (negated), abs(x) (absolute)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x**y (x to the power y)</a:t>
            </a:r>
          </a:p>
          <a:p>
            <a:pPr marL="998855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x&lt;y (comparison, return true/false result)</a:t>
            </a:r>
          </a:p>
          <a:p>
            <a:pPr marL="676275" lvl="1" indent="0">
              <a:lnSpc>
                <a:spcPct val="90000"/>
              </a:lnSpc>
              <a:spcBef>
                <a:spcPts val="1000"/>
              </a:spcBef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05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9502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Float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28" y="147226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dirty="0"/>
              <a:t>Numeric values</a:t>
            </a:r>
          </a:p>
          <a:p>
            <a:pPr marL="998855" lvl="2" indent="-342900"/>
            <a:r>
              <a:rPr lang="en-US" sz="2200" dirty="0"/>
              <a:t>4.0, -2.5, …</a:t>
            </a:r>
          </a:p>
          <a:p>
            <a:pPr marL="561975" indent="-342900"/>
            <a:r>
              <a:rPr lang="en-US" dirty="0"/>
              <a:t>Operations</a:t>
            </a:r>
          </a:p>
          <a:p>
            <a:pPr marL="998855" lvl="2" indent="-342900"/>
            <a:r>
              <a:rPr lang="en-US" sz="2200" dirty="0"/>
              <a:t>Same as the ones for integer: +, -, *, /, //, %, -, abs()</a:t>
            </a:r>
          </a:p>
          <a:p>
            <a:pPr marL="998855" lvl="2" indent="-342900"/>
            <a:r>
              <a:rPr lang="en-US" sz="2200" dirty="0"/>
              <a:t>Round to n digits: round(x[,n])</a:t>
            </a:r>
          </a:p>
          <a:p>
            <a:pPr marL="998855" lvl="2" indent="-342900"/>
            <a:r>
              <a:rPr lang="en-US" sz="2200" dirty="0"/>
              <a:t>Return a pair of integers with the ratio equals to the instance: </a:t>
            </a:r>
            <a:r>
              <a:rPr lang="en-US" sz="2200" dirty="0" err="1"/>
              <a:t>float.as_integer_ratio</a:t>
            </a:r>
            <a:r>
              <a:rPr lang="en-US" sz="2200" dirty="0"/>
              <a:t>(x)</a:t>
            </a:r>
          </a:p>
          <a:p>
            <a:pPr marL="998855" lvl="2" indent="-342900"/>
            <a:r>
              <a:rPr lang="en-US" sz="2200" dirty="0"/>
              <a:t>Return if the instance is finite with integral value: </a:t>
            </a:r>
            <a:r>
              <a:rPr lang="en-US" sz="2200" dirty="0" err="1"/>
              <a:t>float.is_integer</a:t>
            </a:r>
            <a:r>
              <a:rPr lang="en-US" sz="2200" dirty="0"/>
              <a:t>(x)</a:t>
            </a:r>
          </a:p>
          <a:p>
            <a:pPr marL="219075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28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9504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Math Module in 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84" y="1472265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285750" indent="-285750"/>
            <a:r>
              <a:rPr lang="en-US" dirty="0"/>
              <a:t>Provides access to many mathematical functions</a:t>
            </a:r>
          </a:p>
          <a:p>
            <a:pPr marL="285750" indent="-285750"/>
            <a:r>
              <a:rPr lang="en-US" dirty="0"/>
              <a:t>You need to import it before its use</a:t>
            </a:r>
          </a:p>
          <a:p>
            <a:pPr marL="285750" indent="-285750"/>
            <a:r>
              <a:rPr lang="en-US" dirty="0" err="1"/>
              <a:t>math.trunc</a:t>
            </a:r>
            <a:r>
              <a:rPr lang="en-US" dirty="0"/>
              <a:t>(x), </a:t>
            </a:r>
            <a:r>
              <a:rPr lang="en-US" dirty="0" err="1"/>
              <a:t>math.floor</a:t>
            </a:r>
            <a:r>
              <a:rPr lang="en-US" dirty="0"/>
              <a:t>(x), </a:t>
            </a:r>
            <a:r>
              <a:rPr lang="en-US" dirty="0" err="1"/>
              <a:t>math.ceil</a:t>
            </a:r>
            <a:r>
              <a:rPr lang="en-US" dirty="0"/>
              <a:t>(x)</a:t>
            </a:r>
          </a:p>
          <a:p>
            <a:pPr marL="285750" indent="-285750"/>
            <a:r>
              <a:rPr lang="en-US" dirty="0" err="1"/>
              <a:t>math.factorial</a:t>
            </a:r>
            <a:r>
              <a:rPr lang="en-US" dirty="0"/>
              <a:t>(integer)</a:t>
            </a:r>
          </a:p>
          <a:p>
            <a:pPr marL="285750" indent="-285750"/>
            <a:r>
              <a:rPr lang="en-US" dirty="0" err="1"/>
              <a:t>math.gcd</a:t>
            </a:r>
            <a:r>
              <a:rPr lang="en-US" dirty="0"/>
              <a:t>(integer, integer)</a:t>
            </a:r>
          </a:p>
          <a:p>
            <a:pPr marL="285750" indent="-285750"/>
            <a:r>
              <a:rPr lang="en-US" dirty="0" err="1"/>
              <a:t>math.exp</a:t>
            </a:r>
            <a:r>
              <a:rPr lang="en-US" dirty="0"/>
              <a:t>(x)</a:t>
            </a:r>
          </a:p>
          <a:p>
            <a:pPr marL="285750" indent="-285750"/>
            <a:r>
              <a:rPr lang="en-US" dirty="0"/>
              <a:t>math.log(x) or math.log(</a:t>
            </a:r>
            <a:r>
              <a:rPr lang="en-US" dirty="0" err="1"/>
              <a:t>x,n</a:t>
            </a:r>
            <a:r>
              <a:rPr lang="en-US" dirty="0"/>
              <a:t>)</a:t>
            </a:r>
          </a:p>
          <a:p>
            <a:pPr marL="285750" indent="-285750"/>
            <a:r>
              <a:rPr lang="en-US" dirty="0"/>
              <a:t>More on </a:t>
            </a:r>
            <a:r>
              <a:rPr lang="en-US" dirty="0">
                <a:hlinkClick r:id="rId3"/>
              </a:rPr>
              <a:t>https://docs.python.org/3/library/math.html</a:t>
            </a:r>
            <a:endParaRPr lang="en-US" dirty="0"/>
          </a:p>
          <a:p>
            <a:pPr marL="219075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6E9520A-66A0-A97F-1283-18FC8AFC8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574" y="3048762"/>
            <a:ext cx="2076619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8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1553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296" y="1184742"/>
            <a:ext cx="8012431" cy="3479870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Textual data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lang="zh-CN" alt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eed to be quoted 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single quotes ‘hello world’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double quotes “hello world”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triple quotes ‘’’hello world ’’’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Methods: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+ (join together) </a:t>
            </a:r>
            <a:r>
              <a:rPr lang="en-US" altLang="zh-CN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  <a:r>
              <a:rPr lang="zh-CN" alt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*n (print n times)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upper(): change all letters to uppercase; lower(): change all the letters to lowercase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capitalize(): capitalize the first letter of a string</a:t>
            </a:r>
          </a:p>
          <a:p>
            <a:pPr lvl="1"/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find(sub): find the lowest index in the string where substring sub is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loated</a:t>
            </a:r>
            <a:endParaRPr lang="en-US" sz="1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isnumeric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characters are numeric; 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isalpha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characters are alphabetic</a:t>
            </a: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islower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cased characters are lowercase;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isupper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all cased characters are </a:t>
            </a:r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uppcase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lvl="1"/>
            <a:r>
              <a:rPr lang="en-US" sz="1600" dirty="0" err="1">
                <a:latin typeface="Helvetica" panose="020B0604020202020204" pitchFamily="34" charset="0"/>
                <a:cs typeface="Helvetica" panose="020B0604020202020204" pitchFamily="34" charset="0"/>
              </a:rPr>
              <a:t>isspace</a:t>
            </a: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(): if there are only whitespace characters in the string</a:t>
            </a:r>
          </a:p>
          <a:p>
            <a:pPr marL="219075" indent="0">
              <a:buNone/>
            </a:pPr>
            <a:br>
              <a:rPr lang="en-US" sz="1600" dirty="0"/>
            </a:br>
            <a:endParaRPr lang="en-US" sz="16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72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1667-0FC5-48E6-AA6E-7C38CC424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440" y="171548"/>
            <a:ext cx="7922860" cy="1082428"/>
          </a:xfrm>
        </p:spPr>
        <p:txBody>
          <a:bodyPr anchor="b">
            <a:normAutofit/>
          </a:bodyPr>
          <a:lstStyle/>
          <a:p>
            <a:r>
              <a:rPr lang="en-US" sz="4000" dirty="0"/>
              <a:t>String(cont.)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516D-6460-4682-AFCB-6569249D9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12" y="1364124"/>
            <a:ext cx="8259769" cy="3531075"/>
          </a:xfrm>
        </p:spPr>
        <p:txBody>
          <a:bodyPr vert="horz" wrap="square" lIns="68580" tIns="34290" rIns="68580" bIns="34290" rtlCol="0" anchor="t" anchorCtr="0">
            <a:noAutofit/>
          </a:bodyPr>
          <a:lstStyle/>
          <a:p>
            <a:pPr marL="561975" indent="-342900"/>
            <a:r>
              <a:rPr lang="en-US" dirty="0"/>
              <a:t>More </a:t>
            </a:r>
            <a:r>
              <a:rPr lang="en-US" altLang="zh-CN" dirty="0"/>
              <a:t>methods</a:t>
            </a:r>
            <a:r>
              <a:rPr lang="en-US" dirty="0"/>
              <a:t>: </a:t>
            </a:r>
          </a:p>
          <a:p>
            <a:pPr marL="962025" lvl="1" indent="-285750"/>
            <a:r>
              <a:rPr lang="en-US" sz="1800" dirty="0"/>
              <a:t>join(): returns a string created by joining the elements of an </a:t>
            </a:r>
            <a:r>
              <a:rPr lang="en-US" sz="1800" dirty="0" err="1"/>
              <a:t>iterable</a:t>
            </a:r>
            <a:r>
              <a:rPr lang="en-US" sz="1800" dirty="0"/>
              <a:t>, separated by a string separator</a:t>
            </a:r>
          </a:p>
          <a:p>
            <a:pPr marL="484505" lvl="1" indent="-285750"/>
            <a:endParaRPr lang="en-US" sz="1800" dirty="0"/>
          </a:p>
          <a:p>
            <a:pPr marL="484505" lvl="1" indent="-285750"/>
            <a:endParaRPr lang="en-US" sz="1800" dirty="0"/>
          </a:p>
          <a:p>
            <a:pPr marL="484505" lvl="1" indent="-285750"/>
            <a:endParaRPr lang="en-US" sz="1800" dirty="0"/>
          </a:p>
          <a:p>
            <a:pPr marL="962025" lvl="1" indent="-285750"/>
            <a:r>
              <a:rPr lang="en-US" sz="1800" dirty="0"/>
              <a:t>replace(</a:t>
            </a:r>
            <a:r>
              <a:rPr lang="en-US" sz="1800" dirty="0" err="1"/>
              <a:t>old,new</a:t>
            </a:r>
            <a:r>
              <a:rPr lang="en-US" sz="1800" dirty="0"/>
              <a:t>): returns a copy of the string with all occurrences of substring old replaced by new</a:t>
            </a:r>
          </a:p>
          <a:p>
            <a:pPr marL="962025" lvl="1" indent="-285750"/>
            <a:r>
              <a:rPr lang="en-US" sz="1800" dirty="0"/>
              <a:t>split(</a:t>
            </a:r>
            <a:r>
              <a:rPr lang="en-US" sz="1800" dirty="0" err="1"/>
              <a:t>sep</a:t>
            </a:r>
            <a:r>
              <a:rPr lang="en-US" sz="1800" dirty="0"/>
              <a:t>) returns a list of the words in the string, using </a:t>
            </a:r>
            <a:r>
              <a:rPr lang="en-US" sz="1800" dirty="0" err="1"/>
              <a:t>sep</a:t>
            </a:r>
            <a:r>
              <a:rPr lang="en-US" sz="1800" dirty="0"/>
              <a:t> as the delimiter string</a:t>
            </a:r>
          </a:p>
          <a:p>
            <a:pPr marL="962025" lvl="1" indent="-285750"/>
            <a:r>
              <a:rPr lang="en-US" sz="1800" dirty="0"/>
              <a:t>strip([char]): returns a copy of the string with the leading and trailing characters removed, specified in the chars argument. If omitted, the leading and trailing whitespace will be removed.  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219075" indent="0">
              <a:buNone/>
            </a:pPr>
            <a:br>
              <a:rPr lang="en-US" dirty="0"/>
            </a:br>
            <a:endParaRPr lang="en-US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cs typeface="Arial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5E0289A-B5C8-50B8-137A-92ACE46F3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14" y="2492369"/>
            <a:ext cx="2853331" cy="93695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8B03C95-2FE4-8FA7-02F1-00BD4965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672" y="2442363"/>
            <a:ext cx="3558487" cy="10346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1FAB63E-49F9-2CEF-AAF0-3FFE6B3AACD9}"/>
              </a:ext>
            </a:extLst>
          </p:cNvPr>
          <p:cNvGrpSpPr/>
          <p:nvPr/>
        </p:nvGrpSpPr>
        <p:grpSpPr>
          <a:xfrm>
            <a:off x="7726681" y="2191533"/>
            <a:ext cx="217080" cy="501660"/>
            <a:chOff x="8614159" y="2418474"/>
            <a:chExt cx="289440" cy="66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6AF4977-CABE-8AE2-EE32-E173CC0DD56E}"/>
                    </a:ext>
                  </a:extLst>
                </p14:cNvPr>
                <p14:cNvContentPartPr/>
                <p14:nvPr/>
              </p14:nvContentPartPr>
              <p14:xfrm>
                <a:off x="8614159" y="2418474"/>
                <a:ext cx="163080" cy="668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883DB00-F8E4-D74B-8230-D94ACA679C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05159" y="2409474"/>
                  <a:ext cx="18072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48EF21-277F-27E4-1D17-E880AD912613}"/>
                    </a:ext>
                  </a:extLst>
                </p14:cNvPr>
                <p14:cNvContentPartPr/>
                <p14:nvPr/>
              </p14:nvContentPartPr>
              <p14:xfrm>
                <a:off x="8769319" y="2457354"/>
                <a:ext cx="134280" cy="147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E34CE7-40E4-BB41-A7F4-DBAE8FBDC6C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60679" y="2448714"/>
                  <a:ext cx="15192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729F9C-274F-10FB-5A18-0D0E0F29E1AE}"/>
                  </a:ext>
                </a:extLst>
              </p14:cNvPr>
              <p14:cNvContentPartPr/>
              <p14:nvPr/>
            </p14:nvContentPartPr>
            <p14:xfrm>
              <a:off x="6451313" y="2613023"/>
              <a:ext cx="1378890" cy="3461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729F9C-274F-10FB-5A18-0D0E0F29E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42315" y="2604028"/>
                <a:ext cx="1396527" cy="36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1754B76-8304-948B-BE34-6F30371383D9}"/>
                  </a:ext>
                </a:extLst>
              </p14:cNvPr>
              <p14:cNvContentPartPr/>
              <p14:nvPr/>
            </p14:nvContentPartPr>
            <p14:xfrm>
              <a:off x="5469398" y="2613023"/>
              <a:ext cx="407700" cy="33399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1754B76-8304-948B-BE34-6F30371383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60410" y="2604025"/>
                <a:ext cx="425317" cy="351625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88385DB-5983-FF14-EAE2-1600570F908C}"/>
              </a:ext>
            </a:extLst>
          </p:cNvPr>
          <p:cNvGrpSpPr/>
          <p:nvPr/>
        </p:nvGrpSpPr>
        <p:grpSpPr>
          <a:xfrm>
            <a:off x="3120475" y="2395253"/>
            <a:ext cx="2480400" cy="275760"/>
            <a:chOff x="2969406" y="2013597"/>
            <a:chExt cx="248040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137EAE-D3BE-FE2A-19C6-BB2C89F30D21}"/>
                    </a:ext>
                  </a:extLst>
                </p14:cNvPr>
                <p14:cNvContentPartPr/>
                <p14:nvPr/>
              </p14:nvContentPartPr>
              <p14:xfrm>
                <a:off x="3902166" y="2068677"/>
                <a:ext cx="1547640" cy="220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137EAE-D3BE-FE2A-19C6-BB2C89F30D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97846" y="2064357"/>
                  <a:ext cx="1556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C358EC0-3422-D2F8-7957-33EEB0D98CC9}"/>
                    </a:ext>
                  </a:extLst>
                </p14:cNvPr>
                <p14:cNvContentPartPr/>
                <p14:nvPr/>
              </p14:nvContentPartPr>
              <p14:xfrm>
                <a:off x="3937446" y="2075877"/>
                <a:ext cx="167040" cy="2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C358EC0-3422-D2F8-7957-33EEB0D98CC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3126" y="2071557"/>
                  <a:ext cx="175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6E1FF86-D4CC-7A49-9CDB-FF8A85A565E5}"/>
                    </a:ext>
                  </a:extLst>
                </p14:cNvPr>
                <p14:cNvContentPartPr/>
                <p14:nvPr/>
              </p14:nvContentPartPr>
              <p14:xfrm>
                <a:off x="2969406" y="2013597"/>
                <a:ext cx="1575000" cy="19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6E1FF86-D4CC-7A49-9CDB-FF8A85A565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965086" y="2009277"/>
                  <a:ext cx="1583640" cy="2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848085-F41F-F70B-6594-B24DCED8E7F7}"/>
                  </a:ext>
                </a:extLst>
              </p14:cNvPr>
              <p14:cNvContentPartPr/>
              <p14:nvPr/>
            </p14:nvContentPartPr>
            <p14:xfrm>
              <a:off x="7479107" y="2168813"/>
              <a:ext cx="723240" cy="6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848085-F41F-F70B-6594-B24DCED8E7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474787" y="2164493"/>
                <a:ext cx="73188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251356"/>
      </p:ext>
    </p:extLst>
  </p:cSld>
  <p:clrMapOvr>
    <a:masterClrMapping/>
  </p:clrMapOvr>
</p:sld>
</file>

<file path=ppt/theme/theme1.xml><?xml version="1.0" encoding="utf-8"?>
<a:theme xmlns:a="http://schemas.openxmlformats.org/drawingml/2006/main" name="1_Penn">
  <a:themeElements>
    <a:clrScheme name="Penn">
      <a:dk1>
        <a:srgbClr val="0B4183"/>
      </a:dk1>
      <a:lt1>
        <a:srgbClr val="FFFFFF"/>
      </a:lt1>
      <a:dk2>
        <a:srgbClr val="212121"/>
      </a:dk2>
      <a:lt2>
        <a:srgbClr val="CDD0D1"/>
      </a:lt2>
      <a:accent1>
        <a:srgbClr val="A93023"/>
      </a:accent1>
      <a:accent2>
        <a:srgbClr val="7F7F7F"/>
      </a:accent2>
      <a:accent3>
        <a:srgbClr val="1186C3"/>
      </a:accent3>
      <a:accent4>
        <a:srgbClr val="702017"/>
      </a:accent4>
      <a:accent5>
        <a:srgbClr val="B4D3F8"/>
      </a:accent5>
      <a:accent6>
        <a:srgbClr val="1186C3"/>
      </a:accent6>
      <a:hlink>
        <a:srgbClr val="3085ED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17727</TotalTime>
  <Words>1736</Words>
  <Application>Microsoft Office PowerPoint</Application>
  <PresentationFormat>On-screen Show (16:10)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Abadi Extra Light</vt:lpstr>
      <vt:lpstr>Arial</vt:lpstr>
      <vt:lpstr>Corbel</vt:lpstr>
      <vt:lpstr>Franklin Gothic</vt:lpstr>
      <vt:lpstr>Helvetica</vt:lpstr>
      <vt:lpstr>Helvetica Neue</vt:lpstr>
      <vt:lpstr>Noto Sans Symbols</vt:lpstr>
      <vt:lpstr>Tahoma</vt:lpstr>
      <vt:lpstr>Times New Roman</vt:lpstr>
      <vt:lpstr>1_Penn</vt:lpstr>
      <vt:lpstr>Data Types </vt:lpstr>
      <vt:lpstr>Contents</vt:lpstr>
      <vt:lpstr>Why Data Types?</vt:lpstr>
      <vt:lpstr>Common Data Types</vt:lpstr>
      <vt:lpstr>Integer</vt:lpstr>
      <vt:lpstr>Float</vt:lpstr>
      <vt:lpstr>Math Module in Python</vt:lpstr>
      <vt:lpstr>String</vt:lpstr>
      <vt:lpstr>String(cont.)</vt:lpstr>
      <vt:lpstr>Boolean</vt:lpstr>
      <vt:lpstr>List &amp; Set &amp; Tuple </vt:lpstr>
      <vt:lpstr>Dict</vt:lpstr>
      <vt:lpstr>Type Conversion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OpenDS4All Introduction</dc:title>
  <dc:creator>Zack Ives;Susan Davidson</dc:creator>
  <cp:lastModifiedBy>Andre de Waal</cp:lastModifiedBy>
  <cp:revision>286</cp:revision>
  <dcterms:modified xsi:type="dcterms:W3CDTF">2022-07-28T19:34:29Z</dcterms:modified>
</cp:coreProperties>
</file>