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8" r:id="rId2"/>
    <p:sldMasterId id="2147483681" r:id="rId3"/>
  </p:sldMasterIdLst>
  <p:notesMasterIdLst>
    <p:notesMasterId r:id="rId56"/>
  </p:notesMasterIdLst>
  <p:sldIdLst>
    <p:sldId id="926" r:id="rId4"/>
    <p:sldId id="311" r:id="rId5"/>
    <p:sldId id="1090" r:id="rId6"/>
    <p:sldId id="1098" r:id="rId7"/>
    <p:sldId id="352" r:id="rId8"/>
    <p:sldId id="353" r:id="rId9"/>
    <p:sldId id="354" r:id="rId10"/>
    <p:sldId id="270" r:id="rId11"/>
    <p:sldId id="1092" r:id="rId12"/>
    <p:sldId id="276" r:id="rId13"/>
    <p:sldId id="258" r:id="rId14"/>
    <p:sldId id="1091" r:id="rId15"/>
    <p:sldId id="272" r:id="rId16"/>
    <p:sldId id="314" r:id="rId17"/>
    <p:sldId id="313" r:id="rId18"/>
    <p:sldId id="315" r:id="rId19"/>
    <p:sldId id="316" r:id="rId20"/>
    <p:sldId id="317" r:id="rId21"/>
    <p:sldId id="1093" r:id="rId22"/>
    <p:sldId id="298" r:id="rId23"/>
    <p:sldId id="355" r:id="rId24"/>
    <p:sldId id="1094" r:id="rId25"/>
    <p:sldId id="332" r:id="rId26"/>
    <p:sldId id="300" r:id="rId27"/>
    <p:sldId id="297" r:id="rId28"/>
    <p:sldId id="275" r:id="rId29"/>
    <p:sldId id="1095" r:id="rId30"/>
    <p:sldId id="339" r:id="rId31"/>
    <p:sldId id="333" r:id="rId32"/>
    <p:sldId id="277" r:id="rId33"/>
    <p:sldId id="337" r:id="rId34"/>
    <p:sldId id="1096" r:id="rId35"/>
    <p:sldId id="343" r:id="rId36"/>
    <p:sldId id="306" r:id="rId37"/>
    <p:sldId id="338" r:id="rId38"/>
    <p:sldId id="334" r:id="rId39"/>
    <p:sldId id="305" r:id="rId40"/>
    <p:sldId id="346" r:id="rId41"/>
    <p:sldId id="345" r:id="rId42"/>
    <p:sldId id="335" r:id="rId43"/>
    <p:sldId id="279" r:id="rId44"/>
    <p:sldId id="308" r:id="rId45"/>
    <p:sldId id="342" r:id="rId46"/>
    <p:sldId id="1097" r:id="rId47"/>
    <p:sldId id="349" r:id="rId48"/>
    <p:sldId id="318" r:id="rId49"/>
    <p:sldId id="322" r:id="rId50"/>
    <p:sldId id="324" r:id="rId51"/>
    <p:sldId id="320" r:id="rId52"/>
    <p:sldId id="323" r:id="rId53"/>
    <p:sldId id="325" r:id="rId54"/>
    <p:sldId id="347" r:id="rId55"/>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 xmlns:p15="http://schemas.microsoft.com/office/powerpoint/2012/main" xmlns:go="http://customooxmlschemas.google.com/" roundtripDataSignature="AMtx7mhW+JFCNcOhfESUAh1OuuX/vq4hkw==" r:id="rId70"/>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4183"/>
    <a:srgbClr val="2683C6"/>
    <a:srgbClr val="FF4434"/>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2" autoAdjust="0"/>
    <p:restoredTop sz="70581" autoAdjust="0"/>
  </p:normalViewPr>
  <p:slideViewPr>
    <p:cSldViewPr snapToGrid="0" snapToObjects="1">
      <p:cViewPr varScale="1">
        <p:scale>
          <a:sx n="66" d="100"/>
          <a:sy n="66" d="100"/>
        </p:scale>
        <p:origin x="1642" y="53"/>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0"/>
    </p:cViewPr>
  </p:sorterViewPr>
  <p:notesViewPr>
    <p:cSldViewPr snapToGrid="0" snapToObjects="1" showGuides="1">
      <p:cViewPr varScale="1">
        <p:scale>
          <a:sx n="60" d="100"/>
          <a:sy n="60" d="100"/>
        </p:scale>
        <p:origin x="3182" y="34"/>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74"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70" Type="http://customschemas.google.com/relationships/presentationmetadata" Target="meta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F4CCB-1A8F-49BA-A81B-C685D5190881}"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3AA8EEB-26A3-4A9A-80BC-43F673E750F1}">
      <dgm:prSet phldrT="[Text]" phldr="0"/>
      <dgm:spPr/>
      <dgm:t>
        <a:bodyPr/>
        <a:lstStyle/>
        <a:p>
          <a:r>
            <a:rPr lang="en-US">
              <a:latin typeface="Calibri Light" panose="020F0302020204030204"/>
            </a:rPr>
            <a:t>Fairness</a:t>
          </a:r>
          <a:endParaRPr lang="en-US"/>
        </a:p>
      </dgm:t>
    </dgm:pt>
    <dgm:pt modelId="{92DF0E70-F3AE-4968-8B02-4FD434845E0E}" type="parTrans" cxnId="{63E14E91-0EF2-41E9-8864-31706B38E225}">
      <dgm:prSet/>
      <dgm:spPr/>
      <dgm:t>
        <a:bodyPr/>
        <a:lstStyle/>
        <a:p>
          <a:endParaRPr lang="en-US"/>
        </a:p>
      </dgm:t>
    </dgm:pt>
    <dgm:pt modelId="{E113DCB7-6BB4-48D7-86B3-F0B8FD0B9ABC}" type="sibTrans" cxnId="{63E14E91-0EF2-41E9-8864-31706B38E225}">
      <dgm:prSet/>
      <dgm:spPr/>
      <dgm:t>
        <a:bodyPr/>
        <a:lstStyle/>
        <a:p>
          <a:endParaRPr lang="en-US"/>
        </a:p>
      </dgm:t>
    </dgm:pt>
    <dgm:pt modelId="{BBD01CCB-1754-469A-9481-D064298CE020}">
      <dgm:prSet phldr="0"/>
      <dgm:spPr/>
      <dgm:t>
        <a:bodyPr/>
        <a:lstStyle/>
        <a:p>
          <a:r>
            <a:rPr lang="en-US">
              <a:latin typeface="Calibri Light" panose="020F0302020204030204"/>
            </a:rPr>
            <a:t>Robustness</a:t>
          </a:r>
        </a:p>
      </dgm:t>
    </dgm:pt>
    <dgm:pt modelId="{7F1B9C14-FFB4-409F-9A18-D4518DF8746F}" type="parTrans" cxnId="{ED82EA8E-8C87-4077-AA7A-03E5C5B7D7CF}">
      <dgm:prSet/>
      <dgm:spPr/>
      <dgm:t>
        <a:bodyPr/>
        <a:lstStyle/>
        <a:p>
          <a:endParaRPr lang="en-US"/>
        </a:p>
      </dgm:t>
    </dgm:pt>
    <dgm:pt modelId="{D034EF5C-26C9-49F2-9459-11ABE6ED0A8F}" type="sibTrans" cxnId="{ED82EA8E-8C87-4077-AA7A-03E5C5B7D7CF}">
      <dgm:prSet/>
      <dgm:spPr/>
      <dgm:t>
        <a:bodyPr/>
        <a:lstStyle/>
        <a:p>
          <a:endParaRPr lang="en-US"/>
        </a:p>
      </dgm:t>
    </dgm:pt>
    <dgm:pt modelId="{CFB33FAA-3B20-47E9-833A-968FBC6F4F7B}">
      <dgm:prSet phldr="0"/>
      <dgm:spPr/>
      <dgm:t>
        <a:bodyPr/>
        <a:lstStyle/>
        <a:p>
          <a:r>
            <a:rPr lang="en-US">
              <a:latin typeface="Calibri Light" panose="020F0302020204030204"/>
            </a:rPr>
            <a:t>Privacy</a:t>
          </a:r>
        </a:p>
      </dgm:t>
    </dgm:pt>
    <dgm:pt modelId="{7A24B02A-6116-4DD9-A0F9-B8A3F1F6B9D6}" type="parTrans" cxnId="{B5C190ED-08D2-4E42-92EC-A0D87127295E}">
      <dgm:prSet/>
      <dgm:spPr/>
      <dgm:t>
        <a:bodyPr/>
        <a:lstStyle/>
        <a:p>
          <a:endParaRPr lang="en-US"/>
        </a:p>
      </dgm:t>
    </dgm:pt>
    <dgm:pt modelId="{C13BAC53-01C8-4D89-88ED-CE98A0B9E22B}" type="sibTrans" cxnId="{B5C190ED-08D2-4E42-92EC-A0D87127295E}">
      <dgm:prSet/>
      <dgm:spPr/>
      <dgm:t>
        <a:bodyPr/>
        <a:lstStyle/>
        <a:p>
          <a:endParaRPr lang="en-US"/>
        </a:p>
      </dgm:t>
    </dgm:pt>
    <dgm:pt modelId="{37F07077-5A1A-4C33-A80A-69B9AE5592C1}">
      <dgm:prSet phldr="0"/>
      <dgm:spPr/>
      <dgm:t>
        <a:bodyPr/>
        <a:lstStyle/>
        <a:p>
          <a:pPr rtl="0"/>
          <a:r>
            <a:rPr lang="en-US"/>
            <a:t>AI </a:t>
          </a:r>
          <a:r>
            <a:rPr lang="en-US">
              <a:latin typeface="Calibri Light" panose="020F0302020204030204"/>
            </a:rPr>
            <a:t>solutions</a:t>
          </a:r>
          <a:r>
            <a:rPr lang="en-US"/>
            <a:t> </a:t>
          </a:r>
          <a:r>
            <a:rPr lang="en-US">
              <a:latin typeface="Calibri Light" panose="020F0302020204030204"/>
            </a:rPr>
            <a:t>must reduce</a:t>
          </a:r>
          <a:r>
            <a:rPr lang="en-US"/>
            <a:t> human bias and</a:t>
          </a:r>
          <a:r>
            <a:rPr lang="en-US">
              <a:latin typeface="Calibri Light" panose="020F0302020204030204"/>
            </a:rPr>
            <a:t> further</a:t>
          </a:r>
          <a:r>
            <a:rPr lang="en-US"/>
            <a:t> the equitable treatment of individuals and </a:t>
          </a:r>
          <a:r>
            <a:rPr lang="en-US" u="none"/>
            <a:t>of </a:t>
          </a:r>
          <a:r>
            <a:rPr lang="en-US"/>
            <a:t>groups of individuals. </a:t>
          </a:r>
        </a:p>
      </dgm:t>
    </dgm:pt>
    <dgm:pt modelId="{3E7DE773-7B8B-4B96-B416-F89C457BDC93}" type="parTrans" cxnId="{1E367433-62DC-4128-8A64-CF4E918BA91C}">
      <dgm:prSet/>
      <dgm:spPr/>
      <dgm:t>
        <a:bodyPr/>
        <a:lstStyle/>
        <a:p>
          <a:endParaRPr lang="en-US"/>
        </a:p>
      </dgm:t>
    </dgm:pt>
    <dgm:pt modelId="{EADD0C1C-563E-40B9-B21F-06B39C76D9F4}" type="sibTrans" cxnId="{1E367433-62DC-4128-8A64-CF4E918BA91C}">
      <dgm:prSet/>
      <dgm:spPr/>
      <dgm:t>
        <a:bodyPr/>
        <a:lstStyle/>
        <a:p>
          <a:endParaRPr lang="en-US"/>
        </a:p>
      </dgm:t>
    </dgm:pt>
    <dgm:pt modelId="{B4189A16-6D3C-4449-B758-5612BB9E450E}">
      <dgm:prSet phldr="0"/>
      <dgm:spPr/>
      <dgm:t>
        <a:bodyPr/>
        <a:lstStyle/>
        <a:p>
          <a:pPr rtl="0"/>
          <a:r>
            <a:rPr lang="en-US"/>
            <a:t>AI </a:t>
          </a:r>
          <a:r>
            <a:rPr lang="en-US">
              <a:latin typeface="Calibri Light" panose="020F0302020204030204"/>
            </a:rPr>
            <a:t>solutions</a:t>
          </a:r>
          <a:r>
            <a:rPr lang="en-US"/>
            <a:t> must be robust enough to handle exceptional conditions effectively and to minimize security risk. </a:t>
          </a:r>
        </a:p>
      </dgm:t>
    </dgm:pt>
    <dgm:pt modelId="{0DF88A76-A88D-4260-BC6A-C4C0B8710378}" type="parTrans" cxnId="{AD4ABA70-622A-451D-9282-E236B8BFD89A}">
      <dgm:prSet/>
      <dgm:spPr/>
      <dgm:t>
        <a:bodyPr/>
        <a:lstStyle/>
        <a:p>
          <a:endParaRPr lang="en-US"/>
        </a:p>
      </dgm:t>
    </dgm:pt>
    <dgm:pt modelId="{E83703F3-ADD0-4557-BCF4-B3B3FCA099E3}" type="sibTrans" cxnId="{AD4ABA70-622A-451D-9282-E236B8BFD89A}">
      <dgm:prSet/>
      <dgm:spPr/>
      <dgm:t>
        <a:bodyPr/>
        <a:lstStyle/>
        <a:p>
          <a:endParaRPr lang="en-US"/>
        </a:p>
      </dgm:t>
    </dgm:pt>
    <dgm:pt modelId="{A05B58D8-612D-4646-9141-17D7737F76F7}">
      <dgm:prSet phldr="0"/>
      <dgm:spPr/>
      <dgm:t>
        <a:bodyPr/>
        <a:lstStyle/>
        <a:p>
          <a:pPr rtl="0"/>
          <a:r>
            <a:rPr lang="en-US"/>
            <a:t>AI </a:t>
          </a:r>
          <a:r>
            <a:rPr lang="en-US">
              <a:latin typeface="Calibri Light" panose="020F0302020204030204"/>
            </a:rPr>
            <a:t>solutions must</a:t>
          </a:r>
          <a:r>
            <a:rPr lang="en-US"/>
            <a:t> ensure privacy at every turn, not only of raw data, but of the insights gained from that data. </a:t>
          </a:r>
        </a:p>
      </dgm:t>
    </dgm:pt>
    <dgm:pt modelId="{1F32B1E0-57A8-474B-8831-39D523B90ABA}" type="parTrans" cxnId="{4474C415-7535-45DC-8318-FCE0A687390D}">
      <dgm:prSet/>
      <dgm:spPr/>
      <dgm:t>
        <a:bodyPr/>
        <a:lstStyle/>
        <a:p>
          <a:endParaRPr lang="en-US"/>
        </a:p>
      </dgm:t>
    </dgm:pt>
    <dgm:pt modelId="{19D4DD49-4CB1-4280-B5D6-59CA1555FC40}" type="sibTrans" cxnId="{4474C415-7535-45DC-8318-FCE0A687390D}">
      <dgm:prSet/>
      <dgm:spPr/>
      <dgm:t>
        <a:bodyPr/>
        <a:lstStyle/>
        <a:p>
          <a:endParaRPr lang="en-US"/>
        </a:p>
      </dgm:t>
    </dgm:pt>
    <dgm:pt modelId="{23207C39-D484-481B-BB93-E4150077F7BA}">
      <dgm:prSet phldr="0"/>
      <dgm:spPr/>
      <dgm:t>
        <a:bodyPr/>
        <a:lstStyle/>
        <a:p>
          <a:pPr rtl="0"/>
          <a:r>
            <a:rPr lang="en-US">
              <a:latin typeface="Calibri Light" panose="020F0302020204030204"/>
            </a:rPr>
            <a:t>The operation of AI solutions must be visible and available for examination by qualified experts</a:t>
          </a:r>
          <a:r>
            <a:rPr lang="en-US"/>
            <a:t>.</a:t>
          </a:r>
        </a:p>
      </dgm:t>
    </dgm:pt>
    <dgm:pt modelId="{47678B08-FEAB-47CB-8E00-B39483202A13}" type="parTrans" cxnId="{D504A472-3F61-483C-B1D8-15E198990CEA}">
      <dgm:prSet/>
      <dgm:spPr/>
      <dgm:t>
        <a:bodyPr/>
        <a:lstStyle/>
        <a:p>
          <a:endParaRPr lang="en-US"/>
        </a:p>
      </dgm:t>
    </dgm:pt>
    <dgm:pt modelId="{0B4FBBF6-EFDA-4A97-9014-9C2F94C42F09}" type="sibTrans" cxnId="{D504A472-3F61-483C-B1D8-15E198990CEA}">
      <dgm:prSet/>
      <dgm:spPr/>
      <dgm:t>
        <a:bodyPr/>
        <a:lstStyle/>
        <a:p>
          <a:endParaRPr lang="en-US"/>
        </a:p>
      </dgm:t>
    </dgm:pt>
    <dgm:pt modelId="{6D404067-2430-452F-8B78-2EDC6FF6CC5F}">
      <dgm:prSet phldr="0"/>
      <dgm:spPr/>
      <dgm:t>
        <a:bodyPr/>
        <a:lstStyle/>
        <a:p>
          <a:pPr rtl="0"/>
          <a:r>
            <a:rPr lang="en-US"/>
            <a:t>Transparency</a:t>
          </a:r>
        </a:p>
      </dgm:t>
    </dgm:pt>
    <dgm:pt modelId="{DDC6161A-3582-416A-9378-593A2E6BB685}" type="parTrans" cxnId="{21412EDC-1C4E-44CC-8A5F-52A241C0D411}">
      <dgm:prSet/>
      <dgm:spPr/>
      <dgm:t>
        <a:bodyPr/>
        <a:lstStyle/>
        <a:p>
          <a:endParaRPr lang="en-US"/>
        </a:p>
      </dgm:t>
    </dgm:pt>
    <dgm:pt modelId="{3BCA3A3E-37B1-4F60-85BC-F27D27ABF8E1}" type="sibTrans" cxnId="{21412EDC-1C4E-44CC-8A5F-52A241C0D411}">
      <dgm:prSet/>
      <dgm:spPr/>
      <dgm:t>
        <a:bodyPr/>
        <a:lstStyle/>
        <a:p>
          <a:endParaRPr lang="en-US"/>
        </a:p>
      </dgm:t>
    </dgm:pt>
    <dgm:pt modelId="{25A599E3-9B6A-4CCF-9909-3581C522FE46}">
      <dgm:prSet phldr="0"/>
      <dgm:spPr/>
      <dgm:t>
        <a:bodyPr/>
        <a:lstStyle/>
        <a:p>
          <a:r>
            <a:rPr lang="en-US"/>
            <a:t>Explainability</a:t>
          </a:r>
          <a:endParaRPr lang="en-US">
            <a:latin typeface="Calibri Light" panose="020F0302020204030204"/>
          </a:endParaRPr>
        </a:p>
      </dgm:t>
    </dgm:pt>
    <dgm:pt modelId="{E43303D6-BDC2-4D66-AE8F-94A6C650C018}" type="parTrans" cxnId="{CE9E38F3-E7BB-4416-A420-BA6F8FAB1A1C}">
      <dgm:prSet/>
      <dgm:spPr/>
      <dgm:t>
        <a:bodyPr/>
        <a:lstStyle/>
        <a:p>
          <a:endParaRPr lang="en-US"/>
        </a:p>
      </dgm:t>
    </dgm:pt>
    <dgm:pt modelId="{4BE505D5-B20E-48B2-9A09-3F45AFAD8F6E}" type="sibTrans" cxnId="{CE9E38F3-E7BB-4416-A420-BA6F8FAB1A1C}">
      <dgm:prSet/>
      <dgm:spPr/>
      <dgm:t>
        <a:bodyPr/>
        <a:lstStyle/>
        <a:p>
          <a:endParaRPr lang="en-US"/>
        </a:p>
      </dgm:t>
    </dgm:pt>
    <dgm:pt modelId="{66B11528-CE89-4816-9BD1-7BB75F4FF1A7}">
      <dgm:prSet phldr="0"/>
      <dgm:spPr/>
      <dgm:t>
        <a:bodyPr/>
        <a:lstStyle/>
        <a:p>
          <a:pPr rtl="0"/>
          <a:r>
            <a:rPr lang="en-US">
              <a:latin typeface="Calibri Light" panose="020F0302020204030204"/>
            </a:rPr>
            <a:t>AI solutions must include means of offering clear and relevant explanations of their decisions to diverse audiences.</a:t>
          </a:r>
        </a:p>
      </dgm:t>
    </dgm:pt>
    <dgm:pt modelId="{49A368DD-F908-4D9F-9F2F-96AE11C7DD01}" type="parTrans" cxnId="{FB798528-BB14-4F59-9A9C-5C602651B2E9}">
      <dgm:prSet/>
      <dgm:spPr/>
      <dgm:t>
        <a:bodyPr/>
        <a:lstStyle/>
        <a:p>
          <a:endParaRPr lang="en-US"/>
        </a:p>
      </dgm:t>
    </dgm:pt>
    <dgm:pt modelId="{7594089A-5FAB-4AD7-98FC-5A42D7D01B60}" type="sibTrans" cxnId="{FB798528-BB14-4F59-9A9C-5C602651B2E9}">
      <dgm:prSet/>
      <dgm:spPr/>
      <dgm:t>
        <a:bodyPr/>
        <a:lstStyle/>
        <a:p>
          <a:endParaRPr lang="en-US"/>
        </a:p>
      </dgm:t>
    </dgm:pt>
    <dgm:pt modelId="{32152C18-1F45-406D-8F13-77C04F04B647}" type="pres">
      <dgm:prSet presAssocID="{635F4CCB-1A8F-49BA-A81B-C685D5190881}" presName="Name0" presStyleCnt="0">
        <dgm:presLayoutVars>
          <dgm:dir/>
          <dgm:animLvl val="lvl"/>
          <dgm:resizeHandles val="exact"/>
        </dgm:presLayoutVars>
      </dgm:prSet>
      <dgm:spPr/>
    </dgm:pt>
    <dgm:pt modelId="{51BFDC4C-20D3-446D-9F3C-1EB99CC917F9}" type="pres">
      <dgm:prSet presAssocID="{6D404067-2430-452F-8B78-2EDC6FF6CC5F}" presName="composite" presStyleCnt="0"/>
      <dgm:spPr/>
    </dgm:pt>
    <dgm:pt modelId="{703726F6-A704-4A29-BE43-8712992BDBD1}" type="pres">
      <dgm:prSet presAssocID="{6D404067-2430-452F-8B78-2EDC6FF6CC5F}" presName="parTx" presStyleLbl="alignNode1" presStyleIdx="0" presStyleCnt="5">
        <dgm:presLayoutVars>
          <dgm:chMax val="0"/>
          <dgm:chPref val="0"/>
          <dgm:bulletEnabled val="1"/>
        </dgm:presLayoutVars>
      </dgm:prSet>
      <dgm:spPr/>
    </dgm:pt>
    <dgm:pt modelId="{EC151118-8DE3-4AFA-BB1C-A574E1213358}" type="pres">
      <dgm:prSet presAssocID="{6D404067-2430-452F-8B78-2EDC6FF6CC5F}" presName="desTx" presStyleLbl="alignAccFollowNode1" presStyleIdx="0" presStyleCnt="5">
        <dgm:presLayoutVars>
          <dgm:bulletEnabled val="1"/>
        </dgm:presLayoutVars>
      </dgm:prSet>
      <dgm:spPr/>
    </dgm:pt>
    <dgm:pt modelId="{DD94F1F6-0128-49C8-9048-8AEB253A1B97}" type="pres">
      <dgm:prSet presAssocID="{3BCA3A3E-37B1-4F60-85BC-F27D27ABF8E1}" presName="space" presStyleCnt="0"/>
      <dgm:spPr/>
    </dgm:pt>
    <dgm:pt modelId="{DED83BF4-4EBB-4DE8-80C8-C449B2788725}" type="pres">
      <dgm:prSet presAssocID="{25A599E3-9B6A-4CCF-9909-3581C522FE46}" presName="composite" presStyleCnt="0"/>
      <dgm:spPr/>
    </dgm:pt>
    <dgm:pt modelId="{4924041D-97AB-4557-94D3-32F925164D49}" type="pres">
      <dgm:prSet presAssocID="{25A599E3-9B6A-4CCF-9909-3581C522FE46}" presName="parTx" presStyleLbl="alignNode1" presStyleIdx="1" presStyleCnt="5">
        <dgm:presLayoutVars>
          <dgm:chMax val="0"/>
          <dgm:chPref val="0"/>
          <dgm:bulletEnabled val="1"/>
        </dgm:presLayoutVars>
      </dgm:prSet>
      <dgm:spPr/>
    </dgm:pt>
    <dgm:pt modelId="{A9E9DE47-01AC-4AD5-955D-B71D394D6E7C}" type="pres">
      <dgm:prSet presAssocID="{25A599E3-9B6A-4CCF-9909-3581C522FE46}" presName="desTx" presStyleLbl="alignAccFollowNode1" presStyleIdx="1" presStyleCnt="5">
        <dgm:presLayoutVars>
          <dgm:bulletEnabled val="1"/>
        </dgm:presLayoutVars>
      </dgm:prSet>
      <dgm:spPr/>
    </dgm:pt>
    <dgm:pt modelId="{0B349CD8-EEC7-409D-8358-CE1F75399B8B}" type="pres">
      <dgm:prSet presAssocID="{4BE505D5-B20E-48B2-9A09-3F45AFAD8F6E}" presName="space" presStyleCnt="0"/>
      <dgm:spPr/>
    </dgm:pt>
    <dgm:pt modelId="{E0E6B394-8783-4F82-9B08-D641F73FE917}" type="pres">
      <dgm:prSet presAssocID="{03AA8EEB-26A3-4A9A-80BC-43F673E750F1}" presName="composite" presStyleCnt="0"/>
      <dgm:spPr/>
    </dgm:pt>
    <dgm:pt modelId="{69684F77-DF82-4B2C-8089-72957BA7FCCC}" type="pres">
      <dgm:prSet presAssocID="{03AA8EEB-26A3-4A9A-80BC-43F673E750F1}" presName="parTx" presStyleLbl="alignNode1" presStyleIdx="2" presStyleCnt="5">
        <dgm:presLayoutVars>
          <dgm:chMax val="0"/>
          <dgm:chPref val="0"/>
          <dgm:bulletEnabled val="1"/>
        </dgm:presLayoutVars>
      </dgm:prSet>
      <dgm:spPr/>
    </dgm:pt>
    <dgm:pt modelId="{FB149A1B-4CF6-49F6-B25D-523D27DF1D4A}" type="pres">
      <dgm:prSet presAssocID="{03AA8EEB-26A3-4A9A-80BC-43F673E750F1}" presName="desTx" presStyleLbl="alignAccFollowNode1" presStyleIdx="2" presStyleCnt="5">
        <dgm:presLayoutVars>
          <dgm:bulletEnabled val="1"/>
        </dgm:presLayoutVars>
      </dgm:prSet>
      <dgm:spPr/>
    </dgm:pt>
    <dgm:pt modelId="{DE8677E4-50D9-4ED1-A125-79A4852A7372}" type="pres">
      <dgm:prSet presAssocID="{E113DCB7-6BB4-48D7-86B3-F0B8FD0B9ABC}" presName="space" presStyleCnt="0"/>
      <dgm:spPr/>
    </dgm:pt>
    <dgm:pt modelId="{416793FF-5227-477F-8675-43EC162A30C4}" type="pres">
      <dgm:prSet presAssocID="{BBD01CCB-1754-469A-9481-D064298CE020}" presName="composite" presStyleCnt="0"/>
      <dgm:spPr/>
    </dgm:pt>
    <dgm:pt modelId="{E30A0B06-F6CF-44D4-8CCC-CC7A268491A0}" type="pres">
      <dgm:prSet presAssocID="{BBD01CCB-1754-469A-9481-D064298CE020}" presName="parTx" presStyleLbl="alignNode1" presStyleIdx="3" presStyleCnt="5">
        <dgm:presLayoutVars>
          <dgm:chMax val="0"/>
          <dgm:chPref val="0"/>
          <dgm:bulletEnabled val="1"/>
        </dgm:presLayoutVars>
      </dgm:prSet>
      <dgm:spPr/>
    </dgm:pt>
    <dgm:pt modelId="{1FE195E5-8D98-4572-BE4A-7491BC250DA6}" type="pres">
      <dgm:prSet presAssocID="{BBD01CCB-1754-469A-9481-D064298CE020}" presName="desTx" presStyleLbl="alignAccFollowNode1" presStyleIdx="3" presStyleCnt="5">
        <dgm:presLayoutVars>
          <dgm:bulletEnabled val="1"/>
        </dgm:presLayoutVars>
      </dgm:prSet>
      <dgm:spPr/>
    </dgm:pt>
    <dgm:pt modelId="{7EC22786-73C1-4502-BCEC-54AC8FE7AF08}" type="pres">
      <dgm:prSet presAssocID="{D034EF5C-26C9-49F2-9459-11ABE6ED0A8F}" presName="space" presStyleCnt="0"/>
      <dgm:spPr/>
    </dgm:pt>
    <dgm:pt modelId="{40F72CB0-0401-4AFE-9BA9-E9A348C11397}" type="pres">
      <dgm:prSet presAssocID="{CFB33FAA-3B20-47E9-833A-968FBC6F4F7B}" presName="composite" presStyleCnt="0"/>
      <dgm:spPr/>
    </dgm:pt>
    <dgm:pt modelId="{5E53FBCA-7E88-47C1-BD4D-230D0F21890C}" type="pres">
      <dgm:prSet presAssocID="{CFB33FAA-3B20-47E9-833A-968FBC6F4F7B}" presName="parTx" presStyleLbl="alignNode1" presStyleIdx="4" presStyleCnt="5">
        <dgm:presLayoutVars>
          <dgm:chMax val="0"/>
          <dgm:chPref val="0"/>
          <dgm:bulletEnabled val="1"/>
        </dgm:presLayoutVars>
      </dgm:prSet>
      <dgm:spPr/>
    </dgm:pt>
    <dgm:pt modelId="{EA16DC9D-B6E4-45C9-824B-EA24654DE698}" type="pres">
      <dgm:prSet presAssocID="{CFB33FAA-3B20-47E9-833A-968FBC6F4F7B}" presName="desTx" presStyleLbl="alignAccFollowNode1" presStyleIdx="4" presStyleCnt="5">
        <dgm:presLayoutVars>
          <dgm:bulletEnabled val="1"/>
        </dgm:presLayoutVars>
      </dgm:prSet>
      <dgm:spPr/>
    </dgm:pt>
  </dgm:ptLst>
  <dgm:cxnLst>
    <dgm:cxn modelId="{E0BF2815-5B0D-4554-8F95-70C2710194F3}" type="presOf" srcId="{66B11528-CE89-4816-9BD1-7BB75F4FF1A7}" destId="{A9E9DE47-01AC-4AD5-955D-B71D394D6E7C}" srcOrd="0" destOrd="0" presId="urn:microsoft.com/office/officeart/2005/8/layout/hList1"/>
    <dgm:cxn modelId="{4474C415-7535-45DC-8318-FCE0A687390D}" srcId="{CFB33FAA-3B20-47E9-833A-968FBC6F4F7B}" destId="{A05B58D8-612D-4646-9141-17D7737F76F7}" srcOrd="0" destOrd="0" parTransId="{1F32B1E0-57A8-474B-8831-39D523B90ABA}" sibTransId="{19D4DD49-4CB1-4280-B5D6-59CA1555FC40}"/>
    <dgm:cxn modelId="{AFF6D617-4753-43F3-970C-8E2A1A09C184}" type="presOf" srcId="{A05B58D8-612D-4646-9141-17D7737F76F7}" destId="{EA16DC9D-B6E4-45C9-824B-EA24654DE698}" srcOrd="0" destOrd="0" presId="urn:microsoft.com/office/officeart/2005/8/layout/hList1"/>
    <dgm:cxn modelId="{B45CB01C-1AE7-484D-B4C7-AC0BF99735DA}" type="presOf" srcId="{37F07077-5A1A-4C33-A80A-69B9AE5592C1}" destId="{FB149A1B-4CF6-49F6-B25D-523D27DF1D4A}" srcOrd="0" destOrd="0" presId="urn:microsoft.com/office/officeart/2005/8/layout/hList1"/>
    <dgm:cxn modelId="{FB798528-BB14-4F59-9A9C-5C602651B2E9}" srcId="{25A599E3-9B6A-4CCF-9909-3581C522FE46}" destId="{66B11528-CE89-4816-9BD1-7BB75F4FF1A7}" srcOrd="0" destOrd="0" parTransId="{49A368DD-F908-4D9F-9F2F-96AE11C7DD01}" sibTransId="{7594089A-5FAB-4AD7-98FC-5A42D7D01B60}"/>
    <dgm:cxn modelId="{EC89CA31-FDA8-4AF6-95BE-CEB6A57C150B}" type="presOf" srcId="{B4189A16-6D3C-4449-B758-5612BB9E450E}" destId="{1FE195E5-8D98-4572-BE4A-7491BC250DA6}" srcOrd="0" destOrd="0" presId="urn:microsoft.com/office/officeart/2005/8/layout/hList1"/>
    <dgm:cxn modelId="{1E367433-62DC-4128-8A64-CF4E918BA91C}" srcId="{03AA8EEB-26A3-4A9A-80BC-43F673E750F1}" destId="{37F07077-5A1A-4C33-A80A-69B9AE5592C1}" srcOrd="0" destOrd="0" parTransId="{3E7DE773-7B8B-4B96-B416-F89C457BDC93}" sibTransId="{EADD0C1C-563E-40B9-B21F-06B39C76D9F4}"/>
    <dgm:cxn modelId="{2D804F36-870C-44E0-9137-9B668C75FA6B}" type="presOf" srcId="{23207C39-D484-481B-BB93-E4150077F7BA}" destId="{EC151118-8DE3-4AFA-BB1C-A574E1213358}" srcOrd="0" destOrd="0" presId="urn:microsoft.com/office/officeart/2005/8/layout/hList1"/>
    <dgm:cxn modelId="{BE9AB34A-2C5D-4BA7-9790-ADE7D9416427}" type="presOf" srcId="{03AA8EEB-26A3-4A9A-80BC-43F673E750F1}" destId="{69684F77-DF82-4B2C-8089-72957BA7FCCC}" srcOrd="0" destOrd="0" presId="urn:microsoft.com/office/officeart/2005/8/layout/hList1"/>
    <dgm:cxn modelId="{AD4ABA70-622A-451D-9282-E236B8BFD89A}" srcId="{BBD01CCB-1754-469A-9481-D064298CE020}" destId="{B4189A16-6D3C-4449-B758-5612BB9E450E}" srcOrd="0" destOrd="0" parTransId="{0DF88A76-A88D-4260-BC6A-C4C0B8710378}" sibTransId="{E83703F3-ADD0-4557-BCF4-B3B3FCA099E3}"/>
    <dgm:cxn modelId="{D504A472-3F61-483C-B1D8-15E198990CEA}" srcId="{6D404067-2430-452F-8B78-2EDC6FF6CC5F}" destId="{23207C39-D484-481B-BB93-E4150077F7BA}" srcOrd="0" destOrd="0" parTransId="{47678B08-FEAB-47CB-8E00-B39483202A13}" sibTransId="{0B4FBBF6-EFDA-4A97-9014-9C2F94C42F09}"/>
    <dgm:cxn modelId="{A36CC853-FCF9-46C6-AE80-1081A3672721}" type="presOf" srcId="{CFB33FAA-3B20-47E9-833A-968FBC6F4F7B}" destId="{5E53FBCA-7E88-47C1-BD4D-230D0F21890C}" srcOrd="0" destOrd="0" presId="urn:microsoft.com/office/officeart/2005/8/layout/hList1"/>
    <dgm:cxn modelId="{ED82EA8E-8C87-4077-AA7A-03E5C5B7D7CF}" srcId="{635F4CCB-1A8F-49BA-A81B-C685D5190881}" destId="{BBD01CCB-1754-469A-9481-D064298CE020}" srcOrd="3" destOrd="0" parTransId="{7F1B9C14-FFB4-409F-9A18-D4518DF8746F}" sibTransId="{D034EF5C-26C9-49F2-9459-11ABE6ED0A8F}"/>
    <dgm:cxn modelId="{63E14E91-0EF2-41E9-8864-31706B38E225}" srcId="{635F4CCB-1A8F-49BA-A81B-C685D5190881}" destId="{03AA8EEB-26A3-4A9A-80BC-43F673E750F1}" srcOrd="2" destOrd="0" parTransId="{92DF0E70-F3AE-4968-8B02-4FD434845E0E}" sibTransId="{E113DCB7-6BB4-48D7-86B3-F0B8FD0B9ABC}"/>
    <dgm:cxn modelId="{EED595B2-E5B1-4B53-A957-45986DCE9E48}" type="presOf" srcId="{25A599E3-9B6A-4CCF-9909-3581C522FE46}" destId="{4924041D-97AB-4557-94D3-32F925164D49}" srcOrd="0" destOrd="0" presId="urn:microsoft.com/office/officeart/2005/8/layout/hList1"/>
    <dgm:cxn modelId="{85DAAABD-76F4-4218-87C0-2A6DCC044AD7}" type="presOf" srcId="{BBD01CCB-1754-469A-9481-D064298CE020}" destId="{E30A0B06-F6CF-44D4-8CCC-CC7A268491A0}" srcOrd="0" destOrd="0" presId="urn:microsoft.com/office/officeart/2005/8/layout/hList1"/>
    <dgm:cxn modelId="{053995DB-B675-4EED-9047-273ED7316E2B}" type="presOf" srcId="{6D404067-2430-452F-8B78-2EDC6FF6CC5F}" destId="{703726F6-A704-4A29-BE43-8712992BDBD1}" srcOrd="0" destOrd="0" presId="urn:microsoft.com/office/officeart/2005/8/layout/hList1"/>
    <dgm:cxn modelId="{21412EDC-1C4E-44CC-8A5F-52A241C0D411}" srcId="{635F4CCB-1A8F-49BA-A81B-C685D5190881}" destId="{6D404067-2430-452F-8B78-2EDC6FF6CC5F}" srcOrd="0" destOrd="0" parTransId="{DDC6161A-3582-416A-9378-593A2E6BB685}" sibTransId="{3BCA3A3E-37B1-4F60-85BC-F27D27ABF8E1}"/>
    <dgm:cxn modelId="{9AA210E1-0896-4BB5-BADA-8C794DD84572}" type="presOf" srcId="{635F4CCB-1A8F-49BA-A81B-C685D5190881}" destId="{32152C18-1F45-406D-8F13-77C04F04B647}" srcOrd="0" destOrd="0" presId="urn:microsoft.com/office/officeart/2005/8/layout/hList1"/>
    <dgm:cxn modelId="{B5C190ED-08D2-4E42-92EC-A0D87127295E}" srcId="{635F4CCB-1A8F-49BA-A81B-C685D5190881}" destId="{CFB33FAA-3B20-47E9-833A-968FBC6F4F7B}" srcOrd="4" destOrd="0" parTransId="{7A24B02A-6116-4DD9-A0F9-B8A3F1F6B9D6}" sibTransId="{C13BAC53-01C8-4D89-88ED-CE98A0B9E22B}"/>
    <dgm:cxn modelId="{CE9E38F3-E7BB-4416-A420-BA6F8FAB1A1C}" srcId="{635F4CCB-1A8F-49BA-A81B-C685D5190881}" destId="{25A599E3-9B6A-4CCF-9909-3581C522FE46}" srcOrd="1" destOrd="0" parTransId="{E43303D6-BDC2-4D66-AE8F-94A6C650C018}" sibTransId="{4BE505D5-B20E-48B2-9A09-3F45AFAD8F6E}"/>
    <dgm:cxn modelId="{8FD6DB7E-31A0-486E-8E94-0B28A174258A}" type="presParOf" srcId="{32152C18-1F45-406D-8F13-77C04F04B647}" destId="{51BFDC4C-20D3-446D-9F3C-1EB99CC917F9}" srcOrd="0" destOrd="0" presId="urn:microsoft.com/office/officeart/2005/8/layout/hList1"/>
    <dgm:cxn modelId="{6412EBD9-15AC-4ECB-9540-81929D899209}" type="presParOf" srcId="{51BFDC4C-20D3-446D-9F3C-1EB99CC917F9}" destId="{703726F6-A704-4A29-BE43-8712992BDBD1}" srcOrd="0" destOrd="0" presId="urn:microsoft.com/office/officeart/2005/8/layout/hList1"/>
    <dgm:cxn modelId="{2BC02036-54DE-448F-BEE7-82486AFB2032}" type="presParOf" srcId="{51BFDC4C-20D3-446D-9F3C-1EB99CC917F9}" destId="{EC151118-8DE3-4AFA-BB1C-A574E1213358}" srcOrd="1" destOrd="0" presId="urn:microsoft.com/office/officeart/2005/8/layout/hList1"/>
    <dgm:cxn modelId="{E7F36EC7-F425-4DE1-88A3-62F4DFBF06CE}" type="presParOf" srcId="{32152C18-1F45-406D-8F13-77C04F04B647}" destId="{DD94F1F6-0128-49C8-9048-8AEB253A1B97}" srcOrd="1" destOrd="0" presId="urn:microsoft.com/office/officeart/2005/8/layout/hList1"/>
    <dgm:cxn modelId="{C9B93DE9-DB49-4576-9020-593323F5B7C9}" type="presParOf" srcId="{32152C18-1F45-406D-8F13-77C04F04B647}" destId="{DED83BF4-4EBB-4DE8-80C8-C449B2788725}" srcOrd="2" destOrd="0" presId="urn:microsoft.com/office/officeart/2005/8/layout/hList1"/>
    <dgm:cxn modelId="{396FB01E-0DE3-4084-BF01-CAC9B363521E}" type="presParOf" srcId="{DED83BF4-4EBB-4DE8-80C8-C449B2788725}" destId="{4924041D-97AB-4557-94D3-32F925164D49}" srcOrd="0" destOrd="0" presId="urn:microsoft.com/office/officeart/2005/8/layout/hList1"/>
    <dgm:cxn modelId="{4774F315-501A-4C88-A8EB-FF936C49DAA8}" type="presParOf" srcId="{DED83BF4-4EBB-4DE8-80C8-C449B2788725}" destId="{A9E9DE47-01AC-4AD5-955D-B71D394D6E7C}" srcOrd="1" destOrd="0" presId="urn:microsoft.com/office/officeart/2005/8/layout/hList1"/>
    <dgm:cxn modelId="{9B3C8037-7C5E-4E9A-9FFA-109F50E41D2F}" type="presParOf" srcId="{32152C18-1F45-406D-8F13-77C04F04B647}" destId="{0B349CD8-EEC7-409D-8358-CE1F75399B8B}" srcOrd="3" destOrd="0" presId="urn:microsoft.com/office/officeart/2005/8/layout/hList1"/>
    <dgm:cxn modelId="{4410DB94-170B-4421-9CFF-F2AD39230FB4}" type="presParOf" srcId="{32152C18-1F45-406D-8F13-77C04F04B647}" destId="{E0E6B394-8783-4F82-9B08-D641F73FE917}" srcOrd="4" destOrd="0" presId="urn:microsoft.com/office/officeart/2005/8/layout/hList1"/>
    <dgm:cxn modelId="{4E0583AF-25CE-446B-81CB-24AFEA364DCB}" type="presParOf" srcId="{E0E6B394-8783-4F82-9B08-D641F73FE917}" destId="{69684F77-DF82-4B2C-8089-72957BA7FCCC}" srcOrd="0" destOrd="0" presId="urn:microsoft.com/office/officeart/2005/8/layout/hList1"/>
    <dgm:cxn modelId="{03EC21C5-9DCC-4A8D-BDEF-62CBBABAADE8}" type="presParOf" srcId="{E0E6B394-8783-4F82-9B08-D641F73FE917}" destId="{FB149A1B-4CF6-49F6-B25D-523D27DF1D4A}" srcOrd="1" destOrd="0" presId="urn:microsoft.com/office/officeart/2005/8/layout/hList1"/>
    <dgm:cxn modelId="{B326C0CD-3980-410B-BD01-7D1B072FB325}" type="presParOf" srcId="{32152C18-1F45-406D-8F13-77C04F04B647}" destId="{DE8677E4-50D9-4ED1-A125-79A4852A7372}" srcOrd="5" destOrd="0" presId="urn:microsoft.com/office/officeart/2005/8/layout/hList1"/>
    <dgm:cxn modelId="{70D4F392-867F-4439-B666-DD93C572A9D8}" type="presParOf" srcId="{32152C18-1F45-406D-8F13-77C04F04B647}" destId="{416793FF-5227-477F-8675-43EC162A30C4}" srcOrd="6" destOrd="0" presId="urn:microsoft.com/office/officeart/2005/8/layout/hList1"/>
    <dgm:cxn modelId="{9DA6C4FD-06FB-4032-8139-1BD11DE5C18E}" type="presParOf" srcId="{416793FF-5227-477F-8675-43EC162A30C4}" destId="{E30A0B06-F6CF-44D4-8CCC-CC7A268491A0}" srcOrd="0" destOrd="0" presId="urn:microsoft.com/office/officeart/2005/8/layout/hList1"/>
    <dgm:cxn modelId="{2504271C-162B-40A2-9402-7DEF2C5ACD1B}" type="presParOf" srcId="{416793FF-5227-477F-8675-43EC162A30C4}" destId="{1FE195E5-8D98-4572-BE4A-7491BC250DA6}" srcOrd="1" destOrd="0" presId="urn:microsoft.com/office/officeart/2005/8/layout/hList1"/>
    <dgm:cxn modelId="{E3A46004-B893-4357-95D2-C91A9212B717}" type="presParOf" srcId="{32152C18-1F45-406D-8F13-77C04F04B647}" destId="{7EC22786-73C1-4502-BCEC-54AC8FE7AF08}" srcOrd="7" destOrd="0" presId="urn:microsoft.com/office/officeart/2005/8/layout/hList1"/>
    <dgm:cxn modelId="{7CA18566-B47D-4E95-BD4A-93914724E4A3}" type="presParOf" srcId="{32152C18-1F45-406D-8F13-77C04F04B647}" destId="{40F72CB0-0401-4AFE-9BA9-E9A348C11397}" srcOrd="8" destOrd="0" presId="urn:microsoft.com/office/officeart/2005/8/layout/hList1"/>
    <dgm:cxn modelId="{E5D70ED9-CF69-4C01-A8F9-F91F52033C9A}" type="presParOf" srcId="{40F72CB0-0401-4AFE-9BA9-E9A348C11397}" destId="{5E53FBCA-7E88-47C1-BD4D-230D0F21890C}" srcOrd="0" destOrd="0" presId="urn:microsoft.com/office/officeart/2005/8/layout/hList1"/>
    <dgm:cxn modelId="{661CF82F-FBE4-4ADE-835F-2888BCA1895A}" type="presParOf" srcId="{40F72CB0-0401-4AFE-9BA9-E9A348C11397}" destId="{EA16DC9D-B6E4-45C9-824B-EA24654DE69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D2EC3C-A46B-4BA1-ABD2-8C20D06505C2}"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D008049D-F663-4A75-B6F6-051B0FC8C6DB}">
      <dgm:prSet/>
      <dgm:spPr/>
      <dgm:t>
        <a:bodyPr/>
        <a:lstStyle/>
        <a:p>
          <a:r>
            <a:rPr lang="en-US"/>
            <a:t>Quality: </a:t>
          </a:r>
        </a:p>
      </dgm:t>
    </dgm:pt>
    <dgm:pt modelId="{3E03E047-3F64-49F3-AC13-DEDC5C2E8ED1}" type="parTrans" cxnId="{C55ED49D-438E-43DB-81BE-945EEA4FB5A3}">
      <dgm:prSet/>
      <dgm:spPr/>
      <dgm:t>
        <a:bodyPr/>
        <a:lstStyle/>
        <a:p>
          <a:endParaRPr lang="en-US"/>
        </a:p>
      </dgm:t>
    </dgm:pt>
    <dgm:pt modelId="{C72580B6-896B-4935-A8CA-D90E60109A60}" type="sibTrans" cxnId="{C55ED49D-438E-43DB-81BE-945EEA4FB5A3}">
      <dgm:prSet/>
      <dgm:spPr/>
      <dgm:t>
        <a:bodyPr/>
        <a:lstStyle/>
        <a:p>
          <a:endParaRPr lang="en-US"/>
        </a:p>
      </dgm:t>
    </dgm:pt>
    <dgm:pt modelId="{967C1235-C493-46D5-92ED-B74F4230D2A8}">
      <dgm:prSet/>
      <dgm:spPr/>
      <dgm:t>
        <a:bodyPr/>
        <a:lstStyle/>
        <a:p>
          <a:r>
            <a:rPr lang="en-US" dirty="0"/>
            <a:t>Stakeholders must monitor and manage ML models to mitigate the risk of unethical bias and performance drift</a:t>
          </a:r>
        </a:p>
      </dgm:t>
    </dgm:pt>
    <dgm:pt modelId="{EA8AB357-8BF7-4D78-BA9D-36CB3BF3D4FF}" type="parTrans" cxnId="{0A6AFF7D-82AD-492E-9950-51777300AF21}">
      <dgm:prSet/>
      <dgm:spPr/>
      <dgm:t>
        <a:bodyPr/>
        <a:lstStyle/>
        <a:p>
          <a:endParaRPr lang="en-US"/>
        </a:p>
      </dgm:t>
    </dgm:pt>
    <dgm:pt modelId="{E9EA9329-A654-44BD-8F88-3470D374BA7E}" type="sibTrans" cxnId="{0A6AFF7D-82AD-492E-9950-51777300AF21}">
      <dgm:prSet/>
      <dgm:spPr/>
      <dgm:t>
        <a:bodyPr/>
        <a:lstStyle/>
        <a:p>
          <a:endParaRPr lang="en-US"/>
        </a:p>
      </dgm:t>
    </dgm:pt>
    <dgm:pt modelId="{36D92518-C651-4CC3-9B4C-142EF74BEC87}">
      <dgm:prSet/>
      <dgm:spPr/>
      <dgm:t>
        <a:bodyPr/>
        <a:lstStyle/>
        <a:p>
          <a:r>
            <a:rPr lang="en-US"/>
            <a:t>Legality: </a:t>
          </a:r>
        </a:p>
      </dgm:t>
    </dgm:pt>
    <dgm:pt modelId="{A394EE0A-7D7A-463D-B574-E0538232C9D2}" type="parTrans" cxnId="{9F381686-48CB-4509-A8E7-9F50979308A3}">
      <dgm:prSet/>
      <dgm:spPr/>
      <dgm:t>
        <a:bodyPr/>
        <a:lstStyle/>
        <a:p>
          <a:endParaRPr lang="en-US"/>
        </a:p>
      </dgm:t>
    </dgm:pt>
    <dgm:pt modelId="{4C4BEEE0-15F3-43A2-84DE-0C895331510E}" type="sibTrans" cxnId="{9F381686-48CB-4509-A8E7-9F50979308A3}">
      <dgm:prSet/>
      <dgm:spPr/>
      <dgm:t>
        <a:bodyPr/>
        <a:lstStyle/>
        <a:p>
          <a:endParaRPr lang="en-US"/>
        </a:p>
      </dgm:t>
    </dgm:pt>
    <dgm:pt modelId="{10352949-58BA-4B0B-A6D7-A64D875E5DF1}">
      <dgm:prSet/>
      <dgm:spPr/>
      <dgm:t>
        <a:bodyPr/>
        <a:lstStyle/>
        <a:p>
          <a:r>
            <a:rPr lang="en-US"/>
            <a:t>Governing bodies are increasingly mandating transparency, auditability, and explainability</a:t>
          </a:r>
        </a:p>
      </dgm:t>
    </dgm:pt>
    <dgm:pt modelId="{E45895C3-3031-42BC-A3BC-EEDAC17553E3}" type="parTrans" cxnId="{CE2B6576-6ECC-4E87-B831-C24242B962C1}">
      <dgm:prSet/>
      <dgm:spPr/>
      <dgm:t>
        <a:bodyPr/>
        <a:lstStyle/>
        <a:p>
          <a:endParaRPr lang="en-US"/>
        </a:p>
      </dgm:t>
    </dgm:pt>
    <dgm:pt modelId="{8ED3704F-CE09-433C-94A9-7B533A8C1FC6}" type="sibTrans" cxnId="{CE2B6576-6ECC-4E87-B831-C24242B962C1}">
      <dgm:prSet/>
      <dgm:spPr/>
      <dgm:t>
        <a:bodyPr/>
        <a:lstStyle/>
        <a:p>
          <a:endParaRPr lang="en-US"/>
        </a:p>
      </dgm:t>
    </dgm:pt>
    <dgm:pt modelId="{C81A01A3-6AC0-48B7-BF77-E2F05152561D}">
      <dgm:prSet/>
      <dgm:spPr/>
      <dgm:t>
        <a:bodyPr/>
        <a:lstStyle/>
        <a:p>
          <a:r>
            <a:rPr lang="en-US"/>
            <a:t>Trust: </a:t>
          </a:r>
        </a:p>
      </dgm:t>
    </dgm:pt>
    <dgm:pt modelId="{DD76A034-6EC7-4851-9873-34F154CAD86B}" type="parTrans" cxnId="{0F445088-0E43-466F-924C-00FD197D4B51}">
      <dgm:prSet/>
      <dgm:spPr/>
      <dgm:t>
        <a:bodyPr/>
        <a:lstStyle/>
        <a:p>
          <a:endParaRPr lang="en-US"/>
        </a:p>
      </dgm:t>
    </dgm:pt>
    <dgm:pt modelId="{8E6F4E7F-E690-45AD-AD97-B857B104B243}" type="sibTrans" cxnId="{0F445088-0E43-466F-924C-00FD197D4B51}">
      <dgm:prSet/>
      <dgm:spPr/>
      <dgm:t>
        <a:bodyPr/>
        <a:lstStyle/>
        <a:p>
          <a:endParaRPr lang="en-US"/>
        </a:p>
      </dgm:t>
    </dgm:pt>
    <dgm:pt modelId="{C933D373-3600-47C4-9B75-B5EA284543B7}">
      <dgm:prSet/>
      <dgm:spPr/>
      <dgm:t>
        <a:bodyPr/>
        <a:lstStyle/>
        <a:p>
          <a:r>
            <a:rPr lang="en-US"/>
            <a:t>'Opening the black box' will help engender trust that ML models can make intelligent, ethical, beneficial decisions</a:t>
          </a:r>
        </a:p>
      </dgm:t>
    </dgm:pt>
    <dgm:pt modelId="{24E50750-341C-4121-ABBF-0A2F376398FF}" type="parTrans" cxnId="{10FB82E7-C811-4AEB-A840-B5A0B592AC16}">
      <dgm:prSet/>
      <dgm:spPr/>
      <dgm:t>
        <a:bodyPr/>
        <a:lstStyle/>
        <a:p>
          <a:endParaRPr lang="en-US"/>
        </a:p>
      </dgm:t>
    </dgm:pt>
    <dgm:pt modelId="{FE5047BF-E23A-4C45-B4ED-F687BB4F5B0D}" type="sibTrans" cxnId="{10FB82E7-C811-4AEB-A840-B5A0B592AC16}">
      <dgm:prSet/>
      <dgm:spPr/>
      <dgm:t>
        <a:bodyPr/>
        <a:lstStyle/>
        <a:p>
          <a:endParaRPr lang="en-US"/>
        </a:p>
      </dgm:t>
    </dgm:pt>
    <dgm:pt modelId="{5146FAC5-21AE-4D74-A706-80FA75ED0C9F}" type="pres">
      <dgm:prSet presAssocID="{8DD2EC3C-A46B-4BA1-ABD2-8C20D06505C2}" presName="linear" presStyleCnt="0">
        <dgm:presLayoutVars>
          <dgm:dir/>
          <dgm:animLvl val="lvl"/>
          <dgm:resizeHandles val="exact"/>
        </dgm:presLayoutVars>
      </dgm:prSet>
      <dgm:spPr/>
    </dgm:pt>
    <dgm:pt modelId="{2DDF6081-6FDC-4787-9D4C-6B569A121888}" type="pres">
      <dgm:prSet presAssocID="{D008049D-F663-4A75-B6F6-051B0FC8C6DB}" presName="parentLin" presStyleCnt="0"/>
      <dgm:spPr/>
    </dgm:pt>
    <dgm:pt modelId="{E0CF3997-23F3-4CCE-B39E-6F19C6460ABD}" type="pres">
      <dgm:prSet presAssocID="{D008049D-F663-4A75-B6F6-051B0FC8C6DB}" presName="parentLeftMargin" presStyleLbl="node1" presStyleIdx="0" presStyleCnt="3"/>
      <dgm:spPr/>
    </dgm:pt>
    <dgm:pt modelId="{EE624C96-DFBA-4A46-9BF5-61869226C45F}" type="pres">
      <dgm:prSet presAssocID="{D008049D-F663-4A75-B6F6-051B0FC8C6DB}" presName="parentText" presStyleLbl="node1" presStyleIdx="0" presStyleCnt="3">
        <dgm:presLayoutVars>
          <dgm:chMax val="0"/>
          <dgm:bulletEnabled val="1"/>
        </dgm:presLayoutVars>
      </dgm:prSet>
      <dgm:spPr/>
    </dgm:pt>
    <dgm:pt modelId="{98C28D3D-D197-409D-9E39-451303A60481}" type="pres">
      <dgm:prSet presAssocID="{D008049D-F663-4A75-B6F6-051B0FC8C6DB}" presName="negativeSpace" presStyleCnt="0"/>
      <dgm:spPr/>
    </dgm:pt>
    <dgm:pt modelId="{6953FD92-F84C-4D4E-A815-F02324DD7370}" type="pres">
      <dgm:prSet presAssocID="{D008049D-F663-4A75-B6F6-051B0FC8C6DB}" presName="childText" presStyleLbl="conFgAcc1" presStyleIdx="0" presStyleCnt="3">
        <dgm:presLayoutVars>
          <dgm:bulletEnabled val="1"/>
        </dgm:presLayoutVars>
      </dgm:prSet>
      <dgm:spPr/>
    </dgm:pt>
    <dgm:pt modelId="{0209659C-8942-49A3-B207-E6FF0AD33C8F}" type="pres">
      <dgm:prSet presAssocID="{C72580B6-896B-4935-A8CA-D90E60109A60}" presName="spaceBetweenRectangles" presStyleCnt="0"/>
      <dgm:spPr/>
    </dgm:pt>
    <dgm:pt modelId="{8E89FC92-2277-4C13-BF7F-DC469C53DF33}" type="pres">
      <dgm:prSet presAssocID="{36D92518-C651-4CC3-9B4C-142EF74BEC87}" presName="parentLin" presStyleCnt="0"/>
      <dgm:spPr/>
    </dgm:pt>
    <dgm:pt modelId="{D3FE5366-6377-475C-97D0-4DC67D7B5A6F}" type="pres">
      <dgm:prSet presAssocID="{36D92518-C651-4CC3-9B4C-142EF74BEC87}" presName="parentLeftMargin" presStyleLbl="node1" presStyleIdx="0" presStyleCnt="3"/>
      <dgm:spPr/>
    </dgm:pt>
    <dgm:pt modelId="{F6C7A26E-7E63-4121-9741-08D1DD300177}" type="pres">
      <dgm:prSet presAssocID="{36D92518-C651-4CC3-9B4C-142EF74BEC87}" presName="parentText" presStyleLbl="node1" presStyleIdx="1" presStyleCnt="3">
        <dgm:presLayoutVars>
          <dgm:chMax val="0"/>
          <dgm:bulletEnabled val="1"/>
        </dgm:presLayoutVars>
      </dgm:prSet>
      <dgm:spPr/>
    </dgm:pt>
    <dgm:pt modelId="{764584AD-122B-4718-8B70-AA648911B0A4}" type="pres">
      <dgm:prSet presAssocID="{36D92518-C651-4CC3-9B4C-142EF74BEC87}" presName="negativeSpace" presStyleCnt="0"/>
      <dgm:spPr/>
    </dgm:pt>
    <dgm:pt modelId="{B6FCA7B8-0C5B-405E-B203-4D13B0827DF1}" type="pres">
      <dgm:prSet presAssocID="{36D92518-C651-4CC3-9B4C-142EF74BEC87}" presName="childText" presStyleLbl="conFgAcc1" presStyleIdx="1" presStyleCnt="3">
        <dgm:presLayoutVars>
          <dgm:bulletEnabled val="1"/>
        </dgm:presLayoutVars>
      </dgm:prSet>
      <dgm:spPr/>
    </dgm:pt>
    <dgm:pt modelId="{E0012083-5F79-4442-BFED-C25E9FCAC7D1}" type="pres">
      <dgm:prSet presAssocID="{4C4BEEE0-15F3-43A2-84DE-0C895331510E}" presName="spaceBetweenRectangles" presStyleCnt="0"/>
      <dgm:spPr/>
    </dgm:pt>
    <dgm:pt modelId="{D59418BE-F312-4A88-91B8-15D2E9258F55}" type="pres">
      <dgm:prSet presAssocID="{C81A01A3-6AC0-48B7-BF77-E2F05152561D}" presName="parentLin" presStyleCnt="0"/>
      <dgm:spPr/>
    </dgm:pt>
    <dgm:pt modelId="{59CCF196-0D8A-4CBF-AAFC-0305E8D19C14}" type="pres">
      <dgm:prSet presAssocID="{C81A01A3-6AC0-48B7-BF77-E2F05152561D}" presName="parentLeftMargin" presStyleLbl="node1" presStyleIdx="1" presStyleCnt="3"/>
      <dgm:spPr/>
    </dgm:pt>
    <dgm:pt modelId="{E1AB1B85-CFE3-4B8A-8367-6640CF67F60F}" type="pres">
      <dgm:prSet presAssocID="{C81A01A3-6AC0-48B7-BF77-E2F05152561D}" presName="parentText" presStyleLbl="node1" presStyleIdx="2" presStyleCnt="3">
        <dgm:presLayoutVars>
          <dgm:chMax val="0"/>
          <dgm:bulletEnabled val="1"/>
        </dgm:presLayoutVars>
      </dgm:prSet>
      <dgm:spPr/>
    </dgm:pt>
    <dgm:pt modelId="{124B96DB-9954-412F-BD28-8EE3AA5C925E}" type="pres">
      <dgm:prSet presAssocID="{C81A01A3-6AC0-48B7-BF77-E2F05152561D}" presName="negativeSpace" presStyleCnt="0"/>
      <dgm:spPr/>
    </dgm:pt>
    <dgm:pt modelId="{2A01812F-1159-406D-A7C3-CE2846F69CA6}" type="pres">
      <dgm:prSet presAssocID="{C81A01A3-6AC0-48B7-BF77-E2F05152561D}" presName="childText" presStyleLbl="conFgAcc1" presStyleIdx="2" presStyleCnt="3">
        <dgm:presLayoutVars>
          <dgm:bulletEnabled val="1"/>
        </dgm:presLayoutVars>
      </dgm:prSet>
      <dgm:spPr/>
    </dgm:pt>
  </dgm:ptLst>
  <dgm:cxnLst>
    <dgm:cxn modelId="{F811E606-478D-4759-B89E-CD286AB06A3E}" type="presOf" srcId="{36D92518-C651-4CC3-9B4C-142EF74BEC87}" destId="{F6C7A26E-7E63-4121-9741-08D1DD300177}" srcOrd="1" destOrd="0" presId="urn:microsoft.com/office/officeart/2005/8/layout/list1"/>
    <dgm:cxn modelId="{F10D3A08-3EA3-4964-98EF-451A87A3722E}" type="presOf" srcId="{10352949-58BA-4B0B-A6D7-A64D875E5DF1}" destId="{B6FCA7B8-0C5B-405E-B203-4D13B0827DF1}" srcOrd="0" destOrd="0" presId="urn:microsoft.com/office/officeart/2005/8/layout/list1"/>
    <dgm:cxn modelId="{FBF0BB36-8130-4425-8C8D-C1F3C04FE390}" type="presOf" srcId="{36D92518-C651-4CC3-9B4C-142EF74BEC87}" destId="{D3FE5366-6377-475C-97D0-4DC67D7B5A6F}" srcOrd="0" destOrd="0" presId="urn:microsoft.com/office/officeart/2005/8/layout/list1"/>
    <dgm:cxn modelId="{B584C647-3E64-43A5-84A9-8FD8A92BF32B}" type="presOf" srcId="{967C1235-C493-46D5-92ED-B74F4230D2A8}" destId="{6953FD92-F84C-4D4E-A815-F02324DD7370}" srcOrd="0" destOrd="0" presId="urn:microsoft.com/office/officeart/2005/8/layout/list1"/>
    <dgm:cxn modelId="{7DC4A14A-F206-46A8-85F3-08F6E54BA4B3}" type="presOf" srcId="{D008049D-F663-4A75-B6F6-051B0FC8C6DB}" destId="{EE624C96-DFBA-4A46-9BF5-61869226C45F}" srcOrd="1" destOrd="0" presId="urn:microsoft.com/office/officeart/2005/8/layout/list1"/>
    <dgm:cxn modelId="{CE2B6576-6ECC-4E87-B831-C24242B962C1}" srcId="{36D92518-C651-4CC3-9B4C-142EF74BEC87}" destId="{10352949-58BA-4B0B-A6D7-A64D875E5DF1}" srcOrd="0" destOrd="0" parTransId="{E45895C3-3031-42BC-A3BC-EEDAC17553E3}" sibTransId="{8ED3704F-CE09-433C-94A9-7B533A8C1FC6}"/>
    <dgm:cxn modelId="{267B5076-087A-4035-A25C-C0AD80BBE167}" type="presOf" srcId="{C933D373-3600-47C4-9B75-B5EA284543B7}" destId="{2A01812F-1159-406D-A7C3-CE2846F69CA6}" srcOrd="0" destOrd="0" presId="urn:microsoft.com/office/officeart/2005/8/layout/list1"/>
    <dgm:cxn modelId="{0A6AFF7D-82AD-492E-9950-51777300AF21}" srcId="{D008049D-F663-4A75-B6F6-051B0FC8C6DB}" destId="{967C1235-C493-46D5-92ED-B74F4230D2A8}" srcOrd="0" destOrd="0" parTransId="{EA8AB357-8BF7-4D78-BA9D-36CB3BF3D4FF}" sibTransId="{E9EA9329-A654-44BD-8F88-3470D374BA7E}"/>
    <dgm:cxn modelId="{9F381686-48CB-4509-A8E7-9F50979308A3}" srcId="{8DD2EC3C-A46B-4BA1-ABD2-8C20D06505C2}" destId="{36D92518-C651-4CC3-9B4C-142EF74BEC87}" srcOrd="1" destOrd="0" parTransId="{A394EE0A-7D7A-463D-B574-E0538232C9D2}" sibTransId="{4C4BEEE0-15F3-43A2-84DE-0C895331510E}"/>
    <dgm:cxn modelId="{0F445088-0E43-466F-924C-00FD197D4B51}" srcId="{8DD2EC3C-A46B-4BA1-ABD2-8C20D06505C2}" destId="{C81A01A3-6AC0-48B7-BF77-E2F05152561D}" srcOrd="2" destOrd="0" parTransId="{DD76A034-6EC7-4851-9873-34F154CAD86B}" sibTransId="{8E6F4E7F-E690-45AD-AD97-B857B104B243}"/>
    <dgm:cxn modelId="{7233048B-128D-425C-9A7E-9F7C773064B7}" type="presOf" srcId="{C81A01A3-6AC0-48B7-BF77-E2F05152561D}" destId="{E1AB1B85-CFE3-4B8A-8367-6640CF67F60F}" srcOrd="1" destOrd="0" presId="urn:microsoft.com/office/officeart/2005/8/layout/list1"/>
    <dgm:cxn modelId="{C55ED49D-438E-43DB-81BE-945EEA4FB5A3}" srcId="{8DD2EC3C-A46B-4BA1-ABD2-8C20D06505C2}" destId="{D008049D-F663-4A75-B6F6-051B0FC8C6DB}" srcOrd="0" destOrd="0" parTransId="{3E03E047-3F64-49F3-AC13-DEDC5C2E8ED1}" sibTransId="{C72580B6-896B-4935-A8CA-D90E60109A60}"/>
    <dgm:cxn modelId="{671D08CD-4C9F-45C1-B08F-D99B01F9AB38}" type="presOf" srcId="{C81A01A3-6AC0-48B7-BF77-E2F05152561D}" destId="{59CCF196-0D8A-4CBF-AAFC-0305E8D19C14}" srcOrd="0" destOrd="0" presId="urn:microsoft.com/office/officeart/2005/8/layout/list1"/>
    <dgm:cxn modelId="{10FB82E7-C811-4AEB-A840-B5A0B592AC16}" srcId="{C81A01A3-6AC0-48B7-BF77-E2F05152561D}" destId="{C933D373-3600-47C4-9B75-B5EA284543B7}" srcOrd="0" destOrd="0" parTransId="{24E50750-341C-4121-ABBF-0A2F376398FF}" sibTransId="{FE5047BF-E23A-4C45-B4ED-F687BB4F5B0D}"/>
    <dgm:cxn modelId="{73E331EA-A7A0-499F-BCCD-C8F981FB5356}" type="presOf" srcId="{D008049D-F663-4A75-B6F6-051B0FC8C6DB}" destId="{E0CF3997-23F3-4CCE-B39E-6F19C6460ABD}" srcOrd="0" destOrd="0" presId="urn:microsoft.com/office/officeart/2005/8/layout/list1"/>
    <dgm:cxn modelId="{AF99E5FF-AECE-4332-B92A-54A18C89D47E}" type="presOf" srcId="{8DD2EC3C-A46B-4BA1-ABD2-8C20D06505C2}" destId="{5146FAC5-21AE-4D74-A706-80FA75ED0C9F}" srcOrd="0" destOrd="0" presId="urn:microsoft.com/office/officeart/2005/8/layout/list1"/>
    <dgm:cxn modelId="{99AB51BE-B511-454D-B29E-0F58527444E0}" type="presParOf" srcId="{5146FAC5-21AE-4D74-A706-80FA75ED0C9F}" destId="{2DDF6081-6FDC-4787-9D4C-6B569A121888}" srcOrd="0" destOrd="0" presId="urn:microsoft.com/office/officeart/2005/8/layout/list1"/>
    <dgm:cxn modelId="{1D0D15C0-83AB-40C2-A34D-757586A1CD1C}" type="presParOf" srcId="{2DDF6081-6FDC-4787-9D4C-6B569A121888}" destId="{E0CF3997-23F3-4CCE-B39E-6F19C6460ABD}" srcOrd="0" destOrd="0" presId="urn:microsoft.com/office/officeart/2005/8/layout/list1"/>
    <dgm:cxn modelId="{1784B780-C28B-4149-9AC3-840CF477B9D7}" type="presParOf" srcId="{2DDF6081-6FDC-4787-9D4C-6B569A121888}" destId="{EE624C96-DFBA-4A46-9BF5-61869226C45F}" srcOrd="1" destOrd="0" presId="urn:microsoft.com/office/officeart/2005/8/layout/list1"/>
    <dgm:cxn modelId="{22A86F2F-B95F-4199-88B5-EEF192392D5D}" type="presParOf" srcId="{5146FAC5-21AE-4D74-A706-80FA75ED0C9F}" destId="{98C28D3D-D197-409D-9E39-451303A60481}" srcOrd="1" destOrd="0" presId="urn:microsoft.com/office/officeart/2005/8/layout/list1"/>
    <dgm:cxn modelId="{9592717C-C2A9-4D04-A19B-4815F0936927}" type="presParOf" srcId="{5146FAC5-21AE-4D74-A706-80FA75ED0C9F}" destId="{6953FD92-F84C-4D4E-A815-F02324DD7370}" srcOrd="2" destOrd="0" presId="urn:microsoft.com/office/officeart/2005/8/layout/list1"/>
    <dgm:cxn modelId="{6EB6C8CA-5A50-4BE3-A4E3-AAFD5C356EA3}" type="presParOf" srcId="{5146FAC5-21AE-4D74-A706-80FA75ED0C9F}" destId="{0209659C-8942-49A3-B207-E6FF0AD33C8F}" srcOrd="3" destOrd="0" presId="urn:microsoft.com/office/officeart/2005/8/layout/list1"/>
    <dgm:cxn modelId="{EB7D37F6-D239-4889-B181-FCF44F063FD4}" type="presParOf" srcId="{5146FAC5-21AE-4D74-A706-80FA75ED0C9F}" destId="{8E89FC92-2277-4C13-BF7F-DC469C53DF33}" srcOrd="4" destOrd="0" presId="urn:microsoft.com/office/officeart/2005/8/layout/list1"/>
    <dgm:cxn modelId="{A49FA187-7FEA-4FF4-870A-C531960D62E8}" type="presParOf" srcId="{8E89FC92-2277-4C13-BF7F-DC469C53DF33}" destId="{D3FE5366-6377-475C-97D0-4DC67D7B5A6F}" srcOrd="0" destOrd="0" presId="urn:microsoft.com/office/officeart/2005/8/layout/list1"/>
    <dgm:cxn modelId="{F95D0837-0DE5-405E-9EE2-37D0B1FC10F5}" type="presParOf" srcId="{8E89FC92-2277-4C13-BF7F-DC469C53DF33}" destId="{F6C7A26E-7E63-4121-9741-08D1DD300177}" srcOrd="1" destOrd="0" presId="urn:microsoft.com/office/officeart/2005/8/layout/list1"/>
    <dgm:cxn modelId="{03007569-18BF-4205-9767-BDDA7A717C2A}" type="presParOf" srcId="{5146FAC5-21AE-4D74-A706-80FA75ED0C9F}" destId="{764584AD-122B-4718-8B70-AA648911B0A4}" srcOrd="5" destOrd="0" presId="urn:microsoft.com/office/officeart/2005/8/layout/list1"/>
    <dgm:cxn modelId="{A2FAD371-6952-4797-8A46-B215AC333EEB}" type="presParOf" srcId="{5146FAC5-21AE-4D74-A706-80FA75ED0C9F}" destId="{B6FCA7B8-0C5B-405E-B203-4D13B0827DF1}" srcOrd="6" destOrd="0" presId="urn:microsoft.com/office/officeart/2005/8/layout/list1"/>
    <dgm:cxn modelId="{855E8509-CE30-4F3B-8A38-A79ACF27CE4D}" type="presParOf" srcId="{5146FAC5-21AE-4D74-A706-80FA75ED0C9F}" destId="{E0012083-5F79-4442-BFED-C25E9FCAC7D1}" srcOrd="7" destOrd="0" presId="urn:microsoft.com/office/officeart/2005/8/layout/list1"/>
    <dgm:cxn modelId="{465ACAAD-7B40-4ED2-9138-CDDAB97B88BB}" type="presParOf" srcId="{5146FAC5-21AE-4D74-A706-80FA75ED0C9F}" destId="{D59418BE-F312-4A88-91B8-15D2E9258F55}" srcOrd="8" destOrd="0" presId="urn:microsoft.com/office/officeart/2005/8/layout/list1"/>
    <dgm:cxn modelId="{D680BF09-4861-444A-A973-20E8787ED91B}" type="presParOf" srcId="{D59418BE-F312-4A88-91B8-15D2E9258F55}" destId="{59CCF196-0D8A-4CBF-AAFC-0305E8D19C14}" srcOrd="0" destOrd="0" presId="urn:microsoft.com/office/officeart/2005/8/layout/list1"/>
    <dgm:cxn modelId="{917AAEFC-E5EE-4510-B2B9-6B2C3ECC432C}" type="presParOf" srcId="{D59418BE-F312-4A88-91B8-15D2E9258F55}" destId="{E1AB1B85-CFE3-4B8A-8367-6640CF67F60F}" srcOrd="1" destOrd="0" presId="urn:microsoft.com/office/officeart/2005/8/layout/list1"/>
    <dgm:cxn modelId="{2AEF2860-575A-456B-952C-CE67B6B3B80C}" type="presParOf" srcId="{5146FAC5-21AE-4D74-A706-80FA75ED0C9F}" destId="{124B96DB-9954-412F-BD28-8EE3AA5C925E}" srcOrd="9" destOrd="0" presId="urn:microsoft.com/office/officeart/2005/8/layout/list1"/>
    <dgm:cxn modelId="{57B421F5-39F9-4DC4-88CB-2357CFA08950}" type="presParOf" srcId="{5146FAC5-21AE-4D74-A706-80FA75ED0C9F}" destId="{2A01812F-1159-406D-A7C3-CE2846F69CA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507F41-289E-4E5B-B3D8-428492B7E243}" type="doc">
      <dgm:prSet loTypeId="urn:microsoft.com/office/officeart/2005/8/layout/hList9" loCatId="list" qsTypeId="urn:microsoft.com/office/officeart/2005/8/quickstyle/simple1" qsCatId="simple" csTypeId="urn:microsoft.com/office/officeart/2005/8/colors/colorful2" csCatId="colorful" phldr="1"/>
      <dgm:spPr/>
      <dgm:t>
        <a:bodyPr/>
        <a:lstStyle/>
        <a:p>
          <a:endParaRPr lang="en-US"/>
        </a:p>
      </dgm:t>
    </dgm:pt>
    <dgm:pt modelId="{4AA1641C-143F-4BE1-AA37-921F40B9D917}">
      <dgm:prSet phldrT="[Text]" phldr="0"/>
      <dgm:spPr/>
      <dgm:t>
        <a:bodyPr/>
        <a:lstStyle/>
        <a:p>
          <a:pPr rtl="0"/>
          <a:r>
            <a:rPr lang="en-US">
              <a:latin typeface="Calibri Light" panose="020F0302020204030204"/>
            </a:rPr>
            <a:t>Engineer</a:t>
          </a:r>
          <a:endParaRPr lang="en-US"/>
        </a:p>
      </dgm:t>
    </dgm:pt>
    <dgm:pt modelId="{2E3E2E44-4857-4219-93B0-5A5719B76AAF}" type="parTrans" cxnId="{1E9FA1C8-BE3F-4637-9E73-03CEFEA1B1E1}">
      <dgm:prSet/>
      <dgm:spPr/>
      <dgm:t>
        <a:bodyPr/>
        <a:lstStyle/>
        <a:p>
          <a:endParaRPr lang="en-US"/>
        </a:p>
      </dgm:t>
    </dgm:pt>
    <dgm:pt modelId="{00969402-D064-40AD-912D-6A02AE107664}" type="sibTrans" cxnId="{1E9FA1C8-BE3F-4637-9E73-03CEFEA1B1E1}">
      <dgm:prSet/>
      <dgm:spPr/>
      <dgm:t>
        <a:bodyPr/>
        <a:lstStyle/>
        <a:p>
          <a:endParaRPr lang="en-US"/>
        </a:p>
      </dgm:t>
    </dgm:pt>
    <dgm:pt modelId="{4F01044E-BBF1-4914-BCFA-0805494BE075}">
      <dgm:prSet phldrT="[Text]" phldr="0"/>
      <dgm:spPr/>
      <dgm:t>
        <a:bodyPr/>
        <a:lstStyle/>
        <a:p>
          <a:r>
            <a:rPr lang="en-US">
              <a:latin typeface="Calibri Light" panose="020F0302020204030204"/>
            </a:rPr>
            <a:t>Doctor</a:t>
          </a:r>
          <a:endParaRPr lang="en-US"/>
        </a:p>
      </dgm:t>
    </dgm:pt>
    <dgm:pt modelId="{06902DF9-94F1-4F04-985B-8888559B6449}" type="parTrans" cxnId="{4BB013CD-9B38-458B-8040-0164151472CB}">
      <dgm:prSet/>
      <dgm:spPr/>
      <dgm:t>
        <a:bodyPr/>
        <a:lstStyle/>
        <a:p>
          <a:endParaRPr lang="en-US"/>
        </a:p>
      </dgm:t>
    </dgm:pt>
    <dgm:pt modelId="{E669D5B3-84EB-4051-91F8-A88A729A44A5}" type="sibTrans" cxnId="{4BB013CD-9B38-458B-8040-0164151472CB}">
      <dgm:prSet/>
      <dgm:spPr/>
      <dgm:t>
        <a:bodyPr/>
        <a:lstStyle/>
        <a:p>
          <a:endParaRPr lang="en-US"/>
        </a:p>
      </dgm:t>
    </dgm:pt>
    <dgm:pt modelId="{527AD6F4-A9C8-487C-9DCC-D7B8B71ECD96}">
      <dgm:prSet phldr="0"/>
      <dgm:spPr/>
      <dgm:t>
        <a:bodyPr/>
        <a:lstStyle/>
        <a:p>
          <a:pPr rtl="0"/>
          <a:r>
            <a:rPr lang="en-US">
              <a:latin typeface="Calibri Light" panose="020F0302020204030204"/>
            </a:rPr>
            <a:t>An engineer will want to evaluate the entire model for performance and compliance. </a:t>
          </a:r>
        </a:p>
      </dgm:t>
    </dgm:pt>
    <dgm:pt modelId="{7CD70A88-450D-4274-9C4F-0A156EC27EA4}" type="parTrans" cxnId="{DA51E232-049C-4AFC-ACE8-7172CA13CDD4}">
      <dgm:prSet/>
      <dgm:spPr/>
      <dgm:t>
        <a:bodyPr/>
        <a:lstStyle/>
        <a:p>
          <a:endParaRPr lang="en-US"/>
        </a:p>
      </dgm:t>
    </dgm:pt>
    <dgm:pt modelId="{C9A84FEC-0BE3-447F-AA84-2C183A419C53}" type="sibTrans" cxnId="{DA51E232-049C-4AFC-ACE8-7172CA13CDD4}">
      <dgm:prSet/>
      <dgm:spPr/>
      <dgm:t>
        <a:bodyPr/>
        <a:lstStyle/>
        <a:p>
          <a:endParaRPr lang="en-US"/>
        </a:p>
      </dgm:t>
    </dgm:pt>
    <dgm:pt modelId="{A551C2F6-9967-45C1-85FE-07CA760A7060}">
      <dgm:prSet phldr="0"/>
      <dgm:spPr/>
      <dgm:t>
        <a:bodyPr/>
        <a:lstStyle/>
        <a:p>
          <a:pPr rtl="0"/>
          <a:r>
            <a:rPr lang="en-US">
              <a:latin typeface="Calibri Light" panose="020F0302020204030204"/>
            </a:rPr>
            <a:t>A doctor will be interested in the results for their patients and how those results compare to other groups or cases.</a:t>
          </a:r>
        </a:p>
      </dgm:t>
    </dgm:pt>
    <dgm:pt modelId="{389CFE1C-9424-40DD-B9E3-EC31212A63B5}" type="parTrans" cxnId="{A8E891EF-45C2-4E81-8ED1-071E36E7300F}">
      <dgm:prSet/>
      <dgm:spPr/>
      <dgm:t>
        <a:bodyPr/>
        <a:lstStyle/>
        <a:p>
          <a:endParaRPr lang="en-US"/>
        </a:p>
      </dgm:t>
    </dgm:pt>
    <dgm:pt modelId="{E0BBEE36-A647-4D17-AECF-F160A4842143}" type="sibTrans" cxnId="{A8E891EF-45C2-4E81-8ED1-071E36E7300F}">
      <dgm:prSet/>
      <dgm:spPr/>
      <dgm:t>
        <a:bodyPr/>
        <a:lstStyle/>
        <a:p>
          <a:endParaRPr lang="en-US"/>
        </a:p>
      </dgm:t>
    </dgm:pt>
    <dgm:pt modelId="{6542273E-31E0-4E09-BCA4-8EE67494C0BB}">
      <dgm:prSet phldr="0"/>
      <dgm:spPr/>
      <dgm:t>
        <a:bodyPr/>
        <a:lstStyle/>
        <a:p>
          <a:pPr rtl="0"/>
          <a:r>
            <a:rPr lang="en-US">
              <a:latin typeface="Calibri Light" panose="020F0302020204030204"/>
            </a:rPr>
            <a:t>The patient will only have access to their own results. </a:t>
          </a:r>
        </a:p>
      </dgm:t>
    </dgm:pt>
    <dgm:pt modelId="{813F4293-6DFC-4C3F-8B58-DB224479D886}" type="parTrans" cxnId="{217DBFEE-0DE5-4178-9C0D-77EA1D890C74}">
      <dgm:prSet/>
      <dgm:spPr/>
      <dgm:t>
        <a:bodyPr/>
        <a:lstStyle/>
        <a:p>
          <a:endParaRPr lang="en-US"/>
        </a:p>
      </dgm:t>
    </dgm:pt>
    <dgm:pt modelId="{642A1C0A-7331-4E04-8A12-A9BA69B4837D}" type="sibTrans" cxnId="{217DBFEE-0DE5-4178-9C0D-77EA1D890C74}">
      <dgm:prSet/>
      <dgm:spPr/>
      <dgm:t>
        <a:bodyPr/>
        <a:lstStyle/>
        <a:p>
          <a:endParaRPr lang="en-US"/>
        </a:p>
      </dgm:t>
    </dgm:pt>
    <dgm:pt modelId="{51C388F1-6DDD-4D1A-B45E-D824EE23D9CB}">
      <dgm:prSet phldr="0"/>
      <dgm:spPr/>
      <dgm:t>
        <a:bodyPr/>
        <a:lstStyle/>
        <a:p>
          <a:pPr rtl="0"/>
          <a:r>
            <a:rPr lang="en-US">
              <a:latin typeface="Calibri Light" panose="020F0302020204030204"/>
            </a:rPr>
            <a:t>They will have domain knowledge regarding the data used by the model.</a:t>
          </a:r>
          <a:endParaRPr lang="en-US"/>
        </a:p>
      </dgm:t>
    </dgm:pt>
    <dgm:pt modelId="{306A12D9-7588-463D-A9D8-F5C4936D9B26}" type="parTrans" cxnId="{67C08DCA-756B-412E-8A5F-91AF04B868C0}">
      <dgm:prSet/>
      <dgm:spPr/>
      <dgm:t>
        <a:bodyPr/>
        <a:lstStyle/>
        <a:p>
          <a:endParaRPr lang="en-US"/>
        </a:p>
      </dgm:t>
    </dgm:pt>
    <dgm:pt modelId="{163E140F-A7D4-4F55-B439-1990D335C88D}" type="sibTrans" cxnId="{67C08DCA-756B-412E-8A5F-91AF04B868C0}">
      <dgm:prSet/>
      <dgm:spPr/>
      <dgm:t>
        <a:bodyPr/>
        <a:lstStyle/>
        <a:p>
          <a:endParaRPr lang="en-US"/>
        </a:p>
      </dgm:t>
    </dgm:pt>
    <dgm:pt modelId="{2671749C-2910-4409-B070-8DD9875B8B3E}">
      <dgm:prSet phldr="0"/>
      <dgm:spPr/>
      <dgm:t>
        <a:bodyPr/>
        <a:lstStyle/>
        <a:p>
          <a:r>
            <a:rPr lang="en-US">
              <a:latin typeface="Calibri Light" panose="020F0302020204030204"/>
            </a:rPr>
            <a:t>They will have the least domain knowledge but the most interest in the trustworthiness of the model.</a:t>
          </a:r>
          <a:endParaRPr lang="en-US"/>
        </a:p>
      </dgm:t>
    </dgm:pt>
    <dgm:pt modelId="{CD3E32F3-8EF2-4A79-B754-F1DE4C35E72B}" type="parTrans" cxnId="{0C282495-D571-4F89-ACA2-BCE00A07F4DE}">
      <dgm:prSet/>
      <dgm:spPr/>
      <dgm:t>
        <a:bodyPr/>
        <a:lstStyle/>
        <a:p>
          <a:endParaRPr lang="en-US"/>
        </a:p>
      </dgm:t>
    </dgm:pt>
    <dgm:pt modelId="{128FA95A-5E62-41E1-9637-47E3B16D4C5D}" type="sibTrans" cxnId="{0C282495-D571-4F89-ACA2-BCE00A07F4DE}">
      <dgm:prSet/>
      <dgm:spPr/>
      <dgm:t>
        <a:bodyPr/>
        <a:lstStyle/>
        <a:p>
          <a:endParaRPr lang="en-US"/>
        </a:p>
      </dgm:t>
    </dgm:pt>
    <dgm:pt modelId="{82EBD2F7-AC79-4721-B61A-2403FD42067B}">
      <dgm:prSet phldrT="[Text]" phldr="0"/>
      <dgm:spPr/>
      <dgm:t>
        <a:bodyPr/>
        <a:lstStyle/>
        <a:p>
          <a:r>
            <a:rPr lang="en-US">
              <a:latin typeface="Calibri Light" panose="020F0302020204030204"/>
            </a:rPr>
            <a:t>Patient</a:t>
          </a:r>
          <a:endParaRPr lang="en-US"/>
        </a:p>
      </dgm:t>
    </dgm:pt>
    <dgm:pt modelId="{40852374-0B8A-428C-8789-47960F480438}" type="sibTrans" cxnId="{CCE6CC7A-D7FA-42B4-BF17-147AB6B62BE3}">
      <dgm:prSet/>
      <dgm:spPr/>
      <dgm:t>
        <a:bodyPr/>
        <a:lstStyle/>
        <a:p>
          <a:endParaRPr lang="en-US"/>
        </a:p>
      </dgm:t>
    </dgm:pt>
    <dgm:pt modelId="{3D67926E-D23B-42EE-ACD4-9A1F61B08EE1}" type="parTrans" cxnId="{CCE6CC7A-D7FA-42B4-BF17-147AB6B62BE3}">
      <dgm:prSet/>
      <dgm:spPr/>
      <dgm:t>
        <a:bodyPr/>
        <a:lstStyle/>
        <a:p>
          <a:endParaRPr lang="en-US"/>
        </a:p>
      </dgm:t>
    </dgm:pt>
    <dgm:pt modelId="{A0EC7BAF-FC4C-494B-8D60-B7CA4F669D69}">
      <dgm:prSet phldr="0"/>
      <dgm:spPr/>
      <dgm:t>
        <a:bodyPr/>
        <a:lstStyle/>
        <a:p>
          <a:pPr rtl="0"/>
          <a:r>
            <a:rPr lang="en-US">
              <a:latin typeface="Calibri Light" panose="020F0302020204030204"/>
            </a:rPr>
            <a:t>They will have knowledge of machine learning algorithms and concepts.</a:t>
          </a:r>
        </a:p>
      </dgm:t>
    </dgm:pt>
    <dgm:pt modelId="{2E8E425F-EBFB-4C8A-B70D-2014E3FF38F1}" type="parTrans" cxnId="{3FA80848-349D-48F7-928F-F4A933B02734}">
      <dgm:prSet/>
      <dgm:spPr/>
      <dgm:t>
        <a:bodyPr/>
        <a:lstStyle/>
        <a:p>
          <a:endParaRPr lang="en-US"/>
        </a:p>
      </dgm:t>
    </dgm:pt>
    <dgm:pt modelId="{7225EB47-0980-4E8A-B58D-E0728F9E1341}" type="sibTrans" cxnId="{3FA80848-349D-48F7-928F-F4A933B02734}">
      <dgm:prSet/>
      <dgm:spPr/>
      <dgm:t>
        <a:bodyPr/>
        <a:lstStyle/>
        <a:p>
          <a:endParaRPr lang="en-US"/>
        </a:p>
      </dgm:t>
    </dgm:pt>
    <dgm:pt modelId="{DCABDC70-7D63-48B5-B231-6BE63E764CA4}" type="pres">
      <dgm:prSet presAssocID="{E2507F41-289E-4E5B-B3D8-428492B7E243}" presName="list" presStyleCnt="0">
        <dgm:presLayoutVars>
          <dgm:dir/>
          <dgm:animLvl val="lvl"/>
        </dgm:presLayoutVars>
      </dgm:prSet>
      <dgm:spPr/>
    </dgm:pt>
    <dgm:pt modelId="{42BE597B-B7B2-4CEE-8793-64C7B7377F6C}" type="pres">
      <dgm:prSet presAssocID="{4AA1641C-143F-4BE1-AA37-921F40B9D917}" presName="posSpace" presStyleCnt="0"/>
      <dgm:spPr/>
    </dgm:pt>
    <dgm:pt modelId="{D020EEEC-D7E0-4A51-A174-82578333B78C}" type="pres">
      <dgm:prSet presAssocID="{4AA1641C-143F-4BE1-AA37-921F40B9D917}" presName="vertFlow" presStyleCnt="0"/>
      <dgm:spPr/>
    </dgm:pt>
    <dgm:pt modelId="{2299F20F-9C9A-432D-8419-0D691B5DD20F}" type="pres">
      <dgm:prSet presAssocID="{4AA1641C-143F-4BE1-AA37-921F40B9D917}" presName="topSpace" presStyleCnt="0"/>
      <dgm:spPr/>
    </dgm:pt>
    <dgm:pt modelId="{0599457B-AD62-47FC-B0AE-C6121B396843}" type="pres">
      <dgm:prSet presAssocID="{4AA1641C-143F-4BE1-AA37-921F40B9D917}" presName="firstComp" presStyleCnt="0"/>
      <dgm:spPr/>
    </dgm:pt>
    <dgm:pt modelId="{BF441F3E-DD15-4DDD-9C82-1DEA826568A2}" type="pres">
      <dgm:prSet presAssocID="{4AA1641C-143F-4BE1-AA37-921F40B9D917}" presName="firstChild" presStyleLbl="bgAccFollowNode1" presStyleIdx="0" presStyleCnt="6"/>
      <dgm:spPr/>
    </dgm:pt>
    <dgm:pt modelId="{67EC9305-C8A3-40D0-9DE2-20082B0F1899}" type="pres">
      <dgm:prSet presAssocID="{4AA1641C-143F-4BE1-AA37-921F40B9D917}" presName="firstChildTx" presStyleLbl="bgAccFollowNode1" presStyleIdx="0" presStyleCnt="6">
        <dgm:presLayoutVars>
          <dgm:bulletEnabled val="1"/>
        </dgm:presLayoutVars>
      </dgm:prSet>
      <dgm:spPr/>
    </dgm:pt>
    <dgm:pt modelId="{0DA5ED31-C2E9-4E9A-9BC8-AFEB15F5AF5B}" type="pres">
      <dgm:prSet presAssocID="{A0EC7BAF-FC4C-494B-8D60-B7CA4F669D69}" presName="comp" presStyleCnt="0"/>
      <dgm:spPr/>
    </dgm:pt>
    <dgm:pt modelId="{EFA10A58-8249-4588-8826-08C7AF17A328}" type="pres">
      <dgm:prSet presAssocID="{A0EC7BAF-FC4C-494B-8D60-B7CA4F669D69}" presName="child" presStyleLbl="bgAccFollowNode1" presStyleIdx="1" presStyleCnt="6"/>
      <dgm:spPr/>
    </dgm:pt>
    <dgm:pt modelId="{E07B528F-A437-4FDD-A92E-893AB54EAB5B}" type="pres">
      <dgm:prSet presAssocID="{A0EC7BAF-FC4C-494B-8D60-B7CA4F669D69}" presName="childTx" presStyleLbl="bgAccFollowNode1" presStyleIdx="1" presStyleCnt="6">
        <dgm:presLayoutVars>
          <dgm:bulletEnabled val="1"/>
        </dgm:presLayoutVars>
      </dgm:prSet>
      <dgm:spPr/>
    </dgm:pt>
    <dgm:pt modelId="{59F1C09A-B1C0-4D67-91E1-77B1A17B813E}" type="pres">
      <dgm:prSet presAssocID="{4AA1641C-143F-4BE1-AA37-921F40B9D917}" presName="negSpace" presStyleCnt="0"/>
      <dgm:spPr/>
    </dgm:pt>
    <dgm:pt modelId="{27E8841D-2B40-4B1A-BD1F-5359046CBB16}" type="pres">
      <dgm:prSet presAssocID="{4AA1641C-143F-4BE1-AA37-921F40B9D917}" presName="circle" presStyleLbl="node1" presStyleIdx="0" presStyleCnt="3"/>
      <dgm:spPr/>
    </dgm:pt>
    <dgm:pt modelId="{574B9962-1D55-4010-8229-E0FCAC691C97}" type="pres">
      <dgm:prSet presAssocID="{00969402-D064-40AD-912D-6A02AE107664}" presName="transSpace" presStyleCnt="0"/>
      <dgm:spPr/>
    </dgm:pt>
    <dgm:pt modelId="{43706F2F-97F8-40D5-9638-81F4A733E735}" type="pres">
      <dgm:prSet presAssocID="{4F01044E-BBF1-4914-BCFA-0805494BE075}" presName="posSpace" presStyleCnt="0"/>
      <dgm:spPr/>
    </dgm:pt>
    <dgm:pt modelId="{4B0E2D2F-809C-46A3-A3AD-3884E78BEA24}" type="pres">
      <dgm:prSet presAssocID="{4F01044E-BBF1-4914-BCFA-0805494BE075}" presName="vertFlow" presStyleCnt="0"/>
      <dgm:spPr/>
    </dgm:pt>
    <dgm:pt modelId="{7B318580-415C-4F99-95BC-99249F428CB9}" type="pres">
      <dgm:prSet presAssocID="{4F01044E-BBF1-4914-BCFA-0805494BE075}" presName="topSpace" presStyleCnt="0"/>
      <dgm:spPr/>
    </dgm:pt>
    <dgm:pt modelId="{5F71FEAE-ACF1-42A3-B424-87CB2436F9EE}" type="pres">
      <dgm:prSet presAssocID="{4F01044E-BBF1-4914-BCFA-0805494BE075}" presName="firstComp" presStyleCnt="0"/>
      <dgm:spPr/>
    </dgm:pt>
    <dgm:pt modelId="{08B95723-C6AC-4032-B60B-3BC20233440D}" type="pres">
      <dgm:prSet presAssocID="{4F01044E-BBF1-4914-BCFA-0805494BE075}" presName="firstChild" presStyleLbl="bgAccFollowNode1" presStyleIdx="2" presStyleCnt="6"/>
      <dgm:spPr/>
    </dgm:pt>
    <dgm:pt modelId="{CA9E80FF-2A14-4C4B-82C0-77136F3B2F19}" type="pres">
      <dgm:prSet presAssocID="{4F01044E-BBF1-4914-BCFA-0805494BE075}" presName="firstChildTx" presStyleLbl="bgAccFollowNode1" presStyleIdx="2" presStyleCnt="6">
        <dgm:presLayoutVars>
          <dgm:bulletEnabled val="1"/>
        </dgm:presLayoutVars>
      </dgm:prSet>
      <dgm:spPr/>
    </dgm:pt>
    <dgm:pt modelId="{FBDB558A-80BA-41E2-BA79-A95549FE978F}" type="pres">
      <dgm:prSet presAssocID="{51C388F1-6DDD-4D1A-B45E-D824EE23D9CB}" presName="comp" presStyleCnt="0"/>
      <dgm:spPr/>
    </dgm:pt>
    <dgm:pt modelId="{8FDC525D-CB11-4563-9670-31E7ED893226}" type="pres">
      <dgm:prSet presAssocID="{51C388F1-6DDD-4D1A-B45E-D824EE23D9CB}" presName="child" presStyleLbl="bgAccFollowNode1" presStyleIdx="3" presStyleCnt="6"/>
      <dgm:spPr/>
    </dgm:pt>
    <dgm:pt modelId="{D50B96F2-1353-4E8D-A67A-41D8628752DC}" type="pres">
      <dgm:prSet presAssocID="{51C388F1-6DDD-4D1A-B45E-D824EE23D9CB}" presName="childTx" presStyleLbl="bgAccFollowNode1" presStyleIdx="3" presStyleCnt="6">
        <dgm:presLayoutVars>
          <dgm:bulletEnabled val="1"/>
        </dgm:presLayoutVars>
      </dgm:prSet>
      <dgm:spPr/>
    </dgm:pt>
    <dgm:pt modelId="{B68500C4-49D2-4D48-88DD-B493E03AD506}" type="pres">
      <dgm:prSet presAssocID="{4F01044E-BBF1-4914-BCFA-0805494BE075}" presName="negSpace" presStyleCnt="0"/>
      <dgm:spPr/>
    </dgm:pt>
    <dgm:pt modelId="{4DED8908-46AB-4395-AEFC-F9C34C57B3BC}" type="pres">
      <dgm:prSet presAssocID="{4F01044E-BBF1-4914-BCFA-0805494BE075}" presName="circle" presStyleLbl="node1" presStyleIdx="1" presStyleCnt="3"/>
      <dgm:spPr/>
    </dgm:pt>
    <dgm:pt modelId="{58955D05-E70D-4ADB-8D00-BD52AC9F440D}" type="pres">
      <dgm:prSet presAssocID="{E669D5B3-84EB-4051-91F8-A88A729A44A5}" presName="transSpace" presStyleCnt="0"/>
      <dgm:spPr/>
    </dgm:pt>
    <dgm:pt modelId="{32C23B7F-C7DD-4EC3-8A20-DFA8C6AB8D21}" type="pres">
      <dgm:prSet presAssocID="{82EBD2F7-AC79-4721-B61A-2403FD42067B}" presName="posSpace" presStyleCnt="0"/>
      <dgm:spPr/>
    </dgm:pt>
    <dgm:pt modelId="{3308BE11-2FEF-4C94-8972-2AD5009D2FF6}" type="pres">
      <dgm:prSet presAssocID="{82EBD2F7-AC79-4721-B61A-2403FD42067B}" presName="vertFlow" presStyleCnt="0"/>
      <dgm:spPr/>
    </dgm:pt>
    <dgm:pt modelId="{EA43AEF0-A273-4952-95A6-FA9766D917CB}" type="pres">
      <dgm:prSet presAssocID="{82EBD2F7-AC79-4721-B61A-2403FD42067B}" presName="topSpace" presStyleCnt="0"/>
      <dgm:spPr/>
    </dgm:pt>
    <dgm:pt modelId="{4040B0B9-7844-46A8-9C5C-D41E6B86B23C}" type="pres">
      <dgm:prSet presAssocID="{82EBD2F7-AC79-4721-B61A-2403FD42067B}" presName="firstComp" presStyleCnt="0"/>
      <dgm:spPr/>
    </dgm:pt>
    <dgm:pt modelId="{C0CA1179-446E-43E7-BD42-DA3BA5A0FE84}" type="pres">
      <dgm:prSet presAssocID="{82EBD2F7-AC79-4721-B61A-2403FD42067B}" presName="firstChild" presStyleLbl="bgAccFollowNode1" presStyleIdx="4" presStyleCnt="6"/>
      <dgm:spPr/>
    </dgm:pt>
    <dgm:pt modelId="{B4C03F55-0405-4DBD-B3A9-A8A06A500725}" type="pres">
      <dgm:prSet presAssocID="{82EBD2F7-AC79-4721-B61A-2403FD42067B}" presName="firstChildTx" presStyleLbl="bgAccFollowNode1" presStyleIdx="4" presStyleCnt="6">
        <dgm:presLayoutVars>
          <dgm:bulletEnabled val="1"/>
        </dgm:presLayoutVars>
      </dgm:prSet>
      <dgm:spPr/>
    </dgm:pt>
    <dgm:pt modelId="{45F7A463-052F-4D05-BA3B-EC008972DA70}" type="pres">
      <dgm:prSet presAssocID="{2671749C-2910-4409-B070-8DD9875B8B3E}" presName="comp" presStyleCnt="0"/>
      <dgm:spPr/>
    </dgm:pt>
    <dgm:pt modelId="{60DD8331-92F4-476B-819C-A9DFED34C8A3}" type="pres">
      <dgm:prSet presAssocID="{2671749C-2910-4409-B070-8DD9875B8B3E}" presName="child" presStyleLbl="bgAccFollowNode1" presStyleIdx="5" presStyleCnt="6"/>
      <dgm:spPr/>
    </dgm:pt>
    <dgm:pt modelId="{32F235BF-23A5-4714-92F9-D74D1A1729D9}" type="pres">
      <dgm:prSet presAssocID="{2671749C-2910-4409-B070-8DD9875B8B3E}" presName="childTx" presStyleLbl="bgAccFollowNode1" presStyleIdx="5" presStyleCnt="6">
        <dgm:presLayoutVars>
          <dgm:bulletEnabled val="1"/>
        </dgm:presLayoutVars>
      </dgm:prSet>
      <dgm:spPr/>
    </dgm:pt>
    <dgm:pt modelId="{FF6A28DA-827C-4F5F-9C71-F6610187A253}" type="pres">
      <dgm:prSet presAssocID="{82EBD2F7-AC79-4721-B61A-2403FD42067B}" presName="negSpace" presStyleCnt="0"/>
      <dgm:spPr/>
    </dgm:pt>
    <dgm:pt modelId="{3D64F738-B89E-4E95-B9D8-817EA8C8A488}" type="pres">
      <dgm:prSet presAssocID="{82EBD2F7-AC79-4721-B61A-2403FD42067B}" presName="circle" presStyleLbl="node1" presStyleIdx="2" presStyleCnt="3"/>
      <dgm:spPr/>
    </dgm:pt>
  </dgm:ptLst>
  <dgm:cxnLst>
    <dgm:cxn modelId="{C4965A0E-0C38-4E43-A7AA-453ED01A4F78}" type="presOf" srcId="{51C388F1-6DDD-4D1A-B45E-D824EE23D9CB}" destId="{D50B96F2-1353-4E8D-A67A-41D8628752DC}" srcOrd="1" destOrd="0" presId="urn:microsoft.com/office/officeart/2005/8/layout/hList9"/>
    <dgm:cxn modelId="{B7903211-B052-4F58-B7CF-BEDD85FA4B0A}" type="presOf" srcId="{6542273E-31E0-4E09-BCA4-8EE67494C0BB}" destId="{B4C03F55-0405-4DBD-B3A9-A8A06A500725}" srcOrd="1" destOrd="0" presId="urn:microsoft.com/office/officeart/2005/8/layout/hList9"/>
    <dgm:cxn modelId="{DA51E232-049C-4AFC-ACE8-7172CA13CDD4}" srcId="{4AA1641C-143F-4BE1-AA37-921F40B9D917}" destId="{527AD6F4-A9C8-487C-9DCC-D7B8B71ECD96}" srcOrd="0" destOrd="0" parTransId="{7CD70A88-450D-4274-9C4F-0A156EC27EA4}" sibTransId="{C9A84FEC-0BE3-447F-AA84-2C183A419C53}"/>
    <dgm:cxn modelId="{249C7A3F-6B08-425C-A58B-DBB07537D300}" type="presOf" srcId="{6542273E-31E0-4E09-BCA4-8EE67494C0BB}" destId="{C0CA1179-446E-43E7-BD42-DA3BA5A0FE84}" srcOrd="0" destOrd="0" presId="urn:microsoft.com/office/officeart/2005/8/layout/hList9"/>
    <dgm:cxn modelId="{8FB29B5C-F663-4071-A211-987FDC35BDFB}" type="presOf" srcId="{2671749C-2910-4409-B070-8DD9875B8B3E}" destId="{32F235BF-23A5-4714-92F9-D74D1A1729D9}" srcOrd="1" destOrd="0" presId="urn:microsoft.com/office/officeart/2005/8/layout/hList9"/>
    <dgm:cxn modelId="{3FA80848-349D-48F7-928F-F4A933B02734}" srcId="{4AA1641C-143F-4BE1-AA37-921F40B9D917}" destId="{A0EC7BAF-FC4C-494B-8D60-B7CA4F669D69}" srcOrd="1" destOrd="0" parTransId="{2E8E425F-EBFB-4C8A-B70D-2014E3FF38F1}" sibTransId="{7225EB47-0980-4E8A-B58D-E0728F9E1341}"/>
    <dgm:cxn modelId="{B85E8D6F-4C1A-4A4D-83C6-FA33D114C24E}" type="presOf" srcId="{4F01044E-BBF1-4914-BCFA-0805494BE075}" destId="{4DED8908-46AB-4395-AEFC-F9C34C57B3BC}" srcOrd="0" destOrd="0" presId="urn:microsoft.com/office/officeart/2005/8/layout/hList9"/>
    <dgm:cxn modelId="{5CC29C52-780D-48FA-9420-C62AFF0663AE}" type="presOf" srcId="{A0EC7BAF-FC4C-494B-8D60-B7CA4F669D69}" destId="{EFA10A58-8249-4588-8826-08C7AF17A328}" srcOrd="0" destOrd="0" presId="urn:microsoft.com/office/officeart/2005/8/layout/hList9"/>
    <dgm:cxn modelId="{60FA6E59-C50E-4AC5-95B6-EB3CF97A30E9}" type="presOf" srcId="{A551C2F6-9967-45C1-85FE-07CA760A7060}" destId="{08B95723-C6AC-4032-B60B-3BC20233440D}" srcOrd="0" destOrd="0" presId="urn:microsoft.com/office/officeart/2005/8/layout/hList9"/>
    <dgm:cxn modelId="{CCE6CC7A-D7FA-42B4-BF17-147AB6B62BE3}" srcId="{E2507F41-289E-4E5B-B3D8-428492B7E243}" destId="{82EBD2F7-AC79-4721-B61A-2403FD42067B}" srcOrd="2" destOrd="0" parTransId="{3D67926E-D23B-42EE-ACD4-9A1F61B08EE1}" sibTransId="{40852374-0B8A-428C-8789-47960F480438}"/>
    <dgm:cxn modelId="{0C282495-D571-4F89-ACA2-BCE00A07F4DE}" srcId="{82EBD2F7-AC79-4721-B61A-2403FD42067B}" destId="{2671749C-2910-4409-B070-8DD9875B8B3E}" srcOrd="1" destOrd="0" parTransId="{CD3E32F3-8EF2-4A79-B754-F1DE4C35E72B}" sibTransId="{128FA95A-5E62-41E1-9637-47E3B16D4C5D}"/>
    <dgm:cxn modelId="{C1D6E39A-42C4-4F41-828B-3F8D27B355A2}" type="presOf" srcId="{51C388F1-6DDD-4D1A-B45E-D824EE23D9CB}" destId="{8FDC525D-CB11-4563-9670-31E7ED893226}" srcOrd="0" destOrd="0" presId="urn:microsoft.com/office/officeart/2005/8/layout/hList9"/>
    <dgm:cxn modelId="{AB5FEBB9-E028-464C-AD04-633A8894B679}" type="presOf" srcId="{82EBD2F7-AC79-4721-B61A-2403FD42067B}" destId="{3D64F738-B89E-4E95-B9D8-817EA8C8A488}" srcOrd="0" destOrd="0" presId="urn:microsoft.com/office/officeart/2005/8/layout/hList9"/>
    <dgm:cxn modelId="{16F14BC1-5CA8-4155-8CA2-D05736881EFB}" type="presOf" srcId="{2671749C-2910-4409-B070-8DD9875B8B3E}" destId="{60DD8331-92F4-476B-819C-A9DFED34C8A3}" srcOrd="0" destOrd="0" presId="urn:microsoft.com/office/officeart/2005/8/layout/hList9"/>
    <dgm:cxn modelId="{ACC06FC2-88F7-44C4-9607-CD21FFDFDC93}" type="presOf" srcId="{A551C2F6-9967-45C1-85FE-07CA760A7060}" destId="{CA9E80FF-2A14-4C4B-82C0-77136F3B2F19}" srcOrd="1" destOrd="0" presId="urn:microsoft.com/office/officeart/2005/8/layout/hList9"/>
    <dgm:cxn modelId="{1E9FA1C8-BE3F-4637-9E73-03CEFEA1B1E1}" srcId="{E2507F41-289E-4E5B-B3D8-428492B7E243}" destId="{4AA1641C-143F-4BE1-AA37-921F40B9D917}" srcOrd="0" destOrd="0" parTransId="{2E3E2E44-4857-4219-93B0-5A5719B76AAF}" sibTransId="{00969402-D064-40AD-912D-6A02AE107664}"/>
    <dgm:cxn modelId="{67C08DCA-756B-412E-8A5F-91AF04B868C0}" srcId="{4F01044E-BBF1-4914-BCFA-0805494BE075}" destId="{51C388F1-6DDD-4D1A-B45E-D824EE23D9CB}" srcOrd="1" destOrd="0" parTransId="{306A12D9-7588-463D-A9D8-F5C4936D9B26}" sibTransId="{163E140F-A7D4-4F55-B439-1990D335C88D}"/>
    <dgm:cxn modelId="{D08525CC-676C-4D1D-80C0-9A1A8C47F09B}" type="presOf" srcId="{A0EC7BAF-FC4C-494B-8D60-B7CA4F669D69}" destId="{E07B528F-A437-4FDD-A92E-893AB54EAB5B}" srcOrd="1" destOrd="0" presId="urn:microsoft.com/office/officeart/2005/8/layout/hList9"/>
    <dgm:cxn modelId="{4BB013CD-9B38-458B-8040-0164151472CB}" srcId="{E2507F41-289E-4E5B-B3D8-428492B7E243}" destId="{4F01044E-BBF1-4914-BCFA-0805494BE075}" srcOrd="1" destOrd="0" parTransId="{06902DF9-94F1-4F04-985B-8888559B6449}" sibTransId="{E669D5B3-84EB-4051-91F8-A88A729A44A5}"/>
    <dgm:cxn modelId="{A4AF36E3-C8B6-48DC-B292-E5A95FFDD9D2}" type="presOf" srcId="{527AD6F4-A9C8-487C-9DCC-D7B8B71ECD96}" destId="{67EC9305-C8A3-40D0-9DE2-20082B0F1899}" srcOrd="1" destOrd="0" presId="urn:microsoft.com/office/officeart/2005/8/layout/hList9"/>
    <dgm:cxn modelId="{C52D40ED-C759-41B7-99CD-7902A0ABBA0E}" type="presOf" srcId="{527AD6F4-A9C8-487C-9DCC-D7B8B71ECD96}" destId="{BF441F3E-DD15-4DDD-9C82-1DEA826568A2}" srcOrd="0" destOrd="0" presId="urn:microsoft.com/office/officeart/2005/8/layout/hList9"/>
    <dgm:cxn modelId="{972767ED-9C36-4034-8AE1-AAA165DA8578}" type="presOf" srcId="{4AA1641C-143F-4BE1-AA37-921F40B9D917}" destId="{27E8841D-2B40-4B1A-BD1F-5359046CBB16}" srcOrd="0" destOrd="0" presId="urn:microsoft.com/office/officeart/2005/8/layout/hList9"/>
    <dgm:cxn modelId="{217DBFEE-0DE5-4178-9C0D-77EA1D890C74}" srcId="{82EBD2F7-AC79-4721-B61A-2403FD42067B}" destId="{6542273E-31E0-4E09-BCA4-8EE67494C0BB}" srcOrd="0" destOrd="0" parTransId="{813F4293-6DFC-4C3F-8B58-DB224479D886}" sibTransId="{642A1C0A-7331-4E04-8A12-A9BA69B4837D}"/>
    <dgm:cxn modelId="{A8E891EF-45C2-4E81-8ED1-071E36E7300F}" srcId="{4F01044E-BBF1-4914-BCFA-0805494BE075}" destId="{A551C2F6-9967-45C1-85FE-07CA760A7060}" srcOrd="0" destOrd="0" parTransId="{389CFE1C-9424-40DD-B9E3-EC31212A63B5}" sibTransId="{E0BBEE36-A647-4D17-AECF-F160A4842143}"/>
    <dgm:cxn modelId="{6A9796FD-8BFB-47A7-853E-20EDA47077C8}" type="presOf" srcId="{E2507F41-289E-4E5B-B3D8-428492B7E243}" destId="{DCABDC70-7D63-48B5-B231-6BE63E764CA4}" srcOrd="0" destOrd="0" presId="urn:microsoft.com/office/officeart/2005/8/layout/hList9"/>
    <dgm:cxn modelId="{C1683BDC-4606-4E2D-9004-3338E6F0DA18}" type="presParOf" srcId="{DCABDC70-7D63-48B5-B231-6BE63E764CA4}" destId="{42BE597B-B7B2-4CEE-8793-64C7B7377F6C}" srcOrd="0" destOrd="0" presId="urn:microsoft.com/office/officeart/2005/8/layout/hList9"/>
    <dgm:cxn modelId="{E6B0FD98-0604-4521-8060-2A6969BD1E76}" type="presParOf" srcId="{DCABDC70-7D63-48B5-B231-6BE63E764CA4}" destId="{D020EEEC-D7E0-4A51-A174-82578333B78C}" srcOrd="1" destOrd="0" presId="urn:microsoft.com/office/officeart/2005/8/layout/hList9"/>
    <dgm:cxn modelId="{7F4FF17F-6C83-469B-81A2-6DA33383577F}" type="presParOf" srcId="{D020EEEC-D7E0-4A51-A174-82578333B78C}" destId="{2299F20F-9C9A-432D-8419-0D691B5DD20F}" srcOrd="0" destOrd="0" presId="urn:microsoft.com/office/officeart/2005/8/layout/hList9"/>
    <dgm:cxn modelId="{1F4A3D77-8A37-4C93-A483-6A8C0A429211}" type="presParOf" srcId="{D020EEEC-D7E0-4A51-A174-82578333B78C}" destId="{0599457B-AD62-47FC-B0AE-C6121B396843}" srcOrd="1" destOrd="0" presId="urn:microsoft.com/office/officeart/2005/8/layout/hList9"/>
    <dgm:cxn modelId="{E3B24196-BB12-4004-9949-FF9EAF06AC1B}" type="presParOf" srcId="{0599457B-AD62-47FC-B0AE-C6121B396843}" destId="{BF441F3E-DD15-4DDD-9C82-1DEA826568A2}" srcOrd="0" destOrd="0" presId="urn:microsoft.com/office/officeart/2005/8/layout/hList9"/>
    <dgm:cxn modelId="{BBC2F7FA-0DC4-4A14-91C0-7359EB42F089}" type="presParOf" srcId="{0599457B-AD62-47FC-B0AE-C6121B396843}" destId="{67EC9305-C8A3-40D0-9DE2-20082B0F1899}" srcOrd="1" destOrd="0" presId="urn:microsoft.com/office/officeart/2005/8/layout/hList9"/>
    <dgm:cxn modelId="{D11B13B0-8274-47B2-B58D-8FAACB51B493}" type="presParOf" srcId="{D020EEEC-D7E0-4A51-A174-82578333B78C}" destId="{0DA5ED31-C2E9-4E9A-9BC8-AFEB15F5AF5B}" srcOrd="2" destOrd="0" presId="urn:microsoft.com/office/officeart/2005/8/layout/hList9"/>
    <dgm:cxn modelId="{27EA6C4A-C8FD-4CD2-AA42-A30C4E1F4743}" type="presParOf" srcId="{0DA5ED31-C2E9-4E9A-9BC8-AFEB15F5AF5B}" destId="{EFA10A58-8249-4588-8826-08C7AF17A328}" srcOrd="0" destOrd="0" presId="urn:microsoft.com/office/officeart/2005/8/layout/hList9"/>
    <dgm:cxn modelId="{03E47E92-4323-4EEA-9D29-E402E6007F86}" type="presParOf" srcId="{0DA5ED31-C2E9-4E9A-9BC8-AFEB15F5AF5B}" destId="{E07B528F-A437-4FDD-A92E-893AB54EAB5B}" srcOrd="1" destOrd="0" presId="urn:microsoft.com/office/officeart/2005/8/layout/hList9"/>
    <dgm:cxn modelId="{B7D1C7DD-11E7-41AD-8311-51A2FFAC7C10}" type="presParOf" srcId="{DCABDC70-7D63-48B5-B231-6BE63E764CA4}" destId="{59F1C09A-B1C0-4D67-91E1-77B1A17B813E}" srcOrd="2" destOrd="0" presId="urn:microsoft.com/office/officeart/2005/8/layout/hList9"/>
    <dgm:cxn modelId="{99B490BB-5CA7-48E3-90EE-FDF83C666DF8}" type="presParOf" srcId="{DCABDC70-7D63-48B5-B231-6BE63E764CA4}" destId="{27E8841D-2B40-4B1A-BD1F-5359046CBB16}" srcOrd="3" destOrd="0" presId="urn:microsoft.com/office/officeart/2005/8/layout/hList9"/>
    <dgm:cxn modelId="{AC9620C6-E119-4580-9FD0-7B9881F62DCD}" type="presParOf" srcId="{DCABDC70-7D63-48B5-B231-6BE63E764CA4}" destId="{574B9962-1D55-4010-8229-E0FCAC691C97}" srcOrd="4" destOrd="0" presId="urn:microsoft.com/office/officeart/2005/8/layout/hList9"/>
    <dgm:cxn modelId="{06F086EE-4980-4A86-B84D-D67EBBDF1712}" type="presParOf" srcId="{DCABDC70-7D63-48B5-B231-6BE63E764CA4}" destId="{43706F2F-97F8-40D5-9638-81F4A733E735}" srcOrd="5" destOrd="0" presId="urn:microsoft.com/office/officeart/2005/8/layout/hList9"/>
    <dgm:cxn modelId="{7566F4F2-8104-485A-96F0-6334F0D2B83B}" type="presParOf" srcId="{DCABDC70-7D63-48B5-B231-6BE63E764CA4}" destId="{4B0E2D2F-809C-46A3-A3AD-3884E78BEA24}" srcOrd="6" destOrd="0" presId="urn:microsoft.com/office/officeart/2005/8/layout/hList9"/>
    <dgm:cxn modelId="{665C173D-F5DE-4CB3-9CA7-18A16F512226}" type="presParOf" srcId="{4B0E2D2F-809C-46A3-A3AD-3884E78BEA24}" destId="{7B318580-415C-4F99-95BC-99249F428CB9}" srcOrd="0" destOrd="0" presId="urn:microsoft.com/office/officeart/2005/8/layout/hList9"/>
    <dgm:cxn modelId="{B9DC71C2-D758-43EE-8268-3B750D583F12}" type="presParOf" srcId="{4B0E2D2F-809C-46A3-A3AD-3884E78BEA24}" destId="{5F71FEAE-ACF1-42A3-B424-87CB2436F9EE}" srcOrd="1" destOrd="0" presId="urn:microsoft.com/office/officeart/2005/8/layout/hList9"/>
    <dgm:cxn modelId="{A93D4A92-DBDF-4CBF-A803-8030A06F45EC}" type="presParOf" srcId="{5F71FEAE-ACF1-42A3-B424-87CB2436F9EE}" destId="{08B95723-C6AC-4032-B60B-3BC20233440D}" srcOrd="0" destOrd="0" presId="urn:microsoft.com/office/officeart/2005/8/layout/hList9"/>
    <dgm:cxn modelId="{42F366C1-ACEC-4C4C-8BFB-6766590ED318}" type="presParOf" srcId="{5F71FEAE-ACF1-42A3-B424-87CB2436F9EE}" destId="{CA9E80FF-2A14-4C4B-82C0-77136F3B2F19}" srcOrd="1" destOrd="0" presId="urn:microsoft.com/office/officeart/2005/8/layout/hList9"/>
    <dgm:cxn modelId="{875CAEBB-AD81-491D-AAAF-048697313B6C}" type="presParOf" srcId="{4B0E2D2F-809C-46A3-A3AD-3884E78BEA24}" destId="{FBDB558A-80BA-41E2-BA79-A95549FE978F}" srcOrd="2" destOrd="0" presId="urn:microsoft.com/office/officeart/2005/8/layout/hList9"/>
    <dgm:cxn modelId="{AE9701E0-9824-4079-94DA-22CD02C12B7A}" type="presParOf" srcId="{FBDB558A-80BA-41E2-BA79-A95549FE978F}" destId="{8FDC525D-CB11-4563-9670-31E7ED893226}" srcOrd="0" destOrd="0" presId="urn:microsoft.com/office/officeart/2005/8/layout/hList9"/>
    <dgm:cxn modelId="{8DF8FF5F-0C9B-470C-9709-D7ABC2891783}" type="presParOf" srcId="{FBDB558A-80BA-41E2-BA79-A95549FE978F}" destId="{D50B96F2-1353-4E8D-A67A-41D8628752DC}" srcOrd="1" destOrd="0" presId="urn:microsoft.com/office/officeart/2005/8/layout/hList9"/>
    <dgm:cxn modelId="{BE01AB1C-A997-4EF4-9301-34A8DB2B29A5}" type="presParOf" srcId="{DCABDC70-7D63-48B5-B231-6BE63E764CA4}" destId="{B68500C4-49D2-4D48-88DD-B493E03AD506}" srcOrd="7" destOrd="0" presId="urn:microsoft.com/office/officeart/2005/8/layout/hList9"/>
    <dgm:cxn modelId="{1C0CE1F1-62EB-4ECF-810F-C481EF355D06}" type="presParOf" srcId="{DCABDC70-7D63-48B5-B231-6BE63E764CA4}" destId="{4DED8908-46AB-4395-AEFC-F9C34C57B3BC}" srcOrd="8" destOrd="0" presId="urn:microsoft.com/office/officeart/2005/8/layout/hList9"/>
    <dgm:cxn modelId="{502D8B30-88C0-4582-B811-3681E6B23C61}" type="presParOf" srcId="{DCABDC70-7D63-48B5-B231-6BE63E764CA4}" destId="{58955D05-E70D-4ADB-8D00-BD52AC9F440D}" srcOrd="9" destOrd="0" presId="urn:microsoft.com/office/officeart/2005/8/layout/hList9"/>
    <dgm:cxn modelId="{91E11E88-DB13-4C73-B0A9-B074E5B19220}" type="presParOf" srcId="{DCABDC70-7D63-48B5-B231-6BE63E764CA4}" destId="{32C23B7F-C7DD-4EC3-8A20-DFA8C6AB8D21}" srcOrd="10" destOrd="0" presId="urn:microsoft.com/office/officeart/2005/8/layout/hList9"/>
    <dgm:cxn modelId="{B4AA6844-4628-4DB2-B7AB-239D1CC65F23}" type="presParOf" srcId="{DCABDC70-7D63-48B5-B231-6BE63E764CA4}" destId="{3308BE11-2FEF-4C94-8972-2AD5009D2FF6}" srcOrd="11" destOrd="0" presId="urn:microsoft.com/office/officeart/2005/8/layout/hList9"/>
    <dgm:cxn modelId="{09B42331-85AE-456E-A15E-0B8D24B16BE9}" type="presParOf" srcId="{3308BE11-2FEF-4C94-8972-2AD5009D2FF6}" destId="{EA43AEF0-A273-4952-95A6-FA9766D917CB}" srcOrd="0" destOrd="0" presId="urn:microsoft.com/office/officeart/2005/8/layout/hList9"/>
    <dgm:cxn modelId="{BD4667FD-238E-4432-AB72-68016FB169F8}" type="presParOf" srcId="{3308BE11-2FEF-4C94-8972-2AD5009D2FF6}" destId="{4040B0B9-7844-46A8-9C5C-D41E6B86B23C}" srcOrd="1" destOrd="0" presId="urn:microsoft.com/office/officeart/2005/8/layout/hList9"/>
    <dgm:cxn modelId="{6A963D20-6FC6-405B-B5FF-52B0BD33E9B8}" type="presParOf" srcId="{4040B0B9-7844-46A8-9C5C-D41E6B86B23C}" destId="{C0CA1179-446E-43E7-BD42-DA3BA5A0FE84}" srcOrd="0" destOrd="0" presId="urn:microsoft.com/office/officeart/2005/8/layout/hList9"/>
    <dgm:cxn modelId="{D4CA1783-521A-4C13-8EE8-C992B0E638B6}" type="presParOf" srcId="{4040B0B9-7844-46A8-9C5C-D41E6B86B23C}" destId="{B4C03F55-0405-4DBD-B3A9-A8A06A500725}" srcOrd="1" destOrd="0" presId="urn:microsoft.com/office/officeart/2005/8/layout/hList9"/>
    <dgm:cxn modelId="{A7374A2C-9218-4EC8-B4DD-EAA3579D89F7}" type="presParOf" srcId="{3308BE11-2FEF-4C94-8972-2AD5009D2FF6}" destId="{45F7A463-052F-4D05-BA3B-EC008972DA70}" srcOrd="2" destOrd="0" presId="urn:microsoft.com/office/officeart/2005/8/layout/hList9"/>
    <dgm:cxn modelId="{8F928E1E-FFF0-4C3E-BD49-15632E044690}" type="presParOf" srcId="{45F7A463-052F-4D05-BA3B-EC008972DA70}" destId="{60DD8331-92F4-476B-819C-A9DFED34C8A3}" srcOrd="0" destOrd="0" presId="urn:microsoft.com/office/officeart/2005/8/layout/hList9"/>
    <dgm:cxn modelId="{4597488B-A5BA-4565-916E-534A2E5D95BA}" type="presParOf" srcId="{45F7A463-052F-4D05-BA3B-EC008972DA70}" destId="{32F235BF-23A5-4714-92F9-D74D1A1729D9}" srcOrd="1" destOrd="0" presId="urn:microsoft.com/office/officeart/2005/8/layout/hList9"/>
    <dgm:cxn modelId="{DB2E14ED-3BDD-404D-9ED7-96AEB9C58B67}" type="presParOf" srcId="{DCABDC70-7D63-48B5-B231-6BE63E764CA4}" destId="{FF6A28DA-827C-4F5F-9C71-F6610187A253}" srcOrd="12" destOrd="0" presId="urn:microsoft.com/office/officeart/2005/8/layout/hList9"/>
    <dgm:cxn modelId="{9C31580F-E64B-4B38-9E2C-BD769A5AD7FF}" type="presParOf" srcId="{DCABDC70-7D63-48B5-B231-6BE63E764CA4}" destId="{3D64F738-B89E-4E95-B9D8-817EA8C8A488}"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726F6-A704-4A29-BE43-8712992BDBD1}">
      <dsp:nvSpPr>
        <dsp:cNvPr id="0" name=""/>
        <dsp:cNvSpPr/>
      </dsp:nvSpPr>
      <dsp:spPr>
        <a:xfrm>
          <a:off x="3696" y="189428"/>
          <a:ext cx="1417141" cy="4320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rtl="0">
            <a:lnSpc>
              <a:spcPct val="90000"/>
            </a:lnSpc>
            <a:spcBef>
              <a:spcPct val="0"/>
            </a:spcBef>
            <a:spcAft>
              <a:spcPct val="35000"/>
            </a:spcAft>
            <a:buNone/>
          </a:pPr>
          <a:r>
            <a:rPr lang="en-US" sz="1500" kern="1200"/>
            <a:t>Transparency</a:t>
          </a:r>
        </a:p>
      </dsp:txBody>
      <dsp:txXfrm>
        <a:off x="3696" y="189428"/>
        <a:ext cx="1417141" cy="432000"/>
      </dsp:txXfrm>
    </dsp:sp>
    <dsp:sp modelId="{EC151118-8DE3-4AFA-BB1C-A574E1213358}">
      <dsp:nvSpPr>
        <dsp:cNvPr id="0" name=""/>
        <dsp:cNvSpPr/>
      </dsp:nvSpPr>
      <dsp:spPr>
        <a:xfrm>
          <a:off x="3696" y="621428"/>
          <a:ext cx="1417141" cy="2452646"/>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a:latin typeface="Calibri Light" panose="020F0302020204030204"/>
            </a:rPr>
            <a:t>The operation of AI solutions must be visible and available for examination by qualified experts</a:t>
          </a:r>
          <a:r>
            <a:rPr lang="en-US" sz="1500" kern="1200"/>
            <a:t>.</a:t>
          </a:r>
        </a:p>
      </dsp:txBody>
      <dsp:txXfrm>
        <a:off x="3696" y="621428"/>
        <a:ext cx="1417141" cy="2452646"/>
      </dsp:txXfrm>
    </dsp:sp>
    <dsp:sp modelId="{4924041D-97AB-4557-94D3-32F925164D49}">
      <dsp:nvSpPr>
        <dsp:cNvPr id="0" name=""/>
        <dsp:cNvSpPr/>
      </dsp:nvSpPr>
      <dsp:spPr>
        <a:xfrm>
          <a:off x="1619238" y="189428"/>
          <a:ext cx="1417141" cy="432000"/>
        </a:xfrm>
        <a:prstGeom prst="rect">
          <a:avLst/>
        </a:prstGeom>
        <a:solidFill>
          <a:schemeClr val="accent5">
            <a:hueOff val="-181260"/>
            <a:satOff val="256"/>
            <a:lumOff val="-10588"/>
            <a:alphaOff val="0"/>
          </a:schemeClr>
        </a:solidFill>
        <a:ln w="25400" cap="flat" cmpd="sng" algn="ctr">
          <a:solidFill>
            <a:schemeClr val="accent5">
              <a:hueOff val="-181260"/>
              <a:satOff val="256"/>
              <a:lumOff val="-105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Explainability</a:t>
          </a:r>
          <a:endParaRPr lang="en-US" sz="1500" kern="1200">
            <a:latin typeface="Calibri Light" panose="020F0302020204030204"/>
          </a:endParaRPr>
        </a:p>
      </dsp:txBody>
      <dsp:txXfrm>
        <a:off x="1619238" y="189428"/>
        <a:ext cx="1417141" cy="432000"/>
      </dsp:txXfrm>
    </dsp:sp>
    <dsp:sp modelId="{A9E9DE47-01AC-4AD5-955D-B71D394D6E7C}">
      <dsp:nvSpPr>
        <dsp:cNvPr id="0" name=""/>
        <dsp:cNvSpPr/>
      </dsp:nvSpPr>
      <dsp:spPr>
        <a:xfrm>
          <a:off x="1619238" y="621428"/>
          <a:ext cx="1417141" cy="2452646"/>
        </a:xfrm>
        <a:prstGeom prst="rect">
          <a:avLst/>
        </a:prstGeom>
        <a:solidFill>
          <a:schemeClr val="accent5">
            <a:tint val="40000"/>
            <a:alpha val="90000"/>
            <a:hueOff val="-29854"/>
            <a:satOff val="-10020"/>
            <a:lumOff val="-2152"/>
            <a:alphaOff val="0"/>
          </a:schemeClr>
        </a:solidFill>
        <a:ln w="25400" cap="flat" cmpd="sng" algn="ctr">
          <a:solidFill>
            <a:schemeClr val="accent5">
              <a:tint val="40000"/>
              <a:alpha val="90000"/>
              <a:hueOff val="-29854"/>
              <a:satOff val="-10020"/>
              <a:lumOff val="-21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a:latin typeface="Calibri Light" panose="020F0302020204030204"/>
            </a:rPr>
            <a:t>AI solutions must include means of offering clear and relevant explanations of their decisions to diverse audiences.</a:t>
          </a:r>
        </a:p>
      </dsp:txBody>
      <dsp:txXfrm>
        <a:off x="1619238" y="621428"/>
        <a:ext cx="1417141" cy="2452646"/>
      </dsp:txXfrm>
    </dsp:sp>
    <dsp:sp modelId="{69684F77-DF82-4B2C-8089-72957BA7FCCC}">
      <dsp:nvSpPr>
        <dsp:cNvPr id="0" name=""/>
        <dsp:cNvSpPr/>
      </dsp:nvSpPr>
      <dsp:spPr>
        <a:xfrm>
          <a:off x="3234779" y="189428"/>
          <a:ext cx="1417141" cy="432000"/>
        </a:xfrm>
        <a:prstGeom prst="rect">
          <a:avLst/>
        </a:prstGeom>
        <a:solidFill>
          <a:schemeClr val="accent5">
            <a:hueOff val="-362519"/>
            <a:satOff val="512"/>
            <a:lumOff val="-21175"/>
            <a:alphaOff val="0"/>
          </a:schemeClr>
        </a:solidFill>
        <a:ln w="25400" cap="flat" cmpd="sng" algn="ctr">
          <a:solidFill>
            <a:schemeClr val="accent5">
              <a:hueOff val="-362519"/>
              <a:satOff val="512"/>
              <a:lumOff val="-2117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Light" panose="020F0302020204030204"/>
            </a:rPr>
            <a:t>Fairness</a:t>
          </a:r>
          <a:endParaRPr lang="en-US" sz="1500" kern="1200"/>
        </a:p>
      </dsp:txBody>
      <dsp:txXfrm>
        <a:off x="3234779" y="189428"/>
        <a:ext cx="1417141" cy="432000"/>
      </dsp:txXfrm>
    </dsp:sp>
    <dsp:sp modelId="{FB149A1B-4CF6-49F6-B25D-523D27DF1D4A}">
      <dsp:nvSpPr>
        <dsp:cNvPr id="0" name=""/>
        <dsp:cNvSpPr/>
      </dsp:nvSpPr>
      <dsp:spPr>
        <a:xfrm>
          <a:off x="3234779" y="621428"/>
          <a:ext cx="1417141" cy="2452646"/>
        </a:xfrm>
        <a:prstGeom prst="rect">
          <a:avLst/>
        </a:prstGeom>
        <a:solidFill>
          <a:schemeClr val="accent5">
            <a:tint val="40000"/>
            <a:alpha val="90000"/>
            <a:hueOff val="-59708"/>
            <a:satOff val="-20040"/>
            <a:lumOff val="-4305"/>
            <a:alphaOff val="0"/>
          </a:schemeClr>
        </a:solidFill>
        <a:ln w="25400" cap="flat" cmpd="sng" algn="ctr">
          <a:solidFill>
            <a:schemeClr val="accent5">
              <a:tint val="40000"/>
              <a:alpha val="90000"/>
              <a:hueOff val="-59708"/>
              <a:satOff val="-20040"/>
              <a:lumOff val="-43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a:t>AI </a:t>
          </a:r>
          <a:r>
            <a:rPr lang="en-US" sz="1500" kern="1200">
              <a:latin typeface="Calibri Light" panose="020F0302020204030204"/>
            </a:rPr>
            <a:t>solutions</a:t>
          </a:r>
          <a:r>
            <a:rPr lang="en-US" sz="1500" kern="1200"/>
            <a:t> </a:t>
          </a:r>
          <a:r>
            <a:rPr lang="en-US" sz="1500" kern="1200">
              <a:latin typeface="Calibri Light" panose="020F0302020204030204"/>
            </a:rPr>
            <a:t>must reduce</a:t>
          </a:r>
          <a:r>
            <a:rPr lang="en-US" sz="1500" kern="1200"/>
            <a:t> human bias and</a:t>
          </a:r>
          <a:r>
            <a:rPr lang="en-US" sz="1500" kern="1200">
              <a:latin typeface="Calibri Light" panose="020F0302020204030204"/>
            </a:rPr>
            <a:t> further</a:t>
          </a:r>
          <a:r>
            <a:rPr lang="en-US" sz="1500" kern="1200"/>
            <a:t> the equitable treatment of individuals and </a:t>
          </a:r>
          <a:r>
            <a:rPr lang="en-US" sz="1500" u="none" kern="1200"/>
            <a:t>of </a:t>
          </a:r>
          <a:r>
            <a:rPr lang="en-US" sz="1500" kern="1200"/>
            <a:t>groups of individuals. </a:t>
          </a:r>
        </a:p>
      </dsp:txBody>
      <dsp:txXfrm>
        <a:off x="3234779" y="621428"/>
        <a:ext cx="1417141" cy="2452646"/>
      </dsp:txXfrm>
    </dsp:sp>
    <dsp:sp modelId="{E30A0B06-F6CF-44D4-8CCC-CC7A268491A0}">
      <dsp:nvSpPr>
        <dsp:cNvPr id="0" name=""/>
        <dsp:cNvSpPr/>
      </dsp:nvSpPr>
      <dsp:spPr>
        <a:xfrm>
          <a:off x="4850320" y="189428"/>
          <a:ext cx="1417141" cy="432000"/>
        </a:xfrm>
        <a:prstGeom prst="rect">
          <a:avLst/>
        </a:prstGeom>
        <a:solidFill>
          <a:schemeClr val="accent5">
            <a:hueOff val="-543779"/>
            <a:satOff val="769"/>
            <a:lumOff val="-31763"/>
            <a:alphaOff val="0"/>
          </a:schemeClr>
        </a:solidFill>
        <a:ln w="25400" cap="flat" cmpd="sng" algn="ctr">
          <a:solidFill>
            <a:schemeClr val="accent5">
              <a:hueOff val="-543779"/>
              <a:satOff val="769"/>
              <a:lumOff val="-3176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Light" panose="020F0302020204030204"/>
            </a:rPr>
            <a:t>Robustness</a:t>
          </a:r>
        </a:p>
      </dsp:txBody>
      <dsp:txXfrm>
        <a:off x="4850320" y="189428"/>
        <a:ext cx="1417141" cy="432000"/>
      </dsp:txXfrm>
    </dsp:sp>
    <dsp:sp modelId="{1FE195E5-8D98-4572-BE4A-7491BC250DA6}">
      <dsp:nvSpPr>
        <dsp:cNvPr id="0" name=""/>
        <dsp:cNvSpPr/>
      </dsp:nvSpPr>
      <dsp:spPr>
        <a:xfrm>
          <a:off x="4850320" y="621428"/>
          <a:ext cx="1417141" cy="2452646"/>
        </a:xfrm>
        <a:prstGeom prst="rect">
          <a:avLst/>
        </a:prstGeom>
        <a:solidFill>
          <a:schemeClr val="accent5">
            <a:tint val="40000"/>
            <a:alpha val="90000"/>
            <a:hueOff val="-89563"/>
            <a:satOff val="-30060"/>
            <a:lumOff val="-6457"/>
            <a:alphaOff val="0"/>
          </a:schemeClr>
        </a:solidFill>
        <a:ln w="25400" cap="flat" cmpd="sng" algn="ctr">
          <a:solidFill>
            <a:schemeClr val="accent5">
              <a:tint val="40000"/>
              <a:alpha val="90000"/>
              <a:hueOff val="-89563"/>
              <a:satOff val="-30060"/>
              <a:lumOff val="-64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a:t>AI </a:t>
          </a:r>
          <a:r>
            <a:rPr lang="en-US" sz="1500" kern="1200">
              <a:latin typeface="Calibri Light" panose="020F0302020204030204"/>
            </a:rPr>
            <a:t>solutions</a:t>
          </a:r>
          <a:r>
            <a:rPr lang="en-US" sz="1500" kern="1200"/>
            <a:t> must be robust enough to handle exceptional conditions effectively and to minimize security risk. </a:t>
          </a:r>
        </a:p>
      </dsp:txBody>
      <dsp:txXfrm>
        <a:off x="4850320" y="621428"/>
        <a:ext cx="1417141" cy="2452646"/>
      </dsp:txXfrm>
    </dsp:sp>
    <dsp:sp modelId="{5E53FBCA-7E88-47C1-BD4D-230D0F21890C}">
      <dsp:nvSpPr>
        <dsp:cNvPr id="0" name=""/>
        <dsp:cNvSpPr/>
      </dsp:nvSpPr>
      <dsp:spPr>
        <a:xfrm>
          <a:off x="6465861" y="189428"/>
          <a:ext cx="1417141" cy="432000"/>
        </a:xfrm>
        <a:prstGeom prst="rect">
          <a:avLst/>
        </a:prstGeom>
        <a:solidFill>
          <a:schemeClr val="accent5">
            <a:hueOff val="-725038"/>
            <a:satOff val="1025"/>
            <a:lumOff val="-42351"/>
            <a:alphaOff val="0"/>
          </a:schemeClr>
        </a:solidFill>
        <a:ln w="25400" cap="flat" cmpd="sng" algn="ctr">
          <a:solidFill>
            <a:schemeClr val="accent5">
              <a:hueOff val="-725038"/>
              <a:satOff val="1025"/>
              <a:lumOff val="-423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Light" panose="020F0302020204030204"/>
            </a:rPr>
            <a:t>Privacy</a:t>
          </a:r>
        </a:p>
      </dsp:txBody>
      <dsp:txXfrm>
        <a:off x="6465861" y="189428"/>
        <a:ext cx="1417141" cy="432000"/>
      </dsp:txXfrm>
    </dsp:sp>
    <dsp:sp modelId="{EA16DC9D-B6E4-45C9-824B-EA24654DE698}">
      <dsp:nvSpPr>
        <dsp:cNvPr id="0" name=""/>
        <dsp:cNvSpPr/>
      </dsp:nvSpPr>
      <dsp:spPr>
        <a:xfrm>
          <a:off x="6465861" y="621428"/>
          <a:ext cx="1417141" cy="2452646"/>
        </a:xfrm>
        <a:prstGeom prst="rect">
          <a:avLst/>
        </a:prstGeom>
        <a:solidFill>
          <a:schemeClr val="accent5">
            <a:tint val="40000"/>
            <a:alpha val="90000"/>
            <a:hueOff val="-119417"/>
            <a:satOff val="-40080"/>
            <a:lumOff val="-8609"/>
            <a:alphaOff val="0"/>
          </a:schemeClr>
        </a:solidFill>
        <a:ln w="25400" cap="flat" cmpd="sng" algn="ctr">
          <a:solidFill>
            <a:schemeClr val="accent5">
              <a:tint val="40000"/>
              <a:alpha val="90000"/>
              <a:hueOff val="-119417"/>
              <a:satOff val="-40080"/>
              <a:lumOff val="-86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a:t>AI </a:t>
          </a:r>
          <a:r>
            <a:rPr lang="en-US" sz="1500" kern="1200">
              <a:latin typeface="Calibri Light" panose="020F0302020204030204"/>
            </a:rPr>
            <a:t>solutions must</a:t>
          </a:r>
          <a:r>
            <a:rPr lang="en-US" sz="1500" kern="1200"/>
            <a:t> ensure privacy at every turn, not only of raw data, but of the insights gained from that data. </a:t>
          </a:r>
        </a:p>
      </dsp:txBody>
      <dsp:txXfrm>
        <a:off x="6465861" y="621428"/>
        <a:ext cx="1417141" cy="2452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3FD92-F84C-4D4E-A815-F02324DD7370}">
      <dsp:nvSpPr>
        <dsp:cNvPr id="0" name=""/>
        <dsp:cNvSpPr/>
      </dsp:nvSpPr>
      <dsp:spPr>
        <a:xfrm>
          <a:off x="0" y="258892"/>
          <a:ext cx="7496175" cy="7717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1786" tIns="291592" rIns="58178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Stakeholders must monitor and manage ML models to mitigate the risk of unethical bias and performance drift</a:t>
          </a:r>
        </a:p>
      </dsp:txBody>
      <dsp:txXfrm>
        <a:off x="0" y="258892"/>
        <a:ext cx="7496175" cy="771750"/>
      </dsp:txXfrm>
    </dsp:sp>
    <dsp:sp modelId="{EE624C96-DFBA-4A46-9BF5-61869226C45F}">
      <dsp:nvSpPr>
        <dsp:cNvPr id="0" name=""/>
        <dsp:cNvSpPr/>
      </dsp:nvSpPr>
      <dsp:spPr>
        <a:xfrm>
          <a:off x="374808" y="52252"/>
          <a:ext cx="5247322" cy="413280"/>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336" tIns="0" rIns="198336" bIns="0" numCol="1" spcCol="1270" anchor="ctr" anchorCtr="0">
          <a:noAutofit/>
        </a:bodyPr>
        <a:lstStyle/>
        <a:p>
          <a:pPr marL="0" lvl="0" indent="0" algn="l" defTabSz="622300">
            <a:lnSpc>
              <a:spcPct val="90000"/>
            </a:lnSpc>
            <a:spcBef>
              <a:spcPct val="0"/>
            </a:spcBef>
            <a:spcAft>
              <a:spcPct val="35000"/>
            </a:spcAft>
            <a:buNone/>
          </a:pPr>
          <a:r>
            <a:rPr lang="en-US" sz="1400" kern="1200"/>
            <a:t>Quality: </a:t>
          </a:r>
        </a:p>
      </dsp:txBody>
      <dsp:txXfrm>
        <a:off x="394983" y="72427"/>
        <a:ext cx="5206972" cy="372930"/>
      </dsp:txXfrm>
    </dsp:sp>
    <dsp:sp modelId="{B6FCA7B8-0C5B-405E-B203-4D13B0827DF1}">
      <dsp:nvSpPr>
        <dsp:cNvPr id="0" name=""/>
        <dsp:cNvSpPr/>
      </dsp:nvSpPr>
      <dsp:spPr>
        <a:xfrm>
          <a:off x="0" y="1312883"/>
          <a:ext cx="7496175" cy="771750"/>
        </a:xfrm>
        <a:prstGeom prst="rect">
          <a:avLst/>
        </a:prstGeom>
        <a:solidFill>
          <a:schemeClr val="lt1">
            <a:alpha val="90000"/>
            <a:hueOff val="0"/>
            <a:satOff val="0"/>
            <a:lumOff val="0"/>
            <a:alphaOff val="0"/>
          </a:schemeClr>
        </a:solidFill>
        <a:ln w="9525" cap="flat" cmpd="sng" algn="ctr">
          <a:solidFill>
            <a:schemeClr val="accent5">
              <a:hueOff val="-362519"/>
              <a:satOff val="512"/>
              <a:lumOff val="-2117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1786" tIns="291592" rIns="58178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Governing bodies are increasingly mandating transparency, auditability, and explainability</a:t>
          </a:r>
        </a:p>
      </dsp:txBody>
      <dsp:txXfrm>
        <a:off x="0" y="1312883"/>
        <a:ext cx="7496175" cy="771750"/>
      </dsp:txXfrm>
    </dsp:sp>
    <dsp:sp modelId="{F6C7A26E-7E63-4121-9741-08D1DD300177}">
      <dsp:nvSpPr>
        <dsp:cNvPr id="0" name=""/>
        <dsp:cNvSpPr/>
      </dsp:nvSpPr>
      <dsp:spPr>
        <a:xfrm>
          <a:off x="374808" y="1106242"/>
          <a:ext cx="5247322" cy="413280"/>
        </a:xfrm>
        <a:prstGeom prst="roundRect">
          <a:avLst/>
        </a:prstGeom>
        <a:gradFill rotWithShape="0">
          <a:gsLst>
            <a:gs pos="0">
              <a:schemeClr val="accent5">
                <a:hueOff val="-362519"/>
                <a:satOff val="512"/>
                <a:lumOff val="-21175"/>
                <a:alphaOff val="0"/>
                <a:tint val="100000"/>
                <a:shade val="100000"/>
                <a:satMod val="130000"/>
              </a:schemeClr>
            </a:gs>
            <a:gs pos="100000">
              <a:schemeClr val="accent5">
                <a:hueOff val="-362519"/>
                <a:satOff val="512"/>
                <a:lumOff val="-2117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336" tIns="0" rIns="198336" bIns="0" numCol="1" spcCol="1270" anchor="ctr" anchorCtr="0">
          <a:noAutofit/>
        </a:bodyPr>
        <a:lstStyle/>
        <a:p>
          <a:pPr marL="0" lvl="0" indent="0" algn="l" defTabSz="622300">
            <a:lnSpc>
              <a:spcPct val="90000"/>
            </a:lnSpc>
            <a:spcBef>
              <a:spcPct val="0"/>
            </a:spcBef>
            <a:spcAft>
              <a:spcPct val="35000"/>
            </a:spcAft>
            <a:buNone/>
          </a:pPr>
          <a:r>
            <a:rPr lang="en-US" sz="1400" kern="1200"/>
            <a:t>Legality: </a:t>
          </a:r>
        </a:p>
      </dsp:txBody>
      <dsp:txXfrm>
        <a:off x="394983" y="1126417"/>
        <a:ext cx="5206972" cy="372930"/>
      </dsp:txXfrm>
    </dsp:sp>
    <dsp:sp modelId="{2A01812F-1159-406D-A7C3-CE2846F69CA6}">
      <dsp:nvSpPr>
        <dsp:cNvPr id="0" name=""/>
        <dsp:cNvSpPr/>
      </dsp:nvSpPr>
      <dsp:spPr>
        <a:xfrm>
          <a:off x="0" y="2366873"/>
          <a:ext cx="7496175" cy="771750"/>
        </a:xfrm>
        <a:prstGeom prst="rect">
          <a:avLst/>
        </a:prstGeom>
        <a:solidFill>
          <a:schemeClr val="lt1">
            <a:alpha val="90000"/>
            <a:hueOff val="0"/>
            <a:satOff val="0"/>
            <a:lumOff val="0"/>
            <a:alphaOff val="0"/>
          </a:schemeClr>
        </a:solidFill>
        <a:ln w="9525" cap="flat" cmpd="sng" algn="ctr">
          <a:solidFill>
            <a:schemeClr val="accent5">
              <a:hueOff val="-725038"/>
              <a:satOff val="1025"/>
              <a:lumOff val="-4235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1786" tIns="291592" rIns="58178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'Opening the black box' will help engender trust that ML models can make intelligent, ethical, beneficial decisions</a:t>
          </a:r>
        </a:p>
      </dsp:txBody>
      <dsp:txXfrm>
        <a:off x="0" y="2366873"/>
        <a:ext cx="7496175" cy="771750"/>
      </dsp:txXfrm>
    </dsp:sp>
    <dsp:sp modelId="{E1AB1B85-CFE3-4B8A-8367-6640CF67F60F}">
      <dsp:nvSpPr>
        <dsp:cNvPr id="0" name=""/>
        <dsp:cNvSpPr/>
      </dsp:nvSpPr>
      <dsp:spPr>
        <a:xfrm>
          <a:off x="374808" y="2160233"/>
          <a:ext cx="5247322" cy="413280"/>
        </a:xfrm>
        <a:prstGeom prst="roundRect">
          <a:avLst/>
        </a:prstGeom>
        <a:gradFill rotWithShape="0">
          <a:gsLst>
            <a:gs pos="0">
              <a:schemeClr val="accent5">
                <a:hueOff val="-725038"/>
                <a:satOff val="1025"/>
                <a:lumOff val="-42351"/>
                <a:alphaOff val="0"/>
                <a:tint val="100000"/>
                <a:shade val="100000"/>
                <a:satMod val="130000"/>
              </a:schemeClr>
            </a:gs>
            <a:gs pos="100000">
              <a:schemeClr val="accent5">
                <a:hueOff val="-725038"/>
                <a:satOff val="1025"/>
                <a:lumOff val="-42351"/>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336" tIns="0" rIns="198336" bIns="0" numCol="1" spcCol="1270" anchor="ctr" anchorCtr="0">
          <a:noAutofit/>
        </a:bodyPr>
        <a:lstStyle/>
        <a:p>
          <a:pPr marL="0" lvl="0" indent="0" algn="l" defTabSz="622300">
            <a:lnSpc>
              <a:spcPct val="90000"/>
            </a:lnSpc>
            <a:spcBef>
              <a:spcPct val="0"/>
            </a:spcBef>
            <a:spcAft>
              <a:spcPct val="35000"/>
            </a:spcAft>
            <a:buNone/>
          </a:pPr>
          <a:r>
            <a:rPr lang="en-US" sz="1400" kern="1200"/>
            <a:t>Trust: </a:t>
          </a:r>
        </a:p>
      </dsp:txBody>
      <dsp:txXfrm>
        <a:off x="394983" y="2180408"/>
        <a:ext cx="5206972"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41F3E-DD15-4DDD-9C82-1DEA826568A2}">
      <dsp:nvSpPr>
        <dsp:cNvPr id="0" name=""/>
        <dsp:cNvSpPr/>
      </dsp:nvSpPr>
      <dsp:spPr>
        <a:xfrm>
          <a:off x="1686347" y="374238"/>
          <a:ext cx="1401750" cy="93496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rtl="0">
            <a:lnSpc>
              <a:spcPct val="90000"/>
            </a:lnSpc>
            <a:spcBef>
              <a:spcPct val="0"/>
            </a:spcBef>
            <a:spcAft>
              <a:spcPct val="35000"/>
            </a:spcAft>
            <a:buNone/>
          </a:pPr>
          <a:r>
            <a:rPr lang="en-US" sz="900" kern="1200">
              <a:latin typeface="Calibri Light" panose="020F0302020204030204"/>
            </a:rPr>
            <a:t>An engineer will want to evaluate the entire model for performance and compliance. </a:t>
          </a:r>
        </a:p>
      </dsp:txBody>
      <dsp:txXfrm>
        <a:off x="1910627" y="374238"/>
        <a:ext cx="1177470" cy="934967"/>
      </dsp:txXfrm>
    </dsp:sp>
    <dsp:sp modelId="{EFA10A58-8249-4588-8826-08C7AF17A328}">
      <dsp:nvSpPr>
        <dsp:cNvPr id="0" name=""/>
        <dsp:cNvSpPr/>
      </dsp:nvSpPr>
      <dsp:spPr>
        <a:xfrm>
          <a:off x="1686347" y="1309206"/>
          <a:ext cx="1401750" cy="934967"/>
        </a:xfrm>
        <a:prstGeom prst="rect">
          <a:avLst/>
        </a:prstGeom>
        <a:solidFill>
          <a:schemeClr val="accent2">
            <a:tint val="40000"/>
            <a:alpha val="90000"/>
            <a:hueOff val="2553761"/>
            <a:satOff val="8152"/>
            <a:lumOff val="223"/>
            <a:alphaOff val="0"/>
          </a:schemeClr>
        </a:solidFill>
        <a:ln w="25400" cap="flat" cmpd="sng" algn="ctr">
          <a:solidFill>
            <a:schemeClr val="accent2">
              <a:tint val="40000"/>
              <a:alpha val="90000"/>
              <a:hueOff val="2553761"/>
              <a:satOff val="8152"/>
              <a:lumOff val="2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rtl="0">
            <a:lnSpc>
              <a:spcPct val="90000"/>
            </a:lnSpc>
            <a:spcBef>
              <a:spcPct val="0"/>
            </a:spcBef>
            <a:spcAft>
              <a:spcPct val="35000"/>
            </a:spcAft>
            <a:buNone/>
          </a:pPr>
          <a:r>
            <a:rPr lang="en-US" sz="900" kern="1200">
              <a:latin typeface="Calibri Light" panose="020F0302020204030204"/>
            </a:rPr>
            <a:t>They will have knowledge of machine learning algorithms and concepts.</a:t>
          </a:r>
        </a:p>
      </dsp:txBody>
      <dsp:txXfrm>
        <a:off x="1910627" y="1309206"/>
        <a:ext cx="1177470" cy="934967"/>
      </dsp:txXfrm>
    </dsp:sp>
    <dsp:sp modelId="{27E8841D-2B40-4B1A-BD1F-5359046CBB16}">
      <dsp:nvSpPr>
        <dsp:cNvPr id="0" name=""/>
        <dsp:cNvSpPr/>
      </dsp:nvSpPr>
      <dsp:spPr>
        <a:xfrm>
          <a:off x="938747" y="438"/>
          <a:ext cx="934500" cy="93450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Light" panose="020F0302020204030204"/>
            </a:rPr>
            <a:t>Engineer</a:t>
          </a:r>
          <a:endParaRPr lang="en-US" sz="1400" kern="1200"/>
        </a:p>
      </dsp:txBody>
      <dsp:txXfrm>
        <a:off x="1075601" y="137292"/>
        <a:ext cx="660792" cy="660792"/>
      </dsp:txXfrm>
    </dsp:sp>
    <dsp:sp modelId="{08B95723-C6AC-4032-B60B-3BC20233440D}">
      <dsp:nvSpPr>
        <dsp:cNvPr id="0" name=""/>
        <dsp:cNvSpPr/>
      </dsp:nvSpPr>
      <dsp:spPr>
        <a:xfrm>
          <a:off x="4022597" y="374238"/>
          <a:ext cx="1401750" cy="934967"/>
        </a:xfrm>
        <a:prstGeom prst="rect">
          <a:avLst/>
        </a:prstGeom>
        <a:solidFill>
          <a:schemeClr val="accent2">
            <a:tint val="40000"/>
            <a:alpha val="90000"/>
            <a:hueOff val="5107522"/>
            <a:satOff val="16303"/>
            <a:lumOff val="447"/>
            <a:alphaOff val="0"/>
          </a:schemeClr>
        </a:solidFill>
        <a:ln w="25400" cap="flat" cmpd="sng" algn="ctr">
          <a:solidFill>
            <a:schemeClr val="accent2">
              <a:tint val="40000"/>
              <a:alpha val="90000"/>
              <a:hueOff val="5107522"/>
              <a:satOff val="16303"/>
              <a:lumOff val="4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rtl="0">
            <a:lnSpc>
              <a:spcPct val="90000"/>
            </a:lnSpc>
            <a:spcBef>
              <a:spcPct val="0"/>
            </a:spcBef>
            <a:spcAft>
              <a:spcPct val="35000"/>
            </a:spcAft>
            <a:buNone/>
          </a:pPr>
          <a:r>
            <a:rPr lang="en-US" sz="900" kern="1200">
              <a:latin typeface="Calibri Light" panose="020F0302020204030204"/>
            </a:rPr>
            <a:t>A doctor will be interested in the results for their patients and how those results compare to other groups or cases.</a:t>
          </a:r>
        </a:p>
      </dsp:txBody>
      <dsp:txXfrm>
        <a:off x="4246877" y="374238"/>
        <a:ext cx="1177470" cy="934967"/>
      </dsp:txXfrm>
    </dsp:sp>
    <dsp:sp modelId="{8FDC525D-CB11-4563-9670-31E7ED893226}">
      <dsp:nvSpPr>
        <dsp:cNvPr id="0" name=""/>
        <dsp:cNvSpPr/>
      </dsp:nvSpPr>
      <dsp:spPr>
        <a:xfrm>
          <a:off x="4022597" y="1309206"/>
          <a:ext cx="1401750" cy="934967"/>
        </a:xfrm>
        <a:prstGeom prst="rect">
          <a:avLst/>
        </a:prstGeom>
        <a:solidFill>
          <a:schemeClr val="accent2">
            <a:tint val="40000"/>
            <a:alpha val="90000"/>
            <a:hueOff val="7661283"/>
            <a:satOff val="24455"/>
            <a:lumOff val="670"/>
            <a:alphaOff val="0"/>
          </a:schemeClr>
        </a:solidFill>
        <a:ln w="25400" cap="flat" cmpd="sng" algn="ctr">
          <a:solidFill>
            <a:schemeClr val="accent2">
              <a:tint val="40000"/>
              <a:alpha val="90000"/>
              <a:hueOff val="7661283"/>
              <a:satOff val="24455"/>
              <a:lumOff val="6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rtl="0">
            <a:lnSpc>
              <a:spcPct val="90000"/>
            </a:lnSpc>
            <a:spcBef>
              <a:spcPct val="0"/>
            </a:spcBef>
            <a:spcAft>
              <a:spcPct val="35000"/>
            </a:spcAft>
            <a:buNone/>
          </a:pPr>
          <a:r>
            <a:rPr lang="en-US" sz="900" kern="1200">
              <a:latin typeface="Calibri Light" panose="020F0302020204030204"/>
            </a:rPr>
            <a:t>They will have domain knowledge regarding the data used by the model.</a:t>
          </a:r>
          <a:endParaRPr lang="en-US" sz="900" kern="1200"/>
        </a:p>
      </dsp:txBody>
      <dsp:txXfrm>
        <a:off x="4246877" y="1309206"/>
        <a:ext cx="1177470" cy="934967"/>
      </dsp:txXfrm>
    </dsp:sp>
    <dsp:sp modelId="{4DED8908-46AB-4395-AEFC-F9C34C57B3BC}">
      <dsp:nvSpPr>
        <dsp:cNvPr id="0" name=""/>
        <dsp:cNvSpPr/>
      </dsp:nvSpPr>
      <dsp:spPr>
        <a:xfrm>
          <a:off x="3274997" y="438"/>
          <a:ext cx="934500" cy="934500"/>
        </a:xfrm>
        <a:prstGeom prst="ellipse">
          <a:avLst/>
        </a:prstGeom>
        <a:solidFill>
          <a:schemeClr val="accent2">
            <a:hueOff val="6016880"/>
            <a:satOff val="41976"/>
            <a:lumOff val="-41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Light" panose="020F0302020204030204"/>
            </a:rPr>
            <a:t>Doctor</a:t>
          </a:r>
          <a:endParaRPr lang="en-US" sz="1400" kern="1200"/>
        </a:p>
      </dsp:txBody>
      <dsp:txXfrm>
        <a:off x="3411851" y="137292"/>
        <a:ext cx="660792" cy="660792"/>
      </dsp:txXfrm>
    </dsp:sp>
    <dsp:sp modelId="{C0CA1179-446E-43E7-BD42-DA3BA5A0FE84}">
      <dsp:nvSpPr>
        <dsp:cNvPr id="0" name=""/>
        <dsp:cNvSpPr/>
      </dsp:nvSpPr>
      <dsp:spPr>
        <a:xfrm>
          <a:off x="6358848" y="374238"/>
          <a:ext cx="1401750" cy="934967"/>
        </a:xfrm>
        <a:prstGeom prst="rect">
          <a:avLst/>
        </a:prstGeom>
        <a:solidFill>
          <a:schemeClr val="accent2">
            <a:tint val="40000"/>
            <a:alpha val="90000"/>
            <a:hueOff val="10215043"/>
            <a:satOff val="32606"/>
            <a:lumOff val="894"/>
            <a:alphaOff val="0"/>
          </a:schemeClr>
        </a:solidFill>
        <a:ln w="25400" cap="flat" cmpd="sng" algn="ctr">
          <a:solidFill>
            <a:schemeClr val="accent2">
              <a:tint val="40000"/>
              <a:alpha val="90000"/>
              <a:hueOff val="10215043"/>
              <a:satOff val="32606"/>
              <a:lumOff val="8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rtl="0">
            <a:lnSpc>
              <a:spcPct val="90000"/>
            </a:lnSpc>
            <a:spcBef>
              <a:spcPct val="0"/>
            </a:spcBef>
            <a:spcAft>
              <a:spcPct val="35000"/>
            </a:spcAft>
            <a:buNone/>
          </a:pPr>
          <a:r>
            <a:rPr lang="en-US" sz="900" kern="1200">
              <a:latin typeface="Calibri Light" panose="020F0302020204030204"/>
            </a:rPr>
            <a:t>The patient will only have access to their own results. </a:t>
          </a:r>
        </a:p>
      </dsp:txBody>
      <dsp:txXfrm>
        <a:off x="6583128" y="374238"/>
        <a:ext cx="1177470" cy="934967"/>
      </dsp:txXfrm>
    </dsp:sp>
    <dsp:sp modelId="{60DD8331-92F4-476B-819C-A9DFED34C8A3}">
      <dsp:nvSpPr>
        <dsp:cNvPr id="0" name=""/>
        <dsp:cNvSpPr/>
      </dsp:nvSpPr>
      <dsp:spPr>
        <a:xfrm>
          <a:off x="6358848" y="1309206"/>
          <a:ext cx="1401750" cy="934967"/>
        </a:xfrm>
        <a:prstGeom prst="rect">
          <a:avLst/>
        </a:prstGeom>
        <a:solidFill>
          <a:schemeClr val="accent2">
            <a:tint val="40000"/>
            <a:alpha val="90000"/>
            <a:hueOff val="12768804"/>
            <a:satOff val="40758"/>
            <a:lumOff val="1117"/>
            <a:alphaOff val="0"/>
          </a:schemeClr>
        </a:solidFill>
        <a:ln w="25400" cap="flat" cmpd="sng" algn="ctr">
          <a:solidFill>
            <a:schemeClr val="accent2">
              <a:tint val="40000"/>
              <a:alpha val="90000"/>
              <a:hueOff val="12768804"/>
              <a:satOff val="40758"/>
              <a:lumOff val="11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a:latin typeface="Calibri Light" panose="020F0302020204030204"/>
            </a:rPr>
            <a:t>They will have the least domain knowledge but the most interest in the trustworthiness of the model.</a:t>
          </a:r>
          <a:endParaRPr lang="en-US" sz="900" kern="1200"/>
        </a:p>
      </dsp:txBody>
      <dsp:txXfrm>
        <a:off x="6583128" y="1309206"/>
        <a:ext cx="1177470" cy="934967"/>
      </dsp:txXfrm>
    </dsp:sp>
    <dsp:sp modelId="{3D64F738-B89E-4E95-B9D8-817EA8C8A488}">
      <dsp:nvSpPr>
        <dsp:cNvPr id="0" name=""/>
        <dsp:cNvSpPr/>
      </dsp:nvSpPr>
      <dsp:spPr>
        <a:xfrm>
          <a:off x="5611248" y="438"/>
          <a:ext cx="934500" cy="934500"/>
        </a:xfrm>
        <a:prstGeom prst="ellipse">
          <a:avLst/>
        </a:prstGeom>
        <a:solidFill>
          <a:schemeClr val="accent2">
            <a:hueOff val="12033759"/>
            <a:satOff val="83953"/>
            <a:lumOff val="-82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Light" panose="020F0302020204030204"/>
            </a:rPr>
            <a:t>Patient</a:t>
          </a:r>
          <a:endParaRPr lang="en-US" sz="1400" kern="1200"/>
        </a:p>
      </dsp:txBody>
      <dsp:txXfrm>
        <a:off x="5748102" y="137292"/>
        <a:ext cx="660792" cy="66079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icic.gov/when-computer-program-keeps-you-jail-2017-0"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nytimes.com/2017/06/13/opinion/how-computers-are-harming-criminal-justice.html"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dirty="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charset="0"/>
              </a:rPr>
              <a:t>Hello Everyone!</a:t>
            </a:r>
          </a:p>
          <a:p>
            <a:r>
              <a:rPr lang="en-US" altLang="en-US" dirty="0">
                <a:latin typeface="Times New Roman" charset="0"/>
              </a:rPr>
              <a:t>Today we will be discussing how to build AI trust with </a:t>
            </a:r>
            <a:r>
              <a:rPr lang="en-US" altLang="en-US" dirty="0" err="1">
                <a:latin typeface="Times New Roman" charset="0"/>
              </a:rPr>
              <a:t>explainability</a:t>
            </a:r>
            <a:r>
              <a:rPr lang="en-US" altLang="en-US" dirty="0">
                <a:latin typeface="Times New Roman" charset="0"/>
              </a:rPr>
              <a:t>, in particular how to use the AIX360 toolkit to do so.</a:t>
            </a:r>
          </a:p>
          <a:p>
            <a:endParaRPr lang="en-US" altLang="en-US" dirty="0">
              <a:latin typeface="Times New Roman" charset="0"/>
            </a:endParaRP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However, though difficult, it is absolutely crucial for reasons even beyond building trust.</a:t>
            </a:r>
            <a:endParaRPr lang="en-US" dirty="0"/>
          </a:p>
          <a:p>
            <a:r>
              <a:rPr lang="en-US" dirty="0">
                <a:ea typeface="Calibri"/>
                <a:cs typeface="Calibri"/>
              </a:rPr>
              <a:t>First of all, it is important to be able to explain AI so that stakeholders can monitor it, to make sure that it is truly trustworthy and mitigate the risk of unethical bias and performance drift.</a:t>
            </a:r>
          </a:p>
          <a:p>
            <a:r>
              <a:rPr lang="en-US" dirty="0">
                <a:ea typeface="Calibri"/>
                <a:cs typeface="Calibri"/>
              </a:rPr>
              <a:t>It is also starting to become a legal requirement. </a:t>
            </a:r>
            <a:r>
              <a:rPr lang="en-US" dirty="0"/>
              <a:t>Governing bodies are increasingly mandating transparency, auditability, and </a:t>
            </a:r>
            <a:r>
              <a:rPr lang="en-US" dirty="0" err="1"/>
              <a:t>explainability</a:t>
            </a:r>
            <a:r>
              <a:rPr lang="en-US" dirty="0"/>
              <a:t>.</a:t>
            </a:r>
            <a:endParaRPr lang="en-US" dirty="0">
              <a:cs typeface="Calibri"/>
            </a:endParaRPr>
          </a:p>
          <a:p>
            <a:r>
              <a:rPr lang="en-US" dirty="0">
                <a:ea typeface="Calibri"/>
                <a:cs typeface="Calibri"/>
              </a:rPr>
              <a:t>Finally, of course, it is important that AI is explainable in order to </a:t>
            </a:r>
            <a:r>
              <a:rPr lang="en-US" dirty="0"/>
              <a:t>engender trust that ML models can make intelligent, ethical, beneficial decisions.</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11</a:t>
            </a:fld>
            <a:endParaRPr lang="en-US"/>
          </a:p>
        </p:txBody>
      </p:sp>
    </p:spTree>
    <p:extLst>
      <p:ext uri="{BB962C8B-B14F-4D97-AF65-F5344CB8AC3E}">
        <p14:creationId xmlns:p14="http://schemas.microsoft.com/office/powerpoint/2010/main" val="1407175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The AI </a:t>
            </a:r>
            <a:r>
              <a:rPr lang="en-US" dirty="0" err="1"/>
              <a:t>Explainability</a:t>
            </a:r>
            <a:r>
              <a:rPr lang="en-US" dirty="0"/>
              <a:t> 360 toolkit, housed on the Trusted AI repository, is an open-source library of algorithms that can help interpret data and machine learning models in a more intuitive way.</a:t>
            </a:r>
          </a:p>
          <a:p>
            <a:pPr>
              <a:lnSpc>
                <a:spcPct val="90000"/>
              </a:lnSpc>
              <a:spcBef>
                <a:spcPts val="1000"/>
              </a:spcBef>
            </a:pPr>
            <a:endParaRPr lang="en-US" dirty="0"/>
          </a:p>
          <a:p>
            <a:pPr>
              <a:lnSpc>
                <a:spcPct val="90000"/>
              </a:lnSpc>
              <a:spcBef>
                <a:spcPts val="1000"/>
              </a:spcBef>
            </a:pPr>
            <a:r>
              <a:rPr lang="en-US" dirty="0"/>
              <a:t>It contains tools to help explain large quantities of data, and explainable models that can help illustrate decisions using weights, factors, similar examples, contrasting examples, and other values.</a:t>
            </a:r>
          </a:p>
        </p:txBody>
      </p:sp>
      <p:sp>
        <p:nvSpPr>
          <p:cNvPr id="4" name="Slide Number Placeholder 3"/>
          <p:cNvSpPr>
            <a:spLocks noGrp="1"/>
          </p:cNvSpPr>
          <p:nvPr>
            <p:ph type="sldNum" sz="quarter" idx="5"/>
          </p:nvPr>
        </p:nvSpPr>
        <p:spPr/>
        <p:txBody>
          <a:bodyPr/>
          <a:lstStyle/>
          <a:p>
            <a:fld id="{918CCA95-4F40-4CDD-BF1E-B8C9EB86EE73}" type="slidenum">
              <a:rPr lang="en-US" smtClean="0"/>
              <a:t>13</a:t>
            </a:fld>
            <a:endParaRPr lang="en-US"/>
          </a:p>
        </p:txBody>
      </p:sp>
    </p:spTree>
    <p:extLst>
      <p:ext uri="{BB962C8B-B14F-4D97-AF65-F5344CB8AC3E}">
        <p14:creationId xmlns:p14="http://schemas.microsoft.com/office/powerpoint/2010/main" val="1305182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is a decision tree illustrating all the tools currently included in the library</a:t>
            </a:r>
            <a:endParaRPr lang="en-US"/>
          </a:p>
        </p:txBody>
      </p:sp>
      <p:sp>
        <p:nvSpPr>
          <p:cNvPr id="4" name="Slide Number Placeholder 3"/>
          <p:cNvSpPr>
            <a:spLocks noGrp="1"/>
          </p:cNvSpPr>
          <p:nvPr>
            <p:ph type="sldNum" sz="quarter" idx="5"/>
          </p:nvPr>
        </p:nvSpPr>
        <p:spPr/>
        <p:txBody>
          <a:bodyPr/>
          <a:lstStyle/>
          <a:p>
            <a:fld id="{918CCA95-4F40-4CDD-BF1E-B8C9EB86EE73}" type="slidenum">
              <a:rPr lang="en-US" smtClean="0"/>
              <a:t>14</a:t>
            </a:fld>
            <a:endParaRPr lang="en-US"/>
          </a:p>
        </p:txBody>
      </p:sp>
    </p:spTree>
    <p:extLst>
      <p:ext uri="{BB962C8B-B14F-4D97-AF65-F5344CB8AC3E}">
        <p14:creationId xmlns:p14="http://schemas.microsoft.com/office/powerpoint/2010/main" val="2706430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On the left, are tools for explaining data. </a:t>
            </a:r>
          </a:p>
          <a:p>
            <a:r>
              <a:rPr lang="en-US" dirty="0" err="1">
                <a:ea typeface="Calibri"/>
                <a:cs typeface="Calibri"/>
              </a:rPr>
              <a:t>Protodash</a:t>
            </a:r>
            <a:r>
              <a:rPr lang="en-US" dirty="0">
                <a:ea typeface="Calibri"/>
                <a:cs typeface="Calibri"/>
              </a:rPr>
              <a:t> is for tabular data, the kind of data that you might imagine represented in a spreadsheet. </a:t>
            </a:r>
            <a:r>
              <a:rPr lang="en-US" dirty="0" err="1">
                <a:ea typeface="Calibri"/>
                <a:cs typeface="Calibri"/>
              </a:rPr>
              <a:t>Protodash</a:t>
            </a:r>
            <a:r>
              <a:rPr lang="en-US" dirty="0">
                <a:ea typeface="Calibri"/>
                <a:cs typeface="Calibri"/>
              </a:rPr>
              <a:t> will select examples from the dataset that help illustrate the entire dataset, and we will see this in action later on during our use-case.</a:t>
            </a:r>
          </a:p>
          <a:p>
            <a:r>
              <a:rPr lang="en-US" dirty="0">
                <a:ea typeface="Calibri"/>
                <a:cs typeface="Calibri"/>
              </a:rPr>
              <a:t>DIP-VAE is for unstructured data like images. It will generate examples that demonstrate the entire dataset.</a:t>
            </a:r>
          </a:p>
        </p:txBody>
      </p:sp>
      <p:sp>
        <p:nvSpPr>
          <p:cNvPr id="4" name="Slide Number Placeholder 3"/>
          <p:cNvSpPr>
            <a:spLocks noGrp="1"/>
          </p:cNvSpPr>
          <p:nvPr>
            <p:ph type="sldNum" sz="quarter" idx="5"/>
          </p:nvPr>
        </p:nvSpPr>
        <p:spPr/>
        <p:txBody>
          <a:bodyPr/>
          <a:lstStyle/>
          <a:p>
            <a:fld id="{918CCA95-4F40-4CDD-BF1E-B8C9EB86EE73}" type="slidenum">
              <a:rPr lang="en-US" smtClean="0"/>
              <a:t>15</a:t>
            </a:fld>
            <a:endParaRPr lang="en-US"/>
          </a:p>
        </p:txBody>
      </p:sp>
    </p:spTree>
    <p:extLst>
      <p:ext uri="{BB962C8B-B14F-4D97-AF65-F5344CB8AC3E}">
        <p14:creationId xmlns:p14="http://schemas.microsoft.com/office/powerpoint/2010/main" val="1999706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On the right we have the tools to explain AI models, both globally and locally.</a:t>
            </a:r>
          </a:p>
          <a:p>
            <a:r>
              <a:rPr lang="en-US">
                <a:ea typeface="Calibri"/>
                <a:cs typeface="Calibri"/>
              </a:rPr>
              <a:t>The global tools use see highlighted here are directly interpretable models designed to explain the rationale for the entire model. </a:t>
            </a:r>
          </a:p>
          <a:p>
            <a:r>
              <a:rPr lang="en-US">
                <a:ea typeface="Calibri"/>
                <a:cs typeface="Calibri"/>
              </a:rPr>
              <a:t>BRCG, which we will see demonstrated later on, is for classification problems: sorting instances into one class or another. </a:t>
            </a:r>
            <a:endParaRPr lang="en-US"/>
          </a:p>
          <a:p>
            <a:r>
              <a:rPr lang="en-US">
                <a:ea typeface="Calibri"/>
                <a:cs typeface="Calibri"/>
              </a:rPr>
              <a:t>GLRM is for regression problems: the kind of problems where you are trying to generate a number.</a:t>
            </a:r>
          </a:p>
          <a:p>
            <a:r>
              <a:rPr lang="en-US" err="1">
                <a:ea typeface="Calibri"/>
                <a:cs typeface="Calibri"/>
              </a:rPr>
              <a:t>ProfWeight</a:t>
            </a:r>
            <a:r>
              <a:rPr lang="en-US">
                <a:ea typeface="Calibri"/>
                <a:cs typeface="Calibri"/>
              </a:rPr>
              <a:t> is specifically for Neural Networks. Instead of generating its own model from scratch, it will pull out insights from an already trained NN model.</a:t>
            </a:r>
          </a:p>
        </p:txBody>
      </p:sp>
      <p:sp>
        <p:nvSpPr>
          <p:cNvPr id="4" name="Slide Number Placeholder 3"/>
          <p:cNvSpPr>
            <a:spLocks noGrp="1"/>
          </p:cNvSpPr>
          <p:nvPr>
            <p:ph type="sldNum" sz="quarter" idx="5"/>
          </p:nvPr>
        </p:nvSpPr>
        <p:spPr/>
        <p:txBody>
          <a:bodyPr/>
          <a:lstStyle/>
          <a:p>
            <a:fld id="{918CCA95-4F40-4CDD-BF1E-B8C9EB86EE73}" type="slidenum">
              <a:rPr lang="en-US" smtClean="0"/>
              <a:t>16</a:t>
            </a:fld>
            <a:endParaRPr lang="en-US"/>
          </a:p>
        </p:txBody>
      </p:sp>
    </p:spTree>
    <p:extLst>
      <p:ext uri="{BB962C8B-B14F-4D97-AF65-F5344CB8AC3E}">
        <p14:creationId xmlns:p14="http://schemas.microsoft.com/office/powerpoint/2010/main" val="949109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maybe we are not interested in explaining the entire model. Maybe we want to know why the model performed the way it did in a specific instance. In this case we are looking for a local explanation, and the AIX360 toolkit has a bunch of tools for these cases.</a:t>
            </a:r>
          </a:p>
          <a:p>
            <a:r>
              <a:rPr lang="en-US">
                <a:ea typeface="Calibri"/>
                <a:cs typeface="Calibri"/>
              </a:rPr>
              <a:t>TED: will take explanations from training data and apply it to new data.</a:t>
            </a:r>
          </a:p>
          <a:p>
            <a:r>
              <a:rPr lang="en-US">
                <a:ea typeface="Calibri"/>
                <a:cs typeface="Calibri"/>
              </a:rPr>
              <a:t>LIME: makes a mini-model just for the one instance, and we will dive deeper into it later.</a:t>
            </a:r>
          </a:p>
          <a:p>
            <a:r>
              <a:rPr lang="en-US">
                <a:ea typeface="Calibri"/>
                <a:cs typeface="Calibri"/>
              </a:rPr>
              <a:t>SHAP: uses Shapley values to pick out what factors most influenced the final outcome, and we will look at this one, too.</a:t>
            </a:r>
          </a:p>
          <a:p>
            <a:r>
              <a:rPr lang="en-US">
                <a:ea typeface="Calibri"/>
                <a:cs typeface="Calibri"/>
              </a:rPr>
              <a:t>CEM and </a:t>
            </a:r>
            <a:r>
              <a:rPr lang="en-US" err="1">
                <a:ea typeface="Calibri"/>
                <a:cs typeface="Calibri"/>
              </a:rPr>
              <a:t>Protodash</a:t>
            </a:r>
            <a:r>
              <a:rPr lang="en-US">
                <a:ea typeface="Calibri"/>
                <a:cs typeface="Calibri"/>
              </a:rPr>
              <a:t> will pull out contrasting and similar examples.</a:t>
            </a:r>
          </a:p>
        </p:txBody>
      </p:sp>
      <p:sp>
        <p:nvSpPr>
          <p:cNvPr id="4" name="Slide Number Placeholder 3"/>
          <p:cNvSpPr>
            <a:spLocks noGrp="1"/>
          </p:cNvSpPr>
          <p:nvPr>
            <p:ph type="sldNum" sz="quarter" idx="5"/>
          </p:nvPr>
        </p:nvSpPr>
        <p:spPr/>
        <p:txBody>
          <a:bodyPr/>
          <a:lstStyle/>
          <a:p>
            <a:fld id="{918CCA95-4F40-4CDD-BF1E-B8C9EB86EE73}" type="slidenum">
              <a:rPr lang="en-US" smtClean="0"/>
              <a:t>17</a:t>
            </a:fld>
            <a:endParaRPr lang="en-US"/>
          </a:p>
        </p:txBody>
      </p:sp>
    </p:spTree>
    <p:extLst>
      <p:ext uri="{BB962C8B-B14F-4D97-AF65-F5344CB8AC3E}">
        <p14:creationId xmlns:p14="http://schemas.microsoft.com/office/powerpoint/2010/main" val="3630871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toolkit is still being actively developed, but it already offers tools to cover a wide range of cases where </a:t>
            </a:r>
            <a:r>
              <a:rPr lang="en-US" dirty="0" err="1">
                <a:ea typeface="Calibri"/>
                <a:cs typeface="Calibri"/>
              </a:rPr>
              <a:t>explainability</a:t>
            </a:r>
            <a:r>
              <a:rPr lang="en-US" dirty="0">
                <a:ea typeface="Calibri"/>
                <a:cs typeface="Calibri"/>
              </a:rPr>
              <a:t> is important.</a:t>
            </a:r>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18</a:t>
            </a:fld>
            <a:endParaRPr lang="en-US"/>
          </a:p>
        </p:txBody>
      </p:sp>
    </p:spTree>
    <p:extLst>
      <p:ext uri="{BB962C8B-B14F-4D97-AF65-F5344CB8AC3E}">
        <p14:creationId xmlns:p14="http://schemas.microsoft.com/office/powerpoint/2010/main" val="1361147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ea typeface="Calibri"/>
                <a:cs typeface="Calibri"/>
              </a:rPr>
              <a:t>So, lets walk through a case where we can actually use them. </a:t>
            </a:r>
          </a:p>
          <a:p>
            <a:endParaRPr lang="en-US" dirty="0"/>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19</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16696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800"/>
              </a:spcBef>
            </a:pPr>
            <a:r>
              <a:rPr lang="en-US" dirty="0">
                <a:ea typeface="Calibri"/>
                <a:cs typeface="Calibri"/>
              </a:rPr>
              <a:t>For our example case, we are going to be working with the UCI Breast Cancer Wisconsin dataset. </a:t>
            </a:r>
            <a:endParaRPr lang="en-US" dirty="0"/>
          </a:p>
          <a:p>
            <a:pPr marL="228600" indent="-228600">
              <a:lnSpc>
                <a:spcPct val="90000"/>
              </a:lnSpc>
              <a:spcBef>
                <a:spcPts val="1800"/>
              </a:spcBef>
            </a:pPr>
            <a:r>
              <a:rPr lang="en-US" dirty="0"/>
              <a:t>This is a dataset of 32 numerical attributes that describe cell nuclei pulled from breast tissue. The dataset presents a clear binary classification problem: is the mass benign or malignant. </a:t>
            </a:r>
            <a:endParaRPr lang="en-US" dirty="0">
              <a:ea typeface="Calibri"/>
              <a:cs typeface="Calibri"/>
            </a:endParaRPr>
          </a:p>
          <a:p>
            <a:pPr marL="228600" indent="-228600">
              <a:lnSpc>
                <a:spcPct val="90000"/>
              </a:lnSpc>
              <a:spcBef>
                <a:spcPts val="1800"/>
              </a:spcBef>
            </a:pPr>
            <a:r>
              <a:rPr lang="en-US" dirty="0"/>
              <a:t>It is also already part of the </a:t>
            </a:r>
            <a:r>
              <a:rPr lang="en-US" dirty="0" err="1"/>
              <a:t>sklearn</a:t>
            </a:r>
            <a:r>
              <a:rPr lang="en-US" dirty="0"/>
              <a:t> package, so it is easy to download and play with, and those</a:t>
            </a:r>
            <a:r>
              <a:rPr lang="en-US" dirty="0">
                <a:ea typeface="Calibri"/>
                <a:cs typeface="Calibri"/>
              </a:rPr>
              <a:t> of you who are interested in the code can see how right here.</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20</a:t>
            </a:fld>
            <a:endParaRPr lang="en-US"/>
          </a:p>
        </p:txBody>
      </p:sp>
    </p:spTree>
    <p:extLst>
      <p:ext uri="{BB962C8B-B14F-4D97-AF65-F5344CB8AC3E}">
        <p14:creationId xmlns:p14="http://schemas.microsoft.com/office/powerpoint/2010/main" val="356493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also provides an example of how the same dataset and model might require multiple explanations for different audiences.</a:t>
            </a:r>
          </a:p>
          <a:p>
            <a:r>
              <a:rPr lang="en-US" dirty="0">
                <a:ea typeface="Calibri"/>
                <a:cs typeface="Calibri"/>
              </a:rPr>
              <a:t>An Engineer will want to evaluate the entire model. They will already have the most knowledge of how the model works, so the explanation can be fairly technical.</a:t>
            </a:r>
          </a:p>
          <a:p>
            <a:r>
              <a:rPr lang="en-US" dirty="0">
                <a:ea typeface="Calibri"/>
                <a:cs typeface="Calibri"/>
              </a:rPr>
              <a:t>A Doctor won't care as much about the entire model, they will want to evaluate the specific results for their patients. They will have a lot of domain knowledge involving breast cancer, so they will be probably most interested in diving deeply into the data.</a:t>
            </a:r>
          </a:p>
          <a:p>
            <a:r>
              <a:rPr lang="en-US" dirty="0">
                <a:ea typeface="Calibri"/>
                <a:cs typeface="Calibri"/>
              </a:rPr>
              <a:t>Finally, the patient themselves will probably have little understanding of machine learning or medicine. They may have the least trust and the most interest in understanding how the model has come to its decision.</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21</a:t>
            </a:fld>
            <a:endParaRPr lang="en-US"/>
          </a:p>
        </p:txBody>
      </p:sp>
    </p:spTree>
    <p:extLst>
      <p:ext uri="{BB962C8B-B14F-4D97-AF65-F5344CB8AC3E}">
        <p14:creationId xmlns:p14="http://schemas.microsoft.com/office/powerpoint/2010/main" val="80310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help keep everything in context, here is an overview of what we will be covering:</a:t>
            </a:r>
            <a:endParaRPr lang="en-US" dirty="0"/>
          </a:p>
          <a:p>
            <a:r>
              <a:rPr lang="en-US" dirty="0">
                <a:cs typeface="Calibri"/>
              </a:rPr>
              <a:t>We will start with an introduction to the principles of AI Trust, and the AIX360 Toolkit which helps put those principles into practice. </a:t>
            </a:r>
            <a:endParaRPr lang="en-US" dirty="0">
              <a:ea typeface="Calibri" panose="020F0502020204030204"/>
              <a:cs typeface="Calibri"/>
            </a:endParaRPr>
          </a:p>
          <a:p>
            <a:r>
              <a:rPr lang="en-US" dirty="0">
                <a:cs typeface="Calibri"/>
              </a:rPr>
              <a:t>Then we will then spend some time walking through a use-case, an AI model that </a:t>
            </a:r>
            <a:r>
              <a:rPr lang="en-US" dirty="0"/>
              <a:t>diagnoses breast cancer, </a:t>
            </a:r>
            <a:r>
              <a:rPr lang="en-US" dirty="0">
                <a:cs typeface="Calibri"/>
              </a:rPr>
              <a:t>to demonstrate how to use a few of the algorithms in the toolkit. </a:t>
            </a:r>
            <a:endParaRPr lang="en-US" dirty="0">
              <a:ea typeface="Calibri"/>
              <a:cs typeface="Calibri"/>
            </a:endParaRPr>
          </a:p>
          <a:p>
            <a:r>
              <a:rPr lang="en-US" dirty="0">
                <a:cs typeface="Calibri"/>
              </a:rPr>
              <a:t>Finally, we will offer an example of how these tools can also be used for more intricate Deep Learning projects.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Why </a:t>
            </a:r>
            <a:r>
              <a:rPr lang="en-US" err="1">
                <a:ea typeface="Calibri"/>
                <a:cs typeface="Calibri"/>
              </a:rPr>
              <a:t>Protodash</a:t>
            </a:r>
            <a:r>
              <a:rPr lang="en-US">
                <a:ea typeface="Calibri"/>
                <a:cs typeface="Calibri"/>
              </a:rPr>
              <a:t>?</a:t>
            </a:r>
          </a:p>
          <a:p>
            <a:r>
              <a:rPr lang="en-US">
                <a:ea typeface="Calibri"/>
                <a:cs typeface="Calibri"/>
              </a:rPr>
              <a:t>As we mentioned before, </a:t>
            </a:r>
            <a:r>
              <a:rPr lang="en-US" err="1">
                <a:ea typeface="Calibri"/>
                <a:cs typeface="Calibri"/>
              </a:rPr>
              <a:t>Protodash</a:t>
            </a:r>
            <a:r>
              <a:rPr lang="en-US">
                <a:ea typeface="Calibri"/>
                <a:cs typeface="Calibri"/>
              </a:rPr>
              <a:t> is the tool for structured data like our dataset. DIP-VAE is strictly for unstructured data such as images.</a:t>
            </a:r>
          </a:p>
        </p:txBody>
      </p:sp>
      <p:sp>
        <p:nvSpPr>
          <p:cNvPr id="4" name="Slide Number Placeholder 3"/>
          <p:cNvSpPr>
            <a:spLocks noGrp="1"/>
          </p:cNvSpPr>
          <p:nvPr>
            <p:ph type="sldNum" sz="quarter" idx="5"/>
          </p:nvPr>
        </p:nvSpPr>
        <p:spPr/>
        <p:txBody>
          <a:bodyPr/>
          <a:lstStyle/>
          <a:p>
            <a:fld id="{918CCA95-4F40-4CDD-BF1E-B8C9EB86EE73}" type="slidenum">
              <a:rPr lang="en-US" smtClean="0"/>
              <a:t>23</a:t>
            </a:fld>
            <a:endParaRPr lang="en-US"/>
          </a:p>
        </p:txBody>
      </p:sp>
    </p:spTree>
    <p:extLst>
      <p:ext uri="{BB962C8B-B14F-4D97-AF65-F5344CB8AC3E}">
        <p14:creationId xmlns:p14="http://schemas.microsoft.com/office/powerpoint/2010/main" val="1144506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110000"/>
              </a:lnSpc>
              <a:spcBef>
                <a:spcPts val="1800"/>
              </a:spcBef>
            </a:pPr>
            <a:r>
              <a:rPr lang="en-US" err="1"/>
              <a:t>Protodash</a:t>
            </a:r>
            <a:r>
              <a:rPr lang="en-US"/>
              <a:t> works by selecting observations that are representative of the trends and weights of the larger group so that a user can get a "feel" for the entire dataset. </a:t>
            </a:r>
          </a:p>
          <a:p>
            <a:pPr marL="228600" indent="-228600">
              <a:lnSpc>
                <a:spcPct val="110000"/>
              </a:lnSpc>
              <a:spcBef>
                <a:spcPts val="1800"/>
              </a:spcBef>
            </a:pPr>
            <a:r>
              <a:rPr lang="en-US"/>
              <a:t>For instance, if asked to choose one observation, it will choose the most 'average' observation. If asked to choose 10 observations, it will choose 10 that cover the range of the entire dataset. </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24</a:t>
            </a:fld>
            <a:endParaRPr lang="en-US"/>
          </a:p>
        </p:txBody>
      </p:sp>
    </p:spTree>
    <p:extLst>
      <p:ext uri="{BB962C8B-B14F-4D97-AF65-F5344CB8AC3E}">
        <p14:creationId xmlns:p14="http://schemas.microsoft.com/office/powerpoint/2010/main" val="3920490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Here on the left you can see </a:t>
            </a:r>
            <a:r>
              <a:rPr lang="en-US" dirty="0" err="1">
                <a:ea typeface="Calibri"/>
                <a:cs typeface="Calibri"/>
              </a:rPr>
              <a:t>Protodash's</a:t>
            </a:r>
            <a:r>
              <a:rPr lang="en-US" dirty="0">
                <a:ea typeface="Calibri"/>
                <a:cs typeface="Calibri"/>
              </a:rPr>
              <a:t> choice of three examples.</a:t>
            </a:r>
          </a:p>
          <a:p>
            <a:pPr>
              <a:lnSpc>
                <a:spcPct val="90000"/>
              </a:lnSpc>
              <a:spcBef>
                <a:spcPts val="1000"/>
              </a:spcBef>
            </a:pPr>
            <a:r>
              <a:rPr lang="en-US" dirty="0">
                <a:ea typeface="Calibri"/>
                <a:cs typeface="Calibri"/>
              </a:rPr>
              <a:t>These numbers may not be </a:t>
            </a:r>
            <a:r>
              <a:rPr lang="en-US" dirty="0"/>
              <a:t>easily understood by the layman. </a:t>
            </a:r>
            <a:r>
              <a:rPr lang="en-US" dirty="0" err="1"/>
              <a:t>B,ut</a:t>
            </a:r>
            <a:r>
              <a:rPr lang="en-US" dirty="0"/>
              <a:t> a doctor would be able to look at these examples, understand what is contained in the entire dataset, and provide an expert opinion on its use for modeling.</a:t>
            </a:r>
          </a:p>
        </p:txBody>
      </p:sp>
      <p:sp>
        <p:nvSpPr>
          <p:cNvPr id="4" name="Slide Number Placeholder 3"/>
          <p:cNvSpPr>
            <a:spLocks noGrp="1"/>
          </p:cNvSpPr>
          <p:nvPr>
            <p:ph type="sldNum" sz="quarter" idx="5"/>
          </p:nvPr>
        </p:nvSpPr>
        <p:spPr/>
        <p:txBody>
          <a:bodyPr/>
          <a:lstStyle/>
          <a:p>
            <a:fld id="{918CCA95-4F40-4CDD-BF1E-B8C9EB86EE73}" type="slidenum">
              <a:rPr lang="en-US" smtClean="0"/>
              <a:t>25</a:t>
            </a:fld>
            <a:endParaRPr lang="en-US"/>
          </a:p>
        </p:txBody>
      </p:sp>
    </p:spTree>
    <p:extLst>
      <p:ext uri="{BB962C8B-B14F-4D97-AF65-F5344CB8AC3E}">
        <p14:creationId xmlns:p14="http://schemas.microsoft.com/office/powerpoint/2010/main" val="103742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As larger subsets are requested, the observations selected will approximate the statistics of the entire dataset, as you can see in the images here. The top image is a histogram of "mean radius" in the entire dataset, and the bottom image is "mean radius" in the subset chosen by </a:t>
            </a:r>
            <a:r>
              <a:rPr lang="en-US" dirty="0" err="1"/>
              <a:t>Protodash</a:t>
            </a:r>
            <a:r>
              <a:rPr lang="en-US" dirty="0"/>
              <a:t>.</a:t>
            </a:r>
            <a:endParaRPr lang="en-US" dirty="0">
              <a:cs typeface="Calibri"/>
            </a:endParaRPr>
          </a:p>
          <a:p>
            <a:pPr>
              <a:lnSpc>
                <a:spcPct val="90000"/>
              </a:lnSpc>
              <a:spcBef>
                <a:spcPts val="1000"/>
              </a:spcBef>
            </a:pPr>
            <a:endParaRPr lang="en-US" dirty="0"/>
          </a:p>
          <a:p>
            <a:pPr>
              <a:lnSpc>
                <a:spcPct val="90000"/>
              </a:lnSpc>
              <a:spcBef>
                <a:spcPts val="1000"/>
              </a:spcBef>
            </a:pPr>
            <a:r>
              <a:rPr lang="en-US" dirty="0"/>
              <a:t>An engineer might be interested in these subsets to use for quick modeling, and to get a more mathematical “feel” for the dataset.</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26</a:t>
            </a:fld>
            <a:endParaRPr lang="en-US"/>
          </a:p>
        </p:txBody>
      </p:sp>
    </p:spTree>
    <p:extLst>
      <p:ext uri="{BB962C8B-B14F-4D97-AF65-F5344CB8AC3E}">
        <p14:creationId xmlns:p14="http://schemas.microsoft.com/office/powerpoint/2010/main" val="2860089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dirty="0"/>
              <a:t>When we discuss “global explanation” we are referring to the ability to articulate the reasoning of the entire model and all the different cases that it handles.</a:t>
            </a:r>
          </a:p>
          <a:p>
            <a:pPr marL="228600" indent="-228600">
              <a:lnSpc>
                <a:spcPct val="90000"/>
              </a:lnSpc>
              <a:spcBef>
                <a:spcPts val="1000"/>
              </a:spcBef>
            </a:pPr>
            <a:r>
              <a:rPr lang="en-US" dirty="0"/>
              <a:t>Some models are simple enough that their reasoning can be easily interpreted into human language. These are called “directly interpretable models.” All the tools that AIX360 includes for global explanations, and some for local explanations, are directly interpretable models.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28</a:t>
            </a:fld>
            <a:endParaRPr lang="en-US"/>
          </a:p>
        </p:txBody>
      </p:sp>
    </p:spTree>
    <p:extLst>
      <p:ext uri="{BB962C8B-B14F-4D97-AF65-F5344CB8AC3E}">
        <p14:creationId xmlns:p14="http://schemas.microsoft.com/office/powerpoint/2010/main" val="1381814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Why BRCG?</a:t>
            </a:r>
          </a:p>
          <a:p>
            <a:r>
              <a:rPr lang="en-US" dirty="0">
                <a:ea typeface="Calibri"/>
                <a:cs typeface="Calibri"/>
              </a:rPr>
              <a:t>Since our data is divided into classes: benign and malignant, so we will use BRCG.</a:t>
            </a:r>
          </a:p>
          <a:p>
            <a:r>
              <a:rPr lang="en-US" dirty="0">
                <a:ea typeface="Calibri"/>
                <a:cs typeface="Calibri"/>
              </a:rPr>
              <a:t>If we were working with a problem that provided numerical predictions, we would use GLRM, and if we were using a Neural Network, we would use </a:t>
            </a:r>
            <a:r>
              <a:rPr lang="en-US" dirty="0" err="1">
                <a:ea typeface="Calibri"/>
                <a:cs typeface="Calibri"/>
              </a:rPr>
              <a:t>ProfWeight</a:t>
            </a:r>
            <a:r>
              <a:rPr lang="en-US" dirty="0">
                <a:ea typeface="Calibri"/>
                <a:cs typeface="Calibri"/>
              </a:rPr>
              <a:t>.</a:t>
            </a:r>
          </a:p>
        </p:txBody>
      </p:sp>
      <p:sp>
        <p:nvSpPr>
          <p:cNvPr id="4" name="Slide Number Placeholder 3"/>
          <p:cNvSpPr>
            <a:spLocks noGrp="1"/>
          </p:cNvSpPr>
          <p:nvPr>
            <p:ph type="sldNum" sz="quarter" idx="5"/>
          </p:nvPr>
        </p:nvSpPr>
        <p:spPr/>
        <p:txBody>
          <a:bodyPr/>
          <a:lstStyle/>
          <a:p>
            <a:fld id="{918CCA95-4F40-4CDD-BF1E-B8C9EB86EE73}" type="slidenum">
              <a:rPr lang="en-US" smtClean="0"/>
              <a:t>29</a:t>
            </a:fld>
            <a:endParaRPr lang="en-US"/>
          </a:p>
        </p:txBody>
      </p:sp>
    </p:spTree>
    <p:extLst>
      <p:ext uri="{BB962C8B-B14F-4D97-AF65-F5344CB8AC3E}">
        <p14:creationId xmlns:p14="http://schemas.microsoft.com/office/powerpoint/2010/main" val="1540479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dirty="0"/>
              <a:t>BRCG is short for "Boolean Rules for Column Generation". A Boolean rule is a "yes or no" rule, and BRCG creates a series of "yes" or "no" questions that classify the data.  In our case, it generates several requirements that classify the observations as benign (1) or malignant (0).</a:t>
            </a:r>
          </a:p>
          <a:p>
            <a:pPr marL="228600" marR="0" lvl="0" indent="-228600" algn="l" defTabSz="457200" rtl="0" eaLnBrk="1" fontAlgn="auto" latinLnBrk="0" hangingPunct="1">
              <a:lnSpc>
                <a:spcPct val="90000"/>
              </a:lnSpc>
              <a:spcBef>
                <a:spcPts val="1000"/>
              </a:spcBef>
              <a:spcAft>
                <a:spcPts val="0"/>
              </a:spcAft>
              <a:buClrTx/>
              <a:buSzPts val="1400"/>
              <a:buFontTx/>
              <a:buNone/>
              <a:tabLst/>
              <a:defRPr/>
            </a:pPr>
            <a:endParaRPr lang="en-US" sz="1200" dirty="0">
              <a:ea typeface="+mn-lt"/>
              <a:cs typeface="+mn-lt"/>
            </a:endParaRPr>
          </a:p>
          <a:p>
            <a:pPr marL="228600" marR="0" lvl="0" indent="-228600" algn="l" defTabSz="457200" rtl="0" eaLnBrk="1" fontAlgn="auto" latinLnBrk="0" hangingPunct="1">
              <a:lnSpc>
                <a:spcPct val="90000"/>
              </a:lnSpc>
              <a:spcBef>
                <a:spcPts val="1000"/>
              </a:spcBef>
              <a:spcAft>
                <a:spcPts val="0"/>
              </a:spcAft>
              <a:buClrTx/>
              <a:buSzPts val="1400"/>
              <a:buFontTx/>
              <a:buNone/>
              <a:tabLst/>
              <a:defRPr/>
            </a:pPr>
            <a:r>
              <a:rPr lang="en-US" sz="1200" dirty="0">
                <a:ea typeface="+mn-lt"/>
                <a:cs typeface="+mn-lt"/>
              </a:rPr>
              <a:t>The requirements are easy to print out in a way that a human can read.</a:t>
            </a:r>
          </a:p>
          <a:p>
            <a:pPr marL="228600" marR="0" lvl="0" indent="-228600" algn="l" defTabSz="457200" rtl="0" eaLnBrk="1" fontAlgn="auto" latinLnBrk="0" hangingPunct="1">
              <a:lnSpc>
                <a:spcPct val="90000"/>
              </a:lnSpc>
              <a:spcBef>
                <a:spcPts val="1000"/>
              </a:spcBef>
              <a:spcAft>
                <a:spcPts val="0"/>
              </a:spcAft>
              <a:buClrTx/>
              <a:buSzPts val="1400"/>
              <a:buFontTx/>
              <a:buNone/>
              <a:tabLst/>
              <a:defRPr/>
            </a:pPr>
            <a:endParaRPr lang="en-US" sz="1200" dirty="0">
              <a:ea typeface="+mn-lt"/>
              <a:cs typeface="+mn-lt"/>
            </a:endParaRPr>
          </a:p>
          <a:p>
            <a:pPr marL="228600" indent="-228600">
              <a:lnSpc>
                <a:spcPct val="90000"/>
              </a:lnSpc>
              <a:spcBef>
                <a:spcPts val="1000"/>
              </a:spcBef>
            </a:pPr>
            <a:r>
              <a:rPr lang="en-US" dirty="0">
                <a:ea typeface="Calibri"/>
                <a:cs typeface="Calibri"/>
              </a:rPr>
              <a:t>You can see here: the first requirement is if the mean concavity is greater than -0.65 AND the worst concavity is less than or equal to -0.44, the mass is benign.</a:t>
            </a:r>
          </a:p>
          <a:p>
            <a:pPr marL="228600" indent="-228600">
              <a:lnSpc>
                <a:spcPct val="90000"/>
              </a:lnSpc>
              <a:spcBef>
                <a:spcPts val="1000"/>
              </a:spcBef>
            </a:pPr>
            <a:r>
              <a:rPr lang="en-US" dirty="0">
                <a:ea typeface="Calibri"/>
                <a:cs typeface="Calibri"/>
              </a:rPr>
              <a:t>Another combination that would indicate benign is if the mean texture is less than or equal to 0.45 AND its worst smoothness is less than or equal to –1.30.</a:t>
            </a:r>
          </a:p>
          <a:p>
            <a:pPr marL="228600" indent="-228600">
              <a:lnSpc>
                <a:spcPct val="90000"/>
              </a:lnSpc>
              <a:spcBef>
                <a:spcPts val="1000"/>
              </a:spcBef>
            </a:pPr>
            <a:r>
              <a:rPr lang="en-US" dirty="0">
                <a:ea typeface="Calibri"/>
                <a:cs typeface="Calibri"/>
              </a:rPr>
              <a:t>Again, since we aren't doctors, this might not make sense to us, but now we know what questions to ask, don't we? We can see the rules the model has generated for itself.</a:t>
            </a:r>
          </a:p>
          <a:p>
            <a:pPr marL="228600" marR="0" lvl="0" indent="-228600" algn="l" defTabSz="457200" rtl="0" eaLnBrk="1" fontAlgn="auto" latinLnBrk="0" hangingPunct="1">
              <a:lnSpc>
                <a:spcPct val="90000"/>
              </a:lnSpc>
              <a:spcBef>
                <a:spcPts val="1000"/>
              </a:spcBef>
              <a:spcAft>
                <a:spcPts val="0"/>
              </a:spcAft>
              <a:buClrTx/>
              <a:buSzPts val="1400"/>
              <a:buFontTx/>
              <a:buNone/>
              <a:tabLst/>
              <a:defRPr/>
            </a:pPr>
            <a:endParaRPr lang="en-US" sz="1200" dirty="0">
              <a:ea typeface="+mn-lt"/>
              <a:cs typeface="+mn-lt"/>
            </a:endParaRPr>
          </a:p>
          <a:p>
            <a:pPr marL="228600" indent="-228600">
              <a:lnSpc>
                <a:spcPct val="90000"/>
              </a:lnSpc>
              <a:spcBef>
                <a:spcPts val="1000"/>
              </a:spcBef>
            </a:pPr>
            <a:endParaRPr lang="en-US" dirty="0"/>
          </a:p>
          <a:p>
            <a:pPr marL="228600" indent="-228600">
              <a:lnSpc>
                <a:spcPct val="90000"/>
              </a:lnSpc>
              <a:spcBef>
                <a:spcPts val="1000"/>
              </a:spcBef>
            </a:pPr>
            <a:endParaRPr lang="en-US" dirty="0"/>
          </a:p>
          <a:p>
            <a:pPr marL="228600" indent="-228600">
              <a:lnSpc>
                <a:spcPct val="90000"/>
              </a:lnSpc>
              <a:spcBef>
                <a:spcPts val="1000"/>
              </a:spcBef>
            </a:pPr>
            <a:endParaRPr lang="en-US" dirty="0"/>
          </a:p>
          <a:p>
            <a:pPr marL="228600" indent="-228600">
              <a:lnSpc>
                <a:spcPct val="90000"/>
              </a:lnSpc>
              <a:spcBef>
                <a:spcPts val="1000"/>
              </a:spcBef>
            </a:pP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30</a:t>
            </a:fld>
            <a:endParaRPr lang="en-US"/>
          </a:p>
        </p:txBody>
      </p:sp>
    </p:spTree>
    <p:extLst>
      <p:ext uri="{BB962C8B-B14F-4D97-AF65-F5344CB8AC3E}">
        <p14:creationId xmlns:p14="http://schemas.microsoft.com/office/powerpoint/2010/main" val="1314003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Once we have these rules printed out, </a:t>
            </a:r>
            <a:r>
              <a:rPr lang="en-US" dirty="0"/>
              <a:t>anyone can use them to make sure that the model is making reasonable choices based on expected factors.</a:t>
            </a:r>
          </a:p>
          <a:p>
            <a:r>
              <a:rPr lang="en-US" dirty="0">
                <a:ea typeface="Calibri"/>
                <a:cs typeface="Calibri"/>
              </a:rPr>
              <a:t>For instance, an engineer can make sure the model isn't making choices based on irrelevant factors,</a:t>
            </a:r>
          </a:p>
          <a:p>
            <a:r>
              <a:rPr lang="en-US" dirty="0">
                <a:ea typeface="Calibri"/>
                <a:cs typeface="Calibri"/>
              </a:rPr>
              <a:t>A doctor can make sure that the choices make sense medically,</a:t>
            </a:r>
          </a:p>
          <a:p>
            <a:r>
              <a:rPr lang="en-US" dirty="0">
                <a:ea typeface="Calibri"/>
                <a:cs typeface="Calibri"/>
              </a:rPr>
              <a:t>and the general public can be comfortable knowing that they can see the workings of the model.</a:t>
            </a:r>
          </a:p>
        </p:txBody>
      </p:sp>
      <p:sp>
        <p:nvSpPr>
          <p:cNvPr id="4" name="Slide Number Placeholder 3"/>
          <p:cNvSpPr>
            <a:spLocks noGrp="1"/>
          </p:cNvSpPr>
          <p:nvPr>
            <p:ph type="sldNum" sz="quarter" idx="5"/>
          </p:nvPr>
        </p:nvSpPr>
        <p:spPr/>
        <p:txBody>
          <a:bodyPr/>
          <a:lstStyle/>
          <a:p>
            <a:fld id="{918CCA95-4F40-4CDD-BF1E-B8C9EB86EE73}" type="slidenum">
              <a:rPr lang="en-US" smtClean="0"/>
              <a:t>31</a:t>
            </a:fld>
            <a:endParaRPr lang="en-US"/>
          </a:p>
        </p:txBody>
      </p:sp>
    </p:spTree>
    <p:extLst>
      <p:ext uri="{BB962C8B-B14F-4D97-AF65-F5344CB8AC3E}">
        <p14:creationId xmlns:p14="http://schemas.microsoft.com/office/powerpoint/2010/main" val="2527757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ea typeface="Calibri"/>
                <a:cs typeface="Calibri"/>
              </a:rPr>
              <a:t>Let's move on to local explanations. We are going to look at two tools for this: LIME and SHAP</a:t>
            </a:r>
          </a:p>
          <a:p>
            <a:endParaRPr lang="en-US" dirty="0"/>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32</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8199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a:t>When we discuss “local explanation” we are referring to the ability to explain a specific result from the model. Why was this particular mass determined to be malignant? How sure is the result?</a:t>
            </a:r>
          </a:p>
          <a:p>
            <a:pPr marL="228600" indent="-228600">
              <a:lnSpc>
                <a:spcPct val="90000"/>
              </a:lnSpc>
              <a:spcBef>
                <a:spcPts val="1000"/>
              </a:spcBef>
            </a:pP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33</a:t>
            </a:fld>
            <a:endParaRPr lang="en-US"/>
          </a:p>
        </p:txBody>
      </p:sp>
    </p:spTree>
    <p:extLst>
      <p:ext uri="{BB962C8B-B14F-4D97-AF65-F5344CB8AC3E}">
        <p14:creationId xmlns:p14="http://schemas.microsoft.com/office/powerpoint/2010/main" val="4284293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3</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59865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dirty="0"/>
              <a:t>In order to use any of the AIX360 local explainers, need the model that gave us the result that we want explained.</a:t>
            </a:r>
          </a:p>
          <a:p>
            <a:r>
              <a:rPr lang="en-US" dirty="0"/>
              <a:t>This model may be as complex as is required for the task at hand, but for  this demonstration we will use a simple logistic regression model.</a:t>
            </a:r>
            <a:endParaRPr lang="en-US" dirty="0">
              <a:ea typeface="Calibri"/>
              <a:cs typeface="Calibri"/>
            </a:endParaRPr>
          </a:p>
          <a:p>
            <a:pPr marL="228600" indent="-228600">
              <a:lnSpc>
                <a:spcPct val="90000"/>
              </a:lnSpc>
              <a:spcBef>
                <a:spcPts val="1000"/>
              </a:spcBef>
            </a:pPr>
            <a:endParaRPr lang="en-US">
              <a:ea typeface="Calibri"/>
              <a:cs typeface="Calibri"/>
            </a:endParaRPr>
          </a:p>
          <a:p>
            <a:pPr marL="228600" indent="-228600">
              <a:lnSpc>
                <a:spcPct val="90000"/>
              </a:lnSpc>
              <a:spcBef>
                <a:spcPts val="1000"/>
              </a:spcBef>
            </a:pP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34</a:t>
            </a:fld>
            <a:endParaRPr lang="en-US"/>
          </a:p>
        </p:txBody>
      </p:sp>
    </p:spTree>
    <p:extLst>
      <p:ext uri="{BB962C8B-B14F-4D97-AF65-F5344CB8AC3E}">
        <p14:creationId xmlns:p14="http://schemas.microsoft.com/office/powerpoint/2010/main" val="111004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first check the performance of the model since if it doesn't work then our explanation will not be much use. </a:t>
            </a:r>
          </a:p>
          <a:p>
            <a:r>
              <a:rPr lang="en-US"/>
              <a:t>Our example model is sitting at 97% accuracy, which is fantastic, so we can be confident in moving forward to our first local explainer: LIME</a:t>
            </a:r>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35</a:t>
            </a:fld>
            <a:endParaRPr lang="en-US"/>
          </a:p>
        </p:txBody>
      </p:sp>
    </p:spTree>
    <p:extLst>
      <p:ext uri="{BB962C8B-B14F-4D97-AF65-F5344CB8AC3E}">
        <p14:creationId xmlns:p14="http://schemas.microsoft.com/office/powerpoint/2010/main" val="42580386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we are in our local explainer tools. We skipped TED because TED requires that the original data had attached explanations. We need to generate our own explanation, so we will start with LIME.</a:t>
            </a:r>
            <a:endParaRPr lang="en-US"/>
          </a:p>
        </p:txBody>
      </p:sp>
      <p:sp>
        <p:nvSpPr>
          <p:cNvPr id="4" name="Slide Number Placeholder 3"/>
          <p:cNvSpPr>
            <a:spLocks noGrp="1"/>
          </p:cNvSpPr>
          <p:nvPr>
            <p:ph type="sldNum" sz="quarter" idx="5"/>
          </p:nvPr>
        </p:nvSpPr>
        <p:spPr/>
        <p:txBody>
          <a:bodyPr/>
          <a:lstStyle/>
          <a:p>
            <a:fld id="{918CCA95-4F40-4CDD-BF1E-B8C9EB86EE73}" type="slidenum">
              <a:rPr lang="en-US" smtClean="0"/>
              <a:t>36</a:t>
            </a:fld>
            <a:endParaRPr lang="en-US"/>
          </a:p>
        </p:txBody>
      </p:sp>
    </p:spTree>
    <p:extLst>
      <p:ext uri="{BB962C8B-B14F-4D97-AF65-F5344CB8AC3E}">
        <p14:creationId xmlns:p14="http://schemas.microsoft.com/office/powerpoint/2010/main" val="1648673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110000"/>
              </a:lnSpc>
              <a:spcBef>
                <a:spcPts val="1000"/>
              </a:spcBef>
            </a:pPr>
            <a:r>
              <a:rPr lang="en-US" dirty="0"/>
              <a:t>Local Interpretable Model-Agnostic Explanation (LIME) works by first creating slightly mutated versions of the observation that we want to explain.</a:t>
            </a:r>
          </a:p>
          <a:p>
            <a:pPr marL="228600" indent="-228600">
              <a:lnSpc>
                <a:spcPct val="110000"/>
              </a:lnSpc>
              <a:spcBef>
                <a:spcPts val="1000"/>
              </a:spcBef>
            </a:pPr>
            <a:r>
              <a:rPr lang="en-US" dirty="0"/>
              <a:t>It then feeds these version to our original model, and observes how the model performs.</a:t>
            </a:r>
            <a:endParaRPr lang="en-US" dirty="0">
              <a:ea typeface="Calibri"/>
              <a:cs typeface="Calibri"/>
            </a:endParaRPr>
          </a:p>
          <a:p>
            <a:pPr marL="228600" indent="-228600">
              <a:lnSpc>
                <a:spcPct val="110000"/>
              </a:lnSpc>
              <a:spcBef>
                <a:spcPts val="1000"/>
              </a:spcBef>
            </a:pPr>
            <a:r>
              <a:rPr lang="en-US" dirty="0"/>
              <a:t>In this way, LIME builds a directly interpretable mini-model that reflects only the decisions that pertain to this specific case, without getting into the complexities of the entire model.</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37</a:t>
            </a:fld>
            <a:endParaRPr lang="en-US"/>
          </a:p>
        </p:txBody>
      </p:sp>
    </p:spTree>
    <p:extLst>
      <p:ext uri="{BB962C8B-B14F-4D97-AF65-F5344CB8AC3E}">
        <p14:creationId xmlns:p14="http://schemas.microsoft.com/office/powerpoint/2010/main" val="1043528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directly-interpretable LIME model is trained, its reasoning is easy to display.</a:t>
            </a:r>
          </a:p>
          <a:p>
            <a:r>
              <a:rPr lang="en-US" dirty="0">
                <a:ea typeface="Calibri"/>
                <a:cs typeface="Calibri"/>
              </a:rPr>
              <a:t>You can see on the left of the image we have the different characteristics that LIME determined were indicators of the positive class (benign).</a:t>
            </a:r>
          </a:p>
          <a:p>
            <a:r>
              <a:rPr lang="en-US" dirty="0">
                <a:ea typeface="Calibri"/>
                <a:cs typeface="Calibri"/>
              </a:rPr>
              <a:t>And then on the right, bars that indicate if our example contained that characteristic or not: green for contained, red for did not contain.</a:t>
            </a:r>
          </a:p>
        </p:txBody>
      </p:sp>
      <p:sp>
        <p:nvSpPr>
          <p:cNvPr id="4" name="Slide Number Placeholder 3"/>
          <p:cNvSpPr>
            <a:spLocks noGrp="1"/>
          </p:cNvSpPr>
          <p:nvPr>
            <p:ph type="sldNum" sz="quarter" idx="5"/>
          </p:nvPr>
        </p:nvSpPr>
        <p:spPr/>
        <p:txBody>
          <a:bodyPr/>
          <a:lstStyle/>
          <a:p>
            <a:fld id="{918CCA95-4F40-4CDD-BF1E-B8C9EB86EE73}" type="slidenum">
              <a:rPr lang="en-US" smtClean="0"/>
              <a:t>38</a:t>
            </a:fld>
            <a:endParaRPr lang="en-US"/>
          </a:p>
        </p:txBody>
      </p:sp>
    </p:spTree>
    <p:extLst>
      <p:ext uri="{BB962C8B-B14F-4D97-AF65-F5344CB8AC3E}">
        <p14:creationId xmlns:p14="http://schemas.microsoft.com/office/powerpoint/2010/main" val="42937623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abundance of green bars show us that the mass in question is benign.</a:t>
            </a:r>
          </a:p>
          <a:p>
            <a:pPr>
              <a:lnSpc>
                <a:spcPct val="90000"/>
              </a:lnSpc>
              <a:spcBef>
                <a:spcPts val="1000"/>
              </a:spcBef>
            </a:pPr>
            <a:r>
              <a:rPr lang="en-US" dirty="0"/>
              <a:t>The doctor can see at a glance which factors are healthy and which may need to be checked. </a:t>
            </a:r>
          </a:p>
          <a:p>
            <a:pPr>
              <a:lnSpc>
                <a:spcPct val="90000"/>
              </a:lnSpc>
              <a:spcBef>
                <a:spcPts val="1000"/>
              </a:spcBef>
            </a:pPr>
            <a:r>
              <a:rPr lang="en-US" dirty="0"/>
              <a:t>They can use their domain knowledge to ensure that the diagnosis is trustworthy.</a:t>
            </a:r>
            <a:endParaRPr lang="en-US" dirty="0">
              <a:cs typeface="Calibri"/>
            </a:endParaRPr>
          </a:p>
          <a:p>
            <a:pPr>
              <a:lnSpc>
                <a:spcPct val="90000"/>
              </a:lnSpc>
              <a:spcBef>
                <a:spcPts val="1000"/>
              </a:spcBef>
            </a:pPr>
            <a:r>
              <a:rPr lang="en-US" dirty="0">
                <a:cs typeface="Calibri"/>
              </a:rPr>
              <a:t>For instance, we can also see that there are a few factors that might indicate that the mass is not benign, like fractal dimension error, and a doctor would be able to take a closer look at these to confirm that they were not important instead of just blindly trusting the model.</a:t>
            </a:r>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39</a:t>
            </a:fld>
            <a:endParaRPr lang="en-US"/>
          </a:p>
        </p:txBody>
      </p:sp>
    </p:spTree>
    <p:extLst>
      <p:ext uri="{BB962C8B-B14F-4D97-AF65-F5344CB8AC3E}">
        <p14:creationId xmlns:p14="http://schemas.microsoft.com/office/powerpoint/2010/main" val="2209708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Another local explainer is SHAP.  </a:t>
            </a:r>
            <a:r>
              <a:rPr lang="en-US"/>
              <a:t>While LIME generates a simple model specifically for its case, SHAP uses all the data to calculate the importance of each factor.</a:t>
            </a:r>
          </a:p>
          <a:p>
            <a:endParaRPr lang="en-US">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40</a:t>
            </a:fld>
            <a:endParaRPr lang="en-US"/>
          </a:p>
        </p:txBody>
      </p:sp>
    </p:spTree>
    <p:extLst>
      <p:ext uri="{BB962C8B-B14F-4D97-AF65-F5344CB8AC3E}">
        <p14:creationId xmlns:p14="http://schemas.microsoft.com/office/powerpoint/2010/main" val="19046527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Is anyone familiar with Shapley values?</a:t>
            </a:r>
          </a:p>
          <a:p>
            <a:r>
              <a:rPr lang="en-US" dirty="0">
                <a:cs typeface="Calibri"/>
              </a:rPr>
              <a:t>Shapley values were originally developed for game theory, actually, but they work just as well here in the machine learning world.</a:t>
            </a:r>
          </a:p>
          <a:p>
            <a:r>
              <a:rPr lang="en-US" dirty="0">
                <a:cs typeface="Calibri"/>
              </a:rPr>
              <a:t>The formula first calculates a "base value" that </a:t>
            </a:r>
            <a:r>
              <a:rPr lang="en-US" dirty="0"/>
              <a:t>represents the general imbalance in the dataset</a:t>
            </a:r>
            <a:r>
              <a:rPr lang="en-US" dirty="0">
                <a:cs typeface="Calibri"/>
              </a:rPr>
              <a:t>: if you chose a random instance, how much greater is the chance that it is benign than the chance it is negative. </a:t>
            </a:r>
          </a:p>
          <a:p>
            <a:r>
              <a:rPr lang="en-US" dirty="0">
                <a:cs typeface="Calibri"/>
              </a:rPr>
              <a:t>Once this base value was established, the formula sequentially adds the different characteristics of the observation and observes how much they influence the final result.</a:t>
            </a:r>
          </a:p>
        </p:txBody>
      </p:sp>
      <p:sp>
        <p:nvSpPr>
          <p:cNvPr id="4" name="Slide Number Placeholder 3"/>
          <p:cNvSpPr>
            <a:spLocks noGrp="1"/>
          </p:cNvSpPr>
          <p:nvPr>
            <p:ph type="sldNum" sz="quarter" idx="5"/>
          </p:nvPr>
        </p:nvSpPr>
        <p:spPr/>
        <p:txBody>
          <a:bodyPr/>
          <a:lstStyle/>
          <a:p>
            <a:fld id="{918CCA95-4F40-4CDD-BF1E-B8C9EB86EE73}" type="slidenum">
              <a:rPr lang="en-US" smtClean="0"/>
              <a:t>41</a:t>
            </a:fld>
            <a:endParaRPr lang="en-US"/>
          </a:p>
        </p:txBody>
      </p:sp>
    </p:spTree>
    <p:extLst>
      <p:ext uri="{BB962C8B-B14F-4D97-AF65-F5344CB8AC3E}">
        <p14:creationId xmlns:p14="http://schemas.microsoft.com/office/powerpoint/2010/main" val="1003061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way, SHAP calculates which factors had the most impact on the diagnosis.</a:t>
            </a:r>
          </a:p>
          <a:p>
            <a:r>
              <a:rPr lang="en-US" dirty="0">
                <a:cs typeface="Calibri"/>
              </a:rPr>
              <a:t>You can see a graphical output of SHAP here, with blue factors pulling the diagnosis towards benign, and red factors pulling the diagnosis towards malignant.</a:t>
            </a:r>
          </a:p>
        </p:txBody>
      </p:sp>
      <p:sp>
        <p:nvSpPr>
          <p:cNvPr id="4" name="Slide Number Placeholder 3"/>
          <p:cNvSpPr>
            <a:spLocks noGrp="1"/>
          </p:cNvSpPr>
          <p:nvPr>
            <p:ph type="sldNum" sz="quarter" idx="5"/>
          </p:nvPr>
        </p:nvSpPr>
        <p:spPr/>
        <p:txBody>
          <a:bodyPr/>
          <a:lstStyle/>
          <a:p>
            <a:fld id="{918CCA95-4F40-4CDD-BF1E-B8C9EB86EE73}" type="slidenum">
              <a:rPr lang="en-US" smtClean="0"/>
              <a:t>42</a:t>
            </a:fld>
            <a:endParaRPr lang="en-US"/>
          </a:p>
        </p:txBody>
      </p:sp>
    </p:spTree>
    <p:extLst>
      <p:ext uri="{BB962C8B-B14F-4D97-AF65-F5344CB8AC3E}">
        <p14:creationId xmlns:p14="http://schemas.microsoft.com/office/powerpoint/2010/main" val="3219392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doctor can see clearly which factors were most important in the benign diagnosis: in this case,  on the right, "worst concave points" and "radius error" are the factors that most indicate that this mass is benign.</a:t>
            </a:r>
          </a:p>
          <a:p>
            <a:r>
              <a:rPr lang="en-US" dirty="0"/>
              <a:t>They could also see, to the left, that "mean compactness" indicated that the mass was malignant, but notice that it is much smaller than "worst concave points." Its not a strong indication that the mass is malignant. Worst concavity and these other factors give a much stronger indication that the mass is benign.</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43</a:t>
            </a:fld>
            <a:endParaRPr lang="en-US"/>
          </a:p>
        </p:txBody>
      </p:sp>
    </p:spTree>
    <p:extLst>
      <p:ext uri="{BB962C8B-B14F-4D97-AF65-F5344CB8AC3E}">
        <p14:creationId xmlns:p14="http://schemas.microsoft.com/office/powerpoint/2010/main" val="3138921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Reply from the United States Department of Justice </a:t>
            </a:r>
          </a:p>
          <a:p>
            <a:endParaRPr lang="en-US" dirty="0">
              <a:ea typeface="Calibri" panose="020F0502020204030204"/>
              <a:cs typeface="Calibri"/>
            </a:endParaRPr>
          </a:p>
          <a:p>
            <a:r>
              <a:rPr lang="en-US" dirty="0">
                <a:hlinkClick r:id="rId3"/>
              </a:rPr>
              <a:t>When a Computer Program Keeps You in Jail (2017) | National Institute of Corrections (nicic.gov)</a:t>
            </a:r>
            <a:endParaRPr lang="en-US" dirty="0">
              <a:ea typeface="Calibri" panose="020F0502020204030204"/>
              <a:cs typeface="Calibri"/>
            </a:endParaRPr>
          </a:p>
          <a:p>
            <a:endParaRPr lang="en-US" dirty="0">
              <a:ea typeface="Calibri" panose="020F0502020204030204"/>
              <a:cs typeface="Calibri"/>
            </a:endParaRPr>
          </a:p>
          <a:p>
            <a:r>
              <a:rPr lang="en-US" dirty="0">
                <a:ea typeface="Calibri" panose="020F0502020204030204"/>
                <a:cs typeface="Calibri"/>
              </a:rPr>
              <a:t>on the New York Times article “When a Computer Program Keeps You in Jail” </a:t>
            </a:r>
          </a:p>
          <a:p>
            <a:endParaRPr lang="en-US" dirty="0">
              <a:ea typeface="Calibri" panose="020F0502020204030204"/>
              <a:cs typeface="Calibri"/>
            </a:endParaRPr>
          </a:p>
          <a:p>
            <a:r>
              <a:rPr lang="en-US" dirty="0">
                <a:hlinkClick r:id="rId4"/>
              </a:rPr>
              <a:t>Opinion | When a Computer Program Keeps You in Jail - The New York Times (nytimes.com)</a:t>
            </a:r>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a:p>
            <a:r>
              <a:rPr lang="en-US" dirty="0">
                <a:ea typeface="Calibri" panose="020F0502020204030204"/>
                <a:cs typeface="Calibri"/>
              </a:rPr>
              <a:t>"Technological advancement is, in theory, a welcome development. But in practice, aspects of automation are making the justice system less fair for criminal defendants. The root of the problem is that automated criminal justice technologies are largely privately owned and sold for profit. The developers tend to view their technologies as trade secrets. As a result, they often refuse to disclose details about how their tools work, even to criminal defendants and their attorneys, even under a protective order, even in the controlled context of a criminal proceeding or parole hearing."</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843665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ea typeface="Calibri"/>
                <a:cs typeface="Calibri"/>
              </a:rPr>
              <a:t>Let's move on to local explanations. We are going to look at two tools for this: LIME and SHAP</a:t>
            </a:r>
          </a:p>
          <a:p>
            <a:endParaRPr lang="en-US" dirty="0"/>
          </a:p>
        </p:txBody>
      </p:sp>
      <p:sp>
        <p:nvSpPr>
          <p:cNvPr id="4" name="Slide Number Placeholder 3"/>
          <p:cNvSpPr>
            <a:spLocks noGrp="1"/>
          </p:cNvSpPr>
          <p:nvPr>
            <p:ph type="sldNum" idx="12"/>
          </p:nvPr>
        </p:nvSpPr>
        <p:spPr/>
        <p:txBody>
          <a:bodyPr/>
          <a:lstStyle/>
          <a:p>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fld id="{00000000-1234-1234-1234-123412341234}" type="slidenum">
              <a:rPr kumimoji="0" lang="en-US" sz="11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t>44</a:t>
            </a:fld>
            <a:endParaRPr kumimoji="0" lang="en-US" sz="11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119904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tools in the AIX360 toolkit including SHAP can be used to explain deep learning models as well.</a:t>
            </a:r>
          </a:p>
          <a:p>
            <a:r>
              <a:rPr lang="en-US" dirty="0"/>
              <a:t>Why is </a:t>
            </a:r>
            <a:r>
              <a:rPr lang="en-US" dirty="0" err="1"/>
              <a:t>explainability</a:t>
            </a:r>
            <a:r>
              <a:rPr lang="en-US" dirty="0"/>
              <a:t> important for Deep Learning models? Well, although deep neural networks can produce more accurate results than traditional machine learning, they are much less explainable. They often have millions of parameters and hundreds of layers, which makes explaining their reasoning very difficult.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45</a:t>
            </a:fld>
            <a:endParaRPr lang="en-US"/>
          </a:p>
        </p:txBody>
      </p:sp>
    </p:spTree>
    <p:extLst>
      <p:ext uri="{BB962C8B-B14F-4D97-AF65-F5344CB8AC3E}">
        <p14:creationId xmlns:p14="http://schemas.microsoft.com/office/powerpoint/2010/main" val="3386071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provide brief background information about the deep learning approach to image classification problem. It employs a layered neural network to identify patterns in the images. There are 3 main type of layers and they depend on each other: The data is received by the input layer, passed on to the hidden layers for processing and then the output layer generates the result. The specific image classification algorithm that we are going to use in this tutorial is Convolutional Neural Network that automatically generates and learns features of images. </a:t>
            </a:r>
          </a:p>
        </p:txBody>
      </p:sp>
      <p:sp>
        <p:nvSpPr>
          <p:cNvPr id="4" name="Slide Number Placeholder 3"/>
          <p:cNvSpPr>
            <a:spLocks noGrp="1"/>
          </p:cNvSpPr>
          <p:nvPr>
            <p:ph type="sldNum" sz="quarter" idx="5"/>
          </p:nvPr>
        </p:nvSpPr>
        <p:spPr/>
        <p:txBody>
          <a:bodyPr/>
          <a:lstStyle/>
          <a:p>
            <a:fld id="{AC79DA8F-BC78-4EB2-86E2-9C47F021D8EC}" type="slidenum">
              <a:rPr lang="en-US"/>
              <a:t>46</a:t>
            </a:fld>
            <a:endParaRPr lang="en-US"/>
          </a:p>
        </p:txBody>
      </p:sp>
    </p:spTree>
    <p:extLst>
      <p:ext uri="{BB962C8B-B14F-4D97-AF65-F5344CB8AC3E}">
        <p14:creationId xmlns:p14="http://schemas.microsoft.com/office/powerpoint/2010/main" val="778488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classification can be considered as the fundamental topic for computer vision. For these problems, SHAP Deep Explainer can be one of the most used ways of explaining the deep learning models. CNN can be explained by the scores on each pixel on a predicted image class to decide what pixel contribute mostly. The advantage is that SHAP provides both global and local </a:t>
            </a:r>
            <a:r>
              <a:rPr lang="en-US" dirty="0" err="1"/>
              <a:t>explainability</a:t>
            </a:r>
            <a:r>
              <a:rPr lang="en-US" dirty="0"/>
              <a:t>.</a:t>
            </a:r>
            <a:endParaRPr lang="en-US" dirty="0">
              <a:cs typeface="Calibri"/>
            </a:endParaRPr>
          </a:p>
          <a:p>
            <a:r>
              <a:rPr lang="en-US" dirty="0"/>
              <a:t>In this tutorial, we are going to use a simple multiclass Image Classification problem to illustrate a Deep Learning </a:t>
            </a:r>
            <a:r>
              <a:rPr lang="en-US" dirty="0" err="1"/>
              <a:t>explainability</a:t>
            </a:r>
            <a:r>
              <a:rPr lang="en-US" dirty="0"/>
              <a:t> with SHAP Deep Explainer. </a:t>
            </a:r>
            <a:endParaRPr lang="en-US" dirty="0">
              <a:cs typeface="Calibri"/>
            </a:endParaRPr>
          </a:p>
          <a:p>
            <a:r>
              <a:rPr lang="en-US" dirty="0"/>
              <a:t>The idea here is to test this explainer’s performance for a CNN pre-trained model in which only the final layer is trained based on 3 classes for a small dataset.</a:t>
            </a:r>
            <a:endParaRPr lang="en-US" dirty="0">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47</a:t>
            </a:fld>
            <a:endParaRPr lang="en-US"/>
          </a:p>
        </p:txBody>
      </p:sp>
    </p:spTree>
    <p:extLst>
      <p:ext uri="{BB962C8B-B14F-4D97-AF65-F5344CB8AC3E}">
        <p14:creationId xmlns:p14="http://schemas.microsoft.com/office/powerpoint/2010/main" val="27016517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 Animal Image dataset is used for this problem which has 3 classes: cat, dog and panda. This is fairly a small dataset with only 1000 images in each class. 2 main reasons why we decided to choose a small dataset. </a:t>
            </a:r>
          </a:p>
          <a:p>
            <a:pPr marL="171450" indent="-171450">
              <a:buFont typeface="Arial" panose="020B0604020202020204" pitchFamily="34" charset="0"/>
              <a:buChar char="•"/>
            </a:pPr>
            <a:r>
              <a:rPr lang="en-US" dirty="0"/>
              <a:t>We want to make sure that people can run this tutorial without waiting for long, </a:t>
            </a:r>
          </a:p>
          <a:p>
            <a:pPr marL="171450" indent="-171450">
              <a:buFont typeface="Arial" panose="020B0604020202020204" pitchFamily="34" charset="0"/>
              <a:buChar char="•"/>
            </a:pPr>
            <a:r>
              <a:rPr lang="en-US" dirty="0"/>
              <a:t>If the explainer provides reasonable information even with small data available, then we don’t have to have millions of images in our dataset in order to be able to apply the deep explainer.</a:t>
            </a:r>
          </a:p>
        </p:txBody>
      </p:sp>
      <p:sp>
        <p:nvSpPr>
          <p:cNvPr id="4" name="Slide Number Placeholder 3"/>
          <p:cNvSpPr>
            <a:spLocks noGrp="1"/>
          </p:cNvSpPr>
          <p:nvPr>
            <p:ph type="sldNum" sz="quarter" idx="5"/>
          </p:nvPr>
        </p:nvSpPr>
        <p:spPr/>
        <p:txBody>
          <a:bodyPr/>
          <a:lstStyle/>
          <a:p>
            <a:fld id="{AC79DA8F-BC78-4EB2-86E2-9C47F021D8EC}" type="slidenum">
              <a:rPr lang="en-US"/>
              <a:t>48</a:t>
            </a:fld>
            <a:endParaRPr lang="en-US"/>
          </a:p>
        </p:txBody>
      </p:sp>
    </p:spTree>
    <p:extLst>
      <p:ext uri="{BB962C8B-B14F-4D97-AF65-F5344CB8AC3E}">
        <p14:creationId xmlns:p14="http://schemas.microsoft.com/office/powerpoint/2010/main" val="17372332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for the modeling part, we imported the pre-trained ResNet model but we trained the final layer based on our 3 classes. This gave us 98% of accuracy</a:t>
            </a:r>
          </a:p>
          <a:p>
            <a:r>
              <a:rPr lang="en-US"/>
              <a:t>This diagram shows the model architecture for our specific problem.</a:t>
            </a:r>
            <a:endParaRPr lang="en-US">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49</a:t>
            </a:fld>
            <a:endParaRPr lang="en-US"/>
          </a:p>
        </p:txBody>
      </p:sp>
    </p:spTree>
    <p:extLst>
      <p:ext uri="{BB962C8B-B14F-4D97-AF65-F5344CB8AC3E}">
        <p14:creationId xmlns:p14="http://schemas.microsoft.com/office/powerpoint/2010/main" val="935657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does the Deep Explainer work? First, we have to load some images for explainer in order to use the SHAP module. We then need to define the background and test images for the Deep Explainer algorithm. As background images we use 100 images out of the batch of 128, while for the test images the next 5 images in the batch is used. We are using only small number of samples here as the Deep Explainer algorithm can be computationally expensive.</a:t>
            </a:r>
          </a:p>
          <a:p>
            <a:r>
              <a:rPr lang="en-US"/>
              <a:t>We can finally instantiate our Deep Explainer algorithm based on the background images and the model. </a:t>
            </a:r>
            <a:endParaRPr lang="en-US">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50</a:t>
            </a:fld>
            <a:endParaRPr lang="en-US"/>
          </a:p>
        </p:txBody>
      </p:sp>
    </p:spTree>
    <p:extLst>
      <p:ext uri="{BB962C8B-B14F-4D97-AF65-F5344CB8AC3E}">
        <p14:creationId xmlns:p14="http://schemas.microsoft.com/office/powerpoint/2010/main" val="2171267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Alright! This is the result based on Deep Explainer. The rows represent the test images, while the columns represent the true values. </a:t>
            </a:r>
          </a:p>
          <a:p>
            <a:r>
              <a:rPr lang="en-US"/>
              <a:t>To be clear, </a:t>
            </a:r>
            <a:r>
              <a:rPr lang="en-US" b="1"/>
              <a:t>Red</a:t>
            </a:r>
            <a:r>
              <a:rPr lang="en-US"/>
              <a:t> pixels demonstrate positive SHAP values in other words the pixels that contributed to classifying an image while </a:t>
            </a:r>
            <a:r>
              <a:rPr lang="en-US" b="1"/>
              <a:t>Blue</a:t>
            </a:r>
            <a:r>
              <a:rPr lang="en-US"/>
              <a:t> pixels demonstrate negative SHAP values or </a:t>
            </a:r>
            <a:r>
              <a:rPr lang="en-US" b="1"/>
              <a:t>not</a:t>
            </a:r>
            <a:r>
              <a:rPr lang="en-US"/>
              <a:t> classifying an image to a particular class.</a:t>
            </a:r>
            <a:endParaRPr lang="en-US">
              <a:cs typeface="Calibri"/>
            </a:endParaRPr>
          </a:p>
          <a:p>
            <a:r>
              <a:rPr lang="en-US"/>
              <a:t>The outcome based on the test images is that the Deep Explainer has focused on the face, especially the eyes and nose while differentiating these 3 animals. For example, the algorithm highlighted the pixels of the animals’ eyes and nose  as red whenever the model predicted a true value. Also blue pixels were highlighted whenever the model didn’t classify panda as a cat or dog for instance. </a:t>
            </a:r>
            <a:endParaRPr lang="en-US">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51</a:t>
            </a:fld>
            <a:endParaRPr lang="en-US"/>
          </a:p>
        </p:txBody>
      </p:sp>
    </p:spTree>
    <p:extLst>
      <p:ext uri="{BB962C8B-B14F-4D97-AF65-F5344CB8AC3E}">
        <p14:creationId xmlns:p14="http://schemas.microsoft.com/office/powerpoint/2010/main" val="27238762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summarize what we have discussed;</a:t>
            </a:r>
          </a:p>
          <a:p>
            <a:pPr marL="171450" indent="-171450">
              <a:spcBef>
                <a:spcPts val="2400"/>
              </a:spcBef>
              <a:buFont typeface="Arial,Sans-Serif"/>
              <a:buChar char="•"/>
            </a:pPr>
            <a:r>
              <a:rPr lang="en-US" dirty="0"/>
              <a:t>Trust is essential to integrating AI in a meaningful way into daily business.</a:t>
            </a:r>
            <a:endParaRPr lang="en-US" dirty="0">
              <a:cs typeface="Calibri"/>
            </a:endParaRPr>
          </a:p>
          <a:p>
            <a:pPr marL="171450" indent="-171450">
              <a:spcBef>
                <a:spcPts val="2400"/>
              </a:spcBef>
              <a:buFont typeface="Arial,Sans-Serif"/>
              <a:buChar char="•"/>
            </a:pPr>
            <a:r>
              <a:rPr lang="en-US" dirty="0" err="1"/>
              <a:t>Explainability</a:t>
            </a:r>
            <a:r>
              <a:rPr lang="en-US" dirty="0"/>
              <a:t>, the ability to provide a clear and relevant explanation of a model's decision, is one of the pillars of that trust.</a:t>
            </a:r>
            <a:endParaRPr lang="en-US" dirty="0">
              <a:cs typeface="Calibri"/>
            </a:endParaRPr>
          </a:p>
          <a:p>
            <a:pPr marL="171450" indent="-171450">
              <a:spcBef>
                <a:spcPts val="2400"/>
              </a:spcBef>
              <a:buFont typeface="Arial,Sans-Serif"/>
              <a:buChar char="•"/>
            </a:pPr>
            <a:r>
              <a:rPr lang="en-US" dirty="0"/>
              <a:t>The AIX360 Toolkit can help explain data, models, and model decisions in clear and visual ways for a variety of audiences.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52</a:t>
            </a:fld>
            <a:endParaRPr lang="en-US"/>
          </a:p>
        </p:txBody>
      </p:sp>
    </p:spTree>
    <p:extLst>
      <p:ext uri="{BB962C8B-B14F-4D97-AF65-F5344CB8AC3E}">
        <p14:creationId xmlns:p14="http://schemas.microsoft.com/office/powerpoint/2010/main" val="15326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what is Trust? We all know what it feels like, but it can be tricky to define. </a:t>
            </a:r>
          </a:p>
          <a:p>
            <a:r>
              <a:rPr lang="en-US" dirty="0">
                <a:ea typeface="Calibri" panose="020F0502020204030204"/>
                <a:cs typeface="Calibri"/>
              </a:rPr>
              <a:t>Roger C. Mayer and the other authors of </a:t>
            </a:r>
            <a:r>
              <a:rPr lang="en-US" dirty="0"/>
              <a:t>“An Integrative Model of Organizational Trust," define it as "the willingness of a party to be vulnerable to the actions of another party."</a:t>
            </a:r>
            <a:endParaRPr lang="en-US" dirty="0">
              <a:ea typeface="Calibri" panose="020F0502020204030204"/>
              <a:cs typeface="Calibri"/>
            </a:endParaRPr>
          </a:p>
          <a:p>
            <a:r>
              <a:rPr lang="en-US" dirty="0">
                <a:ea typeface="Calibri" panose="020F0502020204030204"/>
                <a:cs typeface="Calibri"/>
              </a:rPr>
              <a:t>They continue that this willingness is based on certain expectations, that the other will perform a particular action, and that this willingness is completely separate from any ability to monitor or control the other party. </a:t>
            </a:r>
          </a:p>
          <a:p>
            <a:r>
              <a:rPr lang="en-US" dirty="0">
                <a:ea typeface="Calibri" panose="020F0502020204030204"/>
                <a:cs typeface="Calibri"/>
              </a:rPr>
              <a:t>If you could be sure that the other party will keep its side of the bargain, you don't need to trust.</a:t>
            </a:r>
          </a:p>
          <a:p>
            <a:r>
              <a:rPr lang="en-US" dirty="0">
                <a:ea typeface="Calibri" panose="020F0502020204030204"/>
                <a:cs typeface="Calibri"/>
              </a:rPr>
              <a:t>It is when you aren't sure, or don't feel the need to make sure, that trust enters the equation.</a:t>
            </a:r>
          </a:p>
        </p:txBody>
      </p:sp>
      <p:sp>
        <p:nvSpPr>
          <p:cNvPr id="4" name="Slide Number Placeholder 3"/>
          <p:cNvSpPr>
            <a:spLocks noGrp="1"/>
          </p:cNvSpPr>
          <p:nvPr>
            <p:ph type="sldNum" sz="quarter" idx="5"/>
          </p:nvPr>
        </p:nvSpPr>
        <p:spPr/>
        <p:txBody>
          <a:bodyPr/>
          <a:lstStyle/>
          <a:p>
            <a:fld id="{918CCA95-4F40-4CDD-BF1E-B8C9EB86EE73}" type="slidenum">
              <a:rPr lang="en-US" smtClean="0"/>
              <a:t>5</a:t>
            </a:fld>
            <a:endParaRPr lang="en-US"/>
          </a:p>
        </p:txBody>
      </p:sp>
    </p:spTree>
    <p:extLst>
      <p:ext uri="{BB962C8B-B14F-4D97-AF65-F5344CB8AC3E}">
        <p14:creationId xmlns:p14="http://schemas.microsoft.com/office/powerpoint/2010/main" val="3496617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Now, trust implies "trustworthiness." If you trust a party, you believe that they can and will deliver what they are offering.</a:t>
            </a:r>
          </a:p>
          <a:p>
            <a:r>
              <a:rPr lang="en-US" dirty="0">
                <a:ea typeface="Calibri" panose="020F0502020204030204"/>
                <a:cs typeface="Calibri" panose="020F0502020204030204"/>
              </a:rPr>
              <a:t>However, there is a difference between being "trustworthy" and being "trusted."</a:t>
            </a:r>
          </a:p>
          <a:p>
            <a:r>
              <a:rPr lang="en-US" dirty="0">
                <a:ea typeface="Calibri" panose="020F0502020204030204"/>
                <a:cs typeface="Calibri" panose="020F0502020204030204"/>
              </a:rPr>
              <a:t>Even if you are trustworthy, you may not necessarily be trusted.</a:t>
            </a:r>
          </a:p>
          <a:p>
            <a:r>
              <a:rPr lang="en-US" dirty="0">
                <a:ea typeface="Calibri" panose="020F0502020204030204"/>
                <a:cs typeface="Calibri" panose="020F0502020204030204"/>
              </a:rPr>
              <a:t>The trustor must consciously decide to be vulnerable to you, and they generally do so based on how trustworthy you seem to be.</a:t>
            </a:r>
          </a:p>
          <a:p>
            <a:endParaRPr lang="en-US" dirty="0">
              <a:ea typeface="Calibri" panose="020F0502020204030204"/>
              <a:cs typeface="Calibri" panose="020F0502020204030204"/>
            </a:endParaRPr>
          </a:p>
          <a:p>
            <a:r>
              <a:rPr lang="en-US" dirty="0">
                <a:ea typeface="Calibri" panose="020F0502020204030204"/>
                <a:cs typeface="Calibri" panose="020F0502020204030204"/>
              </a:rPr>
              <a:t>The lack of trust is blatantly clear from the quotes.</a:t>
            </a:r>
          </a:p>
        </p:txBody>
      </p:sp>
      <p:sp>
        <p:nvSpPr>
          <p:cNvPr id="4" name="Slide Number Placeholder 3"/>
          <p:cNvSpPr>
            <a:spLocks noGrp="1"/>
          </p:cNvSpPr>
          <p:nvPr>
            <p:ph type="sldNum" sz="quarter" idx="5"/>
          </p:nvPr>
        </p:nvSpPr>
        <p:spPr/>
        <p:txBody>
          <a:bodyPr/>
          <a:lstStyle/>
          <a:p>
            <a:fld id="{918CCA95-4F40-4CDD-BF1E-B8C9EB86EE73}" type="slidenum">
              <a:rPr lang="en-US" smtClean="0"/>
              <a:t>6</a:t>
            </a:fld>
            <a:endParaRPr lang="en-US"/>
          </a:p>
        </p:txBody>
      </p:sp>
    </p:spTree>
    <p:extLst>
      <p:ext uri="{BB962C8B-B14F-4D97-AF65-F5344CB8AC3E}">
        <p14:creationId xmlns:p14="http://schemas.microsoft.com/office/powerpoint/2010/main" val="958926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What does this have to do with AI?</a:t>
            </a:r>
          </a:p>
          <a:p>
            <a:r>
              <a:rPr lang="en-US" dirty="0"/>
              <a:t>As AI becomes more imbedded in daily business operations and begins to make more crucial decisions, it has become imperative that is it both trustworthy and trusted.</a:t>
            </a:r>
            <a:endParaRPr lang="en-US" dirty="0">
              <a:cs typeface="Calibri"/>
            </a:endParaRPr>
          </a:p>
          <a:p>
            <a:r>
              <a:rPr lang="en-US" dirty="0">
                <a:ea typeface="Calibri" panose="020F0502020204030204"/>
                <a:cs typeface="Calibri" panose="020F0502020204030204"/>
              </a:rPr>
              <a:t>Unfortunately, AI is mysterious even to its own engineers sometimes, so it is difficult to demonstrate its trustworthiness.</a:t>
            </a:r>
          </a:p>
          <a:p>
            <a:r>
              <a:rPr lang="en-US" dirty="0">
                <a:ea typeface="Calibri" panose="020F0502020204030204"/>
                <a:cs typeface="Calibri" panose="020F0502020204030204"/>
              </a:rPr>
              <a:t>Even though the power of AI and machine learning is incalculable and the good it can do is so great, the general public does not currently trust AI.</a:t>
            </a:r>
            <a:endParaRPr lang="en-US" dirty="0"/>
          </a:p>
          <a:p>
            <a:r>
              <a:rPr lang="en-US" dirty="0">
                <a:ea typeface="Calibri" panose="020F0502020204030204"/>
                <a:cs typeface="Calibri" panose="020F0502020204030204"/>
              </a:rPr>
              <a:t>In response to this, IBM has outlined five pillars which can be used to strengthen trust in AI tools.</a:t>
            </a:r>
          </a:p>
        </p:txBody>
      </p:sp>
      <p:sp>
        <p:nvSpPr>
          <p:cNvPr id="4" name="Slide Number Placeholder 3"/>
          <p:cNvSpPr>
            <a:spLocks noGrp="1"/>
          </p:cNvSpPr>
          <p:nvPr>
            <p:ph type="sldNum" sz="quarter" idx="5"/>
          </p:nvPr>
        </p:nvSpPr>
        <p:spPr/>
        <p:txBody>
          <a:bodyPr/>
          <a:lstStyle/>
          <a:p>
            <a:fld id="{918CCA95-4F40-4CDD-BF1E-B8C9EB86EE73}" type="slidenum">
              <a:rPr lang="en-US" smtClean="0"/>
              <a:t>7</a:t>
            </a:fld>
            <a:endParaRPr lang="en-US"/>
          </a:p>
        </p:txBody>
      </p:sp>
    </p:spTree>
    <p:extLst>
      <p:ext uri="{BB962C8B-B14F-4D97-AF65-F5344CB8AC3E}">
        <p14:creationId xmlns:p14="http://schemas.microsoft.com/office/powerpoint/2010/main" val="1455001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are these five pillars:</a:t>
            </a:r>
          </a:p>
          <a:p>
            <a:pPr marL="171450" indent="-171450">
              <a:buFont typeface="Arial"/>
              <a:buChar char="•"/>
            </a:pPr>
            <a:r>
              <a:rPr lang="en-US"/>
              <a:t>Transparency: The operation of AI solutions must be visible and available for examination by qualified experts.</a:t>
            </a:r>
            <a:endParaRPr lang="en-US">
              <a:ea typeface="Calibri"/>
              <a:cs typeface="Calibri"/>
            </a:endParaRPr>
          </a:p>
          <a:p>
            <a:pPr marL="171450" indent="-171450">
              <a:buFont typeface="Arial"/>
              <a:buChar char="•"/>
            </a:pPr>
            <a:r>
              <a:rPr lang="en-US" err="1"/>
              <a:t>Explainability</a:t>
            </a:r>
            <a:r>
              <a:rPr lang="en-US"/>
              <a:t>: AI solutions must include means of offering clear and relevant explanations of their decisions to diverse audiences.</a:t>
            </a:r>
            <a:endParaRPr lang="en-US">
              <a:ea typeface="Calibri" panose="020F0502020204030204"/>
              <a:cs typeface="Calibri" panose="020F0502020204030204"/>
            </a:endParaRPr>
          </a:p>
          <a:p>
            <a:pPr marL="171450" indent="-171450">
              <a:buFont typeface="Arial"/>
              <a:buChar char="•"/>
            </a:pPr>
            <a:r>
              <a:rPr lang="en-US"/>
              <a:t>Fairness: AI solutions must reduce human bias and further the equitable treatment of individuals and of groups of individuals. </a:t>
            </a:r>
            <a:endParaRPr lang="en-US">
              <a:ea typeface="Calibri" panose="020F0502020204030204"/>
              <a:cs typeface="Calibri" panose="020F0502020204030204"/>
            </a:endParaRPr>
          </a:p>
          <a:p>
            <a:pPr marL="171450" indent="-171450">
              <a:buFont typeface="Arial"/>
              <a:buChar char="•"/>
            </a:pPr>
            <a:r>
              <a:rPr lang="en-US"/>
              <a:t>Robustness: AI solutions must be robust enough to handle exceptional conditions effectively and to minimize security risk. </a:t>
            </a:r>
            <a:endParaRPr lang="en-US">
              <a:ea typeface="Calibri" panose="020F0502020204030204"/>
              <a:cs typeface="Calibri" panose="020F0502020204030204"/>
            </a:endParaRPr>
          </a:p>
          <a:p>
            <a:pPr marL="171450" indent="-171450">
              <a:buFont typeface="Arial"/>
              <a:buChar char="•"/>
            </a:pPr>
            <a:r>
              <a:rPr lang="en-US"/>
              <a:t>Privacy: AI solutions must ensure privacy at every turn, not only of raw data, but of the insights gained from that data. </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8</a:t>
            </a:fld>
            <a:endParaRPr lang="en-US"/>
          </a:p>
        </p:txBody>
      </p:sp>
    </p:spTree>
    <p:extLst>
      <p:ext uri="{BB962C8B-B14F-4D97-AF65-F5344CB8AC3E}">
        <p14:creationId xmlns:p14="http://schemas.microsoft.com/office/powerpoint/2010/main" val="3961418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focus of this presentation is </a:t>
            </a:r>
            <a:r>
              <a:rPr lang="en-US" dirty="0" err="1"/>
              <a:t>Explainability</a:t>
            </a:r>
            <a:r>
              <a:rPr lang="en-US" dirty="0"/>
              <a:t>.</a:t>
            </a:r>
          </a:p>
          <a:p>
            <a:r>
              <a:rPr lang="en-US" dirty="0">
                <a:ea typeface="Calibri"/>
                <a:cs typeface="Calibri"/>
              </a:rPr>
              <a:t>Again, </a:t>
            </a:r>
            <a:r>
              <a:rPr lang="en-US" dirty="0" err="1">
                <a:ea typeface="Calibri"/>
                <a:cs typeface="Calibri"/>
              </a:rPr>
              <a:t>explainability</a:t>
            </a:r>
            <a:r>
              <a:rPr lang="en-US" dirty="0">
                <a:ea typeface="Calibri"/>
                <a:cs typeface="Calibri"/>
              </a:rPr>
              <a:t> is the </a:t>
            </a:r>
            <a:r>
              <a:rPr lang="en-US" dirty="0"/>
              <a:t>ability to provide a clear and relevant explanation of a model's decision. This can be difficult just based on the complexity of the model alone, but is even further complicated by the fact that this explanation may be different depending on the audience. Different parties may be interested in different aspects of modeling, or have different levels of experience and knowledge.</a:t>
            </a:r>
            <a:endParaRPr lang="en-US" dirty="0">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10</a:t>
            </a:fld>
            <a:endParaRPr lang="en-US"/>
          </a:p>
        </p:txBody>
      </p:sp>
    </p:spTree>
    <p:extLst>
      <p:ext uri="{BB962C8B-B14F-4D97-AF65-F5344CB8AC3E}">
        <p14:creationId xmlns:p14="http://schemas.microsoft.com/office/powerpoint/2010/main" val="2612906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3ca%20rel=%22license%22%20href=%22http:/creativecommons.org/licenses/by-sa/4.0/" TargetMode="External"/><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endParaRPr lang="en-US" sz="8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6/3/2022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extLst>
      <p:ext uri="{BB962C8B-B14F-4D97-AF65-F5344CB8AC3E}">
        <p14:creationId xmlns:p14="http://schemas.microsoft.com/office/powerpoint/2010/main" val="603184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322847397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6/3/2022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7110397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6/3/2022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64818510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6/3/2022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53688091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6/3/2022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936187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6/3/2022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9282512"/>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6/3/2022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99420984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6/3/2022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71039196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6/3/2022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4378574"/>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6/3/2022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981640298"/>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429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3253564" y="1150060"/>
            <a:ext cx="5373704" cy="2180166"/>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800"/>
              <a:buFont typeface="Franklin Gothic"/>
              <a:buNone/>
              <a:defRPr sz="3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26" name="Shape 26"/>
          <p:cNvSpPr txBox="1">
            <a:spLocks noGrp="1"/>
          </p:cNvSpPr>
          <p:nvPr>
            <p:ph type="subTitle" idx="1"/>
          </p:nvPr>
        </p:nvSpPr>
        <p:spPr>
          <a:xfrm>
            <a:off x="3386534" y="3330222"/>
            <a:ext cx="5240734" cy="1157112"/>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ctr" rtl="0">
              <a:spcBef>
                <a:spcPts val="440"/>
              </a:spcBef>
              <a:spcAft>
                <a:spcPts val="375"/>
              </a:spcAft>
              <a:buClr>
                <a:srgbClr val="7E241A"/>
              </a:buClr>
              <a:buSzPts val="3190"/>
              <a:buFont typeface="Arial"/>
              <a:buNone/>
              <a:defRPr sz="2200" b="0" i="0" u="none" strike="noStrike" cap="none">
                <a:solidFill>
                  <a:srgbClr val="8891AD"/>
                </a:solidFill>
                <a:latin typeface="Constantia"/>
                <a:ea typeface="Constantia"/>
                <a:cs typeface="Constantia"/>
                <a:sym typeface="Constantia"/>
              </a:defRPr>
            </a:lvl2pPr>
            <a:lvl3pPr marL="571477" marR="0" lvl="2" indent="-12676" algn="ctr" rtl="0">
              <a:spcBef>
                <a:spcPts val="400"/>
              </a:spcBef>
              <a:spcAft>
                <a:spcPts val="375"/>
              </a:spcAft>
              <a:buClr>
                <a:srgbClr val="7E241A"/>
              </a:buClr>
              <a:buSzPts val="2900"/>
              <a:buFont typeface="Arial"/>
              <a:buNone/>
              <a:defRPr sz="2000" b="0" i="0" u="none" strike="noStrike" cap="none">
                <a:solidFill>
                  <a:srgbClr val="8891AD"/>
                </a:solidFill>
                <a:latin typeface="Constantia"/>
                <a:ea typeface="Constantia"/>
                <a:cs typeface="Constantia"/>
                <a:sym typeface="Constantia"/>
              </a:defRPr>
            </a:lvl3pPr>
            <a:lvl4pPr marL="857216" marR="0" lvl="3" indent="-6315" algn="ctr" rtl="0">
              <a:spcBef>
                <a:spcPts val="360"/>
              </a:spcBef>
              <a:spcAft>
                <a:spcPts val="375"/>
              </a:spcAft>
              <a:buClr>
                <a:srgbClr val="7E241A"/>
              </a:buClr>
              <a:buSzPts val="2610"/>
              <a:buFont typeface="Arial"/>
              <a:buNone/>
              <a:defRPr sz="1800" b="0" i="0" u="none" strike="noStrike" cap="none">
                <a:solidFill>
                  <a:srgbClr val="8891AD"/>
                </a:solidFill>
                <a:latin typeface="Constantia"/>
                <a:ea typeface="Constantia"/>
                <a:cs typeface="Constantia"/>
                <a:sym typeface="Constantia"/>
              </a:defRPr>
            </a:lvl4pPr>
            <a:lvl5pPr marL="1142954" marR="0" lvl="4" indent="-12653" algn="ctr" rtl="0">
              <a:spcBef>
                <a:spcPts val="320"/>
              </a:spcBef>
              <a:spcAft>
                <a:spcPts val="375"/>
              </a:spcAft>
              <a:buClr>
                <a:srgbClr val="7E241A"/>
              </a:buClr>
              <a:buSzPts val="2320"/>
              <a:buFont typeface="Arial"/>
              <a:buNone/>
              <a:defRPr sz="1600" b="0" i="0" u="none" strike="noStrike" cap="none">
                <a:solidFill>
                  <a:srgbClr val="8891AD"/>
                </a:solidFill>
                <a:latin typeface="Constantia"/>
                <a:ea typeface="Constantia"/>
                <a:cs typeface="Constantia"/>
                <a:sym typeface="Constantia"/>
              </a:defRPr>
            </a:lvl5pPr>
            <a:lvl6pPr marL="1428693" marR="0" lvl="5" indent="-6293"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27" name="Shape 2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9" name="Shape 2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
        <p:nvSpPr>
          <p:cNvPr id="31" name="Shape 31"/>
          <p:cNvSpPr/>
          <p:nvPr/>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pic>
        <p:nvPicPr>
          <p:cNvPr id="7" name="Picture 2" descr="Creative Commons License">
            <a:hlinkClick r:id="rId3" action="ppaction://hlinkfile"/>
            <a:extLst>
              <a:ext uri="{FF2B5EF4-FFF2-40B4-BE49-F238E27FC236}">
                <a16:creationId xmlns:a16="http://schemas.microsoft.com/office/drawing/2014/main" id="{3F3A28CD-7547-4733-8A5A-6848E93E39B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586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903699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
        <p:nvSpPr>
          <p:cNvPr id="66" name="Shape 6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7" name="Shape 6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8" name="Shape 6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5" name="Shape 31">
            <a:extLst>
              <a:ext uri="{FF2B5EF4-FFF2-40B4-BE49-F238E27FC236}">
                <a16:creationId xmlns:a16="http://schemas.microsoft.com/office/drawing/2014/main" id="{0D808E94-7512-F249-A343-A5A6754C8CA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1800911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1747758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202477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452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006432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1437317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1468514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144120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30729946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3171006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14419907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6/3/2022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4029462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6/3/2022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extLst>
      <p:ext uri="{BB962C8B-B14F-4D97-AF65-F5344CB8AC3E}">
        <p14:creationId xmlns:p14="http://schemas.microsoft.com/office/powerpoint/2010/main" val="374123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 </a:t>
            </a:r>
            <a:r>
              <a:rPr lang="en-US" sz="800" dirty="0" err="1">
                <a:hlinkClick r:id="rId3"/>
              </a:rPr>
              <a:t>nse</a:t>
            </a:r>
            <a:r>
              <a:rPr lang="en-US" sz="800" dirty="0"/>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creativecommons.org/licenses/by/4.0/"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hyperlink" Target="https://creativecommons.org/licenses/by/4.0/" TargetMode="Externa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theme" Target="../theme/theme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0" name="Shape 20"/>
          <p:cNvSpPr txBox="1">
            <a:spLocks noGrp="1"/>
          </p:cNvSpPr>
          <p:nvPr>
            <p:ph type="ftr" idx="11"/>
          </p:nvPr>
        </p:nvSpPr>
        <p:spPr>
          <a:xfrm>
            <a:off x="490888" y="5258597"/>
            <a:ext cx="6751457" cy="349126"/>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r>
              <a:rPr lang="en-US" sz="800" dirty="0">
                <a:uFillTx/>
              </a:rPr>
              <a:t>Except where otherwise noted, this work is licensed under a </a:t>
            </a:r>
            <a:r>
              <a:rPr lang="en-US" sz="800" dirty="0">
                <a:uFillTx/>
                <a:hlinkClick r:id="rId14"/>
              </a:rPr>
              <a:t>Creative Commons Attribution-4.0 International License</a:t>
            </a:r>
            <a:r>
              <a:rPr lang="en-US" dirty="0"/>
              <a:t>.</a:t>
            </a: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cSld>
  <p:clrMap bg1="lt1" tx1="dk1" bg2="lt2" tx2="dk2" accent1="accent1" accent2="accent2" accent3="accent3" accent4="accent4" accent5="accent5" accent6="accent6" hlink="hlink" folHlink="folHlink"/>
  <p:sldLayoutIdLst>
    <p:sldLayoutId id="2147483652"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6/3/2022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1" y="5494639"/>
            <a:ext cx="6862232" cy="220362"/>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3"/>
              </a:rPr>
              <a:t>Creative Commons Attribution-4.0 International License</a:t>
            </a:r>
            <a:r>
              <a:rPr lang="en-US" sz="800" dirty="0">
                <a:uFillTx/>
              </a:rPr>
              <a:t>.</a:t>
            </a:r>
          </a:p>
        </p:txBody>
      </p:sp>
    </p:spTree>
    <p:extLst>
      <p:ext uri="{BB962C8B-B14F-4D97-AF65-F5344CB8AC3E}">
        <p14:creationId xmlns:p14="http://schemas.microsoft.com/office/powerpoint/2010/main" val="328290275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76" r:id="rId7"/>
    <p:sldLayoutId id="2147483677" r:id="rId8"/>
    <p:sldLayoutId id="2147483678" r:id="rId9"/>
    <p:sldLayoutId id="2147483679" r:id="rId10"/>
    <p:sldLayoutId id="2147483680" r:id="rId11"/>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86207595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3.xml"/><Relationship Id="rId11" Type="http://schemas.openxmlformats.org/officeDocument/2006/relationships/image" Target="../media/image17.svg"/><Relationship Id="rId5" Type="http://schemas.openxmlformats.org/officeDocument/2006/relationships/diagramQuickStyle" Target="../diagrams/quickStyle3.xml"/><Relationship Id="rId10" Type="http://schemas.openxmlformats.org/officeDocument/2006/relationships/image" Target="../media/image16.png"/><Relationship Id="rId4" Type="http://schemas.openxmlformats.org/officeDocument/2006/relationships/diagramLayout" Target="../diagrams/layout3.xml"/><Relationship Id="rId9" Type="http://schemas.openxmlformats.org/officeDocument/2006/relationships/image" Target="../media/image15.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5.sv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5.sv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9.sv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9.sv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5.sv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15.sv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9.sv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11.svg"/></Relationships>
</file>

<file path=ppt/slides/_rels/slide4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svg"/></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7919052" cy="2180166"/>
          </a:xfrm>
        </p:spPr>
        <p:txBody>
          <a:bodyPr anchor="ctr"/>
          <a:lstStyle/>
          <a:p>
            <a:pPr algn="ctr"/>
            <a:r>
              <a:rPr lang="en-US" altLang="x-none" sz="4000" dirty="0"/>
              <a:t>Building AI Trust</a:t>
            </a:r>
            <a:r>
              <a:rPr lang="en-US" altLang="x-none" sz="4000" dirty="0">
                <a:ln>
                  <a:noFill/>
                </a:ln>
              </a:rPr>
              <a:t>:</a:t>
            </a:r>
            <a:br>
              <a:rPr lang="en-US" altLang="x-none" sz="4000" dirty="0">
                <a:ln>
                  <a:noFill/>
                </a:ln>
              </a:rPr>
            </a:br>
            <a:r>
              <a:rPr lang="en-US" altLang="x-none" sz="4000" dirty="0">
                <a:ln>
                  <a:noFill/>
                </a:ln>
              </a:rPr>
              <a:t>AI </a:t>
            </a:r>
            <a:r>
              <a:rPr lang="en-US" altLang="x-none" sz="4000" dirty="0" err="1">
                <a:ln>
                  <a:noFill/>
                </a:ln>
              </a:rPr>
              <a:t>Explainability</a:t>
            </a:r>
            <a:r>
              <a:rPr lang="en-US" altLang="x-none" sz="4000" dirty="0">
                <a:ln>
                  <a:noFill/>
                </a:ln>
              </a:rPr>
              <a:t> 360</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459687" y="351064"/>
            <a:ext cx="2167581"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 basic-</a:t>
            </a:r>
            <a:r>
              <a:rPr lang="en-US" sz="1200" dirty="0">
                <a:solidFill>
                  <a:schemeClr val="accent6"/>
                </a:solidFill>
                <a:latin typeface="Abadi Extra Light" panose="020B0604020202020204" pitchFamily="34" charset="0"/>
              </a:rPr>
              <a:t>intermediate</a:t>
            </a:r>
          </a:p>
        </p:txBody>
      </p:sp>
    </p:spTree>
    <p:extLst>
      <p:ext uri="{BB962C8B-B14F-4D97-AF65-F5344CB8AC3E}">
        <p14:creationId xmlns:p14="http://schemas.microsoft.com/office/powerpoint/2010/main" val="668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83172" y="530161"/>
            <a:ext cx="7756635" cy="802835"/>
          </a:xfrm>
        </p:spPr>
        <p:txBody>
          <a:bodyPr anchor="b">
            <a:normAutofit/>
          </a:bodyPr>
          <a:lstStyle/>
          <a:p>
            <a:r>
              <a:rPr lang="en-US" sz="4000" dirty="0" err="1"/>
              <a:t>Explainability</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83171" y="1332996"/>
            <a:ext cx="7756635" cy="3740501"/>
          </a:xfrm>
        </p:spPr>
        <p:txBody>
          <a:bodyPr vert="horz" wrap="square" lIns="68580" tIns="34290" rIns="68580" bIns="34290" rtlCol="0" anchor="t" anchorCtr="0">
            <a:normAutofit/>
          </a:bodyPr>
          <a:lstStyle/>
          <a:p>
            <a:pPr marL="0" indent="0">
              <a:buNone/>
            </a:pPr>
            <a:endParaRPr lang="en-US" sz="2400" dirty="0"/>
          </a:p>
          <a:p>
            <a:pPr marL="0" indent="0">
              <a:buNone/>
            </a:pPr>
            <a:r>
              <a:rPr lang="en-US" sz="2800" dirty="0" err="1"/>
              <a:t>Explainability</a:t>
            </a:r>
            <a:r>
              <a:rPr lang="en-US" sz="2800" dirty="0"/>
              <a:t> is the ability to provide a clear and relevant explanation of a model's decision. The explanation may be different depending on the audience.</a:t>
            </a:r>
          </a:p>
          <a:p>
            <a:pPr marL="0" indent="0">
              <a:buNone/>
            </a:pPr>
            <a:endParaRPr lang="en-US" sz="1800" dirty="0"/>
          </a:p>
        </p:txBody>
      </p:sp>
      <p:sp>
        <p:nvSpPr>
          <p:cNvPr id="4" name="Footer Placeholder 3">
            <a:extLst>
              <a:ext uri="{FF2B5EF4-FFF2-40B4-BE49-F238E27FC236}">
                <a16:creationId xmlns:a16="http://schemas.microsoft.com/office/drawing/2014/main" id="{794ED205-2298-479C-8A3F-6DF24F02C7CC}"/>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14529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FABC5B7E-D6F0-0018-4A1E-8942F20EAFA7}"/>
              </a:ext>
            </a:extLst>
          </p:cNvPr>
          <p:cNvGraphicFramePr>
            <a:graphicFrameLocks noGrp="1"/>
          </p:cNvGraphicFramePr>
          <p:nvPr>
            <p:ph idx="1"/>
          </p:nvPr>
        </p:nvGraphicFramePr>
        <p:xfrm>
          <a:off x="757238" y="1671637"/>
          <a:ext cx="7496175" cy="3190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Title 1">
            <a:extLst>
              <a:ext uri="{FF2B5EF4-FFF2-40B4-BE49-F238E27FC236}">
                <a16:creationId xmlns:a16="http://schemas.microsoft.com/office/drawing/2014/main" id="{9B8A8D6A-6A81-6595-2603-55F64F1EB1F1}"/>
              </a:ext>
            </a:extLst>
          </p:cNvPr>
          <p:cNvSpPr txBox="1">
            <a:spLocks/>
          </p:cNvSpPr>
          <p:nvPr/>
        </p:nvSpPr>
        <p:spPr>
          <a:xfrm>
            <a:off x="742950" y="472965"/>
            <a:ext cx="7886700" cy="98489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Franklin Gothic"/>
                <a:cs typeface="Calibri Light"/>
              </a:rPr>
              <a:t>The Importance of AI </a:t>
            </a:r>
            <a:r>
              <a:rPr lang="en-US" sz="4000" dirty="0" err="1">
                <a:latin typeface="Franklin Gothic"/>
                <a:cs typeface="Calibri Light"/>
              </a:rPr>
              <a:t>Explainability</a:t>
            </a:r>
            <a:endParaRPr lang="en-US" sz="4000" dirty="0" err="1">
              <a:latin typeface="Franklin Gothic"/>
            </a:endParaRPr>
          </a:p>
        </p:txBody>
      </p:sp>
    </p:spTree>
    <p:extLst>
      <p:ext uri="{BB962C8B-B14F-4D97-AF65-F5344CB8AC3E}">
        <p14:creationId xmlns:p14="http://schemas.microsoft.com/office/powerpoint/2010/main" val="175852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AI </a:t>
            </a:r>
            <a:r>
              <a:rPr lang="en-US" dirty="0" err="1"/>
              <a:t>Explainability</a:t>
            </a:r>
            <a:r>
              <a:rPr lang="en-US" dirty="0"/>
              <a:t> 360</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64250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62152" y="393531"/>
            <a:ext cx="7809186" cy="972820"/>
          </a:xfrm>
        </p:spPr>
        <p:txBody>
          <a:bodyPr anchor="b">
            <a:normAutofit/>
          </a:bodyPr>
          <a:lstStyle/>
          <a:p>
            <a:r>
              <a:rPr lang="en-US" sz="4000" dirty="0"/>
              <a:t>AIX360</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04497" y="1492472"/>
            <a:ext cx="7945821" cy="2938553"/>
          </a:xfrm>
        </p:spPr>
        <p:txBody>
          <a:bodyPr vert="horz" wrap="square" lIns="68580" tIns="34290" rIns="68580" bIns="34290" rtlCol="0" anchor="t" anchorCtr="0">
            <a:noAutofit/>
          </a:bodyPr>
          <a:lstStyle/>
          <a:p>
            <a:pPr marL="342900" indent="-342900">
              <a:buFont typeface="Arial" panose="020B0604020202020204" pitchFamily="34" charset="0"/>
              <a:buChar char="•"/>
            </a:pPr>
            <a:r>
              <a:rPr lang="en-US" dirty="0">
                <a:ea typeface="+mn-lt"/>
                <a:cs typeface="+mn-lt"/>
              </a:rPr>
              <a:t>The AI </a:t>
            </a:r>
            <a:r>
              <a:rPr lang="en-US" dirty="0" err="1">
                <a:ea typeface="+mn-lt"/>
                <a:cs typeface="+mn-lt"/>
              </a:rPr>
              <a:t>Explainability</a:t>
            </a:r>
            <a:r>
              <a:rPr lang="en-US" dirty="0">
                <a:ea typeface="+mn-lt"/>
                <a:cs typeface="+mn-lt"/>
              </a:rPr>
              <a:t> 360 toolkit:</a:t>
            </a:r>
          </a:p>
          <a:p>
            <a:pPr marL="571500" lvl="1" indent="-342900">
              <a:buFont typeface="Arial" panose="020B0604020202020204" pitchFamily="34" charset="0"/>
              <a:buChar char="•"/>
            </a:pPr>
            <a:r>
              <a:rPr lang="en-US" sz="2000" dirty="0">
                <a:ea typeface="+mn-lt"/>
                <a:cs typeface="+mn-lt"/>
              </a:rPr>
              <a:t>housed on the IBM Research Trusted AI site</a:t>
            </a:r>
          </a:p>
          <a:p>
            <a:pPr marL="571500" lvl="1" indent="-342900">
              <a:buFont typeface="Arial" panose="020B0604020202020204" pitchFamily="34" charset="0"/>
              <a:buChar char="•"/>
            </a:pPr>
            <a:r>
              <a:rPr lang="en-US" sz="2000" dirty="0">
                <a:ea typeface="+mn-lt"/>
                <a:cs typeface="+mn-lt"/>
              </a:rPr>
              <a:t>an open-source </a:t>
            </a:r>
            <a:r>
              <a:rPr lang="en-US" sz="2000" dirty="0">
                <a:solidFill>
                  <a:srgbClr val="0B4183"/>
                </a:solidFill>
                <a:ea typeface="+mn-lt"/>
                <a:cs typeface="+mn-lt"/>
              </a:rPr>
              <a:t>library of algorithms </a:t>
            </a:r>
          </a:p>
          <a:p>
            <a:pPr marL="571500" lvl="1" indent="-342900">
              <a:buFont typeface="Arial" panose="020B0604020202020204" pitchFamily="34" charset="0"/>
              <a:buChar char="•"/>
            </a:pPr>
            <a:r>
              <a:rPr lang="en-US" sz="2000" dirty="0">
                <a:ea typeface="+mn-lt"/>
                <a:cs typeface="+mn-lt"/>
              </a:rPr>
              <a:t>can help interpret data and machine learning models in a more intuitive way</a:t>
            </a:r>
          </a:p>
          <a:p>
            <a:pPr marL="342900" indent="-342900">
              <a:buFont typeface="Arial" panose="020B0604020202020204" pitchFamily="34" charset="0"/>
              <a:buChar char="•"/>
            </a:pPr>
            <a:r>
              <a:rPr lang="en-US" dirty="0">
                <a:ea typeface="+mn-lt"/>
                <a:cs typeface="+mn-lt"/>
              </a:rPr>
              <a:t>It contains:</a:t>
            </a:r>
          </a:p>
          <a:p>
            <a:pPr marL="571500" lvl="1" indent="-342900">
              <a:buFont typeface="Arial" panose="020B0604020202020204" pitchFamily="34" charset="0"/>
              <a:buChar char="•"/>
            </a:pPr>
            <a:r>
              <a:rPr lang="en-US" sz="2000" dirty="0">
                <a:ea typeface="+mn-lt"/>
                <a:cs typeface="+mn-lt"/>
              </a:rPr>
              <a:t>tools to help explain large quantities of data</a:t>
            </a:r>
          </a:p>
          <a:p>
            <a:pPr marL="571500" lvl="1" indent="-342900">
              <a:buFont typeface="Arial" panose="020B0604020202020204" pitchFamily="34" charset="0"/>
              <a:buChar char="•"/>
            </a:pPr>
            <a:r>
              <a:rPr lang="en-US" sz="2000" dirty="0">
                <a:ea typeface="+mn-lt"/>
                <a:cs typeface="+mn-lt"/>
              </a:rPr>
              <a:t>explainable models </a:t>
            </a:r>
          </a:p>
          <a:p>
            <a:pPr marL="342900" indent="-342900">
              <a:buFont typeface="Arial" panose="020B0604020202020204" pitchFamily="34" charset="0"/>
              <a:buChar char="•"/>
            </a:pPr>
            <a:r>
              <a:rPr lang="en-US" dirty="0">
                <a:ea typeface="+mn-lt"/>
                <a:cs typeface="+mn-lt"/>
              </a:rPr>
              <a:t>can help illustrate decisions using weights, factors, similar examples, contrasting examples, and other values</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0">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2850503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71" y="565954"/>
            <a:ext cx="7566104" cy="458309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236491" y="430928"/>
            <a:ext cx="2987739" cy="1810416"/>
          </a:xfrm>
        </p:spPr>
        <p:txBody>
          <a:bodyPr anchor="t">
            <a:normAutofit/>
          </a:bodyPr>
          <a:lstStyle/>
          <a:p>
            <a:r>
              <a:rPr lang="en-US" dirty="0"/>
              <a:t>The AIX360 Toolkit</a:t>
            </a:r>
          </a:p>
        </p:txBody>
      </p:sp>
    </p:spTree>
    <p:extLst>
      <p:ext uri="{BB962C8B-B14F-4D97-AF65-F5344CB8AC3E}">
        <p14:creationId xmlns:p14="http://schemas.microsoft.com/office/powerpoint/2010/main" val="3110150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71" y="565954"/>
            <a:ext cx="7566104" cy="458309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1" y="460853"/>
            <a:ext cx="3962400" cy="1738450"/>
          </a:xfrm>
        </p:spPr>
        <p:txBody>
          <a:bodyPr anchor="t">
            <a:noAutofit/>
          </a:bodyPr>
          <a:lstStyle/>
          <a:p>
            <a:r>
              <a:rPr lang="en-US" dirty="0"/>
              <a:t>Tools to Explain Datasets</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2963592" y="-638054"/>
            <a:ext cx="3906926" cy="7963242"/>
          </a:xfrm>
          <a:prstGeom prst="corner">
            <a:avLst>
              <a:gd name="adj1" fmla="val 88004"/>
              <a:gd name="adj2" fmla="val 55880"/>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1692800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71" y="565954"/>
            <a:ext cx="7566104" cy="4583093"/>
          </a:xfrm>
          <a:prstGeom prst="rect">
            <a:avLst/>
          </a:prstGeom>
        </p:spPr>
      </p:pic>
      <p:sp>
        <p:nvSpPr>
          <p:cNvPr id="19" name="L-Shape 18">
            <a:extLst>
              <a:ext uri="{FF2B5EF4-FFF2-40B4-BE49-F238E27FC236}">
                <a16:creationId xmlns:a16="http://schemas.microsoft.com/office/drawing/2014/main" id="{BFB2584C-02D8-4CB7-B70B-BB18C3520074}"/>
              </a:ext>
            </a:extLst>
          </p:cNvPr>
          <p:cNvSpPr/>
          <p:nvPr/>
        </p:nvSpPr>
        <p:spPr>
          <a:xfrm rot="16200000">
            <a:off x="3339753" y="-261892"/>
            <a:ext cx="3154603" cy="7963242"/>
          </a:xfrm>
          <a:prstGeom prst="corner">
            <a:avLst>
              <a:gd name="adj1" fmla="val 51932"/>
              <a:gd name="adj2" fmla="val 41724"/>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85A6376C-DE96-4CEA-AF72-93982AFF12FA}"/>
              </a:ext>
            </a:extLst>
          </p:cNvPr>
          <p:cNvSpPr/>
          <p:nvPr/>
        </p:nvSpPr>
        <p:spPr>
          <a:xfrm>
            <a:off x="1863491" y="1390105"/>
            <a:ext cx="3556001" cy="159107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257511" y="440676"/>
            <a:ext cx="3463153" cy="1758630"/>
          </a:xfrm>
        </p:spPr>
        <p:txBody>
          <a:bodyPr anchor="t">
            <a:noAutofit/>
          </a:bodyPr>
          <a:lstStyle/>
          <a:p>
            <a:r>
              <a:rPr lang="en-US" dirty="0"/>
              <a:t>Tools to Explain Models</a:t>
            </a:r>
          </a:p>
        </p:txBody>
      </p:sp>
    </p:spTree>
    <p:extLst>
      <p:ext uri="{BB962C8B-B14F-4D97-AF65-F5344CB8AC3E}">
        <p14:creationId xmlns:p14="http://schemas.microsoft.com/office/powerpoint/2010/main" val="2435859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71" y="565954"/>
            <a:ext cx="7566104" cy="4583093"/>
          </a:xfrm>
          <a:prstGeom prst="rect">
            <a:avLst/>
          </a:prstGeom>
        </p:spPr>
      </p:pic>
      <p:sp>
        <p:nvSpPr>
          <p:cNvPr id="19" name="L-Shape 18">
            <a:extLst>
              <a:ext uri="{FF2B5EF4-FFF2-40B4-BE49-F238E27FC236}">
                <a16:creationId xmlns:a16="http://schemas.microsoft.com/office/drawing/2014/main" id="{BFB2584C-02D8-4CB7-B70B-BB18C3520074}"/>
              </a:ext>
            </a:extLst>
          </p:cNvPr>
          <p:cNvSpPr/>
          <p:nvPr/>
        </p:nvSpPr>
        <p:spPr>
          <a:xfrm rot="16200000">
            <a:off x="4027066" y="752858"/>
            <a:ext cx="1844132" cy="4662762"/>
          </a:xfrm>
          <a:prstGeom prst="corner">
            <a:avLst>
              <a:gd name="adj1" fmla="val 85394"/>
              <a:gd name="adj2" fmla="val 53563"/>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78C3E5D1-C230-43FE-8185-93154ACA03B0}"/>
              </a:ext>
            </a:extLst>
          </p:cNvPr>
          <p:cNvSpPr/>
          <p:nvPr/>
        </p:nvSpPr>
        <p:spPr>
          <a:xfrm>
            <a:off x="1863491" y="1390105"/>
            <a:ext cx="3556001" cy="159107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225276" y="409907"/>
            <a:ext cx="4346724" cy="1768376"/>
          </a:xfrm>
        </p:spPr>
        <p:txBody>
          <a:bodyPr anchor="t">
            <a:noAutofit/>
          </a:bodyPr>
          <a:lstStyle/>
          <a:p>
            <a:pPr algn="l"/>
            <a:r>
              <a:rPr lang="en-US" kern="1200" dirty="0">
                <a:ea typeface="+mj-ea"/>
                <a:cs typeface="+mj-cs"/>
              </a:rPr>
              <a:t>Tools to Explain Specific Model Predictions or Results</a:t>
            </a:r>
            <a:endParaRPr lang="en-US" dirty="0"/>
          </a:p>
        </p:txBody>
      </p:sp>
    </p:spTree>
    <p:extLst>
      <p:ext uri="{BB962C8B-B14F-4D97-AF65-F5344CB8AC3E}">
        <p14:creationId xmlns:p14="http://schemas.microsoft.com/office/powerpoint/2010/main" val="122903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71" y="565954"/>
            <a:ext cx="7566104" cy="458309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278533" y="430928"/>
            <a:ext cx="2664364" cy="1778888"/>
          </a:xfrm>
        </p:spPr>
        <p:txBody>
          <a:bodyPr anchor="t">
            <a:noAutofit/>
          </a:bodyPr>
          <a:lstStyle/>
          <a:p>
            <a:r>
              <a:rPr lang="en-US" dirty="0"/>
              <a:t>The Full AIX360 Toolkit</a:t>
            </a:r>
          </a:p>
        </p:txBody>
      </p:sp>
    </p:spTree>
    <p:extLst>
      <p:ext uri="{BB962C8B-B14F-4D97-AF65-F5344CB8AC3E}">
        <p14:creationId xmlns:p14="http://schemas.microsoft.com/office/powerpoint/2010/main" val="2755349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Use Case Walkthrough</a:t>
            </a:r>
            <a:br>
              <a:rPr lang="en-US" dirty="0"/>
            </a:br>
            <a:r>
              <a:rPr lang="en-US" dirty="0"/>
              <a:t>Breast Cancer Wisconsin (Diagnostic) Data Set</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48981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20415"/>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14703" y="1524005"/>
            <a:ext cx="7800648" cy="3531476"/>
          </a:xfrm>
        </p:spPr>
        <p:txBody>
          <a:bodyPr vert="horz" wrap="square" lIns="68580" tIns="34290" rIns="68580" bIns="34290" rtlCol="0" anchor="t" anchorCtr="0">
            <a:noAutofit/>
          </a:bodyPr>
          <a:lstStyle/>
          <a:p>
            <a:pPr indent="-349250"/>
            <a:r>
              <a:rPr lang="en-US" sz="2400" dirty="0">
                <a:latin typeface="Helvetica" panose="020B0604020202020204" pitchFamily="34" charset="0"/>
                <a:ea typeface="+mn-lt"/>
                <a:cs typeface="Helvetica" panose="020B0604020202020204" pitchFamily="34" charset="0"/>
              </a:rPr>
              <a:t>Introduction to AI Trust</a:t>
            </a:r>
          </a:p>
          <a:p>
            <a:pPr indent="-349250"/>
            <a:r>
              <a:rPr lang="en-US" sz="2400" dirty="0" err="1">
                <a:latin typeface="Helvetica" panose="020B0604020202020204" pitchFamily="34" charset="0"/>
                <a:ea typeface="+mn-lt"/>
                <a:cs typeface="Helvetica" panose="020B0604020202020204" pitchFamily="34" charset="0"/>
              </a:rPr>
              <a:t>Explainability</a:t>
            </a:r>
            <a:endParaRPr lang="en-US" sz="2400" dirty="0">
              <a:latin typeface="Helvetica" panose="020B0604020202020204" pitchFamily="34" charset="0"/>
              <a:ea typeface="+mn-lt"/>
              <a:cs typeface="Helvetica" panose="020B0604020202020204" pitchFamily="34" charset="0"/>
            </a:endParaRPr>
          </a:p>
          <a:p>
            <a:pPr indent="-349250"/>
            <a:r>
              <a:rPr lang="en-US" sz="2400" dirty="0">
                <a:latin typeface="Helvetica" panose="020B0604020202020204" pitchFamily="34" charset="0"/>
                <a:ea typeface="+mn-lt"/>
                <a:cs typeface="Helvetica" panose="020B0604020202020204" pitchFamily="34" charset="0"/>
              </a:rPr>
              <a:t>AI </a:t>
            </a:r>
            <a:r>
              <a:rPr lang="en-US" sz="2400" dirty="0" err="1">
                <a:latin typeface="Helvetica" panose="020B0604020202020204" pitchFamily="34" charset="0"/>
                <a:ea typeface="+mn-lt"/>
                <a:cs typeface="Helvetica" panose="020B0604020202020204" pitchFamily="34" charset="0"/>
              </a:rPr>
              <a:t>Explainability</a:t>
            </a:r>
            <a:r>
              <a:rPr lang="en-US" sz="2400" dirty="0">
                <a:latin typeface="Helvetica" panose="020B0604020202020204" pitchFamily="34" charset="0"/>
                <a:ea typeface="+mn-lt"/>
                <a:cs typeface="Helvetica" panose="020B0604020202020204" pitchFamily="34" charset="0"/>
              </a:rPr>
              <a:t> 360</a:t>
            </a:r>
          </a:p>
          <a:p>
            <a:pPr indent="-349250"/>
            <a:r>
              <a:rPr lang="en-US" sz="2400" dirty="0">
                <a:latin typeface="Helvetica" panose="020B0604020202020204" pitchFamily="34" charset="0"/>
                <a:ea typeface="+mn-lt"/>
                <a:cs typeface="Helvetica" panose="020B0604020202020204" pitchFamily="34" charset="0"/>
              </a:rPr>
              <a:t>Use Case Walkthrough</a:t>
            </a:r>
          </a:p>
          <a:p>
            <a:pPr marL="685800" lvl="2" indent="-349250"/>
            <a:r>
              <a:rPr lang="en-US" sz="2400" dirty="0">
                <a:latin typeface="Helvetica" panose="020B0604020202020204" pitchFamily="34" charset="0"/>
                <a:ea typeface="+mn-lt"/>
                <a:cs typeface="Helvetica" panose="020B0604020202020204" pitchFamily="34" charset="0"/>
              </a:rPr>
              <a:t>Data </a:t>
            </a:r>
            <a:r>
              <a:rPr kumimoji="0" lang="en-US" sz="2400" b="0" i="0" u="none" strike="noStrike" kern="0" cap="none" spc="0" normalizeH="0" baseline="0" noProof="0" dirty="0">
                <a:ln>
                  <a:noFill/>
                </a:ln>
                <a:solidFill>
                  <a:srgbClr val="0B4183"/>
                </a:solidFill>
                <a:effectLst/>
                <a:uLnTx/>
                <a:uFillTx/>
                <a:latin typeface="Helvetica" panose="020B0604020202020204" pitchFamily="34" charset="0"/>
                <a:cs typeface="Helvetica" panose="020B0604020202020204" pitchFamily="34" charset="0"/>
                <a:sym typeface="Franklin Gothic"/>
              </a:rPr>
              <a:t>Explanation with </a:t>
            </a:r>
            <a:r>
              <a:rPr kumimoji="0" lang="en-US" sz="2400" b="0" i="0" u="none" strike="noStrike" kern="0" cap="none" spc="0" normalizeH="0" baseline="0" noProof="0" dirty="0" err="1">
                <a:ln>
                  <a:noFill/>
                </a:ln>
                <a:solidFill>
                  <a:srgbClr val="0B4183"/>
                </a:solidFill>
                <a:effectLst/>
                <a:uLnTx/>
                <a:uFillTx/>
                <a:latin typeface="Helvetica" panose="020B0604020202020204" pitchFamily="34" charset="0"/>
                <a:cs typeface="Helvetica" panose="020B0604020202020204" pitchFamily="34" charset="0"/>
                <a:sym typeface="Franklin Gothic"/>
              </a:rPr>
              <a:t>Protodash</a:t>
            </a:r>
            <a:r>
              <a:rPr kumimoji="0" lang="en-US" sz="2400" b="0" i="0" u="none" strike="noStrike" kern="0" cap="none" spc="0" normalizeH="0" baseline="0" noProof="0" dirty="0">
                <a:ln>
                  <a:noFill/>
                </a:ln>
                <a:solidFill>
                  <a:srgbClr val="0B4183"/>
                </a:solidFill>
                <a:effectLst/>
                <a:uLnTx/>
                <a:uFillTx/>
                <a:latin typeface="Helvetica" panose="020B0604020202020204" pitchFamily="34" charset="0"/>
                <a:cs typeface="Helvetica" panose="020B0604020202020204" pitchFamily="34" charset="0"/>
                <a:sym typeface="Franklin Gothic"/>
              </a:rPr>
              <a:t> </a:t>
            </a:r>
            <a:endParaRPr lang="en-US" sz="2400" dirty="0">
              <a:latin typeface="Helvetica" panose="020B0604020202020204" pitchFamily="34" charset="0"/>
              <a:ea typeface="+mn-lt"/>
              <a:cs typeface="Helvetica" panose="020B0604020202020204" pitchFamily="34" charset="0"/>
            </a:endParaRPr>
          </a:p>
          <a:p>
            <a:pPr marL="685800" lvl="2" indent="-349250"/>
            <a:r>
              <a:rPr lang="en-US" sz="2400" dirty="0">
                <a:latin typeface="Helvetica" panose="020B0604020202020204" pitchFamily="34" charset="0"/>
                <a:ea typeface="+mn-lt"/>
                <a:cs typeface="Helvetica" panose="020B0604020202020204" pitchFamily="34" charset="0"/>
              </a:rPr>
              <a:t>Global Model Explanation with BRCG</a:t>
            </a:r>
          </a:p>
          <a:p>
            <a:pPr marL="685800" lvl="2" indent="-349250"/>
            <a:r>
              <a:rPr lang="en-US" sz="2400" dirty="0">
                <a:latin typeface="Helvetica" panose="020B0604020202020204" pitchFamily="34" charset="0"/>
                <a:ea typeface="+mn-lt"/>
                <a:cs typeface="Helvetica" panose="020B0604020202020204" pitchFamily="34" charset="0"/>
              </a:rPr>
              <a:t>Local Model Explanation with LIME and SHAP</a:t>
            </a:r>
          </a:p>
          <a:p>
            <a:pPr marL="685800" lvl="2" indent="-349250"/>
            <a:r>
              <a:rPr lang="en-US" sz="2400" dirty="0">
                <a:latin typeface="Helvetica" panose="020B0604020202020204" pitchFamily="34" charset="0"/>
                <a:ea typeface="+mn-lt"/>
                <a:cs typeface="Helvetica" panose="020B0604020202020204" pitchFamily="34" charset="0"/>
              </a:rPr>
              <a:t>Deep Learning Explanation with SHAP</a:t>
            </a:r>
          </a:p>
        </p:txBody>
      </p:sp>
    </p:spTree>
    <p:extLst>
      <p:ext uri="{BB962C8B-B14F-4D97-AF65-F5344CB8AC3E}">
        <p14:creationId xmlns:p14="http://schemas.microsoft.com/office/powerpoint/2010/main" val="35327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555374"/>
            <a:ext cx="7956331" cy="779440"/>
          </a:xfrm>
        </p:spPr>
        <p:txBody>
          <a:bodyPr anchor="b">
            <a:noAutofit/>
          </a:bodyPr>
          <a:lstStyle/>
          <a:p>
            <a:r>
              <a:rPr lang="en-US" sz="4000" dirty="0">
                <a:solidFill>
                  <a:srgbClr val="0B4183"/>
                </a:solidFill>
                <a:ea typeface="+mj-lt"/>
                <a:cs typeface="Calibri Light"/>
              </a:rPr>
              <a:t>UCI Breast Cancer Wisconsin Dataset</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05932" y="3160981"/>
            <a:ext cx="7732136" cy="1826607"/>
          </a:xfrm>
        </p:spPr>
        <p:txBody>
          <a:bodyPr vert="horz" wrap="square" lIns="68580" tIns="34290" rIns="68580" bIns="34290" rtlCol="0" anchor="t" anchorCtr="0">
            <a:noAutofit/>
          </a:bodyPr>
          <a:lstStyle/>
          <a:p>
            <a:pPr marL="217487" indent="0">
              <a:spcBef>
                <a:spcPts val="600"/>
              </a:spcBef>
              <a:spcAft>
                <a:spcPts val="0"/>
              </a:spcAft>
              <a:buNone/>
            </a:pPr>
            <a:r>
              <a:rPr lang="en-US" dirty="0">
                <a:ea typeface="+mn-lt"/>
                <a:cs typeface="+mn-lt"/>
              </a:rPr>
              <a:t>Properties of the data set:</a:t>
            </a:r>
          </a:p>
          <a:p>
            <a:pPr marL="503237" indent="-285750">
              <a:spcBef>
                <a:spcPts val="600"/>
              </a:spcBef>
              <a:spcAft>
                <a:spcPts val="0"/>
              </a:spcAft>
            </a:pPr>
            <a:r>
              <a:rPr lang="en-US" dirty="0">
                <a:ea typeface="+mn-lt"/>
                <a:cs typeface="+mn-lt"/>
              </a:rPr>
              <a:t>32 attributes that describe cell nuclei </a:t>
            </a:r>
          </a:p>
          <a:p>
            <a:pPr marL="503237" indent="-285750">
              <a:spcBef>
                <a:spcPts val="600"/>
              </a:spcBef>
              <a:spcAft>
                <a:spcPts val="0"/>
              </a:spcAft>
            </a:pPr>
            <a:r>
              <a:rPr lang="en-US" dirty="0">
                <a:ea typeface="+mn-lt"/>
                <a:cs typeface="+mn-lt"/>
              </a:rPr>
              <a:t>already cleaned</a:t>
            </a:r>
          </a:p>
          <a:p>
            <a:pPr marL="503237" indent="-285750">
              <a:spcBef>
                <a:spcPts val="600"/>
              </a:spcBef>
              <a:spcAft>
                <a:spcPts val="0"/>
              </a:spcAft>
            </a:pPr>
            <a:r>
              <a:rPr lang="en-US" dirty="0">
                <a:ea typeface="+mn-lt"/>
                <a:cs typeface="+mn-lt"/>
              </a:rPr>
              <a:t>binary classification problem</a:t>
            </a:r>
          </a:p>
          <a:p>
            <a:pPr marL="503237" indent="-285750">
              <a:spcBef>
                <a:spcPts val="600"/>
              </a:spcBef>
              <a:spcAft>
                <a:spcPts val="0"/>
              </a:spcAft>
            </a:pPr>
            <a:r>
              <a:rPr lang="en-US" dirty="0">
                <a:ea typeface="+mn-lt"/>
                <a:cs typeface="+mn-lt"/>
              </a:rPr>
              <a:t>part of the </a:t>
            </a:r>
            <a:r>
              <a:rPr lang="en-US" dirty="0" err="1">
                <a:ea typeface="+mn-lt"/>
                <a:cs typeface="+mn-lt"/>
              </a:rPr>
              <a:t>sklearn</a:t>
            </a:r>
            <a:r>
              <a:rPr lang="en-US" dirty="0">
                <a:ea typeface="+mn-lt"/>
                <a:cs typeface="+mn-lt"/>
              </a:rPr>
              <a:t> package, so it is easy to download</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0">
              <a:solidFill>
                <a:schemeClr val="accent2"/>
              </a:solidFill>
              <a:latin typeface="Calibri" panose="020F0502020204030204" pitchFamily="34" charset="0"/>
              <a:ea typeface="+mn-lt"/>
              <a:cs typeface="Calibri" panose="020F0502020204030204" pitchFamily="34" charset="0"/>
            </a:endParaRPr>
          </a:p>
        </p:txBody>
      </p:sp>
      <p:pic>
        <p:nvPicPr>
          <p:cNvPr id="6" name="Picture 5">
            <a:extLst>
              <a:ext uri="{FF2B5EF4-FFF2-40B4-BE49-F238E27FC236}">
                <a16:creationId xmlns:a16="http://schemas.microsoft.com/office/drawing/2014/main" id="{5176A839-BB12-4CE6-AF1A-DD1FB4E5B528}"/>
              </a:ext>
            </a:extLst>
          </p:cNvPr>
          <p:cNvPicPr>
            <a:picLocks noChangeAspect="1"/>
          </p:cNvPicPr>
          <p:nvPr/>
        </p:nvPicPr>
        <p:blipFill>
          <a:blip r:embed="rId3"/>
          <a:stretch>
            <a:fillRect/>
          </a:stretch>
        </p:blipFill>
        <p:spPr>
          <a:xfrm>
            <a:off x="705932" y="1509182"/>
            <a:ext cx="7732136" cy="11838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8945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3342" y="537192"/>
            <a:ext cx="7912519" cy="887195"/>
          </a:xfrm>
        </p:spPr>
        <p:txBody>
          <a:bodyPr anchor="t">
            <a:normAutofit/>
          </a:bodyPr>
          <a:lstStyle/>
          <a:p>
            <a:r>
              <a:rPr lang="en-US" sz="4000" dirty="0">
                <a:ea typeface="+mj-lt"/>
                <a:cs typeface="Calibri Light"/>
              </a:rPr>
              <a:t>UCI Breast Cancer Wisconsin Dataset</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300">
              <a:solidFill>
                <a:schemeClr val="accent2"/>
              </a:solidFill>
              <a:latin typeface="Calibri" panose="020F0502020204030204" pitchFamily="34" charset="0"/>
              <a:ea typeface="+mn-lt"/>
              <a:cs typeface="Calibri" panose="020F0502020204030204" pitchFamily="34" charset="0"/>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927790" y="4382807"/>
            <a:ext cx="7234187" cy="840838"/>
          </a:xfrm>
        </p:spPr>
        <p:txBody>
          <a:bodyPr vert="horz" wrap="square" lIns="68580" tIns="34290" rIns="68580" bIns="34290" rtlCol="0" anchor="t" anchorCtr="0">
            <a:noAutofit/>
          </a:bodyPr>
          <a:lstStyle/>
          <a:p>
            <a:pPr marL="231775" indent="-12700">
              <a:spcBef>
                <a:spcPts val="1350"/>
              </a:spcBef>
              <a:buNone/>
            </a:pPr>
            <a:r>
              <a:rPr lang="en-US" dirty="0">
                <a:ea typeface="+mn-lt"/>
                <a:cs typeface="+mn-lt"/>
              </a:rPr>
              <a:t>Provides an excellent example of how the same dataset and model might require multiple explanations for different audiences.</a:t>
            </a:r>
          </a:p>
        </p:txBody>
      </p:sp>
      <p:graphicFrame>
        <p:nvGraphicFramePr>
          <p:cNvPr id="17" name="Diagram 4">
            <a:extLst>
              <a:ext uri="{FF2B5EF4-FFF2-40B4-BE49-F238E27FC236}">
                <a16:creationId xmlns:a16="http://schemas.microsoft.com/office/drawing/2014/main" id="{6CE6A6E4-6FB5-4A2D-BCB5-01C2D067F8A5}"/>
              </a:ext>
            </a:extLst>
          </p:cNvPr>
          <p:cNvGraphicFramePr>
            <a:graphicFrameLocks/>
          </p:cNvGraphicFramePr>
          <p:nvPr>
            <p:extLst>
              <p:ext uri="{D42A27DB-BD31-4B8C-83A1-F6EECF244321}">
                <p14:modId xmlns:p14="http://schemas.microsoft.com/office/powerpoint/2010/main" val="1573277343"/>
              </p:ext>
            </p:extLst>
          </p:nvPr>
        </p:nvGraphicFramePr>
        <p:xfrm>
          <a:off x="122562" y="1762935"/>
          <a:ext cx="8699346" cy="2244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Graphic 17" descr="Doctor female with solid fill">
            <a:extLst>
              <a:ext uri="{FF2B5EF4-FFF2-40B4-BE49-F238E27FC236}">
                <a16:creationId xmlns:a16="http://schemas.microsoft.com/office/drawing/2014/main" id="{73FA419C-948C-4CDF-B78A-DBF5889E60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44884" y="1432931"/>
            <a:ext cx="660009" cy="660009"/>
          </a:xfrm>
          <a:prstGeom prst="rect">
            <a:avLst/>
          </a:prstGeom>
        </p:spPr>
      </p:pic>
      <p:pic>
        <p:nvPicPr>
          <p:cNvPr id="19" name="Graphic 18" descr="Office worker male with solid fill">
            <a:extLst>
              <a:ext uri="{FF2B5EF4-FFF2-40B4-BE49-F238E27FC236}">
                <a16:creationId xmlns:a16="http://schemas.microsoft.com/office/drawing/2014/main" id="{9AF23714-5036-491E-9960-0C2629FC01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08689" y="1432931"/>
            <a:ext cx="660009" cy="660009"/>
          </a:xfrm>
          <a:prstGeom prst="rect">
            <a:avLst/>
          </a:prstGeom>
        </p:spPr>
      </p:pic>
      <p:pic>
        <p:nvPicPr>
          <p:cNvPr id="20" name="Graphic 19" descr="Office worker female with solid fill">
            <a:extLst>
              <a:ext uri="{FF2B5EF4-FFF2-40B4-BE49-F238E27FC236}">
                <a16:creationId xmlns:a16="http://schemas.microsoft.com/office/drawing/2014/main" id="{743DC752-1380-44FD-B041-5818E1F82E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81078" y="1432931"/>
            <a:ext cx="660009" cy="660009"/>
          </a:xfrm>
          <a:prstGeom prst="rect">
            <a:avLst/>
          </a:prstGeom>
        </p:spPr>
      </p:pic>
    </p:spTree>
    <p:extLst>
      <p:ext uri="{BB962C8B-B14F-4D97-AF65-F5344CB8AC3E}">
        <p14:creationId xmlns:p14="http://schemas.microsoft.com/office/powerpoint/2010/main" val="3282999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Data Explanation</a:t>
            </a:r>
            <a:br>
              <a:rPr lang="en-US" dirty="0"/>
            </a:br>
            <a:r>
              <a:rPr lang="en-US" dirty="0"/>
              <a:t>AIX360 </a:t>
            </a:r>
            <a:r>
              <a:rPr lang="en-US" dirty="0" err="1"/>
              <a:t>Protodash</a:t>
            </a:r>
            <a:r>
              <a:rPr lang="en-US" dirty="0"/>
              <a:t> Explainer</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60271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536" y="997824"/>
            <a:ext cx="6853140" cy="415122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467717" y="461698"/>
            <a:ext cx="2987739" cy="1758630"/>
          </a:xfrm>
        </p:spPr>
        <p:txBody>
          <a:bodyPr anchor="t">
            <a:normAutofit/>
          </a:bodyPr>
          <a:lstStyle/>
          <a:p>
            <a:r>
              <a:rPr lang="en-US" dirty="0"/>
              <a:t>Why </a:t>
            </a:r>
            <a:r>
              <a:rPr lang="en-US" dirty="0" err="1"/>
              <a:t>Protodash</a:t>
            </a:r>
            <a:r>
              <a:rPr lang="en-US" dirty="0"/>
              <a:t>?</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3622930" y="21283"/>
            <a:ext cx="3538772" cy="7012722"/>
          </a:xfrm>
          <a:prstGeom prst="corner">
            <a:avLst>
              <a:gd name="adj1" fmla="val 88004"/>
              <a:gd name="adj2" fmla="val 55880"/>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Rounded Corners 10">
            <a:extLst>
              <a:ext uri="{FF2B5EF4-FFF2-40B4-BE49-F238E27FC236}">
                <a16:creationId xmlns:a16="http://schemas.microsoft.com/office/drawing/2014/main" id="{7F62DD8C-0CF7-487C-9BDC-1084B2391987}"/>
              </a:ext>
            </a:extLst>
          </p:cNvPr>
          <p:cNvSpPr/>
          <p:nvPr/>
        </p:nvSpPr>
        <p:spPr>
          <a:xfrm>
            <a:off x="2618020" y="2453517"/>
            <a:ext cx="1430105" cy="740650"/>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467716" y="1370138"/>
            <a:ext cx="2005139" cy="319056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lumMod val="75000"/>
                </a:schemeClr>
              </a:buClr>
              <a:buFont typeface="Calibri" panose="020F0502020204030204" pitchFamily="34" charset="0"/>
              <a:buChar char="●"/>
            </a:pPr>
            <a:r>
              <a:rPr lang="en-US" sz="2000" dirty="0" err="1">
                <a:latin typeface="Helvetica" panose="020B0604020202020204" pitchFamily="34" charset="0"/>
                <a:cs typeface="Helvetica" panose="020B0604020202020204" pitchFamily="34" charset="0"/>
              </a:rPr>
              <a:t>Protodash</a:t>
            </a:r>
            <a:r>
              <a:rPr lang="en-US" sz="2000" dirty="0">
                <a:latin typeface="Helvetica" panose="020B0604020202020204" pitchFamily="34" charset="0"/>
                <a:cs typeface="Helvetica" panose="020B0604020202020204" pitchFamily="34" charset="0"/>
              </a:rPr>
              <a:t> is for structured data such as our dataset </a:t>
            </a:r>
          </a:p>
          <a:p>
            <a:pPr>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DIP-VAE is for unstructured data such as images</a:t>
            </a:r>
          </a:p>
        </p:txBody>
      </p:sp>
    </p:spTree>
    <p:extLst>
      <p:ext uri="{BB962C8B-B14F-4D97-AF65-F5344CB8AC3E}">
        <p14:creationId xmlns:p14="http://schemas.microsoft.com/office/powerpoint/2010/main" val="278020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91051" y="384427"/>
            <a:ext cx="7370079" cy="937100"/>
          </a:xfrm>
        </p:spPr>
        <p:txBody>
          <a:bodyPr anchor="b">
            <a:noAutofit/>
          </a:bodyPr>
          <a:lstStyle/>
          <a:p>
            <a:r>
              <a:rPr lang="en-US" sz="4000" dirty="0">
                <a:cs typeface="Calibri Light"/>
              </a:rPr>
              <a:t>Data Explanation with </a:t>
            </a:r>
            <a:r>
              <a:rPr lang="en-US" sz="4000" dirty="0" err="1">
                <a:cs typeface="Calibri Light"/>
              </a:rPr>
              <a:t>Protodash</a:t>
            </a:r>
            <a:endParaRPr lang="en-US" sz="4000" dirty="0">
              <a:ea typeface="+mj-lt"/>
              <a:cs typeface="+mj-lt"/>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821497" y="3005529"/>
            <a:ext cx="7824858" cy="2251473"/>
          </a:xfrm>
        </p:spPr>
        <p:txBody>
          <a:bodyPr vert="horz" wrap="square" lIns="68580" tIns="34290" rIns="68580" bIns="34290" rtlCol="0" anchor="t" anchorCtr="0">
            <a:noAutofit/>
          </a:bodyPr>
          <a:lstStyle/>
          <a:p>
            <a:pPr>
              <a:lnSpc>
                <a:spcPct val="110000"/>
              </a:lnSpc>
              <a:spcBef>
                <a:spcPts val="600"/>
              </a:spcBef>
              <a:spcAft>
                <a:spcPts val="0"/>
              </a:spcAft>
            </a:pPr>
            <a:r>
              <a:rPr lang="en-US" dirty="0" err="1">
                <a:ea typeface="+mn-lt"/>
                <a:cs typeface="+mn-lt"/>
              </a:rPr>
              <a:t>Protodash</a:t>
            </a:r>
            <a:r>
              <a:rPr lang="en-US" dirty="0">
                <a:ea typeface="+mn-lt"/>
                <a:cs typeface="+mn-lt"/>
              </a:rPr>
              <a:t> selects observations that are representative of the trends and weights of the larger group so that a user can get a "feel" for the entire dataset. </a:t>
            </a:r>
          </a:p>
          <a:p>
            <a:pPr>
              <a:lnSpc>
                <a:spcPct val="110000"/>
              </a:lnSpc>
              <a:spcBef>
                <a:spcPts val="600"/>
              </a:spcBef>
              <a:spcAft>
                <a:spcPts val="0"/>
              </a:spcAft>
            </a:pPr>
            <a:r>
              <a:rPr lang="en-US" dirty="0">
                <a:ea typeface="+mn-lt"/>
                <a:cs typeface="+mn-lt"/>
              </a:rPr>
              <a:t>For example, if asked to choose one observation, it will choose the most 'average' observation. If asked to choose 10 observations, it will choose 10 that cover the range of the entire dataset. </a:t>
            </a:r>
          </a:p>
        </p:txBody>
      </p:sp>
      <p:sp>
        <p:nvSpPr>
          <p:cNvPr id="13" name="Footer Placeholder 3">
            <a:extLst>
              <a:ext uri="{FF2B5EF4-FFF2-40B4-BE49-F238E27FC236}">
                <a16:creationId xmlns:a16="http://schemas.microsoft.com/office/drawing/2014/main" id="{B027B7B4-1C59-4A89-BA4F-7666F39A7D0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00">
              <a:solidFill>
                <a:schemeClr val="accent2"/>
              </a:solidFill>
            </a:endParaRPr>
          </a:p>
        </p:txBody>
      </p:sp>
      <p:pic>
        <p:nvPicPr>
          <p:cNvPr id="5" name="Picture 4">
            <a:extLst>
              <a:ext uri="{FF2B5EF4-FFF2-40B4-BE49-F238E27FC236}">
                <a16:creationId xmlns:a16="http://schemas.microsoft.com/office/drawing/2014/main" id="{B7697F3D-8228-4BD4-AC83-1F9EC05B344D}"/>
              </a:ext>
            </a:extLst>
          </p:cNvPr>
          <p:cNvPicPr>
            <a:picLocks noChangeAspect="1"/>
          </p:cNvPicPr>
          <p:nvPr/>
        </p:nvPicPr>
        <p:blipFill>
          <a:blip r:embed="rId3"/>
          <a:stretch>
            <a:fillRect/>
          </a:stretch>
        </p:blipFill>
        <p:spPr>
          <a:xfrm>
            <a:off x="671806" y="1517805"/>
            <a:ext cx="8011873" cy="1159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51437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4809068" y="652658"/>
            <a:ext cx="3859071" cy="1287191"/>
          </a:xfrm>
        </p:spPr>
        <p:txBody>
          <a:bodyPr anchor="b">
            <a:noAutofit/>
          </a:bodyPr>
          <a:lstStyle/>
          <a:p>
            <a:r>
              <a:rPr lang="en-US" sz="4000" dirty="0">
                <a:cs typeface="Calibri Light"/>
              </a:rPr>
              <a:t>Data Explanation with </a:t>
            </a:r>
            <a:r>
              <a:rPr lang="en-US" sz="4000" dirty="0" err="1">
                <a:cs typeface="Calibri Light"/>
              </a:rPr>
              <a:t>Protodash</a:t>
            </a:r>
            <a:endParaRPr lang="en-US" sz="4000" dirty="0"/>
          </a:p>
        </p:txBody>
      </p:sp>
      <p:sp>
        <p:nvSpPr>
          <p:cNvPr id="3" name="Content Placeholder 2">
            <a:extLst>
              <a:ext uri="{FF2B5EF4-FFF2-40B4-BE49-F238E27FC236}">
                <a16:creationId xmlns:a16="http://schemas.microsoft.com/office/drawing/2014/main" id="{C5458FE7-B294-409C-95F2-81EF312B26A3}"/>
              </a:ext>
            </a:extLst>
          </p:cNvPr>
          <p:cNvSpPr>
            <a:spLocks noGrp="1"/>
          </p:cNvSpPr>
          <p:nvPr>
            <p:ph idx="1"/>
          </p:nvPr>
        </p:nvSpPr>
        <p:spPr>
          <a:xfrm>
            <a:off x="4794300" y="2155063"/>
            <a:ext cx="3939153" cy="2782820"/>
          </a:xfrm>
        </p:spPr>
        <p:txBody>
          <a:bodyPr vert="horz" wrap="square" lIns="68580" tIns="34290" rIns="68580" bIns="34290" rtlCol="0" anchor="t" anchorCtr="0">
            <a:normAutofit/>
          </a:bodyPr>
          <a:lstStyle/>
          <a:p>
            <a:pPr marL="285750" indent="-285750">
              <a:buClr>
                <a:schemeClr val="accent1">
                  <a:lumMod val="75000"/>
                </a:schemeClr>
              </a:buClr>
              <a:buFont typeface="Calibri" panose="020F0502020204030204" pitchFamily="34" charset="0"/>
              <a:buChar char="●"/>
            </a:pPr>
            <a:r>
              <a:rPr lang="en-US" sz="1600" dirty="0">
                <a:ea typeface="+mn-lt"/>
                <a:cs typeface="+mn-lt"/>
              </a:rPr>
              <a:t>In the example to the left, the algorithm chose three observations: 357, 567 and 568</a:t>
            </a:r>
          </a:p>
          <a:p>
            <a:pPr marL="285750" indent="-285750">
              <a:buClr>
                <a:schemeClr val="accent1">
                  <a:lumMod val="75000"/>
                </a:schemeClr>
              </a:buClr>
              <a:buFont typeface="Calibri" panose="020F0502020204030204" pitchFamily="34" charset="0"/>
              <a:buChar char="●"/>
            </a:pPr>
            <a:r>
              <a:rPr lang="en-US" sz="1600" dirty="0">
                <a:ea typeface="+mn-lt"/>
                <a:cs typeface="+mn-lt"/>
              </a:rPr>
              <a:t>A doctor would be able to look at these examples, understand what is contained in the entire dataset, and provide an expert opinion on its use for modeling</a:t>
            </a:r>
          </a:p>
        </p:txBody>
      </p:sp>
      <p:sp>
        <p:nvSpPr>
          <p:cNvPr id="4" name="Footer Placeholder 3">
            <a:extLst>
              <a:ext uri="{FF2B5EF4-FFF2-40B4-BE49-F238E27FC236}">
                <a16:creationId xmlns:a16="http://schemas.microsoft.com/office/drawing/2014/main" id="{ABF217FF-EDE5-4F41-883E-877AB626577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450">
              <a:solidFill>
                <a:schemeClr val="accent2"/>
              </a:solidFill>
            </a:endParaRPr>
          </a:p>
        </p:txBody>
      </p:sp>
      <p:pic>
        <p:nvPicPr>
          <p:cNvPr id="12" name="Picture 11">
            <a:extLst>
              <a:ext uri="{FF2B5EF4-FFF2-40B4-BE49-F238E27FC236}">
                <a16:creationId xmlns:a16="http://schemas.microsoft.com/office/drawing/2014/main" id="{5159B57C-95A7-45C3-AC75-48B63142BBC2}"/>
              </a:ext>
            </a:extLst>
          </p:cNvPr>
          <p:cNvPicPr>
            <a:picLocks noChangeAspect="1"/>
          </p:cNvPicPr>
          <p:nvPr/>
        </p:nvPicPr>
        <p:blipFill>
          <a:blip r:embed="rId3"/>
          <a:stretch>
            <a:fillRect/>
          </a:stretch>
        </p:blipFill>
        <p:spPr>
          <a:xfrm>
            <a:off x="220133" y="273713"/>
            <a:ext cx="4114800" cy="5124659"/>
          </a:xfrm>
          <a:prstGeom prst="rect">
            <a:avLst/>
          </a:prstGeom>
        </p:spPr>
      </p:pic>
      <p:pic>
        <p:nvPicPr>
          <p:cNvPr id="9" name="Graphic 8" descr="Doctor female with solid fill">
            <a:extLst>
              <a:ext uri="{FF2B5EF4-FFF2-40B4-BE49-F238E27FC236}">
                <a16:creationId xmlns:a16="http://schemas.microsoft.com/office/drawing/2014/main" id="{969B5E3D-0334-48DD-8DAA-DF2D93AFC3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47781" y="4397898"/>
            <a:ext cx="838117" cy="838117"/>
          </a:xfrm>
          <a:prstGeom prst="rect">
            <a:avLst/>
          </a:prstGeom>
        </p:spPr>
      </p:pic>
    </p:spTree>
    <p:extLst>
      <p:ext uri="{BB962C8B-B14F-4D97-AF65-F5344CB8AC3E}">
        <p14:creationId xmlns:p14="http://schemas.microsoft.com/office/powerpoint/2010/main" val="2043657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4803769" y="652658"/>
            <a:ext cx="3808386" cy="1287191"/>
          </a:xfrm>
        </p:spPr>
        <p:txBody>
          <a:bodyPr anchor="b">
            <a:noAutofit/>
          </a:bodyPr>
          <a:lstStyle/>
          <a:p>
            <a:r>
              <a:rPr lang="en-US" sz="4000" dirty="0">
                <a:cs typeface="Calibri Light"/>
              </a:rPr>
              <a:t>Data Exploration with </a:t>
            </a:r>
            <a:r>
              <a:rPr lang="en-US" sz="4000" dirty="0" err="1">
                <a:cs typeface="Calibri Light"/>
              </a:rPr>
              <a:t>Protodash</a:t>
            </a:r>
            <a:endParaRPr lang="en-US" sz="4000" dirty="0"/>
          </a:p>
        </p:txBody>
      </p:sp>
      <p:pic>
        <p:nvPicPr>
          <p:cNvPr id="6" name="Picture 4" descr="Chart, histogram&#10;&#10;Description automatically generated">
            <a:extLst>
              <a:ext uri="{FF2B5EF4-FFF2-40B4-BE49-F238E27FC236}">
                <a16:creationId xmlns:a16="http://schemas.microsoft.com/office/drawing/2014/main" id="{BE78DB33-8A17-4265-BB0F-6E9A52C26B7D}"/>
              </a:ext>
            </a:extLst>
          </p:cNvPr>
          <p:cNvPicPr>
            <a:picLocks noChangeAspect="1"/>
          </p:cNvPicPr>
          <p:nvPr/>
        </p:nvPicPr>
        <p:blipFill>
          <a:blip r:embed="rId3"/>
          <a:stretch>
            <a:fillRect/>
          </a:stretch>
        </p:blipFill>
        <p:spPr>
          <a:xfrm>
            <a:off x="1287650" y="690572"/>
            <a:ext cx="2663927" cy="1851430"/>
          </a:xfrm>
          <a:prstGeom prst="rect">
            <a:avLst/>
          </a:prstGeom>
        </p:spPr>
      </p:pic>
      <p:sp>
        <p:nvSpPr>
          <p:cNvPr id="3" name="Content Placeholder 2">
            <a:extLst>
              <a:ext uri="{FF2B5EF4-FFF2-40B4-BE49-F238E27FC236}">
                <a16:creationId xmlns:a16="http://schemas.microsoft.com/office/drawing/2014/main" id="{C5458FE7-B294-409C-95F2-81EF312B26A3}"/>
              </a:ext>
            </a:extLst>
          </p:cNvPr>
          <p:cNvSpPr>
            <a:spLocks noGrp="1"/>
          </p:cNvSpPr>
          <p:nvPr>
            <p:ph idx="1"/>
          </p:nvPr>
        </p:nvSpPr>
        <p:spPr>
          <a:xfrm>
            <a:off x="4794438" y="2155373"/>
            <a:ext cx="3978144" cy="2822991"/>
          </a:xfrm>
        </p:spPr>
        <p:txBody>
          <a:bodyPr vert="horz" wrap="square" lIns="68580" tIns="34290" rIns="68580" bIns="34290" rtlCol="0" anchor="t" anchorCtr="0">
            <a:noAutofit/>
          </a:bodyPr>
          <a:lstStyle/>
          <a:p>
            <a:pPr marL="285750" indent="-285750">
              <a:buFont typeface="Calibri" panose="020F0502020204030204" pitchFamily="34" charset="0"/>
              <a:buChar char="●"/>
            </a:pPr>
            <a:r>
              <a:rPr lang="en-US" sz="1600" dirty="0">
                <a:ea typeface="+mn-lt"/>
                <a:cs typeface="+mn-lt"/>
              </a:rPr>
              <a:t>As larger subsets are requested, the observations selected will approximate the statistics of the entire dataset, as demonstrated here</a:t>
            </a:r>
          </a:p>
          <a:p>
            <a:pPr marL="285750" indent="-285750">
              <a:buFont typeface="Calibri" panose="020F0502020204030204" pitchFamily="34" charset="0"/>
              <a:buChar char="●"/>
            </a:pPr>
            <a:r>
              <a:rPr lang="en-US" sz="1600" dirty="0">
                <a:ea typeface="+mn-lt"/>
                <a:cs typeface="+mn-lt"/>
              </a:rPr>
              <a:t>An engineer might be interested in these subsets to use for quick modeling, and to get a more mathematical “feel” for the dataset</a:t>
            </a:r>
            <a:endParaRPr lang="en-US" sz="1600" dirty="0"/>
          </a:p>
        </p:txBody>
      </p:sp>
      <p:sp>
        <p:nvSpPr>
          <p:cNvPr id="4" name="Footer Placeholder 3">
            <a:extLst>
              <a:ext uri="{FF2B5EF4-FFF2-40B4-BE49-F238E27FC236}">
                <a16:creationId xmlns:a16="http://schemas.microsoft.com/office/drawing/2014/main" id="{ABF217FF-EDE5-4F41-883E-877AB626577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450">
              <a:solidFill>
                <a:schemeClr val="accent2"/>
              </a:solidFill>
            </a:endParaRPr>
          </a:p>
        </p:txBody>
      </p:sp>
      <p:sp>
        <p:nvSpPr>
          <p:cNvPr id="21" name="TextBox 1">
            <a:extLst>
              <a:ext uri="{FF2B5EF4-FFF2-40B4-BE49-F238E27FC236}">
                <a16:creationId xmlns:a16="http://schemas.microsoft.com/office/drawing/2014/main" id="{AC94F45D-E85B-46A7-B932-9356A805B536}"/>
              </a:ext>
            </a:extLst>
          </p:cNvPr>
          <p:cNvSpPr txBox="1"/>
          <p:nvPr/>
        </p:nvSpPr>
        <p:spPr>
          <a:xfrm rot="16200000">
            <a:off x="-528045" y="1420078"/>
            <a:ext cx="2191343" cy="392415"/>
          </a:xfrm>
          <a:prstGeom prst="rect">
            <a:avLst/>
          </a:prstGeom>
          <a:noFill/>
        </p:spPr>
        <p:txBody>
          <a:bodyPr rot="0" spcFirstLastPara="0" vert="horz" wrap="square" lIns="68580" tIns="34290" rIns="68580" bIns="3429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100" b="1">
                <a:solidFill>
                  <a:srgbClr val="0070C0"/>
                </a:solidFill>
              </a:rPr>
              <a:t>FULL DATASET</a:t>
            </a:r>
            <a:endParaRPr lang="en-US" sz="1350">
              <a:solidFill>
                <a:srgbClr val="0070C0"/>
              </a:solidFill>
            </a:endParaRPr>
          </a:p>
        </p:txBody>
      </p:sp>
      <p:sp>
        <p:nvSpPr>
          <p:cNvPr id="23" name="TextBox 1">
            <a:extLst>
              <a:ext uri="{FF2B5EF4-FFF2-40B4-BE49-F238E27FC236}">
                <a16:creationId xmlns:a16="http://schemas.microsoft.com/office/drawing/2014/main" id="{E7DCC18B-35B2-4898-BD8B-EE6F7172D450}"/>
              </a:ext>
            </a:extLst>
          </p:cNvPr>
          <p:cNvSpPr txBox="1"/>
          <p:nvPr/>
        </p:nvSpPr>
        <p:spPr>
          <a:xfrm rot="16200000">
            <a:off x="2989410" y="3905647"/>
            <a:ext cx="2253851" cy="392415"/>
          </a:xfrm>
          <a:prstGeom prst="rect">
            <a:avLst/>
          </a:prstGeom>
          <a:noFill/>
        </p:spPr>
        <p:txBody>
          <a:bodyPr rot="0" spcFirstLastPara="0" vert="horz" wrap="square" lIns="68580" tIns="34290" rIns="68580" bIns="3429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100" b="1">
                <a:solidFill>
                  <a:srgbClr val="0070C0"/>
                </a:solidFill>
              </a:rPr>
              <a:t>SUBSET OF 60</a:t>
            </a:r>
            <a:endParaRPr lang="en-US" sz="1350"/>
          </a:p>
        </p:txBody>
      </p:sp>
      <p:pic>
        <p:nvPicPr>
          <p:cNvPr id="7" name="Picture 6">
            <a:extLst>
              <a:ext uri="{FF2B5EF4-FFF2-40B4-BE49-F238E27FC236}">
                <a16:creationId xmlns:a16="http://schemas.microsoft.com/office/drawing/2014/main" id="{C921B13F-FDC6-4718-90D6-A77F5D90AD80}"/>
              </a:ext>
            </a:extLst>
          </p:cNvPr>
          <p:cNvPicPr>
            <a:picLocks noChangeAspect="1"/>
          </p:cNvPicPr>
          <p:nvPr/>
        </p:nvPicPr>
        <p:blipFill>
          <a:blip r:embed="rId4"/>
          <a:stretch>
            <a:fillRect/>
          </a:stretch>
        </p:blipFill>
        <p:spPr>
          <a:xfrm>
            <a:off x="763834" y="3180535"/>
            <a:ext cx="2748842" cy="1814531"/>
          </a:xfrm>
          <a:prstGeom prst="rect">
            <a:avLst/>
          </a:prstGeom>
        </p:spPr>
      </p:pic>
      <p:pic>
        <p:nvPicPr>
          <p:cNvPr id="14" name="Graphic 13" descr="Office worker male with solid fill">
            <a:extLst>
              <a:ext uri="{FF2B5EF4-FFF2-40B4-BE49-F238E27FC236}">
                <a16:creationId xmlns:a16="http://schemas.microsoft.com/office/drawing/2014/main" id="{757B07B4-A1A2-487C-8B36-7E855EF91E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447785" y="4397899"/>
            <a:ext cx="838117" cy="838117"/>
          </a:xfrm>
          <a:prstGeom prst="rect">
            <a:avLst/>
          </a:prstGeom>
        </p:spPr>
      </p:pic>
    </p:spTree>
    <p:extLst>
      <p:ext uri="{BB962C8B-B14F-4D97-AF65-F5344CB8AC3E}">
        <p14:creationId xmlns:p14="http://schemas.microsoft.com/office/powerpoint/2010/main" val="2774474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Global Model Explanation</a:t>
            </a:r>
            <a:br>
              <a:rPr lang="en-US" dirty="0"/>
            </a:br>
            <a:r>
              <a:rPr lang="en-US" dirty="0"/>
              <a:t>AIX360 BRCG Explainer</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53900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8650" y="644232"/>
            <a:ext cx="7712143" cy="690047"/>
          </a:xfrm>
        </p:spPr>
        <p:txBody>
          <a:bodyPr anchor="b">
            <a:noAutofit/>
          </a:bodyPr>
          <a:lstStyle/>
          <a:p>
            <a:r>
              <a:rPr lang="en-US" sz="4000" dirty="0">
                <a:ea typeface="+mj-lt"/>
                <a:cs typeface="+mj-lt"/>
              </a:rPr>
              <a:t>Global Model Explanation</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388227" y="1427584"/>
            <a:ext cx="5434074" cy="3488508"/>
          </a:xfrm>
        </p:spPr>
        <p:txBody>
          <a:bodyPr vert="horz" wrap="square" lIns="68580" tIns="34290" rIns="68580" bIns="34290" rtlCol="0" anchor="t" anchorCtr="0">
            <a:noAutofit/>
          </a:bodyPr>
          <a:lstStyle/>
          <a:p>
            <a:pPr marL="457200" indent="-401638">
              <a:spcBef>
                <a:spcPts val="600"/>
              </a:spcBef>
              <a:spcAft>
                <a:spcPts val="0"/>
              </a:spcAft>
              <a:buClr>
                <a:schemeClr val="accent1">
                  <a:lumMod val="75000"/>
                </a:schemeClr>
              </a:buClr>
              <a:buFont typeface="Helvetica" panose="020B0604020202020204" pitchFamily="34" charset="0"/>
              <a:buChar char="•"/>
            </a:pPr>
            <a:r>
              <a:rPr lang="en-US" dirty="0">
                <a:ea typeface="+mn-lt"/>
                <a:cs typeface="+mn-lt"/>
              </a:rPr>
              <a:t>The ability to articulate the reasoning of the entire model and all the different cases that it handles.</a:t>
            </a:r>
          </a:p>
          <a:p>
            <a:pPr marL="457200" indent="-401638">
              <a:spcBef>
                <a:spcPts val="600"/>
              </a:spcBef>
              <a:spcAft>
                <a:spcPts val="0"/>
              </a:spcAft>
              <a:buClr>
                <a:schemeClr val="accent1">
                  <a:lumMod val="75000"/>
                </a:schemeClr>
              </a:buClr>
              <a:buFont typeface="Helvetica" panose="020B0604020202020204" pitchFamily="34" charset="0"/>
              <a:buChar char="•"/>
            </a:pPr>
            <a:r>
              <a:rPr lang="en-US" dirty="0">
                <a:ea typeface="+mn-lt"/>
                <a:cs typeface="+mn-lt"/>
              </a:rPr>
              <a:t>Some models are simple enough that their reasoning can be easily interpreted into human language. These are called “directly interpretable models.” </a:t>
            </a:r>
          </a:p>
          <a:p>
            <a:pPr marL="457200" indent="-401638">
              <a:spcBef>
                <a:spcPts val="600"/>
              </a:spcBef>
              <a:spcAft>
                <a:spcPts val="0"/>
              </a:spcAft>
              <a:buClr>
                <a:schemeClr val="accent1">
                  <a:lumMod val="75000"/>
                </a:schemeClr>
              </a:buClr>
              <a:buFont typeface="Helvetica" panose="020B0604020202020204" pitchFamily="34" charset="0"/>
              <a:buChar char="•"/>
            </a:pPr>
            <a:r>
              <a:rPr lang="en-US" dirty="0">
                <a:ea typeface="+mn-lt"/>
                <a:cs typeface="+mn-lt"/>
              </a:rPr>
              <a:t>All the tools that AIX360 includes for global explanations, and some for local explanations, are directly interpretable models.</a:t>
            </a:r>
          </a:p>
        </p:txBody>
      </p:sp>
      <p:pic>
        <p:nvPicPr>
          <p:cNvPr id="7" name="Graphic 6" descr="Globe outline">
            <a:extLst>
              <a:ext uri="{FF2B5EF4-FFF2-40B4-BE49-F238E27FC236}">
                <a16:creationId xmlns:a16="http://schemas.microsoft.com/office/drawing/2014/main" id="{503DE0A9-BEF3-4DD0-8D74-F21CF54D3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1460" y="1771414"/>
            <a:ext cx="2661303" cy="2661303"/>
          </a:xfrm>
          <a:prstGeom prst="rect">
            <a:avLst/>
          </a:prstGeom>
        </p:spPr>
      </p:pic>
    </p:spTree>
    <p:extLst>
      <p:ext uri="{BB962C8B-B14F-4D97-AF65-F5344CB8AC3E}">
        <p14:creationId xmlns:p14="http://schemas.microsoft.com/office/powerpoint/2010/main" val="1090851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536" y="988493"/>
            <a:ext cx="6853140" cy="415122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467719" y="350046"/>
            <a:ext cx="2142132" cy="757950"/>
          </a:xfrm>
        </p:spPr>
        <p:txBody>
          <a:bodyPr anchor="t">
            <a:normAutofit/>
          </a:bodyPr>
          <a:lstStyle/>
          <a:p>
            <a:r>
              <a:rPr lang="en-US" dirty="0"/>
              <a:t>Why BRCG?</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3980084" y="378437"/>
            <a:ext cx="2824463" cy="7012722"/>
          </a:xfrm>
          <a:prstGeom prst="corner">
            <a:avLst>
              <a:gd name="adj1" fmla="val 49532"/>
              <a:gd name="adj2" fmla="val 42391"/>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16">
            <a:extLst>
              <a:ext uri="{FF2B5EF4-FFF2-40B4-BE49-F238E27FC236}">
                <a16:creationId xmlns:a16="http://schemas.microsoft.com/office/drawing/2014/main" id="{E3067D5F-E8E3-4B16-9B4B-825A0AD46EB7}"/>
              </a:ext>
            </a:extLst>
          </p:cNvPr>
          <p:cNvSpPr/>
          <p:nvPr/>
        </p:nvSpPr>
        <p:spPr>
          <a:xfrm>
            <a:off x="2609850" y="1712197"/>
            <a:ext cx="3143250" cy="147244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467716" y="1044176"/>
            <a:ext cx="2142134" cy="415122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Since the data is divided into classes (benign and malignant), we use BRCG </a:t>
            </a:r>
          </a:p>
          <a:p>
            <a:pPr>
              <a:spcBef>
                <a:spcPts val="600"/>
              </a:spcBef>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GLRM provides additional functionality for regression problems</a:t>
            </a:r>
          </a:p>
          <a:p>
            <a:pPr>
              <a:spcBef>
                <a:spcPts val="600"/>
              </a:spcBef>
              <a:buClr>
                <a:schemeClr val="accent1">
                  <a:lumMod val="75000"/>
                </a:schemeClr>
              </a:buClr>
              <a:buFont typeface="Calibri" panose="020F0502020204030204" pitchFamily="34" charset="0"/>
              <a:buChar char="●"/>
            </a:pPr>
            <a:r>
              <a:rPr lang="en-US" sz="2000" dirty="0" err="1">
                <a:latin typeface="Helvetica" panose="020B0604020202020204" pitchFamily="34" charset="0"/>
                <a:cs typeface="Helvetica" panose="020B0604020202020204" pitchFamily="34" charset="0"/>
              </a:rPr>
              <a:t>ProfWeight</a:t>
            </a:r>
            <a:r>
              <a:rPr lang="en-US" sz="2000" dirty="0">
                <a:latin typeface="Helvetica" panose="020B0604020202020204" pitchFamily="34" charset="0"/>
                <a:cs typeface="Helvetica" panose="020B0604020202020204" pitchFamily="34" charset="0"/>
              </a:rPr>
              <a:t> is strictly for Neural Networks</a:t>
            </a:r>
          </a:p>
        </p:txBody>
      </p:sp>
      <p:sp>
        <p:nvSpPr>
          <p:cNvPr id="20" name="Rectangle: Rounded Corners 19">
            <a:extLst>
              <a:ext uri="{FF2B5EF4-FFF2-40B4-BE49-F238E27FC236}">
                <a16:creationId xmlns:a16="http://schemas.microsoft.com/office/drawing/2014/main" id="{B4AF818E-6ABE-4D31-8B3A-D3045C034678}"/>
              </a:ext>
            </a:extLst>
          </p:cNvPr>
          <p:cNvSpPr/>
          <p:nvPr/>
        </p:nvSpPr>
        <p:spPr>
          <a:xfrm>
            <a:off x="3213107" y="3372753"/>
            <a:ext cx="1447983" cy="760168"/>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397353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Introduction to AI Trust</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82194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289249" y="425936"/>
            <a:ext cx="8568901" cy="937100"/>
          </a:xfrm>
        </p:spPr>
        <p:txBody>
          <a:bodyPr anchor="b">
            <a:noAutofit/>
          </a:bodyPr>
          <a:lstStyle/>
          <a:p>
            <a:r>
              <a:rPr lang="en-US" sz="4000" dirty="0">
                <a:ea typeface="+mj-lt"/>
                <a:cs typeface="+mj-lt"/>
              </a:rPr>
              <a:t>Global Model Explanation with BRCG</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88905" y="4028356"/>
            <a:ext cx="7839927" cy="1399550"/>
          </a:xfrm>
        </p:spPr>
        <p:txBody>
          <a:bodyPr vert="horz" wrap="square" lIns="68580" tIns="34290" rIns="68580" bIns="34290" rtlCol="0" anchor="t" anchorCtr="0">
            <a:normAutofit fontScale="92500" lnSpcReduction="10000"/>
          </a:bodyPr>
          <a:lstStyle/>
          <a:p>
            <a:pPr indent="-288925">
              <a:buClr>
                <a:schemeClr val="accent1">
                  <a:lumMod val="75000"/>
                </a:schemeClr>
              </a:buClr>
              <a:buFont typeface="Helvetica" panose="020B0604020202020204" pitchFamily="34" charset="0"/>
              <a:buChar char="•"/>
            </a:pPr>
            <a:r>
              <a:rPr lang="en-US" dirty="0">
                <a:ea typeface="+mn-lt"/>
                <a:cs typeface="+mn-lt"/>
              </a:rPr>
              <a:t>Creates a series of "yes" or "no" questions that classify the data. </a:t>
            </a:r>
          </a:p>
          <a:p>
            <a:pPr indent="-288925">
              <a:buClr>
                <a:schemeClr val="accent1">
                  <a:lumMod val="75000"/>
                </a:schemeClr>
              </a:buClr>
              <a:buFont typeface="Helvetica" panose="020B0604020202020204" pitchFamily="34" charset="0"/>
              <a:buChar char="•"/>
            </a:pPr>
            <a:r>
              <a:rPr lang="en-US" dirty="0">
                <a:ea typeface="+mn-lt"/>
                <a:cs typeface="+mn-lt"/>
              </a:rPr>
              <a:t>In our case, it generates several requirements that classify the observations as benign (1) or malignant (0).</a:t>
            </a:r>
          </a:p>
          <a:p>
            <a:pPr indent="-288925">
              <a:buClr>
                <a:schemeClr val="accent1">
                  <a:lumMod val="75000"/>
                </a:schemeClr>
              </a:buClr>
              <a:buFont typeface="Helvetica" panose="020B0604020202020204" pitchFamily="34" charset="0"/>
              <a:buChar char="•"/>
            </a:pPr>
            <a:r>
              <a:rPr lang="en-US" dirty="0">
                <a:ea typeface="+mn-lt"/>
                <a:cs typeface="+mn-lt"/>
              </a:rPr>
              <a:t>Easy to print in a way that a human can read.</a:t>
            </a:r>
          </a:p>
          <a:p>
            <a:pPr marL="344488" indent="-344488">
              <a:buNone/>
            </a:pPr>
            <a:endParaRPr lang="en-US" sz="1800" dirty="0">
              <a:ea typeface="+mn-lt"/>
              <a:cs typeface="+mn-lt"/>
            </a:endParaRPr>
          </a:p>
          <a:p>
            <a:pPr>
              <a:buNone/>
            </a:pPr>
            <a:endParaRPr lang="en-US" sz="1800" dirty="0">
              <a:ea typeface="+mn-lt"/>
              <a:cs typeface="+mn-lt"/>
            </a:endParaRP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0">
              <a:solidFill>
                <a:schemeClr val="accent2"/>
              </a:solidFill>
              <a:ea typeface="+mn-lt"/>
              <a:cs typeface="+mn-lt"/>
            </a:endParaRPr>
          </a:p>
        </p:txBody>
      </p:sp>
      <p:pic>
        <p:nvPicPr>
          <p:cNvPr id="6" name="Picture 5">
            <a:extLst>
              <a:ext uri="{FF2B5EF4-FFF2-40B4-BE49-F238E27FC236}">
                <a16:creationId xmlns:a16="http://schemas.microsoft.com/office/drawing/2014/main" id="{2077DDC0-6DB7-4B41-A4B1-1A18A491FCD5}"/>
              </a:ext>
            </a:extLst>
          </p:cNvPr>
          <p:cNvPicPr>
            <a:picLocks noChangeAspect="1"/>
          </p:cNvPicPr>
          <p:nvPr/>
        </p:nvPicPr>
        <p:blipFill>
          <a:blip r:embed="rId3"/>
          <a:stretch>
            <a:fillRect/>
          </a:stretch>
        </p:blipFill>
        <p:spPr>
          <a:xfrm>
            <a:off x="652036" y="1579492"/>
            <a:ext cx="7839927" cy="8462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DA8B3035-A49B-7C93-DDB9-B76A3FC09951}"/>
              </a:ext>
            </a:extLst>
          </p:cNvPr>
          <p:cNvPicPr>
            <a:picLocks noChangeAspect="1"/>
          </p:cNvPicPr>
          <p:nvPr/>
        </p:nvPicPr>
        <p:blipFill>
          <a:blip r:embed="rId4"/>
          <a:stretch>
            <a:fillRect/>
          </a:stretch>
        </p:blipFill>
        <p:spPr>
          <a:xfrm>
            <a:off x="606491" y="2555941"/>
            <a:ext cx="7922341" cy="1241880"/>
          </a:xfrm>
          <a:prstGeom prst="rect">
            <a:avLst/>
          </a:prstGeom>
        </p:spPr>
      </p:pic>
    </p:spTree>
    <p:extLst>
      <p:ext uri="{BB962C8B-B14F-4D97-AF65-F5344CB8AC3E}">
        <p14:creationId xmlns:p14="http://schemas.microsoft.com/office/powerpoint/2010/main" val="2269527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760313"/>
            <a:ext cx="8338021" cy="1786826"/>
          </a:xfrm>
        </p:spPr>
        <p:txBody>
          <a:bodyPr vert="horz" wrap="square" lIns="68580" tIns="34290" rIns="68580" bIns="34290" rtlCol="0" anchor="t" anchorCtr="0">
            <a:normAutofit/>
          </a:bodyPr>
          <a:lstStyle/>
          <a:p>
            <a:pPr marL="576263" indent="-342900"/>
            <a:r>
              <a:rPr lang="en-US" dirty="0">
                <a:ea typeface="+mn-lt"/>
                <a:cs typeface="+mn-lt"/>
              </a:rPr>
              <a:t>When these rules are visible, various audiences can use them to make sure that the model is making reasonable choices based on expected factors. </a:t>
            </a:r>
          </a:p>
          <a:p>
            <a:pPr marL="576263" indent="-342900"/>
            <a:r>
              <a:rPr lang="en-US" dirty="0">
                <a:ea typeface="+mn-lt"/>
                <a:cs typeface="+mn-lt"/>
              </a:rPr>
              <a:t>It can also be used to demonstrate that the model’s performance can be trusted.</a:t>
            </a:r>
          </a:p>
        </p:txBody>
      </p:sp>
      <p:pic>
        <p:nvPicPr>
          <p:cNvPr id="19" name="Graphic 18" descr="Doctor female with solid fill">
            <a:extLst>
              <a:ext uri="{FF2B5EF4-FFF2-40B4-BE49-F238E27FC236}">
                <a16:creationId xmlns:a16="http://schemas.microsoft.com/office/drawing/2014/main" id="{A25C4EB4-B706-4EC3-868F-A763B8680E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50894" y="3593795"/>
            <a:ext cx="1263146" cy="1263146"/>
          </a:xfrm>
          <a:prstGeom prst="rect">
            <a:avLst/>
          </a:prstGeom>
        </p:spPr>
      </p:pic>
      <p:pic>
        <p:nvPicPr>
          <p:cNvPr id="20" name="Graphic 19" descr="Office worker male with solid fill">
            <a:extLst>
              <a:ext uri="{FF2B5EF4-FFF2-40B4-BE49-F238E27FC236}">
                <a16:creationId xmlns:a16="http://schemas.microsoft.com/office/drawing/2014/main" id="{A9268E06-792E-4D35-8EB7-A2E103726F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03901" y="3595408"/>
            <a:ext cx="1263149" cy="1263149"/>
          </a:xfrm>
          <a:prstGeom prst="rect">
            <a:avLst/>
          </a:prstGeom>
        </p:spPr>
      </p:pic>
      <p:pic>
        <p:nvPicPr>
          <p:cNvPr id="21" name="Graphic 20" descr="Office worker female with solid fill">
            <a:extLst>
              <a:ext uri="{FF2B5EF4-FFF2-40B4-BE49-F238E27FC236}">
                <a16:creationId xmlns:a16="http://schemas.microsoft.com/office/drawing/2014/main" id="{444F53D6-C078-419C-AC60-5EFA71B9A7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97886" y="3593794"/>
            <a:ext cx="1263146" cy="1263146"/>
          </a:xfrm>
          <a:prstGeom prst="rect">
            <a:avLst/>
          </a:prstGeom>
        </p:spPr>
      </p:pic>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425936"/>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a:ea typeface="+mj-lt"/>
                <a:cs typeface="+mj-lt"/>
              </a:rPr>
              <a:t>Global Model Explanation with BRCG</a:t>
            </a:r>
            <a:endParaRPr lang="en-US" sz="4000" dirty="0">
              <a:ea typeface="+mj-lt"/>
              <a:cs typeface="+mj-lt"/>
            </a:endParaRPr>
          </a:p>
        </p:txBody>
      </p:sp>
    </p:spTree>
    <p:extLst>
      <p:ext uri="{BB962C8B-B14F-4D97-AF65-F5344CB8AC3E}">
        <p14:creationId xmlns:p14="http://schemas.microsoft.com/office/powerpoint/2010/main" val="821430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Local Model Explanation</a:t>
            </a:r>
            <a:br>
              <a:rPr lang="en-US" dirty="0"/>
            </a:br>
            <a:r>
              <a:rPr lang="en-US" dirty="0"/>
              <a:t>AIX360 LIME and SHAP Explainer</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907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648143" y="553453"/>
            <a:ext cx="5883627" cy="792365"/>
          </a:xfrm>
        </p:spPr>
        <p:txBody>
          <a:bodyPr anchor="b">
            <a:noAutofit/>
          </a:bodyPr>
          <a:lstStyle/>
          <a:p>
            <a:r>
              <a:rPr lang="en-US" sz="4000" dirty="0">
                <a:ea typeface="+mj-lt"/>
                <a:cs typeface="+mj-lt"/>
              </a:rPr>
              <a:t>Local Model Explanation</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3541" y="2267783"/>
            <a:ext cx="5144826" cy="2508344"/>
          </a:xfrm>
        </p:spPr>
        <p:txBody>
          <a:bodyPr vert="horz" wrap="square" lIns="68580" tIns="34290" rIns="68580" bIns="34290" rtlCol="0" anchor="t" anchorCtr="0">
            <a:normAutofit/>
          </a:bodyPr>
          <a:lstStyle/>
          <a:p>
            <a:pPr indent="-288925">
              <a:buFont typeface="Helvetica" panose="020B0604020202020204" pitchFamily="34" charset="0"/>
              <a:buChar char="•"/>
            </a:pPr>
            <a:r>
              <a:rPr lang="en-US" dirty="0">
                <a:ea typeface="+mn-lt"/>
                <a:cs typeface="+mn-lt"/>
              </a:rPr>
              <a:t>When we discuss “local explanation” we are referring to the ability to explain a specific result from the model. </a:t>
            </a:r>
          </a:p>
          <a:p>
            <a:pPr indent="-288925">
              <a:buFont typeface="Helvetica" panose="020B0604020202020204" pitchFamily="34" charset="0"/>
              <a:buChar char="•"/>
            </a:pPr>
            <a:r>
              <a:rPr lang="en-US" dirty="0">
                <a:ea typeface="+mn-lt"/>
                <a:cs typeface="+mn-lt"/>
              </a:rPr>
              <a:t>Why was this particular mass determined to be malignant? How confident are you is the result?</a:t>
            </a:r>
          </a:p>
        </p:txBody>
      </p:sp>
      <p:pic>
        <p:nvPicPr>
          <p:cNvPr id="7" name="Graphic 6" descr="Research outline">
            <a:extLst>
              <a:ext uri="{FF2B5EF4-FFF2-40B4-BE49-F238E27FC236}">
                <a16:creationId xmlns:a16="http://schemas.microsoft.com/office/drawing/2014/main" id="{503DE0A9-BEF3-4DD0-8D74-F21CF54D3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679490" y="1771414"/>
            <a:ext cx="2661303" cy="2661303"/>
          </a:xfrm>
          <a:prstGeom prst="rect">
            <a:avLst/>
          </a:prstGeom>
        </p:spPr>
      </p:pic>
    </p:spTree>
    <p:extLst>
      <p:ext uri="{BB962C8B-B14F-4D97-AF65-F5344CB8AC3E}">
        <p14:creationId xmlns:p14="http://schemas.microsoft.com/office/powerpoint/2010/main" val="2539982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208292" y="573685"/>
            <a:ext cx="6730225" cy="752028"/>
          </a:xfrm>
        </p:spPr>
        <p:txBody>
          <a:bodyPr anchor="b">
            <a:noAutofit/>
          </a:bodyPr>
          <a:lstStyle/>
          <a:p>
            <a:r>
              <a:rPr lang="en-US" sz="4000" dirty="0"/>
              <a:t>Base Model</a:t>
            </a:r>
            <a:endParaRPr lang="en-US" sz="4000" dirty="0">
              <a:ea typeface="+mj-lt"/>
              <a:cs typeface="+mj-lt"/>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47869" y="2722073"/>
            <a:ext cx="8134629" cy="1709967"/>
          </a:xfrm>
        </p:spPr>
        <p:txBody>
          <a:bodyPr vert="horz" wrap="square" lIns="68580" tIns="34290" rIns="68580" bIns="34290" rtlCol="0" anchor="t" anchorCtr="0">
            <a:noAutofit/>
          </a:bodyPr>
          <a:lstStyle/>
          <a:p>
            <a:pPr indent="-346075">
              <a:buFont typeface="Helvetica" panose="020B0604020202020204" pitchFamily="34" charset="0"/>
              <a:buChar char="•"/>
            </a:pPr>
            <a:r>
              <a:rPr lang="en-US" dirty="0">
                <a:ea typeface="+mn-lt"/>
                <a:cs typeface="+mn-lt"/>
              </a:rPr>
              <a:t>In order to use any of the AIX360 local explainers, you need the model that gave the result that we want explained.</a:t>
            </a:r>
          </a:p>
          <a:p>
            <a:pPr indent="-346075">
              <a:buFont typeface="Helvetica" panose="020B0604020202020204" pitchFamily="34" charset="0"/>
              <a:buChar char="•"/>
            </a:pPr>
            <a:r>
              <a:rPr lang="en-US" dirty="0">
                <a:ea typeface="+mn-lt"/>
                <a:cs typeface="+mn-lt"/>
              </a:rPr>
              <a:t>This model may be as complex as is required for the task at hand.</a:t>
            </a:r>
          </a:p>
          <a:p>
            <a:pPr indent="-346075">
              <a:buFont typeface="Helvetica" panose="020B0604020202020204" pitchFamily="34" charset="0"/>
              <a:buChar char="•"/>
            </a:pPr>
            <a:r>
              <a:rPr lang="en-US" dirty="0">
                <a:ea typeface="+mn-lt"/>
                <a:cs typeface="+mn-lt"/>
              </a:rPr>
              <a:t>For this demonstration we will use a simple logistic regression model.</a:t>
            </a:r>
            <a:endParaRPr lang="en-US" dirty="0"/>
          </a:p>
        </p:txBody>
      </p:sp>
      <p:pic>
        <p:nvPicPr>
          <p:cNvPr id="6" name="Picture 5">
            <a:extLst>
              <a:ext uri="{FF2B5EF4-FFF2-40B4-BE49-F238E27FC236}">
                <a16:creationId xmlns:a16="http://schemas.microsoft.com/office/drawing/2014/main" id="{BD72F249-D878-42B8-AB75-1D4FAB60376C}"/>
              </a:ext>
            </a:extLst>
          </p:cNvPr>
          <p:cNvPicPr>
            <a:picLocks noChangeAspect="1"/>
          </p:cNvPicPr>
          <p:nvPr/>
        </p:nvPicPr>
        <p:blipFill>
          <a:blip r:embed="rId3"/>
          <a:stretch>
            <a:fillRect/>
          </a:stretch>
        </p:blipFill>
        <p:spPr>
          <a:xfrm>
            <a:off x="660861" y="1457568"/>
            <a:ext cx="7902975" cy="7520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2281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14916" y="3729777"/>
            <a:ext cx="7934013" cy="1411538"/>
          </a:xfrm>
        </p:spPr>
        <p:txBody>
          <a:bodyPr vert="horz" wrap="square" lIns="68580" tIns="34290" rIns="68580" bIns="34290" rtlCol="0" anchor="t" anchorCtr="0">
            <a:normAutofit/>
          </a:bodyPr>
          <a:lstStyle/>
          <a:p>
            <a:pPr indent="-346075">
              <a:buFont typeface="Helvetica" panose="020B0604020202020204" pitchFamily="34" charset="0"/>
              <a:buChar char="•"/>
            </a:pPr>
            <a:r>
              <a:rPr lang="en-US" dirty="0">
                <a:ea typeface="+mn-lt"/>
                <a:cs typeface="+mn-lt"/>
              </a:rPr>
              <a:t>First check the performance of the model. </a:t>
            </a:r>
          </a:p>
          <a:p>
            <a:pPr indent="-346075">
              <a:buFont typeface="Helvetica" panose="020B0604020202020204" pitchFamily="34" charset="0"/>
              <a:buChar char="•"/>
            </a:pPr>
            <a:r>
              <a:rPr lang="en-US" dirty="0">
                <a:ea typeface="+mn-lt"/>
                <a:cs typeface="+mn-lt"/>
              </a:rPr>
              <a:t>Once we are confident that our model performs well, we redirect our attention to LIME.</a:t>
            </a:r>
          </a:p>
        </p:txBody>
      </p:sp>
      <p:pic>
        <p:nvPicPr>
          <p:cNvPr id="6" name="Picture 5">
            <a:extLst>
              <a:ext uri="{FF2B5EF4-FFF2-40B4-BE49-F238E27FC236}">
                <a16:creationId xmlns:a16="http://schemas.microsoft.com/office/drawing/2014/main" id="{D2FFEFA2-25C5-4988-A7ED-5CC28806079B}"/>
              </a:ext>
            </a:extLst>
          </p:cNvPr>
          <p:cNvPicPr>
            <a:picLocks noChangeAspect="1"/>
          </p:cNvPicPr>
          <p:nvPr/>
        </p:nvPicPr>
        <p:blipFill>
          <a:blip r:embed="rId3"/>
          <a:stretch>
            <a:fillRect/>
          </a:stretch>
        </p:blipFill>
        <p:spPr>
          <a:xfrm>
            <a:off x="614916" y="1455575"/>
            <a:ext cx="7934014" cy="19738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itle 1">
            <a:extLst>
              <a:ext uri="{FF2B5EF4-FFF2-40B4-BE49-F238E27FC236}">
                <a16:creationId xmlns:a16="http://schemas.microsoft.com/office/drawing/2014/main" id="{2A3A47A7-B6C7-A487-B00E-9FBF8710EC8C}"/>
              </a:ext>
            </a:extLst>
          </p:cNvPr>
          <p:cNvSpPr>
            <a:spLocks noGrp="1"/>
          </p:cNvSpPr>
          <p:nvPr>
            <p:ph type="title"/>
          </p:nvPr>
        </p:nvSpPr>
        <p:spPr>
          <a:xfrm>
            <a:off x="1208297" y="573685"/>
            <a:ext cx="6730225" cy="752028"/>
          </a:xfrm>
        </p:spPr>
        <p:txBody>
          <a:bodyPr anchor="b">
            <a:noAutofit/>
          </a:bodyPr>
          <a:lstStyle/>
          <a:p>
            <a:r>
              <a:rPr lang="en-US" sz="4000" dirty="0"/>
              <a:t>Base Model</a:t>
            </a:r>
            <a:endParaRPr lang="en-US" sz="4000" dirty="0">
              <a:ea typeface="+mj-lt"/>
              <a:cs typeface="+mj-lt"/>
            </a:endParaRPr>
          </a:p>
        </p:txBody>
      </p:sp>
    </p:spTree>
    <p:extLst>
      <p:ext uri="{BB962C8B-B14F-4D97-AF65-F5344CB8AC3E}">
        <p14:creationId xmlns:p14="http://schemas.microsoft.com/office/powerpoint/2010/main" val="3052760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536" y="997824"/>
            <a:ext cx="6853140" cy="415122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355745" y="462007"/>
            <a:ext cx="2142133" cy="684810"/>
          </a:xfrm>
        </p:spPr>
        <p:txBody>
          <a:bodyPr anchor="t">
            <a:normAutofit/>
          </a:bodyPr>
          <a:lstStyle/>
          <a:p>
            <a:r>
              <a:rPr lang="en-US" dirty="0"/>
              <a:t>Why LIME?</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4433618" y="1144100"/>
            <a:ext cx="1681373" cy="4338309"/>
          </a:xfrm>
          <a:prstGeom prst="corner">
            <a:avLst>
              <a:gd name="adj1" fmla="val 86355"/>
              <a:gd name="adj2" fmla="val 50322"/>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16">
            <a:extLst>
              <a:ext uri="{FF2B5EF4-FFF2-40B4-BE49-F238E27FC236}">
                <a16:creationId xmlns:a16="http://schemas.microsoft.com/office/drawing/2014/main" id="{E3067D5F-E8E3-4B16-9B4B-825A0AD46EB7}"/>
              </a:ext>
            </a:extLst>
          </p:cNvPr>
          <p:cNvSpPr/>
          <p:nvPr/>
        </p:nvSpPr>
        <p:spPr>
          <a:xfrm>
            <a:off x="2609850" y="1712197"/>
            <a:ext cx="3143250" cy="147244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443671" y="1296107"/>
            <a:ext cx="2031347" cy="318959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TED requires that the original data include explanations </a:t>
            </a:r>
          </a:p>
          <a:p>
            <a:pPr>
              <a:lnSpc>
                <a:spcPct val="110000"/>
              </a:lnSpc>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We will skip to LIME, which will generate its own explanation</a:t>
            </a:r>
          </a:p>
        </p:txBody>
      </p:sp>
      <p:sp>
        <p:nvSpPr>
          <p:cNvPr id="20" name="Rectangle: Rounded Corners 19">
            <a:extLst>
              <a:ext uri="{FF2B5EF4-FFF2-40B4-BE49-F238E27FC236}">
                <a16:creationId xmlns:a16="http://schemas.microsoft.com/office/drawing/2014/main" id="{B4AF818E-6ABE-4D31-8B3A-D3045C034678}"/>
              </a:ext>
            </a:extLst>
          </p:cNvPr>
          <p:cNvSpPr/>
          <p:nvPr/>
        </p:nvSpPr>
        <p:spPr>
          <a:xfrm>
            <a:off x="3357876" y="4213075"/>
            <a:ext cx="1366525" cy="935972"/>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2738776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797746" y="382556"/>
            <a:ext cx="7546128" cy="943158"/>
          </a:xfrm>
        </p:spPr>
        <p:txBody>
          <a:bodyPr anchor="b">
            <a:noAutofit/>
          </a:bodyPr>
          <a:lstStyle/>
          <a:p>
            <a:r>
              <a:rPr lang="en-US" sz="4000" dirty="0"/>
              <a:t>Local Model Explanation with LIME</a:t>
            </a:r>
            <a:endParaRPr lang="en-US" sz="4000" dirty="0">
              <a:ea typeface="+mj-lt"/>
              <a:cs typeface="+mj-lt"/>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389576" y="2892481"/>
            <a:ext cx="8364848" cy="2500607"/>
          </a:xfrm>
        </p:spPr>
        <p:txBody>
          <a:bodyPr vert="horz" wrap="square" lIns="68580" tIns="34290" rIns="68580" bIns="34290" rtlCol="0" anchor="t" anchorCtr="0">
            <a:noAutofit/>
          </a:bodyPr>
          <a:lstStyle/>
          <a:p>
            <a:pPr marL="511175" indent="-342900">
              <a:lnSpc>
                <a:spcPct val="110000"/>
              </a:lnSpc>
              <a:buFont typeface="Helvetica" panose="020B0604020202020204" pitchFamily="34" charset="0"/>
              <a:buChar char="•"/>
            </a:pPr>
            <a:r>
              <a:rPr lang="en-US" dirty="0">
                <a:ea typeface="+mn-lt"/>
                <a:cs typeface="+mn-lt"/>
              </a:rPr>
              <a:t>LIME generates mutated versions of the observation that we want to explain, feeds them to the original model, and quantifies what mutations alter the result of the model.</a:t>
            </a:r>
          </a:p>
          <a:p>
            <a:pPr marL="511175" indent="-342900">
              <a:lnSpc>
                <a:spcPct val="110000"/>
              </a:lnSpc>
              <a:buFont typeface="Helvetica" panose="020B0604020202020204" pitchFamily="34" charset="0"/>
              <a:buChar char="•"/>
            </a:pPr>
            <a:r>
              <a:rPr lang="en-US" dirty="0">
                <a:ea typeface="+mn-lt"/>
                <a:cs typeface="+mn-lt"/>
              </a:rPr>
              <a:t>In this way, LIME builds a directly interpretable model that reflects only the decisions that pertain to this specific case, without getting into the complexities of the entire model.</a:t>
            </a:r>
          </a:p>
        </p:txBody>
      </p:sp>
      <p:pic>
        <p:nvPicPr>
          <p:cNvPr id="6" name="Picture 5">
            <a:extLst>
              <a:ext uri="{FF2B5EF4-FFF2-40B4-BE49-F238E27FC236}">
                <a16:creationId xmlns:a16="http://schemas.microsoft.com/office/drawing/2014/main" id="{AA076067-F535-43F5-8394-65DFE1BBBF75}"/>
              </a:ext>
            </a:extLst>
          </p:cNvPr>
          <p:cNvPicPr>
            <a:picLocks noChangeAspect="1"/>
          </p:cNvPicPr>
          <p:nvPr/>
        </p:nvPicPr>
        <p:blipFill>
          <a:blip r:embed="rId3"/>
          <a:stretch>
            <a:fillRect/>
          </a:stretch>
        </p:blipFill>
        <p:spPr>
          <a:xfrm>
            <a:off x="634676" y="1433398"/>
            <a:ext cx="7948301" cy="11862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Footer Placeholder 3">
            <a:extLst>
              <a:ext uri="{FF2B5EF4-FFF2-40B4-BE49-F238E27FC236}">
                <a16:creationId xmlns:a16="http://schemas.microsoft.com/office/drawing/2014/main" id="{A47D256F-12C1-4517-8EF8-18684FA8EB1B}"/>
              </a:ext>
            </a:extLst>
          </p:cNvPr>
          <p:cNvSpPr txBox="1">
            <a:spLocks/>
          </p:cNvSpPr>
          <p:nvPr/>
        </p:nvSpPr>
        <p:spPr>
          <a:xfrm>
            <a:off x="649840" y="5082559"/>
            <a:ext cx="8104584" cy="300632"/>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r>
              <a:rPr lang="en-US" sz="900" b="0" dirty="0">
                <a:solidFill>
                  <a:srgbClr val="2683C6"/>
                </a:solidFill>
                <a:ea typeface="+mn-lt"/>
                <a:cs typeface="+mn-lt"/>
              </a:rPr>
              <a:t>https://github.com/Trusted-AI/AIX360/tree/master/aix360/algorithms/lime</a:t>
            </a:r>
            <a:endParaRPr lang="en-US" sz="900" dirty="0">
              <a:solidFill>
                <a:srgbClr val="2683C6"/>
              </a:solidFill>
            </a:endParaRPr>
          </a:p>
        </p:txBody>
      </p:sp>
    </p:spTree>
    <p:extLst>
      <p:ext uri="{BB962C8B-B14F-4D97-AF65-F5344CB8AC3E}">
        <p14:creationId xmlns:p14="http://schemas.microsoft.com/office/powerpoint/2010/main" val="1321210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4749282" y="643814"/>
            <a:ext cx="4165613" cy="1922103"/>
          </a:xfrm>
        </p:spPr>
        <p:txBody>
          <a:bodyPr anchor="b">
            <a:noAutofit/>
          </a:bodyPr>
          <a:lstStyle/>
          <a:p>
            <a:r>
              <a:rPr lang="en-US" sz="4000" dirty="0"/>
              <a:t>Local Model Explanation with LIME</a:t>
            </a:r>
          </a:p>
        </p:txBody>
      </p:sp>
      <p:pic>
        <p:nvPicPr>
          <p:cNvPr id="9" name="Picture 8">
            <a:extLst>
              <a:ext uri="{FF2B5EF4-FFF2-40B4-BE49-F238E27FC236}">
                <a16:creationId xmlns:a16="http://schemas.microsoft.com/office/drawing/2014/main" id="{5E2B44C7-62CA-4F47-A131-D35302C0F34E}"/>
              </a:ext>
            </a:extLst>
          </p:cNvPr>
          <p:cNvPicPr>
            <a:picLocks noChangeAspect="1"/>
          </p:cNvPicPr>
          <p:nvPr/>
        </p:nvPicPr>
        <p:blipFill>
          <a:blip r:embed="rId3"/>
          <a:stretch>
            <a:fillRect/>
          </a:stretch>
        </p:blipFill>
        <p:spPr>
          <a:xfrm>
            <a:off x="144806" y="1564025"/>
            <a:ext cx="4045321" cy="2578890"/>
          </a:xfrm>
          <a:prstGeom prst="rect">
            <a:avLst/>
          </a:prstGeom>
        </p:spPr>
      </p:pic>
      <p:sp>
        <p:nvSpPr>
          <p:cNvPr id="6" name="Flowchart: Process 5">
            <a:extLst>
              <a:ext uri="{FF2B5EF4-FFF2-40B4-BE49-F238E27FC236}">
                <a16:creationId xmlns:a16="http://schemas.microsoft.com/office/drawing/2014/main" id="{FAD42DA2-0219-4C77-904B-2F637C054527}"/>
              </a:ext>
            </a:extLst>
          </p:cNvPr>
          <p:cNvSpPr/>
          <p:nvPr/>
        </p:nvSpPr>
        <p:spPr>
          <a:xfrm>
            <a:off x="144806" y="608134"/>
            <a:ext cx="4045321" cy="5630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Arrow: Down 6">
            <a:extLst>
              <a:ext uri="{FF2B5EF4-FFF2-40B4-BE49-F238E27FC236}">
                <a16:creationId xmlns:a16="http://schemas.microsoft.com/office/drawing/2014/main" id="{426870D7-E64A-401D-ABCE-1D16526A6102}"/>
              </a:ext>
            </a:extLst>
          </p:cNvPr>
          <p:cNvSpPr/>
          <p:nvPr/>
        </p:nvSpPr>
        <p:spPr>
          <a:xfrm>
            <a:off x="1183232" y="1109592"/>
            <a:ext cx="497006" cy="38064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TextBox 7">
            <a:extLst>
              <a:ext uri="{FF2B5EF4-FFF2-40B4-BE49-F238E27FC236}">
                <a16:creationId xmlns:a16="http://schemas.microsoft.com/office/drawing/2014/main" id="{A36A892D-169D-4DBD-AC8C-51F1AC6666E2}"/>
              </a:ext>
            </a:extLst>
          </p:cNvPr>
          <p:cNvSpPr txBox="1"/>
          <p:nvPr/>
        </p:nvSpPr>
        <p:spPr>
          <a:xfrm>
            <a:off x="229104" y="658665"/>
            <a:ext cx="3961022" cy="415498"/>
          </a:xfrm>
          <a:prstGeom prst="rect">
            <a:avLst/>
          </a:prstGeom>
          <a:noFill/>
        </p:spPr>
        <p:txBody>
          <a:bodyPr wrap="square" rtlCol="0">
            <a:spAutoFit/>
          </a:bodyPr>
          <a:lstStyle/>
          <a:p>
            <a:r>
              <a:rPr lang="en-US" sz="1050">
                <a:ea typeface="+mn-lt"/>
                <a:cs typeface="+mn-lt"/>
              </a:rPr>
              <a:t>The characteristics that indicate the positive class (benign) are listed here.</a:t>
            </a:r>
            <a:endParaRPr lang="en-US" sz="1050"/>
          </a:p>
        </p:txBody>
      </p:sp>
      <p:sp>
        <p:nvSpPr>
          <p:cNvPr id="17" name="Flowchart: Process 16">
            <a:extLst>
              <a:ext uri="{FF2B5EF4-FFF2-40B4-BE49-F238E27FC236}">
                <a16:creationId xmlns:a16="http://schemas.microsoft.com/office/drawing/2014/main" id="{582570DE-285B-4DA6-9C28-B509D46F779D}"/>
              </a:ext>
            </a:extLst>
          </p:cNvPr>
          <p:cNvSpPr/>
          <p:nvPr/>
        </p:nvSpPr>
        <p:spPr>
          <a:xfrm>
            <a:off x="144806" y="4535728"/>
            <a:ext cx="4045321" cy="5630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Arrow: Down 17">
            <a:extLst>
              <a:ext uri="{FF2B5EF4-FFF2-40B4-BE49-F238E27FC236}">
                <a16:creationId xmlns:a16="http://schemas.microsoft.com/office/drawing/2014/main" id="{D1EC6E7F-AAB1-4506-AA1D-1D78CC5A846D}"/>
              </a:ext>
            </a:extLst>
          </p:cNvPr>
          <p:cNvSpPr/>
          <p:nvPr/>
        </p:nvSpPr>
        <p:spPr>
          <a:xfrm rot="10800000">
            <a:off x="2634241" y="4240417"/>
            <a:ext cx="497006" cy="38064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TextBox 18">
            <a:extLst>
              <a:ext uri="{FF2B5EF4-FFF2-40B4-BE49-F238E27FC236}">
                <a16:creationId xmlns:a16="http://schemas.microsoft.com/office/drawing/2014/main" id="{2CAD4179-451B-404D-8C00-3334A222BDB6}"/>
              </a:ext>
            </a:extLst>
          </p:cNvPr>
          <p:cNvSpPr txBox="1"/>
          <p:nvPr/>
        </p:nvSpPr>
        <p:spPr>
          <a:xfrm>
            <a:off x="229103" y="4574891"/>
            <a:ext cx="3961022" cy="415498"/>
          </a:xfrm>
          <a:prstGeom prst="rect">
            <a:avLst/>
          </a:prstGeom>
          <a:noFill/>
        </p:spPr>
        <p:txBody>
          <a:bodyPr wrap="square" rtlCol="0">
            <a:spAutoFit/>
          </a:bodyPr>
          <a:lstStyle/>
          <a:p>
            <a:r>
              <a:rPr lang="en-US" sz="1050"/>
              <a:t>The colored bars show how well or how badly the case matched the characteristic.</a:t>
            </a:r>
          </a:p>
        </p:txBody>
      </p:sp>
      <p:sp>
        <p:nvSpPr>
          <p:cNvPr id="22" name="Content Placeholder 2">
            <a:extLst>
              <a:ext uri="{FF2B5EF4-FFF2-40B4-BE49-F238E27FC236}">
                <a16:creationId xmlns:a16="http://schemas.microsoft.com/office/drawing/2014/main" id="{F39BADF1-BE43-4BF8-BE30-E51981CF34E4}"/>
              </a:ext>
            </a:extLst>
          </p:cNvPr>
          <p:cNvSpPr txBox="1">
            <a:spLocks/>
          </p:cNvSpPr>
          <p:nvPr/>
        </p:nvSpPr>
        <p:spPr>
          <a:xfrm>
            <a:off x="4953875" y="2993545"/>
            <a:ext cx="3961020" cy="1627514"/>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80"/>
              </a:spcBef>
              <a:spcAft>
                <a:spcPts val="375"/>
              </a:spcAft>
              <a:buNone/>
            </a:pPr>
            <a:r>
              <a:rPr lang="en-US" sz="2000" dirty="0">
                <a:latin typeface="Helvetica" panose="020B0604020202020204" pitchFamily="34" charset="0"/>
                <a:ea typeface="+mn-lt"/>
                <a:cs typeface="Helvetica" panose="020B0604020202020204" pitchFamily="34" charset="0"/>
              </a:rPr>
              <a:t>Once the directly-interpretable LIME model is trained, its reasoning is easy to display.</a:t>
            </a:r>
          </a:p>
          <a:p>
            <a:pPr marL="0" indent="0">
              <a:buNone/>
            </a:pPr>
            <a:endParaRPr lang="en-US" sz="1800" dirty="0">
              <a:ea typeface="+mn-lt"/>
              <a:cs typeface="+mn-lt"/>
            </a:endParaRPr>
          </a:p>
        </p:txBody>
      </p:sp>
    </p:spTree>
    <p:extLst>
      <p:ext uri="{BB962C8B-B14F-4D97-AF65-F5344CB8AC3E}">
        <p14:creationId xmlns:p14="http://schemas.microsoft.com/office/powerpoint/2010/main" val="2452372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58FE7-B294-409C-95F2-81EF312B26A3}"/>
              </a:ext>
            </a:extLst>
          </p:cNvPr>
          <p:cNvSpPr>
            <a:spLocks noGrp="1"/>
          </p:cNvSpPr>
          <p:nvPr>
            <p:ph idx="1"/>
          </p:nvPr>
        </p:nvSpPr>
        <p:spPr>
          <a:xfrm>
            <a:off x="4572000" y="2460519"/>
            <a:ext cx="4236098" cy="2782820"/>
          </a:xfrm>
        </p:spPr>
        <p:txBody>
          <a:bodyPr vert="horz" wrap="square" lIns="68580" tIns="34290" rIns="68580" bIns="34290" rtlCol="0" anchor="t" anchorCtr="0">
            <a:normAutofit/>
          </a:bodyPr>
          <a:lstStyle/>
          <a:p>
            <a:pPr marL="285750" indent="-285750">
              <a:buFont typeface="Calibri" panose="020F0502020204030204" pitchFamily="34" charset="0"/>
              <a:buChar char="●"/>
            </a:pPr>
            <a:r>
              <a:rPr lang="en-US" sz="1600" dirty="0">
                <a:ea typeface="+mn-lt"/>
                <a:cs typeface="+mn-lt"/>
              </a:rPr>
              <a:t>The abundance of green bars show that the mass in question is benign.</a:t>
            </a:r>
          </a:p>
          <a:p>
            <a:pPr marL="285750" indent="-285750">
              <a:buFont typeface="Calibri" panose="020F0502020204030204" pitchFamily="34" charset="0"/>
              <a:buChar char="●"/>
            </a:pPr>
            <a:r>
              <a:rPr lang="en-US" sz="1600" dirty="0">
                <a:ea typeface="+mn-lt"/>
                <a:cs typeface="+mn-lt"/>
              </a:rPr>
              <a:t>The doctor can see quickly which factors are healthy and which may need to be checked. </a:t>
            </a:r>
          </a:p>
          <a:p>
            <a:pPr marL="285750" indent="-285750">
              <a:buFont typeface="Calibri" panose="020F0502020204030204" pitchFamily="34" charset="0"/>
              <a:buChar char="●"/>
            </a:pPr>
            <a:r>
              <a:rPr lang="en-US" sz="1600" dirty="0">
                <a:ea typeface="+mn-lt"/>
                <a:cs typeface="+mn-lt"/>
              </a:rPr>
              <a:t>The doctors can use their domain knowledge to ensure that the diagnosis is trustworthy.</a:t>
            </a:r>
          </a:p>
        </p:txBody>
      </p:sp>
      <p:pic>
        <p:nvPicPr>
          <p:cNvPr id="9" name="Picture 8">
            <a:extLst>
              <a:ext uri="{FF2B5EF4-FFF2-40B4-BE49-F238E27FC236}">
                <a16:creationId xmlns:a16="http://schemas.microsoft.com/office/drawing/2014/main" id="{5E2B44C7-62CA-4F47-A131-D35302C0F34E}"/>
              </a:ext>
            </a:extLst>
          </p:cNvPr>
          <p:cNvPicPr>
            <a:picLocks noChangeAspect="1"/>
          </p:cNvPicPr>
          <p:nvPr/>
        </p:nvPicPr>
        <p:blipFill>
          <a:blip r:embed="rId3"/>
          <a:stretch>
            <a:fillRect/>
          </a:stretch>
        </p:blipFill>
        <p:spPr>
          <a:xfrm>
            <a:off x="144806" y="1564025"/>
            <a:ext cx="4045321" cy="2578890"/>
          </a:xfrm>
          <a:prstGeom prst="rect">
            <a:avLst/>
          </a:prstGeom>
        </p:spPr>
      </p:pic>
      <p:sp>
        <p:nvSpPr>
          <p:cNvPr id="6" name="Flowchart: Process 5">
            <a:extLst>
              <a:ext uri="{FF2B5EF4-FFF2-40B4-BE49-F238E27FC236}">
                <a16:creationId xmlns:a16="http://schemas.microsoft.com/office/drawing/2014/main" id="{FAD42DA2-0219-4C77-904B-2F637C054527}"/>
              </a:ext>
            </a:extLst>
          </p:cNvPr>
          <p:cNvSpPr/>
          <p:nvPr/>
        </p:nvSpPr>
        <p:spPr>
          <a:xfrm>
            <a:off x="144806" y="608134"/>
            <a:ext cx="4045321" cy="5630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Arrow: Down 6">
            <a:extLst>
              <a:ext uri="{FF2B5EF4-FFF2-40B4-BE49-F238E27FC236}">
                <a16:creationId xmlns:a16="http://schemas.microsoft.com/office/drawing/2014/main" id="{426870D7-E64A-401D-ABCE-1D16526A6102}"/>
              </a:ext>
            </a:extLst>
          </p:cNvPr>
          <p:cNvSpPr/>
          <p:nvPr/>
        </p:nvSpPr>
        <p:spPr>
          <a:xfrm>
            <a:off x="1183232" y="1109592"/>
            <a:ext cx="497006" cy="38064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TextBox 7">
            <a:extLst>
              <a:ext uri="{FF2B5EF4-FFF2-40B4-BE49-F238E27FC236}">
                <a16:creationId xmlns:a16="http://schemas.microsoft.com/office/drawing/2014/main" id="{A36A892D-169D-4DBD-AC8C-51F1AC6666E2}"/>
              </a:ext>
            </a:extLst>
          </p:cNvPr>
          <p:cNvSpPr txBox="1"/>
          <p:nvPr/>
        </p:nvSpPr>
        <p:spPr>
          <a:xfrm>
            <a:off x="229104" y="658665"/>
            <a:ext cx="3961022" cy="415498"/>
          </a:xfrm>
          <a:prstGeom prst="rect">
            <a:avLst/>
          </a:prstGeom>
          <a:noFill/>
        </p:spPr>
        <p:txBody>
          <a:bodyPr wrap="square" rtlCol="0">
            <a:spAutoFit/>
          </a:bodyPr>
          <a:lstStyle/>
          <a:p>
            <a:r>
              <a:rPr lang="en-US" sz="1050">
                <a:ea typeface="+mn-lt"/>
                <a:cs typeface="+mn-lt"/>
              </a:rPr>
              <a:t>The characteristics that indicate the positive class (benign) are listed here.</a:t>
            </a:r>
            <a:endParaRPr lang="en-US" sz="1050"/>
          </a:p>
        </p:txBody>
      </p:sp>
      <p:sp>
        <p:nvSpPr>
          <p:cNvPr id="17" name="Flowchart: Process 16">
            <a:extLst>
              <a:ext uri="{FF2B5EF4-FFF2-40B4-BE49-F238E27FC236}">
                <a16:creationId xmlns:a16="http://schemas.microsoft.com/office/drawing/2014/main" id="{582570DE-285B-4DA6-9C28-B509D46F779D}"/>
              </a:ext>
            </a:extLst>
          </p:cNvPr>
          <p:cNvSpPr/>
          <p:nvPr/>
        </p:nvSpPr>
        <p:spPr>
          <a:xfrm>
            <a:off x="144806" y="4535728"/>
            <a:ext cx="4045321" cy="5630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Arrow: Down 17">
            <a:extLst>
              <a:ext uri="{FF2B5EF4-FFF2-40B4-BE49-F238E27FC236}">
                <a16:creationId xmlns:a16="http://schemas.microsoft.com/office/drawing/2014/main" id="{D1EC6E7F-AAB1-4506-AA1D-1D78CC5A846D}"/>
              </a:ext>
            </a:extLst>
          </p:cNvPr>
          <p:cNvSpPr/>
          <p:nvPr/>
        </p:nvSpPr>
        <p:spPr>
          <a:xfrm rot="10800000">
            <a:off x="2634241" y="4240417"/>
            <a:ext cx="497006" cy="38064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TextBox 18">
            <a:extLst>
              <a:ext uri="{FF2B5EF4-FFF2-40B4-BE49-F238E27FC236}">
                <a16:creationId xmlns:a16="http://schemas.microsoft.com/office/drawing/2014/main" id="{2CAD4179-451B-404D-8C00-3334A222BDB6}"/>
              </a:ext>
            </a:extLst>
          </p:cNvPr>
          <p:cNvSpPr txBox="1"/>
          <p:nvPr/>
        </p:nvSpPr>
        <p:spPr>
          <a:xfrm>
            <a:off x="229103" y="4574891"/>
            <a:ext cx="3961022" cy="415498"/>
          </a:xfrm>
          <a:prstGeom prst="rect">
            <a:avLst/>
          </a:prstGeom>
          <a:noFill/>
        </p:spPr>
        <p:txBody>
          <a:bodyPr wrap="square" rtlCol="0">
            <a:spAutoFit/>
          </a:bodyPr>
          <a:lstStyle/>
          <a:p>
            <a:r>
              <a:rPr lang="en-US" sz="1050"/>
              <a:t>The colored bars show how well or how badly the case matched the characteristic.</a:t>
            </a:r>
          </a:p>
        </p:txBody>
      </p:sp>
      <p:pic>
        <p:nvPicPr>
          <p:cNvPr id="16" name="Graphic 15" descr="Doctor female with solid fill">
            <a:extLst>
              <a:ext uri="{FF2B5EF4-FFF2-40B4-BE49-F238E27FC236}">
                <a16:creationId xmlns:a16="http://schemas.microsoft.com/office/drawing/2014/main" id="{A18B4DF3-98CF-4555-93D5-15BCAA4D77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9441" y="4617823"/>
            <a:ext cx="838117" cy="838117"/>
          </a:xfrm>
          <a:prstGeom prst="rect">
            <a:avLst/>
          </a:prstGeom>
        </p:spPr>
      </p:pic>
      <p:pic>
        <p:nvPicPr>
          <p:cNvPr id="20" name="Graphic 19" descr="Office worker female with solid fill">
            <a:extLst>
              <a:ext uri="{FF2B5EF4-FFF2-40B4-BE49-F238E27FC236}">
                <a16:creationId xmlns:a16="http://schemas.microsoft.com/office/drawing/2014/main" id="{C01F9DD5-B219-4969-AD7C-88C8153E2B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45846" y="4617823"/>
            <a:ext cx="838117" cy="838117"/>
          </a:xfrm>
          <a:prstGeom prst="rect">
            <a:avLst/>
          </a:prstGeom>
        </p:spPr>
      </p:pic>
      <p:sp>
        <p:nvSpPr>
          <p:cNvPr id="21" name="Title 1">
            <a:extLst>
              <a:ext uri="{FF2B5EF4-FFF2-40B4-BE49-F238E27FC236}">
                <a16:creationId xmlns:a16="http://schemas.microsoft.com/office/drawing/2014/main" id="{6566EAE2-6EC3-6AA1-159D-486D5F5B2938}"/>
              </a:ext>
            </a:extLst>
          </p:cNvPr>
          <p:cNvSpPr txBox="1">
            <a:spLocks/>
          </p:cNvSpPr>
          <p:nvPr/>
        </p:nvSpPr>
        <p:spPr>
          <a:xfrm>
            <a:off x="4749282" y="643814"/>
            <a:ext cx="4165613" cy="1922103"/>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t>Local Model Explanation with LIME</a:t>
            </a:r>
          </a:p>
        </p:txBody>
      </p:sp>
    </p:spTree>
    <p:extLst>
      <p:ext uri="{BB962C8B-B14F-4D97-AF65-F5344CB8AC3E}">
        <p14:creationId xmlns:p14="http://schemas.microsoft.com/office/powerpoint/2010/main" val="185178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Jail with solid fill">
            <a:extLst>
              <a:ext uri="{FF2B5EF4-FFF2-40B4-BE49-F238E27FC236}">
                <a16:creationId xmlns:a16="http://schemas.microsoft.com/office/drawing/2014/main" id="{E1B7260A-A64A-DCBA-A7A2-787EDF9131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3856" y="1861457"/>
            <a:ext cx="2912791" cy="2912791"/>
          </a:xfrm>
          <a:prstGeom prst="rect">
            <a:avLst/>
          </a:prstGeom>
        </p:spPr>
      </p:pic>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209" y="779030"/>
            <a:ext cx="7922860" cy="1082428"/>
          </a:xfrm>
        </p:spPr>
        <p:txBody>
          <a:bodyPr anchor="b">
            <a:normAutofit fontScale="90000"/>
          </a:bodyPr>
          <a:lstStyle/>
          <a:p>
            <a:r>
              <a:rPr lang="en-US" sz="4000" dirty="0"/>
              <a:t>When a Computer Program </a:t>
            </a:r>
            <a:br>
              <a:rPr lang="en-US" sz="4000" dirty="0"/>
            </a:br>
            <a:r>
              <a:rPr lang="en-US" sz="4000" dirty="0"/>
              <a:t>Keeps You in Jail</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7" y="1871968"/>
            <a:ext cx="5230423" cy="3527345"/>
          </a:xfrm>
        </p:spPr>
        <p:txBody>
          <a:bodyPr vert="horz" wrap="square" lIns="68580" tIns="34290" rIns="68580" bIns="34290" rtlCol="0" anchor="t" anchorCtr="0">
            <a:noAutofit/>
          </a:bodyPr>
          <a:lstStyle/>
          <a:p>
            <a:pPr marL="342900" indent="-342900">
              <a:spcBef>
                <a:spcPts val="600"/>
              </a:spcBef>
              <a:buFont typeface="Arial" panose="020B0604020202020204" pitchFamily="34" charset="0"/>
              <a:buChar char="•"/>
            </a:pPr>
            <a:r>
              <a:rPr lang="en-US" dirty="0">
                <a:ea typeface="+mn-lt"/>
                <a:cs typeface="+mn-lt"/>
              </a:rPr>
              <a:t>“Technological advancement is, in theory, a welcome development.” </a:t>
            </a:r>
          </a:p>
          <a:p>
            <a:pPr marL="342900" indent="-342900">
              <a:spcBef>
                <a:spcPts val="600"/>
              </a:spcBef>
              <a:buFont typeface="Arial" panose="020B0604020202020204" pitchFamily="34" charset="0"/>
              <a:buChar char="•"/>
            </a:pPr>
            <a:r>
              <a:rPr lang="en-US" dirty="0">
                <a:ea typeface="+mn-lt"/>
                <a:cs typeface="+mn-lt"/>
              </a:rPr>
              <a:t>“But in practice, aspects of automation are making the justice system less fair for criminal defendants.” </a:t>
            </a:r>
          </a:p>
          <a:p>
            <a:pPr marL="342900" indent="-342900">
              <a:spcBef>
                <a:spcPts val="600"/>
              </a:spcBef>
              <a:buFont typeface="Arial" panose="020B0604020202020204" pitchFamily="34" charset="0"/>
              <a:buChar char="•"/>
            </a:pPr>
            <a:r>
              <a:rPr lang="en-US" dirty="0">
                <a:ea typeface="+mn-lt"/>
                <a:cs typeface="+mn-lt"/>
              </a:rPr>
              <a:t>“The developers tend to view their technologies as trade secrets.” </a:t>
            </a:r>
          </a:p>
          <a:p>
            <a:pPr marL="342900" indent="-342900">
              <a:spcBef>
                <a:spcPts val="600"/>
              </a:spcBef>
              <a:buFont typeface="Arial" panose="020B0604020202020204" pitchFamily="34" charset="0"/>
              <a:buChar char="•"/>
            </a:pPr>
            <a:r>
              <a:rPr lang="en-US" dirty="0">
                <a:ea typeface="+mn-lt"/>
                <a:cs typeface="+mn-lt"/>
              </a:rPr>
              <a:t>“As a result, they often refuse to disclose details about how their tools work.”</a:t>
            </a:r>
          </a:p>
        </p:txBody>
      </p:sp>
      <p:sp>
        <p:nvSpPr>
          <p:cNvPr id="11" name="Footer Placeholder 3">
            <a:extLst>
              <a:ext uri="{FF2B5EF4-FFF2-40B4-BE49-F238E27FC236}">
                <a16:creationId xmlns:a16="http://schemas.microsoft.com/office/drawing/2014/main" id="{D6EE55F1-1EC2-7B4D-A3DB-57FBEB080E03}"/>
              </a:ext>
            </a:extLst>
          </p:cNvPr>
          <p:cNvSpPr txBox="1">
            <a:spLocks/>
          </p:cNvSpPr>
          <p:nvPr/>
        </p:nvSpPr>
        <p:spPr>
          <a:xfrm>
            <a:off x="466725" y="5053013"/>
            <a:ext cx="8582025" cy="400730"/>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0" dirty="0">
                <a:solidFill>
                  <a:srgbClr val="2683C6"/>
                </a:solidFill>
                <a:ea typeface="+mn-lt"/>
                <a:cs typeface="Calibri" panose="020F0502020204030204" pitchFamily="34" charset="0"/>
              </a:rPr>
              <a:t>https://www.nytimes.com/2017/06/13/opinion/how-computers-are-harming-criminal-justice.html  </a:t>
            </a:r>
          </a:p>
          <a:p>
            <a:r>
              <a:rPr lang="en-US" sz="900" b="0" dirty="0">
                <a:solidFill>
                  <a:srgbClr val="2683C6"/>
                </a:solidFill>
                <a:ea typeface="+mn-lt"/>
                <a:cs typeface="Calibri" panose="020F0502020204030204" pitchFamily="34" charset="0"/>
              </a:rPr>
              <a:t>https://nicic.gov/when-computer-program-keeps-you-jail-2017-0</a:t>
            </a:r>
          </a:p>
        </p:txBody>
      </p:sp>
    </p:spTree>
    <p:extLst>
      <p:ext uri="{BB962C8B-B14F-4D97-AF65-F5344CB8AC3E}">
        <p14:creationId xmlns:p14="http://schemas.microsoft.com/office/powerpoint/2010/main" val="4115152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536" y="997824"/>
            <a:ext cx="6853140" cy="415122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1189" y="629961"/>
            <a:ext cx="2987739" cy="700322"/>
          </a:xfrm>
        </p:spPr>
        <p:txBody>
          <a:bodyPr anchor="t">
            <a:normAutofit/>
          </a:bodyPr>
          <a:lstStyle/>
          <a:p>
            <a:r>
              <a:rPr lang="en-US" dirty="0"/>
              <a:t>Why SHAP?</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4433618" y="1144100"/>
            <a:ext cx="1681373" cy="4338309"/>
          </a:xfrm>
          <a:prstGeom prst="corner">
            <a:avLst>
              <a:gd name="adj1" fmla="val 86355"/>
              <a:gd name="adj2" fmla="val 50322"/>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16">
            <a:extLst>
              <a:ext uri="{FF2B5EF4-FFF2-40B4-BE49-F238E27FC236}">
                <a16:creationId xmlns:a16="http://schemas.microsoft.com/office/drawing/2014/main" id="{E3067D5F-E8E3-4B16-9B4B-825A0AD46EB7}"/>
              </a:ext>
            </a:extLst>
          </p:cNvPr>
          <p:cNvSpPr/>
          <p:nvPr/>
        </p:nvSpPr>
        <p:spPr>
          <a:xfrm>
            <a:off x="2609850" y="1712197"/>
            <a:ext cx="3143250" cy="147244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449054" y="1314769"/>
            <a:ext cx="1864937" cy="347183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600"/>
              </a:spcBef>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LIME generates a simple model  specifically for one case</a:t>
            </a:r>
          </a:p>
          <a:p>
            <a:pPr>
              <a:lnSpc>
                <a:spcPct val="100000"/>
              </a:lnSpc>
              <a:spcBef>
                <a:spcPts val="600"/>
              </a:spcBef>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SHAP uses all the data to calculate the importance of each factor.</a:t>
            </a:r>
          </a:p>
        </p:txBody>
      </p:sp>
      <p:sp>
        <p:nvSpPr>
          <p:cNvPr id="20" name="Rectangle: Rounded Corners 19">
            <a:extLst>
              <a:ext uri="{FF2B5EF4-FFF2-40B4-BE49-F238E27FC236}">
                <a16:creationId xmlns:a16="http://schemas.microsoft.com/office/drawing/2014/main" id="{B4AF818E-6ABE-4D31-8B3A-D3045C034678}"/>
              </a:ext>
            </a:extLst>
          </p:cNvPr>
          <p:cNvSpPr/>
          <p:nvPr/>
        </p:nvSpPr>
        <p:spPr>
          <a:xfrm>
            <a:off x="4739001" y="4213075"/>
            <a:ext cx="1366525" cy="935972"/>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804420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95108" y="401216"/>
            <a:ext cx="7743071" cy="920507"/>
          </a:xfrm>
        </p:spPr>
        <p:txBody>
          <a:bodyPr anchor="b">
            <a:noAutofit/>
          </a:bodyPr>
          <a:lstStyle/>
          <a:p>
            <a:r>
              <a:rPr lang="en-US" sz="4000" dirty="0">
                <a:ea typeface="+mj-lt"/>
                <a:cs typeface="+mj-lt"/>
              </a:rPr>
              <a:t>Local Model Explanation with SHAP</a:t>
            </a:r>
          </a:p>
        </p:txBody>
      </p:sp>
      <p:pic>
        <p:nvPicPr>
          <p:cNvPr id="7" name="Picture 6">
            <a:extLst>
              <a:ext uri="{FF2B5EF4-FFF2-40B4-BE49-F238E27FC236}">
                <a16:creationId xmlns:a16="http://schemas.microsoft.com/office/drawing/2014/main" id="{A90FDFD6-2E2F-4329-8710-2FEEB646DCC0}"/>
              </a:ext>
            </a:extLst>
          </p:cNvPr>
          <p:cNvPicPr>
            <a:picLocks noChangeAspect="1"/>
          </p:cNvPicPr>
          <p:nvPr/>
        </p:nvPicPr>
        <p:blipFill>
          <a:blip r:embed="rId3"/>
          <a:stretch>
            <a:fillRect/>
          </a:stretch>
        </p:blipFill>
        <p:spPr>
          <a:xfrm>
            <a:off x="692965" y="1391726"/>
            <a:ext cx="7941158" cy="9114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Content Placeholder 2">
            <a:extLst>
              <a:ext uri="{FF2B5EF4-FFF2-40B4-BE49-F238E27FC236}">
                <a16:creationId xmlns:a16="http://schemas.microsoft.com/office/drawing/2014/main" id="{D1E69393-060C-4C57-84B3-FDB859BB07CD}"/>
              </a:ext>
            </a:extLst>
          </p:cNvPr>
          <p:cNvSpPr txBox="1">
            <a:spLocks/>
          </p:cNvSpPr>
          <p:nvPr/>
        </p:nvSpPr>
        <p:spPr>
          <a:xfrm>
            <a:off x="692965" y="2890024"/>
            <a:ext cx="7941157" cy="1399550"/>
          </a:xfrm>
          <a:prstGeom prst="rect">
            <a:avLst/>
          </a:prstGeom>
        </p:spPr>
        <p:txBody>
          <a:bodyPr vert="horz" lIns="68580" tIns="34290" rIns="68580" bIns="3429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1">
                  <a:lumMod val="75000"/>
                </a:schemeClr>
              </a:buClr>
              <a:buFont typeface="Calibri" panose="020F0502020204030204" pitchFamily="34" charset="0"/>
              <a:buChar char="●"/>
            </a:pPr>
            <a:r>
              <a:rPr lang="en-US" sz="2200" dirty="0">
                <a:latin typeface="Helvetica" panose="020B0604020202020204" pitchFamily="34" charset="0"/>
                <a:ea typeface="+mn-lt"/>
                <a:cs typeface="Helvetica" panose="020B0604020202020204" pitchFamily="34" charset="0"/>
              </a:rPr>
              <a:t>SHAP is based on Shapley values, mathematical quantifiers that were originally developed for game theory. </a:t>
            </a:r>
          </a:p>
          <a:p>
            <a:pPr>
              <a:lnSpc>
                <a:spcPct val="110000"/>
              </a:lnSpc>
              <a:buClr>
                <a:schemeClr val="accent1">
                  <a:lumMod val="75000"/>
                </a:schemeClr>
              </a:buClr>
              <a:buFont typeface="Calibri" panose="020F0502020204030204" pitchFamily="34" charset="0"/>
              <a:buChar char="●"/>
            </a:pPr>
            <a:r>
              <a:rPr lang="en-US" sz="2200" dirty="0">
                <a:latin typeface="Helvetica" panose="020B0604020202020204" pitchFamily="34" charset="0"/>
                <a:ea typeface="+mn-lt"/>
                <a:cs typeface="Helvetica" panose="020B0604020202020204" pitchFamily="34" charset="0"/>
              </a:rPr>
              <a:t>SHAP finds a base value that represents the general imbalance in the dataset, and then sequentially adds features and observes how much they influence the final result. </a:t>
            </a:r>
          </a:p>
          <a:p>
            <a:pPr>
              <a:lnSpc>
                <a:spcPct val="110000"/>
              </a:lnSpc>
              <a:buFont typeface="Arial" panose="020B0604020202020204" pitchFamily="34" charset="0"/>
              <a:buNone/>
            </a:pPr>
            <a:endParaRPr lang="en-US" sz="1800" dirty="0">
              <a:ea typeface="+mn-lt"/>
              <a:cs typeface="+mn-lt"/>
            </a:endParaRPr>
          </a:p>
        </p:txBody>
      </p:sp>
      <p:sp>
        <p:nvSpPr>
          <p:cNvPr id="17" name="Footer Placeholder 3">
            <a:extLst>
              <a:ext uri="{FF2B5EF4-FFF2-40B4-BE49-F238E27FC236}">
                <a16:creationId xmlns:a16="http://schemas.microsoft.com/office/drawing/2014/main" id="{BD65C319-E4CD-4D6B-ACFC-E2C13E8DC5B2}"/>
              </a:ext>
            </a:extLst>
          </p:cNvPr>
          <p:cNvSpPr txBox="1">
            <a:spLocks/>
          </p:cNvSpPr>
          <p:nvPr/>
        </p:nvSpPr>
        <p:spPr>
          <a:xfrm>
            <a:off x="611252" y="5064264"/>
            <a:ext cx="8104584" cy="300632"/>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0" dirty="0">
                <a:solidFill>
                  <a:srgbClr val="2683C6"/>
                </a:solidFill>
                <a:ea typeface="+mn-lt"/>
                <a:cs typeface="+mn-lt"/>
              </a:rPr>
              <a:t>https://github.com/Trusted-AI/AIX360/tree/master/aix360/algorithms/shap</a:t>
            </a:r>
          </a:p>
        </p:txBody>
      </p:sp>
    </p:spTree>
    <p:extLst>
      <p:ext uri="{BB962C8B-B14F-4D97-AF65-F5344CB8AC3E}">
        <p14:creationId xmlns:p14="http://schemas.microsoft.com/office/powerpoint/2010/main" val="2108004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95108" y="3909525"/>
            <a:ext cx="7738234" cy="2394622"/>
          </a:xfrm>
        </p:spPr>
        <p:txBody>
          <a:bodyPr vert="horz" wrap="square" lIns="68580" tIns="34290" rIns="68580" bIns="34290" rtlCol="0" anchor="t" anchorCtr="0">
            <a:normAutofit/>
          </a:bodyPr>
          <a:lstStyle/>
          <a:p>
            <a:pPr marL="168275" indent="0">
              <a:buNone/>
            </a:pPr>
            <a:r>
              <a:rPr lang="en-US" dirty="0">
                <a:ea typeface="+mn-lt"/>
                <a:cs typeface="+mn-lt"/>
              </a:rPr>
              <a:t>SHAP calculates which factors had the most impact on the diagnosis.</a:t>
            </a:r>
          </a:p>
        </p:txBody>
      </p:sp>
      <p:pic>
        <p:nvPicPr>
          <p:cNvPr id="7" name="Picture 6" descr="Graphical user interface, text&#10;&#10;Description automatically generated with medium confidence">
            <a:extLst>
              <a:ext uri="{FF2B5EF4-FFF2-40B4-BE49-F238E27FC236}">
                <a16:creationId xmlns:a16="http://schemas.microsoft.com/office/drawing/2014/main" id="{95EC3E53-2070-43B8-8EE5-4C875FD44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30" y="1504556"/>
            <a:ext cx="7700912" cy="19633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Footer Placeholder 3">
            <a:extLst>
              <a:ext uri="{FF2B5EF4-FFF2-40B4-BE49-F238E27FC236}">
                <a16:creationId xmlns:a16="http://schemas.microsoft.com/office/drawing/2014/main" id="{61F0F1CC-5989-4057-AC08-E33D58A72493}"/>
              </a:ext>
            </a:extLst>
          </p:cNvPr>
          <p:cNvSpPr txBox="1">
            <a:spLocks/>
          </p:cNvSpPr>
          <p:nvPr/>
        </p:nvSpPr>
        <p:spPr>
          <a:xfrm>
            <a:off x="611252" y="5064264"/>
            <a:ext cx="8104584" cy="300632"/>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0">
                <a:solidFill>
                  <a:schemeClr val="accent2"/>
                </a:solidFill>
                <a:ea typeface="+mn-lt"/>
                <a:cs typeface="+mn-lt"/>
              </a:rPr>
              <a:t>https://github.com/Trusted-AI/AIX360/tree/master/aix360/algorithms/shap</a:t>
            </a:r>
          </a:p>
        </p:txBody>
      </p:sp>
      <p:sp>
        <p:nvSpPr>
          <p:cNvPr id="15" name="Title 1">
            <a:extLst>
              <a:ext uri="{FF2B5EF4-FFF2-40B4-BE49-F238E27FC236}">
                <a16:creationId xmlns:a16="http://schemas.microsoft.com/office/drawing/2014/main" id="{A899C412-2F1E-BA64-A526-62AE4AE2DC02}"/>
              </a:ext>
            </a:extLst>
          </p:cNvPr>
          <p:cNvSpPr>
            <a:spLocks noGrp="1"/>
          </p:cNvSpPr>
          <p:nvPr>
            <p:ph type="title"/>
          </p:nvPr>
        </p:nvSpPr>
        <p:spPr>
          <a:xfrm>
            <a:off x="695108" y="388122"/>
            <a:ext cx="7743071" cy="933602"/>
          </a:xfrm>
        </p:spPr>
        <p:txBody>
          <a:bodyPr anchor="b">
            <a:noAutofit/>
          </a:bodyPr>
          <a:lstStyle/>
          <a:p>
            <a:r>
              <a:rPr lang="en-US" sz="4000" dirty="0">
                <a:ea typeface="+mj-lt"/>
                <a:cs typeface="+mj-lt"/>
              </a:rPr>
              <a:t>Local Model Explanation with SHAP</a:t>
            </a:r>
          </a:p>
        </p:txBody>
      </p:sp>
    </p:spTree>
    <p:extLst>
      <p:ext uri="{BB962C8B-B14F-4D97-AF65-F5344CB8AC3E}">
        <p14:creationId xmlns:p14="http://schemas.microsoft.com/office/powerpoint/2010/main" val="1047627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17504" y="3222157"/>
            <a:ext cx="4989518" cy="1511926"/>
          </a:xfrm>
        </p:spPr>
        <p:txBody>
          <a:bodyPr vert="horz" wrap="square" lIns="68580" tIns="34290" rIns="68580" bIns="34290" rtlCol="0" anchor="t" anchorCtr="0">
            <a:noAutofit/>
          </a:bodyPr>
          <a:lstStyle/>
          <a:p>
            <a:pPr marL="0" indent="0">
              <a:buNone/>
            </a:pPr>
            <a:r>
              <a:rPr lang="en-US" dirty="0">
                <a:ea typeface="+mn-lt"/>
                <a:cs typeface="+mn-lt"/>
              </a:rPr>
              <a:t>In this example, the doctor can see clearly which factors were most important in the benign diagnosis, and how the factors that pull the diagnosis towards malignant (left) are much less important.</a:t>
            </a:r>
          </a:p>
        </p:txBody>
      </p:sp>
      <p:pic>
        <p:nvPicPr>
          <p:cNvPr id="24" name="Picture 23" descr="Graphical user interface, text, application, email&#10;&#10;Description automatically generated">
            <a:extLst>
              <a:ext uri="{FF2B5EF4-FFF2-40B4-BE49-F238E27FC236}">
                <a16:creationId xmlns:a16="http://schemas.microsoft.com/office/drawing/2014/main" id="{30BA4DB6-5E7C-4028-A169-70B1A2606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052" y="1534369"/>
            <a:ext cx="7700912" cy="9818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itle 1">
            <a:extLst>
              <a:ext uri="{FF2B5EF4-FFF2-40B4-BE49-F238E27FC236}">
                <a16:creationId xmlns:a16="http://schemas.microsoft.com/office/drawing/2014/main" id="{FB63CBBC-6D08-5303-8676-77B68EA46409}"/>
              </a:ext>
            </a:extLst>
          </p:cNvPr>
          <p:cNvSpPr>
            <a:spLocks noGrp="1"/>
          </p:cNvSpPr>
          <p:nvPr>
            <p:ph type="title"/>
          </p:nvPr>
        </p:nvSpPr>
        <p:spPr>
          <a:xfrm>
            <a:off x="695108" y="388122"/>
            <a:ext cx="7743071" cy="933602"/>
          </a:xfrm>
        </p:spPr>
        <p:txBody>
          <a:bodyPr anchor="b">
            <a:noAutofit/>
          </a:bodyPr>
          <a:lstStyle/>
          <a:p>
            <a:r>
              <a:rPr lang="en-US" sz="4000" dirty="0">
                <a:ea typeface="+mj-lt"/>
                <a:cs typeface="+mj-lt"/>
              </a:rPr>
              <a:t>Local Model Explanation with SHAP</a:t>
            </a:r>
          </a:p>
        </p:txBody>
      </p:sp>
      <p:pic>
        <p:nvPicPr>
          <p:cNvPr id="14" name="Graphic 13" descr="Office worker female with solid fill">
            <a:extLst>
              <a:ext uri="{FF2B5EF4-FFF2-40B4-BE49-F238E27FC236}">
                <a16:creationId xmlns:a16="http://schemas.microsoft.com/office/drawing/2014/main" id="{C6936E4E-C8DA-4459-48D5-24761A9C66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3531" y="3444142"/>
            <a:ext cx="1249541" cy="1249541"/>
          </a:xfrm>
          <a:prstGeom prst="rect">
            <a:avLst/>
          </a:prstGeom>
        </p:spPr>
      </p:pic>
      <p:pic>
        <p:nvPicPr>
          <p:cNvPr id="16" name="Graphic 15" descr="Doctor female with solid fill">
            <a:extLst>
              <a:ext uri="{FF2B5EF4-FFF2-40B4-BE49-F238E27FC236}">
                <a16:creationId xmlns:a16="http://schemas.microsoft.com/office/drawing/2014/main" id="{468A9478-354F-3351-8690-F5C2020193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45506" y="3444142"/>
            <a:ext cx="1249541" cy="1249541"/>
          </a:xfrm>
          <a:prstGeom prst="rect">
            <a:avLst/>
          </a:prstGeom>
        </p:spPr>
      </p:pic>
    </p:spTree>
    <p:extLst>
      <p:ext uri="{BB962C8B-B14F-4D97-AF65-F5344CB8AC3E}">
        <p14:creationId xmlns:p14="http://schemas.microsoft.com/office/powerpoint/2010/main" val="2394140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Deep Learning </a:t>
            </a:r>
            <a:r>
              <a:rPr lang="en-US" dirty="0" err="1"/>
              <a:t>Explainability</a:t>
            </a:r>
            <a:br>
              <a:rPr lang="en-US" dirty="0"/>
            </a:br>
            <a:r>
              <a:rPr lang="en-US" dirty="0"/>
              <a:t>SHAP Deep Learner Explainer applied to Images</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44</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47395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241280" y="673768"/>
            <a:ext cx="6675502" cy="670817"/>
          </a:xfrm>
        </p:spPr>
        <p:txBody>
          <a:bodyPr anchor="b">
            <a:noAutofit/>
          </a:bodyPr>
          <a:lstStyle/>
          <a:p>
            <a:r>
              <a:rPr lang="en-US" sz="4000" dirty="0">
                <a:ea typeface="+mj-lt"/>
                <a:cs typeface="+mj-lt"/>
              </a:rPr>
              <a:t>Deep Learning </a:t>
            </a:r>
            <a:r>
              <a:rPr lang="en-US" sz="4000" dirty="0" err="1">
                <a:ea typeface="+mj-lt"/>
                <a:cs typeface="+mj-lt"/>
              </a:rPr>
              <a:t>Explainability</a:t>
            </a:r>
            <a:endParaRPr lang="en-US" sz="4000" dirty="0">
              <a:ea typeface="+mj-lt"/>
              <a:cs typeface="+mj-lt"/>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313583" y="2165151"/>
            <a:ext cx="5359429" cy="2966685"/>
          </a:xfrm>
        </p:spPr>
        <p:txBody>
          <a:bodyPr vert="horz" wrap="square" lIns="68580" tIns="34290" rIns="68580" bIns="34290" rtlCol="0" anchor="t" anchorCtr="0">
            <a:normAutofit/>
          </a:bodyPr>
          <a:lstStyle/>
          <a:p>
            <a:pPr marL="511175" indent="-342900">
              <a:buFont typeface="Helvetica" panose="020B0604020202020204" pitchFamily="34" charset="0"/>
              <a:buChar char="•"/>
            </a:pPr>
            <a:r>
              <a:rPr lang="en-US" dirty="0">
                <a:ea typeface="+mn-lt"/>
                <a:cs typeface="+mn-lt"/>
              </a:rPr>
              <a:t>Many of the tools in the AIX360 toolkit, including SHAP, can be used to explain deep learning models as well.</a:t>
            </a:r>
            <a:endParaRPr lang="en-US" dirty="0"/>
          </a:p>
          <a:p>
            <a:pPr marL="511175" indent="-342900">
              <a:buFont typeface="Helvetica" panose="020B0604020202020204" pitchFamily="34" charset="0"/>
              <a:buChar char="•"/>
            </a:pPr>
            <a:r>
              <a:rPr lang="en-US" dirty="0">
                <a:ea typeface="+mn-lt"/>
                <a:cs typeface="+mn-lt"/>
              </a:rPr>
              <a:t>This is important because deep learning models are much less explainable than traditional models, with potentially millions of parameters and hundreds of layers.</a:t>
            </a:r>
          </a:p>
          <a:p>
            <a:pPr>
              <a:buNone/>
            </a:pPr>
            <a:endParaRPr lang="en-US" sz="1800" dirty="0">
              <a:ea typeface="+mn-lt"/>
              <a:cs typeface="+mn-lt"/>
            </a:endParaRPr>
          </a:p>
          <a:p>
            <a:pPr>
              <a:buNone/>
            </a:pPr>
            <a:endParaRPr lang="en-US" sz="1800" dirty="0">
              <a:ea typeface="+mn-lt"/>
              <a:cs typeface="+mn-lt"/>
            </a:endParaRPr>
          </a:p>
        </p:txBody>
      </p:sp>
      <p:pic>
        <p:nvPicPr>
          <p:cNvPr id="7" name="Graphic 6" descr="Robot outline">
            <a:extLst>
              <a:ext uri="{FF2B5EF4-FFF2-40B4-BE49-F238E27FC236}">
                <a16:creationId xmlns:a16="http://schemas.microsoft.com/office/drawing/2014/main" id="{503DE0A9-BEF3-4DD0-8D74-F21CF54D3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679490" y="1771414"/>
            <a:ext cx="2661303" cy="2661303"/>
          </a:xfrm>
          <a:prstGeom prst="rect">
            <a:avLst/>
          </a:prstGeom>
        </p:spPr>
      </p:pic>
    </p:spTree>
    <p:extLst>
      <p:ext uri="{BB962C8B-B14F-4D97-AF65-F5344CB8AC3E}">
        <p14:creationId xmlns:p14="http://schemas.microsoft.com/office/powerpoint/2010/main" val="2565554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E42E-15FC-207A-DEF0-29265C95BDC9}"/>
              </a:ext>
            </a:extLst>
          </p:cNvPr>
          <p:cNvSpPr>
            <a:spLocks noGrp="1"/>
          </p:cNvSpPr>
          <p:nvPr>
            <p:ph type="title"/>
          </p:nvPr>
        </p:nvSpPr>
        <p:spPr>
          <a:xfrm>
            <a:off x="4809068" y="661990"/>
            <a:ext cx="3296505" cy="597644"/>
          </a:xfrm>
        </p:spPr>
        <p:txBody>
          <a:bodyPr vert="horz" wrap="square" lIns="68580" tIns="34290" rIns="68580" bIns="34290" rtlCol="0" anchor="b" anchorCtr="0">
            <a:noAutofit/>
          </a:bodyPr>
          <a:lstStyle/>
          <a:p>
            <a:r>
              <a:rPr lang="en-US" sz="4000" kern="1200" dirty="0">
                <a:cs typeface="Calibri Light"/>
              </a:rPr>
              <a:t>Background</a:t>
            </a:r>
          </a:p>
        </p:txBody>
      </p:sp>
      <p:pic>
        <p:nvPicPr>
          <p:cNvPr id="8" name="Picture 9" descr="Chart&#10;&#10;Description automatically generated">
            <a:extLst>
              <a:ext uri="{FF2B5EF4-FFF2-40B4-BE49-F238E27FC236}">
                <a16:creationId xmlns:a16="http://schemas.microsoft.com/office/drawing/2014/main" id="{B6882F1F-2D59-64B8-16B7-3D019C4A9DFD}"/>
              </a:ext>
            </a:extLst>
          </p:cNvPr>
          <p:cNvPicPr>
            <a:picLocks noGrp="1" noChangeAspect="1"/>
          </p:cNvPicPr>
          <p:nvPr>
            <p:ph idx="1"/>
          </p:nvPr>
        </p:nvPicPr>
        <p:blipFill>
          <a:blip r:embed="rId3"/>
          <a:stretch>
            <a:fillRect/>
          </a:stretch>
        </p:blipFill>
        <p:spPr>
          <a:xfrm>
            <a:off x="209358" y="1308907"/>
            <a:ext cx="4140205" cy="3105153"/>
          </a:xfrm>
          <a:prstGeom prst="rect">
            <a:avLst/>
          </a:prstGeom>
        </p:spPr>
      </p:pic>
      <p:sp>
        <p:nvSpPr>
          <p:cNvPr id="5" name="TextBox 4">
            <a:extLst>
              <a:ext uri="{FF2B5EF4-FFF2-40B4-BE49-F238E27FC236}">
                <a16:creationId xmlns:a16="http://schemas.microsoft.com/office/drawing/2014/main" id="{D083F1C9-D337-6F71-5200-795678C39D8D}"/>
              </a:ext>
            </a:extLst>
          </p:cNvPr>
          <p:cNvSpPr txBox="1"/>
          <p:nvPr/>
        </p:nvSpPr>
        <p:spPr>
          <a:xfrm>
            <a:off x="4794438" y="1548879"/>
            <a:ext cx="3916219" cy="3448147"/>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nSpc>
                <a:spcPct val="90000"/>
              </a:lnSpc>
              <a:spcBef>
                <a:spcPts val="600"/>
              </a:spcBef>
            </a:pPr>
            <a:r>
              <a:rPr lang="en-US" sz="2000" dirty="0">
                <a:solidFill>
                  <a:srgbClr val="0B4183"/>
                </a:solidFill>
                <a:latin typeface="Helvetica" panose="020B0604020202020204" pitchFamily="34" charset="0"/>
                <a:ea typeface="+mn-lt"/>
                <a:cs typeface="Helvetica" panose="020B0604020202020204" pitchFamily="34" charset="0"/>
              </a:rPr>
              <a:t>The three key deep learning layers are: </a:t>
            </a:r>
          </a:p>
          <a:p>
            <a:pPr marL="342900" indent="-342900">
              <a:lnSpc>
                <a:spcPct val="90000"/>
              </a:lnSpc>
              <a:spcBef>
                <a:spcPts val="600"/>
              </a:spcBef>
              <a:buClr>
                <a:schemeClr val="accent1">
                  <a:lumMod val="75000"/>
                </a:schemeClr>
              </a:buClr>
              <a:buFont typeface="Helvetica" panose="020B0604020202020204" pitchFamily="34" charset="0"/>
              <a:buChar char="•"/>
            </a:pPr>
            <a:r>
              <a:rPr lang="en-US" sz="2000" dirty="0">
                <a:solidFill>
                  <a:srgbClr val="0B4183"/>
                </a:solidFill>
                <a:latin typeface="Helvetica" panose="020B0604020202020204" pitchFamily="34" charset="0"/>
                <a:ea typeface="+mn-lt"/>
                <a:cs typeface="Helvetica" panose="020B0604020202020204" pitchFamily="34" charset="0"/>
              </a:rPr>
              <a:t>input layers for receiving input </a:t>
            </a:r>
          </a:p>
          <a:p>
            <a:pPr marL="342900" indent="-342900">
              <a:lnSpc>
                <a:spcPct val="90000"/>
              </a:lnSpc>
              <a:spcBef>
                <a:spcPts val="600"/>
              </a:spcBef>
              <a:buClr>
                <a:schemeClr val="accent1">
                  <a:lumMod val="75000"/>
                </a:schemeClr>
              </a:buClr>
              <a:buFont typeface="Helvetica" panose="020B0604020202020204" pitchFamily="34" charset="0"/>
              <a:buChar char="•"/>
            </a:pPr>
            <a:r>
              <a:rPr lang="en-US" sz="2000" dirty="0">
                <a:solidFill>
                  <a:srgbClr val="0B4183"/>
                </a:solidFill>
                <a:latin typeface="Helvetica" panose="020B0604020202020204" pitchFamily="34" charset="0"/>
                <a:ea typeface="+mn-lt"/>
                <a:cs typeface="Helvetica" panose="020B0604020202020204" pitchFamily="34" charset="0"/>
              </a:rPr>
              <a:t>hidden layers for processing</a:t>
            </a:r>
          </a:p>
          <a:p>
            <a:pPr marL="342900" indent="-342900">
              <a:lnSpc>
                <a:spcPct val="90000"/>
              </a:lnSpc>
              <a:spcBef>
                <a:spcPts val="600"/>
              </a:spcBef>
              <a:buClr>
                <a:schemeClr val="accent1">
                  <a:lumMod val="75000"/>
                </a:schemeClr>
              </a:buClr>
              <a:buFont typeface="Helvetica" panose="020B0604020202020204" pitchFamily="34" charset="0"/>
              <a:buChar char="•"/>
            </a:pPr>
            <a:r>
              <a:rPr lang="en-US" sz="2000" dirty="0">
                <a:solidFill>
                  <a:srgbClr val="0B4183"/>
                </a:solidFill>
                <a:latin typeface="Helvetica" panose="020B0604020202020204" pitchFamily="34" charset="0"/>
                <a:ea typeface="+mn-lt"/>
                <a:cs typeface="Helvetica" panose="020B0604020202020204" pitchFamily="34" charset="0"/>
              </a:rPr>
              <a:t>output layer for generating the result. </a:t>
            </a:r>
          </a:p>
          <a:p>
            <a:pPr>
              <a:lnSpc>
                <a:spcPct val="90000"/>
              </a:lnSpc>
              <a:spcBef>
                <a:spcPts val="750"/>
              </a:spcBef>
              <a:spcAft>
                <a:spcPts val="450"/>
              </a:spcAft>
            </a:pPr>
            <a:r>
              <a:rPr lang="en-US" sz="2000" dirty="0">
                <a:solidFill>
                  <a:srgbClr val="0B4183"/>
                </a:solidFill>
                <a:latin typeface="Helvetica" panose="020B0604020202020204" pitchFamily="34" charset="0"/>
                <a:ea typeface="+mn-lt"/>
                <a:cs typeface="Helvetica" panose="020B0604020202020204" pitchFamily="34" charset="0"/>
              </a:rPr>
              <a:t>Convolutional Neural Network (CNN) combines multilayer neural networks with the layers that can extract the main features relevant to classification.</a:t>
            </a:r>
          </a:p>
        </p:txBody>
      </p:sp>
    </p:spTree>
    <p:extLst>
      <p:ext uri="{BB962C8B-B14F-4D97-AF65-F5344CB8AC3E}">
        <p14:creationId xmlns:p14="http://schemas.microsoft.com/office/powerpoint/2010/main" val="32857463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258D-A6FE-CCB6-6FA4-A73739E7EAD9}"/>
              </a:ext>
            </a:extLst>
          </p:cNvPr>
          <p:cNvSpPr>
            <a:spLocks noGrp="1"/>
          </p:cNvSpPr>
          <p:nvPr>
            <p:ph type="title"/>
          </p:nvPr>
        </p:nvSpPr>
        <p:spPr>
          <a:xfrm>
            <a:off x="867239" y="119764"/>
            <a:ext cx="7166418" cy="1186522"/>
          </a:xfrm>
        </p:spPr>
        <p:txBody>
          <a:bodyPr anchor="b">
            <a:normAutofit/>
          </a:bodyPr>
          <a:lstStyle/>
          <a:p>
            <a:r>
              <a:rPr lang="en-US" sz="4000" dirty="0">
                <a:cs typeface="Calibri Light"/>
              </a:rPr>
              <a:t>Image Classification </a:t>
            </a:r>
            <a:r>
              <a:rPr lang="en-US" sz="4000" dirty="0" err="1">
                <a:cs typeface="Calibri Light"/>
              </a:rPr>
              <a:t>Explainability</a:t>
            </a:r>
            <a:endParaRPr lang="en-US" sz="4000" dirty="0">
              <a:cs typeface="Calibri Light"/>
            </a:endParaRPr>
          </a:p>
        </p:txBody>
      </p:sp>
      <p:sp>
        <p:nvSpPr>
          <p:cNvPr id="3" name="Content Placeholder 2">
            <a:extLst>
              <a:ext uri="{FF2B5EF4-FFF2-40B4-BE49-F238E27FC236}">
                <a16:creationId xmlns:a16="http://schemas.microsoft.com/office/drawing/2014/main" id="{344285FF-635E-8E90-B632-CA8B3702D125}"/>
              </a:ext>
            </a:extLst>
          </p:cNvPr>
          <p:cNvSpPr>
            <a:spLocks noGrp="1"/>
          </p:cNvSpPr>
          <p:nvPr>
            <p:ph idx="1"/>
          </p:nvPr>
        </p:nvSpPr>
        <p:spPr>
          <a:xfrm>
            <a:off x="475861" y="1749126"/>
            <a:ext cx="7972038" cy="2729568"/>
          </a:xfrm>
        </p:spPr>
        <p:txBody>
          <a:bodyPr vert="horz" wrap="square" lIns="68580" tIns="34290" rIns="68580" bIns="34290" rtlCol="0" anchor="t" anchorCtr="0">
            <a:normAutofit/>
          </a:bodyPr>
          <a:lstStyle/>
          <a:p>
            <a:pPr indent="-346075">
              <a:spcBef>
                <a:spcPts val="600"/>
              </a:spcBef>
              <a:spcAft>
                <a:spcPts val="0"/>
              </a:spcAft>
            </a:pPr>
            <a:r>
              <a:rPr lang="en-US" dirty="0">
                <a:ea typeface="+mn-lt"/>
                <a:cs typeface="+mn-lt"/>
              </a:rPr>
              <a:t>Image Classification is fundamental in Computer Vision.</a:t>
            </a:r>
          </a:p>
          <a:p>
            <a:pPr indent="-346075">
              <a:spcBef>
                <a:spcPts val="600"/>
              </a:spcBef>
              <a:spcAft>
                <a:spcPts val="0"/>
              </a:spcAft>
            </a:pPr>
            <a:r>
              <a:rPr lang="en-US" dirty="0">
                <a:ea typeface="+mn-lt"/>
                <a:cs typeface="+mn-lt"/>
              </a:rPr>
              <a:t>The SHAP explainer can shed light on the Computer Vision models.</a:t>
            </a:r>
          </a:p>
          <a:p>
            <a:pPr indent="-346075">
              <a:spcBef>
                <a:spcPts val="600"/>
              </a:spcBef>
              <a:spcAft>
                <a:spcPts val="0"/>
              </a:spcAft>
            </a:pPr>
            <a:r>
              <a:rPr lang="en-US" dirty="0">
                <a:ea typeface="+mn-lt"/>
                <a:cs typeface="+mn-lt"/>
              </a:rPr>
              <a:t>CNN can be explained by the score contributions on each pixel for a predicted image class.</a:t>
            </a:r>
          </a:p>
          <a:p>
            <a:pPr indent="-346075">
              <a:spcBef>
                <a:spcPts val="600"/>
              </a:spcBef>
              <a:spcAft>
                <a:spcPts val="0"/>
              </a:spcAft>
            </a:pPr>
            <a:r>
              <a:rPr lang="en-US" dirty="0">
                <a:ea typeface="+mn-lt"/>
                <a:cs typeface="+mn-lt"/>
              </a:rPr>
              <a:t>The objective in this section: testing the SHAP Deep Explainer performance for a CNN model on a small new dataset.</a:t>
            </a:r>
          </a:p>
        </p:txBody>
      </p:sp>
    </p:spTree>
    <p:extLst>
      <p:ext uri="{BB962C8B-B14F-4D97-AF65-F5344CB8AC3E}">
        <p14:creationId xmlns:p14="http://schemas.microsoft.com/office/powerpoint/2010/main" val="1355959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4857-0595-C393-D100-584D13CD65E7}"/>
              </a:ext>
            </a:extLst>
          </p:cNvPr>
          <p:cNvSpPr>
            <a:spLocks noGrp="1"/>
          </p:cNvSpPr>
          <p:nvPr>
            <p:ph type="title"/>
          </p:nvPr>
        </p:nvSpPr>
        <p:spPr>
          <a:xfrm>
            <a:off x="470263" y="605790"/>
            <a:ext cx="8157007" cy="643703"/>
          </a:xfrm>
        </p:spPr>
        <p:txBody>
          <a:bodyPr>
            <a:normAutofit fontScale="90000"/>
          </a:bodyPr>
          <a:lstStyle/>
          <a:p>
            <a:r>
              <a:rPr lang="en-US" sz="4000" dirty="0">
                <a:cs typeface="Calibri Light"/>
              </a:rPr>
              <a:t>Data Preparation</a:t>
            </a:r>
          </a:p>
        </p:txBody>
      </p:sp>
      <p:sp>
        <p:nvSpPr>
          <p:cNvPr id="5" name="TextBox 4">
            <a:extLst>
              <a:ext uri="{FF2B5EF4-FFF2-40B4-BE49-F238E27FC236}">
                <a16:creationId xmlns:a16="http://schemas.microsoft.com/office/drawing/2014/main" id="{FB8E4B0A-CEA4-0169-61A9-AB344FF6E7CA}"/>
              </a:ext>
            </a:extLst>
          </p:cNvPr>
          <p:cNvSpPr txBox="1"/>
          <p:nvPr/>
        </p:nvSpPr>
        <p:spPr>
          <a:xfrm>
            <a:off x="527413" y="3496410"/>
            <a:ext cx="7611950" cy="130035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cs typeface="Helvetica" panose="020B0604020202020204" pitchFamily="34" charset="0"/>
              </a:rPr>
              <a:t>Dataset: Animal Image dataset (cat, dog and panda) that includes 1000 images in each category. </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cs typeface="Helvetica" panose="020B0604020202020204" pitchFamily="34" charset="0"/>
              </a:rPr>
              <a:t>Split: 85/15 (85% training and 15% testing)</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cs typeface="Helvetica" panose="020B0604020202020204" pitchFamily="34" charset="0"/>
              </a:rPr>
              <a:t>Random samples from the train loader</a:t>
            </a:r>
          </a:p>
        </p:txBody>
      </p:sp>
      <p:pic>
        <p:nvPicPr>
          <p:cNvPr id="6" name="Picture 6" descr="A picture containing text, cat, indoor, screen&#10;&#10;Description automatically generated">
            <a:extLst>
              <a:ext uri="{FF2B5EF4-FFF2-40B4-BE49-F238E27FC236}">
                <a16:creationId xmlns:a16="http://schemas.microsoft.com/office/drawing/2014/main" id="{43CDEFCC-CB17-5209-0B78-2D7DB516F53C}"/>
              </a:ext>
            </a:extLst>
          </p:cNvPr>
          <p:cNvPicPr>
            <a:picLocks noChangeAspect="1"/>
          </p:cNvPicPr>
          <p:nvPr/>
        </p:nvPicPr>
        <p:blipFill>
          <a:blip r:embed="rId3"/>
          <a:stretch>
            <a:fillRect/>
          </a:stretch>
        </p:blipFill>
        <p:spPr>
          <a:xfrm>
            <a:off x="275952" y="1594938"/>
            <a:ext cx="8593979" cy="1454487"/>
          </a:xfrm>
          <a:prstGeom prst="rect">
            <a:avLst/>
          </a:prstGeom>
        </p:spPr>
      </p:pic>
    </p:spTree>
    <p:extLst>
      <p:ext uri="{BB962C8B-B14F-4D97-AF65-F5344CB8AC3E}">
        <p14:creationId xmlns:p14="http://schemas.microsoft.com/office/powerpoint/2010/main" val="3972112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515F-B7C8-C9FC-F033-1B44329B7875}"/>
              </a:ext>
            </a:extLst>
          </p:cNvPr>
          <p:cNvSpPr>
            <a:spLocks noGrp="1"/>
          </p:cNvSpPr>
          <p:nvPr>
            <p:ph type="title"/>
          </p:nvPr>
        </p:nvSpPr>
        <p:spPr>
          <a:xfrm>
            <a:off x="470263" y="388338"/>
            <a:ext cx="8157007" cy="1089755"/>
          </a:xfrm>
        </p:spPr>
        <p:txBody>
          <a:bodyPr/>
          <a:lstStyle/>
          <a:p>
            <a:r>
              <a:rPr lang="en-US" sz="4000" dirty="0">
                <a:cs typeface="Calibri Light"/>
              </a:rPr>
              <a:t>Model</a:t>
            </a:r>
          </a:p>
        </p:txBody>
      </p:sp>
      <p:pic>
        <p:nvPicPr>
          <p:cNvPr id="4" name="Picture 4" descr="Diagram&#10;&#10;Description automatically generated">
            <a:extLst>
              <a:ext uri="{FF2B5EF4-FFF2-40B4-BE49-F238E27FC236}">
                <a16:creationId xmlns:a16="http://schemas.microsoft.com/office/drawing/2014/main" id="{F45DA7F7-90BC-826B-34B7-716893389A0A}"/>
              </a:ext>
            </a:extLst>
          </p:cNvPr>
          <p:cNvPicPr>
            <a:picLocks noGrp="1" noChangeAspect="1"/>
          </p:cNvPicPr>
          <p:nvPr>
            <p:ph idx="1"/>
          </p:nvPr>
        </p:nvPicPr>
        <p:blipFill>
          <a:blip r:embed="rId3"/>
          <a:stretch>
            <a:fillRect/>
          </a:stretch>
        </p:blipFill>
        <p:spPr>
          <a:xfrm>
            <a:off x="989312" y="1394460"/>
            <a:ext cx="7169725" cy="2195037"/>
          </a:xfrm>
        </p:spPr>
      </p:pic>
      <p:sp>
        <p:nvSpPr>
          <p:cNvPr id="5" name="TextBox 4">
            <a:extLst>
              <a:ext uri="{FF2B5EF4-FFF2-40B4-BE49-F238E27FC236}">
                <a16:creationId xmlns:a16="http://schemas.microsoft.com/office/drawing/2014/main" id="{01E169A7-239F-A7C0-8350-FD58DDC48A8F}"/>
              </a:ext>
            </a:extLst>
          </p:cNvPr>
          <p:cNvSpPr txBox="1"/>
          <p:nvPr/>
        </p:nvSpPr>
        <p:spPr>
          <a:xfrm>
            <a:off x="525780" y="3877310"/>
            <a:ext cx="7532370" cy="130035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indent="-342900">
              <a:buClr>
                <a:schemeClr val="accent1">
                  <a:lumMod val="75000"/>
                </a:schemeClr>
              </a:buClr>
              <a:buFont typeface="Calibri" panose="020F0502020204030204" pitchFamily="34" charset="0"/>
              <a:buChar char="●"/>
            </a:pPr>
            <a:r>
              <a:rPr lang="en-US" sz="2000" dirty="0">
                <a:solidFill>
                  <a:srgbClr val="084183"/>
                </a:solidFill>
                <a:latin typeface="+mj-lt"/>
                <a:cs typeface="Calibri Light"/>
              </a:rPr>
              <a:t>Environment: </a:t>
            </a:r>
            <a:r>
              <a:rPr lang="en-US" sz="2000" dirty="0" err="1">
                <a:solidFill>
                  <a:srgbClr val="084183"/>
                </a:solidFill>
                <a:latin typeface="+mj-lt"/>
                <a:cs typeface="Calibri Light"/>
              </a:rPr>
              <a:t>PyTorch</a:t>
            </a:r>
            <a:r>
              <a:rPr lang="en-US" sz="2000" dirty="0">
                <a:solidFill>
                  <a:srgbClr val="084183"/>
                </a:solidFill>
                <a:latin typeface="+mj-lt"/>
                <a:cs typeface="Calibri Light"/>
              </a:rPr>
              <a:t> </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mj-lt"/>
                <a:cs typeface="Calibri Light"/>
              </a:rPr>
              <a:t>Importing the pre-trained ResNet-18 model + training final layer based on 3 classes</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mj-lt"/>
                <a:cs typeface="Calibri Light"/>
              </a:rPr>
              <a:t>Model accuracy: </a:t>
            </a:r>
            <a:r>
              <a:rPr lang="en-US" sz="2000" b="1" dirty="0">
                <a:solidFill>
                  <a:srgbClr val="084183"/>
                </a:solidFill>
                <a:latin typeface="+mj-lt"/>
                <a:cs typeface="Calibri Light"/>
              </a:rPr>
              <a:t>98%</a:t>
            </a:r>
          </a:p>
        </p:txBody>
      </p:sp>
    </p:spTree>
    <p:extLst>
      <p:ext uri="{BB962C8B-B14F-4D97-AF65-F5344CB8AC3E}">
        <p14:creationId xmlns:p14="http://schemas.microsoft.com/office/powerpoint/2010/main" val="215014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84577" y="572201"/>
            <a:ext cx="7922860" cy="794144"/>
          </a:xfrm>
        </p:spPr>
        <p:txBody>
          <a:bodyPr anchor="b">
            <a:normAutofit/>
          </a:bodyPr>
          <a:lstStyle/>
          <a:p>
            <a:r>
              <a:rPr lang="en-US" sz="4000" dirty="0"/>
              <a:t>Trust Defined</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8" y="1534513"/>
            <a:ext cx="4915582" cy="2924429"/>
          </a:xfrm>
        </p:spPr>
        <p:txBody>
          <a:bodyPr vert="horz" wrap="square" lIns="68580" tIns="34290" rIns="68580" bIns="34290" rtlCol="0" anchor="t" anchorCtr="0">
            <a:noAutofit/>
          </a:bodyPr>
          <a:lstStyle/>
          <a:p>
            <a:pPr marL="342900" indent="-342900">
              <a:spcBef>
                <a:spcPts val="600"/>
              </a:spcBef>
              <a:buFont typeface="Arial" panose="020B0604020202020204" pitchFamily="34" charset="0"/>
              <a:buChar char="•"/>
            </a:pPr>
            <a:r>
              <a:rPr lang="en-US" dirty="0">
                <a:ea typeface="+mn-lt"/>
                <a:cs typeface="+mn-lt"/>
              </a:rPr>
              <a:t>The willingness of a party to be </a:t>
            </a:r>
            <a:r>
              <a:rPr lang="en-US" b="1" dirty="0">
                <a:ea typeface="+mn-lt"/>
                <a:cs typeface="+mn-lt"/>
              </a:rPr>
              <a:t>vulnerable</a:t>
            </a:r>
            <a:r>
              <a:rPr lang="en-US" dirty="0">
                <a:ea typeface="+mn-lt"/>
                <a:cs typeface="+mn-lt"/>
              </a:rPr>
              <a:t> to the actions of another party.</a:t>
            </a:r>
          </a:p>
          <a:p>
            <a:pPr marL="342900" indent="-342900">
              <a:spcBef>
                <a:spcPts val="600"/>
              </a:spcBef>
              <a:buFont typeface="Arial" panose="020B0604020202020204" pitchFamily="34" charset="0"/>
              <a:buChar char="•"/>
            </a:pPr>
            <a:r>
              <a:rPr lang="en-US" dirty="0">
                <a:ea typeface="+mn-lt"/>
                <a:cs typeface="+mn-lt"/>
              </a:rPr>
              <a:t>Is based on the </a:t>
            </a:r>
            <a:r>
              <a:rPr lang="en-US" b="1" dirty="0">
                <a:ea typeface="+mn-lt"/>
                <a:cs typeface="+mn-lt"/>
              </a:rPr>
              <a:t>expectation</a:t>
            </a:r>
            <a:r>
              <a:rPr lang="en-US" dirty="0">
                <a:ea typeface="+mn-lt"/>
                <a:cs typeface="+mn-lt"/>
              </a:rPr>
              <a:t> that the other will perform a particular action important to the trustor.</a:t>
            </a:r>
          </a:p>
          <a:p>
            <a:pPr marL="342900" indent="-342900">
              <a:spcBef>
                <a:spcPts val="600"/>
              </a:spcBef>
              <a:buFont typeface="Arial" panose="020B0604020202020204" pitchFamily="34" charset="0"/>
              <a:buChar char="•"/>
            </a:pPr>
            <a:r>
              <a:rPr lang="en-US" dirty="0">
                <a:ea typeface="+mn-lt"/>
                <a:cs typeface="+mn-lt"/>
              </a:rPr>
              <a:t>Is irrespective of any ability to monitor or control that other party.</a:t>
            </a:r>
          </a:p>
        </p:txBody>
      </p:sp>
      <p:pic>
        <p:nvPicPr>
          <p:cNvPr id="6" name="Graphic 5" descr="Handshake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5400160" y="1766972"/>
            <a:ext cx="3007277" cy="3007277"/>
          </a:xfrm>
          <a:prstGeom prst="rect">
            <a:avLst/>
          </a:prstGeom>
        </p:spPr>
      </p:pic>
    </p:spTree>
    <p:extLst>
      <p:ext uri="{BB962C8B-B14F-4D97-AF65-F5344CB8AC3E}">
        <p14:creationId xmlns:p14="http://schemas.microsoft.com/office/powerpoint/2010/main" val="2304919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8FE-7FF8-1599-DC0D-0A1E46750491}"/>
              </a:ext>
            </a:extLst>
          </p:cNvPr>
          <p:cNvSpPr>
            <a:spLocks noGrp="1"/>
          </p:cNvSpPr>
          <p:nvPr>
            <p:ph type="title"/>
          </p:nvPr>
        </p:nvSpPr>
        <p:spPr>
          <a:xfrm>
            <a:off x="470263" y="560070"/>
            <a:ext cx="8157007" cy="765810"/>
          </a:xfrm>
        </p:spPr>
        <p:txBody>
          <a:bodyPr>
            <a:noAutofit/>
          </a:bodyPr>
          <a:lstStyle/>
          <a:p>
            <a:r>
              <a:rPr lang="en-US" sz="4000" dirty="0">
                <a:cs typeface="Calibri Light"/>
              </a:rPr>
              <a:t>SHAP Deep Explainer in Action</a:t>
            </a:r>
          </a:p>
        </p:txBody>
      </p:sp>
      <p:pic>
        <p:nvPicPr>
          <p:cNvPr id="5" name="Picture 5">
            <a:extLst>
              <a:ext uri="{FF2B5EF4-FFF2-40B4-BE49-F238E27FC236}">
                <a16:creationId xmlns:a16="http://schemas.microsoft.com/office/drawing/2014/main" id="{D161E808-6751-996C-5F96-46B672A41B8A}"/>
              </a:ext>
            </a:extLst>
          </p:cNvPr>
          <p:cNvPicPr>
            <a:picLocks noChangeAspect="1"/>
          </p:cNvPicPr>
          <p:nvPr/>
        </p:nvPicPr>
        <p:blipFill>
          <a:blip r:embed="rId3"/>
          <a:stretch>
            <a:fillRect/>
          </a:stretch>
        </p:blipFill>
        <p:spPr>
          <a:xfrm>
            <a:off x="5056981" y="2644220"/>
            <a:ext cx="3721100" cy="464344"/>
          </a:xfrm>
          <a:prstGeom prst="rect">
            <a:avLst/>
          </a:prstGeom>
        </p:spPr>
      </p:pic>
      <p:pic>
        <p:nvPicPr>
          <p:cNvPr id="6" name="Picture 6">
            <a:extLst>
              <a:ext uri="{FF2B5EF4-FFF2-40B4-BE49-F238E27FC236}">
                <a16:creationId xmlns:a16="http://schemas.microsoft.com/office/drawing/2014/main" id="{DA2DC99B-796B-43B5-23C8-5702F37A0FB2}"/>
              </a:ext>
            </a:extLst>
          </p:cNvPr>
          <p:cNvPicPr>
            <a:picLocks noChangeAspect="1"/>
          </p:cNvPicPr>
          <p:nvPr/>
        </p:nvPicPr>
        <p:blipFill>
          <a:blip r:embed="rId4"/>
          <a:stretch>
            <a:fillRect/>
          </a:stretch>
        </p:blipFill>
        <p:spPr>
          <a:xfrm>
            <a:off x="5062259" y="3362442"/>
            <a:ext cx="3726656" cy="419100"/>
          </a:xfrm>
          <a:prstGeom prst="rect">
            <a:avLst/>
          </a:prstGeom>
        </p:spPr>
      </p:pic>
      <p:pic>
        <p:nvPicPr>
          <p:cNvPr id="9" name="Picture 9">
            <a:extLst>
              <a:ext uri="{FF2B5EF4-FFF2-40B4-BE49-F238E27FC236}">
                <a16:creationId xmlns:a16="http://schemas.microsoft.com/office/drawing/2014/main" id="{61300A2F-0C84-3E79-18C0-A44C3D73F6CB}"/>
              </a:ext>
            </a:extLst>
          </p:cNvPr>
          <p:cNvPicPr>
            <a:picLocks noGrp="1" noChangeAspect="1"/>
          </p:cNvPicPr>
          <p:nvPr>
            <p:ph idx="1"/>
          </p:nvPr>
        </p:nvPicPr>
        <p:blipFill>
          <a:blip r:embed="rId5"/>
          <a:stretch>
            <a:fillRect/>
          </a:stretch>
        </p:blipFill>
        <p:spPr>
          <a:xfrm>
            <a:off x="5056187" y="1907581"/>
            <a:ext cx="2952750" cy="488156"/>
          </a:xfrm>
        </p:spPr>
      </p:pic>
      <p:sp>
        <p:nvSpPr>
          <p:cNvPr id="10" name="TextBox 9">
            <a:extLst>
              <a:ext uri="{FF2B5EF4-FFF2-40B4-BE49-F238E27FC236}">
                <a16:creationId xmlns:a16="http://schemas.microsoft.com/office/drawing/2014/main" id="{30511DC2-9A75-9C55-3889-5666B4C14C49}"/>
              </a:ext>
            </a:extLst>
          </p:cNvPr>
          <p:cNvSpPr txBox="1"/>
          <p:nvPr/>
        </p:nvSpPr>
        <p:spPr>
          <a:xfrm>
            <a:off x="525780" y="1955800"/>
            <a:ext cx="4000500" cy="269304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indent="-342900">
              <a:buClr>
                <a:schemeClr val="accent1">
                  <a:lumMod val="75000"/>
                </a:schemeClr>
              </a:buClr>
              <a:buAutoNum type="arabicPeriod"/>
            </a:pPr>
            <a:r>
              <a:rPr lang="en-US" sz="2000" dirty="0">
                <a:solidFill>
                  <a:srgbClr val="084183"/>
                </a:solidFill>
                <a:latin typeface="Helvetica" panose="020B0604020202020204" pitchFamily="34" charset="0"/>
                <a:cs typeface="Helvetica" panose="020B0604020202020204" pitchFamily="34" charset="0"/>
              </a:rPr>
              <a:t>Load images for the </a:t>
            </a:r>
            <a:r>
              <a:rPr lang="en-US" sz="2000" dirty="0">
                <a:solidFill>
                  <a:srgbClr val="084183"/>
                </a:solidFill>
                <a:latin typeface="Helvetica" panose="020B0604020202020204" pitchFamily="34" charset="0"/>
                <a:ea typeface="+mn-lt"/>
                <a:cs typeface="Helvetica" panose="020B0604020202020204" pitchFamily="34" charset="0"/>
              </a:rPr>
              <a:t>Deep Explainer</a:t>
            </a:r>
            <a:endParaRPr lang="en-US" sz="2000" dirty="0">
              <a:solidFill>
                <a:srgbClr val="084183"/>
              </a:solidFill>
              <a:latin typeface="Helvetica" panose="020B0604020202020204" pitchFamily="34" charset="0"/>
              <a:cs typeface="Helvetica" panose="020B0604020202020204" pitchFamily="34" charset="0"/>
            </a:endParaRPr>
          </a:p>
          <a:p>
            <a:pPr marL="342900" indent="-342900">
              <a:buClr>
                <a:schemeClr val="accent1">
                  <a:lumMod val="75000"/>
                </a:schemeClr>
              </a:buClr>
              <a:buAutoNum type="arabicPeriod"/>
            </a:pPr>
            <a:r>
              <a:rPr lang="en-US" sz="2000" dirty="0">
                <a:solidFill>
                  <a:srgbClr val="084183"/>
                </a:solidFill>
                <a:latin typeface="Helvetica" panose="020B0604020202020204" pitchFamily="34" charset="0"/>
                <a:ea typeface="+mn-lt"/>
                <a:cs typeface="Helvetica" panose="020B0604020202020204" pitchFamily="34" charset="0"/>
              </a:rPr>
              <a:t>Define the background and test images</a:t>
            </a:r>
          </a:p>
          <a:p>
            <a:pPr marL="342900" indent="-342900">
              <a:buClr>
                <a:schemeClr val="accent1">
                  <a:lumMod val="75000"/>
                </a:schemeClr>
              </a:buClr>
              <a:buAutoNum type="arabicPeriod"/>
            </a:pPr>
            <a:r>
              <a:rPr lang="en-US" sz="2000" dirty="0">
                <a:solidFill>
                  <a:srgbClr val="084183"/>
                </a:solidFill>
                <a:latin typeface="Helvetica" panose="020B0604020202020204" pitchFamily="34" charset="0"/>
                <a:ea typeface="+mn-lt"/>
                <a:cs typeface="Helvetica" panose="020B0604020202020204" pitchFamily="34" charset="0"/>
              </a:rPr>
              <a:t>Instantiate the SHAP Deep Explainer algorithm based on the background images and the model </a:t>
            </a:r>
            <a:endParaRPr lang="en-US" sz="2000" dirty="0">
              <a:solidFill>
                <a:srgbClr val="084183"/>
              </a:solidFill>
              <a:latin typeface="Helvetica" panose="020B0604020202020204" pitchFamily="34" charset="0"/>
              <a:cs typeface="Helvetica" panose="020B0604020202020204" pitchFamily="34" charset="0"/>
            </a:endParaRPr>
          </a:p>
          <a:p>
            <a:pPr marL="257175" indent="-257175">
              <a:buAutoNum type="arabicPeriod"/>
            </a:pPr>
            <a:endParaRPr lang="en-US" sz="1050" dirty="0">
              <a:latin typeface="+mj-lt"/>
              <a:cs typeface="Calibri Light"/>
            </a:endParaRPr>
          </a:p>
        </p:txBody>
      </p:sp>
    </p:spTree>
    <p:extLst>
      <p:ext uri="{BB962C8B-B14F-4D97-AF65-F5344CB8AC3E}">
        <p14:creationId xmlns:p14="http://schemas.microsoft.com/office/powerpoint/2010/main" val="3939988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6556-55CC-02CF-E419-7238530210EB}"/>
              </a:ext>
            </a:extLst>
          </p:cNvPr>
          <p:cNvSpPr>
            <a:spLocks noGrp="1"/>
          </p:cNvSpPr>
          <p:nvPr>
            <p:ph type="title"/>
          </p:nvPr>
        </p:nvSpPr>
        <p:spPr/>
        <p:txBody>
          <a:bodyPr/>
          <a:lstStyle/>
          <a:p>
            <a:r>
              <a:rPr lang="en-US" sz="4000" dirty="0">
                <a:cs typeface="Calibri Light"/>
              </a:rPr>
              <a:t>Deep Explainer Results</a:t>
            </a:r>
          </a:p>
        </p:txBody>
      </p:sp>
      <p:pic>
        <p:nvPicPr>
          <p:cNvPr id="4" name="Picture 4" descr="A picture containing text, dark, window&#10;&#10;Description automatically generated">
            <a:extLst>
              <a:ext uri="{FF2B5EF4-FFF2-40B4-BE49-F238E27FC236}">
                <a16:creationId xmlns:a16="http://schemas.microsoft.com/office/drawing/2014/main" id="{5F1F7546-180D-FC8C-60F2-8B115234A4CA}"/>
              </a:ext>
            </a:extLst>
          </p:cNvPr>
          <p:cNvPicPr>
            <a:picLocks noGrp="1" noChangeAspect="1"/>
          </p:cNvPicPr>
          <p:nvPr>
            <p:ph idx="1"/>
          </p:nvPr>
        </p:nvPicPr>
        <p:blipFill>
          <a:blip r:embed="rId3"/>
          <a:stretch>
            <a:fillRect/>
          </a:stretch>
        </p:blipFill>
        <p:spPr>
          <a:xfrm>
            <a:off x="5534544" y="2099469"/>
            <a:ext cx="3012040" cy="3303191"/>
          </a:xfrm>
        </p:spPr>
      </p:pic>
      <p:pic>
        <p:nvPicPr>
          <p:cNvPr id="5" name="Picture 5">
            <a:extLst>
              <a:ext uri="{FF2B5EF4-FFF2-40B4-BE49-F238E27FC236}">
                <a16:creationId xmlns:a16="http://schemas.microsoft.com/office/drawing/2014/main" id="{6EAF12B0-9E67-DDE6-DD4A-6D1AB177116A}"/>
              </a:ext>
            </a:extLst>
          </p:cNvPr>
          <p:cNvPicPr>
            <a:picLocks noChangeAspect="1"/>
          </p:cNvPicPr>
          <p:nvPr/>
        </p:nvPicPr>
        <p:blipFill>
          <a:blip r:embed="rId4"/>
          <a:stretch>
            <a:fillRect/>
          </a:stretch>
        </p:blipFill>
        <p:spPr>
          <a:xfrm>
            <a:off x="5535613" y="1185258"/>
            <a:ext cx="2970212" cy="820362"/>
          </a:xfrm>
          <a:prstGeom prst="rect">
            <a:avLst/>
          </a:prstGeom>
        </p:spPr>
      </p:pic>
      <p:sp>
        <p:nvSpPr>
          <p:cNvPr id="6" name="TextBox 5">
            <a:extLst>
              <a:ext uri="{FF2B5EF4-FFF2-40B4-BE49-F238E27FC236}">
                <a16:creationId xmlns:a16="http://schemas.microsoft.com/office/drawing/2014/main" id="{F531CDB1-BD35-CDFC-007D-EED55ACD4957}"/>
              </a:ext>
            </a:extLst>
          </p:cNvPr>
          <p:cNvSpPr txBox="1"/>
          <p:nvPr/>
        </p:nvSpPr>
        <p:spPr>
          <a:xfrm>
            <a:off x="523875" y="1234440"/>
            <a:ext cx="4774923" cy="439351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ea typeface="+mn-lt"/>
                <a:cs typeface="Helvetica" panose="020B0604020202020204" pitchFamily="34" charset="0"/>
              </a:rPr>
              <a:t>The rows represent the test images, while the columns represent the true values.</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ea typeface="+mn-lt"/>
                <a:cs typeface="Helvetica" panose="020B0604020202020204" pitchFamily="34" charset="0"/>
              </a:rPr>
              <a:t>The highlighted pixels clarify the contribution probability.</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ea typeface="+mn-lt"/>
                <a:cs typeface="Helvetica" panose="020B0604020202020204" pitchFamily="34" charset="0"/>
              </a:rPr>
              <a:t>So,</a:t>
            </a:r>
            <a:r>
              <a:rPr lang="en-US" sz="2000" b="1" dirty="0">
                <a:solidFill>
                  <a:srgbClr val="084183"/>
                </a:solidFill>
                <a:latin typeface="Helvetica" panose="020B0604020202020204" pitchFamily="34" charset="0"/>
                <a:ea typeface="+mn-lt"/>
                <a:cs typeface="Helvetica" panose="020B0604020202020204" pitchFamily="34" charset="0"/>
              </a:rPr>
              <a:t> </a:t>
            </a:r>
            <a:r>
              <a:rPr lang="en-US" sz="2000" b="1" dirty="0">
                <a:solidFill>
                  <a:srgbClr val="FF0000"/>
                </a:solidFill>
                <a:latin typeface="Helvetica" panose="020B0604020202020204" pitchFamily="34" charset="0"/>
                <a:ea typeface="+mn-lt"/>
                <a:cs typeface="Helvetica" panose="020B0604020202020204" pitchFamily="34" charset="0"/>
              </a:rPr>
              <a:t>red</a:t>
            </a:r>
            <a:r>
              <a:rPr lang="en-US" sz="2000" dirty="0">
                <a:solidFill>
                  <a:srgbClr val="FF0000"/>
                </a:solidFill>
                <a:latin typeface="Helvetica" panose="020B0604020202020204" pitchFamily="34" charset="0"/>
                <a:ea typeface="+mn-lt"/>
                <a:cs typeface="Helvetica" panose="020B0604020202020204" pitchFamily="34" charset="0"/>
              </a:rPr>
              <a:t> </a:t>
            </a:r>
            <a:r>
              <a:rPr lang="en-US" sz="2000" dirty="0">
                <a:solidFill>
                  <a:srgbClr val="084183"/>
                </a:solidFill>
                <a:latin typeface="Helvetica" panose="020B0604020202020204" pitchFamily="34" charset="0"/>
                <a:ea typeface="+mn-lt"/>
                <a:cs typeface="Helvetica" panose="020B0604020202020204" pitchFamily="34" charset="0"/>
              </a:rPr>
              <a:t>pixels demonstrate positive, while</a:t>
            </a:r>
            <a:r>
              <a:rPr lang="en-US" sz="2000" dirty="0">
                <a:latin typeface="Helvetica" panose="020B0604020202020204" pitchFamily="34" charset="0"/>
                <a:ea typeface="+mn-lt"/>
                <a:cs typeface="Helvetica" panose="020B0604020202020204" pitchFamily="34" charset="0"/>
              </a:rPr>
              <a:t> </a:t>
            </a:r>
            <a:r>
              <a:rPr lang="en-US" sz="2000" b="1" dirty="0">
                <a:solidFill>
                  <a:srgbClr val="00B0F0"/>
                </a:solidFill>
                <a:latin typeface="Helvetica" panose="020B0604020202020204" pitchFamily="34" charset="0"/>
                <a:ea typeface="+mn-lt"/>
                <a:cs typeface="Helvetica" panose="020B0604020202020204" pitchFamily="34" charset="0"/>
              </a:rPr>
              <a:t>blue </a:t>
            </a:r>
            <a:r>
              <a:rPr lang="en-US" sz="2000" dirty="0">
                <a:solidFill>
                  <a:srgbClr val="084183"/>
                </a:solidFill>
                <a:latin typeface="Helvetica" panose="020B0604020202020204" pitchFamily="34" charset="0"/>
                <a:ea typeface="+mn-lt"/>
                <a:cs typeface="Helvetica" panose="020B0604020202020204" pitchFamily="34" charset="0"/>
              </a:rPr>
              <a:t>pixels indicate negative contribution to classifying an image for a particular class. </a:t>
            </a:r>
            <a:endParaRPr lang="en-US" sz="2000" dirty="0">
              <a:solidFill>
                <a:srgbClr val="084183"/>
              </a:solidFill>
              <a:latin typeface="Helvetica" panose="020B0604020202020204" pitchFamily="34" charset="0"/>
              <a:cs typeface="Helvetica" panose="020B0604020202020204" pitchFamily="34" charset="0"/>
            </a:endParaRP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ea typeface="+mn-lt"/>
                <a:cs typeface="Helvetica" panose="020B0604020202020204" pitchFamily="34" charset="0"/>
              </a:rPr>
              <a:t>Deep Explainer has focused on the face, especially the eyes and nose.</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cs typeface="Helvetica" panose="020B0604020202020204" pitchFamily="34" charset="0"/>
              </a:rPr>
              <a:t>The algorithm focuses on the differentiating factors.</a:t>
            </a:r>
          </a:p>
          <a:p>
            <a:pPr marL="171450" indent="-171450">
              <a:buClr>
                <a:schemeClr val="accent1">
                  <a:lumMod val="75000"/>
                </a:schemeClr>
              </a:buClr>
              <a:buFont typeface="Calibri" panose="020F0502020204030204" pitchFamily="34" charset="0"/>
              <a:buChar char="●"/>
            </a:pPr>
            <a:endParaRPr lang="en-US" sz="1050" dirty="0">
              <a:cs typeface="Calibri Light"/>
            </a:endParaRPr>
          </a:p>
          <a:p>
            <a:pPr marL="214313" indent="-214313">
              <a:buFont typeface="Wingdings"/>
              <a:buChar char="Ø"/>
            </a:pPr>
            <a:endParaRPr lang="en-US" sz="1050" dirty="0">
              <a:cs typeface="Calibri Light"/>
            </a:endParaRPr>
          </a:p>
        </p:txBody>
      </p:sp>
    </p:spTree>
    <p:extLst>
      <p:ext uri="{BB962C8B-B14F-4D97-AF65-F5344CB8AC3E}">
        <p14:creationId xmlns:p14="http://schemas.microsoft.com/office/powerpoint/2010/main" val="3973693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sz="4000" dirty="0"/>
              <a:t>Summary</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7197" y="1558212"/>
            <a:ext cx="7992837" cy="3680929"/>
          </a:xfrm>
        </p:spPr>
        <p:txBody>
          <a:bodyPr vert="horz" wrap="square" lIns="68580" tIns="34290" rIns="68580" bIns="34290" rtlCol="0" anchor="t" anchorCtr="0">
            <a:normAutofit/>
          </a:bodyPr>
          <a:lstStyle/>
          <a:p>
            <a:pPr indent="-401638">
              <a:spcBef>
                <a:spcPts val="600"/>
              </a:spcBef>
              <a:spcAft>
                <a:spcPts val="0"/>
              </a:spcAft>
            </a:pPr>
            <a:r>
              <a:rPr lang="en-US" dirty="0">
                <a:ea typeface="+mn-lt"/>
                <a:cs typeface="+mn-lt"/>
              </a:rPr>
              <a:t>Trust is essential to integrating AI in a meaningful way into daily business.</a:t>
            </a:r>
          </a:p>
          <a:p>
            <a:pPr indent="-401638">
              <a:spcBef>
                <a:spcPts val="600"/>
              </a:spcBef>
              <a:spcAft>
                <a:spcPts val="0"/>
              </a:spcAft>
            </a:pPr>
            <a:r>
              <a:rPr lang="en-US" dirty="0" err="1">
                <a:ea typeface="+mn-lt"/>
                <a:cs typeface="+mn-lt"/>
              </a:rPr>
              <a:t>Explainability</a:t>
            </a:r>
            <a:r>
              <a:rPr lang="en-US" dirty="0">
                <a:ea typeface="+mn-lt"/>
                <a:cs typeface="+mn-lt"/>
              </a:rPr>
              <a:t>, the ability to </a:t>
            </a:r>
            <a:r>
              <a:rPr lang="en-US" dirty="0"/>
              <a:t>provide a clear and relevant explanation of a model's decision, is one of the pillars of that trust.</a:t>
            </a:r>
            <a:endParaRPr lang="en-US" dirty="0">
              <a:ea typeface="+mn-lt"/>
              <a:cs typeface="+mn-lt"/>
            </a:endParaRPr>
          </a:p>
          <a:p>
            <a:pPr indent="-401638">
              <a:spcBef>
                <a:spcPts val="600"/>
              </a:spcBef>
              <a:spcAft>
                <a:spcPts val="0"/>
              </a:spcAft>
            </a:pPr>
            <a:r>
              <a:rPr lang="en-US" dirty="0">
                <a:ea typeface="+mn-lt"/>
                <a:cs typeface="+mn-lt"/>
              </a:rPr>
              <a:t>The AIX360 Toolkit can help explain data, models, and model decisions in clear and visual ways for a variety of audiences.</a:t>
            </a:r>
          </a:p>
        </p:txBody>
      </p:sp>
    </p:spTree>
    <p:extLst>
      <p:ext uri="{BB962C8B-B14F-4D97-AF65-F5344CB8AC3E}">
        <p14:creationId xmlns:p14="http://schemas.microsoft.com/office/powerpoint/2010/main" val="397438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84578" y="561691"/>
            <a:ext cx="7922860" cy="804654"/>
          </a:xfrm>
        </p:spPr>
        <p:txBody>
          <a:bodyPr anchor="b">
            <a:normAutofit/>
          </a:bodyPr>
          <a:lstStyle/>
          <a:p>
            <a:r>
              <a:rPr lang="en-US" sz="4000" dirty="0">
                <a:ea typeface="+mj-lt"/>
                <a:cs typeface="+mj-lt"/>
              </a:rPr>
              <a:t>Trustworthy </a:t>
            </a:r>
            <a:r>
              <a:rPr lang="en-US" sz="4000" dirty="0"/>
              <a:t>vs. Trusted</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8" y="1534510"/>
            <a:ext cx="5201519" cy="2840347"/>
          </a:xfrm>
        </p:spPr>
        <p:txBody>
          <a:bodyPr vert="horz" wrap="square" lIns="68580" tIns="34290" rIns="68580" bIns="34290" rtlCol="0" anchor="t" anchorCtr="0">
            <a:noAutofit/>
          </a:bodyPr>
          <a:lstStyle/>
          <a:p>
            <a:pPr marL="342900" indent="-342900">
              <a:spcBef>
                <a:spcPts val="1800"/>
              </a:spcBef>
            </a:pPr>
            <a:r>
              <a:rPr lang="en-US" dirty="0">
                <a:ea typeface="+mn-lt"/>
                <a:cs typeface="+mn-lt"/>
              </a:rPr>
              <a:t>Trust implies trustworthiness: the ability to perform the service the trustor requires at an appropriate standard.</a:t>
            </a:r>
          </a:p>
          <a:p>
            <a:pPr marL="342900" indent="-342900">
              <a:spcBef>
                <a:spcPts val="1800"/>
              </a:spcBef>
            </a:pPr>
            <a:r>
              <a:rPr lang="en-US" dirty="0">
                <a:ea typeface="+mn-lt"/>
                <a:cs typeface="+mn-lt"/>
              </a:rPr>
              <a:t>A party may be trustworthy, but it may not necessarily be trusted. </a:t>
            </a:r>
          </a:p>
          <a:p>
            <a:pPr marL="342900" indent="-342900">
              <a:spcBef>
                <a:spcPts val="1800"/>
              </a:spcBef>
            </a:pPr>
            <a:r>
              <a:rPr lang="en-US" dirty="0">
                <a:ea typeface="+mn-lt"/>
                <a:cs typeface="+mn-lt"/>
              </a:rPr>
              <a:t>The trustor must consciously decide to be vulnerable based on how trustworthy the trustee seems.</a:t>
            </a:r>
          </a:p>
        </p:txBody>
      </p:sp>
      <p:pic>
        <p:nvPicPr>
          <p:cNvPr id="6" name="Graphic 5" descr="Shield Cross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5400160" y="1766972"/>
            <a:ext cx="3007277" cy="3007277"/>
          </a:xfrm>
          <a:prstGeom prst="rect">
            <a:avLst/>
          </a:prstGeom>
        </p:spPr>
      </p:pic>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2264251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84577" y="572201"/>
            <a:ext cx="7922860" cy="804654"/>
          </a:xfrm>
        </p:spPr>
        <p:txBody>
          <a:bodyPr anchor="b">
            <a:normAutofit/>
          </a:bodyPr>
          <a:lstStyle/>
          <a:p>
            <a:r>
              <a:rPr lang="en-US" sz="4000" dirty="0"/>
              <a:t>AI Trust</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8" y="1534509"/>
            <a:ext cx="5306622" cy="3547571"/>
          </a:xfrm>
        </p:spPr>
        <p:txBody>
          <a:bodyPr vert="horz" wrap="square" lIns="68580" tIns="34290" rIns="68580" bIns="34290" rtlCol="0" anchor="t" anchorCtr="0">
            <a:noAutofit/>
          </a:bodyPr>
          <a:lstStyle/>
          <a:p>
            <a:pPr marL="285750" indent="-285750">
              <a:spcBef>
                <a:spcPts val="1800"/>
              </a:spcBef>
              <a:buFont typeface="Arial" panose="020B0604020202020204" pitchFamily="34" charset="0"/>
              <a:buChar char="•"/>
            </a:pPr>
            <a:r>
              <a:rPr lang="en-US" dirty="0">
                <a:ea typeface="+mn-lt"/>
                <a:cs typeface="+mn-lt"/>
              </a:rPr>
              <a:t>As AI is operationalized, it is imperative that is it both trustworthy and trusted.</a:t>
            </a:r>
          </a:p>
          <a:p>
            <a:pPr marL="285750" indent="-285750">
              <a:spcBef>
                <a:spcPts val="1800"/>
              </a:spcBef>
              <a:buFont typeface="Arial" panose="020B0604020202020204" pitchFamily="34" charset="0"/>
              <a:buChar char="•"/>
            </a:pPr>
            <a:r>
              <a:rPr lang="en-US" dirty="0">
                <a:ea typeface="+mn-lt"/>
                <a:cs typeface="+mn-lt"/>
              </a:rPr>
              <a:t>There is currently not much trust in AI among the general public, due to the difficulty of demonstrating a model’s trustworthiness.</a:t>
            </a:r>
          </a:p>
          <a:p>
            <a:pPr marL="285750" indent="-285750">
              <a:spcBef>
                <a:spcPts val="1800"/>
              </a:spcBef>
              <a:buFont typeface="Arial" panose="020B0604020202020204" pitchFamily="34" charset="0"/>
              <a:buChar char="•"/>
            </a:pPr>
            <a:r>
              <a:rPr lang="en-US" dirty="0">
                <a:ea typeface="+mn-lt"/>
                <a:cs typeface="+mn-lt"/>
              </a:rPr>
              <a:t>IBM Research outlined five pillars of AI trust that support and demonstrate trustworthiness in model building.</a:t>
            </a:r>
          </a:p>
        </p:txBody>
      </p:sp>
      <p:pic>
        <p:nvPicPr>
          <p:cNvPr id="6" name="Graphic 5" descr="Robot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400160" y="1766972"/>
            <a:ext cx="3007277" cy="3007277"/>
          </a:xfrm>
          <a:prstGeom prst="rect">
            <a:avLst/>
          </a:prstGeom>
        </p:spPr>
      </p:pic>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319932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571-1AA8-40B1-807E-061FCE188C27}"/>
              </a:ext>
            </a:extLst>
          </p:cNvPr>
          <p:cNvSpPr>
            <a:spLocks noGrp="1"/>
          </p:cNvSpPr>
          <p:nvPr>
            <p:ph type="title"/>
          </p:nvPr>
        </p:nvSpPr>
        <p:spPr>
          <a:xfrm>
            <a:off x="470263" y="422497"/>
            <a:ext cx="8157007" cy="1089755"/>
          </a:xfrm>
        </p:spPr>
        <p:txBody>
          <a:bodyPr>
            <a:normAutofit/>
          </a:bodyPr>
          <a:lstStyle/>
          <a:p>
            <a:pPr algn="ctr"/>
            <a:r>
              <a:rPr lang="en-US" sz="4000" dirty="0">
                <a:cs typeface="Calibri Light"/>
              </a:rPr>
              <a:t>The Five Pillars of AI Trust</a:t>
            </a:r>
            <a:endParaRPr lang="en-US" sz="4000" dirty="0"/>
          </a:p>
        </p:txBody>
      </p:sp>
      <p:graphicFrame>
        <p:nvGraphicFramePr>
          <p:cNvPr id="5" name="Diagram 5">
            <a:extLst>
              <a:ext uri="{FF2B5EF4-FFF2-40B4-BE49-F238E27FC236}">
                <a16:creationId xmlns:a16="http://schemas.microsoft.com/office/drawing/2014/main" id="{7F4861BB-3299-438C-B88E-E172D8F23E92}"/>
              </a:ext>
            </a:extLst>
          </p:cNvPr>
          <p:cNvGraphicFramePr>
            <a:graphicFrameLocks noGrp="1"/>
          </p:cNvGraphicFramePr>
          <p:nvPr>
            <p:ph idx="1"/>
          </p:nvPr>
        </p:nvGraphicFramePr>
        <p:xfrm>
          <a:off x="628650" y="1416844"/>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a:extLst>
              <a:ext uri="{FF2B5EF4-FFF2-40B4-BE49-F238E27FC236}">
                <a16:creationId xmlns:a16="http://schemas.microsoft.com/office/drawing/2014/main" id="{883250C6-533F-4366-AEA7-BA3D4939C944}"/>
              </a:ext>
            </a:extLst>
          </p:cNvPr>
          <p:cNvSpPr txBox="1">
            <a:spLocks/>
          </p:cNvSpPr>
          <p:nvPr/>
        </p:nvSpPr>
        <p:spPr>
          <a:xfrm>
            <a:off x="466725" y="5053013"/>
            <a:ext cx="8582025" cy="302419"/>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0" dirty="0">
                <a:solidFill>
                  <a:srgbClr val="2683C6"/>
                </a:solidFill>
                <a:ea typeface="+mn-lt"/>
                <a:cs typeface="Calibri" panose="020F0502020204030204" pitchFamily="34" charset="0"/>
              </a:rPr>
              <a:t>https://www.ibm.com/blogs/watson/2021/05/trustworthy-ai-foundations/</a:t>
            </a:r>
          </a:p>
        </p:txBody>
      </p:sp>
    </p:spTree>
    <p:extLst>
      <p:ext uri="{BB962C8B-B14F-4D97-AF65-F5344CB8AC3E}">
        <p14:creationId xmlns:p14="http://schemas.microsoft.com/office/powerpoint/2010/main" val="330569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err="1"/>
              <a:t>Explainability</a:t>
            </a:r>
            <a:endParaRPr lang="en-US" dirty="0"/>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55736355"/>
      </p:ext>
    </p:extLst>
  </p:cSld>
  <p:clrMapOvr>
    <a:masterClrMapping/>
  </p:clrMapOvr>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2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17495</TotalTime>
  <Words>5891</Words>
  <Application>Microsoft Office PowerPoint</Application>
  <PresentationFormat>On-screen Show (16:10)</PresentationFormat>
  <Paragraphs>399</Paragraphs>
  <Slides>52</Slides>
  <Notes>48</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52</vt:i4>
      </vt:variant>
    </vt:vector>
  </HeadingPairs>
  <TitlesOfParts>
    <vt:vector size="69" baseType="lpstr">
      <vt:lpstr>Abadi Extra Light</vt:lpstr>
      <vt:lpstr>Arial</vt:lpstr>
      <vt:lpstr>Arial,Sans-Serif</vt:lpstr>
      <vt:lpstr>Calibri</vt:lpstr>
      <vt:lpstr>Calibri Light</vt:lpstr>
      <vt:lpstr>Constantia</vt:lpstr>
      <vt:lpstr>Corbel</vt:lpstr>
      <vt:lpstr>Franklin Gothic</vt:lpstr>
      <vt:lpstr>Helvetica</vt:lpstr>
      <vt:lpstr>Helvetica Neue</vt:lpstr>
      <vt:lpstr>Noto Sans Symbols</vt:lpstr>
      <vt:lpstr>Tahoma</vt:lpstr>
      <vt:lpstr>Times New Roman</vt:lpstr>
      <vt:lpstr>Wingdings</vt:lpstr>
      <vt:lpstr>Penn</vt:lpstr>
      <vt:lpstr>1_Penn</vt:lpstr>
      <vt:lpstr>2_Penn</vt:lpstr>
      <vt:lpstr>Building AI Trust: AI Explainability 360</vt:lpstr>
      <vt:lpstr>Contents</vt:lpstr>
      <vt:lpstr>Introduction to AI Trust</vt:lpstr>
      <vt:lpstr>When a Computer Program  Keeps You in Jail</vt:lpstr>
      <vt:lpstr>Trust Defined</vt:lpstr>
      <vt:lpstr>Trustworthy vs. Trusted</vt:lpstr>
      <vt:lpstr>AI Trust</vt:lpstr>
      <vt:lpstr>The Five Pillars of AI Trust</vt:lpstr>
      <vt:lpstr>Explainability</vt:lpstr>
      <vt:lpstr>Explainability</vt:lpstr>
      <vt:lpstr>PowerPoint Presentation</vt:lpstr>
      <vt:lpstr>AI Explainability 360</vt:lpstr>
      <vt:lpstr>AIX360</vt:lpstr>
      <vt:lpstr>The AIX360 Toolkit</vt:lpstr>
      <vt:lpstr>Tools to Explain Datasets</vt:lpstr>
      <vt:lpstr>Tools to Explain Models</vt:lpstr>
      <vt:lpstr>Tools to Explain Specific Model Predictions or Results</vt:lpstr>
      <vt:lpstr>The Full AIX360 Toolkit</vt:lpstr>
      <vt:lpstr>Use Case Walkthrough Breast Cancer Wisconsin (Diagnostic) Data Set</vt:lpstr>
      <vt:lpstr>UCI Breast Cancer Wisconsin Dataset</vt:lpstr>
      <vt:lpstr>UCI Breast Cancer Wisconsin Dataset</vt:lpstr>
      <vt:lpstr>Data Explanation AIX360 Protodash Explainer</vt:lpstr>
      <vt:lpstr>Why Protodash?</vt:lpstr>
      <vt:lpstr>Data Explanation with Protodash</vt:lpstr>
      <vt:lpstr>Data Explanation with Protodash</vt:lpstr>
      <vt:lpstr>Data Exploration with Protodash</vt:lpstr>
      <vt:lpstr>Global Model Explanation AIX360 BRCG Explainer</vt:lpstr>
      <vt:lpstr>Global Model Explanation</vt:lpstr>
      <vt:lpstr>Why BRCG?</vt:lpstr>
      <vt:lpstr>Global Model Explanation with BRCG</vt:lpstr>
      <vt:lpstr>PowerPoint Presentation</vt:lpstr>
      <vt:lpstr>Local Model Explanation AIX360 LIME and SHAP Explainer</vt:lpstr>
      <vt:lpstr>Local Model Explanation</vt:lpstr>
      <vt:lpstr>Base Model</vt:lpstr>
      <vt:lpstr>Base Model</vt:lpstr>
      <vt:lpstr>Why LIME?</vt:lpstr>
      <vt:lpstr>Local Model Explanation with LIME</vt:lpstr>
      <vt:lpstr>Local Model Explanation with LIME</vt:lpstr>
      <vt:lpstr>PowerPoint Presentation</vt:lpstr>
      <vt:lpstr>Why SHAP?</vt:lpstr>
      <vt:lpstr>Local Model Explanation with SHAP</vt:lpstr>
      <vt:lpstr>Local Model Explanation with SHAP</vt:lpstr>
      <vt:lpstr>Local Model Explanation with SHAP</vt:lpstr>
      <vt:lpstr>Deep Learning Explainability SHAP Deep Learner Explainer applied to Images</vt:lpstr>
      <vt:lpstr>Deep Learning Explainability</vt:lpstr>
      <vt:lpstr>Background</vt:lpstr>
      <vt:lpstr>Image Classification Explainability</vt:lpstr>
      <vt:lpstr>Data Preparation</vt:lpstr>
      <vt:lpstr>Model</vt:lpstr>
      <vt:lpstr>SHAP Deep Explainer in Action</vt:lpstr>
      <vt:lpstr>Deep Explainer Results</vt:lpstr>
      <vt:lpstr>Summary</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Andre de Waal</cp:lastModifiedBy>
  <cp:revision>264</cp:revision>
  <dcterms:modified xsi:type="dcterms:W3CDTF">2022-06-03T15:10:57Z</dcterms:modified>
</cp:coreProperties>
</file>