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1" r:id="rId1"/>
  </p:sldMasterIdLst>
  <p:sldIdLst>
    <p:sldId id="268" r:id="rId2"/>
    <p:sldId id="257" r:id="rId3"/>
    <p:sldId id="269" r:id="rId4"/>
    <p:sldId id="258" r:id="rId5"/>
    <p:sldId id="275" r:id="rId6"/>
    <p:sldId id="277" r:id="rId7"/>
    <p:sldId id="272" r:id="rId8"/>
    <p:sldId id="278" r:id="rId9"/>
    <p:sldId id="273" r:id="rId10"/>
    <p:sldId id="259" r:id="rId11"/>
    <p:sldId id="261" r:id="rId12"/>
    <p:sldId id="281" r:id="rId13"/>
    <p:sldId id="279" r:id="rId14"/>
    <p:sldId id="280"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F1F378-D468-4CBF-B569-C2A0FD522681}">
          <p14:sldIdLst>
            <p14:sldId id="268"/>
            <p14:sldId id="257"/>
            <p14:sldId id="269"/>
            <p14:sldId id="258"/>
            <p14:sldId id="275"/>
            <p14:sldId id="277"/>
            <p14:sldId id="272"/>
            <p14:sldId id="278"/>
            <p14:sldId id="273"/>
            <p14:sldId id="259"/>
            <p14:sldId id="261"/>
            <p14:sldId id="281"/>
            <p14:sldId id="279"/>
            <p14:sldId id="280"/>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75" autoAdjust="0"/>
    <p:restoredTop sz="94660"/>
  </p:normalViewPr>
  <p:slideViewPr>
    <p:cSldViewPr snapToGrid="0">
      <p:cViewPr varScale="1">
        <p:scale>
          <a:sx n="78" d="100"/>
          <a:sy n="78" d="100"/>
        </p:scale>
        <p:origin x="60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92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5857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74112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8908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65126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44941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1725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425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677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103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568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010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036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2821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7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35E72C73-2D91-4E12-BA25-F0AA0C03599B}" type="datetimeFigureOut">
              <a:rPr lang="en-US" smtClean="0"/>
              <a:t>10/4/2023</a:t>
            </a:fld>
            <a:endParaRPr lang="en-US" dirty="0"/>
          </a:p>
        </p:txBody>
      </p:sp>
    </p:spTree>
    <p:extLst>
      <p:ext uri="{BB962C8B-B14F-4D97-AF65-F5344CB8AC3E}">
        <p14:creationId xmlns:p14="http://schemas.microsoft.com/office/powerpoint/2010/main" val="378681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10/4/2023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6095376"/>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 id="2147484055" r:id="rId14"/>
    <p:sldLayoutId id="2147484056" r:id="rId15"/>
    <p:sldLayoutId id="214748405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79B4FF8-8280-B308-4B44-F0DE68AFEF52}"/>
              </a:ext>
            </a:extLst>
          </p:cNvPr>
          <p:cNvSpPr>
            <a:spLocks noGrp="1"/>
          </p:cNvSpPr>
          <p:nvPr>
            <p:ph idx="1"/>
          </p:nvPr>
        </p:nvSpPr>
        <p:spPr>
          <a:xfrm>
            <a:off x="6817659" y="4623860"/>
            <a:ext cx="2964711" cy="1511467"/>
          </a:xfrm>
        </p:spPr>
        <p:txBody>
          <a:bodyPr>
            <a:normAutofit fontScale="77500" lnSpcReduction="20000"/>
          </a:bodyPr>
          <a:lstStyle/>
          <a:p>
            <a:pPr marL="0" indent="0">
              <a:buNone/>
            </a:pPr>
            <a:r>
              <a:rPr lang="en-IN" b="1" dirty="0"/>
              <a:t>Team members:</a:t>
            </a:r>
          </a:p>
          <a:p>
            <a:pPr marL="0" indent="0">
              <a:buNone/>
            </a:pPr>
            <a:r>
              <a:rPr lang="en-IN" b="1" dirty="0"/>
              <a:t>Gajji Chakrapani-20D41A6620</a:t>
            </a:r>
          </a:p>
          <a:p>
            <a:pPr marL="0" indent="0">
              <a:buNone/>
            </a:pPr>
            <a:r>
              <a:rPr lang="en-IN" b="1" dirty="0"/>
              <a:t>Bethi Divya-20D41A6609</a:t>
            </a:r>
          </a:p>
          <a:p>
            <a:pPr marL="0" indent="0">
              <a:buNone/>
            </a:pPr>
            <a:r>
              <a:rPr lang="en-IN" b="1" dirty="0"/>
              <a:t>Vuppala Likitha-20D41A6660</a:t>
            </a:r>
          </a:p>
          <a:p>
            <a:pPr marL="0" indent="0">
              <a:buNone/>
            </a:pPr>
            <a:r>
              <a:rPr lang="en-IN" b="1" dirty="0"/>
              <a:t>Avula Rishikesh-20D41A6604</a:t>
            </a:r>
          </a:p>
          <a:p>
            <a:pPr marL="0" indent="0">
              <a:buNone/>
            </a:pPr>
            <a:endParaRPr lang="en-IN" dirty="0"/>
          </a:p>
        </p:txBody>
      </p:sp>
      <p:pic>
        <p:nvPicPr>
          <p:cNvPr id="2050" name="Picture 2" descr="Sri Indu College of Engineering &amp; Technology – UGC Autonomous">
            <a:extLst>
              <a:ext uri="{FF2B5EF4-FFF2-40B4-BE49-F238E27FC236}">
                <a16:creationId xmlns:a16="http://schemas.microsoft.com/office/drawing/2014/main" id="{D2D3B816-BB67-8211-351C-A4957CC3A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213" y="1497205"/>
            <a:ext cx="4613787" cy="120776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5">
            <a:extLst>
              <a:ext uri="{FF2B5EF4-FFF2-40B4-BE49-F238E27FC236}">
                <a16:creationId xmlns:a16="http://schemas.microsoft.com/office/drawing/2014/main" id="{AC07392D-8B0B-7C55-2F70-7B495E6AB490}"/>
              </a:ext>
            </a:extLst>
          </p:cNvPr>
          <p:cNvSpPr txBox="1">
            <a:spLocks/>
          </p:cNvSpPr>
          <p:nvPr/>
        </p:nvSpPr>
        <p:spPr>
          <a:xfrm flipH="1">
            <a:off x="1777254" y="3008671"/>
            <a:ext cx="8323728" cy="1615190"/>
          </a:xfrm>
          <a:prstGeom prst="rect">
            <a:avLst/>
          </a:prstGeom>
          <a:effectLst/>
        </p:spPr>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300" dirty="0">
                <a:latin typeface="Times New Roman" panose="02020603050405020304" pitchFamily="18" charset="0"/>
                <a:cs typeface="Times New Roman" panose="02020603050405020304" pitchFamily="18" charset="0"/>
              </a:rPr>
              <a:t>DEPARTMENT OF ARTIFICIAL INTELLIGENCE AND MACHINE LEARNING</a:t>
            </a:r>
          </a:p>
          <a:p>
            <a:r>
              <a:rPr lang="en-IN" sz="2100" dirty="0">
                <a:latin typeface="Times New Roman" panose="02020603050405020304" pitchFamily="18" charset="0"/>
                <a:cs typeface="Times New Roman" panose="02020603050405020304" pitchFamily="18" charset="0"/>
              </a:rPr>
              <a:t>BATCH:2020-2024</a:t>
            </a:r>
          </a:p>
          <a:p>
            <a:endParaRPr lang="en-IN" sz="2100" dirty="0"/>
          </a:p>
          <a:p>
            <a:r>
              <a:rPr lang="en-IN" sz="2900" b="1" dirty="0">
                <a:solidFill>
                  <a:srgbClr val="FF0000"/>
                </a:solidFill>
                <a:latin typeface="Times New Roman" panose="02020603050405020304" pitchFamily="18" charset="0"/>
                <a:cs typeface="Times New Roman" panose="02020603050405020304" pitchFamily="18" charset="0"/>
              </a:rPr>
              <a:t>MINI PROJECT</a:t>
            </a:r>
          </a:p>
          <a:p>
            <a:r>
              <a:rPr lang="en-IN" b="1" dirty="0">
                <a:latin typeface="Times New Roman" panose="02020603050405020304" pitchFamily="18" charset="0"/>
                <a:cs typeface="Times New Roman" panose="02020603050405020304" pitchFamily="18" charset="0"/>
              </a:rPr>
              <a:t>VIVID TONES</a:t>
            </a:r>
          </a:p>
        </p:txBody>
      </p:sp>
      <p:sp>
        <p:nvSpPr>
          <p:cNvPr id="3" name="TextBox 2">
            <a:extLst>
              <a:ext uri="{FF2B5EF4-FFF2-40B4-BE49-F238E27FC236}">
                <a16:creationId xmlns:a16="http://schemas.microsoft.com/office/drawing/2014/main" id="{BD02A855-034B-906D-3B4D-60A249019B6A}"/>
              </a:ext>
            </a:extLst>
          </p:cNvPr>
          <p:cNvSpPr txBox="1"/>
          <p:nvPr/>
        </p:nvSpPr>
        <p:spPr>
          <a:xfrm>
            <a:off x="699246" y="3008670"/>
            <a:ext cx="3872754" cy="2308324"/>
          </a:xfrm>
          <a:prstGeom prst="rect">
            <a:avLst/>
          </a:prstGeom>
          <a:noFill/>
        </p:spPr>
        <p:txBody>
          <a:bodyPr wrap="square">
            <a:sp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solidFill>
                  <a:srgbClr val="FF0000"/>
                </a:solidFill>
              </a:rPr>
              <a:t>   Under the Guidance of</a:t>
            </a:r>
            <a:r>
              <a:rPr lang="en-IN" dirty="0">
                <a:solidFill>
                  <a:srgbClr val="FF0000"/>
                </a:solidFill>
              </a:rPr>
              <a:t>:</a:t>
            </a:r>
          </a:p>
          <a:p>
            <a:pPr marL="0" indent="0">
              <a:buNone/>
            </a:pPr>
            <a:r>
              <a:rPr lang="en-IN" dirty="0"/>
              <a:t>      </a:t>
            </a:r>
            <a:r>
              <a:rPr lang="en-IN" sz="1600" dirty="0" err="1"/>
              <a:t>Dr.Adeline</a:t>
            </a:r>
            <a:r>
              <a:rPr lang="en-IN" sz="1600" dirty="0"/>
              <a:t> </a:t>
            </a:r>
            <a:r>
              <a:rPr lang="en-IN" sz="1600" dirty="0" err="1"/>
              <a:t>Johnsana</a:t>
            </a:r>
            <a:r>
              <a:rPr lang="en-IN" sz="1600" dirty="0"/>
              <a:t> J.S  mam</a:t>
            </a:r>
          </a:p>
        </p:txBody>
      </p:sp>
    </p:spTree>
    <p:extLst>
      <p:ext uri="{BB962C8B-B14F-4D97-AF65-F5344CB8AC3E}">
        <p14:creationId xmlns:p14="http://schemas.microsoft.com/office/powerpoint/2010/main" val="1833443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F6309-CE8C-722A-395E-82F942D40013}"/>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MODELS</a:t>
            </a:r>
          </a:p>
        </p:txBody>
      </p:sp>
      <p:sp>
        <p:nvSpPr>
          <p:cNvPr id="5" name="Content Placeholder 4">
            <a:extLst>
              <a:ext uri="{FF2B5EF4-FFF2-40B4-BE49-F238E27FC236}">
                <a16:creationId xmlns:a16="http://schemas.microsoft.com/office/drawing/2014/main" id="{394B7DBC-EE92-D6EA-FBA7-0ED095EC6432}"/>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ECCV16</a:t>
            </a:r>
            <a:r>
              <a:rPr lang="en-US" dirty="0">
                <a:latin typeface="Times New Roman" panose="02020603050405020304" pitchFamily="18" charset="0"/>
                <a:cs typeface="Times New Roman" panose="02020603050405020304" pitchFamily="18" charset="0"/>
              </a:rPr>
              <a:t>: ECCV stands for "European Conference on Computer Vision," and the "16" likely refers to the year 2016. Therefore, ECCV16 refers to a model or approach related to computer vision that was presented or published at the European Conference on Computer Vision in the year 2016.</a:t>
            </a:r>
          </a:p>
          <a:p>
            <a:r>
              <a:rPr lang="en-US" b="1" dirty="0">
                <a:latin typeface="Times New Roman" panose="02020603050405020304" pitchFamily="18" charset="0"/>
                <a:cs typeface="Times New Roman" panose="02020603050405020304" pitchFamily="18" charset="0"/>
              </a:rPr>
              <a:t>SIGGRAPH17</a:t>
            </a:r>
            <a:r>
              <a:rPr lang="en-US" dirty="0">
                <a:latin typeface="Times New Roman" panose="02020603050405020304" pitchFamily="18" charset="0"/>
                <a:cs typeface="Times New Roman" panose="02020603050405020304" pitchFamily="18" charset="0"/>
              </a:rPr>
              <a:t>: SIGGRAPH stands for "Special Interest Group on Computer Graphics and Interactive Techniques," and the "17" likely refers to the year 2017. SIGGRAPH is a renowned conference in the field of computer graphics and interactive techniques. Therefore, SIGGRAPH17 refers to a model or approach related to computer graphics and interactive techniques that was presented or published at the SIGGRAPH conference in the year 2017.</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23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6842-9EA9-A081-6F28-7E1C80B4D6B0}"/>
              </a:ext>
            </a:extLst>
          </p:cNvPr>
          <p:cNvSpPr>
            <a:spLocks noGrp="1"/>
          </p:cNvSpPr>
          <p:nvPr>
            <p:ph type="title"/>
          </p:nvPr>
        </p:nvSpPr>
        <p:spPr/>
        <p:txBody>
          <a:bodyPr>
            <a:normAutofit/>
          </a:bodyPr>
          <a:lstStyle/>
          <a:p>
            <a:r>
              <a:rPr lang="en-IN" b="1" dirty="0"/>
              <a:t>LIBRARIES USED</a:t>
            </a:r>
          </a:p>
        </p:txBody>
      </p:sp>
      <p:sp>
        <p:nvSpPr>
          <p:cNvPr id="3" name="Content Placeholder 2">
            <a:extLst>
              <a:ext uri="{FF2B5EF4-FFF2-40B4-BE49-F238E27FC236}">
                <a16:creationId xmlns:a16="http://schemas.microsoft.com/office/drawing/2014/main" id="{AC92A595-5CB8-C6D5-DBA1-37E3B2E4F395}"/>
              </a:ext>
            </a:extLst>
          </p:cNvPr>
          <p:cNvSpPr>
            <a:spLocks noGrp="1"/>
          </p:cNvSpPr>
          <p:nvPr>
            <p:ph idx="1"/>
          </p:nvPr>
        </p:nvSpPr>
        <p:spPr>
          <a:xfrm>
            <a:off x="3294529" y="1775012"/>
            <a:ext cx="3415553" cy="3594374"/>
          </a:xfrm>
        </p:spPr>
        <p:txBody>
          <a:bodyPr>
            <a:normAutofit/>
          </a:bodyPr>
          <a:lstStyle/>
          <a:p>
            <a:pPr>
              <a:buClr>
                <a:schemeClr val="tx1"/>
              </a:buClr>
              <a:buFont typeface="Wingdings" panose="05000000000000000000" pitchFamily="2" charset="2"/>
              <a:buChar char="Ø"/>
            </a:pPr>
            <a:r>
              <a:rPr lang="en-IN" sz="3200" b="1" dirty="0"/>
              <a:t>PYTORCH</a:t>
            </a:r>
          </a:p>
          <a:p>
            <a:pPr>
              <a:buClr>
                <a:schemeClr val="tx1"/>
              </a:buClr>
              <a:buFont typeface="Wingdings" panose="05000000000000000000" pitchFamily="2" charset="2"/>
              <a:buChar char="Ø"/>
            </a:pPr>
            <a:r>
              <a:rPr lang="en-IN" sz="3200" b="1" dirty="0"/>
              <a:t>PIL(PILLOW)</a:t>
            </a:r>
          </a:p>
          <a:p>
            <a:pPr>
              <a:buClr>
                <a:schemeClr val="tx1"/>
              </a:buClr>
              <a:buFont typeface="Wingdings" panose="05000000000000000000" pitchFamily="2" charset="2"/>
              <a:buChar char="Ø"/>
            </a:pPr>
            <a:r>
              <a:rPr lang="en-IN" sz="3200" b="1" dirty="0"/>
              <a:t>NUMPY</a:t>
            </a:r>
          </a:p>
          <a:p>
            <a:pPr marL="0" indent="0">
              <a:buNone/>
            </a:pPr>
            <a:endParaRPr lang="en-US" b="1" dirty="0">
              <a:latin typeface="Calisto MT" panose="02040603050505030304" pitchFamily="18" charset="0"/>
            </a:endParaRPr>
          </a:p>
        </p:txBody>
      </p:sp>
    </p:spTree>
    <p:extLst>
      <p:ext uri="{BB962C8B-B14F-4D97-AF65-F5344CB8AC3E}">
        <p14:creationId xmlns:p14="http://schemas.microsoft.com/office/powerpoint/2010/main" val="3887476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4580F3-C8A3-01D9-5CA8-8B55A69C0A0C}"/>
              </a:ext>
            </a:extLst>
          </p:cNvPr>
          <p:cNvSpPr>
            <a:spLocks noGrp="1"/>
          </p:cNvSpPr>
          <p:nvPr>
            <p:ph idx="1"/>
          </p:nvPr>
        </p:nvSpPr>
        <p:spPr>
          <a:xfrm>
            <a:off x="389966" y="645459"/>
            <a:ext cx="8884036" cy="5553636"/>
          </a:xfrm>
        </p:spPr>
        <p:txBody>
          <a:bodyPr>
            <a:normAutofit fontScale="85000" lnSpcReduction="20000"/>
          </a:bodyPr>
          <a:lstStyle/>
          <a:p>
            <a:pPr marL="0" indent="0" algn="l">
              <a:buNone/>
            </a:pPr>
            <a:r>
              <a:rPr lang="en-US" sz="2800" b="1" dirty="0" err="1">
                <a:latin typeface="Times New Roman" panose="02020603050405020304" pitchFamily="18" charset="0"/>
                <a:cs typeface="Times New Roman" panose="02020603050405020304" pitchFamily="18" charset="0"/>
              </a:rPr>
              <a:t>PyTorch</a:t>
            </a:r>
            <a:r>
              <a:rPr lang="en-US" sz="2800" b="1" dirty="0">
                <a:latin typeface="Times New Roman" panose="02020603050405020304" pitchFamily="18" charset="0"/>
                <a:cs typeface="Times New Roman" panose="02020603050405020304" pitchFamily="18" charset="0"/>
              </a:rPr>
              <a:t>:-</a:t>
            </a:r>
          </a:p>
          <a:p>
            <a:pPr marL="0" indent="0" algn="l">
              <a:buNone/>
            </a:pPr>
            <a:r>
              <a:rPr lang="en-US" sz="2400" b="0" i="0" dirty="0" err="1">
                <a:effectLst/>
                <a:latin typeface="Times New Roman" panose="02020603050405020304" pitchFamily="18" charset="0"/>
                <a:cs typeface="Times New Roman" panose="02020603050405020304" pitchFamily="18" charset="0"/>
              </a:rPr>
              <a:t>PyTorch</a:t>
            </a:r>
            <a:r>
              <a:rPr lang="en-US" sz="2400" b="0" i="0" dirty="0">
                <a:effectLst/>
                <a:latin typeface="Times New Roman" panose="02020603050405020304" pitchFamily="18" charset="0"/>
                <a:cs typeface="Times New Roman" panose="02020603050405020304" pitchFamily="18" charset="0"/>
              </a:rPr>
              <a:t> is a powerful and popular Python library for deep learning and machine learning tasks. It's like a toolbox that provides various tools and functions specifically designed for building and training neural networks, which are used in tasks like image recognition, natural language processing, and more.</a:t>
            </a:r>
          </a:p>
          <a:p>
            <a:pPr marL="0" indent="0" algn="l">
              <a:buNone/>
            </a:pPr>
            <a:r>
              <a:rPr lang="en-US" sz="2400" b="0" i="0" dirty="0">
                <a:effectLst/>
                <a:latin typeface="Times New Roman" panose="02020603050405020304" pitchFamily="18" charset="0"/>
                <a:cs typeface="Times New Roman" panose="02020603050405020304" pitchFamily="18" charset="0"/>
              </a:rPr>
              <a:t>One of the key features of </a:t>
            </a:r>
            <a:r>
              <a:rPr lang="en-US" sz="2400" b="0" i="0" dirty="0" err="1">
                <a:effectLst/>
                <a:latin typeface="Times New Roman" panose="02020603050405020304" pitchFamily="18" charset="0"/>
                <a:cs typeface="Times New Roman" panose="02020603050405020304" pitchFamily="18" charset="0"/>
              </a:rPr>
              <a:t>PyTorch</a:t>
            </a:r>
            <a:r>
              <a:rPr lang="en-US" sz="2400" b="0" i="0" dirty="0">
                <a:effectLst/>
                <a:latin typeface="Times New Roman" panose="02020603050405020304" pitchFamily="18" charset="0"/>
                <a:cs typeface="Times New Roman" panose="02020603050405020304" pitchFamily="18" charset="0"/>
              </a:rPr>
              <a:t> is its ability to create and manipulate tensors, which are similar to multi-dimensional arrays. Tensors are at the core of deep learning computations, allowing you to perform operations like matrix multiplications and gradients efficiently. </a:t>
            </a:r>
            <a:r>
              <a:rPr lang="en-US" sz="2400" b="0" i="0" dirty="0" err="1">
                <a:effectLst/>
                <a:latin typeface="Times New Roman" panose="02020603050405020304" pitchFamily="18" charset="0"/>
                <a:cs typeface="Times New Roman" panose="02020603050405020304" pitchFamily="18" charset="0"/>
              </a:rPr>
              <a:t>PyTorch</a:t>
            </a:r>
            <a:r>
              <a:rPr lang="en-US" sz="2400" b="0" i="0" dirty="0">
                <a:effectLst/>
                <a:latin typeface="Times New Roman" panose="02020603050405020304" pitchFamily="18" charset="0"/>
                <a:cs typeface="Times New Roman" panose="02020603050405020304" pitchFamily="18" charset="0"/>
              </a:rPr>
              <a:t> also offers automatic differentiation, making it easier to compute gradients and update the parameters of neural networks during training.</a:t>
            </a:r>
          </a:p>
          <a:p>
            <a:pPr marL="0" indent="0" algn="l">
              <a:buNone/>
            </a:pPr>
            <a:r>
              <a:rPr lang="en-US" sz="2400" b="0" i="0" dirty="0">
                <a:effectLst/>
                <a:latin typeface="Times New Roman" panose="02020603050405020304" pitchFamily="18" charset="0"/>
                <a:cs typeface="Times New Roman" panose="02020603050405020304" pitchFamily="18" charset="0"/>
              </a:rPr>
              <a:t>Moreover, </a:t>
            </a:r>
            <a:r>
              <a:rPr lang="en-US" sz="2400" b="0" i="0" dirty="0" err="1">
                <a:effectLst/>
                <a:latin typeface="Times New Roman" panose="02020603050405020304" pitchFamily="18" charset="0"/>
                <a:cs typeface="Times New Roman" panose="02020603050405020304" pitchFamily="18" charset="0"/>
              </a:rPr>
              <a:t>PyTorch</a:t>
            </a:r>
            <a:r>
              <a:rPr lang="en-US" sz="2400" b="0" i="0" dirty="0">
                <a:effectLst/>
                <a:latin typeface="Times New Roman" panose="02020603050405020304" pitchFamily="18" charset="0"/>
                <a:cs typeface="Times New Roman" panose="02020603050405020304" pitchFamily="18" charset="0"/>
              </a:rPr>
              <a:t> provides a wide range of pre-built layers, loss functions, and optimization algorithms, simplifying the process of designing and training neural networks. Its dynamic computation graph allows for flexible model architectures and dynamic control flow, making it easier to experiment with different network structures.</a:t>
            </a:r>
          </a:p>
          <a:p>
            <a:pPr marL="0" indent="0" algn="l">
              <a:buNone/>
            </a:pPr>
            <a:r>
              <a:rPr lang="en-US" sz="2400" b="0" i="0" dirty="0">
                <a:effectLst/>
                <a:latin typeface="Times New Roman" panose="02020603050405020304" pitchFamily="18" charset="0"/>
                <a:cs typeface="Times New Roman" panose="02020603050405020304" pitchFamily="18" charset="0"/>
              </a:rPr>
              <a:t>In summary, </a:t>
            </a:r>
            <a:r>
              <a:rPr lang="en-US" sz="2400" b="0" i="0" dirty="0" err="1">
                <a:effectLst/>
                <a:latin typeface="Times New Roman" panose="02020603050405020304" pitchFamily="18" charset="0"/>
                <a:cs typeface="Times New Roman" panose="02020603050405020304" pitchFamily="18" charset="0"/>
              </a:rPr>
              <a:t>PyTorch</a:t>
            </a:r>
            <a:r>
              <a:rPr lang="en-US" sz="2400" b="0" i="0" dirty="0">
                <a:effectLst/>
                <a:latin typeface="Times New Roman" panose="02020603050405020304" pitchFamily="18" charset="0"/>
                <a:cs typeface="Times New Roman" panose="02020603050405020304" pitchFamily="18" charset="0"/>
              </a:rPr>
              <a:t> is a versatile library that empowers developers and researchers to work with neural networks effectively. Its intuitive design and extensive community support have made it a preferred choice for deep learning tasks, enabling innovations in artificial intelligence and machine learning.</a:t>
            </a:r>
          </a:p>
          <a:p>
            <a:endParaRPr lang="en-IN" dirty="0"/>
          </a:p>
        </p:txBody>
      </p:sp>
    </p:spTree>
    <p:extLst>
      <p:ext uri="{BB962C8B-B14F-4D97-AF65-F5344CB8AC3E}">
        <p14:creationId xmlns:p14="http://schemas.microsoft.com/office/powerpoint/2010/main" val="2614996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0D710-82C9-DD23-2AB1-EAC28CFE0DC3}"/>
              </a:ext>
            </a:extLst>
          </p:cNvPr>
          <p:cNvSpPr>
            <a:spLocks noGrp="1"/>
          </p:cNvSpPr>
          <p:nvPr>
            <p:ph type="title"/>
          </p:nvPr>
        </p:nvSpPr>
        <p:spPr>
          <a:xfrm>
            <a:off x="838200" y="324783"/>
            <a:ext cx="10515600" cy="1325563"/>
          </a:xfrm>
        </p:spPr>
        <p:txBody>
          <a:bodyPr/>
          <a:lstStyle/>
          <a:p>
            <a:r>
              <a:rPr lang="en-IN" b="1" dirty="0"/>
              <a:t>SYSTEM ARCHITECTURE</a:t>
            </a:r>
          </a:p>
        </p:txBody>
      </p:sp>
      <p:sp>
        <p:nvSpPr>
          <p:cNvPr id="8" name="Oval 7">
            <a:extLst>
              <a:ext uri="{FF2B5EF4-FFF2-40B4-BE49-F238E27FC236}">
                <a16:creationId xmlns:a16="http://schemas.microsoft.com/office/drawing/2014/main" id="{82A55552-63FA-93CC-70A4-1ECBB627A6AB}"/>
              </a:ext>
            </a:extLst>
          </p:cNvPr>
          <p:cNvSpPr/>
          <p:nvPr/>
        </p:nvSpPr>
        <p:spPr>
          <a:xfrm>
            <a:off x="4522693" y="1147624"/>
            <a:ext cx="2142565" cy="106794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dirty="0"/>
              <a:t>Input image</a:t>
            </a:r>
          </a:p>
        </p:txBody>
      </p:sp>
      <p:sp>
        <p:nvSpPr>
          <p:cNvPr id="9" name="Oval 8">
            <a:extLst>
              <a:ext uri="{FF2B5EF4-FFF2-40B4-BE49-F238E27FC236}">
                <a16:creationId xmlns:a16="http://schemas.microsoft.com/office/drawing/2014/main" id="{CAF84612-4DCB-BAC6-C6DA-9E1351EA5434}"/>
              </a:ext>
            </a:extLst>
          </p:cNvPr>
          <p:cNvSpPr/>
          <p:nvPr/>
        </p:nvSpPr>
        <p:spPr>
          <a:xfrm>
            <a:off x="4356850" y="2711942"/>
            <a:ext cx="2366678" cy="10499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dirty="0"/>
              <a:t>preprocessing</a:t>
            </a:r>
          </a:p>
        </p:txBody>
      </p:sp>
      <p:sp>
        <p:nvSpPr>
          <p:cNvPr id="10" name="Oval 9">
            <a:extLst>
              <a:ext uri="{FF2B5EF4-FFF2-40B4-BE49-F238E27FC236}">
                <a16:creationId xmlns:a16="http://schemas.microsoft.com/office/drawing/2014/main" id="{D7184C45-AD3E-4330-17C3-84E09268A65F}"/>
              </a:ext>
            </a:extLst>
          </p:cNvPr>
          <p:cNvSpPr/>
          <p:nvPr/>
        </p:nvSpPr>
        <p:spPr>
          <a:xfrm>
            <a:off x="4471148" y="4328844"/>
            <a:ext cx="2138082" cy="10499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indent="0" algn="ctr">
              <a:buNone/>
            </a:pPr>
            <a:r>
              <a:rPr lang="en-IN" dirty="0"/>
              <a:t>Colorization    model selection </a:t>
            </a:r>
          </a:p>
        </p:txBody>
      </p:sp>
      <p:sp>
        <p:nvSpPr>
          <p:cNvPr id="11" name="Oval 10">
            <a:extLst>
              <a:ext uri="{FF2B5EF4-FFF2-40B4-BE49-F238E27FC236}">
                <a16:creationId xmlns:a16="http://schemas.microsoft.com/office/drawing/2014/main" id="{CCFB1DC6-EA96-8CA1-552E-C297CFDAD3B4}"/>
              </a:ext>
            </a:extLst>
          </p:cNvPr>
          <p:cNvSpPr/>
          <p:nvPr/>
        </p:nvSpPr>
        <p:spPr>
          <a:xfrm>
            <a:off x="4356851" y="5836024"/>
            <a:ext cx="2303926" cy="9108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indent="0" algn="ctr">
              <a:buNone/>
            </a:pPr>
            <a:r>
              <a:rPr lang="en-IN" dirty="0"/>
              <a:t>output image</a:t>
            </a:r>
          </a:p>
        </p:txBody>
      </p:sp>
      <p:cxnSp>
        <p:nvCxnSpPr>
          <p:cNvPr id="19" name="Straight Arrow Connector 18">
            <a:extLst>
              <a:ext uri="{FF2B5EF4-FFF2-40B4-BE49-F238E27FC236}">
                <a16:creationId xmlns:a16="http://schemas.microsoft.com/office/drawing/2014/main" id="{23B065D9-424D-3A62-4446-B11DE17F7A77}"/>
              </a:ext>
            </a:extLst>
          </p:cNvPr>
          <p:cNvCxnSpPr>
            <a:cxnSpLocks/>
          </p:cNvCxnSpPr>
          <p:nvPr/>
        </p:nvCxnSpPr>
        <p:spPr>
          <a:xfrm>
            <a:off x="5448298" y="2215566"/>
            <a:ext cx="0" cy="5426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7FD1BB4-707E-FF28-84AE-E7CDDAC2F597}"/>
              </a:ext>
            </a:extLst>
          </p:cNvPr>
          <p:cNvCxnSpPr>
            <a:cxnSpLocks/>
          </p:cNvCxnSpPr>
          <p:nvPr/>
        </p:nvCxnSpPr>
        <p:spPr>
          <a:xfrm flipH="1">
            <a:off x="5437091" y="3761922"/>
            <a:ext cx="11207" cy="5277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897E165-9062-5FF8-E729-DB8391CC3C2F}"/>
              </a:ext>
            </a:extLst>
          </p:cNvPr>
          <p:cNvCxnSpPr>
            <a:cxnSpLocks/>
          </p:cNvCxnSpPr>
          <p:nvPr/>
        </p:nvCxnSpPr>
        <p:spPr>
          <a:xfrm flipH="1">
            <a:off x="5430366" y="5418000"/>
            <a:ext cx="4483"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814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lorize your old black and white photos by Empire_ps | Fiverr">
            <a:extLst>
              <a:ext uri="{FF2B5EF4-FFF2-40B4-BE49-F238E27FC236}">
                <a16:creationId xmlns:a16="http://schemas.microsoft.com/office/drawing/2014/main" id="{9A1EDF2C-F983-97CA-7324-2D0ABBC6CC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1670" y="994925"/>
            <a:ext cx="8888506" cy="541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083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CFB46E-93FF-B02D-99C3-83C6E6418C45}"/>
              </a:ext>
            </a:extLst>
          </p:cNvPr>
          <p:cNvSpPr txBox="1"/>
          <p:nvPr/>
        </p:nvSpPr>
        <p:spPr>
          <a:xfrm>
            <a:off x="2460812" y="2998695"/>
            <a:ext cx="6868085" cy="1363780"/>
          </a:xfrm>
          <a:prstGeom prst="rect">
            <a:avLst/>
          </a:prstGeom>
          <a:noFill/>
        </p:spPr>
        <p:txBody>
          <a:bodyPr wrap="square">
            <a:spAutoFit/>
          </a:bodyPr>
          <a:lstStyle/>
          <a:p>
            <a:r>
              <a:rPr lang="en-IN" sz="80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82706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EB86-1134-EDF1-C6FF-8889FAE0E5F6}"/>
              </a:ext>
            </a:extLst>
          </p:cNvPr>
          <p:cNvSpPr>
            <a:spLocks noGrp="1"/>
          </p:cNvSpPr>
          <p:nvPr>
            <p:ph type="title"/>
          </p:nvPr>
        </p:nvSpPr>
        <p:spPr>
          <a:xfrm>
            <a:off x="1116106" y="607290"/>
            <a:ext cx="9387200" cy="1678709"/>
          </a:xfrm>
        </p:spPr>
        <p:txBody>
          <a:bodyPr>
            <a:normAutofit/>
          </a:bodyPr>
          <a:lstStyle/>
          <a:p>
            <a:br>
              <a:rPr lang="en-IN" b="1" dirty="0">
                <a:latin typeface="Dubai Medium" panose="020B0603030403030204" pitchFamily="34" charset="-78"/>
                <a:cs typeface="Dubai Medium" panose="020B0603030403030204" pitchFamily="34" charset="-78"/>
              </a:rPr>
            </a:br>
            <a:r>
              <a:rPr lang="en-IN" b="1" dirty="0">
                <a:latin typeface="Dubai Medium" panose="020B0603030403030204" pitchFamily="34" charset="-78"/>
                <a:cs typeface="Dubai Medium" panose="020B0603030403030204" pitchFamily="34" charset="-78"/>
              </a:rPr>
              <a:t>CONTENTS</a:t>
            </a:r>
          </a:p>
        </p:txBody>
      </p:sp>
      <p:sp>
        <p:nvSpPr>
          <p:cNvPr id="3" name="Content Placeholder 2">
            <a:extLst>
              <a:ext uri="{FF2B5EF4-FFF2-40B4-BE49-F238E27FC236}">
                <a16:creationId xmlns:a16="http://schemas.microsoft.com/office/drawing/2014/main" id="{9C37223E-D7B7-5A73-EC9E-FA8BF85DAF13}"/>
              </a:ext>
            </a:extLst>
          </p:cNvPr>
          <p:cNvSpPr>
            <a:spLocks noGrp="1"/>
          </p:cNvSpPr>
          <p:nvPr>
            <p:ph idx="1"/>
          </p:nvPr>
        </p:nvSpPr>
        <p:spPr>
          <a:xfrm>
            <a:off x="4140536" y="2205316"/>
            <a:ext cx="3124345" cy="4045394"/>
          </a:xfrm>
        </p:spPr>
        <p:txBody>
          <a:bodyPr>
            <a:normAutofit/>
          </a:bodyPr>
          <a:lstStyle/>
          <a:p>
            <a:r>
              <a:rPr lang="en-IN" sz="2400" dirty="0">
                <a:latin typeface="Times New Roman" panose="02020603050405020304" pitchFamily="18" charset="0"/>
                <a:cs typeface="Times New Roman" panose="02020603050405020304" pitchFamily="18" charset="0"/>
              </a:rPr>
              <a:t>Abstract</a:t>
            </a:r>
          </a:p>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Existing System</a:t>
            </a:r>
          </a:p>
          <a:p>
            <a:r>
              <a:rPr lang="en-IN" sz="2400" dirty="0">
                <a:latin typeface="Times New Roman" panose="02020603050405020304" pitchFamily="18" charset="0"/>
                <a:cs typeface="Times New Roman" panose="02020603050405020304" pitchFamily="18" charset="0"/>
              </a:rPr>
              <a:t>Proposed System</a:t>
            </a:r>
          </a:p>
          <a:p>
            <a:r>
              <a:rPr lang="en-IN" sz="2400" dirty="0">
                <a:latin typeface="Times New Roman" panose="02020603050405020304" pitchFamily="18" charset="0"/>
                <a:cs typeface="Times New Roman" panose="02020603050405020304" pitchFamily="18" charset="0"/>
              </a:rPr>
              <a:t>Models</a:t>
            </a:r>
          </a:p>
          <a:p>
            <a:r>
              <a:rPr lang="en-IN" sz="2400" dirty="0">
                <a:latin typeface="Times New Roman" panose="02020603050405020304" pitchFamily="18" charset="0"/>
                <a:cs typeface="Times New Roman" panose="02020603050405020304" pitchFamily="18" charset="0"/>
              </a:rPr>
              <a:t>Modules</a:t>
            </a:r>
          </a:p>
          <a:p>
            <a:r>
              <a:rPr lang="en-IN" sz="2400" dirty="0">
                <a:latin typeface="Times New Roman" panose="02020603050405020304" pitchFamily="18" charset="0"/>
                <a:cs typeface="Times New Roman" panose="02020603050405020304" pitchFamily="18" charset="0"/>
              </a:rPr>
              <a:t>System architecture</a:t>
            </a:r>
          </a:p>
          <a:p>
            <a:pPr marL="0" indent="0">
              <a:buNone/>
            </a:pPr>
            <a:endParaRPr lang="en-IN" dirty="0">
              <a:latin typeface="Calisto MT" panose="02040603050505030304" pitchFamily="18" charset="0"/>
            </a:endParaRPr>
          </a:p>
        </p:txBody>
      </p:sp>
    </p:spTree>
    <p:extLst>
      <p:ext uri="{BB962C8B-B14F-4D97-AF65-F5344CB8AC3E}">
        <p14:creationId xmlns:p14="http://schemas.microsoft.com/office/powerpoint/2010/main" val="269679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0584E8-105B-1361-804D-7E08A7F2B7C1}"/>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ABSTRACT</a:t>
            </a:r>
          </a:p>
        </p:txBody>
      </p:sp>
      <p:sp>
        <p:nvSpPr>
          <p:cNvPr id="5" name="Content Placeholder 4">
            <a:extLst>
              <a:ext uri="{FF2B5EF4-FFF2-40B4-BE49-F238E27FC236}">
                <a16:creationId xmlns:a16="http://schemas.microsoft.com/office/drawing/2014/main" id="{9B4FC529-87CA-761C-7D3B-00674D0E10DF}"/>
              </a:ext>
            </a:extLst>
          </p:cNvPr>
          <p:cNvSpPr>
            <a:spLocks noGrp="1"/>
          </p:cNvSpPr>
          <p:nvPr>
            <p:ph idx="1"/>
          </p:nvPr>
        </p:nvSpPr>
        <p:spPr>
          <a:xfrm>
            <a:off x="383497" y="1479177"/>
            <a:ext cx="9184341" cy="4530501"/>
          </a:xfrm>
        </p:spPr>
        <p:txBody>
          <a:bodyPr>
            <a:noAutofit/>
          </a:bodyPr>
          <a:lstStyle/>
          <a:p>
            <a:pPr marL="0" indent="0">
              <a:lnSpc>
                <a:spcPct val="120000"/>
              </a:lnSpc>
              <a:buNone/>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VividTones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is a captivating and challenging problem in computer vision and image processing, aiming to add natural and realistic colours to grayscale or monochrome images. for image colorization using two different pre-trained deep learning models: ECCVGenerator and SIGGRAPH. The code also includes functions for image loading, preprocessing, and post-processing and pre trained models. The task of </a:t>
            </a:r>
            <a:r>
              <a:rPr lang="en-IN" kern="100" dirty="0">
                <a:latin typeface="Times New Roman" panose="02020603050405020304" pitchFamily="18" charset="0"/>
                <a:ea typeface="Calibri" panose="020F0502020204030204" pitchFamily="34" charset="0"/>
                <a:cs typeface="Times New Roman" panose="02020603050405020304" pitchFamily="18" charset="0"/>
              </a:rPr>
              <a:t>vivid tones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holds immense practical value across various domains, such as historical image restoration, artistic rendering, and multimedia content generation. The goal is to automate the process of inferring colours for objects and scenes within an image, harnessing the power of artificial intelligence and deep learning techniques.</a:t>
            </a:r>
          </a:p>
          <a:p>
            <a:pPr marL="0" indent="0">
              <a:lnSpc>
                <a:spcPct val="120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conclusion,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VividTones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a dynamic and evolving field with applications spanning various industries. Contemporary approaches leverage deep learning techniques to generate colorized images with remarkable realism and fidelity. However, addressing ethical considerations and promoting responsible use are essential aspects of advancing this technology further. As image colorization continues to progress, it holds the promise of enriching our visual experiences and preserving the heritage of historical imagery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buNone/>
            </a:pPr>
            <a:endParaRPr lang="en-IN" sz="1600" dirty="0"/>
          </a:p>
        </p:txBody>
      </p:sp>
    </p:spTree>
    <p:extLst>
      <p:ext uri="{BB962C8B-B14F-4D97-AF65-F5344CB8AC3E}">
        <p14:creationId xmlns:p14="http://schemas.microsoft.com/office/powerpoint/2010/main" val="261719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0925-4B70-8DA4-2570-FD9321BDA784}"/>
              </a:ext>
            </a:extLst>
          </p:cNvPr>
          <p:cNvSpPr>
            <a:spLocks noGrp="1"/>
          </p:cNvSpPr>
          <p:nvPr>
            <p:ph type="title"/>
          </p:nvPr>
        </p:nvSpPr>
        <p:spPr/>
        <p:txBody>
          <a:bodyPr>
            <a:normAutofit/>
          </a:bodyPr>
          <a:lstStyle/>
          <a:p>
            <a:br>
              <a:rPr lang="en-IN" sz="4000" b="1" dirty="0">
                <a:latin typeface="+mn-lt"/>
              </a:rPr>
            </a:br>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E65EB8A-7633-F1C1-B878-476392BCAA7B}"/>
              </a:ext>
            </a:extLst>
          </p:cNvPr>
          <p:cNvSpPr>
            <a:spLocks noGrp="1"/>
          </p:cNvSpPr>
          <p:nvPr>
            <p:ph idx="1"/>
          </p:nvPr>
        </p:nvSpPr>
        <p:spPr>
          <a:xfrm>
            <a:off x="677334" y="2191870"/>
            <a:ext cx="8596668" cy="3731809"/>
          </a:xfrm>
        </p:spPr>
        <p:txBody>
          <a:bodyPr>
            <a:normAutofit fontScale="92500" lnSpcReduction="10000"/>
          </a:bodyPr>
          <a:lstStyle/>
          <a:p>
            <a:pPr marL="0" indent="0">
              <a:buNone/>
            </a:pPr>
            <a:r>
              <a:rPr lang="en-US" sz="2400" dirty="0" err="1">
                <a:latin typeface="Times New Roman" panose="02020603050405020304" pitchFamily="18" charset="0"/>
                <a:cs typeface="Times New Roman" panose="02020603050405020304" pitchFamily="18" charset="0"/>
              </a:rPr>
              <a:t>VividTones</a:t>
            </a:r>
            <a:r>
              <a:rPr lang="en-US" sz="2400" dirty="0">
                <a:latin typeface="Times New Roman" panose="02020603050405020304" pitchFamily="18" charset="0"/>
                <a:cs typeface="Times New Roman" panose="02020603050405020304" pitchFamily="18" charset="0"/>
              </a:rPr>
              <a:t> is a computer vision and image processing technique that adds color to grayscale or black-and-white images. It's a process of automatically assigning colors to different objects and regions within an image based on its content.</a:t>
            </a:r>
          </a:p>
          <a:p>
            <a:pPr marL="0" indent="0">
              <a:buNone/>
            </a:pPr>
            <a:r>
              <a:rPr lang="en-US" sz="2400" dirty="0">
                <a:latin typeface="Times New Roman" panose="02020603050405020304" pitchFamily="18" charset="0"/>
                <a:cs typeface="Times New Roman" panose="02020603050405020304" pitchFamily="18" charset="0"/>
              </a:rPr>
              <a:t>This technology leverages deep learning models and neural networks to analyze the grayscale input and predict suitable colors for various elements in the image, creating a visually appealing and realistic colorized version.</a:t>
            </a:r>
          </a:p>
          <a:p>
            <a:pPr marL="0" indent="0">
              <a:buNone/>
            </a:pPr>
            <a:r>
              <a:rPr lang="en-US" sz="2400" b="0" i="0" dirty="0">
                <a:effectLst/>
                <a:latin typeface="Times New Roman" panose="02020603050405020304" pitchFamily="18" charset="0"/>
                <a:cs typeface="Times New Roman" panose="02020603050405020304" pitchFamily="18" charset="0"/>
              </a:rPr>
              <a:t>This project is about making black and white pictures colorful. You know how old photos are usually in black and white? Well, this project uses computer programs to add colors to those photos. It's like turning a grayscale picture into a colorful one.</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IN" dirty="0"/>
          </a:p>
          <a:p>
            <a:pPr marL="0" indent="0">
              <a:buNone/>
            </a:pP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5471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5432-B219-F465-FCBA-EB48D7579DF3}"/>
              </a:ext>
            </a:extLst>
          </p:cNvPr>
          <p:cNvSpPr>
            <a:spLocks noGrp="1"/>
          </p:cNvSpPr>
          <p:nvPr>
            <p:ph type="title"/>
          </p:nvPr>
        </p:nvSpPr>
        <p:spPr/>
        <p:txBody>
          <a:bodyPr/>
          <a:lstStyle/>
          <a:p>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8C73C099-24FA-5DDD-CD7C-ABC86F696DD3}"/>
              </a:ext>
            </a:extLst>
          </p:cNvPr>
          <p:cNvSpPr>
            <a:spLocks noGrp="1"/>
          </p:cNvSpPr>
          <p:nvPr>
            <p:ph idx="1"/>
          </p:nvPr>
        </p:nvSpPr>
        <p:spPr/>
        <p:txBody>
          <a:bodyPr/>
          <a:lstStyle/>
          <a:p>
            <a:pPr algn="l">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In the existing system, people manually add color to black and white images.</a:t>
            </a:r>
          </a:p>
          <a:p>
            <a:pPr algn="l">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It's a time-consuming process where individuals carefully paint or digitally color each part of the image by hand.</a:t>
            </a:r>
          </a:p>
          <a:p>
            <a:pPr algn="l">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This method relies on human skills and can be slow and challenging, especially for detailed images.</a:t>
            </a:r>
          </a:p>
          <a:p>
            <a:pPr marL="0" indent="0">
              <a:buNone/>
            </a:pPr>
            <a:endParaRPr lang="en-IN" dirty="0"/>
          </a:p>
        </p:txBody>
      </p:sp>
    </p:spTree>
    <p:extLst>
      <p:ext uri="{BB962C8B-B14F-4D97-AF65-F5344CB8AC3E}">
        <p14:creationId xmlns:p14="http://schemas.microsoft.com/office/powerpoint/2010/main" val="272833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8F6CD3-86BB-0AF8-AD87-97C40F9FCE4D}"/>
              </a:ext>
            </a:extLst>
          </p:cNvPr>
          <p:cNvSpPr>
            <a:spLocks noGrp="1"/>
          </p:cNvSpPr>
          <p:nvPr>
            <p:ph idx="1"/>
          </p:nvPr>
        </p:nvSpPr>
        <p:spPr>
          <a:xfrm>
            <a:off x="1048871" y="1411941"/>
            <a:ext cx="8390964" cy="4765021"/>
          </a:xfrm>
        </p:spPr>
        <p:txBody>
          <a:bodyPr>
            <a:normAutofit/>
          </a:bodyPr>
          <a:lstStyle/>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Manual Coloring</a:t>
            </a:r>
            <a:r>
              <a:rPr lang="en-US" sz="2000" i="0" dirty="0">
                <a:effectLst/>
                <a:latin typeface="Times New Roman" panose="02020603050405020304" pitchFamily="18" charset="0"/>
                <a:cs typeface="Times New Roman" panose="02020603050405020304" pitchFamily="18" charset="0"/>
              </a:rPr>
              <a:t>: In the existing system, adding color to black and white images is a completely manual process.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Human </a:t>
            </a:r>
            <a:r>
              <a:rPr lang="en-US" sz="2000" b="1" i="0" dirty="0" err="1">
                <a:effectLst/>
                <a:latin typeface="Times New Roman" panose="02020603050405020304" pitchFamily="18" charset="0"/>
                <a:cs typeface="Times New Roman" panose="02020603050405020304" pitchFamily="18" charset="0"/>
              </a:rPr>
              <a:t>Labour</a:t>
            </a:r>
            <a:r>
              <a:rPr lang="en-US" sz="2000" i="0" dirty="0">
                <a:effectLst/>
                <a:latin typeface="Times New Roman" panose="02020603050405020304" pitchFamily="18" charset="0"/>
                <a:cs typeface="Times New Roman" panose="02020603050405020304" pitchFamily="18" charset="0"/>
              </a:rPr>
              <a:t>: People are responsible for the entire colorization task. They must meticulously select colors, apply them to different parts of the image, and ensure accuracy</a:t>
            </a:r>
            <a:r>
              <a:rPr lang="en-US" sz="2000" b="0" i="0" dirty="0">
                <a:solidFill>
                  <a:srgbClr val="D1D5DB"/>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Time-Consuming</a:t>
            </a:r>
            <a:r>
              <a:rPr lang="en-US" sz="2000" i="0" dirty="0">
                <a:effectLst/>
                <a:latin typeface="Times New Roman" panose="02020603050405020304" pitchFamily="18" charset="0"/>
                <a:cs typeface="Times New Roman" panose="02020603050405020304" pitchFamily="18" charset="0"/>
              </a:rPr>
              <a:t>: Coloring each part of the image by hand is time-consuming, especially for complex or large images.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Artistic Skills</a:t>
            </a:r>
            <a:r>
              <a:rPr lang="en-US" sz="2000" i="0" dirty="0">
                <a:effectLst/>
                <a:latin typeface="Times New Roman" panose="02020603050405020304" pitchFamily="18" charset="0"/>
                <a:cs typeface="Times New Roman" panose="02020603050405020304" pitchFamily="18" charset="0"/>
              </a:rPr>
              <a:t>: The existing system heavily relies on the artistic skills of individuals. Not everyone can do it well, and it requires practice and patience.</a:t>
            </a:r>
          </a:p>
          <a:p>
            <a:pPr algn="l">
              <a:buFont typeface="+mj-lt"/>
              <a:buAutoNum type="arabicPeriod"/>
            </a:pPr>
            <a:r>
              <a:rPr lang="en-US" sz="2000" b="1" i="0" dirty="0" err="1">
                <a:effectLst/>
                <a:latin typeface="Times New Roman" panose="02020603050405020304" pitchFamily="18" charset="0"/>
                <a:cs typeface="Times New Roman" panose="02020603050405020304" pitchFamily="18" charset="0"/>
              </a:rPr>
              <a:t>Labour</a:t>
            </a:r>
            <a:r>
              <a:rPr lang="en-US" sz="2000" b="1" i="0" dirty="0">
                <a:effectLst/>
                <a:latin typeface="Times New Roman" panose="02020603050405020304" pitchFamily="18" charset="0"/>
                <a:cs typeface="Times New Roman" panose="02020603050405020304" pitchFamily="18" charset="0"/>
              </a:rPr>
              <a:t>-Intensive</a:t>
            </a:r>
            <a:r>
              <a:rPr lang="en-US" sz="2000" i="0" dirty="0">
                <a:effectLst/>
                <a:latin typeface="Times New Roman" panose="02020603050405020304" pitchFamily="18" charset="0"/>
                <a:cs typeface="Times New Roman" panose="02020603050405020304" pitchFamily="18" charset="0"/>
              </a:rPr>
              <a:t>: It's a </a:t>
            </a:r>
            <a:r>
              <a:rPr lang="en-US" sz="2000" i="0" dirty="0" err="1">
                <a:effectLst/>
                <a:latin typeface="Times New Roman" panose="02020603050405020304" pitchFamily="18" charset="0"/>
                <a:cs typeface="Times New Roman" panose="02020603050405020304" pitchFamily="18" charset="0"/>
              </a:rPr>
              <a:t>labour-intensive</a:t>
            </a:r>
            <a:r>
              <a:rPr lang="en-US" sz="2000" i="0" dirty="0">
                <a:effectLst/>
                <a:latin typeface="Times New Roman" panose="02020603050405020304" pitchFamily="18" charset="0"/>
                <a:cs typeface="Times New Roman" panose="02020603050405020304" pitchFamily="18" charset="0"/>
              </a:rPr>
              <a:t> process, and the quality of the final colorization depends on the skill level of the person doing it.</a:t>
            </a:r>
          </a:p>
          <a:p>
            <a:endParaRPr lang="en-IN" dirty="0"/>
          </a:p>
        </p:txBody>
      </p:sp>
    </p:spTree>
    <p:extLst>
      <p:ext uri="{BB962C8B-B14F-4D97-AF65-F5344CB8AC3E}">
        <p14:creationId xmlns:p14="http://schemas.microsoft.com/office/powerpoint/2010/main" val="746638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CA58-992B-2A48-3C94-9AB107114DC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7FD43C20-2146-204A-2CC5-E050584FB0AD}"/>
              </a:ext>
            </a:extLst>
          </p:cNvPr>
          <p:cNvSpPr>
            <a:spLocks noGrp="1"/>
          </p:cNvSpPr>
          <p:nvPr>
            <p:ph idx="1"/>
          </p:nvPr>
        </p:nvSpPr>
        <p:spPr>
          <a:xfrm>
            <a:off x="677334" y="1761565"/>
            <a:ext cx="8596668" cy="4279797"/>
          </a:xfrm>
        </p:spPr>
        <p:txBody>
          <a:bodyPr>
            <a:normAutofit/>
          </a:bodyPr>
          <a:lstStyle/>
          <a:p>
            <a:pPr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proposed system introduces a more efficient way to add color to black and white images.</a:t>
            </a:r>
          </a:p>
          <a:p>
            <a:pPr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It uses special computer programs (ECCV16 and SIGGRAPH17) that have learned how to automatically add colors to pictures.</a:t>
            </a:r>
          </a:p>
          <a:p>
            <a:pPr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Instead of manual coloring, you provide the black and white image to the computer models, and they quickly and accurately do the coloring for you.</a:t>
            </a:r>
          </a:p>
          <a:p>
            <a:pPr algn="l">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This makes the process much faster, easier, and accessible to anyone without requiring artistic skills.</a:t>
            </a:r>
          </a:p>
          <a:p>
            <a:pPr marL="0" indent="0">
              <a:buNone/>
            </a:pPr>
            <a:endParaRPr lang="en-US" b="0" i="0" dirty="0">
              <a:solidFill>
                <a:schemeClr val="tx1"/>
              </a:solidFill>
              <a:effectLst/>
              <a:latin typeface="Söhne"/>
            </a:endParaRPr>
          </a:p>
        </p:txBody>
      </p:sp>
    </p:spTree>
    <p:extLst>
      <p:ext uri="{BB962C8B-B14F-4D97-AF65-F5344CB8AC3E}">
        <p14:creationId xmlns:p14="http://schemas.microsoft.com/office/powerpoint/2010/main" val="296657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08EE2-EB47-08E8-2909-30EDE52E36BF}"/>
              </a:ext>
            </a:extLst>
          </p:cNvPr>
          <p:cNvSpPr>
            <a:spLocks noGrp="1"/>
          </p:cNvSpPr>
          <p:nvPr>
            <p:ph idx="1"/>
          </p:nvPr>
        </p:nvSpPr>
        <p:spPr>
          <a:xfrm>
            <a:off x="1035424" y="1250576"/>
            <a:ext cx="8283388" cy="4926388"/>
          </a:xfrm>
        </p:spPr>
        <p:txBody>
          <a:bodyPr>
            <a:normAutofit/>
          </a:bodyPr>
          <a:lstStyle/>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Automated Colorization:</a:t>
            </a:r>
            <a:r>
              <a:rPr lang="en-US" sz="2000" b="0" i="0" dirty="0">
                <a:effectLst/>
                <a:latin typeface="Times New Roman" panose="02020603050405020304" pitchFamily="18" charset="0"/>
                <a:cs typeface="Times New Roman" panose="02020603050405020304" pitchFamily="18" charset="0"/>
              </a:rPr>
              <a:t> The proposed system offers an automated approach to add color to black and white images.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Computer Models:</a:t>
            </a:r>
            <a:r>
              <a:rPr lang="en-US" sz="2000" b="0" i="0" dirty="0">
                <a:effectLst/>
                <a:latin typeface="Times New Roman" panose="02020603050405020304" pitchFamily="18" charset="0"/>
                <a:cs typeface="Times New Roman" panose="02020603050405020304" pitchFamily="18" charset="0"/>
              </a:rPr>
              <a:t> Instead of manual effort, the system utilizes specialized computer models (ECCV16 and SIGGRAPH17) designed to colorize images.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Efficient:</a:t>
            </a:r>
            <a:r>
              <a:rPr lang="en-US" sz="2000" b="0" i="0" dirty="0">
                <a:effectLst/>
                <a:latin typeface="Times New Roman" panose="02020603050405020304" pitchFamily="18" charset="0"/>
                <a:cs typeface="Times New Roman" panose="02020603050405020304" pitchFamily="18" charset="0"/>
              </a:rPr>
              <a:t> This automated process is significantly faster, allowing for the rapid colorization of images, even complex ones.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No Artistic Skills Required:</a:t>
            </a:r>
            <a:r>
              <a:rPr lang="en-US" sz="2000" b="0" i="0" dirty="0">
                <a:effectLst/>
                <a:latin typeface="Times New Roman" panose="02020603050405020304" pitchFamily="18" charset="0"/>
                <a:cs typeface="Times New Roman" panose="02020603050405020304" pitchFamily="18" charset="0"/>
              </a:rPr>
              <a:t> The proposed system doesn't require users to have artistic skills. Anyone can use it, making it accessible to a broader audience.</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Consistency:</a:t>
            </a:r>
            <a:r>
              <a:rPr lang="en-US" sz="2000" b="0" i="0" dirty="0">
                <a:effectLst/>
                <a:latin typeface="Times New Roman" panose="02020603050405020304" pitchFamily="18" charset="0"/>
                <a:cs typeface="Times New Roman" panose="02020603050405020304" pitchFamily="18" charset="0"/>
              </a:rPr>
              <a:t> The quality and consistency of colorization are maintained, as the computer models apply colors systematically based on their learned knowledge.</a:t>
            </a:r>
            <a:endParaRPr lang="en-IN" sz="2000" b="0" i="0" dirty="0">
              <a:effectLst/>
              <a:latin typeface="Times New Roman" panose="02020603050405020304" pitchFamily="18" charset="0"/>
              <a:cs typeface="Times New Roman" panose="02020603050405020304" pitchFamily="18" charset="0"/>
            </a:endParaRPr>
          </a:p>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2601122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2DD430-4F46-F22B-B8A4-7A6B93FF0E90}"/>
              </a:ext>
            </a:extLst>
          </p:cNvPr>
          <p:cNvSpPr>
            <a:spLocks noGrp="1"/>
          </p:cNvSpPr>
          <p:nvPr>
            <p:ph idx="1"/>
          </p:nvPr>
        </p:nvSpPr>
        <p:spPr>
          <a:xfrm>
            <a:off x="2487706" y="1653987"/>
            <a:ext cx="9578788" cy="3950681"/>
          </a:xfrm>
        </p:spPr>
        <p:txBody>
          <a:bodyPr/>
          <a:lstStyle/>
          <a:p>
            <a:endParaRPr lang="en-IN" b="1" i="0" dirty="0">
              <a:effectLst/>
              <a:latin typeface="Söhne"/>
            </a:endParaRPr>
          </a:p>
          <a:p>
            <a:r>
              <a:rPr lang="en-IN" sz="2800" i="0" dirty="0">
                <a:effectLst/>
                <a:latin typeface="Times New Roman" panose="02020603050405020304" pitchFamily="18" charset="0"/>
                <a:cs typeface="Times New Roman" panose="02020603050405020304" pitchFamily="18" charset="0"/>
              </a:rPr>
              <a:t>Historical Image Restoration</a:t>
            </a:r>
          </a:p>
          <a:p>
            <a:r>
              <a:rPr lang="en-IN" sz="2800" i="0" dirty="0">
                <a:effectLst/>
                <a:latin typeface="Times New Roman" panose="02020603050405020304" pitchFamily="18" charset="0"/>
                <a:cs typeface="Times New Roman" panose="02020603050405020304" pitchFamily="18" charset="0"/>
              </a:rPr>
              <a:t>Artistic Expression</a:t>
            </a:r>
            <a:endParaRPr lang="en-IN" sz="2800" dirty="0">
              <a:latin typeface="Times New Roman" panose="02020603050405020304" pitchFamily="18" charset="0"/>
              <a:cs typeface="Times New Roman" panose="02020603050405020304" pitchFamily="18" charset="0"/>
            </a:endParaRPr>
          </a:p>
          <a:p>
            <a:r>
              <a:rPr lang="en-IN" sz="2800" i="0" dirty="0">
                <a:effectLst/>
                <a:latin typeface="Times New Roman" panose="02020603050405020304" pitchFamily="18" charset="0"/>
                <a:cs typeface="Times New Roman" panose="02020603050405020304" pitchFamily="18" charset="0"/>
              </a:rPr>
              <a:t>Historical Research</a:t>
            </a:r>
          </a:p>
          <a:p>
            <a:r>
              <a:rPr lang="en-IN" sz="2800" i="0" dirty="0">
                <a:effectLst/>
                <a:latin typeface="Times New Roman" panose="02020603050405020304" pitchFamily="18" charset="0"/>
                <a:cs typeface="Times New Roman" panose="02020603050405020304" pitchFamily="18" charset="0"/>
              </a:rPr>
              <a:t>Art Restoration</a:t>
            </a:r>
            <a:endParaRPr lang="en-IN" sz="2800" dirty="0">
              <a:latin typeface="Times New Roman" panose="02020603050405020304" pitchFamily="18" charset="0"/>
              <a:cs typeface="Times New Roman" panose="02020603050405020304" pitchFamily="18" charset="0"/>
            </a:endParaRPr>
          </a:p>
          <a:p>
            <a:r>
              <a:rPr lang="en-IN" sz="2800" i="0" dirty="0">
                <a:effectLst/>
                <a:latin typeface="Times New Roman" panose="02020603050405020304" pitchFamily="18" charset="0"/>
                <a:cs typeface="Times New Roman" panose="02020603050405020304" pitchFamily="18" charset="0"/>
              </a:rPr>
              <a:t>Preservation of Memories</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2" name="Title 1">
            <a:extLst>
              <a:ext uri="{FF2B5EF4-FFF2-40B4-BE49-F238E27FC236}">
                <a16:creationId xmlns:a16="http://schemas.microsoft.com/office/drawing/2014/main" id="{EA227FE1-0615-4C10-0281-D9FE410A8B9E}"/>
              </a:ext>
            </a:extLst>
          </p:cNvPr>
          <p:cNvSpPr>
            <a:spLocks noGrp="1"/>
          </p:cNvSpPr>
          <p:nvPr>
            <p:ph type="title"/>
          </p:nvPr>
        </p:nvSpPr>
        <p:spPr>
          <a:xfrm>
            <a:off x="677334" y="609600"/>
            <a:ext cx="8596668" cy="1320800"/>
          </a:xfrm>
        </p:spPr>
        <p:txBody>
          <a:bodyPr>
            <a:normAutofit/>
          </a:bodyPr>
          <a:lstStyle/>
          <a:p>
            <a:r>
              <a:rPr lang="en-IN" b="1">
                <a:latin typeface="Times New Roman" panose="02020603050405020304" pitchFamily="18" charset="0"/>
                <a:cs typeface="Times New Roman" panose="02020603050405020304" pitchFamily="18" charset="0"/>
              </a:rPr>
              <a:t>APPLICATIONS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117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356</TotalTime>
  <Words>1128</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 Light</vt:lpstr>
      <vt:lpstr>Calisto MT</vt:lpstr>
      <vt:lpstr>Dubai Medium</vt:lpstr>
      <vt:lpstr>Söhne</vt:lpstr>
      <vt:lpstr>Times New Roman</vt:lpstr>
      <vt:lpstr>Trebuchet MS</vt:lpstr>
      <vt:lpstr>Wingdings</vt:lpstr>
      <vt:lpstr>Wingdings 3</vt:lpstr>
      <vt:lpstr>Facet</vt:lpstr>
      <vt:lpstr>PowerPoint Presentation</vt:lpstr>
      <vt:lpstr> CONTENTS</vt:lpstr>
      <vt:lpstr>ABSTRACT</vt:lpstr>
      <vt:lpstr> INTRODUCTION</vt:lpstr>
      <vt:lpstr> EXISTING SYSTEM</vt:lpstr>
      <vt:lpstr>PowerPoint Presentation</vt:lpstr>
      <vt:lpstr>PROPOSED SYSTEM</vt:lpstr>
      <vt:lpstr>PowerPoint Presentation</vt:lpstr>
      <vt:lpstr>APPLICATIONS</vt:lpstr>
      <vt:lpstr>MODELS</vt:lpstr>
      <vt:lpstr>LIBRARIES USED</vt:lpstr>
      <vt:lpstr>PowerPoint Presentation</vt:lpstr>
      <vt:lpstr>SYSTEM ARCHITECTURE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COLORIZATION</dc:title>
  <dc:creator>Likitha Vuppala</dc:creator>
  <cp:lastModifiedBy>Chakrapani Sampath</cp:lastModifiedBy>
  <cp:revision>16</cp:revision>
  <dcterms:created xsi:type="dcterms:W3CDTF">2023-09-22T05:27:05Z</dcterms:created>
  <dcterms:modified xsi:type="dcterms:W3CDTF">2023-10-04T05:21:25Z</dcterms:modified>
</cp:coreProperties>
</file>