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5" r:id="rId5"/>
    <p:sldId id="312" r:id="rId6"/>
    <p:sldId id="310" r:id="rId7"/>
    <p:sldId id="314" r:id="rId8"/>
    <p:sldId id="320" r:id="rId9"/>
    <p:sldId id="321" r:id="rId10"/>
    <p:sldId id="322" r:id="rId11"/>
    <p:sldId id="323" r:id="rId12"/>
    <p:sldId id="325" r:id="rId13"/>
    <p:sldId id="326" r:id="rId14"/>
    <p:sldId id="327" r:id="rId15"/>
    <p:sldId id="328" r:id="rId16"/>
    <p:sldId id="329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29" autoAdjust="0"/>
  </p:normalViewPr>
  <p:slideViewPr>
    <p:cSldViewPr showGuides="1">
      <p:cViewPr varScale="1">
        <p:scale>
          <a:sx n="89" d="100"/>
          <a:sy n="89" d="100"/>
        </p:scale>
        <p:origin x="120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From Scratch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Code is your own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Use a Framework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Building on Giants shoulders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Grab an Engine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/>
            <a:t>Steeper learning curve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Chose what to use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9DE59940-3067-4432-936C-F44BF71F1993}">
      <dgm:prSet phldrT="[Text]"/>
      <dgm:spPr/>
      <dgm:t>
        <a:bodyPr/>
        <a:lstStyle/>
        <a:p>
          <a:r>
            <a:rPr lang="en-US" dirty="0"/>
            <a:t>Time consuming</a:t>
          </a:r>
        </a:p>
      </dgm:t>
    </dgm:pt>
    <dgm:pt modelId="{7414C0A3-8CC7-4069-B818-82F384616B54}" type="parTrans" cxnId="{23D74CC2-E6C8-4574-AA81-3825534D65D7}">
      <dgm:prSet/>
      <dgm:spPr/>
      <dgm:t>
        <a:bodyPr/>
        <a:lstStyle/>
        <a:p>
          <a:endParaRPr lang="en-US"/>
        </a:p>
      </dgm:t>
    </dgm:pt>
    <dgm:pt modelId="{0FF6FC42-5338-4304-ADEF-A5A5DAABECD6}" type="sibTrans" cxnId="{23D74CC2-E6C8-4574-AA81-3825534D65D7}">
      <dgm:prSet/>
      <dgm:spPr/>
      <dgm:t>
        <a:bodyPr/>
        <a:lstStyle/>
        <a:p>
          <a:endParaRPr lang="en-US"/>
        </a:p>
      </dgm:t>
    </dgm:pt>
    <dgm:pt modelId="{2646D190-F93F-4C8C-8E74-E94A29827EE1}">
      <dgm:prSet phldrT="[Text]"/>
      <dgm:spPr/>
      <dgm:t>
        <a:bodyPr/>
        <a:lstStyle/>
        <a:p>
          <a:r>
            <a:rPr lang="en-US" dirty="0"/>
            <a:t>Editor Support?</a:t>
          </a:r>
        </a:p>
      </dgm:t>
    </dgm:pt>
    <dgm:pt modelId="{76E3AA1C-605F-4DBC-8ACD-26F592629EFF}" type="parTrans" cxnId="{24A1BE4F-595B-4249-BC96-34922EE66AC3}">
      <dgm:prSet/>
      <dgm:spPr/>
      <dgm:t>
        <a:bodyPr/>
        <a:lstStyle/>
        <a:p>
          <a:endParaRPr lang="en-US"/>
        </a:p>
      </dgm:t>
    </dgm:pt>
    <dgm:pt modelId="{89A684FE-3E41-4673-96B5-7EF9194D7F18}" type="sibTrans" cxnId="{24A1BE4F-595B-4249-BC96-34922EE66AC3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EC0DD7B3-3568-4B04-8245-9ECABBDD4C42}" type="presOf" srcId="{2646D190-F93F-4C8C-8E74-E94A29827EE1}" destId="{843715D2-C2C2-41EB-BDA3-21230FBA46DB}" srcOrd="1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114A2B93-6409-424F-B852-C8797FB2893E}" type="presOf" srcId="{9DE59940-3067-4432-936C-F44BF71F1993}" destId="{96015622-8A46-45CF-A72A-2856B699B374}" srcOrd="0" destOrd="1" presId="urn:microsoft.com/office/officeart/2005/8/layout/hProcess4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24A1BE4F-595B-4249-BC96-34922EE66AC3}" srcId="{58828492-5CEF-4AFE-95CB-5D7E6A18158B}" destId="{2646D190-F93F-4C8C-8E74-E94A29827EE1}" srcOrd="1" destOrd="0" parTransId="{76E3AA1C-605F-4DBC-8ACD-26F592629EFF}" sibTransId="{89A684FE-3E41-4673-96B5-7EF9194D7F18}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23D74CC2-E6C8-4574-AA81-3825534D65D7}" srcId="{FB986F71-3126-4196-BD30-74AEDC39A1CA}" destId="{9DE59940-3067-4432-936C-F44BF71F1993}" srcOrd="1" destOrd="0" parTransId="{7414C0A3-8CC7-4069-B818-82F384616B54}" sibTransId="{0FF6FC42-5338-4304-ADEF-A5A5DAABECD6}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B1634783-0F82-46E4-A7C9-4BAC8BB25964}" type="presOf" srcId="{2646D190-F93F-4C8C-8E74-E94A29827EE1}" destId="{69C28D3B-E083-42DF-9EA0-916CA12125A9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E2AC3042-B819-4D28-97D0-15CE7154C4F6}" type="presOf" srcId="{9DE59940-3067-4432-936C-F44BF71F1993}" destId="{BFE859F2-A9E8-4F95-9161-8EC68F2D30C4}" srcOrd="1" destOrd="1" presId="urn:microsoft.com/office/officeart/2005/8/layout/hProcess4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Code is your own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Time consuming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From Scratch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Building on Giants shoulders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Chose what to use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Use a Framework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Steeper learning curve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Editor Support?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Grab an Engine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1/10/2017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1/10/2017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1/10/2017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1/10/2017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1/10/2017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1/10/2017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1/10/2017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1/10/2017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1/10/2017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1/10/2017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1/10/2017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nagui.codeplex.com/" TargetMode="External"/><Relationship Id="rId2" Type="http://schemas.openxmlformats.org/officeDocument/2006/relationships/hyperlink" Target="https://gui4u.codeplex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napsegaming.com/" TargetMode="External"/><Relationship Id="rId2" Type="http://schemas.openxmlformats.org/officeDocument/2006/relationships/hyperlink" Target="https://protobuil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bit.ly/2j2GVhQ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github.com/DigitalRune/DigitalRun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prime31/Ne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craftworkgames/MonoGame.Extende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fna-xna.github.io/" TargetMode="External"/><Relationship Id="rId3" Type="http://schemas.openxmlformats.org/officeDocument/2006/relationships/hyperlink" Target="http://msdn.microsoft.com/en-us/library/vstudio/gg597391%28v=vs.110%29.aspx" TargetMode="External"/><Relationship Id="rId7" Type="http://schemas.openxmlformats.org/officeDocument/2006/relationships/hyperlink" Target="http://www.monogame.net/" TargetMode="External"/><Relationship Id="rId2" Type="http://schemas.openxmlformats.org/officeDocument/2006/relationships/hyperlink" Target="http://emptykeys.com/ui_librar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ynapsegaming.com/" TargetMode="External"/><Relationship Id="rId11" Type="http://schemas.openxmlformats.org/officeDocument/2006/relationships/image" Target="../media/image11.png"/><Relationship Id="rId5" Type="http://schemas.openxmlformats.org/officeDocument/2006/relationships/hyperlink" Target="http://paradox3d.net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github.com/mono/CocosSharp" TargetMode="External"/><Relationship Id="rId9" Type="http://schemas.openxmlformats.org/officeDocument/2006/relationships/hyperlink" Target="https://github.com/RonenNess/GeonBit.U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Frameworks, Extensions and More</a:t>
            </a:r>
            <a:br>
              <a:rPr lang="en-US" dirty="0"/>
            </a:br>
            <a:r>
              <a:rPr lang="en-US" dirty="0"/>
              <a:t>(oh my)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Darkside of Monogame</a:t>
            </a:r>
          </a:p>
          <a:p>
            <a:endParaRPr lang="it-IT" dirty="0"/>
          </a:p>
          <a:p>
            <a:r>
              <a:rPr lang="it-IT" dirty="0"/>
              <a:t>Simon Jackson</a:t>
            </a:r>
          </a:p>
          <a:p>
            <a:r>
              <a:rPr lang="it-IT" dirty="0"/>
              <a:t>Author and Microsoft MVP</a:t>
            </a:r>
          </a:p>
          <a:p>
            <a:r>
              <a:rPr lang="it-IT" dirty="0"/>
              <a:t>@SimonDarksidej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3" y="332656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UI Frameworks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788" y="1905000"/>
            <a:ext cx="5461175" cy="762000"/>
          </a:xfrm>
        </p:spPr>
        <p:txBody>
          <a:bodyPr/>
          <a:lstStyle/>
          <a:p>
            <a:r>
              <a:rPr lang="en-US" dirty="0"/>
              <a:t>Gui4U</a:t>
            </a:r>
          </a:p>
          <a:p>
            <a:r>
              <a:rPr lang="en-GB" sz="1600" dirty="0">
                <a:hlinkClick r:id="rId2"/>
              </a:rPr>
              <a:t>https://gui4u.codeplex.com/</a:t>
            </a:r>
            <a:r>
              <a:rPr lang="en-GB" sz="1600" dirty="0"/>
              <a:t> - LU 2015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88" y="2743201"/>
            <a:ext cx="5461175" cy="3276600"/>
          </a:xfrm>
        </p:spPr>
        <p:txBody>
          <a:bodyPr/>
          <a:lstStyle/>
          <a:p>
            <a:r>
              <a:rPr lang="en-US" dirty="0"/>
              <a:t>Built and extended from XNA SimpleGUI</a:t>
            </a:r>
          </a:p>
          <a:p>
            <a:r>
              <a:rPr lang="en-US" dirty="0"/>
              <a:t>Great system for simple messages, basic controls</a:t>
            </a:r>
          </a:p>
          <a:p>
            <a:r>
              <a:rPr lang="en-US" dirty="0"/>
              <a:t>Includes WinForms support for editor projects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0026" y="1905000"/>
            <a:ext cx="5461175" cy="762000"/>
          </a:xfrm>
        </p:spPr>
        <p:txBody>
          <a:bodyPr/>
          <a:lstStyle/>
          <a:p>
            <a:r>
              <a:rPr lang="en-US" dirty="0"/>
              <a:t>Ruminate UI (formally XNAGUI)</a:t>
            </a:r>
          </a:p>
          <a:p>
            <a:r>
              <a:rPr lang="en-GB" sz="1600" dirty="0">
                <a:hlinkClick r:id="rId3"/>
              </a:rPr>
              <a:t>https://xnagui.codeplex.com/</a:t>
            </a:r>
            <a:r>
              <a:rPr lang="en-GB" sz="1600" dirty="0"/>
              <a:t> - LU 2014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743201"/>
            <a:ext cx="5451341" cy="3276600"/>
          </a:xfrm>
        </p:spPr>
        <p:txBody>
          <a:bodyPr/>
          <a:lstStyle/>
          <a:p>
            <a:r>
              <a:rPr lang="en-US" dirty="0"/>
              <a:t>Basic widget / control framework</a:t>
            </a:r>
          </a:p>
          <a:p>
            <a:r>
              <a:rPr lang="en-US" dirty="0"/>
              <a:t>Includes separate repo sample project</a:t>
            </a:r>
          </a:p>
          <a:p>
            <a:r>
              <a:rPr lang="en-US" dirty="0"/>
              <a:t>Quick and easy to implement</a:t>
            </a:r>
          </a:p>
          <a:p>
            <a:r>
              <a:rPr lang="en-US" dirty="0"/>
              <a:t>May need a little work :S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382" y="5779074"/>
            <a:ext cx="3466667" cy="457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5840" y="5815039"/>
            <a:ext cx="2428571" cy="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6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notable frameworks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7632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ProtoBuild</a:t>
            </a:r>
            <a:br>
              <a:rPr lang="en-GB" dirty="0"/>
            </a:br>
            <a:r>
              <a:rPr lang="en-GB" dirty="0"/>
              <a:t>A Package / Solution generation project - </a:t>
            </a:r>
            <a:r>
              <a:rPr lang="en-GB" dirty="0">
                <a:hlinkClick r:id="rId2"/>
              </a:rPr>
              <a:t>https://protobuild.org/</a:t>
            </a:r>
            <a:r>
              <a:rPr lang="en-GB" dirty="0"/>
              <a:t> </a:t>
            </a:r>
            <a:endParaRPr lang="en-GB" dirty="0"/>
          </a:p>
          <a:p>
            <a:pPr lvl="1"/>
            <a:r>
              <a:rPr lang="en-GB" dirty="0"/>
              <a:t>Used by MonoGame</a:t>
            </a:r>
          </a:p>
          <a:p>
            <a:pPr lvl="1"/>
            <a:r>
              <a:rPr lang="en-GB" dirty="0"/>
              <a:t>Breaks the dependency between project/solution and code</a:t>
            </a:r>
          </a:p>
          <a:p>
            <a:pPr lvl="1"/>
            <a:r>
              <a:rPr lang="en-GB" dirty="0"/>
              <a:t>Also includes it’s own optional package builder solution</a:t>
            </a:r>
          </a:p>
          <a:p>
            <a:endParaRPr lang="en-GB" dirty="0"/>
          </a:p>
          <a:p>
            <a:r>
              <a:rPr lang="en-GB" dirty="0"/>
              <a:t>Sunburn Gaming Engine (sadly no updates since late 2014)</a:t>
            </a:r>
            <a:br>
              <a:rPr lang="en-GB" dirty="0"/>
            </a:br>
            <a:r>
              <a:rPr lang="en-GB" dirty="0">
                <a:hlinkClick r:id="rId3"/>
              </a:rPr>
              <a:t>http://www.synapsegaming.com/</a:t>
            </a:r>
            <a:r>
              <a:rPr lang="en-GB" dirty="0"/>
              <a:t> </a:t>
            </a:r>
            <a:endParaRPr lang="en-GB" dirty="0"/>
          </a:p>
          <a:p>
            <a:pPr lvl="1"/>
            <a:r>
              <a:rPr lang="en-GB" dirty="0"/>
              <a:t>A fantastic engine solution</a:t>
            </a:r>
          </a:p>
          <a:p>
            <a:pPr lvl="1"/>
            <a:r>
              <a:rPr lang="en-GB" dirty="0"/>
              <a:t>Included base MonoGame support (</a:t>
            </a:r>
            <a:r>
              <a:rPr lang="en-GB" dirty="0">
                <a:hlinkClick r:id="rId4"/>
              </a:rPr>
              <a:t>http://bit.ly/2j2GVhQ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Platform framework is still free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7018" y="1620169"/>
            <a:ext cx="1835581" cy="583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504" y="4134668"/>
            <a:ext cx="1838095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3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125916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Darkside of Monogame</a:t>
            </a:r>
          </a:p>
          <a:p>
            <a:endParaRPr lang="en-GB" dirty="0"/>
          </a:p>
          <a:p>
            <a:r>
              <a:rPr lang="en-GB" dirty="0"/>
              <a:t>Simon Jackson</a:t>
            </a:r>
          </a:p>
          <a:p>
            <a:r>
              <a:rPr lang="en-GB" dirty="0"/>
              <a:t>Author and Microsoft MVP</a:t>
            </a:r>
          </a:p>
          <a:p>
            <a:r>
              <a:rPr lang="en-GB" dirty="0"/>
              <a:t>@SimonDarksidej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332656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0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900591" cy="1371600"/>
          </a:xfrm>
        </p:spPr>
        <p:txBody>
          <a:bodyPr/>
          <a:lstStyle/>
          <a:p>
            <a:r>
              <a:rPr lang="en-US" dirty="0"/>
              <a:t>What to consider when picking up MonoGame?</a:t>
            </a:r>
            <a:endParaRPr lang="en-US" dirty="0"/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561952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684567" cy="1371600"/>
          </a:xfrm>
        </p:spPr>
        <p:txBody>
          <a:bodyPr/>
          <a:lstStyle/>
          <a:p>
            <a:r>
              <a:rPr lang="en-US" dirty="0"/>
              <a:t>What is available out there?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620345"/>
          </a:xfrm>
        </p:spPr>
        <p:txBody>
          <a:bodyPr>
            <a:normAutofit/>
          </a:bodyPr>
          <a:lstStyle/>
          <a:p>
            <a:r>
              <a:rPr lang="en-US" dirty="0"/>
              <a:t>Engines</a:t>
            </a:r>
          </a:p>
          <a:p>
            <a:pPr lvl="1"/>
            <a:r>
              <a:rPr lang="en-US" dirty="0"/>
              <a:t>DigitalRune</a:t>
            </a:r>
          </a:p>
          <a:p>
            <a:r>
              <a:rPr lang="en-US" dirty="0"/>
              <a:t>Frameworks / Extensions</a:t>
            </a:r>
          </a:p>
          <a:p>
            <a:pPr lvl="1"/>
            <a:r>
              <a:rPr lang="en-US" dirty="0"/>
              <a:t>Nez (Prime31)</a:t>
            </a:r>
          </a:p>
          <a:p>
            <a:pPr lvl="1"/>
            <a:r>
              <a:rPr lang="en-US" dirty="0"/>
              <a:t>MonoGame.Extensions</a:t>
            </a:r>
          </a:p>
          <a:p>
            <a:r>
              <a:rPr lang="en-US" dirty="0"/>
              <a:t>UI Frameworks</a:t>
            </a:r>
          </a:p>
          <a:p>
            <a:pPr lvl="1"/>
            <a:r>
              <a:rPr lang="en-US" dirty="0"/>
              <a:t>EmptyKeys</a:t>
            </a:r>
          </a:p>
          <a:p>
            <a:pPr lvl="1"/>
            <a:r>
              <a:rPr lang="en-US" dirty="0"/>
              <a:t>Geon.UI</a:t>
            </a:r>
          </a:p>
          <a:p>
            <a:pPr lvl="1"/>
            <a:r>
              <a:rPr lang="en-US" dirty="0"/>
              <a:t>Gui4U</a:t>
            </a:r>
          </a:p>
          <a:p>
            <a:pPr lvl="1"/>
            <a:r>
              <a:rPr lang="en-US" dirty="0"/>
              <a:t>Ruminate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622804" y="603141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*Not an extensive list</a:t>
            </a:r>
          </a:p>
          <a:p>
            <a:r>
              <a:rPr lang="en-GB" dirty="0"/>
              <a:t>There may be more!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Engines and Frameworks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GB" dirty="0"/>
              <a:t>DigitalRune 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https://github.com/DigitalRune/DigitalRune</a:t>
            </a:r>
            <a:r>
              <a:rPr lang="en-GB" dirty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Formally a paid for XNA Engine</a:t>
            </a:r>
          </a:p>
          <a:p>
            <a:r>
              <a:rPr lang="en-GB" dirty="0"/>
              <a:t>Updated to support MonoGame and Open Sourced in June 2016</a:t>
            </a:r>
          </a:p>
          <a:p>
            <a:r>
              <a:rPr lang="en-GB" dirty="0"/>
              <a:t>Fully documented with an extensive set of features</a:t>
            </a:r>
          </a:p>
          <a:p>
            <a:r>
              <a:rPr lang="en-GB" dirty="0"/>
              <a:t>Large array of samples available for several platforms</a:t>
            </a:r>
          </a:p>
          <a:p>
            <a:endParaRPr lang="en-GB" dirty="0"/>
          </a:p>
          <a:p>
            <a:r>
              <a:rPr lang="en-GB" dirty="0"/>
              <a:t>An experimental editor is also available </a:t>
            </a:r>
          </a:p>
        </p:txBody>
      </p:sp>
      <p:pic>
        <p:nvPicPr>
          <p:cNvPr id="1026" name="Picture 2" descr="DigitalRu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288" y="260648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08" y="5262657"/>
            <a:ext cx="11800000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7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Nez (aka Prime31)</a:t>
            </a:r>
            <a:br>
              <a:rPr lang="en-GB" dirty="0"/>
            </a:br>
            <a:r>
              <a:rPr lang="x-none" dirty="0">
                <a:hlinkClick r:id="rId2"/>
              </a:rPr>
              <a:t>https://github.com/prime31/Nez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Lightweight 2D framework that sits on top of MonoGame</a:t>
            </a:r>
          </a:p>
          <a:p>
            <a:r>
              <a:rPr lang="en-GB" dirty="0"/>
              <a:t>Extensive set of features, including:</a:t>
            </a:r>
          </a:p>
          <a:p>
            <a:pPr lvl="1"/>
            <a:r>
              <a:rPr lang="en-GB" dirty="0"/>
              <a:t>Scene/Entity/Component system</a:t>
            </a:r>
          </a:p>
          <a:p>
            <a:pPr lvl="1"/>
            <a:r>
              <a:rPr lang="en-GB" dirty="0"/>
              <a:t>Farseer Physics (based on Box2D) integration</a:t>
            </a:r>
          </a:p>
          <a:p>
            <a:pPr lvl="1"/>
            <a:r>
              <a:rPr lang="en-GB" dirty="0"/>
              <a:t>In-game Component inspector</a:t>
            </a:r>
          </a:p>
          <a:p>
            <a:pPr lvl="1"/>
            <a:r>
              <a:rPr lang="en-GB" dirty="0"/>
              <a:t>Pathfinding support</a:t>
            </a:r>
          </a:p>
          <a:p>
            <a:pPr lvl="1"/>
            <a:r>
              <a:rPr lang="en-GB" dirty="0"/>
              <a:t>Deferred lighting engine &amp; kick-ass particle system</a:t>
            </a:r>
          </a:p>
          <a:p>
            <a:pPr lvl="1"/>
            <a:r>
              <a:rPr lang="en-GB" dirty="0"/>
              <a:t>&amp; much much more</a:t>
            </a:r>
          </a:p>
          <a:p>
            <a:r>
              <a:rPr lang="en-GB" dirty="0"/>
              <a:t>Fully open source with a large backing &amp; full documentation</a:t>
            </a:r>
            <a:endParaRPr lang="en-GB" dirty="0"/>
          </a:p>
        </p:txBody>
      </p:sp>
      <p:pic>
        <p:nvPicPr>
          <p:cNvPr id="2050" name="Picture 2" descr="Ne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450" y="360091"/>
            <a:ext cx="2927394" cy="98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1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MonoGame.Extended</a:t>
            </a:r>
            <a:br>
              <a:rPr lang="en-GB" dirty="0"/>
            </a:br>
            <a:r>
              <a:rPr lang="en-GB" sz="2700" dirty="0">
                <a:hlinkClick r:id="rId2"/>
              </a:rPr>
              <a:t>https://github.com/craftworkgames/MonoGame.Extended</a:t>
            </a:r>
            <a:r>
              <a:rPr lang="en-GB" sz="2700" dirty="0"/>
              <a:t> </a:t>
            </a:r>
            <a:endParaRPr lang="en-GB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69235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An open source extension library for MonoGame. A collection of classes and extensions to make it easier to make games with MonoGame</a:t>
            </a:r>
          </a:p>
          <a:p>
            <a:r>
              <a:rPr lang="en-GB" dirty="0"/>
              <a:t>Tons of features including custom Content Importers</a:t>
            </a:r>
          </a:p>
          <a:p>
            <a:r>
              <a:rPr lang="en-GB" dirty="0"/>
              <a:t>Available via source and NuGet (same as MG)</a:t>
            </a:r>
          </a:p>
          <a:p>
            <a:r>
              <a:rPr lang="en-GB" dirty="0"/>
              <a:t>Uses the MonoGame forum using it’s own category </a:t>
            </a:r>
            <a:br>
              <a:rPr lang="en-GB" dirty="0"/>
            </a:br>
            <a:r>
              <a:rPr lang="en-GB" dirty="0"/>
              <a:t>(one big happy family)</a:t>
            </a:r>
          </a:p>
          <a:p>
            <a:r>
              <a:rPr lang="en-GB" dirty="0"/>
              <a:t>Actively developed in line with MG releases</a:t>
            </a:r>
          </a:p>
          <a:p>
            <a:r>
              <a:rPr lang="en-GB" dirty="0"/>
              <a:t>Cooperative development with the Prime31 team.</a:t>
            </a:r>
          </a:p>
          <a:p>
            <a:r>
              <a:rPr lang="en-GB" dirty="0"/>
              <a:t>Growing list of samples and examples</a:t>
            </a:r>
            <a:endParaRPr lang="en-GB" dirty="0"/>
          </a:p>
        </p:txBody>
      </p:sp>
      <p:pic>
        <p:nvPicPr>
          <p:cNvPr id="3074" name="Picture 2" descr="MonoGame.Extended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588" y="116632"/>
            <a:ext cx="4386065" cy="109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25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Frameworks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US" dirty="0"/>
              <a:t>Actively developed UI Frameworks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788" y="1905000"/>
            <a:ext cx="5461175" cy="762000"/>
          </a:xfrm>
        </p:spPr>
        <p:txBody>
          <a:bodyPr/>
          <a:lstStyle/>
          <a:p>
            <a:r>
              <a:rPr lang="en-US" dirty="0"/>
              <a:t>Emptykeys</a:t>
            </a:r>
          </a:p>
          <a:p>
            <a:r>
              <a:rPr lang="en-GB" sz="1600" dirty="0">
                <a:hlinkClick r:id="rId2"/>
              </a:rPr>
              <a:t>http://emptykeys.com/ui_library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88" y="2743200"/>
            <a:ext cx="5461175" cy="3710136"/>
          </a:xfrm>
        </p:spPr>
        <p:txBody>
          <a:bodyPr>
            <a:normAutofit/>
          </a:bodyPr>
          <a:lstStyle/>
          <a:p>
            <a:r>
              <a:rPr lang="en-GB" dirty="0"/>
              <a:t>Empty Keys UI is </a:t>
            </a:r>
            <a:r>
              <a:rPr lang="en-GB" dirty="0">
                <a:hlinkClick r:id="rId3"/>
              </a:rPr>
              <a:t>Portable Class Library</a:t>
            </a:r>
            <a:r>
              <a:rPr lang="en-GB" dirty="0"/>
              <a:t> for .NET or Mono. On top of that it supports 5 engines - </a:t>
            </a:r>
            <a:r>
              <a:rPr lang="en-GB" dirty="0">
                <a:hlinkClick r:id="rId4"/>
              </a:rPr>
              <a:t>CocosSharp</a:t>
            </a:r>
            <a:r>
              <a:rPr lang="en-GB" dirty="0"/>
              <a:t>, </a:t>
            </a:r>
            <a:r>
              <a:rPr lang="en-GB" dirty="0">
                <a:hlinkClick r:id="rId5"/>
              </a:rPr>
              <a:t>Xenko</a:t>
            </a:r>
            <a:r>
              <a:rPr lang="en-GB" dirty="0"/>
              <a:t>, </a:t>
            </a:r>
            <a:r>
              <a:rPr lang="en-GB" dirty="0">
                <a:hlinkClick r:id="rId6"/>
              </a:rPr>
              <a:t>Synapse Gaming SunBurn</a:t>
            </a:r>
            <a:r>
              <a:rPr lang="en-GB" dirty="0"/>
              <a:t>, </a:t>
            </a:r>
            <a:r>
              <a:rPr lang="en-GB" dirty="0">
                <a:hlinkClick r:id="rId7"/>
              </a:rPr>
              <a:t>MonoGame</a:t>
            </a:r>
            <a:r>
              <a:rPr lang="en-GB" dirty="0"/>
              <a:t> and </a:t>
            </a:r>
            <a:r>
              <a:rPr lang="en-GB" dirty="0">
                <a:hlinkClick r:id="rId8"/>
              </a:rPr>
              <a:t>FNA</a:t>
            </a:r>
            <a:endParaRPr lang="en-GB" dirty="0"/>
          </a:p>
          <a:p>
            <a:r>
              <a:rPr lang="en-GB" dirty="0"/>
              <a:t>Includes:</a:t>
            </a:r>
          </a:p>
          <a:p>
            <a:pPr lvl="1"/>
            <a:r>
              <a:rPr lang="en-GB" dirty="0"/>
              <a:t>XAML style code generation</a:t>
            </a:r>
          </a:p>
          <a:p>
            <a:pPr lvl="1"/>
            <a:r>
              <a:rPr lang="en-GB" dirty="0"/>
              <a:t>Styles, Themes, MVVM and Animations</a:t>
            </a:r>
          </a:p>
          <a:p>
            <a:pPr lvl="1"/>
            <a:r>
              <a:rPr lang="en-GB" dirty="0"/>
              <a:t>DPI Aware (auto-scales)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0026" y="1905000"/>
            <a:ext cx="5461175" cy="762000"/>
          </a:xfrm>
        </p:spPr>
        <p:txBody>
          <a:bodyPr/>
          <a:lstStyle/>
          <a:p>
            <a:r>
              <a:rPr lang="en-US" dirty="0"/>
              <a:t>Geon.UI</a:t>
            </a:r>
          </a:p>
          <a:p>
            <a:r>
              <a:rPr lang="en-GB" sz="1600" dirty="0">
                <a:hlinkClick r:id="rId9"/>
              </a:rPr>
              <a:t>https://github.com/RonenNess/GeonBit.UI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743200"/>
            <a:ext cx="5451341" cy="3710136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GeonBit.UI</a:t>
            </a:r>
            <a:r>
              <a:rPr lang="en-GB" dirty="0"/>
              <a:t> is the UI / HUD system of the </a:t>
            </a:r>
            <a:r>
              <a:rPr lang="en-GB" i="1" dirty="0"/>
              <a:t>GeonBit</a:t>
            </a:r>
            <a:r>
              <a:rPr lang="en-GB" dirty="0"/>
              <a:t> engine, exported as an independent MonoGame extension under the MIT license.</a:t>
            </a:r>
          </a:p>
          <a:p>
            <a:r>
              <a:rPr lang="en-GB" dirty="0"/>
              <a:t>Full featured UI system, including Events, Panels, scaling and automatic layout support</a:t>
            </a:r>
          </a:p>
          <a:p>
            <a:r>
              <a:rPr lang="en-GB" dirty="0"/>
              <a:t>Includes over 40 built-in icon sets</a:t>
            </a:r>
          </a:p>
          <a:p>
            <a:r>
              <a:rPr lang="en-GB" dirty="0"/>
              <a:t>Programmatic API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44607" y="1828800"/>
            <a:ext cx="2798009" cy="500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49908" y="1416809"/>
            <a:ext cx="1787440" cy="89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0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138</TotalTime>
  <Words>474</Words>
  <Application>Microsoft Office PowerPoint</Application>
  <PresentationFormat>Custom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Digital Blue Tunnel 16x9</vt:lpstr>
      <vt:lpstr>Frameworks, Extensions and More (oh my)</vt:lpstr>
      <vt:lpstr>What to consider when picking up MonoGame?</vt:lpstr>
      <vt:lpstr>What is available out there?</vt:lpstr>
      <vt:lpstr>Engines and Frameworks</vt:lpstr>
      <vt:lpstr>DigitalRune  https://github.com/DigitalRune/DigitalRune </vt:lpstr>
      <vt:lpstr>Nez (aka Prime31) https://github.com/prime31/Nez</vt:lpstr>
      <vt:lpstr>MonoGame.Extended https://github.com/craftworkgames/MonoGame.Extended </vt:lpstr>
      <vt:lpstr>UI Frameworks</vt:lpstr>
      <vt:lpstr>Actively developed UI Frameworks</vt:lpstr>
      <vt:lpstr>Alternative UI Frameworks</vt:lpstr>
      <vt:lpstr>Other notables</vt:lpstr>
      <vt:lpstr>Other notable frameworks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Frameworks, Extensions and More (oh my)</dc:title>
  <dc:creator>Simon - Darkside Jackson</dc:creator>
  <cp:lastModifiedBy>Simon - Darkside Jackson</cp:lastModifiedBy>
  <cp:revision>6</cp:revision>
  <dcterms:created xsi:type="dcterms:W3CDTF">2017-01-10T19:44:01Z</dcterms:created>
  <dcterms:modified xsi:type="dcterms:W3CDTF">2017-01-10T22:02:52Z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