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8" r:id="rId2"/>
    <p:sldId id="257" r:id="rId3"/>
  </p:sldIdLst>
  <p:sldSz cx="12192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3"/>
  </p:normalViewPr>
  <p:slideViewPr>
    <p:cSldViewPr snapToGrid="0" snapToObjects="1">
      <p:cViewPr>
        <p:scale>
          <a:sx n="50" d="100"/>
          <a:sy n="50" d="100"/>
        </p:scale>
        <p:origin x="174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70605"/>
            <a:ext cx="10363200" cy="39793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03397"/>
            <a:ext cx="9144000" cy="275960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8542"/>
            <a:ext cx="262890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08542"/>
            <a:ext cx="7734300" cy="9686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849566"/>
            <a:ext cx="10515600" cy="475456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649107"/>
            <a:ext cx="10515600" cy="250031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042708"/>
            <a:ext cx="51816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042708"/>
            <a:ext cx="51816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8544"/>
            <a:ext cx="1051560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801938"/>
            <a:ext cx="5157787" cy="13731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175125"/>
            <a:ext cx="5157787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01938"/>
            <a:ext cx="5183188" cy="13731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175125"/>
            <a:ext cx="5183188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2000"/>
            <a:ext cx="3932237" cy="2667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45711"/>
            <a:ext cx="6172200" cy="812270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63526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2000"/>
            <a:ext cx="3932237" cy="2667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45711"/>
            <a:ext cx="6172200" cy="812270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63526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08544"/>
            <a:ext cx="105156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2708"/>
            <a:ext cx="105156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593919"/>
            <a:ext cx="2743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C63E-25B4-1A4A-A2D3-4AF27F79BA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593919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593919"/>
            <a:ext cx="2743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7454" y="1130226"/>
            <a:ext cx="4808380" cy="763180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26668" y="870824"/>
            <a:ext cx="2690222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000" dirty="0"/>
              <a:t>Compliance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3" y="863186"/>
            <a:ext cx="603504" cy="393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88478" y="1130224"/>
            <a:ext cx="4350367" cy="195694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62492" y="870432"/>
            <a:ext cx="2778790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1800" b="1" dirty="0"/>
              <a:t>Application </a:t>
            </a:r>
            <a:r>
              <a:rPr lang="en-US" sz="1800" b="1" dirty="0" smtClean="0"/>
              <a:t>Account 1</a:t>
            </a:r>
            <a:endParaRPr lang="en-US" sz="1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91" y="863186"/>
            <a:ext cx="603504" cy="3939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76" y="1524180"/>
            <a:ext cx="479724" cy="4985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80" y="1524180"/>
            <a:ext cx="479724" cy="4985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76" y="2241105"/>
            <a:ext cx="479724" cy="498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80" y="2241105"/>
            <a:ext cx="479724" cy="4985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38757" y="1685294"/>
            <a:ext cx="242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Centralize, protect and segregate </a:t>
            </a:r>
            <a:r>
              <a:rPr lang="en-US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all the code for Compliance. </a:t>
            </a:r>
            <a:endParaRPr lang="en-US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6" y="1441889"/>
            <a:ext cx="475280" cy="5703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72" y="1707337"/>
            <a:ext cx="318346" cy="43962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914500" y="1391444"/>
            <a:ext cx="29195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Specific set of Config Rules (RuleSet), depending on the definition and nature of this AWS Account.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38757" y="3489533"/>
            <a:ext cx="2333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 </a:t>
            </a:r>
            <a:r>
              <a:rPr lang="en-US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securely all </a:t>
            </a: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</a:t>
            </a:r>
            <a:r>
              <a:rPr lang="en-US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 all resources over </a:t>
            </a: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time.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13" y="3620294"/>
            <a:ext cx="630854" cy="75702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429037" y="2769060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mazon Ember" panose="02000000000000000000" pitchFamily="2" charset="0"/>
                <a:ea typeface="Amazon Ember" panose="02000000000000000000" pitchFamily="2" charset="0"/>
              </a:rPr>
              <a:t>Lambda functions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55247" y="4382085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mazon Ember" panose="02000000000000000000" pitchFamily="2" charset="0"/>
                <a:ea typeface="Amazon Ember" panose="02000000000000000000" pitchFamily="2" charset="0"/>
              </a:rPr>
              <a:t>S3 Bucket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78"/>
          <a:stretch/>
        </p:blipFill>
        <p:spPr>
          <a:xfrm>
            <a:off x="1930338" y="5273584"/>
            <a:ext cx="720967" cy="72152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368934" y="6024495"/>
            <a:ext cx="1843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Analytics Dashboard</a:t>
            </a:r>
          </a:p>
          <a:p>
            <a:pPr algn="ctr"/>
            <a:r>
              <a:rPr lang="en-US" sz="1400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(e.g. </a:t>
            </a:r>
            <a:r>
              <a:rPr lang="en-US" sz="1400" dirty="0" err="1" smtClean="0">
                <a:latin typeface="Amazon Ember" panose="02000000000000000000" pitchFamily="2" charset="0"/>
                <a:ea typeface="Amazon Ember" panose="02000000000000000000" pitchFamily="2" charset="0"/>
              </a:rPr>
              <a:t>QuickSight</a:t>
            </a:r>
            <a:r>
              <a:rPr lang="en-US" sz="1400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)</a:t>
            </a:r>
            <a:endParaRPr lang="en-US" sz="1400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38757" y="5273584"/>
            <a:ext cx="2333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Visualize and get insights </a:t>
            </a: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data generated from compliance events.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754535" y="3704936"/>
            <a:ext cx="4350367" cy="178207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728549" y="3443326"/>
            <a:ext cx="2778790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1800" b="1" dirty="0"/>
              <a:t>Application </a:t>
            </a:r>
            <a:r>
              <a:rPr lang="en-US" sz="1800" b="1" dirty="0" smtClean="0"/>
              <a:t>Account 2</a:t>
            </a:r>
            <a:endParaRPr lang="en-US" sz="18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48" y="3436080"/>
            <a:ext cx="603504" cy="39395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697596" y="5914391"/>
            <a:ext cx="2333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25" y="7052802"/>
            <a:ext cx="634192" cy="75895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22270" y="7811754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Pipeline</a:t>
            </a:r>
            <a:endParaRPr lang="en-US" sz="1400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38756" y="7052802"/>
            <a:ext cx="2420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 continuously and automatically </a:t>
            </a: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all AWS accounts.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6" y="3984113"/>
            <a:ext cx="475280" cy="5703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72" y="4249561"/>
            <a:ext cx="318346" cy="43962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914500" y="3933668"/>
            <a:ext cx="2919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Specific set of Config Rules (RuleSet), same or different from other AWS Accounts.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88478" y="6979964"/>
            <a:ext cx="4350367" cy="178207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762492" y="6718354"/>
            <a:ext cx="2778790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1800" b="1" dirty="0"/>
              <a:t>Application </a:t>
            </a:r>
            <a:r>
              <a:rPr lang="en-US" sz="1800" b="1" dirty="0" smtClean="0"/>
              <a:t>Account N</a:t>
            </a:r>
            <a:endParaRPr lang="en-US" sz="1800" b="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91" y="6711108"/>
            <a:ext cx="603504" cy="3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2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2838" y="812742"/>
            <a:ext cx="4279356" cy="550947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48434" y="553341"/>
            <a:ext cx="1837458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Compliance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7" y="545703"/>
            <a:ext cx="603504" cy="393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535313" y="812741"/>
            <a:ext cx="5370170" cy="45477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25599" y="552949"/>
            <a:ext cx="2778790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1400" b="1" dirty="0"/>
              <a:t>Application Account(s)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26" y="545703"/>
            <a:ext cx="603504" cy="39395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026781" y="1740747"/>
            <a:ext cx="986167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Config Rules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23" y="1153549"/>
            <a:ext cx="475280" cy="57033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48348" y="3876126"/>
            <a:ext cx="18492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 smtClean="0"/>
              <a:t>Kinesis Firehose</a:t>
            </a:r>
            <a:endParaRPr lang="en-US" dirty="0"/>
          </a:p>
          <a:p>
            <a:r>
              <a:rPr lang="en-US" i="1" dirty="0"/>
              <a:t>Firehose-Compliance-as-code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983542" y="1850407"/>
            <a:ext cx="1837458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Lambda functions</a:t>
            </a:r>
          </a:p>
          <a:p>
            <a:r>
              <a:rPr lang="en-US" dirty="0"/>
              <a:t> (Custom Rules)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75031" y="2926081"/>
            <a:ext cx="2445656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Lambda function</a:t>
            </a:r>
          </a:p>
          <a:p>
            <a:r>
              <a:rPr lang="en-US" sz="800" i="1" dirty="0" smtClean="0"/>
              <a:t>COMPLIANCE_RULESET_LATEST_INSTALLED</a:t>
            </a:r>
            <a:endParaRPr lang="en-US" i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61" y="3501189"/>
            <a:ext cx="271146" cy="32004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04" y="3157543"/>
            <a:ext cx="276792" cy="32004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63" y="3496234"/>
            <a:ext cx="266700" cy="32004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93" y="3157543"/>
            <a:ext cx="272428" cy="29260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124885" y="3262139"/>
            <a:ext cx="39193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Various </a:t>
            </a:r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resources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services are verified on the defined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RuleSet.</a:t>
            </a: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6628" y="1142333"/>
            <a:ext cx="3383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Config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records configurations.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Change of configuration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triggers appropriate Rule(s) to verify the compliance of the new configuration.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16628" y="4154912"/>
            <a:ext cx="37888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results of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and non-compliance are displayed on the </a:t>
            </a:r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 </a:t>
            </a:r>
            <a:r>
              <a:rPr lang="en-US" sz="110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Dashboard.</a:t>
            </a: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97" y="4020268"/>
            <a:ext cx="475280" cy="57033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53" y="4285716"/>
            <a:ext cx="318346" cy="43962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2578811" y="1113329"/>
            <a:ext cx="2223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code of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each Rule is located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AWS Lambda functions to protect the code base from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tempering.</a:t>
            </a: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811" y="2234358"/>
            <a:ext cx="22908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 rule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verifies the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uleSet deployed and reports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regularly the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status of all Rules evaluations.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555688" y="3629735"/>
            <a:ext cx="471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63569" y="4687373"/>
            <a:ext cx="1312588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Config Dashboard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07" y="2125544"/>
            <a:ext cx="335702" cy="636068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141498" y="3340110"/>
            <a:ext cx="180550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Aggregate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streaming 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events before delivery to S3.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41498" y="4477932"/>
            <a:ext cx="19206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 all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</a:t>
            </a:r>
            <a:r>
              <a:rPr lang="en-US" sz="105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 all resources over 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time.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3569" y="2768393"/>
            <a:ext cx="1312588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IAM Role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116627" y="2143496"/>
            <a:ext cx="37851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IAM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short-lived credentials to the lambda functions with the permissions to read the configuration, and react if necessary.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4790784" y="1457341"/>
            <a:ext cx="1363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60121" y="1781340"/>
            <a:ext cx="1626531" cy="703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780345" y="2775961"/>
            <a:ext cx="1286459" cy="1529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14091" y="5980317"/>
            <a:ext cx="512102" cy="2203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SNS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39" y="5405428"/>
            <a:ext cx="548638" cy="566928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3141497" y="5400352"/>
            <a:ext cx="19399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Send notification 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a non-compliant resource is detected.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06" name="Elbow Connector 105"/>
          <p:cNvCxnSpPr/>
          <p:nvPr/>
        </p:nvCxnSpPr>
        <p:spPr>
          <a:xfrm rot="16200000" flipH="1">
            <a:off x="611402" y="4327076"/>
            <a:ext cx="2324772" cy="408853"/>
          </a:xfrm>
          <a:prstGeom prst="bentConnector3">
            <a:avLst>
              <a:gd name="adj1" fmla="val 999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47" y="3288814"/>
            <a:ext cx="488470" cy="586165"/>
          </a:xfrm>
          <a:prstGeom prst="rect">
            <a:avLst/>
          </a:prstGeom>
        </p:spPr>
      </p:pic>
      <p:cxnSp>
        <p:nvCxnSpPr>
          <p:cNvPr id="56" name="Elbow Connector 55"/>
          <p:cNvCxnSpPr/>
          <p:nvPr/>
        </p:nvCxnSpPr>
        <p:spPr>
          <a:xfrm rot="16200000" flipH="1">
            <a:off x="2084288" y="4360578"/>
            <a:ext cx="342168" cy="311421"/>
          </a:xfrm>
          <a:prstGeom prst="bentConnector3">
            <a:avLst>
              <a:gd name="adj1" fmla="val 1012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57" y="4372861"/>
            <a:ext cx="521367" cy="6256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772263" y="4941429"/>
            <a:ext cx="203415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 smtClean="0"/>
              <a:t>S3 Bucket</a:t>
            </a:r>
            <a:endParaRPr lang="en-US" dirty="0"/>
          </a:p>
          <a:p>
            <a:r>
              <a:rPr lang="en-US" i="1" dirty="0"/>
              <a:t>compliance-events-centralized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67369"/>
              </p:ext>
            </p:extLst>
          </p:nvPr>
        </p:nvGraphicFramePr>
        <p:xfrm>
          <a:off x="1088020" y="6723873"/>
          <a:ext cx="9664861" cy="4191054"/>
        </p:xfrm>
        <a:graphic>
          <a:graphicData uri="http://schemas.openxmlformats.org/drawingml/2006/table">
            <a:tbl>
              <a:tblPr firstRow="1" firstCol="1" bandRow="1"/>
              <a:tblGrid>
                <a:gridCol w="700894">
                  <a:extLst>
                    <a:ext uri="{9D8B030D-6E8A-4147-A177-3AD203B41FA5}">
                      <a16:colId xmlns:a16="http://schemas.microsoft.com/office/drawing/2014/main" val="980908873"/>
                    </a:ext>
                  </a:extLst>
                </a:gridCol>
                <a:gridCol w="8963967">
                  <a:extLst>
                    <a:ext uri="{9D8B030D-6E8A-4147-A177-3AD203B41FA5}">
                      <a16:colId xmlns:a16="http://schemas.microsoft.com/office/drawing/2014/main" val="973472360"/>
                    </a:ext>
                  </a:extLst>
                </a:gridCol>
              </a:tblGrid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Config triggers Lambda at every change or on schedule.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89426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assumes the appropriate IAM role to verify the configuration.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297432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describe the appropriate resources to get the latest configuration state.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64015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reports to </a:t>
                      </a: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the Config Rules Dashboard </a:t>
                      </a: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the results.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89847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</a:t>
                      </a:r>
                      <a:r>
                        <a:rPr lang="en-US" sz="1800" dirty="0" err="1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Compliance_Validation</a:t>
                      </a: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is triggered every </a:t>
                      </a: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hour</a:t>
                      </a:r>
                      <a:r>
                        <a:rPr lang="en-US" sz="1800" baseline="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50152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All compliance events are delivered and stored in a</a:t>
                      </a:r>
                      <a:r>
                        <a:rPr lang="en-US" sz="1800" baseline="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 durable S3 bucket via Firehose.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142810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In case of non-compliance, the account owner is notified via SNS.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47818"/>
                  </a:ext>
                </a:extLst>
              </a:tr>
            </a:tbl>
          </a:graphicData>
        </a:graphic>
      </p:graphicFrame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081823" y="71985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65837" y="6844283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1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265837" y="7445314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2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265837" y="8046345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3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265837" y="8647376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4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265837" y="9248407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5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265837" y="9849438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6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265837" y="10450469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7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587713" y="1300156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1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632466" y="1786222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2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88072" y="3043029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3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487149" y="3637247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4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126023" y="2527784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5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654418" y="3718754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6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626414" y="5757750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7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76" y="2358407"/>
            <a:ext cx="479724" cy="49853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26" y="1149207"/>
            <a:ext cx="270792" cy="28141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30" y="1149208"/>
            <a:ext cx="270792" cy="2814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26" y="1486382"/>
            <a:ext cx="270792" cy="28141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64" y="1486383"/>
            <a:ext cx="270792" cy="2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355</Words>
  <Application>Microsoft Office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Amazon Ember</vt:lpstr>
      <vt:lpstr>Amazon Ember Light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2018-03-17T04:42:43Z</dcterms:created>
  <dcterms:modified xsi:type="dcterms:W3CDTF">2018-08-18T09:51:09Z</dcterms:modified>
</cp:coreProperties>
</file>