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TmntuK0019n9dBUJtRdXHscmL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2B1787-BD46-4D27-8A02-DA255DC9CA7D}">
  <a:tblStyle styleId="{152B1787-BD46-4D27-8A02-DA255DC9CA7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95b0ea216_7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2c95b0ea216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12938c47b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2812938c47b_7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applied 2 types of forecasting models which are decision tree regressor and pmdarima to predict the next 15 days which is from Aug 16 to Aug 30  of stock values of 3 companies .With accuracy 70%</a:t>
            </a:r>
            <a:endParaRPr/>
          </a:p>
          <a:p>
            <a:pPr marL="0" lvl="0" indent="0" algn="l" rtl="0">
              <a:spcBef>
                <a:spcPts val="0"/>
              </a:spcBef>
              <a:spcAft>
                <a:spcPts val="0"/>
              </a:spcAft>
              <a:buNone/>
            </a:pPr>
            <a:r>
              <a:rPr lang="en-US" sz="1600">
                <a:solidFill>
                  <a:schemeClr val="dk1"/>
                </a:solidFill>
              </a:rPr>
              <a:t>the stock prices of three major companies remained relatively stable with minimal fluctuation. Microsoft consistently maintained the highest stock price among the trio, followed by Apple, and then Google, reflecting its strong market position and investor confidence</a:t>
            </a:r>
            <a:endParaRPr/>
          </a:p>
        </p:txBody>
      </p:sp>
      <p:sp>
        <p:nvSpPr>
          <p:cNvPr id="159" name="Google Shape;15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g2c95b0ea216_1_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2c95b0ea216_1_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g2c95b0ea216_1_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g2c95b0ea216_1_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2c95b0ea216_1_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g2c95b0ea216_1_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g2c95b0ea216_1_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2c95b0ea216_1_55"/>
          <p:cNvSpPr>
            <a:spLocks noGrp="1"/>
          </p:cNvSpPr>
          <p:nvPr>
            <p:ph type="pic" idx="2"/>
          </p:nvPr>
        </p:nvSpPr>
        <p:spPr>
          <a:xfrm>
            <a:off x="5183188" y="987425"/>
            <a:ext cx="6172200" cy="4873625"/>
          </a:xfrm>
          <a:prstGeom prst="rect">
            <a:avLst/>
          </a:prstGeom>
          <a:noFill/>
          <a:ln>
            <a:noFill/>
          </a:ln>
        </p:spPr>
      </p:sp>
      <p:sp>
        <p:nvSpPr>
          <p:cNvPr id="79" name="Google Shape;79;g2c95b0ea216_1_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g2c95b0ea216_1_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g2c95b0ea216_1_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2c95b0ea216_1_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g2c95b0ea216_1_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2c95b0ea216_1_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2c95b0ea216_1_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g2c95b0ea216_1_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2c95b0ea216_1_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g2c95b0ea216_1_6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2c95b0ea216_1_6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g2c95b0ea216_1_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g2c95b0ea216_1_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2c95b0ea216_1_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23"/>
        <p:cNvGrpSpPr/>
        <p:nvPr/>
      </p:nvGrpSpPr>
      <p:grpSpPr>
        <a:xfrm>
          <a:off x="0" y="0"/>
          <a:ext cx="0" cy="0"/>
          <a:chOff x="0" y="0"/>
          <a:chExt cx="0" cy="0"/>
        </a:xfrm>
      </p:grpSpPr>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4"/>
          <p:cNvSpPr/>
          <p:nvPr/>
        </p:nvSpPr>
        <p:spPr>
          <a:xfrm>
            <a:off x="0" y="931138"/>
            <a:ext cx="10972800" cy="91970"/>
          </a:xfrm>
          <a:prstGeom prst="rect">
            <a:avLst/>
          </a:prstGeom>
          <a:gradFill>
            <a:gsLst>
              <a:gs pos="0">
                <a:schemeClr val="accent2"/>
              </a:gs>
              <a:gs pos="47000">
                <a:srgbClr val="FFBCA1"/>
              </a:gs>
              <a:gs pos="80000">
                <a:schemeClr val="lt1"/>
              </a:gs>
              <a:gs pos="100000">
                <a:schemeClr val="lt1"/>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8"/>
        <p:cNvGrpSpPr/>
        <p:nvPr/>
      </p:nvGrpSpPr>
      <p:grpSpPr>
        <a:xfrm>
          <a:off x="0" y="0"/>
          <a:ext cx="0" cy="0"/>
          <a:chOff x="0" y="0"/>
          <a:chExt cx="0" cy="0"/>
        </a:xfrm>
      </p:grpSpPr>
      <p:sp>
        <p:nvSpPr>
          <p:cNvPr id="29" name="Google Shape;29;g2c95b0ea216_7_10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g2c95b0ea216_7_100"/>
          <p:cNvSpPr/>
          <p:nvPr/>
        </p:nvSpPr>
        <p:spPr>
          <a:xfrm>
            <a:off x="5013374" y="0"/>
            <a:ext cx="6175800" cy="6858000"/>
          </a:xfrm>
          <a:prstGeom prst="parallelogram">
            <a:avLst>
              <a:gd name="adj" fmla="val 25000"/>
            </a:avLst>
          </a:prstGeom>
          <a:solidFill>
            <a:srgbClr val="23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 name="Google Shape;31;g2c95b0ea216_7_100"/>
          <p:cNvSpPr/>
          <p:nvPr/>
        </p:nvSpPr>
        <p:spPr>
          <a:xfrm>
            <a:off x="6555545" y="0"/>
            <a:ext cx="5636400" cy="6858000"/>
          </a:xfrm>
          <a:prstGeom prst="rect">
            <a:avLst/>
          </a:prstGeom>
          <a:solidFill>
            <a:srgbClr val="232F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g2c95b0ea216_1_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2c95b0ea216_1_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g2c95b0ea216_1_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2c95b0ea216_1_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g2c95b0ea216_1_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g2c95b0ea216_1_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g2c95b0ea216_1_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g2c95b0ea216_1_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2c95b0ea216_1_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2c95b0ea216_1_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g2c95b0ea216_1_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2c95b0ea216_1_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g2c95b0ea216_1_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g2c95b0ea216_1_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g2c95b0ea216_1_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2c95b0ea216_1_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g2c95b0ea216_1_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2c95b0ea216_1_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g2c95b0ea216_1_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g2c95b0ea216_1_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g2c95b0ea216_1_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g2c95b0ea216_1_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2c95b0ea216_1_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2c95b0ea216_1_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g2c95b0ea216_1_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g2c95b0ea216_1_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2c95b0ea216_1_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2c95b0ea216_1_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g2c95b0ea216_1_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2c95b0ea216_1_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2c95b0ea216_1_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A45"/>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
          <p:cNvSpPr txBox="1"/>
          <p:nvPr/>
        </p:nvSpPr>
        <p:spPr>
          <a:xfrm>
            <a:off x="862243" y="843139"/>
            <a:ext cx="37401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Group</a:t>
            </a:r>
            <a:endParaRPr/>
          </a:p>
        </p:txBody>
      </p:sp>
      <p:graphicFrame>
        <p:nvGraphicFramePr>
          <p:cNvPr id="100" name="Google Shape;100;p1"/>
          <p:cNvGraphicFramePr/>
          <p:nvPr>
            <p:extLst>
              <p:ext uri="{D42A27DB-BD31-4B8C-83A1-F6EECF244321}">
                <p14:modId xmlns:p14="http://schemas.microsoft.com/office/powerpoint/2010/main" val="1889977740"/>
              </p:ext>
            </p:extLst>
          </p:nvPr>
        </p:nvGraphicFramePr>
        <p:xfrm>
          <a:off x="351236" y="3231749"/>
          <a:ext cx="4401325" cy="680720"/>
        </p:xfrm>
        <a:graphic>
          <a:graphicData uri="http://schemas.openxmlformats.org/drawingml/2006/table">
            <a:tbl>
              <a:tblPr>
                <a:noFill/>
                <a:tableStyleId>{152B1787-BD46-4D27-8A02-DA255DC9CA7D}</a:tableStyleId>
              </a:tblPr>
              <a:tblGrid>
                <a:gridCol w="1470300">
                  <a:extLst>
                    <a:ext uri="{9D8B030D-6E8A-4147-A177-3AD203B41FA5}">
                      <a16:colId xmlns:a16="http://schemas.microsoft.com/office/drawing/2014/main" val="20000"/>
                    </a:ext>
                  </a:extLst>
                </a:gridCol>
                <a:gridCol w="1550825">
                  <a:extLst>
                    <a:ext uri="{9D8B030D-6E8A-4147-A177-3AD203B41FA5}">
                      <a16:colId xmlns:a16="http://schemas.microsoft.com/office/drawing/2014/main" val="20001"/>
                    </a:ext>
                  </a:extLst>
                </a:gridCol>
                <a:gridCol w="1380200">
                  <a:extLst>
                    <a:ext uri="{9D8B030D-6E8A-4147-A177-3AD203B41FA5}">
                      <a16:colId xmlns:a16="http://schemas.microsoft.com/office/drawing/2014/main" val="20002"/>
                    </a:ext>
                  </a:extLst>
                </a:gridCol>
              </a:tblGrid>
              <a:tr h="2884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First Name</a:t>
                      </a:r>
                      <a:endParaRPr sz="1400" b="1" u="none" strike="noStrike" cap="none">
                        <a:solidFill>
                          <a:schemeClr val="dk1"/>
                        </a:solidFill>
                        <a:latin typeface="Arial"/>
                        <a:ea typeface="Arial"/>
                        <a:cs typeface="Arial"/>
                        <a:sym typeface="Aria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Last Name</a:t>
                      </a:r>
                      <a:endParaRPr sz="1400" b="1" u="none" strike="noStrike" cap="none">
                        <a:solidFill>
                          <a:schemeClr val="dk1"/>
                        </a:solidFill>
                        <a:latin typeface="Arial"/>
                        <a:ea typeface="Arial"/>
                        <a:cs typeface="Arial"/>
                        <a:sym typeface="Aria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Student No.</a:t>
                      </a:r>
                      <a:endParaRPr sz="1400" b="1" u="none" strike="noStrike" cap="none">
                        <a:solidFill>
                          <a:schemeClr val="dk1"/>
                        </a:solidFill>
                        <a:latin typeface="Arial"/>
                        <a:ea typeface="Arial"/>
                        <a:cs typeface="Arial"/>
                        <a:sym typeface="Aria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77800">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Chakshu</a:t>
                      </a:r>
                      <a:endParaRPr sz="1400" u="none" strike="noStrike" cap="none">
                        <a:solidFill>
                          <a:schemeClr val="dk1"/>
                        </a:solidFill>
                        <a:latin typeface="Arial"/>
                        <a:ea typeface="Arial"/>
                        <a:cs typeface="Arial"/>
                        <a:sym typeface="Arial"/>
                      </a:endParaRPr>
                    </a:p>
                  </a:txBody>
                  <a:tcPr marL="63500" marR="63500" marT="63500" marB="635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Madan</a:t>
                      </a:r>
                      <a:endParaRPr sz="1400" u="none" strike="noStrike" cap="none">
                        <a:solidFill>
                          <a:schemeClr val="dk1"/>
                        </a:solidFill>
                        <a:latin typeface="Arial"/>
                        <a:ea typeface="Arial"/>
                        <a:cs typeface="Arial"/>
                        <a:sym typeface="Arial"/>
                      </a:endParaRPr>
                    </a:p>
                  </a:txBody>
                  <a:tcPr marL="63500" marR="63500" marT="63500" marB="6350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N01649164</a:t>
                      </a:r>
                      <a:endParaRPr sz="1400" u="none" strike="noStrike" cap="none" dirty="0">
                        <a:solidFill>
                          <a:schemeClr val="dk1"/>
                        </a:solidFill>
                        <a:latin typeface="Arial"/>
                        <a:ea typeface="Arial"/>
                        <a:cs typeface="Arial"/>
                        <a:sym typeface="Arial"/>
                      </a:endParaRPr>
                    </a:p>
                  </a:txBody>
                  <a:tcPr marL="63500" marR="63500" marT="63500" marB="635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1" name="Google Shape;101;p1"/>
          <p:cNvSpPr txBox="1"/>
          <p:nvPr/>
        </p:nvSpPr>
        <p:spPr>
          <a:xfrm>
            <a:off x="351236" y="2812649"/>
            <a:ext cx="2884200" cy="41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Presented</a:t>
            </a:r>
            <a:r>
              <a:rPr lang="en-US" sz="1600" b="0" i="0" u="none" strike="noStrike" cap="none">
                <a:solidFill>
                  <a:schemeClr val="dk1"/>
                </a:solidFill>
                <a:latin typeface="Arial"/>
                <a:ea typeface="Arial"/>
                <a:cs typeface="Arial"/>
                <a:sym typeface="Arial"/>
              </a:rPr>
              <a:t> </a:t>
            </a:r>
            <a:r>
              <a:rPr lang="en-US" sz="1600" b="1" i="0" u="none" strike="noStrike" cap="none">
                <a:solidFill>
                  <a:schemeClr val="dk1"/>
                </a:solidFill>
                <a:latin typeface="Arial"/>
                <a:ea typeface="Arial"/>
                <a:cs typeface="Arial"/>
                <a:sym typeface="Arial"/>
              </a:rPr>
              <a:t>by:</a:t>
            </a:r>
            <a:endParaRPr sz="1600" b="0" i="0" u="none" strike="noStrike" cap="none">
              <a:solidFill>
                <a:schemeClr val="dk1"/>
              </a:solidFill>
              <a:latin typeface="Arial"/>
              <a:ea typeface="Arial"/>
              <a:cs typeface="Arial"/>
              <a:sym typeface="Arial"/>
            </a:endParaRPr>
          </a:p>
        </p:txBody>
      </p:sp>
      <p:pic>
        <p:nvPicPr>
          <p:cNvPr id="102" name="Google Shape;102;p1" descr="marketstack API Reviews 2024: Details, Pricing, &amp; Features | G2"/>
          <p:cNvPicPr preferRelativeResize="0"/>
          <p:nvPr/>
        </p:nvPicPr>
        <p:blipFill rotWithShape="1">
          <a:blip r:embed="rId3">
            <a:alphaModFix/>
          </a:blip>
          <a:srcRect t="29993" b="31384"/>
          <a:stretch/>
        </p:blipFill>
        <p:spPr>
          <a:xfrm>
            <a:off x="606784" y="1514022"/>
            <a:ext cx="4023215" cy="815789"/>
          </a:xfrm>
          <a:prstGeom prst="rect">
            <a:avLst/>
          </a:prstGeom>
          <a:noFill/>
          <a:ln>
            <a:noFill/>
          </a:ln>
        </p:spPr>
      </p:pic>
      <p:pic>
        <p:nvPicPr>
          <p:cNvPr id="103" name="Google Shape;103;p1" descr="Want a Stock That Can Double? Focus on Revenue Growth - The Globe and Mail"/>
          <p:cNvPicPr preferRelativeResize="0"/>
          <p:nvPr/>
        </p:nvPicPr>
        <p:blipFill rotWithShape="1">
          <a:blip r:embed="rId4">
            <a:alphaModFix/>
          </a:blip>
          <a:srcRect l="-1" r="25386"/>
          <a:stretch/>
        </p:blipFill>
        <p:spPr>
          <a:xfrm>
            <a:off x="5369321" y="0"/>
            <a:ext cx="6822679"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c95b0ea216_7_10"/>
          <p:cNvSpPr txBox="1"/>
          <p:nvPr/>
        </p:nvSpPr>
        <p:spPr>
          <a:xfrm>
            <a:off x="3086715" y="2780016"/>
            <a:ext cx="5421670"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chemeClr val="accent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p:nvPr/>
        </p:nvSpPr>
        <p:spPr>
          <a:xfrm>
            <a:off x="202036" y="170125"/>
            <a:ext cx="6074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Agenda</a:t>
            </a:r>
            <a:endParaRPr sz="1400" b="0" i="0" u="none" strike="noStrike" cap="none">
              <a:solidFill>
                <a:schemeClr val="dk1"/>
              </a:solidFill>
              <a:latin typeface="Arial"/>
              <a:ea typeface="Arial"/>
              <a:cs typeface="Arial"/>
              <a:sym typeface="Arial"/>
            </a:endParaRPr>
          </a:p>
        </p:txBody>
      </p:sp>
      <p:sp>
        <p:nvSpPr>
          <p:cNvPr id="109" name="Google Shape;109;p2"/>
          <p:cNvSpPr txBox="1"/>
          <p:nvPr/>
        </p:nvSpPr>
        <p:spPr>
          <a:xfrm>
            <a:off x="201745" y="1265375"/>
            <a:ext cx="108996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i="0" u="none" strike="noStrike" cap="none">
                <a:solidFill>
                  <a:srgbClr val="000000"/>
                </a:solidFill>
              </a:rPr>
              <a:t>1</a:t>
            </a:r>
            <a:r>
              <a:rPr lang="en-US" sz="2800" b="1"/>
              <a:t>.</a:t>
            </a:r>
            <a:r>
              <a:rPr lang="en-US" sz="2800" b="1" i="0" u="none" strike="noStrike" cap="none">
                <a:solidFill>
                  <a:srgbClr val="000000"/>
                </a:solidFill>
              </a:rPr>
              <a:t> </a:t>
            </a:r>
            <a:r>
              <a:rPr lang="en-US" sz="2800" b="1">
                <a:solidFill>
                  <a:schemeClr val="dk1"/>
                </a:solidFill>
              </a:rPr>
              <a:t>What is Marketstack?</a:t>
            </a:r>
            <a:endParaRPr sz="2800" b="1">
              <a:solidFill>
                <a:schemeClr val="dk1"/>
              </a:solidFill>
            </a:endParaRPr>
          </a:p>
          <a:p>
            <a:pPr marL="0" marR="0" lvl="0" indent="0" algn="l" rtl="0">
              <a:lnSpc>
                <a:spcPct val="150000"/>
              </a:lnSpc>
              <a:spcBef>
                <a:spcPts val="0"/>
              </a:spcBef>
              <a:spcAft>
                <a:spcPts val="0"/>
              </a:spcAft>
              <a:buNone/>
            </a:pPr>
            <a:r>
              <a:rPr lang="en-US" sz="2800" b="1">
                <a:solidFill>
                  <a:schemeClr val="dk1"/>
                </a:solidFill>
              </a:rPr>
              <a:t>2. Fetching data - Apple, Google, Microsoft</a:t>
            </a:r>
            <a:endParaRPr sz="2800" b="1">
              <a:solidFill>
                <a:schemeClr val="dk1"/>
              </a:solidFill>
            </a:endParaRPr>
          </a:p>
          <a:p>
            <a:pPr marL="0" lvl="0" indent="0" algn="l" rtl="0">
              <a:lnSpc>
                <a:spcPct val="150000"/>
              </a:lnSpc>
              <a:spcBef>
                <a:spcPts val="0"/>
              </a:spcBef>
              <a:spcAft>
                <a:spcPts val="0"/>
              </a:spcAft>
              <a:buClr>
                <a:schemeClr val="dk1"/>
              </a:buClr>
              <a:buFont typeface="Arial"/>
              <a:buNone/>
            </a:pPr>
            <a:r>
              <a:rPr lang="en-US" sz="2800" b="1">
                <a:solidFill>
                  <a:schemeClr val="dk1"/>
                </a:solidFill>
              </a:rPr>
              <a:t>3.	Analysis:</a:t>
            </a:r>
            <a:endParaRPr sz="2800" b="1">
              <a:solidFill>
                <a:schemeClr val="dk1"/>
              </a:solidFill>
            </a:endParaRPr>
          </a:p>
          <a:p>
            <a:pPr marL="0" marR="0" lvl="0" indent="457200" algn="l" rtl="0">
              <a:lnSpc>
                <a:spcPct val="150000"/>
              </a:lnSpc>
              <a:spcBef>
                <a:spcPts val="0"/>
              </a:spcBef>
              <a:spcAft>
                <a:spcPts val="0"/>
              </a:spcAft>
              <a:buNone/>
            </a:pPr>
            <a:r>
              <a:rPr lang="en-US" sz="2800" b="1"/>
              <a:t>3.1 </a:t>
            </a:r>
            <a:r>
              <a:rPr lang="en-US" sz="2800" b="1">
                <a:solidFill>
                  <a:schemeClr val="dk1"/>
                </a:solidFill>
              </a:rPr>
              <a:t>Trend of Stock Prices - Apple, Google, Microsoft</a:t>
            </a:r>
            <a:endParaRPr sz="2800" b="1"/>
          </a:p>
          <a:p>
            <a:pPr marL="0" marR="0" lvl="0" indent="457200" algn="l" rtl="0">
              <a:lnSpc>
                <a:spcPct val="150000"/>
              </a:lnSpc>
              <a:spcBef>
                <a:spcPts val="0"/>
              </a:spcBef>
              <a:spcAft>
                <a:spcPts val="0"/>
              </a:spcAft>
              <a:buNone/>
            </a:pPr>
            <a:r>
              <a:rPr lang="en-US" sz="2800" b="1"/>
              <a:t>3.2 </a:t>
            </a:r>
            <a:r>
              <a:rPr lang="en-US" sz="2800" b="1">
                <a:solidFill>
                  <a:schemeClr val="dk1"/>
                </a:solidFill>
              </a:rPr>
              <a:t>Trend of Trading Volume - Apple, Google, Microsoft </a:t>
            </a:r>
            <a:endParaRPr sz="2800" b="1"/>
          </a:p>
          <a:p>
            <a:pPr marL="0" marR="0" lvl="0" indent="457200" algn="l" rtl="0">
              <a:lnSpc>
                <a:spcPct val="150000"/>
              </a:lnSpc>
              <a:spcBef>
                <a:spcPts val="0"/>
              </a:spcBef>
              <a:spcAft>
                <a:spcPts val="0"/>
              </a:spcAft>
              <a:buNone/>
            </a:pPr>
            <a:r>
              <a:rPr lang="en-US" sz="2800" b="1"/>
              <a:t>3.3 </a:t>
            </a:r>
            <a:r>
              <a:rPr lang="en-US" sz="2800" b="1">
                <a:solidFill>
                  <a:schemeClr val="dk1"/>
                </a:solidFill>
              </a:rPr>
              <a:t>Highest / Lowest Price in 2024 - Apple, Google, Microsoft</a:t>
            </a:r>
            <a:endParaRPr sz="2800" b="1"/>
          </a:p>
          <a:p>
            <a:pPr marL="0" marR="0" lvl="0" indent="457200" algn="l" rtl="0">
              <a:lnSpc>
                <a:spcPct val="150000"/>
              </a:lnSpc>
              <a:spcBef>
                <a:spcPts val="0"/>
              </a:spcBef>
              <a:spcAft>
                <a:spcPts val="0"/>
              </a:spcAft>
              <a:buNone/>
            </a:pPr>
            <a:r>
              <a:rPr lang="en-US" sz="2800" b="1"/>
              <a:t>3.4 </a:t>
            </a:r>
            <a:r>
              <a:rPr lang="en-US" sz="2800" b="1">
                <a:solidFill>
                  <a:schemeClr val="dk1"/>
                </a:solidFill>
              </a:rPr>
              <a:t>Price Prediction - Apple, Google, Microsoft</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812938c47b_7_0"/>
          <p:cNvSpPr txBox="1"/>
          <p:nvPr/>
        </p:nvSpPr>
        <p:spPr>
          <a:xfrm>
            <a:off x="202036" y="170125"/>
            <a:ext cx="6074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What is Marketstack?</a:t>
            </a:r>
            <a:endParaRPr/>
          </a:p>
        </p:txBody>
      </p:sp>
      <p:pic>
        <p:nvPicPr>
          <p:cNvPr id="115" name="Google Shape;115;g2812938c47b_7_0" descr="Get Real-Time Market Data With Marketstack | Design Shack"/>
          <p:cNvPicPr preferRelativeResize="0"/>
          <p:nvPr/>
        </p:nvPicPr>
        <p:blipFill rotWithShape="1">
          <a:blip r:embed="rId3">
            <a:alphaModFix/>
          </a:blip>
          <a:srcRect l="24392" t="40453" r="24015" b="39773"/>
          <a:stretch/>
        </p:blipFill>
        <p:spPr>
          <a:xfrm>
            <a:off x="4474368" y="1085837"/>
            <a:ext cx="3243261" cy="828676"/>
          </a:xfrm>
          <a:prstGeom prst="rect">
            <a:avLst/>
          </a:prstGeom>
          <a:noFill/>
          <a:ln>
            <a:noFill/>
          </a:ln>
        </p:spPr>
      </p:pic>
      <p:sp>
        <p:nvSpPr>
          <p:cNvPr id="116" name="Google Shape;116;g2812938c47b_7_0"/>
          <p:cNvSpPr txBox="1"/>
          <p:nvPr/>
        </p:nvSpPr>
        <p:spPr>
          <a:xfrm>
            <a:off x="145198" y="2295525"/>
            <a:ext cx="11901600" cy="3755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a:solidFill>
                  <a:schemeClr val="dk1"/>
                </a:solidFill>
              </a:rPr>
              <a:t>- Marketstack is a financial market data API that provides real-time, intraday, and historical stock market data.</a:t>
            </a:r>
            <a:endParaRPr sz="2800" b="1">
              <a:solidFill>
                <a:schemeClr val="dk1"/>
              </a:solidFill>
            </a:endParaRPr>
          </a:p>
          <a:p>
            <a:pPr marL="0" marR="0" lvl="0" indent="0" algn="l" rtl="0">
              <a:lnSpc>
                <a:spcPct val="150000"/>
              </a:lnSpc>
              <a:spcBef>
                <a:spcPts val="0"/>
              </a:spcBef>
              <a:spcAft>
                <a:spcPts val="0"/>
              </a:spcAft>
              <a:buNone/>
            </a:pPr>
            <a:r>
              <a:rPr lang="en-US" sz="2800" b="1">
                <a:solidFill>
                  <a:schemeClr val="dk1"/>
                </a:solidFill>
              </a:rPr>
              <a:t>- Marketstack offers API of a stock market data solution for both developers and companies.</a:t>
            </a:r>
            <a:endParaRPr sz="2800" b="1">
              <a:solidFill>
                <a:schemeClr val="dk1"/>
              </a:solidFill>
            </a:endParaRPr>
          </a:p>
          <a:p>
            <a:pPr marL="0" marR="0" lvl="0" indent="0" algn="l" rtl="0">
              <a:lnSpc>
                <a:spcPct val="150000"/>
              </a:lnSpc>
              <a:spcBef>
                <a:spcPts val="0"/>
              </a:spcBef>
              <a:spcAft>
                <a:spcPts val="0"/>
              </a:spcAft>
              <a:buNone/>
            </a:pPr>
            <a:r>
              <a:rPr lang="en-US" sz="2800" b="1">
                <a:solidFill>
                  <a:schemeClr val="dk1"/>
                </a:solidFill>
              </a:rPr>
              <a:t>- Marketstack API support more than 170,000 stock tickers from more than 70 global stock markets</a:t>
            </a:r>
            <a:endParaRPr sz="28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202036" y="170125"/>
            <a:ext cx="6074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dk1"/>
                </a:solidFill>
              </a:rPr>
              <a:t>Fetching data</a:t>
            </a:r>
            <a:endParaRPr/>
          </a:p>
        </p:txBody>
      </p:sp>
      <p:pic>
        <p:nvPicPr>
          <p:cNvPr id="122" name="Google Shape;122;p3"/>
          <p:cNvPicPr preferRelativeResize="0"/>
          <p:nvPr/>
        </p:nvPicPr>
        <p:blipFill>
          <a:blip r:embed="rId3">
            <a:alphaModFix/>
          </a:blip>
          <a:stretch>
            <a:fillRect/>
          </a:stretch>
        </p:blipFill>
        <p:spPr>
          <a:xfrm>
            <a:off x="152400" y="1261875"/>
            <a:ext cx="7960601" cy="544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9"/>
          <p:cNvPicPr preferRelativeResize="0"/>
          <p:nvPr/>
        </p:nvPicPr>
        <p:blipFill rotWithShape="1">
          <a:blip r:embed="rId3">
            <a:alphaModFix/>
          </a:blip>
          <a:srcRect/>
          <a:stretch/>
        </p:blipFill>
        <p:spPr>
          <a:xfrm>
            <a:off x="290983" y="1106420"/>
            <a:ext cx="11585508" cy="3779040"/>
          </a:xfrm>
          <a:prstGeom prst="rect">
            <a:avLst/>
          </a:prstGeom>
          <a:noFill/>
          <a:ln>
            <a:noFill/>
          </a:ln>
          <a:effectLst>
            <a:outerShdw blurRad="50800" dist="38100" dir="2700000" algn="tl" rotWithShape="0">
              <a:srgbClr val="000000">
                <a:alpha val="40000"/>
              </a:srgbClr>
            </a:outerShdw>
          </a:effectLst>
        </p:spPr>
      </p:pic>
      <p:cxnSp>
        <p:nvCxnSpPr>
          <p:cNvPr id="128" name="Google Shape;128;p9"/>
          <p:cNvCxnSpPr/>
          <p:nvPr/>
        </p:nvCxnSpPr>
        <p:spPr>
          <a:xfrm>
            <a:off x="4614863" y="1528763"/>
            <a:ext cx="0" cy="2486025"/>
          </a:xfrm>
          <a:prstGeom prst="straightConnector1">
            <a:avLst/>
          </a:prstGeom>
          <a:noFill/>
          <a:ln w="28575" cap="flat" cmpd="sng">
            <a:solidFill>
              <a:srgbClr val="FF0000"/>
            </a:solidFill>
            <a:prstDash val="solid"/>
            <a:round/>
            <a:headEnd type="none" w="sm" len="sm"/>
            <a:tailEnd type="none" w="sm" len="sm"/>
          </a:ln>
        </p:spPr>
      </p:cxnSp>
      <p:sp>
        <p:nvSpPr>
          <p:cNvPr id="129" name="Google Shape;129;p9"/>
          <p:cNvSpPr txBox="1"/>
          <p:nvPr/>
        </p:nvSpPr>
        <p:spPr>
          <a:xfrm>
            <a:off x="202035" y="170125"/>
            <a:ext cx="1177088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Trend of Stock Prices - Apple, Google, Microsoft </a:t>
            </a:r>
            <a:endParaRPr sz="1400" b="0" i="0" u="none" strike="noStrike" cap="none">
              <a:solidFill>
                <a:schemeClr val="dk1"/>
              </a:solidFill>
              <a:latin typeface="Arial"/>
              <a:ea typeface="Arial"/>
              <a:cs typeface="Arial"/>
              <a:sym typeface="Arial"/>
            </a:endParaRPr>
          </a:p>
        </p:txBody>
      </p:sp>
      <p:sp>
        <p:nvSpPr>
          <p:cNvPr id="130" name="Google Shape;130;p9"/>
          <p:cNvSpPr txBox="1"/>
          <p:nvPr/>
        </p:nvSpPr>
        <p:spPr>
          <a:xfrm>
            <a:off x="144687" y="4999758"/>
            <a:ext cx="57038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Note: 1) Data as of 16 August 2024.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2) Data from 16 August 2023 to 16 August 2024 (last 365 days)</a:t>
            </a:r>
            <a:endParaRPr/>
          </a:p>
        </p:txBody>
      </p:sp>
      <p:sp>
        <p:nvSpPr>
          <p:cNvPr id="131" name="Google Shape;131;p9"/>
          <p:cNvSpPr/>
          <p:nvPr/>
        </p:nvSpPr>
        <p:spPr>
          <a:xfrm>
            <a:off x="176212" y="5580130"/>
            <a:ext cx="11828237" cy="1106414"/>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sng" strike="noStrike" cap="none">
                <a:solidFill>
                  <a:schemeClr val="dk1"/>
                </a:solidFill>
                <a:latin typeface="Arial"/>
                <a:ea typeface="Arial"/>
                <a:cs typeface="Arial"/>
                <a:sym typeface="Arial"/>
              </a:rPr>
              <a:t>Insight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Over time, all companies have shown positive price movement, reflecting overall market growth. Notably, Microsoft’s stock price has consistently been higher compared to Apple and Google, indicating higher valuation.</a:t>
            </a:r>
            <a:endParaRPr/>
          </a:p>
        </p:txBody>
      </p:sp>
      <p:sp>
        <p:nvSpPr>
          <p:cNvPr id="132" name="Google Shape;132;p9"/>
          <p:cNvSpPr/>
          <p:nvPr/>
        </p:nvSpPr>
        <p:spPr>
          <a:xfrm>
            <a:off x="3983974" y="1255581"/>
            <a:ext cx="3729038" cy="428625"/>
          </a:xfrm>
          <a:prstGeom prst="rect">
            <a:avLst/>
          </a:prstGeom>
          <a:solidFill>
            <a:srgbClr val="D5DBE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Arial"/>
                <a:ea typeface="Arial"/>
                <a:cs typeface="Arial"/>
                <a:sym typeface="Arial"/>
              </a:rPr>
              <a:t>Stock Prices</a:t>
            </a:r>
            <a:endParaRPr/>
          </a:p>
        </p:txBody>
      </p:sp>
      <p:sp>
        <p:nvSpPr>
          <p:cNvPr id="133" name="Google Shape;133;p9"/>
          <p:cNvSpPr txBox="1"/>
          <p:nvPr/>
        </p:nvSpPr>
        <p:spPr>
          <a:xfrm>
            <a:off x="4888615" y="1749359"/>
            <a:ext cx="63991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FF0000"/>
                </a:solidFill>
                <a:latin typeface="Arial"/>
                <a:ea typeface="Arial"/>
                <a:cs typeface="Arial"/>
                <a:sym typeface="Arial"/>
              </a:rPr>
              <a:t>2024</a:t>
            </a:r>
            <a:endParaRPr/>
          </a:p>
        </p:txBody>
      </p:sp>
      <p:cxnSp>
        <p:nvCxnSpPr>
          <p:cNvPr id="134" name="Google Shape;134;p9"/>
          <p:cNvCxnSpPr/>
          <p:nvPr/>
        </p:nvCxnSpPr>
        <p:spPr>
          <a:xfrm>
            <a:off x="4614863" y="2028825"/>
            <a:ext cx="1233630" cy="0"/>
          </a:xfrm>
          <a:prstGeom prst="straightConnector1">
            <a:avLst/>
          </a:prstGeom>
          <a:noFill/>
          <a:ln w="28575" cap="flat" cmpd="sng">
            <a:solidFill>
              <a:srgbClr val="FF0000"/>
            </a:solidFill>
            <a:prstDash val="dot"/>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p:nvPr/>
        </p:nvSpPr>
        <p:spPr>
          <a:xfrm>
            <a:off x="202035" y="170125"/>
            <a:ext cx="1198996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Trend of Trading Volume - Apple, Google, Microsoft </a:t>
            </a:r>
            <a:endParaRPr sz="3600" b="0" i="0" u="none" strike="noStrike" cap="none">
              <a:solidFill>
                <a:schemeClr val="dk1"/>
              </a:solidFill>
              <a:latin typeface="Arial"/>
              <a:ea typeface="Arial"/>
              <a:cs typeface="Arial"/>
              <a:sym typeface="Arial"/>
            </a:endParaRPr>
          </a:p>
        </p:txBody>
      </p:sp>
      <p:pic>
        <p:nvPicPr>
          <p:cNvPr id="140" name="Google Shape;140;p10"/>
          <p:cNvPicPr preferRelativeResize="0"/>
          <p:nvPr/>
        </p:nvPicPr>
        <p:blipFill rotWithShape="1">
          <a:blip r:embed="rId3">
            <a:alphaModFix/>
          </a:blip>
          <a:srcRect/>
          <a:stretch/>
        </p:blipFill>
        <p:spPr>
          <a:xfrm>
            <a:off x="120555" y="1051266"/>
            <a:ext cx="11939549" cy="3891340"/>
          </a:xfrm>
          <a:prstGeom prst="rect">
            <a:avLst/>
          </a:prstGeom>
          <a:noFill/>
          <a:ln>
            <a:noFill/>
          </a:ln>
          <a:effectLst>
            <a:outerShdw blurRad="50800" dist="38100" dir="2700000" algn="tl" rotWithShape="0">
              <a:srgbClr val="000000">
                <a:alpha val="40000"/>
              </a:srgbClr>
            </a:outerShdw>
          </a:effectLst>
        </p:spPr>
      </p:pic>
      <p:sp>
        <p:nvSpPr>
          <p:cNvPr id="141" name="Google Shape;141;p10"/>
          <p:cNvSpPr txBox="1"/>
          <p:nvPr/>
        </p:nvSpPr>
        <p:spPr>
          <a:xfrm>
            <a:off x="144687" y="4999758"/>
            <a:ext cx="57038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Note: 1) Data as of 16 August 2024.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2) Data from 16 August 2023 to 16 August 2024 (last 365 days)</a:t>
            </a:r>
            <a:endParaRPr/>
          </a:p>
        </p:txBody>
      </p:sp>
      <p:sp>
        <p:nvSpPr>
          <p:cNvPr id="142" name="Google Shape;142;p10"/>
          <p:cNvSpPr/>
          <p:nvPr/>
        </p:nvSpPr>
        <p:spPr>
          <a:xfrm>
            <a:off x="176212" y="5580130"/>
            <a:ext cx="11828237" cy="1106414"/>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sng" strike="noStrike" cap="none">
                <a:solidFill>
                  <a:schemeClr val="dk1"/>
                </a:solidFill>
                <a:latin typeface="Arial"/>
                <a:ea typeface="Arial"/>
                <a:cs typeface="Arial"/>
                <a:sym typeface="Arial"/>
              </a:rPr>
              <a:t>Insight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Trading volume trends show that while all companies have experienced growth, Apple's trading volume has notably surged compared to Microsoft and Google.</a:t>
            </a:r>
            <a:endParaRPr/>
          </a:p>
        </p:txBody>
      </p:sp>
      <p:cxnSp>
        <p:nvCxnSpPr>
          <p:cNvPr id="143" name="Google Shape;143;p10"/>
          <p:cNvCxnSpPr/>
          <p:nvPr/>
        </p:nvCxnSpPr>
        <p:spPr>
          <a:xfrm>
            <a:off x="4614863" y="1571627"/>
            <a:ext cx="0" cy="2486025"/>
          </a:xfrm>
          <a:prstGeom prst="straightConnector1">
            <a:avLst/>
          </a:prstGeom>
          <a:noFill/>
          <a:ln w="28575" cap="flat" cmpd="sng">
            <a:solidFill>
              <a:srgbClr val="FF0000"/>
            </a:solidFill>
            <a:prstDash val="solid"/>
            <a:round/>
            <a:headEnd type="none" w="sm" len="sm"/>
            <a:tailEnd type="none" w="sm" len="sm"/>
          </a:ln>
        </p:spPr>
      </p:cxnSp>
      <p:sp>
        <p:nvSpPr>
          <p:cNvPr id="144" name="Google Shape;144;p10"/>
          <p:cNvSpPr/>
          <p:nvPr/>
        </p:nvSpPr>
        <p:spPr>
          <a:xfrm>
            <a:off x="3983974" y="1263582"/>
            <a:ext cx="3729038" cy="428625"/>
          </a:xfrm>
          <a:prstGeom prst="rect">
            <a:avLst/>
          </a:prstGeom>
          <a:solidFill>
            <a:srgbClr val="D5DBE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Arial"/>
                <a:ea typeface="Arial"/>
                <a:cs typeface="Arial"/>
                <a:sym typeface="Arial"/>
              </a:rPr>
              <a:t>Trading Volume</a:t>
            </a:r>
            <a:endParaRPr/>
          </a:p>
        </p:txBody>
      </p:sp>
      <p:cxnSp>
        <p:nvCxnSpPr>
          <p:cNvPr id="145" name="Google Shape;145;p10"/>
          <p:cNvCxnSpPr/>
          <p:nvPr/>
        </p:nvCxnSpPr>
        <p:spPr>
          <a:xfrm>
            <a:off x="4614863" y="2028825"/>
            <a:ext cx="1233630" cy="0"/>
          </a:xfrm>
          <a:prstGeom prst="straightConnector1">
            <a:avLst/>
          </a:prstGeom>
          <a:noFill/>
          <a:ln w="28575" cap="flat" cmpd="sng">
            <a:solidFill>
              <a:srgbClr val="FF0000"/>
            </a:solidFill>
            <a:prstDash val="dot"/>
            <a:round/>
            <a:headEnd type="none" w="sm" len="sm"/>
            <a:tailEnd type="triangle" w="med" len="med"/>
          </a:ln>
        </p:spPr>
      </p:cxnSp>
      <p:sp>
        <p:nvSpPr>
          <p:cNvPr id="146" name="Google Shape;146;p10"/>
          <p:cNvSpPr txBox="1"/>
          <p:nvPr/>
        </p:nvSpPr>
        <p:spPr>
          <a:xfrm>
            <a:off x="4888615" y="1749359"/>
            <a:ext cx="63991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FF0000"/>
                </a:solidFill>
                <a:latin typeface="Arial"/>
                <a:ea typeface="Arial"/>
                <a:cs typeface="Arial"/>
                <a:sym typeface="Arial"/>
              </a:rPr>
              <a:t>2024</a:t>
            </a:r>
            <a:endParaRPr/>
          </a:p>
        </p:txBody>
      </p:sp>
      <p:sp>
        <p:nvSpPr>
          <p:cNvPr id="147" name="Google Shape;147;p10"/>
          <p:cNvSpPr/>
          <p:nvPr/>
        </p:nvSpPr>
        <p:spPr>
          <a:xfrm>
            <a:off x="5675575" y="2028825"/>
            <a:ext cx="4489200" cy="158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a:stretch/>
        </p:blipFill>
        <p:spPr>
          <a:xfrm>
            <a:off x="202035" y="1181867"/>
            <a:ext cx="11542254" cy="3817891"/>
          </a:xfrm>
          <a:prstGeom prst="rect">
            <a:avLst/>
          </a:prstGeom>
          <a:noFill/>
          <a:ln>
            <a:noFill/>
          </a:ln>
          <a:effectLst>
            <a:outerShdw blurRad="50800" dist="38100" dir="2700000" algn="tl" rotWithShape="0">
              <a:srgbClr val="000000">
                <a:alpha val="40000"/>
              </a:srgbClr>
            </a:outerShdw>
          </a:effectLst>
        </p:spPr>
      </p:pic>
      <p:sp>
        <p:nvSpPr>
          <p:cNvPr id="153" name="Google Shape;153;p16"/>
          <p:cNvSpPr txBox="1"/>
          <p:nvPr/>
        </p:nvSpPr>
        <p:spPr>
          <a:xfrm>
            <a:off x="202035" y="170125"/>
            <a:ext cx="119901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400" b="1" i="0" u="none" strike="noStrike" cap="none">
                <a:solidFill>
                  <a:schemeClr val="dk1"/>
                </a:solidFill>
                <a:latin typeface="Arial"/>
                <a:ea typeface="Arial"/>
                <a:cs typeface="Arial"/>
                <a:sym typeface="Arial"/>
              </a:rPr>
              <a:t>Highest / Lowest Price in 2024 - Apple, Google, Microsoft </a:t>
            </a:r>
            <a:endParaRPr sz="3400" b="0" i="0" u="none" strike="noStrike" cap="none">
              <a:solidFill>
                <a:schemeClr val="dk1"/>
              </a:solidFill>
              <a:latin typeface="Arial"/>
              <a:ea typeface="Arial"/>
              <a:cs typeface="Arial"/>
              <a:sym typeface="Arial"/>
            </a:endParaRPr>
          </a:p>
        </p:txBody>
      </p:sp>
      <p:sp>
        <p:nvSpPr>
          <p:cNvPr id="154" name="Google Shape;154;p16"/>
          <p:cNvSpPr txBox="1"/>
          <p:nvPr/>
        </p:nvSpPr>
        <p:spPr>
          <a:xfrm>
            <a:off x="144687" y="4999758"/>
            <a:ext cx="503695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Note: 1) Data as of 16 August 2024.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2) Data from 1 January 2024 to 16 August 2024 (YTD)</a:t>
            </a:r>
            <a:endParaRPr/>
          </a:p>
        </p:txBody>
      </p:sp>
      <p:sp>
        <p:nvSpPr>
          <p:cNvPr id="155" name="Google Shape;155;p16"/>
          <p:cNvSpPr/>
          <p:nvPr/>
        </p:nvSpPr>
        <p:spPr>
          <a:xfrm>
            <a:off x="176212" y="5580130"/>
            <a:ext cx="11828237" cy="1106414"/>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sng" strike="noStrike" cap="none">
                <a:solidFill>
                  <a:schemeClr val="dk1"/>
                </a:solidFill>
                <a:latin typeface="Arial"/>
                <a:ea typeface="Arial"/>
                <a:cs typeface="Arial"/>
                <a:sym typeface="Arial"/>
              </a:rPr>
              <a:t>Insight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Microsoft's average high and low stock prices are significantly higher than Apple and Google.</a:t>
            </a:r>
            <a:endParaRPr/>
          </a:p>
        </p:txBody>
      </p:sp>
      <p:sp>
        <p:nvSpPr>
          <p:cNvPr id="156" name="Google Shape;156;p16"/>
          <p:cNvSpPr/>
          <p:nvPr/>
        </p:nvSpPr>
        <p:spPr>
          <a:xfrm>
            <a:off x="3941110" y="1120709"/>
            <a:ext cx="3945589" cy="428625"/>
          </a:xfrm>
          <a:prstGeom prst="rect">
            <a:avLst/>
          </a:prstGeom>
          <a:solidFill>
            <a:srgbClr val="D5DBE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Arial"/>
                <a:ea typeface="Arial"/>
                <a:cs typeface="Arial"/>
                <a:sym typeface="Arial"/>
              </a:rPr>
              <a:t>Highest / Lowest Price in 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p:nvPr/>
        </p:nvSpPr>
        <p:spPr>
          <a:xfrm>
            <a:off x="202035" y="170125"/>
            <a:ext cx="1198996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Price Prediction - Apple, Google, Microsoft </a:t>
            </a:r>
            <a:endParaRPr sz="3600" b="0" i="0" u="none" strike="noStrike" cap="none">
              <a:solidFill>
                <a:schemeClr val="dk1"/>
              </a:solidFill>
              <a:latin typeface="Arial"/>
              <a:ea typeface="Arial"/>
              <a:cs typeface="Arial"/>
              <a:sym typeface="Arial"/>
            </a:endParaRPr>
          </a:p>
        </p:txBody>
      </p:sp>
      <p:sp>
        <p:nvSpPr>
          <p:cNvPr id="162" name="Google Shape;162;p18"/>
          <p:cNvSpPr txBox="1"/>
          <p:nvPr/>
        </p:nvSpPr>
        <p:spPr>
          <a:xfrm>
            <a:off x="95347" y="4621361"/>
            <a:ext cx="451437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Note: 1) Stock Price Prediction from 1</a:t>
            </a:r>
            <a:r>
              <a:rPr lang="en-US"/>
              <a:t>6</a:t>
            </a:r>
            <a:r>
              <a:rPr lang="en-US" sz="1400" b="0" i="0" u="none" strike="noStrike" cap="none">
                <a:solidFill>
                  <a:srgbClr val="000000"/>
                </a:solidFill>
                <a:latin typeface="Arial"/>
                <a:ea typeface="Arial"/>
                <a:cs typeface="Arial"/>
                <a:sym typeface="Arial"/>
              </a:rPr>
              <a:t> Aug to 30 Aug</a:t>
            </a:r>
            <a:endParaRPr/>
          </a:p>
        </p:txBody>
      </p:sp>
      <p:sp>
        <p:nvSpPr>
          <p:cNvPr id="163" name="Google Shape;163;p18"/>
          <p:cNvSpPr/>
          <p:nvPr/>
        </p:nvSpPr>
        <p:spPr>
          <a:xfrm>
            <a:off x="176200" y="5204577"/>
            <a:ext cx="11828400" cy="1482000"/>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sng" strike="noStrike" cap="none">
                <a:solidFill>
                  <a:schemeClr val="dk1"/>
                </a:solidFill>
                <a:latin typeface="Arial"/>
                <a:ea typeface="Arial"/>
                <a:cs typeface="Arial"/>
                <a:sym typeface="Arial"/>
              </a:rPr>
              <a:t>Insight</a:t>
            </a:r>
            <a:endParaRPr/>
          </a:p>
          <a:p>
            <a:pPr marL="0" marR="0" lvl="0" indent="0" algn="just" rtl="0">
              <a:lnSpc>
                <a:spcPct val="100000"/>
              </a:lnSpc>
              <a:spcBef>
                <a:spcPts val="0"/>
              </a:spcBef>
              <a:spcAft>
                <a:spcPts val="0"/>
              </a:spcAft>
              <a:buNone/>
            </a:pPr>
            <a:r>
              <a:rPr lang="en-US" sz="1600">
                <a:solidFill>
                  <a:schemeClr val="dk1"/>
                </a:solidFill>
              </a:rPr>
              <a:t>Over the next 15 days, the stock prices of three major companies—Microsoft, Apple, and Google—remained relatively stable with minimal fluctuation.. Microsoft consistently maintained the highest stock price among the trio, followed by Apple, and then Google, reflecting its strong market position and investor confidence. This gradual rise at the end of the month suggests a steady market performance for these tech giants and bolsters investor prospects, reinforcing the attractiveness of these stocks for long-term growth.</a:t>
            </a:r>
            <a:endParaRPr sz="1600" b="0" i="0" u="none" strike="noStrike" cap="none">
              <a:solidFill>
                <a:schemeClr val="dk1"/>
              </a:solidFill>
              <a:latin typeface="Arial"/>
              <a:ea typeface="Arial"/>
              <a:cs typeface="Arial"/>
              <a:sym typeface="Arial"/>
            </a:endParaRPr>
          </a:p>
        </p:txBody>
      </p:sp>
      <p:sp>
        <p:nvSpPr>
          <p:cNvPr id="164" name="Google Shape;164;p18"/>
          <p:cNvSpPr/>
          <p:nvPr/>
        </p:nvSpPr>
        <p:spPr>
          <a:xfrm>
            <a:off x="3941110" y="1120709"/>
            <a:ext cx="3945589" cy="428625"/>
          </a:xfrm>
          <a:prstGeom prst="rect">
            <a:avLst/>
          </a:prstGeom>
          <a:solidFill>
            <a:srgbClr val="D5DBE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Arial"/>
                <a:ea typeface="Arial"/>
                <a:cs typeface="Arial"/>
                <a:sym typeface="Arial"/>
              </a:rPr>
              <a:t>Price Prediction</a:t>
            </a:r>
            <a:endParaRPr/>
          </a:p>
        </p:txBody>
      </p:sp>
      <p:pic>
        <p:nvPicPr>
          <p:cNvPr id="165" name="Google Shape;165;p18"/>
          <p:cNvPicPr preferRelativeResize="0"/>
          <p:nvPr/>
        </p:nvPicPr>
        <p:blipFill rotWithShape="1">
          <a:blip r:embed="rId3">
            <a:alphaModFix/>
          </a:blip>
          <a:srcRect t="10160"/>
          <a:stretch/>
        </p:blipFill>
        <p:spPr>
          <a:xfrm>
            <a:off x="2277313" y="1549324"/>
            <a:ext cx="7273174" cy="301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pic>
        <p:nvPicPr>
          <p:cNvPr id="170" name="Google Shape;170;p17"/>
          <p:cNvPicPr preferRelativeResize="0"/>
          <p:nvPr/>
        </p:nvPicPr>
        <p:blipFill rotWithShape="1">
          <a:blip r:embed="rId3">
            <a:alphaModFix/>
          </a:blip>
          <a:srcRect/>
          <a:stretch/>
        </p:blipFill>
        <p:spPr>
          <a:xfrm>
            <a:off x="396761" y="1277869"/>
            <a:ext cx="11387138" cy="3702780"/>
          </a:xfrm>
          <a:prstGeom prst="rect">
            <a:avLst/>
          </a:prstGeom>
          <a:noFill/>
          <a:ln>
            <a:noFill/>
          </a:ln>
          <a:effectLst>
            <a:outerShdw blurRad="50800" dist="38100" dir="2700000" algn="tl" rotWithShape="0">
              <a:srgbClr val="000000">
                <a:alpha val="40000"/>
              </a:srgbClr>
            </a:outerShdw>
          </a:effectLst>
        </p:spPr>
      </p:pic>
      <p:sp>
        <p:nvSpPr>
          <p:cNvPr id="171" name="Google Shape;171;p17"/>
          <p:cNvSpPr txBox="1"/>
          <p:nvPr/>
        </p:nvSpPr>
        <p:spPr>
          <a:xfrm>
            <a:off x="202035" y="170125"/>
            <a:ext cx="1198996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Arial"/>
                <a:ea typeface="Arial"/>
                <a:cs typeface="Arial"/>
                <a:sym typeface="Arial"/>
              </a:rPr>
              <a:t>Daily Stock returns in 2024 - Apple, Google, Microsoft </a:t>
            </a:r>
            <a:endParaRPr sz="3600" b="0" i="0" u="none" strike="noStrike" cap="none">
              <a:solidFill>
                <a:schemeClr val="dk1"/>
              </a:solidFill>
              <a:latin typeface="Arial"/>
              <a:ea typeface="Arial"/>
              <a:cs typeface="Arial"/>
              <a:sym typeface="Arial"/>
            </a:endParaRPr>
          </a:p>
        </p:txBody>
      </p:sp>
      <p:sp>
        <p:nvSpPr>
          <p:cNvPr id="172" name="Google Shape;172;p17"/>
          <p:cNvSpPr txBox="1"/>
          <p:nvPr/>
        </p:nvSpPr>
        <p:spPr>
          <a:xfrm>
            <a:off x="144687" y="4999758"/>
            <a:ext cx="503695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Note: 1) Data as of 16 August 2024.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2) Data from 1 January 2024 to 16 August 2024 (YTD)</a:t>
            </a:r>
            <a:endParaRPr/>
          </a:p>
        </p:txBody>
      </p:sp>
      <p:sp>
        <p:nvSpPr>
          <p:cNvPr id="173" name="Google Shape;173;p17"/>
          <p:cNvSpPr/>
          <p:nvPr/>
        </p:nvSpPr>
        <p:spPr>
          <a:xfrm>
            <a:off x="176212" y="5580130"/>
            <a:ext cx="11828237" cy="1106414"/>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sng" strike="noStrike" cap="none">
                <a:solidFill>
                  <a:schemeClr val="dk1"/>
                </a:solidFill>
                <a:latin typeface="Arial"/>
                <a:ea typeface="Arial"/>
                <a:cs typeface="Arial"/>
                <a:sym typeface="Arial"/>
              </a:rPr>
              <a:t>Insight</a:t>
            </a:r>
            <a:endParaRPr/>
          </a:p>
          <a:p>
            <a:pPr marL="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 Return trend of Microsoft declined from Q1 to Q3, even though Microsoft was the best performer in Q1 among the three companies.</a:t>
            </a:r>
            <a:br>
              <a:rPr lang="en-US" sz="16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 Apple and Google, displayed the highest return in Q2 and followed the downward trend in Q3.</a:t>
            </a:r>
            <a:endParaRPr/>
          </a:p>
        </p:txBody>
      </p:sp>
      <p:sp>
        <p:nvSpPr>
          <p:cNvPr id="174" name="Google Shape;174;p17"/>
          <p:cNvSpPr/>
          <p:nvPr/>
        </p:nvSpPr>
        <p:spPr>
          <a:xfrm>
            <a:off x="3941110" y="1120709"/>
            <a:ext cx="3945589" cy="428625"/>
          </a:xfrm>
          <a:prstGeom prst="rect">
            <a:avLst/>
          </a:prstGeom>
          <a:solidFill>
            <a:srgbClr val="D5DBE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Arial"/>
                <a:ea typeface="Arial"/>
                <a:cs typeface="Arial"/>
                <a:sym typeface="Arial"/>
              </a:rPr>
              <a:t>Daily Stock Returns</a:t>
            </a:r>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Widescreen</PresentationFormat>
  <Paragraphs>55</Paragraphs>
  <Slides>10</Slides>
  <Notes>10</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Chawin H</dc:creator>
  <cp:lastModifiedBy>CHAKSHU MADAN</cp:lastModifiedBy>
  <cp:revision>1</cp:revision>
  <dcterms:created xsi:type="dcterms:W3CDTF">2024-04-03T20:27:59Z</dcterms:created>
  <dcterms:modified xsi:type="dcterms:W3CDTF">2024-08-23T03:54:18Z</dcterms:modified>
</cp:coreProperties>
</file>