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A1E0-23CE-4993-B708-6FE9D0CACCC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5B9D-55AB-4447-A26F-819BF614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1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A1E0-23CE-4993-B708-6FE9D0CACCC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5B9D-55AB-4447-A26F-819BF614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1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A1E0-23CE-4993-B708-6FE9D0CACCC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5B9D-55AB-4447-A26F-819BF614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0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A1E0-23CE-4993-B708-6FE9D0CACCC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5B9D-55AB-4447-A26F-819BF614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2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A1E0-23CE-4993-B708-6FE9D0CACCC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5B9D-55AB-4447-A26F-819BF614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9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A1E0-23CE-4993-B708-6FE9D0CACCC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5B9D-55AB-4447-A26F-819BF614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A1E0-23CE-4993-B708-6FE9D0CACCC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5B9D-55AB-4447-A26F-819BF614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5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A1E0-23CE-4993-B708-6FE9D0CACCC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5B9D-55AB-4447-A26F-819BF614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9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A1E0-23CE-4993-B708-6FE9D0CACCC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5B9D-55AB-4447-A26F-819BF614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7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A1E0-23CE-4993-B708-6FE9D0CACCC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5B9D-55AB-4447-A26F-819BF614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1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4A1E0-23CE-4993-B708-6FE9D0CACCC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A5B9D-55AB-4447-A26F-819BF614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1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4A1E0-23CE-4993-B708-6FE9D0CACCC8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5B9D-55AB-4447-A26F-819BF6142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5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581400" y="510093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 smtClean="0"/>
              <a:t>All Interrupts (Cat1 + Cat2)</a:t>
            </a:r>
            <a:br>
              <a:rPr lang="en-DE" sz="1200" dirty="0" smtClean="0"/>
            </a:br>
            <a:r>
              <a:rPr lang="de-DE" sz="1200" dirty="0" smtClean="0"/>
              <a:t>Enabled</a:t>
            </a:r>
            <a:r>
              <a:rPr lang="en-DE" sz="1200" dirty="0" smtClean="0"/>
              <a:t>/</a:t>
            </a:r>
            <a:r>
              <a:rPr lang="de-DE" sz="1200" dirty="0" smtClean="0"/>
              <a:t>Disabled</a:t>
            </a:r>
            <a:r>
              <a:rPr lang="en-DE" sz="1200" dirty="0" smtClean="0"/>
              <a:t> </a:t>
            </a:r>
            <a:r>
              <a:rPr lang="en-DE" sz="1200" dirty="0" smtClean="0"/>
              <a:t>U</a:t>
            </a:r>
            <a:r>
              <a:rPr lang="de-DE" sz="1200" dirty="0" smtClean="0"/>
              <a:t>sing the global</a:t>
            </a:r>
            <a:r>
              <a:rPr lang="en-DE" sz="1200" dirty="0" smtClean="0"/>
              <a:t> interrupt </a:t>
            </a:r>
            <a:r>
              <a:rPr lang="de-DE" sz="1200" dirty="0" smtClean="0"/>
              <a:t>flag</a:t>
            </a:r>
            <a:endParaRPr lang="en-US" sz="1200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V="1">
            <a:off x="4610100" y="1067831"/>
            <a:ext cx="0" cy="3733800"/>
          </a:xfrm>
          <a:prstGeom prst="straightConnector1">
            <a:avLst/>
          </a:prstGeom>
          <a:ln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83429" y="2788210"/>
            <a:ext cx="1349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High Prio Interrupt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496476" y="2796185"/>
            <a:ext cx="1321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Low Prio Interrupt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3581400" y="3010931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 rot="5400000">
            <a:off x="3200400" y="3163331"/>
            <a:ext cx="381000" cy="12954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 rot="5400000">
            <a:off x="5105400" y="2635080"/>
            <a:ext cx="381000" cy="2362200"/>
          </a:xfrm>
          <a:prstGeom prst="rightBrac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638341" y="4102958"/>
            <a:ext cx="1450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Interrupt Category 1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4610100" y="4102957"/>
            <a:ext cx="3189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Interrupt Category </a:t>
            </a:r>
            <a:r>
              <a:rPr lang="de-DE" sz="1200" dirty="0" smtClean="0"/>
              <a:t>2</a:t>
            </a:r>
            <a:r>
              <a:rPr lang="en-DE" sz="1200" dirty="0" smtClean="0"/>
              <a:t> </a:t>
            </a:r>
            <a:br>
              <a:rPr lang="en-DE" sz="1200" dirty="0" smtClean="0"/>
            </a:br>
            <a:r>
              <a:rPr lang="en-DE" sz="1200" dirty="0" smtClean="0"/>
              <a:t>(Enabled/Disabled using interrupt priority mask)</a:t>
            </a:r>
            <a:endParaRPr lang="en-US" sz="1200" dirty="0"/>
          </a:p>
        </p:txBody>
      </p:sp>
      <p:sp>
        <p:nvSpPr>
          <p:cNvPr id="15" name="Right Brace 14"/>
          <p:cNvSpPr/>
          <p:nvPr/>
        </p:nvSpPr>
        <p:spPr>
          <a:xfrm rot="5400000">
            <a:off x="4381500" y="3009900"/>
            <a:ext cx="457200" cy="3733800"/>
          </a:xfrm>
          <a:prstGeom prst="rightBrace">
            <a:avLst>
              <a:gd name="adj1" fmla="val 8333"/>
              <a:gd name="adj2" fmla="val 49779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5400000">
            <a:off x="5105400" y="877331"/>
            <a:ext cx="304800" cy="2438400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64272" y="1324593"/>
            <a:ext cx="2286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Could be masked by the OS using </a:t>
            </a:r>
            <a:br>
              <a:rPr lang="de-DE" sz="1200" dirty="0" smtClean="0"/>
            </a:br>
            <a:r>
              <a:rPr lang="de-DE" sz="1200" dirty="0" smtClean="0"/>
              <a:t>SuspendOsInterrupt API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5758888" y="27500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4299420" y="275001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>
            <a:endCxn id="19" idx="1"/>
          </p:cNvCxnSpPr>
          <p:nvPr/>
        </p:nvCxnSpPr>
        <p:spPr>
          <a:xfrm rot="5400000">
            <a:off x="5494512" y="1522752"/>
            <a:ext cx="1676308" cy="842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77000" y="722652"/>
            <a:ext cx="222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Nested</a:t>
            </a:r>
            <a:r>
              <a:rPr lang="en-DE" dirty="0" smtClean="0"/>
              <a:t> Cat2 Interrupt</a:t>
            </a:r>
            <a:endParaRPr lang="en-US" dirty="0"/>
          </a:p>
        </p:txBody>
      </p:sp>
      <p:cxnSp>
        <p:nvCxnSpPr>
          <p:cNvPr id="27" name="Straight Arrow Connector 26"/>
          <p:cNvCxnSpPr>
            <a:endCxn id="20" idx="1"/>
          </p:cNvCxnSpPr>
          <p:nvPr/>
        </p:nvCxnSpPr>
        <p:spPr>
          <a:xfrm rot="5400000" flipV="1">
            <a:off x="3007029" y="1337402"/>
            <a:ext cx="1828708" cy="1060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93073" y="573438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rgbClr val="C00000"/>
                </a:solidFill>
              </a:rPr>
              <a:t>Not </a:t>
            </a:r>
            <a:r>
              <a:rPr lang="en-DE" dirty="0" smtClean="0">
                <a:solidFill>
                  <a:srgbClr val="C00000"/>
                </a:solidFill>
              </a:rPr>
              <a:t>n</a:t>
            </a:r>
            <a:r>
              <a:rPr lang="de-DE" dirty="0" smtClean="0">
                <a:solidFill>
                  <a:srgbClr val="C00000"/>
                </a:solidFill>
              </a:rPr>
              <a:t>ested</a:t>
            </a:r>
            <a:r>
              <a:rPr lang="en-DE" dirty="0" smtClean="0">
                <a:solidFill>
                  <a:srgbClr val="C00000"/>
                </a:solidFill>
              </a:rPr>
              <a:t> Cat2 Interrupt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936617" y="2667000"/>
            <a:ext cx="1071085" cy="5334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438400" y="1950130"/>
            <a:ext cx="674103" cy="854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52400" y="1610380"/>
            <a:ext cx="3387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 smtClean="0">
                <a:solidFill>
                  <a:schemeClr val="accent3">
                    <a:lumMod val="50000"/>
                  </a:schemeClr>
                </a:solidFill>
              </a:rPr>
              <a:t>Cat1 Interrupts must be kept enabled when Cat2 interrupts </a:t>
            </a:r>
            <a:r>
              <a:rPr lang="en-DE" sz="1400" dirty="0" smtClean="0">
                <a:solidFill>
                  <a:schemeClr val="accent3">
                    <a:lumMod val="50000"/>
                  </a:schemeClr>
                </a:solidFill>
              </a:rPr>
              <a:t>are not nested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 rot="16200000">
            <a:off x="3745178" y="2793039"/>
            <a:ext cx="1025783" cy="38759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38400" y="1950549"/>
            <a:ext cx="1730635" cy="655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6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6670" y="3114564"/>
            <a:ext cx="1633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 smtClean="0"/>
              <a:t>- Interrupt Cat2 frame -</a:t>
            </a:r>
            <a:endParaRPr lang="en-US" sz="1200" dirty="0"/>
          </a:p>
        </p:txBody>
      </p:sp>
      <p:cxnSp>
        <p:nvCxnSpPr>
          <p:cNvPr id="28" name="Elbow Connector 27"/>
          <p:cNvCxnSpPr>
            <a:stCxn id="27" idx="3"/>
          </p:cNvCxnSpPr>
          <p:nvPr/>
        </p:nvCxnSpPr>
        <p:spPr>
          <a:xfrm flipV="1">
            <a:off x="2517758" y="3013018"/>
            <a:ext cx="2435242" cy="1757903"/>
          </a:xfrm>
          <a:prstGeom prst="bentConnector3">
            <a:avLst>
              <a:gd name="adj1" fmla="val 334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02843" y="2765079"/>
            <a:ext cx="15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 smtClean="0"/>
              <a:t>Cat2 Interrupt Nesting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33400" y="3429000"/>
            <a:ext cx="1984358" cy="2819400"/>
            <a:chOff x="533400" y="3429000"/>
            <a:chExt cx="1984358" cy="2819400"/>
          </a:xfrm>
        </p:grpSpPr>
        <p:sp>
          <p:nvSpPr>
            <p:cNvPr id="6" name="Rectangle 5"/>
            <p:cNvSpPr/>
            <p:nvPr/>
          </p:nvSpPr>
          <p:spPr>
            <a:xfrm>
              <a:off x="533400" y="3429000"/>
              <a:ext cx="1980000" cy="2348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 smtClean="0"/>
                <a:t>Interrupt Disabled</a:t>
              </a:r>
              <a:endParaRPr lang="en-US" sz="12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" y="5967588"/>
              <a:ext cx="1980000" cy="280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 smtClean="0"/>
                <a:t>Interrupt Enabled</a:t>
              </a: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5581" y="3657600"/>
              <a:ext cx="1980000" cy="25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 smtClean="0"/>
                <a:t>OS Context Saving</a:t>
              </a:r>
              <a:endParaRPr lang="en-US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7758" y="5721824"/>
              <a:ext cx="1980000" cy="25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 smtClean="0"/>
                <a:t>OS Context Restoring</a:t>
              </a:r>
              <a:endParaRPr lang="en-US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3400" y="5230296"/>
              <a:ext cx="1984358" cy="25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 smtClean="0"/>
                <a:t>Interrupt Disabled</a:t>
              </a:r>
              <a:endParaRPr lang="en-US" sz="12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7758" y="4102200"/>
              <a:ext cx="1980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 smtClean="0"/>
                <a:t>Interrupt Enabled</a:t>
              </a:r>
              <a:endParaRPr lang="en-US" sz="12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37758" y="5476060"/>
              <a:ext cx="1980000" cy="23645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 smtClean="0"/>
                <a:t>OS ISR </a:t>
              </a:r>
              <a:r>
                <a:rPr lang="en-DE" sz="1200" dirty="0"/>
                <a:t>Wrapper </a:t>
              </a:r>
              <a:r>
                <a:rPr lang="en-DE" sz="1200" dirty="0" smtClean="0"/>
                <a:t>Epilogue</a:t>
              </a:r>
              <a:endParaRPr lang="en-US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5581" y="3886200"/>
              <a:ext cx="1980000" cy="216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 smtClean="0"/>
                <a:t>OS ISR Wrapper Prologue</a:t>
              </a:r>
              <a:endParaRPr lang="en-US" sz="14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37758" y="4314621"/>
              <a:ext cx="1980000" cy="912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 smtClean="0"/>
                <a:t>ISR</a:t>
              </a:r>
              <a:r>
                <a:rPr lang="en-US" sz="1600" dirty="0"/>
                <a:t> 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953000" y="2971800"/>
            <a:ext cx="1984358" cy="2819400"/>
            <a:chOff x="533400" y="3429000"/>
            <a:chExt cx="1984358" cy="2819400"/>
          </a:xfrm>
        </p:grpSpPr>
        <p:sp>
          <p:nvSpPr>
            <p:cNvPr id="58" name="Rectangle 57"/>
            <p:cNvSpPr/>
            <p:nvPr/>
          </p:nvSpPr>
          <p:spPr>
            <a:xfrm>
              <a:off x="533400" y="3429000"/>
              <a:ext cx="1980000" cy="23483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 smtClean="0"/>
                <a:t>Interrupt Disabled</a:t>
              </a:r>
              <a:endParaRPr lang="en-US" sz="12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33400" y="5967588"/>
              <a:ext cx="1980000" cy="280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 smtClean="0"/>
                <a:t>Interrupt Enabled</a:t>
              </a:r>
              <a:endParaRPr lang="en-US" sz="12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35581" y="3657600"/>
              <a:ext cx="1980000" cy="25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 smtClean="0"/>
                <a:t>OS Context Saving</a:t>
              </a:r>
              <a:endParaRPr lang="en-US" sz="12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37758" y="5721824"/>
              <a:ext cx="1980000" cy="25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 smtClean="0"/>
                <a:t>OS Context Restoring</a:t>
              </a:r>
              <a:endParaRPr lang="en-US" sz="1200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3400" y="5230296"/>
              <a:ext cx="1984358" cy="25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 smtClean="0"/>
                <a:t>Interrupt Disabled</a:t>
              </a:r>
              <a:endParaRPr lang="en-US" sz="12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37758" y="4102200"/>
              <a:ext cx="1980000" cy="216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 smtClean="0"/>
                <a:t>Interrupt Enabled</a:t>
              </a:r>
              <a:endParaRPr lang="en-US" sz="12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37758" y="5476060"/>
              <a:ext cx="1980000" cy="23645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 smtClean="0"/>
                <a:t>OS ISR </a:t>
              </a:r>
              <a:r>
                <a:rPr lang="en-DE" sz="1200" dirty="0"/>
                <a:t>Wrapper </a:t>
              </a:r>
              <a:r>
                <a:rPr lang="en-DE" sz="1200" dirty="0" smtClean="0"/>
                <a:t>Epilogue</a:t>
              </a:r>
              <a:endParaRPr lang="en-US" sz="14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35581" y="3886200"/>
              <a:ext cx="1980000" cy="216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 smtClean="0"/>
                <a:t>OS ISR Wrapper Prologue</a:t>
              </a:r>
              <a:endParaRPr lang="en-US" sz="1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7758" y="4314621"/>
              <a:ext cx="1980000" cy="912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 smtClean="0"/>
                <a:t>ISR</a:t>
              </a:r>
              <a:r>
                <a:rPr lang="en-US" sz="1600" dirty="0"/>
                <a:t> 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028600" y="536242"/>
            <a:ext cx="1828800" cy="1148219"/>
            <a:chOff x="5028600" y="536242"/>
            <a:chExt cx="1828800" cy="1148219"/>
          </a:xfrm>
        </p:grpSpPr>
        <p:sp>
          <p:nvSpPr>
            <p:cNvPr id="55" name="Rectangle 54"/>
            <p:cNvSpPr/>
            <p:nvPr/>
          </p:nvSpPr>
          <p:spPr>
            <a:xfrm>
              <a:off x="5028600" y="766459"/>
              <a:ext cx="1828800" cy="6800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 smtClean="0"/>
                <a:t>ISR</a:t>
              </a:r>
              <a:endParaRPr lang="en-US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028600" y="536242"/>
              <a:ext cx="18288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 smtClean="0"/>
                <a:t>ISR Prologue</a:t>
              </a:r>
              <a:endParaRPr lang="en-US" sz="12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028600" y="1455861"/>
              <a:ext cx="1828800" cy="22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 smtClean="0"/>
                <a:t>ISR Epilogue</a:t>
              </a:r>
              <a:endParaRPr lang="en-US" sz="1200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5126270" y="236661"/>
            <a:ext cx="1633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 smtClean="0"/>
              <a:t>- Interrupt Cat1 frame -</a:t>
            </a:r>
            <a:endParaRPr lang="en-US" sz="1200" dirty="0"/>
          </a:p>
        </p:txBody>
      </p:sp>
      <p:cxnSp>
        <p:nvCxnSpPr>
          <p:cNvPr id="72" name="Elbow Connector 71"/>
          <p:cNvCxnSpPr/>
          <p:nvPr/>
        </p:nvCxnSpPr>
        <p:spPr>
          <a:xfrm flipH="1" flipV="1">
            <a:off x="6833750" y="604021"/>
            <a:ext cx="79958" cy="3663179"/>
          </a:xfrm>
          <a:prstGeom prst="bentConnector3">
            <a:avLst>
              <a:gd name="adj1" fmla="val -2098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60443" y="4038600"/>
            <a:ext cx="15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 smtClean="0"/>
              <a:t>Cat1 Interrupt Nesting</a:t>
            </a:r>
          </a:p>
        </p:txBody>
      </p:sp>
    </p:spTree>
    <p:extLst>
      <p:ext uri="{BB962C8B-B14F-4D97-AF65-F5344CB8AC3E}">
        <p14:creationId xmlns:p14="http://schemas.microsoft.com/office/powerpoint/2010/main" val="104885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115</Words>
  <Application>Microsoft Office PowerPoint</Application>
  <PresentationFormat>On-screen Show 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FIATGROUP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Amine CHALANDI</dc:creator>
  <cp:lastModifiedBy>Amine Chalandi</cp:lastModifiedBy>
  <cp:revision>17</cp:revision>
  <dcterms:created xsi:type="dcterms:W3CDTF">2019-03-28T09:42:42Z</dcterms:created>
  <dcterms:modified xsi:type="dcterms:W3CDTF">2024-10-09T22:08:45Z</dcterms:modified>
</cp:coreProperties>
</file>