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65" r:id="rId2"/>
    <p:sldId id="310" r:id="rId3"/>
    <p:sldId id="311" r:id="rId4"/>
    <p:sldId id="315" r:id="rId5"/>
    <p:sldId id="312" r:id="rId6"/>
    <p:sldId id="314" r:id="rId7"/>
    <p:sldId id="316" r:id="rId8"/>
  </p:sldIdLst>
  <p:sldSz cx="12188825" cy="6858000"/>
  <p:notesSz cx="6858000" cy="9144000"/>
  <p:custDataLst>
    <p:tags r:id="rId1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2" autoAdjust="0"/>
    <p:restoredTop sz="89180" autoAdjust="0"/>
  </p:normalViewPr>
  <p:slideViewPr>
    <p:cSldViewPr showGuides="1">
      <p:cViewPr>
        <p:scale>
          <a:sx n="69" d="100"/>
          <a:sy n="69" d="100"/>
        </p:scale>
        <p:origin x="936" y="150"/>
      </p:cViewPr>
      <p:guideLst>
        <p:guide pos="3839"/>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3" d="100"/>
          <a:sy n="63" d="100"/>
        </p:scale>
        <p:origin x="1986"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88EAF-6ECA-4616-85EF-35AA19C641F3}" type="datetimeFigureOut">
              <a:rPr lang="en-US"/>
              <a:t>10/26/2025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F912AB-2776-42F2-A957-313FC7EFEDB9}" type="slidenum">
              <a:rPr/>
              <a:t>‹#›</a:t>
            </a:fld>
            <a:endParaRPr/>
          </a:p>
        </p:txBody>
      </p:sp>
    </p:spTree>
    <p:extLst>
      <p:ext uri="{BB962C8B-B14F-4D97-AF65-F5344CB8AC3E}">
        <p14:creationId xmlns:p14="http://schemas.microsoft.com/office/powerpoint/2010/main" val="39320657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ABD2D7A-D230-4F91-BD59-0A39C2703BA8}" type="datetimeFigureOut">
              <a:rPr lang="en-US"/>
              <a:t>10/26/2025</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3199CD-3E1B-4AE6-990F-76F925F5EA9F}" type="slidenum">
              <a:rPr/>
              <a:t>‹#›</a:t>
            </a:fld>
            <a:endParaRPr/>
          </a:p>
        </p:txBody>
      </p:sp>
    </p:spTree>
    <p:extLst>
      <p:ext uri="{BB962C8B-B14F-4D97-AF65-F5344CB8AC3E}">
        <p14:creationId xmlns:p14="http://schemas.microsoft.com/office/powerpoint/2010/main" val="4276579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dirty="0"/>
          </a:p>
        </p:txBody>
      </p:sp>
      <p:sp>
        <p:nvSpPr>
          <p:cNvPr id="3" name="Notes Placeholder 2"/>
          <p:cNvSpPr>
            <a:spLocks noGrp="1"/>
          </p:cNvSpPr>
          <p:nvPr>
            <p:ph type="body" idx="1"/>
          </p:nvPr>
        </p:nvSpPr>
        <p:spPr/>
        <p:txBody>
          <a:bodyPr/>
          <a:lstStyle/>
          <a:p>
            <a:pPr>
              <a:lnSpc>
                <a:spcPct val="200000"/>
              </a:lnSpc>
            </a:pPr>
            <a:r>
              <a:rPr lang="en-US" dirty="0">
                <a:latin typeface="Times New Roman" panose="02020603050405020304" pitchFamily="18" charset="0"/>
                <a:cs typeface="Times New Roman" panose="02020603050405020304" pitchFamily="18" charset="0"/>
              </a:rPr>
              <a:t>Welcome, everyone. In this PowerPoint presentation, I will be sharing with you all what my team and I have learned from piloting the Scrum-Agile approach during the SNHU Travel project. We will be exploring Agile roles and phases, contrasting Agile with Waterfall, and discussing when each approach is best suited for development projects at ChadaTech.</a:t>
            </a:r>
          </a:p>
        </p:txBody>
      </p:sp>
      <p:sp>
        <p:nvSpPr>
          <p:cNvPr id="4" name="Slide Number Placeholder 3"/>
          <p:cNvSpPr>
            <a:spLocks noGrp="1"/>
          </p:cNvSpPr>
          <p:nvPr>
            <p:ph type="sldNum" sz="quarter" idx="5"/>
          </p:nvPr>
        </p:nvSpPr>
        <p:spPr/>
        <p:txBody>
          <a:bodyPr/>
          <a:lstStyle/>
          <a:p>
            <a:fld id="{F93199CD-3E1B-4AE6-990F-76F925F5EA9F}" type="slidenum">
              <a:rPr lang="en-US" smtClean="0"/>
              <a:t>1</a:t>
            </a:fld>
            <a:endParaRPr lang="en-US" dirty="0"/>
          </a:p>
        </p:txBody>
      </p:sp>
    </p:spTree>
    <p:extLst>
      <p:ext uri="{BB962C8B-B14F-4D97-AF65-F5344CB8AC3E}">
        <p14:creationId xmlns:p14="http://schemas.microsoft.com/office/powerpoint/2010/main" val="2649553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dirty="0"/>
          </a:p>
        </p:txBody>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In Scrum, each role has a clear purpose. The Product Owner ensures that what the team is building aligns with client needs. The Scrum Master acts as a coach and facilitator, supporting collaboration and continuous improvement. The Development Team self-organizes to turn backlog items into potentially shippable increments each sprint. These distinct roles help maintain focus, accountability, and agility. Recent research (Kalluri, 2024) emphasizes the importance of team autonomy and shared ownership in Agile teams. The Scrum Master’s role is shifting from a “process enforcer” to more of a “servant-leader” type that empowers the team.</a:t>
            </a:r>
          </a:p>
        </p:txBody>
      </p:sp>
      <p:sp>
        <p:nvSpPr>
          <p:cNvPr id="4" name="Slide Number Placeholder 3"/>
          <p:cNvSpPr>
            <a:spLocks noGrp="1"/>
          </p:cNvSpPr>
          <p:nvPr>
            <p:ph type="sldNum" sz="quarter" idx="5"/>
          </p:nvPr>
        </p:nvSpPr>
        <p:spPr/>
        <p:txBody>
          <a:bodyPr/>
          <a:lstStyle/>
          <a:p>
            <a:fld id="{F93199CD-3E1B-4AE6-990F-76F925F5EA9F}" type="slidenum">
              <a:rPr lang="en-US" smtClean="0"/>
              <a:t>2</a:t>
            </a:fld>
            <a:endParaRPr lang="en-US" dirty="0"/>
          </a:p>
        </p:txBody>
      </p:sp>
    </p:spTree>
    <p:extLst>
      <p:ext uri="{BB962C8B-B14F-4D97-AF65-F5344CB8AC3E}">
        <p14:creationId xmlns:p14="http://schemas.microsoft.com/office/powerpoint/2010/main" val="4204675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Modern Agile thinking (Pashchenko, 2024; Huss et al., 2023) views the SDLC as an iterative loop of planning, building, testing, and learning, rather than a strict sequence of phases. This ensures greater adaptability and faster feedback.</a:t>
            </a:r>
          </a:p>
        </p:txBody>
      </p:sp>
      <p:sp>
        <p:nvSpPr>
          <p:cNvPr id="4" name="Slide Number Placeholder 3"/>
          <p:cNvSpPr>
            <a:spLocks noGrp="1"/>
          </p:cNvSpPr>
          <p:nvPr>
            <p:ph type="sldNum" sz="quarter" idx="5"/>
          </p:nvPr>
        </p:nvSpPr>
        <p:spPr/>
        <p:txBody>
          <a:bodyPr/>
          <a:lstStyle/>
          <a:p>
            <a:fld id="{F93199CD-3E1B-4AE6-990F-76F925F5EA9F}" type="slidenum">
              <a:rPr lang="en-US" smtClean="0"/>
              <a:t>3</a:t>
            </a:fld>
            <a:endParaRPr lang="en-US" dirty="0"/>
          </a:p>
        </p:txBody>
      </p:sp>
    </p:spTree>
    <p:extLst>
      <p:ext uri="{BB962C8B-B14F-4D97-AF65-F5344CB8AC3E}">
        <p14:creationId xmlns:p14="http://schemas.microsoft.com/office/powerpoint/2010/main" val="5950313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Recent comparative studies (Mishra &amp; Alzoubi, 2023; Demirag et al., 2023) confirm that Agile projects demonstrate higher adaptability and stakeholder satisfaction than traditional structured models. For example, if SNHU Travel had went with a Waterfall approach, a mid-project API change would have triggered a full redesign phase instead of a simple sprint adjustment.</a:t>
            </a:r>
          </a:p>
        </p:txBody>
      </p:sp>
      <p:sp>
        <p:nvSpPr>
          <p:cNvPr id="4" name="Slide Number Placeholder 3"/>
          <p:cNvSpPr>
            <a:spLocks noGrp="1"/>
          </p:cNvSpPr>
          <p:nvPr>
            <p:ph type="sldNum" sz="quarter" idx="5"/>
          </p:nvPr>
        </p:nvSpPr>
        <p:spPr/>
        <p:txBody>
          <a:bodyPr/>
          <a:lstStyle/>
          <a:p>
            <a:fld id="{F93199CD-3E1B-4AE6-990F-76F925F5EA9F}" type="slidenum">
              <a:rPr lang="en-US" smtClean="0"/>
              <a:t>4</a:t>
            </a:fld>
            <a:endParaRPr lang="en-US" dirty="0"/>
          </a:p>
        </p:txBody>
      </p:sp>
    </p:spTree>
    <p:extLst>
      <p:ext uri="{BB962C8B-B14F-4D97-AF65-F5344CB8AC3E}">
        <p14:creationId xmlns:p14="http://schemas.microsoft.com/office/powerpoint/2010/main" val="25050429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ChadaTech’s software development involves innovation and frequent client collaboration, making Agile a better fit. Waterfall remains valuable for projects with predictable, stable requirements, such as compliance-driven systems. The key is aligning the method with the project’s complexity, timeline, and customer needs.</a:t>
            </a:r>
          </a:p>
        </p:txBody>
      </p:sp>
      <p:sp>
        <p:nvSpPr>
          <p:cNvPr id="4" name="Slide Number Placeholder 3"/>
          <p:cNvSpPr>
            <a:spLocks noGrp="1"/>
          </p:cNvSpPr>
          <p:nvPr>
            <p:ph type="sldNum" sz="quarter" idx="5"/>
          </p:nvPr>
        </p:nvSpPr>
        <p:spPr/>
        <p:txBody>
          <a:bodyPr/>
          <a:lstStyle/>
          <a:p>
            <a:fld id="{F93199CD-3E1B-4AE6-990F-76F925F5EA9F}" type="slidenum">
              <a:rPr lang="en-US" smtClean="0"/>
              <a:t>5</a:t>
            </a:fld>
            <a:endParaRPr lang="en-US"/>
          </a:p>
        </p:txBody>
      </p:sp>
    </p:spTree>
    <p:extLst>
      <p:ext uri="{BB962C8B-B14F-4D97-AF65-F5344CB8AC3E}">
        <p14:creationId xmlns:p14="http://schemas.microsoft.com/office/powerpoint/2010/main" val="4617130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065214" y="1828800"/>
            <a:ext cx="8229600" cy="2895600"/>
          </a:xfrm>
        </p:spPr>
        <p:txBody>
          <a:bodyPr anchor="b">
            <a:normAutofit/>
          </a:bodyPr>
          <a:lstStyle>
            <a:lvl1pPr>
              <a:lnSpc>
                <a:spcPct val="80000"/>
              </a:lnSpc>
              <a:defRPr sz="6600">
                <a:solidFill>
                  <a:schemeClr val="tx1"/>
                </a:solidFill>
              </a:defRPr>
            </a:lvl1pPr>
          </a:lstStyle>
          <a:p>
            <a:r>
              <a:rPr lang="en-US"/>
              <a:t>Click to edit Master title style</a:t>
            </a:r>
            <a:endParaRPr/>
          </a:p>
        </p:txBody>
      </p:sp>
      <p:sp>
        <p:nvSpPr>
          <p:cNvPr id="3" name="Subtitle 2"/>
          <p:cNvSpPr>
            <a:spLocks noGrp="1"/>
          </p:cNvSpPr>
          <p:nvPr>
            <p:ph type="subTitle" idx="1"/>
          </p:nvPr>
        </p:nvSpPr>
        <p:spPr>
          <a:xfrm>
            <a:off x="1065213" y="4800600"/>
            <a:ext cx="8229600" cy="1219200"/>
          </a:xfrm>
        </p:spPr>
        <p:txBody>
          <a:bodyPr>
            <a:normAutofit/>
          </a:bodyPr>
          <a:lstStyle>
            <a:lvl1pPr marL="0" indent="0" algn="l">
              <a:spcBef>
                <a:spcPts val="0"/>
              </a:spcBef>
              <a:buNone/>
              <a:defRPr sz="2000" cap="all" spc="200" baseline="0">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949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smtClean="0"/>
              <a:t>10/26/2025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60095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2412" y="381001"/>
            <a:ext cx="1524001" cy="56388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412" y="381001"/>
            <a:ext cx="7391399"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03F41C87-7AD9-4845-A077-840E4A0F3F06}" type="datetimeFigureOut">
              <a:rPr lang="en-US" smtClean="0"/>
              <a:t>10/26/2025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0790354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smtClean="0"/>
              <a:t>10/26/2025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738254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9614" y="2514600"/>
            <a:ext cx="8692399" cy="2819400"/>
          </a:xfrm>
        </p:spPr>
        <p:txBody>
          <a:bodyPr anchor="b">
            <a:normAutofit/>
          </a:bodyPr>
          <a:lstStyle>
            <a:lvl1pPr algn="l">
              <a:lnSpc>
                <a:spcPct val="80000"/>
              </a:lnSpc>
              <a:defRPr sz="4800" b="0" cap="none" baseline="0"/>
            </a:lvl1pPr>
          </a:lstStyle>
          <a:p>
            <a:r>
              <a:rPr lang="en-US"/>
              <a:t>Click to edit Master title style</a:t>
            </a:r>
            <a:endParaRPr/>
          </a:p>
        </p:txBody>
      </p:sp>
      <p:sp>
        <p:nvSpPr>
          <p:cNvPr id="3" name="Text Placeholder 2"/>
          <p:cNvSpPr>
            <a:spLocks noGrp="1"/>
          </p:cNvSpPr>
          <p:nvPr>
            <p:ph type="body" idx="1"/>
          </p:nvPr>
        </p:nvSpPr>
        <p:spPr>
          <a:xfrm>
            <a:off x="1065213" y="5410200"/>
            <a:ext cx="8687333" cy="609601"/>
          </a:xfrm>
        </p:spPr>
        <p:txBody>
          <a:bodyPr anchor="t">
            <a:normAutofit/>
          </a:bodyPr>
          <a:lstStyle>
            <a:lvl1pPr marL="0" indent="0">
              <a:spcBef>
                <a:spcPts val="0"/>
              </a:spcBef>
              <a:buNone/>
              <a:defRPr sz="2000" cap="all" spc="200" baseline="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endParaRPr dirty="0"/>
          </a:p>
        </p:txBody>
      </p:sp>
      <p:sp>
        <p:nvSpPr>
          <p:cNvPr id="4" name="Date Placeholder 3"/>
          <p:cNvSpPr>
            <a:spLocks noGrp="1"/>
          </p:cNvSpPr>
          <p:nvPr>
            <p:ph type="dt" sz="half" idx="10"/>
          </p:nvPr>
        </p:nvSpPr>
        <p:spPr/>
        <p:txBody>
          <a:bodyPr/>
          <a:lstStyle/>
          <a:p>
            <a:fld id="{03F41C87-7AD9-4845-A077-840E4A0F3F06}" type="datetimeFigureOut">
              <a:rPr lang="en-US" smtClean="0"/>
              <a:t>10/26/2025</a:t>
            </a:fld>
            <a:endParaRPr/>
          </a:p>
        </p:txBody>
      </p:sp>
      <p:sp>
        <p:nvSpPr>
          <p:cNvPr id="6" name="Slide Number Placeholder 5"/>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76181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04781" y="1905001"/>
            <a:ext cx="4419599"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29183" y="1905001"/>
            <a:ext cx="4419600" cy="41148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smtClean="0"/>
              <a:t>10/26/2025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825340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41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1" y="1905000"/>
            <a:ext cx="4416552" cy="762000"/>
          </a:xfrm>
        </p:spPr>
        <p:txBody>
          <a:bodyPr anchor="ctr">
            <a:noAutofit/>
          </a:bodyPr>
          <a:lstStyle>
            <a:lvl1pPr marL="0" indent="0">
              <a:spcBef>
                <a:spcPts val="0"/>
              </a:spcBef>
              <a:buNone/>
              <a:defRPr sz="2000" b="0" cap="all" spc="20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1" y="2743201"/>
            <a:ext cx="4416552" cy="3276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dirty="0"/>
          </a:p>
        </p:txBody>
      </p:sp>
      <p:sp>
        <p:nvSpPr>
          <p:cNvPr id="7" name="Date Placeholder 6"/>
          <p:cNvSpPr>
            <a:spLocks noGrp="1"/>
          </p:cNvSpPr>
          <p:nvPr>
            <p:ph type="dt" sz="half" idx="10"/>
          </p:nvPr>
        </p:nvSpPr>
        <p:spPr/>
        <p:txBody>
          <a:bodyPr/>
          <a:lstStyle/>
          <a:p>
            <a:fld id="{03F41C87-7AD9-4845-A077-840E4A0F3F06}" type="datetimeFigureOut">
              <a:rPr lang="en-US" smtClean="0"/>
              <a:t>10/26/2025</a:t>
            </a:fld>
            <a:endParaRPr/>
          </a:p>
        </p:txBody>
      </p:sp>
      <p:sp>
        <p:nvSpPr>
          <p:cNvPr id="9" name="Slide Number Placeholder 8"/>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4208419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03F41C87-7AD9-4845-A077-840E4A0F3F06}" type="datetimeFigureOut">
              <a:rPr lang="en-US" smtClean="0"/>
              <a:t>10/26/2025</a:t>
            </a:fld>
            <a:endParaRPr/>
          </a:p>
        </p:txBody>
      </p:sp>
      <p:sp>
        <p:nvSpPr>
          <p:cNvPr id="5" name="Slide Number Placeholder 4"/>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1626631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03F41C87-7AD9-4845-A077-840E4A0F3F06}" type="datetimeFigureOut">
              <a:rPr lang="en-US" smtClean="0"/>
              <a:t>10/26/2025</a:t>
            </a:fld>
            <a:endParaRPr/>
          </a:p>
        </p:txBody>
      </p:sp>
      <p:sp>
        <p:nvSpPr>
          <p:cNvPr id="4" name="Slide Number Placeholder 3"/>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3607540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Autofit/>
          </a:bodyPr>
          <a:lstStyle>
            <a:lvl1pPr algn="l">
              <a:lnSpc>
                <a:spcPct val="90000"/>
              </a:lnSpc>
              <a:defRPr sz="3600" b="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951414" y="685800"/>
            <a:ext cx="6400800" cy="53340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03F41C87-7AD9-4845-A077-840E4A0F3F06}" type="datetimeFigureOut">
              <a:rPr lang="en-US" smtClean="0"/>
              <a:t>10/26/2025</a:t>
            </a:fld>
            <a:endParaRPr/>
          </a:p>
        </p:txBody>
      </p:sp>
      <p:sp>
        <p:nvSpPr>
          <p:cNvPr id="7" name="Slide Number Placeholder 6"/>
          <p:cNvSpPr>
            <a:spLocks noGrp="1"/>
          </p:cNvSpPr>
          <p:nvPr>
            <p:ph type="sldNum" sz="quarter" idx="12"/>
          </p:nvPr>
        </p:nvSpPr>
        <p:spPr/>
        <p:txBody>
          <a:bodyPr/>
          <a:lstStyle/>
          <a:p>
            <a:fld id="{2A013F82-EE5E-44EE-A61D-E31C6657F26F}" type="slidenum">
              <a:rPr/>
              <a:t>‹#›</a:t>
            </a:fld>
            <a:endParaRPr/>
          </a:p>
        </p:txBody>
      </p:sp>
    </p:spTree>
    <p:extLst>
      <p:ext uri="{BB962C8B-B14F-4D97-AF65-F5344CB8AC3E}">
        <p14:creationId xmlns:p14="http://schemas.microsoft.com/office/powerpoint/2010/main" val="2544981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55604" y="1905000"/>
            <a:ext cx="3596607" cy="2667000"/>
          </a:xfrm>
        </p:spPr>
        <p:txBody>
          <a:bodyPr anchor="b">
            <a:normAutofit/>
          </a:bodyPr>
          <a:lstStyle>
            <a:lvl1pPr algn="l">
              <a:lnSpc>
                <a:spcPct val="90000"/>
              </a:lnSpc>
              <a:defRPr sz="3600" b="0" i="0" baseline="0">
                <a:solidFill>
                  <a:schemeClr val="tx1"/>
                </a:solidFill>
              </a:defRPr>
            </a:lvl1pPr>
          </a:lstStyle>
          <a:p>
            <a:r>
              <a:rPr lang="en-US"/>
              <a:t>Click to edit Master title style</a:t>
            </a:r>
            <a:endParaRPr/>
          </a:p>
        </p:txBody>
      </p:sp>
      <p:sp>
        <p:nvSpPr>
          <p:cNvPr id="4" name="Text Placeholder 3"/>
          <p:cNvSpPr>
            <a:spLocks noGrp="1"/>
          </p:cNvSpPr>
          <p:nvPr>
            <p:ph type="body" sz="half" idx="2"/>
          </p:nvPr>
        </p:nvSpPr>
        <p:spPr>
          <a:xfrm>
            <a:off x="1065213" y="4648200"/>
            <a:ext cx="3581399" cy="1371600"/>
          </a:xfrm>
        </p:spPr>
        <p:txBody>
          <a:bodyPr>
            <a:normAutofit/>
          </a:bodyPr>
          <a:lstStyle>
            <a:lvl1pPr marL="0" indent="0">
              <a:lnSpc>
                <a:spcPct val="90000"/>
              </a:lnSpc>
              <a:spcBef>
                <a:spcPts val="12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2" descr="An empty placeholder to add an image. Click on the placeholder and select the image that you wish to add."/>
          <p:cNvSpPr>
            <a:spLocks noGrp="1"/>
          </p:cNvSpPr>
          <p:nvPr>
            <p:ph type="pic" idx="1"/>
          </p:nvPr>
        </p:nvSpPr>
        <p:spPr>
          <a:xfrm>
            <a:off x="4951414" y="685800"/>
            <a:ext cx="6400799" cy="5334000"/>
          </a:xfrm>
          <a:solidFill>
            <a:schemeClr val="bg2"/>
          </a:solidFill>
          <a:ln w="76200">
            <a:solidFill>
              <a:schemeClr val="tx1"/>
            </a:solidFill>
            <a:miter lim="800000"/>
          </a:ln>
        </p:spPr>
        <p:txBody>
          <a:bodyPr>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6" name="Footer Placeholder 5"/>
          <p:cNvSpPr>
            <a:spLocks noGrp="1"/>
          </p:cNvSpPr>
          <p:nvPr>
            <p:ph type="ftr" sz="quarter" idx="11"/>
          </p:nvPr>
        </p:nvSpPr>
        <p:spPr/>
        <p:txBody>
          <a:bodyPr/>
          <a:lstStyle/>
          <a:p>
            <a:endParaRPr dirty="0"/>
          </a:p>
        </p:txBody>
      </p:sp>
      <p:sp>
        <p:nvSpPr>
          <p:cNvPr id="5" name="Date Placeholder 4"/>
          <p:cNvSpPr>
            <a:spLocks noGrp="1"/>
          </p:cNvSpPr>
          <p:nvPr>
            <p:ph type="dt" sz="half" idx="10"/>
          </p:nvPr>
        </p:nvSpPr>
        <p:spPr/>
        <p:txBody>
          <a:bodyPr/>
          <a:lstStyle/>
          <a:p>
            <a:fld id="{03F41C87-7AD9-4845-A077-840E4A0F3F06}" type="datetimeFigureOut">
              <a:rPr lang="en-US" smtClean="0"/>
              <a:pPr/>
              <a:t>10/26/2025</a:t>
            </a:fld>
            <a:endParaRPr/>
          </a:p>
        </p:txBody>
      </p:sp>
      <p:sp>
        <p:nvSpPr>
          <p:cNvPr id="7" name="Slide Number Placeholder 6"/>
          <p:cNvSpPr>
            <a:spLocks noGrp="1"/>
          </p:cNvSpPr>
          <p:nvPr>
            <p:ph type="sldNum" sz="quarter" idx="12"/>
          </p:nvPr>
        </p:nvSpPr>
        <p:spPr/>
        <p:txBody>
          <a:bodyPr/>
          <a:lstStyle/>
          <a:p>
            <a:fld id="{2A013F82-EE5E-44EE-A61D-E31C6657F26F}" type="slidenum">
              <a:rPr/>
              <a:pPr/>
              <a:t>‹#›</a:t>
            </a:fld>
            <a:endParaRPr/>
          </a:p>
        </p:txBody>
      </p:sp>
    </p:spTree>
    <p:extLst>
      <p:ext uri="{BB962C8B-B14F-4D97-AF65-F5344CB8AC3E}">
        <p14:creationId xmlns:p14="http://schemas.microsoft.com/office/powerpoint/2010/main" val="224917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3" y="381000"/>
            <a:ext cx="9144001" cy="13716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3" y="1904999"/>
            <a:ext cx="9134391" cy="41148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522413" y="6400800"/>
            <a:ext cx="6553199" cy="276228"/>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4" name="Date Placeholder 3"/>
          <p:cNvSpPr>
            <a:spLocks noGrp="1"/>
          </p:cNvSpPr>
          <p:nvPr>
            <p:ph type="dt" sz="half" idx="2"/>
          </p:nvPr>
        </p:nvSpPr>
        <p:spPr>
          <a:xfrm>
            <a:off x="8226422" y="6400800"/>
            <a:ext cx="1449389"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03F41C87-7AD9-4845-A077-840E4A0F3F06}" type="datetimeFigureOut">
              <a:rPr lang="en-US" smtClean="0"/>
              <a:pPr/>
              <a:t>10/26/2025</a:t>
            </a:fld>
            <a:endParaRPr lang="en-US"/>
          </a:p>
        </p:txBody>
      </p:sp>
      <p:sp>
        <p:nvSpPr>
          <p:cNvPr id="6" name="Slide Number Placeholder 5"/>
          <p:cNvSpPr>
            <a:spLocks noGrp="1"/>
          </p:cNvSpPr>
          <p:nvPr>
            <p:ph type="sldNum" sz="quarter" idx="4"/>
          </p:nvPr>
        </p:nvSpPr>
        <p:spPr>
          <a:xfrm>
            <a:off x="9828211" y="6400800"/>
            <a:ext cx="838201" cy="276228"/>
          </a:xfrm>
          <a:prstGeom prst="rect">
            <a:avLst/>
          </a:prstGeom>
        </p:spPr>
        <p:txBody>
          <a:bodyPr vert="horz" lIns="91440" tIns="45720" rIns="91440" bIns="45720" rtlCol="0" anchor="ctr"/>
          <a:lstStyle>
            <a:lvl1pPr algn="r">
              <a:defRPr sz="1100">
                <a:solidFill>
                  <a:schemeClr val="tx1">
                    <a:tint val="75000"/>
                  </a:schemeClr>
                </a:solidFill>
              </a:defRPr>
            </a:lvl1pPr>
          </a:lstStyle>
          <a:p>
            <a:fld id="{2A013F82-EE5E-44EE-A61D-E31C6657F26F}" type="slidenum">
              <a:rPr lang="en-US" smtClean="0"/>
              <a:pPr/>
              <a:t>‹#›</a:t>
            </a:fld>
            <a:endParaRPr lang="en-US"/>
          </a:p>
        </p:txBody>
      </p:sp>
    </p:spTree>
    <p:extLst>
      <p:ext uri="{BB962C8B-B14F-4D97-AF65-F5344CB8AC3E}">
        <p14:creationId xmlns:p14="http://schemas.microsoft.com/office/powerpoint/2010/main" val="140305999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spc="100" baseline="0">
          <a:solidFill>
            <a:schemeClr val="tx1"/>
          </a:solidFill>
          <a:latin typeface="+mj-lt"/>
          <a:ea typeface="+mj-ea"/>
          <a:cs typeface="+mj-cs"/>
        </a:defRPr>
      </a:lvl1pPr>
    </p:titleStyle>
    <p:bodyStyle>
      <a:lvl1pPr marL="223838" indent="-223838" algn="l" defTabSz="914400" rtl="0" eaLnBrk="1" latinLnBrk="0" hangingPunct="1">
        <a:lnSpc>
          <a:spcPct val="90000"/>
        </a:lnSpc>
        <a:spcBef>
          <a:spcPts val="1800"/>
        </a:spcBef>
        <a:buClr>
          <a:schemeClr val="accent1"/>
        </a:buClr>
        <a:buSzPct val="100000"/>
        <a:buFont typeface="Arial" pitchFamily="34" charset="0"/>
        <a:buChar char="•"/>
        <a:defRPr sz="2400" kern="1200">
          <a:solidFill>
            <a:schemeClr val="tx1"/>
          </a:solidFill>
          <a:latin typeface="+mn-lt"/>
          <a:ea typeface="+mn-ea"/>
          <a:cs typeface="+mn-cs"/>
        </a:defRPr>
      </a:lvl1pPr>
      <a:lvl2pPr marL="463550" indent="-231775" algn="l" defTabSz="914400" rtl="0" eaLnBrk="1" latinLnBrk="0" hangingPunct="1">
        <a:lnSpc>
          <a:spcPct val="90000"/>
        </a:lnSpc>
        <a:spcBef>
          <a:spcPts val="1200"/>
        </a:spcBef>
        <a:buClr>
          <a:schemeClr val="accent1"/>
        </a:buClr>
        <a:buSzPct val="100000"/>
        <a:buFont typeface="Arial" pitchFamily="34" charset="0"/>
        <a:buChar char="•"/>
        <a:defRPr sz="2000" kern="1200">
          <a:solidFill>
            <a:schemeClr val="tx1"/>
          </a:solidFill>
          <a:latin typeface="+mn-lt"/>
          <a:ea typeface="+mn-ea"/>
          <a:cs typeface="+mn-cs"/>
        </a:defRPr>
      </a:lvl2pPr>
      <a:lvl3pPr marL="682625" indent="-219075" algn="l" defTabSz="914400" rtl="0" eaLnBrk="1" latinLnBrk="0" hangingPunct="1">
        <a:lnSpc>
          <a:spcPct val="90000"/>
        </a:lnSpc>
        <a:spcBef>
          <a:spcPts val="600"/>
        </a:spcBef>
        <a:buClr>
          <a:schemeClr val="accent1"/>
        </a:buClr>
        <a:buSzPct val="100000"/>
        <a:buFont typeface="Arial" pitchFamily="34" charset="0"/>
        <a:buChar char="•"/>
        <a:defRPr sz="1800" kern="1200">
          <a:solidFill>
            <a:schemeClr val="tx1"/>
          </a:solidFill>
          <a:latin typeface="+mn-lt"/>
          <a:ea typeface="+mn-ea"/>
          <a:cs typeface="+mn-cs"/>
        </a:defRPr>
      </a:lvl3pPr>
      <a:lvl4pPr marL="857250" indent="-174625"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4pPr>
      <a:lvl5pPr marL="1030288" indent="-173038" algn="l" defTabSz="914400" rtl="0" eaLnBrk="1" latinLnBrk="0" hangingPunct="1">
        <a:lnSpc>
          <a:spcPct val="90000"/>
        </a:lnSpc>
        <a:spcBef>
          <a:spcPts val="600"/>
        </a:spcBef>
        <a:buClr>
          <a:schemeClr val="accent1"/>
        </a:buClr>
        <a:buSzPct val="100000"/>
        <a:buFont typeface="Arial" pitchFamily="34" charset="0"/>
        <a:buChar char="•"/>
        <a:defRPr sz="1600" kern="1200">
          <a:solidFill>
            <a:schemeClr val="tx1"/>
          </a:solidFill>
          <a:latin typeface="+mn-lt"/>
          <a:ea typeface="+mn-ea"/>
          <a:cs typeface="+mn-cs"/>
        </a:defRPr>
      </a:lvl5pPr>
      <a:lvl6pPr marL="1207008"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6pPr>
      <a:lvl7pPr marL="1380744"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7pPr>
      <a:lvl8pPr marL="1554480"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8pPr>
      <a:lvl9pPr marL="1728216" indent="-173736" algn="l" defTabSz="914400" rtl="0" eaLnBrk="1" latinLnBrk="0" hangingPunct="1">
        <a:spcBef>
          <a:spcPts val="600"/>
        </a:spcBef>
        <a:buClr>
          <a:schemeClr val="accent1"/>
        </a:buClr>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39"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oi.org/10.5121/ijsea.2024.15302" TargetMode="External"/><Relationship Id="rId2" Type="http://schemas.openxmlformats.org/officeDocument/2006/relationships/hyperlink" Target="https://doi.org/10.69709/CAIC.2024.103102" TargetMode="External"/><Relationship Id="rId1" Type="http://schemas.openxmlformats.org/officeDocument/2006/relationships/slideLayout" Target="../slideLayouts/slideLayout2.xml"/><Relationship Id="rId4" Type="http://schemas.openxmlformats.org/officeDocument/2006/relationships/hyperlink" Target="https://doi.org/10.3390/software2030015"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5824/ajite.2023.03.002.x" TargetMode="External"/><Relationship Id="rId2" Type="http://schemas.openxmlformats.org/officeDocument/2006/relationships/hyperlink" Target="https://doi.org/10.1007/s13198-023-01958-5" TargetMode="External"/><Relationship Id="rId1" Type="http://schemas.openxmlformats.org/officeDocument/2006/relationships/slideLayout" Target="../slideLayouts/slideLayout2.xml"/><Relationship Id="rId4" Type="http://schemas.openxmlformats.org/officeDocument/2006/relationships/hyperlink" Target="https://agilealliance.org/reimagining-agile-an-update-back-to-the-basics-forward-to-the-futur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059614" y="2514600"/>
            <a:ext cx="8692399" cy="2819400"/>
          </a:xfrm>
        </p:spPr>
        <p:txBody>
          <a:bodyPr anchor="b">
            <a:normAutofit/>
          </a:bodyPr>
          <a:lstStyle/>
          <a:p>
            <a:r>
              <a:rPr lang="en-US" dirty="0"/>
              <a:t>Transitioning from Waterfall to Scrum-Agile</a:t>
            </a:r>
          </a:p>
        </p:txBody>
      </p:sp>
      <p:sp>
        <p:nvSpPr>
          <p:cNvPr id="4" name="Subtitle 3"/>
          <p:cNvSpPr>
            <a:spLocks noGrp="1"/>
          </p:cNvSpPr>
          <p:nvPr>
            <p:ph type="body" idx="1"/>
          </p:nvPr>
        </p:nvSpPr>
        <p:spPr>
          <a:xfrm>
            <a:off x="1065213" y="5410200"/>
            <a:ext cx="8687333" cy="609601"/>
          </a:xfrm>
        </p:spPr>
        <p:txBody>
          <a:bodyPr anchor="t">
            <a:normAutofit/>
          </a:bodyPr>
          <a:lstStyle/>
          <a:p>
            <a:pPr>
              <a:spcAft>
                <a:spcPts val="600"/>
              </a:spcAft>
            </a:pPr>
            <a:r>
              <a:rPr lang="it-IT" sz="1600" dirty="0"/>
              <a:t>SNHU travel project case study</a:t>
            </a:r>
          </a:p>
          <a:p>
            <a:pPr>
              <a:spcAft>
                <a:spcPts val="600"/>
              </a:spcAft>
            </a:pPr>
            <a:r>
              <a:rPr lang="it-IT" sz="1600" dirty="0"/>
              <a:t>Kenny peacock, scrum master</a:t>
            </a:r>
          </a:p>
        </p:txBody>
      </p:sp>
    </p:spTree>
    <p:extLst>
      <p:ext uri="{BB962C8B-B14F-4D97-AF65-F5344CB8AC3E}">
        <p14:creationId xmlns:p14="http://schemas.microsoft.com/office/powerpoint/2010/main" val="28089201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Scrum-Agile Roles</a:t>
            </a:r>
          </a:p>
        </p:txBody>
      </p:sp>
      <p:sp>
        <p:nvSpPr>
          <p:cNvPr id="14" name="Content Placeholder 13"/>
          <p:cNvSpPr>
            <a:spLocks noGrp="1"/>
          </p:cNvSpPr>
          <p:nvPr>
            <p:ph idx="1"/>
          </p:nvPr>
        </p:nvSpPr>
        <p:spPr/>
        <p:txBody>
          <a:bodyPr/>
          <a:lstStyle/>
          <a:p>
            <a:r>
              <a:rPr lang="en-US" dirty="0"/>
              <a:t>Product Owner</a:t>
            </a:r>
          </a:p>
          <a:p>
            <a:pPr lvl="1"/>
            <a:r>
              <a:rPr lang="en-US" dirty="0"/>
              <a:t>Defines the vision, prioritizes the product backlog, and maximizes customer value through continuous feedback.</a:t>
            </a:r>
          </a:p>
          <a:p>
            <a:r>
              <a:rPr lang="en-US" dirty="0"/>
              <a:t>Scrum Master</a:t>
            </a:r>
          </a:p>
          <a:p>
            <a:pPr lvl="1"/>
            <a:r>
              <a:rPr lang="en-US" dirty="0"/>
              <a:t>Facilitates collaboration, removes impediments, and promotes team autonomy.</a:t>
            </a:r>
          </a:p>
          <a:p>
            <a:r>
              <a:rPr lang="en-US" dirty="0"/>
              <a:t>Development Team</a:t>
            </a:r>
          </a:p>
          <a:p>
            <a:pPr lvl="1"/>
            <a:r>
              <a:rPr lang="en-US" dirty="0"/>
              <a:t>Comprised of developers and testers.</a:t>
            </a:r>
          </a:p>
          <a:p>
            <a:pPr lvl="1"/>
            <a:r>
              <a:rPr lang="en-US" dirty="0"/>
              <a:t>Cross-functional</a:t>
            </a:r>
          </a:p>
          <a:p>
            <a:pPr lvl="1"/>
            <a:r>
              <a:rPr lang="en-US" dirty="0"/>
              <a:t>Responsible for delivering increments of working software each sprint.</a:t>
            </a:r>
          </a:p>
        </p:txBody>
      </p:sp>
      <p:sp>
        <p:nvSpPr>
          <p:cNvPr id="2" name="Footer Placeholder 1">
            <a:extLst>
              <a:ext uri="{FF2B5EF4-FFF2-40B4-BE49-F238E27FC236}">
                <a16:creationId xmlns:a16="http://schemas.microsoft.com/office/drawing/2014/main" id="{CFD45E41-71AB-10A3-0D7C-544C897A9457}"/>
              </a:ext>
            </a:extLst>
          </p:cNvPr>
          <p:cNvSpPr>
            <a:spLocks noGrp="1"/>
          </p:cNvSpPr>
          <p:nvPr>
            <p:ph type="ftr" sz="quarter" idx="11"/>
          </p:nvPr>
        </p:nvSpPr>
        <p:spPr/>
        <p:txBody>
          <a:bodyPr/>
          <a:lstStyle/>
          <a:p>
            <a:r>
              <a:rPr lang="en-US"/>
              <a:t>(Kalluri, 2024; Pashchenko 2024)</a:t>
            </a:r>
            <a:endParaRPr lang="en-US" dirty="0"/>
          </a:p>
        </p:txBody>
      </p:sp>
    </p:spTree>
    <p:extLst>
      <p:ext uri="{BB962C8B-B14F-4D97-AF65-F5344CB8AC3E}">
        <p14:creationId xmlns:p14="http://schemas.microsoft.com/office/powerpoint/2010/main" val="21391325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Agile Phases in the SDLC</a:t>
            </a:r>
          </a:p>
        </p:txBody>
      </p:sp>
      <p:sp>
        <p:nvSpPr>
          <p:cNvPr id="3" name="Content Placeholder 2">
            <a:extLst>
              <a:ext uri="{FF2B5EF4-FFF2-40B4-BE49-F238E27FC236}">
                <a16:creationId xmlns:a16="http://schemas.microsoft.com/office/drawing/2014/main" id="{4D228841-212E-4A8F-021A-0DEAE40C4E5E}"/>
              </a:ext>
            </a:extLst>
          </p:cNvPr>
          <p:cNvSpPr>
            <a:spLocks noGrp="1"/>
          </p:cNvSpPr>
          <p:nvPr>
            <p:ph idx="1"/>
          </p:nvPr>
        </p:nvSpPr>
        <p:spPr/>
        <p:txBody>
          <a:bodyPr/>
          <a:lstStyle/>
          <a:p>
            <a:r>
              <a:rPr lang="en-US" sz="2000" dirty="0"/>
              <a:t>Initiation &amp; Planning</a:t>
            </a:r>
          </a:p>
          <a:p>
            <a:pPr lvl="1"/>
            <a:r>
              <a:rPr lang="en-US" sz="1600" dirty="0"/>
              <a:t>Define vision, goals, and user stories collaboratively.</a:t>
            </a:r>
          </a:p>
          <a:p>
            <a:r>
              <a:rPr lang="en-US" sz="2000" dirty="0"/>
              <a:t>Iteration</a:t>
            </a:r>
          </a:p>
          <a:p>
            <a:pPr lvl="1"/>
            <a:r>
              <a:rPr lang="en-US" sz="1600" dirty="0"/>
              <a:t>Design, Build, Test</a:t>
            </a:r>
          </a:p>
          <a:p>
            <a:pPr lvl="1"/>
            <a:r>
              <a:rPr lang="en-US" sz="1600" dirty="0"/>
              <a:t>Continuous development, integration, and feedback cycles.</a:t>
            </a:r>
          </a:p>
          <a:p>
            <a:r>
              <a:rPr lang="en-US" sz="2000" dirty="0"/>
              <a:t>Review &amp; Adaptation</a:t>
            </a:r>
          </a:p>
          <a:p>
            <a:pPr lvl="1"/>
            <a:r>
              <a:rPr lang="en-US" sz="1600" dirty="0"/>
              <a:t>Deliver increments, gather feedback, and adjust product backlog.</a:t>
            </a:r>
          </a:p>
          <a:p>
            <a:r>
              <a:rPr lang="en-US" sz="2000" dirty="0"/>
              <a:t>Retrospective &amp; Improvement</a:t>
            </a:r>
          </a:p>
          <a:p>
            <a:pPr lvl="1"/>
            <a:r>
              <a:rPr lang="en-US" sz="1600" dirty="0"/>
              <a:t>Reflect on performance, refine processes, and plan the next sprint.</a:t>
            </a:r>
          </a:p>
        </p:txBody>
      </p:sp>
      <p:sp>
        <p:nvSpPr>
          <p:cNvPr id="4" name="Footer Placeholder 3">
            <a:extLst>
              <a:ext uri="{FF2B5EF4-FFF2-40B4-BE49-F238E27FC236}">
                <a16:creationId xmlns:a16="http://schemas.microsoft.com/office/drawing/2014/main" id="{70B1CE1A-9FC5-4BB1-B7AC-035B07F774DF}"/>
              </a:ext>
            </a:extLst>
          </p:cNvPr>
          <p:cNvSpPr>
            <a:spLocks noGrp="1"/>
          </p:cNvSpPr>
          <p:nvPr>
            <p:ph type="ftr" sz="quarter" idx="11"/>
          </p:nvPr>
        </p:nvSpPr>
        <p:spPr/>
        <p:txBody>
          <a:bodyPr/>
          <a:lstStyle/>
          <a:p>
            <a:r>
              <a:rPr lang="en-US"/>
              <a:t>(Huss et al., 2023; Pashchenko, 2024)</a:t>
            </a:r>
            <a:endParaRPr lang="en-US" dirty="0"/>
          </a:p>
        </p:txBody>
      </p:sp>
    </p:spTree>
    <p:extLst>
      <p:ext uri="{BB962C8B-B14F-4D97-AF65-F5344CB8AC3E}">
        <p14:creationId xmlns:p14="http://schemas.microsoft.com/office/powerpoint/2010/main" val="3106206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64D96-90C9-9ABA-177C-A26352478E60}"/>
              </a:ext>
            </a:extLst>
          </p:cNvPr>
          <p:cNvSpPr>
            <a:spLocks noGrp="1"/>
          </p:cNvSpPr>
          <p:nvPr>
            <p:ph type="title"/>
          </p:nvPr>
        </p:nvSpPr>
        <p:spPr/>
        <p:txBody>
          <a:bodyPr/>
          <a:lstStyle/>
          <a:p>
            <a:r>
              <a:rPr lang="en-US" dirty="0"/>
              <a:t>Waterfall vs. Agile Comparison</a:t>
            </a:r>
          </a:p>
        </p:txBody>
      </p:sp>
      <p:graphicFrame>
        <p:nvGraphicFramePr>
          <p:cNvPr id="5" name="Content Placeholder 4">
            <a:extLst>
              <a:ext uri="{FF2B5EF4-FFF2-40B4-BE49-F238E27FC236}">
                <a16:creationId xmlns:a16="http://schemas.microsoft.com/office/drawing/2014/main" id="{BE6B3401-6864-BE48-CE98-5838BBDEBF94}"/>
              </a:ext>
            </a:extLst>
          </p:cNvPr>
          <p:cNvGraphicFramePr>
            <a:graphicFrameLocks noGrp="1"/>
          </p:cNvGraphicFramePr>
          <p:nvPr>
            <p:ph idx="1"/>
            <p:extLst>
              <p:ext uri="{D42A27DB-BD31-4B8C-83A1-F6EECF244321}">
                <p14:modId xmlns:p14="http://schemas.microsoft.com/office/powerpoint/2010/main" val="691252119"/>
              </p:ext>
            </p:extLst>
          </p:nvPr>
        </p:nvGraphicFramePr>
        <p:xfrm>
          <a:off x="1522413" y="1905000"/>
          <a:ext cx="9134472" cy="2225040"/>
        </p:xfrm>
        <a:graphic>
          <a:graphicData uri="http://schemas.openxmlformats.org/drawingml/2006/table">
            <a:tbl>
              <a:tblPr firstRow="1" bandRow="1">
                <a:tableStyleId>{5C22544A-7EE6-4342-B048-85BDC9FD1C3A}</a:tableStyleId>
              </a:tblPr>
              <a:tblGrid>
                <a:gridCol w="3044824">
                  <a:extLst>
                    <a:ext uri="{9D8B030D-6E8A-4147-A177-3AD203B41FA5}">
                      <a16:colId xmlns:a16="http://schemas.microsoft.com/office/drawing/2014/main" val="4194029977"/>
                    </a:ext>
                  </a:extLst>
                </a:gridCol>
                <a:gridCol w="3044824">
                  <a:extLst>
                    <a:ext uri="{9D8B030D-6E8A-4147-A177-3AD203B41FA5}">
                      <a16:colId xmlns:a16="http://schemas.microsoft.com/office/drawing/2014/main" val="1984549985"/>
                    </a:ext>
                  </a:extLst>
                </a:gridCol>
                <a:gridCol w="3044824">
                  <a:extLst>
                    <a:ext uri="{9D8B030D-6E8A-4147-A177-3AD203B41FA5}">
                      <a16:colId xmlns:a16="http://schemas.microsoft.com/office/drawing/2014/main" val="3509593984"/>
                    </a:ext>
                  </a:extLst>
                </a:gridCol>
              </a:tblGrid>
              <a:tr h="370840">
                <a:tc>
                  <a:txBody>
                    <a:bodyPr/>
                    <a:lstStyle/>
                    <a:p>
                      <a:pPr algn="ctr"/>
                      <a:r>
                        <a:rPr lang="en-US" dirty="0">
                          <a:solidFill>
                            <a:schemeClr val="bg1"/>
                          </a:solidFill>
                        </a:rPr>
                        <a:t>Aspect</a:t>
                      </a:r>
                    </a:p>
                  </a:txBody>
                  <a:tcPr/>
                </a:tc>
                <a:tc>
                  <a:txBody>
                    <a:bodyPr/>
                    <a:lstStyle/>
                    <a:p>
                      <a:pPr algn="ctr"/>
                      <a:r>
                        <a:rPr lang="en-US" dirty="0">
                          <a:solidFill>
                            <a:schemeClr val="bg1"/>
                          </a:solidFill>
                        </a:rPr>
                        <a:t>Waterfall</a:t>
                      </a:r>
                    </a:p>
                  </a:txBody>
                  <a:tcPr/>
                </a:tc>
                <a:tc>
                  <a:txBody>
                    <a:bodyPr/>
                    <a:lstStyle/>
                    <a:p>
                      <a:pPr algn="ctr"/>
                      <a:r>
                        <a:rPr lang="en-US" dirty="0">
                          <a:solidFill>
                            <a:schemeClr val="bg1"/>
                          </a:solidFill>
                        </a:rPr>
                        <a:t>Agile (Scrum)</a:t>
                      </a:r>
                    </a:p>
                  </a:txBody>
                  <a:tcPr/>
                </a:tc>
                <a:extLst>
                  <a:ext uri="{0D108BD9-81ED-4DB2-BD59-A6C34878D82A}">
                    <a16:rowId xmlns:a16="http://schemas.microsoft.com/office/drawing/2014/main" val="4117019144"/>
                  </a:ext>
                </a:extLst>
              </a:tr>
              <a:tr h="370840">
                <a:tc>
                  <a:txBody>
                    <a:bodyPr/>
                    <a:lstStyle/>
                    <a:p>
                      <a:pPr algn="ctr"/>
                      <a:r>
                        <a:rPr lang="en-US" dirty="0"/>
                        <a:t>Structure</a:t>
                      </a:r>
                    </a:p>
                  </a:txBody>
                  <a:tcPr/>
                </a:tc>
                <a:tc>
                  <a:txBody>
                    <a:bodyPr/>
                    <a:lstStyle/>
                    <a:p>
                      <a:pPr algn="ctr"/>
                      <a:r>
                        <a:rPr lang="en-US" dirty="0"/>
                        <a:t>Linear &amp; sequential</a:t>
                      </a:r>
                    </a:p>
                  </a:txBody>
                  <a:tcPr/>
                </a:tc>
                <a:tc>
                  <a:txBody>
                    <a:bodyPr/>
                    <a:lstStyle/>
                    <a:p>
                      <a:pPr algn="ctr"/>
                      <a:r>
                        <a:rPr lang="en-US" dirty="0"/>
                        <a:t>Iterative &amp; incremental</a:t>
                      </a:r>
                    </a:p>
                  </a:txBody>
                  <a:tcPr/>
                </a:tc>
                <a:extLst>
                  <a:ext uri="{0D108BD9-81ED-4DB2-BD59-A6C34878D82A}">
                    <a16:rowId xmlns:a16="http://schemas.microsoft.com/office/drawing/2014/main" val="2356904705"/>
                  </a:ext>
                </a:extLst>
              </a:tr>
              <a:tr h="370840">
                <a:tc>
                  <a:txBody>
                    <a:bodyPr/>
                    <a:lstStyle/>
                    <a:p>
                      <a:pPr algn="ctr"/>
                      <a:r>
                        <a:rPr lang="en-US" dirty="0"/>
                        <a:t>Flexibility</a:t>
                      </a:r>
                    </a:p>
                  </a:txBody>
                  <a:tcPr/>
                </a:tc>
                <a:tc>
                  <a:txBody>
                    <a:bodyPr/>
                    <a:lstStyle/>
                    <a:p>
                      <a:pPr algn="ctr"/>
                      <a:r>
                        <a:rPr lang="en-US" dirty="0"/>
                        <a:t>Low; costly to change</a:t>
                      </a:r>
                    </a:p>
                  </a:txBody>
                  <a:tcPr/>
                </a:tc>
                <a:tc>
                  <a:txBody>
                    <a:bodyPr/>
                    <a:lstStyle/>
                    <a:p>
                      <a:pPr algn="ctr"/>
                      <a:r>
                        <a:rPr lang="en-US" dirty="0"/>
                        <a:t>High; adaptable to change</a:t>
                      </a:r>
                    </a:p>
                  </a:txBody>
                  <a:tcPr/>
                </a:tc>
                <a:extLst>
                  <a:ext uri="{0D108BD9-81ED-4DB2-BD59-A6C34878D82A}">
                    <a16:rowId xmlns:a16="http://schemas.microsoft.com/office/drawing/2014/main" val="3071100417"/>
                  </a:ext>
                </a:extLst>
              </a:tr>
              <a:tr h="370840">
                <a:tc>
                  <a:txBody>
                    <a:bodyPr/>
                    <a:lstStyle/>
                    <a:p>
                      <a:pPr algn="ctr"/>
                      <a:r>
                        <a:rPr lang="en-US" dirty="0"/>
                        <a:t>Customer Feedback</a:t>
                      </a:r>
                    </a:p>
                  </a:txBody>
                  <a:tcPr/>
                </a:tc>
                <a:tc>
                  <a:txBody>
                    <a:bodyPr/>
                    <a:lstStyle/>
                    <a:p>
                      <a:pPr algn="ctr"/>
                      <a:r>
                        <a:rPr lang="en-US" dirty="0"/>
                        <a:t>End of project</a:t>
                      </a:r>
                    </a:p>
                  </a:txBody>
                  <a:tcPr/>
                </a:tc>
                <a:tc>
                  <a:txBody>
                    <a:bodyPr/>
                    <a:lstStyle/>
                    <a:p>
                      <a:pPr algn="ctr"/>
                      <a:r>
                        <a:rPr lang="en-US" dirty="0"/>
                        <a:t>Continuous, each sprint</a:t>
                      </a:r>
                    </a:p>
                  </a:txBody>
                  <a:tcPr/>
                </a:tc>
                <a:extLst>
                  <a:ext uri="{0D108BD9-81ED-4DB2-BD59-A6C34878D82A}">
                    <a16:rowId xmlns:a16="http://schemas.microsoft.com/office/drawing/2014/main" val="4242448185"/>
                  </a:ext>
                </a:extLst>
              </a:tr>
              <a:tr h="370840">
                <a:tc>
                  <a:txBody>
                    <a:bodyPr/>
                    <a:lstStyle/>
                    <a:p>
                      <a:pPr algn="ctr"/>
                      <a:r>
                        <a:rPr lang="en-US" dirty="0"/>
                        <a:t>Delivery</a:t>
                      </a:r>
                    </a:p>
                  </a:txBody>
                  <a:tcPr/>
                </a:tc>
                <a:tc>
                  <a:txBody>
                    <a:bodyPr/>
                    <a:lstStyle/>
                    <a:p>
                      <a:pPr algn="ctr"/>
                      <a:r>
                        <a:rPr lang="en-US" dirty="0"/>
                        <a:t>One final release</a:t>
                      </a:r>
                    </a:p>
                  </a:txBody>
                  <a:tcPr/>
                </a:tc>
                <a:tc>
                  <a:txBody>
                    <a:bodyPr/>
                    <a:lstStyle/>
                    <a:p>
                      <a:pPr algn="ctr"/>
                      <a:r>
                        <a:rPr lang="en-US" dirty="0"/>
                        <a:t>Frequent small releases</a:t>
                      </a:r>
                    </a:p>
                  </a:txBody>
                  <a:tcPr/>
                </a:tc>
                <a:extLst>
                  <a:ext uri="{0D108BD9-81ED-4DB2-BD59-A6C34878D82A}">
                    <a16:rowId xmlns:a16="http://schemas.microsoft.com/office/drawing/2014/main" val="633454393"/>
                  </a:ext>
                </a:extLst>
              </a:tr>
              <a:tr h="370840">
                <a:tc>
                  <a:txBody>
                    <a:bodyPr/>
                    <a:lstStyle/>
                    <a:p>
                      <a:pPr algn="ctr"/>
                      <a:r>
                        <a:rPr lang="en-US" dirty="0"/>
                        <a:t>Risk Handling</a:t>
                      </a:r>
                    </a:p>
                  </a:txBody>
                  <a:tcPr/>
                </a:tc>
                <a:tc>
                  <a:txBody>
                    <a:bodyPr/>
                    <a:lstStyle/>
                    <a:p>
                      <a:pPr algn="ctr"/>
                      <a:r>
                        <a:rPr lang="en-US" dirty="0"/>
                        <a:t>High (late detection)</a:t>
                      </a:r>
                    </a:p>
                  </a:txBody>
                  <a:tcPr/>
                </a:tc>
                <a:tc>
                  <a:txBody>
                    <a:bodyPr/>
                    <a:lstStyle/>
                    <a:p>
                      <a:pPr algn="ctr"/>
                      <a:r>
                        <a:rPr lang="en-US" dirty="0"/>
                        <a:t>Low (early detection)</a:t>
                      </a:r>
                    </a:p>
                  </a:txBody>
                  <a:tcPr/>
                </a:tc>
                <a:extLst>
                  <a:ext uri="{0D108BD9-81ED-4DB2-BD59-A6C34878D82A}">
                    <a16:rowId xmlns:a16="http://schemas.microsoft.com/office/drawing/2014/main" val="2609304956"/>
                  </a:ext>
                </a:extLst>
              </a:tr>
            </a:tbl>
          </a:graphicData>
        </a:graphic>
      </p:graphicFrame>
      <p:sp>
        <p:nvSpPr>
          <p:cNvPr id="6" name="Footer Placeholder 5">
            <a:extLst>
              <a:ext uri="{FF2B5EF4-FFF2-40B4-BE49-F238E27FC236}">
                <a16:creationId xmlns:a16="http://schemas.microsoft.com/office/drawing/2014/main" id="{0AB16E78-3257-B9AB-123F-D620C3E76379}"/>
              </a:ext>
            </a:extLst>
          </p:cNvPr>
          <p:cNvSpPr>
            <a:spLocks noGrp="1"/>
          </p:cNvSpPr>
          <p:nvPr>
            <p:ph type="ftr" sz="quarter" idx="11"/>
          </p:nvPr>
        </p:nvSpPr>
        <p:spPr/>
        <p:txBody>
          <a:bodyPr/>
          <a:lstStyle/>
          <a:p>
            <a:r>
              <a:rPr lang="en-US"/>
              <a:t>(Mishra &amp; Alzoubi, 2023; Demirag et al., 2023)</a:t>
            </a:r>
            <a:endParaRPr lang="en-US" dirty="0"/>
          </a:p>
        </p:txBody>
      </p:sp>
    </p:spTree>
    <p:extLst>
      <p:ext uri="{BB962C8B-B14F-4D97-AF65-F5344CB8AC3E}">
        <p14:creationId xmlns:p14="http://schemas.microsoft.com/office/powerpoint/2010/main" val="30120297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dirty="0"/>
              <a:t>Choosing Between Waterfall and Agile</a:t>
            </a:r>
          </a:p>
        </p:txBody>
      </p:sp>
      <p:sp>
        <p:nvSpPr>
          <p:cNvPr id="5" name="Content Placeholder 4">
            <a:extLst>
              <a:ext uri="{FF2B5EF4-FFF2-40B4-BE49-F238E27FC236}">
                <a16:creationId xmlns:a16="http://schemas.microsoft.com/office/drawing/2014/main" id="{782D5360-F928-2C8D-9396-92CD19D6DD7B}"/>
              </a:ext>
            </a:extLst>
          </p:cNvPr>
          <p:cNvSpPr>
            <a:spLocks noGrp="1"/>
          </p:cNvSpPr>
          <p:nvPr>
            <p:ph idx="1"/>
          </p:nvPr>
        </p:nvSpPr>
        <p:spPr/>
        <p:txBody>
          <a:bodyPr/>
          <a:lstStyle/>
          <a:p>
            <a:r>
              <a:rPr lang="en-US" dirty="0"/>
              <a:t>Choose Waterfall when:</a:t>
            </a:r>
          </a:p>
          <a:p>
            <a:pPr lvl="1"/>
            <a:r>
              <a:rPr lang="en-US" dirty="0"/>
              <a:t>Fixed Scope &amp; Requirements</a:t>
            </a:r>
          </a:p>
          <a:p>
            <a:pPr lvl="1"/>
            <a:r>
              <a:rPr lang="en-US" dirty="0"/>
              <a:t>Compliance-heavy</a:t>
            </a:r>
          </a:p>
          <a:p>
            <a:pPr lvl="1"/>
            <a:r>
              <a:rPr lang="en-US" dirty="0"/>
              <a:t>Documentation-driven</a:t>
            </a:r>
          </a:p>
          <a:p>
            <a:r>
              <a:rPr lang="en-US" dirty="0"/>
              <a:t>Choose Agile when:</a:t>
            </a:r>
          </a:p>
          <a:p>
            <a:pPr lvl="1"/>
            <a:r>
              <a:rPr lang="en-US" dirty="0"/>
              <a:t>Rapid iteration, user feedback, and innovation are priorities.</a:t>
            </a:r>
          </a:p>
          <a:p>
            <a:pPr lvl="1"/>
            <a:r>
              <a:rPr lang="en-US" dirty="0"/>
              <a:t>Requirements evolve frequently</a:t>
            </a:r>
          </a:p>
          <a:p>
            <a:pPr lvl="1"/>
            <a:r>
              <a:rPr lang="en-US" dirty="0"/>
              <a:t>Teams are cross-functional and collaborative</a:t>
            </a:r>
          </a:p>
        </p:txBody>
      </p:sp>
      <p:sp>
        <p:nvSpPr>
          <p:cNvPr id="7" name="Footer Placeholder 6">
            <a:extLst>
              <a:ext uri="{FF2B5EF4-FFF2-40B4-BE49-F238E27FC236}">
                <a16:creationId xmlns:a16="http://schemas.microsoft.com/office/drawing/2014/main" id="{7C3E7FC5-3223-DA21-F6D5-B7114B22BB87}"/>
              </a:ext>
            </a:extLst>
          </p:cNvPr>
          <p:cNvSpPr>
            <a:spLocks noGrp="1"/>
          </p:cNvSpPr>
          <p:nvPr>
            <p:ph type="ftr" sz="quarter" idx="11"/>
          </p:nvPr>
        </p:nvSpPr>
        <p:spPr/>
        <p:txBody>
          <a:bodyPr/>
          <a:lstStyle/>
          <a:p>
            <a:r>
              <a:rPr lang="en-US" dirty="0"/>
              <a:t>(Huss et al., 2023; Highsmith et al., 2025)</a:t>
            </a:r>
          </a:p>
        </p:txBody>
      </p:sp>
    </p:spTree>
    <p:extLst>
      <p:ext uri="{BB962C8B-B14F-4D97-AF65-F5344CB8AC3E}">
        <p14:creationId xmlns:p14="http://schemas.microsoft.com/office/powerpoint/2010/main" val="462238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4" name="Content Placeholder 3">
            <a:extLst>
              <a:ext uri="{FF2B5EF4-FFF2-40B4-BE49-F238E27FC236}">
                <a16:creationId xmlns:a16="http://schemas.microsoft.com/office/drawing/2014/main" id="{452D6521-988C-56F7-943F-EF53FD81A259}"/>
              </a:ext>
            </a:extLst>
          </p:cNvPr>
          <p:cNvSpPr>
            <a:spLocks noGrp="1"/>
          </p:cNvSpPr>
          <p:nvPr>
            <p:ph idx="1"/>
          </p:nvPr>
        </p:nvSpPr>
        <p:spPr/>
        <p:txBody>
          <a:bodyPr>
            <a:normAutofit/>
          </a:bodyPr>
          <a:lstStyle/>
          <a:p>
            <a:pPr indent="-457200">
              <a:lnSpc>
                <a:spcPct val="100000"/>
              </a:lnSpc>
            </a:pPr>
            <a:r>
              <a:rPr lang="en-US" sz="1800" dirty="0"/>
              <a:t>Denis S. Pashchenko. (2024). </a:t>
            </a:r>
            <a:r>
              <a:rPr lang="en-US" sz="1800" i="1" dirty="0"/>
              <a:t>Refining the Scrum Paradigm: A Comprehensive Research of Software Development Practices (2020–2023)</a:t>
            </a:r>
            <a:r>
              <a:rPr lang="en-US" sz="1800" dirty="0"/>
              <a:t>. </a:t>
            </a:r>
            <a:r>
              <a:rPr lang="en-US" sz="1800" i="1" dirty="0"/>
              <a:t>Computing&amp;AI Connect</a:t>
            </a:r>
            <a:r>
              <a:rPr lang="en-US" sz="1800" dirty="0"/>
              <a:t>, 1 (Article ID: 0005). </a:t>
            </a:r>
            <a:r>
              <a:rPr lang="en-US" sz="1800" dirty="0">
                <a:hlinkClick r:id="rId2"/>
              </a:rPr>
              <a:t>https://doi.org/10.69709/CAIC.2024.103102</a:t>
            </a:r>
            <a:endParaRPr lang="en-US" sz="1800" dirty="0"/>
          </a:p>
          <a:p>
            <a:pPr indent="-457200">
              <a:lnSpc>
                <a:spcPct val="100000"/>
              </a:lnSpc>
            </a:pPr>
            <a:r>
              <a:rPr lang="en-US" sz="1800" dirty="0"/>
              <a:t>Kalluri, R. (2024). Psychological Antecedents to Emergence of Team Autonomy in Agile Scrum Teams. </a:t>
            </a:r>
            <a:r>
              <a:rPr lang="en-US" sz="1800" i="1" dirty="0"/>
              <a:t>International Journal of Software Engineering &amp; Applications</a:t>
            </a:r>
            <a:r>
              <a:rPr lang="en-US" sz="1800" dirty="0"/>
              <a:t>, </a:t>
            </a:r>
            <a:r>
              <a:rPr lang="en-US" sz="1800" i="1" dirty="0"/>
              <a:t>15</a:t>
            </a:r>
            <a:r>
              <a:rPr lang="en-US" sz="1800" dirty="0"/>
              <a:t>(3), 13–29. </a:t>
            </a:r>
            <a:r>
              <a:rPr lang="en-US" sz="1800" dirty="0">
                <a:hlinkClick r:id="rId3"/>
              </a:rPr>
              <a:t>https://doi.org/10.5121/ijsea.2024.15302</a:t>
            </a:r>
            <a:endParaRPr lang="en-US" sz="1800" dirty="0"/>
          </a:p>
          <a:p>
            <a:pPr indent="-457200">
              <a:lnSpc>
                <a:spcPct val="100000"/>
              </a:lnSpc>
            </a:pPr>
            <a:r>
              <a:rPr lang="en-US" sz="1800" dirty="0"/>
              <a:t>‌Huss, M., Herber, D. R., &amp; Borky, J. M. (2023). Comparing Measured Agile Software Development Metrics Using an Agile Model-Based Software Engineering Approach versus Scrum Only. </a:t>
            </a:r>
            <a:r>
              <a:rPr lang="en-US" sz="1800" i="1" dirty="0"/>
              <a:t>Software</a:t>
            </a:r>
            <a:r>
              <a:rPr lang="en-US" sz="1800" dirty="0"/>
              <a:t>, </a:t>
            </a:r>
            <a:r>
              <a:rPr lang="en-US" sz="1800" i="1" dirty="0"/>
              <a:t>2</a:t>
            </a:r>
            <a:r>
              <a:rPr lang="en-US" sz="1800" dirty="0"/>
              <a:t>(3), 310-331. </a:t>
            </a:r>
            <a:r>
              <a:rPr lang="en-US" sz="1800" dirty="0">
                <a:hlinkClick r:id="rId4"/>
              </a:rPr>
              <a:t>https://doi.org/10.3390/software2030015</a:t>
            </a:r>
            <a:endParaRPr lang="en-US" sz="1800" dirty="0"/>
          </a:p>
        </p:txBody>
      </p:sp>
    </p:spTree>
    <p:extLst>
      <p:ext uri="{BB962C8B-B14F-4D97-AF65-F5344CB8AC3E}">
        <p14:creationId xmlns:p14="http://schemas.microsoft.com/office/powerpoint/2010/main" val="247816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6ACE0-4DBB-18FE-2C6C-B0C4A9BE75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689F98-E195-AB8E-E1E4-3CF5A5AD0DBC}"/>
              </a:ext>
            </a:extLst>
          </p:cNvPr>
          <p:cNvSpPr>
            <a:spLocks noGrp="1"/>
          </p:cNvSpPr>
          <p:nvPr>
            <p:ph type="title"/>
          </p:nvPr>
        </p:nvSpPr>
        <p:spPr/>
        <p:txBody>
          <a:bodyPr/>
          <a:lstStyle/>
          <a:p>
            <a:r>
              <a:rPr lang="en-US" dirty="0"/>
              <a:t>References (cont’d)</a:t>
            </a:r>
          </a:p>
        </p:txBody>
      </p:sp>
      <p:sp>
        <p:nvSpPr>
          <p:cNvPr id="4" name="Content Placeholder 3">
            <a:extLst>
              <a:ext uri="{FF2B5EF4-FFF2-40B4-BE49-F238E27FC236}">
                <a16:creationId xmlns:a16="http://schemas.microsoft.com/office/drawing/2014/main" id="{DD7E3C54-BF63-75A7-A987-7229F775B6C4}"/>
              </a:ext>
            </a:extLst>
          </p:cNvPr>
          <p:cNvSpPr>
            <a:spLocks noGrp="1"/>
          </p:cNvSpPr>
          <p:nvPr>
            <p:ph idx="1"/>
          </p:nvPr>
        </p:nvSpPr>
        <p:spPr/>
        <p:txBody>
          <a:bodyPr>
            <a:normAutofit/>
          </a:bodyPr>
          <a:lstStyle/>
          <a:p>
            <a:pPr indent="-457200">
              <a:lnSpc>
                <a:spcPct val="100000"/>
              </a:lnSpc>
            </a:pPr>
            <a:r>
              <a:rPr lang="en-US" sz="1800" dirty="0"/>
              <a:t>Mishra, A., &amp; Alzoubi, Y. I. (2023). Structured Software Development versus Agile Software development: a Comparative Analysis. </a:t>
            </a:r>
            <a:r>
              <a:rPr lang="en-US" sz="1800" i="1" dirty="0"/>
              <a:t>International Journal of System Assurance Engineering and Management</a:t>
            </a:r>
            <a:r>
              <a:rPr lang="en-US" sz="1800" dirty="0"/>
              <a:t>, </a:t>
            </a:r>
            <a:r>
              <a:rPr lang="en-US" sz="1800" i="1" dirty="0"/>
              <a:t>14</a:t>
            </a:r>
            <a:r>
              <a:rPr lang="en-US" sz="1800" dirty="0"/>
              <a:t>(4). springer. </a:t>
            </a:r>
            <a:r>
              <a:rPr lang="en-US" sz="1800" dirty="0">
                <a:hlinkClick r:id="rId2"/>
              </a:rPr>
              <a:t>https://doi.org/10.1007/s13198-023-01958-5</a:t>
            </a:r>
            <a:endParaRPr lang="en-US" sz="1800" dirty="0"/>
          </a:p>
          <a:p>
            <a:pPr indent="-457200">
              <a:lnSpc>
                <a:spcPct val="100000"/>
              </a:lnSpc>
            </a:pPr>
            <a:r>
              <a:rPr lang="en-US" sz="1800" dirty="0"/>
              <a:t>  Demirag, A., Demirkol Öztürk, E. N., &amp; Ünal, C. (2023). Analysis and </a:t>
            </a:r>
            <a:r>
              <a:rPr lang="en-US" sz="1800" dirty="0" err="1"/>
              <a:t>Comparision</a:t>
            </a:r>
            <a:r>
              <a:rPr lang="en-US" sz="1800" dirty="0"/>
              <a:t> of Waterfall Model and Agile Approach in Software Projects. AJIT-E: Academic Journal of Information Technology, 14(54), 183-203. </a:t>
            </a:r>
            <a:r>
              <a:rPr lang="en-US" sz="1800" dirty="0">
                <a:hlinkClick r:id="rId3"/>
              </a:rPr>
              <a:t>https://doi.org/10.5824/ajite.2023.03.002.x</a:t>
            </a:r>
            <a:endParaRPr lang="en-US" sz="1800" dirty="0"/>
          </a:p>
          <a:p>
            <a:pPr indent="-457200">
              <a:lnSpc>
                <a:spcPct val="100000"/>
              </a:lnSpc>
            </a:pPr>
            <a:r>
              <a:rPr lang="en-US" sz="1800" dirty="0"/>
              <a:t>Highsmith, J. (2025, February 21). </a:t>
            </a:r>
            <a:r>
              <a:rPr lang="en-US" sz="1800" i="1" dirty="0"/>
              <a:t>Reimagining Agile (an update): Back to the basics, forward to the future | Agile Alliance</a:t>
            </a:r>
            <a:r>
              <a:rPr lang="en-US" sz="1800" dirty="0"/>
              <a:t>. Agile Alliance | Promoting a More Effective, Humane, and Sustainable Way of Working. </a:t>
            </a:r>
            <a:r>
              <a:rPr lang="en-US" sz="1800" dirty="0">
                <a:hlinkClick r:id="rId4"/>
              </a:rPr>
              <a:t>https://agilealliance.org/reimagining-agile-an-update-back-to-the-basics-forward-to-the-future</a:t>
            </a:r>
            <a:endParaRPr lang="en-US" sz="1800" dirty="0"/>
          </a:p>
          <a:p>
            <a:pPr indent="-457200">
              <a:lnSpc>
                <a:spcPct val="100000"/>
              </a:lnSpc>
            </a:pPr>
            <a:endParaRPr lang="en-US" sz="1800" dirty="0"/>
          </a:p>
        </p:txBody>
      </p:sp>
    </p:spTree>
    <p:extLst>
      <p:ext uri="{BB962C8B-B14F-4D97-AF65-F5344CB8AC3E}">
        <p14:creationId xmlns:p14="http://schemas.microsoft.com/office/powerpoint/2010/main" val="13949341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Digital Blue Tunnel 16x9">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895261.potx" id="{4CBF9558-C12D-4F51-9AA3-9D0796951DBC}" vid="{FFC159E6-A134-46E7-B1A0-C306E39FC295}"/>
    </a:ext>
  </a:extLst>
</a:theme>
</file>

<file path=ppt/theme/theme2.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Office Theme">
  <a:themeElements>
    <a:clrScheme name="Digital Blue Tunnel">
      <a:dk1>
        <a:srgbClr val="000000"/>
      </a:dk1>
      <a:lt1>
        <a:sysClr val="window" lastClr="FFFFFF"/>
      </a:lt1>
      <a:dk2>
        <a:srgbClr val="001027"/>
      </a:dk2>
      <a:lt2>
        <a:srgbClr val="C1EBF7"/>
      </a:lt2>
      <a:accent1>
        <a:srgbClr val="56C5FF"/>
      </a:accent1>
      <a:accent2>
        <a:srgbClr val="4BB836"/>
      </a:accent2>
      <a:accent3>
        <a:srgbClr val="F8B004"/>
      </a:accent3>
      <a:accent4>
        <a:srgbClr val="972ACD"/>
      </a:accent4>
      <a:accent5>
        <a:srgbClr val="F86E24"/>
      </a:accent5>
      <a:accent6>
        <a:srgbClr val="DB30C7"/>
      </a:accent6>
      <a:hlink>
        <a:srgbClr val="F8B004"/>
      </a:hlink>
      <a:folHlink>
        <a:srgbClr val="969696"/>
      </a:folHlink>
    </a:clrScheme>
    <a:fontScheme name="Corbel">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digital blue tunnel presentation (widescreen)</Template>
  <TotalTime>133</TotalTime>
  <Words>912</Words>
  <Application>Microsoft Office PowerPoint</Application>
  <PresentationFormat>Custom</PresentationFormat>
  <Paragraphs>72</Paragraphs>
  <Slides>7</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Corbel</vt:lpstr>
      <vt:lpstr>Times New Roman</vt:lpstr>
      <vt:lpstr>Digital Blue Tunnel 16x9</vt:lpstr>
      <vt:lpstr>Transitioning from Waterfall to Scrum-Agile</vt:lpstr>
      <vt:lpstr>Scrum-Agile Roles</vt:lpstr>
      <vt:lpstr>Agile Phases in the SDLC</vt:lpstr>
      <vt:lpstr>Waterfall vs. Agile Comparison</vt:lpstr>
      <vt:lpstr>Choosing Between Waterfall and Agile</vt:lpstr>
      <vt:lpstr>References</vt:lpstr>
      <vt:lpstr>References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Peacock, Kenny</dc:creator>
  <cp:lastModifiedBy>Peacock, Kenny</cp:lastModifiedBy>
  <cp:revision>48</cp:revision>
  <dcterms:created xsi:type="dcterms:W3CDTF">2025-10-27T01:46:32Z</dcterms:created>
  <dcterms:modified xsi:type="dcterms:W3CDTF">2025-10-27T03:59:41Z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