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246"/>
    <a:srgbClr val="FFFFFF"/>
    <a:srgbClr val="68CDDE"/>
    <a:srgbClr val="2BADC4"/>
    <a:srgbClr val="1D4690"/>
    <a:srgbClr val="29A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2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44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0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2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86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386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453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891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471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77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129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90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40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54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35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31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96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50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8463EA7-7A59-47A8-B64F-92ACFF26C48E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276976-DD1A-445F-A522-1B35B65291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91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EBF834-A59B-137D-62FA-12A31A7E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AEE4A-F363-DDA8-DC56-841EEB144D90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A3A38-4DCA-5C3E-E996-BAF9ACB4D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D73A4D-DE17-FFAA-56A9-4BCE846D56B4}"/>
              </a:ext>
            </a:extLst>
          </p:cNvPr>
          <p:cNvSpPr txBox="1"/>
          <p:nvPr/>
        </p:nvSpPr>
        <p:spPr>
          <a:xfrm>
            <a:off x="1523225" y="2628781"/>
            <a:ext cx="914555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CA" sz="2400" b="1" i="0" dirty="0">
                <a:effectLst/>
                <a:latin typeface="-apple-system"/>
              </a:rPr>
              <a:t>Name: </a:t>
            </a:r>
            <a:r>
              <a:rPr lang="en-CA" sz="2400" i="0" dirty="0">
                <a:effectLst/>
                <a:latin typeface="-apple-system"/>
              </a:rPr>
              <a:t>Sokomba Chalcedony Ariel</a:t>
            </a:r>
            <a:br>
              <a:rPr lang="en-CA" sz="2400" b="1" i="0" dirty="0">
                <a:effectLst/>
                <a:latin typeface="-apple-system"/>
              </a:rPr>
            </a:br>
            <a:r>
              <a:rPr lang="en-CA" sz="2400" b="1" i="0" dirty="0">
                <a:effectLst/>
                <a:latin typeface="-apple-system"/>
              </a:rPr>
              <a:t>Course:</a:t>
            </a:r>
            <a:r>
              <a:rPr lang="en-CA" sz="2400" b="0" i="0" dirty="0">
                <a:effectLst/>
                <a:latin typeface="-apple-system"/>
              </a:rPr>
              <a:t> Computer Science</a:t>
            </a:r>
            <a:br>
              <a:rPr lang="en-CA" sz="2400" b="0" i="0" dirty="0">
                <a:effectLst/>
                <a:latin typeface="-apple-system"/>
              </a:rPr>
            </a:br>
            <a:r>
              <a:rPr lang="en-CA" sz="2400" b="1" i="0" dirty="0">
                <a:effectLst/>
                <a:latin typeface="-apple-system"/>
              </a:rPr>
              <a:t>Institution:</a:t>
            </a:r>
            <a:r>
              <a:rPr lang="en-CA" sz="2400" b="0" i="0" dirty="0">
                <a:effectLst/>
                <a:latin typeface="-apple-system"/>
              </a:rPr>
              <a:t> Lincoln College of Science, Management and Technology</a:t>
            </a:r>
            <a:br>
              <a:rPr lang="en-CA" sz="2400" b="0" i="0" dirty="0">
                <a:effectLst/>
                <a:latin typeface="-apple-system"/>
              </a:rPr>
            </a:br>
            <a:r>
              <a:rPr lang="en-CA" sz="2400" b="1" i="0" dirty="0">
                <a:effectLst/>
                <a:latin typeface="-apple-system"/>
              </a:rPr>
              <a:t>Student ID:</a:t>
            </a:r>
            <a:r>
              <a:rPr lang="en-CA" sz="2400" b="0" i="0" dirty="0">
                <a:effectLst/>
                <a:latin typeface="-apple-system"/>
              </a:rPr>
              <a:t> LUC-NGA-002-ADM-100817</a:t>
            </a:r>
            <a:br>
              <a:rPr lang="en-CA" sz="2400" b="0" i="0" dirty="0">
                <a:effectLst/>
                <a:latin typeface="-apple-system"/>
              </a:rPr>
            </a:br>
            <a:r>
              <a:rPr lang="en-CA" sz="2400" b="1" i="0" dirty="0">
                <a:effectLst/>
                <a:latin typeface="-apple-system"/>
              </a:rPr>
              <a:t>Semester:</a:t>
            </a:r>
            <a:r>
              <a:rPr lang="en-CA" sz="2400" b="0" i="0" dirty="0">
                <a:effectLst/>
                <a:latin typeface="-apple-system"/>
              </a:rPr>
              <a:t> 4</a:t>
            </a:r>
            <a:br>
              <a:rPr lang="en-CA" sz="2400" b="0" i="0" dirty="0">
                <a:effectLst/>
                <a:latin typeface="-apple-system"/>
              </a:rPr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Program: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  <a:cs typeface="Arial" panose="020B0604020202020204" pitchFamily="34" charset="0"/>
              </a:rPr>
              <a:t>Project skill application</a:t>
            </a:r>
            <a:endParaRPr lang="en-CA" sz="2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0165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rgbClr val="FFFFFF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6DB04C-F2C5-8768-49ED-080EFC102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3E03826-7F45-1BB4-D3FE-A71B45BA9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138FF-E69A-E430-05BA-6F76058D9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67400"/>
            <a:ext cx="99060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29DD7-C207-B29A-4EDE-99FB2B2B4D91}"/>
              </a:ext>
            </a:extLst>
          </p:cNvPr>
          <p:cNvSpPr txBox="1"/>
          <p:nvPr/>
        </p:nvSpPr>
        <p:spPr>
          <a:xfrm>
            <a:off x="1276257" y="4596613"/>
            <a:ext cx="8346260" cy="1015663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000" i="0" dirty="0">
                <a:effectLst/>
                <a:latin typeface="quote-cjk-patch"/>
              </a:rPr>
              <a:t>The minimalist, trust-building design features a clean layout with ample whitespace for enhanced readability, subtly placed '</a:t>
            </a:r>
            <a:r>
              <a:rPr lang="en-US" sz="2000" i="0" dirty="0" err="1">
                <a:effectLst/>
                <a:latin typeface="quote-cjk-patch"/>
              </a:rPr>
              <a:t>Sevient</a:t>
            </a:r>
            <a:r>
              <a:rPr lang="en-US" sz="2000" i="0" dirty="0">
                <a:effectLst/>
                <a:latin typeface="quote-cjk-patch"/>
              </a:rPr>
              <a:t>' branding, and duplicated phone numbers to ensure visibility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30E49-A7AC-45C1-A52F-2313C36FD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7762" y="2119885"/>
            <a:ext cx="4923719" cy="23560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564CE6-0D3E-6662-182E-AC22EBA9C657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44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rgbClr val="FFFFFF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4C8D24-578C-7CB6-807B-35298B904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B37F63D-E608-A492-4244-8C8C933AA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858AB9-533A-C08E-8753-766B42695902}"/>
              </a:ext>
            </a:extLst>
          </p:cNvPr>
          <p:cNvCxnSpPr>
            <a:cxnSpLocks/>
          </p:cNvCxnSpPr>
          <p:nvPr/>
        </p:nvCxnSpPr>
        <p:spPr>
          <a:xfrm>
            <a:off x="1317523" y="3429000"/>
            <a:ext cx="956408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5703E5-5643-0566-3A5A-03085413C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67400"/>
            <a:ext cx="99060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7DF933-974F-182E-588B-00AD77C50873}"/>
              </a:ext>
            </a:extLst>
          </p:cNvPr>
          <p:cNvSpPr txBox="1"/>
          <p:nvPr/>
        </p:nvSpPr>
        <p:spPr>
          <a:xfrm>
            <a:off x="910227" y="3534588"/>
            <a:ext cx="10371545" cy="1323439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>
              <a:buNone/>
            </a:pPr>
            <a:r>
              <a:rPr lang="en-US" sz="2000" i="0" dirty="0" err="1">
                <a:effectLst/>
                <a:latin typeface="quote-cjk-patch"/>
              </a:rPr>
              <a:t>Sevlent</a:t>
            </a:r>
            <a:r>
              <a:rPr lang="en-US" sz="2000" i="0" dirty="0">
                <a:effectLst/>
                <a:latin typeface="quote-cjk-patch"/>
              </a:rPr>
              <a:t> Software Solutions (S3)</a:t>
            </a:r>
            <a:r>
              <a:rPr lang="en-US" sz="2000" b="0" i="0" dirty="0">
                <a:effectLst/>
                <a:latin typeface="quote-cjk-patch"/>
              </a:rPr>
              <a:t> now delivers accessible tech education for beginners through a </a:t>
            </a:r>
            <a:r>
              <a:rPr lang="en-US" sz="2000" i="0" dirty="0">
                <a:effectLst/>
                <a:latin typeface="quote-cjk-patch"/>
              </a:rPr>
              <a:t>dedicated mobile learning platform </a:t>
            </a:r>
            <a:r>
              <a:rPr lang="en-US" sz="2000" b="0" i="0" dirty="0">
                <a:effectLst/>
                <a:latin typeface="quote-cjk-patch"/>
              </a:rPr>
              <a:t>and a W3Schools-inspired website. This project empowers users to discover reliable, beginner-friendly programming resources—bridging the gap for learners without access to formal education.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1AFF99-1BA7-2996-75F0-694E24BC8878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5E4773-7E4A-356B-6C4C-A48CC97AC57E}"/>
              </a:ext>
            </a:extLst>
          </p:cNvPr>
          <p:cNvSpPr txBox="1">
            <a:spLocks/>
          </p:cNvSpPr>
          <p:nvPr/>
        </p:nvSpPr>
        <p:spPr>
          <a:xfrm>
            <a:off x="1498100" y="2529060"/>
            <a:ext cx="9233897" cy="10572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IMPACT TO THE SOCIETY/OUTCOME</a:t>
            </a:r>
            <a:endParaRPr lang="en-CA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2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181 -0.00162 L 1.25E-6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rgbClr val="FFFFFF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07248A-3EC5-CA4C-368A-DAB7D22A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9864888-6CB5-B5A7-99F7-B570C9839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9778C8-902B-85E0-0E15-5F312559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67400"/>
            <a:ext cx="990600" cy="990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7A7ED-15CE-6509-6B18-4DE9CA7AADB3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7754B4-30EC-D0F3-FA98-B05D593BDE2E}"/>
              </a:ext>
            </a:extLst>
          </p:cNvPr>
          <p:cNvSpPr txBox="1">
            <a:spLocks/>
          </p:cNvSpPr>
          <p:nvPr/>
        </p:nvSpPr>
        <p:spPr>
          <a:xfrm>
            <a:off x="5367282" y="2900362"/>
            <a:ext cx="1457435" cy="10572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CA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181 -0.00162 L 1.25E-6 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A7FD62-AC63-56A0-E628-32CADC573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F0FB81-0862-4E8B-4539-9B82C8FD5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32" y="2234129"/>
            <a:ext cx="6114336" cy="20381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DE101C-3BED-DA98-D648-9AC945DDC01E}"/>
              </a:ext>
            </a:extLst>
          </p:cNvPr>
          <p:cNvCxnSpPr>
            <a:cxnSpLocks/>
          </p:cNvCxnSpPr>
          <p:nvPr/>
        </p:nvCxnSpPr>
        <p:spPr>
          <a:xfrm>
            <a:off x="2520000" y="4173951"/>
            <a:ext cx="720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73186A-FDCA-62A4-9EA9-174909635213}"/>
              </a:ext>
            </a:extLst>
          </p:cNvPr>
          <p:cNvSpPr txBox="1"/>
          <p:nvPr/>
        </p:nvSpPr>
        <p:spPr>
          <a:xfrm>
            <a:off x="1523225" y="4272241"/>
            <a:ext cx="914555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Introducing S3, a platform that provides free coding courses to help you unlock your potential as a developer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E4FB37-78D6-3D1D-6B87-5AE0C568E4FD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58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rgbClr val="FFFFFF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21DB3-A4C5-8E2A-867E-355FB8F84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1265C2C-3CE3-E5DF-388D-0A377C721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77E8FC-2FE1-0613-4ED0-73D44B3A4B29}"/>
              </a:ext>
            </a:extLst>
          </p:cNvPr>
          <p:cNvCxnSpPr>
            <a:cxnSpLocks/>
          </p:cNvCxnSpPr>
          <p:nvPr/>
        </p:nvCxnSpPr>
        <p:spPr>
          <a:xfrm>
            <a:off x="2421235" y="2653711"/>
            <a:ext cx="720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94C86ED-1E38-6666-695D-75455ECA9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67400"/>
            <a:ext cx="9906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4512B5-9745-40F8-F89E-4BA89FF2B88A}"/>
              </a:ext>
            </a:extLst>
          </p:cNvPr>
          <p:cNvSpPr txBox="1"/>
          <p:nvPr/>
        </p:nvSpPr>
        <p:spPr>
          <a:xfrm>
            <a:off x="3737560" y="1876620"/>
            <a:ext cx="4519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CA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79CB3B-B6CB-E62C-3F0C-3C22B0197537}"/>
              </a:ext>
            </a:extLst>
          </p:cNvPr>
          <p:cNvGrpSpPr/>
          <p:nvPr/>
        </p:nvGrpSpPr>
        <p:grpSpPr>
          <a:xfrm>
            <a:off x="1017747" y="3867979"/>
            <a:ext cx="9958975" cy="1569662"/>
            <a:chOff x="1268912" y="4432856"/>
            <a:chExt cx="9958975" cy="1569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749313-A042-3A0F-40A0-89C70E9BA278}"/>
                </a:ext>
              </a:extLst>
            </p:cNvPr>
            <p:cNvSpPr txBox="1"/>
            <p:nvPr/>
          </p:nvSpPr>
          <p:spPr>
            <a:xfrm>
              <a:off x="1268912" y="4432856"/>
              <a:ext cx="2567413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OUR</a:t>
              </a:r>
              <a:r>
                <a:rPr lang="en-US" sz="2400" b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GOAL IS: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E78081-094B-A4E9-3590-034022A67800}"/>
                </a:ext>
              </a:extLst>
            </p:cNvPr>
            <p:cNvSpPr txBox="1"/>
            <p:nvPr/>
          </p:nvSpPr>
          <p:spPr>
            <a:xfrm>
              <a:off x="1573712" y="4802189"/>
              <a:ext cx="965417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None/>
              </a:pP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Empower Individuals</a:t>
              </a:r>
              <a:b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Bridge the skills gap</a:t>
              </a:r>
              <a:b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 Promote innovation</a:t>
              </a:r>
              <a:endPara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A5D4D7-F610-E255-EE5C-78A754BABB7F}"/>
              </a:ext>
            </a:extLst>
          </p:cNvPr>
          <p:cNvSpPr txBox="1"/>
          <p:nvPr/>
        </p:nvSpPr>
        <p:spPr>
          <a:xfrm>
            <a:off x="1249862" y="2753014"/>
            <a:ext cx="96541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S3 is a non-governmental organization dedicated to bridging the knowledge gap in technical skills, particularly in coding, software development languages. The mission is to empower individuals with the know-how to thrive in the digital economy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FE437F-C75A-4124-6D48-B51D13E8A086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32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rgbClr val="FFFFFF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F047A-4E9F-AEE7-88D4-B6AC46122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4DBB786-47A5-DE63-CA8F-73557B70F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EC996-5B57-E72D-8A52-2639DEEC074B}"/>
              </a:ext>
            </a:extLst>
          </p:cNvPr>
          <p:cNvCxnSpPr>
            <a:cxnSpLocks/>
          </p:cNvCxnSpPr>
          <p:nvPr/>
        </p:nvCxnSpPr>
        <p:spPr>
          <a:xfrm>
            <a:off x="892630" y="2201854"/>
            <a:ext cx="55363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F7EBE85-ECCA-7ABB-B4D1-F0A15CB91305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000B8-67FA-E966-E679-32BF0DD56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67400"/>
            <a:ext cx="9906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B5FC6-7710-2980-730C-4414E440D501}"/>
              </a:ext>
            </a:extLst>
          </p:cNvPr>
          <p:cNvSpPr txBox="1"/>
          <p:nvPr/>
        </p:nvSpPr>
        <p:spPr>
          <a:xfrm>
            <a:off x="892630" y="1787676"/>
            <a:ext cx="5536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PROBLEM STATEMENT</a:t>
            </a:r>
            <a:endParaRPr lang="en-C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3825B-F12D-65D1-008A-981EB8B87FBE}"/>
              </a:ext>
            </a:extLst>
          </p:cNvPr>
          <p:cNvSpPr txBox="1"/>
          <p:nvPr/>
        </p:nvSpPr>
        <p:spPr>
          <a:xfrm>
            <a:off x="906698" y="2229990"/>
            <a:ext cx="5554073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Despite its technical expertise,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Sevlent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Software Solutions lacked a strong digital presence, making it difficult for potential clients to interact with the firm.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lack of online presence limited the firm's market visibility and hindered its ability to engage with customers, build brand recognition, and grow in the modern digital</a:t>
            </a:r>
          </a:p>
          <a:p>
            <a:pPr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landscape.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8AFD33-B931-F729-CF19-14A512C5E0D2}"/>
              </a:ext>
            </a:extLst>
          </p:cNvPr>
          <p:cNvCxnSpPr>
            <a:cxnSpLocks/>
          </p:cNvCxnSpPr>
          <p:nvPr/>
        </p:nvCxnSpPr>
        <p:spPr>
          <a:xfrm flipV="1">
            <a:off x="7940332" y="2201854"/>
            <a:ext cx="3166989" cy="72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DAE15C-24BB-1439-E643-92829D8B9FE7}"/>
              </a:ext>
            </a:extLst>
          </p:cNvPr>
          <p:cNvSpPr txBox="1"/>
          <p:nvPr/>
        </p:nvSpPr>
        <p:spPr>
          <a:xfrm>
            <a:off x="7850588" y="1787676"/>
            <a:ext cx="334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SOLUTION TO PROBLEM</a:t>
            </a:r>
            <a:endParaRPr lang="en-C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A2F38-BCE7-A8ED-F8DA-7E1FB67718EB}"/>
              </a:ext>
            </a:extLst>
          </p:cNvPr>
          <p:cNvSpPr txBox="1"/>
          <p:nvPr/>
        </p:nvSpPr>
        <p:spPr>
          <a:xfrm>
            <a:off x="7172240" y="2076820"/>
            <a:ext cx="4703170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Creating a strong online presence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Developing a website and mobile app solution using Laravel and React Native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Offering customer support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7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rgbClr val="FFFFFF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61900-17B1-3C46-61F1-1F77BA5AD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191E2C3-B8F0-8758-6C27-8438D177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A53001-2ECA-0B9B-1703-C47FC718C177}"/>
              </a:ext>
            </a:extLst>
          </p:cNvPr>
          <p:cNvCxnSpPr>
            <a:cxnSpLocks/>
          </p:cNvCxnSpPr>
          <p:nvPr/>
        </p:nvCxnSpPr>
        <p:spPr>
          <a:xfrm>
            <a:off x="2496000" y="2973665"/>
            <a:ext cx="720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E239344-046F-F9A0-9B8F-38113F0C8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67400"/>
            <a:ext cx="9906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D5BDB4-F450-74DF-6E47-1F79D0ABC69B}"/>
              </a:ext>
            </a:extLst>
          </p:cNvPr>
          <p:cNvSpPr txBox="1"/>
          <p:nvPr/>
        </p:nvSpPr>
        <p:spPr>
          <a:xfrm>
            <a:off x="714829" y="2195929"/>
            <a:ext cx="1076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SOLUTION STATEMENT</a:t>
            </a:r>
            <a:endParaRPr lang="en-CA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77634-D63C-1397-711D-AD8BEC0C7853}"/>
              </a:ext>
            </a:extLst>
          </p:cNvPr>
          <p:cNvSpPr txBox="1"/>
          <p:nvPr/>
        </p:nvSpPr>
        <p:spPr>
          <a:xfrm>
            <a:off x="910227" y="3045428"/>
            <a:ext cx="1037154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enhance growth, brand recognition, and client engagement,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Sevlent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Software Solutions should prioritize a robust digital presence.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part of this effort, I developed a web and mobile solution using Laravel for the</a:t>
            </a:r>
          </a:p>
          <a:p>
            <a:pPr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 and React Native for the mobile application. 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435C85-1E91-6844-0B86-AD3C1175B514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05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rgbClr val="FFFFFF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83D3F-832B-3DC8-D32C-F5C3AFB49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0E42918-E74B-D563-7FA1-6CDB03935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46D7E3-A90C-6DF4-57CE-F4620A245651}"/>
              </a:ext>
            </a:extLst>
          </p:cNvPr>
          <p:cNvCxnSpPr>
            <a:cxnSpLocks/>
          </p:cNvCxnSpPr>
          <p:nvPr/>
        </p:nvCxnSpPr>
        <p:spPr>
          <a:xfrm>
            <a:off x="2291401" y="3089846"/>
            <a:ext cx="72000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E8FDCAD-971A-7CEE-C177-0C9A475AB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67400"/>
            <a:ext cx="9906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790420-BC6D-DCFF-9D7A-84AAF6ECEF3E}"/>
              </a:ext>
            </a:extLst>
          </p:cNvPr>
          <p:cNvSpPr txBox="1"/>
          <p:nvPr/>
        </p:nvSpPr>
        <p:spPr>
          <a:xfrm>
            <a:off x="791029" y="2292155"/>
            <a:ext cx="1076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SKILLS AQUIRED</a:t>
            </a:r>
            <a:endParaRPr lang="en-CA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EBB40-A890-3EB9-BB40-6C781E332203}"/>
              </a:ext>
            </a:extLst>
          </p:cNvPr>
          <p:cNvSpPr txBox="1"/>
          <p:nvPr/>
        </p:nvSpPr>
        <p:spPr>
          <a:xfrm>
            <a:off x="986427" y="3221248"/>
            <a:ext cx="1037154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have gained hands-on experience in developing web applications and mobile</a:t>
            </a:r>
          </a:p>
          <a:p>
            <a:pPr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apps using React.js and Laravel. My expertise includes designing and implementing user interfaces, and integrating third-party services.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leveraging my technical expertise and experience, we can create a</a:t>
            </a:r>
          </a:p>
          <a:p>
            <a:pPr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user-friendly web application and mobile app that meet your requirements and exceed your expectations.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EBF2EE-ED4F-106C-2EA3-88DFC8A34BD0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83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rgbClr val="FFFFFF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056DF-3058-76E1-AFC5-84716FF83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0182033-B662-ABB9-4A4E-E55734932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E1CC2E-58FB-E0E6-9F3A-D6AF708D033D}"/>
              </a:ext>
            </a:extLst>
          </p:cNvPr>
          <p:cNvCxnSpPr>
            <a:cxnSpLocks/>
          </p:cNvCxnSpPr>
          <p:nvPr/>
        </p:nvCxnSpPr>
        <p:spPr>
          <a:xfrm>
            <a:off x="2654260" y="2376618"/>
            <a:ext cx="720000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271EDAF-6F54-20F2-3E3D-817A2ED9D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67400"/>
            <a:ext cx="9906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F04E8-5CBB-0AD5-4AA2-B3CA63265217}"/>
              </a:ext>
            </a:extLst>
          </p:cNvPr>
          <p:cNvSpPr txBox="1"/>
          <p:nvPr/>
        </p:nvSpPr>
        <p:spPr>
          <a:xfrm>
            <a:off x="2846124" y="1653205"/>
            <a:ext cx="6816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SCREENSHOTS (Website)</a:t>
            </a:r>
            <a:endParaRPr lang="en-CA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10B29-7EF0-74F2-A00B-09E8B625129A}"/>
              </a:ext>
            </a:extLst>
          </p:cNvPr>
          <p:cNvSpPr txBox="1"/>
          <p:nvPr/>
        </p:nvSpPr>
        <p:spPr>
          <a:xfrm>
            <a:off x="986427" y="4647260"/>
            <a:ext cx="9725116" cy="18303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ts val="15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000" b="1" i="0" dirty="0">
                <a:effectLst/>
                <a:latin typeface="quote-cjk-patch"/>
              </a:rPr>
              <a:t>Embodies the described welcoming atmosphere:</a:t>
            </a:r>
          </a:p>
          <a:p>
            <a:pPr algn="l">
              <a:lnSpc>
                <a:spcPts val="15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quote-cjk-patch"/>
              </a:rPr>
              <a:t> Clear call-to-action ("</a:t>
            </a:r>
            <a:r>
              <a:rPr lang="en-US" sz="2000" i="0" dirty="0">
                <a:effectLst/>
                <a:latin typeface="quote-cjk-patch"/>
              </a:rPr>
              <a:t>View Courses</a:t>
            </a:r>
            <a:r>
              <a:rPr lang="en-US" sz="2000" b="0" i="0" dirty="0">
                <a:effectLst/>
                <a:latin typeface="quote-cjk-patch"/>
              </a:rPr>
              <a:t>" button, functionally equivalent to "Order Now")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quote-cjk-patch"/>
              </a:rPr>
              <a:t> Warm invitation ("Start Your Coding Journey Today!")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quote-cjk-patch"/>
              </a:rPr>
              <a:t> Supportive details (free courses, accessible hours)</a:t>
            </a:r>
          </a:p>
          <a:p>
            <a:pPr algn="l">
              <a:lnSpc>
                <a:spcPts val="15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quote-cjk-patch"/>
              </a:rPr>
              <a:t> Relaxed tone ("unlock your potential," "no hidden fees")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99037-8DB7-6FC3-A6FB-2218299D3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26" y="2467401"/>
            <a:ext cx="4365717" cy="20890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B69DF9-4403-7452-0E27-C742E2AA8449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12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rgbClr val="FFFFFF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A22FE-E9FA-2430-06FC-4EB41AB3C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41588D7-7CF6-06E2-6160-CF7A812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9976AB-43D7-1277-3B0C-030DD0A61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67400"/>
            <a:ext cx="99060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9E385C-9F7D-E632-4E3B-36065053C725}"/>
              </a:ext>
            </a:extLst>
          </p:cNvPr>
          <p:cNvSpPr txBox="1"/>
          <p:nvPr/>
        </p:nvSpPr>
        <p:spPr>
          <a:xfrm>
            <a:off x="1172279" y="4425571"/>
            <a:ext cx="6785974" cy="17598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000" b="0" i="0" dirty="0">
                <a:effectLst/>
                <a:latin typeface="quote-cjk-patch"/>
              </a:rPr>
              <a:t>Highlighting the core structure: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quote-cjk-patch"/>
              </a:rPr>
              <a:t>Simple top menu (</a:t>
            </a:r>
            <a:r>
              <a:rPr lang="en-US" sz="2000" b="1" i="0" dirty="0">
                <a:effectLst/>
                <a:latin typeface="quote-cjk-patch"/>
              </a:rPr>
              <a:t>Home</a:t>
            </a:r>
            <a:r>
              <a:rPr lang="en-US" sz="2000" b="0" i="0" dirty="0">
                <a:effectLst/>
                <a:latin typeface="quote-cjk-patch"/>
              </a:rPr>
              <a:t>, </a:t>
            </a:r>
            <a:r>
              <a:rPr lang="en-US" sz="2000" b="1" i="0" dirty="0">
                <a:effectLst/>
                <a:latin typeface="quote-cjk-patch"/>
              </a:rPr>
              <a:t>Courses</a:t>
            </a:r>
            <a:r>
              <a:rPr lang="en-US" sz="2000" b="0" i="0" dirty="0">
                <a:effectLst/>
                <a:latin typeface="quote-cjk-patch"/>
              </a:rPr>
              <a:t>, </a:t>
            </a:r>
            <a:r>
              <a:rPr lang="en-US" sz="2000" b="1" i="0" dirty="0">
                <a:effectLst/>
                <a:latin typeface="quote-cjk-patch"/>
              </a:rPr>
              <a:t>Blogs</a:t>
            </a:r>
            <a:r>
              <a:rPr lang="en-US" sz="2000" b="0" i="0" dirty="0">
                <a:effectLst/>
                <a:latin typeface="quote-cjk-patch"/>
              </a:rPr>
              <a:t>, </a:t>
            </a:r>
            <a:r>
              <a:rPr lang="en-US" sz="2000" b="1" i="0" dirty="0">
                <a:effectLst/>
                <a:latin typeface="quote-cjk-patch"/>
              </a:rPr>
              <a:t>Contact Us</a:t>
            </a:r>
            <a:r>
              <a:rPr lang="en-US" sz="2000" b="0" i="0" dirty="0">
                <a:effectLst/>
                <a:latin typeface="quote-cjk-patch"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quote-cjk-patch"/>
              </a:rPr>
              <a:t>Prominent "</a:t>
            </a:r>
            <a:r>
              <a:rPr lang="en-US" sz="2000" b="1" i="0" dirty="0">
                <a:effectLst/>
                <a:latin typeface="quote-cjk-patch"/>
              </a:rPr>
              <a:t>View All Courses</a:t>
            </a:r>
            <a:r>
              <a:rPr lang="en-US" sz="2000" b="0" i="0" dirty="0">
                <a:effectLst/>
                <a:latin typeface="quote-cjk-patch"/>
              </a:rPr>
              <a:t>" button (primary action)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quote-cjk-patch"/>
              </a:rPr>
              <a:t>Clean course listings (JavaScript, HTML, CSS)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2874B-4697-ECE1-EAD1-98F2A7A35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2279" y="1989123"/>
            <a:ext cx="4923721" cy="235609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2FD83B-3207-F421-4311-311D0AB2D209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50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0E2246"/>
            </a:gs>
            <a:gs pos="20000">
              <a:srgbClr val="FFFFFF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B68A3-D471-B9A6-4524-87403AD15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47E6ED9-373F-81B0-9E15-97140E336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1059">
            <a:off x="-2967958" y="140090"/>
            <a:ext cx="8570963" cy="85709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926C39-A6A9-4A60-404D-D98046C7C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67400"/>
            <a:ext cx="990600" cy="99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815C3-D00A-16F8-ABF6-6A7BBA496ED5}"/>
              </a:ext>
            </a:extLst>
          </p:cNvPr>
          <p:cNvSpPr txBox="1"/>
          <p:nvPr/>
        </p:nvSpPr>
        <p:spPr>
          <a:xfrm>
            <a:off x="910227" y="4594245"/>
            <a:ext cx="10371545" cy="116993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000" b="0" i="0" dirty="0">
                <a:effectLst/>
                <a:latin typeface="quote-cjk-patch"/>
              </a:rPr>
              <a:t>Completes the welcoming atmosphere described earlier:</a:t>
            </a:r>
            <a:br>
              <a:rPr lang="en-US" sz="2000" b="0" i="0" dirty="0">
                <a:effectLst/>
                <a:latin typeface="quote-cjk-patch"/>
              </a:rPr>
            </a:br>
            <a:r>
              <a:rPr lang="en-US" sz="2000" b="1" i="0" dirty="0">
                <a:effectLst/>
                <a:latin typeface="quote-cjk-patch"/>
              </a:rPr>
              <a:t>-</a:t>
            </a:r>
            <a:r>
              <a:rPr lang="en-US" sz="2000" b="0" i="0" dirty="0">
                <a:effectLst/>
                <a:latin typeface="quote-cjk-patch"/>
              </a:rPr>
              <a:t> </a:t>
            </a:r>
            <a:r>
              <a:rPr lang="en-US" sz="2000" b="1" i="0" dirty="0">
                <a:effectLst/>
                <a:latin typeface="quote-cjk-patch"/>
              </a:rPr>
              <a:t>Warm Introduction and</a:t>
            </a:r>
            <a:r>
              <a:rPr lang="en-US" sz="2000" b="1" dirty="0">
                <a:latin typeface="quote-cjk-patch"/>
              </a:rPr>
              <a:t> </a:t>
            </a:r>
            <a:r>
              <a:rPr lang="en-US" sz="2000" b="1" i="0" dirty="0">
                <a:effectLst/>
                <a:latin typeface="quote-cjk-patch"/>
              </a:rPr>
              <a:t>Mission-Driven Narrative</a:t>
            </a:r>
            <a:br>
              <a:rPr lang="en-US" sz="2000" b="0" i="0" dirty="0">
                <a:effectLst/>
                <a:latin typeface="quote-cjk-patch"/>
              </a:rPr>
            </a:br>
            <a:r>
              <a:rPr lang="en-US" sz="2000" b="0" i="0" dirty="0">
                <a:effectLst/>
                <a:latin typeface="quote-cjk-patch"/>
              </a:rPr>
              <a:t>The heartfelt mission statement ("we believe knowledge should be accessible...") reinforces the cozy, inclusive vibe by emphasizing accessibility and empowerment.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EFFA7-3A15-BAC8-4FBF-85E50E312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028" y="1678786"/>
            <a:ext cx="4923721" cy="23560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505175-F428-FC9A-BAE7-F640B286F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252" y="1678786"/>
            <a:ext cx="4923719" cy="23560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91DB95-9EEC-4552-E86D-ACE3A91D5882}"/>
              </a:ext>
            </a:extLst>
          </p:cNvPr>
          <p:cNvSpPr/>
          <p:nvPr/>
        </p:nvSpPr>
        <p:spPr>
          <a:xfrm>
            <a:off x="0" y="0"/>
            <a:ext cx="12192000" cy="1546895"/>
          </a:xfrm>
          <a:prstGeom prst="rect">
            <a:avLst/>
          </a:prstGeom>
          <a:gradFill>
            <a:gsLst>
              <a:gs pos="20000">
                <a:srgbClr val="0E2246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86035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12EFC7-2D9C-4F9F-B353-EB4F5E748D77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6047</TotalTime>
  <Words>536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quote-cjk-patch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Chalce Sokomba</dc:creator>
  <cp:lastModifiedBy>Chalce Sokomba</cp:lastModifiedBy>
  <cp:revision>27</cp:revision>
  <dcterms:created xsi:type="dcterms:W3CDTF">2025-06-06T14:27:49Z</dcterms:created>
  <dcterms:modified xsi:type="dcterms:W3CDTF">2025-06-10T19:17:02Z</dcterms:modified>
</cp:coreProperties>
</file>