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9" r:id="rId6"/>
    <p:sldId id="282" r:id="rId7"/>
    <p:sldId id="286" r:id="rId8"/>
    <p:sldId id="291" r:id="rId9"/>
    <p:sldId id="288" r:id="rId10"/>
    <p:sldId id="303" r:id="rId11"/>
    <p:sldId id="302" r:id="rId12"/>
    <p:sldId id="278" r:id="rId13"/>
    <p:sldId id="283" r:id="rId14"/>
    <p:sldId id="297" r:id="rId15"/>
    <p:sldId id="300" r:id="rId16"/>
    <p:sldId id="298" r:id="rId17"/>
    <p:sldId id="299" r:id="rId18"/>
    <p:sldId id="281" r:id="rId19"/>
    <p:sldId id="304" r:id="rId20"/>
    <p:sldId id="276" r:id="rId21"/>
    <p:sldId id="285" r:id="rId22"/>
    <p:sldId id="284" r:id="rId23"/>
    <p:sldId id="275" r:id="rId2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4D56A8B-0A92-4B16-9A52-AC363440F5DD}">
          <p14:sldIdLst>
            <p14:sldId id="256"/>
            <p14:sldId id="269"/>
            <p14:sldId id="282"/>
            <p14:sldId id="286"/>
            <p14:sldId id="291"/>
            <p14:sldId id="288"/>
            <p14:sldId id="303"/>
            <p14:sldId id="302"/>
            <p14:sldId id="278"/>
            <p14:sldId id="283"/>
            <p14:sldId id="297"/>
            <p14:sldId id="300"/>
            <p14:sldId id="298"/>
            <p14:sldId id="299"/>
            <p14:sldId id="281"/>
            <p14:sldId id="304"/>
            <p14:sldId id="276"/>
            <p14:sldId id="285"/>
            <p14:sldId id="28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EF77A-4D50-4A52-BC15-342B61878EE8}" v="57" dt="2023-11-08T08:12:33.586"/>
    <p1510:client id="{43EEA8B6-4CC3-4BCB-BF0D-3460B0B6E308}" v="106" dt="2023-11-08T12:41:07.099"/>
    <p1510:client id="{4C41FA06-B3C0-40BD-9C1E-CDD7569A51F9}" v="3" dt="2023-11-08T09:26:04.587"/>
    <p1510:client id="{542FFCDA-D5AB-41F7-9DB6-5E062D305DA0}" v="240" dt="2023-11-08T14:21:57.313"/>
    <p1510:client id="{56A1ADDC-C48F-4A85-80B9-4EA03AF3CBD6}" v="268" dt="2023-11-08T13:00:23.603"/>
    <p1510:client id="{58108839-91C6-4ACC-A284-B8E6873FE091}" v="33" dt="2023-11-09T18:13:21.274"/>
    <p1510:client id="{68A38633-5E00-49C6-9970-0EA284654D76}" v="80" dt="2023-11-10T00:56:55.716"/>
    <p1510:client id="{69B72C4D-36B0-4360-825E-499BC070DF91}" v="23" dt="2023-11-10T00:18:30.918"/>
    <p1510:client id="{895C1E97-C1C6-4093-B460-933E976BF3AC}" v="2" dt="2023-11-09T07:31:45.110"/>
    <p1510:client id="{9574A689-00CA-4C4C-8D60-CFD13C361350}" v="26" dt="2023-11-08T12:48:48.074"/>
    <p1510:client id="{ABB60EC9-D3E2-4E2A-A071-CA3AEAEB9585}" v="587" dt="2023-11-08T14:32:43.498"/>
    <p1510:client id="{CB2D803E-5701-4A7F-BDA9-698C4820BFD3}" v="45" dt="2023-11-08T13:14:44.407"/>
    <p1510:client id="{D53AEC28-D420-4C7B-BF54-EE19AC0968FA}" v="513" dt="2023-11-08T13:28:57.302"/>
    <p1510:client id="{D9EEE084-87A6-4FEB-B9AF-DE9C47F0405D}" v="372" dt="2023-11-09T19:10:19.021"/>
    <p1510:client id="{DAD3D097-4120-47DE-B064-B816C3EAFCE7}" v="84" dt="2023-11-08T12:39:49.839"/>
    <p1510:client id="{F68E9D79-70D4-4574-87EB-125F97617270}" v="720" dt="2023-11-09T19:04:59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94718"/>
  </p:normalViewPr>
  <p:slideViewPr>
    <p:cSldViewPr snapToGrid="0">
      <p:cViewPr varScale="1">
        <p:scale>
          <a:sx n="116" d="100"/>
          <a:sy n="116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42468-9470-4F1D-8C7A-33F83E27C7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B6EEA8-34C8-4FA1-BD40-20F1D01C1526}">
      <dgm:prSet/>
      <dgm:spPr/>
      <dgm:t>
        <a:bodyPr/>
        <a:lstStyle/>
        <a:p>
          <a:pPr rtl="0"/>
          <a:r>
            <a:rPr lang="de-DE"/>
            <a:t>Assembling </a:t>
          </a:r>
          <a:r>
            <a:rPr lang="de-DE" err="1">
              <a:latin typeface="Tenorite"/>
            </a:rPr>
            <a:t>electrical</a:t>
          </a:r>
          <a:r>
            <a:rPr lang="de-DE">
              <a:latin typeface="Tenorite"/>
            </a:rPr>
            <a:t> </a:t>
          </a:r>
          <a:r>
            <a:rPr lang="de-DE" err="1">
              <a:latin typeface="Tenorite"/>
            </a:rPr>
            <a:t>wiring</a:t>
          </a:r>
          <a:r>
            <a:rPr lang="de-DE">
              <a:latin typeface="Tenorite"/>
            </a:rPr>
            <a:t> topologies</a:t>
          </a:r>
          <a:endParaRPr lang="en-US" err="1"/>
        </a:p>
      </dgm:t>
    </dgm:pt>
    <dgm:pt modelId="{00D80890-2306-4C5D-8C3A-4CC40C949F74}" type="parTrans" cxnId="{6D228B60-4D80-4773-8513-1EF4ACE8CE10}">
      <dgm:prSet/>
      <dgm:spPr/>
      <dgm:t>
        <a:bodyPr/>
        <a:lstStyle/>
        <a:p>
          <a:endParaRPr lang="en-US"/>
        </a:p>
      </dgm:t>
    </dgm:pt>
    <dgm:pt modelId="{D8DB54BC-2511-4B75-ABA4-7CD7096B5EB2}" type="sibTrans" cxnId="{6D228B60-4D80-4773-8513-1EF4ACE8CE10}">
      <dgm:prSet/>
      <dgm:spPr/>
      <dgm:t>
        <a:bodyPr/>
        <a:lstStyle/>
        <a:p>
          <a:endParaRPr lang="en-US"/>
        </a:p>
      </dgm:t>
    </dgm:pt>
    <dgm:pt modelId="{3BD87188-58EB-447D-BECB-066EEA2E952C}">
      <dgm:prSet/>
      <dgm:spPr/>
      <dgm:t>
        <a:bodyPr/>
        <a:lstStyle/>
        <a:p>
          <a:r>
            <a:rPr lang="de-DE"/>
            <a:t>Drag &amp; Drop </a:t>
          </a:r>
          <a:r>
            <a:rPr lang="de-DE">
              <a:latin typeface="Tenorite"/>
            </a:rPr>
            <a:t>mechanism</a:t>
          </a:r>
          <a:endParaRPr lang="en-US" err="1"/>
        </a:p>
      </dgm:t>
    </dgm:pt>
    <dgm:pt modelId="{0B3DBBCC-5F04-443E-A27F-71A529D1730E}" type="parTrans" cxnId="{E853ACEC-DB01-4230-812A-C81DC6AD33B9}">
      <dgm:prSet/>
      <dgm:spPr/>
      <dgm:t>
        <a:bodyPr/>
        <a:lstStyle/>
        <a:p>
          <a:endParaRPr lang="en-US"/>
        </a:p>
      </dgm:t>
    </dgm:pt>
    <dgm:pt modelId="{07D216F1-3BD4-40B7-84E7-F85A2363548D}" type="sibTrans" cxnId="{E853ACEC-DB01-4230-812A-C81DC6AD33B9}">
      <dgm:prSet/>
      <dgm:spPr/>
      <dgm:t>
        <a:bodyPr/>
        <a:lstStyle/>
        <a:p>
          <a:endParaRPr lang="en-US"/>
        </a:p>
      </dgm:t>
    </dgm:pt>
    <dgm:pt modelId="{367F0C24-F1C2-4288-B89A-12F9DAF3C856}">
      <dgm:prSet/>
      <dgm:spPr/>
      <dgm:t>
        <a:bodyPr/>
        <a:lstStyle/>
        <a:p>
          <a:pPr rtl="0"/>
          <a:r>
            <a:rPr lang="de-DE" err="1">
              <a:latin typeface="Tenorite"/>
            </a:rPr>
            <a:t>Connecting</a:t>
          </a:r>
          <a:r>
            <a:rPr lang="de-DE">
              <a:latin typeface="Tenorite"/>
            </a:rPr>
            <a:t> </a:t>
          </a:r>
          <a:r>
            <a:rPr lang="de-DE" err="1">
              <a:latin typeface="Tenorite"/>
            </a:rPr>
            <a:t>components</a:t>
          </a:r>
          <a:r>
            <a:rPr lang="de-DE">
              <a:latin typeface="Tenorite"/>
            </a:rPr>
            <a:t> </a:t>
          </a:r>
          <a:r>
            <a:rPr lang="de-DE" err="1">
              <a:latin typeface="Tenorite"/>
            </a:rPr>
            <a:t>with</a:t>
          </a:r>
          <a:r>
            <a:rPr lang="de-DE">
              <a:latin typeface="Tenorite"/>
            </a:rPr>
            <a:t> </a:t>
          </a:r>
          <a:r>
            <a:rPr lang="de-DE" err="1">
              <a:latin typeface="Tenorite"/>
            </a:rPr>
            <a:t>compatibility</a:t>
          </a:r>
          <a:r>
            <a:rPr lang="de-DE">
              <a:latin typeface="Tenorite"/>
            </a:rPr>
            <a:t> check</a:t>
          </a:r>
          <a:endParaRPr lang="en-US"/>
        </a:p>
      </dgm:t>
    </dgm:pt>
    <dgm:pt modelId="{CEE9BDA8-9D70-4ADD-985B-708107D3E94E}" type="parTrans" cxnId="{DEB0B9A2-185C-4A79-BD19-DE11733E0CC7}">
      <dgm:prSet/>
      <dgm:spPr/>
      <dgm:t>
        <a:bodyPr/>
        <a:lstStyle/>
        <a:p>
          <a:endParaRPr lang="en-US"/>
        </a:p>
      </dgm:t>
    </dgm:pt>
    <dgm:pt modelId="{9EA450D2-E94A-4700-B352-F3853021DD19}" type="sibTrans" cxnId="{DEB0B9A2-185C-4A79-BD19-DE11733E0CC7}">
      <dgm:prSet/>
      <dgm:spPr/>
      <dgm:t>
        <a:bodyPr/>
        <a:lstStyle/>
        <a:p>
          <a:endParaRPr lang="en-US"/>
        </a:p>
      </dgm:t>
    </dgm:pt>
    <dgm:pt modelId="{4CF1C301-DED2-4A5A-99BB-70A29C1C126A}">
      <dgm:prSet/>
      <dgm:spPr/>
      <dgm:t>
        <a:bodyPr/>
        <a:lstStyle/>
        <a:p>
          <a:pPr rtl="0"/>
          <a:r>
            <a:rPr lang="de-DE" err="1"/>
            <a:t>Topology</a:t>
          </a:r>
          <a:r>
            <a:rPr lang="de-DE">
              <a:latin typeface="Tenorite"/>
            </a:rPr>
            <a:t> </a:t>
          </a:r>
          <a:r>
            <a:rPr lang="de-DE" err="1">
              <a:latin typeface="Tenorite"/>
            </a:rPr>
            <a:t>loading</a:t>
          </a:r>
          <a:r>
            <a:rPr lang="de-DE"/>
            <a:t> and </a:t>
          </a:r>
          <a:r>
            <a:rPr lang="de-DE">
              <a:latin typeface="Tenorite"/>
            </a:rPr>
            <a:t>saving</a:t>
          </a:r>
          <a:endParaRPr lang="en-US" err="1"/>
        </a:p>
      </dgm:t>
    </dgm:pt>
    <dgm:pt modelId="{B0F7DCEE-1FEC-4B07-8D45-E9718CF2812C}" type="parTrans" cxnId="{E8AA84CC-07F8-489B-B2EC-E2A4FE77A985}">
      <dgm:prSet/>
      <dgm:spPr/>
      <dgm:t>
        <a:bodyPr/>
        <a:lstStyle/>
        <a:p>
          <a:endParaRPr lang="en-US"/>
        </a:p>
      </dgm:t>
    </dgm:pt>
    <dgm:pt modelId="{0E42832E-3F06-471D-8870-0DEF4E4C2BF8}" type="sibTrans" cxnId="{E8AA84CC-07F8-489B-B2EC-E2A4FE77A985}">
      <dgm:prSet/>
      <dgm:spPr/>
      <dgm:t>
        <a:bodyPr/>
        <a:lstStyle/>
        <a:p>
          <a:endParaRPr lang="en-US"/>
        </a:p>
      </dgm:t>
    </dgm:pt>
    <dgm:pt modelId="{CC2F6739-F2E8-4E77-8C3B-0FAC402D99BB}" type="pres">
      <dgm:prSet presAssocID="{6BB42468-9470-4F1D-8C7A-33F83E27C71D}" presName="linear" presStyleCnt="0">
        <dgm:presLayoutVars>
          <dgm:animLvl val="lvl"/>
          <dgm:resizeHandles val="exact"/>
        </dgm:presLayoutVars>
      </dgm:prSet>
      <dgm:spPr/>
    </dgm:pt>
    <dgm:pt modelId="{ED836749-EDC0-40F8-B042-7E55CAB55DE8}" type="pres">
      <dgm:prSet presAssocID="{36B6EEA8-34C8-4FA1-BD40-20F1D01C152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82A2A9-8A71-4BFE-9836-BEFAF4AA4C26}" type="pres">
      <dgm:prSet presAssocID="{D8DB54BC-2511-4B75-ABA4-7CD7096B5EB2}" presName="spacer" presStyleCnt="0"/>
      <dgm:spPr/>
    </dgm:pt>
    <dgm:pt modelId="{E383D3E1-BC6D-4633-8791-B12A6CA825C6}" type="pres">
      <dgm:prSet presAssocID="{3BD87188-58EB-447D-BECB-066EEA2E95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220B6B-0421-4945-86D3-531B201DA4EA}" type="pres">
      <dgm:prSet presAssocID="{07D216F1-3BD4-40B7-84E7-F85A2363548D}" presName="spacer" presStyleCnt="0"/>
      <dgm:spPr/>
    </dgm:pt>
    <dgm:pt modelId="{0BAE9AF5-4A79-4EFE-B46A-83FF1B41283C}" type="pres">
      <dgm:prSet presAssocID="{367F0C24-F1C2-4288-B89A-12F9DAF3C85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2E3F888-CDF4-4CFA-A6A3-537BA2EDADAA}" type="pres">
      <dgm:prSet presAssocID="{9EA450D2-E94A-4700-B352-F3853021DD19}" presName="spacer" presStyleCnt="0"/>
      <dgm:spPr/>
    </dgm:pt>
    <dgm:pt modelId="{B301C143-5F18-4028-949C-9D666767FDBB}" type="pres">
      <dgm:prSet presAssocID="{4CF1C301-DED2-4A5A-99BB-70A29C1C126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A9E60C-327E-4970-A7A5-1466E01CE846}" type="presOf" srcId="{6BB42468-9470-4F1D-8C7A-33F83E27C71D}" destId="{CC2F6739-F2E8-4E77-8C3B-0FAC402D99BB}" srcOrd="0" destOrd="0" presId="urn:microsoft.com/office/officeart/2005/8/layout/vList2"/>
    <dgm:cxn modelId="{6D228B60-4D80-4773-8513-1EF4ACE8CE10}" srcId="{6BB42468-9470-4F1D-8C7A-33F83E27C71D}" destId="{36B6EEA8-34C8-4FA1-BD40-20F1D01C1526}" srcOrd="0" destOrd="0" parTransId="{00D80890-2306-4C5D-8C3A-4CC40C949F74}" sibTransId="{D8DB54BC-2511-4B75-ABA4-7CD7096B5EB2}"/>
    <dgm:cxn modelId="{C845AE67-B829-4C68-9F30-2BC7FFE1CBA3}" type="presOf" srcId="{36B6EEA8-34C8-4FA1-BD40-20F1D01C1526}" destId="{ED836749-EDC0-40F8-B042-7E55CAB55DE8}" srcOrd="0" destOrd="0" presId="urn:microsoft.com/office/officeart/2005/8/layout/vList2"/>
    <dgm:cxn modelId="{BDBF654A-196B-474A-B101-04AE236A59EC}" type="presOf" srcId="{3BD87188-58EB-447D-BECB-066EEA2E952C}" destId="{E383D3E1-BC6D-4633-8791-B12A6CA825C6}" srcOrd="0" destOrd="0" presId="urn:microsoft.com/office/officeart/2005/8/layout/vList2"/>
    <dgm:cxn modelId="{DEB0B9A2-185C-4A79-BD19-DE11733E0CC7}" srcId="{6BB42468-9470-4F1D-8C7A-33F83E27C71D}" destId="{367F0C24-F1C2-4288-B89A-12F9DAF3C856}" srcOrd="2" destOrd="0" parTransId="{CEE9BDA8-9D70-4ADD-985B-708107D3E94E}" sibTransId="{9EA450D2-E94A-4700-B352-F3853021DD19}"/>
    <dgm:cxn modelId="{414976C7-9B7D-4FCD-BBDE-FD704A7C687E}" type="presOf" srcId="{4CF1C301-DED2-4A5A-99BB-70A29C1C126A}" destId="{B301C143-5F18-4028-949C-9D666767FDBB}" srcOrd="0" destOrd="0" presId="urn:microsoft.com/office/officeart/2005/8/layout/vList2"/>
    <dgm:cxn modelId="{537CC0CB-57AD-4167-B5A6-174F275EEE75}" type="presOf" srcId="{367F0C24-F1C2-4288-B89A-12F9DAF3C856}" destId="{0BAE9AF5-4A79-4EFE-B46A-83FF1B41283C}" srcOrd="0" destOrd="0" presId="urn:microsoft.com/office/officeart/2005/8/layout/vList2"/>
    <dgm:cxn modelId="{E8AA84CC-07F8-489B-B2EC-E2A4FE77A985}" srcId="{6BB42468-9470-4F1D-8C7A-33F83E27C71D}" destId="{4CF1C301-DED2-4A5A-99BB-70A29C1C126A}" srcOrd="3" destOrd="0" parTransId="{B0F7DCEE-1FEC-4B07-8D45-E9718CF2812C}" sibTransId="{0E42832E-3F06-471D-8870-0DEF4E4C2BF8}"/>
    <dgm:cxn modelId="{E853ACEC-DB01-4230-812A-C81DC6AD33B9}" srcId="{6BB42468-9470-4F1D-8C7A-33F83E27C71D}" destId="{3BD87188-58EB-447D-BECB-066EEA2E952C}" srcOrd="1" destOrd="0" parTransId="{0B3DBBCC-5F04-443E-A27F-71A529D1730E}" sibTransId="{07D216F1-3BD4-40B7-84E7-F85A2363548D}"/>
    <dgm:cxn modelId="{E712BC72-A556-4D2C-9237-77BDE8C958A5}" type="presParOf" srcId="{CC2F6739-F2E8-4E77-8C3B-0FAC402D99BB}" destId="{ED836749-EDC0-40F8-B042-7E55CAB55DE8}" srcOrd="0" destOrd="0" presId="urn:microsoft.com/office/officeart/2005/8/layout/vList2"/>
    <dgm:cxn modelId="{D3BF22FB-3F0E-4267-8C33-DEE81733382C}" type="presParOf" srcId="{CC2F6739-F2E8-4E77-8C3B-0FAC402D99BB}" destId="{A882A2A9-8A71-4BFE-9836-BEFAF4AA4C26}" srcOrd="1" destOrd="0" presId="urn:microsoft.com/office/officeart/2005/8/layout/vList2"/>
    <dgm:cxn modelId="{CE183508-2ADC-43B2-B719-3910A8EDB039}" type="presParOf" srcId="{CC2F6739-F2E8-4E77-8C3B-0FAC402D99BB}" destId="{E383D3E1-BC6D-4633-8791-B12A6CA825C6}" srcOrd="2" destOrd="0" presId="urn:microsoft.com/office/officeart/2005/8/layout/vList2"/>
    <dgm:cxn modelId="{308C6EAC-C582-478F-9D7B-72419C1E61C0}" type="presParOf" srcId="{CC2F6739-F2E8-4E77-8C3B-0FAC402D99BB}" destId="{34220B6B-0421-4945-86D3-531B201DA4EA}" srcOrd="3" destOrd="0" presId="urn:microsoft.com/office/officeart/2005/8/layout/vList2"/>
    <dgm:cxn modelId="{7DA994AB-C97D-4352-9389-0922E19452CF}" type="presParOf" srcId="{CC2F6739-F2E8-4E77-8C3B-0FAC402D99BB}" destId="{0BAE9AF5-4A79-4EFE-B46A-83FF1B41283C}" srcOrd="4" destOrd="0" presId="urn:microsoft.com/office/officeart/2005/8/layout/vList2"/>
    <dgm:cxn modelId="{8B5C47FA-54AF-4800-8F8B-274DBC7DB1D5}" type="presParOf" srcId="{CC2F6739-F2E8-4E77-8C3B-0FAC402D99BB}" destId="{12E3F888-CDF4-4CFA-A6A3-537BA2EDADAA}" srcOrd="5" destOrd="0" presId="urn:microsoft.com/office/officeart/2005/8/layout/vList2"/>
    <dgm:cxn modelId="{1A9711BA-0DC3-433F-B517-7275076F4E3E}" type="presParOf" srcId="{CC2F6739-F2E8-4E77-8C3B-0FAC402D99BB}" destId="{B301C143-5F18-4028-949C-9D666767FDB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6749-EDC0-40F8-B042-7E55CAB55DE8}">
      <dsp:nvSpPr>
        <dsp:cNvPr id="0" name=""/>
        <dsp:cNvSpPr/>
      </dsp:nvSpPr>
      <dsp:spPr>
        <a:xfrm>
          <a:off x="0" y="10127"/>
          <a:ext cx="977918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Assembling </a:t>
          </a:r>
          <a:r>
            <a:rPr lang="de-DE" sz="3200" kern="1200" err="1">
              <a:latin typeface="Tenorite"/>
            </a:rPr>
            <a:t>electrical</a:t>
          </a:r>
          <a:r>
            <a:rPr lang="de-DE" sz="3200" kern="1200">
              <a:latin typeface="Tenorite"/>
            </a:rPr>
            <a:t> </a:t>
          </a:r>
          <a:r>
            <a:rPr lang="de-DE" sz="3200" kern="1200" err="1">
              <a:latin typeface="Tenorite"/>
            </a:rPr>
            <a:t>wiring</a:t>
          </a:r>
          <a:r>
            <a:rPr lang="de-DE" sz="3200" kern="1200">
              <a:latin typeface="Tenorite"/>
            </a:rPr>
            <a:t> topologies</a:t>
          </a:r>
          <a:endParaRPr lang="en-US" sz="3200" kern="1200" err="1"/>
        </a:p>
      </dsp:txBody>
      <dsp:txXfrm>
        <a:off x="37467" y="47594"/>
        <a:ext cx="9704248" cy="692586"/>
      </dsp:txXfrm>
    </dsp:sp>
    <dsp:sp modelId="{E383D3E1-BC6D-4633-8791-B12A6CA825C6}">
      <dsp:nvSpPr>
        <dsp:cNvPr id="0" name=""/>
        <dsp:cNvSpPr/>
      </dsp:nvSpPr>
      <dsp:spPr>
        <a:xfrm>
          <a:off x="0" y="869807"/>
          <a:ext cx="977918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Drag &amp; Drop </a:t>
          </a:r>
          <a:r>
            <a:rPr lang="de-DE" sz="3200" kern="1200">
              <a:latin typeface="Tenorite"/>
            </a:rPr>
            <a:t>mechanism</a:t>
          </a:r>
          <a:endParaRPr lang="en-US" sz="3200" kern="1200" err="1"/>
        </a:p>
      </dsp:txBody>
      <dsp:txXfrm>
        <a:off x="37467" y="907274"/>
        <a:ext cx="9704248" cy="692586"/>
      </dsp:txXfrm>
    </dsp:sp>
    <dsp:sp modelId="{0BAE9AF5-4A79-4EFE-B46A-83FF1B41283C}">
      <dsp:nvSpPr>
        <dsp:cNvPr id="0" name=""/>
        <dsp:cNvSpPr/>
      </dsp:nvSpPr>
      <dsp:spPr>
        <a:xfrm>
          <a:off x="0" y="1729487"/>
          <a:ext cx="977918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err="1">
              <a:latin typeface="Tenorite"/>
            </a:rPr>
            <a:t>Connecting</a:t>
          </a:r>
          <a:r>
            <a:rPr lang="de-DE" sz="3200" kern="1200">
              <a:latin typeface="Tenorite"/>
            </a:rPr>
            <a:t> </a:t>
          </a:r>
          <a:r>
            <a:rPr lang="de-DE" sz="3200" kern="1200" err="1">
              <a:latin typeface="Tenorite"/>
            </a:rPr>
            <a:t>components</a:t>
          </a:r>
          <a:r>
            <a:rPr lang="de-DE" sz="3200" kern="1200">
              <a:latin typeface="Tenorite"/>
            </a:rPr>
            <a:t> </a:t>
          </a:r>
          <a:r>
            <a:rPr lang="de-DE" sz="3200" kern="1200" err="1">
              <a:latin typeface="Tenorite"/>
            </a:rPr>
            <a:t>with</a:t>
          </a:r>
          <a:r>
            <a:rPr lang="de-DE" sz="3200" kern="1200">
              <a:latin typeface="Tenorite"/>
            </a:rPr>
            <a:t> </a:t>
          </a:r>
          <a:r>
            <a:rPr lang="de-DE" sz="3200" kern="1200" err="1">
              <a:latin typeface="Tenorite"/>
            </a:rPr>
            <a:t>compatibility</a:t>
          </a:r>
          <a:r>
            <a:rPr lang="de-DE" sz="3200" kern="1200">
              <a:latin typeface="Tenorite"/>
            </a:rPr>
            <a:t> check</a:t>
          </a:r>
          <a:endParaRPr lang="en-US" sz="3200" kern="1200"/>
        </a:p>
      </dsp:txBody>
      <dsp:txXfrm>
        <a:off x="37467" y="1766954"/>
        <a:ext cx="9704248" cy="692586"/>
      </dsp:txXfrm>
    </dsp:sp>
    <dsp:sp modelId="{B301C143-5F18-4028-949C-9D666767FDBB}">
      <dsp:nvSpPr>
        <dsp:cNvPr id="0" name=""/>
        <dsp:cNvSpPr/>
      </dsp:nvSpPr>
      <dsp:spPr>
        <a:xfrm>
          <a:off x="0" y="2589167"/>
          <a:ext cx="977918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err="1"/>
            <a:t>Topology</a:t>
          </a:r>
          <a:r>
            <a:rPr lang="de-DE" sz="3200" kern="1200">
              <a:latin typeface="Tenorite"/>
            </a:rPr>
            <a:t> </a:t>
          </a:r>
          <a:r>
            <a:rPr lang="de-DE" sz="3200" kern="1200" err="1">
              <a:latin typeface="Tenorite"/>
            </a:rPr>
            <a:t>loading</a:t>
          </a:r>
          <a:r>
            <a:rPr lang="de-DE" sz="3200" kern="1200"/>
            <a:t> and </a:t>
          </a:r>
          <a:r>
            <a:rPr lang="de-DE" sz="3200" kern="1200">
              <a:latin typeface="Tenorite"/>
            </a:rPr>
            <a:t>saving</a:t>
          </a:r>
          <a:endParaRPr lang="en-US" sz="3200" kern="1200" err="1"/>
        </a:p>
      </dsp:txBody>
      <dsp:txXfrm>
        <a:off x="37467" y="2626634"/>
        <a:ext cx="970424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B82CC1C-2EFA-41CD-8EE1-D64C4317C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F3A9A9-5F67-4774-9AE0-18456713EA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FBB6B5-0366-4F78-9453-DCA132755BA6}" type="datetime1">
              <a:rPr lang="de-DE" smtClean="0"/>
              <a:t>09.11.2023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22A631-0269-4E45-A3DF-4FA7D06E9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69B2A7-A232-444D-B3CD-C3D1E5A8E2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F9F022-6C35-409F-B2A6-FFC7C9918F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99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0B7C6-93FC-4AD5-81D2-FB317B739E62}" type="datetime1">
              <a:rPr lang="de-DE" smtClean="0"/>
              <a:pPr/>
              <a:t>09.11.2023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de-DE" dirty="0">
                <a:cs typeface="Calibri"/>
              </a:rPr>
              <a:t>Hello and </a:t>
            </a:r>
            <a:r>
              <a:rPr lang="de-DE" dirty="0" err="1">
                <a:cs typeface="Calibri"/>
              </a:rPr>
              <a:t>welcome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our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presentation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group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three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topic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develop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E C A D </a:t>
            </a:r>
            <a:r>
              <a:rPr lang="de-DE" dirty="0" err="1">
                <a:cs typeface="Calibri"/>
              </a:rPr>
              <a:t>topology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editor</a:t>
            </a:r>
            <a:r>
              <a:rPr lang="de-DE" dirty="0">
                <a:cs typeface="Calibri"/>
              </a:rPr>
              <a:t>, so a </a:t>
            </a:r>
            <a:r>
              <a:rPr lang="de" b="1" dirty="0"/>
              <a:t>Electronic Computer-</a:t>
            </a:r>
            <a:r>
              <a:rPr lang="de" b="1" dirty="0" err="1"/>
              <a:t>Aided</a:t>
            </a:r>
            <a:r>
              <a:rPr lang="de" b="1" dirty="0"/>
              <a:t> Design </a:t>
            </a:r>
            <a:r>
              <a:rPr lang="de" b="1" dirty="0" err="1"/>
              <a:t>editor</a:t>
            </a:r>
            <a:r>
              <a:rPr lang="de" b="1" dirty="0"/>
              <a:t>.</a:t>
            </a:r>
            <a:endParaRPr lang="de-DE" dirty="0" err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65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5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5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5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Server Menu: select wanted server.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Filter / Search the list for attributes and names.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Editor:</a:t>
            </a:r>
          </a:p>
          <a:p>
            <a:r>
              <a:rPr lang="en-US">
                <a:cs typeface="Calibri"/>
              </a:rPr>
              <a:t>  Close Editor: to switch back to the informational view(slide 4: predecessor project).</a:t>
            </a:r>
          </a:p>
          <a:p>
            <a:r>
              <a:rPr lang="en-US">
                <a:cs typeface="Calibri"/>
              </a:rPr>
              <a:t>   Save : the created structure as Jason.</a:t>
            </a:r>
          </a:p>
          <a:p>
            <a:r>
              <a:rPr lang="en-US">
                <a:cs typeface="Calibri"/>
              </a:rPr>
              <a:t>  Import: a compatible structure Jason.</a:t>
            </a:r>
          </a:p>
          <a:p>
            <a:r>
              <a:rPr lang="en-US">
                <a:cs typeface="Calibri"/>
              </a:rPr>
              <a:t>  Red circle: output to drag connection</a:t>
            </a:r>
          </a:p>
          <a:p>
            <a:r>
              <a:rPr lang="en-US">
                <a:cs typeface="Calibri"/>
              </a:rPr>
              <a:t>  Blue circle: input (highlighted when compatible output is selected).</a:t>
            </a:r>
          </a:p>
          <a:p>
            <a:r>
              <a:rPr lang="en-US">
                <a:cs typeface="Calibri"/>
              </a:rPr>
              <a:t>  Connection list of all possible/ available connections.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noProof="0" smtClean="0"/>
              <a:t>19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1844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66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Bwfore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start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project</a:t>
            </a:r>
            <a:r>
              <a:rPr lang="de-DE" dirty="0">
                <a:cs typeface="Calibri"/>
              </a:rPr>
              <a:t>, i </a:t>
            </a:r>
            <a:r>
              <a:rPr lang="de-DE" dirty="0" err="1">
                <a:cs typeface="Calibri"/>
              </a:rPr>
              <a:t>would</a:t>
            </a:r>
            <a:r>
              <a:rPr lang="de-DE" dirty="0">
                <a:cs typeface="Calibri"/>
              </a:rPr>
              <a:t> like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introduce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our</a:t>
            </a:r>
            <a:r>
              <a:rPr lang="de-DE" dirty="0">
                <a:cs typeface="Calibri"/>
              </a:rPr>
              <a:t> Team:</a:t>
            </a: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5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They created this </a:t>
            </a:r>
            <a:r>
              <a:rPr lang="en-US" dirty="0" err="1">
                <a:cs typeface="Calibri"/>
              </a:rPr>
              <a:t>webclient</a:t>
            </a:r>
            <a:r>
              <a:rPr lang="en-US" dirty="0">
                <a:cs typeface="Calibri"/>
              </a:rPr>
              <a:t> where you can select the AAS models and see the product details with a picture of the product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276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the goal of our project, what do we want to achieve? The primary goal of this project is to develop a user-friendly web-based ECAD (Electrical Computer-Aided Design) Topology Editor, integrated with the existing AAS viewer, to manipulate electrical wiring topologies between the AAS models. </a:t>
            </a:r>
            <a:endParaRPr lang="de-DE" dirty="0">
              <a:cs typeface="Calibri" panose="020F0502020204030204"/>
            </a:endParaRPr>
          </a:p>
          <a:p>
            <a:r>
              <a:rPr lang="en-US" dirty="0">
                <a:cs typeface="Calibri"/>
              </a:rPr>
              <a:t>So we need to create a new panel, where you can drag and drop the AAS models and connect them with each other.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9633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Customer Requirement Specification (CRS) outlines the key requirements for the development of our system. First we need to define what we have to do and what is beyond our </a:t>
            </a:r>
            <a:r>
              <a:rPr lang="en-US" dirty="0" err="1"/>
              <a:t>rewuirements</a:t>
            </a:r>
            <a:r>
              <a:rPr lang="en-US" dirty="0"/>
              <a:t> for this project.</a:t>
            </a:r>
            <a:endParaRPr lang="de-DE" dirty="0">
              <a:cs typeface="Calibri" panose="020F0502020204030204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scope:</a:t>
            </a:r>
          </a:p>
          <a:p>
            <a:r>
              <a:rPr lang="en-US" dirty="0" err="1"/>
              <a:t>Scalable</a:t>
            </a:r>
            <a:r>
              <a:rPr lang="en-US" dirty="0"/>
              <a:t> Vector Graphics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Out of scope:</a:t>
            </a:r>
          </a:p>
          <a:p>
            <a:endParaRPr lang="en-US" dirty="0"/>
          </a:p>
          <a:p>
            <a:r>
              <a:rPr lang="en-US" dirty="0"/>
              <a:t>Integrations with specific third-party systems or services that are not explicitly mentioned in the Customer Requirement Specification (CRS) are out of scope.</a:t>
            </a:r>
            <a:endParaRPr lang="en-US" dirty="0">
              <a:cs typeface="Calibri"/>
            </a:endParaRPr>
          </a:p>
          <a:p>
            <a:r>
              <a:rPr lang="en-US" dirty="0"/>
              <a:t>Advanced security features, like encryption methods beyond standard practices or extensive security audits, are not within the project's scope.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There is o need for a backend data base in this project</a:t>
            </a:r>
          </a:p>
          <a:p>
            <a:r>
              <a:rPr lang="en-US" dirty="0">
                <a:cs typeface="Calibri"/>
              </a:rPr>
              <a:t>And we also will not implement </a:t>
            </a:r>
            <a:r>
              <a:rPr lang="en-US" dirty="0" err="1">
                <a:cs typeface="Calibri"/>
              </a:rPr>
              <a:t>custamizable</a:t>
            </a:r>
            <a:r>
              <a:rPr lang="en-US" dirty="0">
                <a:cs typeface="Calibri"/>
              </a:rPr>
              <a:t> visual elements, this could be a project for the next group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4401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 Software Requirements </a:t>
            </a:r>
            <a:r>
              <a:rPr lang="en-US" err="1"/>
              <a:t>Specificationis</a:t>
            </a:r>
            <a:r>
              <a:rPr lang="en-US"/>
              <a:t> we provided a detailed description of the requirements for the development</a:t>
            </a:r>
          </a:p>
          <a:p>
            <a:endParaRPr lang="en-US"/>
          </a:p>
          <a:p>
            <a:r>
              <a:rPr lang="en-US"/>
              <a:t>The system should facilitate the setup of an Asset Administration Shell (AAS) server with basic models, including devices and connections with ECAD </a:t>
            </a:r>
            <a:r>
              <a:rPr lang="en-US" err="1"/>
              <a:t>submodel</a:t>
            </a:r>
            <a:r>
              <a:rPr lang="en-US" dirty="0"/>
              <a:t> information.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Enhance the AAS viewer by implementing it with a Topology Editor to provide a seamless user experience and improved functionality.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The requirement is met when users can efficiently use the Drag &amp; Drop mechanism to add elements from the AAS viewer to the Topology Editor.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The requirement is met when users can successfully connect nodes and edges, and the connection is established without errors.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42532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 The use cases that we got from our srs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4516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385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05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Freihand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8" name="Freihand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eitach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F1ADFE9A-8332-4BE9-A2AF-484BAAB00947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el und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6BF2EE37-CBC9-472C-83AF-11FD634D3FCE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el und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53A041F1-F75D-4683-94F3-AEE6E2D38B9C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lie bee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7" name="Freihand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>
                <a:latin typeface="+mn-lt"/>
              </a:endParaRPr>
            </a:p>
          </p:txBody>
        </p:sp>
      </p:grp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C1BCCD08-BC9E-47A3-8829-2F2EB1EF90DD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Freihand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5" name="Freihand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90794168-3458-4D95-9874-B441ED6F6EE3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17" name="Freihand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8" name="Freihand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3C191949-639A-4516-A809-BFEABDC8E7BE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gramm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76D41A6-22B6-4FFE-8607-BD6556318471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ebo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“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de-DE" noProof="0"/>
              <a:t>”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B4661F8-F010-4C1E-9D66-E09AAC536444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Bildplatzhalt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0" name="Textplatzhalt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1" name="Textplatzhalt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7" name="Bildplatzhalt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2" name="Textplatzhalt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3" name="Textplatzhalt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8" name="Bildplatzhalt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4" name="Textplatzhalt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5" name="Textplatzhalt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9" name="Bildplatzhalt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6" name="Textplatzhalt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7" name="Textplatzhalt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F3C7CF8A-3B9F-419B-92B2-BF96EED09F3A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Freihand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5" name="Freihand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8" name="Freihand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29" name="Freihand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samtes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el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Bildplatzhalt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31" name="Textplatzhalt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2" name="Textplatzhalt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3" name="Bildplatzhalt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34" name="Textplatzhalt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5" name="Textplatzhalt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6" name="Bildplatzhalt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37" name="Textplatzhalt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38" name="Textplatzhalt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9" name="Bildplatzhalt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0" name="Textplatzhalt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1" name="Textplatzhalt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2" name="Bildplatzhalt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3" name="Textplatzhalt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4" name="Textplatzhalt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5" name="Bildplatzhalt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6" name="Textplatzhalt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7" name="Textplatzhalt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8" name="Bildplatzhalt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9" name="Textplatzhalt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50" name="Textplatzhalt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51" name="Bildplatzhalt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52" name="Textplatzhalt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53" name="Textplatzhalt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D519704-BC59-4428-B465-8603DF8F2EAC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07F65156-E266-4A2C-88F8-4C48216252FE}" type="datetime1">
              <a:rPr lang="de-DE" noProof="0" smtClean="0"/>
              <a:t>09.11.2023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866" y="1122363"/>
            <a:ext cx="8207644" cy="2387600"/>
          </a:xfrm>
        </p:spPr>
        <p:txBody>
          <a:bodyPr rtlCol="0"/>
          <a:lstStyle/>
          <a:p>
            <a:pPr rtl="0"/>
            <a:r>
              <a:rPr lang="de-DE" dirty="0"/>
              <a:t>ECAD-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866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Software Engineering – TINF22F – Group 3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3D555-484F-842E-11B1-CD9FAFAD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02D75-2D55-E719-C15F-26593893A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de-DE" dirty="0"/>
              <a:t>Regular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meetings</a:t>
            </a:r>
          </a:p>
          <a:p>
            <a:pPr marL="342900" indent="-342900">
              <a:buChar char="•"/>
            </a:pPr>
            <a:r>
              <a:rPr lang="en" dirty="0"/>
              <a:t>Various communication platforms 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542AC7-19B8-5C70-7745-C7DA6B53CF8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de-DE"/>
              <a:t>Work </a:t>
            </a:r>
            <a:r>
              <a:rPr lang="de-DE" dirty="0" err="1"/>
              <a:t>is</a:t>
            </a:r>
            <a:r>
              <a:rPr lang="de-DE"/>
              <a:t> </a:t>
            </a:r>
            <a:r>
              <a:rPr lang="de-DE" dirty="0" err="1"/>
              <a:t>evenly</a:t>
            </a:r>
            <a:r>
              <a:rPr lang="de-DE" dirty="0"/>
              <a:t> </a:t>
            </a:r>
            <a:r>
              <a:rPr lang="de-DE" dirty="0" err="1"/>
              <a:t>distributed</a:t>
            </a:r>
            <a:r>
              <a:rPr lang="de-DE" dirty="0"/>
              <a:t> (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work-expense</a:t>
            </a:r>
            <a:r>
              <a:rPr lang="de-DE"/>
              <a:t>)</a:t>
            </a:r>
            <a:endParaRPr lang="de-DE" dirty="0"/>
          </a:p>
          <a:p>
            <a:pPr marL="342900" indent="-342900">
              <a:buChar char="•"/>
            </a:pPr>
            <a:r>
              <a:rPr lang="de-DE"/>
              <a:t>Clear </a:t>
            </a:r>
            <a:r>
              <a:rPr lang="de-DE" dirty="0" err="1"/>
              <a:t>production</a:t>
            </a:r>
            <a:r>
              <a:rPr lang="de-DE" dirty="0"/>
              <a:t> </a:t>
            </a:r>
            <a:r>
              <a:rPr lang="de-DE" dirty="0" err="1"/>
              <a:t>structure</a:t>
            </a:r>
            <a:endParaRPr lang="de-DE" dirty="0"/>
          </a:p>
          <a:p>
            <a:pPr marL="800100" lvl="1" indent="-342900">
              <a:buChar char="•"/>
            </a:pP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106D34-0D84-14EA-C56D-E6B7AEF9D94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" dirty="0">
                <a:ea typeface="+mj-ea"/>
                <a:cs typeface="+mj-cs"/>
              </a:rPr>
              <a:t>Communication</a:t>
            </a:r>
            <a:endParaRPr lang="de-DE" dirty="0">
              <a:ea typeface="+mj-ea"/>
              <a:cs typeface="+mj-cs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AA66707-FBC9-A3EC-7985-9B805BBF031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/>
              <a:t>Divison</a:t>
            </a:r>
            <a:r>
              <a:rPr lang="de-DE"/>
              <a:t> </a:t>
            </a:r>
            <a:r>
              <a:rPr lang="de-DE" dirty="0" err="1"/>
              <a:t>of</a:t>
            </a:r>
            <a:r>
              <a:rPr lang="de-DE"/>
              <a:t> </a:t>
            </a:r>
            <a:r>
              <a:rPr lang="de-DE" dirty="0" err="1"/>
              <a:t>labor</a:t>
            </a:r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81CF73B-11D7-3CA7-0AC8-1CB93D53F1A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de-DE" dirty="0"/>
              <a:t>Prevent</a:t>
            </a:r>
            <a:r>
              <a:rPr lang="de-DE"/>
              <a:t> </a:t>
            </a:r>
            <a:r>
              <a:rPr lang="de-DE" dirty="0" err="1"/>
              <a:t>chaos</a:t>
            </a:r>
          </a:p>
          <a:p>
            <a:pPr marL="342900" indent="-342900">
              <a:buChar char="•"/>
            </a:pPr>
            <a:r>
              <a:rPr lang="de-DE"/>
              <a:t>Clear </a:t>
            </a:r>
            <a:r>
              <a:rPr lang="de-DE" err="1"/>
              <a:t>structure</a:t>
            </a:r>
            <a:r>
              <a:rPr lang="de-DE"/>
              <a:t> </a:t>
            </a:r>
            <a:r>
              <a:rPr lang="de-DE" dirty="0" err="1"/>
              <a:t>during</a:t>
            </a:r>
            <a:r>
              <a:rPr lang="de-DE"/>
              <a:t> </a:t>
            </a:r>
            <a:r>
              <a:rPr lang="de-DE" dirty="0" err="1"/>
              <a:t>production</a:t>
            </a:r>
            <a:endParaRPr lang="de-DE" dirty="0"/>
          </a:p>
          <a:p>
            <a:pPr marL="342900" indent="-342900">
              <a:buChar char="•"/>
            </a:pPr>
            <a:r>
              <a:rPr lang="de-DE" dirty="0"/>
              <a:t>Handle </a:t>
            </a:r>
            <a:r>
              <a:rPr lang="de-DE" err="1"/>
              <a:t>production</a:t>
            </a:r>
            <a:r>
              <a:rPr lang="de-DE" dirty="0"/>
              <a:t> in </a:t>
            </a:r>
            <a:r>
              <a:rPr lang="de-DE"/>
              <a:t>time </a:t>
            </a:r>
            <a:r>
              <a:rPr lang="de-DE" dirty="0" err="1"/>
              <a:t>without</a:t>
            </a:r>
            <a:r>
              <a:rPr lang="de-DE"/>
              <a:t> </a:t>
            </a:r>
            <a:r>
              <a:rPr lang="de-DE" dirty="0"/>
              <a:t>stress</a:t>
            </a:r>
            <a:endParaRPr lang="de-DE"/>
          </a:p>
          <a:p>
            <a:pPr marL="342900" indent="-342900">
              <a:buChar char="•"/>
            </a:pPr>
            <a:endParaRPr lang="de-DE" dirty="0"/>
          </a:p>
          <a:p>
            <a:pPr marL="342900" indent="-342900">
              <a:buChar char="•"/>
            </a:pP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E79C355-5CB1-5A06-2557-DCC4A3A717F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Time Schedule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31819EB-ED46-F19C-17CF-1DA12E9DB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14" name="Fußzeilenplatzhalter 26">
            <a:extLst>
              <a:ext uri="{FF2B5EF4-FFF2-40B4-BE49-F238E27FC236}">
                <a16:creationId xmlns:a16="http://schemas.microsoft.com/office/drawing/2014/main" id="{5EA6CD2E-AABF-5D2E-33B3-1581D077D7A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ea typeface="+mn-lt"/>
                <a:cs typeface="+mn-lt"/>
              </a:rPr>
              <a:t>ECAD-Topologie-Editor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105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3D555-484F-842E-11B1-CD9FAFAD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02D75-2D55-E719-C15F-26593893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187373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de-DE" dirty="0"/>
              <a:t>MS Office</a:t>
            </a:r>
            <a:r>
              <a:rPr lang="de-DE" dirty="0">
                <a:solidFill>
                  <a:srgbClr val="000000"/>
                </a:solidFill>
                <a:latin typeface="Tenorite"/>
                <a:cs typeface="Arial"/>
              </a:rPr>
              <a:t> (Word,</a:t>
            </a:r>
            <a:r>
              <a:rPr lang="de-DE" sz="280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lang="de-DE" dirty="0"/>
              <a:t>PowerPoint, Excel, SharePoint)</a:t>
            </a:r>
            <a:endParaRPr lang="de-DE" sz="2800" dirty="0">
              <a:solidFill>
                <a:srgbClr val="494949"/>
              </a:solidFill>
              <a:latin typeface="Arial"/>
              <a:cs typeface="Arial"/>
            </a:endParaRPr>
          </a:p>
          <a:p>
            <a:pPr marL="342900" indent="-342900">
              <a:buChar char="•"/>
            </a:pPr>
            <a:r>
              <a:rPr lang="de-DE" dirty="0">
                <a:solidFill>
                  <a:srgbClr val="000000"/>
                </a:solidFill>
                <a:latin typeface="Tenorite"/>
                <a:cs typeface="Arial"/>
              </a:rPr>
              <a:t>GitHub</a:t>
            </a:r>
          </a:p>
          <a:p>
            <a:pPr marL="342900" indent="-342900">
              <a:buChar char="•"/>
            </a:pPr>
            <a:endParaRPr lang="de-DE" dirty="0">
              <a:solidFill>
                <a:srgbClr val="000000"/>
              </a:solidFill>
              <a:latin typeface="Tenorite"/>
              <a:cs typeface="Arial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542AC7-19B8-5C70-7745-C7DA6B53CF8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de-DE" dirty="0" err="1"/>
              <a:t>JetBrains</a:t>
            </a:r>
            <a:r>
              <a:rPr lang="de-DE" dirty="0"/>
              <a:t> </a:t>
            </a:r>
            <a:r>
              <a:rPr lang="de-DE" dirty="0" err="1"/>
              <a:t>tools</a:t>
            </a:r>
            <a:r>
              <a:rPr lang="de-DE" dirty="0"/>
              <a:t> (</a:t>
            </a:r>
            <a:r>
              <a:rPr lang="de-DE" dirty="0" err="1"/>
              <a:t>IntelliJ</a:t>
            </a:r>
            <a:r>
              <a:rPr lang="de-DE" dirty="0"/>
              <a:t>) </a:t>
            </a:r>
          </a:p>
          <a:p>
            <a:pPr marL="342900" indent="-342900">
              <a:buChar char="•"/>
            </a:pPr>
            <a:r>
              <a:rPr lang="de-DE" dirty="0"/>
              <a:t>Visual Studio Code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106D34-0D84-14EA-C56D-E6B7AEF9D94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392483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" sz="2800" dirty="0">
                <a:ea typeface="+mj-ea"/>
                <a:cs typeface="+mj-cs"/>
              </a:rPr>
              <a:t>Document handling</a:t>
            </a:r>
            <a:endParaRPr lang="de-DE" sz="2800" dirty="0">
              <a:ea typeface="+mj-ea"/>
              <a:cs typeface="+mj-cs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AA66707-FBC9-A3EC-7985-9B805BBF031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Development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81CF73B-11D7-3CA7-0AC8-1CB93D53F1A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de-DE" dirty="0"/>
              <a:t>WhatsApp</a:t>
            </a:r>
            <a:endParaRPr lang="de-DE" dirty="0" err="1"/>
          </a:p>
          <a:p>
            <a:pPr marL="342900" indent="-342900">
              <a:buChar char="•"/>
            </a:pPr>
            <a:r>
              <a:rPr lang="de-DE" dirty="0"/>
              <a:t>Microsoft Teams</a:t>
            </a:r>
          </a:p>
          <a:p>
            <a:pPr marL="342900" indent="-342900">
              <a:buChar char="•"/>
            </a:pPr>
            <a:r>
              <a:rPr lang="de-DE" dirty="0" err="1"/>
              <a:t>Discord</a:t>
            </a:r>
            <a:endParaRPr lang="de-DE" dirty="0"/>
          </a:p>
          <a:p>
            <a:pPr marL="342900" indent="-342900">
              <a:buChar char="•"/>
            </a:pPr>
            <a:endParaRPr lang="de-DE" dirty="0"/>
          </a:p>
          <a:p>
            <a:pPr marL="342900" indent="-342900">
              <a:buChar char="•"/>
            </a:pP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E79C355-5CB1-5A06-2557-DCC4A3A717F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80878" y="2003804"/>
            <a:ext cx="3392483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Internal Communication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31819EB-ED46-F19C-17CF-1DA12E9DB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11</a:t>
            </a:fld>
            <a:endParaRPr lang="de-DE" noProof="0"/>
          </a:p>
        </p:txBody>
      </p:sp>
      <p:sp>
        <p:nvSpPr>
          <p:cNvPr id="14" name="Fußzeilenplatzhalter 26">
            <a:extLst>
              <a:ext uri="{FF2B5EF4-FFF2-40B4-BE49-F238E27FC236}">
                <a16:creationId xmlns:a16="http://schemas.microsoft.com/office/drawing/2014/main" id="{5EA6CD2E-AABF-5D2E-33B3-1581D077D7A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ea typeface="+mn-lt"/>
                <a:cs typeface="+mn-lt"/>
              </a:rPr>
              <a:t>ECAD-Topologie-Editor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2182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355" y="412315"/>
            <a:ext cx="3256745" cy="1829827"/>
          </a:xfrm>
        </p:spPr>
        <p:txBody>
          <a:bodyPr rtlCol="0" anchor="b">
            <a:normAutofit/>
          </a:bodyPr>
          <a:lstStyle/>
          <a:p>
            <a:r>
              <a:rPr lang="de-DE">
                <a:ea typeface="+mj-lt"/>
                <a:cs typeface="+mj-lt"/>
              </a:rPr>
              <a:t>Approach</a:t>
            </a:r>
            <a:endParaRPr lang="de-DE"/>
          </a:p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e-DE" smtClean="0"/>
              <a:pPr rtl="0"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5" name="Fußzeilenplatzhalter 26">
            <a:extLst>
              <a:ext uri="{FF2B5EF4-FFF2-40B4-BE49-F238E27FC236}">
                <a16:creationId xmlns:a16="http://schemas.microsoft.com/office/drawing/2014/main" id="{6D4876AC-72CE-C88B-4E6D-0921E2BDE92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4" name="Grafik 3" descr="Hybrides Projektmanagement - Digicomp Blog">
            <a:extLst>
              <a:ext uri="{FF2B5EF4-FFF2-40B4-BE49-F238E27FC236}">
                <a16:creationId xmlns:a16="http://schemas.microsoft.com/office/drawing/2014/main" id="{635E67CD-53E8-6113-B384-3820925E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12" y="2402453"/>
            <a:ext cx="5337673" cy="2053384"/>
          </a:xfrm>
          <a:prstGeom prst="rect">
            <a:avLst/>
          </a:prstGeom>
          <a:noFill/>
        </p:spPr>
      </p:pic>
      <p:pic>
        <p:nvPicPr>
          <p:cNvPr id="7" name="Grafik 6" descr="Kanban (development) - Wikipedia">
            <a:extLst>
              <a:ext uri="{FF2B5EF4-FFF2-40B4-BE49-F238E27FC236}">
                <a16:creationId xmlns:a16="http://schemas.microsoft.com/office/drawing/2014/main" id="{03D9EF2B-C547-41F9-2B0C-A03461263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3569" y="2295102"/>
            <a:ext cx="4551141" cy="238291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DDF5E9D-4EA9-21E9-23D4-52803C9E8D43}"/>
              </a:ext>
            </a:extLst>
          </p:cNvPr>
          <p:cNvSpPr txBox="1"/>
          <p:nvPr/>
        </p:nvSpPr>
        <p:spPr>
          <a:xfrm>
            <a:off x="718644" y="4676024"/>
            <a:ext cx="4300620" cy="658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300" dirty="0">
                <a:solidFill>
                  <a:schemeClr val="bg1"/>
                </a:solidFill>
              </a:rPr>
              <a:t>https://www.digicomp.ch/blog/2017/09/20/hybrides-projektmanagement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631296-73DD-A6FC-6AD1-B90C46D8C97B}"/>
              </a:ext>
            </a:extLst>
          </p:cNvPr>
          <p:cNvSpPr txBox="1"/>
          <p:nvPr/>
        </p:nvSpPr>
        <p:spPr>
          <a:xfrm>
            <a:off x="6583569" y="4801284"/>
            <a:ext cx="4300620" cy="658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bg1"/>
                </a:solidFill>
              </a:rPr>
              <a:t>https://upload.wikimedia.org/wikipedia/commons/b/b4/Abstract_Kanban_Board.svg</a:t>
            </a:r>
          </a:p>
        </p:txBody>
      </p:sp>
    </p:spTree>
    <p:extLst>
      <p:ext uri="{BB962C8B-B14F-4D97-AF65-F5344CB8AC3E}">
        <p14:creationId xmlns:p14="http://schemas.microsoft.com/office/powerpoint/2010/main" val="261400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801594" cy="1829827"/>
          </a:xfrm>
        </p:spPr>
        <p:txBody>
          <a:bodyPr rtlCol="0" anchor="b">
            <a:normAutofit/>
          </a:bodyPr>
          <a:lstStyle/>
          <a:p>
            <a:r>
              <a:rPr lang="de-DE" dirty="0">
                <a:ea typeface="+mj-lt"/>
                <a:cs typeface="+mj-lt"/>
              </a:rPr>
              <a:t>Project Plan (First Semester)</a:t>
            </a:r>
            <a:endParaRPr lang="de-DE" b="0" dirty="0">
              <a:ea typeface="+mj-lt"/>
              <a:cs typeface="+mj-lt"/>
            </a:endParaRPr>
          </a:p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e-DE" smtClean="0"/>
              <a:pPr rtl="0"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5" name="Fußzeilenplatzhalter 26">
            <a:extLst>
              <a:ext uri="{FF2B5EF4-FFF2-40B4-BE49-F238E27FC236}">
                <a16:creationId xmlns:a16="http://schemas.microsoft.com/office/drawing/2014/main" id="{6D4876AC-72CE-C88B-4E6D-0921E2BDE92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6" name="Grafik 5" descr="Ein Bild, das Text, Screenshot, Zahl, Reihe enthält.&#10;&#10;Beschreibung automatisch generiert.">
            <a:extLst>
              <a:ext uri="{FF2B5EF4-FFF2-40B4-BE49-F238E27FC236}">
                <a16:creationId xmlns:a16="http://schemas.microsoft.com/office/drawing/2014/main" id="{C5C232A0-F87F-5779-3199-B8C84509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82" y="1967395"/>
            <a:ext cx="10452846" cy="29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7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801594" cy="978181"/>
          </a:xfrm>
        </p:spPr>
        <p:txBody>
          <a:bodyPr rtlCol="0" anchor="b">
            <a:normAutofit/>
          </a:bodyPr>
          <a:lstStyle/>
          <a:p>
            <a:r>
              <a:rPr lang="de-DE" dirty="0">
                <a:ea typeface="+mj-lt"/>
                <a:cs typeface="+mj-lt"/>
              </a:rPr>
              <a:t>Project Plan (Second Semester)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e-DE" smtClean="0"/>
              <a:pPr rtl="0">
                <a:spcAft>
                  <a:spcPts val="600"/>
                </a:spcAft>
              </a:pPr>
              <a:t>14</a:t>
            </a:fld>
            <a:endParaRPr lang="de-DE"/>
          </a:p>
        </p:txBody>
      </p:sp>
      <p:sp>
        <p:nvSpPr>
          <p:cNvPr id="5" name="Fußzeilenplatzhalter 26">
            <a:extLst>
              <a:ext uri="{FF2B5EF4-FFF2-40B4-BE49-F238E27FC236}">
                <a16:creationId xmlns:a16="http://schemas.microsoft.com/office/drawing/2014/main" id="{6D4876AC-72CE-C88B-4E6D-0921E2BDE92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Text, Screenshot, Zahl, Reihe enthält.&#10;&#10;Beschreibung automatisch generiert.">
            <a:extLst>
              <a:ext uri="{FF2B5EF4-FFF2-40B4-BE49-F238E27FC236}">
                <a16:creationId xmlns:a16="http://schemas.microsoft.com/office/drawing/2014/main" id="{9DA0AFAC-AD36-DE00-85E1-0B0AEAF6D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4" y="2521705"/>
            <a:ext cx="10015817" cy="18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8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Modularisierung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e-DE" smtClean="0"/>
              <a:pPr rtl="0">
                <a:spcAft>
                  <a:spcPts val="600"/>
                </a:spcAft>
              </a:pPr>
              <a:t>15</a:t>
            </a:fld>
            <a:endParaRPr lang="de-DE"/>
          </a:p>
        </p:txBody>
      </p:sp>
      <p:sp>
        <p:nvSpPr>
          <p:cNvPr id="5" name="Fußzeilenplatzhalter 26">
            <a:extLst>
              <a:ext uri="{FF2B5EF4-FFF2-40B4-BE49-F238E27FC236}">
                <a16:creationId xmlns:a16="http://schemas.microsoft.com/office/drawing/2014/main" id="{6D4876AC-72CE-C88B-4E6D-0921E2BDE92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4" name="Grafik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CBA8BBC0-24BF-CB8D-13B0-CD7B53F5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282" y="1769392"/>
            <a:ext cx="6172200" cy="43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7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3D555-484F-842E-11B1-CD9FAFAD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+mj-lt"/>
                <a:cs typeface="+mj-lt"/>
              </a:rPr>
              <a:t>Previous</a:t>
            </a:r>
            <a:r>
              <a:rPr lang="de-DE">
                <a:ea typeface="+mj-lt"/>
                <a:cs typeface="+mj-lt"/>
              </a:rPr>
              <a:t> </a:t>
            </a:r>
            <a:r>
              <a:rPr lang="de-DE" dirty="0" err="1">
                <a:ea typeface="+mj-lt"/>
                <a:cs typeface="+mj-lt"/>
              </a:rPr>
              <a:t>system</a:t>
            </a:r>
            <a:r>
              <a:rPr lang="de-DE">
                <a:ea typeface="+mj-lt"/>
                <a:cs typeface="+mj-lt"/>
              </a:rPr>
              <a:t> </a:t>
            </a:r>
            <a:r>
              <a:rPr lang="de-DE" dirty="0" err="1">
                <a:ea typeface="+mj-lt"/>
                <a:cs typeface="+mj-lt"/>
              </a:rPr>
              <a:t>architecture</a:t>
            </a:r>
            <a:endParaRPr lang="de-DE" dirty="0" err="1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31819EB-ED46-F19C-17CF-1DA12E9DB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16</a:t>
            </a:fld>
            <a:endParaRPr lang="de-DE" noProof="0"/>
          </a:p>
        </p:txBody>
      </p:sp>
      <p:sp>
        <p:nvSpPr>
          <p:cNvPr id="14" name="Fußzeilenplatzhalter 26">
            <a:extLst>
              <a:ext uri="{FF2B5EF4-FFF2-40B4-BE49-F238E27FC236}">
                <a16:creationId xmlns:a16="http://schemas.microsoft.com/office/drawing/2014/main" id="{5EA6CD2E-AABF-5D2E-33B3-1581D077D7A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ea typeface="+mn-lt"/>
                <a:cs typeface="+mn-lt"/>
              </a:rPr>
              <a:t>ECAD-Topologie-Editor</a:t>
            </a:r>
            <a:endParaRPr lang="de-DE" sz="1200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CCE866B6-E4A1-1FA3-B523-02E77F10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92439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ourier New" panose="020B0604020202020204" pitchFamily="34" charset="0"/>
              <a:buChar char="o"/>
            </a:pPr>
            <a:r>
              <a:rPr lang="de-DE" sz="2400" dirty="0"/>
              <a:t>Frontend </a:t>
            </a:r>
            <a:r>
              <a:rPr lang="de-DE" sz="2400" dirty="0" err="1"/>
              <a:t>performs</a:t>
            </a:r>
            <a:r>
              <a:rPr lang="de-DE" sz="2400" dirty="0"/>
              <a:t> HTTP </a:t>
            </a:r>
            <a:r>
              <a:rPr lang="de-DE" sz="2400" dirty="0" err="1"/>
              <a:t>request</a:t>
            </a:r>
            <a:r>
              <a:rPr lang="de-DE" sz="2400" dirty="0"/>
              <a:t> 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de-DE" sz="2400" dirty="0"/>
              <a:t>AAS-Server </a:t>
            </a:r>
            <a:r>
              <a:rPr lang="de-DE" sz="2400" dirty="0" err="1"/>
              <a:t>returns</a:t>
            </a:r>
            <a:r>
              <a:rPr lang="de-DE" sz="2400" dirty="0"/>
              <a:t> JSON-list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de-DE" sz="2400" dirty="0"/>
              <a:t>List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displayed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user</a:t>
            </a:r>
            <a:r>
              <a:rPr lang="de-DE" sz="2400" dirty="0"/>
              <a:t>.</a:t>
            </a:r>
          </a:p>
        </p:txBody>
      </p:sp>
      <p:pic>
        <p:nvPicPr>
          <p:cNvPr id="28" name="Inhaltsplatzhalter 8" descr="Ein Bild, das Text, Diagramm, Plan, technische Zeichnung enthält.&#10;&#10;Beschreibung automatisch generiert.">
            <a:extLst>
              <a:ext uri="{FF2B5EF4-FFF2-40B4-BE49-F238E27FC236}">
                <a16:creationId xmlns:a16="http://schemas.microsoft.com/office/drawing/2014/main" id="{15D19E36-5570-CFBC-E761-9D71D0BEFE7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/>
          <a:srcRect l="9603" t="7325" r="9934" b="7229"/>
          <a:stretch/>
        </p:blipFill>
        <p:spPr>
          <a:xfrm>
            <a:off x="6835569" y="1840944"/>
            <a:ext cx="2644544" cy="3858646"/>
          </a:xfrm>
        </p:spPr>
      </p:pic>
    </p:spTree>
    <p:extLst>
      <p:ext uri="{BB962C8B-B14F-4D97-AF65-F5344CB8AC3E}">
        <p14:creationId xmlns:p14="http://schemas.microsoft.com/office/powerpoint/2010/main" val="57404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9F3CA-9C30-D027-FFE4-3B6F9C6A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b="1" kern="1200">
                <a:latin typeface="+mj-lt"/>
                <a:ea typeface="+mj-ea"/>
                <a:cs typeface="+mj-cs"/>
              </a:rPr>
              <a:t>System architecture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CADD4E3-E7BB-1C6E-6AED-5DCC8E596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7899BF-81CB-AE3B-6604-36C67F4CB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2DC9890-A38A-8E92-F4F8-785B4A2CECF6}"/>
              </a:ext>
            </a:extLst>
          </p:cNvPr>
          <p:cNvSpPr>
            <a:spLocks noGrp="1"/>
          </p:cNvSpPr>
          <p:nvPr/>
        </p:nvSpPr>
        <p:spPr>
          <a:xfrm>
            <a:off x="1198808" y="2132289"/>
            <a:ext cx="9800058" cy="2437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B0604020202020204" pitchFamily="34" charset="0"/>
              <a:buChar char="o"/>
            </a:pPr>
            <a:r>
              <a:rPr lang="de-DE" sz="2400" dirty="0"/>
              <a:t>JSON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includes</a:t>
            </a:r>
            <a:r>
              <a:rPr lang="de-DE" sz="2400" dirty="0"/>
              <a:t> additional ECAD </a:t>
            </a:r>
            <a:r>
              <a:rPr lang="de-DE" sz="2400" dirty="0" err="1"/>
              <a:t>information</a:t>
            </a:r>
            <a:endParaRPr lang="de-DE" sz="2400" dirty="0"/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de-DE" sz="2400" dirty="0"/>
              <a:t>Button </a:t>
            </a:r>
            <a:r>
              <a:rPr lang="de-DE" sz="2400" err="1"/>
              <a:t>to</a:t>
            </a:r>
            <a:r>
              <a:rPr lang="de-DE" sz="2400" dirty="0"/>
              <a:t> </a:t>
            </a:r>
            <a:r>
              <a:rPr lang="de-DE" sz="2400" err="1"/>
              <a:t>toggle</a:t>
            </a:r>
            <a:r>
              <a:rPr lang="de-DE" sz="2400" dirty="0"/>
              <a:t> </a:t>
            </a:r>
            <a:r>
              <a:rPr lang="de-DE" sz="2400" err="1"/>
              <a:t>between</a:t>
            </a:r>
            <a:r>
              <a:rPr lang="de-DE" sz="2400" dirty="0"/>
              <a:t> </a:t>
            </a:r>
            <a:r>
              <a:rPr lang="de-DE" sz="2400" err="1"/>
              <a:t>topology</a:t>
            </a:r>
            <a:r>
              <a:rPr lang="de-DE" sz="2400" dirty="0"/>
              <a:t>-editor/</a:t>
            </a:r>
            <a:r>
              <a:rPr lang="de-DE" sz="2400" err="1"/>
              <a:t>component</a:t>
            </a:r>
            <a:r>
              <a:rPr lang="de-DE" sz="2400" dirty="0"/>
              <a:t> </a:t>
            </a:r>
            <a:r>
              <a:rPr lang="de-DE" sz="2400" err="1"/>
              <a:t>details</a:t>
            </a:r>
            <a:endParaRPr lang="de-DE" sz="2400"/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de-DE" sz="2400" dirty="0"/>
              <a:t>Components </a:t>
            </a:r>
            <a:r>
              <a:rPr lang="de-DE" sz="2400" err="1"/>
              <a:t>added</a:t>
            </a:r>
            <a:r>
              <a:rPr lang="de-DE" sz="2400" dirty="0"/>
              <a:t> </a:t>
            </a:r>
            <a:r>
              <a:rPr lang="de-DE" sz="2400" err="1"/>
              <a:t>to</a:t>
            </a:r>
            <a:r>
              <a:rPr lang="de-DE" sz="2400" dirty="0"/>
              <a:t> </a:t>
            </a:r>
            <a:r>
              <a:rPr lang="de-DE" sz="2400" err="1"/>
              <a:t>the</a:t>
            </a:r>
            <a:r>
              <a:rPr lang="de-DE" sz="2400" dirty="0"/>
              <a:t> </a:t>
            </a:r>
            <a:r>
              <a:rPr lang="de-DE" sz="2400" err="1"/>
              <a:t>editor</a:t>
            </a:r>
            <a:r>
              <a:rPr lang="de-DE" sz="2400" dirty="0"/>
              <a:t> </a:t>
            </a:r>
            <a:r>
              <a:rPr lang="de-DE" sz="2400" err="1"/>
              <a:t>are</a:t>
            </a:r>
            <a:r>
              <a:rPr lang="de-DE" sz="2400" dirty="0"/>
              <a:t> </a:t>
            </a:r>
            <a:r>
              <a:rPr lang="de-DE" sz="2400" err="1"/>
              <a:t>saved</a:t>
            </a:r>
            <a:r>
              <a:rPr lang="de-DE" sz="2400" dirty="0"/>
              <a:t> in an </a:t>
            </a:r>
            <a:r>
              <a:rPr lang="de-DE" sz="2400" err="1"/>
              <a:t>array</a:t>
            </a:r>
            <a:endParaRPr lang="de-DE" sz="2400"/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de-DE" sz="2400" dirty="0"/>
              <a:t>Users </a:t>
            </a:r>
            <a:r>
              <a:rPr lang="de-DE" sz="2400" err="1"/>
              <a:t>can</a:t>
            </a:r>
            <a:r>
              <a:rPr lang="de-DE" sz="2400" dirty="0"/>
              <a:t> </a:t>
            </a:r>
            <a:r>
              <a:rPr lang="de-DE" sz="2400" err="1"/>
              <a:t>download</a:t>
            </a:r>
            <a:r>
              <a:rPr lang="de-DE" sz="2400" dirty="0"/>
              <a:t>/ </a:t>
            </a:r>
            <a:r>
              <a:rPr lang="de-DE" sz="2400" err="1"/>
              <a:t>the</a:t>
            </a:r>
            <a:r>
              <a:rPr lang="de-DE" sz="2400" dirty="0"/>
              <a:t> </a:t>
            </a:r>
            <a:r>
              <a:rPr lang="de-DE" sz="2400" err="1"/>
              <a:t>array</a:t>
            </a:r>
            <a:r>
              <a:rPr lang="de-DE" sz="2400" dirty="0"/>
              <a:t> in JSON </a:t>
            </a:r>
            <a:r>
              <a:rPr lang="de-DE" sz="2400" err="1"/>
              <a:t>format</a:t>
            </a:r>
            <a:r>
              <a:rPr lang="de-DE" sz="2400" dirty="0"/>
              <a:t> </a:t>
            </a:r>
            <a:r>
              <a:rPr lang="de-DE" sz="2400" err="1"/>
              <a:t>to</a:t>
            </a:r>
            <a:r>
              <a:rPr lang="de-DE" sz="2400" dirty="0"/>
              <a:t> save/</a:t>
            </a:r>
            <a:r>
              <a:rPr lang="de-DE" sz="2400" err="1"/>
              <a:t>load</a:t>
            </a:r>
            <a:r>
              <a:rPr lang="de-DE" sz="2400" dirty="0"/>
              <a:t> </a:t>
            </a:r>
            <a:r>
              <a:rPr lang="de-DE" sz="2400" err="1"/>
              <a:t>topologies</a:t>
            </a:r>
            <a:endParaRPr lang="de-DE" sz="2400"/>
          </a:p>
          <a:p>
            <a:pPr marL="457200" indent="-457200">
              <a:buFont typeface="Courier New" panose="020B0604020202020204" pitchFamily="34" charset="0"/>
              <a:buChar char="o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04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E26FAD1-A857-1965-BEC3-41410283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Technical Solutions</a:t>
            </a:r>
          </a:p>
        </p:txBody>
      </p:sp>
      <p:pic>
        <p:nvPicPr>
          <p:cNvPr id="9" name="Grafik 8" descr="Ein Bild, das Text, Screenshot, Schrift, Design enthält.&#10;&#10;Beschreibung automatisch generiert.">
            <a:extLst>
              <a:ext uri="{FF2B5EF4-FFF2-40B4-BE49-F238E27FC236}">
                <a16:creationId xmlns:a16="http://schemas.microsoft.com/office/drawing/2014/main" id="{82714DC0-8F5F-18F6-CB75-180D2E78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25" y="2526318"/>
            <a:ext cx="2065420" cy="2828613"/>
          </a:xfrm>
          <a:prstGeom prst="rect">
            <a:avLst/>
          </a:prstGeom>
          <a:noFill/>
        </p:spPr>
      </p:pic>
      <p:pic>
        <p:nvPicPr>
          <p:cNvPr id="7" name="Grafik 6" descr="Ein Bild, das Text, Screenshot, Schrift, Grafiken enthält.&#10;&#10;Beschreibung automatisch generiert.">
            <a:extLst>
              <a:ext uri="{FF2B5EF4-FFF2-40B4-BE49-F238E27FC236}">
                <a16:creationId xmlns:a16="http://schemas.microsoft.com/office/drawing/2014/main" id="{6699E44E-B2A7-3C7C-8BF0-0A01C6E7D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741" y="2526318"/>
            <a:ext cx="2060084" cy="2828613"/>
          </a:xfrm>
          <a:prstGeom prst="rect">
            <a:avLst/>
          </a:prstGeom>
          <a:noFill/>
        </p:spPr>
      </p:pic>
      <p:pic>
        <p:nvPicPr>
          <p:cNvPr id="6" name="Inhaltsplatzhalter 5" descr="Ein Bild, das Text, Screenshot, Schrift, Logo enthält.&#10;&#10;Beschreibung automatisch generiert.">
            <a:extLst>
              <a:ext uri="{FF2B5EF4-FFF2-40B4-BE49-F238E27FC236}">
                <a16:creationId xmlns:a16="http://schemas.microsoft.com/office/drawing/2014/main" id="{48F9DCE7-294F-551A-18D6-87E3D4A8075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1742064" y="2526318"/>
            <a:ext cx="2064887" cy="2828613"/>
          </a:xfrm>
          <a:noFill/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45922-2E44-1C6C-BD68-2FC796C0B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e-DE" noProof="0" smtClean="0"/>
              <a:pPr rtl="0">
                <a:spcAft>
                  <a:spcPts val="600"/>
                </a:spcAft>
              </a:pPr>
              <a:t>18</a:t>
            </a:fld>
            <a:endParaRPr lang="de-DE" noProof="0"/>
          </a:p>
        </p:txBody>
      </p:sp>
      <p:pic>
        <p:nvPicPr>
          <p:cNvPr id="10" name="Grafik 9" descr="Ein Bild, das Text, Screenshot, Schrift, Design enthält.&#10;&#10;Beschreibung automatisch generiert.">
            <a:extLst>
              <a:ext uri="{FF2B5EF4-FFF2-40B4-BE49-F238E27FC236}">
                <a16:creationId xmlns:a16="http://schemas.microsoft.com/office/drawing/2014/main" id="{C2968C19-DD75-D75C-EAAD-6646F0084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767" y="2526317"/>
            <a:ext cx="2065420" cy="2828613"/>
          </a:xfrm>
          <a:prstGeom prst="rect">
            <a:avLst/>
          </a:prstGeom>
          <a:noFill/>
        </p:spPr>
      </p:pic>
      <p:pic>
        <p:nvPicPr>
          <p:cNvPr id="11" name="Grafik 10" descr="Angular – Wikipedia">
            <a:extLst>
              <a:ext uri="{FF2B5EF4-FFF2-40B4-BE49-F238E27FC236}">
                <a16:creationId xmlns:a16="http://schemas.microsoft.com/office/drawing/2014/main" id="{B0288526-AEBB-6901-A18B-51EF9575B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754" y="3140395"/>
            <a:ext cx="1997981" cy="1979838"/>
          </a:xfrm>
          <a:prstGeom prst="rect">
            <a:avLst/>
          </a:prstGeom>
        </p:spPr>
      </p:pic>
      <p:pic>
        <p:nvPicPr>
          <p:cNvPr id="14" name="Grafik 13" descr="Angular Material UI component library">
            <a:extLst>
              <a:ext uri="{FF2B5EF4-FFF2-40B4-BE49-F238E27FC236}">
                <a16:creationId xmlns:a16="http://schemas.microsoft.com/office/drawing/2014/main" id="{8D30FA7D-E6A8-525C-280D-91759343B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504" y="3274028"/>
            <a:ext cx="1593960" cy="1711325"/>
          </a:xfrm>
          <a:prstGeom prst="rect">
            <a:avLst/>
          </a:prstGeom>
        </p:spPr>
      </p:pic>
      <p:sp>
        <p:nvSpPr>
          <p:cNvPr id="16" name="Fußzeilenplatzhalter 26">
            <a:extLst>
              <a:ext uri="{FF2B5EF4-FFF2-40B4-BE49-F238E27FC236}">
                <a16:creationId xmlns:a16="http://schemas.microsoft.com/office/drawing/2014/main" id="{67F70B85-6324-3BB6-9C73-ABD24A0847A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rgbClr val="637183"/>
                </a:solidFill>
                <a:ea typeface="+mn-lt"/>
                <a:cs typeface="+mn-lt"/>
              </a:rPr>
              <a:t>ECAD-Topologie-Editor</a:t>
            </a:r>
            <a:endParaRPr lang="de-DE" sz="1200" dirty="0"/>
          </a:p>
        </p:txBody>
      </p:sp>
      <p:pic>
        <p:nvPicPr>
          <p:cNvPr id="2" name="Grafik 1" descr="Press Kit">
            <a:extLst>
              <a:ext uri="{FF2B5EF4-FFF2-40B4-BE49-F238E27FC236}">
                <a16:creationId xmlns:a16="http://schemas.microsoft.com/office/drawing/2014/main" id="{F38765CB-4A16-2E3A-9682-552426064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2561" y="3347450"/>
            <a:ext cx="2004165" cy="178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80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590F7-4221-DED8-8C8C-4AD539B0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28" y="381000"/>
            <a:ext cx="9800059" cy="908029"/>
          </a:xfrm>
        </p:spPr>
        <p:txBody>
          <a:bodyPr anchor="b">
            <a:normAutofit/>
          </a:bodyPr>
          <a:lstStyle/>
          <a:p>
            <a:r>
              <a:rPr lang="de-DE" sz="4400"/>
              <a:t>Prototyp: </a:t>
            </a:r>
            <a:r>
              <a:rPr lang="de-DE" sz="4000" dirty="0"/>
              <a:t>Mockup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6F77950-AE02-BB1C-BE14-39E220825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e-DE" noProof="0" smtClean="0"/>
              <a:pPr rtl="0">
                <a:spcAft>
                  <a:spcPts val="600"/>
                </a:spcAft>
              </a:pPr>
              <a:t>19</a:t>
            </a:fld>
            <a:endParaRPr lang="de-DE" noProof="0"/>
          </a:p>
        </p:txBody>
      </p:sp>
      <p:pic>
        <p:nvPicPr>
          <p:cNvPr id="5" name="Grafik 4" descr="Ein Bild, das Text, Screenshot, Diagramm, Software enthält.&#10;&#10;Beschreibung automatisch generiert.">
            <a:extLst>
              <a:ext uri="{FF2B5EF4-FFF2-40B4-BE49-F238E27FC236}">
                <a16:creationId xmlns:a16="http://schemas.microsoft.com/office/drawing/2014/main" id="{CCA096D0-60AC-1928-F74D-5D011AD40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209" y="1430503"/>
            <a:ext cx="8447138" cy="4554813"/>
          </a:xfrm>
          <a:prstGeom prst="rect">
            <a:avLst/>
          </a:prstGeom>
        </p:spPr>
      </p:pic>
      <p:sp>
        <p:nvSpPr>
          <p:cNvPr id="6" name="Fußzeilenplatzhalter 26">
            <a:extLst>
              <a:ext uri="{FF2B5EF4-FFF2-40B4-BE49-F238E27FC236}">
                <a16:creationId xmlns:a16="http://schemas.microsoft.com/office/drawing/2014/main" id="{5C96E95A-F417-D575-3122-84F998964DC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8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68" y="-572299"/>
            <a:ext cx="10678142" cy="1325563"/>
          </a:xfrm>
        </p:spPr>
        <p:txBody>
          <a:bodyPr rtlCol="0"/>
          <a:lstStyle/>
          <a:p>
            <a:pPr algn="ctr"/>
            <a:r>
              <a:rPr lang="de-DE"/>
              <a:t>The</a:t>
            </a:r>
            <a:r>
              <a:rPr lang="de-DE" dirty="0"/>
              <a:t> Team  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79ECEAD-1383-4799-333F-9E3EA45F28A8}"/>
              </a:ext>
            </a:extLst>
          </p:cNvPr>
          <p:cNvSpPr/>
          <p:nvPr/>
        </p:nvSpPr>
        <p:spPr>
          <a:xfrm>
            <a:off x="1591842" y="726785"/>
            <a:ext cx="4059329" cy="130248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3CB7753-C6DF-24E6-B2DB-E3905773D443}"/>
              </a:ext>
            </a:extLst>
          </p:cNvPr>
          <p:cNvSpPr txBox="1"/>
          <p:nvPr/>
        </p:nvSpPr>
        <p:spPr>
          <a:xfrm>
            <a:off x="2627743" y="918034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solidFill>
                  <a:srgbClr val="494949"/>
                </a:solidFill>
              </a:rPr>
              <a:t>Nico Anders</a:t>
            </a:r>
            <a:endParaRPr lang="de-DE" dirty="0"/>
          </a:p>
          <a:p>
            <a:r>
              <a:rPr lang="de-DE" sz="1400" dirty="0"/>
              <a:t>Project Leader</a:t>
            </a:r>
          </a:p>
          <a:p>
            <a:r>
              <a:rPr lang="de-DE" sz="1400" dirty="0">
                <a:solidFill>
                  <a:srgbClr val="494949"/>
                </a:solidFill>
              </a:rPr>
              <a:t>inf22076@lehre</a:t>
            </a:r>
            <a:r>
              <a:rPr lang="de-DE" sz="1400" dirty="0"/>
              <a:t>.dhbw-stuttgart.de</a:t>
            </a:r>
            <a:endParaRPr lang="de-DE" dirty="0">
              <a:cs typeface="Arial"/>
            </a:endParaRPr>
          </a:p>
          <a:p>
            <a:r>
              <a:rPr lang="de-DE" sz="1400" dirty="0">
                <a:solidFill>
                  <a:srgbClr val="494949"/>
                </a:solidFill>
              </a:rPr>
              <a:t>4793215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5972A4F-11FF-DFE3-9FF7-F80265E3B54A}"/>
              </a:ext>
            </a:extLst>
          </p:cNvPr>
          <p:cNvSpPr/>
          <p:nvPr/>
        </p:nvSpPr>
        <p:spPr>
          <a:xfrm>
            <a:off x="1594041" y="2253105"/>
            <a:ext cx="4049432" cy="133657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02E507CD-D412-CD29-721E-9585FBD50995}"/>
              </a:ext>
            </a:extLst>
          </p:cNvPr>
          <p:cNvSpPr txBox="1"/>
          <p:nvPr/>
        </p:nvSpPr>
        <p:spPr>
          <a:xfrm>
            <a:off x="2613863" y="2502628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Aziz Carducci</a:t>
            </a:r>
          </a:p>
          <a:p>
            <a:r>
              <a:rPr lang="de-DE" sz="1400" dirty="0" err="1"/>
              <a:t>Product</a:t>
            </a:r>
            <a:r>
              <a:rPr lang="de-DE" sz="1400" dirty="0"/>
              <a:t> Manager</a:t>
            </a:r>
          </a:p>
          <a:p>
            <a:r>
              <a:rPr lang="de-DE" sz="1400" dirty="0"/>
              <a:t>inf22009@lehre.dhbw-stuttgart.de</a:t>
            </a:r>
            <a:endParaRPr lang="de-DE" sz="1400" dirty="0">
              <a:cs typeface="Arial"/>
            </a:endParaRPr>
          </a:p>
          <a:p>
            <a:r>
              <a:rPr lang="de-DE" sz="1400" dirty="0"/>
              <a:t>1965015</a:t>
            </a:r>
            <a:endParaRPr lang="de-DE" sz="1400" dirty="0">
              <a:cs typeface="Arial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0F1F0AF-EC5D-59E0-6C87-83FD793A1680}"/>
              </a:ext>
            </a:extLst>
          </p:cNvPr>
          <p:cNvSpPr/>
          <p:nvPr/>
        </p:nvSpPr>
        <p:spPr>
          <a:xfrm>
            <a:off x="1584970" y="3813513"/>
            <a:ext cx="4068126" cy="1312657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D351B5F4-B9A6-72D7-AC76-40A385C78159}"/>
              </a:ext>
            </a:extLst>
          </p:cNvPr>
          <p:cNvSpPr txBox="1"/>
          <p:nvPr/>
        </p:nvSpPr>
        <p:spPr>
          <a:xfrm>
            <a:off x="2613723" y="4051989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Nikolas Bodenmüller</a:t>
            </a:r>
          </a:p>
          <a:p>
            <a:r>
              <a:rPr lang="de-DE" sz="1400" dirty="0"/>
              <a:t>System </a:t>
            </a:r>
            <a:r>
              <a:rPr lang="de-DE" sz="1400" dirty="0" err="1"/>
              <a:t>Architect</a:t>
            </a:r>
            <a:endParaRPr lang="de-DE" sz="1400" dirty="0"/>
          </a:p>
          <a:p>
            <a:r>
              <a:rPr lang="de-DE" sz="1400" dirty="0"/>
              <a:t>inf22023@lehre.dhbw-stuttgart.de</a:t>
            </a:r>
            <a:endParaRPr lang="de-DE" sz="1400" dirty="0">
              <a:cs typeface="Arial"/>
            </a:endParaRPr>
          </a:p>
          <a:p>
            <a:r>
              <a:rPr lang="de-DE" sz="1400" dirty="0">
                <a:solidFill>
                  <a:srgbClr val="494949"/>
                </a:solidFill>
              </a:rPr>
              <a:t>2399231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DB72B5-6010-D302-8776-2051AB00FE47}"/>
              </a:ext>
            </a:extLst>
          </p:cNvPr>
          <p:cNvSpPr/>
          <p:nvPr/>
        </p:nvSpPr>
        <p:spPr>
          <a:xfrm>
            <a:off x="6058683" y="725450"/>
            <a:ext cx="3988309" cy="1328722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0" name="Textfeld 8">
            <a:extLst>
              <a:ext uri="{FF2B5EF4-FFF2-40B4-BE49-F238E27FC236}">
                <a16:creationId xmlns:a16="http://schemas.microsoft.com/office/drawing/2014/main" id="{0CC942A3-29EE-DD72-CE94-107AFA1477B8}"/>
              </a:ext>
            </a:extLst>
          </p:cNvPr>
          <p:cNvSpPr txBox="1"/>
          <p:nvPr/>
        </p:nvSpPr>
        <p:spPr>
          <a:xfrm>
            <a:off x="7191012" y="921839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Sven </a:t>
            </a:r>
            <a:r>
              <a:rPr lang="de-DE" sz="1400" b="1" dirty="0" err="1"/>
              <a:t>Sendke</a:t>
            </a:r>
            <a:endParaRPr lang="de-DE" sz="1400" b="1">
              <a:cs typeface="Arial"/>
            </a:endParaRPr>
          </a:p>
          <a:p>
            <a:r>
              <a:rPr lang="de-DE" sz="1400" dirty="0"/>
              <a:t>Test Manager</a:t>
            </a:r>
          </a:p>
          <a:p>
            <a:r>
              <a:rPr lang="de-DE" sz="1400" dirty="0"/>
              <a:t>wi22195@lehre.dhbw-stuttgart.de</a:t>
            </a:r>
            <a:endParaRPr lang="de-DE" sz="1400" dirty="0">
              <a:cs typeface="Arial"/>
            </a:endParaRPr>
          </a:p>
          <a:p>
            <a:r>
              <a:rPr lang="de-DE" sz="1400" dirty="0"/>
              <a:t>8469950 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C6F199D-B09E-46CB-F6CE-196D0E54E90C}"/>
              </a:ext>
            </a:extLst>
          </p:cNvPr>
          <p:cNvSpPr/>
          <p:nvPr/>
        </p:nvSpPr>
        <p:spPr>
          <a:xfrm>
            <a:off x="6065524" y="2249572"/>
            <a:ext cx="3986182" cy="1330089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Textfeld 10">
            <a:extLst>
              <a:ext uri="{FF2B5EF4-FFF2-40B4-BE49-F238E27FC236}">
                <a16:creationId xmlns:a16="http://schemas.microsoft.com/office/drawing/2014/main" id="{98067338-C3D3-A385-30D3-17ADAAA0326A}"/>
              </a:ext>
            </a:extLst>
          </p:cNvPr>
          <p:cNvSpPr txBox="1"/>
          <p:nvPr/>
        </p:nvSpPr>
        <p:spPr>
          <a:xfrm>
            <a:off x="7198434" y="2500114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Simon Braun</a:t>
            </a:r>
          </a:p>
          <a:p>
            <a:r>
              <a:rPr lang="de-DE" sz="1400" dirty="0"/>
              <a:t>Developer</a:t>
            </a:r>
          </a:p>
          <a:p>
            <a:r>
              <a:rPr lang="de-DE" sz="1400" dirty="0"/>
              <a:t>inf22181@lehre.dhbw-stuttgart.de</a:t>
            </a:r>
            <a:endParaRPr lang="de-DE" sz="1400" dirty="0">
              <a:cs typeface="Arial"/>
            </a:endParaRPr>
          </a:p>
          <a:p>
            <a:r>
              <a:rPr lang="de-DE" sz="1400" dirty="0"/>
              <a:t>9958443</a:t>
            </a:r>
            <a:endParaRPr lang="de-DE" sz="1400" dirty="0">
              <a:cs typeface="Arial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3138445-811B-8B9E-1B08-C571C4295EE9}"/>
              </a:ext>
            </a:extLst>
          </p:cNvPr>
          <p:cNvSpPr/>
          <p:nvPr/>
        </p:nvSpPr>
        <p:spPr>
          <a:xfrm>
            <a:off x="6054924" y="3810761"/>
            <a:ext cx="3985549" cy="1314698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68F8500D-08F7-8CA1-6F4A-5ACB1B58A840}"/>
              </a:ext>
            </a:extLst>
          </p:cNvPr>
          <p:cNvSpPr txBox="1"/>
          <p:nvPr/>
        </p:nvSpPr>
        <p:spPr>
          <a:xfrm>
            <a:off x="7194035" y="4054198"/>
            <a:ext cx="2853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/>
              <a:t>Ralf</a:t>
            </a:r>
            <a:r>
              <a:rPr lang="de-DE" sz="1400" b="1" dirty="0"/>
              <a:t> Kunath</a:t>
            </a:r>
          </a:p>
          <a:p>
            <a:r>
              <a:rPr lang="de-DE" sz="1400" dirty="0"/>
              <a:t>Technical </a:t>
            </a:r>
            <a:r>
              <a:rPr lang="de-DE" sz="1400" dirty="0" err="1"/>
              <a:t>Documentation</a:t>
            </a:r>
            <a:endParaRPr lang="de-DE" sz="1400" dirty="0"/>
          </a:p>
          <a:p>
            <a:r>
              <a:rPr lang="de-DE" sz="1400"/>
              <a:t>inf22094@lehre.dhbw-stuttgart.de</a:t>
            </a:r>
            <a:endParaRPr lang="de-DE" sz="1400">
              <a:cs typeface="Arial"/>
            </a:endParaRPr>
          </a:p>
          <a:p>
            <a:r>
              <a:rPr lang="de-DE" sz="1400" dirty="0"/>
              <a:t>5604381</a:t>
            </a:r>
            <a:endParaRPr lang="de-DE" sz="1400" dirty="0">
              <a:cs typeface="Arial"/>
            </a:endParaRPr>
          </a:p>
        </p:txBody>
      </p:sp>
      <p:pic>
        <p:nvPicPr>
          <p:cNvPr id="15" name="Grafik 14" descr="Ein Bild, das Person, Menschliches Gesicht, Lächeln, Kleidung enthält.&#10;&#10;Beschreibung automatisch generiert.">
            <a:extLst>
              <a:ext uri="{FF2B5EF4-FFF2-40B4-BE49-F238E27FC236}">
                <a16:creationId xmlns:a16="http://schemas.microsoft.com/office/drawing/2014/main" id="{24F9C33D-DE01-9474-C5CA-F31902704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23" y="888363"/>
            <a:ext cx="971746" cy="1040448"/>
          </a:xfrm>
          <a:prstGeom prst="rect">
            <a:avLst/>
          </a:prstGeom>
        </p:spPr>
      </p:pic>
      <p:pic>
        <p:nvPicPr>
          <p:cNvPr id="16" name="Grafik 15" descr="Ein Bild, das Menschliches Gesicht, Haarteil, Person, Lippe enthält.&#10;&#10;Beschreibung automatisch generiert.">
            <a:extLst>
              <a:ext uri="{FF2B5EF4-FFF2-40B4-BE49-F238E27FC236}">
                <a16:creationId xmlns:a16="http://schemas.microsoft.com/office/drawing/2014/main" id="{81C9FC27-3C53-2F05-2A4B-3AB72E239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075" y="2305033"/>
            <a:ext cx="925168" cy="1234187"/>
          </a:xfrm>
          <a:prstGeom prst="rect">
            <a:avLst/>
          </a:prstGeom>
        </p:spPr>
      </p:pic>
      <p:pic>
        <p:nvPicPr>
          <p:cNvPr id="17" name="Grafik 16" descr="Ein Bild, das Menschliches Gesicht, Person, Kleidung, Mann enthält.&#10;&#10;Beschreibung automatisch generiert.">
            <a:extLst>
              <a:ext uri="{FF2B5EF4-FFF2-40B4-BE49-F238E27FC236}">
                <a16:creationId xmlns:a16="http://schemas.microsoft.com/office/drawing/2014/main" id="{B4DE5775-00B4-AABB-7BC6-050268BA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594" y="3883745"/>
            <a:ext cx="861616" cy="1182817"/>
          </a:xfrm>
          <a:prstGeom prst="rect">
            <a:avLst/>
          </a:prstGeom>
        </p:spPr>
      </p:pic>
      <p:pic>
        <p:nvPicPr>
          <p:cNvPr id="18" name="Grafik 17" descr="Ein Bild, das Menschliches Gesicht, Person, Kleidung, Wand enthält.&#10;&#10;Beschreibung automatisch generiert.">
            <a:extLst>
              <a:ext uri="{FF2B5EF4-FFF2-40B4-BE49-F238E27FC236}">
                <a16:creationId xmlns:a16="http://schemas.microsoft.com/office/drawing/2014/main" id="{A161BE92-D5F0-8E97-86D3-851D95D44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532" y="766025"/>
            <a:ext cx="944133" cy="1219185"/>
          </a:xfrm>
          <a:prstGeom prst="rect">
            <a:avLst/>
          </a:prstGeom>
        </p:spPr>
      </p:pic>
      <p:pic>
        <p:nvPicPr>
          <p:cNvPr id="19" name="Grafik 18" descr="Ein Bild, das Person, Menschliches Gesicht, Wand, Kleidung enthält.&#10;&#10;Beschreibung automatisch generiert.">
            <a:extLst>
              <a:ext uri="{FF2B5EF4-FFF2-40B4-BE49-F238E27FC236}">
                <a16:creationId xmlns:a16="http://schemas.microsoft.com/office/drawing/2014/main" id="{0DD6AFE6-2DA1-0B67-147A-1758B1857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066" y="2354208"/>
            <a:ext cx="1061248" cy="1136217"/>
          </a:xfrm>
          <a:prstGeom prst="rect">
            <a:avLst/>
          </a:prstGeom>
        </p:spPr>
      </p:pic>
      <p:pic>
        <p:nvPicPr>
          <p:cNvPr id="20" name="Grafik 19" descr="Ein Bild, das Person, Menschliches Gesicht, Kiefer, Vorderkopf enthält.&#10;&#10;Beschreibung automatisch generiert.">
            <a:extLst>
              <a:ext uri="{FF2B5EF4-FFF2-40B4-BE49-F238E27FC236}">
                <a16:creationId xmlns:a16="http://schemas.microsoft.com/office/drawing/2014/main" id="{1ABD5648-7B20-637A-DA7F-737E2A201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4734" y="3882140"/>
            <a:ext cx="848684" cy="1172215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717A3C8D-55A3-6429-BF5F-65C2F8FA6F9D}"/>
              </a:ext>
            </a:extLst>
          </p:cNvPr>
          <p:cNvSpPr/>
          <p:nvPr/>
        </p:nvSpPr>
        <p:spPr>
          <a:xfrm>
            <a:off x="3812350" y="5383377"/>
            <a:ext cx="4018374" cy="1195551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Textfeld 20">
            <a:extLst>
              <a:ext uri="{FF2B5EF4-FFF2-40B4-BE49-F238E27FC236}">
                <a16:creationId xmlns:a16="http://schemas.microsoft.com/office/drawing/2014/main" id="{726B1C8B-0A57-37A7-F16C-1442BEC25D16}"/>
              </a:ext>
            </a:extLst>
          </p:cNvPr>
          <p:cNvSpPr txBox="1"/>
          <p:nvPr/>
        </p:nvSpPr>
        <p:spPr>
          <a:xfrm>
            <a:off x="4823512" y="5487990"/>
            <a:ext cx="286096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Alexander </a:t>
            </a:r>
            <a:r>
              <a:rPr lang="de-DE" sz="1400" b="1" dirty="0" err="1"/>
              <a:t>Regemann</a:t>
            </a:r>
          </a:p>
          <a:p>
            <a:r>
              <a:rPr lang="de-DE" sz="1400" dirty="0"/>
              <a:t>Developer </a:t>
            </a:r>
          </a:p>
          <a:p>
            <a:r>
              <a:rPr lang="de-DE" sz="1400" dirty="0"/>
              <a:t>inf22068@lehre.dhbw-stuttgart.de</a:t>
            </a:r>
            <a:endParaRPr lang="de-DE" sz="1400" dirty="0">
              <a:cs typeface="Arial"/>
            </a:endParaRPr>
          </a:p>
          <a:p>
            <a:r>
              <a:rPr lang="de-DE" sz="1400" dirty="0"/>
              <a:t>4296627</a:t>
            </a:r>
            <a:endParaRPr lang="de-DE" sz="1400" dirty="0">
              <a:cs typeface="Arial"/>
            </a:endParaRPr>
          </a:p>
        </p:txBody>
      </p:sp>
      <p:pic>
        <p:nvPicPr>
          <p:cNvPr id="23" name="Grafik 22" descr="Ein Bild, das Menschliches Gesicht, Person, Vorderkopf, Kinn enthält.&#10;&#10;Beschreibung automatisch generiert.">
            <a:extLst>
              <a:ext uri="{FF2B5EF4-FFF2-40B4-BE49-F238E27FC236}">
                <a16:creationId xmlns:a16="http://schemas.microsoft.com/office/drawing/2014/main" id="{7D6B7F43-7C66-D2DE-7666-B0CA3CA6C5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3413" y="5409460"/>
            <a:ext cx="872901" cy="1125922"/>
          </a:xfrm>
          <a:prstGeom prst="rect">
            <a:avLst/>
          </a:prstGeom>
        </p:spPr>
      </p:pic>
      <p:sp>
        <p:nvSpPr>
          <p:cNvPr id="25" name="Fußzeilenplatzhalter 26">
            <a:extLst>
              <a:ext uri="{FF2B5EF4-FFF2-40B4-BE49-F238E27FC236}">
                <a16:creationId xmlns:a16="http://schemas.microsoft.com/office/drawing/2014/main" id="{CE4A42EF-531F-156D-F4D6-11B24E03DF24}"/>
              </a:ext>
            </a:extLst>
          </p:cNvPr>
          <p:cNvSpPr txBox="1">
            <a:spLocks/>
          </p:cNvSpPr>
          <p:nvPr/>
        </p:nvSpPr>
        <p:spPr>
          <a:xfrm>
            <a:off x="4038600" y="6619109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rgbClr val="637183"/>
                </a:solidFill>
                <a:ea typeface="+mn-lt"/>
                <a:cs typeface="+mn-lt"/>
              </a:rPr>
              <a:t>ECAD-Topologie-Editor</a:t>
            </a:r>
            <a:endParaRPr lang="de-DE" sz="1200" dirty="0"/>
          </a:p>
        </p:txBody>
      </p:sp>
      <p:sp>
        <p:nvSpPr>
          <p:cNvPr id="26" name="Foliennummernplatzhalter 27">
            <a:extLst>
              <a:ext uri="{FF2B5EF4-FFF2-40B4-BE49-F238E27FC236}">
                <a16:creationId xmlns:a16="http://schemas.microsoft.com/office/drawing/2014/main" id="{53E5DC08-698F-CEFC-BA4F-60EFEE56C45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739FC0B7-8282-9531-B11A-0F6F4126F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D1C00-BB84-32EA-7F47-6386D743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20" y="387569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b="1" kern="1200">
                <a:latin typeface="+mj-lt"/>
                <a:ea typeface="+mj-ea"/>
                <a:cs typeface="+mj-cs"/>
              </a:rPr>
              <a:t>Predecessor Project</a:t>
            </a:r>
          </a:p>
        </p:txBody>
      </p:sp>
      <p:sp>
        <p:nvSpPr>
          <p:cNvPr id="27" name="Fußzeilenplatzhalter 26">
            <a:extLst>
              <a:ext uri="{FF2B5EF4-FFF2-40B4-BE49-F238E27FC236}">
                <a16:creationId xmlns:a16="http://schemas.microsoft.com/office/drawing/2014/main" id="{7379D732-8BEF-2D37-D8D9-ED52BC739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ECAD-Topologie-Editor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280767A-C29A-25CD-A7D6-7D963A0FAA7E}"/>
              </a:ext>
            </a:extLst>
          </p:cNvPr>
          <p:cNvSpPr txBox="1"/>
          <p:nvPr/>
        </p:nvSpPr>
        <p:spPr>
          <a:xfrm>
            <a:off x="673762" y="2335818"/>
            <a:ext cx="10840904" cy="21904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2800" dirty="0" err="1"/>
              <a:t>Realization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 user-</a:t>
            </a:r>
            <a:r>
              <a:rPr lang="de-DE" sz="2800" dirty="0" err="1"/>
              <a:t>friendly</a:t>
            </a:r>
            <a:r>
              <a:rPr lang="de-DE" sz="2800" dirty="0"/>
              <a:t> </a:t>
            </a:r>
            <a:r>
              <a:rPr lang="de-DE" sz="2800" dirty="0" err="1"/>
              <a:t>frontend</a:t>
            </a:r>
            <a:r>
              <a:rPr lang="de-DE" sz="2800" dirty="0"/>
              <a:t> </a:t>
            </a:r>
            <a:r>
              <a:rPr lang="de-DE" sz="2800" dirty="0" err="1"/>
              <a:t>application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human-</a:t>
            </a:r>
            <a:r>
              <a:rPr lang="de-DE" sz="2800" dirty="0" err="1"/>
              <a:t>centric</a:t>
            </a:r>
            <a:r>
              <a:rPr lang="de-DE" sz="2800" dirty="0"/>
              <a:t> </a:t>
            </a:r>
            <a:r>
              <a:rPr lang="de-DE" sz="2800" dirty="0" err="1"/>
              <a:t>representation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AAS </a:t>
            </a:r>
            <a:r>
              <a:rPr lang="de-DE" sz="2800" dirty="0" err="1"/>
              <a:t>servers</a:t>
            </a:r>
            <a:r>
              <a:rPr lang="de-DE" sz="2800" dirty="0"/>
              <a:t> and </a:t>
            </a:r>
            <a:r>
              <a:rPr lang="de-DE" sz="2800" dirty="0" err="1"/>
              <a:t>their</a:t>
            </a:r>
            <a:r>
              <a:rPr lang="de-DE" sz="2800" dirty="0"/>
              <a:t> </a:t>
            </a:r>
            <a:r>
              <a:rPr lang="de-DE" sz="2800" dirty="0" err="1"/>
              <a:t>contents</a:t>
            </a:r>
            <a:r>
              <a:rPr lang="de-DE" sz="2800" dirty="0"/>
              <a:t> (digital </a:t>
            </a:r>
            <a:r>
              <a:rPr lang="de-DE" sz="2800" dirty="0" err="1"/>
              <a:t>twins</a:t>
            </a:r>
            <a:r>
              <a:rPr lang="de-DE" sz="2800" dirty="0"/>
              <a:t>)​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544744A3-702A-90F6-735E-CE1EF327D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dirty="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2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B16EA-4853-A829-7097-6BBA5F13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68" y="387569"/>
            <a:ext cx="9779183" cy="1325563"/>
          </a:xfrm>
        </p:spPr>
        <p:txBody>
          <a:bodyPr anchor="b">
            <a:normAutofit/>
          </a:bodyPr>
          <a:lstStyle/>
          <a:p>
            <a:r>
              <a:rPr lang="de-DE" dirty="0" err="1"/>
              <a:t>Predecessor</a:t>
            </a:r>
            <a:r>
              <a:rPr lang="de-DE" dirty="0"/>
              <a:t> Project</a:t>
            </a:r>
          </a:p>
        </p:txBody>
      </p:sp>
      <p:pic>
        <p:nvPicPr>
          <p:cNvPr id="29" name="Grafik 28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F9BDE0AA-D9F9-B6AA-081E-D5279D430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346" y="2042737"/>
            <a:ext cx="7937474" cy="3613344"/>
          </a:xfrm>
          <a:prstGeom prst="rect">
            <a:avLst/>
          </a:prstGeom>
          <a:noFill/>
        </p:spPr>
      </p:pic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F6C10E44-2837-2F06-5964-D043D83D7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e-DE" noProof="0" smtClean="0"/>
              <a:pPr rtl="0">
                <a:spcAft>
                  <a:spcPts val="600"/>
                </a:spcAft>
              </a:pPr>
              <a:t>4</a:t>
            </a:fld>
            <a:endParaRPr lang="de-DE" noProof="0"/>
          </a:p>
        </p:txBody>
      </p:sp>
      <p:sp>
        <p:nvSpPr>
          <p:cNvPr id="4" name="Fußzeilenplatzhalter 26">
            <a:extLst>
              <a:ext uri="{FF2B5EF4-FFF2-40B4-BE49-F238E27FC236}">
                <a16:creationId xmlns:a16="http://schemas.microsoft.com/office/drawing/2014/main" id="{065A1586-DB9C-C29D-709F-4B3AAE547E1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053F9-A676-8EA5-D29F-42C45A25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73" y="443630"/>
            <a:ext cx="9800059" cy="1826604"/>
          </a:xfrm>
        </p:spPr>
        <p:txBody>
          <a:bodyPr/>
          <a:lstStyle/>
          <a:p>
            <a:r>
              <a:rPr lang="de-DE" dirty="0">
                <a:ea typeface="+mj-lt"/>
                <a:cs typeface="+mj-lt"/>
              </a:rPr>
              <a:t>Master </a:t>
            </a:r>
            <a:r>
              <a:rPr lang="de-DE">
                <a:ea typeface="+mj-lt"/>
                <a:cs typeface="+mj-lt"/>
              </a:rPr>
              <a:t>Use Case</a:t>
            </a:r>
            <a:endParaRPr lang="de-DE" b="0" dirty="0" err="1">
              <a:ea typeface="+mj-lt"/>
              <a:cs typeface="+mj-lt"/>
            </a:endParaRPr>
          </a:p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8923B57-AD01-B91B-851A-AAE5DB8035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77988" y="2759806"/>
            <a:ext cx="10849306" cy="9460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800" dirty="0">
                <a:ea typeface="+mn-lt"/>
                <a:cs typeface="+mn-lt"/>
              </a:rPr>
              <a:t>This </a:t>
            </a:r>
            <a:r>
              <a:rPr lang="de-DE" sz="2800" dirty="0" err="1">
                <a:ea typeface="+mn-lt"/>
                <a:cs typeface="+mn-lt"/>
              </a:rPr>
              <a:t>tool's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primary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goal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is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to</a:t>
            </a:r>
            <a:r>
              <a:rPr lang="de-DE" sz="2800" dirty="0">
                <a:ea typeface="+mn-lt"/>
                <a:cs typeface="+mn-lt"/>
              </a:rPr>
              <a:t> streamline </a:t>
            </a:r>
            <a:r>
              <a:rPr lang="de-DE" sz="2800" dirty="0" err="1">
                <a:ea typeface="+mn-lt"/>
                <a:cs typeface="+mn-lt"/>
              </a:rPr>
              <a:t>the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process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of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creating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comprehensive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electrical</a:t>
            </a:r>
            <a:r>
              <a:rPr lang="de-DE" sz="2800" dirty="0">
                <a:ea typeface="+mn-lt"/>
                <a:cs typeface="+mn-lt"/>
              </a:rPr>
              <a:t> </a:t>
            </a:r>
            <a:r>
              <a:rPr lang="de-DE" sz="2800" dirty="0" err="1">
                <a:ea typeface="+mn-lt"/>
                <a:cs typeface="+mn-lt"/>
              </a:rPr>
              <a:t>topologies</a:t>
            </a:r>
            <a:r>
              <a:rPr lang="de-DE" sz="2800" dirty="0">
                <a:ea typeface="+mn-lt"/>
                <a:cs typeface="+mn-lt"/>
              </a:rPr>
              <a:t>.</a:t>
            </a:r>
            <a:endParaRPr lang="de-DE" sz="2800" dirty="0"/>
          </a:p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C85527B-8F0D-1A94-9609-182748C7D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14" name="Fußzeilenplatzhalter 26">
            <a:extLst>
              <a:ext uri="{FF2B5EF4-FFF2-40B4-BE49-F238E27FC236}">
                <a16:creationId xmlns:a16="http://schemas.microsoft.com/office/drawing/2014/main" id="{3C442112-C823-E001-A97F-335AAA20F28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ECAD-Topologie-Editor</a:t>
            </a:r>
            <a:endParaRPr lang="de-DE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6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3BAFF1-A16B-3C7F-58AB-28F28063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b="1" kern="1200">
                <a:latin typeface="+mj-lt"/>
                <a:ea typeface="+mj-ea"/>
                <a:cs typeface="+mj-cs"/>
              </a:rPr>
              <a:t>CRS</a:t>
            </a: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AE685770-A5A1-4C95-2345-9BB7BB0A4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ECAD-Topologie-Editor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9DFD859F-5A66-1F78-8A73-04FA2EDF5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0A16E05-F345-B28B-9ADD-09A37866FF8A}"/>
              </a:ext>
            </a:extLst>
          </p:cNvPr>
          <p:cNvSpPr txBox="1">
            <a:spLocks/>
          </p:cNvSpPr>
          <p:nvPr/>
        </p:nvSpPr>
        <p:spPr>
          <a:xfrm>
            <a:off x="846651" y="2528203"/>
            <a:ext cx="4663440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SVG </a:t>
            </a:r>
            <a:r>
              <a:rPr lang="de-DE" dirty="0" err="1">
                <a:latin typeface="Tenorite"/>
                <a:cs typeface="Arial"/>
              </a:rPr>
              <a:t>graphics</a:t>
            </a:r>
            <a:r>
              <a:rPr lang="de-DE" dirty="0">
                <a:latin typeface="Tenorite"/>
                <a:cs typeface="Arial"/>
              </a:rPr>
              <a:t> </a:t>
            </a:r>
            <a:r>
              <a:rPr lang="de-DE" dirty="0" err="1">
                <a:latin typeface="Tenorite"/>
                <a:cs typeface="Arial"/>
              </a:rPr>
              <a:t>creation</a:t>
            </a:r>
            <a:endParaRPr lang="de-DE" dirty="0">
              <a:latin typeface="Tenorite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 err="1">
                <a:latin typeface="Tenorite"/>
                <a:cs typeface="Arial"/>
              </a:rPr>
              <a:t>AntV</a:t>
            </a:r>
            <a:r>
              <a:rPr lang="de-DE" dirty="0">
                <a:latin typeface="Tenorite"/>
                <a:cs typeface="Arial"/>
              </a:rPr>
              <a:t> </a:t>
            </a:r>
            <a:r>
              <a:rPr lang="de-DE" dirty="0" err="1">
                <a:latin typeface="Tenorite"/>
                <a:cs typeface="Arial"/>
              </a:rPr>
              <a:t>editor</a:t>
            </a:r>
            <a:r>
              <a:rPr lang="de-DE" dirty="0">
                <a:latin typeface="Tenorite"/>
                <a:cs typeface="Arial"/>
              </a:rPr>
              <a:t> </a:t>
            </a:r>
            <a:r>
              <a:rPr lang="de-DE" dirty="0" err="1">
                <a:latin typeface="Tenorite"/>
                <a:cs typeface="Arial"/>
              </a:rPr>
              <a:t>integration</a:t>
            </a:r>
            <a:endParaRPr lang="en-US" dirty="0" err="1">
              <a:latin typeface="Tenorite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 err="1">
                <a:latin typeface="Tenorite"/>
                <a:cs typeface="Arial"/>
              </a:rPr>
              <a:t>Topology</a:t>
            </a:r>
            <a:r>
              <a:rPr lang="de-DE" dirty="0">
                <a:latin typeface="Tenorite"/>
                <a:cs typeface="Arial"/>
              </a:rPr>
              <a:t> </a:t>
            </a:r>
            <a:r>
              <a:rPr lang="de-DE" dirty="0" err="1">
                <a:latin typeface="Tenorite"/>
                <a:cs typeface="Arial"/>
              </a:rPr>
              <a:t>editor</a:t>
            </a:r>
            <a:endParaRPr lang="de-DE">
              <a:latin typeface="Tenorite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Drag &amp; Drop </a:t>
            </a:r>
            <a:r>
              <a:rPr lang="de-DE" dirty="0" err="1">
                <a:latin typeface="Tenorite"/>
                <a:cs typeface="Arial"/>
              </a:rPr>
              <a:t>mechanism</a:t>
            </a:r>
            <a:endParaRPr lang="en-US" dirty="0" err="1">
              <a:latin typeface="Tenorite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 err="1">
                <a:latin typeface="Tenorite"/>
                <a:ea typeface="+mn-lt"/>
                <a:cs typeface="Arial"/>
              </a:rPr>
              <a:t>Topology</a:t>
            </a:r>
            <a:r>
              <a:rPr lang="de-DE" dirty="0">
                <a:latin typeface="Tenorite"/>
                <a:ea typeface="+mn-lt"/>
                <a:cs typeface="Arial"/>
              </a:rPr>
              <a:t> </a:t>
            </a:r>
            <a:r>
              <a:rPr lang="de-DE" dirty="0" err="1">
                <a:latin typeface="Tenorite"/>
                <a:ea typeface="+mn-lt"/>
                <a:cs typeface="Arial"/>
              </a:rPr>
              <a:t>loading</a:t>
            </a:r>
            <a:r>
              <a:rPr lang="de-DE" dirty="0">
                <a:latin typeface="Tenorite"/>
                <a:ea typeface="+mn-lt"/>
                <a:cs typeface="Arial"/>
              </a:rPr>
              <a:t> and </a:t>
            </a:r>
            <a:r>
              <a:rPr lang="de-DE" dirty="0" err="1">
                <a:latin typeface="Tenorite"/>
                <a:ea typeface="+mn-lt"/>
                <a:cs typeface="Arial"/>
              </a:rPr>
              <a:t>saving</a:t>
            </a:r>
            <a:endParaRPr lang="de-DE" dirty="0" err="1">
              <a:latin typeface="Tenorite"/>
            </a:endParaRP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BEE8B23C-FC2F-8850-2967-77D23991CD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/>
              <a:t>Integration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-party </a:t>
            </a:r>
            <a:r>
              <a:rPr lang="de-DE" dirty="0" err="1"/>
              <a:t>system</a:t>
            </a:r>
            <a:endParaRPr lang="de-DE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 err="1"/>
              <a:t>Advanced</a:t>
            </a:r>
            <a:r>
              <a:rPr lang="de-DE" dirty="0"/>
              <a:t> </a:t>
            </a:r>
            <a:r>
              <a:rPr lang="de-DE" dirty="0" err="1"/>
              <a:t>security</a:t>
            </a:r>
            <a:r>
              <a:rPr lang="de-DE" dirty="0"/>
              <a:t> </a:t>
            </a:r>
            <a:r>
              <a:rPr lang="de-DE" dirty="0" err="1"/>
              <a:t>features</a:t>
            </a:r>
            <a:endParaRPr lang="de-DE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/>
              <a:t>Database </a:t>
            </a:r>
            <a:r>
              <a:rPr lang="de-DE" dirty="0" err="1"/>
              <a:t>management</a:t>
            </a:r>
            <a:r>
              <a:rPr lang="de-DE" dirty="0"/>
              <a:t> </a:t>
            </a:r>
            <a:r>
              <a:rPr lang="de-DE" dirty="0" err="1"/>
              <a:t>features</a:t>
            </a:r>
            <a:endParaRPr lang="de-DE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 err="1"/>
              <a:t>Customization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 </a:t>
            </a:r>
            <a:r>
              <a:rPr lang="de-DE" dirty="0" err="1"/>
              <a:t>visual</a:t>
            </a:r>
            <a:r>
              <a:rPr lang="de-DE" dirty="0"/>
              <a:t> </a:t>
            </a:r>
            <a:r>
              <a:rPr lang="de-DE" dirty="0" err="1"/>
              <a:t>elements</a:t>
            </a:r>
            <a:endParaRPr lang="de-DE"/>
          </a:p>
        </p:txBody>
      </p:sp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F407E161-5FE0-4825-DF5F-A6F5950CFD6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43904" y="2005689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In-</a:t>
            </a:r>
            <a:r>
              <a:rPr lang="de-DE" dirty="0" err="1"/>
              <a:t>scope</a:t>
            </a:r>
            <a:r>
              <a:rPr lang="de-DE" dirty="0"/>
              <a:t> </a:t>
            </a:r>
            <a:r>
              <a:rPr lang="de-DE" dirty="0" err="1"/>
              <a:t>components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DDBB0D8A-15A4-3744-C89D-7F4D038A02C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Out-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scope</a:t>
            </a:r>
            <a:r>
              <a:rPr lang="de-DE" dirty="0"/>
              <a:t> </a:t>
            </a:r>
            <a:r>
              <a:rPr lang="de-DE" dirty="0" err="1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87078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AE685770-A5A1-4C95-2345-9BB7BB0A4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ECAD-Topologie-Editor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9DFD859F-5A66-1F78-8A73-04FA2EDF5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A5C8913A-DC75-34CE-9D7C-9E0969BBF066}"/>
              </a:ext>
            </a:extLst>
          </p:cNvPr>
          <p:cNvSpPr txBox="1">
            <a:spLocks/>
          </p:cNvSpPr>
          <p:nvPr/>
        </p:nvSpPr>
        <p:spPr>
          <a:xfrm>
            <a:off x="1027618" y="387264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SRS - </a:t>
            </a:r>
            <a:r>
              <a:rPr lang="de-DE" dirty="0" err="1"/>
              <a:t>Requirements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D33C9DF-E96D-BD30-8E4F-99DF247C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51" y="2528203"/>
            <a:ext cx="4663440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AAS Server Setup</a:t>
            </a:r>
            <a:endParaRPr lang="en-US">
              <a:latin typeface="Tenorite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err="1">
                <a:latin typeface="Tenorite"/>
                <a:cs typeface="Arial"/>
              </a:rPr>
              <a:t>Topology</a:t>
            </a:r>
            <a:r>
              <a:rPr lang="de-DE" dirty="0">
                <a:latin typeface="Tenorite"/>
                <a:cs typeface="Arial"/>
              </a:rPr>
              <a:t> </a:t>
            </a:r>
            <a:r>
              <a:rPr lang="de-DE" err="1">
                <a:latin typeface="Tenorite"/>
                <a:cs typeface="Arial"/>
              </a:rPr>
              <a:t>editor</a:t>
            </a:r>
            <a:r>
              <a:rPr lang="de-DE" dirty="0">
                <a:latin typeface="Tenorite"/>
                <a:cs typeface="Arial"/>
              </a:rPr>
              <a:t> </a:t>
            </a:r>
            <a:r>
              <a:rPr lang="de-DE" err="1">
                <a:latin typeface="Tenorite"/>
                <a:cs typeface="Arial"/>
              </a:rPr>
              <a:t>implementation</a:t>
            </a:r>
            <a:endParaRPr lang="en-US">
              <a:latin typeface="Tenorite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Drag and Drop </a:t>
            </a:r>
            <a:r>
              <a:rPr lang="de-DE" err="1">
                <a:latin typeface="Tenorite"/>
                <a:cs typeface="Arial"/>
              </a:rPr>
              <a:t>mechanism</a:t>
            </a:r>
            <a:endParaRPr lang="de-DE">
              <a:latin typeface="Tenorite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Node </a:t>
            </a:r>
            <a:r>
              <a:rPr lang="de-DE" err="1">
                <a:latin typeface="Tenorite"/>
                <a:cs typeface="Arial"/>
              </a:rPr>
              <a:t>to</a:t>
            </a:r>
            <a:r>
              <a:rPr lang="de-DE" dirty="0">
                <a:latin typeface="Tenorite"/>
                <a:cs typeface="Arial"/>
              </a:rPr>
              <a:t> Edge </a:t>
            </a:r>
            <a:r>
              <a:rPr lang="de-DE" err="1">
                <a:latin typeface="Tenorite"/>
                <a:cs typeface="Arial"/>
              </a:rPr>
              <a:t>connection</a:t>
            </a:r>
            <a:endParaRPr lang="en-US">
              <a:latin typeface="Tenorite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Node </a:t>
            </a:r>
            <a:r>
              <a:rPr lang="de-DE" err="1">
                <a:latin typeface="Tenorite"/>
                <a:cs typeface="Arial"/>
              </a:rPr>
              <a:t>to</a:t>
            </a:r>
            <a:r>
              <a:rPr lang="de-DE" dirty="0">
                <a:latin typeface="Tenorite"/>
                <a:cs typeface="Arial"/>
              </a:rPr>
              <a:t> Edge </a:t>
            </a:r>
            <a:r>
              <a:rPr lang="de-DE" err="1">
                <a:latin typeface="Tenorite"/>
                <a:cs typeface="Arial"/>
              </a:rPr>
              <a:t>compatibility</a:t>
            </a:r>
            <a:r>
              <a:rPr lang="de-DE" dirty="0">
                <a:latin typeface="Tenorite"/>
                <a:cs typeface="Arial"/>
              </a:rPr>
              <a:t> check</a:t>
            </a:r>
            <a:endParaRPr lang="en-US">
              <a:latin typeface="Tenorite"/>
              <a:cs typeface="Arial"/>
            </a:endParaRPr>
          </a:p>
          <a:p>
            <a:pPr marL="342900" indent="-342900">
              <a:buFont typeface="Calibri,Sans-Serif"/>
              <a:buChar char="-"/>
            </a:pPr>
            <a:r>
              <a:rPr lang="de-DE" dirty="0">
                <a:latin typeface="Tenorite"/>
                <a:cs typeface="Arial"/>
              </a:rPr>
              <a:t>SVG </a:t>
            </a:r>
            <a:r>
              <a:rPr lang="de-DE" err="1">
                <a:latin typeface="Tenorite"/>
                <a:cs typeface="Arial"/>
              </a:rPr>
              <a:t>graphics</a:t>
            </a:r>
            <a:r>
              <a:rPr lang="de-DE" dirty="0">
                <a:latin typeface="Tenorite"/>
                <a:cs typeface="Arial"/>
              </a:rPr>
              <a:t> </a:t>
            </a:r>
            <a:r>
              <a:rPr lang="de-DE" err="1">
                <a:latin typeface="Tenorite"/>
                <a:cs typeface="Arial"/>
              </a:rPr>
              <a:t>creation</a:t>
            </a:r>
            <a:endParaRPr lang="de-DE">
              <a:latin typeface="Tenorite"/>
            </a:endParaRP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570D1648-6828-24AD-FFF4-E021664EF69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/>
              <a:t>User </a:t>
            </a:r>
            <a:r>
              <a:rPr lang="de-DE" dirty="0" err="1"/>
              <a:t>documentation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/>
              <a:t>User-Friendly interface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 err="1"/>
              <a:t>Compatibility</a:t>
            </a:r>
            <a:r>
              <a:rPr lang="de-DE" dirty="0"/>
              <a:t> and </a:t>
            </a:r>
            <a:r>
              <a:rPr lang="de-DE" dirty="0" err="1"/>
              <a:t>browser</a:t>
            </a:r>
            <a:r>
              <a:rPr lang="de-DE" dirty="0"/>
              <a:t> support</a:t>
            </a:r>
          </a:p>
        </p:txBody>
      </p:sp>
      <p:sp>
        <p:nvSpPr>
          <p:cNvPr id="13" name="Inhaltsplatzhalter 6">
            <a:extLst>
              <a:ext uri="{FF2B5EF4-FFF2-40B4-BE49-F238E27FC236}">
                <a16:creationId xmlns:a16="http://schemas.microsoft.com/office/drawing/2014/main" id="{548EB665-72FA-2E06-F6B6-C99FEEF6488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43904" y="2005689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/>
              <a:t>Functional</a:t>
            </a:r>
          </a:p>
        </p:txBody>
      </p:sp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529FE2CD-47D7-7C94-20F7-3B20987B143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Non-</a:t>
            </a:r>
            <a:r>
              <a:rPr lang="de-DE" dirty="0" err="1"/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232240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103BAFF1-A16B-3C7F-58AB-28F28063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SRS – Use Cases</a:t>
            </a:r>
            <a:endParaRPr lang="de-DE" b="1" kern="1200" dirty="0">
              <a:latin typeface="+mj-lt"/>
            </a:endParaRPr>
          </a:p>
        </p:txBody>
      </p:sp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AE685770-A5A1-4C95-2345-9BB7BB0A4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ECAD-Topologie-Editor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9DFD859F-5A66-1F78-8A73-04FA2EDF5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graphicFrame>
        <p:nvGraphicFramePr>
          <p:cNvPr id="2" name="Inhaltsplatzhalter 2">
            <a:extLst>
              <a:ext uri="{FF2B5EF4-FFF2-40B4-BE49-F238E27FC236}">
                <a16:creationId xmlns:a16="http://schemas.microsoft.com/office/drawing/2014/main" id="{31ABBF6C-9AFE-8B56-56E2-4FA3F6CA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72299"/>
              </p:ext>
            </p:extLst>
          </p:nvPr>
        </p:nvGraphicFramePr>
        <p:xfrm>
          <a:off x="1209246" y="1881768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43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r>
              <a:rPr lang="de-DE" dirty="0"/>
              <a:t>Business Case 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dirty="0"/>
              <a:t>Goal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526318"/>
            <a:ext cx="3396271" cy="14157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/>
              <a:t>Enhance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frontend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AAS,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a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editor</a:t>
            </a:r>
            <a:endParaRPr lang="de-DE" dirty="0"/>
          </a:p>
          <a:p>
            <a:pPr rtl="0"/>
            <a:endParaRPr lang="de-DE" dirty="0"/>
          </a:p>
          <a:p>
            <a:pPr rtl="0"/>
            <a:endParaRPr lang="de-DE"/>
          </a:p>
          <a:p>
            <a:pPr rtl="0"/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Return </a:t>
            </a:r>
            <a:r>
              <a:rPr lang="de-DE" dirty="0" err="1"/>
              <a:t>of</a:t>
            </a:r>
            <a:r>
              <a:rPr lang="de-DE" dirty="0"/>
              <a:t> Investment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11320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latin typeface="Tenorite"/>
                <a:ea typeface="Calibri"/>
                <a:cs typeface="Calibri"/>
              </a:rPr>
              <a:t>Easily</a:t>
            </a:r>
            <a:r>
              <a:rPr lang="de-DE" dirty="0">
                <a:latin typeface="Tenorite"/>
                <a:ea typeface="Calibri"/>
                <a:cs typeface="Calibri"/>
              </a:rPr>
              <a:t> </a:t>
            </a:r>
            <a:r>
              <a:rPr lang="de-DE" dirty="0" err="1">
                <a:latin typeface="Tenorite"/>
                <a:ea typeface="Calibri"/>
                <a:cs typeface="Calibri"/>
              </a:rPr>
              <a:t>create</a:t>
            </a:r>
            <a:r>
              <a:rPr lang="de-DE" dirty="0">
                <a:latin typeface="Tenorite"/>
                <a:ea typeface="Calibri"/>
                <a:cs typeface="Calibri"/>
              </a:rPr>
              <a:t> </a:t>
            </a:r>
            <a:r>
              <a:rPr lang="de-DE" dirty="0" err="1">
                <a:latin typeface="Tenorite"/>
                <a:ea typeface="Calibri"/>
                <a:cs typeface="Calibri"/>
              </a:rPr>
              <a:t>topologies</a:t>
            </a:r>
            <a:r>
              <a:rPr lang="de-DE" dirty="0">
                <a:latin typeface="Tenorite"/>
                <a:ea typeface="Calibri"/>
                <a:cs typeface="Calibri"/>
              </a:rPr>
              <a:t> </a:t>
            </a:r>
            <a:r>
              <a:rPr lang="de-DE" dirty="0" err="1">
                <a:latin typeface="Tenorite"/>
                <a:ea typeface="Calibri"/>
                <a:cs typeface="Calibri"/>
              </a:rPr>
              <a:t>of</a:t>
            </a:r>
            <a:r>
              <a:rPr lang="de-DE" dirty="0">
                <a:latin typeface="Tenorite"/>
                <a:ea typeface="Calibri"/>
                <a:cs typeface="Calibri"/>
              </a:rPr>
              <a:t> AAS-</a:t>
            </a:r>
            <a:r>
              <a:rPr lang="de-DE" dirty="0" err="1">
                <a:latin typeface="Tenorite"/>
                <a:ea typeface="Calibri"/>
                <a:cs typeface="Calibri"/>
              </a:rPr>
              <a:t>components</a:t>
            </a:r>
            <a:endParaRPr lang="de-DE" dirty="0" err="1">
              <a:ea typeface="Calibri"/>
              <a:cs typeface="Calibri"/>
            </a:endParaRPr>
          </a:p>
          <a:p>
            <a:pPr rtl="0"/>
            <a:endParaRPr lang="de-DE" dirty="0"/>
          </a:p>
          <a:p>
            <a:pPr rtl="0"/>
            <a:endParaRPr lang="de-DE"/>
          </a:p>
          <a:p>
            <a:pPr rtl="0"/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Time </a:t>
            </a:r>
            <a:r>
              <a:rPr lang="de-DE" dirty="0" err="1"/>
              <a:t>Scope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71328" y="2526318"/>
            <a:ext cx="3202033" cy="9308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de-DE" dirty="0"/>
              <a:t>Analysis &amp; Design</a:t>
            </a:r>
          </a:p>
          <a:p>
            <a:pPr marL="342900" indent="-342900">
              <a:buChar char="•"/>
            </a:pPr>
            <a:r>
              <a:rPr lang="de-DE" dirty="0"/>
              <a:t>Implementation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de-DE" smtClean="0"/>
              <a:pPr rtl="0"/>
              <a:t>9</a:t>
            </a:fld>
            <a:endParaRPr lang="de-DE"/>
          </a:p>
        </p:txBody>
      </p:sp>
      <p:sp>
        <p:nvSpPr>
          <p:cNvPr id="6" name="Inhaltsplatzhalter 8">
            <a:extLst>
              <a:ext uri="{FF2B5EF4-FFF2-40B4-BE49-F238E27FC236}">
                <a16:creationId xmlns:a16="http://schemas.microsoft.com/office/drawing/2014/main" id="{8479B0E7-B568-C06E-E863-C924A85CB304}"/>
              </a:ext>
            </a:extLst>
          </p:cNvPr>
          <p:cNvSpPr txBox="1">
            <a:spLocks/>
          </p:cNvSpPr>
          <p:nvPr/>
        </p:nvSpPr>
        <p:spPr>
          <a:xfrm>
            <a:off x="1166447" y="4076496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Risks</a:t>
            </a:r>
          </a:p>
        </p:txBody>
      </p:sp>
      <p:sp>
        <p:nvSpPr>
          <p:cNvPr id="14" name="Inhaltsplatzhalter 9">
            <a:extLst>
              <a:ext uri="{FF2B5EF4-FFF2-40B4-BE49-F238E27FC236}">
                <a16:creationId xmlns:a16="http://schemas.microsoft.com/office/drawing/2014/main" id="{63112DC6-B13A-5208-72CF-5370323CF740}"/>
              </a:ext>
            </a:extLst>
          </p:cNvPr>
          <p:cNvSpPr txBox="1">
            <a:spLocks/>
          </p:cNvSpPr>
          <p:nvPr/>
        </p:nvSpPr>
        <p:spPr>
          <a:xfrm>
            <a:off x="4682742" y="4076496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Expenses</a:t>
            </a:r>
          </a:p>
        </p:txBody>
      </p:sp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5A58864E-A185-7544-CEC6-F777C6A5F079}"/>
              </a:ext>
            </a:extLst>
          </p:cNvPr>
          <p:cNvSpPr txBox="1">
            <a:spLocks/>
          </p:cNvSpPr>
          <p:nvPr/>
        </p:nvSpPr>
        <p:spPr>
          <a:xfrm>
            <a:off x="4682741" y="4599011"/>
            <a:ext cx="3173279" cy="1132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Wages</a:t>
            </a:r>
            <a:r>
              <a:rPr lang="de-DE" dirty="0"/>
              <a:t> +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/>
              <a:t> + additional </a:t>
            </a:r>
            <a:r>
              <a:rPr lang="de-DE" dirty="0" err="1"/>
              <a:t>costs</a:t>
            </a:r>
            <a:r>
              <a:rPr lang="de-DE" dirty="0"/>
              <a:t> </a:t>
            </a:r>
          </a:p>
          <a:p>
            <a:r>
              <a:rPr lang="de-DE" dirty="0"/>
              <a:t>= ~</a:t>
            </a:r>
            <a:r>
              <a:rPr lang="de-DE"/>
              <a:t> </a:t>
            </a:r>
            <a:r>
              <a:rPr lang="de-DE" dirty="0"/>
              <a:t>120 000€</a:t>
            </a:r>
          </a:p>
          <a:p>
            <a:endParaRPr lang="de-DE" dirty="0"/>
          </a:p>
          <a:p>
            <a:endParaRPr lang="de-DE"/>
          </a:p>
          <a:p>
            <a:endParaRPr lang="de-DE"/>
          </a:p>
        </p:txBody>
      </p:sp>
      <p:sp>
        <p:nvSpPr>
          <p:cNvPr id="18" name="Inhaltsplatzhalter 12">
            <a:extLst>
              <a:ext uri="{FF2B5EF4-FFF2-40B4-BE49-F238E27FC236}">
                <a16:creationId xmlns:a16="http://schemas.microsoft.com/office/drawing/2014/main" id="{BA6362E4-226A-8AE6-0862-4C7419A2A538}"/>
              </a:ext>
            </a:extLst>
          </p:cNvPr>
          <p:cNvSpPr txBox="1">
            <a:spLocks/>
          </p:cNvSpPr>
          <p:nvPr/>
        </p:nvSpPr>
        <p:spPr>
          <a:xfrm>
            <a:off x="8199037" y="4076496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Offer</a:t>
            </a:r>
          </a:p>
        </p:txBody>
      </p:sp>
      <p:sp>
        <p:nvSpPr>
          <p:cNvPr id="20" name="Inhaltsplatzhalter 10">
            <a:extLst>
              <a:ext uri="{FF2B5EF4-FFF2-40B4-BE49-F238E27FC236}">
                <a16:creationId xmlns:a16="http://schemas.microsoft.com/office/drawing/2014/main" id="{80F19219-980A-3B04-6098-9E7158D06762}"/>
              </a:ext>
            </a:extLst>
          </p:cNvPr>
          <p:cNvSpPr txBox="1">
            <a:spLocks/>
          </p:cNvSpPr>
          <p:nvPr/>
        </p:nvSpPr>
        <p:spPr>
          <a:xfrm>
            <a:off x="8197991" y="4599011"/>
            <a:ext cx="3202033" cy="9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Expenses</a:t>
            </a:r>
            <a:r>
              <a:rPr lang="de-DE" dirty="0"/>
              <a:t> + 25% </a:t>
            </a:r>
            <a:r>
              <a:rPr lang="de-DE" dirty="0" err="1"/>
              <a:t>profit</a:t>
            </a:r>
            <a:r>
              <a:rPr lang="de-DE" dirty="0"/>
              <a:t> </a:t>
            </a:r>
            <a:r>
              <a:rPr lang="de-DE" dirty="0" err="1"/>
              <a:t>margin</a:t>
            </a:r>
            <a:r>
              <a:rPr lang="de-DE" dirty="0"/>
              <a:t> </a:t>
            </a:r>
          </a:p>
          <a:p>
            <a:r>
              <a:rPr lang="de-DE" dirty="0"/>
              <a:t>= ~ 150 000€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95CE3003-EDF8-CE33-ED95-3B19E74A71B3}"/>
              </a:ext>
            </a:extLst>
          </p:cNvPr>
          <p:cNvSpPr txBox="1">
            <a:spLocks/>
          </p:cNvSpPr>
          <p:nvPr/>
        </p:nvSpPr>
        <p:spPr>
          <a:xfrm>
            <a:off x="1166444" y="4599011"/>
            <a:ext cx="3396271" cy="1249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de-DE" dirty="0"/>
              <a:t>Financial </a:t>
            </a:r>
            <a:r>
              <a:rPr lang="de-DE" dirty="0" err="1"/>
              <a:t>risk</a:t>
            </a:r>
            <a:endParaRPr lang="de-DE"/>
          </a:p>
          <a:p>
            <a:pPr marL="342900" indent="-342900">
              <a:buChar char="•"/>
            </a:pPr>
            <a:r>
              <a:rPr lang="de-DE" dirty="0" err="1"/>
              <a:t>Returning</a:t>
            </a:r>
            <a:r>
              <a:rPr lang="de-DE" dirty="0"/>
              <a:t> </a:t>
            </a:r>
            <a:r>
              <a:rPr lang="de-DE" dirty="0" err="1"/>
              <a:t>risk</a:t>
            </a:r>
            <a:endParaRPr lang="de-DE"/>
          </a:p>
          <a:p>
            <a:endParaRPr lang="de-DE" dirty="0"/>
          </a:p>
          <a:p>
            <a:endParaRPr lang="de-DE"/>
          </a:p>
          <a:p>
            <a:endParaRPr lang="de-DE"/>
          </a:p>
        </p:txBody>
      </p:sp>
      <p:sp>
        <p:nvSpPr>
          <p:cNvPr id="12" name="Fußzeilenplatzhalter 26">
            <a:extLst>
              <a:ext uri="{FF2B5EF4-FFF2-40B4-BE49-F238E27FC236}">
                <a16:creationId xmlns:a16="http://schemas.microsoft.com/office/drawing/2014/main" id="{A89DAE3C-992F-408E-AF53-39FE95A733F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ea typeface="+mn-lt"/>
                <a:cs typeface="+mn-lt"/>
              </a:rPr>
              <a:t>ECAD-Topologie-Editor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27248401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9A5FA357-B0DF-4EFE-A910-4D3F993A1AA1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7D59FC1E2DE1438F95520C96621CF6" ma:contentTypeVersion="5" ma:contentTypeDescription="Ein neues Dokument erstellen." ma:contentTypeScope="" ma:versionID="2f7a92f197dcedbe2292a6198155d332">
  <xsd:schema xmlns:xsd="http://www.w3.org/2001/XMLSchema" xmlns:xs="http://www.w3.org/2001/XMLSchema" xmlns:p="http://schemas.microsoft.com/office/2006/metadata/properties" xmlns:ns2="aa1f0b7d-b43c-4dbb-92f5-cfdd0a0c087a" xmlns:ns3="0de6aa20-affa-4a83-968f-e49b9821558b" targetNamespace="http://schemas.microsoft.com/office/2006/metadata/properties" ma:root="true" ma:fieldsID="32ecb66aec861a5e32a8c7b0d9fae947" ns2:_="" ns3:_="">
    <xsd:import namespace="aa1f0b7d-b43c-4dbb-92f5-cfdd0a0c087a"/>
    <xsd:import namespace="0de6aa20-affa-4a83-968f-e49b982155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f0b7d-b43c-4dbb-92f5-cfdd0a0c08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6aa20-affa-4a83-968f-e49b9821558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E6FEAE-B7F5-4337-950D-49B001B15E0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a1f0b7d-b43c-4dbb-92f5-cfdd0a0c087a"/>
    <ds:schemaRef ds:uri="0de6aa20-affa-4a83-968f-e49b9821558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415</Words>
  <Application>Microsoft Office PowerPoint</Application>
  <PresentationFormat>Breitbild</PresentationFormat>
  <Paragraphs>156</Paragraphs>
  <Slides>20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Benutzerdefiniert</vt:lpstr>
      <vt:lpstr>ECAD-Topology-Editor</vt:lpstr>
      <vt:lpstr>The Team  </vt:lpstr>
      <vt:lpstr>Predecessor Project</vt:lpstr>
      <vt:lpstr>Predecessor Project</vt:lpstr>
      <vt:lpstr>Master Use Case </vt:lpstr>
      <vt:lpstr>CRS</vt:lpstr>
      <vt:lpstr>PowerPoint-Präsentation</vt:lpstr>
      <vt:lpstr>SRS – Use Cases</vt:lpstr>
      <vt:lpstr>Business Case </vt:lpstr>
      <vt:lpstr>Methods</vt:lpstr>
      <vt:lpstr>Used Tools</vt:lpstr>
      <vt:lpstr>Approach </vt:lpstr>
      <vt:lpstr>Project Plan (First Semester) </vt:lpstr>
      <vt:lpstr>Project Plan (Second Semester)</vt:lpstr>
      <vt:lpstr>Modularisierung</vt:lpstr>
      <vt:lpstr>Previous system architecture</vt:lpstr>
      <vt:lpstr>System architecture</vt:lpstr>
      <vt:lpstr>Technical Solutions</vt:lpstr>
      <vt:lpstr>Prototyp: Mockup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</dc:title>
  <dc:creator/>
  <cp:lastModifiedBy>Alexander Regemann</cp:lastModifiedBy>
  <cp:revision>1002</cp:revision>
  <dcterms:created xsi:type="dcterms:W3CDTF">2021-09-06T16:30:14Z</dcterms:created>
  <dcterms:modified xsi:type="dcterms:W3CDTF">2023-11-10T00:57:33Z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0x0101002D7D59FC1E2DE1438F95520C96621CF6</vt:lpwstr>
  </property>
</Properties>
</file>