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286" r:id="rId7"/>
    <p:sldId id="302" r:id="rId8"/>
    <p:sldId id="303" r:id="rId9"/>
    <p:sldId id="314" r:id="rId10"/>
    <p:sldId id="300" r:id="rId11"/>
    <p:sldId id="312" r:id="rId12"/>
    <p:sldId id="291" r:id="rId13"/>
    <p:sldId id="282" r:id="rId14"/>
    <p:sldId id="276" r:id="rId15"/>
    <p:sldId id="285" r:id="rId16"/>
    <p:sldId id="313" r:id="rId17"/>
    <p:sldId id="307" r:id="rId18"/>
    <p:sldId id="311" r:id="rId19"/>
    <p:sldId id="284" r:id="rId20"/>
    <p:sldId id="308" r:id="rId21"/>
    <p:sldId id="309" r:id="rId22"/>
    <p:sldId id="275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4D56A8B-0A92-4B16-9A52-AC363440F5DD}">
          <p14:sldIdLst>
            <p14:sldId id="256"/>
            <p14:sldId id="269"/>
            <p14:sldId id="286"/>
            <p14:sldId id="302"/>
            <p14:sldId id="303"/>
            <p14:sldId id="314"/>
            <p14:sldId id="300"/>
            <p14:sldId id="312"/>
            <p14:sldId id="291"/>
            <p14:sldId id="282"/>
            <p14:sldId id="276"/>
            <p14:sldId id="285"/>
            <p14:sldId id="313"/>
            <p14:sldId id="307"/>
            <p14:sldId id="311"/>
            <p14:sldId id="284"/>
            <p14:sldId id="308"/>
            <p14:sldId id="30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A5476-CD53-BF4A-61AC-5BBD5EDA8A07}" v="251" dt="2024-05-16T18:10:48.563"/>
    <p1510:client id="{0C1EB275-332E-79C5-DE48-016ECF607C41}" v="444" dt="2024-05-16T21:43:50.315"/>
    <p1510:client id="{2BCA5A3C-C62F-3422-9293-DCBE5D977DF8}" v="619" dt="2024-05-16T18:35:50.620"/>
    <p1510:client id="{80D419E7-CCE2-1BFA-125F-00A9E08733B6}" v="31" dt="2024-05-16T16:46:48.718"/>
    <p1510:client id="{8A237C7F-F939-4D1A-880E-9C540B00E491}" v="917" dt="2024-05-16T21:48:34.465"/>
    <p1510:client id="{F7EC73CF-10C3-4CA6-BAC3-300BC9A00DF1}" v="232" dt="2024-05-16T16:00:1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54" d="100"/>
          <a:sy n="154" d="100"/>
        </p:scale>
        <p:origin x="10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42468-9470-4F1D-8C7A-33F83E27C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6EEA8-34C8-4FA1-BD40-20F1D01C1526}">
      <dgm:prSet/>
      <dgm:spPr/>
      <dgm:t>
        <a:bodyPr/>
        <a:lstStyle/>
        <a:p>
          <a:pPr rtl="0"/>
          <a:r>
            <a:rPr lang="de-DE" dirty="0">
              <a:latin typeface="Tenorite"/>
            </a:rPr>
            <a:t>Verbinden der Produkte mit Kabeln </a:t>
          </a:r>
          <a:endParaRPr lang="en-US" dirty="0"/>
        </a:p>
      </dgm:t>
    </dgm:pt>
    <dgm:pt modelId="{00D80890-2306-4C5D-8C3A-4CC40C949F74}" type="parTrans" cxnId="{6D228B60-4D80-4773-8513-1EF4ACE8CE10}">
      <dgm:prSet/>
      <dgm:spPr/>
      <dgm:t>
        <a:bodyPr/>
        <a:lstStyle/>
        <a:p>
          <a:endParaRPr lang="en-US"/>
        </a:p>
      </dgm:t>
    </dgm:pt>
    <dgm:pt modelId="{D8DB54BC-2511-4B75-ABA4-7CD7096B5EB2}" type="sibTrans" cxnId="{6D228B60-4D80-4773-8513-1EF4ACE8CE10}">
      <dgm:prSet/>
      <dgm:spPr/>
      <dgm:t>
        <a:bodyPr/>
        <a:lstStyle/>
        <a:p>
          <a:endParaRPr lang="en-US"/>
        </a:p>
      </dgm:t>
    </dgm:pt>
    <dgm:pt modelId="{3BD87188-58EB-447D-BECB-066EEA2E952C}">
      <dgm:prSet/>
      <dgm:spPr/>
      <dgm:t>
        <a:bodyPr/>
        <a:lstStyle/>
        <a:p>
          <a:r>
            <a:rPr lang="de-DE" dirty="0"/>
            <a:t>Drag &amp; Drop </a:t>
          </a:r>
          <a:r>
            <a:rPr lang="de-DE" dirty="0">
              <a:latin typeface="Tenorite"/>
            </a:rPr>
            <a:t>Mechanismus</a:t>
          </a:r>
          <a:endParaRPr lang="de-DE" dirty="0"/>
        </a:p>
      </dgm:t>
    </dgm:pt>
    <dgm:pt modelId="{0B3DBBCC-5F04-443E-A27F-71A529D1730E}" type="parTrans" cxnId="{E853ACEC-DB01-4230-812A-C81DC6AD33B9}">
      <dgm:prSet/>
      <dgm:spPr/>
      <dgm:t>
        <a:bodyPr/>
        <a:lstStyle/>
        <a:p>
          <a:endParaRPr lang="en-US"/>
        </a:p>
      </dgm:t>
    </dgm:pt>
    <dgm:pt modelId="{07D216F1-3BD4-40B7-84E7-F85A2363548D}" type="sibTrans" cxnId="{E853ACEC-DB01-4230-812A-C81DC6AD33B9}">
      <dgm:prSet/>
      <dgm:spPr/>
      <dgm:t>
        <a:bodyPr/>
        <a:lstStyle/>
        <a:p>
          <a:endParaRPr lang="en-US"/>
        </a:p>
      </dgm:t>
    </dgm:pt>
    <dgm:pt modelId="{367F0C24-F1C2-4288-B89A-12F9DAF3C856}">
      <dgm:prSet/>
      <dgm:spPr/>
      <dgm:t>
        <a:bodyPr/>
        <a:lstStyle/>
        <a:p>
          <a:pPr rtl="0"/>
          <a:r>
            <a:rPr lang="de-DE" dirty="0">
              <a:latin typeface="Tenorite"/>
            </a:rPr>
            <a:t>Komponenten auf Kompatibilität testen</a:t>
          </a:r>
          <a:endParaRPr lang="en-US" dirty="0">
            <a:latin typeface="Tenorite"/>
          </a:endParaRPr>
        </a:p>
      </dgm:t>
    </dgm:pt>
    <dgm:pt modelId="{CEE9BDA8-9D70-4ADD-985B-708107D3E94E}" type="parTrans" cxnId="{DEB0B9A2-185C-4A79-BD19-DE11733E0CC7}">
      <dgm:prSet/>
      <dgm:spPr/>
      <dgm:t>
        <a:bodyPr/>
        <a:lstStyle/>
        <a:p>
          <a:endParaRPr lang="en-US"/>
        </a:p>
      </dgm:t>
    </dgm:pt>
    <dgm:pt modelId="{9EA450D2-E94A-4700-B352-F3853021DD19}" type="sibTrans" cxnId="{DEB0B9A2-185C-4A79-BD19-DE11733E0CC7}">
      <dgm:prSet/>
      <dgm:spPr/>
      <dgm:t>
        <a:bodyPr/>
        <a:lstStyle/>
        <a:p>
          <a:endParaRPr lang="en-US"/>
        </a:p>
      </dgm:t>
    </dgm:pt>
    <dgm:pt modelId="{20E303B6-B202-44C2-82C0-6D201832ADE4}">
      <dgm:prSet phldr="0"/>
      <dgm:spPr/>
      <dgm:t>
        <a:bodyPr/>
        <a:lstStyle/>
        <a:p>
          <a:pPr rtl="0"/>
          <a:r>
            <a:rPr lang="de-DE" dirty="0">
              <a:latin typeface="Tenorite"/>
            </a:rPr>
            <a:t>Laden und speichern der Oberfläche</a:t>
          </a:r>
          <a:endParaRPr lang="de-DE" dirty="0"/>
        </a:p>
      </dgm:t>
    </dgm:pt>
    <dgm:pt modelId="{A9EE9FA0-8FBC-457A-B5DA-AF3F24045F9D}" type="parTrans" cxnId="{A8075E0B-8713-4A9F-98F2-DFAEBCA16E39}">
      <dgm:prSet/>
      <dgm:spPr/>
      <dgm:t>
        <a:bodyPr/>
        <a:lstStyle/>
        <a:p>
          <a:endParaRPr lang="de-DE"/>
        </a:p>
      </dgm:t>
    </dgm:pt>
    <dgm:pt modelId="{CF2302DE-5809-4E9F-895C-B50BF82E4100}" type="sibTrans" cxnId="{A8075E0B-8713-4A9F-98F2-DFAEBCA16E39}">
      <dgm:prSet/>
      <dgm:spPr/>
      <dgm:t>
        <a:bodyPr/>
        <a:lstStyle/>
        <a:p>
          <a:endParaRPr lang="de-DE"/>
        </a:p>
      </dgm:t>
    </dgm:pt>
    <dgm:pt modelId="{CC2F6739-F2E8-4E77-8C3B-0FAC402D99BB}" type="pres">
      <dgm:prSet presAssocID="{6BB42468-9470-4F1D-8C7A-33F83E27C71D}" presName="linear" presStyleCnt="0">
        <dgm:presLayoutVars>
          <dgm:animLvl val="lvl"/>
          <dgm:resizeHandles val="exact"/>
        </dgm:presLayoutVars>
      </dgm:prSet>
      <dgm:spPr/>
    </dgm:pt>
    <dgm:pt modelId="{ED836749-EDC0-40F8-B042-7E55CAB55DE8}" type="pres">
      <dgm:prSet presAssocID="{36B6EEA8-34C8-4FA1-BD40-20F1D01C15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82A2A9-8A71-4BFE-9836-BEFAF4AA4C26}" type="pres">
      <dgm:prSet presAssocID="{D8DB54BC-2511-4B75-ABA4-7CD7096B5EB2}" presName="spacer" presStyleCnt="0"/>
      <dgm:spPr/>
    </dgm:pt>
    <dgm:pt modelId="{E383D3E1-BC6D-4633-8791-B12A6CA825C6}" type="pres">
      <dgm:prSet presAssocID="{3BD87188-58EB-447D-BECB-066EEA2E95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220B6B-0421-4945-86D3-531B201DA4EA}" type="pres">
      <dgm:prSet presAssocID="{07D216F1-3BD4-40B7-84E7-F85A2363548D}" presName="spacer" presStyleCnt="0"/>
      <dgm:spPr/>
    </dgm:pt>
    <dgm:pt modelId="{0BAE9AF5-4A79-4EFE-B46A-83FF1B41283C}" type="pres">
      <dgm:prSet presAssocID="{367F0C24-F1C2-4288-B89A-12F9DAF3C8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060B7C-0BAB-42B7-9AD8-A8E1027F8384}" type="pres">
      <dgm:prSet presAssocID="{9EA450D2-E94A-4700-B352-F3853021DD19}" presName="spacer" presStyleCnt="0"/>
      <dgm:spPr/>
    </dgm:pt>
    <dgm:pt modelId="{A4A20FA0-3032-4A8C-B117-ABE86AA817FC}" type="pres">
      <dgm:prSet presAssocID="{20E303B6-B202-44C2-82C0-6D201832AD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075E0B-8713-4A9F-98F2-DFAEBCA16E39}" srcId="{6BB42468-9470-4F1D-8C7A-33F83E27C71D}" destId="{20E303B6-B202-44C2-82C0-6D201832ADE4}" srcOrd="3" destOrd="0" parTransId="{A9EE9FA0-8FBC-457A-B5DA-AF3F24045F9D}" sibTransId="{CF2302DE-5809-4E9F-895C-B50BF82E4100}"/>
    <dgm:cxn modelId="{53A9E60C-327E-4970-A7A5-1466E01CE846}" type="presOf" srcId="{6BB42468-9470-4F1D-8C7A-33F83E27C71D}" destId="{CC2F6739-F2E8-4E77-8C3B-0FAC402D99BB}" srcOrd="0" destOrd="0" presId="urn:microsoft.com/office/officeart/2005/8/layout/vList2"/>
    <dgm:cxn modelId="{6D228B60-4D80-4773-8513-1EF4ACE8CE10}" srcId="{6BB42468-9470-4F1D-8C7A-33F83E27C71D}" destId="{36B6EEA8-34C8-4FA1-BD40-20F1D01C1526}" srcOrd="0" destOrd="0" parTransId="{00D80890-2306-4C5D-8C3A-4CC40C949F74}" sibTransId="{D8DB54BC-2511-4B75-ABA4-7CD7096B5EB2}"/>
    <dgm:cxn modelId="{C845AE67-B829-4C68-9F30-2BC7FFE1CBA3}" type="presOf" srcId="{36B6EEA8-34C8-4FA1-BD40-20F1D01C1526}" destId="{ED836749-EDC0-40F8-B042-7E55CAB55DE8}" srcOrd="0" destOrd="0" presId="urn:microsoft.com/office/officeart/2005/8/layout/vList2"/>
    <dgm:cxn modelId="{BDBF654A-196B-474A-B101-04AE236A59EC}" type="presOf" srcId="{3BD87188-58EB-447D-BECB-066EEA2E952C}" destId="{E383D3E1-BC6D-4633-8791-B12A6CA825C6}" srcOrd="0" destOrd="0" presId="urn:microsoft.com/office/officeart/2005/8/layout/vList2"/>
    <dgm:cxn modelId="{DEB0B9A2-185C-4A79-BD19-DE11733E0CC7}" srcId="{6BB42468-9470-4F1D-8C7A-33F83E27C71D}" destId="{367F0C24-F1C2-4288-B89A-12F9DAF3C856}" srcOrd="2" destOrd="0" parTransId="{CEE9BDA8-9D70-4ADD-985B-708107D3E94E}" sibTransId="{9EA450D2-E94A-4700-B352-F3853021DD19}"/>
    <dgm:cxn modelId="{537CC0CB-57AD-4167-B5A6-174F275EEE75}" type="presOf" srcId="{367F0C24-F1C2-4288-B89A-12F9DAF3C856}" destId="{0BAE9AF5-4A79-4EFE-B46A-83FF1B41283C}" srcOrd="0" destOrd="0" presId="urn:microsoft.com/office/officeart/2005/8/layout/vList2"/>
    <dgm:cxn modelId="{310C49DD-5DA1-464F-A70F-81A9B9413170}" type="presOf" srcId="{20E303B6-B202-44C2-82C0-6D201832ADE4}" destId="{A4A20FA0-3032-4A8C-B117-ABE86AA817FC}" srcOrd="0" destOrd="0" presId="urn:microsoft.com/office/officeart/2005/8/layout/vList2"/>
    <dgm:cxn modelId="{E853ACEC-DB01-4230-812A-C81DC6AD33B9}" srcId="{6BB42468-9470-4F1D-8C7A-33F83E27C71D}" destId="{3BD87188-58EB-447D-BECB-066EEA2E952C}" srcOrd="1" destOrd="0" parTransId="{0B3DBBCC-5F04-443E-A27F-71A529D1730E}" sibTransId="{07D216F1-3BD4-40B7-84E7-F85A2363548D}"/>
    <dgm:cxn modelId="{E712BC72-A556-4D2C-9237-77BDE8C958A5}" type="presParOf" srcId="{CC2F6739-F2E8-4E77-8C3B-0FAC402D99BB}" destId="{ED836749-EDC0-40F8-B042-7E55CAB55DE8}" srcOrd="0" destOrd="0" presId="urn:microsoft.com/office/officeart/2005/8/layout/vList2"/>
    <dgm:cxn modelId="{D3BF22FB-3F0E-4267-8C33-DEE81733382C}" type="presParOf" srcId="{CC2F6739-F2E8-4E77-8C3B-0FAC402D99BB}" destId="{A882A2A9-8A71-4BFE-9836-BEFAF4AA4C26}" srcOrd="1" destOrd="0" presId="urn:microsoft.com/office/officeart/2005/8/layout/vList2"/>
    <dgm:cxn modelId="{CE183508-2ADC-43B2-B719-3910A8EDB039}" type="presParOf" srcId="{CC2F6739-F2E8-4E77-8C3B-0FAC402D99BB}" destId="{E383D3E1-BC6D-4633-8791-B12A6CA825C6}" srcOrd="2" destOrd="0" presId="urn:microsoft.com/office/officeart/2005/8/layout/vList2"/>
    <dgm:cxn modelId="{308C6EAC-C582-478F-9D7B-72419C1E61C0}" type="presParOf" srcId="{CC2F6739-F2E8-4E77-8C3B-0FAC402D99BB}" destId="{34220B6B-0421-4945-86D3-531B201DA4EA}" srcOrd="3" destOrd="0" presId="urn:microsoft.com/office/officeart/2005/8/layout/vList2"/>
    <dgm:cxn modelId="{7DA994AB-C97D-4352-9389-0922E19452CF}" type="presParOf" srcId="{CC2F6739-F2E8-4E77-8C3B-0FAC402D99BB}" destId="{0BAE9AF5-4A79-4EFE-B46A-83FF1B41283C}" srcOrd="4" destOrd="0" presId="urn:microsoft.com/office/officeart/2005/8/layout/vList2"/>
    <dgm:cxn modelId="{5BF0CC21-6451-457D-91D8-48578BC13F33}" type="presParOf" srcId="{CC2F6739-F2E8-4E77-8C3B-0FAC402D99BB}" destId="{F0060B7C-0BAB-42B7-9AD8-A8E1027F8384}" srcOrd="5" destOrd="0" presId="urn:microsoft.com/office/officeart/2005/8/layout/vList2"/>
    <dgm:cxn modelId="{ACD1C013-4650-4C78-80EC-B1192CB4265E}" type="presParOf" srcId="{CC2F6739-F2E8-4E77-8C3B-0FAC402D99BB}" destId="{A4A20FA0-3032-4A8C-B117-ABE86AA817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6749-EDC0-40F8-B042-7E55CAB55DE8}">
      <dsp:nvSpPr>
        <dsp:cNvPr id="0" name=""/>
        <dsp:cNvSpPr/>
      </dsp:nvSpPr>
      <dsp:spPr>
        <a:xfrm>
          <a:off x="0" y="1012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Tenorite"/>
            </a:rPr>
            <a:t>Verbinden der Produkte mit Kabeln </a:t>
          </a:r>
          <a:endParaRPr lang="en-US" sz="3200" kern="1200" dirty="0"/>
        </a:p>
      </dsp:txBody>
      <dsp:txXfrm>
        <a:off x="37467" y="47594"/>
        <a:ext cx="9704248" cy="692586"/>
      </dsp:txXfrm>
    </dsp:sp>
    <dsp:sp modelId="{E383D3E1-BC6D-4633-8791-B12A6CA825C6}">
      <dsp:nvSpPr>
        <dsp:cNvPr id="0" name=""/>
        <dsp:cNvSpPr/>
      </dsp:nvSpPr>
      <dsp:spPr>
        <a:xfrm>
          <a:off x="0" y="86980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Drag &amp; Drop </a:t>
          </a:r>
          <a:r>
            <a:rPr lang="de-DE" sz="3200" kern="1200" dirty="0">
              <a:latin typeface="Tenorite"/>
            </a:rPr>
            <a:t>Mechanismus</a:t>
          </a:r>
          <a:endParaRPr lang="de-DE" sz="3200" kern="1200" dirty="0"/>
        </a:p>
      </dsp:txBody>
      <dsp:txXfrm>
        <a:off x="37467" y="907274"/>
        <a:ext cx="9704248" cy="692586"/>
      </dsp:txXfrm>
    </dsp:sp>
    <dsp:sp modelId="{0BAE9AF5-4A79-4EFE-B46A-83FF1B41283C}">
      <dsp:nvSpPr>
        <dsp:cNvPr id="0" name=""/>
        <dsp:cNvSpPr/>
      </dsp:nvSpPr>
      <dsp:spPr>
        <a:xfrm>
          <a:off x="0" y="172948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Tenorite"/>
            </a:rPr>
            <a:t>Komponenten auf Kompatibilität testen</a:t>
          </a:r>
          <a:endParaRPr lang="en-US" sz="3200" kern="1200" dirty="0">
            <a:latin typeface="Tenorite"/>
          </a:endParaRPr>
        </a:p>
      </dsp:txBody>
      <dsp:txXfrm>
        <a:off x="37467" y="1766954"/>
        <a:ext cx="9704248" cy="692586"/>
      </dsp:txXfrm>
    </dsp:sp>
    <dsp:sp modelId="{A4A20FA0-3032-4A8C-B117-ABE86AA817FC}">
      <dsp:nvSpPr>
        <dsp:cNvPr id="0" name=""/>
        <dsp:cNvSpPr/>
      </dsp:nvSpPr>
      <dsp:spPr>
        <a:xfrm>
          <a:off x="0" y="258916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Tenorite"/>
            </a:rPr>
            <a:t>Laden und speichern der Oberfläche</a:t>
          </a:r>
          <a:endParaRPr lang="de-DE" sz="3200" kern="1200" dirty="0"/>
        </a:p>
      </dsp:txBody>
      <dsp:txXfrm>
        <a:off x="37467" y="2626634"/>
        <a:ext cx="970424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FBB6B5-0366-4F78-9453-DCA132755BA6}" type="datetime1">
              <a:rPr lang="de-DE" smtClean="0"/>
              <a:t>16.05.2024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0B7C6-93FC-4AD5-81D2-FB317B739E62}" type="datetime1">
              <a:rPr lang="de-DE" smtClean="0"/>
              <a:pPr/>
              <a:t>16.05.2024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de-DE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Server Menu: select wanted server.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Filter / Search the list for attributes and names.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Editor:</a:t>
            </a:r>
          </a:p>
          <a:p>
            <a:r>
              <a:rPr lang="en-US" dirty="0">
                <a:cs typeface="Calibri"/>
              </a:rPr>
              <a:t>  Close Editor: to switch back to the informational view(slide 4: predecessor project).</a:t>
            </a:r>
          </a:p>
          <a:p>
            <a:r>
              <a:rPr lang="en-US" dirty="0">
                <a:cs typeface="Calibri"/>
              </a:rPr>
              <a:t>   Save : the created structure as Jason.</a:t>
            </a:r>
          </a:p>
          <a:p>
            <a:r>
              <a:rPr lang="en-US" dirty="0">
                <a:cs typeface="Calibri"/>
              </a:rPr>
              <a:t>  Import: a compatible structure Jason.</a:t>
            </a:r>
          </a:p>
          <a:p>
            <a:r>
              <a:rPr lang="en-US" dirty="0">
                <a:cs typeface="Calibri"/>
              </a:rPr>
              <a:t>  Red circle: output to drag connection</a:t>
            </a:r>
          </a:p>
          <a:p>
            <a:r>
              <a:rPr lang="en-US" dirty="0">
                <a:cs typeface="Calibri"/>
              </a:rPr>
              <a:t>  Blue circle: input (highlighted when compatible output is selected).</a:t>
            </a:r>
          </a:p>
          <a:p>
            <a:r>
              <a:rPr lang="en-US" dirty="0">
                <a:cs typeface="Calibri"/>
              </a:rPr>
              <a:t>  Connection list of all possible/ available connections.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844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They created this </a:t>
            </a:r>
            <a:r>
              <a:rPr lang="en-US" dirty="0" err="1">
                <a:cs typeface="Calibri"/>
              </a:rPr>
              <a:t>webclient</a:t>
            </a:r>
            <a:r>
              <a:rPr lang="en-US" dirty="0">
                <a:cs typeface="Calibri"/>
              </a:rPr>
              <a:t> where you can select the AAS models and see the product details with a picture of the product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276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The use cases that we got from our </a:t>
            </a:r>
            <a:r>
              <a:rPr lang="en-US" dirty="0" err="1">
                <a:cs typeface="Calibri"/>
              </a:rPr>
              <a:t>srs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451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 Software Requirements </a:t>
            </a:r>
            <a:r>
              <a:rPr lang="en-US" err="1"/>
              <a:t>Specificationis</a:t>
            </a:r>
            <a:r>
              <a:rPr lang="en-US"/>
              <a:t> we provided a detailed description of the requirements for the development</a:t>
            </a:r>
          </a:p>
          <a:p>
            <a:endParaRPr lang="en-US"/>
          </a:p>
          <a:p>
            <a:r>
              <a:rPr lang="en-US"/>
              <a:t>The system should facilitate the setup of an Asset Administration Shell (AAS) server with basic models, including devices and connections with ECAD </a:t>
            </a:r>
            <a:r>
              <a:rPr lang="en-US" err="1"/>
              <a:t>submodel</a:t>
            </a:r>
            <a:r>
              <a:rPr lang="en-US" dirty="0"/>
              <a:t> information.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Enhance the AAS viewer by implementing it with a Topology Editor to provide a seamless user experience and improved functionality.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The requirement is met when users can efficiently use the Drag &amp; Drop mechanism to add elements from the AAS viewer to the Topology Editor.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The requirement is met when users can successfully connect nodes and edges, and the connection is established without errors.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253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 </a:t>
            </a:r>
            <a:r>
              <a:rPr lang="en-US" dirty="0" err="1"/>
              <a:t>Gründen</a:t>
            </a:r>
            <a:r>
              <a:rPr lang="en-US" dirty="0"/>
              <a:t>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später</a:t>
            </a:r>
            <a:r>
              <a:rPr lang="en-US" dirty="0"/>
              <a:t> von </a:t>
            </a:r>
            <a:r>
              <a:rPr lang="en-US" dirty="0" err="1"/>
              <a:t>niko</a:t>
            </a:r>
            <a:r>
              <a:rPr lang="en-US" dirty="0"/>
              <a:t> </a:t>
            </a:r>
            <a:r>
              <a:rPr lang="en-US" dirty="0" err="1"/>
              <a:t>erleutert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4131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mehrere Personen gleichzeitig an dem Projekt arbeiten, ist es wichtig, die </a:t>
            </a:r>
            <a:r>
              <a:rPr lang="de-DE" dirty="0" err="1"/>
              <a:t>Commits</a:t>
            </a:r>
            <a:r>
              <a:rPr lang="de-DE" dirty="0"/>
              <a:t> gemäß bestimmten Standards und Vorschriften zu erstellen. Auf diese Weise wollen wir Verwirrung und Missverständnisse vermeiden und eine standardisierte Form erreichen.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146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das Ziel unseres Projekts, was wollen wir erreichen? Das Hauptziel dieses Projekts ist es, einen benutzerfreundlichen webbasierten ECAD-Topologie-Editor zu entwickeln, der in den vorhandenen AAS-Viewer integriert ist, um elektrische Verdrahtungstopologien zwischen den AAS-Modellen zu erstellen. Wir müssen also ein neues Panel erstellen, in dem Sie die AAS-Modelle per Drag-and-Drop ziehen und miteinander verbinden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633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ADFE9A-8332-4BE9-A2AF-484BAAB00947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BF2EE37-CBC9-472C-83AF-11FD634D3FCE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3A041F1-F75D-4683-94F3-AEE6E2D38B9C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1BCCD08-BC9E-47A3-8829-2F2EB1EF90DD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90794168-3458-4D95-9874-B441ED6F6EE3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3C191949-639A-4516-A809-BFEABDC8E7BE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76D41A6-22B6-4FFE-8607-BD6556318471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B4661F8-F010-4C1E-9D66-E09AAC536444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3C7CF8A-3B9F-419B-92B2-BF96EED09F3A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519704-BC59-4428-B465-8603DF8F2EAC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7F65156-E266-4A2C-88F8-4C48216252FE}" type="datetime1">
              <a:rPr lang="de-DE" noProof="0" smtClean="0"/>
              <a:t>16.05.2024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66" y="1122363"/>
            <a:ext cx="8207644" cy="2387600"/>
          </a:xfrm>
        </p:spPr>
        <p:txBody>
          <a:bodyPr rtlCol="0"/>
          <a:lstStyle/>
          <a:p>
            <a:pPr rtl="0"/>
            <a:r>
              <a:rPr lang="de-DE" dirty="0"/>
              <a:t>ECAD-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66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Software Engineering – TINF22F – Gruppe 3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2" y="-238825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 dirty="0">
                <a:latin typeface="+mj-lt"/>
                <a:ea typeface="+mj-ea"/>
                <a:cs typeface="+mj-cs"/>
              </a:rPr>
              <a:t>Produktübersicht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ECAD-Topologie-Editor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80767A-C29A-25CD-A7D6-7D963A0FAA7E}"/>
              </a:ext>
            </a:extLst>
          </p:cNvPr>
          <p:cNvSpPr txBox="1"/>
          <p:nvPr/>
        </p:nvSpPr>
        <p:spPr>
          <a:xfrm>
            <a:off x="673762" y="2335818"/>
            <a:ext cx="10840904" cy="2190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280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dirty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A90283A6-48FC-3AB9-5E21-D462C5EA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5" y="1212209"/>
            <a:ext cx="8269557" cy="43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9F3CA-9C30-D027-FFE4-3B6F9C6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Wechsel zu Angular</a:t>
            </a:r>
            <a:endParaRPr lang="de-DE" b="1" kern="1200" dirty="0">
              <a:latin typeface="+mj-lt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ADD4E3-E7BB-1C6E-6AED-5DCC8E596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</a:rPr>
              <a:t>ECAD-Topologie-Editor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899BF-81CB-AE3B-6604-36C67F4C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DC9890-A38A-8E92-F4F8-785B4A2CECF6}"/>
              </a:ext>
            </a:extLst>
          </p:cNvPr>
          <p:cNvSpPr>
            <a:spLocks noGrp="1"/>
          </p:cNvSpPr>
          <p:nvPr/>
        </p:nvSpPr>
        <p:spPr>
          <a:xfrm>
            <a:off x="1198808" y="2132289"/>
            <a:ext cx="9800058" cy="2437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Keine Erfahrung mit </a:t>
            </a:r>
            <a:r>
              <a:rPr lang="de-DE" sz="2400" dirty="0" err="1"/>
              <a:t>React</a:t>
            </a:r>
            <a:r>
              <a:rPr lang="de-DE" sz="2400" dirty="0"/>
              <a:t>, viel mit Angular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Vorgängerprojekt nicht funktional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Reverse Engineering schwer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dirty="0"/>
              <a:t>Library Dokumentation sehr schlecht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sz="2400" dirty="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sz="2400" dirty="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04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26FAD1-A857-1965-BEC3-4141028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" y="509340"/>
            <a:ext cx="5192627" cy="1325563"/>
          </a:xfrm>
        </p:spPr>
        <p:txBody>
          <a:bodyPr/>
          <a:lstStyle/>
          <a:p>
            <a:r>
              <a:rPr lang="en-US" dirty="0"/>
              <a:t>Technische Lösung</a:t>
            </a:r>
          </a:p>
        </p:txBody>
      </p:sp>
      <p:pic>
        <p:nvPicPr>
          <p:cNvPr id="9" name="Grafik 8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82714DC0-8F5F-18F6-CB75-180D2E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90" y="2154893"/>
            <a:ext cx="2065420" cy="2828613"/>
          </a:xfrm>
          <a:prstGeom prst="rect">
            <a:avLst/>
          </a:prstGeom>
          <a:noFill/>
        </p:spPr>
      </p:pic>
      <p:pic>
        <p:nvPicPr>
          <p:cNvPr id="7" name="Grafik 6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6699E44E-B2A7-3C7C-8BF0-0A01C6E7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06" y="2154893"/>
            <a:ext cx="2060084" cy="2828613"/>
          </a:xfrm>
          <a:prstGeom prst="rect">
            <a:avLst/>
          </a:prstGeom>
          <a:noFill/>
        </p:spPr>
      </p:pic>
      <p:pic>
        <p:nvPicPr>
          <p:cNvPr id="6" name="Inhaltsplatzhalter 5" descr="Ein Bild, das Text, Screenshot, Schrift, Logo enthält.&#10;&#10;Beschreibung automatisch generiert.">
            <a:extLst>
              <a:ext uri="{FF2B5EF4-FFF2-40B4-BE49-F238E27FC236}">
                <a16:creationId xmlns:a16="http://schemas.microsoft.com/office/drawing/2014/main" id="{48F9DCE7-294F-551A-18D6-87E3D4A8075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3243229" y="2154893"/>
            <a:ext cx="2064887" cy="2828613"/>
          </a:xfr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45922-2E44-1C6C-BD68-2FC796C0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12</a:t>
            </a:fld>
            <a:endParaRPr lang="de-DE" noProof="0"/>
          </a:p>
        </p:txBody>
      </p:sp>
      <p:pic>
        <p:nvPicPr>
          <p:cNvPr id="11" name="Grafik 10" descr="Angular – Wikipedia">
            <a:extLst>
              <a:ext uri="{FF2B5EF4-FFF2-40B4-BE49-F238E27FC236}">
                <a16:creationId xmlns:a16="http://schemas.microsoft.com/office/drawing/2014/main" id="{B0288526-AEBB-6901-A18B-51EF9575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99" y="2789023"/>
            <a:ext cx="2018033" cy="2050022"/>
          </a:xfrm>
          <a:prstGeom prst="rect">
            <a:avLst/>
          </a:prstGeom>
        </p:spPr>
      </p:pic>
      <p:pic>
        <p:nvPicPr>
          <p:cNvPr id="14" name="Grafik 13" descr="Angular Material UI component library">
            <a:extLst>
              <a:ext uri="{FF2B5EF4-FFF2-40B4-BE49-F238E27FC236}">
                <a16:creationId xmlns:a16="http://schemas.microsoft.com/office/drawing/2014/main" id="{8D30FA7D-E6A8-525C-280D-91759343B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669" y="2902603"/>
            <a:ext cx="1593960" cy="1711325"/>
          </a:xfrm>
          <a:prstGeom prst="rect">
            <a:avLst/>
          </a:prstGeom>
        </p:spPr>
      </p:pic>
      <p:sp>
        <p:nvSpPr>
          <p:cNvPr id="16" name="Fußzeilenplatzhalter 26">
            <a:extLst>
              <a:ext uri="{FF2B5EF4-FFF2-40B4-BE49-F238E27FC236}">
                <a16:creationId xmlns:a16="http://schemas.microsoft.com/office/drawing/2014/main" id="{67F70B85-6324-3BB6-9C73-ABD24A084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41FC22-2745-18C6-FCA6-B02715C19202}"/>
              </a:ext>
            </a:extLst>
          </p:cNvPr>
          <p:cNvSpPr txBox="1"/>
          <p:nvPr/>
        </p:nvSpPr>
        <p:spPr>
          <a:xfrm>
            <a:off x="7310726" y="4829562"/>
            <a:ext cx="101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ea typeface="+mj-lt"/>
                <a:cs typeface="+mj-lt"/>
              </a:rPr>
              <a:t>Angular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21FC60-99B3-CE77-EC61-46CDC29E88E3}"/>
              </a:ext>
            </a:extLst>
          </p:cNvPr>
          <p:cNvSpPr txBox="1"/>
          <p:nvPr/>
        </p:nvSpPr>
        <p:spPr>
          <a:xfrm>
            <a:off x="3326142" y="4829562"/>
            <a:ext cx="221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ea typeface="+mj-lt"/>
                <a:cs typeface="+mj-lt"/>
              </a:rPr>
              <a:t>Angular 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4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9F3CA-9C30-D027-FFE4-3B6F9C6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08" y="-86404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Architekturelle Entscheidungen</a:t>
            </a:r>
            <a:endParaRPr lang="de-DE" b="1" kern="1200" dirty="0">
              <a:latin typeface="+mj-lt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ADD4E3-E7BB-1C6E-6AED-5DCC8E596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</a:rPr>
              <a:t>ECAD-Topologie-Editor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899BF-81CB-AE3B-6604-36C67F4C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DC9890-A38A-8E92-F4F8-785B4A2CECF6}"/>
              </a:ext>
            </a:extLst>
          </p:cNvPr>
          <p:cNvSpPr>
            <a:spLocks noGrp="1"/>
          </p:cNvSpPr>
          <p:nvPr/>
        </p:nvSpPr>
        <p:spPr>
          <a:xfrm>
            <a:off x="1198808" y="1441824"/>
            <a:ext cx="9800058" cy="2437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>
                <a:cs typeface="Arial"/>
              </a:rPr>
              <a:t>Keine aktuelle, kostenlose, funktionierende Library für Diagramme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>
                <a:cs typeface="Arial"/>
              </a:rPr>
              <a:t>Angular Drag &amp; Drop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>
                <a:cs typeface="Arial"/>
              </a:rPr>
              <a:t>Viereckige Elemente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>
                <a:cs typeface="Arial"/>
              </a:rPr>
              <a:t>Buttons auf jeder Seite als Ports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>
                <a:cs typeface="Arial"/>
              </a:rPr>
              <a:t>Linien mit </a:t>
            </a:r>
            <a:r>
              <a:rPr lang="de-DE" sz="2400" dirty="0" err="1">
                <a:cs typeface="Arial"/>
              </a:rPr>
              <a:t>LeaderLine</a:t>
            </a:r>
            <a:endParaRPr lang="de-DE" sz="2400">
              <a:cs typeface="Arial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sz="2400" dirty="0">
              <a:cs typeface="Arial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sz="2400" dirty="0">
              <a:cs typeface="Arial"/>
            </a:endParaRPr>
          </a:p>
        </p:txBody>
      </p:sp>
      <p:pic>
        <p:nvPicPr>
          <p:cNvPr id="3" name="Grafik 2" descr="Ein Bild, das Stecker enthält.&#10;&#10;Beschreibung automatisch generiert.">
            <a:extLst>
              <a:ext uri="{FF2B5EF4-FFF2-40B4-BE49-F238E27FC236}">
                <a16:creationId xmlns:a16="http://schemas.microsoft.com/office/drawing/2014/main" id="{4FC2231D-8737-808D-6420-0E266BFC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30" y="3747161"/>
            <a:ext cx="1733550" cy="1638300"/>
          </a:xfrm>
          <a:prstGeom prst="rect">
            <a:avLst/>
          </a:prstGeom>
        </p:spPr>
      </p:pic>
      <p:pic>
        <p:nvPicPr>
          <p:cNvPr id="6" name="Grafik 5" descr="Ein Bild, das Text, Diagramm, Reihe, Karte enthält.&#10;&#10;Beschreibung automatisch generiert.">
            <a:extLst>
              <a:ext uri="{FF2B5EF4-FFF2-40B4-BE49-F238E27FC236}">
                <a16:creationId xmlns:a16="http://schemas.microsoft.com/office/drawing/2014/main" id="{E8DFCBDB-B8A1-8867-2B3E-9FC6BC88A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" t="3228" r="6240" b="8729"/>
          <a:stretch/>
        </p:blipFill>
        <p:spPr>
          <a:xfrm>
            <a:off x="2009192" y="4002123"/>
            <a:ext cx="2628244" cy="13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0" y="387569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 dirty="0">
                <a:latin typeface="+mj-lt"/>
                <a:ea typeface="+mj-ea"/>
                <a:cs typeface="+mj-cs"/>
              </a:rPr>
              <a:t>Vorgehensweiße beim Testen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ECAD-Topologie-Editor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dirty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2FBECC1-6FAB-48C1-479C-BA318E385D14}"/>
              </a:ext>
            </a:extLst>
          </p:cNvPr>
          <p:cNvSpPr>
            <a:spLocks noGrp="1"/>
          </p:cNvSpPr>
          <p:nvPr/>
        </p:nvSpPr>
        <p:spPr>
          <a:xfrm>
            <a:off x="1198808" y="2182420"/>
            <a:ext cx="9790032" cy="3420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400" dirty="0"/>
              <a:t>Aspekte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000" dirty="0">
                <a:cs typeface="Arial"/>
              </a:rPr>
              <a:t>Topologie Editor</a:t>
            </a:r>
            <a:endParaRPr lang="en-US" sz="2000" dirty="0"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cs typeface="Arial"/>
              </a:rPr>
              <a:t>Platzierung</a:t>
            </a:r>
            <a:endParaRPr lang="en-US" sz="1600" dirty="0"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cs typeface="Arial"/>
              </a:rPr>
              <a:t>JSON</a:t>
            </a:r>
            <a:endParaRPr lang="en-US" sz="1600" dirty="0">
              <a:cs typeface="Arial"/>
            </a:endParaRPr>
          </a:p>
          <a:p>
            <a:pPr marL="1828800" lvl="3" indent="-457200">
              <a:buFont typeface="Symbol" panose="05050102010706020507" pitchFamily="18" charset="2"/>
              <a:buChar char="-"/>
            </a:pPr>
            <a:r>
              <a:rPr lang="de-DE" sz="1400" dirty="0">
                <a:cs typeface="Arial"/>
              </a:rPr>
              <a:t>Richtigkeit</a:t>
            </a:r>
            <a:endParaRPr lang="en-US" sz="1400" dirty="0">
              <a:cs typeface="Arial"/>
            </a:endParaRPr>
          </a:p>
          <a:p>
            <a:pPr marL="1828800" lvl="3" indent="-457200">
              <a:buFont typeface="Symbol" panose="05050102010706020507" pitchFamily="18" charset="2"/>
              <a:buChar char="-"/>
            </a:pPr>
            <a:r>
              <a:rPr lang="de-DE" sz="1400" dirty="0">
                <a:cs typeface="Arial"/>
              </a:rPr>
              <a:t>Format</a:t>
            </a:r>
            <a:br>
              <a:rPr lang="de-DE" sz="1400" dirty="0">
                <a:cs typeface="Arial"/>
              </a:rPr>
            </a:br>
            <a:r>
              <a:rPr lang="de-DE" sz="1400" dirty="0">
                <a:cs typeface="Arial"/>
              </a:rPr>
              <a:t> 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000" dirty="0">
                <a:cs typeface="Arial"/>
              </a:rPr>
              <a:t>Funktionalitäten</a:t>
            </a:r>
            <a:endParaRPr lang="en-US" sz="2000">
              <a:cs typeface="Arial"/>
            </a:endParaRPr>
          </a:p>
          <a:p>
            <a:pPr marL="1828800" lvl="3" indent="-457200">
              <a:buFont typeface="Symbol" panose="05050102010706020507" pitchFamily="18" charset="2"/>
              <a:buChar char="-"/>
            </a:pPr>
            <a:r>
              <a:rPr lang="de-DE" sz="1400" dirty="0">
                <a:cs typeface="Arial"/>
              </a:rPr>
              <a:t>Drag &amp; Drop</a:t>
            </a:r>
          </a:p>
          <a:p>
            <a:pPr marL="1828800" lvl="3" indent="-457200">
              <a:buFont typeface="Symbol" panose="05050102010706020507" pitchFamily="18" charset="2"/>
              <a:buChar char="-"/>
            </a:pPr>
            <a:r>
              <a:rPr lang="de-DE" sz="1400" dirty="0">
                <a:cs typeface="Arial"/>
              </a:rPr>
              <a:t>Connections</a:t>
            </a:r>
            <a:endParaRPr lang="en-US" sz="1400" dirty="0">
              <a:cs typeface="Arial"/>
            </a:endParaRPr>
          </a:p>
          <a:p>
            <a:pPr marL="1828800" lvl="3" indent="-457200">
              <a:buFont typeface="Symbol" panose="05050102010706020507" pitchFamily="18" charset="2"/>
              <a:buChar char="-"/>
            </a:pPr>
            <a:r>
              <a:rPr lang="de-DE" sz="1400" dirty="0">
                <a:cs typeface="Arial"/>
              </a:rPr>
              <a:t>Kompatibilität</a:t>
            </a:r>
            <a:endParaRPr lang="de-DE" dirty="0"/>
          </a:p>
          <a:p>
            <a:pPr marL="914400" lvl="1" indent="-457200">
              <a:buChar char="•"/>
            </a:pPr>
            <a:endParaRPr lang="de-DE" sz="2000" dirty="0"/>
          </a:p>
          <a:p>
            <a:pPr marL="1371600" lvl="2" indent="-457200">
              <a:buFont typeface="Wingdings" panose="020B0604020202020204" pitchFamily="34" charset="0"/>
              <a:buChar char="§"/>
            </a:pPr>
            <a:endParaRPr lang="de-DE" sz="1600" dirty="0"/>
          </a:p>
          <a:p>
            <a:pPr marL="914400" lvl="1" indent="-457200">
              <a:buChar char="•"/>
            </a:pPr>
            <a:endParaRPr lang="de-DE" sz="2000" dirty="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sz="2400" dirty="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F8C40F2-0EC8-116B-D45C-D6FB0295DAEA}"/>
              </a:ext>
            </a:extLst>
          </p:cNvPr>
          <p:cNvSpPr>
            <a:spLocks noGrp="1"/>
          </p:cNvSpPr>
          <p:nvPr/>
        </p:nvSpPr>
        <p:spPr>
          <a:xfrm>
            <a:off x="4878465" y="2082157"/>
            <a:ext cx="9790032" cy="3420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Arial"/>
                <a:cs typeface="Arial"/>
              </a:rPr>
              <a:t>Setup 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Projekt 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Server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000" dirty="0">
                <a:latin typeface="Arial"/>
                <a:cs typeface="Arial"/>
              </a:rPr>
              <a:t>UI</a:t>
            </a:r>
            <a:endParaRPr lang="en-US" sz="2000" dirty="0">
              <a:latin typeface="Arial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Responsive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Smooth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Intuitiv</a:t>
            </a:r>
          </a:p>
          <a:p>
            <a:pPr marL="914400" indent="-4572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1F2328"/>
                </a:solidFill>
                <a:latin typeface="Arial"/>
                <a:cs typeface="Arial"/>
              </a:rPr>
              <a:t>Validation</a:t>
            </a:r>
            <a:endParaRPr lang="en-US" sz="2000" dirty="0">
              <a:latin typeface="Arial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Menge Komponente</a:t>
            </a:r>
            <a:endParaRPr lang="en-US" sz="1600" dirty="0">
              <a:latin typeface="Arial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1600" dirty="0">
                <a:latin typeface="Arial"/>
                <a:cs typeface="Arial"/>
              </a:rPr>
              <a:t>Falsche Modelle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44EAE5-8AF6-FAE7-AF56-0C79E64E8E6D}"/>
              </a:ext>
            </a:extLst>
          </p:cNvPr>
          <p:cNvSpPr txBox="1"/>
          <p:nvPr/>
        </p:nvSpPr>
        <p:spPr>
          <a:xfrm>
            <a:off x="774032" y="171650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10 Tests:</a:t>
            </a:r>
          </a:p>
        </p:txBody>
      </p:sp>
    </p:spTree>
    <p:extLst>
      <p:ext uri="{BB962C8B-B14F-4D97-AF65-F5344CB8AC3E}">
        <p14:creationId xmlns:p14="http://schemas.microsoft.com/office/powerpoint/2010/main" val="294088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0F9-FAB9-C202-7558-C8AC53FB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Testergebnisse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2354B-0685-08BF-B098-B350DAA87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200" dirty="0">
                <a:solidFill>
                  <a:schemeClr val="tx1"/>
                </a:solidFill>
              </a:rPr>
              <a:t>ECAD-Topologie-Editor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1BF8774-A1C6-9F05-24E8-7324D402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934D9E-D069-8FDC-B3C9-5127BF916B1F}"/>
              </a:ext>
            </a:extLst>
          </p:cNvPr>
          <p:cNvSpPr txBox="1"/>
          <p:nvPr/>
        </p:nvSpPr>
        <p:spPr>
          <a:xfrm>
            <a:off x="1465847" y="1816768"/>
            <a:ext cx="978167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en-US" sz="2400" dirty="0" err="1">
                <a:ea typeface="+mn-lt"/>
                <a:cs typeface="+mn-lt"/>
              </a:rPr>
              <a:t>Gemischte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Ergebnisse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>
              <a:ea typeface="+mn-lt"/>
              <a:cs typeface="Arial"/>
            </a:endParaRP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400" dirty="0" err="1">
                <a:ea typeface="+mn-lt"/>
                <a:cs typeface="+mn-lt"/>
              </a:rPr>
              <a:t>Erfolgreich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>
              <a:ea typeface="+mn-lt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en-US" sz="2400" dirty="0">
                <a:ea typeface="+mn-lt"/>
                <a:cs typeface="Arial"/>
              </a:rPr>
              <a:t>&lt;TS-TOPOLOGYEDITOR</a:t>
            </a:r>
            <a:r>
              <a:rPr lang="en-US" sz="2400" dirty="0">
                <a:solidFill>
                  <a:srgbClr val="000000"/>
                </a:solidFill>
                <a:cs typeface="Arial"/>
              </a:rPr>
              <a:t>&gt;</a:t>
            </a:r>
            <a:endParaRPr lang="en-US" sz="2400" dirty="0">
              <a:solidFill>
                <a:srgbClr val="000000"/>
              </a:solidFill>
              <a:ea typeface="+mn-lt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en-US" sz="2400" dirty="0">
                <a:ea typeface="+mn-lt"/>
                <a:cs typeface="Arial"/>
              </a:rPr>
              <a:t>&lt;TS-INTERFACE&gt;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400" dirty="0" err="1">
                <a:ea typeface="+mn-lt"/>
                <a:cs typeface="Arial"/>
              </a:rPr>
              <a:t>Gescheitert</a:t>
            </a:r>
            <a:r>
              <a:rPr lang="en-US" sz="2400" dirty="0">
                <a:ea typeface="+mn-lt"/>
                <a:cs typeface="Arial"/>
              </a:rPr>
              <a:t>: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en-US" sz="2400" dirty="0">
                <a:ea typeface="+mn-lt"/>
                <a:cs typeface="+mn-lt"/>
              </a:rPr>
              <a:t>&lt;TS-SERVER&gt;</a:t>
            </a:r>
            <a:endParaRPr lang="en-US" sz="2400" dirty="0">
              <a:ea typeface="+mn-lt"/>
              <a:cs typeface="Arial"/>
            </a:endParaRP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en-US" sz="2400" dirty="0">
                <a:ea typeface="+mn-lt"/>
                <a:cs typeface="Arial"/>
              </a:rPr>
              <a:t>&lt;TS-VALIDATION&gt;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en-US" sz="2400" dirty="0" err="1">
                <a:ea typeface="+mn-lt"/>
                <a:cs typeface="+mn-lt"/>
              </a:rPr>
              <a:t>Herausforderungen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4D5156"/>
                </a:solidFill>
                <a:latin typeface="Arial"/>
                <a:ea typeface="+mn-lt"/>
                <a:cs typeface="Arial"/>
              </a:rPr>
              <a:t>‭→</a:t>
            </a:r>
            <a:r>
              <a:rPr lang="en-US" sz="1100" dirty="0">
                <a:solidFill>
                  <a:srgbClr val="4D5156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400" dirty="0">
                <a:ea typeface="+mn-lt"/>
                <a:cs typeface="+mn-lt"/>
              </a:rPr>
              <a:t>JSON-</a:t>
            </a:r>
            <a:r>
              <a:rPr lang="en-US" sz="2400" dirty="0" err="1">
                <a:ea typeface="+mn-lt"/>
                <a:cs typeface="+mn-lt"/>
              </a:rPr>
              <a:t>Funktionalität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en-US" dirty="0">
              <a:solidFill>
                <a:srgbClr val="1F2328"/>
              </a:solidFill>
              <a:cs typeface="Arial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endParaRPr lang="en-US" dirty="0">
              <a:solidFill>
                <a:srgbClr val="1F2328"/>
              </a:solidFill>
              <a:cs typeface="Arial"/>
            </a:endParaRPr>
          </a:p>
          <a:p>
            <a:pPr marL="457200" indent="-457200">
              <a:buFont typeface="Symbol" panose="05050102010706020507" pitchFamily="18" charset="2"/>
              <a:buChar char="-"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5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590F7-4221-DED8-8C8C-4AD539B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8" y="381000"/>
            <a:ext cx="9800059" cy="908029"/>
          </a:xfrm>
        </p:spPr>
        <p:txBody>
          <a:bodyPr anchor="b">
            <a:normAutofit/>
          </a:bodyPr>
          <a:lstStyle/>
          <a:p>
            <a:r>
              <a:rPr lang="de-DE" sz="4400" dirty="0"/>
              <a:t>Prototyp: </a:t>
            </a:r>
            <a:r>
              <a:rPr lang="de-DE" sz="4000" dirty="0"/>
              <a:t>Mockup (3. Semester)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6F77950-AE02-BB1C-BE14-39E22082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16</a:t>
            </a:fld>
            <a:endParaRPr lang="de-DE" noProof="0"/>
          </a:p>
        </p:txBody>
      </p:sp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CCA096D0-60AC-1928-F74D-5D011AD4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09" y="1430503"/>
            <a:ext cx="8447138" cy="4554813"/>
          </a:xfrm>
          <a:prstGeom prst="rect">
            <a:avLst/>
          </a:prstGeom>
        </p:spPr>
      </p:pic>
      <p:sp>
        <p:nvSpPr>
          <p:cNvPr id="6" name="Fußzeilenplatzhalter 26">
            <a:extLst>
              <a:ext uri="{FF2B5EF4-FFF2-40B4-BE49-F238E27FC236}">
                <a16:creationId xmlns:a16="http://schemas.microsoft.com/office/drawing/2014/main" id="{5C96E95A-F417-D575-3122-84F998964DC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8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 dirty="0"/>
              <a:t>Demo des Projekts</a:t>
            </a: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7A625ED-E886-6CB2-A181-C3C0B306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76" y="2017467"/>
            <a:ext cx="3366815" cy="3366815"/>
          </a:xfrm>
          <a:prstGeom prst="rect">
            <a:avLst/>
          </a:prstGeom>
          <a:noFill/>
        </p:spPr>
      </p:pic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</a:rPr>
              <a:t>ECAD-Topologie-Editor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80767A-C29A-25CD-A7D6-7D963A0FAA7E}"/>
              </a:ext>
            </a:extLst>
          </p:cNvPr>
          <p:cNvSpPr txBox="1"/>
          <p:nvPr/>
        </p:nvSpPr>
        <p:spPr>
          <a:xfrm>
            <a:off x="673762" y="2335818"/>
            <a:ext cx="10840904" cy="2190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1453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0" y="387569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 dirty="0">
                <a:latin typeface="+mj-lt"/>
                <a:ea typeface="+mj-ea"/>
                <a:cs typeface="+mj-cs"/>
              </a:rPr>
              <a:t>Fazit/Ausblick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ECAD-Topologie-Editor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80767A-C29A-25CD-A7D6-7D963A0FAA7E}"/>
              </a:ext>
            </a:extLst>
          </p:cNvPr>
          <p:cNvSpPr txBox="1"/>
          <p:nvPr/>
        </p:nvSpPr>
        <p:spPr>
          <a:xfrm>
            <a:off x="673762" y="2335818"/>
            <a:ext cx="10840904" cy="2190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2800" dirty="0"/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dirty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411896-D9AC-8A0B-BBED-A6EAB39168AD}"/>
              </a:ext>
            </a:extLst>
          </p:cNvPr>
          <p:cNvSpPr txBox="1"/>
          <p:nvPr/>
        </p:nvSpPr>
        <p:spPr>
          <a:xfrm>
            <a:off x="834032" y="2505670"/>
            <a:ext cx="5099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lief gut: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Planung und Aufgabenverteilung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Meetings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Vorgehensmodell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Dokumente </a:t>
            </a: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100E06-9395-D023-A928-354E4ADB3528}"/>
              </a:ext>
            </a:extLst>
          </p:cNvPr>
          <p:cNvSpPr txBox="1"/>
          <p:nvPr/>
        </p:nvSpPr>
        <p:spPr>
          <a:xfrm>
            <a:off x="6094214" y="250567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Was hätte besser laufen können: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Umsetzung der Planung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400" dirty="0"/>
              <a:t>Entwicklung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2400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6574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05" y="1713916"/>
            <a:ext cx="6220278" cy="2387600"/>
          </a:xfrm>
        </p:spPr>
        <p:txBody>
          <a:bodyPr rtlCol="0"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9" y="-572399"/>
            <a:ext cx="10678142" cy="1325563"/>
          </a:xfrm>
        </p:spPr>
        <p:txBody>
          <a:bodyPr rtlCol="0"/>
          <a:lstStyle/>
          <a:p>
            <a:pPr algn="ctr"/>
            <a:r>
              <a:rPr lang="de-DE" dirty="0"/>
              <a:t>Das Team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79ECEAD-1383-4799-333F-9E3EA45F28A8}"/>
              </a:ext>
            </a:extLst>
          </p:cNvPr>
          <p:cNvSpPr/>
          <p:nvPr/>
        </p:nvSpPr>
        <p:spPr>
          <a:xfrm>
            <a:off x="1591842" y="726785"/>
            <a:ext cx="4059329" cy="130248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3CB7753-C6DF-24E6-B2DB-E3905773D443}"/>
              </a:ext>
            </a:extLst>
          </p:cNvPr>
          <p:cNvSpPr txBox="1"/>
          <p:nvPr/>
        </p:nvSpPr>
        <p:spPr>
          <a:xfrm>
            <a:off x="2627743" y="91803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494949"/>
                </a:solidFill>
              </a:rPr>
              <a:t>Nico Anders</a:t>
            </a:r>
            <a:endParaRPr lang="de-DE" dirty="0"/>
          </a:p>
          <a:p>
            <a:r>
              <a:rPr lang="de-DE" sz="1400" dirty="0"/>
              <a:t>Project Leiter</a:t>
            </a:r>
          </a:p>
          <a:p>
            <a:r>
              <a:rPr lang="de-DE" sz="1400" dirty="0"/>
              <a:t>inf22076@lehre.dhbw-stuttgart.de</a:t>
            </a:r>
            <a:endParaRPr lang="de-DE" dirty="0">
              <a:cs typeface="Arial"/>
            </a:endParaRPr>
          </a:p>
          <a:p>
            <a:r>
              <a:rPr lang="de-DE" sz="1400" dirty="0"/>
              <a:t>4793215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972A4F-11FF-DFE3-9FF7-F80265E3B54A}"/>
              </a:ext>
            </a:extLst>
          </p:cNvPr>
          <p:cNvSpPr/>
          <p:nvPr/>
        </p:nvSpPr>
        <p:spPr>
          <a:xfrm>
            <a:off x="1594041" y="2253105"/>
            <a:ext cx="4049432" cy="133657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02E507CD-D412-CD29-721E-9585FBD50995}"/>
              </a:ext>
            </a:extLst>
          </p:cNvPr>
          <p:cNvSpPr txBox="1"/>
          <p:nvPr/>
        </p:nvSpPr>
        <p:spPr>
          <a:xfrm>
            <a:off x="2613863" y="250262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Aziz Carducci</a:t>
            </a:r>
          </a:p>
          <a:p>
            <a:r>
              <a:rPr lang="de-DE" sz="1400" dirty="0"/>
              <a:t>Produkt Manager</a:t>
            </a:r>
          </a:p>
          <a:p>
            <a:r>
              <a:rPr lang="de-DE" sz="1400" dirty="0"/>
              <a:t>inf22009@lehre.dhbw-stuttgart.de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1965015</a:t>
            </a:r>
            <a:endParaRPr lang="de-DE" sz="1400" dirty="0">
              <a:cs typeface="Arial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0F1F0AF-EC5D-59E0-6C87-83FD793A1680}"/>
              </a:ext>
            </a:extLst>
          </p:cNvPr>
          <p:cNvSpPr/>
          <p:nvPr/>
        </p:nvSpPr>
        <p:spPr>
          <a:xfrm>
            <a:off x="1584970" y="3813513"/>
            <a:ext cx="4068126" cy="131265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D351B5F4-B9A6-72D7-AC76-40A385C78159}"/>
              </a:ext>
            </a:extLst>
          </p:cNvPr>
          <p:cNvSpPr txBox="1"/>
          <p:nvPr/>
        </p:nvSpPr>
        <p:spPr>
          <a:xfrm>
            <a:off x="2613723" y="405198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Nikolas Bodenmüller</a:t>
            </a:r>
          </a:p>
          <a:p>
            <a:r>
              <a:rPr lang="de-DE" sz="1400" dirty="0"/>
              <a:t>System Architekt</a:t>
            </a:r>
          </a:p>
          <a:p>
            <a:r>
              <a:rPr lang="de-DE" sz="1400" dirty="0"/>
              <a:t>inf22023@lehre.dhbw-stuttgart.de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2399231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DB72B5-6010-D302-8776-2051AB00FE47}"/>
              </a:ext>
            </a:extLst>
          </p:cNvPr>
          <p:cNvSpPr/>
          <p:nvPr/>
        </p:nvSpPr>
        <p:spPr>
          <a:xfrm>
            <a:off x="6058683" y="725450"/>
            <a:ext cx="3988309" cy="132872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0CC942A3-29EE-DD72-CE94-107AFA1477B8}"/>
              </a:ext>
            </a:extLst>
          </p:cNvPr>
          <p:cNvSpPr txBox="1"/>
          <p:nvPr/>
        </p:nvSpPr>
        <p:spPr>
          <a:xfrm>
            <a:off x="7191012" y="92183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Sven </a:t>
            </a:r>
            <a:r>
              <a:rPr lang="de-DE" sz="1400" b="1" dirty="0" err="1"/>
              <a:t>Sendke</a:t>
            </a:r>
            <a:endParaRPr lang="de-DE" sz="1400" b="1">
              <a:cs typeface="Arial"/>
            </a:endParaRPr>
          </a:p>
          <a:p>
            <a:r>
              <a:rPr lang="de-DE" sz="1400" dirty="0"/>
              <a:t>Test Manager</a:t>
            </a:r>
          </a:p>
          <a:p>
            <a:r>
              <a:rPr lang="de-DE" sz="1400" dirty="0"/>
              <a:t>wi22195@lehre.dhbw-stuttgart.de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8469950 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C6F199D-B09E-46CB-F6CE-196D0E54E90C}"/>
              </a:ext>
            </a:extLst>
          </p:cNvPr>
          <p:cNvSpPr/>
          <p:nvPr/>
        </p:nvSpPr>
        <p:spPr>
          <a:xfrm>
            <a:off x="6065524" y="2249572"/>
            <a:ext cx="3986182" cy="1330089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0">
            <a:extLst>
              <a:ext uri="{FF2B5EF4-FFF2-40B4-BE49-F238E27FC236}">
                <a16:creationId xmlns:a16="http://schemas.microsoft.com/office/drawing/2014/main" id="{98067338-C3D3-A385-30D3-17ADAAA0326A}"/>
              </a:ext>
            </a:extLst>
          </p:cNvPr>
          <p:cNvSpPr txBox="1"/>
          <p:nvPr/>
        </p:nvSpPr>
        <p:spPr>
          <a:xfrm>
            <a:off x="7198434" y="250011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Simon Braun</a:t>
            </a:r>
          </a:p>
          <a:p>
            <a:r>
              <a:rPr lang="de-DE" sz="1400" dirty="0"/>
              <a:t>Entwickler</a:t>
            </a:r>
          </a:p>
          <a:p>
            <a:r>
              <a:rPr lang="de-DE" sz="1400" dirty="0"/>
              <a:t>inf22181@lehre.dhbw-stuttgart.de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9958443</a:t>
            </a:r>
            <a:endParaRPr lang="de-DE" sz="1400" dirty="0">
              <a:cs typeface="Arial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138445-811B-8B9E-1B08-C571C4295EE9}"/>
              </a:ext>
            </a:extLst>
          </p:cNvPr>
          <p:cNvSpPr/>
          <p:nvPr/>
        </p:nvSpPr>
        <p:spPr>
          <a:xfrm>
            <a:off x="6054924" y="3810761"/>
            <a:ext cx="3985549" cy="131469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68F8500D-08F7-8CA1-6F4A-5ACB1B58A840}"/>
              </a:ext>
            </a:extLst>
          </p:cNvPr>
          <p:cNvSpPr txBox="1"/>
          <p:nvPr/>
        </p:nvSpPr>
        <p:spPr>
          <a:xfrm>
            <a:off x="7194035" y="405419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/>
              <a:t>Ralf</a:t>
            </a:r>
            <a:r>
              <a:rPr lang="de-DE" sz="1400" b="1" dirty="0"/>
              <a:t> Kunath</a:t>
            </a:r>
          </a:p>
          <a:p>
            <a:r>
              <a:rPr lang="de-DE" sz="1400" dirty="0"/>
              <a:t>Technische Dokumentation</a:t>
            </a:r>
          </a:p>
          <a:p>
            <a:r>
              <a:rPr lang="de-DE" sz="1400"/>
              <a:t>inf22094@lehre.dhbw-stuttgart.de</a:t>
            </a:r>
            <a:endParaRPr lang="de-DE" sz="1400">
              <a:cs typeface="Arial"/>
            </a:endParaRPr>
          </a:p>
          <a:p>
            <a:r>
              <a:rPr lang="de-DE" sz="1400" dirty="0"/>
              <a:t>5604381</a:t>
            </a:r>
            <a:endParaRPr lang="de-DE" sz="1400" dirty="0">
              <a:cs typeface="Arial"/>
            </a:endParaRPr>
          </a:p>
        </p:txBody>
      </p:sp>
      <p:pic>
        <p:nvPicPr>
          <p:cNvPr id="15" name="Grafik 14" descr="Ein Bild, das Person, Menschliches Gesicht, Lächeln, Kleidung enthält.&#10;&#10;Beschreibung automatisch generiert.">
            <a:extLst>
              <a:ext uri="{FF2B5EF4-FFF2-40B4-BE49-F238E27FC236}">
                <a16:creationId xmlns:a16="http://schemas.microsoft.com/office/drawing/2014/main" id="{24F9C33D-DE01-9474-C5CA-F3190270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3" y="888363"/>
            <a:ext cx="971746" cy="1040448"/>
          </a:xfrm>
          <a:prstGeom prst="rect">
            <a:avLst/>
          </a:prstGeom>
        </p:spPr>
      </p:pic>
      <p:pic>
        <p:nvPicPr>
          <p:cNvPr id="16" name="Grafik 15" descr="Ein Bild, das Menschliches Gesicht, Haarteil, Person, Lippe enthält.&#10;&#10;Beschreibung automatisch generiert.">
            <a:extLst>
              <a:ext uri="{FF2B5EF4-FFF2-40B4-BE49-F238E27FC236}">
                <a16:creationId xmlns:a16="http://schemas.microsoft.com/office/drawing/2014/main" id="{81C9FC27-3C53-2F05-2A4B-3AB72E23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75" y="2305033"/>
            <a:ext cx="925168" cy="1234187"/>
          </a:xfrm>
          <a:prstGeom prst="rect">
            <a:avLst/>
          </a:prstGeom>
        </p:spPr>
      </p:pic>
      <p:pic>
        <p:nvPicPr>
          <p:cNvPr id="17" name="Grafik 16" descr="Ein Bild, das Menschliches Gesicht, Person, Kleidung, Mann enthält.&#10;&#10;Beschreibung automatisch generiert.">
            <a:extLst>
              <a:ext uri="{FF2B5EF4-FFF2-40B4-BE49-F238E27FC236}">
                <a16:creationId xmlns:a16="http://schemas.microsoft.com/office/drawing/2014/main" id="{B4DE5775-00B4-AABB-7BC6-050268BA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94" y="3883745"/>
            <a:ext cx="861616" cy="1182817"/>
          </a:xfrm>
          <a:prstGeom prst="rect">
            <a:avLst/>
          </a:prstGeom>
        </p:spPr>
      </p:pic>
      <p:pic>
        <p:nvPicPr>
          <p:cNvPr id="18" name="Grafik 17" descr="Ein Bild, das Menschliches Gesicht, Person, Kleidung, Wand enthält.&#10;&#10;Beschreibung automatisch generiert.">
            <a:extLst>
              <a:ext uri="{FF2B5EF4-FFF2-40B4-BE49-F238E27FC236}">
                <a16:creationId xmlns:a16="http://schemas.microsoft.com/office/drawing/2014/main" id="{A161BE92-D5F0-8E97-86D3-851D95D4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532" y="766025"/>
            <a:ext cx="944133" cy="1219185"/>
          </a:xfrm>
          <a:prstGeom prst="rect">
            <a:avLst/>
          </a:prstGeom>
        </p:spPr>
      </p:pic>
      <p:pic>
        <p:nvPicPr>
          <p:cNvPr id="19" name="Grafik 18" descr="Ein Bild, das Person, Menschliches Gesicht, Wand, Kleidung enthält.&#10;&#10;Beschreibung automatisch generiert.">
            <a:extLst>
              <a:ext uri="{FF2B5EF4-FFF2-40B4-BE49-F238E27FC236}">
                <a16:creationId xmlns:a16="http://schemas.microsoft.com/office/drawing/2014/main" id="{0DD6AFE6-2DA1-0B67-147A-1758B185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66" y="2354208"/>
            <a:ext cx="1061248" cy="1136217"/>
          </a:xfrm>
          <a:prstGeom prst="rect">
            <a:avLst/>
          </a:prstGeom>
        </p:spPr>
      </p:pic>
      <p:pic>
        <p:nvPicPr>
          <p:cNvPr id="20" name="Grafik 19" descr="Ein Bild, das Person, Menschliches Gesicht, Kiefer, Vorderkopf enthält.&#10;&#10;Beschreibung automatisch generiert.">
            <a:extLst>
              <a:ext uri="{FF2B5EF4-FFF2-40B4-BE49-F238E27FC236}">
                <a16:creationId xmlns:a16="http://schemas.microsoft.com/office/drawing/2014/main" id="{1ABD5648-7B20-637A-DA7F-737E2A20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734" y="3882140"/>
            <a:ext cx="848684" cy="117221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717A3C8D-55A3-6429-BF5F-65C2F8FA6F9D}"/>
              </a:ext>
            </a:extLst>
          </p:cNvPr>
          <p:cNvSpPr/>
          <p:nvPr/>
        </p:nvSpPr>
        <p:spPr>
          <a:xfrm>
            <a:off x="3812350" y="5383377"/>
            <a:ext cx="4018374" cy="119555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726B1C8B-0A57-37A7-F16C-1442BEC25D16}"/>
              </a:ext>
            </a:extLst>
          </p:cNvPr>
          <p:cNvSpPr txBox="1"/>
          <p:nvPr/>
        </p:nvSpPr>
        <p:spPr>
          <a:xfrm>
            <a:off x="4823512" y="5487990"/>
            <a:ext cx="286096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Alexander </a:t>
            </a:r>
            <a:r>
              <a:rPr lang="de-DE" sz="1400" b="1" dirty="0" err="1"/>
              <a:t>Regemann</a:t>
            </a:r>
          </a:p>
          <a:p>
            <a:r>
              <a:rPr lang="de-DE" sz="1400" dirty="0"/>
              <a:t>Entwickler </a:t>
            </a:r>
          </a:p>
          <a:p>
            <a:r>
              <a:rPr lang="de-DE" sz="1400" dirty="0"/>
              <a:t>inf22068@lehre.dhbw-stuttgart.de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4296627</a:t>
            </a:r>
            <a:endParaRPr lang="de-DE" sz="1400" dirty="0">
              <a:cs typeface="Arial"/>
            </a:endParaRPr>
          </a:p>
        </p:txBody>
      </p:sp>
      <p:pic>
        <p:nvPicPr>
          <p:cNvPr id="23" name="Grafik 22" descr="Ein Bild, das Menschliches Gesicht, Person, Vorderkopf, Kinn enthält.&#10;&#10;Beschreibung automatisch generiert.">
            <a:extLst>
              <a:ext uri="{FF2B5EF4-FFF2-40B4-BE49-F238E27FC236}">
                <a16:creationId xmlns:a16="http://schemas.microsoft.com/office/drawing/2014/main" id="{7D6B7F43-7C66-D2DE-7666-B0CA3CA6C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413" y="5409460"/>
            <a:ext cx="872901" cy="1125922"/>
          </a:xfrm>
          <a:prstGeom prst="rect">
            <a:avLst/>
          </a:prstGeom>
        </p:spPr>
      </p:pic>
      <p:sp>
        <p:nvSpPr>
          <p:cNvPr id="25" name="Fußzeilenplatzhalter 26">
            <a:extLst>
              <a:ext uri="{FF2B5EF4-FFF2-40B4-BE49-F238E27FC236}">
                <a16:creationId xmlns:a16="http://schemas.microsoft.com/office/drawing/2014/main" id="{CE4A42EF-531F-156D-F4D6-11B24E03DF24}"/>
              </a:ext>
            </a:extLst>
          </p:cNvPr>
          <p:cNvSpPr txBox="1">
            <a:spLocks/>
          </p:cNvSpPr>
          <p:nvPr/>
        </p:nvSpPr>
        <p:spPr>
          <a:xfrm>
            <a:off x="4038600" y="6619109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26" name="Foliennummernplatzhalter 27">
            <a:extLst>
              <a:ext uri="{FF2B5EF4-FFF2-40B4-BE49-F238E27FC236}">
                <a16:creationId xmlns:a16="http://schemas.microsoft.com/office/drawing/2014/main" id="{53E5DC08-698F-CEFC-BA4F-60EFEE56C4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B16EA-4853-A829-7097-6BBA5F13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>
            <a:normAutofit/>
          </a:bodyPr>
          <a:lstStyle/>
          <a:p>
            <a:r>
              <a:rPr lang="de-DE"/>
              <a:t>Vorgänger Projekt</a:t>
            </a:r>
            <a:endParaRPr lang="de-DE" dirty="0"/>
          </a:p>
        </p:txBody>
      </p:sp>
      <p:sp>
        <p:nvSpPr>
          <p:cNvPr id="106" name="Footer Placeholder 3">
            <a:extLst>
              <a:ext uri="{FF2B5EF4-FFF2-40B4-BE49-F238E27FC236}">
                <a16:creationId xmlns:a16="http://schemas.microsoft.com/office/drawing/2014/main" id="{9274BD73-F746-7E35-8413-A91542B7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chemeClr val="tx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F6C10E44-2837-2F06-5964-D043D83D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29" name="Grafik 28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F9BDE0AA-D9F9-B6AA-081E-D5279D43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66" y="1615317"/>
            <a:ext cx="7972234" cy="3627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3BAFF1-A16B-3C7F-58AB-28F2806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SRS – Use Cases</a:t>
            </a:r>
            <a:endParaRPr lang="de-DE" b="1" kern="1200" dirty="0">
              <a:latin typeface="+mj-lt"/>
            </a:endParaRP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2" name="Inhaltsplatzhalter 2">
            <a:extLst>
              <a:ext uri="{FF2B5EF4-FFF2-40B4-BE49-F238E27FC236}">
                <a16:creationId xmlns:a16="http://schemas.microsoft.com/office/drawing/2014/main" id="{31ABBF6C-9AFE-8B56-56E2-4FA3F6CA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34566"/>
              </p:ext>
            </p:extLst>
          </p:nvPr>
        </p:nvGraphicFramePr>
        <p:xfrm>
          <a:off x="1098957" y="1941926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5C8913A-DC75-34CE-9D7C-9E0969BBF066}"/>
              </a:ext>
            </a:extLst>
          </p:cNvPr>
          <p:cNvSpPr txBox="1">
            <a:spLocks/>
          </p:cNvSpPr>
          <p:nvPr/>
        </p:nvSpPr>
        <p:spPr>
          <a:xfrm>
            <a:off x="1027618" y="387264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SRS - Anforderungen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D33C9DF-E96D-BD30-8E4F-99DF247C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51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AAS Server Setup</a:t>
            </a:r>
            <a:endParaRPr lang="en-US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Topologie Editor Implementierung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Drag and Drop Mechanismus</a:t>
            </a: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Node Verbindung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Node </a:t>
            </a:r>
            <a:r>
              <a:rPr lang="de-DE">
                <a:latin typeface="Tenorite"/>
                <a:cs typeface="Arial"/>
              </a:rPr>
              <a:t>Kompatibilität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>
                <a:ea typeface="+mn-lt"/>
                <a:cs typeface="Arial"/>
              </a:rPr>
              <a:t>check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SVG Grafik Erstellung</a:t>
            </a:r>
            <a:endParaRPr lang="de-DE" dirty="0" err="1">
              <a:latin typeface="Tenorite"/>
            </a:endParaRP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70D1648-6828-24AD-FFF4-E021664EF6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User Manual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Benutzer freundliche Oberfläche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Kompatibilität und Browser Unterstützung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548EB665-72FA-2E06-F6B6-C99FEEF6488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3904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Funktional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529FE2CD-47D7-7C94-20F7-3B20987B14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Nicht-Funktional</a:t>
            </a:r>
          </a:p>
        </p:txBody>
      </p:sp>
    </p:spTree>
    <p:extLst>
      <p:ext uri="{BB962C8B-B14F-4D97-AF65-F5344CB8AC3E}">
        <p14:creationId xmlns:p14="http://schemas.microsoft.com/office/powerpoint/2010/main" val="23224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5C8913A-DC75-34CE-9D7C-9E0969BBF066}"/>
              </a:ext>
            </a:extLst>
          </p:cNvPr>
          <p:cNvSpPr txBox="1">
            <a:spLocks/>
          </p:cNvSpPr>
          <p:nvPr/>
        </p:nvSpPr>
        <p:spPr>
          <a:xfrm>
            <a:off x="843904" y="418869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SRS – Zusatz Anforderungen (Vorgänger Projekt)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D33C9DF-E96D-BD30-8E4F-99DF247C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51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Suchleiste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Implementierung von Modulen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Oberfläche in Angular</a:t>
            </a: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JSON Ansicht der Modelle</a:t>
            </a:r>
            <a:endParaRPr lang="en-US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JSON Download vom Modul</a:t>
            </a:r>
            <a:endParaRPr lang="en-US" dirty="0">
              <a:latin typeface="Tenorite"/>
              <a:cs typeface="Arial"/>
            </a:endParaRP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548EB665-72FA-2E06-F6B6-C99FEEF6488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3904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Funktional</a:t>
            </a:r>
          </a:p>
        </p:txBody>
      </p:sp>
    </p:spTree>
    <p:extLst>
      <p:ext uri="{BB962C8B-B14F-4D97-AF65-F5344CB8AC3E}">
        <p14:creationId xmlns:p14="http://schemas.microsoft.com/office/powerpoint/2010/main" val="9153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2" y="572626"/>
            <a:ext cx="5423895" cy="1829827"/>
          </a:xfrm>
        </p:spPr>
        <p:txBody>
          <a:bodyPr rtlCol="0" anchor="b">
            <a:normAutofit/>
          </a:bodyPr>
          <a:lstStyle/>
          <a:p>
            <a:r>
              <a:rPr lang="de-DE">
                <a:ea typeface="+mj-lt"/>
                <a:cs typeface="+mj-lt"/>
              </a:rPr>
              <a:t>Vorgehensmodell</a:t>
            </a:r>
            <a:endParaRPr lang="de-DE" dirty="0"/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Hybrides Projektmanagement - Digicomp Blog">
            <a:extLst>
              <a:ext uri="{FF2B5EF4-FFF2-40B4-BE49-F238E27FC236}">
                <a16:creationId xmlns:a16="http://schemas.microsoft.com/office/drawing/2014/main" id="{635E67CD-53E8-6113-B384-3820925E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2" y="2402453"/>
            <a:ext cx="5337673" cy="2053384"/>
          </a:xfrm>
          <a:prstGeom prst="rect">
            <a:avLst/>
          </a:prstGeom>
          <a:noFill/>
        </p:spPr>
      </p:pic>
      <p:pic>
        <p:nvPicPr>
          <p:cNvPr id="7" name="Grafik 6" descr="Kanban (development) - Wikipedia">
            <a:extLst>
              <a:ext uri="{FF2B5EF4-FFF2-40B4-BE49-F238E27FC236}">
                <a16:creationId xmlns:a16="http://schemas.microsoft.com/office/drawing/2014/main" id="{03D9EF2B-C547-41F9-2B0C-A0346126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569" y="2295102"/>
            <a:ext cx="4551141" cy="2382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DDF5E9D-4EA9-21E9-23D4-52803C9E8D43}"/>
              </a:ext>
            </a:extLst>
          </p:cNvPr>
          <p:cNvSpPr txBox="1"/>
          <p:nvPr/>
        </p:nvSpPr>
        <p:spPr>
          <a:xfrm>
            <a:off x="718644" y="467602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300">
                <a:solidFill>
                  <a:schemeClr val="bg1"/>
                </a:solidFill>
              </a:rPr>
              <a:t>https://www.digicomp.ch/blog/2017/09/20/hybrides-projektmanagement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631296-73DD-A6FC-6AD1-B90C46D8C97B}"/>
              </a:ext>
            </a:extLst>
          </p:cNvPr>
          <p:cNvSpPr txBox="1"/>
          <p:nvPr/>
        </p:nvSpPr>
        <p:spPr>
          <a:xfrm>
            <a:off x="6583569" y="480128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chemeClr val="bg1"/>
                </a:solidFill>
              </a:rPr>
              <a:t>https://upload.wikimedia.org/wikipedia/commons/b/b4/Abstract_Kanban_Board.svg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053F9-A676-8EA5-D29F-42C45A25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36" y="437280"/>
            <a:ext cx="10978927" cy="1826604"/>
          </a:xfrm>
        </p:spPr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Git</a:t>
            </a:r>
            <a:r>
              <a:rPr lang="de-DE" dirty="0">
                <a:ea typeface="+mj-lt"/>
                <a:cs typeface="+mj-lt"/>
              </a:rPr>
              <a:t>-Konventionen</a:t>
            </a:r>
            <a:endParaRPr lang="de-DE" b="0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8923B57-AD01-B91B-851A-AAE5DB8035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1346" y="1959706"/>
            <a:ext cx="10849306" cy="31647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GIT-Commits: </a:t>
            </a:r>
            <a:r>
              <a:rPr lang="en-US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Neues</a:t>
            </a:r>
            <a:r>
              <a:rPr lang="en-US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feature: feat(</a:t>
            </a:r>
            <a:r>
              <a:rPr lang="en-US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drag&amp;drop</a:t>
            </a:r>
            <a:r>
              <a:rPr lang="en-US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)!: added </a:t>
            </a:r>
            <a:r>
              <a:rPr lang="en-US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drag&amp;drop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800" b="1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r>
              <a:rPr lang="de-DE" sz="1800" b="1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{Name-abbreviation}_{title of issue or functionality} </a:t>
            </a:r>
            <a:endParaRPr lang="de-DE" sz="1800" b="1" kern="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1800" b="1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Reviewers:</a:t>
            </a:r>
            <a:r>
              <a:rPr lang="de-DE" sz="1800" b="1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Jeder Pull Request wird von mindestens einer Person getestet</a:t>
            </a:r>
            <a:r>
              <a:rPr lang="en-US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sz="1800" b="1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Request </a:t>
            </a:r>
            <a:r>
              <a:rPr lang="en-US" sz="1800" b="1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</a:t>
            </a:r>
            <a:r>
              <a:rPr lang="en-US" sz="1800" b="1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85527B-8F0D-1A94-9609-182748C7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3C442112-C823-E001-A97F-335AAA20F28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70AE126-4BED-A4F4-AADB-9F2230BBF06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73421" y="3429000"/>
            <a:ext cx="4547118" cy="267094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9376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053F9-A676-8EA5-D29F-42C45A25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36" y="437280"/>
            <a:ext cx="10978927" cy="1826604"/>
          </a:xfrm>
        </p:spPr>
        <p:txBody>
          <a:bodyPr/>
          <a:lstStyle/>
          <a:p>
            <a:r>
              <a:rPr lang="de-DE" dirty="0">
                <a:ea typeface="+mj-lt"/>
                <a:cs typeface="+mj-lt"/>
              </a:rPr>
              <a:t>Master Use Case und Projektvorstellung</a:t>
            </a:r>
            <a:endParaRPr lang="de-DE" b="0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8923B57-AD01-B91B-851A-AAE5DB8035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1346" y="2211784"/>
            <a:ext cx="10849306" cy="21480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b="1" dirty="0"/>
              <a:t>Drag &amp; Drop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b="1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b="1" dirty="0"/>
              <a:t>Verbindungen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2400" b="1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400" b="1" dirty="0"/>
              <a:t>JSON-Anbindung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85527B-8F0D-1A94-9609-182748C7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3C442112-C823-E001-A97F-335AAA20F28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357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7D59FC1E2DE1438F95520C96621CF6" ma:contentTypeVersion="5" ma:contentTypeDescription="Ein neues Dokument erstellen." ma:contentTypeScope="" ma:versionID="2f7a92f197dcedbe2292a6198155d332">
  <xsd:schema xmlns:xsd="http://www.w3.org/2001/XMLSchema" xmlns:xs="http://www.w3.org/2001/XMLSchema" xmlns:p="http://schemas.microsoft.com/office/2006/metadata/properties" xmlns:ns2="aa1f0b7d-b43c-4dbb-92f5-cfdd0a0c087a" xmlns:ns3="0de6aa20-affa-4a83-968f-e49b9821558b" targetNamespace="http://schemas.microsoft.com/office/2006/metadata/properties" ma:root="true" ma:fieldsID="32ecb66aec861a5e32a8c7b0d9fae947" ns2:_="" ns3:_="">
    <xsd:import namespace="aa1f0b7d-b43c-4dbb-92f5-cfdd0a0c087a"/>
    <xsd:import namespace="0de6aa20-affa-4a83-968f-e49b98215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f0b7d-b43c-4dbb-92f5-cfdd0a0c0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6aa20-affa-4a83-968f-e49b9821558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6FEAE-B7F5-4337-950D-49B001B15E0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1f0b7d-b43c-4dbb-92f5-cfdd0a0c087a"/>
    <ds:schemaRef ds:uri="0de6aa20-affa-4a83-968f-e49b9821558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aa1f0b7d-b43c-4dbb-92f5-cfdd0a0c087a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de6aa20-affa-4a83-968f-e49b9821558b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794</Words>
  <Application>Microsoft Office PowerPoint</Application>
  <PresentationFormat>Breitbild</PresentationFormat>
  <Paragraphs>207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Calibri,Sans-Serif</vt:lpstr>
      <vt:lpstr>Courier New</vt:lpstr>
      <vt:lpstr>Symbol</vt:lpstr>
      <vt:lpstr>Tenorite</vt:lpstr>
      <vt:lpstr>Wingdings</vt:lpstr>
      <vt:lpstr>Benutzerdefiniert</vt:lpstr>
      <vt:lpstr>ECAD-Topology-Editor</vt:lpstr>
      <vt:lpstr>Das Team</vt:lpstr>
      <vt:lpstr>Vorgänger Projekt</vt:lpstr>
      <vt:lpstr>SRS – Use Cases</vt:lpstr>
      <vt:lpstr>PowerPoint-Präsentation</vt:lpstr>
      <vt:lpstr>PowerPoint-Präsentation</vt:lpstr>
      <vt:lpstr>Vorgehensmodell </vt:lpstr>
      <vt:lpstr>Git-Konventionen </vt:lpstr>
      <vt:lpstr>Master Use Case und Projektvorstellung </vt:lpstr>
      <vt:lpstr>Produktübersicht</vt:lpstr>
      <vt:lpstr>Wechsel zu Angular</vt:lpstr>
      <vt:lpstr>Technische Lösung</vt:lpstr>
      <vt:lpstr>Architekturelle Entscheidungen</vt:lpstr>
      <vt:lpstr>Vorgehensweiße beim Testen</vt:lpstr>
      <vt:lpstr>Testergebnisse</vt:lpstr>
      <vt:lpstr>Prototyp: Mockup (3. Semester)</vt:lpstr>
      <vt:lpstr>Demo des Projekts</vt:lpstr>
      <vt:lpstr>Fazit/Ausblick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</dc:title>
  <dc:creator/>
  <cp:lastModifiedBy/>
  <cp:revision>1323</cp:revision>
  <dcterms:created xsi:type="dcterms:W3CDTF">2021-09-06T16:30:14Z</dcterms:created>
  <dcterms:modified xsi:type="dcterms:W3CDTF">2024-05-16T21:48:34Z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0x0101002D7D59FC1E2DE1438F95520C96621CF6</vt:lpwstr>
  </property>
</Properties>
</file>