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9"/>
  </p:handoutMasterIdLst>
  <p:sldIdLst>
    <p:sldId id="2640" r:id="rId3"/>
    <p:sldId id="2641" r:id="rId4"/>
    <p:sldId id="2642" r:id="rId5"/>
    <p:sldId id="2643" r:id="rId6"/>
    <p:sldId id="2648" r:id="rId7"/>
    <p:sldId id="2644" r:id="rId8"/>
    <p:sldId id="2645" r:id="rId9"/>
    <p:sldId id="2649" r:id="rId10"/>
    <p:sldId id="2634" r:id="rId11"/>
    <p:sldId id="2636" r:id="rId13"/>
    <p:sldId id="2637" r:id="rId14"/>
    <p:sldId id="2639" r:id="rId15"/>
    <p:sldId id="2650" r:id="rId16"/>
    <p:sldId id="2646" r:id="rId17"/>
    <p:sldId id="2647" r:id="rId1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003366"/>
    <a:srgbClr val="2DDE45"/>
    <a:srgbClr val="FFFFFF"/>
    <a:srgbClr val="66CCFF"/>
    <a:srgbClr val="125B26"/>
    <a:srgbClr val="27B23C"/>
    <a:srgbClr val="134B28"/>
    <a:srgbClr val="63B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84324" autoAdjust="0"/>
  </p:normalViewPr>
  <p:slideViewPr>
    <p:cSldViewPr>
      <p:cViewPr varScale="1">
        <p:scale>
          <a:sx n="59" d="100"/>
          <a:sy n="59" d="100"/>
        </p:scale>
        <p:origin x="504" y="78"/>
      </p:cViewPr>
      <p:guideLst>
        <p:guide orient="horz" pos="348"/>
        <p:guide orient="horz" pos="4156"/>
        <p:guide pos="4070"/>
        <p:guide pos="517"/>
        <p:guide pos="7497"/>
        <p:guide pos="687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大盘展示的数据：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、内存、磁盘、网络、系统负载情况、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使用率。</a:t>
            </a:r>
            <a:endParaRPr lang="zh-CN" altLang="zh-CN" sz="13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报警用到的数据：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、内存、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RDS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、公网带宽使用率。</a:t>
            </a:r>
            <a:endParaRPr lang="zh-CN" altLang="zh-CN" sz="13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92058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496729"/>
            <a:ext cx="12858045" cy="4528457"/>
          </a:xfrm>
          <a:prstGeom prst="rect">
            <a:avLst/>
          </a:prstGeom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078990" y="4616450"/>
            <a:ext cx="870140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dirty="0">
                <a:solidFill>
                  <a:schemeClr val="accent1"/>
                </a:solidFill>
                <a:cs typeface="Arial" panose="020B0604020202020204" pitchFamily="34" charset="0"/>
              </a:rPr>
              <a:t>双旦活动总结暨</a:t>
            </a:r>
            <a:r>
              <a:rPr lang="zh-CN" altLang="en-US" sz="4000" b="1" dirty="0">
                <a:solidFill>
                  <a:schemeClr val="accent1"/>
                </a:solidFill>
                <a:cs typeface="Arial" panose="020B0604020202020204" pitchFamily="34" charset="0"/>
              </a:rPr>
              <a:t>个人工作分享</a:t>
            </a:r>
            <a:endParaRPr lang="zh-CN" altLang="en-US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53264" y="879457"/>
            <a:ext cx="2352222" cy="23522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485765" y="1501775"/>
            <a:ext cx="1887855" cy="110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双旦</a:t>
            </a: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0825" y="1652860"/>
            <a:ext cx="12421870" cy="5203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8" descr="mem--24h开始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1320" y="1940560"/>
            <a:ext cx="5921375" cy="3820160"/>
          </a:xfrm>
          <a:prstGeom prst="rect">
            <a:avLst/>
          </a:prstGeom>
        </p:spPr>
      </p:pic>
      <p:pic>
        <p:nvPicPr>
          <p:cNvPr id="24" name="图片 9" descr="mem--80%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940560"/>
            <a:ext cx="6045835" cy="3935095"/>
          </a:xfrm>
          <a:prstGeom prst="rect">
            <a:avLst/>
          </a:prstGeom>
        </p:spPr>
      </p:pic>
      <p:pic>
        <p:nvPicPr>
          <p:cNvPr id="13" name="图片 12" descr="达到80%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45" y="4041140"/>
            <a:ext cx="2115820" cy="255778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4" name="图片 13" descr="活动开始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570" y="4041140"/>
            <a:ext cx="2091690" cy="252095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椭圆 14"/>
          <p:cNvSpPr/>
          <p:nvPr/>
        </p:nvSpPr>
        <p:spPr>
          <a:xfrm>
            <a:off x="10487660" y="3597275"/>
            <a:ext cx="857885" cy="112839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02760" y="3597275"/>
            <a:ext cx="857885" cy="112839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3" idx="0"/>
          </p:cNvCxnSpPr>
          <p:nvPr/>
        </p:nvCxnSpPr>
        <p:spPr>
          <a:xfrm>
            <a:off x="4845050" y="3616325"/>
            <a:ext cx="1373505" cy="4248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3"/>
          </p:cNvCxnSpPr>
          <p:nvPr/>
        </p:nvCxnSpPr>
        <p:spPr>
          <a:xfrm>
            <a:off x="4428490" y="4560570"/>
            <a:ext cx="848360" cy="13595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0"/>
            <a:endCxn id="15" idx="0"/>
          </p:cNvCxnSpPr>
          <p:nvPr/>
        </p:nvCxnSpPr>
        <p:spPr>
          <a:xfrm flipV="1">
            <a:off x="8527415" y="3597275"/>
            <a:ext cx="2389505" cy="443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4" idx="5"/>
          </p:cNvCxnSpPr>
          <p:nvPr/>
        </p:nvCxnSpPr>
        <p:spPr>
          <a:xfrm flipH="1">
            <a:off x="9266939" y="4725670"/>
            <a:ext cx="1649981" cy="14672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40071" y="553329"/>
            <a:ext cx="271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峰值数据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0825" y="1652860"/>
            <a:ext cx="12421870" cy="5203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54" y="1888216"/>
            <a:ext cx="8125245" cy="4551839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40071" y="553329"/>
            <a:ext cx="271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峰值数据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89" y="4254772"/>
            <a:ext cx="2037837" cy="252095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1" name="椭圆 30"/>
          <p:cNvSpPr/>
          <p:nvPr/>
        </p:nvSpPr>
        <p:spPr>
          <a:xfrm>
            <a:off x="9217835" y="2959142"/>
            <a:ext cx="857885" cy="112839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6717407" y="2959142"/>
            <a:ext cx="2846812" cy="12956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1" idx="5"/>
          </p:cNvCxnSpPr>
          <p:nvPr/>
        </p:nvCxnSpPr>
        <p:spPr>
          <a:xfrm flipH="1">
            <a:off x="7572042" y="3922287"/>
            <a:ext cx="2378044" cy="25345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0825" y="1652860"/>
            <a:ext cx="12421870" cy="5203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40071" y="553329"/>
            <a:ext cx="271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峰值数据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7638" y="2275103"/>
            <a:ext cx="12281668" cy="3885216"/>
            <a:chOff x="337638" y="2275103"/>
            <a:chExt cx="12281668" cy="38852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38" y="2275103"/>
              <a:ext cx="5857024" cy="379741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247" y="2320181"/>
              <a:ext cx="5945059" cy="3840138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97" y="4601029"/>
            <a:ext cx="1710492" cy="207954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1" name="椭圆 30"/>
          <p:cNvSpPr/>
          <p:nvPr/>
        </p:nvSpPr>
        <p:spPr>
          <a:xfrm>
            <a:off x="11065560" y="3571657"/>
            <a:ext cx="720080" cy="80273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endCxn id="31" idx="1"/>
          </p:cNvCxnSpPr>
          <p:nvPr/>
        </p:nvCxnSpPr>
        <p:spPr>
          <a:xfrm flipV="1">
            <a:off x="9151166" y="3689215"/>
            <a:ext cx="2019847" cy="9200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1" idx="5"/>
            <a:endCxn id="30" idx="5"/>
          </p:cNvCxnSpPr>
          <p:nvPr/>
        </p:nvCxnSpPr>
        <p:spPr>
          <a:xfrm flipH="1">
            <a:off x="9910593" y="4256834"/>
            <a:ext cx="1769594" cy="211920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07" y="4601028"/>
            <a:ext cx="1757039" cy="207954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6" name="椭圆 25"/>
          <p:cNvSpPr/>
          <p:nvPr/>
        </p:nvSpPr>
        <p:spPr>
          <a:xfrm>
            <a:off x="3981103" y="3472309"/>
            <a:ext cx="720080" cy="80273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26" idx="7"/>
          </p:cNvCxnSpPr>
          <p:nvPr/>
        </p:nvCxnSpPr>
        <p:spPr>
          <a:xfrm>
            <a:off x="4595730" y="3589867"/>
            <a:ext cx="1685745" cy="1178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1707" y="3973024"/>
            <a:ext cx="1048364" cy="21822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56083"/>
            <a:ext cx="12858045" cy="45284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改进计划</a:t>
            </a:r>
            <a:endParaRPr lang="zh-CN" altLang="en-US" sz="4800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6" y="3112269"/>
            <a:ext cx="11090275" cy="388843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事件监控</a:t>
            </a:r>
            <a:b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</a:b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容器监控</a:t>
            </a:r>
            <a:b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</a:b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API</a:t>
            </a:r>
            <a: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的调用，写一些自动化脚本</a:t>
            </a:r>
            <a:r>
              <a:rPr lang="zh-CN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等</a:t>
            </a:r>
            <a:b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</a:b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针对不同的需求进行大盘的设计与报警规则的设计</a:t>
            </a:r>
            <a:br>
              <a:rPr lang="zh-CN" altLang="zh-CN" sz="3600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496729"/>
            <a:ext cx="12858045" cy="452845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53264" y="879457"/>
            <a:ext cx="2352222" cy="23522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800352" y="4293082"/>
            <a:ext cx="725804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6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322256" y="5667959"/>
            <a:ext cx="4299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421263" y="1501570"/>
            <a:ext cx="19084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7200" dirty="0">
                <a:solidFill>
                  <a:schemeClr val="bg1"/>
                </a:solidFill>
              </a:rPr>
              <a:t>双旦</a:t>
            </a: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496729"/>
            <a:ext cx="12858045" cy="4528457"/>
          </a:xfrm>
          <a:prstGeom prst="rect">
            <a:avLst/>
          </a:prstGeom>
        </p:spPr>
      </p:pic>
      <p:sp>
        <p:nvSpPr>
          <p:cNvPr id="4" name="MH_Others_1"/>
          <p:cNvSpPr txBox="1"/>
          <p:nvPr>
            <p:custDataLst>
              <p:tags r:id="rId2"/>
            </p:custDataLst>
          </p:nvPr>
        </p:nvSpPr>
        <p:spPr>
          <a:xfrm>
            <a:off x="2180903" y="280915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3"/>
            </p:custDataLst>
          </p:nvPr>
        </p:nvSpPr>
        <p:spPr>
          <a:xfrm>
            <a:off x="7483999" y="2637232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分享目的</a:t>
            </a:r>
            <a:endParaRPr lang="zh-CN" altLang="en-US" sz="1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2"/>
          <p:cNvSpPr/>
          <p:nvPr>
            <p:custDataLst>
              <p:tags r:id="rId4"/>
            </p:custDataLst>
          </p:nvPr>
        </p:nvSpPr>
        <p:spPr>
          <a:xfrm>
            <a:off x="7483999" y="3506748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我的工作</a:t>
            </a:r>
            <a:endParaRPr lang="zh-CN" altLang="en-US" sz="1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Entry_3"/>
          <p:cNvSpPr/>
          <p:nvPr>
            <p:custDataLst>
              <p:tags r:id="rId5"/>
            </p:custDataLst>
          </p:nvPr>
        </p:nvSpPr>
        <p:spPr>
          <a:xfrm>
            <a:off x="7483999" y="4376264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</a:t>
            </a:r>
            <a:endParaRPr lang="zh-CN" altLang="en-US" sz="1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4"/>
          <p:cNvSpPr/>
          <p:nvPr>
            <p:custDataLst>
              <p:tags r:id="rId6"/>
            </p:custDataLst>
          </p:nvPr>
        </p:nvSpPr>
        <p:spPr>
          <a:xfrm>
            <a:off x="7483999" y="5245780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改进计划</a:t>
            </a:r>
            <a:endParaRPr lang="zh-CN" altLang="en-US" sz="1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分享目的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09724" y="2135103"/>
            <a:ext cx="2439306" cy="4405374"/>
            <a:chOff x="4665731" y="1530069"/>
            <a:chExt cx="2860538" cy="5166121"/>
          </a:xfrm>
        </p:grpSpPr>
        <p:sp>
          <p:nvSpPr>
            <p:cNvPr id="5" name="Freeform 5"/>
            <p:cNvSpPr/>
            <p:nvPr/>
          </p:nvSpPr>
          <p:spPr bwMode="auto">
            <a:xfrm>
              <a:off x="4766273" y="3343781"/>
              <a:ext cx="1694440" cy="1760483"/>
            </a:xfrm>
            <a:custGeom>
              <a:avLst/>
              <a:gdLst>
                <a:gd name="T0" fmla="*/ 727 w 727"/>
                <a:gd name="T1" fmla="*/ 559 h 755"/>
                <a:gd name="T2" fmla="*/ 553 w 727"/>
                <a:gd name="T3" fmla="*/ 525 h 755"/>
                <a:gd name="T4" fmla="*/ 326 w 727"/>
                <a:gd name="T5" fmla="*/ 313 h 755"/>
                <a:gd name="T6" fmla="*/ 403 w 727"/>
                <a:gd name="T7" fmla="*/ 310 h 755"/>
                <a:gd name="T8" fmla="*/ 413 w 727"/>
                <a:gd name="T9" fmla="*/ 274 h 755"/>
                <a:gd name="T10" fmla="*/ 245 w 727"/>
                <a:gd name="T11" fmla="*/ 26 h 755"/>
                <a:gd name="T12" fmla="*/ 203 w 727"/>
                <a:gd name="T13" fmla="*/ 26 h 755"/>
                <a:gd name="T14" fmla="*/ 15 w 727"/>
                <a:gd name="T15" fmla="*/ 280 h 755"/>
                <a:gd name="T16" fmla="*/ 24 w 727"/>
                <a:gd name="T17" fmla="*/ 310 h 755"/>
                <a:gd name="T18" fmla="*/ 114 w 727"/>
                <a:gd name="T19" fmla="*/ 315 h 755"/>
                <a:gd name="T20" fmla="*/ 567 w 727"/>
                <a:gd name="T21" fmla="*/ 747 h 755"/>
                <a:gd name="T22" fmla="*/ 727 w 727"/>
                <a:gd name="T23" fmla="*/ 55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5">
                  <a:moveTo>
                    <a:pt x="727" y="559"/>
                  </a:moveTo>
                  <a:cubicBezTo>
                    <a:pt x="715" y="515"/>
                    <a:pt x="651" y="517"/>
                    <a:pt x="553" y="525"/>
                  </a:cubicBezTo>
                  <a:cubicBezTo>
                    <a:pt x="479" y="533"/>
                    <a:pt x="309" y="547"/>
                    <a:pt x="326" y="313"/>
                  </a:cubicBezTo>
                  <a:cubicBezTo>
                    <a:pt x="403" y="310"/>
                    <a:pt x="403" y="310"/>
                    <a:pt x="403" y="310"/>
                  </a:cubicBezTo>
                  <a:cubicBezTo>
                    <a:pt x="429" y="310"/>
                    <a:pt x="428" y="295"/>
                    <a:pt x="413" y="274"/>
                  </a:cubicBezTo>
                  <a:cubicBezTo>
                    <a:pt x="413" y="274"/>
                    <a:pt x="297" y="101"/>
                    <a:pt x="245" y="26"/>
                  </a:cubicBezTo>
                  <a:cubicBezTo>
                    <a:pt x="231" y="6"/>
                    <a:pt x="220" y="0"/>
                    <a:pt x="203" y="26"/>
                  </a:cubicBezTo>
                  <a:cubicBezTo>
                    <a:pt x="144" y="97"/>
                    <a:pt x="55" y="225"/>
                    <a:pt x="15" y="280"/>
                  </a:cubicBezTo>
                  <a:cubicBezTo>
                    <a:pt x="12" y="284"/>
                    <a:pt x="0" y="307"/>
                    <a:pt x="24" y="310"/>
                  </a:cubicBezTo>
                  <a:cubicBezTo>
                    <a:pt x="52" y="313"/>
                    <a:pt x="114" y="315"/>
                    <a:pt x="114" y="315"/>
                  </a:cubicBezTo>
                  <a:cubicBezTo>
                    <a:pt x="93" y="749"/>
                    <a:pt x="350" y="749"/>
                    <a:pt x="567" y="747"/>
                  </a:cubicBezTo>
                  <a:cubicBezTo>
                    <a:pt x="606" y="755"/>
                    <a:pt x="723" y="704"/>
                    <a:pt x="727" y="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831829" y="2495082"/>
              <a:ext cx="1694440" cy="1762454"/>
            </a:xfrm>
            <a:custGeom>
              <a:avLst/>
              <a:gdLst>
                <a:gd name="T0" fmla="*/ 0 w 727"/>
                <a:gd name="T1" fmla="*/ 559 h 756"/>
                <a:gd name="T2" fmla="*/ 173 w 727"/>
                <a:gd name="T3" fmla="*/ 526 h 756"/>
                <a:gd name="T4" fmla="*/ 401 w 727"/>
                <a:gd name="T5" fmla="*/ 314 h 756"/>
                <a:gd name="T6" fmla="*/ 324 w 727"/>
                <a:gd name="T7" fmla="*/ 311 h 756"/>
                <a:gd name="T8" fmla="*/ 314 w 727"/>
                <a:gd name="T9" fmla="*/ 275 h 756"/>
                <a:gd name="T10" fmla="*/ 482 w 727"/>
                <a:gd name="T11" fmla="*/ 27 h 756"/>
                <a:gd name="T12" fmla="*/ 524 w 727"/>
                <a:gd name="T13" fmla="*/ 27 h 756"/>
                <a:gd name="T14" fmla="*/ 712 w 727"/>
                <a:gd name="T15" fmla="*/ 280 h 756"/>
                <a:gd name="T16" fmla="*/ 703 w 727"/>
                <a:gd name="T17" fmla="*/ 311 h 756"/>
                <a:gd name="T18" fmla="*/ 613 w 727"/>
                <a:gd name="T19" fmla="*/ 316 h 756"/>
                <a:gd name="T20" fmla="*/ 160 w 727"/>
                <a:gd name="T21" fmla="*/ 748 h 756"/>
                <a:gd name="T22" fmla="*/ 0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0" y="559"/>
                  </a:moveTo>
                  <a:cubicBezTo>
                    <a:pt x="11" y="516"/>
                    <a:pt x="76" y="518"/>
                    <a:pt x="173" y="526"/>
                  </a:cubicBezTo>
                  <a:cubicBezTo>
                    <a:pt x="248" y="534"/>
                    <a:pt x="418" y="548"/>
                    <a:pt x="401" y="314"/>
                  </a:cubicBezTo>
                  <a:cubicBezTo>
                    <a:pt x="324" y="311"/>
                    <a:pt x="324" y="311"/>
                    <a:pt x="324" y="311"/>
                  </a:cubicBezTo>
                  <a:cubicBezTo>
                    <a:pt x="297" y="311"/>
                    <a:pt x="298" y="296"/>
                    <a:pt x="314" y="275"/>
                  </a:cubicBezTo>
                  <a:cubicBezTo>
                    <a:pt x="314" y="275"/>
                    <a:pt x="429" y="102"/>
                    <a:pt x="482" y="27"/>
                  </a:cubicBezTo>
                  <a:cubicBezTo>
                    <a:pt x="496" y="7"/>
                    <a:pt x="507" y="0"/>
                    <a:pt x="524" y="27"/>
                  </a:cubicBezTo>
                  <a:cubicBezTo>
                    <a:pt x="583" y="98"/>
                    <a:pt x="672" y="225"/>
                    <a:pt x="712" y="280"/>
                  </a:cubicBezTo>
                  <a:cubicBezTo>
                    <a:pt x="714" y="285"/>
                    <a:pt x="727" y="308"/>
                    <a:pt x="703" y="311"/>
                  </a:cubicBezTo>
                  <a:cubicBezTo>
                    <a:pt x="675" y="314"/>
                    <a:pt x="613" y="316"/>
                    <a:pt x="613" y="316"/>
                  </a:cubicBezTo>
                  <a:cubicBezTo>
                    <a:pt x="634" y="750"/>
                    <a:pt x="376" y="750"/>
                    <a:pt x="160" y="748"/>
                  </a:cubicBezTo>
                  <a:cubicBezTo>
                    <a:pt x="121" y="756"/>
                    <a:pt x="4" y="705"/>
                    <a:pt x="0" y="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665731" y="1530069"/>
              <a:ext cx="1695426" cy="1762454"/>
            </a:xfrm>
            <a:custGeom>
              <a:avLst/>
              <a:gdLst>
                <a:gd name="T0" fmla="*/ 727 w 727"/>
                <a:gd name="T1" fmla="*/ 559 h 756"/>
                <a:gd name="T2" fmla="*/ 554 w 727"/>
                <a:gd name="T3" fmla="*/ 526 h 756"/>
                <a:gd name="T4" fmla="*/ 326 w 727"/>
                <a:gd name="T5" fmla="*/ 314 h 756"/>
                <a:gd name="T6" fmla="*/ 403 w 727"/>
                <a:gd name="T7" fmla="*/ 311 h 756"/>
                <a:gd name="T8" fmla="*/ 413 w 727"/>
                <a:gd name="T9" fmla="*/ 275 h 756"/>
                <a:gd name="T10" fmla="*/ 245 w 727"/>
                <a:gd name="T11" fmla="*/ 27 h 756"/>
                <a:gd name="T12" fmla="*/ 203 w 727"/>
                <a:gd name="T13" fmla="*/ 27 h 756"/>
                <a:gd name="T14" fmla="*/ 15 w 727"/>
                <a:gd name="T15" fmla="*/ 280 h 756"/>
                <a:gd name="T16" fmla="*/ 24 w 727"/>
                <a:gd name="T17" fmla="*/ 311 h 756"/>
                <a:gd name="T18" fmla="*/ 114 w 727"/>
                <a:gd name="T19" fmla="*/ 316 h 756"/>
                <a:gd name="T20" fmla="*/ 567 w 727"/>
                <a:gd name="T21" fmla="*/ 748 h 756"/>
                <a:gd name="T22" fmla="*/ 727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727" y="559"/>
                  </a:moveTo>
                  <a:cubicBezTo>
                    <a:pt x="716" y="516"/>
                    <a:pt x="651" y="518"/>
                    <a:pt x="554" y="526"/>
                  </a:cubicBezTo>
                  <a:cubicBezTo>
                    <a:pt x="479" y="534"/>
                    <a:pt x="309" y="548"/>
                    <a:pt x="326" y="314"/>
                  </a:cubicBezTo>
                  <a:cubicBezTo>
                    <a:pt x="403" y="311"/>
                    <a:pt x="403" y="311"/>
                    <a:pt x="403" y="311"/>
                  </a:cubicBezTo>
                  <a:cubicBezTo>
                    <a:pt x="430" y="311"/>
                    <a:pt x="429" y="296"/>
                    <a:pt x="413" y="275"/>
                  </a:cubicBezTo>
                  <a:cubicBezTo>
                    <a:pt x="413" y="275"/>
                    <a:pt x="298" y="102"/>
                    <a:pt x="245" y="27"/>
                  </a:cubicBezTo>
                  <a:cubicBezTo>
                    <a:pt x="231" y="7"/>
                    <a:pt x="220" y="0"/>
                    <a:pt x="203" y="27"/>
                  </a:cubicBezTo>
                  <a:cubicBezTo>
                    <a:pt x="144" y="98"/>
                    <a:pt x="55" y="226"/>
                    <a:pt x="15" y="280"/>
                  </a:cubicBezTo>
                  <a:cubicBezTo>
                    <a:pt x="13" y="285"/>
                    <a:pt x="0" y="308"/>
                    <a:pt x="24" y="311"/>
                  </a:cubicBezTo>
                  <a:cubicBezTo>
                    <a:pt x="52" y="314"/>
                    <a:pt x="114" y="316"/>
                    <a:pt x="114" y="316"/>
                  </a:cubicBezTo>
                  <a:cubicBezTo>
                    <a:pt x="93" y="750"/>
                    <a:pt x="351" y="750"/>
                    <a:pt x="567" y="748"/>
                  </a:cubicBezTo>
                  <a:cubicBezTo>
                    <a:pt x="606" y="756"/>
                    <a:pt x="723" y="705"/>
                    <a:pt x="727" y="5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927443" y="1632584"/>
              <a:ext cx="104486" cy="4464293"/>
            </a:xfrm>
            <a:custGeom>
              <a:avLst/>
              <a:gdLst>
                <a:gd name="T0" fmla="*/ 94 w 106"/>
                <a:gd name="T1" fmla="*/ 4529 h 4529"/>
                <a:gd name="T2" fmla="*/ 0 w 106"/>
                <a:gd name="T3" fmla="*/ 4484 h 4529"/>
                <a:gd name="T4" fmla="*/ 12 w 106"/>
                <a:gd name="T5" fmla="*/ 0 h 4529"/>
                <a:gd name="T6" fmla="*/ 106 w 106"/>
                <a:gd name="T7" fmla="*/ 0 h 4529"/>
                <a:gd name="T8" fmla="*/ 94 w 106"/>
                <a:gd name="T9" fmla="*/ 4529 h 4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529">
                  <a:moveTo>
                    <a:pt x="94" y="4529"/>
                  </a:moveTo>
                  <a:lnTo>
                    <a:pt x="0" y="4484"/>
                  </a:lnTo>
                  <a:lnTo>
                    <a:pt x="12" y="0"/>
                  </a:lnTo>
                  <a:lnTo>
                    <a:pt x="106" y="0"/>
                  </a:lnTo>
                  <a:lnTo>
                    <a:pt x="94" y="452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181757" y="1632584"/>
              <a:ext cx="102514" cy="4467250"/>
            </a:xfrm>
            <a:custGeom>
              <a:avLst/>
              <a:gdLst>
                <a:gd name="T0" fmla="*/ 87 w 104"/>
                <a:gd name="T1" fmla="*/ 4498 h 4532"/>
                <a:gd name="T2" fmla="*/ 0 w 104"/>
                <a:gd name="T3" fmla="*/ 4532 h 4532"/>
                <a:gd name="T4" fmla="*/ 11 w 104"/>
                <a:gd name="T5" fmla="*/ 0 h 4532"/>
                <a:gd name="T6" fmla="*/ 104 w 104"/>
                <a:gd name="T7" fmla="*/ 3 h 4532"/>
                <a:gd name="T8" fmla="*/ 87 w 104"/>
                <a:gd name="T9" fmla="*/ 4498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32">
                  <a:moveTo>
                    <a:pt x="87" y="4498"/>
                  </a:moveTo>
                  <a:lnTo>
                    <a:pt x="0" y="4532"/>
                  </a:lnTo>
                  <a:lnTo>
                    <a:pt x="11" y="0"/>
                  </a:lnTo>
                  <a:lnTo>
                    <a:pt x="104" y="3"/>
                  </a:lnTo>
                  <a:lnTo>
                    <a:pt x="87" y="449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016157" y="1632584"/>
              <a:ext cx="181371" cy="4467250"/>
            </a:xfrm>
            <a:custGeom>
              <a:avLst/>
              <a:gdLst>
                <a:gd name="T0" fmla="*/ 172 w 184"/>
                <a:gd name="T1" fmla="*/ 4532 h 4532"/>
                <a:gd name="T2" fmla="*/ 0 w 184"/>
                <a:gd name="T3" fmla="*/ 4529 h 4532"/>
                <a:gd name="T4" fmla="*/ 11 w 184"/>
                <a:gd name="T5" fmla="*/ 0 h 4532"/>
                <a:gd name="T6" fmla="*/ 184 w 184"/>
                <a:gd name="T7" fmla="*/ 0 h 4532"/>
                <a:gd name="T8" fmla="*/ 172 w 18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532">
                  <a:moveTo>
                    <a:pt x="172" y="4532"/>
                  </a:moveTo>
                  <a:lnTo>
                    <a:pt x="0" y="4529"/>
                  </a:lnTo>
                  <a:lnTo>
                    <a:pt x="11" y="0"/>
                  </a:lnTo>
                  <a:lnTo>
                    <a:pt x="184" y="0"/>
                  </a:lnTo>
                  <a:lnTo>
                    <a:pt x="172" y="453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927443" y="5975634"/>
              <a:ext cx="344999" cy="720556"/>
            </a:xfrm>
            <a:custGeom>
              <a:avLst/>
              <a:gdLst>
                <a:gd name="T0" fmla="*/ 38 w 148"/>
                <a:gd name="T1" fmla="*/ 52 h 309"/>
                <a:gd name="T2" fmla="*/ 70 w 148"/>
                <a:gd name="T3" fmla="*/ 17 h 309"/>
                <a:gd name="T4" fmla="*/ 107 w 148"/>
                <a:gd name="T5" fmla="*/ 45 h 309"/>
                <a:gd name="T6" fmla="*/ 134 w 148"/>
                <a:gd name="T7" fmla="*/ 18 h 309"/>
                <a:gd name="T8" fmla="*/ 148 w 148"/>
                <a:gd name="T9" fmla="*/ 34 h 309"/>
                <a:gd name="T10" fmla="*/ 78 w 148"/>
                <a:gd name="T11" fmla="*/ 309 h 309"/>
                <a:gd name="T12" fmla="*/ 0 w 148"/>
                <a:gd name="T13" fmla="*/ 33 h 309"/>
                <a:gd name="T14" fmla="*/ 38 w 148"/>
                <a:gd name="T15" fmla="*/ 5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09">
                  <a:moveTo>
                    <a:pt x="38" y="52"/>
                  </a:moveTo>
                  <a:cubicBezTo>
                    <a:pt x="38" y="52"/>
                    <a:pt x="57" y="13"/>
                    <a:pt x="70" y="17"/>
                  </a:cubicBezTo>
                  <a:cubicBezTo>
                    <a:pt x="84" y="21"/>
                    <a:pt x="103" y="15"/>
                    <a:pt x="107" y="45"/>
                  </a:cubicBezTo>
                  <a:cubicBezTo>
                    <a:pt x="111" y="42"/>
                    <a:pt x="122" y="19"/>
                    <a:pt x="134" y="18"/>
                  </a:cubicBezTo>
                  <a:cubicBezTo>
                    <a:pt x="145" y="18"/>
                    <a:pt x="148" y="34"/>
                    <a:pt x="148" y="34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24" y="0"/>
                    <a:pt x="38" y="52"/>
                  </a:cubicBezTo>
                  <a:close/>
                </a:path>
              </a:pathLst>
            </a:custGeom>
            <a:solidFill>
              <a:srgbClr val="F3E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043757" y="6409348"/>
              <a:ext cx="126171" cy="286842"/>
            </a:xfrm>
            <a:custGeom>
              <a:avLst/>
              <a:gdLst>
                <a:gd name="T0" fmla="*/ 0 w 54"/>
                <a:gd name="T1" fmla="*/ 23 h 123"/>
                <a:gd name="T2" fmla="*/ 28 w 54"/>
                <a:gd name="T3" fmla="*/ 123 h 123"/>
                <a:gd name="T4" fmla="*/ 54 w 54"/>
                <a:gd name="T5" fmla="*/ 23 h 123"/>
                <a:gd name="T6" fmla="*/ 0 w 54"/>
                <a:gd name="T7" fmla="*/ 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3">
                  <a:moveTo>
                    <a:pt x="0" y="23"/>
                  </a:moveTo>
                  <a:cubicBezTo>
                    <a:pt x="28" y="123"/>
                    <a:pt x="28" y="123"/>
                    <a:pt x="28" y="1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27" y="0"/>
                    <a:pt x="0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939271" y="1632584"/>
              <a:ext cx="348942" cy="3144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5927443" y="2833182"/>
              <a:ext cx="437656" cy="3266652"/>
            </a:xfrm>
            <a:custGeom>
              <a:avLst/>
              <a:gdLst>
                <a:gd name="T0" fmla="*/ 38 w 188"/>
                <a:gd name="T1" fmla="*/ 1401 h 1401"/>
                <a:gd name="T2" fmla="*/ 40 w 188"/>
                <a:gd name="T3" fmla="*/ 246 h 1401"/>
                <a:gd name="T4" fmla="*/ 188 w 188"/>
                <a:gd name="T5" fmla="*/ 187 h 1401"/>
                <a:gd name="T6" fmla="*/ 186 w 188"/>
                <a:gd name="T7" fmla="*/ 0 h 1401"/>
                <a:gd name="T8" fmla="*/ 3 w 188"/>
                <a:gd name="T9" fmla="*/ 226 h 1401"/>
                <a:gd name="T10" fmla="*/ 0 w 188"/>
                <a:gd name="T11" fmla="*/ 1381 h 1401"/>
                <a:gd name="T12" fmla="*/ 38 w 188"/>
                <a:gd name="T13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401">
                  <a:moveTo>
                    <a:pt x="38" y="1401"/>
                  </a:moveTo>
                  <a:cubicBezTo>
                    <a:pt x="40" y="246"/>
                    <a:pt x="40" y="246"/>
                    <a:pt x="40" y="246"/>
                  </a:cubicBezTo>
                  <a:cubicBezTo>
                    <a:pt x="131" y="218"/>
                    <a:pt x="182" y="213"/>
                    <a:pt x="188" y="187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1" y="93"/>
                    <a:pt x="3" y="184"/>
                    <a:pt x="3" y="226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14" y="1364"/>
                    <a:pt x="30" y="1368"/>
                    <a:pt x="38" y="14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826900" y="3798195"/>
              <a:ext cx="447513" cy="2294739"/>
            </a:xfrm>
            <a:custGeom>
              <a:avLst/>
              <a:gdLst>
                <a:gd name="T0" fmla="*/ 151 w 192"/>
                <a:gd name="T1" fmla="*/ 984 h 984"/>
                <a:gd name="T2" fmla="*/ 154 w 192"/>
                <a:gd name="T3" fmla="*/ 256 h 984"/>
                <a:gd name="T4" fmla="*/ 0 w 192"/>
                <a:gd name="T5" fmla="*/ 195 h 984"/>
                <a:gd name="T6" fmla="*/ 2 w 192"/>
                <a:gd name="T7" fmla="*/ 0 h 984"/>
                <a:gd name="T8" fmla="*/ 192 w 192"/>
                <a:gd name="T9" fmla="*/ 235 h 984"/>
                <a:gd name="T10" fmla="*/ 191 w 192"/>
                <a:gd name="T11" fmla="*/ 968 h 984"/>
                <a:gd name="T12" fmla="*/ 151 w 192"/>
                <a:gd name="T13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984">
                  <a:moveTo>
                    <a:pt x="151" y="984"/>
                  </a:moveTo>
                  <a:cubicBezTo>
                    <a:pt x="154" y="256"/>
                    <a:pt x="154" y="256"/>
                    <a:pt x="154" y="256"/>
                  </a:cubicBezTo>
                  <a:cubicBezTo>
                    <a:pt x="59" y="227"/>
                    <a:pt x="6" y="221"/>
                    <a:pt x="0" y="19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97"/>
                    <a:pt x="192" y="192"/>
                    <a:pt x="192" y="235"/>
                  </a:cubicBezTo>
                  <a:cubicBezTo>
                    <a:pt x="191" y="968"/>
                    <a:pt x="191" y="968"/>
                    <a:pt x="191" y="968"/>
                  </a:cubicBezTo>
                  <a:cubicBezTo>
                    <a:pt x="186" y="945"/>
                    <a:pt x="164" y="947"/>
                    <a:pt x="151" y="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6013200" y="4646893"/>
              <a:ext cx="452442" cy="1449983"/>
            </a:xfrm>
            <a:custGeom>
              <a:avLst/>
              <a:gdLst>
                <a:gd name="T0" fmla="*/ 71 w 194"/>
                <a:gd name="T1" fmla="*/ 620 h 622"/>
                <a:gd name="T2" fmla="*/ 74 w 194"/>
                <a:gd name="T3" fmla="*/ 246 h 622"/>
                <a:gd name="T4" fmla="*/ 194 w 194"/>
                <a:gd name="T5" fmla="*/ 194 h 622"/>
                <a:gd name="T6" fmla="*/ 192 w 194"/>
                <a:gd name="T7" fmla="*/ 0 h 622"/>
                <a:gd name="T8" fmla="*/ 0 w 194"/>
                <a:gd name="T9" fmla="*/ 234 h 622"/>
                <a:gd name="T10" fmla="*/ 1 w 194"/>
                <a:gd name="T11" fmla="*/ 622 h 622"/>
                <a:gd name="T12" fmla="*/ 71 w 194"/>
                <a:gd name="T13" fmla="*/ 62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622">
                  <a:moveTo>
                    <a:pt x="71" y="620"/>
                  </a:moveTo>
                  <a:cubicBezTo>
                    <a:pt x="74" y="246"/>
                    <a:pt x="74" y="246"/>
                    <a:pt x="74" y="246"/>
                  </a:cubicBezTo>
                  <a:cubicBezTo>
                    <a:pt x="169" y="217"/>
                    <a:pt x="188" y="221"/>
                    <a:pt x="194" y="19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76" y="96"/>
                    <a:pt x="0" y="191"/>
                    <a:pt x="0" y="234"/>
                  </a:cubicBezTo>
                  <a:cubicBezTo>
                    <a:pt x="1" y="622"/>
                    <a:pt x="1" y="622"/>
                    <a:pt x="1" y="622"/>
                  </a:cubicBezTo>
                  <a:cubicBezTo>
                    <a:pt x="21" y="582"/>
                    <a:pt x="59" y="583"/>
                    <a:pt x="71" y="6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56"/>
            <p:cNvSpPr/>
            <p:nvPr/>
          </p:nvSpPr>
          <p:spPr bwMode="auto">
            <a:xfrm>
              <a:off x="6071357" y="2754325"/>
              <a:ext cx="91671" cy="60128"/>
            </a:xfrm>
            <a:custGeom>
              <a:avLst/>
              <a:gdLst>
                <a:gd name="T0" fmla="*/ 10 w 39"/>
                <a:gd name="T1" fmla="*/ 6 h 26"/>
                <a:gd name="T2" fmla="*/ 3 w 39"/>
                <a:gd name="T3" fmla="*/ 14 h 26"/>
                <a:gd name="T4" fmla="*/ 9 w 39"/>
                <a:gd name="T5" fmla="*/ 21 h 26"/>
                <a:gd name="T6" fmla="*/ 27 w 39"/>
                <a:gd name="T7" fmla="*/ 0 h 26"/>
                <a:gd name="T8" fmla="*/ 39 w 39"/>
                <a:gd name="T9" fmla="*/ 13 h 26"/>
                <a:gd name="T10" fmla="*/ 29 w 39"/>
                <a:gd name="T11" fmla="*/ 26 h 26"/>
                <a:gd name="T12" fmla="*/ 27 w 39"/>
                <a:gd name="T13" fmla="*/ 23 h 26"/>
                <a:gd name="T14" fmla="*/ 35 w 39"/>
                <a:gd name="T15" fmla="*/ 13 h 26"/>
                <a:gd name="T16" fmla="*/ 28 w 39"/>
                <a:gd name="T17" fmla="*/ 4 h 26"/>
                <a:gd name="T18" fmla="*/ 10 w 39"/>
                <a:gd name="T19" fmla="*/ 26 h 26"/>
                <a:gd name="T20" fmla="*/ 0 w 39"/>
                <a:gd name="T21" fmla="*/ 14 h 26"/>
                <a:gd name="T22" fmla="*/ 9 w 39"/>
                <a:gd name="T23" fmla="*/ 2 h 26"/>
                <a:gd name="T24" fmla="*/ 10 w 39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6">
                  <a:moveTo>
                    <a:pt x="10" y="6"/>
                  </a:moveTo>
                  <a:cubicBezTo>
                    <a:pt x="6" y="7"/>
                    <a:pt x="3" y="10"/>
                    <a:pt x="3" y="14"/>
                  </a:cubicBezTo>
                  <a:cubicBezTo>
                    <a:pt x="3" y="19"/>
                    <a:pt x="5" y="21"/>
                    <a:pt x="9" y="21"/>
                  </a:cubicBezTo>
                  <a:cubicBezTo>
                    <a:pt x="17" y="22"/>
                    <a:pt x="15" y="0"/>
                    <a:pt x="27" y="0"/>
                  </a:cubicBezTo>
                  <a:cubicBezTo>
                    <a:pt x="33" y="0"/>
                    <a:pt x="39" y="3"/>
                    <a:pt x="39" y="13"/>
                  </a:cubicBezTo>
                  <a:cubicBezTo>
                    <a:pt x="39" y="21"/>
                    <a:pt x="33" y="24"/>
                    <a:pt x="29" y="26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1" y="21"/>
                    <a:pt x="35" y="18"/>
                    <a:pt x="35" y="13"/>
                  </a:cubicBezTo>
                  <a:cubicBezTo>
                    <a:pt x="35" y="7"/>
                    <a:pt x="32" y="4"/>
                    <a:pt x="28" y="4"/>
                  </a:cubicBezTo>
                  <a:cubicBezTo>
                    <a:pt x="19" y="4"/>
                    <a:pt x="21" y="26"/>
                    <a:pt x="10" y="26"/>
                  </a:cubicBezTo>
                  <a:cubicBezTo>
                    <a:pt x="4" y="26"/>
                    <a:pt x="0" y="21"/>
                    <a:pt x="0" y="14"/>
                  </a:cubicBezTo>
                  <a:cubicBezTo>
                    <a:pt x="0" y="8"/>
                    <a:pt x="3" y="4"/>
                    <a:pt x="9" y="2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57"/>
            <p:cNvSpPr>
              <a:spLocks noEditPoints="1"/>
            </p:cNvSpPr>
            <p:nvPr/>
          </p:nvSpPr>
          <p:spPr bwMode="auto">
            <a:xfrm>
              <a:off x="6071357" y="2674482"/>
              <a:ext cx="88714" cy="69986"/>
            </a:xfrm>
            <a:custGeom>
              <a:avLst/>
              <a:gdLst>
                <a:gd name="T0" fmla="*/ 90 w 90"/>
                <a:gd name="T1" fmla="*/ 71 h 71"/>
                <a:gd name="T2" fmla="*/ 0 w 90"/>
                <a:gd name="T3" fmla="*/ 43 h 71"/>
                <a:gd name="T4" fmla="*/ 0 w 90"/>
                <a:gd name="T5" fmla="*/ 29 h 71"/>
                <a:gd name="T6" fmla="*/ 90 w 90"/>
                <a:gd name="T7" fmla="*/ 0 h 71"/>
                <a:gd name="T8" fmla="*/ 90 w 90"/>
                <a:gd name="T9" fmla="*/ 12 h 71"/>
                <a:gd name="T10" fmla="*/ 62 w 90"/>
                <a:gd name="T11" fmla="*/ 19 h 71"/>
                <a:gd name="T12" fmla="*/ 62 w 90"/>
                <a:gd name="T13" fmla="*/ 52 h 71"/>
                <a:gd name="T14" fmla="*/ 90 w 90"/>
                <a:gd name="T15" fmla="*/ 59 h 71"/>
                <a:gd name="T16" fmla="*/ 90 w 90"/>
                <a:gd name="T17" fmla="*/ 71 h 71"/>
                <a:gd name="T18" fmla="*/ 55 w 90"/>
                <a:gd name="T19" fmla="*/ 50 h 71"/>
                <a:gd name="T20" fmla="*/ 55 w 90"/>
                <a:gd name="T21" fmla="*/ 22 h 71"/>
                <a:gd name="T22" fmla="*/ 7 w 90"/>
                <a:gd name="T23" fmla="*/ 36 h 71"/>
                <a:gd name="T24" fmla="*/ 7 w 90"/>
                <a:gd name="T25" fmla="*/ 36 h 71"/>
                <a:gd name="T26" fmla="*/ 55 w 90"/>
                <a:gd name="T27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1">
                  <a:moveTo>
                    <a:pt x="90" y="71"/>
                  </a:moveTo>
                  <a:lnTo>
                    <a:pt x="0" y="43"/>
                  </a:lnTo>
                  <a:lnTo>
                    <a:pt x="0" y="29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62" y="19"/>
                  </a:lnTo>
                  <a:lnTo>
                    <a:pt x="62" y="52"/>
                  </a:lnTo>
                  <a:lnTo>
                    <a:pt x="90" y="59"/>
                  </a:lnTo>
                  <a:lnTo>
                    <a:pt x="90" y="71"/>
                  </a:lnTo>
                  <a:close/>
                  <a:moveTo>
                    <a:pt x="55" y="50"/>
                  </a:moveTo>
                  <a:lnTo>
                    <a:pt x="55" y="22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6071357" y="2583796"/>
              <a:ext cx="88714" cy="74914"/>
            </a:xfrm>
            <a:custGeom>
              <a:avLst/>
              <a:gdLst>
                <a:gd name="T0" fmla="*/ 90 w 90"/>
                <a:gd name="T1" fmla="*/ 10 h 76"/>
                <a:gd name="T2" fmla="*/ 10 w 90"/>
                <a:gd name="T3" fmla="*/ 10 h 76"/>
                <a:gd name="T4" fmla="*/ 10 w 90"/>
                <a:gd name="T5" fmla="*/ 10 h 76"/>
                <a:gd name="T6" fmla="*/ 90 w 90"/>
                <a:gd name="T7" fmla="*/ 36 h 76"/>
                <a:gd name="T8" fmla="*/ 90 w 90"/>
                <a:gd name="T9" fmla="*/ 43 h 76"/>
                <a:gd name="T10" fmla="*/ 10 w 90"/>
                <a:gd name="T11" fmla="*/ 69 h 76"/>
                <a:gd name="T12" fmla="*/ 10 w 90"/>
                <a:gd name="T13" fmla="*/ 69 h 76"/>
                <a:gd name="T14" fmla="*/ 90 w 90"/>
                <a:gd name="T15" fmla="*/ 69 h 76"/>
                <a:gd name="T16" fmla="*/ 90 w 90"/>
                <a:gd name="T17" fmla="*/ 76 h 76"/>
                <a:gd name="T18" fmla="*/ 0 w 90"/>
                <a:gd name="T19" fmla="*/ 76 h 76"/>
                <a:gd name="T20" fmla="*/ 0 w 90"/>
                <a:gd name="T21" fmla="*/ 62 h 76"/>
                <a:gd name="T22" fmla="*/ 74 w 90"/>
                <a:gd name="T23" fmla="*/ 38 h 76"/>
                <a:gd name="T24" fmla="*/ 74 w 90"/>
                <a:gd name="T25" fmla="*/ 38 h 76"/>
                <a:gd name="T26" fmla="*/ 0 w 90"/>
                <a:gd name="T27" fmla="*/ 17 h 76"/>
                <a:gd name="T28" fmla="*/ 0 w 90"/>
                <a:gd name="T29" fmla="*/ 0 h 76"/>
                <a:gd name="T30" fmla="*/ 90 w 90"/>
                <a:gd name="T31" fmla="*/ 0 h 76"/>
                <a:gd name="T32" fmla="*/ 90 w 90"/>
                <a:gd name="T3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76">
                  <a:moveTo>
                    <a:pt x="90" y="10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90" y="36"/>
                  </a:lnTo>
                  <a:lnTo>
                    <a:pt x="90" y="43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90" y="69"/>
                  </a:lnTo>
                  <a:lnTo>
                    <a:pt x="90" y="7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9"/>
            <p:cNvSpPr>
              <a:spLocks noEditPoints="1"/>
            </p:cNvSpPr>
            <p:nvPr/>
          </p:nvSpPr>
          <p:spPr bwMode="auto">
            <a:xfrm>
              <a:off x="6071357" y="2501982"/>
              <a:ext cx="88714" cy="56186"/>
            </a:xfrm>
            <a:custGeom>
              <a:avLst/>
              <a:gdLst>
                <a:gd name="T0" fmla="*/ 38 w 38"/>
                <a:gd name="T1" fmla="*/ 24 h 24"/>
                <a:gd name="T2" fmla="*/ 0 w 38"/>
                <a:gd name="T3" fmla="*/ 24 h 24"/>
                <a:gd name="T4" fmla="*/ 0 w 38"/>
                <a:gd name="T5" fmla="*/ 11 h 24"/>
                <a:gd name="T6" fmla="*/ 11 w 38"/>
                <a:gd name="T7" fmla="*/ 0 h 24"/>
                <a:gd name="T8" fmla="*/ 21 w 38"/>
                <a:gd name="T9" fmla="*/ 13 h 24"/>
                <a:gd name="T10" fmla="*/ 21 w 38"/>
                <a:gd name="T11" fmla="*/ 20 h 24"/>
                <a:gd name="T12" fmla="*/ 38 w 38"/>
                <a:gd name="T13" fmla="*/ 20 h 24"/>
                <a:gd name="T14" fmla="*/ 38 w 38"/>
                <a:gd name="T15" fmla="*/ 24 h 24"/>
                <a:gd name="T16" fmla="*/ 18 w 38"/>
                <a:gd name="T17" fmla="*/ 20 h 24"/>
                <a:gd name="T18" fmla="*/ 18 w 38"/>
                <a:gd name="T19" fmla="*/ 13 h 24"/>
                <a:gd name="T20" fmla="*/ 11 w 38"/>
                <a:gd name="T21" fmla="*/ 4 h 24"/>
                <a:gd name="T22" fmla="*/ 4 w 38"/>
                <a:gd name="T23" fmla="*/ 12 h 24"/>
                <a:gd name="T24" fmla="*/ 4 w 38"/>
                <a:gd name="T25" fmla="*/ 20 h 24"/>
                <a:gd name="T26" fmla="*/ 18 w 38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4">
                  <a:moveTo>
                    <a:pt x="3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1" y="4"/>
                    <a:pt x="21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8" y="24"/>
                  </a:lnTo>
                  <a:close/>
                  <a:moveTo>
                    <a:pt x="18" y="2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6"/>
                    <a:pt x="15" y="4"/>
                    <a:pt x="11" y="4"/>
                  </a:cubicBezTo>
                  <a:cubicBezTo>
                    <a:pt x="6" y="4"/>
                    <a:pt x="4" y="6"/>
                    <a:pt x="4" y="12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60"/>
            <p:cNvSpPr/>
            <p:nvPr/>
          </p:nvSpPr>
          <p:spPr bwMode="auto">
            <a:xfrm>
              <a:off x="6071357" y="2431997"/>
              <a:ext cx="88714" cy="51257"/>
            </a:xfrm>
            <a:custGeom>
              <a:avLst/>
              <a:gdLst>
                <a:gd name="T0" fmla="*/ 90 w 90"/>
                <a:gd name="T1" fmla="*/ 52 h 52"/>
                <a:gd name="T2" fmla="*/ 0 w 90"/>
                <a:gd name="T3" fmla="*/ 52 h 52"/>
                <a:gd name="T4" fmla="*/ 0 w 90"/>
                <a:gd name="T5" fmla="*/ 43 h 52"/>
                <a:gd name="T6" fmla="*/ 81 w 90"/>
                <a:gd name="T7" fmla="*/ 43 h 52"/>
                <a:gd name="T8" fmla="*/ 81 w 90"/>
                <a:gd name="T9" fmla="*/ 0 h 52"/>
                <a:gd name="T10" fmla="*/ 90 w 90"/>
                <a:gd name="T11" fmla="*/ 0 h 52"/>
                <a:gd name="T12" fmla="*/ 90 w 9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52">
                  <a:moveTo>
                    <a:pt x="90" y="52"/>
                  </a:moveTo>
                  <a:lnTo>
                    <a:pt x="0" y="52"/>
                  </a:lnTo>
                  <a:lnTo>
                    <a:pt x="0" y="43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61"/>
            <p:cNvSpPr/>
            <p:nvPr/>
          </p:nvSpPr>
          <p:spPr bwMode="auto">
            <a:xfrm>
              <a:off x="6071357" y="23600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62"/>
            <p:cNvSpPr/>
            <p:nvPr/>
          </p:nvSpPr>
          <p:spPr bwMode="auto">
            <a:xfrm>
              <a:off x="6071357" y="2252597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3"/>
            <p:cNvSpPr/>
            <p:nvPr/>
          </p:nvSpPr>
          <p:spPr bwMode="auto">
            <a:xfrm>
              <a:off x="6071357" y="21806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64"/>
            <p:cNvSpPr/>
            <p:nvPr/>
          </p:nvSpPr>
          <p:spPr bwMode="auto">
            <a:xfrm>
              <a:off x="6071357" y="2108683"/>
              <a:ext cx="88714" cy="65057"/>
            </a:xfrm>
            <a:custGeom>
              <a:avLst/>
              <a:gdLst>
                <a:gd name="T0" fmla="*/ 90 w 90"/>
                <a:gd name="T1" fmla="*/ 54 h 66"/>
                <a:gd name="T2" fmla="*/ 90 w 90"/>
                <a:gd name="T3" fmla="*/ 66 h 66"/>
                <a:gd name="T4" fmla="*/ 43 w 90"/>
                <a:gd name="T5" fmla="*/ 40 h 66"/>
                <a:gd name="T6" fmla="*/ 0 w 90"/>
                <a:gd name="T7" fmla="*/ 64 h 66"/>
                <a:gd name="T8" fmla="*/ 0 w 90"/>
                <a:gd name="T9" fmla="*/ 52 h 66"/>
                <a:gd name="T10" fmla="*/ 33 w 90"/>
                <a:gd name="T11" fmla="*/ 33 h 66"/>
                <a:gd name="T12" fmla="*/ 0 w 90"/>
                <a:gd name="T13" fmla="*/ 14 h 66"/>
                <a:gd name="T14" fmla="*/ 0 w 90"/>
                <a:gd name="T15" fmla="*/ 4 h 66"/>
                <a:gd name="T16" fmla="*/ 43 w 90"/>
                <a:gd name="T17" fmla="*/ 28 h 66"/>
                <a:gd name="T18" fmla="*/ 90 w 90"/>
                <a:gd name="T19" fmla="*/ 0 h 66"/>
                <a:gd name="T20" fmla="*/ 90 w 90"/>
                <a:gd name="T21" fmla="*/ 11 h 66"/>
                <a:gd name="T22" fmla="*/ 52 w 90"/>
                <a:gd name="T23" fmla="*/ 33 h 66"/>
                <a:gd name="T24" fmla="*/ 90 w 90"/>
                <a:gd name="T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6">
                  <a:moveTo>
                    <a:pt x="90" y="54"/>
                  </a:moveTo>
                  <a:lnTo>
                    <a:pt x="90" y="66"/>
                  </a:lnTo>
                  <a:lnTo>
                    <a:pt x="43" y="40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33" y="33"/>
                  </a:lnTo>
                  <a:lnTo>
                    <a:pt x="0" y="14"/>
                  </a:lnTo>
                  <a:lnTo>
                    <a:pt x="0" y="4"/>
                  </a:lnTo>
                  <a:lnTo>
                    <a:pt x="43" y="28"/>
                  </a:lnTo>
                  <a:lnTo>
                    <a:pt x="90" y="0"/>
                  </a:lnTo>
                  <a:lnTo>
                    <a:pt x="90" y="11"/>
                  </a:lnTo>
                  <a:lnTo>
                    <a:pt x="52" y="33"/>
                  </a:lnTo>
                  <a:lnTo>
                    <a:pt x="90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5"/>
            <p:cNvSpPr/>
            <p:nvPr/>
          </p:nvSpPr>
          <p:spPr bwMode="auto">
            <a:xfrm>
              <a:off x="6071357" y="2042640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5188158" y="3751866"/>
              <a:ext cx="196157" cy="428785"/>
            </a:xfrm>
            <a:custGeom>
              <a:avLst/>
              <a:gdLst>
                <a:gd name="T0" fmla="*/ 4 w 84"/>
                <a:gd name="T1" fmla="*/ 184 h 184"/>
                <a:gd name="T2" fmla="*/ 4 w 84"/>
                <a:gd name="T3" fmla="*/ 168 h 184"/>
                <a:gd name="T4" fmla="*/ 35 w 84"/>
                <a:gd name="T5" fmla="*/ 168 h 184"/>
                <a:gd name="T6" fmla="*/ 35 w 84"/>
                <a:gd name="T7" fmla="*/ 21 h 184"/>
                <a:gd name="T8" fmla="*/ 0 w 84"/>
                <a:gd name="T9" fmla="*/ 25 h 184"/>
                <a:gd name="T10" fmla="*/ 0 w 84"/>
                <a:gd name="T11" fmla="*/ 13 h 184"/>
                <a:gd name="T12" fmla="*/ 35 w 84"/>
                <a:gd name="T13" fmla="*/ 0 h 184"/>
                <a:gd name="T14" fmla="*/ 53 w 84"/>
                <a:gd name="T15" fmla="*/ 0 h 184"/>
                <a:gd name="T16" fmla="*/ 53 w 84"/>
                <a:gd name="T17" fmla="*/ 168 h 184"/>
                <a:gd name="T18" fmla="*/ 84 w 84"/>
                <a:gd name="T19" fmla="*/ 168 h 184"/>
                <a:gd name="T20" fmla="*/ 84 w 84"/>
                <a:gd name="T21" fmla="*/ 184 h 184"/>
                <a:gd name="T22" fmla="*/ 4 w 84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84">
                  <a:moveTo>
                    <a:pt x="4" y="184"/>
                  </a:moveTo>
                  <a:cubicBezTo>
                    <a:pt x="4" y="168"/>
                    <a:pt x="4" y="168"/>
                    <a:pt x="4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3" y="9"/>
                    <a:pt x="27" y="5"/>
                    <a:pt x="3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68"/>
                    <a:pt x="53" y="168"/>
                    <a:pt x="53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84" y="184"/>
                    <a:pt x="84" y="184"/>
                    <a:pt x="84" y="184"/>
                  </a:cubicBezTo>
                  <a:lnTo>
                    <a:pt x="4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6878655" y="2903167"/>
              <a:ext cx="273042" cy="426814"/>
            </a:xfrm>
            <a:custGeom>
              <a:avLst/>
              <a:gdLst>
                <a:gd name="T0" fmla="*/ 117 w 117"/>
                <a:gd name="T1" fmla="*/ 183 h 183"/>
                <a:gd name="T2" fmla="*/ 0 w 117"/>
                <a:gd name="T3" fmla="*/ 183 h 183"/>
                <a:gd name="T4" fmla="*/ 0 w 117"/>
                <a:gd name="T5" fmla="*/ 164 h 183"/>
                <a:gd name="T6" fmla="*/ 98 w 117"/>
                <a:gd name="T7" fmla="*/ 48 h 183"/>
                <a:gd name="T8" fmla="*/ 62 w 117"/>
                <a:gd name="T9" fmla="*/ 15 h 183"/>
                <a:gd name="T10" fmla="*/ 19 w 117"/>
                <a:gd name="T11" fmla="*/ 54 h 183"/>
                <a:gd name="T12" fmla="*/ 1 w 117"/>
                <a:gd name="T13" fmla="*/ 50 h 183"/>
                <a:gd name="T14" fmla="*/ 62 w 117"/>
                <a:gd name="T15" fmla="*/ 0 h 183"/>
                <a:gd name="T16" fmla="*/ 117 w 117"/>
                <a:gd name="T17" fmla="*/ 48 h 183"/>
                <a:gd name="T18" fmla="*/ 19 w 117"/>
                <a:gd name="T19" fmla="*/ 167 h 183"/>
                <a:gd name="T20" fmla="*/ 117 w 117"/>
                <a:gd name="T21" fmla="*/ 167 h 183"/>
                <a:gd name="T22" fmla="*/ 117 w 117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83">
                  <a:moveTo>
                    <a:pt x="117" y="183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1" y="100"/>
                    <a:pt x="98" y="97"/>
                    <a:pt x="98" y="48"/>
                  </a:cubicBezTo>
                  <a:cubicBezTo>
                    <a:pt x="98" y="27"/>
                    <a:pt x="85" y="15"/>
                    <a:pt x="62" y="15"/>
                  </a:cubicBezTo>
                  <a:cubicBezTo>
                    <a:pt x="36" y="15"/>
                    <a:pt x="22" y="36"/>
                    <a:pt x="19" y="5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7" y="25"/>
                    <a:pt x="22" y="0"/>
                    <a:pt x="62" y="0"/>
                  </a:cubicBezTo>
                  <a:cubicBezTo>
                    <a:pt x="92" y="0"/>
                    <a:pt x="117" y="17"/>
                    <a:pt x="117" y="48"/>
                  </a:cubicBezTo>
                  <a:cubicBezTo>
                    <a:pt x="117" y="103"/>
                    <a:pt x="38" y="118"/>
                    <a:pt x="19" y="167"/>
                  </a:cubicBezTo>
                  <a:cubicBezTo>
                    <a:pt x="117" y="167"/>
                    <a:pt x="117" y="167"/>
                    <a:pt x="117" y="167"/>
                  </a:cubicBezTo>
                  <a:lnTo>
                    <a:pt x="117" y="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5029459" y="1938155"/>
              <a:ext cx="291771" cy="433714"/>
            </a:xfrm>
            <a:custGeom>
              <a:avLst/>
              <a:gdLst>
                <a:gd name="T0" fmla="*/ 14 w 125"/>
                <a:gd name="T1" fmla="*/ 140 h 186"/>
                <a:gd name="T2" fmla="*/ 64 w 125"/>
                <a:gd name="T3" fmla="*/ 170 h 186"/>
                <a:gd name="T4" fmla="*/ 106 w 125"/>
                <a:gd name="T5" fmla="*/ 135 h 186"/>
                <a:gd name="T6" fmla="*/ 55 w 125"/>
                <a:gd name="T7" fmla="*/ 94 h 186"/>
                <a:gd name="T8" fmla="*/ 38 w 125"/>
                <a:gd name="T9" fmla="*/ 94 h 186"/>
                <a:gd name="T10" fmla="*/ 38 w 125"/>
                <a:gd name="T11" fmla="*/ 79 h 186"/>
                <a:gd name="T12" fmla="*/ 48 w 125"/>
                <a:gd name="T13" fmla="*/ 79 h 186"/>
                <a:gd name="T14" fmla="*/ 100 w 125"/>
                <a:gd name="T15" fmla="*/ 45 h 186"/>
                <a:gd name="T16" fmla="*/ 67 w 125"/>
                <a:gd name="T17" fmla="*/ 15 h 186"/>
                <a:gd name="T18" fmla="*/ 23 w 125"/>
                <a:gd name="T19" fmla="*/ 40 h 186"/>
                <a:gd name="T20" fmla="*/ 9 w 125"/>
                <a:gd name="T21" fmla="*/ 30 h 186"/>
                <a:gd name="T22" fmla="*/ 67 w 125"/>
                <a:gd name="T23" fmla="*/ 0 h 186"/>
                <a:gd name="T24" fmla="*/ 119 w 125"/>
                <a:gd name="T25" fmla="*/ 45 h 186"/>
                <a:gd name="T26" fmla="*/ 91 w 125"/>
                <a:gd name="T27" fmla="*/ 85 h 186"/>
                <a:gd name="T28" fmla="*/ 125 w 125"/>
                <a:gd name="T29" fmla="*/ 133 h 186"/>
                <a:gd name="T30" fmla="*/ 64 w 125"/>
                <a:gd name="T31" fmla="*/ 186 h 186"/>
                <a:gd name="T32" fmla="*/ 0 w 125"/>
                <a:gd name="T33" fmla="*/ 150 h 186"/>
                <a:gd name="T34" fmla="*/ 14 w 125"/>
                <a:gd name="T35" fmla="*/ 14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4" y="140"/>
                  </a:moveTo>
                  <a:cubicBezTo>
                    <a:pt x="28" y="159"/>
                    <a:pt x="45" y="170"/>
                    <a:pt x="64" y="170"/>
                  </a:cubicBezTo>
                  <a:cubicBezTo>
                    <a:pt x="90" y="170"/>
                    <a:pt x="106" y="157"/>
                    <a:pt x="106" y="135"/>
                  </a:cubicBezTo>
                  <a:cubicBezTo>
                    <a:pt x="106" y="110"/>
                    <a:pt x="91" y="94"/>
                    <a:pt x="55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84" y="79"/>
                    <a:pt x="100" y="67"/>
                    <a:pt x="100" y="45"/>
                  </a:cubicBezTo>
                  <a:cubicBezTo>
                    <a:pt x="100" y="27"/>
                    <a:pt x="84" y="15"/>
                    <a:pt x="67" y="15"/>
                  </a:cubicBezTo>
                  <a:cubicBezTo>
                    <a:pt x="45" y="15"/>
                    <a:pt x="35" y="25"/>
                    <a:pt x="23" y="4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21" y="13"/>
                    <a:pt x="38" y="0"/>
                    <a:pt x="67" y="0"/>
                  </a:cubicBezTo>
                  <a:cubicBezTo>
                    <a:pt x="99" y="0"/>
                    <a:pt x="119" y="16"/>
                    <a:pt x="119" y="45"/>
                  </a:cubicBezTo>
                  <a:cubicBezTo>
                    <a:pt x="119" y="67"/>
                    <a:pt x="105" y="79"/>
                    <a:pt x="91" y="85"/>
                  </a:cubicBezTo>
                  <a:cubicBezTo>
                    <a:pt x="119" y="96"/>
                    <a:pt x="125" y="116"/>
                    <a:pt x="125" y="133"/>
                  </a:cubicBezTo>
                  <a:cubicBezTo>
                    <a:pt x="125" y="164"/>
                    <a:pt x="102" y="186"/>
                    <a:pt x="64" y="186"/>
                  </a:cubicBezTo>
                  <a:cubicBezTo>
                    <a:pt x="29" y="186"/>
                    <a:pt x="8" y="164"/>
                    <a:pt x="0" y="150"/>
                  </a:cubicBezTo>
                  <a:lnTo>
                    <a:pt x="14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2"/>
          <p:cNvSpPr txBox="1"/>
          <p:nvPr/>
        </p:nvSpPr>
        <p:spPr>
          <a:xfrm>
            <a:off x="7867015" y="3139440"/>
            <a:ext cx="1415772" cy="49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工作对接</a:t>
            </a:r>
            <a:endParaRPr lang="zh-CN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4"/>
          <p:cNvSpPr txBox="1"/>
          <p:nvPr/>
        </p:nvSpPr>
        <p:spPr>
          <a:xfrm>
            <a:off x="3722647" y="2273300"/>
            <a:ext cx="1415773" cy="49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工作改进</a:t>
            </a:r>
            <a:endParaRPr lang="zh-CN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6"/>
          <p:cNvSpPr txBox="1"/>
          <p:nvPr/>
        </p:nvSpPr>
        <p:spPr>
          <a:xfrm>
            <a:off x="3722647" y="3649345"/>
            <a:ext cx="1415773" cy="49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工作报告</a:t>
            </a:r>
            <a:endParaRPr lang="zh-CN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我的工作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监控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1" descr="Dash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815" y="1759585"/>
            <a:ext cx="7183755" cy="453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报警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248410" y="2000250"/>
            <a:ext cx="10334625" cy="3636645"/>
            <a:chOff x="1248410" y="2000250"/>
            <a:chExt cx="10334625" cy="3636645"/>
          </a:xfrm>
        </p:grpSpPr>
        <p:pic>
          <p:nvPicPr>
            <p:cNvPr id="10" name="图片 2" descr="应用分组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5080" y="2000250"/>
              <a:ext cx="10307955" cy="1620520"/>
            </a:xfrm>
            <a:prstGeom prst="rect">
              <a:avLst/>
            </a:prstGeom>
          </p:spPr>
        </p:pic>
        <p:pic>
          <p:nvPicPr>
            <p:cNvPr id="11" name="图片 3" descr="报警模板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410" y="3889375"/>
              <a:ext cx="10307955" cy="17475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lang="zh-CN" altLang="en-US" sz="4800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5" descr="概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707" y="1528093"/>
            <a:ext cx="9602470" cy="539940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40071" y="553329"/>
            <a:ext cx="271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总体概览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自定义</PresentationFormat>
  <Paragraphs>48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</vt:lpstr>
      <vt:lpstr>微软雅黑</vt:lpstr>
      <vt:lpstr>Impact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1.事件监控 2.容器监控 3.对API的调用，写一些自动化脚本等 4.针对不同的需求进行大盘的设计与报警规则的设计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/>
  <cp:keywords>www.1ppt.com</cp:keywords>
  <cp:lastModifiedBy>Chaliive</cp:lastModifiedBy>
  <cp:revision>6</cp:revision>
  <dcterms:created xsi:type="dcterms:W3CDTF">2016-10-21T18:18:00Z</dcterms:created>
  <dcterms:modified xsi:type="dcterms:W3CDTF">2019-01-07T03:14:11Z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