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77" r:id="rId4"/>
    <p:sldId id="311" r:id="rId5"/>
    <p:sldId id="312" r:id="rId6"/>
    <p:sldId id="313" r:id="rId7"/>
    <p:sldId id="278" r:id="rId8"/>
    <p:sldId id="279" r:id="rId9"/>
    <p:sldId id="280" r:id="rId10"/>
    <p:sldId id="281" r:id="rId11"/>
    <p:sldId id="282" r:id="rId12"/>
    <p:sldId id="305" r:id="rId13"/>
    <p:sldId id="283" r:id="rId14"/>
    <p:sldId id="284" r:id="rId15"/>
    <p:sldId id="285" r:id="rId16"/>
    <p:sldId id="314" r:id="rId17"/>
    <p:sldId id="315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93" r:id="rId26"/>
    <p:sldId id="294" r:id="rId27"/>
    <p:sldId id="295" r:id="rId28"/>
    <p:sldId id="297" r:id="rId29"/>
    <p:sldId id="298" r:id="rId30"/>
    <p:sldId id="316" r:id="rId31"/>
    <p:sldId id="300" r:id="rId32"/>
    <p:sldId id="301" r:id="rId33"/>
    <p:sldId id="299" r:id="rId34"/>
    <p:sldId id="303" r:id="rId35"/>
    <p:sldId id="304" r:id="rId36"/>
    <p:sldId id="306" r:id="rId37"/>
    <p:sldId id="307" r:id="rId38"/>
    <p:sldId id="308" r:id="rId39"/>
    <p:sldId id="309" r:id="rId40"/>
    <p:sldId id="310" r:id="rId41"/>
    <p:sldId id="31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9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偏移量存放在指令的</a:t>
            </a:r>
            <a:r>
              <a:rPr lang="en-US" altLang="zh-CN" dirty="0" err="1" smtClean="0"/>
              <a:t>imm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Instr15:0</a:t>
            </a:r>
            <a:r>
              <a:rPr lang="zh-CN" altLang="en-US" dirty="0" smtClean="0"/>
              <a:t>，表明分支经过的指令数，可正可负。</a:t>
            </a:r>
            <a:endParaRPr lang="en-US" altLang="zh-CN" dirty="0" smtClean="0"/>
          </a:p>
          <a:p>
            <a:r>
              <a:rPr lang="zh-CN" altLang="en-US" dirty="0" smtClean="0"/>
              <a:t>因此，需要进行符号扩展，并乘以</a:t>
            </a:r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9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1F6-383C-4D3A-A2A9-8778BC328641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B056-7F0C-4415-9A97-58098370D72F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4301-D1CC-47E6-9F24-D5AE9B536037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22.xml"/><Relationship Id="rId7" Type="http://schemas.openxmlformats.org/officeDocument/2006/relationships/oleObject" Target="../embeddings/oleObject19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25.xml"/><Relationship Id="rId7" Type="http://schemas.openxmlformats.org/officeDocument/2006/relationships/oleObject" Target="../embeddings/oleObject21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tags" Target="../tags/tag2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tags" Target="../tags/tag3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88196" y="4643875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88197" y="3644900"/>
            <a:ext cx="5458356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4929"/>
            <a:ext cx="7772400" cy="122770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9538" y="2200951"/>
            <a:ext cx="6564923" cy="104563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spc="300" dirty="0"/>
              <a:t>1. MIPS</a:t>
            </a:r>
            <a:r>
              <a:rPr lang="zh-CN" altLang="en-US" sz="4400" b="1" spc="300" dirty="0"/>
              <a:t>微处理器原理</a:t>
            </a:r>
            <a:endParaRPr lang="zh-CN" altLang="en-US" sz="44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2402" y="3514679"/>
            <a:ext cx="5894151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体系结构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MIPS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汇编语言）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652402" y="4722983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微</a:t>
            </a:r>
            <a:r>
              <a:rPr lang="zh-CN" altLang="en-US" sz="3200" b="1" dirty="0" smtClean="0"/>
              <a:t>体系结构</a:t>
            </a:r>
            <a:r>
              <a:rPr lang="zh-CN" altLang="en-US" sz="3200" b="1" dirty="0"/>
              <a:t>（</a:t>
            </a:r>
            <a:r>
              <a:rPr lang="zh-CN" altLang="en-US" sz="3200" b="1" dirty="0" smtClean="0"/>
              <a:t>单周期处理器）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946" y="116443"/>
            <a:ext cx="5303943" cy="77592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-4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6278144" y="360961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7065" y="1050648"/>
            <a:ext cx="3387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4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计算</a:t>
            </a:r>
            <a:r>
              <a:rPr lang="zh-CN" altLang="en-US" sz="2400" b="1" dirty="0" smtClean="0"/>
              <a:t>存储器地址</a:t>
            </a:r>
            <a:endParaRPr lang="zh-CN" altLang="en-US" sz="2400" b="1" dirty="0"/>
          </a:p>
        </p:txBody>
      </p:sp>
      <p:graphicFrame>
        <p:nvGraphicFramePr>
          <p:cNvPr id="1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01946" y="1579351"/>
          <a:ext cx="80772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VISIO" r:id="rId4" imgW="4344480" imgH="1770840" progId="Visio.Drawing.6">
                  <p:embed/>
                </p:oleObj>
              </mc:Choice>
              <mc:Fallback>
                <p:oleObj name="VISIO" r:id="rId4" imgW="4344480" imgH="1770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46" y="1579351"/>
                        <a:ext cx="8077200" cy="329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595" y="4021215"/>
            <a:ext cx="3502902" cy="2429672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9962" y="6081555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ALU</a:t>
            </a:r>
            <a:r>
              <a:rPr lang="zh-CN" altLang="en-US" dirty="0" smtClean="0">
                <a:solidFill>
                  <a:srgbClr val="0070C0"/>
                </a:solidFill>
              </a:rPr>
              <a:t>简化版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327" y="116443"/>
            <a:ext cx="5344797" cy="68131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-5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300192" y="881279"/>
            <a:ext cx="4452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5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寄存器文件 </a:t>
            </a:r>
            <a:r>
              <a:rPr lang="zh-CN" altLang="en-US" sz="2400" dirty="0" smtClean="0"/>
              <a:t>写入 </a:t>
            </a:r>
            <a:r>
              <a:rPr lang="zh-CN" altLang="en-US" sz="2400" b="1" dirty="0" smtClean="0"/>
              <a:t>数据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571395" y="359963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66720" y="963011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24409" y="1499106"/>
          <a:ext cx="8862210" cy="38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VISIO" r:id="rId4" imgW="4843440" imgH="2101320" progId="Visio.Drawing.6">
                  <p:embed/>
                </p:oleObj>
              </mc:Choice>
              <mc:Fallback>
                <p:oleObj name="VISIO" r:id="rId4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9" y="1499106"/>
                        <a:ext cx="8862210" cy="384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93382" y="13121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20       16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>
          <a:xfrm>
            <a:off x="3694126" y="2807514"/>
            <a:ext cx="4410075" cy="39702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050" y="5460672"/>
            <a:ext cx="32640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寄存器文件版本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b="1" dirty="0" smtClean="0"/>
              <a:t>写入操作</a:t>
            </a:r>
            <a:r>
              <a:rPr lang="zh-CN" altLang="en-US" sz="2000" dirty="0" smtClean="0"/>
              <a:t>为同步时序电路</a:t>
            </a:r>
            <a:r>
              <a:rPr lang="zh-CN" altLang="en-US" sz="2000" dirty="0"/>
              <a:t>，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在时钟上升沿，写使能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时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051672" y="1578914"/>
            <a:ext cx="727114" cy="422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8" y="141842"/>
            <a:ext cx="4797720" cy="8363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单周期 数据路径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260428" y="1384713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1918" y="827948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5590" y="174502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25       21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8" y="3173510"/>
            <a:ext cx="9132832" cy="3684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464" y="978195"/>
            <a:ext cx="2889310" cy="268240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60" y="116443"/>
            <a:ext cx="5607586" cy="74871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-6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95591" y="888521"/>
            <a:ext cx="4947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6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确定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的下一个指令</a:t>
            </a:r>
            <a:r>
              <a:rPr lang="zh-CN" altLang="en-US" sz="2400" dirty="0" smtClean="0"/>
              <a:t>的地址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571395" y="359963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964836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34517" y="1280591"/>
          <a:ext cx="9044577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0" name="VISIO" r:id="rId4" imgW="5044320" imgH="2143080" progId="Visio.Drawing.6">
                  <p:embed/>
                </p:oleObj>
              </mc:Choice>
              <mc:Fallback>
                <p:oleObj name="VISIO" r:id="rId4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" y="1280591"/>
                        <a:ext cx="9044577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1537" y="5081640"/>
            <a:ext cx="2585728" cy="1661993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module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b="1" dirty="0"/>
              <a:t>adder</a:t>
            </a:r>
            <a:r>
              <a:rPr lang="zh-CN" altLang="en-US" dirty="0" smtClean="0"/>
              <a:t>(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input</a:t>
            </a:r>
            <a:r>
              <a:rPr lang="zh-CN" altLang="en-US" dirty="0" smtClean="0"/>
              <a:t>    [</a:t>
            </a:r>
            <a:r>
              <a:rPr lang="zh-CN" altLang="en-US" dirty="0"/>
              <a:t>31:0] a, b,</a:t>
            </a:r>
          </a:p>
          <a:p>
            <a:r>
              <a:rPr lang="zh-CN" altLang="en-US" dirty="0"/>
              <a:t>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output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zh-CN" altLang="en-US" dirty="0"/>
              <a:t>[31:0] </a:t>
            </a:r>
            <a:r>
              <a:rPr lang="zh-CN" altLang="en-US" dirty="0" smtClean="0"/>
              <a:t>y )</a:t>
            </a:r>
            <a:r>
              <a:rPr lang="zh-CN" altLang="en-US" dirty="0"/>
              <a:t>;</a:t>
            </a:r>
          </a:p>
          <a:p>
            <a:endParaRPr lang="zh-CN" altLang="en-US" sz="1050" dirty="0"/>
          </a:p>
          <a:p>
            <a:r>
              <a:rPr lang="zh-CN" altLang="en-US" dirty="0"/>
              <a:t>  </a:t>
            </a:r>
            <a:r>
              <a:rPr lang="zh-CN" altLang="en-US" b="1" dirty="0">
                <a:solidFill>
                  <a:srgbClr val="0070C0"/>
                </a:solidFill>
              </a:rPr>
              <a:t>assign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y = a + b;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endmodule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44081" y="5222023"/>
            <a:ext cx="613501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MIPS</a:t>
            </a:r>
            <a:r>
              <a:rPr lang="zh-CN" altLang="en-US" dirty="0" smtClean="0"/>
              <a:t>存储器模型是</a:t>
            </a:r>
            <a:r>
              <a:rPr lang="zh-CN" altLang="en-US" b="1" dirty="0" smtClean="0">
                <a:solidFill>
                  <a:srgbClr val="FF0000"/>
                </a:solidFill>
              </a:rPr>
              <a:t>字节</a:t>
            </a:r>
            <a:r>
              <a:rPr lang="en-US" altLang="zh-CN" dirty="0" smtClean="0"/>
              <a:t>(8bits)</a:t>
            </a:r>
            <a:r>
              <a:rPr lang="zh-CN" altLang="en-US" dirty="0" smtClean="0"/>
              <a:t>寻址，而不是</a:t>
            </a:r>
            <a:r>
              <a:rPr lang="zh-CN" altLang="en-US" b="1" dirty="0" smtClean="0"/>
              <a:t>字</a:t>
            </a:r>
            <a:r>
              <a:rPr lang="en-US" altLang="zh-CN" dirty="0" smtClean="0"/>
              <a:t>(32bits)</a:t>
            </a:r>
            <a:r>
              <a:rPr lang="zh-CN" altLang="en-US" dirty="0" smtClean="0"/>
              <a:t>寻址。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每一个数据</a:t>
            </a:r>
            <a:r>
              <a:rPr lang="zh-CN" altLang="en-US" b="1" dirty="0" smtClean="0"/>
              <a:t>字节</a:t>
            </a:r>
            <a:r>
              <a:rPr lang="zh-CN" altLang="en-US" dirty="0" smtClean="0"/>
              <a:t>都有一个</a:t>
            </a:r>
            <a:r>
              <a:rPr lang="zh-CN" altLang="en-US" b="1" dirty="0" smtClean="0"/>
              <a:t>唯一的地址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位的字包含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位字节，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即：每一个字地址都是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的倍数。</a:t>
            </a:r>
            <a:r>
              <a:rPr lang="en-US" altLang="zh-CN" dirty="0" smtClean="0"/>
              <a:t>【P185】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9874" y="131356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20           16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810" y="116443"/>
            <a:ext cx="5199961" cy="77592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-7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327559" y="1484070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写入</a:t>
            </a:r>
            <a:r>
              <a:rPr lang="zh-CN" altLang="en-US" sz="2400" b="1" dirty="0" smtClean="0"/>
              <a:t>数据存储器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144996" y="321863"/>
            <a:ext cx="2765501" cy="4616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64662"/>
              </p:ext>
            </p:extLst>
          </p:nvPr>
        </p:nvGraphicFramePr>
        <p:xfrm>
          <a:off x="5104045" y="140964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23607" y="2024519"/>
          <a:ext cx="8867993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" name="VISIO" r:id="rId4" imgW="5044320" imgH="2143080" progId="Visio.Drawing.6">
                  <p:embed/>
                </p:oleObj>
              </mc:Choice>
              <mc:Fallback>
                <p:oleObj name="VISIO" r:id="rId4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07" y="2024519"/>
                        <a:ext cx="8867993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69132" y="978751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存储字：</a:t>
            </a:r>
            <a:r>
              <a:rPr lang="en-US" altLang="zh-CN" dirty="0" smtClean="0"/>
              <a:t>[Address] = 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4862" y="2743199"/>
            <a:ext cx="705600" cy="12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47500" y="910419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条汇编指令</a:t>
            </a:r>
            <a:r>
              <a:rPr lang="en-US" altLang="zh-CN" sz="2400" b="1" spc="3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endParaRPr lang="zh-CN" altLang="en-US" sz="24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5146" y="4033360"/>
            <a:ext cx="3602516" cy="26881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7642" y="1758889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20           16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2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3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2127" y="1483977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25     21  20     16  15       11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0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1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7784" y="4415342"/>
            <a:ext cx="3682195" cy="1930906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4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5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0641" y="4307595"/>
            <a:ext cx="3194892" cy="24567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688841" y="6395024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简化版本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505" y="116443"/>
            <a:ext cx="4979625" cy="77954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-9</a:t>
            </a:r>
            <a:endParaRPr lang="zh-CN" altLang="en-US" sz="40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88190" y="1166960"/>
          <a:ext cx="8933888" cy="396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VISIO" r:id="rId5" imgW="5216040" imgH="2314440" progId="Visio.Drawing.6">
                  <p:embed/>
                </p:oleObj>
              </mc:Choice>
              <mc:Fallback>
                <p:oleObj name="VISIO" r:id="rId5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0" y="1166960"/>
                        <a:ext cx="8933888" cy="3963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09398" y="303785"/>
            <a:ext cx="3318537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label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93073" y="93978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</a:rPr>
              <a:t>rs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49" charset="0"/>
              </a:rPr>
              <a:t>rt</a:t>
            </a:r>
            <a:r>
              <a:rPr lang="zh-CN" altLang="en-US" b="1" dirty="0" smtClean="0">
                <a:solidFill>
                  <a:srgbClr val="0070C0"/>
                </a:solidFill>
              </a:rPr>
              <a:t>相等则转移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2298" y="895990"/>
            <a:ext cx="409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If ([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]==[</a:t>
            </a:r>
            <a:r>
              <a:rPr lang="en-US" altLang="zh-CN" sz="2000" dirty="0" err="1" smtClean="0"/>
              <a:t>rt</a:t>
            </a:r>
            <a:r>
              <a:rPr lang="en-US" altLang="zh-CN" sz="2000" dirty="0" smtClean="0"/>
              <a:t>]) PC’=PC+4+(</a:t>
            </a:r>
            <a:r>
              <a:rPr lang="en-US" altLang="zh-CN" sz="2000" dirty="0" err="1" smtClean="0"/>
              <a:t>SignImm</a:t>
            </a:r>
            <a:r>
              <a:rPr lang="en-US" altLang="zh-CN" sz="2000" dirty="0" smtClean="0"/>
              <a:t>&lt;&lt;2)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127" y="5130278"/>
            <a:ext cx="2907539" cy="1531928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5241562" y="3249977"/>
            <a:ext cx="188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还需要修改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单周期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64970" y="1145669"/>
          <a:ext cx="9009476" cy="501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" y="1145669"/>
                        <a:ext cx="9009476" cy="501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noFill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微体系结构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4" y="1651802"/>
            <a:ext cx="2195484" cy="493695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242606" y="3188676"/>
            <a:ext cx="6733580" cy="931602"/>
            <a:chOff x="2242606" y="2848709"/>
            <a:chExt cx="6733580" cy="931602"/>
          </a:xfrm>
        </p:grpSpPr>
        <p:sp>
          <p:nvSpPr>
            <p:cNvPr id="7" name="文本框 6"/>
            <p:cNvSpPr txBox="1"/>
            <p:nvPr/>
          </p:nvSpPr>
          <p:spPr>
            <a:xfrm>
              <a:off x="2257268" y="2848709"/>
              <a:ext cx="5010808" cy="93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</a:rPr>
                <a:t>体系结构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程序员</a:t>
              </a: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</a:rPr>
                <a:t>所见到的计算机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。</a:t>
              </a: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未定义底层的硬件实现。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808572" y="2848709"/>
              <a:ext cx="2167614" cy="931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86163" y="2883623"/>
              <a:ext cx="21900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指令集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汇编语言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29848" y="3325293"/>
              <a:ext cx="1736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 PC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2606" y="3391454"/>
              <a:ext cx="15440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MIPS</a:t>
              </a:r>
              <a:r>
                <a:rPr lang="zh-CN" altLang="en-US" sz="17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7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X86…</a:t>
              </a:r>
              <a:endPara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57268" y="4250024"/>
            <a:ext cx="5010808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微体系结构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0000"/>
                </a:solidFill>
              </a:rPr>
              <a:t>由</a:t>
            </a:r>
            <a:r>
              <a:rPr lang="zh-CN" altLang="en-US" sz="2200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r>
              <a:rPr lang="zh-CN" altLang="en-US" sz="2200" dirty="0" smtClean="0">
                <a:solidFill>
                  <a:srgbClr val="FF0000"/>
                </a:solidFill>
              </a:rPr>
              <a:t>实现一种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体系结构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17" name="圆角矩形 16"/>
          <p:cNvSpPr/>
          <p:nvPr/>
        </p:nvSpPr>
        <p:spPr>
          <a:xfrm>
            <a:off x="2314847" y="3195495"/>
            <a:ext cx="1190354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14846" y="4277538"/>
            <a:ext cx="1471771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00313" y="1258818"/>
            <a:ext cx="649875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针对同一</a:t>
            </a:r>
            <a:r>
              <a:rPr lang="zh-CN" altLang="en-US" sz="2400" b="1" dirty="0"/>
              <a:t>体系结构</a:t>
            </a:r>
            <a:r>
              <a:rPr lang="zh-CN" altLang="en-US" sz="2400" dirty="0"/>
              <a:t>有不同的</a:t>
            </a:r>
            <a:r>
              <a:rPr lang="zh-CN" altLang="en-US" sz="2400" b="1" dirty="0"/>
              <a:t>微体系结构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有限状态机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其他逻辑模块</a:t>
            </a:r>
            <a:r>
              <a:rPr lang="zh-CN" altLang="en-US" sz="2400" dirty="0" smtClean="0"/>
              <a:t>组合在一起，实现一种</a:t>
            </a:r>
            <a:r>
              <a:rPr lang="zh-CN" altLang="en-US" sz="2400" b="1" dirty="0" smtClean="0"/>
              <a:t>体系结构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39747" y="4882181"/>
            <a:ext cx="672713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种微体系结构</a:t>
            </a:r>
            <a:r>
              <a:rPr lang="zh-CN" altLang="en-US" sz="2000" b="1" dirty="0" smtClean="0"/>
              <a:t>：        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在性能、成本、复杂度之间折中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单周期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在一个周期中执行一条完整的指令</a:t>
            </a:r>
            <a:r>
              <a:rPr lang="en-US" altLang="zh-CN" dirty="0" smtClean="0"/>
              <a:t>.</a:t>
            </a:r>
            <a:endParaRPr lang="en-US" altLang="zh-CN" sz="20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多周期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利用多个较短的周期执行一条指令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流水线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en-US" altLang="zh-CN" dirty="0"/>
              <a:t>Each instruction broken up into series of steps </a:t>
            </a: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en-US" altLang="zh-CN" dirty="0"/>
              <a:t>multiple instructions execute at </a:t>
            </a:r>
            <a:r>
              <a:rPr lang="en-US" altLang="zh-CN" dirty="0" smtClean="0"/>
              <a:t>once.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790542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zh-CN" altLang="en-US" b="1" dirty="0"/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控制单元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0941429"/>
              </p:ext>
            </p:extLst>
          </p:nvPr>
        </p:nvGraphicFramePr>
        <p:xfrm>
          <a:off x="0" y="1399140"/>
          <a:ext cx="4138684" cy="410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9" name="Visio" r:id="rId4" imgW="1823176" imgH="1810804" progId="Visio.Drawing.11">
                  <p:embed/>
                </p:oleObj>
              </mc:Choice>
              <mc:Fallback>
                <p:oleObj name="Visio" r:id="rId4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99140"/>
                        <a:ext cx="4138684" cy="4107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045" y="2390996"/>
            <a:ext cx="4692094" cy="415585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23692" y="2302860"/>
            <a:ext cx="947450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49967" y="5000156"/>
            <a:ext cx="74914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49967" y="5484899"/>
            <a:ext cx="74914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460927">
            <a:off x="952500" y="1384300"/>
            <a:ext cx="4544917" cy="1032860"/>
          </a:xfrm>
          <a:prstGeom prst="arc">
            <a:avLst>
              <a:gd name="adj1" fmla="val 11064737"/>
              <a:gd name="adj2" fmla="val 93428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7" idx="2"/>
          </p:cNvCxnSpPr>
          <p:nvPr/>
        </p:nvCxnSpPr>
        <p:spPr>
          <a:xfrm>
            <a:off x="2324100" y="3568700"/>
            <a:ext cx="2225867" cy="1629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2"/>
          </p:cNvCxnSpPr>
          <p:nvPr/>
        </p:nvCxnSpPr>
        <p:spPr>
          <a:xfrm>
            <a:off x="2324100" y="5000156"/>
            <a:ext cx="2225867" cy="6830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546" y="116442"/>
            <a:ext cx="8229600" cy="67120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单周期</a:t>
            </a:r>
            <a:r>
              <a:rPr lang="zh-CN" altLang="en-US" sz="4000" b="1" dirty="0"/>
              <a:t>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sz="4000" dirty="0" smtClean="0">
                <a:solidFill>
                  <a:srgbClr val="0070C0"/>
                </a:solidFill>
              </a:rPr>
              <a:t>(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主译码器</a:t>
            </a:r>
            <a:r>
              <a:rPr lang="en-US" altLang="zh-CN" sz="4000" dirty="0" smtClean="0">
                <a:solidFill>
                  <a:srgbClr val="0070C0"/>
                </a:solidFill>
              </a:rPr>
              <a:t>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2215164"/>
              </p:ext>
            </p:extLst>
          </p:nvPr>
        </p:nvGraphicFramePr>
        <p:xfrm>
          <a:off x="215380" y="878305"/>
          <a:ext cx="3913336" cy="388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80" y="878305"/>
                        <a:ext cx="3913336" cy="3883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6"/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25765202"/>
              </p:ext>
            </p:extLst>
          </p:nvPr>
        </p:nvGraphicFramePr>
        <p:xfrm>
          <a:off x="349546" y="4903286"/>
          <a:ext cx="8229600" cy="18592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607" y="878305"/>
            <a:ext cx="3696539" cy="393432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513045" y="6393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减法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8434" y="787651"/>
            <a:ext cx="53982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 flipV="1">
            <a:off x="2374900" y="985955"/>
            <a:ext cx="3133534" cy="309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87500" y="1282700"/>
            <a:ext cx="800100" cy="1625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4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122915"/>
              </p:ext>
            </p:extLst>
          </p:nvPr>
        </p:nvGraphicFramePr>
        <p:xfrm>
          <a:off x="5150146" y="1029015"/>
          <a:ext cx="3120397" cy="1981200"/>
        </p:xfrm>
        <a:graphic>
          <a:graphicData uri="http://schemas.openxmlformats.org/drawingml/2006/table">
            <a:tbl>
              <a:tblPr/>
              <a:tblGrid>
                <a:gridCol w="131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/>
          </p:nvPr>
        </p:nvGraphicFramePr>
        <p:xfrm>
          <a:off x="4283241" y="3312767"/>
          <a:ext cx="4776028" cy="2985136"/>
        </p:xfrm>
        <a:graphic>
          <a:graphicData uri="http://schemas.openxmlformats.org/drawingml/2006/table">
            <a:tbl>
              <a:tblPr/>
              <a:tblGrid>
                <a:gridCol w="12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5:0</a:t>
                      </a:r>
                      <a:endParaRPr kumimoji="0" lang="en-US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2" y="2816114"/>
            <a:ext cx="4066675" cy="3970421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7465" y="2760272"/>
            <a:ext cx="528808" cy="3328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41421" y="3997"/>
            <a:ext cx="2836779" cy="2815403"/>
            <a:chOff x="541421" y="4042597"/>
            <a:chExt cx="2836779" cy="2815403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1415559539"/>
                </p:ext>
              </p:extLst>
            </p:nvPr>
          </p:nvGraphicFramePr>
          <p:xfrm>
            <a:off x="541421" y="4042597"/>
            <a:ext cx="2836779" cy="2815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3" name="Visio" r:id="rId7" imgW="1823176" imgH="1810804" progId="Visio.Drawing.11">
                    <p:embed/>
                  </p:oleObj>
                </mc:Choice>
                <mc:Fallback>
                  <p:oleObj name="Visio" r:id="rId7" imgW="1823176" imgH="18108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421" y="4042597"/>
                          <a:ext cx="2836779" cy="28154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8"/>
            <p:cNvSpPr/>
            <p:nvPr/>
          </p:nvSpPr>
          <p:spPr>
            <a:xfrm>
              <a:off x="1547060" y="6019801"/>
              <a:ext cx="586540" cy="561166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8200" y="132200"/>
            <a:ext cx="5600618" cy="62559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 smtClean="0"/>
              <a:t>单周期</a:t>
            </a:r>
            <a:r>
              <a:rPr lang="zh-CN" altLang="en-US" sz="4000" b="1" dirty="0"/>
              <a:t>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sz="3100" dirty="0" smtClean="0">
                <a:solidFill>
                  <a:srgbClr val="0070C0"/>
                </a:solidFill>
              </a:rPr>
              <a:t>(</a:t>
            </a:r>
            <a:r>
              <a:rPr lang="en-US" altLang="zh-CN" sz="3100" dirty="0" smtClean="0">
                <a:solidFill>
                  <a:srgbClr val="FF0000"/>
                </a:solidFill>
              </a:rPr>
              <a:t>ALU</a:t>
            </a:r>
            <a:r>
              <a:rPr lang="zh-CN" altLang="en-US" sz="3100" dirty="0" smtClean="0">
                <a:solidFill>
                  <a:srgbClr val="FF0000"/>
                </a:solidFill>
              </a:rPr>
              <a:t>译码器</a:t>
            </a:r>
            <a:r>
              <a:rPr lang="en-US" altLang="zh-CN" sz="3100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003300" y="2542367"/>
            <a:ext cx="543760" cy="2179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9943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 smtClean="0"/>
              <a:t>7.1 Single-Cycle </a:t>
            </a:r>
            <a:r>
              <a:rPr lang="en-US" altLang="zh-CN" sz="4000" dirty="0" err="1"/>
              <a:t>Datapath</a:t>
            </a:r>
            <a:r>
              <a:rPr lang="en-US" altLang="zh-CN" sz="4000" dirty="0"/>
              <a:t>: </a:t>
            </a:r>
            <a:r>
              <a:rPr lang="en-US" altLang="zh-CN" sz="4000" b="1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2284896"/>
              </p:ext>
            </p:extLst>
          </p:nvPr>
        </p:nvGraphicFramePr>
        <p:xfrm>
          <a:off x="68518" y="1872310"/>
          <a:ext cx="8919169" cy="504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6" name="VISIO" r:id="rId5" imgW="5216400" imgH="2949120" progId="Visio.Drawing.6">
                  <p:embed/>
                </p:oleObj>
              </mc:Choice>
              <mc:Fallback>
                <p:oleObj name="VISIO" r:id="rId5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8" y="1872310"/>
                        <a:ext cx="8919169" cy="504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74395" y="992623"/>
            <a:ext cx="2581156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21072" y="1608124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rd</a:t>
            </a:r>
            <a:r>
              <a:rPr lang="en-US" altLang="zh-CN" sz="2000" dirty="0" smtClean="0">
                <a:latin typeface="Courier New" pitchFamily="49" charset="0"/>
              </a:rPr>
              <a:t>]=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| 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5870157"/>
              </p:ext>
            </p:extLst>
          </p:nvPr>
        </p:nvGraphicFramePr>
        <p:xfrm>
          <a:off x="4637305" y="860988"/>
          <a:ext cx="4350382" cy="10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7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305" y="860988"/>
                        <a:ext cx="4350382" cy="107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2168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3830" y="955796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92765" y="1534590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 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+ </a:t>
            </a:r>
            <a:r>
              <a:rPr lang="en-US" altLang="zh-CN" sz="2000" dirty="0" err="1" smtClean="0">
                <a:latin typeface="Courier New" pitchFamily="49" charset="0"/>
              </a:rPr>
              <a:t>SignImm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676932" y="2272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立即数加法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8828456"/>
              </p:ext>
            </p:extLst>
          </p:nvPr>
        </p:nvGraphicFramePr>
        <p:xfrm>
          <a:off x="223189" y="1897688"/>
          <a:ext cx="8825213" cy="491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9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9" y="1897688"/>
                        <a:ext cx="8825213" cy="491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624139" y="5084075"/>
            <a:ext cx="315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 change to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datapath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28042284"/>
              </p:ext>
            </p:extLst>
          </p:nvPr>
        </p:nvGraphicFramePr>
        <p:xfrm>
          <a:off x="4986443" y="854875"/>
          <a:ext cx="4069080" cy="94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443" y="854875"/>
                        <a:ext cx="4069080" cy="94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961" y="116442"/>
            <a:ext cx="7951185" cy="78426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2984" y="955796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624139" y="98421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 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+ </a:t>
            </a:r>
            <a:r>
              <a:rPr lang="en-US" altLang="zh-CN" sz="2000" dirty="0" err="1" smtClean="0">
                <a:latin typeface="Courier New" pitchFamily="49" charset="0"/>
              </a:rPr>
              <a:t>SignImm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97434" y="10043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立即数加法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363557" y="1573774"/>
          <a:ext cx="8133804" cy="2583281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2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8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2231333" y="4212140"/>
          <a:ext cx="4654209" cy="25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8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333" y="4212140"/>
                        <a:ext cx="4654209" cy="259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860" y="116443"/>
            <a:ext cx="8017286" cy="66575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942" y="855641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06767" y="139074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50" dirty="0" smtClean="0">
                <a:latin typeface="Courier New" pitchFamily="49" charset="0"/>
              </a:rPr>
              <a:t>PC’ = {(PC+4)[31:28], </a:t>
            </a:r>
            <a:r>
              <a:rPr lang="en-US" altLang="zh-CN" spc="-150" dirty="0" err="1" smtClean="0">
                <a:latin typeface="Courier New" pitchFamily="49" charset="0"/>
              </a:rPr>
              <a:t>addr</a:t>
            </a:r>
            <a:r>
              <a:rPr lang="en-US" altLang="zh-CN" spc="-150" dirty="0" smtClean="0">
                <a:latin typeface="Courier New" pitchFamily="49" charset="0"/>
              </a:rPr>
              <a:t>, 2’b0}</a:t>
            </a:r>
            <a:endParaRPr lang="zh-CN" altLang="en-US" spc="-150" dirty="0"/>
          </a:p>
        </p:txBody>
      </p:sp>
      <p:sp>
        <p:nvSpPr>
          <p:cNvPr id="5" name="文本框 4"/>
          <p:cNvSpPr txBox="1"/>
          <p:nvPr/>
        </p:nvSpPr>
        <p:spPr>
          <a:xfrm>
            <a:off x="7612539" y="1662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跳转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835025"/>
              </p:ext>
            </p:extLst>
          </p:nvPr>
        </p:nvGraphicFramePr>
        <p:xfrm>
          <a:off x="153454" y="1683771"/>
          <a:ext cx="8858480" cy="511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6" name="VISIO" r:id="rId5" imgW="5587200" imgH="3225240" progId="Visio.Drawing.6">
                  <p:embed/>
                </p:oleObj>
              </mc:Choice>
              <mc:Fallback>
                <p:oleObj name="VISIO" r:id="rId5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54" y="1683771"/>
                        <a:ext cx="8858480" cy="511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484742" y="5295061"/>
            <a:ext cx="914400" cy="7050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9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7690569"/>
              </p:ext>
            </p:extLst>
          </p:nvPr>
        </p:nvGraphicFramePr>
        <p:xfrm>
          <a:off x="4955458" y="838896"/>
          <a:ext cx="3914220" cy="9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7" name="VISIO" r:id="rId7" imgW="2089800" imgH="517680" progId="Visio.Drawing.6">
                  <p:embed/>
                </p:oleObj>
              </mc:Choice>
              <mc:Fallback>
                <p:oleObj name="VISIO" r:id="rId7" imgW="2089800" imgH="517680" progId="Visio.Drawing.6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458" y="838896"/>
                        <a:ext cx="3914220" cy="9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7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928" y="116443"/>
            <a:ext cx="7973218" cy="72831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9900" y="941064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696188" y="986573"/>
            <a:ext cx="4628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-150" dirty="0" smtClean="0">
                <a:latin typeface="Courier New" pitchFamily="49" charset="0"/>
              </a:rPr>
              <a:t>PC’ = {(PC+4)[31:28], </a:t>
            </a:r>
            <a:r>
              <a:rPr lang="en-US" altLang="zh-CN" sz="2000" spc="-150" dirty="0" err="1" smtClean="0">
                <a:latin typeface="Courier New" pitchFamily="49" charset="0"/>
              </a:rPr>
              <a:t>addr</a:t>
            </a:r>
            <a:r>
              <a:rPr lang="en-US" altLang="zh-CN" sz="2000" spc="-150" dirty="0" smtClean="0">
                <a:latin typeface="Courier New" pitchFamily="49" charset="0"/>
              </a:rPr>
              <a:t>, 2’b0}</a:t>
            </a:r>
            <a:endParaRPr lang="zh-CN" altLang="en-US" sz="2000" spc="-150" dirty="0"/>
          </a:p>
        </p:txBody>
      </p:sp>
      <p:sp>
        <p:nvSpPr>
          <p:cNvPr id="5" name="文本框 4"/>
          <p:cNvSpPr txBox="1"/>
          <p:nvPr/>
        </p:nvSpPr>
        <p:spPr>
          <a:xfrm>
            <a:off x="841069" y="986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跳转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374614" y="4767917"/>
          <a:ext cx="3471231" cy="200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name="VISIO" r:id="rId5" imgW="5587200" imgH="3225240" progId="Visio.Drawing.6">
                  <p:embed/>
                </p:oleObj>
              </mc:Choice>
              <mc:Fallback>
                <p:oleObj name="VISIO" r:id="rId5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614" y="4767917"/>
                        <a:ext cx="3471231" cy="200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96"/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385590" y="1548502"/>
          <a:ext cx="8460255" cy="3123105"/>
        </p:xfrm>
        <a:graphic>
          <a:graphicData uri="http://schemas.openxmlformats.org/drawingml/2006/table">
            <a:tbl>
              <a:tblPr/>
              <a:tblGrid>
                <a:gridCol w="95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7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1067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单周期</a:t>
            </a:r>
            <a:r>
              <a:rPr lang="zh-CN" altLang="en-US" sz="3600" b="1" dirty="0" smtClean="0"/>
              <a:t> 数据路径</a:t>
            </a:r>
            <a:r>
              <a:rPr lang="en-US" altLang="zh-CN" sz="3600" b="1" dirty="0" err="1" smtClean="0"/>
              <a:t>datapath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代码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94" y="842210"/>
            <a:ext cx="4211053" cy="59917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2631" y="842210"/>
            <a:ext cx="4078706" cy="377791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4399" y="727113"/>
            <a:ext cx="705081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72576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处理器 代码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9135" y="864245"/>
            <a:ext cx="4792338" cy="595329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34727" y="4032173"/>
            <a:ext cx="1068636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77807" y="5087956"/>
            <a:ext cx="949287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19471" y="842211"/>
            <a:ext cx="484742" cy="325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950682" y="2014254"/>
            <a:ext cx="5056743" cy="6720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52520" y="1255923"/>
            <a:ext cx="5056743" cy="6720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微体系结构 </a:t>
            </a:r>
            <a:r>
              <a:rPr lang="en-US" altLang="zh-CN" sz="4000" dirty="0" smtClean="0"/>
              <a:t>(32</a:t>
            </a:r>
            <a:r>
              <a:rPr lang="zh-CN" altLang="en-US" sz="4000" dirty="0" smtClean="0"/>
              <a:t>位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21" name="矩形 20"/>
          <p:cNvSpPr/>
          <p:nvPr/>
        </p:nvSpPr>
        <p:spPr>
          <a:xfrm>
            <a:off x="2511842" y="1134872"/>
            <a:ext cx="5409281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数据路径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Datapath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functional </a:t>
            </a:r>
            <a:r>
              <a:rPr lang="en-US" altLang="zh-CN" sz="2400" dirty="0" smtClean="0">
                <a:solidFill>
                  <a:srgbClr val="FF0000"/>
                </a:solidFill>
              </a:rPr>
              <a:t>blocks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控制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Control:  </a:t>
            </a:r>
            <a:r>
              <a:rPr lang="en-US" altLang="zh-CN" sz="2600" dirty="0" smtClean="0">
                <a:solidFill>
                  <a:srgbClr val="FF0000"/>
                </a:solidFill>
              </a:rPr>
              <a:t>control </a:t>
            </a:r>
            <a:r>
              <a:rPr lang="en-US" altLang="zh-CN" sz="2600" dirty="0">
                <a:solidFill>
                  <a:srgbClr val="FF0000"/>
                </a:solidFill>
              </a:rPr>
              <a:t>signals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762699" y="3304737"/>
            <a:ext cx="6455884" cy="282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000" dirty="0" smtClean="0"/>
              <a:t>Consider subset of MIPS instructions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R-type</a:t>
            </a:r>
            <a:r>
              <a:rPr lang="en-US" sz="2400" dirty="0" smtClean="0"/>
              <a:t>:    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slt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Memory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Branch</a:t>
            </a:r>
            <a:r>
              <a:rPr lang="en-US" sz="2400" dirty="0" smtClean="0"/>
              <a:t>:   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beq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(1)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271" y="167348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分为：</a:t>
            </a:r>
            <a:endParaRPr lang="zh-CN" altLang="en-US" sz="30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3364" y="1619483"/>
            <a:ext cx="675373" cy="36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43052" y="2041393"/>
            <a:ext cx="665685" cy="3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2" y="83393"/>
            <a:ext cx="5875466" cy="26267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67" y="2190326"/>
            <a:ext cx="5277080" cy="463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5220" y="171528"/>
            <a:ext cx="4285562" cy="7257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处理器顶层文件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5421" y="1498293"/>
            <a:ext cx="1068636" cy="8042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7705" y="39325"/>
            <a:ext cx="302965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43" y="242371"/>
            <a:ext cx="8028303" cy="76016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处理器 性能分析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422" y="1902148"/>
            <a:ext cx="735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CPI</a:t>
            </a:r>
            <a:r>
              <a:rPr lang="zh-CN" altLang="en-US" sz="2400" dirty="0" smtClean="0"/>
              <a:t>（每条指令的时钟周期）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lock cycles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dirty="0" smtClean="0"/>
              <a:t>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/>
              <a:t>nstruction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27610" y="1401090"/>
                <a:ext cx="6557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每条指令的时钟周期数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每个周期的运行时间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0" y="1401090"/>
                <a:ext cx="655737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2000" r="-1022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76290" y="1017859"/>
                <a:ext cx="4744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CPI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0" y="1017859"/>
                <a:ext cx="4744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4103" r="-12821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62259" y="3111260"/>
            <a:ext cx="7888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max(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sext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i="1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altLang="zh-CN" sz="20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658" y="2521270"/>
            <a:ext cx="45352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对于单周期每条</a:t>
            </a:r>
            <a:r>
              <a:rPr lang="en-US" altLang="zh-CN" sz="2600" b="1" dirty="0" err="1">
                <a:latin typeface="Courier New" pitchFamily="49" charset="0"/>
              </a:rPr>
              <a:t>lw</a:t>
            </a:r>
            <a:r>
              <a:rPr lang="zh-CN" altLang="en-US" sz="2200" dirty="0" smtClean="0"/>
              <a:t>指令运行时间：</a:t>
            </a:r>
            <a:endParaRPr lang="zh-CN" altLang="en-US" sz="22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1375010"/>
              </p:ext>
            </p:extLst>
          </p:nvPr>
        </p:nvGraphicFramePr>
        <p:xfrm>
          <a:off x="167089" y="3900097"/>
          <a:ext cx="3809999" cy="2743200"/>
        </p:xfrm>
        <a:graphic>
          <a:graphicData uri="http://schemas.openxmlformats.org/drawingml/2006/table">
            <a:tbl>
              <a:tblPr/>
              <a:tblGrid>
                <a:gridCol w="197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元件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参数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延迟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240807" y="4493708"/>
            <a:ext cx="4628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=30+250+150+200+250+25+20=925 </a:t>
            </a:r>
            <a:r>
              <a:rPr lang="en-US" altLang="zh-CN" sz="2000" dirty="0" err="1" smtClean="0">
                <a:latin typeface="Times New Roman" pitchFamily="18" charset="0"/>
                <a:cs typeface="Arial" charset="0"/>
              </a:rPr>
              <a:t>ps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 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89648" y="3977360"/>
            <a:ext cx="487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单周期每条指令需要一个时钟周期，</a:t>
            </a:r>
            <a:r>
              <a:rPr lang="en-US" altLang="zh-CN" sz="2000" dirty="0" smtClean="0"/>
              <a:t>CPI=1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7123845" y="963111"/>
            <a:ext cx="3992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cs typeface="Arial" charset="0"/>
              </a:rPr>
              <a:t>c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056645" y="5017615"/>
            <a:ext cx="4038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因此，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亿条指令执行时间为：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937263" y="5471752"/>
                <a:ext cx="5235792" cy="951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=100×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指令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周期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指令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×925×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dirty="0"/>
                            <m:t>周期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63" y="5471752"/>
                <a:ext cx="5235792" cy="9517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417764" y="6265524"/>
                <a:ext cx="888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 smtClean="0"/>
                  <a:t>2.5</a:t>
                </a:r>
                <a:r>
                  <a:rPr lang="zh-CN" altLang="en-US" dirty="0" smtClean="0"/>
                  <a:t>秒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64" y="6265524"/>
                <a:ext cx="8880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207" t="-35556" r="-1586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" y="134526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0070C0"/>
                </a:solidFill>
                <a:latin typeface="+mj-lt"/>
              </a:rPr>
              <a:t>程序执行时间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4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7" y="116443"/>
            <a:ext cx="8039319" cy="7257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模块测试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maindec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7" y="963051"/>
            <a:ext cx="4857750" cy="578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63" y="902631"/>
            <a:ext cx="3810000" cy="59245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01686" y="1311007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67608" y="1430357"/>
            <a:ext cx="1224709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7257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模块测试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maindec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3" y="3089256"/>
            <a:ext cx="6315075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" y="917556"/>
            <a:ext cx="4857750" cy="57816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167788" y="1299990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60125" y="25669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输出波形图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2521" y="3742089"/>
            <a:ext cx="2522863" cy="310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5725" y="22034"/>
            <a:ext cx="4065224" cy="374208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07185" y="30724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655" y="374208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regfile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5384" y="5431360"/>
            <a:ext cx="3539662" cy="72576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模块测试</a:t>
            </a:r>
            <a:r>
              <a:rPr lang="en-US" altLang="zh-CN" sz="3600" b="1" dirty="0" smtClean="0"/>
              <a:t>-</a:t>
            </a:r>
            <a:r>
              <a:rPr lang="en-US" altLang="zh-CN" sz="3600" b="1" dirty="0" err="1" smtClean="0"/>
              <a:t>regFile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84702" y="132202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3044" y="154235"/>
            <a:ext cx="1272554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2521" y="3742089"/>
            <a:ext cx="2522863" cy="310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8776" y="0"/>
            <a:ext cx="4065224" cy="37420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2877" y="61571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4427" y="362769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regfile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16" y="3544158"/>
            <a:ext cx="5534025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8649" y="2486724"/>
            <a:ext cx="5848973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100ns</a:t>
            </a:r>
            <a:r>
              <a:rPr lang="zh-CN" altLang="en-US" sz="2000" dirty="0" smtClean="0"/>
              <a:t>时</a:t>
            </a:r>
            <a:r>
              <a:rPr lang="en-US" altLang="zh-CN" sz="2000" dirty="0" err="1" smtClean="0"/>
              <a:t>regWriteData</a:t>
            </a:r>
            <a:r>
              <a:rPr lang="zh-CN" altLang="en-US" sz="2000" dirty="0" smtClean="0"/>
              <a:t>获得数据</a:t>
            </a:r>
            <a:r>
              <a:rPr lang="en-US" altLang="zh-CN" sz="2000" dirty="0" smtClean="0"/>
              <a:t>”1234abcd”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110ns</a:t>
            </a:r>
            <a:r>
              <a:rPr lang="zh-CN" altLang="en-US" sz="2000" dirty="0" smtClean="0"/>
              <a:t>时，时钟上升沿，</a:t>
            </a:r>
            <a:r>
              <a:rPr lang="en-US" altLang="zh-CN" sz="2000" dirty="0" err="1" smtClean="0"/>
              <a:t>RsData</a:t>
            </a:r>
            <a:r>
              <a:rPr lang="zh-CN" altLang="en-US" sz="2000" dirty="0" smtClean="0"/>
              <a:t>获得数据</a:t>
            </a:r>
            <a:r>
              <a:rPr lang="en-US" altLang="zh-CN" sz="2000" dirty="0" smtClean="0"/>
              <a:t>”1234abcd”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77" y="62037"/>
            <a:ext cx="2346593" cy="54389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sz="3600" b="1" dirty="0" smtClean="0"/>
              <a:t>模块测试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93562"/>
            <a:ext cx="4916024" cy="725768"/>
          </a:xfrm>
        </p:spPr>
        <p:txBody>
          <a:bodyPr/>
          <a:lstStyle/>
          <a:p>
            <a:pPr algn="ctr"/>
            <a:r>
              <a:rPr lang="en-US" altLang="zh-CN" b="1" dirty="0" smtClean="0"/>
              <a:t>MIPS</a:t>
            </a:r>
            <a:r>
              <a:rPr lang="zh-CN" altLang="en-US" b="1" dirty="0"/>
              <a:t>单周期处理器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0085"/>
            <a:ext cx="9144000" cy="3777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16" y="1"/>
            <a:ext cx="2476750" cy="3918326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524794" y="1273204"/>
            <a:ext cx="1476314" cy="573286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CN" sz="2400" b="1" dirty="0" err="1" smtClean="0"/>
              <a:t>sMIPS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85400" y="1761093"/>
            <a:ext cx="2689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Vivado</a:t>
            </a:r>
            <a:r>
              <a:rPr lang="zh-CN" altLang="en-US" sz="2000" dirty="0" smtClean="0"/>
              <a:t>中程序组织结构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349518" y="3080085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MIPS</a:t>
            </a:r>
            <a:r>
              <a:rPr lang="zh-CN" altLang="en-US" sz="2000" dirty="0" smtClean="0"/>
              <a:t>处理器原理图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658340" cy="7257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 err="1" smtClean="0"/>
              <a:t>Vivado</a:t>
            </a:r>
            <a:r>
              <a:rPr lang="zh-CN" altLang="en-US" sz="4000" b="1" dirty="0" smtClean="0"/>
              <a:t>中用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4000" b="1" dirty="0" smtClean="0"/>
              <a:t>配置数据存储器</a:t>
            </a:r>
            <a:r>
              <a:rPr lang="en-US" altLang="zh-CN" sz="4000" b="1" dirty="0" err="1" smtClean="0"/>
              <a:t>dmem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753"/>
            <a:ext cx="5856727" cy="39709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8246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dmem</a:t>
            </a:r>
            <a:r>
              <a:rPr lang="en-US" altLang="zh-CN" dirty="0"/>
              <a:t> </a:t>
            </a:r>
            <a:r>
              <a:rPr lang="en-US" altLang="zh-CN" dirty="0" err="1"/>
              <a:t>your_instance_name</a:t>
            </a:r>
            <a:r>
              <a:rPr lang="en-US" altLang="zh-CN" dirty="0"/>
              <a:t> (</a:t>
            </a:r>
          </a:p>
          <a:p>
            <a:r>
              <a:rPr lang="en-US" altLang="zh-CN" dirty="0"/>
              <a:t>  .a(a),      // input wire [5 : 0] a</a:t>
            </a:r>
          </a:p>
          <a:p>
            <a:r>
              <a:rPr lang="en-US" altLang="zh-CN" dirty="0"/>
              <a:t>  .d(d),      // input wire [31 : 0] d</a:t>
            </a:r>
          </a:p>
          <a:p>
            <a:r>
              <a:rPr lang="en-US" altLang="zh-CN" dirty="0"/>
              <a:t>  .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),  // input wire </a:t>
            </a:r>
            <a:r>
              <a:rPr lang="en-US" altLang="zh-CN" dirty="0" err="1"/>
              <a:t>clk</a:t>
            </a:r>
            <a:endParaRPr lang="en-US" altLang="zh-CN" dirty="0"/>
          </a:p>
          <a:p>
            <a:r>
              <a:rPr lang="en-US" altLang="zh-CN" dirty="0"/>
              <a:t>  .we(we),    // input wire we</a:t>
            </a:r>
          </a:p>
          <a:p>
            <a:r>
              <a:rPr lang="en-US" altLang="zh-CN" dirty="0"/>
              <a:t>  .</a:t>
            </a:r>
            <a:r>
              <a:rPr lang="en-US" altLang="zh-CN" dirty="0" err="1"/>
              <a:t>spo</a:t>
            </a:r>
            <a:r>
              <a:rPr lang="en-US" altLang="zh-CN" dirty="0"/>
              <a:t>(</a:t>
            </a:r>
            <a:r>
              <a:rPr lang="en-US" altLang="zh-CN" dirty="0" err="1"/>
              <a:t>spo</a:t>
            </a:r>
            <a:r>
              <a:rPr lang="en-US" altLang="zh-CN" dirty="0"/>
              <a:t>)  // output wire [31 : 0] </a:t>
            </a:r>
            <a:r>
              <a:rPr lang="en-US" altLang="zh-CN" dirty="0" err="1"/>
              <a:t>spo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42185" y="16412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另外一种方法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5" y="116443"/>
            <a:ext cx="7702407" cy="7257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 smtClean="0"/>
              <a:t>Vivado</a:t>
            </a:r>
            <a:r>
              <a:rPr lang="zh-CN" altLang="en-US" b="1" dirty="0" smtClean="0"/>
              <a:t>中用</a:t>
            </a:r>
            <a:r>
              <a:rPr lang="en-US" altLang="zh-CN" b="1" dirty="0" smtClean="0">
                <a:solidFill>
                  <a:srgbClr val="FF0000"/>
                </a:solidFill>
              </a:rPr>
              <a:t>IP</a:t>
            </a:r>
            <a:r>
              <a:rPr lang="zh-CN" altLang="en-US" b="1" dirty="0" smtClean="0"/>
              <a:t>配置指令存储器</a:t>
            </a:r>
            <a:r>
              <a:rPr lang="en-US" altLang="zh-CN" b="1" dirty="0" err="1" smtClean="0"/>
              <a:t>imem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4" y="842211"/>
            <a:ext cx="8648700" cy="565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6400" y="1106314"/>
            <a:ext cx="100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iROM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57950" y="11573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另外一种方法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619" y="143493"/>
            <a:ext cx="7160964" cy="6662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 smtClean="0"/>
              <a:t>MIPS</a:t>
            </a:r>
            <a:r>
              <a:rPr lang="zh-CN" altLang="en-US" sz="4000" b="1" dirty="0"/>
              <a:t>单周期</a:t>
            </a:r>
            <a:r>
              <a:rPr lang="zh-CN" altLang="en-US" sz="4000" b="1" dirty="0" smtClean="0"/>
              <a:t>处理器仿真测试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2" y="985975"/>
            <a:ext cx="2524318" cy="3574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231"/>
            <a:ext cx="9144000" cy="2143769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105643" y="3029639"/>
            <a:ext cx="1818019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" y="917109"/>
            <a:ext cx="6515531" cy="3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 rot="709037">
            <a:off x="838500" y="2353732"/>
            <a:ext cx="5355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 smtClean="0">
                <a:solidFill>
                  <a:srgbClr val="FF0000"/>
                </a:solidFill>
              </a:rPr>
              <a:t>测试汇编代码</a:t>
            </a:r>
            <a:r>
              <a:rPr lang="en-US" altLang="zh-CN" sz="3200" b="1" spc="600" dirty="0" smtClean="0">
                <a:solidFill>
                  <a:srgbClr val="FF0000"/>
                </a:solidFill>
              </a:rPr>
              <a:t>+</a:t>
            </a:r>
            <a:r>
              <a:rPr lang="zh-CN" altLang="en-US" sz="3200" b="1" spc="600" dirty="0" smtClean="0">
                <a:solidFill>
                  <a:srgbClr val="FF0000"/>
                </a:solidFill>
              </a:rPr>
              <a:t>机器代码</a:t>
            </a:r>
            <a:endParaRPr lang="zh-CN" altLang="en-US" sz="3200" b="1" spc="600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状态元素</a:t>
            </a:r>
            <a:endParaRPr lang="zh-CN" altLang="en-US" sz="4000" b="1" dirty="0"/>
          </a:p>
        </p:txBody>
      </p:sp>
      <p:graphicFrame>
        <p:nvGraphicFramePr>
          <p:cNvPr id="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3042717"/>
              </p:ext>
            </p:extLst>
          </p:nvPr>
        </p:nvGraphicFramePr>
        <p:xfrm>
          <a:off x="499430" y="940664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VISIO" r:id="rId4" imgW="3486240" imgH="978840" progId="Visio.Drawing.6">
                  <p:embed/>
                </p:oleObj>
              </mc:Choice>
              <mc:Fallback>
                <p:oleObj name="VISIO" r:id="rId4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30" y="940664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3509" y="2193420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程序计数器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619374" y="3383493"/>
            <a:ext cx="7548861" cy="337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程序计数器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dirty="0" smtClean="0"/>
              <a:t>rogram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ounter)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普通</a:t>
            </a:r>
            <a:r>
              <a:rPr lang="en-US" altLang="zh-CN" sz="2400" dirty="0" smtClean="0"/>
              <a:t>32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寄存器。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</a:t>
            </a:r>
            <a:r>
              <a:rPr lang="zh-CN" altLang="en-US" sz="2200" u="sng" dirty="0" smtClean="0"/>
              <a:t>输出</a:t>
            </a:r>
            <a:r>
              <a:rPr lang="en-US" altLang="zh-CN" sz="2200" u="sng" dirty="0" smtClean="0"/>
              <a:t>PC</a:t>
            </a:r>
            <a:r>
              <a:rPr lang="zh-CN" altLang="en-US" sz="2200" dirty="0" smtClean="0"/>
              <a:t>：当前指令地址。</a:t>
            </a:r>
            <a:r>
              <a:rPr lang="zh-CN" altLang="en-US" sz="2200" u="sng" dirty="0" smtClean="0"/>
              <a:t>输入</a:t>
            </a:r>
            <a:r>
              <a:rPr lang="en-US" altLang="zh-CN" sz="2200" u="sng" dirty="0" smtClean="0"/>
              <a:t>PC’</a:t>
            </a:r>
            <a:r>
              <a:rPr lang="zh-CN" altLang="en-US" sz="2200" dirty="0" smtClean="0"/>
              <a:t>：下一条指令地址。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指令存储器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：有一个读端口的</a:t>
            </a:r>
            <a:r>
              <a:rPr lang="en-US" altLang="zh-CN" sz="2400" dirty="0" smtClean="0"/>
              <a:t>ROM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200" dirty="0" smtClean="0"/>
              <a:t>     </a:t>
            </a:r>
            <a:r>
              <a:rPr lang="zh-CN" altLang="en-US" sz="2200" u="sng" dirty="0" smtClean="0"/>
              <a:t>输出</a:t>
            </a:r>
            <a:r>
              <a:rPr lang="en-US" altLang="zh-CN" sz="2200" u="sng" dirty="0" smtClean="0"/>
              <a:t>RD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位指令。        </a:t>
            </a:r>
            <a:r>
              <a:rPr lang="zh-CN" altLang="en-US" sz="2200" u="sng" dirty="0" smtClean="0"/>
              <a:t>输入</a:t>
            </a:r>
            <a:r>
              <a:rPr lang="en-US" altLang="zh-CN" sz="2200" u="sng" dirty="0" smtClean="0"/>
              <a:t>A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位指令地址。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数据存储器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：有一个读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写端口的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</a:t>
            </a:r>
            <a:r>
              <a:rPr lang="zh-CN" altLang="en-US" sz="2200" dirty="0" smtClean="0"/>
              <a:t>如果写使能</a:t>
            </a:r>
            <a:r>
              <a:rPr lang="en-US" altLang="zh-CN" sz="2200" dirty="0" smtClean="0"/>
              <a:t>WE=0</a:t>
            </a:r>
            <a:r>
              <a:rPr lang="zh-CN" altLang="en-US" sz="2200" dirty="0" smtClean="0"/>
              <a:t>，则从地址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将数据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读</a:t>
            </a:r>
            <a:r>
              <a:rPr lang="zh-CN" altLang="en-US" sz="2200" dirty="0" smtClean="0"/>
              <a:t>到输出端</a:t>
            </a:r>
            <a:r>
              <a:rPr lang="en-US" altLang="zh-CN" sz="2200" dirty="0" smtClean="0"/>
              <a:t>RD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     </a:t>
            </a:r>
            <a:r>
              <a:rPr lang="zh-CN" altLang="en-US" sz="2200" dirty="0" smtClean="0"/>
              <a:t>如果写是能</a:t>
            </a:r>
            <a:r>
              <a:rPr lang="en-US" altLang="zh-CN" sz="2200" dirty="0" smtClean="0"/>
              <a:t>WE=1</a:t>
            </a:r>
            <a:r>
              <a:rPr lang="zh-CN" altLang="en-US" sz="2200" dirty="0" smtClean="0"/>
              <a:t>，在</a:t>
            </a:r>
            <a:r>
              <a:rPr lang="en-US" altLang="zh-CN" sz="2200" dirty="0" smtClean="0"/>
              <a:t>CLK</a:t>
            </a:r>
            <a:r>
              <a:rPr lang="zh-CN" altLang="en-US" sz="2200" dirty="0" smtClean="0"/>
              <a:t>上升沿将输入</a:t>
            </a:r>
            <a:r>
              <a:rPr lang="en-US" altLang="zh-CN" sz="2200" dirty="0" smtClean="0"/>
              <a:t>WD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写</a:t>
            </a:r>
            <a:r>
              <a:rPr lang="zh-CN" altLang="en-US" sz="2200" dirty="0" smtClean="0"/>
              <a:t>入地址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60164" y="2562752"/>
            <a:ext cx="286766" cy="10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60164" y="3216940"/>
            <a:ext cx="1266940" cy="13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60164" y="3216940"/>
            <a:ext cx="6610120" cy="221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94" y="1064771"/>
            <a:ext cx="2428875" cy="22955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99658" y="2824411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ROM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98677" y="28709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RAM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5" y="116443"/>
            <a:ext cx="7724442" cy="72576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仿真时增加</a:t>
            </a:r>
            <a:r>
              <a:rPr lang="zh-CN" altLang="en-US" sz="4000" b="1" dirty="0"/>
              <a:t>内部信号显示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061"/>
            <a:ext cx="9144000" cy="2283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73"/>
            <a:ext cx="3257550" cy="224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48" y="884158"/>
            <a:ext cx="2647950" cy="3667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7785" y="2794682"/>
            <a:ext cx="1768642" cy="2237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123" y="1472378"/>
            <a:ext cx="2671011" cy="7700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3800" y="178073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5577" y="345195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4717" y="111704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446" y="62941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7822" y="1132322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2817822" y="1990585"/>
            <a:ext cx="5082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章 微体系结构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35" y="1169998"/>
            <a:ext cx="1292719" cy="183625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055531" y="5091947"/>
            <a:ext cx="1120139" cy="15549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817822" y="5066208"/>
            <a:ext cx="5082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/>
              <a:t>2014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36" y="3160486"/>
            <a:ext cx="1292719" cy="1808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7822" y="3178877"/>
            <a:ext cx="5260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计算机组成与设计：硬件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软件</a:t>
            </a:r>
            <a:r>
              <a:rPr lang="zh-CN" altLang="en-US" sz="2400" b="1" dirty="0" smtClean="0"/>
              <a:t>接口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817821" y="3611886"/>
            <a:ext cx="58634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 Narrow" panose="020B0606020202030204" pitchFamily="34" charset="0"/>
              </a:rPr>
              <a:t>Computer Organization and Design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: The hardware / software interface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David A. Patterson</a:t>
            </a:r>
            <a:r>
              <a:rPr lang="zh-CN" altLang="en-US" sz="2000" dirty="0" smtClean="0"/>
              <a:t>，王党辉 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，第五版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 smtClean="0"/>
              <a:t>状态元素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373508" y="3804491"/>
            <a:ext cx="813256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寄存器文件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dirty="0" smtClean="0"/>
              <a:t>egister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/>
              <a:t>ile)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个写端口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个读</a:t>
            </a:r>
            <a:r>
              <a:rPr lang="zh-CN" altLang="en-US" sz="2400" dirty="0" smtClean="0"/>
              <a:t>端口。</a:t>
            </a:r>
            <a:endParaRPr lang="en-US" altLang="zh-CN" sz="2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如果写使能</a:t>
            </a:r>
            <a:r>
              <a:rPr lang="en-US" altLang="zh-CN" sz="2200" dirty="0" smtClean="0"/>
              <a:t>WE3=1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则在</a:t>
            </a:r>
            <a:r>
              <a:rPr lang="en-US" altLang="zh-CN" sz="2200" dirty="0" smtClean="0"/>
              <a:t>CLK</a:t>
            </a:r>
            <a:r>
              <a:rPr lang="zh-CN" altLang="en-US" sz="2200" dirty="0" smtClean="0"/>
              <a:t>上升沿将数据</a:t>
            </a:r>
            <a:r>
              <a:rPr lang="en-US" altLang="zh-CN" sz="2200" dirty="0" smtClean="0"/>
              <a:t>WD3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写</a:t>
            </a:r>
            <a:r>
              <a:rPr lang="zh-CN" altLang="en-US" sz="2200" dirty="0" smtClean="0"/>
              <a:t>入</a:t>
            </a:r>
            <a:r>
              <a:rPr lang="en-US" altLang="zh-CN" sz="2200" dirty="0" smtClean="0"/>
              <a:t>A3</a:t>
            </a:r>
            <a:r>
              <a:rPr lang="zh-CN" altLang="en-US" sz="2200" dirty="0" smtClean="0"/>
              <a:t>指定的寄存器中。</a:t>
            </a:r>
            <a:endParaRPr lang="en-US" altLang="zh-CN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如果</a:t>
            </a:r>
            <a:r>
              <a:rPr lang="en-US" altLang="zh-CN" sz="2200" dirty="0" smtClean="0"/>
              <a:t>WE3=0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将</a:t>
            </a:r>
            <a:r>
              <a:rPr lang="en-US" altLang="zh-CN" sz="2200" dirty="0" smtClean="0"/>
              <a:t>A1</a:t>
            </a:r>
            <a:r>
              <a:rPr lang="zh-CN" altLang="en-US" sz="2200" dirty="0" smtClean="0"/>
              <a:t>指定的寄存器数据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读</a:t>
            </a:r>
            <a:r>
              <a:rPr lang="zh-CN" altLang="en-US" sz="2200" dirty="0" smtClean="0"/>
              <a:t>到输出端口</a:t>
            </a:r>
            <a:r>
              <a:rPr lang="en-US" altLang="zh-CN" sz="2200" dirty="0" smtClean="0"/>
              <a:t>RD1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如果</a:t>
            </a:r>
            <a:r>
              <a:rPr lang="en-US" altLang="zh-CN" sz="2200" dirty="0"/>
              <a:t>WE3=0</a:t>
            </a:r>
            <a:r>
              <a:rPr lang="zh-CN" altLang="en-US" sz="2200" dirty="0"/>
              <a:t>，将</a:t>
            </a:r>
            <a:r>
              <a:rPr lang="en-US" altLang="zh-CN" sz="2200" dirty="0" smtClean="0"/>
              <a:t>A2</a:t>
            </a:r>
            <a:r>
              <a:rPr lang="zh-CN" altLang="en-US" sz="2200" dirty="0" smtClean="0"/>
              <a:t>指定</a:t>
            </a:r>
            <a:r>
              <a:rPr lang="zh-CN" altLang="en-US" sz="2200" dirty="0"/>
              <a:t>的寄存器</a:t>
            </a:r>
            <a:r>
              <a:rPr lang="zh-CN" altLang="en-US" sz="2200" dirty="0" smtClean="0"/>
              <a:t>数据</a:t>
            </a:r>
            <a:r>
              <a:rPr lang="zh-CN" altLang="en-US" sz="2200" b="1" dirty="0">
                <a:solidFill>
                  <a:srgbClr val="00B0F0"/>
                </a:solidFill>
              </a:rPr>
              <a:t>读</a:t>
            </a:r>
            <a:r>
              <a:rPr lang="zh-CN" altLang="en-US" sz="2200" dirty="0" smtClean="0"/>
              <a:t>到</a:t>
            </a:r>
            <a:r>
              <a:rPr lang="zh-CN" altLang="en-US" sz="2200" dirty="0"/>
              <a:t>输出端口</a:t>
            </a:r>
            <a:r>
              <a:rPr lang="en-US" altLang="zh-CN" sz="2200" dirty="0" smtClean="0"/>
              <a:t>RD2</a:t>
            </a:r>
            <a:r>
              <a:rPr lang="zh-CN" altLang="en-US" sz="2200" dirty="0" smtClean="0"/>
              <a:t>。</a:t>
            </a: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720352" y="6246514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】5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位地址可以表达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个寄存器。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344" y="34706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目的操作数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120" y="3470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源操作数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0" y="1040219"/>
            <a:ext cx="2428875" cy="2295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4" y="1029567"/>
            <a:ext cx="1657350" cy="2190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8" y="1040219"/>
            <a:ext cx="2971800" cy="2219325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482874" y="3220319"/>
            <a:ext cx="373030" cy="6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2699" y="3452918"/>
                <a:ext cx="1961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32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32</a:t>
                </a:r>
                <a:r>
                  <a:rPr lang="zh-CN" altLang="en-US" dirty="0" smtClean="0"/>
                  <a:t>位寄存器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9" y="3452918"/>
                <a:ext cx="1961627" cy="369332"/>
              </a:xfrm>
              <a:prstGeom prst="rect">
                <a:avLst/>
              </a:prstGeom>
              <a:blipFill>
                <a:blip r:embed="rId5"/>
                <a:stretch>
                  <a:fillRect l="-2795" t="-13115" r="-279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程序计数器 </a:t>
            </a:r>
            <a:r>
              <a:rPr lang="en-US" altLang="zh-CN" sz="4000" b="1" dirty="0" smtClean="0"/>
              <a:t>PC</a:t>
            </a:r>
            <a:endParaRPr lang="en-US" altLang="zh-CN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58772" y="2314607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程序计数器</a:t>
            </a:r>
            <a:endParaRPr lang="en-US" altLang="zh-CN" b="1" dirty="0" smtClean="0"/>
          </a:p>
          <a:p>
            <a:pPr algn="ctr"/>
            <a:r>
              <a:rPr lang="en-US" altLang="zh-CN" dirty="0" smtClean="0"/>
              <a:t>(32</a:t>
            </a:r>
            <a:r>
              <a:rPr lang="zh-CN" altLang="en-US" dirty="0" smtClean="0"/>
              <a:t>位寄存器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893" y="1279135"/>
            <a:ext cx="4223592" cy="216394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下箭头 5"/>
          <p:cNvSpPr/>
          <p:nvPr/>
        </p:nvSpPr>
        <p:spPr>
          <a:xfrm rot="16200000">
            <a:off x="2618432" y="1717897"/>
            <a:ext cx="278512" cy="112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8" y="1148598"/>
            <a:ext cx="1076325" cy="1057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92" y="3778056"/>
            <a:ext cx="4648200" cy="2838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9182" y="5012615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70C0"/>
                </a:solidFill>
              </a:rPr>
              <a:t>SystemVerilog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版本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92817" y="1686596"/>
            <a:ext cx="9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Verilog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99870" y="241835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版本</a:t>
            </a:r>
          </a:p>
        </p:txBody>
      </p:sp>
      <p:sp>
        <p:nvSpPr>
          <p:cNvPr id="8" name="椭圆 7"/>
          <p:cNvSpPr/>
          <p:nvPr/>
        </p:nvSpPr>
        <p:spPr>
          <a:xfrm>
            <a:off x="5607586" y="1553378"/>
            <a:ext cx="352539" cy="7257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19452" y="4404113"/>
            <a:ext cx="539826" cy="7257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24345" y="2407341"/>
            <a:ext cx="658672" cy="313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21661" y="5253713"/>
            <a:ext cx="792710" cy="313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654" y="141842"/>
            <a:ext cx="4951893" cy="76287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 数据路径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164143" y="1008171"/>
            <a:ext cx="461876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1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指令存储器</a:t>
            </a:r>
            <a:r>
              <a:rPr lang="zh-CN" altLang="en-US" sz="2400" dirty="0" smtClean="0"/>
              <a:t>中取出指令</a:t>
            </a:r>
            <a:endParaRPr lang="en-US" altLang="zh-CN" sz="2400" dirty="0"/>
          </a:p>
        </p:txBody>
      </p:sp>
      <p:graphicFrame>
        <p:nvGraphicFramePr>
          <p:cNvPr id="1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01600" y="1475076"/>
          <a:ext cx="8938887" cy="19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VISIO" r:id="rId5" imgW="4344480" imgH="943920" progId="Visio.Drawing.6">
                  <p:embed/>
                </p:oleObj>
              </mc:Choice>
              <mc:Fallback>
                <p:oleObj name="VISIO" r:id="rId5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475076"/>
                        <a:ext cx="8938887" cy="19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1918" y="980962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00" y="2342333"/>
            <a:ext cx="385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下</a:t>
            </a:r>
            <a:r>
              <a:rPr lang="zh-CN" altLang="en-US" sz="1600" dirty="0" smtClean="0">
                <a:solidFill>
                  <a:srgbClr val="00B050"/>
                </a:solidFill>
              </a:rPr>
              <a:t>一指令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5106" y="3633665"/>
            <a:ext cx="553046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55555"/>
                </a:solidFill>
                <a:latin typeface="宋体" panose="02010600030101010101" pitchFamily="2" charset="-122"/>
              </a:rPr>
              <a:t>Verilog</a:t>
            </a:r>
            <a:r>
              <a:rPr lang="zh-CN" altLang="en-US" dirty="0" smtClean="0"/>
              <a:t>有</a:t>
            </a:r>
            <a:r>
              <a:rPr lang="en-US" altLang="zh-CN" dirty="0" smtClean="0">
                <a:solidFill>
                  <a:srgbClr val="555555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系统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任务，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从文件中读取数据到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存储器。</a:t>
            </a:r>
            <a:endParaRPr lang="zh-CN" altLang="en-US" dirty="0">
              <a:solidFill>
                <a:srgbClr val="555555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readmemb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readmemh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</p:txBody>
      </p:sp>
      <p:sp>
        <p:nvSpPr>
          <p:cNvPr id="16" name="矩形 15"/>
          <p:cNvSpPr/>
          <p:nvPr/>
        </p:nvSpPr>
        <p:spPr>
          <a:xfrm>
            <a:off x="4039359" y="5005711"/>
            <a:ext cx="1384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20020005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2003000C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2067FFF7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00E22025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00642824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00A42820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89651" y="5005711"/>
            <a:ext cx="1487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10A7000A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0064202A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10800001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20050000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00E2202A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00853820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43770" y="5005711"/>
            <a:ext cx="1394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00E23822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AC670044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8C020050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08000011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20020001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AC020054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651" y="4624970"/>
            <a:ext cx="13241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memfile.dat</a:t>
            </a:r>
          </a:p>
        </p:txBody>
      </p:sp>
      <p:sp>
        <p:nvSpPr>
          <p:cNvPr id="21" name="右箭头 20"/>
          <p:cNvSpPr/>
          <p:nvPr/>
        </p:nvSpPr>
        <p:spPr>
          <a:xfrm rot="5400000">
            <a:off x="1466200" y="3423467"/>
            <a:ext cx="252215" cy="24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7" y="3775800"/>
            <a:ext cx="3161841" cy="287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4257" y="29461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36795" y="4671136"/>
                <a:ext cx="5494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64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95" y="4671136"/>
                <a:ext cx="549446" cy="215444"/>
              </a:xfrm>
              <a:prstGeom prst="rect">
                <a:avLst/>
              </a:prstGeom>
              <a:blipFill>
                <a:blip r:embed="rId8"/>
                <a:stretch>
                  <a:fillRect l="-11111" t="-22222" r="-20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8" y="141843"/>
            <a:ext cx="4797720" cy="68610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 数据路径</a:t>
            </a:r>
            <a:r>
              <a:rPr lang="en-US" altLang="zh-CN" sz="4000" b="1" dirty="0" smtClean="0"/>
              <a:t>-2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19456" y="915747"/>
            <a:ext cx="5240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2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寄存器文件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FF0000"/>
                </a:solidFill>
              </a:rPr>
              <a:t>读</a:t>
            </a:r>
            <a:r>
              <a:rPr lang="zh-CN" altLang="en-US" sz="2400" dirty="0" smtClean="0"/>
              <a:t>出</a:t>
            </a:r>
            <a:r>
              <a:rPr lang="zh-CN" altLang="en-US" sz="2400" b="1" dirty="0" smtClean="0"/>
              <a:t>源操作数</a:t>
            </a:r>
            <a:endParaRPr lang="en-US" altLang="zh-CN" sz="24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86033" y="1676286"/>
          <a:ext cx="8938887" cy="194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VISIO" r:id="rId4" imgW="4344480" imgH="943920" progId="Visio.Drawing.6">
                  <p:embed/>
                </p:oleObj>
              </mc:Choice>
              <mc:Fallback>
                <p:oleObj name="VISIO" r:id="rId4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3" y="1676286"/>
                        <a:ext cx="8938887" cy="1944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36606"/>
              </p:ext>
            </p:extLst>
          </p:nvPr>
        </p:nvGraphicFramePr>
        <p:xfrm>
          <a:off x="5260428" y="13957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1918" y="827948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5590" y="175604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25       21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09450" y="3838997"/>
            <a:ext cx="4464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共有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位寄存器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需要区分</a:t>
            </a:r>
            <a:r>
              <a:rPr lang="en-US" altLang="zh-CN" sz="2200" b="1" dirty="0" err="1" smtClean="0"/>
              <a:t>rs</a:t>
            </a:r>
            <a:r>
              <a:rPr lang="zh-CN" altLang="en-US" sz="2200" b="1" dirty="0" smtClean="0"/>
              <a:t>、</a:t>
            </a:r>
            <a:r>
              <a:rPr lang="en-US" altLang="zh-CN" sz="2200" b="1" dirty="0" err="1" smtClean="0"/>
              <a:t>rt</a:t>
            </a:r>
            <a:r>
              <a:rPr lang="zh-CN" altLang="en-US" sz="2200" b="1" dirty="0" smtClean="0"/>
              <a:t>的地址和数据</a:t>
            </a:r>
            <a:endParaRPr lang="en-US" altLang="zh-CN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因</a:t>
            </a:r>
            <a:r>
              <a:rPr lang="en-US" altLang="zh-CN" sz="2200" dirty="0" smtClean="0"/>
              <a:t>$0</a:t>
            </a:r>
            <a:r>
              <a:rPr lang="zh-CN" altLang="en-US" sz="2200" dirty="0" smtClean="0"/>
              <a:t>一直输出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因此当</a:t>
            </a:r>
            <a:r>
              <a:rPr lang="en-US" altLang="zh-CN" sz="2200" dirty="0" err="1" smtClean="0"/>
              <a:t>RsAddr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RtAddr</a:t>
            </a:r>
            <a:r>
              <a:rPr lang="zh-CN" altLang="en-US" sz="2200" dirty="0" smtClean="0"/>
              <a:t>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时，</a:t>
            </a:r>
            <a:r>
              <a:rPr lang="en-US" altLang="zh-CN" sz="2200" dirty="0" err="1" smtClean="0"/>
              <a:t>RsData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RtData</a:t>
            </a:r>
            <a:r>
              <a:rPr lang="zh-CN" altLang="en-US" sz="2200" dirty="0" smtClean="0"/>
              <a:t>必须输出</a:t>
            </a:r>
            <a:r>
              <a:rPr lang="en-US" altLang="zh-CN" sz="2200" dirty="0" smtClean="0"/>
              <a:t>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只有在写信号有效时用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当</a:t>
            </a: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regWriteEn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有效时，数据需要写入</a:t>
            </a: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regWriteAddr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寄存器。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39" y="3845851"/>
            <a:ext cx="4414581" cy="2793913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2166169">
            <a:off x="4705855" y="3510806"/>
            <a:ext cx="517792" cy="27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39127" y="350735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版本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：组合电路（只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不写）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724" y="116442"/>
            <a:ext cx="5343181" cy="83635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-3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272700" y="1079015"/>
            <a:ext cx="339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b="1" dirty="0" smtClean="0"/>
              <a:t>符号扩展立即数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278144" y="360961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710600"/>
              </p:ext>
            </p:extLst>
          </p:nvPr>
        </p:nvGraphicFramePr>
        <p:xfrm>
          <a:off x="578146" y="1749700"/>
          <a:ext cx="8001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VISIO" r:id="rId4" imgW="4344480" imgH="1585440" progId="Visio.Drawing.6">
                  <p:embed/>
                </p:oleObj>
              </mc:Choice>
              <mc:Fallback>
                <p:oleObj name="VISIO" r:id="rId4" imgW="4344480" imgH="1585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46" y="1749700"/>
                        <a:ext cx="8001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74220" y="135601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15                                       0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8" y="4646132"/>
            <a:ext cx="4238533" cy="207534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85098" y="4756610"/>
            <a:ext cx="3741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对于正立即数，高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位全为</a:t>
            </a:r>
            <a:r>
              <a:rPr lang="en-US" altLang="zh-CN" sz="2000" dirty="0" smtClean="0"/>
              <a:t>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对于负立即数，高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位全为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36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7688</TotalTime>
  <Words>1742</Words>
  <Application>Microsoft Office PowerPoint</Application>
  <PresentationFormat>全屏显示(4:3)</PresentationFormat>
  <Paragraphs>523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楷体</vt:lpstr>
      <vt:lpstr>宋体</vt:lpstr>
      <vt:lpstr>微软雅黑</vt:lpstr>
      <vt:lpstr>幼圆</vt:lpstr>
      <vt:lpstr>Arial</vt:lpstr>
      <vt:lpstr>Arial Narrow</vt:lpstr>
      <vt:lpstr>Calibri</vt:lpstr>
      <vt:lpstr>Calibri Light</vt:lpstr>
      <vt:lpstr>Cambria Math</vt:lpstr>
      <vt:lpstr>Courier New</vt:lpstr>
      <vt:lpstr>Times New Roman</vt:lpstr>
      <vt:lpstr>Office 主题</vt:lpstr>
      <vt:lpstr>VISIO</vt:lpstr>
      <vt:lpstr>Visio</vt:lpstr>
      <vt:lpstr>计算机体系结构实验</vt:lpstr>
      <vt:lpstr>微体系结构</vt:lpstr>
      <vt:lpstr>微体系结构 (32位)</vt:lpstr>
      <vt:lpstr>状态元素</vt:lpstr>
      <vt:lpstr>状态元素</vt:lpstr>
      <vt:lpstr>程序计数器 PC</vt:lpstr>
      <vt:lpstr>单周期 数据路径</vt:lpstr>
      <vt:lpstr>单周期 数据路径-2</vt:lpstr>
      <vt:lpstr>单周期数据路径 -3</vt:lpstr>
      <vt:lpstr>单周期数据路径 -4</vt:lpstr>
      <vt:lpstr>单周期数据路径 -5</vt:lpstr>
      <vt:lpstr>单周期 数据路径</vt:lpstr>
      <vt:lpstr>单周期数据路径 -6</vt:lpstr>
      <vt:lpstr>单周期数据路径 -7</vt:lpstr>
      <vt:lpstr>单周期数据路径 -8</vt:lpstr>
      <vt:lpstr>单周期数据路径 -8</vt:lpstr>
      <vt:lpstr>单周期数据路径 -8</vt:lpstr>
      <vt:lpstr>单周期数据路径 -9</vt:lpstr>
      <vt:lpstr>单周期 控制</vt:lpstr>
      <vt:lpstr>单周期 控制单元</vt:lpstr>
      <vt:lpstr>单周期 控制单元 (主译码器)</vt:lpstr>
      <vt:lpstr>单周期 控制单元 (ALU译码器)</vt:lpstr>
      <vt:lpstr>例7.1 Single-Cycle Datapath: or</vt:lpstr>
      <vt:lpstr>Extended Functionality: addi</vt:lpstr>
      <vt:lpstr>Extended Functionality: addi</vt:lpstr>
      <vt:lpstr>Extended Functionality: j</vt:lpstr>
      <vt:lpstr>Extended Functionality: j</vt:lpstr>
      <vt:lpstr>单周期 数据路径datapath 代码</vt:lpstr>
      <vt:lpstr>单周期MIPS处理器 代码</vt:lpstr>
      <vt:lpstr>处理器顶层文件</vt:lpstr>
      <vt:lpstr>单周期MIPS处理器 性能分析</vt:lpstr>
      <vt:lpstr>模块测试-maindec</vt:lpstr>
      <vt:lpstr>模块测试-maindec</vt:lpstr>
      <vt:lpstr>模块测试-regFile</vt:lpstr>
      <vt:lpstr>模块测试</vt:lpstr>
      <vt:lpstr>MIPS单周期处理器</vt:lpstr>
      <vt:lpstr>Vivado中用IP配置数据存储器dmem</vt:lpstr>
      <vt:lpstr>Vivado中用IP配置指令存储器imem</vt:lpstr>
      <vt:lpstr>MIPS单周期处理器仿真测试</vt:lpstr>
      <vt:lpstr>仿真时增加内部信号显示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365</cp:revision>
  <dcterms:created xsi:type="dcterms:W3CDTF">2017-01-28T01:03:38Z</dcterms:created>
  <dcterms:modified xsi:type="dcterms:W3CDTF">2018-03-05T13:14:35Z</dcterms:modified>
</cp:coreProperties>
</file>