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1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5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2" autoAdjust="0"/>
    <p:restoredTop sz="95407" autoAdjust="0"/>
  </p:normalViewPr>
  <p:slideViewPr>
    <p:cSldViewPr snapToGrid="0">
      <p:cViewPr varScale="1">
        <p:scale>
          <a:sx n="87" d="100"/>
          <a:sy n="87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DMA </a:t>
            </a:r>
            <a:r>
              <a:rPr lang="en-US" altLang="zh-CN" dirty="0" smtClean="0"/>
              <a:t>(Direct Memory Access</a:t>
            </a:r>
            <a:r>
              <a:rPr lang="zh-CN" altLang="en-US" dirty="0" smtClean="0"/>
              <a:t>，直接内存存取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8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mread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memread</a:t>
            </a:r>
            <a:r>
              <a:rPr lang="en-US" altLang="zh-CN" dirty="0" smtClean="0"/>
              <a:t>  &amp; (a[15] !=1)</a:t>
            </a:r>
          </a:p>
          <a:p>
            <a:r>
              <a:rPr lang="en-US" altLang="zh-CN" dirty="0" err="1" smtClean="0"/>
              <a:t>mwrite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memwrite</a:t>
            </a:r>
            <a:r>
              <a:rPr lang="en-US" altLang="zh-CN" dirty="0" smtClean="0"/>
              <a:t> &amp; (a[15] !=1)</a:t>
            </a:r>
          </a:p>
          <a:p>
            <a:r>
              <a:rPr lang="en-US" altLang="zh-CN" dirty="0" err="1" smtClean="0"/>
              <a:t>pread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memread</a:t>
            </a:r>
            <a:r>
              <a:rPr lang="en-US" altLang="zh-CN" dirty="0" smtClean="0"/>
              <a:t>  &amp; (a[15] ==1)</a:t>
            </a:r>
          </a:p>
          <a:p>
            <a:r>
              <a:rPr lang="en-US" altLang="zh-CN" dirty="0" err="1" smtClean="0"/>
              <a:t>pwrite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memwrite</a:t>
            </a:r>
            <a:r>
              <a:rPr lang="en-US" altLang="zh-CN" dirty="0" smtClean="0"/>
              <a:t> &amp; (a[15] ==1)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0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main: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chkSwitch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 $s1, 0x8008($0)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andi</a:t>
            </a:r>
            <a:r>
              <a:rPr lang="en-US" altLang="zh-CN" dirty="0" smtClean="0"/>
              <a:t> $s2, $s1, 0x2 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  $s2, $0, </a:t>
            </a:r>
            <a:r>
              <a:rPr lang="en-US" altLang="zh-CN" dirty="0" err="1" smtClean="0"/>
              <a:t>chkSwitch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 $s3, 0x8000($0)</a:t>
            </a:r>
          </a:p>
          <a:p>
            <a:r>
              <a:rPr lang="en-US" altLang="zh-CN" dirty="0" err="1" smtClean="0"/>
              <a:t>chkLED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 $s1, 0x8008($0)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andi</a:t>
            </a:r>
            <a:r>
              <a:rPr lang="en-US" altLang="zh-CN" dirty="0" smtClean="0"/>
              <a:t> $s2, $s1, 0x1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  $s2, $0, </a:t>
            </a:r>
            <a:r>
              <a:rPr lang="en-US" altLang="zh-CN" dirty="0" err="1" smtClean="0"/>
              <a:t>chkLED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   $s3, 0x8004($0)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j </a:t>
            </a:r>
            <a:r>
              <a:rPr lang="en-US" altLang="zh-CN" dirty="0" err="1" smtClean="0"/>
              <a:t>chkSwitch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9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07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7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3951-BFB2-43A2-A57B-11E48616736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27"/>
            <a:ext cx="7886700" cy="82867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0"/>
            <a:ext cx="7886700" cy="50863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3951-BFB2-43A2-A57B-11E48616736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11199"/>
            <a:ext cx="7772400" cy="1954883"/>
          </a:xfrm>
        </p:spPr>
        <p:txBody>
          <a:bodyPr anchor="ctr"/>
          <a:lstStyle/>
          <a:p>
            <a:r>
              <a:rPr lang="zh-CN" alt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57600"/>
            <a:ext cx="6858000" cy="848299"/>
          </a:xfrm>
        </p:spPr>
        <p:txBody>
          <a:bodyPr>
            <a:normAutofit/>
          </a:bodyPr>
          <a:lstStyle/>
          <a:p>
            <a:r>
              <a:rPr lang="en-US" altLang="zh-CN" sz="4400" b="1" dirty="0" smtClean="0"/>
              <a:t>7.  </a:t>
            </a:r>
            <a:r>
              <a:rPr lang="en-US" altLang="zh-CN" sz="4400" b="1" spc="600" dirty="0" smtClean="0">
                <a:latin typeface="+mn-ea"/>
              </a:rPr>
              <a:t>I</a:t>
            </a:r>
            <a:r>
              <a:rPr lang="en-US" altLang="zh-CN" sz="4400" b="1" spc="600" dirty="0" smtClean="0"/>
              <a:t>/</a:t>
            </a:r>
            <a:r>
              <a:rPr lang="en-US" altLang="zh-CN" sz="4400" b="1" spc="600" dirty="0" smtClean="0">
                <a:latin typeface="+mn-ea"/>
              </a:rPr>
              <a:t>O</a:t>
            </a:r>
            <a:r>
              <a:rPr lang="zh-CN" altLang="en-US" sz="4400" b="1" spc="600" dirty="0" smtClean="0"/>
              <a:t>接口设计</a:t>
            </a:r>
            <a:endParaRPr lang="en-US" altLang="zh-CN" sz="2800" spc="600" dirty="0" smtClean="0"/>
          </a:p>
        </p:txBody>
      </p:sp>
      <p:pic>
        <p:nvPicPr>
          <p:cNvPr id="6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27199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230474" y="6229761"/>
            <a:ext cx="355209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2018-02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Sam2013\Desktop\孙晓光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主译码器真值表</a:t>
            </a:r>
            <a:r>
              <a:rPr lang="en-US" altLang="zh-CN" dirty="0"/>
              <a:t>+ </a:t>
            </a:r>
            <a:r>
              <a:rPr lang="zh-CN" altLang="en-US" sz="3600" dirty="0"/>
              <a:t>代码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99162"/>
              </p:ext>
            </p:extLst>
          </p:nvPr>
        </p:nvGraphicFramePr>
        <p:xfrm>
          <a:off x="11051" y="1079501"/>
          <a:ext cx="91329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13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20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0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2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9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指令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Opcode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RegWrite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RegDst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ALUSrc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Branch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MemWrite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MemtoReg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Jump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ALUOp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ImmExt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R</a:t>
                      </a:r>
                      <a:r>
                        <a:rPr lang="zh-CN" altLang="en-US" sz="1400" b="1" dirty="0" smtClean="0"/>
                        <a:t>类型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000000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lw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100011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dirty="0" smtClean="0"/>
                        <a:t>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sw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101011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dirty="0" smtClean="0"/>
                        <a:t>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beq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000100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dirty="0" smtClean="0"/>
                        <a:t>01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addi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001000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dirty="0" smtClean="0"/>
                        <a:t>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j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000010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zh-CN" sz="1400" dirty="0" smtClean="0"/>
                        <a:t>xx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rgbClr val="FF0000"/>
                          </a:solidFill>
                        </a:rPr>
                        <a:t>bne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000101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dirty="0" smtClean="0"/>
                        <a:t>01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rgbClr val="FF0000"/>
                          </a:solidFill>
                        </a:rPr>
                        <a:t>ori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001101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u="sng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i="1" u="sng" dirty="0" smtClean="0"/>
                        <a:t>11</a:t>
                      </a:r>
                      <a:endParaRPr lang="zh-CN" altLang="en-US" sz="1400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rgbClr val="FF0000"/>
                          </a:solidFill>
                        </a:rPr>
                        <a:t>andi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001100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i="1" u="sng" dirty="0" smtClean="0"/>
                        <a:t>00</a:t>
                      </a:r>
                      <a:endParaRPr lang="zh-CN" altLang="en-US" sz="1400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106" y="2354584"/>
            <a:ext cx="3546554" cy="44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1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>
                <a:solidFill>
                  <a:schemeClr val="bg1"/>
                </a:solidFill>
              </a:rPr>
              <a:t>参考资料</a:t>
            </a:r>
            <a:endParaRPr lang="zh-CN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0366" y="4714644"/>
            <a:ext cx="4487872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  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170366" y="5627992"/>
            <a:ext cx="38146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，第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章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080" y="4840456"/>
            <a:ext cx="1180130" cy="1676323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70366" y="1195010"/>
            <a:ext cx="508209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 smtClean="0"/>
              <a:t>架构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实验教程</a:t>
            </a:r>
            <a:endParaRPr lang="en-US" altLang="zh-CN" sz="2000" b="1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左冬红</a:t>
            </a:r>
            <a:r>
              <a:rPr lang="zh-CN" altLang="en-US" sz="2000" dirty="0"/>
              <a:t>，清华大学出版社，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章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079" y="1177137"/>
            <a:ext cx="1190517" cy="17411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r="13444"/>
          <a:stretch/>
        </p:blipFill>
        <p:spPr>
          <a:xfrm>
            <a:off x="1385731" y="3072646"/>
            <a:ext cx="1182866" cy="16419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148022" y="3046908"/>
            <a:ext cx="5082094" cy="123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 smtClean="0"/>
              <a:t>架构</a:t>
            </a:r>
            <a:r>
              <a:rPr lang="zh-CN" altLang="en-US" sz="2000" dirty="0" smtClean="0"/>
              <a:t>左冬红</a:t>
            </a:r>
            <a:r>
              <a:rPr lang="zh-CN" altLang="en-US" sz="2000" dirty="0"/>
              <a:t>，清华大学出版社，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章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97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接口技术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9250" y="1143000"/>
            <a:ext cx="8743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输出（</a:t>
            </a:r>
            <a:r>
              <a:rPr lang="en-US" altLang="zh-CN" sz="2400" b="1" dirty="0" smtClean="0"/>
              <a:t>I/O</a:t>
            </a:r>
            <a:r>
              <a:rPr lang="zh-CN" altLang="en-US" sz="2400" dirty="0" smtClean="0"/>
              <a:t>）：计算机与外界的信息交换。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计算机与外界的信息交换是通过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设备</a:t>
            </a:r>
            <a:r>
              <a:rPr lang="zh-CN" altLang="en-US" sz="2400" dirty="0" smtClean="0"/>
              <a:t>进行。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一种</a:t>
            </a:r>
            <a:r>
              <a:rPr lang="en-US" altLang="zh-CN" sz="2400" b="1" dirty="0"/>
              <a:t>I/O</a:t>
            </a:r>
            <a:r>
              <a:rPr lang="zh-CN" altLang="en-US" sz="2400" b="1" dirty="0" smtClean="0"/>
              <a:t>设备</a:t>
            </a:r>
            <a:r>
              <a:rPr lang="zh-CN" altLang="en-US" sz="2400" dirty="0" smtClean="0"/>
              <a:t>与计算机就需要一个连接电路：</a:t>
            </a:r>
            <a:r>
              <a:rPr lang="en-US" altLang="zh-CN" sz="2400" b="1" dirty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I/O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接口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设备识别</a:t>
            </a:r>
            <a:r>
              <a:rPr lang="zh-CN" altLang="en-US" sz="2400" dirty="0" smtClean="0"/>
              <a:t>：处理器如何寻址外部设备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设备通信</a:t>
            </a:r>
            <a:r>
              <a:rPr lang="zh-CN" altLang="en-US" sz="2400" dirty="0" smtClean="0"/>
              <a:t>：处理器如何与外设连接</a:t>
            </a:r>
            <a:r>
              <a:rPr lang="zh-CN" altLang="en-US" sz="2400" dirty="0"/>
              <a:t>，进行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</a:t>
            </a:r>
            <a:r>
              <a:rPr lang="zh-CN" altLang="en-US" sz="2400" b="1" dirty="0" smtClean="0"/>
              <a:t>状态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控制信号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数据</a:t>
            </a:r>
            <a:r>
              <a:rPr lang="zh-CN" altLang="en-US" sz="2400" dirty="0" smtClean="0"/>
              <a:t> 交换。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接口控制方式：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查询方式</a:t>
            </a:r>
            <a:r>
              <a:rPr lang="zh-CN" altLang="en-US" sz="2400" dirty="0" smtClean="0"/>
              <a:t>：处理器在传送数据之前查询是否允许传送数据</a:t>
            </a:r>
            <a:r>
              <a:rPr lang="en-US" altLang="zh-CN" sz="24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中断方式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DMA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方式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8100" y="5626100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接口中有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类寄存器：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状态端口、控制端口、数据端口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6425" y="278438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通信的桥梁</a:t>
            </a:r>
            <a:endParaRPr lang="zh-CN" altLang="en-US" sz="20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59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 smtClean="0"/>
              <a:t>接口结构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9250" y="1079500"/>
            <a:ext cx="8375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标准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I/O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结构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：接口为专有设备，不同于普通存储器。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存储器映像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接口结构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将接口的地址空间映像到存储器的部分地址空间中，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因此处理器不需要提供专门的接口控制总线，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可以采用与访问存储器一样的方式访问</a:t>
            </a:r>
            <a:r>
              <a:rPr lang="en-US" altLang="zh-CN" sz="2400" dirty="0"/>
              <a:t>I/O</a:t>
            </a:r>
            <a:r>
              <a:rPr lang="zh-CN" altLang="en-US" sz="2400" dirty="0" smtClean="0"/>
              <a:t>接口。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5207000" y="419341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I/O</a:t>
            </a:r>
            <a:r>
              <a:rPr lang="zh-CN" altLang="en-US" sz="2400" b="1" dirty="0" smtClean="0"/>
              <a:t>接口空间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993900" y="4102100"/>
            <a:ext cx="1905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93900" y="5651500"/>
            <a:ext cx="1905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84625" y="4366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存储器空间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084625" y="59030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存储器空间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93900" y="5016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I/O</a:t>
            </a:r>
            <a:r>
              <a:rPr lang="zh-CN" altLang="en-US" sz="2400" b="1" dirty="0" smtClean="0"/>
              <a:t>接口空间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898900" y="4217542"/>
            <a:ext cx="1308100" cy="77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898899" y="4828410"/>
            <a:ext cx="1308101" cy="82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2000" y="460641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112000" y="406882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0x3FF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07731" y="626709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0x00000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00470" y="56257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0x3FFFF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7732" y="538617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0x40000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07732" y="496707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0x403FF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07732" y="474482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0x40400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07732" y="402713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0xFFFFF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898528" y="580845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嵌入式处理器基本都采用这种结构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27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存储器映像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寻址方式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9250" y="1079500"/>
            <a:ext cx="8375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特点：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I/O</a:t>
            </a:r>
            <a:r>
              <a:rPr lang="zh-CN" altLang="en-US" sz="2400" dirty="0" smtClean="0"/>
              <a:t>接口与存储器共用同一个地址空间；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每一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设备占用存储器空间的一个地址；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lw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sw</a:t>
            </a:r>
            <a:r>
              <a:rPr lang="zh-CN" altLang="en-US" sz="2400" dirty="0" smtClean="0"/>
              <a:t>等指令对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设备的管理；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利用存储器读写信号对</a:t>
            </a:r>
            <a:r>
              <a:rPr lang="en-US" altLang="zh-CN" sz="2400" dirty="0"/>
              <a:t>I/O</a:t>
            </a:r>
            <a:r>
              <a:rPr lang="zh-CN" altLang="en-US" sz="2400" dirty="0" smtClean="0"/>
              <a:t>设备进行读写控制。</a:t>
            </a:r>
            <a:endParaRPr lang="en-US" altLang="zh-CN" sz="2400" dirty="0" smtClean="0"/>
          </a:p>
        </p:txBody>
      </p:sp>
      <p:sp>
        <p:nvSpPr>
          <p:cNvPr id="10" name="梯形 9"/>
          <p:cNvSpPr/>
          <p:nvPr/>
        </p:nvSpPr>
        <p:spPr>
          <a:xfrm>
            <a:off x="1181100" y="4476520"/>
            <a:ext cx="2133600" cy="596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876300" y="5073420"/>
            <a:ext cx="2743200" cy="1231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83721" y="459030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内的</a:t>
            </a:r>
            <a:r>
              <a:rPr lang="zh-CN" altLang="en-US" b="1" dirty="0" smtClean="0"/>
              <a:t>寄存器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339888" y="547930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外的</a:t>
            </a:r>
            <a:r>
              <a:rPr lang="zh-CN" altLang="en-US" b="1" dirty="0" smtClean="0"/>
              <a:t>存储器</a:t>
            </a:r>
            <a:endParaRPr lang="zh-CN" altLang="en-US" b="1" dirty="0"/>
          </a:p>
        </p:txBody>
      </p:sp>
      <p:sp>
        <p:nvSpPr>
          <p:cNvPr id="14" name="梯形 13"/>
          <p:cNvSpPr/>
          <p:nvPr/>
        </p:nvSpPr>
        <p:spPr>
          <a:xfrm>
            <a:off x="5464825" y="4476520"/>
            <a:ext cx="2133600" cy="596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梯形 14"/>
          <p:cNvSpPr/>
          <p:nvPr/>
        </p:nvSpPr>
        <p:spPr>
          <a:xfrm>
            <a:off x="5160025" y="5073420"/>
            <a:ext cx="2743200" cy="1231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67446" y="459030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内的</a:t>
            </a:r>
            <a:r>
              <a:rPr lang="zh-CN" altLang="en-US" b="1" dirty="0" smtClean="0"/>
              <a:t>寄存器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464825" y="527128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外的</a:t>
            </a:r>
            <a:r>
              <a:rPr lang="zh-CN" altLang="en-US" b="1" dirty="0" smtClean="0"/>
              <a:t>内部存储器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5436613" y="5788302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外的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接口空间</a:t>
            </a:r>
            <a:endParaRPr lang="zh-CN" altLang="en-US" b="1" dirty="0"/>
          </a:p>
        </p:txBody>
      </p:sp>
      <p:cxnSp>
        <p:nvCxnSpPr>
          <p:cNvPr id="6" name="直接连接符 5"/>
          <p:cNvCxnSpPr>
            <a:stCxn id="15" idx="1"/>
            <a:endCxn id="15" idx="3"/>
          </p:cNvCxnSpPr>
          <p:nvPr/>
        </p:nvCxnSpPr>
        <p:spPr>
          <a:xfrm>
            <a:off x="5314013" y="5689370"/>
            <a:ext cx="2435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>
          <a:xfrm>
            <a:off x="3944039" y="5073420"/>
            <a:ext cx="903383" cy="405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3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5742"/>
            <a:ext cx="7886700" cy="828674"/>
          </a:xfrm>
        </p:spPr>
        <p:txBody>
          <a:bodyPr>
            <a:normAutofit/>
          </a:bodyPr>
          <a:lstStyle/>
          <a:p>
            <a:r>
              <a:rPr lang="zh-CN" altLang="en-US" dirty="0"/>
              <a:t>增加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单周期处理器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16421" y="1224803"/>
            <a:ext cx="5011038" cy="31702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500" b="1" dirty="0">
                <a:solidFill>
                  <a:schemeClr val="tx1"/>
                </a:solidFill>
              </a:rPr>
              <a:t>数据存储译码器</a:t>
            </a:r>
            <a:endParaRPr lang="zh-CN" altLang="en-US" sz="15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60295" y="1112744"/>
            <a:ext cx="2581835" cy="45854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50" b="1" dirty="0">
                <a:solidFill>
                  <a:schemeClr val="tx1"/>
                </a:solidFill>
              </a:rPr>
              <a:t>MIPS</a:t>
            </a:r>
            <a:r>
              <a:rPr lang="zh-CN" altLang="en-US" sz="1350" b="1" dirty="0">
                <a:solidFill>
                  <a:schemeClr val="tx1"/>
                </a:solidFill>
              </a:rPr>
              <a:t>处理器</a:t>
            </a:r>
            <a:endParaRPr lang="zh-CN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67" idx="3"/>
            <a:endCxn id="32" idx="1"/>
          </p:cNvCxnSpPr>
          <p:nvPr/>
        </p:nvCxnSpPr>
        <p:spPr>
          <a:xfrm>
            <a:off x="2850776" y="4777507"/>
            <a:ext cx="1378497" cy="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39599" y="453703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PC</a:t>
            </a:r>
            <a:endParaRPr lang="zh-CN" altLang="en-US" sz="12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229273" y="4526174"/>
            <a:ext cx="697596" cy="954741"/>
            <a:chOff x="6107953" y="2761128"/>
            <a:chExt cx="930128" cy="1272988"/>
          </a:xfrm>
        </p:grpSpPr>
        <p:sp>
          <p:nvSpPr>
            <p:cNvPr id="31" name="矩形 30"/>
            <p:cNvSpPr/>
            <p:nvPr/>
          </p:nvSpPr>
          <p:spPr>
            <a:xfrm>
              <a:off x="6107953" y="2761128"/>
              <a:ext cx="914400" cy="1272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zh-CN" altLang="en-US" sz="825" dirty="0"/>
                <a:t>指令存储器</a:t>
              </a:r>
              <a:endParaRPr lang="zh-CN" altLang="en-US" sz="825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07953" y="2930567"/>
              <a:ext cx="365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41374" y="2930567"/>
              <a:ext cx="396707" cy="369332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RD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直接箭头连接符 33"/>
          <p:cNvCxnSpPr>
            <a:stCxn id="53" idx="3"/>
            <a:endCxn id="42" idx="1"/>
          </p:cNvCxnSpPr>
          <p:nvPr/>
        </p:nvCxnSpPr>
        <p:spPr>
          <a:xfrm flipV="1">
            <a:off x="2864888" y="3383747"/>
            <a:ext cx="1345530" cy="41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171376" y="3156053"/>
            <a:ext cx="697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DataAdr</a:t>
            </a:r>
            <a:endParaRPr lang="zh-CN" altLang="en-US" sz="1200" dirty="0"/>
          </a:p>
        </p:txBody>
      </p:sp>
      <p:cxnSp>
        <p:nvCxnSpPr>
          <p:cNvPr id="37" name="直接箭头连接符 36"/>
          <p:cNvCxnSpPr>
            <a:stCxn id="54" idx="3"/>
            <a:endCxn id="44" idx="1"/>
          </p:cNvCxnSpPr>
          <p:nvPr/>
        </p:nvCxnSpPr>
        <p:spPr>
          <a:xfrm>
            <a:off x="2864888" y="3667216"/>
            <a:ext cx="1338812" cy="1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145327" y="3433344"/>
            <a:ext cx="82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WriteData</a:t>
            </a:r>
            <a:endParaRPr lang="zh-CN" altLang="en-US" sz="12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4203701" y="2688886"/>
            <a:ext cx="768785" cy="1304924"/>
            <a:chOff x="6103528" y="4131983"/>
            <a:chExt cx="1025046" cy="1739899"/>
          </a:xfrm>
        </p:grpSpPr>
        <p:sp>
          <p:nvSpPr>
            <p:cNvPr id="40" name="矩形 39"/>
            <p:cNvSpPr/>
            <p:nvPr/>
          </p:nvSpPr>
          <p:spPr>
            <a:xfrm>
              <a:off x="6107953" y="4598894"/>
              <a:ext cx="914400" cy="1272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zh-CN" altLang="en-US" sz="825" dirty="0"/>
                <a:t>数据</a:t>
              </a:r>
              <a:r>
                <a:rPr lang="zh-CN" altLang="en-US" sz="825" dirty="0"/>
                <a:t>存储器</a:t>
              </a:r>
              <a:endParaRPr lang="zh-CN" altLang="en-US" sz="825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112485" y="4889188"/>
              <a:ext cx="365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622002" y="4877236"/>
              <a:ext cx="483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RD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103528" y="5268685"/>
              <a:ext cx="55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WD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05507" y="4586490"/>
              <a:ext cx="528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WE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617323" y="4131983"/>
              <a:ext cx="511251" cy="276999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050" dirty="0"/>
                <a:t>CLK</a:t>
              </a:r>
              <a:endParaRPr lang="zh-CN" altLang="en-US" sz="1050" dirty="0"/>
            </a:p>
          </p:txBody>
        </p:sp>
        <p:cxnSp>
          <p:nvCxnSpPr>
            <p:cNvPr id="49" name="直接连接符 48"/>
            <p:cNvCxnSpPr>
              <a:stCxn id="48" idx="2"/>
            </p:cNvCxnSpPr>
            <p:nvPr/>
          </p:nvCxnSpPr>
          <p:spPr>
            <a:xfrm>
              <a:off x="6841904" y="4393593"/>
              <a:ext cx="9973" cy="197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圆角矩形 49"/>
          <p:cNvSpPr/>
          <p:nvPr/>
        </p:nvSpPr>
        <p:spPr>
          <a:xfrm>
            <a:off x="972671" y="2995333"/>
            <a:ext cx="1878106" cy="2209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数据路径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76835" y="1484780"/>
            <a:ext cx="2362200" cy="117885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控制器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72670" y="3499594"/>
            <a:ext cx="500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reset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2323634" y="326093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aluout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124204" y="3540258"/>
            <a:ext cx="785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writedata</a:t>
            </a:r>
            <a:endParaRPr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51858" y="4795318"/>
            <a:ext cx="741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readdata</a:t>
            </a:r>
            <a:endParaRPr lang="zh-CN" altLang="en-US" sz="1200" dirty="0"/>
          </a:p>
        </p:txBody>
      </p:sp>
      <p:cxnSp>
        <p:nvCxnSpPr>
          <p:cNvPr id="56" name="肘形连接符 55"/>
          <p:cNvCxnSpPr>
            <a:stCxn id="78" idx="0"/>
            <a:endCxn id="55" idx="1"/>
          </p:cNvCxnSpPr>
          <p:nvPr/>
        </p:nvCxnSpPr>
        <p:spPr>
          <a:xfrm rot="5400000">
            <a:off x="2844568" y="2428935"/>
            <a:ext cx="600632" cy="4386050"/>
          </a:xfrm>
          <a:prstGeom prst="bentConnector4">
            <a:avLst>
              <a:gd name="adj1" fmla="val 267044"/>
              <a:gd name="adj2" fmla="val 1066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51893" y="4141118"/>
            <a:ext cx="4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instr</a:t>
            </a:r>
            <a:endParaRPr lang="zh-CN" altLang="en-US" sz="1200" dirty="0"/>
          </a:p>
        </p:txBody>
      </p:sp>
      <p:cxnSp>
        <p:nvCxnSpPr>
          <p:cNvPr id="58" name="肘形连接符 57"/>
          <p:cNvCxnSpPr>
            <a:stCxn id="33" idx="3"/>
            <a:endCxn id="57" idx="1"/>
          </p:cNvCxnSpPr>
          <p:nvPr/>
        </p:nvCxnSpPr>
        <p:spPr>
          <a:xfrm flipH="1" flipV="1">
            <a:off x="951894" y="4268076"/>
            <a:ext cx="3953095" cy="512135"/>
          </a:xfrm>
          <a:prstGeom prst="bentConnector5">
            <a:avLst>
              <a:gd name="adj1" fmla="val -7739"/>
              <a:gd name="adj2" fmla="val -202066"/>
              <a:gd name="adj3" fmla="val 104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76489" y="4516284"/>
            <a:ext cx="466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Instr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842682" y="1816476"/>
            <a:ext cx="660741" cy="3473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ALU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译码器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781328" y="1816475"/>
            <a:ext cx="979802" cy="3473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主译码器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27"/>
          <p:cNvCxnSpPr>
            <a:stCxn id="61" idx="3"/>
            <a:endCxn id="90" idx="0"/>
          </p:cNvCxnSpPr>
          <p:nvPr/>
        </p:nvCxnSpPr>
        <p:spPr>
          <a:xfrm>
            <a:off x="2761130" y="1990167"/>
            <a:ext cx="1980629" cy="133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-44125" y="3281642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CLK100MHZ</a:t>
            </a:r>
            <a:endParaRPr lang="zh-CN" altLang="en-US" sz="900" dirty="0"/>
          </a:p>
        </p:txBody>
      </p:sp>
      <p:cxnSp>
        <p:nvCxnSpPr>
          <p:cNvPr id="64" name="直接连接符 63"/>
          <p:cNvCxnSpPr>
            <a:stCxn id="63" idx="3"/>
          </p:cNvCxnSpPr>
          <p:nvPr/>
        </p:nvCxnSpPr>
        <p:spPr>
          <a:xfrm flipV="1">
            <a:off x="665445" y="3383747"/>
            <a:ext cx="284999" cy="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-4143" y="3499702"/>
            <a:ext cx="530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Reset</a:t>
            </a:r>
            <a:endParaRPr lang="zh-CN" altLang="en-US" sz="1200" dirty="0"/>
          </a:p>
        </p:txBody>
      </p:sp>
      <p:cxnSp>
        <p:nvCxnSpPr>
          <p:cNvPr id="66" name="直接连接符 65"/>
          <p:cNvCxnSpPr>
            <a:stCxn id="65" idx="3"/>
            <a:endCxn id="52" idx="1"/>
          </p:cNvCxnSpPr>
          <p:nvPr/>
        </p:nvCxnSpPr>
        <p:spPr>
          <a:xfrm flipV="1">
            <a:off x="480702" y="3626551"/>
            <a:ext cx="491969" cy="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566804" y="465055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pc</a:t>
            </a:r>
            <a:endParaRPr lang="zh-CN" altLang="en-US" sz="1200" dirty="0"/>
          </a:p>
        </p:txBody>
      </p:sp>
      <p:sp>
        <p:nvSpPr>
          <p:cNvPr id="68" name="文本框 67"/>
          <p:cNvSpPr txBox="1"/>
          <p:nvPr/>
        </p:nvSpPr>
        <p:spPr>
          <a:xfrm>
            <a:off x="3180586" y="1731008"/>
            <a:ext cx="531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Write</a:t>
            </a:r>
            <a:endParaRPr lang="zh-CN" altLang="en-US" sz="1200" dirty="0"/>
          </a:p>
        </p:txBody>
      </p:sp>
      <p:sp>
        <p:nvSpPr>
          <p:cNvPr id="69" name="文本框 68"/>
          <p:cNvSpPr txBox="1"/>
          <p:nvPr/>
        </p:nvSpPr>
        <p:spPr>
          <a:xfrm>
            <a:off x="4841482" y="3177204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ReadData1</a:t>
            </a:r>
            <a:endParaRPr lang="zh-CN" altLang="en-US" sz="1050" dirty="0"/>
          </a:p>
        </p:txBody>
      </p:sp>
      <p:sp>
        <p:nvSpPr>
          <p:cNvPr id="70" name="矩形 69"/>
          <p:cNvSpPr/>
          <p:nvPr/>
        </p:nvSpPr>
        <p:spPr>
          <a:xfrm>
            <a:off x="7970073" y="2312184"/>
            <a:ext cx="804259" cy="144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50" b="1" dirty="0">
                <a:solidFill>
                  <a:srgbClr val="FF0000"/>
                </a:solidFill>
              </a:rPr>
              <a:t>7</a:t>
            </a:r>
            <a:r>
              <a:rPr lang="zh-CN" altLang="en-US" sz="1050" b="1" dirty="0">
                <a:solidFill>
                  <a:srgbClr val="FF0000"/>
                </a:solidFill>
              </a:rPr>
              <a:t>段数码管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942040" y="283140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digit</a:t>
            </a:r>
            <a:endParaRPr lang="zh-CN" altLang="en-US" sz="1200" dirty="0"/>
          </a:p>
        </p:txBody>
      </p:sp>
      <p:cxnSp>
        <p:nvCxnSpPr>
          <p:cNvPr id="72" name="直接箭头连接符 71"/>
          <p:cNvCxnSpPr>
            <a:stCxn id="82" idx="3"/>
          </p:cNvCxnSpPr>
          <p:nvPr/>
        </p:nvCxnSpPr>
        <p:spPr>
          <a:xfrm flipV="1">
            <a:off x="7099908" y="2970472"/>
            <a:ext cx="870166" cy="3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653629" y="2614150"/>
            <a:ext cx="33491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>
                <a:solidFill>
                  <a:schemeClr val="bg1">
                    <a:lumMod val="50000"/>
                  </a:schemeClr>
                </a:solidFill>
              </a:rPr>
              <a:t>(12)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552579" y="3962595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ReadData2</a:t>
            </a:r>
            <a:endParaRPr lang="zh-CN" altLang="en-US" sz="1050" dirty="0"/>
          </a:p>
        </p:txBody>
      </p:sp>
      <p:cxnSp>
        <p:nvCxnSpPr>
          <p:cNvPr id="75" name="肘形连接符 74"/>
          <p:cNvCxnSpPr>
            <a:stCxn id="83" idx="3"/>
            <a:endCxn id="80" idx="0"/>
          </p:cNvCxnSpPr>
          <p:nvPr/>
        </p:nvCxnSpPr>
        <p:spPr>
          <a:xfrm flipH="1">
            <a:off x="5407666" y="3196910"/>
            <a:ext cx="1695143" cy="920249"/>
          </a:xfrm>
          <a:prstGeom prst="bentConnector4">
            <a:avLst>
              <a:gd name="adj1" fmla="val -10114"/>
              <a:gd name="adj2" fmla="val 786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43" idx="3"/>
            <a:endCxn id="79" idx="0"/>
          </p:cNvCxnSpPr>
          <p:nvPr/>
        </p:nvCxnSpPr>
        <p:spPr>
          <a:xfrm>
            <a:off x="4910191" y="3374782"/>
            <a:ext cx="356282" cy="7413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5162964" y="4116177"/>
            <a:ext cx="394789" cy="254904"/>
            <a:chOff x="9918771" y="5379395"/>
            <a:chExt cx="526385" cy="339872"/>
          </a:xfrm>
        </p:grpSpPr>
        <p:sp>
          <p:nvSpPr>
            <p:cNvPr id="78" name="梯形 77"/>
            <p:cNvSpPr/>
            <p:nvPr/>
          </p:nvSpPr>
          <p:spPr>
            <a:xfrm flipV="1">
              <a:off x="9918771" y="5396285"/>
              <a:ext cx="466532" cy="257073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918771" y="5379395"/>
              <a:ext cx="33812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0</a:t>
              </a:r>
              <a:endParaRPr lang="zh-CN" altLang="en-US" sz="105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0107028" y="5380712"/>
              <a:ext cx="33812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1</a:t>
              </a:r>
              <a:endParaRPr lang="zh-CN" altLang="en-US" sz="1050" dirty="0"/>
            </a:p>
          </p:txBody>
        </p:sp>
      </p:grpSp>
      <p:sp>
        <p:nvSpPr>
          <p:cNvPr id="81" name="矩形 80"/>
          <p:cNvSpPr/>
          <p:nvPr/>
        </p:nvSpPr>
        <p:spPr>
          <a:xfrm>
            <a:off x="5911452" y="1812008"/>
            <a:ext cx="1178944" cy="1963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50" b="1" dirty="0">
                <a:solidFill>
                  <a:srgbClr val="FF0000"/>
                </a:solidFill>
              </a:rPr>
              <a:t>I/O</a:t>
            </a:r>
            <a:r>
              <a:rPr lang="zh-CN" altLang="en-US" sz="1050" b="1" dirty="0">
                <a:solidFill>
                  <a:srgbClr val="FF0000"/>
                </a:solidFill>
              </a:rPr>
              <a:t>接口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791890" y="2858495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led</a:t>
            </a:r>
            <a:endParaRPr lang="zh-CN" altLang="en-US" sz="1050" dirty="0"/>
          </a:p>
        </p:txBody>
      </p:sp>
      <p:sp>
        <p:nvSpPr>
          <p:cNvPr id="83" name="文本框 82"/>
          <p:cNvSpPr txBox="1"/>
          <p:nvPr/>
        </p:nvSpPr>
        <p:spPr>
          <a:xfrm>
            <a:off x="6363616" y="3081494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pReadData</a:t>
            </a:r>
            <a:endParaRPr lang="zh-CN" altLang="en-US" sz="1050" dirty="0"/>
          </a:p>
        </p:txBody>
      </p:sp>
      <p:sp>
        <p:nvSpPr>
          <p:cNvPr id="84" name="文本框 83"/>
          <p:cNvSpPr txBox="1"/>
          <p:nvPr/>
        </p:nvSpPr>
        <p:spPr>
          <a:xfrm>
            <a:off x="5910842" y="1812008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reset</a:t>
            </a:r>
            <a:endParaRPr lang="zh-CN" altLang="en-US" sz="1050" dirty="0"/>
          </a:p>
        </p:txBody>
      </p:sp>
      <p:sp>
        <p:nvSpPr>
          <p:cNvPr id="85" name="文本框 84"/>
          <p:cNvSpPr txBox="1"/>
          <p:nvPr/>
        </p:nvSpPr>
        <p:spPr>
          <a:xfrm>
            <a:off x="5895297" y="2329356"/>
            <a:ext cx="564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pWrite</a:t>
            </a:r>
            <a:endParaRPr lang="zh-CN" altLang="en-US" sz="1050" dirty="0"/>
          </a:p>
        </p:txBody>
      </p:sp>
      <p:sp>
        <p:nvSpPr>
          <p:cNvPr id="86" name="文本框 85"/>
          <p:cNvSpPr txBox="1"/>
          <p:nvPr/>
        </p:nvSpPr>
        <p:spPr>
          <a:xfrm>
            <a:off x="5895298" y="2785818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pWritedata</a:t>
            </a:r>
            <a:endParaRPr lang="zh-CN" altLang="en-US" sz="1050" dirty="0"/>
          </a:p>
        </p:txBody>
      </p:sp>
      <p:sp>
        <p:nvSpPr>
          <p:cNvPr id="87" name="文本框 86"/>
          <p:cNvSpPr txBox="1"/>
          <p:nvPr/>
        </p:nvSpPr>
        <p:spPr>
          <a:xfrm>
            <a:off x="5895298" y="2081351"/>
            <a:ext cx="5309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pRead</a:t>
            </a:r>
            <a:endParaRPr lang="zh-CN" altLang="en-US" sz="1050" dirty="0"/>
          </a:p>
        </p:txBody>
      </p:sp>
      <p:sp>
        <p:nvSpPr>
          <p:cNvPr id="88" name="文本框 87"/>
          <p:cNvSpPr txBox="1"/>
          <p:nvPr/>
        </p:nvSpPr>
        <p:spPr>
          <a:xfrm>
            <a:off x="5909408" y="2571901"/>
            <a:ext cx="436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addr</a:t>
            </a:r>
            <a:endParaRPr lang="zh-CN" altLang="en-US" sz="105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4548880" y="2111372"/>
            <a:ext cx="402009" cy="254904"/>
            <a:chOff x="6005410" y="1887311"/>
            <a:chExt cx="536012" cy="339872"/>
          </a:xfrm>
        </p:grpSpPr>
        <p:sp>
          <p:nvSpPr>
            <p:cNvPr id="90" name="梯形 89"/>
            <p:cNvSpPr/>
            <p:nvPr/>
          </p:nvSpPr>
          <p:spPr>
            <a:xfrm>
              <a:off x="6029316" y="1904201"/>
              <a:ext cx="466532" cy="257073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005410" y="1887311"/>
              <a:ext cx="33812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0</a:t>
              </a:r>
              <a:endParaRPr lang="zh-CN" altLang="en-US" sz="105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223422" y="1888628"/>
              <a:ext cx="31800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</a:t>
              </a:r>
              <a:endParaRPr lang="zh-CN" altLang="en-US" sz="1050" dirty="0"/>
            </a:p>
          </p:txBody>
        </p:sp>
      </p:grpSp>
      <p:cxnSp>
        <p:nvCxnSpPr>
          <p:cNvPr id="93" name="直接箭头连接符 27"/>
          <p:cNvCxnSpPr>
            <a:stCxn id="91" idx="2"/>
            <a:endCxn id="45" idx="0"/>
          </p:cNvCxnSpPr>
          <p:nvPr/>
        </p:nvCxnSpPr>
        <p:spPr>
          <a:xfrm rot="5400000">
            <a:off x="4172833" y="2550204"/>
            <a:ext cx="687563" cy="271561"/>
          </a:xfrm>
          <a:prstGeom prst="bentConnector3">
            <a:avLst>
              <a:gd name="adj1" fmla="val 16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27"/>
          <p:cNvCxnSpPr>
            <a:stCxn id="92" idx="2"/>
            <a:endCxn id="85" idx="1"/>
          </p:cNvCxnSpPr>
          <p:nvPr/>
        </p:nvCxnSpPr>
        <p:spPr>
          <a:xfrm rot="16200000" flipH="1">
            <a:off x="5316834" y="1866310"/>
            <a:ext cx="93267" cy="106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985250" y="2119475"/>
            <a:ext cx="436979" cy="230832"/>
          </a:xfrm>
          <a:prstGeom prst="rect">
            <a:avLst/>
          </a:prstGeom>
        </p:spPr>
        <p:txBody>
          <a:bodyPr wrap="none" rIns="0">
            <a:spAutoFit/>
          </a:bodyPr>
          <a:lstStyle/>
          <a:p>
            <a:r>
              <a:rPr lang="en-US" altLang="zh-CN" sz="900" dirty="0" err="1"/>
              <a:t>addr</a:t>
            </a:r>
            <a:r>
              <a:rPr lang="en-US" altLang="zh-CN" sz="900" dirty="0"/>
              <a:t>[7]</a:t>
            </a:r>
            <a:endParaRPr lang="zh-CN" altLang="en-US" sz="900" dirty="0"/>
          </a:p>
        </p:txBody>
      </p:sp>
      <p:cxnSp>
        <p:nvCxnSpPr>
          <p:cNvPr id="96" name="直接箭头连接符 95"/>
          <p:cNvCxnSpPr>
            <a:stCxn id="95" idx="3"/>
            <a:endCxn id="90" idx="1"/>
          </p:cNvCxnSpPr>
          <p:nvPr/>
        </p:nvCxnSpPr>
        <p:spPr>
          <a:xfrm flipV="1">
            <a:off x="4398344" y="2220440"/>
            <a:ext cx="192566" cy="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13"/>
          <p:cNvCxnSpPr>
            <a:stCxn id="54" idx="3"/>
            <a:endCxn id="86" idx="1"/>
          </p:cNvCxnSpPr>
          <p:nvPr/>
        </p:nvCxnSpPr>
        <p:spPr>
          <a:xfrm flipV="1">
            <a:off x="2864887" y="2901235"/>
            <a:ext cx="3030410" cy="765980"/>
          </a:xfrm>
          <a:prstGeom prst="bentConnector3">
            <a:avLst>
              <a:gd name="adj1" fmla="val 349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579114" y="4126145"/>
            <a:ext cx="436979" cy="230832"/>
          </a:xfrm>
          <a:prstGeom prst="rect">
            <a:avLst/>
          </a:prstGeom>
        </p:spPr>
        <p:txBody>
          <a:bodyPr wrap="none" rIns="0">
            <a:spAutoFit/>
          </a:bodyPr>
          <a:lstStyle/>
          <a:p>
            <a:r>
              <a:rPr lang="en-US" altLang="zh-CN" sz="900" dirty="0" err="1"/>
              <a:t>addr</a:t>
            </a:r>
            <a:r>
              <a:rPr lang="en-US" altLang="zh-CN" sz="900" dirty="0"/>
              <a:t>[7]</a:t>
            </a:r>
            <a:endParaRPr lang="zh-CN" altLang="en-US" sz="900" dirty="0"/>
          </a:p>
        </p:txBody>
      </p:sp>
      <p:cxnSp>
        <p:nvCxnSpPr>
          <p:cNvPr id="99" name="直接箭头连接符 98"/>
          <p:cNvCxnSpPr>
            <a:stCxn id="98" idx="3"/>
          </p:cNvCxnSpPr>
          <p:nvPr/>
        </p:nvCxnSpPr>
        <p:spPr>
          <a:xfrm>
            <a:off x="4992208" y="4230020"/>
            <a:ext cx="192566" cy="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5339301" y="2111843"/>
            <a:ext cx="436979" cy="230832"/>
          </a:xfrm>
          <a:prstGeom prst="rect">
            <a:avLst/>
          </a:prstGeom>
        </p:spPr>
        <p:txBody>
          <a:bodyPr wrap="none" rIns="0">
            <a:spAutoFit/>
          </a:bodyPr>
          <a:lstStyle/>
          <a:p>
            <a:r>
              <a:rPr lang="en-US" altLang="zh-CN" sz="900" dirty="0" err="1"/>
              <a:t>addr</a:t>
            </a:r>
            <a:r>
              <a:rPr lang="en-US" altLang="zh-CN" sz="900" dirty="0"/>
              <a:t>[7]</a:t>
            </a:r>
            <a:endParaRPr lang="zh-CN" altLang="en-US" sz="900" dirty="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5781061" y="2215718"/>
            <a:ext cx="133656" cy="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5895297" y="3182468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ButtonL</a:t>
            </a:r>
            <a:endParaRPr lang="zh-CN" altLang="en-US" sz="105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5895298" y="338791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ButtonR</a:t>
            </a:r>
            <a:endParaRPr lang="zh-CN" altLang="en-US" sz="105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895297" y="2977018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Switch</a:t>
            </a:r>
            <a:endParaRPr lang="zh-CN" altLang="en-US" sz="1050" dirty="0"/>
          </a:p>
        </p:txBody>
      </p:sp>
      <p:cxnSp>
        <p:nvCxnSpPr>
          <p:cNvPr id="105" name="直接箭头连接符 104"/>
          <p:cNvCxnSpPr>
            <a:endCxn id="104" idx="1"/>
          </p:cNvCxnSpPr>
          <p:nvPr/>
        </p:nvCxnSpPr>
        <p:spPr>
          <a:xfrm>
            <a:off x="5625297" y="3092434"/>
            <a:ext cx="27000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102" idx="1"/>
          </p:cNvCxnSpPr>
          <p:nvPr/>
        </p:nvCxnSpPr>
        <p:spPr>
          <a:xfrm>
            <a:off x="5625297" y="3297885"/>
            <a:ext cx="27000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103" idx="1"/>
          </p:cNvCxnSpPr>
          <p:nvPr/>
        </p:nvCxnSpPr>
        <p:spPr>
          <a:xfrm>
            <a:off x="5640842" y="3498356"/>
            <a:ext cx="27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231"/>
          <p:cNvCxnSpPr>
            <a:stCxn id="53" idx="3"/>
            <a:endCxn id="88" idx="1"/>
          </p:cNvCxnSpPr>
          <p:nvPr/>
        </p:nvCxnSpPr>
        <p:spPr>
          <a:xfrm flipV="1">
            <a:off x="2864888" y="2687318"/>
            <a:ext cx="3044521" cy="700578"/>
          </a:xfrm>
          <a:prstGeom prst="bentConnector3">
            <a:avLst>
              <a:gd name="adj1" fmla="val 31008"/>
            </a:avLst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081295" y="2468124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DataAdr</a:t>
            </a:r>
            <a:r>
              <a:rPr lang="en-US" altLang="zh-CN" sz="1050" dirty="0"/>
              <a:t>[3:2]</a:t>
            </a:r>
            <a:endParaRPr lang="zh-CN" altLang="en-US" sz="1050" dirty="0"/>
          </a:p>
        </p:txBody>
      </p:sp>
      <p:grpSp>
        <p:nvGrpSpPr>
          <p:cNvPr id="110" name="组合 109"/>
          <p:cNvGrpSpPr/>
          <p:nvPr/>
        </p:nvGrpSpPr>
        <p:grpSpPr>
          <a:xfrm>
            <a:off x="6753138" y="1804706"/>
            <a:ext cx="85485" cy="135960"/>
            <a:chOff x="9018015" y="5203873"/>
            <a:chExt cx="113980" cy="181280"/>
          </a:xfrm>
        </p:grpSpPr>
        <p:cxnSp>
          <p:nvCxnSpPr>
            <p:cNvPr id="111" name="直接连接符 110"/>
            <p:cNvCxnSpPr/>
            <p:nvPr/>
          </p:nvCxnSpPr>
          <p:spPr>
            <a:xfrm rot="3000000" flipV="1">
              <a:off x="8928015" y="529515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18600000">
              <a:off x="9041995" y="529387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4718098" y="3024185"/>
            <a:ext cx="85485" cy="135960"/>
            <a:chOff x="9018015" y="5203873"/>
            <a:chExt cx="113980" cy="181280"/>
          </a:xfrm>
        </p:grpSpPr>
        <p:cxnSp>
          <p:nvCxnSpPr>
            <p:cNvPr id="114" name="直接连接符 113"/>
            <p:cNvCxnSpPr/>
            <p:nvPr/>
          </p:nvCxnSpPr>
          <p:spPr>
            <a:xfrm rot="3000000" flipV="1">
              <a:off x="8928015" y="529515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18600000">
              <a:off x="9041995" y="529387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8515350" y="2293136"/>
            <a:ext cx="85485" cy="135960"/>
            <a:chOff x="9018015" y="5203873"/>
            <a:chExt cx="113980" cy="181280"/>
          </a:xfrm>
        </p:grpSpPr>
        <p:cxnSp>
          <p:nvCxnSpPr>
            <p:cNvPr id="117" name="直接连接符 116"/>
            <p:cNvCxnSpPr/>
            <p:nvPr/>
          </p:nvCxnSpPr>
          <p:spPr>
            <a:xfrm rot="3000000" flipV="1">
              <a:off x="8928015" y="529515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8600000">
              <a:off x="9041995" y="529387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 rot="16200000">
            <a:off x="990569" y="3302336"/>
            <a:ext cx="85485" cy="135960"/>
            <a:chOff x="9018015" y="5203873"/>
            <a:chExt cx="113980" cy="181280"/>
          </a:xfrm>
        </p:grpSpPr>
        <p:cxnSp>
          <p:nvCxnSpPr>
            <p:cNvPr id="120" name="直接连接符 119"/>
            <p:cNvCxnSpPr/>
            <p:nvPr/>
          </p:nvCxnSpPr>
          <p:spPr>
            <a:xfrm rot="3000000" flipV="1">
              <a:off x="8928015" y="529515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8600000">
              <a:off x="9041995" y="529387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文本框 121"/>
          <p:cNvSpPr txBox="1"/>
          <p:nvPr/>
        </p:nvSpPr>
        <p:spPr>
          <a:xfrm>
            <a:off x="7955164" y="2372792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reset</a:t>
            </a:r>
            <a:endParaRPr lang="zh-CN" altLang="en-US" sz="105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7069248" y="2726673"/>
            <a:ext cx="9605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/>
              <a:t>{</a:t>
            </a:r>
            <a:r>
              <a:rPr lang="en-US" altLang="zh-CN" sz="825" dirty="0">
                <a:solidFill>
                  <a:srgbClr val="FF0000"/>
                </a:solidFill>
              </a:rPr>
              <a:t>Switch</a:t>
            </a:r>
            <a:r>
              <a:rPr lang="en-US" altLang="zh-CN" sz="825" dirty="0"/>
              <a:t>,0000,LED}</a:t>
            </a:r>
            <a:endParaRPr lang="zh-CN" altLang="en-US" sz="825" dirty="0"/>
          </a:p>
        </p:txBody>
      </p:sp>
      <p:sp>
        <p:nvSpPr>
          <p:cNvPr id="124" name="文本框 123"/>
          <p:cNvSpPr txBox="1"/>
          <p:nvPr/>
        </p:nvSpPr>
        <p:spPr>
          <a:xfrm>
            <a:off x="8513392" y="2802734"/>
            <a:ext cx="284706" cy="25391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r>
              <a:rPr lang="en-US" altLang="zh-CN" sz="1050" dirty="0"/>
              <a:t>AN</a:t>
            </a:r>
            <a:endParaRPr lang="zh-CN" altLang="en-US" sz="105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8518696" y="3035560"/>
            <a:ext cx="271882" cy="25391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r>
              <a:rPr lang="en-US" altLang="zh-CN" sz="1050" dirty="0"/>
              <a:t>DP</a:t>
            </a:r>
            <a:endParaRPr lang="zh-CN" altLang="en-US" sz="105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8437315" y="3279872"/>
            <a:ext cx="352033" cy="25391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r>
              <a:rPr lang="en-US" altLang="zh-CN" sz="1050" dirty="0"/>
              <a:t>A2G</a:t>
            </a:r>
            <a:endParaRPr lang="zh-CN" altLang="en-US" sz="1050" dirty="0"/>
          </a:p>
        </p:txBody>
      </p:sp>
      <p:cxnSp>
        <p:nvCxnSpPr>
          <p:cNvPr id="127" name="直接箭头连接符 126"/>
          <p:cNvCxnSpPr>
            <a:stCxn id="124" idx="3"/>
          </p:cNvCxnSpPr>
          <p:nvPr/>
        </p:nvCxnSpPr>
        <p:spPr>
          <a:xfrm>
            <a:off x="8774615" y="2918150"/>
            <a:ext cx="1911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25" idx="3"/>
          </p:cNvCxnSpPr>
          <p:nvPr/>
        </p:nvCxnSpPr>
        <p:spPr>
          <a:xfrm flipV="1">
            <a:off x="8767896" y="3148206"/>
            <a:ext cx="170479" cy="27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26" idx="3"/>
          </p:cNvCxnSpPr>
          <p:nvPr/>
        </p:nvCxnSpPr>
        <p:spPr>
          <a:xfrm flipV="1">
            <a:off x="8765864" y="3384376"/>
            <a:ext cx="1877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84" idx="1"/>
          </p:cNvCxnSpPr>
          <p:nvPr/>
        </p:nvCxnSpPr>
        <p:spPr>
          <a:xfrm flipV="1">
            <a:off x="5625297" y="1927424"/>
            <a:ext cx="285545" cy="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22" idx="1"/>
          </p:cNvCxnSpPr>
          <p:nvPr/>
        </p:nvCxnSpPr>
        <p:spPr>
          <a:xfrm>
            <a:off x="7767918" y="2488208"/>
            <a:ext cx="1872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6389362" y="149079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! CLK100MHZ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3" name="直接连接符 284"/>
          <p:cNvCxnSpPr/>
          <p:nvPr/>
        </p:nvCxnSpPr>
        <p:spPr>
          <a:xfrm>
            <a:off x="6791890" y="1675851"/>
            <a:ext cx="0" cy="1312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V="1">
            <a:off x="8557447" y="2119476"/>
            <a:ext cx="0" cy="18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8093480" y="189890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! CLK100MHZ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5334824" y="4749072"/>
            <a:ext cx="78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ReadData</a:t>
            </a:r>
            <a:endParaRPr lang="zh-CN" altLang="en-US" sz="1200" dirty="0"/>
          </a:p>
        </p:txBody>
      </p:sp>
      <p:pic>
        <p:nvPicPr>
          <p:cNvPr id="137" name="图片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77" y="5000573"/>
            <a:ext cx="2906411" cy="17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存储器映像</a:t>
            </a:r>
            <a:r>
              <a:rPr lang="en-US" altLang="zh-CN" dirty="0"/>
              <a:t>I/O</a:t>
            </a:r>
            <a:r>
              <a:rPr lang="zh-CN" altLang="en-US" dirty="0" smtClean="0">
                <a:solidFill>
                  <a:srgbClr val="FF0000"/>
                </a:solidFill>
              </a:rPr>
              <a:t>寻址</a:t>
            </a:r>
            <a:r>
              <a:rPr lang="zh-CN" altLang="en-US" dirty="0" smtClean="0"/>
              <a:t>具体方案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05200" y="926187"/>
            <a:ext cx="5056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高位</a:t>
            </a:r>
            <a:r>
              <a:rPr lang="zh-CN" altLang="en-US" sz="2400" b="1" dirty="0" smtClean="0"/>
              <a:t>地址参与译码的方法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en-US" sz="2000" dirty="0" smtClean="0"/>
              <a:t>产生</a:t>
            </a:r>
            <a:r>
              <a:rPr lang="zh-CN" altLang="en-US" sz="2000" b="1" dirty="0" smtClean="0"/>
              <a:t>存储器读写信号</a:t>
            </a:r>
            <a:r>
              <a:rPr lang="zh-CN" altLang="en-US" sz="2000" dirty="0" smtClean="0"/>
              <a:t>和</a:t>
            </a:r>
            <a:r>
              <a:rPr lang="en-US" altLang="zh-CN" sz="2000" b="1" dirty="0" smtClean="0"/>
              <a:t>I/O</a:t>
            </a:r>
            <a:r>
              <a:rPr lang="zh-CN" altLang="en-US" sz="2000" b="1" dirty="0" smtClean="0"/>
              <a:t>接口读写信号</a:t>
            </a:r>
            <a:endParaRPr lang="en-US" altLang="zh-CN" sz="20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2038345" y="4418019"/>
            <a:ext cx="1465243" cy="785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85703" y="486779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0x0000_0000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038345" y="3175128"/>
            <a:ext cx="1465243" cy="12408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I/O</a:t>
            </a:r>
            <a:r>
              <a:rPr lang="zh-CN" altLang="en-US" b="1" dirty="0" smtClean="0">
                <a:solidFill>
                  <a:srgbClr val="FF0000"/>
                </a:solidFill>
              </a:rPr>
              <a:t>接口空间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5703" y="4158722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0x0000_00</a:t>
            </a:r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585703" y="309673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0x0000_FF</a:t>
            </a:r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en-US" altLang="zh-CN" b="1" dirty="0" smtClean="0"/>
              <a:t>F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2038345" y="2119840"/>
            <a:ext cx="1465243" cy="1054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390764" y="1480185"/>
            <a:ext cx="328531" cy="169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100863" y="24985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存储器空间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104446" y="47003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存储器空间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818949" y="4306788"/>
            <a:ext cx="1306073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状态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18948" y="4016930"/>
            <a:ext cx="130607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LED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18948" y="3738089"/>
            <a:ext cx="1306076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Switch</a:t>
            </a:r>
            <a:r>
              <a:rPr lang="zh-CN" altLang="en-US" sz="1400" dirty="0" smtClean="0">
                <a:solidFill>
                  <a:srgbClr val="FF0000"/>
                </a:solidFill>
              </a:rPr>
              <a:t>端口低</a:t>
            </a:r>
            <a:r>
              <a:rPr lang="en-US" altLang="zh-CN" sz="1400" dirty="0" smtClean="0">
                <a:solidFill>
                  <a:srgbClr val="FF0000"/>
                </a:solidFill>
              </a:rPr>
              <a:t>8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63144" y="430622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0  (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000 </a:t>
            </a:r>
            <a:r>
              <a:rPr lang="en-US" altLang="zh-CN" b="1" dirty="0" smtClean="0"/>
              <a:t>00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064689" y="4000978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4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 </a:t>
            </a:r>
            <a:r>
              <a:rPr lang="en-US" altLang="zh-CN" b="1" dirty="0" smtClean="0"/>
              <a:t>01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063144" y="371112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8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 </a:t>
            </a:r>
            <a:r>
              <a:rPr lang="en-US" altLang="zh-CN" b="1" dirty="0" smtClean="0"/>
              <a:t>10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3503588" y="4416006"/>
            <a:ext cx="315360" cy="17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503588" y="3451428"/>
            <a:ext cx="315360" cy="70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818947" y="3451428"/>
            <a:ext cx="1306077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Switch</a:t>
            </a:r>
            <a:r>
              <a:rPr lang="zh-CN" altLang="en-US" sz="1400" dirty="0" smtClean="0">
                <a:solidFill>
                  <a:srgbClr val="FF0000"/>
                </a:solidFill>
              </a:rPr>
              <a:t>端口高</a:t>
            </a:r>
            <a:r>
              <a:rPr lang="en-US" altLang="zh-CN" sz="1400" dirty="0" smtClean="0">
                <a:solidFill>
                  <a:srgbClr val="FF0000"/>
                </a:solidFill>
              </a:rPr>
              <a:t>8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063144" y="3426101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/>
              <a:t>C </a:t>
            </a:r>
            <a:r>
              <a:rPr lang="en-US" altLang="zh-CN" dirty="0" smtClean="0"/>
              <a:t> 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 </a:t>
            </a:r>
            <a:r>
              <a:rPr lang="en-US" altLang="zh-CN" b="1" dirty="0" smtClean="0"/>
              <a:t>11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52" y="4932840"/>
            <a:ext cx="4539058" cy="172612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698254" y="2068135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如，</a:t>
            </a:r>
            <a:r>
              <a:rPr lang="en-US" altLang="zh-CN" dirty="0" err="1" smtClean="0"/>
              <a:t>dmem</a:t>
            </a:r>
            <a:r>
              <a:rPr lang="zh-CN" altLang="en-US" dirty="0" smtClean="0"/>
              <a:t>的空间调整为：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660" y="2470297"/>
            <a:ext cx="3401783" cy="2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51" y="182695"/>
            <a:ext cx="5495082" cy="82867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查询方式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612" y="1056411"/>
            <a:ext cx="4108817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增加两个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设备：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位开关输入、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LEDs7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段数码管输出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1612" y="1833952"/>
            <a:ext cx="5609228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按下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BTNR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：开关位置已经拨好，可以</a:t>
            </a:r>
            <a:r>
              <a:rPr lang="zh-CN" altLang="en-US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输入新数据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按下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BTNL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已经准备好， 可以</a:t>
            </a:r>
            <a:r>
              <a:rPr lang="zh-CN" altLang="en-US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输出新数据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-11281" y="2718295"/>
            <a:ext cx="6135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1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1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实际上，这种设备是不需要查询状态就可以直接输入输出。</a:t>
            </a:r>
            <a:endParaRPr lang="zh-CN" altLang="en-US" sz="16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5882" y="3753496"/>
            <a:ext cx="2605422" cy="2446824"/>
            <a:chOff x="181583" y="3435922"/>
            <a:chExt cx="2605422" cy="2446824"/>
          </a:xfrm>
        </p:grpSpPr>
        <p:sp>
          <p:nvSpPr>
            <p:cNvPr id="7" name="文本框 6"/>
            <p:cNvSpPr txBox="1"/>
            <p:nvPr/>
          </p:nvSpPr>
          <p:spPr>
            <a:xfrm>
              <a:off x="181583" y="3435922"/>
              <a:ext cx="2605422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 smtClean="0"/>
                <a:t>状态端口</a:t>
              </a:r>
              <a:r>
                <a:rPr lang="zh-CN" altLang="en-US" dirty="0" smtClean="0"/>
                <a:t>：</a:t>
              </a:r>
              <a:r>
                <a:rPr lang="en-US" altLang="zh-CN" sz="1400" b="1" dirty="0" smtClean="0"/>
                <a:t>1—</a:t>
              </a:r>
              <a:r>
                <a:rPr lang="zh-CN" altLang="en-US" sz="1400" dirty="0" smtClean="0"/>
                <a:t>准备好</a:t>
              </a:r>
              <a:r>
                <a:rPr lang="en-US" altLang="zh-CN" sz="1400" dirty="0"/>
                <a:t/>
              </a:r>
              <a:br>
                <a:rPr lang="en-US" altLang="zh-CN" sz="1400" dirty="0"/>
              </a:br>
              <a:r>
                <a:rPr lang="en-US" altLang="zh-CN" dirty="0" smtClean="0"/>
                <a:t/>
              </a:r>
              <a:br>
                <a:rPr lang="en-US" altLang="zh-CN" dirty="0" smtClean="0"/>
              </a:br>
              <a:endParaRPr lang="en-US" altLang="zh-CN" sz="1600" dirty="0" smtClean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 smtClean="0"/>
                <a:t>数据端口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/>
              </a:r>
              <a:br>
                <a:rPr lang="en-US" altLang="zh-CN" dirty="0" smtClean="0"/>
              </a:br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个输入数据端口、</a:t>
              </a:r>
              <a:r>
                <a:rPr lang="en-US" altLang="zh-CN" sz="1600" dirty="0" smtClean="0"/>
                <a:t/>
              </a:r>
              <a:br>
                <a:rPr lang="en-US" altLang="zh-CN" sz="1600" dirty="0" smtClean="0"/>
              </a:b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个输出数据端口。</a:t>
              </a:r>
              <a:endParaRPr lang="en-US" altLang="zh-CN" sz="1600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775735" y="4352595"/>
              <a:ext cx="854170" cy="279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status[1]</a:t>
              </a:r>
              <a:endParaRPr lang="zh-CN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29905" y="4352595"/>
              <a:ext cx="854170" cy="279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status[0]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727016" y="3972193"/>
              <a:ext cx="5790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LEDs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43747" y="3972193"/>
              <a:ext cx="7181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switch</a:t>
              </a:r>
              <a:endParaRPr lang="zh-CN" altLang="en-US" sz="16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71657" y="514696"/>
            <a:ext cx="2069750" cy="5699939"/>
            <a:chOff x="6428147" y="49283"/>
            <a:chExt cx="2442050" cy="6540433"/>
          </a:xfrm>
        </p:grpSpPr>
        <p:sp>
          <p:nvSpPr>
            <p:cNvPr id="14" name="矩形 13"/>
            <p:cNvSpPr/>
            <p:nvPr/>
          </p:nvSpPr>
          <p:spPr>
            <a:xfrm>
              <a:off x="6811429" y="49283"/>
              <a:ext cx="1675488" cy="41613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读入状态端口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17051" y="742536"/>
              <a:ext cx="2064244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检测</a:t>
              </a:r>
              <a:r>
                <a:rPr lang="en-US" altLang="zh-CN" sz="1400" dirty="0" smtClean="0"/>
                <a:t>switch</a:t>
              </a:r>
              <a:r>
                <a:rPr lang="zh-CN" altLang="en-US" sz="1400" dirty="0" smtClean="0"/>
                <a:t>状态位</a:t>
              </a:r>
              <a:endParaRPr lang="zh-CN" altLang="en-US" sz="1400" dirty="0"/>
            </a:p>
          </p:txBody>
        </p:sp>
        <p:sp>
          <p:nvSpPr>
            <p:cNvPr id="16" name="流程图: 决策 15"/>
            <p:cNvSpPr/>
            <p:nvPr/>
          </p:nvSpPr>
          <p:spPr>
            <a:xfrm>
              <a:off x="7052349" y="1435789"/>
              <a:ext cx="1193647" cy="40518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=1</a:t>
              </a:r>
              <a:r>
                <a:rPr lang="zh-CN" altLang="en-US" sz="1400" dirty="0" smtClean="0"/>
                <a:t>？</a:t>
              </a:r>
              <a:endParaRPr lang="zh-CN" altLang="en-US" sz="1400" dirty="0"/>
            </a:p>
          </p:txBody>
        </p:sp>
        <p:cxnSp>
          <p:nvCxnSpPr>
            <p:cNvPr id="17" name="直接箭头连接符 16"/>
            <p:cNvCxnSpPr>
              <a:stCxn id="14" idx="2"/>
              <a:endCxn id="15" idx="0"/>
            </p:cNvCxnSpPr>
            <p:nvPr/>
          </p:nvCxnSpPr>
          <p:spPr>
            <a:xfrm>
              <a:off x="7649173" y="465418"/>
              <a:ext cx="0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5" idx="2"/>
              <a:endCxn id="16" idx="0"/>
            </p:cNvCxnSpPr>
            <p:nvPr/>
          </p:nvCxnSpPr>
          <p:spPr>
            <a:xfrm>
              <a:off x="7649173" y="1158671"/>
              <a:ext cx="0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6428147" y="2118090"/>
              <a:ext cx="2442050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读入</a:t>
              </a:r>
              <a:r>
                <a:rPr lang="en-US" altLang="zh-CN" sz="1400" dirty="0" smtClean="0"/>
                <a:t>switch</a:t>
              </a:r>
              <a:r>
                <a:rPr lang="zh-CN" altLang="en-US" sz="1400" dirty="0" smtClean="0"/>
                <a:t>低</a:t>
              </a:r>
              <a:r>
                <a:rPr lang="en-US" altLang="zh-CN" sz="1400" dirty="0" smtClean="0"/>
                <a:t>8</a:t>
              </a:r>
              <a:r>
                <a:rPr lang="zh-CN" altLang="en-US" sz="1400" dirty="0" smtClean="0"/>
                <a:t>位数据</a:t>
              </a:r>
              <a:endParaRPr lang="zh-CN" altLang="en-US" sz="1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428147" y="2811343"/>
              <a:ext cx="2442050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读入</a:t>
              </a:r>
              <a:r>
                <a:rPr lang="en-US" altLang="zh-CN" sz="1400" dirty="0" smtClean="0"/>
                <a:t>switch</a:t>
              </a:r>
              <a:r>
                <a:rPr lang="zh-CN" altLang="en-US" sz="1400" dirty="0"/>
                <a:t>高</a:t>
              </a:r>
              <a:r>
                <a:rPr lang="en-US" altLang="zh-CN" sz="1400" dirty="0" smtClean="0"/>
                <a:t>8</a:t>
              </a:r>
              <a:r>
                <a:rPr lang="zh-CN" altLang="en-US" sz="1400" dirty="0" smtClean="0"/>
                <a:t>位数据</a:t>
              </a:r>
              <a:endParaRPr lang="zh-CN" altLang="en-US" sz="1400" dirty="0"/>
            </a:p>
          </p:txBody>
        </p:sp>
        <p:cxnSp>
          <p:nvCxnSpPr>
            <p:cNvPr id="23" name="直接箭头连接符 22"/>
            <p:cNvCxnSpPr>
              <a:stCxn id="16" idx="2"/>
              <a:endCxn id="19" idx="0"/>
            </p:cNvCxnSpPr>
            <p:nvPr/>
          </p:nvCxnSpPr>
          <p:spPr>
            <a:xfrm flipH="1">
              <a:off x="7649172" y="1840972"/>
              <a:ext cx="1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9" idx="2"/>
              <a:endCxn id="22" idx="0"/>
            </p:cNvCxnSpPr>
            <p:nvPr/>
          </p:nvCxnSpPr>
          <p:spPr>
            <a:xfrm>
              <a:off x="7649172" y="2534225"/>
              <a:ext cx="0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6" idx="3"/>
              <a:endCxn id="14" idx="3"/>
            </p:cNvCxnSpPr>
            <p:nvPr/>
          </p:nvCxnSpPr>
          <p:spPr>
            <a:xfrm flipV="1">
              <a:off x="8245996" y="257351"/>
              <a:ext cx="240921" cy="1381030"/>
            </a:xfrm>
            <a:prstGeom prst="bentConnector3">
              <a:avLst>
                <a:gd name="adj1" fmla="val 2744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811429" y="4197849"/>
              <a:ext cx="1675488" cy="41613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读入状态端口</a:t>
              </a:r>
              <a:endParaRPr lang="zh-CN" altLang="en-US" sz="14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617050" y="4891102"/>
              <a:ext cx="2064244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检测</a:t>
              </a:r>
              <a:r>
                <a:rPr lang="en-US" altLang="zh-CN" sz="1400" dirty="0"/>
                <a:t>LED</a:t>
              </a:r>
              <a:r>
                <a:rPr lang="zh-CN" altLang="en-US" sz="1400" dirty="0" smtClean="0"/>
                <a:t>状态位</a:t>
              </a:r>
              <a:endParaRPr lang="zh-CN" altLang="en-US" sz="1400" dirty="0"/>
            </a:p>
          </p:txBody>
        </p:sp>
        <p:cxnSp>
          <p:nvCxnSpPr>
            <p:cNvPr id="28" name="直接箭头连接符 27"/>
            <p:cNvCxnSpPr>
              <a:stCxn id="22" idx="2"/>
              <a:endCxn id="29" idx="0"/>
            </p:cNvCxnSpPr>
            <p:nvPr/>
          </p:nvCxnSpPr>
          <p:spPr>
            <a:xfrm>
              <a:off x="7649172" y="3227478"/>
              <a:ext cx="0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428147" y="3504596"/>
              <a:ext cx="2442050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计算求和</a:t>
              </a:r>
              <a:endParaRPr lang="zh-CN" altLang="en-US" sz="1400" dirty="0"/>
            </a:p>
          </p:txBody>
        </p:sp>
        <p:cxnSp>
          <p:nvCxnSpPr>
            <p:cNvPr id="30" name="直接箭头连接符 29"/>
            <p:cNvCxnSpPr>
              <a:stCxn id="29" idx="2"/>
              <a:endCxn id="26" idx="0"/>
            </p:cNvCxnSpPr>
            <p:nvPr/>
          </p:nvCxnSpPr>
          <p:spPr>
            <a:xfrm>
              <a:off x="7649172" y="3920731"/>
              <a:ext cx="1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6" idx="2"/>
              <a:endCxn id="27" idx="0"/>
            </p:cNvCxnSpPr>
            <p:nvPr/>
          </p:nvCxnSpPr>
          <p:spPr>
            <a:xfrm flipH="1">
              <a:off x="7649172" y="4613984"/>
              <a:ext cx="1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图: 决策 31"/>
            <p:cNvSpPr/>
            <p:nvPr/>
          </p:nvSpPr>
          <p:spPr>
            <a:xfrm>
              <a:off x="7052348" y="5556980"/>
              <a:ext cx="1193647" cy="40518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=1</a:t>
              </a:r>
              <a:r>
                <a:rPr lang="zh-CN" altLang="en-US" sz="1400" dirty="0" smtClean="0"/>
                <a:t>？</a:t>
              </a:r>
              <a:endParaRPr lang="zh-CN" altLang="en-US" sz="14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428147" y="6173580"/>
              <a:ext cx="2442050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输出和到</a:t>
              </a:r>
              <a:r>
                <a:rPr lang="en-US" altLang="zh-CN" sz="1400" dirty="0" smtClean="0"/>
                <a:t>LED</a:t>
              </a:r>
              <a:r>
                <a:rPr lang="zh-CN" altLang="en-US" sz="1400" dirty="0" smtClean="0"/>
                <a:t>数据端口</a:t>
              </a:r>
              <a:endParaRPr lang="zh-CN" altLang="en-US" sz="1400" dirty="0"/>
            </a:p>
          </p:txBody>
        </p:sp>
        <p:cxnSp>
          <p:nvCxnSpPr>
            <p:cNvPr id="34" name="肘形连接符 33"/>
            <p:cNvCxnSpPr>
              <a:stCxn id="32" idx="3"/>
              <a:endCxn id="26" idx="3"/>
            </p:cNvCxnSpPr>
            <p:nvPr/>
          </p:nvCxnSpPr>
          <p:spPr>
            <a:xfrm flipV="1">
              <a:off x="8245995" y="4405917"/>
              <a:ext cx="240922" cy="1353655"/>
            </a:xfrm>
            <a:prstGeom prst="bentConnector3">
              <a:avLst>
                <a:gd name="adj1" fmla="val 2494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2"/>
              <a:endCxn id="32" idx="0"/>
            </p:cNvCxnSpPr>
            <p:nvPr/>
          </p:nvCxnSpPr>
          <p:spPr>
            <a:xfrm>
              <a:off x="7649172" y="5307237"/>
              <a:ext cx="0" cy="249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2" idx="2"/>
              <a:endCxn id="33" idx="0"/>
            </p:cNvCxnSpPr>
            <p:nvPr/>
          </p:nvCxnSpPr>
          <p:spPr>
            <a:xfrm>
              <a:off x="7649172" y="5962163"/>
              <a:ext cx="0" cy="211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3" idx="2"/>
              <a:endCxn id="14" idx="1"/>
            </p:cNvCxnSpPr>
            <p:nvPr/>
          </p:nvCxnSpPr>
          <p:spPr>
            <a:xfrm rot="5400000" flipH="1">
              <a:off x="4064119" y="3004662"/>
              <a:ext cx="6332364" cy="837743"/>
            </a:xfrm>
            <a:prstGeom prst="bentConnector4">
              <a:avLst>
                <a:gd name="adj1" fmla="val -3610"/>
                <a:gd name="adj2" fmla="val 1730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7682344" y="1772159"/>
              <a:ext cx="460580" cy="31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70C0"/>
                  </a:solidFill>
                </a:rPr>
                <a:t>Yes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666615" y="5896475"/>
              <a:ext cx="460580" cy="31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70C0"/>
                  </a:solidFill>
                </a:rPr>
                <a:t>Yes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358904" y="1349101"/>
              <a:ext cx="435389" cy="31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70C0"/>
                  </a:solidFill>
                </a:rPr>
                <a:t>No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353430" y="5477909"/>
              <a:ext cx="435389" cy="31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70C0"/>
                  </a:solidFill>
                </a:rPr>
                <a:t>No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065" y="3561470"/>
            <a:ext cx="2530749" cy="290349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5553437" y="3610685"/>
            <a:ext cx="972488" cy="28931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20100000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ac100080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8c110080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32320002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1240fffd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8c130088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8c14008c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0293a820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8c110080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32320001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1240fffd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ac150084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0810000b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729621" y="3187421"/>
            <a:ext cx="306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两</a:t>
            </a:r>
            <a:r>
              <a:rPr lang="zh-CN" altLang="en-US" sz="1600" b="1" dirty="0" smtClean="0"/>
              <a:t>个</a:t>
            </a:r>
            <a:r>
              <a:rPr lang="en-US" altLang="zh-CN" sz="1600" b="1" dirty="0" smtClean="0"/>
              <a:t>16</a:t>
            </a:r>
            <a:r>
              <a:rPr lang="zh-CN" altLang="en-US" sz="1600" b="1" dirty="0" smtClean="0"/>
              <a:t>进制数相加的汇编代码：</a:t>
            </a:r>
            <a:endParaRPr lang="zh-CN" altLang="en-US" sz="1600" b="1" dirty="0"/>
          </a:p>
        </p:txBody>
      </p:sp>
      <p:sp>
        <p:nvSpPr>
          <p:cNvPr id="45" name="圆角矩形 44"/>
          <p:cNvSpPr/>
          <p:nvPr/>
        </p:nvSpPr>
        <p:spPr>
          <a:xfrm>
            <a:off x="3126481" y="4424163"/>
            <a:ext cx="1921883" cy="2076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866995" y="6517988"/>
            <a:ext cx="2297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【</a:t>
            </a:r>
            <a:r>
              <a:rPr lang="zh-CN" altLang="en-US" sz="1400" dirty="0" smtClean="0"/>
              <a:t>注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还需要扩展</a:t>
            </a:r>
            <a:r>
              <a:rPr lang="en-US" altLang="zh-CN" sz="1400" dirty="0" err="1" smtClean="0"/>
              <a:t>andi</a:t>
            </a:r>
            <a:r>
              <a:rPr lang="zh-CN" altLang="en-US" sz="1400" dirty="0" smtClean="0"/>
              <a:t>指令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89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" y="815240"/>
            <a:ext cx="4066727" cy="28294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730" y="70391"/>
            <a:ext cx="2059466" cy="828674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I/O</a:t>
            </a:r>
            <a:r>
              <a:rPr lang="zh-CN" altLang="en-US" sz="3600" dirty="0" smtClean="0"/>
              <a:t>接口</a:t>
            </a:r>
            <a:endParaRPr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973752" y="1044088"/>
            <a:ext cx="2388888" cy="1671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3752" y="2715093"/>
            <a:ext cx="2196533" cy="96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2489" y="701515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与</a:t>
            </a:r>
            <a:r>
              <a:rPr lang="en-US" altLang="zh-CN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之间的连线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02602" y="36818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与外设之间的连线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7" y="4088231"/>
            <a:ext cx="2932278" cy="27240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185" y="39770"/>
            <a:ext cx="3215675" cy="35701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342" y="3672374"/>
            <a:ext cx="4977183" cy="31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4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 </a:t>
            </a:r>
            <a:r>
              <a:rPr lang="en-US" altLang="zh-CN" dirty="0" err="1" smtClean="0"/>
              <a:t>andi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53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1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4419</TotalTime>
  <Words>848</Words>
  <Application>Microsoft Office PowerPoint</Application>
  <PresentationFormat>全屏显示(4:3)</PresentationFormat>
  <Paragraphs>312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楷体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计算机体系结构实验</vt:lpstr>
      <vt:lpstr>接口技术</vt:lpstr>
      <vt:lpstr>I/O接口结构</vt:lpstr>
      <vt:lpstr>存储器映像I/O寻址方式</vt:lpstr>
      <vt:lpstr>增加I/O接口的MIPS单周期处理器</vt:lpstr>
      <vt:lpstr>存储器映像I/O寻址具体方案</vt:lpstr>
      <vt:lpstr>CPU查询方式I/O输入输出</vt:lpstr>
      <vt:lpstr>I/O接口</vt:lpstr>
      <vt:lpstr>增加 andi 指令</vt:lpstr>
      <vt:lpstr>主译码器真值表+ 代码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289</cp:revision>
  <dcterms:created xsi:type="dcterms:W3CDTF">2017-01-28T01:03:38Z</dcterms:created>
  <dcterms:modified xsi:type="dcterms:W3CDTF">2018-04-09T13:22:57Z</dcterms:modified>
</cp:coreProperties>
</file>