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9" r:id="rId3"/>
    <p:sldId id="261" r:id="rId4"/>
    <p:sldId id="260" r:id="rId5"/>
    <p:sldId id="258" r:id="rId6"/>
    <p:sldId id="262" r:id="rId7"/>
    <p:sldId id="263" r:id="rId8"/>
    <p:sldId id="264" r:id="rId9"/>
    <p:sldId id="257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4" autoAdjust="0"/>
    <p:restoredTop sz="95407" autoAdjust="0"/>
  </p:normalViewPr>
  <p:slideViewPr>
    <p:cSldViewPr snapToGrid="0">
      <p:cViewPr varScale="1">
        <p:scale>
          <a:sx n="87" d="100"/>
          <a:sy n="87" d="100"/>
        </p:scale>
        <p:origin x="5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9E3AF-9FE6-4AA0-BF23-71344A0D2388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EBAB3-3494-4749-8CD6-F8E9F9812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831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/>
              <a:t>DMA </a:t>
            </a:r>
            <a:r>
              <a:rPr lang="en-US" altLang="zh-CN" dirty="0" smtClean="0"/>
              <a:t>(Direct Memory Access</a:t>
            </a:r>
            <a:r>
              <a:rPr lang="zh-CN" altLang="en-US" dirty="0" smtClean="0"/>
              <a:t>，直接内存存取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282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mread</a:t>
            </a:r>
            <a:r>
              <a:rPr lang="en-US" altLang="zh-CN" dirty="0" smtClean="0"/>
              <a:t>  = </a:t>
            </a:r>
            <a:r>
              <a:rPr lang="en-US" altLang="zh-CN" dirty="0" err="1" smtClean="0"/>
              <a:t>memread</a:t>
            </a:r>
            <a:r>
              <a:rPr lang="en-US" altLang="zh-CN" dirty="0" smtClean="0"/>
              <a:t>  &amp; (a[15] !=1)</a:t>
            </a:r>
          </a:p>
          <a:p>
            <a:r>
              <a:rPr lang="en-US" altLang="zh-CN" dirty="0" err="1" smtClean="0"/>
              <a:t>mwrite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memwrite</a:t>
            </a:r>
            <a:r>
              <a:rPr lang="en-US" altLang="zh-CN" dirty="0" smtClean="0"/>
              <a:t> &amp; (a[15] !=1)</a:t>
            </a:r>
          </a:p>
          <a:p>
            <a:r>
              <a:rPr lang="en-US" altLang="zh-CN" dirty="0" err="1" smtClean="0"/>
              <a:t>pread</a:t>
            </a:r>
            <a:r>
              <a:rPr lang="en-US" altLang="zh-CN" dirty="0" smtClean="0"/>
              <a:t>  = </a:t>
            </a:r>
            <a:r>
              <a:rPr lang="en-US" altLang="zh-CN" dirty="0" err="1" smtClean="0"/>
              <a:t>memread</a:t>
            </a:r>
            <a:r>
              <a:rPr lang="en-US" altLang="zh-CN" dirty="0" smtClean="0"/>
              <a:t>  &amp; (a[15] ==1)</a:t>
            </a:r>
          </a:p>
          <a:p>
            <a:r>
              <a:rPr lang="en-US" altLang="zh-CN" dirty="0" err="1" smtClean="0"/>
              <a:t>pwrite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memwrite</a:t>
            </a:r>
            <a:r>
              <a:rPr lang="en-US" altLang="zh-CN" dirty="0" smtClean="0"/>
              <a:t> &amp; (a[15] ==1)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201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main: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chkSwitch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lw</a:t>
            </a:r>
            <a:r>
              <a:rPr lang="en-US" altLang="zh-CN" dirty="0" smtClean="0"/>
              <a:t>   $s1, 0x8008($0)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andi</a:t>
            </a:r>
            <a:r>
              <a:rPr lang="en-US" altLang="zh-CN" dirty="0" smtClean="0"/>
              <a:t> $s2, $s1, 0x2 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beq</a:t>
            </a:r>
            <a:r>
              <a:rPr lang="en-US" altLang="zh-CN" dirty="0" smtClean="0"/>
              <a:t>  $s2, $0, </a:t>
            </a:r>
            <a:r>
              <a:rPr lang="en-US" altLang="zh-CN" dirty="0" err="1" smtClean="0"/>
              <a:t>chkSwitch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lw</a:t>
            </a:r>
            <a:r>
              <a:rPr lang="en-US" altLang="zh-CN" dirty="0" smtClean="0"/>
              <a:t>   $s3, 0x8000($0)</a:t>
            </a:r>
          </a:p>
          <a:p>
            <a:r>
              <a:rPr lang="en-US" altLang="zh-CN" dirty="0" err="1" smtClean="0"/>
              <a:t>chkLED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lw</a:t>
            </a:r>
            <a:r>
              <a:rPr lang="en-US" altLang="zh-CN" dirty="0" smtClean="0"/>
              <a:t>   $s1, 0x8008($0)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andi</a:t>
            </a:r>
            <a:r>
              <a:rPr lang="en-US" altLang="zh-CN" dirty="0" smtClean="0"/>
              <a:t> $s2, $s1, 0x1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beq</a:t>
            </a:r>
            <a:r>
              <a:rPr lang="en-US" altLang="zh-CN" dirty="0" smtClean="0"/>
              <a:t>  $s2, $0, </a:t>
            </a:r>
            <a:r>
              <a:rPr lang="en-US" altLang="zh-CN" dirty="0" err="1" smtClean="0"/>
              <a:t>chkLED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sw</a:t>
            </a:r>
            <a:r>
              <a:rPr lang="en-US" altLang="zh-CN" dirty="0" smtClean="0"/>
              <a:t>   $s3, 0x8004($0)</a:t>
            </a:r>
          </a:p>
          <a:p>
            <a:r>
              <a:rPr lang="en-US" altLang="zh-CN" dirty="0" smtClean="0"/>
              <a:t>  </a:t>
            </a:r>
          </a:p>
          <a:p>
            <a:r>
              <a:rPr lang="en-US" altLang="zh-CN" dirty="0" smtClean="0"/>
              <a:t>  j </a:t>
            </a:r>
            <a:r>
              <a:rPr lang="en-US" altLang="zh-CN" dirty="0" err="1" smtClean="0"/>
              <a:t>chkSwitch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895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307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770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3951-BFB2-43A2-A57B-11E486167362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287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50827"/>
            <a:ext cx="7886700" cy="828674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0000"/>
            <a:ext cx="7886700" cy="508635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11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C3951-BFB2-43A2-A57B-11E486167362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01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mailto:xgsun@fudan.edu.c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711199"/>
            <a:ext cx="7772400" cy="1954883"/>
          </a:xfrm>
        </p:spPr>
        <p:txBody>
          <a:bodyPr anchor="ctr"/>
          <a:lstStyle/>
          <a:p>
            <a:r>
              <a:rPr lang="zh-CN" altLang="en-US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计算机体系结构实验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57600"/>
            <a:ext cx="6858000" cy="848299"/>
          </a:xfrm>
        </p:spPr>
        <p:txBody>
          <a:bodyPr>
            <a:normAutofit/>
          </a:bodyPr>
          <a:lstStyle/>
          <a:p>
            <a:r>
              <a:rPr lang="en-US" altLang="zh-CN" sz="4400" b="1" dirty="0" smtClean="0"/>
              <a:t>7.  </a:t>
            </a:r>
            <a:r>
              <a:rPr lang="en-US" altLang="zh-CN" sz="4400" b="1" spc="600" dirty="0" smtClean="0">
                <a:latin typeface="+mn-ea"/>
              </a:rPr>
              <a:t>I</a:t>
            </a:r>
            <a:r>
              <a:rPr lang="en-US" altLang="zh-CN" sz="4400" b="1" spc="600" dirty="0" smtClean="0"/>
              <a:t>/</a:t>
            </a:r>
            <a:r>
              <a:rPr lang="en-US" altLang="zh-CN" sz="4400" b="1" spc="600" dirty="0" smtClean="0">
                <a:latin typeface="+mn-ea"/>
              </a:rPr>
              <a:t>O</a:t>
            </a:r>
            <a:r>
              <a:rPr lang="zh-CN" altLang="en-US" sz="4400" b="1" spc="600" dirty="0" smtClean="0"/>
              <a:t>接口设计</a:t>
            </a:r>
            <a:endParaRPr lang="en-US" altLang="zh-CN" sz="2800" spc="600" dirty="0" smtClean="0"/>
          </a:p>
        </p:txBody>
      </p:sp>
      <p:pic>
        <p:nvPicPr>
          <p:cNvPr id="6" name="Picture 2" descr="https://timgsa.baidu.com/timg?image&amp;quality=80&amp;size=b9999_10000&amp;sec=1486706539526&amp;di=79ff7f14d79ab459b5a7e54209358ed7&amp;imgtype=0&amp;src=http%3A%2F%2Fb.hiphotos.baidu.com%2Fbaike%2Fs%3D220%2Fsign%3Db8f5950d0afa513d55aa6bdc0d6c554c%2F3b87e950352ac65c394266a2f9f2b21192138a9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65" y="6047439"/>
            <a:ext cx="756000" cy="75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timgsa.baidu.com/timg?image&amp;quality=80&amp;size=b9999_10000&amp;sec=1486706601692&amp;di=6c9e3e11002e1601c2fcdf5329b5c70b&amp;imgtype=0&amp;src=http%3A%2F%2Fawb.img.xmtbang.com%2Fimg%2Fuploadnew%2F201510%2F23%2F760f1307425d46578fb2912eb3957857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227199" y="6006902"/>
            <a:ext cx="816309" cy="81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4230474" y="6229761"/>
            <a:ext cx="3552090" cy="395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xgsun@fudan.edu.cn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2018-02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C:\Users\Sam2013\Desktop\孙晓光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996" y="6170550"/>
            <a:ext cx="1872208" cy="54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98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接口技术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49250" y="1143000"/>
            <a:ext cx="87439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输入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输出（</a:t>
            </a:r>
            <a:r>
              <a:rPr lang="en-US" altLang="zh-CN" sz="2400" b="1" dirty="0" smtClean="0"/>
              <a:t>I/O</a:t>
            </a:r>
            <a:r>
              <a:rPr lang="zh-CN" altLang="en-US" sz="2400" dirty="0" smtClean="0"/>
              <a:t>）：计算机与外界的信息交换。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计算机与外界的信息交换是通过</a:t>
            </a:r>
            <a:r>
              <a:rPr lang="en-US" altLang="zh-CN" sz="2400" b="1" dirty="0" smtClean="0"/>
              <a:t>I/O</a:t>
            </a:r>
            <a:r>
              <a:rPr lang="zh-CN" altLang="en-US" sz="2400" b="1" dirty="0" smtClean="0"/>
              <a:t>设备</a:t>
            </a:r>
            <a:r>
              <a:rPr lang="zh-CN" altLang="en-US" sz="2400" dirty="0" smtClean="0"/>
              <a:t>进行。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一种</a:t>
            </a:r>
            <a:r>
              <a:rPr lang="en-US" altLang="zh-CN" sz="2400" b="1" dirty="0"/>
              <a:t>I/O</a:t>
            </a:r>
            <a:r>
              <a:rPr lang="zh-CN" altLang="en-US" sz="2400" b="1" dirty="0" smtClean="0"/>
              <a:t>设备</a:t>
            </a:r>
            <a:r>
              <a:rPr lang="zh-CN" altLang="en-US" sz="2400" dirty="0" smtClean="0"/>
              <a:t>与计算机就需要一个连接电路：</a:t>
            </a:r>
            <a:r>
              <a:rPr lang="en-US" altLang="zh-CN" sz="2400" b="1" dirty="0"/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I/O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接口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/>
              <a:t>设备识别</a:t>
            </a:r>
            <a:r>
              <a:rPr lang="zh-CN" altLang="en-US" sz="2400" dirty="0" smtClean="0"/>
              <a:t>：处理器如何寻址外部设备</a:t>
            </a:r>
            <a:endParaRPr lang="en-US" altLang="zh-CN" sz="24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/>
              <a:t>设备通信</a:t>
            </a:r>
            <a:r>
              <a:rPr lang="zh-CN" altLang="en-US" sz="2400" dirty="0" smtClean="0"/>
              <a:t>：处理器如何与外设连接</a:t>
            </a:r>
            <a:r>
              <a:rPr lang="zh-CN" altLang="en-US" sz="2400" dirty="0"/>
              <a:t>，进行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                             </a:t>
            </a:r>
            <a:r>
              <a:rPr lang="zh-CN" altLang="en-US" sz="2400" b="1" dirty="0" smtClean="0"/>
              <a:t>状态</a:t>
            </a:r>
            <a:r>
              <a:rPr lang="zh-CN" altLang="en-US" sz="2400" dirty="0" smtClean="0"/>
              <a:t>、</a:t>
            </a:r>
            <a:r>
              <a:rPr lang="zh-CN" altLang="en-US" sz="2400" b="1" dirty="0" smtClean="0"/>
              <a:t>控制信号</a:t>
            </a:r>
            <a:r>
              <a:rPr lang="zh-CN" altLang="en-US" sz="2400" dirty="0" smtClean="0"/>
              <a:t>、</a:t>
            </a:r>
            <a:r>
              <a:rPr lang="zh-CN" altLang="en-US" sz="2400" b="1" dirty="0" smtClean="0"/>
              <a:t>数据</a:t>
            </a:r>
            <a:r>
              <a:rPr lang="zh-CN" altLang="en-US" sz="2400" dirty="0" smtClean="0"/>
              <a:t> 交换。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接口控制方式：</a:t>
            </a:r>
            <a:endParaRPr lang="en-US" altLang="zh-CN" sz="24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查询方式</a:t>
            </a:r>
            <a:r>
              <a:rPr lang="zh-CN" altLang="en-US" sz="2400" dirty="0" smtClean="0"/>
              <a:t>：处理器在传送数据之前查询是否允许传送数据</a:t>
            </a:r>
            <a:r>
              <a:rPr lang="en-US" altLang="zh-CN" sz="2400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中断方式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DMA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方式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18100" y="5626100"/>
            <a:ext cx="37753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接口中有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类寄存器：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状态端口、控制端口、数据端口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26425" y="278438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通信的桥梁</a:t>
            </a:r>
            <a:endParaRPr lang="zh-CN" altLang="en-US" sz="20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959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I/O</a:t>
            </a:r>
            <a:r>
              <a:rPr lang="zh-CN" altLang="en-US" dirty="0" smtClean="0"/>
              <a:t>接口结构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49250" y="1079500"/>
            <a:ext cx="83756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标准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</a:rPr>
              <a:t>I/O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结构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：接口为专有设备，不同于普通存储器。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/>
              <a:t>存储器映像</a:t>
            </a:r>
            <a:r>
              <a:rPr lang="en-US" altLang="zh-CN" sz="2400" b="1" dirty="0" smtClean="0"/>
              <a:t>I/O</a:t>
            </a:r>
            <a:r>
              <a:rPr lang="zh-CN" altLang="en-US" sz="2400" b="1" dirty="0" smtClean="0"/>
              <a:t>接口结构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将接口的地址空间映像到存储器的部分地址空间中，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因此处理器不需要提供专门的接口控制总线，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可以采用与访问存储器一样的方式访问</a:t>
            </a:r>
            <a:r>
              <a:rPr lang="en-US" altLang="zh-CN" sz="2400" dirty="0"/>
              <a:t>I/O</a:t>
            </a:r>
            <a:r>
              <a:rPr lang="zh-CN" altLang="en-US" sz="2400" dirty="0" smtClean="0"/>
              <a:t>接口。</a:t>
            </a:r>
            <a:endParaRPr lang="en-US" altLang="zh-CN" sz="2400" dirty="0" smtClean="0"/>
          </a:p>
        </p:txBody>
      </p:sp>
      <p:sp>
        <p:nvSpPr>
          <p:cNvPr id="6" name="矩形 5"/>
          <p:cNvSpPr/>
          <p:nvPr/>
        </p:nvSpPr>
        <p:spPr>
          <a:xfrm>
            <a:off x="5207000" y="4193410"/>
            <a:ext cx="1905000" cy="63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I/O</a:t>
            </a:r>
            <a:r>
              <a:rPr lang="zh-CN" altLang="en-US" sz="2400" b="1" dirty="0" smtClean="0"/>
              <a:t>接口空间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1993900" y="4102100"/>
            <a:ext cx="1905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993900" y="5651500"/>
            <a:ext cx="1905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084625" y="4366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存储器空间</a:t>
            </a:r>
            <a:endParaRPr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084625" y="590308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存储器空间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1993900" y="5016500"/>
            <a:ext cx="1905000" cy="63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I/O</a:t>
            </a:r>
            <a:r>
              <a:rPr lang="zh-CN" altLang="en-US" sz="2400" b="1" dirty="0" smtClean="0"/>
              <a:t>接口空间</a:t>
            </a:r>
            <a:endParaRPr lang="zh-CN" altLang="en-US" b="1" dirty="0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3898900" y="4217542"/>
            <a:ext cx="1308100" cy="777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3898899" y="4828410"/>
            <a:ext cx="1308101" cy="823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112000" y="4606410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0x000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112000" y="4068821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0x3FF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007731" y="6267095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0x00000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000470" y="562574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0x3FFFF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007732" y="5386176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0x40000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07732" y="4967076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0x403FF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007732" y="4744826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0x40400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1007732" y="4027134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0xFFFFF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4898528" y="5808458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嵌入式处理器基本都采用这种结构</a:t>
            </a:r>
            <a:endParaRPr lang="zh-CN" altLang="en-US" sz="20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7276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存储器映像</a:t>
            </a:r>
            <a:r>
              <a:rPr lang="en-US" altLang="zh-CN" dirty="0" smtClean="0"/>
              <a:t>I/O</a:t>
            </a:r>
            <a:r>
              <a:rPr lang="zh-CN" altLang="en-US" dirty="0" smtClean="0"/>
              <a:t>寻址方式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49250" y="1079500"/>
            <a:ext cx="83756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特点：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I/O</a:t>
            </a:r>
            <a:r>
              <a:rPr lang="zh-CN" altLang="en-US" sz="2400" dirty="0" smtClean="0"/>
              <a:t>接口与存储器共用同一个地址空间；</a:t>
            </a:r>
            <a:endParaRPr lang="en-US" altLang="zh-CN" sz="24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每一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I/O</a:t>
            </a:r>
            <a:r>
              <a:rPr lang="zh-CN" altLang="en-US" sz="2400" dirty="0" smtClean="0"/>
              <a:t>设备占用存储器空间的一个地址；</a:t>
            </a:r>
            <a:endParaRPr lang="en-US" altLang="zh-CN" sz="24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CPU</a:t>
            </a:r>
            <a:r>
              <a:rPr lang="zh-CN" altLang="en-US" sz="2400" dirty="0" smtClean="0"/>
              <a:t>利用</a:t>
            </a:r>
            <a:r>
              <a:rPr lang="en-US" altLang="zh-CN" sz="2400" dirty="0" err="1" smtClean="0"/>
              <a:t>lw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sw</a:t>
            </a:r>
            <a:r>
              <a:rPr lang="zh-CN" altLang="en-US" sz="2400" dirty="0" smtClean="0"/>
              <a:t>等指令对</a:t>
            </a:r>
            <a:r>
              <a:rPr lang="en-US" altLang="zh-CN" sz="2400" dirty="0" smtClean="0"/>
              <a:t>I/O</a:t>
            </a:r>
            <a:r>
              <a:rPr lang="zh-CN" altLang="en-US" sz="2400" dirty="0" smtClean="0"/>
              <a:t>设备的管理；</a:t>
            </a:r>
            <a:endParaRPr lang="en-US" altLang="zh-CN" sz="24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CPU</a:t>
            </a:r>
            <a:r>
              <a:rPr lang="zh-CN" altLang="en-US" sz="2400" dirty="0" smtClean="0"/>
              <a:t>利用存储器读写信号对</a:t>
            </a:r>
            <a:r>
              <a:rPr lang="en-US" altLang="zh-CN" sz="2400" dirty="0"/>
              <a:t>I/O</a:t>
            </a:r>
            <a:r>
              <a:rPr lang="zh-CN" altLang="en-US" sz="2400" dirty="0" smtClean="0"/>
              <a:t>设备进行读写控制。</a:t>
            </a:r>
            <a:endParaRPr lang="en-US" altLang="zh-CN" sz="2400" dirty="0" smtClean="0"/>
          </a:p>
        </p:txBody>
      </p:sp>
      <p:sp>
        <p:nvSpPr>
          <p:cNvPr id="10" name="梯形 9"/>
          <p:cNvSpPr/>
          <p:nvPr/>
        </p:nvSpPr>
        <p:spPr>
          <a:xfrm>
            <a:off x="1181100" y="4476520"/>
            <a:ext cx="2133600" cy="596900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梯形 10"/>
          <p:cNvSpPr/>
          <p:nvPr/>
        </p:nvSpPr>
        <p:spPr>
          <a:xfrm>
            <a:off x="876300" y="5073420"/>
            <a:ext cx="2743200" cy="1231900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383721" y="4590304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内的</a:t>
            </a:r>
            <a:r>
              <a:rPr lang="zh-CN" altLang="en-US" b="1" dirty="0" smtClean="0"/>
              <a:t>寄存器</a:t>
            </a:r>
            <a:endParaRPr lang="zh-CN" altLang="en-US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1339888" y="5479304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外</a:t>
            </a:r>
            <a:r>
              <a:rPr lang="zh-CN" altLang="en-US" dirty="0" smtClean="0"/>
              <a:t>的</a:t>
            </a:r>
            <a:r>
              <a:rPr lang="zh-CN" altLang="en-US" b="1" dirty="0" smtClean="0"/>
              <a:t>存储器</a:t>
            </a:r>
            <a:endParaRPr lang="zh-CN" altLang="en-US" b="1" dirty="0"/>
          </a:p>
        </p:txBody>
      </p:sp>
      <p:sp>
        <p:nvSpPr>
          <p:cNvPr id="14" name="梯形 13"/>
          <p:cNvSpPr/>
          <p:nvPr/>
        </p:nvSpPr>
        <p:spPr>
          <a:xfrm>
            <a:off x="5464825" y="4476520"/>
            <a:ext cx="2133600" cy="596900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梯形 14"/>
          <p:cNvSpPr/>
          <p:nvPr/>
        </p:nvSpPr>
        <p:spPr>
          <a:xfrm>
            <a:off x="5160025" y="5073420"/>
            <a:ext cx="2743200" cy="1231900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667446" y="4590304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内的</a:t>
            </a:r>
            <a:r>
              <a:rPr lang="zh-CN" altLang="en-US" b="1" dirty="0" smtClean="0"/>
              <a:t>寄存器</a:t>
            </a:r>
            <a:endParaRPr lang="zh-CN" altLang="en-US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5464825" y="5271284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外的</a:t>
            </a:r>
            <a:r>
              <a:rPr lang="zh-CN" altLang="en-US" b="1" dirty="0" smtClean="0"/>
              <a:t>内部存储器</a:t>
            </a:r>
            <a:endParaRPr lang="zh-CN" altLang="en-US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5436613" y="5788302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外的</a:t>
            </a:r>
            <a:r>
              <a:rPr lang="en-US" altLang="zh-CN" b="1" dirty="0" smtClean="0"/>
              <a:t>I/O</a:t>
            </a:r>
            <a:r>
              <a:rPr lang="zh-CN" altLang="en-US" b="1" dirty="0" smtClean="0"/>
              <a:t>接口空间</a:t>
            </a:r>
            <a:endParaRPr lang="zh-CN" altLang="en-US" b="1" dirty="0"/>
          </a:p>
        </p:txBody>
      </p:sp>
      <p:cxnSp>
        <p:nvCxnSpPr>
          <p:cNvPr id="6" name="直接连接符 5"/>
          <p:cNvCxnSpPr>
            <a:stCxn id="15" idx="1"/>
            <a:endCxn id="15" idx="3"/>
          </p:cNvCxnSpPr>
          <p:nvPr/>
        </p:nvCxnSpPr>
        <p:spPr>
          <a:xfrm>
            <a:off x="5314013" y="5689370"/>
            <a:ext cx="243522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右箭头 18"/>
          <p:cNvSpPr/>
          <p:nvPr/>
        </p:nvSpPr>
        <p:spPr>
          <a:xfrm>
            <a:off x="3944039" y="5073420"/>
            <a:ext cx="903383" cy="4058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434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95742"/>
            <a:ext cx="7886700" cy="828674"/>
          </a:xfrm>
        </p:spPr>
        <p:txBody>
          <a:bodyPr>
            <a:normAutofit/>
          </a:bodyPr>
          <a:lstStyle/>
          <a:p>
            <a:r>
              <a:rPr lang="zh-CN" altLang="en-US" dirty="0"/>
              <a:t>增加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接口的</a:t>
            </a:r>
            <a:r>
              <a:rPr lang="en-US" altLang="zh-CN" dirty="0" smtClean="0"/>
              <a:t>MIPS</a:t>
            </a:r>
            <a:r>
              <a:rPr lang="zh-CN" altLang="en-US" dirty="0" smtClean="0"/>
              <a:t>单周期处理器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246821" y="1134737"/>
            <a:ext cx="5198036" cy="5558009"/>
            <a:chOff x="2384098" y="1200839"/>
            <a:chExt cx="5198036" cy="555800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384098" y="1200839"/>
              <a:ext cx="5198036" cy="5558009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6290631" y="4428781"/>
              <a:ext cx="925417" cy="8923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流程图: 终止 5"/>
            <p:cNvSpPr/>
            <p:nvPr/>
          </p:nvSpPr>
          <p:spPr>
            <a:xfrm rot="5400000">
              <a:off x="3756750" y="6125380"/>
              <a:ext cx="826266" cy="253389"/>
            </a:xfrm>
            <a:prstGeom prst="flowChartTerminator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肘形连接符 7"/>
            <p:cNvCxnSpPr/>
            <p:nvPr/>
          </p:nvCxnSpPr>
          <p:spPr>
            <a:xfrm flipV="1">
              <a:off x="4296578" y="5321147"/>
              <a:ext cx="2148289" cy="914400"/>
            </a:xfrm>
            <a:prstGeom prst="bentConnector3">
              <a:avLst>
                <a:gd name="adj1" fmla="val 99744"/>
              </a:avLst>
            </a:prstGeom>
            <a:ln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肘形连接符 9"/>
            <p:cNvCxnSpPr/>
            <p:nvPr/>
          </p:nvCxnSpPr>
          <p:spPr>
            <a:xfrm flipV="1">
              <a:off x="4316774" y="5321147"/>
              <a:ext cx="2800122" cy="1033749"/>
            </a:xfrm>
            <a:prstGeom prst="bentConnector3">
              <a:avLst>
                <a:gd name="adj1" fmla="val 99574"/>
              </a:avLst>
            </a:prstGeom>
            <a:ln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/>
          <p:cNvGrpSpPr/>
          <p:nvPr/>
        </p:nvGrpSpPr>
        <p:grpSpPr>
          <a:xfrm>
            <a:off x="5858084" y="2126255"/>
            <a:ext cx="3054562" cy="3106756"/>
            <a:chOff x="5858084" y="2126255"/>
            <a:chExt cx="3054562" cy="3106756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31"/>
            <a:stretch/>
          </p:blipFill>
          <p:spPr>
            <a:xfrm>
              <a:off x="6158428" y="2126255"/>
              <a:ext cx="2754218" cy="3106756"/>
            </a:xfrm>
            <a:prstGeom prst="rect">
              <a:avLst/>
            </a:prstGeom>
          </p:spPr>
        </p:pic>
        <p:sp>
          <p:nvSpPr>
            <p:cNvPr id="16" name="流程图: 终止 15"/>
            <p:cNvSpPr/>
            <p:nvPr/>
          </p:nvSpPr>
          <p:spPr>
            <a:xfrm rot="5400000">
              <a:off x="5580039" y="4280052"/>
              <a:ext cx="903388" cy="253389"/>
            </a:xfrm>
            <a:prstGeom prst="flowChartTerminator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858084" y="4041085"/>
              <a:ext cx="400110" cy="73674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1400" b="1" spc="300" dirty="0" smtClean="0">
                  <a:solidFill>
                    <a:srgbClr val="FF0000"/>
                  </a:solidFill>
                </a:rPr>
                <a:t>控制器</a:t>
              </a:r>
              <a:endParaRPr lang="zh-CN" altLang="en-US" sz="1400" b="1" spc="300" dirty="0">
                <a:solidFill>
                  <a:srgbClr val="FF0000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809117" y="2776250"/>
              <a:ext cx="706233" cy="1116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7809116" y="4621680"/>
              <a:ext cx="702000" cy="540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箭头连接符 20"/>
            <p:cNvCxnSpPr/>
            <p:nvPr/>
          </p:nvCxnSpPr>
          <p:spPr>
            <a:xfrm flipV="1">
              <a:off x="6181994" y="4362679"/>
              <a:ext cx="5760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V="1">
              <a:off x="6181994" y="4515079"/>
              <a:ext cx="5760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6770926" y="4056279"/>
              <a:ext cx="360000" cy="802161"/>
            </a:xfrm>
            <a:prstGeom prst="rect">
              <a:avLst/>
            </a:prstGeom>
            <a:noFill/>
            <a:ln w="12700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肘形连接符 23"/>
            <p:cNvCxnSpPr/>
            <p:nvPr/>
          </p:nvCxnSpPr>
          <p:spPr>
            <a:xfrm flipV="1">
              <a:off x="7141559" y="3913741"/>
              <a:ext cx="756000" cy="239159"/>
            </a:xfrm>
            <a:prstGeom prst="bentConnector3">
              <a:avLst>
                <a:gd name="adj1" fmla="val 97798"/>
              </a:avLst>
            </a:prstGeom>
            <a:ln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肘形连接符 27"/>
            <p:cNvCxnSpPr/>
            <p:nvPr/>
          </p:nvCxnSpPr>
          <p:spPr>
            <a:xfrm flipV="1">
              <a:off x="7141558" y="3903108"/>
              <a:ext cx="936000" cy="396000"/>
            </a:xfrm>
            <a:prstGeom prst="bentConnector3">
              <a:avLst>
                <a:gd name="adj1" fmla="val 101528"/>
              </a:avLst>
            </a:prstGeom>
            <a:ln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肘形连接符 35"/>
            <p:cNvCxnSpPr/>
            <p:nvPr/>
          </p:nvCxnSpPr>
          <p:spPr>
            <a:xfrm>
              <a:off x="7187630" y="4464792"/>
              <a:ext cx="742518" cy="156888"/>
            </a:xfrm>
            <a:prstGeom prst="bentConnector3">
              <a:avLst>
                <a:gd name="adj1" fmla="val 101551"/>
              </a:avLst>
            </a:prstGeom>
            <a:ln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肘形连接符 40"/>
            <p:cNvCxnSpPr/>
            <p:nvPr/>
          </p:nvCxnSpPr>
          <p:spPr>
            <a:xfrm>
              <a:off x="7187630" y="4362679"/>
              <a:ext cx="1142842" cy="259001"/>
            </a:xfrm>
            <a:prstGeom prst="bentConnector3">
              <a:avLst>
                <a:gd name="adj1" fmla="val 100239"/>
              </a:avLst>
            </a:prstGeom>
            <a:ln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/>
            <p:cNvSpPr/>
            <p:nvPr/>
          </p:nvSpPr>
          <p:spPr>
            <a:xfrm>
              <a:off x="8077558" y="2195037"/>
              <a:ext cx="433558" cy="3600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椭圆 2"/>
          <p:cNvSpPr/>
          <p:nvPr/>
        </p:nvSpPr>
        <p:spPr>
          <a:xfrm>
            <a:off x="1123722" y="3767768"/>
            <a:ext cx="4638101" cy="3090231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35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存储器映像</a:t>
            </a:r>
            <a:r>
              <a:rPr lang="en-US" altLang="zh-CN" dirty="0"/>
              <a:t>I/O</a:t>
            </a:r>
            <a:r>
              <a:rPr lang="zh-CN" altLang="en-US" dirty="0" smtClean="0">
                <a:solidFill>
                  <a:srgbClr val="FF0000"/>
                </a:solidFill>
              </a:rPr>
              <a:t>寻址</a:t>
            </a:r>
            <a:r>
              <a:rPr lang="zh-CN" altLang="en-US" dirty="0" smtClean="0"/>
              <a:t>具体方案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382700" y="1487277"/>
            <a:ext cx="3054562" cy="3106756"/>
            <a:chOff x="5858084" y="2126255"/>
            <a:chExt cx="3054562" cy="3106756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31"/>
            <a:stretch/>
          </p:blipFill>
          <p:spPr>
            <a:xfrm>
              <a:off x="6158428" y="2126255"/>
              <a:ext cx="2754218" cy="3106756"/>
            </a:xfrm>
            <a:prstGeom prst="rect">
              <a:avLst/>
            </a:prstGeom>
          </p:spPr>
        </p:pic>
        <p:sp>
          <p:nvSpPr>
            <p:cNvPr id="11" name="流程图: 终止 10"/>
            <p:cNvSpPr/>
            <p:nvPr/>
          </p:nvSpPr>
          <p:spPr>
            <a:xfrm rot="5400000">
              <a:off x="5580039" y="4280052"/>
              <a:ext cx="903388" cy="253389"/>
            </a:xfrm>
            <a:prstGeom prst="flowChartTerminator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858084" y="4041085"/>
              <a:ext cx="400110" cy="73674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1400" b="1" spc="300" dirty="0" smtClean="0">
                  <a:solidFill>
                    <a:srgbClr val="FF0000"/>
                  </a:solidFill>
                </a:rPr>
                <a:t>控制器</a:t>
              </a:r>
              <a:endParaRPr lang="zh-CN" altLang="en-US" sz="1400" b="1" spc="300" dirty="0">
                <a:solidFill>
                  <a:srgbClr val="FF000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809117" y="2776250"/>
              <a:ext cx="706233" cy="1116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7809116" y="4621680"/>
              <a:ext cx="702000" cy="540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箭头连接符 14"/>
            <p:cNvCxnSpPr/>
            <p:nvPr/>
          </p:nvCxnSpPr>
          <p:spPr>
            <a:xfrm flipV="1">
              <a:off x="6181994" y="4362679"/>
              <a:ext cx="5760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V="1">
              <a:off x="6181994" y="4515079"/>
              <a:ext cx="5760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6770926" y="4056279"/>
              <a:ext cx="360000" cy="802161"/>
            </a:xfrm>
            <a:prstGeom prst="rect">
              <a:avLst/>
            </a:prstGeom>
            <a:noFill/>
            <a:ln w="12700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肘形连接符 17"/>
            <p:cNvCxnSpPr/>
            <p:nvPr/>
          </p:nvCxnSpPr>
          <p:spPr>
            <a:xfrm flipV="1">
              <a:off x="7141559" y="3913741"/>
              <a:ext cx="756000" cy="239159"/>
            </a:xfrm>
            <a:prstGeom prst="bentConnector3">
              <a:avLst>
                <a:gd name="adj1" fmla="val 97798"/>
              </a:avLst>
            </a:prstGeom>
            <a:ln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肘形连接符 18"/>
            <p:cNvCxnSpPr/>
            <p:nvPr/>
          </p:nvCxnSpPr>
          <p:spPr>
            <a:xfrm flipV="1">
              <a:off x="7141558" y="3903108"/>
              <a:ext cx="936000" cy="396000"/>
            </a:xfrm>
            <a:prstGeom prst="bentConnector3">
              <a:avLst>
                <a:gd name="adj1" fmla="val 101528"/>
              </a:avLst>
            </a:prstGeom>
            <a:ln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肘形连接符 19"/>
            <p:cNvCxnSpPr/>
            <p:nvPr/>
          </p:nvCxnSpPr>
          <p:spPr>
            <a:xfrm>
              <a:off x="7187630" y="4464792"/>
              <a:ext cx="742518" cy="156888"/>
            </a:xfrm>
            <a:prstGeom prst="bentConnector3">
              <a:avLst>
                <a:gd name="adj1" fmla="val 101551"/>
              </a:avLst>
            </a:prstGeom>
            <a:ln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肘形连接符 20"/>
            <p:cNvCxnSpPr/>
            <p:nvPr/>
          </p:nvCxnSpPr>
          <p:spPr>
            <a:xfrm>
              <a:off x="7187630" y="4362679"/>
              <a:ext cx="1142842" cy="259001"/>
            </a:xfrm>
            <a:prstGeom prst="bentConnector3">
              <a:avLst>
                <a:gd name="adj1" fmla="val 100239"/>
              </a:avLst>
            </a:prstGeom>
            <a:ln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>
              <a:off x="8077558" y="2195037"/>
              <a:ext cx="433558" cy="3600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3899970" y="1079500"/>
            <a:ext cx="50567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高位</a:t>
            </a:r>
            <a:r>
              <a:rPr lang="zh-CN" altLang="en-US" sz="2400" b="1" dirty="0" smtClean="0"/>
              <a:t>地址参与译码的方法</a:t>
            </a:r>
            <a:r>
              <a:rPr lang="en-US" altLang="zh-CN" sz="2400" b="1" dirty="0" smtClean="0"/>
              <a:t/>
            </a:r>
            <a:br>
              <a:rPr lang="en-US" altLang="zh-CN" sz="2400" b="1" dirty="0" smtClean="0"/>
            </a:br>
            <a:r>
              <a:rPr lang="zh-CN" altLang="en-US" sz="2000" dirty="0" smtClean="0"/>
              <a:t>产生</a:t>
            </a:r>
            <a:r>
              <a:rPr lang="zh-CN" altLang="en-US" sz="2000" b="1" dirty="0" smtClean="0"/>
              <a:t>存储器读写信号</a:t>
            </a:r>
            <a:r>
              <a:rPr lang="zh-CN" altLang="en-US" sz="2000" dirty="0" smtClean="0"/>
              <a:t>和</a:t>
            </a:r>
            <a:r>
              <a:rPr lang="en-US" altLang="zh-CN" sz="2000" b="1" dirty="0" smtClean="0"/>
              <a:t>I/O</a:t>
            </a:r>
            <a:r>
              <a:rPr lang="zh-CN" altLang="en-US" sz="2000" b="1" dirty="0" smtClean="0"/>
              <a:t>接口读写信号</a:t>
            </a:r>
            <a:endParaRPr lang="en-US" altLang="zh-CN" sz="2000" b="1" dirty="0" smtClean="0"/>
          </a:p>
        </p:txBody>
      </p:sp>
      <p:sp>
        <p:nvSpPr>
          <p:cNvPr id="3" name="矩形 2"/>
          <p:cNvSpPr/>
          <p:nvPr/>
        </p:nvSpPr>
        <p:spPr>
          <a:xfrm>
            <a:off x="5164822" y="4571332"/>
            <a:ext cx="1465243" cy="785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712180" y="5021103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0x0000_0000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164822" y="3328441"/>
            <a:ext cx="1465243" cy="12408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I/O</a:t>
            </a:r>
            <a:r>
              <a:rPr lang="zh-CN" altLang="en-US" b="1" dirty="0" smtClean="0">
                <a:solidFill>
                  <a:srgbClr val="FF0000"/>
                </a:solidFill>
              </a:rPr>
              <a:t>接口空间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712180" y="4312035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0x0000_</a:t>
            </a:r>
            <a:r>
              <a:rPr lang="en-US" altLang="zh-CN" b="1" dirty="0" smtClean="0">
                <a:solidFill>
                  <a:srgbClr val="FF0000"/>
                </a:solidFill>
              </a:rPr>
              <a:t>8</a:t>
            </a:r>
            <a:r>
              <a:rPr lang="en-US" altLang="zh-CN" b="1" dirty="0" smtClean="0"/>
              <a:t>000</a:t>
            </a:r>
            <a:endParaRPr lang="zh-CN" altLang="en-US" b="1" dirty="0"/>
          </a:p>
        </p:txBody>
      </p:sp>
      <p:sp>
        <p:nvSpPr>
          <p:cNvPr id="27" name="文本框 26"/>
          <p:cNvSpPr txBox="1"/>
          <p:nvPr/>
        </p:nvSpPr>
        <p:spPr>
          <a:xfrm>
            <a:off x="3712180" y="3250049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0x0000_</a:t>
            </a:r>
            <a:r>
              <a:rPr lang="en-US" altLang="zh-CN" b="1" dirty="0" smtClean="0">
                <a:solidFill>
                  <a:srgbClr val="FF0000"/>
                </a:solidFill>
              </a:rPr>
              <a:t>F</a:t>
            </a:r>
            <a:r>
              <a:rPr lang="en-US" altLang="zh-CN" b="1" dirty="0" smtClean="0"/>
              <a:t>FFF</a:t>
            </a:r>
            <a:endParaRPr lang="zh-CN" altLang="en-US" b="1" dirty="0"/>
          </a:p>
        </p:txBody>
      </p:sp>
      <p:sp>
        <p:nvSpPr>
          <p:cNvPr id="28" name="矩形 27"/>
          <p:cNvSpPr/>
          <p:nvPr/>
        </p:nvSpPr>
        <p:spPr>
          <a:xfrm>
            <a:off x="5164822" y="2273153"/>
            <a:ext cx="1465243" cy="1054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>
            <a:off x="4660135" y="1556059"/>
            <a:ext cx="30520" cy="1718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227340" y="265183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存储器空间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5230923" y="485365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存储器空间</a:t>
            </a:r>
            <a:endParaRPr lang="zh-CN" altLang="en-US" dirty="0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807" y="5479855"/>
            <a:ext cx="3733813" cy="1044202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6945427" y="4460101"/>
            <a:ext cx="1152000" cy="28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Switch</a:t>
            </a:r>
            <a:r>
              <a:rPr lang="zh-CN" altLang="en-US" sz="1600" dirty="0" smtClean="0">
                <a:solidFill>
                  <a:srgbClr val="FF0000"/>
                </a:solidFill>
              </a:rPr>
              <a:t>端口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945426" y="4170243"/>
            <a:ext cx="1152000" cy="28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LED</a:t>
            </a:r>
            <a:r>
              <a:rPr lang="zh-CN" altLang="en-US" sz="1600" dirty="0" smtClean="0">
                <a:solidFill>
                  <a:srgbClr val="FF0000"/>
                </a:solidFill>
              </a:rPr>
              <a:t>端口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945425" y="3891402"/>
            <a:ext cx="1152000" cy="28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FF0000"/>
                </a:solidFill>
              </a:rPr>
              <a:t>状态端口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118446" y="4459538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</a:t>
            </a:r>
            <a:r>
              <a:rPr lang="en-US" altLang="zh-CN" dirty="0" smtClean="0">
                <a:solidFill>
                  <a:srgbClr val="FF0000"/>
                </a:solidFill>
              </a:rPr>
              <a:t>8</a:t>
            </a:r>
            <a:r>
              <a:rPr lang="en-US" altLang="zh-CN" dirty="0" smtClean="0"/>
              <a:t>000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8119991" y="4154291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</a:t>
            </a:r>
            <a:r>
              <a:rPr lang="en-US" altLang="zh-CN" dirty="0" smtClean="0">
                <a:solidFill>
                  <a:srgbClr val="FF0000"/>
                </a:solidFill>
              </a:rPr>
              <a:t>8</a:t>
            </a:r>
            <a:r>
              <a:rPr lang="en-US" altLang="zh-CN" dirty="0" smtClean="0"/>
              <a:t>004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8118446" y="386443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</a:t>
            </a:r>
            <a:r>
              <a:rPr lang="en-US" altLang="zh-CN" dirty="0" smtClean="0">
                <a:solidFill>
                  <a:srgbClr val="FF0000"/>
                </a:solidFill>
              </a:rPr>
              <a:t>8</a:t>
            </a:r>
            <a:r>
              <a:rPr lang="en-US" altLang="zh-CN" dirty="0" smtClean="0"/>
              <a:t>008</a:t>
            </a:r>
            <a:endParaRPr lang="zh-CN" altLang="en-US" dirty="0"/>
          </a:p>
        </p:txBody>
      </p:sp>
      <p:cxnSp>
        <p:nvCxnSpPr>
          <p:cNvPr id="44" name="直接连接符 43"/>
          <p:cNvCxnSpPr/>
          <p:nvPr/>
        </p:nvCxnSpPr>
        <p:spPr>
          <a:xfrm>
            <a:off x="6630065" y="4569319"/>
            <a:ext cx="315360" cy="178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6630065" y="3851178"/>
            <a:ext cx="315360" cy="460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59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查询方式</a:t>
            </a:r>
            <a:r>
              <a:rPr lang="en-US" altLang="zh-CN" dirty="0" smtClean="0"/>
              <a:t>I/O</a:t>
            </a:r>
            <a:r>
              <a:rPr lang="zh-CN" altLang="en-US" dirty="0" smtClean="0"/>
              <a:t>输入输出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84175" y="3238805"/>
            <a:ext cx="3857319" cy="3086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/>
              <a:t>状态端口</a:t>
            </a:r>
            <a:r>
              <a:rPr lang="zh-CN" altLang="en-US" sz="2400" dirty="0" smtClean="0"/>
              <a:t>：</a:t>
            </a:r>
            <a:r>
              <a:rPr lang="zh-CN" altLang="en-US" sz="2000" dirty="0" smtClean="0"/>
              <a:t>如，</a:t>
            </a:r>
            <a:r>
              <a:rPr lang="en-US" altLang="zh-CN" sz="2000" b="1" dirty="0" smtClean="0"/>
              <a:t>1—</a:t>
            </a:r>
            <a:r>
              <a:rPr lang="zh-CN" altLang="en-US" sz="2000" dirty="0" smtClean="0"/>
              <a:t>准备好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000" dirty="0" smtClean="0"/>
              <a:t>status[1</a:t>
            </a:r>
            <a:r>
              <a:rPr lang="en-US" altLang="zh-CN" sz="2000" dirty="0"/>
              <a:t>]</a:t>
            </a:r>
            <a:r>
              <a:rPr lang="zh-CN" altLang="en-US" sz="2000" dirty="0"/>
              <a:t>表示</a:t>
            </a:r>
            <a:r>
              <a:rPr lang="en-US" altLang="zh-CN" sz="2000" dirty="0"/>
              <a:t>switch</a:t>
            </a:r>
            <a:r>
              <a:rPr lang="zh-CN" altLang="en-US" sz="2000" dirty="0"/>
              <a:t>开关；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      status[0]</a:t>
            </a:r>
            <a:r>
              <a:rPr lang="zh-CN" altLang="en-US" sz="2000" dirty="0" smtClean="0"/>
              <a:t>表示</a:t>
            </a:r>
            <a:r>
              <a:rPr lang="en-US" altLang="zh-CN" sz="2000" dirty="0" smtClean="0"/>
              <a:t>LEDs</a:t>
            </a:r>
            <a:r>
              <a:rPr lang="zh-CN" altLang="en-US" sz="2000" dirty="0" smtClean="0"/>
              <a:t>。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/>
              <a:t>数据端口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000" dirty="0" smtClean="0"/>
              <a:t>一个输入数据端口、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zh-CN" altLang="en-US" sz="2000" dirty="0" smtClean="0"/>
              <a:t>一个输出数据端口。</a:t>
            </a:r>
            <a:endParaRPr lang="en-US" altLang="zh-CN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1002535" y="1244905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增加两个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设备：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位开关输入、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位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LED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输出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419339" y="1830059"/>
            <a:ext cx="73019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按下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BTNL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：开关位置已经拨好，可以输入新数据；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按下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BTNR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 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LEDs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已经准备好，可以输出新数据。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273661" y="2722333"/>
            <a:ext cx="7622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0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</a:t>
            </a:r>
            <a:r>
              <a:rPr lang="en-US" altLang="zh-CN" sz="20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  <a:r>
              <a:rPr lang="zh-CN" altLang="en-US" sz="20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实际上，这种设备是不需要查询状态就可以直接输入输出。</a:t>
            </a:r>
            <a:endParaRPr lang="zh-CN" altLang="en-US" sz="20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624" y="3323192"/>
            <a:ext cx="2930487" cy="324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92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730" y="70391"/>
            <a:ext cx="2059466" cy="828674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I/O</a:t>
            </a:r>
            <a:r>
              <a:rPr lang="zh-CN" altLang="en-US" sz="3600" dirty="0" smtClean="0"/>
              <a:t>接口</a:t>
            </a:r>
            <a:endParaRPr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2" y="951010"/>
            <a:ext cx="3343275" cy="26384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82" y="3905250"/>
            <a:ext cx="2847975" cy="260985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973752" y="951009"/>
            <a:ext cx="2388888" cy="16710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73752" y="2622014"/>
            <a:ext cx="2388888" cy="967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42489" y="608436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与</a:t>
            </a:r>
            <a:r>
              <a:rPr lang="en-US" altLang="zh-CN" dirty="0" smtClean="0">
                <a:solidFill>
                  <a:srgbClr val="0070C0"/>
                </a:solidFill>
              </a:rPr>
              <a:t>CPU</a:t>
            </a:r>
            <a:r>
              <a:rPr lang="zh-CN" altLang="en-US" dirty="0" smtClean="0">
                <a:solidFill>
                  <a:srgbClr val="0070C0"/>
                </a:solidFill>
              </a:rPr>
              <a:t>之间的连线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02602" y="358873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与外设之间的连线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1680" y="3588738"/>
            <a:ext cx="5286375" cy="32861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1680" y="-4189"/>
            <a:ext cx="34290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942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404" y="165100"/>
            <a:ext cx="7886700" cy="946427"/>
          </a:xfrm>
          <a:prstGeom prst="horizontalScroll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zh-CN" altLang="en-US" sz="3600" b="1" spc="600" dirty="0" smtClean="0">
                <a:solidFill>
                  <a:schemeClr val="bg1"/>
                </a:solidFill>
              </a:rPr>
              <a:t>参考资料</a:t>
            </a:r>
            <a:endParaRPr lang="zh-CN" altLang="en-US" sz="3600" b="1" spc="6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0366" y="4714644"/>
            <a:ext cx="4487872" cy="1394826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400" b="1" dirty="0" smtClean="0"/>
              <a:t>数字设计和计算机体系结构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000" spc="-100" dirty="0" smtClean="0"/>
              <a:t>Digital Design and Computer Architecture  2nd</a:t>
            </a:r>
            <a:endParaRPr lang="zh-CN" altLang="en-US" spc="-100" dirty="0"/>
          </a:p>
        </p:txBody>
      </p:sp>
      <p:sp>
        <p:nvSpPr>
          <p:cNvPr id="4" name="矩形 3"/>
          <p:cNvSpPr/>
          <p:nvPr/>
        </p:nvSpPr>
        <p:spPr>
          <a:xfrm>
            <a:off x="3170366" y="5627992"/>
            <a:ext cx="381463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David Money Harris</a:t>
            </a:r>
            <a:r>
              <a:rPr lang="zh-CN" altLang="en-US" sz="2000" dirty="0"/>
              <a:t>，陈俊颖 </a:t>
            </a:r>
            <a:r>
              <a:rPr lang="zh-CN" altLang="en-US" sz="2000" dirty="0" smtClean="0"/>
              <a:t>译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机械</a:t>
            </a:r>
            <a:r>
              <a:rPr lang="zh-CN" altLang="en-US" sz="2000" dirty="0"/>
              <a:t>工业出版社，</a:t>
            </a:r>
            <a:r>
              <a:rPr lang="en-US" altLang="zh-CN" sz="2000" dirty="0" smtClean="0"/>
              <a:t>2016</a:t>
            </a:r>
            <a:r>
              <a:rPr lang="zh-CN" altLang="en-US" sz="2000" dirty="0" smtClean="0"/>
              <a:t>，第</a:t>
            </a:r>
            <a:r>
              <a:rPr lang="en-US" altLang="zh-CN" sz="2000" dirty="0" smtClean="0"/>
              <a:t>8</a:t>
            </a:r>
            <a:r>
              <a:rPr lang="zh-CN" altLang="en-US" sz="2000" dirty="0" smtClean="0"/>
              <a:t>章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8080" y="4840456"/>
            <a:ext cx="1180130" cy="1676323"/>
          </a:xfrm>
          <a:prstGeom prst="rect">
            <a:avLst/>
          </a:prstGeom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170366" y="1195010"/>
            <a:ext cx="5082094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/>
              <a:t>计算机组成原理与接口技术</a:t>
            </a:r>
            <a:r>
              <a:rPr lang="en-US" altLang="zh-CN" sz="2000" b="1" dirty="0"/>
              <a:t>: </a:t>
            </a:r>
            <a:r>
              <a:rPr lang="zh-CN" altLang="en-US" sz="2000" b="1" dirty="0"/>
              <a:t>基于</a:t>
            </a:r>
            <a:r>
              <a:rPr lang="en-US" altLang="zh-CN" sz="2000" b="1" dirty="0"/>
              <a:t>MIPS</a:t>
            </a:r>
            <a:r>
              <a:rPr lang="zh-CN" altLang="en-US" sz="2000" b="1" dirty="0" smtClean="0"/>
              <a:t>架构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实验教程</a:t>
            </a:r>
            <a:endParaRPr lang="en-US" altLang="zh-CN" sz="2000" b="1" dirty="0" smtClean="0"/>
          </a:p>
          <a:p>
            <a:pPr>
              <a:lnSpc>
                <a:spcPct val="200000"/>
              </a:lnSpc>
            </a:pPr>
            <a:r>
              <a:rPr lang="zh-CN" altLang="en-US" sz="2000" dirty="0" smtClean="0"/>
              <a:t>左冬红</a:t>
            </a:r>
            <a:r>
              <a:rPr lang="zh-CN" altLang="en-US" sz="2000" dirty="0"/>
              <a:t>，清华大学出版社，</a:t>
            </a:r>
            <a:r>
              <a:rPr lang="en-US" altLang="zh-CN" sz="2000" dirty="0" smtClean="0"/>
              <a:t>2014</a:t>
            </a:r>
            <a:r>
              <a:rPr lang="zh-CN" altLang="en-US" sz="2000" dirty="0" smtClean="0"/>
              <a:t>，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第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7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章</a:t>
            </a:r>
            <a:endParaRPr lang="zh-CN" altLang="en-US" sz="2200" b="1" dirty="0">
              <a:solidFill>
                <a:srgbClr val="FF0000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8079" y="1177137"/>
            <a:ext cx="1190517" cy="174119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0" r="13444"/>
          <a:stretch/>
        </p:blipFill>
        <p:spPr>
          <a:xfrm>
            <a:off x="1385731" y="3072646"/>
            <a:ext cx="1182866" cy="164199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1" name="矩形 10"/>
          <p:cNvSpPr/>
          <p:nvPr/>
        </p:nvSpPr>
        <p:spPr>
          <a:xfrm>
            <a:off x="3148022" y="3046908"/>
            <a:ext cx="5082094" cy="1232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/>
              <a:t>计算机组成原理与接口技术</a:t>
            </a:r>
            <a:r>
              <a:rPr lang="en-US" altLang="zh-CN" sz="2000" b="1" dirty="0"/>
              <a:t>: </a:t>
            </a:r>
            <a:r>
              <a:rPr lang="zh-CN" altLang="en-US" sz="2000" b="1" dirty="0"/>
              <a:t>基于</a:t>
            </a:r>
            <a:r>
              <a:rPr lang="en-US" altLang="zh-CN" sz="2000" b="1" dirty="0"/>
              <a:t>MIPS</a:t>
            </a:r>
            <a:r>
              <a:rPr lang="zh-CN" altLang="en-US" sz="2000" b="1" dirty="0" smtClean="0"/>
              <a:t>架构</a:t>
            </a:r>
            <a:r>
              <a:rPr lang="zh-CN" altLang="en-US" sz="2000" dirty="0" smtClean="0"/>
              <a:t>左冬红</a:t>
            </a:r>
            <a:r>
              <a:rPr lang="zh-CN" altLang="en-US" sz="2000" dirty="0"/>
              <a:t>，清华大学出版社，</a:t>
            </a:r>
            <a:r>
              <a:rPr lang="en-US" altLang="zh-CN" sz="2000" dirty="0" smtClean="0"/>
              <a:t>2014</a:t>
            </a:r>
            <a:r>
              <a:rPr lang="zh-CN" altLang="en-US" sz="2000" dirty="0" smtClean="0"/>
              <a:t>，</a:t>
            </a:r>
            <a:r>
              <a:rPr lang="zh-CN" altLang="en-US" sz="2000" b="1" dirty="0" smtClean="0"/>
              <a:t>第</a:t>
            </a:r>
            <a:r>
              <a:rPr lang="en-US" altLang="zh-CN" sz="2000" b="1" dirty="0" smtClean="0"/>
              <a:t>6</a:t>
            </a:r>
            <a:r>
              <a:rPr lang="zh-CN" altLang="en-US" sz="2000" b="1" dirty="0" smtClean="0"/>
              <a:t>章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3970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3249</TotalTime>
  <Words>536</Words>
  <Application>Microsoft Office PowerPoint</Application>
  <PresentationFormat>全屏显示(4:3)</PresentationFormat>
  <Paragraphs>104</Paragraphs>
  <Slides>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黑体</vt:lpstr>
      <vt:lpstr>楷体</vt:lpstr>
      <vt:lpstr>宋体</vt:lpstr>
      <vt:lpstr>幼圆</vt:lpstr>
      <vt:lpstr>Arial</vt:lpstr>
      <vt:lpstr>Calibri</vt:lpstr>
      <vt:lpstr>Calibri Light</vt:lpstr>
      <vt:lpstr>Times New Roman</vt:lpstr>
      <vt:lpstr>Office 主题</vt:lpstr>
      <vt:lpstr>计算机体系结构实验</vt:lpstr>
      <vt:lpstr>接口技术</vt:lpstr>
      <vt:lpstr>I/O接口结构</vt:lpstr>
      <vt:lpstr>存储器映像I/O寻址方式</vt:lpstr>
      <vt:lpstr>增加I/O接口的MIPS单周期处理器</vt:lpstr>
      <vt:lpstr>存储器映像I/O寻址具体方案</vt:lpstr>
      <vt:lpstr>CPU查询方式I/O输入输出</vt:lpstr>
      <vt:lpstr>I/O接口</vt:lpstr>
      <vt:lpstr>参考资料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计算机体系结构 Computer Architecture</dc:title>
  <dc:creator>Sam</dc:creator>
  <cp:lastModifiedBy>Windows 用户</cp:lastModifiedBy>
  <cp:revision>246</cp:revision>
  <dcterms:created xsi:type="dcterms:W3CDTF">2017-01-28T01:03:38Z</dcterms:created>
  <dcterms:modified xsi:type="dcterms:W3CDTF">2018-03-05T14:34:05Z</dcterms:modified>
</cp:coreProperties>
</file>