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337" r:id="rId3"/>
    <p:sldId id="338" r:id="rId4"/>
    <p:sldId id="377" r:id="rId5"/>
    <p:sldId id="381" r:id="rId6"/>
    <p:sldId id="382" r:id="rId7"/>
    <p:sldId id="383" r:id="rId8"/>
    <p:sldId id="384" r:id="rId9"/>
    <p:sldId id="385" r:id="rId10"/>
    <p:sldId id="380" r:id="rId11"/>
    <p:sldId id="404" r:id="rId12"/>
    <p:sldId id="405" r:id="rId13"/>
    <p:sldId id="406" r:id="rId14"/>
    <p:sldId id="403" r:id="rId15"/>
    <p:sldId id="378" r:id="rId16"/>
    <p:sldId id="379" r:id="rId17"/>
    <p:sldId id="386" r:id="rId18"/>
    <p:sldId id="387" r:id="rId19"/>
    <p:sldId id="436" r:id="rId20"/>
    <p:sldId id="455" r:id="rId21"/>
    <p:sldId id="388" r:id="rId22"/>
    <p:sldId id="407" r:id="rId23"/>
    <p:sldId id="389" r:id="rId24"/>
    <p:sldId id="408" r:id="rId25"/>
    <p:sldId id="409" r:id="rId26"/>
    <p:sldId id="390" r:id="rId27"/>
    <p:sldId id="391" r:id="rId28"/>
    <p:sldId id="392" r:id="rId29"/>
    <p:sldId id="393" r:id="rId30"/>
    <p:sldId id="394" r:id="rId31"/>
    <p:sldId id="395" r:id="rId32"/>
    <p:sldId id="397" r:id="rId33"/>
    <p:sldId id="396" r:id="rId34"/>
    <p:sldId id="398" r:id="rId35"/>
    <p:sldId id="399" r:id="rId36"/>
    <p:sldId id="400" r:id="rId37"/>
    <p:sldId id="410" r:id="rId38"/>
    <p:sldId id="402" r:id="rId39"/>
    <p:sldId id="456" r:id="rId40"/>
    <p:sldId id="401" r:id="rId41"/>
    <p:sldId id="463" r:id="rId42"/>
    <p:sldId id="464" r:id="rId43"/>
    <p:sldId id="411" r:id="rId44"/>
    <p:sldId id="412" r:id="rId45"/>
    <p:sldId id="414" r:id="rId46"/>
    <p:sldId id="413" r:id="rId47"/>
    <p:sldId id="415" r:id="rId48"/>
    <p:sldId id="457" r:id="rId49"/>
    <p:sldId id="458" r:id="rId50"/>
    <p:sldId id="465" r:id="rId51"/>
    <p:sldId id="466" r:id="rId52"/>
    <p:sldId id="467" r:id="rId53"/>
    <p:sldId id="468" r:id="rId54"/>
    <p:sldId id="469" r:id="rId55"/>
    <p:sldId id="470" r:id="rId56"/>
    <p:sldId id="473" r:id="rId57"/>
    <p:sldId id="474" r:id="rId58"/>
    <p:sldId id="475" r:id="rId59"/>
    <p:sldId id="459" r:id="rId60"/>
    <p:sldId id="460" r:id="rId61"/>
    <p:sldId id="461" r:id="rId62"/>
    <p:sldId id="462" r:id="rId63"/>
    <p:sldId id="471" r:id="rId64"/>
    <p:sldId id="472" r:id="rId65"/>
    <p:sldId id="434" r:id="rId66"/>
    <p:sldId id="43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32" r:id="rId81"/>
    <p:sldId id="431" r:id="rId82"/>
    <p:sldId id="448" r:id="rId83"/>
    <p:sldId id="449" r:id="rId84"/>
    <p:sldId id="450" r:id="rId85"/>
    <p:sldId id="451" r:id="rId86"/>
    <p:sldId id="452" r:id="rId87"/>
    <p:sldId id="453" r:id="rId88"/>
    <p:sldId id="454" r:id="rId89"/>
    <p:sldId id="437" r:id="rId90"/>
    <p:sldId id="438" r:id="rId91"/>
    <p:sldId id="439" r:id="rId92"/>
    <p:sldId id="440" r:id="rId93"/>
    <p:sldId id="441" r:id="rId94"/>
    <p:sldId id="442" r:id="rId95"/>
    <p:sldId id="443" r:id="rId96"/>
    <p:sldId id="444" r:id="rId97"/>
    <p:sldId id="445" r:id="rId98"/>
    <p:sldId id="446" r:id="rId99"/>
    <p:sldId id="447" r:id="rId10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87"/>
    <a:srgbClr val="FF9900"/>
    <a:srgbClr val="FFCCCC"/>
    <a:srgbClr val="FFFF00"/>
    <a:srgbClr val="CE0000"/>
    <a:srgbClr val="00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329" autoAdjust="0"/>
    <p:restoredTop sz="89770" autoAdjust="0"/>
  </p:normalViewPr>
  <p:slideViewPr>
    <p:cSldViewPr>
      <p:cViewPr varScale="1">
        <p:scale>
          <a:sx n="68" d="100"/>
          <a:sy n="68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FEF1205-6459-419A-A6A6-8A9B1FFC4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237A5A2-0B15-46B6-BCDD-DF00CC7D3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63605-41E9-4504-8C2C-59C89F3E367B}" type="slidenum">
              <a:rPr lang="en-US" altLang="zh-CN">
                <a:ea typeface="宋体" charset="-122"/>
              </a:rPr>
              <a:pPr/>
              <a:t>67</a:t>
            </a:fld>
            <a:endParaRPr lang="en-US" altLang="zh-CN">
              <a:ea typeface="宋体" charset="-122"/>
            </a:endParaRP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9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0120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5DE730-79CB-4258-B5BF-E9C1048363A2}" type="slidenum">
              <a:rPr lang="en-US" altLang="zh-CN">
                <a:ea typeface="宋体" charset="-122"/>
              </a:rPr>
              <a:pPr/>
              <a:t>76</a:t>
            </a:fld>
            <a:endParaRPr lang="en-US" altLang="zh-CN">
              <a:ea typeface="宋体" charset="-122"/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9336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9EF07-3CB5-4371-B2EB-8417D0E5D1E6}" type="slidenum">
              <a:rPr lang="en-US" altLang="zh-CN">
                <a:ea typeface="宋体" charset="-122"/>
              </a:rPr>
              <a:pPr/>
              <a:t>77</a:t>
            </a:fld>
            <a:endParaRPr lang="en-US" altLang="zh-CN">
              <a:ea typeface="宋体" charset="-122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9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00360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784A1-D202-4E80-8440-2426025C0890}" type="slidenum">
              <a:rPr lang="en-US" altLang="zh-CN">
                <a:ea typeface="宋体" charset="-122"/>
              </a:rPr>
              <a:pPr/>
              <a:t>78</a:t>
            </a:fld>
            <a:endParaRPr lang="en-US" altLang="zh-CN">
              <a:ea typeface="宋体" charset="-122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01384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01435-C762-4C42-B9CF-83E46448E5C8}" type="slidenum">
              <a:rPr lang="en-US" altLang="zh-CN">
                <a:ea typeface="宋体" charset="-122"/>
              </a:rPr>
              <a:pPr/>
              <a:t>79</a:t>
            </a:fld>
            <a:endParaRPr lang="en-US" altLang="zh-CN">
              <a:ea typeface="宋体" charset="-122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7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02408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7EFF9-552D-467B-93FD-D30FB8C53425}" type="slidenum">
              <a:rPr lang="en-US" altLang="zh-CN">
                <a:ea typeface="宋体" charset="-122"/>
              </a:rPr>
              <a:pPr/>
              <a:t>68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3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1144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F66F72-E91A-4A16-B0DA-C11B0214FD84}" type="slidenum">
              <a:rPr lang="en-US" altLang="zh-CN">
                <a:ea typeface="宋体" charset="-122"/>
              </a:rPr>
              <a:pPr/>
              <a:t>69</a:t>
            </a:fld>
            <a:endParaRPr lang="en-US" altLang="zh-CN">
              <a:ea typeface="宋体" charset="-122"/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7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2168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EF89F-E4AB-4F24-B82A-87182D6D6438}" type="slidenum">
              <a:rPr lang="en-US" altLang="zh-CN">
                <a:ea typeface="宋体" charset="-122"/>
              </a:rPr>
              <a:pPr/>
              <a:t>70</a:t>
            </a:fld>
            <a:endParaRPr lang="en-US" altLang="zh-CN">
              <a:ea typeface="宋体" charset="-122"/>
            </a:endParaRP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3192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37833-FDF3-4BF8-876D-0B06ACFB8A0F}" type="slidenum">
              <a:rPr lang="en-US" altLang="zh-CN">
                <a:ea typeface="宋体" charset="-122"/>
              </a:rPr>
              <a:pPr/>
              <a:t>71</a:t>
            </a:fld>
            <a:endParaRPr lang="en-US" altLang="zh-CN">
              <a:ea typeface="宋体" charset="-122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4216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063A0-7034-410F-B911-6FAA8A9694D3}" type="slidenum">
              <a:rPr lang="en-US" altLang="zh-CN">
                <a:ea typeface="宋体" charset="-122"/>
              </a:rPr>
              <a:pPr/>
              <a:t>72</a:t>
            </a:fld>
            <a:endParaRPr lang="en-US" altLang="zh-CN">
              <a:ea typeface="宋体" charset="-122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5240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0C419-04E3-44EB-8F69-027171E283A1}" type="slidenum">
              <a:rPr lang="en-US" altLang="zh-CN">
                <a:ea typeface="宋体" charset="-122"/>
              </a:rPr>
              <a:pPr/>
              <a:t>73</a:t>
            </a:fld>
            <a:endParaRPr lang="en-US" altLang="zh-CN">
              <a:ea typeface="宋体" charset="-122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6264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520DF-1921-4FC9-A142-1A44529B90FC}" type="slidenum">
              <a:rPr lang="en-US" altLang="zh-CN">
                <a:ea typeface="宋体" charset="-122"/>
              </a:rPr>
              <a:pPr/>
              <a:t>74</a:t>
            </a:fld>
            <a:endParaRPr lang="en-US" altLang="zh-CN">
              <a:ea typeface="宋体" charset="-122"/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7288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0F05D-9BD2-4C45-942F-1E7554606A5A}" type="slidenum">
              <a:rPr lang="en-US" altLang="zh-CN">
                <a:ea typeface="宋体" charset="-122"/>
              </a:rPr>
              <a:pPr/>
              <a:t>75</a:t>
            </a:fld>
            <a:endParaRPr lang="en-US" altLang="zh-CN">
              <a:ea typeface="宋体" charset="-122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000" i="1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8312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79" tIns="44445" rIns="90479" bIns="44445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4B65B-9674-4BC2-9834-DB5A48FEA5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9710E-77A9-4081-B4FE-D2FE22A45D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8843A-99C9-490D-A37A-37AF47EE8A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48D1-0885-4791-835D-925424C39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6CFAB-2BA2-4957-8A3E-8DFBD56AF2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A06EA-2DCB-4089-B8FC-F923AAC29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BCED-6547-4747-8C24-A437CA891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B761F-AEE3-4104-8011-BED91D117F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1E73-29DA-4CA7-9440-947351722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CB35-F38E-4ED2-B288-F7D375E90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27A50-D240-4D81-930F-8839EB242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FE91455-3B3E-48D2-AEE1-C311435017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Introduction to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Lecture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84748C-4C4F-4DB8-8E5B-26861B0FA6B1}" type="slidenum">
              <a:rPr lang="en-US" altLang="zh-CN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Analysis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Notation: 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d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min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d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]}</a:t>
            </a:r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max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]</a:t>
            </a:r>
            <a:r>
              <a:rPr lang="en-US" altLang="zh-CN" smtClean="0">
                <a:ea typeface="宋体" charset="-122"/>
                <a:sym typeface="Symbol" pitchFamily="18" charset="2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Lemma</a:t>
            </a:r>
            <a:r>
              <a:rPr lang="en-US" altLang="zh-CN" smtClean="0">
                <a:ea typeface="宋体" charset="-122"/>
                <a:sym typeface="Symbol" pitchFamily="18" charset="2"/>
              </a:rPr>
              <a:t>: Let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 &amp; C</a:t>
            </a:r>
            <a:r>
              <a:rPr lang="en-US" altLang="zh-CN" smtClean="0">
                <a:ea typeface="宋体" charset="-122"/>
                <a:sym typeface="Symbol" pitchFamily="18" charset="2"/>
              </a:rPr>
              <a:t>’ be distinct S.C.C’s of digraph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=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 Let edge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with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 Then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&gt;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14B67-0DA7-4603-8136-5969C8146BE0}" type="slidenum">
              <a:rPr lang="en-US" altLang="zh-CN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Case 1</a:t>
            </a:r>
            <a:r>
              <a:rPr lang="en-US" altLang="zh-CN" sz="2800" smtClean="0">
                <a:ea typeface="宋体" charset="-122"/>
              </a:rPr>
              <a:t>: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d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&lt;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d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By 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white path theorem</a:t>
            </a:r>
            <a:r>
              <a:rPr lang="en-US" altLang="zh-CN" sz="2800" smtClean="0">
                <a:ea typeface="宋体" charset="-122"/>
              </a:rPr>
              <a:t>, all vertices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’</a:t>
            </a:r>
            <a:r>
              <a:rPr lang="en-US" altLang="zh-CN" sz="2800" smtClean="0">
                <a:ea typeface="宋体" charset="-122"/>
              </a:rPr>
              <a:t> are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descendant of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z="2800" smtClean="0">
                <a:ea typeface="宋体" charset="-122"/>
              </a:rPr>
              <a:t> and thus have earlier finishing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ea typeface="宋体" charset="-122"/>
              </a:rPr>
              <a:t>            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] &gt;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’)</a:t>
            </a:r>
          </a:p>
        </p:txBody>
      </p:sp>
      <p:sp>
        <p:nvSpPr>
          <p:cNvPr id="17413" name="Freeform 4"/>
          <p:cNvSpPr>
            <a:spLocks/>
          </p:cNvSpPr>
          <p:nvPr/>
        </p:nvSpPr>
        <p:spPr bwMode="auto">
          <a:xfrm>
            <a:off x="2395538" y="1887538"/>
            <a:ext cx="2132012" cy="2444750"/>
          </a:xfrm>
          <a:custGeom>
            <a:avLst/>
            <a:gdLst>
              <a:gd name="T0" fmla="*/ 133350 w 1343"/>
              <a:gd name="T1" fmla="*/ 382587 h 1540"/>
              <a:gd name="T2" fmla="*/ 493712 w 1343"/>
              <a:gd name="T3" fmla="*/ 63500 h 1540"/>
              <a:gd name="T4" fmla="*/ 579437 w 1343"/>
              <a:gd name="T5" fmla="*/ 42862 h 1540"/>
              <a:gd name="T6" fmla="*/ 706437 w 1343"/>
              <a:gd name="T7" fmla="*/ 0 h 1540"/>
              <a:gd name="T8" fmla="*/ 876300 w 1343"/>
              <a:gd name="T9" fmla="*/ 63500 h 1540"/>
              <a:gd name="T10" fmla="*/ 941387 w 1343"/>
              <a:gd name="T11" fmla="*/ 127000 h 1540"/>
              <a:gd name="T12" fmla="*/ 1047750 w 1343"/>
              <a:gd name="T13" fmla="*/ 169862 h 1540"/>
              <a:gd name="T14" fmla="*/ 1281112 w 1343"/>
              <a:gd name="T15" fmla="*/ 296863 h 1540"/>
              <a:gd name="T16" fmla="*/ 1962150 w 1343"/>
              <a:gd name="T17" fmla="*/ 765175 h 1540"/>
              <a:gd name="T18" fmla="*/ 2132012 w 1343"/>
              <a:gd name="T19" fmla="*/ 1127125 h 1540"/>
              <a:gd name="T20" fmla="*/ 2046287 w 1343"/>
              <a:gd name="T21" fmla="*/ 1509712 h 1540"/>
              <a:gd name="T22" fmla="*/ 2025650 w 1343"/>
              <a:gd name="T23" fmla="*/ 1573212 h 1540"/>
              <a:gd name="T24" fmla="*/ 1706562 w 1343"/>
              <a:gd name="T25" fmla="*/ 1806575 h 1540"/>
              <a:gd name="T26" fmla="*/ 1557337 w 1343"/>
              <a:gd name="T27" fmla="*/ 1978025 h 1540"/>
              <a:gd name="T28" fmla="*/ 1365250 w 1343"/>
              <a:gd name="T29" fmla="*/ 2168525 h 1540"/>
              <a:gd name="T30" fmla="*/ 1154112 w 1343"/>
              <a:gd name="T31" fmla="*/ 2254250 h 1540"/>
              <a:gd name="T32" fmla="*/ 1089025 w 1343"/>
              <a:gd name="T33" fmla="*/ 2297113 h 1540"/>
              <a:gd name="T34" fmla="*/ 642937 w 1343"/>
              <a:gd name="T35" fmla="*/ 2444750 h 1540"/>
              <a:gd name="T36" fmla="*/ 280987 w 1343"/>
              <a:gd name="T37" fmla="*/ 2381250 h 1540"/>
              <a:gd name="T38" fmla="*/ 196850 w 1343"/>
              <a:gd name="T39" fmla="*/ 2317750 h 1540"/>
              <a:gd name="T40" fmla="*/ 133350 w 1343"/>
              <a:gd name="T41" fmla="*/ 2297113 h 1540"/>
              <a:gd name="T42" fmla="*/ 111125 w 1343"/>
              <a:gd name="T43" fmla="*/ 2232025 h 1540"/>
              <a:gd name="T44" fmla="*/ 47625 w 1343"/>
              <a:gd name="T45" fmla="*/ 1978025 h 1540"/>
              <a:gd name="T46" fmla="*/ 26987 w 1343"/>
              <a:gd name="T47" fmla="*/ 977900 h 1540"/>
              <a:gd name="T48" fmla="*/ 68262 w 1343"/>
              <a:gd name="T49" fmla="*/ 681037 h 1540"/>
              <a:gd name="T50" fmla="*/ 90487 w 1343"/>
              <a:gd name="T51" fmla="*/ 446088 h 1540"/>
              <a:gd name="T52" fmla="*/ 133350 w 1343"/>
              <a:gd name="T53" fmla="*/ 382587 h 15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343"/>
              <a:gd name="T82" fmla="*/ 0 h 1540"/>
              <a:gd name="T83" fmla="*/ 1343 w 1343"/>
              <a:gd name="T84" fmla="*/ 1540 h 15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343" h="1540">
                <a:moveTo>
                  <a:pt x="84" y="241"/>
                </a:moveTo>
                <a:cubicBezTo>
                  <a:pt x="118" y="138"/>
                  <a:pt x="210" y="73"/>
                  <a:pt x="311" y="40"/>
                </a:cubicBezTo>
                <a:cubicBezTo>
                  <a:pt x="329" y="34"/>
                  <a:pt x="347" y="32"/>
                  <a:pt x="365" y="27"/>
                </a:cubicBezTo>
                <a:cubicBezTo>
                  <a:pt x="392" y="19"/>
                  <a:pt x="445" y="0"/>
                  <a:pt x="445" y="0"/>
                </a:cubicBezTo>
                <a:cubicBezTo>
                  <a:pt x="490" y="11"/>
                  <a:pt x="512" y="12"/>
                  <a:pt x="552" y="40"/>
                </a:cubicBezTo>
                <a:cubicBezTo>
                  <a:pt x="568" y="51"/>
                  <a:pt x="577" y="70"/>
                  <a:pt x="593" y="80"/>
                </a:cubicBezTo>
                <a:cubicBezTo>
                  <a:pt x="613" y="93"/>
                  <a:pt x="639" y="95"/>
                  <a:pt x="660" y="107"/>
                </a:cubicBezTo>
                <a:cubicBezTo>
                  <a:pt x="813" y="199"/>
                  <a:pt x="637" y="132"/>
                  <a:pt x="807" y="187"/>
                </a:cubicBezTo>
                <a:cubicBezTo>
                  <a:pt x="927" y="310"/>
                  <a:pt x="1094" y="388"/>
                  <a:pt x="1236" y="482"/>
                </a:cubicBezTo>
                <a:cubicBezTo>
                  <a:pt x="1287" y="559"/>
                  <a:pt x="1320" y="620"/>
                  <a:pt x="1343" y="710"/>
                </a:cubicBezTo>
                <a:cubicBezTo>
                  <a:pt x="1332" y="818"/>
                  <a:pt x="1328" y="860"/>
                  <a:pt x="1289" y="951"/>
                </a:cubicBezTo>
                <a:cubicBezTo>
                  <a:pt x="1284" y="964"/>
                  <a:pt x="1286" y="981"/>
                  <a:pt x="1276" y="991"/>
                </a:cubicBezTo>
                <a:cubicBezTo>
                  <a:pt x="1219" y="1048"/>
                  <a:pt x="1137" y="1085"/>
                  <a:pt x="1075" y="1138"/>
                </a:cubicBezTo>
                <a:cubicBezTo>
                  <a:pt x="989" y="1211"/>
                  <a:pt x="1050" y="1169"/>
                  <a:pt x="981" y="1246"/>
                </a:cubicBezTo>
                <a:cubicBezTo>
                  <a:pt x="965" y="1264"/>
                  <a:pt x="889" y="1338"/>
                  <a:pt x="860" y="1366"/>
                </a:cubicBezTo>
                <a:cubicBezTo>
                  <a:pt x="840" y="1386"/>
                  <a:pt x="756" y="1405"/>
                  <a:pt x="727" y="1420"/>
                </a:cubicBezTo>
                <a:cubicBezTo>
                  <a:pt x="712" y="1427"/>
                  <a:pt x="701" y="1441"/>
                  <a:pt x="686" y="1447"/>
                </a:cubicBezTo>
                <a:cubicBezTo>
                  <a:pt x="591" y="1482"/>
                  <a:pt x="492" y="1483"/>
                  <a:pt x="405" y="1540"/>
                </a:cubicBezTo>
                <a:cubicBezTo>
                  <a:pt x="311" y="1531"/>
                  <a:pt x="261" y="1522"/>
                  <a:pt x="177" y="1500"/>
                </a:cubicBezTo>
                <a:cubicBezTo>
                  <a:pt x="159" y="1487"/>
                  <a:pt x="143" y="1471"/>
                  <a:pt x="124" y="1460"/>
                </a:cubicBezTo>
                <a:cubicBezTo>
                  <a:pt x="112" y="1453"/>
                  <a:pt x="94" y="1457"/>
                  <a:pt x="84" y="1447"/>
                </a:cubicBezTo>
                <a:cubicBezTo>
                  <a:pt x="74" y="1437"/>
                  <a:pt x="74" y="1420"/>
                  <a:pt x="70" y="1406"/>
                </a:cubicBezTo>
                <a:cubicBezTo>
                  <a:pt x="57" y="1352"/>
                  <a:pt x="43" y="1300"/>
                  <a:pt x="30" y="1246"/>
                </a:cubicBezTo>
                <a:cubicBezTo>
                  <a:pt x="6" y="1027"/>
                  <a:pt x="0" y="845"/>
                  <a:pt x="17" y="616"/>
                </a:cubicBezTo>
                <a:cubicBezTo>
                  <a:pt x="22" y="553"/>
                  <a:pt x="37" y="492"/>
                  <a:pt x="43" y="429"/>
                </a:cubicBezTo>
                <a:cubicBezTo>
                  <a:pt x="48" y="380"/>
                  <a:pt x="41" y="328"/>
                  <a:pt x="57" y="281"/>
                </a:cubicBezTo>
                <a:cubicBezTo>
                  <a:pt x="81" y="211"/>
                  <a:pt x="122" y="319"/>
                  <a:pt x="84" y="24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4" name="Freeform 5"/>
          <p:cNvSpPr>
            <a:spLocks/>
          </p:cNvSpPr>
          <p:nvPr/>
        </p:nvSpPr>
        <p:spPr bwMode="auto">
          <a:xfrm>
            <a:off x="5773738" y="1865313"/>
            <a:ext cx="2532062" cy="2343150"/>
          </a:xfrm>
          <a:custGeom>
            <a:avLst/>
            <a:gdLst>
              <a:gd name="T0" fmla="*/ 347662 w 1595"/>
              <a:gd name="T1" fmla="*/ 234950 h 1476"/>
              <a:gd name="T2" fmla="*/ 220662 w 1595"/>
              <a:gd name="T3" fmla="*/ 384175 h 1476"/>
              <a:gd name="T4" fmla="*/ 134937 w 1595"/>
              <a:gd name="T5" fmla="*/ 617537 h 1476"/>
              <a:gd name="T6" fmla="*/ 93662 w 1595"/>
              <a:gd name="T7" fmla="*/ 681037 h 1476"/>
              <a:gd name="T8" fmla="*/ 7937 w 1595"/>
              <a:gd name="T9" fmla="*/ 1042988 h 1476"/>
              <a:gd name="T10" fmla="*/ 71437 w 1595"/>
              <a:gd name="T11" fmla="*/ 1574800 h 1476"/>
              <a:gd name="T12" fmla="*/ 985837 w 1595"/>
              <a:gd name="T13" fmla="*/ 2254250 h 1476"/>
              <a:gd name="T14" fmla="*/ 1773237 w 1595"/>
              <a:gd name="T15" fmla="*/ 2233613 h 1476"/>
              <a:gd name="T16" fmla="*/ 2006600 w 1595"/>
              <a:gd name="T17" fmla="*/ 2127250 h 1476"/>
              <a:gd name="T18" fmla="*/ 2049462 w 1595"/>
              <a:gd name="T19" fmla="*/ 2063750 h 1476"/>
              <a:gd name="T20" fmla="*/ 2198687 w 1595"/>
              <a:gd name="T21" fmla="*/ 1957388 h 1476"/>
              <a:gd name="T22" fmla="*/ 2241550 w 1595"/>
              <a:gd name="T23" fmla="*/ 1893888 h 1476"/>
              <a:gd name="T24" fmla="*/ 2411412 w 1595"/>
              <a:gd name="T25" fmla="*/ 1787525 h 1476"/>
              <a:gd name="T26" fmla="*/ 2517775 w 1595"/>
              <a:gd name="T27" fmla="*/ 1574800 h 1476"/>
              <a:gd name="T28" fmla="*/ 2454275 w 1595"/>
              <a:gd name="T29" fmla="*/ 1382712 h 1476"/>
              <a:gd name="T30" fmla="*/ 2432050 w 1595"/>
              <a:gd name="T31" fmla="*/ 1298575 h 1476"/>
              <a:gd name="T32" fmla="*/ 2305050 w 1595"/>
              <a:gd name="T33" fmla="*/ 1192212 h 1476"/>
              <a:gd name="T34" fmla="*/ 2219325 w 1595"/>
              <a:gd name="T35" fmla="*/ 1063625 h 1476"/>
              <a:gd name="T36" fmla="*/ 2176462 w 1595"/>
              <a:gd name="T37" fmla="*/ 1000125 h 1476"/>
              <a:gd name="T38" fmla="*/ 1900237 w 1595"/>
              <a:gd name="T39" fmla="*/ 744537 h 1476"/>
              <a:gd name="T40" fmla="*/ 1773237 w 1595"/>
              <a:gd name="T41" fmla="*/ 596900 h 1476"/>
              <a:gd name="T42" fmla="*/ 1793875 w 1595"/>
              <a:gd name="T43" fmla="*/ 447675 h 1476"/>
              <a:gd name="T44" fmla="*/ 1816100 w 1595"/>
              <a:gd name="T45" fmla="*/ 384175 h 1476"/>
              <a:gd name="T46" fmla="*/ 1262062 w 1595"/>
              <a:gd name="T47" fmla="*/ 0 h 1476"/>
              <a:gd name="T48" fmla="*/ 942975 w 1595"/>
              <a:gd name="T49" fmla="*/ 65088 h 1476"/>
              <a:gd name="T50" fmla="*/ 752475 w 1595"/>
              <a:gd name="T51" fmla="*/ 149225 h 1476"/>
              <a:gd name="T52" fmla="*/ 496887 w 1595"/>
              <a:gd name="T53" fmla="*/ 171450 h 1476"/>
              <a:gd name="T54" fmla="*/ 454025 w 1595"/>
              <a:gd name="T55" fmla="*/ 234950 h 1476"/>
              <a:gd name="T56" fmla="*/ 369887 w 1595"/>
              <a:gd name="T57" fmla="*/ 255588 h 1476"/>
              <a:gd name="T58" fmla="*/ 347662 w 1595"/>
              <a:gd name="T59" fmla="*/ 234950 h 147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595"/>
              <a:gd name="T91" fmla="*/ 0 h 1476"/>
              <a:gd name="T92" fmla="*/ 1595 w 1595"/>
              <a:gd name="T93" fmla="*/ 1476 h 147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595" h="1476">
                <a:moveTo>
                  <a:pt x="219" y="148"/>
                </a:moveTo>
                <a:cubicBezTo>
                  <a:pt x="194" y="181"/>
                  <a:pt x="162" y="208"/>
                  <a:pt x="139" y="242"/>
                </a:cubicBezTo>
                <a:cubicBezTo>
                  <a:pt x="112" y="284"/>
                  <a:pt x="104" y="344"/>
                  <a:pt x="85" y="389"/>
                </a:cubicBezTo>
                <a:cubicBezTo>
                  <a:pt x="79" y="404"/>
                  <a:pt x="66" y="415"/>
                  <a:pt x="59" y="429"/>
                </a:cubicBezTo>
                <a:cubicBezTo>
                  <a:pt x="26" y="494"/>
                  <a:pt x="19" y="586"/>
                  <a:pt x="5" y="657"/>
                </a:cubicBezTo>
                <a:cubicBezTo>
                  <a:pt x="11" y="764"/>
                  <a:pt x="0" y="888"/>
                  <a:pt x="45" y="992"/>
                </a:cubicBezTo>
                <a:cubicBezTo>
                  <a:pt x="138" y="1209"/>
                  <a:pt x="395" y="1383"/>
                  <a:pt x="621" y="1420"/>
                </a:cubicBezTo>
                <a:cubicBezTo>
                  <a:pt x="781" y="1476"/>
                  <a:pt x="954" y="1427"/>
                  <a:pt x="1117" y="1407"/>
                </a:cubicBezTo>
                <a:cubicBezTo>
                  <a:pt x="1169" y="1380"/>
                  <a:pt x="1207" y="1354"/>
                  <a:pt x="1264" y="1340"/>
                </a:cubicBezTo>
                <a:cubicBezTo>
                  <a:pt x="1273" y="1327"/>
                  <a:pt x="1279" y="1311"/>
                  <a:pt x="1291" y="1300"/>
                </a:cubicBezTo>
                <a:cubicBezTo>
                  <a:pt x="1320" y="1275"/>
                  <a:pt x="1385" y="1233"/>
                  <a:pt x="1385" y="1233"/>
                </a:cubicBezTo>
                <a:cubicBezTo>
                  <a:pt x="1394" y="1220"/>
                  <a:pt x="1399" y="1203"/>
                  <a:pt x="1412" y="1193"/>
                </a:cubicBezTo>
                <a:cubicBezTo>
                  <a:pt x="1445" y="1167"/>
                  <a:pt x="1519" y="1126"/>
                  <a:pt x="1519" y="1126"/>
                </a:cubicBezTo>
                <a:cubicBezTo>
                  <a:pt x="1548" y="1083"/>
                  <a:pt x="1569" y="1041"/>
                  <a:pt x="1586" y="992"/>
                </a:cubicBezTo>
                <a:cubicBezTo>
                  <a:pt x="1553" y="866"/>
                  <a:pt x="1595" y="1018"/>
                  <a:pt x="1546" y="871"/>
                </a:cubicBezTo>
                <a:cubicBezTo>
                  <a:pt x="1540" y="854"/>
                  <a:pt x="1543" y="832"/>
                  <a:pt x="1532" y="818"/>
                </a:cubicBezTo>
                <a:cubicBezTo>
                  <a:pt x="1511" y="791"/>
                  <a:pt x="1475" y="777"/>
                  <a:pt x="1452" y="751"/>
                </a:cubicBezTo>
                <a:cubicBezTo>
                  <a:pt x="1430" y="727"/>
                  <a:pt x="1416" y="697"/>
                  <a:pt x="1398" y="670"/>
                </a:cubicBezTo>
                <a:cubicBezTo>
                  <a:pt x="1389" y="657"/>
                  <a:pt x="1371" y="630"/>
                  <a:pt x="1371" y="630"/>
                </a:cubicBezTo>
                <a:cubicBezTo>
                  <a:pt x="1340" y="534"/>
                  <a:pt x="1247" y="536"/>
                  <a:pt x="1197" y="469"/>
                </a:cubicBezTo>
                <a:cubicBezTo>
                  <a:pt x="1146" y="401"/>
                  <a:pt x="1173" y="432"/>
                  <a:pt x="1117" y="376"/>
                </a:cubicBezTo>
                <a:cubicBezTo>
                  <a:pt x="1121" y="345"/>
                  <a:pt x="1124" y="313"/>
                  <a:pt x="1130" y="282"/>
                </a:cubicBezTo>
                <a:cubicBezTo>
                  <a:pt x="1133" y="268"/>
                  <a:pt x="1144" y="256"/>
                  <a:pt x="1144" y="242"/>
                </a:cubicBezTo>
                <a:cubicBezTo>
                  <a:pt x="1144" y="61"/>
                  <a:pt x="926" y="53"/>
                  <a:pt x="795" y="0"/>
                </a:cubicBezTo>
                <a:cubicBezTo>
                  <a:pt x="747" y="6"/>
                  <a:pt x="642" y="10"/>
                  <a:pt x="594" y="41"/>
                </a:cubicBezTo>
                <a:cubicBezTo>
                  <a:pt x="554" y="67"/>
                  <a:pt x="527" y="89"/>
                  <a:pt x="474" y="94"/>
                </a:cubicBezTo>
                <a:cubicBezTo>
                  <a:pt x="420" y="99"/>
                  <a:pt x="367" y="103"/>
                  <a:pt x="313" y="108"/>
                </a:cubicBezTo>
                <a:cubicBezTo>
                  <a:pt x="304" y="121"/>
                  <a:pt x="299" y="139"/>
                  <a:pt x="286" y="148"/>
                </a:cubicBezTo>
                <a:cubicBezTo>
                  <a:pt x="271" y="158"/>
                  <a:pt x="250" y="156"/>
                  <a:pt x="233" y="161"/>
                </a:cubicBezTo>
                <a:cubicBezTo>
                  <a:pt x="185" y="175"/>
                  <a:pt x="180" y="189"/>
                  <a:pt x="219" y="1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784600" y="18891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C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683250" y="18891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C’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2641600" y="227012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x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2717800" y="2651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2771775" y="2738438"/>
            <a:ext cx="825500" cy="795337"/>
          </a:xfrm>
          <a:custGeom>
            <a:avLst/>
            <a:gdLst>
              <a:gd name="T0" fmla="*/ 11112 w 520"/>
              <a:gd name="T1" fmla="*/ 0 h 501"/>
              <a:gd name="T2" fmla="*/ 96837 w 520"/>
              <a:gd name="T3" fmla="*/ 106362 h 501"/>
              <a:gd name="T4" fmla="*/ 139700 w 520"/>
              <a:gd name="T5" fmla="*/ 169862 h 501"/>
              <a:gd name="T6" fmla="*/ 330200 w 520"/>
              <a:gd name="T7" fmla="*/ 212725 h 501"/>
              <a:gd name="T8" fmla="*/ 500062 w 520"/>
              <a:gd name="T9" fmla="*/ 360362 h 501"/>
              <a:gd name="T10" fmla="*/ 542925 w 520"/>
              <a:gd name="T11" fmla="*/ 425450 h 501"/>
              <a:gd name="T12" fmla="*/ 606425 w 520"/>
              <a:gd name="T13" fmla="*/ 466725 h 501"/>
              <a:gd name="T14" fmla="*/ 692150 w 520"/>
              <a:gd name="T15" fmla="*/ 595312 h 501"/>
              <a:gd name="T16" fmla="*/ 819150 w 520"/>
              <a:gd name="T17" fmla="*/ 701675 h 5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0"/>
              <a:gd name="T28" fmla="*/ 0 h 501"/>
              <a:gd name="T29" fmla="*/ 520 w 520"/>
              <a:gd name="T30" fmla="*/ 501 h 5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0" h="501">
                <a:moveTo>
                  <a:pt x="7" y="0"/>
                </a:moveTo>
                <a:cubicBezTo>
                  <a:pt x="34" y="78"/>
                  <a:pt x="0" y="6"/>
                  <a:pt x="61" y="67"/>
                </a:cubicBezTo>
                <a:cubicBezTo>
                  <a:pt x="72" y="78"/>
                  <a:pt x="75" y="97"/>
                  <a:pt x="88" y="107"/>
                </a:cubicBezTo>
                <a:cubicBezTo>
                  <a:pt x="120" y="132"/>
                  <a:pt x="168" y="127"/>
                  <a:pt x="208" y="134"/>
                </a:cubicBezTo>
                <a:cubicBezTo>
                  <a:pt x="244" y="240"/>
                  <a:pt x="207" y="209"/>
                  <a:pt x="315" y="227"/>
                </a:cubicBezTo>
                <a:cubicBezTo>
                  <a:pt x="324" y="241"/>
                  <a:pt x="330" y="256"/>
                  <a:pt x="342" y="268"/>
                </a:cubicBezTo>
                <a:cubicBezTo>
                  <a:pt x="353" y="279"/>
                  <a:pt x="372" y="282"/>
                  <a:pt x="382" y="294"/>
                </a:cubicBezTo>
                <a:cubicBezTo>
                  <a:pt x="403" y="318"/>
                  <a:pt x="418" y="348"/>
                  <a:pt x="436" y="375"/>
                </a:cubicBezTo>
                <a:cubicBezTo>
                  <a:pt x="520" y="501"/>
                  <a:pt x="516" y="386"/>
                  <a:pt x="516" y="4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20" name="Oval 13"/>
          <p:cNvSpPr>
            <a:spLocks noChangeArrowheads="1"/>
          </p:cNvSpPr>
          <p:nvPr/>
        </p:nvSpPr>
        <p:spPr bwMode="auto">
          <a:xfrm>
            <a:off x="6527800" y="34893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3556000" y="3489325"/>
            <a:ext cx="2971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22" name="Oval 15"/>
          <p:cNvSpPr>
            <a:spLocks noChangeArrowheads="1"/>
          </p:cNvSpPr>
          <p:nvPr/>
        </p:nvSpPr>
        <p:spPr bwMode="auto">
          <a:xfrm>
            <a:off x="3479800" y="3413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3160713" y="3260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6648450" y="326072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868363" y="1828800"/>
            <a:ext cx="2560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x </a:t>
            </a:r>
            <a:r>
              <a:rPr lang="en-US" altLang="zh-CN">
                <a:solidFill>
                  <a:schemeClr val="tx1"/>
                </a:solidFill>
              </a:rPr>
              <a:t>is first discovered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d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 = </a:t>
            </a:r>
            <a:r>
              <a:rPr lang="en-US" altLang="zh-CN" i="1"/>
              <a:t>d</a:t>
            </a:r>
            <a:r>
              <a:rPr lang="en-US" altLang="zh-CN"/>
              <a:t>[</a:t>
            </a:r>
            <a:r>
              <a:rPr lang="en-US" altLang="zh-CN" i="1"/>
              <a:t>C</a:t>
            </a:r>
            <a:r>
              <a:rPr lang="en-US" altLang="zh-CN"/>
              <a:t>]</a:t>
            </a: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812800" y="3352800"/>
            <a:ext cx="1630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exists white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path</a:t>
            </a:r>
            <a:endParaRPr lang="en-US" altLang="zh-CN"/>
          </a:p>
        </p:txBody>
      </p:sp>
      <p:sp>
        <p:nvSpPr>
          <p:cNvPr id="17427" name="Line 20"/>
          <p:cNvSpPr>
            <a:spLocks noChangeShapeType="1"/>
          </p:cNvSpPr>
          <p:nvPr/>
        </p:nvSpPr>
        <p:spPr bwMode="auto">
          <a:xfrm flipV="1">
            <a:off x="2260600" y="310832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3678238" y="3886200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white path</a:t>
            </a:r>
            <a:endParaRPr lang="en-US" altLang="zh-CN"/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 flipV="1">
            <a:off x="4622800" y="356552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30" name="Text Box 23"/>
          <p:cNvSpPr txBox="1">
            <a:spLocks noChangeArrowheads="1"/>
          </p:cNvSpPr>
          <p:nvPr/>
        </p:nvSpPr>
        <p:spPr bwMode="auto">
          <a:xfrm>
            <a:off x="5448300" y="4038600"/>
            <a:ext cx="123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all white</a:t>
            </a:r>
            <a:endParaRPr lang="en-US" altLang="zh-CN"/>
          </a:p>
        </p:txBody>
      </p:sp>
      <p:sp>
        <p:nvSpPr>
          <p:cNvPr id="17431" name="Line 24"/>
          <p:cNvSpPr>
            <a:spLocks noChangeShapeType="1"/>
          </p:cNvSpPr>
          <p:nvPr/>
        </p:nvSpPr>
        <p:spPr bwMode="auto">
          <a:xfrm flipV="1">
            <a:off x="6070600" y="379412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6F9AF-EE23-4D11-89CE-01A90AF59032}" type="slidenum">
              <a:rPr lang="en-US" altLang="zh-CN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Analysis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Case 2</a:t>
            </a:r>
            <a:r>
              <a:rPr lang="en-US" altLang="zh-CN" sz="2800" smtClean="0">
                <a:ea typeface="宋体" charset="-122"/>
              </a:rPr>
              <a:t>: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d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&gt;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d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No vertex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ea typeface="宋体" charset="-122"/>
              </a:rPr>
              <a:t> reachable from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’</a:t>
            </a:r>
            <a:r>
              <a:rPr lang="en-US" altLang="zh-CN" sz="2800" smtClean="0">
                <a:ea typeface="宋体" charset="-122"/>
              </a:rPr>
              <a:t> (previous lemma), so at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y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]</a:t>
            </a:r>
            <a:r>
              <a:rPr lang="en-US" altLang="zh-CN" sz="2800" smtClean="0"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ea typeface="宋体" charset="-122"/>
              </a:rPr>
              <a:t> is all white. Thus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&gt;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’</a:t>
            </a:r>
            <a:r>
              <a:rPr lang="en-US" altLang="zh-CN" sz="2800" smtClean="0">
                <a:ea typeface="宋体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So, whether we begin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ea typeface="宋体" charset="-122"/>
              </a:rPr>
              <a:t> or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’</a:t>
            </a:r>
            <a:r>
              <a:rPr lang="en-US" altLang="zh-CN" sz="2800" smtClean="0">
                <a:ea typeface="宋体" charset="-122"/>
              </a:rPr>
              <a:t> first,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’</a:t>
            </a:r>
            <a:r>
              <a:rPr lang="en-US" altLang="zh-CN" sz="2800" smtClean="0">
                <a:ea typeface="宋体" charset="-122"/>
              </a:rPr>
              <a:t> will always finish first!</a:t>
            </a:r>
          </a:p>
        </p:txBody>
      </p:sp>
      <p:sp>
        <p:nvSpPr>
          <p:cNvPr id="18437" name="Freeform 4"/>
          <p:cNvSpPr>
            <a:spLocks/>
          </p:cNvSpPr>
          <p:nvPr/>
        </p:nvSpPr>
        <p:spPr bwMode="auto">
          <a:xfrm>
            <a:off x="990600" y="1698625"/>
            <a:ext cx="2132013" cy="2444750"/>
          </a:xfrm>
          <a:custGeom>
            <a:avLst/>
            <a:gdLst>
              <a:gd name="T0" fmla="*/ 133350 w 1343"/>
              <a:gd name="T1" fmla="*/ 382587 h 1540"/>
              <a:gd name="T2" fmla="*/ 493713 w 1343"/>
              <a:gd name="T3" fmla="*/ 63500 h 1540"/>
              <a:gd name="T4" fmla="*/ 579438 w 1343"/>
              <a:gd name="T5" fmla="*/ 42862 h 1540"/>
              <a:gd name="T6" fmla="*/ 706438 w 1343"/>
              <a:gd name="T7" fmla="*/ 0 h 1540"/>
              <a:gd name="T8" fmla="*/ 876300 w 1343"/>
              <a:gd name="T9" fmla="*/ 63500 h 1540"/>
              <a:gd name="T10" fmla="*/ 941388 w 1343"/>
              <a:gd name="T11" fmla="*/ 127000 h 1540"/>
              <a:gd name="T12" fmla="*/ 1047750 w 1343"/>
              <a:gd name="T13" fmla="*/ 169862 h 1540"/>
              <a:gd name="T14" fmla="*/ 1281113 w 1343"/>
              <a:gd name="T15" fmla="*/ 296863 h 1540"/>
              <a:gd name="T16" fmla="*/ 1962151 w 1343"/>
              <a:gd name="T17" fmla="*/ 765175 h 1540"/>
              <a:gd name="T18" fmla="*/ 2132013 w 1343"/>
              <a:gd name="T19" fmla="*/ 1127125 h 1540"/>
              <a:gd name="T20" fmla="*/ 2046288 w 1343"/>
              <a:gd name="T21" fmla="*/ 1509712 h 1540"/>
              <a:gd name="T22" fmla="*/ 2025651 w 1343"/>
              <a:gd name="T23" fmla="*/ 1573212 h 1540"/>
              <a:gd name="T24" fmla="*/ 1706563 w 1343"/>
              <a:gd name="T25" fmla="*/ 1806575 h 1540"/>
              <a:gd name="T26" fmla="*/ 1557338 w 1343"/>
              <a:gd name="T27" fmla="*/ 1978025 h 1540"/>
              <a:gd name="T28" fmla="*/ 1365250 w 1343"/>
              <a:gd name="T29" fmla="*/ 2168525 h 1540"/>
              <a:gd name="T30" fmla="*/ 1154113 w 1343"/>
              <a:gd name="T31" fmla="*/ 2254250 h 1540"/>
              <a:gd name="T32" fmla="*/ 1089025 w 1343"/>
              <a:gd name="T33" fmla="*/ 2297113 h 1540"/>
              <a:gd name="T34" fmla="*/ 642938 w 1343"/>
              <a:gd name="T35" fmla="*/ 2444750 h 1540"/>
              <a:gd name="T36" fmla="*/ 280988 w 1343"/>
              <a:gd name="T37" fmla="*/ 2381250 h 1540"/>
              <a:gd name="T38" fmla="*/ 196850 w 1343"/>
              <a:gd name="T39" fmla="*/ 2317750 h 1540"/>
              <a:gd name="T40" fmla="*/ 133350 w 1343"/>
              <a:gd name="T41" fmla="*/ 2297113 h 1540"/>
              <a:gd name="T42" fmla="*/ 111125 w 1343"/>
              <a:gd name="T43" fmla="*/ 2232025 h 1540"/>
              <a:gd name="T44" fmla="*/ 47625 w 1343"/>
              <a:gd name="T45" fmla="*/ 1978025 h 1540"/>
              <a:gd name="T46" fmla="*/ 26988 w 1343"/>
              <a:gd name="T47" fmla="*/ 977900 h 1540"/>
              <a:gd name="T48" fmla="*/ 68263 w 1343"/>
              <a:gd name="T49" fmla="*/ 681037 h 1540"/>
              <a:gd name="T50" fmla="*/ 90488 w 1343"/>
              <a:gd name="T51" fmla="*/ 446088 h 1540"/>
              <a:gd name="T52" fmla="*/ 133350 w 1343"/>
              <a:gd name="T53" fmla="*/ 382587 h 15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343"/>
              <a:gd name="T82" fmla="*/ 0 h 1540"/>
              <a:gd name="T83" fmla="*/ 1343 w 1343"/>
              <a:gd name="T84" fmla="*/ 1540 h 15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343" h="1540">
                <a:moveTo>
                  <a:pt x="84" y="241"/>
                </a:moveTo>
                <a:cubicBezTo>
                  <a:pt x="118" y="138"/>
                  <a:pt x="210" y="73"/>
                  <a:pt x="311" y="40"/>
                </a:cubicBezTo>
                <a:cubicBezTo>
                  <a:pt x="329" y="34"/>
                  <a:pt x="347" y="32"/>
                  <a:pt x="365" y="27"/>
                </a:cubicBezTo>
                <a:cubicBezTo>
                  <a:pt x="392" y="19"/>
                  <a:pt x="445" y="0"/>
                  <a:pt x="445" y="0"/>
                </a:cubicBezTo>
                <a:cubicBezTo>
                  <a:pt x="490" y="11"/>
                  <a:pt x="512" y="12"/>
                  <a:pt x="552" y="40"/>
                </a:cubicBezTo>
                <a:cubicBezTo>
                  <a:pt x="568" y="51"/>
                  <a:pt x="577" y="70"/>
                  <a:pt x="593" y="80"/>
                </a:cubicBezTo>
                <a:cubicBezTo>
                  <a:pt x="613" y="93"/>
                  <a:pt x="639" y="95"/>
                  <a:pt x="660" y="107"/>
                </a:cubicBezTo>
                <a:cubicBezTo>
                  <a:pt x="813" y="199"/>
                  <a:pt x="637" y="132"/>
                  <a:pt x="807" y="187"/>
                </a:cubicBezTo>
                <a:cubicBezTo>
                  <a:pt x="927" y="310"/>
                  <a:pt x="1094" y="388"/>
                  <a:pt x="1236" y="482"/>
                </a:cubicBezTo>
                <a:cubicBezTo>
                  <a:pt x="1287" y="559"/>
                  <a:pt x="1320" y="620"/>
                  <a:pt x="1343" y="710"/>
                </a:cubicBezTo>
                <a:cubicBezTo>
                  <a:pt x="1332" y="818"/>
                  <a:pt x="1328" y="860"/>
                  <a:pt x="1289" y="951"/>
                </a:cubicBezTo>
                <a:cubicBezTo>
                  <a:pt x="1284" y="964"/>
                  <a:pt x="1286" y="981"/>
                  <a:pt x="1276" y="991"/>
                </a:cubicBezTo>
                <a:cubicBezTo>
                  <a:pt x="1219" y="1048"/>
                  <a:pt x="1137" y="1085"/>
                  <a:pt x="1075" y="1138"/>
                </a:cubicBezTo>
                <a:cubicBezTo>
                  <a:pt x="989" y="1211"/>
                  <a:pt x="1050" y="1169"/>
                  <a:pt x="981" y="1246"/>
                </a:cubicBezTo>
                <a:cubicBezTo>
                  <a:pt x="965" y="1264"/>
                  <a:pt x="889" y="1338"/>
                  <a:pt x="860" y="1366"/>
                </a:cubicBezTo>
                <a:cubicBezTo>
                  <a:pt x="840" y="1386"/>
                  <a:pt x="756" y="1405"/>
                  <a:pt x="727" y="1420"/>
                </a:cubicBezTo>
                <a:cubicBezTo>
                  <a:pt x="712" y="1427"/>
                  <a:pt x="701" y="1441"/>
                  <a:pt x="686" y="1447"/>
                </a:cubicBezTo>
                <a:cubicBezTo>
                  <a:pt x="591" y="1482"/>
                  <a:pt x="492" y="1483"/>
                  <a:pt x="405" y="1540"/>
                </a:cubicBezTo>
                <a:cubicBezTo>
                  <a:pt x="311" y="1531"/>
                  <a:pt x="261" y="1522"/>
                  <a:pt x="177" y="1500"/>
                </a:cubicBezTo>
                <a:cubicBezTo>
                  <a:pt x="159" y="1487"/>
                  <a:pt x="143" y="1471"/>
                  <a:pt x="124" y="1460"/>
                </a:cubicBezTo>
                <a:cubicBezTo>
                  <a:pt x="112" y="1453"/>
                  <a:pt x="94" y="1457"/>
                  <a:pt x="84" y="1447"/>
                </a:cubicBezTo>
                <a:cubicBezTo>
                  <a:pt x="74" y="1437"/>
                  <a:pt x="74" y="1420"/>
                  <a:pt x="70" y="1406"/>
                </a:cubicBezTo>
                <a:cubicBezTo>
                  <a:pt x="57" y="1352"/>
                  <a:pt x="43" y="1300"/>
                  <a:pt x="30" y="1246"/>
                </a:cubicBezTo>
                <a:cubicBezTo>
                  <a:pt x="6" y="1027"/>
                  <a:pt x="0" y="845"/>
                  <a:pt x="17" y="616"/>
                </a:cubicBezTo>
                <a:cubicBezTo>
                  <a:pt x="22" y="553"/>
                  <a:pt x="37" y="492"/>
                  <a:pt x="43" y="429"/>
                </a:cubicBezTo>
                <a:cubicBezTo>
                  <a:pt x="48" y="380"/>
                  <a:pt x="41" y="328"/>
                  <a:pt x="57" y="281"/>
                </a:cubicBezTo>
                <a:cubicBezTo>
                  <a:pt x="81" y="211"/>
                  <a:pt x="122" y="319"/>
                  <a:pt x="84" y="24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8" name="Freeform 5"/>
          <p:cNvSpPr>
            <a:spLocks/>
          </p:cNvSpPr>
          <p:nvPr/>
        </p:nvSpPr>
        <p:spPr bwMode="auto">
          <a:xfrm>
            <a:off x="4368800" y="1676400"/>
            <a:ext cx="2532063" cy="2343150"/>
          </a:xfrm>
          <a:custGeom>
            <a:avLst/>
            <a:gdLst>
              <a:gd name="T0" fmla="*/ 347663 w 1595"/>
              <a:gd name="T1" fmla="*/ 234950 h 1476"/>
              <a:gd name="T2" fmla="*/ 220663 w 1595"/>
              <a:gd name="T3" fmla="*/ 384175 h 1476"/>
              <a:gd name="T4" fmla="*/ 134938 w 1595"/>
              <a:gd name="T5" fmla="*/ 617537 h 1476"/>
              <a:gd name="T6" fmla="*/ 93663 w 1595"/>
              <a:gd name="T7" fmla="*/ 681037 h 1476"/>
              <a:gd name="T8" fmla="*/ 7938 w 1595"/>
              <a:gd name="T9" fmla="*/ 1042988 h 1476"/>
              <a:gd name="T10" fmla="*/ 71438 w 1595"/>
              <a:gd name="T11" fmla="*/ 1574800 h 1476"/>
              <a:gd name="T12" fmla="*/ 985838 w 1595"/>
              <a:gd name="T13" fmla="*/ 2254250 h 1476"/>
              <a:gd name="T14" fmla="*/ 1773238 w 1595"/>
              <a:gd name="T15" fmla="*/ 2233613 h 1476"/>
              <a:gd name="T16" fmla="*/ 2006601 w 1595"/>
              <a:gd name="T17" fmla="*/ 2127250 h 1476"/>
              <a:gd name="T18" fmla="*/ 2049463 w 1595"/>
              <a:gd name="T19" fmla="*/ 2063750 h 1476"/>
              <a:gd name="T20" fmla="*/ 2198688 w 1595"/>
              <a:gd name="T21" fmla="*/ 1957388 h 1476"/>
              <a:gd name="T22" fmla="*/ 2241551 w 1595"/>
              <a:gd name="T23" fmla="*/ 1893888 h 1476"/>
              <a:gd name="T24" fmla="*/ 2411413 w 1595"/>
              <a:gd name="T25" fmla="*/ 1787525 h 1476"/>
              <a:gd name="T26" fmla="*/ 2517776 w 1595"/>
              <a:gd name="T27" fmla="*/ 1574800 h 1476"/>
              <a:gd name="T28" fmla="*/ 2454276 w 1595"/>
              <a:gd name="T29" fmla="*/ 1382712 h 1476"/>
              <a:gd name="T30" fmla="*/ 2432051 w 1595"/>
              <a:gd name="T31" fmla="*/ 1298575 h 1476"/>
              <a:gd name="T32" fmla="*/ 2305051 w 1595"/>
              <a:gd name="T33" fmla="*/ 1192212 h 1476"/>
              <a:gd name="T34" fmla="*/ 2219326 w 1595"/>
              <a:gd name="T35" fmla="*/ 1063625 h 1476"/>
              <a:gd name="T36" fmla="*/ 2176463 w 1595"/>
              <a:gd name="T37" fmla="*/ 1000125 h 1476"/>
              <a:gd name="T38" fmla="*/ 1900238 w 1595"/>
              <a:gd name="T39" fmla="*/ 744537 h 1476"/>
              <a:gd name="T40" fmla="*/ 1773238 w 1595"/>
              <a:gd name="T41" fmla="*/ 596900 h 1476"/>
              <a:gd name="T42" fmla="*/ 1793876 w 1595"/>
              <a:gd name="T43" fmla="*/ 447675 h 1476"/>
              <a:gd name="T44" fmla="*/ 1816101 w 1595"/>
              <a:gd name="T45" fmla="*/ 384175 h 1476"/>
              <a:gd name="T46" fmla="*/ 1262063 w 1595"/>
              <a:gd name="T47" fmla="*/ 0 h 1476"/>
              <a:gd name="T48" fmla="*/ 942975 w 1595"/>
              <a:gd name="T49" fmla="*/ 65088 h 1476"/>
              <a:gd name="T50" fmla="*/ 752475 w 1595"/>
              <a:gd name="T51" fmla="*/ 149225 h 1476"/>
              <a:gd name="T52" fmla="*/ 496888 w 1595"/>
              <a:gd name="T53" fmla="*/ 171450 h 1476"/>
              <a:gd name="T54" fmla="*/ 454025 w 1595"/>
              <a:gd name="T55" fmla="*/ 234950 h 1476"/>
              <a:gd name="T56" fmla="*/ 369888 w 1595"/>
              <a:gd name="T57" fmla="*/ 255588 h 1476"/>
              <a:gd name="T58" fmla="*/ 347663 w 1595"/>
              <a:gd name="T59" fmla="*/ 234950 h 147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595"/>
              <a:gd name="T91" fmla="*/ 0 h 1476"/>
              <a:gd name="T92" fmla="*/ 1595 w 1595"/>
              <a:gd name="T93" fmla="*/ 1476 h 147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595" h="1476">
                <a:moveTo>
                  <a:pt x="219" y="148"/>
                </a:moveTo>
                <a:cubicBezTo>
                  <a:pt x="194" y="181"/>
                  <a:pt x="162" y="208"/>
                  <a:pt x="139" y="242"/>
                </a:cubicBezTo>
                <a:cubicBezTo>
                  <a:pt x="112" y="284"/>
                  <a:pt x="104" y="344"/>
                  <a:pt x="85" y="389"/>
                </a:cubicBezTo>
                <a:cubicBezTo>
                  <a:pt x="79" y="404"/>
                  <a:pt x="66" y="415"/>
                  <a:pt x="59" y="429"/>
                </a:cubicBezTo>
                <a:cubicBezTo>
                  <a:pt x="26" y="494"/>
                  <a:pt x="19" y="586"/>
                  <a:pt x="5" y="657"/>
                </a:cubicBezTo>
                <a:cubicBezTo>
                  <a:pt x="11" y="764"/>
                  <a:pt x="0" y="888"/>
                  <a:pt x="45" y="992"/>
                </a:cubicBezTo>
                <a:cubicBezTo>
                  <a:pt x="138" y="1209"/>
                  <a:pt x="395" y="1383"/>
                  <a:pt x="621" y="1420"/>
                </a:cubicBezTo>
                <a:cubicBezTo>
                  <a:pt x="781" y="1476"/>
                  <a:pt x="954" y="1427"/>
                  <a:pt x="1117" y="1407"/>
                </a:cubicBezTo>
                <a:cubicBezTo>
                  <a:pt x="1169" y="1380"/>
                  <a:pt x="1207" y="1354"/>
                  <a:pt x="1264" y="1340"/>
                </a:cubicBezTo>
                <a:cubicBezTo>
                  <a:pt x="1273" y="1327"/>
                  <a:pt x="1279" y="1311"/>
                  <a:pt x="1291" y="1300"/>
                </a:cubicBezTo>
                <a:cubicBezTo>
                  <a:pt x="1320" y="1275"/>
                  <a:pt x="1385" y="1233"/>
                  <a:pt x="1385" y="1233"/>
                </a:cubicBezTo>
                <a:cubicBezTo>
                  <a:pt x="1394" y="1220"/>
                  <a:pt x="1399" y="1203"/>
                  <a:pt x="1412" y="1193"/>
                </a:cubicBezTo>
                <a:cubicBezTo>
                  <a:pt x="1445" y="1167"/>
                  <a:pt x="1519" y="1126"/>
                  <a:pt x="1519" y="1126"/>
                </a:cubicBezTo>
                <a:cubicBezTo>
                  <a:pt x="1548" y="1083"/>
                  <a:pt x="1569" y="1041"/>
                  <a:pt x="1586" y="992"/>
                </a:cubicBezTo>
                <a:cubicBezTo>
                  <a:pt x="1553" y="866"/>
                  <a:pt x="1595" y="1018"/>
                  <a:pt x="1546" y="871"/>
                </a:cubicBezTo>
                <a:cubicBezTo>
                  <a:pt x="1540" y="854"/>
                  <a:pt x="1543" y="832"/>
                  <a:pt x="1532" y="818"/>
                </a:cubicBezTo>
                <a:cubicBezTo>
                  <a:pt x="1511" y="791"/>
                  <a:pt x="1475" y="777"/>
                  <a:pt x="1452" y="751"/>
                </a:cubicBezTo>
                <a:cubicBezTo>
                  <a:pt x="1430" y="727"/>
                  <a:pt x="1416" y="697"/>
                  <a:pt x="1398" y="670"/>
                </a:cubicBezTo>
                <a:cubicBezTo>
                  <a:pt x="1389" y="657"/>
                  <a:pt x="1371" y="630"/>
                  <a:pt x="1371" y="630"/>
                </a:cubicBezTo>
                <a:cubicBezTo>
                  <a:pt x="1340" y="534"/>
                  <a:pt x="1247" y="536"/>
                  <a:pt x="1197" y="469"/>
                </a:cubicBezTo>
                <a:cubicBezTo>
                  <a:pt x="1146" y="401"/>
                  <a:pt x="1173" y="432"/>
                  <a:pt x="1117" y="376"/>
                </a:cubicBezTo>
                <a:cubicBezTo>
                  <a:pt x="1121" y="345"/>
                  <a:pt x="1124" y="313"/>
                  <a:pt x="1130" y="282"/>
                </a:cubicBezTo>
                <a:cubicBezTo>
                  <a:pt x="1133" y="268"/>
                  <a:pt x="1144" y="256"/>
                  <a:pt x="1144" y="242"/>
                </a:cubicBezTo>
                <a:cubicBezTo>
                  <a:pt x="1144" y="61"/>
                  <a:pt x="926" y="53"/>
                  <a:pt x="795" y="0"/>
                </a:cubicBezTo>
                <a:cubicBezTo>
                  <a:pt x="747" y="6"/>
                  <a:pt x="642" y="10"/>
                  <a:pt x="594" y="41"/>
                </a:cubicBezTo>
                <a:cubicBezTo>
                  <a:pt x="554" y="67"/>
                  <a:pt x="527" y="89"/>
                  <a:pt x="474" y="94"/>
                </a:cubicBezTo>
                <a:cubicBezTo>
                  <a:pt x="420" y="99"/>
                  <a:pt x="367" y="103"/>
                  <a:pt x="313" y="108"/>
                </a:cubicBezTo>
                <a:cubicBezTo>
                  <a:pt x="304" y="121"/>
                  <a:pt x="299" y="139"/>
                  <a:pt x="286" y="148"/>
                </a:cubicBezTo>
                <a:cubicBezTo>
                  <a:pt x="271" y="158"/>
                  <a:pt x="250" y="156"/>
                  <a:pt x="233" y="161"/>
                </a:cubicBezTo>
                <a:cubicBezTo>
                  <a:pt x="185" y="175"/>
                  <a:pt x="180" y="189"/>
                  <a:pt x="219" y="1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2151063" y="3300413"/>
            <a:ext cx="2971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1755775" y="30718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243513" y="307181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2057400" y="1524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C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4997450" y="1295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C’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5334000" y="2209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y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2057400" y="3276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5562600" y="2514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5105400" y="3352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172200" y="1447800"/>
            <a:ext cx="256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y </a:t>
            </a:r>
            <a:r>
              <a:rPr lang="en-US" altLang="zh-CN">
                <a:solidFill>
                  <a:schemeClr val="tx1"/>
                </a:solidFill>
              </a:rPr>
              <a:t>is first discovered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934200" y="2317750"/>
            <a:ext cx="1773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white path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all of C’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y</a:t>
            </a:r>
            <a:r>
              <a:rPr lang="en-US" altLang="zh-CN"/>
              <a:t>] =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C’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6C95D0-6012-4ED0-9893-F516C5965610}" type="slidenum">
              <a:rPr lang="en-US" altLang="zh-CN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Analysis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Corollary</a:t>
            </a:r>
            <a:r>
              <a:rPr lang="en-US" altLang="zh-CN" smtClean="0">
                <a:ea typeface="宋体" charset="-122"/>
              </a:rPr>
              <a:t>: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Let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 &amp; C</a:t>
            </a:r>
            <a:r>
              <a:rPr lang="en-US" altLang="zh-CN" smtClean="0">
                <a:ea typeface="宋体" charset="-122"/>
                <a:sym typeface="Symbol" pitchFamily="18" charset="2"/>
              </a:rPr>
              <a:t>’ be distinct S.C.C’s of digraph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=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 Let edge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with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 Then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&lt;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E1C01F-06E2-4BBC-96AB-08D4203985EE}" type="slidenum">
              <a:rPr lang="en-US" altLang="zh-CN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Strongly-Connected-Component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ea typeface="宋体" charset="-122"/>
              </a:rPr>
              <a:t>So, here’s how Strongly-Connected-Component works: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DFS of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z="2800" i="1" baseline="30000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 starts with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 with maximum finishing time and explores this SCC completely.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By previous corollary, there are no edges leading out of this SCC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z="2800" i="1" baseline="30000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When we finish, we start new tree with an element of next S.C.C 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ea typeface="宋体" charset="-122"/>
              </a:rPr>
              <a:t>), whose only edges out (if any) return to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’</a:t>
            </a:r>
            <a:r>
              <a:rPr lang="en-US" altLang="zh-CN" sz="2800" smtClean="0">
                <a:ea typeface="宋体" charset="-122"/>
              </a:rPr>
              <a:t>, which has already been finished.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47093-5E3C-42E5-9F24-857A9C7CFF23}" type="slidenum">
              <a:rPr lang="en-US" altLang="zh-CN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Flow networks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Model fundamental notion of material being transported across finite-capacity channels</a:t>
            </a:r>
          </a:p>
          <a:p>
            <a:pPr eaLnBrk="1" hangingPunct="1">
              <a:buFontTx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Examples: water, current, data, etc.</a:t>
            </a:r>
          </a:p>
          <a:p>
            <a:pPr eaLnBrk="1" hangingPunct="1">
              <a:buFontTx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Single source/sink, multi-source/sink, “multi-commodity”</a:t>
            </a: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4661C9-50C6-4ACE-91EA-C86FC4593155}" type="slidenum">
              <a:rPr lang="en-US" altLang="zh-CN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Flow networks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Model as network (digraph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=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) with: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“source” node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and “sink” node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Non-negative capacities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    If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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ea typeface="宋体" charset="-122"/>
                <a:sym typeface="Symbol" pitchFamily="18" charset="2"/>
              </a:rPr>
              <a:t>, then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0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1419225" y="237013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171825" y="1549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3171825" y="3130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5229225" y="15589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5229225" y="31400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6600825" y="23209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V="1">
            <a:off x="1905000" y="193992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1905000" y="29305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 flipV="1">
            <a:off x="1905000" y="27019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V="1">
            <a:off x="3733800" y="3463925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V="1">
            <a:off x="5791200" y="28543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3733800" y="18637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5791200" y="18637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V="1">
            <a:off x="3429000" y="2133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>
            <a:off x="3581400" y="2092325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V="1">
            <a:off x="5410200" y="20923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>
            <a:off x="5562600" y="21685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2254250" y="1863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2574925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2254250" y="3159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3489325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4479925" y="2473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4251325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4387850" y="1482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5105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5546725" y="2397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621665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6248400" y="3006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0674B-2A00-402C-BD8B-9D3E3E7DE0AD}" type="slidenum">
              <a:rPr lang="en-US" altLang="zh-CN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Flow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Flow</a:t>
            </a:r>
            <a:r>
              <a:rPr lang="en-US" altLang="zh-CN" smtClean="0">
                <a:ea typeface="宋体" charset="-122"/>
              </a:rPr>
              <a:t> on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is a function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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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satisfying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  <a:sym typeface="Symbol" pitchFamily="18" charset="2"/>
              </a:rPr>
              <a:t>Capacity constraint: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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  <a:sym typeface="Symbol" pitchFamily="18" charset="2"/>
              </a:rPr>
              <a:t>Flow conservation: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  <a:sym typeface="Symbol" pitchFamily="18" charset="2"/>
              </a:rPr>
              <a:t>Skew symmetry: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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600" smtClean="0">
              <a:ea typeface="宋体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Flow value</a:t>
            </a:r>
            <a:r>
              <a:rPr lang="en-US" altLang="zh-CN" smtClean="0">
                <a:ea typeface="宋体" charset="-122"/>
                <a:sym typeface="Symbol" pitchFamily="18" charset="2"/>
              </a:rPr>
              <a:t>,                             is total flow out of source.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Goal</a:t>
            </a:r>
            <a:r>
              <a:rPr lang="en-US" altLang="zh-CN" smtClean="0">
                <a:ea typeface="宋体" charset="-122"/>
                <a:sym typeface="Symbol" pitchFamily="18" charset="2"/>
              </a:rPr>
              <a:t>: Finding Maximum Flow Value.</a:t>
            </a: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324350" y="3048000"/>
          <a:ext cx="3371850" cy="619125"/>
        </p:xfrm>
        <a:graphic>
          <a:graphicData uri="http://schemas.openxmlformats.org/presentationml/2006/ole">
            <p:oleObj spid="_x0000_s1026" name="Equation" r:id="rId3" imgW="1866600" imgH="34272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763838" y="4419600"/>
          <a:ext cx="2798762" cy="619125"/>
        </p:xfrm>
        <a:graphic>
          <a:graphicData uri="http://schemas.openxmlformats.org/presentationml/2006/ole">
            <p:oleObj spid="_x0000_s1027" name="Equation" r:id="rId4" imgW="154908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F92BF-3518-4A8B-AE51-3A4AFD779ED2}" type="slidenum">
              <a:rPr lang="en-US" altLang="zh-CN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23556" name="Text Box 31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23557" name="Group 34"/>
          <p:cNvGrpSpPr>
            <a:grpSpLocks/>
          </p:cNvGrpSpPr>
          <p:nvPr/>
        </p:nvGrpSpPr>
        <p:grpSpPr bwMode="auto">
          <a:xfrm>
            <a:off x="1419225" y="1711325"/>
            <a:ext cx="5743575" cy="3165475"/>
            <a:chOff x="894" y="1078"/>
            <a:chExt cx="3618" cy="1994"/>
          </a:xfrm>
        </p:grpSpPr>
        <p:sp>
          <p:nvSpPr>
            <p:cNvPr id="23558" name="Oval 4"/>
            <p:cNvSpPr>
              <a:spLocks noChangeArrowheads="1"/>
            </p:cNvSpPr>
            <p:nvPr/>
          </p:nvSpPr>
          <p:spPr bwMode="auto">
            <a:xfrm>
              <a:off x="894" y="1637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s</a:t>
              </a:r>
            </a:p>
          </p:txBody>
        </p:sp>
        <p:sp>
          <p:nvSpPr>
            <p:cNvPr id="23559" name="Oval 5"/>
            <p:cNvSpPr>
              <a:spLocks noChangeArrowheads="1"/>
            </p:cNvSpPr>
            <p:nvPr/>
          </p:nvSpPr>
          <p:spPr bwMode="auto">
            <a:xfrm>
              <a:off x="1998" y="1120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1998" y="2116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23561" name="Oval 7"/>
            <p:cNvSpPr>
              <a:spLocks noChangeArrowheads="1"/>
            </p:cNvSpPr>
            <p:nvPr/>
          </p:nvSpPr>
          <p:spPr bwMode="auto">
            <a:xfrm>
              <a:off x="3294" y="1126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v</a:t>
              </a:r>
            </a:p>
          </p:txBody>
        </p:sp>
        <p:sp>
          <p:nvSpPr>
            <p:cNvPr id="23562" name="Oval 8"/>
            <p:cNvSpPr>
              <a:spLocks noChangeArrowheads="1"/>
            </p:cNvSpPr>
            <p:nvPr/>
          </p:nvSpPr>
          <p:spPr bwMode="auto">
            <a:xfrm>
              <a:off x="3294" y="2122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u</a:t>
              </a:r>
            </a:p>
          </p:txBody>
        </p:sp>
        <p:sp>
          <p:nvSpPr>
            <p:cNvPr id="23563" name="Oval 9"/>
            <p:cNvSpPr>
              <a:spLocks noChangeArrowheads="1"/>
            </p:cNvSpPr>
            <p:nvPr/>
          </p:nvSpPr>
          <p:spPr bwMode="auto">
            <a:xfrm>
              <a:off x="4158" y="1606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t</a:t>
              </a:r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 flipV="1">
              <a:off x="1200" y="1366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1200" y="1990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 flipH="1" flipV="1">
              <a:off x="1200" y="1846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 flipV="1">
              <a:off x="2352" y="2326"/>
              <a:ext cx="912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 flipV="1">
              <a:off x="3648" y="194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>
              <a:off x="2352" y="131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0" name="Line 16"/>
            <p:cNvSpPr>
              <a:spLocks noChangeShapeType="1"/>
            </p:cNvSpPr>
            <p:nvPr/>
          </p:nvSpPr>
          <p:spPr bwMode="auto">
            <a:xfrm>
              <a:off x="3648" y="131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1" name="Line 17"/>
            <p:cNvSpPr>
              <a:spLocks noChangeShapeType="1"/>
            </p:cNvSpPr>
            <p:nvPr/>
          </p:nvSpPr>
          <p:spPr bwMode="auto">
            <a:xfrm flipV="1">
              <a:off x="2208" y="146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 flipH="1">
              <a:off x="2256" y="1462"/>
              <a:ext cx="110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 flipV="1">
              <a:off x="3408" y="146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3504" y="151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5" name="Text Box 21"/>
            <p:cNvSpPr txBox="1">
              <a:spLocks noChangeArrowheads="1"/>
            </p:cNvSpPr>
            <p:nvPr/>
          </p:nvSpPr>
          <p:spPr bwMode="auto">
            <a:xfrm>
              <a:off x="1420" y="1318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1:3</a:t>
              </a:r>
            </a:p>
          </p:txBody>
        </p:sp>
        <p:sp>
          <p:nvSpPr>
            <p:cNvPr id="23576" name="Text Box 22"/>
            <p:cNvSpPr txBox="1">
              <a:spLocks noChangeArrowheads="1"/>
            </p:cNvSpPr>
            <p:nvPr/>
          </p:nvSpPr>
          <p:spPr bwMode="auto">
            <a:xfrm>
              <a:off x="1622" y="1776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0:1</a:t>
              </a:r>
            </a:p>
          </p:txBody>
        </p:sp>
        <p:sp>
          <p:nvSpPr>
            <p:cNvPr id="23577" name="Text Box 23"/>
            <p:cNvSpPr txBox="1">
              <a:spLocks noChangeArrowheads="1"/>
            </p:cNvSpPr>
            <p:nvPr/>
          </p:nvSpPr>
          <p:spPr bwMode="auto">
            <a:xfrm>
              <a:off x="1296" y="2112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2:2</a:t>
              </a:r>
            </a:p>
          </p:txBody>
        </p:sp>
        <p:sp>
          <p:nvSpPr>
            <p:cNvPr id="23578" name="Text Box 24"/>
            <p:cNvSpPr txBox="1">
              <a:spLocks noChangeArrowheads="1"/>
            </p:cNvSpPr>
            <p:nvPr/>
          </p:nvSpPr>
          <p:spPr bwMode="auto">
            <a:xfrm>
              <a:off x="2198" y="158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1:3</a:t>
              </a:r>
            </a:p>
          </p:txBody>
        </p:sp>
        <p:sp>
          <p:nvSpPr>
            <p:cNvPr id="23579" name="Text Box 25"/>
            <p:cNvSpPr txBox="1">
              <a:spLocks noChangeArrowheads="1"/>
            </p:cNvSpPr>
            <p:nvPr/>
          </p:nvSpPr>
          <p:spPr bwMode="auto">
            <a:xfrm>
              <a:off x="2822" y="1702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1:1</a:t>
              </a:r>
            </a:p>
          </p:txBody>
        </p:sp>
        <p:sp>
          <p:nvSpPr>
            <p:cNvPr id="23580" name="Text Box 26"/>
            <p:cNvSpPr txBox="1">
              <a:spLocks noChangeArrowheads="1"/>
            </p:cNvSpPr>
            <p:nvPr/>
          </p:nvSpPr>
          <p:spPr bwMode="auto">
            <a:xfrm>
              <a:off x="2688" y="1078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2:2</a:t>
              </a:r>
            </a:p>
          </p:txBody>
        </p:sp>
        <p:sp>
          <p:nvSpPr>
            <p:cNvPr id="23581" name="Text Box 27"/>
            <p:cNvSpPr txBox="1">
              <a:spLocks noChangeArrowheads="1"/>
            </p:cNvSpPr>
            <p:nvPr/>
          </p:nvSpPr>
          <p:spPr bwMode="auto">
            <a:xfrm>
              <a:off x="3120" y="182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1:3</a:t>
              </a:r>
            </a:p>
          </p:txBody>
        </p:sp>
        <p:sp>
          <p:nvSpPr>
            <p:cNvPr id="23582" name="Text Box 28"/>
            <p:cNvSpPr txBox="1">
              <a:spLocks noChangeArrowheads="1"/>
            </p:cNvSpPr>
            <p:nvPr/>
          </p:nvSpPr>
          <p:spPr bwMode="auto">
            <a:xfrm>
              <a:off x="3456" y="158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0:2</a:t>
              </a:r>
            </a:p>
          </p:txBody>
        </p:sp>
        <p:sp>
          <p:nvSpPr>
            <p:cNvPr id="23583" name="Text Box 29"/>
            <p:cNvSpPr txBox="1">
              <a:spLocks noChangeArrowheads="1"/>
            </p:cNvSpPr>
            <p:nvPr/>
          </p:nvSpPr>
          <p:spPr bwMode="auto">
            <a:xfrm>
              <a:off x="3916" y="1296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2:3</a:t>
              </a:r>
            </a:p>
          </p:txBody>
        </p:sp>
        <p:sp>
          <p:nvSpPr>
            <p:cNvPr id="23584" name="Text Box 30"/>
            <p:cNvSpPr txBox="1">
              <a:spLocks noChangeArrowheads="1"/>
            </p:cNvSpPr>
            <p:nvPr/>
          </p:nvSpPr>
          <p:spPr bwMode="auto">
            <a:xfrm>
              <a:off x="3936" y="2038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1:2</a:t>
              </a:r>
            </a:p>
          </p:txBody>
        </p:sp>
        <p:sp>
          <p:nvSpPr>
            <p:cNvPr id="23585" name="Text Box 32"/>
            <p:cNvSpPr txBox="1">
              <a:spLocks noChangeArrowheads="1"/>
            </p:cNvSpPr>
            <p:nvPr/>
          </p:nvSpPr>
          <p:spPr bwMode="auto">
            <a:xfrm>
              <a:off x="2630" y="230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2:3</a:t>
              </a:r>
            </a:p>
          </p:txBody>
        </p:sp>
        <p:sp>
          <p:nvSpPr>
            <p:cNvPr id="23586" name="Text Box 33"/>
            <p:cNvSpPr txBox="1">
              <a:spLocks noChangeArrowheads="1"/>
            </p:cNvSpPr>
            <p:nvPr/>
          </p:nvSpPr>
          <p:spPr bwMode="auto">
            <a:xfrm>
              <a:off x="2215" y="2784"/>
              <a:ext cx="11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|</a:t>
              </a:r>
              <a:r>
                <a:rPr lang="en-US" altLang="zh-CN" i="1"/>
                <a:t>f</a:t>
              </a:r>
              <a:r>
                <a:rPr lang="en-US" altLang="zh-CN"/>
                <a:t>| = 1 + 2 =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1BA602-4784-4404-B84E-C8F88C4220D7}" type="slidenum">
              <a:rPr lang="en-US" altLang="zh-CN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Flow Cancellation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Without loss of generality, positive flow goes either from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z="2800" i="1" smtClean="0">
                <a:solidFill>
                  <a:srgbClr val="008A87"/>
                </a:solidFill>
                <a:ea typeface="宋体" charset="-122"/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to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, or from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i="1" smtClean="0">
                <a:solidFill>
                  <a:srgbClr val="008A87"/>
                </a:solidFill>
                <a:ea typeface="宋体" charset="-122"/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to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, but not both.</a:t>
            </a: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The capacity constraint and flow conservation are preserved by this transformation.</a:t>
            </a:r>
          </a:p>
          <a:p>
            <a:pPr eaLnBrk="1" hangingPunct="1"/>
            <a:r>
              <a:rPr lang="en-US" altLang="zh-CN" sz="2800" b="1" smtClean="0">
                <a:solidFill>
                  <a:srgbClr val="CD0000"/>
                </a:solidFill>
                <a:ea typeface="宋体" charset="-122"/>
              </a:rPr>
              <a:t>INTUITION: 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View flow as a </a:t>
            </a:r>
            <a:r>
              <a:rPr lang="en-US" altLang="zh-CN" sz="2800" i="1" smtClean="0">
                <a:solidFill>
                  <a:srgbClr val="CD0000"/>
                </a:solidFill>
                <a:ea typeface="宋体" charset="-122"/>
              </a:rPr>
              <a:t>rate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, not a </a:t>
            </a:r>
            <a:r>
              <a:rPr lang="en-US" altLang="zh-CN" sz="2800" i="1" smtClean="0">
                <a:solidFill>
                  <a:srgbClr val="CD0000"/>
                </a:solidFill>
                <a:ea typeface="宋体" charset="-122"/>
              </a:rPr>
              <a:t>quantity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.</a:t>
            </a:r>
            <a:endParaRPr lang="en-US" altLang="zh-CN" sz="2800" smtClean="0">
              <a:ea typeface="宋体" charset="-122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1643063" y="2438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1643063" y="4019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V="1">
            <a:off x="1976438" y="3022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1824038" y="30575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295400" y="3175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2:3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1960563" y="31750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1:2</a:t>
            </a: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833813" y="2438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833813" y="4019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V="1">
            <a:off x="4167188" y="3022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4014788" y="30575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3486150" y="3175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1:3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4151313" y="31750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0:2</a:t>
            </a:r>
          </a:p>
        </p:txBody>
      </p:sp>
      <p:sp>
        <p:nvSpPr>
          <p:cNvPr id="24593" name="AutoShape 16"/>
          <p:cNvSpPr>
            <a:spLocks noChangeArrowheads="1"/>
          </p:cNvSpPr>
          <p:nvPr/>
        </p:nvSpPr>
        <p:spPr bwMode="auto">
          <a:xfrm>
            <a:off x="2528888" y="31718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E0000"/>
          </a:solidFill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5472113" y="2784475"/>
            <a:ext cx="23812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Net flow from</a:t>
            </a:r>
          </a:p>
          <a:p>
            <a:pPr>
              <a:buFont typeface="Wingdings" pitchFamily="2" charset="2"/>
              <a:buNone/>
            </a:pPr>
            <a:r>
              <a:rPr lang="en-US" altLang="zh-CN" i="1"/>
              <a:t>u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to</a:t>
            </a:r>
            <a:r>
              <a:rPr lang="en-US" altLang="zh-CN"/>
              <a:t>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in both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case is</a:t>
            </a:r>
            <a:r>
              <a:rPr lang="en-US" altLang="zh-CN"/>
              <a:t>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E8C7B4-E5DA-4FC8-857A-45359FCFBD09}" type="slidenum">
              <a:rPr lang="en-US" altLang="zh-CN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Last Time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Shortest paths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Dijkstra’s algorithm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Breadth-First-Search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Depth-First-Search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Flow Decomposition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Any feasible flow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on a network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can be decomposed into at most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m</a:t>
            </a:r>
            <a:r>
              <a:rPr lang="en-US" altLang="zh-CN" smtClean="0">
                <a:ea typeface="宋体" charset="-122"/>
              </a:rPr>
              <a:t> cycles and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-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 paths. 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A19BF-B4AE-4978-9AC3-FB1E823FCB03}" type="slidenum">
              <a:rPr lang="en-US" altLang="zh-CN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495425" y="417353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248025" y="33528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3248025" y="49339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5305425" y="33623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5305425" y="49434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6677025" y="41243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1981200" y="374332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981200" y="47339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3" name="Line 14"/>
          <p:cNvSpPr>
            <a:spLocks noChangeShapeType="1"/>
          </p:cNvSpPr>
          <p:nvPr/>
        </p:nvSpPr>
        <p:spPr bwMode="auto">
          <a:xfrm flipV="1">
            <a:off x="3810000" y="5267325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 flipV="1">
            <a:off x="5867400" y="46577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3810000" y="36671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>
            <a:off x="5867400" y="36671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7" name="Line 18"/>
          <p:cNvSpPr>
            <a:spLocks noChangeShapeType="1"/>
          </p:cNvSpPr>
          <p:nvPr/>
        </p:nvSpPr>
        <p:spPr bwMode="auto">
          <a:xfrm flipV="1">
            <a:off x="3581400" y="3937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 flipH="1">
            <a:off x="3657600" y="3895725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9" name="Line 20"/>
          <p:cNvSpPr>
            <a:spLocks noChangeShapeType="1"/>
          </p:cNvSpPr>
          <p:nvPr/>
        </p:nvSpPr>
        <p:spPr bwMode="auto">
          <a:xfrm flipV="1">
            <a:off x="5486400" y="38957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20" name="Line 21"/>
          <p:cNvSpPr>
            <a:spLocks noChangeShapeType="1"/>
          </p:cNvSpPr>
          <p:nvPr/>
        </p:nvSpPr>
        <p:spPr bwMode="auto">
          <a:xfrm>
            <a:off x="3429000" y="39719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21" name="Text Box 22"/>
          <p:cNvSpPr txBox="1">
            <a:spLocks noChangeArrowheads="1"/>
          </p:cNvSpPr>
          <p:nvPr/>
        </p:nvSpPr>
        <p:spPr bwMode="auto">
          <a:xfrm>
            <a:off x="2133600" y="36671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11:16</a:t>
            </a:r>
          </a:p>
        </p:txBody>
      </p:sp>
      <p:sp>
        <p:nvSpPr>
          <p:cNvPr id="25622" name="Text Box 23"/>
          <p:cNvSpPr txBox="1">
            <a:spLocks noChangeArrowheads="1"/>
          </p:cNvSpPr>
          <p:nvPr/>
        </p:nvSpPr>
        <p:spPr bwMode="auto">
          <a:xfrm>
            <a:off x="2743200" y="41656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0:10</a:t>
            </a:r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auto">
          <a:xfrm>
            <a:off x="2093913" y="4927600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8:13</a:t>
            </a:r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3565525" y="4089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1:4</a:t>
            </a:r>
          </a:p>
        </p:txBody>
      </p:sp>
      <p:sp>
        <p:nvSpPr>
          <p:cNvPr id="25625" name="Text Box 26"/>
          <p:cNvSpPr txBox="1">
            <a:spLocks noChangeArrowheads="1"/>
          </p:cNvSpPr>
          <p:nvPr/>
        </p:nvSpPr>
        <p:spPr bwMode="auto">
          <a:xfrm>
            <a:off x="4343400" y="4318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4:9</a:t>
            </a:r>
          </a:p>
        </p:txBody>
      </p:sp>
      <p:sp>
        <p:nvSpPr>
          <p:cNvPr id="25626" name="Text Box 27"/>
          <p:cNvSpPr txBox="1">
            <a:spLocks noChangeArrowheads="1"/>
          </p:cNvSpPr>
          <p:nvPr/>
        </p:nvSpPr>
        <p:spPr bwMode="auto">
          <a:xfrm>
            <a:off x="4114800" y="32861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12:12</a:t>
            </a:r>
          </a:p>
        </p:txBody>
      </p:sp>
      <p:sp>
        <p:nvSpPr>
          <p:cNvPr id="25627" name="Text Box 29"/>
          <p:cNvSpPr txBox="1">
            <a:spLocks noChangeArrowheads="1"/>
          </p:cNvSpPr>
          <p:nvPr/>
        </p:nvSpPr>
        <p:spPr bwMode="auto">
          <a:xfrm>
            <a:off x="5446713" y="42418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7:7</a:t>
            </a:r>
          </a:p>
        </p:txBody>
      </p:sp>
      <p:sp>
        <p:nvSpPr>
          <p:cNvPr id="25628" name="Text Box 30"/>
          <p:cNvSpPr txBox="1">
            <a:spLocks noChangeArrowheads="1"/>
          </p:cNvSpPr>
          <p:nvPr/>
        </p:nvSpPr>
        <p:spPr bwMode="auto">
          <a:xfrm>
            <a:off x="6292850" y="3632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15:20</a:t>
            </a:r>
          </a:p>
        </p:txBody>
      </p:sp>
      <p:sp>
        <p:nvSpPr>
          <p:cNvPr id="25629" name="Text Box 31"/>
          <p:cNvSpPr txBox="1">
            <a:spLocks noChangeArrowheads="1"/>
          </p:cNvSpPr>
          <p:nvPr/>
        </p:nvSpPr>
        <p:spPr bwMode="auto">
          <a:xfrm>
            <a:off x="6324600" y="48101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4:4</a:t>
            </a:r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4251325" y="52324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AD4368-1C13-43E1-8787-EFA6202D5D13}" type="slidenum">
              <a:rPr lang="en-US" altLang="zh-CN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Residual Network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Residual Capacity</a:t>
            </a:r>
            <a:r>
              <a:rPr lang="en-US" altLang="zh-CN" smtClean="0">
                <a:ea typeface="宋体" charset="-122"/>
              </a:rPr>
              <a:t> of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     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 0</a:t>
            </a:r>
          </a:p>
          <a:p>
            <a:pPr eaLnBrk="1" hangingPunct="1">
              <a:buFontTx/>
              <a:buNone/>
            </a:pPr>
            <a:endParaRPr lang="en-US" altLang="zh-CN" sz="2000" smtClean="0">
              <a:solidFill>
                <a:schemeClr val="accent2"/>
              </a:solidFill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Residual Network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is graph of edges with strictly positive residual capacity (that can support more flow)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Its edges come from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, then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  2|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11BEC-8B64-4A25-A455-81E54815CDBB}" type="slidenum">
              <a:rPr lang="en-US" altLang="zh-CN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Residual Network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1495425" y="237013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3248025" y="1549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248025" y="3130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5305425" y="15589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5305425" y="31400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6677025" y="23209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1981200" y="193992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1981200" y="29305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V="1">
            <a:off x="3810000" y="3463925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 flipV="1">
            <a:off x="5867400" y="28543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>
            <a:off x="3810000" y="18637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>
            <a:off x="5867400" y="18637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 flipV="1">
            <a:off x="3581400" y="2133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H="1">
            <a:off x="3657600" y="2092325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 flipV="1">
            <a:off x="5486400" y="20923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>
            <a:off x="3429000" y="21685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2133600" y="18637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11:16</a:t>
            </a: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2743200" y="23622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0:10</a:t>
            </a: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2093913" y="3124200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8:13</a:t>
            </a: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3565525" y="2286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1:4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4343400" y="25146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4:9</a:t>
            </a:r>
          </a:p>
        </p:txBody>
      </p:sp>
      <p:sp>
        <p:nvSpPr>
          <p:cNvPr id="27674" name="Text Box 27"/>
          <p:cNvSpPr txBox="1">
            <a:spLocks noChangeArrowheads="1"/>
          </p:cNvSpPr>
          <p:nvPr/>
        </p:nvSpPr>
        <p:spPr bwMode="auto">
          <a:xfrm>
            <a:off x="4114800" y="14827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12:12</a:t>
            </a:r>
          </a:p>
        </p:txBody>
      </p:sp>
      <p:sp>
        <p:nvSpPr>
          <p:cNvPr id="27675" name="Text Box 29"/>
          <p:cNvSpPr txBox="1">
            <a:spLocks noChangeArrowheads="1"/>
          </p:cNvSpPr>
          <p:nvPr/>
        </p:nvSpPr>
        <p:spPr bwMode="auto">
          <a:xfrm>
            <a:off x="5446713" y="24384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7:7</a:t>
            </a:r>
          </a:p>
        </p:txBody>
      </p:sp>
      <p:sp>
        <p:nvSpPr>
          <p:cNvPr id="27676" name="Text Box 30"/>
          <p:cNvSpPr txBox="1">
            <a:spLocks noChangeArrowheads="1"/>
          </p:cNvSpPr>
          <p:nvPr/>
        </p:nvSpPr>
        <p:spPr bwMode="auto">
          <a:xfrm>
            <a:off x="6292850" y="18288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15:20</a:t>
            </a:r>
          </a:p>
        </p:txBody>
      </p:sp>
      <p:sp>
        <p:nvSpPr>
          <p:cNvPr id="27677" name="Text Box 31"/>
          <p:cNvSpPr txBox="1">
            <a:spLocks noChangeArrowheads="1"/>
          </p:cNvSpPr>
          <p:nvPr/>
        </p:nvSpPr>
        <p:spPr bwMode="auto">
          <a:xfrm>
            <a:off x="6324600" y="30067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4:4</a:t>
            </a:r>
          </a:p>
        </p:txBody>
      </p:sp>
      <p:sp>
        <p:nvSpPr>
          <p:cNvPr id="27678" name="Text Box 32"/>
          <p:cNvSpPr txBox="1">
            <a:spLocks noChangeArrowheads="1"/>
          </p:cNvSpPr>
          <p:nvPr/>
        </p:nvSpPr>
        <p:spPr bwMode="auto">
          <a:xfrm>
            <a:off x="4251325" y="34290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11:14</a:t>
            </a:r>
          </a:p>
        </p:txBody>
      </p:sp>
      <p:sp>
        <p:nvSpPr>
          <p:cNvPr id="27679" name="Text Box 34"/>
          <p:cNvSpPr txBox="1">
            <a:spLocks noChangeArrowheads="1"/>
          </p:cNvSpPr>
          <p:nvPr/>
        </p:nvSpPr>
        <p:spPr bwMode="auto">
          <a:xfrm>
            <a:off x="1027113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G</a:t>
            </a:r>
            <a:r>
              <a:rPr lang="en-US" altLang="zh-CN"/>
              <a:t>:</a:t>
            </a:r>
          </a:p>
        </p:txBody>
      </p:sp>
      <p:sp>
        <p:nvSpPr>
          <p:cNvPr id="27680" name="Oval 35"/>
          <p:cNvSpPr>
            <a:spLocks noChangeArrowheads="1"/>
          </p:cNvSpPr>
          <p:nvPr/>
        </p:nvSpPr>
        <p:spPr bwMode="auto">
          <a:xfrm>
            <a:off x="1495425" y="480853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7681" name="Oval 36"/>
          <p:cNvSpPr>
            <a:spLocks noChangeArrowheads="1"/>
          </p:cNvSpPr>
          <p:nvPr/>
        </p:nvSpPr>
        <p:spPr bwMode="auto">
          <a:xfrm>
            <a:off x="3248025" y="39878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82" name="Oval 37"/>
          <p:cNvSpPr>
            <a:spLocks noChangeArrowheads="1"/>
          </p:cNvSpPr>
          <p:nvPr/>
        </p:nvSpPr>
        <p:spPr bwMode="auto">
          <a:xfrm>
            <a:off x="3248025" y="55689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83" name="Oval 38"/>
          <p:cNvSpPr>
            <a:spLocks noChangeArrowheads="1"/>
          </p:cNvSpPr>
          <p:nvPr/>
        </p:nvSpPr>
        <p:spPr bwMode="auto">
          <a:xfrm>
            <a:off x="5305425" y="39973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84" name="Oval 39"/>
          <p:cNvSpPr>
            <a:spLocks noChangeArrowheads="1"/>
          </p:cNvSpPr>
          <p:nvPr/>
        </p:nvSpPr>
        <p:spPr bwMode="auto">
          <a:xfrm>
            <a:off x="5305425" y="55784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85" name="Oval 40"/>
          <p:cNvSpPr>
            <a:spLocks noChangeArrowheads="1"/>
          </p:cNvSpPr>
          <p:nvPr/>
        </p:nvSpPr>
        <p:spPr bwMode="auto">
          <a:xfrm>
            <a:off x="6677025" y="47593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7686" name="Line 41"/>
          <p:cNvSpPr>
            <a:spLocks noChangeShapeType="1"/>
          </p:cNvSpPr>
          <p:nvPr/>
        </p:nvSpPr>
        <p:spPr bwMode="auto">
          <a:xfrm flipV="1">
            <a:off x="1981200" y="437832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87" name="Line 42"/>
          <p:cNvSpPr>
            <a:spLocks noChangeShapeType="1"/>
          </p:cNvSpPr>
          <p:nvPr/>
        </p:nvSpPr>
        <p:spPr bwMode="auto">
          <a:xfrm>
            <a:off x="1981200" y="53689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88" name="Line 43"/>
          <p:cNvSpPr>
            <a:spLocks noChangeShapeType="1"/>
          </p:cNvSpPr>
          <p:nvPr/>
        </p:nvSpPr>
        <p:spPr bwMode="auto">
          <a:xfrm flipV="1">
            <a:off x="3810000" y="5902325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89" name="Line 44"/>
          <p:cNvSpPr>
            <a:spLocks noChangeShapeType="1"/>
          </p:cNvSpPr>
          <p:nvPr/>
        </p:nvSpPr>
        <p:spPr bwMode="auto">
          <a:xfrm flipV="1">
            <a:off x="5867400" y="52927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90" name="Line 45"/>
          <p:cNvSpPr>
            <a:spLocks noChangeShapeType="1"/>
          </p:cNvSpPr>
          <p:nvPr/>
        </p:nvSpPr>
        <p:spPr bwMode="auto">
          <a:xfrm>
            <a:off x="3810000" y="43021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91" name="Line 46"/>
          <p:cNvSpPr>
            <a:spLocks noChangeShapeType="1"/>
          </p:cNvSpPr>
          <p:nvPr/>
        </p:nvSpPr>
        <p:spPr bwMode="auto">
          <a:xfrm>
            <a:off x="5867400" y="43021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92" name="Line 47"/>
          <p:cNvSpPr>
            <a:spLocks noChangeShapeType="1"/>
          </p:cNvSpPr>
          <p:nvPr/>
        </p:nvSpPr>
        <p:spPr bwMode="auto">
          <a:xfrm flipV="1">
            <a:off x="3581400" y="4572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93" name="Line 48"/>
          <p:cNvSpPr>
            <a:spLocks noChangeShapeType="1"/>
          </p:cNvSpPr>
          <p:nvPr/>
        </p:nvSpPr>
        <p:spPr bwMode="auto">
          <a:xfrm flipH="1">
            <a:off x="3657600" y="4530725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94" name="Line 49"/>
          <p:cNvSpPr>
            <a:spLocks noChangeShapeType="1"/>
          </p:cNvSpPr>
          <p:nvPr/>
        </p:nvSpPr>
        <p:spPr bwMode="auto">
          <a:xfrm flipV="1">
            <a:off x="5486400" y="45307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95" name="Line 50"/>
          <p:cNvSpPr>
            <a:spLocks noChangeShapeType="1"/>
          </p:cNvSpPr>
          <p:nvPr/>
        </p:nvSpPr>
        <p:spPr bwMode="auto">
          <a:xfrm>
            <a:off x="3429000" y="46069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96" name="Text Box 51"/>
          <p:cNvSpPr txBox="1">
            <a:spLocks noChangeArrowheads="1"/>
          </p:cNvSpPr>
          <p:nvPr/>
        </p:nvSpPr>
        <p:spPr bwMode="auto">
          <a:xfrm>
            <a:off x="240665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  <p:sp>
        <p:nvSpPr>
          <p:cNvPr id="27697" name="Text Box 52"/>
          <p:cNvSpPr txBox="1">
            <a:spLocks noChangeArrowheads="1"/>
          </p:cNvSpPr>
          <p:nvPr/>
        </p:nvSpPr>
        <p:spPr bwMode="auto">
          <a:xfrm>
            <a:off x="3016250" y="4724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</a:t>
            </a:r>
          </a:p>
        </p:txBody>
      </p:sp>
      <p:sp>
        <p:nvSpPr>
          <p:cNvPr id="27698" name="Text Box 53"/>
          <p:cNvSpPr txBox="1">
            <a:spLocks noChangeArrowheads="1"/>
          </p:cNvSpPr>
          <p:nvPr/>
        </p:nvSpPr>
        <p:spPr bwMode="auto">
          <a:xfrm>
            <a:off x="217805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8</a:t>
            </a:r>
          </a:p>
        </p:txBody>
      </p:sp>
      <p:sp>
        <p:nvSpPr>
          <p:cNvPr id="27699" name="Text Box 54"/>
          <p:cNvSpPr txBox="1">
            <a:spLocks noChangeArrowheads="1"/>
          </p:cNvSpPr>
          <p:nvPr/>
        </p:nvSpPr>
        <p:spPr bwMode="auto">
          <a:xfrm>
            <a:off x="3565525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7700" name="Text Box 55"/>
          <p:cNvSpPr txBox="1">
            <a:spLocks noChangeArrowheads="1"/>
          </p:cNvSpPr>
          <p:nvPr/>
        </p:nvSpPr>
        <p:spPr bwMode="auto">
          <a:xfrm>
            <a:off x="4343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  <p:sp>
        <p:nvSpPr>
          <p:cNvPr id="27701" name="Text Box 56"/>
          <p:cNvSpPr txBox="1">
            <a:spLocks noChangeArrowheads="1"/>
          </p:cNvSpPr>
          <p:nvPr/>
        </p:nvSpPr>
        <p:spPr bwMode="auto">
          <a:xfrm>
            <a:off x="4235450" y="39211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</a:t>
            </a:r>
          </a:p>
        </p:txBody>
      </p:sp>
      <p:sp>
        <p:nvSpPr>
          <p:cNvPr id="27702" name="Text Box 57"/>
          <p:cNvSpPr txBox="1">
            <a:spLocks noChangeArrowheads="1"/>
          </p:cNvSpPr>
          <p:nvPr/>
        </p:nvSpPr>
        <p:spPr bwMode="auto">
          <a:xfrm>
            <a:off x="5446713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7</a:t>
            </a:r>
          </a:p>
        </p:txBody>
      </p:sp>
      <p:sp>
        <p:nvSpPr>
          <p:cNvPr id="27703" name="Text Box 58"/>
          <p:cNvSpPr txBox="1">
            <a:spLocks noChangeArrowheads="1"/>
          </p:cNvSpPr>
          <p:nvPr/>
        </p:nvSpPr>
        <p:spPr bwMode="auto">
          <a:xfrm>
            <a:off x="629285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  <p:sp>
        <p:nvSpPr>
          <p:cNvPr id="27704" name="Text Box 59"/>
          <p:cNvSpPr txBox="1">
            <a:spLocks noChangeArrowheads="1"/>
          </p:cNvSpPr>
          <p:nvPr/>
        </p:nvSpPr>
        <p:spPr bwMode="auto">
          <a:xfrm>
            <a:off x="6324600" y="5445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</a:t>
            </a:r>
          </a:p>
        </p:txBody>
      </p:sp>
      <p:sp>
        <p:nvSpPr>
          <p:cNvPr id="27705" name="Text Box 60"/>
          <p:cNvSpPr txBox="1">
            <a:spLocks noChangeArrowheads="1"/>
          </p:cNvSpPr>
          <p:nvPr/>
        </p:nvSpPr>
        <p:spPr bwMode="auto">
          <a:xfrm>
            <a:off x="4251325" y="586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7706" name="Text Box 61"/>
          <p:cNvSpPr txBox="1">
            <a:spLocks noChangeArrowheads="1"/>
          </p:cNvSpPr>
          <p:nvPr/>
        </p:nvSpPr>
        <p:spPr bwMode="auto">
          <a:xfrm>
            <a:off x="1027113" y="4038600"/>
            <a:ext cx="54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G</a:t>
            </a:r>
            <a:r>
              <a:rPr lang="en-US" altLang="zh-CN" i="1" baseline="-25000"/>
              <a:t>f</a:t>
            </a:r>
            <a:r>
              <a:rPr lang="en-US" altLang="zh-CN"/>
              <a:t>:</a:t>
            </a:r>
          </a:p>
        </p:txBody>
      </p:sp>
      <p:sp>
        <p:nvSpPr>
          <p:cNvPr id="27707" name="Line 62"/>
          <p:cNvSpPr>
            <a:spLocks noChangeShapeType="1"/>
          </p:cNvSpPr>
          <p:nvPr/>
        </p:nvSpPr>
        <p:spPr bwMode="auto">
          <a:xfrm flipH="1">
            <a:off x="3810000" y="579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7708" name="Text Box 63"/>
          <p:cNvSpPr txBox="1">
            <a:spLocks noChangeArrowheads="1"/>
          </p:cNvSpPr>
          <p:nvPr/>
        </p:nvSpPr>
        <p:spPr bwMode="auto">
          <a:xfrm>
            <a:off x="4191000" y="541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</a:t>
            </a:r>
          </a:p>
        </p:txBody>
      </p:sp>
      <p:sp>
        <p:nvSpPr>
          <p:cNvPr id="27709" name="Line 64"/>
          <p:cNvSpPr>
            <a:spLocks noChangeShapeType="1"/>
          </p:cNvSpPr>
          <p:nvPr/>
        </p:nvSpPr>
        <p:spPr bwMode="auto">
          <a:xfrm flipH="1" flipV="1">
            <a:off x="5867400" y="4419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7710" name="Text Box 65"/>
          <p:cNvSpPr txBox="1">
            <a:spLocks noChangeArrowheads="1"/>
          </p:cNvSpPr>
          <p:nvPr/>
        </p:nvSpPr>
        <p:spPr bwMode="auto">
          <a:xfrm>
            <a:off x="5867400" y="4572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15</a:t>
            </a:r>
          </a:p>
        </p:txBody>
      </p:sp>
      <p:sp>
        <p:nvSpPr>
          <p:cNvPr id="27711" name="Line 66"/>
          <p:cNvSpPr>
            <a:spLocks noChangeShapeType="1"/>
          </p:cNvSpPr>
          <p:nvPr/>
        </p:nvSpPr>
        <p:spPr bwMode="auto">
          <a:xfrm flipV="1">
            <a:off x="3581400" y="4495800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7712" name="Text Box 67"/>
          <p:cNvSpPr txBox="1">
            <a:spLocks noChangeArrowheads="1"/>
          </p:cNvSpPr>
          <p:nvPr/>
        </p:nvSpPr>
        <p:spPr bwMode="auto">
          <a:xfrm>
            <a:off x="423545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</a:t>
            </a:r>
          </a:p>
        </p:txBody>
      </p:sp>
      <p:sp>
        <p:nvSpPr>
          <p:cNvPr id="27713" name="Line 68"/>
          <p:cNvSpPr>
            <a:spLocks noChangeShapeType="1"/>
          </p:cNvSpPr>
          <p:nvPr/>
        </p:nvSpPr>
        <p:spPr bwMode="auto">
          <a:xfrm flipH="1">
            <a:off x="2057400" y="4495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7714" name="Text Box 69"/>
          <p:cNvSpPr txBox="1">
            <a:spLocks noChangeArrowheads="1"/>
          </p:cNvSpPr>
          <p:nvPr/>
        </p:nvSpPr>
        <p:spPr bwMode="auto">
          <a:xfrm>
            <a:off x="2482850" y="4724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</a:t>
            </a:r>
          </a:p>
        </p:txBody>
      </p:sp>
      <p:sp>
        <p:nvSpPr>
          <p:cNvPr id="27715" name="Line 70"/>
          <p:cNvSpPr>
            <a:spLocks noChangeShapeType="1"/>
          </p:cNvSpPr>
          <p:nvPr/>
        </p:nvSpPr>
        <p:spPr bwMode="auto">
          <a:xfrm>
            <a:off x="2057400" y="5257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7716" name="Text Box 71"/>
          <p:cNvSpPr txBox="1">
            <a:spLocks noChangeArrowheads="1"/>
          </p:cNvSpPr>
          <p:nvPr/>
        </p:nvSpPr>
        <p:spPr bwMode="auto">
          <a:xfrm>
            <a:off x="2514600" y="510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157085-6D50-4FBD-9244-BC876F34F2AC}" type="slidenum">
              <a:rPr lang="en-US" altLang="zh-CN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Augmenting Path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An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augmenting path</a:t>
            </a:r>
            <a:r>
              <a:rPr lang="en-US" altLang="zh-CN" smtClean="0">
                <a:ea typeface="宋体" charset="-122"/>
              </a:rPr>
              <a:t> is a path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ea typeface="宋体" charset="-122"/>
              </a:rPr>
              <a:t> from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to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(or “in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with respect to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”)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Increase flow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by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min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endParaRPr lang="en-US" altLang="zh-CN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1724025" y="4392613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3476625" y="35718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3476625" y="51530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5534025" y="3581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5534025" y="5162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6905625" y="4343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2209800" y="3962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2209800" y="4953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4038600" y="5486400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V="1">
            <a:off x="6096000" y="4876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4038600" y="3886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6096000" y="3886200"/>
            <a:ext cx="838200" cy="6096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 flipV="1">
            <a:off x="3810000" y="41560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 flipH="1">
            <a:off x="3886200" y="4114800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V="1">
            <a:off x="5715000" y="411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365760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2635250" y="3927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3244850" y="4308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</a:t>
            </a:r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2406650" y="507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8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3794125" y="4308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4572000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446405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</a:t>
            </a: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5675313" y="4460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7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6521450" y="3851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65532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4479925" y="5451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1255713" y="3622675"/>
            <a:ext cx="54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G</a:t>
            </a:r>
            <a:r>
              <a:rPr lang="en-US" altLang="zh-CN" i="1" baseline="-25000"/>
              <a:t>f</a:t>
            </a:r>
            <a:r>
              <a:rPr lang="en-US" altLang="zh-CN"/>
              <a:t>:</a:t>
            </a:r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 flipH="1">
            <a:off x="4038600" y="53752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4419600" y="4994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</a:t>
            </a:r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 flipH="1" flipV="1">
            <a:off x="6096000" y="400367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6096000" y="4156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15</a:t>
            </a:r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 flipV="1">
            <a:off x="3810000" y="4079875"/>
            <a:ext cx="1752600" cy="10668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4464050" y="4232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</a:t>
            </a:r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 flipH="1">
            <a:off x="2286000" y="4079875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2711450" y="4308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</a:t>
            </a:r>
          </a:p>
        </p:txBody>
      </p:sp>
      <p:sp>
        <p:nvSpPr>
          <p:cNvPr id="28712" name="Line 39"/>
          <p:cNvSpPr>
            <a:spLocks noChangeShapeType="1"/>
          </p:cNvSpPr>
          <p:nvPr/>
        </p:nvSpPr>
        <p:spPr bwMode="auto">
          <a:xfrm>
            <a:off x="2286000" y="4841875"/>
            <a:ext cx="1219200" cy="5334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13" name="Text Box 40"/>
          <p:cNvSpPr txBox="1">
            <a:spLocks noChangeArrowheads="1"/>
          </p:cNvSpPr>
          <p:nvPr/>
        </p:nvSpPr>
        <p:spPr bwMode="auto">
          <a:xfrm>
            <a:off x="2743200" y="4689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B9423-7F76-431C-A5B6-8B6FD2476DB5}" type="slidenum">
              <a:rPr lang="en-US" altLang="zh-CN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Augmenting Path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1495425" y="252253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3248025" y="17018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3248025" y="32829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5305425" y="17113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5305425" y="32924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6677025" y="24733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1981200" y="209232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1981200" y="30829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3810000" y="3616325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5867400" y="30067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3810000" y="20161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5867400" y="20161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V="1">
            <a:off x="35814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H="1">
            <a:off x="3657600" y="2244725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V="1">
            <a:off x="5486400" y="22447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3429000" y="23209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2133600" y="20161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11:16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2743200" y="25146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0:10</a:t>
            </a:r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2093913" y="3276600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8:13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3565525" y="243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1:4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4343400" y="2667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4:9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4114800" y="16351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12:12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5446713" y="25908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7:7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6292850" y="1981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15:20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6324600" y="31591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4:4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4251325" y="35814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11:14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1027113" y="1752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G</a:t>
            </a:r>
            <a:r>
              <a:rPr lang="en-US" altLang="zh-CN"/>
              <a:t>:</a:t>
            </a:r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 flipV="1">
            <a:off x="2057400" y="3429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1981200" y="36576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12:13</a:t>
            </a:r>
          </a:p>
        </p:txBody>
      </p:sp>
      <p:sp>
        <p:nvSpPr>
          <p:cNvPr id="29730" name="Line 33"/>
          <p:cNvSpPr>
            <a:spLocks noChangeShapeType="1"/>
          </p:cNvSpPr>
          <p:nvPr/>
        </p:nvSpPr>
        <p:spPr bwMode="auto">
          <a:xfrm flipV="1">
            <a:off x="4343400" y="28956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4343400" y="29718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0:9</a:t>
            </a:r>
          </a:p>
        </p:txBody>
      </p:sp>
      <p:sp>
        <p:nvSpPr>
          <p:cNvPr id="29732" name="Line 35"/>
          <p:cNvSpPr>
            <a:spLocks noChangeShapeType="1"/>
          </p:cNvSpPr>
          <p:nvPr/>
        </p:nvSpPr>
        <p:spPr bwMode="auto">
          <a:xfrm flipV="1">
            <a:off x="6400800" y="2209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6284913" y="1676400"/>
            <a:ext cx="8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19:20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ED2F6-D431-478E-9487-B89A0C3D63BF}" type="slidenum">
              <a:rPr lang="en-US" altLang="zh-CN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Augmenting Path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Suggests an algorithm (method):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Start with Zero Flow.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Find an augmenting path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ea typeface="宋体" charset="-122"/>
              </a:rPr>
              <a:t> in corresponding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Augment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 by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and loop.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zh-CN" smtClean="0">
              <a:ea typeface="宋体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(Ford-Fulkerson Algorithm)</a:t>
            </a:r>
          </a:p>
        </p:txBody>
      </p:sp>
      <p:sp>
        <p:nvSpPr>
          <p:cNvPr id="30725" name="Freeform 6"/>
          <p:cNvSpPr>
            <a:spLocks/>
          </p:cNvSpPr>
          <p:nvPr/>
        </p:nvSpPr>
        <p:spPr bwMode="auto">
          <a:xfrm>
            <a:off x="6178550" y="2925763"/>
            <a:ext cx="901700" cy="1211262"/>
          </a:xfrm>
          <a:custGeom>
            <a:avLst/>
            <a:gdLst>
              <a:gd name="T0" fmla="*/ 0 w 568"/>
              <a:gd name="T1" fmla="*/ 1211262 h 763"/>
              <a:gd name="T2" fmla="*/ 166687 w 568"/>
              <a:gd name="T3" fmla="*/ 1155700 h 763"/>
              <a:gd name="T4" fmla="*/ 355600 w 568"/>
              <a:gd name="T5" fmla="*/ 1100137 h 763"/>
              <a:gd name="T6" fmla="*/ 457200 w 568"/>
              <a:gd name="T7" fmla="*/ 1044575 h 763"/>
              <a:gd name="T8" fmla="*/ 612775 w 568"/>
              <a:gd name="T9" fmla="*/ 887412 h 763"/>
              <a:gd name="T10" fmla="*/ 823913 w 568"/>
              <a:gd name="T11" fmla="*/ 654050 h 763"/>
              <a:gd name="T12" fmla="*/ 868363 w 568"/>
              <a:gd name="T13" fmla="*/ 565150 h 763"/>
              <a:gd name="T14" fmla="*/ 901700 w 568"/>
              <a:gd name="T15" fmla="*/ 419100 h 763"/>
              <a:gd name="T16" fmla="*/ 668337 w 568"/>
              <a:gd name="T17" fmla="*/ 96837 h 763"/>
              <a:gd name="T18" fmla="*/ 501650 w 568"/>
              <a:gd name="T19" fmla="*/ 52387 h 763"/>
              <a:gd name="T20" fmla="*/ 400050 w 568"/>
              <a:gd name="T21" fmla="*/ 17462 h 763"/>
              <a:gd name="T22" fmla="*/ 44450 w 568"/>
              <a:gd name="T23" fmla="*/ 63500 h 7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68"/>
              <a:gd name="T37" fmla="*/ 0 h 763"/>
              <a:gd name="T38" fmla="*/ 568 w 568"/>
              <a:gd name="T39" fmla="*/ 763 h 7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68" h="763">
                <a:moveTo>
                  <a:pt x="0" y="763"/>
                </a:moveTo>
                <a:cubicBezTo>
                  <a:pt x="44" y="748"/>
                  <a:pt x="55" y="735"/>
                  <a:pt x="105" y="728"/>
                </a:cubicBezTo>
                <a:cubicBezTo>
                  <a:pt x="142" y="713"/>
                  <a:pt x="189" y="712"/>
                  <a:pt x="224" y="693"/>
                </a:cubicBezTo>
                <a:cubicBezTo>
                  <a:pt x="295" y="654"/>
                  <a:pt x="240" y="673"/>
                  <a:pt x="288" y="658"/>
                </a:cubicBezTo>
                <a:cubicBezTo>
                  <a:pt x="312" y="623"/>
                  <a:pt x="358" y="587"/>
                  <a:pt x="386" y="559"/>
                </a:cubicBezTo>
                <a:cubicBezTo>
                  <a:pt x="434" y="511"/>
                  <a:pt x="477" y="465"/>
                  <a:pt x="519" y="412"/>
                </a:cubicBezTo>
                <a:cubicBezTo>
                  <a:pt x="541" y="347"/>
                  <a:pt x="503" y="455"/>
                  <a:pt x="547" y="356"/>
                </a:cubicBezTo>
                <a:cubicBezTo>
                  <a:pt x="559" y="328"/>
                  <a:pt x="561" y="293"/>
                  <a:pt x="568" y="264"/>
                </a:cubicBezTo>
                <a:cubicBezTo>
                  <a:pt x="554" y="164"/>
                  <a:pt x="515" y="101"/>
                  <a:pt x="421" y="61"/>
                </a:cubicBezTo>
                <a:cubicBezTo>
                  <a:pt x="388" y="47"/>
                  <a:pt x="350" y="45"/>
                  <a:pt x="316" y="33"/>
                </a:cubicBezTo>
                <a:cubicBezTo>
                  <a:pt x="295" y="25"/>
                  <a:pt x="252" y="11"/>
                  <a:pt x="252" y="11"/>
                </a:cubicBezTo>
                <a:cubicBezTo>
                  <a:pt x="230" y="12"/>
                  <a:pt x="68" y="0"/>
                  <a:pt x="28" y="4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9C205D-E6B1-441B-9808-26EB5E79F8D9}" type="slidenum">
              <a:rPr lang="en-US" altLang="zh-CN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Potential Problems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Convergence? Can it enter infinite loop?  No, because we only accept augmenting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Can we be guaranteed of finding an augmenting path if one exists?  BFS finds all shortest paths from a source. If none are found to sink, then none exist.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Do we want a shortest path?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Do we want a longest path?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We really want a path of maximum capacity.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Global optimum?   When no more augmenting paths can be found, how do we know we haven’t found a local optimum rather than the global optimum?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8424C1-FDCC-4F2C-872F-8E5285C763F4}" type="slidenum">
              <a:rPr lang="en-US" altLang="zh-CN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Properties of Flows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Lemma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For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=(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a flow network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 a flow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0</a:t>
            </a:r>
            <a:r>
              <a:rPr lang="en-US" altLang="zh-CN" smtClean="0">
                <a:ea typeface="宋体" charset="-122"/>
              </a:rPr>
              <a:t> for all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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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 for all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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for all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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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= 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where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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78915-1112-4F0A-B139-6A43A5AC7EE2}" type="slidenum">
              <a:rPr lang="en-US" altLang="zh-CN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Illustrate Use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Flow is defined as net flow leaving source; show equal to that entering sink.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       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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Proof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 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 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–{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0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–{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– 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ABBCF-3CFD-448B-BEB5-53717553539B}" type="slidenum">
              <a:rPr lang="en-US" altLang="zh-CN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Illustrate Use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Slightly more intuitive proof: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        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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– 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A15777-D6A0-4728-A160-0528C1CB70DB}" type="slidenum">
              <a:rPr lang="en-US" altLang="zh-CN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Today’s Topics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Connected Components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Flow networks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Residual networks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Augmenting paths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Max-flow Min-cut theorem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Ford-Fulkerson algorithm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Edmond-Karp algorithm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B46605-6467-4395-9495-463448DB12B6}" type="slidenum">
              <a:rPr lang="en-US" altLang="zh-CN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Cut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Cut</a:t>
            </a:r>
            <a:r>
              <a:rPr lang="en-US" altLang="zh-CN" smtClean="0">
                <a:ea typeface="宋体" charset="-122"/>
              </a:rPr>
              <a:t> is a partition of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ea typeface="宋体" charset="-122"/>
              </a:rPr>
              <a:t> into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with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Capacity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of cut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smtClean="0">
              <a:ea typeface="宋体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Small capacity cuts serve as “barrier” to large flows.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 minimum cut of a network is that whose capacity is a minimum over all cuts in network.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352800" y="2514600"/>
          <a:ext cx="2743200" cy="692150"/>
        </p:xfrm>
        <a:graphic>
          <a:graphicData uri="http://schemas.openxmlformats.org/presentationml/2006/ole">
            <p:oleObj spid="_x0000_s2050" name="Equation" r:id="rId3" imgW="1358640" imgH="342720" progId="Equation.3">
              <p:embed/>
            </p:oleObj>
          </a:graphicData>
        </a:graphic>
      </p:graphicFrame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6019800" y="1981200"/>
            <a:ext cx="2819400" cy="457200"/>
          </a:xfrm>
          <a:prstGeom prst="wedgeRoundRectCallout">
            <a:avLst>
              <a:gd name="adj1" fmla="val -47972"/>
              <a:gd name="adj2" fmla="val 11006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E0000"/>
                </a:solidFill>
              </a:rPr>
              <a:t>Forward direction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2F4CF-E06F-48F2-BBE2-060C8C486BE9}" type="slidenum">
              <a:rPr lang="en-US" altLang="zh-CN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Cut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Lemma</a:t>
            </a:r>
            <a:r>
              <a:rPr lang="en-US" altLang="zh-CN" sz="2800" smtClean="0">
                <a:ea typeface="宋体" charset="-122"/>
              </a:rPr>
              <a:t>: Given any flow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ea typeface="宋体" charset="-122"/>
              </a:rPr>
              <a:t>,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 for and any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Proof</a:t>
            </a:r>
            <a:r>
              <a:rPr lang="en-US" altLang="zh-CN" sz="2800" smtClean="0">
                <a:ea typeface="宋体" charset="-122"/>
              </a:rPr>
              <a:t>: 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–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                       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+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 –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                       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= 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This is like another conservation of flow idea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by definition for flow out of source (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={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}</a:t>
            </a:r>
            <a:r>
              <a:rPr lang="en-US" altLang="zh-CN" sz="2400" smtClean="0">
                <a:ea typeface="宋体" charset="-122"/>
              </a:rPr>
              <a:t>)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already proven for flow into sink (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={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}</a:t>
            </a:r>
            <a:r>
              <a:rPr lang="en-US" altLang="zh-CN" sz="2400" smtClean="0">
                <a:ea typeface="宋体" charset="-122"/>
              </a:rPr>
              <a:t>)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have proven for any partition (cut) dividing 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312180-EE35-445E-B393-D58B2719CC0A}" type="slidenum">
              <a:rPr lang="en-US" altLang="zh-CN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Cut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Corollary</a:t>
            </a:r>
            <a:r>
              <a:rPr lang="en-US" altLang="zh-CN" smtClean="0">
                <a:ea typeface="宋体" charset="-122"/>
              </a:rPr>
              <a:t>: The value of any flow is bounded above by the capacity of any cut.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       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for all cuts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endParaRPr lang="en-US" altLang="zh-CN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Proof</a:t>
            </a:r>
            <a:r>
              <a:rPr lang="en-US" altLang="zh-CN" smtClean="0">
                <a:ea typeface="宋体" charset="-122"/>
              </a:rPr>
              <a:t>: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057400" y="3581400"/>
          <a:ext cx="2819400" cy="2819400"/>
        </p:xfrm>
        <a:graphic>
          <a:graphicData uri="http://schemas.openxmlformats.org/presentationml/2006/ole">
            <p:oleObj spid="_x0000_s3074" name="Equation" r:id="rId3" imgW="114300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D1267-FEE0-4F2A-A72B-33604BA4B898}" type="slidenum">
              <a:rPr lang="en-US" altLang="zh-CN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Max-Flow Min-Cut Theorems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The following are equivalent: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z="2800" smtClean="0">
                <a:ea typeface="宋体" charset="-122"/>
              </a:rPr>
              <a:t>is a maximum flow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z="2800" smtClean="0">
                <a:ea typeface="宋体" charset="-12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>
                <a:ea typeface="宋体" charset="-122"/>
              </a:rPr>
              <a:t>The residual network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ea typeface="宋体" charset="-122"/>
              </a:rPr>
              <a:t> contains no augmenting paths.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 for some cut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 of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z="2800" smtClean="0">
                <a:ea typeface="宋体" charset="-12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altLang="zh-CN" sz="1200" smtClean="0">
              <a:ea typeface="宋体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Proof sketch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1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2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Augmenting path would allow flow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to be increased above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, contradicting its being a maximum flow .</a:t>
            </a:r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992C1-7A19-4D1E-8E38-BF874B2996AE}" type="slidenum">
              <a:rPr lang="en-US" altLang="zh-CN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Max-Flow Min-Cut Theorems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3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1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By corollary,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is bounded from above by the capacity of any cut, so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means it can’t be increased.</a:t>
            </a:r>
          </a:p>
          <a:p>
            <a:pPr marL="609600" indent="-609600" eaLnBrk="1" hangingPunct="1">
              <a:buFontTx/>
              <a:buNone/>
            </a:pPr>
            <a:endParaRPr lang="en-US" altLang="zh-CN" sz="2000" smtClean="0">
              <a:ea typeface="宋体" charset="-12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23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has no augmenting path. Let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= {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: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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path from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to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} and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–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.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and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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(otherwise would be augmenting path).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is a cut.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)=0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for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(otherwise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would be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E27D18-FF14-42F2-936F-F42093782AC8}" type="slidenum">
              <a:rPr lang="en-US" altLang="zh-CN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Max-Flow Min-Cut Theorems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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)=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, since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 </a:t>
            </a:r>
          </a:p>
          <a:p>
            <a:pPr eaLnBrk="1" hangingPunct="1">
              <a:buFontTx/>
              <a:buNone/>
            </a:pPr>
            <a:endParaRPr lang="en-US" altLang="zh-CN" sz="120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120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  <p:sp>
        <p:nvSpPr>
          <p:cNvPr id="38917" name="Oval 6"/>
          <p:cNvSpPr>
            <a:spLocks noChangeArrowheads="1"/>
          </p:cNvSpPr>
          <p:nvPr/>
        </p:nvSpPr>
        <p:spPr bwMode="auto">
          <a:xfrm>
            <a:off x="1570038" y="39528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3627438" y="3962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38919" name="Oval 8"/>
          <p:cNvSpPr>
            <a:spLocks noChangeArrowheads="1"/>
          </p:cNvSpPr>
          <p:nvPr/>
        </p:nvSpPr>
        <p:spPr bwMode="auto">
          <a:xfrm>
            <a:off x="5610225" y="395128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38920" name="Freeform 9"/>
          <p:cNvSpPr>
            <a:spLocks/>
          </p:cNvSpPr>
          <p:nvPr/>
        </p:nvSpPr>
        <p:spPr bwMode="auto">
          <a:xfrm>
            <a:off x="2124075" y="4237038"/>
            <a:ext cx="1517650" cy="179387"/>
          </a:xfrm>
          <a:custGeom>
            <a:avLst/>
            <a:gdLst>
              <a:gd name="T0" fmla="*/ 0 w 956"/>
              <a:gd name="T1" fmla="*/ 112712 h 113"/>
              <a:gd name="T2" fmla="*/ 168275 w 956"/>
              <a:gd name="T3" fmla="*/ 0 h 113"/>
              <a:gd name="T4" fmla="*/ 223838 w 956"/>
              <a:gd name="T5" fmla="*/ 11112 h 113"/>
              <a:gd name="T6" fmla="*/ 268288 w 956"/>
              <a:gd name="T7" fmla="*/ 88900 h 113"/>
              <a:gd name="T8" fmla="*/ 346075 w 956"/>
              <a:gd name="T9" fmla="*/ 179387 h 113"/>
              <a:gd name="T10" fmla="*/ 647700 w 956"/>
              <a:gd name="T11" fmla="*/ 88900 h 113"/>
              <a:gd name="T12" fmla="*/ 714375 w 956"/>
              <a:gd name="T13" fmla="*/ 100012 h 113"/>
              <a:gd name="T14" fmla="*/ 725488 w 956"/>
              <a:gd name="T15" fmla="*/ 134937 h 113"/>
              <a:gd name="T16" fmla="*/ 758825 w 956"/>
              <a:gd name="T17" fmla="*/ 146050 h 113"/>
              <a:gd name="T18" fmla="*/ 925513 w 956"/>
              <a:gd name="T19" fmla="*/ 33337 h 113"/>
              <a:gd name="T20" fmla="*/ 1004888 w 956"/>
              <a:gd name="T21" fmla="*/ 44450 h 113"/>
              <a:gd name="T22" fmla="*/ 1049338 w 956"/>
              <a:gd name="T23" fmla="*/ 112712 h 113"/>
              <a:gd name="T24" fmla="*/ 1238250 w 956"/>
              <a:gd name="T25" fmla="*/ 22225 h 113"/>
              <a:gd name="T26" fmla="*/ 1517650 w 956"/>
              <a:gd name="T27" fmla="*/ 22225 h 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56"/>
              <a:gd name="T43" fmla="*/ 0 h 113"/>
              <a:gd name="T44" fmla="*/ 956 w 956"/>
              <a:gd name="T45" fmla="*/ 113 h 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56" h="113">
                <a:moveTo>
                  <a:pt x="0" y="71"/>
                </a:moveTo>
                <a:cubicBezTo>
                  <a:pt x="41" y="55"/>
                  <a:pt x="64" y="14"/>
                  <a:pt x="106" y="0"/>
                </a:cubicBezTo>
                <a:cubicBezTo>
                  <a:pt x="118" y="2"/>
                  <a:pt x="131" y="1"/>
                  <a:pt x="141" y="7"/>
                </a:cubicBezTo>
                <a:cubicBezTo>
                  <a:pt x="148" y="11"/>
                  <a:pt x="167" y="52"/>
                  <a:pt x="169" y="56"/>
                </a:cubicBezTo>
                <a:cubicBezTo>
                  <a:pt x="197" y="103"/>
                  <a:pt x="185" y="91"/>
                  <a:pt x="218" y="113"/>
                </a:cubicBezTo>
                <a:cubicBezTo>
                  <a:pt x="282" y="92"/>
                  <a:pt x="343" y="72"/>
                  <a:pt x="408" y="56"/>
                </a:cubicBezTo>
                <a:cubicBezTo>
                  <a:pt x="422" y="58"/>
                  <a:pt x="438" y="56"/>
                  <a:pt x="450" y="63"/>
                </a:cubicBezTo>
                <a:cubicBezTo>
                  <a:pt x="457" y="67"/>
                  <a:pt x="452" y="79"/>
                  <a:pt x="457" y="85"/>
                </a:cubicBezTo>
                <a:cubicBezTo>
                  <a:pt x="462" y="90"/>
                  <a:pt x="471" y="90"/>
                  <a:pt x="478" y="92"/>
                </a:cubicBezTo>
                <a:cubicBezTo>
                  <a:pt x="514" y="68"/>
                  <a:pt x="549" y="48"/>
                  <a:pt x="583" y="21"/>
                </a:cubicBezTo>
                <a:cubicBezTo>
                  <a:pt x="600" y="23"/>
                  <a:pt x="619" y="19"/>
                  <a:pt x="633" y="28"/>
                </a:cubicBezTo>
                <a:cubicBezTo>
                  <a:pt x="647" y="37"/>
                  <a:pt x="661" y="71"/>
                  <a:pt x="661" y="71"/>
                </a:cubicBezTo>
                <a:cubicBezTo>
                  <a:pt x="709" y="45"/>
                  <a:pt x="724" y="23"/>
                  <a:pt x="780" y="14"/>
                </a:cubicBezTo>
                <a:cubicBezTo>
                  <a:pt x="839" y="26"/>
                  <a:pt x="897" y="14"/>
                  <a:pt x="95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4189413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 flipH="1">
            <a:off x="4570413" y="3581400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 flipH="1">
            <a:off x="4646613" y="3581400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1751013" y="3810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path in</a:t>
            </a:r>
            <a:r>
              <a:rPr lang="en-US" altLang="zh-CN"/>
              <a:t> </a:t>
            </a:r>
            <a:r>
              <a:rPr lang="en-US" altLang="zh-CN" i="1"/>
              <a:t>G</a:t>
            </a:r>
            <a:r>
              <a:rPr lang="en-US" altLang="zh-CN" i="1" baseline="-25000"/>
              <a:t>f</a:t>
            </a:r>
            <a:r>
              <a:rPr lang="en-US" altLang="zh-CN"/>
              <a:t> 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3503613" y="4648200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S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4722813" y="4648200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/>
              <a:t>T</a:t>
            </a:r>
          </a:p>
        </p:txBody>
      </p:sp>
      <p:sp>
        <p:nvSpPr>
          <p:cNvPr id="38927" name="Line 18"/>
          <p:cNvSpPr>
            <a:spLocks noChangeShapeType="1"/>
          </p:cNvSpPr>
          <p:nvPr/>
        </p:nvSpPr>
        <p:spPr bwMode="auto">
          <a:xfrm flipH="1">
            <a:off x="1600200" y="1981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8" name="Text Box 19"/>
          <p:cNvSpPr txBox="1">
            <a:spLocks noChangeArrowheads="1"/>
          </p:cNvSpPr>
          <p:nvPr/>
        </p:nvSpPr>
        <p:spPr bwMode="auto">
          <a:xfrm>
            <a:off x="1524000" y="2057400"/>
            <a:ext cx="199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summation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59942-1143-4B4D-A26E-A60959A01C1F}" type="slidenum">
              <a:rPr lang="en-US" altLang="zh-CN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Ford-Fulkerson Algorithm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</a:rPr>
              <a:t> 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 0 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</a:t>
            </a:r>
            <a:r>
              <a:rPr lang="en-US" altLang="zh-CN" b="1" smtClean="0">
                <a:ea typeface="宋体" charset="-122"/>
                <a:sym typeface="Symbol" pitchFamily="18" charset="2"/>
              </a:rPr>
              <a:t>while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 augmenting path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    </a:t>
            </a:r>
            <a:r>
              <a:rPr lang="en-US" altLang="zh-CN" b="1" smtClean="0">
                <a:ea typeface="宋体" charset="-122"/>
                <a:sym typeface="Symbol" pitchFamily="18" charset="2"/>
              </a:rPr>
              <a:t>do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augment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by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Thus, the Ford-Fulkerson algorithm is guaranteed to result in successive improvements. When no more improvements are possible, the maximum flow has been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51688-9E9A-46EF-8BB9-F2B07EFA0009}" type="slidenum">
              <a:rPr lang="en-US" altLang="zh-CN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Ford-Fulkerson Algorithm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Notice: F-F doesn’t specify </a:t>
            </a:r>
            <a:r>
              <a:rPr lang="en-US" altLang="zh-CN" i="1" smtClean="0">
                <a:ea typeface="宋体" charset="-122"/>
              </a:rPr>
              <a:t>which path</a:t>
            </a:r>
            <a:r>
              <a:rPr lang="en-US" altLang="zh-CN" smtClean="0">
                <a:ea typeface="宋体" charset="-122"/>
              </a:rPr>
              <a:t>!</a:t>
            </a:r>
          </a:p>
          <a:p>
            <a:pPr eaLnBrk="1" hangingPunct="1">
              <a:buFontTx/>
              <a:buNone/>
            </a:pPr>
            <a:endParaRPr lang="en-US" altLang="zh-CN" sz="180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Analysis (with Integer Capacities):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Cost per path: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using DFS or BFS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Thus run time is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*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|)</a:t>
            </a:r>
            <a:r>
              <a:rPr lang="en-US" altLang="zh-CN" smtClean="0">
                <a:ea typeface="宋体" charset="-122"/>
              </a:rPr>
              <a:t>, where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*</a:t>
            </a:r>
            <a:r>
              <a:rPr lang="en-US" altLang="zh-CN" smtClean="0">
                <a:ea typeface="宋体" charset="-122"/>
              </a:rPr>
              <a:t> is max flow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This is not polynomial in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|, 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smtClean="0"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1B7921-5C3D-482C-A598-C0BB0FE6BB32}" type="slidenum">
              <a:rPr lang="en-US" altLang="zh-CN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Possible Efficiency Problem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733425" y="1600200"/>
            <a:ext cx="3686175" cy="2200275"/>
            <a:chOff x="462" y="1008"/>
            <a:chExt cx="2322" cy="1386"/>
          </a:xfrm>
        </p:grpSpPr>
        <p:sp>
          <p:nvSpPr>
            <p:cNvPr id="42038" name="Oval 4"/>
            <p:cNvSpPr>
              <a:spLocks noChangeArrowheads="1"/>
            </p:cNvSpPr>
            <p:nvPr/>
          </p:nvSpPr>
          <p:spPr bwMode="auto">
            <a:xfrm>
              <a:off x="462" y="1525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s</a:t>
              </a:r>
            </a:p>
          </p:txBody>
        </p:sp>
        <p:sp>
          <p:nvSpPr>
            <p:cNvPr id="42039" name="Oval 5"/>
            <p:cNvSpPr>
              <a:spLocks noChangeArrowheads="1"/>
            </p:cNvSpPr>
            <p:nvPr/>
          </p:nvSpPr>
          <p:spPr bwMode="auto">
            <a:xfrm>
              <a:off x="1566" y="1008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2040" name="Oval 6"/>
            <p:cNvSpPr>
              <a:spLocks noChangeArrowheads="1"/>
            </p:cNvSpPr>
            <p:nvPr/>
          </p:nvSpPr>
          <p:spPr bwMode="auto">
            <a:xfrm>
              <a:off x="1566" y="2004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2041" name="Oval 7"/>
            <p:cNvSpPr>
              <a:spLocks noChangeArrowheads="1"/>
            </p:cNvSpPr>
            <p:nvPr/>
          </p:nvSpPr>
          <p:spPr bwMode="auto">
            <a:xfrm>
              <a:off x="2430" y="1542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t</a:t>
              </a:r>
            </a:p>
          </p:txBody>
        </p:sp>
        <p:sp>
          <p:nvSpPr>
            <p:cNvPr id="42042" name="Line 8"/>
            <p:cNvSpPr>
              <a:spLocks noChangeShapeType="1"/>
            </p:cNvSpPr>
            <p:nvPr/>
          </p:nvSpPr>
          <p:spPr bwMode="auto">
            <a:xfrm flipV="1">
              <a:off x="768" y="1254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3" name="Line 9"/>
            <p:cNvSpPr>
              <a:spLocks noChangeShapeType="1"/>
            </p:cNvSpPr>
            <p:nvPr/>
          </p:nvSpPr>
          <p:spPr bwMode="auto">
            <a:xfrm>
              <a:off x="768" y="187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4" name="Line 10"/>
            <p:cNvSpPr>
              <a:spLocks noChangeShapeType="1"/>
            </p:cNvSpPr>
            <p:nvPr/>
          </p:nvSpPr>
          <p:spPr bwMode="auto">
            <a:xfrm flipV="1">
              <a:off x="1920" y="187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5" name="Line 11"/>
            <p:cNvSpPr>
              <a:spLocks noChangeShapeType="1"/>
            </p:cNvSpPr>
            <p:nvPr/>
          </p:nvSpPr>
          <p:spPr bwMode="auto">
            <a:xfrm>
              <a:off x="1920" y="125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6" name="Line 13"/>
            <p:cNvSpPr>
              <a:spLocks noChangeShapeType="1"/>
            </p:cNvSpPr>
            <p:nvPr/>
          </p:nvSpPr>
          <p:spPr bwMode="auto">
            <a:xfrm>
              <a:off x="1728" y="139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7" name="Text Box 14"/>
            <p:cNvSpPr txBox="1">
              <a:spLocks noChangeArrowheads="1"/>
            </p:cNvSpPr>
            <p:nvPr/>
          </p:nvSpPr>
          <p:spPr bwMode="auto">
            <a:xfrm>
              <a:off x="876" y="1232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48" name="Text Box 15"/>
            <p:cNvSpPr txBox="1">
              <a:spLocks noChangeArrowheads="1"/>
            </p:cNvSpPr>
            <p:nvPr/>
          </p:nvSpPr>
          <p:spPr bwMode="auto">
            <a:xfrm>
              <a:off x="1756" y="15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49" name="Text Box 18"/>
            <p:cNvSpPr txBox="1">
              <a:spLocks noChangeArrowheads="1"/>
            </p:cNvSpPr>
            <p:nvPr/>
          </p:nvSpPr>
          <p:spPr bwMode="auto">
            <a:xfrm>
              <a:off x="2064" y="1184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50" name="Text Box 21"/>
            <p:cNvSpPr txBox="1">
              <a:spLocks noChangeArrowheads="1"/>
            </p:cNvSpPr>
            <p:nvPr/>
          </p:nvSpPr>
          <p:spPr bwMode="auto">
            <a:xfrm>
              <a:off x="912" y="2048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51" name="Text Box 22"/>
            <p:cNvSpPr txBox="1">
              <a:spLocks noChangeArrowheads="1"/>
            </p:cNvSpPr>
            <p:nvPr/>
          </p:nvSpPr>
          <p:spPr bwMode="auto">
            <a:xfrm>
              <a:off x="2112" y="2048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</p:grpSp>
      <p:sp>
        <p:nvSpPr>
          <p:cNvPr id="469016" name="Freeform 24"/>
          <p:cNvSpPr>
            <a:spLocks/>
          </p:cNvSpPr>
          <p:nvPr/>
        </p:nvSpPr>
        <p:spPr bwMode="auto">
          <a:xfrm>
            <a:off x="1371600" y="2146300"/>
            <a:ext cx="2438400" cy="1168400"/>
          </a:xfrm>
          <a:custGeom>
            <a:avLst/>
            <a:gdLst>
              <a:gd name="T0" fmla="*/ 0 w 1536"/>
              <a:gd name="T1" fmla="*/ 673100 h 736"/>
              <a:gd name="T2" fmla="*/ 1219200 w 1536"/>
              <a:gd name="T3" fmla="*/ 63500 h 736"/>
              <a:gd name="T4" fmla="*/ 1524000 w 1536"/>
              <a:gd name="T5" fmla="*/ 1054100 h 736"/>
              <a:gd name="T6" fmla="*/ 2438400 w 1536"/>
              <a:gd name="T7" fmla="*/ 74930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736"/>
              <a:gd name="T14" fmla="*/ 1536 w 1536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736">
                <a:moveTo>
                  <a:pt x="0" y="424"/>
                </a:moveTo>
                <a:cubicBezTo>
                  <a:pt x="304" y="212"/>
                  <a:pt x="608" y="0"/>
                  <a:pt x="768" y="40"/>
                </a:cubicBezTo>
                <a:cubicBezTo>
                  <a:pt x="928" y="80"/>
                  <a:pt x="832" y="592"/>
                  <a:pt x="960" y="664"/>
                </a:cubicBezTo>
                <a:cubicBezTo>
                  <a:pt x="1088" y="736"/>
                  <a:pt x="1312" y="604"/>
                  <a:pt x="1536" y="472"/>
                </a:cubicBezTo>
              </a:path>
            </a:pathLst>
          </a:cu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69036" name="Freeform 44"/>
          <p:cNvSpPr>
            <a:spLocks/>
          </p:cNvSpPr>
          <p:nvPr/>
        </p:nvSpPr>
        <p:spPr bwMode="auto">
          <a:xfrm>
            <a:off x="5638800" y="2197100"/>
            <a:ext cx="2514600" cy="1104900"/>
          </a:xfrm>
          <a:custGeom>
            <a:avLst/>
            <a:gdLst>
              <a:gd name="T0" fmla="*/ 0 w 1584"/>
              <a:gd name="T1" fmla="*/ 698500 h 696"/>
              <a:gd name="T2" fmla="*/ 1295400 w 1584"/>
              <a:gd name="T3" fmla="*/ 1003300 h 696"/>
              <a:gd name="T4" fmla="*/ 1600200 w 1584"/>
              <a:gd name="T5" fmla="*/ 88900 h 696"/>
              <a:gd name="T6" fmla="*/ 2514600 w 1584"/>
              <a:gd name="T7" fmla="*/ 46990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696"/>
              <a:gd name="T14" fmla="*/ 1584 w 1584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696">
                <a:moveTo>
                  <a:pt x="0" y="440"/>
                </a:moveTo>
                <a:cubicBezTo>
                  <a:pt x="324" y="568"/>
                  <a:pt x="648" y="696"/>
                  <a:pt x="816" y="632"/>
                </a:cubicBezTo>
                <a:cubicBezTo>
                  <a:pt x="984" y="568"/>
                  <a:pt x="880" y="112"/>
                  <a:pt x="1008" y="56"/>
                </a:cubicBezTo>
                <a:cubicBezTo>
                  <a:pt x="1136" y="0"/>
                  <a:pt x="1360" y="148"/>
                  <a:pt x="1584" y="296"/>
                </a:cubicBezTo>
              </a:path>
            </a:pathLst>
          </a:cu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69060" name="Freeform 68"/>
          <p:cNvSpPr>
            <a:spLocks/>
          </p:cNvSpPr>
          <p:nvPr/>
        </p:nvSpPr>
        <p:spPr bwMode="auto">
          <a:xfrm>
            <a:off x="3810000" y="4470400"/>
            <a:ext cx="2438400" cy="1168400"/>
          </a:xfrm>
          <a:custGeom>
            <a:avLst/>
            <a:gdLst>
              <a:gd name="T0" fmla="*/ 0 w 1536"/>
              <a:gd name="T1" fmla="*/ 673100 h 736"/>
              <a:gd name="T2" fmla="*/ 1219200 w 1536"/>
              <a:gd name="T3" fmla="*/ 63500 h 736"/>
              <a:gd name="T4" fmla="*/ 1524000 w 1536"/>
              <a:gd name="T5" fmla="*/ 1054100 h 736"/>
              <a:gd name="T6" fmla="*/ 2438400 w 1536"/>
              <a:gd name="T7" fmla="*/ 74930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736"/>
              <a:gd name="T14" fmla="*/ 1536 w 1536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736">
                <a:moveTo>
                  <a:pt x="0" y="424"/>
                </a:moveTo>
                <a:cubicBezTo>
                  <a:pt x="304" y="212"/>
                  <a:pt x="608" y="0"/>
                  <a:pt x="768" y="40"/>
                </a:cubicBezTo>
                <a:cubicBezTo>
                  <a:pt x="928" y="80"/>
                  <a:pt x="832" y="592"/>
                  <a:pt x="960" y="664"/>
                </a:cubicBezTo>
                <a:cubicBezTo>
                  <a:pt x="1088" y="736"/>
                  <a:pt x="1312" y="604"/>
                  <a:pt x="1536" y="472"/>
                </a:cubicBezTo>
              </a:path>
            </a:pathLst>
          </a:cu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69061" name="Text Box 69"/>
          <p:cNvSpPr txBox="1">
            <a:spLocks noChangeArrowheads="1"/>
          </p:cNvSpPr>
          <p:nvPr/>
        </p:nvSpPr>
        <p:spPr bwMode="auto">
          <a:xfrm>
            <a:off x="914400" y="5486400"/>
            <a:ext cx="217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2*10</a:t>
            </a:r>
            <a:r>
              <a:rPr lang="en-US" altLang="zh-CN" baseline="30000"/>
              <a:t>9 </a:t>
            </a:r>
            <a:r>
              <a:rPr lang="en-US" altLang="zh-CN">
                <a:solidFill>
                  <a:schemeClr val="tx1"/>
                </a:solidFill>
              </a:rPr>
              <a:t>iterations!</a:t>
            </a: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191000" y="1600200"/>
            <a:ext cx="4572000" cy="2200275"/>
            <a:chOff x="2640" y="1008"/>
            <a:chExt cx="2880" cy="1386"/>
          </a:xfrm>
        </p:grpSpPr>
        <p:sp>
          <p:nvSpPr>
            <p:cNvPr id="42019" name="Oval 25"/>
            <p:cNvSpPr>
              <a:spLocks noChangeArrowheads="1"/>
            </p:cNvSpPr>
            <p:nvPr/>
          </p:nvSpPr>
          <p:spPr bwMode="auto">
            <a:xfrm>
              <a:off x="3198" y="1525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s</a:t>
              </a:r>
            </a:p>
          </p:txBody>
        </p:sp>
        <p:sp>
          <p:nvSpPr>
            <p:cNvPr id="42020" name="Oval 26"/>
            <p:cNvSpPr>
              <a:spLocks noChangeArrowheads="1"/>
            </p:cNvSpPr>
            <p:nvPr/>
          </p:nvSpPr>
          <p:spPr bwMode="auto">
            <a:xfrm>
              <a:off x="4302" y="1008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2021" name="Oval 27"/>
            <p:cNvSpPr>
              <a:spLocks noChangeArrowheads="1"/>
            </p:cNvSpPr>
            <p:nvPr/>
          </p:nvSpPr>
          <p:spPr bwMode="auto">
            <a:xfrm>
              <a:off x="4302" y="2004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2022" name="Oval 28"/>
            <p:cNvSpPr>
              <a:spLocks noChangeArrowheads="1"/>
            </p:cNvSpPr>
            <p:nvPr/>
          </p:nvSpPr>
          <p:spPr bwMode="auto">
            <a:xfrm>
              <a:off x="5166" y="1542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t</a:t>
              </a:r>
            </a:p>
          </p:txBody>
        </p:sp>
        <p:sp>
          <p:nvSpPr>
            <p:cNvPr id="42023" name="Line 29"/>
            <p:cNvSpPr>
              <a:spLocks noChangeShapeType="1"/>
            </p:cNvSpPr>
            <p:nvPr/>
          </p:nvSpPr>
          <p:spPr bwMode="auto">
            <a:xfrm flipV="1">
              <a:off x="3504" y="1254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4" name="Line 30"/>
            <p:cNvSpPr>
              <a:spLocks noChangeShapeType="1"/>
            </p:cNvSpPr>
            <p:nvPr/>
          </p:nvSpPr>
          <p:spPr bwMode="auto">
            <a:xfrm>
              <a:off x="3504" y="187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5" name="Line 31"/>
            <p:cNvSpPr>
              <a:spLocks noChangeShapeType="1"/>
            </p:cNvSpPr>
            <p:nvPr/>
          </p:nvSpPr>
          <p:spPr bwMode="auto">
            <a:xfrm flipV="1">
              <a:off x="4656" y="187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6" name="Line 32"/>
            <p:cNvSpPr>
              <a:spLocks noChangeShapeType="1"/>
            </p:cNvSpPr>
            <p:nvPr/>
          </p:nvSpPr>
          <p:spPr bwMode="auto">
            <a:xfrm>
              <a:off x="4656" y="125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7" name="Line 33"/>
            <p:cNvSpPr>
              <a:spLocks noChangeShapeType="1"/>
            </p:cNvSpPr>
            <p:nvPr/>
          </p:nvSpPr>
          <p:spPr bwMode="auto">
            <a:xfrm>
              <a:off x="4464" y="139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8" name="Text Box 34"/>
            <p:cNvSpPr txBox="1">
              <a:spLocks noChangeArrowheads="1"/>
            </p:cNvSpPr>
            <p:nvPr/>
          </p:nvSpPr>
          <p:spPr bwMode="auto">
            <a:xfrm>
              <a:off x="3552" y="123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  <a:r>
                <a:rPr lang="en-US" altLang="zh-CN"/>
                <a:t>-1</a:t>
              </a:r>
            </a:p>
          </p:txBody>
        </p:sp>
        <p:sp>
          <p:nvSpPr>
            <p:cNvPr id="42029" name="Text Box 35"/>
            <p:cNvSpPr txBox="1">
              <a:spLocks noChangeArrowheads="1"/>
            </p:cNvSpPr>
            <p:nvPr/>
          </p:nvSpPr>
          <p:spPr bwMode="auto">
            <a:xfrm>
              <a:off x="4492" y="15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30" name="Text Box 36"/>
            <p:cNvSpPr txBox="1">
              <a:spLocks noChangeArrowheads="1"/>
            </p:cNvSpPr>
            <p:nvPr/>
          </p:nvSpPr>
          <p:spPr bwMode="auto">
            <a:xfrm>
              <a:off x="4800" y="1184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31" name="Text Box 37"/>
            <p:cNvSpPr txBox="1">
              <a:spLocks noChangeArrowheads="1"/>
            </p:cNvSpPr>
            <p:nvPr/>
          </p:nvSpPr>
          <p:spPr bwMode="auto">
            <a:xfrm>
              <a:off x="3648" y="2048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32" name="Text Box 38"/>
            <p:cNvSpPr txBox="1">
              <a:spLocks noChangeArrowheads="1"/>
            </p:cNvSpPr>
            <p:nvPr/>
          </p:nvSpPr>
          <p:spPr bwMode="auto">
            <a:xfrm>
              <a:off x="4752" y="2048"/>
              <a:ext cx="5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 </a:t>
              </a:r>
              <a:r>
                <a:rPr lang="en-US" altLang="zh-CN"/>
                <a:t>-1</a:t>
              </a:r>
            </a:p>
          </p:txBody>
        </p:sp>
        <p:sp>
          <p:nvSpPr>
            <p:cNvPr id="42033" name="Line 40"/>
            <p:cNvSpPr>
              <a:spLocks noChangeShapeType="1"/>
            </p:cNvSpPr>
            <p:nvPr/>
          </p:nvSpPr>
          <p:spPr bwMode="auto">
            <a:xfrm flipH="1">
              <a:off x="3504" y="1344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4" name="Text Box 41"/>
            <p:cNvSpPr txBox="1">
              <a:spLocks noChangeArrowheads="1"/>
            </p:cNvSpPr>
            <p:nvPr/>
          </p:nvSpPr>
          <p:spPr bwMode="auto">
            <a:xfrm>
              <a:off x="3840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35" name="Line 42"/>
            <p:cNvSpPr>
              <a:spLocks noChangeShapeType="1"/>
            </p:cNvSpPr>
            <p:nvPr/>
          </p:nvSpPr>
          <p:spPr bwMode="auto">
            <a:xfrm flipH="1">
              <a:off x="4608" y="177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6" name="Text Box 43"/>
            <p:cNvSpPr txBox="1">
              <a:spLocks noChangeArrowheads="1"/>
            </p:cNvSpPr>
            <p:nvPr/>
          </p:nvSpPr>
          <p:spPr bwMode="auto">
            <a:xfrm>
              <a:off x="4828" y="16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37" name="Line 71"/>
            <p:cNvSpPr>
              <a:spLocks noChangeShapeType="1"/>
            </p:cNvSpPr>
            <p:nvPr/>
          </p:nvSpPr>
          <p:spPr bwMode="auto">
            <a:xfrm>
              <a:off x="2640" y="1392"/>
              <a:ext cx="672" cy="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276600" y="3810000"/>
            <a:ext cx="3686175" cy="2514600"/>
            <a:chOff x="2064" y="2400"/>
            <a:chExt cx="2322" cy="1584"/>
          </a:xfrm>
        </p:grpSpPr>
        <p:sp>
          <p:nvSpPr>
            <p:cNvPr id="41996" name="Oval 47"/>
            <p:cNvSpPr>
              <a:spLocks noChangeArrowheads="1"/>
            </p:cNvSpPr>
            <p:nvPr/>
          </p:nvSpPr>
          <p:spPr bwMode="auto">
            <a:xfrm>
              <a:off x="3168" y="3594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1997" name="Oval 45"/>
            <p:cNvSpPr>
              <a:spLocks noChangeArrowheads="1"/>
            </p:cNvSpPr>
            <p:nvPr/>
          </p:nvSpPr>
          <p:spPr bwMode="auto">
            <a:xfrm>
              <a:off x="2064" y="3115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s</a:t>
              </a:r>
            </a:p>
          </p:txBody>
        </p:sp>
        <p:sp>
          <p:nvSpPr>
            <p:cNvPr id="41998" name="Oval 46"/>
            <p:cNvSpPr>
              <a:spLocks noChangeArrowheads="1"/>
            </p:cNvSpPr>
            <p:nvPr/>
          </p:nvSpPr>
          <p:spPr bwMode="auto">
            <a:xfrm>
              <a:off x="3168" y="2598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1999" name="Oval 48"/>
            <p:cNvSpPr>
              <a:spLocks noChangeArrowheads="1"/>
            </p:cNvSpPr>
            <p:nvPr/>
          </p:nvSpPr>
          <p:spPr bwMode="auto">
            <a:xfrm>
              <a:off x="4032" y="3132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t</a:t>
              </a:r>
            </a:p>
          </p:txBody>
        </p:sp>
        <p:sp>
          <p:nvSpPr>
            <p:cNvPr id="42000" name="Line 49"/>
            <p:cNvSpPr>
              <a:spLocks noChangeShapeType="1"/>
            </p:cNvSpPr>
            <p:nvPr/>
          </p:nvSpPr>
          <p:spPr bwMode="auto">
            <a:xfrm flipV="1">
              <a:off x="2370" y="2844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1" name="Line 50"/>
            <p:cNvSpPr>
              <a:spLocks noChangeShapeType="1"/>
            </p:cNvSpPr>
            <p:nvPr/>
          </p:nvSpPr>
          <p:spPr bwMode="auto">
            <a:xfrm>
              <a:off x="2370" y="346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2" name="Line 51"/>
            <p:cNvSpPr>
              <a:spLocks noChangeShapeType="1"/>
            </p:cNvSpPr>
            <p:nvPr/>
          </p:nvSpPr>
          <p:spPr bwMode="auto">
            <a:xfrm flipV="1">
              <a:off x="3522" y="346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3" name="Line 52"/>
            <p:cNvSpPr>
              <a:spLocks noChangeShapeType="1"/>
            </p:cNvSpPr>
            <p:nvPr/>
          </p:nvSpPr>
          <p:spPr bwMode="auto">
            <a:xfrm>
              <a:off x="3522" y="284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4" name="Line 53"/>
            <p:cNvSpPr>
              <a:spLocks noChangeShapeType="1"/>
            </p:cNvSpPr>
            <p:nvPr/>
          </p:nvSpPr>
          <p:spPr bwMode="auto">
            <a:xfrm>
              <a:off x="3330" y="29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5" name="Text Box 54"/>
            <p:cNvSpPr txBox="1">
              <a:spLocks noChangeArrowheads="1"/>
            </p:cNvSpPr>
            <p:nvPr/>
          </p:nvSpPr>
          <p:spPr bwMode="auto">
            <a:xfrm>
              <a:off x="2418" y="282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  <a:r>
                <a:rPr lang="en-US" altLang="zh-CN"/>
                <a:t>-1</a:t>
              </a:r>
            </a:p>
          </p:txBody>
        </p:sp>
        <p:sp>
          <p:nvSpPr>
            <p:cNvPr id="42006" name="Text Box 55"/>
            <p:cNvSpPr txBox="1">
              <a:spLocks noChangeArrowheads="1"/>
            </p:cNvSpPr>
            <p:nvPr/>
          </p:nvSpPr>
          <p:spPr bwMode="auto">
            <a:xfrm>
              <a:off x="3358" y="311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07" name="Text Box 56"/>
            <p:cNvSpPr txBox="1">
              <a:spLocks noChangeArrowheads="1"/>
            </p:cNvSpPr>
            <p:nvPr/>
          </p:nvSpPr>
          <p:spPr bwMode="auto">
            <a:xfrm>
              <a:off x="3666" y="2774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  <a:r>
                <a:rPr lang="en-US" altLang="zh-CN"/>
                <a:t>-1</a:t>
              </a:r>
            </a:p>
          </p:txBody>
        </p:sp>
        <p:sp>
          <p:nvSpPr>
            <p:cNvPr id="42008" name="Text Box 57"/>
            <p:cNvSpPr txBox="1">
              <a:spLocks noChangeArrowheads="1"/>
            </p:cNvSpPr>
            <p:nvPr/>
          </p:nvSpPr>
          <p:spPr bwMode="auto">
            <a:xfrm>
              <a:off x="2514" y="3638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  <a:r>
                <a:rPr lang="en-US" altLang="zh-CN"/>
                <a:t>-1</a:t>
              </a:r>
            </a:p>
          </p:txBody>
        </p:sp>
        <p:sp>
          <p:nvSpPr>
            <p:cNvPr id="42009" name="Text Box 58"/>
            <p:cNvSpPr txBox="1">
              <a:spLocks noChangeArrowheads="1"/>
            </p:cNvSpPr>
            <p:nvPr/>
          </p:nvSpPr>
          <p:spPr bwMode="auto">
            <a:xfrm>
              <a:off x="3618" y="3638"/>
              <a:ext cx="5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 </a:t>
              </a:r>
              <a:r>
                <a:rPr lang="en-US" altLang="zh-CN"/>
                <a:t>-1</a:t>
              </a:r>
            </a:p>
          </p:txBody>
        </p:sp>
        <p:sp>
          <p:nvSpPr>
            <p:cNvPr id="42010" name="Line 59"/>
            <p:cNvSpPr>
              <a:spLocks noChangeShapeType="1"/>
            </p:cNvSpPr>
            <p:nvPr/>
          </p:nvSpPr>
          <p:spPr bwMode="auto">
            <a:xfrm flipH="1">
              <a:off x="2370" y="2934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1" name="Text Box 60"/>
            <p:cNvSpPr txBox="1">
              <a:spLocks noChangeArrowheads="1"/>
            </p:cNvSpPr>
            <p:nvPr/>
          </p:nvSpPr>
          <p:spPr bwMode="auto">
            <a:xfrm>
              <a:off x="2706" y="31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12" name="Line 61"/>
            <p:cNvSpPr>
              <a:spLocks noChangeShapeType="1"/>
            </p:cNvSpPr>
            <p:nvPr/>
          </p:nvSpPr>
          <p:spPr bwMode="auto">
            <a:xfrm flipH="1">
              <a:off x="3474" y="336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3" name="Text Box 62"/>
            <p:cNvSpPr txBox="1">
              <a:spLocks noChangeArrowheads="1"/>
            </p:cNvSpPr>
            <p:nvPr/>
          </p:nvSpPr>
          <p:spPr bwMode="auto">
            <a:xfrm>
              <a:off x="3694" y="327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14" name="Line 64"/>
            <p:cNvSpPr>
              <a:spLocks noChangeShapeType="1"/>
            </p:cNvSpPr>
            <p:nvPr/>
          </p:nvSpPr>
          <p:spPr bwMode="auto">
            <a:xfrm flipH="1" flipV="1">
              <a:off x="2400" y="340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5" name="Line 65"/>
            <p:cNvSpPr>
              <a:spLocks noChangeShapeType="1"/>
            </p:cNvSpPr>
            <p:nvPr/>
          </p:nvSpPr>
          <p:spPr bwMode="auto">
            <a:xfrm flipH="1" flipV="1">
              <a:off x="3456" y="288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6" name="Text Box 66"/>
            <p:cNvSpPr txBox="1">
              <a:spLocks noChangeArrowheads="1"/>
            </p:cNvSpPr>
            <p:nvPr/>
          </p:nvSpPr>
          <p:spPr bwMode="auto">
            <a:xfrm>
              <a:off x="358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17" name="Text Box 67"/>
            <p:cNvSpPr txBox="1">
              <a:spLocks noChangeArrowheads="1"/>
            </p:cNvSpPr>
            <p:nvPr/>
          </p:nvSpPr>
          <p:spPr bwMode="auto">
            <a:xfrm>
              <a:off x="2784" y="34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18" name="Line 72"/>
            <p:cNvSpPr>
              <a:spLocks noChangeShapeType="1"/>
            </p:cNvSpPr>
            <p:nvPr/>
          </p:nvSpPr>
          <p:spPr bwMode="auto">
            <a:xfrm flipH="1">
              <a:off x="3888" y="2400"/>
              <a:ext cx="336" cy="33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6" grpId="0" animBg="1"/>
      <p:bldP spid="469036" grpId="0" animBg="1"/>
      <p:bldP spid="469060" grpId="0" animBg="1"/>
      <p:bldP spid="46906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Edmonds-Karp Algorithm 1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Modify Dijkstra’s algorithm to find an augmenting path of largest capacity.</a:t>
            </a:r>
          </a:p>
          <a:p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Claim 1</a:t>
            </a:r>
            <a:r>
              <a:rPr lang="en-US" altLang="zh-CN" smtClean="0">
                <a:ea typeface="宋体" charset="-122"/>
              </a:rPr>
              <a:t>. In a graph with maximum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-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 flow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, there must exist a path from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to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 with capacity at least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F/m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Claim 2</a:t>
            </a:r>
            <a:r>
              <a:rPr lang="en-US" altLang="zh-CN" smtClean="0">
                <a:ea typeface="宋体" charset="-122"/>
              </a:rPr>
              <a:t>. Edmonds-Karp #1 makes at most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m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 log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) </a:t>
            </a:r>
            <a:r>
              <a:rPr lang="en-US" altLang="zh-CN" smtClean="0">
                <a:ea typeface="宋体" charset="-122"/>
              </a:rPr>
              <a:t>iterations.</a:t>
            </a:r>
          </a:p>
          <a:p>
            <a:r>
              <a:rPr lang="en-US" altLang="zh-CN" smtClean="0">
                <a:ea typeface="宋体" charset="-122"/>
              </a:rPr>
              <a:t>Running time: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m</a:t>
            </a:r>
            <a:r>
              <a:rPr lang="en-US" altLang="zh-CN" baseline="30000" smtClean="0">
                <a:solidFill>
                  <a:srgbClr val="0070C0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 log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 log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).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7BACC3-956F-4751-84D4-C14D458E9829}" type="slidenum">
              <a:rPr lang="en-US" altLang="zh-CN">
                <a:ea typeface="宋体" charset="-122"/>
              </a:rPr>
              <a:pPr/>
              <a:t>39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7CC697-632F-4229-A5D7-8A61F6139484}" type="slidenum">
              <a:rPr lang="en-US" altLang="zh-CN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Strongly Connected Component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Strongly Connected Component</a:t>
            </a:r>
            <a:r>
              <a:rPr lang="en-US" altLang="zh-CN" smtClean="0">
                <a:ea typeface="宋体" charset="-122"/>
              </a:rPr>
              <a:t> of digraph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=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is maximal set of vertices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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such that all pairs of vertices of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are reachable from each other.</a:t>
            </a:r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1066800" y="37592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a</a:t>
            </a:r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1066800" y="53403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e</a:t>
            </a: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3124200" y="37687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b</a:t>
            </a: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3124200" y="53498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f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628775" y="40735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400175" y="43021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>
            <a:off x="1476375" y="4302125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>
            <a:off x="3457575" y="43783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53" name="Oval 20"/>
          <p:cNvSpPr>
            <a:spLocks noChangeArrowheads="1"/>
          </p:cNvSpPr>
          <p:nvPr/>
        </p:nvSpPr>
        <p:spPr bwMode="auto">
          <a:xfrm>
            <a:off x="5076825" y="37338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c</a:t>
            </a:r>
          </a:p>
        </p:txBody>
      </p:sp>
      <p:sp>
        <p:nvSpPr>
          <p:cNvPr id="10254" name="Oval 21"/>
          <p:cNvSpPr>
            <a:spLocks noChangeArrowheads="1"/>
          </p:cNvSpPr>
          <p:nvPr/>
        </p:nvSpPr>
        <p:spPr bwMode="auto">
          <a:xfrm>
            <a:off x="5076825" y="53149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g</a:t>
            </a:r>
          </a:p>
        </p:txBody>
      </p:sp>
      <p:sp>
        <p:nvSpPr>
          <p:cNvPr id="10255" name="Oval 22"/>
          <p:cNvSpPr>
            <a:spLocks noChangeArrowheads="1"/>
          </p:cNvSpPr>
          <p:nvPr/>
        </p:nvSpPr>
        <p:spPr bwMode="auto">
          <a:xfrm>
            <a:off x="7134225" y="37433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d</a:t>
            </a:r>
          </a:p>
        </p:txBody>
      </p:sp>
      <p:sp>
        <p:nvSpPr>
          <p:cNvPr id="10256" name="Oval 23"/>
          <p:cNvSpPr>
            <a:spLocks noChangeArrowheads="1"/>
          </p:cNvSpPr>
          <p:nvPr/>
        </p:nvSpPr>
        <p:spPr bwMode="auto">
          <a:xfrm>
            <a:off x="7134225" y="53244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h</a:t>
            </a:r>
          </a:p>
        </p:txBody>
      </p:sp>
      <p:sp>
        <p:nvSpPr>
          <p:cNvPr id="10257" name="Line 26"/>
          <p:cNvSpPr>
            <a:spLocks noChangeShapeType="1"/>
          </p:cNvSpPr>
          <p:nvPr/>
        </p:nvSpPr>
        <p:spPr bwMode="auto">
          <a:xfrm flipV="1">
            <a:off x="5410200" y="42767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58" name="Line 28"/>
          <p:cNvSpPr>
            <a:spLocks noChangeShapeType="1"/>
          </p:cNvSpPr>
          <p:nvPr/>
        </p:nvSpPr>
        <p:spPr bwMode="auto">
          <a:xfrm>
            <a:off x="7467600" y="43529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59" name="Freeform 30"/>
          <p:cNvSpPr>
            <a:spLocks/>
          </p:cNvSpPr>
          <p:nvPr/>
        </p:nvSpPr>
        <p:spPr bwMode="auto">
          <a:xfrm>
            <a:off x="3581400" y="5257800"/>
            <a:ext cx="1600200" cy="152400"/>
          </a:xfrm>
          <a:custGeom>
            <a:avLst/>
            <a:gdLst>
              <a:gd name="T0" fmla="*/ 0 w 1008"/>
              <a:gd name="T1" fmla="*/ 152400 h 96"/>
              <a:gd name="T2" fmla="*/ 914400 w 1008"/>
              <a:gd name="T3" fmla="*/ 0 h 96"/>
              <a:gd name="T4" fmla="*/ 1600200 w 1008"/>
              <a:gd name="T5" fmla="*/ 15240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cubicBezTo>
                  <a:pt x="204" y="48"/>
                  <a:pt x="408" y="0"/>
                  <a:pt x="576" y="0"/>
                </a:cubicBezTo>
                <a:cubicBezTo>
                  <a:pt x="744" y="0"/>
                  <a:pt x="876" y="48"/>
                  <a:pt x="100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60" name="Freeform 31"/>
          <p:cNvSpPr>
            <a:spLocks/>
          </p:cNvSpPr>
          <p:nvPr/>
        </p:nvSpPr>
        <p:spPr bwMode="auto">
          <a:xfrm>
            <a:off x="3657600" y="5791200"/>
            <a:ext cx="1447800" cy="228600"/>
          </a:xfrm>
          <a:custGeom>
            <a:avLst/>
            <a:gdLst>
              <a:gd name="T0" fmla="*/ 1447800 w 912"/>
              <a:gd name="T1" fmla="*/ 0 h 144"/>
              <a:gd name="T2" fmla="*/ 914400 w 912"/>
              <a:gd name="T3" fmla="*/ 228600 h 144"/>
              <a:gd name="T4" fmla="*/ 0 w 912"/>
              <a:gd name="T5" fmla="*/ 0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0"/>
                </a:moveTo>
                <a:cubicBezTo>
                  <a:pt x="820" y="72"/>
                  <a:pt x="728" y="144"/>
                  <a:pt x="576" y="144"/>
                </a:cubicBezTo>
                <a:cubicBezTo>
                  <a:pt x="424" y="144"/>
                  <a:pt x="212" y="7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61" name="Line 32"/>
          <p:cNvSpPr>
            <a:spLocks noChangeShapeType="1"/>
          </p:cNvSpPr>
          <p:nvPr/>
        </p:nvSpPr>
        <p:spPr bwMode="auto">
          <a:xfrm>
            <a:off x="3657600" y="4114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62" name="Freeform 33"/>
          <p:cNvSpPr>
            <a:spLocks/>
          </p:cNvSpPr>
          <p:nvPr/>
        </p:nvSpPr>
        <p:spPr bwMode="auto">
          <a:xfrm>
            <a:off x="5562600" y="3657600"/>
            <a:ext cx="1676400" cy="304800"/>
          </a:xfrm>
          <a:custGeom>
            <a:avLst/>
            <a:gdLst>
              <a:gd name="T0" fmla="*/ 0 w 960"/>
              <a:gd name="T1" fmla="*/ 304800 h 152"/>
              <a:gd name="T2" fmla="*/ 754380 w 960"/>
              <a:gd name="T3" fmla="*/ 16042 h 152"/>
              <a:gd name="T4" fmla="*/ 1676400 w 960"/>
              <a:gd name="T5" fmla="*/ 208547 h 152"/>
              <a:gd name="T6" fmla="*/ 0 60000 65536"/>
              <a:gd name="T7" fmla="*/ 0 60000 65536"/>
              <a:gd name="T8" fmla="*/ 0 60000 65536"/>
              <a:gd name="T9" fmla="*/ 0 w 960"/>
              <a:gd name="T10" fmla="*/ 0 h 152"/>
              <a:gd name="T11" fmla="*/ 960 w 9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52">
                <a:moveTo>
                  <a:pt x="0" y="152"/>
                </a:moveTo>
                <a:cubicBezTo>
                  <a:pt x="136" y="84"/>
                  <a:pt x="272" y="16"/>
                  <a:pt x="432" y="8"/>
                </a:cubicBezTo>
                <a:cubicBezTo>
                  <a:pt x="592" y="0"/>
                  <a:pt x="776" y="52"/>
                  <a:pt x="96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63" name="Freeform 34"/>
          <p:cNvSpPr>
            <a:spLocks/>
          </p:cNvSpPr>
          <p:nvPr/>
        </p:nvSpPr>
        <p:spPr bwMode="auto">
          <a:xfrm>
            <a:off x="5562600" y="4191000"/>
            <a:ext cx="1600200" cy="152400"/>
          </a:xfrm>
          <a:custGeom>
            <a:avLst/>
            <a:gdLst>
              <a:gd name="T0" fmla="*/ 1600200 w 960"/>
              <a:gd name="T1" fmla="*/ 0 h 96"/>
              <a:gd name="T2" fmla="*/ 880110 w 960"/>
              <a:gd name="T3" fmla="*/ 152400 h 96"/>
              <a:gd name="T4" fmla="*/ 0 w 960"/>
              <a:gd name="T5" fmla="*/ 0 h 96"/>
              <a:gd name="T6" fmla="*/ 0 60000 65536"/>
              <a:gd name="T7" fmla="*/ 0 60000 65536"/>
              <a:gd name="T8" fmla="*/ 0 60000 65536"/>
              <a:gd name="T9" fmla="*/ 0 w 960"/>
              <a:gd name="T10" fmla="*/ 0 h 96"/>
              <a:gd name="T11" fmla="*/ 960 w 96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6">
                <a:moveTo>
                  <a:pt x="960" y="0"/>
                </a:moveTo>
                <a:cubicBezTo>
                  <a:pt x="824" y="48"/>
                  <a:pt x="688" y="96"/>
                  <a:pt x="528" y="96"/>
                </a:cubicBezTo>
                <a:cubicBezTo>
                  <a:pt x="368" y="96"/>
                  <a:pt x="184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64" name="Line 35"/>
          <p:cNvSpPr>
            <a:spLocks noChangeShapeType="1"/>
          </p:cNvSpPr>
          <p:nvPr/>
        </p:nvSpPr>
        <p:spPr bwMode="auto">
          <a:xfrm>
            <a:off x="1600200" y="5638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65" name="Line 36"/>
          <p:cNvSpPr>
            <a:spLocks noChangeShapeType="1"/>
          </p:cNvSpPr>
          <p:nvPr/>
        </p:nvSpPr>
        <p:spPr bwMode="auto">
          <a:xfrm>
            <a:off x="5638800" y="5638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66" name="Freeform 37"/>
          <p:cNvSpPr>
            <a:spLocks/>
          </p:cNvSpPr>
          <p:nvPr/>
        </p:nvSpPr>
        <p:spPr bwMode="auto">
          <a:xfrm>
            <a:off x="7467600" y="5448300"/>
            <a:ext cx="901700" cy="787400"/>
          </a:xfrm>
          <a:custGeom>
            <a:avLst/>
            <a:gdLst>
              <a:gd name="T0" fmla="*/ 0 w 568"/>
              <a:gd name="T1" fmla="*/ 495300 h 496"/>
              <a:gd name="T2" fmla="*/ 609600 w 568"/>
              <a:gd name="T3" fmla="*/ 723900 h 496"/>
              <a:gd name="T4" fmla="*/ 838200 w 568"/>
              <a:gd name="T5" fmla="*/ 114300 h 496"/>
              <a:gd name="T6" fmla="*/ 228600 w 568"/>
              <a:gd name="T7" fmla="*/ 3810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568"/>
              <a:gd name="T13" fmla="*/ 0 h 496"/>
              <a:gd name="T14" fmla="*/ 568 w 568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8" h="496">
                <a:moveTo>
                  <a:pt x="0" y="312"/>
                </a:moveTo>
                <a:cubicBezTo>
                  <a:pt x="148" y="404"/>
                  <a:pt x="296" y="496"/>
                  <a:pt x="384" y="456"/>
                </a:cubicBezTo>
                <a:cubicBezTo>
                  <a:pt x="472" y="416"/>
                  <a:pt x="568" y="144"/>
                  <a:pt x="528" y="72"/>
                </a:cubicBezTo>
                <a:cubicBezTo>
                  <a:pt x="488" y="0"/>
                  <a:pt x="316" y="12"/>
                  <a:pt x="144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E95A8D-8BC4-406B-9A92-9DF657C43354}" type="slidenum">
              <a:rPr lang="en-US" altLang="zh-CN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Edmonds-Karp Algorithm 2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Use BFS to find breadth-first augmenting path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Time to find an augmenting path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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if all vertices reachable from source.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Claim: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number of augmentations limited to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 Running time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VE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Definition</a:t>
            </a:r>
            <a:r>
              <a:rPr lang="en-US" altLang="zh-CN" dirty="0" smtClean="0"/>
              <a:t>. The </a:t>
            </a:r>
            <a:r>
              <a:rPr lang="en-US" altLang="zh-CN" dirty="0" smtClean="0">
                <a:solidFill>
                  <a:srgbClr val="C00000"/>
                </a:solidFill>
              </a:rPr>
              <a:t>level graph </a:t>
            </a:r>
            <a:r>
              <a:rPr lang="en-US" altLang="zh-CN" i="1" dirty="0" smtClean="0">
                <a:solidFill>
                  <a:srgbClr val="0070C0"/>
                </a:solidFill>
              </a:rPr>
              <a:t>L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/>
              <a:t> of </a:t>
            </a:r>
            <a:r>
              <a:rPr lang="en-US" altLang="zh-CN" i="1" dirty="0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/>
              <a:t> is the directed breath-first search graph with root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/>
              <a:t> with cross edges and back edges deleted. The level of a vertex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is the length of a shortest path from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/>
              <a:t> to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in </a:t>
            </a:r>
            <a:r>
              <a:rPr lang="en-US" altLang="zh-CN" i="1" dirty="0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143380"/>
            <a:ext cx="4767256" cy="220824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Graph  -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2286000" cy="22479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643050"/>
            <a:ext cx="2362200" cy="23526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1643050"/>
            <a:ext cx="2324100" cy="22669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00100" y="4071942"/>
            <a:ext cx="1592103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4277" y="4071942"/>
            <a:ext cx="1592103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0503" y="4071942"/>
            <a:ext cx="1301959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545D2-D449-44AA-B17B-FE9D63132954}" type="slidenum">
              <a:rPr lang="en-US" altLang="zh-CN">
                <a:ea typeface="宋体" charset="-122"/>
              </a:rPr>
              <a:pPr/>
              <a:t>43</a:t>
            </a:fld>
            <a:endParaRPr lang="en-US" altLang="zh-CN">
              <a:ea typeface="宋体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Edmonds-Karp #2 Analysis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Monotonicity Lemma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Let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       = B-F distance from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to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Then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increases monotonically during E-K.</a:t>
            </a: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Suppose algorithm augments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to produce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Prove by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induction on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523AD-5D6E-415B-9878-B5FFD4878069}" type="slidenum">
              <a:rPr lang="en-US" altLang="zh-CN">
                <a:ea typeface="宋体" charset="-122"/>
              </a:rPr>
              <a:pPr/>
              <a:t>44</a:t>
            </a:fld>
            <a:endParaRPr lang="en-US" altLang="zh-CN">
              <a:ea typeface="宋体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Monotonicity Lemma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Base</a:t>
            </a:r>
            <a:r>
              <a:rPr lang="en-US" altLang="zh-CN" sz="2800" smtClean="0">
                <a:ea typeface="宋体" charset="-122"/>
              </a:rPr>
              <a:t>: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</a:rPr>
              <a:t>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= 0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Inductive Step</a:t>
            </a:r>
            <a:r>
              <a:rPr lang="en-US" altLang="zh-CN" sz="2800" smtClean="0">
                <a:ea typeface="宋体" charset="-122"/>
              </a:rPr>
              <a:t>: Consider BF-path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…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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+ 1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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[What about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?]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Case 1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: 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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Then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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+ 1        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[triangle ineq.]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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+ 1      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[induction]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            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[BF path]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371C23-2C67-4345-99DC-C692AD013169}" type="slidenum">
              <a:rPr lang="en-US" altLang="zh-CN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Monotonicity Lemma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Case 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: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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Augmenting path must have included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                       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…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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… 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endParaRPr lang="en-US" altLang="zh-CN" i="1" smtClean="0"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Then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 1 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[BF path]</a:t>
            </a:r>
            <a:endParaRPr lang="en-US" altLang="zh-CN" smtClean="0">
              <a:solidFill>
                <a:schemeClr val="accent2"/>
              </a:solidFill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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 1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[induction]</a:t>
            </a:r>
            <a:endParaRPr lang="en-US" altLang="zh-CN" smtClean="0">
              <a:solidFill>
                <a:schemeClr val="accent2"/>
              </a:solidFill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2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[BF path]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&lt;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1A63BF-19EC-4D20-90C0-CA9A7C5D090B}" type="slidenum">
              <a:rPr lang="en-US" altLang="zh-CN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Edmonds-Karp # 2 Analysis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Theorem</a:t>
            </a:r>
            <a:r>
              <a:rPr lang="en-US" altLang="zh-CN" dirty="0" smtClean="0">
                <a:ea typeface="宋体" charset="-122"/>
              </a:rPr>
              <a:t>: #Augmenting Steps in E-K algorithm is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VE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Proof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: Let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be an augmenting path.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Residual capacity of some edge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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i="1" baseline="-25000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i="1" baseline="-25000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 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called 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critical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Augmentation removes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from critical path (for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now,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  <a:sym typeface="Symbol" pitchFamily="18" charset="2"/>
              </a:rPr>
              <a:t>saturated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 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Must wait until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augmented before re-appears. 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99E64C-65FF-4AE2-A1F8-AC9ED470C9D6}" type="slidenum">
              <a:rPr lang="en-US" altLang="zh-CN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Edmonds-Karp # 2 Analysis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Before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z="2800" smtClean="0">
                <a:ea typeface="宋体" charset="-122"/>
              </a:rPr>
              <a:t> augmented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: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)=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)+1</a:t>
            </a:r>
            <a:r>
              <a:rPr lang="en-US" altLang="zh-CN" sz="2800" smtClean="0">
                <a:ea typeface="宋体" charset="-122"/>
              </a:rPr>
              <a:t> 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z="2800" smtClean="0">
                <a:ea typeface="宋体" charset="-122"/>
              </a:rPr>
              <a:t>: BF path)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Before augmenting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 later: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 + 1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+ 1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+ 2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increases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between twice when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is critical. Each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starts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 0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, never decreases, and remains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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  1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until unreachable.</a:t>
            </a:r>
            <a:endParaRPr lang="en-US" altLang="zh-CN" sz="2800" smtClean="0">
              <a:solidFill>
                <a:schemeClr val="accent2"/>
              </a:solidFill>
              <a:ea typeface="宋体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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is critical at most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(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times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(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edges in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 (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VE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augmentation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Blocking Flow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 flow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f </a:t>
            </a:r>
            <a:r>
              <a:rPr lang="en-US" altLang="zh-CN" dirty="0" smtClean="0">
                <a:ea typeface="宋体" charset="-122"/>
              </a:rPr>
              <a:t>in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G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is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blocking</a:t>
            </a:r>
            <a:r>
              <a:rPr lang="en-US" altLang="zh-CN" dirty="0" smtClean="0">
                <a:ea typeface="宋体" charset="-122"/>
              </a:rPr>
              <a:t> if every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s-t </a:t>
            </a:r>
            <a:r>
              <a:rPr lang="en-US" altLang="zh-CN" dirty="0" smtClean="0">
                <a:ea typeface="宋体" charset="-122"/>
              </a:rPr>
              <a:t>path in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G</a:t>
            </a:r>
            <a:r>
              <a:rPr lang="en-US" altLang="zh-CN" dirty="0" smtClean="0">
                <a:ea typeface="宋体" charset="-122"/>
              </a:rPr>
              <a:t>, the original graph, has some edge saturated.</a:t>
            </a:r>
          </a:p>
          <a:p>
            <a:r>
              <a:rPr lang="en-US" altLang="zh-CN" dirty="0" smtClean="0">
                <a:ea typeface="宋体" charset="-122"/>
              </a:rPr>
              <a:t>Every maximum flow is obviously also a blocking flow.</a:t>
            </a:r>
          </a:p>
          <a:p>
            <a:r>
              <a:rPr lang="en-US" altLang="zh-CN" dirty="0" smtClean="0">
                <a:ea typeface="宋体" charset="-122"/>
              </a:rPr>
              <a:t>Is every blocking flow a maximum flow? No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ea typeface="宋体" charset="-122"/>
              </a:rPr>
              <a:t>How to efficiently find a blocking flow? 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0A68CE-5C91-4CAB-9B37-5911BC18BC7B}" type="slidenum">
              <a:rPr lang="en-US" altLang="zh-CN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Blocking Flow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547EB-06F5-4511-8BB4-228ADE2262BF}" type="slidenum">
              <a:rPr lang="en-US" altLang="zh-CN">
                <a:ea typeface="宋体" charset="-122"/>
              </a:rPr>
              <a:pPr/>
              <a:t>49</a:t>
            </a:fld>
            <a:endParaRPr lang="en-US" altLang="zh-CN">
              <a:ea typeface="宋体" charset="-122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9115" y="1587517"/>
            <a:ext cx="4371975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696" y="1862138"/>
            <a:ext cx="3352800" cy="31337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DD877-CC4F-45C2-ACCD-40D01EFFDE1E}" type="slidenum">
              <a:rPr lang="en-US" altLang="zh-CN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Strongly Connected Component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</a:rPr>
              <a:t>In analysis of certain types of engineering systems, want to examine state space and find whether appropriate states of system are reachable from one another and others appropriately  unreachable.</a:t>
            </a:r>
          </a:p>
        </p:txBody>
      </p:sp>
      <p:grpSp>
        <p:nvGrpSpPr>
          <p:cNvPr id="11269" name="Group 14"/>
          <p:cNvGrpSpPr>
            <a:grpSpLocks/>
          </p:cNvGrpSpPr>
          <p:nvPr/>
        </p:nvGrpSpPr>
        <p:grpSpPr bwMode="auto">
          <a:xfrm>
            <a:off x="1908175" y="1371600"/>
            <a:ext cx="4264025" cy="2209800"/>
            <a:chOff x="1202" y="864"/>
            <a:chExt cx="2686" cy="1392"/>
          </a:xfrm>
        </p:grpSpPr>
        <p:sp>
          <p:nvSpPr>
            <p:cNvPr id="11270" name="Oval 4"/>
            <p:cNvSpPr>
              <a:spLocks noChangeArrowheads="1"/>
            </p:cNvSpPr>
            <p:nvPr/>
          </p:nvSpPr>
          <p:spPr bwMode="auto">
            <a:xfrm>
              <a:off x="1202" y="864"/>
              <a:ext cx="688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abe</a:t>
              </a:r>
            </a:p>
          </p:txBody>
        </p:sp>
        <p:sp>
          <p:nvSpPr>
            <p:cNvPr id="11271" name="Oval 5"/>
            <p:cNvSpPr>
              <a:spLocks noChangeArrowheads="1"/>
            </p:cNvSpPr>
            <p:nvPr/>
          </p:nvSpPr>
          <p:spPr bwMode="auto">
            <a:xfrm>
              <a:off x="2047" y="1860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fg</a:t>
              </a:r>
            </a:p>
          </p:txBody>
        </p:sp>
        <p:sp>
          <p:nvSpPr>
            <p:cNvPr id="11272" name="Oval 6"/>
            <p:cNvSpPr>
              <a:spLocks noChangeArrowheads="1"/>
            </p:cNvSpPr>
            <p:nvPr/>
          </p:nvSpPr>
          <p:spPr bwMode="auto">
            <a:xfrm>
              <a:off x="3344" y="870"/>
              <a:ext cx="54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cd</a:t>
              </a:r>
            </a:p>
          </p:txBody>
        </p:sp>
        <p:sp>
          <p:nvSpPr>
            <p:cNvPr id="11273" name="Oval 7"/>
            <p:cNvSpPr>
              <a:spLocks noChangeArrowheads="1"/>
            </p:cNvSpPr>
            <p:nvPr/>
          </p:nvSpPr>
          <p:spPr bwMode="auto">
            <a:xfrm>
              <a:off x="3343" y="1866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h</a:t>
              </a:r>
            </a:p>
          </p:txBody>
        </p:sp>
        <p:sp>
          <p:nvSpPr>
            <p:cNvPr id="11274" name="Line 8"/>
            <p:cNvSpPr>
              <a:spLocks noChangeShapeType="1"/>
            </p:cNvSpPr>
            <p:nvPr/>
          </p:nvSpPr>
          <p:spPr bwMode="auto">
            <a:xfrm>
              <a:off x="1921" y="1056"/>
              <a:ext cx="144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 flipH="1" flipV="1">
              <a:off x="1729" y="120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 flipH="1">
              <a:off x="2305" y="1206"/>
              <a:ext cx="110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>
              <a:off x="3553" y="125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>
              <a:off x="2383" y="204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– One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Traverse the </a:t>
            </a:r>
            <a:r>
              <a:rPr lang="en-US" altLang="zh-CN" dirty="0" smtClean="0">
                <a:solidFill>
                  <a:srgbClr val="C00000"/>
                </a:solidFill>
              </a:rPr>
              <a:t>level graph </a:t>
            </a:r>
            <a:r>
              <a:rPr lang="en-US" altLang="zh-CN" dirty="0" smtClean="0"/>
              <a:t>from source to sink in a </a:t>
            </a:r>
            <a:r>
              <a:rPr lang="en-US" altLang="zh-CN" dirty="0" smtClean="0">
                <a:solidFill>
                  <a:srgbClr val="C00000"/>
                </a:solidFill>
              </a:rPr>
              <a:t>depth-first fashion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 whenever possible and keep track of the path from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to the current vertex.</a:t>
            </a:r>
          </a:p>
          <a:p>
            <a:r>
              <a:rPr lang="en-US" altLang="zh-CN" dirty="0" smtClean="0"/>
              <a:t>If we get all the way to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, we have found an augmenting path, and we </a:t>
            </a:r>
            <a:r>
              <a:rPr lang="en-US" altLang="zh-CN" dirty="0" smtClean="0">
                <a:solidFill>
                  <a:srgbClr val="C00000"/>
                </a:solidFill>
              </a:rPr>
              <a:t>augment</a:t>
            </a:r>
            <a:r>
              <a:rPr lang="en-US" altLang="zh-CN" dirty="0" smtClean="0"/>
              <a:t> by that path.</a:t>
            </a:r>
          </a:p>
          <a:p>
            <a:r>
              <a:rPr lang="en-US" altLang="zh-CN" dirty="0" smtClean="0"/>
              <a:t>If we get to a vertex with no outgoing edges, we delete the vertex and </a:t>
            </a:r>
            <a:r>
              <a:rPr lang="en-US" altLang="zh-CN" dirty="0" smtClean="0">
                <a:solidFill>
                  <a:srgbClr val="C00000"/>
                </a:solidFill>
              </a:rPr>
              <a:t>retreat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- Initialize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Initialize</a:t>
            </a:r>
            <a:r>
              <a:rPr lang="en-US" altLang="zh-CN" dirty="0" smtClean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Construct a new level graph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Set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and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</a:rPr>
              <a:t> = [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]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Go to </a:t>
            </a:r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- Advance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there is no edge out of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/>
              <a:t>, go to </a:t>
            </a:r>
            <a:r>
              <a:rPr lang="en-US" altLang="zh-CN" dirty="0" smtClean="0">
                <a:solidFill>
                  <a:srgbClr val="C00000"/>
                </a:solidFill>
              </a:rPr>
              <a:t>Retreat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Otherwise, let 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u</a:t>
            </a:r>
            <a:r>
              <a:rPr lang="en-US" altLang="zh-CN" dirty="0" err="1" smtClean="0">
                <a:solidFill>
                  <a:srgbClr val="008C87"/>
                </a:solidFill>
              </a:rPr>
              <a:t>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/>
              <a:t>be such an edge.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Set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</a:rPr>
              <a:t>||[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]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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 then go to </a:t>
            </a:r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 then go to </a:t>
            </a:r>
            <a:r>
              <a:rPr lang="en-US" altLang="zh-CN" dirty="0" smtClean="0">
                <a:solidFill>
                  <a:srgbClr val="C00000"/>
                </a:solidFill>
              </a:rPr>
              <a:t>Augment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- Retreat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Retreat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then halt.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Otherwise, delete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/>
              <a:t> and all adjacent edges from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/>
              <a:t> and remove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/>
              <a:t> from the end of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Set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/>
              <a:t> = the last vertex on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Go to </a:t>
            </a:r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- Augment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Augment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Let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</a:t>
            </a:r>
            <a:r>
              <a:rPr lang="en-US" altLang="zh-CN" dirty="0" smtClean="0">
                <a:sym typeface="Symbol"/>
              </a:rPr>
              <a:t> be the bottleneck capacity along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Augment by the path flow along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 of value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</a:t>
            </a:r>
            <a:r>
              <a:rPr lang="en-US" altLang="zh-CN" dirty="0" smtClean="0">
                <a:sym typeface="Symbol"/>
              </a:rPr>
              <a:t>, adjusting residual capacities along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Delete newly saturated edges.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Set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u</a:t>
            </a:r>
            <a:r>
              <a:rPr lang="en-US" altLang="zh-CN" dirty="0" smtClean="0">
                <a:sym typeface="Symbol"/>
              </a:rPr>
              <a:t> = the last vertex on the path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 reachable from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 s </a:t>
            </a:r>
            <a:r>
              <a:rPr lang="en-US" altLang="zh-CN" dirty="0" smtClean="0">
                <a:sym typeface="Symbol"/>
              </a:rPr>
              <a:t>along unsaturated edges of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Set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 = the portion of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 up to and including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u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Go to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Advance</a:t>
            </a:r>
            <a:r>
              <a:rPr lang="en-US" altLang="zh-CN" dirty="0" smtClean="0">
                <a:sym typeface="Symbol"/>
              </a:rPr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Complexity of </a:t>
            </a:r>
            <a:r>
              <a:rPr lang="en-US" altLang="zh-CN" dirty="0" err="1" smtClean="0"/>
              <a:t>Dinic’s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Initialize: 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per phase. (BFS)</a:t>
            </a:r>
          </a:p>
          <a:p>
            <a:r>
              <a:rPr lang="en-US" altLang="zh-CN" dirty="0" smtClean="0"/>
              <a:t>Advance: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mn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 (at most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 advances before an augment or retreat)</a:t>
            </a:r>
          </a:p>
          <a:p>
            <a:r>
              <a:rPr lang="en-US" altLang="zh-CN" dirty="0" smtClean="0"/>
              <a:t>Retreat: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 (at most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 retreats)</a:t>
            </a:r>
          </a:p>
          <a:p>
            <a:r>
              <a:rPr lang="en-US" altLang="zh-CN" dirty="0" smtClean="0"/>
              <a:t>Augment: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mn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 (at most 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/>
              <a:t> augments)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Each phase requires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mn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time.</a:t>
            </a:r>
          </a:p>
          <a:p>
            <a:r>
              <a:rPr lang="en-US" altLang="zh-CN" dirty="0" smtClean="0"/>
              <a:t>Total running time: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mn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–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blocking flow consists of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, 1, 3,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} </a:t>
            </a:r>
            <a:r>
              <a:rPr lang="en-US" altLang="zh-CN" dirty="0" smtClean="0"/>
              <a:t>with </a:t>
            </a:r>
            <a:r>
              <a:rPr lang="en-US" altLang="zh-CN" dirty="0" smtClean="0">
                <a:solidFill>
                  <a:srgbClr val="008C87"/>
                </a:solidFill>
              </a:rPr>
              <a:t>4</a:t>
            </a:r>
            <a:r>
              <a:rPr lang="en-US" altLang="zh-CN" dirty="0" smtClean="0"/>
              <a:t> units of flow,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, 1, 4,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} </a:t>
            </a:r>
            <a:r>
              <a:rPr lang="en-US" altLang="zh-CN" dirty="0" smtClean="0"/>
              <a:t>with </a:t>
            </a:r>
            <a:r>
              <a:rPr lang="en-US" altLang="zh-CN" dirty="0" smtClean="0">
                <a:solidFill>
                  <a:srgbClr val="008C87"/>
                </a:solidFill>
              </a:rPr>
              <a:t>6</a:t>
            </a:r>
            <a:r>
              <a:rPr lang="en-US" altLang="zh-CN" dirty="0" smtClean="0"/>
              <a:t> units of flow,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, 2, 4,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} </a:t>
            </a:r>
            <a:r>
              <a:rPr lang="en-US" altLang="zh-CN" dirty="0" smtClean="0"/>
              <a:t>with </a:t>
            </a:r>
            <a:r>
              <a:rPr lang="en-US" altLang="zh-CN" dirty="0" smtClean="0">
                <a:solidFill>
                  <a:srgbClr val="008C87"/>
                </a:solidFill>
              </a:rPr>
              <a:t>4</a:t>
            </a:r>
            <a:r>
              <a:rPr lang="en-US" altLang="zh-CN" dirty="0" smtClean="0"/>
              <a:t> units of flow.</a:t>
            </a:r>
          </a:p>
          <a:p>
            <a:r>
              <a:rPr lang="en-US" altLang="zh-CN" sz="2800" dirty="0" smtClean="0"/>
              <a:t>The blocking </a:t>
            </a:r>
            <a:r>
              <a:rPr lang="en-US" altLang="zh-CN" sz="2800" dirty="0" smtClean="0"/>
              <a:t>flow is of </a:t>
            </a:r>
            <a:r>
              <a:rPr lang="en-US" altLang="zh-CN" sz="2800" dirty="0" smtClean="0">
                <a:solidFill>
                  <a:srgbClr val="008C87"/>
                </a:solidFill>
              </a:rPr>
              <a:t>14</a:t>
            </a:r>
            <a:r>
              <a:rPr lang="en-US" altLang="zh-CN" sz="2800" dirty="0" smtClean="0"/>
              <a:t> units and the value of flow is </a:t>
            </a:r>
            <a:r>
              <a:rPr lang="en-US" altLang="zh-CN" sz="2800" dirty="0" smtClean="0">
                <a:solidFill>
                  <a:srgbClr val="008C87"/>
                </a:solidFill>
              </a:rPr>
              <a:t>14</a:t>
            </a:r>
            <a:r>
              <a:rPr lang="en-US" altLang="zh-CN" sz="2800" dirty="0" smtClean="0"/>
              <a:t>. </a:t>
            </a:r>
            <a:endParaRPr lang="en-US" altLang="zh-CN" sz="2800" dirty="0" smtClean="0"/>
          </a:p>
          <a:p>
            <a:r>
              <a:rPr lang="en-US" altLang="zh-CN" sz="2800" dirty="0" smtClean="0"/>
              <a:t>Each </a:t>
            </a:r>
            <a:r>
              <a:rPr lang="en-US" altLang="zh-CN" sz="2800" dirty="0" smtClean="0"/>
              <a:t>augmenting path in the blocking flow has </a:t>
            </a:r>
            <a:r>
              <a:rPr lang="en-US" altLang="zh-CN" sz="2800" dirty="0" smtClean="0">
                <a:solidFill>
                  <a:srgbClr val="008C87"/>
                </a:solidFill>
              </a:rPr>
              <a:t>3</a:t>
            </a:r>
            <a:r>
              <a:rPr lang="en-US" altLang="zh-CN" sz="2800" i="1" dirty="0" smtClean="0"/>
              <a:t> edges.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1285860"/>
            <a:ext cx="8886825" cy="1447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–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blocking flow consists of</a:t>
            </a:r>
          </a:p>
          <a:p>
            <a:pPr lvl="1"/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, 2, 4, 3,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}</a:t>
            </a:r>
            <a:r>
              <a:rPr lang="en-US" altLang="zh-CN" dirty="0" smtClean="0"/>
              <a:t> with </a:t>
            </a:r>
            <a:r>
              <a:rPr lang="en-US" altLang="zh-CN" dirty="0" smtClean="0">
                <a:solidFill>
                  <a:srgbClr val="008C87"/>
                </a:solidFill>
              </a:rPr>
              <a:t>5</a:t>
            </a:r>
            <a:r>
              <a:rPr lang="en-US" altLang="zh-CN" dirty="0" smtClean="0"/>
              <a:t> units of flow.</a:t>
            </a:r>
          </a:p>
          <a:p>
            <a:r>
              <a:rPr lang="en-US" altLang="zh-CN" dirty="0" smtClean="0"/>
              <a:t>The blocking </a:t>
            </a:r>
            <a:r>
              <a:rPr lang="en-US" altLang="zh-CN" dirty="0" smtClean="0"/>
              <a:t>flow is of </a:t>
            </a:r>
            <a:r>
              <a:rPr lang="en-US" altLang="zh-CN" dirty="0" smtClean="0">
                <a:solidFill>
                  <a:srgbClr val="008C87"/>
                </a:solidFill>
              </a:rPr>
              <a:t>5</a:t>
            </a:r>
            <a:r>
              <a:rPr lang="en-US" altLang="zh-CN" dirty="0" smtClean="0"/>
              <a:t> units and the value of flow is </a:t>
            </a:r>
            <a:r>
              <a:rPr lang="en-US" altLang="zh-CN" dirty="0" smtClean="0">
                <a:solidFill>
                  <a:srgbClr val="008C87"/>
                </a:solidFill>
              </a:rPr>
              <a:t>|</a:t>
            </a:r>
            <a:r>
              <a:rPr lang="en-US" altLang="zh-CN" i="1" dirty="0" smtClean="0">
                <a:solidFill>
                  <a:srgbClr val="008C87"/>
                </a:solidFill>
              </a:rPr>
              <a:t>f</a:t>
            </a:r>
            <a:r>
              <a:rPr lang="en-US" altLang="zh-CN" dirty="0" smtClean="0">
                <a:solidFill>
                  <a:srgbClr val="008C87"/>
                </a:solidFill>
              </a:rPr>
              <a:t>| = 14 </a:t>
            </a:r>
            <a:r>
              <a:rPr lang="en-US" altLang="zh-CN" dirty="0" smtClean="0">
                <a:solidFill>
                  <a:srgbClr val="008C87"/>
                </a:solidFill>
              </a:rPr>
              <a:t>+ 5 = 19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Each </a:t>
            </a:r>
            <a:r>
              <a:rPr lang="en-US" altLang="zh-CN" dirty="0" smtClean="0"/>
              <a:t>augmenting path has </a:t>
            </a:r>
            <a:r>
              <a:rPr lang="en-US" altLang="zh-CN" dirty="0" smtClean="0">
                <a:solidFill>
                  <a:srgbClr val="008C87"/>
                </a:solidFill>
              </a:rPr>
              <a:t>4</a:t>
            </a:r>
            <a:r>
              <a:rPr lang="en-US" altLang="zh-CN" dirty="0" smtClean="0"/>
              <a:t> edges.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04971"/>
            <a:ext cx="8839200" cy="11525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–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Since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en-US" altLang="zh-CN" dirty="0" smtClean="0"/>
              <a:t>cannot be reached in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G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f</a:t>
            </a:r>
            <a:r>
              <a:rPr lang="en-US" altLang="zh-CN" dirty="0" smtClean="0"/>
              <a:t>. </a:t>
            </a:r>
            <a:r>
              <a:rPr lang="en-US" altLang="zh-CN" dirty="0" smtClean="0"/>
              <a:t>The algorithm terminates and returns a flow with maximum value of </a:t>
            </a:r>
            <a:r>
              <a:rPr lang="en-US" altLang="zh-CN" dirty="0" smtClean="0">
                <a:solidFill>
                  <a:srgbClr val="008C87"/>
                </a:solidFill>
              </a:rPr>
              <a:t>19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Note </a:t>
            </a:r>
            <a:r>
              <a:rPr lang="en-US" altLang="zh-CN" dirty="0" smtClean="0"/>
              <a:t>that in each blocking flow, </a:t>
            </a:r>
            <a:r>
              <a:rPr lang="en-US" altLang="zh-CN" dirty="0" smtClean="0"/>
              <a:t>the number </a:t>
            </a:r>
            <a:r>
              <a:rPr lang="en-US" altLang="zh-CN" dirty="0" smtClean="0"/>
              <a:t>of edges in the augmenting path increases by at least 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571612"/>
            <a:ext cx="8924925" cy="10572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Blocking Flow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Let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d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</a:rPr>
              <a:t>u</a:t>
            </a:r>
            <a:r>
              <a:rPr lang="en-US" altLang="zh-CN" smtClean="0">
                <a:ea typeface="宋体" charset="-122"/>
              </a:rPr>
              <a:t> be the distance of node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u</a:t>
            </a:r>
            <a:r>
              <a:rPr lang="en-US" altLang="zh-CN" smtClean="0">
                <a:ea typeface="宋体" charset="-122"/>
              </a:rPr>
              <a:t> to sink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Definition</a:t>
            </a:r>
            <a:r>
              <a:rPr lang="en-US" altLang="zh-CN" smtClean="0">
                <a:ea typeface="宋体" charset="-122"/>
              </a:rPr>
              <a:t>: An edge is called </a:t>
            </a:r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admissible</a:t>
            </a:r>
            <a:r>
              <a:rPr lang="en-US" altLang="zh-CN" smtClean="0">
                <a:ea typeface="宋体" charset="-122"/>
              </a:rPr>
              <a:t> if 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) 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E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 and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d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 =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d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 + 1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r>
              <a:rPr lang="en-US" altLang="zh-CN" smtClean="0">
                <a:ea typeface="宋体" charset="-122"/>
              </a:rPr>
              <a:t>Note: An admissible edge is on some shortest path to </a:t>
            </a:r>
            <a:r>
              <a:rPr lang="en-US" altLang="zh-CN" i="1" smtClean="0"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.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DE5B3-0DC3-42EB-8BDD-ACFF9890F135}" type="slidenum">
              <a:rPr lang="en-US" altLang="zh-CN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5107BA-635C-4E64-A0EE-44B37903C27A}" type="slidenum">
              <a:rPr lang="en-US" altLang="zh-CN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Strongly Connected Component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Note: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 is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transpose</a:t>
            </a:r>
            <a:r>
              <a:rPr lang="en-US" altLang="zh-CN" smtClean="0">
                <a:ea typeface="宋体" charset="-122"/>
              </a:rPr>
              <a:t> of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=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=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, so all edges have direction reversed. Can compute in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from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adjacency list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have some strongly connected components.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Dinic’s Algorithm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 0</a:t>
            </a:r>
          </a:p>
          <a:p>
            <a:r>
              <a:rPr lang="en-US" altLang="zh-CN" smtClean="0">
                <a:ea typeface="宋体" charset="-122"/>
                <a:sym typeface="Wingdings" pitchFamily="2" charset="2"/>
              </a:rPr>
              <a:t>while  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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-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path in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f</a:t>
            </a:r>
          </a:p>
          <a:p>
            <a:r>
              <a:rPr lang="en-US" altLang="zh-CN" smtClean="0">
                <a:ea typeface="宋体" charset="-122"/>
                <a:sym typeface="Symbol" pitchFamily="18" charset="2"/>
              </a:rPr>
              <a:t>   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compute distance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d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to sink in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f</a:t>
            </a:r>
          </a:p>
          <a:p>
            <a:r>
              <a:rPr lang="en-US" altLang="zh-CN" smtClean="0">
                <a:ea typeface="宋体" charset="-122"/>
                <a:sym typeface="Symbol" pitchFamily="18" charset="2"/>
              </a:rPr>
              <a:t>    find blocking flow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’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in graph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’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with    </a:t>
            </a:r>
          </a:p>
          <a:p>
            <a:pPr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   edges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’ = {(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) 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: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d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 =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d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+1}</a:t>
            </a:r>
            <a:r>
              <a:rPr lang="en-US" altLang="zh-CN" smtClean="0">
                <a:ea typeface="宋体" charset="-122"/>
                <a:sym typeface="Symbol" pitchFamily="18" charset="2"/>
              </a:rPr>
              <a:t>, </a:t>
            </a:r>
          </a:p>
          <a:p>
            <a:pPr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   capacity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(u,v)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   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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 +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’</a:t>
            </a:r>
            <a:endParaRPr lang="zh-CN" altLang="en-US" smtClean="0">
              <a:solidFill>
                <a:srgbClr val="0070C0"/>
              </a:solidFill>
              <a:ea typeface="宋体" charset="-122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29E1-1F17-41BD-910A-2172B0D58D11}" type="slidenum">
              <a:rPr lang="en-US" altLang="zh-CN">
                <a:ea typeface="宋体" charset="-122"/>
              </a:rPr>
              <a:pPr/>
              <a:t>60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Dinic’s Algorithm Analysis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Theorem 1 </a:t>
            </a:r>
            <a:r>
              <a:rPr lang="en-US" altLang="zh-CN" smtClean="0">
                <a:ea typeface="宋体" charset="-122"/>
              </a:rPr>
              <a:t>Blocking flows in acyclic graphs can be found in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mn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)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time, but if fancy data structures are used, then they can be found in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mlog n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)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time</a:t>
            </a:r>
            <a:r>
              <a:rPr lang="en-US" altLang="zh-CN" i="1" smtClean="0">
                <a:ea typeface="宋体" charset="-122"/>
              </a:rPr>
              <a:t>.</a:t>
            </a:r>
          </a:p>
          <a:p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Lemma 2</a:t>
            </a:r>
            <a:r>
              <a:rPr lang="en-US" altLang="zh-CN" smtClean="0">
                <a:ea typeface="宋体" charset="-122"/>
              </a:rPr>
              <a:t> The distance to the sink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d</a:t>
            </a:r>
            <a:r>
              <a:rPr lang="en-US" altLang="zh-CN" i="1" baseline="-25000" smtClean="0">
                <a:solidFill>
                  <a:srgbClr val="0070C0"/>
                </a:solidFill>
                <a:ea typeface="宋体" charset="-122"/>
              </a:rPr>
              <a:t>s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strictly increases in each iteration of the algorithm</a:t>
            </a:r>
            <a:r>
              <a:rPr lang="en-US" altLang="zh-CN" i="1" smtClean="0">
                <a:ea typeface="宋体" charset="-122"/>
              </a:rPr>
              <a:t>.</a:t>
            </a:r>
          </a:p>
          <a:p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Theorem 3</a:t>
            </a:r>
            <a:r>
              <a:rPr lang="en-US" altLang="zh-CN" smtClean="0">
                <a:ea typeface="宋体" charset="-122"/>
              </a:rPr>
              <a:t> Dinic's algorithm can be implemented in </a:t>
            </a:r>
            <a:r>
              <a:rPr lang="en-US" altLang="zh-CN" i="1" smtClean="0">
                <a:ea typeface="宋体" charset="-122"/>
              </a:rPr>
              <a:t>O</a:t>
            </a:r>
            <a:r>
              <a:rPr lang="en-US" altLang="zh-CN" smtClean="0">
                <a:ea typeface="宋体" charset="-122"/>
              </a:rPr>
              <a:t>(</a:t>
            </a:r>
            <a:r>
              <a:rPr lang="en-US" altLang="zh-CN" i="1" smtClean="0">
                <a:ea typeface="宋体" charset="-122"/>
              </a:rPr>
              <a:t>mn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)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time (</a:t>
            </a:r>
            <a:r>
              <a:rPr lang="en-US" altLang="zh-CN" i="1" smtClean="0">
                <a:ea typeface="宋体" charset="-122"/>
              </a:rPr>
              <a:t>Dinic </a:t>
            </a:r>
            <a:r>
              <a:rPr lang="en-US" altLang="zh-CN" smtClean="0">
                <a:ea typeface="宋体" charset="-122"/>
              </a:rPr>
              <a:t>1970),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or</a:t>
            </a:r>
            <a:r>
              <a:rPr lang="en-US" altLang="zh-CN" i="1" smtClean="0">
                <a:ea typeface="宋体" charset="-122"/>
              </a:rPr>
              <a:t> O</a:t>
            </a:r>
            <a:r>
              <a:rPr lang="en-US" altLang="zh-CN" smtClean="0">
                <a:ea typeface="宋体" charset="-122"/>
              </a:rPr>
              <a:t>(</a:t>
            </a:r>
            <a:r>
              <a:rPr lang="en-US" altLang="zh-CN" i="1" smtClean="0">
                <a:ea typeface="宋体" charset="-122"/>
              </a:rPr>
              <a:t>mnlog n</a:t>
            </a:r>
            <a:r>
              <a:rPr lang="en-US" altLang="zh-CN" smtClean="0">
                <a:ea typeface="宋体" charset="-122"/>
              </a:rPr>
              <a:t>)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time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(</a:t>
            </a:r>
            <a:r>
              <a:rPr lang="en-US" altLang="zh-CN" i="1" smtClean="0">
                <a:ea typeface="宋体" charset="-122"/>
              </a:rPr>
              <a:t>Sleater, Tarjan </a:t>
            </a:r>
            <a:r>
              <a:rPr lang="en-US" altLang="zh-CN" smtClean="0">
                <a:ea typeface="宋体" charset="-122"/>
              </a:rPr>
              <a:t>1980)</a:t>
            </a:r>
            <a:r>
              <a:rPr lang="en-US" altLang="zh-CN" i="1" smtClean="0">
                <a:ea typeface="宋体" charset="-122"/>
              </a:rPr>
              <a:t>.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24B67-9919-4F14-A83E-7570C3645B9E}" type="slidenum">
              <a:rPr lang="en-US" altLang="zh-CN">
                <a:ea typeface="宋体" charset="-122"/>
              </a:rPr>
              <a:pPr/>
              <a:t>61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Capacity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Definition</a:t>
            </a:r>
            <a:r>
              <a:rPr lang="en-US" altLang="zh-CN" dirty="0" smtClean="0"/>
              <a:t>. A </a:t>
            </a:r>
            <a:r>
              <a:rPr lang="en-US" altLang="zh-CN" dirty="0" smtClean="0">
                <a:solidFill>
                  <a:srgbClr val="C00000"/>
                </a:solidFill>
              </a:rPr>
              <a:t>unit capacity graph </a:t>
            </a:r>
            <a:r>
              <a:rPr lang="en-US" altLang="zh-CN" dirty="0" smtClean="0"/>
              <a:t>has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c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/>
              <a:t> for all edges 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Lemma 1</a:t>
            </a:r>
            <a:r>
              <a:rPr lang="en-US" altLang="zh-CN" dirty="0" smtClean="0"/>
              <a:t>. If graph is unit capacity, then </a:t>
            </a:r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takes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(min(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1/2</a:t>
            </a:r>
            <a:r>
              <a:rPr lang="en-US" altLang="zh-CN" dirty="0" smtClean="0">
                <a:solidFill>
                  <a:srgbClr val="0070C0"/>
                </a:solidFill>
              </a:rPr>
              <a:t>, 3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2/3</a:t>
            </a:r>
            <a:r>
              <a:rPr lang="en-US" altLang="zh-CN" dirty="0" smtClean="0">
                <a:solidFill>
                  <a:srgbClr val="0070C0"/>
                </a:solidFill>
              </a:rPr>
              <a:t>)) </a:t>
            </a:r>
            <a:r>
              <a:rPr lang="en-US" altLang="zh-CN" dirty="0" smtClean="0"/>
              <a:t>iteration.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Lemma 2</a:t>
            </a:r>
            <a:r>
              <a:rPr lang="en-US" altLang="zh-CN" sz="2800" dirty="0" smtClean="0"/>
              <a:t>. We can find a blocking flow in unit capacity graph in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</a:t>
            </a:r>
            <a:r>
              <a:rPr lang="en-US" altLang="zh-CN" sz="2800" dirty="0" smtClean="0">
                <a:solidFill>
                  <a:srgbClr val="008C87"/>
                </a:solidFill>
              </a:rPr>
              <a:t>)</a:t>
            </a:r>
            <a:r>
              <a:rPr lang="en-US" altLang="zh-CN" sz="2800" dirty="0" smtClean="0"/>
              <a:t> time.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Theorem</a:t>
            </a:r>
            <a:r>
              <a:rPr lang="en-US" altLang="zh-CN" sz="2800" dirty="0" smtClean="0"/>
              <a:t>. In unit capacity graphs, the maximum flow can be found in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</a:t>
            </a:r>
            <a:r>
              <a:rPr lang="en-US" altLang="zh-CN" sz="2800" i="1" dirty="0" smtClean="0">
                <a:solidFill>
                  <a:srgbClr val="008C87"/>
                </a:solidFill>
                <a:sym typeface="Symbol"/>
              </a:rPr>
              <a:t> </a:t>
            </a:r>
            <a:r>
              <a:rPr lang="en-US" altLang="zh-CN" sz="2800" dirty="0" smtClean="0">
                <a:solidFill>
                  <a:srgbClr val="0070C0"/>
                </a:solidFill>
              </a:rPr>
              <a:t>min(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m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1/2</a:t>
            </a:r>
            <a:r>
              <a:rPr lang="en-US" altLang="zh-CN" sz="2800" dirty="0" smtClean="0">
                <a:solidFill>
                  <a:srgbClr val="0070C0"/>
                </a:solidFill>
              </a:rPr>
              <a:t>, 3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n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2/3</a:t>
            </a:r>
            <a:r>
              <a:rPr lang="en-US" altLang="zh-CN" sz="2800" dirty="0" smtClean="0">
                <a:solidFill>
                  <a:srgbClr val="0070C0"/>
                </a:solidFill>
              </a:rPr>
              <a:t>)) </a:t>
            </a:r>
            <a:r>
              <a:rPr lang="en-US" altLang="zh-CN" sz="2800" dirty="0" smtClean="0"/>
              <a:t>time.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Lemma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1: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2357430"/>
            <a:ext cx="5372100" cy="34575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Lemma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2: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2305066"/>
            <a:ext cx="5372100" cy="34099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00CB9-FD4C-45A2-A490-A395FAD78F98}" type="slidenum">
              <a:rPr lang="en-US" altLang="zh-CN">
                <a:ea typeface="宋体" charset="-122"/>
              </a:rPr>
              <a:pPr/>
              <a:t>65</a:t>
            </a:fld>
            <a:endParaRPr lang="en-US" altLang="zh-CN">
              <a:ea typeface="宋体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Cuts in Graphs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Focus on undirected graphs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cut</a:t>
            </a:r>
            <a:r>
              <a:rPr lang="en-US" altLang="zh-CN" smtClean="0">
                <a:ea typeface="宋体" charset="-122"/>
              </a:rPr>
              <a:t> is a vertex partition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Value is number (or total weight) of crossing edges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3429000" y="57721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3213100" y="4697413"/>
            <a:ext cx="187325" cy="1857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Oval 6"/>
          <p:cNvSpPr>
            <a:spLocks noChangeArrowheads="1"/>
          </p:cNvSpPr>
          <p:nvPr/>
        </p:nvSpPr>
        <p:spPr bwMode="auto">
          <a:xfrm>
            <a:off x="2438400" y="4311650"/>
            <a:ext cx="187325" cy="1857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Oval 7"/>
          <p:cNvSpPr>
            <a:spLocks noChangeArrowheads="1"/>
          </p:cNvSpPr>
          <p:nvPr/>
        </p:nvSpPr>
        <p:spPr bwMode="auto">
          <a:xfrm>
            <a:off x="3706813" y="5180013"/>
            <a:ext cx="176212" cy="1873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Oval 8"/>
          <p:cNvSpPr>
            <a:spLocks noChangeArrowheads="1"/>
          </p:cNvSpPr>
          <p:nvPr/>
        </p:nvSpPr>
        <p:spPr bwMode="auto">
          <a:xfrm>
            <a:off x="3954463" y="4335463"/>
            <a:ext cx="187325" cy="1857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Oval 9"/>
          <p:cNvSpPr>
            <a:spLocks noChangeArrowheads="1"/>
          </p:cNvSpPr>
          <p:nvPr/>
        </p:nvSpPr>
        <p:spPr bwMode="auto">
          <a:xfrm>
            <a:off x="2614613" y="5262563"/>
            <a:ext cx="187325" cy="1857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Oval 10"/>
          <p:cNvSpPr>
            <a:spLocks noChangeArrowheads="1"/>
          </p:cNvSpPr>
          <p:nvPr/>
        </p:nvSpPr>
        <p:spPr bwMode="auto">
          <a:xfrm>
            <a:off x="5211763" y="4405313"/>
            <a:ext cx="187325" cy="1857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Oval 11"/>
          <p:cNvSpPr>
            <a:spLocks noChangeArrowheads="1"/>
          </p:cNvSpPr>
          <p:nvPr/>
        </p:nvSpPr>
        <p:spPr bwMode="auto">
          <a:xfrm>
            <a:off x="5211763" y="5191125"/>
            <a:ext cx="187325" cy="1857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>
            <a:off x="2620963" y="4470400"/>
            <a:ext cx="587375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3"/>
          <p:cNvSpPr>
            <a:spLocks noChangeShapeType="1"/>
          </p:cNvSpPr>
          <p:nvPr/>
        </p:nvSpPr>
        <p:spPr bwMode="auto">
          <a:xfrm>
            <a:off x="2574925" y="4529138"/>
            <a:ext cx="103188" cy="739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 flipV="1">
            <a:off x="2808288" y="5292725"/>
            <a:ext cx="892175" cy="9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375025" y="4883150"/>
            <a:ext cx="350838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 flipV="1">
            <a:off x="3844925" y="4540250"/>
            <a:ext cx="163513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2644775" y="4411663"/>
            <a:ext cx="1316038" cy="22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409950" y="4459288"/>
            <a:ext cx="550863" cy="280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 flipH="1">
            <a:off x="2786063" y="4870450"/>
            <a:ext cx="457200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>
            <a:off x="4138613" y="4446588"/>
            <a:ext cx="1068387" cy="46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>
            <a:off x="5419725" y="4505325"/>
            <a:ext cx="422275" cy="80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 flipH="1">
            <a:off x="5384800" y="4694238"/>
            <a:ext cx="550863" cy="527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5291138" y="4611688"/>
            <a:ext cx="22225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 flipV="1">
            <a:off x="3890963" y="5292725"/>
            <a:ext cx="1316037" cy="57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2" name="Oval 25"/>
          <p:cNvSpPr>
            <a:spLocks noChangeArrowheads="1"/>
          </p:cNvSpPr>
          <p:nvPr/>
        </p:nvSpPr>
        <p:spPr bwMode="auto">
          <a:xfrm>
            <a:off x="5870575" y="5168900"/>
            <a:ext cx="187325" cy="1857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3" name="Line 26"/>
          <p:cNvSpPr>
            <a:spLocks noChangeShapeType="1"/>
          </p:cNvSpPr>
          <p:nvPr/>
        </p:nvSpPr>
        <p:spPr bwMode="auto">
          <a:xfrm flipV="1">
            <a:off x="5407025" y="5280025"/>
            <a:ext cx="457200" cy="22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27"/>
          <p:cNvSpPr>
            <a:spLocks noChangeShapeType="1"/>
          </p:cNvSpPr>
          <p:nvPr/>
        </p:nvSpPr>
        <p:spPr bwMode="auto">
          <a:xfrm flipH="1" flipV="1">
            <a:off x="5948363" y="4670425"/>
            <a:ext cx="9525" cy="515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5" name="Arc 28"/>
          <p:cNvSpPr>
            <a:spLocks/>
          </p:cNvSpPr>
          <p:nvPr/>
        </p:nvSpPr>
        <p:spPr bwMode="auto">
          <a:xfrm>
            <a:off x="4191000" y="3962400"/>
            <a:ext cx="438150" cy="1022350"/>
          </a:xfrm>
          <a:custGeom>
            <a:avLst/>
            <a:gdLst>
              <a:gd name="T0" fmla="*/ 0 w 21600"/>
              <a:gd name="T1" fmla="*/ 0 h 21600"/>
              <a:gd name="T2" fmla="*/ 8887750 w 21600"/>
              <a:gd name="T3" fmla="*/ 48388861 h 21600"/>
              <a:gd name="T4" fmla="*/ 0 w 21600"/>
              <a:gd name="T5" fmla="*/ 4838886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rgbClr val="CE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6" name="Arc 29"/>
          <p:cNvSpPr>
            <a:spLocks/>
          </p:cNvSpPr>
          <p:nvPr/>
        </p:nvSpPr>
        <p:spPr bwMode="auto">
          <a:xfrm>
            <a:off x="4619625" y="4810125"/>
            <a:ext cx="584200" cy="1152525"/>
          </a:xfrm>
          <a:custGeom>
            <a:avLst/>
            <a:gdLst>
              <a:gd name="T0" fmla="*/ 15800447 w 21600"/>
              <a:gd name="T1" fmla="*/ 61496017 h 21600"/>
              <a:gd name="T2" fmla="*/ 0 w 21600"/>
              <a:gd name="T3" fmla="*/ 0 h 21600"/>
              <a:gd name="T4" fmla="*/ 158004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rgbClr val="CE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7" name="Oval 30"/>
          <p:cNvSpPr>
            <a:spLocks noChangeArrowheads="1"/>
          </p:cNvSpPr>
          <p:nvPr/>
        </p:nvSpPr>
        <p:spPr bwMode="auto">
          <a:xfrm>
            <a:off x="5835650" y="4510088"/>
            <a:ext cx="187325" cy="1857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118FC-C439-4124-97B9-38539CB808DC}" type="slidenum">
              <a:rPr lang="en-US" altLang="zh-CN">
                <a:ea typeface="宋体" charset="-122"/>
              </a:rPr>
              <a:pPr/>
              <a:t>66</a:t>
            </a:fld>
            <a:endParaRPr lang="en-US" altLang="zh-CN">
              <a:ea typeface="宋体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Minimum Cut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Smallest cut of graph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Cheapest way to separate into 2 parts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Various applications: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network reliability (small cuts are weakest)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subtour elimination constraints for TSP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separation oracle for network design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Not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-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 min-cut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7BFCB-546F-4D6A-81E3-71AA3967E492}" type="slidenum">
              <a:rPr lang="en-US" altLang="zh-CN">
                <a:ea typeface="宋体" charset="-122"/>
              </a:rPr>
              <a:pPr/>
              <a:t>67</a:t>
            </a:fld>
            <a:endParaRPr lang="en-US" altLang="zh-CN">
              <a:ea typeface="宋体" charset="-122"/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124200" y="5865813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Contraction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Find edge that doesn</a:t>
            </a:r>
            <a:r>
              <a:rPr lang="en-US" altLang="zh-CN" smtClean="0">
                <a:latin typeface="Arial" charset="0"/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t cross min-cut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Contract (merge) endpoints to 1 vertex</a:t>
            </a:r>
          </a:p>
        </p:txBody>
      </p:sp>
      <p:grpSp>
        <p:nvGrpSpPr>
          <p:cNvPr id="57350" name="Group 5"/>
          <p:cNvGrpSpPr>
            <a:grpSpLocks/>
          </p:cNvGrpSpPr>
          <p:nvPr/>
        </p:nvGrpSpPr>
        <p:grpSpPr bwMode="auto">
          <a:xfrm>
            <a:off x="5257800" y="3962400"/>
            <a:ext cx="3619500" cy="1347788"/>
            <a:chOff x="3312" y="2737"/>
            <a:chExt cx="2280" cy="849"/>
          </a:xfrm>
        </p:grpSpPr>
        <p:sp>
          <p:nvSpPr>
            <p:cNvPr id="57405" name="Oval 6"/>
            <p:cNvSpPr>
              <a:spLocks noChangeArrowheads="1"/>
            </p:cNvSpPr>
            <p:nvPr/>
          </p:nvSpPr>
          <p:spPr bwMode="auto">
            <a:xfrm>
              <a:off x="3800" y="3019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6" name="Oval 7"/>
            <p:cNvSpPr>
              <a:spLocks noChangeArrowheads="1"/>
            </p:cNvSpPr>
            <p:nvPr/>
          </p:nvSpPr>
          <p:spPr bwMode="auto">
            <a:xfrm>
              <a:off x="3312" y="2776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7" name="Oval 8"/>
            <p:cNvSpPr>
              <a:spLocks noChangeArrowheads="1"/>
            </p:cNvSpPr>
            <p:nvPr/>
          </p:nvSpPr>
          <p:spPr bwMode="auto">
            <a:xfrm>
              <a:off x="4111" y="3323"/>
              <a:ext cx="111" cy="11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8" name="Oval 9"/>
            <p:cNvSpPr>
              <a:spLocks noChangeArrowheads="1"/>
            </p:cNvSpPr>
            <p:nvPr/>
          </p:nvSpPr>
          <p:spPr bwMode="auto">
            <a:xfrm>
              <a:off x="4267" y="2791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9" name="Oval 10"/>
            <p:cNvSpPr>
              <a:spLocks noChangeArrowheads="1"/>
            </p:cNvSpPr>
            <p:nvPr/>
          </p:nvSpPr>
          <p:spPr bwMode="auto">
            <a:xfrm>
              <a:off x="3423" y="3375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0" name="Oval 11"/>
            <p:cNvSpPr>
              <a:spLocks noChangeArrowheads="1"/>
            </p:cNvSpPr>
            <p:nvPr/>
          </p:nvSpPr>
          <p:spPr bwMode="auto">
            <a:xfrm>
              <a:off x="5059" y="2835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1" name="Oval 12"/>
            <p:cNvSpPr>
              <a:spLocks noChangeArrowheads="1"/>
            </p:cNvSpPr>
            <p:nvPr/>
          </p:nvSpPr>
          <p:spPr bwMode="auto">
            <a:xfrm>
              <a:off x="5059" y="3330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2" name="Line 13"/>
            <p:cNvSpPr>
              <a:spLocks noChangeShapeType="1"/>
            </p:cNvSpPr>
            <p:nvPr/>
          </p:nvSpPr>
          <p:spPr bwMode="auto">
            <a:xfrm>
              <a:off x="3427" y="2876"/>
              <a:ext cx="37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3" name="Line 14"/>
            <p:cNvSpPr>
              <a:spLocks noChangeShapeType="1"/>
            </p:cNvSpPr>
            <p:nvPr/>
          </p:nvSpPr>
          <p:spPr bwMode="auto">
            <a:xfrm>
              <a:off x="3398" y="2913"/>
              <a:ext cx="65" cy="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4" name="Line 15"/>
            <p:cNvSpPr>
              <a:spLocks noChangeShapeType="1"/>
            </p:cNvSpPr>
            <p:nvPr/>
          </p:nvSpPr>
          <p:spPr bwMode="auto">
            <a:xfrm flipV="1">
              <a:off x="3545" y="3394"/>
              <a:ext cx="562" cy="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5" name="Line 16"/>
            <p:cNvSpPr>
              <a:spLocks noChangeShapeType="1"/>
            </p:cNvSpPr>
            <p:nvPr/>
          </p:nvSpPr>
          <p:spPr bwMode="auto">
            <a:xfrm>
              <a:off x="3902" y="3136"/>
              <a:ext cx="221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6" name="Line 17"/>
            <p:cNvSpPr>
              <a:spLocks noChangeShapeType="1"/>
            </p:cNvSpPr>
            <p:nvPr/>
          </p:nvSpPr>
          <p:spPr bwMode="auto">
            <a:xfrm flipV="1">
              <a:off x="4198" y="2920"/>
              <a:ext cx="103" cy="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7" name="Line 18"/>
            <p:cNvSpPr>
              <a:spLocks noChangeShapeType="1"/>
            </p:cNvSpPr>
            <p:nvPr/>
          </p:nvSpPr>
          <p:spPr bwMode="auto">
            <a:xfrm>
              <a:off x="3442" y="2839"/>
              <a:ext cx="829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8" name="Line 19"/>
            <p:cNvSpPr>
              <a:spLocks noChangeShapeType="1"/>
            </p:cNvSpPr>
            <p:nvPr/>
          </p:nvSpPr>
          <p:spPr bwMode="auto">
            <a:xfrm flipH="1">
              <a:off x="3924" y="2869"/>
              <a:ext cx="347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9" name="Line 20"/>
            <p:cNvSpPr>
              <a:spLocks noChangeShapeType="1"/>
            </p:cNvSpPr>
            <p:nvPr/>
          </p:nvSpPr>
          <p:spPr bwMode="auto">
            <a:xfrm flipH="1">
              <a:off x="3531" y="3128"/>
              <a:ext cx="288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0" name="Line 21"/>
            <p:cNvSpPr>
              <a:spLocks noChangeShapeType="1"/>
            </p:cNvSpPr>
            <p:nvPr/>
          </p:nvSpPr>
          <p:spPr bwMode="auto">
            <a:xfrm>
              <a:off x="4383" y="2861"/>
              <a:ext cx="673" cy="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1" name="Line 22"/>
            <p:cNvSpPr>
              <a:spLocks noChangeShapeType="1"/>
            </p:cNvSpPr>
            <p:nvPr/>
          </p:nvSpPr>
          <p:spPr bwMode="auto">
            <a:xfrm>
              <a:off x="5190" y="2898"/>
              <a:ext cx="266" cy="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2" name="Line 23"/>
            <p:cNvSpPr>
              <a:spLocks noChangeShapeType="1"/>
            </p:cNvSpPr>
            <p:nvPr/>
          </p:nvSpPr>
          <p:spPr bwMode="auto">
            <a:xfrm flipH="1">
              <a:off x="5168" y="3017"/>
              <a:ext cx="347" cy="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3" name="Line 24"/>
            <p:cNvSpPr>
              <a:spLocks noChangeShapeType="1"/>
            </p:cNvSpPr>
            <p:nvPr/>
          </p:nvSpPr>
          <p:spPr bwMode="auto">
            <a:xfrm>
              <a:off x="5109" y="2965"/>
              <a:ext cx="14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4" name="Line 25"/>
            <p:cNvSpPr>
              <a:spLocks noChangeShapeType="1"/>
            </p:cNvSpPr>
            <p:nvPr/>
          </p:nvSpPr>
          <p:spPr bwMode="auto">
            <a:xfrm flipH="1" flipV="1">
              <a:off x="4227" y="3394"/>
              <a:ext cx="829" cy="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5" name="Oval 26"/>
            <p:cNvSpPr>
              <a:spLocks noChangeArrowheads="1"/>
            </p:cNvSpPr>
            <p:nvPr/>
          </p:nvSpPr>
          <p:spPr bwMode="auto">
            <a:xfrm>
              <a:off x="5474" y="3316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6" name="Line 27"/>
            <p:cNvSpPr>
              <a:spLocks noChangeShapeType="1"/>
            </p:cNvSpPr>
            <p:nvPr/>
          </p:nvSpPr>
          <p:spPr bwMode="auto">
            <a:xfrm flipV="1">
              <a:off x="5182" y="3386"/>
              <a:ext cx="288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7" name="Line 28"/>
            <p:cNvSpPr>
              <a:spLocks noChangeShapeType="1"/>
            </p:cNvSpPr>
            <p:nvPr/>
          </p:nvSpPr>
          <p:spPr bwMode="auto">
            <a:xfrm flipH="1" flipV="1">
              <a:off x="5523" y="3002"/>
              <a:ext cx="6" cy="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8" name="Arc 29"/>
            <p:cNvSpPr>
              <a:spLocks/>
            </p:cNvSpPr>
            <p:nvPr/>
          </p:nvSpPr>
          <p:spPr bwMode="auto">
            <a:xfrm>
              <a:off x="4649" y="2737"/>
              <a:ext cx="140" cy="40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8 h 21600"/>
                <a:gd name="T4" fmla="*/ 0 w 21600"/>
                <a:gd name="T5" fmla="*/ 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9" name="Arc 30"/>
            <p:cNvSpPr>
              <a:spLocks/>
            </p:cNvSpPr>
            <p:nvPr/>
          </p:nvSpPr>
          <p:spPr bwMode="auto">
            <a:xfrm>
              <a:off x="4791" y="3127"/>
              <a:ext cx="186" cy="459"/>
            </a:xfrm>
            <a:custGeom>
              <a:avLst/>
              <a:gdLst>
                <a:gd name="T0" fmla="*/ 2 w 21600"/>
                <a:gd name="T1" fmla="*/ 10 h 21600"/>
                <a:gd name="T2" fmla="*/ 0 w 21600"/>
                <a:gd name="T3" fmla="*/ 0 h 21600"/>
                <a:gd name="T4" fmla="*/ 2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0" name="Oval 31"/>
            <p:cNvSpPr>
              <a:spLocks noChangeArrowheads="1"/>
            </p:cNvSpPr>
            <p:nvPr/>
          </p:nvSpPr>
          <p:spPr bwMode="auto">
            <a:xfrm>
              <a:off x="5452" y="2901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351" name="Group 32"/>
          <p:cNvGrpSpPr>
            <a:grpSpLocks/>
          </p:cNvGrpSpPr>
          <p:nvPr/>
        </p:nvGrpSpPr>
        <p:grpSpPr bwMode="auto">
          <a:xfrm>
            <a:off x="838200" y="2971800"/>
            <a:ext cx="3619500" cy="1347788"/>
            <a:chOff x="528" y="2113"/>
            <a:chExt cx="2280" cy="849"/>
          </a:xfrm>
        </p:grpSpPr>
        <p:sp>
          <p:nvSpPr>
            <p:cNvPr id="57379" name="Oval 33"/>
            <p:cNvSpPr>
              <a:spLocks noChangeArrowheads="1"/>
            </p:cNvSpPr>
            <p:nvPr/>
          </p:nvSpPr>
          <p:spPr bwMode="auto">
            <a:xfrm>
              <a:off x="1016" y="2395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Oval 34"/>
            <p:cNvSpPr>
              <a:spLocks noChangeArrowheads="1"/>
            </p:cNvSpPr>
            <p:nvPr/>
          </p:nvSpPr>
          <p:spPr bwMode="auto">
            <a:xfrm>
              <a:off x="528" y="2152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Oval 35"/>
            <p:cNvSpPr>
              <a:spLocks noChangeArrowheads="1"/>
            </p:cNvSpPr>
            <p:nvPr/>
          </p:nvSpPr>
          <p:spPr bwMode="auto">
            <a:xfrm>
              <a:off x="1327" y="2699"/>
              <a:ext cx="111" cy="11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2" name="Oval 36"/>
            <p:cNvSpPr>
              <a:spLocks noChangeArrowheads="1"/>
            </p:cNvSpPr>
            <p:nvPr/>
          </p:nvSpPr>
          <p:spPr bwMode="auto">
            <a:xfrm>
              <a:off x="1483" y="2167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3" name="Oval 37"/>
            <p:cNvSpPr>
              <a:spLocks noChangeArrowheads="1"/>
            </p:cNvSpPr>
            <p:nvPr/>
          </p:nvSpPr>
          <p:spPr bwMode="auto">
            <a:xfrm>
              <a:off x="639" y="2751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4" name="Oval 38"/>
            <p:cNvSpPr>
              <a:spLocks noChangeArrowheads="1"/>
            </p:cNvSpPr>
            <p:nvPr/>
          </p:nvSpPr>
          <p:spPr bwMode="auto">
            <a:xfrm>
              <a:off x="2275" y="2211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5" name="Oval 39"/>
            <p:cNvSpPr>
              <a:spLocks noChangeArrowheads="1"/>
            </p:cNvSpPr>
            <p:nvPr/>
          </p:nvSpPr>
          <p:spPr bwMode="auto">
            <a:xfrm>
              <a:off x="2275" y="2706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6" name="Line 40"/>
            <p:cNvSpPr>
              <a:spLocks noChangeShapeType="1"/>
            </p:cNvSpPr>
            <p:nvPr/>
          </p:nvSpPr>
          <p:spPr bwMode="auto">
            <a:xfrm>
              <a:off x="643" y="2252"/>
              <a:ext cx="37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7" name="Line 41"/>
            <p:cNvSpPr>
              <a:spLocks noChangeShapeType="1"/>
            </p:cNvSpPr>
            <p:nvPr/>
          </p:nvSpPr>
          <p:spPr bwMode="auto">
            <a:xfrm>
              <a:off x="614" y="2289"/>
              <a:ext cx="65" cy="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8" name="Line 42"/>
            <p:cNvSpPr>
              <a:spLocks noChangeShapeType="1"/>
            </p:cNvSpPr>
            <p:nvPr/>
          </p:nvSpPr>
          <p:spPr bwMode="auto">
            <a:xfrm flipV="1">
              <a:off x="761" y="2770"/>
              <a:ext cx="562" cy="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9" name="Line 43"/>
            <p:cNvSpPr>
              <a:spLocks noChangeShapeType="1"/>
            </p:cNvSpPr>
            <p:nvPr/>
          </p:nvSpPr>
          <p:spPr bwMode="auto">
            <a:xfrm>
              <a:off x="1118" y="2512"/>
              <a:ext cx="221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0" name="Line 44"/>
            <p:cNvSpPr>
              <a:spLocks noChangeShapeType="1"/>
            </p:cNvSpPr>
            <p:nvPr/>
          </p:nvSpPr>
          <p:spPr bwMode="auto">
            <a:xfrm flipV="1">
              <a:off x="1414" y="2296"/>
              <a:ext cx="103" cy="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1" name="Line 45"/>
            <p:cNvSpPr>
              <a:spLocks noChangeShapeType="1"/>
            </p:cNvSpPr>
            <p:nvPr/>
          </p:nvSpPr>
          <p:spPr bwMode="auto">
            <a:xfrm>
              <a:off x="658" y="2215"/>
              <a:ext cx="829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2" name="Line 46"/>
            <p:cNvSpPr>
              <a:spLocks noChangeShapeType="1"/>
            </p:cNvSpPr>
            <p:nvPr/>
          </p:nvSpPr>
          <p:spPr bwMode="auto">
            <a:xfrm flipH="1">
              <a:off x="1140" y="2245"/>
              <a:ext cx="347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3" name="Line 47"/>
            <p:cNvSpPr>
              <a:spLocks noChangeShapeType="1"/>
            </p:cNvSpPr>
            <p:nvPr/>
          </p:nvSpPr>
          <p:spPr bwMode="auto">
            <a:xfrm flipH="1">
              <a:off x="747" y="2504"/>
              <a:ext cx="288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4" name="Line 48"/>
            <p:cNvSpPr>
              <a:spLocks noChangeShapeType="1"/>
            </p:cNvSpPr>
            <p:nvPr/>
          </p:nvSpPr>
          <p:spPr bwMode="auto">
            <a:xfrm>
              <a:off x="1599" y="2237"/>
              <a:ext cx="673" cy="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5" name="Line 49"/>
            <p:cNvSpPr>
              <a:spLocks noChangeShapeType="1"/>
            </p:cNvSpPr>
            <p:nvPr/>
          </p:nvSpPr>
          <p:spPr bwMode="auto">
            <a:xfrm>
              <a:off x="2406" y="2274"/>
              <a:ext cx="266" cy="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6" name="Line 50"/>
            <p:cNvSpPr>
              <a:spLocks noChangeShapeType="1"/>
            </p:cNvSpPr>
            <p:nvPr/>
          </p:nvSpPr>
          <p:spPr bwMode="auto">
            <a:xfrm flipH="1">
              <a:off x="2384" y="2393"/>
              <a:ext cx="347" cy="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7" name="Line 51"/>
            <p:cNvSpPr>
              <a:spLocks noChangeShapeType="1"/>
            </p:cNvSpPr>
            <p:nvPr/>
          </p:nvSpPr>
          <p:spPr bwMode="auto">
            <a:xfrm>
              <a:off x="2325" y="2341"/>
              <a:ext cx="14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8" name="Line 52"/>
            <p:cNvSpPr>
              <a:spLocks noChangeShapeType="1"/>
            </p:cNvSpPr>
            <p:nvPr/>
          </p:nvSpPr>
          <p:spPr bwMode="auto">
            <a:xfrm flipH="1" flipV="1">
              <a:off x="1443" y="2770"/>
              <a:ext cx="829" cy="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9" name="Oval 53"/>
            <p:cNvSpPr>
              <a:spLocks noChangeArrowheads="1"/>
            </p:cNvSpPr>
            <p:nvPr/>
          </p:nvSpPr>
          <p:spPr bwMode="auto">
            <a:xfrm>
              <a:off x="2690" y="2692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0" name="Line 54"/>
            <p:cNvSpPr>
              <a:spLocks noChangeShapeType="1"/>
            </p:cNvSpPr>
            <p:nvPr/>
          </p:nvSpPr>
          <p:spPr bwMode="auto">
            <a:xfrm flipV="1">
              <a:off x="2398" y="2762"/>
              <a:ext cx="288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1" name="Line 55"/>
            <p:cNvSpPr>
              <a:spLocks noChangeShapeType="1"/>
            </p:cNvSpPr>
            <p:nvPr/>
          </p:nvSpPr>
          <p:spPr bwMode="auto">
            <a:xfrm flipH="1" flipV="1">
              <a:off x="2739" y="2378"/>
              <a:ext cx="6" cy="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2" name="Arc 56"/>
            <p:cNvSpPr>
              <a:spLocks/>
            </p:cNvSpPr>
            <p:nvPr/>
          </p:nvSpPr>
          <p:spPr bwMode="auto">
            <a:xfrm>
              <a:off x="1865" y="2113"/>
              <a:ext cx="140" cy="40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8 h 21600"/>
                <a:gd name="T4" fmla="*/ 0 w 21600"/>
                <a:gd name="T5" fmla="*/ 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3" name="Arc 57"/>
            <p:cNvSpPr>
              <a:spLocks/>
            </p:cNvSpPr>
            <p:nvPr/>
          </p:nvSpPr>
          <p:spPr bwMode="auto">
            <a:xfrm>
              <a:off x="2007" y="2503"/>
              <a:ext cx="186" cy="459"/>
            </a:xfrm>
            <a:custGeom>
              <a:avLst/>
              <a:gdLst>
                <a:gd name="T0" fmla="*/ 2 w 21600"/>
                <a:gd name="T1" fmla="*/ 10 h 21600"/>
                <a:gd name="T2" fmla="*/ 0 w 21600"/>
                <a:gd name="T3" fmla="*/ 0 h 21600"/>
                <a:gd name="T4" fmla="*/ 2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4" name="Oval 58"/>
            <p:cNvSpPr>
              <a:spLocks noChangeArrowheads="1"/>
            </p:cNvSpPr>
            <p:nvPr/>
          </p:nvSpPr>
          <p:spPr bwMode="auto">
            <a:xfrm>
              <a:off x="2668" y="2277"/>
              <a:ext cx="118" cy="1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52" name="Oval 59"/>
          <p:cNvSpPr>
            <a:spLocks noChangeArrowheads="1"/>
          </p:cNvSpPr>
          <p:nvPr/>
        </p:nvSpPr>
        <p:spPr bwMode="auto">
          <a:xfrm>
            <a:off x="2106613" y="5807075"/>
            <a:ext cx="176212" cy="1873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Oval 60"/>
          <p:cNvSpPr>
            <a:spLocks noChangeArrowheads="1"/>
          </p:cNvSpPr>
          <p:nvPr/>
        </p:nvSpPr>
        <p:spPr bwMode="auto">
          <a:xfrm>
            <a:off x="2354263" y="4962525"/>
            <a:ext cx="187325" cy="1857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Oval 61"/>
          <p:cNvSpPr>
            <a:spLocks noChangeArrowheads="1"/>
          </p:cNvSpPr>
          <p:nvPr/>
        </p:nvSpPr>
        <p:spPr bwMode="auto">
          <a:xfrm>
            <a:off x="1014413" y="5889625"/>
            <a:ext cx="187325" cy="1857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Oval 62"/>
          <p:cNvSpPr>
            <a:spLocks noChangeArrowheads="1"/>
          </p:cNvSpPr>
          <p:nvPr/>
        </p:nvSpPr>
        <p:spPr bwMode="auto">
          <a:xfrm>
            <a:off x="3611563" y="5032375"/>
            <a:ext cx="187325" cy="1857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Oval 63"/>
          <p:cNvSpPr>
            <a:spLocks noChangeArrowheads="1"/>
          </p:cNvSpPr>
          <p:nvPr/>
        </p:nvSpPr>
        <p:spPr bwMode="auto">
          <a:xfrm>
            <a:off x="3611563" y="5818188"/>
            <a:ext cx="187325" cy="1857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Line 64"/>
          <p:cNvSpPr>
            <a:spLocks noChangeShapeType="1"/>
          </p:cNvSpPr>
          <p:nvPr/>
        </p:nvSpPr>
        <p:spPr bwMode="auto">
          <a:xfrm flipV="1">
            <a:off x="1208088" y="5919788"/>
            <a:ext cx="892175" cy="9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8" name="Line 65"/>
          <p:cNvSpPr>
            <a:spLocks noChangeShapeType="1"/>
          </p:cNvSpPr>
          <p:nvPr/>
        </p:nvSpPr>
        <p:spPr bwMode="auto">
          <a:xfrm>
            <a:off x="1774825" y="5510213"/>
            <a:ext cx="350838" cy="315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9" name="Line 66"/>
          <p:cNvSpPr>
            <a:spLocks noChangeShapeType="1"/>
          </p:cNvSpPr>
          <p:nvPr/>
        </p:nvSpPr>
        <p:spPr bwMode="auto">
          <a:xfrm flipV="1">
            <a:off x="2244725" y="5167313"/>
            <a:ext cx="163513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0" name="Line 67"/>
          <p:cNvSpPr>
            <a:spLocks noChangeShapeType="1"/>
          </p:cNvSpPr>
          <p:nvPr/>
        </p:nvSpPr>
        <p:spPr bwMode="auto">
          <a:xfrm flipH="1">
            <a:off x="1809750" y="5086350"/>
            <a:ext cx="550863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1" name="Line 68"/>
          <p:cNvSpPr>
            <a:spLocks noChangeShapeType="1"/>
          </p:cNvSpPr>
          <p:nvPr/>
        </p:nvSpPr>
        <p:spPr bwMode="auto">
          <a:xfrm flipH="1">
            <a:off x="1185863" y="5497513"/>
            <a:ext cx="457200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2" name="Line 69"/>
          <p:cNvSpPr>
            <a:spLocks noChangeShapeType="1"/>
          </p:cNvSpPr>
          <p:nvPr/>
        </p:nvSpPr>
        <p:spPr bwMode="auto">
          <a:xfrm>
            <a:off x="2538413" y="5073650"/>
            <a:ext cx="1068387" cy="46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3" name="Line 70"/>
          <p:cNvSpPr>
            <a:spLocks noChangeShapeType="1"/>
          </p:cNvSpPr>
          <p:nvPr/>
        </p:nvSpPr>
        <p:spPr bwMode="auto">
          <a:xfrm>
            <a:off x="3819525" y="5132388"/>
            <a:ext cx="422275" cy="80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4" name="Line 71"/>
          <p:cNvSpPr>
            <a:spLocks noChangeShapeType="1"/>
          </p:cNvSpPr>
          <p:nvPr/>
        </p:nvSpPr>
        <p:spPr bwMode="auto">
          <a:xfrm flipH="1">
            <a:off x="3784600" y="5321300"/>
            <a:ext cx="550863" cy="527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5" name="Line 72"/>
          <p:cNvSpPr>
            <a:spLocks noChangeShapeType="1"/>
          </p:cNvSpPr>
          <p:nvPr/>
        </p:nvSpPr>
        <p:spPr bwMode="auto">
          <a:xfrm>
            <a:off x="3690938" y="5238750"/>
            <a:ext cx="22225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6" name="Line 73"/>
          <p:cNvSpPr>
            <a:spLocks noChangeShapeType="1"/>
          </p:cNvSpPr>
          <p:nvPr/>
        </p:nvSpPr>
        <p:spPr bwMode="auto">
          <a:xfrm flipH="1" flipV="1">
            <a:off x="2290763" y="5919788"/>
            <a:ext cx="1316037" cy="57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7" name="Oval 74"/>
          <p:cNvSpPr>
            <a:spLocks noChangeArrowheads="1"/>
          </p:cNvSpPr>
          <p:nvPr/>
        </p:nvSpPr>
        <p:spPr bwMode="auto">
          <a:xfrm>
            <a:off x="4270375" y="5795963"/>
            <a:ext cx="187325" cy="1857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Line 75"/>
          <p:cNvSpPr>
            <a:spLocks noChangeShapeType="1"/>
          </p:cNvSpPr>
          <p:nvPr/>
        </p:nvSpPr>
        <p:spPr bwMode="auto">
          <a:xfrm flipV="1">
            <a:off x="3806825" y="5907088"/>
            <a:ext cx="457200" cy="22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9" name="Line 76"/>
          <p:cNvSpPr>
            <a:spLocks noChangeShapeType="1"/>
          </p:cNvSpPr>
          <p:nvPr/>
        </p:nvSpPr>
        <p:spPr bwMode="auto">
          <a:xfrm flipH="1" flipV="1">
            <a:off x="4348163" y="5297488"/>
            <a:ext cx="9525" cy="515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0" name="Arc 77"/>
          <p:cNvSpPr>
            <a:spLocks/>
          </p:cNvSpPr>
          <p:nvPr/>
        </p:nvSpPr>
        <p:spPr bwMode="auto">
          <a:xfrm>
            <a:off x="2960688" y="4876800"/>
            <a:ext cx="222250" cy="646113"/>
          </a:xfrm>
          <a:custGeom>
            <a:avLst/>
            <a:gdLst>
              <a:gd name="T0" fmla="*/ 0 w 21600"/>
              <a:gd name="T1" fmla="*/ 0 h 21600"/>
              <a:gd name="T2" fmla="*/ 2286808 w 21600"/>
              <a:gd name="T3" fmla="*/ 19326945 h 21600"/>
              <a:gd name="T4" fmla="*/ 0 w 21600"/>
              <a:gd name="T5" fmla="*/ 1932694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1" name="Arc 78"/>
          <p:cNvSpPr>
            <a:spLocks/>
          </p:cNvSpPr>
          <p:nvPr/>
        </p:nvSpPr>
        <p:spPr bwMode="auto">
          <a:xfrm>
            <a:off x="3186113" y="5495925"/>
            <a:ext cx="295275" cy="728663"/>
          </a:xfrm>
          <a:custGeom>
            <a:avLst/>
            <a:gdLst>
              <a:gd name="T0" fmla="*/ 4036451 w 21600"/>
              <a:gd name="T1" fmla="*/ 24581007 h 21600"/>
              <a:gd name="T2" fmla="*/ 0 w 21600"/>
              <a:gd name="T3" fmla="*/ 0 h 21600"/>
              <a:gd name="T4" fmla="*/ 4036451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2" name="Oval 79"/>
          <p:cNvSpPr>
            <a:spLocks noChangeArrowheads="1"/>
          </p:cNvSpPr>
          <p:nvPr/>
        </p:nvSpPr>
        <p:spPr bwMode="auto">
          <a:xfrm>
            <a:off x="4235450" y="5137150"/>
            <a:ext cx="187325" cy="1857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3" name="Oval 80"/>
          <p:cNvSpPr>
            <a:spLocks noChangeArrowheads="1"/>
          </p:cNvSpPr>
          <p:nvPr/>
        </p:nvSpPr>
        <p:spPr bwMode="auto">
          <a:xfrm rot="1320000">
            <a:off x="5026025" y="3957638"/>
            <a:ext cx="1530350" cy="692150"/>
          </a:xfrm>
          <a:prstGeom prst="ellipse">
            <a:avLst/>
          </a:prstGeom>
          <a:noFill/>
          <a:ln w="50800">
            <a:solidFill>
              <a:srgbClr val="CE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4" name="Oval 81"/>
          <p:cNvSpPr>
            <a:spLocks noChangeArrowheads="1"/>
          </p:cNvSpPr>
          <p:nvPr/>
        </p:nvSpPr>
        <p:spPr bwMode="auto">
          <a:xfrm rot="1800000">
            <a:off x="1447800" y="5256213"/>
            <a:ext cx="504825" cy="330200"/>
          </a:xfrm>
          <a:prstGeom prst="ellipse">
            <a:avLst/>
          </a:prstGeom>
          <a:solidFill>
            <a:srgbClr val="CE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5" name="Freeform 82"/>
          <p:cNvSpPr>
            <a:spLocks/>
          </p:cNvSpPr>
          <p:nvPr/>
        </p:nvSpPr>
        <p:spPr bwMode="auto">
          <a:xfrm>
            <a:off x="966788" y="5327650"/>
            <a:ext cx="482600" cy="541338"/>
          </a:xfrm>
          <a:custGeom>
            <a:avLst/>
            <a:gdLst>
              <a:gd name="T0" fmla="*/ 100012 w 304"/>
              <a:gd name="T1" fmla="*/ 539750 h 341"/>
              <a:gd name="T2" fmla="*/ 74612 w 304"/>
              <a:gd name="T3" fmla="*/ 469900 h 341"/>
              <a:gd name="T4" fmla="*/ 49212 w 304"/>
              <a:gd name="T5" fmla="*/ 400050 h 341"/>
              <a:gd name="T6" fmla="*/ 28575 w 304"/>
              <a:gd name="T7" fmla="*/ 339725 h 341"/>
              <a:gd name="T8" fmla="*/ 11112 w 304"/>
              <a:gd name="T9" fmla="*/ 269875 h 341"/>
              <a:gd name="T10" fmla="*/ 3175 w 304"/>
              <a:gd name="T11" fmla="*/ 219075 h 341"/>
              <a:gd name="T12" fmla="*/ 0 w 304"/>
              <a:gd name="T13" fmla="*/ 190500 h 341"/>
              <a:gd name="T14" fmla="*/ 0 w 304"/>
              <a:gd name="T15" fmla="*/ 160338 h 341"/>
              <a:gd name="T16" fmla="*/ 0 w 304"/>
              <a:gd name="T17" fmla="*/ 139700 h 341"/>
              <a:gd name="T18" fmla="*/ 4762 w 304"/>
              <a:gd name="T19" fmla="*/ 119063 h 341"/>
              <a:gd name="T20" fmla="*/ 14288 w 304"/>
              <a:gd name="T21" fmla="*/ 100013 h 341"/>
              <a:gd name="T22" fmla="*/ 23812 w 304"/>
              <a:gd name="T23" fmla="*/ 79375 h 341"/>
              <a:gd name="T24" fmla="*/ 38100 w 304"/>
              <a:gd name="T25" fmla="*/ 60325 h 341"/>
              <a:gd name="T26" fmla="*/ 53975 w 304"/>
              <a:gd name="T27" fmla="*/ 49213 h 341"/>
              <a:gd name="T28" fmla="*/ 71437 w 304"/>
              <a:gd name="T29" fmla="*/ 39688 h 341"/>
              <a:gd name="T30" fmla="*/ 95250 w 304"/>
              <a:gd name="T31" fmla="*/ 30163 h 341"/>
              <a:gd name="T32" fmla="*/ 144462 w 304"/>
              <a:gd name="T33" fmla="*/ 19050 h 341"/>
              <a:gd name="T34" fmla="*/ 201612 w 304"/>
              <a:gd name="T35" fmla="*/ 9525 h 341"/>
              <a:gd name="T36" fmla="*/ 266700 w 304"/>
              <a:gd name="T37" fmla="*/ 0 h 341"/>
              <a:gd name="T38" fmla="*/ 334962 w 304"/>
              <a:gd name="T39" fmla="*/ 0 h 341"/>
              <a:gd name="T40" fmla="*/ 406400 w 304"/>
              <a:gd name="T41" fmla="*/ 9525 h 341"/>
              <a:gd name="T42" fmla="*/ 481013 w 304"/>
              <a:gd name="T43" fmla="*/ 9525 h 3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04"/>
              <a:gd name="T67" fmla="*/ 0 h 341"/>
              <a:gd name="T68" fmla="*/ 304 w 304"/>
              <a:gd name="T69" fmla="*/ 341 h 3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04" h="341">
                <a:moveTo>
                  <a:pt x="63" y="340"/>
                </a:moveTo>
                <a:lnTo>
                  <a:pt x="47" y="296"/>
                </a:lnTo>
                <a:lnTo>
                  <a:pt x="31" y="252"/>
                </a:lnTo>
                <a:lnTo>
                  <a:pt x="18" y="214"/>
                </a:lnTo>
                <a:lnTo>
                  <a:pt x="7" y="170"/>
                </a:lnTo>
                <a:lnTo>
                  <a:pt x="2" y="138"/>
                </a:lnTo>
                <a:lnTo>
                  <a:pt x="0" y="120"/>
                </a:lnTo>
                <a:lnTo>
                  <a:pt x="0" y="101"/>
                </a:lnTo>
                <a:lnTo>
                  <a:pt x="0" y="88"/>
                </a:lnTo>
                <a:lnTo>
                  <a:pt x="3" y="75"/>
                </a:lnTo>
                <a:lnTo>
                  <a:pt x="9" y="63"/>
                </a:lnTo>
                <a:lnTo>
                  <a:pt x="15" y="50"/>
                </a:lnTo>
                <a:lnTo>
                  <a:pt x="24" y="38"/>
                </a:lnTo>
                <a:lnTo>
                  <a:pt x="34" y="31"/>
                </a:lnTo>
                <a:lnTo>
                  <a:pt x="45" y="25"/>
                </a:lnTo>
                <a:lnTo>
                  <a:pt x="60" y="19"/>
                </a:lnTo>
                <a:lnTo>
                  <a:pt x="91" y="12"/>
                </a:lnTo>
                <a:lnTo>
                  <a:pt x="127" y="6"/>
                </a:lnTo>
                <a:lnTo>
                  <a:pt x="168" y="0"/>
                </a:lnTo>
                <a:lnTo>
                  <a:pt x="211" y="0"/>
                </a:lnTo>
                <a:lnTo>
                  <a:pt x="256" y="6"/>
                </a:lnTo>
                <a:lnTo>
                  <a:pt x="303" y="6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6" name="Freeform 83"/>
          <p:cNvSpPr>
            <a:spLocks/>
          </p:cNvSpPr>
          <p:nvPr/>
        </p:nvSpPr>
        <p:spPr bwMode="auto">
          <a:xfrm>
            <a:off x="1674813" y="4787900"/>
            <a:ext cx="766762" cy="471488"/>
          </a:xfrm>
          <a:custGeom>
            <a:avLst/>
            <a:gdLst>
              <a:gd name="T0" fmla="*/ 765175 w 483"/>
              <a:gd name="T1" fmla="*/ 163513 h 297"/>
              <a:gd name="T2" fmla="*/ 612775 w 483"/>
              <a:gd name="T3" fmla="*/ 90488 h 297"/>
              <a:gd name="T4" fmla="*/ 468312 w 483"/>
              <a:gd name="T5" fmla="*/ 36513 h 297"/>
              <a:gd name="T6" fmla="*/ 401637 w 483"/>
              <a:gd name="T7" fmla="*/ 9525 h 297"/>
              <a:gd name="T8" fmla="*/ 339725 w 483"/>
              <a:gd name="T9" fmla="*/ 0 h 297"/>
              <a:gd name="T10" fmla="*/ 280987 w 483"/>
              <a:gd name="T11" fmla="*/ 0 h 297"/>
              <a:gd name="T12" fmla="*/ 230187 w 483"/>
              <a:gd name="T13" fmla="*/ 9525 h 297"/>
              <a:gd name="T14" fmla="*/ 187325 w 483"/>
              <a:gd name="T15" fmla="*/ 36513 h 297"/>
              <a:gd name="T16" fmla="*/ 147637 w 483"/>
              <a:gd name="T17" fmla="*/ 73025 h 297"/>
              <a:gd name="T18" fmla="*/ 112712 w 483"/>
              <a:gd name="T19" fmla="*/ 127000 h 297"/>
              <a:gd name="T20" fmla="*/ 85725 w 483"/>
              <a:gd name="T21" fmla="*/ 180975 h 297"/>
              <a:gd name="T22" fmla="*/ 39687 w 483"/>
              <a:gd name="T23" fmla="*/ 315913 h 297"/>
              <a:gd name="T24" fmla="*/ 0 w 483"/>
              <a:gd name="T25" fmla="*/ 469900 h 2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83"/>
              <a:gd name="T40" fmla="*/ 0 h 297"/>
              <a:gd name="T41" fmla="*/ 483 w 483"/>
              <a:gd name="T42" fmla="*/ 297 h 2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83" h="297">
                <a:moveTo>
                  <a:pt x="482" y="103"/>
                </a:moveTo>
                <a:lnTo>
                  <a:pt x="386" y="57"/>
                </a:lnTo>
                <a:lnTo>
                  <a:pt x="295" y="23"/>
                </a:lnTo>
                <a:lnTo>
                  <a:pt x="253" y="6"/>
                </a:lnTo>
                <a:lnTo>
                  <a:pt x="214" y="0"/>
                </a:lnTo>
                <a:lnTo>
                  <a:pt x="177" y="0"/>
                </a:lnTo>
                <a:lnTo>
                  <a:pt x="145" y="6"/>
                </a:lnTo>
                <a:lnTo>
                  <a:pt x="118" y="23"/>
                </a:lnTo>
                <a:lnTo>
                  <a:pt x="93" y="46"/>
                </a:lnTo>
                <a:lnTo>
                  <a:pt x="71" y="80"/>
                </a:lnTo>
                <a:lnTo>
                  <a:pt x="54" y="114"/>
                </a:lnTo>
                <a:lnTo>
                  <a:pt x="25" y="199"/>
                </a:lnTo>
                <a:lnTo>
                  <a:pt x="0" y="296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7" name="Freeform 84"/>
          <p:cNvSpPr>
            <a:spLocks/>
          </p:cNvSpPr>
          <p:nvPr/>
        </p:nvSpPr>
        <p:spPr bwMode="auto">
          <a:xfrm>
            <a:off x="5178425" y="3121025"/>
            <a:ext cx="806450" cy="614363"/>
          </a:xfrm>
          <a:custGeom>
            <a:avLst/>
            <a:gdLst>
              <a:gd name="T0" fmla="*/ 574675 w 508"/>
              <a:gd name="T1" fmla="*/ 612775 h 387"/>
              <a:gd name="T2" fmla="*/ 804863 w 508"/>
              <a:gd name="T3" fmla="*/ 428625 h 387"/>
              <a:gd name="T4" fmla="*/ 661988 w 508"/>
              <a:gd name="T5" fmla="*/ 428625 h 387"/>
              <a:gd name="T6" fmla="*/ 661988 w 508"/>
              <a:gd name="T7" fmla="*/ 349250 h 387"/>
              <a:gd name="T8" fmla="*/ 652463 w 508"/>
              <a:gd name="T9" fmla="*/ 276225 h 387"/>
              <a:gd name="T10" fmla="*/ 631825 w 508"/>
              <a:gd name="T11" fmla="*/ 217488 h 387"/>
              <a:gd name="T12" fmla="*/ 603250 w 508"/>
              <a:gd name="T13" fmla="*/ 158750 h 387"/>
              <a:gd name="T14" fmla="*/ 565150 w 508"/>
              <a:gd name="T15" fmla="*/ 106363 h 387"/>
              <a:gd name="T16" fmla="*/ 527050 w 508"/>
              <a:gd name="T17" fmla="*/ 60325 h 387"/>
              <a:gd name="T18" fmla="*/ 469900 w 508"/>
              <a:gd name="T19" fmla="*/ 26988 h 387"/>
              <a:gd name="T20" fmla="*/ 412750 w 508"/>
              <a:gd name="T21" fmla="*/ 6350 h 387"/>
              <a:gd name="T22" fmla="*/ 355600 w 508"/>
              <a:gd name="T23" fmla="*/ 0 h 387"/>
              <a:gd name="T24" fmla="*/ 0 w 508"/>
              <a:gd name="T25" fmla="*/ 0 h 387"/>
              <a:gd name="T26" fmla="*/ 0 w 508"/>
              <a:gd name="T27" fmla="*/ 125413 h 387"/>
              <a:gd name="T28" fmla="*/ 355600 w 508"/>
              <a:gd name="T29" fmla="*/ 125413 h 387"/>
              <a:gd name="T30" fmla="*/ 384175 w 508"/>
              <a:gd name="T31" fmla="*/ 131763 h 387"/>
              <a:gd name="T32" fmla="*/ 412750 w 508"/>
              <a:gd name="T33" fmla="*/ 144463 h 387"/>
              <a:gd name="T34" fmla="*/ 431800 w 508"/>
              <a:gd name="T35" fmla="*/ 165100 h 387"/>
              <a:gd name="T36" fmla="*/ 460375 w 508"/>
              <a:gd name="T37" fmla="*/ 190500 h 387"/>
              <a:gd name="T38" fmla="*/ 488950 w 508"/>
              <a:gd name="T39" fmla="*/ 263525 h 387"/>
              <a:gd name="T40" fmla="*/ 498475 w 508"/>
              <a:gd name="T41" fmla="*/ 349250 h 387"/>
              <a:gd name="T42" fmla="*/ 498475 w 508"/>
              <a:gd name="T43" fmla="*/ 428625 h 387"/>
              <a:gd name="T44" fmla="*/ 355600 w 508"/>
              <a:gd name="T45" fmla="*/ 428625 h 387"/>
              <a:gd name="T46" fmla="*/ 574675 w 508"/>
              <a:gd name="T47" fmla="*/ 612775 h 38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08"/>
              <a:gd name="T73" fmla="*/ 0 h 387"/>
              <a:gd name="T74" fmla="*/ 508 w 508"/>
              <a:gd name="T75" fmla="*/ 387 h 387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08" h="387">
                <a:moveTo>
                  <a:pt x="362" y="386"/>
                </a:moveTo>
                <a:lnTo>
                  <a:pt x="507" y="270"/>
                </a:lnTo>
                <a:lnTo>
                  <a:pt x="417" y="270"/>
                </a:lnTo>
                <a:lnTo>
                  <a:pt x="417" y="220"/>
                </a:lnTo>
                <a:lnTo>
                  <a:pt x="411" y="174"/>
                </a:lnTo>
                <a:lnTo>
                  <a:pt x="398" y="137"/>
                </a:lnTo>
                <a:lnTo>
                  <a:pt x="380" y="100"/>
                </a:lnTo>
                <a:lnTo>
                  <a:pt x="356" y="67"/>
                </a:lnTo>
                <a:lnTo>
                  <a:pt x="332" y="38"/>
                </a:lnTo>
                <a:lnTo>
                  <a:pt x="296" y="17"/>
                </a:lnTo>
                <a:lnTo>
                  <a:pt x="260" y="4"/>
                </a:lnTo>
                <a:lnTo>
                  <a:pt x="224" y="0"/>
                </a:lnTo>
                <a:lnTo>
                  <a:pt x="0" y="0"/>
                </a:lnTo>
                <a:lnTo>
                  <a:pt x="0" y="79"/>
                </a:lnTo>
                <a:lnTo>
                  <a:pt x="224" y="79"/>
                </a:lnTo>
                <a:lnTo>
                  <a:pt x="242" y="83"/>
                </a:lnTo>
                <a:lnTo>
                  <a:pt x="260" y="91"/>
                </a:lnTo>
                <a:lnTo>
                  <a:pt x="272" y="104"/>
                </a:lnTo>
                <a:lnTo>
                  <a:pt x="290" y="120"/>
                </a:lnTo>
                <a:lnTo>
                  <a:pt x="308" y="166"/>
                </a:lnTo>
                <a:lnTo>
                  <a:pt x="314" y="220"/>
                </a:lnTo>
                <a:lnTo>
                  <a:pt x="314" y="270"/>
                </a:lnTo>
                <a:lnTo>
                  <a:pt x="224" y="270"/>
                </a:lnTo>
                <a:lnTo>
                  <a:pt x="362" y="386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8" name="Freeform 85"/>
          <p:cNvSpPr>
            <a:spLocks/>
          </p:cNvSpPr>
          <p:nvPr/>
        </p:nvSpPr>
        <p:spPr bwMode="auto">
          <a:xfrm>
            <a:off x="5108575" y="5411788"/>
            <a:ext cx="762000" cy="685800"/>
          </a:xfrm>
          <a:custGeom>
            <a:avLst/>
            <a:gdLst>
              <a:gd name="T0" fmla="*/ 0 w 480"/>
              <a:gd name="T1" fmla="*/ 487363 h 432"/>
              <a:gd name="T2" fmla="*/ 206375 w 480"/>
              <a:gd name="T3" fmla="*/ 684213 h 432"/>
              <a:gd name="T4" fmla="*/ 206375 w 480"/>
              <a:gd name="T5" fmla="*/ 549275 h 432"/>
              <a:gd name="T6" fmla="*/ 319088 w 480"/>
              <a:gd name="T7" fmla="*/ 549275 h 432"/>
              <a:gd name="T8" fmla="*/ 412750 w 480"/>
              <a:gd name="T9" fmla="*/ 549275 h 432"/>
              <a:gd name="T10" fmla="*/ 487363 w 480"/>
              <a:gd name="T11" fmla="*/ 528638 h 432"/>
              <a:gd name="T12" fmla="*/ 563563 w 480"/>
              <a:gd name="T13" fmla="*/ 508000 h 432"/>
              <a:gd name="T14" fmla="*/ 628650 w 480"/>
              <a:gd name="T15" fmla="*/ 476250 h 432"/>
              <a:gd name="T16" fmla="*/ 685800 w 480"/>
              <a:gd name="T17" fmla="*/ 434975 h 432"/>
              <a:gd name="T18" fmla="*/ 722313 w 480"/>
              <a:gd name="T19" fmla="*/ 393700 h 432"/>
              <a:gd name="T20" fmla="*/ 750888 w 480"/>
              <a:gd name="T21" fmla="*/ 352425 h 432"/>
              <a:gd name="T22" fmla="*/ 760413 w 480"/>
              <a:gd name="T23" fmla="*/ 300038 h 432"/>
              <a:gd name="T24" fmla="*/ 760413 w 480"/>
              <a:gd name="T25" fmla="*/ 0 h 432"/>
              <a:gd name="T26" fmla="*/ 619125 w 480"/>
              <a:gd name="T27" fmla="*/ 0 h 432"/>
              <a:gd name="T28" fmla="*/ 619125 w 480"/>
              <a:gd name="T29" fmla="*/ 300038 h 432"/>
              <a:gd name="T30" fmla="*/ 609600 w 480"/>
              <a:gd name="T31" fmla="*/ 331788 h 432"/>
              <a:gd name="T32" fmla="*/ 600075 w 480"/>
              <a:gd name="T33" fmla="*/ 352425 h 432"/>
              <a:gd name="T34" fmla="*/ 573088 w 480"/>
              <a:gd name="T35" fmla="*/ 373062 h 432"/>
              <a:gd name="T36" fmla="*/ 534988 w 480"/>
              <a:gd name="T37" fmla="*/ 393700 h 432"/>
              <a:gd name="T38" fmla="*/ 441325 w 480"/>
              <a:gd name="T39" fmla="*/ 414338 h 432"/>
              <a:gd name="T40" fmla="*/ 319088 w 480"/>
              <a:gd name="T41" fmla="*/ 425450 h 432"/>
              <a:gd name="T42" fmla="*/ 206375 w 480"/>
              <a:gd name="T43" fmla="*/ 425450 h 432"/>
              <a:gd name="T44" fmla="*/ 206375 w 480"/>
              <a:gd name="T45" fmla="*/ 300038 h 432"/>
              <a:gd name="T46" fmla="*/ 0 w 480"/>
              <a:gd name="T47" fmla="*/ 487363 h 4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80"/>
              <a:gd name="T73" fmla="*/ 0 h 432"/>
              <a:gd name="T74" fmla="*/ 480 w 480"/>
              <a:gd name="T75" fmla="*/ 432 h 43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80" h="432">
                <a:moveTo>
                  <a:pt x="0" y="307"/>
                </a:moveTo>
                <a:lnTo>
                  <a:pt x="130" y="431"/>
                </a:lnTo>
                <a:lnTo>
                  <a:pt x="130" y="346"/>
                </a:lnTo>
                <a:lnTo>
                  <a:pt x="201" y="346"/>
                </a:lnTo>
                <a:lnTo>
                  <a:pt x="260" y="346"/>
                </a:lnTo>
                <a:lnTo>
                  <a:pt x="307" y="333"/>
                </a:lnTo>
                <a:lnTo>
                  <a:pt x="355" y="320"/>
                </a:lnTo>
                <a:lnTo>
                  <a:pt x="396" y="300"/>
                </a:lnTo>
                <a:lnTo>
                  <a:pt x="432" y="274"/>
                </a:lnTo>
                <a:lnTo>
                  <a:pt x="455" y="248"/>
                </a:lnTo>
                <a:lnTo>
                  <a:pt x="473" y="222"/>
                </a:lnTo>
                <a:lnTo>
                  <a:pt x="479" y="189"/>
                </a:lnTo>
                <a:lnTo>
                  <a:pt x="479" y="0"/>
                </a:lnTo>
                <a:lnTo>
                  <a:pt x="390" y="0"/>
                </a:lnTo>
                <a:lnTo>
                  <a:pt x="390" y="189"/>
                </a:lnTo>
                <a:lnTo>
                  <a:pt x="384" y="209"/>
                </a:lnTo>
                <a:lnTo>
                  <a:pt x="378" y="222"/>
                </a:lnTo>
                <a:lnTo>
                  <a:pt x="361" y="235"/>
                </a:lnTo>
                <a:lnTo>
                  <a:pt x="337" y="248"/>
                </a:lnTo>
                <a:lnTo>
                  <a:pt x="278" y="261"/>
                </a:lnTo>
                <a:lnTo>
                  <a:pt x="201" y="268"/>
                </a:lnTo>
                <a:lnTo>
                  <a:pt x="130" y="268"/>
                </a:lnTo>
                <a:lnTo>
                  <a:pt x="130" y="189"/>
                </a:lnTo>
                <a:lnTo>
                  <a:pt x="0" y="307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6591EE-6057-4046-A591-C2316DFF679B}" type="slidenum">
              <a:rPr lang="en-US" altLang="zh-CN">
                <a:ea typeface="宋体" charset="-122"/>
              </a:rPr>
              <a:pPr/>
              <a:t>68</a:t>
            </a:fld>
            <a:endParaRPr lang="en-US" altLang="zh-CN">
              <a:ea typeface="宋体" charset="-122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Contraction Algorithm</a:t>
            </a:r>
          </a:p>
        </p:txBody>
      </p:sp>
      <p:sp>
        <p:nvSpPr>
          <p:cNvPr id="5837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Repeat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 -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  times: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find non-min-cut edge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contract it (keep parallel edges)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Each contraction decrements #vertices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At end, 2 vertices left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unique cut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corresponds to min-cut of starting graph</a:t>
            </a:r>
          </a:p>
          <a:p>
            <a:pPr eaLnBrk="1" hangingPunct="1">
              <a:buClr>
                <a:schemeClr val="accent2"/>
              </a:buClr>
              <a:buFontTx/>
              <a:buChar char="»"/>
            </a:pPr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4"/>
          <p:cNvGrpSpPr>
            <a:grpSpLocks/>
          </p:cNvGrpSpPr>
          <p:nvPr/>
        </p:nvGrpSpPr>
        <p:grpSpPr bwMode="auto">
          <a:xfrm>
            <a:off x="1447800" y="990600"/>
            <a:ext cx="1828800" cy="1066800"/>
            <a:chOff x="912" y="624"/>
            <a:chExt cx="1152" cy="672"/>
          </a:xfrm>
        </p:grpSpPr>
        <p:sp>
          <p:nvSpPr>
            <p:cNvPr id="59426" name="Oval 5"/>
            <p:cNvSpPr>
              <a:spLocks noChangeArrowheads="1"/>
            </p:cNvSpPr>
            <p:nvPr/>
          </p:nvSpPr>
          <p:spPr bwMode="auto">
            <a:xfrm>
              <a:off x="912" y="62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Oval 6"/>
            <p:cNvSpPr>
              <a:spLocks noChangeArrowheads="1"/>
            </p:cNvSpPr>
            <p:nvPr/>
          </p:nvSpPr>
          <p:spPr bwMode="auto">
            <a:xfrm>
              <a:off x="912" y="115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Oval 7"/>
            <p:cNvSpPr>
              <a:spLocks noChangeArrowheads="1"/>
            </p:cNvSpPr>
            <p:nvPr/>
          </p:nvSpPr>
          <p:spPr bwMode="auto">
            <a:xfrm>
              <a:off x="1536" y="115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Oval 8"/>
            <p:cNvSpPr>
              <a:spLocks noChangeArrowheads="1"/>
            </p:cNvSpPr>
            <p:nvPr/>
          </p:nvSpPr>
          <p:spPr bwMode="auto">
            <a:xfrm>
              <a:off x="1536" y="62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Oval 9"/>
            <p:cNvSpPr>
              <a:spLocks noChangeArrowheads="1"/>
            </p:cNvSpPr>
            <p:nvPr/>
          </p:nvSpPr>
          <p:spPr bwMode="auto">
            <a:xfrm>
              <a:off x="1920" y="86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Freeform 10"/>
            <p:cNvSpPr>
              <a:spLocks/>
            </p:cNvSpPr>
            <p:nvPr/>
          </p:nvSpPr>
          <p:spPr bwMode="auto">
            <a:xfrm>
              <a:off x="1056" y="1224"/>
              <a:ext cx="481" cy="1"/>
            </a:xfrm>
            <a:custGeom>
              <a:avLst/>
              <a:gdLst>
                <a:gd name="T0" fmla="*/ 0 w 481"/>
                <a:gd name="T1" fmla="*/ 0 h 1"/>
                <a:gd name="T2" fmla="*/ 480 w 481"/>
                <a:gd name="T3" fmla="*/ 0 h 1"/>
                <a:gd name="T4" fmla="*/ 0 60000 65536"/>
                <a:gd name="T5" fmla="*/ 0 60000 65536"/>
                <a:gd name="T6" fmla="*/ 0 w 481"/>
                <a:gd name="T7" fmla="*/ 0 h 1"/>
                <a:gd name="T8" fmla="*/ 481 w 48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1" h="1">
                  <a:moveTo>
                    <a:pt x="0" y="0"/>
                  </a:move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2" name="Freeform 11"/>
            <p:cNvSpPr>
              <a:spLocks/>
            </p:cNvSpPr>
            <p:nvPr/>
          </p:nvSpPr>
          <p:spPr bwMode="auto">
            <a:xfrm>
              <a:off x="984" y="768"/>
              <a:ext cx="1" cy="385"/>
            </a:xfrm>
            <a:custGeom>
              <a:avLst/>
              <a:gdLst>
                <a:gd name="T0" fmla="*/ 0 w 1"/>
                <a:gd name="T1" fmla="*/ 384 h 385"/>
                <a:gd name="T2" fmla="*/ 0 w 1"/>
                <a:gd name="T3" fmla="*/ 0 h 385"/>
                <a:gd name="T4" fmla="*/ 0 60000 65536"/>
                <a:gd name="T5" fmla="*/ 0 60000 65536"/>
                <a:gd name="T6" fmla="*/ 0 w 1"/>
                <a:gd name="T7" fmla="*/ 0 h 385"/>
                <a:gd name="T8" fmla="*/ 1 w 1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85">
                  <a:moveTo>
                    <a:pt x="0" y="384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3" name="Freeform 12"/>
            <p:cNvSpPr>
              <a:spLocks/>
            </p:cNvSpPr>
            <p:nvPr/>
          </p:nvSpPr>
          <p:spPr bwMode="auto">
            <a:xfrm>
              <a:off x="1056" y="696"/>
              <a:ext cx="481" cy="1"/>
            </a:xfrm>
            <a:custGeom>
              <a:avLst/>
              <a:gdLst>
                <a:gd name="T0" fmla="*/ 480 w 481"/>
                <a:gd name="T1" fmla="*/ 0 h 1"/>
                <a:gd name="T2" fmla="*/ 0 w 481"/>
                <a:gd name="T3" fmla="*/ 0 h 1"/>
                <a:gd name="T4" fmla="*/ 0 60000 65536"/>
                <a:gd name="T5" fmla="*/ 0 60000 65536"/>
                <a:gd name="T6" fmla="*/ 0 w 481"/>
                <a:gd name="T7" fmla="*/ 0 h 1"/>
                <a:gd name="T8" fmla="*/ 481 w 48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1" h="1">
                  <a:moveTo>
                    <a:pt x="480" y="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4" name="Freeform 13"/>
            <p:cNvSpPr>
              <a:spLocks/>
            </p:cNvSpPr>
            <p:nvPr/>
          </p:nvSpPr>
          <p:spPr bwMode="auto">
            <a:xfrm>
              <a:off x="1680" y="696"/>
              <a:ext cx="262" cy="190"/>
            </a:xfrm>
            <a:custGeom>
              <a:avLst/>
              <a:gdLst>
                <a:gd name="T0" fmla="*/ 0 w 262"/>
                <a:gd name="T1" fmla="*/ 0 h 190"/>
                <a:gd name="T2" fmla="*/ 261 w 262"/>
                <a:gd name="T3" fmla="*/ 189 h 190"/>
                <a:gd name="T4" fmla="*/ 0 60000 65536"/>
                <a:gd name="T5" fmla="*/ 0 60000 65536"/>
                <a:gd name="T6" fmla="*/ 0 w 262"/>
                <a:gd name="T7" fmla="*/ 0 h 190"/>
                <a:gd name="T8" fmla="*/ 262 w 262"/>
                <a:gd name="T9" fmla="*/ 190 h 1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2" h="190">
                  <a:moveTo>
                    <a:pt x="0" y="0"/>
                  </a:moveTo>
                  <a:lnTo>
                    <a:pt x="261" y="18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5" name="Freeform 14"/>
            <p:cNvSpPr>
              <a:spLocks/>
            </p:cNvSpPr>
            <p:nvPr/>
          </p:nvSpPr>
          <p:spPr bwMode="auto">
            <a:xfrm>
              <a:off x="1659" y="987"/>
              <a:ext cx="283" cy="187"/>
            </a:xfrm>
            <a:custGeom>
              <a:avLst/>
              <a:gdLst>
                <a:gd name="T0" fmla="*/ 282 w 283"/>
                <a:gd name="T1" fmla="*/ 0 h 187"/>
                <a:gd name="T2" fmla="*/ 0 w 283"/>
                <a:gd name="T3" fmla="*/ 186 h 187"/>
                <a:gd name="T4" fmla="*/ 0 60000 65536"/>
                <a:gd name="T5" fmla="*/ 0 60000 65536"/>
                <a:gd name="T6" fmla="*/ 0 w 283"/>
                <a:gd name="T7" fmla="*/ 0 h 187"/>
                <a:gd name="T8" fmla="*/ 283 w 283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" h="187">
                  <a:moveTo>
                    <a:pt x="282" y="0"/>
                  </a:moveTo>
                  <a:lnTo>
                    <a:pt x="0" y="18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6" name="Freeform 15"/>
            <p:cNvSpPr>
              <a:spLocks/>
            </p:cNvSpPr>
            <p:nvPr/>
          </p:nvSpPr>
          <p:spPr bwMode="auto">
            <a:xfrm>
              <a:off x="1608" y="768"/>
              <a:ext cx="1" cy="385"/>
            </a:xfrm>
            <a:custGeom>
              <a:avLst/>
              <a:gdLst>
                <a:gd name="T0" fmla="*/ 0 w 1"/>
                <a:gd name="T1" fmla="*/ 0 h 385"/>
                <a:gd name="T2" fmla="*/ 0 w 1"/>
                <a:gd name="T3" fmla="*/ 384 h 385"/>
                <a:gd name="T4" fmla="*/ 0 60000 65536"/>
                <a:gd name="T5" fmla="*/ 0 60000 65536"/>
                <a:gd name="T6" fmla="*/ 0 w 1"/>
                <a:gd name="T7" fmla="*/ 0 h 385"/>
                <a:gd name="T8" fmla="*/ 1 w 1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85">
                  <a:moveTo>
                    <a:pt x="0" y="0"/>
                  </a:moveTo>
                  <a:lnTo>
                    <a:pt x="0" y="38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395" name="Oval 16"/>
          <p:cNvSpPr>
            <a:spLocks noChangeArrowheads="1"/>
          </p:cNvSpPr>
          <p:nvPr/>
        </p:nvSpPr>
        <p:spPr bwMode="auto">
          <a:xfrm rot="1980000">
            <a:off x="2208213" y="1065213"/>
            <a:ext cx="1298575" cy="460375"/>
          </a:xfrm>
          <a:prstGeom prst="ellipse">
            <a:avLst/>
          </a:prstGeom>
          <a:noFill/>
          <a:ln w="25400">
            <a:solidFill>
              <a:srgbClr val="CE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Oval 18"/>
          <p:cNvSpPr>
            <a:spLocks noChangeArrowheads="1"/>
          </p:cNvSpPr>
          <p:nvPr/>
        </p:nvSpPr>
        <p:spPr bwMode="auto">
          <a:xfrm>
            <a:off x="5029200" y="19812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Oval 19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Oval 20"/>
          <p:cNvSpPr>
            <a:spLocks noChangeArrowheads="1"/>
          </p:cNvSpPr>
          <p:nvPr/>
        </p:nvSpPr>
        <p:spPr bwMode="auto">
          <a:xfrm>
            <a:off x="6019800" y="2819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Oval 21"/>
          <p:cNvSpPr>
            <a:spLocks noChangeArrowheads="1"/>
          </p:cNvSpPr>
          <p:nvPr/>
        </p:nvSpPr>
        <p:spPr bwMode="auto">
          <a:xfrm>
            <a:off x="6019800" y="1981200"/>
            <a:ext cx="228600" cy="228600"/>
          </a:xfrm>
          <a:prstGeom prst="ellipse">
            <a:avLst/>
          </a:prstGeom>
          <a:solidFill>
            <a:srgbClr val="CE0000"/>
          </a:solidFill>
          <a:ln w="12700">
            <a:solidFill>
              <a:srgbClr val="CE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Freeform 22"/>
          <p:cNvSpPr>
            <a:spLocks/>
          </p:cNvSpPr>
          <p:nvPr/>
        </p:nvSpPr>
        <p:spPr bwMode="auto">
          <a:xfrm>
            <a:off x="5257800" y="2933700"/>
            <a:ext cx="763588" cy="1588"/>
          </a:xfrm>
          <a:custGeom>
            <a:avLst/>
            <a:gdLst>
              <a:gd name="T0" fmla="*/ 0 w 481"/>
              <a:gd name="T1" fmla="*/ 0 h 1"/>
              <a:gd name="T2" fmla="*/ 762000 w 481"/>
              <a:gd name="T3" fmla="*/ 0 h 1"/>
              <a:gd name="T4" fmla="*/ 0 60000 65536"/>
              <a:gd name="T5" fmla="*/ 0 60000 65536"/>
              <a:gd name="T6" fmla="*/ 0 w 481"/>
              <a:gd name="T7" fmla="*/ 0 h 1"/>
              <a:gd name="T8" fmla="*/ 481 w 48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1" h="1">
                <a:moveTo>
                  <a:pt x="0" y="0"/>
                </a:moveTo>
                <a:lnTo>
                  <a:pt x="48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1" name="Freeform 23"/>
          <p:cNvSpPr>
            <a:spLocks/>
          </p:cNvSpPr>
          <p:nvPr/>
        </p:nvSpPr>
        <p:spPr bwMode="auto">
          <a:xfrm>
            <a:off x="5143500" y="2209800"/>
            <a:ext cx="1588" cy="611188"/>
          </a:xfrm>
          <a:custGeom>
            <a:avLst/>
            <a:gdLst>
              <a:gd name="T0" fmla="*/ 0 w 1"/>
              <a:gd name="T1" fmla="*/ 609600 h 385"/>
              <a:gd name="T2" fmla="*/ 0 w 1"/>
              <a:gd name="T3" fmla="*/ 0 h 385"/>
              <a:gd name="T4" fmla="*/ 0 60000 65536"/>
              <a:gd name="T5" fmla="*/ 0 60000 65536"/>
              <a:gd name="T6" fmla="*/ 0 w 1"/>
              <a:gd name="T7" fmla="*/ 0 h 385"/>
              <a:gd name="T8" fmla="*/ 1 w 1"/>
              <a:gd name="T9" fmla="*/ 385 h 3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85">
                <a:moveTo>
                  <a:pt x="0" y="384"/>
                </a:move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2" name="Freeform 24"/>
          <p:cNvSpPr>
            <a:spLocks/>
          </p:cNvSpPr>
          <p:nvPr/>
        </p:nvSpPr>
        <p:spPr bwMode="auto">
          <a:xfrm>
            <a:off x="5257800" y="2095500"/>
            <a:ext cx="763588" cy="1588"/>
          </a:xfrm>
          <a:custGeom>
            <a:avLst/>
            <a:gdLst>
              <a:gd name="T0" fmla="*/ 762000 w 481"/>
              <a:gd name="T1" fmla="*/ 0 h 1"/>
              <a:gd name="T2" fmla="*/ 0 w 481"/>
              <a:gd name="T3" fmla="*/ 0 h 1"/>
              <a:gd name="T4" fmla="*/ 0 60000 65536"/>
              <a:gd name="T5" fmla="*/ 0 60000 65536"/>
              <a:gd name="T6" fmla="*/ 0 w 481"/>
              <a:gd name="T7" fmla="*/ 0 h 1"/>
              <a:gd name="T8" fmla="*/ 481 w 48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1" h="1">
                <a:moveTo>
                  <a:pt x="480" y="0"/>
                </a:move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3" name="Freeform 25"/>
          <p:cNvSpPr>
            <a:spLocks/>
          </p:cNvSpPr>
          <p:nvPr/>
        </p:nvSpPr>
        <p:spPr bwMode="auto">
          <a:xfrm>
            <a:off x="6134100" y="2209800"/>
            <a:ext cx="1588" cy="611188"/>
          </a:xfrm>
          <a:custGeom>
            <a:avLst/>
            <a:gdLst>
              <a:gd name="T0" fmla="*/ 0 w 1"/>
              <a:gd name="T1" fmla="*/ 0 h 385"/>
              <a:gd name="T2" fmla="*/ 0 w 1"/>
              <a:gd name="T3" fmla="*/ 609600 h 385"/>
              <a:gd name="T4" fmla="*/ 0 60000 65536"/>
              <a:gd name="T5" fmla="*/ 0 60000 65536"/>
              <a:gd name="T6" fmla="*/ 0 w 1"/>
              <a:gd name="T7" fmla="*/ 0 h 385"/>
              <a:gd name="T8" fmla="*/ 1 w 1"/>
              <a:gd name="T9" fmla="*/ 385 h 3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85">
                <a:moveTo>
                  <a:pt x="0" y="0"/>
                </a:moveTo>
                <a:lnTo>
                  <a:pt x="0" y="38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4" name="Freeform 26"/>
          <p:cNvSpPr>
            <a:spLocks/>
          </p:cNvSpPr>
          <p:nvPr/>
        </p:nvSpPr>
        <p:spPr bwMode="auto">
          <a:xfrm>
            <a:off x="6249988" y="2055813"/>
            <a:ext cx="306387" cy="919162"/>
          </a:xfrm>
          <a:custGeom>
            <a:avLst/>
            <a:gdLst>
              <a:gd name="T0" fmla="*/ 0 w 193"/>
              <a:gd name="T1" fmla="*/ 917575 h 579"/>
              <a:gd name="T2" fmla="*/ 104775 w 193"/>
              <a:gd name="T3" fmla="*/ 803274 h 579"/>
              <a:gd name="T4" fmla="*/ 211137 w 193"/>
              <a:gd name="T5" fmla="*/ 688975 h 579"/>
              <a:gd name="T6" fmla="*/ 252412 w 193"/>
              <a:gd name="T7" fmla="*/ 631825 h 579"/>
              <a:gd name="T8" fmla="*/ 273050 w 193"/>
              <a:gd name="T9" fmla="*/ 574675 h 579"/>
              <a:gd name="T10" fmla="*/ 293687 w 193"/>
              <a:gd name="T11" fmla="*/ 517525 h 579"/>
              <a:gd name="T12" fmla="*/ 304800 w 193"/>
              <a:gd name="T13" fmla="*/ 460375 h 579"/>
              <a:gd name="T14" fmla="*/ 293687 w 193"/>
              <a:gd name="T15" fmla="*/ 403225 h 579"/>
              <a:gd name="T16" fmla="*/ 273050 w 193"/>
              <a:gd name="T17" fmla="*/ 346075 h 579"/>
              <a:gd name="T18" fmla="*/ 252412 w 193"/>
              <a:gd name="T19" fmla="*/ 288925 h 579"/>
              <a:gd name="T20" fmla="*/ 211137 w 193"/>
              <a:gd name="T21" fmla="*/ 231775 h 579"/>
              <a:gd name="T22" fmla="*/ 104775 w 193"/>
              <a:gd name="T23" fmla="*/ 114300 h 579"/>
              <a:gd name="T24" fmla="*/ 0 w 193"/>
              <a:gd name="T25" fmla="*/ 0 h 5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3"/>
              <a:gd name="T40" fmla="*/ 0 h 579"/>
              <a:gd name="T41" fmla="*/ 193 w 193"/>
              <a:gd name="T42" fmla="*/ 579 h 57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3" h="579">
                <a:moveTo>
                  <a:pt x="0" y="578"/>
                </a:moveTo>
                <a:lnTo>
                  <a:pt x="66" y="506"/>
                </a:lnTo>
                <a:lnTo>
                  <a:pt x="133" y="434"/>
                </a:lnTo>
                <a:lnTo>
                  <a:pt x="159" y="398"/>
                </a:lnTo>
                <a:lnTo>
                  <a:pt x="172" y="362"/>
                </a:lnTo>
                <a:lnTo>
                  <a:pt x="185" y="326"/>
                </a:lnTo>
                <a:lnTo>
                  <a:pt x="192" y="290"/>
                </a:lnTo>
                <a:lnTo>
                  <a:pt x="185" y="254"/>
                </a:lnTo>
                <a:lnTo>
                  <a:pt x="172" y="218"/>
                </a:lnTo>
                <a:lnTo>
                  <a:pt x="159" y="182"/>
                </a:lnTo>
                <a:lnTo>
                  <a:pt x="133" y="146"/>
                </a:lnTo>
                <a:lnTo>
                  <a:pt x="66" y="7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5" name="Oval 27"/>
          <p:cNvSpPr>
            <a:spLocks noChangeArrowheads="1"/>
          </p:cNvSpPr>
          <p:nvPr/>
        </p:nvSpPr>
        <p:spPr bwMode="auto">
          <a:xfrm>
            <a:off x="4875213" y="1827213"/>
            <a:ext cx="536575" cy="145097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Oval 29"/>
          <p:cNvSpPr>
            <a:spLocks noChangeArrowheads="1"/>
          </p:cNvSpPr>
          <p:nvPr/>
        </p:nvSpPr>
        <p:spPr bwMode="auto">
          <a:xfrm>
            <a:off x="1752600" y="4038600"/>
            <a:ext cx="228600" cy="2286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7" name="Oval 30"/>
          <p:cNvSpPr>
            <a:spLocks noChangeArrowheads="1"/>
          </p:cNvSpPr>
          <p:nvPr/>
        </p:nvSpPr>
        <p:spPr bwMode="auto">
          <a:xfrm>
            <a:off x="2895600" y="4495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8" name="Oval 31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ellipse">
            <a:avLst/>
          </a:prstGeom>
          <a:solidFill>
            <a:srgbClr val="CE0000"/>
          </a:solidFill>
          <a:ln w="12700">
            <a:solidFill>
              <a:srgbClr val="CE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Freeform 32"/>
          <p:cNvSpPr>
            <a:spLocks/>
          </p:cNvSpPr>
          <p:nvPr/>
        </p:nvSpPr>
        <p:spPr bwMode="auto">
          <a:xfrm>
            <a:off x="1981200" y="4152900"/>
            <a:ext cx="915988" cy="458788"/>
          </a:xfrm>
          <a:custGeom>
            <a:avLst/>
            <a:gdLst>
              <a:gd name="T0" fmla="*/ 0 w 577"/>
              <a:gd name="T1" fmla="*/ 0 h 289"/>
              <a:gd name="T2" fmla="*/ 914400 w 577"/>
              <a:gd name="T3" fmla="*/ 457200 h 289"/>
              <a:gd name="T4" fmla="*/ 0 60000 65536"/>
              <a:gd name="T5" fmla="*/ 0 60000 65536"/>
              <a:gd name="T6" fmla="*/ 0 w 577"/>
              <a:gd name="T7" fmla="*/ 0 h 289"/>
              <a:gd name="T8" fmla="*/ 577 w 577"/>
              <a:gd name="T9" fmla="*/ 289 h 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7" h="289">
                <a:moveTo>
                  <a:pt x="0" y="0"/>
                </a:moveTo>
                <a:lnTo>
                  <a:pt x="576" y="28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0" name="Freeform 33"/>
          <p:cNvSpPr>
            <a:spLocks/>
          </p:cNvSpPr>
          <p:nvPr/>
        </p:nvSpPr>
        <p:spPr bwMode="auto">
          <a:xfrm>
            <a:off x="3009900" y="3886200"/>
            <a:ext cx="1588" cy="611188"/>
          </a:xfrm>
          <a:custGeom>
            <a:avLst/>
            <a:gdLst>
              <a:gd name="T0" fmla="*/ 0 w 1"/>
              <a:gd name="T1" fmla="*/ 0 h 385"/>
              <a:gd name="T2" fmla="*/ 0 w 1"/>
              <a:gd name="T3" fmla="*/ 609600 h 385"/>
              <a:gd name="T4" fmla="*/ 0 60000 65536"/>
              <a:gd name="T5" fmla="*/ 0 60000 65536"/>
              <a:gd name="T6" fmla="*/ 0 w 1"/>
              <a:gd name="T7" fmla="*/ 0 h 385"/>
              <a:gd name="T8" fmla="*/ 1 w 1"/>
              <a:gd name="T9" fmla="*/ 385 h 3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85">
                <a:moveTo>
                  <a:pt x="0" y="0"/>
                </a:moveTo>
                <a:lnTo>
                  <a:pt x="0" y="38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1" name="Freeform 34"/>
          <p:cNvSpPr>
            <a:spLocks/>
          </p:cNvSpPr>
          <p:nvPr/>
        </p:nvSpPr>
        <p:spPr bwMode="auto">
          <a:xfrm>
            <a:off x="3122613" y="3735388"/>
            <a:ext cx="309562" cy="915987"/>
          </a:xfrm>
          <a:custGeom>
            <a:avLst/>
            <a:gdLst>
              <a:gd name="T0" fmla="*/ 0 w 195"/>
              <a:gd name="T1" fmla="*/ 914400 h 577"/>
              <a:gd name="T2" fmla="*/ 115887 w 195"/>
              <a:gd name="T3" fmla="*/ 795337 h 577"/>
              <a:gd name="T4" fmla="*/ 165100 w 195"/>
              <a:gd name="T5" fmla="*/ 742949 h 577"/>
              <a:gd name="T6" fmla="*/ 214312 w 195"/>
              <a:gd name="T7" fmla="*/ 684212 h 577"/>
              <a:gd name="T8" fmla="*/ 252412 w 195"/>
              <a:gd name="T9" fmla="*/ 623887 h 577"/>
              <a:gd name="T10" fmla="*/ 280987 w 195"/>
              <a:gd name="T11" fmla="*/ 571500 h 577"/>
              <a:gd name="T12" fmla="*/ 303212 w 195"/>
              <a:gd name="T13" fmla="*/ 512762 h 577"/>
              <a:gd name="T14" fmla="*/ 307975 w 195"/>
              <a:gd name="T15" fmla="*/ 452437 h 577"/>
              <a:gd name="T16" fmla="*/ 303212 w 195"/>
              <a:gd name="T17" fmla="*/ 393700 h 577"/>
              <a:gd name="T18" fmla="*/ 280987 w 195"/>
              <a:gd name="T19" fmla="*/ 341312 h 577"/>
              <a:gd name="T20" fmla="*/ 252412 w 195"/>
              <a:gd name="T21" fmla="*/ 282575 h 577"/>
              <a:gd name="T22" fmla="*/ 214312 w 195"/>
              <a:gd name="T23" fmla="*/ 230187 h 577"/>
              <a:gd name="T24" fmla="*/ 165100 w 195"/>
              <a:gd name="T25" fmla="*/ 169862 h 577"/>
              <a:gd name="T26" fmla="*/ 115887 w 195"/>
              <a:gd name="T27" fmla="*/ 111125 h 577"/>
              <a:gd name="T28" fmla="*/ 0 w 195"/>
              <a:gd name="T29" fmla="*/ 0 h 57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5"/>
              <a:gd name="T46" fmla="*/ 0 h 577"/>
              <a:gd name="T47" fmla="*/ 195 w 195"/>
              <a:gd name="T48" fmla="*/ 577 h 57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5" h="577">
                <a:moveTo>
                  <a:pt x="0" y="576"/>
                </a:moveTo>
                <a:lnTo>
                  <a:pt x="73" y="501"/>
                </a:lnTo>
                <a:lnTo>
                  <a:pt x="104" y="468"/>
                </a:lnTo>
                <a:lnTo>
                  <a:pt x="135" y="431"/>
                </a:lnTo>
                <a:lnTo>
                  <a:pt x="159" y="393"/>
                </a:lnTo>
                <a:lnTo>
                  <a:pt x="177" y="360"/>
                </a:lnTo>
                <a:lnTo>
                  <a:pt x="191" y="323"/>
                </a:lnTo>
                <a:lnTo>
                  <a:pt x="194" y="285"/>
                </a:lnTo>
                <a:lnTo>
                  <a:pt x="191" y="248"/>
                </a:lnTo>
                <a:lnTo>
                  <a:pt x="177" y="215"/>
                </a:lnTo>
                <a:lnTo>
                  <a:pt x="159" y="178"/>
                </a:lnTo>
                <a:lnTo>
                  <a:pt x="135" y="145"/>
                </a:lnTo>
                <a:lnTo>
                  <a:pt x="104" y="107"/>
                </a:lnTo>
                <a:lnTo>
                  <a:pt x="73" y="7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2" name="Freeform 35"/>
          <p:cNvSpPr>
            <a:spLocks/>
          </p:cNvSpPr>
          <p:nvPr/>
        </p:nvSpPr>
        <p:spPr bwMode="auto">
          <a:xfrm>
            <a:off x="1947863" y="3771900"/>
            <a:ext cx="949325" cy="301625"/>
          </a:xfrm>
          <a:custGeom>
            <a:avLst/>
            <a:gdLst>
              <a:gd name="T0" fmla="*/ 947738 w 598"/>
              <a:gd name="T1" fmla="*/ 0 h 190"/>
              <a:gd name="T2" fmla="*/ 0 w 598"/>
              <a:gd name="T3" fmla="*/ 300038 h 190"/>
              <a:gd name="T4" fmla="*/ 0 60000 65536"/>
              <a:gd name="T5" fmla="*/ 0 60000 65536"/>
              <a:gd name="T6" fmla="*/ 0 w 598"/>
              <a:gd name="T7" fmla="*/ 0 h 190"/>
              <a:gd name="T8" fmla="*/ 598 w 598"/>
              <a:gd name="T9" fmla="*/ 190 h 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8" h="190">
                <a:moveTo>
                  <a:pt x="597" y="0"/>
                </a:move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3" name="Oval 36"/>
          <p:cNvSpPr>
            <a:spLocks noChangeArrowheads="1"/>
          </p:cNvSpPr>
          <p:nvPr/>
        </p:nvSpPr>
        <p:spPr bwMode="auto">
          <a:xfrm>
            <a:off x="2665413" y="3427413"/>
            <a:ext cx="841375" cy="15271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414" name="Group 37"/>
          <p:cNvGrpSpPr>
            <a:grpSpLocks/>
          </p:cNvGrpSpPr>
          <p:nvPr/>
        </p:nvGrpSpPr>
        <p:grpSpPr bwMode="auto">
          <a:xfrm>
            <a:off x="5410200" y="5329238"/>
            <a:ext cx="1371600" cy="541337"/>
            <a:chOff x="3408" y="3357"/>
            <a:chExt cx="864" cy="341"/>
          </a:xfrm>
        </p:grpSpPr>
        <p:sp>
          <p:nvSpPr>
            <p:cNvPr id="59422" name="Oval 38"/>
            <p:cNvSpPr>
              <a:spLocks noChangeArrowheads="1"/>
            </p:cNvSpPr>
            <p:nvPr/>
          </p:nvSpPr>
          <p:spPr bwMode="auto">
            <a:xfrm>
              <a:off x="3408" y="3456"/>
              <a:ext cx="144" cy="1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Oval 39"/>
            <p:cNvSpPr>
              <a:spLocks noChangeArrowheads="1"/>
            </p:cNvSpPr>
            <p:nvPr/>
          </p:nvSpPr>
          <p:spPr bwMode="auto">
            <a:xfrm>
              <a:off x="4128" y="3456"/>
              <a:ext cx="144" cy="14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Freeform 40"/>
            <p:cNvSpPr>
              <a:spLocks/>
            </p:cNvSpPr>
            <p:nvPr/>
          </p:nvSpPr>
          <p:spPr bwMode="auto">
            <a:xfrm>
              <a:off x="3502" y="3357"/>
              <a:ext cx="676" cy="101"/>
            </a:xfrm>
            <a:custGeom>
              <a:avLst/>
              <a:gdLst>
                <a:gd name="T0" fmla="*/ 0 w 676"/>
                <a:gd name="T1" fmla="*/ 100 h 101"/>
                <a:gd name="T2" fmla="*/ 87 w 676"/>
                <a:gd name="T3" fmla="*/ 61 h 101"/>
                <a:gd name="T4" fmla="*/ 174 w 676"/>
                <a:gd name="T5" fmla="*/ 34 h 101"/>
                <a:gd name="T6" fmla="*/ 254 w 676"/>
                <a:gd name="T7" fmla="*/ 12 h 101"/>
                <a:gd name="T8" fmla="*/ 341 w 676"/>
                <a:gd name="T9" fmla="*/ 0 h 101"/>
                <a:gd name="T10" fmla="*/ 421 w 676"/>
                <a:gd name="T11" fmla="*/ 12 h 101"/>
                <a:gd name="T12" fmla="*/ 508 w 676"/>
                <a:gd name="T13" fmla="*/ 34 h 101"/>
                <a:gd name="T14" fmla="*/ 588 w 676"/>
                <a:gd name="T15" fmla="*/ 61 h 101"/>
                <a:gd name="T16" fmla="*/ 675 w 676"/>
                <a:gd name="T17" fmla="*/ 10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6"/>
                <a:gd name="T28" fmla="*/ 0 h 101"/>
                <a:gd name="T29" fmla="*/ 676 w 676"/>
                <a:gd name="T30" fmla="*/ 101 h 1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6" h="101">
                  <a:moveTo>
                    <a:pt x="0" y="100"/>
                  </a:moveTo>
                  <a:lnTo>
                    <a:pt x="87" y="61"/>
                  </a:lnTo>
                  <a:lnTo>
                    <a:pt x="174" y="34"/>
                  </a:lnTo>
                  <a:lnTo>
                    <a:pt x="254" y="12"/>
                  </a:lnTo>
                  <a:lnTo>
                    <a:pt x="341" y="0"/>
                  </a:lnTo>
                  <a:lnTo>
                    <a:pt x="421" y="12"/>
                  </a:lnTo>
                  <a:lnTo>
                    <a:pt x="508" y="34"/>
                  </a:lnTo>
                  <a:lnTo>
                    <a:pt x="588" y="61"/>
                  </a:lnTo>
                  <a:lnTo>
                    <a:pt x="675" y="1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Freeform 41"/>
            <p:cNvSpPr>
              <a:spLocks/>
            </p:cNvSpPr>
            <p:nvPr/>
          </p:nvSpPr>
          <p:spPr bwMode="auto">
            <a:xfrm>
              <a:off x="3455" y="3602"/>
              <a:ext cx="723" cy="96"/>
            </a:xfrm>
            <a:custGeom>
              <a:avLst/>
              <a:gdLst>
                <a:gd name="T0" fmla="*/ 0 w 723"/>
                <a:gd name="T1" fmla="*/ 0 h 96"/>
                <a:gd name="T2" fmla="*/ 100 w 723"/>
                <a:gd name="T3" fmla="*/ 36 h 96"/>
                <a:gd name="T4" fmla="*/ 201 w 723"/>
                <a:gd name="T5" fmla="*/ 65 h 96"/>
                <a:gd name="T6" fmla="*/ 294 w 723"/>
                <a:gd name="T7" fmla="*/ 89 h 96"/>
                <a:gd name="T8" fmla="*/ 388 w 723"/>
                <a:gd name="T9" fmla="*/ 95 h 96"/>
                <a:gd name="T10" fmla="*/ 475 w 723"/>
                <a:gd name="T11" fmla="*/ 89 h 96"/>
                <a:gd name="T12" fmla="*/ 562 w 723"/>
                <a:gd name="T13" fmla="*/ 65 h 96"/>
                <a:gd name="T14" fmla="*/ 642 w 723"/>
                <a:gd name="T15" fmla="*/ 36 h 96"/>
                <a:gd name="T16" fmla="*/ 722 w 723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3"/>
                <a:gd name="T28" fmla="*/ 0 h 96"/>
                <a:gd name="T29" fmla="*/ 723 w 723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3" h="96">
                  <a:moveTo>
                    <a:pt x="0" y="0"/>
                  </a:moveTo>
                  <a:lnTo>
                    <a:pt x="100" y="36"/>
                  </a:lnTo>
                  <a:lnTo>
                    <a:pt x="201" y="65"/>
                  </a:lnTo>
                  <a:lnTo>
                    <a:pt x="294" y="89"/>
                  </a:lnTo>
                  <a:lnTo>
                    <a:pt x="388" y="95"/>
                  </a:lnTo>
                  <a:lnTo>
                    <a:pt x="475" y="89"/>
                  </a:lnTo>
                  <a:lnTo>
                    <a:pt x="562" y="65"/>
                  </a:lnTo>
                  <a:lnTo>
                    <a:pt x="642" y="36"/>
                  </a:lnTo>
                  <a:lnTo>
                    <a:pt x="72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15" name="Freeform 42"/>
          <p:cNvSpPr>
            <a:spLocks/>
          </p:cNvSpPr>
          <p:nvPr/>
        </p:nvSpPr>
        <p:spPr bwMode="auto">
          <a:xfrm>
            <a:off x="3579813" y="1203325"/>
            <a:ext cx="2519362" cy="549275"/>
          </a:xfrm>
          <a:custGeom>
            <a:avLst/>
            <a:gdLst>
              <a:gd name="T0" fmla="*/ 0 w 1587"/>
              <a:gd name="T1" fmla="*/ 36512 h 346"/>
              <a:gd name="T2" fmla="*/ 430212 w 1587"/>
              <a:gd name="T3" fmla="*/ 36512 h 346"/>
              <a:gd name="T4" fmla="*/ 839787 w 1587"/>
              <a:gd name="T5" fmla="*/ 36512 h 346"/>
              <a:gd name="T6" fmla="*/ 1025525 w 1587"/>
              <a:gd name="T7" fmla="*/ 36512 h 346"/>
              <a:gd name="T8" fmla="*/ 1209675 w 1587"/>
              <a:gd name="T9" fmla="*/ 36512 h 346"/>
              <a:gd name="T10" fmla="*/ 1376362 w 1587"/>
              <a:gd name="T11" fmla="*/ 36512 h 346"/>
              <a:gd name="T12" fmla="*/ 1522412 w 1587"/>
              <a:gd name="T13" fmla="*/ 36512 h 346"/>
              <a:gd name="T14" fmla="*/ 1658937 w 1587"/>
              <a:gd name="T15" fmla="*/ 34925 h 346"/>
              <a:gd name="T16" fmla="*/ 1776412 w 1587"/>
              <a:gd name="T17" fmla="*/ 25400 h 346"/>
              <a:gd name="T18" fmla="*/ 1884362 w 1587"/>
              <a:gd name="T19" fmla="*/ 14288 h 346"/>
              <a:gd name="T20" fmla="*/ 1981200 w 1587"/>
              <a:gd name="T21" fmla="*/ 6350 h 346"/>
              <a:gd name="T22" fmla="*/ 2068512 w 1587"/>
              <a:gd name="T23" fmla="*/ 0 h 346"/>
              <a:gd name="T24" fmla="*/ 2146300 w 1587"/>
              <a:gd name="T25" fmla="*/ 0 h 346"/>
              <a:gd name="T26" fmla="*/ 2185987 w 1587"/>
              <a:gd name="T27" fmla="*/ 6350 h 346"/>
              <a:gd name="T28" fmla="*/ 2214562 w 1587"/>
              <a:gd name="T29" fmla="*/ 12700 h 346"/>
              <a:gd name="T30" fmla="*/ 2254250 w 1587"/>
              <a:gd name="T31" fmla="*/ 23812 h 346"/>
              <a:gd name="T32" fmla="*/ 2284412 w 1587"/>
              <a:gd name="T33" fmla="*/ 36512 h 346"/>
              <a:gd name="T34" fmla="*/ 2312987 w 1587"/>
              <a:gd name="T35" fmla="*/ 53975 h 346"/>
              <a:gd name="T36" fmla="*/ 2341562 w 1587"/>
              <a:gd name="T37" fmla="*/ 73025 h 346"/>
              <a:gd name="T38" fmla="*/ 2390775 w 1587"/>
              <a:gd name="T39" fmla="*/ 123825 h 346"/>
              <a:gd name="T40" fmla="*/ 2420937 w 1587"/>
              <a:gd name="T41" fmla="*/ 180975 h 346"/>
              <a:gd name="T42" fmla="*/ 2449512 w 1587"/>
              <a:gd name="T43" fmla="*/ 244475 h 346"/>
              <a:gd name="T44" fmla="*/ 2478087 w 1587"/>
              <a:gd name="T45" fmla="*/ 314325 h 346"/>
              <a:gd name="T46" fmla="*/ 2489200 w 1587"/>
              <a:gd name="T47" fmla="*/ 390525 h 346"/>
              <a:gd name="T48" fmla="*/ 2517775 w 1587"/>
              <a:gd name="T49" fmla="*/ 547688 h 3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87"/>
              <a:gd name="T76" fmla="*/ 0 h 346"/>
              <a:gd name="T77" fmla="*/ 1587 w 1587"/>
              <a:gd name="T78" fmla="*/ 346 h 34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87" h="346">
                <a:moveTo>
                  <a:pt x="0" y="23"/>
                </a:moveTo>
                <a:lnTo>
                  <a:pt x="271" y="23"/>
                </a:lnTo>
                <a:lnTo>
                  <a:pt x="529" y="23"/>
                </a:lnTo>
                <a:lnTo>
                  <a:pt x="646" y="23"/>
                </a:lnTo>
                <a:lnTo>
                  <a:pt x="762" y="23"/>
                </a:lnTo>
                <a:lnTo>
                  <a:pt x="867" y="23"/>
                </a:lnTo>
                <a:lnTo>
                  <a:pt x="959" y="23"/>
                </a:lnTo>
                <a:lnTo>
                  <a:pt x="1045" y="22"/>
                </a:lnTo>
                <a:lnTo>
                  <a:pt x="1119" y="16"/>
                </a:lnTo>
                <a:lnTo>
                  <a:pt x="1187" y="9"/>
                </a:lnTo>
                <a:lnTo>
                  <a:pt x="1248" y="4"/>
                </a:lnTo>
                <a:lnTo>
                  <a:pt x="1303" y="0"/>
                </a:lnTo>
                <a:lnTo>
                  <a:pt x="1352" y="0"/>
                </a:lnTo>
                <a:lnTo>
                  <a:pt x="1377" y="4"/>
                </a:lnTo>
                <a:lnTo>
                  <a:pt x="1395" y="8"/>
                </a:lnTo>
                <a:lnTo>
                  <a:pt x="1420" y="15"/>
                </a:lnTo>
                <a:lnTo>
                  <a:pt x="1439" y="23"/>
                </a:lnTo>
                <a:lnTo>
                  <a:pt x="1457" y="34"/>
                </a:lnTo>
                <a:lnTo>
                  <a:pt x="1475" y="46"/>
                </a:lnTo>
                <a:lnTo>
                  <a:pt x="1506" y="78"/>
                </a:lnTo>
                <a:lnTo>
                  <a:pt x="1525" y="114"/>
                </a:lnTo>
                <a:lnTo>
                  <a:pt x="1543" y="154"/>
                </a:lnTo>
                <a:lnTo>
                  <a:pt x="1561" y="198"/>
                </a:lnTo>
                <a:lnTo>
                  <a:pt x="1568" y="246"/>
                </a:lnTo>
                <a:lnTo>
                  <a:pt x="1586" y="345"/>
                </a:lnTo>
              </a:path>
            </a:pathLst>
          </a:custGeom>
          <a:noFill/>
          <a:ln w="25400" cap="rnd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6" name="Freeform 43"/>
          <p:cNvSpPr>
            <a:spLocks/>
          </p:cNvSpPr>
          <p:nvPr/>
        </p:nvSpPr>
        <p:spPr bwMode="auto">
          <a:xfrm>
            <a:off x="1830388" y="2635250"/>
            <a:ext cx="2820987" cy="1025525"/>
          </a:xfrm>
          <a:custGeom>
            <a:avLst/>
            <a:gdLst>
              <a:gd name="T0" fmla="*/ 2819400 w 1777"/>
              <a:gd name="T1" fmla="*/ 22225 h 646"/>
              <a:gd name="T2" fmla="*/ 2312987 w 1777"/>
              <a:gd name="T3" fmla="*/ 22225 h 646"/>
              <a:gd name="T4" fmla="*/ 1808162 w 1777"/>
              <a:gd name="T5" fmla="*/ 22225 h 646"/>
              <a:gd name="T6" fmla="*/ 1547812 w 1777"/>
              <a:gd name="T7" fmla="*/ 17462 h 646"/>
              <a:gd name="T8" fmla="*/ 1279525 w 1777"/>
              <a:gd name="T9" fmla="*/ 4762 h 646"/>
              <a:gd name="T10" fmla="*/ 1146175 w 1777"/>
              <a:gd name="T11" fmla="*/ 0 h 646"/>
              <a:gd name="T12" fmla="*/ 1019175 w 1777"/>
              <a:gd name="T13" fmla="*/ 0 h 646"/>
              <a:gd name="T14" fmla="*/ 908050 w 1777"/>
              <a:gd name="T15" fmla="*/ 4762 h 646"/>
              <a:gd name="T16" fmla="*/ 795337 w 1777"/>
              <a:gd name="T17" fmla="*/ 22225 h 646"/>
              <a:gd name="T18" fmla="*/ 595312 w 1777"/>
              <a:gd name="T19" fmla="*/ 76200 h 646"/>
              <a:gd name="T20" fmla="*/ 415925 w 1777"/>
              <a:gd name="T21" fmla="*/ 150812 h 646"/>
              <a:gd name="T22" fmla="*/ 334962 w 1777"/>
              <a:gd name="T23" fmla="*/ 192087 h 646"/>
              <a:gd name="T24" fmla="*/ 260350 w 1777"/>
              <a:gd name="T25" fmla="*/ 244475 h 646"/>
              <a:gd name="T26" fmla="*/ 193675 w 1777"/>
              <a:gd name="T27" fmla="*/ 298450 h 646"/>
              <a:gd name="T28" fmla="*/ 141287 w 1777"/>
              <a:gd name="T29" fmla="*/ 357187 h 646"/>
              <a:gd name="T30" fmla="*/ 96837 w 1777"/>
              <a:gd name="T31" fmla="*/ 420688 h 646"/>
              <a:gd name="T32" fmla="*/ 66675 w 1777"/>
              <a:gd name="T33" fmla="*/ 496888 h 646"/>
              <a:gd name="T34" fmla="*/ 44450 w 1777"/>
              <a:gd name="T35" fmla="*/ 573087 h 646"/>
              <a:gd name="T36" fmla="*/ 30162 w 1777"/>
              <a:gd name="T37" fmla="*/ 655637 h 646"/>
              <a:gd name="T38" fmla="*/ 7937 w 1777"/>
              <a:gd name="T39" fmla="*/ 836613 h 646"/>
              <a:gd name="T40" fmla="*/ 0 w 1777"/>
              <a:gd name="T41" fmla="*/ 1023938 h 6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777"/>
              <a:gd name="T64" fmla="*/ 0 h 646"/>
              <a:gd name="T65" fmla="*/ 1777 w 1777"/>
              <a:gd name="T66" fmla="*/ 646 h 6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777" h="646">
                <a:moveTo>
                  <a:pt x="1776" y="14"/>
                </a:moveTo>
                <a:lnTo>
                  <a:pt x="1457" y="14"/>
                </a:lnTo>
                <a:lnTo>
                  <a:pt x="1139" y="14"/>
                </a:lnTo>
                <a:lnTo>
                  <a:pt x="975" y="11"/>
                </a:lnTo>
                <a:lnTo>
                  <a:pt x="806" y="3"/>
                </a:lnTo>
                <a:lnTo>
                  <a:pt x="722" y="0"/>
                </a:lnTo>
                <a:lnTo>
                  <a:pt x="642" y="0"/>
                </a:lnTo>
                <a:lnTo>
                  <a:pt x="572" y="3"/>
                </a:lnTo>
                <a:lnTo>
                  <a:pt x="501" y="14"/>
                </a:lnTo>
                <a:lnTo>
                  <a:pt x="375" y="48"/>
                </a:lnTo>
                <a:lnTo>
                  <a:pt x="262" y="95"/>
                </a:lnTo>
                <a:lnTo>
                  <a:pt x="211" y="121"/>
                </a:lnTo>
                <a:lnTo>
                  <a:pt x="164" y="154"/>
                </a:lnTo>
                <a:lnTo>
                  <a:pt x="122" y="188"/>
                </a:lnTo>
                <a:lnTo>
                  <a:pt x="89" y="225"/>
                </a:lnTo>
                <a:lnTo>
                  <a:pt x="61" y="265"/>
                </a:lnTo>
                <a:lnTo>
                  <a:pt x="42" y="313"/>
                </a:lnTo>
                <a:lnTo>
                  <a:pt x="28" y="361"/>
                </a:lnTo>
                <a:lnTo>
                  <a:pt x="19" y="413"/>
                </a:lnTo>
                <a:lnTo>
                  <a:pt x="5" y="527"/>
                </a:lnTo>
                <a:lnTo>
                  <a:pt x="0" y="645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7" name="Freeform 44"/>
          <p:cNvSpPr>
            <a:spLocks/>
          </p:cNvSpPr>
          <p:nvPr/>
        </p:nvSpPr>
        <p:spPr bwMode="auto">
          <a:xfrm>
            <a:off x="3733800" y="4254500"/>
            <a:ext cx="2974975" cy="930275"/>
          </a:xfrm>
          <a:custGeom>
            <a:avLst/>
            <a:gdLst>
              <a:gd name="T0" fmla="*/ 0 w 1874"/>
              <a:gd name="T1" fmla="*/ 15875 h 586"/>
              <a:gd name="T2" fmla="*/ 161925 w 1874"/>
              <a:gd name="T3" fmla="*/ 15875 h 586"/>
              <a:gd name="T4" fmla="*/ 322263 w 1874"/>
              <a:gd name="T5" fmla="*/ 15875 h 586"/>
              <a:gd name="T6" fmla="*/ 493713 w 1874"/>
              <a:gd name="T7" fmla="*/ 15875 h 586"/>
              <a:gd name="T8" fmla="*/ 687388 w 1874"/>
              <a:gd name="T9" fmla="*/ 15875 h 586"/>
              <a:gd name="T10" fmla="*/ 901700 w 1874"/>
              <a:gd name="T11" fmla="*/ 15875 h 586"/>
              <a:gd name="T12" fmla="*/ 1149350 w 1874"/>
              <a:gd name="T13" fmla="*/ 15875 h 586"/>
              <a:gd name="T14" fmla="*/ 1385888 w 1874"/>
              <a:gd name="T15" fmla="*/ 15875 h 586"/>
              <a:gd name="T16" fmla="*/ 1600200 w 1874"/>
              <a:gd name="T17" fmla="*/ 15875 h 586"/>
              <a:gd name="T18" fmla="*/ 1792288 w 1874"/>
              <a:gd name="T19" fmla="*/ 7937 h 586"/>
              <a:gd name="T20" fmla="*/ 1974850 w 1874"/>
              <a:gd name="T21" fmla="*/ 0 h 586"/>
              <a:gd name="T22" fmla="*/ 2136775 w 1874"/>
              <a:gd name="T23" fmla="*/ 0 h 586"/>
              <a:gd name="T24" fmla="*/ 2286000 w 1874"/>
              <a:gd name="T25" fmla="*/ 15875 h 586"/>
              <a:gd name="T26" fmla="*/ 2425700 w 1874"/>
              <a:gd name="T27" fmla="*/ 41275 h 586"/>
              <a:gd name="T28" fmla="*/ 2544763 w 1874"/>
              <a:gd name="T29" fmla="*/ 82550 h 586"/>
              <a:gd name="T30" fmla="*/ 2651125 w 1874"/>
              <a:gd name="T31" fmla="*/ 149225 h 586"/>
              <a:gd name="T32" fmla="*/ 2705100 w 1874"/>
              <a:gd name="T33" fmla="*/ 190500 h 586"/>
              <a:gd name="T34" fmla="*/ 2747963 w 1874"/>
              <a:gd name="T35" fmla="*/ 239712 h 586"/>
              <a:gd name="T36" fmla="*/ 2790825 w 1874"/>
              <a:gd name="T37" fmla="*/ 306387 h 586"/>
              <a:gd name="T38" fmla="*/ 2822575 w 1874"/>
              <a:gd name="T39" fmla="*/ 398462 h 586"/>
              <a:gd name="T40" fmla="*/ 2855913 w 1874"/>
              <a:gd name="T41" fmla="*/ 496887 h 586"/>
              <a:gd name="T42" fmla="*/ 2887663 w 1874"/>
              <a:gd name="T43" fmla="*/ 596900 h 586"/>
              <a:gd name="T44" fmla="*/ 2919413 w 1874"/>
              <a:gd name="T45" fmla="*/ 696912 h 586"/>
              <a:gd name="T46" fmla="*/ 2941638 w 1874"/>
              <a:gd name="T47" fmla="*/ 795337 h 586"/>
              <a:gd name="T48" fmla="*/ 2962275 w 1874"/>
              <a:gd name="T49" fmla="*/ 869950 h 586"/>
              <a:gd name="T50" fmla="*/ 2973388 w 1874"/>
              <a:gd name="T51" fmla="*/ 928688 h 58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74"/>
              <a:gd name="T79" fmla="*/ 0 h 586"/>
              <a:gd name="T80" fmla="*/ 1874 w 1874"/>
              <a:gd name="T81" fmla="*/ 586 h 58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74" h="586">
                <a:moveTo>
                  <a:pt x="0" y="10"/>
                </a:moveTo>
                <a:lnTo>
                  <a:pt x="102" y="10"/>
                </a:lnTo>
                <a:lnTo>
                  <a:pt x="203" y="10"/>
                </a:lnTo>
                <a:lnTo>
                  <a:pt x="311" y="10"/>
                </a:lnTo>
                <a:lnTo>
                  <a:pt x="433" y="10"/>
                </a:lnTo>
                <a:lnTo>
                  <a:pt x="568" y="10"/>
                </a:lnTo>
                <a:lnTo>
                  <a:pt x="724" y="10"/>
                </a:lnTo>
                <a:lnTo>
                  <a:pt x="873" y="10"/>
                </a:lnTo>
                <a:lnTo>
                  <a:pt x="1008" y="10"/>
                </a:lnTo>
                <a:lnTo>
                  <a:pt x="1129" y="5"/>
                </a:lnTo>
                <a:lnTo>
                  <a:pt x="1244" y="0"/>
                </a:lnTo>
                <a:lnTo>
                  <a:pt x="1346" y="0"/>
                </a:lnTo>
                <a:lnTo>
                  <a:pt x="1440" y="10"/>
                </a:lnTo>
                <a:lnTo>
                  <a:pt x="1528" y="26"/>
                </a:lnTo>
                <a:lnTo>
                  <a:pt x="1603" y="52"/>
                </a:lnTo>
                <a:lnTo>
                  <a:pt x="1670" y="94"/>
                </a:lnTo>
                <a:lnTo>
                  <a:pt x="1704" y="120"/>
                </a:lnTo>
                <a:lnTo>
                  <a:pt x="1731" y="151"/>
                </a:lnTo>
                <a:lnTo>
                  <a:pt x="1758" y="193"/>
                </a:lnTo>
                <a:lnTo>
                  <a:pt x="1778" y="251"/>
                </a:lnTo>
                <a:lnTo>
                  <a:pt x="1799" y="313"/>
                </a:lnTo>
                <a:lnTo>
                  <a:pt x="1819" y="376"/>
                </a:lnTo>
                <a:lnTo>
                  <a:pt x="1839" y="439"/>
                </a:lnTo>
                <a:lnTo>
                  <a:pt x="1853" y="501"/>
                </a:lnTo>
                <a:lnTo>
                  <a:pt x="1866" y="548"/>
                </a:lnTo>
                <a:lnTo>
                  <a:pt x="1873" y="585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8" name="Freeform 45"/>
          <p:cNvSpPr>
            <a:spLocks/>
          </p:cNvSpPr>
          <p:nvPr/>
        </p:nvSpPr>
        <p:spPr bwMode="auto">
          <a:xfrm>
            <a:off x="5789613" y="4878388"/>
            <a:ext cx="461962" cy="1449387"/>
          </a:xfrm>
          <a:custGeom>
            <a:avLst/>
            <a:gdLst>
              <a:gd name="T0" fmla="*/ 0 w 291"/>
              <a:gd name="T1" fmla="*/ 0 h 913"/>
              <a:gd name="T2" fmla="*/ 130175 w 291"/>
              <a:gd name="T3" fmla="*/ 131762 h 913"/>
              <a:gd name="T4" fmla="*/ 239712 w 291"/>
              <a:gd name="T5" fmla="*/ 263525 h 913"/>
              <a:gd name="T6" fmla="*/ 330200 w 291"/>
              <a:gd name="T7" fmla="*/ 404812 h 913"/>
              <a:gd name="T8" fmla="*/ 360362 w 291"/>
              <a:gd name="T9" fmla="*/ 466725 h 913"/>
              <a:gd name="T10" fmla="*/ 381000 w 291"/>
              <a:gd name="T11" fmla="*/ 536575 h 913"/>
              <a:gd name="T12" fmla="*/ 381000 w 291"/>
              <a:gd name="T13" fmla="*/ 608012 h 913"/>
              <a:gd name="T14" fmla="*/ 369887 w 291"/>
              <a:gd name="T15" fmla="*/ 668337 h 913"/>
              <a:gd name="T16" fmla="*/ 350837 w 291"/>
              <a:gd name="T17" fmla="*/ 739775 h 913"/>
              <a:gd name="T18" fmla="*/ 320675 w 291"/>
              <a:gd name="T19" fmla="*/ 809625 h 913"/>
              <a:gd name="T20" fmla="*/ 260350 w 291"/>
              <a:gd name="T21" fmla="*/ 941387 h 913"/>
              <a:gd name="T22" fmla="*/ 239712 w 291"/>
              <a:gd name="T23" fmla="*/ 1001712 h 913"/>
              <a:gd name="T24" fmla="*/ 230187 w 291"/>
              <a:gd name="T25" fmla="*/ 1063625 h 913"/>
              <a:gd name="T26" fmla="*/ 260350 w 291"/>
              <a:gd name="T27" fmla="*/ 1174750 h 913"/>
              <a:gd name="T28" fmla="*/ 311150 w 291"/>
              <a:gd name="T29" fmla="*/ 1276350 h 913"/>
              <a:gd name="T30" fmla="*/ 381000 w 291"/>
              <a:gd name="T31" fmla="*/ 1366837 h 913"/>
              <a:gd name="T32" fmla="*/ 460375 w 291"/>
              <a:gd name="T33" fmla="*/ 1447800 h 91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1"/>
              <a:gd name="T52" fmla="*/ 0 h 913"/>
              <a:gd name="T53" fmla="*/ 291 w 291"/>
              <a:gd name="T54" fmla="*/ 913 h 91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1" h="913">
                <a:moveTo>
                  <a:pt x="0" y="0"/>
                </a:moveTo>
                <a:lnTo>
                  <a:pt x="82" y="83"/>
                </a:lnTo>
                <a:lnTo>
                  <a:pt x="151" y="166"/>
                </a:lnTo>
                <a:lnTo>
                  <a:pt x="208" y="255"/>
                </a:lnTo>
                <a:lnTo>
                  <a:pt x="227" y="294"/>
                </a:lnTo>
                <a:lnTo>
                  <a:pt x="240" y="338"/>
                </a:lnTo>
                <a:lnTo>
                  <a:pt x="240" y="383"/>
                </a:lnTo>
                <a:lnTo>
                  <a:pt x="233" y="421"/>
                </a:lnTo>
                <a:lnTo>
                  <a:pt x="221" y="466"/>
                </a:lnTo>
                <a:lnTo>
                  <a:pt x="202" y="510"/>
                </a:lnTo>
                <a:lnTo>
                  <a:pt x="164" y="593"/>
                </a:lnTo>
                <a:lnTo>
                  <a:pt x="151" y="631"/>
                </a:lnTo>
                <a:lnTo>
                  <a:pt x="145" y="670"/>
                </a:lnTo>
                <a:lnTo>
                  <a:pt x="164" y="740"/>
                </a:lnTo>
                <a:lnTo>
                  <a:pt x="196" y="804"/>
                </a:lnTo>
                <a:lnTo>
                  <a:pt x="240" y="861"/>
                </a:lnTo>
                <a:lnTo>
                  <a:pt x="290" y="912"/>
                </a:lnTo>
              </a:path>
            </a:pathLst>
          </a:custGeom>
          <a:noFill/>
          <a:ln w="25400" cap="rnd">
            <a:solidFill>
              <a:srgbClr val="CE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9" name="Freeform 47"/>
          <p:cNvSpPr>
            <a:spLocks/>
          </p:cNvSpPr>
          <p:nvPr/>
        </p:nvSpPr>
        <p:spPr bwMode="auto">
          <a:xfrm>
            <a:off x="1751013" y="838200"/>
            <a:ext cx="461962" cy="1450975"/>
          </a:xfrm>
          <a:custGeom>
            <a:avLst/>
            <a:gdLst>
              <a:gd name="T0" fmla="*/ 0 w 291"/>
              <a:gd name="T1" fmla="*/ 0 h 914"/>
              <a:gd name="T2" fmla="*/ 127000 w 291"/>
              <a:gd name="T3" fmla="*/ 134938 h 914"/>
              <a:gd name="T4" fmla="*/ 187325 w 291"/>
              <a:gd name="T5" fmla="*/ 201612 h 914"/>
              <a:gd name="T6" fmla="*/ 241300 w 291"/>
              <a:gd name="T7" fmla="*/ 266700 h 914"/>
              <a:gd name="T8" fmla="*/ 290512 w 291"/>
              <a:gd name="T9" fmla="*/ 333375 h 914"/>
              <a:gd name="T10" fmla="*/ 330200 w 291"/>
              <a:gd name="T11" fmla="*/ 398462 h 914"/>
              <a:gd name="T12" fmla="*/ 361950 w 291"/>
              <a:gd name="T13" fmla="*/ 468313 h 914"/>
              <a:gd name="T14" fmla="*/ 382587 w 291"/>
              <a:gd name="T15" fmla="*/ 534988 h 914"/>
              <a:gd name="T16" fmla="*/ 385762 w 291"/>
              <a:gd name="T17" fmla="*/ 566738 h 914"/>
              <a:gd name="T18" fmla="*/ 385762 w 291"/>
              <a:gd name="T19" fmla="*/ 600075 h 914"/>
              <a:gd name="T20" fmla="*/ 382587 w 291"/>
              <a:gd name="T21" fmla="*/ 636588 h 914"/>
              <a:gd name="T22" fmla="*/ 371475 w 291"/>
              <a:gd name="T23" fmla="*/ 669925 h 914"/>
              <a:gd name="T24" fmla="*/ 347662 w 291"/>
              <a:gd name="T25" fmla="*/ 739775 h 914"/>
              <a:gd name="T26" fmla="*/ 315912 w 291"/>
              <a:gd name="T27" fmla="*/ 809625 h 914"/>
              <a:gd name="T28" fmla="*/ 284162 w 291"/>
              <a:gd name="T29" fmla="*/ 877888 h 914"/>
              <a:gd name="T30" fmla="*/ 255587 w 291"/>
              <a:gd name="T31" fmla="*/ 944563 h 914"/>
              <a:gd name="T32" fmla="*/ 241300 w 291"/>
              <a:gd name="T33" fmla="*/ 977900 h 914"/>
              <a:gd name="T34" fmla="*/ 233362 w 291"/>
              <a:gd name="T35" fmla="*/ 1006475 h 914"/>
              <a:gd name="T36" fmla="*/ 230187 w 291"/>
              <a:gd name="T37" fmla="*/ 1035050 h 914"/>
              <a:gd name="T38" fmla="*/ 230187 w 291"/>
              <a:gd name="T39" fmla="*/ 1065213 h 914"/>
              <a:gd name="T40" fmla="*/ 241300 w 291"/>
              <a:gd name="T41" fmla="*/ 1119188 h 914"/>
              <a:gd name="T42" fmla="*/ 258762 w 291"/>
              <a:gd name="T43" fmla="*/ 1174750 h 914"/>
              <a:gd name="T44" fmla="*/ 279400 w 291"/>
              <a:gd name="T45" fmla="*/ 1222375 h 914"/>
              <a:gd name="T46" fmla="*/ 307975 w 291"/>
              <a:gd name="T47" fmla="*/ 1270000 h 914"/>
              <a:gd name="T48" fmla="*/ 342900 w 291"/>
              <a:gd name="T49" fmla="*/ 1317625 h 914"/>
              <a:gd name="T50" fmla="*/ 379412 w 291"/>
              <a:gd name="T51" fmla="*/ 1362075 h 914"/>
              <a:gd name="T52" fmla="*/ 460375 w 291"/>
              <a:gd name="T53" fmla="*/ 1449388 h 91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91"/>
              <a:gd name="T82" fmla="*/ 0 h 914"/>
              <a:gd name="T83" fmla="*/ 291 w 291"/>
              <a:gd name="T84" fmla="*/ 914 h 91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91" h="914">
                <a:moveTo>
                  <a:pt x="0" y="0"/>
                </a:moveTo>
                <a:lnTo>
                  <a:pt x="80" y="85"/>
                </a:lnTo>
                <a:lnTo>
                  <a:pt x="118" y="127"/>
                </a:lnTo>
                <a:lnTo>
                  <a:pt x="152" y="168"/>
                </a:lnTo>
                <a:lnTo>
                  <a:pt x="183" y="210"/>
                </a:lnTo>
                <a:lnTo>
                  <a:pt x="208" y="251"/>
                </a:lnTo>
                <a:lnTo>
                  <a:pt x="228" y="295"/>
                </a:lnTo>
                <a:lnTo>
                  <a:pt x="241" y="337"/>
                </a:lnTo>
                <a:lnTo>
                  <a:pt x="243" y="357"/>
                </a:lnTo>
                <a:lnTo>
                  <a:pt x="243" y="378"/>
                </a:lnTo>
                <a:lnTo>
                  <a:pt x="241" y="401"/>
                </a:lnTo>
                <a:lnTo>
                  <a:pt x="234" y="422"/>
                </a:lnTo>
                <a:lnTo>
                  <a:pt x="219" y="466"/>
                </a:lnTo>
                <a:lnTo>
                  <a:pt x="199" y="510"/>
                </a:lnTo>
                <a:lnTo>
                  <a:pt x="179" y="553"/>
                </a:lnTo>
                <a:lnTo>
                  <a:pt x="161" y="595"/>
                </a:lnTo>
                <a:lnTo>
                  <a:pt x="152" y="616"/>
                </a:lnTo>
                <a:lnTo>
                  <a:pt x="147" y="634"/>
                </a:lnTo>
                <a:lnTo>
                  <a:pt x="145" y="652"/>
                </a:lnTo>
                <a:lnTo>
                  <a:pt x="145" y="671"/>
                </a:lnTo>
                <a:lnTo>
                  <a:pt x="152" y="705"/>
                </a:lnTo>
                <a:lnTo>
                  <a:pt x="163" y="740"/>
                </a:lnTo>
                <a:lnTo>
                  <a:pt x="176" y="770"/>
                </a:lnTo>
                <a:lnTo>
                  <a:pt x="194" y="800"/>
                </a:lnTo>
                <a:lnTo>
                  <a:pt x="216" y="830"/>
                </a:lnTo>
                <a:lnTo>
                  <a:pt x="239" y="858"/>
                </a:lnTo>
                <a:lnTo>
                  <a:pt x="290" y="913"/>
                </a:lnTo>
              </a:path>
            </a:pathLst>
          </a:custGeom>
          <a:noFill/>
          <a:ln w="25400" cap="rnd">
            <a:solidFill>
              <a:srgbClr val="CE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0" name="Freeform 48"/>
          <p:cNvSpPr>
            <a:spLocks/>
          </p:cNvSpPr>
          <p:nvPr/>
        </p:nvSpPr>
        <p:spPr bwMode="auto">
          <a:xfrm>
            <a:off x="2132013" y="3349625"/>
            <a:ext cx="461962" cy="1454150"/>
          </a:xfrm>
          <a:custGeom>
            <a:avLst/>
            <a:gdLst>
              <a:gd name="T0" fmla="*/ 0 w 291"/>
              <a:gd name="T1" fmla="*/ 0 h 916"/>
              <a:gd name="T2" fmla="*/ 128587 w 291"/>
              <a:gd name="T3" fmla="*/ 138113 h 916"/>
              <a:gd name="T4" fmla="*/ 187325 w 291"/>
              <a:gd name="T5" fmla="*/ 207963 h 916"/>
              <a:gd name="T6" fmla="*/ 241300 w 291"/>
              <a:gd name="T7" fmla="*/ 269875 h 916"/>
              <a:gd name="T8" fmla="*/ 290512 w 291"/>
              <a:gd name="T9" fmla="*/ 338138 h 916"/>
              <a:gd name="T10" fmla="*/ 331787 w 291"/>
              <a:gd name="T11" fmla="*/ 407988 h 916"/>
              <a:gd name="T12" fmla="*/ 360362 w 291"/>
              <a:gd name="T13" fmla="*/ 468313 h 916"/>
              <a:gd name="T14" fmla="*/ 381000 w 291"/>
              <a:gd name="T15" fmla="*/ 538163 h 916"/>
              <a:gd name="T16" fmla="*/ 385762 w 291"/>
              <a:gd name="T17" fmla="*/ 568325 h 916"/>
              <a:gd name="T18" fmla="*/ 385762 w 291"/>
              <a:gd name="T19" fmla="*/ 608013 h 916"/>
              <a:gd name="T20" fmla="*/ 381000 w 291"/>
              <a:gd name="T21" fmla="*/ 638175 h 916"/>
              <a:gd name="T22" fmla="*/ 373062 w 291"/>
              <a:gd name="T23" fmla="*/ 676275 h 916"/>
              <a:gd name="T24" fmla="*/ 347662 w 291"/>
              <a:gd name="T25" fmla="*/ 746125 h 916"/>
              <a:gd name="T26" fmla="*/ 315912 w 291"/>
              <a:gd name="T27" fmla="*/ 814388 h 916"/>
              <a:gd name="T28" fmla="*/ 282575 w 291"/>
              <a:gd name="T29" fmla="*/ 876300 h 916"/>
              <a:gd name="T30" fmla="*/ 252412 w 291"/>
              <a:gd name="T31" fmla="*/ 946150 h 916"/>
              <a:gd name="T32" fmla="*/ 236537 w 291"/>
              <a:gd name="T33" fmla="*/ 1006475 h 916"/>
              <a:gd name="T34" fmla="*/ 231775 w 291"/>
              <a:gd name="T35" fmla="*/ 1038225 h 916"/>
              <a:gd name="T36" fmla="*/ 231775 w 291"/>
              <a:gd name="T37" fmla="*/ 1068388 h 916"/>
              <a:gd name="T38" fmla="*/ 241300 w 291"/>
              <a:gd name="T39" fmla="*/ 1122363 h 916"/>
              <a:gd name="T40" fmla="*/ 257175 w 291"/>
              <a:gd name="T41" fmla="*/ 1176338 h 916"/>
              <a:gd name="T42" fmla="*/ 282575 w 291"/>
              <a:gd name="T43" fmla="*/ 1230313 h 916"/>
              <a:gd name="T44" fmla="*/ 311150 w 291"/>
              <a:gd name="T45" fmla="*/ 1276350 h 916"/>
              <a:gd name="T46" fmla="*/ 344487 w 291"/>
              <a:gd name="T47" fmla="*/ 1322388 h 916"/>
              <a:gd name="T48" fmla="*/ 381000 w 291"/>
              <a:gd name="T49" fmla="*/ 1368425 h 916"/>
              <a:gd name="T50" fmla="*/ 460375 w 291"/>
              <a:gd name="T51" fmla="*/ 1452563 h 91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1"/>
              <a:gd name="T79" fmla="*/ 0 h 916"/>
              <a:gd name="T80" fmla="*/ 291 w 291"/>
              <a:gd name="T81" fmla="*/ 916 h 91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1" h="916">
                <a:moveTo>
                  <a:pt x="0" y="0"/>
                </a:moveTo>
                <a:lnTo>
                  <a:pt x="81" y="87"/>
                </a:lnTo>
                <a:lnTo>
                  <a:pt x="118" y="131"/>
                </a:lnTo>
                <a:lnTo>
                  <a:pt x="152" y="170"/>
                </a:lnTo>
                <a:lnTo>
                  <a:pt x="183" y="213"/>
                </a:lnTo>
                <a:lnTo>
                  <a:pt x="209" y="257"/>
                </a:lnTo>
                <a:lnTo>
                  <a:pt x="227" y="295"/>
                </a:lnTo>
                <a:lnTo>
                  <a:pt x="240" y="339"/>
                </a:lnTo>
                <a:lnTo>
                  <a:pt x="243" y="358"/>
                </a:lnTo>
                <a:lnTo>
                  <a:pt x="243" y="383"/>
                </a:lnTo>
                <a:lnTo>
                  <a:pt x="240" y="402"/>
                </a:lnTo>
                <a:lnTo>
                  <a:pt x="235" y="426"/>
                </a:lnTo>
                <a:lnTo>
                  <a:pt x="219" y="470"/>
                </a:lnTo>
                <a:lnTo>
                  <a:pt x="199" y="513"/>
                </a:lnTo>
                <a:lnTo>
                  <a:pt x="178" y="552"/>
                </a:lnTo>
                <a:lnTo>
                  <a:pt x="159" y="596"/>
                </a:lnTo>
                <a:lnTo>
                  <a:pt x="149" y="634"/>
                </a:lnTo>
                <a:lnTo>
                  <a:pt x="146" y="654"/>
                </a:lnTo>
                <a:lnTo>
                  <a:pt x="146" y="673"/>
                </a:lnTo>
                <a:lnTo>
                  <a:pt x="152" y="707"/>
                </a:lnTo>
                <a:lnTo>
                  <a:pt x="162" y="741"/>
                </a:lnTo>
                <a:lnTo>
                  <a:pt x="178" y="775"/>
                </a:lnTo>
                <a:lnTo>
                  <a:pt x="196" y="804"/>
                </a:lnTo>
                <a:lnTo>
                  <a:pt x="217" y="833"/>
                </a:lnTo>
                <a:lnTo>
                  <a:pt x="240" y="862"/>
                </a:lnTo>
                <a:lnTo>
                  <a:pt x="290" y="915"/>
                </a:lnTo>
              </a:path>
            </a:pathLst>
          </a:custGeom>
          <a:noFill/>
          <a:ln w="25400" cap="rnd">
            <a:solidFill>
              <a:srgbClr val="CE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1" name="Freeform 49"/>
          <p:cNvSpPr>
            <a:spLocks/>
          </p:cNvSpPr>
          <p:nvPr/>
        </p:nvSpPr>
        <p:spPr bwMode="auto">
          <a:xfrm>
            <a:off x="5487988" y="1752600"/>
            <a:ext cx="458787" cy="1450975"/>
          </a:xfrm>
          <a:custGeom>
            <a:avLst/>
            <a:gdLst>
              <a:gd name="T0" fmla="*/ 0 w 289"/>
              <a:gd name="T1" fmla="*/ 0 h 914"/>
              <a:gd name="T2" fmla="*/ 123825 w 289"/>
              <a:gd name="T3" fmla="*/ 133350 h 914"/>
              <a:gd name="T4" fmla="*/ 238125 w 289"/>
              <a:gd name="T5" fmla="*/ 266700 h 914"/>
              <a:gd name="T6" fmla="*/ 333375 w 289"/>
              <a:gd name="T7" fmla="*/ 398462 h 914"/>
              <a:gd name="T8" fmla="*/ 361950 w 289"/>
              <a:gd name="T9" fmla="*/ 465138 h 914"/>
              <a:gd name="T10" fmla="*/ 381000 w 289"/>
              <a:gd name="T11" fmla="*/ 531813 h 914"/>
              <a:gd name="T12" fmla="*/ 381000 w 289"/>
              <a:gd name="T13" fmla="*/ 598488 h 914"/>
              <a:gd name="T14" fmla="*/ 371475 w 289"/>
              <a:gd name="T15" fmla="*/ 669925 h 914"/>
              <a:gd name="T16" fmla="*/ 342900 w 289"/>
              <a:gd name="T17" fmla="*/ 742950 h 914"/>
              <a:gd name="T18" fmla="*/ 314325 w 289"/>
              <a:gd name="T19" fmla="*/ 809625 h 914"/>
              <a:gd name="T20" fmla="*/ 276225 w 289"/>
              <a:gd name="T21" fmla="*/ 881063 h 914"/>
              <a:gd name="T22" fmla="*/ 247650 w 289"/>
              <a:gd name="T23" fmla="*/ 942975 h 914"/>
              <a:gd name="T24" fmla="*/ 228600 w 289"/>
              <a:gd name="T25" fmla="*/ 1008063 h 914"/>
              <a:gd name="T26" fmla="*/ 228600 w 289"/>
              <a:gd name="T27" fmla="*/ 1065213 h 914"/>
              <a:gd name="T28" fmla="*/ 257175 w 289"/>
              <a:gd name="T29" fmla="*/ 1173163 h 914"/>
              <a:gd name="T30" fmla="*/ 304800 w 289"/>
              <a:gd name="T31" fmla="*/ 1270000 h 914"/>
              <a:gd name="T32" fmla="*/ 371475 w 289"/>
              <a:gd name="T33" fmla="*/ 1362075 h 914"/>
              <a:gd name="T34" fmla="*/ 457200 w 289"/>
              <a:gd name="T35" fmla="*/ 1449388 h 91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89"/>
              <a:gd name="T55" fmla="*/ 0 h 914"/>
              <a:gd name="T56" fmla="*/ 289 w 289"/>
              <a:gd name="T57" fmla="*/ 914 h 91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89" h="914">
                <a:moveTo>
                  <a:pt x="0" y="0"/>
                </a:moveTo>
                <a:lnTo>
                  <a:pt x="78" y="84"/>
                </a:lnTo>
                <a:lnTo>
                  <a:pt x="150" y="168"/>
                </a:lnTo>
                <a:lnTo>
                  <a:pt x="210" y="251"/>
                </a:lnTo>
                <a:lnTo>
                  <a:pt x="228" y="293"/>
                </a:lnTo>
                <a:lnTo>
                  <a:pt x="240" y="335"/>
                </a:lnTo>
                <a:lnTo>
                  <a:pt x="240" y="377"/>
                </a:lnTo>
                <a:lnTo>
                  <a:pt x="234" y="422"/>
                </a:lnTo>
                <a:lnTo>
                  <a:pt x="216" y="468"/>
                </a:lnTo>
                <a:lnTo>
                  <a:pt x="198" y="510"/>
                </a:lnTo>
                <a:lnTo>
                  <a:pt x="174" y="555"/>
                </a:lnTo>
                <a:lnTo>
                  <a:pt x="156" y="594"/>
                </a:lnTo>
                <a:lnTo>
                  <a:pt x="144" y="635"/>
                </a:lnTo>
                <a:lnTo>
                  <a:pt x="144" y="671"/>
                </a:lnTo>
                <a:lnTo>
                  <a:pt x="162" y="739"/>
                </a:lnTo>
                <a:lnTo>
                  <a:pt x="192" y="800"/>
                </a:lnTo>
                <a:lnTo>
                  <a:pt x="234" y="858"/>
                </a:lnTo>
                <a:lnTo>
                  <a:pt x="288" y="913"/>
                </a:lnTo>
              </a:path>
            </a:pathLst>
          </a:custGeom>
          <a:noFill/>
          <a:ln w="25400" cap="rnd">
            <a:solidFill>
              <a:srgbClr val="CE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BAB665-3544-48B7-A403-17C6F076F88C}" type="slidenum">
              <a:rPr lang="en-US" altLang="zh-CN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Strongly Connected Component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</a:rPr>
              <a:t>Strongly-Connected-Components(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Call DFS(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)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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]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mtClean="0">
                <a:ea typeface="宋体" charset="-122"/>
                <a:sym typeface="Symbol" pitchFamily="18" charset="2"/>
              </a:rPr>
              <a:t>Compute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mtClean="0">
                <a:ea typeface="宋体" charset="-122"/>
                <a:sym typeface="Symbol" pitchFamily="18" charset="2"/>
              </a:rPr>
              <a:t>Call DFS(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), but in main loop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consider vertices in decreasing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]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order.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altLang="zh-CN" smtClean="0">
                <a:ea typeface="宋体" charset="-122"/>
                <a:sym typeface="Symbol" pitchFamily="18" charset="2"/>
              </a:rPr>
              <a:t>Output vertices of each tree in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depth-first forest as s.c.c.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7023100" y="2133600"/>
            <a:ext cx="130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(</a:t>
            </a:r>
            <a:r>
              <a:rPr lang="en-US" altLang="zh-CN" i="1"/>
              <a:t>V</a:t>
            </a:r>
            <a:r>
              <a:rPr lang="en-US" altLang="zh-CN"/>
              <a:t> + </a:t>
            </a:r>
            <a:r>
              <a:rPr lang="en-US" altLang="zh-CN" i="1"/>
              <a:t>E</a:t>
            </a:r>
            <a:r>
              <a:rPr lang="en-US" altLang="zh-CN"/>
              <a:t>)</a:t>
            </a:r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7010400" y="2667000"/>
            <a:ext cx="130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(</a:t>
            </a:r>
            <a:r>
              <a:rPr lang="en-US" altLang="zh-CN" i="1"/>
              <a:t>V</a:t>
            </a:r>
            <a:r>
              <a:rPr lang="en-US" altLang="zh-CN"/>
              <a:t> + </a:t>
            </a:r>
            <a:r>
              <a:rPr lang="en-US" altLang="zh-CN" i="1"/>
              <a:t>E</a:t>
            </a:r>
            <a:r>
              <a:rPr lang="en-US" altLang="zh-CN"/>
              <a:t>)</a:t>
            </a: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7010400" y="3733800"/>
            <a:ext cx="130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(</a:t>
            </a:r>
            <a:r>
              <a:rPr lang="en-US" altLang="zh-CN" i="1"/>
              <a:t>V</a:t>
            </a:r>
            <a:r>
              <a:rPr lang="en-US" altLang="zh-CN"/>
              <a:t> + </a:t>
            </a:r>
            <a:r>
              <a:rPr lang="en-US" altLang="zh-CN" i="1"/>
              <a:t>E</a:t>
            </a:r>
            <a:r>
              <a:rPr lang="en-US" altLang="zh-CN"/>
              <a:t>)</a:t>
            </a: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6973888" y="4800600"/>
            <a:ext cx="798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(</a:t>
            </a:r>
            <a:r>
              <a:rPr lang="en-US" altLang="zh-CN" i="1"/>
              <a:t>V</a:t>
            </a:r>
            <a:r>
              <a:rPr lang="en-US" altLang="zh-CN"/>
              <a:t>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53200" y="5638800"/>
            <a:ext cx="2109788" cy="609600"/>
            <a:chOff x="4128" y="3552"/>
            <a:chExt cx="1329" cy="384"/>
          </a:xfrm>
        </p:grpSpPr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4128" y="3648"/>
              <a:ext cx="1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Total: </a:t>
              </a:r>
              <a:r>
                <a:rPr lang="en-US" altLang="zh-CN"/>
                <a:t>(</a:t>
              </a:r>
              <a:r>
                <a:rPr lang="en-US" altLang="zh-CN" i="1"/>
                <a:t>V</a:t>
              </a:r>
              <a:r>
                <a:rPr lang="en-US" altLang="zh-CN"/>
                <a:t> + </a:t>
              </a:r>
              <a:r>
                <a:rPr lang="en-US" altLang="zh-CN" i="1"/>
                <a:t>E</a:t>
              </a:r>
              <a:r>
                <a:rPr lang="en-US" altLang="zh-CN"/>
                <a:t>)</a:t>
              </a:r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4224" y="35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0" grpId="0" autoUpdateAnimBg="0"/>
      <p:bldP spid="449541" grpId="0" autoUpdateAnimBg="0"/>
      <p:bldP spid="449542" grpId="0" autoUpdateAnimBg="0"/>
      <p:bldP spid="44954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678F26-96DA-482E-B345-39F6280CFEFB}" type="slidenum">
              <a:rPr lang="en-US" altLang="zh-CN">
                <a:ea typeface="宋体" charset="-122"/>
              </a:rPr>
              <a:pPr/>
              <a:t>70</a:t>
            </a:fld>
            <a:endParaRPr lang="en-US" altLang="zh-CN">
              <a:ea typeface="宋体" charset="-122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Picking an Edge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Must contract non-min-cut edges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[NI]: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m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time algorithm to pick edge</a:t>
            </a:r>
          </a:p>
          <a:p>
            <a:pPr lvl="1" eaLnBrk="1" hangingPunct="1">
              <a:buSzPct val="75000"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contractions: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mn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time for min-cut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slightly faster than flows</a:t>
            </a:r>
          </a:p>
          <a:p>
            <a:pPr lvl="1" eaLnBrk="1" hangingPunct="1">
              <a:buSzPct val="75000"/>
            </a:pPr>
            <a:endParaRPr lang="en-US" altLang="zh-CN" smtClean="0">
              <a:ea typeface="宋体" charset="-122"/>
            </a:endParaRPr>
          </a:p>
          <a:p>
            <a:pPr lvl="1" algn="ctr" eaLnBrk="1" hangingPunct="1">
              <a:buFontTx/>
              <a:buNone/>
            </a:pPr>
            <a:r>
              <a:rPr lang="en-US" altLang="zh-CN" sz="3200" smtClean="0">
                <a:solidFill>
                  <a:srgbClr val="CE0000"/>
                </a:solidFill>
                <a:ea typeface="宋体" charset="-122"/>
              </a:rPr>
              <a:t>If only could find edge faster</a:t>
            </a:r>
            <a:r>
              <a:rPr lang="en-US" altLang="zh-CN" sz="3200" smtClean="0">
                <a:solidFill>
                  <a:srgbClr val="CE0000"/>
                </a:solidFill>
                <a:latin typeface="Arial" charset="0"/>
                <a:ea typeface="宋体" charset="-122"/>
              </a:rPr>
              <a:t>…</a:t>
            </a:r>
            <a:r>
              <a:rPr lang="en-US" altLang="zh-CN" sz="3200" smtClean="0">
                <a:solidFill>
                  <a:srgbClr val="CE0000"/>
                </a:solidFill>
                <a:ea typeface="宋体" charset="-122"/>
              </a:rPr>
              <a:t>.</a:t>
            </a:r>
          </a:p>
        </p:txBody>
      </p:sp>
      <p:sp>
        <p:nvSpPr>
          <p:cNvPr id="489478" name="Rectangle 6"/>
          <p:cNvSpPr>
            <a:spLocks noChangeArrowheads="1"/>
          </p:cNvSpPr>
          <p:nvPr/>
        </p:nvSpPr>
        <p:spPr bwMode="auto">
          <a:xfrm>
            <a:off x="838200" y="4191000"/>
            <a:ext cx="77724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endParaRPr kumimoji="0" lang="en-US" altLang="zh-CN" sz="3200">
              <a:solidFill>
                <a:srgbClr val="CE0000"/>
              </a:solidFill>
              <a:latin typeface="Arial" charset="0"/>
            </a:endParaRPr>
          </a:p>
          <a:p>
            <a:pPr marL="342900" indent="-342900" eaLnBrk="0" hangingPunct="0"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endParaRPr kumimoji="0" lang="en-US" altLang="zh-CN" sz="3200">
              <a:solidFill>
                <a:srgbClr val="CE0000"/>
              </a:solidFill>
              <a:latin typeface="Arial" charset="0"/>
            </a:endParaRPr>
          </a:p>
          <a:p>
            <a:pPr marL="342900" indent="-342900" algn="ctr" eaLnBrk="0" hangingPunct="0"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3200">
                <a:solidFill>
                  <a:srgbClr val="CE0000"/>
                </a:solidFill>
                <a:latin typeface="Arial" charset="0"/>
              </a:rPr>
              <a:t> Idea: min-cut edges are few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3E711-5BA4-4E1B-BE9F-AD150E2BBCBE}" type="slidenum">
              <a:rPr lang="en-US" altLang="zh-CN">
                <a:ea typeface="宋体" charset="-122"/>
              </a:rPr>
              <a:pPr/>
              <a:t>71</a:t>
            </a:fld>
            <a:endParaRPr lang="en-US" altLang="zh-CN">
              <a:ea typeface="宋体" charset="-122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Randomize</a:t>
            </a:r>
          </a:p>
        </p:txBody>
      </p:sp>
      <p:sp>
        <p:nvSpPr>
          <p:cNvPr id="614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553200" cy="45720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3600" smtClean="0">
                <a:ea typeface="宋体" charset="-122"/>
              </a:rPr>
              <a:t>Repeat until 2 vertices remain</a:t>
            </a:r>
          </a:p>
          <a:p>
            <a:pPr lvl="1" eaLnBrk="1" hangingPunct="1">
              <a:buFontTx/>
              <a:buNone/>
            </a:pPr>
            <a:r>
              <a:rPr lang="en-US" altLang="zh-CN" sz="3200" smtClean="0">
                <a:ea typeface="宋体" charset="-122"/>
              </a:rPr>
              <a:t>pick a </a:t>
            </a:r>
            <a:r>
              <a:rPr lang="en-US" altLang="zh-CN" sz="3200" smtClean="0">
                <a:solidFill>
                  <a:srgbClr val="CE0000"/>
                </a:solidFill>
                <a:ea typeface="宋体" charset="-122"/>
              </a:rPr>
              <a:t>random</a:t>
            </a:r>
            <a:r>
              <a:rPr lang="en-US" altLang="zh-CN" sz="3200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en-US" altLang="zh-CN" sz="3200" smtClean="0">
                <a:ea typeface="宋体" charset="-122"/>
              </a:rPr>
              <a:t>edge</a:t>
            </a:r>
          </a:p>
          <a:p>
            <a:pPr lvl="1" eaLnBrk="1" hangingPunct="1">
              <a:buFontTx/>
              <a:buNone/>
            </a:pPr>
            <a:r>
              <a:rPr lang="en-US" altLang="zh-CN" sz="3200" smtClean="0">
                <a:ea typeface="宋体" charset="-122"/>
              </a:rPr>
              <a:t>contract it</a:t>
            </a:r>
          </a:p>
          <a:p>
            <a:pPr lvl="1" eaLnBrk="1" hangingPunct="1">
              <a:buFontTx/>
              <a:buNone/>
            </a:pPr>
            <a:endParaRPr lang="en-US" altLang="zh-CN" sz="3200" smtClean="0">
              <a:ea typeface="宋体" charset="-122"/>
            </a:endParaRPr>
          </a:p>
          <a:p>
            <a:pPr lvl="1" eaLnBrk="1" hangingPunct="1">
              <a:buFontTx/>
              <a:buNone/>
            </a:pPr>
            <a:endParaRPr lang="en-US" altLang="zh-CN" sz="3200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E8D1E-60B4-4268-9C83-DAB396E39884}" type="slidenum">
              <a:rPr lang="en-US" altLang="zh-CN">
                <a:ea typeface="宋体" charset="-122"/>
              </a:rPr>
              <a:pPr/>
              <a:t>72</a:t>
            </a:fld>
            <a:endParaRPr lang="en-US" altLang="zh-CN">
              <a:ea typeface="宋体" charset="-122"/>
            </a:endParaRP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Analysis I</a:t>
            </a:r>
          </a:p>
        </p:txBody>
      </p:sp>
      <p:sp>
        <p:nvSpPr>
          <p:cNvPr id="624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72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Min-cut is small---few edges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Suppose graph has min-cut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Then minimum degree at least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Thus at least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nc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/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 edges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Random</a:t>
            </a:r>
            <a:r>
              <a:rPr lang="en-US" altLang="zh-CN" smtClean="0">
                <a:ea typeface="宋体" charset="-122"/>
              </a:rPr>
              <a:t> edge is probably safe</a:t>
            </a:r>
          </a:p>
          <a:p>
            <a:pPr algn="ctr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Pr[min-cut edge]  </a:t>
            </a:r>
            <a:r>
              <a:rPr lang="en-US" altLang="zh-CN" smtClean="0">
                <a:solidFill>
                  <a:schemeClr val="accent2"/>
                </a:solidFill>
                <a:latin typeface="Symbol" pitchFamily="18" charset="2"/>
                <a:ea typeface="宋体" charset="-122"/>
              </a:rPr>
              <a:t>£</a:t>
            </a:r>
            <a:r>
              <a:rPr lang="en-US" altLang="zh-CN" smtClean="0">
                <a:latin typeface="Symbol" pitchFamily="18" charset="2"/>
                <a:ea typeface="宋体" charset="-122"/>
              </a:rPr>
              <a:t>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/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nc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/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2)</a:t>
            </a:r>
          </a:p>
          <a:p>
            <a:pPr algn="ctr"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                       =  2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/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</a:p>
          <a:p>
            <a:pPr algn="ctr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(easy generalization to capacitated case)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931AFB-5730-4C6A-BF05-BD11AFA42B90}" type="slidenum">
              <a:rPr lang="en-US" altLang="zh-CN">
                <a:ea typeface="宋体" charset="-122"/>
              </a:rPr>
              <a:pPr/>
              <a:t>73</a:t>
            </a:fld>
            <a:endParaRPr lang="en-US" altLang="zh-CN">
              <a:ea typeface="宋体" charset="-122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Analysis II</a:t>
            </a:r>
          </a:p>
        </p:txBody>
      </p:sp>
      <p:sp>
        <p:nvSpPr>
          <p:cNvPr id="6349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Algorithm succeeds if never accidentally contracts min-cut edge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Contracts #vertices from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down to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When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k</a:t>
            </a:r>
            <a:r>
              <a:rPr lang="en-US" altLang="zh-CN" smtClean="0">
                <a:ea typeface="宋体" charset="-122"/>
              </a:rPr>
              <a:t> vertices, chance of error is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2/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k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thus, chance of being right is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1-2/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k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Pr[always right] is product of probabilities of being right each time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36453D-C206-4547-B430-BC9BCBC3E682}" type="slidenum">
              <a:rPr lang="en-US" altLang="zh-CN">
                <a:ea typeface="宋体" charset="-122"/>
              </a:rPr>
              <a:pPr/>
              <a:t>74</a:t>
            </a:fld>
            <a:endParaRPr lang="en-US" altLang="zh-CN">
              <a:ea typeface="宋体" charset="-122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1447800"/>
          <a:ext cx="8547100" cy="4889500"/>
        </p:xfrm>
        <a:graphic>
          <a:graphicData uri="http://schemas.openxmlformats.org/presentationml/2006/ole">
            <p:oleObj spid="_x0000_s4098" name="Equation" r:id="rId4" imgW="8545320" imgH="4887720" progId="Equation.3">
              <p:embed/>
            </p:oleObj>
          </a:graphicData>
        </a:graphic>
      </p:graphicFrame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Analysis III</a:t>
            </a:r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5319713" y="5638800"/>
            <a:ext cx="26162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CE0000"/>
                </a:solidFill>
                <a:latin typeface="Arial" charset="0"/>
              </a:rPr>
              <a:t>…not too good!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F1A9F3-7191-4C73-A250-9C9E278A9EAD}" type="slidenum">
              <a:rPr lang="en-US" altLang="zh-CN">
                <a:ea typeface="宋体" charset="-122"/>
              </a:rPr>
              <a:pPr/>
              <a:t>75</a:t>
            </a:fld>
            <a:endParaRPr lang="en-US" altLang="zh-CN">
              <a:ea typeface="宋体" charset="-122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Repetition</a:t>
            </a:r>
          </a:p>
        </p:txBody>
      </p:sp>
      <p:sp>
        <p:nvSpPr>
          <p:cNvPr id="512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Repetition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amplifies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success probability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basic failure probability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1 - 2/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so repeat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7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 times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output the minimum size cut found in all the iterations</a:t>
            </a:r>
          </a:p>
        </p:txBody>
      </p:sp>
      <p:graphicFrame>
        <p:nvGraphicFramePr>
          <p:cNvPr id="51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20788" y="3984625"/>
          <a:ext cx="6807200" cy="2828925"/>
        </p:xfrm>
        <a:graphic>
          <a:graphicData uri="http://schemas.openxmlformats.org/presentationml/2006/ole">
            <p:oleObj spid="_x0000_s5122" name="Equation" r:id="rId4" imgW="6805440" imgH="2827080" progId="Equation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98D1D0-CBBB-4FAE-98EF-BE7374EC65F3}" type="slidenum">
              <a:rPr lang="en-US" altLang="zh-CN">
                <a:ea typeface="宋体" charset="-122"/>
              </a:rPr>
              <a:pPr/>
              <a:t>76</a:t>
            </a:fld>
            <a:endParaRPr lang="en-US" altLang="zh-CN">
              <a:ea typeface="宋体" charset="-122"/>
            </a:endParaRP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How fast?</a:t>
            </a:r>
          </a:p>
        </p:txBody>
      </p:sp>
      <p:sp>
        <p:nvSpPr>
          <p:cNvPr id="64518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Easy to perform 1 trial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m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time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just use array of edges, no data structures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But need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 trials: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mn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time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Simpler than flows, but slower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9C4B4B-10CB-4D69-94E0-FDD8AA4034EA}" type="slidenum">
              <a:rPr lang="en-US" altLang="zh-CN">
                <a:ea typeface="宋体" charset="-122"/>
              </a:rPr>
              <a:pPr/>
              <a:t>77</a:t>
            </a:fld>
            <a:endParaRPr lang="en-US" altLang="zh-CN">
              <a:ea typeface="宋体" charset="-122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An improvement [KS]</a:t>
            </a:r>
          </a:p>
        </p:txBody>
      </p:sp>
      <p:sp>
        <p:nvSpPr>
          <p:cNvPr id="50381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When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k</a:t>
            </a:r>
            <a:r>
              <a:rPr lang="en-US" altLang="zh-CN" smtClean="0">
                <a:ea typeface="宋体" charset="-122"/>
              </a:rPr>
              <a:t> vertices, error probability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/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k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big when </a:t>
            </a:r>
            <a:r>
              <a:rPr lang="en-US" altLang="zh-CN" sz="3200" i="1" smtClean="0">
                <a:solidFill>
                  <a:schemeClr val="accent2"/>
                </a:solidFill>
                <a:ea typeface="宋体" charset="-122"/>
              </a:rPr>
              <a:t>k</a:t>
            </a:r>
            <a:r>
              <a:rPr lang="en-US" altLang="zh-CN" smtClean="0">
                <a:ea typeface="宋体" charset="-122"/>
              </a:rPr>
              <a:t> small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Idea: once </a:t>
            </a:r>
            <a:r>
              <a:rPr lang="en-US" altLang="zh-CN" sz="3600" i="1" smtClean="0">
                <a:solidFill>
                  <a:schemeClr val="accent2"/>
                </a:solidFill>
                <a:ea typeface="宋体" charset="-122"/>
              </a:rPr>
              <a:t>k</a:t>
            </a:r>
            <a:r>
              <a:rPr lang="en-US" altLang="zh-CN" smtClean="0">
                <a:ea typeface="宋体" charset="-122"/>
              </a:rPr>
              <a:t> small, change algorithm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algorithm needs to be safer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but can afford to be slower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Amplify by repetition!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Repeat base algorithm many times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3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AAC22-D314-4070-9020-92476AFCA0B2}" type="slidenum">
              <a:rPr lang="en-US" altLang="zh-CN">
                <a:ea typeface="宋体" charset="-122"/>
              </a:rPr>
              <a:pPr/>
              <a:t>78</a:t>
            </a:fld>
            <a:endParaRPr lang="en-US" altLang="zh-CN">
              <a:ea typeface="宋体" charset="-122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Recursive Algorithm</a:t>
            </a:r>
          </a:p>
        </p:txBody>
      </p:sp>
      <p:sp>
        <p:nvSpPr>
          <p:cNvPr id="66566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Algorithm RCA (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 </a:t>
            </a:r>
            <a:r>
              <a:rPr lang="en-US" altLang="zh-CN" smtClean="0">
                <a:ea typeface="宋体" charset="-122"/>
              </a:rPr>
              <a:t>)</a:t>
            </a:r>
            <a:endParaRPr lang="en-US" altLang="zh-CN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	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has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vertices}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repeat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twice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		randomly contract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to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/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z="3600" baseline="30000" smtClean="0">
                <a:solidFill>
                  <a:schemeClr val="accent2"/>
                </a:solidFill>
                <a:ea typeface="宋体" charset="-122"/>
              </a:rPr>
              <a:t>½</a:t>
            </a:r>
            <a:r>
              <a:rPr lang="en-US" altLang="zh-CN" smtClean="0">
                <a:ea typeface="宋体" charset="-122"/>
              </a:rPr>
              <a:t> vertices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		RCA(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/2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1/2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4038600"/>
            <a:ext cx="6781800" cy="1874838"/>
            <a:chOff x="624" y="2544"/>
            <a:chExt cx="4272" cy="1181"/>
          </a:xfrm>
        </p:grpSpPr>
        <p:sp>
          <p:nvSpPr>
            <p:cNvPr id="66568" name="Line 7"/>
            <p:cNvSpPr>
              <a:spLocks noChangeShapeType="1"/>
            </p:cNvSpPr>
            <p:nvPr/>
          </p:nvSpPr>
          <p:spPr bwMode="auto">
            <a:xfrm flipV="1">
              <a:off x="3888" y="2544"/>
              <a:ext cx="0" cy="7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9" name="Text Box 8"/>
            <p:cNvSpPr txBox="1">
              <a:spLocks noChangeArrowheads="1"/>
            </p:cNvSpPr>
            <p:nvPr/>
          </p:nvSpPr>
          <p:spPr bwMode="auto">
            <a:xfrm>
              <a:off x="624" y="3360"/>
              <a:ext cx="4272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chemeClr val="accent1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sz="3200">
                  <a:solidFill>
                    <a:schemeClr val="tx1"/>
                  </a:solidFill>
                  <a:latin typeface="Arial" charset="0"/>
                </a:rPr>
                <a:t>(50-50 chance of avoiding min-cut)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B07F36-A8E4-4720-ACAC-AD5E70FAB0A3}" type="slidenum">
              <a:rPr lang="en-US" altLang="zh-CN">
                <a:ea typeface="宋体" charset="-122"/>
              </a:rPr>
              <a:pPr/>
              <a:t>79</a:t>
            </a:fld>
            <a:endParaRPr lang="en-US" altLang="zh-CN">
              <a:ea typeface="宋体" charset="-122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 smtClean="0">
                <a:ea typeface="宋体" charset="-122"/>
              </a:rPr>
              <a:t>Main Theorem</a:t>
            </a:r>
          </a:p>
        </p:txBody>
      </p:sp>
      <p:sp>
        <p:nvSpPr>
          <p:cNvPr id="67590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On any capacitated, undirected graph, Algorithm RCA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runs in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*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time with simple structures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finds min-cut with probability </a:t>
            </a:r>
            <a:r>
              <a:rPr lang="en-US" altLang="zh-CN" smtClean="0">
                <a:solidFill>
                  <a:schemeClr val="accent2"/>
                </a:solidFill>
                <a:latin typeface="Symbol" pitchFamily="18" charset="2"/>
                <a:ea typeface="宋体" charset="-122"/>
              </a:rPr>
              <a:t>³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1/log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Thus,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(log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repetitions suffice to find the minimum cut (failure probability 10</a:t>
            </a:r>
            <a:r>
              <a:rPr lang="en-US" altLang="zh-CN" baseline="30000" smtClean="0">
                <a:ea typeface="宋体" charset="-122"/>
              </a:rPr>
              <a:t>-6</a:t>
            </a:r>
            <a:r>
              <a:rPr lang="en-US" altLang="zh-CN" smtClean="0">
                <a:ea typeface="宋体" charset="-122"/>
              </a:rPr>
              <a:t>) in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O(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log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time.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E577FB-2E17-49F0-BABD-88149371B683}" type="slidenum">
              <a:rPr lang="en-US" altLang="zh-CN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Key Idea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Consider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</a:rPr>
              <a:t>SCC</a:t>
            </a:r>
            <a:r>
              <a:rPr lang="en-US" altLang="zh-CN" smtClean="0">
                <a:ea typeface="宋体" charset="-122"/>
              </a:rPr>
              <a:t>: Strongly connected components of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represented as single vertex; edges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</a:rPr>
              <a:t>SCC</a:t>
            </a:r>
            <a:r>
              <a:rPr lang="en-US" altLang="zh-CN" smtClean="0">
                <a:ea typeface="宋体" charset="-122"/>
              </a:rPr>
              <a:t> correspond to edges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  <p:grpSp>
        <p:nvGrpSpPr>
          <p:cNvPr id="14341" name="Group 26"/>
          <p:cNvGrpSpPr>
            <a:grpSpLocks/>
          </p:cNvGrpSpPr>
          <p:nvPr/>
        </p:nvGrpSpPr>
        <p:grpSpPr bwMode="auto">
          <a:xfrm>
            <a:off x="533400" y="3886200"/>
            <a:ext cx="4341813" cy="1863725"/>
            <a:chOff x="674" y="2273"/>
            <a:chExt cx="4598" cy="1655"/>
          </a:xfrm>
        </p:grpSpPr>
        <p:sp>
          <p:nvSpPr>
            <p:cNvPr id="14355" name="Oval 4"/>
            <p:cNvSpPr>
              <a:spLocks noChangeArrowheads="1"/>
            </p:cNvSpPr>
            <p:nvPr/>
          </p:nvSpPr>
          <p:spPr bwMode="auto">
            <a:xfrm>
              <a:off x="674" y="2290"/>
              <a:ext cx="351" cy="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a</a:t>
              </a:r>
            </a:p>
          </p:txBody>
        </p:sp>
        <p:sp>
          <p:nvSpPr>
            <p:cNvPr id="14356" name="Oval 5"/>
            <p:cNvSpPr>
              <a:spLocks noChangeArrowheads="1"/>
            </p:cNvSpPr>
            <p:nvPr/>
          </p:nvSpPr>
          <p:spPr bwMode="auto">
            <a:xfrm>
              <a:off x="674" y="3284"/>
              <a:ext cx="351" cy="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e</a:t>
              </a:r>
            </a:p>
          </p:txBody>
        </p:sp>
        <p:sp>
          <p:nvSpPr>
            <p:cNvPr id="14357" name="Oval 6"/>
            <p:cNvSpPr>
              <a:spLocks noChangeArrowheads="1"/>
            </p:cNvSpPr>
            <p:nvPr/>
          </p:nvSpPr>
          <p:spPr bwMode="auto">
            <a:xfrm>
              <a:off x="1968" y="2294"/>
              <a:ext cx="353" cy="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b</a:t>
              </a:r>
            </a:p>
          </p:txBody>
        </p:sp>
        <p:sp>
          <p:nvSpPr>
            <p:cNvPr id="14358" name="Oval 7"/>
            <p:cNvSpPr>
              <a:spLocks noChangeArrowheads="1"/>
            </p:cNvSpPr>
            <p:nvPr/>
          </p:nvSpPr>
          <p:spPr bwMode="auto">
            <a:xfrm>
              <a:off x="1968" y="3291"/>
              <a:ext cx="353" cy="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f</a:t>
              </a:r>
            </a:p>
          </p:txBody>
        </p:sp>
        <p:sp>
          <p:nvSpPr>
            <p:cNvPr id="14359" name="Line 8"/>
            <p:cNvSpPr>
              <a:spLocks noChangeShapeType="1"/>
            </p:cNvSpPr>
            <p:nvPr/>
          </p:nvSpPr>
          <p:spPr bwMode="auto">
            <a:xfrm>
              <a:off x="1026" y="256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9"/>
            <p:cNvSpPr>
              <a:spLocks noChangeShapeType="1"/>
            </p:cNvSpPr>
            <p:nvPr/>
          </p:nvSpPr>
          <p:spPr bwMode="auto">
            <a:xfrm flipV="1">
              <a:off x="882" y="271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Line 10"/>
            <p:cNvSpPr>
              <a:spLocks noChangeShapeType="1"/>
            </p:cNvSpPr>
            <p:nvPr/>
          </p:nvSpPr>
          <p:spPr bwMode="auto">
            <a:xfrm flipH="1">
              <a:off x="930" y="2710"/>
              <a:ext cx="110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2" name="Line 11"/>
            <p:cNvSpPr>
              <a:spLocks noChangeShapeType="1"/>
            </p:cNvSpPr>
            <p:nvPr/>
          </p:nvSpPr>
          <p:spPr bwMode="auto">
            <a:xfrm>
              <a:off x="2178" y="275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3" name="Oval 12"/>
            <p:cNvSpPr>
              <a:spLocks noChangeArrowheads="1"/>
            </p:cNvSpPr>
            <p:nvPr/>
          </p:nvSpPr>
          <p:spPr bwMode="auto">
            <a:xfrm>
              <a:off x="3199" y="2273"/>
              <a:ext cx="351" cy="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c</a:t>
              </a:r>
            </a:p>
          </p:txBody>
        </p:sp>
        <p:sp>
          <p:nvSpPr>
            <p:cNvPr id="14364" name="Oval 13"/>
            <p:cNvSpPr>
              <a:spLocks noChangeArrowheads="1"/>
            </p:cNvSpPr>
            <p:nvPr/>
          </p:nvSpPr>
          <p:spPr bwMode="auto">
            <a:xfrm>
              <a:off x="3199" y="3270"/>
              <a:ext cx="351" cy="5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g</a:t>
              </a:r>
            </a:p>
          </p:txBody>
        </p:sp>
        <p:sp>
          <p:nvSpPr>
            <p:cNvPr id="14365" name="Oval 14"/>
            <p:cNvSpPr>
              <a:spLocks noChangeArrowheads="1"/>
            </p:cNvSpPr>
            <p:nvPr/>
          </p:nvSpPr>
          <p:spPr bwMode="auto">
            <a:xfrm>
              <a:off x="4495" y="2279"/>
              <a:ext cx="353" cy="5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d</a:t>
              </a:r>
            </a:p>
          </p:txBody>
        </p:sp>
        <p:sp>
          <p:nvSpPr>
            <p:cNvPr id="14366" name="Oval 15"/>
            <p:cNvSpPr>
              <a:spLocks noChangeArrowheads="1"/>
            </p:cNvSpPr>
            <p:nvPr/>
          </p:nvSpPr>
          <p:spPr bwMode="auto">
            <a:xfrm>
              <a:off x="4495" y="3274"/>
              <a:ext cx="353" cy="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h</a:t>
              </a:r>
            </a:p>
          </p:txBody>
        </p:sp>
        <p:sp>
          <p:nvSpPr>
            <p:cNvPr id="14367" name="Line 16"/>
            <p:cNvSpPr>
              <a:spLocks noChangeShapeType="1"/>
            </p:cNvSpPr>
            <p:nvPr/>
          </p:nvSpPr>
          <p:spPr bwMode="auto">
            <a:xfrm flipV="1">
              <a:off x="3408" y="269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8" name="Line 17"/>
            <p:cNvSpPr>
              <a:spLocks noChangeShapeType="1"/>
            </p:cNvSpPr>
            <p:nvPr/>
          </p:nvSpPr>
          <p:spPr bwMode="auto">
            <a:xfrm>
              <a:off x="4704" y="274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Freeform 18"/>
            <p:cNvSpPr>
              <a:spLocks/>
            </p:cNvSpPr>
            <p:nvPr/>
          </p:nvSpPr>
          <p:spPr bwMode="auto">
            <a:xfrm>
              <a:off x="2256" y="3312"/>
              <a:ext cx="1008" cy="96"/>
            </a:xfrm>
            <a:custGeom>
              <a:avLst/>
              <a:gdLst>
                <a:gd name="T0" fmla="*/ 0 w 1008"/>
                <a:gd name="T1" fmla="*/ 96 h 96"/>
                <a:gd name="T2" fmla="*/ 576 w 1008"/>
                <a:gd name="T3" fmla="*/ 0 h 96"/>
                <a:gd name="T4" fmla="*/ 1008 w 1008"/>
                <a:gd name="T5" fmla="*/ 96 h 96"/>
                <a:gd name="T6" fmla="*/ 0 60000 65536"/>
                <a:gd name="T7" fmla="*/ 0 60000 65536"/>
                <a:gd name="T8" fmla="*/ 0 60000 65536"/>
                <a:gd name="T9" fmla="*/ 0 w 1008"/>
                <a:gd name="T10" fmla="*/ 0 h 96"/>
                <a:gd name="T11" fmla="*/ 1008 w 100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6">
                  <a:moveTo>
                    <a:pt x="0" y="96"/>
                  </a:moveTo>
                  <a:cubicBezTo>
                    <a:pt x="204" y="48"/>
                    <a:pt x="408" y="0"/>
                    <a:pt x="576" y="0"/>
                  </a:cubicBezTo>
                  <a:cubicBezTo>
                    <a:pt x="744" y="0"/>
                    <a:pt x="876" y="48"/>
                    <a:pt x="100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Freeform 19"/>
            <p:cNvSpPr>
              <a:spLocks/>
            </p:cNvSpPr>
            <p:nvPr/>
          </p:nvSpPr>
          <p:spPr bwMode="auto">
            <a:xfrm>
              <a:off x="2304" y="3648"/>
              <a:ext cx="912" cy="144"/>
            </a:xfrm>
            <a:custGeom>
              <a:avLst/>
              <a:gdLst>
                <a:gd name="T0" fmla="*/ 912 w 912"/>
                <a:gd name="T1" fmla="*/ 0 h 144"/>
                <a:gd name="T2" fmla="*/ 576 w 912"/>
                <a:gd name="T3" fmla="*/ 144 h 144"/>
                <a:gd name="T4" fmla="*/ 0 w 912"/>
                <a:gd name="T5" fmla="*/ 0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912" y="0"/>
                  </a:moveTo>
                  <a:cubicBezTo>
                    <a:pt x="820" y="72"/>
                    <a:pt x="728" y="144"/>
                    <a:pt x="576" y="144"/>
                  </a:cubicBezTo>
                  <a:cubicBezTo>
                    <a:pt x="424" y="144"/>
                    <a:pt x="212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20"/>
            <p:cNvSpPr>
              <a:spLocks noChangeShapeType="1"/>
            </p:cNvSpPr>
            <p:nvPr/>
          </p:nvSpPr>
          <p:spPr bwMode="auto">
            <a:xfrm>
              <a:off x="2304" y="259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" name="Freeform 21"/>
            <p:cNvSpPr>
              <a:spLocks/>
            </p:cNvSpPr>
            <p:nvPr/>
          </p:nvSpPr>
          <p:spPr bwMode="auto">
            <a:xfrm>
              <a:off x="3504" y="2304"/>
              <a:ext cx="1056" cy="192"/>
            </a:xfrm>
            <a:custGeom>
              <a:avLst/>
              <a:gdLst>
                <a:gd name="T0" fmla="*/ 0 w 960"/>
                <a:gd name="T1" fmla="*/ 192 h 152"/>
                <a:gd name="T2" fmla="*/ 475 w 960"/>
                <a:gd name="T3" fmla="*/ 10 h 152"/>
                <a:gd name="T4" fmla="*/ 1056 w 960"/>
                <a:gd name="T5" fmla="*/ 131 h 152"/>
                <a:gd name="T6" fmla="*/ 0 60000 65536"/>
                <a:gd name="T7" fmla="*/ 0 60000 65536"/>
                <a:gd name="T8" fmla="*/ 0 60000 65536"/>
                <a:gd name="T9" fmla="*/ 0 w 960"/>
                <a:gd name="T10" fmla="*/ 0 h 152"/>
                <a:gd name="T11" fmla="*/ 960 w 9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52">
                  <a:moveTo>
                    <a:pt x="0" y="152"/>
                  </a:moveTo>
                  <a:cubicBezTo>
                    <a:pt x="136" y="84"/>
                    <a:pt x="272" y="16"/>
                    <a:pt x="432" y="8"/>
                  </a:cubicBezTo>
                  <a:cubicBezTo>
                    <a:pt x="592" y="0"/>
                    <a:pt x="776" y="52"/>
                    <a:pt x="960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3" name="Freeform 22"/>
            <p:cNvSpPr>
              <a:spLocks/>
            </p:cNvSpPr>
            <p:nvPr/>
          </p:nvSpPr>
          <p:spPr bwMode="auto">
            <a:xfrm>
              <a:off x="3504" y="2640"/>
              <a:ext cx="1008" cy="96"/>
            </a:xfrm>
            <a:custGeom>
              <a:avLst/>
              <a:gdLst>
                <a:gd name="T0" fmla="*/ 1008 w 960"/>
                <a:gd name="T1" fmla="*/ 0 h 96"/>
                <a:gd name="T2" fmla="*/ 554 w 960"/>
                <a:gd name="T3" fmla="*/ 96 h 96"/>
                <a:gd name="T4" fmla="*/ 0 w 960"/>
                <a:gd name="T5" fmla="*/ 0 h 96"/>
                <a:gd name="T6" fmla="*/ 0 60000 65536"/>
                <a:gd name="T7" fmla="*/ 0 60000 65536"/>
                <a:gd name="T8" fmla="*/ 0 60000 65536"/>
                <a:gd name="T9" fmla="*/ 0 w 960"/>
                <a:gd name="T10" fmla="*/ 0 h 96"/>
                <a:gd name="T11" fmla="*/ 960 w 96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96">
                  <a:moveTo>
                    <a:pt x="960" y="0"/>
                  </a:moveTo>
                  <a:cubicBezTo>
                    <a:pt x="824" y="48"/>
                    <a:pt x="688" y="96"/>
                    <a:pt x="528" y="96"/>
                  </a:cubicBezTo>
                  <a:cubicBezTo>
                    <a:pt x="368" y="96"/>
                    <a:pt x="184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4" name="Line 23"/>
            <p:cNvSpPr>
              <a:spLocks noChangeShapeType="1"/>
            </p:cNvSpPr>
            <p:nvPr/>
          </p:nvSpPr>
          <p:spPr bwMode="auto">
            <a:xfrm>
              <a:off x="100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5" name="Line 24"/>
            <p:cNvSpPr>
              <a:spLocks noChangeShapeType="1"/>
            </p:cNvSpPr>
            <p:nvPr/>
          </p:nvSpPr>
          <p:spPr bwMode="auto">
            <a:xfrm>
              <a:off x="3552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6" name="Freeform 25"/>
            <p:cNvSpPr>
              <a:spLocks/>
            </p:cNvSpPr>
            <p:nvPr/>
          </p:nvSpPr>
          <p:spPr bwMode="auto">
            <a:xfrm>
              <a:off x="4704" y="3432"/>
              <a:ext cx="568" cy="496"/>
            </a:xfrm>
            <a:custGeom>
              <a:avLst/>
              <a:gdLst>
                <a:gd name="T0" fmla="*/ 0 w 568"/>
                <a:gd name="T1" fmla="*/ 312 h 496"/>
                <a:gd name="T2" fmla="*/ 384 w 568"/>
                <a:gd name="T3" fmla="*/ 456 h 496"/>
                <a:gd name="T4" fmla="*/ 528 w 568"/>
                <a:gd name="T5" fmla="*/ 72 h 496"/>
                <a:gd name="T6" fmla="*/ 144 w 568"/>
                <a:gd name="T7" fmla="*/ 24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8"/>
                <a:gd name="T13" fmla="*/ 0 h 496"/>
                <a:gd name="T14" fmla="*/ 568 w 568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8" h="496">
                  <a:moveTo>
                    <a:pt x="0" y="312"/>
                  </a:moveTo>
                  <a:cubicBezTo>
                    <a:pt x="148" y="404"/>
                    <a:pt x="296" y="496"/>
                    <a:pt x="384" y="456"/>
                  </a:cubicBezTo>
                  <a:cubicBezTo>
                    <a:pt x="472" y="416"/>
                    <a:pt x="568" y="144"/>
                    <a:pt x="528" y="72"/>
                  </a:cubicBezTo>
                  <a:cubicBezTo>
                    <a:pt x="488" y="0"/>
                    <a:pt x="316" y="12"/>
                    <a:pt x="144" y="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42" name="Group 37"/>
          <p:cNvGrpSpPr>
            <a:grpSpLocks/>
          </p:cNvGrpSpPr>
          <p:nvPr/>
        </p:nvGrpSpPr>
        <p:grpSpPr bwMode="auto">
          <a:xfrm>
            <a:off x="5410200" y="4197350"/>
            <a:ext cx="3429000" cy="1363663"/>
            <a:chOff x="3168" y="2629"/>
            <a:chExt cx="2160" cy="1129"/>
          </a:xfrm>
        </p:grpSpPr>
        <p:sp>
          <p:nvSpPr>
            <p:cNvPr id="14346" name="Oval 28"/>
            <p:cNvSpPr>
              <a:spLocks noChangeArrowheads="1"/>
            </p:cNvSpPr>
            <p:nvPr/>
          </p:nvSpPr>
          <p:spPr bwMode="auto">
            <a:xfrm>
              <a:off x="3168" y="2629"/>
              <a:ext cx="698" cy="5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abe</a:t>
              </a:r>
            </a:p>
          </p:txBody>
        </p:sp>
        <p:sp>
          <p:nvSpPr>
            <p:cNvPr id="14347" name="Oval 29"/>
            <p:cNvSpPr>
              <a:spLocks noChangeArrowheads="1"/>
            </p:cNvSpPr>
            <p:nvPr/>
          </p:nvSpPr>
          <p:spPr bwMode="auto">
            <a:xfrm>
              <a:off x="3825" y="3245"/>
              <a:ext cx="399" cy="5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fg</a:t>
              </a:r>
            </a:p>
          </p:txBody>
        </p:sp>
        <p:sp>
          <p:nvSpPr>
            <p:cNvPr id="14348" name="Oval 30"/>
            <p:cNvSpPr>
              <a:spLocks noChangeArrowheads="1"/>
            </p:cNvSpPr>
            <p:nvPr/>
          </p:nvSpPr>
          <p:spPr bwMode="auto">
            <a:xfrm>
              <a:off x="4930" y="2632"/>
              <a:ext cx="398" cy="5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cd</a:t>
              </a:r>
            </a:p>
          </p:txBody>
        </p:sp>
        <p:sp>
          <p:nvSpPr>
            <p:cNvPr id="14349" name="Oval 31"/>
            <p:cNvSpPr>
              <a:spLocks noChangeArrowheads="1"/>
            </p:cNvSpPr>
            <p:nvPr/>
          </p:nvSpPr>
          <p:spPr bwMode="auto">
            <a:xfrm>
              <a:off x="4930" y="3182"/>
              <a:ext cx="257" cy="5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h</a:t>
              </a:r>
            </a:p>
          </p:txBody>
        </p:sp>
        <p:sp>
          <p:nvSpPr>
            <p:cNvPr id="14350" name="Line 32"/>
            <p:cNvSpPr>
              <a:spLocks noChangeShapeType="1"/>
            </p:cNvSpPr>
            <p:nvPr/>
          </p:nvSpPr>
          <p:spPr bwMode="auto">
            <a:xfrm>
              <a:off x="3888" y="2883"/>
              <a:ext cx="1054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" name="Line 33"/>
            <p:cNvSpPr>
              <a:spLocks noChangeShapeType="1"/>
            </p:cNvSpPr>
            <p:nvPr/>
          </p:nvSpPr>
          <p:spPr bwMode="auto">
            <a:xfrm flipH="1" flipV="1">
              <a:off x="3748" y="2962"/>
              <a:ext cx="316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Line 34"/>
            <p:cNvSpPr>
              <a:spLocks noChangeShapeType="1"/>
            </p:cNvSpPr>
            <p:nvPr/>
          </p:nvSpPr>
          <p:spPr bwMode="auto">
            <a:xfrm flipH="1">
              <a:off x="4169" y="2966"/>
              <a:ext cx="808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3" name="Line 35"/>
            <p:cNvSpPr>
              <a:spLocks noChangeShapeType="1"/>
            </p:cNvSpPr>
            <p:nvPr/>
          </p:nvSpPr>
          <p:spPr bwMode="auto">
            <a:xfrm>
              <a:off x="5083" y="2992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4" name="Line 36"/>
            <p:cNvSpPr>
              <a:spLocks noChangeShapeType="1"/>
            </p:cNvSpPr>
            <p:nvPr/>
          </p:nvSpPr>
          <p:spPr bwMode="auto">
            <a:xfrm>
              <a:off x="4226" y="3430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43" name="Text Box 38"/>
          <p:cNvSpPr txBox="1">
            <a:spLocks noChangeArrowheads="1"/>
          </p:cNvSpPr>
          <p:nvPr/>
        </p:nvSpPr>
        <p:spPr bwMode="auto">
          <a:xfrm>
            <a:off x="4784725" y="4606925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</a:t>
            </a:r>
          </a:p>
        </p:txBody>
      </p:sp>
      <p:sp>
        <p:nvSpPr>
          <p:cNvPr id="14344" name="Text Box 39"/>
          <p:cNvSpPr txBox="1">
            <a:spLocks noChangeArrowheads="1"/>
          </p:cNvSpPr>
          <p:nvPr/>
        </p:nvSpPr>
        <p:spPr bwMode="auto">
          <a:xfrm>
            <a:off x="1981200" y="5908675"/>
            <a:ext cx="858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/>
              <a:t>G</a:t>
            </a:r>
          </a:p>
        </p:txBody>
      </p:sp>
      <p:sp>
        <p:nvSpPr>
          <p:cNvPr id="14345" name="Text Box 40"/>
          <p:cNvSpPr txBox="1">
            <a:spLocks noChangeArrowheads="1"/>
          </p:cNvSpPr>
          <p:nvPr/>
        </p:nvSpPr>
        <p:spPr bwMode="auto">
          <a:xfrm>
            <a:off x="6324600" y="5867400"/>
            <a:ext cx="123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/>
              <a:t>G</a:t>
            </a:r>
            <a:r>
              <a:rPr lang="en-US" altLang="zh-CN" i="1" baseline="30000"/>
              <a:t>SCC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5716D-2D1D-4DD8-93FA-6C28705987C6}" type="slidenum">
              <a:rPr lang="en-US" altLang="zh-CN">
                <a:ea typeface="宋体" charset="-122"/>
              </a:rPr>
              <a:pPr/>
              <a:t>80</a:t>
            </a:fld>
            <a:endParaRPr lang="en-US" altLang="zh-CN">
              <a:ea typeface="宋体" charset="-122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Proof Outline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Graph has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(capacitated) edges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So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work to contract, then two subproblems of size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/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½</a:t>
            </a:r>
          </a:p>
          <a:p>
            <a:pPr lvl="1" eaLnBrk="1" hangingPunct="1"/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= 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/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z="3200" baseline="30000" smtClean="0">
                <a:solidFill>
                  <a:schemeClr val="accent2"/>
                </a:solidFill>
                <a:ea typeface="宋体" charset="-122"/>
              </a:rPr>
              <a:t>½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+ 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 = 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log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Algorithm fails if both iterations fail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Iteration succeeds if contractions and recursion succeed</a:t>
            </a:r>
          </a:p>
          <a:p>
            <a:pPr lvl="1" eaLnBrk="1" hangingPunct="1"/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=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1 - [1 - ½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/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z="3200" baseline="30000" smtClean="0">
                <a:solidFill>
                  <a:schemeClr val="accent2"/>
                </a:solidFill>
                <a:ea typeface="宋体" charset="-122"/>
              </a:rPr>
              <a:t>½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)]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</a:rPr>
              <a:t>2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= </a:t>
            </a:r>
            <a:r>
              <a:rPr lang="en-US" altLang="zh-CN" i="1" smtClean="0">
                <a:solidFill>
                  <a:schemeClr val="accent2"/>
                </a:solidFill>
                <a:latin typeface="Symbol" pitchFamily="18" charset="2"/>
                <a:ea typeface="宋体" charset="-122"/>
              </a:rPr>
              <a:t>W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(1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/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log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1158F-8064-425D-8174-948D9E890E4E}" type="slidenum">
              <a:rPr lang="en-US" altLang="zh-CN">
                <a:ea typeface="宋体" charset="-122"/>
              </a:rPr>
              <a:pPr/>
              <a:t>81</a:t>
            </a:fld>
            <a:endParaRPr lang="en-US" altLang="zh-CN">
              <a:ea typeface="宋体" charset="-122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Failure Modes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Monte Carlo</a:t>
            </a:r>
            <a:r>
              <a:rPr lang="en-US" altLang="zh-CN" smtClean="0">
                <a:ea typeface="宋体" charset="-122"/>
              </a:rPr>
              <a:t> algorithms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always</a:t>
            </a:r>
            <a:r>
              <a:rPr lang="en-US" altLang="zh-CN" smtClean="0">
                <a:ea typeface="宋体" charset="-122"/>
              </a:rPr>
              <a:t> run fast and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probably</a:t>
            </a:r>
            <a:r>
              <a:rPr lang="en-US" altLang="zh-CN" smtClean="0">
                <a:ea typeface="宋体" charset="-122"/>
              </a:rPr>
              <a:t> give you the right answer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Las Vegas</a:t>
            </a:r>
            <a:r>
              <a:rPr lang="en-US" altLang="zh-CN" smtClean="0">
                <a:ea typeface="宋体" charset="-122"/>
              </a:rPr>
              <a:t> algorithms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probably</a:t>
            </a:r>
            <a:r>
              <a:rPr lang="en-US" altLang="zh-CN" smtClean="0">
                <a:ea typeface="宋体" charset="-122"/>
              </a:rPr>
              <a:t> run fast and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always</a:t>
            </a:r>
            <a:r>
              <a:rPr lang="en-US" altLang="zh-CN" smtClean="0">
                <a:ea typeface="宋体" charset="-122"/>
              </a:rPr>
              <a:t> give you the right answer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To make a Monte Carlo algorithm Las Vegas, need a way to check answer</a:t>
            </a:r>
          </a:p>
          <a:p>
            <a:pPr lvl="1" eaLnBrk="1" hangingPunct="1">
              <a:buSzPct val="75000"/>
            </a:pPr>
            <a:r>
              <a:rPr lang="en-US" altLang="zh-CN" smtClean="0">
                <a:ea typeface="宋体" charset="-122"/>
              </a:rPr>
              <a:t>repeat till answer is right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No fast min-cut check known (flow slow!)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BB4EC-D9B6-4924-B0A2-2D3E8944FA49}" type="slidenum">
              <a:rPr lang="en-US" altLang="zh-CN">
                <a:ea typeface="宋体" charset="-122"/>
              </a:rPr>
              <a:pPr/>
              <a:t>82</a:t>
            </a:fld>
            <a:endParaRPr lang="en-US" altLang="zh-CN">
              <a:ea typeface="宋体" charset="-122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Application: Image segmentation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Central problem in image processing.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Divide image into coherent regions.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Ex: Three people standing in front of complex background scene.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Identify each person as a coherent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FC719B-B5CC-49EB-A949-67F33BE60855}" type="slidenum">
              <a:rPr lang="en-US" altLang="zh-CN">
                <a:ea typeface="宋体" charset="-122"/>
              </a:rPr>
              <a:pPr/>
              <a:t>83</a:t>
            </a:fld>
            <a:endParaRPr lang="en-US" altLang="zh-CN">
              <a:ea typeface="宋体" charset="-122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Foreground / background segmentation.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Label each pixel in picture as belonging to foreground or background.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mtClean="0">
                <a:ea typeface="宋体" charset="-122"/>
              </a:rPr>
              <a:t> = set of pixels,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ea typeface="宋体" charset="-122"/>
              </a:rPr>
              <a:t> = pairs of neighboring pixels.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0</a:t>
            </a:r>
            <a:r>
              <a:rPr lang="en-US" altLang="zh-CN" smtClean="0">
                <a:ea typeface="宋体" charset="-122"/>
              </a:rPr>
              <a:t> is likelihood pixel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in foreground.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b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0</a:t>
            </a:r>
            <a:r>
              <a:rPr lang="en-US" altLang="zh-CN" smtClean="0">
                <a:ea typeface="宋体" charset="-122"/>
              </a:rPr>
              <a:t> is likelihood pixel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in background.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p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ij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0</a:t>
            </a:r>
            <a:r>
              <a:rPr lang="en-US" altLang="zh-CN" smtClean="0">
                <a:ea typeface="宋体" charset="-122"/>
              </a:rPr>
              <a:t> is separation penalty for labeling one of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and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j</a:t>
            </a:r>
            <a:r>
              <a:rPr lang="en-US" altLang="zh-CN" smtClean="0">
                <a:ea typeface="宋体" charset="-122"/>
              </a:rPr>
              <a:t> as foreground, and the other as background.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CF527-2B33-447A-947C-D0222AF1F65D}" type="slidenum">
              <a:rPr lang="en-US" altLang="zh-CN">
                <a:ea typeface="宋体" charset="-122"/>
              </a:rPr>
              <a:pPr/>
              <a:t>84</a:t>
            </a:fld>
            <a:endParaRPr lang="en-US" altLang="zh-CN">
              <a:ea typeface="宋体" charset="-122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Goals.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Accuracy: if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&gt;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 b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in isolation, prefer to label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in foreground.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Smoothness: if many neighbors of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are labeled foreground, we should be inclined to label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as foreground.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Find partition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B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that maximizes:</a:t>
            </a:r>
          </a:p>
        </p:txBody>
      </p:sp>
      <p:pic>
        <p:nvPicPr>
          <p:cNvPr id="727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4508500"/>
            <a:ext cx="1871662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5025" y="4868863"/>
            <a:ext cx="19431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1835150" y="4941888"/>
            <a:ext cx="204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>
                <a:solidFill>
                  <a:srgbClr val="CE0000"/>
                </a:solidFill>
              </a:rPr>
              <a:t>foreground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 flipV="1">
            <a:off x="3059113" y="4868863"/>
            <a:ext cx="6492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3419475" y="49418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>
                <a:solidFill>
                  <a:srgbClr val="CE0000"/>
                </a:solidFill>
              </a:rPr>
              <a:t>background</a:t>
            </a:r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 flipH="1" flipV="1">
            <a:off x="4211638" y="4797425"/>
            <a:ext cx="1444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73511-CE84-466B-9CA2-CD0FB0E415E7}" type="slidenum">
              <a:rPr lang="en-US" altLang="zh-CN">
                <a:ea typeface="宋体" charset="-122"/>
              </a:rPr>
              <a:pPr/>
              <a:t>85</a:t>
            </a:fld>
            <a:endParaRPr lang="en-US" altLang="zh-CN">
              <a:ea typeface="宋体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Formulate as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min cut</a:t>
            </a:r>
            <a:r>
              <a:rPr lang="en-US" altLang="zh-CN" smtClean="0">
                <a:ea typeface="宋体" charset="-122"/>
              </a:rPr>
              <a:t> problem.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Maximization.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No source or sink.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Undirected graph.</a:t>
            </a:r>
          </a:p>
          <a:p>
            <a:pPr lvl="1"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Turn into minimization problem.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Maximizing</a:t>
            </a:r>
            <a:r>
              <a:rPr lang="en-US" altLang="zh-CN" smtClean="0">
                <a:ea typeface="宋体" charset="-122"/>
              </a:rPr>
              <a:t>: 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830763"/>
            <a:ext cx="23764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E0C62-BEDF-40FE-A7B1-22214700A92D}" type="slidenum">
              <a:rPr lang="en-US" altLang="zh-CN">
                <a:ea typeface="宋体" charset="-122"/>
              </a:rPr>
              <a:pPr/>
              <a:t>86</a:t>
            </a:fld>
            <a:endParaRPr lang="en-US" altLang="zh-CN">
              <a:ea typeface="宋体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Is equivalent to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minimizing</a:t>
            </a:r>
          </a:p>
          <a:p>
            <a:pPr eaLnBrk="1" hangingPunct="1"/>
            <a:endParaRPr lang="en-US" altLang="zh-CN" smtClean="0">
              <a:solidFill>
                <a:srgbClr val="CE0000"/>
              </a:solidFill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or alternatively</a:t>
            </a:r>
          </a:p>
        </p:txBody>
      </p:sp>
      <p:pic>
        <p:nvPicPr>
          <p:cNvPr id="747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2298700"/>
            <a:ext cx="4752975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4076700"/>
            <a:ext cx="28797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B3D0F-D0A2-40AC-9D05-747216374E5C}" type="slidenum">
              <a:rPr lang="en-US" altLang="zh-CN">
                <a:ea typeface="宋体" charset="-122"/>
              </a:rPr>
              <a:pPr/>
              <a:t>87</a:t>
            </a:fld>
            <a:endParaRPr lang="en-US" altLang="zh-CN">
              <a:ea typeface="宋体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Formulate as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min cut</a:t>
            </a:r>
            <a:r>
              <a:rPr lang="en-US" altLang="zh-CN" smtClean="0">
                <a:ea typeface="宋体" charset="-122"/>
              </a:rPr>
              <a:t> problem.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' = 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',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')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Add source to correspond to foreground; add sink to correspond to background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Use two anti-parallel edges instead of undirected edge.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4292600"/>
            <a:ext cx="4751387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F4BE6-D8B6-4A88-9B5C-F5EE50D1B592}" type="slidenum">
              <a:rPr lang="en-US" altLang="zh-CN">
                <a:ea typeface="宋体" charset="-122"/>
              </a:rPr>
              <a:pPr/>
              <a:t>88</a:t>
            </a:fld>
            <a:endParaRPr lang="en-US" altLang="zh-CN">
              <a:ea typeface="宋体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Consider min cut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B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in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'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smtClean="0">
                <a:ea typeface="宋体" charset="-122"/>
              </a:rPr>
              <a:t> = foreground.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z="1600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Precisely the quantity we want to minimize.</a:t>
            </a:r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638" y="2781300"/>
            <a:ext cx="53276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4149725"/>
            <a:ext cx="4752975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B77692-6405-4CEC-B0D4-30BABD327EDA}" type="slidenum">
              <a:rPr lang="en-US" altLang="zh-CN">
                <a:ea typeface="宋体" charset="-122"/>
              </a:rPr>
              <a:pPr/>
              <a:t>89</a:t>
            </a:fld>
            <a:endParaRPr lang="en-US" altLang="zh-CN">
              <a:ea typeface="宋体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 Disjoint Paths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Disjoint path problem</a:t>
            </a:r>
            <a:r>
              <a:rPr lang="en-US" altLang="zh-CN" sz="2800" smtClean="0">
                <a:ea typeface="宋体" charset="-122"/>
              </a:rPr>
              <a:t>. Given a digraph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) </a:t>
            </a:r>
            <a:r>
              <a:rPr lang="en-US" altLang="zh-CN" sz="2800" smtClean="0">
                <a:ea typeface="宋体" charset="-122"/>
              </a:rPr>
              <a:t>and two nodes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, find the max number of edge-disjoint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-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 paths.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Def. Two paths are 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edge-disjoint</a:t>
            </a:r>
            <a:r>
              <a:rPr lang="en-US" altLang="zh-CN" sz="2800" smtClean="0">
                <a:ea typeface="宋体" charset="-122"/>
              </a:rPr>
              <a:t> if they have no edge in common.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Ex: communication networks.</a:t>
            </a:r>
          </a:p>
        </p:txBody>
      </p:sp>
      <p:pic>
        <p:nvPicPr>
          <p:cNvPr id="778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4437063"/>
            <a:ext cx="4319587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18765-84EE-49C8-B4CB-6CC15FE8612D}" type="slidenum">
              <a:rPr lang="en-US" altLang="zh-CN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Key Idea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Lemma</a:t>
            </a:r>
            <a:r>
              <a:rPr lang="en-US" altLang="zh-CN" smtClean="0">
                <a:ea typeface="宋体" charset="-122"/>
              </a:rPr>
              <a:t>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 distinct S.C.C.’s with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 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mtClean="0">
                <a:ea typeface="宋体" charset="-122"/>
                <a:sym typeface="Symbol" pitchFamily="18" charset="2"/>
              </a:rPr>
              <a:t>, and path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~~~&gt;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ea typeface="宋体" charset="-122"/>
                <a:sym typeface="Symbol" pitchFamily="18" charset="2"/>
              </a:rPr>
              <a:t>’ exists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 Then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’~~~&gt;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does not exist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Proof</a:t>
            </a:r>
            <a:r>
              <a:rPr lang="en-US" altLang="zh-CN" smtClean="0">
                <a:ea typeface="宋体" charset="-122"/>
                <a:sym typeface="Symbol" pitchFamily="18" charset="2"/>
              </a:rPr>
              <a:t>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’~~~&gt;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existing 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~~~&gt;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ea typeface="宋体" charset="-122"/>
                <a:sym typeface="Symbol" pitchFamily="18" charset="2"/>
              </a:rPr>
              <a:t>’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~~~&gt;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’~~~&gt;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~~~&gt;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Thus,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reachable from each other. Contradiction. </a:t>
            </a:r>
          </a:p>
        </p:txBody>
      </p:sp>
      <p:sp>
        <p:nvSpPr>
          <p:cNvPr id="15365" name="Freeform 4"/>
          <p:cNvSpPr>
            <a:spLocks/>
          </p:cNvSpPr>
          <p:nvPr/>
        </p:nvSpPr>
        <p:spPr bwMode="auto">
          <a:xfrm>
            <a:off x="3465513" y="5181600"/>
            <a:ext cx="1233487" cy="1190625"/>
          </a:xfrm>
          <a:custGeom>
            <a:avLst/>
            <a:gdLst>
              <a:gd name="T0" fmla="*/ 149225 w 777"/>
              <a:gd name="T1" fmla="*/ 127000 h 750"/>
              <a:gd name="T2" fmla="*/ 212725 w 777"/>
              <a:gd name="T3" fmla="*/ 106363 h 750"/>
              <a:gd name="T4" fmla="*/ 277812 w 777"/>
              <a:gd name="T5" fmla="*/ 63500 h 750"/>
              <a:gd name="T6" fmla="*/ 554037 w 777"/>
              <a:gd name="T7" fmla="*/ 0 h 750"/>
              <a:gd name="T8" fmla="*/ 744537 w 777"/>
              <a:gd name="T9" fmla="*/ 41275 h 750"/>
              <a:gd name="T10" fmla="*/ 979487 w 777"/>
              <a:gd name="T11" fmla="*/ 169862 h 750"/>
              <a:gd name="T12" fmla="*/ 1063625 w 777"/>
              <a:gd name="T13" fmla="*/ 233363 h 750"/>
              <a:gd name="T14" fmla="*/ 1106487 w 777"/>
              <a:gd name="T15" fmla="*/ 319087 h 750"/>
              <a:gd name="T16" fmla="*/ 1233487 w 777"/>
              <a:gd name="T17" fmla="*/ 530225 h 750"/>
              <a:gd name="T18" fmla="*/ 1169987 w 777"/>
              <a:gd name="T19" fmla="*/ 871538 h 750"/>
              <a:gd name="T20" fmla="*/ 1149350 w 777"/>
              <a:gd name="T21" fmla="*/ 1104900 h 750"/>
              <a:gd name="T22" fmla="*/ 1020762 w 777"/>
              <a:gd name="T23" fmla="*/ 1168400 h 750"/>
              <a:gd name="T24" fmla="*/ 808037 w 777"/>
              <a:gd name="T25" fmla="*/ 1190625 h 750"/>
              <a:gd name="T26" fmla="*/ 65087 w 777"/>
              <a:gd name="T27" fmla="*/ 1084263 h 750"/>
              <a:gd name="T28" fmla="*/ 42862 w 777"/>
              <a:gd name="T29" fmla="*/ 509588 h 750"/>
              <a:gd name="T30" fmla="*/ 171450 w 777"/>
              <a:gd name="T31" fmla="*/ 254000 h 750"/>
              <a:gd name="T32" fmla="*/ 149225 w 777"/>
              <a:gd name="T33" fmla="*/ 127000 h 7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77"/>
              <a:gd name="T52" fmla="*/ 0 h 750"/>
              <a:gd name="T53" fmla="*/ 777 w 777"/>
              <a:gd name="T54" fmla="*/ 750 h 7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77" h="750">
                <a:moveTo>
                  <a:pt x="94" y="80"/>
                </a:moveTo>
                <a:cubicBezTo>
                  <a:pt x="107" y="76"/>
                  <a:pt x="121" y="73"/>
                  <a:pt x="134" y="67"/>
                </a:cubicBezTo>
                <a:cubicBezTo>
                  <a:pt x="149" y="60"/>
                  <a:pt x="160" y="46"/>
                  <a:pt x="175" y="40"/>
                </a:cubicBezTo>
                <a:cubicBezTo>
                  <a:pt x="219" y="24"/>
                  <a:pt x="298" y="10"/>
                  <a:pt x="349" y="0"/>
                </a:cubicBezTo>
                <a:cubicBezTo>
                  <a:pt x="356" y="1"/>
                  <a:pt x="456" y="20"/>
                  <a:pt x="469" y="26"/>
                </a:cubicBezTo>
                <a:cubicBezTo>
                  <a:pt x="683" y="133"/>
                  <a:pt x="504" y="68"/>
                  <a:pt x="617" y="107"/>
                </a:cubicBezTo>
                <a:cubicBezTo>
                  <a:pt x="635" y="120"/>
                  <a:pt x="656" y="130"/>
                  <a:pt x="670" y="147"/>
                </a:cubicBezTo>
                <a:cubicBezTo>
                  <a:pt x="683" y="162"/>
                  <a:pt x="687" y="184"/>
                  <a:pt x="697" y="201"/>
                </a:cubicBezTo>
                <a:cubicBezTo>
                  <a:pt x="723" y="246"/>
                  <a:pt x="749" y="291"/>
                  <a:pt x="777" y="334"/>
                </a:cubicBezTo>
                <a:cubicBezTo>
                  <a:pt x="768" y="419"/>
                  <a:pt x="757" y="471"/>
                  <a:pt x="737" y="549"/>
                </a:cubicBezTo>
                <a:cubicBezTo>
                  <a:pt x="733" y="598"/>
                  <a:pt x="738" y="649"/>
                  <a:pt x="724" y="696"/>
                </a:cubicBezTo>
                <a:cubicBezTo>
                  <a:pt x="719" y="714"/>
                  <a:pt x="658" y="734"/>
                  <a:pt x="643" y="736"/>
                </a:cubicBezTo>
                <a:cubicBezTo>
                  <a:pt x="599" y="743"/>
                  <a:pt x="554" y="745"/>
                  <a:pt x="509" y="750"/>
                </a:cubicBezTo>
                <a:cubicBezTo>
                  <a:pt x="346" y="740"/>
                  <a:pt x="195" y="733"/>
                  <a:pt x="41" y="683"/>
                </a:cubicBezTo>
                <a:cubicBezTo>
                  <a:pt x="0" y="566"/>
                  <a:pt x="15" y="442"/>
                  <a:pt x="27" y="321"/>
                </a:cubicBezTo>
                <a:cubicBezTo>
                  <a:pt x="35" y="233"/>
                  <a:pt x="39" y="206"/>
                  <a:pt x="108" y="160"/>
                </a:cubicBezTo>
                <a:cubicBezTo>
                  <a:pt x="92" y="98"/>
                  <a:pt x="94" y="125"/>
                  <a:pt x="94" y="8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6" name="Freeform 5"/>
          <p:cNvSpPr>
            <a:spLocks/>
          </p:cNvSpPr>
          <p:nvPr/>
        </p:nvSpPr>
        <p:spPr bwMode="auto">
          <a:xfrm>
            <a:off x="6219825" y="4876800"/>
            <a:ext cx="1604963" cy="1746250"/>
          </a:xfrm>
          <a:custGeom>
            <a:avLst/>
            <a:gdLst>
              <a:gd name="T0" fmla="*/ 223838 w 1011"/>
              <a:gd name="T1" fmla="*/ 360362 h 1100"/>
              <a:gd name="T2" fmla="*/ 330200 w 1011"/>
              <a:gd name="T3" fmla="*/ 212725 h 1100"/>
              <a:gd name="T4" fmla="*/ 393700 w 1011"/>
              <a:gd name="T5" fmla="*/ 147637 h 1100"/>
              <a:gd name="T6" fmla="*/ 585788 w 1011"/>
              <a:gd name="T7" fmla="*/ 0 h 1100"/>
              <a:gd name="T8" fmla="*/ 733425 w 1011"/>
              <a:gd name="T9" fmla="*/ 41275 h 1100"/>
              <a:gd name="T10" fmla="*/ 862013 w 1011"/>
              <a:gd name="T11" fmla="*/ 106363 h 1100"/>
              <a:gd name="T12" fmla="*/ 1244600 w 1011"/>
              <a:gd name="T13" fmla="*/ 403225 h 1100"/>
              <a:gd name="T14" fmla="*/ 1350963 w 1011"/>
              <a:gd name="T15" fmla="*/ 509587 h 1100"/>
              <a:gd name="T16" fmla="*/ 1393825 w 1011"/>
              <a:gd name="T17" fmla="*/ 573087 h 1100"/>
              <a:gd name="T18" fmla="*/ 1457325 w 1011"/>
              <a:gd name="T19" fmla="*/ 615950 h 1100"/>
              <a:gd name="T20" fmla="*/ 1563688 w 1011"/>
              <a:gd name="T21" fmla="*/ 765175 h 1100"/>
              <a:gd name="T22" fmla="*/ 1604963 w 1011"/>
              <a:gd name="T23" fmla="*/ 828675 h 1100"/>
              <a:gd name="T24" fmla="*/ 1541463 w 1011"/>
              <a:gd name="T25" fmla="*/ 1127125 h 1100"/>
              <a:gd name="T26" fmla="*/ 1371600 w 1011"/>
              <a:gd name="T27" fmla="*/ 1296987 h 1100"/>
              <a:gd name="T28" fmla="*/ 1052513 w 1011"/>
              <a:gd name="T29" fmla="*/ 1530350 h 1100"/>
              <a:gd name="T30" fmla="*/ 862013 w 1011"/>
              <a:gd name="T31" fmla="*/ 1636713 h 1100"/>
              <a:gd name="T32" fmla="*/ 287338 w 1011"/>
              <a:gd name="T33" fmla="*/ 1636713 h 1100"/>
              <a:gd name="T34" fmla="*/ 201613 w 1011"/>
              <a:gd name="T35" fmla="*/ 1509712 h 1100"/>
              <a:gd name="T36" fmla="*/ 138113 w 1011"/>
              <a:gd name="T37" fmla="*/ 1403350 h 1100"/>
              <a:gd name="T38" fmla="*/ 31750 w 1011"/>
              <a:gd name="T39" fmla="*/ 1254125 h 1100"/>
              <a:gd name="T40" fmla="*/ 74613 w 1011"/>
              <a:gd name="T41" fmla="*/ 1020762 h 1100"/>
              <a:gd name="T42" fmla="*/ 95250 w 1011"/>
              <a:gd name="T43" fmla="*/ 955675 h 1100"/>
              <a:gd name="T44" fmla="*/ 160338 w 1011"/>
              <a:gd name="T45" fmla="*/ 914400 h 1100"/>
              <a:gd name="T46" fmla="*/ 266700 w 1011"/>
              <a:gd name="T47" fmla="*/ 722312 h 1100"/>
              <a:gd name="T48" fmla="*/ 223838 w 1011"/>
              <a:gd name="T49" fmla="*/ 360362 h 11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11"/>
              <a:gd name="T76" fmla="*/ 0 h 1100"/>
              <a:gd name="T77" fmla="*/ 1011 w 1011"/>
              <a:gd name="T78" fmla="*/ 1100 h 110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11" h="1100">
                <a:moveTo>
                  <a:pt x="141" y="227"/>
                </a:moveTo>
                <a:cubicBezTo>
                  <a:pt x="242" y="126"/>
                  <a:pt x="123" y="253"/>
                  <a:pt x="208" y="134"/>
                </a:cubicBezTo>
                <a:cubicBezTo>
                  <a:pt x="219" y="118"/>
                  <a:pt x="237" y="109"/>
                  <a:pt x="248" y="93"/>
                </a:cubicBezTo>
                <a:cubicBezTo>
                  <a:pt x="298" y="23"/>
                  <a:pt x="278" y="22"/>
                  <a:pt x="369" y="0"/>
                </a:cubicBezTo>
                <a:cubicBezTo>
                  <a:pt x="385" y="4"/>
                  <a:pt x="444" y="17"/>
                  <a:pt x="462" y="26"/>
                </a:cubicBezTo>
                <a:cubicBezTo>
                  <a:pt x="571" y="81"/>
                  <a:pt x="435" y="30"/>
                  <a:pt x="543" y="67"/>
                </a:cubicBezTo>
                <a:cubicBezTo>
                  <a:pt x="607" y="165"/>
                  <a:pt x="667" y="231"/>
                  <a:pt x="784" y="254"/>
                </a:cubicBezTo>
                <a:cubicBezTo>
                  <a:pt x="856" y="361"/>
                  <a:pt x="762" y="232"/>
                  <a:pt x="851" y="321"/>
                </a:cubicBezTo>
                <a:cubicBezTo>
                  <a:pt x="862" y="332"/>
                  <a:pt x="867" y="350"/>
                  <a:pt x="878" y="361"/>
                </a:cubicBezTo>
                <a:cubicBezTo>
                  <a:pt x="889" y="372"/>
                  <a:pt x="907" y="376"/>
                  <a:pt x="918" y="388"/>
                </a:cubicBezTo>
                <a:cubicBezTo>
                  <a:pt x="943" y="417"/>
                  <a:pt x="963" y="450"/>
                  <a:pt x="985" y="482"/>
                </a:cubicBezTo>
                <a:cubicBezTo>
                  <a:pt x="994" y="495"/>
                  <a:pt x="1011" y="522"/>
                  <a:pt x="1011" y="522"/>
                </a:cubicBezTo>
                <a:cubicBezTo>
                  <a:pt x="1003" y="581"/>
                  <a:pt x="999" y="654"/>
                  <a:pt x="971" y="710"/>
                </a:cubicBezTo>
                <a:cubicBezTo>
                  <a:pt x="946" y="761"/>
                  <a:pt x="905" y="783"/>
                  <a:pt x="864" y="817"/>
                </a:cubicBezTo>
                <a:cubicBezTo>
                  <a:pt x="799" y="871"/>
                  <a:pt x="745" y="937"/>
                  <a:pt x="663" y="964"/>
                </a:cubicBezTo>
                <a:cubicBezTo>
                  <a:pt x="571" y="1026"/>
                  <a:pt x="614" y="1008"/>
                  <a:pt x="543" y="1031"/>
                </a:cubicBezTo>
                <a:cubicBezTo>
                  <a:pt x="438" y="1100"/>
                  <a:pt x="299" y="1049"/>
                  <a:pt x="181" y="1031"/>
                </a:cubicBezTo>
                <a:cubicBezTo>
                  <a:pt x="163" y="1004"/>
                  <a:pt x="143" y="979"/>
                  <a:pt x="127" y="951"/>
                </a:cubicBezTo>
                <a:cubicBezTo>
                  <a:pt x="114" y="929"/>
                  <a:pt x="101" y="906"/>
                  <a:pt x="87" y="884"/>
                </a:cubicBezTo>
                <a:cubicBezTo>
                  <a:pt x="66" y="852"/>
                  <a:pt x="20" y="790"/>
                  <a:pt x="20" y="790"/>
                </a:cubicBezTo>
                <a:cubicBezTo>
                  <a:pt x="0" y="727"/>
                  <a:pt x="22" y="701"/>
                  <a:pt x="47" y="643"/>
                </a:cubicBezTo>
                <a:cubicBezTo>
                  <a:pt x="53" y="630"/>
                  <a:pt x="51" y="613"/>
                  <a:pt x="60" y="602"/>
                </a:cubicBezTo>
                <a:cubicBezTo>
                  <a:pt x="70" y="589"/>
                  <a:pt x="87" y="585"/>
                  <a:pt x="101" y="576"/>
                </a:cubicBezTo>
                <a:cubicBezTo>
                  <a:pt x="127" y="536"/>
                  <a:pt x="141" y="495"/>
                  <a:pt x="168" y="455"/>
                </a:cubicBezTo>
                <a:cubicBezTo>
                  <a:pt x="150" y="299"/>
                  <a:pt x="159" y="375"/>
                  <a:pt x="141" y="22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730625" y="4800600"/>
            <a:ext cx="38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/>
              <a:t>C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905625" y="46482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/>
              <a:t>C</a:t>
            </a:r>
            <a:r>
              <a:rPr lang="en-US" altLang="zh-CN"/>
              <a:t>’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3854450" y="5257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871913" y="58674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6629400" y="4953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u’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767513" y="58674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v’</a:t>
            </a:r>
          </a:p>
        </p:txBody>
      </p:sp>
      <p:sp>
        <p:nvSpPr>
          <p:cNvPr id="15373" name="Freeform 12"/>
          <p:cNvSpPr>
            <a:spLocks/>
          </p:cNvSpPr>
          <p:nvPr/>
        </p:nvSpPr>
        <p:spPr bwMode="auto">
          <a:xfrm>
            <a:off x="4114800" y="5240338"/>
            <a:ext cx="2609850" cy="401637"/>
          </a:xfrm>
          <a:custGeom>
            <a:avLst/>
            <a:gdLst>
              <a:gd name="T0" fmla="*/ 0 w 1644"/>
              <a:gd name="T1" fmla="*/ 279400 h 253"/>
              <a:gd name="T2" fmla="*/ 177800 w 1644"/>
              <a:gd name="T3" fmla="*/ 234950 h 253"/>
              <a:gd name="T4" fmla="*/ 268288 w 1644"/>
              <a:gd name="T5" fmla="*/ 212725 h 253"/>
              <a:gd name="T6" fmla="*/ 579438 w 1644"/>
              <a:gd name="T7" fmla="*/ 279400 h 253"/>
              <a:gd name="T8" fmla="*/ 679450 w 1644"/>
              <a:gd name="T9" fmla="*/ 357187 h 253"/>
              <a:gd name="T10" fmla="*/ 803275 w 1644"/>
              <a:gd name="T11" fmla="*/ 401637 h 253"/>
              <a:gd name="T12" fmla="*/ 1047750 w 1644"/>
              <a:gd name="T13" fmla="*/ 346075 h 253"/>
              <a:gd name="T14" fmla="*/ 1114425 w 1644"/>
              <a:gd name="T15" fmla="*/ 301625 h 253"/>
              <a:gd name="T16" fmla="*/ 1338262 w 1644"/>
              <a:gd name="T17" fmla="*/ 290512 h 253"/>
              <a:gd name="T18" fmla="*/ 1895475 w 1644"/>
              <a:gd name="T19" fmla="*/ 134937 h 253"/>
              <a:gd name="T20" fmla="*/ 2397125 w 1644"/>
              <a:gd name="T21" fmla="*/ 23812 h 253"/>
              <a:gd name="T22" fmla="*/ 2609850 w 1644"/>
              <a:gd name="T23" fmla="*/ 0 h 2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44"/>
              <a:gd name="T37" fmla="*/ 0 h 253"/>
              <a:gd name="T38" fmla="*/ 1644 w 1644"/>
              <a:gd name="T39" fmla="*/ 253 h 25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44" h="253">
                <a:moveTo>
                  <a:pt x="0" y="176"/>
                </a:moveTo>
                <a:cubicBezTo>
                  <a:pt x="42" y="190"/>
                  <a:pt x="74" y="162"/>
                  <a:pt x="112" y="148"/>
                </a:cubicBezTo>
                <a:cubicBezTo>
                  <a:pt x="130" y="141"/>
                  <a:pt x="169" y="134"/>
                  <a:pt x="169" y="134"/>
                </a:cubicBezTo>
                <a:cubicBezTo>
                  <a:pt x="238" y="140"/>
                  <a:pt x="300" y="154"/>
                  <a:pt x="365" y="176"/>
                </a:cubicBezTo>
                <a:cubicBezTo>
                  <a:pt x="412" y="223"/>
                  <a:pt x="388" y="212"/>
                  <a:pt x="428" y="225"/>
                </a:cubicBezTo>
                <a:cubicBezTo>
                  <a:pt x="452" y="248"/>
                  <a:pt x="472" y="247"/>
                  <a:pt x="506" y="253"/>
                </a:cubicBezTo>
                <a:cubicBezTo>
                  <a:pt x="558" y="240"/>
                  <a:pt x="609" y="235"/>
                  <a:pt x="660" y="218"/>
                </a:cubicBezTo>
                <a:cubicBezTo>
                  <a:pt x="676" y="213"/>
                  <a:pt x="685" y="191"/>
                  <a:pt x="702" y="190"/>
                </a:cubicBezTo>
                <a:cubicBezTo>
                  <a:pt x="749" y="188"/>
                  <a:pt x="796" y="185"/>
                  <a:pt x="843" y="183"/>
                </a:cubicBezTo>
                <a:cubicBezTo>
                  <a:pt x="927" y="99"/>
                  <a:pt x="1084" y="91"/>
                  <a:pt x="1194" y="85"/>
                </a:cubicBezTo>
                <a:cubicBezTo>
                  <a:pt x="1300" y="58"/>
                  <a:pt x="1401" y="28"/>
                  <a:pt x="1510" y="15"/>
                </a:cubicBezTo>
                <a:cubicBezTo>
                  <a:pt x="1555" y="10"/>
                  <a:pt x="1644" y="0"/>
                  <a:pt x="16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74" name="Freeform 13"/>
          <p:cNvSpPr>
            <a:spLocks/>
          </p:cNvSpPr>
          <p:nvPr/>
        </p:nvSpPr>
        <p:spPr bwMode="auto">
          <a:xfrm>
            <a:off x="4103688" y="5976938"/>
            <a:ext cx="2765425" cy="249237"/>
          </a:xfrm>
          <a:custGeom>
            <a:avLst/>
            <a:gdLst>
              <a:gd name="T0" fmla="*/ 2765425 w 1742"/>
              <a:gd name="T1" fmla="*/ 177800 h 157"/>
              <a:gd name="T2" fmla="*/ 2576513 w 1742"/>
              <a:gd name="T3" fmla="*/ 166687 h 157"/>
              <a:gd name="T4" fmla="*/ 2508250 w 1742"/>
              <a:gd name="T5" fmla="*/ 144462 h 157"/>
              <a:gd name="T6" fmla="*/ 2263775 w 1742"/>
              <a:gd name="T7" fmla="*/ 55562 h 157"/>
              <a:gd name="T8" fmla="*/ 2108200 w 1742"/>
              <a:gd name="T9" fmla="*/ 0 h 157"/>
              <a:gd name="T10" fmla="*/ 2006600 w 1742"/>
              <a:gd name="T11" fmla="*/ 44450 h 157"/>
              <a:gd name="T12" fmla="*/ 1884363 w 1742"/>
              <a:gd name="T13" fmla="*/ 111125 h 157"/>
              <a:gd name="T14" fmla="*/ 1516062 w 1742"/>
              <a:gd name="T15" fmla="*/ 133350 h 157"/>
              <a:gd name="T16" fmla="*/ 1416050 w 1742"/>
              <a:gd name="T17" fmla="*/ 223837 h 157"/>
              <a:gd name="T18" fmla="*/ 969963 w 1742"/>
              <a:gd name="T19" fmla="*/ 212725 h 157"/>
              <a:gd name="T20" fmla="*/ 423863 w 1742"/>
              <a:gd name="T21" fmla="*/ 212725 h 157"/>
              <a:gd name="T22" fmla="*/ 77788 w 1742"/>
              <a:gd name="T23" fmla="*/ 201612 h 157"/>
              <a:gd name="T24" fmla="*/ 0 w 1742"/>
              <a:gd name="T25" fmla="*/ 212725 h 15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42"/>
              <a:gd name="T40" fmla="*/ 0 h 157"/>
              <a:gd name="T41" fmla="*/ 1742 w 1742"/>
              <a:gd name="T42" fmla="*/ 157 h 15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42" h="157">
                <a:moveTo>
                  <a:pt x="1742" y="112"/>
                </a:moveTo>
                <a:cubicBezTo>
                  <a:pt x="1702" y="110"/>
                  <a:pt x="1662" y="110"/>
                  <a:pt x="1623" y="105"/>
                </a:cubicBezTo>
                <a:cubicBezTo>
                  <a:pt x="1608" y="103"/>
                  <a:pt x="1580" y="91"/>
                  <a:pt x="1580" y="91"/>
                </a:cubicBezTo>
                <a:cubicBezTo>
                  <a:pt x="1537" y="62"/>
                  <a:pt x="1477" y="48"/>
                  <a:pt x="1426" y="35"/>
                </a:cubicBezTo>
                <a:cubicBezTo>
                  <a:pt x="1396" y="15"/>
                  <a:pt x="1362" y="11"/>
                  <a:pt x="1328" y="0"/>
                </a:cubicBezTo>
                <a:cubicBezTo>
                  <a:pt x="1305" y="8"/>
                  <a:pt x="1287" y="20"/>
                  <a:pt x="1264" y="28"/>
                </a:cubicBezTo>
                <a:cubicBezTo>
                  <a:pt x="1254" y="57"/>
                  <a:pt x="1218" y="67"/>
                  <a:pt x="1187" y="70"/>
                </a:cubicBezTo>
                <a:cubicBezTo>
                  <a:pt x="1110" y="76"/>
                  <a:pt x="955" y="84"/>
                  <a:pt x="955" y="84"/>
                </a:cubicBezTo>
                <a:cubicBezTo>
                  <a:pt x="946" y="112"/>
                  <a:pt x="920" y="132"/>
                  <a:pt x="892" y="141"/>
                </a:cubicBezTo>
                <a:cubicBezTo>
                  <a:pt x="777" y="129"/>
                  <a:pt x="753" y="129"/>
                  <a:pt x="611" y="134"/>
                </a:cubicBezTo>
                <a:cubicBezTo>
                  <a:pt x="497" y="157"/>
                  <a:pt x="382" y="143"/>
                  <a:pt x="267" y="134"/>
                </a:cubicBezTo>
                <a:cubicBezTo>
                  <a:pt x="186" y="118"/>
                  <a:pt x="141" y="122"/>
                  <a:pt x="49" y="127"/>
                </a:cubicBezTo>
                <a:cubicBezTo>
                  <a:pt x="19" y="137"/>
                  <a:pt x="35" y="134"/>
                  <a:pt x="0" y="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5334000" y="6019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H="1">
            <a:off x="5410200" y="6019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EAE74A-BC54-491F-8769-1A99C852843C}" type="slidenum">
              <a:rPr lang="en-US" altLang="zh-CN">
                <a:ea typeface="宋体" charset="-122"/>
              </a:rPr>
              <a:pPr/>
              <a:t>90</a:t>
            </a:fld>
            <a:endParaRPr lang="en-US" altLang="zh-CN">
              <a:ea typeface="宋体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 Disjoint Paths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Disjoint path problem</a:t>
            </a:r>
            <a:r>
              <a:rPr lang="en-US" altLang="zh-CN" sz="2800" smtClean="0">
                <a:ea typeface="宋体" charset="-122"/>
              </a:rPr>
              <a:t>. Given a digraph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) </a:t>
            </a:r>
            <a:r>
              <a:rPr lang="en-US" altLang="zh-CN" sz="2800" smtClean="0">
                <a:ea typeface="宋体" charset="-122"/>
              </a:rPr>
              <a:t>and two nodes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, find the max number of edge-disjoint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-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 paths.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Def. Two paths are 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edge-disjoint</a:t>
            </a:r>
            <a:r>
              <a:rPr lang="en-US" altLang="zh-CN" sz="2800" smtClean="0">
                <a:ea typeface="宋体" charset="-122"/>
              </a:rPr>
              <a:t> if they have no edge in common.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Ex: communication networks.</a:t>
            </a:r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4437063"/>
            <a:ext cx="453072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1D7858-C903-4641-A4FC-66F028C0C5D8}" type="slidenum">
              <a:rPr lang="en-US" altLang="zh-CN">
                <a:ea typeface="宋体" charset="-122"/>
              </a:rPr>
              <a:pPr/>
              <a:t>91</a:t>
            </a:fld>
            <a:endParaRPr lang="en-US" altLang="zh-CN">
              <a:ea typeface="宋体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 Disjoint Paths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  <a:ea typeface="宋体" charset="-122"/>
              </a:rPr>
              <a:t>Max flow formulation</a:t>
            </a:r>
            <a:r>
              <a:rPr lang="en-US" altLang="zh-CN" sz="2400" smtClean="0">
                <a:ea typeface="宋体" charset="-122"/>
              </a:rPr>
              <a:t>: assign unit capacity to every edge.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  <a:ea typeface="宋体" charset="-122"/>
              </a:rPr>
              <a:t>Theorem.</a:t>
            </a:r>
            <a:r>
              <a:rPr lang="en-US" altLang="zh-CN" sz="2400" smtClean="0">
                <a:ea typeface="宋体" charset="-122"/>
              </a:rPr>
              <a:t> Max number edge-disjoint </a:t>
            </a:r>
            <a:r>
              <a:rPr lang="en-US" altLang="zh-CN" sz="24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400" smtClean="0">
                <a:solidFill>
                  <a:srgbClr val="008C87"/>
                </a:solidFill>
                <a:ea typeface="宋体" charset="-122"/>
              </a:rPr>
              <a:t>-</a:t>
            </a:r>
            <a:r>
              <a:rPr lang="en-US" altLang="zh-CN" sz="24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400" smtClean="0">
                <a:ea typeface="宋体" charset="-122"/>
              </a:rPr>
              <a:t> paths equals max flow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Pf. </a:t>
            </a:r>
            <a:r>
              <a:rPr lang="en-US" altLang="zh-CN" sz="2400" smtClean="0">
                <a:ea typeface="宋体" charset="-122"/>
                <a:sym typeface="Wingdings" pitchFamily="2" charset="2"/>
              </a:rPr>
              <a:t></a:t>
            </a:r>
            <a:endParaRPr lang="en-US" altLang="zh-CN" sz="240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Suppose there are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 edge-disjoint paths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P</a:t>
            </a:r>
            <a:r>
              <a:rPr lang="en-US" altLang="zh-CN" sz="2000" baseline="-25000" smtClean="0">
                <a:solidFill>
                  <a:srgbClr val="008C87"/>
                </a:solidFill>
                <a:ea typeface="宋体" charset="-122"/>
              </a:rPr>
              <a:t>1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, . . . ,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P</a:t>
            </a:r>
            <a:r>
              <a:rPr lang="en-US" altLang="zh-CN" sz="2000" i="1" baseline="-25000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Set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) = 1</a:t>
            </a:r>
            <a:r>
              <a:rPr lang="en-US" altLang="zh-CN" sz="2000" smtClean="0">
                <a:ea typeface="宋体" charset="-122"/>
              </a:rPr>
              <a:t> if </a:t>
            </a:r>
            <a:r>
              <a:rPr lang="en-US" altLang="zh-CN" sz="2000" i="1" smtClean="0">
                <a:ea typeface="宋体" charset="-122"/>
              </a:rPr>
              <a:t>e</a:t>
            </a:r>
            <a:r>
              <a:rPr lang="en-US" altLang="zh-CN" sz="2000" smtClean="0">
                <a:ea typeface="宋体" charset="-122"/>
              </a:rPr>
              <a:t> participates in some path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P</a:t>
            </a:r>
            <a:r>
              <a:rPr lang="en-US" altLang="zh-CN" sz="2000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; else set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) = 0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Since paths are edge-disjoint,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ea typeface="宋体" charset="-122"/>
              </a:rPr>
              <a:t> is a flow of value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.</a:t>
            </a:r>
          </a:p>
        </p:txBody>
      </p:sp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2133600"/>
            <a:ext cx="33845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E1C1D5-72E4-4EBC-84A0-867C01A2EF3D}" type="slidenum">
              <a:rPr lang="en-US" altLang="zh-CN">
                <a:ea typeface="宋体" charset="-122"/>
              </a:rPr>
              <a:pPr/>
              <a:t>92</a:t>
            </a:fld>
            <a:endParaRPr lang="en-US" altLang="zh-CN">
              <a:ea typeface="宋体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 Disjoint Paths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rgbClr val="CE0000"/>
                </a:solidFill>
                <a:ea typeface="宋体" charset="-122"/>
              </a:rPr>
              <a:t>Max flow formulation</a:t>
            </a:r>
            <a:r>
              <a:rPr lang="en-US" altLang="zh-CN" sz="2000" smtClean="0">
                <a:ea typeface="宋体" charset="-122"/>
              </a:rPr>
              <a:t>: assign unit capacity to every edge.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solidFill>
                <a:srgbClr val="CE0000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solidFill>
                <a:srgbClr val="CE0000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rgbClr val="CE0000"/>
                </a:solidFill>
                <a:ea typeface="宋体" charset="-122"/>
              </a:rPr>
              <a:t>Theorem.</a:t>
            </a:r>
            <a:r>
              <a:rPr lang="en-US" altLang="zh-CN" sz="2000" smtClean="0">
                <a:ea typeface="宋体" charset="-122"/>
              </a:rPr>
              <a:t> Max number edge-disjoint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-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000" smtClean="0">
                <a:ea typeface="宋体" charset="-122"/>
              </a:rPr>
              <a:t> paths equals max flow value.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ea typeface="宋体" charset="-122"/>
              </a:rPr>
              <a:t>      Pf. </a:t>
            </a:r>
            <a:r>
              <a:rPr lang="en-US" altLang="zh-CN" sz="2000" smtClean="0">
                <a:ea typeface="宋体" charset="-122"/>
                <a:sym typeface="Wingdings" pitchFamily="2" charset="2"/>
              </a:rPr>
              <a:t></a:t>
            </a:r>
            <a:endParaRPr lang="en-US" altLang="zh-CN" sz="2000" smtClean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Suppose max flow value is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180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Integrality theorem </a:t>
            </a:r>
            <a:r>
              <a:rPr lang="en-US" altLang="zh-CN" sz="1800" smtClean="0">
                <a:ea typeface="宋体" charset="-122"/>
                <a:sym typeface="Wingdings" pitchFamily="2" charset="2"/>
              </a:rPr>
              <a:t></a:t>
            </a:r>
            <a:r>
              <a:rPr lang="en-US" altLang="zh-CN" sz="1800" smtClean="0">
                <a:ea typeface="宋体" charset="-122"/>
              </a:rPr>
              <a:t> there exists 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0-1</a:t>
            </a:r>
            <a:r>
              <a:rPr lang="en-US" altLang="zh-CN" sz="1800" smtClean="0">
                <a:ea typeface="宋体" charset="-122"/>
              </a:rPr>
              <a:t> flow f of value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180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Consider edge 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u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z="1800" smtClean="0">
                <a:ea typeface="宋体" charset="-122"/>
              </a:rPr>
              <a:t> with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u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) = 1</a:t>
            </a:r>
            <a:r>
              <a:rPr lang="en-US" altLang="zh-CN" sz="180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by conservation, there exists an edge 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u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z="1800" smtClean="0">
                <a:ea typeface="宋体" charset="-122"/>
              </a:rPr>
              <a:t> with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u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z="1800" smtClean="0">
                <a:solidFill>
                  <a:srgbClr val="008C87"/>
                </a:solidFill>
                <a:ea typeface="宋体" charset="-122"/>
              </a:rPr>
              <a:t>)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continue until reach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1800" smtClean="0">
                <a:ea typeface="宋体" charset="-122"/>
              </a:rPr>
              <a:t>, always choosing a new 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Produces </a:t>
            </a:r>
            <a:r>
              <a:rPr lang="en-US" altLang="zh-CN" sz="18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1800" smtClean="0">
                <a:ea typeface="宋体" charset="-122"/>
              </a:rPr>
              <a:t> (not necessarily simple) edge-disjoint paths.</a:t>
            </a:r>
          </a:p>
        </p:txBody>
      </p:sp>
      <p:pic>
        <p:nvPicPr>
          <p:cNvPr id="809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2133600"/>
            <a:ext cx="33845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1B378-F0D2-4328-9D60-D2AFF14F6347}" type="slidenum">
              <a:rPr lang="en-US" altLang="zh-CN">
                <a:ea typeface="宋体" charset="-122"/>
              </a:rPr>
              <a:pPr/>
              <a:t>93</a:t>
            </a:fld>
            <a:endParaRPr lang="en-US" altLang="zh-CN">
              <a:ea typeface="宋体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Matching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Input: undirected graph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ea typeface="宋体" charset="-122"/>
              </a:rPr>
              <a:t> is a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matching</a:t>
            </a:r>
            <a:r>
              <a:rPr lang="en-US" altLang="zh-CN" smtClean="0">
                <a:ea typeface="宋体" charset="-122"/>
              </a:rPr>
              <a:t> if each node appears in at most one edge in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Max matching</a:t>
            </a:r>
            <a:r>
              <a:rPr lang="en-US" altLang="zh-CN" smtClean="0">
                <a:ea typeface="宋体" charset="-122"/>
              </a:rPr>
              <a:t>: find a max cardinality matching.</a:t>
            </a: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3933825"/>
            <a:ext cx="360045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30A5D-DA48-48D8-B270-91BE300E723C}" type="slidenum">
              <a:rPr lang="en-US" altLang="zh-CN">
                <a:ea typeface="宋体" charset="-122"/>
              </a:rPr>
              <a:pPr/>
              <a:t>94</a:t>
            </a:fld>
            <a:endParaRPr lang="en-US" altLang="zh-CN">
              <a:ea typeface="宋体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Bipartite Matching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Input: undirected graph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L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 R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ea typeface="宋体" charset="-122"/>
              </a:rPr>
              <a:t> is a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matching</a:t>
            </a:r>
            <a:r>
              <a:rPr lang="en-US" altLang="zh-CN" smtClean="0">
                <a:ea typeface="宋体" charset="-122"/>
              </a:rPr>
              <a:t> if each node appears in at most one edge in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Max matching</a:t>
            </a:r>
            <a:r>
              <a:rPr lang="en-US" altLang="zh-CN" smtClean="0">
                <a:ea typeface="宋体" charset="-122"/>
              </a:rPr>
              <a:t>: find a max cardinality matching.</a:t>
            </a: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563" y="3860800"/>
            <a:ext cx="2425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752725" y="5610225"/>
            <a:ext cx="808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>
                <a:solidFill>
                  <a:srgbClr val="008C87"/>
                </a:solidFill>
              </a:rPr>
              <a:t>L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795963" y="5589588"/>
            <a:ext cx="82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>
                <a:solidFill>
                  <a:srgbClr val="008C87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620A3-43EE-4AD8-B37F-E8C690739D6C}" type="slidenum">
              <a:rPr lang="en-US" altLang="zh-CN">
                <a:ea typeface="宋体" charset="-122"/>
              </a:rPr>
              <a:pPr/>
              <a:t>95</a:t>
            </a:fld>
            <a:endParaRPr lang="en-US" altLang="zh-CN">
              <a:ea typeface="宋体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Bipartite Matching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Input: undirected graph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L 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 R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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dirty="0" smtClean="0">
                <a:ea typeface="宋体" charset="-122"/>
              </a:rPr>
              <a:t> is a 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matching</a:t>
            </a:r>
            <a:r>
              <a:rPr lang="en-US" altLang="zh-CN" dirty="0" smtClean="0">
                <a:ea typeface="宋体" charset="-122"/>
              </a:rPr>
              <a:t> if each node appears in at </a:t>
            </a:r>
            <a:r>
              <a:rPr lang="en-US" altLang="zh-CN" dirty="0" smtClean="0">
                <a:ea typeface="宋体" charset="-122"/>
              </a:rPr>
              <a:t>most one edge </a:t>
            </a:r>
            <a:r>
              <a:rPr lang="en-US" altLang="zh-CN" dirty="0" smtClean="0">
                <a:ea typeface="宋体" charset="-122"/>
              </a:rPr>
              <a:t>in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Max matching</a:t>
            </a:r>
            <a:r>
              <a:rPr lang="en-US" altLang="zh-CN" dirty="0" smtClean="0">
                <a:ea typeface="宋体" charset="-122"/>
              </a:rPr>
              <a:t>: find a max cardinality matching.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752725" y="5610225"/>
            <a:ext cx="808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>
                <a:solidFill>
                  <a:srgbClr val="008C87"/>
                </a:solidFill>
              </a:rPr>
              <a:t>L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5795963" y="5589588"/>
            <a:ext cx="82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>
                <a:solidFill>
                  <a:srgbClr val="008C87"/>
                </a:solidFill>
              </a:rPr>
              <a:t>R</a:t>
            </a:r>
          </a:p>
        </p:txBody>
      </p:sp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4275" y="3863975"/>
            <a:ext cx="25082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867400" y="4241800"/>
            <a:ext cx="240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Max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99A243-0AB9-4A17-A1E1-AEE61DF87FE2}" type="slidenum">
              <a:rPr lang="en-US" altLang="zh-CN">
                <a:ea typeface="宋体" charset="-122"/>
              </a:rPr>
              <a:pPr/>
              <a:t>96</a:t>
            </a:fld>
            <a:endParaRPr lang="en-US" altLang="zh-CN">
              <a:ea typeface="宋体" charset="-122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Bipartite Matching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34350" cy="4572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Max flow formulation.</a:t>
            </a:r>
          </a:p>
          <a:p>
            <a:pPr lvl="1" eaLnBrk="1" hangingPunct="1"/>
            <a:r>
              <a:rPr lang="en-US" altLang="zh-CN" sz="2200" smtClean="0">
                <a:ea typeface="宋体" charset="-122"/>
              </a:rPr>
              <a:t>Create digraph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' = (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L 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{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},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' )</a:t>
            </a:r>
            <a:r>
              <a:rPr lang="en-US" altLang="zh-CN" sz="22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200" smtClean="0">
                <a:ea typeface="宋体" charset="-122"/>
              </a:rPr>
              <a:t>Direct all edges from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200" smtClean="0">
                <a:ea typeface="宋体" charset="-122"/>
              </a:rPr>
              <a:t> to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200" smtClean="0">
                <a:ea typeface="宋体" charset="-122"/>
              </a:rPr>
              <a:t>, and assign infinite (or unit) capacity.</a:t>
            </a:r>
          </a:p>
          <a:p>
            <a:pPr lvl="1" eaLnBrk="1" hangingPunct="1"/>
            <a:r>
              <a:rPr lang="en-US" altLang="zh-CN" sz="2200" smtClean="0">
                <a:ea typeface="宋体" charset="-122"/>
              </a:rPr>
              <a:t>Add source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200" smtClean="0">
                <a:ea typeface="宋体" charset="-122"/>
              </a:rPr>
              <a:t>, and unit capacity edges from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200" smtClean="0">
                <a:ea typeface="宋体" charset="-122"/>
              </a:rPr>
              <a:t> to each node in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2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200" smtClean="0">
                <a:ea typeface="宋体" charset="-122"/>
              </a:rPr>
              <a:t>Add sink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200" smtClean="0">
                <a:ea typeface="宋体" charset="-122"/>
              </a:rPr>
              <a:t>, and unit capacity edges from each node in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200" smtClean="0">
                <a:ea typeface="宋体" charset="-122"/>
              </a:rPr>
              <a:t> to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200" smtClean="0">
                <a:ea typeface="宋体" charset="-122"/>
              </a:rPr>
              <a:t>.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4076700"/>
            <a:ext cx="489585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3702E-8D7F-46A4-B8C4-91E4580C7F19}" type="slidenum">
              <a:rPr lang="en-US" altLang="zh-CN">
                <a:ea typeface="宋体" charset="-122"/>
              </a:rPr>
              <a:pPr/>
              <a:t>97</a:t>
            </a:fld>
            <a:endParaRPr lang="en-US" altLang="zh-CN">
              <a:ea typeface="宋体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Bipartite Matching: Proof of Correctness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Theorem.</a:t>
            </a:r>
            <a:r>
              <a:rPr lang="en-US" altLang="zh-CN" smtClean="0">
                <a:ea typeface="宋体" charset="-122"/>
              </a:rPr>
              <a:t> Max cardinality matching in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=</a:t>
            </a:r>
            <a:r>
              <a:rPr lang="en-US" altLang="zh-CN" smtClean="0">
                <a:ea typeface="宋体" charset="-122"/>
              </a:rPr>
              <a:t> value of max flow in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'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Pf.  </a:t>
            </a:r>
            <a:r>
              <a:rPr lang="en-US" altLang="zh-CN" smtClean="0">
                <a:ea typeface="宋体" charset="-122"/>
                <a:sym typeface="Wingdings" pitchFamily="2" charset="2"/>
              </a:rPr>
              <a:t>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Given max matching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z="2000" smtClean="0">
                <a:ea typeface="宋体" charset="-122"/>
              </a:rPr>
              <a:t> of cardinality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Consider flow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smtClean="0">
                <a:ea typeface="宋体" charset="-122"/>
              </a:rPr>
              <a:t>that sends 1 unit along each of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 paths.</a:t>
            </a:r>
          </a:p>
          <a:p>
            <a:pPr lvl="1" eaLnBrk="1" hangingPunct="1"/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ea typeface="宋体" charset="-122"/>
              </a:rPr>
              <a:t> is a flow, and has cardinality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.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4330700"/>
            <a:ext cx="540067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72817B-EF40-48C0-A3AD-6E42FF1C67F4}" type="slidenum">
              <a:rPr lang="en-US" altLang="zh-CN">
                <a:ea typeface="宋体" charset="-122"/>
              </a:rPr>
              <a:pPr/>
              <a:t>98</a:t>
            </a:fld>
            <a:endParaRPr lang="en-US" altLang="zh-CN">
              <a:ea typeface="宋体" charset="-122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Bipartite Matching: Proof of Correctness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78813" cy="4572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Theorem.</a:t>
            </a:r>
            <a:r>
              <a:rPr lang="en-US" altLang="zh-CN" sz="2800" smtClean="0">
                <a:ea typeface="宋体" charset="-122"/>
              </a:rPr>
              <a:t> Max cardinality matching in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800" smtClean="0">
                <a:ea typeface="宋体" charset="-122"/>
              </a:rPr>
              <a:t> 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=</a:t>
            </a:r>
            <a:r>
              <a:rPr lang="en-US" altLang="zh-CN" sz="2800" smtClean="0">
                <a:ea typeface="宋体" charset="-122"/>
              </a:rPr>
              <a:t> value of max flow in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'</a:t>
            </a:r>
            <a:r>
              <a:rPr lang="en-US" altLang="zh-CN" sz="2800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z="2000" smtClean="0">
                <a:ea typeface="宋体" charset="-122"/>
              </a:rPr>
              <a:t>Pf.  </a:t>
            </a:r>
            <a:r>
              <a:rPr lang="en-US" altLang="zh-CN" sz="2000" smtClean="0">
                <a:ea typeface="宋体" charset="-122"/>
                <a:sym typeface="Wingdings" pitchFamily="2" charset="2"/>
              </a:rPr>
              <a:t></a:t>
            </a:r>
            <a:endParaRPr lang="en-US" altLang="zh-CN" sz="2000" smtClean="0">
              <a:ea typeface="宋体" charset="-122"/>
            </a:endParaRP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Let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smtClean="0">
                <a:ea typeface="宋体" charset="-122"/>
              </a:rPr>
              <a:t>be a max flow in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'</a:t>
            </a:r>
            <a:r>
              <a:rPr lang="en-US" altLang="zh-CN" sz="2000" smtClean="0">
                <a:ea typeface="宋体" charset="-122"/>
              </a:rPr>
              <a:t> of value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Integrality theorem </a:t>
            </a:r>
            <a:r>
              <a:rPr lang="en-US" altLang="zh-CN" sz="2000" smtClean="0">
                <a:ea typeface="宋体" charset="-122"/>
                <a:sym typeface="Wingdings" pitchFamily="2" charset="2"/>
              </a:rPr>
              <a:t></a:t>
            </a:r>
            <a:r>
              <a:rPr lang="en-US" altLang="zh-CN" sz="2000" smtClean="0">
                <a:ea typeface="宋体" charset="-122"/>
              </a:rPr>
              <a:t>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 is integral and can assume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ea typeface="宋体" charset="-122"/>
              </a:rPr>
              <a:t> is 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0-1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Consider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z="2000" smtClean="0">
                <a:ea typeface="宋体" charset="-122"/>
              </a:rPr>
              <a:t> = set of edges from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000" smtClean="0">
                <a:ea typeface="宋体" charset="-122"/>
              </a:rPr>
              <a:t> to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000" smtClean="0">
                <a:ea typeface="宋体" charset="-122"/>
              </a:rPr>
              <a:t> with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) = 1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each node in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000" smtClean="0">
                <a:ea typeface="宋体" charset="-122"/>
              </a:rPr>
              <a:t> and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000" smtClean="0">
                <a:ea typeface="宋体" charset="-122"/>
              </a:rPr>
              <a:t> participates in at most one edge in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M</a:t>
            </a:r>
          </a:p>
          <a:p>
            <a:pPr lvl="1" eaLnBrk="1" hangingPunct="1"/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|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| =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: consider cut 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)</a:t>
            </a:r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724400"/>
            <a:ext cx="4968875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2AB1A2-0606-4E3B-A213-96CF76BAE099}" type="slidenum">
              <a:rPr lang="en-US" altLang="zh-CN">
                <a:ea typeface="宋体" charset="-122"/>
              </a:rPr>
              <a:pPr/>
              <a:t>99</a:t>
            </a:fld>
            <a:endParaRPr lang="en-US" altLang="zh-CN">
              <a:ea typeface="宋体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Bipartite Matching: Running Time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Which max flow algorithm to use for bipartite matching?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Generic augmenting path: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|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*|) =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mn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Capacity scaling: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baseline="30000" smtClean="0">
                <a:solidFill>
                  <a:srgbClr val="008C87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log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) = O(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baseline="30000" smtClean="0">
                <a:solidFill>
                  <a:srgbClr val="008C87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Shortest augmenting path: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mn</a:t>
            </a:r>
            <a:r>
              <a:rPr lang="en-US" altLang="zh-CN" baseline="30000" smtClean="0">
                <a:solidFill>
                  <a:srgbClr val="008C87"/>
                </a:solidFill>
                <a:ea typeface="宋体" charset="-122"/>
              </a:rPr>
              <a:t>1/2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SimSun"/>
        <a:cs typeface=""/>
      </a:majorFont>
      <a:minorFont>
        <a:latin typeface="Times New Roma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SimSun" pitchFamily="2" charset="-122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SimSun" pitchFamily="2" charset="-122"/>
            <a:sym typeface="Symbol" pitchFamily="18" charset="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50962</TotalTime>
  <Words>5279</Words>
  <Application>Microsoft PowerPoint</Application>
  <PresentationFormat>全屏显示(4:3)</PresentationFormat>
  <Paragraphs>928</Paragraphs>
  <Slides>99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99</vt:i4>
      </vt:variant>
    </vt:vector>
  </HeadingPairs>
  <TitlesOfParts>
    <vt:vector size="109" baseType="lpstr">
      <vt:lpstr>Times New Roman</vt:lpstr>
      <vt:lpstr>宋体</vt:lpstr>
      <vt:lpstr>Symbol</vt:lpstr>
      <vt:lpstr>Wingdings</vt:lpstr>
      <vt:lpstr>Arial</vt:lpstr>
      <vt:lpstr>Monotype Sorts</vt:lpstr>
      <vt:lpstr>默认设计模板</vt:lpstr>
      <vt:lpstr>Microsoft 公式 3.0</vt:lpstr>
      <vt:lpstr>Microsoft Equation 3.0</vt:lpstr>
      <vt:lpstr>Equation</vt:lpstr>
      <vt:lpstr>Introduction to Algorithms</vt:lpstr>
      <vt:lpstr>Last Time</vt:lpstr>
      <vt:lpstr>Today’s Topics</vt:lpstr>
      <vt:lpstr>Strongly Connected Component</vt:lpstr>
      <vt:lpstr>Strongly Connected Component</vt:lpstr>
      <vt:lpstr>Strongly Connected Component</vt:lpstr>
      <vt:lpstr>Strongly Connected Component</vt:lpstr>
      <vt:lpstr>Key Idea</vt:lpstr>
      <vt:lpstr>Key Idea</vt:lpstr>
      <vt:lpstr>Analysis</vt:lpstr>
      <vt:lpstr>Analysis</vt:lpstr>
      <vt:lpstr>Analysis</vt:lpstr>
      <vt:lpstr>Analysis</vt:lpstr>
      <vt:lpstr>Strongly-Connected-Component</vt:lpstr>
      <vt:lpstr>Flow networks</vt:lpstr>
      <vt:lpstr>Flow networks</vt:lpstr>
      <vt:lpstr>Flow</vt:lpstr>
      <vt:lpstr>Example</vt:lpstr>
      <vt:lpstr>Flow Cancellation</vt:lpstr>
      <vt:lpstr>Flow Decomposition</vt:lpstr>
      <vt:lpstr>Residual Network</vt:lpstr>
      <vt:lpstr>Residual Network</vt:lpstr>
      <vt:lpstr>Augmenting Path</vt:lpstr>
      <vt:lpstr>Augmenting Path</vt:lpstr>
      <vt:lpstr>Augmenting Path</vt:lpstr>
      <vt:lpstr>Potential Problems</vt:lpstr>
      <vt:lpstr>Properties of Flows</vt:lpstr>
      <vt:lpstr>Illustrate Use</vt:lpstr>
      <vt:lpstr>Illustrate Use</vt:lpstr>
      <vt:lpstr>Cut</vt:lpstr>
      <vt:lpstr>Cut</vt:lpstr>
      <vt:lpstr>Cut</vt:lpstr>
      <vt:lpstr>The Max-Flow Min-Cut Theorems</vt:lpstr>
      <vt:lpstr>The Max-Flow Min-Cut Theorems</vt:lpstr>
      <vt:lpstr>The Max-Flow Min-Cut Theorems</vt:lpstr>
      <vt:lpstr>Ford-Fulkerson Algorithm</vt:lpstr>
      <vt:lpstr>Ford-Fulkerson Algorithm</vt:lpstr>
      <vt:lpstr>Possible Efficiency Problem</vt:lpstr>
      <vt:lpstr>Edmonds-Karp Algorithm 1</vt:lpstr>
      <vt:lpstr>Edmonds-Karp Algorithm 2</vt:lpstr>
      <vt:lpstr>Level Graph</vt:lpstr>
      <vt:lpstr>Level Graph  - Example</vt:lpstr>
      <vt:lpstr>Edmonds-Karp #2 Analysis</vt:lpstr>
      <vt:lpstr>Monotonicity Lemma</vt:lpstr>
      <vt:lpstr>Monotonicity Lemma</vt:lpstr>
      <vt:lpstr>Edmonds-Karp # 2 Analysis</vt:lpstr>
      <vt:lpstr>Edmonds-Karp # 2 Analysis</vt:lpstr>
      <vt:lpstr>Blocking Flow</vt:lpstr>
      <vt:lpstr>Blocking Flow</vt:lpstr>
      <vt:lpstr>Dinic’s Algorithm – One Phase</vt:lpstr>
      <vt:lpstr>Dinic’s Algorithm - Initialize</vt:lpstr>
      <vt:lpstr>Dinic’s Algorithm - Advance</vt:lpstr>
      <vt:lpstr>Dinic’s Algorithm - Retreat</vt:lpstr>
      <vt:lpstr>Dinic’s Algorithm - Augment</vt:lpstr>
      <vt:lpstr>Time Complexity of Dinic’s Alg</vt:lpstr>
      <vt:lpstr>Dinic’s Algorithm – Example</vt:lpstr>
      <vt:lpstr>Dinic’s Algorithm – Example</vt:lpstr>
      <vt:lpstr>Dinic’s Algorithm – Example</vt:lpstr>
      <vt:lpstr>Blocking Flow</vt:lpstr>
      <vt:lpstr>Dinic’s Algorithm</vt:lpstr>
      <vt:lpstr>Dinic’s Algorithm Analysis</vt:lpstr>
      <vt:lpstr>Unit Capacity Graphs</vt:lpstr>
      <vt:lpstr>Proof of Lemma 1</vt:lpstr>
      <vt:lpstr>Proof of Lemma 1</vt:lpstr>
      <vt:lpstr>Cuts in Graphs</vt:lpstr>
      <vt:lpstr>Minimum Cut</vt:lpstr>
      <vt:lpstr>Contraction</vt:lpstr>
      <vt:lpstr>Contraction Algorithm</vt:lpstr>
      <vt:lpstr>幻灯片 69</vt:lpstr>
      <vt:lpstr>Picking an Edge</vt:lpstr>
      <vt:lpstr>Randomize</vt:lpstr>
      <vt:lpstr>Analysis I</vt:lpstr>
      <vt:lpstr>Analysis II</vt:lpstr>
      <vt:lpstr>Analysis III</vt:lpstr>
      <vt:lpstr>Repetition</vt:lpstr>
      <vt:lpstr>How fast?</vt:lpstr>
      <vt:lpstr>An improvement [KS]</vt:lpstr>
      <vt:lpstr>Recursive Algorithm</vt:lpstr>
      <vt:lpstr>Main Theorem</vt:lpstr>
      <vt:lpstr>Proof Outline</vt:lpstr>
      <vt:lpstr>Failure Modes</vt:lpstr>
      <vt:lpstr>Application: Image segmentation</vt:lpstr>
      <vt:lpstr>Image segmentation</vt:lpstr>
      <vt:lpstr>Image segmentation</vt:lpstr>
      <vt:lpstr>Image segmentation</vt:lpstr>
      <vt:lpstr>Image segmentation</vt:lpstr>
      <vt:lpstr>Image segmentation</vt:lpstr>
      <vt:lpstr>Image segmentation</vt:lpstr>
      <vt:lpstr>Edge Disjoint Paths</vt:lpstr>
      <vt:lpstr>Edge Disjoint Paths</vt:lpstr>
      <vt:lpstr>Edge Disjoint Paths</vt:lpstr>
      <vt:lpstr>Edge Disjoint Paths</vt:lpstr>
      <vt:lpstr>Matching</vt:lpstr>
      <vt:lpstr>Bipartite Matching</vt:lpstr>
      <vt:lpstr>Bipartite Matching</vt:lpstr>
      <vt:lpstr>Bipartite Matching</vt:lpstr>
      <vt:lpstr>Bipartite Matching: Proof of Correctness</vt:lpstr>
      <vt:lpstr>Bipartite Matching: Proof of Correctness</vt:lpstr>
      <vt:lpstr>Bipartite Matching: Running Time</vt:lpstr>
    </vt:vector>
  </TitlesOfParts>
  <Company>Fudan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scf</cp:lastModifiedBy>
  <cp:revision>382</cp:revision>
  <dcterms:created xsi:type="dcterms:W3CDTF">2003-03-07T06:50:32Z</dcterms:created>
  <dcterms:modified xsi:type="dcterms:W3CDTF">2017-05-24T13:22:27Z</dcterms:modified>
</cp:coreProperties>
</file>