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37" r:id="rId3"/>
    <p:sldId id="338" r:id="rId4"/>
    <p:sldId id="339" r:id="rId5"/>
    <p:sldId id="340" r:id="rId6"/>
    <p:sldId id="341" r:id="rId7"/>
    <p:sldId id="343" r:id="rId8"/>
    <p:sldId id="342" r:id="rId9"/>
    <p:sldId id="344" r:id="rId10"/>
    <p:sldId id="354" r:id="rId11"/>
    <p:sldId id="355" r:id="rId12"/>
    <p:sldId id="352" r:id="rId13"/>
    <p:sldId id="351" r:id="rId14"/>
    <p:sldId id="350" r:id="rId15"/>
    <p:sldId id="349" r:id="rId16"/>
    <p:sldId id="348" r:id="rId17"/>
    <p:sldId id="347" r:id="rId18"/>
    <p:sldId id="357" r:id="rId19"/>
    <p:sldId id="359" r:id="rId20"/>
    <p:sldId id="360" r:id="rId21"/>
    <p:sldId id="370" r:id="rId22"/>
    <p:sldId id="363" r:id="rId23"/>
    <p:sldId id="364" r:id="rId24"/>
    <p:sldId id="362" r:id="rId25"/>
    <p:sldId id="365" r:id="rId26"/>
    <p:sldId id="372" r:id="rId27"/>
    <p:sldId id="371" r:id="rId28"/>
    <p:sldId id="361" r:id="rId29"/>
    <p:sldId id="366" r:id="rId30"/>
    <p:sldId id="368" r:id="rId31"/>
    <p:sldId id="367" r:id="rId32"/>
    <p:sldId id="369" r:id="rId33"/>
    <p:sldId id="374" r:id="rId34"/>
    <p:sldId id="375" r:id="rId35"/>
    <p:sldId id="376" r:id="rId36"/>
    <p:sldId id="377" r:id="rId37"/>
    <p:sldId id="378" r:id="rId38"/>
    <p:sldId id="380" r:id="rId39"/>
    <p:sldId id="381" r:id="rId40"/>
    <p:sldId id="382" r:id="rId41"/>
    <p:sldId id="379" r:id="rId42"/>
    <p:sldId id="383" r:id="rId43"/>
    <p:sldId id="373" r:id="rId44"/>
    <p:sldId id="386" r:id="rId45"/>
    <p:sldId id="385" r:id="rId46"/>
    <p:sldId id="387" r:id="rId47"/>
    <p:sldId id="384" r:id="rId48"/>
    <p:sldId id="388" r:id="rId49"/>
    <p:sldId id="395" r:id="rId50"/>
    <p:sldId id="389" r:id="rId51"/>
    <p:sldId id="394" r:id="rId52"/>
    <p:sldId id="391" r:id="rId53"/>
    <p:sldId id="396" r:id="rId54"/>
    <p:sldId id="390" r:id="rId55"/>
    <p:sldId id="392" r:id="rId56"/>
    <p:sldId id="393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7"/>
    <a:srgbClr val="009999"/>
    <a:srgbClr val="FF9900"/>
    <a:srgbClr val="FFCCCC"/>
    <a:srgbClr val="FFFF00"/>
    <a:srgbClr val="CE0000"/>
    <a:srgbClr val="00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329" autoAdjust="0"/>
    <p:restoredTop sz="88235" autoAdjust="0"/>
  </p:normalViewPr>
  <p:slideViewPr>
    <p:cSldViewPr>
      <p:cViewPr varScale="1">
        <p:scale>
          <a:sx n="66" d="100"/>
          <a:sy n="66" d="100"/>
        </p:scale>
        <p:origin x="-13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8C87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8C87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8C87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8C87"/>
                </a:solidFill>
              </a:defRPr>
            </a:lvl1pPr>
          </a:lstStyle>
          <a:p>
            <a:fld id="{5F077926-0641-40A8-A8B8-E7460B424C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C7F868-6BF0-469A-91CF-E8C33308F2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61783-F3F8-48F0-9082-480B099F8A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F2B36-967F-4FD1-86AD-CF84FA7241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4F353-E6F3-4A48-9E77-506E6BAD3F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74272-9B3E-4B1F-A1F8-72D1DAADCF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9A20C-7CD6-4EC2-9A10-808E8FB035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DD04-DD39-49BC-8BAB-02F08C662E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3F1D-6BB2-48D5-921A-F923D7E9C7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31FAA-5814-49F0-BE41-AF4DBE2275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44984-B583-4BCF-8ED9-BDC340A28B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0F148-4030-4FD1-89FC-5F459706E0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F982A-4E1B-4708-B978-5151FAA903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95C39712-EAD3-4FC4-895D-F2F82CDD1B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/>
              <a:t>Introduction to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Lecture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3C0-974A-4DD8-8BA8-789513347EF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benefits of equivalence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2672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Combines research efforts</a:t>
            </a:r>
          </a:p>
          <a:p>
            <a:r>
              <a:rPr lang="en-US" altLang="zh-CN">
                <a:solidFill>
                  <a:srgbClr val="000000"/>
                </a:solidFill>
              </a:rPr>
              <a:t>If one problem has polytime solution, then all of them do</a:t>
            </a:r>
          </a:p>
          <a:p>
            <a:endParaRPr lang="en-US" altLang="zh-CN"/>
          </a:p>
        </p:txBody>
      </p:sp>
      <p:pic>
        <p:nvPicPr>
          <p:cNvPr id="497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9545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76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676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76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4275" y="2819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76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7075" y="348615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76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724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7673" name="Text Box 9"/>
          <p:cNvSpPr txBox="1">
            <a:spLocks noChangeArrowheads="1"/>
          </p:cNvSpPr>
          <p:nvPr/>
        </p:nvSpPr>
        <p:spPr bwMode="auto">
          <a:xfrm>
            <a:off x="5699125" y="21748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7772400" y="34099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497675" name="Text Box 11"/>
          <p:cNvSpPr txBox="1">
            <a:spLocks noChangeArrowheads="1"/>
          </p:cNvSpPr>
          <p:nvPr/>
        </p:nvSpPr>
        <p:spPr bwMode="auto">
          <a:xfrm>
            <a:off x="65532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39A-6987-45EE-8872-B71719183FA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realistic scenario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2672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Once an exponential </a:t>
            </a:r>
            <a:r>
              <a:rPr lang="en-US" altLang="zh-CN">
                <a:solidFill>
                  <a:srgbClr val="CE3200"/>
                </a:solidFill>
              </a:rPr>
              <a:t>lower bound </a:t>
            </a:r>
            <a:r>
              <a:rPr lang="en-US" altLang="zh-CN">
                <a:solidFill>
                  <a:srgbClr val="000000"/>
                </a:solidFill>
              </a:rPr>
              <a:t>is shown for one problem, it holds for all of them</a:t>
            </a:r>
          </a:p>
          <a:p>
            <a:r>
              <a:rPr lang="en-US" altLang="zh-CN">
                <a:solidFill>
                  <a:srgbClr val="000000"/>
                </a:solidFill>
              </a:rPr>
              <a:t>But someone </a:t>
            </a:r>
            <a:r>
              <a:rPr lang="en-US" altLang="zh-CN" i="1">
                <a:solidFill>
                  <a:srgbClr val="000000"/>
                </a:solidFill>
              </a:rPr>
              <a:t>is </a:t>
            </a:r>
            <a:r>
              <a:rPr lang="en-US" altLang="zh-CN">
                <a:solidFill>
                  <a:srgbClr val="000000"/>
                </a:solidFill>
              </a:rPr>
              <a:t>happy…</a:t>
            </a:r>
            <a:endParaRPr lang="en-US" altLang="zh-CN"/>
          </a:p>
        </p:txBody>
      </p:sp>
      <p:pic>
        <p:nvPicPr>
          <p:cNvPr id="498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9545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86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676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86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4275" y="2819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86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7075" y="348615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86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724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8697" name="Text Box 9"/>
          <p:cNvSpPr txBox="1">
            <a:spLocks noChangeArrowheads="1"/>
          </p:cNvSpPr>
          <p:nvPr/>
        </p:nvSpPr>
        <p:spPr bwMode="auto">
          <a:xfrm>
            <a:off x="5699125" y="21748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498698" name="Text Box 10"/>
          <p:cNvSpPr txBox="1">
            <a:spLocks noChangeArrowheads="1"/>
          </p:cNvSpPr>
          <p:nvPr/>
        </p:nvSpPr>
        <p:spPr bwMode="auto">
          <a:xfrm>
            <a:off x="7772400" y="34099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498699" name="Text Box 11"/>
          <p:cNvSpPr txBox="1">
            <a:spLocks noChangeArrowheads="1"/>
          </p:cNvSpPr>
          <p:nvPr/>
        </p:nvSpPr>
        <p:spPr bwMode="auto">
          <a:xfrm>
            <a:off x="65532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  <p:pic>
        <p:nvPicPr>
          <p:cNvPr id="498700" name="Picture 12" descr="Adi Sham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921000"/>
            <a:ext cx="1130300" cy="149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5298-3844-42DF-BDEE-E396BF52422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Summing up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If we show that a problem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equivalent to ten thousand other well studied problems without efficient algorithms, then we get a very strong evidence that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hard.</a:t>
            </a:r>
          </a:p>
          <a:p>
            <a:r>
              <a:rPr lang="en-US" altLang="zh-CN">
                <a:solidFill>
                  <a:srgbClr val="000000"/>
                </a:solidFill>
              </a:rPr>
              <a:t>We need to: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Identify the class of problems of interest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Define the notion of equivalence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Prove the equivalence(s)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C471-3502-46F6-AAFA-C6CC2EFE36B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of problems: NP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Decision problems: answer YES or NO. E.g.,”is there a tour of length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” ?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Solvable in </a:t>
            </a:r>
            <a:r>
              <a:rPr lang="en-US" altLang="zh-CN" i="1">
                <a:solidFill>
                  <a:srgbClr val="000000"/>
                </a:solidFill>
              </a:rPr>
              <a:t>non-deterministic polynomial </a:t>
            </a:r>
            <a:r>
              <a:rPr lang="en-US" altLang="zh-CN">
                <a:solidFill>
                  <a:srgbClr val="000000"/>
                </a:solidFill>
              </a:rPr>
              <a:t>time: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Intuitively: the solution can be </a:t>
            </a:r>
            <a:r>
              <a:rPr lang="en-US" altLang="zh-CN">
                <a:solidFill>
                  <a:srgbClr val="CE0000"/>
                </a:solidFill>
              </a:rPr>
              <a:t>verified </a:t>
            </a:r>
            <a:r>
              <a:rPr lang="en-US" altLang="zh-CN">
                <a:solidFill>
                  <a:srgbClr val="000000"/>
                </a:solidFill>
              </a:rPr>
              <a:t>in polynomial time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E.g., if someone gives as a tour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, we can verify if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 tour of length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Therefore, TSP is in NP.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A67-4925-4A98-AF3C-8AD175F95E0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Formal definitions of P and NP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000000"/>
                </a:solidFill>
              </a:rPr>
              <a:t>A problem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is solvable in poly time (or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</a:rPr>
              <a:t>P</a:t>
            </a:r>
            <a:r>
              <a:rPr lang="en-US" altLang="zh-CN" sz="2800">
                <a:solidFill>
                  <a:srgbClr val="000000"/>
                </a:solidFill>
              </a:rPr>
              <a:t>),  if there is a poly time algorithm </a:t>
            </a:r>
            <a:r>
              <a:rPr lang="en-US" altLang="zh-CN" sz="2800" i="1">
                <a:solidFill>
                  <a:schemeClr val="accent2"/>
                </a:solidFill>
              </a:rPr>
              <a:t>V</a:t>
            </a:r>
            <a:r>
              <a:rPr lang="en-US" altLang="zh-CN" sz="2800">
                <a:solidFill>
                  <a:schemeClr val="accent2"/>
                </a:solidFill>
              </a:rPr>
              <a:t>(.)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such that for any input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                 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) = YES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iff </a:t>
            </a:r>
            <a:r>
              <a:rPr lang="en-US" altLang="zh-CN" sz="2800" i="1">
                <a:solidFill>
                  <a:schemeClr val="accent2"/>
                </a:solidFill>
              </a:rPr>
              <a:t>V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) = YES</a:t>
            </a:r>
          </a:p>
          <a:p>
            <a:endParaRPr lang="en-US" altLang="zh-CN" sz="1600">
              <a:solidFill>
                <a:srgbClr val="008C87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A problem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is solvable in </a:t>
            </a:r>
            <a:r>
              <a:rPr lang="en-US" altLang="zh-CN" sz="2800">
                <a:solidFill>
                  <a:srgbClr val="CE0000"/>
                </a:solidFill>
              </a:rPr>
              <a:t>non-deterministic p</a:t>
            </a:r>
            <a:r>
              <a:rPr lang="en-US" altLang="zh-CN" sz="2800">
                <a:solidFill>
                  <a:srgbClr val="000000"/>
                </a:solidFill>
              </a:rPr>
              <a:t>oly time (or </a:t>
            </a:r>
            <a:r>
              <a:rPr lang="en-US" altLang="zh-CN" sz="2800">
                <a:solidFill>
                  <a:srgbClr val="CE0000"/>
                </a:solidFill>
                <a:sym typeface="Symbol" pitchFamily="18" charset="2"/>
              </a:rPr>
              <a:t> </a:t>
            </a:r>
            <a:r>
              <a:rPr lang="en-US" altLang="zh-CN" sz="2800">
                <a:solidFill>
                  <a:srgbClr val="CE0000"/>
                </a:solidFill>
              </a:rPr>
              <a:t> NP</a:t>
            </a:r>
            <a:r>
              <a:rPr lang="en-US" altLang="zh-CN" sz="2800">
                <a:solidFill>
                  <a:srgbClr val="000000"/>
                </a:solidFill>
              </a:rPr>
              <a:t>), if there is a poly time algorithm </a:t>
            </a:r>
            <a:r>
              <a:rPr lang="en-US" altLang="zh-CN" sz="2800">
                <a:solidFill>
                  <a:srgbClr val="CE0000"/>
                </a:solidFill>
              </a:rPr>
              <a:t>V(. , .) </a:t>
            </a:r>
            <a:r>
              <a:rPr lang="en-US" altLang="zh-CN" sz="2800">
                <a:solidFill>
                  <a:srgbClr val="000000"/>
                </a:solidFill>
              </a:rPr>
              <a:t>such that for any input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008C87"/>
                </a:solidFill>
              </a:rPr>
              <a:t>   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)=YES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iff </a:t>
            </a:r>
            <a:r>
              <a:rPr lang="en-US" altLang="zh-CN" sz="2800">
                <a:solidFill>
                  <a:srgbClr val="CE0000"/>
                </a:solidFill>
              </a:rPr>
              <a:t>there exists a certificate 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of size </a:t>
            </a:r>
            <a:r>
              <a:rPr lang="en-US" altLang="zh-CN" sz="2800">
                <a:solidFill>
                  <a:schemeClr val="accent2"/>
                </a:solidFill>
              </a:rPr>
              <a:t>poly(|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|)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such that </a:t>
            </a:r>
            <a:r>
              <a:rPr lang="en-US" altLang="zh-CN" sz="2800" i="1">
                <a:solidFill>
                  <a:schemeClr val="accent2"/>
                </a:solidFill>
              </a:rPr>
              <a:t>V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chemeClr val="accent2"/>
                </a:solidFill>
              </a:rPr>
              <a:t>)=YES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141E-E2A7-4583-9F84-91D24DFFB1F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problems in NP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Is </a:t>
            </a:r>
            <a:r>
              <a:rPr lang="en-US" altLang="zh-CN" sz="2800">
                <a:solidFill>
                  <a:srgbClr val="CE0000"/>
                </a:solidFill>
              </a:rPr>
              <a:t>“Does there exist a clique in </a:t>
            </a:r>
            <a:r>
              <a:rPr lang="en-US" altLang="zh-CN" sz="2800" i="1">
                <a:solidFill>
                  <a:srgbClr val="CE0000"/>
                </a:solidFill>
              </a:rPr>
              <a:t>G</a:t>
            </a:r>
            <a:r>
              <a:rPr lang="en-US" altLang="zh-CN" sz="2800">
                <a:solidFill>
                  <a:srgbClr val="CE0000"/>
                </a:solidFill>
              </a:rPr>
              <a:t> of size </a:t>
            </a:r>
            <a:r>
              <a:rPr lang="en-US" altLang="zh-CN" sz="2800">
                <a:solidFill>
                  <a:srgbClr val="CE0000"/>
                </a:solidFill>
                <a:sym typeface="Symbol" pitchFamily="18" charset="2"/>
              </a:rPr>
              <a:t></a:t>
            </a:r>
            <a:r>
              <a:rPr lang="en-US" altLang="zh-CN" sz="2800">
                <a:solidFill>
                  <a:srgbClr val="CE0000"/>
                </a:solidFill>
              </a:rPr>
              <a:t> </a:t>
            </a:r>
            <a:r>
              <a:rPr lang="en-US" altLang="zh-CN" sz="2800" i="1">
                <a:solidFill>
                  <a:srgbClr val="CE0000"/>
                </a:solidFill>
              </a:rPr>
              <a:t>K</a:t>
            </a:r>
            <a:r>
              <a:rPr lang="en-US" altLang="zh-CN" sz="2800">
                <a:solidFill>
                  <a:srgbClr val="CE0000"/>
                </a:solidFill>
              </a:rPr>
              <a:t>”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in NP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  Yes: </a:t>
            </a:r>
            <a:r>
              <a:rPr lang="en-US" altLang="zh-CN" sz="2800" i="1">
                <a:solidFill>
                  <a:schemeClr val="accent2"/>
                </a:solidFill>
              </a:rPr>
              <a:t>V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interprets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as a graph </a:t>
            </a:r>
            <a:r>
              <a:rPr lang="en-US" altLang="zh-CN" sz="2800" i="1">
                <a:solidFill>
                  <a:schemeClr val="accent2"/>
                </a:solidFill>
              </a:rPr>
              <a:t>G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as a set </a:t>
            </a:r>
            <a:r>
              <a:rPr lang="en-US" altLang="zh-CN" sz="2800" i="1">
                <a:solidFill>
                  <a:schemeClr val="accent2"/>
                </a:solidFill>
              </a:rPr>
              <a:t>C</a:t>
            </a:r>
            <a:r>
              <a:rPr lang="en-US" altLang="zh-CN" sz="2800">
                <a:solidFill>
                  <a:srgbClr val="000000"/>
                </a:solidFill>
              </a:rPr>
              <a:t>, and checks if all vertices in </a:t>
            </a:r>
            <a:r>
              <a:rPr lang="en-US" altLang="zh-CN" sz="2800" i="1">
                <a:solidFill>
                  <a:schemeClr val="accent2"/>
                </a:solidFill>
              </a:rPr>
              <a:t>C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are adjacent and if </a:t>
            </a:r>
            <a:r>
              <a:rPr lang="en-US" altLang="zh-CN" sz="2800">
                <a:solidFill>
                  <a:schemeClr val="accent2"/>
                </a:solidFill>
              </a:rPr>
              <a:t>|</a:t>
            </a:r>
            <a:r>
              <a:rPr lang="en-US" altLang="zh-CN" sz="2800" i="1">
                <a:solidFill>
                  <a:schemeClr val="accent2"/>
                </a:solidFill>
              </a:rPr>
              <a:t>C</a:t>
            </a:r>
            <a:r>
              <a:rPr lang="en-US" altLang="zh-CN" sz="2800">
                <a:solidFill>
                  <a:schemeClr val="accent2"/>
                </a:solidFill>
              </a:rPr>
              <a:t>| 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 </a:t>
            </a:r>
            <a:r>
              <a:rPr lang="en-US" altLang="zh-CN" sz="2800" i="1">
                <a:solidFill>
                  <a:schemeClr val="accent2"/>
                </a:solidFill>
              </a:rPr>
              <a:t>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Is </a:t>
            </a:r>
            <a:r>
              <a:rPr lang="en-US" altLang="zh-CN" sz="2800">
                <a:solidFill>
                  <a:srgbClr val="CE0000"/>
                </a:solidFill>
              </a:rPr>
              <a:t>Sorting </a:t>
            </a:r>
            <a:r>
              <a:rPr lang="en-US" altLang="zh-CN" sz="2800">
                <a:solidFill>
                  <a:srgbClr val="000000"/>
                </a:solidFill>
              </a:rPr>
              <a:t>in NP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  No, not a decision problem.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Is </a:t>
            </a:r>
            <a:r>
              <a:rPr lang="en-US" altLang="zh-CN" sz="2800">
                <a:solidFill>
                  <a:srgbClr val="CE0000"/>
                </a:solidFill>
              </a:rPr>
              <a:t>“Sortedness”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in NP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  Yes: ignore 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rgbClr val="000000"/>
                </a:solidFill>
              </a:rPr>
              <a:t>, and check if the input 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is sorted.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3F60-C30A-4B95-95E9-BE881036E42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Reductions: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/>
              <a:t>’ to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1295400" y="2133600"/>
            <a:ext cx="6096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1295400" y="3068638"/>
            <a:ext cx="1143000" cy="588962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3200" i="1">
                <a:solidFill>
                  <a:srgbClr val="009999"/>
                </a:solidFill>
              </a:rPr>
              <a:t>f</a:t>
            </a:r>
          </a:p>
        </p:txBody>
      </p:sp>
      <p:sp>
        <p:nvSpPr>
          <p:cNvPr id="491526" name="Rectangle 6"/>
          <p:cNvSpPr>
            <a:spLocks noChangeArrowheads="1"/>
          </p:cNvSpPr>
          <p:nvPr/>
        </p:nvSpPr>
        <p:spPr bwMode="auto">
          <a:xfrm>
            <a:off x="4114800" y="3062288"/>
            <a:ext cx="1752600" cy="588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3200">
              <a:sym typeface="Symbol" pitchFamily="18" charset="2"/>
            </a:endParaRPr>
          </a:p>
        </p:txBody>
      </p:sp>
      <p:sp>
        <p:nvSpPr>
          <p:cNvPr id="491527" name="Line 7"/>
          <p:cNvSpPr>
            <a:spLocks noChangeShapeType="1"/>
          </p:cNvSpPr>
          <p:nvPr/>
        </p:nvSpPr>
        <p:spPr bwMode="auto">
          <a:xfrm>
            <a:off x="2362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2543175" y="2819400"/>
            <a:ext cx="149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f</a:t>
            </a:r>
            <a:r>
              <a:rPr lang="en-US" altLang="zh-CN" sz="3200"/>
              <a:t>(</a:t>
            </a:r>
            <a:r>
              <a:rPr lang="en-US" altLang="zh-CN" sz="3200" i="1"/>
              <a:t>x</a:t>
            </a:r>
            <a:r>
              <a:rPr lang="en-US" altLang="zh-CN" sz="3200"/>
              <a:t>’) = </a:t>
            </a:r>
            <a:r>
              <a:rPr lang="en-US" altLang="zh-CN" sz="3200" i="1"/>
              <a:t>x</a:t>
            </a:r>
          </a:p>
        </p:txBody>
      </p:sp>
      <p:sp>
        <p:nvSpPr>
          <p:cNvPr id="491529" name="Line 9"/>
          <p:cNvSpPr>
            <a:spLocks noChangeShapeType="1"/>
          </p:cNvSpPr>
          <p:nvPr/>
        </p:nvSpPr>
        <p:spPr bwMode="auto">
          <a:xfrm flipV="1">
            <a:off x="5867400" y="2819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530" name="Line 10"/>
          <p:cNvSpPr>
            <a:spLocks noChangeShapeType="1"/>
          </p:cNvSpPr>
          <p:nvPr/>
        </p:nvSpPr>
        <p:spPr bwMode="auto">
          <a:xfrm>
            <a:off x="5867400" y="335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6554788" y="25908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6554788" y="38100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91534" name="Line 14"/>
          <p:cNvSpPr>
            <a:spLocks noChangeShapeType="1"/>
          </p:cNvSpPr>
          <p:nvPr/>
        </p:nvSpPr>
        <p:spPr bwMode="auto">
          <a:xfrm>
            <a:off x="4572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535" name="Text Box 15"/>
          <p:cNvSpPr txBox="1">
            <a:spLocks noChangeArrowheads="1"/>
          </p:cNvSpPr>
          <p:nvPr/>
        </p:nvSpPr>
        <p:spPr bwMode="auto">
          <a:xfrm>
            <a:off x="719138" y="2849563"/>
            <a:ext cx="500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x</a:t>
            </a:r>
            <a:r>
              <a:rPr lang="en-US" altLang="zh-CN" sz="3200"/>
              <a:t>’</a:t>
            </a:r>
            <a:endParaRPr lang="en-US" altLang="zh-CN" sz="3200" i="1"/>
          </a:p>
        </p:txBody>
      </p:sp>
      <p:sp>
        <p:nvSpPr>
          <p:cNvPr id="491536" name="Line 16"/>
          <p:cNvSpPr>
            <a:spLocks noChangeShapeType="1"/>
          </p:cNvSpPr>
          <p:nvPr/>
        </p:nvSpPr>
        <p:spPr bwMode="auto">
          <a:xfrm>
            <a:off x="7391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537" name="Line 17"/>
          <p:cNvSpPr>
            <a:spLocks noChangeShapeType="1"/>
          </p:cNvSpPr>
          <p:nvPr/>
        </p:nvSpPr>
        <p:spPr bwMode="auto">
          <a:xfrm>
            <a:off x="73914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538" name="Text Box 18"/>
          <p:cNvSpPr txBox="1">
            <a:spLocks noChangeArrowheads="1"/>
          </p:cNvSpPr>
          <p:nvPr/>
        </p:nvSpPr>
        <p:spPr bwMode="auto">
          <a:xfrm>
            <a:off x="8078788" y="25908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91539" name="Text Box 19"/>
          <p:cNvSpPr txBox="1">
            <a:spLocks noChangeArrowheads="1"/>
          </p:cNvSpPr>
          <p:nvPr/>
        </p:nvSpPr>
        <p:spPr bwMode="auto">
          <a:xfrm>
            <a:off x="8078788" y="38100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91540" name="Text Box 20"/>
          <p:cNvSpPr txBox="1">
            <a:spLocks noChangeArrowheads="1"/>
          </p:cNvSpPr>
          <p:nvPr/>
        </p:nvSpPr>
        <p:spPr bwMode="auto">
          <a:xfrm>
            <a:off x="1676400" y="3078163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f</a:t>
            </a:r>
          </a:p>
        </p:txBody>
      </p:sp>
      <p:sp>
        <p:nvSpPr>
          <p:cNvPr id="491546" name="Text Box 26"/>
          <p:cNvSpPr txBox="1">
            <a:spLocks noChangeArrowheads="1"/>
          </p:cNvSpPr>
          <p:nvPr/>
        </p:nvSpPr>
        <p:spPr bwMode="auto">
          <a:xfrm>
            <a:off x="4267200" y="3048000"/>
            <a:ext cx="142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A </a:t>
            </a:r>
            <a:r>
              <a:rPr lang="en-US" altLang="zh-CN" sz="3200">
                <a:solidFill>
                  <a:schemeClr val="tx1"/>
                </a:solidFill>
              </a:rPr>
              <a:t>for</a:t>
            </a:r>
            <a:r>
              <a:rPr lang="en-US" altLang="zh-CN" sz="3200" i="1"/>
              <a:t> </a:t>
            </a:r>
            <a:r>
              <a:rPr lang="en-US" altLang="zh-CN" sz="3200">
                <a:sym typeface="Symbol" pitchFamily="18" charset="2"/>
              </a:rPr>
              <a:t></a:t>
            </a:r>
          </a:p>
        </p:txBody>
      </p:sp>
      <p:sp>
        <p:nvSpPr>
          <p:cNvPr id="491547" name="Text Box 27"/>
          <p:cNvSpPr txBox="1">
            <a:spLocks noChangeArrowheads="1"/>
          </p:cNvSpPr>
          <p:nvPr/>
        </p:nvSpPr>
        <p:spPr bwMode="auto">
          <a:xfrm>
            <a:off x="3567113" y="4724400"/>
            <a:ext cx="1690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A</a:t>
            </a:r>
            <a:r>
              <a:rPr lang="en-US" altLang="zh-CN" sz="3200"/>
              <a:t>’</a:t>
            </a:r>
            <a:r>
              <a:rPr lang="en-US" altLang="zh-CN" sz="3200" i="1"/>
              <a:t> </a:t>
            </a:r>
            <a:r>
              <a:rPr lang="en-US" altLang="zh-CN" sz="3200">
                <a:solidFill>
                  <a:schemeClr val="tx1"/>
                </a:solidFill>
              </a:rPr>
              <a:t>for</a:t>
            </a:r>
            <a:r>
              <a:rPr lang="en-US" altLang="zh-CN" sz="3200" i="1"/>
              <a:t> </a:t>
            </a:r>
            <a:r>
              <a:rPr lang="en-US" altLang="zh-CN" sz="3200">
                <a:sym typeface="Symbol" pitchFamily="18" charset="2"/>
              </a:rPr>
              <a:t>’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2A-9F1E-4F10-800D-194498C9FA8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poly time reducible to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  </a:t>
            </a:r>
            <a:r>
              <a:rPr lang="en-US" altLang="zh-CN">
                <a:solidFill>
                  <a:srgbClr val="000000"/>
                </a:solidFill>
              </a:rPr>
              <a:t>) iff there is a poly time function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that maps inputs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into inputs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0000"/>
                </a:solidFill>
              </a:rPr>
              <a:t>, such that for any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      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chemeClr val="accent2"/>
                </a:solidFill>
              </a:rPr>
              <a:t>’(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’) =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’))</a:t>
            </a: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Fact 1: if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 </a:t>
            </a:r>
            <a:r>
              <a:rPr lang="en-US" altLang="zh-CN">
                <a:solidFill>
                  <a:schemeClr val="accent2"/>
                </a:solidFill>
              </a:rPr>
              <a:t>P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and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 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then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  P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Fact 2: if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NP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and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then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 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NP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Fact 3: if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and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”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then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chemeClr val="accent2"/>
                </a:solidFill>
              </a:rPr>
              <a:t>”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 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6FBE-60A0-4A60-B6B3-8B6BDB76AEB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Showing equivalence between</a:t>
            </a:r>
            <a:br>
              <a:rPr lang="en-US" altLang="zh-CN" sz="4000"/>
            </a:br>
            <a:r>
              <a:rPr lang="en-US" altLang="zh-CN" sz="4000"/>
              <a:t>difficult problems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953000" cy="4572000"/>
          </a:xfrm>
        </p:spPr>
        <p:txBody>
          <a:bodyPr/>
          <a:lstStyle/>
          <a:p>
            <a:r>
              <a:rPr lang="en-US" altLang="zh-CN" sz="2800">
                <a:solidFill>
                  <a:srgbClr val="000000"/>
                </a:solidFill>
              </a:rPr>
              <a:t>Options: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Show reductions between all pairs of problems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Reduce the number of reductions (!) using transitivity of  “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000000"/>
                </a:solidFill>
              </a:rPr>
              <a:t>”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Show that </a:t>
            </a:r>
            <a:r>
              <a:rPr lang="en-US" altLang="zh-CN" sz="2400" i="1">
                <a:solidFill>
                  <a:srgbClr val="000000"/>
                </a:solidFill>
              </a:rPr>
              <a:t>all </a:t>
            </a:r>
            <a:r>
              <a:rPr lang="en-US" altLang="zh-CN" sz="2400">
                <a:solidFill>
                  <a:srgbClr val="000000"/>
                </a:solidFill>
              </a:rPr>
              <a:t>problems in NP a reducible to a </a:t>
            </a:r>
            <a:r>
              <a:rPr lang="en-US" altLang="zh-CN" sz="2400" i="1">
                <a:solidFill>
                  <a:srgbClr val="000000"/>
                </a:solidFill>
              </a:rPr>
              <a:t>fixed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400">
                <a:solidFill>
                  <a:srgbClr val="000000"/>
                </a:solidFill>
              </a:rPr>
              <a:t>. To show that some problem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’</a:t>
            </a:r>
            <a:r>
              <a:rPr lang="en-US" altLang="zh-CN" sz="2400">
                <a:solidFill>
                  <a:schemeClr val="accent2"/>
                </a:solidFill>
              </a:rPr>
              <a:t>NP</a:t>
            </a:r>
            <a:r>
              <a:rPr lang="en-US" altLang="zh-CN" sz="2400">
                <a:solidFill>
                  <a:srgbClr val="008C87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is equivalent to all difficult problems, we only show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 </a:t>
            </a:r>
            <a:r>
              <a:rPr lang="en-US" altLang="zh-CN" sz="2400">
                <a:solidFill>
                  <a:srgbClr val="008C87"/>
                </a:solidFill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sz="2400">
                <a:solidFill>
                  <a:srgbClr val="008C87"/>
                </a:solidFill>
              </a:rPr>
              <a:t>.</a:t>
            </a:r>
          </a:p>
        </p:txBody>
      </p:sp>
      <p:grpSp>
        <p:nvGrpSpPr>
          <p:cNvPr id="500755" name="Group 19"/>
          <p:cNvGrpSpPr>
            <a:grpSpLocks/>
          </p:cNvGrpSpPr>
          <p:nvPr/>
        </p:nvGrpSpPr>
        <p:grpSpPr bwMode="auto">
          <a:xfrm>
            <a:off x="5715000" y="1981200"/>
            <a:ext cx="3097213" cy="3733800"/>
            <a:chOff x="3600" y="1248"/>
            <a:chExt cx="1951" cy="2352"/>
          </a:xfrm>
        </p:grpSpPr>
        <p:sp>
          <p:nvSpPr>
            <p:cNvPr id="500740" name="Text Box 4"/>
            <p:cNvSpPr txBox="1">
              <a:spLocks noChangeArrowheads="1"/>
            </p:cNvSpPr>
            <p:nvPr/>
          </p:nvSpPr>
          <p:spPr bwMode="auto">
            <a:xfrm>
              <a:off x="4272" y="2131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CE0000"/>
                  </a:solidFill>
                  <a:sym typeface="Symbol" pitchFamily="18" charset="2"/>
                </a:rPr>
                <a:t></a:t>
              </a:r>
            </a:p>
          </p:txBody>
        </p:sp>
        <p:sp>
          <p:nvSpPr>
            <p:cNvPr id="500741" name="Text Box 5"/>
            <p:cNvSpPr txBox="1">
              <a:spLocks noChangeArrowheads="1"/>
            </p:cNvSpPr>
            <p:nvPr/>
          </p:nvSpPr>
          <p:spPr bwMode="auto">
            <a:xfrm>
              <a:off x="3600" y="1248"/>
              <a:ext cx="5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TSP</a:t>
              </a:r>
            </a:p>
          </p:txBody>
        </p:sp>
        <p:sp>
          <p:nvSpPr>
            <p:cNvPr id="500742" name="Text Box 6"/>
            <p:cNvSpPr txBox="1">
              <a:spLocks noChangeArrowheads="1"/>
            </p:cNvSpPr>
            <p:nvPr/>
          </p:nvSpPr>
          <p:spPr bwMode="auto">
            <a:xfrm>
              <a:off x="4752" y="1488"/>
              <a:ext cx="79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Clique</a:t>
              </a:r>
            </a:p>
          </p:txBody>
        </p:sp>
        <p:sp>
          <p:nvSpPr>
            <p:cNvPr id="500743" name="Text Box 7"/>
            <p:cNvSpPr txBox="1">
              <a:spLocks noChangeArrowheads="1"/>
            </p:cNvSpPr>
            <p:nvPr/>
          </p:nvSpPr>
          <p:spPr bwMode="auto">
            <a:xfrm>
              <a:off x="3648" y="2563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P</a:t>
              </a:r>
              <a:r>
                <a:rPr lang="en-US" altLang="zh-CN" sz="3200" baseline="-25000"/>
                <a:t>3</a:t>
              </a:r>
            </a:p>
          </p:txBody>
        </p:sp>
        <p:sp>
          <p:nvSpPr>
            <p:cNvPr id="500744" name="Text Box 8"/>
            <p:cNvSpPr txBox="1">
              <a:spLocks noChangeArrowheads="1"/>
            </p:cNvSpPr>
            <p:nvPr/>
          </p:nvSpPr>
          <p:spPr bwMode="auto">
            <a:xfrm>
              <a:off x="4938" y="2659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P</a:t>
              </a:r>
              <a:r>
                <a:rPr lang="en-US" altLang="zh-CN" sz="3200" baseline="-25000"/>
                <a:t>4</a:t>
              </a:r>
            </a:p>
          </p:txBody>
        </p:sp>
        <p:sp>
          <p:nvSpPr>
            <p:cNvPr id="500745" name="Text Box 9"/>
            <p:cNvSpPr txBox="1">
              <a:spLocks noChangeArrowheads="1"/>
            </p:cNvSpPr>
            <p:nvPr/>
          </p:nvSpPr>
          <p:spPr bwMode="auto">
            <a:xfrm>
              <a:off x="4656" y="3235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P</a:t>
              </a:r>
              <a:r>
                <a:rPr lang="en-US" altLang="zh-CN" sz="3200" baseline="-25000"/>
                <a:t>5</a:t>
              </a:r>
            </a:p>
          </p:txBody>
        </p:sp>
        <p:sp>
          <p:nvSpPr>
            <p:cNvPr id="500746" name="Text Box 10"/>
            <p:cNvSpPr txBox="1">
              <a:spLocks noChangeArrowheads="1"/>
            </p:cNvSpPr>
            <p:nvPr/>
          </p:nvSpPr>
          <p:spPr bwMode="auto">
            <a:xfrm>
              <a:off x="4080" y="3139"/>
              <a:ext cx="3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’</a:t>
              </a:r>
            </a:p>
          </p:txBody>
        </p:sp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3936" y="1536"/>
              <a:ext cx="432" cy="624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 flipH="1">
              <a:off x="4560" y="1824"/>
              <a:ext cx="384" cy="384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49" name="Line 13"/>
            <p:cNvSpPr>
              <a:spLocks noChangeShapeType="1"/>
            </p:cNvSpPr>
            <p:nvPr/>
          </p:nvSpPr>
          <p:spPr bwMode="auto">
            <a:xfrm flipV="1">
              <a:off x="3840" y="2400"/>
              <a:ext cx="432" cy="24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1" name="Line 15"/>
            <p:cNvSpPr>
              <a:spLocks noChangeShapeType="1"/>
            </p:cNvSpPr>
            <p:nvPr/>
          </p:nvSpPr>
          <p:spPr bwMode="auto">
            <a:xfrm flipV="1">
              <a:off x="4224" y="2496"/>
              <a:ext cx="144" cy="672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2" name="Line 16"/>
            <p:cNvSpPr>
              <a:spLocks noChangeShapeType="1"/>
            </p:cNvSpPr>
            <p:nvPr/>
          </p:nvSpPr>
          <p:spPr bwMode="auto">
            <a:xfrm flipH="1" flipV="1">
              <a:off x="4560" y="2400"/>
              <a:ext cx="432" cy="33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3" name="Line 17"/>
            <p:cNvSpPr>
              <a:spLocks noChangeShapeType="1"/>
            </p:cNvSpPr>
            <p:nvPr/>
          </p:nvSpPr>
          <p:spPr bwMode="auto">
            <a:xfrm flipH="1" flipV="1">
              <a:off x="4512" y="2544"/>
              <a:ext cx="240" cy="768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4" name="Line 18"/>
            <p:cNvSpPr>
              <a:spLocks noChangeShapeType="1"/>
            </p:cNvSpPr>
            <p:nvPr/>
          </p:nvSpPr>
          <p:spPr bwMode="auto">
            <a:xfrm flipH="1">
              <a:off x="4320" y="2544"/>
              <a:ext cx="144" cy="6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337-290A-4997-AC12-F40407D97FE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first problem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Satisfiability problem (</a:t>
            </a:r>
            <a:r>
              <a:rPr lang="en-US" altLang="zh-CN">
                <a:solidFill>
                  <a:srgbClr val="CE0000"/>
                </a:solidFill>
              </a:rPr>
              <a:t>SAT</a:t>
            </a:r>
            <a:r>
              <a:rPr lang="en-US" altLang="zh-CN">
                <a:solidFill>
                  <a:srgbClr val="000000"/>
                </a:solidFill>
              </a:rPr>
              <a:t>):</a:t>
            </a: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Given:</a:t>
            </a:r>
            <a:r>
              <a:rPr lang="en-US" altLang="zh-CN">
                <a:solidFill>
                  <a:srgbClr val="000000"/>
                </a:solidFill>
              </a:rPr>
              <a:t> a formula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with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clauses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581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over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variables.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  </a:t>
            </a:r>
            <a:r>
              <a:rPr lang="en-US" altLang="zh-CN">
                <a:solidFill>
                  <a:srgbClr val="CE0000"/>
                </a:solidFill>
              </a:rPr>
              <a:t>Example: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5</a:t>
            </a:r>
            <a:r>
              <a:rPr lang="en-US" altLang="zh-CN">
                <a:solidFill>
                  <a:schemeClr val="accent2"/>
                </a:solidFill>
              </a:rPr>
              <a:t> 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¬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5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Check if there exists TRUE/FALSE assignments to the variables that makes the formula satisfiable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3EE-EDAC-4007-B6C7-5AB1554E24B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Last Time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Introduction to Computational Geometry</a:t>
            </a:r>
          </a:p>
          <a:p>
            <a:r>
              <a:rPr lang="en-US" altLang="zh-CN"/>
              <a:t>Computational Model</a:t>
            </a:r>
          </a:p>
          <a:p>
            <a:r>
              <a:rPr lang="en-US" altLang="zh-CN"/>
              <a:t>Closest Pair problem</a:t>
            </a:r>
          </a:p>
          <a:p>
            <a:r>
              <a:rPr lang="en-US" altLang="zh-CN"/>
              <a:t>Close Pair problem</a:t>
            </a:r>
          </a:p>
          <a:p>
            <a:r>
              <a:rPr lang="en-US" altLang="zh-CN"/>
              <a:t>Segment intersection problem</a:t>
            </a:r>
          </a:p>
          <a:p>
            <a:r>
              <a:rPr lang="en-US" altLang="zh-CN"/>
              <a:t>Orthogonal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347C-D4FA-44B7-848E-D3D1838BB85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is NP-complete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Fact: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SAT </a:t>
            </a:r>
            <a:r>
              <a:rPr lang="en-US" altLang="zh-CN">
                <a:solidFill>
                  <a:schemeClr val="accent2"/>
                </a:solidFill>
                <a:latin typeface="Symbol" pitchFamily="18" charset="2"/>
              </a:rPr>
              <a:t>Î</a:t>
            </a:r>
            <a:r>
              <a:rPr lang="en-US" altLang="zh-CN">
                <a:solidFill>
                  <a:schemeClr val="accent2"/>
                </a:solidFill>
              </a:rPr>
              <a:t>NP</a:t>
            </a:r>
          </a:p>
          <a:p>
            <a:r>
              <a:rPr lang="en-US" altLang="zh-CN">
                <a:solidFill>
                  <a:srgbClr val="CE0000"/>
                </a:solidFill>
              </a:rPr>
              <a:t>Theorem [Cook’71]: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For any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b="1">
                <a:solidFill>
                  <a:srgbClr val="008C87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Symbol" pitchFamily="18" charset="2"/>
              </a:rPr>
              <a:t>Î </a:t>
            </a:r>
            <a:r>
              <a:rPr lang="en-US" altLang="zh-CN" b="1">
                <a:solidFill>
                  <a:schemeClr val="accent2"/>
                </a:solidFill>
              </a:rPr>
              <a:t>NP</a:t>
            </a:r>
            <a:r>
              <a:rPr lang="en-US" altLang="zh-CN" b="1">
                <a:solidFill>
                  <a:srgbClr val="008C87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, we have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b="1">
                <a:solidFill>
                  <a:schemeClr val="accent2"/>
                </a:solidFill>
              </a:rPr>
              <a:t>’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b="1">
                <a:solidFill>
                  <a:schemeClr val="accent2"/>
                </a:solidFill>
              </a:rPr>
              <a:t> SAT</a:t>
            </a:r>
            <a:r>
              <a:rPr lang="en-US" altLang="zh-CN" b="1">
                <a:solidFill>
                  <a:srgbClr val="000000"/>
                </a:solidFill>
              </a:rPr>
              <a:t>.</a:t>
            </a:r>
          </a:p>
          <a:p>
            <a:r>
              <a:rPr lang="en-US" altLang="zh-CN">
                <a:solidFill>
                  <a:srgbClr val="CE0000"/>
                </a:solidFill>
              </a:rPr>
              <a:t>Definition: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 problem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  <a:latin typeface="TTE16D59D0t00" charset="0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such that for any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chemeClr val="accent2"/>
                </a:solidFill>
                <a:latin typeface="Symbol" pitchFamily="18" charset="2"/>
              </a:rPr>
              <a:t>Î</a:t>
            </a:r>
            <a:r>
              <a:rPr lang="en-US" altLang="zh-CN">
                <a:solidFill>
                  <a:schemeClr val="accent2"/>
                </a:solidFill>
              </a:rPr>
              <a:t>NP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we have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  ,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called </a:t>
            </a:r>
            <a:r>
              <a:rPr lang="en-US" altLang="zh-CN" i="1">
                <a:solidFill>
                  <a:srgbClr val="CE0000"/>
                </a:solidFill>
              </a:rPr>
              <a:t>NP-hard</a:t>
            </a:r>
          </a:p>
          <a:p>
            <a:r>
              <a:rPr lang="en-US" altLang="zh-CN">
                <a:solidFill>
                  <a:srgbClr val="CE0000"/>
                </a:solidFill>
              </a:rPr>
              <a:t>Definition: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 NP-hard problem that belongs to NP is called </a:t>
            </a:r>
            <a:r>
              <a:rPr lang="en-US" altLang="zh-CN" i="1">
                <a:solidFill>
                  <a:srgbClr val="CE0000"/>
                </a:solidFill>
              </a:rPr>
              <a:t>NP-complete</a:t>
            </a:r>
          </a:p>
          <a:p>
            <a:r>
              <a:rPr lang="en-US" altLang="zh-CN">
                <a:solidFill>
                  <a:srgbClr val="CE0000"/>
                </a:solidFill>
              </a:rPr>
              <a:t>Corollary: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SAT is NP-complete.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1737-9363-4440-8692-EBC1A358FE7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we will prove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2287588" y="15240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SAT</a:t>
            </a: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2205038" y="2438400"/>
            <a:ext cx="99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Clique</a:t>
            </a:r>
          </a:p>
        </p:txBody>
      </p:sp>
      <p:sp>
        <p:nvSpPr>
          <p:cNvPr id="514054" name="Text Box 6"/>
          <p:cNvSpPr txBox="1">
            <a:spLocks noChangeArrowheads="1"/>
          </p:cNvSpPr>
          <p:nvPr/>
        </p:nvSpPr>
        <p:spPr bwMode="auto">
          <a:xfrm>
            <a:off x="1828800" y="3276600"/>
            <a:ext cx="215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Independent Set</a:t>
            </a: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1976438" y="4191000"/>
            <a:ext cx="1833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Vertex Cover</a:t>
            </a:r>
          </a:p>
        </p:txBody>
      </p:sp>
      <p:sp>
        <p:nvSpPr>
          <p:cNvPr id="514056" name="Line 8"/>
          <p:cNvSpPr>
            <a:spLocks noChangeShapeType="1"/>
          </p:cNvSpPr>
          <p:nvPr/>
        </p:nvSpPr>
        <p:spPr bwMode="auto">
          <a:xfrm>
            <a:off x="26670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7" name="Line 9"/>
          <p:cNvSpPr>
            <a:spLocks noChangeShapeType="1"/>
          </p:cNvSpPr>
          <p:nvPr/>
        </p:nvSpPr>
        <p:spPr bwMode="auto">
          <a:xfrm>
            <a:off x="26670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8" name="Line 10"/>
          <p:cNvSpPr>
            <a:spLocks noChangeShapeType="1"/>
          </p:cNvSpPr>
          <p:nvPr/>
        </p:nvSpPr>
        <p:spPr bwMode="auto">
          <a:xfrm>
            <a:off x="2667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14073" name="Group 25"/>
          <p:cNvGrpSpPr>
            <a:grpSpLocks/>
          </p:cNvGrpSpPr>
          <p:nvPr/>
        </p:nvGrpSpPr>
        <p:grpSpPr bwMode="auto">
          <a:xfrm>
            <a:off x="3048000" y="1676400"/>
            <a:ext cx="5584825" cy="2743200"/>
            <a:chOff x="1920" y="1056"/>
            <a:chExt cx="3518" cy="1728"/>
          </a:xfrm>
        </p:grpSpPr>
        <p:grpSp>
          <p:nvGrpSpPr>
            <p:cNvPr id="514069" name="Group 21"/>
            <p:cNvGrpSpPr>
              <a:grpSpLocks/>
            </p:cNvGrpSpPr>
            <p:nvPr/>
          </p:nvGrpSpPr>
          <p:grpSpPr bwMode="auto">
            <a:xfrm>
              <a:off x="1920" y="1200"/>
              <a:ext cx="384" cy="480"/>
              <a:chOff x="2592" y="1200"/>
              <a:chExt cx="384" cy="480"/>
            </a:xfrm>
          </p:grpSpPr>
          <p:sp>
            <p:nvSpPr>
              <p:cNvPr id="514062" name="Line 14"/>
              <p:cNvSpPr>
                <a:spLocks noChangeShapeType="1"/>
              </p:cNvSpPr>
              <p:nvPr/>
            </p:nvSpPr>
            <p:spPr bwMode="auto">
              <a:xfrm flipV="1">
                <a:off x="2640" y="1392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4063" name="Line 15"/>
              <p:cNvSpPr>
                <a:spLocks noChangeShapeType="1"/>
              </p:cNvSpPr>
              <p:nvPr/>
            </p:nvSpPr>
            <p:spPr bwMode="auto">
              <a:xfrm flipH="1" flipV="1">
                <a:off x="2592" y="1200"/>
                <a:ext cx="384" cy="192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968" y="1056"/>
              <a:ext cx="1584" cy="1728"/>
              <a:chOff x="2640" y="1056"/>
              <a:chExt cx="1584" cy="1728"/>
            </a:xfrm>
          </p:grpSpPr>
          <p:sp>
            <p:nvSpPr>
              <p:cNvPr id="514066" name="Line 18"/>
              <p:cNvSpPr>
                <a:spLocks noChangeShapeType="1"/>
              </p:cNvSpPr>
              <p:nvPr/>
            </p:nvSpPr>
            <p:spPr bwMode="auto">
              <a:xfrm flipV="1">
                <a:off x="2976" y="1440"/>
                <a:ext cx="1248" cy="1344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4067" name="Line 19"/>
              <p:cNvSpPr>
                <a:spLocks noChangeShapeType="1"/>
              </p:cNvSpPr>
              <p:nvPr/>
            </p:nvSpPr>
            <p:spPr bwMode="auto">
              <a:xfrm flipH="1" flipV="1">
                <a:off x="2640" y="1056"/>
                <a:ext cx="1584" cy="384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4070" name="Group 22"/>
            <p:cNvGrpSpPr>
              <a:grpSpLocks/>
            </p:cNvGrpSpPr>
            <p:nvPr/>
          </p:nvGrpSpPr>
          <p:grpSpPr bwMode="auto">
            <a:xfrm>
              <a:off x="1968" y="1152"/>
              <a:ext cx="1152" cy="1056"/>
              <a:chOff x="2640" y="1152"/>
              <a:chExt cx="1152" cy="1056"/>
            </a:xfrm>
          </p:grpSpPr>
          <p:sp>
            <p:nvSpPr>
              <p:cNvPr id="514064" name="Line 16"/>
              <p:cNvSpPr>
                <a:spLocks noChangeShapeType="1"/>
              </p:cNvSpPr>
              <p:nvPr/>
            </p:nvSpPr>
            <p:spPr bwMode="auto">
              <a:xfrm flipV="1">
                <a:off x="3168" y="1584"/>
                <a:ext cx="624" cy="624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4068" name="Line 20"/>
              <p:cNvSpPr>
                <a:spLocks noChangeShapeType="1"/>
              </p:cNvSpPr>
              <p:nvPr/>
            </p:nvSpPr>
            <p:spPr bwMode="auto">
              <a:xfrm flipH="1" flipV="1">
                <a:off x="2640" y="1152"/>
                <a:ext cx="1152" cy="432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4072" name="Text Box 24"/>
            <p:cNvSpPr txBox="1">
              <a:spLocks noChangeArrowheads="1"/>
            </p:cNvSpPr>
            <p:nvPr/>
          </p:nvSpPr>
          <p:spPr bwMode="auto">
            <a:xfrm>
              <a:off x="3014" y="2090"/>
              <a:ext cx="2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E0000"/>
                  </a:solidFill>
                </a:rPr>
                <a:t>Follow from Cook’s Theorem</a:t>
              </a:r>
            </a:p>
          </p:txBody>
        </p:sp>
      </p:grpSp>
      <p:sp>
        <p:nvSpPr>
          <p:cNvPr id="514074" name="Text Box 26"/>
          <p:cNvSpPr txBox="1">
            <a:spLocks noChangeArrowheads="1"/>
          </p:cNvSpPr>
          <p:nvPr/>
        </p:nvSpPr>
        <p:spPr bwMode="auto">
          <a:xfrm>
            <a:off x="838200" y="5087938"/>
            <a:ext cx="6981825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E0000"/>
              </a:buClr>
            </a:pPr>
            <a:r>
              <a:rPr lang="en-US" altLang="zh-CN" sz="3200">
                <a:solidFill>
                  <a:schemeClr val="tx1"/>
                </a:solidFill>
              </a:rPr>
              <a:t>Conclusion: all of the above problems are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E0000"/>
              </a:buClr>
            </a:pPr>
            <a:r>
              <a:rPr lang="en-US" altLang="zh-CN" sz="3200">
                <a:solidFill>
                  <a:schemeClr val="tx1"/>
                </a:solidFill>
              </a:rPr>
              <a:t>NP-complete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utoUpdateAnimBg="0"/>
      <p:bldP spid="514053" grpId="0" autoUpdateAnimBg="0"/>
      <p:bldP spid="514054" grpId="0" autoUpdateAnimBg="0"/>
      <p:bldP spid="514055" grpId="0" autoUpdateAnimBg="0"/>
      <p:bldP spid="514056" grpId="0" animBg="1"/>
      <p:bldP spid="514057" grpId="0" animBg="1"/>
      <p:bldP spid="514058" grpId="0" animBg="1"/>
      <p:bldP spid="5140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96E-6AA8-4D53-9130-5C1B707D9A4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Clique again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0292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Clique:</a:t>
            </a: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Input:</a:t>
            </a:r>
            <a:r>
              <a:rPr lang="en-US" altLang="zh-CN">
                <a:solidFill>
                  <a:srgbClr val="000000"/>
                </a:solidFill>
              </a:rPr>
              <a:t> undirected graph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 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Output:</a:t>
            </a:r>
            <a:r>
              <a:rPr lang="en-US" altLang="zh-CN">
                <a:solidFill>
                  <a:srgbClr val="000000"/>
                </a:solidFill>
              </a:rPr>
              <a:t> is there a subset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|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|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, such that every pair of vertices in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an edge between them</a:t>
            </a:r>
          </a:p>
          <a:p>
            <a:endParaRPr lang="en-US" altLang="zh-CN"/>
          </a:p>
        </p:txBody>
      </p:sp>
      <p:grpSp>
        <p:nvGrpSpPr>
          <p:cNvPr id="506902" name="Group 22"/>
          <p:cNvGrpSpPr>
            <a:grpSpLocks/>
          </p:cNvGrpSpPr>
          <p:nvPr/>
        </p:nvGrpSpPr>
        <p:grpSpPr bwMode="auto">
          <a:xfrm>
            <a:off x="6400800" y="2057400"/>
            <a:ext cx="1905000" cy="1676400"/>
            <a:chOff x="4032" y="1296"/>
            <a:chExt cx="1200" cy="1056"/>
          </a:xfrm>
        </p:grpSpPr>
        <p:sp>
          <p:nvSpPr>
            <p:cNvPr id="506903" name="Oval 23"/>
            <p:cNvSpPr>
              <a:spLocks noChangeArrowheads="1"/>
            </p:cNvSpPr>
            <p:nvPr/>
          </p:nvSpPr>
          <p:spPr bwMode="auto">
            <a:xfrm>
              <a:off x="4176" y="1296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904" name="Oval 24"/>
            <p:cNvSpPr>
              <a:spLocks noChangeArrowheads="1"/>
            </p:cNvSpPr>
            <p:nvPr/>
          </p:nvSpPr>
          <p:spPr bwMode="auto">
            <a:xfrm>
              <a:off x="4992" y="1824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905" name="Oval 25"/>
            <p:cNvSpPr>
              <a:spLocks noChangeArrowheads="1"/>
            </p:cNvSpPr>
            <p:nvPr/>
          </p:nvSpPr>
          <p:spPr bwMode="auto">
            <a:xfrm>
              <a:off x="4032" y="2112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6908" name="Group 28"/>
          <p:cNvGrpSpPr>
            <a:grpSpLocks/>
          </p:cNvGrpSpPr>
          <p:nvPr/>
        </p:nvGrpSpPr>
        <p:grpSpPr bwMode="auto">
          <a:xfrm>
            <a:off x="5867400" y="2133600"/>
            <a:ext cx="2362200" cy="3200400"/>
            <a:chOff x="3696" y="1344"/>
            <a:chExt cx="1488" cy="2016"/>
          </a:xfrm>
        </p:grpSpPr>
        <p:sp>
          <p:nvSpPr>
            <p:cNvPr id="506885" name="Oval 5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886" name="Oval 6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887" name="Oval 7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888" name="Oval 8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889" name="Oval 9"/>
            <p:cNvSpPr>
              <a:spLocks noChangeArrowheads="1"/>
            </p:cNvSpPr>
            <p:nvPr/>
          </p:nvSpPr>
          <p:spPr bwMode="auto">
            <a:xfrm>
              <a:off x="4560" y="302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6890" name="Group 10"/>
            <p:cNvGrpSpPr>
              <a:grpSpLocks/>
            </p:cNvGrpSpPr>
            <p:nvPr/>
          </p:nvGrpSpPr>
          <p:grpSpPr bwMode="auto">
            <a:xfrm>
              <a:off x="4176" y="1440"/>
              <a:ext cx="912" cy="1632"/>
              <a:chOff x="4176" y="1440"/>
              <a:chExt cx="912" cy="1632"/>
            </a:xfrm>
          </p:grpSpPr>
          <p:sp>
            <p:nvSpPr>
              <p:cNvPr id="506891" name="Line 11"/>
              <p:cNvSpPr>
                <a:spLocks noChangeShapeType="1"/>
              </p:cNvSpPr>
              <p:nvPr/>
            </p:nvSpPr>
            <p:spPr bwMode="auto">
              <a:xfrm flipH="1">
                <a:off x="4176" y="1488"/>
                <a:ext cx="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6892" name="Line 12"/>
              <p:cNvSpPr>
                <a:spLocks noChangeShapeType="1"/>
              </p:cNvSpPr>
              <p:nvPr/>
            </p:nvSpPr>
            <p:spPr bwMode="auto">
              <a:xfrm>
                <a:off x="4320" y="144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6893" name="Line 13"/>
              <p:cNvSpPr>
                <a:spLocks noChangeShapeType="1"/>
              </p:cNvSpPr>
              <p:nvPr/>
            </p:nvSpPr>
            <p:spPr bwMode="auto">
              <a:xfrm flipV="1">
                <a:off x="4224" y="1968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6894" name="Line 14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43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6895" name="Line 15"/>
              <p:cNvSpPr>
                <a:spLocks noChangeShapeType="1"/>
              </p:cNvSpPr>
              <p:nvPr/>
            </p:nvSpPr>
            <p:spPr bwMode="auto">
              <a:xfrm flipH="1">
                <a:off x="4704" y="2736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6906" name="Oval 26"/>
            <p:cNvSpPr>
              <a:spLocks noChangeArrowheads="1"/>
            </p:cNvSpPr>
            <p:nvPr/>
          </p:nvSpPr>
          <p:spPr bwMode="auto">
            <a:xfrm>
              <a:off x="3696" y="3216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907" name="Line 27"/>
            <p:cNvSpPr>
              <a:spLocks noChangeShapeType="1"/>
            </p:cNvSpPr>
            <p:nvPr/>
          </p:nvSpPr>
          <p:spPr bwMode="auto">
            <a:xfrm flipH="1">
              <a:off x="3792" y="2256"/>
              <a:ext cx="33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568-25F8-4BB5-9933-48C116CCB8A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Clique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Given a SAT formula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 …,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581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over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 …,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-25000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, we need to produce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and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, such that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</a:rPr>
              <a:t> satisfiable iff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 clique of size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r>
              <a:rPr lang="en-US" altLang="zh-CN">
                <a:solidFill>
                  <a:srgbClr val="000000"/>
                </a:solidFill>
              </a:rPr>
              <a:t>Notation: a </a:t>
            </a:r>
            <a:r>
              <a:rPr lang="en-US" altLang="zh-CN">
                <a:solidFill>
                  <a:srgbClr val="CE0000"/>
                </a:solidFill>
              </a:rPr>
              <a:t>literal </a:t>
            </a:r>
            <a:r>
              <a:rPr lang="en-US" altLang="zh-CN">
                <a:solidFill>
                  <a:srgbClr val="000000"/>
                </a:solidFill>
              </a:rPr>
              <a:t>is either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-25000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or </a:t>
            </a:r>
            <a:r>
              <a:rPr lang="en-US" altLang="zh-CN">
                <a:solidFill>
                  <a:schemeClr val="accent2"/>
                </a:solidFill>
              </a:rPr>
              <a:t>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-25000">
                <a:solidFill>
                  <a:schemeClr val="accent2"/>
                </a:solidFill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0C2B-EF8F-4BBC-AB9F-B5B03C7864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Clique reduction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For each literal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occurring in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</a:rPr>
              <a:t>, create a vertex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 i="1" baseline="-25000">
                <a:solidFill>
                  <a:schemeClr val="accent2"/>
                </a:solidFill>
              </a:rPr>
              <a:t>t</a:t>
            </a:r>
          </a:p>
          <a:p>
            <a:r>
              <a:rPr lang="en-US" altLang="zh-CN">
                <a:solidFill>
                  <a:srgbClr val="000000"/>
                </a:solidFill>
              </a:rPr>
              <a:t>Create an edge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 i="1" baseline="-25000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 –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 i="1" baseline="-25000">
                <a:solidFill>
                  <a:schemeClr val="accent2"/>
                </a:solidFill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0000"/>
                </a:solidFill>
              </a:rPr>
              <a:t> iff: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and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are not in the same clause, and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not the negation of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88F-30F7-4BAF-8C70-8B55C1C08C1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Clique example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Formula: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,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,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</a:p>
          <a:p>
            <a:r>
              <a:rPr lang="en-US" altLang="zh-CN">
                <a:solidFill>
                  <a:srgbClr val="000000"/>
                </a:solidFill>
              </a:rPr>
              <a:t>Graph:</a:t>
            </a: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CE0000"/>
                </a:solidFill>
              </a:rPr>
              <a:t>Claim: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satisfiable iff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 clique of size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C87"/>
                </a:solidFill>
              </a:rPr>
              <a:t> </a:t>
            </a:r>
          </a:p>
        </p:txBody>
      </p:sp>
      <p:grpSp>
        <p:nvGrpSpPr>
          <p:cNvPr id="508959" name="Group 31"/>
          <p:cNvGrpSpPr>
            <a:grpSpLocks/>
          </p:cNvGrpSpPr>
          <p:nvPr/>
        </p:nvGrpSpPr>
        <p:grpSpPr bwMode="auto">
          <a:xfrm>
            <a:off x="2017713" y="2438400"/>
            <a:ext cx="4306887" cy="2606675"/>
            <a:chOff x="1271" y="1536"/>
            <a:chExt cx="2713" cy="1642"/>
          </a:xfrm>
        </p:grpSpPr>
        <p:sp>
          <p:nvSpPr>
            <p:cNvPr id="508932" name="Oval 4"/>
            <p:cNvSpPr>
              <a:spLocks noChangeArrowheads="1"/>
            </p:cNvSpPr>
            <p:nvPr/>
          </p:nvSpPr>
          <p:spPr bwMode="auto">
            <a:xfrm>
              <a:off x="1943" y="194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3" name="Oval 5"/>
            <p:cNvSpPr>
              <a:spLocks noChangeArrowheads="1"/>
            </p:cNvSpPr>
            <p:nvPr/>
          </p:nvSpPr>
          <p:spPr bwMode="auto">
            <a:xfrm>
              <a:off x="1751" y="2285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4" name="Oval 6"/>
            <p:cNvSpPr>
              <a:spLocks noChangeArrowheads="1"/>
            </p:cNvSpPr>
            <p:nvPr/>
          </p:nvSpPr>
          <p:spPr bwMode="auto">
            <a:xfrm>
              <a:off x="1511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5" name="Oval 7"/>
            <p:cNvSpPr>
              <a:spLocks noChangeArrowheads="1"/>
            </p:cNvSpPr>
            <p:nvPr/>
          </p:nvSpPr>
          <p:spPr bwMode="auto">
            <a:xfrm>
              <a:off x="3191" y="17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6" name="Oval 8"/>
            <p:cNvSpPr>
              <a:spLocks noChangeArrowheads="1"/>
            </p:cNvSpPr>
            <p:nvPr/>
          </p:nvSpPr>
          <p:spPr bwMode="auto">
            <a:xfrm>
              <a:off x="3479" y="2093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7" name="Oval 9"/>
            <p:cNvSpPr>
              <a:spLocks noChangeArrowheads="1"/>
            </p:cNvSpPr>
            <p:nvPr/>
          </p:nvSpPr>
          <p:spPr bwMode="auto">
            <a:xfrm>
              <a:off x="3623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8" name="Oval 10"/>
            <p:cNvSpPr>
              <a:spLocks noChangeArrowheads="1"/>
            </p:cNvSpPr>
            <p:nvPr/>
          </p:nvSpPr>
          <p:spPr bwMode="auto">
            <a:xfrm>
              <a:off x="3143" y="29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1703" y="175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1511" y="2141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08941" name="Text Box 13"/>
            <p:cNvSpPr txBox="1">
              <a:spLocks noChangeArrowheads="1"/>
            </p:cNvSpPr>
            <p:nvPr/>
          </p:nvSpPr>
          <p:spPr bwMode="auto">
            <a:xfrm>
              <a:off x="1271" y="2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08942" name="Text Box 14"/>
            <p:cNvSpPr txBox="1">
              <a:spLocks noChangeArrowheads="1"/>
            </p:cNvSpPr>
            <p:nvPr/>
          </p:nvSpPr>
          <p:spPr bwMode="auto">
            <a:xfrm>
              <a:off x="3262" y="1536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08943" name="Text Box 15"/>
            <p:cNvSpPr txBox="1">
              <a:spLocks noChangeArrowheads="1"/>
            </p:cNvSpPr>
            <p:nvPr/>
          </p:nvSpPr>
          <p:spPr bwMode="auto">
            <a:xfrm>
              <a:off x="3527" y="1901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08944" name="Text Box 16"/>
            <p:cNvSpPr txBox="1">
              <a:spLocks noChangeArrowheads="1"/>
            </p:cNvSpPr>
            <p:nvPr/>
          </p:nvSpPr>
          <p:spPr bwMode="auto">
            <a:xfrm>
              <a:off x="3719" y="2573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08945" name="Text Box 17"/>
            <p:cNvSpPr txBox="1">
              <a:spLocks noChangeArrowheads="1"/>
            </p:cNvSpPr>
            <p:nvPr/>
          </p:nvSpPr>
          <p:spPr bwMode="auto">
            <a:xfrm>
              <a:off x="3214" y="2813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08946" name="Line 18"/>
            <p:cNvSpPr>
              <a:spLocks noChangeShapeType="1"/>
            </p:cNvSpPr>
            <p:nvPr/>
          </p:nvSpPr>
          <p:spPr bwMode="auto">
            <a:xfrm flipV="1">
              <a:off x="2039" y="1805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47" name="Line 19"/>
            <p:cNvSpPr>
              <a:spLocks noChangeShapeType="1"/>
            </p:cNvSpPr>
            <p:nvPr/>
          </p:nvSpPr>
          <p:spPr bwMode="auto">
            <a:xfrm>
              <a:off x="1991" y="1997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48" name="Line 20"/>
            <p:cNvSpPr>
              <a:spLocks noChangeShapeType="1"/>
            </p:cNvSpPr>
            <p:nvPr/>
          </p:nvSpPr>
          <p:spPr bwMode="auto">
            <a:xfrm>
              <a:off x="2039" y="1997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49" name="Line 21"/>
            <p:cNvSpPr>
              <a:spLocks noChangeShapeType="1"/>
            </p:cNvSpPr>
            <p:nvPr/>
          </p:nvSpPr>
          <p:spPr bwMode="auto">
            <a:xfrm flipV="1">
              <a:off x="1847" y="2141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0" name="Line 22"/>
            <p:cNvSpPr>
              <a:spLocks noChangeShapeType="1"/>
            </p:cNvSpPr>
            <p:nvPr/>
          </p:nvSpPr>
          <p:spPr bwMode="auto">
            <a:xfrm>
              <a:off x="1847" y="2333"/>
              <a:ext cx="17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1" name="Line 23"/>
            <p:cNvSpPr>
              <a:spLocks noChangeShapeType="1"/>
            </p:cNvSpPr>
            <p:nvPr/>
          </p:nvSpPr>
          <p:spPr bwMode="auto">
            <a:xfrm>
              <a:off x="1847" y="2333"/>
              <a:ext cx="13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2" name="Line 24"/>
            <p:cNvSpPr>
              <a:spLocks noChangeShapeType="1"/>
            </p:cNvSpPr>
            <p:nvPr/>
          </p:nvSpPr>
          <p:spPr bwMode="auto">
            <a:xfrm flipV="1">
              <a:off x="1559" y="1853"/>
              <a:ext cx="16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3" name="Line 25"/>
            <p:cNvSpPr>
              <a:spLocks noChangeShapeType="1"/>
            </p:cNvSpPr>
            <p:nvPr/>
          </p:nvSpPr>
          <p:spPr bwMode="auto">
            <a:xfrm>
              <a:off x="1559" y="2717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4" name="Line 26"/>
            <p:cNvSpPr>
              <a:spLocks noChangeShapeType="1"/>
            </p:cNvSpPr>
            <p:nvPr/>
          </p:nvSpPr>
          <p:spPr bwMode="auto">
            <a:xfrm>
              <a:off x="1559" y="2717"/>
              <a:ext cx="15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6" name="Line 28"/>
            <p:cNvSpPr>
              <a:spLocks noChangeShapeType="1"/>
            </p:cNvSpPr>
            <p:nvPr/>
          </p:nvSpPr>
          <p:spPr bwMode="auto">
            <a:xfrm flipH="1">
              <a:off x="3191" y="1853"/>
              <a:ext cx="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7" name="Line 29"/>
            <p:cNvSpPr>
              <a:spLocks noChangeShapeType="1"/>
            </p:cNvSpPr>
            <p:nvPr/>
          </p:nvSpPr>
          <p:spPr bwMode="auto">
            <a:xfrm>
              <a:off x="3527" y="2189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8" name="Line 30"/>
            <p:cNvSpPr>
              <a:spLocks noChangeShapeType="1"/>
            </p:cNvSpPr>
            <p:nvPr/>
          </p:nvSpPr>
          <p:spPr bwMode="auto">
            <a:xfrm flipH="1">
              <a:off x="3191" y="2189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92BD-1B8A-4B22-A507-40BB43468A8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000000"/>
                </a:solidFill>
              </a:rPr>
              <a:t>” part: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Take any assignment that satisfies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 E.g.,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= F,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= T,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 = F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Let the set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contain one satisfied literal per clause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 clique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3846513" y="3657600"/>
            <a:ext cx="4306887" cy="2606675"/>
            <a:chOff x="1271" y="1536"/>
            <a:chExt cx="2713" cy="1642"/>
          </a:xfrm>
        </p:grpSpPr>
        <p:sp>
          <p:nvSpPr>
            <p:cNvPr id="516101" name="Oval 5"/>
            <p:cNvSpPr>
              <a:spLocks noChangeArrowheads="1"/>
            </p:cNvSpPr>
            <p:nvPr/>
          </p:nvSpPr>
          <p:spPr bwMode="auto">
            <a:xfrm>
              <a:off x="1943" y="194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2" name="Oval 6"/>
            <p:cNvSpPr>
              <a:spLocks noChangeArrowheads="1"/>
            </p:cNvSpPr>
            <p:nvPr/>
          </p:nvSpPr>
          <p:spPr bwMode="auto">
            <a:xfrm>
              <a:off x="1751" y="2285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3" name="Oval 7"/>
            <p:cNvSpPr>
              <a:spLocks noChangeArrowheads="1"/>
            </p:cNvSpPr>
            <p:nvPr/>
          </p:nvSpPr>
          <p:spPr bwMode="auto">
            <a:xfrm>
              <a:off x="1511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4" name="Oval 8"/>
            <p:cNvSpPr>
              <a:spLocks noChangeArrowheads="1"/>
            </p:cNvSpPr>
            <p:nvPr/>
          </p:nvSpPr>
          <p:spPr bwMode="auto">
            <a:xfrm>
              <a:off x="3191" y="17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5" name="Oval 9"/>
            <p:cNvSpPr>
              <a:spLocks noChangeArrowheads="1"/>
            </p:cNvSpPr>
            <p:nvPr/>
          </p:nvSpPr>
          <p:spPr bwMode="auto">
            <a:xfrm>
              <a:off x="3479" y="2093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6" name="Oval 10"/>
            <p:cNvSpPr>
              <a:spLocks noChangeArrowheads="1"/>
            </p:cNvSpPr>
            <p:nvPr/>
          </p:nvSpPr>
          <p:spPr bwMode="auto">
            <a:xfrm>
              <a:off x="3623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7" name="Oval 11"/>
            <p:cNvSpPr>
              <a:spLocks noChangeArrowheads="1"/>
            </p:cNvSpPr>
            <p:nvPr/>
          </p:nvSpPr>
          <p:spPr bwMode="auto">
            <a:xfrm>
              <a:off x="3143" y="29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8" name="Text Box 12"/>
            <p:cNvSpPr txBox="1">
              <a:spLocks noChangeArrowheads="1"/>
            </p:cNvSpPr>
            <p:nvPr/>
          </p:nvSpPr>
          <p:spPr bwMode="auto">
            <a:xfrm>
              <a:off x="1703" y="175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6109" name="Text Box 13"/>
            <p:cNvSpPr txBox="1">
              <a:spLocks noChangeArrowheads="1"/>
            </p:cNvSpPr>
            <p:nvPr/>
          </p:nvSpPr>
          <p:spPr bwMode="auto">
            <a:xfrm>
              <a:off x="1511" y="2141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6110" name="Text Box 14"/>
            <p:cNvSpPr txBox="1">
              <a:spLocks noChangeArrowheads="1"/>
            </p:cNvSpPr>
            <p:nvPr/>
          </p:nvSpPr>
          <p:spPr bwMode="auto">
            <a:xfrm>
              <a:off x="1271" y="2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16111" name="Text Box 15"/>
            <p:cNvSpPr txBox="1">
              <a:spLocks noChangeArrowheads="1"/>
            </p:cNvSpPr>
            <p:nvPr/>
          </p:nvSpPr>
          <p:spPr bwMode="auto">
            <a:xfrm>
              <a:off x="3262" y="1536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3527" y="1901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16113" name="Text Box 17"/>
            <p:cNvSpPr txBox="1">
              <a:spLocks noChangeArrowheads="1"/>
            </p:cNvSpPr>
            <p:nvPr/>
          </p:nvSpPr>
          <p:spPr bwMode="auto">
            <a:xfrm>
              <a:off x="3719" y="2573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6114" name="Text Box 18"/>
            <p:cNvSpPr txBox="1">
              <a:spLocks noChangeArrowheads="1"/>
            </p:cNvSpPr>
            <p:nvPr/>
          </p:nvSpPr>
          <p:spPr bwMode="auto">
            <a:xfrm>
              <a:off x="3214" y="2813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6115" name="Line 19"/>
            <p:cNvSpPr>
              <a:spLocks noChangeShapeType="1"/>
            </p:cNvSpPr>
            <p:nvPr/>
          </p:nvSpPr>
          <p:spPr bwMode="auto">
            <a:xfrm flipV="1">
              <a:off x="2039" y="1805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16" name="Line 20"/>
            <p:cNvSpPr>
              <a:spLocks noChangeShapeType="1"/>
            </p:cNvSpPr>
            <p:nvPr/>
          </p:nvSpPr>
          <p:spPr bwMode="auto">
            <a:xfrm>
              <a:off x="1991" y="1997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17" name="Line 21"/>
            <p:cNvSpPr>
              <a:spLocks noChangeShapeType="1"/>
            </p:cNvSpPr>
            <p:nvPr/>
          </p:nvSpPr>
          <p:spPr bwMode="auto">
            <a:xfrm>
              <a:off x="2039" y="1997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18" name="Line 22"/>
            <p:cNvSpPr>
              <a:spLocks noChangeShapeType="1"/>
            </p:cNvSpPr>
            <p:nvPr/>
          </p:nvSpPr>
          <p:spPr bwMode="auto">
            <a:xfrm flipV="1">
              <a:off x="1847" y="2141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19" name="Line 23"/>
            <p:cNvSpPr>
              <a:spLocks noChangeShapeType="1"/>
            </p:cNvSpPr>
            <p:nvPr/>
          </p:nvSpPr>
          <p:spPr bwMode="auto">
            <a:xfrm>
              <a:off x="1847" y="2333"/>
              <a:ext cx="17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0" name="Line 24"/>
            <p:cNvSpPr>
              <a:spLocks noChangeShapeType="1"/>
            </p:cNvSpPr>
            <p:nvPr/>
          </p:nvSpPr>
          <p:spPr bwMode="auto">
            <a:xfrm>
              <a:off x="1847" y="2333"/>
              <a:ext cx="13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1" name="Line 25"/>
            <p:cNvSpPr>
              <a:spLocks noChangeShapeType="1"/>
            </p:cNvSpPr>
            <p:nvPr/>
          </p:nvSpPr>
          <p:spPr bwMode="auto">
            <a:xfrm flipV="1">
              <a:off x="1559" y="1853"/>
              <a:ext cx="16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2" name="Line 26"/>
            <p:cNvSpPr>
              <a:spLocks noChangeShapeType="1"/>
            </p:cNvSpPr>
            <p:nvPr/>
          </p:nvSpPr>
          <p:spPr bwMode="auto">
            <a:xfrm>
              <a:off x="1559" y="2717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3" name="Line 27"/>
            <p:cNvSpPr>
              <a:spLocks noChangeShapeType="1"/>
            </p:cNvSpPr>
            <p:nvPr/>
          </p:nvSpPr>
          <p:spPr bwMode="auto">
            <a:xfrm>
              <a:off x="1559" y="2717"/>
              <a:ext cx="15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4" name="Line 28"/>
            <p:cNvSpPr>
              <a:spLocks noChangeShapeType="1"/>
            </p:cNvSpPr>
            <p:nvPr/>
          </p:nvSpPr>
          <p:spPr bwMode="auto">
            <a:xfrm flipH="1">
              <a:off x="3191" y="1853"/>
              <a:ext cx="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5" name="Line 29"/>
            <p:cNvSpPr>
              <a:spLocks noChangeShapeType="1"/>
            </p:cNvSpPr>
            <p:nvPr/>
          </p:nvSpPr>
          <p:spPr bwMode="auto">
            <a:xfrm>
              <a:off x="3527" y="2189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6" name="Line 30"/>
            <p:cNvSpPr>
              <a:spLocks noChangeShapeType="1"/>
            </p:cNvSpPr>
            <p:nvPr/>
          </p:nvSpPr>
          <p:spPr bwMode="auto">
            <a:xfrm flipH="1">
              <a:off x="3191" y="2189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6127" name="Group 31"/>
          <p:cNvGrpSpPr>
            <a:grpSpLocks/>
          </p:cNvGrpSpPr>
          <p:nvPr/>
        </p:nvGrpSpPr>
        <p:grpSpPr bwMode="auto">
          <a:xfrm>
            <a:off x="4495800" y="4419600"/>
            <a:ext cx="3124200" cy="1752600"/>
            <a:chOff x="2832" y="2784"/>
            <a:chExt cx="1968" cy="1104"/>
          </a:xfrm>
        </p:grpSpPr>
        <p:sp>
          <p:nvSpPr>
            <p:cNvPr id="516128" name="Oval 32"/>
            <p:cNvSpPr>
              <a:spLocks noChangeArrowheads="1"/>
            </p:cNvSpPr>
            <p:nvPr/>
          </p:nvSpPr>
          <p:spPr bwMode="auto">
            <a:xfrm>
              <a:off x="2832" y="2976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9" name="Oval 33"/>
            <p:cNvSpPr>
              <a:spLocks noChangeArrowheads="1"/>
            </p:cNvSpPr>
            <p:nvPr/>
          </p:nvSpPr>
          <p:spPr bwMode="auto">
            <a:xfrm>
              <a:off x="4560" y="2784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30" name="Oval 34"/>
            <p:cNvSpPr>
              <a:spLocks noChangeArrowheads="1"/>
            </p:cNvSpPr>
            <p:nvPr/>
          </p:nvSpPr>
          <p:spPr bwMode="auto">
            <a:xfrm>
              <a:off x="4224" y="3648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5348-472E-47D4-A44C-65AFBC7EB40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/>
              <a:t>Proof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rgbClr val="000000"/>
                </a:solidFill>
              </a:rPr>
              <a:t>” part: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Take any clique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size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(i.e., </a:t>
            </a: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Create a set of equations that satisfies selected literals.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 E.g.,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 = T,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= F,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= F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The set of equations is consistent and the solution satisfies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</a:p>
        </p:txBody>
      </p:sp>
      <p:grpSp>
        <p:nvGrpSpPr>
          <p:cNvPr id="515076" name="Group 4"/>
          <p:cNvGrpSpPr>
            <a:grpSpLocks/>
          </p:cNvGrpSpPr>
          <p:nvPr/>
        </p:nvGrpSpPr>
        <p:grpSpPr bwMode="auto">
          <a:xfrm>
            <a:off x="3846513" y="3946525"/>
            <a:ext cx="4306887" cy="2606675"/>
            <a:chOff x="1271" y="1536"/>
            <a:chExt cx="2713" cy="1642"/>
          </a:xfrm>
        </p:grpSpPr>
        <p:sp>
          <p:nvSpPr>
            <p:cNvPr id="515077" name="Oval 5"/>
            <p:cNvSpPr>
              <a:spLocks noChangeArrowheads="1"/>
            </p:cNvSpPr>
            <p:nvPr/>
          </p:nvSpPr>
          <p:spPr bwMode="auto">
            <a:xfrm>
              <a:off x="1943" y="194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78" name="Oval 6"/>
            <p:cNvSpPr>
              <a:spLocks noChangeArrowheads="1"/>
            </p:cNvSpPr>
            <p:nvPr/>
          </p:nvSpPr>
          <p:spPr bwMode="auto">
            <a:xfrm>
              <a:off x="1751" y="2285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79" name="Oval 7"/>
            <p:cNvSpPr>
              <a:spLocks noChangeArrowheads="1"/>
            </p:cNvSpPr>
            <p:nvPr/>
          </p:nvSpPr>
          <p:spPr bwMode="auto">
            <a:xfrm>
              <a:off x="1511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0" name="Oval 8"/>
            <p:cNvSpPr>
              <a:spLocks noChangeArrowheads="1"/>
            </p:cNvSpPr>
            <p:nvPr/>
          </p:nvSpPr>
          <p:spPr bwMode="auto">
            <a:xfrm>
              <a:off x="3191" y="17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1" name="Oval 9"/>
            <p:cNvSpPr>
              <a:spLocks noChangeArrowheads="1"/>
            </p:cNvSpPr>
            <p:nvPr/>
          </p:nvSpPr>
          <p:spPr bwMode="auto">
            <a:xfrm>
              <a:off x="3479" y="2093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3623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3" name="Oval 11"/>
            <p:cNvSpPr>
              <a:spLocks noChangeArrowheads="1"/>
            </p:cNvSpPr>
            <p:nvPr/>
          </p:nvSpPr>
          <p:spPr bwMode="auto">
            <a:xfrm>
              <a:off x="3143" y="29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4" name="Text Box 12"/>
            <p:cNvSpPr txBox="1">
              <a:spLocks noChangeArrowheads="1"/>
            </p:cNvSpPr>
            <p:nvPr/>
          </p:nvSpPr>
          <p:spPr bwMode="auto">
            <a:xfrm>
              <a:off x="1703" y="175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1511" y="2141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5086" name="Text Box 14"/>
            <p:cNvSpPr txBox="1">
              <a:spLocks noChangeArrowheads="1"/>
            </p:cNvSpPr>
            <p:nvPr/>
          </p:nvSpPr>
          <p:spPr bwMode="auto">
            <a:xfrm>
              <a:off x="1271" y="2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15087" name="Text Box 15"/>
            <p:cNvSpPr txBox="1">
              <a:spLocks noChangeArrowheads="1"/>
            </p:cNvSpPr>
            <p:nvPr/>
          </p:nvSpPr>
          <p:spPr bwMode="auto">
            <a:xfrm>
              <a:off x="3262" y="1536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5088" name="Text Box 16"/>
            <p:cNvSpPr txBox="1">
              <a:spLocks noChangeArrowheads="1"/>
            </p:cNvSpPr>
            <p:nvPr/>
          </p:nvSpPr>
          <p:spPr bwMode="auto">
            <a:xfrm>
              <a:off x="3527" y="1901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15089" name="Text Box 17"/>
            <p:cNvSpPr txBox="1">
              <a:spLocks noChangeArrowheads="1"/>
            </p:cNvSpPr>
            <p:nvPr/>
          </p:nvSpPr>
          <p:spPr bwMode="auto">
            <a:xfrm>
              <a:off x="3719" y="2573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5090" name="Text Box 18"/>
            <p:cNvSpPr txBox="1">
              <a:spLocks noChangeArrowheads="1"/>
            </p:cNvSpPr>
            <p:nvPr/>
          </p:nvSpPr>
          <p:spPr bwMode="auto">
            <a:xfrm>
              <a:off x="3214" y="2813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5091" name="Line 19"/>
            <p:cNvSpPr>
              <a:spLocks noChangeShapeType="1"/>
            </p:cNvSpPr>
            <p:nvPr/>
          </p:nvSpPr>
          <p:spPr bwMode="auto">
            <a:xfrm flipV="1">
              <a:off x="2039" y="1805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2" name="Line 20"/>
            <p:cNvSpPr>
              <a:spLocks noChangeShapeType="1"/>
            </p:cNvSpPr>
            <p:nvPr/>
          </p:nvSpPr>
          <p:spPr bwMode="auto">
            <a:xfrm>
              <a:off x="1991" y="1997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3" name="Line 21"/>
            <p:cNvSpPr>
              <a:spLocks noChangeShapeType="1"/>
            </p:cNvSpPr>
            <p:nvPr/>
          </p:nvSpPr>
          <p:spPr bwMode="auto">
            <a:xfrm>
              <a:off x="2039" y="1997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4" name="Line 22"/>
            <p:cNvSpPr>
              <a:spLocks noChangeShapeType="1"/>
            </p:cNvSpPr>
            <p:nvPr/>
          </p:nvSpPr>
          <p:spPr bwMode="auto">
            <a:xfrm flipV="1">
              <a:off x="1847" y="2141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5" name="Line 23"/>
            <p:cNvSpPr>
              <a:spLocks noChangeShapeType="1"/>
            </p:cNvSpPr>
            <p:nvPr/>
          </p:nvSpPr>
          <p:spPr bwMode="auto">
            <a:xfrm>
              <a:off x="1847" y="2333"/>
              <a:ext cx="17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6" name="Line 24"/>
            <p:cNvSpPr>
              <a:spLocks noChangeShapeType="1"/>
            </p:cNvSpPr>
            <p:nvPr/>
          </p:nvSpPr>
          <p:spPr bwMode="auto">
            <a:xfrm>
              <a:off x="1847" y="2333"/>
              <a:ext cx="13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7" name="Line 25"/>
            <p:cNvSpPr>
              <a:spLocks noChangeShapeType="1"/>
            </p:cNvSpPr>
            <p:nvPr/>
          </p:nvSpPr>
          <p:spPr bwMode="auto">
            <a:xfrm flipV="1">
              <a:off x="1559" y="1853"/>
              <a:ext cx="16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8" name="Line 26"/>
            <p:cNvSpPr>
              <a:spLocks noChangeShapeType="1"/>
            </p:cNvSpPr>
            <p:nvPr/>
          </p:nvSpPr>
          <p:spPr bwMode="auto">
            <a:xfrm>
              <a:off x="1559" y="2717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9" name="Line 27"/>
            <p:cNvSpPr>
              <a:spLocks noChangeShapeType="1"/>
            </p:cNvSpPr>
            <p:nvPr/>
          </p:nvSpPr>
          <p:spPr bwMode="auto">
            <a:xfrm>
              <a:off x="1559" y="2717"/>
              <a:ext cx="15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0" name="Line 28"/>
            <p:cNvSpPr>
              <a:spLocks noChangeShapeType="1"/>
            </p:cNvSpPr>
            <p:nvPr/>
          </p:nvSpPr>
          <p:spPr bwMode="auto">
            <a:xfrm flipH="1">
              <a:off x="3191" y="1853"/>
              <a:ext cx="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1" name="Line 29"/>
            <p:cNvSpPr>
              <a:spLocks noChangeShapeType="1"/>
            </p:cNvSpPr>
            <p:nvPr/>
          </p:nvSpPr>
          <p:spPr bwMode="auto">
            <a:xfrm>
              <a:off x="3527" y="2189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2" name="Line 30"/>
            <p:cNvSpPr>
              <a:spLocks noChangeShapeType="1"/>
            </p:cNvSpPr>
            <p:nvPr/>
          </p:nvSpPr>
          <p:spPr bwMode="auto">
            <a:xfrm flipH="1">
              <a:off x="3191" y="2189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5108" name="Group 36"/>
          <p:cNvGrpSpPr>
            <a:grpSpLocks/>
          </p:cNvGrpSpPr>
          <p:nvPr/>
        </p:nvGrpSpPr>
        <p:grpSpPr bwMode="auto">
          <a:xfrm>
            <a:off x="4114800" y="4175125"/>
            <a:ext cx="3048000" cy="2286000"/>
            <a:chOff x="2592" y="2630"/>
            <a:chExt cx="1920" cy="1440"/>
          </a:xfrm>
        </p:grpSpPr>
        <p:sp>
          <p:nvSpPr>
            <p:cNvPr id="515104" name="Oval 32"/>
            <p:cNvSpPr>
              <a:spLocks noChangeArrowheads="1"/>
            </p:cNvSpPr>
            <p:nvPr/>
          </p:nvSpPr>
          <p:spPr bwMode="auto">
            <a:xfrm>
              <a:off x="2592" y="3542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5" name="Oval 33"/>
            <p:cNvSpPr>
              <a:spLocks noChangeArrowheads="1"/>
            </p:cNvSpPr>
            <p:nvPr/>
          </p:nvSpPr>
          <p:spPr bwMode="auto">
            <a:xfrm>
              <a:off x="4272" y="263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6" name="Oval 34"/>
            <p:cNvSpPr>
              <a:spLocks noChangeArrowheads="1"/>
            </p:cNvSpPr>
            <p:nvPr/>
          </p:nvSpPr>
          <p:spPr bwMode="auto">
            <a:xfrm>
              <a:off x="4224" y="383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36B8-1957-4AF1-89CB-556E625DF96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Altogether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We constructed a reduction that maps: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YES inputs to SAT to YES inputs to Clique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NO inputs to SAT to NO inputs to Clique</a:t>
            </a:r>
          </a:p>
          <a:p>
            <a:r>
              <a:rPr lang="en-US" altLang="zh-CN">
                <a:solidFill>
                  <a:srgbClr val="000000"/>
                </a:solidFill>
              </a:rPr>
              <a:t>The reduction works in poly time</a:t>
            </a:r>
          </a:p>
          <a:p>
            <a:r>
              <a:rPr lang="en-US" altLang="zh-CN">
                <a:solidFill>
                  <a:srgbClr val="000000"/>
                </a:solidFill>
              </a:rPr>
              <a:t>Therefore, SAT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000000"/>
                </a:solidFill>
              </a:rPr>
              <a:t> Clique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000000"/>
                </a:solidFill>
              </a:rPr>
              <a:t> Clique NP-hard</a:t>
            </a:r>
          </a:p>
          <a:p>
            <a:r>
              <a:rPr lang="en-US" altLang="zh-CN">
                <a:solidFill>
                  <a:srgbClr val="000000"/>
                </a:solidFill>
              </a:rPr>
              <a:t>Clique is in NP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/>
              <a:t>Clique is NP-complete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830-3E43-4F63-9F65-FE97B233F0C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Independent set (IS)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Input</a:t>
            </a:r>
            <a:r>
              <a:rPr lang="en-US" altLang="zh-CN">
                <a:solidFill>
                  <a:srgbClr val="000000"/>
                </a:solidFill>
              </a:rPr>
              <a:t>: undirected graph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>
                <a:solidFill>
                  <a:srgbClr val="CE0000"/>
                </a:solidFill>
              </a:rPr>
              <a:t>Output</a:t>
            </a:r>
            <a:r>
              <a:rPr lang="en-US" altLang="zh-CN">
                <a:solidFill>
                  <a:srgbClr val="000000"/>
                </a:solidFill>
              </a:rPr>
              <a:t>: is there a subset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>
                <a:solidFill>
                  <a:schemeClr val="accent2"/>
                </a:solidFill>
              </a:rPr>
              <a:t>|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|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such that </a:t>
            </a:r>
            <a:r>
              <a:rPr lang="en-US" altLang="zh-CN">
                <a:solidFill>
                  <a:srgbClr val="CE0000"/>
                </a:solidFill>
              </a:rPr>
              <a:t>no </a:t>
            </a:r>
            <a:r>
              <a:rPr lang="en-US" altLang="zh-CN">
                <a:solidFill>
                  <a:srgbClr val="000000"/>
                </a:solidFill>
              </a:rPr>
              <a:t>pair of vertices in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an edge between them</a:t>
            </a:r>
          </a:p>
          <a:p>
            <a:endParaRPr lang="en-US" altLang="zh-CN"/>
          </a:p>
        </p:txBody>
      </p:sp>
      <p:grpSp>
        <p:nvGrpSpPr>
          <p:cNvPr id="509967" name="Group 15"/>
          <p:cNvGrpSpPr>
            <a:grpSpLocks/>
          </p:cNvGrpSpPr>
          <p:nvPr/>
        </p:nvGrpSpPr>
        <p:grpSpPr bwMode="auto">
          <a:xfrm>
            <a:off x="6477000" y="2133600"/>
            <a:ext cx="1752600" cy="2209800"/>
            <a:chOff x="4080" y="1344"/>
            <a:chExt cx="1104" cy="1392"/>
          </a:xfrm>
        </p:grpSpPr>
        <p:sp>
          <p:nvSpPr>
            <p:cNvPr id="509956" name="Oval 4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7" name="Oval 5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8" name="Oval 6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9" name="Oval 7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0" name="Line 8"/>
            <p:cNvSpPr>
              <a:spLocks noChangeShapeType="1"/>
            </p:cNvSpPr>
            <p:nvPr/>
          </p:nvSpPr>
          <p:spPr bwMode="auto">
            <a:xfrm flipH="1">
              <a:off x="4176" y="148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1" name="Line 9"/>
            <p:cNvSpPr>
              <a:spLocks noChangeShapeType="1"/>
            </p:cNvSpPr>
            <p:nvPr/>
          </p:nvSpPr>
          <p:spPr bwMode="auto">
            <a:xfrm>
              <a:off x="4320" y="1440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3" name="Line 11"/>
            <p:cNvSpPr>
              <a:spLocks noChangeShapeType="1"/>
            </p:cNvSpPr>
            <p:nvPr/>
          </p:nvSpPr>
          <p:spPr bwMode="auto">
            <a:xfrm flipV="1">
              <a:off x="4224" y="196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4" name="Line 12"/>
            <p:cNvSpPr>
              <a:spLocks noChangeShapeType="1"/>
            </p:cNvSpPr>
            <p:nvPr/>
          </p:nvSpPr>
          <p:spPr bwMode="auto">
            <a:xfrm>
              <a:off x="5136" y="20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9968" name="Group 16"/>
          <p:cNvGrpSpPr>
            <a:grpSpLocks/>
          </p:cNvGrpSpPr>
          <p:nvPr/>
        </p:nvGrpSpPr>
        <p:grpSpPr bwMode="auto">
          <a:xfrm>
            <a:off x="6629400" y="2057400"/>
            <a:ext cx="1676400" cy="2362200"/>
            <a:chOff x="4176" y="0"/>
            <a:chExt cx="1056" cy="1488"/>
          </a:xfrm>
        </p:grpSpPr>
        <p:sp>
          <p:nvSpPr>
            <p:cNvPr id="509965" name="Oval 13"/>
            <p:cNvSpPr>
              <a:spLocks noChangeArrowheads="1"/>
            </p:cNvSpPr>
            <p:nvPr/>
          </p:nvSpPr>
          <p:spPr bwMode="auto">
            <a:xfrm>
              <a:off x="4176" y="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6" name="Oval 14"/>
            <p:cNvSpPr>
              <a:spLocks noChangeArrowheads="1"/>
            </p:cNvSpPr>
            <p:nvPr/>
          </p:nvSpPr>
          <p:spPr bwMode="auto">
            <a:xfrm>
              <a:off x="4992" y="1248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3695-C78C-4944-ACB9-90898FE6B76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Today’s Topics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Some difficult problems</a:t>
            </a:r>
          </a:p>
          <a:p>
            <a:r>
              <a:rPr lang="en-US" altLang="zh-CN"/>
              <a:t>P and NP</a:t>
            </a:r>
          </a:p>
          <a:p>
            <a:r>
              <a:rPr lang="en-US" altLang="zh-CN"/>
              <a:t>Polynomial-time reductions</a:t>
            </a:r>
          </a:p>
          <a:p>
            <a:r>
              <a:rPr lang="en-US" altLang="zh-CN"/>
              <a:t>Cook’s Theorem (SAT Problem)</a:t>
            </a:r>
          </a:p>
          <a:p>
            <a:r>
              <a:rPr lang="en-US" altLang="zh-CN"/>
              <a:t>NP-complete problem</a:t>
            </a:r>
          </a:p>
          <a:p>
            <a:pPr lvl="1"/>
            <a:r>
              <a:rPr lang="en-US" altLang="zh-CN"/>
              <a:t>Clique</a:t>
            </a:r>
          </a:p>
          <a:p>
            <a:pPr lvl="1"/>
            <a:r>
              <a:rPr lang="en-US" altLang="zh-CN"/>
              <a:t>Independent set</a:t>
            </a:r>
          </a:p>
          <a:p>
            <a:pPr lvl="1"/>
            <a:r>
              <a:rPr lang="en-US" altLang="zh-CN"/>
              <a:t>Vertex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042-5640-4D0E-A526-5B5F23118BE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Clique </a:t>
            </a:r>
            <a:r>
              <a:rPr lang="en-US" altLang="zh-CN">
                <a:sym typeface="Symbol" pitchFamily="18" charset="2"/>
              </a:rPr>
              <a:t> </a:t>
            </a:r>
            <a:r>
              <a:rPr lang="en-US" altLang="zh-CN"/>
              <a:t>IS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Given an input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to Clique, need to construct an input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’=(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’,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’),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to IS, such that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 has clique of size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iff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IS of size </a:t>
            </a:r>
            <a:r>
              <a:rPr lang="en-US" altLang="zh-CN" i="1">
                <a:solidFill>
                  <a:schemeClr val="accent2"/>
                </a:solidFill>
              </a:rPr>
              <a:t>K’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Construction: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’=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’=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’=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 baseline="30000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Reason: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 clique in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iff it is an IS in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0000"/>
                </a:solidFill>
              </a:rPr>
              <a:t>s complement.</a:t>
            </a:r>
          </a:p>
        </p:txBody>
      </p:sp>
      <p:grpSp>
        <p:nvGrpSpPr>
          <p:cNvPr id="512024" name="Group 24"/>
          <p:cNvGrpSpPr>
            <a:grpSpLocks/>
          </p:cNvGrpSpPr>
          <p:nvPr/>
        </p:nvGrpSpPr>
        <p:grpSpPr bwMode="auto">
          <a:xfrm>
            <a:off x="6477000" y="2133600"/>
            <a:ext cx="1752600" cy="2895600"/>
            <a:chOff x="4080" y="1344"/>
            <a:chExt cx="1104" cy="1824"/>
          </a:xfrm>
        </p:grpSpPr>
        <p:sp>
          <p:nvSpPr>
            <p:cNvPr id="512004" name="Oval 4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6" name="Oval 6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4" name="Oval 14"/>
            <p:cNvSpPr>
              <a:spLocks noChangeArrowheads="1"/>
            </p:cNvSpPr>
            <p:nvPr/>
          </p:nvSpPr>
          <p:spPr bwMode="auto">
            <a:xfrm>
              <a:off x="4560" y="302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025" name="Group 25"/>
          <p:cNvGrpSpPr>
            <a:grpSpLocks/>
          </p:cNvGrpSpPr>
          <p:nvPr/>
        </p:nvGrpSpPr>
        <p:grpSpPr bwMode="auto">
          <a:xfrm>
            <a:off x="6629400" y="2286000"/>
            <a:ext cx="1447800" cy="2590800"/>
            <a:chOff x="4176" y="1440"/>
            <a:chExt cx="912" cy="1632"/>
          </a:xfrm>
        </p:grpSpPr>
        <p:sp>
          <p:nvSpPr>
            <p:cNvPr id="512008" name="Line 8"/>
            <p:cNvSpPr>
              <a:spLocks noChangeShapeType="1"/>
            </p:cNvSpPr>
            <p:nvPr/>
          </p:nvSpPr>
          <p:spPr bwMode="auto">
            <a:xfrm flipH="1">
              <a:off x="4176" y="148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>
              <a:off x="4320" y="1440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0" name="Line 10"/>
            <p:cNvSpPr>
              <a:spLocks noChangeShapeType="1"/>
            </p:cNvSpPr>
            <p:nvPr/>
          </p:nvSpPr>
          <p:spPr bwMode="auto">
            <a:xfrm flipV="1">
              <a:off x="4224" y="196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5" name="Line 15"/>
            <p:cNvSpPr>
              <a:spLocks noChangeShapeType="1"/>
            </p:cNvSpPr>
            <p:nvPr/>
          </p:nvSpPr>
          <p:spPr bwMode="auto">
            <a:xfrm>
              <a:off x="4176" y="2304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 flipH="1">
              <a:off x="4704" y="273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023" name="Group 23"/>
          <p:cNvGrpSpPr>
            <a:grpSpLocks/>
          </p:cNvGrpSpPr>
          <p:nvPr/>
        </p:nvGrpSpPr>
        <p:grpSpPr bwMode="auto">
          <a:xfrm>
            <a:off x="6629400" y="2286000"/>
            <a:ext cx="1524000" cy="2590800"/>
            <a:chOff x="4176" y="1440"/>
            <a:chExt cx="960" cy="1632"/>
          </a:xfrm>
        </p:grpSpPr>
        <p:sp>
          <p:nvSpPr>
            <p:cNvPr id="512018" name="Line 18"/>
            <p:cNvSpPr>
              <a:spLocks noChangeShapeType="1"/>
            </p:cNvSpPr>
            <p:nvPr/>
          </p:nvSpPr>
          <p:spPr bwMode="auto">
            <a:xfrm>
              <a:off x="5136" y="2016"/>
              <a:ext cx="0" cy="624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9" name="Line 19"/>
            <p:cNvSpPr>
              <a:spLocks noChangeShapeType="1"/>
            </p:cNvSpPr>
            <p:nvPr/>
          </p:nvSpPr>
          <p:spPr bwMode="auto">
            <a:xfrm>
              <a:off x="4320" y="1488"/>
              <a:ext cx="336" cy="153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20" name="Line 20"/>
            <p:cNvSpPr>
              <a:spLocks noChangeShapeType="1"/>
            </p:cNvSpPr>
            <p:nvPr/>
          </p:nvSpPr>
          <p:spPr bwMode="auto">
            <a:xfrm flipH="1">
              <a:off x="4656" y="2016"/>
              <a:ext cx="432" cy="105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21" name="Line 21"/>
            <p:cNvSpPr>
              <a:spLocks noChangeShapeType="1"/>
            </p:cNvSpPr>
            <p:nvPr/>
          </p:nvSpPr>
          <p:spPr bwMode="auto">
            <a:xfrm>
              <a:off x="4176" y="2304"/>
              <a:ext cx="912" cy="33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22" name="Line 22"/>
            <p:cNvSpPr>
              <a:spLocks noChangeShapeType="1"/>
            </p:cNvSpPr>
            <p:nvPr/>
          </p:nvSpPr>
          <p:spPr bwMode="auto">
            <a:xfrm>
              <a:off x="4320" y="1440"/>
              <a:ext cx="768" cy="120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031" name="Group 31"/>
          <p:cNvGrpSpPr>
            <a:grpSpLocks/>
          </p:cNvGrpSpPr>
          <p:nvPr/>
        </p:nvGrpSpPr>
        <p:grpSpPr bwMode="auto">
          <a:xfrm>
            <a:off x="6400800" y="2057400"/>
            <a:ext cx="1905000" cy="1676400"/>
            <a:chOff x="4032" y="1296"/>
            <a:chExt cx="1200" cy="1056"/>
          </a:xfrm>
        </p:grpSpPr>
        <p:sp>
          <p:nvSpPr>
            <p:cNvPr id="512028" name="Oval 28"/>
            <p:cNvSpPr>
              <a:spLocks noChangeArrowheads="1"/>
            </p:cNvSpPr>
            <p:nvPr/>
          </p:nvSpPr>
          <p:spPr bwMode="auto">
            <a:xfrm>
              <a:off x="4176" y="1296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29" name="Oval 29"/>
            <p:cNvSpPr>
              <a:spLocks noChangeArrowheads="1"/>
            </p:cNvSpPr>
            <p:nvPr/>
          </p:nvSpPr>
          <p:spPr bwMode="auto">
            <a:xfrm>
              <a:off x="4992" y="1824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30" name="Oval 30"/>
            <p:cNvSpPr>
              <a:spLocks noChangeArrowheads="1"/>
            </p:cNvSpPr>
            <p:nvPr/>
          </p:nvSpPr>
          <p:spPr bwMode="auto">
            <a:xfrm>
              <a:off x="4032" y="2112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BB-732E-4810-956B-4265614816D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Vertex cover (VC)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Input</a:t>
            </a:r>
            <a:r>
              <a:rPr lang="en-US" altLang="zh-CN">
                <a:solidFill>
                  <a:srgbClr val="000000"/>
                </a:solidFill>
              </a:rPr>
              <a:t>: undirected graph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>
                <a:solidFill>
                  <a:srgbClr val="CE0000"/>
                </a:solidFill>
              </a:rPr>
              <a:t>Output</a:t>
            </a:r>
            <a:r>
              <a:rPr lang="en-US" altLang="zh-CN">
                <a:solidFill>
                  <a:srgbClr val="000000"/>
                </a:solidFill>
              </a:rPr>
              <a:t>: is there a subset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>
                <a:solidFill>
                  <a:schemeClr val="accent2"/>
                </a:solidFill>
              </a:rPr>
              <a:t>|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|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such that each edge in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 is incident to at least one vertex in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endParaRPr lang="en-US" altLang="zh-CN"/>
          </a:p>
        </p:txBody>
      </p:sp>
      <p:grpSp>
        <p:nvGrpSpPr>
          <p:cNvPr id="510990" name="Group 14"/>
          <p:cNvGrpSpPr>
            <a:grpSpLocks/>
          </p:cNvGrpSpPr>
          <p:nvPr/>
        </p:nvGrpSpPr>
        <p:grpSpPr bwMode="auto">
          <a:xfrm>
            <a:off x="6477000" y="2133600"/>
            <a:ext cx="1752600" cy="2209800"/>
            <a:chOff x="4080" y="1344"/>
            <a:chExt cx="1104" cy="1392"/>
          </a:xfrm>
        </p:grpSpPr>
        <p:sp>
          <p:nvSpPr>
            <p:cNvPr id="510980" name="Oval 4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1" name="Oval 5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2" name="Oval 6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3" name="Oval 7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4" name="Line 8"/>
            <p:cNvSpPr>
              <a:spLocks noChangeShapeType="1"/>
            </p:cNvSpPr>
            <p:nvPr/>
          </p:nvSpPr>
          <p:spPr bwMode="auto">
            <a:xfrm flipH="1">
              <a:off x="4176" y="148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5" name="Line 9"/>
            <p:cNvSpPr>
              <a:spLocks noChangeShapeType="1"/>
            </p:cNvSpPr>
            <p:nvPr/>
          </p:nvSpPr>
          <p:spPr bwMode="auto">
            <a:xfrm>
              <a:off x="4320" y="1440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6" name="Line 10"/>
            <p:cNvSpPr>
              <a:spLocks noChangeShapeType="1"/>
            </p:cNvSpPr>
            <p:nvPr/>
          </p:nvSpPr>
          <p:spPr bwMode="auto">
            <a:xfrm flipV="1">
              <a:off x="4224" y="196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7" name="Line 11"/>
            <p:cNvSpPr>
              <a:spLocks noChangeShapeType="1"/>
            </p:cNvSpPr>
            <p:nvPr/>
          </p:nvSpPr>
          <p:spPr bwMode="auto">
            <a:xfrm>
              <a:off x="5136" y="20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0991" name="Group 15"/>
          <p:cNvGrpSpPr>
            <a:grpSpLocks/>
          </p:cNvGrpSpPr>
          <p:nvPr/>
        </p:nvGrpSpPr>
        <p:grpSpPr bwMode="auto">
          <a:xfrm>
            <a:off x="6629400" y="2057400"/>
            <a:ext cx="1676400" cy="1219200"/>
            <a:chOff x="4176" y="720"/>
            <a:chExt cx="1056" cy="768"/>
          </a:xfrm>
        </p:grpSpPr>
        <p:sp>
          <p:nvSpPr>
            <p:cNvPr id="510988" name="Oval 12"/>
            <p:cNvSpPr>
              <a:spLocks noChangeArrowheads="1"/>
            </p:cNvSpPr>
            <p:nvPr/>
          </p:nvSpPr>
          <p:spPr bwMode="auto">
            <a:xfrm>
              <a:off x="4176" y="72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9" name="Oval 13"/>
            <p:cNvSpPr>
              <a:spLocks noChangeArrowheads="1"/>
            </p:cNvSpPr>
            <p:nvPr/>
          </p:nvSpPr>
          <p:spPr bwMode="auto">
            <a:xfrm>
              <a:off x="4992" y="1248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0C0-E5F6-4978-9F5C-EE63812B73C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VC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Given an input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=(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to IS, need to construct an input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’=(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’,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’),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to VC, such that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 has an IS of size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iff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VC of size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Construction: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’ =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’ =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 = |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|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Reason: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an IS in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iff </a:t>
            </a:r>
            <a:r>
              <a:rPr lang="en-US" altLang="zh-CN" i="1">
                <a:solidFill>
                  <a:schemeClr val="accent2"/>
                </a:solidFill>
              </a:rPr>
              <a:t>V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 VC in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513059" name="Group 35"/>
          <p:cNvGrpSpPr>
            <a:grpSpLocks/>
          </p:cNvGrpSpPr>
          <p:nvPr/>
        </p:nvGrpSpPr>
        <p:grpSpPr bwMode="auto">
          <a:xfrm>
            <a:off x="6477000" y="2133600"/>
            <a:ext cx="1752600" cy="2895600"/>
            <a:chOff x="4080" y="1344"/>
            <a:chExt cx="1104" cy="1824"/>
          </a:xfrm>
        </p:grpSpPr>
        <p:grpSp>
          <p:nvGrpSpPr>
            <p:cNvPr id="513039" name="Group 15"/>
            <p:cNvGrpSpPr>
              <a:grpSpLocks/>
            </p:cNvGrpSpPr>
            <p:nvPr/>
          </p:nvGrpSpPr>
          <p:grpSpPr bwMode="auto">
            <a:xfrm>
              <a:off x="4080" y="1344"/>
              <a:ext cx="1104" cy="1824"/>
              <a:chOff x="4080" y="1344"/>
              <a:chExt cx="1104" cy="1824"/>
            </a:xfrm>
          </p:grpSpPr>
          <p:sp>
            <p:nvSpPr>
              <p:cNvPr id="513040" name="Oval 16"/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1" name="Oval 17"/>
              <p:cNvSpPr>
                <a:spLocks noChangeArrowheads="1"/>
              </p:cNvSpPr>
              <p:nvPr/>
            </p:nvSpPr>
            <p:spPr bwMode="auto">
              <a:xfrm>
                <a:off x="5040" y="1872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2" name="Oval 18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3" name="Oval 19"/>
              <p:cNvSpPr>
                <a:spLocks noChangeArrowheads="1"/>
              </p:cNvSpPr>
              <p:nvPr/>
            </p:nvSpPr>
            <p:spPr bwMode="auto">
              <a:xfrm>
                <a:off x="5040" y="2592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4" name="Oval 20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3045" name="Group 21"/>
            <p:cNvGrpSpPr>
              <a:grpSpLocks/>
            </p:cNvGrpSpPr>
            <p:nvPr/>
          </p:nvGrpSpPr>
          <p:grpSpPr bwMode="auto">
            <a:xfrm>
              <a:off x="4176" y="1440"/>
              <a:ext cx="912" cy="1632"/>
              <a:chOff x="4176" y="1440"/>
              <a:chExt cx="912" cy="1632"/>
            </a:xfrm>
          </p:grpSpPr>
          <p:sp>
            <p:nvSpPr>
              <p:cNvPr id="513046" name="Line 22"/>
              <p:cNvSpPr>
                <a:spLocks noChangeShapeType="1"/>
              </p:cNvSpPr>
              <p:nvPr/>
            </p:nvSpPr>
            <p:spPr bwMode="auto">
              <a:xfrm flipH="1">
                <a:off x="4176" y="1488"/>
                <a:ext cx="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7" name="Line 23"/>
              <p:cNvSpPr>
                <a:spLocks noChangeShapeType="1"/>
              </p:cNvSpPr>
              <p:nvPr/>
            </p:nvSpPr>
            <p:spPr bwMode="auto">
              <a:xfrm>
                <a:off x="4320" y="144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8" name="Line 24"/>
              <p:cNvSpPr>
                <a:spLocks noChangeShapeType="1"/>
              </p:cNvSpPr>
              <p:nvPr/>
            </p:nvSpPr>
            <p:spPr bwMode="auto">
              <a:xfrm flipV="1">
                <a:off x="4224" y="1968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9" name="Line 25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43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50" name="Line 26"/>
              <p:cNvSpPr>
                <a:spLocks noChangeShapeType="1"/>
              </p:cNvSpPr>
              <p:nvPr/>
            </p:nvSpPr>
            <p:spPr bwMode="auto">
              <a:xfrm flipH="1">
                <a:off x="4704" y="2736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13060" name="Group 36"/>
          <p:cNvGrpSpPr>
            <a:grpSpLocks/>
          </p:cNvGrpSpPr>
          <p:nvPr/>
        </p:nvGrpSpPr>
        <p:grpSpPr bwMode="auto">
          <a:xfrm>
            <a:off x="6629400" y="2057400"/>
            <a:ext cx="1676400" cy="2362200"/>
            <a:chOff x="4176" y="1296"/>
            <a:chExt cx="1056" cy="1488"/>
          </a:xfrm>
        </p:grpSpPr>
        <p:sp>
          <p:nvSpPr>
            <p:cNvPr id="513057" name="Oval 33"/>
            <p:cNvSpPr>
              <a:spLocks noChangeArrowheads="1"/>
            </p:cNvSpPr>
            <p:nvPr/>
          </p:nvSpPr>
          <p:spPr bwMode="auto">
            <a:xfrm>
              <a:off x="4176" y="1296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58" name="Oval 34"/>
            <p:cNvSpPr>
              <a:spLocks noChangeArrowheads="1"/>
            </p:cNvSpPr>
            <p:nvPr/>
          </p:nvSpPr>
          <p:spPr bwMode="auto">
            <a:xfrm>
              <a:off x="4992" y="2544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3064" name="Group 40"/>
          <p:cNvGrpSpPr>
            <a:grpSpLocks/>
          </p:cNvGrpSpPr>
          <p:nvPr/>
        </p:nvGrpSpPr>
        <p:grpSpPr bwMode="auto">
          <a:xfrm>
            <a:off x="6400800" y="2895600"/>
            <a:ext cx="1905000" cy="2209800"/>
            <a:chOff x="4032" y="1824"/>
            <a:chExt cx="1200" cy="1392"/>
          </a:xfrm>
        </p:grpSpPr>
        <p:sp>
          <p:nvSpPr>
            <p:cNvPr id="513061" name="Oval 37"/>
            <p:cNvSpPr>
              <a:spLocks noChangeArrowheads="1"/>
            </p:cNvSpPr>
            <p:nvPr/>
          </p:nvSpPr>
          <p:spPr bwMode="auto">
            <a:xfrm>
              <a:off x="4032" y="2112"/>
              <a:ext cx="24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62" name="Oval 38"/>
            <p:cNvSpPr>
              <a:spLocks noChangeArrowheads="1"/>
            </p:cNvSpPr>
            <p:nvPr/>
          </p:nvSpPr>
          <p:spPr bwMode="auto">
            <a:xfrm>
              <a:off x="4512" y="2976"/>
              <a:ext cx="24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63" name="Oval 39"/>
            <p:cNvSpPr>
              <a:spLocks noChangeArrowheads="1"/>
            </p:cNvSpPr>
            <p:nvPr/>
          </p:nvSpPr>
          <p:spPr bwMode="auto">
            <a:xfrm>
              <a:off x="4992" y="1824"/>
              <a:ext cx="24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CCD5-933D-4189-98E7-0C3321E5FC4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3SAT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3SAT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Given:</a:t>
            </a:r>
            <a:r>
              <a:rPr lang="en-US" altLang="zh-CN">
                <a:solidFill>
                  <a:srgbClr val="000000"/>
                </a:solidFill>
              </a:rPr>
              <a:t> a formula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with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clauses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581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over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variables such that </a:t>
            </a:r>
            <a:r>
              <a:rPr lang="en-US" altLang="zh-CN">
                <a:solidFill>
                  <a:schemeClr val="accent2"/>
                </a:solidFill>
              </a:rPr>
              <a:t>|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| = 3</a:t>
            </a:r>
            <a:r>
              <a:rPr lang="en-US" altLang="zh-CN">
                <a:solidFill>
                  <a:srgbClr val="000000"/>
                </a:solidFill>
              </a:rPr>
              <a:t> for </a:t>
            </a:r>
            <a:r>
              <a:rPr lang="en-US" altLang="zh-CN">
                <a:solidFill>
                  <a:schemeClr val="accent2"/>
                </a:solidFill>
              </a:rPr>
              <a:t>1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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  </a:t>
            </a:r>
            <a:r>
              <a:rPr lang="en-US" altLang="zh-CN">
                <a:solidFill>
                  <a:srgbClr val="CE0000"/>
                </a:solidFill>
              </a:rPr>
              <a:t>Example: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 ,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       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>
                <a:solidFill>
                  <a:schemeClr val="accent2"/>
                </a:solidFill>
              </a:rPr>
              <a:t>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Check if there exists TRUE/FALSE assignments to the variables that makes the formula satisfiable.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012-083B-4C39-874C-5873675FBD4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3SAT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/>
              <a:t>, integer weight function </a:t>
            </a:r>
            <a:r>
              <a:rPr lang="en-US" altLang="zh-CN" i="1" dirty="0" smtClean="0">
                <a:solidFill>
                  <a:srgbClr val="009999"/>
                </a:solidFill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benefit function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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weight limit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and desired benefit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determine whether there exists a subset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ym typeface="Wingdings" pitchFamily="2" charset="2"/>
              </a:rPr>
              <a:t> such that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86116" y="4143379"/>
          <a:ext cx="2000264" cy="1687723"/>
        </p:xfrm>
        <a:graphic>
          <a:graphicData uri="http://schemas.openxmlformats.org/presentationml/2006/ole">
            <p:oleObj spid="_x0000_s520194" name="Equation" r:id="rId3" imgW="81252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Subset 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/>
              <a:t>, integer weight function </a:t>
            </a:r>
            <a:r>
              <a:rPr lang="en-US" altLang="zh-CN" i="1" dirty="0" smtClean="0">
                <a:solidFill>
                  <a:srgbClr val="009999"/>
                </a:solidFill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 and target integer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ym typeface="Wingdings" pitchFamily="2" charset="2"/>
              </a:rPr>
              <a:t>, determine whether there exists a subset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ym typeface="Wingdings" pitchFamily="2" charset="2"/>
              </a:rPr>
              <a:t> such that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00430" y="3714752"/>
          <a:ext cx="1928826" cy="765857"/>
        </p:xfrm>
        <a:graphic>
          <a:graphicData uri="http://schemas.openxmlformats.org/presentationml/2006/ole">
            <p:oleObj spid="_x0000_s521218" name="Equation" r:id="rId3" imgW="8632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/>
              <a:t> and integer weight function </a:t>
            </a:r>
            <a:r>
              <a:rPr lang="en-US" altLang="zh-CN" i="1" dirty="0" smtClean="0">
                <a:solidFill>
                  <a:srgbClr val="009999"/>
                </a:solidFill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determine whether there exists a subset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ym typeface="Wingdings" pitchFamily="2" charset="2"/>
              </a:rPr>
              <a:t> such that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22242" name="Equation" r:id="rId3" imgW="114120" imgH="215640" progId="Equation.3">
              <p:embed/>
            </p:oleObj>
          </a:graphicData>
        </a:graphic>
      </p:graphicFrame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3019425" y="3500438"/>
          <a:ext cx="2892425" cy="765175"/>
        </p:xfrm>
        <a:graphic>
          <a:graphicData uri="http://schemas.openxmlformats.org/presentationml/2006/ole">
            <p:oleObj spid="_x0000_s522244" name="Equation" r:id="rId4" imgW="129528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Partition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 Subset Sum:</a:t>
            </a:r>
          </a:p>
          <a:p>
            <a:endParaRPr lang="en-US" altLang="zh-CN" dirty="0">
              <a:sym typeface="Symbol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Subset Sum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 Partition</a:t>
            </a:r>
            <a:r>
              <a:rPr lang="en-US" altLang="zh-CN" dirty="0" smtClean="0">
                <a:sym typeface="Symbol"/>
              </a:rPr>
              <a:t>: introducing two new elements of weight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–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and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– ( –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) (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&gt; )</a:t>
            </a:r>
            <a:r>
              <a:rPr lang="en-US" altLang="zh-CN" dirty="0" smtClean="0">
                <a:sym typeface="Symbol"/>
              </a:rPr>
              <a:t>, respectively, where </a:t>
            </a:r>
            <a:endParaRPr lang="en-US" altLang="zh-CN" dirty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Partition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 Knapsack</a:t>
            </a:r>
            <a:r>
              <a:rPr lang="en-US" altLang="zh-CN" dirty="0" smtClean="0">
                <a:sym typeface="Symbol"/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=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w</a:t>
            </a:r>
            <a:r>
              <a:rPr lang="en-US" altLang="zh-CN" dirty="0" smtClean="0">
                <a:sym typeface="Symbol"/>
              </a:rPr>
              <a:t>, and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=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= /2.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28992" y="1961545"/>
          <a:ext cx="1643074" cy="753075"/>
        </p:xfrm>
        <a:graphic>
          <a:graphicData uri="http://schemas.openxmlformats.org/presentationml/2006/ole">
            <p:oleObj spid="_x0000_s523266" name="Equation" r:id="rId3" imgW="914400" imgH="419040" progId="Equation.3">
              <p:embed/>
            </p:oleObj>
          </a:graphicData>
        </a:graphic>
      </p:graphicFrame>
      <p:graphicFrame>
        <p:nvGraphicFramePr>
          <p:cNvPr id="523267" name="Object 3"/>
          <p:cNvGraphicFramePr>
            <a:graphicFrameLocks noChangeAspect="1"/>
          </p:cNvGraphicFramePr>
          <p:nvPr/>
        </p:nvGraphicFramePr>
        <p:xfrm>
          <a:off x="3428992" y="4335847"/>
          <a:ext cx="1857388" cy="807665"/>
        </p:xfrm>
        <a:graphic>
          <a:graphicData uri="http://schemas.openxmlformats.org/presentationml/2006/ole">
            <p:oleObj spid="_x0000_s523267" name="Equation" r:id="rId4" imgW="78732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 Packing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, volumes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: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and bin size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what is minimum number of bins needed to contain all the elements of 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ym typeface="Wingdings" pitchFamily="2" charset="2"/>
              </a:rPr>
              <a:t>?</a:t>
            </a:r>
          </a:p>
          <a:p>
            <a:pPr algn="just"/>
            <a:r>
              <a:rPr lang="en-US" altLang="zh-CN" dirty="0" smtClean="0">
                <a:sym typeface="Wingdings" pitchFamily="2" charset="2"/>
              </a:rPr>
              <a:t>Decision version?</a:t>
            </a:r>
          </a:p>
          <a:p>
            <a:pPr algn="just"/>
            <a:r>
              <a:rPr lang="en-US" altLang="zh-CN" dirty="0" smtClean="0">
                <a:sym typeface="Wingdings" pitchFamily="2" charset="2"/>
              </a:rPr>
              <a:t>Reduction: Partition </a:t>
            </a:r>
            <a:r>
              <a:rPr lang="en-US" altLang="zh-CN" dirty="0" smtClean="0">
                <a:sym typeface="Symbol"/>
              </a:rPr>
              <a:t> Bin Packing.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2538-BD59-4E61-A421-8D289CB6DD5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P vs NP </a:t>
            </a:r>
            <a:br>
              <a:rPr lang="en-US" altLang="zh-CN" sz="4000"/>
            </a:br>
            <a:r>
              <a:rPr lang="en-US" altLang="zh-CN" sz="4000"/>
              <a:t>(interconnectedness of all things)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 whole course by itself</a:t>
            </a:r>
          </a:p>
          <a:p>
            <a:r>
              <a:rPr lang="en-US" altLang="zh-CN">
                <a:solidFill>
                  <a:srgbClr val="000000"/>
                </a:solidFill>
              </a:rPr>
              <a:t>We’ll do just one lecture</a:t>
            </a:r>
          </a:p>
          <a:p>
            <a:r>
              <a:rPr lang="en-US" altLang="zh-CN">
                <a:solidFill>
                  <a:srgbClr val="000000"/>
                </a:solidFill>
              </a:rPr>
              <a:t>More in “Theory of Computation”, “Computational Complexity”, etc.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Integer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rational numbers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ij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, and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8C87"/>
                </a:solidFill>
              </a:rPr>
              <a:t>1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1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, find integers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…,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 that maximizes the linear function</a:t>
            </a:r>
          </a:p>
          <a:p>
            <a:endParaRPr lang="en-US" altLang="zh-CN" dirty="0">
              <a:sym typeface="Symbol"/>
            </a:endParaRP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subject to the linear constraints</a:t>
            </a:r>
          </a:p>
          <a:p>
            <a:pPr>
              <a:buNone/>
            </a:pPr>
            <a:endParaRPr lang="en-US" altLang="zh-CN" dirty="0">
              <a:sym typeface="Symbol"/>
            </a:endParaRPr>
          </a:p>
          <a:p>
            <a:pPr>
              <a:buNone/>
            </a:pPr>
            <a:endParaRPr lang="en-US" altLang="zh-CN" dirty="0" smtClean="0">
              <a:sym typeface="Symbol"/>
            </a:endParaRPr>
          </a:p>
          <a:p>
            <a:r>
              <a:rPr lang="en-US" altLang="zh-CN" dirty="0" smtClean="0">
                <a:sym typeface="Symbol"/>
              </a:rPr>
              <a:t>Reduction: Subset Sum  IP.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14744" y="2928934"/>
          <a:ext cx="1000132" cy="921174"/>
        </p:xfrm>
        <a:graphic>
          <a:graphicData uri="http://schemas.openxmlformats.org/presentationml/2006/ole">
            <p:oleObj spid="_x0000_s524290" name="Equation" r:id="rId3" imgW="482400" imgH="444240" progId="Equation.3">
              <p:embed/>
            </p:oleObj>
          </a:graphicData>
        </a:graphic>
      </p:graphicFrame>
      <p:graphicFrame>
        <p:nvGraphicFramePr>
          <p:cNvPr id="524291" name="Object 3"/>
          <p:cNvGraphicFramePr>
            <a:graphicFrameLocks noChangeAspect="1"/>
          </p:cNvGraphicFramePr>
          <p:nvPr/>
        </p:nvGraphicFramePr>
        <p:xfrm>
          <a:off x="2928926" y="4357694"/>
          <a:ext cx="2763838" cy="920750"/>
        </p:xfrm>
        <a:graphic>
          <a:graphicData uri="http://schemas.openxmlformats.org/presentationml/2006/ole">
            <p:oleObj spid="_x0000_s524291" name="Equation" r:id="rId4" imgW="13334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Hamiltonian Circuit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C00000"/>
                </a:solidFill>
              </a:rPr>
              <a:t>Hamiltonian circuit</a:t>
            </a:r>
            <a:r>
              <a:rPr lang="en-US" altLang="zh-CN" dirty="0" smtClean="0"/>
              <a:t> in a directed or undirected graph </a:t>
            </a:r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/>
              <a:t>is a circuit that visits each vertex in the graph exactly once.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C00000"/>
                </a:solidFill>
              </a:rPr>
              <a:t>Hamiltonian circuit</a:t>
            </a:r>
            <a:r>
              <a:rPr lang="en-US" altLang="zh-CN" dirty="0" smtClean="0"/>
              <a:t> problem is to determine for a given graph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whether a </a:t>
            </a:r>
            <a:r>
              <a:rPr lang="en-US" altLang="zh-CN" dirty="0" smtClean="0">
                <a:solidFill>
                  <a:srgbClr val="C00000"/>
                </a:solidFill>
              </a:rPr>
              <a:t>Hamiltonian circuit </a:t>
            </a:r>
            <a:r>
              <a:rPr lang="en-US" altLang="zh-CN" dirty="0" smtClean="0"/>
              <a:t>exists.</a:t>
            </a:r>
          </a:p>
          <a:p>
            <a:r>
              <a:rPr lang="en-US" altLang="zh-CN" dirty="0" smtClean="0"/>
              <a:t>Reduction: Vertex Cover </a:t>
            </a:r>
            <a:r>
              <a:rPr lang="en-US" altLang="zh-CN" dirty="0" smtClean="0">
                <a:sym typeface="Symbol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Hamiltonian Circuit.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(TSP)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number 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8C87"/>
                </a:solidFill>
              </a:rPr>
              <a:t> 0 </a:t>
            </a:r>
            <a:r>
              <a:rPr lang="en-US" altLang="zh-CN" dirty="0" smtClean="0"/>
              <a:t>and a directed graph </a:t>
            </a:r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with nonnegative edge weight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: 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does there exist a tour of total weight at most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k</a:t>
            </a:r>
            <a:r>
              <a:rPr lang="en-US" altLang="zh-CN" dirty="0" smtClean="0">
                <a:sym typeface="Wingdings" pitchFamily="2" charset="2"/>
              </a:rPr>
              <a:t> visiting each vertex exactly once and returning home?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Reduction: Hamiltonian Circuit </a:t>
            </a:r>
            <a:r>
              <a:rPr lang="en-US" altLang="zh-CN" dirty="0" smtClean="0">
                <a:sym typeface="Symbol"/>
              </a:rPr>
              <a:t></a:t>
            </a:r>
            <a:r>
              <a:rPr lang="en-US" altLang="zh-CN" dirty="0" smtClean="0">
                <a:sym typeface="Wingdings" pitchFamily="2" charset="2"/>
              </a:rPr>
              <a:t> TSP.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45A9-B524-4E9F-BDBF-E704433D869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Further Reading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Michael Garey and David Johnson, Computers and Intractability: A Guide to the Theory of NP-Completeness.</a:t>
            </a:r>
          </a:p>
          <a:p>
            <a:r>
              <a:rPr lang="en-US" altLang="zh-CN"/>
              <a:t>Michael Sipser, Introduction to the Theory of Computation, </a:t>
            </a:r>
            <a:r>
              <a:rPr lang="zh-CN" altLang="en-US"/>
              <a:t>中信出版社</a:t>
            </a:r>
            <a:r>
              <a:rPr lang="en-US" altLang="zh-CN"/>
              <a:t>, 2002.</a:t>
            </a:r>
          </a:p>
          <a:p>
            <a:r>
              <a:rPr lang="en-US" altLang="zh-CN"/>
              <a:t>Christos Papadimitriou, Computational Complexity, </a:t>
            </a:r>
            <a:r>
              <a:rPr lang="zh-CN" altLang="en-US"/>
              <a:t>清华大学出版社</a:t>
            </a:r>
            <a:r>
              <a:rPr lang="en-US" altLang="zh-CN"/>
              <a:t>, 2004.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AB39FB-6526-44FD-8F1B-C5332500691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chemeClr val="tx1"/>
                </a:solidFill>
              </a:rPr>
              <a:t>The Diet Problem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2" name="Group 4"/>
          <p:cNvGrpSpPr>
            <a:grpSpLocks noRot="1"/>
          </p:cNvGrpSpPr>
          <p:nvPr/>
        </p:nvGrpSpPr>
        <p:grpSpPr bwMode="auto">
          <a:xfrm>
            <a:off x="825500" y="1568450"/>
            <a:ext cx="7480300" cy="2317750"/>
            <a:chOff x="328" y="896"/>
            <a:chExt cx="4712" cy="1460"/>
          </a:xfrm>
        </p:grpSpPr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4416" y="2033"/>
              <a:ext cx="624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3760" y="2033"/>
              <a:ext cx="656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100</a:t>
              </a: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3132" y="2033"/>
              <a:ext cx="628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70</a:t>
              </a:r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2420" y="2033"/>
              <a:ext cx="712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50</a:t>
              </a:r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1856" y="2033"/>
              <a:ext cx="564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300</a:t>
              </a:r>
            </a:p>
          </p:txBody>
        </p:sp>
        <p:sp>
          <p:nvSpPr>
            <p:cNvPr id="20492" name="Rectangle 10"/>
            <p:cNvSpPr>
              <a:spLocks noChangeArrowheads="1"/>
            </p:cNvSpPr>
            <p:nvPr/>
          </p:nvSpPr>
          <p:spPr bwMode="auto">
            <a:xfrm>
              <a:off x="328" y="2033"/>
              <a:ext cx="1528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US RDA Minimum</a:t>
              </a:r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4416" y="1784"/>
              <a:ext cx="624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20¢</a:t>
              </a:r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3760" y="1784"/>
              <a:ext cx="656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6</a:t>
              </a:r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3132" y="1784"/>
              <a:ext cx="62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18</a:t>
              </a:r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2420" y="1784"/>
              <a:ext cx="712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8</a:t>
              </a:r>
            </a:p>
          </p:txBody>
        </p:sp>
        <p:sp>
          <p:nvSpPr>
            <p:cNvPr id="20497" name="Rectangle 15"/>
            <p:cNvSpPr>
              <a:spLocks noChangeArrowheads="1"/>
            </p:cNvSpPr>
            <p:nvPr/>
          </p:nvSpPr>
          <p:spPr bwMode="auto">
            <a:xfrm>
              <a:off x="1856" y="1784"/>
              <a:ext cx="564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6</a:t>
              </a:r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328" y="1784"/>
              <a:ext cx="152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2tsp Peanut Butter</a:t>
              </a:r>
            </a:p>
          </p:txBody>
        </p:sp>
        <p:sp>
          <p:nvSpPr>
            <p:cNvPr id="20499" name="Rectangle 17"/>
            <p:cNvSpPr>
              <a:spLocks noChangeArrowheads="1"/>
            </p:cNvSpPr>
            <p:nvPr/>
          </p:nvSpPr>
          <p:spPr bwMode="auto">
            <a:xfrm>
              <a:off x="4416" y="1468"/>
              <a:ext cx="624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80¢</a:t>
              </a:r>
            </a:p>
          </p:txBody>
        </p:sp>
        <p:sp>
          <p:nvSpPr>
            <p:cNvPr id="20500" name="Rectangle 18"/>
            <p:cNvSpPr>
              <a:spLocks noChangeArrowheads="1"/>
            </p:cNvSpPr>
            <p:nvPr/>
          </p:nvSpPr>
          <p:spPr bwMode="auto">
            <a:xfrm>
              <a:off x="3760" y="1468"/>
              <a:ext cx="656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0</a:t>
              </a:r>
            </a:p>
          </p:txBody>
        </p:sp>
        <p:sp>
          <p:nvSpPr>
            <p:cNvPr id="20501" name="Rectangle 19"/>
            <p:cNvSpPr>
              <a:spLocks noChangeArrowheads="1"/>
            </p:cNvSpPr>
            <p:nvPr/>
          </p:nvSpPr>
          <p:spPr bwMode="auto">
            <a:xfrm>
              <a:off x="3132" y="1468"/>
              <a:ext cx="628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2.5</a:t>
              </a:r>
            </a:p>
          </p:txBody>
        </p:sp>
        <p:sp>
          <p:nvSpPr>
            <p:cNvPr id="20502" name="Rectangle 20"/>
            <p:cNvSpPr>
              <a:spLocks noChangeArrowheads="1"/>
            </p:cNvSpPr>
            <p:nvPr/>
          </p:nvSpPr>
          <p:spPr bwMode="auto">
            <a:xfrm>
              <a:off x="2420" y="1468"/>
              <a:ext cx="712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9</a:t>
              </a:r>
            </a:p>
          </p:txBody>
        </p:sp>
        <p:sp>
          <p:nvSpPr>
            <p:cNvPr id="20503" name="Rectangle 21"/>
            <p:cNvSpPr>
              <a:spLocks noChangeArrowheads="1"/>
            </p:cNvSpPr>
            <p:nvPr/>
          </p:nvSpPr>
          <p:spPr bwMode="auto">
            <a:xfrm>
              <a:off x="1856" y="1468"/>
              <a:ext cx="564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10</a:t>
              </a:r>
            </a:p>
          </p:txBody>
        </p:sp>
        <p:sp>
          <p:nvSpPr>
            <p:cNvPr id="20504" name="Rectangle 22"/>
            <p:cNvSpPr>
              <a:spLocks noChangeArrowheads="1"/>
            </p:cNvSpPr>
            <p:nvPr/>
          </p:nvSpPr>
          <p:spPr bwMode="auto">
            <a:xfrm>
              <a:off x="328" y="1468"/>
              <a:ext cx="1528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1 cup yogurt</a:t>
              </a:r>
            </a:p>
          </p:txBody>
        </p:sp>
        <p:sp>
          <p:nvSpPr>
            <p:cNvPr id="20505" name="Rectangle 23"/>
            <p:cNvSpPr>
              <a:spLocks noChangeArrowheads="1"/>
            </p:cNvSpPr>
            <p:nvPr/>
          </p:nvSpPr>
          <p:spPr bwMode="auto">
            <a:xfrm>
              <a:off x="4416" y="1145"/>
              <a:ext cx="624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30¢</a:t>
              </a:r>
            </a:p>
          </p:txBody>
        </p:sp>
        <p:sp>
          <p:nvSpPr>
            <p:cNvPr id="20506" name="Rectangle 24"/>
            <p:cNvSpPr>
              <a:spLocks noChangeArrowheads="1"/>
            </p:cNvSpPr>
            <p:nvPr/>
          </p:nvSpPr>
          <p:spPr bwMode="auto">
            <a:xfrm>
              <a:off x="3760" y="1145"/>
              <a:ext cx="656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10</a:t>
              </a:r>
            </a:p>
          </p:txBody>
        </p:sp>
        <p:sp>
          <p:nvSpPr>
            <p:cNvPr id="20507" name="Rectangle 25"/>
            <p:cNvSpPr>
              <a:spLocks noChangeArrowheads="1"/>
            </p:cNvSpPr>
            <p:nvPr/>
          </p:nvSpPr>
          <p:spPr bwMode="auto">
            <a:xfrm>
              <a:off x="3132" y="1145"/>
              <a:ext cx="628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1.5</a:t>
              </a:r>
            </a:p>
          </p:txBody>
        </p:sp>
        <p:sp>
          <p:nvSpPr>
            <p:cNvPr id="20508" name="Rectangle 26"/>
            <p:cNvSpPr>
              <a:spLocks noChangeArrowheads="1"/>
            </p:cNvSpPr>
            <p:nvPr/>
          </p:nvSpPr>
          <p:spPr bwMode="auto">
            <a:xfrm>
              <a:off x="2420" y="1145"/>
              <a:ext cx="712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5</a:t>
              </a:r>
            </a:p>
          </p:txBody>
        </p:sp>
        <p:sp>
          <p:nvSpPr>
            <p:cNvPr id="20509" name="Rectangle 27"/>
            <p:cNvSpPr>
              <a:spLocks noChangeArrowheads="1"/>
            </p:cNvSpPr>
            <p:nvPr/>
          </p:nvSpPr>
          <p:spPr bwMode="auto">
            <a:xfrm>
              <a:off x="1856" y="1145"/>
              <a:ext cx="564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30</a:t>
              </a:r>
            </a:p>
          </p:txBody>
        </p:sp>
        <p:sp>
          <p:nvSpPr>
            <p:cNvPr id="20510" name="Rectangle 28"/>
            <p:cNvSpPr>
              <a:spLocks noChangeArrowheads="1"/>
            </p:cNvSpPr>
            <p:nvPr/>
          </p:nvSpPr>
          <p:spPr bwMode="auto">
            <a:xfrm>
              <a:off x="328" y="1145"/>
              <a:ext cx="1528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1 slice bread</a:t>
              </a:r>
            </a:p>
          </p:txBody>
        </p:sp>
        <p:sp>
          <p:nvSpPr>
            <p:cNvPr id="20511" name="Rectangle 29"/>
            <p:cNvSpPr>
              <a:spLocks noChangeArrowheads="1"/>
            </p:cNvSpPr>
            <p:nvPr/>
          </p:nvSpPr>
          <p:spPr bwMode="auto">
            <a:xfrm>
              <a:off x="4416" y="896"/>
              <a:ext cx="624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Cost</a:t>
              </a:r>
            </a:p>
          </p:txBody>
        </p:sp>
        <p:sp>
          <p:nvSpPr>
            <p:cNvPr id="20512" name="Rectangle 30"/>
            <p:cNvSpPr>
              <a:spLocks noChangeArrowheads="1"/>
            </p:cNvSpPr>
            <p:nvPr/>
          </p:nvSpPr>
          <p:spPr bwMode="auto">
            <a:xfrm>
              <a:off x="3760" y="896"/>
              <a:ext cx="656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Iron</a:t>
              </a:r>
            </a:p>
          </p:txBody>
        </p:sp>
        <p:sp>
          <p:nvSpPr>
            <p:cNvPr id="20513" name="Rectangle 31"/>
            <p:cNvSpPr>
              <a:spLocks noChangeArrowheads="1"/>
            </p:cNvSpPr>
            <p:nvPr/>
          </p:nvSpPr>
          <p:spPr bwMode="auto">
            <a:xfrm>
              <a:off x="3132" y="896"/>
              <a:ext cx="62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20514" name="Rectangle 32"/>
            <p:cNvSpPr>
              <a:spLocks noChangeArrowheads="1"/>
            </p:cNvSpPr>
            <p:nvPr/>
          </p:nvSpPr>
          <p:spPr bwMode="auto">
            <a:xfrm>
              <a:off x="2420" y="896"/>
              <a:ext cx="712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Protein</a:t>
              </a:r>
            </a:p>
          </p:txBody>
        </p:sp>
        <p:sp>
          <p:nvSpPr>
            <p:cNvPr id="20515" name="Rectangle 33"/>
            <p:cNvSpPr>
              <a:spLocks noChangeArrowheads="1"/>
            </p:cNvSpPr>
            <p:nvPr/>
          </p:nvSpPr>
          <p:spPr bwMode="auto">
            <a:xfrm>
              <a:off x="1856" y="896"/>
              <a:ext cx="564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Carbs</a:t>
              </a:r>
            </a:p>
          </p:txBody>
        </p:sp>
        <p:sp>
          <p:nvSpPr>
            <p:cNvPr id="20516" name="Rectangle 34"/>
            <p:cNvSpPr>
              <a:spLocks noChangeArrowheads="1"/>
            </p:cNvSpPr>
            <p:nvPr/>
          </p:nvSpPr>
          <p:spPr bwMode="auto">
            <a:xfrm>
              <a:off x="328" y="896"/>
              <a:ext cx="152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0517" name="Line 35"/>
            <p:cNvSpPr>
              <a:spLocks noChangeShapeType="1"/>
            </p:cNvSpPr>
            <p:nvPr/>
          </p:nvSpPr>
          <p:spPr bwMode="auto">
            <a:xfrm>
              <a:off x="328" y="896"/>
              <a:ext cx="47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36"/>
            <p:cNvSpPr>
              <a:spLocks noChangeShapeType="1"/>
            </p:cNvSpPr>
            <p:nvPr/>
          </p:nvSpPr>
          <p:spPr bwMode="auto">
            <a:xfrm>
              <a:off x="328" y="1145"/>
              <a:ext cx="4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7"/>
            <p:cNvSpPr>
              <a:spLocks noChangeShapeType="1"/>
            </p:cNvSpPr>
            <p:nvPr/>
          </p:nvSpPr>
          <p:spPr bwMode="auto">
            <a:xfrm>
              <a:off x="328" y="1468"/>
              <a:ext cx="4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38"/>
            <p:cNvSpPr>
              <a:spLocks noChangeShapeType="1"/>
            </p:cNvSpPr>
            <p:nvPr/>
          </p:nvSpPr>
          <p:spPr bwMode="auto">
            <a:xfrm>
              <a:off x="328" y="1784"/>
              <a:ext cx="4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Line 39"/>
            <p:cNvSpPr>
              <a:spLocks noChangeShapeType="1"/>
            </p:cNvSpPr>
            <p:nvPr/>
          </p:nvSpPr>
          <p:spPr bwMode="auto">
            <a:xfrm>
              <a:off x="328" y="2033"/>
              <a:ext cx="4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Line 40"/>
            <p:cNvSpPr>
              <a:spLocks noChangeShapeType="1"/>
            </p:cNvSpPr>
            <p:nvPr/>
          </p:nvSpPr>
          <p:spPr bwMode="auto">
            <a:xfrm>
              <a:off x="328" y="2356"/>
              <a:ext cx="47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41"/>
            <p:cNvSpPr>
              <a:spLocks noChangeShapeType="1"/>
            </p:cNvSpPr>
            <p:nvPr/>
          </p:nvSpPr>
          <p:spPr bwMode="auto">
            <a:xfrm>
              <a:off x="328" y="896"/>
              <a:ext cx="0" cy="1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42"/>
            <p:cNvSpPr>
              <a:spLocks noChangeShapeType="1"/>
            </p:cNvSpPr>
            <p:nvPr/>
          </p:nvSpPr>
          <p:spPr bwMode="auto">
            <a:xfrm>
              <a:off x="1856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43"/>
            <p:cNvSpPr>
              <a:spLocks noChangeShapeType="1"/>
            </p:cNvSpPr>
            <p:nvPr/>
          </p:nvSpPr>
          <p:spPr bwMode="auto">
            <a:xfrm>
              <a:off x="2420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Line 44"/>
            <p:cNvSpPr>
              <a:spLocks noChangeShapeType="1"/>
            </p:cNvSpPr>
            <p:nvPr/>
          </p:nvSpPr>
          <p:spPr bwMode="auto">
            <a:xfrm>
              <a:off x="3132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Line 45"/>
            <p:cNvSpPr>
              <a:spLocks noChangeShapeType="1"/>
            </p:cNvSpPr>
            <p:nvPr/>
          </p:nvSpPr>
          <p:spPr bwMode="auto">
            <a:xfrm>
              <a:off x="3760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46"/>
            <p:cNvSpPr>
              <a:spLocks noChangeShapeType="1"/>
            </p:cNvSpPr>
            <p:nvPr/>
          </p:nvSpPr>
          <p:spPr bwMode="auto">
            <a:xfrm>
              <a:off x="4416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Line 47"/>
            <p:cNvSpPr>
              <a:spLocks noChangeShapeType="1"/>
            </p:cNvSpPr>
            <p:nvPr/>
          </p:nvSpPr>
          <p:spPr bwMode="auto">
            <a:xfrm>
              <a:off x="5040" y="896"/>
              <a:ext cx="0" cy="1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6" name="Text 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925" y="3965575"/>
            <a:ext cx="4991100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0" lang="en-US" altLang="zh-CN" dirty="0">
                <a:solidFill>
                  <a:srgbClr val="CE0000"/>
                </a:solidFill>
              </a:rPr>
              <a:t>Minimize 30</a:t>
            </a:r>
            <a:r>
              <a:rPr kumimoji="0" lang="en-US" altLang="zh-CN" i="1" dirty="0">
                <a:solidFill>
                  <a:srgbClr val="CE0000"/>
                </a:solidFill>
              </a:rPr>
              <a:t> x</a:t>
            </a:r>
            <a:r>
              <a:rPr kumimoji="0" lang="en-US" altLang="zh-CN" baseline="-25000" dirty="0">
                <a:solidFill>
                  <a:srgbClr val="CE0000"/>
                </a:solidFill>
              </a:rPr>
              <a:t>1</a:t>
            </a:r>
            <a:r>
              <a:rPr kumimoji="0" lang="en-US" altLang="zh-CN" i="1" dirty="0">
                <a:solidFill>
                  <a:srgbClr val="CE0000"/>
                </a:solidFill>
              </a:rPr>
              <a:t> + </a:t>
            </a:r>
            <a:r>
              <a:rPr kumimoji="0" lang="en-US" altLang="zh-CN" dirty="0">
                <a:solidFill>
                  <a:srgbClr val="CE0000"/>
                </a:solidFill>
              </a:rPr>
              <a:t>80</a:t>
            </a:r>
            <a:r>
              <a:rPr kumimoji="0" lang="en-US" altLang="zh-CN" i="1" dirty="0">
                <a:solidFill>
                  <a:srgbClr val="CE0000"/>
                </a:solidFill>
              </a:rPr>
              <a:t> x</a:t>
            </a:r>
            <a:r>
              <a:rPr kumimoji="0" lang="en-US" altLang="zh-CN" baseline="-25000" dirty="0">
                <a:solidFill>
                  <a:srgbClr val="CE0000"/>
                </a:solidFill>
              </a:rPr>
              <a:t>2</a:t>
            </a:r>
            <a:r>
              <a:rPr kumimoji="0" lang="en-US" altLang="zh-CN" i="1" dirty="0">
                <a:solidFill>
                  <a:srgbClr val="CE0000"/>
                </a:solidFill>
              </a:rPr>
              <a:t> + </a:t>
            </a:r>
            <a:r>
              <a:rPr kumimoji="0" lang="en-US" altLang="zh-CN" dirty="0">
                <a:solidFill>
                  <a:srgbClr val="CE0000"/>
                </a:solidFill>
              </a:rPr>
              <a:t>20</a:t>
            </a:r>
            <a:r>
              <a:rPr kumimoji="0" lang="en-US" altLang="zh-CN" i="1" dirty="0">
                <a:solidFill>
                  <a:srgbClr val="CE0000"/>
                </a:solidFill>
              </a:rPr>
              <a:t> x</a:t>
            </a:r>
            <a:r>
              <a:rPr kumimoji="0" lang="en-US" altLang="zh-CN" i="1" baseline="-25000" dirty="0">
                <a:solidFill>
                  <a:srgbClr val="CE0000"/>
                </a:solidFill>
              </a:rPr>
              <a:t>3</a:t>
            </a:r>
          </a:p>
          <a:p>
            <a:r>
              <a:rPr kumimoji="0" lang="en-US" altLang="zh-CN" dirty="0" err="1">
                <a:solidFill>
                  <a:schemeClr val="tx1"/>
                </a:solidFill>
              </a:rPr>
              <a:t>s.t</a:t>
            </a:r>
            <a:r>
              <a:rPr kumimoji="0" lang="en-US" altLang="zh-CN" dirty="0">
                <a:solidFill>
                  <a:schemeClr val="tx1"/>
                </a:solidFill>
              </a:rPr>
              <a:t>.        30</a:t>
            </a:r>
            <a:r>
              <a:rPr kumimoji="0" lang="en-US" altLang="zh-CN" i="1" dirty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0" lang="en-US" altLang="zh-CN" i="1" dirty="0">
                <a:solidFill>
                  <a:schemeClr val="tx1"/>
                </a:solidFill>
              </a:rPr>
              <a:t> +  </a:t>
            </a:r>
            <a:r>
              <a:rPr kumimoji="0" lang="en-US" altLang="zh-CN" dirty="0" smtClean="0">
                <a:solidFill>
                  <a:schemeClr val="tx1"/>
                </a:solidFill>
              </a:rPr>
              <a:t>10</a:t>
            </a:r>
            <a:r>
              <a:rPr kumimoji="0" lang="en-US" altLang="zh-CN" i="1" dirty="0" smtClean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i="1" dirty="0" smtClean="0">
                <a:solidFill>
                  <a:schemeClr val="tx1"/>
                </a:solidFill>
              </a:rPr>
              <a:t>  +  </a:t>
            </a:r>
            <a:r>
              <a:rPr kumimoji="0" lang="en-US" altLang="zh-CN" dirty="0" smtClean="0">
                <a:solidFill>
                  <a:schemeClr val="tx1"/>
                </a:solidFill>
              </a:rPr>
              <a:t>6</a:t>
            </a:r>
            <a:r>
              <a:rPr kumimoji="0" lang="en-US" altLang="zh-CN" i="1" dirty="0" smtClean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i="1" baseline="-25000" dirty="0" smtClean="0">
                <a:solidFill>
                  <a:schemeClr val="tx1"/>
                </a:solidFill>
              </a:rPr>
              <a:t>     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kumimoji="0" lang="en-US" altLang="zh-CN" i="1" dirty="0" smtClean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300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i="1" dirty="0">
                <a:solidFill>
                  <a:schemeClr val="tx1"/>
                </a:solidFill>
              </a:rPr>
              <a:t>              </a:t>
            </a:r>
            <a:r>
              <a:rPr kumimoji="0" lang="en-US" altLang="zh-CN" dirty="0">
                <a:solidFill>
                  <a:schemeClr val="tx1"/>
                </a:solidFill>
              </a:rPr>
              <a:t>5</a:t>
            </a:r>
            <a:r>
              <a:rPr kumimoji="0" lang="en-US" altLang="zh-CN" i="1" dirty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0" lang="en-US" altLang="zh-CN" i="1" dirty="0">
                <a:solidFill>
                  <a:schemeClr val="tx1"/>
                </a:solidFill>
              </a:rPr>
              <a:t>  +     </a:t>
            </a:r>
            <a:r>
              <a:rPr kumimoji="0" lang="en-US" altLang="zh-CN" dirty="0">
                <a:solidFill>
                  <a:schemeClr val="tx1"/>
                </a:solidFill>
              </a:rPr>
              <a:t>9</a:t>
            </a:r>
            <a:r>
              <a:rPr kumimoji="0" lang="en-US" altLang="zh-CN" i="1" dirty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0" lang="en-US" altLang="zh-CN" i="1" dirty="0">
                <a:solidFill>
                  <a:schemeClr val="tx1"/>
                </a:solidFill>
              </a:rPr>
              <a:t> +    8x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3</a:t>
            </a:r>
            <a:r>
              <a:rPr kumimoji="0" lang="en-US" altLang="zh-CN" i="1" baseline="-25000" dirty="0">
                <a:solidFill>
                  <a:schemeClr val="tx1"/>
                </a:solidFill>
              </a:rPr>
              <a:t>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kumimoji="0" lang="en-US" altLang="zh-CN" i="1" dirty="0">
                <a:solidFill>
                  <a:schemeClr val="tx1"/>
                </a:solidFill>
                <a:sym typeface="Symbol" pitchFamily="18" charset="2"/>
              </a:rPr>
              <a:t>    5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baseline="-25000" dirty="0">
              <a:solidFill>
                <a:schemeClr val="tx1"/>
              </a:solidFill>
            </a:endParaRPr>
          </a:p>
          <a:p>
            <a:r>
              <a:rPr kumimoji="0" lang="en-US" altLang="zh-CN" i="1" dirty="0">
                <a:solidFill>
                  <a:schemeClr val="tx1"/>
                </a:solidFill>
              </a:rPr>
              <a:t>           </a:t>
            </a:r>
            <a:r>
              <a:rPr kumimoji="0" lang="en-US" altLang="zh-CN" dirty="0">
                <a:solidFill>
                  <a:schemeClr val="tx1"/>
                </a:solidFill>
              </a:rPr>
              <a:t>1.5</a:t>
            </a:r>
            <a:r>
              <a:rPr kumimoji="0" lang="en-US" altLang="zh-CN" i="1" dirty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0" lang="en-US" altLang="zh-CN" i="1" dirty="0">
                <a:solidFill>
                  <a:schemeClr val="tx1"/>
                </a:solidFill>
              </a:rPr>
              <a:t>  + </a:t>
            </a:r>
            <a:r>
              <a:rPr kumimoji="0" lang="en-US" altLang="zh-CN" i="1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</a:rPr>
              <a:t>.5</a:t>
            </a:r>
            <a:r>
              <a:rPr kumimoji="0" lang="en-US" altLang="zh-CN" i="1" dirty="0" smtClean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i="1" dirty="0" smtClean="0">
                <a:solidFill>
                  <a:schemeClr val="tx1"/>
                </a:solidFill>
              </a:rPr>
              <a:t>  + </a:t>
            </a:r>
            <a:r>
              <a:rPr kumimoji="0" lang="en-US" altLang="zh-CN" dirty="0" smtClean="0">
                <a:solidFill>
                  <a:schemeClr val="tx1"/>
                </a:solidFill>
              </a:rPr>
              <a:t>18</a:t>
            </a:r>
            <a:r>
              <a:rPr kumimoji="0" lang="en-US" altLang="zh-CN" i="1" dirty="0" smtClean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i="1" baseline="-25000" dirty="0" smtClean="0">
                <a:solidFill>
                  <a:schemeClr val="tx1"/>
                </a:solidFill>
              </a:rPr>
              <a:t>   </a:t>
            </a:r>
            <a:r>
              <a:rPr kumimoji="0" lang="en-US" altLang="zh-CN" dirty="0" smtClean="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kumimoji="0" lang="en-US" altLang="zh-CN" i="1" dirty="0" smtClean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70</a:t>
            </a:r>
            <a:endParaRPr kumimoji="0" lang="en-US" altLang="zh-CN" baseline="-25000" dirty="0">
              <a:solidFill>
                <a:schemeClr val="tx1"/>
              </a:solidFill>
            </a:endParaRPr>
          </a:p>
          <a:p>
            <a:r>
              <a:rPr kumimoji="0" lang="en-US" altLang="zh-CN" i="1" dirty="0">
                <a:solidFill>
                  <a:schemeClr val="tx1"/>
                </a:solidFill>
              </a:rPr>
              <a:t>            </a:t>
            </a:r>
            <a:r>
              <a:rPr kumimoji="0" lang="en-US" altLang="zh-CN" dirty="0">
                <a:solidFill>
                  <a:schemeClr val="tx1"/>
                </a:solidFill>
              </a:rPr>
              <a:t>10</a:t>
            </a:r>
            <a:r>
              <a:rPr kumimoji="0" lang="en-US" altLang="zh-CN" i="1" dirty="0">
                <a:solidFill>
                  <a:schemeClr val="tx1"/>
                </a:solidFill>
              </a:rPr>
              <a:t>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0" lang="en-US" altLang="zh-CN" i="1" baseline="-25000" dirty="0">
                <a:solidFill>
                  <a:schemeClr val="tx1"/>
                </a:solidFill>
              </a:rPr>
              <a:t> </a:t>
            </a:r>
            <a:r>
              <a:rPr kumimoji="0" lang="en-US" altLang="zh-CN" i="1" dirty="0" smtClean="0">
                <a:solidFill>
                  <a:schemeClr val="tx1"/>
                </a:solidFill>
              </a:rPr>
              <a:t>               +    </a:t>
            </a:r>
            <a:r>
              <a:rPr kumimoji="0" lang="en-US" altLang="zh-CN" dirty="0">
                <a:solidFill>
                  <a:schemeClr val="tx1"/>
                </a:solidFill>
              </a:rPr>
              <a:t>6</a:t>
            </a:r>
            <a:r>
              <a:rPr kumimoji="0" lang="en-US" altLang="zh-CN" i="1" dirty="0">
                <a:solidFill>
                  <a:schemeClr val="tx1"/>
                </a:solidFill>
              </a:rPr>
              <a:t> 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3</a:t>
            </a:r>
            <a:r>
              <a:rPr kumimoji="0" lang="en-US" altLang="zh-CN" i="1" baseline="-25000" dirty="0">
                <a:solidFill>
                  <a:schemeClr val="tx1"/>
                </a:solidFill>
              </a:rPr>
              <a:t>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kumimoji="0" lang="en-US" altLang="zh-CN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100</a:t>
            </a:r>
          </a:p>
          <a:p>
            <a:r>
              <a:rPr kumimoji="0" lang="en-US" altLang="zh-CN" i="1" dirty="0">
                <a:solidFill>
                  <a:schemeClr val="tx1"/>
                </a:solidFill>
              </a:rPr>
              <a:t>                               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0" lang="en-US" altLang="zh-CN" i="1" dirty="0">
                <a:solidFill>
                  <a:schemeClr val="tx1"/>
                </a:solidFill>
              </a:rPr>
              <a:t>, 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0" lang="en-US" altLang="zh-CN" i="1" dirty="0">
                <a:solidFill>
                  <a:schemeClr val="tx1"/>
                </a:solidFill>
              </a:rPr>
              <a:t>, x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3</a:t>
            </a:r>
            <a:r>
              <a:rPr kumimoji="0" lang="en-US" altLang="zh-CN" i="1" baseline="-25000" dirty="0">
                <a:solidFill>
                  <a:schemeClr val="tx1"/>
                </a:solidFill>
              </a:rPr>
              <a:t>  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kumimoji="0" lang="en-US" altLang="zh-CN" i="1" dirty="0">
                <a:solidFill>
                  <a:schemeClr val="tx1"/>
                </a:solidFill>
                <a:sym typeface="Symbol" pitchFamily="18" charset="2"/>
              </a:rPr>
              <a:t>      </a:t>
            </a:r>
            <a:r>
              <a:rPr kumimoji="0" lang="en-US" altLang="zh-CN" dirty="0">
                <a:solidFill>
                  <a:schemeClr val="tx1"/>
                </a:solidFill>
                <a:sym typeface="Symbol" pitchFamily="18" charset="2"/>
              </a:rPr>
              <a:t>0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– Standard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500174"/>
            <a:ext cx="7772400" cy="4572000"/>
          </a:xfrm>
        </p:spPr>
        <p:txBody>
          <a:bodyPr/>
          <a:lstStyle/>
          <a:p>
            <a:r>
              <a:rPr lang="en-US" altLang="zh-CN" dirty="0" smtClean="0"/>
              <a:t>Given rational numbers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ij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, and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8C87"/>
                </a:solidFill>
              </a:rPr>
              <a:t>1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1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, find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…,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 (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decision variables</a:t>
            </a:r>
            <a:r>
              <a:rPr lang="en-US" altLang="zh-CN" dirty="0" smtClean="0">
                <a:sym typeface="Symbol"/>
              </a:rPr>
              <a:t>) that maximizes the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linear</a:t>
            </a:r>
            <a:r>
              <a:rPr lang="en-US" altLang="zh-CN" dirty="0" smtClean="0">
                <a:sym typeface="Symbol"/>
              </a:rPr>
              <a:t> function (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objective</a:t>
            </a:r>
            <a:r>
              <a:rPr lang="en-US" altLang="zh-CN" dirty="0" smtClean="0">
                <a:sym typeface="Symbol"/>
              </a:rPr>
              <a:t>)</a:t>
            </a:r>
          </a:p>
          <a:p>
            <a:endParaRPr lang="en-US" altLang="zh-CN" dirty="0" smtClean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subject to the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linear constraints</a:t>
            </a:r>
          </a:p>
          <a:p>
            <a:pPr>
              <a:buNone/>
            </a:pPr>
            <a:endParaRPr lang="en-US" altLang="zh-CN" dirty="0">
              <a:sym typeface="Symbol"/>
            </a:endParaRPr>
          </a:p>
          <a:p>
            <a:pPr>
              <a:buNone/>
            </a:pPr>
            <a:endParaRPr lang="en-US" altLang="zh-CN" dirty="0" smtClean="0">
              <a:sym typeface="Symbo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14744" y="3571876"/>
          <a:ext cx="1143008" cy="1052770"/>
        </p:xfrm>
        <a:graphic>
          <a:graphicData uri="http://schemas.openxmlformats.org/presentationml/2006/ole">
            <p:oleObj spid="_x0000_s525314" name="Equation" r:id="rId3" imgW="482400" imgH="444240" progId="Equation.3">
              <p:embed/>
            </p:oleObj>
          </a:graphicData>
        </a:graphic>
      </p:graphicFrame>
      <p:graphicFrame>
        <p:nvGraphicFramePr>
          <p:cNvPr id="524291" name="Object 3"/>
          <p:cNvGraphicFramePr>
            <a:graphicFrameLocks noChangeAspect="1"/>
          </p:cNvGraphicFramePr>
          <p:nvPr/>
        </p:nvGraphicFramePr>
        <p:xfrm>
          <a:off x="2879732" y="5286388"/>
          <a:ext cx="2763838" cy="920750"/>
        </p:xfrm>
        <a:graphic>
          <a:graphicData uri="http://schemas.openxmlformats.org/presentationml/2006/ole">
            <p:oleObj spid="_x0000_s525315" name="Equation" r:id="rId4" imgW="13334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– Standard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c</a:t>
            </a:r>
            <a:r>
              <a:rPr lang="en-US" altLang="zh-CN" i="1" baseline="30000" dirty="0" err="1" smtClean="0">
                <a:solidFill>
                  <a:srgbClr val="008C87"/>
                </a:solidFill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i="1" dirty="0" smtClean="0">
                <a:solidFill>
                  <a:srgbClr val="008C87"/>
                </a:solidFill>
              </a:rPr>
              <a:t>            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Primal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subject to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i="1" dirty="0" smtClean="0">
                <a:solidFill>
                  <a:srgbClr val="008C87"/>
                </a:solidFill>
              </a:rPr>
              <a:t>Ax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             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 0</a:t>
            </a:r>
            <a:r>
              <a:rPr lang="en-US" altLang="zh-CN" dirty="0" smtClean="0"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   where </a:t>
            </a:r>
          </a:p>
          <a:p>
            <a:pPr>
              <a:buNone/>
            </a:pPr>
            <a:r>
              <a:rPr lang="en-US" altLang="zh-CN" dirty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          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c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,…,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i="1" baseline="30000" dirty="0" smtClean="0">
                <a:solidFill>
                  <a:srgbClr val="008C87"/>
                </a:solidFill>
                <a:sym typeface="Symbol"/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b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,…,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b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i="1" baseline="30000" dirty="0" smtClean="0">
                <a:solidFill>
                  <a:srgbClr val="008C87"/>
                </a:solidFill>
                <a:sym typeface="Symbol"/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         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= [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ij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]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m</a:t>
            </a:r>
            <a:r>
              <a:rPr lang="en-US" altLang="zh-CN" baseline="-25000" dirty="0" err="1" smtClean="0">
                <a:solidFill>
                  <a:srgbClr val="008C87"/>
                </a:solidFill>
                <a:sym typeface="Symbol"/>
              </a:rPr>
              <a:t>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of LP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Network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the following LP: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In an attempt to solve </a:t>
            </a:r>
            <a:r>
              <a:rPr lang="en-US" altLang="zh-CN" i="1" dirty="0"/>
              <a:t>P</a:t>
            </a:r>
            <a:r>
              <a:rPr lang="en-US" altLang="zh-CN" dirty="0"/>
              <a:t> we can produce upper bounds on its optimal value.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303501" y="2357430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(P)   max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4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 </a:t>
            </a:r>
            <a:r>
              <a:rPr lang="en-US" altLang="zh-CN" dirty="0" smtClean="0">
                <a:sym typeface="Symbol"/>
              </a:rPr>
              <a:t> 2</a:t>
            </a:r>
          </a:p>
          <a:p>
            <a:r>
              <a:rPr lang="en-US" altLang="zh-CN" dirty="0" smtClean="0">
                <a:sym typeface="Symbol"/>
              </a:rPr>
              <a:t>               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+ 2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 </a:t>
            </a:r>
            <a:r>
              <a:rPr lang="en-US" altLang="zh-CN" dirty="0" smtClean="0">
                <a:sym typeface="Symbol"/>
              </a:rPr>
              <a:t> 1</a:t>
            </a:r>
          </a:p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                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 0</a:t>
            </a:r>
            <a:r>
              <a:rPr lang="en-US" altLang="zh-CN" dirty="0" smtClean="0"/>
              <a:t>   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Upper Bounds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4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2</a:t>
            </a:r>
          </a:p>
          <a:p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+ 2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1</a:t>
            </a:r>
          </a:p>
          <a:p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1/7(4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+ 3/7(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+ 2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  5/7</a:t>
            </a:r>
            <a:endParaRPr lang="zh-CN" altLang="en-US" dirty="0">
              <a:solidFill>
                <a:srgbClr val="008C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F08-7DBA-45BB-9020-6242B5C9967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Have seen so far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Algorithms for various problems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Running times </a:t>
            </a:r>
            <a:r>
              <a:rPr lang="en-US" altLang="zh-CN" i="1">
                <a:solidFill>
                  <a:schemeClr val="accent2"/>
                </a:solidFill>
              </a:rPr>
              <a:t>O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nm</a:t>
            </a:r>
            <a:r>
              <a:rPr lang="en-US" altLang="zh-CN" baseline="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), </a:t>
            </a:r>
            <a:r>
              <a:rPr lang="en-US" altLang="zh-CN" i="1">
                <a:solidFill>
                  <a:schemeClr val="accent2"/>
                </a:solidFill>
              </a:rPr>
              <a:t>O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 baseline="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) , </a:t>
            </a:r>
            <a:r>
              <a:rPr lang="en-US" altLang="zh-CN" i="1">
                <a:solidFill>
                  <a:schemeClr val="accent2"/>
                </a:solidFill>
              </a:rPr>
              <a:t>O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 log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), </a:t>
            </a:r>
            <a:r>
              <a:rPr lang="en-US" altLang="zh-CN" i="1">
                <a:solidFill>
                  <a:schemeClr val="accent2"/>
                </a:solidFill>
              </a:rPr>
              <a:t>O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),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etc.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I.e., polynomial in the input size</a:t>
            </a:r>
          </a:p>
          <a:p>
            <a:r>
              <a:rPr lang="en-US" altLang="zh-CN">
                <a:solidFill>
                  <a:srgbClr val="000000"/>
                </a:solidFill>
              </a:rPr>
              <a:t>Can we solve all (or most of) interesting problems in polynomial time ?</a:t>
            </a:r>
          </a:p>
          <a:p>
            <a:r>
              <a:rPr lang="en-US" altLang="zh-CN">
                <a:solidFill>
                  <a:srgbClr val="CE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Not really…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Programming: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Introducing decision variables: </a:t>
            </a:r>
            <a:r>
              <a:rPr lang="en-US" altLang="zh-CN" i="1" dirty="0" smtClean="0">
                <a:solidFill>
                  <a:srgbClr val="008C87"/>
                </a:solidFill>
              </a:rPr>
              <a:t>y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,</a:t>
            </a:r>
            <a:r>
              <a:rPr lang="en-US" altLang="zh-CN" i="1" dirty="0" smtClean="0">
                <a:solidFill>
                  <a:srgbClr val="008C87"/>
                </a:solidFill>
              </a:rPr>
              <a:t>y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,…,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C00000"/>
                </a:solidFill>
              </a:rPr>
              <a:t>dual</a:t>
            </a:r>
            <a:r>
              <a:rPr lang="en-US" altLang="zh-CN" dirty="0" smtClean="0"/>
              <a:t> problem:</a:t>
            </a:r>
          </a:p>
          <a:p>
            <a:pPr>
              <a:buNone/>
            </a:pPr>
            <a:r>
              <a:rPr lang="en-US" altLang="zh-CN" dirty="0" smtClean="0"/>
              <a:t>              min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b</a:t>
            </a:r>
            <a:r>
              <a:rPr lang="en-US" altLang="zh-CN" i="1" baseline="30000" dirty="0" err="1" smtClean="0">
                <a:solidFill>
                  <a:srgbClr val="008C87"/>
                </a:solidFill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</a:rPr>
              <a:t>y</a:t>
            </a:r>
            <a:endParaRPr lang="en-US" altLang="zh-CN" i="1" dirty="0" smtClean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s.t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                   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A</a:t>
            </a:r>
            <a:r>
              <a:rPr lang="en-US" altLang="zh-CN" i="1" baseline="30000" dirty="0" err="1" smtClean="0">
                <a:solidFill>
                  <a:srgbClr val="008C87"/>
                </a:solidFill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                  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 0</a:t>
            </a:r>
            <a:r>
              <a:rPr lang="en-US" altLang="zh-CN" dirty="0" smtClean="0">
                <a:sym typeface="Symbol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Dual problem: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303501" y="2357430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(D)   min 2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4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  </a:t>
            </a:r>
            <a:r>
              <a:rPr lang="en-US" altLang="zh-CN" dirty="0" smtClean="0">
                <a:sym typeface="Symbol"/>
              </a:rPr>
              <a:t> </a:t>
            </a:r>
            <a:r>
              <a:rPr lang="en-US" altLang="zh-CN" dirty="0" smtClean="0">
                <a:sym typeface="Symbol"/>
              </a:rPr>
              <a:t>1</a:t>
            </a:r>
          </a:p>
          <a:p>
            <a:r>
              <a:rPr lang="en-US" altLang="zh-CN" dirty="0" smtClean="0">
                <a:sym typeface="Symbol"/>
              </a:rPr>
              <a:t>               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+ 2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  </a:t>
            </a:r>
            <a:r>
              <a:rPr lang="en-US" altLang="zh-CN" dirty="0" smtClean="0">
                <a:sym typeface="Symbol"/>
              </a:rPr>
              <a:t> 1</a:t>
            </a:r>
          </a:p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                </a:t>
            </a:r>
            <a:r>
              <a:rPr lang="en-US" altLang="zh-CN" i="1" dirty="0" smtClean="0">
                <a:sym typeface="Symbol"/>
              </a:rPr>
              <a:t>y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y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 0</a:t>
            </a:r>
            <a:r>
              <a:rPr lang="en-US" altLang="zh-CN" dirty="0" smtClean="0"/>
              <a:t>   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Primal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 Flow</a:t>
            </a:r>
          </a:p>
          <a:p>
            <a:pPr>
              <a:buNone/>
            </a:pPr>
            <a:r>
              <a:rPr lang="en-US" altLang="zh-CN" dirty="0" smtClean="0"/>
              <a:t>    (P)       max 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 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p</a:t>
            </a:r>
            <a:endParaRPr lang="en-US" altLang="zh-CN" i="1" baseline="-25000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         subject to: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                    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 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: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i="1" baseline="-25000" dirty="0" smtClean="0">
                <a:sym typeface="Symbol"/>
              </a:rPr>
              <a:t>   </a:t>
            </a:r>
            <a:r>
              <a:rPr lang="en-US" altLang="zh-CN" dirty="0" smtClean="0">
                <a:sym typeface="Symbol"/>
              </a:rPr>
              <a:t>for all</a:t>
            </a:r>
            <a:r>
              <a:rPr lang="en-US" altLang="zh-CN" i="1" dirty="0" smtClean="0"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E</a:t>
            </a:r>
            <a:endParaRPr lang="en-US" altLang="zh-CN" i="1" dirty="0" smtClean="0">
              <a:solidFill>
                <a:srgbClr val="008C87"/>
              </a:solidFill>
              <a:sym typeface="Symbol"/>
            </a:endParaRPr>
          </a:p>
          <a:p>
            <a:pPr>
              <a:buNone/>
            </a:pPr>
            <a:r>
              <a:rPr lang="en-US" altLang="zh-CN" i="1" dirty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                       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0 </a:t>
            </a:r>
            <a:r>
              <a:rPr lang="en-US" altLang="zh-CN" dirty="0" smtClean="0">
                <a:sym typeface="Symbol"/>
              </a:rPr>
              <a:t>for all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  <a:endParaRPr lang="en-US" altLang="zh-CN" i="1" dirty="0" smtClean="0">
              <a:sym typeface="Symbo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52</a:t>
            </a:fld>
            <a:endParaRPr lang="en-US" altLang="zh-CN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786322"/>
            <a:ext cx="2686050" cy="18573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385319" y="542926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.t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 Cut: decision variables </a:t>
            </a:r>
            <a:r>
              <a:rPr lang="en-US" altLang="zh-CN" dirty="0" smtClean="0">
                <a:solidFill>
                  <a:srgbClr val="008C87"/>
                </a:solidFill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}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e</a:t>
            </a:r>
            <a:r>
              <a:rPr lang="en-US" altLang="zh-CN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(D)    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Rewrite it as follows:</a:t>
            </a:r>
          </a:p>
          <a:p>
            <a:pPr>
              <a:buNone/>
            </a:pPr>
            <a:r>
              <a:rPr lang="en-US" altLang="zh-CN" dirty="0" smtClean="0"/>
              <a:t>               min 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 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l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e</a:t>
            </a:r>
            <a:endParaRPr lang="en-US" altLang="zh-CN" i="1" baseline="-25000" dirty="0" smtClean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         subject to: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                    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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l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e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1</a:t>
            </a:r>
            <a:r>
              <a:rPr lang="en-US" altLang="zh-CN" i="1" baseline="-25000" dirty="0" smtClean="0">
                <a:sym typeface="Symbol"/>
              </a:rPr>
              <a:t>   </a:t>
            </a:r>
            <a:r>
              <a:rPr lang="en-US" altLang="zh-CN" dirty="0" smtClean="0">
                <a:sym typeface="Symbol"/>
              </a:rPr>
              <a:t>for all</a:t>
            </a:r>
            <a:r>
              <a:rPr lang="en-US" altLang="zh-CN" i="1" dirty="0" smtClean="0"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P</a:t>
            </a:r>
            <a:endParaRPr lang="en-US" altLang="zh-CN" i="1" dirty="0" smtClean="0">
              <a:solidFill>
                <a:srgbClr val="008C87"/>
              </a:solidFill>
              <a:sym typeface="Symbol"/>
            </a:endParaRPr>
          </a:p>
          <a:p>
            <a:pPr>
              <a:buNone/>
            </a:pPr>
            <a:r>
              <a:rPr lang="en-US" altLang="zh-CN" i="1" dirty="0" smtClean="0">
                <a:sym typeface="Symbol"/>
              </a:rPr>
              <a:t>                        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l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 0 </a:t>
            </a:r>
            <a:r>
              <a:rPr lang="en-US" altLang="zh-CN" dirty="0" smtClean="0">
                <a:sym typeface="Symbol"/>
              </a:rPr>
              <a:t>for all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E</a:t>
            </a:r>
            <a:r>
              <a:rPr lang="en-US" altLang="zh-CN" dirty="0" smtClean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53</a:t>
            </a:fld>
            <a:endParaRPr lang="en-US" altLang="zh-CN"/>
          </a:p>
        </p:txBody>
      </p:sp>
      <p:pic>
        <p:nvPicPr>
          <p:cNvPr id="528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47903"/>
            <a:ext cx="2667000" cy="16097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70939" y="257205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.t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Weak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is a feasible solution to the primal </a:t>
            </a:r>
            <a:r>
              <a:rPr lang="en-US" altLang="zh-CN" dirty="0" smtClean="0"/>
              <a:t>LP </a:t>
            </a:r>
            <a:r>
              <a:rPr lang="en-US" altLang="zh-CN" dirty="0"/>
              <a:t>and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 is a </a:t>
            </a:r>
            <a:r>
              <a:rPr lang="en-US" altLang="zh-CN" dirty="0" smtClean="0"/>
              <a:t>feasible solution </a:t>
            </a:r>
            <a:r>
              <a:rPr lang="en-US" altLang="zh-CN" dirty="0"/>
              <a:t>to the dual </a:t>
            </a:r>
            <a:r>
              <a:rPr lang="en-US" altLang="zh-CN" dirty="0" smtClean="0"/>
              <a:t>LP then</a:t>
            </a:r>
          </a:p>
          <a:p>
            <a:pPr>
              <a:buNone/>
            </a:pPr>
            <a:r>
              <a:rPr lang="en-US" altLang="zh-CN" i="1" dirty="0" smtClean="0"/>
              <a:t>                            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c</a:t>
            </a:r>
            <a:r>
              <a:rPr lang="en-US" altLang="zh-CN" i="1" baseline="30000" dirty="0" err="1" smtClean="0">
                <a:solidFill>
                  <a:srgbClr val="008C87"/>
                </a:solidFill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b</a:t>
            </a:r>
            <a:r>
              <a:rPr lang="en-US" altLang="zh-CN" i="1" baseline="30000" dirty="0" err="1" smtClean="0">
                <a:solidFill>
                  <a:srgbClr val="008C87"/>
                </a:solidFill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y</a:t>
            </a:r>
            <a:r>
              <a:rPr lang="en-US" altLang="zh-CN" dirty="0" smtClean="0">
                <a:sym typeface="Symbol"/>
              </a:rPr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Proof</a:t>
            </a:r>
            <a:r>
              <a:rPr lang="en-US" altLang="zh-CN" dirty="0" smtClean="0">
                <a:sym typeface="Symbol"/>
              </a:rPr>
              <a:t>. </a:t>
            </a: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      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c</a:t>
            </a:r>
            <a:r>
              <a:rPr lang="en-US" altLang="zh-CN" i="1" baseline="30000" dirty="0" err="1" smtClean="0">
                <a:solidFill>
                  <a:srgbClr val="008C87"/>
                </a:solidFill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(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A</a:t>
            </a:r>
            <a:r>
              <a:rPr lang="en-US" altLang="zh-CN" i="1" baseline="30000" dirty="0" err="1" smtClean="0">
                <a:solidFill>
                  <a:srgbClr val="008C87"/>
                </a:solidFill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)</a:t>
            </a:r>
            <a:r>
              <a:rPr lang="en-US" altLang="zh-CN" i="1" baseline="30000" dirty="0" err="1" smtClean="0">
                <a:solidFill>
                  <a:srgbClr val="008C87"/>
                </a:solidFill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=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y</a:t>
            </a:r>
            <a:r>
              <a:rPr lang="en-US" altLang="zh-CN" i="1" baseline="30000" dirty="0" err="1" smtClean="0">
                <a:solidFill>
                  <a:srgbClr val="008C87"/>
                </a:solidFill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Ax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y</a:t>
            </a:r>
            <a:r>
              <a:rPr lang="en-US" altLang="zh-CN" i="1" baseline="30000" dirty="0" err="1" smtClean="0">
                <a:solidFill>
                  <a:srgbClr val="008C87"/>
                </a:solidFill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b</a:t>
            </a:r>
            <a:r>
              <a:rPr lang="en-US" altLang="zh-CN" dirty="0">
                <a:sym typeface="Symbol"/>
              </a:rPr>
              <a:t>.</a:t>
            </a:r>
            <a:endParaRPr lang="en-US" altLang="zh-CN" dirty="0" smtClean="0">
              <a:sym typeface="Symbol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Duality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the primal </a:t>
            </a:r>
            <a:r>
              <a:rPr lang="en-US" altLang="zh-CN" dirty="0" smtClean="0"/>
              <a:t>LP is </a:t>
            </a:r>
            <a:r>
              <a:rPr lang="en-US" altLang="zh-CN" dirty="0"/>
              <a:t>feasible (i.e., it has </a:t>
            </a:r>
            <a:r>
              <a:rPr lang="en-US" altLang="zh-CN" dirty="0" smtClean="0"/>
              <a:t>at least </a:t>
            </a:r>
            <a:r>
              <a:rPr lang="en-US" altLang="zh-CN" dirty="0"/>
              <a:t>one solution) and bounded (i.e., the optimal value is not </a:t>
            </a:r>
            <a:r>
              <a:rPr lang="en-US" altLang="zh-CN" dirty="0" smtClean="0">
                <a:sym typeface="Symbol"/>
              </a:rPr>
              <a:t></a:t>
            </a:r>
            <a:r>
              <a:rPr lang="en-US" altLang="zh-CN" dirty="0" smtClean="0"/>
              <a:t>). </a:t>
            </a:r>
            <a:r>
              <a:rPr lang="en-US" altLang="zh-CN" dirty="0"/>
              <a:t>Then the dual LP </a:t>
            </a:r>
            <a:r>
              <a:rPr lang="en-US" altLang="zh-CN" dirty="0" smtClean="0"/>
              <a:t>is also feasible </a:t>
            </a:r>
            <a:r>
              <a:rPr lang="en-US" altLang="zh-CN" dirty="0"/>
              <a:t>and bounded. </a:t>
            </a:r>
            <a:endParaRPr lang="en-US" altLang="zh-CN" dirty="0" smtClean="0"/>
          </a:p>
          <a:p>
            <a:r>
              <a:rPr lang="en-US" altLang="zh-CN" dirty="0" smtClean="0"/>
              <a:t>Moreover</a:t>
            </a:r>
            <a:r>
              <a:rPr lang="en-US" altLang="zh-CN" dirty="0"/>
              <a:t>, if </a:t>
            </a:r>
            <a:r>
              <a:rPr lang="en-US" altLang="zh-CN" i="1" dirty="0" smtClean="0">
                <a:solidFill>
                  <a:srgbClr val="008C87"/>
                </a:solidFill>
              </a:rPr>
              <a:t>x*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/>
              <a:t>is the optimal primal solution, and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y*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/>
              <a:t>is the optimal </a:t>
            </a:r>
            <a:r>
              <a:rPr lang="en-US" altLang="zh-CN" dirty="0" smtClean="0"/>
              <a:t>dual solution</a:t>
            </a:r>
            <a:r>
              <a:rPr lang="en-US" altLang="zh-CN" dirty="0"/>
              <a:t>, then</a:t>
            </a:r>
          </a:p>
          <a:p>
            <a:pPr>
              <a:buNone/>
            </a:pPr>
            <a:r>
              <a:rPr lang="en-US" altLang="zh-CN" i="1" dirty="0" smtClean="0">
                <a:solidFill>
                  <a:srgbClr val="008C87"/>
                </a:solidFill>
              </a:rPr>
              <a:t>                        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c</a:t>
            </a:r>
            <a:r>
              <a:rPr lang="en-US" altLang="zh-CN" i="1" baseline="30000" dirty="0" err="1" smtClean="0">
                <a:solidFill>
                  <a:srgbClr val="008C87"/>
                </a:solidFill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i="1" dirty="0" smtClean="0">
                <a:solidFill>
                  <a:srgbClr val="008C87"/>
                </a:solidFill>
              </a:rPr>
              <a:t>*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=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b</a:t>
            </a:r>
            <a:r>
              <a:rPr lang="en-US" altLang="zh-CN" i="1" baseline="30000" dirty="0" err="1" smtClean="0">
                <a:solidFill>
                  <a:srgbClr val="008C87"/>
                </a:solidFill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</a:rPr>
              <a:t>*.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Simplex method (</a:t>
            </a:r>
            <a:r>
              <a:rPr lang="en-US" altLang="zh-CN" dirty="0" err="1" smtClean="0"/>
              <a:t>Dantzig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Ellipsoid method (</a:t>
            </a:r>
            <a:r>
              <a:rPr lang="en-US" altLang="zh-CN" dirty="0" err="1" smtClean="0"/>
              <a:t>Khachian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Interior point method (</a:t>
            </a:r>
            <a:r>
              <a:rPr lang="en-US" altLang="zh-CN" dirty="0" err="1" smtClean="0"/>
              <a:t>Karmarkar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Yin Tat Lee and Aaron </a:t>
            </a:r>
            <a:r>
              <a:rPr lang="en-US" altLang="zh-CN" dirty="0" err="1" smtClean="0"/>
              <a:t>Sidford</a:t>
            </a:r>
            <a:r>
              <a:rPr lang="en-US" altLang="zh-CN" dirty="0" smtClean="0"/>
              <a:t>. Path Finding Methods for Linear Programming: Solving Linear Programs in Õ(</a:t>
            </a:r>
            <a:r>
              <a:rPr lang="en-US" altLang="zh-CN" dirty="0" err="1" smtClean="0"/>
              <a:t>vrank</a:t>
            </a:r>
            <a:r>
              <a:rPr lang="en-US" altLang="zh-CN" dirty="0" smtClean="0"/>
              <a:t>) Iterations and Faster Algorithms for Maximum Flow. FOCS 2014.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DC0-C96A-419B-94FC-BC34DD368BA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difficult problem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Traveling Salesperson Problem (TSP)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Input: undirected graph with lengths on edges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Output: shortest tour that visits each vertex exactly once</a:t>
            </a:r>
          </a:p>
          <a:p>
            <a:r>
              <a:rPr lang="en-US" altLang="zh-CN">
                <a:solidFill>
                  <a:srgbClr val="000000"/>
                </a:solidFill>
              </a:rPr>
              <a:t>Best known algorithm: </a:t>
            </a:r>
            <a:r>
              <a:rPr lang="en-US" altLang="zh-CN" i="1">
                <a:solidFill>
                  <a:schemeClr val="accent2"/>
                </a:solidFill>
              </a:rPr>
              <a:t>O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 2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time.</a:t>
            </a:r>
            <a:endParaRPr lang="en-US" altLang="zh-CN"/>
          </a:p>
        </p:txBody>
      </p:sp>
      <p:sp>
        <p:nvSpPr>
          <p:cNvPr id="484356" name="Oval 4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57" name="Oval 5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58" name="Oval 6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59" name="Oval 7"/>
          <p:cNvSpPr>
            <a:spLocks noChangeArrowheads="1"/>
          </p:cNvSpPr>
          <p:nvPr/>
        </p:nvSpPr>
        <p:spPr bwMode="auto">
          <a:xfrm>
            <a:off x="8001000" y="4267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61" name="Oval 9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62" name="Oval 10"/>
          <p:cNvSpPr>
            <a:spLocks noChangeArrowheads="1"/>
          </p:cNvSpPr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 flipV="1">
            <a:off x="60960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>
            <a:off x="6019800" y="25908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 flipH="1">
            <a:off x="6248400" y="3657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6" name="Line 14"/>
          <p:cNvSpPr>
            <a:spLocks noChangeShapeType="1"/>
          </p:cNvSpPr>
          <p:nvPr/>
        </p:nvSpPr>
        <p:spPr bwMode="auto">
          <a:xfrm flipV="1">
            <a:off x="6324600" y="43434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7086600" y="2133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9" name="Line 17"/>
          <p:cNvSpPr>
            <a:spLocks noChangeShapeType="1"/>
          </p:cNvSpPr>
          <p:nvPr/>
        </p:nvSpPr>
        <p:spPr bwMode="auto">
          <a:xfrm>
            <a:off x="7772400" y="28956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8176-AE26-4D65-9ABE-850D1A896F8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difficult problem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Clique: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Input: undirected graph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Output: largest subset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such that every pair of vertices in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an edge between them</a:t>
            </a:r>
          </a:p>
          <a:p>
            <a:r>
              <a:rPr lang="en-US" altLang="zh-CN">
                <a:solidFill>
                  <a:srgbClr val="000000"/>
                </a:solidFill>
              </a:rPr>
              <a:t>Best known algorithm: </a:t>
            </a:r>
            <a:r>
              <a:rPr lang="en-US" altLang="zh-CN" i="1">
                <a:solidFill>
                  <a:schemeClr val="accent2"/>
                </a:solidFill>
              </a:rPr>
              <a:t>O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 2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time</a:t>
            </a:r>
            <a:endParaRPr lang="en-US" altLang="zh-CN"/>
          </a:p>
        </p:txBody>
      </p:sp>
      <p:sp>
        <p:nvSpPr>
          <p:cNvPr id="486404" name="Oval 4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5" name="Oval 5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6" name="Oval 6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7" name="Oval 7"/>
          <p:cNvSpPr>
            <a:spLocks noChangeArrowheads="1"/>
          </p:cNvSpPr>
          <p:nvPr/>
        </p:nvSpPr>
        <p:spPr bwMode="auto">
          <a:xfrm>
            <a:off x="8001000" y="4267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8" name="Oval 8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9" name="Oval 9"/>
          <p:cNvSpPr>
            <a:spLocks noChangeArrowheads="1"/>
          </p:cNvSpPr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60960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019800" y="25908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 flipH="1">
            <a:off x="6248400" y="3657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 flipV="1">
            <a:off x="6324600" y="43434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7086600" y="2133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7772400" y="28956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6096000" y="25146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484-356D-413A-B966-ED2D8BBB1D1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can we do ?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000000"/>
                </a:solidFill>
              </a:rPr>
              <a:t>Spend more time designing algorithms for those problems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People tried for a few decades, no luck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Prove there is </a:t>
            </a:r>
            <a:r>
              <a:rPr lang="en-US" altLang="zh-CN" sz="2800">
                <a:solidFill>
                  <a:srgbClr val="CE0000"/>
                </a:solidFill>
              </a:rPr>
              <a:t>no </a:t>
            </a:r>
            <a:r>
              <a:rPr lang="en-US" altLang="zh-CN" sz="2800">
                <a:solidFill>
                  <a:srgbClr val="000000"/>
                </a:solidFill>
              </a:rPr>
              <a:t>polynomial time algorithm for those problems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Would be great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Seems </a:t>
            </a:r>
            <a:r>
              <a:rPr lang="en-US" altLang="zh-CN" sz="2400" i="1">
                <a:solidFill>
                  <a:srgbClr val="CE0000"/>
                </a:solidFill>
              </a:rPr>
              <a:t>really </a:t>
            </a:r>
            <a:r>
              <a:rPr lang="en-US" altLang="zh-CN" sz="2400">
                <a:solidFill>
                  <a:srgbClr val="000000"/>
                </a:solidFill>
              </a:rPr>
              <a:t>difficult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Best lower bounds for “natural” problems:</a:t>
            </a:r>
          </a:p>
          <a:p>
            <a:pPr lvl="2"/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</a:t>
            </a:r>
            <a:r>
              <a:rPr lang="en-US" altLang="zh-CN" sz="2000">
                <a:solidFill>
                  <a:schemeClr val="accent2"/>
                </a:solidFill>
              </a:rPr>
              <a:t>(</a:t>
            </a:r>
            <a:r>
              <a:rPr lang="en-US" altLang="zh-CN" sz="2000" i="1">
                <a:solidFill>
                  <a:schemeClr val="accent2"/>
                </a:solidFill>
              </a:rPr>
              <a:t>n</a:t>
            </a:r>
            <a:r>
              <a:rPr lang="en-US" altLang="zh-CN" sz="2000" baseline="30000">
                <a:solidFill>
                  <a:schemeClr val="accent2"/>
                </a:solidFill>
              </a:rPr>
              <a:t>2</a:t>
            </a:r>
            <a:r>
              <a:rPr lang="en-US" altLang="zh-CN" sz="2000">
                <a:solidFill>
                  <a:schemeClr val="accent2"/>
                </a:solidFill>
              </a:rPr>
              <a:t>)</a:t>
            </a:r>
            <a:r>
              <a:rPr lang="en-US" altLang="zh-CN" sz="2000">
                <a:solidFill>
                  <a:srgbClr val="008C87"/>
                </a:solidFill>
              </a:rPr>
              <a:t> </a:t>
            </a:r>
            <a:r>
              <a:rPr lang="en-US" altLang="zh-CN" sz="2000">
                <a:solidFill>
                  <a:srgbClr val="000000"/>
                </a:solidFill>
              </a:rPr>
              <a:t>for restricted computational models</a:t>
            </a:r>
          </a:p>
          <a:p>
            <a:pPr lvl="2"/>
            <a:r>
              <a:rPr lang="en-US" altLang="zh-CN" sz="2000">
                <a:solidFill>
                  <a:schemeClr val="accent2"/>
                </a:solidFill>
              </a:rPr>
              <a:t>4.5</a:t>
            </a:r>
            <a:r>
              <a:rPr lang="en-US" altLang="zh-CN" sz="2000" i="1">
                <a:solidFill>
                  <a:schemeClr val="accent2"/>
                </a:solidFill>
              </a:rPr>
              <a:t>n</a:t>
            </a:r>
            <a:r>
              <a:rPr lang="en-US" altLang="zh-CN" sz="2000">
                <a:solidFill>
                  <a:srgbClr val="008C87"/>
                </a:solidFill>
              </a:rPr>
              <a:t> </a:t>
            </a:r>
            <a:r>
              <a:rPr lang="en-US" altLang="zh-CN" sz="2000">
                <a:solidFill>
                  <a:srgbClr val="000000"/>
                </a:solidFill>
              </a:rPr>
              <a:t>for unrestricted computational models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5F1-290D-40F1-9146-3792A676483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else can we do ?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Show that those hard problems are essentially equivalent. I.e., if we can solve one of them in poly time, then all others can be solved in poly time as well.</a:t>
            </a:r>
          </a:p>
          <a:p>
            <a:r>
              <a:rPr lang="en-US" altLang="zh-CN">
                <a:solidFill>
                  <a:srgbClr val="000000"/>
                </a:solidFill>
              </a:rPr>
              <a:t>Works for at least </a:t>
            </a:r>
            <a:r>
              <a:rPr lang="en-US" altLang="zh-CN">
                <a:solidFill>
                  <a:schemeClr val="accent2"/>
                </a:solidFill>
              </a:rPr>
              <a:t>10 000</a:t>
            </a:r>
            <a:r>
              <a:rPr lang="en-US" altLang="zh-CN">
                <a:solidFill>
                  <a:srgbClr val="000000"/>
                </a:solidFill>
              </a:rPr>
              <a:t> hard problems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30125</TotalTime>
  <Words>2800</Words>
  <Application>Microsoft PowerPoint</Application>
  <PresentationFormat>全屏显示(4:3)</PresentationFormat>
  <Paragraphs>427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2" baseType="lpstr">
      <vt:lpstr>Times New Roman</vt:lpstr>
      <vt:lpstr>宋体</vt:lpstr>
      <vt:lpstr>Symbol</vt:lpstr>
      <vt:lpstr>TTE16D59D0t00</vt:lpstr>
      <vt:lpstr>默认设计模板</vt:lpstr>
      <vt:lpstr>Microsoft Equation 3.0</vt:lpstr>
      <vt:lpstr>Introduction to Algorithms</vt:lpstr>
      <vt:lpstr>Last Time</vt:lpstr>
      <vt:lpstr>Today’s Topics</vt:lpstr>
      <vt:lpstr>P vs NP  (interconnectedness of all things)</vt:lpstr>
      <vt:lpstr>Have seen so far</vt:lpstr>
      <vt:lpstr>Example difficult problem</vt:lpstr>
      <vt:lpstr>Another difficult problem</vt:lpstr>
      <vt:lpstr>What can we do ?</vt:lpstr>
      <vt:lpstr>What else can we do ?</vt:lpstr>
      <vt:lpstr>The benefits of equivalence</vt:lpstr>
      <vt:lpstr>A more realistic scenario</vt:lpstr>
      <vt:lpstr>Summing up</vt:lpstr>
      <vt:lpstr>Class of problems: NP</vt:lpstr>
      <vt:lpstr>Formal definitions of P and NP</vt:lpstr>
      <vt:lpstr>Examples of problems in NP</vt:lpstr>
      <vt:lpstr>Reductions: ’ to </vt:lpstr>
      <vt:lpstr>Reductions</vt:lpstr>
      <vt:lpstr>Showing equivalence between difficult problems</vt:lpstr>
      <vt:lpstr>The first problem </vt:lpstr>
      <vt:lpstr>SAT is NP-complete</vt:lpstr>
      <vt:lpstr>What we will prove</vt:lpstr>
      <vt:lpstr>Clique again</vt:lpstr>
      <vt:lpstr>SAT  Clique</vt:lpstr>
      <vt:lpstr>SAT  Clique reduction</vt:lpstr>
      <vt:lpstr>SAT  Clique example</vt:lpstr>
      <vt:lpstr>Proof</vt:lpstr>
      <vt:lpstr>Proof</vt:lpstr>
      <vt:lpstr>Altogether</vt:lpstr>
      <vt:lpstr>Independent set (IS)</vt:lpstr>
      <vt:lpstr>Clique  IS</vt:lpstr>
      <vt:lpstr>Vertex cover (VC)</vt:lpstr>
      <vt:lpstr>IS  VC</vt:lpstr>
      <vt:lpstr>3SAT</vt:lpstr>
      <vt:lpstr>SAT  3SAT</vt:lpstr>
      <vt:lpstr>Knapsack</vt:lpstr>
      <vt:lpstr>Subset Sum</vt:lpstr>
      <vt:lpstr>Partition</vt:lpstr>
      <vt:lpstr>Reductions</vt:lpstr>
      <vt:lpstr>Bin Packing</vt:lpstr>
      <vt:lpstr>Integer Programming</vt:lpstr>
      <vt:lpstr>Hamiltonian Circuit</vt:lpstr>
      <vt:lpstr>Traveling Salesman (TSP)</vt:lpstr>
      <vt:lpstr>Further Reading</vt:lpstr>
      <vt:lpstr>The Diet Problem</vt:lpstr>
      <vt:lpstr>LP – Standard Form</vt:lpstr>
      <vt:lpstr>LP – Standard Form</vt:lpstr>
      <vt:lpstr>Applications of LP </vt:lpstr>
      <vt:lpstr>Linear Programming Duality</vt:lpstr>
      <vt:lpstr>Some Upper Bounds</vt:lpstr>
      <vt:lpstr>Linear Programming: Duality</vt:lpstr>
      <vt:lpstr>Linear Programming Duality</vt:lpstr>
      <vt:lpstr>Example: Primal</vt:lpstr>
      <vt:lpstr>Example: Dual</vt:lpstr>
      <vt:lpstr>Weak Duality</vt:lpstr>
      <vt:lpstr>Strong Duality Theorem</vt:lpstr>
      <vt:lpstr>LP Algorithms</vt:lpstr>
    </vt:vector>
  </TitlesOfParts>
  <Company>Fudan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382</cp:revision>
  <dcterms:created xsi:type="dcterms:W3CDTF">2003-03-07T06:50:32Z</dcterms:created>
  <dcterms:modified xsi:type="dcterms:W3CDTF">2017-06-07T14:14:12Z</dcterms:modified>
</cp:coreProperties>
</file>