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Default Extension="wmf" ContentType="image/x-wmf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3"/>
  </p:notesMasterIdLst>
  <p:handoutMasterIdLst>
    <p:handoutMasterId r:id="rId74"/>
  </p:handoutMasterIdLst>
  <p:sldIdLst>
    <p:sldId id="256" r:id="rId2"/>
    <p:sldId id="338" r:id="rId3"/>
    <p:sldId id="376" r:id="rId4"/>
    <p:sldId id="389" r:id="rId5"/>
    <p:sldId id="390" r:id="rId6"/>
    <p:sldId id="446" r:id="rId7"/>
    <p:sldId id="447" r:id="rId8"/>
    <p:sldId id="448" r:id="rId9"/>
    <p:sldId id="449" r:id="rId10"/>
    <p:sldId id="450" r:id="rId11"/>
    <p:sldId id="451" r:id="rId12"/>
    <p:sldId id="452" r:id="rId13"/>
    <p:sldId id="453" r:id="rId14"/>
    <p:sldId id="454" r:id="rId15"/>
    <p:sldId id="455" r:id="rId16"/>
    <p:sldId id="403" r:id="rId17"/>
    <p:sldId id="439" r:id="rId18"/>
    <p:sldId id="441" r:id="rId19"/>
    <p:sldId id="442" r:id="rId20"/>
    <p:sldId id="443" r:id="rId21"/>
    <p:sldId id="440" r:id="rId22"/>
    <p:sldId id="444" r:id="rId23"/>
    <p:sldId id="409" r:id="rId24"/>
    <p:sldId id="410" r:id="rId25"/>
    <p:sldId id="411" r:id="rId26"/>
    <p:sldId id="404" r:id="rId27"/>
    <p:sldId id="405" r:id="rId28"/>
    <p:sldId id="406" r:id="rId29"/>
    <p:sldId id="407" r:id="rId30"/>
    <p:sldId id="412" r:id="rId31"/>
    <p:sldId id="408" r:id="rId32"/>
    <p:sldId id="413" r:id="rId33"/>
    <p:sldId id="445" r:id="rId34"/>
    <p:sldId id="383" r:id="rId35"/>
    <p:sldId id="414" r:id="rId36"/>
    <p:sldId id="384" r:id="rId37"/>
    <p:sldId id="385" r:id="rId38"/>
    <p:sldId id="386" r:id="rId39"/>
    <p:sldId id="387" r:id="rId40"/>
    <p:sldId id="388" r:id="rId41"/>
    <p:sldId id="438" r:id="rId42"/>
    <p:sldId id="462" r:id="rId43"/>
    <p:sldId id="463" r:id="rId44"/>
    <p:sldId id="464" r:id="rId45"/>
    <p:sldId id="456" r:id="rId46"/>
    <p:sldId id="457" r:id="rId47"/>
    <p:sldId id="458" r:id="rId48"/>
    <p:sldId id="459" r:id="rId49"/>
    <p:sldId id="460" r:id="rId50"/>
    <p:sldId id="461" r:id="rId51"/>
    <p:sldId id="427" r:id="rId52"/>
    <p:sldId id="428" r:id="rId53"/>
    <p:sldId id="429" r:id="rId54"/>
    <p:sldId id="430" r:id="rId55"/>
    <p:sldId id="431" r:id="rId56"/>
    <p:sldId id="432" r:id="rId57"/>
    <p:sldId id="434" r:id="rId58"/>
    <p:sldId id="433" r:id="rId59"/>
    <p:sldId id="381" r:id="rId60"/>
    <p:sldId id="382" r:id="rId61"/>
    <p:sldId id="392" r:id="rId62"/>
    <p:sldId id="393" r:id="rId63"/>
    <p:sldId id="394" r:id="rId64"/>
    <p:sldId id="395" r:id="rId65"/>
    <p:sldId id="396" r:id="rId66"/>
    <p:sldId id="397" r:id="rId67"/>
    <p:sldId id="398" r:id="rId68"/>
    <p:sldId id="399" r:id="rId69"/>
    <p:sldId id="400" r:id="rId70"/>
    <p:sldId id="401" r:id="rId71"/>
    <p:sldId id="373" r:id="rId7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accent2"/>
        </a:solidFill>
        <a:latin typeface="Times New Roman" pitchFamily="18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accent2"/>
        </a:solidFill>
        <a:latin typeface="Times New Roman" pitchFamily="18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accent2"/>
        </a:solidFill>
        <a:latin typeface="Times New Roman" pitchFamily="18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accent2"/>
        </a:solidFill>
        <a:latin typeface="Times New Roman" pitchFamily="18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accent2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accent2"/>
        </a:solidFill>
        <a:latin typeface="Times New Roman" pitchFamily="18" charset="0"/>
        <a:ea typeface="宋体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accent2"/>
        </a:solidFill>
        <a:latin typeface="Times New Roman" pitchFamily="18" charset="0"/>
        <a:ea typeface="宋体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accent2"/>
        </a:solidFill>
        <a:latin typeface="Times New Roman" pitchFamily="18" charset="0"/>
        <a:ea typeface="宋体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accent2"/>
        </a:solidFill>
        <a:latin typeface="Times New Roman" pitchFamily="18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C87"/>
    <a:srgbClr val="009999"/>
    <a:srgbClr val="FF9900"/>
    <a:srgbClr val="FFCCCC"/>
    <a:srgbClr val="FFFF00"/>
    <a:srgbClr val="CE0000"/>
    <a:srgbClr val="00CCFF"/>
    <a:srgbClr val="CD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9" autoAdjust="0"/>
    <p:restoredTop sz="94637" autoAdjust="0"/>
  </p:normalViewPr>
  <p:slideViewPr>
    <p:cSldViewPr>
      <p:cViewPr varScale="1">
        <p:scale>
          <a:sx n="72" d="100"/>
          <a:sy n="72" d="100"/>
        </p:scale>
        <p:origin x="-1326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26"/>
    </p:cViewPr>
  </p:sorterViewPr>
  <p:notesViewPr>
    <p:cSldViewPr>
      <p:cViewPr varScale="1">
        <p:scale>
          <a:sx n="48" d="100"/>
          <a:sy n="48" d="100"/>
        </p:scale>
        <p:origin x="-1506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6" Type="http://schemas.openxmlformats.org/officeDocument/2006/relationships/image" Target="../media/image48.wmf"/><Relationship Id="rId5" Type="http://schemas.openxmlformats.org/officeDocument/2006/relationships/image" Target="../media/image47.wmf"/><Relationship Id="rId4" Type="http://schemas.openxmlformats.org/officeDocument/2006/relationships/image" Target="../media/image46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5" Type="http://schemas.openxmlformats.org/officeDocument/2006/relationships/image" Target="../media/image57.wmf"/><Relationship Id="rId4" Type="http://schemas.openxmlformats.org/officeDocument/2006/relationships/image" Target="../media/image5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4" Type="http://schemas.openxmlformats.org/officeDocument/2006/relationships/image" Target="../media/image17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i="1">
                <a:solidFill>
                  <a:srgbClr val="008C87"/>
                </a:solidFill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i="1">
                <a:solidFill>
                  <a:srgbClr val="008C87"/>
                </a:solidFill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i="1">
                <a:solidFill>
                  <a:srgbClr val="008C87"/>
                </a:solidFill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i="1">
                <a:solidFill>
                  <a:srgbClr val="008C87"/>
                </a:solidFill>
                <a:ea typeface="宋体" charset="-122"/>
              </a:defRPr>
            </a:lvl1pPr>
          </a:lstStyle>
          <a:p>
            <a:pPr>
              <a:defRPr/>
            </a:pPr>
            <a:fld id="{2D1E9812-AEE0-4511-86C5-B621FD658FC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ea typeface="宋体" charset="-122"/>
              </a:defRPr>
            </a:lvl1pPr>
          </a:lstStyle>
          <a:p>
            <a:pPr>
              <a:defRPr/>
            </a:pPr>
            <a:fld id="{3CE712C4-64C6-4618-B58B-1BBBD631557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7F0808-D91E-4A72-8A4E-8E8861F32AFF}" type="slidenum">
              <a:rPr lang="en-US" altLang="zh-CN" smtClean="0"/>
              <a:pPr/>
              <a:t>61</a:t>
            </a:fld>
            <a:endParaRPr lang="en-US" altLang="zh-CN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4113212"/>
          </a:xfrm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AB8700-26A1-4C31-82BF-0A3BA066D27A}" type="slidenum">
              <a:rPr lang="en-US" altLang="zh-CN" smtClean="0"/>
              <a:pPr/>
              <a:t>62</a:t>
            </a:fld>
            <a:endParaRPr lang="en-US" altLang="zh-CN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4113212"/>
          </a:xfrm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BDD16D-178B-4E5B-B40D-E73700FB1F86}" type="slidenum">
              <a:rPr lang="en-US" altLang="zh-CN" smtClean="0"/>
              <a:pPr/>
              <a:t>63</a:t>
            </a:fld>
            <a:endParaRPr lang="en-US" altLang="zh-CN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4113212"/>
          </a:xfrm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794656-21E5-420E-8B2F-DA0E38A0739D}" type="slidenum">
              <a:rPr lang="en-US" altLang="zh-CN" smtClean="0"/>
              <a:pPr/>
              <a:t>64</a:t>
            </a:fld>
            <a:endParaRPr lang="en-US" altLang="zh-CN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4113212"/>
          </a:xfrm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F23218-8618-4C0F-8861-3A8980B5E10D}" type="slidenum">
              <a:rPr lang="en-US" altLang="zh-CN" smtClean="0"/>
              <a:pPr/>
              <a:t>65</a:t>
            </a:fld>
            <a:endParaRPr lang="en-US" altLang="zh-CN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4113212"/>
          </a:xfrm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0F24C6-D347-49BE-991F-872894CE0F5D}" type="slidenum">
              <a:rPr lang="en-US" altLang="zh-CN" smtClean="0"/>
              <a:pPr/>
              <a:t>66</a:t>
            </a:fld>
            <a:endParaRPr lang="en-US" altLang="zh-CN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4113212"/>
          </a:xfrm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3BE368-8E10-46B5-9A9F-9CC7B8999929}" type="slidenum">
              <a:rPr lang="en-US" altLang="zh-CN" smtClean="0"/>
              <a:pPr/>
              <a:t>67</a:t>
            </a:fld>
            <a:endParaRPr lang="en-US" altLang="zh-CN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4113212"/>
          </a:xfrm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6AFC87-B752-4470-9836-E9473F6A11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4BBC08-870C-4152-BF63-EFA9D3396A4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5867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5867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75428F-A8D9-42E7-920B-8B4CD0D32A2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381000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524000"/>
            <a:ext cx="3810000" cy="2209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3810000" cy="2209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31DB89-1787-4ADC-95C0-2E524C9A499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381000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C2D8CE-154F-467A-9A74-3A1E8E2BF3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C54204-AD87-411C-9E57-230DB95B900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E81BA0-9E78-4641-AA76-990DCFAB09D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97186D-E375-42BF-B8B9-04554EE94EE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F6776F-11BB-4EA6-BC01-8551F85B9F9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F8F069-518E-499E-B713-00E79C2B468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B712C6-B897-4478-A065-361B216705D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5377B9-E996-4C85-B6EB-667A130F112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8690E1-115A-4FEF-9CF5-5AED279057F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ea typeface="宋体" charset="-122"/>
              </a:defRPr>
            </a:lvl1pPr>
          </a:lstStyle>
          <a:p>
            <a:pPr>
              <a:defRPr/>
            </a:pPr>
            <a:fld id="{65EC5AF1-61B3-4ED3-B67A-124FF3D8275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CE0000"/>
        </a:buClr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5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7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9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12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6.bin"/><Relationship Id="rId5" Type="http://schemas.openxmlformats.org/officeDocument/2006/relationships/oleObject" Target="../embeddings/oleObject15.bin"/><Relationship Id="rId4" Type="http://schemas.openxmlformats.org/officeDocument/2006/relationships/oleObject" Target="../embeddings/oleObject14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oleObject" Target="../embeddings/oleObject20.bin"/><Relationship Id="rId4" Type="http://schemas.openxmlformats.org/officeDocument/2006/relationships/oleObject" Target="../embeddings/oleObject19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oleObject" Target="../embeddings/oleObject22.bin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oleObject" Target="../embeddings/oleObject25.bin"/><Relationship Id="rId4" Type="http://schemas.openxmlformats.org/officeDocument/2006/relationships/oleObject" Target="../embeddings/oleObject24.bin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oleObject" Target="../embeddings/oleObject27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oleObject" Target="../embeddings/oleObject30.bin"/><Relationship Id="rId4" Type="http://schemas.openxmlformats.org/officeDocument/2006/relationships/oleObject" Target="../embeddings/oleObject29.bin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33.bin"/><Relationship Id="rId5" Type="http://schemas.openxmlformats.org/officeDocument/2006/relationships/oleObject" Target="../embeddings/oleObject32.bin"/><Relationship Id="rId4" Type="http://schemas.openxmlformats.org/officeDocument/2006/relationships/oleObject" Target="../embeddings/oleObject31.bin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36.bin"/><Relationship Id="rId5" Type="http://schemas.openxmlformats.org/officeDocument/2006/relationships/oleObject" Target="../embeddings/oleObject35.bin"/><Relationship Id="rId4" Type="http://schemas.openxmlformats.org/officeDocument/2006/relationships/oleObject" Target="../embeddings/oleObject34.bin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oleObject" Target="../embeddings/oleObject38.bin"/><Relationship Id="rId4" Type="http://schemas.openxmlformats.org/officeDocument/2006/relationships/oleObject" Target="../embeddings/oleObject37.bin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3.bin"/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41.bin"/><Relationship Id="rId5" Type="http://schemas.openxmlformats.org/officeDocument/2006/relationships/oleObject" Target="../embeddings/oleObject40.bin"/><Relationship Id="rId4" Type="http://schemas.openxmlformats.org/officeDocument/2006/relationships/oleObject" Target="../embeddings/oleObject39.bin"/><Relationship Id="rId9" Type="http://schemas.openxmlformats.org/officeDocument/2006/relationships/oleObject" Target="../embeddings/oleObject44.bin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47.bin"/><Relationship Id="rId5" Type="http://schemas.openxmlformats.org/officeDocument/2006/relationships/oleObject" Target="../embeddings/oleObject46.bin"/><Relationship Id="rId4" Type="http://schemas.openxmlformats.org/officeDocument/2006/relationships/oleObject" Target="../embeddings/oleObject45.bin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52.bin"/><Relationship Id="rId5" Type="http://schemas.openxmlformats.org/officeDocument/2006/relationships/oleObject" Target="../embeddings/oleObject51.bin"/><Relationship Id="rId4" Type="http://schemas.openxmlformats.org/officeDocument/2006/relationships/oleObject" Target="../embeddings/oleObject50.bin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smtClean="0"/>
              <a:t>Introduction to Algorithms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Lecture 16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751F10B-17F1-424F-A84A-53828C4877D9}" type="slidenum">
              <a:rPr lang="en-US" altLang="zh-CN" smtClean="0"/>
              <a:pPr/>
              <a:t>10</a:t>
            </a:fld>
            <a:endParaRPr lang="en-US" altLang="zh-CN" smtClean="0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smtClean="0"/>
              <a:t>Load Balancing: List Scheduling Analysis - II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Theorem. Greedy algorithm is a 2-approx.</a:t>
            </a:r>
          </a:p>
          <a:p>
            <a:pPr eaLnBrk="1" hangingPunct="1"/>
            <a:r>
              <a:rPr lang="en-US" altLang="zh-CN" i="1" smtClean="0"/>
              <a:t>Pf</a:t>
            </a:r>
            <a:r>
              <a:rPr lang="en-US" altLang="zh-CN" smtClean="0"/>
              <a:t>. Consider load </a:t>
            </a:r>
            <a:r>
              <a:rPr lang="en-US" altLang="zh-CN" i="1" smtClean="0">
                <a:solidFill>
                  <a:srgbClr val="009999"/>
                </a:solidFill>
              </a:rPr>
              <a:t>L</a:t>
            </a:r>
            <a:r>
              <a:rPr lang="en-US" altLang="zh-CN" i="1" baseline="-25000" smtClean="0">
                <a:solidFill>
                  <a:srgbClr val="009999"/>
                </a:solidFill>
              </a:rPr>
              <a:t>i</a:t>
            </a:r>
            <a:r>
              <a:rPr lang="en-US" altLang="zh-CN" smtClean="0"/>
              <a:t> of bottleneck machine </a:t>
            </a:r>
            <a:r>
              <a:rPr lang="en-US" altLang="zh-CN" i="1" smtClean="0">
                <a:solidFill>
                  <a:srgbClr val="009999"/>
                </a:solidFill>
              </a:rPr>
              <a:t>i</a:t>
            </a:r>
            <a:r>
              <a:rPr lang="en-US" altLang="zh-CN" smtClean="0"/>
              <a:t>.</a:t>
            </a:r>
          </a:p>
          <a:p>
            <a:pPr lvl="1" eaLnBrk="1" hangingPunct="1"/>
            <a:r>
              <a:rPr lang="en-US" altLang="zh-CN" smtClean="0"/>
              <a:t>Let </a:t>
            </a:r>
            <a:r>
              <a:rPr lang="en-US" altLang="zh-CN" i="1" smtClean="0">
                <a:solidFill>
                  <a:srgbClr val="009999"/>
                </a:solidFill>
              </a:rPr>
              <a:t>j</a:t>
            </a:r>
            <a:r>
              <a:rPr lang="en-US" altLang="zh-CN" i="1" smtClean="0"/>
              <a:t> </a:t>
            </a:r>
            <a:r>
              <a:rPr lang="en-US" altLang="zh-CN" smtClean="0"/>
              <a:t>be last job scheduled on machine </a:t>
            </a:r>
            <a:r>
              <a:rPr lang="en-US" altLang="zh-CN" i="1" smtClean="0">
                <a:solidFill>
                  <a:srgbClr val="009999"/>
                </a:solidFill>
              </a:rPr>
              <a:t>i</a:t>
            </a:r>
            <a:r>
              <a:rPr lang="en-US" altLang="zh-CN" smtClean="0"/>
              <a:t>.</a:t>
            </a:r>
          </a:p>
          <a:p>
            <a:pPr lvl="1" eaLnBrk="1" hangingPunct="1"/>
            <a:r>
              <a:rPr lang="en-US" altLang="zh-CN" smtClean="0"/>
              <a:t>When job</a:t>
            </a:r>
            <a:r>
              <a:rPr lang="en-US" altLang="zh-CN" i="1" smtClean="0">
                <a:solidFill>
                  <a:srgbClr val="009999"/>
                </a:solidFill>
              </a:rPr>
              <a:t> j</a:t>
            </a:r>
            <a:r>
              <a:rPr lang="en-US" altLang="zh-CN" smtClean="0"/>
              <a:t> assigned to machine </a:t>
            </a:r>
            <a:r>
              <a:rPr lang="en-US" altLang="zh-CN" i="1" smtClean="0">
                <a:solidFill>
                  <a:srgbClr val="009999"/>
                </a:solidFill>
              </a:rPr>
              <a:t>i</a:t>
            </a:r>
            <a:r>
              <a:rPr lang="en-US" altLang="zh-CN" smtClean="0"/>
              <a:t>, </a:t>
            </a:r>
            <a:r>
              <a:rPr lang="en-US" altLang="zh-CN" i="1" smtClean="0">
                <a:solidFill>
                  <a:srgbClr val="009999"/>
                </a:solidFill>
              </a:rPr>
              <a:t>i</a:t>
            </a:r>
            <a:r>
              <a:rPr lang="en-US" altLang="zh-CN" smtClean="0"/>
              <a:t> had smallest load. Its load before assignment is </a:t>
            </a:r>
            <a:r>
              <a:rPr lang="en-US" altLang="zh-CN" i="1" smtClean="0">
                <a:solidFill>
                  <a:srgbClr val="009999"/>
                </a:solidFill>
              </a:rPr>
              <a:t>L</a:t>
            </a:r>
            <a:r>
              <a:rPr lang="en-US" altLang="zh-CN" i="1" baseline="-25000" smtClean="0">
                <a:solidFill>
                  <a:srgbClr val="009999"/>
                </a:solidFill>
              </a:rPr>
              <a:t>i</a:t>
            </a:r>
            <a:r>
              <a:rPr lang="en-US" altLang="zh-CN" i="1" smtClean="0">
                <a:solidFill>
                  <a:srgbClr val="009999"/>
                </a:solidFill>
              </a:rPr>
              <a:t> - t</a:t>
            </a:r>
            <a:r>
              <a:rPr lang="en-US" altLang="zh-CN" i="1" baseline="-25000" smtClean="0">
                <a:solidFill>
                  <a:srgbClr val="009999"/>
                </a:solidFill>
              </a:rPr>
              <a:t>j</a:t>
            </a:r>
            <a:r>
              <a:rPr lang="en-US" altLang="zh-CN" smtClean="0"/>
              <a:t> </a:t>
            </a:r>
            <a:r>
              <a:rPr lang="en-US" altLang="zh-CN" smtClean="0">
                <a:sym typeface="Symbol" pitchFamily="18" charset="2"/>
              </a:rPr>
              <a:t></a:t>
            </a:r>
            <a:r>
              <a:rPr lang="en-US" altLang="zh-CN" smtClean="0"/>
              <a:t> </a:t>
            </a:r>
            <a:r>
              <a:rPr lang="en-US" altLang="zh-CN" i="1" smtClean="0">
                <a:solidFill>
                  <a:srgbClr val="009999"/>
                </a:solidFill>
              </a:rPr>
              <a:t>L</a:t>
            </a:r>
            <a:r>
              <a:rPr lang="en-US" altLang="zh-CN" i="1" baseline="-25000" smtClean="0">
                <a:solidFill>
                  <a:srgbClr val="009999"/>
                </a:solidFill>
              </a:rPr>
              <a:t>i</a:t>
            </a:r>
            <a:r>
              <a:rPr lang="en-US" altLang="zh-CN" i="1" smtClean="0">
                <a:solidFill>
                  <a:srgbClr val="009999"/>
                </a:solidFill>
              </a:rPr>
              <a:t> - t</a:t>
            </a:r>
            <a:r>
              <a:rPr lang="en-US" altLang="zh-CN" i="1" baseline="-25000" smtClean="0">
                <a:solidFill>
                  <a:srgbClr val="009999"/>
                </a:solidFill>
              </a:rPr>
              <a:t>j</a:t>
            </a:r>
            <a:r>
              <a:rPr lang="en-US" altLang="zh-CN" smtClean="0"/>
              <a:t> </a:t>
            </a:r>
            <a:r>
              <a:rPr lang="en-US" altLang="zh-CN" smtClean="0">
                <a:solidFill>
                  <a:srgbClr val="009999"/>
                </a:solidFill>
                <a:sym typeface="Symbol" pitchFamily="18" charset="2"/>
              </a:rPr>
              <a:t></a:t>
            </a:r>
            <a:r>
              <a:rPr lang="en-US" altLang="zh-CN" smtClean="0"/>
              <a:t> </a:t>
            </a:r>
            <a:r>
              <a:rPr lang="en-US" altLang="zh-CN" i="1" smtClean="0">
                <a:solidFill>
                  <a:srgbClr val="009999"/>
                </a:solidFill>
              </a:rPr>
              <a:t>L</a:t>
            </a:r>
            <a:r>
              <a:rPr lang="en-US" altLang="zh-CN" i="1" baseline="-25000" smtClean="0">
                <a:solidFill>
                  <a:srgbClr val="009999"/>
                </a:solidFill>
              </a:rPr>
              <a:t>k</a:t>
            </a:r>
            <a:r>
              <a:rPr lang="en-US" altLang="zh-CN" smtClean="0"/>
              <a:t> for all </a:t>
            </a:r>
            <a:r>
              <a:rPr lang="en-US" altLang="zh-CN" smtClean="0">
                <a:solidFill>
                  <a:srgbClr val="009999"/>
                </a:solidFill>
              </a:rPr>
              <a:t>1 </a:t>
            </a:r>
            <a:r>
              <a:rPr lang="en-US" altLang="zh-CN" smtClean="0">
                <a:solidFill>
                  <a:srgbClr val="009999"/>
                </a:solidFill>
                <a:sym typeface="Symbol" pitchFamily="18" charset="2"/>
              </a:rPr>
              <a:t></a:t>
            </a:r>
            <a:r>
              <a:rPr lang="en-US" altLang="zh-CN" smtClean="0">
                <a:solidFill>
                  <a:srgbClr val="009999"/>
                </a:solidFill>
              </a:rPr>
              <a:t> </a:t>
            </a:r>
            <a:r>
              <a:rPr lang="en-US" altLang="zh-CN" i="1" smtClean="0">
                <a:solidFill>
                  <a:srgbClr val="009999"/>
                </a:solidFill>
              </a:rPr>
              <a:t>k</a:t>
            </a:r>
            <a:r>
              <a:rPr lang="en-US" altLang="zh-CN" smtClean="0">
                <a:solidFill>
                  <a:srgbClr val="009999"/>
                </a:solidFill>
              </a:rPr>
              <a:t> </a:t>
            </a:r>
            <a:r>
              <a:rPr lang="en-US" altLang="zh-CN" smtClean="0">
                <a:solidFill>
                  <a:srgbClr val="009999"/>
                </a:solidFill>
                <a:sym typeface="Symbol" pitchFamily="18" charset="2"/>
              </a:rPr>
              <a:t></a:t>
            </a:r>
            <a:r>
              <a:rPr lang="en-US" altLang="zh-CN" smtClean="0">
                <a:solidFill>
                  <a:srgbClr val="009999"/>
                </a:solidFill>
              </a:rPr>
              <a:t> </a:t>
            </a:r>
            <a:r>
              <a:rPr lang="en-US" altLang="zh-CN" i="1" smtClean="0">
                <a:solidFill>
                  <a:srgbClr val="009999"/>
                </a:solidFill>
              </a:rPr>
              <a:t>m</a:t>
            </a:r>
            <a:r>
              <a:rPr lang="en-US" altLang="zh-CN" smtClean="0"/>
              <a:t>.</a:t>
            </a:r>
          </a:p>
        </p:txBody>
      </p:sp>
      <p:pic>
        <p:nvPicPr>
          <p:cNvPr id="43013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8175" y="4724400"/>
            <a:ext cx="5400675" cy="184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6D3CB9C-1A26-42FF-98B9-99EFC881850D}" type="slidenum">
              <a:rPr lang="en-US" altLang="zh-CN" smtClean="0"/>
              <a:pPr/>
              <a:t>11</a:t>
            </a:fld>
            <a:endParaRPr lang="en-US" altLang="zh-CN" smtClean="0"/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smtClean="0"/>
              <a:t>Load Balancing: List Scheduling Analysis - III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Sum inequalities over all </a:t>
            </a:r>
            <a:r>
              <a:rPr lang="en-US" altLang="zh-CN" i="1" smtClean="0">
                <a:solidFill>
                  <a:srgbClr val="009999"/>
                </a:solidFill>
              </a:rPr>
              <a:t>k</a:t>
            </a:r>
            <a:r>
              <a:rPr lang="en-US" altLang="zh-CN" smtClean="0"/>
              <a:t> and divide by </a:t>
            </a:r>
            <a:r>
              <a:rPr lang="en-US" altLang="zh-CN" i="1" smtClean="0">
                <a:solidFill>
                  <a:srgbClr val="009999"/>
                </a:solidFill>
              </a:rPr>
              <a:t>m</a:t>
            </a:r>
            <a:r>
              <a:rPr lang="en-US" altLang="zh-CN" smtClean="0"/>
              <a:t>:</a:t>
            </a:r>
            <a:br>
              <a:rPr lang="en-US" altLang="zh-CN" smtClean="0"/>
            </a:br>
            <a:endParaRPr lang="en-US" altLang="zh-CN" smtClean="0"/>
          </a:p>
          <a:p>
            <a:pPr eaLnBrk="1" hangingPunct="1"/>
            <a:endParaRPr lang="en-US" altLang="zh-CN" smtClean="0"/>
          </a:p>
          <a:p>
            <a:pPr eaLnBrk="1" hangingPunct="1"/>
            <a:endParaRPr lang="en-US" altLang="zh-CN" smtClean="0"/>
          </a:p>
          <a:p>
            <a:pPr eaLnBrk="1" hangingPunct="1"/>
            <a:endParaRPr lang="en-US" altLang="zh-CN" smtClean="0"/>
          </a:p>
          <a:p>
            <a:pPr eaLnBrk="1" hangingPunct="1"/>
            <a:r>
              <a:rPr lang="en-US" altLang="zh-CN" smtClean="0"/>
              <a:t>So, </a:t>
            </a:r>
            <a:r>
              <a:rPr lang="en-US" altLang="zh-CN" i="1" smtClean="0">
                <a:solidFill>
                  <a:srgbClr val="009999"/>
                </a:solidFill>
              </a:rPr>
              <a:t>L</a:t>
            </a:r>
            <a:r>
              <a:rPr lang="en-US" altLang="zh-CN" i="1" baseline="-25000" smtClean="0">
                <a:solidFill>
                  <a:srgbClr val="009999"/>
                </a:solidFill>
              </a:rPr>
              <a:t>i</a:t>
            </a:r>
            <a:r>
              <a:rPr lang="en-US" altLang="zh-CN" smtClean="0">
                <a:solidFill>
                  <a:srgbClr val="009999"/>
                </a:solidFill>
              </a:rPr>
              <a:t> = (</a:t>
            </a:r>
            <a:r>
              <a:rPr lang="en-US" altLang="zh-CN" i="1" smtClean="0">
                <a:solidFill>
                  <a:srgbClr val="009999"/>
                </a:solidFill>
              </a:rPr>
              <a:t>L</a:t>
            </a:r>
            <a:r>
              <a:rPr lang="en-US" altLang="zh-CN" i="1" baseline="-25000" smtClean="0">
                <a:solidFill>
                  <a:srgbClr val="009999"/>
                </a:solidFill>
              </a:rPr>
              <a:t>i</a:t>
            </a:r>
            <a:r>
              <a:rPr lang="en-US" altLang="zh-CN" smtClean="0">
                <a:solidFill>
                  <a:srgbClr val="009999"/>
                </a:solidFill>
              </a:rPr>
              <a:t> – </a:t>
            </a:r>
            <a:r>
              <a:rPr lang="en-US" altLang="zh-CN" i="1" smtClean="0">
                <a:solidFill>
                  <a:srgbClr val="009999"/>
                </a:solidFill>
              </a:rPr>
              <a:t>t</a:t>
            </a:r>
            <a:r>
              <a:rPr lang="en-US" altLang="zh-CN" i="1" baseline="-25000" smtClean="0">
                <a:solidFill>
                  <a:srgbClr val="009999"/>
                </a:solidFill>
              </a:rPr>
              <a:t>j</a:t>
            </a:r>
            <a:r>
              <a:rPr lang="en-US" altLang="zh-CN" smtClean="0">
                <a:solidFill>
                  <a:srgbClr val="009999"/>
                </a:solidFill>
              </a:rPr>
              <a:t>) + </a:t>
            </a:r>
            <a:r>
              <a:rPr lang="en-US" altLang="zh-CN" i="1" smtClean="0">
                <a:solidFill>
                  <a:srgbClr val="009999"/>
                </a:solidFill>
              </a:rPr>
              <a:t>t</a:t>
            </a:r>
            <a:r>
              <a:rPr lang="en-US" altLang="zh-CN" i="1" baseline="-25000" smtClean="0">
                <a:solidFill>
                  <a:srgbClr val="009999"/>
                </a:solidFill>
              </a:rPr>
              <a:t>j</a:t>
            </a:r>
            <a:r>
              <a:rPr lang="en-US" altLang="zh-CN" smtClean="0">
                <a:solidFill>
                  <a:srgbClr val="009999"/>
                </a:solidFill>
              </a:rPr>
              <a:t> </a:t>
            </a:r>
            <a:r>
              <a:rPr lang="en-US" altLang="zh-CN" smtClean="0">
                <a:solidFill>
                  <a:srgbClr val="009999"/>
                </a:solidFill>
                <a:sym typeface="Symbol" pitchFamily="18" charset="2"/>
              </a:rPr>
              <a:t> 2</a:t>
            </a:r>
            <a:r>
              <a:rPr lang="en-US" altLang="zh-CN" i="1" smtClean="0">
                <a:solidFill>
                  <a:srgbClr val="009999"/>
                </a:solidFill>
                <a:sym typeface="Symbol" pitchFamily="18" charset="2"/>
              </a:rPr>
              <a:t>L</a:t>
            </a:r>
            <a:r>
              <a:rPr lang="en-US" altLang="zh-CN" smtClean="0">
                <a:solidFill>
                  <a:srgbClr val="009999"/>
                </a:solidFill>
                <a:sym typeface="Symbol" pitchFamily="18" charset="2"/>
              </a:rPr>
              <a:t>*</a:t>
            </a:r>
            <a:r>
              <a:rPr lang="en-US" altLang="zh-CN" smtClean="0">
                <a:sym typeface="Symbol" pitchFamily="18" charset="2"/>
              </a:rPr>
              <a:t>.</a:t>
            </a:r>
            <a:r>
              <a:rPr lang="en-US" altLang="zh-CN" smtClean="0"/>
              <a:t> </a:t>
            </a:r>
          </a:p>
        </p:txBody>
      </p:sp>
      <p:graphicFrame>
        <p:nvGraphicFramePr>
          <p:cNvPr id="8194" name="Object 4"/>
          <p:cNvGraphicFramePr>
            <a:graphicFrameLocks noChangeAspect="1"/>
          </p:cNvGraphicFramePr>
          <p:nvPr>
            <p:ph sz="half" idx="4294967295"/>
          </p:nvPr>
        </p:nvGraphicFramePr>
        <p:xfrm>
          <a:off x="2195513" y="2124075"/>
          <a:ext cx="2305050" cy="1219200"/>
        </p:xfrm>
        <a:graphic>
          <a:graphicData uri="http://schemas.openxmlformats.org/presentationml/2006/ole">
            <p:oleObj spid="_x0000_s93186" name="Equation" r:id="rId3" imgW="1104840" imgH="583920" progId="">
              <p:embed/>
            </p:oleObj>
          </a:graphicData>
        </a:graphic>
      </p:graphicFrame>
      <p:graphicFrame>
        <p:nvGraphicFramePr>
          <p:cNvPr id="8195" name="Object 6"/>
          <p:cNvGraphicFramePr>
            <a:graphicFrameLocks noChangeAspect="1"/>
          </p:cNvGraphicFramePr>
          <p:nvPr>
            <p:ph sz="half" idx="4294967295"/>
          </p:nvPr>
        </p:nvGraphicFramePr>
        <p:xfrm>
          <a:off x="3019425" y="2997200"/>
          <a:ext cx="1265238" cy="1582738"/>
        </p:xfrm>
        <a:graphic>
          <a:graphicData uri="http://schemas.openxmlformats.org/presentationml/2006/ole">
            <p:oleObj spid="_x0000_s93187" name="Equation" r:id="rId4" imgW="660240" imgH="825480" progId="">
              <p:embed/>
            </p:oleObj>
          </a:graphicData>
        </a:graphic>
      </p:graphicFrame>
      <p:sp>
        <p:nvSpPr>
          <p:cNvPr id="8199" name="Text Box 8"/>
          <p:cNvSpPr txBox="1">
            <a:spLocks noChangeArrowheads="1"/>
          </p:cNvSpPr>
          <p:nvPr/>
        </p:nvSpPr>
        <p:spPr bwMode="auto">
          <a:xfrm>
            <a:off x="4427538" y="3789363"/>
            <a:ext cx="13414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CE0000"/>
                </a:solidFill>
              </a:rPr>
              <a:t>Lemma 2</a:t>
            </a:r>
          </a:p>
        </p:txBody>
      </p:sp>
      <p:sp>
        <p:nvSpPr>
          <p:cNvPr id="8200" name="Line 9"/>
          <p:cNvSpPr>
            <a:spLocks noChangeShapeType="1"/>
          </p:cNvSpPr>
          <p:nvPr/>
        </p:nvSpPr>
        <p:spPr bwMode="auto">
          <a:xfrm flipH="1">
            <a:off x="3778250" y="4005263"/>
            <a:ext cx="649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8201" name="Text Box 10"/>
          <p:cNvSpPr txBox="1">
            <a:spLocks noChangeArrowheads="1"/>
          </p:cNvSpPr>
          <p:nvPr/>
        </p:nvSpPr>
        <p:spPr bwMode="auto">
          <a:xfrm>
            <a:off x="2771775" y="5078413"/>
            <a:ext cx="749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9999"/>
                </a:solidFill>
                <a:sym typeface="Symbol" pitchFamily="18" charset="2"/>
              </a:rPr>
              <a:t> </a:t>
            </a:r>
            <a:r>
              <a:rPr lang="en-US" altLang="zh-CN" i="1">
                <a:solidFill>
                  <a:srgbClr val="009999"/>
                </a:solidFill>
                <a:sym typeface="Symbol" pitchFamily="18" charset="2"/>
              </a:rPr>
              <a:t>L</a:t>
            </a:r>
            <a:r>
              <a:rPr lang="en-US" altLang="zh-CN">
                <a:solidFill>
                  <a:srgbClr val="009999"/>
                </a:solidFill>
                <a:sym typeface="Symbol" pitchFamily="18" charset="2"/>
              </a:rPr>
              <a:t>*</a:t>
            </a:r>
          </a:p>
        </p:txBody>
      </p:sp>
      <p:sp>
        <p:nvSpPr>
          <p:cNvPr id="8202" name="Text Box 11"/>
          <p:cNvSpPr txBox="1">
            <a:spLocks noChangeArrowheads="1"/>
          </p:cNvSpPr>
          <p:nvPr/>
        </p:nvSpPr>
        <p:spPr bwMode="auto">
          <a:xfrm>
            <a:off x="3924300" y="5084763"/>
            <a:ext cx="2262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9999"/>
                </a:solidFill>
                <a:sym typeface="Symbol" pitchFamily="18" charset="2"/>
              </a:rPr>
              <a:t> </a:t>
            </a:r>
            <a:r>
              <a:rPr lang="en-US" altLang="zh-CN" i="1">
                <a:solidFill>
                  <a:srgbClr val="009999"/>
                </a:solidFill>
                <a:sym typeface="Symbol" pitchFamily="18" charset="2"/>
              </a:rPr>
              <a:t>L</a:t>
            </a:r>
            <a:r>
              <a:rPr lang="en-US" altLang="zh-CN">
                <a:solidFill>
                  <a:srgbClr val="009999"/>
                </a:solidFill>
                <a:sym typeface="Symbol" pitchFamily="18" charset="2"/>
              </a:rPr>
              <a:t>*  </a:t>
            </a:r>
            <a:r>
              <a:rPr lang="en-US" altLang="zh-CN">
                <a:solidFill>
                  <a:schemeClr val="tx1"/>
                </a:solidFill>
                <a:sym typeface="Symbol" pitchFamily="18" charset="2"/>
              </a:rPr>
              <a:t>(</a:t>
            </a:r>
            <a:r>
              <a:rPr lang="en-US" altLang="zh-CN">
                <a:solidFill>
                  <a:srgbClr val="CE0000"/>
                </a:solidFill>
                <a:sym typeface="Symbol" pitchFamily="18" charset="2"/>
              </a:rPr>
              <a:t>Lemma 1</a:t>
            </a:r>
            <a:r>
              <a:rPr lang="en-US" altLang="zh-CN">
                <a:solidFill>
                  <a:schemeClr val="tx1"/>
                </a:solidFill>
                <a:sym typeface="Symbol" pitchFamily="18" charset="2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23EF306-0A95-4D1A-AA41-7EAC3DF6C338}" type="slidenum">
              <a:rPr lang="en-US" altLang="zh-CN" smtClean="0"/>
              <a:pPr/>
              <a:t>12</a:t>
            </a:fld>
            <a:endParaRPr lang="en-US" altLang="zh-CN" smtClean="0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smtClean="0"/>
              <a:t>Load Balancing: List Scheduling Analysis - IV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Q. Is our analysis tight?</a:t>
            </a:r>
          </a:p>
          <a:p>
            <a:pPr eaLnBrk="1" hangingPunct="1"/>
            <a:r>
              <a:rPr lang="en-US" altLang="zh-CN" smtClean="0"/>
              <a:t>A. Essentially yes.</a:t>
            </a:r>
          </a:p>
          <a:p>
            <a:pPr eaLnBrk="1" hangingPunct="1"/>
            <a:endParaRPr lang="en-US" altLang="zh-CN" smtClean="0"/>
          </a:p>
          <a:p>
            <a:pPr eaLnBrk="1" hangingPunct="1"/>
            <a:r>
              <a:rPr lang="en-US" altLang="zh-CN" smtClean="0"/>
              <a:t>Ex: </a:t>
            </a:r>
            <a:r>
              <a:rPr lang="en-US" altLang="zh-CN" i="1" smtClean="0">
                <a:solidFill>
                  <a:srgbClr val="009999"/>
                </a:solidFill>
              </a:rPr>
              <a:t>m</a:t>
            </a:r>
            <a:r>
              <a:rPr lang="en-US" altLang="zh-CN" smtClean="0"/>
              <a:t> machines, </a:t>
            </a:r>
            <a:r>
              <a:rPr lang="en-US" altLang="zh-CN" i="1" smtClean="0">
                <a:solidFill>
                  <a:srgbClr val="009999"/>
                </a:solidFill>
              </a:rPr>
              <a:t>m</a:t>
            </a:r>
            <a:r>
              <a:rPr lang="en-US" altLang="zh-CN" smtClean="0">
                <a:solidFill>
                  <a:srgbClr val="009999"/>
                </a:solidFill>
              </a:rPr>
              <a:t>(</a:t>
            </a:r>
            <a:r>
              <a:rPr lang="en-US" altLang="zh-CN" i="1" smtClean="0">
                <a:solidFill>
                  <a:srgbClr val="009999"/>
                </a:solidFill>
              </a:rPr>
              <a:t>m</a:t>
            </a:r>
            <a:r>
              <a:rPr lang="en-US" altLang="zh-CN" smtClean="0">
                <a:solidFill>
                  <a:srgbClr val="009999"/>
                </a:solidFill>
              </a:rPr>
              <a:t>-1)</a:t>
            </a:r>
            <a:r>
              <a:rPr lang="en-US" altLang="zh-CN" smtClean="0"/>
              <a:t> jobs length </a:t>
            </a:r>
            <a:r>
              <a:rPr lang="en-US" altLang="zh-CN" smtClean="0">
                <a:solidFill>
                  <a:srgbClr val="009999"/>
                </a:solidFill>
              </a:rPr>
              <a:t>1</a:t>
            </a:r>
            <a:r>
              <a:rPr lang="en-US" altLang="zh-CN" smtClean="0"/>
              <a:t> jobs, one job of length </a:t>
            </a:r>
            <a:r>
              <a:rPr lang="en-US" altLang="zh-CN" i="1" smtClean="0">
                <a:solidFill>
                  <a:srgbClr val="009999"/>
                </a:solidFill>
              </a:rPr>
              <a:t>m</a:t>
            </a:r>
            <a:r>
              <a:rPr lang="en-US" altLang="zh-CN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7AAAABE-6606-4F27-8512-C8A6449334D1}" type="slidenum">
              <a:rPr lang="en-US" altLang="zh-CN" smtClean="0"/>
              <a:pPr/>
              <a:t>13</a:t>
            </a:fld>
            <a:endParaRPr lang="en-US" altLang="zh-CN" smtClean="0"/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Load Balancing: LPT Rule - I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solidFill>
                  <a:srgbClr val="CE0000"/>
                </a:solidFill>
              </a:rPr>
              <a:t>Longest processing time (LPT)</a:t>
            </a:r>
            <a:r>
              <a:rPr lang="en-US" altLang="zh-CN" smtClean="0"/>
              <a:t>. Sort </a:t>
            </a:r>
            <a:r>
              <a:rPr lang="en-US" altLang="zh-CN" i="1" smtClean="0">
                <a:solidFill>
                  <a:srgbClr val="009999"/>
                </a:solidFill>
              </a:rPr>
              <a:t>n</a:t>
            </a:r>
            <a:r>
              <a:rPr lang="en-US" altLang="zh-CN" smtClean="0"/>
              <a:t> jobs in descending order of processing time (</a:t>
            </a:r>
            <a:r>
              <a:rPr lang="en-US" altLang="zh-CN" i="1" smtClean="0">
                <a:solidFill>
                  <a:srgbClr val="009999"/>
                </a:solidFill>
              </a:rPr>
              <a:t>t</a:t>
            </a:r>
            <a:r>
              <a:rPr lang="en-US" altLang="zh-CN" baseline="-25000" smtClean="0">
                <a:solidFill>
                  <a:srgbClr val="009999"/>
                </a:solidFill>
              </a:rPr>
              <a:t>1</a:t>
            </a:r>
            <a:r>
              <a:rPr lang="en-US" altLang="zh-CN" smtClean="0">
                <a:solidFill>
                  <a:srgbClr val="009999"/>
                </a:solidFill>
              </a:rPr>
              <a:t> </a:t>
            </a:r>
            <a:r>
              <a:rPr lang="en-US" altLang="zh-CN" smtClean="0">
                <a:solidFill>
                  <a:srgbClr val="009999"/>
                </a:solidFill>
                <a:sym typeface="Symbol" pitchFamily="18" charset="2"/>
              </a:rPr>
              <a:t> </a:t>
            </a:r>
            <a:r>
              <a:rPr lang="en-US" altLang="zh-CN" i="1" smtClean="0">
                <a:solidFill>
                  <a:srgbClr val="009999"/>
                </a:solidFill>
                <a:sym typeface="Symbol" pitchFamily="18" charset="2"/>
              </a:rPr>
              <a:t>t</a:t>
            </a:r>
            <a:r>
              <a:rPr lang="en-US" altLang="zh-CN" baseline="-25000" smtClean="0">
                <a:solidFill>
                  <a:srgbClr val="009999"/>
                </a:solidFill>
                <a:sym typeface="Symbol" pitchFamily="18" charset="2"/>
              </a:rPr>
              <a:t>2</a:t>
            </a:r>
            <a:r>
              <a:rPr lang="en-US" altLang="zh-CN" smtClean="0">
                <a:solidFill>
                  <a:srgbClr val="009999"/>
                </a:solidFill>
              </a:rPr>
              <a:t> …, </a:t>
            </a:r>
            <a:r>
              <a:rPr lang="en-US" altLang="zh-CN" smtClean="0">
                <a:solidFill>
                  <a:srgbClr val="009999"/>
                </a:solidFill>
                <a:sym typeface="Symbol" pitchFamily="18" charset="2"/>
              </a:rPr>
              <a:t></a:t>
            </a:r>
            <a:r>
              <a:rPr lang="en-US" altLang="zh-CN" smtClean="0">
                <a:solidFill>
                  <a:srgbClr val="009999"/>
                </a:solidFill>
              </a:rPr>
              <a:t> </a:t>
            </a:r>
            <a:r>
              <a:rPr lang="en-US" altLang="zh-CN" i="1" smtClean="0">
                <a:solidFill>
                  <a:srgbClr val="009999"/>
                </a:solidFill>
              </a:rPr>
              <a:t>t</a:t>
            </a:r>
            <a:r>
              <a:rPr lang="en-US" altLang="zh-CN" i="1" baseline="-25000" smtClean="0">
                <a:solidFill>
                  <a:srgbClr val="009999"/>
                </a:solidFill>
              </a:rPr>
              <a:t>n</a:t>
            </a:r>
            <a:r>
              <a:rPr lang="en-US" altLang="zh-CN" smtClean="0"/>
              <a:t>), and then run list scheduling algorithm.</a:t>
            </a:r>
          </a:p>
          <a:p>
            <a:pPr eaLnBrk="1" hangingPunct="1"/>
            <a:endParaRPr lang="en-US" altLang="zh-CN" smtClean="0"/>
          </a:p>
          <a:p>
            <a:pPr eaLnBrk="1" hangingPunct="1"/>
            <a:r>
              <a:rPr lang="en-US" altLang="zh-CN" smtClean="0">
                <a:solidFill>
                  <a:srgbClr val="CE0000"/>
                </a:solidFill>
              </a:rPr>
              <a:t>Observation</a:t>
            </a:r>
            <a:r>
              <a:rPr lang="en-US" altLang="zh-CN" smtClean="0"/>
              <a:t>. If at most </a:t>
            </a:r>
            <a:r>
              <a:rPr lang="en-US" altLang="zh-CN" i="1" smtClean="0">
                <a:solidFill>
                  <a:srgbClr val="009999"/>
                </a:solidFill>
              </a:rPr>
              <a:t>m</a:t>
            </a:r>
            <a:r>
              <a:rPr lang="en-US" altLang="zh-CN" smtClean="0"/>
              <a:t> jobs, then list-scheduling is optimal.</a:t>
            </a:r>
          </a:p>
          <a:p>
            <a:pPr eaLnBrk="1" hangingPunct="1">
              <a:buFontTx/>
              <a:buNone/>
            </a:pPr>
            <a:r>
              <a:rPr lang="en-US" altLang="zh-CN" i="1" smtClean="0"/>
              <a:t>   Pf</a:t>
            </a:r>
            <a:r>
              <a:rPr lang="en-US" altLang="zh-CN" smtClean="0"/>
              <a:t>. Each job put on its own machine.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0BD176F-26F4-470F-84DC-8EAC73C0F3D6}" type="slidenum">
              <a:rPr lang="en-US" altLang="zh-CN" smtClean="0"/>
              <a:pPr/>
              <a:t>14</a:t>
            </a:fld>
            <a:endParaRPr lang="en-US" altLang="zh-CN" smtClean="0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Load Balancing: LPT Rule - II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mtClean="0">
                <a:solidFill>
                  <a:srgbClr val="CE0000"/>
                </a:solidFill>
              </a:rPr>
              <a:t>Lemma 3</a:t>
            </a:r>
            <a:r>
              <a:rPr lang="en-US" altLang="zh-CN" smtClean="0"/>
              <a:t>. If there are more than </a:t>
            </a:r>
            <a:r>
              <a:rPr lang="en-US" altLang="zh-CN" i="1" smtClean="0">
                <a:solidFill>
                  <a:srgbClr val="009999"/>
                </a:solidFill>
              </a:rPr>
              <a:t>m</a:t>
            </a:r>
            <a:r>
              <a:rPr lang="en-US" altLang="zh-CN" smtClean="0"/>
              <a:t> jobs, </a:t>
            </a:r>
            <a:r>
              <a:rPr lang="en-US" altLang="zh-CN" i="1" smtClean="0">
                <a:solidFill>
                  <a:srgbClr val="009999"/>
                </a:solidFill>
              </a:rPr>
              <a:t>L</a:t>
            </a:r>
            <a:r>
              <a:rPr lang="en-US" altLang="zh-CN" smtClean="0">
                <a:solidFill>
                  <a:srgbClr val="009999"/>
                </a:solidFill>
              </a:rPr>
              <a:t>* </a:t>
            </a:r>
            <a:r>
              <a:rPr lang="en-US" altLang="zh-CN" smtClean="0">
                <a:solidFill>
                  <a:srgbClr val="009999"/>
                </a:solidFill>
                <a:sym typeface="Symbol" pitchFamily="18" charset="2"/>
              </a:rPr>
              <a:t></a:t>
            </a:r>
            <a:r>
              <a:rPr lang="en-US" altLang="zh-CN" smtClean="0">
                <a:solidFill>
                  <a:srgbClr val="009999"/>
                </a:solidFill>
              </a:rPr>
              <a:t> 2</a:t>
            </a:r>
            <a:r>
              <a:rPr lang="en-US" altLang="zh-CN" i="1" smtClean="0">
                <a:solidFill>
                  <a:srgbClr val="009999"/>
                </a:solidFill>
              </a:rPr>
              <a:t>t</a:t>
            </a:r>
            <a:r>
              <a:rPr lang="en-US" altLang="zh-CN" i="1" baseline="-25000" smtClean="0">
                <a:solidFill>
                  <a:srgbClr val="009999"/>
                </a:solidFill>
              </a:rPr>
              <a:t>m</a:t>
            </a:r>
            <a:r>
              <a:rPr lang="en-US" altLang="zh-CN" baseline="-25000" smtClean="0">
                <a:solidFill>
                  <a:srgbClr val="009999"/>
                </a:solidFill>
              </a:rPr>
              <a:t>+1</a:t>
            </a:r>
            <a:r>
              <a:rPr lang="en-US" altLang="zh-CN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/>
              <a:t>Pf.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/>
              <a:t>Consider first </a:t>
            </a:r>
            <a:r>
              <a:rPr lang="en-US" altLang="zh-CN" i="1" smtClean="0">
                <a:solidFill>
                  <a:srgbClr val="009999"/>
                </a:solidFill>
              </a:rPr>
              <a:t>m</a:t>
            </a:r>
            <a:r>
              <a:rPr lang="en-US" altLang="zh-CN" smtClean="0">
                <a:solidFill>
                  <a:srgbClr val="009999"/>
                </a:solidFill>
              </a:rPr>
              <a:t>+1</a:t>
            </a:r>
            <a:r>
              <a:rPr lang="en-US" altLang="zh-CN" smtClean="0"/>
              <a:t> jobs </a:t>
            </a:r>
            <a:r>
              <a:rPr lang="en-US" altLang="zh-CN" i="1" smtClean="0">
                <a:solidFill>
                  <a:srgbClr val="009999"/>
                </a:solidFill>
              </a:rPr>
              <a:t>t</a:t>
            </a:r>
            <a:r>
              <a:rPr lang="en-US" altLang="zh-CN" baseline="-25000" smtClean="0">
                <a:solidFill>
                  <a:srgbClr val="009999"/>
                </a:solidFill>
              </a:rPr>
              <a:t>1</a:t>
            </a:r>
            <a:r>
              <a:rPr lang="en-US" altLang="zh-CN" smtClean="0">
                <a:solidFill>
                  <a:srgbClr val="009999"/>
                </a:solidFill>
              </a:rPr>
              <a:t>, …, </a:t>
            </a:r>
            <a:r>
              <a:rPr lang="en-US" altLang="zh-CN" i="1" smtClean="0">
                <a:solidFill>
                  <a:srgbClr val="009999"/>
                </a:solidFill>
              </a:rPr>
              <a:t>t</a:t>
            </a:r>
            <a:r>
              <a:rPr lang="en-US" altLang="zh-CN" i="1" baseline="-25000" smtClean="0">
                <a:solidFill>
                  <a:srgbClr val="009999"/>
                </a:solidFill>
              </a:rPr>
              <a:t>m</a:t>
            </a:r>
            <a:r>
              <a:rPr lang="en-US" altLang="zh-CN" baseline="-25000" smtClean="0">
                <a:solidFill>
                  <a:srgbClr val="009999"/>
                </a:solidFill>
              </a:rPr>
              <a:t>+1</a:t>
            </a:r>
            <a:r>
              <a:rPr lang="en-US" altLang="zh-CN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/>
              <a:t>Since the </a:t>
            </a:r>
            <a:r>
              <a:rPr lang="en-US" altLang="zh-CN" i="1" smtClean="0">
                <a:solidFill>
                  <a:srgbClr val="009999"/>
                </a:solidFill>
              </a:rPr>
              <a:t>t</a:t>
            </a:r>
            <a:r>
              <a:rPr lang="en-US" altLang="zh-CN" i="1" baseline="-25000" smtClean="0">
                <a:solidFill>
                  <a:srgbClr val="009999"/>
                </a:solidFill>
              </a:rPr>
              <a:t>i</a:t>
            </a:r>
            <a:r>
              <a:rPr lang="en-US" altLang="zh-CN" smtClean="0"/>
              <a:t>'s are in descending order, each takes at least </a:t>
            </a:r>
            <a:r>
              <a:rPr lang="en-US" altLang="zh-CN" i="1" smtClean="0">
                <a:solidFill>
                  <a:srgbClr val="009999"/>
                </a:solidFill>
              </a:rPr>
              <a:t>t</a:t>
            </a:r>
            <a:r>
              <a:rPr lang="en-US" altLang="zh-CN" i="1" baseline="-25000" smtClean="0">
                <a:solidFill>
                  <a:srgbClr val="009999"/>
                </a:solidFill>
              </a:rPr>
              <a:t>m</a:t>
            </a:r>
            <a:r>
              <a:rPr lang="en-US" altLang="zh-CN" baseline="-25000" smtClean="0">
                <a:solidFill>
                  <a:srgbClr val="009999"/>
                </a:solidFill>
              </a:rPr>
              <a:t>+1</a:t>
            </a:r>
            <a:r>
              <a:rPr lang="en-US" altLang="zh-CN" smtClean="0"/>
              <a:t> time.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/>
              <a:t>There are </a:t>
            </a:r>
            <a:r>
              <a:rPr lang="en-US" altLang="zh-CN" i="1" smtClean="0">
                <a:solidFill>
                  <a:srgbClr val="009999"/>
                </a:solidFill>
              </a:rPr>
              <a:t>m</a:t>
            </a:r>
            <a:r>
              <a:rPr lang="en-US" altLang="zh-CN" smtClean="0">
                <a:solidFill>
                  <a:srgbClr val="009999"/>
                </a:solidFill>
              </a:rPr>
              <a:t>+1</a:t>
            </a:r>
            <a:r>
              <a:rPr lang="en-US" altLang="zh-CN" smtClean="0"/>
              <a:t> jobs and </a:t>
            </a:r>
            <a:r>
              <a:rPr lang="en-US" altLang="zh-CN" i="1" smtClean="0">
                <a:solidFill>
                  <a:srgbClr val="009999"/>
                </a:solidFill>
              </a:rPr>
              <a:t>m</a:t>
            </a:r>
            <a:r>
              <a:rPr lang="en-US" altLang="zh-CN" smtClean="0"/>
              <a:t> machines, so by pigeonhole principle, at least one machine gets two jobs.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1B8BC02-96F1-44B9-9340-1097A23E97FF}" type="slidenum">
              <a:rPr lang="en-US" altLang="zh-CN" smtClean="0"/>
              <a:pPr/>
              <a:t>15</a:t>
            </a:fld>
            <a:endParaRPr lang="en-US" altLang="zh-CN" smtClean="0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Load Balancing: LPT Rule - III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 smtClean="0">
                <a:solidFill>
                  <a:srgbClr val="CE0000"/>
                </a:solidFill>
              </a:rPr>
              <a:t>Theorem.</a:t>
            </a:r>
            <a:r>
              <a:rPr lang="en-US" altLang="zh-CN" sz="2800" smtClean="0"/>
              <a:t> LPT rule is a </a:t>
            </a:r>
            <a:r>
              <a:rPr lang="en-US" altLang="zh-CN" sz="2800" smtClean="0">
                <a:solidFill>
                  <a:srgbClr val="009999"/>
                </a:solidFill>
              </a:rPr>
              <a:t>3/2</a:t>
            </a:r>
            <a:r>
              <a:rPr lang="en-US" altLang="zh-CN" sz="2800" smtClean="0"/>
              <a:t> approximation algorithm.</a:t>
            </a:r>
          </a:p>
          <a:p>
            <a:pPr eaLnBrk="1" hangingPunct="1"/>
            <a:r>
              <a:rPr lang="en-US" altLang="zh-CN" sz="2800" smtClean="0"/>
              <a:t>Pf. Same basic approach as for list scheduling.</a:t>
            </a:r>
          </a:p>
          <a:p>
            <a:pPr eaLnBrk="1" hangingPunct="1">
              <a:buFontTx/>
              <a:buNone/>
            </a:pPr>
            <a:r>
              <a:rPr lang="en-US" altLang="zh-CN" sz="2800" smtClean="0"/>
              <a:t>               </a:t>
            </a:r>
            <a:r>
              <a:rPr lang="en-US" altLang="zh-CN" sz="2800" i="1" smtClean="0">
                <a:solidFill>
                  <a:srgbClr val="009999"/>
                </a:solidFill>
              </a:rPr>
              <a:t>L</a:t>
            </a:r>
            <a:r>
              <a:rPr lang="en-US" altLang="zh-CN" sz="2800" i="1" baseline="-25000" smtClean="0">
                <a:solidFill>
                  <a:srgbClr val="009999"/>
                </a:solidFill>
              </a:rPr>
              <a:t>i</a:t>
            </a:r>
            <a:r>
              <a:rPr lang="en-US" altLang="zh-CN" sz="2800" smtClean="0">
                <a:solidFill>
                  <a:srgbClr val="009999"/>
                </a:solidFill>
              </a:rPr>
              <a:t> = (</a:t>
            </a:r>
            <a:r>
              <a:rPr lang="en-US" altLang="zh-CN" sz="2800" i="1" smtClean="0">
                <a:solidFill>
                  <a:srgbClr val="009999"/>
                </a:solidFill>
              </a:rPr>
              <a:t>L</a:t>
            </a:r>
            <a:r>
              <a:rPr lang="en-US" altLang="zh-CN" sz="2800" i="1" baseline="-25000" smtClean="0">
                <a:solidFill>
                  <a:srgbClr val="009999"/>
                </a:solidFill>
              </a:rPr>
              <a:t>i</a:t>
            </a:r>
            <a:r>
              <a:rPr lang="en-US" altLang="zh-CN" sz="2800" smtClean="0">
                <a:solidFill>
                  <a:srgbClr val="009999"/>
                </a:solidFill>
              </a:rPr>
              <a:t> – </a:t>
            </a:r>
            <a:r>
              <a:rPr lang="en-US" altLang="zh-CN" sz="2800" i="1" smtClean="0">
                <a:solidFill>
                  <a:srgbClr val="009999"/>
                </a:solidFill>
              </a:rPr>
              <a:t>t</a:t>
            </a:r>
            <a:r>
              <a:rPr lang="en-US" altLang="zh-CN" sz="2800" i="1" baseline="-25000" smtClean="0">
                <a:solidFill>
                  <a:srgbClr val="009999"/>
                </a:solidFill>
              </a:rPr>
              <a:t>j</a:t>
            </a:r>
            <a:r>
              <a:rPr lang="en-US" altLang="zh-CN" sz="2800" smtClean="0">
                <a:solidFill>
                  <a:srgbClr val="009999"/>
                </a:solidFill>
              </a:rPr>
              <a:t>) + </a:t>
            </a:r>
            <a:r>
              <a:rPr lang="en-US" altLang="zh-CN" sz="2800" i="1" smtClean="0">
                <a:solidFill>
                  <a:srgbClr val="009999"/>
                </a:solidFill>
              </a:rPr>
              <a:t>t</a:t>
            </a:r>
            <a:r>
              <a:rPr lang="en-US" altLang="zh-CN" sz="2800" i="1" baseline="-25000" smtClean="0">
                <a:solidFill>
                  <a:srgbClr val="009999"/>
                </a:solidFill>
              </a:rPr>
              <a:t>j</a:t>
            </a:r>
            <a:r>
              <a:rPr lang="en-US" altLang="zh-CN" sz="2800" smtClean="0">
                <a:solidFill>
                  <a:srgbClr val="009999"/>
                </a:solidFill>
              </a:rPr>
              <a:t> </a:t>
            </a:r>
            <a:r>
              <a:rPr lang="en-US" altLang="zh-CN" sz="2800" smtClean="0">
                <a:solidFill>
                  <a:srgbClr val="009999"/>
                </a:solidFill>
                <a:sym typeface="Symbol" pitchFamily="18" charset="2"/>
              </a:rPr>
              <a:t> </a:t>
            </a:r>
            <a:r>
              <a:rPr lang="en-US" altLang="zh-CN" sz="2800" smtClean="0">
                <a:solidFill>
                  <a:srgbClr val="009999"/>
                </a:solidFill>
              </a:rPr>
              <a:t>3/2</a:t>
            </a:r>
            <a:r>
              <a:rPr lang="en-US" altLang="zh-CN" sz="2800" smtClean="0">
                <a:solidFill>
                  <a:srgbClr val="009999"/>
                </a:solidFill>
                <a:sym typeface="Symbol" pitchFamily="18" charset="2"/>
              </a:rPr>
              <a:t> </a:t>
            </a:r>
            <a:r>
              <a:rPr lang="en-US" altLang="zh-CN" sz="2800" i="1" smtClean="0">
                <a:solidFill>
                  <a:srgbClr val="009999"/>
                </a:solidFill>
                <a:sym typeface="Symbol" pitchFamily="18" charset="2"/>
              </a:rPr>
              <a:t>L</a:t>
            </a:r>
            <a:r>
              <a:rPr lang="en-US" altLang="zh-CN" sz="2800" smtClean="0">
                <a:solidFill>
                  <a:srgbClr val="009999"/>
                </a:solidFill>
                <a:sym typeface="Symbol" pitchFamily="18" charset="2"/>
              </a:rPr>
              <a:t>*</a:t>
            </a:r>
            <a:r>
              <a:rPr lang="en-US" altLang="zh-CN" sz="2800" smtClean="0">
                <a:sym typeface="Symbol" pitchFamily="18" charset="2"/>
              </a:rPr>
              <a:t>.</a:t>
            </a:r>
            <a:r>
              <a:rPr lang="en-US" altLang="zh-CN" sz="2800" smtClean="0"/>
              <a:t> </a:t>
            </a:r>
          </a:p>
          <a:p>
            <a:pPr eaLnBrk="1" hangingPunct="1"/>
            <a:endParaRPr lang="en-US" altLang="zh-CN" sz="2800" smtClean="0"/>
          </a:p>
          <a:p>
            <a:pPr eaLnBrk="1" hangingPunct="1"/>
            <a:endParaRPr lang="en-US" altLang="zh-CN" sz="2800" smtClean="0">
              <a:solidFill>
                <a:srgbClr val="CE0000"/>
              </a:solidFill>
            </a:endParaRPr>
          </a:p>
          <a:p>
            <a:pPr eaLnBrk="1" hangingPunct="1"/>
            <a:r>
              <a:rPr lang="en-US" altLang="zh-CN" sz="2800" smtClean="0">
                <a:solidFill>
                  <a:srgbClr val="CE0000"/>
                </a:solidFill>
              </a:rPr>
              <a:t>Theorem.</a:t>
            </a:r>
            <a:r>
              <a:rPr lang="en-US" altLang="zh-CN" sz="2800" smtClean="0"/>
              <a:t> [Graham, 1969] LPT rule is a </a:t>
            </a:r>
            <a:r>
              <a:rPr lang="en-US" altLang="zh-CN" sz="2800" smtClean="0">
                <a:solidFill>
                  <a:srgbClr val="009999"/>
                </a:solidFill>
              </a:rPr>
              <a:t>4/3</a:t>
            </a:r>
            <a:r>
              <a:rPr lang="en-US" altLang="zh-CN" sz="2800" smtClean="0"/>
              <a:t>-approximation.</a:t>
            </a:r>
          </a:p>
          <a:p>
            <a:pPr eaLnBrk="1" hangingPunct="1"/>
            <a:r>
              <a:rPr lang="en-US" altLang="zh-CN" sz="2800" smtClean="0"/>
              <a:t>Pf. More sophisticated analysis of same algorithm.</a:t>
            </a:r>
          </a:p>
        </p:txBody>
      </p:sp>
      <p:sp>
        <p:nvSpPr>
          <p:cNvPr id="47109" name="Text Box 4"/>
          <p:cNvSpPr txBox="1">
            <a:spLocks noChangeArrowheads="1"/>
          </p:cNvSpPr>
          <p:nvPr/>
        </p:nvSpPr>
        <p:spPr bwMode="auto">
          <a:xfrm>
            <a:off x="2987675" y="3573463"/>
            <a:ext cx="749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9999"/>
                </a:solidFill>
                <a:sym typeface="Symbol" pitchFamily="18" charset="2"/>
              </a:rPr>
              <a:t> </a:t>
            </a:r>
            <a:r>
              <a:rPr lang="en-US" altLang="zh-CN" i="1">
                <a:solidFill>
                  <a:srgbClr val="009999"/>
                </a:solidFill>
                <a:sym typeface="Symbol" pitchFamily="18" charset="2"/>
              </a:rPr>
              <a:t>L</a:t>
            </a:r>
            <a:r>
              <a:rPr lang="en-US" altLang="zh-CN">
                <a:solidFill>
                  <a:srgbClr val="009999"/>
                </a:solidFill>
                <a:sym typeface="Symbol" pitchFamily="18" charset="2"/>
              </a:rPr>
              <a:t>*</a:t>
            </a:r>
          </a:p>
        </p:txBody>
      </p:sp>
      <p:sp>
        <p:nvSpPr>
          <p:cNvPr id="47110" name="Text Box 5"/>
          <p:cNvSpPr txBox="1">
            <a:spLocks noChangeArrowheads="1"/>
          </p:cNvSpPr>
          <p:nvPr/>
        </p:nvSpPr>
        <p:spPr bwMode="auto">
          <a:xfrm>
            <a:off x="4025900" y="3619500"/>
            <a:ext cx="2422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9999"/>
                </a:solidFill>
                <a:sym typeface="Symbol" pitchFamily="18" charset="2"/>
              </a:rPr>
              <a:t> </a:t>
            </a:r>
            <a:r>
              <a:rPr lang="en-US" altLang="zh-CN" i="1">
                <a:solidFill>
                  <a:srgbClr val="009999"/>
                </a:solidFill>
                <a:sym typeface="Symbol" pitchFamily="18" charset="2"/>
              </a:rPr>
              <a:t>L</a:t>
            </a:r>
            <a:r>
              <a:rPr lang="en-US" altLang="zh-CN">
                <a:solidFill>
                  <a:srgbClr val="009999"/>
                </a:solidFill>
                <a:sym typeface="Symbol" pitchFamily="18" charset="2"/>
              </a:rPr>
              <a:t>*/2 </a:t>
            </a:r>
            <a:r>
              <a:rPr lang="en-US" altLang="zh-CN">
                <a:solidFill>
                  <a:schemeClr val="tx1"/>
                </a:solidFill>
                <a:sym typeface="Symbol" pitchFamily="18" charset="2"/>
              </a:rPr>
              <a:t>(</a:t>
            </a:r>
            <a:r>
              <a:rPr lang="en-US" altLang="zh-CN">
                <a:solidFill>
                  <a:srgbClr val="CE0000"/>
                </a:solidFill>
                <a:sym typeface="Symbol" pitchFamily="18" charset="2"/>
              </a:rPr>
              <a:t>Lemma 3</a:t>
            </a:r>
            <a:r>
              <a:rPr lang="en-US" altLang="zh-CN">
                <a:solidFill>
                  <a:schemeClr val="tx1"/>
                </a:solidFill>
                <a:sym typeface="Symbol" pitchFamily="18" charset="2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062BB0B-6F29-4E04-B28A-6BECB2052F41}" type="slidenum">
              <a:rPr lang="en-US" altLang="zh-CN" smtClean="0"/>
              <a:pPr/>
              <a:t>16</a:t>
            </a:fld>
            <a:endParaRPr lang="en-US" altLang="zh-CN" smtClean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Vertex Cover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Input: An undirected graph </a:t>
            </a:r>
            <a:r>
              <a:rPr lang="en-US" altLang="zh-CN" i="1" smtClean="0">
                <a:solidFill>
                  <a:srgbClr val="009999"/>
                </a:solidFill>
              </a:rPr>
              <a:t>G</a:t>
            </a:r>
            <a:r>
              <a:rPr lang="en-US" altLang="zh-CN" smtClean="0">
                <a:solidFill>
                  <a:srgbClr val="009999"/>
                </a:solidFill>
              </a:rPr>
              <a:t> = (</a:t>
            </a:r>
            <a:r>
              <a:rPr lang="en-US" altLang="zh-CN" i="1" smtClean="0">
                <a:solidFill>
                  <a:srgbClr val="009999"/>
                </a:solidFill>
              </a:rPr>
              <a:t>V</a:t>
            </a:r>
            <a:r>
              <a:rPr lang="en-US" altLang="zh-CN" smtClean="0">
                <a:solidFill>
                  <a:srgbClr val="009999"/>
                </a:solidFill>
              </a:rPr>
              <a:t>, </a:t>
            </a:r>
            <a:r>
              <a:rPr lang="en-US" altLang="zh-CN" i="1" smtClean="0">
                <a:solidFill>
                  <a:srgbClr val="009999"/>
                </a:solidFill>
              </a:rPr>
              <a:t>E</a:t>
            </a:r>
            <a:r>
              <a:rPr lang="en-US" altLang="zh-CN" smtClean="0">
                <a:solidFill>
                  <a:srgbClr val="009999"/>
                </a:solidFill>
              </a:rPr>
              <a:t>)</a:t>
            </a:r>
            <a:r>
              <a:rPr lang="en-US" altLang="zh-CN" smtClean="0"/>
              <a:t>.</a:t>
            </a:r>
          </a:p>
          <a:p>
            <a:pPr eaLnBrk="1" hangingPunct="1"/>
            <a:r>
              <a:rPr lang="en-US" altLang="zh-CN" smtClean="0"/>
              <a:t>Goal: Find a vertex cover of </a:t>
            </a:r>
            <a:r>
              <a:rPr lang="en-US" altLang="zh-CN" smtClean="0">
                <a:solidFill>
                  <a:srgbClr val="CE0000"/>
                </a:solidFill>
              </a:rPr>
              <a:t>minimum</a:t>
            </a:r>
            <a:r>
              <a:rPr lang="en-US" altLang="zh-CN" smtClean="0"/>
              <a:t> size in </a:t>
            </a:r>
            <a:r>
              <a:rPr lang="en-US" altLang="zh-CN" i="1" smtClean="0">
                <a:solidFill>
                  <a:srgbClr val="009999"/>
                </a:solidFill>
              </a:rPr>
              <a:t>G</a:t>
            </a:r>
            <a:r>
              <a:rPr lang="en-US" altLang="zh-CN" smtClean="0"/>
              <a:t>.</a:t>
            </a:r>
          </a:p>
          <a:p>
            <a:pPr eaLnBrk="1" hangingPunct="1"/>
            <a:endParaRPr lang="en-US" altLang="zh-CN" sz="1800" smtClean="0"/>
          </a:p>
          <a:p>
            <a:pPr eaLnBrk="1" hangingPunct="1"/>
            <a:r>
              <a:rPr lang="en-US" altLang="zh-CN" smtClean="0"/>
              <a:t>Example: </a:t>
            </a:r>
          </a:p>
        </p:txBody>
      </p:sp>
      <p:sp>
        <p:nvSpPr>
          <p:cNvPr id="22533" name="Oval 6"/>
          <p:cNvSpPr>
            <a:spLocks noChangeArrowheads="1"/>
          </p:cNvSpPr>
          <p:nvPr/>
        </p:nvSpPr>
        <p:spPr bwMode="auto">
          <a:xfrm>
            <a:off x="971550" y="4292600"/>
            <a:ext cx="284163" cy="3175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zh-CN" sz="1000" i="1">
                <a:solidFill>
                  <a:srgbClr val="009999"/>
                </a:solidFill>
              </a:rPr>
              <a:t>b</a:t>
            </a:r>
          </a:p>
        </p:txBody>
      </p:sp>
      <p:sp>
        <p:nvSpPr>
          <p:cNvPr id="22534" name="Oval 7"/>
          <p:cNvSpPr>
            <a:spLocks noChangeArrowheads="1"/>
          </p:cNvSpPr>
          <p:nvPr/>
        </p:nvSpPr>
        <p:spPr bwMode="auto">
          <a:xfrm>
            <a:off x="971550" y="5343525"/>
            <a:ext cx="284163" cy="3175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zh-CN" sz="1000" i="1">
                <a:solidFill>
                  <a:srgbClr val="009999"/>
                </a:solidFill>
              </a:rPr>
              <a:t>a</a:t>
            </a:r>
          </a:p>
        </p:txBody>
      </p:sp>
      <p:sp>
        <p:nvSpPr>
          <p:cNvPr id="22535" name="Oval 8"/>
          <p:cNvSpPr>
            <a:spLocks noChangeArrowheads="1"/>
          </p:cNvSpPr>
          <p:nvPr/>
        </p:nvSpPr>
        <p:spPr bwMode="auto">
          <a:xfrm>
            <a:off x="2124075" y="4292600"/>
            <a:ext cx="274638" cy="3175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zh-CN" sz="1000" i="1">
                <a:solidFill>
                  <a:srgbClr val="009999"/>
                </a:solidFill>
              </a:rPr>
              <a:t>c</a:t>
            </a:r>
          </a:p>
        </p:txBody>
      </p:sp>
      <p:sp>
        <p:nvSpPr>
          <p:cNvPr id="22536" name="Oval 9"/>
          <p:cNvSpPr>
            <a:spLocks noChangeArrowheads="1"/>
          </p:cNvSpPr>
          <p:nvPr/>
        </p:nvSpPr>
        <p:spPr bwMode="auto">
          <a:xfrm>
            <a:off x="3213100" y="4292600"/>
            <a:ext cx="284163" cy="3175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zh-CN" sz="1000" i="1">
                <a:solidFill>
                  <a:srgbClr val="009999"/>
                </a:solidFill>
              </a:rPr>
              <a:t>d</a:t>
            </a:r>
          </a:p>
        </p:txBody>
      </p:sp>
      <p:sp>
        <p:nvSpPr>
          <p:cNvPr id="22537" name="Oval 10"/>
          <p:cNvSpPr>
            <a:spLocks noChangeArrowheads="1"/>
          </p:cNvSpPr>
          <p:nvPr/>
        </p:nvSpPr>
        <p:spPr bwMode="auto">
          <a:xfrm>
            <a:off x="2136775" y="5343525"/>
            <a:ext cx="274638" cy="3175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zh-CN" sz="1000" i="1">
                <a:solidFill>
                  <a:srgbClr val="009999"/>
                </a:solidFill>
              </a:rPr>
              <a:t>e</a:t>
            </a:r>
          </a:p>
        </p:txBody>
      </p:sp>
      <p:sp>
        <p:nvSpPr>
          <p:cNvPr id="22538" name="Oval 11"/>
          <p:cNvSpPr>
            <a:spLocks noChangeArrowheads="1"/>
          </p:cNvSpPr>
          <p:nvPr/>
        </p:nvSpPr>
        <p:spPr bwMode="auto">
          <a:xfrm>
            <a:off x="3203575" y="5343525"/>
            <a:ext cx="288925" cy="3175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altLang="zh-CN" sz="1000" i="1">
                <a:solidFill>
                  <a:srgbClr val="009999"/>
                </a:solidFill>
              </a:rPr>
              <a:t>f</a:t>
            </a:r>
          </a:p>
        </p:txBody>
      </p:sp>
      <p:sp>
        <p:nvSpPr>
          <p:cNvPr id="22539" name="Oval 12"/>
          <p:cNvSpPr>
            <a:spLocks noChangeArrowheads="1"/>
          </p:cNvSpPr>
          <p:nvPr/>
        </p:nvSpPr>
        <p:spPr bwMode="auto">
          <a:xfrm>
            <a:off x="4221163" y="5343525"/>
            <a:ext cx="284162" cy="3175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zh-CN" sz="1000" i="1">
                <a:solidFill>
                  <a:srgbClr val="009999"/>
                </a:solidFill>
              </a:rPr>
              <a:t>g</a:t>
            </a:r>
          </a:p>
        </p:txBody>
      </p:sp>
      <p:sp>
        <p:nvSpPr>
          <p:cNvPr id="22540" name="Line 13"/>
          <p:cNvSpPr>
            <a:spLocks noChangeShapeType="1"/>
          </p:cNvSpPr>
          <p:nvPr/>
        </p:nvSpPr>
        <p:spPr bwMode="auto">
          <a:xfrm>
            <a:off x="1260475" y="4437063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2541" name="Line 14"/>
          <p:cNvSpPr>
            <a:spLocks noChangeShapeType="1"/>
          </p:cNvSpPr>
          <p:nvPr/>
        </p:nvSpPr>
        <p:spPr bwMode="auto">
          <a:xfrm>
            <a:off x="1116013" y="4581525"/>
            <a:ext cx="0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2542" name="Line 15"/>
          <p:cNvSpPr>
            <a:spLocks noChangeShapeType="1"/>
          </p:cNvSpPr>
          <p:nvPr/>
        </p:nvSpPr>
        <p:spPr bwMode="auto">
          <a:xfrm>
            <a:off x="2411413" y="4437063"/>
            <a:ext cx="7921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2543" name="Line 16"/>
          <p:cNvSpPr>
            <a:spLocks noChangeShapeType="1"/>
          </p:cNvSpPr>
          <p:nvPr/>
        </p:nvSpPr>
        <p:spPr bwMode="auto">
          <a:xfrm>
            <a:off x="2268538" y="4581525"/>
            <a:ext cx="0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2544" name="Line 17"/>
          <p:cNvSpPr>
            <a:spLocks noChangeShapeType="1"/>
          </p:cNvSpPr>
          <p:nvPr/>
        </p:nvSpPr>
        <p:spPr bwMode="auto">
          <a:xfrm>
            <a:off x="3348038" y="4581525"/>
            <a:ext cx="0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2545" name="Line 18"/>
          <p:cNvSpPr>
            <a:spLocks noChangeShapeType="1"/>
          </p:cNvSpPr>
          <p:nvPr/>
        </p:nvSpPr>
        <p:spPr bwMode="auto">
          <a:xfrm>
            <a:off x="2411413" y="5516563"/>
            <a:ext cx="7921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2546" name="Line 19"/>
          <p:cNvSpPr>
            <a:spLocks noChangeShapeType="1"/>
          </p:cNvSpPr>
          <p:nvPr/>
        </p:nvSpPr>
        <p:spPr bwMode="auto">
          <a:xfrm flipH="1">
            <a:off x="2413000" y="4581525"/>
            <a:ext cx="86360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2547" name="Line 20"/>
          <p:cNvSpPr>
            <a:spLocks noChangeShapeType="1"/>
          </p:cNvSpPr>
          <p:nvPr/>
        </p:nvSpPr>
        <p:spPr bwMode="auto">
          <a:xfrm>
            <a:off x="3421063" y="4581525"/>
            <a:ext cx="86360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2" name="Group 37"/>
          <p:cNvGrpSpPr>
            <a:grpSpLocks/>
          </p:cNvGrpSpPr>
          <p:nvPr/>
        </p:nvGrpSpPr>
        <p:grpSpPr bwMode="auto">
          <a:xfrm>
            <a:off x="4999038" y="4292600"/>
            <a:ext cx="3533775" cy="1917700"/>
            <a:chOff x="3149" y="2704"/>
            <a:chExt cx="2226" cy="1208"/>
          </a:xfrm>
        </p:grpSpPr>
        <p:sp>
          <p:nvSpPr>
            <p:cNvPr id="22549" name="Oval 21"/>
            <p:cNvSpPr>
              <a:spLocks noChangeArrowheads="1"/>
            </p:cNvSpPr>
            <p:nvPr/>
          </p:nvSpPr>
          <p:spPr bwMode="auto">
            <a:xfrm>
              <a:off x="3149" y="2704"/>
              <a:ext cx="179" cy="200"/>
            </a:xfrm>
            <a:prstGeom prst="ellipse">
              <a:avLst/>
            </a:prstGeom>
            <a:solidFill>
              <a:srgbClr val="CE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000" i="1">
                  <a:solidFill>
                    <a:srgbClr val="009999"/>
                  </a:solidFill>
                </a:rPr>
                <a:t>b</a:t>
              </a:r>
            </a:p>
          </p:txBody>
        </p:sp>
        <p:sp>
          <p:nvSpPr>
            <p:cNvPr id="22550" name="Oval 22"/>
            <p:cNvSpPr>
              <a:spLocks noChangeArrowheads="1"/>
            </p:cNvSpPr>
            <p:nvPr/>
          </p:nvSpPr>
          <p:spPr bwMode="auto">
            <a:xfrm>
              <a:off x="3149" y="3366"/>
              <a:ext cx="179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000" i="1">
                  <a:solidFill>
                    <a:srgbClr val="009999"/>
                  </a:solidFill>
                </a:rPr>
                <a:t>a</a:t>
              </a:r>
            </a:p>
          </p:txBody>
        </p:sp>
        <p:sp>
          <p:nvSpPr>
            <p:cNvPr id="22551" name="Oval 23"/>
            <p:cNvSpPr>
              <a:spLocks noChangeArrowheads="1"/>
            </p:cNvSpPr>
            <p:nvPr/>
          </p:nvSpPr>
          <p:spPr bwMode="auto">
            <a:xfrm>
              <a:off x="3875" y="2704"/>
              <a:ext cx="173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000" i="1">
                  <a:solidFill>
                    <a:srgbClr val="009999"/>
                  </a:solidFill>
                </a:rPr>
                <a:t>c</a:t>
              </a:r>
            </a:p>
          </p:txBody>
        </p:sp>
        <p:sp>
          <p:nvSpPr>
            <p:cNvPr id="22552" name="Oval 24"/>
            <p:cNvSpPr>
              <a:spLocks noChangeArrowheads="1"/>
            </p:cNvSpPr>
            <p:nvPr/>
          </p:nvSpPr>
          <p:spPr bwMode="auto">
            <a:xfrm>
              <a:off x="4561" y="2704"/>
              <a:ext cx="179" cy="200"/>
            </a:xfrm>
            <a:prstGeom prst="ellipse">
              <a:avLst/>
            </a:prstGeom>
            <a:solidFill>
              <a:srgbClr val="CE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000" i="1">
                  <a:solidFill>
                    <a:srgbClr val="009999"/>
                  </a:solidFill>
                </a:rPr>
                <a:t>d</a:t>
              </a:r>
            </a:p>
          </p:txBody>
        </p:sp>
        <p:sp>
          <p:nvSpPr>
            <p:cNvPr id="22553" name="Oval 25"/>
            <p:cNvSpPr>
              <a:spLocks noChangeArrowheads="1"/>
            </p:cNvSpPr>
            <p:nvPr/>
          </p:nvSpPr>
          <p:spPr bwMode="auto">
            <a:xfrm>
              <a:off x="3883" y="3366"/>
              <a:ext cx="173" cy="200"/>
            </a:xfrm>
            <a:prstGeom prst="ellipse">
              <a:avLst/>
            </a:prstGeom>
            <a:solidFill>
              <a:srgbClr val="CE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000" i="1">
                  <a:solidFill>
                    <a:srgbClr val="009999"/>
                  </a:solidFill>
                </a:rPr>
                <a:t>e</a:t>
              </a:r>
            </a:p>
          </p:txBody>
        </p:sp>
        <p:sp>
          <p:nvSpPr>
            <p:cNvPr id="22554" name="Oval 26"/>
            <p:cNvSpPr>
              <a:spLocks noChangeArrowheads="1"/>
            </p:cNvSpPr>
            <p:nvPr/>
          </p:nvSpPr>
          <p:spPr bwMode="auto">
            <a:xfrm>
              <a:off x="4555" y="3366"/>
              <a:ext cx="18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000" i="1">
                  <a:solidFill>
                    <a:srgbClr val="009999"/>
                  </a:solidFill>
                </a:rPr>
                <a:t>f</a:t>
              </a:r>
            </a:p>
          </p:txBody>
        </p:sp>
        <p:sp>
          <p:nvSpPr>
            <p:cNvPr id="22555" name="Oval 27"/>
            <p:cNvSpPr>
              <a:spLocks noChangeArrowheads="1"/>
            </p:cNvSpPr>
            <p:nvPr/>
          </p:nvSpPr>
          <p:spPr bwMode="auto">
            <a:xfrm>
              <a:off x="5196" y="3366"/>
              <a:ext cx="179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000" i="1">
                  <a:solidFill>
                    <a:srgbClr val="009999"/>
                  </a:solidFill>
                </a:rPr>
                <a:t>g</a:t>
              </a:r>
            </a:p>
          </p:txBody>
        </p:sp>
        <p:sp>
          <p:nvSpPr>
            <p:cNvPr id="22556" name="Line 28"/>
            <p:cNvSpPr>
              <a:spLocks noChangeShapeType="1"/>
            </p:cNvSpPr>
            <p:nvPr/>
          </p:nvSpPr>
          <p:spPr bwMode="auto">
            <a:xfrm>
              <a:off x="3331" y="2795"/>
              <a:ext cx="5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2557" name="Line 29"/>
            <p:cNvSpPr>
              <a:spLocks noChangeShapeType="1"/>
            </p:cNvSpPr>
            <p:nvPr/>
          </p:nvSpPr>
          <p:spPr bwMode="auto">
            <a:xfrm>
              <a:off x="3240" y="2886"/>
              <a:ext cx="0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2558" name="Line 30"/>
            <p:cNvSpPr>
              <a:spLocks noChangeShapeType="1"/>
            </p:cNvSpPr>
            <p:nvPr/>
          </p:nvSpPr>
          <p:spPr bwMode="auto">
            <a:xfrm>
              <a:off x="4056" y="2795"/>
              <a:ext cx="4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2559" name="Line 31"/>
            <p:cNvSpPr>
              <a:spLocks noChangeShapeType="1"/>
            </p:cNvSpPr>
            <p:nvPr/>
          </p:nvSpPr>
          <p:spPr bwMode="auto">
            <a:xfrm>
              <a:off x="3966" y="2886"/>
              <a:ext cx="0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2560" name="Line 32"/>
            <p:cNvSpPr>
              <a:spLocks noChangeShapeType="1"/>
            </p:cNvSpPr>
            <p:nvPr/>
          </p:nvSpPr>
          <p:spPr bwMode="auto">
            <a:xfrm>
              <a:off x="4646" y="2886"/>
              <a:ext cx="0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2561" name="Line 33"/>
            <p:cNvSpPr>
              <a:spLocks noChangeShapeType="1"/>
            </p:cNvSpPr>
            <p:nvPr/>
          </p:nvSpPr>
          <p:spPr bwMode="auto">
            <a:xfrm>
              <a:off x="4056" y="3475"/>
              <a:ext cx="4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2562" name="Line 34"/>
            <p:cNvSpPr>
              <a:spLocks noChangeShapeType="1"/>
            </p:cNvSpPr>
            <p:nvPr/>
          </p:nvSpPr>
          <p:spPr bwMode="auto">
            <a:xfrm flipH="1">
              <a:off x="4057" y="2886"/>
              <a:ext cx="544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2563" name="Line 35"/>
            <p:cNvSpPr>
              <a:spLocks noChangeShapeType="1"/>
            </p:cNvSpPr>
            <p:nvPr/>
          </p:nvSpPr>
          <p:spPr bwMode="auto">
            <a:xfrm>
              <a:off x="4692" y="2886"/>
              <a:ext cx="544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2564" name="Text Box 36"/>
            <p:cNvSpPr txBox="1">
              <a:spLocks noChangeArrowheads="1"/>
            </p:cNvSpPr>
            <p:nvPr/>
          </p:nvSpPr>
          <p:spPr bwMode="auto">
            <a:xfrm>
              <a:off x="3470" y="3624"/>
              <a:ext cx="141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</a:rPr>
                <a:t>Optimal solution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Simplest Greedy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Repeatedly picks an edge that has not yet been covered, and places one of its end-points in the current covering set.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C54204-AD87-411C-9E57-230DB95B9003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  <p:pic>
        <p:nvPicPr>
          <p:cNvPr id="849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1670" y="3357562"/>
            <a:ext cx="5474929" cy="2257435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Analysis of Greedy1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Consider the following bipartite graph </a:t>
            </a:r>
            <a:r>
              <a:rPr lang="en-US" altLang="zh-CN" i="1" dirty="0" smtClean="0">
                <a:solidFill>
                  <a:srgbClr val="008C87"/>
                </a:solidFill>
              </a:rPr>
              <a:t>B</a:t>
            </a:r>
            <a:r>
              <a:rPr lang="en-US" altLang="zh-CN" dirty="0" smtClean="0">
                <a:solidFill>
                  <a:srgbClr val="008C87"/>
                </a:solidFill>
              </a:rPr>
              <a:t> = (</a:t>
            </a:r>
            <a:r>
              <a:rPr lang="en-US" altLang="zh-CN" i="1" dirty="0" smtClean="0">
                <a:solidFill>
                  <a:srgbClr val="008C87"/>
                </a:solidFill>
              </a:rPr>
              <a:t>L</a:t>
            </a:r>
            <a:r>
              <a:rPr lang="en-US" altLang="zh-CN" dirty="0" smtClean="0">
                <a:solidFill>
                  <a:srgbClr val="008C87"/>
                </a:solidFill>
              </a:rPr>
              <a:t>,</a:t>
            </a:r>
            <a:r>
              <a:rPr lang="en-US" altLang="zh-CN" i="1" dirty="0" smtClean="0">
                <a:solidFill>
                  <a:srgbClr val="008C87"/>
                </a:solidFill>
              </a:rPr>
              <a:t>R</a:t>
            </a:r>
            <a:r>
              <a:rPr lang="en-US" altLang="zh-CN" dirty="0" smtClean="0">
                <a:solidFill>
                  <a:srgbClr val="008C87"/>
                </a:solidFill>
              </a:rPr>
              <a:t>,</a:t>
            </a:r>
            <a:r>
              <a:rPr lang="en-US" altLang="zh-CN" i="1" dirty="0" smtClean="0">
                <a:solidFill>
                  <a:srgbClr val="008C87"/>
                </a:solidFill>
              </a:rPr>
              <a:t>E</a:t>
            </a:r>
            <a:r>
              <a:rPr lang="en-US" altLang="zh-CN" dirty="0" smtClean="0">
                <a:solidFill>
                  <a:srgbClr val="008C87"/>
                </a:solidFill>
              </a:rPr>
              <a:t>)</a:t>
            </a:r>
            <a:r>
              <a:rPr lang="en-US" altLang="zh-CN" dirty="0" smtClean="0"/>
              <a:t>. </a:t>
            </a:r>
          </a:p>
          <a:p>
            <a:pPr lvl="1"/>
            <a:r>
              <a:rPr lang="en-US" altLang="zh-CN" dirty="0" smtClean="0"/>
              <a:t>The vertex set </a:t>
            </a:r>
            <a:r>
              <a:rPr lang="en-US" altLang="zh-CN" i="1" dirty="0" smtClean="0">
                <a:solidFill>
                  <a:srgbClr val="008C87"/>
                </a:solidFill>
              </a:rPr>
              <a:t>L</a:t>
            </a:r>
            <a:r>
              <a:rPr lang="en-US" altLang="zh-CN" dirty="0" smtClean="0"/>
              <a:t> consists of </a:t>
            </a:r>
            <a:r>
              <a:rPr lang="en-US" altLang="zh-CN" i="1" dirty="0" smtClean="0">
                <a:solidFill>
                  <a:srgbClr val="008C87"/>
                </a:solidFill>
              </a:rPr>
              <a:t>r</a:t>
            </a:r>
            <a:r>
              <a:rPr lang="en-US" altLang="zh-CN" dirty="0" smtClean="0"/>
              <a:t> vertices. </a:t>
            </a:r>
          </a:p>
          <a:p>
            <a:pPr lvl="1"/>
            <a:r>
              <a:rPr lang="en-US" altLang="zh-CN" dirty="0" smtClean="0"/>
              <a:t>The vertex set </a:t>
            </a:r>
            <a:r>
              <a:rPr lang="en-US" altLang="zh-CN" i="1" dirty="0" smtClean="0">
                <a:solidFill>
                  <a:srgbClr val="008C87"/>
                </a:solidFill>
              </a:rPr>
              <a:t>R</a:t>
            </a:r>
            <a:r>
              <a:rPr lang="en-US" altLang="zh-CN" dirty="0" smtClean="0"/>
              <a:t> is further subdivided into </a:t>
            </a:r>
            <a:r>
              <a:rPr lang="en-US" altLang="zh-CN" i="1" dirty="0" smtClean="0">
                <a:solidFill>
                  <a:srgbClr val="008C87"/>
                </a:solidFill>
              </a:rPr>
              <a:t>r</a:t>
            </a:r>
            <a:r>
              <a:rPr lang="en-US" altLang="zh-CN" dirty="0" smtClean="0"/>
              <a:t> sets called </a:t>
            </a:r>
            <a:r>
              <a:rPr lang="en-US" altLang="zh-CN" i="1" dirty="0" smtClean="0">
                <a:solidFill>
                  <a:srgbClr val="008C87"/>
                </a:solidFill>
              </a:rPr>
              <a:t>R</a:t>
            </a:r>
            <a:r>
              <a:rPr lang="en-US" altLang="zh-CN" baseline="-25000" dirty="0" smtClean="0">
                <a:solidFill>
                  <a:srgbClr val="008C87"/>
                </a:solidFill>
              </a:rPr>
              <a:t>1</a:t>
            </a:r>
            <a:r>
              <a:rPr lang="en-US" altLang="zh-CN" dirty="0" smtClean="0">
                <a:solidFill>
                  <a:srgbClr val="008C87"/>
                </a:solidFill>
              </a:rPr>
              <a:t>, …,</a:t>
            </a:r>
            <a:r>
              <a:rPr lang="en-US" altLang="zh-CN" i="1" dirty="0" err="1" smtClean="0">
                <a:solidFill>
                  <a:srgbClr val="008C87"/>
                </a:solidFill>
              </a:rPr>
              <a:t>R</a:t>
            </a:r>
            <a:r>
              <a:rPr lang="en-US" altLang="zh-CN" i="1" baseline="-25000" dirty="0" err="1" smtClean="0">
                <a:solidFill>
                  <a:srgbClr val="008C87"/>
                </a:solidFill>
              </a:rPr>
              <a:t>r</a:t>
            </a:r>
            <a:r>
              <a:rPr lang="en-US" altLang="zh-CN" dirty="0" smtClean="0"/>
              <a:t>. Each vertex in </a:t>
            </a:r>
            <a:r>
              <a:rPr lang="en-US" altLang="zh-CN" i="1" dirty="0" err="1" smtClean="0">
                <a:solidFill>
                  <a:srgbClr val="008C87"/>
                </a:solidFill>
              </a:rPr>
              <a:t>R</a:t>
            </a:r>
            <a:r>
              <a:rPr lang="en-US" altLang="zh-CN" i="1" baseline="-25000" dirty="0" err="1" smtClean="0">
                <a:solidFill>
                  <a:srgbClr val="008C87"/>
                </a:solidFill>
              </a:rPr>
              <a:t>i</a:t>
            </a:r>
            <a:r>
              <a:rPr lang="en-US" altLang="zh-CN" dirty="0" smtClean="0">
                <a:solidFill>
                  <a:srgbClr val="008C87"/>
                </a:solidFill>
              </a:rPr>
              <a:t> </a:t>
            </a:r>
            <a:r>
              <a:rPr lang="en-US" altLang="zh-CN" dirty="0" smtClean="0"/>
              <a:t>has an edge to </a:t>
            </a:r>
            <a:r>
              <a:rPr lang="en-US" altLang="zh-CN" i="1" dirty="0" err="1" smtClean="0">
                <a:solidFill>
                  <a:srgbClr val="008C87"/>
                </a:solidFill>
              </a:rPr>
              <a:t>i</a:t>
            </a:r>
            <a:r>
              <a:rPr lang="en-US" altLang="zh-CN" dirty="0" smtClean="0">
                <a:solidFill>
                  <a:srgbClr val="009999"/>
                </a:solidFill>
              </a:rPr>
              <a:t> </a:t>
            </a:r>
            <a:r>
              <a:rPr lang="en-US" altLang="zh-CN" dirty="0" smtClean="0"/>
              <a:t>vertices in </a:t>
            </a:r>
            <a:r>
              <a:rPr lang="en-US" altLang="zh-CN" i="1" dirty="0" smtClean="0">
                <a:solidFill>
                  <a:srgbClr val="008C87"/>
                </a:solidFill>
              </a:rPr>
              <a:t>L</a:t>
            </a:r>
            <a:r>
              <a:rPr lang="en-US" altLang="zh-CN" dirty="0" smtClean="0"/>
              <a:t> and no two vertices in</a:t>
            </a:r>
            <a:r>
              <a:rPr lang="en-US" altLang="zh-CN" dirty="0" smtClean="0">
                <a:solidFill>
                  <a:srgbClr val="009999"/>
                </a:solidFill>
              </a:rPr>
              <a:t> </a:t>
            </a:r>
            <a:r>
              <a:rPr lang="en-US" altLang="zh-CN" i="1" dirty="0" err="1" smtClean="0">
                <a:solidFill>
                  <a:srgbClr val="008C87"/>
                </a:solidFill>
              </a:rPr>
              <a:t>R</a:t>
            </a:r>
            <a:r>
              <a:rPr lang="en-US" altLang="zh-CN" i="1" baseline="-25000" dirty="0" err="1" smtClean="0">
                <a:solidFill>
                  <a:srgbClr val="008C87"/>
                </a:solidFill>
              </a:rPr>
              <a:t>i</a:t>
            </a:r>
            <a:r>
              <a:rPr lang="en-US" altLang="zh-CN" dirty="0" smtClean="0">
                <a:solidFill>
                  <a:srgbClr val="009999"/>
                </a:solidFill>
              </a:rPr>
              <a:t> </a:t>
            </a:r>
            <a:r>
              <a:rPr lang="en-US" altLang="zh-CN" dirty="0" smtClean="0"/>
              <a:t>have a common neighbor in </a:t>
            </a:r>
            <a:r>
              <a:rPr lang="en-US" altLang="zh-CN" i="1" dirty="0" smtClean="0">
                <a:solidFill>
                  <a:srgbClr val="008C87"/>
                </a:solidFill>
              </a:rPr>
              <a:t>L</a:t>
            </a:r>
            <a:r>
              <a:rPr lang="en-US" altLang="zh-CN" dirty="0" smtClean="0"/>
              <a:t>; thus, </a:t>
            </a:r>
            <a:r>
              <a:rPr lang="en-US" altLang="zh-CN" dirty="0" smtClean="0">
                <a:solidFill>
                  <a:srgbClr val="008C87"/>
                </a:solidFill>
              </a:rPr>
              <a:t>|</a:t>
            </a:r>
            <a:r>
              <a:rPr lang="en-US" altLang="zh-CN" i="1" dirty="0" err="1" smtClean="0">
                <a:solidFill>
                  <a:srgbClr val="008C87"/>
                </a:solidFill>
              </a:rPr>
              <a:t>R</a:t>
            </a:r>
            <a:r>
              <a:rPr lang="en-US" altLang="zh-CN" i="1" baseline="-25000" dirty="0" err="1" smtClean="0">
                <a:solidFill>
                  <a:srgbClr val="008C87"/>
                </a:solidFill>
              </a:rPr>
              <a:t>i</a:t>
            </a:r>
            <a:r>
              <a:rPr lang="en-US" altLang="zh-CN" dirty="0" smtClean="0">
                <a:solidFill>
                  <a:srgbClr val="008C87"/>
                </a:solidFill>
              </a:rPr>
              <a:t>| = [</a:t>
            </a:r>
            <a:r>
              <a:rPr lang="en-US" altLang="zh-CN" i="1" dirty="0" smtClean="0">
                <a:solidFill>
                  <a:srgbClr val="008C87"/>
                </a:solidFill>
              </a:rPr>
              <a:t>r</a:t>
            </a:r>
            <a:r>
              <a:rPr lang="en-US" altLang="zh-CN" dirty="0" smtClean="0">
                <a:solidFill>
                  <a:srgbClr val="008C87"/>
                </a:solidFill>
              </a:rPr>
              <a:t>/</a:t>
            </a:r>
            <a:r>
              <a:rPr lang="en-US" altLang="zh-CN" i="1" dirty="0" err="1" smtClean="0">
                <a:solidFill>
                  <a:srgbClr val="008C87"/>
                </a:solidFill>
              </a:rPr>
              <a:t>i</a:t>
            </a:r>
            <a:r>
              <a:rPr lang="en-US" altLang="zh-CN" dirty="0" smtClean="0">
                <a:solidFill>
                  <a:srgbClr val="008C87"/>
                </a:solidFill>
              </a:rPr>
              <a:t>]</a:t>
            </a:r>
            <a:r>
              <a:rPr lang="en-US" altLang="zh-CN" dirty="0" smtClean="0"/>
              <a:t>. </a:t>
            </a:r>
          </a:p>
          <a:p>
            <a:pPr lvl="1"/>
            <a:r>
              <a:rPr lang="en-US" altLang="zh-CN" dirty="0" smtClean="0"/>
              <a:t>It follows that each vertex in </a:t>
            </a:r>
            <a:r>
              <a:rPr lang="en-US" altLang="zh-CN" i="1" dirty="0" smtClean="0">
                <a:solidFill>
                  <a:srgbClr val="008C87"/>
                </a:solidFill>
              </a:rPr>
              <a:t>L</a:t>
            </a:r>
            <a:r>
              <a:rPr lang="en-US" altLang="zh-CN" dirty="0" smtClean="0"/>
              <a:t> has degree at most </a:t>
            </a:r>
            <a:r>
              <a:rPr lang="en-US" altLang="zh-CN" i="1" dirty="0" smtClean="0">
                <a:solidFill>
                  <a:srgbClr val="008C87"/>
                </a:solidFill>
              </a:rPr>
              <a:t>r</a:t>
            </a:r>
            <a:r>
              <a:rPr lang="en-US" altLang="zh-CN" dirty="0" smtClean="0">
                <a:solidFill>
                  <a:srgbClr val="009999"/>
                </a:solidFill>
              </a:rPr>
              <a:t> </a:t>
            </a:r>
            <a:r>
              <a:rPr lang="en-US" altLang="zh-CN" dirty="0" smtClean="0"/>
              <a:t>and each vertex in </a:t>
            </a:r>
            <a:r>
              <a:rPr lang="en-US" altLang="zh-CN" i="1" dirty="0" err="1" smtClean="0">
                <a:solidFill>
                  <a:srgbClr val="008C87"/>
                </a:solidFill>
              </a:rPr>
              <a:t>R</a:t>
            </a:r>
            <a:r>
              <a:rPr lang="en-US" altLang="zh-CN" i="1" baseline="-25000" dirty="0" err="1" smtClean="0">
                <a:solidFill>
                  <a:srgbClr val="008C87"/>
                </a:solidFill>
              </a:rPr>
              <a:t>i</a:t>
            </a:r>
            <a:r>
              <a:rPr lang="en-US" altLang="zh-CN" dirty="0" smtClean="0">
                <a:solidFill>
                  <a:srgbClr val="008C87"/>
                </a:solidFill>
              </a:rPr>
              <a:t> </a:t>
            </a:r>
            <a:r>
              <a:rPr lang="en-US" altLang="zh-CN" dirty="0" smtClean="0"/>
              <a:t>has degree </a:t>
            </a:r>
            <a:r>
              <a:rPr lang="en-US" altLang="zh-CN" i="1" dirty="0" err="1" smtClean="0">
                <a:solidFill>
                  <a:srgbClr val="008C87"/>
                </a:solidFill>
              </a:rPr>
              <a:t>i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smtClean="0"/>
              <a:t>The total number of vertices </a:t>
            </a:r>
            <a:r>
              <a:rPr lang="en-US" altLang="zh-CN" i="1" dirty="0" smtClean="0">
                <a:solidFill>
                  <a:srgbClr val="008C87"/>
                </a:solidFill>
              </a:rPr>
              <a:t>n</a:t>
            </a:r>
            <a:r>
              <a:rPr lang="en-US" altLang="zh-CN" dirty="0" smtClean="0">
                <a:solidFill>
                  <a:srgbClr val="008C87"/>
                </a:solidFill>
              </a:rPr>
              <a:t> = </a:t>
            </a:r>
            <a:r>
              <a:rPr lang="en-US" altLang="zh-CN" dirty="0" smtClean="0">
                <a:solidFill>
                  <a:srgbClr val="008C87"/>
                </a:solidFill>
                <a:sym typeface="Symbol"/>
              </a:rPr>
              <a:t></a:t>
            </a:r>
            <a:r>
              <a:rPr lang="en-US" altLang="zh-CN" dirty="0" smtClean="0">
                <a:solidFill>
                  <a:srgbClr val="008C87"/>
                </a:solidFill>
              </a:rPr>
              <a:t>(</a:t>
            </a:r>
            <a:r>
              <a:rPr lang="en-US" altLang="zh-CN" i="1" dirty="0" smtClean="0">
                <a:solidFill>
                  <a:srgbClr val="008C87"/>
                </a:solidFill>
              </a:rPr>
              <a:t>r</a:t>
            </a:r>
            <a:r>
              <a:rPr lang="en-US" altLang="zh-CN" dirty="0" smtClean="0">
                <a:solidFill>
                  <a:srgbClr val="008C87"/>
                </a:solidFill>
              </a:rPr>
              <a:t> log </a:t>
            </a:r>
            <a:r>
              <a:rPr lang="en-US" altLang="zh-CN" i="1" dirty="0" smtClean="0">
                <a:solidFill>
                  <a:srgbClr val="008C87"/>
                </a:solidFill>
              </a:rPr>
              <a:t>r</a:t>
            </a:r>
            <a:r>
              <a:rPr lang="en-US" altLang="zh-CN" dirty="0" smtClean="0">
                <a:solidFill>
                  <a:srgbClr val="008C87"/>
                </a:solidFill>
              </a:rPr>
              <a:t>)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C54204-AD87-411C-9E57-230DB95B9003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Analysis of Greedy1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Suppose that the algorithm considers an edge out of </a:t>
            </a:r>
            <a:r>
              <a:rPr lang="en-US" altLang="zh-CN" i="1" dirty="0" err="1" smtClean="0">
                <a:solidFill>
                  <a:srgbClr val="008C87"/>
                </a:solidFill>
              </a:rPr>
              <a:t>R</a:t>
            </a:r>
            <a:r>
              <a:rPr lang="en-US" altLang="zh-CN" i="1" baseline="-25000" dirty="0" err="1" smtClean="0">
                <a:solidFill>
                  <a:srgbClr val="008C87"/>
                </a:solidFill>
              </a:rPr>
              <a:t>r</a:t>
            </a:r>
            <a:r>
              <a:rPr lang="en-US" altLang="zh-CN" dirty="0" smtClean="0"/>
              <a:t> first, choosing the end-point in </a:t>
            </a:r>
            <a:r>
              <a:rPr lang="en-US" altLang="zh-CN" i="1" dirty="0" smtClean="0">
                <a:solidFill>
                  <a:srgbClr val="008C87"/>
                </a:solidFill>
              </a:rPr>
              <a:t>R</a:t>
            </a:r>
            <a:r>
              <a:rPr lang="en-US" altLang="zh-CN" dirty="0" smtClean="0"/>
              <a:t> as the vertex to be placed in the cover.</a:t>
            </a:r>
          </a:p>
          <a:p>
            <a:r>
              <a:rPr lang="en-US" altLang="zh-CN" dirty="0" smtClean="0"/>
              <a:t>Then it picks an edge out of </a:t>
            </a:r>
            <a:r>
              <a:rPr lang="en-US" altLang="zh-CN" i="1" dirty="0" smtClean="0">
                <a:solidFill>
                  <a:srgbClr val="008C87"/>
                </a:solidFill>
              </a:rPr>
              <a:t>R</a:t>
            </a:r>
            <a:r>
              <a:rPr lang="en-US" altLang="zh-CN" i="1" baseline="-25000" dirty="0" smtClean="0">
                <a:solidFill>
                  <a:srgbClr val="008C87"/>
                </a:solidFill>
              </a:rPr>
              <a:t>r</a:t>
            </a:r>
            <a:r>
              <a:rPr lang="en-US" altLang="zh-CN" baseline="-25000" dirty="0" smtClean="0">
                <a:solidFill>
                  <a:srgbClr val="008C87"/>
                </a:solidFill>
              </a:rPr>
              <a:t>−1</a:t>
            </a:r>
            <a:r>
              <a:rPr lang="en-US" altLang="zh-CN" dirty="0" smtClean="0"/>
              <a:t>, again choosing its end-point in </a:t>
            </a:r>
            <a:r>
              <a:rPr lang="en-US" altLang="zh-CN" i="1" dirty="0" smtClean="0">
                <a:solidFill>
                  <a:srgbClr val="008C87"/>
                </a:solidFill>
              </a:rPr>
              <a:t>R</a:t>
            </a:r>
            <a:r>
              <a:rPr lang="en-US" altLang="zh-CN" dirty="0" smtClean="0"/>
              <a:t> for the cover </a:t>
            </a:r>
            <a:r>
              <a:rPr lang="en-US" altLang="zh-CN" i="1" dirty="0" smtClean="0">
                <a:solidFill>
                  <a:srgbClr val="008C87"/>
                </a:solidFill>
              </a:rPr>
              <a:t>C</a:t>
            </a:r>
            <a:r>
              <a:rPr lang="en-US" altLang="zh-CN" dirty="0" smtClean="0"/>
              <a:t>; and, so on.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C54204-AD87-411C-9E57-230DB95B9003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  <p:pic>
        <p:nvPicPr>
          <p:cNvPr id="870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1670" y="1500174"/>
            <a:ext cx="5047694" cy="1714512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DD5C36A-3D35-4264-8BC5-680B13D265AC}" type="slidenum">
              <a:rPr lang="en-US" altLang="zh-CN" smtClean="0"/>
              <a:pPr/>
              <a:t>2</a:t>
            </a:fld>
            <a:endParaRPr lang="en-US" altLang="zh-CN" smtClean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Last Time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Some difficult problems</a:t>
            </a:r>
          </a:p>
          <a:p>
            <a:pPr eaLnBrk="1" hangingPunct="1"/>
            <a:r>
              <a:rPr lang="en-US" altLang="zh-CN" smtClean="0"/>
              <a:t>P and NP</a:t>
            </a:r>
          </a:p>
          <a:p>
            <a:pPr eaLnBrk="1" hangingPunct="1"/>
            <a:r>
              <a:rPr lang="en-US" altLang="zh-CN" smtClean="0"/>
              <a:t>Polynomial-time reductions</a:t>
            </a:r>
          </a:p>
          <a:p>
            <a:pPr eaLnBrk="1" hangingPunct="1"/>
            <a:r>
              <a:rPr lang="en-US" altLang="zh-CN" smtClean="0"/>
              <a:t>Cook’s Theorem (SAT Problem)</a:t>
            </a:r>
          </a:p>
          <a:p>
            <a:pPr eaLnBrk="1" hangingPunct="1"/>
            <a:r>
              <a:rPr lang="en-US" altLang="zh-CN" smtClean="0"/>
              <a:t>NP-complete problem</a:t>
            </a:r>
          </a:p>
          <a:p>
            <a:pPr lvl="1" eaLnBrk="1" hangingPunct="1"/>
            <a:r>
              <a:rPr lang="en-US" altLang="zh-CN" smtClean="0"/>
              <a:t>Clique</a:t>
            </a:r>
          </a:p>
          <a:p>
            <a:pPr lvl="1" eaLnBrk="1" hangingPunct="1"/>
            <a:r>
              <a:rPr lang="en-US" altLang="zh-CN" smtClean="0"/>
              <a:t>Independent set</a:t>
            </a:r>
          </a:p>
          <a:p>
            <a:pPr lvl="1" eaLnBrk="1" hangingPunct="1"/>
            <a:r>
              <a:rPr lang="en-US" altLang="zh-CN" smtClean="0"/>
              <a:t>Vertex cover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Analysis of Greedy1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Therefore the vertex cover chosen is </a:t>
            </a:r>
            <a:r>
              <a:rPr lang="en-US" altLang="zh-CN" i="1" dirty="0" smtClean="0">
                <a:solidFill>
                  <a:srgbClr val="008C87"/>
                </a:solidFill>
              </a:rPr>
              <a:t>C</a:t>
            </a:r>
            <a:r>
              <a:rPr lang="en-US" altLang="zh-CN" dirty="0" smtClean="0">
                <a:solidFill>
                  <a:srgbClr val="008C87"/>
                </a:solidFill>
              </a:rPr>
              <a:t> = </a:t>
            </a:r>
            <a:r>
              <a:rPr lang="en-US" altLang="zh-CN" i="1" dirty="0" smtClean="0">
                <a:solidFill>
                  <a:srgbClr val="008C87"/>
                </a:solidFill>
              </a:rPr>
              <a:t>R</a:t>
            </a:r>
            <a:r>
              <a:rPr lang="en-US" altLang="zh-CN" dirty="0" smtClean="0"/>
              <a:t>. </a:t>
            </a:r>
          </a:p>
          <a:p>
            <a:r>
              <a:rPr lang="en-US" altLang="zh-CN" dirty="0" smtClean="0"/>
              <a:t>But </a:t>
            </a:r>
            <a:r>
              <a:rPr lang="en-US" altLang="zh-CN" i="1" dirty="0" smtClean="0">
                <a:solidFill>
                  <a:srgbClr val="008C87"/>
                </a:solidFill>
              </a:rPr>
              <a:t>L</a:t>
            </a:r>
            <a:r>
              <a:rPr lang="en-US" altLang="zh-CN" dirty="0" smtClean="0"/>
              <a:t> is itself a vertex cover since the graph is bipartite. </a:t>
            </a:r>
          </a:p>
          <a:p>
            <a:r>
              <a:rPr lang="en-US" altLang="zh-CN" dirty="0" smtClean="0"/>
              <a:t>It follows that the ratio achieved by this algorithm is no better than </a:t>
            </a:r>
            <a:r>
              <a:rPr lang="en-US" altLang="zh-CN" dirty="0" smtClean="0">
                <a:solidFill>
                  <a:srgbClr val="008C87"/>
                </a:solidFill>
              </a:rPr>
              <a:t>|</a:t>
            </a:r>
            <a:r>
              <a:rPr lang="en-US" altLang="zh-CN" i="1" dirty="0" smtClean="0">
                <a:solidFill>
                  <a:srgbClr val="008C87"/>
                </a:solidFill>
              </a:rPr>
              <a:t>R</a:t>
            </a:r>
            <a:r>
              <a:rPr lang="en-US" altLang="zh-CN" dirty="0" smtClean="0">
                <a:solidFill>
                  <a:srgbClr val="008C87"/>
                </a:solidFill>
              </a:rPr>
              <a:t>|/|</a:t>
            </a:r>
            <a:r>
              <a:rPr lang="en-US" altLang="zh-CN" i="1" dirty="0" smtClean="0">
                <a:solidFill>
                  <a:srgbClr val="008C87"/>
                </a:solidFill>
              </a:rPr>
              <a:t>L</a:t>
            </a:r>
            <a:r>
              <a:rPr lang="en-US" altLang="zh-CN" dirty="0" smtClean="0">
                <a:solidFill>
                  <a:srgbClr val="008C87"/>
                </a:solidFill>
              </a:rPr>
              <a:t>| = </a:t>
            </a:r>
            <a:r>
              <a:rPr lang="en-US" altLang="zh-CN" dirty="0" smtClean="0">
                <a:solidFill>
                  <a:srgbClr val="008C87"/>
                </a:solidFill>
                <a:sym typeface="Symbol"/>
              </a:rPr>
              <a:t></a:t>
            </a:r>
            <a:r>
              <a:rPr lang="en-US" altLang="zh-CN" dirty="0" smtClean="0">
                <a:solidFill>
                  <a:srgbClr val="008C87"/>
                </a:solidFill>
              </a:rPr>
              <a:t>(log </a:t>
            </a:r>
            <a:r>
              <a:rPr lang="en-US" altLang="zh-CN" i="1" dirty="0" smtClean="0">
                <a:solidFill>
                  <a:srgbClr val="008C87"/>
                </a:solidFill>
              </a:rPr>
              <a:t>r</a:t>
            </a:r>
            <a:r>
              <a:rPr lang="en-US" altLang="zh-CN" dirty="0" smtClean="0">
                <a:solidFill>
                  <a:srgbClr val="008C87"/>
                </a:solidFill>
              </a:rPr>
              <a:t>)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C54204-AD87-411C-9E57-230DB95B9003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Clever Greedy Algorithm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Repeatedly choose vertices which are incident to the largest number of </a:t>
            </a:r>
            <a:r>
              <a:rPr lang="en-US" altLang="zh-CN" i="1" dirty="0" smtClean="0"/>
              <a:t>currently </a:t>
            </a:r>
            <a:r>
              <a:rPr lang="en-US" altLang="zh-CN" dirty="0" smtClean="0"/>
              <a:t>uncovered edges.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C54204-AD87-411C-9E57-230DB95B9003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  <p:pic>
        <p:nvPicPr>
          <p:cNvPr id="860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3143248"/>
            <a:ext cx="5572164" cy="3011142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Analysis of Greedy2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Consider the behavior of this algorithm on the graph </a:t>
            </a:r>
            <a:r>
              <a:rPr lang="en-US" altLang="zh-CN" i="1" dirty="0" smtClean="0">
                <a:solidFill>
                  <a:srgbClr val="008C87"/>
                </a:solidFill>
              </a:rPr>
              <a:t>B</a:t>
            </a:r>
            <a:r>
              <a:rPr lang="en-US" altLang="zh-CN" dirty="0" smtClean="0"/>
              <a:t>. </a:t>
            </a:r>
          </a:p>
          <a:p>
            <a:r>
              <a:rPr lang="en-US" altLang="zh-CN" dirty="0" smtClean="0"/>
              <a:t>It should be easy to see that Greedy2 could also output </a:t>
            </a:r>
            <a:r>
              <a:rPr lang="en-US" altLang="zh-CN" i="1" dirty="0" smtClean="0">
                <a:solidFill>
                  <a:srgbClr val="008C87"/>
                </a:solidFill>
              </a:rPr>
              <a:t>R</a:t>
            </a:r>
            <a:r>
              <a:rPr lang="en-US" altLang="zh-CN" dirty="0" smtClean="0"/>
              <a:t> as a vertex cover. It could choose vertices from </a:t>
            </a:r>
            <a:r>
              <a:rPr lang="en-US" altLang="zh-CN" i="1" dirty="0" err="1" smtClean="0">
                <a:solidFill>
                  <a:srgbClr val="008C87"/>
                </a:solidFill>
              </a:rPr>
              <a:t>R</a:t>
            </a:r>
            <a:r>
              <a:rPr lang="en-US" altLang="zh-CN" i="1" baseline="-25000" dirty="0" err="1" smtClean="0">
                <a:solidFill>
                  <a:srgbClr val="008C87"/>
                </a:solidFill>
              </a:rPr>
              <a:t>r</a:t>
            </a:r>
            <a:r>
              <a:rPr lang="en-US" altLang="zh-CN" dirty="0" smtClean="0"/>
              <a:t> at the very first stage. After this, it could choose vertices from </a:t>
            </a:r>
            <a:r>
              <a:rPr lang="en-US" altLang="zh-CN" i="1" dirty="0" smtClean="0">
                <a:solidFill>
                  <a:srgbClr val="008C87"/>
                </a:solidFill>
              </a:rPr>
              <a:t>R</a:t>
            </a:r>
            <a:r>
              <a:rPr lang="en-US" altLang="zh-CN" i="1" baseline="-25000" dirty="0" smtClean="0">
                <a:solidFill>
                  <a:srgbClr val="008C87"/>
                </a:solidFill>
              </a:rPr>
              <a:t>r</a:t>
            </a:r>
            <a:r>
              <a:rPr lang="en-US" altLang="zh-CN" baseline="-25000" dirty="0" smtClean="0">
                <a:solidFill>
                  <a:srgbClr val="008C87"/>
                </a:solidFill>
              </a:rPr>
              <a:t>−1</a:t>
            </a:r>
            <a:r>
              <a:rPr lang="en-US" altLang="zh-CN" dirty="0" smtClean="0"/>
              <a:t>. </a:t>
            </a:r>
          </a:p>
          <a:p>
            <a:r>
              <a:rPr lang="en-US" altLang="zh-CN" dirty="0" smtClean="0"/>
              <a:t>In general, it would choose the highest degree vertices from </a:t>
            </a:r>
            <a:r>
              <a:rPr lang="en-US" altLang="zh-CN" i="1" dirty="0" smtClean="0">
                <a:solidFill>
                  <a:srgbClr val="008C87"/>
                </a:solidFill>
              </a:rPr>
              <a:t>R</a:t>
            </a:r>
            <a:r>
              <a:rPr lang="en-US" altLang="zh-CN" dirty="0" smtClean="0"/>
              <a:t> at each stage.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C54204-AD87-411C-9E57-230DB95B9003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257B51B-19E6-44A7-B6BA-66FB67EC7A8D}" type="slidenum">
              <a:rPr lang="en-US" altLang="zh-CN" smtClean="0"/>
              <a:pPr/>
              <a:t>23</a:t>
            </a:fld>
            <a:endParaRPr lang="en-US" altLang="zh-CN" smtClean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2-approximation algorithm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>
              <a:lnSpc>
                <a:spcPct val="90000"/>
              </a:lnSpc>
              <a:buFontTx/>
              <a:buNone/>
            </a:pPr>
            <a:r>
              <a:rPr lang="en-US" altLang="zh-CN" sz="2800" smtClean="0"/>
              <a:t>Approx-Vertex-Cover(</a:t>
            </a:r>
            <a:r>
              <a:rPr lang="en-US" altLang="zh-CN" sz="2800" i="1" smtClean="0">
                <a:solidFill>
                  <a:srgbClr val="009999"/>
                </a:solidFill>
              </a:rPr>
              <a:t>G</a:t>
            </a:r>
            <a:r>
              <a:rPr lang="en-US" altLang="zh-CN" sz="2800" smtClean="0"/>
              <a:t>)</a:t>
            </a:r>
          </a:p>
          <a:p>
            <a:pPr marL="533400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zh-CN" sz="2800" i="1" smtClean="0">
                <a:solidFill>
                  <a:srgbClr val="009999"/>
                </a:solidFill>
              </a:rPr>
              <a:t>C</a:t>
            </a:r>
            <a:r>
              <a:rPr lang="en-US" altLang="zh-CN" sz="2800" smtClean="0">
                <a:solidFill>
                  <a:srgbClr val="009999"/>
                </a:solidFill>
              </a:rPr>
              <a:t> </a:t>
            </a:r>
            <a:r>
              <a:rPr lang="en-US" altLang="zh-CN" sz="2800" smtClean="0">
                <a:solidFill>
                  <a:srgbClr val="009999"/>
                </a:solidFill>
                <a:sym typeface="Symbol" pitchFamily="18" charset="2"/>
              </a:rPr>
              <a:t> , </a:t>
            </a:r>
            <a:r>
              <a:rPr lang="en-US" altLang="zh-CN" sz="2800" i="1" smtClean="0">
                <a:solidFill>
                  <a:srgbClr val="009999"/>
                </a:solidFill>
                <a:sym typeface="Symbol" pitchFamily="18" charset="2"/>
              </a:rPr>
              <a:t>A</a:t>
            </a:r>
            <a:r>
              <a:rPr lang="en-US" altLang="zh-CN" sz="2800" smtClean="0">
                <a:solidFill>
                  <a:srgbClr val="009999"/>
                </a:solidFill>
                <a:sym typeface="Symbol" pitchFamily="18" charset="2"/>
              </a:rPr>
              <a:t>  </a:t>
            </a:r>
          </a:p>
          <a:p>
            <a:pPr marL="533400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zh-CN" sz="2800" i="1" smtClean="0">
                <a:solidFill>
                  <a:srgbClr val="009999"/>
                </a:solidFill>
                <a:sym typeface="Symbol" pitchFamily="18" charset="2"/>
              </a:rPr>
              <a:t>E</a:t>
            </a:r>
            <a:r>
              <a:rPr lang="en-US" altLang="zh-CN" sz="2800" smtClean="0">
                <a:solidFill>
                  <a:srgbClr val="009999"/>
                </a:solidFill>
                <a:sym typeface="Symbol" pitchFamily="18" charset="2"/>
              </a:rPr>
              <a:t>’  </a:t>
            </a:r>
            <a:r>
              <a:rPr lang="en-US" altLang="zh-CN" sz="2800" i="1" smtClean="0">
                <a:solidFill>
                  <a:srgbClr val="009999"/>
                </a:solidFill>
                <a:sym typeface="Symbol" pitchFamily="18" charset="2"/>
              </a:rPr>
              <a:t>E</a:t>
            </a:r>
            <a:r>
              <a:rPr lang="en-US" altLang="zh-CN" sz="2800" smtClean="0">
                <a:solidFill>
                  <a:srgbClr val="009999"/>
                </a:solidFill>
                <a:sym typeface="Symbol" pitchFamily="18" charset="2"/>
              </a:rPr>
              <a:t>[G]</a:t>
            </a:r>
          </a:p>
          <a:p>
            <a:pPr marL="533400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zh-CN" sz="2800" b="1" smtClean="0">
                <a:sym typeface="Symbol" pitchFamily="18" charset="2"/>
              </a:rPr>
              <a:t>while</a:t>
            </a:r>
            <a:r>
              <a:rPr lang="en-US" altLang="zh-CN" sz="2800" smtClean="0">
                <a:sym typeface="Symbol" pitchFamily="18" charset="2"/>
              </a:rPr>
              <a:t> </a:t>
            </a:r>
            <a:r>
              <a:rPr lang="en-US" altLang="zh-CN" sz="2800" i="1" smtClean="0">
                <a:solidFill>
                  <a:srgbClr val="009999"/>
                </a:solidFill>
                <a:sym typeface="Symbol" pitchFamily="18" charset="2"/>
              </a:rPr>
              <a:t>E</a:t>
            </a:r>
            <a:r>
              <a:rPr lang="en-US" altLang="zh-CN" sz="2800" smtClean="0">
                <a:solidFill>
                  <a:srgbClr val="009999"/>
                </a:solidFill>
                <a:sym typeface="Symbol" pitchFamily="18" charset="2"/>
              </a:rPr>
              <a:t>’  </a:t>
            </a:r>
          </a:p>
          <a:p>
            <a:pPr marL="533400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zh-CN" sz="2800" b="1" smtClean="0">
                <a:sym typeface="Symbol" pitchFamily="18" charset="2"/>
              </a:rPr>
              <a:t>       do</a:t>
            </a:r>
            <a:r>
              <a:rPr lang="en-US" altLang="zh-CN" sz="2800" smtClean="0">
                <a:sym typeface="Symbol" pitchFamily="18" charset="2"/>
              </a:rPr>
              <a:t> let </a:t>
            </a:r>
            <a:r>
              <a:rPr lang="en-US" altLang="zh-CN" sz="2800" smtClean="0">
                <a:solidFill>
                  <a:srgbClr val="009999"/>
                </a:solidFill>
                <a:sym typeface="Symbol" pitchFamily="18" charset="2"/>
              </a:rPr>
              <a:t>(</a:t>
            </a:r>
            <a:r>
              <a:rPr lang="en-US" altLang="zh-CN" sz="2800" i="1" smtClean="0">
                <a:solidFill>
                  <a:srgbClr val="009999"/>
                </a:solidFill>
                <a:sym typeface="Symbol" pitchFamily="18" charset="2"/>
              </a:rPr>
              <a:t>u</a:t>
            </a:r>
            <a:r>
              <a:rPr lang="en-US" altLang="zh-CN" sz="2800" smtClean="0">
                <a:solidFill>
                  <a:srgbClr val="009999"/>
                </a:solidFill>
                <a:sym typeface="Symbol" pitchFamily="18" charset="2"/>
              </a:rPr>
              <a:t>, </a:t>
            </a:r>
            <a:r>
              <a:rPr lang="en-US" altLang="zh-CN" sz="2800" i="1" smtClean="0">
                <a:solidFill>
                  <a:srgbClr val="009999"/>
                </a:solidFill>
                <a:sym typeface="Symbol" pitchFamily="18" charset="2"/>
              </a:rPr>
              <a:t>v</a:t>
            </a:r>
            <a:r>
              <a:rPr lang="en-US" altLang="zh-CN" sz="2800" smtClean="0">
                <a:solidFill>
                  <a:srgbClr val="009999"/>
                </a:solidFill>
                <a:sym typeface="Symbol" pitchFamily="18" charset="2"/>
              </a:rPr>
              <a:t>)</a:t>
            </a:r>
            <a:r>
              <a:rPr lang="en-US" altLang="zh-CN" sz="2800" smtClean="0">
                <a:sym typeface="Symbol" pitchFamily="18" charset="2"/>
              </a:rPr>
              <a:t> be an arbitrary edge of </a:t>
            </a:r>
            <a:r>
              <a:rPr lang="en-US" altLang="zh-CN" sz="2800" i="1" smtClean="0">
                <a:solidFill>
                  <a:srgbClr val="009999"/>
                </a:solidFill>
                <a:sym typeface="Symbol" pitchFamily="18" charset="2"/>
              </a:rPr>
              <a:t>E</a:t>
            </a:r>
            <a:r>
              <a:rPr lang="en-US" altLang="zh-CN" sz="2800" smtClean="0">
                <a:solidFill>
                  <a:srgbClr val="009999"/>
                </a:solidFill>
                <a:sym typeface="Symbol" pitchFamily="18" charset="2"/>
              </a:rPr>
              <a:t>’</a:t>
            </a:r>
          </a:p>
          <a:p>
            <a:pPr marL="533400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zh-CN" sz="2800" i="1" smtClean="0">
                <a:solidFill>
                  <a:srgbClr val="009999"/>
                </a:solidFill>
                <a:sym typeface="Symbol" pitchFamily="18" charset="2"/>
              </a:rPr>
              <a:t>            C</a:t>
            </a:r>
            <a:r>
              <a:rPr lang="en-US" altLang="zh-CN" sz="2800" smtClean="0">
                <a:solidFill>
                  <a:srgbClr val="009999"/>
                </a:solidFill>
                <a:sym typeface="Symbol" pitchFamily="18" charset="2"/>
              </a:rPr>
              <a:t>  </a:t>
            </a:r>
            <a:r>
              <a:rPr lang="en-US" altLang="zh-CN" sz="2800" i="1" smtClean="0">
                <a:solidFill>
                  <a:srgbClr val="009999"/>
                </a:solidFill>
                <a:sym typeface="Symbol" pitchFamily="18" charset="2"/>
              </a:rPr>
              <a:t>C</a:t>
            </a:r>
            <a:r>
              <a:rPr lang="en-US" altLang="zh-CN" sz="2800" smtClean="0">
                <a:solidFill>
                  <a:srgbClr val="009999"/>
                </a:solidFill>
                <a:sym typeface="Symbol" pitchFamily="18" charset="2"/>
              </a:rPr>
              <a:t>  {</a:t>
            </a:r>
            <a:r>
              <a:rPr lang="en-US" altLang="zh-CN" sz="2800" i="1" smtClean="0">
                <a:solidFill>
                  <a:srgbClr val="009999"/>
                </a:solidFill>
                <a:sym typeface="Symbol" pitchFamily="18" charset="2"/>
              </a:rPr>
              <a:t>u</a:t>
            </a:r>
            <a:r>
              <a:rPr lang="en-US" altLang="zh-CN" sz="2800" smtClean="0">
                <a:solidFill>
                  <a:srgbClr val="009999"/>
                </a:solidFill>
                <a:sym typeface="Symbol" pitchFamily="18" charset="2"/>
              </a:rPr>
              <a:t>, </a:t>
            </a:r>
            <a:r>
              <a:rPr lang="en-US" altLang="zh-CN" sz="2800" i="1" smtClean="0">
                <a:solidFill>
                  <a:srgbClr val="009999"/>
                </a:solidFill>
                <a:sym typeface="Symbol" pitchFamily="18" charset="2"/>
              </a:rPr>
              <a:t>v</a:t>
            </a:r>
            <a:r>
              <a:rPr lang="en-US" altLang="zh-CN" sz="2800" smtClean="0">
                <a:solidFill>
                  <a:srgbClr val="009999"/>
                </a:solidFill>
                <a:sym typeface="Symbol" pitchFamily="18" charset="2"/>
              </a:rPr>
              <a:t>}, </a:t>
            </a:r>
            <a:r>
              <a:rPr lang="en-US" altLang="zh-CN" sz="2800" i="1" smtClean="0">
                <a:solidFill>
                  <a:srgbClr val="009999"/>
                </a:solidFill>
                <a:sym typeface="Symbol" pitchFamily="18" charset="2"/>
              </a:rPr>
              <a:t>A</a:t>
            </a:r>
            <a:r>
              <a:rPr lang="en-US" altLang="zh-CN" sz="2800" smtClean="0">
                <a:solidFill>
                  <a:srgbClr val="009999"/>
                </a:solidFill>
                <a:sym typeface="Symbol" pitchFamily="18" charset="2"/>
              </a:rPr>
              <a:t>  </a:t>
            </a:r>
            <a:r>
              <a:rPr lang="en-US" altLang="zh-CN" sz="2800" i="1" smtClean="0">
                <a:solidFill>
                  <a:srgbClr val="009999"/>
                </a:solidFill>
                <a:sym typeface="Symbol" pitchFamily="18" charset="2"/>
              </a:rPr>
              <a:t>A</a:t>
            </a:r>
            <a:r>
              <a:rPr lang="en-US" altLang="zh-CN" sz="2800" smtClean="0">
                <a:solidFill>
                  <a:srgbClr val="009999"/>
                </a:solidFill>
                <a:sym typeface="Symbol" pitchFamily="18" charset="2"/>
              </a:rPr>
              <a:t>  {(</a:t>
            </a:r>
            <a:r>
              <a:rPr lang="en-US" altLang="zh-CN" sz="2800" i="1" smtClean="0">
                <a:solidFill>
                  <a:srgbClr val="009999"/>
                </a:solidFill>
                <a:sym typeface="Symbol" pitchFamily="18" charset="2"/>
              </a:rPr>
              <a:t>u</a:t>
            </a:r>
            <a:r>
              <a:rPr lang="en-US" altLang="zh-CN" sz="2800" smtClean="0">
                <a:solidFill>
                  <a:srgbClr val="009999"/>
                </a:solidFill>
                <a:sym typeface="Symbol" pitchFamily="18" charset="2"/>
              </a:rPr>
              <a:t>, </a:t>
            </a:r>
            <a:r>
              <a:rPr lang="en-US" altLang="zh-CN" sz="2800" i="1" smtClean="0">
                <a:solidFill>
                  <a:srgbClr val="009999"/>
                </a:solidFill>
                <a:sym typeface="Symbol" pitchFamily="18" charset="2"/>
              </a:rPr>
              <a:t>v</a:t>
            </a:r>
            <a:r>
              <a:rPr lang="en-US" altLang="zh-CN" sz="2800" smtClean="0">
                <a:solidFill>
                  <a:srgbClr val="009999"/>
                </a:solidFill>
                <a:sym typeface="Symbol" pitchFamily="18" charset="2"/>
              </a:rPr>
              <a:t>)}</a:t>
            </a:r>
          </a:p>
          <a:p>
            <a:pPr marL="533400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zh-CN" sz="2800" smtClean="0">
                <a:sym typeface="Symbol" pitchFamily="18" charset="2"/>
              </a:rPr>
              <a:t>            remove from </a:t>
            </a:r>
            <a:r>
              <a:rPr lang="en-US" altLang="zh-CN" sz="2800" i="1" smtClean="0">
                <a:solidFill>
                  <a:srgbClr val="009999"/>
                </a:solidFill>
                <a:sym typeface="Symbol" pitchFamily="18" charset="2"/>
              </a:rPr>
              <a:t>E</a:t>
            </a:r>
            <a:r>
              <a:rPr lang="en-US" altLang="zh-CN" sz="2800" smtClean="0">
                <a:solidFill>
                  <a:srgbClr val="009999"/>
                </a:solidFill>
                <a:sym typeface="Symbol" pitchFamily="18" charset="2"/>
              </a:rPr>
              <a:t>’</a:t>
            </a:r>
            <a:r>
              <a:rPr lang="en-US" altLang="zh-CN" sz="2800" smtClean="0">
                <a:sym typeface="Symbol" pitchFamily="18" charset="2"/>
              </a:rPr>
              <a:t> every edge incident on  </a:t>
            </a:r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r>
              <a:rPr lang="en-US" altLang="zh-CN" sz="2800" smtClean="0">
                <a:sym typeface="Symbol" pitchFamily="18" charset="2"/>
              </a:rPr>
              <a:t>                  either </a:t>
            </a:r>
            <a:r>
              <a:rPr lang="en-US" altLang="zh-CN" sz="2800" i="1" smtClean="0">
                <a:solidFill>
                  <a:srgbClr val="009999"/>
                </a:solidFill>
                <a:sym typeface="Symbol" pitchFamily="18" charset="2"/>
              </a:rPr>
              <a:t>u</a:t>
            </a:r>
            <a:r>
              <a:rPr lang="en-US" altLang="zh-CN" sz="2800" smtClean="0">
                <a:sym typeface="Symbol" pitchFamily="18" charset="2"/>
              </a:rPr>
              <a:t> or </a:t>
            </a:r>
            <a:r>
              <a:rPr lang="en-US" altLang="zh-CN" sz="2800" i="1" smtClean="0">
                <a:solidFill>
                  <a:srgbClr val="009999"/>
                </a:solidFill>
                <a:sym typeface="Symbol" pitchFamily="18" charset="2"/>
              </a:rPr>
              <a:t>v</a:t>
            </a:r>
          </a:p>
          <a:p>
            <a:pPr marL="533400" indent="-533400" eaLnBrk="1" hangingPunct="1">
              <a:lnSpc>
                <a:spcPct val="90000"/>
              </a:lnSpc>
              <a:buFontTx/>
              <a:buAutoNum type="arabicPeriod" startAt="7"/>
            </a:pPr>
            <a:r>
              <a:rPr lang="en-US" altLang="zh-CN" sz="2800" b="1" smtClean="0">
                <a:sym typeface="Symbol" pitchFamily="18" charset="2"/>
              </a:rPr>
              <a:t>return</a:t>
            </a:r>
            <a:r>
              <a:rPr lang="en-US" altLang="zh-CN" sz="2800" smtClean="0">
                <a:sym typeface="Symbol" pitchFamily="18" charset="2"/>
              </a:rPr>
              <a:t> </a:t>
            </a:r>
            <a:r>
              <a:rPr lang="en-US" altLang="zh-CN" sz="2800" i="1" smtClean="0">
                <a:solidFill>
                  <a:srgbClr val="009999"/>
                </a:solidFill>
                <a:sym typeface="Symbol" pitchFamily="18" charset="2"/>
              </a:rPr>
              <a:t>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54EA22C-3ED7-49F5-89B5-278BDD0FE827}" type="slidenum">
              <a:rPr lang="en-US" altLang="zh-CN" smtClean="0"/>
              <a:pPr/>
              <a:t>24</a:t>
            </a:fld>
            <a:endParaRPr lang="en-US" altLang="zh-CN" smtClean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Example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The operation of Approx-Vertex-Cover:</a:t>
            </a:r>
          </a:p>
        </p:txBody>
      </p:sp>
      <p:sp>
        <p:nvSpPr>
          <p:cNvPr id="24581" name="Oval 4"/>
          <p:cNvSpPr>
            <a:spLocks noChangeArrowheads="1"/>
          </p:cNvSpPr>
          <p:nvPr/>
        </p:nvSpPr>
        <p:spPr bwMode="auto">
          <a:xfrm>
            <a:off x="971550" y="2420938"/>
            <a:ext cx="284163" cy="3175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zh-CN" sz="1000" i="1">
                <a:solidFill>
                  <a:srgbClr val="009999"/>
                </a:solidFill>
              </a:rPr>
              <a:t>b</a:t>
            </a:r>
          </a:p>
        </p:txBody>
      </p:sp>
      <p:sp>
        <p:nvSpPr>
          <p:cNvPr id="24582" name="Oval 5"/>
          <p:cNvSpPr>
            <a:spLocks noChangeArrowheads="1"/>
          </p:cNvSpPr>
          <p:nvPr/>
        </p:nvSpPr>
        <p:spPr bwMode="auto">
          <a:xfrm>
            <a:off x="971550" y="3471863"/>
            <a:ext cx="284163" cy="3175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zh-CN" sz="1000" i="1">
                <a:solidFill>
                  <a:srgbClr val="009999"/>
                </a:solidFill>
              </a:rPr>
              <a:t>a</a:t>
            </a:r>
          </a:p>
        </p:txBody>
      </p:sp>
      <p:sp>
        <p:nvSpPr>
          <p:cNvPr id="24583" name="Oval 6"/>
          <p:cNvSpPr>
            <a:spLocks noChangeArrowheads="1"/>
          </p:cNvSpPr>
          <p:nvPr/>
        </p:nvSpPr>
        <p:spPr bwMode="auto">
          <a:xfrm>
            <a:off x="2124075" y="2420938"/>
            <a:ext cx="274638" cy="3175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zh-CN" sz="1000" i="1">
                <a:solidFill>
                  <a:srgbClr val="009999"/>
                </a:solidFill>
              </a:rPr>
              <a:t>c</a:t>
            </a:r>
          </a:p>
        </p:txBody>
      </p:sp>
      <p:sp>
        <p:nvSpPr>
          <p:cNvPr id="24584" name="Oval 7"/>
          <p:cNvSpPr>
            <a:spLocks noChangeArrowheads="1"/>
          </p:cNvSpPr>
          <p:nvPr/>
        </p:nvSpPr>
        <p:spPr bwMode="auto">
          <a:xfrm>
            <a:off x="3213100" y="2420938"/>
            <a:ext cx="284163" cy="3175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zh-CN" sz="1000" i="1">
                <a:solidFill>
                  <a:srgbClr val="009999"/>
                </a:solidFill>
              </a:rPr>
              <a:t>d</a:t>
            </a:r>
          </a:p>
        </p:txBody>
      </p:sp>
      <p:sp>
        <p:nvSpPr>
          <p:cNvPr id="24585" name="Oval 8"/>
          <p:cNvSpPr>
            <a:spLocks noChangeArrowheads="1"/>
          </p:cNvSpPr>
          <p:nvPr/>
        </p:nvSpPr>
        <p:spPr bwMode="auto">
          <a:xfrm>
            <a:off x="2136775" y="3471863"/>
            <a:ext cx="274638" cy="3175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zh-CN" sz="1000" i="1">
                <a:solidFill>
                  <a:srgbClr val="009999"/>
                </a:solidFill>
              </a:rPr>
              <a:t>e</a:t>
            </a:r>
          </a:p>
        </p:txBody>
      </p:sp>
      <p:sp>
        <p:nvSpPr>
          <p:cNvPr id="24586" name="Oval 9"/>
          <p:cNvSpPr>
            <a:spLocks noChangeArrowheads="1"/>
          </p:cNvSpPr>
          <p:nvPr/>
        </p:nvSpPr>
        <p:spPr bwMode="auto">
          <a:xfrm>
            <a:off x="3203575" y="3471863"/>
            <a:ext cx="288925" cy="3175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altLang="zh-CN" sz="1000" i="1">
                <a:solidFill>
                  <a:srgbClr val="009999"/>
                </a:solidFill>
              </a:rPr>
              <a:t>f</a:t>
            </a:r>
          </a:p>
        </p:txBody>
      </p:sp>
      <p:sp>
        <p:nvSpPr>
          <p:cNvPr id="24587" name="Oval 10"/>
          <p:cNvSpPr>
            <a:spLocks noChangeArrowheads="1"/>
          </p:cNvSpPr>
          <p:nvPr/>
        </p:nvSpPr>
        <p:spPr bwMode="auto">
          <a:xfrm>
            <a:off x="4221163" y="3471863"/>
            <a:ext cx="284162" cy="3175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zh-CN" sz="1000" i="1">
                <a:solidFill>
                  <a:srgbClr val="009999"/>
                </a:solidFill>
              </a:rPr>
              <a:t>g</a:t>
            </a:r>
          </a:p>
        </p:txBody>
      </p:sp>
      <p:sp>
        <p:nvSpPr>
          <p:cNvPr id="24588" name="Line 11"/>
          <p:cNvSpPr>
            <a:spLocks noChangeShapeType="1"/>
          </p:cNvSpPr>
          <p:nvPr/>
        </p:nvSpPr>
        <p:spPr bwMode="auto">
          <a:xfrm>
            <a:off x="1260475" y="2565400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4589" name="Line 12"/>
          <p:cNvSpPr>
            <a:spLocks noChangeShapeType="1"/>
          </p:cNvSpPr>
          <p:nvPr/>
        </p:nvSpPr>
        <p:spPr bwMode="auto">
          <a:xfrm>
            <a:off x="1116013" y="2709863"/>
            <a:ext cx="0" cy="792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4590" name="Line 13"/>
          <p:cNvSpPr>
            <a:spLocks noChangeShapeType="1"/>
          </p:cNvSpPr>
          <p:nvPr/>
        </p:nvSpPr>
        <p:spPr bwMode="auto">
          <a:xfrm>
            <a:off x="2411413" y="2565400"/>
            <a:ext cx="7921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4591" name="Line 14"/>
          <p:cNvSpPr>
            <a:spLocks noChangeShapeType="1"/>
          </p:cNvSpPr>
          <p:nvPr/>
        </p:nvSpPr>
        <p:spPr bwMode="auto">
          <a:xfrm>
            <a:off x="2268538" y="2709863"/>
            <a:ext cx="0" cy="792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4592" name="Line 15"/>
          <p:cNvSpPr>
            <a:spLocks noChangeShapeType="1"/>
          </p:cNvSpPr>
          <p:nvPr/>
        </p:nvSpPr>
        <p:spPr bwMode="auto">
          <a:xfrm>
            <a:off x="3348038" y="2709863"/>
            <a:ext cx="0" cy="792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4593" name="Line 16"/>
          <p:cNvSpPr>
            <a:spLocks noChangeShapeType="1"/>
          </p:cNvSpPr>
          <p:nvPr/>
        </p:nvSpPr>
        <p:spPr bwMode="auto">
          <a:xfrm>
            <a:off x="2411413" y="3644900"/>
            <a:ext cx="7921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4594" name="Line 17"/>
          <p:cNvSpPr>
            <a:spLocks noChangeShapeType="1"/>
          </p:cNvSpPr>
          <p:nvPr/>
        </p:nvSpPr>
        <p:spPr bwMode="auto">
          <a:xfrm flipH="1">
            <a:off x="2413000" y="2709863"/>
            <a:ext cx="86360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4595" name="Line 18"/>
          <p:cNvSpPr>
            <a:spLocks noChangeShapeType="1"/>
          </p:cNvSpPr>
          <p:nvPr/>
        </p:nvSpPr>
        <p:spPr bwMode="auto">
          <a:xfrm>
            <a:off x="3421063" y="2709863"/>
            <a:ext cx="86360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4596" name="Text Box 34"/>
          <p:cNvSpPr txBox="1">
            <a:spLocks noChangeArrowheads="1"/>
          </p:cNvSpPr>
          <p:nvPr/>
        </p:nvSpPr>
        <p:spPr bwMode="auto">
          <a:xfrm>
            <a:off x="2032000" y="3902075"/>
            <a:ext cx="641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rgbClr val="009999"/>
                </a:solidFill>
              </a:rPr>
              <a:t>C</a:t>
            </a:r>
            <a:r>
              <a:rPr lang="en-US" altLang="zh-CN" sz="1600">
                <a:solidFill>
                  <a:srgbClr val="009999"/>
                </a:solidFill>
              </a:rPr>
              <a:t> = </a:t>
            </a:r>
            <a:r>
              <a:rPr lang="en-US" altLang="zh-CN" sz="1600">
                <a:solidFill>
                  <a:srgbClr val="009999"/>
                </a:solidFill>
                <a:sym typeface="Symbol" pitchFamily="18" charset="2"/>
              </a:rPr>
              <a:t></a:t>
            </a:r>
          </a:p>
        </p:txBody>
      </p:sp>
      <p:grpSp>
        <p:nvGrpSpPr>
          <p:cNvPr id="2" name="Group 64"/>
          <p:cNvGrpSpPr>
            <a:grpSpLocks/>
          </p:cNvGrpSpPr>
          <p:nvPr/>
        </p:nvGrpSpPr>
        <p:grpSpPr bwMode="auto">
          <a:xfrm>
            <a:off x="4999038" y="2420938"/>
            <a:ext cx="3533775" cy="1804987"/>
            <a:chOff x="3149" y="1525"/>
            <a:chExt cx="2226" cy="1137"/>
          </a:xfrm>
        </p:grpSpPr>
        <p:sp>
          <p:nvSpPr>
            <p:cNvPr id="24621" name="Oval 19"/>
            <p:cNvSpPr>
              <a:spLocks noChangeArrowheads="1"/>
            </p:cNvSpPr>
            <p:nvPr/>
          </p:nvSpPr>
          <p:spPr bwMode="auto">
            <a:xfrm>
              <a:off x="3149" y="1525"/>
              <a:ext cx="179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000" i="1">
                  <a:solidFill>
                    <a:srgbClr val="009999"/>
                  </a:solidFill>
                </a:rPr>
                <a:t>b</a:t>
              </a:r>
            </a:p>
          </p:txBody>
        </p:sp>
        <p:sp>
          <p:nvSpPr>
            <p:cNvPr id="24622" name="Oval 20"/>
            <p:cNvSpPr>
              <a:spLocks noChangeArrowheads="1"/>
            </p:cNvSpPr>
            <p:nvPr/>
          </p:nvSpPr>
          <p:spPr bwMode="auto">
            <a:xfrm>
              <a:off x="3149" y="2187"/>
              <a:ext cx="179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000" i="1">
                  <a:solidFill>
                    <a:srgbClr val="009999"/>
                  </a:solidFill>
                </a:rPr>
                <a:t>a</a:t>
              </a:r>
            </a:p>
          </p:txBody>
        </p:sp>
        <p:sp>
          <p:nvSpPr>
            <p:cNvPr id="24623" name="Oval 21"/>
            <p:cNvSpPr>
              <a:spLocks noChangeArrowheads="1"/>
            </p:cNvSpPr>
            <p:nvPr/>
          </p:nvSpPr>
          <p:spPr bwMode="auto">
            <a:xfrm>
              <a:off x="3875" y="1525"/>
              <a:ext cx="173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000" i="1">
                  <a:solidFill>
                    <a:srgbClr val="009999"/>
                  </a:solidFill>
                </a:rPr>
                <a:t>c</a:t>
              </a:r>
            </a:p>
          </p:txBody>
        </p:sp>
        <p:sp>
          <p:nvSpPr>
            <p:cNvPr id="24624" name="Oval 22"/>
            <p:cNvSpPr>
              <a:spLocks noChangeArrowheads="1"/>
            </p:cNvSpPr>
            <p:nvPr/>
          </p:nvSpPr>
          <p:spPr bwMode="auto">
            <a:xfrm>
              <a:off x="4561" y="1525"/>
              <a:ext cx="179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000" i="1">
                  <a:solidFill>
                    <a:srgbClr val="009999"/>
                  </a:solidFill>
                </a:rPr>
                <a:t>d</a:t>
              </a:r>
            </a:p>
          </p:txBody>
        </p:sp>
        <p:sp>
          <p:nvSpPr>
            <p:cNvPr id="24625" name="Oval 23"/>
            <p:cNvSpPr>
              <a:spLocks noChangeArrowheads="1"/>
            </p:cNvSpPr>
            <p:nvPr/>
          </p:nvSpPr>
          <p:spPr bwMode="auto">
            <a:xfrm>
              <a:off x="3883" y="2187"/>
              <a:ext cx="173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000" i="1">
                  <a:solidFill>
                    <a:srgbClr val="009999"/>
                  </a:solidFill>
                </a:rPr>
                <a:t>e</a:t>
              </a:r>
            </a:p>
          </p:txBody>
        </p:sp>
        <p:sp>
          <p:nvSpPr>
            <p:cNvPr id="24626" name="Oval 24"/>
            <p:cNvSpPr>
              <a:spLocks noChangeArrowheads="1"/>
            </p:cNvSpPr>
            <p:nvPr/>
          </p:nvSpPr>
          <p:spPr bwMode="auto">
            <a:xfrm>
              <a:off x="4555" y="2187"/>
              <a:ext cx="18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000" i="1">
                  <a:solidFill>
                    <a:srgbClr val="009999"/>
                  </a:solidFill>
                </a:rPr>
                <a:t>f</a:t>
              </a:r>
            </a:p>
          </p:txBody>
        </p:sp>
        <p:sp>
          <p:nvSpPr>
            <p:cNvPr id="24627" name="Oval 25"/>
            <p:cNvSpPr>
              <a:spLocks noChangeArrowheads="1"/>
            </p:cNvSpPr>
            <p:nvPr/>
          </p:nvSpPr>
          <p:spPr bwMode="auto">
            <a:xfrm>
              <a:off x="5196" y="2187"/>
              <a:ext cx="179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000" i="1">
                  <a:solidFill>
                    <a:srgbClr val="009999"/>
                  </a:solidFill>
                </a:rPr>
                <a:t>g</a:t>
              </a:r>
            </a:p>
          </p:txBody>
        </p:sp>
        <p:sp>
          <p:nvSpPr>
            <p:cNvPr id="24628" name="Line 26"/>
            <p:cNvSpPr>
              <a:spLocks noChangeShapeType="1"/>
            </p:cNvSpPr>
            <p:nvPr/>
          </p:nvSpPr>
          <p:spPr bwMode="auto">
            <a:xfrm>
              <a:off x="3331" y="1616"/>
              <a:ext cx="5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4629" name="Line 27"/>
            <p:cNvSpPr>
              <a:spLocks noChangeShapeType="1"/>
            </p:cNvSpPr>
            <p:nvPr/>
          </p:nvSpPr>
          <p:spPr bwMode="auto">
            <a:xfrm>
              <a:off x="3240" y="1707"/>
              <a:ext cx="0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4630" name="Line 28"/>
            <p:cNvSpPr>
              <a:spLocks noChangeShapeType="1"/>
            </p:cNvSpPr>
            <p:nvPr/>
          </p:nvSpPr>
          <p:spPr bwMode="auto">
            <a:xfrm>
              <a:off x="4056" y="1616"/>
              <a:ext cx="4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4631" name="Line 29"/>
            <p:cNvSpPr>
              <a:spLocks noChangeShapeType="1"/>
            </p:cNvSpPr>
            <p:nvPr/>
          </p:nvSpPr>
          <p:spPr bwMode="auto">
            <a:xfrm>
              <a:off x="3966" y="1707"/>
              <a:ext cx="0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632" name="Line 30"/>
            <p:cNvSpPr>
              <a:spLocks noChangeShapeType="1"/>
            </p:cNvSpPr>
            <p:nvPr/>
          </p:nvSpPr>
          <p:spPr bwMode="auto">
            <a:xfrm>
              <a:off x="4646" y="1707"/>
              <a:ext cx="0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633" name="Line 31"/>
            <p:cNvSpPr>
              <a:spLocks noChangeShapeType="1"/>
            </p:cNvSpPr>
            <p:nvPr/>
          </p:nvSpPr>
          <p:spPr bwMode="auto">
            <a:xfrm>
              <a:off x="4056" y="2296"/>
              <a:ext cx="4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4634" name="Line 32"/>
            <p:cNvSpPr>
              <a:spLocks noChangeShapeType="1"/>
            </p:cNvSpPr>
            <p:nvPr/>
          </p:nvSpPr>
          <p:spPr bwMode="auto">
            <a:xfrm flipH="1">
              <a:off x="4057" y="1707"/>
              <a:ext cx="544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635" name="Line 33"/>
            <p:cNvSpPr>
              <a:spLocks noChangeShapeType="1"/>
            </p:cNvSpPr>
            <p:nvPr/>
          </p:nvSpPr>
          <p:spPr bwMode="auto">
            <a:xfrm>
              <a:off x="4692" y="1707"/>
              <a:ext cx="544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636" name="Text Box 35"/>
            <p:cNvSpPr txBox="1">
              <a:spLocks noChangeArrowheads="1"/>
            </p:cNvSpPr>
            <p:nvPr/>
          </p:nvSpPr>
          <p:spPr bwMode="auto">
            <a:xfrm>
              <a:off x="3833" y="2450"/>
              <a:ext cx="6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600" i="1">
                  <a:solidFill>
                    <a:srgbClr val="009999"/>
                  </a:solidFill>
                </a:rPr>
                <a:t>C</a:t>
              </a:r>
              <a:r>
                <a:rPr lang="en-US" altLang="zh-CN" sz="1600">
                  <a:solidFill>
                    <a:srgbClr val="009999"/>
                  </a:solidFill>
                </a:rPr>
                <a:t> = </a:t>
              </a:r>
              <a:r>
                <a:rPr lang="en-US" altLang="zh-CN" sz="1600">
                  <a:solidFill>
                    <a:srgbClr val="009999"/>
                  </a:solidFill>
                  <a:sym typeface="Symbol" pitchFamily="18" charset="2"/>
                </a:rPr>
                <a:t>{</a:t>
              </a:r>
              <a:r>
                <a:rPr lang="en-US" altLang="zh-CN" sz="1600" i="1">
                  <a:solidFill>
                    <a:srgbClr val="009999"/>
                  </a:solidFill>
                  <a:sym typeface="Symbol" pitchFamily="18" charset="2"/>
                </a:rPr>
                <a:t>b</a:t>
              </a:r>
              <a:r>
                <a:rPr lang="en-US" altLang="zh-CN" sz="1600">
                  <a:solidFill>
                    <a:srgbClr val="009999"/>
                  </a:solidFill>
                  <a:sym typeface="Symbol" pitchFamily="18" charset="2"/>
                </a:rPr>
                <a:t>, </a:t>
              </a:r>
              <a:r>
                <a:rPr lang="en-US" altLang="zh-CN" sz="1600" i="1">
                  <a:solidFill>
                    <a:srgbClr val="009999"/>
                  </a:solidFill>
                  <a:sym typeface="Symbol" pitchFamily="18" charset="2"/>
                </a:rPr>
                <a:t>c</a:t>
              </a:r>
              <a:r>
                <a:rPr lang="en-US" altLang="zh-CN" sz="1600">
                  <a:solidFill>
                    <a:srgbClr val="009999"/>
                  </a:solidFill>
                  <a:sym typeface="Symbol" pitchFamily="18" charset="2"/>
                </a:rPr>
                <a:t>}</a:t>
              </a:r>
            </a:p>
          </p:txBody>
        </p:sp>
      </p:grpSp>
      <p:grpSp>
        <p:nvGrpSpPr>
          <p:cNvPr id="3" name="Group 65"/>
          <p:cNvGrpSpPr>
            <a:grpSpLocks/>
          </p:cNvGrpSpPr>
          <p:nvPr/>
        </p:nvGrpSpPr>
        <p:grpSpPr bwMode="auto">
          <a:xfrm>
            <a:off x="971550" y="4503738"/>
            <a:ext cx="3533775" cy="1804987"/>
            <a:chOff x="612" y="2837"/>
            <a:chExt cx="2226" cy="1137"/>
          </a:xfrm>
        </p:grpSpPr>
        <p:sp>
          <p:nvSpPr>
            <p:cNvPr id="24609" name="Oval 36"/>
            <p:cNvSpPr>
              <a:spLocks noChangeArrowheads="1"/>
            </p:cNvSpPr>
            <p:nvPr/>
          </p:nvSpPr>
          <p:spPr bwMode="auto">
            <a:xfrm>
              <a:off x="612" y="2837"/>
              <a:ext cx="179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000" i="1">
                  <a:solidFill>
                    <a:srgbClr val="009999"/>
                  </a:solidFill>
                </a:rPr>
                <a:t>b</a:t>
              </a:r>
            </a:p>
          </p:txBody>
        </p:sp>
        <p:sp>
          <p:nvSpPr>
            <p:cNvPr id="24610" name="Oval 37"/>
            <p:cNvSpPr>
              <a:spLocks noChangeArrowheads="1"/>
            </p:cNvSpPr>
            <p:nvPr/>
          </p:nvSpPr>
          <p:spPr bwMode="auto">
            <a:xfrm>
              <a:off x="612" y="3499"/>
              <a:ext cx="179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000" i="1">
                  <a:solidFill>
                    <a:srgbClr val="009999"/>
                  </a:solidFill>
                </a:rPr>
                <a:t>a</a:t>
              </a:r>
            </a:p>
          </p:txBody>
        </p:sp>
        <p:sp>
          <p:nvSpPr>
            <p:cNvPr id="24611" name="Oval 38"/>
            <p:cNvSpPr>
              <a:spLocks noChangeArrowheads="1"/>
            </p:cNvSpPr>
            <p:nvPr/>
          </p:nvSpPr>
          <p:spPr bwMode="auto">
            <a:xfrm>
              <a:off x="1338" y="2837"/>
              <a:ext cx="173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000" i="1">
                  <a:solidFill>
                    <a:srgbClr val="009999"/>
                  </a:solidFill>
                </a:rPr>
                <a:t>c</a:t>
              </a:r>
            </a:p>
          </p:txBody>
        </p:sp>
        <p:sp>
          <p:nvSpPr>
            <p:cNvPr id="24612" name="Oval 39"/>
            <p:cNvSpPr>
              <a:spLocks noChangeArrowheads="1"/>
            </p:cNvSpPr>
            <p:nvPr/>
          </p:nvSpPr>
          <p:spPr bwMode="auto">
            <a:xfrm>
              <a:off x="2024" y="2837"/>
              <a:ext cx="179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000" i="1">
                  <a:solidFill>
                    <a:srgbClr val="009999"/>
                  </a:solidFill>
                </a:rPr>
                <a:t>d</a:t>
              </a:r>
            </a:p>
          </p:txBody>
        </p:sp>
        <p:sp>
          <p:nvSpPr>
            <p:cNvPr id="24613" name="Oval 40"/>
            <p:cNvSpPr>
              <a:spLocks noChangeArrowheads="1"/>
            </p:cNvSpPr>
            <p:nvPr/>
          </p:nvSpPr>
          <p:spPr bwMode="auto">
            <a:xfrm>
              <a:off x="1346" y="3499"/>
              <a:ext cx="173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000" i="1">
                  <a:solidFill>
                    <a:srgbClr val="009999"/>
                  </a:solidFill>
                </a:rPr>
                <a:t>e</a:t>
              </a:r>
            </a:p>
          </p:txBody>
        </p:sp>
        <p:sp>
          <p:nvSpPr>
            <p:cNvPr id="24614" name="Oval 41"/>
            <p:cNvSpPr>
              <a:spLocks noChangeArrowheads="1"/>
            </p:cNvSpPr>
            <p:nvPr/>
          </p:nvSpPr>
          <p:spPr bwMode="auto">
            <a:xfrm>
              <a:off x="2018" y="3499"/>
              <a:ext cx="18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000" i="1">
                  <a:solidFill>
                    <a:srgbClr val="009999"/>
                  </a:solidFill>
                </a:rPr>
                <a:t>f</a:t>
              </a:r>
            </a:p>
          </p:txBody>
        </p:sp>
        <p:sp>
          <p:nvSpPr>
            <p:cNvPr id="24615" name="Oval 42"/>
            <p:cNvSpPr>
              <a:spLocks noChangeArrowheads="1"/>
            </p:cNvSpPr>
            <p:nvPr/>
          </p:nvSpPr>
          <p:spPr bwMode="auto">
            <a:xfrm>
              <a:off x="2659" y="3499"/>
              <a:ext cx="179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000" i="1">
                  <a:solidFill>
                    <a:srgbClr val="009999"/>
                  </a:solidFill>
                </a:rPr>
                <a:t>g</a:t>
              </a:r>
            </a:p>
          </p:txBody>
        </p:sp>
        <p:sp>
          <p:nvSpPr>
            <p:cNvPr id="24616" name="Line 47"/>
            <p:cNvSpPr>
              <a:spLocks noChangeShapeType="1"/>
            </p:cNvSpPr>
            <p:nvPr/>
          </p:nvSpPr>
          <p:spPr bwMode="auto">
            <a:xfrm>
              <a:off x="2109" y="3019"/>
              <a:ext cx="0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617" name="Line 48"/>
            <p:cNvSpPr>
              <a:spLocks noChangeShapeType="1"/>
            </p:cNvSpPr>
            <p:nvPr/>
          </p:nvSpPr>
          <p:spPr bwMode="auto">
            <a:xfrm>
              <a:off x="1519" y="3608"/>
              <a:ext cx="49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4618" name="Line 49"/>
            <p:cNvSpPr>
              <a:spLocks noChangeShapeType="1"/>
            </p:cNvSpPr>
            <p:nvPr/>
          </p:nvSpPr>
          <p:spPr bwMode="auto">
            <a:xfrm flipH="1">
              <a:off x="1520" y="3019"/>
              <a:ext cx="544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619" name="Line 50"/>
            <p:cNvSpPr>
              <a:spLocks noChangeShapeType="1"/>
            </p:cNvSpPr>
            <p:nvPr/>
          </p:nvSpPr>
          <p:spPr bwMode="auto">
            <a:xfrm>
              <a:off x="2155" y="3019"/>
              <a:ext cx="544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620" name="Text Box 51"/>
            <p:cNvSpPr txBox="1">
              <a:spLocks noChangeArrowheads="1"/>
            </p:cNvSpPr>
            <p:nvPr/>
          </p:nvSpPr>
          <p:spPr bwMode="auto">
            <a:xfrm>
              <a:off x="1153" y="3762"/>
              <a:ext cx="86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600" i="1">
                  <a:solidFill>
                    <a:srgbClr val="009999"/>
                  </a:solidFill>
                </a:rPr>
                <a:t>C</a:t>
              </a:r>
              <a:r>
                <a:rPr lang="en-US" altLang="zh-CN" sz="1600">
                  <a:solidFill>
                    <a:srgbClr val="009999"/>
                  </a:solidFill>
                </a:rPr>
                <a:t> = </a:t>
              </a:r>
              <a:r>
                <a:rPr lang="en-US" altLang="zh-CN" sz="1600">
                  <a:solidFill>
                    <a:srgbClr val="009999"/>
                  </a:solidFill>
                  <a:sym typeface="Symbol" pitchFamily="18" charset="2"/>
                </a:rPr>
                <a:t>{</a:t>
              </a:r>
              <a:r>
                <a:rPr lang="en-US" altLang="zh-CN" sz="1600" i="1">
                  <a:solidFill>
                    <a:srgbClr val="009999"/>
                  </a:solidFill>
                  <a:sym typeface="Symbol" pitchFamily="18" charset="2"/>
                </a:rPr>
                <a:t>b</a:t>
              </a:r>
              <a:r>
                <a:rPr lang="en-US" altLang="zh-CN" sz="1600">
                  <a:solidFill>
                    <a:srgbClr val="009999"/>
                  </a:solidFill>
                  <a:sym typeface="Symbol" pitchFamily="18" charset="2"/>
                </a:rPr>
                <a:t>, </a:t>
              </a:r>
              <a:r>
                <a:rPr lang="en-US" altLang="zh-CN" sz="1600" i="1">
                  <a:solidFill>
                    <a:srgbClr val="009999"/>
                  </a:solidFill>
                  <a:sym typeface="Symbol" pitchFamily="18" charset="2"/>
                </a:rPr>
                <a:t>c</a:t>
              </a:r>
              <a:r>
                <a:rPr lang="en-US" altLang="zh-CN" sz="1600">
                  <a:solidFill>
                    <a:srgbClr val="009999"/>
                  </a:solidFill>
                  <a:sym typeface="Symbol" pitchFamily="18" charset="2"/>
                </a:rPr>
                <a:t>,</a:t>
              </a:r>
              <a:r>
                <a:rPr lang="en-US" altLang="zh-CN" sz="1600" i="1">
                  <a:solidFill>
                    <a:srgbClr val="009999"/>
                  </a:solidFill>
                  <a:sym typeface="Symbol" pitchFamily="18" charset="2"/>
                </a:rPr>
                <a:t> e</a:t>
              </a:r>
              <a:r>
                <a:rPr lang="en-US" altLang="zh-CN" sz="1600">
                  <a:solidFill>
                    <a:srgbClr val="009999"/>
                  </a:solidFill>
                  <a:sym typeface="Symbol" pitchFamily="18" charset="2"/>
                </a:rPr>
                <a:t>,</a:t>
              </a:r>
              <a:r>
                <a:rPr lang="en-US" altLang="zh-CN" sz="1600" i="1">
                  <a:solidFill>
                    <a:srgbClr val="009999"/>
                  </a:solidFill>
                  <a:sym typeface="Symbol" pitchFamily="18" charset="2"/>
                </a:rPr>
                <a:t> f</a:t>
              </a:r>
              <a:r>
                <a:rPr lang="en-US" altLang="zh-CN" sz="1600">
                  <a:solidFill>
                    <a:srgbClr val="009999"/>
                  </a:solidFill>
                  <a:sym typeface="Symbol" pitchFamily="18" charset="2"/>
                </a:rPr>
                <a:t>}</a:t>
              </a:r>
            </a:p>
          </p:txBody>
        </p:sp>
      </p:grpSp>
      <p:grpSp>
        <p:nvGrpSpPr>
          <p:cNvPr id="4" name="Group 66"/>
          <p:cNvGrpSpPr>
            <a:grpSpLocks/>
          </p:cNvGrpSpPr>
          <p:nvPr/>
        </p:nvGrpSpPr>
        <p:grpSpPr bwMode="auto">
          <a:xfrm>
            <a:off x="4999038" y="4508500"/>
            <a:ext cx="3533775" cy="1804988"/>
            <a:chOff x="3149" y="2840"/>
            <a:chExt cx="2226" cy="1137"/>
          </a:xfrm>
        </p:grpSpPr>
        <p:sp>
          <p:nvSpPr>
            <p:cNvPr id="24600" name="Oval 52"/>
            <p:cNvSpPr>
              <a:spLocks noChangeArrowheads="1"/>
            </p:cNvSpPr>
            <p:nvPr/>
          </p:nvSpPr>
          <p:spPr bwMode="auto">
            <a:xfrm>
              <a:off x="3149" y="2840"/>
              <a:ext cx="179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000" i="1">
                  <a:solidFill>
                    <a:srgbClr val="009999"/>
                  </a:solidFill>
                </a:rPr>
                <a:t>b</a:t>
              </a:r>
            </a:p>
          </p:txBody>
        </p:sp>
        <p:sp>
          <p:nvSpPr>
            <p:cNvPr id="24601" name="Oval 53"/>
            <p:cNvSpPr>
              <a:spLocks noChangeArrowheads="1"/>
            </p:cNvSpPr>
            <p:nvPr/>
          </p:nvSpPr>
          <p:spPr bwMode="auto">
            <a:xfrm>
              <a:off x="3149" y="3502"/>
              <a:ext cx="179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000" i="1">
                  <a:solidFill>
                    <a:srgbClr val="009999"/>
                  </a:solidFill>
                </a:rPr>
                <a:t>a</a:t>
              </a:r>
            </a:p>
          </p:txBody>
        </p:sp>
        <p:sp>
          <p:nvSpPr>
            <p:cNvPr id="24602" name="Oval 54"/>
            <p:cNvSpPr>
              <a:spLocks noChangeArrowheads="1"/>
            </p:cNvSpPr>
            <p:nvPr/>
          </p:nvSpPr>
          <p:spPr bwMode="auto">
            <a:xfrm>
              <a:off x="3875" y="2840"/>
              <a:ext cx="173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000" i="1">
                  <a:solidFill>
                    <a:srgbClr val="009999"/>
                  </a:solidFill>
                </a:rPr>
                <a:t>c</a:t>
              </a:r>
            </a:p>
          </p:txBody>
        </p:sp>
        <p:sp>
          <p:nvSpPr>
            <p:cNvPr id="24603" name="Oval 55"/>
            <p:cNvSpPr>
              <a:spLocks noChangeArrowheads="1"/>
            </p:cNvSpPr>
            <p:nvPr/>
          </p:nvSpPr>
          <p:spPr bwMode="auto">
            <a:xfrm>
              <a:off x="4561" y="2840"/>
              <a:ext cx="179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000" i="1">
                  <a:solidFill>
                    <a:srgbClr val="009999"/>
                  </a:solidFill>
                </a:rPr>
                <a:t>d</a:t>
              </a:r>
            </a:p>
          </p:txBody>
        </p:sp>
        <p:sp>
          <p:nvSpPr>
            <p:cNvPr id="24604" name="Oval 56"/>
            <p:cNvSpPr>
              <a:spLocks noChangeArrowheads="1"/>
            </p:cNvSpPr>
            <p:nvPr/>
          </p:nvSpPr>
          <p:spPr bwMode="auto">
            <a:xfrm>
              <a:off x="3883" y="3502"/>
              <a:ext cx="173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000" i="1">
                  <a:solidFill>
                    <a:srgbClr val="009999"/>
                  </a:solidFill>
                </a:rPr>
                <a:t>e</a:t>
              </a:r>
            </a:p>
          </p:txBody>
        </p:sp>
        <p:sp>
          <p:nvSpPr>
            <p:cNvPr id="24605" name="Oval 57"/>
            <p:cNvSpPr>
              <a:spLocks noChangeArrowheads="1"/>
            </p:cNvSpPr>
            <p:nvPr/>
          </p:nvSpPr>
          <p:spPr bwMode="auto">
            <a:xfrm>
              <a:off x="4555" y="3502"/>
              <a:ext cx="18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000" i="1">
                  <a:solidFill>
                    <a:srgbClr val="009999"/>
                  </a:solidFill>
                </a:rPr>
                <a:t>f</a:t>
              </a:r>
            </a:p>
          </p:txBody>
        </p:sp>
        <p:sp>
          <p:nvSpPr>
            <p:cNvPr id="24606" name="Oval 58"/>
            <p:cNvSpPr>
              <a:spLocks noChangeArrowheads="1"/>
            </p:cNvSpPr>
            <p:nvPr/>
          </p:nvSpPr>
          <p:spPr bwMode="auto">
            <a:xfrm>
              <a:off x="5196" y="3502"/>
              <a:ext cx="179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000" i="1">
                  <a:solidFill>
                    <a:srgbClr val="009999"/>
                  </a:solidFill>
                </a:rPr>
                <a:t>g</a:t>
              </a:r>
            </a:p>
          </p:txBody>
        </p:sp>
        <p:sp>
          <p:nvSpPr>
            <p:cNvPr id="24607" name="Line 62"/>
            <p:cNvSpPr>
              <a:spLocks noChangeShapeType="1"/>
            </p:cNvSpPr>
            <p:nvPr/>
          </p:nvSpPr>
          <p:spPr bwMode="auto">
            <a:xfrm>
              <a:off x="4692" y="3022"/>
              <a:ext cx="544" cy="5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608" name="Text Box 63"/>
            <p:cNvSpPr txBox="1">
              <a:spLocks noChangeArrowheads="1"/>
            </p:cNvSpPr>
            <p:nvPr/>
          </p:nvSpPr>
          <p:spPr bwMode="auto">
            <a:xfrm>
              <a:off x="3619" y="3765"/>
              <a:ext cx="112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600" i="1">
                  <a:solidFill>
                    <a:srgbClr val="009999"/>
                  </a:solidFill>
                </a:rPr>
                <a:t>C</a:t>
              </a:r>
              <a:r>
                <a:rPr lang="en-US" altLang="zh-CN" sz="1600">
                  <a:solidFill>
                    <a:srgbClr val="009999"/>
                  </a:solidFill>
                </a:rPr>
                <a:t> = </a:t>
              </a:r>
              <a:r>
                <a:rPr lang="en-US" altLang="zh-CN" sz="1600">
                  <a:solidFill>
                    <a:srgbClr val="009999"/>
                  </a:solidFill>
                  <a:sym typeface="Symbol" pitchFamily="18" charset="2"/>
                </a:rPr>
                <a:t>{</a:t>
              </a:r>
              <a:r>
                <a:rPr lang="en-US" altLang="zh-CN" sz="1600" i="1">
                  <a:solidFill>
                    <a:srgbClr val="009999"/>
                  </a:solidFill>
                  <a:sym typeface="Symbol" pitchFamily="18" charset="2"/>
                </a:rPr>
                <a:t>b</a:t>
              </a:r>
              <a:r>
                <a:rPr lang="en-US" altLang="zh-CN" sz="1600">
                  <a:solidFill>
                    <a:srgbClr val="009999"/>
                  </a:solidFill>
                  <a:sym typeface="Symbol" pitchFamily="18" charset="2"/>
                </a:rPr>
                <a:t>, </a:t>
              </a:r>
              <a:r>
                <a:rPr lang="en-US" altLang="zh-CN" sz="1600" i="1">
                  <a:solidFill>
                    <a:srgbClr val="009999"/>
                  </a:solidFill>
                  <a:sym typeface="Symbol" pitchFamily="18" charset="2"/>
                </a:rPr>
                <a:t>c</a:t>
              </a:r>
              <a:r>
                <a:rPr lang="en-US" altLang="zh-CN" sz="1600">
                  <a:solidFill>
                    <a:srgbClr val="009999"/>
                  </a:solidFill>
                  <a:sym typeface="Symbol" pitchFamily="18" charset="2"/>
                </a:rPr>
                <a:t>,</a:t>
              </a:r>
              <a:r>
                <a:rPr lang="en-US" altLang="zh-CN" sz="1600" i="1">
                  <a:solidFill>
                    <a:srgbClr val="009999"/>
                  </a:solidFill>
                  <a:sym typeface="Symbol" pitchFamily="18" charset="2"/>
                </a:rPr>
                <a:t> e</a:t>
              </a:r>
              <a:r>
                <a:rPr lang="en-US" altLang="zh-CN" sz="1600">
                  <a:solidFill>
                    <a:srgbClr val="009999"/>
                  </a:solidFill>
                  <a:sym typeface="Symbol" pitchFamily="18" charset="2"/>
                </a:rPr>
                <a:t>,</a:t>
              </a:r>
              <a:r>
                <a:rPr lang="en-US" altLang="zh-CN" sz="1600" i="1">
                  <a:solidFill>
                    <a:srgbClr val="009999"/>
                  </a:solidFill>
                  <a:sym typeface="Symbol" pitchFamily="18" charset="2"/>
                </a:rPr>
                <a:t> f</a:t>
              </a:r>
              <a:r>
                <a:rPr lang="en-US" altLang="zh-CN" sz="1600">
                  <a:solidFill>
                    <a:srgbClr val="009999"/>
                  </a:solidFill>
                  <a:sym typeface="Symbol" pitchFamily="18" charset="2"/>
                </a:rPr>
                <a:t>,</a:t>
              </a:r>
              <a:r>
                <a:rPr lang="en-US" altLang="zh-CN" sz="1600" i="1">
                  <a:solidFill>
                    <a:srgbClr val="009999"/>
                  </a:solidFill>
                  <a:sym typeface="Symbol" pitchFamily="18" charset="2"/>
                </a:rPr>
                <a:t> d</a:t>
              </a:r>
              <a:r>
                <a:rPr lang="en-US" altLang="zh-CN" sz="1600">
                  <a:solidFill>
                    <a:srgbClr val="009999"/>
                  </a:solidFill>
                  <a:sym typeface="Symbol" pitchFamily="18" charset="2"/>
                </a:rPr>
                <a:t>,</a:t>
              </a:r>
              <a:r>
                <a:rPr lang="en-US" altLang="zh-CN" sz="1600" i="1">
                  <a:solidFill>
                    <a:srgbClr val="009999"/>
                  </a:solidFill>
                  <a:sym typeface="Symbol" pitchFamily="18" charset="2"/>
                </a:rPr>
                <a:t> g</a:t>
              </a:r>
              <a:r>
                <a:rPr lang="en-US" altLang="zh-CN" sz="1600">
                  <a:solidFill>
                    <a:srgbClr val="009999"/>
                  </a:solidFill>
                  <a:sym typeface="Symbol" pitchFamily="18" charset="2"/>
                </a:rPr>
                <a:t>}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9ED2FB3-DEE0-491D-8F1F-6CA0A25E1F90}" type="slidenum">
              <a:rPr lang="en-US" altLang="zh-CN" smtClean="0"/>
              <a:pPr/>
              <a:t>25</a:t>
            </a:fld>
            <a:endParaRPr lang="en-US" altLang="zh-CN" smtClean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Proof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CE0000"/>
                </a:solidFill>
              </a:rPr>
              <a:t>Theorem</a:t>
            </a:r>
            <a:r>
              <a:rPr lang="en-US" altLang="zh-CN" dirty="0" smtClean="0"/>
              <a:t>: Approx-Vertex-Cover is a polynomial time 2-approximation algorithm.</a:t>
            </a:r>
          </a:p>
          <a:p>
            <a:pPr eaLnBrk="1" hangingPunct="1"/>
            <a:r>
              <a:rPr lang="en-US" altLang="zh-CN" dirty="0" smtClean="0">
                <a:solidFill>
                  <a:srgbClr val="CE0000"/>
                </a:solidFill>
              </a:rPr>
              <a:t>Proof</a:t>
            </a:r>
            <a:r>
              <a:rPr lang="en-US" altLang="zh-CN" dirty="0" smtClean="0"/>
              <a:t>.</a:t>
            </a:r>
          </a:p>
          <a:p>
            <a:pPr lvl="1" eaLnBrk="1" hangingPunct="1"/>
            <a:r>
              <a:rPr lang="en-US" altLang="zh-CN" dirty="0" smtClean="0"/>
              <a:t>Approx-Vertex-Cover return a vertex cover </a:t>
            </a:r>
            <a:r>
              <a:rPr lang="en-US" altLang="zh-CN" i="1" dirty="0" smtClean="0">
                <a:solidFill>
                  <a:srgbClr val="009999"/>
                </a:solidFill>
              </a:rPr>
              <a:t>C</a:t>
            </a:r>
            <a:r>
              <a:rPr lang="en-US" altLang="zh-CN" dirty="0" smtClean="0"/>
              <a:t>.</a:t>
            </a:r>
          </a:p>
          <a:p>
            <a:pPr lvl="1" eaLnBrk="1" hangingPunct="1"/>
            <a:r>
              <a:rPr lang="en-US" altLang="zh-CN" dirty="0" smtClean="0"/>
              <a:t>For an optimal cover </a:t>
            </a:r>
            <a:r>
              <a:rPr lang="en-US" altLang="zh-CN" i="1" dirty="0" smtClean="0">
                <a:solidFill>
                  <a:srgbClr val="009999"/>
                </a:solidFill>
              </a:rPr>
              <a:t>C</a:t>
            </a:r>
            <a:r>
              <a:rPr lang="en-US" altLang="zh-CN" baseline="30000" dirty="0" smtClean="0">
                <a:solidFill>
                  <a:srgbClr val="009999"/>
                </a:solidFill>
              </a:rPr>
              <a:t>*</a:t>
            </a:r>
            <a:r>
              <a:rPr lang="en-US" altLang="zh-CN" dirty="0" smtClean="0"/>
              <a:t>, </a:t>
            </a:r>
            <a:r>
              <a:rPr lang="en-US" altLang="zh-CN" dirty="0" smtClean="0">
                <a:solidFill>
                  <a:srgbClr val="009999"/>
                </a:solidFill>
              </a:rPr>
              <a:t>|</a:t>
            </a:r>
            <a:r>
              <a:rPr lang="en-US" altLang="zh-CN" i="1" dirty="0" smtClean="0">
                <a:solidFill>
                  <a:srgbClr val="009999"/>
                </a:solidFill>
              </a:rPr>
              <a:t>C</a:t>
            </a:r>
            <a:r>
              <a:rPr lang="en-US" altLang="zh-CN" baseline="30000" dirty="0" smtClean="0">
                <a:solidFill>
                  <a:srgbClr val="009999"/>
                </a:solidFill>
              </a:rPr>
              <a:t>*</a:t>
            </a:r>
            <a:r>
              <a:rPr lang="en-US" altLang="zh-CN" dirty="0" smtClean="0">
                <a:solidFill>
                  <a:srgbClr val="009999"/>
                </a:solidFill>
              </a:rPr>
              <a:t>| </a:t>
            </a:r>
            <a:r>
              <a:rPr lang="en-US" altLang="zh-CN" dirty="0" smtClean="0">
                <a:solidFill>
                  <a:srgbClr val="009999"/>
                </a:solidFill>
                <a:sym typeface="Symbol" pitchFamily="18" charset="2"/>
              </a:rPr>
              <a:t></a:t>
            </a:r>
            <a:r>
              <a:rPr lang="en-US" altLang="zh-CN" dirty="0" smtClean="0">
                <a:solidFill>
                  <a:srgbClr val="009999"/>
                </a:solidFill>
              </a:rPr>
              <a:t> |</a:t>
            </a:r>
            <a:r>
              <a:rPr lang="en-US" altLang="zh-CN" i="1" dirty="0" smtClean="0">
                <a:solidFill>
                  <a:srgbClr val="009999"/>
                </a:solidFill>
              </a:rPr>
              <a:t>A</a:t>
            </a:r>
            <a:r>
              <a:rPr lang="en-US" altLang="zh-CN" dirty="0" smtClean="0">
                <a:solidFill>
                  <a:srgbClr val="009999"/>
                </a:solidFill>
              </a:rPr>
              <a:t>|</a:t>
            </a:r>
            <a:r>
              <a:rPr lang="en-US" altLang="zh-CN" dirty="0" smtClean="0"/>
              <a:t>.</a:t>
            </a:r>
          </a:p>
          <a:p>
            <a:pPr lvl="1" eaLnBrk="1" hangingPunct="1"/>
            <a:r>
              <a:rPr lang="en-US" altLang="zh-CN" dirty="0" smtClean="0">
                <a:solidFill>
                  <a:srgbClr val="009999"/>
                </a:solidFill>
              </a:rPr>
              <a:t>|</a:t>
            </a:r>
            <a:r>
              <a:rPr lang="en-US" altLang="zh-CN" i="1" dirty="0" smtClean="0">
                <a:solidFill>
                  <a:srgbClr val="009999"/>
                </a:solidFill>
              </a:rPr>
              <a:t>C</a:t>
            </a:r>
            <a:r>
              <a:rPr lang="en-US" altLang="zh-CN" dirty="0" smtClean="0">
                <a:solidFill>
                  <a:srgbClr val="009999"/>
                </a:solidFill>
              </a:rPr>
              <a:t>| = 2|</a:t>
            </a:r>
            <a:r>
              <a:rPr lang="en-US" altLang="zh-CN" i="1" dirty="0" smtClean="0">
                <a:solidFill>
                  <a:srgbClr val="009999"/>
                </a:solidFill>
              </a:rPr>
              <a:t>A</a:t>
            </a:r>
            <a:r>
              <a:rPr lang="en-US" altLang="zh-CN" dirty="0" smtClean="0">
                <a:solidFill>
                  <a:srgbClr val="009999"/>
                </a:solidFill>
              </a:rPr>
              <a:t>|</a:t>
            </a:r>
            <a:r>
              <a:rPr lang="en-US" altLang="zh-CN" dirty="0" smtClean="0"/>
              <a:t>.</a:t>
            </a:r>
          </a:p>
          <a:p>
            <a:pPr lvl="1" eaLnBrk="1" hangingPunct="1"/>
            <a:r>
              <a:rPr lang="en-US" altLang="zh-CN" dirty="0" smtClean="0"/>
              <a:t>Then, </a:t>
            </a:r>
            <a:r>
              <a:rPr lang="en-US" altLang="zh-CN" dirty="0" smtClean="0">
                <a:solidFill>
                  <a:srgbClr val="009999"/>
                </a:solidFill>
              </a:rPr>
              <a:t>|</a:t>
            </a:r>
            <a:r>
              <a:rPr lang="en-US" altLang="zh-CN" i="1" dirty="0" smtClean="0">
                <a:solidFill>
                  <a:srgbClr val="009999"/>
                </a:solidFill>
              </a:rPr>
              <a:t>C</a:t>
            </a:r>
            <a:r>
              <a:rPr lang="en-US" altLang="zh-CN" dirty="0" smtClean="0">
                <a:solidFill>
                  <a:srgbClr val="009999"/>
                </a:solidFill>
              </a:rPr>
              <a:t>| = </a:t>
            </a:r>
            <a:r>
              <a:rPr lang="en-US" altLang="zh-CN" dirty="0" smtClean="0">
                <a:solidFill>
                  <a:srgbClr val="009999"/>
                </a:solidFill>
                <a:sym typeface="Symbol" pitchFamily="18" charset="2"/>
              </a:rPr>
              <a:t>2|</a:t>
            </a:r>
            <a:r>
              <a:rPr lang="en-US" altLang="zh-CN" i="1" dirty="0" smtClean="0">
                <a:solidFill>
                  <a:srgbClr val="009999"/>
                </a:solidFill>
                <a:sym typeface="Symbol" pitchFamily="18" charset="2"/>
              </a:rPr>
              <a:t>A</a:t>
            </a:r>
            <a:r>
              <a:rPr lang="en-US" altLang="zh-CN" dirty="0" smtClean="0">
                <a:solidFill>
                  <a:srgbClr val="009999"/>
                </a:solidFill>
                <a:sym typeface="Symbol" pitchFamily="18" charset="2"/>
              </a:rPr>
              <a:t>|  2|</a:t>
            </a:r>
            <a:r>
              <a:rPr lang="en-US" altLang="zh-CN" i="1" dirty="0" smtClean="0">
                <a:solidFill>
                  <a:srgbClr val="009999"/>
                </a:solidFill>
                <a:sym typeface="Symbol" pitchFamily="18" charset="2"/>
              </a:rPr>
              <a:t>C</a:t>
            </a:r>
            <a:r>
              <a:rPr lang="en-US" altLang="zh-CN" baseline="30000" dirty="0" smtClean="0">
                <a:solidFill>
                  <a:srgbClr val="009999"/>
                </a:solidFill>
                <a:sym typeface="Symbol" pitchFamily="18" charset="2"/>
              </a:rPr>
              <a:t>*</a:t>
            </a:r>
            <a:r>
              <a:rPr lang="en-US" altLang="zh-CN" dirty="0" smtClean="0">
                <a:solidFill>
                  <a:srgbClr val="009999"/>
                </a:solidFill>
                <a:sym typeface="Symbol" pitchFamily="18" charset="2"/>
              </a:rPr>
              <a:t>|</a:t>
            </a:r>
            <a:r>
              <a:rPr lang="en-US" altLang="zh-CN" dirty="0" smtClean="0">
                <a:sym typeface="Symbol" pitchFamily="18" charset="2"/>
              </a:rPr>
              <a:t>.</a:t>
            </a:r>
          </a:p>
          <a:p>
            <a:pPr lvl="1" eaLnBrk="1" hangingPunct="1"/>
            <a:r>
              <a:rPr lang="en-US" altLang="zh-CN" dirty="0" smtClean="0">
                <a:sym typeface="Symbol" pitchFamily="18" charset="2"/>
              </a:rPr>
              <a:t>Note: </a:t>
            </a:r>
            <a:r>
              <a:rPr lang="en-US" altLang="zh-CN" i="1" dirty="0" smtClean="0">
                <a:solidFill>
                  <a:srgbClr val="008C87"/>
                </a:solidFill>
                <a:sym typeface="Symbol" pitchFamily="18" charset="2"/>
              </a:rPr>
              <a:t>A</a:t>
            </a:r>
            <a:r>
              <a:rPr lang="en-US" altLang="zh-CN" dirty="0" smtClean="0">
                <a:sym typeface="Symbol" pitchFamily="18" charset="2"/>
              </a:rPr>
              <a:t> is a maximal matching.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3F32B5A-E5B3-4C50-8ECC-3190D1E0E13E}" type="slidenum">
              <a:rPr lang="en-US" altLang="zh-CN" smtClean="0"/>
              <a:pPr/>
              <a:t>26</a:t>
            </a:fld>
            <a:endParaRPr lang="en-US" altLang="zh-CN" smtClean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solidFill>
                  <a:srgbClr val="000000"/>
                </a:solidFill>
              </a:rPr>
              <a:t>Traveling Salesperson Problem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4876800" cy="457200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000000"/>
                </a:solidFill>
              </a:rPr>
              <a:t>Traveling Salesperson Problem (TSP)</a:t>
            </a:r>
          </a:p>
          <a:p>
            <a:pPr lvl="1" eaLnBrk="1" hangingPunct="1"/>
            <a:r>
              <a:rPr lang="en-US" altLang="zh-CN" dirty="0" smtClean="0">
                <a:solidFill>
                  <a:srgbClr val="000000"/>
                </a:solidFill>
              </a:rPr>
              <a:t>Input: undirected graph with lengths on edges</a:t>
            </a:r>
          </a:p>
          <a:p>
            <a:pPr lvl="1" eaLnBrk="1" hangingPunct="1"/>
            <a:r>
              <a:rPr lang="en-US" altLang="zh-CN" dirty="0" smtClean="0">
                <a:solidFill>
                  <a:srgbClr val="000000"/>
                </a:solidFill>
              </a:rPr>
              <a:t>Output: shortest tour that visits each vertex exactly once</a:t>
            </a:r>
          </a:p>
          <a:p>
            <a:pPr eaLnBrk="1" hangingPunct="1"/>
            <a:r>
              <a:rPr lang="en-US" altLang="zh-CN" dirty="0" smtClean="0">
                <a:solidFill>
                  <a:srgbClr val="000000"/>
                </a:solidFill>
              </a:rPr>
              <a:t>Best known algorithm: </a:t>
            </a:r>
            <a:r>
              <a:rPr lang="en-US" altLang="zh-CN" i="1" dirty="0" smtClean="0">
                <a:solidFill>
                  <a:srgbClr val="008C87"/>
                </a:solidFill>
              </a:rPr>
              <a:t>O</a:t>
            </a:r>
            <a:r>
              <a:rPr lang="en-US" altLang="zh-CN" dirty="0" smtClean="0">
                <a:solidFill>
                  <a:srgbClr val="008C87"/>
                </a:solidFill>
              </a:rPr>
              <a:t>(</a:t>
            </a:r>
            <a:r>
              <a:rPr lang="en-US" altLang="zh-CN" i="1" dirty="0" smtClean="0">
                <a:solidFill>
                  <a:srgbClr val="008C87"/>
                </a:solidFill>
              </a:rPr>
              <a:t>n</a:t>
            </a:r>
            <a:r>
              <a:rPr lang="en-US" altLang="zh-CN" baseline="30000" dirty="0" smtClean="0">
                <a:solidFill>
                  <a:srgbClr val="008C87"/>
                </a:solidFill>
              </a:rPr>
              <a:t>2</a:t>
            </a:r>
            <a:r>
              <a:rPr lang="en-US" altLang="zh-CN" dirty="0" smtClean="0">
                <a:solidFill>
                  <a:srgbClr val="008C87"/>
                </a:solidFill>
              </a:rPr>
              <a:t>2</a:t>
            </a:r>
            <a:r>
              <a:rPr lang="en-US" altLang="zh-CN" i="1" baseline="30000" dirty="0" smtClean="0">
                <a:solidFill>
                  <a:srgbClr val="008C87"/>
                </a:solidFill>
              </a:rPr>
              <a:t>n</a:t>
            </a:r>
            <a:r>
              <a:rPr lang="en-US" altLang="zh-CN" dirty="0" smtClean="0">
                <a:solidFill>
                  <a:srgbClr val="008C87"/>
                </a:solidFill>
              </a:rPr>
              <a:t>) </a:t>
            </a:r>
            <a:r>
              <a:rPr lang="en-US" altLang="zh-CN" dirty="0" smtClean="0">
                <a:solidFill>
                  <a:srgbClr val="000000"/>
                </a:solidFill>
              </a:rPr>
              <a:t>time.</a:t>
            </a:r>
            <a:endParaRPr lang="en-US" altLang="zh-CN" dirty="0" smtClean="0"/>
          </a:p>
        </p:txBody>
      </p:sp>
      <p:sp>
        <p:nvSpPr>
          <p:cNvPr id="26629" name="Oval 4"/>
          <p:cNvSpPr>
            <a:spLocks noChangeArrowheads="1"/>
          </p:cNvSpPr>
          <p:nvPr/>
        </p:nvSpPr>
        <p:spPr bwMode="auto">
          <a:xfrm>
            <a:off x="5943600" y="2438400"/>
            <a:ext cx="152400" cy="152400"/>
          </a:xfrm>
          <a:prstGeom prst="ellipse">
            <a:avLst/>
          </a:prstGeom>
          <a:solidFill>
            <a:srgbClr val="008C8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6630" name="Oval 5"/>
          <p:cNvSpPr>
            <a:spLocks noChangeArrowheads="1"/>
          </p:cNvSpPr>
          <p:nvPr/>
        </p:nvSpPr>
        <p:spPr bwMode="auto">
          <a:xfrm>
            <a:off x="6477000" y="3505200"/>
            <a:ext cx="152400" cy="152400"/>
          </a:xfrm>
          <a:prstGeom prst="ellipse">
            <a:avLst/>
          </a:prstGeom>
          <a:solidFill>
            <a:srgbClr val="008C8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6631" name="Oval 6"/>
          <p:cNvSpPr>
            <a:spLocks noChangeArrowheads="1"/>
          </p:cNvSpPr>
          <p:nvPr/>
        </p:nvSpPr>
        <p:spPr bwMode="auto">
          <a:xfrm>
            <a:off x="7696200" y="2743200"/>
            <a:ext cx="152400" cy="152400"/>
          </a:xfrm>
          <a:prstGeom prst="ellipse">
            <a:avLst/>
          </a:prstGeom>
          <a:solidFill>
            <a:srgbClr val="008C8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6632" name="Oval 7"/>
          <p:cNvSpPr>
            <a:spLocks noChangeArrowheads="1"/>
          </p:cNvSpPr>
          <p:nvPr/>
        </p:nvSpPr>
        <p:spPr bwMode="auto">
          <a:xfrm>
            <a:off x="8001000" y="4267200"/>
            <a:ext cx="152400" cy="152400"/>
          </a:xfrm>
          <a:prstGeom prst="ellipse">
            <a:avLst/>
          </a:prstGeom>
          <a:solidFill>
            <a:srgbClr val="008C8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6633" name="Oval 8"/>
          <p:cNvSpPr>
            <a:spLocks noChangeArrowheads="1"/>
          </p:cNvSpPr>
          <p:nvPr/>
        </p:nvSpPr>
        <p:spPr bwMode="auto">
          <a:xfrm>
            <a:off x="6934200" y="2057400"/>
            <a:ext cx="152400" cy="152400"/>
          </a:xfrm>
          <a:prstGeom prst="ellipse">
            <a:avLst/>
          </a:prstGeom>
          <a:solidFill>
            <a:srgbClr val="008C8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6634" name="Oval 9"/>
          <p:cNvSpPr>
            <a:spLocks noChangeArrowheads="1"/>
          </p:cNvSpPr>
          <p:nvPr/>
        </p:nvSpPr>
        <p:spPr bwMode="auto">
          <a:xfrm>
            <a:off x="6172200" y="4495800"/>
            <a:ext cx="152400" cy="152400"/>
          </a:xfrm>
          <a:prstGeom prst="ellipse">
            <a:avLst/>
          </a:prstGeom>
          <a:solidFill>
            <a:srgbClr val="008C8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6635" name="Line 10"/>
          <p:cNvSpPr>
            <a:spLocks noChangeShapeType="1"/>
          </p:cNvSpPr>
          <p:nvPr/>
        </p:nvSpPr>
        <p:spPr bwMode="auto">
          <a:xfrm flipV="1">
            <a:off x="6096000" y="2133600"/>
            <a:ext cx="838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6636" name="Line 11"/>
          <p:cNvSpPr>
            <a:spLocks noChangeShapeType="1"/>
          </p:cNvSpPr>
          <p:nvPr/>
        </p:nvSpPr>
        <p:spPr bwMode="auto">
          <a:xfrm>
            <a:off x="6019800" y="2590800"/>
            <a:ext cx="533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6637" name="Line 12"/>
          <p:cNvSpPr>
            <a:spLocks noChangeShapeType="1"/>
          </p:cNvSpPr>
          <p:nvPr/>
        </p:nvSpPr>
        <p:spPr bwMode="auto">
          <a:xfrm flipH="1">
            <a:off x="6248400" y="3657600"/>
            <a:ext cx="304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6638" name="Line 13"/>
          <p:cNvSpPr>
            <a:spLocks noChangeShapeType="1"/>
          </p:cNvSpPr>
          <p:nvPr/>
        </p:nvSpPr>
        <p:spPr bwMode="auto">
          <a:xfrm flipV="1">
            <a:off x="6324600" y="4343400"/>
            <a:ext cx="1676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6639" name="Line 14"/>
          <p:cNvSpPr>
            <a:spLocks noChangeShapeType="1"/>
          </p:cNvSpPr>
          <p:nvPr/>
        </p:nvSpPr>
        <p:spPr bwMode="auto">
          <a:xfrm>
            <a:off x="7086600" y="21336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6640" name="Line 15"/>
          <p:cNvSpPr>
            <a:spLocks noChangeShapeType="1"/>
          </p:cNvSpPr>
          <p:nvPr/>
        </p:nvSpPr>
        <p:spPr bwMode="auto">
          <a:xfrm>
            <a:off x="7772400" y="2895600"/>
            <a:ext cx="3048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AD95853-DD66-4B4E-9107-10421A4EF01F}" type="slidenum">
              <a:rPr lang="en-US" altLang="zh-CN" smtClean="0"/>
              <a:pPr/>
              <a:t>27</a:t>
            </a:fld>
            <a:endParaRPr lang="en-US" altLang="zh-CN" smtClean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TSP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GB" altLang="zh-CN" b="1" dirty="0" smtClean="0">
                <a:solidFill>
                  <a:srgbClr val="CE0000"/>
                </a:solidFill>
              </a:rPr>
              <a:t>Theorem 1</a:t>
            </a:r>
            <a:r>
              <a:rPr lang="en-GB" altLang="zh-CN" dirty="0" smtClean="0"/>
              <a:t> (bad news):</a:t>
            </a:r>
          </a:p>
          <a:p>
            <a:pPr eaLnBrk="1" hangingPunct="1"/>
            <a:r>
              <a:rPr lang="en-GB" altLang="zh-CN" dirty="0" smtClean="0"/>
              <a:t>For any </a:t>
            </a:r>
            <a:r>
              <a:rPr lang="en-GB" altLang="zh-CN" dirty="0" smtClean="0">
                <a:solidFill>
                  <a:srgbClr val="008C87"/>
                </a:solidFill>
                <a:latin typeface="Symbol" pitchFamily="18" charset="2"/>
                <a:sym typeface="Symbol" pitchFamily="18" charset="2"/>
              </a:rPr>
              <a:t></a:t>
            </a:r>
            <a:r>
              <a:rPr lang="en-GB" altLang="zh-CN" dirty="0" smtClean="0"/>
              <a:t>, finding an </a:t>
            </a:r>
            <a:r>
              <a:rPr lang="en-GB" altLang="zh-CN" dirty="0" smtClean="0">
                <a:solidFill>
                  <a:srgbClr val="008C87"/>
                </a:solidFill>
                <a:latin typeface="Symbol" pitchFamily="18" charset="2"/>
                <a:sym typeface="Symbol" pitchFamily="18" charset="2"/>
              </a:rPr>
              <a:t></a:t>
            </a:r>
            <a:r>
              <a:rPr lang="en-GB" altLang="zh-CN" dirty="0" smtClean="0"/>
              <a:t>-approximation algorithm for TSP is NP-hard.</a:t>
            </a:r>
          </a:p>
          <a:p>
            <a:pPr eaLnBrk="1" hangingPunct="1"/>
            <a:endParaRPr lang="en-GB" altLang="zh-CN" sz="2000" dirty="0" smtClean="0"/>
          </a:p>
          <a:p>
            <a:pPr eaLnBrk="1" hangingPunct="1">
              <a:buFontTx/>
              <a:buNone/>
            </a:pPr>
            <a:r>
              <a:rPr lang="en-GB" altLang="zh-CN" b="1" dirty="0" smtClean="0">
                <a:solidFill>
                  <a:srgbClr val="CE0000"/>
                </a:solidFill>
              </a:rPr>
              <a:t>Theorem 2</a:t>
            </a:r>
            <a:r>
              <a:rPr lang="en-GB" altLang="zh-CN" dirty="0" smtClean="0"/>
              <a:t> (good news):</a:t>
            </a:r>
          </a:p>
          <a:p>
            <a:pPr eaLnBrk="1" hangingPunct="1"/>
            <a:r>
              <a:rPr lang="en-GB" altLang="zh-CN" dirty="0" smtClean="0"/>
              <a:t>If input graph satisfies </a:t>
            </a:r>
            <a:r>
              <a:rPr lang="en-GB" altLang="zh-CN" dirty="0" smtClean="0">
                <a:solidFill>
                  <a:srgbClr val="CE0000"/>
                </a:solidFill>
              </a:rPr>
              <a:t>triangle inequality</a:t>
            </a:r>
            <a:r>
              <a:rPr lang="en-GB" altLang="zh-CN" dirty="0" smtClean="0"/>
              <a:t> then we can find a </a:t>
            </a:r>
            <a:r>
              <a:rPr lang="en-GB" altLang="zh-CN" dirty="0" smtClean="0">
                <a:solidFill>
                  <a:srgbClr val="008C87"/>
                </a:solidFill>
              </a:rPr>
              <a:t>1.5</a:t>
            </a:r>
            <a:r>
              <a:rPr lang="en-GB" altLang="zh-CN" dirty="0" smtClean="0"/>
              <a:t>-approximation in polynomial time.</a:t>
            </a:r>
            <a:endParaRPr lang="en-US" altLang="zh-CN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000628" y="3181649"/>
            <a:ext cx="34964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smtClean="0">
                <a:solidFill>
                  <a:srgbClr val="008C87"/>
                </a:solidFill>
              </a:rPr>
              <a:t>w</a:t>
            </a:r>
            <a:r>
              <a:rPr lang="en-US" altLang="zh-CN" dirty="0" smtClean="0">
                <a:solidFill>
                  <a:srgbClr val="008C87"/>
                </a:solidFill>
              </a:rPr>
              <a:t>(</a:t>
            </a:r>
            <a:r>
              <a:rPr lang="en-US" altLang="zh-CN" i="1" dirty="0" err="1" smtClean="0">
                <a:solidFill>
                  <a:srgbClr val="008C87"/>
                </a:solidFill>
              </a:rPr>
              <a:t>u</a:t>
            </a:r>
            <a:r>
              <a:rPr lang="en-US" altLang="zh-CN" dirty="0" err="1" smtClean="0">
                <a:solidFill>
                  <a:srgbClr val="008C87"/>
                </a:solidFill>
              </a:rPr>
              <a:t>,</a:t>
            </a:r>
            <a:r>
              <a:rPr lang="en-US" altLang="zh-CN" i="1" dirty="0" err="1" smtClean="0">
                <a:solidFill>
                  <a:srgbClr val="008C87"/>
                </a:solidFill>
              </a:rPr>
              <a:t>v</a:t>
            </a:r>
            <a:r>
              <a:rPr lang="en-US" altLang="zh-CN" dirty="0" smtClean="0">
                <a:solidFill>
                  <a:srgbClr val="008C87"/>
                </a:solidFill>
              </a:rPr>
              <a:t>) = 1 </a:t>
            </a:r>
            <a:r>
              <a:rPr lang="en-US" altLang="zh-CN" dirty="0" smtClean="0">
                <a:solidFill>
                  <a:schemeClr val="tx1"/>
                </a:solidFill>
              </a:rPr>
              <a:t>for </a:t>
            </a:r>
            <a:r>
              <a:rPr lang="en-US" altLang="zh-CN" dirty="0" smtClean="0">
                <a:solidFill>
                  <a:srgbClr val="008C87"/>
                </a:solidFill>
              </a:rPr>
              <a:t>(</a:t>
            </a:r>
            <a:r>
              <a:rPr lang="en-US" altLang="zh-CN" i="1" dirty="0" err="1" smtClean="0">
                <a:solidFill>
                  <a:srgbClr val="008C87"/>
                </a:solidFill>
              </a:rPr>
              <a:t>u</a:t>
            </a:r>
            <a:r>
              <a:rPr lang="en-US" altLang="zh-CN" dirty="0" err="1" smtClean="0">
                <a:solidFill>
                  <a:srgbClr val="008C87"/>
                </a:solidFill>
              </a:rPr>
              <a:t>,</a:t>
            </a:r>
            <a:r>
              <a:rPr lang="en-US" altLang="zh-CN" i="1" dirty="0" err="1" smtClean="0">
                <a:solidFill>
                  <a:srgbClr val="008C87"/>
                </a:solidFill>
              </a:rPr>
              <a:t>v</a:t>
            </a:r>
            <a:r>
              <a:rPr lang="en-US" altLang="zh-CN" dirty="0" smtClean="0">
                <a:solidFill>
                  <a:srgbClr val="008C87"/>
                </a:solidFill>
              </a:rPr>
              <a:t>) </a:t>
            </a:r>
            <a:r>
              <a:rPr lang="en-US" altLang="zh-CN" dirty="0" smtClean="0">
                <a:solidFill>
                  <a:srgbClr val="008C87"/>
                </a:solidFill>
                <a:sym typeface="Symbol"/>
              </a:rPr>
              <a:t> </a:t>
            </a:r>
            <a:r>
              <a:rPr lang="en-US" altLang="zh-CN" i="1" dirty="0" smtClean="0">
                <a:solidFill>
                  <a:srgbClr val="008C87"/>
                </a:solidFill>
                <a:sym typeface="Symbol"/>
              </a:rPr>
              <a:t>E</a:t>
            </a:r>
          </a:p>
          <a:p>
            <a:r>
              <a:rPr lang="en-US" altLang="zh-CN" dirty="0">
                <a:solidFill>
                  <a:schemeClr val="tx1"/>
                </a:solidFill>
                <a:sym typeface="Symbol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sym typeface="Symbol"/>
              </a:rPr>
              <a:t>          </a:t>
            </a:r>
            <a:r>
              <a:rPr lang="en-US" altLang="zh-CN" dirty="0" smtClean="0">
                <a:solidFill>
                  <a:srgbClr val="008C87"/>
                </a:solidFill>
                <a:sym typeface="Symbol"/>
              </a:rPr>
              <a:t>= </a:t>
            </a:r>
            <a:r>
              <a:rPr lang="en-GB" altLang="zh-CN" dirty="0" smtClean="0">
                <a:solidFill>
                  <a:srgbClr val="008C87"/>
                </a:solidFill>
                <a:latin typeface="Symbol" pitchFamily="18" charset="2"/>
                <a:sym typeface="Symbol" pitchFamily="18" charset="2"/>
              </a:rPr>
              <a:t></a:t>
            </a:r>
            <a:r>
              <a:rPr lang="en-US" altLang="zh-CN" dirty="0" smtClean="0">
                <a:solidFill>
                  <a:srgbClr val="008C87"/>
                </a:solidFill>
                <a:sym typeface="Symbol"/>
              </a:rPr>
              <a:t>|</a:t>
            </a:r>
            <a:r>
              <a:rPr lang="en-US" altLang="zh-CN" i="1" dirty="0" smtClean="0">
                <a:solidFill>
                  <a:srgbClr val="008C87"/>
                </a:solidFill>
                <a:sym typeface="Symbol"/>
              </a:rPr>
              <a:t>V</a:t>
            </a:r>
            <a:r>
              <a:rPr lang="en-US" altLang="zh-CN" dirty="0" smtClean="0">
                <a:solidFill>
                  <a:srgbClr val="008C87"/>
                </a:solidFill>
                <a:sym typeface="Symbol"/>
              </a:rPr>
              <a:t>|+1</a:t>
            </a:r>
            <a:r>
              <a:rPr lang="en-US" altLang="zh-CN" dirty="0" smtClean="0">
                <a:solidFill>
                  <a:schemeClr val="tx1"/>
                </a:solidFill>
                <a:sym typeface="Symbol"/>
              </a:rPr>
              <a:t>, otherwise</a:t>
            </a:r>
            <a:endParaRPr lang="en-GB" altLang="zh-CN" dirty="0" smtClean="0">
              <a:solidFill>
                <a:schemeClr val="tx1"/>
              </a:solidFill>
              <a:latin typeface="Symbol" pitchFamily="18" charset="2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F0BBFEB-16C2-4ADD-8280-F48ECA4DCCFC}" type="slidenum">
              <a:rPr lang="en-US" altLang="zh-CN" smtClean="0"/>
              <a:pPr/>
              <a:t>28</a:t>
            </a:fld>
            <a:endParaRPr lang="en-US" altLang="zh-CN" smtClean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A simple 2-approx. algorithm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Algorithm (Metric TSP – factor </a:t>
            </a:r>
            <a:r>
              <a:rPr lang="en-US" altLang="zh-CN" smtClean="0">
                <a:solidFill>
                  <a:srgbClr val="008C87"/>
                </a:solidFill>
              </a:rPr>
              <a:t>2</a:t>
            </a:r>
            <a:r>
              <a:rPr lang="en-US" altLang="zh-CN" smtClean="0"/>
              <a:t>)</a:t>
            </a:r>
          </a:p>
          <a:p>
            <a:pPr lvl="1" eaLnBrk="1" hangingPunct="1"/>
            <a:r>
              <a:rPr lang="en-US" altLang="zh-CN" smtClean="0"/>
              <a:t>Find an MST, </a:t>
            </a:r>
            <a:r>
              <a:rPr lang="en-US" altLang="zh-CN" i="1" smtClean="0">
                <a:solidFill>
                  <a:srgbClr val="008C87"/>
                </a:solidFill>
              </a:rPr>
              <a:t>T</a:t>
            </a:r>
            <a:r>
              <a:rPr lang="en-US" altLang="zh-CN" smtClean="0"/>
              <a:t>, of </a:t>
            </a:r>
            <a:r>
              <a:rPr lang="en-US" altLang="zh-CN" i="1" smtClean="0">
                <a:solidFill>
                  <a:srgbClr val="008C87"/>
                </a:solidFill>
              </a:rPr>
              <a:t>G</a:t>
            </a:r>
            <a:r>
              <a:rPr lang="en-US" altLang="zh-CN" smtClean="0"/>
              <a:t>.</a:t>
            </a:r>
          </a:p>
          <a:p>
            <a:pPr lvl="1" eaLnBrk="1" hangingPunct="1"/>
            <a:r>
              <a:rPr lang="en-US" altLang="zh-CN" smtClean="0"/>
              <a:t>Double every edge of the MST to obtain an Eulerian graph.</a:t>
            </a:r>
          </a:p>
          <a:p>
            <a:pPr lvl="1" eaLnBrk="1" hangingPunct="1"/>
            <a:r>
              <a:rPr lang="en-US" altLang="zh-CN" smtClean="0"/>
              <a:t>Find a Eulerian tour, </a:t>
            </a:r>
            <a:r>
              <a:rPr lang="en-US" altLang="zh-CN" i="1" smtClean="0">
                <a:solidFill>
                  <a:srgbClr val="008C87"/>
                </a:solidFill>
                <a:latin typeface="Monotype Corsiva" pitchFamily="66" charset="0"/>
              </a:rPr>
              <a:t>T</a:t>
            </a:r>
            <a:r>
              <a:rPr lang="en-US" altLang="zh-CN" smtClean="0"/>
              <a:t>, on this graph.</a:t>
            </a:r>
          </a:p>
          <a:p>
            <a:pPr lvl="1" eaLnBrk="1" hangingPunct="1"/>
            <a:r>
              <a:rPr lang="en-US" altLang="zh-CN" smtClean="0"/>
              <a:t>Output the tour that visits vertices of </a:t>
            </a:r>
            <a:r>
              <a:rPr lang="en-US" altLang="zh-CN" i="1" smtClean="0">
                <a:solidFill>
                  <a:srgbClr val="008C87"/>
                </a:solidFill>
              </a:rPr>
              <a:t>G</a:t>
            </a:r>
            <a:r>
              <a:rPr lang="en-US" altLang="zh-CN" smtClean="0"/>
              <a:t> in the order of their </a:t>
            </a:r>
            <a:r>
              <a:rPr lang="en-US" altLang="zh-CN" smtClean="0">
                <a:solidFill>
                  <a:srgbClr val="CE0000"/>
                </a:solidFill>
              </a:rPr>
              <a:t>first appearance</a:t>
            </a:r>
            <a:r>
              <a:rPr lang="en-US" altLang="zh-CN" smtClean="0"/>
              <a:t> in </a:t>
            </a:r>
            <a:r>
              <a:rPr lang="en-US" altLang="zh-CN" smtClean="0">
                <a:solidFill>
                  <a:srgbClr val="008C87"/>
                </a:solidFill>
                <a:latin typeface="Monotype Corsiva" pitchFamily="66" charset="0"/>
              </a:rPr>
              <a:t>T</a:t>
            </a:r>
            <a:r>
              <a:rPr lang="en-US" altLang="zh-CN" smtClean="0"/>
              <a:t>. Let </a:t>
            </a:r>
            <a:r>
              <a:rPr lang="en-US" altLang="zh-CN" i="1" smtClean="0">
                <a:solidFill>
                  <a:srgbClr val="008C87"/>
                </a:solidFill>
              </a:rPr>
              <a:t>C</a:t>
            </a:r>
            <a:r>
              <a:rPr lang="en-US" altLang="zh-CN" smtClean="0"/>
              <a:t> be this tour.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BF45E3D-4C82-49E4-A83F-CA4DF6674E09}" type="slidenum">
              <a:rPr lang="en-US" altLang="zh-CN" smtClean="0"/>
              <a:pPr/>
              <a:t>29</a:t>
            </a:fld>
            <a:endParaRPr lang="en-US" altLang="zh-CN" smtClean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Proof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mtClean="0">
                <a:solidFill>
                  <a:srgbClr val="CE0000"/>
                </a:solidFill>
              </a:rPr>
              <a:t>Theorem</a:t>
            </a:r>
            <a:r>
              <a:rPr lang="en-US" altLang="zh-CN" smtClean="0"/>
              <a:t>. The above algorithm is a factor </a:t>
            </a:r>
            <a:r>
              <a:rPr lang="en-US" altLang="zh-CN" smtClean="0">
                <a:solidFill>
                  <a:srgbClr val="008C87"/>
                </a:solidFill>
              </a:rPr>
              <a:t>2</a:t>
            </a:r>
            <a:r>
              <a:rPr lang="en-US" altLang="zh-CN" smtClean="0"/>
              <a:t> approximation algorithm for </a:t>
            </a:r>
            <a:r>
              <a:rPr lang="en-US" altLang="zh-CN" smtClean="0">
                <a:solidFill>
                  <a:srgbClr val="CE0000"/>
                </a:solidFill>
              </a:rPr>
              <a:t>metric TSP</a:t>
            </a:r>
            <a:r>
              <a:rPr lang="en-US" altLang="zh-CN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>
                <a:solidFill>
                  <a:srgbClr val="CE0000"/>
                </a:solidFill>
              </a:rPr>
              <a:t>Proof</a:t>
            </a:r>
            <a:r>
              <a:rPr lang="en-US" altLang="zh-CN" smtClean="0"/>
              <a:t>.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mtClean="0"/>
              <a:t>    cost(</a:t>
            </a:r>
            <a:r>
              <a:rPr lang="en-US" altLang="zh-CN" i="1" smtClean="0">
                <a:solidFill>
                  <a:srgbClr val="009999"/>
                </a:solidFill>
              </a:rPr>
              <a:t>T</a:t>
            </a:r>
            <a:r>
              <a:rPr lang="en-US" altLang="zh-CN" smtClean="0"/>
              <a:t>) </a:t>
            </a:r>
            <a:r>
              <a:rPr lang="en-US" altLang="zh-CN" smtClean="0">
                <a:sym typeface="Symbol" pitchFamily="18" charset="2"/>
              </a:rPr>
              <a:t> </a:t>
            </a:r>
            <a:r>
              <a:rPr lang="en-US" altLang="zh-CN" i="1" smtClean="0">
                <a:sym typeface="Symbol" pitchFamily="18" charset="2"/>
              </a:rPr>
              <a:t>OPT</a:t>
            </a:r>
            <a:r>
              <a:rPr lang="en-US" altLang="zh-CN" smtClean="0">
                <a:sym typeface="Symbol" pitchFamily="18" charset="2"/>
              </a:rPr>
              <a:t>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mtClean="0">
                <a:sym typeface="Symbol" pitchFamily="18" charset="2"/>
              </a:rPr>
              <a:t>    cost(</a:t>
            </a:r>
            <a:r>
              <a:rPr lang="en-US" altLang="zh-CN" smtClean="0">
                <a:solidFill>
                  <a:srgbClr val="009999"/>
                </a:solidFill>
                <a:latin typeface="Monotype Corsiva" pitchFamily="66" charset="0"/>
                <a:sym typeface="Symbol" pitchFamily="18" charset="2"/>
              </a:rPr>
              <a:t>T</a:t>
            </a:r>
            <a:r>
              <a:rPr lang="en-US" altLang="zh-CN" smtClean="0">
                <a:sym typeface="Symbol" pitchFamily="18" charset="2"/>
              </a:rPr>
              <a:t>) = </a:t>
            </a:r>
            <a:r>
              <a:rPr lang="en-US" altLang="zh-CN" smtClean="0">
                <a:solidFill>
                  <a:srgbClr val="008C87"/>
                </a:solidFill>
                <a:sym typeface="Symbol" pitchFamily="18" charset="2"/>
              </a:rPr>
              <a:t>2</a:t>
            </a:r>
            <a:r>
              <a:rPr lang="el-GR" altLang="zh-CN" smtClean="0">
                <a:cs typeface="Times New Roman" pitchFamily="18" charset="0"/>
                <a:sym typeface="Symbol" pitchFamily="18" charset="2"/>
              </a:rPr>
              <a:t>·</a:t>
            </a:r>
            <a:r>
              <a:rPr lang="en-US" altLang="zh-CN" smtClean="0">
                <a:sym typeface="Symbol" pitchFamily="18" charset="2"/>
              </a:rPr>
              <a:t>cost(</a:t>
            </a:r>
            <a:r>
              <a:rPr lang="en-US" altLang="zh-CN" i="1" smtClean="0">
                <a:solidFill>
                  <a:srgbClr val="009999"/>
                </a:solidFill>
                <a:sym typeface="Symbol" pitchFamily="18" charset="2"/>
              </a:rPr>
              <a:t>T</a:t>
            </a:r>
            <a:r>
              <a:rPr lang="en-US" altLang="zh-CN" smtClean="0">
                <a:sym typeface="Symbol" pitchFamily="18" charset="2"/>
              </a:rPr>
              <a:t>) (</a:t>
            </a:r>
            <a:r>
              <a:rPr lang="en-US" altLang="zh-CN" smtClean="0">
                <a:solidFill>
                  <a:srgbClr val="008C87"/>
                </a:solidFill>
                <a:latin typeface="Monotype Corsiva" pitchFamily="66" charset="0"/>
                <a:sym typeface="Symbol" pitchFamily="18" charset="2"/>
              </a:rPr>
              <a:t>T</a:t>
            </a:r>
            <a:r>
              <a:rPr lang="en-US" altLang="zh-CN" smtClean="0">
                <a:sym typeface="Symbol" pitchFamily="18" charset="2"/>
              </a:rPr>
              <a:t> contains each edge of </a:t>
            </a:r>
            <a:r>
              <a:rPr lang="en-US" altLang="zh-CN" i="1" smtClean="0">
                <a:solidFill>
                  <a:srgbClr val="008C87"/>
                </a:solidFill>
                <a:sym typeface="Symbol" pitchFamily="18" charset="2"/>
              </a:rPr>
              <a:t>T</a:t>
            </a:r>
            <a:r>
              <a:rPr lang="en-US" altLang="zh-CN" smtClean="0">
                <a:sym typeface="Symbol" pitchFamily="18" charset="2"/>
              </a:rPr>
              <a:t> twice)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mtClean="0">
                <a:sym typeface="Symbol" pitchFamily="18" charset="2"/>
              </a:rPr>
              <a:t>    After the “</a:t>
            </a:r>
            <a:r>
              <a:rPr lang="en-US" altLang="zh-CN" smtClean="0">
                <a:solidFill>
                  <a:srgbClr val="CE0000"/>
                </a:solidFill>
                <a:sym typeface="Symbol" pitchFamily="18" charset="2"/>
              </a:rPr>
              <a:t>short-cutting</a:t>
            </a:r>
            <a:r>
              <a:rPr lang="en-US" altLang="zh-CN" smtClean="0">
                <a:sym typeface="Symbol" pitchFamily="18" charset="2"/>
              </a:rPr>
              <a:t>” step, cost(</a:t>
            </a:r>
            <a:r>
              <a:rPr lang="en-US" altLang="zh-CN" i="1" smtClean="0">
                <a:solidFill>
                  <a:srgbClr val="008C87"/>
                </a:solidFill>
                <a:sym typeface="Symbol" pitchFamily="18" charset="2"/>
              </a:rPr>
              <a:t>C</a:t>
            </a:r>
            <a:r>
              <a:rPr lang="en-US" altLang="zh-CN" smtClean="0">
                <a:sym typeface="Symbol" pitchFamily="18" charset="2"/>
              </a:rPr>
              <a:t>)  cost(</a:t>
            </a:r>
            <a:r>
              <a:rPr lang="en-US" altLang="zh-CN" smtClean="0">
                <a:solidFill>
                  <a:srgbClr val="008C87"/>
                </a:solidFill>
                <a:latin typeface="Monotype Corsiva" pitchFamily="66" charset="0"/>
                <a:sym typeface="Symbol" pitchFamily="18" charset="2"/>
              </a:rPr>
              <a:t>T</a:t>
            </a:r>
            <a:r>
              <a:rPr lang="en-US" altLang="zh-CN" smtClean="0">
                <a:sym typeface="Symbol" pitchFamily="18" charset="2"/>
              </a:rPr>
              <a:t>) (triangle inequality) </a:t>
            </a:r>
            <a:r>
              <a:rPr lang="en-US" altLang="zh-CN" smtClean="0">
                <a:sym typeface="Wingdings" pitchFamily="2" charset="2"/>
              </a:rPr>
              <a:t>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mtClean="0">
                <a:sym typeface="Symbol" pitchFamily="18" charset="2"/>
              </a:rPr>
              <a:t>                        cost(</a:t>
            </a:r>
            <a:r>
              <a:rPr lang="en-US" altLang="zh-CN" i="1" smtClean="0">
                <a:solidFill>
                  <a:srgbClr val="008C87"/>
                </a:solidFill>
                <a:sym typeface="Symbol" pitchFamily="18" charset="2"/>
              </a:rPr>
              <a:t>C</a:t>
            </a:r>
            <a:r>
              <a:rPr lang="en-US" altLang="zh-CN" smtClean="0">
                <a:sym typeface="Symbol" pitchFamily="18" charset="2"/>
              </a:rPr>
              <a:t>)  </a:t>
            </a:r>
            <a:r>
              <a:rPr lang="en-US" altLang="zh-CN" smtClean="0">
                <a:solidFill>
                  <a:srgbClr val="008C87"/>
                </a:solidFill>
                <a:sym typeface="Symbol" pitchFamily="18" charset="2"/>
              </a:rPr>
              <a:t>2</a:t>
            </a:r>
            <a:r>
              <a:rPr lang="el-GR" altLang="zh-CN" smtClean="0">
                <a:cs typeface="Times New Roman" pitchFamily="18" charset="0"/>
                <a:sym typeface="Symbol" pitchFamily="18" charset="2"/>
              </a:rPr>
              <a:t>·</a:t>
            </a:r>
            <a:r>
              <a:rPr lang="en-US" altLang="zh-CN" i="1" smtClean="0">
                <a:sym typeface="Symbol" pitchFamily="18" charset="2"/>
              </a:rPr>
              <a:t>OPT</a:t>
            </a:r>
            <a:r>
              <a:rPr lang="en-US" altLang="zh-CN" smtClean="0">
                <a:sym typeface="Symbol" pitchFamily="18" charset="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3451F77-92A5-41F3-BAF7-BFE7F53CDF2F}" type="slidenum">
              <a:rPr lang="en-US" altLang="zh-CN" smtClean="0"/>
              <a:pPr/>
              <a:t>3</a:t>
            </a:fld>
            <a:endParaRPr lang="en-US" altLang="zh-CN"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Today’s Topic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Approximation Algorithms</a:t>
            </a:r>
          </a:p>
          <a:p>
            <a:pPr eaLnBrk="1" hangingPunct="1"/>
            <a:r>
              <a:rPr lang="en-US" altLang="zh-CN" dirty="0" smtClean="0"/>
              <a:t>Load Balancing</a:t>
            </a:r>
          </a:p>
          <a:p>
            <a:pPr eaLnBrk="1" hangingPunct="1"/>
            <a:r>
              <a:rPr lang="en-US" altLang="zh-CN" dirty="0" smtClean="0"/>
              <a:t>Vertex Cover</a:t>
            </a:r>
          </a:p>
          <a:p>
            <a:pPr eaLnBrk="1" hangingPunct="1"/>
            <a:r>
              <a:rPr lang="en-US" altLang="zh-CN" dirty="0" smtClean="0"/>
              <a:t>TSP</a:t>
            </a:r>
          </a:p>
          <a:p>
            <a:pPr eaLnBrk="1" hangingPunct="1"/>
            <a:r>
              <a:rPr lang="en-US" altLang="zh-CN" dirty="0" smtClean="0"/>
              <a:t>Set Cover </a:t>
            </a:r>
          </a:p>
          <a:p>
            <a:pPr eaLnBrk="1" hangingPunct="1"/>
            <a:r>
              <a:rPr lang="en-US" altLang="zh-CN" dirty="0" smtClean="0"/>
              <a:t>MAX SAT</a:t>
            </a:r>
          </a:p>
          <a:p>
            <a:pPr eaLnBrk="1" hangingPunct="1"/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DDB551D-C6E3-4B43-9909-0A34983633EF}" type="slidenum">
              <a:rPr lang="en-US" altLang="zh-CN" smtClean="0"/>
              <a:pPr/>
              <a:t>30</a:t>
            </a:fld>
            <a:endParaRPr lang="en-US" altLang="zh-CN" smtClean="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Tight Example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Thick edges have cost </a:t>
            </a:r>
            <a:r>
              <a:rPr lang="en-US" altLang="zh-CN" smtClean="0">
                <a:solidFill>
                  <a:srgbClr val="009999"/>
                </a:solidFill>
              </a:rPr>
              <a:t>1</a:t>
            </a:r>
            <a:r>
              <a:rPr lang="en-US" altLang="zh-CN" smtClean="0"/>
              <a:t>.</a:t>
            </a:r>
          </a:p>
          <a:p>
            <a:pPr eaLnBrk="1" hangingPunct="1"/>
            <a:r>
              <a:rPr lang="en-US" altLang="zh-CN" smtClean="0"/>
              <a:t>The remaining edges have cost </a:t>
            </a:r>
            <a:r>
              <a:rPr lang="en-US" altLang="zh-CN" smtClean="0">
                <a:solidFill>
                  <a:srgbClr val="009999"/>
                </a:solidFill>
              </a:rPr>
              <a:t>2</a:t>
            </a:r>
            <a:r>
              <a:rPr lang="en-US" altLang="zh-CN" smtClean="0"/>
              <a:t>.</a:t>
            </a:r>
          </a:p>
          <a:p>
            <a:pPr eaLnBrk="1" hangingPunct="1"/>
            <a:endParaRPr lang="en-US" altLang="zh-CN" smtClean="0"/>
          </a:p>
        </p:txBody>
      </p:sp>
      <p:sp>
        <p:nvSpPr>
          <p:cNvPr id="30725" name="AutoShape 4"/>
          <p:cNvSpPr>
            <a:spLocks noChangeArrowheads="1"/>
          </p:cNvSpPr>
          <p:nvPr/>
        </p:nvSpPr>
        <p:spPr bwMode="auto">
          <a:xfrm>
            <a:off x="2051050" y="2708275"/>
            <a:ext cx="1439863" cy="1223963"/>
          </a:xfrm>
          <a:prstGeom prst="pentagon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0726" name="Line 5"/>
          <p:cNvSpPr>
            <a:spLocks noChangeShapeType="1"/>
          </p:cNvSpPr>
          <p:nvPr/>
        </p:nvSpPr>
        <p:spPr bwMode="auto">
          <a:xfrm>
            <a:off x="2771775" y="2708275"/>
            <a:ext cx="0" cy="647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0727" name="Line 7"/>
          <p:cNvSpPr>
            <a:spLocks noChangeShapeType="1"/>
          </p:cNvSpPr>
          <p:nvPr/>
        </p:nvSpPr>
        <p:spPr bwMode="auto">
          <a:xfrm>
            <a:off x="2051050" y="3211513"/>
            <a:ext cx="720725" cy="1444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0728" name="Line 8"/>
          <p:cNvSpPr>
            <a:spLocks noChangeShapeType="1"/>
          </p:cNvSpPr>
          <p:nvPr/>
        </p:nvSpPr>
        <p:spPr bwMode="auto">
          <a:xfrm flipV="1">
            <a:off x="2771775" y="3211513"/>
            <a:ext cx="719138" cy="1444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0729" name="Line 9"/>
          <p:cNvSpPr>
            <a:spLocks noChangeShapeType="1"/>
          </p:cNvSpPr>
          <p:nvPr/>
        </p:nvSpPr>
        <p:spPr bwMode="auto">
          <a:xfrm flipH="1">
            <a:off x="2339975" y="3355975"/>
            <a:ext cx="431800" cy="5762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0730" name="Line 10"/>
          <p:cNvSpPr>
            <a:spLocks noChangeShapeType="1"/>
          </p:cNvSpPr>
          <p:nvPr/>
        </p:nvSpPr>
        <p:spPr bwMode="auto">
          <a:xfrm>
            <a:off x="2771775" y="3355975"/>
            <a:ext cx="431800" cy="5762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0731" name="Line 12"/>
          <p:cNvSpPr>
            <a:spLocks noChangeShapeType="1"/>
          </p:cNvSpPr>
          <p:nvPr/>
        </p:nvSpPr>
        <p:spPr bwMode="auto">
          <a:xfrm>
            <a:off x="2051050" y="3211513"/>
            <a:ext cx="1439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0732" name="Line 13"/>
          <p:cNvSpPr>
            <a:spLocks noChangeShapeType="1"/>
          </p:cNvSpPr>
          <p:nvPr/>
        </p:nvSpPr>
        <p:spPr bwMode="auto">
          <a:xfrm flipH="1">
            <a:off x="2339975" y="2708275"/>
            <a:ext cx="431800" cy="1223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0733" name="Line 14"/>
          <p:cNvSpPr>
            <a:spLocks noChangeShapeType="1"/>
          </p:cNvSpPr>
          <p:nvPr/>
        </p:nvSpPr>
        <p:spPr bwMode="auto">
          <a:xfrm>
            <a:off x="2771775" y="2708275"/>
            <a:ext cx="431800" cy="1223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0734" name="Line 15"/>
          <p:cNvSpPr>
            <a:spLocks noChangeShapeType="1"/>
          </p:cNvSpPr>
          <p:nvPr/>
        </p:nvSpPr>
        <p:spPr bwMode="auto">
          <a:xfrm>
            <a:off x="2051050" y="3211513"/>
            <a:ext cx="1152525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0735" name="Line 16"/>
          <p:cNvSpPr>
            <a:spLocks noChangeShapeType="1"/>
          </p:cNvSpPr>
          <p:nvPr/>
        </p:nvSpPr>
        <p:spPr bwMode="auto">
          <a:xfrm flipV="1">
            <a:off x="2339975" y="3211513"/>
            <a:ext cx="1150938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grpSp>
        <p:nvGrpSpPr>
          <p:cNvPr id="2" name="Group 51"/>
          <p:cNvGrpSpPr>
            <a:grpSpLocks/>
          </p:cNvGrpSpPr>
          <p:nvPr/>
        </p:nvGrpSpPr>
        <p:grpSpPr bwMode="auto">
          <a:xfrm>
            <a:off x="4645025" y="2708275"/>
            <a:ext cx="1727200" cy="1657350"/>
            <a:chOff x="2926" y="1706"/>
            <a:chExt cx="1088" cy="1044"/>
          </a:xfrm>
        </p:grpSpPr>
        <p:sp>
          <p:nvSpPr>
            <p:cNvPr id="30752" name="Line 18"/>
            <p:cNvSpPr>
              <a:spLocks noChangeShapeType="1"/>
            </p:cNvSpPr>
            <p:nvPr/>
          </p:nvSpPr>
          <p:spPr bwMode="auto">
            <a:xfrm flipH="1">
              <a:off x="2970" y="1706"/>
              <a:ext cx="454" cy="31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0753" name="Line 19"/>
            <p:cNvSpPr>
              <a:spLocks noChangeShapeType="1"/>
            </p:cNvSpPr>
            <p:nvPr/>
          </p:nvSpPr>
          <p:spPr bwMode="auto">
            <a:xfrm>
              <a:off x="2971" y="2024"/>
              <a:ext cx="181" cy="4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0754" name="Line 20"/>
            <p:cNvSpPr>
              <a:spLocks noChangeShapeType="1"/>
            </p:cNvSpPr>
            <p:nvPr/>
          </p:nvSpPr>
          <p:spPr bwMode="auto">
            <a:xfrm>
              <a:off x="3424" y="1706"/>
              <a:ext cx="499" cy="2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0755" name="Line 21"/>
            <p:cNvSpPr>
              <a:spLocks noChangeShapeType="1"/>
            </p:cNvSpPr>
            <p:nvPr/>
          </p:nvSpPr>
          <p:spPr bwMode="auto">
            <a:xfrm>
              <a:off x="3152" y="2478"/>
              <a:ext cx="59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0756" name="Line 22"/>
            <p:cNvSpPr>
              <a:spLocks noChangeShapeType="1"/>
            </p:cNvSpPr>
            <p:nvPr/>
          </p:nvSpPr>
          <p:spPr bwMode="auto">
            <a:xfrm flipH="1">
              <a:off x="3424" y="1979"/>
              <a:ext cx="499" cy="1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0757" name="Line 23"/>
            <p:cNvSpPr>
              <a:spLocks noChangeShapeType="1"/>
            </p:cNvSpPr>
            <p:nvPr/>
          </p:nvSpPr>
          <p:spPr bwMode="auto">
            <a:xfrm>
              <a:off x="3424" y="2160"/>
              <a:ext cx="318" cy="31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0758" name="Text Box 24"/>
            <p:cNvSpPr txBox="1">
              <a:spLocks noChangeArrowheads="1"/>
            </p:cNvSpPr>
            <p:nvPr/>
          </p:nvSpPr>
          <p:spPr bwMode="auto">
            <a:xfrm>
              <a:off x="2926" y="2519"/>
              <a:ext cx="10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>
                  <a:solidFill>
                    <a:schemeClr val="tx1"/>
                  </a:solidFill>
                </a:rPr>
                <a:t>Optimal solution</a:t>
              </a:r>
            </a:p>
          </p:txBody>
        </p:sp>
      </p:grpSp>
      <p:grpSp>
        <p:nvGrpSpPr>
          <p:cNvPr id="3" name="Group 50"/>
          <p:cNvGrpSpPr>
            <a:grpSpLocks/>
          </p:cNvGrpSpPr>
          <p:nvPr/>
        </p:nvGrpSpPr>
        <p:grpSpPr bwMode="auto">
          <a:xfrm>
            <a:off x="2051050" y="4508500"/>
            <a:ext cx="1439863" cy="1592263"/>
            <a:chOff x="1292" y="2840"/>
            <a:chExt cx="907" cy="1003"/>
          </a:xfrm>
        </p:grpSpPr>
        <p:sp>
          <p:nvSpPr>
            <p:cNvPr id="30746" name="Line 26"/>
            <p:cNvSpPr>
              <a:spLocks noChangeShapeType="1"/>
            </p:cNvSpPr>
            <p:nvPr/>
          </p:nvSpPr>
          <p:spPr bwMode="auto">
            <a:xfrm>
              <a:off x="1746" y="2840"/>
              <a:ext cx="0" cy="4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0747" name="Line 27"/>
            <p:cNvSpPr>
              <a:spLocks noChangeShapeType="1"/>
            </p:cNvSpPr>
            <p:nvPr/>
          </p:nvSpPr>
          <p:spPr bwMode="auto">
            <a:xfrm>
              <a:off x="1292" y="3157"/>
              <a:ext cx="454" cy="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0748" name="Line 28"/>
            <p:cNvSpPr>
              <a:spLocks noChangeShapeType="1"/>
            </p:cNvSpPr>
            <p:nvPr/>
          </p:nvSpPr>
          <p:spPr bwMode="auto">
            <a:xfrm flipV="1">
              <a:off x="1746" y="3157"/>
              <a:ext cx="453" cy="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0749" name="Line 29"/>
            <p:cNvSpPr>
              <a:spLocks noChangeShapeType="1"/>
            </p:cNvSpPr>
            <p:nvPr/>
          </p:nvSpPr>
          <p:spPr bwMode="auto">
            <a:xfrm flipH="1">
              <a:off x="1474" y="3248"/>
              <a:ext cx="272" cy="3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0750" name="Line 30"/>
            <p:cNvSpPr>
              <a:spLocks noChangeShapeType="1"/>
            </p:cNvSpPr>
            <p:nvPr/>
          </p:nvSpPr>
          <p:spPr bwMode="auto">
            <a:xfrm>
              <a:off x="1746" y="3248"/>
              <a:ext cx="272" cy="3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0751" name="Text Box 36"/>
            <p:cNvSpPr txBox="1">
              <a:spLocks noChangeArrowheads="1"/>
            </p:cNvSpPr>
            <p:nvPr/>
          </p:nvSpPr>
          <p:spPr bwMode="auto">
            <a:xfrm>
              <a:off x="1474" y="3612"/>
              <a:ext cx="5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>
                  <a:solidFill>
                    <a:schemeClr val="tx1"/>
                  </a:solidFill>
                </a:rPr>
                <a:t>MST </a:t>
              </a:r>
              <a:r>
                <a:rPr lang="en-US" altLang="zh-CN" sz="1800" i="1">
                  <a:solidFill>
                    <a:srgbClr val="009999"/>
                  </a:solidFill>
                </a:rPr>
                <a:t>T</a:t>
              </a:r>
              <a:r>
                <a:rPr lang="en-US" altLang="zh-CN" sz="1800">
                  <a:solidFill>
                    <a:schemeClr val="tx1"/>
                  </a:solidFill>
                </a:rPr>
                <a:t> </a:t>
              </a:r>
            </a:p>
          </p:txBody>
        </p:sp>
      </p:grpSp>
      <p:grpSp>
        <p:nvGrpSpPr>
          <p:cNvPr id="4" name="Group 49"/>
          <p:cNvGrpSpPr>
            <a:grpSpLocks/>
          </p:cNvGrpSpPr>
          <p:nvPr/>
        </p:nvGrpSpPr>
        <p:grpSpPr bwMode="auto">
          <a:xfrm>
            <a:off x="4787900" y="4508500"/>
            <a:ext cx="1439863" cy="1639888"/>
            <a:chOff x="3016" y="2840"/>
            <a:chExt cx="907" cy="1033"/>
          </a:xfrm>
        </p:grpSpPr>
        <p:sp>
          <p:nvSpPr>
            <p:cNvPr id="30739" name="Line 40"/>
            <p:cNvSpPr>
              <a:spLocks noChangeShapeType="1"/>
            </p:cNvSpPr>
            <p:nvPr/>
          </p:nvSpPr>
          <p:spPr bwMode="auto">
            <a:xfrm flipV="1">
              <a:off x="3470" y="3157"/>
              <a:ext cx="453" cy="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0740" name="Line 41"/>
            <p:cNvSpPr>
              <a:spLocks noChangeShapeType="1"/>
            </p:cNvSpPr>
            <p:nvPr/>
          </p:nvSpPr>
          <p:spPr bwMode="auto">
            <a:xfrm flipH="1">
              <a:off x="3198" y="3248"/>
              <a:ext cx="272" cy="3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0741" name="Line 43"/>
            <p:cNvSpPr>
              <a:spLocks noChangeShapeType="1"/>
            </p:cNvSpPr>
            <p:nvPr/>
          </p:nvSpPr>
          <p:spPr bwMode="auto">
            <a:xfrm>
              <a:off x="3016" y="3157"/>
              <a:ext cx="9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0742" name="Line 44"/>
            <p:cNvSpPr>
              <a:spLocks noChangeShapeType="1"/>
            </p:cNvSpPr>
            <p:nvPr/>
          </p:nvSpPr>
          <p:spPr bwMode="auto">
            <a:xfrm flipH="1">
              <a:off x="3198" y="2840"/>
              <a:ext cx="272" cy="7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0743" name="Line 45"/>
            <p:cNvSpPr>
              <a:spLocks noChangeShapeType="1"/>
            </p:cNvSpPr>
            <p:nvPr/>
          </p:nvSpPr>
          <p:spPr bwMode="auto">
            <a:xfrm>
              <a:off x="3470" y="2840"/>
              <a:ext cx="272" cy="7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0744" name="Line 46"/>
            <p:cNvSpPr>
              <a:spLocks noChangeShapeType="1"/>
            </p:cNvSpPr>
            <p:nvPr/>
          </p:nvSpPr>
          <p:spPr bwMode="auto">
            <a:xfrm>
              <a:off x="3016" y="3157"/>
              <a:ext cx="726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0745" name="Text Box 48"/>
            <p:cNvSpPr txBox="1">
              <a:spLocks noChangeArrowheads="1"/>
            </p:cNvSpPr>
            <p:nvPr/>
          </p:nvSpPr>
          <p:spPr bwMode="auto">
            <a:xfrm>
              <a:off x="3198" y="3642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>
                  <a:solidFill>
                    <a:schemeClr val="tx1"/>
                  </a:solidFill>
                </a:rPr>
                <a:t>tour</a:t>
              </a:r>
              <a:r>
                <a:rPr lang="en-US" altLang="zh-CN" sz="1800"/>
                <a:t> </a:t>
              </a:r>
              <a:r>
                <a:rPr lang="en-US" altLang="zh-CN" sz="1800" i="1">
                  <a:solidFill>
                    <a:srgbClr val="009999"/>
                  </a:solidFill>
                </a:rPr>
                <a:t>C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3F532D5-F4FA-46E3-86EF-84C221730C5E}" type="slidenum">
              <a:rPr lang="en-US" altLang="zh-CN" smtClean="0"/>
              <a:pPr/>
              <a:t>31</a:t>
            </a:fld>
            <a:endParaRPr lang="en-US" altLang="zh-CN" smtClean="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Christofides’ Algorithm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Algorithm (Metric TSP – factor </a:t>
            </a:r>
            <a:r>
              <a:rPr lang="en-US" altLang="zh-CN" smtClean="0">
                <a:solidFill>
                  <a:srgbClr val="008C87"/>
                </a:solidFill>
              </a:rPr>
              <a:t>3/2</a:t>
            </a:r>
            <a:r>
              <a:rPr lang="en-US" altLang="zh-CN" smtClean="0"/>
              <a:t>)</a:t>
            </a:r>
          </a:p>
          <a:p>
            <a:pPr lvl="1" eaLnBrk="1" hangingPunct="1"/>
            <a:r>
              <a:rPr lang="en-US" altLang="zh-CN" smtClean="0"/>
              <a:t>Find an MST, </a:t>
            </a:r>
            <a:r>
              <a:rPr lang="en-US" altLang="zh-CN" i="1" smtClean="0">
                <a:solidFill>
                  <a:srgbClr val="008C87"/>
                </a:solidFill>
              </a:rPr>
              <a:t>T</a:t>
            </a:r>
            <a:r>
              <a:rPr lang="en-US" altLang="zh-CN" smtClean="0"/>
              <a:t>, of </a:t>
            </a:r>
            <a:r>
              <a:rPr lang="en-US" altLang="zh-CN" i="1" smtClean="0">
                <a:solidFill>
                  <a:srgbClr val="008C87"/>
                </a:solidFill>
              </a:rPr>
              <a:t>G</a:t>
            </a:r>
            <a:r>
              <a:rPr lang="en-US" altLang="zh-CN" smtClean="0"/>
              <a:t>.</a:t>
            </a:r>
          </a:p>
          <a:p>
            <a:pPr lvl="1" eaLnBrk="1" hangingPunct="1"/>
            <a:r>
              <a:rPr lang="en-US" altLang="zh-CN" smtClean="0"/>
              <a:t>Compute a minimum cost </a:t>
            </a:r>
            <a:r>
              <a:rPr lang="en-US" altLang="zh-CN" i="1" smtClean="0"/>
              <a:t>perfect matching</a:t>
            </a:r>
            <a:r>
              <a:rPr lang="en-US" altLang="zh-CN" smtClean="0"/>
              <a:t>, </a:t>
            </a:r>
            <a:r>
              <a:rPr lang="en-US" altLang="zh-CN" i="1" smtClean="0">
                <a:solidFill>
                  <a:srgbClr val="008C87"/>
                </a:solidFill>
              </a:rPr>
              <a:t>M</a:t>
            </a:r>
            <a:r>
              <a:rPr lang="en-US" altLang="zh-CN" smtClean="0"/>
              <a:t>, on the set of </a:t>
            </a:r>
            <a:r>
              <a:rPr lang="en-US" altLang="zh-CN" i="1" smtClean="0"/>
              <a:t>odd-degree</a:t>
            </a:r>
            <a:r>
              <a:rPr lang="en-US" altLang="zh-CN" smtClean="0"/>
              <a:t> vertices of </a:t>
            </a:r>
            <a:r>
              <a:rPr lang="en-US" altLang="zh-CN" i="1" smtClean="0">
                <a:solidFill>
                  <a:srgbClr val="008C87"/>
                </a:solidFill>
              </a:rPr>
              <a:t>T</a:t>
            </a:r>
            <a:r>
              <a:rPr lang="en-US" altLang="zh-CN" smtClean="0"/>
              <a:t>. Add </a:t>
            </a:r>
            <a:r>
              <a:rPr lang="en-US" altLang="zh-CN" i="1" smtClean="0">
                <a:solidFill>
                  <a:srgbClr val="008C87"/>
                </a:solidFill>
              </a:rPr>
              <a:t>M</a:t>
            </a:r>
            <a:r>
              <a:rPr lang="en-US" altLang="zh-CN" smtClean="0"/>
              <a:t> to </a:t>
            </a:r>
            <a:r>
              <a:rPr lang="en-US" altLang="zh-CN" i="1" smtClean="0">
                <a:solidFill>
                  <a:srgbClr val="008C87"/>
                </a:solidFill>
              </a:rPr>
              <a:t>T</a:t>
            </a:r>
            <a:r>
              <a:rPr lang="en-US" altLang="zh-CN" smtClean="0"/>
              <a:t> and obtain an Eulerian graph.</a:t>
            </a:r>
          </a:p>
          <a:p>
            <a:pPr lvl="1" eaLnBrk="1" hangingPunct="1"/>
            <a:r>
              <a:rPr lang="en-US" altLang="zh-CN" smtClean="0"/>
              <a:t>Find a Eulerian tour, </a:t>
            </a:r>
            <a:r>
              <a:rPr lang="en-US" altLang="zh-CN" i="1" smtClean="0">
                <a:solidFill>
                  <a:srgbClr val="008C87"/>
                </a:solidFill>
                <a:latin typeface="Monotype Corsiva" pitchFamily="66" charset="0"/>
              </a:rPr>
              <a:t>T</a:t>
            </a:r>
            <a:r>
              <a:rPr lang="en-US" altLang="zh-CN" smtClean="0"/>
              <a:t>, on this graph.</a:t>
            </a:r>
          </a:p>
          <a:p>
            <a:pPr lvl="1" eaLnBrk="1" hangingPunct="1"/>
            <a:r>
              <a:rPr lang="en-US" altLang="zh-CN" smtClean="0"/>
              <a:t>Output the tour that visits vertices of </a:t>
            </a:r>
            <a:r>
              <a:rPr lang="en-US" altLang="zh-CN" i="1" smtClean="0">
                <a:solidFill>
                  <a:srgbClr val="008C87"/>
                </a:solidFill>
              </a:rPr>
              <a:t>G</a:t>
            </a:r>
            <a:r>
              <a:rPr lang="en-US" altLang="zh-CN" smtClean="0"/>
              <a:t> in the order of their first appearance in </a:t>
            </a:r>
            <a:r>
              <a:rPr lang="en-US" altLang="zh-CN" smtClean="0">
                <a:solidFill>
                  <a:srgbClr val="008C87"/>
                </a:solidFill>
                <a:latin typeface="Monotype Corsiva" pitchFamily="66" charset="0"/>
              </a:rPr>
              <a:t>T</a:t>
            </a:r>
            <a:r>
              <a:rPr lang="en-US" altLang="zh-CN" smtClean="0"/>
              <a:t>. Let </a:t>
            </a:r>
            <a:r>
              <a:rPr lang="en-US" altLang="zh-CN" i="1" smtClean="0">
                <a:solidFill>
                  <a:srgbClr val="008C87"/>
                </a:solidFill>
              </a:rPr>
              <a:t>C</a:t>
            </a:r>
            <a:r>
              <a:rPr lang="en-US" altLang="zh-CN" smtClean="0"/>
              <a:t> be this tour.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9C900D8-4065-4820-9DEB-597C7154C74D}" type="slidenum">
              <a:rPr lang="en-US" altLang="zh-CN" smtClean="0"/>
              <a:pPr/>
              <a:t>32</a:t>
            </a:fld>
            <a:endParaRPr lang="en-US" altLang="zh-CN" smtClean="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Second Lower Bound on OPT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CE0000"/>
                </a:solidFill>
              </a:rPr>
              <a:t>Lemma</a:t>
            </a:r>
            <a:r>
              <a:rPr lang="en-US" altLang="zh-CN" dirty="0" smtClean="0"/>
              <a:t>: Let </a:t>
            </a:r>
            <a:r>
              <a:rPr lang="en-US" altLang="zh-CN" i="1" dirty="0" smtClean="0">
                <a:solidFill>
                  <a:srgbClr val="009999"/>
                </a:solidFill>
              </a:rPr>
              <a:t>V</a:t>
            </a:r>
            <a:r>
              <a:rPr lang="en-US" altLang="zh-CN" dirty="0" smtClean="0">
                <a:solidFill>
                  <a:srgbClr val="009999"/>
                </a:solidFill>
              </a:rPr>
              <a:t>’ </a:t>
            </a:r>
            <a:r>
              <a:rPr lang="en-US" altLang="zh-CN" dirty="0" smtClean="0">
                <a:solidFill>
                  <a:srgbClr val="009999"/>
                </a:solidFill>
                <a:sym typeface="Symbol" pitchFamily="18" charset="2"/>
              </a:rPr>
              <a:t> </a:t>
            </a:r>
            <a:r>
              <a:rPr lang="en-US" altLang="zh-CN" i="1" dirty="0" smtClean="0">
                <a:solidFill>
                  <a:srgbClr val="009999"/>
                </a:solidFill>
                <a:sym typeface="Symbol" pitchFamily="18" charset="2"/>
              </a:rPr>
              <a:t>V</a:t>
            </a:r>
            <a:r>
              <a:rPr lang="en-US" altLang="zh-CN" dirty="0" smtClean="0">
                <a:sym typeface="Symbol" pitchFamily="18" charset="2"/>
              </a:rPr>
              <a:t>, such that </a:t>
            </a:r>
            <a:r>
              <a:rPr lang="en-US" altLang="zh-CN" dirty="0" smtClean="0">
                <a:solidFill>
                  <a:srgbClr val="009999"/>
                </a:solidFill>
                <a:sym typeface="Symbol" pitchFamily="18" charset="2"/>
              </a:rPr>
              <a:t>|</a:t>
            </a:r>
            <a:r>
              <a:rPr lang="en-US" altLang="zh-CN" i="1" dirty="0" smtClean="0">
                <a:solidFill>
                  <a:srgbClr val="009999"/>
                </a:solidFill>
                <a:sym typeface="Symbol" pitchFamily="18" charset="2"/>
              </a:rPr>
              <a:t>V</a:t>
            </a:r>
            <a:r>
              <a:rPr lang="en-US" altLang="zh-CN" dirty="0" smtClean="0">
                <a:solidFill>
                  <a:srgbClr val="009999"/>
                </a:solidFill>
                <a:sym typeface="Symbol" pitchFamily="18" charset="2"/>
              </a:rPr>
              <a:t>’|</a:t>
            </a:r>
            <a:r>
              <a:rPr lang="en-US" altLang="zh-CN" dirty="0" smtClean="0">
                <a:sym typeface="Symbol" pitchFamily="18" charset="2"/>
              </a:rPr>
              <a:t> is even, and let </a:t>
            </a:r>
            <a:r>
              <a:rPr lang="en-US" altLang="zh-CN" i="1" dirty="0" smtClean="0">
                <a:solidFill>
                  <a:srgbClr val="009999"/>
                </a:solidFill>
                <a:sym typeface="Symbol" pitchFamily="18" charset="2"/>
              </a:rPr>
              <a:t>M</a:t>
            </a:r>
            <a:r>
              <a:rPr lang="en-US" altLang="zh-CN" dirty="0" smtClean="0">
                <a:sym typeface="Symbol" pitchFamily="18" charset="2"/>
              </a:rPr>
              <a:t> be a minimum cost perfect matching on </a:t>
            </a:r>
            <a:r>
              <a:rPr lang="en-US" altLang="zh-CN" i="1" dirty="0" smtClean="0">
                <a:solidFill>
                  <a:srgbClr val="009999"/>
                </a:solidFill>
                <a:sym typeface="Symbol" pitchFamily="18" charset="2"/>
              </a:rPr>
              <a:t>V</a:t>
            </a:r>
            <a:r>
              <a:rPr lang="en-US" altLang="zh-CN" dirty="0" smtClean="0">
                <a:solidFill>
                  <a:srgbClr val="009999"/>
                </a:solidFill>
                <a:sym typeface="Symbol" pitchFamily="18" charset="2"/>
              </a:rPr>
              <a:t>’</a:t>
            </a:r>
            <a:r>
              <a:rPr lang="en-US" altLang="zh-CN" dirty="0" smtClean="0">
                <a:sym typeface="Symbol" pitchFamily="18" charset="2"/>
              </a:rPr>
              <a:t>. Then, </a:t>
            </a:r>
            <a:r>
              <a:rPr lang="en-US" altLang="zh-CN" dirty="0" smtClean="0">
                <a:solidFill>
                  <a:srgbClr val="009999"/>
                </a:solidFill>
                <a:sym typeface="Symbol" pitchFamily="18" charset="2"/>
              </a:rPr>
              <a:t>cost(</a:t>
            </a:r>
            <a:r>
              <a:rPr lang="en-US" altLang="zh-CN" i="1" dirty="0" smtClean="0">
                <a:solidFill>
                  <a:srgbClr val="009999"/>
                </a:solidFill>
                <a:sym typeface="Symbol" pitchFamily="18" charset="2"/>
              </a:rPr>
              <a:t>M</a:t>
            </a:r>
            <a:r>
              <a:rPr lang="en-US" altLang="zh-CN" dirty="0" smtClean="0">
                <a:solidFill>
                  <a:srgbClr val="009999"/>
                </a:solidFill>
                <a:sym typeface="Symbol" pitchFamily="18" charset="2"/>
              </a:rPr>
              <a:t>)  OPT/2</a:t>
            </a:r>
            <a:r>
              <a:rPr lang="en-US" altLang="zh-CN" dirty="0" smtClean="0">
                <a:sym typeface="Symbol" pitchFamily="18" charset="2"/>
              </a:rPr>
              <a:t>.</a:t>
            </a:r>
          </a:p>
          <a:p>
            <a:pPr eaLnBrk="1" hangingPunct="1"/>
            <a:endParaRPr lang="en-US" altLang="zh-CN" dirty="0" smtClean="0">
              <a:sym typeface="Symbol" pitchFamily="18" charset="2"/>
            </a:endParaRPr>
          </a:p>
          <a:p>
            <a:pPr eaLnBrk="1" hangingPunct="1"/>
            <a:r>
              <a:rPr lang="en-US" altLang="zh-CN" dirty="0" smtClean="0">
                <a:sym typeface="Symbol" pitchFamily="18" charset="2"/>
              </a:rPr>
              <a:t>Then, </a:t>
            </a:r>
            <a:r>
              <a:rPr lang="en-US" altLang="zh-CN" dirty="0" smtClean="0">
                <a:solidFill>
                  <a:srgbClr val="008C87"/>
                </a:solidFill>
                <a:sym typeface="Symbol" pitchFamily="18" charset="2"/>
              </a:rPr>
              <a:t>cost(</a:t>
            </a:r>
            <a:r>
              <a:rPr lang="en-US" altLang="zh-CN" i="1" dirty="0" smtClean="0">
                <a:solidFill>
                  <a:srgbClr val="008C87"/>
                </a:solidFill>
                <a:sym typeface="Symbol" pitchFamily="18" charset="2"/>
              </a:rPr>
              <a:t>C</a:t>
            </a:r>
            <a:r>
              <a:rPr lang="en-US" altLang="zh-CN" dirty="0" smtClean="0">
                <a:solidFill>
                  <a:srgbClr val="008C87"/>
                </a:solidFill>
                <a:sym typeface="Symbol" pitchFamily="18" charset="2"/>
              </a:rPr>
              <a:t>)</a:t>
            </a:r>
            <a:r>
              <a:rPr lang="en-US" altLang="zh-CN" dirty="0" smtClean="0">
                <a:sym typeface="Symbol" pitchFamily="18" charset="2"/>
              </a:rPr>
              <a:t> </a:t>
            </a:r>
            <a:r>
              <a:rPr lang="en-US" altLang="zh-CN" dirty="0" smtClean="0">
                <a:solidFill>
                  <a:srgbClr val="009999"/>
                </a:solidFill>
                <a:sym typeface="Symbol" pitchFamily="18" charset="2"/>
              </a:rPr>
              <a:t> cost(</a:t>
            </a:r>
            <a:r>
              <a:rPr lang="en-US" altLang="zh-CN" dirty="0" smtClean="0">
                <a:solidFill>
                  <a:srgbClr val="009999"/>
                </a:solidFill>
                <a:latin typeface="Monotype Corsiva" pitchFamily="66" charset="0"/>
                <a:sym typeface="Symbol" pitchFamily="18" charset="2"/>
              </a:rPr>
              <a:t>T</a:t>
            </a:r>
            <a:r>
              <a:rPr lang="en-US" altLang="zh-CN" dirty="0" smtClean="0">
                <a:solidFill>
                  <a:srgbClr val="009999"/>
                </a:solidFill>
                <a:sym typeface="Symbol" pitchFamily="18" charset="2"/>
              </a:rPr>
              <a:t>)  cost(</a:t>
            </a:r>
            <a:r>
              <a:rPr lang="en-US" altLang="zh-CN" i="1" dirty="0" smtClean="0">
                <a:solidFill>
                  <a:srgbClr val="009999"/>
                </a:solidFill>
                <a:sym typeface="Symbol" pitchFamily="18" charset="2"/>
              </a:rPr>
              <a:t>T</a:t>
            </a:r>
            <a:r>
              <a:rPr lang="en-US" altLang="zh-CN" dirty="0" smtClean="0">
                <a:solidFill>
                  <a:srgbClr val="009999"/>
                </a:solidFill>
                <a:sym typeface="Symbol" pitchFamily="18" charset="2"/>
              </a:rPr>
              <a:t>) + cost(</a:t>
            </a:r>
            <a:r>
              <a:rPr lang="en-US" altLang="zh-CN" i="1" dirty="0" smtClean="0">
                <a:solidFill>
                  <a:srgbClr val="009999"/>
                </a:solidFill>
                <a:sym typeface="Symbol" pitchFamily="18" charset="2"/>
              </a:rPr>
              <a:t>M</a:t>
            </a:r>
            <a:r>
              <a:rPr lang="en-US" altLang="zh-CN" dirty="0" smtClean="0">
                <a:solidFill>
                  <a:srgbClr val="009999"/>
                </a:solidFill>
                <a:sym typeface="Symbol" pitchFamily="18" charset="2"/>
              </a:rPr>
              <a:t>)  OPT + OPT/2 = 3/2 * OPT.</a:t>
            </a:r>
          </a:p>
          <a:p>
            <a:pPr eaLnBrk="1" hangingPunct="1"/>
            <a:endParaRPr lang="en-US" altLang="zh-CN" dirty="0" smtClean="0">
              <a:solidFill>
                <a:srgbClr val="009999"/>
              </a:solidFill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More Results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Sanjeev</a:t>
            </a:r>
            <a:r>
              <a:rPr lang="en-US" dirty="0" smtClean="0"/>
              <a:t> </a:t>
            </a:r>
            <a:r>
              <a:rPr lang="en-US" dirty="0" err="1" smtClean="0"/>
              <a:t>Arora</a:t>
            </a:r>
            <a:r>
              <a:rPr lang="en-US" b="1" dirty="0" smtClean="0"/>
              <a:t>.  </a:t>
            </a:r>
            <a:r>
              <a:rPr lang="en-US" dirty="0" smtClean="0"/>
              <a:t>Polynomial-time Approximation Schemes for Euclidean TSP and other Geometric Problems</a:t>
            </a:r>
            <a:r>
              <a:rPr lang="en-US" b="1" dirty="0" smtClean="0"/>
              <a:t>. </a:t>
            </a:r>
            <a:r>
              <a:rPr lang="en-US" i="1" dirty="0" smtClean="0"/>
              <a:t>Journal of the ACM </a:t>
            </a:r>
            <a:r>
              <a:rPr lang="en-US" dirty="0" smtClean="0"/>
              <a:t>45(5) 753-782, 1998.. </a:t>
            </a:r>
            <a:endParaRPr lang="en-US" altLang="zh-CN" dirty="0" smtClean="0">
              <a:sym typeface="Symbol" pitchFamily="18" charset="2"/>
            </a:endParaRPr>
          </a:p>
          <a:p>
            <a:r>
              <a:rPr lang="en-US" altLang="zh-CN" dirty="0" smtClean="0">
                <a:sym typeface="Symbol" pitchFamily="18" charset="2"/>
              </a:rPr>
              <a:t>S. </a:t>
            </a:r>
            <a:r>
              <a:rPr lang="en-US" altLang="zh-CN" dirty="0" err="1" smtClean="0">
                <a:sym typeface="Symbol" pitchFamily="18" charset="2"/>
              </a:rPr>
              <a:t>Oveis</a:t>
            </a:r>
            <a:r>
              <a:rPr lang="en-US" altLang="zh-CN" dirty="0" smtClean="0">
                <a:sym typeface="Symbol" pitchFamily="18" charset="2"/>
              </a:rPr>
              <a:t> </a:t>
            </a:r>
            <a:r>
              <a:rPr lang="en-US" altLang="zh-CN" dirty="0" err="1" smtClean="0">
                <a:sym typeface="Symbol" pitchFamily="18" charset="2"/>
              </a:rPr>
              <a:t>Gharan</a:t>
            </a:r>
            <a:r>
              <a:rPr lang="en-US" altLang="zh-CN" dirty="0" smtClean="0">
                <a:sym typeface="Symbol" pitchFamily="18" charset="2"/>
              </a:rPr>
              <a:t>, A. </a:t>
            </a:r>
            <a:r>
              <a:rPr lang="en-US" altLang="zh-CN" dirty="0" err="1" smtClean="0">
                <a:sym typeface="Symbol" pitchFamily="18" charset="2"/>
              </a:rPr>
              <a:t>Saberi</a:t>
            </a:r>
            <a:r>
              <a:rPr lang="en-US" altLang="zh-CN" dirty="0" smtClean="0">
                <a:sym typeface="Symbol" pitchFamily="18" charset="2"/>
              </a:rPr>
              <a:t>, M. Singh. A Randomized Rounding Approach to the Traveling Salesman Problem. FOCS 2011.</a:t>
            </a:r>
          </a:p>
          <a:p>
            <a:pPr>
              <a:buNone/>
            </a:pPr>
            <a:r>
              <a:rPr lang="en-US" altLang="zh-CN" dirty="0" smtClean="0">
                <a:sym typeface="Symbol" pitchFamily="18" charset="2"/>
              </a:rPr>
              <a:t>http://homes.cs.washington.edu/~shayan/tsp.pdf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C54204-AD87-411C-9E57-230DB95B9003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6A5FCDF-F614-40B1-9E1B-3835041E263A}" type="slidenum">
              <a:rPr lang="en-US" altLang="zh-CN" smtClean="0"/>
              <a:pPr/>
              <a:t>34</a:t>
            </a:fld>
            <a:endParaRPr lang="en-US" altLang="zh-CN" smtClean="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Weighted Set Cover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Input:</a:t>
            </a:r>
          </a:p>
          <a:p>
            <a:pPr lvl="1" eaLnBrk="1" hangingPunct="1"/>
            <a:r>
              <a:rPr lang="en-US" altLang="zh-CN" smtClean="0"/>
              <a:t>Ground elements </a:t>
            </a:r>
            <a:r>
              <a:rPr lang="en-US" altLang="zh-CN" i="1" smtClean="0">
                <a:solidFill>
                  <a:srgbClr val="008C87"/>
                </a:solidFill>
              </a:rPr>
              <a:t>E</a:t>
            </a:r>
            <a:r>
              <a:rPr lang="en-US" altLang="zh-CN" smtClean="0">
                <a:solidFill>
                  <a:srgbClr val="008C87"/>
                </a:solidFill>
              </a:rPr>
              <a:t> = {</a:t>
            </a:r>
            <a:r>
              <a:rPr lang="en-US" altLang="zh-CN" i="1" smtClean="0">
                <a:solidFill>
                  <a:srgbClr val="008C87"/>
                </a:solidFill>
              </a:rPr>
              <a:t>e</a:t>
            </a:r>
            <a:r>
              <a:rPr lang="en-US" altLang="zh-CN" baseline="-25000" smtClean="0">
                <a:solidFill>
                  <a:srgbClr val="008C87"/>
                </a:solidFill>
              </a:rPr>
              <a:t>1</a:t>
            </a:r>
            <a:r>
              <a:rPr lang="en-US" altLang="zh-CN" smtClean="0">
                <a:solidFill>
                  <a:srgbClr val="008C87"/>
                </a:solidFill>
              </a:rPr>
              <a:t>, </a:t>
            </a:r>
            <a:r>
              <a:rPr lang="en-US" altLang="zh-CN" i="1" smtClean="0">
                <a:solidFill>
                  <a:srgbClr val="008C87"/>
                </a:solidFill>
              </a:rPr>
              <a:t>e</a:t>
            </a:r>
            <a:r>
              <a:rPr lang="en-US" altLang="zh-CN" baseline="-25000" smtClean="0">
                <a:solidFill>
                  <a:srgbClr val="008C87"/>
                </a:solidFill>
              </a:rPr>
              <a:t>2</a:t>
            </a:r>
            <a:r>
              <a:rPr lang="en-US" altLang="zh-CN" smtClean="0">
                <a:solidFill>
                  <a:srgbClr val="008C87"/>
                </a:solidFill>
              </a:rPr>
              <a:t>, …, </a:t>
            </a:r>
            <a:r>
              <a:rPr lang="en-US" altLang="zh-CN" i="1" smtClean="0">
                <a:solidFill>
                  <a:srgbClr val="008C87"/>
                </a:solidFill>
              </a:rPr>
              <a:t>e</a:t>
            </a:r>
            <a:r>
              <a:rPr lang="en-US" altLang="zh-CN" i="1" baseline="-25000" smtClean="0">
                <a:solidFill>
                  <a:srgbClr val="008C87"/>
                </a:solidFill>
              </a:rPr>
              <a:t>n</a:t>
            </a:r>
            <a:r>
              <a:rPr lang="en-US" altLang="zh-CN" smtClean="0">
                <a:solidFill>
                  <a:srgbClr val="008C87"/>
                </a:solidFill>
              </a:rPr>
              <a:t>}</a:t>
            </a:r>
          </a:p>
          <a:p>
            <a:pPr lvl="1" eaLnBrk="1" hangingPunct="1"/>
            <a:r>
              <a:rPr lang="en-US" altLang="zh-CN" smtClean="0"/>
              <a:t>Subsets </a:t>
            </a:r>
            <a:r>
              <a:rPr lang="en-US" altLang="zh-CN" i="1" smtClean="0">
                <a:solidFill>
                  <a:srgbClr val="008C87"/>
                </a:solidFill>
              </a:rPr>
              <a:t>S</a:t>
            </a:r>
            <a:r>
              <a:rPr lang="en-US" altLang="zh-CN" baseline="-25000" smtClean="0">
                <a:solidFill>
                  <a:srgbClr val="008C87"/>
                </a:solidFill>
              </a:rPr>
              <a:t>1</a:t>
            </a:r>
            <a:r>
              <a:rPr lang="en-US" altLang="zh-CN" smtClean="0">
                <a:solidFill>
                  <a:srgbClr val="008C87"/>
                </a:solidFill>
              </a:rPr>
              <a:t>, </a:t>
            </a:r>
            <a:r>
              <a:rPr lang="en-US" altLang="zh-CN" i="1" smtClean="0">
                <a:solidFill>
                  <a:srgbClr val="008C87"/>
                </a:solidFill>
              </a:rPr>
              <a:t>S</a:t>
            </a:r>
            <a:r>
              <a:rPr lang="en-US" altLang="zh-CN" baseline="-25000" smtClean="0">
                <a:solidFill>
                  <a:srgbClr val="008C87"/>
                </a:solidFill>
              </a:rPr>
              <a:t>2</a:t>
            </a:r>
            <a:r>
              <a:rPr lang="en-US" altLang="zh-CN" smtClean="0">
                <a:solidFill>
                  <a:srgbClr val="008C87"/>
                </a:solidFill>
              </a:rPr>
              <a:t>, …, </a:t>
            </a:r>
            <a:r>
              <a:rPr lang="en-US" altLang="zh-CN" i="1" smtClean="0">
                <a:solidFill>
                  <a:srgbClr val="008C87"/>
                </a:solidFill>
              </a:rPr>
              <a:t>S</a:t>
            </a:r>
            <a:r>
              <a:rPr lang="en-US" altLang="zh-CN" i="1" baseline="-25000" smtClean="0">
                <a:solidFill>
                  <a:srgbClr val="008C87"/>
                </a:solidFill>
              </a:rPr>
              <a:t>m</a:t>
            </a:r>
            <a:r>
              <a:rPr lang="en-US" altLang="zh-CN" smtClean="0">
                <a:solidFill>
                  <a:srgbClr val="008C87"/>
                </a:solidFill>
              </a:rPr>
              <a:t> </a:t>
            </a:r>
            <a:r>
              <a:rPr lang="en-US" altLang="zh-CN" smtClean="0">
                <a:solidFill>
                  <a:srgbClr val="008C87"/>
                </a:solidFill>
                <a:sym typeface="Symbol" pitchFamily="18" charset="2"/>
              </a:rPr>
              <a:t> </a:t>
            </a:r>
            <a:r>
              <a:rPr lang="en-US" altLang="zh-CN" i="1" smtClean="0">
                <a:solidFill>
                  <a:srgbClr val="008C87"/>
                </a:solidFill>
                <a:sym typeface="Symbol" pitchFamily="18" charset="2"/>
              </a:rPr>
              <a:t>E</a:t>
            </a:r>
          </a:p>
          <a:p>
            <a:pPr lvl="1" eaLnBrk="1" hangingPunct="1"/>
            <a:r>
              <a:rPr lang="en-US" altLang="zh-CN" smtClean="0">
                <a:sym typeface="Symbol" pitchFamily="18" charset="2"/>
              </a:rPr>
              <a:t>Weights </a:t>
            </a:r>
            <a:r>
              <a:rPr lang="en-US" altLang="zh-CN" i="1" smtClean="0">
                <a:solidFill>
                  <a:srgbClr val="008C87"/>
                </a:solidFill>
                <a:sym typeface="Symbol" pitchFamily="18" charset="2"/>
              </a:rPr>
              <a:t>w</a:t>
            </a:r>
            <a:r>
              <a:rPr lang="en-US" altLang="zh-CN" baseline="-25000" smtClean="0">
                <a:solidFill>
                  <a:srgbClr val="008C87"/>
                </a:solidFill>
                <a:sym typeface="Symbol" pitchFamily="18" charset="2"/>
              </a:rPr>
              <a:t>1</a:t>
            </a:r>
            <a:r>
              <a:rPr lang="en-US" altLang="zh-CN" smtClean="0">
                <a:solidFill>
                  <a:srgbClr val="008C87"/>
                </a:solidFill>
                <a:sym typeface="Symbol" pitchFamily="18" charset="2"/>
              </a:rPr>
              <a:t>, </a:t>
            </a:r>
            <a:r>
              <a:rPr lang="en-US" altLang="zh-CN" i="1" smtClean="0">
                <a:solidFill>
                  <a:srgbClr val="008C87"/>
                </a:solidFill>
                <a:sym typeface="Symbol" pitchFamily="18" charset="2"/>
              </a:rPr>
              <a:t>w</a:t>
            </a:r>
            <a:r>
              <a:rPr lang="en-US" altLang="zh-CN" baseline="-25000" smtClean="0">
                <a:solidFill>
                  <a:srgbClr val="008C87"/>
                </a:solidFill>
                <a:sym typeface="Symbol" pitchFamily="18" charset="2"/>
              </a:rPr>
              <a:t>2</a:t>
            </a:r>
            <a:r>
              <a:rPr lang="en-US" altLang="zh-CN" smtClean="0">
                <a:solidFill>
                  <a:srgbClr val="008C87"/>
                </a:solidFill>
                <a:sym typeface="Symbol" pitchFamily="18" charset="2"/>
              </a:rPr>
              <a:t>, …, </a:t>
            </a:r>
            <a:r>
              <a:rPr lang="en-US" altLang="zh-CN" i="1" smtClean="0">
                <a:solidFill>
                  <a:srgbClr val="008C87"/>
                </a:solidFill>
                <a:sym typeface="Symbol" pitchFamily="18" charset="2"/>
              </a:rPr>
              <a:t>w</a:t>
            </a:r>
            <a:r>
              <a:rPr lang="en-US" altLang="zh-CN" i="1" baseline="-25000" smtClean="0">
                <a:solidFill>
                  <a:srgbClr val="008C87"/>
                </a:solidFill>
                <a:sym typeface="Symbol" pitchFamily="18" charset="2"/>
              </a:rPr>
              <a:t>m</a:t>
            </a:r>
            <a:r>
              <a:rPr lang="en-US" altLang="zh-CN" smtClean="0">
                <a:solidFill>
                  <a:srgbClr val="008C87"/>
                </a:solidFill>
                <a:sym typeface="Symbol" pitchFamily="18" charset="2"/>
              </a:rPr>
              <a:t> </a:t>
            </a:r>
            <a:r>
              <a:rPr lang="en-US" altLang="zh-CN" smtClean="0">
                <a:solidFill>
                  <a:srgbClr val="008C87"/>
                </a:solidFill>
                <a:cs typeface="Times New Roman" pitchFamily="18" charset="0"/>
                <a:sym typeface="Symbol" pitchFamily="18" charset="2"/>
              </a:rPr>
              <a:t>≥ 0</a:t>
            </a:r>
          </a:p>
          <a:p>
            <a:pPr eaLnBrk="1" hangingPunct="1"/>
            <a:r>
              <a:rPr lang="en-US" altLang="zh-CN" smtClean="0">
                <a:cs typeface="Times New Roman" pitchFamily="18" charset="0"/>
                <a:sym typeface="Symbol" pitchFamily="18" charset="2"/>
              </a:rPr>
              <a:t>Goal: Find a set </a:t>
            </a:r>
            <a:r>
              <a:rPr lang="en-US" altLang="zh-CN" i="1" smtClean="0">
                <a:solidFill>
                  <a:srgbClr val="008C87"/>
                </a:solidFill>
                <a:cs typeface="Times New Roman" pitchFamily="18" charset="0"/>
                <a:sym typeface="Symbol" pitchFamily="18" charset="2"/>
              </a:rPr>
              <a:t>I</a:t>
            </a:r>
            <a:r>
              <a:rPr lang="en-US" altLang="zh-CN" smtClean="0">
                <a:solidFill>
                  <a:srgbClr val="008C87"/>
                </a:solidFill>
                <a:cs typeface="Times New Roman" pitchFamily="18" charset="0"/>
                <a:sym typeface="Symbol" pitchFamily="18" charset="2"/>
              </a:rPr>
              <a:t>  {1, 2, …, </a:t>
            </a:r>
            <a:r>
              <a:rPr lang="en-US" altLang="zh-CN" i="1" smtClean="0">
                <a:solidFill>
                  <a:srgbClr val="008C87"/>
                </a:solidFill>
                <a:cs typeface="Times New Roman" pitchFamily="18" charset="0"/>
                <a:sym typeface="Symbol" pitchFamily="18" charset="2"/>
              </a:rPr>
              <a:t>m</a:t>
            </a:r>
            <a:r>
              <a:rPr lang="en-US" altLang="zh-CN" smtClean="0">
                <a:solidFill>
                  <a:srgbClr val="008C87"/>
                </a:solidFill>
                <a:cs typeface="Times New Roman" pitchFamily="18" charset="0"/>
                <a:sym typeface="Symbol" pitchFamily="18" charset="2"/>
              </a:rPr>
              <a:t>}</a:t>
            </a:r>
            <a:r>
              <a:rPr lang="en-US" altLang="zh-CN" smtClean="0">
                <a:cs typeface="Times New Roman" pitchFamily="18" charset="0"/>
                <a:sym typeface="Symbol" pitchFamily="18" charset="2"/>
              </a:rPr>
              <a:t> that minimizes </a:t>
            </a:r>
            <a:r>
              <a:rPr lang="en-US" altLang="zh-CN" smtClean="0">
                <a:solidFill>
                  <a:srgbClr val="008C87"/>
                </a:solidFill>
                <a:cs typeface="Times New Roman" pitchFamily="18" charset="0"/>
                <a:sym typeface="Symbol" pitchFamily="18" charset="2"/>
              </a:rPr>
              <a:t></a:t>
            </a:r>
            <a:r>
              <a:rPr lang="en-US" altLang="zh-CN" i="1" baseline="-25000" smtClean="0">
                <a:solidFill>
                  <a:srgbClr val="008C87"/>
                </a:solidFill>
                <a:cs typeface="Times New Roman" pitchFamily="18" charset="0"/>
                <a:sym typeface="Symbol" pitchFamily="18" charset="2"/>
              </a:rPr>
              <a:t>i</a:t>
            </a:r>
            <a:r>
              <a:rPr lang="en-US" altLang="zh-CN" baseline="-25000" smtClean="0">
                <a:solidFill>
                  <a:srgbClr val="008C87"/>
                </a:solidFill>
                <a:cs typeface="Times New Roman" pitchFamily="18" charset="0"/>
                <a:sym typeface="Symbol" pitchFamily="18" charset="2"/>
              </a:rPr>
              <a:t></a:t>
            </a:r>
            <a:r>
              <a:rPr lang="en-US" altLang="zh-CN" i="1" baseline="-25000" smtClean="0">
                <a:solidFill>
                  <a:srgbClr val="008C87"/>
                </a:solidFill>
                <a:cs typeface="Times New Roman" pitchFamily="18" charset="0"/>
                <a:sym typeface="Symbol" pitchFamily="18" charset="2"/>
              </a:rPr>
              <a:t>I</a:t>
            </a:r>
            <a:r>
              <a:rPr lang="en-US" altLang="zh-CN" i="1" smtClean="0">
                <a:solidFill>
                  <a:srgbClr val="008C87"/>
                </a:solidFill>
                <a:cs typeface="Times New Roman" pitchFamily="18" charset="0"/>
                <a:sym typeface="Symbol" pitchFamily="18" charset="2"/>
              </a:rPr>
              <a:t>w</a:t>
            </a:r>
            <a:r>
              <a:rPr lang="en-US" altLang="zh-CN" i="1" baseline="-25000" smtClean="0">
                <a:solidFill>
                  <a:srgbClr val="008C87"/>
                </a:solidFill>
                <a:cs typeface="Times New Roman" pitchFamily="18" charset="0"/>
                <a:sym typeface="Symbol" pitchFamily="18" charset="2"/>
              </a:rPr>
              <a:t>i</a:t>
            </a:r>
            <a:r>
              <a:rPr lang="en-US" altLang="zh-CN" smtClean="0">
                <a:cs typeface="Times New Roman" pitchFamily="18" charset="0"/>
                <a:sym typeface="Symbol" pitchFamily="18" charset="2"/>
              </a:rPr>
              <a:t>, such that </a:t>
            </a:r>
            <a:r>
              <a:rPr lang="en-US" altLang="zh-CN" smtClean="0">
                <a:solidFill>
                  <a:srgbClr val="008C87"/>
                </a:solidFill>
                <a:cs typeface="Times New Roman" pitchFamily="18" charset="0"/>
                <a:sym typeface="Symbol" pitchFamily="18" charset="2"/>
              </a:rPr>
              <a:t></a:t>
            </a:r>
            <a:r>
              <a:rPr lang="en-US" altLang="zh-CN" i="1" baseline="-25000" smtClean="0">
                <a:solidFill>
                  <a:srgbClr val="008C87"/>
                </a:solidFill>
                <a:cs typeface="Times New Roman" pitchFamily="18" charset="0"/>
                <a:sym typeface="Symbol" pitchFamily="18" charset="2"/>
              </a:rPr>
              <a:t>i</a:t>
            </a:r>
            <a:r>
              <a:rPr lang="en-US" altLang="zh-CN" baseline="-25000" smtClean="0">
                <a:solidFill>
                  <a:srgbClr val="008C87"/>
                </a:solidFill>
                <a:cs typeface="Times New Roman" pitchFamily="18" charset="0"/>
                <a:sym typeface="Symbol" pitchFamily="18" charset="2"/>
              </a:rPr>
              <a:t></a:t>
            </a:r>
            <a:r>
              <a:rPr lang="en-US" altLang="zh-CN" i="1" baseline="-25000" smtClean="0">
                <a:solidFill>
                  <a:srgbClr val="008C87"/>
                </a:solidFill>
                <a:cs typeface="Times New Roman" pitchFamily="18" charset="0"/>
                <a:sym typeface="Symbol" pitchFamily="18" charset="2"/>
              </a:rPr>
              <a:t>I</a:t>
            </a:r>
            <a:r>
              <a:rPr lang="en-US" altLang="zh-CN" i="1" smtClean="0">
                <a:solidFill>
                  <a:srgbClr val="008C87"/>
                </a:solidFill>
                <a:cs typeface="Times New Roman" pitchFamily="18" charset="0"/>
                <a:sym typeface="Symbol" pitchFamily="18" charset="2"/>
              </a:rPr>
              <a:t>S</a:t>
            </a:r>
            <a:r>
              <a:rPr lang="en-US" altLang="zh-CN" i="1" baseline="-25000" smtClean="0">
                <a:solidFill>
                  <a:srgbClr val="008C87"/>
                </a:solidFill>
                <a:cs typeface="Times New Roman" pitchFamily="18" charset="0"/>
                <a:sym typeface="Symbol" pitchFamily="18" charset="2"/>
              </a:rPr>
              <a:t>i</a:t>
            </a:r>
            <a:r>
              <a:rPr lang="en-US" altLang="zh-CN" smtClean="0">
                <a:solidFill>
                  <a:srgbClr val="008C87"/>
                </a:solidFill>
                <a:cs typeface="Times New Roman" pitchFamily="18" charset="0"/>
                <a:sym typeface="Symbol" pitchFamily="18" charset="2"/>
              </a:rPr>
              <a:t> = </a:t>
            </a:r>
            <a:r>
              <a:rPr lang="en-US" altLang="zh-CN" i="1" smtClean="0">
                <a:solidFill>
                  <a:srgbClr val="008C87"/>
                </a:solidFill>
                <a:cs typeface="Times New Roman" pitchFamily="18" charset="0"/>
                <a:sym typeface="Symbol" pitchFamily="18" charset="2"/>
              </a:rPr>
              <a:t>E</a:t>
            </a:r>
            <a:r>
              <a:rPr lang="en-US" altLang="zh-CN" smtClean="0">
                <a:cs typeface="Times New Roman" pitchFamily="18" charset="0"/>
                <a:sym typeface="Symbol" pitchFamily="18" charset="2"/>
              </a:rPr>
              <a:t>.</a:t>
            </a:r>
          </a:p>
          <a:p>
            <a:pPr eaLnBrk="1" hangingPunct="1"/>
            <a:r>
              <a:rPr lang="en-US" altLang="zh-CN" smtClean="0">
                <a:cs typeface="Times New Roman" pitchFamily="18" charset="0"/>
                <a:sym typeface="Symbol" pitchFamily="18" charset="2"/>
              </a:rPr>
              <a:t>Note: vertex cover is a special case of set cover.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55501C4-158F-4A3F-949C-09DED8702E26}" type="slidenum">
              <a:rPr lang="en-US" altLang="zh-CN" smtClean="0"/>
              <a:pPr/>
              <a:t>35</a:t>
            </a:fld>
            <a:endParaRPr lang="en-US" altLang="zh-CN" smtClean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Example of Weighted Set Cover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mtClean="0"/>
              <a:t>Set </a:t>
            </a:r>
            <a:r>
              <a:rPr lang="en-US" altLang="zh-CN" i="1" smtClean="0">
                <a:solidFill>
                  <a:srgbClr val="008C87"/>
                </a:solidFill>
              </a:rPr>
              <a:t>E</a:t>
            </a:r>
            <a:r>
              <a:rPr lang="en-US" altLang="zh-CN" smtClean="0">
                <a:solidFill>
                  <a:srgbClr val="008C87"/>
                </a:solidFill>
              </a:rPr>
              <a:t> = {1, 2, 3, 4, 5, 6, 7, 8}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/>
              <a:t>Available subsets: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i="1" smtClean="0">
                <a:solidFill>
                  <a:srgbClr val="008C87"/>
                </a:solidFill>
              </a:rPr>
              <a:t>   S</a:t>
            </a:r>
            <a:r>
              <a:rPr lang="en-US" altLang="zh-CN" baseline="-25000" smtClean="0">
                <a:solidFill>
                  <a:srgbClr val="008C87"/>
                </a:solidFill>
              </a:rPr>
              <a:t>1</a:t>
            </a:r>
            <a:r>
              <a:rPr lang="en-US" altLang="zh-CN" smtClean="0">
                <a:solidFill>
                  <a:srgbClr val="008C87"/>
                </a:solidFill>
              </a:rPr>
              <a:t> = {1, 2, 3}, </a:t>
            </a:r>
            <a:r>
              <a:rPr lang="en-US" altLang="zh-CN" i="1" smtClean="0">
                <a:solidFill>
                  <a:srgbClr val="008C87"/>
                </a:solidFill>
              </a:rPr>
              <a:t>w</a:t>
            </a:r>
            <a:r>
              <a:rPr lang="en-US" altLang="zh-CN" baseline="-25000" smtClean="0">
                <a:solidFill>
                  <a:srgbClr val="008C87"/>
                </a:solidFill>
              </a:rPr>
              <a:t>1</a:t>
            </a:r>
            <a:r>
              <a:rPr lang="en-US" altLang="zh-CN" smtClean="0">
                <a:solidFill>
                  <a:srgbClr val="008C87"/>
                </a:solidFill>
              </a:rPr>
              <a:t> = 1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i="1" smtClean="0">
                <a:solidFill>
                  <a:srgbClr val="008C87"/>
                </a:solidFill>
              </a:rPr>
              <a:t>   S</a:t>
            </a:r>
            <a:r>
              <a:rPr lang="en-US" altLang="zh-CN" baseline="-25000" smtClean="0">
                <a:solidFill>
                  <a:srgbClr val="008C87"/>
                </a:solidFill>
              </a:rPr>
              <a:t>2</a:t>
            </a:r>
            <a:r>
              <a:rPr lang="en-US" altLang="zh-CN" smtClean="0">
                <a:solidFill>
                  <a:srgbClr val="008C87"/>
                </a:solidFill>
              </a:rPr>
              <a:t> = {2, 7, 8}, </a:t>
            </a:r>
            <a:r>
              <a:rPr lang="en-US" altLang="zh-CN" i="1" smtClean="0">
                <a:solidFill>
                  <a:srgbClr val="008C87"/>
                </a:solidFill>
              </a:rPr>
              <a:t>w</a:t>
            </a:r>
            <a:r>
              <a:rPr lang="en-US" altLang="zh-CN" baseline="-25000" smtClean="0">
                <a:solidFill>
                  <a:srgbClr val="008C87"/>
                </a:solidFill>
              </a:rPr>
              <a:t>2</a:t>
            </a:r>
            <a:r>
              <a:rPr lang="en-US" altLang="zh-CN" smtClean="0">
                <a:solidFill>
                  <a:srgbClr val="008C87"/>
                </a:solidFill>
              </a:rPr>
              <a:t> = 2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i="1" smtClean="0">
                <a:solidFill>
                  <a:srgbClr val="008C87"/>
                </a:solidFill>
              </a:rPr>
              <a:t>   S</a:t>
            </a:r>
            <a:r>
              <a:rPr lang="en-US" altLang="zh-CN" baseline="-25000" smtClean="0">
                <a:solidFill>
                  <a:srgbClr val="008C87"/>
                </a:solidFill>
              </a:rPr>
              <a:t>3</a:t>
            </a:r>
            <a:r>
              <a:rPr lang="en-US" altLang="zh-CN" smtClean="0">
                <a:solidFill>
                  <a:srgbClr val="008C87"/>
                </a:solidFill>
              </a:rPr>
              <a:t> = {4, 5, 6, 7}, </a:t>
            </a:r>
            <a:r>
              <a:rPr lang="en-US" altLang="zh-CN" i="1" smtClean="0">
                <a:solidFill>
                  <a:srgbClr val="008C87"/>
                </a:solidFill>
              </a:rPr>
              <a:t>w</a:t>
            </a:r>
            <a:r>
              <a:rPr lang="en-US" altLang="zh-CN" baseline="-25000" smtClean="0">
                <a:solidFill>
                  <a:srgbClr val="008C87"/>
                </a:solidFill>
              </a:rPr>
              <a:t>3</a:t>
            </a:r>
            <a:r>
              <a:rPr lang="en-US" altLang="zh-CN" smtClean="0">
                <a:solidFill>
                  <a:srgbClr val="008C87"/>
                </a:solidFill>
              </a:rPr>
              <a:t> = 3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i="1" smtClean="0">
                <a:solidFill>
                  <a:srgbClr val="008C87"/>
                </a:solidFill>
              </a:rPr>
              <a:t>   S</a:t>
            </a:r>
            <a:r>
              <a:rPr lang="en-US" altLang="zh-CN" baseline="-25000" smtClean="0">
                <a:solidFill>
                  <a:srgbClr val="008C87"/>
                </a:solidFill>
              </a:rPr>
              <a:t>4</a:t>
            </a:r>
            <a:r>
              <a:rPr lang="en-US" altLang="zh-CN" smtClean="0">
                <a:solidFill>
                  <a:srgbClr val="008C87"/>
                </a:solidFill>
              </a:rPr>
              <a:t> = {4, 5, 6, 8}, </a:t>
            </a:r>
            <a:r>
              <a:rPr lang="en-US" altLang="zh-CN" i="1" smtClean="0">
                <a:solidFill>
                  <a:srgbClr val="008C87"/>
                </a:solidFill>
              </a:rPr>
              <a:t>w</a:t>
            </a:r>
            <a:r>
              <a:rPr lang="en-US" altLang="zh-CN" baseline="-25000" smtClean="0">
                <a:solidFill>
                  <a:srgbClr val="008C87"/>
                </a:solidFill>
              </a:rPr>
              <a:t>4</a:t>
            </a:r>
            <a:r>
              <a:rPr lang="en-US" altLang="zh-CN" smtClean="0">
                <a:solidFill>
                  <a:srgbClr val="008C87"/>
                </a:solidFill>
              </a:rPr>
              <a:t> = 4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/>
              <a:t>Solutions: </a:t>
            </a:r>
            <a:r>
              <a:rPr lang="en-US" altLang="zh-CN" i="1" smtClean="0">
                <a:solidFill>
                  <a:srgbClr val="008C87"/>
                </a:solidFill>
              </a:rPr>
              <a:t>C</a:t>
            </a:r>
            <a:r>
              <a:rPr lang="en-US" altLang="zh-CN" smtClean="0">
                <a:solidFill>
                  <a:srgbClr val="008C87"/>
                </a:solidFill>
              </a:rPr>
              <a:t> = {</a:t>
            </a:r>
            <a:r>
              <a:rPr lang="en-US" altLang="zh-CN" i="1" smtClean="0">
                <a:solidFill>
                  <a:srgbClr val="008C87"/>
                </a:solidFill>
              </a:rPr>
              <a:t>S</a:t>
            </a:r>
            <a:r>
              <a:rPr lang="en-US" altLang="zh-CN" baseline="-25000" smtClean="0">
                <a:solidFill>
                  <a:srgbClr val="008C87"/>
                </a:solidFill>
              </a:rPr>
              <a:t>1</a:t>
            </a:r>
            <a:r>
              <a:rPr lang="en-US" altLang="zh-CN" smtClean="0">
                <a:solidFill>
                  <a:srgbClr val="008C87"/>
                </a:solidFill>
              </a:rPr>
              <a:t>, </a:t>
            </a:r>
            <a:r>
              <a:rPr lang="en-US" altLang="zh-CN" i="1" smtClean="0">
                <a:solidFill>
                  <a:srgbClr val="008C87"/>
                </a:solidFill>
              </a:rPr>
              <a:t>S</a:t>
            </a:r>
            <a:r>
              <a:rPr lang="en-US" altLang="zh-CN" baseline="-25000" smtClean="0">
                <a:solidFill>
                  <a:srgbClr val="008C87"/>
                </a:solidFill>
              </a:rPr>
              <a:t>2</a:t>
            </a:r>
            <a:r>
              <a:rPr lang="en-US" altLang="zh-CN" smtClean="0">
                <a:solidFill>
                  <a:srgbClr val="008C87"/>
                </a:solidFill>
              </a:rPr>
              <a:t>, </a:t>
            </a:r>
            <a:r>
              <a:rPr lang="en-US" altLang="zh-CN" i="1" smtClean="0">
                <a:solidFill>
                  <a:srgbClr val="008C87"/>
                </a:solidFill>
              </a:rPr>
              <a:t>S</a:t>
            </a:r>
            <a:r>
              <a:rPr lang="en-US" altLang="zh-CN" baseline="-25000" smtClean="0">
                <a:solidFill>
                  <a:srgbClr val="008C87"/>
                </a:solidFill>
              </a:rPr>
              <a:t>3</a:t>
            </a:r>
            <a:r>
              <a:rPr lang="en-US" altLang="zh-CN" smtClean="0">
                <a:solidFill>
                  <a:srgbClr val="008C87"/>
                </a:solidFill>
              </a:rPr>
              <a:t>}, </a:t>
            </a:r>
            <a:r>
              <a:rPr lang="en-US" altLang="zh-CN" i="1" smtClean="0">
                <a:solidFill>
                  <a:srgbClr val="008C87"/>
                </a:solidFill>
              </a:rPr>
              <a:t>C</a:t>
            </a:r>
            <a:r>
              <a:rPr lang="en-US" altLang="zh-CN" smtClean="0">
                <a:solidFill>
                  <a:srgbClr val="008C87"/>
                </a:solidFill>
              </a:rPr>
              <a:t> = {</a:t>
            </a:r>
            <a:r>
              <a:rPr lang="en-US" altLang="zh-CN" i="1" smtClean="0">
                <a:solidFill>
                  <a:srgbClr val="008C87"/>
                </a:solidFill>
              </a:rPr>
              <a:t>S</a:t>
            </a:r>
            <a:r>
              <a:rPr lang="en-US" altLang="zh-CN" baseline="-25000" smtClean="0">
                <a:solidFill>
                  <a:srgbClr val="008C87"/>
                </a:solidFill>
              </a:rPr>
              <a:t>1</a:t>
            </a:r>
            <a:r>
              <a:rPr lang="en-US" altLang="zh-CN" smtClean="0">
                <a:solidFill>
                  <a:srgbClr val="008C87"/>
                </a:solidFill>
              </a:rPr>
              <a:t>, </a:t>
            </a:r>
            <a:r>
              <a:rPr lang="en-US" altLang="zh-CN" i="1" smtClean="0">
                <a:solidFill>
                  <a:srgbClr val="008C87"/>
                </a:solidFill>
              </a:rPr>
              <a:t>S</a:t>
            </a:r>
            <a:r>
              <a:rPr lang="en-US" altLang="zh-CN" baseline="-25000" smtClean="0">
                <a:solidFill>
                  <a:srgbClr val="008C87"/>
                </a:solidFill>
              </a:rPr>
              <a:t>2</a:t>
            </a:r>
            <a:r>
              <a:rPr lang="en-US" altLang="zh-CN" smtClean="0">
                <a:solidFill>
                  <a:srgbClr val="008C87"/>
                </a:solidFill>
              </a:rPr>
              <a:t>, </a:t>
            </a:r>
            <a:r>
              <a:rPr lang="en-US" altLang="zh-CN" i="1" smtClean="0">
                <a:solidFill>
                  <a:srgbClr val="008C87"/>
                </a:solidFill>
              </a:rPr>
              <a:t>S</a:t>
            </a:r>
            <a:r>
              <a:rPr lang="en-US" altLang="zh-CN" baseline="-25000" smtClean="0">
                <a:solidFill>
                  <a:srgbClr val="008C87"/>
                </a:solidFill>
              </a:rPr>
              <a:t>4</a:t>
            </a:r>
            <a:r>
              <a:rPr lang="en-US" altLang="zh-CN" smtClean="0">
                <a:solidFill>
                  <a:srgbClr val="008C87"/>
                </a:solidFill>
              </a:rPr>
              <a:t>}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/>
              <a:t>Optimal Solution is </a:t>
            </a:r>
            <a:r>
              <a:rPr lang="en-US" altLang="zh-CN" i="1" smtClean="0">
                <a:solidFill>
                  <a:srgbClr val="008C87"/>
                </a:solidFill>
              </a:rPr>
              <a:t>C</a:t>
            </a:r>
            <a:r>
              <a:rPr lang="en-US" altLang="zh-CN" smtClean="0">
                <a:solidFill>
                  <a:srgbClr val="008C87"/>
                </a:solidFill>
              </a:rPr>
              <a:t> = {</a:t>
            </a:r>
            <a:r>
              <a:rPr lang="en-US" altLang="zh-CN" i="1" smtClean="0">
                <a:solidFill>
                  <a:srgbClr val="008C87"/>
                </a:solidFill>
              </a:rPr>
              <a:t>S</a:t>
            </a:r>
            <a:r>
              <a:rPr lang="en-US" altLang="zh-CN" baseline="-25000" smtClean="0">
                <a:solidFill>
                  <a:srgbClr val="008C87"/>
                </a:solidFill>
              </a:rPr>
              <a:t>1</a:t>
            </a:r>
            <a:r>
              <a:rPr lang="en-US" altLang="zh-CN" smtClean="0">
                <a:solidFill>
                  <a:srgbClr val="008C87"/>
                </a:solidFill>
              </a:rPr>
              <a:t>, </a:t>
            </a:r>
            <a:r>
              <a:rPr lang="en-US" altLang="zh-CN" i="1" smtClean="0">
                <a:solidFill>
                  <a:srgbClr val="008C87"/>
                </a:solidFill>
              </a:rPr>
              <a:t>S</a:t>
            </a:r>
            <a:r>
              <a:rPr lang="en-US" altLang="zh-CN" baseline="-25000" smtClean="0">
                <a:solidFill>
                  <a:srgbClr val="008C87"/>
                </a:solidFill>
              </a:rPr>
              <a:t>2</a:t>
            </a:r>
            <a:r>
              <a:rPr lang="en-US" altLang="zh-CN" smtClean="0">
                <a:solidFill>
                  <a:srgbClr val="008C87"/>
                </a:solidFill>
              </a:rPr>
              <a:t>, </a:t>
            </a:r>
            <a:r>
              <a:rPr lang="en-US" altLang="zh-CN" i="1" smtClean="0">
                <a:solidFill>
                  <a:srgbClr val="008C87"/>
                </a:solidFill>
              </a:rPr>
              <a:t>S</a:t>
            </a:r>
            <a:r>
              <a:rPr lang="en-US" altLang="zh-CN" baseline="-25000" smtClean="0">
                <a:solidFill>
                  <a:srgbClr val="008C87"/>
                </a:solidFill>
              </a:rPr>
              <a:t>3</a:t>
            </a:r>
            <a:r>
              <a:rPr lang="en-US" altLang="zh-CN" smtClean="0">
                <a:solidFill>
                  <a:srgbClr val="008C87"/>
                </a:solidFill>
              </a:rPr>
              <a:t>}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灯片编号占位符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DE68D99-4BD1-4B47-95A6-68657779F052}" type="slidenum">
              <a:rPr lang="en-US" altLang="zh-CN" smtClean="0"/>
              <a:pPr/>
              <a:t>36</a:t>
            </a:fld>
            <a:endParaRPr lang="en-US" altLang="zh-CN" smtClean="0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smtClean="0"/>
              <a:t>An Integer Programming Formulation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524000"/>
            <a:ext cx="7773988" cy="4572000"/>
          </a:xfrm>
        </p:spPr>
        <p:txBody>
          <a:bodyPr/>
          <a:lstStyle/>
          <a:p>
            <a:pPr eaLnBrk="1" hangingPunct="1"/>
            <a:r>
              <a:rPr lang="en-US" altLang="zh-CN" sz="2800" smtClean="0"/>
              <a:t>We create a variable </a:t>
            </a:r>
            <a:r>
              <a:rPr lang="en-US" altLang="zh-CN" sz="2800" i="1" smtClean="0">
                <a:solidFill>
                  <a:srgbClr val="008C87"/>
                </a:solidFill>
              </a:rPr>
              <a:t>x</a:t>
            </a:r>
            <a:r>
              <a:rPr lang="en-US" altLang="zh-CN" sz="2800" i="1" baseline="-25000" smtClean="0">
                <a:solidFill>
                  <a:srgbClr val="008C87"/>
                </a:solidFill>
              </a:rPr>
              <a:t>j</a:t>
            </a:r>
            <a:r>
              <a:rPr lang="en-US" altLang="zh-CN" sz="2800" smtClean="0"/>
              <a:t> for each subset </a:t>
            </a:r>
            <a:r>
              <a:rPr lang="en-US" altLang="zh-CN" sz="2800" i="1" smtClean="0">
                <a:solidFill>
                  <a:srgbClr val="008C87"/>
                </a:solidFill>
              </a:rPr>
              <a:t>S</a:t>
            </a:r>
            <a:r>
              <a:rPr lang="en-US" altLang="zh-CN" sz="2800" i="1" baseline="-25000" smtClean="0">
                <a:solidFill>
                  <a:srgbClr val="008C87"/>
                </a:solidFill>
              </a:rPr>
              <a:t>j</a:t>
            </a:r>
            <a:r>
              <a:rPr lang="en-US" altLang="zh-CN" sz="2800" smtClean="0"/>
              <a:t>.</a:t>
            </a:r>
          </a:p>
          <a:p>
            <a:pPr lvl="1" eaLnBrk="1" hangingPunct="1"/>
            <a:r>
              <a:rPr lang="en-US" altLang="zh-CN" sz="2400" smtClean="0"/>
              <a:t>If </a:t>
            </a:r>
            <a:r>
              <a:rPr lang="en-US" altLang="zh-CN" sz="2400" i="1" smtClean="0">
                <a:solidFill>
                  <a:srgbClr val="008C87"/>
                </a:solidFill>
              </a:rPr>
              <a:t>j</a:t>
            </a:r>
            <a:r>
              <a:rPr lang="en-US" altLang="zh-CN" sz="2400" smtClean="0">
                <a:solidFill>
                  <a:srgbClr val="008C87"/>
                </a:solidFill>
              </a:rPr>
              <a:t> </a:t>
            </a:r>
            <a:r>
              <a:rPr lang="en-US" altLang="zh-CN" sz="2400" smtClean="0">
                <a:solidFill>
                  <a:srgbClr val="008C87"/>
                </a:solidFill>
                <a:sym typeface="Symbol" pitchFamily="18" charset="2"/>
              </a:rPr>
              <a:t> </a:t>
            </a:r>
            <a:r>
              <a:rPr lang="en-US" altLang="zh-CN" sz="2400" i="1" smtClean="0">
                <a:solidFill>
                  <a:srgbClr val="008C87"/>
                </a:solidFill>
              </a:rPr>
              <a:t>I</a:t>
            </a:r>
            <a:r>
              <a:rPr lang="en-US" altLang="zh-CN" sz="2400" smtClean="0"/>
              <a:t>, then </a:t>
            </a:r>
            <a:r>
              <a:rPr lang="en-US" altLang="zh-CN" sz="2400" i="1" smtClean="0">
                <a:solidFill>
                  <a:srgbClr val="008C87"/>
                </a:solidFill>
              </a:rPr>
              <a:t>x</a:t>
            </a:r>
            <a:r>
              <a:rPr lang="en-US" altLang="zh-CN" sz="2400" i="1" baseline="-25000" smtClean="0">
                <a:solidFill>
                  <a:srgbClr val="008C87"/>
                </a:solidFill>
              </a:rPr>
              <a:t>j</a:t>
            </a:r>
            <a:r>
              <a:rPr lang="en-US" altLang="zh-CN" sz="2400" smtClean="0">
                <a:solidFill>
                  <a:srgbClr val="008C87"/>
                </a:solidFill>
              </a:rPr>
              <a:t> = 1</a:t>
            </a:r>
            <a:r>
              <a:rPr lang="en-US" altLang="zh-CN" sz="2400" smtClean="0"/>
              <a:t>, otherwise </a:t>
            </a:r>
            <a:r>
              <a:rPr lang="en-US" altLang="zh-CN" sz="2400" i="1" smtClean="0">
                <a:solidFill>
                  <a:srgbClr val="008C87"/>
                </a:solidFill>
              </a:rPr>
              <a:t>x</a:t>
            </a:r>
            <a:r>
              <a:rPr lang="en-US" altLang="zh-CN" sz="2400" i="1" baseline="-25000" smtClean="0">
                <a:solidFill>
                  <a:srgbClr val="008C87"/>
                </a:solidFill>
              </a:rPr>
              <a:t>j</a:t>
            </a:r>
            <a:r>
              <a:rPr lang="en-US" altLang="zh-CN" sz="2400" smtClean="0">
                <a:solidFill>
                  <a:srgbClr val="008C87"/>
                </a:solidFill>
              </a:rPr>
              <a:t> = 0</a:t>
            </a:r>
            <a:r>
              <a:rPr lang="en-US" altLang="zh-CN" sz="2400" smtClean="0"/>
              <a:t>.</a:t>
            </a:r>
          </a:p>
          <a:p>
            <a:pPr eaLnBrk="1" hangingPunct="1">
              <a:buFontTx/>
              <a:buNone/>
            </a:pPr>
            <a:endParaRPr lang="en-US" altLang="zh-CN" sz="2800" smtClean="0"/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4140200" y="2636838"/>
          <a:ext cx="1152525" cy="984250"/>
        </p:xfrm>
        <a:graphic>
          <a:graphicData uri="http://schemas.openxmlformats.org/presentationml/2006/ole">
            <p:oleObj spid="_x0000_s1026" name="Equation" r:id="rId3" imgW="520560" imgH="444240" progId="">
              <p:embed/>
            </p:oleObj>
          </a:graphicData>
        </a:graphic>
      </p:graphicFrame>
      <p:sp>
        <p:nvSpPr>
          <p:cNvPr id="1031" name="Text Box 6"/>
          <p:cNvSpPr txBox="1">
            <a:spLocks noChangeArrowheads="1"/>
          </p:cNvSpPr>
          <p:nvPr/>
        </p:nvSpPr>
        <p:spPr bwMode="auto">
          <a:xfrm>
            <a:off x="3254375" y="2757488"/>
            <a:ext cx="117316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>
                <a:solidFill>
                  <a:schemeClr val="tx2"/>
                </a:solidFill>
              </a:rPr>
              <a:t>min</a:t>
            </a:r>
          </a:p>
        </p:txBody>
      </p:sp>
      <p:graphicFrame>
        <p:nvGraphicFramePr>
          <p:cNvPr id="1027" name="Object 7"/>
          <p:cNvGraphicFramePr>
            <a:graphicFrameLocks noChangeAspect="1"/>
          </p:cNvGraphicFramePr>
          <p:nvPr>
            <p:ph sz="quarter" idx="3"/>
          </p:nvPr>
        </p:nvGraphicFramePr>
        <p:xfrm>
          <a:off x="4067175" y="4268788"/>
          <a:ext cx="1368425" cy="773112"/>
        </p:xfrm>
        <a:graphic>
          <a:graphicData uri="http://schemas.openxmlformats.org/presentationml/2006/ole">
            <p:oleObj spid="_x0000_s1027" name="Equation" r:id="rId4" imgW="672840" imgH="380880" progId="">
              <p:embed/>
            </p:oleObj>
          </a:graphicData>
        </a:graphic>
      </p:graphicFrame>
      <p:sp>
        <p:nvSpPr>
          <p:cNvPr id="1032" name="Text Box 9"/>
          <p:cNvSpPr txBox="1">
            <a:spLocks noChangeArrowheads="1"/>
          </p:cNvSpPr>
          <p:nvPr/>
        </p:nvSpPr>
        <p:spPr bwMode="auto">
          <a:xfrm>
            <a:off x="2411413" y="3689350"/>
            <a:ext cx="18669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>
                <a:solidFill>
                  <a:schemeClr val="tx2"/>
                </a:solidFill>
              </a:rPr>
              <a:t>subject to:</a:t>
            </a:r>
          </a:p>
        </p:txBody>
      </p:sp>
      <p:sp>
        <p:nvSpPr>
          <p:cNvPr id="1033" name="Text Box 10"/>
          <p:cNvSpPr txBox="1">
            <a:spLocks noChangeArrowheads="1"/>
          </p:cNvSpPr>
          <p:nvPr/>
        </p:nvSpPr>
        <p:spPr bwMode="auto">
          <a:xfrm>
            <a:off x="4067175" y="5203825"/>
            <a:ext cx="1495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rgbClr val="008C87"/>
                </a:solidFill>
              </a:rPr>
              <a:t>x</a:t>
            </a:r>
            <a:r>
              <a:rPr lang="en-US" altLang="zh-CN" i="1" baseline="-25000">
                <a:solidFill>
                  <a:srgbClr val="008C87"/>
                </a:solidFill>
              </a:rPr>
              <a:t>j</a:t>
            </a:r>
            <a:r>
              <a:rPr lang="en-US" altLang="zh-CN">
                <a:solidFill>
                  <a:srgbClr val="008C87"/>
                </a:solidFill>
              </a:rPr>
              <a:t> </a:t>
            </a:r>
            <a:r>
              <a:rPr lang="en-US" altLang="zh-CN">
                <a:solidFill>
                  <a:srgbClr val="008C87"/>
                </a:solidFill>
                <a:sym typeface="Symbol" pitchFamily="18" charset="2"/>
              </a:rPr>
              <a:t> {0, 1}</a:t>
            </a:r>
          </a:p>
        </p:txBody>
      </p:sp>
      <p:sp>
        <p:nvSpPr>
          <p:cNvPr id="1034" name="Text Box 11"/>
          <p:cNvSpPr txBox="1">
            <a:spLocks noChangeArrowheads="1"/>
          </p:cNvSpPr>
          <p:nvPr/>
        </p:nvSpPr>
        <p:spPr bwMode="auto">
          <a:xfrm>
            <a:off x="5799138" y="4267200"/>
            <a:ext cx="1149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8C87"/>
                </a:solidFill>
                <a:sym typeface="Symbol" pitchFamily="18" charset="2"/>
              </a:rPr>
              <a:t></a:t>
            </a:r>
            <a:r>
              <a:rPr lang="en-US" altLang="zh-CN" i="1">
                <a:solidFill>
                  <a:srgbClr val="008C87"/>
                </a:solidFill>
                <a:sym typeface="Symbol" pitchFamily="18" charset="2"/>
              </a:rPr>
              <a:t>e</a:t>
            </a:r>
            <a:r>
              <a:rPr lang="en-US" altLang="zh-CN" i="1" baseline="-25000">
                <a:solidFill>
                  <a:srgbClr val="008C87"/>
                </a:solidFill>
                <a:sym typeface="Symbol" pitchFamily="18" charset="2"/>
              </a:rPr>
              <a:t>i</a:t>
            </a:r>
            <a:r>
              <a:rPr lang="en-US" altLang="zh-CN">
                <a:solidFill>
                  <a:srgbClr val="008C87"/>
                </a:solidFill>
                <a:sym typeface="Symbol" pitchFamily="18" charset="2"/>
              </a:rPr>
              <a:t>  </a:t>
            </a:r>
            <a:r>
              <a:rPr lang="en-US" altLang="zh-CN" i="1">
                <a:solidFill>
                  <a:srgbClr val="008C87"/>
                </a:solidFill>
                <a:sym typeface="Symbol" pitchFamily="18" charset="2"/>
              </a:rPr>
              <a:t>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A206E02-504B-43B8-A4F1-0BF684A1ADF0}" type="slidenum">
              <a:rPr lang="en-US" altLang="zh-CN" smtClean="0"/>
              <a:pPr/>
              <a:t>37</a:t>
            </a:fld>
            <a:endParaRPr lang="en-US" altLang="zh-CN" smtClean="0"/>
          </a:p>
        </p:txBody>
      </p:sp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Relaxation</a:t>
            </a:r>
          </a:p>
        </p:txBody>
      </p:sp>
      <p:sp>
        <p:nvSpPr>
          <p:cNvPr id="205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IP can’t be solved in polynomial time, so we relax the integrality requirement.</a:t>
            </a:r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4140200" y="2636838"/>
          <a:ext cx="1152525" cy="984250"/>
        </p:xfrm>
        <a:graphic>
          <a:graphicData uri="http://schemas.openxmlformats.org/presentationml/2006/ole">
            <p:oleObj spid="_x0000_s2050" name="Equation" r:id="rId3" imgW="520560" imgH="444240" progId="">
              <p:embed/>
            </p:oleObj>
          </a:graphicData>
        </a:graphic>
      </p:graphicFrame>
      <p:sp>
        <p:nvSpPr>
          <p:cNvPr id="2055" name="Text Box 5"/>
          <p:cNvSpPr txBox="1">
            <a:spLocks noChangeArrowheads="1"/>
          </p:cNvSpPr>
          <p:nvPr/>
        </p:nvSpPr>
        <p:spPr bwMode="auto">
          <a:xfrm>
            <a:off x="3254375" y="2757488"/>
            <a:ext cx="117316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>
                <a:solidFill>
                  <a:schemeClr val="tx2"/>
                </a:solidFill>
              </a:rPr>
              <a:t>min</a:t>
            </a:r>
          </a:p>
        </p:txBody>
      </p:sp>
      <p:graphicFrame>
        <p:nvGraphicFramePr>
          <p:cNvPr id="2051" name="Object 6"/>
          <p:cNvGraphicFramePr>
            <a:graphicFrameLocks noChangeAspect="1"/>
          </p:cNvGraphicFramePr>
          <p:nvPr/>
        </p:nvGraphicFramePr>
        <p:xfrm>
          <a:off x="4067175" y="4268788"/>
          <a:ext cx="1368425" cy="773112"/>
        </p:xfrm>
        <a:graphic>
          <a:graphicData uri="http://schemas.openxmlformats.org/presentationml/2006/ole">
            <p:oleObj spid="_x0000_s2051" name="Equation" r:id="rId4" imgW="672840" imgH="380880" progId="">
              <p:embed/>
            </p:oleObj>
          </a:graphicData>
        </a:graphic>
      </p:graphicFrame>
      <p:sp>
        <p:nvSpPr>
          <p:cNvPr id="2056" name="Text Box 7"/>
          <p:cNvSpPr txBox="1">
            <a:spLocks noChangeArrowheads="1"/>
          </p:cNvSpPr>
          <p:nvPr/>
        </p:nvSpPr>
        <p:spPr bwMode="auto">
          <a:xfrm>
            <a:off x="2411413" y="3689350"/>
            <a:ext cx="18669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>
                <a:solidFill>
                  <a:schemeClr val="tx2"/>
                </a:solidFill>
              </a:rPr>
              <a:t>subject to:</a:t>
            </a:r>
          </a:p>
        </p:txBody>
      </p:sp>
      <p:sp>
        <p:nvSpPr>
          <p:cNvPr id="2057" name="Text Box 8"/>
          <p:cNvSpPr txBox="1">
            <a:spLocks noChangeArrowheads="1"/>
          </p:cNvSpPr>
          <p:nvPr/>
        </p:nvSpPr>
        <p:spPr bwMode="auto">
          <a:xfrm>
            <a:off x="4067175" y="5210175"/>
            <a:ext cx="985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rgbClr val="CE0000"/>
                </a:solidFill>
              </a:rPr>
              <a:t>x</a:t>
            </a:r>
            <a:r>
              <a:rPr lang="en-US" altLang="zh-CN" i="1" baseline="-25000">
                <a:solidFill>
                  <a:srgbClr val="CE0000"/>
                </a:solidFill>
              </a:rPr>
              <a:t>j</a:t>
            </a:r>
            <a:r>
              <a:rPr lang="en-US" altLang="zh-CN">
                <a:solidFill>
                  <a:srgbClr val="CE0000"/>
                </a:solidFill>
              </a:rPr>
              <a:t> </a:t>
            </a:r>
            <a:r>
              <a:rPr lang="en-US" altLang="zh-CN">
                <a:solidFill>
                  <a:srgbClr val="CE0000"/>
                </a:solidFill>
                <a:cs typeface="Times New Roman" pitchFamily="18" charset="0"/>
                <a:sym typeface="Symbol" pitchFamily="18" charset="2"/>
              </a:rPr>
              <a:t>≥ </a:t>
            </a:r>
            <a:r>
              <a:rPr lang="en-US" altLang="zh-CN">
                <a:solidFill>
                  <a:srgbClr val="CE0000"/>
                </a:solidFill>
                <a:sym typeface="Symbol" pitchFamily="18" charset="2"/>
              </a:rPr>
              <a:t>0</a:t>
            </a:r>
          </a:p>
        </p:txBody>
      </p:sp>
      <p:sp>
        <p:nvSpPr>
          <p:cNvPr id="2058" name="Text Box 9"/>
          <p:cNvSpPr txBox="1">
            <a:spLocks noChangeArrowheads="1"/>
          </p:cNvSpPr>
          <p:nvPr/>
        </p:nvSpPr>
        <p:spPr bwMode="auto">
          <a:xfrm>
            <a:off x="5724525" y="4292600"/>
            <a:ext cx="1149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8C87"/>
                </a:solidFill>
                <a:sym typeface="Symbol" pitchFamily="18" charset="2"/>
              </a:rPr>
              <a:t></a:t>
            </a:r>
            <a:r>
              <a:rPr lang="en-US" altLang="zh-CN" i="1">
                <a:solidFill>
                  <a:srgbClr val="008C87"/>
                </a:solidFill>
                <a:sym typeface="Symbol" pitchFamily="18" charset="2"/>
              </a:rPr>
              <a:t>e</a:t>
            </a:r>
            <a:r>
              <a:rPr lang="en-US" altLang="zh-CN" i="1" baseline="-25000">
                <a:solidFill>
                  <a:srgbClr val="008C87"/>
                </a:solidFill>
                <a:sym typeface="Symbol" pitchFamily="18" charset="2"/>
              </a:rPr>
              <a:t>i</a:t>
            </a:r>
            <a:r>
              <a:rPr lang="en-US" altLang="zh-CN">
                <a:solidFill>
                  <a:srgbClr val="008C87"/>
                </a:solidFill>
                <a:sym typeface="Symbol" pitchFamily="18" charset="2"/>
              </a:rPr>
              <a:t>  </a:t>
            </a:r>
            <a:r>
              <a:rPr lang="en-US" altLang="zh-CN" i="1">
                <a:solidFill>
                  <a:srgbClr val="008C87"/>
                </a:solidFill>
                <a:sym typeface="Symbol" pitchFamily="18" charset="2"/>
              </a:rPr>
              <a:t>E</a:t>
            </a:r>
          </a:p>
        </p:txBody>
      </p:sp>
      <p:sp>
        <p:nvSpPr>
          <p:cNvPr id="2059" name="Text Box 10"/>
          <p:cNvSpPr txBox="1">
            <a:spLocks noChangeArrowheads="1"/>
          </p:cNvSpPr>
          <p:nvPr/>
        </p:nvSpPr>
        <p:spPr bwMode="auto">
          <a:xfrm>
            <a:off x="1931988" y="2801938"/>
            <a:ext cx="6238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CE0000"/>
                </a:solidFill>
              </a:rPr>
              <a:t>LP: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灯片编号占位符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AE11734-5725-49EA-8E12-33D0B6B97555}" type="slidenum">
              <a:rPr lang="en-US" altLang="zh-CN" smtClean="0"/>
              <a:pPr/>
              <a:t>38</a:t>
            </a:fld>
            <a:endParaRPr lang="en-US" altLang="zh-CN" smtClean="0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Lower Bound of OPT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524000"/>
            <a:ext cx="7631113" cy="4572000"/>
          </a:xfrm>
        </p:spPr>
        <p:txBody>
          <a:bodyPr/>
          <a:lstStyle/>
          <a:p>
            <a:pPr eaLnBrk="1" hangingPunct="1"/>
            <a:r>
              <a:rPr lang="en-US" altLang="zh-CN" smtClean="0"/>
              <a:t>We use any polynomial time LP solver to get a solution </a:t>
            </a:r>
            <a:r>
              <a:rPr lang="en-US" altLang="zh-CN" i="1" smtClean="0">
                <a:solidFill>
                  <a:srgbClr val="008C87"/>
                </a:solidFill>
              </a:rPr>
              <a:t>x</a:t>
            </a:r>
            <a:r>
              <a:rPr lang="en-US" altLang="zh-CN" baseline="30000" smtClean="0">
                <a:solidFill>
                  <a:srgbClr val="008C87"/>
                </a:solidFill>
              </a:rPr>
              <a:t>*</a:t>
            </a:r>
            <a:r>
              <a:rPr lang="en-US" altLang="zh-CN" smtClean="0"/>
              <a:t>.</a:t>
            </a:r>
          </a:p>
          <a:p>
            <a:pPr eaLnBrk="1" hangingPunct="1"/>
            <a:r>
              <a:rPr lang="en-US" altLang="zh-CN" smtClean="0"/>
              <a:t>Let </a:t>
            </a:r>
            <a:r>
              <a:rPr lang="en-US" altLang="zh-CN" i="1" smtClean="0">
                <a:solidFill>
                  <a:srgbClr val="008C87"/>
                </a:solidFill>
              </a:rPr>
              <a:t>OPT</a:t>
            </a:r>
            <a:r>
              <a:rPr lang="en-US" altLang="zh-CN" smtClean="0"/>
              <a:t> be the  optimal objective value for the integer program.</a:t>
            </a:r>
          </a:p>
          <a:p>
            <a:pPr eaLnBrk="1" hangingPunct="1"/>
            <a:r>
              <a:rPr lang="en-US" altLang="zh-CN" smtClean="0"/>
              <a:t>Let </a:t>
            </a:r>
            <a:r>
              <a:rPr lang="en-US" altLang="zh-CN" smtClean="0">
                <a:solidFill>
                  <a:srgbClr val="008C87"/>
                </a:solidFill>
              </a:rPr>
              <a:t>Z</a:t>
            </a:r>
            <a:r>
              <a:rPr lang="en-US" altLang="zh-CN" baseline="30000" smtClean="0">
                <a:solidFill>
                  <a:srgbClr val="008C87"/>
                </a:solidFill>
              </a:rPr>
              <a:t>*</a:t>
            </a:r>
            <a:r>
              <a:rPr lang="en-US" altLang="zh-CN" baseline="-25000" smtClean="0">
                <a:solidFill>
                  <a:srgbClr val="008C87"/>
                </a:solidFill>
              </a:rPr>
              <a:t>LP</a:t>
            </a:r>
            <a:r>
              <a:rPr lang="en-US" altLang="zh-CN" smtClean="0"/>
              <a:t> be the optimal objective value for the linear program.</a:t>
            </a:r>
          </a:p>
          <a:p>
            <a:pPr eaLnBrk="1" hangingPunct="1"/>
            <a:r>
              <a:rPr lang="en-US" altLang="zh-CN" smtClean="0"/>
              <a:t>Then, </a:t>
            </a:r>
            <a:r>
              <a:rPr lang="en-US" altLang="zh-CN" smtClean="0">
                <a:solidFill>
                  <a:srgbClr val="008C87"/>
                </a:solidFill>
              </a:rPr>
              <a:t>Z</a:t>
            </a:r>
            <a:r>
              <a:rPr lang="en-US" altLang="zh-CN" baseline="30000" smtClean="0">
                <a:solidFill>
                  <a:srgbClr val="008C87"/>
                </a:solidFill>
              </a:rPr>
              <a:t>*</a:t>
            </a:r>
            <a:r>
              <a:rPr lang="en-US" altLang="zh-CN" baseline="-25000" smtClean="0">
                <a:solidFill>
                  <a:srgbClr val="008C87"/>
                </a:solidFill>
              </a:rPr>
              <a:t>LP</a:t>
            </a:r>
            <a:r>
              <a:rPr lang="en-US" altLang="zh-CN" smtClean="0">
                <a:solidFill>
                  <a:srgbClr val="008C87"/>
                </a:solidFill>
              </a:rPr>
              <a:t> </a:t>
            </a:r>
            <a:r>
              <a:rPr lang="en-US" altLang="zh-CN" smtClean="0">
                <a:solidFill>
                  <a:srgbClr val="008C87"/>
                </a:solidFill>
                <a:sym typeface="Symbol" pitchFamily="18" charset="2"/>
              </a:rPr>
              <a:t> </a:t>
            </a:r>
            <a:r>
              <a:rPr lang="en-US" altLang="zh-CN" i="1" smtClean="0">
                <a:solidFill>
                  <a:srgbClr val="008C87"/>
                </a:solidFill>
                <a:sym typeface="Symbol" pitchFamily="18" charset="2"/>
              </a:rPr>
              <a:t>OPT</a:t>
            </a:r>
            <a:r>
              <a:rPr lang="en-US" altLang="zh-CN" smtClean="0">
                <a:sym typeface="Symbol" pitchFamily="18" charset="2"/>
              </a:rPr>
              <a:t>.  </a:t>
            </a:r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5003800" y="4652963"/>
          <a:ext cx="1944688" cy="895350"/>
        </p:xfrm>
        <a:graphic>
          <a:graphicData uri="http://schemas.openxmlformats.org/presentationml/2006/ole">
            <p:oleObj spid="_x0000_s3074" name="Equation" r:id="rId3" imgW="965160" imgH="44424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B6179CF-E51B-421A-99CF-FA575255BD8A}" type="slidenum">
              <a:rPr lang="en-US" altLang="zh-CN" smtClean="0"/>
              <a:pPr/>
              <a:t>39</a:t>
            </a:fld>
            <a:endParaRPr lang="en-US" altLang="zh-CN" smtClean="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Rounding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Define </a:t>
            </a:r>
            <a:r>
              <a:rPr lang="en-US" altLang="zh-CN" i="1" smtClean="0">
                <a:solidFill>
                  <a:srgbClr val="008C87"/>
                </a:solidFill>
              </a:rPr>
              <a:t>f</a:t>
            </a:r>
            <a:r>
              <a:rPr lang="en-US" altLang="zh-CN" i="1" baseline="-25000" smtClean="0">
                <a:solidFill>
                  <a:srgbClr val="008C87"/>
                </a:solidFill>
              </a:rPr>
              <a:t>i</a:t>
            </a:r>
            <a:r>
              <a:rPr lang="en-US" altLang="zh-CN" smtClean="0">
                <a:solidFill>
                  <a:srgbClr val="008C87"/>
                </a:solidFill>
              </a:rPr>
              <a:t> = |{</a:t>
            </a:r>
            <a:r>
              <a:rPr lang="en-US" altLang="zh-CN" i="1" smtClean="0">
                <a:solidFill>
                  <a:srgbClr val="008C87"/>
                </a:solidFill>
              </a:rPr>
              <a:t>j</a:t>
            </a:r>
            <a:r>
              <a:rPr lang="en-US" altLang="zh-CN" smtClean="0">
                <a:solidFill>
                  <a:srgbClr val="008C87"/>
                </a:solidFill>
              </a:rPr>
              <a:t> : </a:t>
            </a:r>
            <a:r>
              <a:rPr lang="en-US" altLang="zh-CN" i="1" smtClean="0">
                <a:solidFill>
                  <a:srgbClr val="008C87"/>
                </a:solidFill>
              </a:rPr>
              <a:t>e</a:t>
            </a:r>
            <a:r>
              <a:rPr lang="en-US" altLang="zh-CN" i="1" baseline="-25000" smtClean="0">
                <a:solidFill>
                  <a:srgbClr val="008C87"/>
                </a:solidFill>
              </a:rPr>
              <a:t>i</a:t>
            </a:r>
            <a:r>
              <a:rPr lang="en-US" altLang="zh-CN" smtClean="0">
                <a:solidFill>
                  <a:srgbClr val="008C87"/>
                </a:solidFill>
              </a:rPr>
              <a:t> </a:t>
            </a:r>
            <a:r>
              <a:rPr lang="en-US" altLang="zh-CN" smtClean="0">
                <a:solidFill>
                  <a:srgbClr val="008C87"/>
                </a:solidFill>
                <a:sym typeface="Symbol" pitchFamily="18" charset="2"/>
              </a:rPr>
              <a:t> </a:t>
            </a:r>
            <a:r>
              <a:rPr lang="en-US" altLang="zh-CN" i="1" smtClean="0">
                <a:solidFill>
                  <a:srgbClr val="008C87"/>
                </a:solidFill>
                <a:sym typeface="Symbol" pitchFamily="18" charset="2"/>
              </a:rPr>
              <a:t>S</a:t>
            </a:r>
            <a:r>
              <a:rPr lang="en-US" altLang="zh-CN" i="1" baseline="-25000" smtClean="0">
                <a:solidFill>
                  <a:srgbClr val="008C87"/>
                </a:solidFill>
                <a:sym typeface="Symbol" pitchFamily="18" charset="2"/>
              </a:rPr>
              <a:t>j</a:t>
            </a:r>
            <a:r>
              <a:rPr lang="en-US" altLang="zh-CN" smtClean="0">
                <a:solidFill>
                  <a:srgbClr val="008C87"/>
                </a:solidFill>
                <a:sym typeface="Symbol" pitchFamily="18" charset="2"/>
              </a:rPr>
              <a:t>}|</a:t>
            </a:r>
            <a:r>
              <a:rPr lang="en-US" altLang="zh-CN" smtClean="0">
                <a:sym typeface="Symbol" pitchFamily="18" charset="2"/>
              </a:rPr>
              <a:t> and </a:t>
            </a:r>
            <a:r>
              <a:rPr lang="en-US" altLang="zh-CN" i="1" smtClean="0">
                <a:solidFill>
                  <a:srgbClr val="008C87"/>
                </a:solidFill>
                <a:sym typeface="Symbol" pitchFamily="18" charset="2"/>
              </a:rPr>
              <a:t>f</a:t>
            </a:r>
            <a:r>
              <a:rPr lang="en-US" altLang="zh-CN" smtClean="0">
                <a:solidFill>
                  <a:srgbClr val="008C87"/>
                </a:solidFill>
                <a:sym typeface="Symbol" pitchFamily="18" charset="2"/>
              </a:rPr>
              <a:t> = max</a:t>
            </a:r>
            <a:r>
              <a:rPr lang="en-US" altLang="zh-CN" i="1" baseline="-25000" smtClean="0">
                <a:solidFill>
                  <a:srgbClr val="008C87"/>
                </a:solidFill>
                <a:sym typeface="Symbol" pitchFamily="18" charset="2"/>
              </a:rPr>
              <a:t>i</a:t>
            </a:r>
            <a:r>
              <a:rPr lang="en-US" altLang="zh-CN" smtClean="0">
                <a:solidFill>
                  <a:srgbClr val="008C87"/>
                </a:solidFill>
                <a:sym typeface="Symbol" pitchFamily="18" charset="2"/>
              </a:rPr>
              <a:t> </a:t>
            </a:r>
            <a:r>
              <a:rPr lang="en-US" altLang="zh-CN" i="1" smtClean="0">
                <a:solidFill>
                  <a:srgbClr val="008C87"/>
                </a:solidFill>
                <a:sym typeface="Symbol" pitchFamily="18" charset="2"/>
              </a:rPr>
              <a:t>f</a:t>
            </a:r>
            <a:r>
              <a:rPr lang="en-US" altLang="zh-CN" i="1" baseline="-25000" smtClean="0">
                <a:solidFill>
                  <a:srgbClr val="008C87"/>
                </a:solidFill>
                <a:sym typeface="Symbol" pitchFamily="18" charset="2"/>
              </a:rPr>
              <a:t>i</a:t>
            </a:r>
            <a:r>
              <a:rPr lang="en-US" altLang="zh-CN" smtClean="0">
                <a:sym typeface="Symbol" pitchFamily="18" charset="2"/>
              </a:rPr>
              <a:t>.</a:t>
            </a:r>
          </a:p>
          <a:p>
            <a:pPr eaLnBrk="1" hangingPunct="1"/>
            <a:r>
              <a:rPr lang="en-US" altLang="zh-CN" smtClean="0">
                <a:solidFill>
                  <a:srgbClr val="CE0000"/>
                </a:solidFill>
                <a:sym typeface="Symbol" pitchFamily="18" charset="2"/>
              </a:rPr>
              <a:t>Idea:</a:t>
            </a:r>
            <a:r>
              <a:rPr lang="en-US" altLang="zh-CN" smtClean="0">
                <a:sym typeface="Symbol" pitchFamily="18" charset="2"/>
              </a:rPr>
              <a:t> round up any variable </a:t>
            </a:r>
            <a:r>
              <a:rPr lang="en-US" altLang="zh-CN" i="1" smtClean="0">
                <a:solidFill>
                  <a:srgbClr val="008C87"/>
                </a:solidFill>
                <a:sym typeface="Symbol" pitchFamily="18" charset="2"/>
              </a:rPr>
              <a:t>x</a:t>
            </a:r>
            <a:r>
              <a:rPr lang="en-US" altLang="zh-CN" baseline="30000" smtClean="0">
                <a:solidFill>
                  <a:srgbClr val="008C87"/>
                </a:solidFill>
                <a:sym typeface="Symbol" pitchFamily="18" charset="2"/>
              </a:rPr>
              <a:t>*</a:t>
            </a:r>
            <a:r>
              <a:rPr lang="en-US" altLang="zh-CN" i="1" baseline="-25000" smtClean="0">
                <a:solidFill>
                  <a:srgbClr val="008C87"/>
                </a:solidFill>
                <a:sym typeface="Symbol" pitchFamily="18" charset="2"/>
              </a:rPr>
              <a:t>j</a:t>
            </a:r>
            <a:r>
              <a:rPr lang="en-US" altLang="zh-CN" smtClean="0">
                <a:solidFill>
                  <a:srgbClr val="008C87"/>
                </a:solidFill>
                <a:sym typeface="Symbol" pitchFamily="18" charset="2"/>
              </a:rPr>
              <a:t> </a:t>
            </a:r>
            <a:r>
              <a:rPr lang="en-US" altLang="zh-CN" smtClean="0">
                <a:sym typeface="Symbol" pitchFamily="18" charset="2"/>
              </a:rPr>
              <a:t>that is sufficiently large.</a:t>
            </a:r>
          </a:p>
          <a:p>
            <a:pPr eaLnBrk="1" hangingPunct="1"/>
            <a:endParaRPr lang="en-US" altLang="zh-CN" smtClean="0">
              <a:sym typeface="Symbol" pitchFamily="18" charset="2"/>
            </a:endParaRPr>
          </a:p>
          <a:p>
            <a:pPr eaLnBrk="1" hangingPunct="1"/>
            <a:endParaRPr lang="en-US" altLang="zh-CN" smtClean="0">
              <a:sym typeface="Symbol" pitchFamily="18" charset="2"/>
            </a:endParaRPr>
          </a:p>
          <a:p>
            <a:pPr eaLnBrk="1" hangingPunct="1"/>
            <a:r>
              <a:rPr lang="en-US" altLang="zh-CN" smtClean="0">
                <a:solidFill>
                  <a:srgbClr val="CE0000"/>
                </a:solidFill>
                <a:sym typeface="Symbol" pitchFamily="18" charset="2"/>
              </a:rPr>
              <a:t>Lemma</a:t>
            </a:r>
            <a:r>
              <a:rPr lang="en-US" altLang="zh-CN" smtClean="0">
                <a:sym typeface="Symbol" pitchFamily="18" charset="2"/>
              </a:rPr>
              <a:t>: </a:t>
            </a:r>
            <a:r>
              <a:rPr lang="en-US" altLang="zh-CN" i="1" smtClean="0">
                <a:solidFill>
                  <a:srgbClr val="008C87"/>
                </a:solidFill>
                <a:sym typeface="Symbol" pitchFamily="18" charset="2"/>
              </a:rPr>
              <a:t>I</a:t>
            </a:r>
            <a:r>
              <a:rPr lang="en-US" altLang="zh-CN" smtClean="0">
                <a:sym typeface="Symbol" pitchFamily="18" charset="2"/>
              </a:rPr>
              <a:t> is a set cover.</a:t>
            </a:r>
          </a:p>
        </p:txBody>
      </p:sp>
      <p:sp>
        <p:nvSpPr>
          <p:cNvPr id="38917" name="Text Box 4"/>
          <p:cNvSpPr txBox="1">
            <a:spLocks noChangeArrowheads="1"/>
          </p:cNvSpPr>
          <p:nvPr/>
        </p:nvSpPr>
        <p:spPr bwMode="auto">
          <a:xfrm>
            <a:off x="2916238" y="3284538"/>
            <a:ext cx="29972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i="1">
                <a:solidFill>
                  <a:srgbClr val="008C87"/>
                </a:solidFill>
              </a:rPr>
              <a:t>I</a:t>
            </a:r>
            <a:r>
              <a:rPr lang="en-US" altLang="zh-CN" sz="3200">
                <a:solidFill>
                  <a:srgbClr val="008C87"/>
                </a:solidFill>
              </a:rPr>
              <a:t> = {</a:t>
            </a:r>
            <a:r>
              <a:rPr lang="en-US" altLang="zh-CN" sz="3200" i="1">
                <a:solidFill>
                  <a:srgbClr val="008C87"/>
                </a:solidFill>
              </a:rPr>
              <a:t>j</a:t>
            </a:r>
            <a:r>
              <a:rPr lang="en-US" altLang="zh-CN" sz="3200">
                <a:solidFill>
                  <a:srgbClr val="008C87"/>
                </a:solidFill>
              </a:rPr>
              <a:t> : </a:t>
            </a:r>
            <a:r>
              <a:rPr lang="en-US" altLang="zh-CN" sz="3200" i="1">
                <a:solidFill>
                  <a:srgbClr val="008C87"/>
                </a:solidFill>
              </a:rPr>
              <a:t>x</a:t>
            </a:r>
            <a:r>
              <a:rPr lang="en-US" altLang="zh-CN" sz="3200" baseline="30000">
                <a:solidFill>
                  <a:srgbClr val="008C87"/>
                </a:solidFill>
              </a:rPr>
              <a:t>*</a:t>
            </a:r>
            <a:r>
              <a:rPr lang="en-US" altLang="zh-CN" sz="3200" i="1" baseline="-25000">
                <a:solidFill>
                  <a:srgbClr val="008C87"/>
                </a:solidFill>
              </a:rPr>
              <a:t>j</a:t>
            </a:r>
            <a:r>
              <a:rPr lang="en-US" altLang="zh-CN" sz="3200">
                <a:solidFill>
                  <a:srgbClr val="008C87"/>
                </a:solidFill>
              </a:rPr>
              <a:t> </a:t>
            </a:r>
            <a:r>
              <a:rPr lang="en-US" altLang="zh-CN" sz="3200">
                <a:solidFill>
                  <a:srgbClr val="008C87"/>
                </a:solidFill>
                <a:cs typeface="Times New Roman" pitchFamily="18" charset="0"/>
              </a:rPr>
              <a:t>≥ 1/</a:t>
            </a:r>
            <a:r>
              <a:rPr lang="en-US" altLang="zh-CN" sz="3200" i="1">
                <a:solidFill>
                  <a:srgbClr val="008C87"/>
                </a:solidFill>
                <a:cs typeface="Times New Roman" pitchFamily="18" charset="0"/>
              </a:rPr>
              <a:t>f</a:t>
            </a:r>
            <a:r>
              <a:rPr lang="en-US" altLang="zh-CN" sz="3200">
                <a:solidFill>
                  <a:srgbClr val="008C87"/>
                </a:solidFill>
                <a:cs typeface="Times New Roman" pitchFamily="18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9F4344D-8795-4E14-B7A9-6765E6D86312}" type="slidenum">
              <a:rPr lang="en-US" altLang="zh-CN" smtClean="0"/>
              <a:pPr/>
              <a:t>4</a:t>
            </a:fld>
            <a:endParaRPr lang="en-US" altLang="zh-CN" smtClean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Solving Hard Problems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We would like the algorithms for NP-hard optimization problems to:</a:t>
            </a:r>
          </a:p>
          <a:p>
            <a:pPr lvl="1" eaLnBrk="1" hangingPunct="1"/>
            <a:r>
              <a:rPr lang="en-US" altLang="zh-CN" smtClean="0"/>
              <a:t>find optimal solutions</a:t>
            </a:r>
          </a:p>
          <a:p>
            <a:pPr lvl="1" eaLnBrk="1" hangingPunct="1"/>
            <a:r>
              <a:rPr lang="en-US" altLang="zh-CN" smtClean="0"/>
              <a:t>in polynomial</a:t>
            </a:r>
          </a:p>
          <a:p>
            <a:pPr lvl="1" eaLnBrk="1" hangingPunct="1"/>
            <a:r>
              <a:rPr lang="en-US" altLang="zh-CN" smtClean="0"/>
              <a:t>for any instance</a:t>
            </a:r>
          </a:p>
          <a:p>
            <a:pPr lvl="1" eaLnBrk="1" hangingPunct="1"/>
            <a:endParaRPr lang="en-US" altLang="zh-CN" sz="1800" smtClean="0"/>
          </a:p>
          <a:p>
            <a:pPr eaLnBrk="1" hangingPunct="1"/>
            <a:r>
              <a:rPr lang="en-US" altLang="zh-CN" smtClean="0"/>
              <a:t>However, if </a:t>
            </a:r>
            <a:r>
              <a:rPr lang="en-US" altLang="zh-CN" smtClean="0">
                <a:solidFill>
                  <a:srgbClr val="CE0000"/>
                </a:solidFill>
              </a:rPr>
              <a:t>P </a:t>
            </a:r>
            <a:r>
              <a:rPr lang="en-US" altLang="zh-CN" smtClean="0">
                <a:solidFill>
                  <a:srgbClr val="CE0000"/>
                </a:solidFill>
                <a:sym typeface="Symbol" pitchFamily="18" charset="2"/>
              </a:rPr>
              <a:t> NP</a:t>
            </a:r>
            <a:r>
              <a:rPr lang="en-US" altLang="zh-CN" smtClean="0">
                <a:sym typeface="Symbol" pitchFamily="18" charset="2"/>
              </a:rPr>
              <a:t>, no algorithm meets more than two out of the three requirements.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灯片编号占位符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B694333-3CDE-4F14-AED2-8A4A0F45DF5E}" type="slidenum">
              <a:rPr lang="en-US" altLang="zh-CN" smtClean="0"/>
              <a:pPr/>
              <a:t>40</a:t>
            </a:fld>
            <a:endParaRPr lang="en-US" altLang="zh-CN" smtClean="0"/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An </a:t>
            </a:r>
            <a:r>
              <a:rPr lang="en-US" altLang="zh-CN" i="1" smtClean="0"/>
              <a:t>f</a:t>
            </a:r>
            <a:r>
              <a:rPr lang="en-US" altLang="zh-CN" smtClean="0"/>
              <a:t>-approximation Algorithm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524000"/>
            <a:ext cx="7773988" cy="4572000"/>
          </a:xfrm>
        </p:spPr>
        <p:txBody>
          <a:bodyPr/>
          <a:lstStyle/>
          <a:p>
            <a:pPr eaLnBrk="1" hangingPunct="1"/>
            <a:r>
              <a:rPr lang="en-US" altLang="zh-CN" sz="2800" smtClean="0">
                <a:solidFill>
                  <a:srgbClr val="CE0000"/>
                </a:solidFill>
              </a:rPr>
              <a:t>Theorem</a:t>
            </a:r>
            <a:r>
              <a:rPr lang="en-US" altLang="zh-CN" sz="2800" smtClean="0"/>
              <a:t>: Rounding is an </a:t>
            </a:r>
            <a:r>
              <a:rPr lang="en-US" altLang="zh-CN" sz="2800" i="1" smtClean="0">
                <a:solidFill>
                  <a:srgbClr val="008C87"/>
                </a:solidFill>
              </a:rPr>
              <a:t>f</a:t>
            </a:r>
            <a:r>
              <a:rPr lang="en-US" altLang="zh-CN" sz="2800" smtClean="0"/>
              <a:t>-approximation algorithm for set cover.</a:t>
            </a:r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2627313" y="2763838"/>
          <a:ext cx="2232025" cy="774700"/>
        </p:xfrm>
        <a:graphic>
          <a:graphicData uri="http://schemas.openxmlformats.org/presentationml/2006/ole">
            <p:oleObj spid="_x0000_s4098" name="Equation" r:id="rId3" imgW="1282680" imgH="444240" progId="">
              <p:embed/>
            </p:oleObj>
          </a:graphicData>
        </a:graphic>
      </p:graphicFrame>
      <p:graphicFrame>
        <p:nvGraphicFramePr>
          <p:cNvPr id="4099" name="Object 6"/>
          <p:cNvGraphicFramePr>
            <a:graphicFrameLocks noChangeAspect="1"/>
          </p:cNvGraphicFramePr>
          <p:nvPr>
            <p:ph sz="quarter" idx="3"/>
          </p:nvPr>
        </p:nvGraphicFramePr>
        <p:xfrm>
          <a:off x="3275013" y="3573463"/>
          <a:ext cx="1416050" cy="1295400"/>
        </p:xfrm>
        <a:graphic>
          <a:graphicData uri="http://schemas.openxmlformats.org/presentationml/2006/ole">
            <p:oleObj spid="_x0000_s4099" name="Equation" r:id="rId4" imgW="749160" imgH="6858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9DAEBD9-25FA-4BFA-BEBB-F68B652A2805}" type="slidenum">
              <a:rPr lang="en-US" altLang="zh-CN" smtClean="0"/>
              <a:pPr/>
              <a:t>41</a:t>
            </a:fld>
            <a:endParaRPr lang="en-US" altLang="zh-CN" dirty="0" smtClean="0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Rounding a Dual Solution</a:t>
            </a:r>
            <a:endParaRPr lang="en-US" altLang="zh-CN" dirty="0" smtClean="0"/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zh-CN" dirty="0" smtClean="0"/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/>
        </p:nvGraphicFramePr>
        <p:xfrm>
          <a:off x="3276599" y="1428736"/>
          <a:ext cx="1152525" cy="984250"/>
        </p:xfrm>
        <a:graphic>
          <a:graphicData uri="http://schemas.openxmlformats.org/presentationml/2006/ole">
            <p:oleObj spid="_x0000_s5122" name="Equation" r:id="rId3" imgW="520560" imgH="444240" progId="">
              <p:embed/>
            </p:oleObj>
          </a:graphicData>
        </a:graphic>
      </p:graphicFrame>
      <p:sp>
        <p:nvSpPr>
          <p:cNvPr id="5127" name="Text Box 5"/>
          <p:cNvSpPr txBox="1">
            <a:spLocks noChangeArrowheads="1"/>
          </p:cNvSpPr>
          <p:nvPr/>
        </p:nvSpPr>
        <p:spPr bwMode="auto">
          <a:xfrm>
            <a:off x="2390774" y="1549386"/>
            <a:ext cx="117316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dirty="0">
                <a:solidFill>
                  <a:schemeClr val="tx2"/>
                </a:solidFill>
              </a:rPr>
              <a:t>min</a:t>
            </a:r>
          </a:p>
        </p:txBody>
      </p:sp>
      <p:graphicFrame>
        <p:nvGraphicFramePr>
          <p:cNvPr id="5123" name="Object 6"/>
          <p:cNvGraphicFramePr>
            <a:graphicFrameLocks noChangeAspect="1"/>
          </p:cNvGraphicFramePr>
          <p:nvPr/>
        </p:nvGraphicFramePr>
        <p:xfrm>
          <a:off x="4308295" y="2428868"/>
          <a:ext cx="1368425" cy="773112"/>
        </p:xfrm>
        <a:graphic>
          <a:graphicData uri="http://schemas.openxmlformats.org/presentationml/2006/ole">
            <p:oleObj spid="_x0000_s5123" name="Equation" r:id="rId4" imgW="672840" imgH="380880" progId="">
              <p:embed/>
            </p:oleObj>
          </a:graphicData>
        </a:graphic>
      </p:graphicFrame>
      <p:sp>
        <p:nvSpPr>
          <p:cNvPr id="5128" name="Text Box 7"/>
          <p:cNvSpPr txBox="1">
            <a:spLocks noChangeArrowheads="1"/>
          </p:cNvSpPr>
          <p:nvPr/>
        </p:nvSpPr>
        <p:spPr bwMode="auto">
          <a:xfrm>
            <a:off x="2411413" y="2285992"/>
            <a:ext cx="18669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>
                <a:solidFill>
                  <a:schemeClr val="tx2"/>
                </a:solidFill>
              </a:rPr>
              <a:t>subject to:</a:t>
            </a:r>
          </a:p>
        </p:txBody>
      </p:sp>
      <p:sp>
        <p:nvSpPr>
          <p:cNvPr id="5129" name="Text Box 8"/>
          <p:cNvSpPr txBox="1">
            <a:spLocks noChangeArrowheads="1"/>
          </p:cNvSpPr>
          <p:nvPr/>
        </p:nvSpPr>
        <p:spPr bwMode="auto">
          <a:xfrm>
            <a:off x="4308295" y="3278190"/>
            <a:ext cx="212109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i="1" dirty="0" err="1">
                <a:solidFill>
                  <a:srgbClr val="CE0000"/>
                </a:solidFill>
              </a:rPr>
              <a:t>x</a:t>
            </a:r>
            <a:r>
              <a:rPr lang="en-US" altLang="zh-CN" i="1" baseline="-25000" dirty="0" err="1">
                <a:solidFill>
                  <a:srgbClr val="CE0000"/>
                </a:solidFill>
              </a:rPr>
              <a:t>j</a:t>
            </a:r>
            <a:r>
              <a:rPr lang="en-US" altLang="zh-CN" dirty="0">
                <a:solidFill>
                  <a:srgbClr val="CE0000"/>
                </a:solidFill>
              </a:rPr>
              <a:t> </a:t>
            </a:r>
            <a:r>
              <a:rPr lang="en-US" altLang="zh-CN" dirty="0">
                <a:solidFill>
                  <a:srgbClr val="CE0000"/>
                </a:solidFill>
                <a:cs typeface="Times New Roman" pitchFamily="18" charset="0"/>
                <a:sym typeface="Symbol" pitchFamily="18" charset="2"/>
              </a:rPr>
              <a:t>≥ </a:t>
            </a:r>
            <a:r>
              <a:rPr lang="en-US" altLang="zh-CN" dirty="0" smtClean="0">
                <a:solidFill>
                  <a:srgbClr val="CE0000"/>
                </a:solidFill>
                <a:sym typeface="Symbol" pitchFamily="18" charset="2"/>
              </a:rPr>
              <a:t>0, </a:t>
            </a:r>
            <a:r>
              <a:rPr lang="en-US" altLang="zh-CN" i="1" dirty="0" smtClean="0">
                <a:solidFill>
                  <a:srgbClr val="CE0000"/>
                </a:solidFill>
                <a:sym typeface="Symbol" pitchFamily="18" charset="2"/>
              </a:rPr>
              <a:t>j</a:t>
            </a:r>
            <a:r>
              <a:rPr lang="en-US" altLang="zh-CN" dirty="0" smtClean="0">
                <a:solidFill>
                  <a:srgbClr val="CE0000"/>
                </a:solidFill>
                <a:sym typeface="Symbol" pitchFamily="18" charset="2"/>
              </a:rPr>
              <a:t> = 1…</a:t>
            </a:r>
            <a:r>
              <a:rPr lang="en-US" altLang="zh-CN" i="1" dirty="0" smtClean="0">
                <a:solidFill>
                  <a:srgbClr val="CE0000"/>
                </a:solidFill>
                <a:sym typeface="Symbol" pitchFamily="18" charset="2"/>
              </a:rPr>
              <a:t>m</a:t>
            </a:r>
            <a:endParaRPr lang="en-US" altLang="zh-CN" i="1" dirty="0">
              <a:solidFill>
                <a:srgbClr val="CE0000"/>
              </a:solidFill>
              <a:sym typeface="Symbol" pitchFamily="18" charset="2"/>
            </a:endParaRPr>
          </a:p>
        </p:txBody>
      </p:sp>
      <p:sp>
        <p:nvSpPr>
          <p:cNvPr id="5130" name="Text Box 9"/>
          <p:cNvSpPr txBox="1">
            <a:spLocks noChangeArrowheads="1"/>
          </p:cNvSpPr>
          <p:nvPr/>
        </p:nvSpPr>
        <p:spPr bwMode="auto">
          <a:xfrm>
            <a:off x="5780104" y="2471734"/>
            <a:ext cx="1149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8C87"/>
                </a:solidFill>
                <a:sym typeface="Symbol" pitchFamily="18" charset="2"/>
              </a:rPr>
              <a:t></a:t>
            </a:r>
            <a:r>
              <a:rPr lang="en-US" altLang="zh-CN" i="1" dirty="0" err="1">
                <a:solidFill>
                  <a:srgbClr val="008C87"/>
                </a:solidFill>
                <a:sym typeface="Symbol" pitchFamily="18" charset="2"/>
              </a:rPr>
              <a:t>e</a:t>
            </a:r>
            <a:r>
              <a:rPr lang="en-US" altLang="zh-CN" i="1" baseline="-25000" dirty="0" err="1">
                <a:solidFill>
                  <a:srgbClr val="008C87"/>
                </a:solidFill>
                <a:sym typeface="Symbol" pitchFamily="18" charset="2"/>
              </a:rPr>
              <a:t>i</a:t>
            </a:r>
            <a:r>
              <a:rPr lang="en-US" altLang="zh-CN" dirty="0">
                <a:solidFill>
                  <a:srgbClr val="008C87"/>
                </a:solidFill>
                <a:sym typeface="Symbol" pitchFamily="18" charset="2"/>
              </a:rPr>
              <a:t>  </a:t>
            </a:r>
            <a:r>
              <a:rPr lang="en-US" altLang="zh-CN" i="1" dirty="0">
                <a:solidFill>
                  <a:srgbClr val="008C87"/>
                </a:solidFill>
                <a:sym typeface="Symbol" pitchFamily="18" charset="2"/>
              </a:rPr>
              <a:t>E</a:t>
            </a:r>
          </a:p>
        </p:txBody>
      </p:sp>
      <p:sp>
        <p:nvSpPr>
          <p:cNvPr id="5131" name="Text Box 10"/>
          <p:cNvSpPr txBox="1">
            <a:spLocks noChangeArrowheads="1"/>
          </p:cNvSpPr>
          <p:nvPr/>
        </p:nvSpPr>
        <p:spPr bwMode="auto">
          <a:xfrm>
            <a:off x="857224" y="1593836"/>
            <a:ext cx="10887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CE0000"/>
                </a:solidFill>
              </a:rPr>
              <a:t>Primal:</a:t>
            </a:r>
            <a:endParaRPr lang="en-US" altLang="zh-CN" dirty="0">
              <a:solidFill>
                <a:srgbClr val="CE0000"/>
              </a:solidFill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2390774" y="4146781"/>
            <a:ext cx="117316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dirty="0" smtClean="0">
                <a:solidFill>
                  <a:schemeClr val="tx2"/>
                </a:solidFill>
              </a:rPr>
              <a:t>max</a:t>
            </a:r>
            <a:endParaRPr lang="en-US" altLang="zh-CN" sz="3200" dirty="0">
              <a:solidFill>
                <a:schemeClr val="tx2"/>
              </a:solidFill>
            </a:endParaRP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2411413" y="4883387"/>
            <a:ext cx="18669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>
                <a:solidFill>
                  <a:schemeClr val="tx2"/>
                </a:solidFill>
              </a:rPr>
              <a:t>subject to:</a:t>
            </a:r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4371980" y="5751745"/>
            <a:ext cx="213071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i="1" dirty="0" err="1" smtClean="0">
                <a:solidFill>
                  <a:srgbClr val="CE0000"/>
                </a:solidFill>
              </a:rPr>
              <a:t>y</a:t>
            </a:r>
            <a:r>
              <a:rPr lang="en-US" altLang="zh-CN" i="1" baseline="-25000" dirty="0" err="1" smtClean="0">
                <a:solidFill>
                  <a:srgbClr val="CE0000"/>
                </a:solidFill>
              </a:rPr>
              <a:t>i</a:t>
            </a:r>
            <a:r>
              <a:rPr lang="en-US" altLang="zh-CN" dirty="0" smtClean="0">
                <a:solidFill>
                  <a:srgbClr val="CE0000"/>
                </a:solidFill>
              </a:rPr>
              <a:t> </a:t>
            </a:r>
            <a:r>
              <a:rPr lang="en-US" altLang="zh-CN" dirty="0">
                <a:solidFill>
                  <a:srgbClr val="CE0000"/>
                </a:solidFill>
                <a:cs typeface="Times New Roman" pitchFamily="18" charset="0"/>
                <a:sym typeface="Symbol" pitchFamily="18" charset="2"/>
              </a:rPr>
              <a:t>≥ </a:t>
            </a:r>
            <a:r>
              <a:rPr lang="en-US" altLang="zh-CN" dirty="0" smtClean="0">
                <a:solidFill>
                  <a:srgbClr val="CE0000"/>
                </a:solidFill>
                <a:sym typeface="Symbol" pitchFamily="18" charset="2"/>
              </a:rPr>
              <a:t>0, </a:t>
            </a:r>
            <a:r>
              <a:rPr lang="en-US" altLang="zh-CN" i="1" dirty="0" err="1" smtClean="0">
                <a:solidFill>
                  <a:srgbClr val="CE0000"/>
                </a:solidFill>
                <a:sym typeface="Symbol" pitchFamily="18" charset="2"/>
              </a:rPr>
              <a:t>i</a:t>
            </a:r>
            <a:r>
              <a:rPr lang="en-US" altLang="zh-CN" dirty="0" smtClean="0">
                <a:solidFill>
                  <a:srgbClr val="CE0000"/>
                </a:solidFill>
                <a:sym typeface="Symbol" pitchFamily="18" charset="2"/>
              </a:rPr>
              <a:t> = 1…</a:t>
            </a:r>
            <a:r>
              <a:rPr lang="en-US" altLang="zh-CN" i="1" dirty="0" smtClean="0">
                <a:solidFill>
                  <a:srgbClr val="CE0000"/>
                </a:solidFill>
                <a:sym typeface="Symbol" pitchFamily="18" charset="2"/>
              </a:rPr>
              <a:t>n</a:t>
            </a:r>
            <a:r>
              <a:rPr lang="en-US" altLang="zh-CN" dirty="0" smtClean="0">
                <a:solidFill>
                  <a:srgbClr val="CE0000"/>
                </a:solidFill>
                <a:sym typeface="Symbol" pitchFamily="18" charset="2"/>
              </a:rPr>
              <a:t>.</a:t>
            </a:r>
            <a:endParaRPr lang="en-US" altLang="zh-CN" dirty="0">
              <a:solidFill>
                <a:srgbClr val="CE0000"/>
              </a:solidFill>
              <a:sym typeface="Symbol" pitchFamily="18" charset="2"/>
            </a:endParaRPr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6280170" y="4929198"/>
            <a:ext cx="61587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8C87"/>
                </a:solidFill>
                <a:sym typeface="Symbol" pitchFamily="18" charset="2"/>
              </a:rPr>
              <a:t></a:t>
            </a:r>
            <a:r>
              <a:rPr lang="en-US" altLang="zh-CN" i="1" dirty="0" err="1" smtClean="0">
                <a:solidFill>
                  <a:srgbClr val="008C87"/>
                </a:solidFill>
                <a:sym typeface="Symbol" pitchFamily="18" charset="2"/>
              </a:rPr>
              <a:t>S</a:t>
            </a:r>
            <a:r>
              <a:rPr lang="en-US" altLang="zh-CN" i="1" baseline="-25000" dirty="0" err="1" smtClean="0">
                <a:solidFill>
                  <a:srgbClr val="008C87"/>
                </a:solidFill>
                <a:sym typeface="Symbol" pitchFamily="18" charset="2"/>
              </a:rPr>
              <a:t>j</a:t>
            </a:r>
            <a:endParaRPr lang="en-US" altLang="zh-CN" i="1" baseline="-25000" dirty="0">
              <a:solidFill>
                <a:srgbClr val="008C87"/>
              </a:solidFill>
              <a:sym typeface="Symbol" pitchFamily="18" charset="2"/>
            </a:endParaRPr>
          </a:p>
        </p:txBody>
      </p:sp>
      <p:sp>
        <p:nvSpPr>
          <p:cNvPr id="17" name="Text Box 10"/>
          <p:cNvSpPr txBox="1">
            <a:spLocks noChangeArrowheads="1"/>
          </p:cNvSpPr>
          <p:nvPr/>
        </p:nvSpPr>
        <p:spPr bwMode="auto">
          <a:xfrm>
            <a:off x="857224" y="4191231"/>
            <a:ext cx="86754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CE0000"/>
                </a:solidFill>
              </a:rPr>
              <a:t>Dual:</a:t>
            </a:r>
            <a:endParaRPr lang="en-US" altLang="zh-CN" dirty="0">
              <a:solidFill>
                <a:srgbClr val="CE0000"/>
              </a:solidFill>
            </a:endParaRPr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/>
        </p:nvGraphicFramePr>
        <p:xfrm>
          <a:off x="3286116" y="3929066"/>
          <a:ext cx="927104" cy="1125769"/>
        </p:xfrm>
        <a:graphic>
          <a:graphicData uri="http://schemas.openxmlformats.org/presentationml/2006/ole">
            <p:oleObj spid="_x0000_s5126" name="Equation" r:id="rId5" imgW="355320" imgH="431640" progId="Equation.3">
              <p:embed/>
            </p:oleObj>
          </a:graphicData>
        </a:graphic>
      </p:graphicFrame>
      <p:graphicFrame>
        <p:nvGraphicFramePr>
          <p:cNvPr id="3" name="Object 7"/>
          <p:cNvGraphicFramePr>
            <a:graphicFrameLocks noChangeAspect="1"/>
          </p:cNvGraphicFramePr>
          <p:nvPr/>
        </p:nvGraphicFramePr>
        <p:xfrm>
          <a:off x="4360874" y="4865705"/>
          <a:ext cx="1854200" cy="992187"/>
        </p:xfrm>
        <a:graphic>
          <a:graphicData uri="http://schemas.openxmlformats.org/presentationml/2006/ole">
            <p:oleObj spid="_x0000_s5127" name="Equation" r:id="rId6" imgW="711000" imgH="380880" progId="Equation.3">
              <p:embed/>
            </p:oleObj>
          </a:graphicData>
        </a:graphic>
      </p:graphicFrame>
      <p:sp>
        <p:nvSpPr>
          <p:cNvPr id="21" name="Text Box 7"/>
          <p:cNvSpPr txBox="1">
            <a:spLocks noChangeArrowheads="1"/>
          </p:cNvSpPr>
          <p:nvPr/>
        </p:nvSpPr>
        <p:spPr bwMode="auto">
          <a:xfrm>
            <a:off x="4633926" y="4143380"/>
            <a:ext cx="427706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chemeClr val="tx2"/>
                </a:solidFill>
              </a:rPr>
              <a:t>(</a:t>
            </a:r>
            <a:r>
              <a:rPr lang="en-US" altLang="zh-CN" sz="2800" i="1" dirty="0" err="1" smtClean="0">
                <a:solidFill>
                  <a:schemeClr val="tx2"/>
                </a:solidFill>
              </a:rPr>
              <a:t>y</a:t>
            </a:r>
            <a:r>
              <a:rPr lang="en-US" altLang="zh-CN" sz="2800" i="1" baseline="-25000" dirty="0" err="1" smtClean="0">
                <a:solidFill>
                  <a:schemeClr val="tx2"/>
                </a:solidFill>
              </a:rPr>
              <a:t>i</a:t>
            </a:r>
            <a:r>
              <a:rPr lang="en-US" altLang="zh-CN" sz="2800" dirty="0" smtClean="0">
                <a:solidFill>
                  <a:schemeClr val="tx2"/>
                </a:solidFill>
              </a:rPr>
              <a:t>: the price to be charged )</a:t>
            </a:r>
            <a:endParaRPr lang="en-US" altLang="zh-CN" sz="28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Rounding a Dual Solution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Let </a:t>
            </a:r>
            <a:r>
              <a:rPr lang="en-US" altLang="zh-CN" i="1" dirty="0" smtClean="0">
                <a:solidFill>
                  <a:srgbClr val="008C87"/>
                </a:solidFill>
              </a:rPr>
              <a:t>y*</a:t>
            </a:r>
            <a:r>
              <a:rPr lang="en-US" altLang="zh-CN" i="1" dirty="0" smtClean="0"/>
              <a:t> </a:t>
            </a:r>
            <a:r>
              <a:rPr lang="en-US" altLang="zh-CN" dirty="0" smtClean="0"/>
              <a:t>be an optimal solution to the dual LP.</a:t>
            </a:r>
          </a:p>
          <a:p>
            <a:r>
              <a:rPr lang="en-US" altLang="zh-CN" dirty="0" smtClean="0"/>
              <a:t>Choose all subsets for which the corresponding dual inequality is </a:t>
            </a:r>
            <a:r>
              <a:rPr lang="en-US" altLang="zh-CN" i="1" dirty="0" smtClean="0">
                <a:solidFill>
                  <a:srgbClr val="C00000"/>
                </a:solidFill>
              </a:rPr>
              <a:t>tight</a:t>
            </a:r>
            <a:r>
              <a:rPr lang="en-US" altLang="zh-CN" dirty="0" smtClean="0"/>
              <a:t>.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>
                <a:solidFill>
                  <a:srgbClr val="C00000"/>
                </a:solidFill>
              </a:rPr>
              <a:t>Lemma</a:t>
            </a:r>
            <a:r>
              <a:rPr lang="en-US" altLang="zh-CN" dirty="0" smtClean="0"/>
              <a:t>. The collection of subsets </a:t>
            </a:r>
            <a:r>
              <a:rPr lang="en-US" altLang="zh-CN" i="1" dirty="0" err="1" smtClean="0">
                <a:solidFill>
                  <a:srgbClr val="008C87"/>
                </a:solidFill>
              </a:rPr>
              <a:t>S</a:t>
            </a:r>
            <a:r>
              <a:rPr lang="en-US" altLang="zh-CN" i="1" baseline="-25000" dirty="0" err="1" smtClean="0">
                <a:solidFill>
                  <a:srgbClr val="008C87"/>
                </a:solidFill>
              </a:rPr>
              <a:t>j</a:t>
            </a:r>
            <a:r>
              <a:rPr lang="en-US" altLang="zh-CN" dirty="0" smtClean="0">
                <a:solidFill>
                  <a:srgbClr val="008C87"/>
                </a:solidFill>
              </a:rPr>
              <a:t>, </a:t>
            </a:r>
            <a:r>
              <a:rPr lang="en-US" altLang="zh-CN" i="1" dirty="0" smtClean="0">
                <a:solidFill>
                  <a:srgbClr val="008C87"/>
                </a:solidFill>
              </a:rPr>
              <a:t>j</a:t>
            </a:r>
            <a:r>
              <a:rPr lang="en-US" altLang="zh-CN" dirty="0" smtClean="0">
                <a:solidFill>
                  <a:srgbClr val="008C87"/>
                </a:solidFill>
              </a:rPr>
              <a:t> </a:t>
            </a:r>
            <a:r>
              <a:rPr lang="en-US" altLang="zh-CN" dirty="0" smtClean="0">
                <a:solidFill>
                  <a:srgbClr val="008C87"/>
                </a:solidFill>
                <a:sym typeface="Symbol"/>
              </a:rPr>
              <a:t> </a:t>
            </a:r>
            <a:r>
              <a:rPr lang="en-US" altLang="zh-CN" i="1" dirty="0" smtClean="0">
                <a:solidFill>
                  <a:srgbClr val="008C87"/>
                </a:solidFill>
                <a:sym typeface="Symbol"/>
              </a:rPr>
              <a:t>I</a:t>
            </a:r>
            <a:r>
              <a:rPr lang="en-US" altLang="zh-CN" dirty="0" smtClean="0">
                <a:solidFill>
                  <a:srgbClr val="008C87"/>
                </a:solidFill>
                <a:sym typeface="Symbol"/>
              </a:rPr>
              <a:t>’</a:t>
            </a:r>
            <a:r>
              <a:rPr lang="en-US" altLang="zh-CN" dirty="0" smtClean="0">
                <a:sym typeface="Symbol"/>
              </a:rPr>
              <a:t>, is a set cover.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C54204-AD87-411C-9E57-230DB95B9003}" type="slidenum">
              <a:rPr lang="en-US" altLang="zh-CN" smtClean="0"/>
              <a:pPr>
                <a:defRPr/>
              </a:pPr>
              <a:t>42</a:t>
            </a:fld>
            <a:endParaRPr lang="en-US" altLang="zh-CN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2391590" y="3714752"/>
          <a:ext cx="3894922" cy="785818"/>
        </p:xfrm>
        <a:graphic>
          <a:graphicData uri="http://schemas.openxmlformats.org/presentationml/2006/ole">
            <p:oleObj spid="_x0000_s193538" name="Equation" r:id="rId3" imgW="1447560" imgH="291960" progId="Equation.3">
              <p:embed/>
            </p:oleObj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Proof of the Lemma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If there exists some uncovered element </a:t>
            </a:r>
            <a:r>
              <a:rPr lang="en-US" altLang="zh-CN" i="1" dirty="0" err="1" smtClean="0">
                <a:solidFill>
                  <a:srgbClr val="008C87"/>
                </a:solidFill>
              </a:rPr>
              <a:t>e</a:t>
            </a:r>
            <a:r>
              <a:rPr lang="en-US" altLang="zh-CN" i="1" baseline="-25000" dirty="0" err="1" smtClean="0">
                <a:solidFill>
                  <a:srgbClr val="008C87"/>
                </a:solidFill>
              </a:rPr>
              <a:t>k</a:t>
            </a:r>
            <a:r>
              <a:rPr lang="en-US" altLang="zh-CN" dirty="0" smtClean="0"/>
              <a:t>, then for each subset </a:t>
            </a:r>
            <a:r>
              <a:rPr lang="en-US" altLang="zh-CN" i="1" dirty="0" err="1" smtClean="0">
                <a:solidFill>
                  <a:srgbClr val="008C87"/>
                </a:solidFill>
              </a:rPr>
              <a:t>S</a:t>
            </a:r>
            <a:r>
              <a:rPr lang="en-US" altLang="zh-CN" i="1" baseline="-25000" dirty="0" err="1" smtClean="0">
                <a:solidFill>
                  <a:srgbClr val="008C87"/>
                </a:solidFill>
              </a:rPr>
              <a:t>j</a:t>
            </a:r>
            <a:r>
              <a:rPr lang="en-US" altLang="zh-CN" dirty="0" smtClean="0"/>
              <a:t> containing </a:t>
            </a:r>
            <a:r>
              <a:rPr lang="en-US" altLang="zh-CN" i="1" dirty="0" err="1" smtClean="0">
                <a:solidFill>
                  <a:srgbClr val="008C87"/>
                </a:solidFill>
              </a:rPr>
              <a:t>e</a:t>
            </a:r>
            <a:r>
              <a:rPr lang="en-US" altLang="zh-CN" i="1" baseline="-25000" dirty="0" err="1" smtClean="0">
                <a:solidFill>
                  <a:srgbClr val="008C87"/>
                </a:solidFill>
              </a:rPr>
              <a:t>k</a:t>
            </a:r>
            <a:r>
              <a:rPr lang="en-US" altLang="zh-CN" dirty="0" smtClean="0"/>
              <a:t>: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Then we have a new dual solution with: </a:t>
            </a:r>
          </a:p>
          <a:p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where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C54204-AD87-411C-9E57-230DB95B9003}" type="slidenum">
              <a:rPr lang="en-US" altLang="zh-CN" smtClean="0"/>
              <a:pPr>
                <a:defRPr/>
              </a:pPr>
              <a:t>43</a:t>
            </a:fld>
            <a:endParaRPr lang="en-US" altLang="zh-CN"/>
          </a:p>
        </p:txBody>
      </p:sp>
      <p:graphicFrame>
        <p:nvGraphicFramePr>
          <p:cNvPr id="194562" name="Object 2"/>
          <p:cNvGraphicFramePr>
            <a:graphicFrameLocks noChangeAspect="1"/>
          </p:cNvGraphicFramePr>
          <p:nvPr/>
        </p:nvGraphicFramePr>
        <p:xfrm>
          <a:off x="3127375" y="2651127"/>
          <a:ext cx="1887538" cy="992187"/>
        </p:xfrm>
        <a:graphic>
          <a:graphicData uri="http://schemas.openxmlformats.org/presentationml/2006/ole">
            <p:oleObj spid="_x0000_s194562" name="Equation" r:id="rId3" imgW="723600" imgH="380880" progId="Equation.3">
              <p:embed/>
            </p:oleObj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3071802" y="4357694"/>
          <a:ext cx="2012948" cy="682965"/>
        </p:xfrm>
        <a:graphic>
          <a:graphicData uri="http://schemas.openxmlformats.org/presentationml/2006/ole">
            <p:oleObj spid="_x0000_s194563" name="Equation" r:id="rId4" imgW="711000" imgH="241200" progId="Equation.3">
              <p:embed/>
            </p:oleObj>
          </a:graphicData>
        </a:graphic>
      </p:graphicFrame>
      <p:graphicFrame>
        <p:nvGraphicFramePr>
          <p:cNvPr id="194564" name="Object 4"/>
          <p:cNvGraphicFramePr>
            <a:graphicFrameLocks noChangeAspect="1"/>
          </p:cNvGraphicFramePr>
          <p:nvPr/>
        </p:nvGraphicFramePr>
        <p:xfrm>
          <a:off x="2000232" y="5429250"/>
          <a:ext cx="5140325" cy="827088"/>
        </p:xfrm>
        <a:graphic>
          <a:graphicData uri="http://schemas.openxmlformats.org/presentationml/2006/ole">
            <p:oleObj spid="_x0000_s194564" name="Equation" r:id="rId5" imgW="1815840" imgH="291960" progId="Equation.3">
              <p:embed/>
            </p:oleObj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/>
              <a:t>Analysis of the Approximation Ratio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C54204-AD87-411C-9E57-230DB95B9003}" type="slidenum">
              <a:rPr lang="en-US" altLang="zh-CN" smtClean="0"/>
              <a:pPr>
                <a:defRPr/>
              </a:pPr>
              <a:t>44</a:t>
            </a:fld>
            <a:endParaRPr lang="en-US" altLang="zh-CN"/>
          </a:p>
        </p:txBody>
      </p:sp>
      <p:graphicFrame>
        <p:nvGraphicFramePr>
          <p:cNvPr id="195587" name="Object 3"/>
          <p:cNvGraphicFramePr>
            <a:graphicFrameLocks noChangeAspect="1"/>
          </p:cNvGraphicFramePr>
          <p:nvPr/>
        </p:nvGraphicFramePr>
        <p:xfrm>
          <a:off x="1619249" y="1643050"/>
          <a:ext cx="2881313" cy="992187"/>
        </p:xfrm>
        <a:graphic>
          <a:graphicData uri="http://schemas.openxmlformats.org/presentationml/2006/ole">
            <p:oleObj spid="_x0000_s195587" name="Equation" r:id="rId3" imgW="1104840" imgH="380880" progId="Equation.3">
              <p:embed/>
            </p:oleObj>
          </a:graphicData>
        </a:graphic>
      </p:graphicFrame>
      <p:graphicFrame>
        <p:nvGraphicFramePr>
          <p:cNvPr id="195588" name="Object 4"/>
          <p:cNvGraphicFramePr>
            <a:graphicFrameLocks noChangeAspect="1"/>
          </p:cNvGraphicFramePr>
          <p:nvPr/>
        </p:nvGraphicFramePr>
        <p:xfrm>
          <a:off x="2571750" y="2468584"/>
          <a:ext cx="4071938" cy="4032250"/>
        </p:xfrm>
        <a:graphic>
          <a:graphicData uri="http://schemas.openxmlformats.org/presentationml/2006/ole">
            <p:oleObj spid="_x0000_s195588" name="Equation" r:id="rId4" imgW="1562040" imgH="1549080" progId="Equation.3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361420" y="5967731"/>
            <a:ext cx="29252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Weak duality property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0DBBB4C-F66A-43F1-8B81-74EB0F904C51}" type="slidenum">
              <a:rPr lang="en-US" altLang="zh-CN" smtClean="0"/>
              <a:pPr/>
              <a:t>45</a:t>
            </a:fld>
            <a:endParaRPr lang="en-US" altLang="zh-CN" smtClean="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Greedy Algorithm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zh-CN" smtClean="0"/>
              <a:t>Greedy-Set-Cover: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zh-CN" i="1" smtClean="0">
                <a:solidFill>
                  <a:srgbClr val="008C87"/>
                </a:solidFill>
              </a:rPr>
              <a:t>U</a:t>
            </a:r>
            <a:r>
              <a:rPr lang="en-US" altLang="zh-CN" smtClean="0">
                <a:solidFill>
                  <a:srgbClr val="008C87"/>
                </a:solidFill>
              </a:rPr>
              <a:t> </a:t>
            </a:r>
            <a:r>
              <a:rPr lang="en-US" altLang="zh-CN" smtClean="0">
                <a:solidFill>
                  <a:srgbClr val="008C87"/>
                </a:solidFill>
                <a:sym typeface="Symbol" pitchFamily="18" charset="2"/>
              </a:rPr>
              <a:t> </a:t>
            </a:r>
            <a:r>
              <a:rPr lang="en-US" altLang="zh-CN" i="1" smtClean="0">
                <a:solidFill>
                  <a:srgbClr val="008C87"/>
                </a:solidFill>
                <a:sym typeface="Symbol" pitchFamily="18" charset="2"/>
              </a:rPr>
              <a:t>E</a:t>
            </a:r>
            <a:endParaRPr lang="en-US" altLang="zh-CN" smtClean="0">
              <a:solidFill>
                <a:srgbClr val="008C87"/>
              </a:solidFill>
            </a:endParaRP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zh-CN" i="1" smtClean="0">
                <a:solidFill>
                  <a:srgbClr val="008C87"/>
                </a:solidFill>
              </a:rPr>
              <a:t>I</a:t>
            </a:r>
            <a:r>
              <a:rPr lang="en-US" altLang="zh-CN" smtClean="0">
                <a:solidFill>
                  <a:srgbClr val="008C87"/>
                </a:solidFill>
              </a:rPr>
              <a:t> </a:t>
            </a:r>
            <a:r>
              <a:rPr lang="en-US" altLang="zh-CN" smtClean="0">
                <a:solidFill>
                  <a:srgbClr val="008C87"/>
                </a:solidFill>
                <a:sym typeface="Symbol" pitchFamily="18" charset="2"/>
              </a:rPr>
              <a:t> 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zh-CN" b="1" smtClean="0">
                <a:sym typeface="Symbol" pitchFamily="18" charset="2"/>
              </a:rPr>
              <a:t>while</a:t>
            </a:r>
            <a:r>
              <a:rPr lang="en-US" altLang="zh-CN" smtClean="0">
                <a:sym typeface="Symbol" pitchFamily="18" charset="2"/>
              </a:rPr>
              <a:t> </a:t>
            </a:r>
            <a:r>
              <a:rPr lang="en-US" altLang="zh-CN" i="1" smtClean="0">
                <a:solidFill>
                  <a:srgbClr val="008C87"/>
                </a:solidFill>
                <a:sym typeface="Symbol" pitchFamily="18" charset="2"/>
              </a:rPr>
              <a:t>U</a:t>
            </a:r>
            <a:r>
              <a:rPr lang="en-US" altLang="zh-CN" smtClean="0">
                <a:solidFill>
                  <a:srgbClr val="008C87"/>
                </a:solidFill>
                <a:sym typeface="Symbol" pitchFamily="18" charset="2"/>
              </a:rPr>
              <a:t>  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zh-CN" smtClean="0">
                <a:sym typeface="Symbol" pitchFamily="18" charset="2"/>
              </a:rPr>
              <a:t>    </a:t>
            </a:r>
            <a:r>
              <a:rPr lang="en-US" altLang="zh-CN" b="1" smtClean="0">
                <a:sym typeface="Symbol" pitchFamily="18" charset="2"/>
              </a:rPr>
              <a:t>do</a:t>
            </a:r>
            <a:r>
              <a:rPr lang="en-US" altLang="zh-CN" smtClean="0">
                <a:sym typeface="Symbol" pitchFamily="18" charset="2"/>
              </a:rPr>
              <a:t> select an </a:t>
            </a:r>
            <a:r>
              <a:rPr lang="en-US" altLang="zh-CN" i="1" smtClean="0">
                <a:solidFill>
                  <a:srgbClr val="008C87"/>
                </a:solidFill>
                <a:sym typeface="Symbol" pitchFamily="18" charset="2"/>
              </a:rPr>
              <a:t>S</a:t>
            </a:r>
            <a:r>
              <a:rPr lang="en-US" altLang="zh-CN" i="1" baseline="-25000" smtClean="0">
                <a:solidFill>
                  <a:srgbClr val="008C87"/>
                </a:solidFill>
                <a:sym typeface="Symbol" pitchFamily="18" charset="2"/>
              </a:rPr>
              <a:t>i</a:t>
            </a:r>
            <a:r>
              <a:rPr lang="en-US" altLang="zh-CN" smtClean="0">
                <a:solidFill>
                  <a:srgbClr val="008C87"/>
                </a:solidFill>
                <a:sym typeface="Symbol" pitchFamily="18" charset="2"/>
              </a:rPr>
              <a:t> </a:t>
            </a:r>
            <a:r>
              <a:rPr lang="en-US" altLang="zh-CN" smtClean="0">
                <a:sym typeface="Symbol" pitchFamily="18" charset="2"/>
              </a:rPr>
              <a:t>that minimizes </a:t>
            </a:r>
            <a:r>
              <a:rPr lang="en-US" altLang="zh-CN" i="1" smtClean="0">
                <a:solidFill>
                  <a:srgbClr val="008C87"/>
                </a:solidFill>
                <a:sym typeface="Symbol" pitchFamily="18" charset="2"/>
              </a:rPr>
              <a:t>w</a:t>
            </a:r>
            <a:r>
              <a:rPr lang="en-US" altLang="zh-CN" i="1" baseline="-25000" smtClean="0">
                <a:solidFill>
                  <a:srgbClr val="008C87"/>
                </a:solidFill>
                <a:sym typeface="Symbol" pitchFamily="18" charset="2"/>
              </a:rPr>
              <a:t>i</a:t>
            </a:r>
            <a:r>
              <a:rPr lang="en-US" altLang="zh-CN" smtClean="0">
                <a:solidFill>
                  <a:srgbClr val="008C87"/>
                </a:solidFill>
                <a:sym typeface="Symbol" pitchFamily="18" charset="2"/>
              </a:rPr>
              <a:t>/|</a:t>
            </a:r>
            <a:r>
              <a:rPr lang="en-US" altLang="zh-CN" i="1" smtClean="0">
                <a:solidFill>
                  <a:srgbClr val="008C87"/>
                </a:solidFill>
                <a:sym typeface="Symbol" pitchFamily="18" charset="2"/>
              </a:rPr>
              <a:t>S</a:t>
            </a:r>
            <a:r>
              <a:rPr lang="en-US" altLang="zh-CN" i="1" baseline="-25000" smtClean="0">
                <a:solidFill>
                  <a:srgbClr val="008C87"/>
                </a:solidFill>
                <a:sym typeface="Symbol" pitchFamily="18" charset="2"/>
              </a:rPr>
              <a:t>i</a:t>
            </a:r>
            <a:r>
              <a:rPr lang="en-US" altLang="zh-CN" smtClean="0">
                <a:solidFill>
                  <a:srgbClr val="008C87"/>
                </a:solidFill>
                <a:sym typeface="Symbol" pitchFamily="18" charset="2"/>
              </a:rPr>
              <a:t></a:t>
            </a:r>
            <a:r>
              <a:rPr lang="en-US" altLang="zh-CN" i="1" smtClean="0">
                <a:solidFill>
                  <a:srgbClr val="008C87"/>
                </a:solidFill>
                <a:sym typeface="Symbol" pitchFamily="18" charset="2"/>
              </a:rPr>
              <a:t>U</a:t>
            </a:r>
            <a:r>
              <a:rPr lang="en-US" altLang="zh-CN" smtClean="0">
                <a:solidFill>
                  <a:srgbClr val="008C87"/>
                </a:solidFill>
                <a:sym typeface="Symbol" pitchFamily="18" charset="2"/>
              </a:rPr>
              <a:t>|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zh-CN" i="1" smtClean="0">
                <a:sym typeface="Symbol" pitchFamily="18" charset="2"/>
              </a:rPr>
              <a:t>         </a:t>
            </a:r>
            <a:r>
              <a:rPr lang="en-US" altLang="zh-CN" i="1" smtClean="0">
                <a:solidFill>
                  <a:srgbClr val="008C87"/>
                </a:solidFill>
                <a:sym typeface="Symbol" pitchFamily="18" charset="2"/>
              </a:rPr>
              <a:t>U</a:t>
            </a:r>
            <a:r>
              <a:rPr lang="en-US" altLang="zh-CN" smtClean="0">
                <a:solidFill>
                  <a:srgbClr val="008C87"/>
                </a:solidFill>
                <a:sym typeface="Symbol" pitchFamily="18" charset="2"/>
              </a:rPr>
              <a:t>  </a:t>
            </a:r>
            <a:r>
              <a:rPr lang="en-US" altLang="zh-CN" i="1" smtClean="0">
                <a:solidFill>
                  <a:srgbClr val="008C87"/>
                </a:solidFill>
                <a:sym typeface="Symbol" pitchFamily="18" charset="2"/>
              </a:rPr>
              <a:t>U</a:t>
            </a:r>
            <a:r>
              <a:rPr lang="en-US" altLang="zh-CN" smtClean="0">
                <a:solidFill>
                  <a:srgbClr val="008C87"/>
                </a:solidFill>
                <a:sym typeface="Symbol" pitchFamily="18" charset="2"/>
              </a:rPr>
              <a:t> – </a:t>
            </a:r>
            <a:r>
              <a:rPr lang="en-US" altLang="zh-CN" i="1" smtClean="0">
                <a:solidFill>
                  <a:srgbClr val="008C87"/>
                </a:solidFill>
                <a:sym typeface="Symbol" pitchFamily="18" charset="2"/>
              </a:rPr>
              <a:t>S</a:t>
            </a:r>
            <a:r>
              <a:rPr lang="en-US" altLang="zh-CN" i="1" baseline="-25000" smtClean="0">
                <a:solidFill>
                  <a:srgbClr val="008C87"/>
                </a:solidFill>
                <a:sym typeface="Symbol" pitchFamily="18" charset="2"/>
              </a:rPr>
              <a:t>i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zh-CN" i="1" smtClean="0">
                <a:solidFill>
                  <a:srgbClr val="008C87"/>
                </a:solidFill>
                <a:sym typeface="Symbol" pitchFamily="18" charset="2"/>
              </a:rPr>
              <a:t>         I</a:t>
            </a:r>
            <a:r>
              <a:rPr lang="en-US" altLang="zh-CN" smtClean="0">
                <a:solidFill>
                  <a:srgbClr val="008C87"/>
                </a:solidFill>
                <a:sym typeface="Symbol" pitchFamily="18" charset="2"/>
              </a:rPr>
              <a:t>  </a:t>
            </a:r>
            <a:r>
              <a:rPr lang="en-US" altLang="zh-CN" i="1" smtClean="0">
                <a:solidFill>
                  <a:srgbClr val="008C87"/>
                </a:solidFill>
                <a:sym typeface="Symbol" pitchFamily="18" charset="2"/>
              </a:rPr>
              <a:t>I</a:t>
            </a:r>
            <a:r>
              <a:rPr lang="en-US" altLang="zh-CN" smtClean="0">
                <a:solidFill>
                  <a:srgbClr val="008C87"/>
                </a:solidFill>
                <a:sym typeface="Symbol" pitchFamily="18" charset="2"/>
              </a:rPr>
              <a:t>  {</a:t>
            </a:r>
            <a:r>
              <a:rPr lang="en-US" altLang="zh-CN" i="1" smtClean="0">
                <a:solidFill>
                  <a:srgbClr val="008C87"/>
                </a:solidFill>
                <a:sym typeface="Symbol" pitchFamily="18" charset="2"/>
              </a:rPr>
              <a:t>i</a:t>
            </a:r>
            <a:r>
              <a:rPr lang="en-US" altLang="zh-CN" smtClean="0">
                <a:solidFill>
                  <a:srgbClr val="008C87"/>
                </a:solidFill>
                <a:sym typeface="Symbol" pitchFamily="18" charset="2"/>
              </a:rPr>
              <a:t>}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zh-CN" b="1" smtClean="0">
                <a:sym typeface="Symbol" pitchFamily="18" charset="2"/>
              </a:rPr>
              <a:t>return</a:t>
            </a:r>
            <a:r>
              <a:rPr lang="en-US" altLang="zh-CN" smtClean="0">
                <a:sym typeface="Symbol" pitchFamily="18" charset="2"/>
              </a:rPr>
              <a:t> </a:t>
            </a:r>
            <a:r>
              <a:rPr lang="en-US" altLang="zh-CN" i="1" smtClean="0">
                <a:solidFill>
                  <a:srgbClr val="008C87"/>
                </a:solidFill>
                <a:sym typeface="Symbol" pitchFamily="18" charset="2"/>
              </a:rPr>
              <a:t>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Greedy Algorithm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AutoNum type="arabicPeriod"/>
              <a:defRPr/>
            </a:pPr>
            <a:r>
              <a:rPr lang="en-US" altLang="zh-CN" i="1" dirty="0" smtClean="0">
                <a:solidFill>
                  <a:srgbClr val="008C87"/>
                </a:solidFill>
              </a:rPr>
              <a:t>U</a:t>
            </a:r>
            <a:r>
              <a:rPr lang="en-US" altLang="zh-CN" dirty="0" smtClean="0">
                <a:solidFill>
                  <a:srgbClr val="008C87"/>
                </a:solidFill>
              </a:rPr>
              <a:t> </a:t>
            </a:r>
            <a:r>
              <a:rPr lang="en-US" altLang="zh-CN" dirty="0" smtClean="0">
                <a:solidFill>
                  <a:srgbClr val="008C87"/>
                </a:solidFill>
                <a:sym typeface="Symbol" pitchFamily="18" charset="2"/>
              </a:rPr>
              <a:t> </a:t>
            </a:r>
            <a:r>
              <a:rPr lang="en-US" altLang="zh-CN" i="1" dirty="0" smtClean="0">
                <a:solidFill>
                  <a:srgbClr val="008C87"/>
                </a:solidFill>
                <a:sym typeface="Symbol" pitchFamily="18" charset="2"/>
              </a:rPr>
              <a:t>E</a:t>
            </a:r>
            <a:endParaRPr lang="en-US" altLang="zh-CN" dirty="0" smtClean="0">
              <a:solidFill>
                <a:srgbClr val="008C87"/>
              </a:solidFill>
            </a:endParaRP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  <a:defRPr/>
            </a:pPr>
            <a:r>
              <a:rPr lang="en-US" altLang="zh-CN" i="1" dirty="0" smtClean="0">
                <a:solidFill>
                  <a:srgbClr val="008C87"/>
                </a:solidFill>
              </a:rPr>
              <a:t>I</a:t>
            </a:r>
            <a:r>
              <a:rPr lang="en-US" altLang="zh-CN" dirty="0" smtClean="0">
                <a:solidFill>
                  <a:srgbClr val="008C87"/>
                </a:solidFill>
              </a:rPr>
              <a:t> </a:t>
            </a:r>
            <a:r>
              <a:rPr lang="en-US" altLang="zh-CN" dirty="0" smtClean="0">
                <a:solidFill>
                  <a:srgbClr val="008C87"/>
                </a:solidFill>
                <a:sym typeface="Symbol" pitchFamily="18" charset="2"/>
              </a:rPr>
              <a:t> 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  <a:defRPr/>
            </a:pPr>
            <a:r>
              <a:rPr lang="en-US" altLang="zh-CN" b="1" dirty="0" smtClean="0">
                <a:sym typeface="Symbol" pitchFamily="18" charset="2"/>
              </a:rPr>
              <a:t>while</a:t>
            </a:r>
            <a:r>
              <a:rPr lang="en-US" altLang="zh-CN" dirty="0" smtClean="0">
                <a:sym typeface="Symbol" pitchFamily="18" charset="2"/>
              </a:rPr>
              <a:t> </a:t>
            </a:r>
            <a:r>
              <a:rPr lang="en-US" altLang="zh-CN" i="1" dirty="0" smtClean="0">
                <a:solidFill>
                  <a:srgbClr val="008C87"/>
                </a:solidFill>
                <a:sym typeface="Symbol" pitchFamily="18" charset="2"/>
              </a:rPr>
              <a:t>U</a:t>
            </a:r>
            <a:r>
              <a:rPr lang="en-US" altLang="zh-CN" dirty="0" smtClean="0">
                <a:solidFill>
                  <a:srgbClr val="008C87"/>
                </a:solidFill>
                <a:sym typeface="Symbol" pitchFamily="18" charset="2"/>
              </a:rPr>
              <a:t>  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  <a:defRPr/>
            </a:pPr>
            <a:r>
              <a:rPr lang="en-US" altLang="zh-CN" dirty="0" smtClean="0">
                <a:sym typeface="Symbol" pitchFamily="18" charset="2"/>
              </a:rPr>
              <a:t>    </a:t>
            </a:r>
            <a:r>
              <a:rPr lang="en-US" altLang="zh-CN" b="1" dirty="0" smtClean="0">
                <a:sym typeface="Symbol" pitchFamily="18" charset="2"/>
              </a:rPr>
              <a:t>do</a:t>
            </a:r>
            <a:r>
              <a:rPr lang="en-US" altLang="zh-CN" dirty="0" smtClean="0">
                <a:sym typeface="Symbol" pitchFamily="18" charset="2"/>
              </a:rPr>
              <a:t> select an </a:t>
            </a:r>
            <a:r>
              <a:rPr lang="en-US" altLang="zh-CN" i="1" dirty="0" smtClean="0">
                <a:solidFill>
                  <a:srgbClr val="008C87"/>
                </a:solidFill>
                <a:sym typeface="Symbol" pitchFamily="18" charset="2"/>
              </a:rPr>
              <a:t>S</a:t>
            </a:r>
            <a:r>
              <a:rPr lang="en-US" altLang="zh-CN" i="1" baseline="-25000" dirty="0" smtClean="0">
                <a:solidFill>
                  <a:srgbClr val="008C87"/>
                </a:solidFill>
                <a:sym typeface="Symbol" pitchFamily="18" charset="2"/>
              </a:rPr>
              <a:t>i</a:t>
            </a:r>
            <a:r>
              <a:rPr lang="en-US" altLang="zh-CN" dirty="0" smtClean="0">
                <a:solidFill>
                  <a:srgbClr val="008C87"/>
                </a:solidFill>
                <a:sym typeface="Symbol" pitchFamily="18" charset="2"/>
              </a:rPr>
              <a:t> </a:t>
            </a:r>
            <a:r>
              <a:rPr lang="en-US" altLang="zh-CN" dirty="0" smtClean="0">
                <a:sym typeface="Symbol" pitchFamily="18" charset="2"/>
              </a:rPr>
              <a:t>that minimizes </a:t>
            </a:r>
            <a:r>
              <a:rPr lang="en-US" altLang="zh-CN" i="1" dirty="0" err="1" smtClean="0">
                <a:solidFill>
                  <a:srgbClr val="008C87"/>
                </a:solidFill>
                <a:sym typeface="Symbol" pitchFamily="18" charset="2"/>
              </a:rPr>
              <a:t>w</a:t>
            </a:r>
            <a:r>
              <a:rPr lang="en-US" altLang="zh-CN" i="1" baseline="-25000" dirty="0" err="1" smtClean="0">
                <a:solidFill>
                  <a:srgbClr val="008C87"/>
                </a:solidFill>
                <a:sym typeface="Symbol" pitchFamily="18" charset="2"/>
              </a:rPr>
              <a:t>i</a:t>
            </a:r>
            <a:r>
              <a:rPr lang="en-US" altLang="zh-CN" dirty="0" smtClean="0">
                <a:solidFill>
                  <a:srgbClr val="008C87"/>
                </a:solidFill>
                <a:sym typeface="Symbol" pitchFamily="18" charset="2"/>
              </a:rPr>
              <a:t>/|</a:t>
            </a:r>
            <a:r>
              <a:rPr lang="en-US" altLang="zh-CN" i="1" dirty="0" err="1" smtClean="0">
                <a:solidFill>
                  <a:srgbClr val="008C87"/>
                </a:solidFill>
                <a:sym typeface="Symbol" pitchFamily="18" charset="2"/>
              </a:rPr>
              <a:t>S</a:t>
            </a:r>
            <a:r>
              <a:rPr lang="en-US" altLang="zh-CN" i="1" baseline="-25000" dirty="0" err="1" smtClean="0">
                <a:solidFill>
                  <a:srgbClr val="008C87"/>
                </a:solidFill>
                <a:sym typeface="Symbol" pitchFamily="18" charset="2"/>
              </a:rPr>
              <a:t>i</a:t>
            </a:r>
            <a:r>
              <a:rPr lang="en-US" altLang="zh-CN" dirty="0" err="1" smtClean="0">
                <a:solidFill>
                  <a:srgbClr val="008C87"/>
                </a:solidFill>
                <a:sym typeface="Symbol" pitchFamily="18" charset="2"/>
              </a:rPr>
              <a:t></a:t>
            </a:r>
            <a:r>
              <a:rPr lang="en-US" altLang="zh-CN" i="1" dirty="0" err="1" smtClean="0">
                <a:solidFill>
                  <a:srgbClr val="008C87"/>
                </a:solidFill>
                <a:sym typeface="Symbol" pitchFamily="18" charset="2"/>
              </a:rPr>
              <a:t>U</a:t>
            </a:r>
            <a:r>
              <a:rPr lang="en-US" altLang="zh-CN" dirty="0" smtClean="0">
                <a:solidFill>
                  <a:srgbClr val="008C87"/>
                </a:solidFill>
                <a:sym typeface="Symbol" pitchFamily="18" charset="2"/>
              </a:rPr>
              <a:t>|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  <a:defRPr/>
            </a:pPr>
            <a:r>
              <a:rPr lang="en-US" altLang="zh-CN" i="1" dirty="0" smtClean="0">
                <a:sym typeface="Symbol" pitchFamily="18" charset="2"/>
              </a:rPr>
              <a:t>         </a:t>
            </a:r>
            <a:r>
              <a:rPr lang="en-US" altLang="zh-CN" i="1" dirty="0" smtClean="0">
                <a:solidFill>
                  <a:srgbClr val="008C87"/>
                </a:solidFill>
                <a:sym typeface="Symbol" pitchFamily="18" charset="2"/>
              </a:rPr>
              <a:t>U</a:t>
            </a:r>
            <a:r>
              <a:rPr lang="en-US" altLang="zh-CN" dirty="0" smtClean="0">
                <a:solidFill>
                  <a:srgbClr val="008C87"/>
                </a:solidFill>
                <a:sym typeface="Symbol" pitchFamily="18" charset="2"/>
              </a:rPr>
              <a:t>  </a:t>
            </a:r>
            <a:r>
              <a:rPr lang="en-US" altLang="zh-CN" i="1" dirty="0" smtClean="0">
                <a:solidFill>
                  <a:srgbClr val="008C87"/>
                </a:solidFill>
                <a:sym typeface="Symbol" pitchFamily="18" charset="2"/>
              </a:rPr>
              <a:t>U</a:t>
            </a:r>
            <a:r>
              <a:rPr lang="en-US" altLang="zh-CN" dirty="0" smtClean="0">
                <a:solidFill>
                  <a:srgbClr val="008C87"/>
                </a:solidFill>
                <a:sym typeface="Symbol" pitchFamily="18" charset="2"/>
              </a:rPr>
              <a:t> – </a:t>
            </a:r>
            <a:r>
              <a:rPr lang="en-US" altLang="zh-CN" i="1" dirty="0" smtClean="0">
                <a:solidFill>
                  <a:srgbClr val="008C87"/>
                </a:solidFill>
                <a:sym typeface="Symbol" pitchFamily="18" charset="2"/>
              </a:rPr>
              <a:t>S</a:t>
            </a:r>
            <a:r>
              <a:rPr lang="en-US" altLang="zh-CN" i="1" baseline="-25000" dirty="0" smtClean="0">
                <a:solidFill>
                  <a:srgbClr val="008C87"/>
                </a:solidFill>
                <a:sym typeface="Symbol" pitchFamily="18" charset="2"/>
              </a:rPr>
              <a:t>i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  <a:defRPr/>
            </a:pPr>
            <a:r>
              <a:rPr lang="en-US" altLang="zh-CN" i="1" dirty="0" smtClean="0">
                <a:solidFill>
                  <a:srgbClr val="008C87"/>
                </a:solidFill>
                <a:sym typeface="Symbol" pitchFamily="18" charset="2"/>
              </a:rPr>
              <a:t>         I</a:t>
            </a:r>
            <a:r>
              <a:rPr lang="en-US" altLang="zh-CN" dirty="0" smtClean="0">
                <a:solidFill>
                  <a:srgbClr val="008C87"/>
                </a:solidFill>
                <a:sym typeface="Symbol" pitchFamily="18" charset="2"/>
              </a:rPr>
              <a:t>  </a:t>
            </a:r>
            <a:r>
              <a:rPr lang="en-US" altLang="zh-CN" i="1" dirty="0" smtClean="0">
                <a:solidFill>
                  <a:srgbClr val="008C87"/>
                </a:solidFill>
                <a:sym typeface="Symbol" pitchFamily="18" charset="2"/>
              </a:rPr>
              <a:t>I</a:t>
            </a:r>
            <a:r>
              <a:rPr lang="en-US" altLang="zh-CN" dirty="0" smtClean="0">
                <a:solidFill>
                  <a:srgbClr val="008C87"/>
                </a:solidFill>
                <a:sym typeface="Symbol" pitchFamily="18" charset="2"/>
              </a:rPr>
              <a:t>  {</a:t>
            </a:r>
            <a:r>
              <a:rPr lang="en-US" altLang="zh-CN" i="1" dirty="0" err="1" smtClean="0">
                <a:solidFill>
                  <a:srgbClr val="008C87"/>
                </a:solidFill>
                <a:sym typeface="Symbol" pitchFamily="18" charset="2"/>
              </a:rPr>
              <a:t>i</a:t>
            </a:r>
            <a:r>
              <a:rPr lang="en-US" altLang="zh-CN" dirty="0" smtClean="0">
                <a:solidFill>
                  <a:srgbClr val="008C87"/>
                </a:solidFill>
                <a:sym typeface="Symbol" pitchFamily="18" charset="2"/>
              </a:rPr>
              <a:t>}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  <a:defRPr/>
            </a:pPr>
            <a:r>
              <a:rPr lang="en-US" altLang="zh-CN" dirty="0" smtClean="0">
                <a:solidFill>
                  <a:srgbClr val="008C87"/>
                </a:solidFill>
                <a:sym typeface="Symbol" pitchFamily="18" charset="2"/>
              </a:rPr>
              <a:t>         </a:t>
            </a:r>
            <a:r>
              <a:rPr lang="en-US" altLang="zh-CN" i="1" dirty="0" err="1" smtClean="0">
                <a:solidFill>
                  <a:srgbClr val="008C87"/>
                </a:solidFill>
                <a:sym typeface="Symbol" pitchFamily="18" charset="2"/>
              </a:rPr>
              <a:t>z</a:t>
            </a:r>
            <a:r>
              <a:rPr lang="en-US" altLang="zh-CN" i="1" baseline="-25000" dirty="0" err="1" smtClean="0">
                <a:solidFill>
                  <a:srgbClr val="008C87"/>
                </a:solidFill>
                <a:sym typeface="Symbol" pitchFamily="18" charset="2"/>
              </a:rPr>
              <a:t>j</a:t>
            </a:r>
            <a:r>
              <a:rPr lang="en-US" altLang="zh-CN" dirty="0" smtClean="0">
                <a:solidFill>
                  <a:srgbClr val="008C87"/>
                </a:solidFill>
                <a:sym typeface="Symbol" pitchFamily="18" charset="2"/>
              </a:rPr>
              <a:t>  </a:t>
            </a:r>
            <a:r>
              <a:rPr lang="en-US" altLang="zh-CN" i="1" dirty="0" err="1" smtClean="0">
                <a:solidFill>
                  <a:srgbClr val="008C87"/>
                </a:solidFill>
                <a:sym typeface="Symbol" pitchFamily="18" charset="2"/>
              </a:rPr>
              <a:t>w</a:t>
            </a:r>
            <a:r>
              <a:rPr lang="en-US" altLang="zh-CN" i="1" baseline="-25000" dirty="0" err="1" smtClean="0">
                <a:solidFill>
                  <a:srgbClr val="008C87"/>
                </a:solidFill>
                <a:sym typeface="Symbol" pitchFamily="18" charset="2"/>
              </a:rPr>
              <a:t>i</a:t>
            </a:r>
            <a:r>
              <a:rPr lang="en-US" altLang="zh-CN" dirty="0" smtClean="0">
                <a:solidFill>
                  <a:srgbClr val="008C87"/>
                </a:solidFill>
                <a:sym typeface="Symbol" pitchFamily="18" charset="2"/>
              </a:rPr>
              <a:t>/|</a:t>
            </a:r>
            <a:r>
              <a:rPr lang="en-US" altLang="zh-CN" i="1" dirty="0" err="1" smtClean="0">
                <a:solidFill>
                  <a:srgbClr val="008C87"/>
                </a:solidFill>
                <a:sym typeface="Symbol" pitchFamily="18" charset="2"/>
              </a:rPr>
              <a:t>S</a:t>
            </a:r>
            <a:r>
              <a:rPr lang="en-US" altLang="zh-CN" i="1" baseline="-25000" dirty="0" err="1" smtClean="0">
                <a:solidFill>
                  <a:srgbClr val="008C87"/>
                </a:solidFill>
                <a:sym typeface="Symbol" pitchFamily="18" charset="2"/>
              </a:rPr>
              <a:t>i</a:t>
            </a:r>
            <a:r>
              <a:rPr lang="en-US" altLang="zh-CN" dirty="0" err="1" smtClean="0">
                <a:solidFill>
                  <a:srgbClr val="008C87"/>
                </a:solidFill>
                <a:sym typeface="Symbol" pitchFamily="18" charset="2"/>
              </a:rPr>
              <a:t></a:t>
            </a:r>
            <a:r>
              <a:rPr lang="en-US" altLang="zh-CN" i="1" dirty="0" err="1" smtClean="0">
                <a:solidFill>
                  <a:srgbClr val="008C87"/>
                </a:solidFill>
                <a:sym typeface="Symbol" pitchFamily="18" charset="2"/>
              </a:rPr>
              <a:t>U</a:t>
            </a:r>
            <a:r>
              <a:rPr lang="en-US" altLang="zh-CN" dirty="0" smtClean="0">
                <a:solidFill>
                  <a:srgbClr val="008C87"/>
                </a:solidFill>
                <a:sym typeface="Symbol" pitchFamily="18" charset="2"/>
              </a:rPr>
              <a:t>| for all </a:t>
            </a:r>
            <a:r>
              <a:rPr lang="en-US" altLang="zh-CN" i="1" dirty="0" smtClean="0">
                <a:solidFill>
                  <a:srgbClr val="008C87"/>
                </a:solidFill>
                <a:sym typeface="Symbol" pitchFamily="18" charset="2"/>
              </a:rPr>
              <a:t>j</a:t>
            </a:r>
            <a:r>
              <a:rPr lang="en-US" altLang="zh-CN" dirty="0" smtClean="0">
                <a:solidFill>
                  <a:srgbClr val="008C87"/>
                </a:solidFill>
                <a:sym typeface="Symbol" pitchFamily="18" charset="2"/>
              </a:rPr>
              <a:t> in </a:t>
            </a:r>
            <a:r>
              <a:rPr lang="en-US" altLang="zh-CN" i="1" dirty="0" err="1" smtClean="0">
                <a:solidFill>
                  <a:srgbClr val="008C87"/>
                </a:solidFill>
                <a:sym typeface="Symbol" pitchFamily="18" charset="2"/>
              </a:rPr>
              <a:t>S</a:t>
            </a:r>
            <a:r>
              <a:rPr lang="en-US" altLang="zh-CN" i="1" baseline="-25000" dirty="0" err="1" smtClean="0">
                <a:solidFill>
                  <a:srgbClr val="008C87"/>
                </a:solidFill>
                <a:sym typeface="Symbol" pitchFamily="18" charset="2"/>
              </a:rPr>
              <a:t>i</a:t>
            </a:r>
            <a:r>
              <a:rPr lang="en-US" altLang="zh-CN" dirty="0" err="1" smtClean="0">
                <a:solidFill>
                  <a:srgbClr val="008C87"/>
                </a:solidFill>
                <a:sym typeface="Symbol" pitchFamily="18" charset="2"/>
              </a:rPr>
              <a:t></a:t>
            </a:r>
            <a:r>
              <a:rPr lang="en-US" altLang="zh-CN" i="1" dirty="0" err="1" smtClean="0">
                <a:solidFill>
                  <a:srgbClr val="008C87"/>
                </a:solidFill>
                <a:sym typeface="Symbol" pitchFamily="18" charset="2"/>
              </a:rPr>
              <a:t>U</a:t>
            </a:r>
            <a:endParaRPr lang="en-US" altLang="zh-CN" i="1" dirty="0" smtClean="0">
              <a:solidFill>
                <a:srgbClr val="008C87"/>
              </a:solidFill>
              <a:sym typeface="Symbol" pitchFamily="18" charset="2"/>
            </a:endParaRP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  <a:defRPr/>
            </a:pPr>
            <a:r>
              <a:rPr lang="en-US" altLang="zh-CN" i="1" dirty="0" smtClean="0">
                <a:solidFill>
                  <a:srgbClr val="008C87"/>
                </a:solidFill>
                <a:sym typeface="Symbol" pitchFamily="18" charset="2"/>
              </a:rPr>
              <a:t>         </a:t>
            </a:r>
            <a:r>
              <a:rPr lang="en-US" altLang="zh-CN" i="1" dirty="0" err="1" smtClean="0">
                <a:solidFill>
                  <a:srgbClr val="008C87"/>
                </a:solidFill>
                <a:sym typeface="Symbol" pitchFamily="18" charset="2"/>
              </a:rPr>
              <a:t>y</a:t>
            </a:r>
            <a:r>
              <a:rPr lang="en-US" altLang="zh-CN" i="1" baseline="-25000" dirty="0" err="1" smtClean="0">
                <a:solidFill>
                  <a:srgbClr val="008C87"/>
                </a:solidFill>
                <a:sym typeface="Symbol" pitchFamily="18" charset="2"/>
              </a:rPr>
              <a:t>j</a:t>
            </a:r>
            <a:r>
              <a:rPr lang="en-US" altLang="zh-CN" i="1" dirty="0" smtClean="0">
                <a:solidFill>
                  <a:srgbClr val="008C87"/>
                </a:solidFill>
                <a:sym typeface="Symbol" pitchFamily="18" charset="2"/>
              </a:rPr>
              <a:t> </a:t>
            </a:r>
            <a:r>
              <a:rPr lang="en-US" altLang="zh-CN" dirty="0" smtClean="0">
                <a:solidFill>
                  <a:srgbClr val="008C87"/>
                </a:solidFill>
                <a:sym typeface="Symbol" pitchFamily="18" charset="2"/>
              </a:rPr>
              <a:t> </a:t>
            </a:r>
            <a:r>
              <a:rPr lang="en-US" altLang="zh-CN" i="1" dirty="0" err="1" smtClean="0">
                <a:solidFill>
                  <a:srgbClr val="008C87"/>
                </a:solidFill>
                <a:sym typeface="Symbol" pitchFamily="18" charset="2"/>
              </a:rPr>
              <a:t>z</a:t>
            </a:r>
            <a:r>
              <a:rPr lang="en-US" altLang="zh-CN" i="1" baseline="-25000" dirty="0" err="1" smtClean="0">
                <a:solidFill>
                  <a:srgbClr val="008C87"/>
                </a:solidFill>
                <a:sym typeface="Symbol" pitchFamily="18" charset="2"/>
              </a:rPr>
              <a:t>j</a:t>
            </a:r>
            <a:r>
              <a:rPr lang="en-US" altLang="zh-CN" dirty="0" smtClean="0">
                <a:solidFill>
                  <a:srgbClr val="008C87"/>
                </a:solidFill>
                <a:sym typeface="Symbol" pitchFamily="18" charset="2"/>
              </a:rPr>
              <a:t>/(1 + </a:t>
            </a:r>
            <a:r>
              <a:rPr lang="en-US" altLang="zh-CN" dirty="0" err="1" smtClean="0">
                <a:solidFill>
                  <a:srgbClr val="008C87"/>
                </a:solidFill>
                <a:sym typeface="Symbol" pitchFamily="18" charset="2"/>
              </a:rPr>
              <a:t>ln</a:t>
            </a:r>
            <a:r>
              <a:rPr lang="en-US" altLang="zh-CN" dirty="0" smtClean="0">
                <a:solidFill>
                  <a:srgbClr val="008C87"/>
                </a:solidFill>
                <a:sym typeface="Symbol" pitchFamily="18" charset="2"/>
              </a:rPr>
              <a:t>(max</a:t>
            </a:r>
            <a:r>
              <a:rPr lang="en-US" altLang="zh-CN" baseline="-25000" dirty="0" smtClean="0">
                <a:solidFill>
                  <a:srgbClr val="008C87"/>
                </a:solidFill>
                <a:sym typeface="Symbol" pitchFamily="18" charset="2"/>
              </a:rPr>
              <a:t>1≤</a:t>
            </a:r>
            <a:r>
              <a:rPr lang="en-US" altLang="zh-CN" i="1" baseline="-25000" dirty="0" smtClean="0">
                <a:solidFill>
                  <a:srgbClr val="008C87"/>
                </a:solidFill>
                <a:sym typeface="Symbol" pitchFamily="18" charset="2"/>
              </a:rPr>
              <a:t>i</a:t>
            </a:r>
            <a:r>
              <a:rPr lang="en-US" altLang="zh-CN" baseline="-25000" dirty="0" smtClean="0">
                <a:solidFill>
                  <a:srgbClr val="008C87"/>
                </a:solidFill>
                <a:sym typeface="Symbol" pitchFamily="18" charset="2"/>
              </a:rPr>
              <a:t>≤</a:t>
            </a:r>
            <a:r>
              <a:rPr lang="en-US" altLang="zh-CN" i="1" baseline="-25000" dirty="0" smtClean="0">
                <a:solidFill>
                  <a:srgbClr val="008C87"/>
                </a:solidFill>
                <a:sym typeface="Symbol" pitchFamily="18" charset="2"/>
              </a:rPr>
              <a:t>m</a:t>
            </a:r>
            <a:r>
              <a:rPr lang="en-US" altLang="zh-CN" dirty="0" smtClean="0">
                <a:solidFill>
                  <a:srgbClr val="008C87"/>
                </a:solidFill>
                <a:sym typeface="Symbol" pitchFamily="18" charset="2"/>
              </a:rPr>
              <a:t> |</a:t>
            </a:r>
            <a:r>
              <a:rPr lang="en-US" altLang="zh-CN" i="1" dirty="0" smtClean="0">
                <a:solidFill>
                  <a:srgbClr val="008C87"/>
                </a:solidFill>
                <a:sym typeface="Symbol" pitchFamily="18" charset="2"/>
              </a:rPr>
              <a:t>S</a:t>
            </a:r>
            <a:r>
              <a:rPr lang="en-US" altLang="zh-CN" i="1" baseline="-25000" dirty="0" smtClean="0">
                <a:solidFill>
                  <a:srgbClr val="008C87"/>
                </a:solidFill>
                <a:sym typeface="Symbol" pitchFamily="18" charset="2"/>
              </a:rPr>
              <a:t>i</a:t>
            </a:r>
            <a:r>
              <a:rPr lang="en-US" altLang="zh-CN" dirty="0" smtClean="0">
                <a:solidFill>
                  <a:srgbClr val="008C87"/>
                </a:solidFill>
                <a:sym typeface="Symbol" pitchFamily="18" charset="2"/>
              </a:rPr>
              <a:t>|))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  <a:defRPr/>
            </a:pPr>
            <a:r>
              <a:rPr lang="en-US" altLang="zh-CN" b="1" dirty="0" smtClean="0">
                <a:sym typeface="Symbol" pitchFamily="18" charset="2"/>
              </a:rPr>
              <a:t>return</a:t>
            </a:r>
            <a:r>
              <a:rPr lang="en-US" altLang="zh-CN" dirty="0" smtClean="0">
                <a:sym typeface="Symbol" pitchFamily="18" charset="2"/>
              </a:rPr>
              <a:t> </a:t>
            </a:r>
            <a:r>
              <a:rPr lang="en-US" altLang="zh-CN" i="1" dirty="0" smtClean="0">
                <a:solidFill>
                  <a:srgbClr val="008C87"/>
                </a:solidFill>
                <a:sym typeface="Symbol" pitchFamily="18" charset="2"/>
              </a:rPr>
              <a:t>I</a:t>
            </a:r>
            <a:endParaRPr lang="zh-CN" altLang="en-US" dirty="0"/>
          </a:p>
        </p:txBody>
      </p:sp>
      <p:sp>
        <p:nvSpPr>
          <p:cNvPr id="3686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667A9B5-FCC4-4712-A62A-E18DABFFB439}" type="slidenum">
              <a:rPr lang="en-US" altLang="zh-CN" smtClean="0"/>
              <a:pPr/>
              <a:t>46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E686460-8EA6-40B0-93B3-078B345F4E8A}" type="slidenum">
              <a:rPr lang="en-US" altLang="zh-CN" smtClean="0"/>
              <a:pPr/>
              <a:t>47</a:t>
            </a:fld>
            <a:endParaRPr lang="en-US" altLang="zh-CN" smtClean="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i="1" dirty="0" smtClean="0"/>
              <a:t>H</a:t>
            </a:r>
            <a:r>
              <a:rPr lang="en-US" altLang="zh-CN" i="1" baseline="-25000" dirty="0" smtClean="0"/>
              <a:t>g</a:t>
            </a:r>
            <a:r>
              <a:rPr lang="en-US" altLang="zh-CN" dirty="0" smtClean="0"/>
              <a:t>-approximation Algorithm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CE0000"/>
                </a:solidFill>
              </a:rPr>
              <a:t>Theorem</a:t>
            </a:r>
            <a:r>
              <a:rPr lang="en-US" altLang="zh-CN" dirty="0" smtClean="0"/>
              <a:t>: Greedy-Set-Cover is a polynomial time </a:t>
            </a:r>
            <a:r>
              <a:rPr lang="en-US" altLang="zh-CN" i="1" dirty="0" smtClean="0">
                <a:solidFill>
                  <a:srgbClr val="008C87"/>
                </a:solidFill>
              </a:rPr>
              <a:t>H</a:t>
            </a:r>
            <a:r>
              <a:rPr lang="en-US" altLang="zh-CN" i="1" baseline="-25000" dirty="0" smtClean="0">
                <a:solidFill>
                  <a:srgbClr val="008C87"/>
                </a:solidFill>
              </a:rPr>
              <a:t>g</a:t>
            </a:r>
            <a:r>
              <a:rPr lang="en-US" altLang="zh-CN" dirty="0" smtClean="0"/>
              <a:t>-approximation algorithm, where </a:t>
            </a:r>
            <a:r>
              <a:rPr lang="en-US" altLang="zh-CN" i="1" dirty="0" err="1" smtClean="0">
                <a:solidFill>
                  <a:srgbClr val="008C87"/>
                </a:solidFill>
              </a:rPr>
              <a:t>H</a:t>
            </a:r>
            <a:r>
              <a:rPr lang="en-US" altLang="zh-CN" i="1" baseline="-25000" dirty="0" err="1" smtClean="0">
                <a:solidFill>
                  <a:srgbClr val="008C87"/>
                </a:solidFill>
              </a:rPr>
              <a:t>n</a:t>
            </a:r>
            <a:r>
              <a:rPr lang="en-US" altLang="zh-CN" dirty="0" smtClean="0">
                <a:solidFill>
                  <a:srgbClr val="008C87"/>
                </a:solidFill>
              </a:rPr>
              <a:t> = 1 + ½ + 1/3 + … + 1/</a:t>
            </a:r>
            <a:r>
              <a:rPr lang="en-US" altLang="zh-CN" i="1" dirty="0" smtClean="0">
                <a:solidFill>
                  <a:srgbClr val="008C87"/>
                </a:solidFill>
              </a:rPr>
              <a:t>n</a:t>
            </a:r>
            <a:r>
              <a:rPr lang="en-US" altLang="zh-CN" dirty="0" smtClean="0"/>
              <a:t>,  and </a:t>
            </a:r>
            <a:r>
              <a:rPr lang="en-US" altLang="zh-CN" i="1" dirty="0" smtClean="0">
                <a:solidFill>
                  <a:srgbClr val="008C87"/>
                </a:solidFill>
              </a:rPr>
              <a:t>g</a:t>
            </a:r>
            <a:r>
              <a:rPr lang="en-US" altLang="zh-CN" dirty="0" smtClean="0"/>
              <a:t> = max{</a:t>
            </a:r>
            <a:r>
              <a:rPr lang="en-US" altLang="zh-CN" dirty="0" smtClean="0">
                <a:solidFill>
                  <a:srgbClr val="008C87"/>
                </a:solidFill>
              </a:rPr>
              <a:t>|</a:t>
            </a:r>
            <a:r>
              <a:rPr lang="en-US" altLang="zh-CN" i="1" dirty="0" smtClean="0">
                <a:solidFill>
                  <a:srgbClr val="008C87"/>
                </a:solidFill>
              </a:rPr>
              <a:t>S</a:t>
            </a:r>
            <a:r>
              <a:rPr lang="en-US" altLang="zh-CN" i="1" baseline="-25000" dirty="0" smtClean="0">
                <a:solidFill>
                  <a:srgbClr val="008C87"/>
                </a:solidFill>
              </a:rPr>
              <a:t>i</a:t>
            </a:r>
            <a:r>
              <a:rPr lang="en-US" altLang="zh-CN" dirty="0" smtClean="0">
                <a:solidFill>
                  <a:srgbClr val="008C87"/>
                </a:solidFill>
              </a:rPr>
              <a:t>|: </a:t>
            </a:r>
            <a:r>
              <a:rPr lang="en-US" altLang="zh-CN" i="1" dirty="0" err="1" smtClean="0">
                <a:solidFill>
                  <a:srgbClr val="008C87"/>
                </a:solidFill>
              </a:rPr>
              <a:t>i</a:t>
            </a:r>
            <a:r>
              <a:rPr lang="en-US" altLang="zh-CN" dirty="0" smtClean="0">
                <a:solidFill>
                  <a:srgbClr val="008C87"/>
                </a:solidFill>
              </a:rPr>
              <a:t> = 1..</a:t>
            </a:r>
            <a:r>
              <a:rPr lang="en-US" altLang="zh-CN" i="1" dirty="0" smtClean="0">
                <a:solidFill>
                  <a:srgbClr val="008C87"/>
                </a:solidFill>
              </a:rPr>
              <a:t>m</a:t>
            </a:r>
            <a:r>
              <a:rPr lang="en-US" altLang="zh-CN" dirty="0" smtClean="0"/>
              <a:t>}.</a:t>
            </a:r>
          </a:p>
          <a:p>
            <a:pPr eaLnBrk="1" hangingPunct="1"/>
            <a:r>
              <a:rPr lang="en-US" altLang="zh-CN" dirty="0" smtClean="0"/>
              <a:t>Proof…</a:t>
            </a:r>
          </a:p>
          <a:p>
            <a:pPr lvl="1" eaLnBrk="1" hangingPunct="1"/>
            <a:r>
              <a:rPr lang="en-US" altLang="zh-CN" dirty="0" smtClean="0"/>
              <a:t>Let </a:t>
            </a:r>
            <a:r>
              <a:rPr lang="en-US" altLang="zh-CN" i="1" dirty="0" err="1" smtClean="0">
                <a:solidFill>
                  <a:srgbClr val="008C87"/>
                </a:solidFill>
              </a:rPr>
              <a:t>n</a:t>
            </a:r>
            <a:r>
              <a:rPr lang="en-US" altLang="zh-CN" i="1" baseline="-25000" dirty="0" err="1" smtClean="0">
                <a:solidFill>
                  <a:srgbClr val="008C87"/>
                </a:solidFill>
              </a:rPr>
              <a:t>k</a:t>
            </a:r>
            <a:r>
              <a:rPr lang="en-US" altLang="zh-CN" dirty="0" smtClean="0"/>
              <a:t> denote the number of elements that remain uncovered at the start of the </a:t>
            </a:r>
            <a:r>
              <a:rPr lang="en-US" altLang="zh-CN" i="1" dirty="0" err="1" smtClean="0">
                <a:solidFill>
                  <a:srgbClr val="008C87"/>
                </a:solidFill>
              </a:rPr>
              <a:t>k</a:t>
            </a:r>
            <a:r>
              <a:rPr lang="en-US" altLang="zh-CN" dirty="0" err="1" smtClean="0"/>
              <a:t>th</a:t>
            </a:r>
            <a:r>
              <a:rPr lang="en-US" altLang="zh-CN" dirty="0" smtClean="0"/>
              <a:t> iteration.</a:t>
            </a:r>
          </a:p>
          <a:p>
            <a:pPr lvl="1" eaLnBrk="1" hangingPunct="1"/>
            <a:r>
              <a:rPr lang="en-US" altLang="zh-CN" dirty="0" smtClean="0"/>
              <a:t>If the algorithm take </a:t>
            </a:r>
            <a:r>
              <a:rPr lang="en-US" altLang="zh-CN" i="1" dirty="0" smtClean="0">
                <a:solidFill>
                  <a:srgbClr val="008C87"/>
                </a:solidFill>
              </a:rPr>
              <a:t>l</a:t>
            </a:r>
            <a:r>
              <a:rPr lang="en-US" altLang="zh-CN" dirty="0" smtClean="0"/>
              <a:t> iteration, then </a:t>
            </a:r>
            <a:r>
              <a:rPr lang="en-US" altLang="zh-CN" i="1" dirty="0" smtClean="0">
                <a:solidFill>
                  <a:srgbClr val="008C87"/>
                </a:solidFill>
              </a:rPr>
              <a:t>n</a:t>
            </a:r>
            <a:r>
              <a:rPr lang="en-US" altLang="zh-CN" baseline="-25000" dirty="0" smtClean="0">
                <a:solidFill>
                  <a:srgbClr val="008C87"/>
                </a:solidFill>
              </a:rPr>
              <a:t>1</a:t>
            </a:r>
            <a:r>
              <a:rPr lang="en-US" altLang="zh-CN" dirty="0" smtClean="0">
                <a:solidFill>
                  <a:srgbClr val="008C87"/>
                </a:solidFill>
              </a:rPr>
              <a:t> = </a:t>
            </a:r>
            <a:r>
              <a:rPr lang="en-US" altLang="zh-CN" i="1" dirty="0" smtClean="0">
                <a:solidFill>
                  <a:srgbClr val="008C87"/>
                </a:solidFill>
              </a:rPr>
              <a:t>n</a:t>
            </a:r>
            <a:r>
              <a:rPr lang="en-US" altLang="zh-CN" dirty="0" smtClean="0"/>
              <a:t>, and </a:t>
            </a:r>
            <a:r>
              <a:rPr lang="en-US" altLang="zh-CN" i="1" dirty="0" smtClean="0">
                <a:solidFill>
                  <a:srgbClr val="008C87"/>
                </a:solidFill>
              </a:rPr>
              <a:t>n</a:t>
            </a:r>
            <a:r>
              <a:rPr lang="en-US" altLang="zh-CN" i="1" baseline="-25000" dirty="0" smtClean="0">
                <a:solidFill>
                  <a:srgbClr val="008C87"/>
                </a:solidFill>
              </a:rPr>
              <a:t>l</a:t>
            </a:r>
            <a:r>
              <a:rPr lang="en-US" altLang="zh-CN" baseline="-25000" dirty="0" smtClean="0">
                <a:solidFill>
                  <a:srgbClr val="008C87"/>
                </a:solidFill>
              </a:rPr>
              <a:t>+1</a:t>
            </a:r>
            <a:r>
              <a:rPr lang="en-US" altLang="zh-CN" dirty="0" smtClean="0">
                <a:solidFill>
                  <a:srgbClr val="008C87"/>
                </a:solidFill>
              </a:rPr>
              <a:t> = 0</a:t>
            </a:r>
            <a:r>
              <a:rPr lang="en-US" altLang="zh-CN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1" dirty="0" err="1" smtClean="0"/>
              <a:t>H</a:t>
            </a:r>
            <a:r>
              <a:rPr lang="en-US" altLang="zh-CN" i="1" baseline="-25000" dirty="0" err="1" smtClean="0"/>
              <a:t>n</a:t>
            </a:r>
            <a:r>
              <a:rPr lang="en-US" altLang="zh-CN" dirty="0" smtClean="0"/>
              <a:t>-approximation Algorithm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 dirty="0" err="1" smtClean="0">
                <a:solidFill>
                  <a:srgbClr val="008C87"/>
                </a:solidFill>
              </a:rPr>
              <a:t>I</a:t>
            </a:r>
            <a:r>
              <a:rPr lang="en-US" altLang="zh-CN" i="1" baseline="-25000" dirty="0" err="1" smtClean="0">
                <a:solidFill>
                  <a:srgbClr val="008C87"/>
                </a:solidFill>
              </a:rPr>
              <a:t>k</a:t>
            </a:r>
            <a:r>
              <a:rPr lang="en-US" altLang="zh-CN" dirty="0" smtClean="0">
                <a:solidFill>
                  <a:srgbClr val="008C87"/>
                </a:solidFill>
              </a:rPr>
              <a:t> </a:t>
            </a:r>
            <a:r>
              <a:rPr lang="en-US" altLang="zh-CN" dirty="0" smtClean="0"/>
              <a:t>= {indices of the sets chosen in iterations </a:t>
            </a:r>
            <a:r>
              <a:rPr lang="en-US" altLang="zh-CN" dirty="0" smtClean="0">
                <a:solidFill>
                  <a:srgbClr val="008C87"/>
                </a:solidFill>
              </a:rPr>
              <a:t>1</a:t>
            </a:r>
            <a:r>
              <a:rPr lang="en-US" altLang="zh-CN" dirty="0" smtClean="0"/>
              <a:t> through </a:t>
            </a:r>
            <a:r>
              <a:rPr lang="en-US" altLang="zh-CN" i="1" dirty="0" smtClean="0">
                <a:solidFill>
                  <a:srgbClr val="008C87"/>
                </a:solidFill>
              </a:rPr>
              <a:t>k</a:t>
            </a:r>
            <a:r>
              <a:rPr lang="en-US" altLang="zh-CN" dirty="0" smtClean="0">
                <a:solidFill>
                  <a:srgbClr val="008C87"/>
                </a:solidFill>
              </a:rPr>
              <a:t> - 1</a:t>
            </a:r>
            <a:r>
              <a:rPr lang="en-US" altLang="zh-CN" dirty="0" smtClean="0"/>
              <a:t>}.</a:t>
            </a:r>
          </a:p>
          <a:p>
            <a:r>
              <a:rPr lang="en-US" altLang="zh-CN" dirty="0" smtClean="0"/>
              <a:t>Let </a:t>
            </a:r>
            <a:r>
              <a:rPr lang="en-US" altLang="zh-CN" i="1" dirty="0" smtClean="0">
                <a:solidFill>
                  <a:srgbClr val="008C87"/>
                </a:solidFill>
              </a:rPr>
              <a:t>    </a:t>
            </a:r>
            <a:r>
              <a:rPr lang="en-US" altLang="zh-CN" dirty="0" smtClean="0"/>
              <a:t>denote the set of uncovered elements of </a:t>
            </a:r>
            <a:r>
              <a:rPr lang="en-US" altLang="zh-CN" i="1" dirty="0" err="1" smtClean="0">
                <a:solidFill>
                  <a:srgbClr val="008C87"/>
                </a:solidFill>
              </a:rPr>
              <a:t>S</a:t>
            </a:r>
            <a:r>
              <a:rPr lang="en-US" altLang="zh-CN" i="1" baseline="-25000" dirty="0" err="1" smtClean="0">
                <a:solidFill>
                  <a:srgbClr val="008C87"/>
                </a:solidFill>
              </a:rPr>
              <a:t>j</a:t>
            </a:r>
            <a:r>
              <a:rPr lang="en-US" altLang="zh-CN" dirty="0" smtClean="0"/>
              <a:t> at the start of </a:t>
            </a:r>
            <a:r>
              <a:rPr lang="en-US" altLang="zh-CN" i="1" dirty="0" err="1" smtClean="0">
                <a:solidFill>
                  <a:srgbClr val="008C87"/>
                </a:solidFill>
              </a:rPr>
              <a:t>j</a:t>
            </a:r>
            <a:r>
              <a:rPr lang="en-US" altLang="zh-CN" dirty="0" err="1" smtClean="0"/>
              <a:t>th</a:t>
            </a:r>
            <a:r>
              <a:rPr lang="en-US" altLang="zh-CN" dirty="0" smtClean="0"/>
              <a:t> iteration (</a:t>
            </a:r>
            <a:r>
              <a:rPr lang="en-US" altLang="zh-CN" i="1" dirty="0" smtClean="0">
                <a:solidFill>
                  <a:srgbClr val="008C87"/>
                </a:solidFill>
              </a:rPr>
              <a:t>j</a:t>
            </a:r>
            <a:r>
              <a:rPr lang="en-US" altLang="zh-CN" dirty="0" smtClean="0">
                <a:solidFill>
                  <a:srgbClr val="008C87"/>
                </a:solidFill>
              </a:rPr>
              <a:t> = 1...</a:t>
            </a:r>
            <a:r>
              <a:rPr lang="en-US" altLang="zh-CN" i="1" dirty="0" smtClean="0">
                <a:solidFill>
                  <a:srgbClr val="008C87"/>
                </a:solidFill>
              </a:rPr>
              <a:t>m</a:t>
            </a:r>
            <a:r>
              <a:rPr lang="en-US" altLang="zh-CN" dirty="0" smtClean="0"/>
              <a:t>). i.e.     </a:t>
            </a:r>
            <a:r>
              <a:rPr lang="en-US" altLang="zh-CN" dirty="0" smtClean="0">
                <a:solidFill>
                  <a:srgbClr val="008C87"/>
                </a:solidFill>
              </a:rPr>
              <a:t>= </a:t>
            </a:r>
            <a:r>
              <a:rPr lang="en-US" altLang="zh-CN" i="1" dirty="0" err="1" smtClean="0">
                <a:solidFill>
                  <a:srgbClr val="008C87"/>
                </a:solidFill>
              </a:rPr>
              <a:t>S</a:t>
            </a:r>
            <a:r>
              <a:rPr lang="en-US" altLang="zh-CN" i="1" baseline="-25000" dirty="0" err="1" smtClean="0">
                <a:solidFill>
                  <a:srgbClr val="008C87"/>
                </a:solidFill>
              </a:rPr>
              <a:t>j</a:t>
            </a:r>
            <a:r>
              <a:rPr lang="en-US" altLang="zh-CN" dirty="0" smtClean="0">
                <a:solidFill>
                  <a:srgbClr val="008C87"/>
                </a:solidFill>
              </a:rPr>
              <a:t> – </a:t>
            </a:r>
            <a:r>
              <a:rPr lang="en-US" altLang="zh-CN" dirty="0" smtClean="0">
                <a:solidFill>
                  <a:srgbClr val="008C87"/>
                </a:solidFill>
                <a:sym typeface="Symbol"/>
              </a:rPr>
              <a:t></a:t>
            </a:r>
            <a:r>
              <a:rPr lang="en-US" altLang="zh-CN" i="1" baseline="-25000" dirty="0" err="1" smtClean="0">
                <a:solidFill>
                  <a:srgbClr val="008C87"/>
                </a:solidFill>
                <a:sym typeface="Symbol"/>
              </a:rPr>
              <a:t>p</a:t>
            </a:r>
            <a:r>
              <a:rPr lang="en-US" altLang="zh-CN" baseline="-25000" dirty="0" err="1" smtClean="0">
                <a:solidFill>
                  <a:srgbClr val="008C87"/>
                </a:solidFill>
                <a:sym typeface="Symbol"/>
              </a:rPr>
              <a:t></a:t>
            </a:r>
            <a:r>
              <a:rPr lang="en-US" altLang="zh-CN" i="1" baseline="-25000" dirty="0" err="1" smtClean="0">
                <a:solidFill>
                  <a:srgbClr val="008C87"/>
                </a:solidFill>
                <a:sym typeface="Symbol"/>
              </a:rPr>
              <a:t>Ik</a:t>
            </a:r>
            <a:r>
              <a:rPr lang="en-US" altLang="zh-CN" dirty="0" smtClean="0">
                <a:solidFill>
                  <a:srgbClr val="008C87"/>
                </a:solidFill>
                <a:sym typeface="Symbol"/>
              </a:rPr>
              <a:t> </a:t>
            </a:r>
            <a:r>
              <a:rPr lang="en-US" altLang="zh-CN" i="1" dirty="0" smtClean="0">
                <a:solidFill>
                  <a:srgbClr val="008C87"/>
                </a:solidFill>
                <a:sym typeface="Symbol"/>
              </a:rPr>
              <a:t>S</a:t>
            </a:r>
            <a:r>
              <a:rPr lang="en-US" altLang="zh-CN" i="1" baseline="-25000" dirty="0" smtClean="0">
                <a:solidFill>
                  <a:srgbClr val="008C87"/>
                </a:solidFill>
                <a:sym typeface="Symbol"/>
              </a:rPr>
              <a:t>p</a:t>
            </a:r>
            <a:r>
              <a:rPr lang="en-US" altLang="zh-CN" dirty="0" smtClean="0">
                <a:sym typeface="Symbol"/>
              </a:rPr>
              <a:t>.</a:t>
            </a:r>
          </a:p>
          <a:p>
            <a:r>
              <a:rPr lang="en-US" altLang="zh-CN" dirty="0" smtClean="0">
                <a:solidFill>
                  <a:srgbClr val="C00000"/>
                </a:solidFill>
                <a:sym typeface="Symbol"/>
              </a:rPr>
              <a:t>Claim</a:t>
            </a:r>
            <a:r>
              <a:rPr lang="en-US" altLang="zh-CN" dirty="0" smtClean="0">
                <a:sym typeface="Symbol"/>
              </a:rPr>
              <a:t>. For the set </a:t>
            </a:r>
            <a:r>
              <a:rPr lang="en-US" altLang="zh-CN" i="1" dirty="0" smtClean="0">
                <a:solidFill>
                  <a:srgbClr val="008C87"/>
                </a:solidFill>
                <a:sym typeface="Symbol"/>
              </a:rPr>
              <a:t>j</a:t>
            </a:r>
            <a:r>
              <a:rPr lang="en-US" altLang="zh-CN" dirty="0" smtClean="0">
                <a:sym typeface="Symbol"/>
              </a:rPr>
              <a:t> chosen in the </a:t>
            </a:r>
            <a:r>
              <a:rPr lang="en-US" altLang="zh-CN" i="1" dirty="0" err="1" smtClean="0">
                <a:solidFill>
                  <a:srgbClr val="008C87"/>
                </a:solidFill>
                <a:sym typeface="Symbol"/>
              </a:rPr>
              <a:t>k</a:t>
            </a:r>
            <a:r>
              <a:rPr lang="en-US" altLang="zh-CN" dirty="0" err="1" smtClean="0">
                <a:sym typeface="Symbol"/>
              </a:rPr>
              <a:t>th</a:t>
            </a:r>
            <a:r>
              <a:rPr lang="en-US" altLang="zh-CN" dirty="0" smtClean="0">
                <a:sym typeface="Symbol"/>
              </a:rPr>
              <a:t> iteration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C54204-AD87-411C-9E57-230DB95B9003}" type="slidenum">
              <a:rPr lang="en-US" altLang="zh-CN" smtClean="0"/>
              <a:pPr>
                <a:defRPr/>
              </a:pPr>
              <a:t>48</a:t>
            </a:fld>
            <a:endParaRPr lang="en-US" altLang="zh-CN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3143240" y="5124364"/>
          <a:ext cx="2500330" cy="876404"/>
        </p:xfrm>
        <a:graphic>
          <a:graphicData uri="http://schemas.openxmlformats.org/presentationml/2006/ole">
            <p:oleObj spid="_x0000_s166914" name="Equation" r:id="rId3" imgW="1231560" imgH="431640" progId="Equation.3">
              <p:embed/>
            </p:oleObj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714480" y="3571876"/>
          <a:ext cx="428628" cy="642942"/>
        </p:xfrm>
        <a:graphic>
          <a:graphicData uri="http://schemas.openxmlformats.org/presentationml/2006/ole">
            <p:oleObj spid="_x0000_s166915" name="Equation" r:id="rId4" imgW="177480" imgH="266400" progId="Equation.3">
              <p:embed/>
            </p:oleObj>
          </a:graphicData>
        </a:graphic>
      </p:graphicFrame>
      <p:graphicFrame>
        <p:nvGraphicFramePr>
          <p:cNvPr id="166916" name="Object 4"/>
          <p:cNvGraphicFramePr>
            <a:graphicFrameLocks noChangeAspect="1"/>
          </p:cNvGraphicFramePr>
          <p:nvPr/>
        </p:nvGraphicFramePr>
        <p:xfrm>
          <a:off x="1714480" y="2643186"/>
          <a:ext cx="428625" cy="642938"/>
        </p:xfrm>
        <a:graphic>
          <a:graphicData uri="http://schemas.openxmlformats.org/presentationml/2006/ole">
            <p:oleObj spid="_x0000_s166916" name="Equation" r:id="rId5" imgW="177480" imgH="266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1" dirty="0" err="1" smtClean="0"/>
              <a:t>H</a:t>
            </a:r>
            <a:r>
              <a:rPr lang="en-US" altLang="zh-CN" i="1" baseline="-25000" dirty="0" err="1" smtClean="0"/>
              <a:t>n</a:t>
            </a:r>
            <a:r>
              <a:rPr lang="en-US" altLang="zh-CN" dirty="0" smtClean="0"/>
              <a:t>-approximation Algorithm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Then,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C54204-AD87-411C-9E57-230DB95B9003}" type="slidenum">
              <a:rPr lang="en-US" altLang="zh-CN" smtClean="0"/>
              <a:pPr>
                <a:defRPr/>
              </a:pPr>
              <a:t>49</a:t>
            </a:fld>
            <a:endParaRPr lang="en-US" altLang="zh-CN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2290763" y="2057418"/>
          <a:ext cx="2890837" cy="857250"/>
        </p:xfrm>
        <a:graphic>
          <a:graphicData uri="http://schemas.openxmlformats.org/presentationml/2006/ole">
            <p:oleObj spid="_x0000_s167938" name="Equation" r:id="rId3" imgW="1498320" imgH="444240" progId="Equation.3">
              <p:embed/>
            </p:oleObj>
          </a:graphicData>
        </a:graphic>
      </p:graphicFrame>
      <p:graphicFrame>
        <p:nvGraphicFramePr>
          <p:cNvPr id="167939" name="Object 3"/>
          <p:cNvGraphicFramePr>
            <a:graphicFrameLocks noChangeAspect="1"/>
          </p:cNvGraphicFramePr>
          <p:nvPr/>
        </p:nvGraphicFramePr>
        <p:xfrm>
          <a:off x="3040083" y="2986100"/>
          <a:ext cx="4532313" cy="2228850"/>
        </p:xfrm>
        <a:graphic>
          <a:graphicData uri="http://schemas.openxmlformats.org/presentationml/2006/ole">
            <p:oleObj spid="_x0000_s167939" name="Equation" r:id="rId4" imgW="2349360" imgH="1155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6EF3631-25EF-4E14-B518-0C9393ACFAE8}" type="slidenum">
              <a:rPr lang="en-US" altLang="zh-CN" smtClean="0"/>
              <a:pPr/>
              <a:t>5</a:t>
            </a:fld>
            <a:endParaRPr lang="en-US" altLang="zh-CN" smtClean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Approximation Algorithms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 smtClean="0"/>
              <a:t>An algorithm is an </a:t>
            </a:r>
            <a:r>
              <a:rPr lang="en-US" altLang="zh-CN" sz="2800" smtClean="0">
                <a:solidFill>
                  <a:srgbClr val="008C87"/>
                </a:solidFill>
                <a:sym typeface="Symbol" pitchFamily="18" charset="2"/>
              </a:rPr>
              <a:t></a:t>
            </a:r>
            <a:r>
              <a:rPr lang="en-US" altLang="zh-CN" sz="2800" smtClean="0">
                <a:sym typeface="Symbol" pitchFamily="18" charset="2"/>
              </a:rPr>
              <a:t>-approximation algorithm for an optimization problem </a:t>
            </a:r>
            <a:r>
              <a:rPr lang="en-US" altLang="zh-CN" sz="2800" smtClean="0">
                <a:solidFill>
                  <a:srgbClr val="008C87"/>
                </a:solidFill>
                <a:sym typeface="Symbol" pitchFamily="18" charset="2"/>
              </a:rPr>
              <a:t></a:t>
            </a:r>
            <a:r>
              <a:rPr lang="en-US" altLang="zh-CN" sz="2800" smtClean="0">
                <a:sym typeface="Symbol" pitchFamily="18" charset="2"/>
              </a:rPr>
              <a:t> if</a:t>
            </a:r>
          </a:p>
          <a:p>
            <a:pPr lvl="1" eaLnBrk="1" hangingPunct="1"/>
            <a:r>
              <a:rPr lang="en-US" altLang="zh-CN" sz="2400" smtClean="0">
                <a:sym typeface="Symbol" pitchFamily="18" charset="2"/>
              </a:rPr>
              <a:t>The algorithm runs in </a:t>
            </a:r>
            <a:r>
              <a:rPr lang="en-US" altLang="zh-CN" sz="2400" smtClean="0">
                <a:solidFill>
                  <a:srgbClr val="CD0000"/>
                </a:solidFill>
                <a:sym typeface="Symbol" pitchFamily="18" charset="2"/>
              </a:rPr>
              <a:t>polynomial time</a:t>
            </a:r>
          </a:p>
          <a:p>
            <a:pPr lvl="1" eaLnBrk="1" hangingPunct="1"/>
            <a:r>
              <a:rPr lang="en-US" altLang="zh-CN" sz="2400" smtClean="0">
                <a:sym typeface="Symbol" pitchFamily="18" charset="2"/>
              </a:rPr>
              <a:t>The algorithm </a:t>
            </a:r>
            <a:r>
              <a:rPr lang="en-US" altLang="zh-CN" sz="2400" smtClean="0">
                <a:solidFill>
                  <a:srgbClr val="CD0000"/>
                </a:solidFill>
                <a:sym typeface="Symbol" pitchFamily="18" charset="2"/>
              </a:rPr>
              <a:t>always</a:t>
            </a:r>
            <a:r>
              <a:rPr lang="en-US" altLang="zh-CN" sz="2400" smtClean="0">
                <a:sym typeface="Symbol" pitchFamily="18" charset="2"/>
              </a:rPr>
              <a:t> produces a solution which is within a factor of </a:t>
            </a:r>
            <a:r>
              <a:rPr lang="en-US" altLang="zh-CN" sz="2400" smtClean="0">
                <a:solidFill>
                  <a:srgbClr val="008C87"/>
                </a:solidFill>
                <a:sym typeface="Symbol" pitchFamily="18" charset="2"/>
              </a:rPr>
              <a:t></a:t>
            </a:r>
            <a:r>
              <a:rPr lang="en-US" altLang="zh-CN" sz="2400" smtClean="0">
                <a:sym typeface="Symbol" pitchFamily="18" charset="2"/>
              </a:rPr>
              <a:t> of the value of the optimal solution.</a:t>
            </a:r>
          </a:p>
          <a:p>
            <a:pPr eaLnBrk="1" hangingPunct="1"/>
            <a:r>
              <a:rPr lang="en-US" altLang="zh-CN" sz="2800" smtClean="0">
                <a:sym typeface="Symbol" pitchFamily="18" charset="2"/>
              </a:rPr>
              <a:t>For minimization problems, </a:t>
            </a:r>
            <a:r>
              <a:rPr lang="en-US" altLang="zh-CN" sz="2800" i="1" smtClean="0">
                <a:solidFill>
                  <a:srgbClr val="008C87"/>
                </a:solidFill>
                <a:sym typeface="Symbol" pitchFamily="18" charset="2"/>
              </a:rPr>
              <a:t></a:t>
            </a:r>
            <a:r>
              <a:rPr lang="en-US" altLang="zh-CN" sz="2800" smtClean="0">
                <a:solidFill>
                  <a:srgbClr val="008C87"/>
                </a:solidFill>
                <a:sym typeface="Symbol" pitchFamily="18" charset="2"/>
              </a:rPr>
              <a:t> &gt; 1</a:t>
            </a:r>
            <a:r>
              <a:rPr lang="en-US" altLang="zh-CN" sz="2800" smtClean="0">
                <a:sym typeface="Symbol" pitchFamily="18" charset="2"/>
              </a:rPr>
              <a:t>.</a:t>
            </a:r>
          </a:p>
          <a:p>
            <a:pPr eaLnBrk="1" hangingPunct="1">
              <a:buFontTx/>
              <a:buNone/>
            </a:pPr>
            <a:r>
              <a:rPr lang="en-US" altLang="zh-CN" sz="2800" smtClean="0">
                <a:solidFill>
                  <a:srgbClr val="008C87"/>
                </a:solidFill>
                <a:sym typeface="Symbol" pitchFamily="18" charset="2"/>
              </a:rPr>
              <a:t>                          </a:t>
            </a:r>
            <a:r>
              <a:rPr lang="en-US" altLang="zh-CN" sz="2800" i="1" smtClean="0">
                <a:solidFill>
                  <a:srgbClr val="008C87"/>
                </a:solidFill>
                <a:sym typeface="Symbol" pitchFamily="18" charset="2"/>
              </a:rPr>
              <a:t>A</a:t>
            </a:r>
            <a:r>
              <a:rPr lang="en-US" altLang="zh-CN" sz="2800" smtClean="0">
                <a:solidFill>
                  <a:srgbClr val="008C87"/>
                </a:solidFill>
                <a:sym typeface="Symbol" pitchFamily="18" charset="2"/>
              </a:rPr>
              <a:t>(</a:t>
            </a:r>
            <a:r>
              <a:rPr lang="en-US" altLang="zh-CN" sz="2800" i="1" smtClean="0">
                <a:solidFill>
                  <a:srgbClr val="008C87"/>
                </a:solidFill>
                <a:sym typeface="Symbol" pitchFamily="18" charset="2"/>
              </a:rPr>
              <a:t>I</a:t>
            </a:r>
            <a:r>
              <a:rPr lang="en-US" altLang="zh-CN" sz="2800" smtClean="0">
                <a:solidFill>
                  <a:srgbClr val="008C87"/>
                </a:solidFill>
                <a:sym typeface="Symbol" pitchFamily="18" charset="2"/>
              </a:rPr>
              <a:t>)  </a:t>
            </a:r>
            <a:r>
              <a:rPr lang="en-US" altLang="zh-CN" sz="2800" i="1" smtClean="0">
                <a:solidFill>
                  <a:srgbClr val="008C87"/>
                </a:solidFill>
                <a:sym typeface="Symbol" pitchFamily="18" charset="2"/>
              </a:rPr>
              <a:t></a:t>
            </a:r>
            <a:r>
              <a:rPr lang="el-GR" altLang="zh-CN" sz="2800" smtClean="0">
                <a:solidFill>
                  <a:srgbClr val="008C87"/>
                </a:solidFill>
                <a:cs typeface="Times New Roman" pitchFamily="18" charset="0"/>
                <a:sym typeface="Symbol" pitchFamily="18" charset="2"/>
              </a:rPr>
              <a:t>·</a:t>
            </a:r>
            <a:r>
              <a:rPr lang="en-US" altLang="zh-CN" sz="2800" i="1" smtClean="0">
                <a:solidFill>
                  <a:srgbClr val="008C87"/>
                </a:solidFill>
                <a:sym typeface="Symbol" pitchFamily="18" charset="2"/>
              </a:rPr>
              <a:t>OPT</a:t>
            </a:r>
            <a:r>
              <a:rPr lang="en-US" altLang="zh-CN" sz="2800" smtClean="0">
                <a:solidFill>
                  <a:srgbClr val="008C87"/>
                </a:solidFill>
                <a:sym typeface="Symbol" pitchFamily="18" charset="2"/>
              </a:rPr>
              <a:t>(</a:t>
            </a:r>
            <a:r>
              <a:rPr lang="en-US" altLang="zh-CN" sz="2800" i="1" smtClean="0">
                <a:solidFill>
                  <a:srgbClr val="008C87"/>
                </a:solidFill>
                <a:sym typeface="Symbol" pitchFamily="18" charset="2"/>
              </a:rPr>
              <a:t>I</a:t>
            </a:r>
            <a:r>
              <a:rPr lang="en-US" altLang="zh-CN" sz="2800" smtClean="0">
                <a:solidFill>
                  <a:srgbClr val="008C87"/>
                </a:solidFill>
                <a:sym typeface="Symbol" pitchFamily="18" charset="2"/>
              </a:rPr>
              <a:t>)</a:t>
            </a:r>
          </a:p>
          <a:p>
            <a:pPr eaLnBrk="1" hangingPunct="1"/>
            <a:r>
              <a:rPr lang="en-US" altLang="zh-CN" sz="2800" smtClean="0">
                <a:sym typeface="Symbol" pitchFamily="18" charset="2"/>
              </a:rPr>
              <a:t>For maximization problems, </a:t>
            </a:r>
            <a:r>
              <a:rPr lang="en-US" altLang="zh-CN" sz="2800" i="1" smtClean="0">
                <a:solidFill>
                  <a:srgbClr val="008C87"/>
                </a:solidFill>
                <a:sym typeface="Symbol" pitchFamily="18" charset="2"/>
              </a:rPr>
              <a:t></a:t>
            </a:r>
            <a:r>
              <a:rPr lang="en-US" altLang="zh-CN" sz="2800" smtClean="0">
                <a:solidFill>
                  <a:srgbClr val="008C87"/>
                </a:solidFill>
                <a:sym typeface="Symbol" pitchFamily="18" charset="2"/>
              </a:rPr>
              <a:t> &lt; 1</a:t>
            </a:r>
            <a:r>
              <a:rPr lang="en-US" altLang="zh-CN" sz="2800" smtClean="0">
                <a:sym typeface="Symbol" pitchFamily="18" charset="2"/>
              </a:rPr>
              <a:t>.</a:t>
            </a:r>
          </a:p>
          <a:p>
            <a:pPr eaLnBrk="1" hangingPunct="1">
              <a:buFontTx/>
              <a:buNone/>
            </a:pPr>
            <a:r>
              <a:rPr lang="en-US" altLang="zh-CN" sz="2800" smtClean="0">
                <a:solidFill>
                  <a:srgbClr val="008C87"/>
                </a:solidFill>
                <a:sym typeface="Symbol" pitchFamily="18" charset="2"/>
              </a:rPr>
              <a:t>                          </a:t>
            </a:r>
            <a:r>
              <a:rPr lang="en-US" altLang="zh-CN" sz="2800" i="1" smtClean="0">
                <a:solidFill>
                  <a:srgbClr val="008C87"/>
                </a:solidFill>
                <a:sym typeface="Symbol" pitchFamily="18" charset="2"/>
              </a:rPr>
              <a:t>A</a:t>
            </a:r>
            <a:r>
              <a:rPr lang="en-US" altLang="zh-CN" sz="2800" smtClean="0">
                <a:solidFill>
                  <a:srgbClr val="008C87"/>
                </a:solidFill>
                <a:sym typeface="Symbol" pitchFamily="18" charset="2"/>
              </a:rPr>
              <a:t>(</a:t>
            </a:r>
            <a:r>
              <a:rPr lang="en-US" altLang="zh-CN" sz="2800" i="1" smtClean="0">
                <a:solidFill>
                  <a:srgbClr val="008C87"/>
                </a:solidFill>
                <a:sym typeface="Symbol" pitchFamily="18" charset="2"/>
              </a:rPr>
              <a:t>I</a:t>
            </a:r>
            <a:r>
              <a:rPr lang="en-US" altLang="zh-CN" sz="2800" smtClean="0">
                <a:solidFill>
                  <a:srgbClr val="008C87"/>
                </a:solidFill>
                <a:sym typeface="Symbol" pitchFamily="18" charset="2"/>
              </a:rPr>
              <a:t>)  </a:t>
            </a:r>
            <a:r>
              <a:rPr lang="en-US" altLang="zh-CN" sz="2800" i="1" smtClean="0">
                <a:solidFill>
                  <a:srgbClr val="008C87"/>
                </a:solidFill>
                <a:sym typeface="Symbol" pitchFamily="18" charset="2"/>
              </a:rPr>
              <a:t></a:t>
            </a:r>
            <a:r>
              <a:rPr lang="el-GR" altLang="zh-CN" sz="2800" smtClean="0">
                <a:solidFill>
                  <a:srgbClr val="008C87"/>
                </a:solidFill>
                <a:cs typeface="Times New Roman" pitchFamily="18" charset="0"/>
                <a:sym typeface="Symbol" pitchFamily="18" charset="2"/>
              </a:rPr>
              <a:t>·</a:t>
            </a:r>
            <a:r>
              <a:rPr lang="en-US" altLang="zh-CN" sz="2800" i="1" smtClean="0">
                <a:solidFill>
                  <a:srgbClr val="008C87"/>
                </a:solidFill>
                <a:sym typeface="Symbol" pitchFamily="18" charset="2"/>
              </a:rPr>
              <a:t>OPT</a:t>
            </a:r>
            <a:r>
              <a:rPr lang="en-US" altLang="zh-CN" sz="2800" smtClean="0">
                <a:solidFill>
                  <a:srgbClr val="008C87"/>
                </a:solidFill>
                <a:sym typeface="Symbol" pitchFamily="18" charset="2"/>
              </a:rPr>
              <a:t>(</a:t>
            </a:r>
            <a:r>
              <a:rPr lang="en-US" altLang="zh-CN" sz="2800" i="1" smtClean="0">
                <a:solidFill>
                  <a:srgbClr val="008C87"/>
                </a:solidFill>
                <a:sym typeface="Symbol" pitchFamily="18" charset="2"/>
              </a:rPr>
              <a:t>I</a:t>
            </a:r>
            <a:r>
              <a:rPr lang="en-US" altLang="zh-CN" sz="2800" smtClean="0">
                <a:solidFill>
                  <a:srgbClr val="008C87"/>
                </a:solidFill>
                <a:sym typeface="Symbol" pitchFamily="18" charset="2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Proof of the Claim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Let </a:t>
            </a:r>
            <a:r>
              <a:rPr lang="en-US" altLang="zh-CN" i="1" dirty="0" smtClean="0">
                <a:solidFill>
                  <a:srgbClr val="008C87"/>
                </a:solidFill>
              </a:rPr>
              <a:t>O</a:t>
            </a:r>
            <a:r>
              <a:rPr lang="en-US" altLang="zh-CN" dirty="0" smtClean="0"/>
              <a:t> contain the indices of the sets in an optimal solution</a:t>
            </a:r>
            <a:r>
              <a:rPr lang="en-US" altLang="zh-CN" b="1" dirty="0" smtClean="0"/>
              <a:t>.</a:t>
            </a:r>
          </a:p>
          <a:p>
            <a:endParaRPr lang="en-US" altLang="zh-CN" b="1" dirty="0" smtClean="0"/>
          </a:p>
          <a:p>
            <a:endParaRPr lang="en-US" altLang="zh-CN" b="1" dirty="0" smtClean="0"/>
          </a:p>
          <a:p>
            <a:r>
              <a:rPr lang="en-US" altLang="zh-CN" dirty="0" smtClean="0"/>
              <a:t>And,                          Thus,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C54204-AD87-411C-9E57-230DB95B9003}" type="slidenum">
              <a:rPr lang="en-US" altLang="zh-CN" smtClean="0"/>
              <a:pPr>
                <a:defRPr/>
              </a:pPr>
              <a:t>50</a:t>
            </a:fld>
            <a:endParaRPr lang="en-US" altLang="zh-CN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785918" y="2571744"/>
          <a:ext cx="5572164" cy="1135559"/>
        </p:xfrm>
        <a:graphic>
          <a:graphicData uri="http://schemas.openxmlformats.org/presentationml/2006/ole">
            <p:oleObj spid="_x0000_s168962" name="Equation" r:id="rId3" imgW="2679480" imgH="545760" progId="Equation.3">
              <p:embed/>
            </p:oleObj>
          </a:graphicData>
        </a:graphic>
      </p:graphicFrame>
      <p:graphicFrame>
        <p:nvGraphicFramePr>
          <p:cNvPr id="168963" name="Object 3"/>
          <p:cNvGraphicFramePr>
            <a:graphicFrameLocks noChangeAspect="1"/>
          </p:cNvGraphicFramePr>
          <p:nvPr/>
        </p:nvGraphicFramePr>
        <p:xfrm>
          <a:off x="2100263" y="3786188"/>
          <a:ext cx="2390775" cy="642937"/>
        </p:xfrm>
        <a:graphic>
          <a:graphicData uri="http://schemas.openxmlformats.org/presentationml/2006/ole">
            <p:oleObj spid="_x0000_s168963" name="Equation" r:id="rId4" imgW="990360" imgH="266400" progId="Equation.3">
              <p:embed/>
            </p:oleObj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2928926" y="4688038"/>
          <a:ext cx="3357586" cy="812664"/>
        </p:xfrm>
        <a:graphic>
          <a:graphicData uri="http://schemas.openxmlformats.org/presentationml/2006/ole">
            <p:oleObj spid="_x0000_s168964" name="Equation" r:id="rId5" imgW="1993680" imgH="482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D610870-20E5-4129-9EFA-7E2E61767294}" type="slidenum">
              <a:rPr lang="en-US" altLang="zh-CN" smtClean="0"/>
              <a:pPr/>
              <a:t>51</a:t>
            </a:fld>
            <a:endParaRPr lang="en-US" altLang="zh-CN" smtClean="0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solidFill>
                  <a:schemeClr val="tx1"/>
                </a:solidFill>
              </a:rPr>
              <a:t>Center Selection Problem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Input:</a:t>
            </a:r>
            <a:r>
              <a:rPr lang="en-US" altLang="zh-CN" smtClean="0">
                <a:solidFill>
                  <a:schemeClr val="accent2"/>
                </a:solidFill>
              </a:rPr>
              <a:t> </a:t>
            </a:r>
            <a:r>
              <a:rPr lang="en-US" altLang="zh-CN" smtClean="0"/>
              <a:t>Set of </a:t>
            </a:r>
            <a:r>
              <a:rPr lang="en-US" altLang="zh-CN" i="1" smtClean="0">
                <a:solidFill>
                  <a:srgbClr val="009999"/>
                </a:solidFill>
              </a:rPr>
              <a:t>n</a:t>
            </a:r>
            <a:r>
              <a:rPr lang="en-US" altLang="zh-CN" smtClean="0"/>
              <a:t> sites </a:t>
            </a:r>
            <a:r>
              <a:rPr lang="en-US" altLang="zh-CN" i="1" smtClean="0">
                <a:solidFill>
                  <a:srgbClr val="009999"/>
                </a:solidFill>
              </a:rPr>
              <a:t>s</a:t>
            </a:r>
            <a:r>
              <a:rPr lang="en-US" altLang="zh-CN" baseline="-25000" smtClean="0">
                <a:solidFill>
                  <a:srgbClr val="009999"/>
                </a:solidFill>
              </a:rPr>
              <a:t>1</a:t>
            </a:r>
            <a:r>
              <a:rPr lang="en-US" altLang="zh-CN" smtClean="0">
                <a:solidFill>
                  <a:srgbClr val="009999"/>
                </a:solidFill>
              </a:rPr>
              <a:t>, …, </a:t>
            </a:r>
            <a:r>
              <a:rPr lang="en-US" altLang="zh-CN" i="1" smtClean="0">
                <a:solidFill>
                  <a:srgbClr val="009999"/>
                </a:solidFill>
              </a:rPr>
              <a:t>s</a:t>
            </a:r>
            <a:r>
              <a:rPr lang="en-US" altLang="zh-CN" i="1" baseline="-25000" smtClean="0">
                <a:solidFill>
                  <a:srgbClr val="009999"/>
                </a:solidFill>
              </a:rPr>
              <a:t>n</a:t>
            </a:r>
            <a:r>
              <a:rPr lang="en-US" altLang="zh-CN" smtClean="0"/>
              <a:t>.</a:t>
            </a:r>
          </a:p>
          <a:p>
            <a:pPr eaLnBrk="1" hangingPunct="1"/>
            <a:r>
              <a:rPr lang="en-US" altLang="zh-CN" smtClean="0">
                <a:solidFill>
                  <a:srgbClr val="CE0000"/>
                </a:solidFill>
              </a:rPr>
              <a:t>Center selection problem:</a:t>
            </a:r>
            <a:r>
              <a:rPr lang="en-US" altLang="zh-CN" smtClean="0"/>
              <a:t> Select </a:t>
            </a:r>
            <a:r>
              <a:rPr lang="en-US" altLang="zh-CN" i="1" smtClean="0">
                <a:solidFill>
                  <a:srgbClr val="009999"/>
                </a:solidFill>
              </a:rPr>
              <a:t>k</a:t>
            </a:r>
            <a:r>
              <a:rPr lang="en-US" altLang="zh-CN" smtClean="0"/>
              <a:t> centers </a:t>
            </a:r>
            <a:r>
              <a:rPr lang="en-US" altLang="zh-CN" i="1" smtClean="0">
                <a:solidFill>
                  <a:srgbClr val="009999"/>
                </a:solidFill>
              </a:rPr>
              <a:t>C</a:t>
            </a:r>
            <a:r>
              <a:rPr lang="en-US" altLang="zh-CN" smtClean="0"/>
              <a:t> so that maximum distance from a site to nearest center is minimized.</a:t>
            </a:r>
          </a:p>
          <a:p>
            <a:pPr eaLnBrk="1" hangingPunct="1"/>
            <a:endParaRPr lang="en-US" altLang="zh-CN" smtClean="0"/>
          </a:p>
        </p:txBody>
      </p:sp>
      <p:pic>
        <p:nvPicPr>
          <p:cNvPr id="4813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19388" y="3860800"/>
            <a:ext cx="3797300" cy="227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271EC62-6007-4653-A882-16AB29E65844}" type="slidenum">
              <a:rPr lang="en-US" altLang="zh-CN" smtClean="0"/>
              <a:pPr/>
              <a:t>52</a:t>
            </a:fld>
            <a:endParaRPr lang="en-US" altLang="zh-CN" smtClean="0"/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solidFill>
                  <a:schemeClr val="tx1"/>
                </a:solidFill>
              </a:rPr>
              <a:t>Center Selection Problem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smtClean="0"/>
              <a:t>Notation.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smtClean="0">
                <a:solidFill>
                  <a:srgbClr val="009999"/>
                </a:solidFill>
              </a:rPr>
              <a:t>dist(</a:t>
            </a:r>
            <a:r>
              <a:rPr lang="en-US" altLang="zh-CN" sz="2400" i="1" smtClean="0">
                <a:solidFill>
                  <a:srgbClr val="009999"/>
                </a:solidFill>
              </a:rPr>
              <a:t>x</a:t>
            </a:r>
            <a:r>
              <a:rPr lang="en-US" altLang="zh-CN" sz="2400" smtClean="0">
                <a:solidFill>
                  <a:srgbClr val="009999"/>
                </a:solidFill>
              </a:rPr>
              <a:t>, </a:t>
            </a:r>
            <a:r>
              <a:rPr lang="en-US" altLang="zh-CN" sz="2400" i="1" smtClean="0">
                <a:solidFill>
                  <a:srgbClr val="009999"/>
                </a:solidFill>
              </a:rPr>
              <a:t>y</a:t>
            </a:r>
            <a:r>
              <a:rPr lang="en-US" altLang="zh-CN" sz="2400" smtClean="0">
                <a:solidFill>
                  <a:srgbClr val="009999"/>
                </a:solidFill>
              </a:rPr>
              <a:t>)</a:t>
            </a:r>
            <a:r>
              <a:rPr lang="en-US" altLang="zh-CN" sz="2400" smtClean="0"/>
              <a:t> = distance between </a:t>
            </a:r>
            <a:r>
              <a:rPr lang="en-US" altLang="zh-CN" sz="2400" i="1" smtClean="0">
                <a:solidFill>
                  <a:srgbClr val="009999"/>
                </a:solidFill>
              </a:rPr>
              <a:t>x</a:t>
            </a:r>
            <a:r>
              <a:rPr lang="en-US" altLang="zh-CN" sz="2400" smtClean="0"/>
              <a:t> and </a:t>
            </a:r>
            <a:r>
              <a:rPr lang="en-US" altLang="zh-CN" sz="2400" i="1" smtClean="0">
                <a:solidFill>
                  <a:srgbClr val="009999"/>
                </a:solidFill>
              </a:rPr>
              <a:t>y</a:t>
            </a:r>
            <a:r>
              <a:rPr lang="en-US" altLang="zh-CN" sz="2400" smtClean="0"/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smtClean="0">
                <a:solidFill>
                  <a:srgbClr val="009999"/>
                </a:solidFill>
              </a:rPr>
              <a:t>dist(</a:t>
            </a:r>
            <a:r>
              <a:rPr lang="en-US" altLang="zh-CN" sz="2400" i="1" smtClean="0">
                <a:solidFill>
                  <a:srgbClr val="009999"/>
                </a:solidFill>
              </a:rPr>
              <a:t>s</a:t>
            </a:r>
            <a:r>
              <a:rPr lang="en-US" altLang="zh-CN" sz="2400" i="1" baseline="-25000" smtClean="0">
                <a:solidFill>
                  <a:srgbClr val="009999"/>
                </a:solidFill>
              </a:rPr>
              <a:t>i</a:t>
            </a:r>
            <a:r>
              <a:rPr lang="en-US" altLang="zh-CN" sz="2400" smtClean="0">
                <a:solidFill>
                  <a:srgbClr val="009999"/>
                </a:solidFill>
              </a:rPr>
              <a:t>, </a:t>
            </a:r>
            <a:r>
              <a:rPr lang="en-US" altLang="zh-CN" sz="2400" i="1" smtClean="0">
                <a:solidFill>
                  <a:srgbClr val="009999"/>
                </a:solidFill>
              </a:rPr>
              <a:t>C</a:t>
            </a:r>
            <a:r>
              <a:rPr lang="en-US" altLang="zh-CN" sz="2400" smtClean="0">
                <a:solidFill>
                  <a:srgbClr val="009999"/>
                </a:solidFill>
              </a:rPr>
              <a:t>) = min</a:t>
            </a:r>
            <a:r>
              <a:rPr lang="en-US" altLang="zh-CN" sz="2400" i="1" baseline="-25000" smtClean="0">
                <a:solidFill>
                  <a:srgbClr val="009999"/>
                </a:solidFill>
              </a:rPr>
              <a:t>c</a:t>
            </a:r>
            <a:r>
              <a:rPr lang="en-US" altLang="zh-CN" sz="2400" baseline="-25000" smtClean="0">
                <a:solidFill>
                  <a:srgbClr val="009999"/>
                </a:solidFill>
              </a:rPr>
              <a:t> </a:t>
            </a:r>
            <a:r>
              <a:rPr lang="en-US" altLang="zh-CN" sz="2400" baseline="-25000" smtClean="0">
                <a:solidFill>
                  <a:srgbClr val="009999"/>
                </a:solidFill>
                <a:sym typeface="Symbol" pitchFamily="18" charset="2"/>
              </a:rPr>
              <a:t></a:t>
            </a:r>
            <a:r>
              <a:rPr lang="en-US" altLang="zh-CN" sz="2400" baseline="-25000" smtClean="0">
                <a:solidFill>
                  <a:srgbClr val="009999"/>
                </a:solidFill>
              </a:rPr>
              <a:t> </a:t>
            </a:r>
            <a:r>
              <a:rPr lang="en-US" altLang="zh-CN" sz="2400" i="1" baseline="-25000" smtClean="0">
                <a:solidFill>
                  <a:srgbClr val="009999"/>
                </a:solidFill>
              </a:rPr>
              <a:t>C</a:t>
            </a:r>
            <a:r>
              <a:rPr lang="en-US" altLang="zh-CN" sz="2400" smtClean="0">
                <a:solidFill>
                  <a:srgbClr val="009999"/>
                </a:solidFill>
              </a:rPr>
              <a:t> dist(</a:t>
            </a:r>
            <a:r>
              <a:rPr lang="en-US" altLang="zh-CN" sz="2400" i="1" smtClean="0">
                <a:solidFill>
                  <a:srgbClr val="009999"/>
                </a:solidFill>
              </a:rPr>
              <a:t>s</a:t>
            </a:r>
            <a:r>
              <a:rPr lang="en-US" altLang="zh-CN" sz="2400" i="1" baseline="-25000" smtClean="0">
                <a:solidFill>
                  <a:srgbClr val="009999"/>
                </a:solidFill>
              </a:rPr>
              <a:t>i</a:t>
            </a:r>
            <a:r>
              <a:rPr lang="en-US" altLang="zh-CN" sz="2400" smtClean="0">
                <a:solidFill>
                  <a:srgbClr val="009999"/>
                </a:solidFill>
              </a:rPr>
              <a:t>, </a:t>
            </a:r>
            <a:r>
              <a:rPr lang="en-US" altLang="zh-CN" sz="2400" i="1" smtClean="0">
                <a:solidFill>
                  <a:srgbClr val="009999"/>
                </a:solidFill>
              </a:rPr>
              <a:t>c</a:t>
            </a:r>
            <a:r>
              <a:rPr lang="en-US" altLang="zh-CN" sz="2400" smtClean="0">
                <a:solidFill>
                  <a:srgbClr val="009999"/>
                </a:solidFill>
              </a:rPr>
              <a:t>)</a:t>
            </a:r>
            <a:r>
              <a:rPr lang="en-US" altLang="zh-CN" sz="2400" smtClean="0"/>
              <a:t> = distance from </a:t>
            </a:r>
            <a:r>
              <a:rPr lang="en-US" altLang="zh-CN" sz="2400" i="1" smtClean="0">
                <a:solidFill>
                  <a:srgbClr val="009999"/>
                </a:solidFill>
              </a:rPr>
              <a:t>s</a:t>
            </a:r>
            <a:r>
              <a:rPr lang="en-US" altLang="zh-CN" sz="2400" i="1" baseline="-25000" smtClean="0">
                <a:solidFill>
                  <a:srgbClr val="009999"/>
                </a:solidFill>
              </a:rPr>
              <a:t>i</a:t>
            </a:r>
            <a:r>
              <a:rPr lang="en-US" altLang="zh-CN" sz="2400" smtClean="0"/>
              <a:t> to closest center.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i="1" smtClean="0">
                <a:solidFill>
                  <a:srgbClr val="009999"/>
                </a:solidFill>
              </a:rPr>
              <a:t>r</a:t>
            </a:r>
            <a:r>
              <a:rPr lang="en-US" altLang="zh-CN" sz="2400" smtClean="0">
                <a:solidFill>
                  <a:srgbClr val="009999"/>
                </a:solidFill>
              </a:rPr>
              <a:t>(</a:t>
            </a:r>
            <a:r>
              <a:rPr lang="en-US" altLang="zh-CN" sz="2400" i="1" smtClean="0">
                <a:solidFill>
                  <a:srgbClr val="009999"/>
                </a:solidFill>
              </a:rPr>
              <a:t>C</a:t>
            </a:r>
            <a:r>
              <a:rPr lang="en-US" altLang="zh-CN" sz="2400" smtClean="0">
                <a:solidFill>
                  <a:srgbClr val="009999"/>
                </a:solidFill>
              </a:rPr>
              <a:t>) = max</a:t>
            </a:r>
            <a:r>
              <a:rPr lang="en-US" altLang="zh-CN" sz="2400" i="1" baseline="-25000" smtClean="0">
                <a:solidFill>
                  <a:srgbClr val="009999"/>
                </a:solidFill>
              </a:rPr>
              <a:t>i</a:t>
            </a:r>
            <a:r>
              <a:rPr lang="en-US" altLang="zh-CN" sz="2400" smtClean="0">
                <a:solidFill>
                  <a:srgbClr val="009999"/>
                </a:solidFill>
              </a:rPr>
              <a:t> dist(</a:t>
            </a:r>
            <a:r>
              <a:rPr lang="en-US" altLang="zh-CN" sz="2400" i="1" smtClean="0">
                <a:solidFill>
                  <a:srgbClr val="009999"/>
                </a:solidFill>
              </a:rPr>
              <a:t>s</a:t>
            </a:r>
            <a:r>
              <a:rPr lang="en-US" altLang="zh-CN" sz="2400" i="1" baseline="-25000" smtClean="0">
                <a:solidFill>
                  <a:srgbClr val="009999"/>
                </a:solidFill>
              </a:rPr>
              <a:t>i</a:t>
            </a:r>
            <a:r>
              <a:rPr lang="en-US" altLang="zh-CN" sz="2400" smtClean="0">
                <a:solidFill>
                  <a:srgbClr val="009999"/>
                </a:solidFill>
              </a:rPr>
              <a:t>, C)</a:t>
            </a:r>
            <a:r>
              <a:rPr lang="en-US" altLang="zh-CN" sz="2400" smtClean="0"/>
              <a:t> = smallest covering radius.</a:t>
            </a:r>
          </a:p>
          <a:p>
            <a:pPr eaLnBrk="1" hangingPunct="1">
              <a:lnSpc>
                <a:spcPct val="80000"/>
              </a:lnSpc>
            </a:pPr>
            <a:endParaRPr lang="en-US" altLang="zh-CN" sz="1000" smtClean="0"/>
          </a:p>
          <a:p>
            <a:pPr eaLnBrk="1" hangingPunct="1">
              <a:lnSpc>
                <a:spcPct val="80000"/>
              </a:lnSpc>
            </a:pPr>
            <a:r>
              <a:rPr lang="en-US" altLang="zh-CN" sz="2400" smtClean="0">
                <a:solidFill>
                  <a:srgbClr val="CE0000"/>
                </a:solidFill>
              </a:rPr>
              <a:t>Goal.</a:t>
            </a:r>
            <a:r>
              <a:rPr lang="en-US" altLang="zh-CN" sz="2400" smtClean="0"/>
              <a:t> Find set of centers </a:t>
            </a:r>
            <a:r>
              <a:rPr lang="en-US" altLang="zh-CN" sz="2400" i="1" smtClean="0">
                <a:solidFill>
                  <a:srgbClr val="009999"/>
                </a:solidFill>
              </a:rPr>
              <a:t>C</a:t>
            </a:r>
            <a:r>
              <a:rPr lang="en-US" altLang="zh-CN" sz="2400" smtClean="0"/>
              <a:t> that minimizes </a:t>
            </a:r>
            <a:r>
              <a:rPr lang="en-US" altLang="zh-CN" sz="2400" i="1" smtClean="0">
                <a:solidFill>
                  <a:srgbClr val="009999"/>
                </a:solidFill>
              </a:rPr>
              <a:t>r</a:t>
            </a:r>
            <a:r>
              <a:rPr lang="en-US" altLang="zh-CN" sz="2400" smtClean="0">
                <a:solidFill>
                  <a:srgbClr val="009999"/>
                </a:solidFill>
              </a:rPr>
              <a:t>(</a:t>
            </a:r>
            <a:r>
              <a:rPr lang="en-US" altLang="zh-CN" sz="2400" i="1" smtClean="0">
                <a:solidFill>
                  <a:srgbClr val="009999"/>
                </a:solidFill>
              </a:rPr>
              <a:t>C</a:t>
            </a:r>
            <a:r>
              <a:rPr lang="en-US" altLang="zh-CN" sz="2400" smtClean="0">
                <a:solidFill>
                  <a:srgbClr val="009999"/>
                </a:solidFill>
              </a:rPr>
              <a:t>)</a:t>
            </a:r>
            <a:r>
              <a:rPr lang="en-US" altLang="zh-CN" sz="2400" smtClean="0"/>
              <a:t>, subject to </a:t>
            </a:r>
            <a:r>
              <a:rPr lang="en-US" altLang="zh-CN" sz="2400" smtClean="0">
                <a:solidFill>
                  <a:srgbClr val="009999"/>
                </a:solidFill>
              </a:rPr>
              <a:t>|</a:t>
            </a:r>
            <a:r>
              <a:rPr lang="en-US" altLang="zh-CN" sz="2400" i="1" smtClean="0">
                <a:solidFill>
                  <a:srgbClr val="009999"/>
                </a:solidFill>
              </a:rPr>
              <a:t>C</a:t>
            </a:r>
            <a:r>
              <a:rPr lang="en-US" altLang="zh-CN" sz="2400" smtClean="0">
                <a:solidFill>
                  <a:srgbClr val="009999"/>
                </a:solidFill>
              </a:rPr>
              <a:t>| = </a:t>
            </a:r>
            <a:r>
              <a:rPr lang="en-US" altLang="zh-CN" sz="2400" i="1" smtClean="0">
                <a:solidFill>
                  <a:srgbClr val="009999"/>
                </a:solidFill>
              </a:rPr>
              <a:t>k</a:t>
            </a:r>
            <a:r>
              <a:rPr lang="en-US" altLang="zh-CN" sz="2400" smtClean="0"/>
              <a:t>.</a:t>
            </a:r>
          </a:p>
          <a:p>
            <a:pPr eaLnBrk="1" hangingPunct="1">
              <a:lnSpc>
                <a:spcPct val="80000"/>
              </a:lnSpc>
            </a:pPr>
            <a:endParaRPr lang="en-US" altLang="zh-CN" sz="12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smtClean="0"/>
              <a:t>Distance function properties: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smtClean="0">
                <a:solidFill>
                  <a:srgbClr val="009999"/>
                </a:solidFill>
              </a:rPr>
              <a:t>dist(</a:t>
            </a:r>
            <a:r>
              <a:rPr lang="en-US" altLang="zh-CN" sz="2400" i="1" smtClean="0">
                <a:solidFill>
                  <a:srgbClr val="009999"/>
                </a:solidFill>
              </a:rPr>
              <a:t>x</a:t>
            </a:r>
            <a:r>
              <a:rPr lang="en-US" altLang="zh-CN" sz="2400" smtClean="0">
                <a:solidFill>
                  <a:srgbClr val="009999"/>
                </a:solidFill>
              </a:rPr>
              <a:t>, </a:t>
            </a:r>
            <a:r>
              <a:rPr lang="en-US" altLang="zh-CN" sz="2400" i="1" smtClean="0">
                <a:solidFill>
                  <a:srgbClr val="009999"/>
                </a:solidFill>
              </a:rPr>
              <a:t>x</a:t>
            </a:r>
            <a:r>
              <a:rPr lang="en-US" altLang="zh-CN" sz="2400" smtClean="0">
                <a:solidFill>
                  <a:srgbClr val="009999"/>
                </a:solidFill>
              </a:rPr>
              <a:t>) = 0</a:t>
            </a:r>
            <a:r>
              <a:rPr lang="en-US" altLang="zh-CN" sz="2400" smtClean="0"/>
              <a:t> (identity)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smtClean="0">
                <a:solidFill>
                  <a:srgbClr val="009999"/>
                </a:solidFill>
              </a:rPr>
              <a:t>dist(</a:t>
            </a:r>
            <a:r>
              <a:rPr lang="en-US" altLang="zh-CN" sz="2400" i="1" smtClean="0">
                <a:solidFill>
                  <a:srgbClr val="009999"/>
                </a:solidFill>
              </a:rPr>
              <a:t>x</a:t>
            </a:r>
            <a:r>
              <a:rPr lang="en-US" altLang="zh-CN" sz="2400" smtClean="0">
                <a:solidFill>
                  <a:srgbClr val="009999"/>
                </a:solidFill>
              </a:rPr>
              <a:t>, </a:t>
            </a:r>
            <a:r>
              <a:rPr lang="en-US" altLang="zh-CN" sz="2400" i="1" smtClean="0">
                <a:solidFill>
                  <a:srgbClr val="009999"/>
                </a:solidFill>
              </a:rPr>
              <a:t>y</a:t>
            </a:r>
            <a:r>
              <a:rPr lang="en-US" altLang="zh-CN" sz="2400" smtClean="0">
                <a:solidFill>
                  <a:srgbClr val="009999"/>
                </a:solidFill>
              </a:rPr>
              <a:t>) = dist(</a:t>
            </a:r>
            <a:r>
              <a:rPr lang="en-US" altLang="zh-CN" sz="2400" i="1" smtClean="0">
                <a:solidFill>
                  <a:srgbClr val="009999"/>
                </a:solidFill>
              </a:rPr>
              <a:t>y</a:t>
            </a:r>
            <a:r>
              <a:rPr lang="en-US" altLang="zh-CN" sz="2400" smtClean="0">
                <a:solidFill>
                  <a:srgbClr val="009999"/>
                </a:solidFill>
              </a:rPr>
              <a:t>, </a:t>
            </a:r>
            <a:r>
              <a:rPr lang="en-US" altLang="zh-CN" sz="2400" i="1" smtClean="0">
                <a:solidFill>
                  <a:srgbClr val="009999"/>
                </a:solidFill>
              </a:rPr>
              <a:t>x</a:t>
            </a:r>
            <a:r>
              <a:rPr lang="en-US" altLang="zh-CN" sz="2400" smtClean="0">
                <a:solidFill>
                  <a:srgbClr val="009999"/>
                </a:solidFill>
              </a:rPr>
              <a:t>)</a:t>
            </a:r>
            <a:r>
              <a:rPr lang="en-US" altLang="zh-CN" sz="2400" smtClean="0"/>
              <a:t> (symmetry)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smtClean="0">
                <a:solidFill>
                  <a:srgbClr val="009999"/>
                </a:solidFill>
              </a:rPr>
              <a:t>dist(</a:t>
            </a:r>
            <a:r>
              <a:rPr lang="en-US" altLang="zh-CN" sz="2400" i="1" smtClean="0">
                <a:solidFill>
                  <a:srgbClr val="009999"/>
                </a:solidFill>
              </a:rPr>
              <a:t>x</a:t>
            </a:r>
            <a:r>
              <a:rPr lang="en-US" altLang="zh-CN" sz="2400" smtClean="0">
                <a:solidFill>
                  <a:srgbClr val="009999"/>
                </a:solidFill>
              </a:rPr>
              <a:t>, </a:t>
            </a:r>
            <a:r>
              <a:rPr lang="en-US" altLang="zh-CN" sz="2400" i="1" smtClean="0">
                <a:solidFill>
                  <a:srgbClr val="009999"/>
                </a:solidFill>
              </a:rPr>
              <a:t>y</a:t>
            </a:r>
            <a:r>
              <a:rPr lang="en-US" altLang="zh-CN" sz="2400" smtClean="0">
                <a:solidFill>
                  <a:srgbClr val="009999"/>
                </a:solidFill>
              </a:rPr>
              <a:t>) </a:t>
            </a:r>
            <a:r>
              <a:rPr lang="en-US" altLang="zh-CN" sz="2400" smtClean="0">
                <a:solidFill>
                  <a:srgbClr val="009999"/>
                </a:solidFill>
                <a:sym typeface="Symbol" pitchFamily="18" charset="2"/>
              </a:rPr>
              <a:t></a:t>
            </a:r>
            <a:r>
              <a:rPr lang="en-US" altLang="zh-CN" sz="2400" smtClean="0">
                <a:solidFill>
                  <a:srgbClr val="009999"/>
                </a:solidFill>
              </a:rPr>
              <a:t> dist(</a:t>
            </a:r>
            <a:r>
              <a:rPr lang="en-US" altLang="zh-CN" sz="2400" i="1" smtClean="0">
                <a:solidFill>
                  <a:srgbClr val="009999"/>
                </a:solidFill>
              </a:rPr>
              <a:t>x</a:t>
            </a:r>
            <a:r>
              <a:rPr lang="en-US" altLang="zh-CN" sz="2400" smtClean="0">
                <a:solidFill>
                  <a:srgbClr val="009999"/>
                </a:solidFill>
              </a:rPr>
              <a:t>, </a:t>
            </a:r>
            <a:r>
              <a:rPr lang="en-US" altLang="zh-CN" sz="2400" i="1" smtClean="0">
                <a:solidFill>
                  <a:srgbClr val="009999"/>
                </a:solidFill>
              </a:rPr>
              <a:t>y</a:t>
            </a:r>
            <a:r>
              <a:rPr lang="en-US" altLang="zh-CN" sz="2400" smtClean="0">
                <a:solidFill>
                  <a:srgbClr val="009999"/>
                </a:solidFill>
              </a:rPr>
              <a:t>) + dist(</a:t>
            </a:r>
            <a:r>
              <a:rPr lang="en-US" altLang="zh-CN" sz="2400" i="1" smtClean="0">
                <a:solidFill>
                  <a:srgbClr val="009999"/>
                </a:solidFill>
              </a:rPr>
              <a:t>y</a:t>
            </a:r>
            <a:r>
              <a:rPr lang="en-US" altLang="zh-CN" sz="2400" smtClean="0">
                <a:solidFill>
                  <a:srgbClr val="009999"/>
                </a:solidFill>
              </a:rPr>
              <a:t>, </a:t>
            </a:r>
            <a:r>
              <a:rPr lang="en-US" altLang="zh-CN" sz="2400" i="1" smtClean="0">
                <a:solidFill>
                  <a:srgbClr val="009999"/>
                </a:solidFill>
              </a:rPr>
              <a:t>z</a:t>
            </a:r>
            <a:r>
              <a:rPr lang="en-US" altLang="zh-CN" sz="2400" smtClean="0">
                <a:solidFill>
                  <a:srgbClr val="009999"/>
                </a:solidFill>
              </a:rPr>
              <a:t>)</a:t>
            </a:r>
            <a:r>
              <a:rPr lang="en-US" altLang="zh-CN" sz="2400" smtClean="0"/>
              <a:t> (triangle inequality)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E607A36-7A0D-4202-995C-3DDA8D4CAD83}" type="slidenum">
              <a:rPr lang="en-US" altLang="zh-CN" smtClean="0"/>
              <a:pPr/>
              <a:t>53</a:t>
            </a:fld>
            <a:endParaRPr lang="en-US" altLang="zh-CN" smtClean="0"/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Greedy Algorithm: A False Start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Greedy algorithm: </a:t>
            </a:r>
          </a:p>
          <a:p>
            <a:pPr lvl="1" eaLnBrk="1" hangingPunct="1"/>
            <a:r>
              <a:rPr lang="en-US" altLang="zh-CN" smtClean="0"/>
              <a:t>Put the first center at the best possible location for a single center, </a:t>
            </a:r>
          </a:p>
          <a:p>
            <a:pPr lvl="1" eaLnBrk="1" hangingPunct="1"/>
            <a:r>
              <a:rPr lang="en-US" altLang="zh-CN" smtClean="0"/>
              <a:t>and then keep adding centers so as to reduce the covering radius each time by as much as possible.</a:t>
            </a:r>
          </a:p>
          <a:p>
            <a:pPr eaLnBrk="1" hangingPunct="1"/>
            <a:r>
              <a:rPr lang="en-US" altLang="zh-CN" smtClean="0"/>
              <a:t>Remark: arbitrarily bad!</a:t>
            </a:r>
          </a:p>
        </p:txBody>
      </p:sp>
      <p:pic>
        <p:nvPicPr>
          <p:cNvPr id="50181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84438" y="5084763"/>
            <a:ext cx="4465637" cy="1211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A4331A0-0A50-4438-92CB-E78ADF3CD7B6}" type="slidenum">
              <a:rPr lang="en-US" altLang="zh-CN" smtClean="0"/>
              <a:pPr/>
              <a:t>54</a:t>
            </a:fld>
            <a:endParaRPr lang="en-US" altLang="zh-CN" smtClean="0"/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smtClean="0"/>
              <a:t>Center Selection: Greedy Algorithm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 smtClean="0">
                <a:solidFill>
                  <a:srgbClr val="CE0000"/>
                </a:solidFill>
              </a:rPr>
              <a:t>Farthest-first Traversal</a:t>
            </a:r>
            <a:r>
              <a:rPr lang="en-US" altLang="zh-CN" sz="2800" dirty="0" smtClean="0"/>
              <a:t>: Repeatedly choose the next center to be the site farthest from any existing center.</a:t>
            </a:r>
          </a:p>
          <a:p>
            <a:pPr eaLnBrk="1" hangingPunct="1"/>
            <a:r>
              <a:rPr lang="en-US" altLang="zh-CN" sz="2800" dirty="0" smtClean="0"/>
              <a:t>Greedy-Center-Selection(</a:t>
            </a:r>
            <a:r>
              <a:rPr lang="en-US" altLang="zh-CN" sz="2800" i="1" dirty="0" smtClean="0">
                <a:solidFill>
                  <a:srgbClr val="009999"/>
                </a:solidFill>
              </a:rPr>
              <a:t>k</a:t>
            </a:r>
            <a:r>
              <a:rPr lang="en-US" altLang="zh-CN" sz="2800" dirty="0" smtClean="0">
                <a:solidFill>
                  <a:srgbClr val="009999"/>
                </a:solidFill>
              </a:rPr>
              <a:t>, </a:t>
            </a:r>
            <a:r>
              <a:rPr lang="en-US" altLang="zh-CN" sz="2800" i="1" dirty="0" smtClean="0">
                <a:solidFill>
                  <a:srgbClr val="009999"/>
                </a:solidFill>
              </a:rPr>
              <a:t>n</a:t>
            </a:r>
            <a:r>
              <a:rPr lang="en-US" altLang="zh-CN" sz="2800" dirty="0" smtClean="0">
                <a:solidFill>
                  <a:srgbClr val="009999"/>
                </a:solidFill>
              </a:rPr>
              <a:t>, </a:t>
            </a:r>
            <a:r>
              <a:rPr lang="en-US" altLang="zh-CN" sz="2800" i="1" dirty="0" smtClean="0">
                <a:solidFill>
                  <a:srgbClr val="009999"/>
                </a:solidFill>
              </a:rPr>
              <a:t>s</a:t>
            </a:r>
            <a:r>
              <a:rPr lang="en-US" altLang="zh-CN" sz="2800" baseline="-25000" dirty="0" smtClean="0">
                <a:solidFill>
                  <a:srgbClr val="009999"/>
                </a:solidFill>
              </a:rPr>
              <a:t>1</a:t>
            </a:r>
            <a:r>
              <a:rPr lang="en-US" altLang="zh-CN" sz="2800" dirty="0" smtClean="0">
                <a:solidFill>
                  <a:srgbClr val="009999"/>
                </a:solidFill>
              </a:rPr>
              <a:t>,</a:t>
            </a:r>
            <a:r>
              <a:rPr lang="en-US" altLang="zh-CN" sz="2800" i="1" dirty="0" smtClean="0">
                <a:solidFill>
                  <a:srgbClr val="009999"/>
                </a:solidFill>
              </a:rPr>
              <a:t>s</a:t>
            </a:r>
            <a:r>
              <a:rPr lang="en-US" altLang="zh-CN" sz="2800" baseline="-25000" dirty="0" smtClean="0">
                <a:solidFill>
                  <a:srgbClr val="009999"/>
                </a:solidFill>
              </a:rPr>
              <a:t>2</a:t>
            </a:r>
            <a:r>
              <a:rPr lang="en-US" altLang="zh-CN" sz="2800" dirty="0" smtClean="0">
                <a:solidFill>
                  <a:srgbClr val="009999"/>
                </a:solidFill>
              </a:rPr>
              <a:t>,…,</a:t>
            </a:r>
            <a:r>
              <a:rPr lang="en-US" altLang="zh-CN" sz="2800" i="1" dirty="0" err="1" smtClean="0">
                <a:solidFill>
                  <a:srgbClr val="009999"/>
                </a:solidFill>
              </a:rPr>
              <a:t>s</a:t>
            </a:r>
            <a:r>
              <a:rPr lang="en-US" altLang="zh-CN" sz="2800" i="1" baseline="-25000" dirty="0" err="1" smtClean="0">
                <a:solidFill>
                  <a:srgbClr val="009999"/>
                </a:solidFill>
              </a:rPr>
              <a:t>n</a:t>
            </a:r>
            <a:r>
              <a:rPr lang="en-US" altLang="zh-CN" sz="2800" dirty="0" smtClean="0"/>
              <a:t>)</a:t>
            </a:r>
          </a:p>
          <a:p>
            <a:pPr eaLnBrk="1" hangingPunct="1">
              <a:buFontTx/>
              <a:buNone/>
            </a:pPr>
            <a:r>
              <a:rPr lang="en-US" altLang="zh-CN" sz="2800" dirty="0" smtClean="0"/>
              <a:t>          </a:t>
            </a:r>
            <a:r>
              <a:rPr lang="en-US" altLang="zh-CN" sz="2800" i="1" dirty="0" smtClean="0">
                <a:solidFill>
                  <a:srgbClr val="009999"/>
                </a:solidFill>
              </a:rPr>
              <a:t>C</a:t>
            </a:r>
            <a:r>
              <a:rPr lang="en-US" altLang="zh-CN" sz="2800" dirty="0" smtClean="0">
                <a:solidFill>
                  <a:srgbClr val="009999"/>
                </a:solidFill>
              </a:rPr>
              <a:t> = </a:t>
            </a:r>
            <a:r>
              <a:rPr lang="en-US" altLang="zh-CN" sz="2800" i="1" dirty="0" smtClean="0">
                <a:solidFill>
                  <a:srgbClr val="009999"/>
                </a:solidFill>
                <a:sym typeface="Symbol" pitchFamily="18" charset="2"/>
              </a:rPr>
              <a:t></a:t>
            </a:r>
          </a:p>
          <a:p>
            <a:pPr eaLnBrk="1" hangingPunct="1">
              <a:buFontTx/>
              <a:buNone/>
            </a:pPr>
            <a:r>
              <a:rPr lang="en-US" altLang="zh-CN" sz="2800" dirty="0" smtClean="0"/>
              <a:t>          repeat </a:t>
            </a:r>
            <a:r>
              <a:rPr lang="en-US" altLang="zh-CN" sz="2800" i="1" dirty="0" smtClean="0">
                <a:solidFill>
                  <a:srgbClr val="009999"/>
                </a:solidFill>
              </a:rPr>
              <a:t>k</a:t>
            </a:r>
            <a:r>
              <a:rPr lang="en-US" altLang="zh-CN" sz="2800" dirty="0" smtClean="0"/>
              <a:t> times</a:t>
            </a:r>
          </a:p>
          <a:p>
            <a:pPr eaLnBrk="1" hangingPunct="1">
              <a:buFontTx/>
              <a:buNone/>
            </a:pPr>
            <a:r>
              <a:rPr lang="en-US" altLang="zh-CN" sz="2800" dirty="0" smtClean="0"/>
              <a:t>              Select a site </a:t>
            </a:r>
            <a:r>
              <a:rPr lang="en-US" altLang="zh-CN" sz="2800" i="1" dirty="0" err="1" smtClean="0">
                <a:solidFill>
                  <a:srgbClr val="009999"/>
                </a:solidFill>
              </a:rPr>
              <a:t>s</a:t>
            </a:r>
            <a:r>
              <a:rPr lang="en-US" altLang="zh-CN" sz="2800" i="1" baseline="-25000" dirty="0" err="1" smtClean="0">
                <a:solidFill>
                  <a:srgbClr val="009999"/>
                </a:solidFill>
              </a:rPr>
              <a:t>i</a:t>
            </a:r>
            <a:r>
              <a:rPr lang="en-US" altLang="zh-CN" sz="2800" i="1" dirty="0" smtClean="0">
                <a:solidFill>
                  <a:srgbClr val="009999"/>
                </a:solidFill>
              </a:rPr>
              <a:t> </a:t>
            </a:r>
            <a:r>
              <a:rPr lang="en-US" altLang="zh-CN" sz="2800" dirty="0" smtClean="0"/>
              <a:t>with </a:t>
            </a:r>
            <a:r>
              <a:rPr lang="en-US" altLang="zh-CN" sz="2800" dirty="0" smtClean="0">
                <a:solidFill>
                  <a:srgbClr val="CE0000"/>
                </a:solidFill>
              </a:rPr>
              <a:t>maximum</a:t>
            </a:r>
            <a:r>
              <a:rPr lang="en-US" altLang="zh-CN" sz="2800" dirty="0" smtClean="0"/>
              <a:t> </a:t>
            </a:r>
            <a:r>
              <a:rPr lang="en-US" altLang="zh-CN" sz="2800" dirty="0" smtClean="0">
                <a:solidFill>
                  <a:srgbClr val="009999"/>
                </a:solidFill>
              </a:rPr>
              <a:t>dist(</a:t>
            </a:r>
            <a:r>
              <a:rPr lang="en-US" altLang="zh-CN" sz="2800" i="1" dirty="0" err="1" smtClean="0">
                <a:solidFill>
                  <a:srgbClr val="009999"/>
                </a:solidFill>
              </a:rPr>
              <a:t>s</a:t>
            </a:r>
            <a:r>
              <a:rPr lang="en-US" altLang="zh-CN" sz="2800" i="1" baseline="-25000" dirty="0" err="1" smtClean="0">
                <a:solidFill>
                  <a:srgbClr val="009999"/>
                </a:solidFill>
              </a:rPr>
              <a:t>i</a:t>
            </a:r>
            <a:r>
              <a:rPr lang="en-US" altLang="zh-CN" sz="2800" dirty="0" smtClean="0">
                <a:solidFill>
                  <a:srgbClr val="009999"/>
                </a:solidFill>
              </a:rPr>
              <a:t>, </a:t>
            </a:r>
            <a:r>
              <a:rPr lang="en-US" altLang="zh-CN" sz="2800" i="1" dirty="0" smtClean="0">
                <a:solidFill>
                  <a:srgbClr val="009999"/>
                </a:solidFill>
              </a:rPr>
              <a:t>C</a:t>
            </a:r>
            <a:r>
              <a:rPr lang="en-US" altLang="zh-CN" sz="2800" dirty="0" smtClean="0">
                <a:solidFill>
                  <a:srgbClr val="009999"/>
                </a:solidFill>
              </a:rPr>
              <a:t>)</a:t>
            </a:r>
          </a:p>
          <a:p>
            <a:pPr eaLnBrk="1" hangingPunct="1">
              <a:buFontTx/>
              <a:buNone/>
            </a:pPr>
            <a:r>
              <a:rPr lang="en-US" altLang="zh-CN" sz="2800" dirty="0" smtClean="0"/>
              <a:t>              Add </a:t>
            </a:r>
            <a:r>
              <a:rPr lang="en-US" altLang="zh-CN" sz="2800" i="1" dirty="0" err="1" smtClean="0">
                <a:solidFill>
                  <a:srgbClr val="009999"/>
                </a:solidFill>
              </a:rPr>
              <a:t>s</a:t>
            </a:r>
            <a:r>
              <a:rPr lang="en-US" altLang="zh-CN" sz="2800" i="1" baseline="-25000" dirty="0" err="1" smtClean="0">
                <a:solidFill>
                  <a:srgbClr val="009999"/>
                </a:solidFill>
              </a:rPr>
              <a:t>i</a:t>
            </a:r>
            <a:r>
              <a:rPr lang="en-US" altLang="zh-CN" sz="2800" dirty="0" smtClean="0"/>
              <a:t> to </a:t>
            </a:r>
            <a:r>
              <a:rPr lang="en-US" altLang="zh-CN" sz="2800" i="1" dirty="0" smtClean="0">
                <a:solidFill>
                  <a:srgbClr val="009999"/>
                </a:solidFill>
              </a:rPr>
              <a:t>C</a:t>
            </a:r>
          </a:p>
          <a:p>
            <a:pPr eaLnBrk="1" hangingPunct="1">
              <a:buFontTx/>
              <a:buNone/>
            </a:pPr>
            <a:r>
              <a:rPr lang="en-US" altLang="zh-CN" sz="2800" dirty="0" smtClean="0"/>
              <a:t>    </a:t>
            </a:r>
            <a:r>
              <a:rPr lang="en-US" altLang="zh-CN" sz="2800" dirty="0" smtClean="0"/>
              <a:t>     return </a:t>
            </a:r>
            <a:r>
              <a:rPr lang="en-US" altLang="zh-CN" sz="2800" i="1" dirty="0" smtClean="0">
                <a:solidFill>
                  <a:srgbClr val="009999"/>
                </a:solidFill>
              </a:rPr>
              <a:t>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2A14298-C36C-40D7-A18D-0A34EFD3C3D1}" type="slidenum">
              <a:rPr lang="en-US" altLang="zh-CN" smtClean="0"/>
              <a:pPr/>
              <a:t>55</a:t>
            </a:fld>
            <a:endParaRPr lang="en-US" altLang="zh-CN" smtClean="0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smtClean="0"/>
              <a:t>Center Selection: Analysis of Greedy Algorithm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solidFill>
                  <a:srgbClr val="CE0000"/>
                </a:solidFill>
              </a:rPr>
              <a:t>Observation.</a:t>
            </a:r>
            <a:r>
              <a:rPr lang="en-US" altLang="zh-CN" smtClean="0"/>
              <a:t> Upon termination all centers in </a:t>
            </a:r>
            <a:r>
              <a:rPr lang="en-US" altLang="zh-CN" i="1" smtClean="0">
                <a:solidFill>
                  <a:srgbClr val="009999"/>
                </a:solidFill>
              </a:rPr>
              <a:t>C</a:t>
            </a:r>
            <a:r>
              <a:rPr lang="en-US" altLang="zh-CN" smtClean="0"/>
              <a:t> are pairwise at least </a:t>
            </a:r>
            <a:r>
              <a:rPr lang="en-US" altLang="zh-CN" i="1" smtClean="0">
                <a:solidFill>
                  <a:srgbClr val="009999"/>
                </a:solidFill>
              </a:rPr>
              <a:t>r</a:t>
            </a:r>
            <a:r>
              <a:rPr lang="en-US" altLang="zh-CN" smtClean="0">
                <a:solidFill>
                  <a:srgbClr val="009999"/>
                </a:solidFill>
              </a:rPr>
              <a:t>(</a:t>
            </a:r>
            <a:r>
              <a:rPr lang="en-US" altLang="zh-CN" i="1" smtClean="0">
                <a:solidFill>
                  <a:srgbClr val="009999"/>
                </a:solidFill>
              </a:rPr>
              <a:t>C</a:t>
            </a:r>
            <a:r>
              <a:rPr lang="en-US" altLang="zh-CN" smtClean="0">
                <a:solidFill>
                  <a:srgbClr val="009999"/>
                </a:solidFill>
              </a:rPr>
              <a:t>)</a:t>
            </a:r>
            <a:r>
              <a:rPr lang="en-US" altLang="zh-CN" smtClean="0"/>
              <a:t> apart.</a:t>
            </a:r>
          </a:p>
          <a:p>
            <a:pPr eaLnBrk="1" hangingPunct="1"/>
            <a:r>
              <a:rPr lang="en-US" altLang="zh-CN" smtClean="0"/>
              <a:t>Proof. By construction of algorithm.</a:t>
            </a:r>
          </a:p>
          <a:p>
            <a:pPr eaLnBrk="1" hangingPunct="1"/>
            <a:endParaRPr lang="en-US" altLang="zh-CN" smtClean="0"/>
          </a:p>
          <a:p>
            <a:pPr eaLnBrk="1" hangingPunct="1"/>
            <a:r>
              <a:rPr lang="en-US" altLang="zh-CN" smtClean="0">
                <a:solidFill>
                  <a:srgbClr val="CE0000"/>
                </a:solidFill>
              </a:rPr>
              <a:t>Theorem</a:t>
            </a:r>
            <a:r>
              <a:rPr lang="en-US" altLang="zh-CN" smtClean="0"/>
              <a:t>. Let </a:t>
            </a:r>
            <a:r>
              <a:rPr lang="en-US" altLang="zh-CN" i="1" smtClean="0">
                <a:solidFill>
                  <a:srgbClr val="009999"/>
                </a:solidFill>
              </a:rPr>
              <a:t>C</a:t>
            </a:r>
            <a:r>
              <a:rPr lang="en-US" altLang="zh-CN" smtClean="0">
                <a:solidFill>
                  <a:srgbClr val="009999"/>
                </a:solidFill>
              </a:rPr>
              <a:t>*</a:t>
            </a:r>
            <a:r>
              <a:rPr lang="en-US" altLang="zh-CN" smtClean="0"/>
              <a:t> be an optimal set of centers. Then </a:t>
            </a:r>
            <a:r>
              <a:rPr lang="en-US" altLang="zh-CN" i="1" smtClean="0">
                <a:solidFill>
                  <a:srgbClr val="009999"/>
                </a:solidFill>
              </a:rPr>
              <a:t>r</a:t>
            </a:r>
            <a:r>
              <a:rPr lang="en-US" altLang="zh-CN" smtClean="0">
                <a:solidFill>
                  <a:srgbClr val="009999"/>
                </a:solidFill>
              </a:rPr>
              <a:t>(</a:t>
            </a:r>
            <a:r>
              <a:rPr lang="en-US" altLang="zh-CN" i="1" smtClean="0">
                <a:solidFill>
                  <a:srgbClr val="009999"/>
                </a:solidFill>
              </a:rPr>
              <a:t>C</a:t>
            </a:r>
            <a:r>
              <a:rPr lang="en-US" altLang="zh-CN" smtClean="0">
                <a:solidFill>
                  <a:srgbClr val="009999"/>
                </a:solidFill>
              </a:rPr>
              <a:t>) </a:t>
            </a:r>
            <a:r>
              <a:rPr lang="en-US" altLang="zh-CN" smtClean="0">
                <a:solidFill>
                  <a:srgbClr val="009999"/>
                </a:solidFill>
                <a:sym typeface="Symbol" pitchFamily="18" charset="2"/>
              </a:rPr>
              <a:t></a:t>
            </a:r>
            <a:r>
              <a:rPr lang="en-US" altLang="zh-CN" smtClean="0">
                <a:solidFill>
                  <a:srgbClr val="009999"/>
                </a:solidFill>
              </a:rPr>
              <a:t> 2</a:t>
            </a:r>
            <a:r>
              <a:rPr lang="en-US" altLang="zh-CN" i="1" smtClean="0">
                <a:solidFill>
                  <a:srgbClr val="009999"/>
                </a:solidFill>
              </a:rPr>
              <a:t>r</a:t>
            </a:r>
            <a:r>
              <a:rPr lang="en-US" altLang="zh-CN" smtClean="0">
                <a:solidFill>
                  <a:srgbClr val="009999"/>
                </a:solidFill>
              </a:rPr>
              <a:t>(</a:t>
            </a:r>
            <a:r>
              <a:rPr lang="en-US" altLang="zh-CN" i="1" smtClean="0">
                <a:solidFill>
                  <a:srgbClr val="009999"/>
                </a:solidFill>
              </a:rPr>
              <a:t>C</a:t>
            </a:r>
            <a:r>
              <a:rPr lang="en-US" altLang="zh-CN" smtClean="0">
                <a:solidFill>
                  <a:srgbClr val="009999"/>
                </a:solidFill>
              </a:rPr>
              <a:t>*)</a:t>
            </a:r>
            <a:r>
              <a:rPr lang="en-US" altLang="zh-CN" smtClean="0"/>
              <a:t>.</a:t>
            </a:r>
          </a:p>
          <a:p>
            <a:pPr eaLnBrk="1" hangingPunct="1"/>
            <a:r>
              <a:rPr lang="en-US" altLang="zh-CN" smtClean="0"/>
              <a:t>Proof. (by contradiction) Assume </a:t>
            </a:r>
            <a:r>
              <a:rPr lang="en-US" altLang="zh-CN" i="1" smtClean="0">
                <a:solidFill>
                  <a:srgbClr val="009999"/>
                </a:solidFill>
              </a:rPr>
              <a:t>r</a:t>
            </a:r>
            <a:r>
              <a:rPr lang="en-US" altLang="zh-CN" smtClean="0">
                <a:solidFill>
                  <a:srgbClr val="009999"/>
                </a:solidFill>
              </a:rPr>
              <a:t>(</a:t>
            </a:r>
            <a:r>
              <a:rPr lang="en-US" altLang="zh-CN" i="1" smtClean="0">
                <a:solidFill>
                  <a:srgbClr val="009999"/>
                </a:solidFill>
              </a:rPr>
              <a:t>C</a:t>
            </a:r>
            <a:r>
              <a:rPr lang="en-US" altLang="zh-CN" smtClean="0">
                <a:solidFill>
                  <a:srgbClr val="009999"/>
                </a:solidFill>
              </a:rPr>
              <a:t>*) &lt;  </a:t>
            </a:r>
            <a:r>
              <a:rPr lang="en-US" altLang="zh-CN" i="1" smtClean="0">
                <a:solidFill>
                  <a:srgbClr val="009999"/>
                </a:solidFill>
              </a:rPr>
              <a:t>r</a:t>
            </a:r>
            <a:r>
              <a:rPr lang="en-US" altLang="zh-CN" smtClean="0">
                <a:solidFill>
                  <a:srgbClr val="009999"/>
                </a:solidFill>
              </a:rPr>
              <a:t>(</a:t>
            </a:r>
            <a:r>
              <a:rPr lang="en-US" altLang="zh-CN" i="1" smtClean="0">
                <a:solidFill>
                  <a:srgbClr val="009999"/>
                </a:solidFill>
              </a:rPr>
              <a:t>C</a:t>
            </a:r>
            <a:r>
              <a:rPr lang="en-US" altLang="zh-CN" smtClean="0">
                <a:solidFill>
                  <a:srgbClr val="009999"/>
                </a:solidFill>
              </a:rPr>
              <a:t>)/2</a:t>
            </a:r>
            <a:r>
              <a:rPr lang="en-US" altLang="zh-CN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6BC22FD-9756-4671-BF0A-A2727A09C07A}" type="slidenum">
              <a:rPr lang="en-US" altLang="zh-CN" smtClean="0"/>
              <a:pPr/>
              <a:t>56</a:t>
            </a:fld>
            <a:endParaRPr lang="en-US" altLang="zh-CN" smtClean="0"/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smtClean="0"/>
              <a:t>Center Selection: Analysis of Greedy Algorithm</a:t>
            </a:r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mtClean="0"/>
              <a:t>For each site </a:t>
            </a:r>
            <a:r>
              <a:rPr lang="en-US" altLang="zh-CN" i="1" smtClean="0">
                <a:solidFill>
                  <a:srgbClr val="009999"/>
                </a:solidFill>
              </a:rPr>
              <a:t>c</a:t>
            </a:r>
            <a:r>
              <a:rPr lang="en-US" altLang="zh-CN" i="1" baseline="-25000" smtClean="0">
                <a:solidFill>
                  <a:srgbClr val="009999"/>
                </a:solidFill>
              </a:rPr>
              <a:t>i</a:t>
            </a:r>
            <a:r>
              <a:rPr lang="en-US" altLang="zh-CN" smtClean="0"/>
              <a:t> in </a:t>
            </a:r>
            <a:r>
              <a:rPr lang="en-US" altLang="zh-CN" i="1" smtClean="0">
                <a:solidFill>
                  <a:srgbClr val="009999"/>
                </a:solidFill>
              </a:rPr>
              <a:t>C</a:t>
            </a:r>
            <a:r>
              <a:rPr lang="en-US" altLang="zh-CN" smtClean="0"/>
              <a:t>, consider ball of radius </a:t>
            </a:r>
            <a:r>
              <a:rPr lang="en-US" altLang="zh-CN" i="1" smtClean="0">
                <a:solidFill>
                  <a:srgbClr val="009999"/>
                </a:solidFill>
              </a:rPr>
              <a:t>r</a:t>
            </a:r>
            <a:r>
              <a:rPr lang="en-US" altLang="zh-CN" smtClean="0">
                <a:solidFill>
                  <a:srgbClr val="009999"/>
                </a:solidFill>
              </a:rPr>
              <a:t>(</a:t>
            </a:r>
            <a:r>
              <a:rPr lang="en-US" altLang="zh-CN" i="1" smtClean="0">
                <a:solidFill>
                  <a:srgbClr val="009999"/>
                </a:solidFill>
              </a:rPr>
              <a:t>C</a:t>
            </a:r>
            <a:r>
              <a:rPr lang="en-US" altLang="zh-CN" smtClean="0">
                <a:solidFill>
                  <a:srgbClr val="009999"/>
                </a:solidFill>
              </a:rPr>
              <a:t>)/2</a:t>
            </a:r>
            <a:r>
              <a:rPr lang="en-US" altLang="zh-CN" smtClean="0"/>
              <a:t> around it.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/>
              <a:t>Exactly one </a:t>
            </a:r>
            <a:r>
              <a:rPr lang="en-US" altLang="zh-CN" i="1" smtClean="0">
                <a:solidFill>
                  <a:srgbClr val="009999"/>
                </a:solidFill>
              </a:rPr>
              <a:t>c</a:t>
            </a:r>
            <a:r>
              <a:rPr lang="en-US" altLang="zh-CN" i="1" baseline="-25000" smtClean="0">
                <a:solidFill>
                  <a:srgbClr val="009999"/>
                </a:solidFill>
              </a:rPr>
              <a:t>i</a:t>
            </a:r>
            <a:r>
              <a:rPr lang="en-US" altLang="zh-CN" smtClean="0">
                <a:solidFill>
                  <a:srgbClr val="009999"/>
                </a:solidFill>
              </a:rPr>
              <a:t>*</a:t>
            </a:r>
            <a:r>
              <a:rPr lang="en-US" altLang="zh-CN" smtClean="0"/>
              <a:t> in each ball; let </a:t>
            </a:r>
            <a:r>
              <a:rPr lang="en-US" altLang="zh-CN" i="1" smtClean="0">
                <a:solidFill>
                  <a:srgbClr val="009999"/>
                </a:solidFill>
              </a:rPr>
              <a:t>c</a:t>
            </a:r>
            <a:r>
              <a:rPr lang="en-US" altLang="zh-CN" i="1" baseline="-25000" smtClean="0">
                <a:solidFill>
                  <a:srgbClr val="009999"/>
                </a:solidFill>
              </a:rPr>
              <a:t>i</a:t>
            </a:r>
            <a:r>
              <a:rPr lang="en-US" altLang="zh-CN" smtClean="0"/>
              <a:t> be the site paired with </a:t>
            </a:r>
            <a:r>
              <a:rPr lang="en-US" altLang="zh-CN" i="1" smtClean="0">
                <a:solidFill>
                  <a:srgbClr val="009999"/>
                </a:solidFill>
              </a:rPr>
              <a:t>c</a:t>
            </a:r>
            <a:r>
              <a:rPr lang="en-US" altLang="zh-CN" i="1" baseline="-25000" smtClean="0">
                <a:solidFill>
                  <a:srgbClr val="009999"/>
                </a:solidFill>
              </a:rPr>
              <a:t>i</a:t>
            </a:r>
            <a:r>
              <a:rPr lang="en-US" altLang="zh-CN" smtClean="0">
                <a:solidFill>
                  <a:srgbClr val="009999"/>
                </a:solidFill>
              </a:rPr>
              <a:t>*</a:t>
            </a:r>
            <a:r>
              <a:rPr lang="en-US" altLang="zh-CN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/>
              <a:t>Consider any site </a:t>
            </a:r>
            <a:r>
              <a:rPr lang="en-US" altLang="zh-CN" i="1" smtClean="0">
                <a:solidFill>
                  <a:srgbClr val="009999"/>
                </a:solidFill>
              </a:rPr>
              <a:t>s</a:t>
            </a:r>
            <a:r>
              <a:rPr lang="en-US" altLang="zh-CN" smtClean="0"/>
              <a:t> and its closest center </a:t>
            </a:r>
            <a:r>
              <a:rPr lang="en-US" altLang="zh-CN" i="1" smtClean="0">
                <a:solidFill>
                  <a:srgbClr val="009999"/>
                </a:solidFill>
              </a:rPr>
              <a:t>c</a:t>
            </a:r>
            <a:r>
              <a:rPr lang="en-US" altLang="zh-CN" i="1" baseline="-25000" smtClean="0">
                <a:solidFill>
                  <a:srgbClr val="009999"/>
                </a:solidFill>
              </a:rPr>
              <a:t>i</a:t>
            </a:r>
            <a:r>
              <a:rPr lang="en-US" altLang="zh-CN" smtClean="0">
                <a:solidFill>
                  <a:srgbClr val="009999"/>
                </a:solidFill>
              </a:rPr>
              <a:t>*</a:t>
            </a:r>
            <a:r>
              <a:rPr lang="en-US" altLang="zh-CN" smtClean="0"/>
              <a:t> in </a:t>
            </a:r>
            <a:r>
              <a:rPr lang="en-US" altLang="zh-CN" i="1" smtClean="0">
                <a:solidFill>
                  <a:srgbClr val="009999"/>
                </a:solidFill>
              </a:rPr>
              <a:t>C</a:t>
            </a:r>
            <a:r>
              <a:rPr lang="en-US" altLang="zh-CN" smtClean="0">
                <a:solidFill>
                  <a:srgbClr val="009999"/>
                </a:solidFill>
              </a:rPr>
              <a:t>*</a:t>
            </a:r>
            <a:r>
              <a:rPr lang="en-US" altLang="zh-CN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>
                <a:solidFill>
                  <a:srgbClr val="009999"/>
                </a:solidFill>
              </a:rPr>
              <a:t>dist(</a:t>
            </a:r>
            <a:r>
              <a:rPr lang="en-US" altLang="zh-CN" i="1" smtClean="0">
                <a:solidFill>
                  <a:srgbClr val="009999"/>
                </a:solidFill>
              </a:rPr>
              <a:t>s</a:t>
            </a:r>
            <a:r>
              <a:rPr lang="en-US" altLang="zh-CN" smtClean="0">
                <a:solidFill>
                  <a:srgbClr val="009999"/>
                </a:solidFill>
              </a:rPr>
              <a:t>, </a:t>
            </a:r>
            <a:r>
              <a:rPr lang="en-US" altLang="zh-CN" i="1" smtClean="0">
                <a:solidFill>
                  <a:srgbClr val="009999"/>
                </a:solidFill>
              </a:rPr>
              <a:t>C</a:t>
            </a:r>
            <a:r>
              <a:rPr lang="en-US" altLang="zh-CN" smtClean="0">
                <a:solidFill>
                  <a:srgbClr val="009999"/>
                </a:solidFill>
              </a:rPr>
              <a:t>) </a:t>
            </a:r>
            <a:r>
              <a:rPr lang="en-US" altLang="zh-CN" smtClean="0">
                <a:solidFill>
                  <a:srgbClr val="009999"/>
                </a:solidFill>
                <a:sym typeface="Symbol" pitchFamily="18" charset="2"/>
              </a:rPr>
              <a:t></a:t>
            </a:r>
            <a:r>
              <a:rPr lang="en-US" altLang="zh-CN" smtClean="0">
                <a:solidFill>
                  <a:srgbClr val="009999"/>
                </a:solidFill>
              </a:rPr>
              <a:t> dist(</a:t>
            </a:r>
            <a:r>
              <a:rPr lang="en-US" altLang="zh-CN" i="1" smtClean="0">
                <a:solidFill>
                  <a:srgbClr val="009999"/>
                </a:solidFill>
              </a:rPr>
              <a:t>s</a:t>
            </a:r>
            <a:r>
              <a:rPr lang="en-US" altLang="zh-CN" smtClean="0">
                <a:solidFill>
                  <a:srgbClr val="009999"/>
                </a:solidFill>
              </a:rPr>
              <a:t>, </a:t>
            </a:r>
            <a:r>
              <a:rPr lang="en-US" altLang="zh-CN" i="1" smtClean="0">
                <a:solidFill>
                  <a:srgbClr val="009999"/>
                </a:solidFill>
              </a:rPr>
              <a:t>c</a:t>
            </a:r>
            <a:r>
              <a:rPr lang="en-US" altLang="zh-CN" i="1" baseline="-25000" smtClean="0">
                <a:solidFill>
                  <a:srgbClr val="009999"/>
                </a:solidFill>
              </a:rPr>
              <a:t>i</a:t>
            </a:r>
            <a:r>
              <a:rPr lang="en-US" altLang="zh-CN" smtClean="0">
                <a:solidFill>
                  <a:srgbClr val="009999"/>
                </a:solidFill>
              </a:rPr>
              <a:t>) </a:t>
            </a:r>
            <a:r>
              <a:rPr lang="en-US" altLang="zh-CN" smtClean="0">
                <a:solidFill>
                  <a:srgbClr val="009999"/>
                </a:solidFill>
                <a:sym typeface="Symbol" pitchFamily="18" charset="2"/>
              </a:rPr>
              <a:t></a:t>
            </a:r>
            <a:r>
              <a:rPr lang="en-US" altLang="zh-CN" smtClean="0">
                <a:solidFill>
                  <a:srgbClr val="009999"/>
                </a:solidFill>
              </a:rPr>
              <a:t> dist(</a:t>
            </a:r>
            <a:r>
              <a:rPr lang="en-US" altLang="zh-CN" i="1" smtClean="0">
                <a:solidFill>
                  <a:srgbClr val="009999"/>
                </a:solidFill>
              </a:rPr>
              <a:t>s</a:t>
            </a:r>
            <a:r>
              <a:rPr lang="en-US" altLang="zh-CN" smtClean="0">
                <a:solidFill>
                  <a:srgbClr val="009999"/>
                </a:solidFill>
              </a:rPr>
              <a:t>, </a:t>
            </a:r>
            <a:r>
              <a:rPr lang="en-US" altLang="zh-CN" i="1" smtClean="0">
                <a:solidFill>
                  <a:srgbClr val="009999"/>
                </a:solidFill>
              </a:rPr>
              <a:t>c</a:t>
            </a:r>
            <a:r>
              <a:rPr lang="en-US" altLang="zh-CN" i="1" baseline="-25000" smtClean="0">
                <a:solidFill>
                  <a:srgbClr val="009999"/>
                </a:solidFill>
              </a:rPr>
              <a:t>i</a:t>
            </a:r>
            <a:r>
              <a:rPr lang="en-US" altLang="zh-CN" smtClean="0">
                <a:solidFill>
                  <a:srgbClr val="009999"/>
                </a:solidFill>
              </a:rPr>
              <a:t>*) + dist(</a:t>
            </a:r>
            <a:r>
              <a:rPr lang="en-US" altLang="zh-CN" i="1" smtClean="0">
                <a:solidFill>
                  <a:srgbClr val="009999"/>
                </a:solidFill>
              </a:rPr>
              <a:t>c</a:t>
            </a:r>
            <a:r>
              <a:rPr lang="en-US" altLang="zh-CN" i="1" baseline="-25000" smtClean="0">
                <a:solidFill>
                  <a:srgbClr val="009999"/>
                </a:solidFill>
              </a:rPr>
              <a:t>i</a:t>
            </a:r>
            <a:r>
              <a:rPr lang="en-US" altLang="zh-CN" smtClean="0">
                <a:solidFill>
                  <a:srgbClr val="009999"/>
                </a:solidFill>
              </a:rPr>
              <a:t>*, </a:t>
            </a:r>
            <a:r>
              <a:rPr lang="en-US" altLang="zh-CN" i="1" smtClean="0">
                <a:solidFill>
                  <a:srgbClr val="009999"/>
                </a:solidFill>
              </a:rPr>
              <a:t>c</a:t>
            </a:r>
            <a:r>
              <a:rPr lang="en-US" altLang="zh-CN" i="1" baseline="-25000" smtClean="0">
                <a:solidFill>
                  <a:srgbClr val="009999"/>
                </a:solidFill>
              </a:rPr>
              <a:t>i</a:t>
            </a:r>
            <a:r>
              <a:rPr lang="en-US" altLang="zh-CN" smtClean="0">
                <a:solidFill>
                  <a:srgbClr val="009999"/>
                </a:solidFill>
              </a:rPr>
              <a:t>) </a:t>
            </a:r>
            <a:r>
              <a:rPr lang="en-US" altLang="zh-CN" smtClean="0">
                <a:solidFill>
                  <a:srgbClr val="009999"/>
                </a:solidFill>
                <a:sym typeface="Symbol" pitchFamily="18" charset="2"/>
              </a:rPr>
              <a:t></a:t>
            </a:r>
            <a:r>
              <a:rPr lang="en-US" altLang="zh-CN" smtClean="0">
                <a:solidFill>
                  <a:srgbClr val="009999"/>
                </a:solidFill>
              </a:rPr>
              <a:t> 2</a:t>
            </a:r>
            <a:r>
              <a:rPr lang="en-US" altLang="zh-CN" i="1" smtClean="0">
                <a:solidFill>
                  <a:srgbClr val="009999"/>
                </a:solidFill>
              </a:rPr>
              <a:t>r</a:t>
            </a:r>
            <a:r>
              <a:rPr lang="en-US" altLang="zh-CN" smtClean="0">
                <a:solidFill>
                  <a:srgbClr val="009999"/>
                </a:solidFill>
              </a:rPr>
              <a:t>(</a:t>
            </a:r>
            <a:r>
              <a:rPr lang="en-US" altLang="zh-CN" i="1" smtClean="0">
                <a:solidFill>
                  <a:srgbClr val="009999"/>
                </a:solidFill>
              </a:rPr>
              <a:t>C</a:t>
            </a:r>
            <a:r>
              <a:rPr lang="en-US" altLang="zh-CN" smtClean="0">
                <a:solidFill>
                  <a:srgbClr val="009999"/>
                </a:solidFill>
              </a:rPr>
              <a:t>*)</a:t>
            </a:r>
            <a:r>
              <a:rPr lang="en-US" altLang="zh-CN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/>
              <a:t>Thus </a:t>
            </a:r>
            <a:r>
              <a:rPr lang="en-US" altLang="zh-CN" i="1" smtClean="0">
                <a:solidFill>
                  <a:srgbClr val="009999"/>
                </a:solidFill>
              </a:rPr>
              <a:t>r</a:t>
            </a:r>
            <a:r>
              <a:rPr lang="en-US" altLang="zh-CN" smtClean="0">
                <a:solidFill>
                  <a:srgbClr val="009999"/>
                </a:solidFill>
              </a:rPr>
              <a:t>(</a:t>
            </a:r>
            <a:r>
              <a:rPr lang="en-US" altLang="zh-CN" i="1" smtClean="0">
                <a:solidFill>
                  <a:srgbClr val="009999"/>
                </a:solidFill>
              </a:rPr>
              <a:t>C</a:t>
            </a:r>
            <a:r>
              <a:rPr lang="en-US" altLang="zh-CN" smtClean="0">
                <a:solidFill>
                  <a:srgbClr val="009999"/>
                </a:solidFill>
              </a:rPr>
              <a:t>) </a:t>
            </a:r>
            <a:r>
              <a:rPr lang="en-US" altLang="zh-CN" smtClean="0">
                <a:solidFill>
                  <a:srgbClr val="009999"/>
                </a:solidFill>
                <a:sym typeface="Symbol" pitchFamily="18" charset="2"/>
              </a:rPr>
              <a:t></a:t>
            </a:r>
            <a:r>
              <a:rPr lang="en-US" altLang="zh-CN" smtClean="0">
                <a:solidFill>
                  <a:srgbClr val="009999"/>
                </a:solidFill>
              </a:rPr>
              <a:t> 2</a:t>
            </a:r>
            <a:r>
              <a:rPr lang="en-US" altLang="zh-CN" i="1" smtClean="0">
                <a:solidFill>
                  <a:srgbClr val="009999"/>
                </a:solidFill>
              </a:rPr>
              <a:t>r</a:t>
            </a:r>
            <a:r>
              <a:rPr lang="en-US" altLang="zh-CN" smtClean="0">
                <a:solidFill>
                  <a:srgbClr val="009999"/>
                </a:solidFill>
              </a:rPr>
              <a:t>(</a:t>
            </a:r>
            <a:r>
              <a:rPr lang="en-US" altLang="zh-CN" i="1" smtClean="0">
                <a:solidFill>
                  <a:srgbClr val="009999"/>
                </a:solidFill>
              </a:rPr>
              <a:t>C</a:t>
            </a:r>
            <a:r>
              <a:rPr lang="en-US" altLang="zh-CN" smtClean="0">
                <a:solidFill>
                  <a:srgbClr val="009999"/>
                </a:solidFill>
              </a:rPr>
              <a:t>*)</a:t>
            </a:r>
            <a:r>
              <a:rPr lang="en-US" altLang="zh-CN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04FE198-EA01-4FBB-896E-BA691D7D4F6A}" type="slidenum">
              <a:rPr lang="en-US" altLang="zh-CN" smtClean="0"/>
              <a:pPr/>
              <a:t>57</a:t>
            </a:fld>
            <a:endParaRPr lang="en-US" altLang="zh-CN" smtClean="0"/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smtClean="0"/>
              <a:t>Center Selection: Analysis of Greedy Algorithm</a:t>
            </a:r>
          </a:p>
        </p:txBody>
      </p:sp>
      <p:pic>
        <p:nvPicPr>
          <p:cNvPr id="54276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403350" y="2276475"/>
            <a:ext cx="6335713" cy="309245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730143A-64E7-4D73-A571-ADCAB8D5D8C9}" type="slidenum">
              <a:rPr lang="en-US" altLang="zh-CN" smtClean="0"/>
              <a:pPr/>
              <a:t>58</a:t>
            </a:fld>
            <a:endParaRPr lang="en-US" altLang="zh-CN" smtClean="0"/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Center Selection</a:t>
            </a:r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 smtClean="0">
                <a:solidFill>
                  <a:srgbClr val="CE0000"/>
                </a:solidFill>
              </a:rPr>
              <a:t>Theorem.</a:t>
            </a:r>
            <a:r>
              <a:rPr lang="en-US" altLang="zh-CN" sz="2800" smtClean="0"/>
              <a:t> Greedy algorithm is a </a:t>
            </a:r>
            <a:r>
              <a:rPr lang="en-US" altLang="zh-CN" sz="2800" smtClean="0">
                <a:solidFill>
                  <a:srgbClr val="009999"/>
                </a:solidFill>
              </a:rPr>
              <a:t>2</a:t>
            </a:r>
            <a:r>
              <a:rPr lang="en-US" altLang="zh-CN" sz="2800" smtClean="0"/>
              <a:t>-approximation for center selection problem.</a:t>
            </a:r>
          </a:p>
          <a:p>
            <a:pPr eaLnBrk="1" hangingPunct="1"/>
            <a:r>
              <a:rPr lang="en-US" altLang="zh-CN" sz="2800" smtClean="0">
                <a:solidFill>
                  <a:srgbClr val="CE0000"/>
                </a:solidFill>
              </a:rPr>
              <a:t>Remark.</a:t>
            </a:r>
            <a:r>
              <a:rPr lang="en-US" altLang="zh-CN" sz="2800" smtClean="0"/>
              <a:t> Greedy algorithm always places centers at sites, but is still within a factor of </a:t>
            </a:r>
            <a:r>
              <a:rPr lang="en-US" altLang="zh-CN" sz="2800" smtClean="0">
                <a:solidFill>
                  <a:srgbClr val="009999"/>
                </a:solidFill>
              </a:rPr>
              <a:t>2</a:t>
            </a:r>
            <a:r>
              <a:rPr lang="en-US" altLang="zh-CN" sz="2800" smtClean="0"/>
              <a:t> of best solution that is allowed to place centers anywhere.</a:t>
            </a:r>
          </a:p>
          <a:p>
            <a:pPr eaLnBrk="1" hangingPunct="1"/>
            <a:endParaRPr lang="en-US" altLang="zh-CN" sz="1000" smtClean="0"/>
          </a:p>
          <a:p>
            <a:pPr eaLnBrk="1" hangingPunct="1"/>
            <a:r>
              <a:rPr lang="en-US" altLang="zh-CN" sz="2800" smtClean="0">
                <a:solidFill>
                  <a:srgbClr val="CE0000"/>
                </a:solidFill>
              </a:rPr>
              <a:t>Question.</a:t>
            </a:r>
            <a:r>
              <a:rPr lang="en-US" altLang="zh-CN" sz="2800" smtClean="0"/>
              <a:t> Is there hope of a </a:t>
            </a:r>
            <a:r>
              <a:rPr lang="en-US" altLang="zh-CN" sz="2800" smtClean="0">
                <a:solidFill>
                  <a:srgbClr val="009999"/>
                </a:solidFill>
              </a:rPr>
              <a:t>3/2</a:t>
            </a:r>
            <a:r>
              <a:rPr lang="en-US" altLang="zh-CN" sz="2800" smtClean="0"/>
              <a:t>-approximation? </a:t>
            </a:r>
            <a:r>
              <a:rPr lang="en-US" altLang="zh-CN" sz="2800" smtClean="0">
                <a:solidFill>
                  <a:srgbClr val="009999"/>
                </a:solidFill>
              </a:rPr>
              <a:t>4/3</a:t>
            </a:r>
            <a:r>
              <a:rPr lang="en-US" altLang="zh-CN" sz="2800" smtClean="0"/>
              <a:t>?</a:t>
            </a:r>
          </a:p>
          <a:p>
            <a:pPr eaLnBrk="1" hangingPunct="1"/>
            <a:endParaRPr lang="en-US" altLang="zh-CN" sz="1000" smtClean="0"/>
          </a:p>
          <a:p>
            <a:pPr eaLnBrk="1" hangingPunct="1"/>
            <a:r>
              <a:rPr lang="en-US" altLang="zh-CN" sz="2800" smtClean="0">
                <a:solidFill>
                  <a:srgbClr val="CE0000"/>
                </a:solidFill>
              </a:rPr>
              <a:t>Theorem.</a:t>
            </a:r>
            <a:r>
              <a:rPr lang="en-US" altLang="zh-CN" sz="2800" smtClean="0"/>
              <a:t> Unless P = NP, there no </a:t>
            </a:r>
            <a:r>
              <a:rPr lang="en-US" altLang="zh-CN" sz="2800" smtClean="0">
                <a:solidFill>
                  <a:srgbClr val="009999"/>
                </a:solidFill>
                <a:sym typeface="Symbol" pitchFamily="18" charset="2"/>
              </a:rPr>
              <a:t></a:t>
            </a:r>
            <a:r>
              <a:rPr lang="en-US" altLang="zh-CN" sz="2800" smtClean="0"/>
              <a:t>-approx for center-selection problem for any </a:t>
            </a:r>
            <a:r>
              <a:rPr lang="en-US" altLang="zh-CN" sz="2800" smtClean="0">
                <a:solidFill>
                  <a:srgbClr val="009999"/>
                </a:solidFill>
                <a:sym typeface="Symbol" pitchFamily="18" charset="2"/>
              </a:rPr>
              <a:t></a:t>
            </a:r>
            <a:r>
              <a:rPr lang="en-US" altLang="zh-CN" sz="2800" smtClean="0">
                <a:solidFill>
                  <a:srgbClr val="009999"/>
                </a:solidFill>
              </a:rPr>
              <a:t> &lt; 2</a:t>
            </a:r>
            <a:r>
              <a:rPr lang="en-US" altLang="zh-CN" sz="280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B27D3CF-3D09-4B10-8712-97C267959C1A}" type="slidenum">
              <a:rPr lang="en-US" altLang="zh-CN" smtClean="0"/>
              <a:pPr/>
              <a:t>59</a:t>
            </a:fld>
            <a:endParaRPr lang="en-US" altLang="zh-CN" smtClean="0"/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Max SAT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solidFill>
                  <a:srgbClr val="CE0000"/>
                </a:solidFill>
              </a:rPr>
              <a:t>Input</a:t>
            </a:r>
            <a:r>
              <a:rPr lang="en-US" altLang="zh-CN" smtClean="0"/>
              <a:t>:</a:t>
            </a:r>
          </a:p>
          <a:p>
            <a:pPr lvl="1" eaLnBrk="1" hangingPunct="1"/>
            <a:r>
              <a:rPr lang="en-US" altLang="zh-CN" i="1" smtClean="0">
                <a:solidFill>
                  <a:srgbClr val="008C87"/>
                </a:solidFill>
              </a:rPr>
              <a:t>n</a:t>
            </a:r>
            <a:r>
              <a:rPr lang="en-US" altLang="zh-CN" smtClean="0"/>
              <a:t> boolean variables </a:t>
            </a:r>
            <a:r>
              <a:rPr lang="en-US" altLang="zh-CN" i="1" smtClean="0">
                <a:solidFill>
                  <a:srgbClr val="008C87"/>
                </a:solidFill>
              </a:rPr>
              <a:t>x</a:t>
            </a:r>
            <a:r>
              <a:rPr lang="en-US" altLang="zh-CN" baseline="-25000" smtClean="0">
                <a:solidFill>
                  <a:srgbClr val="008C87"/>
                </a:solidFill>
              </a:rPr>
              <a:t>1</a:t>
            </a:r>
            <a:r>
              <a:rPr lang="en-US" altLang="zh-CN" smtClean="0">
                <a:solidFill>
                  <a:srgbClr val="008C87"/>
                </a:solidFill>
              </a:rPr>
              <a:t>, </a:t>
            </a:r>
            <a:r>
              <a:rPr lang="en-US" altLang="zh-CN" i="1" smtClean="0">
                <a:solidFill>
                  <a:srgbClr val="008C87"/>
                </a:solidFill>
              </a:rPr>
              <a:t>x</a:t>
            </a:r>
            <a:r>
              <a:rPr lang="en-US" altLang="zh-CN" baseline="-25000" smtClean="0">
                <a:solidFill>
                  <a:srgbClr val="008C87"/>
                </a:solidFill>
              </a:rPr>
              <a:t>2</a:t>
            </a:r>
            <a:r>
              <a:rPr lang="en-US" altLang="zh-CN" smtClean="0">
                <a:solidFill>
                  <a:srgbClr val="008C87"/>
                </a:solidFill>
              </a:rPr>
              <a:t>, …, </a:t>
            </a:r>
            <a:r>
              <a:rPr lang="en-US" altLang="zh-CN" i="1" smtClean="0">
                <a:solidFill>
                  <a:srgbClr val="008C87"/>
                </a:solidFill>
              </a:rPr>
              <a:t>x</a:t>
            </a:r>
            <a:r>
              <a:rPr lang="en-US" altLang="zh-CN" i="1" baseline="-25000" smtClean="0">
                <a:solidFill>
                  <a:srgbClr val="008C87"/>
                </a:solidFill>
              </a:rPr>
              <a:t>n</a:t>
            </a:r>
          </a:p>
          <a:p>
            <a:pPr lvl="1" eaLnBrk="1" hangingPunct="1"/>
            <a:r>
              <a:rPr lang="en-US" altLang="zh-CN" i="1" smtClean="0">
                <a:solidFill>
                  <a:srgbClr val="008C87"/>
                </a:solidFill>
              </a:rPr>
              <a:t>m</a:t>
            </a:r>
            <a:r>
              <a:rPr lang="en-US" altLang="zh-CN" smtClean="0"/>
              <a:t> clauses </a:t>
            </a:r>
            <a:r>
              <a:rPr lang="en-US" altLang="zh-CN" i="1" smtClean="0">
                <a:solidFill>
                  <a:srgbClr val="008C87"/>
                </a:solidFill>
              </a:rPr>
              <a:t>C</a:t>
            </a:r>
            <a:r>
              <a:rPr lang="en-US" altLang="zh-CN" baseline="-25000" smtClean="0">
                <a:solidFill>
                  <a:srgbClr val="008C87"/>
                </a:solidFill>
              </a:rPr>
              <a:t>1</a:t>
            </a:r>
            <a:r>
              <a:rPr lang="en-US" altLang="zh-CN" smtClean="0">
                <a:solidFill>
                  <a:srgbClr val="008C87"/>
                </a:solidFill>
              </a:rPr>
              <a:t>, </a:t>
            </a:r>
            <a:r>
              <a:rPr lang="en-US" altLang="zh-CN" i="1" smtClean="0">
                <a:solidFill>
                  <a:srgbClr val="008C87"/>
                </a:solidFill>
              </a:rPr>
              <a:t>C</a:t>
            </a:r>
            <a:r>
              <a:rPr lang="en-US" altLang="zh-CN" baseline="-25000" smtClean="0">
                <a:solidFill>
                  <a:srgbClr val="008C87"/>
                </a:solidFill>
              </a:rPr>
              <a:t>2</a:t>
            </a:r>
            <a:r>
              <a:rPr lang="en-US" altLang="zh-CN" smtClean="0">
                <a:solidFill>
                  <a:srgbClr val="008C87"/>
                </a:solidFill>
              </a:rPr>
              <a:t>, …, </a:t>
            </a:r>
            <a:r>
              <a:rPr lang="en-US" altLang="zh-CN" i="1" smtClean="0">
                <a:solidFill>
                  <a:srgbClr val="008C87"/>
                </a:solidFill>
              </a:rPr>
              <a:t>C</a:t>
            </a:r>
            <a:r>
              <a:rPr lang="en-US" altLang="zh-CN" i="1" baseline="-25000" smtClean="0">
                <a:solidFill>
                  <a:srgbClr val="008C87"/>
                </a:solidFill>
              </a:rPr>
              <a:t>m</a:t>
            </a:r>
          </a:p>
          <a:p>
            <a:pPr lvl="1" eaLnBrk="1" hangingPunct="1"/>
            <a:r>
              <a:rPr lang="en-US" altLang="zh-CN" smtClean="0"/>
              <a:t>weight </a:t>
            </a:r>
            <a:r>
              <a:rPr lang="en-US" altLang="zh-CN" i="1" smtClean="0">
                <a:solidFill>
                  <a:srgbClr val="008C87"/>
                </a:solidFill>
              </a:rPr>
              <a:t>w</a:t>
            </a:r>
            <a:r>
              <a:rPr lang="en-US" altLang="zh-CN" i="1" baseline="-25000" smtClean="0">
                <a:solidFill>
                  <a:srgbClr val="008C87"/>
                </a:solidFill>
              </a:rPr>
              <a:t>i</a:t>
            </a:r>
            <a:r>
              <a:rPr lang="en-US" altLang="zh-CN" smtClean="0">
                <a:solidFill>
                  <a:srgbClr val="008C87"/>
                </a:solidFill>
              </a:rPr>
              <a:t> </a:t>
            </a:r>
            <a:r>
              <a:rPr lang="en-US" altLang="zh-CN" smtClean="0">
                <a:solidFill>
                  <a:srgbClr val="008C87"/>
                </a:solidFill>
                <a:cs typeface="Times New Roman" pitchFamily="18" charset="0"/>
              </a:rPr>
              <a:t>≥ 0</a:t>
            </a:r>
            <a:r>
              <a:rPr lang="en-US" altLang="zh-CN" smtClean="0"/>
              <a:t> for each clause </a:t>
            </a:r>
            <a:r>
              <a:rPr lang="en-US" altLang="zh-CN" i="1" smtClean="0">
                <a:solidFill>
                  <a:srgbClr val="008C87"/>
                </a:solidFill>
              </a:rPr>
              <a:t>C</a:t>
            </a:r>
            <a:r>
              <a:rPr lang="en-US" altLang="zh-CN" i="1" baseline="-25000" smtClean="0">
                <a:solidFill>
                  <a:srgbClr val="008C87"/>
                </a:solidFill>
              </a:rPr>
              <a:t>i</a:t>
            </a:r>
          </a:p>
          <a:p>
            <a:pPr eaLnBrk="1" hangingPunct="1"/>
            <a:r>
              <a:rPr lang="en-US" altLang="zh-CN" smtClean="0">
                <a:solidFill>
                  <a:srgbClr val="CE0000"/>
                </a:solidFill>
              </a:rPr>
              <a:t>Goal:</a:t>
            </a:r>
            <a:r>
              <a:rPr lang="en-US" altLang="zh-CN" smtClean="0"/>
              <a:t> Find an assignment of TRUE/FALSE for the </a:t>
            </a:r>
            <a:r>
              <a:rPr lang="en-US" altLang="zh-CN" i="1" smtClean="0">
                <a:solidFill>
                  <a:srgbClr val="008C87"/>
                </a:solidFill>
              </a:rPr>
              <a:t>x</a:t>
            </a:r>
            <a:r>
              <a:rPr lang="en-US" altLang="zh-CN" i="1" baseline="-25000" smtClean="0">
                <a:solidFill>
                  <a:srgbClr val="008C87"/>
                </a:solidFill>
              </a:rPr>
              <a:t>i</a:t>
            </a:r>
            <a:r>
              <a:rPr lang="en-US" altLang="zh-CN" smtClean="0"/>
              <a:t> that maximizes total weight of satisfied clauses.</a:t>
            </a:r>
          </a:p>
          <a:p>
            <a:pPr eaLnBrk="1" hangingPunct="1"/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AE9658B-8F46-467A-A023-9A32490D2CA5}" type="slidenum">
              <a:rPr lang="en-US" altLang="zh-CN" smtClean="0"/>
              <a:pPr/>
              <a:t>6</a:t>
            </a:fld>
            <a:endParaRPr lang="en-US" altLang="zh-CN" smtClean="0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Load Balancing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dirty="0" smtClean="0"/>
              <a:t>Input: </a:t>
            </a:r>
            <a:r>
              <a:rPr lang="en-US" altLang="zh-CN" sz="2800" i="1" dirty="0" smtClean="0">
                <a:solidFill>
                  <a:srgbClr val="009999"/>
                </a:solidFill>
              </a:rPr>
              <a:t>m</a:t>
            </a:r>
            <a:r>
              <a:rPr lang="en-US" altLang="zh-CN" sz="2800" dirty="0" smtClean="0"/>
              <a:t> identical machines; </a:t>
            </a:r>
            <a:r>
              <a:rPr lang="en-US" altLang="zh-CN" sz="2800" i="1" dirty="0" smtClean="0">
                <a:solidFill>
                  <a:srgbClr val="009999"/>
                </a:solidFill>
              </a:rPr>
              <a:t>n</a:t>
            </a:r>
            <a:r>
              <a:rPr lang="en-US" altLang="zh-CN" sz="2800" dirty="0" smtClean="0"/>
              <a:t> jobs, job </a:t>
            </a:r>
            <a:r>
              <a:rPr lang="en-US" altLang="zh-CN" sz="2800" i="1" dirty="0" smtClean="0">
                <a:solidFill>
                  <a:srgbClr val="009999"/>
                </a:solidFill>
              </a:rPr>
              <a:t>j</a:t>
            </a:r>
            <a:r>
              <a:rPr lang="en-US" altLang="zh-CN" sz="2800" dirty="0" smtClean="0"/>
              <a:t> has processing time </a:t>
            </a:r>
            <a:r>
              <a:rPr lang="en-US" altLang="zh-CN" sz="2800" i="1" dirty="0" err="1" smtClean="0">
                <a:solidFill>
                  <a:srgbClr val="009999"/>
                </a:solidFill>
              </a:rPr>
              <a:t>t</a:t>
            </a:r>
            <a:r>
              <a:rPr lang="en-US" altLang="zh-CN" sz="2800" i="1" baseline="-25000" dirty="0" err="1" smtClean="0">
                <a:solidFill>
                  <a:srgbClr val="009999"/>
                </a:solidFill>
              </a:rPr>
              <a:t>j</a:t>
            </a:r>
            <a:r>
              <a:rPr lang="en-US" altLang="zh-CN" sz="2800" dirty="0" smtClean="0"/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 smtClean="0"/>
              <a:t>Job </a:t>
            </a:r>
            <a:r>
              <a:rPr lang="en-US" altLang="zh-CN" sz="2400" i="1" dirty="0" smtClean="0">
                <a:solidFill>
                  <a:srgbClr val="009999"/>
                </a:solidFill>
              </a:rPr>
              <a:t>j</a:t>
            </a:r>
            <a:r>
              <a:rPr lang="en-US" altLang="zh-CN" sz="2400" dirty="0" smtClean="0"/>
              <a:t> must run contiguously on one machine.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 smtClean="0"/>
              <a:t>A machine can process at most one job at a time.</a:t>
            </a:r>
          </a:p>
          <a:p>
            <a:pPr eaLnBrk="1" hangingPunct="1">
              <a:lnSpc>
                <a:spcPct val="90000"/>
              </a:lnSpc>
            </a:pPr>
            <a:endParaRPr lang="en-US" altLang="zh-CN" sz="14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 smtClean="0"/>
              <a:t>Def. Let </a:t>
            </a:r>
            <a:r>
              <a:rPr lang="en-US" altLang="zh-CN" sz="2800" i="1" dirty="0" smtClean="0">
                <a:solidFill>
                  <a:srgbClr val="009999"/>
                </a:solidFill>
              </a:rPr>
              <a:t>J(</a:t>
            </a:r>
            <a:r>
              <a:rPr lang="en-US" altLang="zh-CN" sz="2800" i="1" dirty="0" err="1" smtClean="0">
                <a:solidFill>
                  <a:srgbClr val="009999"/>
                </a:solidFill>
              </a:rPr>
              <a:t>i</a:t>
            </a:r>
            <a:r>
              <a:rPr lang="en-US" altLang="zh-CN" sz="2800" i="1" dirty="0" smtClean="0">
                <a:solidFill>
                  <a:srgbClr val="009999"/>
                </a:solidFill>
              </a:rPr>
              <a:t>)</a:t>
            </a:r>
            <a:r>
              <a:rPr lang="en-US" altLang="zh-CN" sz="2800" dirty="0" smtClean="0"/>
              <a:t> be the subset of jobs assigned to machine </a:t>
            </a:r>
            <a:r>
              <a:rPr lang="en-US" altLang="zh-CN" sz="2800" i="1" dirty="0" err="1" smtClean="0">
                <a:solidFill>
                  <a:srgbClr val="009999"/>
                </a:solidFill>
              </a:rPr>
              <a:t>i</a:t>
            </a:r>
            <a:r>
              <a:rPr lang="en-US" altLang="zh-CN" sz="2800" dirty="0" smtClean="0"/>
              <a:t>. The load of machine </a:t>
            </a:r>
            <a:r>
              <a:rPr lang="en-US" altLang="zh-CN" sz="2800" i="1" dirty="0" err="1" smtClean="0">
                <a:solidFill>
                  <a:srgbClr val="009999"/>
                </a:solidFill>
              </a:rPr>
              <a:t>i</a:t>
            </a:r>
            <a:r>
              <a:rPr lang="en-US" altLang="zh-CN" sz="2800" dirty="0" smtClean="0"/>
              <a:t> is </a:t>
            </a:r>
            <a:r>
              <a:rPr lang="en-US" altLang="zh-CN" sz="2800" i="1" dirty="0" smtClean="0">
                <a:solidFill>
                  <a:srgbClr val="009999"/>
                </a:solidFill>
              </a:rPr>
              <a:t>L</a:t>
            </a:r>
            <a:r>
              <a:rPr lang="en-US" altLang="zh-CN" sz="2800" i="1" baseline="-25000" dirty="0" smtClean="0">
                <a:solidFill>
                  <a:srgbClr val="009999"/>
                </a:solidFill>
              </a:rPr>
              <a:t>i</a:t>
            </a:r>
            <a:r>
              <a:rPr lang="en-US" altLang="zh-CN" sz="2800" i="1" dirty="0" smtClean="0"/>
              <a:t> </a:t>
            </a:r>
            <a:r>
              <a:rPr lang="en-US" altLang="zh-CN" sz="2800" dirty="0" smtClean="0"/>
              <a:t>=          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 smtClean="0"/>
              <a:t>Def. The </a:t>
            </a:r>
            <a:r>
              <a:rPr lang="en-US" altLang="zh-CN" sz="2800" dirty="0" err="1" smtClean="0">
                <a:solidFill>
                  <a:srgbClr val="CE0000"/>
                </a:solidFill>
              </a:rPr>
              <a:t>makespan</a:t>
            </a:r>
            <a:r>
              <a:rPr lang="en-US" altLang="zh-CN" sz="2800" dirty="0" smtClean="0"/>
              <a:t> is the maximum load on any machine </a:t>
            </a:r>
            <a:r>
              <a:rPr lang="en-US" altLang="zh-CN" sz="2800" i="1" dirty="0" smtClean="0">
                <a:solidFill>
                  <a:srgbClr val="009999"/>
                </a:solidFill>
              </a:rPr>
              <a:t>L</a:t>
            </a:r>
            <a:r>
              <a:rPr lang="en-US" altLang="zh-CN" sz="2800" dirty="0" smtClean="0">
                <a:solidFill>
                  <a:srgbClr val="009999"/>
                </a:solidFill>
              </a:rPr>
              <a:t> = max</a:t>
            </a:r>
            <a:r>
              <a:rPr lang="en-US" altLang="zh-CN" sz="2800" i="1" baseline="-25000" dirty="0" smtClean="0">
                <a:solidFill>
                  <a:srgbClr val="009999"/>
                </a:solidFill>
              </a:rPr>
              <a:t>i</a:t>
            </a:r>
            <a:r>
              <a:rPr lang="en-US" altLang="zh-CN" sz="2800" dirty="0" smtClean="0">
                <a:solidFill>
                  <a:srgbClr val="009999"/>
                </a:solidFill>
              </a:rPr>
              <a:t> </a:t>
            </a:r>
            <a:r>
              <a:rPr lang="en-US" altLang="zh-CN" sz="2800" i="1" dirty="0" smtClean="0">
                <a:solidFill>
                  <a:srgbClr val="009999"/>
                </a:solidFill>
              </a:rPr>
              <a:t>L</a:t>
            </a:r>
            <a:r>
              <a:rPr lang="en-US" altLang="zh-CN" sz="2800" i="1" baseline="-25000" dirty="0" smtClean="0">
                <a:solidFill>
                  <a:srgbClr val="009999"/>
                </a:solidFill>
              </a:rPr>
              <a:t>i</a:t>
            </a:r>
            <a:r>
              <a:rPr lang="en-US" altLang="zh-CN" sz="2800" dirty="0" smtClean="0"/>
              <a:t>.</a:t>
            </a:r>
            <a:endParaRPr lang="en-US" altLang="zh-CN" sz="900" dirty="0" smtClean="0">
              <a:solidFill>
                <a:srgbClr val="CE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 smtClean="0">
                <a:solidFill>
                  <a:srgbClr val="CE0000"/>
                </a:solidFill>
              </a:rPr>
              <a:t>Load balancing:</a:t>
            </a:r>
            <a:r>
              <a:rPr lang="en-US" altLang="zh-CN" sz="2800" dirty="0" smtClean="0"/>
              <a:t> Assign each job to a machine to minimize </a:t>
            </a:r>
            <a:r>
              <a:rPr lang="en-US" altLang="zh-CN" sz="2800" dirty="0" err="1" smtClean="0"/>
              <a:t>makespan</a:t>
            </a:r>
            <a:r>
              <a:rPr lang="en-US" altLang="zh-CN" sz="2800" dirty="0" smtClean="0"/>
              <a:t>.</a:t>
            </a:r>
          </a:p>
        </p:txBody>
      </p:sp>
      <p:graphicFrame>
        <p:nvGraphicFramePr>
          <p:cNvPr id="6146" name="Object 8"/>
          <p:cNvGraphicFramePr>
            <a:graphicFrameLocks noChangeAspect="1"/>
          </p:cNvGraphicFramePr>
          <p:nvPr>
            <p:ph sz="half" idx="4294967295"/>
          </p:nvPr>
        </p:nvGraphicFramePr>
        <p:xfrm>
          <a:off x="6804025" y="3860800"/>
          <a:ext cx="863600" cy="404813"/>
        </p:xfrm>
        <a:graphic>
          <a:graphicData uri="http://schemas.openxmlformats.org/presentationml/2006/ole">
            <p:oleObj spid="_x0000_s91138" name="Equation" r:id="rId3" imgW="596880" imgH="27936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39B5AC9-2865-42D7-A47F-826E6C08EA6B}" type="slidenum">
              <a:rPr lang="en-US" altLang="zh-CN" smtClean="0"/>
              <a:pPr/>
              <a:t>60</a:t>
            </a:fld>
            <a:endParaRPr lang="en-US" altLang="zh-CN" smtClean="0"/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smtClean="0"/>
              <a:t>Flipping Coins (Johnson’s Algorithm)</a:t>
            </a:r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Set </a:t>
            </a:r>
            <a:r>
              <a:rPr lang="en-US" altLang="zh-CN" i="1" smtClean="0">
                <a:solidFill>
                  <a:srgbClr val="008C87"/>
                </a:solidFill>
              </a:rPr>
              <a:t>x</a:t>
            </a:r>
            <a:r>
              <a:rPr lang="en-US" altLang="zh-CN" i="1" baseline="-25000" smtClean="0">
                <a:solidFill>
                  <a:srgbClr val="008C87"/>
                </a:solidFill>
              </a:rPr>
              <a:t>i</a:t>
            </a:r>
            <a:r>
              <a:rPr lang="en-US" altLang="zh-CN" i="1" smtClean="0"/>
              <a:t> </a:t>
            </a:r>
            <a:r>
              <a:rPr lang="en-US" altLang="zh-CN" smtClean="0"/>
              <a:t>to true with probability </a:t>
            </a:r>
            <a:r>
              <a:rPr lang="en-US" altLang="zh-CN" smtClean="0">
                <a:solidFill>
                  <a:srgbClr val="008C87"/>
                </a:solidFill>
              </a:rPr>
              <a:t>½</a:t>
            </a:r>
            <a:r>
              <a:rPr lang="en-US" altLang="zh-CN" smtClean="0"/>
              <a:t> independently.</a:t>
            </a:r>
          </a:p>
          <a:p>
            <a:pPr eaLnBrk="1" hangingPunct="1"/>
            <a:endParaRPr lang="en-US" altLang="zh-CN" sz="1600" smtClean="0"/>
          </a:p>
          <a:p>
            <a:pPr eaLnBrk="1" hangingPunct="1"/>
            <a:r>
              <a:rPr lang="en-US" altLang="zh-CN" smtClean="0">
                <a:solidFill>
                  <a:srgbClr val="CE0000"/>
                </a:solidFill>
              </a:rPr>
              <a:t>Theorem</a:t>
            </a:r>
            <a:r>
              <a:rPr lang="en-US" altLang="zh-CN" smtClean="0"/>
              <a:t>: This randomized algorithm is a </a:t>
            </a:r>
            <a:r>
              <a:rPr lang="en-US" altLang="zh-CN" smtClean="0">
                <a:solidFill>
                  <a:srgbClr val="008C87"/>
                </a:solidFill>
              </a:rPr>
              <a:t>½</a:t>
            </a:r>
            <a:r>
              <a:rPr lang="en-US" altLang="zh-CN" smtClean="0"/>
              <a:t>-approximation algorithm.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85F16E6-4AC7-4D7F-8916-7228C5C2657D}" type="slidenum">
              <a:rPr lang="en-US" altLang="zh-CN" smtClean="0"/>
              <a:pPr/>
              <a:t>61</a:t>
            </a:fld>
            <a:endParaRPr lang="en-US" altLang="zh-CN" smtClean="0"/>
          </a:p>
        </p:txBody>
      </p:sp>
      <p:sp>
        <p:nvSpPr>
          <p:cNvPr id="92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smtClean="0"/>
              <a:t>Maximum Satisfiability:  Johnson's Algorithm</a:t>
            </a:r>
          </a:p>
        </p:txBody>
      </p:sp>
      <p:sp>
        <p:nvSpPr>
          <p:cNvPr id="92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400" smtClean="0">
                <a:solidFill>
                  <a:srgbClr val="CE0000"/>
                </a:solidFill>
              </a:rPr>
              <a:t>Proof:</a:t>
            </a:r>
            <a:r>
              <a:rPr lang="en-US" altLang="zh-CN" sz="2400" smtClean="0">
                <a:solidFill>
                  <a:schemeClr val="hlink"/>
                </a:solidFill>
              </a:rPr>
              <a:t>  </a:t>
            </a:r>
            <a:r>
              <a:rPr lang="en-US" altLang="zh-CN" sz="2400" smtClean="0"/>
              <a:t>Consider random variable 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zh-CN" sz="2400" smtClean="0"/>
              <a:t>Let </a:t>
            </a:r>
          </a:p>
          <a:p>
            <a:pPr lvl="1" eaLnBrk="1" hangingPunct="1"/>
            <a:endParaRPr lang="en-US" altLang="zh-CN" sz="2400" smtClean="0"/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smtClean="0"/>
              <a:t>Let </a:t>
            </a:r>
            <a:r>
              <a:rPr lang="en-US" altLang="zh-CN" sz="2400" smtClean="0">
                <a:solidFill>
                  <a:srgbClr val="008C87"/>
                </a:solidFill>
              </a:rPr>
              <a:t>OPT</a:t>
            </a:r>
            <a:r>
              <a:rPr lang="en-US" altLang="zh-CN" sz="2400" smtClean="0"/>
              <a:t> = weight of the optimal assignment.</a:t>
            </a:r>
          </a:p>
          <a:p>
            <a:pPr lvl="1" eaLnBrk="1" hangingPunct="1"/>
            <a:r>
              <a:rPr lang="en-US" altLang="zh-CN" sz="2400" smtClean="0"/>
              <a:t>Let </a:t>
            </a:r>
            <a:r>
              <a:rPr lang="en-US" altLang="zh-CN" sz="2400" i="1" smtClean="0">
                <a:solidFill>
                  <a:srgbClr val="008C87"/>
                </a:solidFill>
                <a:sym typeface="MT Extra" pitchFamily="18" charset="2"/>
              </a:rPr>
              <a:t></a:t>
            </a:r>
            <a:r>
              <a:rPr lang="en-US" altLang="zh-CN" sz="2400" i="1" baseline="-25000" smtClean="0">
                <a:solidFill>
                  <a:srgbClr val="008C87"/>
                </a:solidFill>
                <a:sym typeface="MT Extra" pitchFamily="18" charset="2"/>
              </a:rPr>
              <a:t>j</a:t>
            </a:r>
            <a:r>
              <a:rPr lang="en-US" altLang="zh-CN" sz="2400" baseline="-25000" smtClean="0">
                <a:sym typeface="MT Extra" pitchFamily="18" charset="2"/>
              </a:rPr>
              <a:t>  </a:t>
            </a:r>
            <a:r>
              <a:rPr lang="en-US" altLang="zh-CN" sz="2400" smtClean="0"/>
              <a:t>be the number of distinct literals in clause </a:t>
            </a:r>
            <a:r>
              <a:rPr lang="en-US" altLang="zh-CN" sz="2400" i="1" smtClean="0">
                <a:solidFill>
                  <a:srgbClr val="008C87"/>
                </a:solidFill>
              </a:rPr>
              <a:t>C</a:t>
            </a:r>
            <a:r>
              <a:rPr lang="en-US" altLang="zh-CN" sz="2400" i="1" baseline="-25000" smtClean="0">
                <a:solidFill>
                  <a:srgbClr val="008C87"/>
                </a:solidFill>
              </a:rPr>
              <a:t>j</a:t>
            </a:r>
            <a:r>
              <a:rPr lang="en-US" altLang="zh-CN" sz="2400" smtClean="0"/>
              <a:t>.</a:t>
            </a:r>
          </a:p>
          <a:p>
            <a:pPr lvl="1" eaLnBrk="1" hangingPunct="1"/>
            <a:endParaRPr lang="en-US" altLang="zh-CN" smtClean="0"/>
          </a:p>
        </p:txBody>
      </p:sp>
      <p:graphicFrame>
        <p:nvGraphicFramePr>
          <p:cNvPr id="9218" name="Object 4"/>
          <p:cNvGraphicFramePr>
            <a:graphicFrameLocks noChangeAspect="1"/>
          </p:cNvGraphicFramePr>
          <p:nvPr/>
        </p:nvGraphicFramePr>
        <p:xfrm>
          <a:off x="5292725" y="1484313"/>
          <a:ext cx="2808288" cy="609600"/>
        </p:xfrm>
        <a:graphic>
          <a:graphicData uri="http://schemas.openxmlformats.org/presentationml/2006/ole">
            <p:oleObj spid="_x0000_s9218" name="Equation" r:id="rId4" imgW="2108160" imgH="457200" progId="Equation.3">
              <p:embed/>
            </p:oleObj>
          </a:graphicData>
        </a:graphic>
      </p:graphicFrame>
      <p:graphicFrame>
        <p:nvGraphicFramePr>
          <p:cNvPr id="9219" name="Object 5"/>
          <p:cNvGraphicFramePr>
            <a:graphicFrameLocks noChangeAspect="1"/>
          </p:cNvGraphicFramePr>
          <p:nvPr/>
        </p:nvGraphicFramePr>
        <p:xfrm>
          <a:off x="1997075" y="1989138"/>
          <a:ext cx="1495425" cy="690562"/>
        </p:xfrm>
        <a:graphic>
          <a:graphicData uri="http://schemas.openxmlformats.org/presentationml/2006/ole">
            <p:oleObj spid="_x0000_s9219" name="Equation" r:id="rId5" imgW="965160" imgH="444240" progId="Equation.3">
              <p:embed/>
            </p:oleObj>
          </a:graphicData>
        </a:graphic>
      </p:graphicFrame>
      <p:graphicFrame>
        <p:nvGraphicFramePr>
          <p:cNvPr id="9220" name="Object 6"/>
          <p:cNvGraphicFramePr>
            <a:graphicFrameLocks noChangeAspect="1"/>
          </p:cNvGraphicFramePr>
          <p:nvPr/>
        </p:nvGraphicFramePr>
        <p:xfrm>
          <a:off x="1371600" y="3644900"/>
          <a:ext cx="4038600" cy="3035300"/>
        </p:xfrm>
        <a:graphic>
          <a:graphicData uri="http://schemas.openxmlformats.org/presentationml/2006/ole">
            <p:oleObj spid="_x0000_s9220" name="Equation" r:id="rId6" imgW="2717640" imgH="1930320" progId="Equation.3">
              <p:embed/>
            </p:oleObj>
          </a:graphicData>
        </a:graphic>
      </p:graphicFrame>
      <p:sp>
        <p:nvSpPr>
          <p:cNvPr id="9224" name="AutoShape 7"/>
          <p:cNvSpPr>
            <a:spLocks noChangeArrowheads="1"/>
          </p:cNvSpPr>
          <p:nvPr/>
        </p:nvSpPr>
        <p:spPr bwMode="auto">
          <a:xfrm flipH="1">
            <a:off x="5180013" y="3792538"/>
            <a:ext cx="3430587" cy="428625"/>
          </a:xfrm>
          <a:prstGeom prst="rightArrowCallout">
            <a:avLst>
              <a:gd name="adj1" fmla="val 32602"/>
              <a:gd name="adj2" fmla="val 37042"/>
              <a:gd name="adj3" fmla="val 69810"/>
              <a:gd name="adj4" fmla="val 79778"/>
            </a:avLst>
          </a:prstGeom>
          <a:solidFill>
            <a:schemeClr val="folHlink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 eaLnBrk="0" hangingPunct="0"/>
            <a:r>
              <a:rPr lang="en-US" altLang="zh-CN" sz="1800">
                <a:solidFill>
                  <a:schemeClr val="tx1"/>
                </a:solidFill>
                <a:latin typeface="Arial" charset="0"/>
              </a:rPr>
              <a:t>linearity of expectation</a:t>
            </a:r>
            <a:endParaRPr lang="en-US" altLang="zh-CN" sz="1800">
              <a:solidFill>
                <a:schemeClr val="tx1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0290DA3-4682-42C3-8DF2-FA427B01A7F2}" type="slidenum">
              <a:rPr lang="en-US" altLang="zh-CN" smtClean="0"/>
              <a:pPr/>
              <a:t>62</a:t>
            </a:fld>
            <a:endParaRPr lang="en-US" altLang="zh-CN" smtClean="0"/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smtClean="0"/>
              <a:t>Maximum Satisfiability:  Johnson's Algorithm</a:t>
            </a:r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solidFill>
                  <a:srgbClr val="CE0000"/>
                </a:solidFill>
              </a:rPr>
              <a:t>Corollary.</a:t>
            </a:r>
            <a:r>
              <a:rPr lang="en-US" altLang="zh-CN" smtClean="0"/>
              <a:t>  If every clause has at least </a:t>
            </a:r>
            <a:r>
              <a:rPr lang="en-US" altLang="zh-CN" i="1" smtClean="0">
                <a:solidFill>
                  <a:srgbClr val="008C87"/>
                </a:solidFill>
              </a:rPr>
              <a:t>k</a:t>
            </a:r>
            <a:r>
              <a:rPr lang="en-US" altLang="zh-CN" smtClean="0"/>
              <a:t> literals, Johnson's algorithm is a </a:t>
            </a:r>
            <a:r>
              <a:rPr lang="en-US" altLang="zh-CN" smtClean="0">
                <a:solidFill>
                  <a:srgbClr val="008C87"/>
                </a:solidFill>
              </a:rPr>
              <a:t>1 </a:t>
            </a:r>
            <a:r>
              <a:rPr lang="en-US" altLang="zh-CN" smtClean="0">
                <a:solidFill>
                  <a:srgbClr val="008C87"/>
                </a:solidFill>
                <a:sym typeface="Symbol" pitchFamily="18" charset="2"/>
              </a:rPr>
              <a:t></a:t>
            </a:r>
            <a:r>
              <a:rPr lang="en-US" altLang="zh-CN" smtClean="0">
                <a:solidFill>
                  <a:srgbClr val="008C87"/>
                </a:solidFill>
              </a:rPr>
              <a:t> (½)</a:t>
            </a:r>
            <a:r>
              <a:rPr lang="en-US" altLang="zh-CN" sz="3600" i="1" baseline="30000" smtClean="0">
                <a:solidFill>
                  <a:srgbClr val="008C87"/>
                </a:solidFill>
              </a:rPr>
              <a:t>k</a:t>
            </a:r>
            <a:r>
              <a:rPr lang="en-US" altLang="zh-CN" smtClean="0"/>
              <a:t> approximation algorithm.</a:t>
            </a:r>
          </a:p>
          <a:p>
            <a:pPr lvl="1" eaLnBrk="1" hangingPunct="1"/>
            <a:r>
              <a:rPr lang="en-US" altLang="zh-CN" smtClean="0">
                <a:solidFill>
                  <a:srgbClr val="008C87"/>
                </a:solidFill>
              </a:rPr>
              <a:t>7/8</a:t>
            </a:r>
            <a:r>
              <a:rPr lang="en-US" altLang="zh-CN" smtClean="0"/>
              <a:t> approximation algorithm for </a:t>
            </a:r>
            <a:r>
              <a:rPr lang="en-US" altLang="zh-CN" smtClean="0">
                <a:solidFill>
                  <a:srgbClr val="CE0000"/>
                </a:solidFill>
              </a:rPr>
              <a:t>MAX E3SAT</a:t>
            </a:r>
            <a:r>
              <a:rPr lang="en-US" altLang="zh-CN" smtClean="0"/>
              <a:t>.</a:t>
            </a:r>
          </a:p>
          <a:p>
            <a:pPr lvl="1" eaLnBrk="1" hangingPunct="1"/>
            <a:endParaRPr lang="en-US" altLang="zh-CN" sz="1200" smtClean="0"/>
          </a:p>
          <a:p>
            <a:pPr eaLnBrk="1" hangingPunct="1"/>
            <a:r>
              <a:rPr lang="en-US" altLang="zh-CN" sz="2400" smtClean="0">
                <a:solidFill>
                  <a:srgbClr val="CE0000"/>
                </a:solidFill>
              </a:rPr>
              <a:t>Theorem (H</a:t>
            </a:r>
            <a:r>
              <a:rPr lang="en-US" altLang="zh-CN" sz="2400" smtClean="0">
                <a:solidFill>
                  <a:srgbClr val="CE0000"/>
                </a:solidFill>
                <a:latin typeface="Arial" charset="0"/>
              </a:rPr>
              <a:t>å</a:t>
            </a:r>
            <a:r>
              <a:rPr lang="en-US" altLang="zh-CN" sz="2400" smtClean="0">
                <a:solidFill>
                  <a:srgbClr val="CE0000"/>
                </a:solidFill>
              </a:rPr>
              <a:t>stad, 1997).</a:t>
            </a:r>
            <a:r>
              <a:rPr lang="en-US" altLang="zh-CN" sz="2400" smtClean="0"/>
              <a:t>  If </a:t>
            </a:r>
            <a:r>
              <a:rPr lang="en-US" altLang="zh-CN" sz="2400" smtClean="0">
                <a:solidFill>
                  <a:srgbClr val="CE0000"/>
                </a:solidFill>
              </a:rPr>
              <a:t>MAX ESAT</a:t>
            </a:r>
            <a:r>
              <a:rPr lang="en-US" altLang="zh-CN" sz="2400" smtClean="0"/>
              <a:t> has an </a:t>
            </a:r>
            <a:r>
              <a:rPr lang="en-US" altLang="zh-CN" sz="2400" i="1" smtClean="0">
                <a:solidFill>
                  <a:srgbClr val="008C87"/>
                </a:solidFill>
                <a:sym typeface="Symbol" pitchFamily="18" charset="2"/>
              </a:rPr>
              <a:t></a:t>
            </a:r>
            <a:r>
              <a:rPr lang="en-US" altLang="zh-CN" sz="2400" smtClean="0">
                <a:sym typeface="Symbol" pitchFamily="18" charset="2"/>
              </a:rPr>
              <a:t>-approximation for </a:t>
            </a:r>
            <a:r>
              <a:rPr lang="en-US" altLang="zh-CN" sz="2400" i="1" smtClean="0">
                <a:solidFill>
                  <a:srgbClr val="008C87"/>
                </a:solidFill>
                <a:sym typeface="Symbol" pitchFamily="18" charset="2"/>
              </a:rPr>
              <a:t></a:t>
            </a:r>
            <a:r>
              <a:rPr lang="en-US" altLang="zh-CN" sz="2400" smtClean="0">
                <a:solidFill>
                  <a:srgbClr val="008C87"/>
                </a:solidFill>
                <a:sym typeface="Symbol" pitchFamily="18" charset="2"/>
              </a:rPr>
              <a:t>  7/8</a:t>
            </a:r>
            <a:r>
              <a:rPr lang="en-US" altLang="zh-CN" sz="2400" smtClean="0">
                <a:sym typeface="Symbol" pitchFamily="18" charset="2"/>
              </a:rPr>
              <a:t>, then </a:t>
            </a:r>
            <a:r>
              <a:rPr lang="en-US" altLang="zh-CN" sz="2400" smtClean="0">
                <a:solidFill>
                  <a:srgbClr val="CE0000"/>
                </a:solidFill>
                <a:sym typeface="Symbol" pitchFamily="18" charset="2"/>
              </a:rPr>
              <a:t>P = NP</a:t>
            </a:r>
            <a:r>
              <a:rPr lang="en-US" altLang="zh-CN" sz="2400" smtClean="0">
                <a:sym typeface="Symbol" pitchFamily="18" charset="2"/>
              </a:rPr>
              <a:t>.</a:t>
            </a:r>
          </a:p>
          <a:p>
            <a:pPr lvl="1" eaLnBrk="1" hangingPunct="1"/>
            <a:r>
              <a:rPr lang="en-US" altLang="zh-CN" sz="2400" smtClean="0"/>
              <a:t>Johnson's algorithm is best possible in some cases.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E8DC7B9-B144-4D7C-8EAD-7510B4538B15}" type="slidenum">
              <a:rPr lang="en-US" altLang="zh-CN" smtClean="0"/>
              <a:pPr/>
              <a:t>63</a:t>
            </a:fld>
            <a:endParaRPr lang="en-US" altLang="zh-CN" smtClean="0"/>
          </a:p>
        </p:txBody>
      </p:sp>
      <p:sp>
        <p:nvSpPr>
          <p:cNvPr id="102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smtClean="0"/>
              <a:t>Maximum Satisfiability:  Randomized Rounding</a:t>
            </a:r>
          </a:p>
        </p:txBody>
      </p:sp>
      <p:sp>
        <p:nvSpPr>
          <p:cNvPr id="102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 smtClean="0">
                <a:solidFill>
                  <a:srgbClr val="CE0000"/>
                </a:solidFill>
              </a:rPr>
              <a:t>Idea 1</a:t>
            </a:r>
            <a:r>
              <a:rPr lang="en-US" altLang="zh-CN" sz="2400" smtClean="0">
                <a:solidFill>
                  <a:schemeClr val="hlink"/>
                </a:solidFill>
              </a:rPr>
              <a:t>.</a:t>
            </a:r>
            <a:r>
              <a:rPr lang="en-US" altLang="zh-CN" sz="2400" smtClean="0"/>
              <a:t>  Used biased coin flips, not </a:t>
            </a:r>
            <a:r>
              <a:rPr lang="en-US" altLang="zh-CN" sz="2400" smtClean="0">
                <a:solidFill>
                  <a:srgbClr val="008C87"/>
                </a:solidFill>
              </a:rPr>
              <a:t>50-50</a:t>
            </a:r>
            <a:r>
              <a:rPr lang="en-US" altLang="zh-CN" sz="2400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smtClean="0">
                <a:solidFill>
                  <a:srgbClr val="CE0000"/>
                </a:solidFill>
              </a:rPr>
              <a:t>Idea 2.</a:t>
            </a:r>
            <a:r>
              <a:rPr lang="en-US" altLang="zh-CN" sz="2400" smtClean="0"/>
              <a:t>  Solve linear program to determine coin biases.</a:t>
            </a:r>
          </a:p>
          <a:p>
            <a:pPr eaLnBrk="1" hangingPunct="1">
              <a:lnSpc>
                <a:spcPct val="90000"/>
              </a:lnSpc>
            </a:pPr>
            <a:endParaRPr lang="en-US" altLang="zh-CN" sz="2400" smtClean="0"/>
          </a:p>
          <a:p>
            <a:pPr eaLnBrk="1" hangingPunct="1">
              <a:lnSpc>
                <a:spcPct val="90000"/>
              </a:lnSpc>
            </a:pPr>
            <a:endParaRPr lang="en-US" altLang="zh-CN" sz="2400" smtClean="0"/>
          </a:p>
          <a:p>
            <a:pPr eaLnBrk="1" hangingPunct="1">
              <a:lnSpc>
                <a:spcPct val="90000"/>
              </a:lnSpc>
            </a:pPr>
            <a:endParaRPr lang="en-US" altLang="zh-CN" sz="2400" smtClean="0"/>
          </a:p>
          <a:p>
            <a:pPr eaLnBrk="1" hangingPunct="1">
              <a:lnSpc>
                <a:spcPct val="90000"/>
              </a:lnSpc>
            </a:pPr>
            <a:r>
              <a:rPr lang="en-US" altLang="zh-CN" sz="2400" i="1" smtClean="0">
                <a:solidFill>
                  <a:srgbClr val="008C87"/>
                </a:solidFill>
              </a:rPr>
              <a:t>P</a:t>
            </a:r>
            <a:r>
              <a:rPr lang="en-US" altLang="zh-CN" sz="2400" i="1" baseline="-25000" smtClean="0">
                <a:solidFill>
                  <a:srgbClr val="008C87"/>
                </a:solidFill>
              </a:rPr>
              <a:t>j</a:t>
            </a:r>
            <a:r>
              <a:rPr lang="en-US" altLang="zh-CN" sz="2400" smtClean="0"/>
              <a:t> = indices of variables that occur un-negated in clause </a:t>
            </a:r>
            <a:r>
              <a:rPr lang="en-US" altLang="zh-CN" sz="2400" i="1" smtClean="0">
                <a:solidFill>
                  <a:srgbClr val="008C87"/>
                </a:solidFill>
              </a:rPr>
              <a:t>C</a:t>
            </a:r>
            <a:r>
              <a:rPr lang="en-US" altLang="zh-CN" sz="2400" i="1" baseline="-25000" smtClean="0">
                <a:solidFill>
                  <a:srgbClr val="008C87"/>
                </a:solidFill>
              </a:rPr>
              <a:t>j</a:t>
            </a:r>
            <a:r>
              <a:rPr lang="en-US" altLang="zh-CN" sz="2400" smtClean="0"/>
              <a:t>.</a:t>
            </a:r>
            <a:br>
              <a:rPr lang="en-US" altLang="zh-CN" sz="2400" smtClean="0"/>
            </a:br>
            <a:r>
              <a:rPr lang="en-US" altLang="zh-CN" sz="2400" i="1" smtClean="0">
                <a:solidFill>
                  <a:srgbClr val="008C87"/>
                </a:solidFill>
              </a:rPr>
              <a:t>N</a:t>
            </a:r>
            <a:r>
              <a:rPr lang="en-US" altLang="zh-CN" sz="2400" i="1" baseline="-25000" smtClean="0">
                <a:solidFill>
                  <a:srgbClr val="008C87"/>
                </a:solidFill>
              </a:rPr>
              <a:t>j</a:t>
            </a:r>
            <a:r>
              <a:rPr lang="en-US" altLang="zh-CN" sz="2400" smtClean="0"/>
              <a:t> = indices of variables that occur negated in clause </a:t>
            </a:r>
            <a:r>
              <a:rPr lang="en-US" altLang="zh-CN" sz="2400" i="1" smtClean="0">
                <a:solidFill>
                  <a:srgbClr val="008C87"/>
                </a:solidFill>
              </a:rPr>
              <a:t>C</a:t>
            </a:r>
            <a:r>
              <a:rPr lang="en-US" altLang="zh-CN" sz="2400" i="1" baseline="-25000" smtClean="0">
                <a:solidFill>
                  <a:srgbClr val="008C87"/>
                </a:solidFill>
              </a:rPr>
              <a:t>j</a:t>
            </a:r>
            <a:r>
              <a:rPr lang="en-US" altLang="zh-CN" sz="2400" smtClean="0"/>
              <a:t>.</a:t>
            </a:r>
          </a:p>
          <a:p>
            <a:pPr lvl="1" eaLnBrk="1" hangingPunct="1">
              <a:lnSpc>
                <a:spcPct val="90000"/>
              </a:lnSpc>
            </a:pPr>
            <a:endParaRPr lang="en-US" altLang="zh-CN" sz="2400" smtClean="0"/>
          </a:p>
          <a:p>
            <a:pPr eaLnBrk="1" hangingPunct="1">
              <a:lnSpc>
                <a:spcPct val="90000"/>
              </a:lnSpc>
            </a:pPr>
            <a:endParaRPr lang="en-US" altLang="zh-CN" sz="2800" smtClean="0"/>
          </a:p>
          <a:p>
            <a:pPr eaLnBrk="1" hangingPunct="1">
              <a:lnSpc>
                <a:spcPct val="90000"/>
              </a:lnSpc>
            </a:pPr>
            <a:endParaRPr lang="en-US" altLang="zh-CN" sz="2800" smtClean="0"/>
          </a:p>
          <a:p>
            <a:pPr eaLnBrk="1" hangingPunct="1">
              <a:lnSpc>
                <a:spcPct val="90000"/>
              </a:lnSpc>
            </a:pPr>
            <a:r>
              <a:rPr lang="en-US" altLang="zh-CN" sz="2400" smtClean="0">
                <a:solidFill>
                  <a:srgbClr val="CE0000"/>
                </a:solidFill>
              </a:rPr>
              <a:t>Theorem (Goemans-Williamson, 1994).</a:t>
            </a:r>
            <a:r>
              <a:rPr lang="en-US" altLang="zh-CN" sz="2400" smtClean="0"/>
              <a:t>  The algorithm is an </a:t>
            </a:r>
            <a:r>
              <a:rPr lang="en-US" altLang="zh-CN" sz="2400" smtClean="0">
                <a:solidFill>
                  <a:srgbClr val="008C87"/>
                </a:solidFill>
              </a:rPr>
              <a:t>(1</a:t>
            </a:r>
            <a:r>
              <a:rPr lang="en-US" altLang="zh-CN" sz="2400" smtClean="0">
                <a:solidFill>
                  <a:srgbClr val="008C87"/>
                </a:solidFill>
                <a:sym typeface="Symbol" pitchFamily="18" charset="2"/>
              </a:rPr>
              <a:t></a:t>
            </a:r>
            <a:r>
              <a:rPr lang="en-US" altLang="zh-CN" sz="2400" smtClean="0">
                <a:solidFill>
                  <a:srgbClr val="008C87"/>
                </a:solidFill>
              </a:rPr>
              <a:t>1/</a:t>
            </a:r>
            <a:r>
              <a:rPr lang="en-US" altLang="zh-CN" sz="2400" i="1" smtClean="0">
                <a:solidFill>
                  <a:srgbClr val="008C87"/>
                </a:solidFill>
              </a:rPr>
              <a:t>e</a:t>
            </a:r>
            <a:r>
              <a:rPr lang="en-US" altLang="zh-CN" sz="2400" smtClean="0">
                <a:solidFill>
                  <a:srgbClr val="008C87"/>
                </a:solidFill>
              </a:rPr>
              <a:t>)</a:t>
            </a:r>
            <a:r>
              <a:rPr lang="en-US" altLang="zh-CN" sz="2400" smtClean="0">
                <a:sym typeface="Symbol" pitchFamily="18" charset="2"/>
              </a:rPr>
              <a:t>-</a:t>
            </a:r>
            <a:r>
              <a:rPr lang="en-US" altLang="zh-CN" sz="2400" smtClean="0"/>
              <a:t>approximation algorithm.</a:t>
            </a:r>
          </a:p>
        </p:txBody>
      </p:sp>
      <p:graphicFrame>
        <p:nvGraphicFramePr>
          <p:cNvPr id="10242" name="Object 4"/>
          <p:cNvGraphicFramePr>
            <a:graphicFrameLocks noChangeAspect="1"/>
          </p:cNvGraphicFramePr>
          <p:nvPr/>
        </p:nvGraphicFramePr>
        <p:xfrm>
          <a:off x="1219200" y="2409825"/>
          <a:ext cx="3821113" cy="830263"/>
        </p:xfrm>
        <a:graphic>
          <a:graphicData uri="http://schemas.openxmlformats.org/presentationml/2006/ole">
            <p:oleObj spid="_x0000_s10242" name="Equation" r:id="rId4" imgW="2108160" imgH="457200" progId="Equation.3">
              <p:embed/>
            </p:oleObj>
          </a:graphicData>
        </a:graphic>
      </p:graphicFrame>
      <p:graphicFrame>
        <p:nvGraphicFramePr>
          <p:cNvPr id="10243" name="Object 5"/>
          <p:cNvGraphicFramePr>
            <a:graphicFrameLocks noChangeAspect="1"/>
          </p:cNvGraphicFramePr>
          <p:nvPr/>
        </p:nvGraphicFramePr>
        <p:xfrm>
          <a:off x="5410200" y="2354263"/>
          <a:ext cx="2757488" cy="930275"/>
        </p:xfrm>
        <a:graphic>
          <a:graphicData uri="http://schemas.openxmlformats.org/presentationml/2006/ole">
            <p:oleObj spid="_x0000_s10243" name="Equation" r:id="rId5" imgW="1358640" imgH="457200" progId="Equation.3">
              <p:embed/>
            </p:oleObj>
          </a:graphicData>
        </a:graphic>
      </p:graphicFrame>
      <p:graphicFrame>
        <p:nvGraphicFramePr>
          <p:cNvPr id="10244" name="Object 6"/>
          <p:cNvGraphicFramePr>
            <a:graphicFrameLocks noChangeAspect="1"/>
          </p:cNvGraphicFramePr>
          <p:nvPr/>
        </p:nvGraphicFramePr>
        <p:xfrm>
          <a:off x="2568575" y="4292600"/>
          <a:ext cx="4308475" cy="1362075"/>
        </p:xfrm>
        <a:graphic>
          <a:graphicData uri="http://schemas.openxmlformats.org/presentationml/2006/ole">
            <p:oleObj spid="_x0000_s10244" name="Equation" r:id="rId6" imgW="3060360" imgH="9651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E8AC142-B30C-4DDC-AA61-9CD18B890F53}" type="slidenum">
              <a:rPr lang="en-US" altLang="zh-CN" smtClean="0"/>
              <a:pPr/>
              <a:t>64</a:t>
            </a:fld>
            <a:endParaRPr lang="en-US" altLang="zh-CN" smtClean="0"/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smtClean="0"/>
              <a:t>Maximum Satisfiability:  Randomized Rounding</a:t>
            </a:r>
          </a:p>
        </p:txBody>
      </p:sp>
      <p:sp>
        <p:nvSpPr>
          <p:cNvPr id="112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41438"/>
            <a:ext cx="7772400" cy="4754562"/>
          </a:xfrm>
        </p:spPr>
        <p:txBody>
          <a:bodyPr/>
          <a:lstStyle/>
          <a:p>
            <a:pPr eaLnBrk="1" hangingPunct="1"/>
            <a:r>
              <a:rPr lang="en-US" altLang="zh-CN" sz="2400" smtClean="0">
                <a:solidFill>
                  <a:srgbClr val="CE0000"/>
                </a:solidFill>
              </a:rPr>
              <a:t>Fact 1.</a:t>
            </a:r>
            <a:r>
              <a:rPr lang="en-US" altLang="zh-CN" sz="2400" smtClean="0"/>
              <a:t>  For any nonnegative </a:t>
            </a:r>
            <a:r>
              <a:rPr lang="en-US" altLang="zh-CN" sz="2400" i="1" smtClean="0">
                <a:solidFill>
                  <a:srgbClr val="008C87"/>
                </a:solidFill>
              </a:rPr>
              <a:t>a</a:t>
            </a:r>
            <a:r>
              <a:rPr lang="en-US" altLang="zh-CN" sz="2400" baseline="-25000" smtClean="0">
                <a:solidFill>
                  <a:srgbClr val="008C87"/>
                </a:solidFill>
              </a:rPr>
              <a:t>1</a:t>
            </a:r>
            <a:r>
              <a:rPr lang="en-US" altLang="zh-CN" sz="2400" smtClean="0">
                <a:solidFill>
                  <a:srgbClr val="008C87"/>
                </a:solidFill>
              </a:rPr>
              <a:t>,  . . . </a:t>
            </a:r>
            <a:r>
              <a:rPr lang="en-US" altLang="zh-CN" sz="2400" i="1" smtClean="0">
                <a:solidFill>
                  <a:srgbClr val="008C87"/>
                </a:solidFill>
              </a:rPr>
              <a:t>a</a:t>
            </a:r>
            <a:r>
              <a:rPr lang="en-US" altLang="zh-CN" sz="2400" i="1" baseline="-25000" smtClean="0">
                <a:solidFill>
                  <a:srgbClr val="008C87"/>
                </a:solidFill>
              </a:rPr>
              <a:t>k</a:t>
            </a:r>
            <a:r>
              <a:rPr lang="en-US" altLang="zh-CN" sz="2400" smtClean="0"/>
              <a:t>, the geometric mean is </a:t>
            </a:r>
            <a:r>
              <a:rPr lang="en-US" altLang="zh-CN" sz="2400" smtClean="0">
                <a:solidFill>
                  <a:srgbClr val="008C87"/>
                </a:solidFill>
                <a:sym typeface="Symbol" pitchFamily="18" charset="2"/>
              </a:rPr>
              <a:t></a:t>
            </a:r>
            <a:r>
              <a:rPr lang="en-US" altLang="zh-CN" sz="2400" smtClean="0">
                <a:sym typeface="Symbol" pitchFamily="18" charset="2"/>
              </a:rPr>
              <a:t> the arithmetic mean.</a:t>
            </a:r>
          </a:p>
          <a:p>
            <a:pPr eaLnBrk="1" hangingPunct="1"/>
            <a:endParaRPr lang="en-US" altLang="zh-CN" sz="2400" smtClean="0">
              <a:sym typeface="Symbol" pitchFamily="18" charset="2"/>
            </a:endParaRPr>
          </a:p>
          <a:p>
            <a:pPr eaLnBrk="1" hangingPunct="1"/>
            <a:r>
              <a:rPr lang="en-US" altLang="zh-CN" sz="2400" smtClean="0">
                <a:solidFill>
                  <a:srgbClr val="CE0000"/>
                </a:solidFill>
              </a:rPr>
              <a:t>Theorem (Goemans-Williamson, 1994).</a:t>
            </a:r>
            <a:r>
              <a:rPr lang="en-US" altLang="zh-CN" sz="2400" smtClean="0"/>
              <a:t>  The algorithm is an </a:t>
            </a:r>
            <a:r>
              <a:rPr lang="en-US" altLang="zh-CN" sz="2400" smtClean="0">
                <a:solidFill>
                  <a:srgbClr val="008C87"/>
                </a:solidFill>
              </a:rPr>
              <a:t>(1</a:t>
            </a:r>
            <a:r>
              <a:rPr lang="en-US" altLang="zh-CN" sz="2400" smtClean="0">
                <a:solidFill>
                  <a:srgbClr val="008C87"/>
                </a:solidFill>
                <a:sym typeface="Symbol" pitchFamily="18" charset="2"/>
              </a:rPr>
              <a:t></a:t>
            </a:r>
            <a:r>
              <a:rPr lang="en-US" altLang="zh-CN" sz="2400" smtClean="0">
                <a:solidFill>
                  <a:srgbClr val="008C87"/>
                </a:solidFill>
              </a:rPr>
              <a:t>1/</a:t>
            </a:r>
            <a:r>
              <a:rPr lang="en-US" altLang="zh-CN" sz="2400" i="1" smtClean="0">
                <a:solidFill>
                  <a:srgbClr val="008C87"/>
                </a:solidFill>
              </a:rPr>
              <a:t>e</a:t>
            </a:r>
            <a:r>
              <a:rPr lang="en-US" altLang="zh-CN" sz="2400" smtClean="0">
                <a:solidFill>
                  <a:srgbClr val="008C87"/>
                </a:solidFill>
              </a:rPr>
              <a:t>)</a:t>
            </a:r>
            <a:r>
              <a:rPr lang="en-US" altLang="zh-CN" sz="2400" smtClean="0">
                <a:sym typeface="Symbol" pitchFamily="18" charset="2"/>
              </a:rPr>
              <a:t>-</a:t>
            </a:r>
            <a:r>
              <a:rPr lang="en-US" altLang="zh-CN" sz="2400" smtClean="0"/>
              <a:t>approximation algorithm for MAX-SAT.</a:t>
            </a:r>
          </a:p>
          <a:p>
            <a:pPr eaLnBrk="1" hangingPunct="1"/>
            <a:r>
              <a:rPr lang="en-US" altLang="zh-CN" sz="2400" smtClean="0">
                <a:solidFill>
                  <a:srgbClr val="CE0000"/>
                </a:solidFill>
              </a:rPr>
              <a:t>Proof.</a:t>
            </a:r>
            <a:r>
              <a:rPr lang="en-US" altLang="zh-CN" sz="2400" smtClean="0"/>
              <a:t>   Consider an arbitrary clause </a:t>
            </a:r>
            <a:r>
              <a:rPr lang="en-US" altLang="zh-CN" sz="2400" i="1" smtClean="0">
                <a:solidFill>
                  <a:srgbClr val="008C87"/>
                </a:solidFill>
              </a:rPr>
              <a:t>C</a:t>
            </a:r>
            <a:r>
              <a:rPr lang="en-US" altLang="zh-CN" sz="2400" i="1" baseline="-25000" smtClean="0">
                <a:solidFill>
                  <a:srgbClr val="008C87"/>
                </a:solidFill>
              </a:rPr>
              <a:t>j</a:t>
            </a:r>
            <a:r>
              <a:rPr lang="en-US" altLang="zh-CN" sz="2400" smtClean="0"/>
              <a:t>.</a:t>
            </a:r>
          </a:p>
        </p:txBody>
      </p:sp>
      <p:graphicFrame>
        <p:nvGraphicFramePr>
          <p:cNvPr id="11266" name="Object 4"/>
          <p:cNvGraphicFramePr>
            <a:graphicFrameLocks noChangeAspect="1"/>
          </p:cNvGraphicFramePr>
          <p:nvPr/>
        </p:nvGraphicFramePr>
        <p:xfrm>
          <a:off x="2771775" y="2205038"/>
          <a:ext cx="3581400" cy="403225"/>
        </p:xfrm>
        <a:graphic>
          <a:graphicData uri="http://schemas.openxmlformats.org/presentationml/2006/ole">
            <p:oleObj spid="_x0000_s11266" name="Equation" r:id="rId4" imgW="2361960" imgH="266400" progId="Equation.3">
              <p:embed/>
            </p:oleObj>
          </a:graphicData>
        </a:graphic>
      </p:graphicFrame>
      <p:graphicFrame>
        <p:nvGraphicFramePr>
          <p:cNvPr id="11267" name="Object 5"/>
          <p:cNvGraphicFramePr>
            <a:graphicFrameLocks noChangeAspect="1"/>
          </p:cNvGraphicFramePr>
          <p:nvPr/>
        </p:nvGraphicFramePr>
        <p:xfrm>
          <a:off x="1981200" y="3860800"/>
          <a:ext cx="6477000" cy="2854325"/>
        </p:xfrm>
        <a:graphic>
          <a:graphicData uri="http://schemas.openxmlformats.org/presentationml/2006/ole">
            <p:oleObj spid="_x0000_s11267" name="Equation" r:id="rId5" imgW="4216320" imgH="1854000" progId="Equation.3">
              <p:embed/>
            </p:oleObj>
          </a:graphicData>
        </a:graphic>
      </p:graphicFrame>
      <p:sp>
        <p:nvSpPr>
          <p:cNvPr id="11271" name="AutoShape 6"/>
          <p:cNvSpPr>
            <a:spLocks noChangeArrowheads="1"/>
          </p:cNvSpPr>
          <p:nvPr/>
        </p:nvSpPr>
        <p:spPr bwMode="auto">
          <a:xfrm>
            <a:off x="685800" y="4729163"/>
            <a:ext cx="3878263" cy="428625"/>
          </a:xfrm>
          <a:prstGeom prst="rightArrowCallout">
            <a:avLst>
              <a:gd name="adj1" fmla="val 32602"/>
              <a:gd name="adj2" fmla="val 37042"/>
              <a:gd name="adj3" fmla="val 78920"/>
              <a:gd name="adj4" fmla="val 81759"/>
            </a:avLst>
          </a:prstGeom>
          <a:solidFill>
            <a:schemeClr val="folHlink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 eaLnBrk="0" hangingPunct="0"/>
            <a:r>
              <a:rPr lang="en-US" altLang="zh-CN" sz="1800" b="1">
                <a:solidFill>
                  <a:schemeClr val="tx1"/>
                </a:solidFill>
                <a:latin typeface="Arial" charset="0"/>
              </a:rPr>
              <a:t>geometric-arithmetic mean</a:t>
            </a:r>
            <a:endParaRPr lang="en-US" altLang="zh-CN" sz="1800" b="1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1272" name="AutoShape 7"/>
          <p:cNvSpPr>
            <a:spLocks noChangeArrowheads="1"/>
          </p:cNvSpPr>
          <p:nvPr/>
        </p:nvSpPr>
        <p:spPr bwMode="auto">
          <a:xfrm>
            <a:off x="685800" y="6169025"/>
            <a:ext cx="3803650" cy="428625"/>
          </a:xfrm>
          <a:prstGeom prst="rightArrowCallout">
            <a:avLst>
              <a:gd name="adj1" fmla="val 32602"/>
              <a:gd name="adj2" fmla="val 37042"/>
              <a:gd name="adj3" fmla="val 77402"/>
              <a:gd name="adj4" fmla="val 81759"/>
            </a:avLst>
          </a:prstGeom>
          <a:solidFill>
            <a:schemeClr val="folHlink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 eaLnBrk="0" hangingPunct="0"/>
            <a:r>
              <a:rPr lang="en-US" altLang="zh-CN" sz="1800" b="1">
                <a:solidFill>
                  <a:schemeClr val="tx1"/>
                </a:solidFill>
                <a:latin typeface="Arial" charset="0"/>
              </a:rPr>
              <a:t>LP constraint</a:t>
            </a:r>
            <a:endParaRPr lang="en-US" altLang="zh-CN" sz="1800" b="1">
              <a:solidFill>
                <a:schemeClr val="tx1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7FD16DA-B78B-4C78-A94F-177C5EC5A819}" type="slidenum">
              <a:rPr lang="en-US" altLang="zh-CN" smtClean="0"/>
              <a:pPr/>
              <a:t>65</a:t>
            </a:fld>
            <a:endParaRPr lang="en-US" altLang="zh-CN" smtClean="0"/>
          </a:p>
        </p:txBody>
      </p:sp>
      <p:sp>
        <p:nvSpPr>
          <p:cNvPr id="12297" name="Freeform 2"/>
          <p:cNvSpPr>
            <a:spLocks/>
          </p:cNvSpPr>
          <p:nvPr/>
        </p:nvSpPr>
        <p:spPr bwMode="auto">
          <a:xfrm>
            <a:off x="1776413" y="4048125"/>
            <a:ext cx="5175250" cy="1995488"/>
          </a:xfrm>
          <a:custGeom>
            <a:avLst/>
            <a:gdLst>
              <a:gd name="T0" fmla="*/ 0 w 3260"/>
              <a:gd name="T1" fmla="*/ 1995488 h 1257"/>
              <a:gd name="T2" fmla="*/ 1454150 w 3260"/>
              <a:gd name="T3" fmla="*/ 823913 h 1257"/>
              <a:gd name="T4" fmla="*/ 5175250 w 3260"/>
              <a:gd name="T5" fmla="*/ 0 h 1257"/>
              <a:gd name="T6" fmla="*/ 0 60000 65536"/>
              <a:gd name="T7" fmla="*/ 0 60000 65536"/>
              <a:gd name="T8" fmla="*/ 0 60000 65536"/>
              <a:gd name="T9" fmla="*/ 0 w 3260"/>
              <a:gd name="T10" fmla="*/ 0 h 1257"/>
              <a:gd name="T11" fmla="*/ 3260 w 3260"/>
              <a:gd name="T12" fmla="*/ 1257 h 12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260" h="1257">
                <a:moveTo>
                  <a:pt x="0" y="1257"/>
                </a:moveTo>
                <a:cubicBezTo>
                  <a:pt x="186" y="992"/>
                  <a:pt x="373" y="728"/>
                  <a:pt x="916" y="519"/>
                </a:cubicBezTo>
                <a:cubicBezTo>
                  <a:pt x="1459" y="310"/>
                  <a:pt x="2359" y="155"/>
                  <a:pt x="3260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1229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smtClean="0"/>
              <a:t>Maximum Satisfiability:  Randomized Rounding</a:t>
            </a:r>
          </a:p>
        </p:txBody>
      </p:sp>
      <p:sp>
        <p:nvSpPr>
          <p:cNvPr id="1229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5800" y="1268413"/>
            <a:ext cx="7772400" cy="4827587"/>
          </a:xfrm>
        </p:spPr>
        <p:txBody>
          <a:bodyPr/>
          <a:lstStyle/>
          <a:p>
            <a:pPr eaLnBrk="1" hangingPunct="1"/>
            <a:r>
              <a:rPr lang="en-US" altLang="zh-CN" smtClean="0">
                <a:solidFill>
                  <a:srgbClr val="CE0000"/>
                </a:solidFill>
              </a:rPr>
              <a:t>Proof (continued).</a:t>
            </a:r>
          </a:p>
          <a:p>
            <a:pPr eaLnBrk="1" hangingPunct="1"/>
            <a:endParaRPr lang="en-US" altLang="zh-CN" smtClean="0">
              <a:solidFill>
                <a:srgbClr val="CE0000"/>
              </a:solidFill>
            </a:endParaRPr>
          </a:p>
        </p:txBody>
      </p:sp>
      <p:graphicFrame>
        <p:nvGraphicFramePr>
          <p:cNvPr id="12290" name="Object 5"/>
          <p:cNvGraphicFramePr>
            <a:graphicFrameLocks noChangeAspect="1"/>
          </p:cNvGraphicFramePr>
          <p:nvPr/>
        </p:nvGraphicFramePr>
        <p:xfrm>
          <a:off x="2209800" y="1700213"/>
          <a:ext cx="5638800" cy="1739900"/>
        </p:xfrm>
        <a:graphic>
          <a:graphicData uri="http://schemas.openxmlformats.org/presentationml/2006/ole">
            <p:oleObj spid="_x0000_s12290" name="Equation" r:id="rId4" imgW="3340080" imgH="1028520" progId="Equation.3">
              <p:embed/>
            </p:oleObj>
          </a:graphicData>
        </a:graphic>
      </p:graphicFrame>
      <p:sp>
        <p:nvSpPr>
          <p:cNvPr id="12300" name="AutoShape 6"/>
          <p:cNvSpPr>
            <a:spLocks noChangeArrowheads="1"/>
          </p:cNvSpPr>
          <p:nvPr/>
        </p:nvSpPr>
        <p:spPr bwMode="auto">
          <a:xfrm>
            <a:off x="1144588" y="2778125"/>
            <a:ext cx="3803650" cy="428625"/>
          </a:xfrm>
          <a:prstGeom prst="rightArrowCallout">
            <a:avLst>
              <a:gd name="adj1" fmla="val 32602"/>
              <a:gd name="adj2" fmla="val 37042"/>
              <a:gd name="adj3" fmla="val 77402"/>
              <a:gd name="adj4" fmla="val 81759"/>
            </a:avLst>
          </a:prstGeom>
          <a:solidFill>
            <a:schemeClr val="folHlink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 eaLnBrk="0" hangingPunct="0"/>
            <a:r>
              <a:rPr lang="en-US" altLang="zh-CN" sz="1800">
                <a:solidFill>
                  <a:srgbClr val="008C87"/>
                </a:solidFill>
              </a:rPr>
              <a:t>(1-1/</a:t>
            </a:r>
            <a:r>
              <a:rPr lang="en-US" altLang="zh-CN" sz="1800" i="1">
                <a:solidFill>
                  <a:srgbClr val="008C87"/>
                </a:solidFill>
              </a:rPr>
              <a:t>x</a:t>
            </a:r>
            <a:r>
              <a:rPr lang="en-US" altLang="zh-CN" sz="1800">
                <a:solidFill>
                  <a:srgbClr val="008C87"/>
                </a:solidFill>
              </a:rPr>
              <a:t>)</a:t>
            </a:r>
            <a:r>
              <a:rPr lang="en-US" altLang="zh-CN" sz="2000" i="1" baseline="30000">
                <a:solidFill>
                  <a:srgbClr val="008C87"/>
                </a:solidFill>
              </a:rPr>
              <a:t>x</a:t>
            </a:r>
            <a:r>
              <a:rPr lang="en-US" altLang="zh-CN" sz="1800">
                <a:solidFill>
                  <a:schemeClr val="tx1"/>
                </a:solidFill>
              </a:rPr>
              <a:t> converges to </a:t>
            </a:r>
            <a:r>
              <a:rPr lang="en-US" altLang="zh-CN" sz="1800" i="1">
                <a:solidFill>
                  <a:srgbClr val="008C87"/>
                </a:solidFill>
              </a:rPr>
              <a:t>e</a:t>
            </a:r>
            <a:r>
              <a:rPr lang="en-US" altLang="zh-CN" sz="2000" baseline="30000">
                <a:solidFill>
                  <a:srgbClr val="008C87"/>
                </a:solidFill>
              </a:rPr>
              <a:t>-1</a:t>
            </a:r>
            <a:endParaRPr lang="en-US" altLang="zh-CN" sz="1800">
              <a:solidFill>
                <a:srgbClr val="008C87"/>
              </a:solidFill>
            </a:endParaRPr>
          </a:p>
        </p:txBody>
      </p:sp>
      <p:sp>
        <p:nvSpPr>
          <p:cNvPr id="12301" name="Line 7"/>
          <p:cNvSpPr>
            <a:spLocks noChangeShapeType="1"/>
          </p:cNvSpPr>
          <p:nvPr/>
        </p:nvSpPr>
        <p:spPr bwMode="auto">
          <a:xfrm flipV="1">
            <a:off x="1498600" y="6062663"/>
            <a:ext cx="6129338" cy="14287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12302" name="Freeform 8"/>
          <p:cNvSpPr>
            <a:spLocks/>
          </p:cNvSpPr>
          <p:nvPr/>
        </p:nvSpPr>
        <p:spPr bwMode="auto">
          <a:xfrm>
            <a:off x="1792288" y="3568700"/>
            <a:ext cx="1587" cy="2754313"/>
          </a:xfrm>
          <a:custGeom>
            <a:avLst/>
            <a:gdLst>
              <a:gd name="T0" fmla="*/ 0 w 1"/>
              <a:gd name="T1" fmla="*/ 2754313 h 1735"/>
              <a:gd name="T2" fmla="*/ 0 w 1"/>
              <a:gd name="T3" fmla="*/ 0 h 1735"/>
              <a:gd name="T4" fmla="*/ 0 60000 65536"/>
              <a:gd name="T5" fmla="*/ 0 60000 65536"/>
              <a:gd name="T6" fmla="*/ 0 w 1"/>
              <a:gd name="T7" fmla="*/ 0 h 1735"/>
              <a:gd name="T8" fmla="*/ 1 w 1"/>
              <a:gd name="T9" fmla="*/ 1735 h 173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1735">
                <a:moveTo>
                  <a:pt x="0" y="1735"/>
                </a:moveTo>
                <a:lnTo>
                  <a:pt x="0" y="0"/>
                </a:lnTo>
              </a:path>
            </a:pathLst>
          </a:cu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12303" name="Text Box 9"/>
          <p:cNvSpPr txBox="1">
            <a:spLocks noChangeArrowheads="1"/>
          </p:cNvSpPr>
          <p:nvPr/>
        </p:nvSpPr>
        <p:spPr bwMode="auto">
          <a:xfrm>
            <a:off x="903288" y="6111875"/>
            <a:ext cx="990600" cy="366713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1800">
                <a:solidFill>
                  <a:srgbClr val="008C87"/>
                </a:solidFill>
              </a:rPr>
              <a:t>(0, 0)</a:t>
            </a:r>
          </a:p>
        </p:txBody>
      </p:sp>
      <p:graphicFrame>
        <p:nvGraphicFramePr>
          <p:cNvPr id="12291" name="Object 10"/>
          <p:cNvGraphicFramePr>
            <a:graphicFrameLocks noChangeAspect="1"/>
          </p:cNvGraphicFramePr>
          <p:nvPr/>
        </p:nvGraphicFramePr>
        <p:xfrm>
          <a:off x="6858000" y="3505200"/>
          <a:ext cx="1703388" cy="506413"/>
        </p:xfrm>
        <a:graphic>
          <a:graphicData uri="http://schemas.openxmlformats.org/presentationml/2006/ole">
            <p:oleObj spid="_x0000_s12291" name="Equation" r:id="rId5" imgW="1066680" imgH="317160" progId="Equation.3">
              <p:embed/>
            </p:oleObj>
          </a:graphicData>
        </a:graphic>
      </p:graphicFrame>
      <p:graphicFrame>
        <p:nvGraphicFramePr>
          <p:cNvPr id="12292" name="Object 11"/>
          <p:cNvGraphicFramePr>
            <a:graphicFrameLocks noChangeAspect="1"/>
          </p:cNvGraphicFramePr>
          <p:nvPr/>
        </p:nvGraphicFramePr>
        <p:xfrm>
          <a:off x="7219950" y="6172200"/>
          <a:ext cx="400050" cy="323850"/>
        </p:xfrm>
        <a:graphic>
          <a:graphicData uri="http://schemas.openxmlformats.org/presentationml/2006/ole">
            <p:oleObj spid="_x0000_s12292" name="Equation" r:id="rId6" imgW="203040" imgH="164880" progId="Equation.3">
              <p:embed/>
            </p:oleObj>
          </a:graphicData>
        </a:graphic>
      </p:graphicFrame>
      <p:cxnSp>
        <p:nvCxnSpPr>
          <p:cNvPr id="12304" name="AutoShape 12"/>
          <p:cNvCxnSpPr>
            <a:cxnSpLocks noChangeShapeType="1"/>
            <a:stCxn id="12312" idx="7"/>
            <a:endCxn id="12311" idx="6"/>
          </p:cNvCxnSpPr>
          <p:nvPr/>
        </p:nvCxnSpPr>
        <p:spPr bwMode="auto">
          <a:xfrm flipV="1">
            <a:off x="1863725" y="4044950"/>
            <a:ext cx="5159375" cy="1958975"/>
          </a:xfrm>
          <a:prstGeom prst="straightConnector1">
            <a:avLst/>
          </a:prstGeom>
          <a:noFill/>
          <a:ln w="15875">
            <a:solidFill>
              <a:srgbClr val="003399"/>
            </a:solidFill>
            <a:prstDash val="dash"/>
            <a:round/>
            <a:headEnd/>
            <a:tailEnd/>
          </a:ln>
        </p:spPr>
      </p:cxnSp>
      <p:graphicFrame>
        <p:nvGraphicFramePr>
          <p:cNvPr id="12293" name="Object 13"/>
          <p:cNvGraphicFramePr>
            <a:graphicFrameLocks noChangeAspect="1"/>
          </p:cNvGraphicFramePr>
          <p:nvPr/>
        </p:nvGraphicFramePr>
        <p:xfrm>
          <a:off x="6454775" y="4987925"/>
          <a:ext cx="1927225" cy="944563"/>
        </p:xfrm>
        <a:graphic>
          <a:graphicData uri="http://schemas.openxmlformats.org/presentationml/2006/ole">
            <p:oleObj spid="_x0000_s12293" name="Equation" r:id="rId7" imgW="1765080" imgH="863280" progId="Equation.3">
              <p:embed/>
            </p:oleObj>
          </a:graphicData>
        </a:graphic>
      </p:graphicFrame>
      <p:sp>
        <p:nvSpPr>
          <p:cNvPr id="12305" name="Oval 14"/>
          <p:cNvSpPr>
            <a:spLocks noChangeAspect="1" noChangeArrowheads="1"/>
          </p:cNvSpPr>
          <p:nvPr/>
        </p:nvSpPr>
        <p:spPr bwMode="auto">
          <a:xfrm>
            <a:off x="4538663" y="4848225"/>
            <a:ext cx="193675" cy="193675"/>
          </a:xfrm>
          <a:prstGeom prst="ellipse">
            <a:avLst/>
          </a:prstGeom>
          <a:noFill/>
          <a:ln w="15875">
            <a:noFill/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endParaRPr kumimoji="0" lang="zh-CN" altLang="zh-CN" sz="1400">
              <a:solidFill>
                <a:srgbClr val="008C87"/>
              </a:solidFill>
              <a:latin typeface="Arial" charset="0"/>
            </a:endParaRPr>
          </a:p>
        </p:txBody>
      </p:sp>
      <p:cxnSp>
        <p:nvCxnSpPr>
          <p:cNvPr id="12306" name="AutoShape 15"/>
          <p:cNvCxnSpPr>
            <a:cxnSpLocks noChangeShapeType="1"/>
            <a:endCxn id="12305" idx="6"/>
          </p:cNvCxnSpPr>
          <p:nvPr/>
        </p:nvCxnSpPr>
        <p:spPr bwMode="auto">
          <a:xfrm rot="10800000">
            <a:off x="4732338" y="4945063"/>
            <a:ext cx="1722437" cy="515937"/>
          </a:xfrm>
          <a:prstGeom prst="curvedConnector3">
            <a:avLst>
              <a:gd name="adj1" fmla="val 49954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graphicFrame>
        <p:nvGraphicFramePr>
          <p:cNvPr id="12294" name="Object 16"/>
          <p:cNvGraphicFramePr>
            <a:graphicFrameLocks noChangeAspect="1"/>
          </p:cNvGraphicFramePr>
          <p:nvPr/>
        </p:nvGraphicFramePr>
        <p:xfrm>
          <a:off x="2057400" y="3411538"/>
          <a:ext cx="2286000" cy="1223962"/>
        </p:xfrm>
        <a:graphic>
          <a:graphicData uri="http://schemas.openxmlformats.org/presentationml/2006/ole">
            <p:oleObj spid="_x0000_s12294" name="Equation" r:id="rId8" imgW="1447560" imgH="774360" progId="Equation.3">
              <p:embed/>
            </p:oleObj>
          </a:graphicData>
        </a:graphic>
      </p:graphicFrame>
      <p:sp>
        <p:nvSpPr>
          <p:cNvPr id="12307" name="Oval 17"/>
          <p:cNvSpPr>
            <a:spLocks noChangeAspect="1" noChangeArrowheads="1"/>
          </p:cNvSpPr>
          <p:nvPr/>
        </p:nvSpPr>
        <p:spPr bwMode="auto">
          <a:xfrm>
            <a:off x="5087938" y="4341813"/>
            <a:ext cx="193675" cy="193675"/>
          </a:xfrm>
          <a:prstGeom prst="ellipse">
            <a:avLst/>
          </a:prstGeom>
          <a:noFill/>
          <a:ln w="15875">
            <a:noFill/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endParaRPr kumimoji="0" lang="zh-CN" altLang="zh-CN" sz="1400">
              <a:solidFill>
                <a:srgbClr val="008C87"/>
              </a:solidFill>
              <a:latin typeface="Arial" charset="0"/>
            </a:endParaRPr>
          </a:p>
        </p:txBody>
      </p:sp>
      <p:cxnSp>
        <p:nvCxnSpPr>
          <p:cNvPr id="12308" name="AutoShape 18"/>
          <p:cNvCxnSpPr>
            <a:cxnSpLocks noChangeShapeType="1"/>
            <a:endCxn id="12307" idx="1"/>
          </p:cNvCxnSpPr>
          <p:nvPr/>
        </p:nvCxnSpPr>
        <p:spPr bwMode="auto">
          <a:xfrm>
            <a:off x="4343400" y="4024313"/>
            <a:ext cx="773113" cy="346075"/>
          </a:xfrm>
          <a:prstGeom prst="curvedConnector2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2309" name="AutoShape 19"/>
          <p:cNvSpPr>
            <a:spLocks noChangeArrowheads="1"/>
          </p:cNvSpPr>
          <p:nvPr/>
        </p:nvSpPr>
        <p:spPr bwMode="auto">
          <a:xfrm>
            <a:off x="1143000" y="2282825"/>
            <a:ext cx="3803650" cy="428625"/>
          </a:xfrm>
          <a:prstGeom prst="rightArrowCallout">
            <a:avLst>
              <a:gd name="adj1" fmla="val 32602"/>
              <a:gd name="adj2" fmla="val 37042"/>
              <a:gd name="adj3" fmla="val 77402"/>
              <a:gd name="adj4" fmla="val 81759"/>
            </a:avLst>
          </a:prstGeom>
          <a:solidFill>
            <a:schemeClr val="folHlink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 eaLnBrk="0" hangingPunct="0"/>
            <a:r>
              <a:rPr lang="en-US" altLang="zh-CN" sz="1800">
                <a:solidFill>
                  <a:srgbClr val="008C87"/>
                </a:solidFill>
              </a:rPr>
              <a:t>1 - (1 - </a:t>
            </a:r>
            <a:r>
              <a:rPr lang="en-US" altLang="zh-CN" sz="1800" i="1">
                <a:solidFill>
                  <a:srgbClr val="008C87"/>
                </a:solidFill>
              </a:rPr>
              <a:t>z</a:t>
            </a:r>
            <a:r>
              <a:rPr lang="en-US" altLang="zh-CN" sz="1800">
                <a:solidFill>
                  <a:srgbClr val="008C87"/>
                </a:solidFill>
              </a:rPr>
              <a:t>*/</a:t>
            </a:r>
            <a:r>
              <a:rPr lang="en-US" altLang="zh-CN" sz="1800">
                <a:solidFill>
                  <a:srgbClr val="008C87"/>
                </a:solidFill>
                <a:sym typeface="MT Extra" pitchFamily="18" charset="2"/>
              </a:rPr>
              <a:t>)</a:t>
            </a:r>
            <a:r>
              <a:rPr lang="en-US" altLang="zh-CN" sz="2000" baseline="30000">
                <a:solidFill>
                  <a:srgbClr val="008C87"/>
                </a:solidFill>
                <a:sym typeface="MT Extra" pitchFamily="18" charset="2"/>
              </a:rPr>
              <a:t></a:t>
            </a:r>
            <a:r>
              <a:rPr lang="en-US" altLang="zh-CN" sz="1800">
                <a:solidFill>
                  <a:schemeClr val="tx1"/>
                </a:solidFill>
                <a:sym typeface="MT Extra" pitchFamily="18" charset="2"/>
              </a:rPr>
              <a:t> is concave</a:t>
            </a:r>
          </a:p>
        </p:txBody>
      </p:sp>
      <p:sp>
        <p:nvSpPr>
          <p:cNvPr id="12310" name="Line 20"/>
          <p:cNvSpPr>
            <a:spLocks noChangeShapeType="1"/>
          </p:cNvSpPr>
          <p:nvPr/>
        </p:nvSpPr>
        <p:spPr bwMode="auto">
          <a:xfrm>
            <a:off x="76200" y="3500438"/>
            <a:ext cx="8985250" cy="0"/>
          </a:xfrm>
          <a:prstGeom prst="line">
            <a:avLst/>
          </a:prstGeom>
          <a:noFill/>
          <a:ln w="25400">
            <a:solidFill>
              <a:srgbClr val="003399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12311" name="Oval 21"/>
          <p:cNvSpPr>
            <a:spLocks noChangeAspect="1" noChangeArrowheads="1"/>
          </p:cNvSpPr>
          <p:nvPr/>
        </p:nvSpPr>
        <p:spPr bwMode="auto">
          <a:xfrm>
            <a:off x="6821488" y="3948113"/>
            <a:ext cx="193675" cy="193675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endParaRPr kumimoji="0" lang="zh-CN" altLang="zh-CN" sz="1400">
              <a:solidFill>
                <a:srgbClr val="008C87"/>
              </a:solidFill>
              <a:latin typeface="Arial" charset="0"/>
            </a:endParaRPr>
          </a:p>
        </p:txBody>
      </p:sp>
      <p:sp>
        <p:nvSpPr>
          <p:cNvPr id="12312" name="Oval 22"/>
          <p:cNvSpPr>
            <a:spLocks noChangeAspect="1" noChangeArrowheads="1"/>
          </p:cNvSpPr>
          <p:nvPr/>
        </p:nvSpPr>
        <p:spPr bwMode="auto">
          <a:xfrm>
            <a:off x="1698625" y="5983288"/>
            <a:ext cx="193675" cy="193675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endParaRPr kumimoji="0" lang="zh-CN" altLang="zh-CN" sz="1400">
              <a:solidFill>
                <a:srgbClr val="008C87"/>
              </a:solidFill>
              <a:latin typeface="Arial" charset="0"/>
            </a:endParaRPr>
          </a:p>
        </p:txBody>
      </p:sp>
      <p:graphicFrame>
        <p:nvGraphicFramePr>
          <p:cNvPr id="12295" name="Object 23"/>
          <p:cNvGraphicFramePr>
            <a:graphicFrameLocks noChangeAspect="1"/>
          </p:cNvGraphicFramePr>
          <p:nvPr/>
        </p:nvGraphicFramePr>
        <p:xfrm>
          <a:off x="1003300" y="3733800"/>
          <a:ext cx="673100" cy="338138"/>
        </p:xfrm>
        <a:graphic>
          <a:graphicData uri="http://schemas.openxmlformats.org/presentationml/2006/ole">
            <p:oleObj spid="_x0000_s12295" name="Equation" r:id="rId9" imgW="406080" imgH="203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BC59D4F-6E16-43DF-BB3B-AED6FA195454}" type="slidenum">
              <a:rPr lang="en-US" altLang="zh-CN" smtClean="0"/>
              <a:pPr/>
              <a:t>66</a:t>
            </a:fld>
            <a:endParaRPr lang="en-US" altLang="zh-CN" smtClean="0"/>
          </a:p>
        </p:txBody>
      </p:sp>
      <p:sp>
        <p:nvSpPr>
          <p:cNvPr id="133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smtClean="0"/>
              <a:t>Maximum Satisfiability:  Randomized Rounding</a:t>
            </a:r>
          </a:p>
        </p:txBody>
      </p:sp>
      <p:sp>
        <p:nvSpPr>
          <p:cNvPr id="133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41438"/>
            <a:ext cx="7772400" cy="4754562"/>
          </a:xfrm>
        </p:spPr>
        <p:txBody>
          <a:bodyPr/>
          <a:lstStyle/>
          <a:p>
            <a:pPr eaLnBrk="1" hangingPunct="1"/>
            <a:r>
              <a:rPr lang="en-US" altLang="zh-CN" sz="2400" smtClean="0">
                <a:solidFill>
                  <a:srgbClr val="CE0000"/>
                </a:solidFill>
              </a:rPr>
              <a:t>Proof (continued).</a:t>
            </a:r>
          </a:p>
          <a:p>
            <a:pPr lvl="1" eaLnBrk="1" hangingPunct="1"/>
            <a:r>
              <a:rPr lang="en-US" altLang="zh-CN" sz="2400" smtClean="0"/>
              <a:t>From previous slide:</a:t>
            </a:r>
          </a:p>
          <a:p>
            <a:pPr lvl="1" eaLnBrk="1" hangingPunct="1"/>
            <a:endParaRPr lang="en-US" altLang="zh-CN" sz="2400" smtClean="0"/>
          </a:p>
          <a:p>
            <a:pPr lvl="1" eaLnBrk="1" hangingPunct="1"/>
            <a:r>
              <a:rPr lang="en-US" altLang="zh-CN" sz="2400" smtClean="0"/>
              <a:t>Let </a:t>
            </a:r>
            <a:r>
              <a:rPr lang="en-US" altLang="zh-CN" sz="2400" i="1" smtClean="0">
                <a:solidFill>
                  <a:srgbClr val="008C87"/>
                </a:solidFill>
              </a:rPr>
              <a:t>W</a:t>
            </a:r>
            <a:r>
              <a:rPr lang="en-US" altLang="zh-CN" sz="2400" smtClean="0"/>
              <a:t> = weight of clauses that are satisfied.</a:t>
            </a:r>
          </a:p>
          <a:p>
            <a:pPr lvl="1" eaLnBrk="1" hangingPunct="1"/>
            <a:endParaRPr lang="en-US" altLang="zh-CN" sz="2400" smtClean="0"/>
          </a:p>
          <a:p>
            <a:pPr lvl="1" eaLnBrk="1" hangingPunct="1"/>
            <a:endParaRPr lang="en-US" altLang="zh-CN" sz="2400" smtClean="0"/>
          </a:p>
          <a:p>
            <a:pPr lvl="1" eaLnBrk="1" hangingPunct="1"/>
            <a:endParaRPr lang="en-US" altLang="zh-CN" sz="2400" smtClean="0"/>
          </a:p>
          <a:p>
            <a:pPr lvl="1" eaLnBrk="1" hangingPunct="1"/>
            <a:endParaRPr lang="en-US" altLang="zh-CN" sz="2400" smtClean="0"/>
          </a:p>
          <a:p>
            <a:pPr lvl="1" eaLnBrk="1" hangingPunct="1"/>
            <a:endParaRPr lang="en-US" altLang="zh-CN" sz="1600" smtClean="0"/>
          </a:p>
          <a:p>
            <a:pPr lvl="1" eaLnBrk="1" hangingPunct="1"/>
            <a:r>
              <a:rPr lang="en-US" altLang="zh-CN" sz="2400" smtClean="0">
                <a:solidFill>
                  <a:srgbClr val="CE0000"/>
                </a:solidFill>
              </a:rPr>
              <a:t>Corollary.</a:t>
            </a:r>
            <a:r>
              <a:rPr lang="en-US" altLang="zh-CN" sz="2400" smtClean="0"/>
              <a:t>  If all clauses have length at most </a:t>
            </a:r>
            <a:r>
              <a:rPr lang="en-US" altLang="zh-CN" sz="2400" i="1" smtClean="0">
                <a:solidFill>
                  <a:srgbClr val="008C87"/>
                </a:solidFill>
              </a:rPr>
              <a:t>k</a:t>
            </a:r>
          </a:p>
          <a:p>
            <a:pPr lvl="1" eaLnBrk="1" hangingPunct="1"/>
            <a:endParaRPr lang="en-US" altLang="zh-CN" sz="2400" smtClean="0"/>
          </a:p>
        </p:txBody>
      </p:sp>
      <p:graphicFrame>
        <p:nvGraphicFramePr>
          <p:cNvPr id="13314" name="Object 4"/>
          <p:cNvGraphicFramePr>
            <a:graphicFrameLocks noChangeAspect="1"/>
          </p:cNvGraphicFramePr>
          <p:nvPr/>
        </p:nvGraphicFramePr>
        <p:xfrm>
          <a:off x="2195513" y="2133600"/>
          <a:ext cx="4606925" cy="574675"/>
        </p:xfrm>
        <a:graphic>
          <a:graphicData uri="http://schemas.openxmlformats.org/presentationml/2006/ole">
            <p:oleObj spid="_x0000_s13314" name="Equation" r:id="rId4" imgW="2539800" imgH="317160" progId="Equation.3">
              <p:embed/>
            </p:oleObj>
          </a:graphicData>
        </a:graphic>
      </p:graphicFrame>
      <p:graphicFrame>
        <p:nvGraphicFramePr>
          <p:cNvPr id="13315" name="Object 5"/>
          <p:cNvGraphicFramePr>
            <a:graphicFrameLocks noChangeAspect="1"/>
          </p:cNvGraphicFramePr>
          <p:nvPr/>
        </p:nvGraphicFramePr>
        <p:xfrm>
          <a:off x="2362200" y="2997200"/>
          <a:ext cx="4448175" cy="2251075"/>
        </p:xfrm>
        <a:graphic>
          <a:graphicData uri="http://schemas.openxmlformats.org/presentationml/2006/ole">
            <p:oleObj spid="_x0000_s13315" name="Equation" r:id="rId5" imgW="2717640" imgH="1371600" progId="Equation.3">
              <p:embed/>
            </p:oleObj>
          </a:graphicData>
        </a:graphic>
      </p:graphicFrame>
      <p:graphicFrame>
        <p:nvGraphicFramePr>
          <p:cNvPr id="13316" name="Object 6"/>
          <p:cNvGraphicFramePr>
            <a:graphicFrameLocks noChangeAspect="1"/>
          </p:cNvGraphicFramePr>
          <p:nvPr/>
        </p:nvGraphicFramePr>
        <p:xfrm>
          <a:off x="2514600" y="5562600"/>
          <a:ext cx="3068638" cy="485775"/>
        </p:xfrm>
        <a:graphic>
          <a:graphicData uri="http://schemas.openxmlformats.org/presentationml/2006/ole">
            <p:oleObj spid="_x0000_s13316" name="Equation" r:id="rId6" imgW="1917360" imgH="3045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67C9CB1-9090-4A92-9CE4-0E19B07990BF}" type="slidenum">
              <a:rPr lang="en-US" altLang="zh-CN" smtClean="0"/>
              <a:pPr/>
              <a:t>67</a:t>
            </a:fld>
            <a:endParaRPr lang="en-US" altLang="zh-CN" smtClean="0"/>
          </a:p>
        </p:txBody>
      </p:sp>
      <p:sp>
        <p:nvSpPr>
          <p:cNvPr id="5939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smtClean="0"/>
              <a:t>Maximum Satisfiability:  Best of Two</a:t>
            </a:r>
          </a:p>
        </p:txBody>
      </p:sp>
      <p:sp>
        <p:nvSpPr>
          <p:cNvPr id="59396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 smtClean="0"/>
              <a:t>Observation.  Two approximation algorithms are complementary.</a:t>
            </a:r>
          </a:p>
          <a:p>
            <a:pPr lvl="1" eaLnBrk="1" hangingPunct="1"/>
            <a:r>
              <a:rPr lang="en-US" altLang="zh-CN" sz="2400" smtClean="0"/>
              <a:t>Johnson's algorithm works best when clauses are long.</a:t>
            </a:r>
          </a:p>
          <a:p>
            <a:pPr lvl="1" eaLnBrk="1" hangingPunct="1"/>
            <a:r>
              <a:rPr lang="en-US" altLang="zh-CN" sz="2400" smtClean="0"/>
              <a:t>LP rounding algorithm works best when clauses are short.</a:t>
            </a:r>
          </a:p>
          <a:p>
            <a:pPr eaLnBrk="1" hangingPunct="1"/>
            <a:endParaRPr lang="en-US" altLang="zh-CN" sz="1600" smtClean="0"/>
          </a:p>
          <a:p>
            <a:pPr eaLnBrk="1" hangingPunct="1"/>
            <a:r>
              <a:rPr lang="en-US" altLang="zh-CN" sz="2800" smtClean="0"/>
              <a:t>How can we exploit this?</a:t>
            </a:r>
          </a:p>
          <a:p>
            <a:pPr lvl="1" eaLnBrk="1" hangingPunct="1"/>
            <a:r>
              <a:rPr lang="en-US" altLang="zh-CN" sz="2400" smtClean="0"/>
              <a:t>Run both algorithms and output better of two.</a:t>
            </a:r>
          </a:p>
          <a:p>
            <a:pPr lvl="1" eaLnBrk="1" hangingPunct="1"/>
            <a:r>
              <a:rPr lang="en-US" altLang="zh-CN" sz="2400" smtClean="0"/>
              <a:t>Re-analyze to get </a:t>
            </a:r>
            <a:r>
              <a:rPr lang="en-US" altLang="zh-CN" sz="2400" smtClean="0">
                <a:solidFill>
                  <a:srgbClr val="008C87"/>
                </a:solidFill>
              </a:rPr>
              <a:t>3/4</a:t>
            </a:r>
            <a:r>
              <a:rPr lang="en-US" altLang="zh-CN" sz="2400" smtClean="0"/>
              <a:t>-approximation algorithm.</a:t>
            </a:r>
          </a:p>
          <a:p>
            <a:pPr lvl="1" eaLnBrk="1" hangingPunct="1"/>
            <a:r>
              <a:rPr lang="en-US" altLang="zh-CN" sz="2400" smtClean="0"/>
              <a:t>Better performance than either algorithm individually!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E2CD15C-9944-4ED2-8556-79DE53B78719}" type="slidenum">
              <a:rPr lang="en-US" altLang="zh-CN" smtClean="0"/>
              <a:pPr/>
              <a:t>68</a:t>
            </a:fld>
            <a:endParaRPr lang="en-US" altLang="zh-CN" smtClean="0"/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smtClean="0"/>
              <a:t>Best of Two</a:t>
            </a:r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grpSp>
        <p:nvGrpSpPr>
          <p:cNvPr id="60421" name="Group 4"/>
          <p:cNvGrpSpPr>
            <a:grpSpLocks/>
          </p:cNvGrpSpPr>
          <p:nvPr/>
        </p:nvGrpSpPr>
        <p:grpSpPr bwMode="auto">
          <a:xfrm>
            <a:off x="2268538" y="2133600"/>
            <a:ext cx="4816475" cy="2454275"/>
            <a:chOff x="2784" y="144"/>
            <a:chExt cx="2400" cy="1280"/>
          </a:xfrm>
        </p:grpSpPr>
        <p:sp>
          <p:nvSpPr>
            <p:cNvPr id="60422" name="Text Box 5"/>
            <p:cNvSpPr txBox="1">
              <a:spLocks noChangeArrowheads="1"/>
            </p:cNvSpPr>
            <p:nvPr/>
          </p:nvSpPr>
          <p:spPr bwMode="auto">
            <a:xfrm>
              <a:off x="2784" y="144"/>
              <a:ext cx="2400" cy="128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40000"/>
                </a:lnSpc>
                <a:spcBef>
                  <a:spcPct val="50000"/>
                </a:spcBef>
              </a:pPr>
              <a:endParaRPr kumimoji="0" lang="en-US" altLang="zh-CN" sz="2000" b="1">
                <a:solidFill>
                  <a:schemeClr val="bg2"/>
                </a:solidFill>
                <a:latin typeface="Courier New" pitchFamily="49" charset="0"/>
              </a:endParaRPr>
            </a:p>
            <a:p>
              <a:pPr eaLnBrk="0" hangingPunct="0">
                <a:lnSpc>
                  <a:spcPct val="40000"/>
                </a:lnSpc>
                <a:spcBef>
                  <a:spcPct val="50000"/>
                </a:spcBef>
              </a:pPr>
              <a:endParaRPr kumimoji="0" lang="en-US" altLang="zh-CN" sz="1800" b="1">
                <a:solidFill>
                  <a:schemeClr val="bg2"/>
                </a:solidFill>
                <a:latin typeface="Courier New" pitchFamily="49" charset="0"/>
              </a:endParaRPr>
            </a:p>
            <a:p>
              <a:pPr eaLnBrk="0" hangingPunct="0"/>
              <a:r>
                <a:rPr lang="en-US" altLang="zh-CN" sz="1800" b="1">
                  <a:solidFill>
                    <a:schemeClr val="tx1"/>
                  </a:solidFill>
                  <a:latin typeface="Courier New" pitchFamily="49" charset="0"/>
                </a:rPr>
                <a:t>(x</a:t>
              </a:r>
              <a:r>
                <a:rPr lang="en-US" altLang="zh-CN" sz="2000" b="1" baseline="30000">
                  <a:solidFill>
                    <a:schemeClr val="tx1"/>
                  </a:solidFill>
                  <a:latin typeface="Courier New" pitchFamily="49" charset="0"/>
                </a:rPr>
                <a:t>1</a:t>
              </a:r>
              <a:r>
                <a:rPr lang="en-US" altLang="zh-CN" sz="1800" b="1">
                  <a:solidFill>
                    <a:schemeClr val="tx1"/>
                  </a:solidFill>
                  <a:latin typeface="Courier New" pitchFamily="49" charset="0"/>
                </a:rPr>
                <a:t>, W</a:t>
              </a:r>
              <a:r>
                <a:rPr lang="en-US" altLang="zh-CN" sz="2000" b="1" baseline="30000">
                  <a:solidFill>
                    <a:schemeClr val="tx1"/>
                  </a:solidFill>
                  <a:latin typeface="Courier New" pitchFamily="49" charset="0"/>
                </a:rPr>
                <a:t>1</a:t>
              </a:r>
              <a:r>
                <a:rPr lang="en-US" altLang="zh-CN" sz="1800" b="1">
                  <a:solidFill>
                    <a:schemeClr val="tx1"/>
                  </a:solidFill>
                  <a:latin typeface="Courier New" pitchFamily="49" charset="0"/>
                </a:rPr>
                <a:t>) </a:t>
              </a:r>
              <a:r>
                <a:rPr lang="en-US" altLang="zh-CN" sz="1800" b="1">
                  <a:solidFill>
                    <a:schemeClr val="tx1"/>
                  </a:solidFill>
                  <a:latin typeface="Courier New" pitchFamily="49" charset="0"/>
                  <a:sym typeface="Symbol" pitchFamily="18" charset="2"/>
                </a:rPr>
                <a:t> Johnson(C</a:t>
              </a:r>
              <a:r>
                <a:rPr lang="en-US" altLang="zh-CN" sz="2000" b="1" baseline="-25000">
                  <a:solidFill>
                    <a:schemeClr val="tx1"/>
                  </a:solidFill>
                  <a:latin typeface="Courier New" pitchFamily="49" charset="0"/>
                  <a:sym typeface="Symbol" pitchFamily="18" charset="2"/>
                </a:rPr>
                <a:t>1</a:t>
              </a:r>
              <a:r>
                <a:rPr lang="en-US" altLang="zh-CN" sz="1800" b="1">
                  <a:solidFill>
                    <a:schemeClr val="tx1"/>
                  </a:solidFill>
                  <a:latin typeface="Courier New" pitchFamily="49" charset="0"/>
                  <a:sym typeface="Symbol" pitchFamily="18" charset="2"/>
                </a:rPr>
                <a:t>,…,C</a:t>
              </a:r>
              <a:r>
                <a:rPr lang="en-US" altLang="zh-CN" sz="2000" b="1" baseline="-25000">
                  <a:solidFill>
                    <a:schemeClr val="tx1"/>
                  </a:solidFill>
                  <a:latin typeface="Courier New" pitchFamily="49" charset="0"/>
                  <a:sym typeface="Symbol" pitchFamily="18" charset="2"/>
                </a:rPr>
                <a:t>m</a:t>
              </a:r>
              <a:r>
                <a:rPr lang="en-US" altLang="zh-CN" sz="1800" b="1">
                  <a:solidFill>
                    <a:schemeClr val="tx1"/>
                  </a:solidFill>
                  <a:latin typeface="Courier New" pitchFamily="49" charset="0"/>
                  <a:sym typeface="Symbol" pitchFamily="18" charset="2"/>
                </a:rPr>
                <a:t>)</a:t>
              </a:r>
              <a:endParaRPr lang="en-US" altLang="zh-CN" sz="1800" b="1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/>
              <a:r>
                <a:rPr lang="en-US" altLang="zh-CN" sz="1800" b="1">
                  <a:solidFill>
                    <a:schemeClr val="tx1"/>
                  </a:solidFill>
                  <a:latin typeface="Courier New" pitchFamily="49" charset="0"/>
                </a:rPr>
                <a:t>(x</a:t>
              </a:r>
              <a:r>
                <a:rPr lang="en-US" altLang="zh-CN" sz="2000" b="1" baseline="30000">
                  <a:solidFill>
                    <a:schemeClr val="tx1"/>
                  </a:solidFill>
                  <a:latin typeface="Courier New" pitchFamily="49" charset="0"/>
                </a:rPr>
                <a:t>2</a:t>
              </a:r>
              <a:r>
                <a:rPr lang="en-US" altLang="zh-CN" sz="1800" b="1">
                  <a:solidFill>
                    <a:schemeClr val="tx1"/>
                  </a:solidFill>
                  <a:latin typeface="Courier New" pitchFamily="49" charset="0"/>
                </a:rPr>
                <a:t>, W</a:t>
              </a:r>
              <a:r>
                <a:rPr lang="en-US" altLang="zh-CN" sz="2000" b="1" baseline="30000">
                  <a:solidFill>
                    <a:schemeClr val="tx1"/>
                  </a:solidFill>
                  <a:latin typeface="Courier New" pitchFamily="49" charset="0"/>
                </a:rPr>
                <a:t>2</a:t>
              </a:r>
              <a:r>
                <a:rPr lang="en-US" altLang="zh-CN" sz="1800" b="1">
                  <a:solidFill>
                    <a:schemeClr val="tx1"/>
                  </a:solidFill>
                  <a:latin typeface="Courier New" pitchFamily="49" charset="0"/>
                </a:rPr>
                <a:t>) </a:t>
              </a:r>
              <a:r>
                <a:rPr lang="en-US" altLang="zh-CN" sz="1800" b="1">
                  <a:solidFill>
                    <a:schemeClr val="tx1"/>
                  </a:solidFill>
                  <a:latin typeface="Courier New" pitchFamily="49" charset="0"/>
                  <a:sym typeface="Symbol" pitchFamily="18" charset="2"/>
                </a:rPr>
                <a:t> LPround(C</a:t>
              </a:r>
              <a:r>
                <a:rPr lang="en-US" altLang="zh-CN" sz="2000" b="1" baseline="-25000">
                  <a:solidFill>
                    <a:schemeClr val="tx1"/>
                  </a:solidFill>
                  <a:latin typeface="Courier New" pitchFamily="49" charset="0"/>
                  <a:sym typeface="Symbol" pitchFamily="18" charset="2"/>
                </a:rPr>
                <a:t>1</a:t>
              </a:r>
              <a:r>
                <a:rPr lang="en-US" altLang="zh-CN" sz="1800" b="1">
                  <a:solidFill>
                    <a:schemeClr val="tx1"/>
                  </a:solidFill>
                  <a:latin typeface="Courier New" pitchFamily="49" charset="0"/>
                  <a:sym typeface="Symbol" pitchFamily="18" charset="2"/>
                </a:rPr>
                <a:t>,…,C</a:t>
              </a:r>
              <a:r>
                <a:rPr lang="en-US" altLang="zh-CN" sz="2000" b="1" baseline="-25000">
                  <a:solidFill>
                    <a:schemeClr val="tx1"/>
                  </a:solidFill>
                  <a:latin typeface="Courier New" pitchFamily="49" charset="0"/>
                  <a:sym typeface="Symbol" pitchFamily="18" charset="2"/>
                </a:rPr>
                <a:t>m</a:t>
              </a:r>
              <a:r>
                <a:rPr lang="en-US" altLang="zh-CN" sz="1800" b="1">
                  <a:solidFill>
                    <a:schemeClr val="tx1"/>
                  </a:solidFill>
                  <a:latin typeface="Courier New" pitchFamily="49" charset="0"/>
                  <a:sym typeface="Symbol" pitchFamily="18" charset="2"/>
                </a:rPr>
                <a:t>)</a:t>
              </a:r>
              <a:endParaRPr lang="en-US" altLang="zh-CN" sz="1800" b="1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/>
              <a:endParaRPr lang="en-US" altLang="zh-CN" sz="1800" b="1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/>
              <a:r>
                <a:rPr lang="en-US" altLang="zh-CN" sz="1800" b="1">
                  <a:solidFill>
                    <a:srgbClr val="003399"/>
                  </a:solidFill>
                  <a:latin typeface="Courier New" pitchFamily="49" charset="0"/>
                </a:rPr>
                <a:t>IF</a:t>
              </a:r>
              <a:r>
                <a:rPr lang="en-US" altLang="zh-CN" sz="1800" b="1">
                  <a:solidFill>
                    <a:schemeClr val="tx1"/>
                  </a:solidFill>
                  <a:latin typeface="Courier New" pitchFamily="49" charset="0"/>
                </a:rPr>
                <a:t> (W</a:t>
              </a:r>
              <a:r>
                <a:rPr lang="en-US" altLang="zh-CN" sz="2000" b="1" baseline="30000">
                  <a:solidFill>
                    <a:schemeClr val="tx1"/>
                  </a:solidFill>
                  <a:latin typeface="Courier New" pitchFamily="49" charset="0"/>
                </a:rPr>
                <a:t>1</a:t>
              </a:r>
              <a:r>
                <a:rPr lang="en-US" altLang="zh-CN" sz="1800" b="1">
                  <a:solidFill>
                    <a:schemeClr val="tx1"/>
                  </a:solidFill>
                  <a:latin typeface="Courier New" pitchFamily="49" charset="0"/>
                </a:rPr>
                <a:t> &gt; W</a:t>
              </a:r>
              <a:r>
                <a:rPr lang="en-US" altLang="zh-CN" sz="2000" b="1" baseline="30000">
                  <a:solidFill>
                    <a:schemeClr val="tx1"/>
                  </a:solidFill>
                  <a:latin typeface="Courier New" pitchFamily="49" charset="0"/>
                </a:rPr>
                <a:t>2</a:t>
              </a:r>
              <a:r>
                <a:rPr lang="en-US" altLang="zh-CN" sz="1800" b="1">
                  <a:solidFill>
                    <a:schemeClr val="tx1"/>
                  </a:solidFill>
                  <a:latin typeface="Courier New" pitchFamily="49" charset="0"/>
                </a:rPr>
                <a:t>)</a:t>
              </a:r>
            </a:p>
            <a:p>
              <a:pPr eaLnBrk="0" hangingPunct="0"/>
              <a:r>
                <a:rPr lang="en-US" altLang="zh-CN" sz="1800" b="1">
                  <a:solidFill>
                    <a:schemeClr val="tx1"/>
                  </a:solidFill>
                  <a:latin typeface="Courier New" pitchFamily="49" charset="0"/>
                </a:rPr>
                <a:t>   </a:t>
              </a:r>
              <a:r>
                <a:rPr lang="en-US" altLang="zh-CN" sz="1800" b="1">
                  <a:solidFill>
                    <a:srgbClr val="003399"/>
                  </a:solidFill>
                  <a:latin typeface="Courier New" pitchFamily="49" charset="0"/>
                </a:rPr>
                <a:t>RETURN</a:t>
              </a:r>
              <a:r>
                <a:rPr lang="en-US" altLang="zh-CN" sz="1800" b="1">
                  <a:solidFill>
                    <a:schemeClr val="tx1"/>
                  </a:solidFill>
                  <a:latin typeface="Courier New" pitchFamily="49" charset="0"/>
                </a:rPr>
                <a:t> x</a:t>
              </a:r>
              <a:r>
                <a:rPr lang="en-US" altLang="zh-CN" sz="2000" b="1" baseline="30000">
                  <a:solidFill>
                    <a:schemeClr val="tx1"/>
                  </a:solidFill>
                  <a:latin typeface="Courier New" pitchFamily="49" charset="0"/>
                </a:rPr>
                <a:t>1</a:t>
              </a:r>
              <a:endParaRPr lang="en-US" altLang="zh-CN" sz="1800" b="1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/>
              <a:r>
                <a:rPr lang="en-US" altLang="zh-CN" sz="1800" b="1">
                  <a:solidFill>
                    <a:srgbClr val="003399"/>
                  </a:solidFill>
                  <a:latin typeface="Courier New" pitchFamily="49" charset="0"/>
                </a:rPr>
                <a:t>ELSE</a:t>
              </a:r>
              <a:endParaRPr lang="en-US" altLang="zh-CN" sz="1800" b="1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/>
              <a:r>
                <a:rPr lang="en-US" altLang="zh-CN" sz="1800" b="1">
                  <a:solidFill>
                    <a:srgbClr val="003399"/>
                  </a:solidFill>
                  <a:latin typeface="Courier New" pitchFamily="49" charset="0"/>
                </a:rPr>
                <a:t>   RETURN</a:t>
              </a:r>
              <a:r>
                <a:rPr lang="en-US" altLang="zh-CN" sz="1800" b="1">
                  <a:solidFill>
                    <a:schemeClr val="tx1"/>
                  </a:solidFill>
                  <a:latin typeface="Courier New" pitchFamily="49" charset="0"/>
                </a:rPr>
                <a:t> x</a:t>
              </a:r>
              <a:r>
                <a:rPr lang="en-US" altLang="zh-CN" sz="2000" b="1" baseline="30000">
                  <a:solidFill>
                    <a:schemeClr val="tx1"/>
                  </a:solidFill>
                  <a:latin typeface="Courier New" pitchFamily="49" charset="0"/>
                </a:rPr>
                <a:t>2</a:t>
              </a:r>
              <a:endParaRPr lang="en-US" altLang="zh-CN" sz="1800" b="1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60423" name="Text Box 6"/>
            <p:cNvSpPr txBox="1">
              <a:spLocks noChangeArrowheads="1"/>
            </p:cNvSpPr>
            <p:nvPr/>
          </p:nvSpPr>
          <p:spPr bwMode="auto">
            <a:xfrm>
              <a:off x="2784" y="144"/>
              <a:ext cx="2400" cy="19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0" lang="en-US" altLang="zh-CN" sz="1800" b="1">
                  <a:solidFill>
                    <a:srgbClr val="CE0000"/>
                  </a:solidFill>
                  <a:latin typeface="Arial" charset="0"/>
                </a:rPr>
                <a:t>Best-of-Two (</a:t>
              </a:r>
              <a:r>
                <a:rPr lang="en-US" altLang="zh-CN" sz="1800" b="1">
                  <a:solidFill>
                    <a:srgbClr val="CE0000"/>
                  </a:solidFill>
                  <a:latin typeface="Courier New" pitchFamily="49" charset="0"/>
                  <a:sym typeface="Symbol" pitchFamily="18" charset="2"/>
                </a:rPr>
                <a:t>C</a:t>
              </a:r>
              <a:r>
                <a:rPr lang="en-US" altLang="zh-CN" sz="1800" b="1" baseline="-25000">
                  <a:solidFill>
                    <a:srgbClr val="CE0000"/>
                  </a:solidFill>
                  <a:latin typeface="Courier New" pitchFamily="49" charset="0"/>
                  <a:sym typeface="Symbol" pitchFamily="18" charset="2"/>
                </a:rPr>
                <a:t>1</a:t>
              </a:r>
              <a:r>
                <a:rPr lang="en-US" altLang="zh-CN" sz="1800" b="1">
                  <a:solidFill>
                    <a:srgbClr val="CE0000"/>
                  </a:solidFill>
                  <a:latin typeface="Courier New" pitchFamily="49" charset="0"/>
                  <a:sym typeface="Symbol" pitchFamily="18" charset="2"/>
                </a:rPr>
                <a:t>, C</a:t>
              </a:r>
              <a:r>
                <a:rPr lang="en-US" altLang="zh-CN" sz="1800" b="1" baseline="-25000">
                  <a:solidFill>
                    <a:srgbClr val="CE0000"/>
                  </a:solidFill>
                  <a:latin typeface="Courier New" pitchFamily="49" charset="0"/>
                  <a:sym typeface="Symbol" pitchFamily="18" charset="2"/>
                </a:rPr>
                <a:t>2</a:t>
              </a:r>
              <a:r>
                <a:rPr lang="en-US" altLang="zh-CN" sz="1800" b="1">
                  <a:solidFill>
                    <a:srgbClr val="CE0000"/>
                  </a:solidFill>
                  <a:latin typeface="Courier New" pitchFamily="49" charset="0"/>
                  <a:sym typeface="Symbol" pitchFamily="18" charset="2"/>
                </a:rPr>
                <a:t>,..., C</a:t>
              </a:r>
              <a:r>
                <a:rPr lang="en-US" altLang="zh-CN" sz="1800" b="1" baseline="-25000">
                  <a:solidFill>
                    <a:srgbClr val="CE0000"/>
                  </a:solidFill>
                  <a:latin typeface="Courier New" pitchFamily="49" charset="0"/>
                  <a:sym typeface="Symbol" pitchFamily="18" charset="2"/>
                </a:rPr>
                <a:t>m</a:t>
              </a:r>
              <a:r>
                <a:rPr kumimoji="0" lang="en-US" altLang="zh-CN" sz="1800" b="1">
                  <a:solidFill>
                    <a:srgbClr val="CE0000"/>
                  </a:solidFill>
                  <a:latin typeface="Arial" charset="0"/>
                </a:rPr>
                <a:t>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1667B2E-1AC7-4E2D-BDFA-03F3567D9CC0}" type="slidenum">
              <a:rPr lang="en-US" altLang="zh-CN" smtClean="0"/>
              <a:pPr/>
              <a:t>69</a:t>
            </a:fld>
            <a:endParaRPr lang="en-US" altLang="zh-CN" smtClean="0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smtClean="0"/>
              <a:t>Maximum Satisfiability:  Best of Two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solidFill>
                  <a:srgbClr val="CE0000"/>
                </a:solidFill>
              </a:rPr>
              <a:t>Theorem (Goemans-Williamson, 1994).</a:t>
            </a:r>
            <a:r>
              <a:rPr lang="en-US" altLang="zh-CN" smtClean="0"/>
              <a:t>  The </a:t>
            </a:r>
            <a:r>
              <a:rPr lang="en-US" altLang="zh-CN" smtClean="0">
                <a:solidFill>
                  <a:srgbClr val="CE0000"/>
                </a:solidFill>
              </a:rPr>
              <a:t>Best-of-Two</a:t>
            </a:r>
            <a:r>
              <a:rPr lang="en-US" altLang="zh-CN" smtClean="0"/>
              <a:t> algorithm is a </a:t>
            </a:r>
            <a:r>
              <a:rPr lang="en-US" altLang="zh-CN" smtClean="0">
                <a:solidFill>
                  <a:srgbClr val="008C87"/>
                </a:solidFill>
              </a:rPr>
              <a:t>3/4</a:t>
            </a:r>
            <a:r>
              <a:rPr lang="en-US" altLang="zh-CN" smtClean="0"/>
              <a:t>-approximation algorithm for </a:t>
            </a:r>
            <a:r>
              <a:rPr lang="en-US" altLang="zh-CN" smtClean="0">
                <a:solidFill>
                  <a:srgbClr val="CE0000"/>
                </a:solidFill>
              </a:rPr>
              <a:t>MAX-SAT</a:t>
            </a:r>
            <a:r>
              <a:rPr lang="en-US" altLang="zh-CN" smtClean="0"/>
              <a:t>.</a:t>
            </a:r>
          </a:p>
          <a:p>
            <a:pPr eaLnBrk="1" hangingPunct="1"/>
            <a:endParaRPr lang="en-US" altLang="zh-CN" sz="1200" smtClean="0">
              <a:solidFill>
                <a:schemeClr val="hlink"/>
              </a:solidFill>
            </a:endParaRPr>
          </a:p>
          <a:p>
            <a:pPr eaLnBrk="1" hangingPunct="1"/>
            <a:r>
              <a:rPr lang="en-US" altLang="zh-CN" smtClean="0">
                <a:solidFill>
                  <a:srgbClr val="CE0000"/>
                </a:solidFill>
              </a:rPr>
              <a:t>Proof.</a:t>
            </a:r>
          </a:p>
        </p:txBody>
      </p:sp>
      <p:graphicFrame>
        <p:nvGraphicFramePr>
          <p:cNvPr id="14338" name="Object 4"/>
          <p:cNvGraphicFramePr>
            <a:graphicFrameLocks noChangeAspect="1"/>
          </p:cNvGraphicFramePr>
          <p:nvPr/>
        </p:nvGraphicFramePr>
        <p:xfrm>
          <a:off x="2098675" y="3357563"/>
          <a:ext cx="7010400" cy="3287712"/>
        </p:xfrm>
        <a:graphic>
          <a:graphicData uri="http://schemas.openxmlformats.org/presentationml/2006/ole">
            <p:oleObj spid="_x0000_s14338" name="Equation" r:id="rId3" imgW="4559040" imgH="2133360" progId="Equation.3">
              <p:embed/>
            </p:oleObj>
          </a:graphicData>
        </a:graphic>
      </p:graphicFrame>
      <p:sp>
        <p:nvSpPr>
          <p:cNvPr id="14342" name="AutoShape 5"/>
          <p:cNvSpPr>
            <a:spLocks noChangeArrowheads="1"/>
          </p:cNvSpPr>
          <p:nvPr/>
        </p:nvSpPr>
        <p:spPr bwMode="auto">
          <a:xfrm>
            <a:off x="1200150" y="5286375"/>
            <a:ext cx="2000250" cy="428625"/>
          </a:xfrm>
          <a:prstGeom prst="rightArrowCallout">
            <a:avLst>
              <a:gd name="adj1" fmla="val 32602"/>
              <a:gd name="adj2" fmla="val 37042"/>
              <a:gd name="adj3" fmla="val 40704"/>
              <a:gd name="adj4" fmla="val 71764"/>
            </a:avLst>
          </a:prstGeom>
          <a:solidFill>
            <a:schemeClr val="folHlink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 eaLnBrk="0" hangingPunct="0"/>
            <a:r>
              <a:rPr lang="en-US" altLang="zh-CN" sz="1800" b="1">
                <a:solidFill>
                  <a:schemeClr val="tx1"/>
                </a:solidFill>
                <a:latin typeface="Arial" charset="0"/>
              </a:rPr>
              <a:t>next slide</a:t>
            </a:r>
            <a:endParaRPr lang="en-US" altLang="zh-CN" sz="1800" b="1">
              <a:solidFill>
                <a:schemeClr val="tx1"/>
              </a:solidFill>
              <a:latin typeface="Arial" charset="0"/>
              <a:sym typeface="MT Extra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E85EBD7-F6B8-402B-990E-696D8E79B40C}" type="slidenum">
              <a:rPr lang="en-US" altLang="zh-CN" smtClean="0"/>
              <a:pPr/>
              <a:t>7</a:t>
            </a:fld>
            <a:endParaRPr lang="en-US" altLang="zh-CN" smtClean="0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Load Balancing on 2 Machines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solidFill>
                  <a:srgbClr val="CE0000"/>
                </a:solidFill>
              </a:rPr>
              <a:t>Claim.</a:t>
            </a:r>
            <a:r>
              <a:rPr lang="en-US" altLang="zh-CN" smtClean="0"/>
              <a:t> Load balancing is NP-hard even if only </a:t>
            </a:r>
            <a:r>
              <a:rPr lang="en-US" altLang="zh-CN" smtClean="0">
                <a:solidFill>
                  <a:srgbClr val="009999"/>
                </a:solidFill>
              </a:rPr>
              <a:t>2</a:t>
            </a:r>
            <a:r>
              <a:rPr lang="en-US" altLang="zh-CN" smtClean="0"/>
              <a:t> machines.</a:t>
            </a:r>
          </a:p>
          <a:p>
            <a:pPr eaLnBrk="1" hangingPunct="1">
              <a:buFontTx/>
              <a:buNone/>
            </a:pPr>
            <a:r>
              <a:rPr lang="en-US" altLang="zh-CN" smtClean="0"/>
              <a:t>   </a:t>
            </a:r>
            <a:r>
              <a:rPr lang="en-US" altLang="zh-CN" smtClean="0">
                <a:solidFill>
                  <a:srgbClr val="CE0000"/>
                </a:solidFill>
              </a:rPr>
              <a:t>Proof.</a:t>
            </a:r>
            <a:r>
              <a:rPr lang="en-US" altLang="zh-CN" smtClean="0"/>
              <a:t> PARTITION </a:t>
            </a:r>
            <a:r>
              <a:rPr lang="en-US" altLang="zh-CN" smtClean="0">
                <a:sym typeface="Symbol" pitchFamily="18" charset="2"/>
              </a:rPr>
              <a:t></a:t>
            </a:r>
            <a:r>
              <a:rPr lang="en-US" altLang="zh-CN" smtClean="0"/>
              <a:t> LOAD-BALANCE.</a:t>
            </a:r>
          </a:p>
        </p:txBody>
      </p:sp>
      <p:pic>
        <p:nvPicPr>
          <p:cNvPr id="4096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19250" y="3284538"/>
            <a:ext cx="6048375" cy="297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E59CADD-085E-4C16-AAC6-840048F81267}" type="slidenum">
              <a:rPr lang="en-US" altLang="zh-CN" smtClean="0"/>
              <a:pPr/>
              <a:t>70</a:t>
            </a:fld>
            <a:endParaRPr lang="en-US" altLang="zh-CN" smtClean="0"/>
          </a:p>
        </p:txBody>
      </p:sp>
      <p:sp>
        <p:nvSpPr>
          <p:cNvPr id="153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smtClean="0"/>
              <a:t>Maximum Satisfiability:  Best of Two</a:t>
            </a:r>
          </a:p>
        </p:txBody>
      </p:sp>
      <p:sp>
        <p:nvSpPr>
          <p:cNvPr id="153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96975"/>
            <a:ext cx="7772400" cy="4572000"/>
          </a:xfrm>
        </p:spPr>
        <p:txBody>
          <a:bodyPr/>
          <a:lstStyle/>
          <a:p>
            <a:pPr eaLnBrk="1" hangingPunct="1"/>
            <a:r>
              <a:rPr lang="en-US" altLang="zh-CN" smtClean="0">
                <a:solidFill>
                  <a:srgbClr val="CE0000"/>
                </a:solidFill>
              </a:rPr>
              <a:t>Lemma.</a:t>
            </a:r>
            <a:r>
              <a:rPr lang="en-US" altLang="zh-CN" smtClean="0">
                <a:solidFill>
                  <a:schemeClr val="hlink"/>
                </a:solidFill>
              </a:rPr>
              <a:t>  </a:t>
            </a:r>
            <a:r>
              <a:rPr lang="en-US" altLang="zh-CN" smtClean="0"/>
              <a:t>For any integer  </a:t>
            </a:r>
            <a:r>
              <a:rPr lang="en-US" altLang="zh-CN" smtClean="0">
                <a:solidFill>
                  <a:srgbClr val="008C87"/>
                </a:solidFill>
                <a:sym typeface="MT Extra" pitchFamily="18" charset="2"/>
              </a:rPr>
              <a:t> </a:t>
            </a:r>
            <a:r>
              <a:rPr lang="en-US" altLang="zh-CN" smtClean="0">
                <a:solidFill>
                  <a:srgbClr val="008C87"/>
                </a:solidFill>
                <a:sym typeface="Symbol" pitchFamily="18" charset="2"/>
              </a:rPr>
              <a:t> 1</a:t>
            </a:r>
            <a:r>
              <a:rPr lang="en-US" altLang="zh-CN" smtClean="0">
                <a:sym typeface="Symbol" pitchFamily="18" charset="2"/>
              </a:rPr>
              <a:t>,</a:t>
            </a:r>
          </a:p>
          <a:p>
            <a:pPr eaLnBrk="1" hangingPunct="1"/>
            <a:endParaRPr lang="en-US" altLang="zh-CN" smtClean="0">
              <a:sym typeface="Symbol" pitchFamily="18" charset="2"/>
            </a:endParaRPr>
          </a:p>
          <a:p>
            <a:pPr eaLnBrk="1" hangingPunct="1"/>
            <a:endParaRPr lang="en-US" altLang="zh-CN" sz="2000" smtClean="0">
              <a:solidFill>
                <a:schemeClr val="hlink"/>
              </a:solidFill>
            </a:endParaRPr>
          </a:p>
          <a:p>
            <a:pPr eaLnBrk="1" hangingPunct="1"/>
            <a:r>
              <a:rPr lang="en-US" altLang="zh-CN" smtClean="0">
                <a:solidFill>
                  <a:srgbClr val="CE0000"/>
                </a:solidFill>
              </a:rPr>
              <a:t>Proof.</a:t>
            </a:r>
            <a:r>
              <a:rPr lang="en-US" altLang="zh-CN" smtClean="0">
                <a:solidFill>
                  <a:schemeClr val="hlink"/>
                </a:solidFill>
              </a:rPr>
              <a:t> </a:t>
            </a:r>
          </a:p>
          <a:p>
            <a:pPr lvl="1" eaLnBrk="1" hangingPunct="1"/>
            <a:r>
              <a:rPr lang="en-US" altLang="zh-CN" smtClean="0">
                <a:solidFill>
                  <a:srgbClr val="008C87"/>
                </a:solidFill>
              </a:rPr>
              <a:t>Case 1 (</a:t>
            </a:r>
            <a:r>
              <a:rPr lang="en-US" altLang="zh-CN" smtClean="0">
                <a:solidFill>
                  <a:srgbClr val="008C87"/>
                </a:solidFill>
                <a:sym typeface="MT Extra" pitchFamily="18" charset="2"/>
              </a:rPr>
              <a:t> =</a:t>
            </a:r>
            <a:r>
              <a:rPr lang="en-US" altLang="zh-CN" smtClean="0">
                <a:solidFill>
                  <a:srgbClr val="008C87"/>
                </a:solidFill>
                <a:sym typeface="Symbol" pitchFamily="18" charset="2"/>
              </a:rPr>
              <a:t> 1):</a:t>
            </a:r>
          </a:p>
          <a:p>
            <a:pPr lvl="1" eaLnBrk="1" hangingPunct="1"/>
            <a:endParaRPr lang="en-US" altLang="zh-CN" sz="2000" smtClean="0">
              <a:solidFill>
                <a:srgbClr val="003399"/>
              </a:solidFill>
              <a:sym typeface="Symbol" pitchFamily="18" charset="2"/>
            </a:endParaRPr>
          </a:p>
          <a:p>
            <a:pPr lvl="1" eaLnBrk="1" hangingPunct="1"/>
            <a:r>
              <a:rPr lang="en-US" altLang="zh-CN" smtClean="0">
                <a:solidFill>
                  <a:srgbClr val="008C87"/>
                </a:solidFill>
              </a:rPr>
              <a:t>Case 2 (</a:t>
            </a:r>
            <a:r>
              <a:rPr lang="en-US" altLang="zh-CN" smtClean="0">
                <a:solidFill>
                  <a:srgbClr val="008C87"/>
                </a:solidFill>
                <a:sym typeface="MT Extra" pitchFamily="18" charset="2"/>
              </a:rPr>
              <a:t> =</a:t>
            </a:r>
            <a:r>
              <a:rPr lang="en-US" altLang="zh-CN" smtClean="0">
                <a:solidFill>
                  <a:srgbClr val="008C87"/>
                </a:solidFill>
                <a:sym typeface="Symbol" pitchFamily="18" charset="2"/>
              </a:rPr>
              <a:t> 2):</a:t>
            </a:r>
          </a:p>
          <a:p>
            <a:pPr lvl="1" eaLnBrk="1" hangingPunct="1"/>
            <a:endParaRPr lang="en-US" altLang="zh-CN" sz="2000" smtClean="0">
              <a:solidFill>
                <a:srgbClr val="003399"/>
              </a:solidFill>
              <a:sym typeface="Symbol" pitchFamily="18" charset="2"/>
            </a:endParaRPr>
          </a:p>
          <a:p>
            <a:pPr lvl="1" eaLnBrk="1" hangingPunct="1"/>
            <a:r>
              <a:rPr lang="en-US" altLang="zh-CN" smtClean="0">
                <a:solidFill>
                  <a:srgbClr val="008C87"/>
                </a:solidFill>
              </a:rPr>
              <a:t>Case 3 (</a:t>
            </a:r>
            <a:r>
              <a:rPr lang="en-US" altLang="zh-CN" smtClean="0">
                <a:solidFill>
                  <a:srgbClr val="008C87"/>
                </a:solidFill>
                <a:sym typeface="MT Extra" pitchFamily="18" charset="2"/>
              </a:rPr>
              <a:t> </a:t>
            </a:r>
            <a:r>
              <a:rPr lang="en-US" altLang="zh-CN" smtClean="0">
                <a:solidFill>
                  <a:srgbClr val="008C87"/>
                </a:solidFill>
                <a:sym typeface="Symbol" pitchFamily="18" charset="2"/>
              </a:rPr>
              <a:t> 3):</a:t>
            </a:r>
          </a:p>
          <a:p>
            <a:pPr lvl="1" eaLnBrk="1" hangingPunct="1"/>
            <a:endParaRPr lang="en-US" altLang="zh-CN" smtClean="0">
              <a:solidFill>
                <a:srgbClr val="003399"/>
              </a:solidFill>
              <a:sym typeface="Symbol" pitchFamily="18" charset="2"/>
            </a:endParaRPr>
          </a:p>
        </p:txBody>
      </p:sp>
      <p:graphicFrame>
        <p:nvGraphicFramePr>
          <p:cNvPr id="15362" name="Object 4"/>
          <p:cNvGraphicFramePr>
            <a:graphicFrameLocks noChangeAspect="1"/>
          </p:cNvGraphicFramePr>
          <p:nvPr/>
        </p:nvGraphicFramePr>
        <p:xfrm>
          <a:off x="3886200" y="3284538"/>
          <a:ext cx="2590800" cy="530225"/>
        </p:xfrm>
        <a:graphic>
          <a:graphicData uri="http://schemas.openxmlformats.org/presentationml/2006/ole">
            <p:oleObj spid="_x0000_s15362" name="Equation" r:id="rId3" imgW="1244520" imgH="253800" progId="Equation.3">
              <p:embed/>
            </p:oleObj>
          </a:graphicData>
        </a:graphic>
      </p:graphicFrame>
      <p:graphicFrame>
        <p:nvGraphicFramePr>
          <p:cNvPr id="15363" name="Object 5"/>
          <p:cNvGraphicFramePr>
            <a:graphicFrameLocks noChangeAspect="1"/>
          </p:cNvGraphicFramePr>
          <p:nvPr/>
        </p:nvGraphicFramePr>
        <p:xfrm>
          <a:off x="3886200" y="4149725"/>
          <a:ext cx="2514600" cy="501650"/>
        </p:xfrm>
        <a:graphic>
          <a:graphicData uri="http://schemas.openxmlformats.org/presentationml/2006/ole">
            <p:oleObj spid="_x0000_s15363" name="Equation" r:id="rId4" imgW="1269720" imgH="253800" progId="Equation.3">
              <p:embed/>
            </p:oleObj>
          </a:graphicData>
        </a:graphic>
      </p:graphicFrame>
      <p:graphicFrame>
        <p:nvGraphicFramePr>
          <p:cNvPr id="15364" name="Object 6"/>
          <p:cNvGraphicFramePr>
            <a:graphicFrameLocks noChangeAspect="1"/>
          </p:cNvGraphicFramePr>
          <p:nvPr/>
        </p:nvGraphicFramePr>
        <p:xfrm>
          <a:off x="2325688" y="1779588"/>
          <a:ext cx="4191000" cy="1073150"/>
        </p:xfrm>
        <a:graphic>
          <a:graphicData uri="http://schemas.openxmlformats.org/presentationml/2006/ole">
            <p:oleObj spid="_x0000_s15364" name="Equation" r:id="rId5" imgW="2082600" imgH="533160" progId="Equation.3">
              <p:embed/>
            </p:oleObj>
          </a:graphicData>
        </a:graphic>
      </p:graphicFrame>
      <p:graphicFrame>
        <p:nvGraphicFramePr>
          <p:cNvPr id="15365" name="Object 7"/>
          <p:cNvGraphicFramePr>
            <a:graphicFrameLocks noChangeAspect="1"/>
          </p:cNvGraphicFramePr>
          <p:nvPr/>
        </p:nvGraphicFramePr>
        <p:xfrm>
          <a:off x="3878263" y="4941888"/>
          <a:ext cx="3970337" cy="673100"/>
        </p:xfrm>
        <a:graphic>
          <a:graphicData uri="http://schemas.openxmlformats.org/presentationml/2006/ole">
            <p:oleObj spid="_x0000_s15365" name="Equation" r:id="rId6" imgW="3149280" imgH="533160" progId="Equation.3">
              <p:embed/>
            </p:oleObj>
          </a:graphicData>
        </a:graphic>
      </p:graphicFrame>
      <p:graphicFrame>
        <p:nvGraphicFramePr>
          <p:cNvPr id="15366" name="Object 8"/>
          <p:cNvGraphicFramePr>
            <a:graphicFrameLocks noChangeAspect="1"/>
          </p:cNvGraphicFramePr>
          <p:nvPr/>
        </p:nvGraphicFramePr>
        <p:xfrm>
          <a:off x="5972175" y="5589588"/>
          <a:ext cx="885825" cy="1136650"/>
        </p:xfrm>
        <a:graphic>
          <a:graphicData uri="http://schemas.openxmlformats.org/presentationml/2006/ole">
            <p:oleObj spid="_x0000_s15366" name="Equation" r:id="rId7" imgW="634680" imgH="8125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298A26A-EDF6-4802-BBA4-FD88581125CC}" type="slidenum">
              <a:rPr lang="en-US" altLang="zh-CN" smtClean="0"/>
              <a:pPr/>
              <a:t>71</a:t>
            </a:fld>
            <a:endParaRPr lang="en-US" altLang="zh-CN" smtClean="0"/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Further Reading</a:t>
            </a:r>
          </a:p>
        </p:txBody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V. </a:t>
            </a:r>
            <a:r>
              <a:rPr lang="en-US" altLang="zh-CN" dirty="0" err="1" smtClean="0"/>
              <a:t>Vazirani</a:t>
            </a:r>
            <a:r>
              <a:rPr lang="en-US" altLang="zh-CN" dirty="0" smtClean="0"/>
              <a:t>, Approximation Algorithms, Springer, 2001.</a:t>
            </a:r>
          </a:p>
          <a:p>
            <a:pPr eaLnBrk="1" hangingPunct="1"/>
            <a:r>
              <a:rPr lang="en-US" altLang="zh-CN" dirty="0" smtClean="0"/>
              <a:t>David Williamson and David </a:t>
            </a:r>
            <a:r>
              <a:rPr lang="en-US" altLang="zh-CN" dirty="0" err="1" smtClean="0"/>
              <a:t>Shmoys</a:t>
            </a:r>
            <a:r>
              <a:rPr lang="en-US" altLang="zh-CN" dirty="0" smtClean="0"/>
              <a:t>. The Design of Approximation Algorithms. CUP, 20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0148D1E-1CA1-44AB-9082-564844239C1E}" type="slidenum">
              <a:rPr lang="en-US" altLang="zh-CN" smtClean="0"/>
              <a:pPr/>
              <a:t>8</a:t>
            </a:fld>
            <a:endParaRPr lang="en-US" altLang="zh-CN" smtClean="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Load Balancing: List Scheduling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400" smtClean="0"/>
              <a:t>List-scheduling algorithm.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smtClean="0"/>
              <a:t>Consider </a:t>
            </a:r>
            <a:r>
              <a:rPr lang="en-US" altLang="zh-CN" sz="2000" i="1" smtClean="0">
                <a:solidFill>
                  <a:srgbClr val="009999"/>
                </a:solidFill>
              </a:rPr>
              <a:t>n</a:t>
            </a:r>
            <a:r>
              <a:rPr lang="en-US" altLang="zh-CN" sz="2000" smtClean="0"/>
              <a:t> jobs in some fixed order.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smtClean="0"/>
              <a:t>Assign job </a:t>
            </a:r>
            <a:r>
              <a:rPr lang="en-US" altLang="zh-CN" sz="2000" i="1" smtClean="0">
                <a:solidFill>
                  <a:srgbClr val="009999"/>
                </a:solidFill>
              </a:rPr>
              <a:t>j</a:t>
            </a:r>
            <a:r>
              <a:rPr lang="en-US" altLang="zh-CN" sz="2000" smtClean="0"/>
              <a:t> to machine whose load is smallest so far.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smtClean="0"/>
              <a:t>List-Scheduling(</a:t>
            </a:r>
            <a:r>
              <a:rPr lang="en-US" altLang="zh-CN" sz="2400" i="1" smtClean="0">
                <a:solidFill>
                  <a:srgbClr val="009999"/>
                </a:solidFill>
              </a:rPr>
              <a:t>m</a:t>
            </a:r>
            <a:r>
              <a:rPr lang="en-US" altLang="zh-CN" sz="2400" smtClean="0">
                <a:solidFill>
                  <a:srgbClr val="009999"/>
                </a:solidFill>
              </a:rPr>
              <a:t>, </a:t>
            </a:r>
            <a:r>
              <a:rPr lang="en-US" altLang="zh-CN" sz="2400" i="1" smtClean="0">
                <a:solidFill>
                  <a:srgbClr val="009999"/>
                </a:solidFill>
              </a:rPr>
              <a:t>n</a:t>
            </a:r>
            <a:r>
              <a:rPr lang="en-US" altLang="zh-CN" sz="2400" smtClean="0">
                <a:solidFill>
                  <a:srgbClr val="009999"/>
                </a:solidFill>
              </a:rPr>
              <a:t>, </a:t>
            </a:r>
            <a:r>
              <a:rPr lang="en-US" altLang="zh-CN" sz="2400" i="1" smtClean="0">
                <a:solidFill>
                  <a:srgbClr val="009999"/>
                </a:solidFill>
              </a:rPr>
              <a:t>t</a:t>
            </a:r>
            <a:r>
              <a:rPr lang="en-US" altLang="zh-CN" sz="2400" baseline="-25000" smtClean="0">
                <a:solidFill>
                  <a:srgbClr val="009999"/>
                </a:solidFill>
              </a:rPr>
              <a:t>1</a:t>
            </a:r>
            <a:r>
              <a:rPr lang="en-US" altLang="zh-CN" sz="2400" smtClean="0">
                <a:solidFill>
                  <a:srgbClr val="009999"/>
                </a:solidFill>
              </a:rPr>
              <a:t>,</a:t>
            </a:r>
            <a:r>
              <a:rPr lang="en-US" altLang="zh-CN" sz="2400" i="1" smtClean="0">
                <a:solidFill>
                  <a:srgbClr val="009999"/>
                </a:solidFill>
              </a:rPr>
              <a:t>t</a:t>
            </a:r>
            <a:r>
              <a:rPr lang="en-US" altLang="zh-CN" sz="2400" baseline="-25000" smtClean="0">
                <a:solidFill>
                  <a:srgbClr val="009999"/>
                </a:solidFill>
              </a:rPr>
              <a:t>2</a:t>
            </a:r>
            <a:r>
              <a:rPr lang="en-US" altLang="zh-CN" sz="2400" smtClean="0">
                <a:solidFill>
                  <a:srgbClr val="009999"/>
                </a:solidFill>
              </a:rPr>
              <a:t>,…,</a:t>
            </a:r>
            <a:r>
              <a:rPr lang="en-US" altLang="zh-CN" sz="2400" i="1" smtClean="0">
                <a:solidFill>
                  <a:srgbClr val="009999"/>
                </a:solidFill>
              </a:rPr>
              <a:t>t</a:t>
            </a:r>
            <a:r>
              <a:rPr lang="en-US" altLang="zh-CN" sz="2400" i="1" baseline="-25000" smtClean="0">
                <a:solidFill>
                  <a:srgbClr val="009999"/>
                </a:solidFill>
              </a:rPr>
              <a:t>n</a:t>
            </a:r>
            <a:r>
              <a:rPr lang="en-US" altLang="zh-CN" sz="2400" smtClean="0"/>
              <a:t>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smtClean="0"/>
              <a:t>           for </a:t>
            </a:r>
            <a:r>
              <a:rPr lang="en-US" altLang="zh-CN" sz="2400" i="1" smtClean="0">
                <a:solidFill>
                  <a:srgbClr val="009999"/>
                </a:solidFill>
              </a:rPr>
              <a:t>i</a:t>
            </a:r>
            <a:r>
              <a:rPr lang="en-US" altLang="zh-CN" sz="2400" smtClean="0">
                <a:solidFill>
                  <a:srgbClr val="009999"/>
                </a:solidFill>
              </a:rPr>
              <a:t> = 1</a:t>
            </a:r>
            <a:r>
              <a:rPr lang="en-US" altLang="zh-CN" sz="2400" smtClean="0"/>
              <a:t> to </a:t>
            </a:r>
            <a:r>
              <a:rPr lang="en-US" altLang="zh-CN" sz="2400" i="1" smtClean="0">
                <a:solidFill>
                  <a:srgbClr val="009999"/>
                </a:solidFill>
              </a:rPr>
              <a:t>m</a:t>
            </a:r>
            <a:endParaRPr lang="en-US" altLang="zh-CN" sz="2400" smtClean="0">
              <a:solidFill>
                <a:srgbClr val="009999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i="1" smtClean="0"/>
              <a:t>                </a:t>
            </a:r>
            <a:r>
              <a:rPr lang="en-US" altLang="zh-CN" sz="2400" i="1" smtClean="0">
                <a:solidFill>
                  <a:srgbClr val="009999"/>
                </a:solidFill>
              </a:rPr>
              <a:t>L</a:t>
            </a:r>
            <a:r>
              <a:rPr lang="en-US" altLang="zh-CN" sz="2400" i="1" baseline="-25000" smtClean="0">
                <a:solidFill>
                  <a:srgbClr val="009999"/>
                </a:solidFill>
              </a:rPr>
              <a:t>i</a:t>
            </a:r>
            <a:r>
              <a:rPr lang="en-US" altLang="zh-CN" sz="2400" smtClean="0">
                <a:solidFill>
                  <a:srgbClr val="009999"/>
                </a:solidFill>
              </a:rPr>
              <a:t> </a:t>
            </a:r>
            <a:r>
              <a:rPr lang="en-US" altLang="zh-CN" sz="2400" smtClean="0">
                <a:solidFill>
                  <a:srgbClr val="009999"/>
                </a:solidFill>
                <a:sym typeface="Symbol" pitchFamily="18" charset="2"/>
              </a:rPr>
              <a:t></a:t>
            </a:r>
            <a:r>
              <a:rPr lang="en-US" altLang="zh-CN" sz="2400" smtClean="0">
                <a:solidFill>
                  <a:srgbClr val="009999"/>
                </a:solidFill>
              </a:rPr>
              <a:t> 0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smtClean="0">
                <a:solidFill>
                  <a:srgbClr val="009999"/>
                </a:solidFill>
              </a:rPr>
              <a:t>               </a:t>
            </a:r>
            <a:r>
              <a:rPr lang="en-US" altLang="zh-CN" sz="2400" i="1" smtClean="0">
                <a:solidFill>
                  <a:srgbClr val="009999"/>
                </a:solidFill>
              </a:rPr>
              <a:t>J</a:t>
            </a:r>
            <a:r>
              <a:rPr lang="en-US" altLang="zh-CN" sz="2400" smtClean="0">
                <a:solidFill>
                  <a:srgbClr val="009999"/>
                </a:solidFill>
              </a:rPr>
              <a:t>(</a:t>
            </a:r>
            <a:r>
              <a:rPr lang="en-US" altLang="zh-CN" sz="2400" i="1" smtClean="0">
                <a:solidFill>
                  <a:srgbClr val="009999"/>
                </a:solidFill>
              </a:rPr>
              <a:t>i</a:t>
            </a:r>
            <a:r>
              <a:rPr lang="en-US" altLang="zh-CN" sz="2400" smtClean="0">
                <a:solidFill>
                  <a:srgbClr val="009999"/>
                </a:solidFill>
              </a:rPr>
              <a:t>) </a:t>
            </a:r>
            <a:r>
              <a:rPr lang="en-US" altLang="zh-CN" sz="2400" smtClean="0">
                <a:solidFill>
                  <a:srgbClr val="009999"/>
                </a:solidFill>
                <a:sym typeface="Symbol" pitchFamily="18" charset="2"/>
              </a:rPr>
              <a:t></a:t>
            </a:r>
            <a:r>
              <a:rPr lang="en-US" altLang="zh-CN" sz="2400" smtClean="0">
                <a:solidFill>
                  <a:srgbClr val="009999"/>
                </a:solidFill>
              </a:rPr>
              <a:t> </a:t>
            </a:r>
            <a:r>
              <a:rPr lang="en-US" altLang="zh-CN" sz="2400" smtClean="0">
                <a:solidFill>
                  <a:srgbClr val="009999"/>
                </a:solidFill>
                <a:sym typeface="Symbol" pitchFamily="18" charset="2"/>
              </a:rPr>
              <a:t>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smtClean="0"/>
              <a:t>           for </a:t>
            </a:r>
            <a:r>
              <a:rPr lang="en-US" altLang="zh-CN" sz="2400" i="1" smtClean="0">
                <a:solidFill>
                  <a:srgbClr val="009999"/>
                </a:solidFill>
              </a:rPr>
              <a:t>j</a:t>
            </a:r>
            <a:r>
              <a:rPr lang="en-US" altLang="zh-CN" sz="2400" smtClean="0">
                <a:solidFill>
                  <a:srgbClr val="009999"/>
                </a:solidFill>
              </a:rPr>
              <a:t> = 1</a:t>
            </a:r>
            <a:r>
              <a:rPr lang="en-US" altLang="zh-CN" sz="2400" smtClean="0"/>
              <a:t> to </a:t>
            </a:r>
            <a:r>
              <a:rPr lang="en-US" altLang="zh-CN" sz="2400" i="1" smtClean="0">
                <a:solidFill>
                  <a:srgbClr val="009999"/>
                </a:solidFill>
              </a:rPr>
              <a:t>n</a:t>
            </a:r>
            <a:endParaRPr lang="en-US" altLang="zh-CN" sz="2400" smtClean="0">
              <a:solidFill>
                <a:srgbClr val="009999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smtClean="0"/>
              <a:t>                 </a:t>
            </a:r>
            <a:r>
              <a:rPr lang="en-US" altLang="zh-CN" sz="2400" i="1" smtClean="0">
                <a:solidFill>
                  <a:srgbClr val="009999"/>
                </a:solidFill>
              </a:rPr>
              <a:t>i</a:t>
            </a:r>
            <a:r>
              <a:rPr lang="en-US" altLang="zh-CN" sz="2400" smtClean="0">
                <a:solidFill>
                  <a:srgbClr val="009999"/>
                </a:solidFill>
              </a:rPr>
              <a:t> = </a:t>
            </a:r>
            <a:r>
              <a:rPr lang="en-US" altLang="zh-CN" sz="2400" smtClean="0">
                <a:solidFill>
                  <a:srgbClr val="CE0000"/>
                </a:solidFill>
              </a:rPr>
              <a:t>argmin</a:t>
            </a:r>
            <a:r>
              <a:rPr lang="en-US" altLang="zh-CN" sz="2400" i="1" baseline="-25000" smtClean="0">
                <a:solidFill>
                  <a:srgbClr val="009999"/>
                </a:solidFill>
              </a:rPr>
              <a:t>k</a:t>
            </a:r>
            <a:r>
              <a:rPr lang="en-US" altLang="zh-CN" sz="2400" smtClean="0">
                <a:solidFill>
                  <a:srgbClr val="009999"/>
                </a:solidFill>
              </a:rPr>
              <a:t> </a:t>
            </a:r>
            <a:r>
              <a:rPr lang="en-US" altLang="zh-CN" sz="2400" i="1" smtClean="0">
                <a:solidFill>
                  <a:srgbClr val="009999"/>
                </a:solidFill>
              </a:rPr>
              <a:t>L</a:t>
            </a:r>
            <a:r>
              <a:rPr lang="en-US" altLang="zh-CN" sz="2400" i="1" baseline="-25000" smtClean="0">
                <a:solidFill>
                  <a:srgbClr val="009999"/>
                </a:solidFill>
              </a:rPr>
              <a:t>k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smtClean="0">
                <a:solidFill>
                  <a:srgbClr val="009999"/>
                </a:solidFill>
              </a:rPr>
              <a:t>                </a:t>
            </a:r>
            <a:r>
              <a:rPr lang="en-US" altLang="zh-CN" sz="2400" i="1" smtClean="0">
                <a:solidFill>
                  <a:srgbClr val="009999"/>
                </a:solidFill>
              </a:rPr>
              <a:t>J</a:t>
            </a:r>
            <a:r>
              <a:rPr lang="en-US" altLang="zh-CN" sz="2400" smtClean="0">
                <a:solidFill>
                  <a:srgbClr val="009999"/>
                </a:solidFill>
              </a:rPr>
              <a:t>(</a:t>
            </a:r>
            <a:r>
              <a:rPr lang="en-US" altLang="zh-CN" sz="2400" i="1" smtClean="0">
                <a:solidFill>
                  <a:srgbClr val="009999"/>
                </a:solidFill>
              </a:rPr>
              <a:t>i</a:t>
            </a:r>
            <a:r>
              <a:rPr lang="en-US" altLang="zh-CN" sz="2400" smtClean="0">
                <a:solidFill>
                  <a:srgbClr val="009999"/>
                </a:solidFill>
              </a:rPr>
              <a:t>) </a:t>
            </a:r>
            <a:r>
              <a:rPr lang="en-US" altLang="zh-CN" sz="2400" smtClean="0">
                <a:solidFill>
                  <a:srgbClr val="009999"/>
                </a:solidFill>
                <a:sym typeface="Symbol" pitchFamily="18" charset="2"/>
              </a:rPr>
              <a:t></a:t>
            </a:r>
            <a:r>
              <a:rPr lang="en-US" altLang="zh-CN" sz="2400" smtClean="0">
                <a:solidFill>
                  <a:srgbClr val="009999"/>
                </a:solidFill>
              </a:rPr>
              <a:t> </a:t>
            </a:r>
            <a:r>
              <a:rPr lang="en-US" altLang="zh-CN" sz="2400" i="1" smtClean="0">
                <a:solidFill>
                  <a:srgbClr val="009999"/>
                </a:solidFill>
              </a:rPr>
              <a:t>J</a:t>
            </a:r>
            <a:r>
              <a:rPr lang="en-US" altLang="zh-CN" sz="2400" smtClean="0">
                <a:solidFill>
                  <a:srgbClr val="009999"/>
                </a:solidFill>
              </a:rPr>
              <a:t>(</a:t>
            </a:r>
            <a:r>
              <a:rPr lang="en-US" altLang="zh-CN" sz="2400" i="1" smtClean="0">
                <a:solidFill>
                  <a:srgbClr val="009999"/>
                </a:solidFill>
              </a:rPr>
              <a:t>i</a:t>
            </a:r>
            <a:r>
              <a:rPr lang="en-US" altLang="zh-CN" sz="2400" smtClean="0">
                <a:solidFill>
                  <a:srgbClr val="009999"/>
                </a:solidFill>
              </a:rPr>
              <a:t>) </a:t>
            </a:r>
            <a:r>
              <a:rPr lang="en-US" altLang="zh-CN" sz="2400" smtClean="0">
                <a:solidFill>
                  <a:srgbClr val="009999"/>
                </a:solidFill>
                <a:sym typeface="Symbol" pitchFamily="18" charset="2"/>
              </a:rPr>
              <a:t></a:t>
            </a:r>
            <a:r>
              <a:rPr lang="en-US" altLang="zh-CN" sz="2400" smtClean="0">
                <a:solidFill>
                  <a:srgbClr val="009999"/>
                </a:solidFill>
              </a:rPr>
              <a:t> {</a:t>
            </a:r>
            <a:r>
              <a:rPr lang="en-US" altLang="zh-CN" sz="2400" i="1" smtClean="0">
                <a:solidFill>
                  <a:srgbClr val="009999"/>
                </a:solidFill>
              </a:rPr>
              <a:t>j</a:t>
            </a:r>
            <a:r>
              <a:rPr lang="en-US" altLang="zh-CN" sz="2400" smtClean="0">
                <a:solidFill>
                  <a:srgbClr val="009999"/>
                </a:solidFill>
              </a:rPr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smtClean="0">
                <a:solidFill>
                  <a:srgbClr val="009999"/>
                </a:solidFill>
              </a:rPr>
              <a:t>                </a:t>
            </a:r>
            <a:r>
              <a:rPr lang="en-US" altLang="zh-CN" sz="2400" i="1" smtClean="0">
                <a:solidFill>
                  <a:srgbClr val="009999"/>
                </a:solidFill>
              </a:rPr>
              <a:t>L</a:t>
            </a:r>
            <a:r>
              <a:rPr lang="en-US" altLang="zh-CN" sz="2400" i="1" baseline="-25000" smtClean="0">
                <a:solidFill>
                  <a:srgbClr val="009999"/>
                </a:solidFill>
              </a:rPr>
              <a:t>i</a:t>
            </a:r>
            <a:r>
              <a:rPr lang="en-US" altLang="zh-CN" sz="2400" smtClean="0">
                <a:solidFill>
                  <a:srgbClr val="009999"/>
                </a:solidFill>
              </a:rPr>
              <a:t> </a:t>
            </a:r>
            <a:r>
              <a:rPr lang="en-US" altLang="zh-CN" sz="2400" smtClean="0">
                <a:solidFill>
                  <a:srgbClr val="009999"/>
                </a:solidFill>
                <a:sym typeface="Symbol" pitchFamily="18" charset="2"/>
              </a:rPr>
              <a:t></a:t>
            </a:r>
            <a:r>
              <a:rPr lang="en-US" altLang="zh-CN" sz="2400" smtClean="0">
                <a:solidFill>
                  <a:srgbClr val="009999"/>
                </a:solidFill>
              </a:rPr>
              <a:t> </a:t>
            </a:r>
            <a:r>
              <a:rPr lang="en-US" altLang="zh-CN" sz="2400" i="1" smtClean="0">
                <a:solidFill>
                  <a:srgbClr val="009999"/>
                </a:solidFill>
              </a:rPr>
              <a:t>L</a:t>
            </a:r>
            <a:r>
              <a:rPr lang="en-US" altLang="zh-CN" sz="2400" i="1" baseline="-25000" smtClean="0">
                <a:solidFill>
                  <a:srgbClr val="009999"/>
                </a:solidFill>
              </a:rPr>
              <a:t>i</a:t>
            </a:r>
            <a:r>
              <a:rPr lang="en-US" altLang="zh-CN" sz="2400" smtClean="0">
                <a:solidFill>
                  <a:srgbClr val="009999"/>
                </a:solidFill>
              </a:rPr>
              <a:t> + </a:t>
            </a:r>
            <a:r>
              <a:rPr lang="en-US" altLang="zh-CN" sz="2400" i="1" smtClean="0">
                <a:solidFill>
                  <a:srgbClr val="009999"/>
                </a:solidFill>
              </a:rPr>
              <a:t>t</a:t>
            </a:r>
            <a:r>
              <a:rPr lang="en-US" altLang="zh-CN" sz="2400" i="1" baseline="-25000" smtClean="0">
                <a:solidFill>
                  <a:srgbClr val="009999"/>
                </a:solidFill>
              </a:rPr>
              <a:t>j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smtClean="0"/>
              <a:t>Implementation. </a:t>
            </a:r>
            <a:r>
              <a:rPr lang="en-US" altLang="zh-CN" sz="2400" smtClean="0">
                <a:solidFill>
                  <a:srgbClr val="009999"/>
                </a:solidFill>
              </a:rPr>
              <a:t>O(</a:t>
            </a:r>
            <a:r>
              <a:rPr lang="en-US" altLang="zh-CN" sz="2400" i="1" smtClean="0">
                <a:solidFill>
                  <a:srgbClr val="009999"/>
                </a:solidFill>
              </a:rPr>
              <a:t>n</a:t>
            </a:r>
            <a:r>
              <a:rPr lang="en-US" altLang="zh-CN" sz="2400" smtClean="0">
                <a:solidFill>
                  <a:srgbClr val="009999"/>
                </a:solidFill>
              </a:rPr>
              <a:t> log </a:t>
            </a:r>
            <a:r>
              <a:rPr lang="en-US" altLang="zh-CN" sz="2400" i="1" smtClean="0">
                <a:solidFill>
                  <a:srgbClr val="009999"/>
                </a:solidFill>
              </a:rPr>
              <a:t>n</a:t>
            </a:r>
            <a:r>
              <a:rPr lang="en-US" altLang="zh-CN" sz="2400" smtClean="0">
                <a:solidFill>
                  <a:srgbClr val="009999"/>
                </a:solidFill>
              </a:rPr>
              <a:t>)</a:t>
            </a:r>
            <a:r>
              <a:rPr lang="en-US" altLang="zh-CN" sz="2400" smtClean="0"/>
              <a:t> using a priority queue.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02271D3-E48B-4DFE-B43E-F6C589E9A6C4}" type="slidenum">
              <a:rPr lang="en-US" altLang="zh-CN" smtClean="0"/>
              <a:pPr/>
              <a:t>9</a:t>
            </a:fld>
            <a:endParaRPr lang="en-US" altLang="zh-CN" smtClean="0"/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smtClean="0"/>
              <a:t>Load Balancing: List Scheduling Analysis - I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 smtClean="0">
                <a:solidFill>
                  <a:srgbClr val="CE0000"/>
                </a:solidFill>
              </a:rPr>
              <a:t>Theorem.</a:t>
            </a:r>
            <a:r>
              <a:rPr lang="en-US" altLang="zh-CN" sz="2400" smtClean="0"/>
              <a:t> [Graham, 1966] Greedy algorithm is a </a:t>
            </a:r>
            <a:r>
              <a:rPr lang="en-US" altLang="zh-CN" sz="2400" smtClean="0">
                <a:solidFill>
                  <a:srgbClr val="009999"/>
                </a:solidFill>
              </a:rPr>
              <a:t>2</a:t>
            </a:r>
            <a:r>
              <a:rPr lang="en-US" altLang="zh-CN" sz="2400" smtClean="0"/>
              <a:t>-approximation.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smtClean="0"/>
              <a:t>First worst-case analysis of an approximation algorithm.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smtClean="0"/>
              <a:t>Need to compare resulting solution with optimal makespan </a:t>
            </a:r>
            <a:r>
              <a:rPr lang="en-US" altLang="zh-CN" sz="2000" i="1" smtClean="0">
                <a:solidFill>
                  <a:srgbClr val="009999"/>
                </a:solidFill>
              </a:rPr>
              <a:t>L</a:t>
            </a:r>
            <a:r>
              <a:rPr lang="en-US" altLang="zh-CN" sz="2000" smtClean="0">
                <a:solidFill>
                  <a:srgbClr val="009999"/>
                </a:solidFill>
              </a:rPr>
              <a:t>*</a:t>
            </a:r>
            <a:r>
              <a:rPr lang="en-US" altLang="zh-CN" sz="2000" smtClean="0"/>
              <a:t>.</a:t>
            </a:r>
          </a:p>
          <a:p>
            <a:pPr eaLnBrk="1" hangingPunct="1">
              <a:lnSpc>
                <a:spcPct val="90000"/>
              </a:lnSpc>
            </a:pPr>
            <a:endParaRPr lang="en-US" altLang="zh-CN" sz="1000" smtClean="0">
              <a:solidFill>
                <a:srgbClr val="CE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400" smtClean="0">
                <a:solidFill>
                  <a:srgbClr val="CE0000"/>
                </a:solidFill>
              </a:rPr>
              <a:t>Lemma 1.</a:t>
            </a:r>
            <a:r>
              <a:rPr lang="en-US" altLang="zh-CN" sz="2400" smtClean="0"/>
              <a:t> The optimal makespan </a:t>
            </a:r>
            <a:r>
              <a:rPr lang="en-US" altLang="zh-CN" sz="2400" i="1" smtClean="0">
                <a:solidFill>
                  <a:srgbClr val="009999"/>
                </a:solidFill>
              </a:rPr>
              <a:t>L</a:t>
            </a:r>
            <a:r>
              <a:rPr lang="en-US" altLang="zh-CN" sz="2400" smtClean="0">
                <a:solidFill>
                  <a:srgbClr val="009999"/>
                </a:solidFill>
              </a:rPr>
              <a:t>* </a:t>
            </a:r>
            <a:r>
              <a:rPr lang="en-US" altLang="zh-CN" sz="2400" smtClean="0">
                <a:solidFill>
                  <a:srgbClr val="009999"/>
                </a:solidFill>
                <a:sym typeface="Symbol" pitchFamily="18" charset="2"/>
              </a:rPr>
              <a:t></a:t>
            </a:r>
            <a:r>
              <a:rPr lang="en-US" altLang="zh-CN" sz="2400" smtClean="0">
                <a:solidFill>
                  <a:srgbClr val="009999"/>
                </a:solidFill>
              </a:rPr>
              <a:t> max</a:t>
            </a:r>
            <a:r>
              <a:rPr lang="en-US" altLang="zh-CN" sz="2400" i="1" baseline="-25000" smtClean="0">
                <a:solidFill>
                  <a:srgbClr val="009999"/>
                </a:solidFill>
              </a:rPr>
              <a:t>j</a:t>
            </a:r>
            <a:r>
              <a:rPr lang="en-US" altLang="zh-CN" sz="2400" smtClean="0">
                <a:solidFill>
                  <a:srgbClr val="009999"/>
                </a:solidFill>
              </a:rPr>
              <a:t> </a:t>
            </a:r>
            <a:r>
              <a:rPr lang="en-US" altLang="zh-CN" sz="2400" i="1" smtClean="0">
                <a:solidFill>
                  <a:srgbClr val="009999"/>
                </a:solidFill>
              </a:rPr>
              <a:t>t</a:t>
            </a:r>
            <a:r>
              <a:rPr lang="en-US" altLang="zh-CN" sz="2400" i="1" baseline="-25000" smtClean="0">
                <a:solidFill>
                  <a:srgbClr val="009999"/>
                </a:solidFill>
              </a:rPr>
              <a:t>j</a:t>
            </a:r>
            <a:r>
              <a:rPr lang="en-US" altLang="zh-CN" sz="2400" smtClean="0"/>
              <a:t>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smtClean="0"/>
              <a:t>    </a:t>
            </a:r>
            <a:r>
              <a:rPr lang="en-US" altLang="zh-CN" sz="2400" i="1" smtClean="0"/>
              <a:t>Pf</a:t>
            </a:r>
            <a:r>
              <a:rPr lang="en-US" altLang="zh-CN" sz="2400" smtClean="0"/>
              <a:t>. Some machine must process the most time-consuming job. </a:t>
            </a:r>
          </a:p>
          <a:p>
            <a:pPr eaLnBrk="1" hangingPunct="1">
              <a:lnSpc>
                <a:spcPct val="90000"/>
              </a:lnSpc>
            </a:pPr>
            <a:endParaRPr lang="en-US" altLang="zh-CN" sz="1000" smtClean="0">
              <a:solidFill>
                <a:srgbClr val="CE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400" smtClean="0">
                <a:solidFill>
                  <a:srgbClr val="CE0000"/>
                </a:solidFill>
              </a:rPr>
              <a:t>Lemma 2.</a:t>
            </a:r>
            <a:r>
              <a:rPr lang="en-US" altLang="zh-CN" sz="2400" smtClean="0"/>
              <a:t> The optimal makespan </a:t>
            </a:r>
            <a:r>
              <a:rPr lang="en-US" altLang="zh-CN" sz="2400" i="1" smtClean="0">
                <a:solidFill>
                  <a:srgbClr val="009999"/>
                </a:solidFill>
              </a:rPr>
              <a:t>L</a:t>
            </a:r>
            <a:r>
              <a:rPr lang="en-US" altLang="zh-CN" sz="2400" smtClean="0">
                <a:solidFill>
                  <a:srgbClr val="009999"/>
                </a:solidFill>
              </a:rPr>
              <a:t>* </a:t>
            </a:r>
            <a:r>
              <a:rPr lang="en-US" altLang="zh-CN" sz="2400" smtClean="0">
                <a:solidFill>
                  <a:srgbClr val="009999"/>
                </a:solidFill>
                <a:sym typeface="Symbol" pitchFamily="18" charset="2"/>
              </a:rPr>
              <a:t></a:t>
            </a:r>
            <a:r>
              <a:rPr lang="en-US" altLang="zh-CN" sz="2400" smtClean="0">
                <a:solidFill>
                  <a:srgbClr val="009999"/>
                </a:solidFill>
              </a:rPr>
              <a:t>          .</a:t>
            </a:r>
            <a:endParaRPr lang="en-US" altLang="zh-CN" sz="2400" smtClean="0"/>
          </a:p>
          <a:p>
            <a:pPr eaLnBrk="1" hangingPunct="1">
              <a:lnSpc>
                <a:spcPct val="90000"/>
              </a:lnSpc>
            </a:pPr>
            <a:r>
              <a:rPr lang="en-US" altLang="zh-CN" sz="2400" i="1" smtClean="0"/>
              <a:t>Pf</a:t>
            </a:r>
            <a:r>
              <a:rPr lang="en-US" altLang="zh-CN" sz="2400" smtClean="0"/>
              <a:t>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smtClean="0"/>
              <a:t>The total processing time is          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smtClean="0"/>
              <a:t>One of </a:t>
            </a:r>
            <a:r>
              <a:rPr lang="en-US" altLang="zh-CN" sz="2000" i="1" smtClean="0">
                <a:solidFill>
                  <a:srgbClr val="009999"/>
                </a:solidFill>
              </a:rPr>
              <a:t>m</a:t>
            </a:r>
            <a:r>
              <a:rPr lang="en-US" altLang="zh-CN" sz="2000" smtClean="0"/>
              <a:t> machines must do at least a </a:t>
            </a:r>
            <a:r>
              <a:rPr lang="en-US" altLang="zh-CN" sz="2000" smtClean="0">
                <a:solidFill>
                  <a:srgbClr val="009999"/>
                </a:solidFill>
              </a:rPr>
              <a:t>1/</a:t>
            </a:r>
            <a:r>
              <a:rPr lang="en-US" altLang="zh-CN" sz="2000" i="1" smtClean="0">
                <a:solidFill>
                  <a:srgbClr val="009999"/>
                </a:solidFill>
              </a:rPr>
              <a:t>m</a:t>
            </a:r>
            <a:r>
              <a:rPr lang="en-US" altLang="zh-CN" sz="2000" smtClean="0"/>
              <a:t> fraction of total work.</a:t>
            </a:r>
          </a:p>
        </p:txBody>
      </p:sp>
      <p:graphicFrame>
        <p:nvGraphicFramePr>
          <p:cNvPr id="7170" name="Object 4"/>
          <p:cNvGraphicFramePr>
            <a:graphicFrameLocks noChangeAspect="1"/>
          </p:cNvGraphicFramePr>
          <p:nvPr>
            <p:ph sz="half" idx="4294967295"/>
          </p:nvPr>
        </p:nvGraphicFramePr>
        <p:xfrm>
          <a:off x="4356100" y="5084763"/>
          <a:ext cx="647700" cy="474662"/>
        </p:xfrm>
        <a:graphic>
          <a:graphicData uri="http://schemas.openxmlformats.org/presentationml/2006/ole">
            <p:oleObj spid="_x0000_s92162" name="Equation" r:id="rId3" imgW="380880" imgH="279360" progId="">
              <p:embed/>
            </p:oleObj>
          </a:graphicData>
        </a:graphic>
      </p:graphicFrame>
      <p:graphicFrame>
        <p:nvGraphicFramePr>
          <p:cNvPr id="7171" name="Object 6"/>
          <p:cNvGraphicFramePr>
            <a:graphicFrameLocks noChangeAspect="1"/>
          </p:cNvGraphicFramePr>
          <p:nvPr>
            <p:ph sz="half" idx="4294967295"/>
          </p:nvPr>
        </p:nvGraphicFramePr>
        <p:xfrm>
          <a:off x="5940425" y="4292600"/>
          <a:ext cx="719138" cy="519113"/>
        </p:xfrm>
        <a:graphic>
          <a:graphicData uri="http://schemas.openxmlformats.org/presentationml/2006/ole">
            <p:oleObj spid="_x0000_s92163" name="Equation" r:id="rId4" imgW="545760" imgH="39348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Times New Roman" pitchFamily="18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Times New Roman" pitchFamily="18" charset="0"/>
            <a:ea typeface="宋体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59375</TotalTime>
  <Words>3702</Words>
  <Application>Microsoft PowerPoint</Application>
  <PresentationFormat>全屏显示(4:3)</PresentationFormat>
  <Paragraphs>577</Paragraphs>
  <Slides>71</Slides>
  <Notes>7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71</vt:i4>
      </vt:variant>
    </vt:vector>
  </HeadingPairs>
  <TitlesOfParts>
    <vt:vector size="74" baseType="lpstr">
      <vt:lpstr>默认设计模板</vt:lpstr>
      <vt:lpstr>Equation</vt:lpstr>
      <vt:lpstr>Microsoft Equation 3.0</vt:lpstr>
      <vt:lpstr>Introduction to Algorithms</vt:lpstr>
      <vt:lpstr>Last Time</vt:lpstr>
      <vt:lpstr>Today’s Topic</vt:lpstr>
      <vt:lpstr>Solving Hard Problems</vt:lpstr>
      <vt:lpstr>Approximation Algorithms</vt:lpstr>
      <vt:lpstr>Load Balancing</vt:lpstr>
      <vt:lpstr>Load Balancing on 2 Machines</vt:lpstr>
      <vt:lpstr>Load Balancing: List Scheduling</vt:lpstr>
      <vt:lpstr>Load Balancing: List Scheduling Analysis - I</vt:lpstr>
      <vt:lpstr>Load Balancing: List Scheduling Analysis - II</vt:lpstr>
      <vt:lpstr>Load Balancing: List Scheduling Analysis - III</vt:lpstr>
      <vt:lpstr>Load Balancing: List Scheduling Analysis - IV</vt:lpstr>
      <vt:lpstr>Load Balancing: LPT Rule - I</vt:lpstr>
      <vt:lpstr>Load Balancing: LPT Rule - II</vt:lpstr>
      <vt:lpstr>Load Balancing: LPT Rule - III</vt:lpstr>
      <vt:lpstr>Vertex Cover</vt:lpstr>
      <vt:lpstr>Simplest Greedy</vt:lpstr>
      <vt:lpstr>Analysis of Greedy1</vt:lpstr>
      <vt:lpstr>Analysis of Greedy1</vt:lpstr>
      <vt:lpstr>Analysis of Greedy1</vt:lpstr>
      <vt:lpstr>Clever Greedy Algorithm</vt:lpstr>
      <vt:lpstr>Analysis of Greedy2</vt:lpstr>
      <vt:lpstr>2-approximation algorithm</vt:lpstr>
      <vt:lpstr>Example</vt:lpstr>
      <vt:lpstr>Proof</vt:lpstr>
      <vt:lpstr>Traveling Salesperson Problem</vt:lpstr>
      <vt:lpstr>TSP</vt:lpstr>
      <vt:lpstr>A simple 2-approx. algorithm</vt:lpstr>
      <vt:lpstr>Proof</vt:lpstr>
      <vt:lpstr>Tight Example</vt:lpstr>
      <vt:lpstr>Christofides’ Algorithm</vt:lpstr>
      <vt:lpstr>Second Lower Bound on OPT</vt:lpstr>
      <vt:lpstr>More Results</vt:lpstr>
      <vt:lpstr>Weighted Set Cover</vt:lpstr>
      <vt:lpstr>Example of Weighted Set Cover</vt:lpstr>
      <vt:lpstr>An Integer Programming Formulation</vt:lpstr>
      <vt:lpstr>Relaxation</vt:lpstr>
      <vt:lpstr>Lower Bound of OPT</vt:lpstr>
      <vt:lpstr>Rounding</vt:lpstr>
      <vt:lpstr>An f-approximation Algorithm</vt:lpstr>
      <vt:lpstr>Rounding a Dual Solution</vt:lpstr>
      <vt:lpstr>Rounding a Dual Solution</vt:lpstr>
      <vt:lpstr>Proof of the Lemma</vt:lpstr>
      <vt:lpstr>Analysis of the Approximation Ratio</vt:lpstr>
      <vt:lpstr>Greedy Algorithm</vt:lpstr>
      <vt:lpstr>Greedy Algorithm</vt:lpstr>
      <vt:lpstr>Hg-approximation Algorithm</vt:lpstr>
      <vt:lpstr>Hn-approximation Algorithm</vt:lpstr>
      <vt:lpstr>Hn-approximation Algorithm</vt:lpstr>
      <vt:lpstr>Proof of the Claim</vt:lpstr>
      <vt:lpstr>Center Selection Problem</vt:lpstr>
      <vt:lpstr>Center Selection Problem</vt:lpstr>
      <vt:lpstr>Greedy Algorithm: A False Start</vt:lpstr>
      <vt:lpstr>Center Selection: Greedy Algorithm</vt:lpstr>
      <vt:lpstr>Center Selection: Analysis of Greedy Algorithm</vt:lpstr>
      <vt:lpstr>Center Selection: Analysis of Greedy Algorithm</vt:lpstr>
      <vt:lpstr>Center Selection: Analysis of Greedy Algorithm</vt:lpstr>
      <vt:lpstr>Center Selection</vt:lpstr>
      <vt:lpstr>Max SAT</vt:lpstr>
      <vt:lpstr>Flipping Coins (Johnson’s Algorithm)</vt:lpstr>
      <vt:lpstr>Maximum Satisfiability:  Johnson's Algorithm</vt:lpstr>
      <vt:lpstr>Maximum Satisfiability:  Johnson's Algorithm</vt:lpstr>
      <vt:lpstr>Maximum Satisfiability:  Randomized Rounding</vt:lpstr>
      <vt:lpstr>Maximum Satisfiability:  Randomized Rounding</vt:lpstr>
      <vt:lpstr>Maximum Satisfiability:  Randomized Rounding</vt:lpstr>
      <vt:lpstr>Maximum Satisfiability:  Randomized Rounding</vt:lpstr>
      <vt:lpstr>Maximum Satisfiability:  Best of Two</vt:lpstr>
      <vt:lpstr>Best of Two</vt:lpstr>
      <vt:lpstr>Maximum Satisfiability:  Best of Two</vt:lpstr>
      <vt:lpstr>Maximum Satisfiability:  Best of Two</vt:lpstr>
      <vt:lpstr>Further Reading</vt:lpstr>
    </vt:vector>
  </TitlesOfParts>
  <Company>Fudan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Algorithms</dc:title>
  <dc:creator>scf</dc:creator>
  <cp:lastModifiedBy>scf</cp:lastModifiedBy>
  <cp:revision>418</cp:revision>
  <dcterms:created xsi:type="dcterms:W3CDTF">2003-03-07T06:50:32Z</dcterms:created>
  <dcterms:modified xsi:type="dcterms:W3CDTF">2017-06-14T14:06:49Z</dcterms:modified>
</cp:coreProperties>
</file>