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70" r:id="rId32"/>
    <p:sldId id="293" r:id="rId33"/>
    <p:sldId id="294" r:id="rId34"/>
    <p:sldId id="295" r:id="rId35"/>
    <p:sldId id="299" r:id="rId36"/>
    <p:sldId id="300" r:id="rId37"/>
    <p:sldId id="301" r:id="rId38"/>
    <p:sldId id="297" r:id="rId39"/>
    <p:sldId id="298" r:id="rId40"/>
    <p:sldId id="271" r:id="rId41"/>
    <p:sldId id="272" r:id="rId42"/>
    <p:sldId id="296" r:id="rId43"/>
    <p:sldId id="302" r:id="rId44"/>
    <p:sldId id="330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6" r:id="rId68"/>
    <p:sldId id="325" r:id="rId69"/>
    <p:sldId id="327" r:id="rId70"/>
    <p:sldId id="329" r:id="rId71"/>
    <p:sldId id="328" r:id="rId72"/>
    <p:sldId id="331" r:id="rId73"/>
    <p:sldId id="333" r:id="rId74"/>
    <p:sldId id="334" r:id="rId75"/>
    <p:sldId id="332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i="1" kern="1200">
        <a:solidFill>
          <a:srgbClr val="008C87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i="1" kern="1200">
        <a:solidFill>
          <a:srgbClr val="008C87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i="1" kern="1200">
        <a:solidFill>
          <a:srgbClr val="008C87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i="1" kern="1200">
        <a:solidFill>
          <a:srgbClr val="008C87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i="1" kern="1200">
        <a:solidFill>
          <a:srgbClr val="008C87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rgbClr val="008C87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rgbClr val="008C87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rgbClr val="008C87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rgbClr val="008C87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  <a:srgbClr val="008C87"/>
    <a:srgbClr val="00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728" autoAdjust="0"/>
  </p:normalViewPr>
  <p:slideViewPr>
    <p:cSldViewPr>
      <p:cViewPr varScale="1">
        <p:scale>
          <a:sx n="72" d="100"/>
          <a:sy n="72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8.wmf"/><Relationship Id="rId1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wmf"/><Relationship Id="rId1" Type="http://schemas.openxmlformats.org/officeDocument/2006/relationships/image" Target="../media/image8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23FDD83-0BA8-4161-BD67-C3B4DCB91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CB709-1BF8-4D2B-A79F-86ED22B7D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6A031-227F-4A0A-9C2D-FB91425C9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6B9AE-2483-48EC-8442-02F5BD1AB2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69A2E-B02D-4998-A69C-3BD2DF291A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A8F8A-C7FA-44DC-95ED-167E97CD01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E3CE-3F08-4905-8A56-3693BDB47C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B3EE8-E787-4C82-99BC-43F068999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1FBBA-E823-45A4-9069-66BA029123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60D19-A0B6-4959-A8D9-C6091C982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F5BF6-2C1C-411C-92C3-9A55FC4E3B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EFB8B-D709-4D70-9B72-6EF1922E60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8C9EFB-DA60-4DA3-A7AA-006ADA8346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1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3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7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Introduction to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Lecture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F18448-20B5-4365-8BA7-4A337E4D15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Decision-tree model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solidFill>
                  <a:srgbClr val="000000"/>
                </a:solidFill>
              </a:rPr>
              <a:t>A decision tree can model the execution of any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solidFill>
                  <a:srgbClr val="000000"/>
                </a:solidFill>
              </a:rPr>
              <a:t>comparison sort: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One tree for each input size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View the algorithm as splitting whenever it  compares two elements.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The tree contains the comparisons along all possible instruction traces.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The running time of the algorithm </a:t>
            </a:r>
            <a:r>
              <a:rPr lang="en-US" altLang="zh-CN" sz="2800" smtClean="0">
                <a:solidFill>
                  <a:srgbClr val="008581"/>
                </a:solidFill>
              </a:rPr>
              <a:t>= </a:t>
            </a:r>
            <a:r>
              <a:rPr lang="en-US" altLang="zh-CN" sz="2800" smtClean="0">
                <a:solidFill>
                  <a:srgbClr val="000000"/>
                </a:solidFill>
              </a:rPr>
              <a:t>the length of the path taken.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worst-case running time </a:t>
            </a:r>
            <a:r>
              <a:rPr lang="en-US" altLang="zh-CN" sz="2800" smtClean="0">
                <a:solidFill>
                  <a:srgbClr val="008581"/>
                </a:solidFill>
              </a:rPr>
              <a:t>= </a:t>
            </a:r>
            <a:r>
              <a:rPr lang="en-US" altLang="zh-CN" sz="2800" smtClean="0">
                <a:solidFill>
                  <a:srgbClr val="000000"/>
                </a:solidFill>
              </a:rPr>
              <a:t>height of tree.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9DD9A8-905E-400C-A8A4-27943570B40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Lower bound for decision-tree sorting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CE0000"/>
                </a:solidFill>
              </a:rPr>
              <a:t>Theorem. </a:t>
            </a:r>
            <a:r>
              <a:rPr lang="en-US" altLang="zh-CN" sz="2800" smtClean="0">
                <a:solidFill>
                  <a:srgbClr val="000000"/>
                </a:solidFill>
              </a:rPr>
              <a:t>Any decision tree that can sort </a:t>
            </a:r>
            <a:r>
              <a:rPr lang="en-US" altLang="zh-CN" sz="2800" i="1" smtClean="0">
                <a:solidFill>
                  <a:srgbClr val="008581"/>
                </a:solidFill>
              </a:rPr>
              <a:t>n </a:t>
            </a:r>
            <a:r>
              <a:rPr lang="en-US" altLang="zh-CN" sz="2800" smtClean="0">
                <a:solidFill>
                  <a:srgbClr val="000000"/>
                </a:solidFill>
              </a:rPr>
              <a:t>elements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must have height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W</a:t>
            </a:r>
            <a:r>
              <a:rPr lang="en-US" altLang="zh-CN" sz="2800" smtClean="0">
                <a:solidFill>
                  <a:srgbClr val="008581"/>
                </a:solidFill>
              </a:rPr>
              <a:t>(</a:t>
            </a:r>
            <a:r>
              <a:rPr lang="en-US" altLang="zh-CN" sz="2800" i="1" smtClean="0">
                <a:solidFill>
                  <a:srgbClr val="008581"/>
                </a:solidFill>
              </a:rPr>
              <a:t>n </a:t>
            </a:r>
            <a:r>
              <a:rPr lang="en-US" altLang="zh-CN" sz="2800" smtClean="0">
                <a:solidFill>
                  <a:srgbClr val="008581"/>
                </a:solidFill>
              </a:rPr>
              <a:t>lg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  <a:r>
              <a:rPr lang="en-US" altLang="zh-CN" sz="2800" smtClean="0">
                <a:solidFill>
                  <a:srgbClr val="008581"/>
                </a:solidFill>
              </a:rPr>
              <a:t>) 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i="1" smtClean="0">
                <a:solidFill>
                  <a:srgbClr val="CE0000"/>
                </a:solidFill>
              </a:rPr>
              <a:t>Proof.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The tree must contain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³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  <a:r>
              <a:rPr lang="en-US" altLang="zh-CN" sz="2800" smtClean="0">
                <a:solidFill>
                  <a:srgbClr val="008581"/>
                </a:solidFill>
              </a:rPr>
              <a:t>! </a:t>
            </a:r>
            <a:r>
              <a:rPr lang="en-US" altLang="zh-CN" sz="2800" smtClean="0">
                <a:solidFill>
                  <a:srgbClr val="000000"/>
                </a:solidFill>
              </a:rPr>
              <a:t>leaves, since there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are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  <a:r>
              <a:rPr lang="en-US" altLang="zh-CN" sz="2800" smtClean="0">
                <a:solidFill>
                  <a:srgbClr val="008581"/>
                </a:solidFill>
              </a:rPr>
              <a:t>! </a:t>
            </a:r>
            <a:r>
              <a:rPr lang="en-US" altLang="zh-CN" sz="2800" smtClean="0">
                <a:solidFill>
                  <a:srgbClr val="000000"/>
                </a:solidFill>
              </a:rPr>
              <a:t>possible permutations.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A height-</a:t>
            </a:r>
            <a:r>
              <a:rPr lang="en-US" altLang="zh-CN" sz="2800" i="1" smtClean="0">
                <a:solidFill>
                  <a:srgbClr val="008581"/>
                </a:solidFill>
              </a:rPr>
              <a:t>h </a:t>
            </a:r>
            <a:r>
              <a:rPr lang="en-US" altLang="zh-CN" sz="2800" smtClean="0">
                <a:solidFill>
                  <a:srgbClr val="000000"/>
                </a:solidFill>
              </a:rPr>
              <a:t>binary tree has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£ </a:t>
            </a:r>
            <a:r>
              <a:rPr lang="en-US" altLang="zh-CN" sz="2800" smtClean="0">
                <a:solidFill>
                  <a:srgbClr val="008581"/>
                </a:solidFill>
              </a:rPr>
              <a:t>2</a:t>
            </a:r>
            <a:r>
              <a:rPr lang="en-US" altLang="zh-CN" sz="2800" i="1" baseline="30000" smtClean="0">
                <a:solidFill>
                  <a:srgbClr val="008581"/>
                </a:solidFill>
              </a:rPr>
              <a:t>h</a:t>
            </a:r>
            <a:r>
              <a:rPr lang="en-US" altLang="zh-CN" sz="2800" i="1" smtClean="0">
                <a:solidFill>
                  <a:srgbClr val="008581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leaves. Thus,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  <a:r>
              <a:rPr lang="en-US" altLang="zh-CN" sz="2800" smtClean="0">
                <a:solidFill>
                  <a:srgbClr val="008581"/>
                </a:solidFill>
              </a:rPr>
              <a:t>!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£ </a:t>
            </a:r>
            <a:r>
              <a:rPr lang="en-US" altLang="zh-CN" sz="2800" smtClean="0">
                <a:solidFill>
                  <a:srgbClr val="008581"/>
                </a:solidFill>
              </a:rPr>
              <a:t>2</a:t>
            </a:r>
            <a:r>
              <a:rPr lang="en-US" altLang="zh-CN" sz="2800" i="1" baseline="30000" smtClean="0">
                <a:solidFill>
                  <a:srgbClr val="008581"/>
                </a:solidFill>
              </a:rPr>
              <a:t>h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\"/>
            </a:pPr>
            <a:r>
              <a:rPr lang="en-US" altLang="zh-CN" sz="2800" i="1" smtClean="0">
                <a:solidFill>
                  <a:srgbClr val="008581"/>
                </a:solidFill>
              </a:rPr>
              <a:t>h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³ </a:t>
            </a:r>
            <a:r>
              <a:rPr lang="en-US" altLang="zh-CN" sz="2800" smtClean="0">
                <a:solidFill>
                  <a:srgbClr val="008581"/>
                </a:solidFill>
              </a:rPr>
              <a:t>lg(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  <a:r>
              <a:rPr lang="en-US" altLang="zh-CN" sz="2800" smtClean="0">
                <a:solidFill>
                  <a:srgbClr val="008581"/>
                </a:solidFill>
              </a:rPr>
              <a:t>!) </a:t>
            </a:r>
            <a:r>
              <a:rPr lang="en-US" altLang="zh-CN" sz="2800" smtClean="0">
                <a:solidFill>
                  <a:srgbClr val="000000"/>
                </a:solidFill>
              </a:rPr>
              <a:t>(</a:t>
            </a:r>
            <a:r>
              <a:rPr lang="en-US" altLang="zh-CN" sz="2800" smtClean="0">
                <a:solidFill>
                  <a:srgbClr val="008581"/>
                </a:solidFill>
              </a:rPr>
              <a:t>lg </a:t>
            </a:r>
            <a:r>
              <a:rPr lang="en-US" altLang="zh-CN" sz="2800" smtClean="0">
                <a:solidFill>
                  <a:srgbClr val="000000"/>
                </a:solidFill>
              </a:rPr>
              <a:t>is mono. increasing)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       ³ </a:t>
            </a:r>
            <a:r>
              <a:rPr lang="en-US" altLang="zh-CN" sz="2800" smtClean="0">
                <a:solidFill>
                  <a:srgbClr val="008581"/>
                </a:solidFill>
              </a:rPr>
              <a:t>lg ((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  <a:r>
              <a:rPr lang="en-US" altLang="zh-CN" sz="2800" smtClean="0">
                <a:solidFill>
                  <a:srgbClr val="008581"/>
                </a:solidFill>
              </a:rPr>
              <a:t>/</a:t>
            </a:r>
            <a:r>
              <a:rPr lang="en-US" altLang="zh-CN" sz="2800" i="1" smtClean="0">
                <a:solidFill>
                  <a:srgbClr val="008581"/>
                </a:solidFill>
              </a:rPr>
              <a:t>e</a:t>
            </a:r>
            <a:r>
              <a:rPr lang="en-US" altLang="zh-CN" sz="2800" smtClean="0">
                <a:solidFill>
                  <a:srgbClr val="008581"/>
                </a:solidFill>
              </a:rPr>
              <a:t>)</a:t>
            </a:r>
            <a:r>
              <a:rPr lang="en-US" altLang="zh-CN" sz="2800" i="1" baseline="30000" smtClean="0">
                <a:solidFill>
                  <a:srgbClr val="008581"/>
                </a:solidFill>
              </a:rPr>
              <a:t>n</a:t>
            </a:r>
            <a:r>
              <a:rPr lang="en-US" altLang="zh-CN" sz="2800" smtClean="0">
                <a:solidFill>
                  <a:srgbClr val="008581"/>
                </a:solidFill>
              </a:rPr>
              <a:t>) </a:t>
            </a:r>
            <a:r>
              <a:rPr lang="en-US" altLang="zh-CN" sz="2800" smtClean="0">
                <a:solidFill>
                  <a:srgbClr val="000000"/>
                </a:solidFill>
              </a:rPr>
              <a:t>(Stirling’s formula)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solidFill>
                  <a:srgbClr val="008581"/>
                </a:solidFill>
              </a:rPr>
              <a:t>       = </a:t>
            </a:r>
            <a:r>
              <a:rPr lang="en-US" altLang="zh-CN" sz="2800" i="1" smtClean="0">
                <a:solidFill>
                  <a:srgbClr val="008581"/>
                </a:solidFill>
              </a:rPr>
              <a:t>n </a:t>
            </a:r>
            <a:r>
              <a:rPr lang="en-US" altLang="zh-CN" sz="2800" smtClean="0">
                <a:solidFill>
                  <a:srgbClr val="008581"/>
                </a:solidFill>
              </a:rPr>
              <a:t>lg </a:t>
            </a:r>
            <a:r>
              <a:rPr lang="en-US" altLang="zh-CN" sz="2800" i="1" smtClean="0">
                <a:solidFill>
                  <a:srgbClr val="008581"/>
                </a:solidFill>
              </a:rPr>
              <a:t>n </a:t>
            </a:r>
            <a:r>
              <a:rPr lang="en-US" altLang="zh-CN" sz="2800" smtClean="0">
                <a:solidFill>
                  <a:srgbClr val="008581"/>
                </a:solidFill>
              </a:rPr>
              <a:t>– </a:t>
            </a:r>
            <a:r>
              <a:rPr lang="en-US" altLang="zh-CN" sz="2800" i="1" smtClean="0">
                <a:solidFill>
                  <a:srgbClr val="008581"/>
                </a:solidFill>
              </a:rPr>
              <a:t>n </a:t>
            </a:r>
            <a:r>
              <a:rPr lang="en-US" altLang="zh-CN" sz="2800" smtClean="0">
                <a:solidFill>
                  <a:srgbClr val="008581"/>
                </a:solidFill>
              </a:rPr>
              <a:t>lg </a:t>
            </a:r>
            <a:r>
              <a:rPr lang="en-US" altLang="zh-CN" sz="2800" i="1" smtClean="0">
                <a:solidFill>
                  <a:srgbClr val="008581"/>
                </a:solidFill>
              </a:rPr>
              <a:t>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solidFill>
                  <a:srgbClr val="008581"/>
                </a:solidFill>
              </a:rPr>
              <a:t>       =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W</a:t>
            </a:r>
            <a:r>
              <a:rPr lang="en-US" altLang="zh-CN" sz="2800" smtClean="0">
                <a:solidFill>
                  <a:srgbClr val="008581"/>
                </a:solidFill>
              </a:rPr>
              <a:t>(</a:t>
            </a:r>
            <a:r>
              <a:rPr lang="en-US" altLang="zh-CN" sz="2800" i="1" smtClean="0">
                <a:solidFill>
                  <a:srgbClr val="008581"/>
                </a:solidFill>
              </a:rPr>
              <a:t>n </a:t>
            </a:r>
            <a:r>
              <a:rPr lang="en-US" altLang="zh-CN" sz="2800" smtClean="0">
                <a:solidFill>
                  <a:srgbClr val="008581"/>
                </a:solidFill>
              </a:rPr>
              <a:t>lg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  <a:r>
              <a:rPr lang="en-US" altLang="zh-CN" sz="2800" smtClean="0">
                <a:solidFill>
                  <a:srgbClr val="008581"/>
                </a:solidFill>
              </a:rPr>
              <a:t>) 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A8DB9-56B5-4255-A8F3-28B8C3883CE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Lower bound for comparison sorting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CE0000"/>
                </a:solidFill>
              </a:rPr>
              <a:t>Corollary. </a:t>
            </a:r>
            <a:r>
              <a:rPr lang="en-US" altLang="zh-CN" smtClean="0">
                <a:solidFill>
                  <a:srgbClr val="000000"/>
                </a:solidFill>
              </a:rPr>
              <a:t>Merge sort is an asymptotically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optimal comparison sorting algorithm.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E8952F-6677-4718-9BA9-B2D79ED6A34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Sorting in linear time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CE0000"/>
                </a:solidFill>
              </a:rPr>
              <a:t>Counting sort: </a:t>
            </a:r>
            <a:r>
              <a:rPr lang="en-US" altLang="zh-CN" sz="2800" smtClean="0">
                <a:solidFill>
                  <a:srgbClr val="000000"/>
                </a:solidFill>
              </a:rPr>
              <a:t>No comparisons between elements.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i="1" smtClean="0">
                <a:solidFill>
                  <a:srgbClr val="CE0000"/>
                </a:solidFill>
              </a:rPr>
              <a:t>Input</a:t>
            </a:r>
            <a:r>
              <a:rPr lang="en-US" altLang="zh-CN" sz="2800" smtClean="0">
                <a:solidFill>
                  <a:srgbClr val="000000"/>
                </a:solidFill>
              </a:rPr>
              <a:t>: 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[1 . .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  <a:r>
              <a:rPr lang="en-US" altLang="zh-CN" sz="2800" smtClean="0">
                <a:solidFill>
                  <a:srgbClr val="008581"/>
                </a:solidFill>
              </a:rPr>
              <a:t>]</a:t>
            </a:r>
            <a:r>
              <a:rPr lang="en-US" altLang="zh-CN" sz="2800" smtClean="0">
                <a:solidFill>
                  <a:srgbClr val="000000"/>
                </a:solidFill>
              </a:rPr>
              <a:t>, where 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Î</a:t>
            </a:r>
            <a:r>
              <a:rPr lang="en-US" altLang="zh-CN" sz="2800" smtClean="0">
                <a:solidFill>
                  <a:srgbClr val="008581"/>
                </a:solidFill>
              </a:rPr>
              <a:t>{1, 2, …, </a:t>
            </a:r>
            <a:r>
              <a:rPr lang="en-US" altLang="zh-CN" sz="2800" i="1" smtClean="0">
                <a:solidFill>
                  <a:srgbClr val="008581"/>
                </a:solidFill>
              </a:rPr>
              <a:t>k</a:t>
            </a:r>
            <a:r>
              <a:rPr lang="en-US" altLang="zh-CN" sz="2800" smtClean="0">
                <a:solidFill>
                  <a:srgbClr val="008581"/>
                </a:solidFill>
              </a:rPr>
              <a:t>}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i="1" smtClean="0">
                <a:solidFill>
                  <a:srgbClr val="CE0000"/>
                </a:solidFill>
              </a:rPr>
              <a:t>Output</a:t>
            </a:r>
            <a:r>
              <a:rPr lang="en-US" altLang="zh-CN" sz="2800" smtClean="0">
                <a:solidFill>
                  <a:srgbClr val="000000"/>
                </a:solidFill>
              </a:rPr>
              <a:t>: </a:t>
            </a:r>
            <a:r>
              <a:rPr lang="en-US" altLang="zh-CN" sz="2800" i="1" smtClean="0">
                <a:solidFill>
                  <a:srgbClr val="008581"/>
                </a:solidFill>
              </a:rPr>
              <a:t>B</a:t>
            </a:r>
            <a:r>
              <a:rPr lang="en-US" altLang="zh-CN" sz="2800" smtClean="0">
                <a:solidFill>
                  <a:srgbClr val="008581"/>
                </a:solidFill>
              </a:rPr>
              <a:t>[1 . .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  <a:r>
              <a:rPr lang="en-US" altLang="zh-CN" sz="2800" smtClean="0">
                <a:solidFill>
                  <a:srgbClr val="008581"/>
                </a:solidFill>
              </a:rPr>
              <a:t>]</a:t>
            </a:r>
            <a:r>
              <a:rPr lang="en-US" altLang="zh-CN" sz="2800" smtClean="0">
                <a:solidFill>
                  <a:srgbClr val="000000"/>
                </a:solidFill>
              </a:rPr>
              <a:t>, sorted*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i="1" smtClean="0">
                <a:solidFill>
                  <a:srgbClr val="CE0000"/>
                </a:solidFill>
              </a:rPr>
              <a:t>Auxiliary storage</a:t>
            </a:r>
            <a:r>
              <a:rPr lang="en-US" altLang="zh-CN" sz="2800" smtClean="0">
                <a:solidFill>
                  <a:srgbClr val="000000"/>
                </a:solidFill>
              </a:rPr>
              <a:t>: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[1 . . </a:t>
            </a:r>
            <a:r>
              <a:rPr lang="en-US" altLang="zh-CN" sz="2800" i="1" smtClean="0">
                <a:solidFill>
                  <a:srgbClr val="008581"/>
                </a:solidFill>
              </a:rPr>
              <a:t>k</a:t>
            </a:r>
            <a:r>
              <a:rPr lang="en-US" altLang="zh-CN" sz="2800" smtClean="0">
                <a:solidFill>
                  <a:srgbClr val="008581"/>
                </a:solidFill>
              </a:rPr>
              <a:t>] 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*Actually, we require the algorithm to construct a </a:t>
            </a:r>
            <a:r>
              <a:rPr lang="en-US" altLang="zh-CN" sz="2800" b="1" i="1" smtClean="0">
                <a:solidFill>
                  <a:srgbClr val="CE0000"/>
                </a:solidFill>
              </a:rPr>
              <a:t>permutation </a:t>
            </a:r>
            <a:r>
              <a:rPr lang="en-US" altLang="zh-CN" sz="2800" smtClean="0">
                <a:solidFill>
                  <a:srgbClr val="000000"/>
                </a:solidFill>
              </a:rPr>
              <a:t>of the input array A that produces the sorted array B. This permutation can be obtained by making small changes to the last loop of the  algorithm.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736CE-48A7-4C98-A91D-6334EB0B60C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Counting sort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i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1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smtClean="0">
                <a:solidFill>
                  <a:srgbClr val="008581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1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+ 1         //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= |{key = 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}|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i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2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+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–1]             //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= |{key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£ 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}|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i="1" smtClean="0">
                <a:solidFill>
                  <a:srgbClr val="008581"/>
                </a:solidFill>
              </a:rPr>
              <a:t>n </a:t>
            </a:r>
            <a:r>
              <a:rPr lang="en-US" altLang="zh-CN" sz="2800" b="1" smtClean="0">
                <a:solidFill>
                  <a:srgbClr val="000000"/>
                </a:solidFill>
              </a:rPr>
              <a:t>downto </a:t>
            </a:r>
            <a:r>
              <a:rPr lang="en-US" altLang="zh-CN" sz="2800" smtClean="0">
                <a:solidFill>
                  <a:srgbClr val="008581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B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solidFill>
                  <a:srgbClr val="008581"/>
                </a:solidFill>
              </a:rPr>
              <a:t>        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– 1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85EF46-A8BF-4574-A563-076F3BF9BA6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Counting-sort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39941" name="Group 23"/>
          <p:cNvGrpSpPr>
            <a:grpSpLocks/>
          </p:cNvGrpSpPr>
          <p:nvPr/>
        </p:nvGrpSpPr>
        <p:grpSpPr bwMode="auto">
          <a:xfrm>
            <a:off x="762000" y="3382963"/>
            <a:ext cx="3962400" cy="655637"/>
            <a:chOff x="480" y="2131"/>
            <a:chExt cx="2496" cy="413"/>
          </a:xfrm>
        </p:grpSpPr>
        <p:sp>
          <p:nvSpPr>
            <p:cNvPr id="39957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2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</p:grpSp>
      <p:grpSp>
        <p:nvGrpSpPr>
          <p:cNvPr id="39942" name="Group 24"/>
          <p:cNvGrpSpPr>
            <a:grpSpLocks/>
          </p:cNvGrpSpPr>
          <p:nvPr/>
        </p:nvGrpSpPr>
        <p:grpSpPr bwMode="auto">
          <a:xfrm>
            <a:off x="762000" y="1752600"/>
            <a:ext cx="3962400" cy="1066800"/>
            <a:chOff x="480" y="1104"/>
            <a:chExt cx="2496" cy="672"/>
          </a:xfrm>
        </p:grpSpPr>
        <p:sp>
          <p:nvSpPr>
            <p:cNvPr id="39950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39951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39952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39953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39954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39955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39956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>
                  <a:solidFill>
                    <a:schemeClr val="tx1"/>
                  </a:solidFill>
                </a:rPr>
                <a:t>  </a:t>
              </a:r>
              <a:r>
                <a:rPr lang="en-US" altLang="zh-CN" i="0"/>
                <a:t>1       2       3       4       5</a:t>
              </a:r>
            </a:p>
          </p:txBody>
        </p:sp>
      </p:grpSp>
      <p:grpSp>
        <p:nvGrpSpPr>
          <p:cNvPr id="39943" name="Group 25"/>
          <p:cNvGrpSpPr>
            <a:grpSpLocks/>
          </p:cNvGrpSpPr>
          <p:nvPr/>
        </p:nvGrpSpPr>
        <p:grpSpPr bwMode="auto">
          <a:xfrm>
            <a:off x="5105400" y="1752600"/>
            <a:ext cx="3308350" cy="1066800"/>
            <a:chOff x="3216" y="1104"/>
            <a:chExt cx="2084" cy="672"/>
          </a:xfrm>
        </p:grpSpPr>
        <p:sp>
          <p:nvSpPr>
            <p:cNvPr id="39944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39949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>
                  <a:solidFill>
                    <a:schemeClr val="tx1"/>
                  </a:solidFill>
                </a:rPr>
                <a:t>  </a:t>
              </a:r>
              <a:r>
                <a:rPr lang="en-US" altLang="zh-CN" i="0"/>
                <a:t>1       2       3       4</a:t>
              </a:r>
              <a:r>
                <a:rPr lang="en-US" altLang="zh-CN" i="0">
                  <a:solidFill>
                    <a:schemeClr val="tx1"/>
                  </a:solidFill>
                </a:rPr>
                <a:t>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05E648-78A0-4EF3-A659-9486E422484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1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for </a:t>
            </a:r>
            <a:r>
              <a:rPr lang="en-US" altLang="zh-CN" i="1" smtClean="0">
                <a:solidFill>
                  <a:srgbClr val="008581"/>
                </a:solidFill>
              </a:rPr>
              <a:t>i </a:t>
            </a:r>
            <a:r>
              <a:rPr lang="en-US" altLang="zh-CN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mtClean="0">
                <a:solidFill>
                  <a:srgbClr val="008581"/>
                </a:solidFill>
              </a:rPr>
              <a:t>1 </a:t>
            </a:r>
            <a:r>
              <a:rPr lang="en-US" altLang="zh-CN" b="1" smtClean="0">
                <a:solidFill>
                  <a:srgbClr val="000000"/>
                </a:solidFill>
              </a:rPr>
              <a:t>to </a:t>
            </a:r>
            <a:r>
              <a:rPr lang="en-US" altLang="zh-CN" i="1" smtClean="0">
                <a:solidFill>
                  <a:srgbClr val="008581"/>
                </a:solidFill>
              </a:rPr>
              <a:t>k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do </a:t>
            </a:r>
            <a:r>
              <a:rPr lang="en-US" altLang="zh-CN" i="1" smtClean="0">
                <a:solidFill>
                  <a:srgbClr val="008581"/>
                </a:solidFill>
              </a:rPr>
              <a:t>C</a:t>
            </a:r>
            <a:r>
              <a:rPr lang="en-US" altLang="zh-CN" smtClean="0">
                <a:solidFill>
                  <a:srgbClr val="008581"/>
                </a:solidFill>
              </a:rPr>
              <a:t>[</a:t>
            </a:r>
            <a:r>
              <a:rPr lang="en-US" altLang="zh-CN" i="1" smtClean="0">
                <a:solidFill>
                  <a:srgbClr val="008581"/>
                </a:solidFill>
              </a:rPr>
              <a:t>i</a:t>
            </a:r>
            <a:r>
              <a:rPr lang="en-US" altLang="zh-CN" smtClean="0">
                <a:solidFill>
                  <a:srgbClr val="008581"/>
                </a:solidFill>
              </a:rPr>
              <a:t>] </a:t>
            </a:r>
            <a:r>
              <a:rPr lang="en-US" altLang="zh-CN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mtClean="0">
                <a:solidFill>
                  <a:srgbClr val="008581"/>
                </a:solidFill>
              </a:rPr>
              <a:t>0</a:t>
            </a:r>
          </a:p>
        </p:txBody>
      </p:sp>
      <p:grpSp>
        <p:nvGrpSpPr>
          <p:cNvPr id="40965" name="Group 25"/>
          <p:cNvGrpSpPr>
            <a:grpSpLocks/>
          </p:cNvGrpSpPr>
          <p:nvPr/>
        </p:nvGrpSpPr>
        <p:grpSpPr bwMode="auto">
          <a:xfrm>
            <a:off x="762000" y="3382963"/>
            <a:ext cx="3962400" cy="655637"/>
            <a:chOff x="480" y="2131"/>
            <a:chExt cx="2496" cy="413"/>
          </a:xfrm>
        </p:grpSpPr>
        <p:sp>
          <p:nvSpPr>
            <p:cNvPr id="40981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2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</p:grpSp>
      <p:grpSp>
        <p:nvGrpSpPr>
          <p:cNvPr id="40966" name="Group 23"/>
          <p:cNvGrpSpPr>
            <a:grpSpLocks/>
          </p:cNvGrpSpPr>
          <p:nvPr/>
        </p:nvGrpSpPr>
        <p:grpSpPr bwMode="auto">
          <a:xfrm>
            <a:off x="762000" y="1752600"/>
            <a:ext cx="3962400" cy="1066800"/>
            <a:chOff x="480" y="1104"/>
            <a:chExt cx="2496" cy="672"/>
          </a:xfrm>
        </p:grpSpPr>
        <p:sp>
          <p:nvSpPr>
            <p:cNvPr id="40974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0975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0976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0977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0978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0979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40980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</p:grp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5105400" y="1752600"/>
            <a:ext cx="3308350" cy="1066800"/>
            <a:chOff x="3216" y="1104"/>
            <a:chExt cx="2084" cy="672"/>
          </a:xfrm>
        </p:grpSpPr>
        <p:sp>
          <p:nvSpPr>
            <p:cNvPr id="40968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0969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0970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0971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0972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40973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024E32-5427-414B-9A86-709962FA421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2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1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+ 1       //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= |{key = 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}|</a:t>
            </a:r>
          </a:p>
        </p:txBody>
      </p:sp>
      <p:grpSp>
        <p:nvGrpSpPr>
          <p:cNvPr id="41989" name="Group 25"/>
          <p:cNvGrpSpPr>
            <a:grpSpLocks/>
          </p:cNvGrpSpPr>
          <p:nvPr/>
        </p:nvGrpSpPr>
        <p:grpSpPr bwMode="auto">
          <a:xfrm>
            <a:off x="762000" y="3382963"/>
            <a:ext cx="3962400" cy="655637"/>
            <a:chOff x="480" y="2131"/>
            <a:chExt cx="2496" cy="413"/>
          </a:xfrm>
        </p:grpSpPr>
        <p:sp>
          <p:nvSpPr>
            <p:cNvPr id="42005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0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</p:grpSp>
      <p:grpSp>
        <p:nvGrpSpPr>
          <p:cNvPr id="41990" name="Group 23"/>
          <p:cNvGrpSpPr>
            <a:grpSpLocks/>
          </p:cNvGrpSpPr>
          <p:nvPr/>
        </p:nvGrpSpPr>
        <p:grpSpPr bwMode="auto">
          <a:xfrm>
            <a:off x="762000" y="1752600"/>
            <a:ext cx="3962400" cy="1066800"/>
            <a:chOff x="480" y="1104"/>
            <a:chExt cx="2496" cy="672"/>
          </a:xfrm>
        </p:grpSpPr>
        <p:sp>
          <p:nvSpPr>
            <p:cNvPr id="41998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1999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2000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2001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2002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2003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42004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</p:grpSp>
      <p:grpSp>
        <p:nvGrpSpPr>
          <p:cNvPr id="41991" name="Group 24"/>
          <p:cNvGrpSpPr>
            <a:grpSpLocks/>
          </p:cNvGrpSpPr>
          <p:nvPr/>
        </p:nvGrpSpPr>
        <p:grpSpPr bwMode="auto">
          <a:xfrm>
            <a:off x="5105400" y="1752600"/>
            <a:ext cx="3308350" cy="1066800"/>
            <a:chOff x="3216" y="1104"/>
            <a:chExt cx="2084" cy="672"/>
          </a:xfrm>
        </p:grpSpPr>
        <p:sp>
          <p:nvSpPr>
            <p:cNvPr id="41992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1993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1994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1995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1996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41997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6E6646-7A94-4E7A-9BBC-0EE1C865FC4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2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1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+ 1       //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= |{key = 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}|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43013" name="Group 25"/>
          <p:cNvGrpSpPr>
            <a:grpSpLocks/>
          </p:cNvGrpSpPr>
          <p:nvPr/>
        </p:nvGrpSpPr>
        <p:grpSpPr bwMode="auto">
          <a:xfrm>
            <a:off x="762000" y="3382963"/>
            <a:ext cx="3962400" cy="655637"/>
            <a:chOff x="480" y="2131"/>
            <a:chExt cx="2496" cy="413"/>
          </a:xfrm>
        </p:grpSpPr>
        <p:sp>
          <p:nvSpPr>
            <p:cNvPr id="43029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1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</p:grpSp>
      <p:grpSp>
        <p:nvGrpSpPr>
          <p:cNvPr id="43014" name="Group 23"/>
          <p:cNvGrpSpPr>
            <a:grpSpLocks/>
          </p:cNvGrpSpPr>
          <p:nvPr/>
        </p:nvGrpSpPr>
        <p:grpSpPr bwMode="auto">
          <a:xfrm>
            <a:off x="762000" y="1752600"/>
            <a:ext cx="3962400" cy="1066800"/>
            <a:chOff x="480" y="1104"/>
            <a:chExt cx="2496" cy="672"/>
          </a:xfrm>
        </p:grpSpPr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3026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3027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43028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</p:grpSp>
      <p:grpSp>
        <p:nvGrpSpPr>
          <p:cNvPr id="43015" name="Group 24"/>
          <p:cNvGrpSpPr>
            <a:grpSpLocks/>
          </p:cNvGrpSpPr>
          <p:nvPr/>
        </p:nvGrpSpPr>
        <p:grpSpPr bwMode="auto">
          <a:xfrm>
            <a:off x="5105400" y="1752600"/>
            <a:ext cx="3308350" cy="1066800"/>
            <a:chOff x="3216" y="1104"/>
            <a:chExt cx="2084" cy="672"/>
          </a:xfrm>
        </p:grpSpPr>
        <p:sp>
          <p:nvSpPr>
            <p:cNvPr id="43016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3017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3018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3019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3020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43021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99BA24-EDED-406E-8A8E-78634992D26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2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1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+ 1       //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= |{key = 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}|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44037" name="Group 25"/>
          <p:cNvGrpSpPr>
            <a:grpSpLocks/>
          </p:cNvGrpSpPr>
          <p:nvPr/>
        </p:nvGrpSpPr>
        <p:grpSpPr bwMode="auto">
          <a:xfrm>
            <a:off x="762000" y="3382963"/>
            <a:ext cx="3962400" cy="655637"/>
            <a:chOff x="480" y="2131"/>
            <a:chExt cx="2496" cy="413"/>
          </a:xfrm>
        </p:grpSpPr>
        <p:sp>
          <p:nvSpPr>
            <p:cNvPr id="44053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</p:grpSp>
      <p:grpSp>
        <p:nvGrpSpPr>
          <p:cNvPr id="44038" name="Group 23"/>
          <p:cNvGrpSpPr>
            <a:grpSpLocks/>
          </p:cNvGrpSpPr>
          <p:nvPr/>
        </p:nvGrpSpPr>
        <p:grpSpPr bwMode="auto">
          <a:xfrm>
            <a:off x="762000" y="1752600"/>
            <a:ext cx="3962400" cy="1066800"/>
            <a:chOff x="480" y="1104"/>
            <a:chExt cx="2496" cy="672"/>
          </a:xfrm>
        </p:grpSpPr>
        <p:sp>
          <p:nvSpPr>
            <p:cNvPr id="44046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4047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4048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4049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4050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4051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44052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</p:grpSp>
      <p:grpSp>
        <p:nvGrpSpPr>
          <p:cNvPr id="44039" name="Group 24"/>
          <p:cNvGrpSpPr>
            <a:grpSpLocks/>
          </p:cNvGrpSpPr>
          <p:nvPr/>
        </p:nvGrpSpPr>
        <p:grpSpPr bwMode="auto">
          <a:xfrm>
            <a:off x="5105400" y="1752600"/>
            <a:ext cx="3308350" cy="1066800"/>
            <a:chOff x="3216" y="1104"/>
            <a:chExt cx="2084" cy="672"/>
          </a:xfrm>
        </p:grpSpPr>
        <p:sp>
          <p:nvSpPr>
            <p:cNvPr id="44040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4041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4042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4043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4044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44045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BF4ABC-8E0D-4E12-B878-24859663BBE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Last time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Heaps and Heapsort</a:t>
            </a:r>
          </a:p>
          <a:p>
            <a:pPr eaLnBrk="1" hangingPunct="1"/>
            <a:r>
              <a:rPr lang="en-US" altLang="zh-CN" smtClean="0"/>
              <a:t>Priority Queues</a:t>
            </a:r>
          </a:p>
          <a:p>
            <a:pPr eaLnBrk="1" hangingPunct="1"/>
            <a:r>
              <a:rPr lang="en-US" altLang="zh-CN" smtClean="0"/>
              <a:t>Quicksort</a:t>
            </a:r>
          </a:p>
          <a:p>
            <a:pPr eaLnBrk="1" hangingPunct="1"/>
            <a:r>
              <a:rPr lang="en-US" altLang="zh-CN" smtClean="0"/>
              <a:t>Probability</a:t>
            </a:r>
          </a:p>
          <a:p>
            <a:pPr eaLnBrk="1" hangingPunct="1"/>
            <a:r>
              <a:rPr lang="en-US" altLang="zh-CN" smtClean="0"/>
              <a:t>Randomized Algorithms</a:t>
            </a:r>
          </a:p>
          <a:p>
            <a:pPr eaLnBrk="1" hangingPunct="1"/>
            <a:r>
              <a:rPr lang="en-US" altLang="zh-CN" smtClean="0"/>
              <a:t>Randomized Quicksort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460664-04C1-458D-AFCD-B3172BF6FA2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2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1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+ 1       //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= |{key = 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}|</a:t>
            </a:r>
          </a:p>
        </p:txBody>
      </p:sp>
      <p:grpSp>
        <p:nvGrpSpPr>
          <p:cNvPr id="45061" name="Group 25"/>
          <p:cNvGrpSpPr>
            <a:grpSpLocks/>
          </p:cNvGrpSpPr>
          <p:nvPr/>
        </p:nvGrpSpPr>
        <p:grpSpPr bwMode="auto">
          <a:xfrm>
            <a:off x="762000" y="3382963"/>
            <a:ext cx="3962400" cy="655637"/>
            <a:chOff x="480" y="2131"/>
            <a:chExt cx="2496" cy="413"/>
          </a:xfrm>
        </p:grpSpPr>
        <p:sp>
          <p:nvSpPr>
            <p:cNvPr id="45077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1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</p:grpSp>
      <p:grpSp>
        <p:nvGrpSpPr>
          <p:cNvPr id="45062" name="Group 23"/>
          <p:cNvGrpSpPr>
            <a:grpSpLocks/>
          </p:cNvGrpSpPr>
          <p:nvPr/>
        </p:nvGrpSpPr>
        <p:grpSpPr bwMode="auto">
          <a:xfrm>
            <a:off x="762000" y="1752600"/>
            <a:ext cx="3962400" cy="1066800"/>
            <a:chOff x="480" y="1104"/>
            <a:chExt cx="2496" cy="672"/>
          </a:xfrm>
        </p:grpSpPr>
        <p:sp>
          <p:nvSpPr>
            <p:cNvPr id="45070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5071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5072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5073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5074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5075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45076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</p:grpSp>
      <p:grpSp>
        <p:nvGrpSpPr>
          <p:cNvPr id="45063" name="Group 24"/>
          <p:cNvGrpSpPr>
            <a:grpSpLocks/>
          </p:cNvGrpSpPr>
          <p:nvPr/>
        </p:nvGrpSpPr>
        <p:grpSpPr bwMode="auto">
          <a:xfrm>
            <a:off x="5105400" y="1752600"/>
            <a:ext cx="3308350" cy="1066800"/>
            <a:chOff x="3216" y="1104"/>
            <a:chExt cx="2084" cy="672"/>
          </a:xfrm>
        </p:grpSpPr>
        <p:sp>
          <p:nvSpPr>
            <p:cNvPr id="45064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5065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5066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5067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45068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45069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EB39B3-5999-4F22-AFFB-7DA495263E9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2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1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+ 1       //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= |{key = 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}|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grpSp>
        <p:nvGrpSpPr>
          <p:cNvPr id="46085" name="Group 25"/>
          <p:cNvGrpSpPr>
            <a:grpSpLocks/>
          </p:cNvGrpSpPr>
          <p:nvPr/>
        </p:nvGrpSpPr>
        <p:grpSpPr bwMode="auto">
          <a:xfrm>
            <a:off x="762000" y="3382963"/>
            <a:ext cx="3962400" cy="655637"/>
            <a:chOff x="480" y="2131"/>
            <a:chExt cx="2496" cy="413"/>
          </a:xfrm>
        </p:grpSpPr>
        <p:sp>
          <p:nvSpPr>
            <p:cNvPr id="46101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</p:grpSp>
      <p:grpSp>
        <p:nvGrpSpPr>
          <p:cNvPr id="46086" name="Group 23"/>
          <p:cNvGrpSpPr>
            <a:grpSpLocks/>
          </p:cNvGrpSpPr>
          <p:nvPr/>
        </p:nvGrpSpPr>
        <p:grpSpPr bwMode="auto">
          <a:xfrm>
            <a:off x="762000" y="1752600"/>
            <a:ext cx="3962400" cy="1066800"/>
            <a:chOff x="480" y="1104"/>
            <a:chExt cx="2496" cy="672"/>
          </a:xfrm>
        </p:grpSpPr>
        <p:sp>
          <p:nvSpPr>
            <p:cNvPr id="46094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6095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6096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6097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6098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6099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46100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</p:grpSp>
      <p:grpSp>
        <p:nvGrpSpPr>
          <p:cNvPr id="46087" name="Group 24"/>
          <p:cNvGrpSpPr>
            <a:grpSpLocks/>
          </p:cNvGrpSpPr>
          <p:nvPr/>
        </p:nvGrpSpPr>
        <p:grpSpPr bwMode="auto">
          <a:xfrm>
            <a:off x="5105400" y="1752600"/>
            <a:ext cx="3308350" cy="1066800"/>
            <a:chOff x="3216" y="1104"/>
            <a:chExt cx="2084" cy="672"/>
          </a:xfrm>
        </p:grpSpPr>
        <p:sp>
          <p:nvSpPr>
            <p:cNvPr id="46088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6089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6090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46091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46092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46093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BAF13-F5AE-4343-9045-DE06F8F16C0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3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i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2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k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+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–1]            //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= |{key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£ 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}|</a:t>
            </a:r>
          </a:p>
        </p:txBody>
      </p:sp>
      <p:grpSp>
        <p:nvGrpSpPr>
          <p:cNvPr id="47109" name="Group 29"/>
          <p:cNvGrpSpPr>
            <a:grpSpLocks/>
          </p:cNvGrpSpPr>
          <p:nvPr/>
        </p:nvGrpSpPr>
        <p:grpSpPr bwMode="auto">
          <a:xfrm>
            <a:off x="762000" y="3382963"/>
            <a:ext cx="3962400" cy="655637"/>
            <a:chOff x="480" y="2131"/>
            <a:chExt cx="2496" cy="413"/>
          </a:xfrm>
        </p:grpSpPr>
        <p:sp>
          <p:nvSpPr>
            <p:cNvPr id="47131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6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</p:grpSp>
      <p:grpSp>
        <p:nvGrpSpPr>
          <p:cNvPr id="47110" name="Group 28"/>
          <p:cNvGrpSpPr>
            <a:grpSpLocks/>
          </p:cNvGrpSpPr>
          <p:nvPr/>
        </p:nvGrpSpPr>
        <p:grpSpPr bwMode="auto">
          <a:xfrm>
            <a:off x="762000" y="1752600"/>
            <a:ext cx="3962400" cy="1066800"/>
            <a:chOff x="480" y="1104"/>
            <a:chExt cx="2496" cy="672"/>
          </a:xfrm>
        </p:grpSpPr>
        <p:sp>
          <p:nvSpPr>
            <p:cNvPr id="47124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7125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7126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7127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7128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7129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47130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</p:grpSp>
      <p:grpSp>
        <p:nvGrpSpPr>
          <p:cNvPr id="47111" name="Group 30"/>
          <p:cNvGrpSpPr>
            <a:grpSpLocks/>
          </p:cNvGrpSpPr>
          <p:nvPr/>
        </p:nvGrpSpPr>
        <p:grpSpPr bwMode="auto">
          <a:xfrm>
            <a:off x="5105400" y="1752600"/>
            <a:ext cx="3308350" cy="1066800"/>
            <a:chOff x="3216" y="1104"/>
            <a:chExt cx="2084" cy="672"/>
          </a:xfrm>
        </p:grpSpPr>
        <p:sp>
          <p:nvSpPr>
            <p:cNvPr id="47118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7119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7120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47121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47122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47123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</p:grpSp>
      <p:grpSp>
        <p:nvGrpSpPr>
          <p:cNvPr id="47112" name="Group 31"/>
          <p:cNvGrpSpPr>
            <a:grpSpLocks/>
          </p:cNvGrpSpPr>
          <p:nvPr/>
        </p:nvGrpSpPr>
        <p:grpSpPr bwMode="auto">
          <a:xfrm>
            <a:off x="4964113" y="3382963"/>
            <a:ext cx="3417887" cy="655637"/>
            <a:chOff x="3127" y="2131"/>
            <a:chExt cx="2153" cy="413"/>
          </a:xfrm>
        </p:grpSpPr>
        <p:sp>
          <p:nvSpPr>
            <p:cNvPr id="47113" name="Rectangle 23"/>
            <p:cNvSpPr>
              <a:spLocks noChangeArrowheads="1"/>
            </p:cNvSpPr>
            <p:nvPr/>
          </p:nvSpPr>
          <p:spPr bwMode="auto">
            <a:xfrm>
              <a:off x="355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7114" name="Rectangle 24"/>
            <p:cNvSpPr>
              <a:spLocks noChangeArrowheads="1"/>
            </p:cNvSpPr>
            <p:nvPr/>
          </p:nvSpPr>
          <p:spPr bwMode="auto">
            <a:xfrm>
              <a:off x="3984" y="2160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7115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47116" name="Rectangle 26"/>
            <p:cNvSpPr>
              <a:spLocks noChangeArrowheads="1"/>
            </p:cNvSpPr>
            <p:nvPr/>
          </p:nvSpPr>
          <p:spPr bwMode="auto">
            <a:xfrm>
              <a:off x="48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47117" name="Text Box 27"/>
            <p:cNvSpPr txBox="1">
              <a:spLocks noChangeArrowheads="1"/>
            </p:cNvSpPr>
            <p:nvPr/>
          </p:nvSpPr>
          <p:spPr bwMode="auto">
            <a:xfrm>
              <a:off x="3127" y="2131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C’</a:t>
              </a:r>
              <a:r>
                <a:rPr lang="en-US" altLang="zh-CN" i="0"/>
                <a:t>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FC0D20-DEEC-46CD-BFAB-BF8AB20131F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3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i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2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k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+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–1]            //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= |{key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£ 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}|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48133" name="Group 29"/>
          <p:cNvGrpSpPr>
            <a:grpSpLocks/>
          </p:cNvGrpSpPr>
          <p:nvPr/>
        </p:nvGrpSpPr>
        <p:grpSpPr bwMode="auto">
          <a:xfrm>
            <a:off x="762000" y="3382963"/>
            <a:ext cx="3962400" cy="655637"/>
            <a:chOff x="480" y="2131"/>
            <a:chExt cx="2496" cy="413"/>
          </a:xfrm>
        </p:grpSpPr>
        <p:sp>
          <p:nvSpPr>
            <p:cNvPr id="48155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6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8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9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0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</p:grpSp>
      <p:grpSp>
        <p:nvGrpSpPr>
          <p:cNvPr id="48134" name="Group 28"/>
          <p:cNvGrpSpPr>
            <a:grpSpLocks/>
          </p:cNvGrpSpPr>
          <p:nvPr/>
        </p:nvGrpSpPr>
        <p:grpSpPr bwMode="auto">
          <a:xfrm>
            <a:off x="762000" y="1752600"/>
            <a:ext cx="3962400" cy="1066800"/>
            <a:chOff x="480" y="1104"/>
            <a:chExt cx="2496" cy="672"/>
          </a:xfrm>
        </p:grpSpPr>
        <p:sp>
          <p:nvSpPr>
            <p:cNvPr id="48148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8149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8150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8151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8152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8153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48154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</p:grpSp>
      <p:grpSp>
        <p:nvGrpSpPr>
          <p:cNvPr id="48135" name="Group 30"/>
          <p:cNvGrpSpPr>
            <a:grpSpLocks/>
          </p:cNvGrpSpPr>
          <p:nvPr/>
        </p:nvGrpSpPr>
        <p:grpSpPr bwMode="auto">
          <a:xfrm>
            <a:off x="5105400" y="1752600"/>
            <a:ext cx="3308350" cy="1066800"/>
            <a:chOff x="3216" y="1104"/>
            <a:chExt cx="2084" cy="672"/>
          </a:xfrm>
        </p:grpSpPr>
        <p:sp>
          <p:nvSpPr>
            <p:cNvPr id="48142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8143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8144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48145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48146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48147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</p:grpSp>
      <p:grpSp>
        <p:nvGrpSpPr>
          <p:cNvPr id="48136" name="Group 31"/>
          <p:cNvGrpSpPr>
            <a:grpSpLocks/>
          </p:cNvGrpSpPr>
          <p:nvPr/>
        </p:nvGrpSpPr>
        <p:grpSpPr bwMode="auto">
          <a:xfrm>
            <a:off x="4964113" y="3382963"/>
            <a:ext cx="3417887" cy="655637"/>
            <a:chOff x="3127" y="2131"/>
            <a:chExt cx="2153" cy="413"/>
          </a:xfrm>
        </p:grpSpPr>
        <p:sp>
          <p:nvSpPr>
            <p:cNvPr id="48137" name="Rectangle 23"/>
            <p:cNvSpPr>
              <a:spLocks noChangeArrowheads="1"/>
            </p:cNvSpPr>
            <p:nvPr/>
          </p:nvSpPr>
          <p:spPr bwMode="auto">
            <a:xfrm>
              <a:off x="355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8138" name="Rectangle 24"/>
            <p:cNvSpPr>
              <a:spLocks noChangeArrowheads="1"/>
            </p:cNvSpPr>
            <p:nvPr/>
          </p:nvSpPr>
          <p:spPr bwMode="auto">
            <a:xfrm>
              <a:off x="398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8139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8140" name="Rectangle 26"/>
            <p:cNvSpPr>
              <a:spLocks noChangeArrowheads="1"/>
            </p:cNvSpPr>
            <p:nvPr/>
          </p:nvSpPr>
          <p:spPr bwMode="auto">
            <a:xfrm>
              <a:off x="48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48141" name="Text Box 27"/>
            <p:cNvSpPr txBox="1">
              <a:spLocks noChangeArrowheads="1"/>
            </p:cNvSpPr>
            <p:nvPr/>
          </p:nvSpPr>
          <p:spPr bwMode="auto">
            <a:xfrm>
              <a:off x="3127" y="2131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C’</a:t>
              </a:r>
              <a:r>
                <a:rPr lang="en-US" altLang="zh-CN" i="0"/>
                <a:t>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51FB05-D2CD-40F3-AB42-E50A6E37FD4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3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i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2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k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+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–1]            //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= |{key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£ 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}|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49157" name="Group 30"/>
          <p:cNvGrpSpPr>
            <a:grpSpLocks/>
          </p:cNvGrpSpPr>
          <p:nvPr/>
        </p:nvGrpSpPr>
        <p:grpSpPr bwMode="auto">
          <a:xfrm>
            <a:off x="762000" y="3382963"/>
            <a:ext cx="3962400" cy="655637"/>
            <a:chOff x="480" y="2131"/>
            <a:chExt cx="2496" cy="413"/>
          </a:xfrm>
        </p:grpSpPr>
        <p:sp>
          <p:nvSpPr>
            <p:cNvPr id="49179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1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3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</p:grpSp>
      <p:grpSp>
        <p:nvGrpSpPr>
          <p:cNvPr id="49158" name="Group 28"/>
          <p:cNvGrpSpPr>
            <a:grpSpLocks/>
          </p:cNvGrpSpPr>
          <p:nvPr/>
        </p:nvGrpSpPr>
        <p:grpSpPr bwMode="auto">
          <a:xfrm>
            <a:off x="762000" y="1752600"/>
            <a:ext cx="3962400" cy="1066800"/>
            <a:chOff x="480" y="1104"/>
            <a:chExt cx="2496" cy="672"/>
          </a:xfrm>
        </p:grpSpPr>
        <p:sp>
          <p:nvSpPr>
            <p:cNvPr id="49172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9173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9174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9175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49176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9177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49178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</p:grpSp>
      <p:grpSp>
        <p:nvGrpSpPr>
          <p:cNvPr id="49159" name="Group 29"/>
          <p:cNvGrpSpPr>
            <a:grpSpLocks/>
          </p:cNvGrpSpPr>
          <p:nvPr/>
        </p:nvGrpSpPr>
        <p:grpSpPr bwMode="auto">
          <a:xfrm>
            <a:off x="5105400" y="1752600"/>
            <a:ext cx="3308350" cy="1066800"/>
            <a:chOff x="3216" y="1104"/>
            <a:chExt cx="2084" cy="672"/>
          </a:xfrm>
        </p:grpSpPr>
        <p:sp>
          <p:nvSpPr>
            <p:cNvPr id="49166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9167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49168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49169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49170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49171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</p:grpSp>
      <p:grpSp>
        <p:nvGrpSpPr>
          <p:cNvPr id="49160" name="Group 31"/>
          <p:cNvGrpSpPr>
            <a:grpSpLocks/>
          </p:cNvGrpSpPr>
          <p:nvPr/>
        </p:nvGrpSpPr>
        <p:grpSpPr bwMode="auto">
          <a:xfrm>
            <a:off x="4964113" y="3382963"/>
            <a:ext cx="3417887" cy="655637"/>
            <a:chOff x="3127" y="2131"/>
            <a:chExt cx="2153" cy="413"/>
          </a:xfrm>
        </p:grpSpPr>
        <p:sp>
          <p:nvSpPr>
            <p:cNvPr id="49161" name="Rectangle 23"/>
            <p:cNvSpPr>
              <a:spLocks noChangeArrowheads="1"/>
            </p:cNvSpPr>
            <p:nvPr/>
          </p:nvSpPr>
          <p:spPr bwMode="auto">
            <a:xfrm>
              <a:off x="355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9162" name="Rectangle 24"/>
            <p:cNvSpPr>
              <a:spLocks noChangeArrowheads="1"/>
            </p:cNvSpPr>
            <p:nvPr/>
          </p:nvSpPr>
          <p:spPr bwMode="auto">
            <a:xfrm>
              <a:off x="398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49163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49164" name="Rectangle 26"/>
            <p:cNvSpPr>
              <a:spLocks noChangeArrowheads="1"/>
            </p:cNvSpPr>
            <p:nvPr/>
          </p:nvSpPr>
          <p:spPr bwMode="auto">
            <a:xfrm>
              <a:off x="4848" y="2160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5</a:t>
              </a:r>
            </a:p>
          </p:txBody>
        </p:sp>
        <p:sp>
          <p:nvSpPr>
            <p:cNvPr id="49165" name="Text Box 27"/>
            <p:cNvSpPr txBox="1">
              <a:spLocks noChangeArrowheads="1"/>
            </p:cNvSpPr>
            <p:nvPr/>
          </p:nvSpPr>
          <p:spPr bwMode="auto">
            <a:xfrm>
              <a:off x="3127" y="2131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C’</a:t>
              </a:r>
              <a:r>
                <a:rPr lang="en-US" altLang="zh-CN" i="0"/>
                <a:t>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183872-9027-41C8-8526-1B9D2E3EFEA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4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i="1" smtClean="0">
                <a:solidFill>
                  <a:srgbClr val="008581"/>
                </a:solidFill>
              </a:rPr>
              <a:t>n </a:t>
            </a:r>
            <a:r>
              <a:rPr lang="en-US" altLang="zh-CN" sz="2800" b="1" smtClean="0">
                <a:solidFill>
                  <a:srgbClr val="000000"/>
                </a:solidFill>
              </a:rPr>
              <a:t>downto </a:t>
            </a:r>
            <a:r>
              <a:rPr lang="en-US" altLang="zh-CN" sz="2800" smtClean="0">
                <a:solidFill>
                  <a:srgbClr val="008581"/>
                </a:solidFill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B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rgbClr val="008581"/>
                </a:solidFill>
              </a:rPr>
              <a:t>        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– 1</a:t>
            </a:r>
          </a:p>
        </p:txBody>
      </p:sp>
      <p:grpSp>
        <p:nvGrpSpPr>
          <p:cNvPr id="50181" name="Group 30"/>
          <p:cNvGrpSpPr>
            <a:grpSpLocks/>
          </p:cNvGrpSpPr>
          <p:nvPr/>
        </p:nvGrpSpPr>
        <p:grpSpPr bwMode="auto">
          <a:xfrm>
            <a:off x="4964113" y="1752600"/>
            <a:ext cx="3449637" cy="2286000"/>
            <a:chOff x="3127" y="1104"/>
            <a:chExt cx="2173" cy="1440"/>
          </a:xfrm>
        </p:grpSpPr>
        <p:sp>
          <p:nvSpPr>
            <p:cNvPr id="50197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0198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50199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50200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50201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50202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  <p:sp>
          <p:nvSpPr>
            <p:cNvPr id="50203" name="Rectangle 23"/>
            <p:cNvSpPr>
              <a:spLocks noChangeArrowheads="1"/>
            </p:cNvSpPr>
            <p:nvPr/>
          </p:nvSpPr>
          <p:spPr bwMode="auto">
            <a:xfrm>
              <a:off x="355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0204" name="Rectangle 24"/>
            <p:cNvSpPr>
              <a:spLocks noChangeArrowheads="1"/>
            </p:cNvSpPr>
            <p:nvPr/>
          </p:nvSpPr>
          <p:spPr bwMode="auto">
            <a:xfrm>
              <a:off x="398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0205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50206" name="Rectangle 26"/>
            <p:cNvSpPr>
              <a:spLocks noChangeArrowheads="1"/>
            </p:cNvSpPr>
            <p:nvPr/>
          </p:nvSpPr>
          <p:spPr bwMode="auto">
            <a:xfrm>
              <a:off x="48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5</a:t>
              </a:r>
            </a:p>
          </p:txBody>
        </p:sp>
        <p:sp>
          <p:nvSpPr>
            <p:cNvPr id="50207" name="Text Box 27"/>
            <p:cNvSpPr txBox="1">
              <a:spLocks noChangeArrowheads="1"/>
            </p:cNvSpPr>
            <p:nvPr/>
          </p:nvSpPr>
          <p:spPr bwMode="auto">
            <a:xfrm>
              <a:off x="3127" y="2131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C’</a:t>
              </a:r>
              <a:r>
                <a:rPr lang="en-US" altLang="zh-CN" i="0"/>
                <a:t>:</a:t>
              </a:r>
            </a:p>
          </p:txBody>
        </p:sp>
      </p:grpSp>
      <p:grpSp>
        <p:nvGrpSpPr>
          <p:cNvPr id="50182" name="Group 29"/>
          <p:cNvGrpSpPr>
            <a:grpSpLocks/>
          </p:cNvGrpSpPr>
          <p:nvPr/>
        </p:nvGrpSpPr>
        <p:grpSpPr bwMode="auto">
          <a:xfrm>
            <a:off x="762000" y="1752600"/>
            <a:ext cx="3962400" cy="2286000"/>
            <a:chOff x="480" y="1104"/>
            <a:chExt cx="2496" cy="1440"/>
          </a:xfrm>
        </p:grpSpPr>
        <p:sp>
          <p:nvSpPr>
            <p:cNvPr id="50183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0184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0185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0186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0187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0188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0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0191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3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50194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  <p:sp>
          <p:nvSpPr>
            <p:cNvPr id="50195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  <p:sp>
          <p:nvSpPr>
            <p:cNvPr id="50196" name="Line 28"/>
            <p:cNvSpPr>
              <a:spLocks noChangeShapeType="1"/>
            </p:cNvSpPr>
            <p:nvPr/>
          </p:nvSpPr>
          <p:spPr bwMode="auto">
            <a:xfrm flipH="1">
              <a:off x="1920" y="1776"/>
              <a:ext cx="86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6E8A2-DBCC-4C6E-BCB5-DC6DDA0D149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4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i="1" smtClean="0">
                <a:solidFill>
                  <a:srgbClr val="008581"/>
                </a:solidFill>
              </a:rPr>
              <a:t>n </a:t>
            </a:r>
            <a:r>
              <a:rPr lang="en-US" altLang="zh-CN" sz="2800" b="1" smtClean="0">
                <a:solidFill>
                  <a:srgbClr val="000000"/>
                </a:solidFill>
              </a:rPr>
              <a:t>downto </a:t>
            </a:r>
            <a:r>
              <a:rPr lang="en-US" altLang="zh-CN" sz="2800" smtClean="0">
                <a:solidFill>
                  <a:srgbClr val="008581"/>
                </a:solidFill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B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rgbClr val="008581"/>
                </a:solidFill>
              </a:rPr>
              <a:t>        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– 1</a:t>
            </a:r>
            <a:endParaRPr lang="en-US" altLang="zh-CN" smtClean="0"/>
          </a:p>
        </p:txBody>
      </p:sp>
      <p:grpSp>
        <p:nvGrpSpPr>
          <p:cNvPr id="51205" name="Group 30"/>
          <p:cNvGrpSpPr>
            <a:grpSpLocks/>
          </p:cNvGrpSpPr>
          <p:nvPr/>
        </p:nvGrpSpPr>
        <p:grpSpPr bwMode="auto">
          <a:xfrm>
            <a:off x="762000" y="1752600"/>
            <a:ext cx="7651750" cy="2286000"/>
            <a:chOff x="480" y="1104"/>
            <a:chExt cx="4820" cy="1440"/>
          </a:xfrm>
        </p:grpSpPr>
        <p:sp>
          <p:nvSpPr>
            <p:cNvPr id="51206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1207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1208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1209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1210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1211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1212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51213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51214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51215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6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7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1218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1220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51221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  <p:sp>
          <p:nvSpPr>
            <p:cNvPr id="51222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51223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  <p:sp>
          <p:nvSpPr>
            <p:cNvPr id="51224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  <p:sp>
          <p:nvSpPr>
            <p:cNvPr id="51225" name="Rectangle 23"/>
            <p:cNvSpPr>
              <a:spLocks noChangeArrowheads="1"/>
            </p:cNvSpPr>
            <p:nvPr/>
          </p:nvSpPr>
          <p:spPr bwMode="auto">
            <a:xfrm>
              <a:off x="355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1226" name="Rectangle 24"/>
            <p:cNvSpPr>
              <a:spLocks noChangeArrowheads="1"/>
            </p:cNvSpPr>
            <p:nvPr/>
          </p:nvSpPr>
          <p:spPr bwMode="auto">
            <a:xfrm>
              <a:off x="398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1227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51228" name="Rectangle 26"/>
            <p:cNvSpPr>
              <a:spLocks noChangeArrowheads="1"/>
            </p:cNvSpPr>
            <p:nvPr/>
          </p:nvSpPr>
          <p:spPr bwMode="auto">
            <a:xfrm>
              <a:off x="4848" y="2160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1229" name="Text Box 27"/>
            <p:cNvSpPr txBox="1">
              <a:spLocks noChangeArrowheads="1"/>
            </p:cNvSpPr>
            <p:nvPr/>
          </p:nvSpPr>
          <p:spPr bwMode="auto">
            <a:xfrm>
              <a:off x="3127" y="2131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C’</a:t>
              </a:r>
              <a:r>
                <a:rPr lang="en-US" altLang="zh-CN" i="0"/>
                <a:t>:</a:t>
              </a:r>
            </a:p>
          </p:txBody>
        </p:sp>
        <p:sp>
          <p:nvSpPr>
            <p:cNvPr id="51230" name="Line 29"/>
            <p:cNvSpPr>
              <a:spLocks noChangeShapeType="1"/>
            </p:cNvSpPr>
            <p:nvPr/>
          </p:nvSpPr>
          <p:spPr bwMode="auto">
            <a:xfrm>
              <a:off x="2400" y="1776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AA59D-02B9-4FEE-9F29-6691C5891D2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4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i="1" smtClean="0">
                <a:solidFill>
                  <a:srgbClr val="008581"/>
                </a:solidFill>
              </a:rPr>
              <a:t>n </a:t>
            </a:r>
            <a:r>
              <a:rPr lang="en-US" altLang="zh-CN" sz="2800" b="1" smtClean="0">
                <a:solidFill>
                  <a:srgbClr val="000000"/>
                </a:solidFill>
              </a:rPr>
              <a:t>downto </a:t>
            </a:r>
            <a:r>
              <a:rPr lang="en-US" altLang="zh-CN" sz="2800" smtClean="0">
                <a:solidFill>
                  <a:srgbClr val="008581"/>
                </a:solidFill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B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rgbClr val="008581"/>
                </a:solidFill>
              </a:rPr>
              <a:t>        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– 1</a:t>
            </a:r>
          </a:p>
        </p:txBody>
      </p:sp>
      <p:grpSp>
        <p:nvGrpSpPr>
          <p:cNvPr id="52229" name="Group 30"/>
          <p:cNvGrpSpPr>
            <a:grpSpLocks/>
          </p:cNvGrpSpPr>
          <p:nvPr/>
        </p:nvGrpSpPr>
        <p:grpSpPr bwMode="auto">
          <a:xfrm>
            <a:off x="762000" y="1752600"/>
            <a:ext cx="7651750" cy="2286000"/>
            <a:chOff x="480" y="1104"/>
            <a:chExt cx="4820" cy="1440"/>
          </a:xfrm>
        </p:grpSpPr>
        <p:sp>
          <p:nvSpPr>
            <p:cNvPr id="52230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2231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2232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2233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2234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2235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2236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52237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52238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52239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2241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2242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3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2244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52245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  <p:sp>
          <p:nvSpPr>
            <p:cNvPr id="52246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52247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  <p:sp>
          <p:nvSpPr>
            <p:cNvPr id="52248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  <p:sp>
          <p:nvSpPr>
            <p:cNvPr id="52249" name="Rectangle 23"/>
            <p:cNvSpPr>
              <a:spLocks noChangeArrowheads="1"/>
            </p:cNvSpPr>
            <p:nvPr/>
          </p:nvSpPr>
          <p:spPr bwMode="auto">
            <a:xfrm>
              <a:off x="355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2250" name="Rectangle 24"/>
            <p:cNvSpPr>
              <a:spLocks noChangeArrowheads="1"/>
            </p:cNvSpPr>
            <p:nvPr/>
          </p:nvSpPr>
          <p:spPr bwMode="auto">
            <a:xfrm>
              <a:off x="398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2251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2252" name="Rectangle 26"/>
            <p:cNvSpPr>
              <a:spLocks noChangeArrowheads="1"/>
            </p:cNvSpPr>
            <p:nvPr/>
          </p:nvSpPr>
          <p:spPr bwMode="auto">
            <a:xfrm>
              <a:off x="48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2253" name="Text Box 27"/>
            <p:cNvSpPr txBox="1">
              <a:spLocks noChangeArrowheads="1"/>
            </p:cNvSpPr>
            <p:nvPr/>
          </p:nvSpPr>
          <p:spPr bwMode="auto">
            <a:xfrm>
              <a:off x="3127" y="2131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C’</a:t>
              </a:r>
              <a:r>
                <a:rPr lang="en-US" altLang="zh-CN" i="0"/>
                <a:t>:</a:t>
              </a:r>
            </a:p>
          </p:txBody>
        </p:sp>
        <p:sp>
          <p:nvSpPr>
            <p:cNvPr id="52254" name="Line 29"/>
            <p:cNvSpPr>
              <a:spLocks noChangeShapeType="1"/>
            </p:cNvSpPr>
            <p:nvPr/>
          </p:nvSpPr>
          <p:spPr bwMode="auto">
            <a:xfrm flipH="1">
              <a:off x="1440" y="1776"/>
              <a:ext cx="48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3D7118-5079-46D0-A5F5-4E537BF85A22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4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i="1" smtClean="0">
                <a:solidFill>
                  <a:srgbClr val="008581"/>
                </a:solidFill>
              </a:rPr>
              <a:t>n </a:t>
            </a:r>
            <a:r>
              <a:rPr lang="en-US" altLang="zh-CN" sz="2800" b="1" smtClean="0">
                <a:solidFill>
                  <a:srgbClr val="000000"/>
                </a:solidFill>
              </a:rPr>
              <a:t>downto </a:t>
            </a:r>
            <a:r>
              <a:rPr lang="en-US" altLang="zh-CN" sz="2800" smtClean="0">
                <a:solidFill>
                  <a:srgbClr val="008581"/>
                </a:solidFill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B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rgbClr val="008581"/>
                </a:solidFill>
              </a:rPr>
              <a:t>        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– 1</a:t>
            </a:r>
          </a:p>
        </p:txBody>
      </p:sp>
      <p:grpSp>
        <p:nvGrpSpPr>
          <p:cNvPr id="53253" name="Group 29"/>
          <p:cNvGrpSpPr>
            <a:grpSpLocks/>
          </p:cNvGrpSpPr>
          <p:nvPr/>
        </p:nvGrpSpPr>
        <p:grpSpPr bwMode="auto">
          <a:xfrm>
            <a:off x="762000" y="1752600"/>
            <a:ext cx="7651750" cy="2286000"/>
            <a:chOff x="480" y="1104"/>
            <a:chExt cx="4820" cy="1440"/>
          </a:xfrm>
        </p:grpSpPr>
        <p:sp>
          <p:nvSpPr>
            <p:cNvPr id="53254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3255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3256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3257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3258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3259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3260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53261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53262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53263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3264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3265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3266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3268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53269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  <p:sp>
          <p:nvSpPr>
            <p:cNvPr id="53270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53271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  <p:sp>
          <p:nvSpPr>
            <p:cNvPr id="53272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  <p:sp>
          <p:nvSpPr>
            <p:cNvPr id="53273" name="Rectangle 23"/>
            <p:cNvSpPr>
              <a:spLocks noChangeArrowheads="1"/>
            </p:cNvSpPr>
            <p:nvPr/>
          </p:nvSpPr>
          <p:spPr bwMode="auto">
            <a:xfrm>
              <a:off x="3552" y="2160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53274" name="Rectangle 24"/>
            <p:cNvSpPr>
              <a:spLocks noChangeArrowheads="1"/>
            </p:cNvSpPr>
            <p:nvPr/>
          </p:nvSpPr>
          <p:spPr bwMode="auto">
            <a:xfrm>
              <a:off x="398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3275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3276" name="Rectangle 26"/>
            <p:cNvSpPr>
              <a:spLocks noChangeArrowheads="1"/>
            </p:cNvSpPr>
            <p:nvPr/>
          </p:nvSpPr>
          <p:spPr bwMode="auto">
            <a:xfrm>
              <a:off x="48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3277" name="Text Box 27"/>
            <p:cNvSpPr txBox="1">
              <a:spLocks noChangeArrowheads="1"/>
            </p:cNvSpPr>
            <p:nvPr/>
          </p:nvSpPr>
          <p:spPr bwMode="auto">
            <a:xfrm>
              <a:off x="3127" y="2131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C’</a:t>
              </a:r>
              <a:r>
                <a:rPr lang="en-US" altLang="zh-CN" i="0"/>
                <a:t>:</a:t>
              </a:r>
            </a:p>
          </p:txBody>
        </p:sp>
        <p:sp>
          <p:nvSpPr>
            <p:cNvPr id="53278" name="Line 28"/>
            <p:cNvSpPr>
              <a:spLocks noChangeShapeType="1"/>
            </p:cNvSpPr>
            <p:nvPr/>
          </p:nvSpPr>
          <p:spPr bwMode="auto">
            <a:xfrm flipH="1">
              <a:off x="960" y="1776"/>
              <a:ext cx="48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FA0B33-B145-4367-AF4F-E46DFA1F2E3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 4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i="1" smtClean="0">
                <a:solidFill>
                  <a:srgbClr val="008581"/>
                </a:solidFill>
              </a:rPr>
              <a:t>n </a:t>
            </a:r>
            <a:r>
              <a:rPr lang="en-US" altLang="zh-CN" sz="2800" b="1" smtClean="0">
                <a:solidFill>
                  <a:srgbClr val="000000"/>
                </a:solidFill>
              </a:rPr>
              <a:t>downto </a:t>
            </a:r>
            <a:r>
              <a:rPr lang="en-US" altLang="zh-CN" sz="2800" smtClean="0">
                <a:solidFill>
                  <a:srgbClr val="008581"/>
                </a:solidFill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do </a:t>
            </a:r>
            <a:r>
              <a:rPr lang="en-US" altLang="zh-CN" sz="2800" i="1" smtClean="0">
                <a:solidFill>
                  <a:srgbClr val="008581"/>
                </a:solidFill>
              </a:rPr>
              <a:t>B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rgbClr val="008581"/>
                </a:solidFill>
              </a:rPr>
              <a:t>        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– 1</a:t>
            </a:r>
            <a:endParaRPr lang="en-US" altLang="zh-CN" smtClean="0"/>
          </a:p>
        </p:txBody>
      </p:sp>
      <p:grpSp>
        <p:nvGrpSpPr>
          <p:cNvPr id="54277" name="Group 31"/>
          <p:cNvGrpSpPr>
            <a:grpSpLocks/>
          </p:cNvGrpSpPr>
          <p:nvPr/>
        </p:nvGrpSpPr>
        <p:grpSpPr bwMode="auto">
          <a:xfrm>
            <a:off x="762000" y="1752600"/>
            <a:ext cx="7651750" cy="2286000"/>
            <a:chOff x="480" y="1104"/>
            <a:chExt cx="4820" cy="1440"/>
          </a:xfrm>
        </p:grpSpPr>
        <p:sp>
          <p:nvSpPr>
            <p:cNvPr id="54278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4279" name="Rectangle 5"/>
            <p:cNvSpPr>
              <a:spLocks noChangeArrowheads="1"/>
            </p:cNvSpPr>
            <p:nvPr/>
          </p:nvSpPr>
          <p:spPr bwMode="auto">
            <a:xfrm>
              <a:off x="12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4280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4281" name="Rectangle 7"/>
            <p:cNvSpPr>
              <a:spLocks noChangeArrowheads="1"/>
            </p:cNvSpPr>
            <p:nvPr/>
          </p:nvSpPr>
          <p:spPr bwMode="auto">
            <a:xfrm>
              <a:off x="211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4282" name="Rectangle 8"/>
            <p:cNvSpPr>
              <a:spLocks noChangeArrowheads="1"/>
            </p:cNvSpPr>
            <p:nvPr/>
          </p:nvSpPr>
          <p:spPr bwMode="auto">
            <a:xfrm>
              <a:off x="254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4283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4284" name="Rectangle 10"/>
            <p:cNvSpPr>
              <a:spLocks noChangeArrowheads="1"/>
            </p:cNvSpPr>
            <p:nvPr/>
          </p:nvSpPr>
          <p:spPr bwMode="auto">
            <a:xfrm>
              <a:off x="3984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54285" name="Rectangle 11"/>
            <p:cNvSpPr>
              <a:spLocks noChangeArrowheads="1"/>
            </p:cNvSpPr>
            <p:nvPr/>
          </p:nvSpPr>
          <p:spPr bwMode="auto">
            <a:xfrm>
              <a:off x="4416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54286" name="Rectangle 12"/>
            <p:cNvSpPr>
              <a:spLocks noChangeArrowheads="1"/>
            </p:cNvSpPr>
            <p:nvPr/>
          </p:nvSpPr>
          <p:spPr bwMode="auto">
            <a:xfrm>
              <a:off x="4848" y="139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54287" name="Rectangle 13"/>
            <p:cNvSpPr>
              <a:spLocks noChangeArrowheads="1"/>
            </p:cNvSpPr>
            <p:nvPr/>
          </p:nvSpPr>
          <p:spPr bwMode="auto">
            <a:xfrm>
              <a:off x="8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4288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4289" name="Rectangle 15"/>
            <p:cNvSpPr>
              <a:spLocks noChangeArrowheads="1"/>
            </p:cNvSpPr>
            <p:nvPr/>
          </p:nvSpPr>
          <p:spPr bwMode="auto">
            <a:xfrm>
              <a:off x="1680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4290" name="Rectangle 16"/>
            <p:cNvSpPr>
              <a:spLocks noChangeArrowheads="1"/>
            </p:cNvSpPr>
            <p:nvPr/>
          </p:nvSpPr>
          <p:spPr bwMode="auto">
            <a:xfrm>
              <a:off x="2112" y="2160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4291" name="Rectangle 17"/>
            <p:cNvSpPr>
              <a:spLocks noChangeArrowheads="1"/>
            </p:cNvSpPr>
            <p:nvPr/>
          </p:nvSpPr>
          <p:spPr bwMode="auto">
            <a:xfrm>
              <a:off x="254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4</a:t>
              </a:r>
            </a:p>
          </p:txBody>
        </p:sp>
        <p:sp>
          <p:nvSpPr>
            <p:cNvPr id="54292" name="Text Box 18"/>
            <p:cNvSpPr txBox="1">
              <a:spLocks noChangeArrowheads="1"/>
            </p:cNvSpPr>
            <p:nvPr/>
          </p:nvSpPr>
          <p:spPr bwMode="auto">
            <a:xfrm>
              <a:off x="480" y="1363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A</a:t>
              </a:r>
              <a:r>
                <a:rPr lang="en-US" altLang="zh-CN" i="0"/>
                <a:t>:</a:t>
              </a:r>
            </a:p>
          </p:txBody>
        </p:sp>
        <p:sp>
          <p:nvSpPr>
            <p:cNvPr id="54293" name="Text Box 19"/>
            <p:cNvSpPr txBox="1">
              <a:spLocks noChangeArrowheads="1"/>
            </p:cNvSpPr>
            <p:nvPr/>
          </p:nvSpPr>
          <p:spPr bwMode="auto">
            <a:xfrm>
              <a:off x="480" y="2131"/>
              <a:ext cx="3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B</a:t>
              </a:r>
              <a:r>
                <a:rPr lang="en-US" altLang="zh-CN" i="0"/>
                <a:t>:</a:t>
              </a:r>
            </a:p>
          </p:txBody>
        </p:sp>
        <p:sp>
          <p:nvSpPr>
            <p:cNvPr id="54294" name="Text Box 20"/>
            <p:cNvSpPr txBox="1">
              <a:spLocks noChangeArrowheads="1"/>
            </p:cNvSpPr>
            <p:nvPr/>
          </p:nvSpPr>
          <p:spPr bwMode="auto">
            <a:xfrm>
              <a:off x="3216" y="1363"/>
              <a:ext cx="3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</a:t>
              </a:r>
              <a:r>
                <a:rPr lang="en-US" altLang="zh-CN" i="0"/>
                <a:t>:</a:t>
              </a:r>
            </a:p>
          </p:txBody>
        </p:sp>
        <p:sp>
          <p:nvSpPr>
            <p:cNvPr id="54295" name="Text Box 21"/>
            <p:cNvSpPr txBox="1">
              <a:spLocks noChangeArrowheads="1"/>
            </p:cNvSpPr>
            <p:nvPr/>
          </p:nvSpPr>
          <p:spPr bwMode="auto">
            <a:xfrm>
              <a:off x="806" y="1104"/>
              <a:ext cx="2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1       2       3       4       5</a:t>
              </a:r>
            </a:p>
          </p:txBody>
        </p:sp>
        <p:sp>
          <p:nvSpPr>
            <p:cNvPr id="54296" name="Text Box 2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  1       2       3       4   </a:t>
              </a:r>
            </a:p>
          </p:txBody>
        </p:sp>
        <p:sp>
          <p:nvSpPr>
            <p:cNvPr id="54297" name="Rectangle 23"/>
            <p:cNvSpPr>
              <a:spLocks noChangeArrowheads="1"/>
            </p:cNvSpPr>
            <p:nvPr/>
          </p:nvSpPr>
          <p:spPr bwMode="auto">
            <a:xfrm>
              <a:off x="3552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0</a:t>
              </a:r>
            </a:p>
          </p:txBody>
        </p:sp>
        <p:sp>
          <p:nvSpPr>
            <p:cNvPr id="54298" name="Rectangle 24"/>
            <p:cNvSpPr>
              <a:spLocks noChangeArrowheads="1"/>
            </p:cNvSpPr>
            <p:nvPr/>
          </p:nvSpPr>
          <p:spPr bwMode="auto">
            <a:xfrm>
              <a:off x="3984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4299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</a:t>
              </a:r>
            </a:p>
          </p:txBody>
        </p:sp>
        <p:sp>
          <p:nvSpPr>
            <p:cNvPr id="54300" name="Rectangle 26"/>
            <p:cNvSpPr>
              <a:spLocks noChangeArrowheads="1"/>
            </p:cNvSpPr>
            <p:nvPr/>
          </p:nvSpPr>
          <p:spPr bwMode="auto">
            <a:xfrm>
              <a:off x="4848" y="2160"/>
              <a:ext cx="43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54301" name="Text Box 27"/>
            <p:cNvSpPr txBox="1">
              <a:spLocks noChangeArrowheads="1"/>
            </p:cNvSpPr>
            <p:nvPr/>
          </p:nvSpPr>
          <p:spPr bwMode="auto">
            <a:xfrm>
              <a:off x="3127" y="2131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C’</a:t>
              </a:r>
              <a:r>
                <a:rPr lang="en-US" altLang="zh-CN" i="0"/>
                <a:t>:</a:t>
              </a:r>
            </a:p>
          </p:txBody>
        </p:sp>
        <p:sp>
          <p:nvSpPr>
            <p:cNvPr id="54302" name="Line 30"/>
            <p:cNvSpPr>
              <a:spLocks noChangeShapeType="1"/>
            </p:cNvSpPr>
            <p:nvPr/>
          </p:nvSpPr>
          <p:spPr bwMode="auto">
            <a:xfrm>
              <a:off x="1008" y="1776"/>
              <a:ext cx="134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B3BBAC-4215-45FA-B5A7-AA8B8CD90E1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Show that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(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n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log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n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)</a:t>
            </a:r>
            <a:r>
              <a:rPr lang="en-US" altLang="zh-CN" smtClean="0">
                <a:sym typeface="Symbol" pitchFamily="18" charset="2"/>
              </a:rPr>
              <a:t> is the best possible running time for a sorting algorithm.</a:t>
            </a:r>
          </a:p>
          <a:p>
            <a:pPr eaLnBrk="1" hangingPunct="1"/>
            <a:r>
              <a:rPr lang="en-US" altLang="zh-CN" smtClean="0">
                <a:sym typeface="Symbol" pitchFamily="18" charset="2"/>
              </a:rPr>
              <a:t>Design an algorithm that sorts in </a:t>
            </a:r>
            <a:r>
              <a:rPr lang="en-US" altLang="zh-CN" i="1" smtClean="0">
                <a:solidFill>
                  <a:srgbClr val="CD0000"/>
                </a:solidFill>
                <a:sym typeface="Symbol" pitchFamily="18" charset="2"/>
              </a:rPr>
              <a:t>linear</a:t>
            </a:r>
            <a:r>
              <a:rPr lang="en-US" altLang="zh-CN" smtClean="0">
                <a:sym typeface="Symbol" pitchFamily="18" charset="2"/>
              </a:rPr>
              <a:t> time.</a:t>
            </a:r>
          </a:p>
          <a:p>
            <a:pPr eaLnBrk="1" hangingPunct="1"/>
            <a:r>
              <a:rPr lang="en-US" altLang="zh-CN" smtClean="0">
                <a:sym typeface="Symbol" pitchFamily="18" charset="2"/>
              </a:rPr>
              <a:t>Hint: maybe the models are different?</a:t>
            </a:r>
          </a:p>
          <a:p>
            <a:pPr eaLnBrk="1" hangingPunct="1"/>
            <a:r>
              <a:rPr lang="en-US" altLang="zh-CN" smtClean="0">
                <a:sym typeface="Symbol" pitchFamily="18" charset="2"/>
              </a:rPr>
              <a:t>Order statistics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7BACA7-E4CF-499B-BF1B-746CD12E1C3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Analysis of Counting-sort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                              for </a:t>
            </a:r>
            <a:r>
              <a:rPr lang="en-US" altLang="zh-CN" sz="2800" i="1" smtClean="0">
                <a:solidFill>
                  <a:srgbClr val="008581"/>
                </a:solidFill>
              </a:rPr>
              <a:t>i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1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                                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smtClean="0">
                <a:solidFill>
                  <a:srgbClr val="008581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                              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1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                                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                              for </a:t>
            </a:r>
            <a:r>
              <a:rPr lang="en-US" altLang="zh-CN" sz="2800" i="1" smtClean="0">
                <a:solidFill>
                  <a:srgbClr val="008581"/>
                </a:solidFill>
              </a:rPr>
              <a:t>i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smtClean="0">
                <a:solidFill>
                  <a:srgbClr val="008581"/>
                </a:solidFill>
              </a:rPr>
              <a:t>2 </a:t>
            </a:r>
            <a:r>
              <a:rPr lang="en-US" altLang="zh-CN" sz="2800" b="1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581"/>
                </a:solidFill>
              </a:rPr>
              <a:t>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                                   do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] +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i</a:t>
            </a:r>
            <a:r>
              <a:rPr lang="en-US" altLang="zh-CN" sz="2800" smtClean="0">
                <a:solidFill>
                  <a:srgbClr val="008581"/>
                </a:solidFill>
              </a:rPr>
              <a:t>–1]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                              for </a:t>
            </a:r>
            <a:r>
              <a:rPr lang="en-US" altLang="zh-CN" sz="2800" i="1" smtClean="0">
                <a:solidFill>
                  <a:srgbClr val="008581"/>
                </a:solidFill>
              </a:rPr>
              <a:t>j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</a:t>
            </a:r>
            <a:r>
              <a:rPr lang="en-US" altLang="zh-CN" sz="2800" i="1" smtClean="0">
                <a:solidFill>
                  <a:srgbClr val="008581"/>
                </a:solidFill>
              </a:rPr>
              <a:t>n </a:t>
            </a:r>
            <a:r>
              <a:rPr lang="en-US" altLang="zh-CN" sz="2800" b="1" smtClean="0">
                <a:solidFill>
                  <a:srgbClr val="000000"/>
                </a:solidFill>
              </a:rPr>
              <a:t>downto </a:t>
            </a:r>
            <a:r>
              <a:rPr lang="en-US" altLang="zh-CN" sz="2800" smtClean="0">
                <a:solidFill>
                  <a:srgbClr val="008581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                                      do </a:t>
            </a:r>
            <a:r>
              <a:rPr lang="en-US" altLang="zh-CN" sz="2800" i="1" smtClean="0">
                <a:solidFill>
                  <a:srgbClr val="008581"/>
                </a:solidFill>
              </a:rPr>
              <a:t>B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solidFill>
                  <a:srgbClr val="008581"/>
                </a:solidFill>
              </a:rPr>
              <a:t>                                           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</a:t>
            </a:r>
            <a:r>
              <a:rPr lang="en-US" altLang="zh-CN" sz="2800" smtClean="0">
                <a:solidFill>
                  <a:srgbClr val="008581"/>
                </a:solidFill>
                <a:latin typeface="Symbol" pitchFamily="18" charset="2"/>
              </a:rPr>
              <a:t>¬ </a:t>
            </a:r>
            <a:r>
              <a:rPr lang="en-US" altLang="zh-CN" sz="2800" i="1" smtClean="0">
                <a:solidFill>
                  <a:srgbClr val="008581"/>
                </a:solidFill>
              </a:rPr>
              <a:t>C</a:t>
            </a:r>
            <a:r>
              <a:rPr lang="en-US" altLang="zh-CN" sz="2800" smtClean="0">
                <a:solidFill>
                  <a:srgbClr val="008581"/>
                </a:solidFill>
              </a:rPr>
              <a:t>[</a:t>
            </a:r>
            <a:r>
              <a:rPr lang="en-US" altLang="zh-CN" sz="2800" i="1" smtClean="0">
                <a:solidFill>
                  <a:srgbClr val="008581"/>
                </a:solidFill>
              </a:rPr>
              <a:t>A</a:t>
            </a:r>
            <a:r>
              <a:rPr lang="en-US" altLang="zh-CN" sz="2800" smtClean="0">
                <a:solidFill>
                  <a:srgbClr val="008581"/>
                </a:solidFill>
              </a:rPr>
              <a:t>[ </a:t>
            </a:r>
            <a:r>
              <a:rPr lang="en-US" altLang="zh-CN" sz="2800" i="1" smtClean="0">
                <a:solidFill>
                  <a:srgbClr val="008581"/>
                </a:solidFill>
              </a:rPr>
              <a:t>j</a:t>
            </a:r>
            <a:r>
              <a:rPr lang="en-US" altLang="zh-CN" sz="2800" smtClean="0">
                <a:solidFill>
                  <a:srgbClr val="008581"/>
                </a:solidFill>
              </a:rPr>
              <a:t>]] – 1</a:t>
            </a:r>
          </a:p>
        </p:txBody>
      </p:sp>
      <p:grpSp>
        <p:nvGrpSpPr>
          <p:cNvPr id="55301" name="Group 29"/>
          <p:cNvGrpSpPr>
            <a:grpSpLocks/>
          </p:cNvGrpSpPr>
          <p:nvPr/>
        </p:nvGrpSpPr>
        <p:grpSpPr bwMode="auto">
          <a:xfrm>
            <a:off x="3200400" y="1676400"/>
            <a:ext cx="228600" cy="685800"/>
            <a:chOff x="2016" y="1056"/>
            <a:chExt cx="144" cy="432"/>
          </a:xfrm>
        </p:grpSpPr>
        <p:sp>
          <p:nvSpPr>
            <p:cNvPr id="55320" name="Line 5"/>
            <p:cNvSpPr>
              <a:spLocks noChangeShapeType="1"/>
            </p:cNvSpPr>
            <p:nvPr/>
          </p:nvSpPr>
          <p:spPr bwMode="auto">
            <a:xfrm>
              <a:off x="2016" y="1056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1" name="Line 7"/>
            <p:cNvSpPr>
              <a:spLocks noChangeShapeType="1"/>
            </p:cNvSpPr>
            <p:nvPr/>
          </p:nvSpPr>
          <p:spPr bwMode="auto">
            <a:xfrm>
              <a:off x="2016" y="1056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2" name="Line 8"/>
            <p:cNvSpPr>
              <a:spLocks noChangeShapeType="1"/>
            </p:cNvSpPr>
            <p:nvPr/>
          </p:nvSpPr>
          <p:spPr bwMode="auto">
            <a:xfrm>
              <a:off x="2016" y="1488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2" name="Group 13"/>
          <p:cNvGrpSpPr>
            <a:grpSpLocks/>
          </p:cNvGrpSpPr>
          <p:nvPr/>
        </p:nvGrpSpPr>
        <p:grpSpPr bwMode="auto">
          <a:xfrm>
            <a:off x="3200400" y="2667000"/>
            <a:ext cx="228600" cy="685800"/>
            <a:chOff x="2016" y="1056"/>
            <a:chExt cx="144" cy="432"/>
          </a:xfrm>
        </p:grpSpPr>
        <p:sp>
          <p:nvSpPr>
            <p:cNvPr id="55317" name="Line 14"/>
            <p:cNvSpPr>
              <a:spLocks noChangeShapeType="1"/>
            </p:cNvSpPr>
            <p:nvPr/>
          </p:nvSpPr>
          <p:spPr bwMode="auto">
            <a:xfrm>
              <a:off x="2016" y="1056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Line 15"/>
            <p:cNvSpPr>
              <a:spLocks noChangeShapeType="1"/>
            </p:cNvSpPr>
            <p:nvPr/>
          </p:nvSpPr>
          <p:spPr bwMode="auto">
            <a:xfrm>
              <a:off x="2016" y="1056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Line 16"/>
            <p:cNvSpPr>
              <a:spLocks noChangeShapeType="1"/>
            </p:cNvSpPr>
            <p:nvPr/>
          </p:nvSpPr>
          <p:spPr bwMode="auto">
            <a:xfrm>
              <a:off x="2016" y="1488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3" name="Group 17"/>
          <p:cNvGrpSpPr>
            <a:grpSpLocks/>
          </p:cNvGrpSpPr>
          <p:nvPr/>
        </p:nvGrpSpPr>
        <p:grpSpPr bwMode="auto">
          <a:xfrm>
            <a:off x="3200400" y="3581400"/>
            <a:ext cx="228600" cy="685800"/>
            <a:chOff x="2016" y="1056"/>
            <a:chExt cx="144" cy="432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2016" y="1056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19"/>
            <p:cNvSpPr>
              <a:spLocks noChangeShapeType="1"/>
            </p:cNvSpPr>
            <p:nvPr/>
          </p:nvSpPr>
          <p:spPr bwMode="auto">
            <a:xfrm>
              <a:off x="2016" y="1056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2016" y="1488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4" name="Group 30"/>
          <p:cNvGrpSpPr>
            <a:grpSpLocks/>
          </p:cNvGrpSpPr>
          <p:nvPr/>
        </p:nvGrpSpPr>
        <p:grpSpPr bwMode="auto">
          <a:xfrm>
            <a:off x="3200400" y="4572000"/>
            <a:ext cx="228600" cy="1295400"/>
            <a:chOff x="2016" y="2880"/>
            <a:chExt cx="144" cy="816"/>
          </a:xfrm>
        </p:grpSpPr>
        <p:sp>
          <p:nvSpPr>
            <p:cNvPr id="55311" name="Line 21"/>
            <p:cNvSpPr>
              <a:spLocks noChangeShapeType="1"/>
            </p:cNvSpPr>
            <p:nvPr/>
          </p:nvSpPr>
          <p:spPr bwMode="auto">
            <a:xfrm flipH="1">
              <a:off x="2016" y="2880"/>
              <a:ext cx="0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27"/>
            <p:cNvSpPr>
              <a:spLocks noChangeShapeType="1"/>
            </p:cNvSpPr>
            <p:nvPr/>
          </p:nvSpPr>
          <p:spPr bwMode="auto">
            <a:xfrm>
              <a:off x="2016" y="288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28"/>
            <p:cNvSpPr>
              <a:spLocks noChangeShapeType="1"/>
            </p:cNvSpPr>
            <p:nvPr/>
          </p:nvSpPr>
          <p:spPr bwMode="auto">
            <a:xfrm>
              <a:off x="2016" y="3696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05" name="Text Box 31"/>
          <p:cNvSpPr txBox="1">
            <a:spLocks noChangeArrowheads="1"/>
          </p:cNvSpPr>
          <p:nvPr/>
        </p:nvSpPr>
        <p:spPr bwMode="auto">
          <a:xfrm>
            <a:off x="1917700" y="1793875"/>
            <a:ext cx="12065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i="0">
                <a:solidFill>
                  <a:srgbClr val="008581"/>
                </a:solidFill>
                <a:sym typeface="Symbol" pitchFamily="18" charset="2"/>
              </a:rPr>
              <a:t>(</a:t>
            </a:r>
            <a:r>
              <a:rPr lang="en-US" altLang="zh-CN" sz="3200">
                <a:solidFill>
                  <a:srgbClr val="008581"/>
                </a:solidFill>
                <a:sym typeface="Symbol" pitchFamily="18" charset="2"/>
              </a:rPr>
              <a:t>k</a:t>
            </a:r>
            <a:r>
              <a:rPr lang="en-US" altLang="zh-CN" sz="3200" i="0">
                <a:solidFill>
                  <a:srgbClr val="008581"/>
                </a:solidFill>
                <a:sym typeface="Symbol" pitchFamily="18" charset="2"/>
              </a:rPr>
              <a:t>)</a:t>
            </a:r>
            <a:endParaRPr lang="en-US" altLang="zh-CN" sz="3200" i="0">
              <a:solidFill>
                <a:srgbClr val="008581"/>
              </a:solidFill>
            </a:endParaRPr>
          </a:p>
        </p:txBody>
      </p:sp>
      <p:sp>
        <p:nvSpPr>
          <p:cNvPr id="55306" name="Text Box 32"/>
          <p:cNvSpPr txBox="1">
            <a:spLocks noChangeArrowheads="1"/>
          </p:cNvSpPr>
          <p:nvPr/>
        </p:nvSpPr>
        <p:spPr bwMode="auto">
          <a:xfrm>
            <a:off x="1905000" y="3698875"/>
            <a:ext cx="12065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i="0">
                <a:solidFill>
                  <a:srgbClr val="008581"/>
                </a:solidFill>
                <a:sym typeface="Symbol" pitchFamily="18" charset="2"/>
              </a:rPr>
              <a:t>(</a:t>
            </a:r>
            <a:r>
              <a:rPr lang="en-US" altLang="zh-CN" sz="3200">
                <a:solidFill>
                  <a:srgbClr val="008581"/>
                </a:solidFill>
                <a:sym typeface="Symbol" pitchFamily="18" charset="2"/>
              </a:rPr>
              <a:t>k</a:t>
            </a:r>
            <a:r>
              <a:rPr lang="en-US" altLang="zh-CN" sz="3200" i="0">
                <a:solidFill>
                  <a:srgbClr val="008581"/>
                </a:solidFill>
                <a:sym typeface="Symbol" pitchFamily="18" charset="2"/>
              </a:rPr>
              <a:t>)</a:t>
            </a:r>
            <a:endParaRPr lang="en-US" altLang="zh-CN" sz="3200" i="0">
              <a:solidFill>
                <a:srgbClr val="008581"/>
              </a:solidFill>
            </a:endParaRPr>
          </a:p>
        </p:txBody>
      </p:sp>
      <p:sp>
        <p:nvSpPr>
          <p:cNvPr id="55307" name="Text Box 33"/>
          <p:cNvSpPr txBox="1">
            <a:spLocks noChangeArrowheads="1"/>
          </p:cNvSpPr>
          <p:nvPr/>
        </p:nvSpPr>
        <p:spPr bwMode="auto">
          <a:xfrm>
            <a:off x="1905000" y="2784475"/>
            <a:ext cx="12065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i="0">
                <a:solidFill>
                  <a:srgbClr val="008581"/>
                </a:solidFill>
                <a:sym typeface="Symbol" pitchFamily="18" charset="2"/>
              </a:rPr>
              <a:t>(</a:t>
            </a:r>
            <a:r>
              <a:rPr lang="en-US" altLang="zh-CN" sz="3200">
                <a:solidFill>
                  <a:srgbClr val="008581"/>
                </a:solidFill>
                <a:sym typeface="Symbol" pitchFamily="18" charset="2"/>
              </a:rPr>
              <a:t>n</a:t>
            </a:r>
            <a:r>
              <a:rPr lang="en-US" altLang="zh-CN" sz="3200" i="0">
                <a:solidFill>
                  <a:srgbClr val="008581"/>
                </a:solidFill>
                <a:sym typeface="Symbol" pitchFamily="18" charset="2"/>
              </a:rPr>
              <a:t>)</a:t>
            </a:r>
            <a:endParaRPr lang="en-US" altLang="zh-CN" sz="3200" i="0">
              <a:solidFill>
                <a:srgbClr val="008581"/>
              </a:solidFill>
            </a:endParaRPr>
          </a:p>
        </p:txBody>
      </p:sp>
      <p:sp>
        <p:nvSpPr>
          <p:cNvPr id="55308" name="Text Box 34"/>
          <p:cNvSpPr txBox="1">
            <a:spLocks noChangeArrowheads="1"/>
          </p:cNvSpPr>
          <p:nvPr/>
        </p:nvSpPr>
        <p:spPr bwMode="auto">
          <a:xfrm>
            <a:off x="1917700" y="4841875"/>
            <a:ext cx="12065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i="0">
                <a:solidFill>
                  <a:srgbClr val="008581"/>
                </a:solidFill>
                <a:sym typeface="Symbol" pitchFamily="18" charset="2"/>
              </a:rPr>
              <a:t>(</a:t>
            </a:r>
            <a:r>
              <a:rPr lang="en-US" altLang="zh-CN" sz="3200">
                <a:solidFill>
                  <a:srgbClr val="008581"/>
                </a:solidFill>
                <a:sym typeface="Symbol" pitchFamily="18" charset="2"/>
              </a:rPr>
              <a:t>n</a:t>
            </a:r>
            <a:r>
              <a:rPr lang="en-US" altLang="zh-CN" sz="3200" i="0">
                <a:solidFill>
                  <a:srgbClr val="008581"/>
                </a:solidFill>
                <a:sym typeface="Symbol" pitchFamily="18" charset="2"/>
              </a:rPr>
              <a:t>)</a:t>
            </a:r>
            <a:endParaRPr lang="en-US" altLang="zh-CN" sz="3200" i="0">
              <a:solidFill>
                <a:srgbClr val="008581"/>
              </a:solidFill>
            </a:endParaRPr>
          </a:p>
        </p:txBody>
      </p:sp>
      <p:sp>
        <p:nvSpPr>
          <p:cNvPr id="55309" name="Line 35"/>
          <p:cNvSpPr>
            <a:spLocks noChangeShapeType="1"/>
          </p:cNvSpPr>
          <p:nvPr/>
        </p:nvSpPr>
        <p:spPr bwMode="auto">
          <a:xfrm>
            <a:off x="1447800" y="5943600"/>
            <a:ext cx="160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0" name="Text Box 36"/>
          <p:cNvSpPr txBox="1">
            <a:spLocks noChangeArrowheads="1"/>
          </p:cNvSpPr>
          <p:nvPr/>
        </p:nvSpPr>
        <p:spPr bwMode="auto">
          <a:xfrm>
            <a:off x="1752600" y="5984875"/>
            <a:ext cx="1752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i="0">
                <a:solidFill>
                  <a:srgbClr val="008581"/>
                </a:solidFill>
                <a:sym typeface="Symbol" pitchFamily="18" charset="2"/>
              </a:rPr>
              <a:t>(</a:t>
            </a:r>
            <a:r>
              <a:rPr lang="en-US" altLang="zh-CN" sz="3200">
                <a:solidFill>
                  <a:srgbClr val="008581"/>
                </a:solidFill>
                <a:sym typeface="Symbol" pitchFamily="18" charset="2"/>
              </a:rPr>
              <a:t>n</a:t>
            </a:r>
            <a:r>
              <a:rPr lang="en-US" altLang="zh-CN" sz="3200" i="0">
                <a:solidFill>
                  <a:srgbClr val="008581"/>
                </a:solidFill>
                <a:sym typeface="Symbol" pitchFamily="18" charset="2"/>
              </a:rPr>
              <a:t>+</a:t>
            </a:r>
            <a:r>
              <a:rPr lang="en-US" altLang="zh-CN" sz="3200">
                <a:solidFill>
                  <a:srgbClr val="008581"/>
                </a:solidFill>
                <a:sym typeface="Symbol" pitchFamily="18" charset="2"/>
              </a:rPr>
              <a:t>k</a:t>
            </a:r>
            <a:r>
              <a:rPr lang="en-US" altLang="zh-CN" sz="3200" i="0">
                <a:solidFill>
                  <a:srgbClr val="008581"/>
                </a:solidFill>
                <a:sym typeface="Symbol" pitchFamily="18" charset="2"/>
              </a:rPr>
              <a:t>)</a:t>
            </a:r>
            <a:endParaRPr lang="en-US" altLang="zh-CN" sz="3200" i="0">
              <a:solidFill>
                <a:srgbClr val="00858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A3B0C-2A6C-42A9-8A60-6E1AF32EA91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Running time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If </a:t>
            </a:r>
            <a:r>
              <a:rPr lang="en-US" altLang="zh-CN" i="1" smtClean="0">
                <a:solidFill>
                  <a:srgbClr val="008581"/>
                </a:solidFill>
              </a:rPr>
              <a:t>k </a:t>
            </a:r>
            <a:r>
              <a:rPr lang="en-US" altLang="zh-CN" smtClean="0">
                <a:solidFill>
                  <a:srgbClr val="008581"/>
                </a:solidFill>
              </a:rPr>
              <a:t>= </a:t>
            </a:r>
            <a:r>
              <a:rPr lang="en-US" altLang="zh-CN" i="1" smtClean="0">
                <a:solidFill>
                  <a:srgbClr val="008581"/>
                </a:solidFill>
              </a:rPr>
              <a:t>O</a:t>
            </a:r>
            <a:r>
              <a:rPr lang="en-US" altLang="zh-CN" smtClean="0">
                <a:solidFill>
                  <a:srgbClr val="008581"/>
                </a:solidFill>
              </a:rPr>
              <a:t>(</a:t>
            </a:r>
            <a:r>
              <a:rPr lang="en-US" altLang="zh-CN" i="1" smtClean="0">
                <a:solidFill>
                  <a:srgbClr val="008581"/>
                </a:solidFill>
              </a:rPr>
              <a:t>n</a:t>
            </a:r>
            <a:r>
              <a:rPr lang="en-US" altLang="zh-CN" smtClean="0">
                <a:solidFill>
                  <a:srgbClr val="008581"/>
                </a:solidFill>
              </a:rPr>
              <a:t>)</a:t>
            </a:r>
            <a:r>
              <a:rPr lang="en-US" altLang="zh-CN" smtClean="0">
                <a:solidFill>
                  <a:srgbClr val="000000"/>
                </a:solidFill>
              </a:rPr>
              <a:t>, then counting sort takes </a:t>
            </a:r>
            <a:r>
              <a:rPr lang="en-US" altLang="zh-CN" smtClean="0">
                <a:solidFill>
                  <a:srgbClr val="008581"/>
                </a:solidFill>
                <a:latin typeface="Symbol" pitchFamily="18" charset="2"/>
              </a:rPr>
              <a:t>Q</a:t>
            </a:r>
            <a:r>
              <a:rPr lang="en-US" altLang="zh-CN" smtClean="0">
                <a:solidFill>
                  <a:srgbClr val="008581"/>
                </a:solidFill>
              </a:rPr>
              <a:t>(</a:t>
            </a:r>
            <a:r>
              <a:rPr lang="en-US" altLang="zh-CN" i="1" smtClean="0">
                <a:solidFill>
                  <a:srgbClr val="008581"/>
                </a:solidFill>
              </a:rPr>
              <a:t>n</a:t>
            </a:r>
            <a:r>
              <a:rPr lang="en-US" altLang="zh-CN" smtClean="0">
                <a:solidFill>
                  <a:srgbClr val="008581"/>
                </a:solidFill>
              </a:rPr>
              <a:t>) </a:t>
            </a:r>
            <a:r>
              <a:rPr lang="en-US" altLang="zh-CN" smtClean="0">
                <a:solidFill>
                  <a:srgbClr val="000000"/>
                </a:solidFill>
              </a:rPr>
              <a:t>time.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But, sorting takes </a:t>
            </a:r>
            <a:r>
              <a:rPr lang="en-US" altLang="zh-CN" smtClean="0">
                <a:solidFill>
                  <a:srgbClr val="008581"/>
                </a:solidFill>
                <a:latin typeface="Symbol" pitchFamily="18" charset="2"/>
              </a:rPr>
              <a:t>W</a:t>
            </a:r>
            <a:r>
              <a:rPr lang="en-US" altLang="zh-CN" smtClean="0">
                <a:solidFill>
                  <a:srgbClr val="008581"/>
                </a:solidFill>
              </a:rPr>
              <a:t>(</a:t>
            </a:r>
            <a:r>
              <a:rPr lang="en-US" altLang="zh-CN" i="1" smtClean="0">
                <a:solidFill>
                  <a:srgbClr val="008581"/>
                </a:solidFill>
              </a:rPr>
              <a:t>n </a:t>
            </a:r>
            <a:r>
              <a:rPr lang="en-US" altLang="zh-CN" smtClean="0">
                <a:solidFill>
                  <a:srgbClr val="008581"/>
                </a:solidFill>
              </a:rPr>
              <a:t>lg </a:t>
            </a:r>
            <a:r>
              <a:rPr lang="en-US" altLang="zh-CN" i="1" smtClean="0">
                <a:solidFill>
                  <a:srgbClr val="008581"/>
                </a:solidFill>
              </a:rPr>
              <a:t>n</a:t>
            </a:r>
            <a:r>
              <a:rPr lang="en-US" altLang="zh-CN" smtClean="0">
                <a:solidFill>
                  <a:srgbClr val="008581"/>
                </a:solidFill>
              </a:rPr>
              <a:t>) </a:t>
            </a:r>
            <a:r>
              <a:rPr lang="en-US" altLang="zh-CN" smtClean="0">
                <a:solidFill>
                  <a:srgbClr val="000000"/>
                </a:solidFill>
              </a:rPr>
              <a:t>time!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Where’s the fallacy?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CE0000"/>
                </a:solidFill>
              </a:rPr>
              <a:t>Answer:</a:t>
            </a:r>
          </a:p>
          <a:p>
            <a:pPr eaLnBrk="1" hangingPunct="1"/>
            <a:r>
              <a:rPr lang="en-US" altLang="zh-CN" b="1" i="1" smtClean="0">
                <a:solidFill>
                  <a:srgbClr val="CE0000"/>
                </a:solidFill>
              </a:rPr>
              <a:t>Comparison sorting </a:t>
            </a:r>
            <a:r>
              <a:rPr lang="en-US" altLang="zh-CN" smtClean="0">
                <a:solidFill>
                  <a:srgbClr val="000000"/>
                </a:solidFill>
              </a:rPr>
              <a:t>takes </a:t>
            </a:r>
            <a:r>
              <a:rPr lang="en-US" altLang="zh-CN" smtClean="0">
                <a:solidFill>
                  <a:srgbClr val="008581"/>
                </a:solidFill>
                <a:latin typeface="Symbol" pitchFamily="18" charset="2"/>
              </a:rPr>
              <a:t>W</a:t>
            </a:r>
            <a:r>
              <a:rPr lang="en-US" altLang="zh-CN" smtClean="0">
                <a:solidFill>
                  <a:srgbClr val="008581"/>
                </a:solidFill>
              </a:rPr>
              <a:t>(</a:t>
            </a:r>
            <a:r>
              <a:rPr lang="en-US" altLang="zh-CN" i="1" smtClean="0">
                <a:solidFill>
                  <a:srgbClr val="008581"/>
                </a:solidFill>
              </a:rPr>
              <a:t>n </a:t>
            </a:r>
            <a:r>
              <a:rPr lang="en-US" altLang="zh-CN" smtClean="0">
                <a:solidFill>
                  <a:srgbClr val="008581"/>
                </a:solidFill>
              </a:rPr>
              <a:t>lg </a:t>
            </a:r>
            <a:r>
              <a:rPr lang="en-US" altLang="zh-CN" i="1" smtClean="0">
                <a:solidFill>
                  <a:srgbClr val="008581"/>
                </a:solidFill>
              </a:rPr>
              <a:t>n</a:t>
            </a:r>
            <a:r>
              <a:rPr lang="en-US" altLang="zh-CN" smtClean="0">
                <a:solidFill>
                  <a:srgbClr val="008581"/>
                </a:solidFill>
              </a:rPr>
              <a:t>) </a:t>
            </a:r>
            <a:r>
              <a:rPr lang="en-US" altLang="zh-CN" smtClean="0">
                <a:solidFill>
                  <a:srgbClr val="000000"/>
                </a:solidFill>
              </a:rPr>
              <a:t>time.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Counting sort is not a </a:t>
            </a:r>
            <a:r>
              <a:rPr lang="en-US" altLang="zh-CN" b="1" i="1" smtClean="0">
                <a:solidFill>
                  <a:srgbClr val="CE0000"/>
                </a:solidFill>
              </a:rPr>
              <a:t>comparison sort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In fact, not a single comparison between elements occurs!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311B4D-E40E-4F47-A31F-F0EB1C9491B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Stable sorting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Counting sort is a </a:t>
            </a:r>
            <a:r>
              <a:rPr lang="en-US" altLang="zh-CN" b="1" i="1" smtClean="0">
                <a:solidFill>
                  <a:srgbClr val="CE0000"/>
                </a:solidFill>
              </a:rPr>
              <a:t>stable </a:t>
            </a:r>
            <a:r>
              <a:rPr lang="en-US" altLang="zh-CN" smtClean="0">
                <a:solidFill>
                  <a:srgbClr val="000000"/>
                </a:solidFill>
              </a:rPr>
              <a:t>sort: it preserves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input order among equal elements.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olidFill>
                  <a:srgbClr val="CE0000"/>
                </a:solidFill>
              </a:rPr>
              <a:t>Exercise: </a:t>
            </a:r>
            <a:r>
              <a:rPr lang="en-US" altLang="zh-CN" smtClean="0">
                <a:solidFill>
                  <a:srgbClr val="000000"/>
                </a:solidFill>
              </a:rPr>
              <a:t>What other sorts have this property?</a:t>
            </a:r>
            <a:endParaRPr lang="en-US" altLang="zh-CN" smtClean="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667000" y="2865438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/>
              <a:t>4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352800" y="2865438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/>
              <a:t>1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038600" y="2865438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/>
              <a:t>3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4724400" y="2865438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/>
              <a:t>4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410200" y="2865438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/>
              <a:t>3</a:t>
            </a:r>
          </a:p>
        </p:txBody>
      </p:sp>
      <p:sp>
        <p:nvSpPr>
          <p:cNvPr id="57354" name="Rectangle 14"/>
          <p:cNvSpPr>
            <a:spLocks noChangeArrowheads="1"/>
          </p:cNvSpPr>
          <p:nvPr/>
        </p:nvSpPr>
        <p:spPr bwMode="auto">
          <a:xfrm>
            <a:off x="2667000" y="4419600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/>
              <a:t>1</a:t>
            </a:r>
          </a:p>
        </p:txBody>
      </p:sp>
      <p:sp>
        <p:nvSpPr>
          <p:cNvPr id="57355" name="Rectangle 15"/>
          <p:cNvSpPr>
            <a:spLocks noChangeArrowheads="1"/>
          </p:cNvSpPr>
          <p:nvPr/>
        </p:nvSpPr>
        <p:spPr bwMode="auto">
          <a:xfrm>
            <a:off x="3352800" y="4419600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/>
              <a:t>3</a:t>
            </a:r>
          </a:p>
        </p:txBody>
      </p:sp>
      <p:sp>
        <p:nvSpPr>
          <p:cNvPr id="57356" name="Rectangle 16"/>
          <p:cNvSpPr>
            <a:spLocks noChangeArrowheads="1"/>
          </p:cNvSpPr>
          <p:nvPr/>
        </p:nvSpPr>
        <p:spPr bwMode="auto">
          <a:xfrm>
            <a:off x="4038600" y="4419600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/>
              <a:t>3</a:t>
            </a:r>
          </a:p>
        </p:txBody>
      </p:sp>
      <p:sp>
        <p:nvSpPr>
          <p:cNvPr id="57357" name="Rectangle 17"/>
          <p:cNvSpPr>
            <a:spLocks noChangeArrowheads="1"/>
          </p:cNvSpPr>
          <p:nvPr/>
        </p:nvSpPr>
        <p:spPr bwMode="auto">
          <a:xfrm>
            <a:off x="4724400" y="4419600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/>
              <a:t>4</a:t>
            </a:r>
          </a:p>
        </p:txBody>
      </p:sp>
      <p:sp>
        <p:nvSpPr>
          <p:cNvPr id="57358" name="Rectangle 18"/>
          <p:cNvSpPr>
            <a:spLocks noChangeArrowheads="1"/>
          </p:cNvSpPr>
          <p:nvPr/>
        </p:nvSpPr>
        <p:spPr bwMode="auto">
          <a:xfrm>
            <a:off x="5410200" y="4419600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/>
              <a:t>4</a:t>
            </a:r>
          </a:p>
        </p:txBody>
      </p:sp>
      <p:sp>
        <p:nvSpPr>
          <p:cNvPr id="57359" name="Text Box 19"/>
          <p:cNvSpPr txBox="1">
            <a:spLocks noChangeArrowheads="1"/>
          </p:cNvSpPr>
          <p:nvPr/>
        </p:nvSpPr>
        <p:spPr bwMode="auto">
          <a:xfrm>
            <a:off x="2133600" y="2819400"/>
            <a:ext cx="515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/>
              <a:t>A</a:t>
            </a:r>
            <a:r>
              <a:rPr lang="en-US" altLang="zh-CN" i="0"/>
              <a:t>:</a:t>
            </a:r>
          </a:p>
        </p:txBody>
      </p:sp>
      <p:sp>
        <p:nvSpPr>
          <p:cNvPr id="57360" name="Text Box 20"/>
          <p:cNvSpPr txBox="1">
            <a:spLocks noChangeArrowheads="1"/>
          </p:cNvSpPr>
          <p:nvPr/>
        </p:nvSpPr>
        <p:spPr bwMode="auto">
          <a:xfrm>
            <a:off x="2133600" y="4373563"/>
            <a:ext cx="515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/>
              <a:t>B</a:t>
            </a:r>
            <a:r>
              <a:rPr lang="en-US" altLang="zh-CN" i="0"/>
              <a:t>:</a:t>
            </a: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flipH="1">
            <a:off x="3048000" y="35052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2971800" y="3505200"/>
            <a:ext cx="2133600" cy="9144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5105400" y="3505200"/>
            <a:ext cx="609600" cy="9144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H="1">
            <a:off x="3733800" y="3505200"/>
            <a:ext cx="685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H="1">
            <a:off x="4343400" y="3505200"/>
            <a:ext cx="1447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0" grpId="0" animBg="1"/>
      <p:bldP spid="40991" grpId="0" animBg="1"/>
      <p:bldP spid="40992" grpId="0" animBg="1"/>
      <p:bldP spid="40993" grpId="0" animBg="1"/>
      <p:bldP spid="4099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A7EFAF-1831-44B5-AD10-B947637B003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Radix sort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 smtClean="0"/>
              <a:t>Origin</a:t>
            </a:r>
            <a:r>
              <a:rPr lang="en-US" altLang="zh-CN" smtClean="0"/>
              <a:t>: Herman Hollerith’s card-sorting machine for the 1890 U.S. Census.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Digit-by-digit sort.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Hollerith’s original (bad) idea: sort on most-significant digit first.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Good idea: Sort on </a:t>
            </a:r>
            <a:r>
              <a:rPr lang="en-US" altLang="zh-CN" b="1" i="1" smtClean="0">
                <a:solidFill>
                  <a:srgbClr val="CE0000"/>
                </a:solidFill>
              </a:rPr>
              <a:t>least-significant digit first </a:t>
            </a:r>
            <a:r>
              <a:rPr lang="en-US" altLang="zh-CN" smtClean="0">
                <a:solidFill>
                  <a:srgbClr val="000000"/>
                </a:solidFill>
              </a:rPr>
              <a:t>with auxiliary </a:t>
            </a:r>
            <a:r>
              <a:rPr lang="en-US" altLang="zh-CN" b="1" i="1" smtClean="0">
                <a:solidFill>
                  <a:srgbClr val="CE0000"/>
                </a:solidFill>
              </a:rPr>
              <a:t>stable </a:t>
            </a:r>
            <a:r>
              <a:rPr lang="en-US" altLang="zh-CN" smtClean="0">
                <a:solidFill>
                  <a:srgbClr val="000000"/>
                </a:solidFill>
              </a:rPr>
              <a:t>sort.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62316D-BC44-4851-AC05-521F0B61143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Operation of radix sort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62000" y="1524000"/>
            <a:ext cx="977900" cy="4114800"/>
            <a:chOff x="480" y="960"/>
            <a:chExt cx="616" cy="2592"/>
          </a:xfrm>
        </p:grpSpPr>
        <p:sp>
          <p:nvSpPr>
            <p:cNvPr id="59413" name="Text Box 5"/>
            <p:cNvSpPr txBox="1">
              <a:spLocks noChangeArrowheads="1"/>
            </p:cNvSpPr>
            <p:nvPr/>
          </p:nvSpPr>
          <p:spPr bwMode="auto">
            <a:xfrm>
              <a:off x="480" y="960"/>
              <a:ext cx="212" cy="2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  <a:p>
              <a:endParaRPr lang="en-US" altLang="zh-CN" sz="1600" i="0"/>
            </a:p>
            <a:p>
              <a:r>
                <a:rPr lang="en-US" altLang="zh-CN" i="0"/>
                <a:t>8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</p:txBody>
        </p:sp>
        <p:sp>
          <p:nvSpPr>
            <p:cNvPr id="59414" name="Text Box 6"/>
            <p:cNvSpPr txBox="1">
              <a:spLocks noChangeArrowheads="1"/>
            </p:cNvSpPr>
            <p:nvPr/>
          </p:nvSpPr>
          <p:spPr bwMode="auto">
            <a:xfrm>
              <a:off x="682" y="960"/>
              <a:ext cx="212" cy="2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</p:txBody>
        </p:sp>
        <p:sp>
          <p:nvSpPr>
            <p:cNvPr id="59415" name="Text Box 7"/>
            <p:cNvSpPr txBox="1">
              <a:spLocks noChangeArrowheads="1"/>
            </p:cNvSpPr>
            <p:nvPr/>
          </p:nvSpPr>
          <p:spPr bwMode="auto">
            <a:xfrm>
              <a:off x="884" y="960"/>
              <a:ext cx="212" cy="25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9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9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  <a:p>
              <a:endParaRPr lang="en-US" altLang="zh-CN" sz="1600" i="0"/>
            </a:p>
            <a:p>
              <a:r>
                <a:rPr lang="en-US" altLang="zh-CN" i="0"/>
                <a:t>0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524000" y="1524000"/>
            <a:ext cx="2425700" cy="4572000"/>
            <a:chOff x="960" y="960"/>
            <a:chExt cx="1528" cy="2880"/>
          </a:xfrm>
        </p:grpSpPr>
        <p:sp>
          <p:nvSpPr>
            <p:cNvPr id="59409" name="Text Box 8"/>
            <p:cNvSpPr txBox="1">
              <a:spLocks noChangeArrowheads="1"/>
            </p:cNvSpPr>
            <p:nvPr/>
          </p:nvSpPr>
          <p:spPr bwMode="auto">
            <a:xfrm>
              <a:off x="1872" y="960"/>
              <a:ext cx="212" cy="2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8</a:t>
              </a:r>
            </a:p>
          </p:txBody>
        </p:sp>
        <p:sp>
          <p:nvSpPr>
            <p:cNvPr id="59410" name="Text Box 9"/>
            <p:cNvSpPr txBox="1">
              <a:spLocks noChangeArrowheads="1"/>
            </p:cNvSpPr>
            <p:nvPr/>
          </p:nvSpPr>
          <p:spPr bwMode="auto">
            <a:xfrm>
              <a:off x="2064" y="960"/>
              <a:ext cx="212" cy="25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</p:txBody>
        </p:sp>
        <p:sp>
          <p:nvSpPr>
            <p:cNvPr id="59411" name="Text Box 10"/>
            <p:cNvSpPr txBox="1">
              <a:spLocks noChangeArrowheads="1"/>
            </p:cNvSpPr>
            <p:nvPr/>
          </p:nvSpPr>
          <p:spPr bwMode="auto">
            <a:xfrm>
              <a:off x="2276" y="960"/>
              <a:ext cx="212" cy="25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0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9</a:t>
              </a:r>
            </a:p>
            <a:p>
              <a:endParaRPr lang="en-US" altLang="zh-CN" sz="1600" i="0"/>
            </a:p>
            <a:p>
              <a:r>
                <a:rPr lang="en-US" altLang="zh-CN" i="0"/>
                <a:t>9</a:t>
              </a:r>
            </a:p>
          </p:txBody>
        </p:sp>
        <p:sp>
          <p:nvSpPr>
            <p:cNvPr id="59412" name="Freeform 13"/>
            <p:cNvSpPr>
              <a:spLocks/>
            </p:cNvSpPr>
            <p:nvPr/>
          </p:nvSpPr>
          <p:spPr bwMode="auto">
            <a:xfrm>
              <a:off x="960" y="3552"/>
              <a:ext cx="1440" cy="288"/>
            </a:xfrm>
            <a:custGeom>
              <a:avLst/>
              <a:gdLst>
                <a:gd name="T0" fmla="*/ 0 w 1440"/>
                <a:gd name="T1" fmla="*/ 0 h 288"/>
                <a:gd name="T2" fmla="*/ 768 w 1440"/>
                <a:gd name="T3" fmla="*/ 288 h 288"/>
                <a:gd name="T4" fmla="*/ 1440 w 1440"/>
                <a:gd name="T5" fmla="*/ 0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264" y="144"/>
                    <a:pt x="528" y="288"/>
                    <a:pt x="768" y="288"/>
                  </a:cubicBezTo>
                  <a:cubicBezTo>
                    <a:pt x="1008" y="288"/>
                    <a:pt x="1224" y="144"/>
                    <a:pt x="144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352800" y="1524000"/>
            <a:ext cx="2667000" cy="4572000"/>
            <a:chOff x="2112" y="960"/>
            <a:chExt cx="1680" cy="2880"/>
          </a:xfrm>
        </p:grpSpPr>
        <p:sp>
          <p:nvSpPr>
            <p:cNvPr id="59405" name="Text Box 14"/>
            <p:cNvSpPr txBox="1">
              <a:spLocks noChangeArrowheads="1"/>
            </p:cNvSpPr>
            <p:nvPr/>
          </p:nvSpPr>
          <p:spPr bwMode="auto">
            <a:xfrm>
              <a:off x="3176" y="960"/>
              <a:ext cx="212" cy="25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8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</p:txBody>
        </p:sp>
        <p:sp>
          <p:nvSpPr>
            <p:cNvPr id="59406" name="Text Box 15"/>
            <p:cNvSpPr txBox="1">
              <a:spLocks noChangeArrowheads="1"/>
            </p:cNvSpPr>
            <p:nvPr/>
          </p:nvSpPr>
          <p:spPr bwMode="auto">
            <a:xfrm>
              <a:off x="3368" y="960"/>
              <a:ext cx="212" cy="25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</p:txBody>
        </p:sp>
        <p:sp>
          <p:nvSpPr>
            <p:cNvPr id="59407" name="Text Box 16"/>
            <p:cNvSpPr txBox="1">
              <a:spLocks noChangeArrowheads="1"/>
            </p:cNvSpPr>
            <p:nvPr/>
          </p:nvSpPr>
          <p:spPr bwMode="auto">
            <a:xfrm>
              <a:off x="3580" y="960"/>
              <a:ext cx="212" cy="2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0</a:t>
              </a:r>
            </a:p>
            <a:p>
              <a:endParaRPr lang="en-US" altLang="zh-CN" sz="1600" i="0"/>
            </a:p>
            <a:p>
              <a:r>
                <a:rPr lang="en-US" altLang="zh-CN" i="0"/>
                <a:t>9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  <a:p>
              <a:endParaRPr lang="en-US" altLang="zh-CN" sz="1600" i="0"/>
            </a:p>
            <a:p>
              <a:r>
                <a:rPr lang="en-US" altLang="zh-CN" i="0"/>
                <a:t>9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</p:txBody>
        </p:sp>
        <p:sp>
          <p:nvSpPr>
            <p:cNvPr id="59408" name="Freeform 18"/>
            <p:cNvSpPr>
              <a:spLocks/>
            </p:cNvSpPr>
            <p:nvPr/>
          </p:nvSpPr>
          <p:spPr bwMode="auto">
            <a:xfrm>
              <a:off x="2112" y="3552"/>
              <a:ext cx="1440" cy="288"/>
            </a:xfrm>
            <a:custGeom>
              <a:avLst/>
              <a:gdLst>
                <a:gd name="T0" fmla="*/ 0 w 1440"/>
                <a:gd name="T1" fmla="*/ 0 h 288"/>
                <a:gd name="T2" fmla="*/ 768 w 1440"/>
                <a:gd name="T3" fmla="*/ 288 h 288"/>
                <a:gd name="T4" fmla="*/ 1440 w 1440"/>
                <a:gd name="T5" fmla="*/ 0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264" y="144"/>
                    <a:pt x="528" y="288"/>
                    <a:pt x="768" y="288"/>
                  </a:cubicBezTo>
                  <a:cubicBezTo>
                    <a:pt x="1008" y="288"/>
                    <a:pt x="1224" y="144"/>
                    <a:pt x="144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105400" y="1524000"/>
            <a:ext cx="3035300" cy="4572000"/>
            <a:chOff x="3216" y="960"/>
            <a:chExt cx="1912" cy="2880"/>
          </a:xfrm>
        </p:grpSpPr>
        <p:sp>
          <p:nvSpPr>
            <p:cNvPr id="59401" name="Text Box 19"/>
            <p:cNvSpPr txBox="1">
              <a:spLocks noChangeArrowheads="1"/>
            </p:cNvSpPr>
            <p:nvPr/>
          </p:nvSpPr>
          <p:spPr bwMode="auto">
            <a:xfrm>
              <a:off x="4512" y="960"/>
              <a:ext cx="212" cy="25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8</a:t>
              </a:r>
            </a:p>
          </p:txBody>
        </p:sp>
        <p:sp>
          <p:nvSpPr>
            <p:cNvPr id="59402" name="Text Box 20"/>
            <p:cNvSpPr txBox="1">
              <a:spLocks noChangeArrowheads="1"/>
            </p:cNvSpPr>
            <p:nvPr/>
          </p:nvSpPr>
          <p:spPr bwMode="auto">
            <a:xfrm>
              <a:off x="4704" y="960"/>
              <a:ext cx="212" cy="2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</p:txBody>
        </p:sp>
        <p:sp>
          <p:nvSpPr>
            <p:cNvPr id="59403" name="Text Box 21"/>
            <p:cNvSpPr txBox="1">
              <a:spLocks noChangeArrowheads="1"/>
            </p:cNvSpPr>
            <p:nvPr/>
          </p:nvSpPr>
          <p:spPr bwMode="auto">
            <a:xfrm>
              <a:off x="4916" y="960"/>
              <a:ext cx="212" cy="2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9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0</a:t>
              </a:r>
            </a:p>
            <a:p>
              <a:endParaRPr lang="en-US" altLang="zh-CN" sz="1600" i="0"/>
            </a:p>
            <a:p>
              <a:r>
                <a:rPr lang="en-US" altLang="zh-CN" i="0"/>
                <a:t>9</a:t>
              </a:r>
            </a:p>
          </p:txBody>
        </p:sp>
        <p:sp>
          <p:nvSpPr>
            <p:cNvPr id="59404" name="Freeform 22"/>
            <p:cNvSpPr>
              <a:spLocks/>
            </p:cNvSpPr>
            <p:nvPr/>
          </p:nvSpPr>
          <p:spPr bwMode="auto">
            <a:xfrm>
              <a:off x="3216" y="3552"/>
              <a:ext cx="1440" cy="288"/>
            </a:xfrm>
            <a:custGeom>
              <a:avLst/>
              <a:gdLst>
                <a:gd name="T0" fmla="*/ 0 w 1440"/>
                <a:gd name="T1" fmla="*/ 0 h 288"/>
                <a:gd name="T2" fmla="*/ 768 w 1440"/>
                <a:gd name="T3" fmla="*/ 288 h 288"/>
                <a:gd name="T4" fmla="*/ 1440 w 1440"/>
                <a:gd name="T5" fmla="*/ 0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264" y="144"/>
                    <a:pt x="528" y="288"/>
                    <a:pt x="768" y="288"/>
                  </a:cubicBezTo>
                  <a:cubicBezTo>
                    <a:pt x="1008" y="288"/>
                    <a:pt x="1224" y="144"/>
                    <a:pt x="144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D56975-A941-4E05-AB12-24A346E533FA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Correctness of radix sort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00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i="1" smtClean="0"/>
              <a:t>Induction on digit position</a:t>
            </a:r>
          </a:p>
          <a:p>
            <a:pPr eaLnBrk="1" hangingPunct="1"/>
            <a:r>
              <a:rPr lang="en-US" altLang="zh-CN" smtClean="0"/>
              <a:t>Assume that the numbers are sorted by their lower-order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>
                <a:solidFill>
                  <a:srgbClr val="008C87"/>
                </a:solidFill>
              </a:rPr>
              <a:t>-1</a:t>
            </a:r>
            <a:r>
              <a:rPr lang="en-US" altLang="zh-CN" smtClean="0"/>
              <a:t> digits.</a:t>
            </a:r>
          </a:p>
          <a:p>
            <a:pPr eaLnBrk="1" hangingPunct="1"/>
            <a:r>
              <a:rPr lang="en-US" altLang="zh-CN" smtClean="0"/>
              <a:t>Sort on digit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.</a:t>
            </a:r>
          </a:p>
        </p:txBody>
      </p:sp>
      <p:grpSp>
        <p:nvGrpSpPr>
          <p:cNvPr id="60421" name="Group 16"/>
          <p:cNvGrpSpPr>
            <a:grpSpLocks/>
          </p:cNvGrpSpPr>
          <p:nvPr/>
        </p:nvGrpSpPr>
        <p:grpSpPr bwMode="auto">
          <a:xfrm>
            <a:off x="5511800" y="1752600"/>
            <a:ext cx="3098800" cy="4572000"/>
            <a:chOff x="3472" y="1104"/>
            <a:chExt cx="1952" cy="2880"/>
          </a:xfrm>
        </p:grpSpPr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3472" y="1104"/>
              <a:ext cx="212" cy="25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8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</p:txBody>
        </p:sp>
        <p:sp>
          <p:nvSpPr>
            <p:cNvPr id="60423" name="Text Box 6"/>
            <p:cNvSpPr txBox="1">
              <a:spLocks noChangeArrowheads="1"/>
            </p:cNvSpPr>
            <p:nvPr/>
          </p:nvSpPr>
          <p:spPr bwMode="auto">
            <a:xfrm>
              <a:off x="3664" y="1104"/>
              <a:ext cx="212" cy="25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</p:txBody>
        </p:sp>
        <p:sp>
          <p:nvSpPr>
            <p:cNvPr id="60424" name="Text Box 7"/>
            <p:cNvSpPr txBox="1">
              <a:spLocks noChangeArrowheads="1"/>
            </p:cNvSpPr>
            <p:nvPr/>
          </p:nvSpPr>
          <p:spPr bwMode="auto">
            <a:xfrm>
              <a:off x="3876" y="1104"/>
              <a:ext cx="212" cy="25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0</a:t>
              </a:r>
            </a:p>
            <a:p>
              <a:endParaRPr lang="en-US" altLang="zh-CN" sz="1600" i="0"/>
            </a:p>
            <a:p>
              <a:r>
                <a:rPr lang="en-US" altLang="zh-CN" i="0"/>
                <a:t>9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  <a:p>
              <a:endParaRPr lang="en-US" altLang="zh-CN" sz="1600" i="0"/>
            </a:p>
            <a:p>
              <a:r>
                <a:rPr lang="en-US" altLang="zh-CN" i="0"/>
                <a:t>9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</p:txBody>
        </p:sp>
        <p:grpSp>
          <p:nvGrpSpPr>
            <p:cNvPr id="60425" name="Group 9"/>
            <p:cNvGrpSpPr>
              <a:grpSpLocks/>
            </p:cNvGrpSpPr>
            <p:nvPr/>
          </p:nvGrpSpPr>
          <p:grpSpPr bwMode="auto">
            <a:xfrm>
              <a:off x="3512" y="1104"/>
              <a:ext cx="1912" cy="2880"/>
              <a:chOff x="3216" y="960"/>
              <a:chExt cx="1912" cy="2880"/>
            </a:xfrm>
          </p:grpSpPr>
          <p:sp>
            <p:nvSpPr>
              <p:cNvPr id="60426" name="Text Box 10"/>
              <p:cNvSpPr txBox="1">
                <a:spLocks noChangeArrowheads="1"/>
              </p:cNvSpPr>
              <p:nvPr/>
            </p:nvSpPr>
            <p:spPr bwMode="auto">
              <a:xfrm>
                <a:off x="4512" y="960"/>
                <a:ext cx="212" cy="2592"/>
              </a:xfrm>
              <a:prstGeom prst="rect">
                <a:avLst/>
              </a:prstGeom>
              <a:solidFill>
                <a:srgbClr val="CC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3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3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4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4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6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7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8</a:t>
                </a:r>
              </a:p>
            </p:txBody>
          </p:sp>
          <p:sp>
            <p:nvSpPr>
              <p:cNvPr id="60427" name="Text Box 11"/>
              <p:cNvSpPr txBox="1">
                <a:spLocks noChangeArrowheads="1"/>
              </p:cNvSpPr>
              <p:nvPr/>
            </p:nvSpPr>
            <p:spPr bwMode="auto">
              <a:xfrm>
                <a:off x="4704" y="960"/>
                <a:ext cx="212" cy="25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2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5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3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5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5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2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3</a:t>
                </a:r>
              </a:p>
            </p:txBody>
          </p:sp>
          <p:sp>
            <p:nvSpPr>
              <p:cNvPr id="60428" name="Text Box 12"/>
              <p:cNvSpPr txBox="1">
                <a:spLocks noChangeArrowheads="1"/>
              </p:cNvSpPr>
              <p:nvPr/>
            </p:nvSpPr>
            <p:spPr bwMode="auto">
              <a:xfrm>
                <a:off x="4916" y="960"/>
                <a:ext cx="212" cy="25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9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5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6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7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7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0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9</a:t>
                </a:r>
              </a:p>
            </p:txBody>
          </p:sp>
          <p:sp>
            <p:nvSpPr>
              <p:cNvPr id="60429" name="Freeform 13"/>
              <p:cNvSpPr>
                <a:spLocks/>
              </p:cNvSpPr>
              <p:nvPr/>
            </p:nvSpPr>
            <p:spPr bwMode="auto">
              <a:xfrm>
                <a:off x="3216" y="3552"/>
                <a:ext cx="1440" cy="288"/>
              </a:xfrm>
              <a:custGeom>
                <a:avLst/>
                <a:gdLst>
                  <a:gd name="T0" fmla="*/ 0 w 1440"/>
                  <a:gd name="T1" fmla="*/ 0 h 288"/>
                  <a:gd name="T2" fmla="*/ 768 w 1440"/>
                  <a:gd name="T3" fmla="*/ 288 h 288"/>
                  <a:gd name="T4" fmla="*/ 1440 w 1440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288"/>
                  <a:gd name="T11" fmla="*/ 1440 w 1440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288">
                    <a:moveTo>
                      <a:pt x="0" y="0"/>
                    </a:moveTo>
                    <a:cubicBezTo>
                      <a:pt x="264" y="144"/>
                      <a:pt x="528" y="288"/>
                      <a:pt x="768" y="288"/>
                    </a:cubicBezTo>
                    <a:cubicBezTo>
                      <a:pt x="1008" y="288"/>
                      <a:pt x="1224" y="144"/>
                      <a:pt x="144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9FE1CC-A217-49A1-9714-FD564D2E6DC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Correctness of radix sort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768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i="1" smtClean="0"/>
              <a:t>Induction on digit position</a:t>
            </a:r>
          </a:p>
          <a:p>
            <a:pPr eaLnBrk="1" hangingPunct="1"/>
            <a:r>
              <a:rPr lang="en-US" altLang="zh-CN" smtClean="0"/>
              <a:t>Assume that the numbers are sorted by their lower-order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>
                <a:solidFill>
                  <a:srgbClr val="008C87"/>
                </a:solidFill>
              </a:rPr>
              <a:t>-1</a:t>
            </a:r>
            <a:r>
              <a:rPr lang="en-US" altLang="zh-CN" smtClean="0"/>
              <a:t> digits.</a:t>
            </a:r>
          </a:p>
          <a:p>
            <a:pPr eaLnBrk="1" hangingPunct="1"/>
            <a:r>
              <a:rPr lang="en-US" altLang="zh-CN" smtClean="0"/>
              <a:t>Sort on digit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Two numbers that differ in digit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 are correctly sorted.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61445" name="Group 16"/>
          <p:cNvGrpSpPr>
            <a:grpSpLocks/>
          </p:cNvGrpSpPr>
          <p:nvPr/>
        </p:nvGrpSpPr>
        <p:grpSpPr bwMode="auto">
          <a:xfrm>
            <a:off x="5511800" y="1752600"/>
            <a:ext cx="3098800" cy="4572000"/>
            <a:chOff x="3472" y="1104"/>
            <a:chExt cx="1952" cy="2880"/>
          </a:xfrm>
        </p:grpSpPr>
        <p:sp>
          <p:nvSpPr>
            <p:cNvPr id="61446" name="Text Box 5"/>
            <p:cNvSpPr txBox="1">
              <a:spLocks noChangeArrowheads="1"/>
            </p:cNvSpPr>
            <p:nvPr/>
          </p:nvSpPr>
          <p:spPr bwMode="auto">
            <a:xfrm>
              <a:off x="3472" y="1104"/>
              <a:ext cx="212" cy="25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8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</p:txBody>
        </p:sp>
        <p:sp>
          <p:nvSpPr>
            <p:cNvPr id="61447" name="Text Box 6"/>
            <p:cNvSpPr txBox="1">
              <a:spLocks noChangeArrowheads="1"/>
            </p:cNvSpPr>
            <p:nvPr/>
          </p:nvSpPr>
          <p:spPr bwMode="auto">
            <a:xfrm>
              <a:off x="3664" y="1104"/>
              <a:ext cx="212" cy="25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</p:txBody>
        </p:sp>
        <p:sp>
          <p:nvSpPr>
            <p:cNvPr id="61448" name="Text Box 7"/>
            <p:cNvSpPr txBox="1">
              <a:spLocks noChangeArrowheads="1"/>
            </p:cNvSpPr>
            <p:nvPr/>
          </p:nvSpPr>
          <p:spPr bwMode="auto">
            <a:xfrm>
              <a:off x="3876" y="1104"/>
              <a:ext cx="212" cy="25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0</a:t>
              </a:r>
            </a:p>
            <a:p>
              <a:endParaRPr lang="en-US" altLang="zh-CN" sz="1600" i="0"/>
            </a:p>
            <a:p>
              <a:r>
                <a:rPr lang="en-US" altLang="zh-CN" i="0"/>
                <a:t>9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  <a:p>
              <a:endParaRPr lang="en-US" altLang="zh-CN" sz="1600" i="0"/>
            </a:p>
            <a:p>
              <a:r>
                <a:rPr lang="en-US" altLang="zh-CN" i="0"/>
                <a:t>9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</p:txBody>
        </p:sp>
        <p:grpSp>
          <p:nvGrpSpPr>
            <p:cNvPr id="61449" name="Group 8"/>
            <p:cNvGrpSpPr>
              <a:grpSpLocks/>
            </p:cNvGrpSpPr>
            <p:nvPr/>
          </p:nvGrpSpPr>
          <p:grpSpPr bwMode="auto">
            <a:xfrm>
              <a:off x="3512" y="1104"/>
              <a:ext cx="1912" cy="2880"/>
              <a:chOff x="3216" y="960"/>
              <a:chExt cx="1912" cy="2880"/>
            </a:xfrm>
          </p:grpSpPr>
          <p:sp>
            <p:nvSpPr>
              <p:cNvPr id="61452" name="Text Box 9"/>
              <p:cNvSpPr txBox="1">
                <a:spLocks noChangeArrowheads="1"/>
              </p:cNvSpPr>
              <p:nvPr/>
            </p:nvSpPr>
            <p:spPr bwMode="auto">
              <a:xfrm>
                <a:off x="4512" y="960"/>
                <a:ext cx="212" cy="2592"/>
              </a:xfrm>
              <a:prstGeom prst="rect">
                <a:avLst/>
              </a:prstGeom>
              <a:solidFill>
                <a:srgbClr val="CC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3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3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4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4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6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7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8</a:t>
                </a:r>
              </a:p>
            </p:txBody>
          </p:sp>
          <p:sp>
            <p:nvSpPr>
              <p:cNvPr id="61453" name="Text Box 10"/>
              <p:cNvSpPr txBox="1">
                <a:spLocks noChangeArrowheads="1"/>
              </p:cNvSpPr>
              <p:nvPr/>
            </p:nvSpPr>
            <p:spPr bwMode="auto">
              <a:xfrm>
                <a:off x="4704" y="960"/>
                <a:ext cx="212" cy="25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2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5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3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5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5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2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3</a:t>
                </a:r>
              </a:p>
            </p:txBody>
          </p:sp>
          <p:sp>
            <p:nvSpPr>
              <p:cNvPr id="61454" name="Text Box 11"/>
              <p:cNvSpPr txBox="1">
                <a:spLocks noChangeArrowheads="1"/>
              </p:cNvSpPr>
              <p:nvPr/>
            </p:nvSpPr>
            <p:spPr bwMode="auto">
              <a:xfrm>
                <a:off x="4916" y="960"/>
                <a:ext cx="212" cy="25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9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5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6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7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7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0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9</a:t>
                </a:r>
              </a:p>
            </p:txBody>
          </p:sp>
          <p:sp>
            <p:nvSpPr>
              <p:cNvPr id="61455" name="Freeform 12"/>
              <p:cNvSpPr>
                <a:spLocks/>
              </p:cNvSpPr>
              <p:nvPr/>
            </p:nvSpPr>
            <p:spPr bwMode="auto">
              <a:xfrm>
                <a:off x="3216" y="3552"/>
                <a:ext cx="1440" cy="288"/>
              </a:xfrm>
              <a:custGeom>
                <a:avLst/>
                <a:gdLst>
                  <a:gd name="T0" fmla="*/ 0 w 1440"/>
                  <a:gd name="T1" fmla="*/ 0 h 288"/>
                  <a:gd name="T2" fmla="*/ 768 w 1440"/>
                  <a:gd name="T3" fmla="*/ 288 h 288"/>
                  <a:gd name="T4" fmla="*/ 1440 w 1440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288"/>
                  <a:gd name="T11" fmla="*/ 1440 w 1440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288">
                    <a:moveTo>
                      <a:pt x="0" y="0"/>
                    </a:moveTo>
                    <a:cubicBezTo>
                      <a:pt x="264" y="144"/>
                      <a:pt x="528" y="288"/>
                      <a:pt x="768" y="288"/>
                    </a:cubicBezTo>
                    <a:cubicBezTo>
                      <a:pt x="1008" y="288"/>
                      <a:pt x="1224" y="144"/>
                      <a:pt x="144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50" name="Line 13"/>
            <p:cNvSpPr>
              <a:spLocks noChangeShapeType="1"/>
            </p:cNvSpPr>
            <p:nvPr/>
          </p:nvSpPr>
          <p:spPr bwMode="auto">
            <a:xfrm flipV="1">
              <a:off x="4080" y="1248"/>
              <a:ext cx="72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1" name="Line 14"/>
            <p:cNvSpPr>
              <a:spLocks noChangeShapeType="1"/>
            </p:cNvSpPr>
            <p:nvPr/>
          </p:nvSpPr>
          <p:spPr bwMode="auto">
            <a:xfrm>
              <a:off x="4080" y="1248"/>
              <a:ext cx="720" cy="18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315DED-BA9A-426B-82BF-38EED24EC608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Correctness of radix sort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257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/>
              <a:t>Induction on digit position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Assume that the numbers are sorted by their lower-order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>
                <a:solidFill>
                  <a:srgbClr val="008C87"/>
                </a:solidFill>
              </a:rPr>
              <a:t>-1</a:t>
            </a:r>
            <a:r>
              <a:rPr lang="en-US" altLang="zh-CN" smtClean="0"/>
              <a:t> digits.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Sort on digit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Two numbers that differ in digit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 are correctly sorted.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Two numbers equal in digit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 are put in the same order as the input </a:t>
            </a:r>
            <a:r>
              <a:rPr lang="en-US" altLang="zh-CN" smtClean="0">
                <a:sym typeface="Symbol" pitchFamily="18" charset="2"/>
              </a:rPr>
              <a:t> correct order.</a:t>
            </a:r>
            <a:endParaRPr lang="en-US" altLang="zh-CN" smtClean="0"/>
          </a:p>
        </p:txBody>
      </p:sp>
      <p:grpSp>
        <p:nvGrpSpPr>
          <p:cNvPr id="62469" name="Group 15"/>
          <p:cNvGrpSpPr>
            <a:grpSpLocks/>
          </p:cNvGrpSpPr>
          <p:nvPr/>
        </p:nvGrpSpPr>
        <p:grpSpPr bwMode="auto">
          <a:xfrm>
            <a:off x="5892800" y="1752600"/>
            <a:ext cx="3098800" cy="4572000"/>
            <a:chOff x="3712" y="1104"/>
            <a:chExt cx="1952" cy="2880"/>
          </a:xfrm>
        </p:grpSpPr>
        <p:sp>
          <p:nvSpPr>
            <p:cNvPr id="62470" name="Text Box 5"/>
            <p:cNvSpPr txBox="1">
              <a:spLocks noChangeArrowheads="1"/>
            </p:cNvSpPr>
            <p:nvPr/>
          </p:nvSpPr>
          <p:spPr bwMode="auto">
            <a:xfrm>
              <a:off x="3712" y="1104"/>
              <a:ext cx="212" cy="25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8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4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</p:txBody>
        </p:sp>
        <p:sp>
          <p:nvSpPr>
            <p:cNvPr id="62471" name="Text Box 6"/>
            <p:cNvSpPr txBox="1">
              <a:spLocks noChangeArrowheads="1"/>
            </p:cNvSpPr>
            <p:nvPr/>
          </p:nvSpPr>
          <p:spPr bwMode="auto">
            <a:xfrm>
              <a:off x="3904" y="1104"/>
              <a:ext cx="212" cy="25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2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3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</p:txBody>
        </p:sp>
        <p:sp>
          <p:nvSpPr>
            <p:cNvPr id="62472" name="Text Box 7"/>
            <p:cNvSpPr txBox="1">
              <a:spLocks noChangeArrowheads="1"/>
            </p:cNvSpPr>
            <p:nvPr/>
          </p:nvSpPr>
          <p:spPr bwMode="auto">
            <a:xfrm>
              <a:off x="4116" y="1104"/>
              <a:ext cx="212" cy="25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0</a:t>
              </a:r>
            </a:p>
            <a:p>
              <a:endParaRPr lang="en-US" altLang="zh-CN" sz="1600" i="0"/>
            </a:p>
            <a:p>
              <a:r>
                <a:rPr lang="en-US" altLang="zh-CN" i="0"/>
                <a:t>9</a:t>
              </a:r>
            </a:p>
            <a:p>
              <a:endParaRPr lang="en-US" altLang="zh-CN" sz="1600" i="0"/>
            </a:p>
            <a:p>
              <a:r>
                <a:rPr lang="en-US" altLang="zh-CN" i="0"/>
                <a:t>6</a:t>
              </a:r>
            </a:p>
            <a:p>
              <a:endParaRPr lang="en-US" altLang="zh-CN" sz="1600" i="0"/>
            </a:p>
            <a:p>
              <a:r>
                <a:rPr lang="en-US" altLang="zh-CN" i="0"/>
                <a:t>9</a:t>
              </a:r>
            </a:p>
            <a:p>
              <a:endParaRPr lang="en-US" altLang="zh-CN" sz="1600" i="0"/>
            </a:p>
            <a:p>
              <a:r>
                <a:rPr lang="en-US" altLang="zh-CN" i="0"/>
                <a:t>5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  <a:p>
              <a:endParaRPr lang="en-US" altLang="zh-CN" sz="1600" i="0"/>
            </a:p>
            <a:p>
              <a:r>
                <a:rPr lang="en-US" altLang="zh-CN" i="0"/>
                <a:t>7</a:t>
              </a:r>
            </a:p>
          </p:txBody>
        </p:sp>
        <p:grpSp>
          <p:nvGrpSpPr>
            <p:cNvPr id="62473" name="Group 8"/>
            <p:cNvGrpSpPr>
              <a:grpSpLocks/>
            </p:cNvGrpSpPr>
            <p:nvPr/>
          </p:nvGrpSpPr>
          <p:grpSpPr bwMode="auto">
            <a:xfrm>
              <a:off x="3752" y="1104"/>
              <a:ext cx="1912" cy="2880"/>
              <a:chOff x="3216" y="960"/>
              <a:chExt cx="1912" cy="2880"/>
            </a:xfrm>
          </p:grpSpPr>
          <p:sp>
            <p:nvSpPr>
              <p:cNvPr id="62476" name="Text Box 9"/>
              <p:cNvSpPr txBox="1">
                <a:spLocks noChangeArrowheads="1"/>
              </p:cNvSpPr>
              <p:nvPr/>
            </p:nvSpPr>
            <p:spPr bwMode="auto">
              <a:xfrm>
                <a:off x="4512" y="960"/>
                <a:ext cx="212" cy="2592"/>
              </a:xfrm>
              <a:prstGeom prst="rect">
                <a:avLst/>
              </a:prstGeom>
              <a:solidFill>
                <a:srgbClr val="CC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3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3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4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4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6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7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8</a:t>
                </a:r>
              </a:p>
            </p:txBody>
          </p:sp>
          <p:sp>
            <p:nvSpPr>
              <p:cNvPr id="62477" name="Text Box 10"/>
              <p:cNvSpPr txBox="1">
                <a:spLocks noChangeArrowheads="1"/>
              </p:cNvSpPr>
              <p:nvPr/>
            </p:nvSpPr>
            <p:spPr bwMode="auto">
              <a:xfrm>
                <a:off x="4704" y="960"/>
                <a:ext cx="212" cy="25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2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5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3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5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5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2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3</a:t>
                </a:r>
              </a:p>
            </p:txBody>
          </p:sp>
          <p:sp>
            <p:nvSpPr>
              <p:cNvPr id="62478" name="Text Box 11"/>
              <p:cNvSpPr txBox="1">
                <a:spLocks noChangeArrowheads="1"/>
              </p:cNvSpPr>
              <p:nvPr/>
            </p:nvSpPr>
            <p:spPr bwMode="auto">
              <a:xfrm>
                <a:off x="4916" y="960"/>
                <a:ext cx="212" cy="25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9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5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6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7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7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0</a:t>
                </a:r>
              </a:p>
              <a:p>
                <a:endParaRPr lang="en-US" altLang="zh-CN" sz="1600" i="0"/>
              </a:p>
              <a:p>
                <a:r>
                  <a:rPr lang="en-US" altLang="zh-CN" i="0"/>
                  <a:t>9</a:t>
                </a:r>
              </a:p>
            </p:txBody>
          </p:sp>
          <p:sp>
            <p:nvSpPr>
              <p:cNvPr id="62479" name="Freeform 12"/>
              <p:cNvSpPr>
                <a:spLocks/>
              </p:cNvSpPr>
              <p:nvPr/>
            </p:nvSpPr>
            <p:spPr bwMode="auto">
              <a:xfrm>
                <a:off x="3216" y="3552"/>
                <a:ext cx="1440" cy="288"/>
              </a:xfrm>
              <a:custGeom>
                <a:avLst/>
                <a:gdLst>
                  <a:gd name="T0" fmla="*/ 0 w 1440"/>
                  <a:gd name="T1" fmla="*/ 0 h 288"/>
                  <a:gd name="T2" fmla="*/ 768 w 1440"/>
                  <a:gd name="T3" fmla="*/ 288 h 288"/>
                  <a:gd name="T4" fmla="*/ 1440 w 1440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288"/>
                  <a:gd name="T11" fmla="*/ 1440 w 1440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288">
                    <a:moveTo>
                      <a:pt x="0" y="0"/>
                    </a:moveTo>
                    <a:cubicBezTo>
                      <a:pt x="264" y="144"/>
                      <a:pt x="528" y="288"/>
                      <a:pt x="768" y="288"/>
                    </a:cubicBezTo>
                    <a:cubicBezTo>
                      <a:pt x="1008" y="288"/>
                      <a:pt x="1224" y="144"/>
                      <a:pt x="144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474" name="Line 13"/>
            <p:cNvSpPr>
              <a:spLocks noChangeShapeType="1"/>
            </p:cNvSpPr>
            <p:nvPr/>
          </p:nvSpPr>
          <p:spPr bwMode="auto">
            <a:xfrm>
              <a:off x="4320" y="2016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Line 14"/>
            <p:cNvSpPr>
              <a:spLocks noChangeShapeType="1"/>
            </p:cNvSpPr>
            <p:nvPr/>
          </p:nvSpPr>
          <p:spPr bwMode="auto">
            <a:xfrm flipV="1">
              <a:off x="4320" y="2400"/>
              <a:ext cx="720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9AB73C-3961-4D4F-AEF5-CA1E4F94E17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Analysis of radix sort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Assume counting sort is the auxiliary stable sort.</a:t>
            </a:r>
          </a:p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Sort </a:t>
            </a:r>
            <a:r>
              <a:rPr lang="en-US" altLang="zh-CN" sz="2400" i="1" smtClean="0">
                <a:solidFill>
                  <a:srgbClr val="008C87"/>
                </a:solidFill>
              </a:rPr>
              <a:t>n </a:t>
            </a:r>
            <a:r>
              <a:rPr lang="en-US" altLang="zh-CN" sz="2400" smtClean="0">
                <a:solidFill>
                  <a:srgbClr val="000000"/>
                </a:solidFill>
              </a:rPr>
              <a:t>computer words of </a:t>
            </a:r>
            <a:r>
              <a:rPr lang="en-US" altLang="zh-CN" sz="2400" i="1" smtClean="0">
                <a:solidFill>
                  <a:srgbClr val="008C87"/>
                </a:solidFill>
              </a:rPr>
              <a:t>b </a:t>
            </a:r>
            <a:r>
              <a:rPr lang="en-US" altLang="zh-CN" sz="2400" smtClean="0">
                <a:solidFill>
                  <a:srgbClr val="000000"/>
                </a:solidFill>
              </a:rPr>
              <a:t>bits each.</a:t>
            </a:r>
          </a:p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Each word can be viewed as having </a:t>
            </a:r>
            <a:r>
              <a:rPr lang="en-US" altLang="zh-CN" sz="2400" i="1" smtClean="0">
                <a:solidFill>
                  <a:srgbClr val="008C87"/>
                </a:solidFill>
              </a:rPr>
              <a:t>b</a:t>
            </a:r>
            <a:r>
              <a:rPr lang="en-US" altLang="zh-CN" sz="2400" smtClean="0">
                <a:solidFill>
                  <a:srgbClr val="008C87"/>
                </a:solidFill>
              </a:rPr>
              <a:t>/</a:t>
            </a:r>
            <a:r>
              <a:rPr lang="en-US" altLang="zh-CN" sz="2400" i="1" smtClean="0">
                <a:solidFill>
                  <a:srgbClr val="008C87"/>
                </a:solidFill>
              </a:rPr>
              <a:t>r </a:t>
            </a:r>
            <a:r>
              <a:rPr lang="en-US" altLang="zh-CN" sz="2400" smtClean="0">
                <a:solidFill>
                  <a:srgbClr val="000000"/>
                </a:solidFill>
              </a:rPr>
              <a:t>base-</a:t>
            </a:r>
            <a:r>
              <a:rPr lang="en-US" altLang="zh-CN" sz="2400" smtClean="0">
                <a:solidFill>
                  <a:srgbClr val="008C87"/>
                </a:solidFill>
              </a:rPr>
              <a:t>2</a:t>
            </a:r>
            <a:r>
              <a:rPr lang="en-US" altLang="zh-CN" sz="2400" i="1" baseline="30000" smtClean="0">
                <a:solidFill>
                  <a:srgbClr val="008C87"/>
                </a:solidFill>
              </a:rPr>
              <a:t>r</a:t>
            </a:r>
            <a:r>
              <a:rPr lang="en-US" altLang="zh-CN" sz="2400" i="1" smtClean="0">
                <a:solidFill>
                  <a:srgbClr val="008C87"/>
                </a:solidFill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</a:rPr>
              <a:t>digits.</a:t>
            </a:r>
          </a:p>
          <a:p>
            <a:pPr eaLnBrk="1" hangingPunct="1"/>
            <a:endParaRPr lang="en-US" altLang="zh-CN" sz="16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b="1" smtClean="0">
                <a:solidFill>
                  <a:srgbClr val="CE0000"/>
                </a:solidFill>
              </a:rPr>
              <a:t>Example: </a:t>
            </a:r>
            <a:r>
              <a:rPr lang="en-US" altLang="zh-CN" sz="2800" smtClean="0">
                <a:solidFill>
                  <a:srgbClr val="008C87"/>
                </a:solidFill>
              </a:rPr>
              <a:t>32</a:t>
            </a:r>
            <a:r>
              <a:rPr lang="en-US" altLang="zh-CN" sz="2800" smtClean="0">
                <a:solidFill>
                  <a:srgbClr val="000000"/>
                </a:solidFill>
              </a:rPr>
              <a:t>-bit word</a:t>
            </a:r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rgbClr val="008C87"/>
                </a:solidFill>
              </a:rPr>
              <a:t>      r </a:t>
            </a:r>
            <a:r>
              <a:rPr lang="en-US" altLang="zh-CN" sz="2800" smtClean="0">
                <a:solidFill>
                  <a:srgbClr val="008C87"/>
                </a:solidFill>
              </a:rPr>
              <a:t>= 8  </a:t>
            </a:r>
            <a:r>
              <a:rPr lang="en-US" altLang="zh-CN" sz="2800" smtClean="0">
                <a:sym typeface="Symbol" pitchFamily="18" charset="2"/>
              </a:rPr>
              <a:t></a:t>
            </a:r>
            <a:r>
              <a:rPr lang="en-US" altLang="zh-CN" sz="2800" smtClean="0">
                <a:solidFill>
                  <a:srgbClr val="008C87"/>
                </a:solidFill>
              </a:rPr>
              <a:t>  </a:t>
            </a:r>
            <a:r>
              <a:rPr lang="en-US" altLang="zh-CN" sz="2800" i="1" smtClean="0">
                <a:solidFill>
                  <a:srgbClr val="008C87"/>
                </a:solidFill>
              </a:rPr>
              <a:t>b</a:t>
            </a:r>
            <a:r>
              <a:rPr lang="en-US" altLang="zh-CN" sz="2800" smtClean="0">
                <a:solidFill>
                  <a:srgbClr val="008C87"/>
                </a:solidFill>
              </a:rPr>
              <a:t>/</a:t>
            </a:r>
            <a:r>
              <a:rPr lang="en-US" altLang="zh-CN" sz="2800" i="1" smtClean="0">
                <a:solidFill>
                  <a:srgbClr val="008C87"/>
                </a:solidFill>
              </a:rPr>
              <a:t>r </a:t>
            </a:r>
            <a:r>
              <a:rPr lang="en-US" altLang="zh-CN" sz="2800" smtClean="0">
                <a:solidFill>
                  <a:srgbClr val="008C87"/>
                </a:solidFill>
              </a:rPr>
              <a:t>= 4 </a:t>
            </a:r>
            <a:r>
              <a:rPr lang="en-US" altLang="zh-CN" sz="2800" smtClean="0">
                <a:solidFill>
                  <a:srgbClr val="000000"/>
                </a:solidFill>
              </a:rPr>
              <a:t>passes of counting sort on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    base-</a:t>
            </a:r>
            <a:r>
              <a:rPr lang="en-US" altLang="zh-CN" sz="2800" smtClean="0">
                <a:solidFill>
                  <a:srgbClr val="008C87"/>
                </a:solidFill>
              </a:rPr>
              <a:t>2</a:t>
            </a:r>
            <a:r>
              <a:rPr lang="en-US" altLang="zh-CN" sz="2800" baseline="30000" smtClean="0">
                <a:solidFill>
                  <a:srgbClr val="008C87"/>
                </a:solidFill>
              </a:rPr>
              <a:t>8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digits; or </a:t>
            </a:r>
            <a:r>
              <a:rPr lang="en-US" altLang="zh-CN" sz="2800" i="1" smtClean="0">
                <a:solidFill>
                  <a:srgbClr val="008C87"/>
                </a:solidFill>
              </a:rPr>
              <a:t>r </a:t>
            </a:r>
            <a:r>
              <a:rPr lang="en-US" altLang="zh-CN" sz="2800" smtClean="0">
                <a:solidFill>
                  <a:srgbClr val="008C87"/>
                </a:solidFill>
              </a:rPr>
              <a:t>= 16 </a:t>
            </a:r>
            <a:r>
              <a:rPr lang="en-US" altLang="zh-CN" sz="2800" smtClean="0">
                <a:sym typeface="Symbol" pitchFamily="18" charset="2"/>
              </a:rPr>
              <a:t>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i="1" smtClean="0">
                <a:solidFill>
                  <a:srgbClr val="008C87"/>
                </a:solidFill>
              </a:rPr>
              <a:t>b</a:t>
            </a:r>
            <a:r>
              <a:rPr lang="en-US" altLang="zh-CN" sz="2800" smtClean="0">
                <a:solidFill>
                  <a:srgbClr val="008C87"/>
                </a:solidFill>
              </a:rPr>
              <a:t>/</a:t>
            </a:r>
            <a:r>
              <a:rPr lang="en-US" altLang="zh-CN" sz="2800" i="1" smtClean="0">
                <a:solidFill>
                  <a:srgbClr val="008C87"/>
                </a:solidFill>
              </a:rPr>
              <a:t>r </a:t>
            </a:r>
            <a:r>
              <a:rPr lang="en-US" altLang="zh-CN" sz="2800" smtClean="0">
                <a:solidFill>
                  <a:srgbClr val="008C87"/>
                </a:solidFill>
              </a:rPr>
              <a:t>= 2 </a:t>
            </a:r>
            <a:r>
              <a:rPr lang="en-US" altLang="zh-CN" sz="2800" smtClean="0">
                <a:solidFill>
                  <a:srgbClr val="000000"/>
                </a:solidFill>
              </a:rPr>
              <a:t>passes of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    counting sort on base-</a:t>
            </a:r>
            <a:r>
              <a:rPr lang="en-US" altLang="zh-CN" sz="2800" smtClean="0">
                <a:solidFill>
                  <a:srgbClr val="008C87"/>
                </a:solidFill>
              </a:rPr>
              <a:t>2</a:t>
            </a:r>
            <a:r>
              <a:rPr lang="en-US" altLang="zh-CN" sz="2800" baseline="30000" smtClean="0">
                <a:solidFill>
                  <a:srgbClr val="008C87"/>
                </a:solidFill>
              </a:rPr>
              <a:t>16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digits.</a:t>
            </a:r>
          </a:p>
          <a:p>
            <a:pPr algn="ctr" eaLnBrk="1" hangingPunct="1">
              <a:buFontTx/>
              <a:buNone/>
            </a:pPr>
            <a:r>
              <a:rPr lang="en-US" altLang="zh-CN" sz="2800" b="1" i="1" smtClean="0">
                <a:solidFill>
                  <a:srgbClr val="CE0000"/>
                </a:solidFill>
              </a:rPr>
              <a:t>How many passes should we make?</a:t>
            </a:r>
          </a:p>
        </p:txBody>
      </p:sp>
      <p:grpSp>
        <p:nvGrpSpPr>
          <p:cNvPr id="63493" name="Group 9"/>
          <p:cNvGrpSpPr>
            <a:grpSpLocks/>
          </p:cNvGrpSpPr>
          <p:nvPr/>
        </p:nvGrpSpPr>
        <p:grpSpPr bwMode="auto">
          <a:xfrm>
            <a:off x="4556125" y="2833688"/>
            <a:ext cx="2759075" cy="823912"/>
            <a:chOff x="2870" y="1785"/>
            <a:chExt cx="1738" cy="519"/>
          </a:xfrm>
        </p:grpSpPr>
        <p:sp>
          <p:nvSpPr>
            <p:cNvPr id="63494" name="Rectangle 4"/>
            <p:cNvSpPr>
              <a:spLocks noChangeArrowheads="1"/>
            </p:cNvSpPr>
            <p:nvPr/>
          </p:nvSpPr>
          <p:spPr bwMode="auto">
            <a:xfrm>
              <a:off x="2880" y="2016"/>
              <a:ext cx="172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5" name="Line 5"/>
            <p:cNvSpPr>
              <a:spLocks noChangeShapeType="1"/>
            </p:cNvSpPr>
            <p:nvPr/>
          </p:nvSpPr>
          <p:spPr bwMode="auto">
            <a:xfrm>
              <a:off x="3744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6" name="Line 6"/>
            <p:cNvSpPr>
              <a:spLocks noChangeShapeType="1"/>
            </p:cNvSpPr>
            <p:nvPr/>
          </p:nvSpPr>
          <p:spPr bwMode="auto">
            <a:xfrm>
              <a:off x="4176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7" name="Line 7"/>
            <p:cNvSpPr>
              <a:spLocks noChangeShapeType="1"/>
            </p:cNvSpPr>
            <p:nvPr/>
          </p:nvSpPr>
          <p:spPr bwMode="auto">
            <a:xfrm>
              <a:off x="3312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8" name="Text Box 8"/>
            <p:cNvSpPr txBox="1">
              <a:spLocks noChangeArrowheads="1"/>
            </p:cNvSpPr>
            <p:nvPr/>
          </p:nvSpPr>
          <p:spPr bwMode="auto">
            <a:xfrm>
              <a:off x="2870" y="1785"/>
              <a:ext cx="1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0"/>
                <a:t>   8        8         8         8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73F631-DF7B-41F7-8C9B-4D048248858F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Analysis (continued)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CE0000"/>
                </a:solidFill>
              </a:rPr>
              <a:t>Recall: </a:t>
            </a:r>
            <a:r>
              <a:rPr lang="en-US" altLang="zh-CN" sz="2800" smtClean="0">
                <a:solidFill>
                  <a:srgbClr val="000000"/>
                </a:solidFill>
              </a:rPr>
              <a:t>Counting sort takes </a:t>
            </a:r>
            <a:r>
              <a:rPr lang="en-US" altLang="zh-CN" sz="2800" smtClean="0">
                <a:solidFill>
                  <a:srgbClr val="008C87"/>
                </a:solidFill>
                <a:latin typeface="Symbol" pitchFamily="18" charset="2"/>
              </a:rPr>
              <a:t>Q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n </a:t>
            </a:r>
            <a:r>
              <a:rPr lang="en-US" altLang="zh-CN" sz="2800" smtClean="0">
                <a:solidFill>
                  <a:srgbClr val="008C87"/>
                </a:solidFill>
              </a:rPr>
              <a:t>+ 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) </a:t>
            </a:r>
            <a:r>
              <a:rPr lang="en-US" altLang="zh-CN" sz="2800" smtClean="0">
                <a:solidFill>
                  <a:srgbClr val="000000"/>
                </a:solidFill>
              </a:rPr>
              <a:t>time to sort </a:t>
            </a:r>
            <a:r>
              <a:rPr lang="en-US" altLang="zh-CN" sz="2800" i="1" smtClean="0">
                <a:solidFill>
                  <a:srgbClr val="008C87"/>
                </a:solidFill>
              </a:rPr>
              <a:t>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numbers in the range from </a:t>
            </a:r>
            <a:r>
              <a:rPr lang="en-US" altLang="zh-CN" sz="2800" smtClean="0">
                <a:solidFill>
                  <a:srgbClr val="008C87"/>
                </a:solidFill>
              </a:rPr>
              <a:t>0 </a:t>
            </a:r>
            <a:r>
              <a:rPr lang="en-US" altLang="zh-CN" sz="2800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C87"/>
                </a:solidFill>
              </a:rPr>
              <a:t>k </a:t>
            </a:r>
            <a:r>
              <a:rPr lang="en-US" altLang="zh-CN" sz="2800" smtClean="0">
                <a:solidFill>
                  <a:srgbClr val="008C87"/>
                </a:solidFill>
              </a:rPr>
              <a:t>– 1</a:t>
            </a:r>
            <a:r>
              <a:rPr lang="en-US" altLang="zh-CN" sz="2800" smtClean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If each </a:t>
            </a:r>
            <a:r>
              <a:rPr lang="en-US" altLang="zh-CN" sz="2800" i="1" smtClean="0">
                <a:solidFill>
                  <a:srgbClr val="008C87"/>
                </a:solidFill>
              </a:rPr>
              <a:t>b</a:t>
            </a:r>
            <a:r>
              <a:rPr lang="en-US" altLang="zh-CN" sz="2800" smtClean="0">
                <a:solidFill>
                  <a:srgbClr val="000000"/>
                </a:solidFill>
              </a:rPr>
              <a:t>-bit  word is broken into </a:t>
            </a:r>
            <a:r>
              <a:rPr lang="en-US" altLang="zh-CN" sz="2800" i="1" smtClean="0">
                <a:solidFill>
                  <a:srgbClr val="008C87"/>
                </a:solidFill>
              </a:rPr>
              <a:t>r</a:t>
            </a:r>
            <a:r>
              <a:rPr lang="en-US" altLang="zh-CN" sz="2800" smtClean="0">
                <a:solidFill>
                  <a:srgbClr val="000000"/>
                </a:solidFill>
              </a:rPr>
              <a:t>-bit pieces, each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pass of  counting sort takes </a:t>
            </a:r>
            <a:r>
              <a:rPr lang="en-US" altLang="zh-CN" sz="2800" smtClean="0">
                <a:solidFill>
                  <a:srgbClr val="008C87"/>
                </a:solidFill>
                <a:latin typeface="Symbol" pitchFamily="18" charset="2"/>
              </a:rPr>
              <a:t>Q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n </a:t>
            </a:r>
            <a:r>
              <a:rPr lang="en-US" altLang="zh-CN" sz="2800" smtClean="0">
                <a:solidFill>
                  <a:srgbClr val="008C87"/>
                </a:solidFill>
              </a:rPr>
              <a:t>+ 2</a:t>
            </a:r>
            <a:r>
              <a:rPr lang="en-US" altLang="zh-CN" sz="2800" i="1" baseline="30000" smtClean="0">
                <a:solidFill>
                  <a:srgbClr val="008C87"/>
                </a:solidFill>
              </a:rPr>
              <a:t>r</a:t>
            </a:r>
            <a:r>
              <a:rPr lang="en-US" altLang="zh-CN" sz="2800" smtClean="0">
                <a:solidFill>
                  <a:srgbClr val="008C87"/>
                </a:solidFill>
              </a:rPr>
              <a:t>) </a:t>
            </a:r>
            <a:r>
              <a:rPr lang="en-US" altLang="zh-CN" sz="2800" smtClean="0">
                <a:solidFill>
                  <a:srgbClr val="000000"/>
                </a:solidFill>
              </a:rPr>
              <a:t>time.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Since there are </a:t>
            </a:r>
            <a:r>
              <a:rPr lang="en-US" altLang="zh-CN" sz="2800" i="1" smtClean="0">
                <a:solidFill>
                  <a:srgbClr val="008C87"/>
                </a:solidFill>
              </a:rPr>
              <a:t>b</a:t>
            </a:r>
            <a:r>
              <a:rPr lang="en-US" altLang="zh-CN" sz="2800" smtClean="0">
                <a:solidFill>
                  <a:srgbClr val="008C87"/>
                </a:solidFill>
              </a:rPr>
              <a:t>/</a:t>
            </a:r>
            <a:r>
              <a:rPr lang="en-US" altLang="zh-CN" sz="2800" i="1" smtClean="0">
                <a:solidFill>
                  <a:srgbClr val="008C87"/>
                </a:solidFill>
              </a:rPr>
              <a:t>r </a:t>
            </a:r>
            <a:r>
              <a:rPr lang="en-US" altLang="zh-CN" sz="2800" smtClean="0">
                <a:solidFill>
                  <a:srgbClr val="000000"/>
                </a:solidFill>
              </a:rPr>
              <a:t>passes, we have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Choose </a:t>
            </a:r>
            <a:r>
              <a:rPr lang="en-US" altLang="zh-CN" sz="2800" i="1" smtClean="0">
                <a:solidFill>
                  <a:srgbClr val="008C87"/>
                </a:solidFill>
              </a:rPr>
              <a:t>r </a:t>
            </a:r>
            <a:r>
              <a:rPr lang="en-US" altLang="zh-CN" sz="2800" smtClean="0">
                <a:solidFill>
                  <a:srgbClr val="000000"/>
                </a:solidFill>
              </a:rPr>
              <a:t>to minimize </a:t>
            </a:r>
            <a:r>
              <a:rPr lang="en-US" altLang="zh-CN" sz="2800" i="1" smtClean="0">
                <a:solidFill>
                  <a:srgbClr val="008C87"/>
                </a:solidFill>
              </a:rPr>
              <a:t>T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</a:rPr>
              <a:t>, </a:t>
            </a:r>
            <a:r>
              <a:rPr lang="en-US" altLang="zh-CN" sz="2800" i="1" smtClean="0">
                <a:solidFill>
                  <a:srgbClr val="008C87"/>
                </a:solidFill>
              </a:rPr>
              <a:t>b</a:t>
            </a:r>
            <a:r>
              <a:rPr lang="en-US" altLang="zh-CN" sz="2800" smtClean="0">
                <a:solidFill>
                  <a:srgbClr val="008C87"/>
                </a:solidFill>
              </a:rPr>
              <a:t>)</a:t>
            </a:r>
            <a:r>
              <a:rPr lang="en-US" altLang="zh-CN" sz="2800" smtClean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</a:rPr>
              <a:t>• </a:t>
            </a:r>
            <a:r>
              <a:rPr lang="en-US" altLang="zh-CN" sz="2800" smtClean="0">
                <a:solidFill>
                  <a:srgbClr val="000000"/>
                </a:solidFill>
              </a:rPr>
              <a:t>Increasing </a:t>
            </a:r>
            <a:r>
              <a:rPr lang="en-US" altLang="zh-CN" sz="2800" i="1" smtClean="0">
                <a:solidFill>
                  <a:srgbClr val="008C87"/>
                </a:solidFill>
              </a:rPr>
              <a:t>r </a:t>
            </a:r>
            <a:r>
              <a:rPr lang="en-US" altLang="zh-CN" sz="2800" smtClean="0">
                <a:solidFill>
                  <a:srgbClr val="000000"/>
                </a:solidFill>
              </a:rPr>
              <a:t>means fewer passes, but as </a:t>
            </a:r>
            <a:r>
              <a:rPr lang="en-US" altLang="zh-CN" sz="2800" i="1" smtClean="0">
                <a:solidFill>
                  <a:srgbClr val="008C87"/>
                </a:solidFill>
              </a:rPr>
              <a:t>r 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</a:t>
            </a:r>
            <a:r>
              <a:rPr lang="en-US" altLang="zh-CN" sz="2800" smtClean="0">
                <a:solidFill>
                  <a:srgbClr val="008C87"/>
                </a:solidFill>
              </a:rPr>
              <a:t>lg 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>
                <a:solidFill>
                  <a:srgbClr val="000000"/>
                </a:solidFill>
              </a:rPr>
              <a:t>, the time grows exponentially. </a:t>
            </a:r>
            <a:endParaRPr lang="en-US" altLang="zh-CN" sz="280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514600" y="3881438"/>
          <a:ext cx="3276600" cy="995362"/>
        </p:xfrm>
        <a:graphic>
          <a:graphicData uri="http://schemas.openxmlformats.org/presentationml/2006/ole">
            <p:oleObj spid="_x0000_s1026" name="Equation" r:id="rId3" imgW="1422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377E02-8F18-4C7F-8075-5E77AC19404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Comparison sort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All the sorting algorithms we have seen so far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are </a:t>
            </a:r>
            <a:r>
              <a:rPr lang="en-US" altLang="zh-CN" sz="2800" i="1" smtClean="0">
                <a:solidFill>
                  <a:srgbClr val="CD0000"/>
                </a:solidFill>
              </a:rPr>
              <a:t>comparison sorts</a:t>
            </a:r>
            <a:r>
              <a:rPr lang="en-US" altLang="zh-CN" sz="2800" smtClean="0"/>
              <a:t>: only use comparisons to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determine the relative order of elements</a:t>
            </a:r>
          </a:p>
          <a:p>
            <a:pPr eaLnBrk="1" hangingPunct="1"/>
            <a:r>
              <a:rPr lang="en-US" altLang="zh-CN" sz="2800" smtClean="0"/>
              <a:t>e.g., insertion sort, merge sort, quicksort, heapsort.</a:t>
            </a:r>
          </a:p>
          <a:p>
            <a:pPr eaLnBrk="1" hangingPunct="1">
              <a:buFontTx/>
              <a:buNone/>
            </a:pPr>
            <a:endParaRPr lang="en-US" altLang="zh-CN" sz="12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The best worst-case running time that we’ve 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seen for comparison sorting is </a:t>
            </a:r>
            <a:r>
              <a:rPr lang="en-US" altLang="zh-CN" sz="2800" smtClean="0">
                <a:solidFill>
                  <a:srgbClr val="008C87"/>
                </a:solidFill>
              </a:rPr>
              <a:t>O(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</a:rPr>
              <a:t>log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</a:rPr>
              <a:t>)</a:t>
            </a:r>
            <a:r>
              <a:rPr lang="en-US" altLang="zh-CN" sz="2800" smtClean="0"/>
              <a:t>.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            Is </a:t>
            </a:r>
            <a:r>
              <a:rPr lang="en-US" altLang="zh-CN" sz="2800" smtClean="0">
                <a:solidFill>
                  <a:srgbClr val="008C87"/>
                </a:solidFill>
              </a:rPr>
              <a:t>O(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</a:rPr>
              <a:t>log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</a:rPr>
              <a:t>)</a:t>
            </a:r>
            <a:r>
              <a:rPr lang="en-US" altLang="zh-CN" sz="2800" smtClean="0"/>
              <a:t> the best we can do?</a:t>
            </a:r>
          </a:p>
          <a:p>
            <a:pPr eaLnBrk="1" hangingPunct="1">
              <a:buFontTx/>
              <a:buNone/>
            </a:pPr>
            <a:endParaRPr lang="en-US" altLang="zh-CN" sz="1200" smtClean="0"/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rgbClr val="CD0000"/>
                </a:solidFill>
              </a:rPr>
              <a:t>Decision trees</a:t>
            </a:r>
            <a:r>
              <a:rPr lang="en-US" altLang="zh-CN" sz="2800" smtClean="0"/>
              <a:t> can help us answer this question.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8C61BA-D433-4FB9-9B79-BDB5B366408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Choosing </a:t>
            </a:r>
            <a:r>
              <a:rPr lang="en-US" altLang="zh-CN" i="1" smtClean="0"/>
              <a:t>r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Minimize </a:t>
            </a:r>
            <a:r>
              <a:rPr lang="en-US" altLang="zh-CN" sz="2800" i="1" smtClean="0">
                <a:solidFill>
                  <a:srgbClr val="008C87"/>
                </a:solidFill>
              </a:rPr>
              <a:t>T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</a:rPr>
              <a:t>, </a:t>
            </a:r>
            <a:r>
              <a:rPr lang="en-US" altLang="zh-CN" sz="2800" i="1" smtClean="0">
                <a:solidFill>
                  <a:srgbClr val="008C87"/>
                </a:solidFill>
              </a:rPr>
              <a:t>b</a:t>
            </a:r>
            <a:r>
              <a:rPr lang="en-US" altLang="zh-CN" sz="2800" smtClean="0">
                <a:solidFill>
                  <a:srgbClr val="008C87"/>
                </a:solidFill>
              </a:rPr>
              <a:t>) </a:t>
            </a:r>
            <a:r>
              <a:rPr lang="en-US" altLang="zh-CN" sz="2800" smtClean="0">
                <a:solidFill>
                  <a:srgbClr val="000000"/>
                </a:solidFill>
              </a:rPr>
              <a:t>by differentiating and setting to </a:t>
            </a:r>
            <a:r>
              <a:rPr lang="en-US" altLang="zh-CN" sz="2800" smtClean="0">
                <a:solidFill>
                  <a:srgbClr val="008C87"/>
                </a:solidFill>
              </a:rPr>
              <a:t>0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2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Or, just observe that we don’t want </a:t>
            </a:r>
            <a:r>
              <a:rPr lang="en-US" altLang="zh-CN" sz="2800" smtClean="0">
                <a:solidFill>
                  <a:srgbClr val="008C87"/>
                </a:solidFill>
              </a:rPr>
              <a:t>2</a:t>
            </a:r>
            <a:r>
              <a:rPr lang="en-US" altLang="zh-CN" sz="2800" i="1" baseline="30000" smtClean="0">
                <a:solidFill>
                  <a:srgbClr val="008C87"/>
                </a:solidFill>
              </a:rPr>
              <a:t>r</a:t>
            </a:r>
            <a:r>
              <a:rPr lang="en-US" altLang="zh-CN" sz="2800" i="1" smtClean="0">
                <a:solidFill>
                  <a:srgbClr val="008C87"/>
                </a:solidFill>
              </a:rPr>
              <a:t> </a:t>
            </a:r>
            <a:r>
              <a:rPr lang="en-US" altLang="zh-CN" sz="2800" smtClean="0">
                <a:solidFill>
                  <a:srgbClr val="008C87"/>
                </a:solidFill>
              </a:rPr>
              <a:t>&gt;&gt; 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>
                <a:solidFill>
                  <a:srgbClr val="000000"/>
                </a:solidFill>
              </a:rPr>
              <a:t>,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there’s no harm asymptotically in choosing </a:t>
            </a:r>
            <a:r>
              <a:rPr lang="en-US" altLang="zh-CN" sz="2800" i="1" smtClean="0">
                <a:solidFill>
                  <a:srgbClr val="008C87"/>
                </a:solidFill>
              </a:rPr>
              <a:t>r </a:t>
            </a:r>
            <a:r>
              <a:rPr lang="en-US" altLang="zh-CN" sz="2800" smtClean="0">
                <a:solidFill>
                  <a:srgbClr val="000000"/>
                </a:solidFill>
              </a:rPr>
              <a:t>as large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as possible subject to this constraint.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2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Choosing </a:t>
            </a:r>
            <a:r>
              <a:rPr lang="en-US" altLang="zh-CN" sz="2800" i="1" smtClean="0">
                <a:solidFill>
                  <a:srgbClr val="008C87"/>
                </a:solidFill>
              </a:rPr>
              <a:t>r </a:t>
            </a:r>
            <a:r>
              <a:rPr lang="en-US" altLang="zh-CN" sz="2800" smtClean="0">
                <a:solidFill>
                  <a:srgbClr val="008C87"/>
                </a:solidFill>
              </a:rPr>
              <a:t>= lg </a:t>
            </a:r>
            <a:r>
              <a:rPr lang="en-US" altLang="zh-CN" sz="2800" i="1" smtClean="0">
                <a:solidFill>
                  <a:srgbClr val="008C87"/>
                </a:solidFill>
              </a:rPr>
              <a:t>n </a:t>
            </a:r>
            <a:r>
              <a:rPr lang="en-US" altLang="zh-CN" sz="2800" smtClean="0">
                <a:solidFill>
                  <a:srgbClr val="000000"/>
                </a:solidFill>
              </a:rPr>
              <a:t>implies </a:t>
            </a:r>
            <a:r>
              <a:rPr lang="en-US" altLang="zh-CN" sz="2800" i="1" smtClean="0">
                <a:solidFill>
                  <a:srgbClr val="008C87"/>
                </a:solidFill>
              </a:rPr>
              <a:t>T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</a:rPr>
              <a:t>, </a:t>
            </a:r>
            <a:r>
              <a:rPr lang="en-US" altLang="zh-CN" sz="2800" i="1" smtClean="0">
                <a:solidFill>
                  <a:srgbClr val="008C87"/>
                </a:solidFill>
              </a:rPr>
              <a:t>b</a:t>
            </a:r>
            <a:r>
              <a:rPr lang="en-US" altLang="zh-CN" sz="2800" smtClean="0">
                <a:solidFill>
                  <a:srgbClr val="008C87"/>
                </a:solidFill>
              </a:rPr>
              <a:t>) = </a:t>
            </a:r>
            <a:r>
              <a:rPr lang="en-US" altLang="zh-CN" sz="2800" smtClean="0">
                <a:solidFill>
                  <a:srgbClr val="008C87"/>
                </a:solidFill>
                <a:latin typeface="Symbol" pitchFamily="18" charset="2"/>
              </a:rPr>
              <a:t>Q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bn</a:t>
            </a:r>
            <a:r>
              <a:rPr lang="en-US" altLang="zh-CN" sz="2800" smtClean="0">
                <a:solidFill>
                  <a:srgbClr val="008C87"/>
                </a:solidFill>
              </a:rPr>
              <a:t>/lg 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</a:rPr>
              <a:t>) 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For numbers in the range from </a:t>
            </a:r>
            <a:r>
              <a:rPr lang="en-US" altLang="zh-CN" sz="2800" smtClean="0">
                <a:solidFill>
                  <a:srgbClr val="008C87"/>
                </a:solidFill>
              </a:rPr>
              <a:t>0 </a:t>
            </a:r>
            <a:r>
              <a:rPr lang="en-US" altLang="zh-CN" sz="2800" smtClean="0">
                <a:solidFill>
                  <a:srgbClr val="000000"/>
                </a:solidFill>
              </a:rPr>
              <a:t>to 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i="1" baseline="30000" smtClean="0">
                <a:solidFill>
                  <a:srgbClr val="008C87"/>
                </a:solidFill>
              </a:rPr>
              <a:t>d</a:t>
            </a:r>
            <a:r>
              <a:rPr lang="en-US" altLang="zh-CN" sz="2800" i="1" smtClean="0">
                <a:solidFill>
                  <a:srgbClr val="008C87"/>
                </a:solidFill>
              </a:rPr>
              <a:t> </a:t>
            </a:r>
            <a:r>
              <a:rPr lang="en-US" altLang="zh-CN" sz="2800" smtClean="0">
                <a:solidFill>
                  <a:srgbClr val="008C87"/>
                </a:solidFill>
              </a:rPr>
              <a:t>– 1</a:t>
            </a:r>
            <a:r>
              <a:rPr lang="en-US" altLang="zh-CN" sz="2800" smtClean="0">
                <a:solidFill>
                  <a:srgbClr val="000000"/>
                </a:solidFill>
              </a:rPr>
              <a:t>, we have </a:t>
            </a:r>
            <a:r>
              <a:rPr lang="en-US" altLang="zh-CN" sz="2800" i="1" smtClean="0">
                <a:solidFill>
                  <a:srgbClr val="008C87"/>
                </a:solidFill>
              </a:rPr>
              <a:t>b </a:t>
            </a:r>
            <a:r>
              <a:rPr lang="en-US" altLang="zh-CN" sz="2800" smtClean="0">
                <a:solidFill>
                  <a:srgbClr val="008C87"/>
                </a:solidFill>
              </a:rPr>
              <a:t>= </a:t>
            </a:r>
            <a:r>
              <a:rPr lang="en-US" altLang="zh-CN" sz="2800" i="1" smtClean="0">
                <a:solidFill>
                  <a:srgbClr val="008C87"/>
                </a:solidFill>
              </a:rPr>
              <a:t>d </a:t>
            </a:r>
            <a:r>
              <a:rPr lang="en-US" altLang="zh-CN" sz="2800" smtClean="0">
                <a:solidFill>
                  <a:srgbClr val="008C87"/>
                </a:solidFill>
              </a:rPr>
              <a:t>lg </a:t>
            </a:r>
            <a:r>
              <a:rPr lang="en-US" altLang="zh-CN" sz="2800" i="1" smtClean="0">
                <a:solidFill>
                  <a:srgbClr val="008C87"/>
                </a:solidFill>
              </a:rPr>
              <a:t>n </a:t>
            </a:r>
            <a:r>
              <a:rPr lang="en-US" altLang="zh-CN" sz="2800" smtClean="0">
                <a:sym typeface="Symbol" pitchFamily="18" charset="2"/>
              </a:rPr>
              <a:t></a:t>
            </a:r>
            <a:r>
              <a:rPr lang="en-US" altLang="zh-CN" sz="2800" i="1" smtClean="0">
                <a:solidFill>
                  <a:srgbClr val="008C87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radix sort runs in </a:t>
            </a:r>
            <a:r>
              <a:rPr lang="en-US" altLang="zh-CN" sz="2800" smtClean="0">
                <a:solidFill>
                  <a:srgbClr val="008C87"/>
                </a:solidFill>
                <a:latin typeface="Symbol" pitchFamily="18" charset="2"/>
              </a:rPr>
              <a:t>Q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d n</a:t>
            </a:r>
            <a:r>
              <a:rPr lang="en-US" altLang="zh-CN" sz="2800" smtClean="0">
                <a:solidFill>
                  <a:srgbClr val="008C87"/>
                </a:solidFill>
              </a:rPr>
              <a:t>) </a:t>
            </a:r>
            <a:r>
              <a:rPr lang="en-US" altLang="zh-CN" sz="2800" smtClean="0">
                <a:solidFill>
                  <a:srgbClr val="000000"/>
                </a:solidFill>
              </a:rPr>
              <a:t>time.</a:t>
            </a:r>
            <a:endParaRPr lang="en-US" altLang="zh-CN" sz="28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514600" y="1370013"/>
          <a:ext cx="3275013" cy="995362"/>
        </p:xfrm>
        <a:graphic>
          <a:graphicData uri="http://schemas.openxmlformats.org/presentationml/2006/ole">
            <p:oleObj spid="_x0000_s2050" name="Equation" r:id="rId3" imgW="1422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CFA525-AEB7-4A33-9260-F40100450DB3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Conclusions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In practice, radix sort is fast for large inputs, 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well as simple to code and maintain.</a:t>
            </a:r>
            <a:endParaRPr lang="en-US" altLang="zh-CN" sz="2800" b="1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CE0000"/>
                </a:solidFill>
              </a:rPr>
              <a:t>Example </a:t>
            </a:r>
            <a:r>
              <a:rPr lang="en-US" altLang="zh-CN" sz="2800" smtClean="0">
                <a:solidFill>
                  <a:srgbClr val="000000"/>
                </a:solidFill>
              </a:rPr>
              <a:t>(</a:t>
            </a:r>
            <a:r>
              <a:rPr lang="en-US" altLang="zh-CN" sz="2800" smtClean="0">
                <a:solidFill>
                  <a:srgbClr val="008C87"/>
                </a:solidFill>
              </a:rPr>
              <a:t>32</a:t>
            </a:r>
            <a:r>
              <a:rPr lang="en-US" altLang="zh-CN" sz="2800" smtClean="0">
                <a:solidFill>
                  <a:srgbClr val="000000"/>
                </a:solidFill>
              </a:rPr>
              <a:t>-bit numbers):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At most </a:t>
            </a:r>
            <a:r>
              <a:rPr lang="en-US" altLang="zh-CN" sz="2800" smtClean="0">
                <a:solidFill>
                  <a:srgbClr val="008C87"/>
                </a:solidFill>
              </a:rPr>
              <a:t>3 </a:t>
            </a:r>
            <a:r>
              <a:rPr lang="en-US" altLang="zh-CN" sz="2800" smtClean="0">
                <a:solidFill>
                  <a:srgbClr val="000000"/>
                </a:solidFill>
              </a:rPr>
              <a:t>passes when sorting </a:t>
            </a:r>
            <a:r>
              <a:rPr lang="en-US" altLang="zh-CN" sz="2800" smtClean="0">
                <a:solidFill>
                  <a:srgbClr val="008C87"/>
                </a:solidFill>
                <a:latin typeface="Symbol" pitchFamily="18" charset="2"/>
              </a:rPr>
              <a:t>³ </a:t>
            </a:r>
            <a:r>
              <a:rPr lang="en-US" altLang="zh-CN" sz="2800" smtClean="0">
                <a:solidFill>
                  <a:srgbClr val="008C87"/>
                </a:solidFill>
              </a:rPr>
              <a:t>2000 </a:t>
            </a:r>
            <a:r>
              <a:rPr lang="en-US" altLang="zh-CN" sz="2800" smtClean="0">
                <a:solidFill>
                  <a:srgbClr val="000000"/>
                </a:solidFill>
              </a:rPr>
              <a:t>numbers.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Merge sort and quicksort do at least </a:t>
            </a:r>
            <a:r>
              <a:rPr lang="en-US" altLang="zh-CN" sz="2800" smtClean="0">
                <a:solidFill>
                  <a:srgbClr val="008C87"/>
                </a:solidFill>
              </a:rPr>
              <a:t>lg 2000 = 11 </a:t>
            </a:r>
            <a:r>
              <a:rPr lang="en-US" altLang="zh-CN" sz="2800" smtClean="0">
                <a:solidFill>
                  <a:srgbClr val="000000"/>
                </a:solidFill>
              </a:rPr>
              <a:t>passes.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CE0000"/>
                </a:solidFill>
              </a:rPr>
              <a:t>Downside: </a:t>
            </a:r>
            <a:r>
              <a:rPr lang="en-US" altLang="zh-CN" sz="2800" smtClean="0">
                <a:solidFill>
                  <a:srgbClr val="000000"/>
                </a:solidFill>
              </a:rPr>
              <a:t>Unlike quicksort, radix sort displays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little locality of reference, and thus a well-tuned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quicksort fares better on modern processors,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which feature steep memory hierarchies.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D26F0-8031-4E47-BA70-7E73224FF16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Order statistics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Select the </a:t>
            </a:r>
            <a:r>
              <a:rPr lang="en-US" altLang="zh-CN" sz="2800" i="1" smtClean="0">
                <a:solidFill>
                  <a:srgbClr val="008B88"/>
                </a:solidFill>
              </a:rPr>
              <a:t>i </a:t>
            </a:r>
            <a:r>
              <a:rPr lang="en-US" altLang="zh-CN" sz="2800" smtClean="0">
                <a:solidFill>
                  <a:srgbClr val="000000"/>
                </a:solidFill>
              </a:rPr>
              <a:t>th smallest of </a:t>
            </a:r>
            <a:r>
              <a:rPr lang="en-US" altLang="zh-CN" sz="2800" i="1" smtClean="0">
                <a:solidFill>
                  <a:srgbClr val="008B88"/>
                </a:solidFill>
              </a:rPr>
              <a:t>n </a:t>
            </a:r>
            <a:r>
              <a:rPr lang="en-US" altLang="zh-CN" sz="2800" smtClean="0">
                <a:solidFill>
                  <a:srgbClr val="000000"/>
                </a:solidFill>
              </a:rPr>
              <a:t>elements (the element  with </a:t>
            </a:r>
            <a:r>
              <a:rPr lang="en-US" altLang="zh-CN" sz="2800" b="1" i="1" smtClean="0">
                <a:solidFill>
                  <a:srgbClr val="CD0000"/>
                </a:solidFill>
              </a:rPr>
              <a:t>rank </a:t>
            </a:r>
            <a:r>
              <a:rPr lang="en-US" altLang="zh-CN" sz="2800" i="1" smtClean="0">
                <a:solidFill>
                  <a:srgbClr val="008B88"/>
                </a:solidFill>
              </a:rPr>
              <a:t>i</a:t>
            </a:r>
            <a:r>
              <a:rPr lang="en-US" altLang="zh-CN" sz="2800" smtClean="0">
                <a:solidFill>
                  <a:srgbClr val="000000"/>
                </a:solidFill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D0000"/>
                </a:solidFill>
                <a:latin typeface="TimesNewRomanPSMT" charset="0"/>
              </a:rPr>
              <a:t>• </a:t>
            </a:r>
            <a:r>
              <a:rPr lang="en-US" altLang="zh-CN" sz="2800" i="1" smtClean="0">
                <a:solidFill>
                  <a:srgbClr val="008B88"/>
                </a:solidFill>
              </a:rPr>
              <a:t>i </a:t>
            </a:r>
            <a:r>
              <a:rPr lang="en-US" altLang="zh-CN" sz="2800" smtClean="0">
                <a:solidFill>
                  <a:srgbClr val="008B88"/>
                </a:solidFill>
              </a:rPr>
              <a:t>= 1</a:t>
            </a:r>
            <a:r>
              <a:rPr lang="en-US" altLang="zh-CN" sz="2800" smtClean="0">
                <a:solidFill>
                  <a:srgbClr val="000000"/>
                </a:solidFill>
              </a:rPr>
              <a:t>: </a:t>
            </a:r>
            <a:r>
              <a:rPr lang="en-US" altLang="zh-CN" sz="2800" b="1" i="1" smtClean="0">
                <a:solidFill>
                  <a:srgbClr val="CD0000"/>
                </a:solidFill>
              </a:rPr>
              <a:t>minimum</a:t>
            </a:r>
            <a:r>
              <a:rPr lang="en-US" altLang="zh-CN" sz="280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D0000"/>
                </a:solidFill>
              </a:rPr>
              <a:t>• </a:t>
            </a:r>
            <a:r>
              <a:rPr lang="en-US" altLang="zh-CN" sz="2800" i="1" smtClean="0">
                <a:solidFill>
                  <a:srgbClr val="008B88"/>
                </a:solidFill>
              </a:rPr>
              <a:t>i </a:t>
            </a:r>
            <a:r>
              <a:rPr lang="en-US" altLang="zh-CN" sz="2800" smtClean="0">
                <a:solidFill>
                  <a:srgbClr val="008B88"/>
                </a:solidFill>
              </a:rPr>
              <a:t>= </a:t>
            </a:r>
            <a:r>
              <a:rPr lang="en-US" altLang="zh-CN" sz="2800" i="1" smtClean="0">
                <a:solidFill>
                  <a:srgbClr val="008B88"/>
                </a:solidFill>
              </a:rPr>
              <a:t>n</a:t>
            </a:r>
            <a:r>
              <a:rPr lang="en-US" altLang="zh-CN" sz="2800" smtClean="0">
                <a:solidFill>
                  <a:srgbClr val="000000"/>
                </a:solidFill>
              </a:rPr>
              <a:t>: </a:t>
            </a:r>
            <a:r>
              <a:rPr lang="en-US" altLang="zh-CN" sz="2800" b="1" i="1" smtClean="0">
                <a:solidFill>
                  <a:srgbClr val="CD0000"/>
                </a:solidFill>
              </a:rPr>
              <a:t>maximum</a:t>
            </a:r>
            <a:r>
              <a:rPr lang="en-US" altLang="zh-CN" sz="280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D0000"/>
                </a:solidFill>
              </a:rPr>
              <a:t>• </a:t>
            </a:r>
            <a:r>
              <a:rPr lang="en-US" altLang="zh-CN" sz="2800" i="1" smtClean="0">
                <a:solidFill>
                  <a:srgbClr val="008B88"/>
                </a:solidFill>
              </a:rPr>
              <a:t>i </a:t>
            </a:r>
            <a:r>
              <a:rPr lang="en-US" altLang="zh-CN" sz="2800" smtClean="0">
                <a:solidFill>
                  <a:srgbClr val="008B88"/>
                </a:solidFill>
              </a:rPr>
              <a:t>=              or              </a:t>
            </a:r>
            <a:r>
              <a:rPr lang="en-US" altLang="zh-CN" sz="2800" smtClean="0">
                <a:solidFill>
                  <a:srgbClr val="000000"/>
                </a:solidFill>
              </a:rPr>
              <a:t>: </a:t>
            </a:r>
            <a:r>
              <a:rPr lang="en-US" altLang="zh-CN" sz="2800" b="1" i="1" smtClean="0">
                <a:solidFill>
                  <a:srgbClr val="CD0000"/>
                </a:solidFill>
              </a:rPr>
              <a:t>median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smtClean="0">
                <a:solidFill>
                  <a:srgbClr val="000000"/>
                </a:solidFill>
              </a:rPr>
              <a:t>Naive algorithm</a:t>
            </a:r>
            <a:r>
              <a:rPr lang="en-US" altLang="zh-CN" sz="2800" smtClean="0">
                <a:solidFill>
                  <a:srgbClr val="000000"/>
                </a:solidFill>
              </a:rPr>
              <a:t>: Sort and index </a:t>
            </a:r>
            <a:r>
              <a:rPr lang="en-US" altLang="zh-CN" sz="2800" i="1" smtClean="0">
                <a:solidFill>
                  <a:srgbClr val="008B88"/>
                </a:solidFill>
              </a:rPr>
              <a:t>i</a:t>
            </a:r>
            <a:r>
              <a:rPr lang="en-US" altLang="zh-CN" sz="2800" smtClean="0">
                <a:solidFill>
                  <a:srgbClr val="000000"/>
                </a:solidFill>
              </a:rPr>
              <a:t>th element.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Worst-case running time </a:t>
            </a:r>
            <a:r>
              <a:rPr lang="en-US" altLang="zh-CN" sz="2800" smtClean="0">
                <a:solidFill>
                  <a:srgbClr val="008B88"/>
                </a:solidFill>
              </a:rPr>
              <a:t>= </a:t>
            </a:r>
            <a:r>
              <a:rPr lang="en-US" altLang="zh-CN" sz="2800" i="1" smtClean="0">
                <a:solidFill>
                  <a:srgbClr val="008B88"/>
                </a:solidFill>
              </a:rPr>
              <a:t>O</a:t>
            </a:r>
            <a:r>
              <a:rPr lang="en-US" altLang="zh-CN" sz="2800" smtClean="0">
                <a:solidFill>
                  <a:srgbClr val="008B88"/>
                </a:solidFill>
              </a:rPr>
              <a:t>(</a:t>
            </a:r>
            <a:r>
              <a:rPr lang="en-US" altLang="zh-CN" sz="2800" i="1" smtClean="0">
                <a:solidFill>
                  <a:srgbClr val="008B88"/>
                </a:solidFill>
              </a:rPr>
              <a:t>n </a:t>
            </a:r>
            <a:r>
              <a:rPr lang="en-US" altLang="zh-CN" sz="2800" smtClean="0">
                <a:solidFill>
                  <a:srgbClr val="008B88"/>
                </a:solidFill>
              </a:rPr>
              <a:t>lg </a:t>
            </a:r>
            <a:r>
              <a:rPr lang="en-US" altLang="zh-CN" sz="2800" i="1" smtClean="0">
                <a:solidFill>
                  <a:srgbClr val="008B88"/>
                </a:solidFill>
              </a:rPr>
              <a:t>n</a:t>
            </a:r>
            <a:r>
              <a:rPr lang="en-US" altLang="zh-CN" sz="2800" smtClean="0">
                <a:solidFill>
                  <a:srgbClr val="008B88"/>
                </a:solidFill>
              </a:rPr>
              <a:t>) + </a:t>
            </a:r>
            <a:r>
              <a:rPr lang="en-US" altLang="zh-CN" sz="2800" i="1" smtClean="0">
                <a:solidFill>
                  <a:srgbClr val="008B88"/>
                </a:solidFill>
              </a:rPr>
              <a:t>O</a:t>
            </a:r>
            <a:r>
              <a:rPr lang="en-US" altLang="zh-CN" sz="2800" smtClean="0">
                <a:solidFill>
                  <a:srgbClr val="008B88"/>
                </a:solidFill>
              </a:rPr>
              <a:t>(1)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8B88"/>
                </a:solidFill>
              </a:rPr>
              <a:t>                                        = </a:t>
            </a:r>
            <a:r>
              <a:rPr lang="en-US" altLang="zh-CN" sz="2800" i="1" smtClean="0">
                <a:solidFill>
                  <a:srgbClr val="008B88"/>
                </a:solidFill>
              </a:rPr>
              <a:t>O</a:t>
            </a:r>
            <a:r>
              <a:rPr lang="en-US" altLang="zh-CN" sz="2800" smtClean="0">
                <a:solidFill>
                  <a:srgbClr val="008B88"/>
                </a:solidFill>
              </a:rPr>
              <a:t>(</a:t>
            </a:r>
            <a:r>
              <a:rPr lang="en-US" altLang="zh-CN" sz="2800" i="1" smtClean="0">
                <a:solidFill>
                  <a:srgbClr val="008B88"/>
                </a:solidFill>
              </a:rPr>
              <a:t>n </a:t>
            </a:r>
            <a:r>
              <a:rPr lang="en-US" altLang="zh-CN" sz="2800" smtClean="0">
                <a:solidFill>
                  <a:srgbClr val="008B88"/>
                </a:solidFill>
              </a:rPr>
              <a:t>lg </a:t>
            </a:r>
            <a:r>
              <a:rPr lang="en-US" altLang="zh-CN" sz="2800" i="1" smtClean="0">
                <a:solidFill>
                  <a:srgbClr val="008B88"/>
                </a:solidFill>
              </a:rPr>
              <a:t>n</a:t>
            </a:r>
            <a:r>
              <a:rPr lang="en-US" altLang="zh-CN" sz="2800" smtClean="0">
                <a:solidFill>
                  <a:srgbClr val="008B88"/>
                </a:solidFill>
              </a:rPr>
              <a:t>)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using merge sort</a:t>
            </a:r>
            <a:r>
              <a:rPr lang="en-US" altLang="zh-CN" sz="2800" smtClean="0">
                <a:solidFill>
                  <a:srgbClr val="000000"/>
                </a:solidFill>
                <a:latin typeface="TimesNewRomanPSMT" charset="0"/>
              </a:rPr>
              <a:t>.</a:t>
            </a:r>
            <a:endParaRPr lang="en-US" altLang="zh-CN" sz="280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447800" y="3433763"/>
          <a:ext cx="1066800" cy="355600"/>
        </p:xfrm>
        <a:graphic>
          <a:graphicData uri="http://schemas.openxmlformats.org/presentationml/2006/ole">
            <p:oleObj spid="_x0000_s3074" name="Equation" r:id="rId3" imgW="685800" imgH="228600" progId="Equation.3">
              <p:embed/>
            </p:oleObj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2971800" y="3433763"/>
          <a:ext cx="1066800" cy="355600"/>
        </p:xfrm>
        <a:graphic>
          <a:graphicData uri="http://schemas.openxmlformats.org/presentationml/2006/ole">
            <p:oleObj spid="_x0000_s3075" name="Equation" r:id="rId4" imgW="685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3D7E74-BE73-4030-A25C-95EA50DACB89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Randomized divide-and-conquer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RAND-SELECT</a:t>
            </a:r>
            <a:r>
              <a:rPr lang="en-US" altLang="zh-CN" sz="2400" smtClean="0">
                <a:solidFill>
                  <a:srgbClr val="008481"/>
                </a:solidFill>
              </a:rPr>
              <a:t>(</a:t>
            </a:r>
            <a:r>
              <a:rPr lang="en-US" altLang="zh-CN" sz="2400" i="1" smtClean="0">
                <a:solidFill>
                  <a:srgbClr val="008481"/>
                </a:solidFill>
              </a:rPr>
              <a:t>A</a:t>
            </a:r>
            <a:r>
              <a:rPr lang="en-US" altLang="zh-CN" sz="2400" smtClean="0">
                <a:solidFill>
                  <a:srgbClr val="008481"/>
                </a:solidFill>
              </a:rPr>
              <a:t>, </a:t>
            </a:r>
            <a:r>
              <a:rPr lang="en-US" altLang="zh-CN" sz="2400" i="1" smtClean="0">
                <a:solidFill>
                  <a:srgbClr val="008481"/>
                </a:solidFill>
              </a:rPr>
              <a:t>p, q, i</a:t>
            </a:r>
            <a:r>
              <a:rPr lang="en-US" altLang="zh-CN" sz="2400" smtClean="0">
                <a:solidFill>
                  <a:srgbClr val="008481"/>
                </a:solidFill>
              </a:rPr>
              <a:t>)         </a:t>
            </a:r>
            <a:r>
              <a:rPr lang="en-US" altLang="zh-CN" sz="2400" smtClean="0">
                <a:solidFill>
                  <a:srgbClr val="CD0000"/>
                </a:solidFill>
              </a:rPr>
              <a:t>_ </a:t>
            </a:r>
            <a:r>
              <a:rPr lang="en-US" altLang="zh-CN" sz="2400" i="1" smtClean="0">
                <a:solidFill>
                  <a:srgbClr val="008B88"/>
                </a:solidFill>
              </a:rPr>
              <a:t>i</a:t>
            </a:r>
            <a:r>
              <a:rPr lang="en-US" altLang="zh-CN" sz="2400" smtClean="0">
                <a:solidFill>
                  <a:srgbClr val="000000"/>
                </a:solidFill>
              </a:rPr>
              <a:t>th smallest of </a:t>
            </a:r>
            <a:r>
              <a:rPr lang="en-US" altLang="zh-CN" sz="2400" i="1" smtClean="0">
                <a:solidFill>
                  <a:srgbClr val="008481"/>
                </a:solidFill>
              </a:rPr>
              <a:t>A</a:t>
            </a:r>
            <a:r>
              <a:rPr lang="en-US" altLang="zh-CN" sz="2400" smtClean="0">
                <a:solidFill>
                  <a:srgbClr val="009A9A"/>
                </a:solidFill>
              </a:rPr>
              <a:t>[ </a:t>
            </a:r>
            <a:r>
              <a:rPr lang="en-US" altLang="zh-CN" sz="2400" i="1" smtClean="0">
                <a:solidFill>
                  <a:srgbClr val="009A9A"/>
                </a:solidFill>
              </a:rPr>
              <a:t>p</a:t>
            </a:r>
            <a:r>
              <a:rPr lang="en-US" altLang="zh-CN" sz="2400" smtClean="0">
                <a:solidFill>
                  <a:srgbClr val="009A9A"/>
                </a:solidFill>
              </a:rPr>
              <a:t>…</a:t>
            </a:r>
            <a:r>
              <a:rPr lang="en-US" altLang="zh-CN" sz="2400" i="1" smtClean="0">
                <a:solidFill>
                  <a:srgbClr val="009A9A"/>
                </a:solidFill>
              </a:rPr>
              <a:t>q</a:t>
            </a:r>
            <a:r>
              <a:rPr lang="en-US" altLang="zh-CN" sz="2400" smtClean="0">
                <a:solidFill>
                  <a:srgbClr val="009A9A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if </a:t>
            </a:r>
            <a:r>
              <a:rPr lang="en-US" altLang="zh-CN" sz="2400" i="1" smtClean="0">
                <a:solidFill>
                  <a:srgbClr val="008481"/>
                </a:solidFill>
              </a:rPr>
              <a:t>p </a:t>
            </a:r>
            <a:r>
              <a:rPr lang="en-US" altLang="zh-CN" sz="2400" smtClean="0">
                <a:solidFill>
                  <a:srgbClr val="008481"/>
                </a:solidFill>
              </a:rPr>
              <a:t>= </a:t>
            </a:r>
            <a:r>
              <a:rPr lang="en-US" altLang="zh-CN" sz="2400" i="1" smtClean="0">
                <a:solidFill>
                  <a:srgbClr val="008481"/>
                </a:solidFill>
              </a:rPr>
              <a:t>q </a:t>
            </a:r>
            <a:r>
              <a:rPr lang="en-US" altLang="zh-CN" sz="2400" b="1" smtClean="0">
                <a:solidFill>
                  <a:srgbClr val="000000"/>
                </a:solidFill>
              </a:rPr>
              <a:t>then return </a:t>
            </a:r>
            <a:r>
              <a:rPr lang="en-US" altLang="zh-CN" sz="2400" i="1" smtClean="0">
                <a:solidFill>
                  <a:srgbClr val="008B88"/>
                </a:solidFill>
              </a:rPr>
              <a:t>A</a:t>
            </a:r>
            <a:r>
              <a:rPr lang="en-US" altLang="zh-CN" sz="2400" smtClean="0">
                <a:solidFill>
                  <a:srgbClr val="008B88"/>
                </a:solidFill>
              </a:rPr>
              <a:t>[ </a:t>
            </a:r>
            <a:r>
              <a:rPr lang="en-US" altLang="zh-CN" sz="2400" i="1" smtClean="0">
                <a:solidFill>
                  <a:srgbClr val="008B88"/>
                </a:solidFill>
              </a:rPr>
              <a:t>p</a:t>
            </a:r>
            <a:r>
              <a:rPr lang="en-US" altLang="zh-CN" sz="2400" smtClean="0">
                <a:solidFill>
                  <a:srgbClr val="008B88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sz="2400" i="1" smtClean="0">
                <a:solidFill>
                  <a:srgbClr val="008481"/>
                </a:solidFill>
              </a:rPr>
              <a:t>     r</a:t>
            </a:r>
            <a:r>
              <a:rPr lang="en-US" altLang="zh-CN" sz="2400" i="1" smtClean="0">
                <a:solidFill>
                  <a:srgbClr val="008481"/>
                </a:solidFill>
                <a:sym typeface="Symbol" pitchFamily="18" charset="2"/>
              </a:rPr>
              <a:t></a:t>
            </a:r>
            <a:r>
              <a:rPr lang="en-US" altLang="zh-CN" sz="2400" smtClean="0">
                <a:solidFill>
                  <a:srgbClr val="000000"/>
                </a:solidFill>
              </a:rPr>
              <a:t>RAND-PARTITION</a:t>
            </a:r>
            <a:r>
              <a:rPr lang="en-US" altLang="zh-CN" sz="2400" smtClean="0">
                <a:solidFill>
                  <a:srgbClr val="008481"/>
                </a:solidFill>
              </a:rPr>
              <a:t>(</a:t>
            </a:r>
            <a:r>
              <a:rPr lang="en-US" altLang="zh-CN" sz="2400" i="1" smtClean="0">
                <a:solidFill>
                  <a:srgbClr val="008481"/>
                </a:solidFill>
              </a:rPr>
              <a:t>A</a:t>
            </a:r>
            <a:r>
              <a:rPr lang="en-US" altLang="zh-CN" sz="2400" smtClean="0">
                <a:solidFill>
                  <a:srgbClr val="008481"/>
                </a:solidFill>
              </a:rPr>
              <a:t>, </a:t>
            </a:r>
            <a:r>
              <a:rPr lang="en-US" altLang="zh-CN" sz="2400" i="1" smtClean="0">
                <a:solidFill>
                  <a:srgbClr val="008481"/>
                </a:solidFill>
              </a:rPr>
              <a:t>p, q</a:t>
            </a:r>
            <a:r>
              <a:rPr lang="en-US" altLang="zh-CN" sz="2400" smtClean="0">
                <a:solidFill>
                  <a:srgbClr val="008481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i="1" smtClean="0">
                <a:solidFill>
                  <a:srgbClr val="008481"/>
                </a:solidFill>
              </a:rPr>
              <a:t>     k </a:t>
            </a:r>
            <a:r>
              <a:rPr lang="en-US" altLang="zh-CN" sz="2400" i="1" smtClean="0">
                <a:solidFill>
                  <a:srgbClr val="008481"/>
                </a:solidFill>
                <a:sym typeface="Symbol" pitchFamily="18" charset="2"/>
              </a:rPr>
              <a:t></a:t>
            </a:r>
            <a:r>
              <a:rPr lang="en-US" altLang="zh-CN" sz="2400" smtClean="0">
                <a:solidFill>
                  <a:srgbClr val="008481"/>
                </a:solidFill>
              </a:rPr>
              <a:t>  </a:t>
            </a:r>
            <a:r>
              <a:rPr lang="en-US" altLang="zh-CN" sz="2400" i="1" smtClean="0">
                <a:solidFill>
                  <a:srgbClr val="008481"/>
                </a:solidFill>
              </a:rPr>
              <a:t>r </a:t>
            </a:r>
            <a:r>
              <a:rPr lang="en-US" altLang="zh-CN" sz="2400" smtClean="0">
                <a:solidFill>
                  <a:srgbClr val="008481"/>
                </a:solidFill>
              </a:rPr>
              <a:t>– </a:t>
            </a:r>
            <a:r>
              <a:rPr lang="en-US" altLang="zh-CN" sz="2400" i="1" smtClean="0">
                <a:solidFill>
                  <a:srgbClr val="008481"/>
                </a:solidFill>
              </a:rPr>
              <a:t>p </a:t>
            </a:r>
            <a:r>
              <a:rPr lang="en-US" altLang="zh-CN" sz="2400" smtClean="0">
                <a:solidFill>
                  <a:srgbClr val="008481"/>
                </a:solidFill>
              </a:rPr>
              <a:t>+ 1                  </a:t>
            </a:r>
            <a:r>
              <a:rPr lang="en-US" altLang="zh-CN" sz="2400" smtClean="0">
                <a:solidFill>
                  <a:srgbClr val="CD0000"/>
                </a:solidFill>
                <a:ea typeface="Osaka" charset="-128"/>
              </a:rPr>
              <a:t>_ </a:t>
            </a:r>
            <a:r>
              <a:rPr lang="en-US" altLang="zh-CN" sz="2400" i="1" smtClean="0">
                <a:solidFill>
                  <a:srgbClr val="008B88"/>
                </a:solidFill>
              </a:rPr>
              <a:t>k </a:t>
            </a:r>
            <a:r>
              <a:rPr lang="en-US" altLang="zh-CN" sz="2400" smtClean="0">
                <a:solidFill>
                  <a:srgbClr val="008B88"/>
                </a:solidFill>
              </a:rPr>
              <a:t>= rank(</a:t>
            </a:r>
            <a:r>
              <a:rPr lang="en-US" altLang="zh-CN" sz="2400" i="1" smtClean="0">
                <a:solidFill>
                  <a:srgbClr val="008B88"/>
                </a:solidFill>
              </a:rPr>
              <a:t>A</a:t>
            </a:r>
            <a:r>
              <a:rPr lang="en-US" altLang="zh-CN" sz="2400" smtClean="0">
                <a:solidFill>
                  <a:srgbClr val="008B88"/>
                </a:solidFill>
              </a:rPr>
              <a:t>[</a:t>
            </a:r>
            <a:r>
              <a:rPr lang="en-US" altLang="zh-CN" sz="2400" i="1" smtClean="0">
                <a:solidFill>
                  <a:srgbClr val="008B88"/>
                </a:solidFill>
              </a:rPr>
              <a:t>r</a:t>
            </a:r>
            <a:r>
              <a:rPr lang="en-US" altLang="zh-CN" sz="2400" smtClean="0">
                <a:solidFill>
                  <a:srgbClr val="008B88"/>
                </a:solidFill>
              </a:rPr>
              <a:t>])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if </a:t>
            </a:r>
            <a:r>
              <a:rPr lang="en-US" altLang="zh-CN" sz="2400" i="1" smtClean="0">
                <a:solidFill>
                  <a:srgbClr val="008481"/>
                </a:solidFill>
              </a:rPr>
              <a:t>i </a:t>
            </a:r>
            <a:r>
              <a:rPr lang="en-US" altLang="zh-CN" sz="2400" smtClean="0">
                <a:solidFill>
                  <a:srgbClr val="008481"/>
                </a:solidFill>
              </a:rPr>
              <a:t>= </a:t>
            </a:r>
            <a:r>
              <a:rPr lang="en-US" altLang="zh-CN" sz="2400" i="1" smtClean="0">
                <a:solidFill>
                  <a:srgbClr val="008481"/>
                </a:solidFill>
              </a:rPr>
              <a:t>k </a:t>
            </a:r>
            <a:r>
              <a:rPr lang="en-US" altLang="zh-CN" sz="2400" b="1" smtClean="0">
                <a:solidFill>
                  <a:srgbClr val="000000"/>
                </a:solidFill>
              </a:rPr>
              <a:t>then return </a:t>
            </a:r>
            <a:r>
              <a:rPr lang="en-US" altLang="zh-CN" sz="2400" i="1" smtClean="0">
                <a:solidFill>
                  <a:srgbClr val="008B88"/>
                </a:solidFill>
              </a:rPr>
              <a:t>A</a:t>
            </a:r>
            <a:r>
              <a:rPr lang="en-US" altLang="zh-CN" sz="2400" smtClean="0">
                <a:solidFill>
                  <a:srgbClr val="008B88"/>
                </a:solidFill>
              </a:rPr>
              <a:t>[ </a:t>
            </a:r>
            <a:r>
              <a:rPr lang="en-US" altLang="zh-CN" sz="2400" i="1" smtClean="0">
                <a:solidFill>
                  <a:srgbClr val="008B88"/>
                </a:solidFill>
              </a:rPr>
              <a:t>r</a:t>
            </a:r>
            <a:r>
              <a:rPr lang="en-US" altLang="zh-CN" sz="2400" smtClean="0">
                <a:solidFill>
                  <a:srgbClr val="008B88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if </a:t>
            </a:r>
            <a:r>
              <a:rPr lang="en-US" altLang="zh-CN" sz="2400" i="1" smtClean="0">
                <a:solidFill>
                  <a:srgbClr val="008481"/>
                </a:solidFill>
              </a:rPr>
              <a:t>i </a:t>
            </a:r>
            <a:r>
              <a:rPr lang="en-US" altLang="zh-CN" sz="2400" smtClean="0">
                <a:solidFill>
                  <a:srgbClr val="008481"/>
                </a:solidFill>
              </a:rPr>
              <a:t>&lt; </a:t>
            </a:r>
            <a:r>
              <a:rPr lang="en-US" altLang="zh-CN" sz="2400" i="1" smtClean="0">
                <a:solidFill>
                  <a:srgbClr val="008481"/>
                </a:solidFill>
              </a:rPr>
              <a:t>k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then return </a:t>
            </a:r>
            <a:r>
              <a:rPr lang="en-US" altLang="zh-CN" sz="2400" smtClean="0">
                <a:solidFill>
                  <a:srgbClr val="000000"/>
                </a:solidFill>
              </a:rPr>
              <a:t>RAND-SELECT</a:t>
            </a:r>
            <a:r>
              <a:rPr lang="en-US" altLang="zh-CN" sz="2400" smtClean="0">
                <a:solidFill>
                  <a:srgbClr val="008481"/>
                </a:solidFill>
              </a:rPr>
              <a:t>( </a:t>
            </a:r>
            <a:r>
              <a:rPr lang="en-US" altLang="zh-CN" sz="2400" i="1" smtClean="0">
                <a:solidFill>
                  <a:srgbClr val="008481"/>
                </a:solidFill>
              </a:rPr>
              <a:t>A</a:t>
            </a:r>
            <a:r>
              <a:rPr lang="en-US" altLang="zh-CN" sz="2400" smtClean="0">
                <a:solidFill>
                  <a:srgbClr val="008481"/>
                </a:solidFill>
              </a:rPr>
              <a:t>, </a:t>
            </a:r>
            <a:r>
              <a:rPr lang="en-US" altLang="zh-CN" sz="2400" i="1" smtClean="0">
                <a:solidFill>
                  <a:srgbClr val="008481"/>
                </a:solidFill>
              </a:rPr>
              <a:t>p, r – </a:t>
            </a:r>
            <a:r>
              <a:rPr lang="en-US" altLang="zh-CN" sz="2400" smtClean="0">
                <a:solidFill>
                  <a:srgbClr val="008481"/>
                </a:solidFill>
              </a:rPr>
              <a:t>1</a:t>
            </a:r>
            <a:r>
              <a:rPr lang="en-US" altLang="zh-CN" sz="2400" i="1" smtClean="0">
                <a:solidFill>
                  <a:srgbClr val="008481"/>
                </a:solidFill>
              </a:rPr>
              <a:t>, i </a:t>
            </a:r>
            <a:r>
              <a:rPr lang="en-US" altLang="zh-CN" sz="2400" smtClean="0">
                <a:solidFill>
                  <a:srgbClr val="008481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else return </a:t>
            </a:r>
            <a:r>
              <a:rPr lang="en-US" altLang="zh-CN" sz="2400" smtClean="0">
                <a:solidFill>
                  <a:srgbClr val="000000"/>
                </a:solidFill>
              </a:rPr>
              <a:t>RAND-SELECT</a:t>
            </a:r>
            <a:r>
              <a:rPr lang="en-US" altLang="zh-CN" sz="2400" smtClean="0">
                <a:solidFill>
                  <a:srgbClr val="008481"/>
                </a:solidFill>
              </a:rPr>
              <a:t>( </a:t>
            </a:r>
            <a:r>
              <a:rPr lang="en-US" altLang="zh-CN" sz="2400" i="1" smtClean="0">
                <a:solidFill>
                  <a:srgbClr val="008481"/>
                </a:solidFill>
              </a:rPr>
              <a:t>A</a:t>
            </a:r>
            <a:r>
              <a:rPr lang="en-US" altLang="zh-CN" sz="2400" smtClean="0">
                <a:solidFill>
                  <a:srgbClr val="008481"/>
                </a:solidFill>
              </a:rPr>
              <a:t>, </a:t>
            </a:r>
            <a:r>
              <a:rPr lang="en-US" altLang="zh-CN" sz="2400" i="1" smtClean="0">
                <a:solidFill>
                  <a:srgbClr val="008481"/>
                </a:solidFill>
              </a:rPr>
              <a:t>r + </a:t>
            </a:r>
            <a:r>
              <a:rPr lang="en-US" altLang="zh-CN" sz="2400" smtClean="0">
                <a:solidFill>
                  <a:srgbClr val="008481"/>
                </a:solidFill>
              </a:rPr>
              <a:t>1</a:t>
            </a:r>
            <a:r>
              <a:rPr lang="en-US" altLang="zh-CN" sz="2400" i="1" smtClean="0">
                <a:solidFill>
                  <a:srgbClr val="008481"/>
                </a:solidFill>
              </a:rPr>
              <a:t>, q, i – k </a:t>
            </a:r>
            <a:r>
              <a:rPr lang="en-US" altLang="zh-CN" sz="2400" smtClean="0">
                <a:solidFill>
                  <a:srgbClr val="008481"/>
                </a:solidFill>
              </a:rPr>
              <a:t>)</a:t>
            </a:r>
            <a:endParaRPr lang="en-US" altLang="zh-CN" sz="240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400" smtClean="0"/>
          </a:p>
        </p:txBody>
      </p:sp>
      <p:grpSp>
        <p:nvGrpSpPr>
          <p:cNvPr id="65541" name="Group 14"/>
          <p:cNvGrpSpPr>
            <a:grpSpLocks/>
          </p:cNvGrpSpPr>
          <p:nvPr/>
        </p:nvGrpSpPr>
        <p:grpSpPr bwMode="auto">
          <a:xfrm>
            <a:off x="1676400" y="5029200"/>
            <a:ext cx="5062538" cy="1371600"/>
            <a:chOff x="1056" y="3168"/>
            <a:chExt cx="3189" cy="864"/>
          </a:xfrm>
        </p:grpSpPr>
        <p:sp>
          <p:nvSpPr>
            <p:cNvPr id="65542" name="Rectangle 4"/>
            <p:cNvSpPr>
              <a:spLocks noChangeArrowheads="1"/>
            </p:cNvSpPr>
            <p:nvPr/>
          </p:nvSpPr>
          <p:spPr bwMode="auto">
            <a:xfrm>
              <a:off x="1104" y="3456"/>
              <a:ext cx="115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>
                  <a:sym typeface="Symbol" pitchFamily="18" charset="2"/>
                </a:rPr>
                <a:t> </a:t>
              </a:r>
              <a:r>
                <a:rPr lang="en-US" altLang="zh-CN">
                  <a:sym typeface="Symbol" pitchFamily="18" charset="2"/>
                </a:rPr>
                <a:t>A</a:t>
              </a:r>
              <a:r>
                <a:rPr lang="en-US" altLang="zh-CN" i="0">
                  <a:sym typeface="Symbol" pitchFamily="18" charset="2"/>
                </a:rPr>
                <a:t>[</a:t>
              </a:r>
              <a:r>
                <a:rPr lang="en-US" altLang="zh-CN">
                  <a:sym typeface="Symbol" pitchFamily="18" charset="2"/>
                </a:rPr>
                <a:t>r</a:t>
              </a:r>
              <a:r>
                <a:rPr lang="en-US" altLang="zh-CN" i="0">
                  <a:sym typeface="Symbol" pitchFamily="18" charset="2"/>
                </a:rPr>
                <a:t>]</a:t>
              </a:r>
              <a:endParaRPr lang="en-US" altLang="zh-CN" i="0"/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2256" y="3456"/>
              <a:ext cx="28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2544" y="3456"/>
              <a:ext cx="163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>
                  <a:sym typeface="Symbol" pitchFamily="18" charset="2"/>
                </a:rPr>
                <a:t> </a:t>
              </a:r>
              <a:r>
                <a:rPr lang="en-US" altLang="zh-CN">
                  <a:sym typeface="Symbol" pitchFamily="18" charset="2"/>
                </a:rPr>
                <a:t>A</a:t>
              </a:r>
              <a:r>
                <a:rPr lang="en-US" altLang="zh-CN" i="0">
                  <a:sym typeface="Symbol" pitchFamily="18" charset="2"/>
                </a:rPr>
                <a:t>[</a:t>
              </a:r>
              <a:r>
                <a:rPr lang="en-US" altLang="zh-CN">
                  <a:sym typeface="Symbol" pitchFamily="18" charset="2"/>
                </a:rPr>
                <a:t>r</a:t>
              </a:r>
              <a:r>
                <a:rPr lang="en-US" altLang="zh-CN" i="0">
                  <a:sym typeface="Symbol" pitchFamily="18" charset="2"/>
                </a:rPr>
                <a:t>]</a:t>
              </a:r>
              <a:endParaRPr lang="en-US" altLang="zh-CN" i="0"/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>
              <a:off x="1776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 flipH="1">
              <a:off x="1104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Text Box 10"/>
            <p:cNvSpPr txBox="1">
              <a:spLocks noChangeArrowheads="1"/>
            </p:cNvSpPr>
            <p:nvPr/>
          </p:nvSpPr>
          <p:spPr bwMode="auto">
            <a:xfrm>
              <a:off x="1527" y="316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  <p:sp>
          <p:nvSpPr>
            <p:cNvPr id="65548" name="Text Box 11"/>
            <p:cNvSpPr txBox="1">
              <a:spLocks noChangeArrowheads="1"/>
            </p:cNvSpPr>
            <p:nvPr/>
          </p:nvSpPr>
          <p:spPr bwMode="auto">
            <a:xfrm>
              <a:off x="1056" y="37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</a:p>
          </p:txBody>
        </p:sp>
        <p:sp>
          <p:nvSpPr>
            <p:cNvPr id="65549" name="Text Box 12"/>
            <p:cNvSpPr txBox="1">
              <a:spLocks noChangeArrowheads="1"/>
            </p:cNvSpPr>
            <p:nvPr/>
          </p:nvSpPr>
          <p:spPr bwMode="auto">
            <a:xfrm>
              <a:off x="2304" y="3744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r</a:t>
              </a:r>
            </a:p>
          </p:txBody>
        </p:sp>
        <p:sp>
          <p:nvSpPr>
            <p:cNvPr id="65550" name="Text Box 13"/>
            <p:cNvSpPr txBox="1">
              <a:spLocks noChangeArrowheads="1"/>
            </p:cNvSpPr>
            <p:nvPr/>
          </p:nvSpPr>
          <p:spPr bwMode="auto">
            <a:xfrm>
              <a:off x="4033" y="37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B49DC-6A76-4ECC-A000-5DA0A006A23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Select the </a:t>
            </a:r>
            <a:r>
              <a:rPr lang="en-US" altLang="zh-CN" i="1" smtClean="0">
                <a:solidFill>
                  <a:srgbClr val="008B88"/>
                </a:solidFill>
              </a:rPr>
              <a:t>i </a:t>
            </a:r>
            <a:r>
              <a:rPr lang="en-US" altLang="zh-CN" smtClean="0">
                <a:solidFill>
                  <a:srgbClr val="008B88"/>
                </a:solidFill>
              </a:rPr>
              <a:t>= 7</a:t>
            </a:r>
            <a:r>
              <a:rPr lang="en-US" altLang="zh-CN" smtClean="0">
                <a:solidFill>
                  <a:srgbClr val="000000"/>
                </a:solidFill>
              </a:rPr>
              <a:t>th smallest:</a:t>
            </a:r>
          </a:p>
          <a:p>
            <a:pPr eaLnBrk="1" hangingPunct="1"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Partition:</a:t>
            </a:r>
          </a:p>
          <a:p>
            <a:pPr eaLnBrk="1" hangingPunct="1"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latin typeface="TimesNewRomanPSMT" charset="0"/>
              </a:rPr>
              <a:t>      </a:t>
            </a:r>
            <a:r>
              <a:rPr lang="en-US" altLang="zh-CN" smtClean="0">
                <a:solidFill>
                  <a:srgbClr val="000000"/>
                </a:solidFill>
              </a:rPr>
              <a:t>Select the </a:t>
            </a:r>
            <a:r>
              <a:rPr lang="en-US" altLang="zh-CN" smtClean="0">
                <a:solidFill>
                  <a:srgbClr val="008B88"/>
                </a:solidFill>
              </a:rPr>
              <a:t>7 – 4 = 3</a:t>
            </a:r>
            <a:r>
              <a:rPr lang="en-US" altLang="zh-CN" smtClean="0">
                <a:solidFill>
                  <a:srgbClr val="000000"/>
                </a:solidFill>
              </a:rPr>
              <a:t>rd smallest recursively.</a:t>
            </a:r>
            <a:endParaRPr lang="en-US" altLang="zh-CN" smtClean="0"/>
          </a:p>
        </p:txBody>
      </p:sp>
      <p:grpSp>
        <p:nvGrpSpPr>
          <p:cNvPr id="66565" name="Group 28"/>
          <p:cNvGrpSpPr>
            <a:grpSpLocks/>
          </p:cNvGrpSpPr>
          <p:nvPr/>
        </p:nvGrpSpPr>
        <p:grpSpPr bwMode="auto">
          <a:xfrm>
            <a:off x="1660525" y="2286000"/>
            <a:ext cx="5199063" cy="955675"/>
            <a:chOff x="1046" y="1440"/>
            <a:chExt cx="3275" cy="602"/>
          </a:xfrm>
        </p:grpSpPr>
        <p:sp>
          <p:nvSpPr>
            <p:cNvPr id="66579" name="Rectangle 4"/>
            <p:cNvSpPr>
              <a:spLocks noChangeArrowheads="1"/>
            </p:cNvSpPr>
            <p:nvPr/>
          </p:nvSpPr>
          <p:spPr bwMode="auto">
            <a:xfrm>
              <a:off x="1056" y="1440"/>
              <a:ext cx="385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6</a:t>
              </a:r>
            </a:p>
          </p:txBody>
        </p:sp>
        <p:sp>
          <p:nvSpPr>
            <p:cNvPr id="66580" name="Rectangle 6"/>
            <p:cNvSpPr>
              <a:spLocks noChangeArrowheads="1"/>
            </p:cNvSpPr>
            <p:nvPr/>
          </p:nvSpPr>
          <p:spPr bwMode="auto">
            <a:xfrm>
              <a:off x="1440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10</a:t>
              </a:r>
            </a:p>
          </p:txBody>
        </p:sp>
        <p:sp>
          <p:nvSpPr>
            <p:cNvPr id="66581" name="Rectangle 7"/>
            <p:cNvSpPr>
              <a:spLocks noChangeArrowheads="1"/>
            </p:cNvSpPr>
            <p:nvPr/>
          </p:nvSpPr>
          <p:spPr bwMode="auto">
            <a:xfrm>
              <a:off x="1872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13</a:t>
              </a:r>
            </a:p>
          </p:txBody>
        </p:sp>
        <p:sp>
          <p:nvSpPr>
            <p:cNvPr id="66582" name="Rectangle 8"/>
            <p:cNvSpPr>
              <a:spLocks noChangeArrowheads="1"/>
            </p:cNvSpPr>
            <p:nvPr/>
          </p:nvSpPr>
          <p:spPr bwMode="auto">
            <a:xfrm>
              <a:off x="2256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5</a:t>
              </a:r>
            </a:p>
          </p:txBody>
        </p:sp>
        <p:sp>
          <p:nvSpPr>
            <p:cNvPr id="66583" name="Rectangle 9"/>
            <p:cNvSpPr>
              <a:spLocks noChangeArrowheads="1"/>
            </p:cNvSpPr>
            <p:nvPr/>
          </p:nvSpPr>
          <p:spPr bwMode="auto">
            <a:xfrm>
              <a:off x="2688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8</a:t>
              </a:r>
            </a:p>
          </p:txBody>
        </p:sp>
        <p:sp>
          <p:nvSpPr>
            <p:cNvPr id="66584" name="Rectangle 10"/>
            <p:cNvSpPr>
              <a:spLocks noChangeArrowheads="1"/>
            </p:cNvSpPr>
            <p:nvPr/>
          </p:nvSpPr>
          <p:spPr bwMode="auto">
            <a:xfrm>
              <a:off x="3072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66585" name="Rectangle 11"/>
            <p:cNvSpPr>
              <a:spLocks noChangeArrowheads="1"/>
            </p:cNvSpPr>
            <p:nvPr/>
          </p:nvSpPr>
          <p:spPr bwMode="auto">
            <a:xfrm>
              <a:off x="3504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66586" name="Rectangle 12"/>
            <p:cNvSpPr>
              <a:spLocks noChangeArrowheads="1"/>
            </p:cNvSpPr>
            <p:nvPr/>
          </p:nvSpPr>
          <p:spPr bwMode="auto">
            <a:xfrm>
              <a:off x="3888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11</a:t>
              </a:r>
            </a:p>
          </p:txBody>
        </p:sp>
        <p:sp>
          <p:nvSpPr>
            <p:cNvPr id="66587" name="Text Box 13"/>
            <p:cNvSpPr txBox="1">
              <a:spLocks noChangeArrowheads="1"/>
            </p:cNvSpPr>
            <p:nvPr/>
          </p:nvSpPr>
          <p:spPr bwMode="auto">
            <a:xfrm>
              <a:off x="1046" y="175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D0000"/>
                  </a:solidFill>
                </a:rPr>
                <a:t>pivot</a:t>
              </a:r>
            </a:p>
          </p:txBody>
        </p:sp>
      </p:grpSp>
      <p:grpSp>
        <p:nvGrpSpPr>
          <p:cNvPr id="66566" name="Group 27"/>
          <p:cNvGrpSpPr>
            <a:grpSpLocks/>
          </p:cNvGrpSpPr>
          <p:nvPr/>
        </p:nvGrpSpPr>
        <p:grpSpPr bwMode="auto">
          <a:xfrm>
            <a:off x="1673225" y="3886200"/>
            <a:ext cx="6040438" cy="838200"/>
            <a:chOff x="1054" y="2448"/>
            <a:chExt cx="3805" cy="528"/>
          </a:xfrm>
        </p:grpSpPr>
        <p:sp>
          <p:nvSpPr>
            <p:cNvPr id="66567" name="Rectangle 14"/>
            <p:cNvSpPr>
              <a:spLocks noChangeArrowheads="1"/>
            </p:cNvSpPr>
            <p:nvPr/>
          </p:nvSpPr>
          <p:spPr bwMode="auto">
            <a:xfrm>
              <a:off x="2303" y="2448"/>
              <a:ext cx="384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6</a:t>
              </a:r>
            </a:p>
          </p:txBody>
        </p:sp>
        <p:sp>
          <p:nvSpPr>
            <p:cNvPr id="66568" name="Rectangle 15"/>
            <p:cNvSpPr>
              <a:spLocks noChangeArrowheads="1"/>
            </p:cNvSpPr>
            <p:nvPr/>
          </p:nvSpPr>
          <p:spPr bwMode="auto">
            <a:xfrm>
              <a:off x="3455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10</a:t>
              </a:r>
            </a:p>
          </p:txBody>
        </p:sp>
        <p:sp>
          <p:nvSpPr>
            <p:cNvPr id="66569" name="Rectangle 16"/>
            <p:cNvSpPr>
              <a:spLocks noChangeArrowheads="1"/>
            </p:cNvSpPr>
            <p:nvPr/>
          </p:nvSpPr>
          <p:spPr bwMode="auto">
            <a:xfrm>
              <a:off x="3071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13</a:t>
              </a:r>
            </a:p>
          </p:txBody>
        </p:sp>
        <p:sp>
          <p:nvSpPr>
            <p:cNvPr id="66570" name="Rectangle 17"/>
            <p:cNvSpPr>
              <a:spLocks noChangeArrowheads="1"/>
            </p:cNvSpPr>
            <p:nvPr/>
          </p:nvSpPr>
          <p:spPr bwMode="auto">
            <a:xfrm>
              <a:off x="1439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5</a:t>
              </a:r>
            </a:p>
          </p:txBody>
        </p:sp>
        <p:sp>
          <p:nvSpPr>
            <p:cNvPr id="66571" name="Rectangle 18"/>
            <p:cNvSpPr>
              <a:spLocks noChangeArrowheads="1"/>
            </p:cNvSpPr>
            <p:nvPr/>
          </p:nvSpPr>
          <p:spPr bwMode="auto">
            <a:xfrm>
              <a:off x="2687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8</a:t>
              </a:r>
            </a:p>
          </p:txBody>
        </p:sp>
        <p:sp>
          <p:nvSpPr>
            <p:cNvPr id="66572" name="Rectangle 19"/>
            <p:cNvSpPr>
              <a:spLocks noChangeArrowheads="1"/>
            </p:cNvSpPr>
            <p:nvPr/>
          </p:nvSpPr>
          <p:spPr bwMode="auto">
            <a:xfrm>
              <a:off x="1871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</a:p>
          </p:txBody>
        </p:sp>
        <p:sp>
          <p:nvSpPr>
            <p:cNvPr id="66573" name="Rectangle 20"/>
            <p:cNvSpPr>
              <a:spLocks noChangeArrowheads="1"/>
            </p:cNvSpPr>
            <p:nvPr/>
          </p:nvSpPr>
          <p:spPr bwMode="auto">
            <a:xfrm>
              <a:off x="1054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</a:p>
          </p:txBody>
        </p:sp>
        <p:sp>
          <p:nvSpPr>
            <p:cNvPr id="66574" name="Rectangle 21"/>
            <p:cNvSpPr>
              <a:spLocks noChangeArrowheads="1"/>
            </p:cNvSpPr>
            <p:nvPr/>
          </p:nvSpPr>
          <p:spPr bwMode="auto">
            <a:xfrm>
              <a:off x="3887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11</a:t>
              </a:r>
            </a:p>
          </p:txBody>
        </p:sp>
        <p:sp>
          <p:nvSpPr>
            <p:cNvPr id="66575" name="Line 22"/>
            <p:cNvSpPr>
              <a:spLocks noChangeShapeType="1"/>
            </p:cNvSpPr>
            <p:nvPr/>
          </p:nvSpPr>
          <p:spPr bwMode="auto">
            <a:xfrm>
              <a:off x="2688" y="297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Line 23"/>
            <p:cNvSpPr>
              <a:spLocks noChangeShapeType="1"/>
            </p:cNvSpPr>
            <p:nvPr/>
          </p:nvSpPr>
          <p:spPr bwMode="auto">
            <a:xfrm flipV="1">
              <a:off x="2688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Line 25"/>
            <p:cNvSpPr>
              <a:spLocks noChangeShapeType="1"/>
            </p:cNvSpPr>
            <p:nvPr/>
          </p:nvSpPr>
          <p:spPr bwMode="auto">
            <a:xfrm flipV="1">
              <a:off x="4320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Text Box 26"/>
            <p:cNvSpPr txBox="1">
              <a:spLocks noChangeArrowheads="1"/>
            </p:cNvSpPr>
            <p:nvPr/>
          </p:nvSpPr>
          <p:spPr bwMode="auto">
            <a:xfrm>
              <a:off x="4454" y="2474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k</a:t>
              </a:r>
              <a:r>
                <a:rPr lang="en-US" altLang="zh-CN" i="0"/>
                <a:t>=4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22EA9-9F12-4F4C-951C-155DE212269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Intuition for analysis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Assume that all elements are distinct.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Lucky: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 </a:t>
            </a:r>
            <a:r>
              <a:rPr lang="en-US" altLang="zh-CN" sz="2800" i="1" smtClean="0">
                <a:solidFill>
                  <a:srgbClr val="008C87"/>
                </a:solidFill>
              </a:rPr>
              <a:t>T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</a:rPr>
              <a:t>) = </a:t>
            </a:r>
            <a:r>
              <a:rPr lang="en-US" altLang="zh-CN" sz="2800" i="1" smtClean="0">
                <a:solidFill>
                  <a:srgbClr val="008C87"/>
                </a:solidFill>
              </a:rPr>
              <a:t>T</a:t>
            </a:r>
            <a:r>
              <a:rPr lang="en-US" altLang="zh-CN" sz="2800" smtClean="0">
                <a:solidFill>
                  <a:srgbClr val="008C87"/>
                </a:solidFill>
              </a:rPr>
              <a:t>(9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</a:rPr>
              <a:t>/10) + 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(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             = (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itchFamily="18" charset="2"/>
              </a:rPr>
              <a:t>Unlucky: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itchFamily="18" charset="2"/>
              </a:rPr>
              <a:t>     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T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) = 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T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 – 1) + (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             = (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n</a:t>
            </a:r>
            <a:r>
              <a:rPr lang="en-US" altLang="zh-CN" sz="2800" baseline="30000" smtClean="0">
                <a:solidFill>
                  <a:srgbClr val="008C87"/>
                </a:solidFill>
                <a:sym typeface="Symbol" pitchFamily="18" charset="2"/>
              </a:rPr>
              <a:t>2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smtClean="0">
              <a:solidFill>
                <a:srgbClr val="008C87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solidFill>
                  <a:srgbClr val="CD0000"/>
                </a:solidFill>
                <a:sym typeface="Symbol" pitchFamily="18" charset="2"/>
              </a:rPr>
              <a:t>Worse than sorting!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CBB053-0DF8-43C2-B70C-C89E4670EAE6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Analysis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The probability that a random pivot induces lucky partition is at least </a:t>
            </a:r>
            <a:r>
              <a:rPr lang="en-US" altLang="zh-CN" sz="2800" smtClean="0">
                <a:solidFill>
                  <a:srgbClr val="008481"/>
                </a:solidFill>
              </a:rPr>
              <a:t>8/10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Let </a:t>
            </a:r>
            <a:r>
              <a:rPr lang="en-US" altLang="zh-CN" sz="2800" i="1" smtClean="0">
                <a:solidFill>
                  <a:srgbClr val="008B88"/>
                </a:solidFill>
              </a:rPr>
              <a:t>t</a:t>
            </a:r>
            <a:r>
              <a:rPr lang="en-US" altLang="zh-CN" sz="2800" i="1" baseline="-25000" smtClean="0">
                <a:solidFill>
                  <a:srgbClr val="008B88"/>
                </a:solidFill>
              </a:rPr>
              <a:t>i</a:t>
            </a:r>
            <a:r>
              <a:rPr lang="en-US" altLang="zh-CN" sz="2800" i="1" smtClean="0">
                <a:solidFill>
                  <a:srgbClr val="008B88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be the number of partitions performed between the </a:t>
            </a:r>
            <a:r>
              <a:rPr lang="en-US" altLang="zh-CN" sz="2800" smtClean="0">
                <a:solidFill>
                  <a:srgbClr val="007A77"/>
                </a:solidFill>
              </a:rPr>
              <a:t>(</a:t>
            </a:r>
            <a:r>
              <a:rPr lang="en-US" altLang="zh-CN" sz="2800" i="1" smtClean="0">
                <a:solidFill>
                  <a:srgbClr val="007A77"/>
                </a:solidFill>
              </a:rPr>
              <a:t>i-</a:t>
            </a:r>
            <a:r>
              <a:rPr lang="en-US" altLang="zh-CN" sz="2800" smtClean="0">
                <a:solidFill>
                  <a:srgbClr val="007A77"/>
                </a:solidFill>
              </a:rPr>
              <a:t>1)</a:t>
            </a:r>
            <a:r>
              <a:rPr lang="en-US" altLang="zh-CN" sz="2800" smtClean="0">
                <a:solidFill>
                  <a:srgbClr val="000000"/>
                </a:solidFill>
              </a:rPr>
              <a:t>-th and the </a:t>
            </a:r>
            <a:r>
              <a:rPr lang="en-US" altLang="zh-CN" sz="2800" i="1" smtClean="0">
                <a:solidFill>
                  <a:srgbClr val="007A77"/>
                </a:solidFill>
              </a:rPr>
              <a:t>i</a:t>
            </a:r>
            <a:r>
              <a:rPr lang="en-US" altLang="zh-CN" sz="2800" smtClean="0">
                <a:solidFill>
                  <a:srgbClr val="000000"/>
                </a:solidFill>
              </a:rPr>
              <a:t>-th lucky partition</a:t>
            </a: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The total time is at most:</a:t>
            </a:r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rgbClr val="008B88"/>
                </a:solidFill>
              </a:rPr>
              <a:t>             t</a:t>
            </a:r>
            <a:r>
              <a:rPr lang="en-US" altLang="zh-CN" sz="2800" baseline="-25000" smtClean="0">
                <a:solidFill>
                  <a:srgbClr val="008B88"/>
                </a:solidFill>
              </a:rPr>
              <a:t>1</a:t>
            </a:r>
            <a:r>
              <a:rPr lang="en-US" altLang="zh-CN" sz="2800" i="1" smtClean="0">
                <a:solidFill>
                  <a:srgbClr val="008B88"/>
                </a:solidFill>
              </a:rPr>
              <a:t>n + t</a:t>
            </a:r>
            <a:r>
              <a:rPr lang="en-US" altLang="zh-CN" sz="2800" baseline="-25000" smtClean="0">
                <a:solidFill>
                  <a:srgbClr val="008B88"/>
                </a:solidFill>
              </a:rPr>
              <a:t>2</a:t>
            </a:r>
            <a:r>
              <a:rPr lang="en-US" altLang="zh-CN" sz="2800" smtClean="0">
                <a:solidFill>
                  <a:srgbClr val="008B88"/>
                </a:solidFill>
              </a:rPr>
              <a:t>(9/10)</a:t>
            </a:r>
            <a:r>
              <a:rPr lang="en-US" altLang="zh-CN" sz="2800" i="1" smtClean="0">
                <a:solidFill>
                  <a:srgbClr val="008B88"/>
                </a:solidFill>
              </a:rPr>
              <a:t>n + t</a:t>
            </a:r>
            <a:r>
              <a:rPr lang="en-US" altLang="zh-CN" sz="2800" baseline="-25000" smtClean="0">
                <a:solidFill>
                  <a:srgbClr val="008B88"/>
                </a:solidFill>
              </a:rPr>
              <a:t>3</a:t>
            </a:r>
            <a:r>
              <a:rPr lang="en-US" altLang="zh-CN" sz="2800" smtClean="0">
                <a:solidFill>
                  <a:srgbClr val="008B88"/>
                </a:solidFill>
              </a:rPr>
              <a:t>(9/10)</a:t>
            </a:r>
            <a:r>
              <a:rPr lang="en-US" altLang="zh-CN" sz="2800" baseline="30000" smtClean="0">
                <a:solidFill>
                  <a:srgbClr val="008B88"/>
                </a:solidFill>
              </a:rPr>
              <a:t>2</a:t>
            </a:r>
            <a:r>
              <a:rPr lang="en-US" altLang="zh-CN" sz="2800" i="1" smtClean="0">
                <a:solidFill>
                  <a:srgbClr val="008B88"/>
                </a:solidFill>
              </a:rPr>
              <a:t>n + …</a:t>
            </a: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The total </a:t>
            </a:r>
            <a:r>
              <a:rPr lang="en-US" altLang="zh-CN" sz="2800" b="1" i="1" smtClean="0">
                <a:solidFill>
                  <a:srgbClr val="CD0000"/>
                </a:solidFill>
              </a:rPr>
              <a:t>expected </a:t>
            </a:r>
            <a:r>
              <a:rPr lang="en-US" altLang="zh-CN" sz="2800" smtClean="0">
                <a:solidFill>
                  <a:srgbClr val="000000"/>
                </a:solidFill>
              </a:rPr>
              <a:t>time is at most:</a:t>
            </a:r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rgbClr val="008B88"/>
                </a:solidFill>
              </a:rPr>
              <a:t>       </a:t>
            </a:r>
            <a:r>
              <a:rPr lang="en-US" altLang="zh-CN" sz="2800" smtClean="0">
                <a:solidFill>
                  <a:srgbClr val="008B88"/>
                </a:solidFill>
              </a:rPr>
              <a:t>10/8</a:t>
            </a:r>
            <a:r>
              <a:rPr lang="en-US" altLang="zh-CN" sz="2800" i="1" smtClean="0">
                <a:solidFill>
                  <a:srgbClr val="008B88"/>
                </a:solidFill>
              </a:rPr>
              <a:t> n + </a:t>
            </a:r>
            <a:r>
              <a:rPr lang="en-US" altLang="zh-CN" sz="2800" smtClean="0">
                <a:solidFill>
                  <a:srgbClr val="008B88"/>
                </a:solidFill>
              </a:rPr>
              <a:t>10/8</a:t>
            </a:r>
            <a:r>
              <a:rPr lang="en-US" altLang="zh-CN" sz="2800" i="1" smtClean="0">
                <a:solidFill>
                  <a:srgbClr val="008B88"/>
                </a:solidFill>
              </a:rPr>
              <a:t> </a:t>
            </a:r>
            <a:r>
              <a:rPr lang="en-US" altLang="zh-CN" sz="2800" smtClean="0">
                <a:solidFill>
                  <a:srgbClr val="008B88"/>
                </a:solidFill>
              </a:rPr>
              <a:t>(9/10)</a:t>
            </a:r>
            <a:r>
              <a:rPr lang="en-US" altLang="zh-CN" sz="2800" i="1" smtClean="0">
                <a:solidFill>
                  <a:srgbClr val="008B88"/>
                </a:solidFill>
              </a:rPr>
              <a:t> n + </a:t>
            </a:r>
            <a:r>
              <a:rPr lang="en-US" altLang="zh-CN" sz="2800" smtClean="0">
                <a:solidFill>
                  <a:srgbClr val="008B88"/>
                </a:solidFill>
              </a:rPr>
              <a:t>10/8</a:t>
            </a:r>
            <a:r>
              <a:rPr lang="en-US" altLang="zh-CN" sz="2800" i="1" smtClean="0">
                <a:solidFill>
                  <a:srgbClr val="008B88"/>
                </a:solidFill>
              </a:rPr>
              <a:t> </a:t>
            </a:r>
            <a:r>
              <a:rPr lang="en-US" altLang="zh-CN" sz="2800" smtClean="0">
                <a:solidFill>
                  <a:srgbClr val="008B88"/>
                </a:solidFill>
              </a:rPr>
              <a:t>(9/10)</a:t>
            </a:r>
            <a:r>
              <a:rPr lang="en-US" altLang="zh-CN" sz="2800" baseline="30000" smtClean="0">
                <a:solidFill>
                  <a:srgbClr val="008B88"/>
                </a:solidFill>
              </a:rPr>
              <a:t>2</a:t>
            </a:r>
            <a:r>
              <a:rPr lang="en-US" altLang="zh-CN" sz="2800" i="1" smtClean="0">
                <a:solidFill>
                  <a:srgbClr val="008B88"/>
                </a:solidFill>
              </a:rPr>
              <a:t> n + …</a:t>
            </a:r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rgbClr val="008481"/>
                </a:solidFill>
              </a:rPr>
              <a:t>       =O</a:t>
            </a:r>
            <a:r>
              <a:rPr lang="en-US" altLang="zh-CN" sz="2800" smtClean="0">
                <a:solidFill>
                  <a:srgbClr val="008481"/>
                </a:solidFill>
              </a:rPr>
              <a:t>(</a:t>
            </a:r>
            <a:r>
              <a:rPr lang="en-US" altLang="zh-CN" sz="2800" i="1" smtClean="0">
                <a:solidFill>
                  <a:srgbClr val="008481"/>
                </a:solidFill>
              </a:rPr>
              <a:t>n</a:t>
            </a:r>
            <a:r>
              <a:rPr lang="en-US" altLang="zh-CN" sz="2800" smtClean="0">
                <a:solidFill>
                  <a:srgbClr val="008481"/>
                </a:solidFill>
              </a:rPr>
              <a:t>)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CA9CF8-181A-4EFD-8437-BCA526EA92EA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Alternative analysis of expected time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The analysis follows that of randomized quicksort, 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but it’s a little different.</a:t>
            </a:r>
          </a:p>
          <a:p>
            <a:pPr eaLnBrk="1" hangingPunct="1">
              <a:buFontTx/>
              <a:buNone/>
            </a:pPr>
            <a:endParaRPr lang="en-US" altLang="zh-CN" sz="10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Let </a:t>
            </a:r>
            <a:r>
              <a:rPr lang="en-US" altLang="zh-CN" sz="2800" i="1" smtClean="0">
                <a:solidFill>
                  <a:srgbClr val="008481"/>
                </a:solidFill>
              </a:rPr>
              <a:t>T</a:t>
            </a:r>
            <a:r>
              <a:rPr lang="en-US" altLang="zh-CN" sz="2800" smtClean="0">
                <a:solidFill>
                  <a:srgbClr val="008481"/>
                </a:solidFill>
              </a:rPr>
              <a:t>(</a:t>
            </a:r>
            <a:r>
              <a:rPr lang="en-US" altLang="zh-CN" sz="2800" i="1" smtClean="0">
                <a:solidFill>
                  <a:srgbClr val="008481"/>
                </a:solidFill>
              </a:rPr>
              <a:t>n</a:t>
            </a:r>
            <a:r>
              <a:rPr lang="en-US" altLang="zh-CN" sz="2800" smtClean="0">
                <a:solidFill>
                  <a:srgbClr val="008481"/>
                </a:solidFill>
              </a:rPr>
              <a:t>) = </a:t>
            </a:r>
            <a:r>
              <a:rPr lang="en-US" altLang="zh-CN" sz="2800" smtClean="0">
                <a:solidFill>
                  <a:srgbClr val="000000"/>
                </a:solidFill>
              </a:rPr>
              <a:t>the random variable for the running time 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of RAND-SELECT on an input of size </a:t>
            </a:r>
            <a:r>
              <a:rPr lang="en-US" altLang="zh-CN" sz="2800" i="1" smtClean="0">
                <a:solidFill>
                  <a:srgbClr val="008481"/>
                </a:solidFill>
              </a:rPr>
              <a:t>n</a:t>
            </a:r>
            <a:r>
              <a:rPr lang="en-US" altLang="zh-CN" sz="2800" smtClean="0">
                <a:solidFill>
                  <a:srgbClr val="000000"/>
                </a:solidFill>
              </a:rPr>
              <a:t>, assuming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random numbers are independent.</a:t>
            </a:r>
          </a:p>
          <a:p>
            <a:pPr eaLnBrk="1" hangingPunct="1"/>
            <a:endParaRPr lang="en-US" altLang="zh-CN" sz="10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For </a:t>
            </a:r>
            <a:r>
              <a:rPr lang="en-US" altLang="zh-CN" sz="2800" i="1" smtClean="0">
                <a:solidFill>
                  <a:srgbClr val="008481"/>
                </a:solidFill>
              </a:rPr>
              <a:t>k </a:t>
            </a:r>
            <a:r>
              <a:rPr lang="en-US" altLang="zh-CN" sz="2800" smtClean="0">
                <a:solidFill>
                  <a:srgbClr val="008481"/>
                </a:solidFill>
              </a:rPr>
              <a:t>= 0, 1, …, </a:t>
            </a:r>
            <a:r>
              <a:rPr lang="en-US" altLang="zh-CN" sz="2800" i="1" smtClean="0">
                <a:solidFill>
                  <a:srgbClr val="008481"/>
                </a:solidFill>
              </a:rPr>
              <a:t>n</a:t>
            </a:r>
            <a:r>
              <a:rPr lang="en-US" altLang="zh-CN" sz="2800" smtClean="0">
                <a:solidFill>
                  <a:srgbClr val="008481"/>
                </a:solidFill>
              </a:rPr>
              <a:t>–1</a:t>
            </a:r>
            <a:r>
              <a:rPr lang="en-US" altLang="zh-CN" sz="2800" smtClean="0">
                <a:solidFill>
                  <a:srgbClr val="000000"/>
                </a:solidFill>
              </a:rPr>
              <a:t>, define the </a:t>
            </a:r>
            <a:r>
              <a:rPr lang="en-US" altLang="zh-CN" sz="2800" b="1" i="1" smtClean="0">
                <a:solidFill>
                  <a:srgbClr val="CD0000"/>
                </a:solidFill>
              </a:rPr>
              <a:t>indicator random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smtClean="0">
                <a:solidFill>
                  <a:srgbClr val="CD0000"/>
                </a:solidFill>
              </a:rPr>
              <a:t>variable</a:t>
            </a:r>
          </a:p>
          <a:p>
            <a:pPr eaLnBrk="1" hangingPunct="1"/>
            <a:endParaRPr lang="en-US" altLang="zh-CN" sz="2800" smtClean="0"/>
          </a:p>
        </p:txBody>
      </p:sp>
      <p:grpSp>
        <p:nvGrpSpPr>
          <p:cNvPr id="4102" name="Group 7"/>
          <p:cNvGrpSpPr>
            <a:grpSpLocks/>
          </p:cNvGrpSpPr>
          <p:nvPr/>
        </p:nvGrpSpPr>
        <p:grpSpPr bwMode="auto">
          <a:xfrm>
            <a:off x="1203325" y="5380038"/>
            <a:ext cx="6188075" cy="944562"/>
            <a:chOff x="758" y="3389"/>
            <a:chExt cx="3898" cy="595"/>
          </a:xfrm>
        </p:grpSpPr>
        <p:graphicFrame>
          <p:nvGraphicFramePr>
            <p:cNvPr id="4098" name="Object 4"/>
            <p:cNvGraphicFramePr>
              <a:graphicFrameLocks noChangeAspect="1"/>
            </p:cNvGraphicFramePr>
            <p:nvPr/>
          </p:nvGraphicFramePr>
          <p:xfrm>
            <a:off x="758" y="3408"/>
            <a:ext cx="672" cy="576"/>
          </p:xfrm>
          <a:graphic>
            <a:graphicData uri="http://schemas.openxmlformats.org/presentationml/2006/ole">
              <p:oleObj spid="_x0000_s4098" name="Equation" r:id="rId3" imgW="533160" imgH="457200" progId="Equation.3">
                <p:embed/>
              </p:oleObj>
            </a:graphicData>
          </a:graphic>
        </p:graphicFrame>
        <p:sp>
          <p:nvSpPr>
            <p:cNvPr id="4103" name="Text Box 5"/>
            <p:cNvSpPr txBox="1">
              <a:spLocks noChangeArrowheads="1"/>
            </p:cNvSpPr>
            <p:nvPr/>
          </p:nvSpPr>
          <p:spPr bwMode="auto">
            <a:xfrm>
              <a:off x="1526" y="3389"/>
              <a:ext cx="3130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0">
                  <a:solidFill>
                    <a:schemeClr val="tx1"/>
                  </a:solidFill>
                </a:rPr>
                <a:t>if P</a:t>
              </a:r>
              <a:r>
                <a:rPr lang="en-US" altLang="zh-CN" sz="2000" i="0">
                  <a:solidFill>
                    <a:schemeClr val="tx1"/>
                  </a:solidFill>
                </a:rPr>
                <a:t>ARTITION</a:t>
              </a:r>
              <a:r>
                <a:rPr lang="en-US" altLang="zh-CN" i="0">
                  <a:solidFill>
                    <a:schemeClr val="tx1"/>
                  </a:solidFill>
                </a:rPr>
                <a:t> generates a </a:t>
              </a:r>
              <a:r>
                <a:rPr lang="en-US" altLang="zh-CN"/>
                <a:t>k</a:t>
              </a:r>
              <a:r>
                <a:rPr lang="en-US" altLang="zh-CN" i="0"/>
                <a:t>:</a:t>
              </a:r>
              <a:r>
                <a:rPr lang="en-US" altLang="zh-CN"/>
                <a:t>n</a:t>
              </a:r>
              <a:r>
                <a:rPr lang="en-US" altLang="zh-CN" i="0"/>
                <a:t>–</a:t>
              </a:r>
              <a:r>
                <a:rPr lang="en-US" altLang="zh-CN"/>
                <a:t>k</a:t>
              </a:r>
              <a:r>
                <a:rPr lang="en-US" altLang="zh-CN" i="0"/>
                <a:t>–1</a:t>
              </a:r>
              <a:r>
                <a:rPr lang="en-US" altLang="zh-CN" i="0">
                  <a:solidFill>
                    <a:schemeClr val="tx1"/>
                  </a:solidFill>
                </a:rPr>
                <a:t> split,</a:t>
              </a:r>
            </a:p>
            <a:p>
              <a:endParaRPr lang="en-US" altLang="zh-CN" sz="800" i="0">
                <a:solidFill>
                  <a:schemeClr val="tx1"/>
                </a:solidFill>
              </a:endParaRPr>
            </a:p>
            <a:p>
              <a:r>
                <a:rPr lang="en-US" altLang="zh-CN" i="0">
                  <a:solidFill>
                    <a:schemeClr val="tx1"/>
                  </a:solidFill>
                </a:rPr>
                <a:t>otherwise.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4F1DCB-0DBF-4F71-80D8-A58F91F428C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Analysis (continued)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To obtain an upper bound, assume that the </a:t>
            </a:r>
            <a:r>
              <a:rPr lang="en-US" altLang="zh-CN" i="1" smtClean="0">
                <a:solidFill>
                  <a:srgbClr val="008B88"/>
                </a:solidFill>
              </a:rPr>
              <a:t>i</a:t>
            </a:r>
            <a:r>
              <a:rPr lang="en-US" altLang="zh-CN" smtClean="0">
                <a:solidFill>
                  <a:srgbClr val="000000"/>
                </a:solidFill>
              </a:rPr>
              <a:t>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element always falls in the larger side of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partition: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  <a:latin typeface="TimesNewRomanPSMT" charset="0"/>
            </a:endParaRP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pSp>
        <p:nvGrpSpPr>
          <p:cNvPr id="5127" name="Group 8"/>
          <p:cNvGrpSpPr>
            <a:grpSpLocks/>
          </p:cNvGrpSpPr>
          <p:nvPr/>
        </p:nvGrpSpPr>
        <p:grpSpPr bwMode="auto">
          <a:xfrm>
            <a:off x="1219200" y="3048000"/>
            <a:ext cx="6448425" cy="2971800"/>
            <a:chOff x="768" y="1920"/>
            <a:chExt cx="4062" cy="1872"/>
          </a:xfrm>
        </p:grpSpPr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768" y="1920"/>
            <a:ext cx="2684" cy="1247"/>
          </p:xfrm>
          <a:graphic>
            <a:graphicData uri="http://schemas.openxmlformats.org/presentationml/2006/ole">
              <p:oleObj spid="_x0000_s5122" name="Equation" r:id="rId3" imgW="1968480" imgH="914400" progId="Equation.3">
                <p:embed/>
              </p:oleObj>
            </a:graphicData>
          </a:graphic>
        </p:graphicFrame>
        <p:graphicFrame>
          <p:nvGraphicFramePr>
            <p:cNvPr id="5123" name="Object 5"/>
            <p:cNvGraphicFramePr>
              <a:graphicFrameLocks noChangeAspect="1"/>
            </p:cNvGraphicFramePr>
            <p:nvPr/>
          </p:nvGraphicFramePr>
          <p:xfrm>
            <a:off x="1200" y="3264"/>
            <a:ext cx="2780" cy="528"/>
          </p:xfrm>
          <a:graphic>
            <a:graphicData uri="http://schemas.openxmlformats.org/presentationml/2006/ole">
              <p:oleObj spid="_x0000_s5123" name="Equation" r:id="rId4" imgW="2273040" imgH="431640" progId="Equation.3">
                <p:embed/>
              </p:oleObj>
            </a:graphicData>
          </a:graphic>
        </p:graphicFrame>
        <p:sp>
          <p:nvSpPr>
            <p:cNvPr id="5128" name="Text Box 6"/>
            <p:cNvSpPr txBox="1">
              <a:spLocks noChangeArrowheads="1"/>
            </p:cNvSpPr>
            <p:nvPr/>
          </p:nvSpPr>
          <p:spPr bwMode="auto">
            <a:xfrm>
              <a:off x="3686" y="1920"/>
              <a:ext cx="114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>
                  <a:solidFill>
                    <a:schemeClr val="tx1"/>
                  </a:solidFill>
                </a:rPr>
                <a:t>if </a:t>
              </a:r>
              <a:r>
                <a:rPr lang="en-US" altLang="zh-CN" i="0"/>
                <a:t>0:</a:t>
              </a:r>
              <a:r>
                <a:rPr lang="en-US" altLang="zh-CN"/>
                <a:t>n</a:t>
              </a:r>
              <a:r>
                <a:rPr lang="en-US" altLang="zh-CN" i="0"/>
                <a:t>–1</a:t>
              </a:r>
              <a:r>
                <a:rPr lang="en-US" altLang="zh-CN" i="0">
                  <a:solidFill>
                    <a:schemeClr val="tx1"/>
                  </a:solidFill>
                </a:rPr>
                <a:t> split,</a:t>
              </a:r>
            </a:p>
            <a:p>
              <a:endParaRPr lang="en-US" altLang="zh-CN" sz="800" i="0">
                <a:solidFill>
                  <a:schemeClr val="tx1"/>
                </a:solidFill>
              </a:endParaRPr>
            </a:p>
            <a:p>
              <a:r>
                <a:rPr lang="en-US" altLang="zh-CN" i="0">
                  <a:solidFill>
                    <a:schemeClr val="tx1"/>
                  </a:solidFill>
                </a:rPr>
                <a:t>if </a:t>
              </a:r>
              <a:r>
                <a:rPr lang="en-US" altLang="zh-CN" i="0"/>
                <a:t>1:</a:t>
              </a:r>
              <a:r>
                <a:rPr lang="en-US" altLang="zh-CN"/>
                <a:t>n</a:t>
              </a:r>
              <a:r>
                <a:rPr lang="en-US" altLang="zh-CN" i="0"/>
                <a:t>–1</a:t>
              </a:r>
              <a:r>
                <a:rPr lang="en-US" altLang="zh-CN" i="0">
                  <a:solidFill>
                    <a:schemeClr val="tx1"/>
                  </a:solidFill>
                </a:rPr>
                <a:t> split,</a:t>
              </a:r>
            </a:p>
            <a:p>
              <a:endParaRPr lang="en-US" altLang="zh-CN" i="0">
                <a:solidFill>
                  <a:schemeClr val="tx1"/>
                </a:solidFill>
              </a:endParaRPr>
            </a:p>
            <a:p>
              <a:endParaRPr lang="en-US" altLang="zh-CN" sz="1800" i="0">
                <a:solidFill>
                  <a:schemeClr val="tx1"/>
                </a:solidFill>
              </a:endParaRPr>
            </a:p>
            <a:p>
              <a:r>
                <a:rPr lang="en-US" altLang="zh-CN" i="0">
                  <a:solidFill>
                    <a:schemeClr val="tx1"/>
                  </a:solidFill>
                </a:rPr>
                <a:t>if </a:t>
              </a:r>
              <a:r>
                <a:rPr lang="en-US" altLang="zh-CN"/>
                <a:t>n</a:t>
              </a:r>
              <a:r>
                <a:rPr lang="en-US" altLang="zh-CN" i="0"/>
                <a:t>–1:0</a:t>
              </a:r>
              <a:r>
                <a:rPr lang="en-US" altLang="zh-CN" i="0">
                  <a:solidFill>
                    <a:schemeClr val="tx1"/>
                  </a:solidFill>
                </a:rPr>
                <a:t> split,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B16990-0F84-4003-B7E3-1A3D43EDB9E7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Calculating expectation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143000" y="1524000"/>
          <a:ext cx="5791200" cy="876300"/>
        </p:xfrm>
        <a:graphic>
          <a:graphicData uri="http://schemas.openxmlformats.org/presentationml/2006/ole">
            <p:oleObj spid="_x0000_s6146" name="Equation" r:id="rId3" imgW="3022560" imgH="457200" progId="Equation.3">
              <p:embed/>
            </p:oleObj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584325" y="2457450"/>
            <a:ext cx="5413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Take expectations of both sides.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DC3209-9AC5-44DA-89BE-55C4EB098D2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Decision-tree example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Each internal node is labeled </a:t>
            </a:r>
            <a:r>
              <a:rPr lang="en-US" altLang="zh-CN" sz="2800" i="1" smtClean="0">
                <a:solidFill>
                  <a:srgbClr val="008C87"/>
                </a:solidFill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</a:rPr>
              <a:t>:</a:t>
            </a:r>
            <a:r>
              <a:rPr lang="en-US" altLang="zh-CN" sz="2800" i="1" smtClean="0">
                <a:solidFill>
                  <a:srgbClr val="008C87"/>
                </a:solidFill>
              </a:rPr>
              <a:t>j</a:t>
            </a:r>
            <a:r>
              <a:rPr lang="en-US" altLang="zh-CN" sz="2800" smtClean="0"/>
              <a:t> for </a:t>
            </a:r>
            <a:r>
              <a:rPr lang="en-US" altLang="zh-CN" sz="2800" i="1" smtClean="0">
                <a:solidFill>
                  <a:srgbClr val="008C87"/>
                </a:solidFill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</a:rPr>
              <a:t>,</a:t>
            </a:r>
            <a:r>
              <a:rPr lang="en-US" altLang="zh-CN" sz="2800" i="1" smtClean="0">
                <a:solidFill>
                  <a:srgbClr val="008C87"/>
                </a:solidFill>
              </a:rPr>
              <a:t>j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{1,…,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}</a:t>
            </a:r>
            <a:r>
              <a:rPr lang="en-US" altLang="zh-CN" sz="280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CN" sz="2400" smtClean="0">
                <a:sym typeface="Symbol" pitchFamily="18" charset="2"/>
              </a:rPr>
              <a:t>The left subtree shows subsequent comparisons if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 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sz="240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CN" sz="2400" smtClean="0">
                <a:sym typeface="Symbol" pitchFamily="18" charset="2"/>
              </a:rPr>
              <a:t>The right subtree shows subsequent comparisons if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 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sz="2400" smtClean="0">
                <a:sym typeface="Symbol" pitchFamily="18" charset="2"/>
              </a:rPr>
              <a:t>.</a:t>
            </a:r>
            <a:endParaRPr lang="en-US" altLang="zh-CN" sz="2400" smtClean="0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4648200" y="14478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6705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4419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57912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3048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334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213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4876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312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5052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9436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231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7543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321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>
            <a:off x="4191000" y="1828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5181600" y="1828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3429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4191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H="1">
            <a:off x="4038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48768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H="1">
            <a:off x="6324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72390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6324600" y="2438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H="1">
            <a:off x="5562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33400" y="1371600"/>
            <a:ext cx="3140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Sort </a:t>
            </a:r>
            <a:r>
              <a:rPr lang="en-US" altLang="zh-CN" sz="3200" i="0"/>
              <a:t>&lt;</a:t>
            </a:r>
            <a:r>
              <a:rPr lang="en-US" altLang="zh-CN" sz="3200"/>
              <a:t>a</a:t>
            </a:r>
            <a:r>
              <a:rPr lang="en-US" altLang="zh-CN" sz="3200" i="0" baseline="-25000"/>
              <a:t>1</a:t>
            </a:r>
            <a:r>
              <a:rPr lang="en-US" altLang="zh-CN" sz="3200" i="0"/>
              <a:t>,</a:t>
            </a:r>
            <a:r>
              <a:rPr lang="en-US" altLang="zh-CN" sz="3200"/>
              <a:t>a</a:t>
            </a:r>
            <a:r>
              <a:rPr lang="en-US" altLang="zh-CN" sz="3200" i="0" baseline="-25000"/>
              <a:t>2</a:t>
            </a:r>
            <a:r>
              <a:rPr lang="en-US" altLang="zh-CN" sz="3200" i="0"/>
              <a:t>,…,</a:t>
            </a:r>
            <a:r>
              <a:rPr lang="en-US" altLang="zh-CN" sz="3200"/>
              <a:t>a</a:t>
            </a:r>
            <a:r>
              <a:rPr lang="en-US" altLang="zh-CN" sz="3200" baseline="-25000"/>
              <a:t>n</a:t>
            </a:r>
            <a:r>
              <a:rPr lang="en-US" altLang="zh-CN" sz="3200" i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A86DC9-32A8-4939-99C4-7777F5AEE2BC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Calculating expectation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1143000" y="1524000"/>
            <a:ext cx="5791200" cy="1690688"/>
            <a:chOff x="720" y="960"/>
            <a:chExt cx="3648" cy="1065"/>
          </a:xfrm>
        </p:grpSpPr>
        <p:graphicFrame>
          <p:nvGraphicFramePr>
            <p:cNvPr id="7170" name="Object 4"/>
            <p:cNvGraphicFramePr>
              <a:graphicFrameLocks noChangeAspect="1"/>
            </p:cNvGraphicFramePr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p:oleObj spid="_x0000_s7170" name="Equation" r:id="rId3" imgW="3022560" imgH="457200" progId="Equation.3">
                <p:embed/>
              </p:oleObj>
            </a:graphicData>
          </a:graphic>
        </p:graphicFrame>
        <p:graphicFrame>
          <p:nvGraphicFramePr>
            <p:cNvPr id="7171" name="Object 5"/>
            <p:cNvGraphicFramePr>
              <a:graphicFrameLocks noChangeAspect="1"/>
            </p:cNvGraphicFramePr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p:oleObj spid="_x0000_s7171" name="Equation" r:id="rId4" imgW="2450880" imgH="431640" progId="Equation.3">
                <p:embed/>
              </p:oleObj>
            </a:graphicData>
          </a:graphic>
        </p:graphicFrame>
      </p:grp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1508125" y="3306763"/>
            <a:ext cx="4191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Linearity of expectation.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69389E-9538-463E-A7DF-BEE224D66687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Calculating expectation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1143000" y="1524000"/>
            <a:ext cx="5976938" cy="2514600"/>
            <a:chOff x="720" y="960"/>
            <a:chExt cx="3765" cy="1584"/>
          </a:xfrm>
        </p:grpSpPr>
        <p:graphicFrame>
          <p:nvGraphicFramePr>
            <p:cNvPr id="8194" name="Object 4"/>
            <p:cNvGraphicFramePr>
              <a:graphicFrameLocks noChangeAspect="1"/>
            </p:cNvGraphicFramePr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p:oleObj spid="_x0000_s8194" name="Equation" r:id="rId3" imgW="3022560" imgH="457200" progId="Equation.3">
                <p:embed/>
              </p:oleObj>
            </a:graphicData>
          </a:graphic>
        </p:graphicFrame>
        <p:graphicFrame>
          <p:nvGraphicFramePr>
            <p:cNvPr id="8195" name="Object 5"/>
            <p:cNvGraphicFramePr>
              <a:graphicFrameLocks noChangeAspect="1"/>
            </p:cNvGraphicFramePr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p:oleObj spid="_x0000_s8195" name="Equation" r:id="rId4" imgW="2450880" imgH="431640" progId="Equation.3">
                <p:embed/>
              </p:oleObj>
            </a:graphicData>
          </a:graphic>
        </p:graphicFrame>
        <p:graphicFrame>
          <p:nvGraphicFramePr>
            <p:cNvPr id="8196" name="Object 6"/>
            <p:cNvGraphicFramePr>
              <a:graphicFrameLocks noChangeAspect="1"/>
            </p:cNvGraphicFramePr>
            <p:nvPr/>
          </p:nvGraphicFramePr>
          <p:xfrm>
            <a:off x="1344" y="2022"/>
            <a:ext cx="3141" cy="522"/>
          </p:xfrm>
          <a:graphic>
            <a:graphicData uri="http://schemas.openxmlformats.org/presentationml/2006/ole">
              <p:oleObj spid="_x0000_s8196" name="Equation" r:id="rId5" imgW="2603160" imgH="431640" progId="Equation.3">
                <p:embed/>
              </p:oleObj>
            </a:graphicData>
          </a:graphic>
        </p:graphicFrame>
      </p:grp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1295400" y="4114800"/>
            <a:ext cx="6623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Independence of </a:t>
            </a:r>
            <a:r>
              <a:rPr lang="en-US" altLang="zh-CN" sz="3200"/>
              <a:t>X</a:t>
            </a:r>
            <a:r>
              <a:rPr lang="en-US" altLang="zh-CN" sz="3200" baseline="-25000"/>
              <a:t>k</a:t>
            </a:r>
            <a:r>
              <a:rPr lang="en-US" altLang="zh-CN" sz="3200" i="0">
                <a:solidFill>
                  <a:schemeClr val="tx1"/>
                </a:solidFill>
              </a:rPr>
              <a:t> from other random </a:t>
            </a:r>
          </a:p>
          <a:p>
            <a:r>
              <a:rPr lang="en-US" altLang="zh-CN" sz="3200" i="0">
                <a:solidFill>
                  <a:schemeClr val="tx1"/>
                </a:solidFill>
              </a:rPr>
              <a:t>choices.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6E9D1B-83BD-495C-849A-66A29B9D6C8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Calculating expectation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1143000" y="1524000"/>
            <a:ext cx="5976938" cy="3352800"/>
            <a:chOff x="720" y="960"/>
            <a:chExt cx="3765" cy="2112"/>
          </a:xfrm>
        </p:grpSpPr>
        <p:graphicFrame>
          <p:nvGraphicFramePr>
            <p:cNvPr id="9218" name="Object 4"/>
            <p:cNvGraphicFramePr>
              <a:graphicFrameLocks noChangeAspect="1"/>
            </p:cNvGraphicFramePr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p:oleObj spid="_x0000_s9218" name="Equation" r:id="rId3" imgW="3022560" imgH="457200" progId="Equation.3">
                <p:embed/>
              </p:oleObj>
            </a:graphicData>
          </a:graphic>
        </p:graphicFrame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p:oleObj spid="_x0000_s9219" name="Equation" r:id="rId4" imgW="2450880" imgH="431640" progId="Equation.3">
                <p:embed/>
              </p:oleObj>
            </a:graphicData>
          </a:graphic>
        </p:graphicFrame>
        <p:graphicFrame>
          <p:nvGraphicFramePr>
            <p:cNvPr id="9220" name="Object 6"/>
            <p:cNvGraphicFramePr>
              <a:graphicFrameLocks noChangeAspect="1"/>
            </p:cNvGraphicFramePr>
            <p:nvPr/>
          </p:nvGraphicFramePr>
          <p:xfrm>
            <a:off x="1344" y="2022"/>
            <a:ext cx="3141" cy="522"/>
          </p:xfrm>
          <a:graphic>
            <a:graphicData uri="http://schemas.openxmlformats.org/presentationml/2006/ole">
              <p:oleObj spid="_x0000_s9220" name="Equation" r:id="rId5" imgW="2603160" imgH="431640" progId="Equation.3">
                <p:embed/>
              </p:oleObj>
            </a:graphicData>
          </a:graphic>
        </p:graphicFrame>
        <p:graphicFrame>
          <p:nvGraphicFramePr>
            <p:cNvPr id="9221" name="Object 7"/>
            <p:cNvGraphicFramePr>
              <a:graphicFrameLocks noChangeAspect="1"/>
            </p:cNvGraphicFramePr>
            <p:nvPr/>
          </p:nvGraphicFramePr>
          <p:xfrm>
            <a:off x="1351" y="2550"/>
            <a:ext cx="3126" cy="522"/>
          </p:xfrm>
          <a:graphic>
            <a:graphicData uri="http://schemas.openxmlformats.org/presentationml/2006/ole">
              <p:oleObj spid="_x0000_s9221" name="Equation" r:id="rId6" imgW="2590560" imgH="431640" progId="Equation.3">
                <p:embed/>
              </p:oleObj>
            </a:graphicData>
          </a:graphic>
        </p:graphicFrame>
      </p:grpSp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1176338" y="5059363"/>
            <a:ext cx="6443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Linearity of expectation; </a:t>
            </a:r>
            <a:r>
              <a:rPr lang="en-US" altLang="zh-CN" sz="3200"/>
              <a:t>E</a:t>
            </a:r>
            <a:r>
              <a:rPr lang="en-US" altLang="zh-CN" sz="3200" i="0"/>
              <a:t>[</a:t>
            </a:r>
            <a:r>
              <a:rPr lang="en-US" altLang="zh-CN" sz="3200"/>
              <a:t>X</a:t>
            </a:r>
            <a:r>
              <a:rPr lang="en-US" altLang="zh-CN" sz="3200" baseline="-25000"/>
              <a:t>k</a:t>
            </a:r>
            <a:r>
              <a:rPr lang="en-US" altLang="zh-CN" sz="3200" i="0"/>
              <a:t>] = 1/</a:t>
            </a:r>
            <a:r>
              <a:rPr lang="en-US" altLang="zh-CN" sz="3200"/>
              <a:t>n</a:t>
            </a:r>
            <a:r>
              <a:rPr lang="en-US" altLang="zh-CN" sz="3200" i="0">
                <a:solidFill>
                  <a:schemeClr val="tx1"/>
                </a:solidFill>
              </a:rPr>
              <a:t>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8E5B5-4C5C-4B00-9DA7-334BB592AC9D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Calculating expectation</a:t>
            </a:r>
          </a:p>
        </p:txBody>
      </p:sp>
      <p:sp>
        <p:nvSpPr>
          <p:cNvPr id="102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5622925" y="4895850"/>
            <a:ext cx="2352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Upper terms </a:t>
            </a:r>
          </a:p>
          <a:p>
            <a:r>
              <a:rPr lang="en-US" altLang="zh-CN" sz="3200" i="0">
                <a:solidFill>
                  <a:schemeClr val="tx1"/>
                </a:solidFill>
              </a:rPr>
              <a:t>appear twice.</a:t>
            </a:r>
          </a:p>
        </p:txBody>
      </p:sp>
      <p:grpSp>
        <p:nvGrpSpPr>
          <p:cNvPr id="10251" name="Group 17"/>
          <p:cNvGrpSpPr>
            <a:grpSpLocks/>
          </p:cNvGrpSpPr>
          <p:nvPr/>
        </p:nvGrpSpPr>
        <p:grpSpPr bwMode="auto">
          <a:xfrm>
            <a:off x="1143000" y="1524000"/>
            <a:ext cx="5976938" cy="4216400"/>
            <a:chOff x="720" y="960"/>
            <a:chExt cx="3765" cy="2656"/>
          </a:xfrm>
        </p:grpSpPr>
        <p:graphicFrame>
          <p:nvGraphicFramePr>
            <p:cNvPr id="10242" name="Object 8"/>
            <p:cNvGraphicFramePr>
              <a:graphicFrameLocks noChangeAspect="1"/>
            </p:cNvGraphicFramePr>
            <p:nvPr/>
          </p:nvGraphicFramePr>
          <p:xfrm>
            <a:off x="1392" y="3063"/>
            <a:ext cx="1747" cy="553"/>
          </p:xfrm>
          <a:graphic>
            <a:graphicData uri="http://schemas.openxmlformats.org/presentationml/2006/ole">
              <p:oleObj spid="_x0000_s10242" name="Equation" r:id="rId3" imgW="1447560" imgH="457200" progId="Equation.3">
                <p:embed/>
              </p:oleObj>
            </a:graphicData>
          </a:graphic>
        </p:graphicFrame>
        <p:grpSp>
          <p:nvGrpSpPr>
            <p:cNvPr id="10252" name="Group 10"/>
            <p:cNvGrpSpPr>
              <a:grpSpLocks/>
            </p:cNvGrpSpPr>
            <p:nvPr/>
          </p:nvGrpSpPr>
          <p:grpSpPr bwMode="auto">
            <a:xfrm>
              <a:off x="720" y="960"/>
              <a:ext cx="3765" cy="2112"/>
              <a:chOff x="720" y="960"/>
              <a:chExt cx="3765" cy="2112"/>
            </a:xfrm>
          </p:grpSpPr>
          <p:graphicFrame>
            <p:nvGraphicFramePr>
              <p:cNvPr id="10243" name="Object 11"/>
              <p:cNvGraphicFramePr>
                <a:graphicFrameLocks noChangeAspect="1"/>
              </p:cNvGraphicFramePr>
              <p:nvPr/>
            </p:nvGraphicFramePr>
            <p:xfrm>
              <a:off x="720" y="960"/>
              <a:ext cx="3648" cy="552"/>
            </p:xfrm>
            <a:graphic>
              <a:graphicData uri="http://schemas.openxmlformats.org/presentationml/2006/ole">
                <p:oleObj spid="_x0000_s10243" name="Equation" r:id="rId4" imgW="3022560" imgH="457200" progId="Equation.3">
                  <p:embed/>
                </p:oleObj>
              </a:graphicData>
            </a:graphic>
          </p:graphicFrame>
          <p:graphicFrame>
            <p:nvGraphicFramePr>
              <p:cNvPr id="10244" name="Object 12"/>
              <p:cNvGraphicFramePr>
                <a:graphicFrameLocks noChangeAspect="1"/>
              </p:cNvGraphicFramePr>
              <p:nvPr/>
            </p:nvGraphicFramePr>
            <p:xfrm>
              <a:off x="1344" y="1503"/>
              <a:ext cx="2958" cy="522"/>
            </p:xfrm>
            <a:graphic>
              <a:graphicData uri="http://schemas.openxmlformats.org/presentationml/2006/ole">
                <p:oleObj spid="_x0000_s10244" name="Equation" r:id="rId5" imgW="2450880" imgH="431640" progId="Equation.3">
                  <p:embed/>
                </p:oleObj>
              </a:graphicData>
            </a:graphic>
          </p:graphicFrame>
          <p:graphicFrame>
            <p:nvGraphicFramePr>
              <p:cNvPr id="10245" name="Object 13"/>
              <p:cNvGraphicFramePr>
                <a:graphicFrameLocks noChangeAspect="1"/>
              </p:cNvGraphicFramePr>
              <p:nvPr/>
            </p:nvGraphicFramePr>
            <p:xfrm>
              <a:off x="1344" y="2022"/>
              <a:ext cx="3141" cy="522"/>
            </p:xfrm>
            <a:graphic>
              <a:graphicData uri="http://schemas.openxmlformats.org/presentationml/2006/ole">
                <p:oleObj spid="_x0000_s10245" name="Equation" r:id="rId6" imgW="2603160" imgH="431640" progId="Equation.3">
                  <p:embed/>
                </p:oleObj>
              </a:graphicData>
            </a:graphic>
          </p:graphicFrame>
          <p:graphicFrame>
            <p:nvGraphicFramePr>
              <p:cNvPr id="10246" name="Object 14"/>
              <p:cNvGraphicFramePr>
                <a:graphicFrameLocks noChangeAspect="1"/>
              </p:cNvGraphicFramePr>
              <p:nvPr/>
            </p:nvGraphicFramePr>
            <p:xfrm>
              <a:off x="1351" y="2550"/>
              <a:ext cx="3126" cy="522"/>
            </p:xfrm>
            <a:graphic>
              <a:graphicData uri="http://schemas.openxmlformats.org/presentationml/2006/ole">
                <p:oleObj spid="_x0000_s10246" name="Equation" r:id="rId7" imgW="2590560" imgH="43164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155CA-1865-4966-BC6B-9FA7CC0F689E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Hairy recurrence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b="1" smtClean="0">
              <a:solidFill>
                <a:srgbClr val="CD0000"/>
              </a:solidFill>
              <a:latin typeface="TimesNewRomanPS-BoldMT" charset="0"/>
            </a:endParaRPr>
          </a:p>
          <a:p>
            <a:pPr eaLnBrk="1" hangingPunct="1">
              <a:buFontTx/>
              <a:buNone/>
            </a:pPr>
            <a:endParaRPr lang="en-US" altLang="zh-CN" b="1" smtClean="0">
              <a:solidFill>
                <a:srgbClr val="CD0000"/>
              </a:solidFill>
              <a:latin typeface="TimesNewRomanPS-BoldMT" charset="0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CD0000"/>
                </a:solidFill>
              </a:rPr>
              <a:t>Prove: </a:t>
            </a:r>
            <a:r>
              <a:rPr lang="en-US" altLang="zh-CN" i="1" smtClean="0">
                <a:solidFill>
                  <a:srgbClr val="008481"/>
                </a:solidFill>
              </a:rPr>
              <a:t>E</a:t>
            </a:r>
            <a:r>
              <a:rPr lang="en-US" altLang="zh-CN" smtClean="0">
                <a:solidFill>
                  <a:srgbClr val="008481"/>
                </a:solidFill>
              </a:rPr>
              <a:t>[</a:t>
            </a:r>
            <a:r>
              <a:rPr lang="en-US" altLang="zh-CN" i="1" smtClean="0">
                <a:solidFill>
                  <a:srgbClr val="008481"/>
                </a:solidFill>
              </a:rPr>
              <a:t>T</a:t>
            </a:r>
            <a:r>
              <a:rPr lang="en-US" altLang="zh-CN" smtClean="0">
                <a:solidFill>
                  <a:srgbClr val="008481"/>
                </a:solidFill>
              </a:rPr>
              <a:t>(</a:t>
            </a:r>
            <a:r>
              <a:rPr lang="en-US" altLang="zh-CN" i="1" smtClean="0">
                <a:solidFill>
                  <a:srgbClr val="008481"/>
                </a:solidFill>
              </a:rPr>
              <a:t>n</a:t>
            </a:r>
            <a:r>
              <a:rPr lang="en-US" altLang="zh-CN" smtClean="0">
                <a:solidFill>
                  <a:srgbClr val="008481"/>
                </a:solidFill>
              </a:rPr>
              <a:t>)] </a:t>
            </a:r>
            <a:r>
              <a:rPr lang="en-US" altLang="zh-CN" smtClean="0">
                <a:solidFill>
                  <a:srgbClr val="008B88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8481"/>
                </a:solidFill>
              </a:rPr>
              <a:t> </a:t>
            </a:r>
            <a:r>
              <a:rPr lang="en-US" altLang="zh-CN" i="1" smtClean="0">
                <a:solidFill>
                  <a:srgbClr val="008481"/>
                </a:solidFill>
              </a:rPr>
              <a:t>cn </a:t>
            </a:r>
            <a:r>
              <a:rPr lang="en-US" altLang="zh-CN" smtClean="0">
                <a:solidFill>
                  <a:srgbClr val="000000"/>
                </a:solidFill>
              </a:rPr>
              <a:t>for constant </a:t>
            </a:r>
            <a:r>
              <a:rPr lang="en-US" altLang="zh-CN" i="1" smtClean="0">
                <a:solidFill>
                  <a:srgbClr val="008481"/>
                </a:solidFill>
              </a:rPr>
              <a:t>c </a:t>
            </a:r>
            <a:r>
              <a:rPr lang="en-US" altLang="zh-CN" smtClean="0">
                <a:solidFill>
                  <a:srgbClr val="008481"/>
                </a:solidFill>
              </a:rPr>
              <a:t>&gt; 0 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The constant </a:t>
            </a:r>
            <a:r>
              <a:rPr lang="en-US" altLang="zh-CN" i="1" smtClean="0">
                <a:solidFill>
                  <a:srgbClr val="008481"/>
                </a:solidFill>
              </a:rPr>
              <a:t>c </a:t>
            </a:r>
            <a:r>
              <a:rPr lang="en-US" altLang="zh-CN" smtClean="0">
                <a:solidFill>
                  <a:srgbClr val="000000"/>
                </a:solidFill>
              </a:rPr>
              <a:t>can be chosen large enough so that </a:t>
            </a:r>
            <a:r>
              <a:rPr lang="en-US" altLang="zh-CN" i="1" smtClean="0">
                <a:solidFill>
                  <a:srgbClr val="008481"/>
                </a:solidFill>
              </a:rPr>
              <a:t>E</a:t>
            </a:r>
            <a:r>
              <a:rPr lang="en-US" altLang="zh-CN" smtClean="0">
                <a:solidFill>
                  <a:srgbClr val="008481"/>
                </a:solidFill>
              </a:rPr>
              <a:t>[</a:t>
            </a:r>
            <a:r>
              <a:rPr lang="en-US" altLang="zh-CN" i="1" smtClean="0">
                <a:solidFill>
                  <a:srgbClr val="008481"/>
                </a:solidFill>
              </a:rPr>
              <a:t>T</a:t>
            </a:r>
            <a:r>
              <a:rPr lang="en-US" altLang="zh-CN" smtClean="0">
                <a:solidFill>
                  <a:srgbClr val="008481"/>
                </a:solidFill>
              </a:rPr>
              <a:t>(</a:t>
            </a:r>
            <a:r>
              <a:rPr lang="en-US" altLang="zh-CN" i="1" smtClean="0">
                <a:solidFill>
                  <a:srgbClr val="008481"/>
                </a:solidFill>
              </a:rPr>
              <a:t>n</a:t>
            </a:r>
            <a:r>
              <a:rPr lang="en-US" altLang="zh-CN" smtClean="0">
                <a:solidFill>
                  <a:srgbClr val="008481"/>
                </a:solidFill>
              </a:rPr>
              <a:t>)] </a:t>
            </a:r>
            <a:r>
              <a:rPr lang="en-US" altLang="zh-CN" smtClean="0">
                <a:solidFill>
                  <a:srgbClr val="008B88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8B88"/>
                </a:solidFill>
              </a:rPr>
              <a:t> </a:t>
            </a:r>
            <a:r>
              <a:rPr lang="en-US" altLang="zh-CN" i="1" smtClean="0">
                <a:solidFill>
                  <a:srgbClr val="008481"/>
                </a:solidFill>
              </a:rPr>
              <a:t>cn </a:t>
            </a:r>
            <a:r>
              <a:rPr lang="en-US" altLang="zh-CN" smtClean="0">
                <a:solidFill>
                  <a:srgbClr val="000000"/>
                </a:solidFill>
              </a:rPr>
              <a:t>for the base cases</a:t>
            </a:r>
            <a:r>
              <a:rPr lang="en-US" altLang="zh-CN" smtClean="0">
                <a:solidFill>
                  <a:srgbClr val="000000"/>
                </a:solidFill>
                <a:latin typeface="TimesNewRomanPSMT" charset="0"/>
              </a:rPr>
              <a:t>.</a:t>
            </a:r>
            <a:endParaRPr lang="en-US" altLang="zh-CN" smtClean="0">
              <a:solidFill>
                <a:srgbClr val="000000"/>
              </a:solidFill>
              <a:latin typeface="TimesNewRomanPS-BoldMT" charset="0"/>
            </a:endParaRP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133600" y="1524000"/>
          <a:ext cx="4191000" cy="989013"/>
        </p:xfrm>
        <a:graphic>
          <a:graphicData uri="http://schemas.openxmlformats.org/presentationml/2006/ole">
            <p:oleObj spid="_x0000_s11266" name="Equation" r:id="rId3" imgW="1942920" imgH="457200" progId="Equation.3">
              <p:embed/>
            </p:oleObj>
          </a:graphicData>
        </a:graphic>
      </p:graphicFrame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685800" y="50292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i="0">
                <a:solidFill>
                  <a:srgbClr val="CD0000"/>
                </a:solidFill>
              </a:rPr>
              <a:t>Use fact:</a:t>
            </a:r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817813" y="4800600"/>
          <a:ext cx="2133600" cy="1238250"/>
        </p:xfrm>
        <a:graphic>
          <a:graphicData uri="http://schemas.openxmlformats.org/presentationml/2006/ole">
            <p:oleObj spid="_x0000_s11267" name="Equation" r:id="rId4" imgW="7873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1503FA-3817-46B7-8C46-AB4FF2D4DA0B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Substitution method</a:t>
            </a:r>
          </a:p>
        </p:txBody>
      </p:sp>
      <p:graphicFrame>
        <p:nvGraphicFramePr>
          <p:cNvPr id="12290" name="Object 7"/>
          <p:cNvGraphicFramePr>
            <a:graphicFrameLocks noChangeAspect="1"/>
          </p:cNvGraphicFramePr>
          <p:nvPr>
            <p:ph type="body" idx="1"/>
          </p:nvPr>
        </p:nvGraphicFramePr>
        <p:xfrm>
          <a:off x="1573213" y="1354138"/>
          <a:ext cx="4397375" cy="1236662"/>
        </p:xfrm>
        <a:graphic>
          <a:graphicData uri="http://schemas.openxmlformats.org/presentationml/2006/ole">
            <p:oleObj spid="_x0000_s12290" name="Equation" r:id="rId3" imgW="1625400" imgH="457200" progId="Equation.3">
              <p:embed/>
            </p:oleObj>
          </a:graphicData>
        </a:graphic>
      </p:graphicFrame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1600200" y="2819400"/>
            <a:ext cx="5367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Substitute inductive hypothesis.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2D8F10-66BA-4F2E-ACB6-DB6ACB2FCBE4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Substitution method</a:t>
            </a:r>
          </a:p>
        </p:txBody>
      </p:sp>
      <p:grpSp>
        <p:nvGrpSpPr>
          <p:cNvPr id="13318" name="Group 8"/>
          <p:cNvGrpSpPr>
            <a:grpSpLocks/>
          </p:cNvGrpSpPr>
          <p:nvPr/>
        </p:nvGrpSpPr>
        <p:grpSpPr bwMode="auto">
          <a:xfrm>
            <a:off x="1524000" y="1371600"/>
            <a:ext cx="4373563" cy="2365375"/>
            <a:chOff x="960" y="864"/>
            <a:chExt cx="2755" cy="1490"/>
          </a:xfrm>
        </p:grpSpPr>
        <p:graphicFrame>
          <p:nvGraphicFramePr>
            <p:cNvPr id="13314" name="Object 5"/>
            <p:cNvGraphicFramePr>
              <a:graphicFrameLocks noChangeAspect="1"/>
            </p:cNvGraphicFramePr>
            <p:nvPr/>
          </p:nvGraphicFramePr>
          <p:xfrm>
            <a:off x="960" y="864"/>
            <a:ext cx="2640" cy="743"/>
          </p:xfrm>
          <a:graphic>
            <a:graphicData uri="http://schemas.openxmlformats.org/presentationml/2006/ole">
              <p:oleObj spid="_x0000_s13314" name="Equation" r:id="rId3" imgW="1625400" imgH="457200" progId="Equation.3">
                <p:embed/>
              </p:oleObj>
            </a:graphicData>
          </a:graphic>
        </p:graphicFrame>
        <p:graphicFrame>
          <p:nvGraphicFramePr>
            <p:cNvPr id="13315" name="Object 6"/>
            <p:cNvGraphicFramePr>
              <a:graphicFrameLocks noChangeAspect="1"/>
            </p:cNvGraphicFramePr>
            <p:nvPr/>
          </p:nvGraphicFramePr>
          <p:xfrm>
            <a:off x="1776" y="1652"/>
            <a:ext cx="1939" cy="702"/>
          </p:xfrm>
          <a:graphic>
            <a:graphicData uri="http://schemas.openxmlformats.org/presentationml/2006/ole">
              <p:oleObj spid="_x0000_s13315" name="Equation" r:id="rId4" imgW="1193760" imgH="431640" progId="Equation.3">
                <p:embed/>
              </p:oleObj>
            </a:graphicData>
          </a:graphic>
        </p:graphicFrame>
      </p:grp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676400" y="3916363"/>
            <a:ext cx="16303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Use fact.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97C6B-CF41-4D62-ACDE-489C0FD4C01C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Substitution method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1524000" y="1371600"/>
            <a:ext cx="4373563" cy="3505200"/>
            <a:chOff x="960" y="864"/>
            <a:chExt cx="2755" cy="2208"/>
          </a:xfrm>
        </p:grpSpPr>
        <p:graphicFrame>
          <p:nvGraphicFramePr>
            <p:cNvPr id="14338" name="Object 4"/>
            <p:cNvGraphicFramePr>
              <a:graphicFrameLocks noChangeAspect="1"/>
            </p:cNvGraphicFramePr>
            <p:nvPr/>
          </p:nvGraphicFramePr>
          <p:xfrm>
            <a:off x="960" y="864"/>
            <a:ext cx="2640" cy="743"/>
          </p:xfrm>
          <a:graphic>
            <a:graphicData uri="http://schemas.openxmlformats.org/presentationml/2006/ole">
              <p:oleObj spid="_x0000_s14338" name="Equation" r:id="rId3" imgW="1625400" imgH="457200" progId="Equation.3">
                <p:embed/>
              </p:oleObj>
            </a:graphicData>
          </a:graphic>
        </p:graphicFrame>
        <p:graphicFrame>
          <p:nvGraphicFramePr>
            <p:cNvPr id="14339" name="Object 5"/>
            <p:cNvGraphicFramePr>
              <a:graphicFrameLocks noChangeAspect="1"/>
            </p:cNvGraphicFramePr>
            <p:nvPr/>
          </p:nvGraphicFramePr>
          <p:xfrm>
            <a:off x="1776" y="1627"/>
            <a:ext cx="1939" cy="1445"/>
          </p:xfrm>
          <a:graphic>
            <a:graphicData uri="http://schemas.openxmlformats.org/presentationml/2006/ole">
              <p:oleObj spid="_x0000_s14339" name="Equation" r:id="rId4" imgW="1193760" imgH="888840" progId="Equation.3">
                <p:embed/>
              </p:oleObj>
            </a:graphicData>
          </a:graphic>
        </p:graphicFrame>
      </p:grp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1752600" y="4953000"/>
            <a:ext cx="505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Express as </a:t>
            </a:r>
            <a:r>
              <a:rPr lang="en-US" altLang="zh-CN" sz="3200">
                <a:solidFill>
                  <a:srgbClr val="CD0000"/>
                </a:solidFill>
              </a:rPr>
              <a:t>desired – residual</a:t>
            </a:r>
            <a:r>
              <a:rPr lang="en-US" altLang="zh-CN" sz="3200" i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F4B189-CC6C-4413-8F71-4990F8F88971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Substitution method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1524000" y="1371600"/>
            <a:ext cx="4373563" cy="4038600"/>
            <a:chOff x="960" y="864"/>
            <a:chExt cx="2755" cy="2544"/>
          </a:xfrm>
        </p:grpSpPr>
        <p:graphicFrame>
          <p:nvGraphicFramePr>
            <p:cNvPr id="15362" name="Object 4"/>
            <p:cNvGraphicFramePr>
              <a:graphicFrameLocks noChangeAspect="1"/>
            </p:cNvGraphicFramePr>
            <p:nvPr/>
          </p:nvGraphicFramePr>
          <p:xfrm>
            <a:off x="960" y="864"/>
            <a:ext cx="2640" cy="743"/>
          </p:xfrm>
          <a:graphic>
            <a:graphicData uri="http://schemas.openxmlformats.org/presentationml/2006/ole">
              <p:oleObj spid="_x0000_s15362" name="Equation" r:id="rId3" imgW="1625400" imgH="457200" progId="Equation.3">
                <p:embed/>
              </p:oleObj>
            </a:graphicData>
          </a:graphic>
        </p:graphicFrame>
        <p:graphicFrame>
          <p:nvGraphicFramePr>
            <p:cNvPr id="15363" name="Object 5"/>
            <p:cNvGraphicFramePr>
              <a:graphicFrameLocks noChangeAspect="1"/>
            </p:cNvGraphicFramePr>
            <p:nvPr/>
          </p:nvGraphicFramePr>
          <p:xfrm>
            <a:off x="1776" y="1633"/>
            <a:ext cx="1939" cy="1775"/>
          </p:xfrm>
          <a:graphic>
            <a:graphicData uri="http://schemas.openxmlformats.org/presentationml/2006/ole">
              <p:oleObj spid="_x0000_s15363" name="Equation" r:id="rId4" imgW="1193760" imgH="1091880" progId="Equation.3">
                <p:embed/>
              </p:oleObj>
            </a:graphicData>
          </a:graphic>
        </p:graphicFrame>
      </p:grp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1760538" y="5334000"/>
            <a:ext cx="57070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if </a:t>
            </a:r>
            <a:r>
              <a:rPr lang="en-US" altLang="zh-CN" sz="3200"/>
              <a:t>c</a:t>
            </a:r>
            <a:r>
              <a:rPr lang="en-US" altLang="zh-CN" sz="3200" i="0">
                <a:solidFill>
                  <a:schemeClr val="tx1"/>
                </a:solidFill>
              </a:rPr>
              <a:t> is chosen large enough so that</a:t>
            </a:r>
          </a:p>
          <a:p>
            <a:r>
              <a:rPr lang="en-US" altLang="zh-CN" sz="3200"/>
              <a:t>cn</a:t>
            </a:r>
            <a:r>
              <a:rPr lang="en-US" altLang="zh-CN" sz="3200" i="0"/>
              <a:t>/4</a:t>
            </a:r>
            <a:r>
              <a:rPr lang="en-US" altLang="zh-CN" sz="3200" i="0">
                <a:solidFill>
                  <a:schemeClr val="tx1"/>
                </a:solidFill>
              </a:rPr>
              <a:t> dominates the </a:t>
            </a:r>
            <a:r>
              <a:rPr lang="en-US" altLang="zh-CN" sz="3200" i="0">
                <a:sym typeface="Symbol" pitchFamily="18" charset="2"/>
              </a:rPr>
              <a:t>(</a:t>
            </a:r>
            <a:r>
              <a:rPr lang="en-US" altLang="zh-CN" sz="3200">
                <a:sym typeface="Symbol" pitchFamily="18" charset="2"/>
              </a:rPr>
              <a:t>n</a:t>
            </a:r>
            <a:r>
              <a:rPr lang="en-US" altLang="zh-CN" sz="3200" i="0">
                <a:sym typeface="Symbol" pitchFamily="18" charset="2"/>
              </a:rPr>
              <a:t>)</a:t>
            </a:r>
            <a:r>
              <a:rPr lang="en-US" altLang="zh-CN" sz="3200" i="0">
                <a:solidFill>
                  <a:schemeClr val="tx1"/>
                </a:solidFill>
                <a:sym typeface="Symbol" pitchFamily="18" charset="2"/>
              </a:rPr>
              <a:t>.</a:t>
            </a:r>
            <a:endParaRPr lang="en-US" altLang="zh-CN" sz="32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7E4E93-9FFA-4DAB-9800-664CBEC75562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Summary of randomized order-statistic selection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Works fast: linear expected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Excellent algorithm in practice.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But, the worst case is </a:t>
            </a:r>
            <a:r>
              <a:rPr lang="en-US" altLang="zh-CN" sz="2800" b="1" i="1" smtClean="0">
                <a:solidFill>
                  <a:srgbClr val="CD0000"/>
                </a:solidFill>
              </a:rPr>
              <a:t>very </a:t>
            </a:r>
            <a:r>
              <a:rPr lang="en-US" altLang="zh-CN" sz="2800" smtClean="0">
                <a:solidFill>
                  <a:srgbClr val="000000"/>
                </a:solidFill>
              </a:rPr>
              <a:t>bad: </a:t>
            </a:r>
            <a:r>
              <a:rPr lang="en-US" altLang="zh-CN" sz="2800" i="1" smtClean="0">
                <a:solidFill>
                  <a:srgbClr val="008C87"/>
                </a:solidFill>
              </a:rPr>
              <a:t>O</a:t>
            </a:r>
            <a:r>
              <a:rPr lang="en-US" altLang="zh-CN" sz="2800" smtClean="0">
                <a:solidFill>
                  <a:srgbClr val="008B88"/>
                </a:solidFill>
              </a:rPr>
              <a:t>(</a:t>
            </a:r>
            <a:r>
              <a:rPr lang="en-US" altLang="zh-CN" sz="2800" i="1" smtClean="0">
                <a:solidFill>
                  <a:srgbClr val="008B88"/>
                </a:solidFill>
              </a:rPr>
              <a:t>n</a:t>
            </a:r>
            <a:r>
              <a:rPr lang="en-US" altLang="zh-CN" sz="2800" baseline="30000" smtClean="0">
                <a:solidFill>
                  <a:srgbClr val="008B88"/>
                </a:solidFill>
              </a:rPr>
              <a:t>2</a:t>
            </a:r>
            <a:r>
              <a:rPr lang="en-US" altLang="zh-CN" sz="2800" smtClean="0">
                <a:solidFill>
                  <a:srgbClr val="008B88"/>
                </a:solidFill>
              </a:rPr>
              <a:t>)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sz="1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smtClean="0">
                <a:solidFill>
                  <a:srgbClr val="CD0000"/>
                </a:solidFill>
              </a:rPr>
              <a:t>Q. </a:t>
            </a:r>
            <a:r>
              <a:rPr lang="en-US" altLang="zh-CN" sz="2800" smtClean="0">
                <a:solidFill>
                  <a:srgbClr val="000000"/>
                </a:solidFill>
              </a:rPr>
              <a:t>Is there an algorithm that runs in linear time in the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   worst case?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smtClean="0">
                <a:solidFill>
                  <a:srgbClr val="CD0000"/>
                </a:solidFill>
              </a:rPr>
              <a:t>A. </a:t>
            </a:r>
            <a:r>
              <a:rPr lang="en-US" altLang="zh-CN" sz="2800" smtClean="0">
                <a:solidFill>
                  <a:srgbClr val="000000"/>
                </a:solidFill>
              </a:rPr>
              <a:t>Yes, due to Blum, Floyd, Pratt, Rivest, and Tarjan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    [1973].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CD0000"/>
                </a:solidFill>
              </a:rPr>
              <a:t>IDEA: </a:t>
            </a:r>
            <a:r>
              <a:rPr lang="en-US" altLang="zh-CN" sz="2800" smtClean="0">
                <a:solidFill>
                  <a:srgbClr val="000000"/>
                </a:solidFill>
              </a:rPr>
              <a:t>Generate a good pivot recursively.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E03FB2-AD6F-44CB-955B-A7D51567CE2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Decision-tree example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sz="2800" smtClean="0"/>
          </a:p>
          <a:p>
            <a:pPr eaLnBrk="1" hangingPunct="1">
              <a:buFontTx/>
              <a:buNone/>
            </a:pPr>
            <a:endParaRPr lang="en-US" altLang="zh-CN" sz="2800" smtClean="0"/>
          </a:p>
          <a:p>
            <a:pPr eaLnBrk="1" hangingPunct="1">
              <a:buFontTx/>
              <a:buNone/>
            </a:pPr>
            <a:endParaRPr lang="en-US" altLang="zh-CN" sz="2800" smtClean="0"/>
          </a:p>
          <a:p>
            <a:pPr eaLnBrk="1" hangingPunct="1">
              <a:buFontTx/>
              <a:buNone/>
            </a:pPr>
            <a:endParaRPr lang="en-US" altLang="zh-CN" sz="2800" smtClean="0"/>
          </a:p>
          <a:p>
            <a:pPr eaLnBrk="1" hangingPunct="1">
              <a:buFontTx/>
              <a:buNone/>
            </a:pPr>
            <a:endParaRPr lang="en-US" altLang="zh-CN" sz="2800" smtClean="0"/>
          </a:p>
          <a:p>
            <a:pPr eaLnBrk="1" hangingPunct="1">
              <a:buFontTx/>
              <a:buNone/>
            </a:pP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Each internal node is labeled </a:t>
            </a:r>
            <a:r>
              <a:rPr lang="en-US" altLang="zh-CN" sz="2800" i="1" smtClean="0">
                <a:solidFill>
                  <a:srgbClr val="008C87"/>
                </a:solidFill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</a:rPr>
              <a:t>:</a:t>
            </a:r>
            <a:r>
              <a:rPr lang="en-US" altLang="zh-CN" sz="2800" i="1" smtClean="0">
                <a:solidFill>
                  <a:srgbClr val="008C87"/>
                </a:solidFill>
              </a:rPr>
              <a:t>j</a:t>
            </a:r>
            <a:r>
              <a:rPr lang="en-US" altLang="zh-CN" sz="2800" smtClean="0"/>
              <a:t> for </a:t>
            </a:r>
            <a:r>
              <a:rPr lang="en-US" altLang="zh-CN" sz="2800" i="1" smtClean="0">
                <a:solidFill>
                  <a:srgbClr val="008C87"/>
                </a:solidFill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</a:rPr>
              <a:t>,</a:t>
            </a:r>
            <a:r>
              <a:rPr lang="en-US" altLang="zh-CN" sz="2800" i="1" smtClean="0">
                <a:solidFill>
                  <a:srgbClr val="008C87"/>
                </a:solidFill>
              </a:rPr>
              <a:t>j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{1,…,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}</a:t>
            </a:r>
            <a:r>
              <a:rPr lang="en-US" altLang="zh-CN" sz="280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CN" sz="2400" smtClean="0">
                <a:sym typeface="Symbol" pitchFamily="18" charset="2"/>
              </a:rPr>
              <a:t>The left subtree shows subsequent comparisons if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 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sz="240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CN" sz="2400" smtClean="0">
                <a:sym typeface="Symbol" pitchFamily="18" charset="2"/>
              </a:rPr>
              <a:t>The right subtree shows subsequent comparisons if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 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sz="2400" smtClean="0">
                <a:sym typeface="Symbol" pitchFamily="18" charset="2"/>
              </a:rPr>
              <a:t>.</a:t>
            </a:r>
            <a:endParaRPr lang="en-US" altLang="zh-CN" sz="2800" smtClean="0"/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4648200" y="1447800"/>
            <a:ext cx="6096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6705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4419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57912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3048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5334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213</a:t>
            </a:r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4876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312</a:t>
            </a: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35052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30734" name="Rectangle 13"/>
          <p:cNvSpPr>
            <a:spLocks noChangeArrowheads="1"/>
          </p:cNvSpPr>
          <p:nvPr/>
        </p:nvSpPr>
        <p:spPr bwMode="auto">
          <a:xfrm>
            <a:off x="59436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231</a:t>
            </a:r>
          </a:p>
        </p:txBody>
      </p:sp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7543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321</a:t>
            </a:r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 flipH="1">
            <a:off x="4191000" y="1828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>
            <a:off x="5181600" y="1828800"/>
            <a:ext cx="6858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17"/>
          <p:cNvSpPr>
            <a:spLocks noChangeShapeType="1"/>
          </p:cNvSpPr>
          <p:nvPr/>
        </p:nvSpPr>
        <p:spPr bwMode="auto">
          <a:xfrm flipH="1">
            <a:off x="3429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9" name="Line 18"/>
          <p:cNvSpPr>
            <a:spLocks noChangeShapeType="1"/>
          </p:cNvSpPr>
          <p:nvPr/>
        </p:nvSpPr>
        <p:spPr bwMode="auto">
          <a:xfrm>
            <a:off x="4191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0" name="Line 19"/>
          <p:cNvSpPr>
            <a:spLocks noChangeShapeType="1"/>
          </p:cNvSpPr>
          <p:nvPr/>
        </p:nvSpPr>
        <p:spPr bwMode="auto">
          <a:xfrm flipH="1">
            <a:off x="4038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1" name="Line 20"/>
          <p:cNvSpPr>
            <a:spLocks noChangeShapeType="1"/>
          </p:cNvSpPr>
          <p:nvPr/>
        </p:nvSpPr>
        <p:spPr bwMode="auto">
          <a:xfrm>
            <a:off x="48768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2" name="Line 21"/>
          <p:cNvSpPr>
            <a:spLocks noChangeShapeType="1"/>
          </p:cNvSpPr>
          <p:nvPr/>
        </p:nvSpPr>
        <p:spPr bwMode="auto">
          <a:xfrm flipH="1">
            <a:off x="6324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3" name="Line 22"/>
          <p:cNvSpPr>
            <a:spLocks noChangeShapeType="1"/>
          </p:cNvSpPr>
          <p:nvPr/>
        </p:nvSpPr>
        <p:spPr bwMode="auto">
          <a:xfrm>
            <a:off x="72390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4" name="Line 23"/>
          <p:cNvSpPr>
            <a:spLocks noChangeShapeType="1"/>
          </p:cNvSpPr>
          <p:nvPr/>
        </p:nvSpPr>
        <p:spPr bwMode="auto">
          <a:xfrm>
            <a:off x="6324600" y="2438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5" name="Line 24"/>
          <p:cNvSpPr>
            <a:spLocks noChangeShapeType="1"/>
          </p:cNvSpPr>
          <p:nvPr/>
        </p:nvSpPr>
        <p:spPr bwMode="auto">
          <a:xfrm flipH="1">
            <a:off x="5562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6" name="Text Box 25"/>
          <p:cNvSpPr txBox="1">
            <a:spLocks noChangeArrowheads="1"/>
          </p:cNvSpPr>
          <p:nvPr/>
        </p:nvSpPr>
        <p:spPr bwMode="auto">
          <a:xfrm>
            <a:off x="533400" y="1371600"/>
            <a:ext cx="3140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Sort </a:t>
            </a:r>
            <a:r>
              <a:rPr lang="en-US" altLang="zh-CN" sz="3200" i="0"/>
              <a:t>&lt;</a:t>
            </a:r>
            <a:r>
              <a:rPr lang="en-US" altLang="zh-CN" sz="3200"/>
              <a:t>a</a:t>
            </a:r>
            <a:r>
              <a:rPr lang="en-US" altLang="zh-CN" sz="3200" i="0" baseline="-25000"/>
              <a:t>1</a:t>
            </a:r>
            <a:r>
              <a:rPr lang="en-US" altLang="zh-CN" sz="3200" i="0"/>
              <a:t>,</a:t>
            </a:r>
            <a:r>
              <a:rPr lang="en-US" altLang="zh-CN" sz="3200"/>
              <a:t>a</a:t>
            </a:r>
            <a:r>
              <a:rPr lang="en-US" altLang="zh-CN" sz="3200" i="0" baseline="-25000"/>
              <a:t>2</a:t>
            </a:r>
            <a:r>
              <a:rPr lang="en-US" altLang="zh-CN" sz="3200" i="0"/>
              <a:t>,…,</a:t>
            </a:r>
            <a:r>
              <a:rPr lang="en-US" altLang="zh-CN" sz="3200"/>
              <a:t>a</a:t>
            </a:r>
            <a:r>
              <a:rPr lang="en-US" altLang="zh-CN" sz="3200" baseline="-25000"/>
              <a:t>n</a:t>
            </a:r>
            <a:r>
              <a:rPr lang="en-US" altLang="zh-CN" sz="3200" i="0"/>
              <a:t>&gt;</a:t>
            </a:r>
          </a:p>
          <a:p>
            <a:r>
              <a:rPr lang="en-US" altLang="zh-CN" sz="3200" i="0"/>
              <a:t>=&lt;9,4,6&gt;</a:t>
            </a:r>
            <a:r>
              <a:rPr lang="en-US" altLang="zh-CN" sz="3200" i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0747" name="Text Box 26"/>
          <p:cNvSpPr txBox="1">
            <a:spLocks noChangeArrowheads="1"/>
          </p:cNvSpPr>
          <p:nvPr/>
        </p:nvSpPr>
        <p:spPr bwMode="auto">
          <a:xfrm>
            <a:off x="5486400" y="1401763"/>
            <a:ext cx="814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9</a:t>
            </a:r>
            <a:r>
              <a:rPr lang="en-US" altLang="zh-CN" sz="3200" i="0">
                <a:solidFill>
                  <a:schemeClr val="tx1"/>
                </a:solidFill>
                <a:sym typeface="Symbol" pitchFamily="18" charset="2"/>
              </a:rPr>
              <a:t>4</a:t>
            </a:r>
            <a:endParaRPr lang="en-US" altLang="zh-CN" sz="32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972C4F-6BAE-49E6-B367-FB73F6F753C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Worst-case linear-time order statistics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S</a:t>
            </a:r>
            <a:r>
              <a:rPr lang="en-US" altLang="zh-CN" sz="2000" smtClean="0">
                <a:solidFill>
                  <a:srgbClr val="000000"/>
                </a:solidFill>
              </a:rPr>
              <a:t>ELECT</a:t>
            </a:r>
            <a:r>
              <a:rPr lang="en-US" altLang="zh-CN" sz="2400" smtClean="0">
                <a:solidFill>
                  <a:srgbClr val="008B88"/>
                </a:solidFill>
              </a:rPr>
              <a:t>(</a:t>
            </a:r>
            <a:r>
              <a:rPr lang="en-US" altLang="zh-CN" sz="2400" i="1" smtClean="0">
                <a:solidFill>
                  <a:srgbClr val="008B88"/>
                </a:solidFill>
              </a:rPr>
              <a:t>i, n</a:t>
            </a:r>
            <a:r>
              <a:rPr lang="en-US" altLang="zh-CN" sz="2400" smtClean="0">
                <a:solidFill>
                  <a:srgbClr val="008B88"/>
                </a:solidFill>
              </a:rPr>
              <a:t>)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1.Divide the </a:t>
            </a:r>
            <a:r>
              <a:rPr lang="en-US" altLang="zh-CN" sz="2400" i="1" smtClean="0">
                <a:solidFill>
                  <a:srgbClr val="008B88"/>
                </a:solidFill>
              </a:rPr>
              <a:t>n </a:t>
            </a:r>
            <a:r>
              <a:rPr lang="en-US" altLang="zh-CN" sz="2400" smtClean="0">
                <a:solidFill>
                  <a:srgbClr val="000000"/>
                </a:solidFill>
              </a:rPr>
              <a:t>elements into groups of </a:t>
            </a:r>
            <a:r>
              <a:rPr lang="en-US" altLang="zh-CN" sz="2400" smtClean="0">
                <a:solidFill>
                  <a:srgbClr val="008B88"/>
                </a:solidFill>
              </a:rPr>
              <a:t>5</a:t>
            </a:r>
            <a:r>
              <a:rPr lang="en-US" altLang="zh-CN" sz="2400" smtClean="0">
                <a:solidFill>
                  <a:srgbClr val="000000"/>
                </a:solidFill>
              </a:rPr>
              <a:t>. Find the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 median of each </a:t>
            </a:r>
            <a:r>
              <a:rPr lang="en-US" altLang="zh-CN" sz="2400" smtClean="0">
                <a:solidFill>
                  <a:srgbClr val="008B88"/>
                </a:solidFill>
              </a:rPr>
              <a:t>5</a:t>
            </a:r>
            <a:r>
              <a:rPr lang="en-US" altLang="zh-CN" sz="2400" smtClean="0">
                <a:solidFill>
                  <a:srgbClr val="000000"/>
                </a:solidFill>
              </a:rPr>
              <a:t>-element group by rote.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2.Recursively S</a:t>
            </a:r>
            <a:r>
              <a:rPr lang="en-US" altLang="zh-CN" sz="2000" smtClean="0">
                <a:solidFill>
                  <a:srgbClr val="000000"/>
                </a:solidFill>
              </a:rPr>
              <a:t>ELECT</a:t>
            </a:r>
            <a:r>
              <a:rPr lang="en-US" altLang="zh-CN" sz="2400" smtClean="0">
                <a:solidFill>
                  <a:srgbClr val="000000"/>
                </a:solidFill>
              </a:rPr>
              <a:t> the median </a:t>
            </a:r>
            <a:r>
              <a:rPr lang="en-US" altLang="zh-CN" sz="2400" i="1" smtClean="0">
                <a:solidFill>
                  <a:srgbClr val="008B88"/>
                </a:solidFill>
              </a:rPr>
              <a:t>x </a:t>
            </a:r>
            <a:r>
              <a:rPr lang="en-US" altLang="zh-CN" sz="2400" smtClean="0">
                <a:solidFill>
                  <a:srgbClr val="000000"/>
                </a:solidFill>
              </a:rPr>
              <a:t>of the </a:t>
            </a:r>
            <a:endParaRPr lang="en-US" altLang="zh-CN" sz="2400" smtClean="0">
              <a:solidFill>
                <a:srgbClr val="008B88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 group medians to be the pivot.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3.Partition around the pivot </a:t>
            </a:r>
            <a:r>
              <a:rPr lang="en-US" altLang="zh-CN" sz="2400" i="1" smtClean="0">
                <a:solidFill>
                  <a:srgbClr val="008B88"/>
                </a:solidFill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</a:rPr>
              <a:t>. Let </a:t>
            </a:r>
            <a:r>
              <a:rPr lang="en-US" altLang="zh-CN" sz="2400" i="1" smtClean="0">
                <a:solidFill>
                  <a:srgbClr val="008B88"/>
                </a:solidFill>
              </a:rPr>
              <a:t>k </a:t>
            </a:r>
            <a:r>
              <a:rPr lang="en-US" altLang="zh-CN" sz="2400" smtClean="0">
                <a:solidFill>
                  <a:srgbClr val="008B88"/>
                </a:solidFill>
              </a:rPr>
              <a:t>= rank(</a:t>
            </a:r>
            <a:r>
              <a:rPr lang="en-US" altLang="zh-CN" sz="2400" i="1" smtClean="0">
                <a:solidFill>
                  <a:srgbClr val="008B88"/>
                </a:solidFill>
              </a:rPr>
              <a:t>x</a:t>
            </a:r>
            <a:r>
              <a:rPr lang="en-US" altLang="zh-CN" sz="2400" smtClean="0">
                <a:solidFill>
                  <a:srgbClr val="008B88"/>
                </a:solidFill>
              </a:rPr>
              <a:t>)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4.</a:t>
            </a:r>
            <a:r>
              <a:rPr lang="en-US" altLang="zh-CN" sz="2400" b="1" smtClean="0">
                <a:solidFill>
                  <a:srgbClr val="000000"/>
                </a:solidFill>
              </a:rPr>
              <a:t>if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008C87"/>
                </a:solidFill>
              </a:rPr>
              <a:t>i</a:t>
            </a:r>
            <a:r>
              <a:rPr lang="en-US" altLang="zh-CN" sz="2400" smtClean="0">
                <a:solidFill>
                  <a:srgbClr val="008C87"/>
                </a:solidFill>
              </a:rPr>
              <a:t> = </a:t>
            </a:r>
            <a:r>
              <a:rPr lang="en-US" altLang="zh-CN" sz="2400" i="1" smtClean="0">
                <a:solidFill>
                  <a:srgbClr val="008C87"/>
                </a:solidFill>
              </a:rPr>
              <a:t>k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then return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008C87"/>
                </a:solidFill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 </a:t>
            </a:r>
            <a:r>
              <a:rPr lang="en-US" altLang="zh-CN" sz="2400" b="1" smtClean="0">
                <a:solidFill>
                  <a:srgbClr val="000000"/>
                </a:solidFill>
              </a:rPr>
              <a:t>elseif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008C87"/>
                </a:solidFill>
              </a:rPr>
              <a:t>i</a:t>
            </a:r>
            <a:r>
              <a:rPr lang="en-US" altLang="zh-CN" sz="2400" smtClean="0">
                <a:solidFill>
                  <a:srgbClr val="008C87"/>
                </a:solidFill>
              </a:rPr>
              <a:t> &lt; </a:t>
            </a:r>
            <a:r>
              <a:rPr lang="en-US" altLang="zh-CN" sz="2400" i="1" smtClean="0">
                <a:solidFill>
                  <a:srgbClr val="008C87"/>
                </a:solidFill>
              </a:rPr>
              <a:t>k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then</a:t>
            </a:r>
            <a:r>
              <a:rPr lang="en-US" altLang="zh-CN" sz="2400" smtClean="0">
                <a:solidFill>
                  <a:srgbClr val="000000"/>
                </a:solidFill>
              </a:rPr>
              <a:t> recursively S</a:t>
            </a:r>
            <a:r>
              <a:rPr lang="en-US" altLang="zh-CN" sz="2000" smtClean="0">
                <a:solidFill>
                  <a:srgbClr val="000000"/>
                </a:solidFill>
              </a:rPr>
              <a:t>ELECT</a:t>
            </a:r>
            <a:r>
              <a:rPr lang="en-US" altLang="zh-CN" sz="2400" smtClean="0">
                <a:solidFill>
                  <a:srgbClr val="000000"/>
                </a:solidFill>
              </a:rPr>
              <a:t> the </a:t>
            </a:r>
            <a:r>
              <a:rPr lang="en-US" altLang="zh-CN" sz="2400" i="1" smtClean="0">
                <a:solidFill>
                  <a:srgbClr val="008C87"/>
                </a:solidFill>
              </a:rPr>
              <a:t>i</a:t>
            </a:r>
            <a:r>
              <a:rPr lang="en-US" altLang="zh-CN" sz="2400" smtClean="0">
                <a:solidFill>
                  <a:srgbClr val="000000"/>
                </a:solidFill>
              </a:rPr>
              <a:t>th smallest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               element in the lower part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else</a:t>
            </a:r>
            <a:r>
              <a:rPr lang="en-US" altLang="zh-CN" sz="2400" smtClean="0">
                <a:solidFill>
                  <a:srgbClr val="000000"/>
                </a:solidFill>
              </a:rPr>
              <a:t> recursively S</a:t>
            </a:r>
            <a:r>
              <a:rPr lang="en-US" altLang="zh-CN" sz="2000" smtClean="0">
                <a:solidFill>
                  <a:srgbClr val="000000"/>
                </a:solidFill>
              </a:rPr>
              <a:t>ELECT</a:t>
            </a:r>
            <a:r>
              <a:rPr lang="en-US" altLang="zh-CN" sz="2400" smtClean="0">
                <a:solidFill>
                  <a:srgbClr val="000000"/>
                </a:solidFill>
              </a:rPr>
              <a:t> the </a:t>
            </a:r>
            <a:r>
              <a:rPr lang="en-US" altLang="zh-CN" sz="2400" smtClean="0">
                <a:solidFill>
                  <a:srgbClr val="008C87"/>
                </a:solidFill>
              </a:rPr>
              <a:t>(</a:t>
            </a:r>
            <a:r>
              <a:rPr lang="en-US" altLang="zh-CN" sz="2400" i="1" smtClean="0">
                <a:solidFill>
                  <a:srgbClr val="008C87"/>
                </a:solidFill>
              </a:rPr>
              <a:t>i</a:t>
            </a:r>
            <a:r>
              <a:rPr lang="en-US" altLang="zh-CN" sz="2400" smtClean="0">
                <a:solidFill>
                  <a:srgbClr val="008C87"/>
                </a:solidFill>
              </a:rPr>
              <a:t>–</a:t>
            </a:r>
            <a:r>
              <a:rPr lang="en-US" altLang="zh-CN" sz="2400" i="1" smtClean="0">
                <a:solidFill>
                  <a:srgbClr val="008C87"/>
                </a:solidFill>
              </a:rPr>
              <a:t>k</a:t>
            </a:r>
            <a:r>
              <a:rPr lang="en-US" altLang="zh-CN" sz="2400" smtClean="0">
                <a:solidFill>
                  <a:srgbClr val="008C87"/>
                </a:solidFill>
              </a:rPr>
              <a:t>)</a:t>
            </a:r>
            <a:r>
              <a:rPr lang="en-US" altLang="zh-CN" sz="2400" smtClean="0">
                <a:solidFill>
                  <a:srgbClr val="000000"/>
                </a:solidFill>
              </a:rPr>
              <a:t>th smallest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               element in the upper part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6019800" y="2743200"/>
          <a:ext cx="882650" cy="512763"/>
        </p:xfrm>
        <a:graphic>
          <a:graphicData uri="http://schemas.openxmlformats.org/presentationml/2006/ole">
            <p:oleObj spid="_x0000_s16386" name="Equation" r:id="rId3" imgW="393480" imgH="228600" progId="Equation.3">
              <p:embed/>
            </p:oleObj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6858000" y="3581400"/>
          <a:ext cx="293688" cy="2819400"/>
        </p:xfrm>
        <a:graphic>
          <a:graphicData uri="http://schemas.openxmlformats.org/presentationml/2006/ole">
            <p:oleObj spid="_x0000_s16387" name="Equation" r:id="rId4" imgW="190440" imgH="1828800" progId="Equation.3">
              <p:embed/>
            </p:oleObj>
          </a:graphicData>
        </a:graphic>
      </p:graphicFrame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7162800" y="4133850"/>
            <a:ext cx="152876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rgbClr val="CD0000"/>
                </a:solidFill>
              </a:rPr>
              <a:t>Same as</a:t>
            </a:r>
          </a:p>
          <a:p>
            <a:r>
              <a:rPr lang="en-US" altLang="zh-CN" sz="3200" i="0">
                <a:solidFill>
                  <a:srgbClr val="CD0000"/>
                </a:solidFill>
              </a:rPr>
              <a:t>R</a:t>
            </a:r>
            <a:r>
              <a:rPr lang="en-US" altLang="zh-CN" sz="2800" i="0">
                <a:solidFill>
                  <a:srgbClr val="CD0000"/>
                </a:solidFill>
              </a:rPr>
              <a:t>AND</a:t>
            </a:r>
            <a:r>
              <a:rPr lang="en-US" altLang="zh-CN" sz="3200" i="0">
                <a:solidFill>
                  <a:srgbClr val="CD0000"/>
                </a:solidFill>
              </a:rPr>
              <a:t>-</a:t>
            </a:r>
          </a:p>
          <a:p>
            <a:r>
              <a:rPr lang="en-US" altLang="zh-CN" sz="3200" i="0">
                <a:solidFill>
                  <a:srgbClr val="CD0000"/>
                </a:solidFill>
              </a:rPr>
              <a:t>S</a:t>
            </a:r>
            <a:r>
              <a:rPr lang="en-US" altLang="zh-CN" sz="2800" i="0">
                <a:solidFill>
                  <a:srgbClr val="CD0000"/>
                </a:solidFill>
              </a:rPr>
              <a:t>ELECT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409232-CB56-43C4-8128-E1597440C3D4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Choosing the pivot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9906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9906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Oval 9"/>
          <p:cNvSpPr>
            <a:spLocks noChangeArrowheads="1"/>
          </p:cNvSpPr>
          <p:nvPr/>
        </p:nvSpPr>
        <p:spPr bwMode="auto">
          <a:xfrm>
            <a:off x="9906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Oval 12"/>
          <p:cNvSpPr>
            <a:spLocks noChangeArrowheads="1"/>
          </p:cNvSpPr>
          <p:nvPr/>
        </p:nvSpPr>
        <p:spPr bwMode="auto">
          <a:xfrm>
            <a:off x="18288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18288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8288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2" name="Oval 16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3" name="Oval 17"/>
          <p:cNvSpPr>
            <a:spLocks noChangeArrowheads="1"/>
          </p:cNvSpPr>
          <p:nvPr/>
        </p:nvSpPr>
        <p:spPr bwMode="auto">
          <a:xfrm>
            <a:off x="26670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4" name="Oval 18"/>
          <p:cNvSpPr>
            <a:spLocks noChangeArrowheads="1"/>
          </p:cNvSpPr>
          <p:nvPr/>
        </p:nvSpPr>
        <p:spPr bwMode="auto">
          <a:xfrm>
            <a:off x="26670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5" name="Oval 19"/>
          <p:cNvSpPr>
            <a:spLocks noChangeArrowheads="1"/>
          </p:cNvSpPr>
          <p:nvPr/>
        </p:nvSpPr>
        <p:spPr bwMode="auto">
          <a:xfrm>
            <a:off x="26670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6" name="Oval 20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Oval 22"/>
          <p:cNvSpPr>
            <a:spLocks noChangeArrowheads="1"/>
          </p:cNvSpPr>
          <p:nvPr/>
        </p:nvSpPr>
        <p:spPr bwMode="auto">
          <a:xfrm>
            <a:off x="35052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auto">
          <a:xfrm>
            <a:off x="35052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Oval 24"/>
          <p:cNvSpPr>
            <a:spLocks noChangeArrowheads="1"/>
          </p:cNvSpPr>
          <p:nvPr/>
        </p:nvSpPr>
        <p:spPr bwMode="auto">
          <a:xfrm>
            <a:off x="35052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Oval 25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2" name="Oval 26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Oval 27"/>
          <p:cNvSpPr>
            <a:spLocks noChangeArrowheads="1"/>
          </p:cNvSpPr>
          <p:nvPr/>
        </p:nvSpPr>
        <p:spPr bwMode="auto">
          <a:xfrm>
            <a:off x="43434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Oval 28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Oval 29"/>
          <p:cNvSpPr>
            <a:spLocks noChangeArrowheads="1"/>
          </p:cNvSpPr>
          <p:nvPr/>
        </p:nvSpPr>
        <p:spPr bwMode="auto">
          <a:xfrm>
            <a:off x="43434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Oval 30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7" name="Oval 31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Oval 32"/>
          <p:cNvSpPr>
            <a:spLocks noChangeArrowheads="1"/>
          </p:cNvSpPr>
          <p:nvPr/>
        </p:nvSpPr>
        <p:spPr bwMode="auto">
          <a:xfrm>
            <a:off x="51816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Oval 33"/>
          <p:cNvSpPr>
            <a:spLocks noChangeArrowheads="1"/>
          </p:cNvSpPr>
          <p:nvPr/>
        </p:nvSpPr>
        <p:spPr bwMode="auto">
          <a:xfrm>
            <a:off x="51816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Oval 34"/>
          <p:cNvSpPr>
            <a:spLocks noChangeArrowheads="1"/>
          </p:cNvSpPr>
          <p:nvPr/>
        </p:nvSpPr>
        <p:spPr bwMode="auto">
          <a:xfrm>
            <a:off x="51816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Oval 35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2" name="Oval 36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3" name="Oval 37"/>
          <p:cNvSpPr>
            <a:spLocks noChangeArrowheads="1"/>
          </p:cNvSpPr>
          <p:nvPr/>
        </p:nvSpPr>
        <p:spPr bwMode="auto">
          <a:xfrm>
            <a:off x="60198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Oval 38"/>
          <p:cNvSpPr>
            <a:spLocks noChangeArrowheads="1"/>
          </p:cNvSpPr>
          <p:nvPr/>
        </p:nvSpPr>
        <p:spPr bwMode="auto">
          <a:xfrm>
            <a:off x="60198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5" name="Oval 39"/>
          <p:cNvSpPr>
            <a:spLocks noChangeArrowheads="1"/>
          </p:cNvSpPr>
          <p:nvPr/>
        </p:nvSpPr>
        <p:spPr bwMode="auto">
          <a:xfrm>
            <a:off x="60198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6" name="Oval 40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Oval 41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Oval 42"/>
          <p:cNvSpPr>
            <a:spLocks noChangeArrowheads="1"/>
          </p:cNvSpPr>
          <p:nvPr/>
        </p:nvSpPr>
        <p:spPr bwMode="auto">
          <a:xfrm>
            <a:off x="68580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9" name="Oval 43"/>
          <p:cNvSpPr>
            <a:spLocks noChangeArrowheads="1"/>
          </p:cNvSpPr>
          <p:nvPr/>
        </p:nvSpPr>
        <p:spPr bwMode="auto">
          <a:xfrm>
            <a:off x="68580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0" name="Oval 44"/>
          <p:cNvSpPr>
            <a:spLocks noChangeArrowheads="1"/>
          </p:cNvSpPr>
          <p:nvPr/>
        </p:nvSpPr>
        <p:spPr bwMode="auto">
          <a:xfrm>
            <a:off x="68580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Oval 45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2" name="Oval 46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Oval 47"/>
          <p:cNvSpPr>
            <a:spLocks noChangeArrowheads="1"/>
          </p:cNvSpPr>
          <p:nvPr/>
        </p:nvSpPr>
        <p:spPr bwMode="auto">
          <a:xfrm>
            <a:off x="76962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4" name="Oval 48"/>
          <p:cNvSpPr>
            <a:spLocks noChangeArrowheads="1"/>
          </p:cNvSpPr>
          <p:nvPr/>
        </p:nvSpPr>
        <p:spPr bwMode="auto">
          <a:xfrm>
            <a:off x="76962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70A6AE-93B1-4E0B-B388-4167BFE1E7B3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Choosing the pivot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z="1800" smtClean="0"/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D0000"/>
                </a:solidFill>
              </a:rPr>
              <a:t>1.</a:t>
            </a:r>
            <a:r>
              <a:rPr lang="en-US" altLang="zh-CN" smtClean="0">
                <a:solidFill>
                  <a:srgbClr val="CD0000"/>
                </a:solidFill>
                <a:latin typeface="TimesNewRomanPSMT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Divide the </a:t>
            </a:r>
            <a:r>
              <a:rPr lang="en-US" altLang="zh-CN" i="1" smtClean="0">
                <a:solidFill>
                  <a:srgbClr val="008B88"/>
                </a:solidFill>
              </a:rPr>
              <a:t>n </a:t>
            </a:r>
            <a:r>
              <a:rPr lang="en-US" altLang="zh-CN" smtClean="0">
                <a:solidFill>
                  <a:srgbClr val="000000"/>
                </a:solidFill>
              </a:rPr>
              <a:t>elements into groups of </a:t>
            </a:r>
            <a:r>
              <a:rPr lang="en-US" altLang="zh-CN" smtClean="0">
                <a:solidFill>
                  <a:srgbClr val="008B88"/>
                </a:solidFill>
              </a:rPr>
              <a:t>5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  <a:endParaRPr lang="en-US" altLang="zh-CN" smtClean="0"/>
          </a:p>
        </p:txBody>
      </p:sp>
      <p:sp>
        <p:nvSpPr>
          <p:cNvPr id="71685" name="Oval 4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Oval 5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Oval 6"/>
          <p:cNvSpPr>
            <a:spLocks noChangeArrowheads="1"/>
          </p:cNvSpPr>
          <p:nvPr/>
        </p:nvSpPr>
        <p:spPr bwMode="auto">
          <a:xfrm>
            <a:off x="9906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Oval 7"/>
          <p:cNvSpPr>
            <a:spLocks noChangeArrowheads="1"/>
          </p:cNvSpPr>
          <p:nvPr/>
        </p:nvSpPr>
        <p:spPr bwMode="auto">
          <a:xfrm>
            <a:off x="9906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9" name="Oval 8"/>
          <p:cNvSpPr>
            <a:spLocks noChangeArrowheads="1"/>
          </p:cNvSpPr>
          <p:nvPr/>
        </p:nvSpPr>
        <p:spPr bwMode="auto">
          <a:xfrm>
            <a:off x="9906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0" name="Oval 9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1" name="Oval 10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2" name="Oval 11"/>
          <p:cNvSpPr>
            <a:spLocks noChangeArrowheads="1"/>
          </p:cNvSpPr>
          <p:nvPr/>
        </p:nvSpPr>
        <p:spPr bwMode="auto">
          <a:xfrm>
            <a:off x="18288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3" name="Oval 12"/>
          <p:cNvSpPr>
            <a:spLocks noChangeArrowheads="1"/>
          </p:cNvSpPr>
          <p:nvPr/>
        </p:nvSpPr>
        <p:spPr bwMode="auto">
          <a:xfrm>
            <a:off x="18288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4" name="Oval 13"/>
          <p:cNvSpPr>
            <a:spLocks noChangeArrowheads="1"/>
          </p:cNvSpPr>
          <p:nvPr/>
        </p:nvSpPr>
        <p:spPr bwMode="auto">
          <a:xfrm>
            <a:off x="18288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5" name="Oval 14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6" name="Oval 15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7" name="Oval 16"/>
          <p:cNvSpPr>
            <a:spLocks noChangeArrowheads="1"/>
          </p:cNvSpPr>
          <p:nvPr/>
        </p:nvSpPr>
        <p:spPr bwMode="auto">
          <a:xfrm>
            <a:off x="26670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8" name="Oval 17"/>
          <p:cNvSpPr>
            <a:spLocks noChangeArrowheads="1"/>
          </p:cNvSpPr>
          <p:nvPr/>
        </p:nvSpPr>
        <p:spPr bwMode="auto">
          <a:xfrm>
            <a:off x="26670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9" name="Oval 18"/>
          <p:cNvSpPr>
            <a:spLocks noChangeArrowheads="1"/>
          </p:cNvSpPr>
          <p:nvPr/>
        </p:nvSpPr>
        <p:spPr bwMode="auto">
          <a:xfrm>
            <a:off x="26670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0" name="Oval 19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1" name="Oval 20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2" name="Oval 21"/>
          <p:cNvSpPr>
            <a:spLocks noChangeArrowheads="1"/>
          </p:cNvSpPr>
          <p:nvPr/>
        </p:nvSpPr>
        <p:spPr bwMode="auto">
          <a:xfrm>
            <a:off x="35052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3" name="Oval 22"/>
          <p:cNvSpPr>
            <a:spLocks noChangeArrowheads="1"/>
          </p:cNvSpPr>
          <p:nvPr/>
        </p:nvSpPr>
        <p:spPr bwMode="auto">
          <a:xfrm>
            <a:off x="35052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4" name="Oval 23"/>
          <p:cNvSpPr>
            <a:spLocks noChangeArrowheads="1"/>
          </p:cNvSpPr>
          <p:nvPr/>
        </p:nvSpPr>
        <p:spPr bwMode="auto">
          <a:xfrm>
            <a:off x="35052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5" name="Oval 24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6" name="Oval 25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7" name="Oval 26"/>
          <p:cNvSpPr>
            <a:spLocks noChangeArrowheads="1"/>
          </p:cNvSpPr>
          <p:nvPr/>
        </p:nvSpPr>
        <p:spPr bwMode="auto">
          <a:xfrm>
            <a:off x="43434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8" name="Oval 27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9" name="Oval 28"/>
          <p:cNvSpPr>
            <a:spLocks noChangeArrowheads="1"/>
          </p:cNvSpPr>
          <p:nvPr/>
        </p:nvSpPr>
        <p:spPr bwMode="auto">
          <a:xfrm>
            <a:off x="43434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0" name="Oval 29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1" name="Oval 30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2" name="Oval 31"/>
          <p:cNvSpPr>
            <a:spLocks noChangeArrowheads="1"/>
          </p:cNvSpPr>
          <p:nvPr/>
        </p:nvSpPr>
        <p:spPr bwMode="auto">
          <a:xfrm>
            <a:off x="51816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3" name="Oval 32"/>
          <p:cNvSpPr>
            <a:spLocks noChangeArrowheads="1"/>
          </p:cNvSpPr>
          <p:nvPr/>
        </p:nvSpPr>
        <p:spPr bwMode="auto">
          <a:xfrm>
            <a:off x="51816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4" name="Oval 33"/>
          <p:cNvSpPr>
            <a:spLocks noChangeArrowheads="1"/>
          </p:cNvSpPr>
          <p:nvPr/>
        </p:nvSpPr>
        <p:spPr bwMode="auto">
          <a:xfrm>
            <a:off x="51816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5" name="Oval 34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6" name="Oval 35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7" name="Oval 36"/>
          <p:cNvSpPr>
            <a:spLocks noChangeArrowheads="1"/>
          </p:cNvSpPr>
          <p:nvPr/>
        </p:nvSpPr>
        <p:spPr bwMode="auto">
          <a:xfrm>
            <a:off x="60198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8" name="Oval 37"/>
          <p:cNvSpPr>
            <a:spLocks noChangeArrowheads="1"/>
          </p:cNvSpPr>
          <p:nvPr/>
        </p:nvSpPr>
        <p:spPr bwMode="auto">
          <a:xfrm>
            <a:off x="60198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9" name="Oval 38"/>
          <p:cNvSpPr>
            <a:spLocks noChangeArrowheads="1"/>
          </p:cNvSpPr>
          <p:nvPr/>
        </p:nvSpPr>
        <p:spPr bwMode="auto">
          <a:xfrm>
            <a:off x="60198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0" name="Oval 39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1" name="Oval 40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2" name="Oval 41"/>
          <p:cNvSpPr>
            <a:spLocks noChangeArrowheads="1"/>
          </p:cNvSpPr>
          <p:nvPr/>
        </p:nvSpPr>
        <p:spPr bwMode="auto">
          <a:xfrm>
            <a:off x="68580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3" name="Oval 42"/>
          <p:cNvSpPr>
            <a:spLocks noChangeArrowheads="1"/>
          </p:cNvSpPr>
          <p:nvPr/>
        </p:nvSpPr>
        <p:spPr bwMode="auto">
          <a:xfrm>
            <a:off x="68580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4" name="Oval 43"/>
          <p:cNvSpPr>
            <a:spLocks noChangeArrowheads="1"/>
          </p:cNvSpPr>
          <p:nvPr/>
        </p:nvSpPr>
        <p:spPr bwMode="auto">
          <a:xfrm>
            <a:off x="68580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5" name="Oval 44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6" name="Oval 45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7" name="Oval 46"/>
          <p:cNvSpPr>
            <a:spLocks noChangeArrowheads="1"/>
          </p:cNvSpPr>
          <p:nvPr/>
        </p:nvSpPr>
        <p:spPr bwMode="auto">
          <a:xfrm>
            <a:off x="76962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8" name="Oval 47"/>
          <p:cNvSpPr>
            <a:spLocks noChangeArrowheads="1"/>
          </p:cNvSpPr>
          <p:nvPr/>
        </p:nvSpPr>
        <p:spPr bwMode="auto">
          <a:xfrm>
            <a:off x="76962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9" name="Rectangle 48"/>
          <p:cNvSpPr>
            <a:spLocks noChangeArrowheads="1"/>
          </p:cNvSpPr>
          <p:nvPr/>
        </p:nvSpPr>
        <p:spPr bwMode="auto">
          <a:xfrm>
            <a:off x="914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0" name="Rectangle 49"/>
          <p:cNvSpPr>
            <a:spLocks noChangeArrowheads="1"/>
          </p:cNvSpPr>
          <p:nvPr/>
        </p:nvSpPr>
        <p:spPr bwMode="auto">
          <a:xfrm>
            <a:off x="1752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1" name="Rectangle 50"/>
          <p:cNvSpPr>
            <a:spLocks noChangeArrowheads="1"/>
          </p:cNvSpPr>
          <p:nvPr/>
        </p:nvSpPr>
        <p:spPr bwMode="auto">
          <a:xfrm>
            <a:off x="2590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2" name="Rectangle 51"/>
          <p:cNvSpPr>
            <a:spLocks noChangeArrowheads="1"/>
          </p:cNvSpPr>
          <p:nvPr/>
        </p:nvSpPr>
        <p:spPr bwMode="auto">
          <a:xfrm>
            <a:off x="34290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3" name="Rectangle 52"/>
          <p:cNvSpPr>
            <a:spLocks noChangeArrowheads="1"/>
          </p:cNvSpPr>
          <p:nvPr/>
        </p:nvSpPr>
        <p:spPr bwMode="auto">
          <a:xfrm>
            <a:off x="42672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4" name="Rectangle 53"/>
          <p:cNvSpPr>
            <a:spLocks noChangeArrowheads="1"/>
          </p:cNvSpPr>
          <p:nvPr/>
        </p:nvSpPr>
        <p:spPr bwMode="auto">
          <a:xfrm>
            <a:off x="5105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5" name="Rectangle 54"/>
          <p:cNvSpPr>
            <a:spLocks noChangeArrowheads="1"/>
          </p:cNvSpPr>
          <p:nvPr/>
        </p:nvSpPr>
        <p:spPr bwMode="auto">
          <a:xfrm>
            <a:off x="5943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6" name="Rectangle 55"/>
          <p:cNvSpPr>
            <a:spLocks noChangeArrowheads="1"/>
          </p:cNvSpPr>
          <p:nvPr/>
        </p:nvSpPr>
        <p:spPr bwMode="auto">
          <a:xfrm>
            <a:off x="6781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18F708-A170-4753-A8DF-D2D04CF259DF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Choosing the pivot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endParaRPr lang="en-US" altLang="zh-CN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8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solidFill>
                <a:srgbClr val="000000"/>
              </a:solidFill>
              <a:latin typeface="TimesNewRomanPSMT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D0000"/>
                </a:solidFill>
              </a:rPr>
              <a:t>1.</a:t>
            </a:r>
            <a:r>
              <a:rPr lang="en-US" altLang="zh-CN" sz="2800" smtClean="0">
                <a:solidFill>
                  <a:srgbClr val="000000"/>
                </a:solidFill>
                <a:latin typeface="TimesNewRomanPSMT" charset="0"/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Divide the </a:t>
            </a:r>
            <a:r>
              <a:rPr lang="en-US" altLang="zh-CN" sz="2800" i="1" smtClean="0">
                <a:solidFill>
                  <a:srgbClr val="008B88"/>
                </a:solidFill>
              </a:rPr>
              <a:t>n </a:t>
            </a:r>
            <a:r>
              <a:rPr lang="en-US" altLang="zh-CN" sz="2800" smtClean="0">
                <a:solidFill>
                  <a:srgbClr val="000000"/>
                </a:solidFill>
              </a:rPr>
              <a:t>elements into groups of </a:t>
            </a:r>
            <a:r>
              <a:rPr lang="en-US" altLang="zh-CN" sz="2800" smtClean="0">
                <a:solidFill>
                  <a:srgbClr val="008B88"/>
                </a:solidFill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</a:rPr>
              <a:t>.  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  Find the median of each </a:t>
            </a:r>
            <a:r>
              <a:rPr lang="en-US" altLang="zh-CN" sz="2800" smtClean="0">
                <a:solidFill>
                  <a:srgbClr val="008B88"/>
                </a:solidFill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</a:rPr>
              <a:t>-element group by rote.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</p:txBody>
      </p:sp>
      <p:sp>
        <p:nvSpPr>
          <p:cNvPr id="72709" name="Oval 4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Oval 5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1" name="Oval 6"/>
          <p:cNvSpPr>
            <a:spLocks noChangeArrowheads="1"/>
          </p:cNvSpPr>
          <p:nvPr/>
        </p:nvSpPr>
        <p:spPr bwMode="auto">
          <a:xfrm>
            <a:off x="990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2" name="Oval 7"/>
          <p:cNvSpPr>
            <a:spLocks noChangeArrowheads="1"/>
          </p:cNvSpPr>
          <p:nvPr/>
        </p:nvSpPr>
        <p:spPr bwMode="auto">
          <a:xfrm>
            <a:off x="990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3" name="Oval 8"/>
          <p:cNvSpPr>
            <a:spLocks noChangeArrowheads="1"/>
          </p:cNvSpPr>
          <p:nvPr/>
        </p:nvSpPr>
        <p:spPr bwMode="auto">
          <a:xfrm>
            <a:off x="990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4" name="Oval 9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5" name="Oval 10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Oval 11"/>
          <p:cNvSpPr>
            <a:spLocks noChangeArrowheads="1"/>
          </p:cNvSpPr>
          <p:nvPr/>
        </p:nvSpPr>
        <p:spPr bwMode="auto">
          <a:xfrm>
            <a:off x="1828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7" name="Oval 12"/>
          <p:cNvSpPr>
            <a:spLocks noChangeArrowheads="1"/>
          </p:cNvSpPr>
          <p:nvPr/>
        </p:nvSpPr>
        <p:spPr bwMode="auto">
          <a:xfrm>
            <a:off x="1828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8" name="Oval 13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9" name="Oval 14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0" name="Oval 15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1" name="Oval 16"/>
          <p:cNvSpPr>
            <a:spLocks noChangeArrowheads="1"/>
          </p:cNvSpPr>
          <p:nvPr/>
        </p:nvSpPr>
        <p:spPr bwMode="auto">
          <a:xfrm>
            <a:off x="2667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2" name="Oval 17"/>
          <p:cNvSpPr>
            <a:spLocks noChangeArrowheads="1"/>
          </p:cNvSpPr>
          <p:nvPr/>
        </p:nvSpPr>
        <p:spPr bwMode="auto">
          <a:xfrm>
            <a:off x="2667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3" name="Oval 18"/>
          <p:cNvSpPr>
            <a:spLocks noChangeArrowheads="1"/>
          </p:cNvSpPr>
          <p:nvPr/>
        </p:nvSpPr>
        <p:spPr bwMode="auto">
          <a:xfrm>
            <a:off x="2667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4" name="Oval 19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5" name="Oval 20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6" name="Oval 21"/>
          <p:cNvSpPr>
            <a:spLocks noChangeArrowheads="1"/>
          </p:cNvSpPr>
          <p:nvPr/>
        </p:nvSpPr>
        <p:spPr bwMode="auto">
          <a:xfrm>
            <a:off x="35052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7" name="Oval 22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8" name="Oval 23"/>
          <p:cNvSpPr>
            <a:spLocks noChangeArrowheads="1"/>
          </p:cNvSpPr>
          <p:nvPr/>
        </p:nvSpPr>
        <p:spPr bwMode="auto">
          <a:xfrm>
            <a:off x="35052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9" name="Oval 24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0" name="Oval 25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1" name="Oval 26"/>
          <p:cNvSpPr>
            <a:spLocks noChangeArrowheads="1"/>
          </p:cNvSpPr>
          <p:nvPr/>
        </p:nvSpPr>
        <p:spPr bwMode="auto">
          <a:xfrm>
            <a:off x="43434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2" name="Oval 27"/>
          <p:cNvSpPr>
            <a:spLocks noChangeArrowheads="1"/>
          </p:cNvSpPr>
          <p:nvPr/>
        </p:nvSpPr>
        <p:spPr bwMode="auto">
          <a:xfrm>
            <a:off x="43434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3" name="Oval 28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4" name="Oval 29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5" name="Oval 30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6" name="Oval 31"/>
          <p:cNvSpPr>
            <a:spLocks noChangeArrowheads="1"/>
          </p:cNvSpPr>
          <p:nvPr/>
        </p:nvSpPr>
        <p:spPr bwMode="auto">
          <a:xfrm>
            <a:off x="5181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7" name="Oval 32"/>
          <p:cNvSpPr>
            <a:spLocks noChangeArrowheads="1"/>
          </p:cNvSpPr>
          <p:nvPr/>
        </p:nvSpPr>
        <p:spPr bwMode="auto">
          <a:xfrm>
            <a:off x="5181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8" name="Oval 33"/>
          <p:cNvSpPr>
            <a:spLocks noChangeArrowheads="1"/>
          </p:cNvSpPr>
          <p:nvPr/>
        </p:nvSpPr>
        <p:spPr bwMode="auto">
          <a:xfrm>
            <a:off x="5181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9" name="Oval 34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0" name="Oval 35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1" name="Oval 36"/>
          <p:cNvSpPr>
            <a:spLocks noChangeArrowheads="1"/>
          </p:cNvSpPr>
          <p:nvPr/>
        </p:nvSpPr>
        <p:spPr bwMode="auto">
          <a:xfrm>
            <a:off x="6019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2" name="Oval 37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3" name="Oval 38"/>
          <p:cNvSpPr>
            <a:spLocks noChangeArrowheads="1"/>
          </p:cNvSpPr>
          <p:nvPr/>
        </p:nvSpPr>
        <p:spPr bwMode="auto">
          <a:xfrm>
            <a:off x="6019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Oval 39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Oval 40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6" name="Oval 41"/>
          <p:cNvSpPr>
            <a:spLocks noChangeArrowheads="1"/>
          </p:cNvSpPr>
          <p:nvPr/>
        </p:nvSpPr>
        <p:spPr bwMode="auto">
          <a:xfrm>
            <a:off x="6858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7" name="Oval 42"/>
          <p:cNvSpPr>
            <a:spLocks noChangeArrowheads="1"/>
          </p:cNvSpPr>
          <p:nvPr/>
        </p:nvSpPr>
        <p:spPr bwMode="auto">
          <a:xfrm>
            <a:off x="6858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8" name="Oval 43"/>
          <p:cNvSpPr>
            <a:spLocks noChangeArrowheads="1"/>
          </p:cNvSpPr>
          <p:nvPr/>
        </p:nvSpPr>
        <p:spPr bwMode="auto">
          <a:xfrm>
            <a:off x="6858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9" name="Oval 44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0" name="Oval 45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1" name="Oval 46"/>
          <p:cNvSpPr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2" name="Oval 47"/>
          <p:cNvSpPr>
            <a:spLocks noChangeArrowheads="1"/>
          </p:cNvSpPr>
          <p:nvPr/>
        </p:nvSpPr>
        <p:spPr bwMode="auto">
          <a:xfrm>
            <a:off x="7696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3" name="Line 58"/>
          <p:cNvSpPr>
            <a:spLocks noChangeShapeType="1"/>
          </p:cNvSpPr>
          <p:nvPr/>
        </p:nvSpPr>
        <p:spPr bwMode="auto">
          <a:xfrm flipV="1">
            <a:off x="1981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54" name="Line 61"/>
          <p:cNvSpPr>
            <a:spLocks noChangeShapeType="1"/>
          </p:cNvSpPr>
          <p:nvPr/>
        </p:nvSpPr>
        <p:spPr bwMode="auto">
          <a:xfrm flipV="1">
            <a:off x="1219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55" name="Line 63"/>
          <p:cNvSpPr>
            <a:spLocks noChangeShapeType="1"/>
          </p:cNvSpPr>
          <p:nvPr/>
        </p:nvSpPr>
        <p:spPr bwMode="auto">
          <a:xfrm flipV="1">
            <a:off x="2895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56" name="Line 67"/>
          <p:cNvSpPr>
            <a:spLocks noChangeShapeType="1"/>
          </p:cNvSpPr>
          <p:nvPr/>
        </p:nvSpPr>
        <p:spPr bwMode="auto">
          <a:xfrm flipV="1">
            <a:off x="3657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57" name="Line 68"/>
          <p:cNvSpPr>
            <a:spLocks noChangeShapeType="1"/>
          </p:cNvSpPr>
          <p:nvPr/>
        </p:nvSpPr>
        <p:spPr bwMode="auto">
          <a:xfrm flipV="1">
            <a:off x="44958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58" name="Line 69"/>
          <p:cNvSpPr>
            <a:spLocks noChangeShapeType="1"/>
          </p:cNvSpPr>
          <p:nvPr/>
        </p:nvSpPr>
        <p:spPr bwMode="auto">
          <a:xfrm flipV="1">
            <a:off x="54102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59" name="Line 70"/>
          <p:cNvSpPr>
            <a:spLocks noChangeShapeType="1"/>
          </p:cNvSpPr>
          <p:nvPr/>
        </p:nvSpPr>
        <p:spPr bwMode="auto">
          <a:xfrm flipV="1">
            <a:off x="6172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0" name="Line 72"/>
          <p:cNvSpPr>
            <a:spLocks noChangeShapeType="1"/>
          </p:cNvSpPr>
          <p:nvPr/>
        </p:nvSpPr>
        <p:spPr bwMode="auto">
          <a:xfrm flipV="1">
            <a:off x="7086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1" name="Line 73"/>
          <p:cNvSpPr>
            <a:spLocks noChangeShapeType="1"/>
          </p:cNvSpPr>
          <p:nvPr/>
        </p:nvSpPr>
        <p:spPr bwMode="auto">
          <a:xfrm flipV="1">
            <a:off x="1981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2" name="Line 74"/>
          <p:cNvSpPr>
            <a:spLocks noChangeShapeType="1"/>
          </p:cNvSpPr>
          <p:nvPr/>
        </p:nvSpPr>
        <p:spPr bwMode="auto">
          <a:xfrm flipV="1">
            <a:off x="1219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3" name="Line 75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4" name="Line 76"/>
          <p:cNvSpPr>
            <a:spLocks noChangeShapeType="1"/>
          </p:cNvSpPr>
          <p:nvPr/>
        </p:nvSpPr>
        <p:spPr bwMode="auto">
          <a:xfrm flipV="1">
            <a:off x="3657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5" name="Line 77"/>
          <p:cNvSpPr>
            <a:spLocks noChangeShapeType="1"/>
          </p:cNvSpPr>
          <p:nvPr/>
        </p:nvSpPr>
        <p:spPr bwMode="auto">
          <a:xfrm flipV="1">
            <a:off x="44958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6" name="Line 78"/>
          <p:cNvSpPr>
            <a:spLocks noChangeShapeType="1"/>
          </p:cNvSpPr>
          <p:nvPr/>
        </p:nvSpPr>
        <p:spPr bwMode="auto">
          <a:xfrm flipV="1">
            <a:off x="5410200" y="2362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7" name="Line 79"/>
          <p:cNvSpPr>
            <a:spLocks noChangeShapeType="1"/>
          </p:cNvSpPr>
          <p:nvPr/>
        </p:nvSpPr>
        <p:spPr bwMode="auto">
          <a:xfrm flipV="1">
            <a:off x="6172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8" name="Line 80"/>
          <p:cNvSpPr>
            <a:spLocks noChangeShapeType="1"/>
          </p:cNvSpPr>
          <p:nvPr/>
        </p:nvSpPr>
        <p:spPr bwMode="auto">
          <a:xfrm flipV="1">
            <a:off x="7086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9" name="Freeform 81"/>
          <p:cNvSpPr>
            <a:spLocks/>
          </p:cNvSpPr>
          <p:nvPr/>
        </p:nvSpPr>
        <p:spPr bwMode="auto">
          <a:xfrm>
            <a:off x="838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0" name="Freeform 82"/>
          <p:cNvSpPr>
            <a:spLocks/>
          </p:cNvSpPr>
          <p:nvPr/>
        </p:nvSpPr>
        <p:spPr bwMode="auto">
          <a:xfrm>
            <a:off x="838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1" name="Freeform 83"/>
          <p:cNvSpPr>
            <a:spLocks/>
          </p:cNvSpPr>
          <p:nvPr/>
        </p:nvSpPr>
        <p:spPr bwMode="auto">
          <a:xfrm>
            <a:off x="1676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2" name="Freeform 84"/>
          <p:cNvSpPr>
            <a:spLocks/>
          </p:cNvSpPr>
          <p:nvPr/>
        </p:nvSpPr>
        <p:spPr bwMode="auto">
          <a:xfrm>
            <a:off x="1676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3" name="Freeform 85"/>
          <p:cNvSpPr>
            <a:spLocks/>
          </p:cNvSpPr>
          <p:nvPr/>
        </p:nvSpPr>
        <p:spPr bwMode="auto">
          <a:xfrm>
            <a:off x="2514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4" name="Freeform 86"/>
          <p:cNvSpPr>
            <a:spLocks/>
          </p:cNvSpPr>
          <p:nvPr/>
        </p:nvSpPr>
        <p:spPr bwMode="auto">
          <a:xfrm>
            <a:off x="2514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5" name="Freeform 87"/>
          <p:cNvSpPr>
            <a:spLocks/>
          </p:cNvSpPr>
          <p:nvPr/>
        </p:nvSpPr>
        <p:spPr bwMode="auto">
          <a:xfrm>
            <a:off x="33528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6" name="Freeform 88"/>
          <p:cNvSpPr>
            <a:spLocks/>
          </p:cNvSpPr>
          <p:nvPr/>
        </p:nvSpPr>
        <p:spPr bwMode="auto">
          <a:xfrm>
            <a:off x="33528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7" name="Freeform 89"/>
          <p:cNvSpPr>
            <a:spLocks/>
          </p:cNvSpPr>
          <p:nvPr/>
        </p:nvSpPr>
        <p:spPr bwMode="auto">
          <a:xfrm>
            <a:off x="41910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8" name="Freeform 90"/>
          <p:cNvSpPr>
            <a:spLocks/>
          </p:cNvSpPr>
          <p:nvPr/>
        </p:nvSpPr>
        <p:spPr bwMode="auto">
          <a:xfrm>
            <a:off x="41910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9" name="Freeform 91"/>
          <p:cNvSpPr>
            <a:spLocks/>
          </p:cNvSpPr>
          <p:nvPr/>
        </p:nvSpPr>
        <p:spPr bwMode="auto">
          <a:xfrm>
            <a:off x="5029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80" name="Freeform 92"/>
          <p:cNvSpPr>
            <a:spLocks/>
          </p:cNvSpPr>
          <p:nvPr/>
        </p:nvSpPr>
        <p:spPr bwMode="auto">
          <a:xfrm>
            <a:off x="5029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81" name="Freeform 93"/>
          <p:cNvSpPr>
            <a:spLocks/>
          </p:cNvSpPr>
          <p:nvPr/>
        </p:nvSpPr>
        <p:spPr bwMode="auto">
          <a:xfrm>
            <a:off x="5867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82" name="Freeform 94"/>
          <p:cNvSpPr>
            <a:spLocks/>
          </p:cNvSpPr>
          <p:nvPr/>
        </p:nvSpPr>
        <p:spPr bwMode="auto">
          <a:xfrm>
            <a:off x="5867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83" name="Freeform 95"/>
          <p:cNvSpPr>
            <a:spLocks/>
          </p:cNvSpPr>
          <p:nvPr/>
        </p:nvSpPr>
        <p:spPr bwMode="auto">
          <a:xfrm>
            <a:off x="6705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84" name="Freeform 96"/>
          <p:cNvSpPr>
            <a:spLocks/>
          </p:cNvSpPr>
          <p:nvPr/>
        </p:nvSpPr>
        <p:spPr bwMode="auto">
          <a:xfrm>
            <a:off x="6705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85" name="Rectangle 97"/>
          <p:cNvSpPr>
            <a:spLocks noChangeArrowheads="1"/>
          </p:cNvSpPr>
          <p:nvPr/>
        </p:nvSpPr>
        <p:spPr bwMode="auto">
          <a:xfrm>
            <a:off x="914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86" name="Rectangle 98"/>
          <p:cNvSpPr>
            <a:spLocks noChangeArrowheads="1"/>
          </p:cNvSpPr>
          <p:nvPr/>
        </p:nvSpPr>
        <p:spPr bwMode="auto">
          <a:xfrm>
            <a:off x="1752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87" name="Rectangle 99"/>
          <p:cNvSpPr>
            <a:spLocks noChangeArrowheads="1"/>
          </p:cNvSpPr>
          <p:nvPr/>
        </p:nvSpPr>
        <p:spPr bwMode="auto">
          <a:xfrm>
            <a:off x="2590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88" name="Rectangle 100"/>
          <p:cNvSpPr>
            <a:spLocks noChangeArrowheads="1"/>
          </p:cNvSpPr>
          <p:nvPr/>
        </p:nvSpPr>
        <p:spPr bwMode="auto">
          <a:xfrm>
            <a:off x="34290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89" name="Rectangle 101"/>
          <p:cNvSpPr>
            <a:spLocks noChangeArrowheads="1"/>
          </p:cNvSpPr>
          <p:nvPr/>
        </p:nvSpPr>
        <p:spPr bwMode="auto">
          <a:xfrm>
            <a:off x="42672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90" name="Rectangle 102"/>
          <p:cNvSpPr>
            <a:spLocks noChangeArrowheads="1"/>
          </p:cNvSpPr>
          <p:nvPr/>
        </p:nvSpPr>
        <p:spPr bwMode="auto">
          <a:xfrm>
            <a:off x="5105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91" name="Rectangle 103"/>
          <p:cNvSpPr>
            <a:spLocks noChangeArrowheads="1"/>
          </p:cNvSpPr>
          <p:nvPr/>
        </p:nvSpPr>
        <p:spPr bwMode="auto">
          <a:xfrm>
            <a:off x="5943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92" name="Rectangle 104"/>
          <p:cNvSpPr>
            <a:spLocks noChangeArrowheads="1"/>
          </p:cNvSpPr>
          <p:nvPr/>
        </p:nvSpPr>
        <p:spPr bwMode="auto">
          <a:xfrm>
            <a:off x="6781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93" name="Oval 105"/>
          <p:cNvSpPr>
            <a:spLocks noChangeArrowheads="1"/>
          </p:cNvSpPr>
          <p:nvPr/>
        </p:nvSpPr>
        <p:spPr bwMode="auto">
          <a:xfrm>
            <a:off x="8229600" y="4876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94" name="Oval 106"/>
          <p:cNvSpPr>
            <a:spLocks noChangeArrowheads="1"/>
          </p:cNvSpPr>
          <p:nvPr/>
        </p:nvSpPr>
        <p:spPr bwMode="auto">
          <a:xfrm>
            <a:off x="8229600" y="5562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95" name="Line 107"/>
          <p:cNvSpPr>
            <a:spLocks noChangeShapeType="1"/>
          </p:cNvSpPr>
          <p:nvPr/>
        </p:nvSpPr>
        <p:spPr bwMode="auto">
          <a:xfrm flipV="1">
            <a:off x="83820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96" name="Text Box 108"/>
          <p:cNvSpPr txBox="1">
            <a:spLocks noChangeArrowheads="1"/>
          </p:cNvSpPr>
          <p:nvPr/>
        </p:nvSpPr>
        <p:spPr bwMode="auto">
          <a:xfrm>
            <a:off x="7924800" y="438467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lesser</a:t>
            </a:r>
          </a:p>
        </p:txBody>
      </p:sp>
      <p:sp>
        <p:nvSpPr>
          <p:cNvPr id="72797" name="Text Box 109"/>
          <p:cNvSpPr txBox="1">
            <a:spLocks noChangeArrowheads="1"/>
          </p:cNvSpPr>
          <p:nvPr/>
        </p:nvSpPr>
        <p:spPr bwMode="auto">
          <a:xfrm>
            <a:off x="7848600" y="59436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greater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E8250-4A71-4F37-9642-CA1996C962A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Choosing the pivot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990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990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990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Oval 10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>
            <a:off x="1828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Oval 12"/>
          <p:cNvSpPr>
            <a:spLocks noChangeArrowheads="1"/>
          </p:cNvSpPr>
          <p:nvPr/>
        </p:nvSpPr>
        <p:spPr bwMode="auto">
          <a:xfrm>
            <a:off x="1828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Oval 13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Oval 14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Oval 15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Oval 16"/>
          <p:cNvSpPr>
            <a:spLocks noChangeArrowheads="1"/>
          </p:cNvSpPr>
          <p:nvPr/>
        </p:nvSpPr>
        <p:spPr bwMode="auto">
          <a:xfrm>
            <a:off x="2667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7" name="Oval 17"/>
          <p:cNvSpPr>
            <a:spLocks noChangeArrowheads="1"/>
          </p:cNvSpPr>
          <p:nvPr/>
        </p:nvSpPr>
        <p:spPr bwMode="auto">
          <a:xfrm>
            <a:off x="2667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Oval 18"/>
          <p:cNvSpPr>
            <a:spLocks noChangeArrowheads="1"/>
          </p:cNvSpPr>
          <p:nvPr/>
        </p:nvSpPr>
        <p:spPr bwMode="auto">
          <a:xfrm>
            <a:off x="2667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9" name="Oval 19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0" name="Oval 20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Oval 21"/>
          <p:cNvSpPr>
            <a:spLocks noChangeArrowheads="1"/>
          </p:cNvSpPr>
          <p:nvPr/>
        </p:nvSpPr>
        <p:spPr bwMode="auto">
          <a:xfrm>
            <a:off x="35052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2" name="Oval 22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3" name="Oval 23"/>
          <p:cNvSpPr>
            <a:spLocks noChangeArrowheads="1"/>
          </p:cNvSpPr>
          <p:nvPr/>
        </p:nvSpPr>
        <p:spPr bwMode="auto">
          <a:xfrm>
            <a:off x="35052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4" name="Oval 24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5" name="Oval 25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6" name="Oval 26"/>
          <p:cNvSpPr>
            <a:spLocks noChangeArrowheads="1"/>
          </p:cNvSpPr>
          <p:nvPr/>
        </p:nvSpPr>
        <p:spPr bwMode="auto">
          <a:xfrm>
            <a:off x="43434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7" name="Oval 27"/>
          <p:cNvSpPr>
            <a:spLocks noChangeArrowheads="1"/>
          </p:cNvSpPr>
          <p:nvPr/>
        </p:nvSpPr>
        <p:spPr bwMode="auto">
          <a:xfrm>
            <a:off x="43434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8" name="Oval 28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9" name="Oval 29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0" name="Oval 30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Oval 31"/>
          <p:cNvSpPr>
            <a:spLocks noChangeArrowheads="1"/>
          </p:cNvSpPr>
          <p:nvPr/>
        </p:nvSpPr>
        <p:spPr bwMode="auto">
          <a:xfrm>
            <a:off x="5181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Oval 32"/>
          <p:cNvSpPr>
            <a:spLocks noChangeArrowheads="1"/>
          </p:cNvSpPr>
          <p:nvPr/>
        </p:nvSpPr>
        <p:spPr bwMode="auto">
          <a:xfrm>
            <a:off x="5181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3" name="Oval 33"/>
          <p:cNvSpPr>
            <a:spLocks noChangeArrowheads="1"/>
          </p:cNvSpPr>
          <p:nvPr/>
        </p:nvSpPr>
        <p:spPr bwMode="auto">
          <a:xfrm>
            <a:off x="5181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4" name="Oval 34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5" name="Oval 35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6" name="Oval 36"/>
          <p:cNvSpPr>
            <a:spLocks noChangeArrowheads="1"/>
          </p:cNvSpPr>
          <p:nvPr/>
        </p:nvSpPr>
        <p:spPr bwMode="auto">
          <a:xfrm>
            <a:off x="6019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7" name="Oval 37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8" name="Oval 38"/>
          <p:cNvSpPr>
            <a:spLocks noChangeArrowheads="1"/>
          </p:cNvSpPr>
          <p:nvPr/>
        </p:nvSpPr>
        <p:spPr bwMode="auto">
          <a:xfrm>
            <a:off x="6019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9" name="Oval 39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0" name="Oval 40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1" name="Oval 41"/>
          <p:cNvSpPr>
            <a:spLocks noChangeArrowheads="1"/>
          </p:cNvSpPr>
          <p:nvPr/>
        </p:nvSpPr>
        <p:spPr bwMode="auto">
          <a:xfrm>
            <a:off x="6858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2" name="Oval 42"/>
          <p:cNvSpPr>
            <a:spLocks noChangeArrowheads="1"/>
          </p:cNvSpPr>
          <p:nvPr/>
        </p:nvSpPr>
        <p:spPr bwMode="auto">
          <a:xfrm>
            <a:off x="6858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3" name="Oval 43"/>
          <p:cNvSpPr>
            <a:spLocks noChangeArrowheads="1"/>
          </p:cNvSpPr>
          <p:nvPr/>
        </p:nvSpPr>
        <p:spPr bwMode="auto">
          <a:xfrm>
            <a:off x="6858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4" name="Oval 44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5" name="Oval 45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6" name="Oval 46"/>
          <p:cNvSpPr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7" name="Oval 47"/>
          <p:cNvSpPr>
            <a:spLocks noChangeArrowheads="1"/>
          </p:cNvSpPr>
          <p:nvPr/>
        </p:nvSpPr>
        <p:spPr bwMode="auto">
          <a:xfrm>
            <a:off x="7696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8" name="Line 48"/>
          <p:cNvSpPr>
            <a:spLocks noChangeShapeType="1"/>
          </p:cNvSpPr>
          <p:nvPr/>
        </p:nvSpPr>
        <p:spPr bwMode="auto">
          <a:xfrm flipV="1">
            <a:off x="1981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9" name="Line 49"/>
          <p:cNvSpPr>
            <a:spLocks noChangeShapeType="1"/>
          </p:cNvSpPr>
          <p:nvPr/>
        </p:nvSpPr>
        <p:spPr bwMode="auto">
          <a:xfrm flipV="1">
            <a:off x="1219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0" name="Line 50"/>
          <p:cNvSpPr>
            <a:spLocks noChangeShapeType="1"/>
          </p:cNvSpPr>
          <p:nvPr/>
        </p:nvSpPr>
        <p:spPr bwMode="auto">
          <a:xfrm flipV="1">
            <a:off x="2895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1" name="Line 51"/>
          <p:cNvSpPr>
            <a:spLocks noChangeShapeType="1"/>
          </p:cNvSpPr>
          <p:nvPr/>
        </p:nvSpPr>
        <p:spPr bwMode="auto">
          <a:xfrm flipV="1">
            <a:off x="3657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2" name="Line 52"/>
          <p:cNvSpPr>
            <a:spLocks noChangeShapeType="1"/>
          </p:cNvSpPr>
          <p:nvPr/>
        </p:nvSpPr>
        <p:spPr bwMode="auto">
          <a:xfrm flipV="1">
            <a:off x="44958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3" name="Line 53"/>
          <p:cNvSpPr>
            <a:spLocks noChangeShapeType="1"/>
          </p:cNvSpPr>
          <p:nvPr/>
        </p:nvSpPr>
        <p:spPr bwMode="auto">
          <a:xfrm flipV="1">
            <a:off x="54102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4" name="Line 54"/>
          <p:cNvSpPr>
            <a:spLocks noChangeShapeType="1"/>
          </p:cNvSpPr>
          <p:nvPr/>
        </p:nvSpPr>
        <p:spPr bwMode="auto">
          <a:xfrm flipV="1">
            <a:off x="6172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5" name="Line 55"/>
          <p:cNvSpPr>
            <a:spLocks noChangeShapeType="1"/>
          </p:cNvSpPr>
          <p:nvPr/>
        </p:nvSpPr>
        <p:spPr bwMode="auto">
          <a:xfrm flipV="1">
            <a:off x="7086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6" name="Line 56"/>
          <p:cNvSpPr>
            <a:spLocks noChangeShapeType="1"/>
          </p:cNvSpPr>
          <p:nvPr/>
        </p:nvSpPr>
        <p:spPr bwMode="auto">
          <a:xfrm flipV="1">
            <a:off x="1981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7" name="Line 57"/>
          <p:cNvSpPr>
            <a:spLocks noChangeShapeType="1"/>
          </p:cNvSpPr>
          <p:nvPr/>
        </p:nvSpPr>
        <p:spPr bwMode="auto">
          <a:xfrm flipV="1">
            <a:off x="1219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8" name="Line 58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9" name="Line 59"/>
          <p:cNvSpPr>
            <a:spLocks noChangeShapeType="1"/>
          </p:cNvSpPr>
          <p:nvPr/>
        </p:nvSpPr>
        <p:spPr bwMode="auto">
          <a:xfrm flipV="1">
            <a:off x="3657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0" name="Line 60"/>
          <p:cNvSpPr>
            <a:spLocks noChangeShapeType="1"/>
          </p:cNvSpPr>
          <p:nvPr/>
        </p:nvSpPr>
        <p:spPr bwMode="auto">
          <a:xfrm flipV="1">
            <a:off x="44958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1" name="Line 61"/>
          <p:cNvSpPr>
            <a:spLocks noChangeShapeType="1"/>
          </p:cNvSpPr>
          <p:nvPr/>
        </p:nvSpPr>
        <p:spPr bwMode="auto">
          <a:xfrm flipV="1">
            <a:off x="5410200" y="2362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2" name="Line 62"/>
          <p:cNvSpPr>
            <a:spLocks noChangeShapeType="1"/>
          </p:cNvSpPr>
          <p:nvPr/>
        </p:nvSpPr>
        <p:spPr bwMode="auto">
          <a:xfrm flipV="1">
            <a:off x="6172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3" name="Line 63"/>
          <p:cNvSpPr>
            <a:spLocks noChangeShapeType="1"/>
          </p:cNvSpPr>
          <p:nvPr/>
        </p:nvSpPr>
        <p:spPr bwMode="auto">
          <a:xfrm flipV="1">
            <a:off x="7086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4" name="Freeform 64"/>
          <p:cNvSpPr>
            <a:spLocks/>
          </p:cNvSpPr>
          <p:nvPr/>
        </p:nvSpPr>
        <p:spPr bwMode="auto">
          <a:xfrm>
            <a:off x="838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5" name="Freeform 65"/>
          <p:cNvSpPr>
            <a:spLocks/>
          </p:cNvSpPr>
          <p:nvPr/>
        </p:nvSpPr>
        <p:spPr bwMode="auto">
          <a:xfrm>
            <a:off x="838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6" name="Freeform 66"/>
          <p:cNvSpPr>
            <a:spLocks/>
          </p:cNvSpPr>
          <p:nvPr/>
        </p:nvSpPr>
        <p:spPr bwMode="auto">
          <a:xfrm>
            <a:off x="1676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7" name="Freeform 67"/>
          <p:cNvSpPr>
            <a:spLocks/>
          </p:cNvSpPr>
          <p:nvPr/>
        </p:nvSpPr>
        <p:spPr bwMode="auto">
          <a:xfrm>
            <a:off x="1676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8" name="Freeform 68"/>
          <p:cNvSpPr>
            <a:spLocks/>
          </p:cNvSpPr>
          <p:nvPr/>
        </p:nvSpPr>
        <p:spPr bwMode="auto">
          <a:xfrm>
            <a:off x="2514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9" name="Freeform 69"/>
          <p:cNvSpPr>
            <a:spLocks/>
          </p:cNvSpPr>
          <p:nvPr/>
        </p:nvSpPr>
        <p:spPr bwMode="auto">
          <a:xfrm>
            <a:off x="2514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0" name="Freeform 70"/>
          <p:cNvSpPr>
            <a:spLocks/>
          </p:cNvSpPr>
          <p:nvPr/>
        </p:nvSpPr>
        <p:spPr bwMode="auto">
          <a:xfrm>
            <a:off x="33528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1" name="Freeform 71"/>
          <p:cNvSpPr>
            <a:spLocks/>
          </p:cNvSpPr>
          <p:nvPr/>
        </p:nvSpPr>
        <p:spPr bwMode="auto">
          <a:xfrm>
            <a:off x="33528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2" name="Freeform 72"/>
          <p:cNvSpPr>
            <a:spLocks/>
          </p:cNvSpPr>
          <p:nvPr/>
        </p:nvSpPr>
        <p:spPr bwMode="auto">
          <a:xfrm>
            <a:off x="41910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3" name="Freeform 73"/>
          <p:cNvSpPr>
            <a:spLocks/>
          </p:cNvSpPr>
          <p:nvPr/>
        </p:nvSpPr>
        <p:spPr bwMode="auto">
          <a:xfrm>
            <a:off x="41910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4" name="Freeform 74"/>
          <p:cNvSpPr>
            <a:spLocks/>
          </p:cNvSpPr>
          <p:nvPr/>
        </p:nvSpPr>
        <p:spPr bwMode="auto">
          <a:xfrm>
            <a:off x="5029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5" name="Freeform 75"/>
          <p:cNvSpPr>
            <a:spLocks/>
          </p:cNvSpPr>
          <p:nvPr/>
        </p:nvSpPr>
        <p:spPr bwMode="auto">
          <a:xfrm>
            <a:off x="5029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6" name="Freeform 76"/>
          <p:cNvSpPr>
            <a:spLocks/>
          </p:cNvSpPr>
          <p:nvPr/>
        </p:nvSpPr>
        <p:spPr bwMode="auto">
          <a:xfrm>
            <a:off x="5867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7" name="Freeform 77"/>
          <p:cNvSpPr>
            <a:spLocks/>
          </p:cNvSpPr>
          <p:nvPr/>
        </p:nvSpPr>
        <p:spPr bwMode="auto">
          <a:xfrm>
            <a:off x="5867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8" name="Freeform 78"/>
          <p:cNvSpPr>
            <a:spLocks/>
          </p:cNvSpPr>
          <p:nvPr/>
        </p:nvSpPr>
        <p:spPr bwMode="auto">
          <a:xfrm>
            <a:off x="6705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9" name="Freeform 79"/>
          <p:cNvSpPr>
            <a:spLocks/>
          </p:cNvSpPr>
          <p:nvPr/>
        </p:nvSpPr>
        <p:spPr bwMode="auto">
          <a:xfrm>
            <a:off x="6705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0" name="Oval 88"/>
          <p:cNvSpPr>
            <a:spLocks noChangeArrowheads="1"/>
          </p:cNvSpPr>
          <p:nvPr/>
        </p:nvSpPr>
        <p:spPr bwMode="auto">
          <a:xfrm>
            <a:off x="8229600" y="4876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91" name="Oval 89"/>
          <p:cNvSpPr>
            <a:spLocks noChangeArrowheads="1"/>
          </p:cNvSpPr>
          <p:nvPr/>
        </p:nvSpPr>
        <p:spPr bwMode="auto">
          <a:xfrm>
            <a:off x="8229600" y="5562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92" name="Line 90"/>
          <p:cNvSpPr>
            <a:spLocks noChangeShapeType="1"/>
          </p:cNvSpPr>
          <p:nvPr/>
        </p:nvSpPr>
        <p:spPr bwMode="auto">
          <a:xfrm flipV="1">
            <a:off x="83820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3" name="Freeform 91"/>
          <p:cNvSpPr>
            <a:spLocks/>
          </p:cNvSpPr>
          <p:nvPr/>
        </p:nvSpPr>
        <p:spPr bwMode="auto">
          <a:xfrm>
            <a:off x="2895600" y="26670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4" name="Freeform 92"/>
          <p:cNvSpPr>
            <a:spLocks/>
          </p:cNvSpPr>
          <p:nvPr/>
        </p:nvSpPr>
        <p:spPr bwMode="auto">
          <a:xfrm>
            <a:off x="2057400" y="25908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5" name="Freeform 93"/>
          <p:cNvSpPr>
            <a:spLocks/>
          </p:cNvSpPr>
          <p:nvPr/>
        </p:nvSpPr>
        <p:spPr bwMode="auto">
          <a:xfrm>
            <a:off x="12192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6" name="Freeform 97"/>
          <p:cNvSpPr>
            <a:spLocks/>
          </p:cNvSpPr>
          <p:nvPr/>
        </p:nvSpPr>
        <p:spPr bwMode="auto">
          <a:xfrm>
            <a:off x="3657600" y="25908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7" name="Freeform 98"/>
          <p:cNvSpPr>
            <a:spLocks/>
          </p:cNvSpPr>
          <p:nvPr/>
        </p:nvSpPr>
        <p:spPr bwMode="auto">
          <a:xfrm>
            <a:off x="3733800" y="25146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8" name="Freeform 99"/>
          <p:cNvSpPr>
            <a:spLocks/>
          </p:cNvSpPr>
          <p:nvPr/>
        </p:nvSpPr>
        <p:spPr bwMode="auto">
          <a:xfrm>
            <a:off x="37338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9" name="Freeform 100"/>
          <p:cNvSpPr>
            <a:spLocks/>
          </p:cNvSpPr>
          <p:nvPr/>
        </p:nvSpPr>
        <p:spPr bwMode="auto">
          <a:xfrm>
            <a:off x="3657600" y="2438400"/>
            <a:ext cx="3429000" cy="228600"/>
          </a:xfrm>
          <a:custGeom>
            <a:avLst/>
            <a:gdLst>
              <a:gd name="T0" fmla="*/ 2160 w 2160"/>
              <a:gd name="T1" fmla="*/ 144 h 144"/>
              <a:gd name="T2" fmla="*/ 1008 w 2160"/>
              <a:gd name="T3" fmla="*/ 0 h 144"/>
              <a:gd name="T4" fmla="*/ 0 w 2160"/>
              <a:gd name="T5" fmla="*/ 144 h 144"/>
              <a:gd name="T6" fmla="*/ 0 60000 65536"/>
              <a:gd name="T7" fmla="*/ 0 60000 65536"/>
              <a:gd name="T8" fmla="*/ 0 60000 65536"/>
              <a:gd name="T9" fmla="*/ 0 w 2160"/>
              <a:gd name="T10" fmla="*/ 0 h 144"/>
              <a:gd name="T11" fmla="*/ 2160 w 21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00" name="Text Box 101"/>
          <p:cNvSpPr txBox="1">
            <a:spLocks noChangeArrowheads="1"/>
          </p:cNvSpPr>
          <p:nvPr/>
        </p:nvSpPr>
        <p:spPr bwMode="auto">
          <a:xfrm>
            <a:off x="669925" y="4673600"/>
            <a:ext cx="748506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0">
                <a:solidFill>
                  <a:srgbClr val="CD0000"/>
                </a:solidFill>
              </a:rPr>
              <a:t>1.</a:t>
            </a:r>
            <a:r>
              <a:rPr lang="en-US" altLang="zh-CN" sz="2800" i="0">
                <a:solidFill>
                  <a:srgbClr val="000000"/>
                </a:solidFill>
              </a:rPr>
              <a:t> Divide the </a:t>
            </a:r>
            <a:r>
              <a:rPr lang="en-US" altLang="zh-CN" sz="2800">
                <a:solidFill>
                  <a:srgbClr val="008B88"/>
                </a:solidFill>
              </a:rPr>
              <a:t>n </a:t>
            </a:r>
            <a:r>
              <a:rPr lang="en-US" altLang="zh-CN" sz="2800" i="0">
                <a:solidFill>
                  <a:srgbClr val="000000"/>
                </a:solidFill>
              </a:rPr>
              <a:t>elements into groups of </a:t>
            </a:r>
            <a:r>
              <a:rPr lang="en-US" altLang="zh-CN" sz="2800" i="0">
                <a:solidFill>
                  <a:srgbClr val="008B88"/>
                </a:solidFill>
              </a:rPr>
              <a:t>5</a:t>
            </a:r>
            <a:r>
              <a:rPr lang="en-US" altLang="zh-CN" sz="2800" i="0">
                <a:solidFill>
                  <a:srgbClr val="000000"/>
                </a:solidFill>
              </a:rPr>
              <a:t>.   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0">
                <a:solidFill>
                  <a:srgbClr val="000000"/>
                </a:solidFill>
              </a:rPr>
              <a:t>    Find the median of each </a:t>
            </a:r>
            <a:r>
              <a:rPr lang="en-US" altLang="zh-CN" sz="2800" i="0">
                <a:solidFill>
                  <a:srgbClr val="008B88"/>
                </a:solidFill>
              </a:rPr>
              <a:t>5</a:t>
            </a:r>
            <a:r>
              <a:rPr lang="en-US" altLang="zh-CN" sz="2800" i="0">
                <a:solidFill>
                  <a:srgbClr val="000000"/>
                </a:solidFill>
              </a:rPr>
              <a:t>-element group by rote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0">
                <a:solidFill>
                  <a:srgbClr val="CD0000"/>
                </a:solidFill>
              </a:rPr>
              <a:t>2. </a:t>
            </a:r>
            <a:r>
              <a:rPr lang="en-US" altLang="zh-CN" sz="2800" i="0">
                <a:solidFill>
                  <a:srgbClr val="000000"/>
                </a:solidFill>
              </a:rPr>
              <a:t>Recursively SELECT the median </a:t>
            </a:r>
            <a:r>
              <a:rPr lang="en-US" altLang="zh-CN" sz="2800">
                <a:solidFill>
                  <a:srgbClr val="008B88"/>
                </a:solidFill>
              </a:rPr>
              <a:t>x </a:t>
            </a:r>
            <a:r>
              <a:rPr lang="en-US" altLang="zh-CN" sz="2800" i="0">
                <a:solidFill>
                  <a:srgbClr val="000000"/>
                </a:solidFill>
              </a:rPr>
              <a:t>of the</a:t>
            </a:r>
            <a:endParaRPr lang="en-US" altLang="zh-CN" sz="2800" i="0">
              <a:solidFill>
                <a:srgbClr val="008B88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0">
                <a:solidFill>
                  <a:srgbClr val="000000"/>
                </a:solidFill>
              </a:rPr>
              <a:t>    group medians to be the pivot.</a:t>
            </a:r>
          </a:p>
        </p:txBody>
      </p:sp>
      <p:sp>
        <p:nvSpPr>
          <p:cNvPr id="17501" name="Text Box 102"/>
          <p:cNvSpPr txBox="1">
            <a:spLocks noChangeArrowheads="1"/>
          </p:cNvSpPr>
          <p:nvPr/>
        </p:nvSpPr>
        <p:spPr bwMode="auto">
          <a:xfrm>
            <a:off x="7924800" y="438467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lesser</a:t>
            </a:r>
          </a:p>
        </p:txBody>
      </p:sp>
      <p:sp>
        <p:nvSpPr>
          <p:cNvPr id="17502" name="Text Box 103"/>
          <p:cNvSpPr txBox="1">
            <a:spLocks noChangeArrowheads="1"/>
          </p:cNvSpPr>
          <p:nvPr/>
        </p:nvSpPr>
        <p:spPr bwMode="auto">
          <a:xfrm>
            <a:off x="7848600" y="59436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greater</a:t>
            </a:r>
          </a:p>
        </p:txBody>
      </p:sp>
      <p:graphicFrame>
        <p:nvGraphicFramePr>
          <p:cNvPr id="17410" name="Object 104"/>
          <p:cNvGraphicFramePr>
            <a:graphicFrameLocks noChangeAspect="1"/>
          </p:cNvGraphicFramePr>
          <p:nvPr/>
        </p:nvGraphicFramePr>
        <p:xfrm>
          <a:off x="7042150" y="5638800"/>
          <a:ext cx="882650" cy="512763"/>
        </p:xfrm>
        <a:graphic>
          <a:graphicData uri="http://schemas.openxmlformats.org/presentationml/2006/ole">
            <p:oleObj spid="_x0000_s17410" name="Equation" r:id="rId3" imgW="393480" imgH="228600" progId="Equation.3">
              <p:embed/>
            </p:oleObj>
          </a:graphicData>
        </a:graphic>
      </p:graphicFrame>
      <p:sp>
        <p:nvSpPr>
          <p:cNvPr id="17503" name="Rectangle 105"/>
          <p:cNvSpPr>
            <a:spLocks noChangeArrowheads="1"/>
          </p:cNvSpPr>
          <p:nvPr/>
        </p:nvSpPr>
        <p:spPr bwMode="auto">
          <a:xfrm>
            <a:off x="914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4" name="Rectangle 106"/>
          <p:cNvSpPr>
            <a:spLocks noChangeArrowheads="1"/>
          </p:cNvSpPr>
          <p:nvPr/>
        </p:nvSpPr>
        <p:spPr bwMode="auto">
          <a:xfrm>
            <a:off x="1752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5" name="Rectangle 107"/>
          <p:cNvSpPr>
            <a:spLocks noChangeArrowheads="1"/>
          </p:cNvSpPr>
          <p:nvPr/>
        </p:nvSpPr>
        <p:spPr bwMode="auto">
          <a:xfrm>
            <a:off x="2590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6" name="Rectangle 108"/>
          <p:cNvSpPr>
            <a:spLocks noChangeArrowheads="1"/>
          </p:cNvSpPr>
          <p:nvPr/>
        </p:nvSpPr>
        <p:spPr bwMode="auto">
          <a:xfrm>
            <a:off x="34290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7" name="Rectangle 109"/>
          <p:cNvSpPr>
            <a:spLocks noChangeArrowheads="1"/>
          </p:cNvSpPr>
          <p:nvPr/>
        </p:nvSpPr>
        <p:spPr bwMode="auto">
          <a:xfrm>
            <a:off x="42672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8" name="Rectangle 110"/>
          <p:cNvSpPr>
            <a:spLocks noChangeArrowheads="1"/>
          </p:cNvSpPr>
          <p:nvPr/>
        </p:nvSpPr>
        <p:spPr bwMode="auto">
          <a:xfrm>
            <a:off x="5105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9" name="Rectangle 111"/>
          <p:cNvSpPr>
            <a:spLocks noChangeArrowheads="1"/>
          </p:cNvSpPr>
          <p:nvPr/>
        </p:nvSpPr>
        <p:spPr bwMode="auto">
          <a:xfrm>
            <a:off x="5943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0" name="Rectangle 112"/>
          <p:cNvSpPr>
            <a:spLocks noChangeArrowheads="1"/>
          </p:cNvSpPr>
          <p:nvPr/>
        </p:nvSpPr>
        <p:spPr bwMode="auto">
          <a:xfrm>
            <a:off x="6781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" name="Text Box 114"/>
          <p:cNvSpPr txBox="1">
            <a:spLocks noChangeArrowheads="1"/>
          </p:cNvSpPr>
          <p:nvPr/>
        </p:nvSpPr>
        <p:spPr bwMode="auto">
          <a:xfrm>
            <a:off x="3795713" y="2632075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83CC7-DE6B-40B7-8B42-2B524DD00C0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Analysis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  <a:latin typeface="TimesNewRomanPSMT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  <a:latin typeface="TimesNewRomanPSMT" charset="0"/>
              </a:rPr>
              <a:t>    </a:t>
            </a:r>
            <a:r>
              <a:rPr lang="en-US" altLang="zh-CN" sz="2800" smtClean="0">
                <a:solidFill>
                  <a:srgbClr val="000000"/>
                </a:solidFill>
              </a:rPr>
              <a:t>At least half the group medians are </a:t>
            </a:r>
            <a:r>
              <a:rPr lang="en-US" altLang="zh-CN" sz="2800" smtClean="0">
                <a:solidFill>
                  <a:srgbClr val="008B88"/>
                </a:solidFill>
                <a:sym typeface="Symbol" pitchFamily="18" charset="2"/>
              </a:rPr>
              <a:t></a:t>
            </a:r>
            <a:r>
              <a:rPr lang="en-US" altLang="zh-CN" sz="2800" smtClean="0">
                <a:solidFill>
                  <a:srgbClr val="008B88"/>
                </a:solidFill>
              </a:rPr>
              <a:t> </a:t>
            </a:r>
            <a:r>
              <a:rPr lang="en-US" altLang="zh-CN" sz="2800" i="1" smtClean="0">
                <a:solidFill>
                  <a:srgbClr val="008B88"/>
                </a:solidFill>
              </a:rPr>
              <a:t>x</a:t>
            </a:r>
            <a:r>
              <a:rPr lang="en-US" altLang="zh-CN" sz="2800" smtClean="0">
                <a:solidFill>
                  <a:srgbClr val="000000"/>
                </a:solidFill>
              </a:rPr>
              <a:t>, which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  is at least </a:t>
            </a:r>
            <a:r>
              <a:rPr lang="en-US" altLang="zh-CN" sz="2800" smtClean="0">
                <a:solidFill>
                  <a:srgbClr val="008B88"/>
                </a:solidFill>
              </a:rPr>
              <a:t>                        </a:t>
            </a:r>
            <a:r>
              <a:rPr lang="en-US" altLang="zh-CN" sz="2800" smtClean="0">
                <a:solidFill>
                  <a:srgbClr val="000000"/>
                </a:solidFill>
              </a:rPr>
              <a:t>group medians.</a:t>
            </a:r>
            <a:endParaRPr lang="en-US" altLang="zh-CN" sz="2800" smtClean="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2514600" y="5867400"/>
          <a:ext cx="1981200" cy="363538"/>
        </p:xfrm>
        <a:graphic>
          <a:graphicData uri="http://schemas.openxmlformats.org/presentationml/2006/ole">
            <p:oleObj spid="_x0000_s18434" name="Equation" r:id="rId3" imgW="1244520" imgH="228600" progId="Equation.3">
              <p:embed/>
            </p:oleObj>
          </a:graphicData>
        </a:graphic>
      </p:graphicFrame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990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990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990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828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1828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2667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2667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2667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Oval 22"/>
          <p:cNvSpPr>
            <a:spLocks noChangeArrowheads="1"/>
          </p:cNvSpPr>
          <p:nvPr/>
        </p:nvSpPr>
        <p:spPr bwMode="auto">
          <a:xfrm>
            <a:off x="35052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Oval 23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7" name="Oval 24"/>
          <p:cNvSpPr>
            <a:spLocks noChangeArrowheads="1"/>
          </p:cNvSpPr>
          <p:nvPr/>
        </p:nvSpPr>
        <p:spPr bwMode="auto">
          <a:xfrm>
            <a:off x="35052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8" name="Oval 25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Oval 26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0" name="Oval 27"/>
          <p:cNvSpPr>
            <a:spLocks noChangeArrowheads="1"/>
          </p:cNvSpPr>
          <p:nvPr/>
        </p:nvSpPr>
        <p:spPr bwMode="auto">
          <a:xfrm>
            <a:off x="43434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Oval 28"/>
          <p:cNvSpPr>
            <a:spLocks noChangeArrowheads="1"/>
          </p:cNvSpPr>
          <p:nvPr/>
        </p:nvSpPr>
        <p:spPr bwMode="auto">
          <a:xfrm>
            <a:off x="43434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2" name="Oval 29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3" name="Oval 30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4" name="Oval 31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5" name="Oval 32"/>
          <p:cNvSpPr>
            <a:spLocks noChangeArrowheads="1"/>
          </p:cNvSpPr>
          <p:nvPr/>
        </p:nvSpPr>
        <p:spPr bwMode="auto">
          <a:xfrm>
            <a:off x="5181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6" name="Oval 33"/>
          <p:cNvSpPr>
            <a:spLocks noChangeArrowheads="1"/>
          </p:cNvSpPr>
          <p:nvPr/>
        </p:nvSpPr>
        <p:spPr bwMode="auto">
          <a:xfrm>
            <a:off x="5181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7" name="Oval 34"/>
          <p:cNvSpPr>
            <a:spLocks noChangeArrowheads="1"/>
          </p:cNvSpPr>
          <p:nvPr/>
        </p:nvSpPr>
        <p:spPr bwMode="auto">
          <a:xfrm>
            <a:off x="5181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8" name="Oval 35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Oval 36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Oval 37"/>
          <p:cNvSpPr>
            <a:spLocks noChangeArrowheads="1"/>
          </p:cNvSpPr>
          <p:nvPr/>
        </p:nvSpPr>
        <p:spPr bwMode="auto">
          <a:xfrm>
            <a:off x="6019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1" name="Oval 38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Oval 39"/>
          <p:cNvSpPr>
            <a:spLocks noChangeArrowheads="1"/>
          </p:cNvSpPr>
          <p:nvPr/>
        </p:nvSpPr>
        <p:spPr bwMode="auto">
          <a:xfrm>
            <a:off x="6019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6858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6858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6858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9" name="Oval 46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0" name="Oval 47"/>
          <p:cNvSpPr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1" name="Oval 48"/>
          <p:cNvSpPr>
            <a:spLocks noChangeArrowheads="1"/>
          </p:cNvSpPr>
          <p:nvPr/>
        </p:nvSpPr>
        <p:spPr bwMode="auto">
          <a:xfrm>
            <a:off x="7696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2" name="Line 49"/>
          <p:cNvSpPr>
            <a:spLocks noChangeShapeType="1"/>
          </p:cNvSpPr>
          <p:nvPr/>
        </p:nvSpPr>
        <p:spPr bwMode="auto">
          <a:xfrm flipV="1">
            <a:off x="1981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3" name="Line 50"/>
          <p:cNvSpPr>
            <a:spLocks noChangeShapeType="1"/>
          </p:cNvSpPr>
          <p:nvPr/>
        </p:nvSpPr>
        <p:spPr bwMode="auto">
          <a:xfrm flipV="1">
            <a:off x="1219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4" name="Line 51"/>
          <p:cNvSpPr>
            <a:spLocks noChangeShapeType="1"/>
          </p:cNvSpPr>
          <p:nvPr/>
        </p:nvSpPr>
        <p:spPr bwMode="auto">
          <a:xfrm flipV="1">
            <a:off x="2895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5" name="Line 52"/>
          <p:cNvSpPr>
            <a:spLocks noChangeShapeType="1"/>
          </p:cNvSpPr>
          <p:nvPr/>
        </p:nvSpPr>
        <p:spPr bwMode="auto">
          <a:xfrm flipV="1">
            <a:off x="3657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6" name="Line 53"/>
          <p:cNvSpPr>
            <a:spLocks noChangeShapeType="1"/>
          </p:cNvSpPr>
          <p:nvPr/>
        </p:nvSpPr>
        <p:spPr bwMode="auto">
          <a:xfrm flipV="1">
            <a:off x="44958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7" name="Line 54"/>
          <p:cNvSpPr>
            <a:spLocks noChangeShapeType="1"/>
          </p:cNvSpPr>
          <p:nvPr/>
        </p:nvSpPr>
        <p:spPr bwMode="auto">
          <a:xfrm flipV="1">
            <a:off x="54102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8" name="Line 55"/>
          <p:cNvSpPr>
            <a:spLocks noChangeShapeType="1"/>
          </p:cNvSpPr>
          <p:nvPr/>
        </p:nvSpPr>
        <p:spPr bwMode="auto">
          <a:xfrm flipV="1">
            <a:off x="6172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9" name="Line 56"/>
          <p:cNvSpPr>
            <a:spLocks noChangeShapeType="1"/>
          </p:cNvSpPr>
          <p:nvPr/>
        </p:nvSpPr>
        <p:spPr bwMode="auto">
          <a:xfrm flipV="1">
            <a:off x="7086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0" name="Line 57"/>
          <p:cNvSpPr>
            <a:spLocks noChangeShapeType="1"/>
          </p:cNvSpPr>
          <p:nvPr/>
        </p:nvSpPr>
        <p:spPr bwMode="auto">
          <a:xfrm flipV="1">
            <a:off x="1981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1" name="Line 58"/>
          <p:cNvSpPr>
            <a:spLocks noChangeShapeType="1"/>
          </p:cNvSpPr>
          <p:nvPr/>
        </p:nvSpPr>
        <p:spPr bwMode="auto">
          <a:xfrm flipV="1">
            <a:off x="1219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2" name="Line 59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3" name="Line 60"/>
          <p:cNvSpPr>
            <a:spLocks noChangeShapeType="1"/>
          </p:cNvSpPr>
          <p:nvPr/>
        </p:nvSpPr>
        <p:spPr bwMode="auto">
          <a:xfrm flipV="1">
            <a:off x="3657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4" name="Line 61"/>
          <p:cNvSpPr>
            <a:spLocks noChangeShapeType="1"/>
          </p:cNvSpPr>
          <p:nvPr/>
        </p:nvSpPr>
        <p:spPr bwMode="auto">
          <a:xfrm flipV="1">
            <a:off x="44958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5" name="Line 62"/>
          <p:cNvSpPr>
            <a:spLocks noChangeShapeType="1"/>
          </p:cNvSpPr>
          <p:nvPr/>
        </p:nvSpPr>
        <p:spPr bwMode="auto">
          <a:xfrm flipV="1">
            <a:off x="5410200" y="2362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6" name="Line 63"/>
          <p:cNvSpPr>
            <a:spLocks noChangeShapeType="1"/>
          </p:cNvSpPr>
          <p:nvPr/>
        </p:nvSpPr>
        <p:spPr bwMode="auto">
          <a:xfrm flipV="1">
            <a:off x="6172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7" name="Line 64"/>
          <p:cNvSpPr>
            <a:spLocks noChangeShapeType="1"/>
          </p:cNvSpPr>
          <p:nvPr/>
        </p:nvSpPr>
        <p:spPr bwMode="auto">
          <a:xfrm flipV="1">
            <a:off x="7086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8" name="Freeform 65"/>
          <p:cNvSpPr>
            <a:spLocks/>
          </p:cNvSpPr>
          <p:nvPr/>
        </p:nvSpPr>
        <p:spPr bwMode="auto">
          <a:xfrm>
            <a:off x="838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9" name="Freeform 66"/>
          <p:cNvSpPr>
            <a:spLocks/>
          </p:cNvSpPr>
          <p:nvPr/>
        </p:nvSpPr>
        <p:spPr bwMode="auto">
          <a:xfrm>
            <a:off x="838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0" name="Freeform 67"/>
          <p:cNvSpPr>
            <a:spLocks/>
          </p:cNvSpPr>
          <p:nvPr/>
        </p:nvSpPr>
        <p:spPr bwMode="auto">
          <a:xfrm>
            <a:off x="1676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1" name="Freeform 68"/>
          <p:cNvSpPr>
            <a:spLocks/>
          </p:cNvSpPr>
          <p:nvPr/>
        </p:nvSpPr>
        <p:spPr bwMode="auto">
          <a:xfrm>
            <a:off x="1676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2" name="Freeform 69"/>
          <p:cNvSpPr>
            <a:spLocks/>
          </p:cNvSpPr>
          <p:nvPr/>
        </p:nvSpPr>
        <p:spPr bwMode="auto">
          <a:xfrm>
            <a:off x="2514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3" name="Freeform 70"/>
          <p:cNvSpPr>
            <a:spLocks/>
          </p:cNvSpPr>
          <p:nvPr/>
        </p:nvSpPr>
        <p:spPr bwMode="auto">
          <a:xfrm>
            <a:off x="2514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4" name="Freeform 71"/>
          <p:cNvSpPr>
            <a:spLocks/>
          </p:cNvSpPr>
          <p:nvPr/>
        </p:nvSpPr>
        <p:spPr bwMode="auto">
          <a:xfrm>
            <a:off x="33528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5" name="Freeform 72"/>
          <p:cNvSpPr>
            <a:spLocks/>
          </p:cNvSpPr>
          <p:nvPr/>
        </p:nvSpPr>
        <p:spPr bwMode="auto">
          <a:xfrm>
            <a:off x="33528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6" name="Freeform 73"/>
          <p:cNvSpPr>
            <a:spLocks/>
          </p:cNvSpPr>
          <p:nvPr/>
        </p:nvSpPr>
        <p:spPr bwMode="auto">
          <a:xfrm>
            <a:off x="41910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7" name="Freeform 74"/>
          <p:cNvSpPr>
            <a:spLocks/>
          </p:cNvSpPr>
          <p:nvPr/>
        </p:nvSpPr>
        <p:spPr bwMode="auto">
          <a:xfrm>
            <a:off x="41910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8" name="Freeform 75"/>
          <p:cNvSpPr>
            <a:spLocks/>
          </p:cNvSpPr>
          <p:nvPr/>
        </p:nvSpPr>
        <p:spPr bwMode="auto">
          <a:xfrm>
            <a:off x="5029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9" name="Freeform 76"/>
          <p:cNvSpPr>
            <a:spLocks/>
          </p:cNvSpPr>
          <p:nvPr/>
        </p:nvSpPr>
        <p:spPr bwMode="auto">
          <a:xfrm>
            <a:off x="5029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0" name="Freeform 77"/>
          <p:cNvSpPr>
            <a:spLocks/>
          </p:cNvSpPr>
          <p:nvPr/>
        </p:nvSpPr>
        <p:spPr bwMode="auto">
          <a:xfrm>
            <a:off x="5867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1" name="Freeform 78"/>
          <p:cNvSpPr>
            <a:spLocks/>
          </p:cNvSpPr>
          <p:nvPr/>
        </p:nvSpPr>
        <p:spPr bwMode="auto">
          <a:xfrm>
            <a:off x="5867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2" name="Freeform 79"/>
          <p:cNvSpPr>
            <a:spLocks/>
          </p:cNvSpPr>
          <p:nvPr/>
        </p:nvSpPr>
        <p:spPr bwMode="auto">
          <a:xfrm>
            <a:off x="6705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3" name="Freeform 80"/>
          <p:cNvSpPr>
            <a:spLocks/>
          </p:cNvSpPr>
          <p:nvPr/>
        </p:nvSpPr>
        <p:spPr bwMode="auto">
          <a:xfrm>
            <a:off x="6705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4" name="Freeform 81"/>
          <p:cNvSpPr>
            <a:spLocks/>
          </p:cNvSpPr>
          <p:nvPr/>
        </p:nvSpPr>
        <p:spPr bwMode="auto">
          <a:xfrm>
            <a:off x="2895600" y="26670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5" name="Freeform 82"/>
          <p:cNvSpPr>
            <a:spLocks/>
          </p:cNvSpPr>
          <p:nvPr/>
        </p:nvSpPr>
        <p:spPr bwMode="auto">
          <a:xfrm>
            <a:off x="2057400" y="25908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6" name="Freeform 83"/>
          <p:cNvSpPr>
            <a:spLocks/>
          </p:cNvSpPr>
          <p:nvPr/>
        </p:nvSpPr>
        <p:spPr bwMode="auto">
          <a:xfrm>
            <a:off x="12192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7" name="Freeform 84"/>
          <p:cNvSpPr>
            <a:spLocks/>
          </p:cNvSpPr>
          <p:nvPr/>
        </p:nvSpPr>
        <p:spPr bwMode="auto">
          <a:xfrm>
            <a:off x="3657600" y="25908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8" name="Freeform 85"/>
          <p:cNvSpPr>
            <a:spLocks/>
          </p:cNvSpPr>
          <p:nvPr/>
        </p:nvSpPr>
        <p:spPr bwMode="auto">
          <a:xfrm>
            <a:off x="3733800" y="25146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9" name="Freeform 86"/>
          <p:cNvSpPr>
            <a:spLocks/>
          </p:cNvSpPr>
          <p:nvPr/>
        </p:nvSpPr>
        <p:spPr bwMode="auto">
          <a:xfrm>
            <a:off x="37338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0" name="Freeform 87"/>
          <p:cNvSpPr>
            <a:spLocks/>
          </p:cNvSpPr>
          <p:nvPr/>
        </p:nvSpPr>
        <p:spPr bwMode="auto">
          <a:xfrm>
            <a:off x="3657600" y="2438400"/>
            <a:ext cx="3429000" cy="228600"/>
          </a:xfrm>
          <a:custGeom>
            <a:avLst/>
            <a:gdLst>
              <a:gd name="T0" fmla="*/ 2160 w 2160"/>
              <a:gd name="T1" fmla="*/ 144 h 144"/>
              <a:gd name="T2" fmla="*/ 1008 w 2160"/>
              <a:gd name="T3" fmla="*/ 0 h 144"/>
              <a:gd name="T4" fmla="*/ 0 w 2160"/>
              <a:gd name="T5" fmla="*/ 144 h 144"/>
              <a:gd name="T6" fmla="*/ 0 60000 65536"/>
              <a:gd name="T7" fmla="*/ 0 60000 65536"/>
              <a:gd name="T8" fmla="*/ 0 60000 65536"/>
              <a:gd name="T9" fmla="*/ 0 w 2160"/>
              <a:gd name="T10" fmla="*/ 0 h 144"/>
              <a:gd name="T11" fmla="*/ 2160 w 21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1" name="Rectangle 88"/>
          <p:cNvSpPr>
            <a:spLocks noChangeArrowheads="1"/>
          </p:cNvSpPr>
          <p:nvPr/>
        </p:nvSpPr>
        <p:spPr bwMode="auto">
          <a:xfrm>
            <a:off x="914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2" name="Rectangle 89"/>
          <p:cNvSpPr>
            <a:spLocks noChangeArrowheads="1"/>
          </p:cNvSpPr>
          <p:nvPr/>
        </p:nvSpPr>
        <p:spPr bwMode="auto">
          <a:xfrm>
            <a:off x="1752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3" name="Rectangle 90"/>
          <p:cNvSpPr>
            <a:spLocks noChangeArrowheads="1"/>
          </p:cNvSpPr>
          <p:nvPr/>
        </p:nvSpPr>
        <p:spPr bwMode="auto">
          <a:xfrm>
            <a:off x="2590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4" name="Rectangle 91"/>
          <p:cNvSpPr>
            <a:spLocks noChangeArrowheads="1"/>
          </p:cNvSpPr>
          <p:nvPr/>
        </p:nvSpPr>
        <p:spPr bwMode="auto">
          <a:xfrm>
            <a:off x="34290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5" name="Rectangle 92"/>
          <p:cNvSpPr>
            <a:spLocks noChangeArrowheads="1"/>
          </p:cNvSpPr>
          <p:nvPr/>
        </p:nvSpPr>
        <p:spPr bwMode="auto">
          <a:xfrm>
            <a:off x="42672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6" name="Rectangle 93"/>
          <p:cNvSpPr>
            <a:spLocks noChangeArrowheads="1"/>
          </p:cNvSpPr>
          <p:nvPr/>
        </p:nvSpPr>
        <p:spPr bwMode="auto">
          <a:xfrm>
            <a:off x="5105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7" name="Rectangle 94"/>
          <p:cNvSpPr>
            <a:spLocks noChangeArrowheads="1"/>
          </p:cNvSpPr>
          <p:nvPr/>
        </p:nvSpPr>
        <p:spPr bwMode="auto">
          <a:xfrm>
            <a:off x="5943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8" name="Rectangle 95"/>
          <p:cNvSpPr>
            <a:spLocks noChangeArrowheads="1"/>
          </p:cNvSpPr>
          <p:nvPr/>
        </p:nvSpPr>
        <p:spPr bwMode="auto">
          <a:xfrm>
            <a:off x="6781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9" name="Rectangle 96"/>
          <p:cNvSpPr>
            <a:spLocks noChangeArrowheads="1"/>
          </p:cNvSpPr>
          <p:nvPr/>
        </p:nvSpPr>
        <p:spPr bwMode="auto">
          <a:xfrm>
            <a:off x="762000" y="2590800"/>
            <a:ext cx="3276600" cy="4572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0" name="Oval 97"/>
          <p:cNvSpPr>
            <a:spLocks noChangeArrowheads="1"/>
          </p:cNvSpPr>
          <p:nvPr/>
        </p:nvSpPr>
        <p:spPr bwMode="auto">
          <a:xfrm>
            <a:off x="8153400" y="4876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1" name="Oval 98"/>
          <p:cNvSpPr>
            <a:spLocks noChangeArrowheads="1"/>
          </p:cNvSpPr>
          <p:nvPr/>
        </p:nvSpPr>
        <p:spPr bwMode="auto">
          <a:xfrm>
            <a:off x="8153400" y="5562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2" name="Line 99"/>
          <p:cNvSpPr>
            <a:spLocks noChangeShapeType="1"/>
          </p:cNvSpPr>
          <p:nvPr/>
        </p:nvSpPr>
        <p:spPr bwMode="auto">
          <a:xfrm flipV="1">
            <a:off x="83058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3" name="Text Box 100"/>
          <p:cNvSpPr txBox="1">
            <a:spLocks noChangeArrowheads="1"/>
          </p:cNvSpPr>
          <p:nvPr/>
        </p:nvSpPr>
        <p:spPr bwMode="auto">
          <a:xfrm>
            <a:off x="7848600" y="438467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lesser</a:t>
            </a:r>
          </a:p>
        </p:txBody>
      </p:sp>
      <p:sp>
        <p:nvSpPr>
          <p:cNvPr id="18534" name="Text Box 101"/>
          <p:cNvSpPr txBox="1">
            <a:spLocks noChangeArrowheads="1"/>
          </p:cNvSpPr>
          <p:nvPr/>
        </p:nvSpPr>
        <p:spPr bwMode="auto">
          <a:xfrm>
            <a:off x="7772400" y="59436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greater</a:t>
            </a:r>
          </a:p>
        </p:txBody>
      </p:sp>
      <p:sp>
        <p:nvSpPr>
          <p:cNvPr id="18535" name="Text Box 102"/>
          <p:cNvSpPr txBox="1">
            <a:spLocks noChangeArrowheads="1"/>
          </p:cNvSpPr>
          <p:nvPr/>
        </p:nvSpPr>
        <p:spPr bwMode="auto">
          <a:xfrm>
            <a:off x="3810000" y="26320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63389-5F0E-4A9B-B61C-5C70F4AC640E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Analysis (Assume all elements are distinct)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At least half the group medians are </a:t>
            </a:r>
            <a:r>
              <a:rPr lang="en-US" altLang="zh-CN" sz="2800" smtClean="0">
                <a:solidFill>
                  <a:srgbClr val="008B88"/>
                </a:solidFill>
                <a:sym typeface="Symbol" pitchFamily="18" charset="2"/>
              </a:rPr>
              <a:t></a:t>
            </a:r>
            <a:r>
              <a:rPr lang="en-US" altLang="zh-CN" sz="2800" smtClean="0">
                <a:solidFill>
                  <a:srgbClr val="008B88"/>
                </a:solidFill>
              </a:rPr>
              <a:t> </a:t>
            </a:r>
            <a:r>
              <a:rPr lang="en-US" altLang="zh-CN" sz="2800" i="1" smtClean="0">
                <a:solidFill>
                  <a:srgbClr val="008B88"/>
                </a:solidFill>
              </a:rPr>
              <a:t>x</a:t>
            </a:r>
            <a:r>
              <a:rPr lang="en-US" altLang="zh-CN" sz="2800" smtClean="0">
                <a:solidFill>
                  <a:srgbClr val="000000"/>
                </a:solidFill>
              </a:rPr>
              <a:t>, which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is at least                         group medians.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Therefore, at least             elements are </a:t>
            </a:r>
            <a:r>
              <a:rPr lang="en-US" altLang="zh-CN" sz="2800" smtClean="0">
                <a:solidFill>
                  <a:srgbClr val="008B88"/>
                </a:solidFill>
                <a:sym typeface="Symbol" pitchFamily="18" charset="2"/>
              </a:rPr>
              <a:t></a:t>
            </a:r>
            <a:r>
              <a:rPr lang="en-US" altLang="zh-CN" sz="2800" smtClean="0">
                <a:solidFill>
                  <a:srgbClr val="008B88"/>
                </a:solidFill>
              </a:rPr>
              <a:t> </a:t>
            </a:r>
            <a:r>
              <a:rPr lang="en-US" altLang="zh-CN" sz="2800" i="1" smtClean="0">
                <a:solidFill>
                  <a:srgbClr val="008B88"/>
                </a:solidFill>
              </a:rPr>
              <a:t>x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endParaRPr lang="en-US" altLang="zh-CN" sz="2800" smtClean="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2209800" y="5410200"/>
          <a:ext cx="1981200" cy="363538"/>
        </p:xfrm>
        <a:graphic>
          <a:graphicData uri="http://schemas.openxmlformats.org/presentationml/2006/ole">
            <p:oleObj spid="_x0000_s19458" name="Equation" r:id="rId3" imgW="1244520" imgH="228600" progId="Equation.3">
              <p:embed/>
            </p:oleObj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3798888" y="5867400"/>
          <a:ext cx="849312" cy="363538"/>
        </p:xfrm>
        <a:graphic>
          <a:graphicData uri="http://schemas.openxmlformats.org/presentationml/2006/ole">
            <p:oleObj spid="_x0000_s19459" name="Equation" r:id="rId4" imgW="533160" imgH="228600" progId="Equation.3">
              <p:embed/>
            </p:oleObj>
          </a:graphicData>
        </a:graphic>
      </p:graphicFrame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990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990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990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Oval 12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Oval 13"/>
          <p:cNvSpPr>
            <a:spLocks noChangeArrowheads="1"/>
          </p:cNvSpPr>
          <p:nvPr/>
        </p:nvSpPr>
        <p:spPr bwMode="auto">
          <a:xfrm>
            <a:off x="1828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1828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Oval 15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Oval 16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Oval 18"/>
          <p:cNvSpPr>
            <a:spLocks noChangeArrowheads="1"/>
          </p:cNvSpPr>
          <p:nvPr/>
        </p:nvSpPr>
        <p:spPr bwMode="auto">
          <a:xfrm>
            <a:off x="2667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6" name="Oval 19"/>
          <p:cNvSpPr>
            <a:spLocks noChangeArrowheads="1"/>
          </p:cNvSpPr>
          <p:nvPr/>
        </p:nvSpPr>
        <p:spPr bwMode="auto">
          <a:xfrm>
            <a:off x="2667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2667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9" name="Oval 22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35052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1" name="Oval 24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2" name="Oval 25"/>
          <p:cNvSpPr>
            <a:spLocks noChangeArrowheads="1"/>
          </p:cNvSpPr>
          <p:nvPr/>
        </p:nvSpPr>
        <p:spPr bwMode="auto">
          <a:xfrm>
            <a:off x="35052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3" name="Oval 26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Oval 27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Oval 28"/>
          <p:cNvSpPr>
            <a:spLocks noChangeArrowheads="1"/>
          </p:cNvSpPr>
          <p:nvPr/>
        </p:nvSpPr>
        <p:spPr bwMode="auto">
          <a:xfrm>
            <a:off x="43434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6" name="Oval 29"/>
          <p:cNvSpPr>
            <a:spLocks noChangeArrowheads="1"/>
          </p:cNvSpPr>
          <p:nvPr/>
        </p:nvSpPr>
        <p:spPr bwMode="auto">
          <a:xfrm>
            <a:off x="43434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7" name="Oval 30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Oval 31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9" name="Oval 32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0" name="Oval 33"/>
          <p:cNvSpPr>
            <a:spLocks noChangeArrowheads="1"/>
          </p:cNvSpPr>
          <p:nvPr/>
        </p:nvSpPr>
        <p:spPr bwMode="auto">
          <a:xfrm>
            <a:off x="5181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1" name="Oval 34"/>
          <p:cNvSpPr>
            <a:spLocks noChangeArrowheads="1"/>
          </p:cNvSpPr>
          <p:nvPr/>
        </p:nvSpPr>
        <p:spPr bwMode="auto">
          <a:xfrm>
            <a:off x="5181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2" name="Oval 35"/>
          <p:cNvSpPr>
            <a:spLocks noChangeArrowheads="1"/>
          </p:cNvSpPr>
          <p:nvPr/>
        </p:nvSpPr>
        <p:spPr bwMode="auto">
          <a:xfrm>
            <a:off x="5181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3" name="Oval 36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4" name="Oval 37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5" name="Oval 38"/>
          <p:cNvSpPr>
            <a:spLocks noChangeArrowheads="1"/>
          </p:cNvSpPr>
          <p:nvPr/>
        </p:nvSpPr>
        <p:spPr bwMode="auto">
          <a:xfrm>
            <a:off x="6019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6" name="Oval 39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7" name="Oval 40"/>
          <p:cNvSpPr>
            <a:spLocks noChangeArrowheads="1"/>
          </p:cNvSpPr>
          <p:nvPr/>
        </p:nvSpPr>
        <p:spPr bwMode="auto">
          <a:xfrm>
            <a:off x="6019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8" name="Oval 41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9" name="Oval 42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0" name="Oval 43"/>
          <p:cNvSpPr>
            <a:spLocks noChangeArrowheads="1"/>
          </p:cNvSpPr>
          <p:nvPr/>
        </p:nvSpPr>
        <p:spPr bwMode="auto">
          <a:xfrm>
            <a:off x="6858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1" name="Oval 44"/>
          <p:cNvSpPr>
            <a:spLocks noChangeArrowheads="1"/>
          </p:cNvSpPr>
          <p:nvPr/>
        </p:nvSpPr>
        <p:spPr bwMode="auto">
          <a:xfrm>
            <a:off x="6858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2" name="Oval 45"/>
          <p:cNvSpPr>
            <a:spLocks noChangeArrowheads="1"/>
          </p:cNvSpPr>
          <p:nvPr/>
        </p:nvSpPr>
        <p:spPr bwMode="auto">
          <a:xfrm>
            <a:off x="6858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3" name="Oval 46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4" name="Oval 47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5" name="Oval 48"/>
          <p:cNvSpPr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6" name="Oval 49"/>
          <p:cNvSpPr>
            <a:spLocks noChangeArrowheads="1"/>
          </p:cNvSpPr>
          <p:nvPr/>
        </p:nvSpPr>
        <p:spPr bwMode="auto">
          <a:xfrm>
            <a:off x="7696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7" name="Line 50"/>
          <p:cNvSpPr>
            <a:spLocks noChangeShapeType="1"/>
          </p:cNvSpPr>
          <p:nvPr/>
        </p:nvSpPr>
        <p:spPr bwMode="auto">
          <a:xfrm flipV="1">
            <a:off x="1981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8" name="Line 51"/>
          <p:cNvSpPr>
            <a:spLocks noChangeShapeType="1"/>
          </p:cNvSpPr>
          <p:nvPr/>
        </p:nvSpPr>
        <p:spPr bwMode="auto">
          <a:xfrm flipV="1">
            <a:off x="1219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9" name="Line 52"/>
          <p:cNvSpPr>
            <a:spLocks noChangeShapeType="1"/>
          </p:cNvSpPr>
          <p:nvPr/>
        </p:nvSpPr>
        <p:spPr bwMode="auto">
          <a:xfrm flipV="1">
            <a:off x="2895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0" name="Line 53"/>
          <p:cNvSpPr>
            <a:spLocks noChangeShapeType="1"/>
          </p:cNvSpPr>
          <p:nvPr/>
        </p:nvSpPr>
        <p:spPr bwMode="auto">
          <a:xfrm flipV="1">
            <a:off x="3657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1" name="Line 54"/>
          <p:cNvSpPr>
            <a:spLocks noChangeShapeType="1"/>
          </p:cNvSpPr>
          <p:nvPr/>
        </p:nvSpPr>
        <p:spPr bwMode="auto">
          <a:xfrm flipV="1">
            <a:off x="44958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2" name="Line 55"/>
          <p:cNvSpPr>
            <a:spLocks noChangeShapeType="1"/>
          </p:cNvSpPr>
          <p:nvPr/>
        </p:nvSpPr>
        <p:spPr bwMode="auto">
          <a:xfrm flipV="1">
            <a:off x="54102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3" name="Line 56"/>
          <p:cNvSpPr>
            <a:spLocks noChangeShapeType="1"/>
          </p:cNvSpPr>
          <p:nvPr/>
        </p:nvSpPr>
        <p:spPr bwMode="auto">
          <a:xfrm flipV="1">
            <a:off x="6172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4" name="Line 57"/>
          <p:cNvSpPr>
            <a:spLocks noChangeShapeType="1"/>
          </p:cNvSpPr>
          <p:nvPr/>
        </p:nvSpPr>
        <p:spPr bwMode="auto">
          <a:xfrm flipV="1">
            <a:off x="7086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5" name="Line 58"/>
          <p:cNvSpPr>
            <a:spLocks noChangeShapeType="1"/>
          </p:cNvSpPr>
          <p:nvPr/>
        </p:nvSpPr>
        <p:spPr bwMode="auto">
          <a:xfrm flipV="1">
            <a:off x="1981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6" name="Line 59"/>
          <p:cNvSpPr>
            <a:spLocks noChangeShapeType="1"/>
          </p:cNvSpPr>
          <p:nvPr/>
        </p:nvSpPr>
        <p:spPr bwMode="auto">
          <a:xfrm flipV="1">
            <a:off x="1219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7" name="Line 60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8" name="Line 61"/>
          <p:cNvSpPr>
            <a:spLocks noChangeShapeType="1"/>
          </p:cNvSpPr>
          <p:nvPr/>
        </p:nvSpPr>
        <p:spPr bwMode="auto">
          <a:xfrm flipV="1">
            <a:off x="3657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9" name="Line 62"/>
          <p:cNvSpPr>
            <a:spLocks noChangeShapeType="1"/>
          </p:cNvSpPr>
          <p:nvPr/>
        </p:nvSpPr>
        <p:spPr bwMode="auto">
          <a:xfrm flipV="1">
            <a:off x="44958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0" name="Line 63"/>
          <p:cNvSpPr>
            <a:spLocks noChangeShapeType="1"/>
          </p:cNvSpPr>
          <p:nvPr/>
        </p:nvSpPr>
        <p:spPr bwMode="auto">
          <a:xfrm flipV="1">
            <a:off x="5410200" y="2362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1" name="Line 64"/>
          <p:cNvSpPr>
            <a:spLocks noChangeShapeType="1"/>
          </p:cNvSpPr>
          <p:nvPr/>
        </p:nvSpPr>
        <p:spPr bwMode="auto">
          <a:xfrm flipV="1">
            <a:off x="6172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2" name="Line 65"/>
          <p:cNvSpPr>
            <a:spLocks noChangeShapeType="1"/>
          </p:cNvSpPr>
          <p:nvPr/>
        </p:nvSpPr>
        <p:spPr bwMode="auto">
          <a:xfrm flipV="1">
            <a:off x="7086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3" name="Freeform 66"/>
          <p:cNvSpPr>
            <a:spLocks/>
          </p:cNvSpPr>
          <p:nvPr/>
        </p:nvSpPr>
        <p:spPr bwMode="auto">
          <a:xfrm>
            <a:off x="838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4" name="Freeform 67"/>
          <p:cNvSpPr>
            <a:spLocks/>
          </p:cNvSpPr>
          <p:nvPr/>
        </p:nvSpPr>
        <p:spPr bwMode="auto">
          <a:xfrm>
            <a:off x="838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5" name="Freeform 68"/>
          <p:cNvSpPr>
            <a:spLocks/>
          </p:cNvSpPr>
          <p:nvPr/>
        </p:nvSpPr>
        <p:spPr bwMode="auto">
          <a:xfrm>
            <a:off x="1676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6" name="Freeform 69"/>
          <p:cNvSpPr>
            <a:spLocks/>
          </p:cNvSpPr>
          <p:nvPr/>
        </p:nvSpPr>
        <p:spPr bwMode="auto">
          <a:xfrm>
            <a:off x="1676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7" name="Freeform 70"/>
          <p:cNvSpPr>
            <a:spLocks/>
          </p:cNvSpPr>
          <p:nvPr/>
        </p:nvSpPr>
        <p:spPr bwMode="auto">
          <a:xfrm>
            <a:off x="2514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8" name="Freeform 71"/>
          <p:cNvSpPr>
            <a:spLocks/>
          </p:cNvSpPr>
          <p:nvPr/>
        </p:nvSpPr>
        <p:spPr bwMode="auto">
          <a:xfrm>
            <a:off x="2514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9" name="Freeform 72"/>
          <p:cNvSpPr>
            <a:spLocks/>
          </p:cNvSpPr>
          <p:nvPr/>
        </p:nvSpPr>
        <p:spPr bwMode="auto">
          <a:xfrm>
            <a:off x="33528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0" name="Freeform 73"/>
          <p:cNvSpPr>
            <a:spLocks/>
          </p:cNvSpPr>
          <p:nvPr/>
        </p:nvSpPr>
        <p:spPr bwMode="auto">
          <a:xfrm>
            <a:off x="33528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1" name="Freeform 74"/>
          <p:cNvSpPr>
            <a:spLocks/>
          </p:cNvSpPr>
          <p:nvPr/>
        </p:nvSpPr>
        <p:spPr bwMode="auto">
          <a:xfrm>
            <a:off x="41910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2" name="Freeform 75"/>
          <p:cNvSpPr>
            <a:spLocks/>
          </p:cNvSpPr>
          <p:nvPr/>
        </p:nvSpPr>
        <p:spPr bwMode="auto">
          <a:xfrm>
            <a:off x="41910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3" name="Freeform 76"/>
          <p:cNvSpPr>
            <a:spLocks/>
          </p:cNvSpPr>
          <p:nvPr/>
        </p:nvSpPr>
        <p:spPr bwMode="auto">
          <a:xfrm>
            <a:off x="5029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4" name="Freeform 77"/>
          <p:cNvSpPr>
            <a:spLocks/>
          </p:cNvSpPr>
          <p:nvPr/>
        </p:nvSpPr>
        <p:spPr bwMode="auto">
          <a:xfrm>
            <a:off x="5029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5" name="Freeform 78"/>
          <p:cNvSpPr>
            <a:spLocks/>
          </p:cNvSpPr>
          <p:nvPr/>
        </p:nvSpPr>
        <p:spPr bwMode="auto">
          <a:xfrm>
            <a:off x="5867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6" name="Freeform 79"/>
          <p:cNvSpPr>
            <a:spLocks/>
          </p:cNvSpPr>
          <p:nvPr/>
        </p:nvSpPr>
        <p:spPr bwMode="auto">
          <a:xfrm>
            <a:off x="5867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7" name="Freeform 80"/>
          <p:cNvSpPr>
            <a:spLocks/>
          </p:cNvSpPr>
          <p:nvPr/>
        </p:nvSpPr>
        <p:spPr bwMode="auto">
          <a:xfrm>
            <a:off x="6705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8" name="Freeform 81"/>
          <p:cNvSpPr>
            <a:spLocks/>
          </p:cNvSpPr>
          <p:nvPr/>
        </p:nvSpPr>
        <p:spPr bwMode="auto">
          <a:xfrm>
            <a:off x="6705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9" name="Freeform 82"/>
          <p:cNvSpPr>
            <a:spLocks/>
          </p:cNvSpPr>
          <p:nvPr/>
        </p:nvSpPr>
        <p:spPr bwMode="auto">
          <a:xfrm>
            <a:off x="2895600" y="26670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0" name="Freeform 83"/>
          <p:cNvSpPr>
            <a:spLocks/>
          </p:cNvSpPr>
          <p:nvPr/>
        </p:nvSpPr>
        <p:spPr bwMode="auto">
          <a:xfrm>
            <a:off x="2057400" y="25908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1" name="Freeform 84"/>
          <p:cNvSpPr>
            <a:spLocks/>
          </p:cNvSpPr>
          <p:nvPr/>
        </p:nvSpPr>
        <p:spPr bwMode="auto">
          <a:xfrm>
            <a:off x="12192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2" name="Freeform 85"/>
          <p:cNvSpPr>
            <a:spLocks/>
          </p:cNvSpPr>
          <p:nvPr/>
        </p:nvSpPr>
        <p:spPr bwMode="auto">
          <a:xfrm>
            <a:off x="3657600" y="25908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3" name="Freeform 86"/>
          <p:cNvSpPr>
            <a:spLocks/>
          </p:cNvSpPr>
          <p:nvPr/>
        </p:nvSpPr>
        <p:spPr bwMode="auto">
          <a:xfrm>
            <a:off x="3733800" y="25146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4" name="Freeform 87"/>
          <p:cNvSpPr>
            <a:spLocks/>
          </p:cNvSpPr>
          <p:nvPr/>
        </p:nvSpPr>
        <p:spPr bwMode="auto">
          <a:xfrm>
            <a:off x="37338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5" name="Freeform 88"/>
          <p:cNvSpPr>
            <a:spLocks/>
          </p:cNvSpPr>
          <p:nvPr/>
        </p:nvSpPr>
        <p:spPr bwMode="auto">
          <a:xfrm>
            <a:off x="3657600" y="2438400"/>
            <a:ext cx="3429000" cy="228600"/>
          </a:xfrm>
          <a:custGeom>
            <a:avLst/>
            <a:gdLst>
              <a:gd name="T0" fmla="*/ 2160 w 2160"/>
              <a:gd name="T1" fmla="*/ 144 h 144"/>
              <a:gd name="T2" fmla="*/ 1008 w 2160"/>
              <a:gd name="T3" fmla="*/ 0 h 144"/>
              <a:gd name="T4" fmla="*/ 0 w 2160"/>
              <a:gd name="T5" fmla="*/ 144 h 144"/>
              <a:gd name="T6" fmla="*/ 0 60000 65536"/>
              <a:gd name="T7" fmla="*/ 0 60000 65536"/>
              <a:gd name="T8" fmla="*/ 0 60000 65536"/>
              <a:gd name="T9" fmla="*/ 0 w 2160"/>
              <a:gd name="T10" fmla="*/ 0 h 144"/>
              <a:gd name="T11" fmla="*/ 2160 w 21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6" name="Rectangle 89"/>
          <p:cNvSpPr>
            <a:spLocks noChangeArrowheads="1"/>
          </p:cNvSpPr>
          <p:nvPr/>
        </p:nvSpPr>
        <p:spPr bwMode="auto">
          <a:xfrm>
            <a:off x="914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47" name="Rectangle 90"/>
          <p:cNvSpPr>
            <a:spLocks noChangeArrowheads="1"/>
          </p:cNvSpPr>
          <p:nvPr/>
        </p:nvSpPr>
        <p:spPr bwMode="auto">
          <a:xfrm>
            <a:off x="1752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48" name="Rectangle 91"/>
          <p:cNvSpPr>
            <a:spLocks noChangeArrowheads="1"/>
          </p:cNvSpPr>
          <p:nvPr/>
        </p:nvSpPr>
        <p:spPr bwMode="auto">
          <a:xfrm>
            <a:off x="2590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49" name="Rectangle 92"/>
          <p:cNvSpPr>
            <a:spLocks noChangeArrowheads="1"/>
          </p:cNvSpPr>
          <p:nvPr/>
        </p:nvSpPr>
        <p:spPr bwMode="auto">
          <a:xfrm>
            <a:off x="34290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0" name="Rectangle 93"/>
          <p:cNvSpPr>
            <a:spLocks noChangeArrowheads="1"/>
          </p:cNvSpPr>
          <p:nvPr/>
        </p:nvSpPr>
        <p:spPr bwMode="auto">
          <a:xfrm>
            <a:off x="42672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1" name="Rectangle 94"/>
          <p:cNvSpPr>
            <a:spLocks noChangeArrowheads="1"/>
          </p:cNvSpPr>
          <p:nvPr/>
        </p:nvSpPr>
        <p:spPr bwMode="auto">
          <a:xfrm>
            <a:off x="5105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Rectangle 95"/>
          <p:cNvSpPr>
            <a:spLocks noChangeArrowheads="1"/>
          </p:cNvSpPr>
          <p:nvPr/>
        </p:nvSpPr>
        <p:spPr bwMode="auto">
          <a:xfrm>
            <a:off x="5943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3" name="Rectangle 96"/>
          <p:cNvSpPr>
            <a:spLocks noChangeArrowheads="1"/>
          </p:cNvSpPr>
          <p:nvPr/>
        </p:nvSpPr>
        <p:spPr bwMode="auto">
          <a:xfrm>
            <a:off x="6781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4" name="Rectangle 97"/>
          <p:cNvSpPr>
            <a:spLocks noChangeArrowheads="1"/>
          </p:cNvSpPr>
          <p:nvPr/>
        </p:nvSpPr>
        <p:spPr bwMode="auto">
          <a:xfrm>
            <a:off x="762000" y="1219200"/>
            <a:ext cx="3276600" cy="19812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5" name="Text Box 98"/>
          <p:cNvSpPr txBox="1">
            <a:spLocks noChangeArrowheads="1"/>
          </p:cNvSpPr>
          <p:nvPr/>
        </p:nvSpPr>
        <p:spPr bwMode="auto">
          <a:xfrm>
            <a:off x="3810000" y="26670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8153400" y="4800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8153400" y="5486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" name="Line 102"/>
          <p:cNvSpPr>
            <a:spLocks noChangeShapeType="1"/>
          </p:cNvSpPr>
          <p:nvPr/>
        </p:nvSpPr>
        <p:spPr bwMode="auto">
          <a:xfrm flipV="1">
            <a:off x="8305800" y="5105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59" name="Text Box 103"/>
          <p:cNvSpPr txBox="1">
            <a:spLocks noChangeArrowheads="1"/>
          </p:cNvSpPr>
          <p:nvPr/>
        </p:nvSpPr>
        <p:spPr bwMode="auto">
          <a:xfrm>
            <a:off x="7848600" y="430847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lesser</a:t>
            </a:r>
          </a:p>
        </p:txBody>
      </p:sp>
      <p:sp>
        <p:nvSpPr>
          <p:cNvPr id="19560" name="Text Box 104"/>
          <p:cNvSpPr txBox="1">
            <a:spLocks noChangeArrowheads="1"/>
          </p:cNvSpPr>
          <p:nvPr/>
        </p:nvSpPr>
        <p:spPr bwMode="auto">
          <a:xfrm>
            <a:off x="7772400" y="58674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greater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3D73EA-A25B-4678-9739-B693E0EC5D7F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Analysis (Assume all elements are distinct)</a:t>
            </a:r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At least half the group medians are </a:t>
            </a:r>
            <a:r>
              <a:rPr lang="en-US" altLang="zh-CN" sz="2400" smtClean="0">
                <a:solidFill>
                  <a:srgbClr val="008B88"/>
                </a:solidFill>
                <a:sym typeface="Symbol" pitchFamily="18" charset="2"/>
              </a:rPr>
              <a:t></a:t>
            </a:r>
            <a:r>
              <a:rPr lang="en-US" altLang="zh-CN" sz="2400" smtClean="0">
                <a:solidFill>
                  <a:srgbClr val="008B88"/>
                </a:solidFill>
              </a:rPr>
              <a:t> </a:t>
            </a:r>
            <a:r>
              <a:rPr lang="en-US" altLang="zh-CN" sz="2400" i="1" smtClean="0">
                <a:solidFill>
                  <a:srgbClr val="008B88"/>
                </a:solidFill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</a:rPr>
              <a:t>, which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is at least </a:t>
            </a:r>
            <a:r>
              <a:rPr lang="en-US" altLang="zh-CN" sz="2400" smtClean="0">
                <a:solidFill>
                  <a:srgbClr val="008B88"/>
                </a:solidFill>
              </a:rPr>
              <a:t>                           </a:t>
            </a:r>
            <a:r>
              <a:rPr lang="en-US" altLang="zh-CN" sz="2400" smtClean="0">
                <a:solidFill>
                  <a:srgbClr val="000000"/>
                </a:solidFill>
              </a:rPr>
              <a:t>group medians.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Therefore, at least              elements are </a:t>
            </a:r>
            <a:r>
              <a:rPr lang="en-US" altLang="zh-CN" sz="2400" smtClean="0">
                <a:solidFill>
                  <a:srgbClr val="008B88"/>
                </a:solidFill>
                <a:sym typeface="Symbol" pitchFamily="18" charset="2"/>
              </a:rPr>
              <a:t></a:t>
            </a:r>
            <a:r>
              <a:rPr lang="en-US" altLang="zh-CN" sz="2400" smtClean="0">
                <a:solidFill>
                  <a:srgbClr val="008B88"/>
                </a:solidFill>
              </a:rPr>
              <a:t> </a:t>
            </a:r>
            <a:r>
              <a:rPr lang="en-US" altLang="zh-CN" sz="2400" i="1" smtClean="0">
                <a:solidFill>
                  <a:srgbClr val="008B88"/>
                </a:solidFill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Similarly, at least             </a:t>
            </a:r>
            <a:r>
              <a:rPr lang="en-US" altLang="zh-CN" sz="2400" smtClean="0">
                <a:solidFill>
                  <a:srgbClr val="008B88"/>
                </a:solidFill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</a:rPr>
              <a:t>elements are </a:t>
            </a:r>
            <a:r>
              <a:rPr lang="en-US" altLang="zh-CN" sz="2400" smtClean="0">
                <a:solidFill>
                  <a:srgbClr val="008B88"/>
                </a:solidFill>
                <a:sym typeface="Symbol" pitchFamily="18" charset="2"/>
              </a:rPr>
              <a:t></a:t>
            </a:r>
            <a:r>
              <a:rPr lang="en-US" altLang="zh-CN" sz="2400" smtClean="0">
                <a:solidFill>
                  <a:srgbClr val="008B88"/>
                </a:solidFill>
              </a:rPr>
              <a:t> </a:t>
            </a:r>
            <a:r>
              <a:rPr lang="en-US" altLang="zh-CN" sz="2400" i="1" smtClean="0">
                <a:solidFill>
                  <a:srgbClr val="008B88"/>
                </a:solidFill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  <a:endParaRPr lang="en-US" altLang="zh-CN" sz="2400" smtClean="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981200" y="5257800"/>
          <a:ext cx="1981200" cy="363538"/>
        </p:xfrm>
        <a:graphic>
          <a:graphicData uri="http://schemas.openxmlformats.org/presentationml/2006/ole">
            <p:oleObj spid="_x0000_s20482" name="Equation" r:id="rId3" imgW="1244520" imgH="228600" progId="Equation.3">
              <p:embed/>
            </p:oleObj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3429000" y="5656263"/>
          <a:ext cx="849313" cy="363537"/>
        </p:xfrm>
        <a:graphic>
          <a:graphicData uri="http://schemas.openxmlformats.org/presentationml/2006/ole">
            <p:oleObj spid="_x0000_s20483" name="Equation" r:id="rId4" imgW="533160" imgH="228600" progId="Equation.3">
              <p:embed/>
            </p:oleObj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3429000" y="6113463"/>
          <a:ext cx="849313" cy="363537"/>
        </p:xfrm>
        <a:graphic>
          <a:graphicData uri="http://schemas.openxmlformats.org/presentationml/2006/ole">
            <p:oleObj spid="_x0000_s20484" name="Equation" r:id="rId5" imgW="533160" imgH="228600" progId="Equation.3">
              <p:embed/>
            </p:oleObj>
          </a:graphicData>
        </a:graphic>
      </p:graphicFrame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990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990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Oval 11"/>
          <p:cNvSpPr>
            <a:spLocks noChangeArrowheads="1"/>
          </p:cNvSpPr>
          <p:nvPr/>
        </p:nvSpPr>
        <p:spPr bwMode="auto">
          <a:xfrm>
            <a:off x="990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Oval 12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Oval 13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Oval 14"/>
          <p:cNvSpPr>
            <a:spLocks noChangeArrowheads="1"/>
          </p:cNvSpPr>
          <p:nvPr/>
        </p:nvSpPr>
        <p:spPr bwMode="auto">
          <a:xfrm>
            <a:off x="1828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Oval 15"/>
          <p:cNvSpPr>
            <a:spLocks noChangeArrowheads="1"/>
          </p:cNvSpPr>
          <p:nvPr/>
        </p:nvSpPr>
        <p:spPr bwMode="auto">
          <a:xfrm>
            <a:off x="1828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Oval 16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Oval 17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Oval 18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Oval 19"/>
          <p:cNvSpPr>
            <a:spLocks noChangeArrowheads="1"/>
          </p:cNvSpPr>
          <p:nvPr/>
        </p:nvSpPr>
        <p:spPr bwMode="auto">
          <a:xfrm>
            <a:off x="2667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Oval 20"/>
          <p:cNvSpPr>
            <a:spLocks noChangeArrowheads="1"/>
          </p:cNvSpPr>
          <p:nvPr/>
        </p:nvSpPr>
        <p:spPr bwMode="auto">
          <a:xfrm>
            <a:off x="2667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2" name="Oval 21"/>
          <p:cNvSpPr>
            <a:spLocks noChangeArrowheads="1"/>
          </p:cNvSpPr>
          <p:nvPr/>
        </p:nvSpPr>
        <p:spPr bwMode="auto">
          <a:xfrm>
            <a:off x="2667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3" name="Oval 22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4" name="Oval 23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5" name="Oval 24"/>
          <p:cNvSpPr>
            <a:spLocks noChangeArrowheads="1"/>
          </p:cNvSpPr>
          <p:nvPr/>
        </p:nvSpPr>
        <p:spPr bwMode="auto">
          <a:xfrm>
            <a:off x="35052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Oval 25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7" name="Oval 26"/>
          <p:cNvSpPr>
            <a:spLocks noChangeArrowheads="1"/>
          </p:cNvSpPr>
          <p:nvPr/>
        </p:nvSpPr>
        <p:spPr bwMode="auto">
          <a:xfrm>
            <a:off x="35052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8" name="Oval 27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Oval 28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0" name="Oval 29"/>
          <p:cNvSpPr>
            <a:spLocks noChangeArrowheads="1"/>
          </p:cNvSpPr>
          <p:nvPr/>
        </p:nvSpPr>
        <p:spPr bwMode="auto">
          <a:xfrm>
            <a:off x="43434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1" name="Oval 30"/>
          <p:cNvSpPr>
            <a:spLocks noChangeArrowheads="1"/>
          </p:cNvSpPr>
          <p:nvPr/>
        </p:nvSpPr>
        <p:spPr bwMode="auto">
          <a:xfrm>
            <a:off x="43434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2" name="Oval 31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3" name="Oval 32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4" name="Oval 33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5" name="Oval 34"/>
          <p:cNvSpPr>
            <a:spLocks noChangeArrowheads="1"/>
          </p:cNvSpPr>
          <p:nvPr/>
        </p:nvSpPr>
        <p:spPr bwMode="auto">
          <a:xfrm>
            <a:off x="5181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6" name="Oval 35"/>
          <p:cNvSpPr>
            <a:spLocks noChangeArrowheads="1"/>
          </p:cNvSpPr>
          <p:nvPr/>
        </p:nvSpPr>
        <p:spPr bwMode="auto">
          <a:xfrm>
            <a:off x="5181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7" name="Oval 36"/>
          <p:cNvSpPr>
            <a:spLocks noChangeArrowheads="1"/>
          </p:cNvSpPr>
          <p:nvPr/>
        </p:nvSpPr>
        <p:spPr bwMode="auto">
          <a:xfrm>
            <a:off x="5181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8" name="Oval 37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9" name="Oval 38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0" name="Oval 39"/>
          <p:cNvSpPr>
            <a:spLocks noChangeArrowheads="1"/>
          </p:cNvSpPr>
          <p:nvPr/>
        </p:nvSpPr>
        <p:spPr bwMode="auto">
          <a:xfrm>
            <a:off x="6019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" name="Oval 40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2" name="Oval 41"/>
          <p:cNvSpPr>
            <a:spLocks noChangeArrowheads="1"/>
          </p:cNvSpPr>
          <p:nvPr/>
        </p:nvSpPr>
        <p:spPr bwMode="auto">
          <a:xfrm>
            <a:off x="6019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3" name="Oval 42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4" name="Oval 43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5" name="Oval 44"/>
          <p:cNvSpPr>
            <a:spLocks noChangeArrowheads="1"/>
          </p:cNvSpPr>
          <p:nvPr/>
        </p:nvSpPr>
        <p:spPr bwMode="auto">
          <a:xfrm>
            <a:off x="6858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6" name="Oval 45"/>
          <p:cNvSpPr>
            <a:spLocks noChangeArrowheads="1"/>
          </p:cNvSpPr>
          <p:nvPr/>
        </p:nvSpPr>
        <p:spPr bwMode="auto">
          <a:xfrm>
            <a:off x="6858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7" name="Oval 46"/>
          <p:cNvSpPr>
            <a:spLocks noChangeArrowheads="1"/>
          </p:cNvSpPr>
          <p:nvPr/>
        </p:nvSpPr>
        <p:spPr bwMode="auto">
          <a:xfrm>
            <a:off x="6858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8" name="Oval 47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9" name="Oval 48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0" name="Oval 49"/>
          <p:cNvSpPr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1" name="Oval 50"/>
          <p:cNvSpPr>
            <a:spLocks noChangeArrowheads="1"/>
          </p:cNvSpPr>
          <p:nvPr/>
        </p:nvSpPr>
        <p:spPr bwMode="auto">
          <a:xfrm>
            <a:off x="7696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2" name="Line 51"/>
          <p:cNvSpPr>
            <a:spLocks noChangeShapeType="1"/>
          </p:cNvSpPr>
          <p:nvPr/>
        </p:nvSpPr>
        <p:spPr bwMode="auto">
          <a:xfrm flipV="1">
            <a:off x="1981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3" name="Line 52"/>
          <p:cNvSpPr>
            <a:spLocks noChangeShapeType="1"/>
          </p:cNvSpPr>
          <p:nvPr/>
        </p:nvSpPr>
        <p:spPr bwMode="auto">
          <a:xfrm flipV="1">
            <a:off x="1219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4" name="Line 53"/>
          <p:cNvSpPr>
            <a:spLocks noChangeShapeType="1"/>
          </p:cNvSpPr>
          <p:nvPr/>
        </p:nvSpPr>
        <p:spPr bwMode="auto">
          <a:xfrm flipV="1">
            <a:off x="2895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5" name="Line 54"/>
          <p:cNvSpPr>
            <a:spLocks noChangeShapeType="1"/>
          </p:cNvSpPr>
          <p:nvPr/>
        </p:nvSpPr>
        <p:spPr bwMode="auto">
          <a:xfrm flipV="1">
            <a:off x="3657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6" name="Line 55"/>
          <p:cNvSpPr>
            <a:spLocks noChangeShapeType="1"/>
          </p:cNvSpPr>
          <p:nvPr/>
        </p:nvSpPr>
        <p:spPr bwMode="auto">
          <a:xfrm flipV="1">
            <a:off x="44958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7" name="Line 56"/>
          <p:cNvSpPr>
            <a:spLocks noChangeShapeType="1"/>
          </p:cNvSpPr>
          <p:nvPr/>
        </p:nvSpPr>
        <p:spPr bwMode="auto">
          <a:xfrm flipV="1">
            <a:off x="54102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8" name="Line 57"/>
          <p:cNvSpPr>
            <a:spLocks noChangeShapeType="1"/>
          </p:cNvSpPr>
          <p:nvPr/>
        </p:nvSpPr>
        <p:spPr bwMode="auto">
          <a:xfrm flipV="1">
            <a:off x="6172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9" name="Line 58"/>
          <p:cNvSpPr>
            <a:spLocks noChangeShapeType="1"/>
          </p:cNvSpPr>
          <p:nvPr/>
        </p:nvSpPr>
        <p:spPr bwMode="auto">
          <a:xfrm flipV="1">
            <a:off x="7086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0" name="Line 59"/>
          <p:cNvSpPr>
            <a:spLocks noChangeShapeType="1"/>
          </p:cNvSpPr>
          <p:nvPr/>
        </p:nvSpPr>
        <p:spPr bwMode="auto">
          <a:xfrm flipV="1">
            <a:off x="1981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1" name="Line 60"/>
          <p:cNvSpPr>
            <a:spLocks noChangeShapeType="1"/>
          </p:cNvSpPr>
          <p:nvPr/>
        </p:nvSpPr>
        <p:spPr bwMode="auto">
          <a:xfrm flipV="1">
            <a:off x="1219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2" name="Line 61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3" name="Line 62"/>
          <p:cNvSpPr>
            <a:spLocks noChangeShapeType="1"/>
          </p:cNvSpPr>
          <p:nvPr/>
        </p:nvSpPr>
        <p:spPr bwMode="auto">
          <a:xfrm flipV="1">
            <a:off x="3657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4" name="Line 63"/>
          <p:cNvSpPr>
            <a:spLocks noChangeShapeType="1"/>
          </p:cNvSpPr>
          <p:nvPr/>
        </p:nvSpPr>
        <p:spPr bwMode="auto">
          <a:xfrm flipV="1">
            <a:off x="44958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5" name="Line 64"/>
          <p:cNvSpPr>
            <a:spLocks noChangeShapeType="1"/>
          </p:cNvSpPr>
          <p:nvPr/>
        </p:nvSpPr>
        <p:spPr bwMode="auto">
          <a:xfrm flipV="1">
            <a:off x="5410200" y="2362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6" name="Line 65"/>
          <p:cNvSpPr>
            <a:spLocks noChangeShapeType="1"/>
          </p:cNvSpPr>
          <p:nvPr/>
        </p:nvSpPr>
        <p:spPr bwMode="auto">
          <a:xfrm flipV="1">
            <a:off x="6172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7" name="Line 66"/>
          <p:cNvSpPr>
            <a:spLocks noChangeShapeType="1"/>
          </p:cNvSpPr>
          <p:nvPr/>
        </p:nvSpPr>
        <p:spPr bwMode="auto">
          <a:xfrm flipV="1">
            <a:off x="7086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8" name="Freeform 67"/>
          <p:cNvSpPr>
            <a:spLocks/>
          </p:cNvSpPr>
          <p:nvPr/>
        </p:nvSpPr>
        <p:spPr bwMode="auto">
          <a:xfrm>
            <a:off x="838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9" name="Freeform 68"/>
          <p:cNvSpPr>
            <a:spLocks/>
          </p:cNvSpPr>
          <p:nvPr/>
        </p:nvSpPr>
        <p:spPr bwMode="auto">
          <a:xfrm>
            <a:off x="838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0" name="Freeform 69"/>
          <p:cNvSpPr>
            <a:spLocks/>
          </p:cNvSpPr>
          <p:nvPr/>
        </p:nvSpPr>
        <p:spPr bwMode="auto">
          <a:xfrm>
            <a:off x="1676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1" name="Freeform 70"/>
          <p:cNvSpPr>
            <a:spLocks/>
          </p:cNvSpPr>
          <p:nvPr/>
        </p:nvSpPr>
        <p:spPr bwMode="auto">
          <a:xfrm>
            <a:off x="1676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2" name="Freeform 71"/>
          <p:cNvSpPr>
            <a:spLocks/>
          </p:cNvSpPr>
          <p:nvPr/>
        </p:nvSpPr>
        <p:spPr bwMode="auto">
          <a:xfrm>
            <a:off x="2514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3" name="Freeform 72"/>
          <p:cNvSpPr>
            <a:spLocks/>
          </p:cNvSpPr>
          <p:nvPr/>
        </p:nvSpPr>
        <p:spPr bwMode="auto">
          <a:xfrm>
            <a:off x="2514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4" name="Freeform 73"/>
          <p:cNvSpPr>
            <a:spLocks/>
          </p:cNvSpPr>
          <p:nvPr/>
        </p:nvSpPr>
        <p:spPr bwMode="auto">
          <a:xfrm>
            <a:off x="33528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5" name="Freeform 74"/>
          <p:cNvSpPr>
            <a:spLocks/>
          </p:cNvSpPr>
          <p:nvPr/>
        </p:nvSpPr>
        <p:spPr bwMode="auto">
          <a:xfrm>
            <a:off x="33528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6" name="Freeform 75"/>
          <p:cNvSpPr>
            <a:spLocks/>
          </p:cNvSpPr>
          <p:nvPr/>
        </p:nvSpPr>
        <p:spPr bwMode="auto">
          <a:xfrm>
            <a:off x="41910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7" name="Freeform 76"/>
          <p:cNvSpPr>
            <a:spLocks/>
          </p:cNvSpPr>
          <p:nvPr/>
        </p:nvSpPr>
        <p:spPr bwMode="auto">
          <a:xfrm>
            <a:off x="41910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8" name="Freeform 77"/>
          <p:cNvSpPr>
            <a:spLocks/>
          </p:cNvSpPr>
          <p:nvPr/>
        </p:nvSpPr>
        <p:spPr bwMode="auto">
          <a:xfrm>
            <a:off x="5029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9" name="Freeform 78"/>
          <p:cNvSpPr>
            <a:spLocks/>
          </p:cNvSpPr>
          <p:nvPr/>
        </p:nvSpPr>
        <p:spPr bwMode="auto">
          <a:xfrm>
            <a:off x="5029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0" name="Freeform 79"/>
          <p:cNvSpPr>
            <a:spLocks/>
          </p:cNvSpPr>
          <p:nvPr/>
        </p:nvSpPr>
        <p:spPr bwMode="auto">
          <a:xfrm>
            <a:off x="5867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1" name="Freeform 80"/>
          <p:cNvSpPr>
            <a:spLocks/>
          </p:cNvSpPr>
          <p:nvPr/>
        </p:nvSpPr>
        <p:spPr bwMode="auto">
          <a:xfrm>
            <a:off x="5867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2" name="Freeform 81"/>
          <p:cNvSpPr>
            <a:spLocks/>
          </p:cNvSpPr>
          <p:nvPr/>
        </p:nvSpPr>
        <p:spPr bwMode="auto">
          <a:xfrm>
            <a:off x="6705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3" name="Freeform 82"/>
          <p:cNvSpPr>
            <a:spLocks/>
          </p:cNvSpPr>
          <p:nvPr/>
        </p:nvSpPr>
        <p:spPr bwMode="auto">
          <a:xfrm>
            <a:off x="6705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4" name="Freeform 83"/>
          <p:cNvSpPr>
            <a:spLocks/>
          </p:cNvSpPr>
          <p:nvPr/>
        </p:nvSpPr>
        <p:spPr bwMode="auto">
          <a:xfrm>
            <a:off x="2895600" y="26670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5" name="Freeform 84"/>
          <p:cNvSpPr>
            <a:spLocks/>
          </p:cNvSpPr>
          <p:nvPr/>
        </p:nvSpPr>
        <p:spPr bwMode="auto">
          <a:xfrm>
            <a:off x="2057400" y="25908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6" name="Freeform 85"/>
          <p:cNvSpPr>
            <a:spLocks/>
          </p:cNvSpPr>
          <p:nvPr/>
        </p:nvSpPr>
        <p:spPr bwMode="auto">
          <a:xfrm>
            <a:off x="12192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7" name="Freeform 86"/>
          <p:cNvSpPr>
            <a:spLocks/>
          </p:cNvSpPr>
          <p:nvPr/>
        </p:nvSpPr>
        <p:spPr bwMode="auto">
          <a:xfrm>
            <a:off x="3657600" y="25908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8" name="Freeform 87"/>
          <p:cNvSpPr>
            <a:spLocks/>
          </p:cNvSpPr>
          <p:nvPr/>
        </p:nvSpPr>
        <p:spPr bwMode="auto">
          <a:xfrm>
            <a:off x="3733800" y="25146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9" name="Freeform 88"/>
          <p:cNvSpPr>
            <a:spLocks/>
          </p:cNvSpPr>
          <p:nvPr/>
        </p:nvSpPr>
        <p:spPr bwMode="auto">
          <a:xfrm>
            <a:off x="37338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70" name="Freeform 89"/>
          <p:cNvSpPr>
            <a:spLocks/>
          </p:cNvSpPr>
          <p:nvPr/>
        </p:nvSpPr>
        <p:spPr bwMode="auto">
          <a:xfrm>
            <a:off x="3657600" y="2438400"/>
            <a:ext cx="3429000" cy="228600"/>
          </a:xfrm>
          <a:custGeom>
            <a:avLst/>
            <a:gdLst>
              <a:gd name="T0" fmla="*/ 2160 w 2160"/>
              <a:gd name="T1" fmla="*/ 144 h 144"/>
              <a:gd name="T2" fmla="*/ 1008 w 2160"/>
              <a:gd name="T3" fmla="*/ 0 h 144"/>
              <a:gd name="T4" fmla="*/ 0 w 2160"/>
              <a:gd name="T5" fmla="*/ 144 h 144"/>
              <a:gd name="T6" fmla="*/ 0 60000 65536"/>
              <a:gd name="T7" fmla="*/ 0 60000 65536"/>
              <a:gd name="T8" fmla="*/ 0 60000 65536"/>
              <a:gd name="T9" fmla="*/ 0 w 2160"/>
              <a:gd name="T10" fmla="*/ 0 h 144"/>
              <a:gd name="T11" fmla="*/ 2160 w 21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71" name="Rectangle 90"/>
          <p:cNvSpPr>
            <a:spLocks noChangeArrowheads="1"/>
          </p:cNvSpPr>
          <p:nvPr/>
        </p:nvSpPr>
        <p:spPr bwMode="auto">
          <a:xfrm>
            <a:off x="914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2" name="Rectangle 91"/>
          <p:cNvSpPr>
            <a:spLocks noChangeArrowheads="1"/>
          </p:cNvSpPr>
          <p:nvPr/>
        </p:nvSpPr>
        <p:spPr bwMode="auto">
          <a:xfrm>
            <a:off x="1752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3" name="Rectangle 92"/>
          <p:cNvSpPr>
            <a:spLocks noChangeArrowheads="1"/>
          </p:cNvSpPr>
          <p:nvPr/>
        </p:nvSpPr>
        <p:spPr bwMode="auto">
          <a:xfrm>
            <a:off x="2590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4" name="Rectangle 93"/>
          <p:cNvSpPr>
            <a:spLocks noChangeArrowheads="1"/>
          </p:cNvSpPr>
          <p:nvPr/>
        </p:nvSpPr>
        <p:spPr bwMode="auto">
          <a:xfrm>
            <a:off x="34290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5" name="Rectangle 94"/>
          <p:cNvSpPr>
            <a:spLocks noChangeArrowheads="1"/>
          </p:cNvSpPr>
          <p:nvPr/>
        </p:nvSpPr>
        <p:spPr bwMode="auto">
          <a:xfrm>
            <a:off x="42672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6" name="Rectangle 95"/>
          <p:cNvSpPr>
            <a:spLocks noChangeArrowheads="1"/>
          </p:cNvSpPr>
          <p:nvPr/>
        </p:nvSpPr>
        <p:spPr bwMode="auto">
          <a:xfrm>
            <a:off x="5105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7" name="Rectangle 96"/>
          <p:cNvSpPr>
            <a:spLocks noChangeArrowheads="1"/>
          </p:cNvSpPr>
          <p:nvPr/>
        </p:nvSpPr>
        <p:spPr bwMode="auto">
          <a:xfrm>
            <a:off x="5943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8" name="Rectangle 97"/>
          <p:cNvSpPr>
            <a:spLocks noChangeArrowheads="1"/>
          </p:cNvSpPr>
          <p:nvPr/>
        </p:nvSpPr>
        <p:spPr bwMode="auto">
          <a:xfrm>
            <a:off x="6781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9" name="Text Box 98"/>
          <p:cNvSpPr txBox="1">
            <a:spLocks noChangeArrowheads="1"/>
          </p:cNvSpPr>
          <p:nvPr/>
        </p:nvSpPr>
        <p:spPr bwMode="auto">
          <a:xfrm>
            <a:off x="3795713" y="2632075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</a:p>
        </p:txBody>
      </p:sp>
      <p:sp>
        <p:nvSpPr>
          <p:cNvPr id="20580" name="Oval 99"/>
          <p:cNvSpPr>
            <a:spLocks noChangeArrowheads="1"/>
          </p:cNvSpPr>
          <p:nvPr/>
        </p:nvSpPr>
        <p:spPr bwMode="auto">
          <a:xfrm>
            <a:off x="8153400" y="4800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1" name="Oval 100"/>
          <p:cNvSpPr>
            <a:spLocks noChangeArrowheads="1"/>
          </p:cNvSpPr>
          <p:nvPr/>
        </p:nvSpPr>
        <p:spPr bwMode="auto">
          <a:xfrm>
            <a:off x="8153400" y="5486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" name="Line 101"/>
          <p:cNvSpPr>
            <a:spLocks noChangeShapeType="1"/>
          </p:cNvSpPr>
          <p:nvPr/>
        </p:nvSpPr>
        <p:spPr bwMode="auto">
          <a:xfrm flipV="1">
            <a:off x="8305800" y="5105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" name="Text Box 102"/>
          <p:cNvSpPr txBox="1">
            <a:spLocks noChangeArrowheads="1"/>
          </p:cNvSpPr>
          <p:nvPr/>
        </p:nvSpPr>
        <p:spPr bwMode="auto">
          <a:xfrm>
            <a:off x="7848600" y="430847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lesser</a:t>
            </a:r>
          </a:p>
        </p:txBody>
      </p:sp>
      <p:sp>
        <p:nvSpPr>
          <p:cNvPr id="20584" name="Text Box 103"/>
          <p:cNvSpPr txBox="1">
            <a:spLocks noChangeArrowheads="1"/>
          </p:cNvSpPr>
          <p:nvPr/>
        </p:nvSpPr>
        <p:spPr bwMode="auto">
          <a:xfrm>
            <a:off x="7772400" y="58674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greater</a:t>
            </a:r>
          </a:p>
        </p:txBody>
      </p:sp>
      <p:sp>
        <p:nvSpPr>
          <p:cNvPr id="20585" name="Rectangle 104"/>
          <p:cNvSpPr>
            <a:spLocks noChangeArrowheads="1"/>
          </p:cNvSpPr>
          <p:nvPr/>
        </p:nvSpPr>
        <p:spPr bwMode="auto">
          <a:xfrm>
            <a:off x="3276600" y="2590800"/>
            <a:ext cx="4114800" cy="21336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A2E3C1-14DC-4236-A4A6-5C119C9CA7B9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Minor simplification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For </a:t>
            </a:r>
            <a:r>
              <a:rPr lang="en-US" altLang="zh-CN" i="1" smtClean="0">
                <a:solidFill>
                  <a:srgbClr val="008B88"/>
                </a:solidFill>
              </a:rPr>
              <a:t>n </a:t>
            </a:r>
            <a:r>
              <a:rPr lang="en-US" altLang="zh-CN" smtClean="0">
                <a:solidFill>
                  <a:srgbClr val="008B88"/>
                </a:solidFill>
                <a:sym typeface="Symbol" pitchFamily="18" charset="2"/>
              </a:rPr>
              <a:t></a:t>
            </a:r>
            <a:r>
              <a:rPr lang="en-US" altLang="zh-CN" smtClean="0">
                <a:solidFill>
                  <a:srgbClr val="008B88"/>
                </a:solidFill>
              </a:rPr>
              <a:t> 50</a:t>
            </a:r>
            <a:r>
              <a:rPr lang="en-US" altLang="zh-CN" smtClean="0">
                <a:solidFill>
                  <a:srgbClr val="000000"/>
                </a:solidFill>
              </a:rPr>
              <a:t>, we have                   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Therefore, for </a:t>
            </a:r>
            <a:r>
              <a:rPr lang="en-US" altLang="zh-CN" i="1" smtClean="0">
                <a:solidFill>
                  <a:srgbClr val="008B88"/>
                </a:solidFill>
              </a:rPr>
              <a:t>n </a:t>
            </a:r>
            <a:r>
              <a:rPr lang="en-US" altLang="zh-CN" smtClean="0">
                <a:solidFill>
                  <a:srgbClr val="008B88"/>
                </a:solidFill>
                <a:sym typeface="Symbol" pitchFamily="18" charset="2"/>
              </a:rPr>
              <a:t></a:t>
            </a:r>
            <a:r>
              <a:rPr lang="en-US" altLang="zh-CN" smtClean="0">
                <a:solidFill>
                  <a:srgbClr val="008B88"/>
                </a:solidFill>
              </a:rPr>
              <a:t> 50 </a:t>
            </a:r>
            <a:r>
              <a:rPr lang="en-US" altLang="zh-CN" smtClean="0">
                <a:solidFill>
                  <a:srgbClr val="000000"/>
                </a:solidFill>
              </a:rPr>
              <a:t>the recursive call to SELECT in Step 4 is executed recursively on </a:t>
            </a:r>
            <a:r>
              <a:rPr lang="en-US" altLang="zh-CN" i="1" smtClean="0">
                <a:solidFill>
                  <a:srgbClr val="008B88"/>
                </a:solidFill>
                <a:sym typeface="Symbol" pitchFamily="18" charset="2"/>
              </a:rPr>
              <a:t> </a:t>
            </a:r>
            <a:r>
              <a:rPr lang="en-US" altLang="zh-CN" smtClean="0">
                <a:solidFill>
                  <a:srgbClr val="008B88"/>
                </a:solidFill>
              </a:rPr>
              <a:t>3</a:t>
            </a:r>
            <a:r>
              <a:rPr lang="en-US" altLang="zh-CN" i="1" smtClean="0">
                <a:solidFill>
                  <a:srgbClr val="008B88"/>
                </a:solidFill>
              </a:rPr>
              <a:t>n</a:t>
            </a:r>
            <a:r>
              <a:rPr lang="en-US" altLang="zh-CN" smtClean="0">
                <a:solidFill>
                  <a:srgbClr val="008B88"/>
                </a:solidFill>
              </a:rPr>
              <a:t>/4</a:t>
            </a:r>
            <a:r>
              <a:rPr lang="en-US" altLang="zh-CN" smtClean="0">
                <a:solidFill>
                  <a:srgbClr val="000000"/>
                </a:solidFill>
              </a:rPr>
              <a:t> elements.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Thus, the recurrence for running time can assume that Step 4 takes time </a:t>
            </a:r>
            <a:r>
              <a:rPr lang="en-US" altLang="zh-CN" i="1" smtClean="0">
                <a:solidFill>
                  <a:srgbClr val="008B88"/>
                </a:solidFill>
              </a:rPr>
              <a:t>T</a:t>
            </a:r>
            <a:r>
              <a:rPr lang="en-US" altLang="zh-CN" smtClean="0">
                <a:solidFill>
                  <a:srgbClr val="008B88"/>
                </a:solidFill>
              </a:rPr>
              <a:t>(3</a:t>
            </a:r>
            <a:r>
              <a:rPr lang="en-US" altLang="zh-CN" i="1" smtClean="0">
                <a:solidFill>
                  <a:srgbClr val="008B88"/>
                </a:solidFill>
              </a:rPr>
              <a:t>n</a:t>
            </a:r>
            <a:r>
              <a:rPr lang="en-US" altLang="zh-CN" smtClean="0">
                <a:solidFill>
                  <a:srgbClr val="008B88"/>
                </a:solidFill>
              </a:rPr>
              <a:t>/4) </a:t>
            </a:r>
            <a:r>
              <a:rPr lang="en-US" altLang="zh-CN" smtClean="0">
                <a:solidFill>
                  <a:srgbClr val="000000"/>
                </a:solidFill>
              </a:rPr>
              <a:t>in the worst case.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For </a:t>
            </a:r>
            <a:r>
              <a:rPr lang="en-US" altLang="zh-CN" i="1" smtClean="0">
                <a:solidFill>
                  <a:srgbClr val="007A77"/>
                </a:solidFill>
              </a:rPr>
              <a:t>n </a:t>
            </a:r>
            <a:r>
              <a:rPr lang="en-US" altLang="zh-CN" smtClean="0">
                <a:solidFill>
                  <a:srgbClr val="007A77"/>
                </a:solidFill>
              </a:rPr>
              <a:t>&lt; 50</a:t>
            </a:r>
            <a:r>
              <a:rPr lang="en-US" altLang="zh-CN" smtClean="0">
                <a:solidFill>
                  <a:srgbClr val="000000"/>
                </a:solidFill>
              </a:rPr>
              <a:t>, we know that the worst-case time is </a:t>
            </a:r>
            <a:r>
              <a:rPr lang="en-US" altLang="zh-CN" i="1" smtClean="0">
                <a:solidFill>
                  <a:srgbClr val="007A77"/>
                </a:solidFill>
              </a:rPr>
              <a:t>T</a:t>
            </a:r>
            <a:r>
              <a:rPr lang="en-US" altLang="zh-CN" smtClean="0">
                <a:solidFill>
                  <a:srgbClr val="007A77"/>
                </a:solidFill>
              </a:rPr>
              <a:t>(</a:t>
            </a:r>
            <a:r>
              <a:rPr lang="en-US" altLang="zh-CN" i="1" smtClean="0">
                <a:solidFill>
                  <a:srgbClr val="007A77"/>
                </a:solidFill>
              </a:rPr>
              <a:t>n</a:t>
            </a:r>
            <a:r>
              <a:rPr lang="en-US" altLang="zh-CN" smtClean="0">
                <a:solidFill>
                  <a:srgbClr val="007A77"/>
                </a:solidFill>
              </a:rPr>
              <a:t>) = </a:t>
            </a:r>
            <a:r>
              <a:rPr lang="en-US" altLang="zh-CN" smtClean="0">
                <a:solidFill>
                  <a:srgbClr val="007A77"/>
                </a:solidFill>
                <a:sym typeface="Symbol" pitchFamily="18" charset="2"/>
              </a:rPr>
              <a:t></a:t>
            </a:r>
            <a:r>
              <a:rPr lang="en-US" altLang="zh-CN" smtClean="0">
                <a:solidFill>
                  <a:srgbClr val="007A77"/>
                </a:solidFill>
              </a:rPr>
              <a:t>(1)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419600" y="1600200"/>
          <a:ext cx="1981200" cy="487363"/>
        </p:xfrm>
        <a:graphic>
          <a:graphicData uri="http://schemas.openxmlformats.org/presentationml/2006/ole">
            <p:oleObj spid="_x0000_s21506" name="Equation" r:id="rId3" imgW="927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1D76AB-AC10-4AD2-9A16-57B8341432C3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Developing the recurrence</a:t>
            </a:r>
          </a:p>
        </p:txBody>
      </p:sp>
      <p:sp>
        <p:nvSpPr>
          <p:cNvPr id="225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371600"/>
            <a:ext cx="7010400" cy="48006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600" smtClean="0">
                <a:solidFill>
                  <a:srgbClr val="000000"/>
                </a:solidFill>
              </a:rPr>
              <a:t>SELECT</a:t>
            </a:r>
            <a:r>
              <a:rPr lang="en-US" altLang="zh-CN" sz="2600" smtClean="0">
                <a:solidFill>
                  <a:srgbClr val="008B88"/>
                </a:solidFill>
              </a:rPr>
              <a:t>(</a:t>
            </a:r>
            <a:r>
              <a:rPr lang="en-US" altLang="zh-CN" sz="2600" i="1" smtClean="0">
                <a:solidFill>
                  <a:srgbClr val="008B88"/>
                </a:solidFill>
              </a:rPr>
              <a:t>i, n</a:t>
            </a:r>
            <a:r>
              <a:rPr lang="en-US" altLang="zh-CN" sz="2600" smtClean="0">
                <a:solidFill>
                  <a:srgbClr val="008B88"/>
                </a:solidFill>
              </a:rPr>
              <a:t>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600" smtClean="0">
                <a:solidFill>
                  <a:srgbClr val="000000"/>
                </a:solidFill>
              </a:rPr>
              <a:t>Divide the </a:t>
            </a:r>
            <a:r>
              <a:rPr lang="en-US" altLang="zh-CN" sz="2600" i="1" smtClean="0">
                <a:solidFill>
                  <a:srgbClr val="008B88"/>
                </a:solidFill>
              </a:rPr>
              <a:t>n </a:t>
            </a:r>
            <a:r>
              <a:rPr lang="en-US" altLang="zh-CN" sz="2600" smtClean="0">
                <a:solidFill>
                  <a:srgbClr val="000000"/>
                </a:solidFill>
              </a:rPr>
              <a:t>elements into groups of </a:t>
            </a:r>
            <a:r>
              <a:rPr lang="en-US" altLang="zh-CN" sz="2600" smtClean="0">
                <a:solidFill>
                  <a:srgbClr val="008B88"/>
                </a:solidFill>
              </a:rPr>
              <a:t>5</a:t>
            </a:r>
            <a:r>
              <a:rPr lang="en-US" altLang="zh-CN" sz="2600" smtClean="0">
                <a:solidFill>
                  <a:srgbClr val="000000"/>
                </a:solidFill>
              </a:rPr>
              <a:t>. Find the median of each </a:t>
            </a:r>
            <a:r>
              <a:rPr lang="en-US" altLang="zh-CN" sz="2600" smtClean="0">
                <a:solidFill>
                  <a:srgbClr val="008B88"/>
                </a:solidFill>
              </a:rPr>
              <a:t>5</a:t>
            </a:r>
            <a:r>
              <a:rPr lang="en-US" altLang="zh-CN" sz="2600" smtClean="0">
                <a:solidFill>
                  <a:srgbClr val="000000"/>
                </a:solidFill>
              </a:rPr>
              <a:t>-element group by rote.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600" smtClean="0">
                <a:solidFill>
                  <a:srgbClr val="000000"/>
                </a:solidFill>
              </a:rPr>
              <a:t>Recursively SELECT the median </a:t>
            </a:r>
            <a:r>
              <a:rPr lang="en-US" altLang="zh-CN" sz="2600" i="1" smtClean="0">
                <a:solidFill>
                  <a:srgbClr val="008B88"/>
                </a:solidFill>
              </a:rPr>
              <a:t>x </a:t>
            </a:r>
            <a:r>
              <a:rPr lang="en-US" altLang="zh-CN" sz="2600" smtClean="0">
                <a:solidFill>
                  <a:srgbClr val="000000"/>
                </a:solidFill>
              </a:rPr>
              <a:t>of the group medians to be the pivot.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600" smtClean="0">
                <a:solidFill>
                  <a:srgbClr val="000000"/>
                </a:solidFill>
              </a:rPr>
              <a:t>Partition around the pivot </a:t>
            </a:r>
            <a:r>
              <a:rPr lang="en-US" altLang="zh-CN" sz="2600" i="1" smtClean="0">
                <a:solidFill>
                  <a:srgbClr val="008B88"/>
                </a:solidFill>
              </a:rPr>
              <a:t>x</a:t>
            </a:r>
            <a:r>
              <a:rPr lang="en-US" altLang="zh-CN" sz="2600" smtClean="0">
                <a:solidFill>
                  <a:srgbClr val="000000"/>
                </a:solidFill>
              </a:rPr>
              <a:t>. Let </a:t>
            </a:r>
            <a:r>
              <a:rPr lang="en-US" altLang="zh-CN" sz="2600" i="1" smtClean="0">
                <a:solidFill>
                  <a:srgbClr val="008B88"/>
                </a:solidFill>
              </a:rPr>
              <a:t>k </a:t>
            </a:r>
            <a:r>
              <a:rPr lang="en-US" altLang="zh-CN" sz="2600" smtClean="0">
                <a:solidFill>
                  <a:srgbClr val="008B88"/>
                </a:solidFill>
              </a:rPr>
              <a:t>= rank(</a:t>
            </a:r>
            <a:r>
              <a:rPr lang="en-US" altLang="zh-CN" sz="2600" i="1" smtClean="0">
                <a:solidFill>
                  <a:srgbClr val="008B88"/>
                </a:solidFill>
              </a:rPr>
              <a:t>x</a:t>
            </a:r>
            <a:r>
              <a:rPr lang="en-US" altLang="zh-CN" sz="2600" smtClean="0">
                <a:solidFill>
                  <a:srgbClr val="008B88"/>
                </a:solidFill>
              </a:rPr>
              <a:t>)</a:t>
            </a:r>
            <a:r>
              <a:rPr lang="en-US" altLang="zh-CN" sz="2600" smtClean="0">
                <a:solidFill>
                  <a:srgbClr val="000000"/>
                </a:solidFill>
              </a:rPr>
              <a:t>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600" b="1" smtClean="0">
                <a:solidFill>
                  <a:srgbClr val="000000"/>
                </a:solidFill>
              </a:rPr>
              <a:t>if </a:t>
            </a:r>
            <a:r>
              <a:rPr lang="en-US" altLang="zh-CN" sz="2600" i="1" smtClean="0">
                <a:solidFill>
                  <a:srgbClr val="008481"/>
                </a:solidFill>
              </a:rPr>
              <a:t>i </a:t>
            </a:r>
            <a:r>
              <a:rPr lang="en-US" altLang="zh-CN" sz="2600" smtClean="0">
                <a:solidFill>
                  <a:srgbClr val="008481"/>
                </a:solidFill>
              </a:rPr>
              <a:t>= </a:t>
            </a:r>
            <a:r>
              <a:rPr lang="en-US" altLang="zh-CN" sz="2600" i="1" smtClean="0">
                <a:solidFill>
                  <a:srgbClr val="008481"/>
                </a:solidFill>
              </a:rPr>
              <a:t>k </a:t>
            </a:r>
            <a:r>
              <a:rPr lang="en-US" altLang="zh-CN" sz="2600" b="1" smtClean="0">
                <a:solidFill>
                  <a:srgbClr val="000000"/>
                </a:solidFill>
              </a:rPr>
              <a:t>then return </a:t>
            </a:r>
            <a:r>
              <a:rPr lang="en-US" altLang="zh-CN" sz="2600" i="1" smtClean="0">
                <a:solidFill>
                  <a:srgbClr val="008B88"/>
                </a:solidFill>
              </a:rPr>
              <a:t>x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solidFill>
                  <a:srgbClr val="000000"/>
                </a:solidFill>
              </a:rPr>
              <a:t>         elseif </a:t>
            </a:r>
            <a:r>
              <a:rPr lang="en-US" altLang="zh-CN" sz="2600" i="1" smtClean="0">
                <a:solidFill>
                  <a:srgbClr val="008481"/>
                </a:solidFill>
              </a:rPr>
              <a:t>i </a:t>
            </a:r>
            <a:r>
              <a:rPr lang="en-US" altLang="zh-CN" sz="2600" smtClean="0">
                <a:solidFill>
                  <a:srgbClr val="008481"/>
                </a:solidFill>
              </a:rPr>
              <a:t>&lt; </a:t>
            </a:r>
            <a:r>
              <a:rPr lang="en-US" altLang="zh-CN" sz="2600" i="1" smtClean="0">
                <a:solidFill>
                  <a:srgbClr val="008481"/>
                </a:solidFill>
              </a:rPr>
              <a:t>k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solidFill>
                  <a:srgbClr val="000000"/>
                </a:solidFill>
              </a:rPr>
              <a:t>              then </a:t>
            </a:r>
            <a:r>
              <a:rPr lang="en-US" altLang="zh-CN" sz="2600" smtClean="0">
                <a:solidFill>
                  <a:srgbClr val="000000"/>
                </a:solidFill>
              </a:rPr>
              <a:t>recursively SELECT the </a:t>
            </a:r>
            <a:r>
              <a:rPr lang="en-US" altLang="zh-CN" sz="2600" i="1" smtClean="0">
                <a:solidFill>
                  <a:srgbClr val="008481"/>
                </a:solidFill>
              </a:rPr>
              <a:t>i </a:t>
            </a:r>
            <a:r>
              <a:rPr lang="en-US" altLang="zh-CN" sz="2600" smtClean="0">
                <a:solidFill>
                  <a:srgbClr val="000000"/>
                </a:solidFill>
              </a:rPr>
              <a:t>th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600" smtClean="0">
                <a:solidFill>
                  <a:srgbClr val="000000"/>
                </a:solidFill>
              </a:rPr>
              <a:t>                       smallest element in the lower part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solidFill>
                  <a:srgbClr val="000000"/>
                </a:solidFill>
              </a:rPr>
              <a:t>              else </a:t>
            </a:r>
            <a:r>
              <a:rPr lang="en-US" altLang="zh-CN" sz="2600" smtClean="0">
                <a:solidFill>
                  <a:srgbClr val="000000"/>
                </a:solidFill>
              </a:rPr>
              <a:t>recursively SELECT the </a:t>
            </a:r>
            <a:r>
              <a:rPr lang="en-US" altLang="zh-CN" sz="2600" smtClean="0">
                <a:solidFill>
                  <a:srgbClr val="008481"/>
                </a:solidFill>
              </a:rPr>
              <a:t>(</a:t>
            </a:r>
            <a:r>
              <a:rPr lang="en-US" altLang="zh-CN" sz="2600" i="1" smtClean="0">
                <a:solidFill>
                  <a:srgbClr val="008481"/>
                </a:solidFill>
              </a:rPr>
              <a:t>i–k</a:t>
            </a:r>
            <a:r>
              <a:rPr lang="en-US" altLang="zh-CN" sz="2600" smtClean="0">
                <a:solidFill>
                  <a:srgbClr val="008481"/>
                </a:solidFill>
              </a:rPr>
              <a:t>)</a:t>
            </a:r>
            <a:r>
              <a:rPr lang="en-US" altLang="zh-CN" sz="2600" smtClean="0">
                <a:solidFill>
                  <a:srgbClr val="000000"/>
                </a:solidFill>
              </a:rPr>
              <a:t>th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600" smtClean="0">
                <a:solidFill>
                  <a:srgbClr val="000000"/>
                </a:solidFill>
              </a:rPr>
              <a:t>                     smallest element in the upper part</a:t>
            </a:r>
            <a:endParaRPr lang="en-US" altLang="zh-CN" sz="2600" smtClean="0">
              <a:solidFill>
                <a:srgbClr val="CD0000"/>
              </a:solidFill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altLang="zh-CN" sz="2600" smtClean="0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7575550" y="2624138"/>
          <a:ext cx="730250" cy="423862"/>
        </p:xfrm>
        <a:graphic>
          <a:graphicData uri="http://schemas.openxmlformats.org/presentationml/2006/ole">
            <p:oleObj spid="_x0000_s22530" name="Equation" r:id="rId3" imgW="393480" imgH="228600" progId="Equation.3">
              <p:embed/>
            </p:oleObj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1295400" y="1828800"/>
          <a:ext cx="190500" cy="711200"/>
        </p:xfrm>
        <a:graphic>
          <a:graphicData uri="http://schemas.openxmlformats.org/presentationml/2006/ole">
            <p:oleObj spid="_x0000_s22531" name="Equation" r:id="rId4" imgW="190440" imgH="711000" progId="Equation.3">
              <p:embed/>
            </p:oleObj>
          </a:graphicData>
        </a:graphic>
      </p:graphicFrame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1295400" y="2717800"/>
          <a:ext cx="190500" cy="711200"/>
        </p:xfrm>
        <a:graphic>
          <a:graphicData uri="http://schemas.openxmlformats.org/presentationml/2006/ole">
            <p:oleObj spid="_x0000_s22532" name="Equation" r:id="rId5" imgW="190440" imgH="711000" progId="Equation.3">
              <p:embed/>
            </p:oleObj>
          </a:graphicData>
        </a:graphic>
      </p:graphicFrame>
      <p:graphicFrame>
        <p:nvGraphicFramePr>
          <p:cNvPr id="22533" name="Object 8"/>
          <p:cNvGraphicFramePr>
            <a:graphicFrameLocks noChangeAspect="1"/>
          </p:cNvGraphicFramePr>
          <p:nvPr/>
        </p:nvGraphicFramePr>
        <p:xfrm>
          <a:off x="1295400" y="3886200"/>
          <a:ext cx="254000" cy="2438400"/>
        </p:xfrm>
        <a:graphic>
          <a:graphicData uri="http://schemas.openxmlformats.org/presentationml/2006/ole">
            <p:oleObj spid="_x0000_s22533" name="Equation" r:id="rId6" imgW="190440" imgH="1828800" progId="Equation.3">
              <p:embed/>
            </p:oleObj>
          </a:graphicData>
        </a:graphic>
      </p:graphicFrame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09600" y="17526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09600" y="12954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T</a:t>
            </a:r>
            <a:r>
              <a:rPr lang="en-US" altLang="zh-CN" i="0"/>
              <a:t>(</a:t>
            </a:r>
            <a:r>
              <a:rPr lang="en-US" altLang="zh-CN"/>
              <a:t>n</a:t>
            </a:r>
            <a:r>
              <a:rPr lang="en-US" altLang="zh-CN" i="0"/>
              <a:t>)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1981200"/>
            <a:ext cx="76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0">
                <a:sym typeface="Symbol" pitchFamily="18" charset="2"/>
              </a:rPr>
              <a:t>(</a:t>
            </a:r>
            <a:r>
              <a:rPr lang="en-US" altLang="zh-CN">
                <a:sym typeface="Symbol" pitchFamily="18" charset="2"/>
              </a:rPr>
              <a:t>n</a:t>
            </a:r>
            <a:r>
              <a:rPr lang="en-US" altLang="zh-CN" i="0">
                <a:sym typeface="Symbol" pitchFamily="18" charset="2"/>
              </a:rPr>
              <a:t>)</a:t>
            </a:r>
            <a:endParaRPr lang="en-US" altLang="zh-CN" i="0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33400" y="3352800"/>
            <a:ext cx="76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0">
                <a:sym typeface="Symbol" pitchFamily="18" charset="2"/>
              </a:rPr>
              <a:t>(</a:t>
            </a:r>
            <a:r>
              <a:rPr lang="en-US" altLang="zh-CN">
                <a:sym typeface="Symbol" pitchFamily="18" charset="2"/>
              </a:rPr>
              <a:t>n</a:t>
            </a:r>
            <a:r>
              <a:rPr lang="en-US" altLang="zh-CN" i="0">
                <a:sym typeface="Symbol" pitchFamily="18" charset="2"/>
              </a:rPr>
              <a:t>)</a:t>
            </a:r>
            <a:endParaRPr lang="en-US" altLang="zh-CN" i="0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81000" y="28194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T</a:t>
            </a:r>
            <a:r>
              <a:rPr lang="en-US" altLang="zh-CN" i="0"/>
              <a:t>(</a:t>
            </a:r>
            <a:r>
              <a:rPr lang="en-US" altLang="zh-CN"/>
              <a:t>n</a:t>
            </a:r>
            <a:r>
              <a:rPr lang="en-US" altLang="zh-CN" i="0"/>
              <a:t>/5)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28600" y="48768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T</a:t>
            </a:r>
            <a:r>
              <a:rPr lang="en-US" altLang="zh-CN" i="0"/>
              <a:t>(3</a:t>
            </a:r>
            <a:r>
              <a:rPr lang="en-US" altLang="zh-CN"/>
              <a:t>n</a:t>
            </a:r>
            <a:r>
              <a:rPr lang="en-US" altLang="zh-CN" i="0"/>
              <a:t>/4)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D7ECB2-81D8-4CC8-AEDA-714E411C82C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Decision-tree example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Each internal node is labeled </a:t>
            </a:r>
            <a:r>
              <a:rPr lang="en-US" altLang="zh-CN" sz="2800" i="1" smtClean="0">
                <a:solidFill>
                  <a:srgbClr val="008C87"/>
                </a:solidFill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</a:rPr>
              <a:t>:</a:t>
            </a:r>
            <a:r>
              <a:rPr lang="en-US" altLang="zh-CN" sz="2800" i="1" smtClean="0">
                <a:solidFill>
                  <a:srgbClr val="008C87"/>
                </a:solidFill>
              </a:rPr>
              <a:t>j</a:t>
            </a:r>
            <a:r>
              <a:rPr lang="en-US" altLang="zh-CN" sz="2800" smtClean="0"/>
              <a:t> for </a:t>
            </a:r>
            <a:r>
              <a:rPr lang="en-US" altLang="zh-CN" sz="2800" i="1" smtClean="0">
                <a:solidFill>
                  <a:srgbClr val="008C87"/>
                </a:solidFill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</a:rPr>
              <a:t>,</a:t>
            </a:r>
            <a:r>
              <a:rPr lang="en-US" altLang="zh-CN" sz="2800" i="1" smtClean="0">
                <a:solidFill>
                  <a:srgbClr val="008C87"/>
                </a:solidFill>
              </a:rPr>
              <a:t>j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{1,…,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}</a:t>
            </a:r>
            <a:r>
              <a:rPr lang="en-US" altLang="zh-CN" sz="2800" smtClean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ym typeface="Symbol" pitchFamily="18" charset="2"/>
              </a:rPr>
              <a:t>The left subtree shows subsequent comparisons if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 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sz="2400" smtClean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ym typeface="Symbol" pitchFamily="18" charset="2"/>
              </a:rPr>
              <a:t>The right subtree shows subsequent comparisons if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 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sz="2400" smtClean="0">
                <a:sym typeface="Symbol" pitchFamily="18" charset="2"/>
              </a:rPr>
              <a:t>.</a:t>
            </a:r>
            <a:endParaRPr lang="en-US" altLang="zh-CN" smtClean="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4648200" y="14478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6705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4419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5791200" y="2057400"/>
            <a:ext cx="6096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3048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5334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213</a:t>
            </a:r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4876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312</a:t>
            </a:r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35052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59436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231</a:t>
            </a:r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7543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321</a:t>
            </a:r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 flipH="1">
            <a:off x="4191000" y="1828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>
            <a:off x="6324600" y="2362200"/>
            <a:ext cx="6096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 flipH="1">
            <a:off x="3429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>
            <a:off x="4191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0"/>
          <p:cNvSpPr>
            <a:spLocks noChangeShapeType="1"/>
          </p:cNvSpPr>
          <p:nvPr/>
        </p:nvSpPr>
        <p:spPr bwMode="auto">
          <a:xfrm flipH="1">
            <a:off x="4038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>
            <a:off x="48768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2"/>
          <p:cNvSpPr>
            <a:spLocks noChangeShapeType="1"/>
          </p:cNvSpPr>
          <p:nvPr/>
        </p:nvSpPr>
        <p:spPr bwMode="auto">
          <a:xfrm flipH="1">
            <a:off x="6324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3"/>
          <p:cNvSpPr>
            <a:spLocks noChangeShapeType="1"/>
          </p:cNvSpPr>
          <p:nvPr/>
        </p:nvSpPr>
        <p:spPr bwMode="auto">
          <a:xfrm>
            <a:off x="72390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4"/>
          <p:cNvSpPr>
            <a:spLocks noChangeShapeType="1"/>
          </p:cNvSpPr>
          <p:nvPr/>
        </p:nvSpPr>
        <p:spPr bwMode="auto">
          <a:xfrm>
            <a:off x="5181600" y="1828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 flipH="1">
            <a:off x="5562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71" name="Text Box 26"/>
          <p:cNvSpPr txBox="1">
            <a:spLocks noChangeArrowheads="1"/>
          </p:cNvSpPr>
          <p:nvPr/>
        </p:nvSpPr>
        <p:spPr bwMode="auto">
          <a:xfrm>
            <a:off x="533400" y="1371600"/>
            <a:ext cx="3140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Sort </a:t>
            </a:r>
            <a:r>
              <a:rPr lang="en-US" altLang="zh-CN" sz="3200" i="0"/>
              <a:t>&lt;</a:t>
            </a:r>
            <a:r>
              <a:rPr lang="en-US" altLang="zh-CN" sz="3200"/>
              <a:t>a</a:t>
            </a:r>
            <a:r>
              <a:rPr lang="en-US" altLang="zh-CN" sz="3200" i="0" baseline="-25000"/>
              <a:t>1</a:t>
            </a:r>
            <a:r>
              <a:rPr lang="en-US" altLang="zh-CN" sz="3200" i="0"/>
              <a:t>,</a:t>
            </a:r>
            <a:r>
              <a:rPr lang="en-US" altLang="zh-CN" sz="3200"/>
              <a:t>a</a:t>
            </a:r>
            <a:r>
              <a:rPr lang="en-US" altLang="zh-CN" sz="3200" i="0" baseline="-25000"/>
              <a:t>2</a:t>
            </a:r>
            <a:r>
              <a:rPr lang="en-US" altLang="zh-CN" sz="3200" i="0"/>
              <a:t>,…,</a:t>
            </a:r>
            <a:r>
              <a:rPr lang="en-US" altLang="zh-CN" sz="3200"/>
              <a:t>a</a:t>
            </a:r>
            <a:r>
              <a:rPr lang="en-US" altLang="zh-CN" sz="3200" baseline="-25000"/>
              <a:t>n</a:t>
            </a:r>
            <a:r>
              <a:rPr lang="en-US" altLang="zh-CN" sz="3200" i="0"/>
              <a:t>&gt;</a:t>
            </a:r>
          </a:p>
          <a:p>
            <a:r>
              <a:rPr lang="en-US" altLang="zh-CN" sz="3200" i="0"/>
              <a:t>=&lt;9,4,6&gt;</a:t>
            </a:r>
            <a:r>
              <a:rPr lang="en-US" altLang="zh-CN" sz="3200" i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1772" name="Text Box 27"/>
          <p:cNvSpPr txBox="1">
            <a:spLocks noChangeArrowheads="1"/>
          </p:cNvSpPr>
          <p:nvPr/>
        </p:nvSpPr>
        <p:spPr bwMode="auto">
          <a:xfrm>
            <a:off x="6577013" y="2087563"/>
            <a:ext cx="814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9</a:t>
            </a:r>
            <a:r>
              <a:rPr lang="en-US" altLang="zh-CN" sz="3200" i="0">
                <a:solidFill>
                  <a:schemeClr val="tx1"/>
                </a:solidFill>
                <a:sym typeface="Symbol" pitchFamily="18" charset="2"/>
              </a:rPr>
              <a:t>6</a:t>
            </a:r>
            <a:endParaRPr lang="en-US" altLang="zh-CN" sz="32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8D1C85-D28E-4BDB-B7A9-F9F5B5E0F2F2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Solving the recurrence</a:t>
            </a:r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if </a:t>
            </a:r>
            <a:r>
              <a:rPr lang="en-US" altLang="zh-CN" sz="2800" i="1" smtClean="0">
                <a:solidFill>
                  <a:srgbClr val="008B88"/>
                </a:solidFill>
              </a:rPr>
              <a:t>c </a:t>
            </a:r>
            <a:r>
              <a:rPr lang="en-US" altLang="zh-CN" sz="2800" smtClean="0">
                <a:solidFill>
                  <a:srgbClr val="000000"/>
                </a:solidFill>
              </a:rPr>
              <a:t>is chosen large enough to handle both the </a:t>
            </a:r>
            <a:r>
              <a:rPr lang="en-US" altLang="zh-CN" sz="2800" smtClean="0">
                <a:solidFill>
                  <a:srgbClr val="008B88"/>
                </a:solidFill>
                <a:sym typeface="Symbol" pitchFamily="18" charset="2"/>
              </a:rPr>
              <a:t></a:t>
            </a:r>
            <a:r>
              <a:rPr lang="en-US" altLang="zh-CN" sz="2800" smtClean="0">
                <a:solidFill>
                  <a:srgbClr val="008B88"/>
                </a:solidFill>
              </a:rPr>
              <a:t>(</a:t>
            </a:r>
            <a:r>
              <a:rPr lang="en-US" altLang="zh-CN" sz="2800" i="1" smtClean="0">
                <a:solidFill>
                  <a:srgbClr val="008B88"/>
                </a:solidFill>
              </a:rPr>
              <a:t>n</a:t>
            </a:r>
            <a:r>
              <a:rPr lang="en-US" altLang="zh-CN" sz="2800" smtClean="0">
                <a:solidFill>
                  <a:srgbClr val="008B88"/>
                </a:solidFill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and the initial conditions.</a:t>
            </a:r>
            <a:endParaRPr lang="en-US" altLang="zh-CN" sz="2800" smtClean="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2971800" y="1371600"/>
          <a:ext cx="3048000" cy="685800"/>
        </p:xfrm>
        <a:graphic>
          <a:graphicData uri="http://schemas.openxmlformats.org/presentationml/2006/ole">
            <p:oleObj spid="_x0000_s23554" name="Equation" r:id="rId3" imgW="1917360" imgH="431640" progId="Equation.3">
              <p:embed/>
            </p:oleObj>
          </a:graphicData>
        </a:graphic>
      </p:graphicFrame>
      <p:graphicFrame>
        <p:nvGraphicFramePr>
          <p:cNvPr id="23555" name="Object 6"/>
          <p:cNvGraphicFramePr>
            <a:graphicFrameLocks noChangeAspect="1"/>
          </p:cNvGraphicFramePr>
          <p:nvPr/>
        </p:nvGraphicFramePr>
        <p:xfrm>
          <a:off x="3581400" y="2514600"/>
          <a:ext cx="2667000" cy="671513"/>
        </p:xfrm>
        <a:graphic>
          <a:graphicData uri="http://schemas.openxmlformats.org/presentationml/2006/ole">
            <p:oleObj spid="_x0000_s23555" name="Equation" r:id="rId4" imgW="1562040" imgH="393480" progId="Equation.3">
              <p:embed/>
            </p:oleObj>
          </a:graphicData>
        </a:graphic>
      </p:graphicFrame>
      <p:graphicFrame>
        <p:nvGraphicFramePr>
          <p:cNvPr id="23556" name="Object 7"/>
          <p:cNvGraphicFramePr>
            <a:graphicFrameLocks noChangeAspect="1"/>
          </p:cNvGraphicFramePr>
          <p:nvPr/>
        </p:nvGraphicFramePr>
        <p:xfrm>
          <a:off x="4067175" y="3352800"/>
          <a:ext cx="2162175" cy="1674813"/>
        </p:xfrm>
        <a:graphic>
          <a:graphicData uri="http://schemas.openxmlformats.org/presentationml/2006/ole">
            <p:oleObj spid="_x0000_s23556" name="公式" r:id="rId5" imgW="1358640" imgH="1054080" progId="Equation.3">
              <p:embed/>
            </p:oleObj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85800" y="2514600"/>
            <a:ext cx="226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rgbClr val="CD0000"/>
                </a:solidFill>
              </a:rPr>
              <a:t>Substitution:</a:t>
            </a:r>
          </a:p>
          <a:p>
            <a:r>
              <a:rPr lang="en-US" altLang="zh-CN" sz="3200"/>
              <a:t>T</a:t>
            </a:r>
            <a:r>
              <a:rPr lang="en-US" altLang="zh-CN" sz="3200" i="0"/>
              <a:t>(</a:t>
            </a:r>
            <a:r>
              <a:rPr lang="en-US" altLang="zh-CN" sz="3200"/>
              <a:t>n</a:t>
            </a:r>
            <a:r>
              <a:rPr lang="en-US" altLang="zh-CN" sz="3200" i="0"/>
              <a:t>)</a:t>
            </a:r>
            <a:r>
              <a:rPr lang="en-US" altLang="zh-CN" sz="3200"/>
              <a:t> </a:t>
            </a:r>
            <a:r>
              <a:rPr lang="en-US" altLang="zh-CN" sz="3200" i="0">
                <a:sym typeface="Symbol" pitchFamily="18" charset="2"/>
              </a:rPr>
              <a:t></a:t>
            </a:r>
            <a:r>
              <a:rPr lang="en-US" altLang="zh-CN" sz="3200">
                <a:sym typeface="Symbol" pitchFamily="18" charset="2"/>
              </a:rPr>
              <a:t> cn</a:t>
            </a:r>
            <a:endParaRPr lang="en-US" altLang="zh-CN" sz="3200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838200" y="2286000"/>
            <a:ext cx="7010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838200" y="2362200"/>
            <a:ext cx="7010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416BD-F04B-43DA-9457-514EFDE5EA73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Conclusions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Since the work at each level of recursion is a constant fraction (</a:t>
            </a:r>
            <a:r>
              <a:rPr lang="en-US" altLang="zh-CN" smtClean="0">
                <a:solidFill>
                  <a:srgbClr val="008B88"/>
                </a:solidFill>
              </a:rPr>
              <a:t>19/20</a:t>
            </a:r>
            <a:r>
              <a:rPr lang="en-US" altLang="zh-CN" smtClean="0">
                <a:solidFill>
                  <a:srgbClr val="000000"/>
                </a:solidFill>
              </a:rPr>
              <a:t>) smaller, the work per level is a geometric series dominated by the linear work at the root.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In practice, this algorithm runs slowly, because the constant in front of </a:t>
            </a:r>
            <a:r>
              <a:rPr lang="en-US" altLang="zh-CN" i="1" smtClean="0">
                <a:solidFill>
                  <a:srgbClr val="008B88"/>
                </a:solidFill>
              </a:rPr>
              <a:t>n </a:t>
            </a:r>
            <a:r>
              <a:rPr lang="en-US" altLang="zh-CN" smtClean="0">
                <a:solidFill>
                  <a:srgbClr val="000000"/>
                </a:solidFill>
              </a:rPr>
              <a:t>is large.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The randomized algorithm is far more practical.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>
                <a:solidFill>
                  <a:srgbClr val="CC0000"/>
                </a:solidFill>
              </a:rPr>
              <a:t>Motivation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608013" y="1571612"/>
            <a:ext cx="79200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he-IL" sz="3000" dirty="0">
                <a:solidFill>
                  <a:srgbClr val="000000"/>
                </a:solidFill>
              </a:rPr>
              <a:t>Monitoring internet traffic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371742"/>
            <a:ext cx="5553075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6825" y="3810000"/>
            <a:ext cx="154622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724275"/>
            <a:ext cx="2181225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864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</a:rPr>
              <a:t>Problem</a:t>
            </a:r>
          </a:p>
        </p:txBody>
      </p:sp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490788"/>
            <a:ext cx="173672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8213" y="2490788"/>
            <a:ext cx="173831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1258888" y="2076450"/>
            <a:ext cx="1519237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2200">
                <a:solidFill>
                  <a:srgbClr val="000000"/>
                </a:solidFill>
              </a:rPr>
              <a:t>2</a:t>
            </a:r>
            <a:r>
              <a:rPr lang="en-US" altLang="he-IL" sz="2200" baseline="30000">
                <a:solidFill>
                  <a:srgbClr val="000000"/>
                </a:solidFill>
              </a:rPr>
              <a:t>50</a:t>
            </a:r>
            <a:r>
              <a:rPr lang="en-US" altLang="he-IL" sz="2200">
                <a:solidFill>
                  <a:srgbClr val="000000"/>
                </a:solidFill>
              </a:rPr>
              <a:t> BPS</a:t>
            </a:r>
          </a:p>
        </p:txBody>
      </p:sp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6254750" y="2076450"/>
            <a:ext cx="1519238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2200">
                <a:solidFill>
                  <a:srgbClr val="000000"/>
                </a:solidFill>
              </a:rPr>
              <a:t>2</a:t>
            </a:r>
            <a:r>
              <a:rPr lang="en-US" altLang="he-IL" sz="2200" baseline="30000">
                <a:solidFill>
                  <a:srgbClr val="000000"/>
                </a:solidFill>
              </a:rPr>
              <a:t>50</a:t>
            </a:r>
            <a:r>
              <a:rPr lang="en-US" altLang="he-IL" sz="2200">
                <a:solidFill>
                  <a:srgbClr val="000000"/>
                </a:solidFill>
              </a:rPr>
              <a:t> BPS</a:t>
            </a:r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1744663" y="3789363"/>
            <a:ext cx="5780087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2700">
                <a:solidFill>
                  <a:srgbClr val="000000"/>
                </a:solidFill>
              </a:rPr>
              <a:t>We can't store the whole input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he-IL" sz="2700">
              <a:solidFill>
                <a:srgbClr val="000000"/>
              </a:solidFill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2700">
                <a:solidFill>
                  <a:srgbClr val="000000"/>
                </a:solidFill>
              </a:rPr>
              <a:t>so</a:t>
            </a:r>
            <a:endParaRPr lang="en-US" altLang="he-IL" sz="2400">
              <a:latin typeface="Times New Roman" pitchFamily="18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he-IL" sz="2700">
              <a:solidFill>
                <a:srgbClr val="000000"/>
              </a:solidFill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2700">
                <a:solidFill>
                  <a:srgbClr val="000000"/>
                </a:solidFill>
              </a:rPr>
              <a:t>We seek methods which requires small space</a:t>
            </a:r>
          </a:p>
        </p:txBody>
      </p:sp>
      <p:pic>
        <p:nvPicPr>
          <p:cNvPr id="6152" name="Picture 27" descr="http://www.rme-audio.de/images/products/aes3_router_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287588"/>
            <a:ext cx="2798763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607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</a:rPr>
              <a:t>Synopsis (Summary) Structures</a:t>
            </a:r>
          </a:p>
        </p:txBody>
      </p:sp>
      <p:sp>
        <p:nvSpPr>
          <p:cNvPr id="7171" name="Text Box 10"/>
          <p:cNvSpPr txBox="1">
            <a:spLocks noChangeArrowheads="1"/>
          </p:cNvSpPr>
          <p:nvPr/>
        </p:nvSpPr>
        <p:spPr bwMode="auto">
          <a:xfrm>
            <a:off x="628650" y="2060575"/>
            <a:ext cx="77597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2700">
                <a:solidFill>
                  <a:srgbClr val="000000"/>
                </a:solidFill>
              </a:rPr>
              <a:t>A small summary of a large data set that (approximately) captures some statistics/properties we are interested in.</a:t>
            </a:r>
          </a:p>
        </p:txBody>
      </p:sp>
      <p:sp>
        <p:nvSpPr>
          <p:cNvPr id="7172" name="Flowchart: Magnetic Disk 1"/>
          <p:cNvSpPr>
            <a:spLocks noChangeArrowheads="1"/>
          </p:cNvSpPr>
          <p:nvPr/>
        </p:nvSpPr>
        <p:spPr bwMode="auto">
          <a:xfrm>
            <a:off x="1331913" y="4076700"/>
            <a:ext cx="3384550" cy="194468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3600"/>
              <a:t>Data Set D</a:t>
            </a:r>
            <a:endParaRPr lang="he-IL" altLang="he-IL" sz="3600"/>
          </a:p>
        </p:txBody>
      </p:sp>
      <p:sp>
        <p:nvSpPr>
          <p:cNvPr id="7173" name="Flowchart: Punched Tape 2"/>
          <p:cNvSpPr>
            <a:spLocks noChangeArrowheads="1"/>
          </p:cNvSpPr>
          <p:nvPr/>
        </p:nvSpPr>
        <p:spPr bwMode="auto">
          <a:xfrm>
            <a:off x="6784975" y="4814888"/>
            <a:ext cx="1171575" cy="468312"/>
          </a:xfrm>
          <a:prstGeom prst="flowChartPunchedTap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600" dirty="0"/>
              <a:t>Synopsis d</a:t>
            </a:r>
            <a:endParaRPr lang="he-IL" altLang="he-IL" sz="1600" dirty="0"/>
          </a:p>
        </p:txBody>
      </p:sp>
      <p:sp>
        <p:nvSpPr>
          <p:cNvPr id="7174" name="Right Arrow 3"/>
          <p:cNvSpPr>
            <a:spLocks noChangeArrowheads="1"/>
          </p:cNvSpPr>
          <p:nvPr/>
        </p:nvSpPr>
        <p:spPr bwMode="auto">
          <a:xfrm>
            <a:off x="5292725" y="480695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he-IL" sz="1600"/>
          </a:p>
        </p:txBody>
      </p:sp>
    </p:spTree>
    <p:extLst>
      <p:ext uri="{BB962C8B-B14F-4D97-AF65-F5344CB8AC3E}">
        <p14:creationId xmlns:p14="http://schemas.microsoft.com/office/powerpoint/2010/main" xmlns="" val="37766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>
                <a:solidFill>
                  <a:srgbClr val="CC0000"/>
                </a:solidFill>
              </a:rPr>
              <a:t>Synopsis: Desired Properties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4638" y="1916113"/>
            <a:ext cx="8610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eaLnBrk="1" hangingPunct="1">
              <a:buFont typeface="Wingdings" pitchFamily="2" charset="2"/>
              <a:buChar char="§"/>
            </a:pPr>
            <a:r>
              <a:rPr lang="en-US" altLang="he-IL" sz="3200" dirty="0">
                <a:solidFill>
                  <a:srgbClr val="000000"/>
                </a:solidFill>
                <a:latin typeface="Calibri" pitchFamily="34" charset="0"/>
              </a:rPr>
              <a:t>Easy to add an element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he-IL" sz="3200" dirty="0" err="1">
                <a:solidFill>
                  <a:srgbClr val="000000"/>
                </a:solidFill>
                <a:latin typeface="Calibri" pitchFamily="34" charset="0"/>
              </a:rPr>
              <a:t>Mergeable</a:t>
            </a:r>
            <a:r>
              <a:rPr lang="en-US" altLang="he-IL" sz="3200" dirty="0">
                <a:solidFill>
                  <a:srgbClr val="000000"/>
                </a:solidFill>
                <a:latin typeface="Calibri" pitchFamily="34" charset="0"/>
              </a:rPr>
              <a:t> : can create summary of union from summaries of data sets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he-IL" sz="3200" dirty="0">
                <a:solidFill>
                  <a:srgbClr val="000000"/>
                </a:solidFill>
                <a:latin typeface="Calibri" pitchFamily="34" charset="0"/>
              </a:rPr>
              <a:t>Easy to delete elements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he-IL" sz="3200" dirty="0">
                <a:solidFill>
                  <a:srgbClr val="000000"/>
                </a:solidFill>
                <a:latin typeface="Calibri" pitchFamily="34" charset="0"/>
              </a:rPr>
              <a:t>Flexible:  supports multiple types of queries</a:t>
            </a:r>
          </a:p>
        </p:txBody>
      </p:sp>
    </p:spTree>
    <p:extLst>
      <p:ext uri="{BB962C8B-B14F-4D97-AF65-F5344CB8AC3E}">
        <p14:creationId xmlns:p14="http://schemas.microsoft.com/office/powerpoint/2010/main" xmlns="" val="16926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619125" y="357166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>
                <a:solidFill>
                  <a:srgbClr val="CC0000"/>
                </a:solidFill>
              </a:rPr>
              <a:t>The Data Stream Model</a:t>
            </a:r>
          </a:p>
        </p:txBody>
      </p:sp>
      <p:sp>
        <p:nvSpPr>
          <p:cNvPr id="7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7140" y="1196752"/>
            <a:ext cx="8610600" cy="5522051"/>
          </a:xfrm>
          <a:prstGeom prst="rect">
            <a:avLst/>
          </a:prstGeom>
          <a:blipFill rotWithShape="1">
            <a:blip r:embed="rId2"/>
            <a:stretch>
              <a:fillRect t="-2208" b="-662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30086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</a:rPr>
              <a:t>What can we do easily?</a:t>
            </a:r>
          </a:p>
        </p:txBody>
      </p:sp>
      <p:sp>
        <p:nvSpPr>
          <p:cNvPr id="7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7140" y="2420888"/>
            <a:ext cx="8610600" cy="4437112"/>
          </a:xfrm>
          <a:prstGeom prst="rect">
            <a:avLst/>
          </a:prstGeom>
          <a:blipFill rotWithShape="1">
            <a:blip r:embed="rId2"/>
            <a:stretch>
              <a:fillRect t="-2885" b="-1099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325" y="1500174"/>
            <a:ext cx="7032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B050"/>
                </a:solidFill>
                <a:latin typeface="Calibri"/>
                <a:cs typeface="+mn-cs"/>
              </a:rPr>
              <a:t>32,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4588" y="1500174"/>
            <a:ext cx="91281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B050"/>
                </a:solidFill>
                <a:latin typeface="Calibri"/>
                <a:cs typeface="+mn-cs"/>
              </a:rPr>
              <a:t>112,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9938" y="1500174"/>
            <a:ext cx="70326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B050"/>
                </a:solidFill>
                <a:latin typeface="Calibri"/>
                <a:cs typeface="+mn-cs"/>
              </a:rPr>
              <a:t>14,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1500174"/>
            <a:ext cx="4953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B050"/>
                </a:solidFill>
                <a:latin typeface="Calibri"/>
                <a:cs typeface="+mn-cs"/>
              </a:rPr>
              <a:t>9,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5963" y="1504936"/>
            <a:ext cx="70326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B050"/>
                </a:solidFill>
                <a:latin typeface="Calibri"/>
                <a:cs typeface="+mn-cs"/>
              </a:rPr>
              <a:t>37,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9225" y="1504936"/>
            <a:ext cx="7048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B050"/>
                </a:solidFill>
                <a:latin typeface="Calibri"/>
                <a:cs typeface="+mn-cs"/>
              </a:rPr>
              <a:t>83,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3600" y="1504936"/>
            <a:ext cx="9128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B050"/>
                </a:solidFill>
                <a:latin typeface="Calibri"/>
                <a:cs typeface="+mn-cs"/>
              </a:rPr>
              <a:t>115,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7838" y="1504936"/>
            <a:ext cx="4953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B050"/>
                </a:solidFill>
                <a:latin typeface="Calibri"/>
                <a:cs typeface="+mn-cs"/>
              </a:rPr>
              <a:t>2,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2492375" y="3789363"/>
            <a:ext cx="360363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H="1">
            <a:off x="3987800" y="4292600"/>
            <a:ext cx="360363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71846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19125" y="500042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>
                <a:solidFill>
                  <a:srgbClr val="CC0000"/>
                </a:solidFill>
              </a:rPr>
              <a:t>What can we do easily?</a:t>
            </a:r>
          </a:p>
        </p:txBody>
      </p:sp>
      <p:sp>
        <p:nvSpPr>
          <p:cNvPr id="7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3844" y="1356286"/>
            <a:ext cx="8610600" cy="5385082"/>
          </a:xfrm>
          <a:prstGeom prst="rect">
            <a:avLst/>
          </a:prstGeom>
          <a:blipFill rotWithShape="1">
            <a:blip r:embed="rId2"/>
            <a:stretch>
              <a:fillRect t="-1471" b="-1357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4929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</a:rPr>
              <a:t>Finding Frequent Items</a:t>
            </a:r>
          </a:p>
        </p:txBody>
      </p:sp>
      <p:sp>
        <p:nvSpPr>
          <p:cNvPr id="7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772816"/>
            <a:ext cx="9144000" cy="4979959"/>
          </a:xfrm>
          <a:prstGeom prst="rect">
            <a:avLst/>
          </a:prstGeom>
          <a:blipFill rotWithShape="1">
            <a:blip r:embed="rId2"/>
            <a:stretch>
              <a:fillRect b="-2693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7760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63C28C-2DB9-4AF3-9EEF-715EB459AE0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Decision-tree example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i="0">
                <a:solidFill>
                  <a:schemeClr val="tx1"/>
                </a:solidFill>
              </a:rPr>
              <a:t>Each internal node is labeled </a:t>
            </a:r>
            <a:r>
              <a:rPr lang="en-US" altLang="zh-CN" sz="2800"/>
              <a:t>i</a:t>
            </a:r>
            <a:r>
              <a:rPr lang="en-US" altLang="zh-CN" sz="2800" i="0"/>
              <a:t>:</a:t>
            </a:r>
            <a:r>
              <a:rPr lang="en-US" altLang="zh-CN" sz="2800"/>
              <a:t>j</a:t>
            </a:r>
            <a:r>
              <a:rPr lang="en-US" altLang="zh-CN" sz="2800" i="0">
                <a:solidFill>
                  <a:schemeClr val="tx1"/>
                </a:solidFill>
              </a:rPr>
              <a:t> for </a:t>
            </a:r>
            <a:r>
              <a:rPr lang="en-US" altLang="zh-CN" sz="2800"/>
              <a:t>i</a:t>
            </a:r>
            <a:r>
              <a:rPr lang="en-US" altLang="zh-CN" sz="2800" i="0"/>
              <a:t>,</a:t>
            </a:r>
            <a:r>
              <a:rPr lang="en-US" altLang="zh-CN" sz="2800"/>
              <a:t>j</a:t>
            </a:r>
            <a:r>
              <a:rPr lang="en-US" altLang="zh-CN" sz="2800" i="0">
                <a:sym typeface="Symbol" pitchFamily="18" charset="2"/>
              </a:rPr>
              <a:t>{1,…,</a:t>
            </a:r>
            <a:r>
              <a:rPr lang="en-US" altLang="zh-CN" sz="2800">
                <a:sym typeface="Symbol" pitchFamily="18" charset="2"/>
              </a:rPr>
              <a:t>n</a:t>
            </a:r>
            <a:r>
              <a:rPr lang="en-US" altLang="zh-CN" sz="2800" i="0">
                <a:sym typeface="Symbol" pitchFamily="18" charset="2"/>
              </a:rPr>
              <a:t>}</a:t>
            </a:r>
            <a:r>
              <a:rPr lang="en-US" altLang="zh-CN" sz="2800" i="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The left subtree shows subsequent comparisons if 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 baseline="-25000">
                <a:sym typeface="Symbol" pitchFamily="18" charset="2"/>
              </a:rPr>
              <a:t>i</a:t>
            </a:r>
            <a:r>
              <a:rPr lang="en-US" altLang="zh-CN" i="0">
                <a:sym typeface="Symbol" pitchFamily="18" charset="2"/>
              </a:rPr>
              <a:t>  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 baseline="-25000">
                <a:sym typeface="Symbol" pitchFamily="18" charset="2"/>
              </a:rPr>
              <a:t>j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The right subtree shows subsequent comparisons if 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 baseline="-25000">
                <a:sym typeface="Symbol" pitchFamily="18" charset="2"/>
              </a:rPr>
              <a:t>i</a:t>
            </a:r>
            <a:r>
              <a:rPr lang="en-US" altLang="zh-CN" i="0">
                <a:sym typeface="Symbol" pitchFamily="18" charset="2"/>
              </a:rPr>
              <a:t>  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 baseline="-25000">
                <a:sym typeface="Symbol" pitchFamily="18" charset="2"/>
              </a:rPr>
              <a:t>j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.</a:t>
            </a:r>
            <a:endParaRPr lang="en-US" altLang="zh-CN" sz="2800" i="0">
              <a:solidFill>
                <a:schemeClr val="tx1"/>
              </a:solidFill>
            </a:endParaRPr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4648200" y="14478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6705600" y="2667000"/>
            <a:ext cx="6096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4419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57912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3048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5334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213</a:t>
            </a: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4876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312</a:t>
            </a:r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35052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59436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231</a:t>
            </a:r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7543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321</a:t>
            </a: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H="1">
            <a:off x="4191000" y="1828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>
            <a:off x="5181600" y="1828800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 flipH="1">
            <a:off x="3429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>
            <a:off x="4191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0"/>
          <p:cNvSpPr>
            <a:spLocks noChangeShapeType="1"/>
          </p:cNvSpPr>
          <p:nvPr/>
        </p:nvSpPr>
        <p:spPr bwMode="auto">
          <a:xfrm flipH="1">
            <a:off x="4038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1"/>
          <p:cNvSpPr>
            <a:spLocks noChangeShapeType="1"/>
          </p:cNvSpPr>
          <p:nvPr/>
        </p:nvSpPr>
        <p:spPr bwMode="auto">
          <a:xfrm>
            <a:off x="48768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2"/>
          <p:cNvSpPr>
            <a:spLocks noChangeShapeType="1"/>
          </p:cNvSpPr>
          <p:nvPr/>
        </p:nvSpPr>
        <p:spPr bwMode="auto">
          <a:xfrm flipH="1">
            <a:off x="6324600" y="3048000"/>
            <a:ext cx="533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3"/>
          <p:cNvSpPr>
            <a:spLocks noChangeShapeType="1"/>
          </p:cNvSpPr>
          <p:nvPr/>
        </p:nvSpPr>
        <p:spPr bwMode="auto">
          <a:xfrm>
            <a:off x="72390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3" name="Line 24"/>
          <p:cNvSpPr>
            <a:spLocks noChangeShapeType="1"/>
          </p:cNvSpPr>
          <p:nvPr/>
        </p:nvSpPr>
        <p:spPr bwMode="auto">
          <a:xfrm>
            <a:off x="6324600" y="2438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4" name="Line 25"/>
          <p:cNvSpPr>
            <a:spLocks noChangeShapeType="1"/>
          </p:cNvSpPr>
          <p:nvPr/>
        </p:nvSpPr>
        <p:spPr bwMode="auto">
          <a:xfrm flipH="1">
            <a:off x="5562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5" name="Text Box 26"/>
          <p:cNvSpPr txBox="1">
            <a:spLocks noChangeArrowheads="1"/>
          </p:cNvSpPr>
          <p:nvPr/>
        </p:nvSpPr>
        <p:spPr bwMode="auto">
          <a:xfrm>
            <a:off x="533400" y="1371600"/>
            <a:ext cx="3140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Sort </a:t>
            </a:r>
            <a:r>
              <a:rPr lang="en-US" altLang="zh-CN" sz="3200" i="0"/>
              <a:t>&lt;</a:t>
            </a:r>
            <a:r>
              <a:rPr lang="en-US" altLang="zh-CN" sz="3200"/>
              <a:t>a</a:t>
            </a:r>
            <a:r>
              <a:rPr lang="en-US" altLang="zh-CN" sz="3200" i="0" baseline="-25000"/>
              <a:t>1</a:t>
            </a:r>
            <a:r>
              <a:rPr lang="en-US" altLang="zh-CN" sz="3200" i="0"/>
              <a:t>,</a:t>
            </a:r>
            <a:r>
              <a:rPr lang="en-US" altLang="zh-CN" sz="3200"/>
              <a:t>a</a:t>
            </a:r>
            <a:r>
              <a:rPr lang="en-US" altLang="zh-CN" sz="3200" i="0" baseline="-25000"/>
              <a:t>2</a:t>
            </a:r>
            <a:r>
              <a:rPr lang="en-US" altLang="zh-CN" sz="3200" i="0"/>
              <a:t>,…,</a:t>
            </a:r>
            <a:r>
              <a:rPr lang="en-US" altLang="zh-CN" sz="3200"/>
              <a:t>a</a:t>
            </a:r>
            <a:r>
              <a:rPr lang="en-US" altLang="zh-CN" sz="3200" baseline="-25000"/>
              <a:t>n</a:t>
            </a:r>
            <a:r>
              <a:rPr lang="en-US" altLang="zh-CN" sz="3200" i="0"/>
              <a:t>&gt;</a:t>
            </a:r>
          </a:p>
          <a:p>
            <a:r>
              <a:rPr lang="en-US" altLang="zh-CN" sz="3200" i="0"/>
              <a:t>=&lt;9,4,6&gt;</a:t>
            </a:r>
            <a:r>
              <a:rPr lang="en-US" altLang="zh-CN" sz="3200" i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2796" name="Text Box 27"/>
          <p:cNvSpPr txBox="1">
            <a:spLocks noChangeArrowheads="1"/>
          </p:cNvSpPr>
          <p:nvPr/>
        </p:nvSpPr>
        <p:spPr bwMode="auto">
          <a:xfrm>
            <a:off x="6043613" y="2949575"/>
            <a:ext cx="65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0">
                <a:solidFill>
                  <a:schemeClr val="tx1"/>
                </a:solidFill>
              </a:rPr>
              <a:t>4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6</a:t>
            </a:r>
            <a:endParaRPr lang="en-US" altLang="zh-CN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274638"/>
            <a:ext cx="8856663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 Items: Exact Solution</a:t>
            </a:r>
            <a:endParaRPr lang="en-US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2230438"/>
            <a:ext cx="8229600" cy="2057400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Exact solution: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Create a counter for each distinct token on its first occurrence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When processing a token, increment the counter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FF0000"/>
                </a:solidFill>
              </a:rPr>
              <a:t>32</a:t>
            </a:r>
            <a:r>
              <a:rPr lang="en-US" altLang="he-IL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00B050"/>
                </a:solidFill>
              </a:rPr>
              <a:t>12,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chemeClr val="tx2"/>
                </a:solidFill>
              </a:rPr>
              <a:t>14,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FF0000"/>
                </a:solidFill>
              </a:rPr>
              <a:t>32,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7030A0"/>
                </a:solidFill>
              </a:rPr>
              <a:t> 7,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00B050"/>
                </a:solidFill>
              </a:rPr>
              <a:t>12,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FF0000"/>
                </a:solidFill>
              </a:rPr>
              <a:t>32,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7030A0"/>
                </a:solidFill>
              </a:rPr>
              <a:t>7,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00B0F0"/>
                </a:solidFill>
              </a:rPr>
              <a:t>6,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00B050"/>
                </a:solidFill>
              </a:rPr>
              <a:t>12,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FFC000"/>
                </a:solidFill>
              </a:rPr>
              <a:t>4,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90575" y="4311650"/>
            <a:ext cx="60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FF0000"/>
                </a:solidFill>
              </a:rPr>
              <a:t>32</a:t>
            </a:r>
            <a:endParaRPr lang="en-US" altLang="he-IL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47825" y="4294188"/>
            <a:ext cx="60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59050" y="4291013"/>
            <a:ext cx="60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03613" y="4291013"/>
            <a:ext cx="485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7030A0"/>
                </a:solidFill>
              </a:rPr>
              <a:t> 7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310063" y="4291013"/>
            <a:ext cx="392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205413" y="4291013"/>
            <a:ext cx="39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1027113" y="4908550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27113" y="5219700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31875" y="5530850"/>
            <a:ext cx="13017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84363" y="4875213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84363" y="5186363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89125" y="549751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59088" y="4903788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33800" y="487521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800" y="518636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41825" y="489426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37175" y="491331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2450" y="5762224"/>
            <a:ext cx="8376393" cy="954107"/>
          </a:xfrm>
          <a:prstGeom prst="rect">
            <a:avLst/>
          </a:prstGeom>
          <a:blipFill rotWithShape="1">
            <a:blip r:embed="rId2"/>
            <a:stretch>
              <a:fillRect t="-6369" b="-16561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306063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92138" y="373063"/>
            <a:ext cx="7920037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>
                <a:solidFill>
                  <a:srgbClr val="CC0000"/>
                </a:solidFill>
              </a:rPr>
              <a:t>Deterministic Streaming Algorithm for Finding Frequent Items</a:t>
            </a:r>
          </a:p>
        </p:txBody>
      </p:sp>
      <p:sp>
        <p:nvSpPr>
          <p:cNvPr id="19459" name="Content Placeholder 2"/>
          <p:cNvSpPr txBox="1">
            <a:spLocks/>
          </p:cNvSpPr>
          <p:nvPr/>
        </p:nvSpPr>
        <p:spPr bwMode="auto">
          <a:xfrm>
            <a:off x="0" y="2420938"/>
            <a:ext cx="91440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eaLnBrk="1" hangingPunct="1">
              <a:buFont typeface="Arial" pitchFamily="34" charset="0"/>
              <a:buNone/>
            </a:pPr>
            <a:endParaRPr lang="en-US" altLang="he-IL" sz="3200" dirty="0">
              <a:latin typeface="Calibri" pitchFamily="34" charset="0"/>
            </a:endParaRPr>
          </a:p>
          <a:p>
            <a:pPr lvl="1" eaLnBrk="1" hangingPunct="1">
              <a:buFont typeface="Arial" pitchFamily="34" charset="0"/>
              <a:buNone/>
            </a:pPr>
            <a:r>
              <a:rPr lang="en-US" altLang="he-IL" sz="3200" dirty="0">
                <a:latin typeface="Calibri" pitchFamily="34" charset="0"/>
              </a:rPr>
              <a:t>The </a:t>
            </a:r>
            <a:r>
              <a:rPr lang="en-US" altLang="he-IL" sz="3200" dirty="0" err="1">
                <a:solidFill>
                  <a:srgbClr val="FF0000"/>
                </a:solidFill>
                <a:latin typeface="Calibri" pitchFamily="34" charset="0"/>
              </a:rPr>
              <a:t>Misra-Gries</a:t>
            </a:r>
            <a:r>
              <a:rPr lang="en-US" altLang="he-IL" sz="3200" dirty="0">
                <a:latin typeface="Calibri" pitchFamily="34" charset="0"/>
              </a:rPr>
              <a:t> algorithm [1982] finds these frequent elements deterministically, using 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en-US" altLang="he-IL" sz="3200" dirty="0">
                <a:solidFill>
                  <a:srgbClr val="0070C0"/>
                </a:solidFill>
                <a:latin typeface="Calibri" pitchFamily="34" charset="0"/>
              </a:rPr>
              <a:t>O(c log m) </a:t>
            </a:r>
            <a:r>
              <a:rPr lang="en-US" altLang="he-IL" sz="3200" dirty="0">
                <a:latin typeface="Calibri" pitchFamily="34" charset="0"/>
              </a:rPr>
              <a:t>bits, in </a:t>
            </a:r>
            <a:r>
              <a:rPr lang="en-US" altLang="he-IL" sz="3200" dirty="0">
                <a:solidFill>
                  <a:srgbClr val="0070C0"/>
                </a:solidFill>
                <a:latin typeface="Calibri" pitchFamily="34" charset="0"/>
              </a:rPr>
              <a:t>two</a:t>
            </a:r>
            <a:r>
              <a:rPr lang="en-US" altLang="he-IL" sz="3200" dirty="0">
                <a:latin typeface="Calibri" pitchFamily="34" charset="0"/>
              </a:rPr>
              <a:t> passes. </a:t>
            </a:r>
          </a:p>
        </p:txBody>
      </p:sp>
    </p:spTree>
    <p:extLst>
      <p:ext uri="{BB962C8B-B14F-4D97-AF65-F5344CB8AC3E}">
        <p14:creationId xmlns:p14="http://schemas.microsoft.com/office/powerpoint/2010/main" xmlns="" val="18256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274638"/>
            <a:ext cx="90360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 Elements: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Misra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Gries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1982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5846" y="2060072"/>
            <a:ext cx="8459554" cy="2230813"/>
          </a:xfrm>
          <a:blipFill rotWithShape="1">
            <a:blip r:embed="rId2"/>
            <a:stretch>
              <a:fillRect l="-1225" t="-5464"/>
            </a:stretch>
          </a:blipFill>
          <a:extLst/>
        </p:spPr>
        <p:txBody>
          <a:bodyPr/>
          <a:lstStyle/>
          <a:p>
            <a:r>
              <a:rPr lang="he-IL">
                <a:noFill/>
              </a:rPr>
              <a:t> 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</a:t>
            </a:r>
            <a:r>
              <a:rPr lang="en-US" altLang="he-IL" sz="320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12,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chemeClr val="tx2"/>
                </a:solidFill>
              </a:rPr>
              <a:t>14,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32,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7030A0"/>
                </a:solidFill>
              </a:rPr>
              <a:t> 7,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12,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32,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7030A0"/>
                </a:solidFill>
              </a:rPr>
              <a:t>7,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F0"/>
                </a:solidFill>
              </a:rPr>
              <a:t>6,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12,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C000"/>
                </a:solidFill>
              </a:rPr>
              <a:t>4,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90575" y="4311650"/>
            <a:ext cx="60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</a:t>
            </a:r>
            <a:endParaRPr lang="en-US" altLang="he-IL" sz="320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47825" y="4294188"/>
            <a:ext cx="60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59050" y="4291013"/>
            <a:ext cx="60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03613" y="4291013"/>
            <a:ext cx="693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7030A0"/>
                </a:solidFill>
              </a:rPr>
              <a:t> </a:t>
            </a:r>
            <a:r>
              <a:rPr lang="en-US" altLang="he-IL" sz="320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310063" y="4291013"/>
            <a:ext cx="392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27625" y="4270375"/>
            <a:ext cx="6016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21" name="Oval 20"/>
          <p:cNvSpPr/>
          <p:nvPr/>
        </p:nvSpPr>
        <p:spPr>
          <a:xfrm>
            <a:off x="1027113" y="4908550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27113" y="5219700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31875" y="5530850"/>
            <a:ext cx="13017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84363" y="4875213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59088" y="4903788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33800" y="487521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41825" y="489426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37175" y="491331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5" name="Group 40"/>
          <p:cNvGrpSpPr>
            <a:grpSpLocks/>
          </p:cNvGrpSpPr>
          <p:nvPr/>
        </p:nvGrpSpPr>
        <p:grpSpPr bwMode="auto">
          <a:xfrm>
            <a:off x="1778000" y="4775200"/>
            <a:ext cx="381000" cy="354013"/>
            <a:chOff x="7010134" y="5142656"/>
            <a:chExt cx="381266" cy="354825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1757363" y="4400550"/>
            <a:ext cx="381000" cy="354013"/>
            <a:chOff x="7010134" y="5142656"/>
            <a:chExt cx="381266" cy="354825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46"/>
          <p:cNvGrpSpPr>
            <a:grpSpLocks/>
          </p:cNvGrpSpPr>
          <p:nvPr/>
        </p:nvGrpSpPr>
        <p:grpSpPr bwMode="auto">
          <a:xfrm>
            <a:off x="901700" y="5118100"/>
            <a:ext cx="381000" cy="354013"/>
            <a:chOff x="7010134" y="5142656"/>
            <a:chExt cx="381266" cy="354825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9"/>
          <p:cNvGrpSpPr>
            <a:grpSpLocks/>
          </p:cNvGrpSpPr>
          <p:nvPr/>
        </p:nvGrpSpPr>
        <p:grpSpPr bwMode="auto">
          <a:xfrm>
            <a:off x="2733675" y="4783138"/>
            <a:ext cx="381000" cy="355600"/>
            <a:chOff x="7010134" y="5142656"/>
            <a:chExt cx="381266" cy="354825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52"/>
          <p:cNvGrpSpPr>
            <a:grpSpLocks/>
          </p:cNvGrpSpPr>
          <p:nvPr/>
        </p:nvGrpSpPr>
        <p:grpSpPr bwMode="auto">
          <a:xfrm>
            <a:off x="2668588" y="4386263"/>
            <a:ext cx="381000" cy="354012"/>
            <a:chOff x="7010134" y="5142656"/>
            <a:chExt cx="381266" cy="35482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55"/>
          <p:cNvGrpSpPr>
            <a:grpSpLocks/>
          </p:cNvGrpSpPr>
          <p:nvPr/>
        </p:nvGrpSpPr>
        <p:grpSpPr bwMode="auto">
          <a:xfrm>
            <a:off x="3606800" y="4787900"/>
            <a:ext cx="381000" cy="354013"/>
            <a:chOff x="7010134" y="5142656"/>
            <a:chExt cx="381266" cy="354825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58"/>
          <p:cNvGrpSpPr>
            <a:grpSpLocks/>
          </p:cNvGrpSpPr>
          <p:nvPr/>
        </p:nvGrpSpPr>
        <p:grpSpPr bwMode="auto">
          <a:xfrm>
            <a:off x="901700" y="5429250"/>
            <a:ext cx="381000" cy="354013"/>
            <a:chOff x="7010134" y="5142656"/>
            <a:chExt cx="381266" cy="354825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61"/>
          <p:cNvGrpSpPr>
            <a:grpSpLocks/>
          </p:cNvGrpSpPr>
          <p:nvPr/>
        </p:nvGrpSpPr>
        <p:grpSpPr bwMode="auto">
          <a:xfrm>
            <a:off x="3709988" y="4408488"/>
            <a:ext cx="381000" cy="355600"/>
            <a:chOff x="7010134" y="5142656"/>
            <a:chExt cx="381266" cy="354825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64"/>
          <p:cNvGrpSpPr>
            <a:grpSpLocks/>
          </p:cNvGrpSpPr>
          <p:nvPr/>
        </p:nvGrpSpPr>
        <p:grpSpPr bwMode="auto">
          <a:xfrm>
            <a:off x="4310063" y="4400550"/>
            <a:ext cx="381000" cy="355600"/>
            <a:chOff x="7010134" y="5142656"/>
            <a:chExt cx="381266" cy="354825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67"/>
          <p:cNvGrpSpPr>
            <a:grpSpLocks/>
          </p:cNvGrpSpPr>
          <p:nvPr/>
        </p:nvGrpSpPr>
        <p:grpSpPr bwMode="auto">
          <a:xfrm>
            <a:off x="4279900" y="4787900"/>
            <a:ext cx="381000" cy="354013"/>
            <a:chOff x="7010134" y="5142656"/>
            <a:chExt cx="381266" cy="354825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999163" y="4308475"/>
            <a:ext cx="393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72" name="Oval 71"/>
          <p:cNvSpPr/>
          <p:nvPr/>
        </p:nvSpPr>
        <p:spPr>
          <a:xfrm>
            <a:off x="6130925" y="493236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Box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49880" y="4522112"/>
            <a:ext cx="1639551" cy="156966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he-IL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36760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7" grpId="0" animBg="1"/>
      <p:bldP spid="30" grpId="0" animBg="1"/>
      <p:bldP spid="32" grpId="0" animBg="1"/>
      <p:bldP spid="33" grpId="0" animBg="1"/>
      <p:bldP spid="71" grpId="0"/>
      <p:bldP spid="7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274638"/>
            <a:ext cx="903605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Frequent Elements: </a:t>
            </a:r>
            <a:r>
              <a:rPr lang="en-US" dirty="0" err="1" smtClean="0">
                <a:solidFill>
                  <a:srgbClr val="C00000"/>
                </a:solidFill>
              </a:rPr>
              <a:t>Misra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Gries</a:t>
            </a:r>
            <a:r>
              <a:rPr lang="en-US" dirty="0" smtClean="0">
                <a:solidFill>
                  <a:srgbClr val="C00000"/>
                </a:solidFill>
              </a:rPr>
              <a:t> 1982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5846" y="2060072"/>
            <a:ext cx="8459554" cy="2230813"/>
          </a:xfrm>
          <a:blipFill rotWithShape="1">
            <a:blip r:embed="rId2"/>
            <a:stretch>
              <a:fillRect l="-1225" t="-5464"/>
            </a:stretch>
          </a:blipFill>
          <a:extLst/>
        </p:spPr>
        <p:txBody>
          <a:bodyPr/>
          <a:lstStyle/>
          <a:p>
            <a:r>
              <a:rPr lang="he-IL">
                <a:noFill/>
              </a:rPr>
              <a:t> 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</a:t>
            </a:r>
            <a:r>
              <a:rPr lang="en-US" altLang="he-IL" sz="320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12,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chemeClr val="tx2"/>
                </a:solidFill>
              </a:rPr>
              <a:t>14,</a:t>
            </a:r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32,</a:t>
            </a:r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7030A0"/>
                </a:solidFill>
              </a:rPr>
              <a:t> 7,</a:t>
            </a:r>
          </a:p>
        </p:txBody>
      </p:sp>
      <p:sp>
        <p:nvSpPr>
          <p:cNvPr id="21513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12,</a:t>
            </a:r>
          </a:p>
        </p:txBody>
      </p:sp>
      <p:sp>
        <p:nvSpPr>
          <p:cNvPr id="21514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32,</a:t>
            </a:r>
          </a:p>
        </p:txBody>
      </p:sp>
      <p:sp>
        <p:nvSpPr>
          <p:cNvPr id="21515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7030A0"/>
                </a:solidFill>
              </a:rPr>
              <a:t>7,</a:t>
            </a:r>
          </a:p>
        </p:txBody>
      </p:sp>
      <p:sp>
        <p:nvSpPr>
          <p:cNvPr id="21516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F0"/>
                </a:solidFill>
              </a:rPr>
              <a:t>6,</a:t>
            </a:r>
          </a:p>
        </p:txBody>
      </p:sp>
      <p:sp>
        <p:nvSpPr>
          <p:cNvPr id="21517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12,</a:t>
            </a:r>
          </a:p>
        </p:txBody>
      </p:sp>
      <p:sp>
        <p:nvSpPr>
          <p:cNvPr id="21518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C000"/>
                </a:solidFill>
              </a:rPr>
              <a:t>4,</a:t>
            </a:r>
          </a:p>
        </p:txBody>
      </p:sp>
      <p:sp>
        <p:nvSpPr>
          <p:cNvPr id="74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1915" y="4443284"/>
            <a:ext cx="8459554" cy="1347915"/>
          </a:xfrm>
          <a:prstGeom prst="rect">
            <a:avLst/>
          </a:prstGeom>
          <a:blipFill rotWithShape="1">
            <a:blip r:embed="rId3"/>
            <a:stretch>
              <a:fillRect l="-1369" t="-9955" b="-4072"/>
            </a:stretch>
          </a:blipFill>
        </p:spPr>
        <p:txBody>
          <a:bodyPr/>
          <a:lstStyle/>
          <a:p>
            <a:r>
              <a:rPr lang="he-IL">
                <a:noFill/>
              </a:rPr>
              <a:t> 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1624013" y="5791200"/>
            <a:ext cx="59578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2800" b="1">
                <a:solidFill>
                  <a:srgbClr val="C00000"/>
                </a:solidFill>
              </a:rPr>
              <a:t>This is clearly an under-estimate.</a:t>
            </a:r>
          </a:p>
          <a:p>
            <a:pPr algn="ctr" eaLnBrk="1" hangingPunct="1"/>
            <a:r>
              <a:rPr lang="en-US" altLang="he-IL" sz="2800" b="1">
                <a:solidFill>
                  <a:srgbClr val="C00000"/>
                </a:solidFill>
              </a:rPr>
              <a:t>What can we say precisely?</a:t>
            </a:r>
            <a:r>
              <a:rPr lang="en-US" altLang="he-IL" sz="28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40294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 smtClean="0">
                <a:solidFill>
                  <a:srgbClr val="CC0000"/>
                </a:solidFill>
              </a:rPr>
              <a:t>Algorithm Analysis</a:t>
            </a:r>
            <a:endParaRPr lang="en-US" altLang="he-IL" sz="4400" dirty="0">
              <a:solidFill>
                <a:srgbClr val="CC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844" y="1905000"/>
            <a:ext cx="8610600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Space: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counters of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m + log 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bits, i.e.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O(c(log m + log n))</a:t>
            </a:r>
          </a:p>
          <a:p>
            <a:endParaRPr lang="en-US" sz="3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O(log c)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per token.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quality?</a:t>
            </a:r>
            <a:endParaRPr lang="he-IL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68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 smtClean="0">
                <a:solidFill>
                  <a:srgbClr val="CC0000"/>
                </a:solidFill>
              </a:rPr>
              <a:t>Algorithm Analysis</a:t>
            </a:r>
            <a:endParaRPr lang="en-US" altLang="he-IL" sz="4400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273844" y="1905000"/>
                <a:ext cx="8610600" cy="3412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2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 the frequency of key </a:t>
                </a:r>
                <a:r>
                  <a:rPr lang="en-US" sz="32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 the value of the counter for </a:t>
                </a:r>
                <a:r>
                  <a:rPr lang="en-US" sz="32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at the  </a:t>
                </a: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end of the algorithm. </a:t>
                </a:r>
                <a:endParaRPr lang="en-US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3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Claim: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  <a:cs typeface="Arial" panose="020B0604020202020204" pitchFamily="34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he-IL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4" y="1905000"/>
                <a:ext cx="8610600" cy="3412666"/>
              </a:xfrm>
              <a:prstGeom prst="rect">
                <a:avLst/>
              </a:prstGeom>
              <a:blipFill rotWithShape="1">
                <a:blip r:embed="rId2"/>
                <a:stretch>
                  <a:fillRect l="-1841" t="-25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271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 smtClean="0">
                <a:solidFill>
                  <a:srgbClr val="CC0000"/>
                </a:solidFill>
              </a:rPr>
              <a:t>Proof</a:t>
            </a:r>
            <a:endParaRPr lang="en-US" altLang="he-IL" sz="4400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381000" y="1905000"/>
                <a:ext cx="8458200" cy="41104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Clearly 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the other side: </a:t>
                </a:r>
              </a:p>
              <a:p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Consider every time that counter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32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  decremented. </a:t>
                </a:r>
                <a:r>
                  <a:rPr lang="en-US" sz="32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other counters are also decremented at that point. It means that there were </a:t>
                </a:r>
                <a:r>
                  <a:rPr lang="en-US" sz="32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times that other keys than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32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were encountered, for each such decrement.</a:t>
                </a:r>
                <a:endParaRPr lang="he-IL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05000"/>
                <a:ext cx="8458200" cy="4110421"/>
              </a:xfrm>
              <a:prstGeom prst="rect">
                <a:avLst/>
              </a:prstGeom>
              <a:blipFill rotWithShape="1">
                <a:blip r:embed="rId2"/>
                <a:stretch>
                  <a:fillRect l="-1875" t="-1187" r="-2379" b="-385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455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 smtClean="0">
                <a:solidFill>
                  <a:srgbClr val="CC0000"/>
                </a:solidFill>
              </a:rPr>
              <a:t>Proof</a:t>
            </a:r>
            <a:endParaRPr lang="en-US" altLang="he-IL" sz="4400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381000" y="1905000"/>
                <a:ext cx="8458200" cy="403899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Consequently: 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There are no more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such decrements,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den>
                    </m:f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  <a:cs typeface="Arial" panose="020B0604020202020204" pitchFamily="34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Conclude: </a:t>
                </a:r>
              </a:p>
              <a:p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counter of any key whose frequency is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times is </a:t>
                </a:r>
                <a:r>
                  <a:rPr lang="en-US" sz="3200" u="sng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 zero 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the time of the query.</a:t>
                </a:r>
                <a:endParaRPr lang="he-IL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05000"/>
                <a:ext cx="8458200" cy="4038991"/>
              </a:xfrm>
              <a:prstGeom prst="rect">
                <a:avLst/>
              </a:prstGeom>
              <a:blipFill rotWithShape="1">
                <a:blip r:embed="rId2"/>
                <a:stretch>
                  <a:fillRect l="-1875" t="-755" b="-39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91400" y="2743200"/>
            <a:ext cx="3048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3329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 smtClean="0">
                <a:solidFill>
                  <a:srgbClr val="CC0000"/>
                </a:solidFill>
              </a:rPr>
              <a:t>Finding Frequent Elements</a:t>
            </a:r>
            <a:endParaRPr lang="en-US" altLang="he-IL" sz="4400" dirty="0">
              <a:solidFill>
                <a:srgbClr val="CC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905000"/>
            <a:ext cx="845820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verify that all elements in the counters are frequent? </a:t>
            </a:r>
          </a:p>
          <a:p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-- Another pass.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88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8E10C2-43CB-4A94-BDFC-F2EBFF33766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Decision-tree example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i="0">
                <a:solidFill>
                  <a:schemeClr val="tx1"/>
                </a:solidFill>
              </a:rPr>
              <a:t>Each leaf contains a permutation </a:t>
            </a:r>
            <a:r>
              <a:rPr lang="en-US" altLang="zh-CN" sz="2800" i="0"/>
              <a:t>&lt;</a:t>
            </a:r>
            <a:r>
              <a:rPr lang="en-US" altLang="zh-CN" sz="2800" i="0">
                <a:sym typeface="Symbol" pitchFamily="18" charset="2"/>
              </a:rPr>
              <a:t>(1),(2),…,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i="0">
                <a:sym typeface="Symbol" pitchFamily="18" charset="2"/>
              </a:rPr>
              <a:t>(</a:t>
            </a:r>
            <a:r>
              <a:rPr lang="en-US" altLang="zh-CN" sz="2800">
                <a:sym typeface="Symbol" pitchFamily="18" charset="2"/>
              </a:rPr>
              <a:t>n</a:t>
            </a:r>
            <a:r>
              <a:rPr lang="en-US" altLang="zh-CN" sz="2800" i="0">
                <a:sym typeface="Symbol" pitchFamily="18" charset="2"/>
              </a:rPr>
              <a:t>)&gt;</a:t>
            </a:r>
            <a:r>
              <a:rPr lang="en-US" altLang="zh-CN" sz="2800" i="0">
                <a:solidFill>
                  <a:schemeClr val="tx1"/>
                </a:solidFill>
                <a:sym typeface="Symbol" pitchFamily="18" charset="2"/>
              </a:rPr>
              <a:t> to indicate that the ordering </a:t>
            </a:r>
            <a:r>
              <a:rPr lang="en-US" altLang="zh-CN" sz="2800">
                <a:sym typeface="Symbol" pitchFamily="18" charset="2"/>
              </a:rPr>
              <a:t>a</a:t>
            </a:r>
            <a:r>
              <a:rPr lang="en-US" altLang="zh-CN" sz="2800" i="0" baseline="-25000">
                <a:sym typeface="Symbol" pitchFamily="18" charset="2"/>
              </a:rPr>
              <a:t>(1)</a:t>
            </a:r>
            <a:r>
              <a:rPr lang="en-US" altLang="zh-CN" sz="2800" i="0">
                <a:sym typeface="Symbol" pitchFamily="18" charset="2"/>
              </a:rPr>
              <a:t></a:t>
            </a:r>
            <a:r>
              <a:rPr lang="en-US" altLang="zh-CN" sz="2800">
                <a:sym typeface="Symbol" pitchFamily="18" charset="2"/>
              </a:rPr>
              <a:t>a</a:t>
            </a:r>
            <a:r>
              <a:rPr lang="en-US" altLang="zh-CN" sz="2800" i="0" baseline="-25000">
                <a:sym typeface="Symbol" pitchFamily="18" charset="2"/>
              </a:rPr>
              <a:t>(2)</a:t>
            </a:r>
            <a:r>
              <a:rPr lang="en-US" altLang="zh-CN" sz="2800" i="0">
                <a:sym typeface="Symbol" pitchFamily="18" charset="2"/>
              </a:rPr>
              <a:t>…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i="0">
                <a:sym typeface="Symbol" pitchFamily="18" charset="2"/>
              </a:rPr>
              <a:t></a:t>
            </a:r>
            <a:r>
              <a:rPr lang="en-US" altLang="zh-CN" sz="2800">
                <a:sym typeface="Symbol" pitchFamily="18" charset="2"/>
              </a:rPr>
              <a:t>a</a:t>
            </a:r>
            <a:r>
              <a:rPr lang="en-US" altLang="zh-CN" sz="2800" i="0" baseline="-25000">
                <a:sym typeface="Symbol" pitchFamily="18" charset="2"/>
              </a:rPr>
              <a:t>(</a:t>
            </a:r>
            <a:r>
              <a:rPr lang="en-US" altLang="zh-CN" sz="2800" baseline="-25000">
                <a:sym typeface="Symbol" pitchFamily="18" charset="2"/>
              </a:rPr>
              <a:t>n</a:t>
            </a:r>
            <a:r>
              <a:rPr lang="en-US" altLang="zh-CN" sz="2800" i="0" baseline="-25000">
                <a:sym typeface="Symbol" pitchFamily="18" charset="2"/>
              </a:rPr>
              <a:t>)</a:t>
            </a:r>
            <a:r>
              <a:rPr lang="en-US" altLang="zh-CN" sz="2800" i="0">
                <a:solidFill>
                  <a:schemeClr val="tx1"/>
                </a:solidFill>
                <a:sym typeface="Symbol" pitchFamily="18" charset="2"/>
              </a:rPr>
              <a:t> has been established.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4648200" y="14478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6705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4419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57912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048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5334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213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876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312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5052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5943600" y="3505200"/>
            <a:ext cx="762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231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7543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321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4191000" y="1828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5181600" y="1828800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3429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4191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H="1">
            <a:off x="4038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48768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H="1">
            <a:off x="6324600" y="3048000"/>
            <a:ext cx="533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72390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6324600" y="2438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5562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533400" y="1371600"/>
            <a:ext cx="3140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Sort </a:t>
            </a:r>
            <a:r>
              <a:rPr lang="en-US" altLang="zh-CN" sz="3200" i="0"/>
              <a:t>&lt;</a:t>
            </a:r>
            <a:r>
              <a:rPr lang="en-US" altLang="zh-CN" sz="3200"/>
              <a:t>a</a:t>
            </a:r>
            <a:r>
              <a:rPr lang="en-US" altLang="zh-CN" sz="3200" i="0" baseline="-25000"/>
              <a:t>1</a:t>
            </a:r>
            <a:r>
              <a:rPr lang="en-US" altLang="zh-CN" sz="3200" i="0"/>
              <a:t>,</a:t>
            </a:r>
            <a:r>
              <a:rPr lang="en-US" altLang="zh-CN" sz="3200"/>
              <a:t>a</a:t>
            </a:r>
            <a:r>
              <a:rPr lang="en-US" altLang="zh-CN" sz="3200" i="0" baseline="-25000"/>
              <a:t>2</a:t>
            </a:r>
            <a:r>
              <a:rPr lang="en-US" altLang="zh-CN" sz="3200" i="0"/>
              <a:t>,…,</a:t>
            </a:r>
            <a:r>
              <a:rPr lang="en-US" altLang="zh-CN" sz="3200"/>
              <a:t>a</a:t>
            </a:r>
            <a:r>
              <a:rPr lang="en-US" altLang="zh-CN" sz="3200" baseline="-25000"/>
              <a:t>n</a:t>
            </a:r>
            <a:r>
              <a:rPr lang="en-US" altLang="zh-CN" sz="3200" i="0"/>
              <a:t>&gt;</a:t>
            </a:r>
          </a:p>
          <a:p>
            <a:r>
              <a:rPr lang="en-US" altLang="zh-CN" sz="3200" i="0"/>
              <a:t>=&lt;9,4,6&gt;</a:t>
            </a:r>
            <a:r>
              <a:rPr lang="en-US" altLang="zh-CN" sz="3200" i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3820" name="Text Box 29"/>
          <p:cNvSpPr txBox="1">
            <a:spLocks noChangeArrowheads="1"/>
          </p:cNvSpPr>
          <p:nvPr/>
        </p:nvSpPr>
        <p:spPr bwMode="auto">
          <a:xfrm>
            <a:off x="5654675" y="4038600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0">
                <a:solidFill>
                  <a:schemeClr val="tx1"/>
                </a:solidFill>
              </a:rPr>
              <a:t>4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 6 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rgbClr val="008C87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rgbClr val="008C87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4170</Words>
  <Application>Microsoft PowerPoint</Application>
  <PresentationFormat>全屏显示(4:3)</PresentationFormat>
  <Paragraphs>1512</Paragraphs>
  <Slides>88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7" baseType="lpstr">
      <vt:lpstr>Times New Roman</vt:lpstr>
      <vt:lpstr>宋体</vt:lpstr>
      <vt:lpstr>Arial</vt:lpstr>
      <vt:lpstr>Symbol</vt:lpstr>
      <vt:lpstr>TimesNewRomanPSMT</vt:lpstr>
      <vt:lpstr>Osaka</vt:lpstr>
      <vt:lpstr>TimesNewRomanPS-BoldMT</vt:lpstr>
      <vt:lpstr>默认设计模板</vt:lpstr>
      <vt:lpstr>Microsoft 公式 3.0</vt:lpstr>
      <vt:lpstr>Introduction to Algorithms</vt:lpstr>
      <vt:lpstr>Last time</vt:lpstr>
      <vt:lpstr>Outline</vt:lpstr>
      <vt:lpstr>Comparison sort</vt:lpstr>
      <vt:lpstr>Decision-tree example</vt:lpstr>
      <vt:lpstr>Decision-tree example</vt:lpstr>
      <vt:lpstr>Decision-tree example</vt:lpstr>
      <vt:lpstr>Decision-tree example</vt:lpstr>
      <vt:lpstr>Decision-tree example</vt:lpstr>
      <vt:lpstr>Decision-tree model</vt:lpstr>
      <vt:lpstr>Lower bound for decision-tree sorting</vt:lpstr>
      <vt:lpstr>Lower bound for comparison sorting</vt:lpstr>
      <vt:lpstr>Sorting in linear time</vt:lpstr>
      <vt:lpstr>Counting sort</vt:lpstr>
      <vt:lpstr>Counting-sort example</vt:lpstr>
      <vt:lpstr>Loop 1</vt:lpstr>
      <vt:lpstr>Loop 2</vt:lpstr>
      <vt:lpstr>Loop 2</vt:lpstr>
      <vt:lpstr>Loop 2</vt:lpstr>
      <vt:lpstr>Loop 2</vt:lpstr>
      <vt:lpstr>Loop 2</vt:lpstr>
      <vt:lpstr>Loop 3</vt:lpstr>
      <vt:lpstr>Loop 3</vt:lpstr>
      <vt:lpstr>Loop 3</vt:lpstr>
      <vt:lpstr>Loop 4</vt:lpstr>
      <vt:lpstr>Loop 4</vt:lpstr>
      <vt:lpstr>Loop 4</vt:lpstr>
      <vt:lpstr>Loop 4</vt:lpstr>
      <vt:lpstr>Loop 4</vt:lpstr>
      <vt:lpstr>Analysis of Counting-sort</vt:lpstr>
      <vt:lpstr>Running time</vt:lpstr>
      <vt:lpstr>Stable sorting</vt:lpstr>
      <vt:lpstr>Radix sort</vt:lpstr>
      <vt:lpstr>Operation of radix sort</vt:lpstr>
      <vt:lpstr>Correctness of radix sort</vt:lpstr>
      <vt:lpstr>Correctness of radix sort</vt:lpstr>
      <vt:lpstr>Correctness of radix sort</vt:lpstr>
      <vt:lpstr>Analysis of radix sort</vt:lpstr>
      <vt:lpstr>Analysis (continued)</vt:lpstr>
      <vt:lpstr>Choosing r</vt:lpstr>
      <vt:lpstr>Conclusions</vt:lpstr>
      <vt:lpstr>Order statistics</vt:lpstr>
      <vt:lpstr>Randomized divide-and-conquer</vt:lpstr>
      <vt:lpstr>Example</vt:lpstr>
      <vt:lpstr>Intuition for analysis</vt:lpstr>
      <vt:lpstr>Analysis</vt:lpstr>
      <vt:lpstr>Alternative analysis of expected time</vt:lpstr>
      <vt:lpstr>Analysis (continued)</vt:lpstr>
      <vt:lpstr>Calculating expectation</vt:lpstr>
      <vt:lpstr>Calculating expectation</vt:lpstr>
      <vt:lpstr>Calculating expectation</vt:lpstr>
      <vt:lpstr>Calculating expectation</vt:lpstr>
      <vt:lpstr>Calculating expectation</vt:lpstr>
      <vt:lpstr>Hairy recurrence</vt:lpstr>
      <vt:lpstr>Substitution method</vt:lpstr>
      <vt:lpstr>Substitution method</vt:lpstr>
      <vt:lpstr>Substitution method</vt:lpstr>
      <vt:lpstr>Substitution method</vt:lpstr>
      <vt:lpstr>Summary of randomized order-statistic selection</vt:lpstr>
      <vt:lpstr>Worst-case linear-time order statistics</vt:lpstr>
      <vt:lpstr>Choosing the pivot</vt:lpstr>
      <vt:lpstr>Choosing the pivot</vt:lpstr>
      <vt:lpstr>Choosing the pivot</vt:lpstr>
      <vt:lpstr>Choosing the pivot</vt:lpstr>
      <vt:lpstr>Analysis</vt:lpstr>
      <vt:lpstr>Analysis (Assume all elements are distinct)</vt:lpstr>
      <vt:lpstr>Analysis (Assume all elements are distinct)</vt:lpstr>
      <vt:lpstr>Minor simplification</vt:lpstr>
      <vt:lpstr>Developing the recurrence</vt:lpstr>
      <vt:lpstr>Solving the recurrence</vt:lpstr>
      <vt:lpstr>Conclusions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Frequent Items: Exact Solution</vt:lpstr>
      <vt:lpstr>幻灯片 81</vt:lpstr>
      <vt:lpstr>Frequent Elements: Misra Gries 1982</vt:lpstr>
      <vt:lpstr>Frequent Elements: Misra Gries 1982</vt:lpstr>
      <vt:lpstr>幻灯片 84</vt:lpstr>
      <vt:lpstr>幻灯片 85</vt:lpstr>
      <vt:lpstr>幻灯片 86</vt:lpstr>
      <vt:lpstr>幻灯片 87</vt:lpstr>
      <vt:lpstr>幻灯片 88</vt:lpstr>
    </vt:vector>
  </TitlesOfParts>
  <Company>Fudan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scf</cp:lastModifiedBy>
  <cp:revision>45</cp:revision>
  <dcterms:created xsi:type="dcterms:W3CDTF">2003-03-07T06:50:32Z</dcterms:created>
  <dcterms:modified xsi:type="dcterms:W3CDTF">2017-10-11T12:39:41Z</dcterms:modified>
</cp:coreProperties>
</file>