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sldIdLst>
    <p:sldId id="791" r:id="rId2"/>
    <p:sldId id="792" r:id="rId3"/>
    <p:sldId id="793" r:id="rId4"/>
    <p:sldId id="794" r:id="rId5"/>
    <p:sldId id="795" r:id="rId6"/>
    <p:sldId id="796" r:id="rId7"/>
    <p:sldId id="797" r:id="rId8"/>
    <p:sldId id="798" r:id="rId9"/>
    <p:sldId id="799" r:id="rId10"/>
    <p:sldId id="825" r:id="rId11"/>
    <p:sldId id="800" r:id="rId12"/>
    <p:sldId id="801" r:id="rId13"/>
    <p:sldId id="802" r:id="rId14"/>
    <p:sldId id="803" r:id="rId15"/>
    <p:sldId id="804" r:id="rId16"/>
    <p:sldId id="827" r:id="rId17"/>
    <p:sldId id="805" r:id="rId18"/>
    <p:sldId id="826" r:id="rId19"/>
    <p:sldId id="806" r:id="rId20"/>
    <p:sldId id="807" r:id="rId21"/>
    <p:sldId id="828" r:id="rId22"/>
    <p:sldId id="808" r:id="rId23"/>
    <p:sldId id="809" r:id="rId24"/>
    <p:sldId id="810" r:id="rId25"/>
    <p:sldId id="811" r:id="rId26"/>
    <p:sldId id="829" r:id="rId27"/>
    <p:sldId id="812" r:id="rId28"/>
    <p:sldId id="813" r:id="rId29"/>
    <p:sldId id="814" r:id="rId30"/>
    <p:sldId id="830" r:id="rId31"/>
    <p:sldId id="833" r:id="rId32"/>
    <p:sldId id="815" r:id="rId33"/>
    <p:sldId id="816" r:id="rId34"/>
    <p:sldId id="817" r:id="rId35"/>
    <p:sldId id="832" r:id="rId36"/>
    <p:sldId id="834" r:id="rId37"/>
    <p:sldId id="818" r:id="rId38"/>
    <p:sldId id="819" r:id="rId39"/>
    <p:sldId id="820" r:id="rId40"/>
    <p:sldId id="821" r:id="rId41"/>
    <p:sldId id="822" r:id="rId42"/>
    <p:sldId id="823" r:id="rId43"/>
    <p:sldId id="835" r:id="rId44"/>
    <p:sldId id="836"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2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image" Target="../media/image68.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3075" name="Rectangle 3"/>
          <p:cNvSpPr>
            <a:spLocks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zh-CN" altLang="zh-CN"/>
          </a:p>
        </p:txBody>
      </p:sp>
      <p:sp>
        <p:nvSpPr>
          <p:cNvPr id="3076" name="Rectangle 4"/>
          <p:cNvSpPr>
            <a:spLocks noRo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3079" name="Rectangle 7"/>
          <p:cNvSpPr>
            <a:spLocks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58490FD-A44E-4634-ADDE-D6AF9AB8A242}" type="slidenum">
              <a:rPr lang="zh-CN" altLang="zh-CN"/>
              <a:pPr/>
              <a:t>‹#›</a:t>
            </a:fld>
            <a:endParaRPr lang="zh-CN" altLang="zh-CN"/>
          </a:p>
        </p:txBody>
      </p:sp>
    </p:spTree>
    <p:extLst>
      <p:ext uri="{BB962C8B-B14F-4D97-AF65-F5344CB8AC3E}">
        <p14:creationId xmlns:p14="http://schemas.microsoft.com/office/powerpoint/2010/main" val="2710117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Rot="1" noChangeArrowheads="1"/>
          </p:cNvSpPr>
          <p:nvPr>
            <p:ph type="ctrTitle"/>
          </p:nvPr>
        </p:nvSpPr>
        <p:spPr>
          <a:xfrm>
            <a:off x="685800" y="2286000"/>
            <a:ext cx="7772400" cy="1143000"/>
          </a:xfrm>
        </p:spPr>
        <p:txBody>
          <a:bodyPr/>
          <a:lstStyle>
            <a:lvl1pPr>
              <a:defRPr/>
            </a:lvl1pPr>
          </a:lstStyle>
          <a:p>
            <a:pPr lvl="0"/>
            <a:r>
              <a:rPr lang="zh-CN" noProof="0" smtClean="0"/>
              <a:t>单击此处编辑母版标题样式</a:t>
            </a:r>
          </a:p>
        </p:txBody>
      </p:sp>
      <p:sp>
        <p:nvSpPr>
          <p:cNvPr id="2051" name="Rectangle 3"/>
          <p:cNvSpPr>
            <a:spLocks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noProof="0" smtClean="0"/>
              <a:t>单击此处编辑母版副标题样式</a:t>
            </a:r>
          </a:p>
        </p:txBody>
      </p:sp>
      <p:sp>
        <p:nvSpPr>
          <p:cNvPr id="2052" name="Rectangle 4"/>
          <p:cNvSpPr>
            <a:spLocks noChangeArrowheads="1"/>
          </p:cNvSpPr>
          <p:nvPr>
            <p:ph type="dt" sz="half" idx="2"/>
          </p:nvPr>
        </p:nvSpPr>
        <p:spPr/>
        <p:txBody>
          <a:bodyPr/>
          <a:lstStyle>
            <a:lvl1pPr>
              <a:defRPr/>
            </a:lvl1pPr>
          </a:lstStyle>
          <a:p>
            <a:fld id="{1FDE4E75-111F-4D11-8AC3-3149AE9F1130}" type="datetime1">
              <a:rPr lang="zh-CN" altLang="en-US"/>
              <a:pPr/>
              <a:t>2010/11/8</a:t>
            </a:fld>
            <a:endParaRPr lang="zh-CN" altLang="zh-CN"/>
          </a:p>
        </p:txBody>
      </p:sp>
      <p:sp>
        <p:nvSpPr>
          <p:cNvPr id="2053" name="Rectangle 5"/>
          <p:cNvSpPr>
            <a:spLocks noChangeArrowheads="1"/>
          </p:cNvSpPr>
          <p:nvPr>
            <p:ph type="ftr" sz="quarter" idx="3"/>
          </p:nvPr>
        </p:nvSpPr>
        <p:spPr/>
        <p:txBody>
          <a:bodyPr/>
          <a:lstStyle>
            <a:lvl1pPr>
              <a:defRPr/>
            </a:lvl1pPr>
          </a:lstStyle>
          <a:p>
            <a:endParaRPr lang="zh-CN" altLang="zh-CN"/>
          </a:p>
        </p:txBody>
      </p:sp>
      <p:sp>
        <p:nvSpPr>
          <p:cNvPr id="2054" name="Rectangle 6"/>
          <p:cNvSpPr>
            <a:spLocks noChangeArrowheads="1"/>
          </p:cNvSpPr>
          <p:nvPr>
            <p:ph type="sldNum" sz="quarter" idx="4"/>
          </p:nvPr>
        </p:nvSpPr>
        <p:spPr/>
        <p:txBody>
          <a:bodyPr/>
          <a:lstStyle>
            <a:lvl1pPr>
              <a:defRPr/>
            </a:lvl1pPr>
          </a:lstStyle>
          <a:p>
            <a:fld id="{BAC7B6A0-CFED-4775-948B-847A4EF78217}" type="slidenum">
              <a:rPr lang="zh-CN" altLang="zh-CN"/>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32D4DAB-0B5E-4925-8F5B-FB9C5F57BC93}"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67C6202-67F4-458D-B3C0-7261970D484E}" type="slidenum">
              <a:rPr lang="zh-CN" altLang="zh-CN"/>
              <a:pPr/>
              <a:t>‹#›</a:t>
            </a:fld>
            <a:endParaRPr lang="zh-CN" altLang="zh-CN"/>
          </a:p>
        </p:txBody>
      </p:sp>
    </p:spTree>
    <p:extLst>
      <p:ext uri="{BB962C8B-B14F-4D97-AF65-F5344CB8AC3E}">
        <p14:creationId xmlns:p14="http://schemas.microsoft.com/office/powerpoint/2010/main" val="359300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542F52C-F329-4CD9-8A94-38602BA88162}"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9EC267F-1DCD-4E82-A484-A3A7037083E1}" type="slidenum">
              <a:rPr lang="zh-CN" altLang="zh-CN"/>
              <a:pPr/>
              <a:t>‹#›</a:t>
            </a:fld>
            <a:endParaRPr lang="zh-CN" altLang="zh-CN"/>
          </a:p>
        </p:txBody>
      </p:sp>
    </p:spTree>
    <p:extLst>
      <p:ext uri="{BB962C8B-B14F-4D97-AF65-F5344CB8AC3E}">
        <p14:creationId xmlns:p14="http://schemas.microsoft.com/office/powerpoint/2010/main" val="198610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05000"/>
            <a:ext cx="4194175"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8288"/>
            <a:ext cx="4194175"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245225"/>
            <a:ext cx="2289175" cy="476250"/>
          </a:xfrm>
        </p:spPr>
        <p:txBody>
          <a:bodyPr/>
          <a:lstStyle>
            <a:lvl1pPr>
              <a:defRPr/>
            </a:lvl1pPr>
          </a:lstStyle>
          <a:p>
            <a:fld id="{3ECE89DE-ED0A-44F2-9155-F70FDA8D38D7}" type="datetime1">
              <a:rPr lang="zh-CN" altLang="en-US"/>
              <a:pPr/>
              <a:t>2010/11/8</a:t>
            </a:fld>
            <a:endParaRPr lang="zh-CN"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8" name="灯片编号占位符 7"/>
          <p:cNvSpPr>
            <a:spLocks noGrp="1"/>
          </p:cNvSpPr>
          <p:nvPr>
            <p:ph type="sldNum" sz="quarter" idx="12"/>
          </p:nvPr>
        </p:nvSpPr>
        <p:spPr>
          <a:xfrm>
            <a:off x="6553200" y="6245225"/>
            <a:ext cx="2289175" cy="476250"/>
          </a:xfrm>
        </p:spPr>
        <p:txBody>
          <a:bodyPr/>
          <a:lstStyle>
            <a:lvl1pPr>
              <a:defRPr/>
            </a:lvl1pPr>
          </a:lstStyle>
          <a:p>
            <a:fld id="{D835749D-0EFC-433D-B43F-95E80CBF86CF}" type="slidenum">
              <a:rPr lang="zh-CN" altLang="zh-CN"/>
              <a:pPr/>
              <a:t>‹#›</a:t>
            </a:fld>
            <a:endParaRPr lang="zh-CN" altLang="zh-CN"/>
          </a:p>
        </p:txBody>
      </p:sp>
    </p:spTree>
    <p:extLst>
      <p:ext uri="{BB962C8B-B14F-4D97-AF65-F5344CB8AC3E}">
        <p14:creationId xmlns:p14="http://schemas.microsoft.com/office/powerpoint/2010/main" val="423190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05000"/>
            <a:ext cx="4194175"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8288"/>
            <a:ext cx="4194175"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245225"/>
            <a:ext cx="2289175" cy="476250"/>
          </a:xfrm>
        </p:spPr>
        <p:txBody>
          <a:bodyPr/>
          <a:lstStyle>
            <a:lvl1pPr>
              <a:defRPr/>
            </a:lvl1pPr>
          </a:lstStyle>
          <a:p>
            <a:fld id="{A0859FBB-B173-4715-B8DF-78C6F3B7F8E8}" type="datetime1">
              <a:rPr lang="zh-CN" altLang="en-US"/>
              <a:pPr/>
              <a:t>2010/11/8</a:t>
            </a:fld>
            <a:endParaRPr lang="zh-CN"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8" name="灯片编号占位符 7"/>
          <p:cNvSpPr>
            <a:spLocks noGrp="1"/>
          </p:cNvSpPr>
          <p:nvPr>
            <p:ph type="sldNum" sz="quarter" idx="12"/>
          </p:nvPr>
        </p:nvSpPr>
        <p:spPr>
          <a:xfrm>
            <a:off x="6553200" y="6245225"/>
            <a:ext cx="2289175" cy="476250"/>
          </a:xfrm>
        </p:spPr>
        <p:txBody>
          <a:bodyPr/>
          <a:lstStyle>
            <a:lvl1pPr>
              <a:defRPr/>
            </a:lvl1pPr>
          </a:lstStyle>
          <a:p>
            <a:fld id="{63860CBD-BEFC-4188-AAF5-718E4FA5F915}" type="slidenum">
              <a:rPr lang="zh-CN" altLang="zh-CN"/>
              <a:pPr/>
              <a:t>‹#›</a:t>
            </a:fld>
            <a:endParaRPr lang="zh-CN" altLang="zh-CN"/>
          </a:p>
        </p:txBody>
      </p:sp>
    </p:spTree>
    <p:extLst>
      <p:ext uri="{BB962C8B-B14F-4D97-AF65-F5344CB8AC3E}">
        <p14:creationId xmlns:p14="http://schemas.microsoft.com/office/powerpoint/2010/main" val="252194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fld id="{EC99BBCE-163E-4C2F-B2B0-3D5DC0742F27}" type="datetime1">
              <a:rPr lang="zh-CN" altLang="en-US"/>
              <a:pPr/>
              <a:t>2010/11/8</a:t>
            </a:fld>
            <a:endParaRPr lang="zh-CN"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85E7E294-4410-434A-A9BA-1FF37F140D26}" type="slidenum">
              <a:rPr lang="zh-CN" altLang="zh-CN"/>
              <a:pPr/>
              <a:t>‹#›</a:t>
            </a:fld>
            <a:endParaRPr lang="zh-CN" altLang="zh-CN"/>
          </a:p>
        </p:txBody>
      </p:sp>
    </p:spTree>
    <p:extLst>
      <p:ext uri="{BB962C8B-B14F-4D97-AF65-F5344CB8AC3E}">
        <p14:creationId xmlns:p14="http://schemas.microsoft.com/office/powerpoint/2010/main" val="18643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A49B3EA-1F93-4E0A-AEF9-B6E43E352A35}"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99671CF-1CD7-467C-BAEA-8756D48277F6}" type="slidenum">
              <a:rPr lang="zh-CN" altLang="zh-CN"/>
              <a:pPr/>
              <a:t>‹#›</a:t>
            </a:fld>
            <a:endParaRPr lang="zh-CN" altLang="zh-CN"/>
          </a:p>
        </p:txBody>
      </p:sp>
    </p:spTree>
    <p:extLst>
      <p:ext uri="{BB962C8B-B14F-4D97-AF65-F5344CB8AC3E}">
        <p14:creationId xmlns:p14="http://schemas.microsoft.com/office/powerpoint/2010/main" val="318443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3589590-A546-47CE-818F-55CB6D740CD6}" type="datetime1">
              <a:rPr lang="zh-CN" altLang="en-US"/>
              <a:pPr/>
              <a:t>2010/11/8</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522F68F-3124-471A-8771-D452CBA80F57}" type="slidenum">
              <a:rPr lang="zh-CN" altLang="zh-CN"/>
              <a:pPr/>
              <a:t>‹#›</a:t>
            </a:fld>
            <a:endParaRPr lang="zh-CN" altLang="zh-CN"/>
          </a:p>
        </p:txBody>
      </p:sp>
    </p:spTree>
    <p:extLst>
      <p:ext uri="{BB962C8B-B14F-4D97-AF65-F5344CB8AC3E}">
        <p14:creationId xmlns:p14="http://schemas.microsoft.com/office/powerpoint/2010/main" val="230991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DC7D21B-A93E-4D43-8CF8-346D13351681}" type="datetime1">
              <a:rPr lang="zh-CN" altLang="en-US"/>
              <a:pPr/>
              <a:t>2010/11/8</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0AFE610D-B44B-4323-8B4C-4D44721D099A}" type="slidenum">
              <a:rPr lang="zh-CN" altLang="zh-CN"/>
              <a:pPr/>
              <a:t>‹#›</a:t>
            </a:fld>
            <a:endParaRPr lang="zh-CN" altLang="zh-CN"/>
          </a:p>
        </p:txBody>
      </p:sp>
    </p:spTree>
    <p:extLst>
      <p:ext uri="{BB962C8B-B14F-4D97-AF65-F5344CB8AC3E}">
        <p14:creationId xmlns:p14="http://schemas.microsoft.com/office/powerpoint/2010/main" val="54021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DFEAED5D-1F67-40FF-A795-1F1BCFE9A079}" type="datetime1">
              <a:rPr lang="zh-CN" altLang="en-US"/>
              <a:pPr/>
              <a:t>2010/11/8</a:t>
            </a:fld>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ECE60201-F8F1-4CC9-B39C-6C4D54F86106}" type="slidenum">
              <a:rPr lang="zh-CN" altLang="zh-CN"/>
              <a:pPr/>
              <a:t>‹#›</a:t>
            </a:fld>
            <a:endParaRPr lang="zh-CN" altLang="zh-CN"/>
          </a:p>
        </p:txBody>
      </p:sp>
    </p:spTree>
    <p:extLst>
      <p:ext uri="{BB962C8B-B14F-4D97-AF65-F5344CB8AC3E}">
        <p14:creationId xmlns:p14="http://schemas.microsoft.com/office/powerpoint/2010/main" val="99275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CB3DB89-82E5-4985-A54E-0408DB59C1BE}" type="datetime1">
              <a:rPr lang="zh-CN" altLang="en-US"/>
              <a:pPr/>
              <a:t>2010/11/8</a:t>
            </a:fld>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9B965213-C3E5-4D09-95D2-423CAC500079}" type="slidenum">
              <a:rPr lang="zh-CN" altLang="zh-CN"/>
              <a:pPr/>
              <a:t>‹#›</a:t>
            </a:fld>
            <a:endParaRPr lang="zh-CN" altLang="zh-CN"/>
          </a:p>
        </p:txBody>
      </p:sp>
    </p:spTree>
    <p:extLst>
      <p:ext uri="{BB962C8B-B14F-4D97-AF65-F5344CB8AC3E}">
        <p14:creationId xmlns:p14="http://schemas.microsoft.com/office/powerpoint/2010/main" val="350932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7A89EF6-4D51-4B91-B7D7-5A7FB4C7E3D2}" type="datetime1">
              <a:rPr lang="zh-CN" altLang="en-US"/>
              <a:pPr/>
              <a:t>2010/11/8</a:t>
            </a:fld>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52B2D7B0-B05E-42F6-A98B-38FF49B326D7}" type="slidenum">
              <a:rPr lang="zh-CN" altLang="zh-CN"/>
              <a:pPr/>
              <a:t>‹#›</a:t>
            </a:fld>
            <a:endParaRPr lang="zh-CN" altLang="zh-CN"/>
          </a:p>
        </p:txBody>
      </p:sp>
    </p:spTree>
    <p:extLst>
      <p:ext uri="{BB962C8B-B14F-4D97-AF65-F5344CB8AC3E}">
        <p14:creationId xmlns:p14="http://schemas.microsoft.com/office/powerpoint/2010/main" val="198940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94292BB-1BAB-4CD0-8DF9-C0B6DAF8027F}" type="datetime1">
              <a:rPr lang="zh-CN" altLang="en-US"/>
              <a:pPr/>
              <a:t>2010/11/8</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C3C211EF-9AE0-469C-B077-71752C89AB14}" type="slidenum">
              <a:rPr lang="zh-CN" altLang="zh-CN"/>
              <a:pPr/>
              <a:t>‹#›</a:t>
            </a:fld>
            <a:endParaRPr lang="zh-CN" altLang="zh-CN"/>
          </a:p>
        </p:txBody>
      </p:sp>
    </p:spTree>
    <p:extLst>
      <p:ext uri="{BB962C8B-B14F-4D97-AF65-F5344CB8AC3E}">
        <p14:creationId xmlns:p14="http://schemas.microsoft.com/office/powerpoint/2010/main" val="65558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5624698-2325-4AC0-AD93-13FE026FAB2C}" type="datetime1">
              <a:rPr lang="zh-CN" altLang="en-US"/>
              <a:pPr/>
              <a:t>2010/11/8</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35BD9891-0FD5-4D52-8C35-E17D4F180765}" type="slidenum">
              <a:rPr lang="zh-CN" altLang="zh-CN"/>
              <a:pPr/>
              <a:t>‹#›</a:t>
            </a:fld>
            <a:endParaRPr lang="zh-CN" altLang="zh-CN"/>
          </a:p>
        </p:txBody>
      </p:sp>
    </p:spTree>
    <p:extLst>
      <p:ext uri="{BB962C8B-B14F-4D97-AF65-F5344CB8AC3E}">
        <p14:creationId xmlns:p14="http://schemas.microsoft.com/office/powerpoint/2010/main" val="88613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E528A37E-EF0C-4F2B-B45D-1F37D9700028}" type="datetime1">
              <a:rPr lang="zh-CN" altLang="en-US"/>
              <a:pPr/>
              <a:t>2010/11/8</a:t>
            </a:fld>
            <a:endParaRPr lang="zh-CN" altLang="zh-CN"/>
          </a:p>
        </p:txBody>
      </p:sp>
      <p:sp>
        <p:nvSpPr>
          <p:cNvPr id="1029" name="Rectangle 5"/>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zh-CN"/>
          </a:p>
        </p:txBody>
      </p:sp>
      <p:sp>
        <p:nvSpPr>
          <p:cNvPr id="1030" name="Rectangle 6"/>
          <p:cNvSpPr>
            <a:spLocks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64A86AD-32EB-42FD-B041-30AA4D32F813}"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lnnu.edu.cn/xdjyjx/tuxing/Chapter6/CG_Gif_6_202.gif" TargetMode="External"/><Relationship Id="rId7" Type="http://schemas.openxmlformats.org/officeDocument/2006/relationships/image" Target="http:/www.lnnu.edu.cn/xdjyjx/tuxing/Chapter6/CG_Gif_6_001.gif"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http:/www.lnnu.edu.cn/xdjyjx/tuxing/Chapter6/CG_Gif_6_203.gif"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1.wmf"/></Relationships>
</file>

<file path=ppt/slides/_rels/slide11.xml.rels><?xml version="1.0" encoding="UTF-8" standalone="yes"?>
<Relationships xmlns="http://schemas.openxmlformats.org/package/2006/relationships"><Relationship Id="rId3" Type="http://schemas.openxmlformats.org/officeDocument/2006/relationships/image" Target="http:/www.lnnu.edu.cn/xdjyjx/tuxing/Chapter6/CG_Gif_6_279.gif" TargetMode="External"/><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http:/www.lnnu.edu.cn/xdjyjx/tuxing/Chapter6/CG_Gif_6_280.gif" TargetMode="Externa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5.png"/><Relationship Id="rId5" Type="http://schemas.openxmlformats.org/officeDocument/2006/relationships/oleObject" Target="../embeddings/oleObject3.bin"/><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http:/www.lnnu.edu.cn/xdjyjx/tuxing/Chapter6/CG_Gif_6_216.gif" TargetMode="External"/><Relationship Id="rId3" Type="http://schemas.openxmlformats.org/officeDocument/2006/relationships/oleObject" Target="../embeddings/oleObject4.bin"/><Relationship Id="rId7" Type="http://schemas.openxmlformats.org/officeDocument/2006/relationships/image" Target="../media/image39.pn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37.wmf"/><Relationship Id="rId5" Type="http://schemas.openxmlformats.org/officeDocument/2006/relationships/oleObject" Target="../embeddings/oleObject5.bin"/><Relationship Id="rId10" Type="http://schemas.openxmlformats.org/officeDocument/2006/relationships/image" Target="../media/image38.wmf"/><Relationship Id="rId4" Type="http://schemas.openxmlformats.org/officeDocument/2006/relationships/image" Target="../media/image36.w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http:/www.lnnu.edu.cn/xdjyjx/tuxing/Chapter6/CG_Gif_6_256.gif" TargetMode="External"/><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http:/www.lnnu.edu.cn/xdjyjx/tuxing/Chapter5/CG_Gif_5_209.gif" TargetMode="Externa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http:/www.lnnu.edu.cn/xdjyjx/tuxing/Chapter6/CG_Gif_6_253.gif" TargetMode="External"/><Relationship Id="rId7" Type="http://schemas.openxmlformats.org/officeDocument/2006/relationships/image" Target="http:/www.lnnu.edu.cn/xdjyjx/tuxing/Chapter6/CG_Gif_6_291.gif" TargetMode="Externa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http:/www.lnnu.edu.cn/xdjyjx/tuxing/Chapter6/CG_Gif_6_292.gif" TargetMode="External"/><Relationship Id="rId5" Type="http://schemas.openxmlformats.org/officeDocument/2006/relationships/image" Target="http:/www.lnnu.edu.cn/xdjyjx/tuxing/Chapter6/CG_Gif_6_254.gif" TargetMode="External"/><Relationship Id="rId10"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image" Target="http:/www.lnnu.edu.cn/xdjyjx/tuxing/Chapter6/CG_Gif_6_255.gi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http:/www.lnnu.edu.cn/xdjyjx/tuxing/Chapter6/CG_Gif_6_008.gif" TargetMode="External"/><Relationship Id="rId5" Type="http://schemas.openxmlformats.org/officeDocument/2006/relationships/image" Target="../media/image49.png"/><Relationship Id="rId4" Type="http://schemas.openxmlformats.org/officeDocument/2006/relationships/image" Target="http:/www.lnnu.edu.cn/xdjyjx/tuxing/Chapter6/CG_Gif_6_006.gi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http:/www.lnnu.edu.cn/xdjyjx/tuxing/Chapter6/CG_Gif_6_222.gif"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www.lnnu.edu.cn/xdjyjx/tuxing/Chapter6/CG_Gif_6_223.gif" TargetMode="External"/><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http:/www.lnnu.edu.cn/xdjyjx/tuxing/Chapter6/CG_Gif_6_007.gif" TargetMode="External"/><Relationship Id="rId7" Type="http://schemas.openxmlformats.org/officeDocument/2006/relationships/image" Target="http:/www.lnnu.edu.cn/xdjyjx/tuxing/Chapter6/CG_Gif_6_010.gif" TargetMode="External"/><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http:/www.lnnu.edu.cn/xdjyjx/tuxing/Chapter6/CG_Gif_6_009.gif" TargetMode="Externa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http:/www.lnnu.edu.cn/xdjyjx/tuxing/Chapter6/CG_Gif_6_204.gif" TargetMode="External"/><Relationship Id="rId7" Type="http://schemas.openxmlformats.org/officeDocument/2006/relationships/image" Target="http:/www.lnnu.edu.cn/xdjyjx/tuxing/Chapter6/CG_Gif_6_206.gif"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http:/www.lnnu.edu.cn/xdjyjx/tuxing/Chapter6/CG_Gif_6_205.gif"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http:/www.lnnu.edu.cn/xdjyjx/tuxing/Chapter6/CG_Gif_6_224.gif" TargetMode="External"/><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http:/www.lnnu.edu.cn/xdjyjx/tuxing/Chapter6/CG_Gif_6_282.gif" TargetMode="External"/><Relationship Id="rId2" Type="http://schemas.openxmlformats.org/officeDocument/2006/relationships/image" Target="../media/image56.png"/><Relationship Id="rId1" Type="http://schemas.openxmlformats.org/officeDocument/2006/relationships/slideLayout" Target="../slideLayouts/slideLayout4.xml"/><Relationship Id="rId5" Type="http://schemas.openxmlformats.org/officeDocument/2006/relationships/image" Target="http:/www.lnnu.edu.cn/xdjyjx/tuxing/Chapter6/CG_Gif_6_283.gif" TargetMode="Externa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http:/www.lnnu.edu.cn/xdjyjx/tuxing/Chapter6/CG_Gif_6_225.gif" TargetMode="External"/><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http:/www.lnnu.edu.cn/xdjyjx/tuxing/Chapter6/CG_Gif_6_226.gif" TargetMode="External"/><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http:/www.lnnu.edu.cn/xdjyjx/tuxing/Chapter6/CG_Gif_6_227.gif" TargetMode="Externa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http:/www.lnnu.edu.cn/xdjyjx/tuxing/Chapter6/CG_Gif_6_281.gif" TargetMode="External"/><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http:/www.lnnu.edu.cn/xdjyjx/tuxing/Chapter5/CG_Gif_5_210.gif" TargetMode="Externa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http:/www.lnnu.edu.cn/xdjyjx/tuxing/Chapter6/CG_Gif_6_210.gif" TargetMode="External"/><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http:/www.lnnu.edu.cn/xdjyjx/tuxing/Chapter6/CG_Gif_6_244.gif" TargetMode="External"/><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http:/www.lnnu.edu.cn/xdjyjx/tuxing/Chapter6/CG_Gif_6_212.gif" TargetMode="External"/><Relationship Id="rId7" Type="http://schemas.openxmlformats.org/officeDocument/2006/relationships/image" Target="http:/www.lnnu.edu.cn/xdjyjx/tuxing/Chapter6/CG_Gif_6_211.gif"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http:/www.lnnu.edu.cn/xdjyjx/tuxing/Chapter6/CG_Gif_6_213.gif" TargetMode="External"/><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oleObject" Target="../embeddings/oleObject7.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http:/www.lnnu.edu.cn/xdjyjx/tuxing/Chapter6/CG_Gif_6_011.gif" TargetMode="External"/><Relationship Id="rId5" Type="http://schemas.openxmlformats.org/officeDocument/2006/relationships/image" Target="../media/image70.png"/><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image" Target="http:/www.lnnu.edu.cn/xdjyjx/tuxing/Chapter6/CG_Gif_6_288.gif" TargetMode="External"/><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http:/www.lnnu.edu.cn/xdjyjx/tuxing/Chapter6/CG_Gif_6_214.gif" TargetMode="External"/><Relationship Id="rId4" Type="http://schemas.openxmlformats.org/officeDocument/2006/relationships/image" Target="../media/image7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http:/www.lnnu.edu.cn/xdjyjx/tuxing/Chapter6/CG_Gif_6_207.gif" TargetMode="External"/><Relationship Id="rId7" Type="http://schemas.openxmlformats.org/officeDocument/2006/relationships/image" Target="http:/www.lnnu.edu.cn/xdjyjx/tuxing/Chapter6/CG_Gif_6_209.gif"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http:/www.lnnu.edu.cn/xdjyjx/tuxing/Chapter6/CG_Gif_6_208.gif" TargetMode="External"/><Relationship Id="rId4" Type="http://schemas.openxmlformats.org/officeDocument/2006/relationships/image" Target="../media/image10.png"/><Relationship Id="rId9" Type="http://schemas.openxmlformats.org/officeDocument/2006/relationships/image" Target="http:/www.lnnu.edu.cn/xdjyjx/tuxing/Chapter6/CG_Gif_6_003.gif"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bin"/><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http:/www.lnnu.edu.cn/xdjyjx/tuxing/Chapter6/CG_Gif_6_284.gif" TargetMode="External"/><Relationship Id="rId5" Type="http://schemas.openxmlformats.org/officeDocument/2006/relationships/image" Target="../media/image75.png"/><Relationship Id="rId4" Type="http://schemas.openxmlformats.org/officeDocument/2006/relationships/image" Target="../media/image73.wmf"/></Relationships>
</file>

<file path=ppt/slides/_rels/slide31.xml.rels><?xml version="1.0" encoding="UTF-8" standalone="yes"?>
<Relationships xmlns="http://schemas.openxmlformats.org/package/2006/relationships"><Relationship Id="rId3" Type="http://schemas.openxmlformats.org/officeDocument/2006/relationships/image" Target="http:/www.aihuau.com/lzzgs/gs6/6.2.ht6.gif" TargetMode="External"/><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http:/www.aihuau.com/lzzgs/gs6/6.2.ht11.gif" TargetMode="External"/><Relationship Id="rId5" Type="http://schemas.openxmlformats.org/officeDocument/2006/relationships/image" Target="../media/image78.png"/><Relationship Id="rId4" Type="http://schemas.openxmlformats.org/officeDocument/2006/relationships/image" Target="../media/image77.png"/></Relationships>
</file>

<file path=ppt/slides/_rels/slide32.xml.rels><?xml version="1.0" encoding="UTF-8" standalone="yes"?>
<Relationships xmlns="http://schemas.openxmlformats.org/package/2006/relationships"><Relationship Id="rId3" Type="http://schemas.openxmlformats.org/officeDocument/2006/relationships/image" Target="http:/www.lnnu.edu.cn/xdjyjx/tuxing/Chapter6/CG_Gif_6_014.gif" TargetMode="External"/><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http:/www.lnnu.edu.cn/xdjyjx/tuxing/Chapter6/CG_Gif_6_015.gif" TargetMode="External"/><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http:/www.lnnu.edu.cn/xdjyjx/tuxing/Chapter6/CG_Gif_6_230.gif" TargetMode="External"/><Relationship Id="rId7" Type="http://schemas.openxmlformats.org/officeDocument/2006/relationships/image" Target="http:/www.lnnu.edu.cn/xdjyjx/tuxing/Chapter6/CG_Gif_6_232.gif" TargetMode="External"/><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http:/www.lnnu.edu.cn/xdjyjx/tuxing/Chapter6/CG_Gif_6_231.gif" TargetMode="External"/><Relationship Id="rId4" Type="http://schemas.openxmlformats.org/officeDocument/2006/relationships/image" Target="../media/image84.png"/></Relationships>
</file>

<file path=ppt/slides/_rels/slide38.xml.rels><?xml version="1.0" encoding="UTF-8" standalone="yes"?>
<Relationships xmlns="http://schemas.openxmlformats.org/package/2006/relationships"><Relationship Id="rId3" Type="http://schemas.openxmlformats.org/officeDocument/2006/relationships/image" Target="http:/www.lnnu.edu.cn/xdjyjx/tuxing/Chapter6/CG_Gif_6_016.gif" TargetMode="External"/><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7.wmf"/></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http:/www.lnnu.edu.cn/xdjyjx/tuxing/Chapter6/CG_Gif_6_257.gif" TargetMode="External"/><Relationship Id="rId7" Type="http://schemas.openxmlformats.org/officeDocument/2006/relationships/image" Target="http:/www.lnnu.edu.cn/xdjyjx/tuxing/Chapter6/CG_Gif_6_259.gif"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http:/www.lnnu.edu.cn/xdjyjx/tuxing/Chapter6/CG_Gif_6_285.gif" TargetMode="External"/><Relationship Id="rId4" Type="http://schemas.openxmlformats.org/officeDocument/2006/relationships/image" Target="../media/image14.png"/><Relationship Id="rId9" Type="http://schemas.openxmlformats.org/officeDocument/2006/relationships/image" Target="http:/www.lnnu.edu.cn/xdjyjx/tuxing/Chapter6/CG_Gif_6_260.gif"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http:/www.lnnu.edu.cn/xdjyjx/tuxing/Chapter6/CG_Gif_6_233.gif" TargetMode="External"/><Relationship Id="rId7" Type="http://schemas.openxmlformats.org/officeDocument/2006/relationships/image" Target="http:/www.lnnu.edu.cn/xdjyjx/tuxing/Chapter6/CG_Gif_6_236.gif" TargetMode="External"/><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http:/www.lnnu.edu.cn/xdjyjx/tuxing/Chapter6/CG_Gif_6_239.gif" TargetMode="External"/><Relationship Id="rId5" Type="http://schemas.openxmlformats.org/officeDocument/2006/relationships/image" Target="http:/www.lnnu.edu.cn/xdjyjx/tuxing/Chapter6/CG_GIF_6_235.gif" TargetMode="External"/><Relationship Id="rId10" Type="http://schemas.openxmlformats.org/officeDocument/2006/relationships/image" Target="../media/image92.png"/><Relationship Id="rId4" Type="http://schemas.openxmlformats.org/officeDocument/2006/relationships/image" Target="../media/image89.png"/><Relationship Id="rId9" Type="http://schemas.openxmlformats.org/officeDocument/2006/relationships/image" Target="http:/www.lnnu.edu.cn/xdjyjx/tuxing/Chapter6/CG_Gif_6_238.gif"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http:/www.lnnu.edu.cn/xdjyjx/tuxing/Chapter6/CG_Gif_6_018.gif" TargetMode="External"/><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95.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96.png"/></Relationships>
</file>

<file path=ppt/slides/_rels/slide5.xml.rels><?xml version="1.0" encoding="UTF-8" standalone="yes"?>
<Relationships xmlns="http://schemas.openxmlformats.org/package/2006/relationships"><Relationship Id="rId3" Type="http://schemas.openxmlformats.org/officeDocument/2006/relationships/image" Target="http:/www.lnnu.edu.cn/xdjyjx/tuxing/Chapter6/CG_Gif_6_261.gif" TargetMode="External"/><Relationship Id="rId7" Type="http://schemas.openxmlformats.org/officeDocument/2006/relationships/image" Target="http:/www.lnnu.edu.cn/xdjyjx/tuxing/Chapter6/CG_Gif_6_263.gif"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http:/www.lnnu.edu.cn/xdjyjx/tuxing/Chapter6/CG_Gif_6_262.gif"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http:/www.lnnu.edu.cn/xdjyjx/tuxing/Chapter6/CG_Gif_6_264.gif"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http:/www.lnnu.edu.cn/xdjyjx/tuxing/Chapter6/CG_Gif_6_265.gif" TargetMode="Externa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http:/www.lnnu.edu.cn/xdjyjx/tuxing/Chapter6/CG_Gif_6_266.gif" TargetMode="External"/><Relationship Id="rId7" Type="http://schemas.openxmlformats.org/officeDocument/2006/relationships/image" Target="http:/www.lnnu.edu.cn/xdjyjx/tuxing/Chapter6/CG_Gif_6_268.gif"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http:/www.lnnu.edu.cn/xdjyjx/tuxing/Chapter6/CG_Gif_6_267.gif" TargetMode="Externa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http:/www.lnnu.edu.cn/xdjyjx/tuxing/Chapter6/CG_Gif_6_269.gif" TargetMode="External"/><Relationship Id="rId7" Type="http://schemas.openxmlformats.org/officeDocument/2006/relationships/image" Target="http:/www.lnnu.edu.cn/xdjyjx/tuxing/Chapter6/CG_Gif_6_271.gif" TargetMode="Externa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http:/www.lnnu.edu.cn/xdjyjx/tuxing/Chapter6/CG_Gif_6_273.gif" TargetMode="External"/><Relationship Id="rId5" Type="http://schemas.openxmlformats.org/officeDocument/2006/relationships/image" Target="http:/www.lnnu.edu.cn/xdjyjx/tuxing/Chapter6/CG_Gif_6_270.gif" TargetMode="External"/><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image" Target="http:/www.lnnu.edu.cn/xdjyjx/tuxing/Chapter6/CG_Gif_6_272.gi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http:/www.lnnu.edu.cn/xdjyjx/tuxing/Chapter6/CG_Gif_6_277.gif"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F16A9CCD-4672-4CAE-B780-BB16CE011670}" type="datetime1">
              <a:rPr lang="zh-CN" altLang="en-US"/>
              <a:pPr/>
              <a:t>2010/11/8</a:t>
            </a:fld>
            <a:endParaRPr lang="zh-CN" altLang="zh-CN"/>
          </a:p>
        </p:txBody>
      </p:sp>
      <p:sp>
        <p:nvSpPr>
          <p:cNvPr id="9" name="灯片编号占位符 5"/>
          <p:cNvSpPr>
            <a:spLocks noGrp="1"/>
          </p:cNvSpPr>
          <p:nvPr>
            <p:ph type="sldNum" sz="quarter" idx="12"/>
          </p:nvPr>
        </p:nvSpPr>
        <p:spPr/>
        <p:txBody>
          <a:bodyPr/>
          <a:lstStyle/>
          <a:p>
            <a:fld id="{7A9828C5-EB23-4E78-B555-DA0998AEF1A1}" type="slidenum">
              <a:rPr lang="zh-CN" altLang="zh-CN"/>
              <a:pPr/>
              <a:t>1</a:t>
            </a:fld>
            <a:endParaRPr lang="zh-CN" altLang="zh-CN"/>
          </a:p>
        </p:txBody>
      </p:sp>
      <p:sp>
        <p:nvSpPr>
          <p:cNvPr id="4098" name="Rectangle 2"/>
          <p:cNvSpPr>
            <a:spLocks noRot="1" noChangeArrowheads="1"/>
          </p:cNvSpPr>
          <p:nvPr>
            <p:ph type="title"/>
          </p:nvPr>
        </p:nvSpPr>
        <p:spPr/>
        <p:txBody>
          <a:bodyPr/>
          <a:lstStyle/>
          <a:p>
            <a:r>
              <a:rPr lang="zh-CN" b="1" u="sng"/>
              <a:t>第七章：图形变换</a:t>
            </a:r>
          </a:p>
        </p:txBody>
      </p:sp>
      <p:sp>
        <p:nvSpPr>
          <p:cNvPr id="4099" name="Rectangle 3"/>
          <p:cNvSpPr>
            <a:spLocks noChangeArrowheads="1"/>
          </p:cNvSpPr>
          <p:nvPr/>
        </p:nvSpPr>
        <p:spPr bwMode="auto">
          <a:xfrm>
            <a:off x="287338" y="1903413"/>
            <a:ext cx="8424862" cy="304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20000"/>
              </a:spcBef>
              <a:buClr>
                <a:schemeClr val="hlink"/>
              </a:buClr>
              <a:buFont typeface="Wingdings" pitchFamily="2" charset="2"/>
              <a:buChar char="v"/>
            </a:pPr>
            <a:r>
              <a:rPr lang="zh-CN" altLang="zh-CN" sz="2400"/>
              <a:t> 7.1 </a:t>
            </a:r>
            <a:r>
              <a:rPr lang="zh-CN" sz="2400"/>
              <a:t>数学基础</a:t>
            </a:r>
          </a:p>
          <a:p>
            <a:pPr lvl="1" algn="just">
              <a:spcBef>
                <a:spcPct val="20000"/>
              </a:spcBef>
              <a:buClr>
                <a:schemeClr val="accent2"/>
              </a:buClr>
              <a:buFont typeface="Wingdings" pitchFamily="2" charset="2"/>
              <a:buChar char=""/>
            </a:pPr>
            <a:r>
              <a:rPr lang="zh-CN" sz="2400">
                <a:cs typeface="Times New Roman" pitchFamily="18" charset="0"/>
              </a:rPr>
              <a:t> </a:t>
            </a:r>
            <a:r>
              <a:rPr lang="zh-CN" sz="2000">
                <a:cs typeface="Times New Roman" pitchFamily="18" charset="0"/>
              </a:rPr>
              <a:t>矢量运算</a:t>
            </a:r>
            <a:endParaRPr lang="zh-CN" sz="2000"/>
          </a:p>
          <a:p>
            <a:pPr lvl="2" algn="just" eaLnBrk="0" hangingPunct="0">
              <a:spcBef>
                <a:spcPct val="20000"/>
              </a:spcBef>
              <a:buClr>
                <a:schemeClr val="hlink"/>
              </a:buClr>
              <a:buFont typeface="Wingdings" pitchFamily="2" charset="2"/>
              <a:buChar char="v"/>
            </a:pPr>
            <a:r>
              <a:rPr lang="zh-CN"/>
              <a:t> 矢量是一有向线段，具有方向和大小两个参数。设有两个矢量</a:t>
            </a:r>
            <a:r>
              <a:rPr lang="zh-CN" altLang="zh-CN" i="1"/>
              <a:t>V</a:t>
            </a:r>
            <a:r>
              <a:rPr lang="zh-CN" altLang="zh-CN" baseline="-30000"/>
              <a:t>1</a:t>
            </a:r>
            <a:r>
              <a:rPr lang="zh-CN" altLang="zh-CN"/>
              <a:t>(</a:t>
            </a:r>
            <a:r>
              <a:rPr lang="zh-CN" altLang="zh-CN" i="1"/>
              <a:t>x</a:t>
            </a:r>
            <a:r>
              <a:rPr lang="zh-CN" altLang="zh-CN" baseline="-30000"/>
              <a:t>1</a:t>
            </a:r>
            <a:r>
              <a:rPr lang="zh-CN"/>
              <a:t>，</a:t>
            </a:r>
            <a:r>
              <a:rPr lang="zh-CN" altLang="zh-CN" i="1"/>
              <a:t>y</a:t>
            </a:r>
            <a:r>
              <a:rPr lang="zh-CN" altLang="zh-CN" baseline="-30000"/>
              <a:t>1</a:t>
            </a:r>
            <a:r>
              <a:rPr lang="zh-CN"/>
              <a:t>，</a:t>
            </a:r>
            <a:r>
              <a:rPr lang="zh-CN" altLang="zh-CN" i="1"/>
              <a:t>z</a:t>
            </a:r>
            <a:r>
              <a:rPr lang="zh-CN" altLang="zh-CN" baseline="-30000"/>
              <a:t>1</a:t>
            </a:r>
            <a:r>
              <a:rPr lang="zh-CN" altLang="zh-CN"/>
              <a:t>)</a:t>
            </a:r>
            <a:r>
              <a:rPr lang="zh-CN"/>
              <a:t>，</a:t>
            </a:r>
            <a:r>
              <a:rPr lang="zh-CN" altLang="zh-CN" i="1"/>
              <a:t>V</a:t>
            </a:r>
            <a:r>
              <a:rPr lang="zh-CN" altLang="zh-CN" baseline="-30000"/>
              <a:t>2</a:t>
            </a:r>
            <a:r>
              <a:rPr lang="zh-CN" altLang="zh-CN"/>
              <a:t>(</a:t>
            </a:r>
            <a:r>
              <a:rPr lang="zh-CN" altLang="zh-CN" i="1"/>
              <a:t>x</a:t>
            </a:r>
            <a:r>
              <a:rPr lang="zh-CN" altLang="zh-CN" baseline="-30000"/>
              <a:t>2</a:t>
            </a:r>
            <a:r>
              <a:rPr lang="zh-CN"/>
              <a:t>，</a:t>
            </a:r>
            <a:r>
              <a:rPr lang="zh-CN" altLang="zh-CN" i="1"/>
              <a:t>y</a:t>
            </a:r>
            <a:r>
              <a:rPr lang="zh-CN" altLang="zh-CN" baseline="-30000"/>
              <a:t>2</a:t>
            </a:r>
            <a:r>
              <a:rPr lang="zh-CN"/>
              <a:t>，</a:t>
            </a:r>
            <a:r>
              <a:rPr lang="zh-CN" altLang="zh-CN" i="1"/>
              <a:t>z</a:t>
            </a:r>
            <a:r>
              <a:rPr lang="zh-CN" altLang="zh-CN" baseline="-30000"/>
              <a:t>2</a:t>
            </a:r>
            <a:r>
              <a:rPr lang="zh-CN" altLang="zh-CN"/>
              <a:t>)</a:t>
            </a:r>
            <a:r>
              <a:rPr lang="zh-CN"/>
              <a:t>。</a:t>
            </a:r>
          </a:p>
          <a:p>
            <a:pPr lvl="2" algn="just" eaLnBrk="0" hangingPunct="0">
              <a:spcBef>
                <a:spcPct val="20000"/>
              </a:spcBef>
              <a:buClr>
                <a:schemeClr val="hlink"/>
              </a:buClr>
              <a:buFont typeface="Wingdings" pitchFamily="2" charset="2"/>
              <a:buChar char="v"/>
            </a:pPr>
            <a:r>
              <a:rPr lang="zh-CN"/>
              <a:t> 矢量的长度    </a:t>
            </a:r>
            <a:r>
              <a:rPr lang="zh-CN" altLang="zh-CN"/>
              <a:t>|V</a:t>
            </a:r>
            <a:r>
              <a:rPr lang="zh-CN" altLang="zh-CN" baseline="-25000"/>
              <a:t>1</a:t>
            </a:r>
            <a:r>
              <a:rPr lang="zh-CN" altLang="zh-CN"/>
              <a:t>|=(x</a:t>
            </a:r>
            <a:r>
              <a:rPr lang="zh-CN" altLang="zh-CN" baseline="-25000"/>
              <a:t>1</a:t>
            </a:r>
            <a:r>
              <a:rPr lang="zh-CN" altLang="zh-CN"/>
              <a:t>*x</a:t>
            </a:r>
            <a:r>
              <a:rPr lang="zh-CN" altLang="zh-CN" baseline="-25000"/>
              <a:t>1</a:t>
            </a:r>
            <a:r>
              <a:rPr lang="zh-CN" altLang="zh-CN"/>
              <a:t>+y</a:t>
            </a:r>
            <a:r>
              <a:rPr lang="zh-CN" altLang="zh-CN" baseline="-25000"/>
              <a:t>1</a:t>
            </a:r>
            <a:r>
              <a:rPr lang="zh-CN" altLang="zh-CN"/>
              <a:t>*y</a:t>
            </a:r>
            <a:r>
              <a:rPr lang="zh-CN" altLang="zh-CN" baseline="-25000"/>
              <a:t>1</a:t>
            </a:r>
            <a:r>
              <a:rPr lang="zh-CN" altLang="zh-CN"/>
              <a:t>+z</a:t>
            </a:r>
            <a:r>
              <a:rPr lang="zh-CN" altLang="zh-CN" baseline="-25000"/>
              <a:t>1</a:t>
            </a:r>
            <a:r>
              <a:rPr lang="zh-CN" altLang="zh-CN"/>
              <a:t>*z</a:t>
            </a:r>
            <a:r>
              <a:rPr lang="zh-CN" altLang="zh-CN" baseline="-25000"/>
              <a:t>1</a:t>
            </a:r>
            <a:r>
              <a:rPr lang="zh-CN" altLang="zh-CN"/>
              <a:t>)</a:t>
            </a:r>
            <a:r>
              <a:rPr lang="zh-CN" altLang="zh-CN" baseline="30000"/>
              <a:t>1/2</a:t>
            </a:r>
          </a:p>
          <a:p>
            <a:pPr lvl="2" algn="just" eaLnBrk="0" hangingPunct="0">
              <a:spcBef>
                <a:spcPct val="20000"/>
              </a:spcBef>
              <a:buClr>
                <a:schemeClr val="hlink"/>
              </a:buClr>
              <a:buFont typeface="Wingdings" pitchFamily="2" charset="2"/>
              <a:buChar char="v"/>
            </a:pPr>
            <a:endParaRPr lang="zh-CN" altLang="zh-CN" baseline="30000"/>
          </a:p>
          <a:p>
            <a:pPr lvl="2" algn="just" eaLnBrk="0" hangingPunct="0">
              <a:spcBef>
                <a:spcPct val="20000"/>
              </a:spcBef>
              <a:buClr>
                <a:schemeClr val="hlink"/>
              </a:buClr>
              <a:buFont typeface="Wingdings" pitchFamily="2" charset="2"/>
              <a:buChar char="v"/>
            </a:pPr>
            <a:r>
              <a:rPr lang="zh-CN" altLang="zh-CN"/>
              <a:t> </a:t>
            </a:r>
            <a:r>
              <a:rPr lang="zh-CN"/>
              <a:t>数乘矢量 </a:t>
            </a:r>
          </a:p>
          <a:p>
            <a:pPr lvl="2" algn="just" eaLnBrk="0" hangingPunct="0">
              <a:spcBef>
                <a:spcPct val="20000"/>
              </a:spcBef>
              <a:buClr>
                <a:schemeClr val="hlink"/>
              </a:buClr>
              <a:buFont typeface="Wingdings" pitchFamily="2" charset="2"/>
              <a:buChar char="v"/>
            </a:pPr>
            <a:endParaRPr lang="zh-CN"/>
          </a:p>
          <a:p>
            <a:pPr lvl="2" algn="just" eaLnBrk="0" hangingPunct="0">
              <a:spcBef>
                <a:spcPct val="20000"/>
              </a:spcBef>
              <a:buClr>
                <a:schemeClr val="hlink"/>
              </a:buClr>
              <a:buFont typeface="Wingdings" pitchFamily="2" charset="2"/>
              <a:buChar char="v"/>
            </a:pPr>
            <a:r>
              <a:rPr lang="zh-CN"/>
              <a:t> 两个矢量之和</a:t>
            </a:r>
            <a:r>
              <a:rPr lang="zh-CN" sz="2400" baseline="30000"/>
              <a:t> </a:t>
            </a:r>
          </a:p>
        </p:txBody>
      </p:sp>
      <p:pic>
        <p:nvPicPr>
          <p:cNvPr id="4100" name="Picture 4" descr="http:/www.lnnu.edu.cn/xdjyjx/tuxing/Chapter6/CG_Gif_6_20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59113" y="3860800"/>
            <a:ext cx="2087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4101" name="Picture 5" descr="http:/www.lnnu.edu.cn/xdjyjx/tuxing/Chapter6/CG_Gif_6_203.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059113" y="4508500"/>
            <a:ext cx="51133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4102" name="Picture 6" descr="http:/www.lnnu.edu.cn/xdjyjx/tuxing/Chapter6/CG_Gif_6_001.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132138" y="5013325"/>
            <a:ext cx="22320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5"/>
          <p:cNvSpPr>
            <a:spLocks noGrp="1"/>
          </p:cNvSpPr>
          <p:nvPr>
            <p:ph type="dt" sz="half" idx="10"/>
          </p:nvPr>
        </p:nvSpPr>
        <p:spPr/>
        <p:txBody>
          <a:bodyPr/>
          <a:lstStyle/>
          <a:p>
            <a:fld id="{7A3CCBFE-DFF7-41D4-8430-A1EA75DBF34E}" type="datetime1">
              <a:rPr lang="zh-CN" altLang="en-US"/>
              <a:pPr/>
              <a:t>2010/11/8</a:t>
            </a:fld>
            <a:endParaRPr lang="zh-CN" altLang="zh-CN"/>
          </a:p>
        </p:txBody>
      </p:sp>
      <p:sp>
        <p:nvSpPr>
          <p:cNvPr id="7" name="灯片编号占位符 7"/>
          <p:cNvSpPr>
            <a:spLocks noGrp="1"/>
          </p:cNvSpPr>
          <p:nvPr>
            <p:ph type="sldNum" sz="quarter" idx="12"/>
          </p:nvPr>
        </p:nvSpPr>
        <p:spPr/>
        <p:txBody>
          <a:bodyPr/>
          <a:lstStyle/>
          <a:p>
            <a:fld id="{698A28C2-58A7-4968-829D-35A71F29333A}" type="slidenum">
              <a:rPr lang="zh-CN" altLang="zh-CN"/>
              <a:pPr/>
              <a:t>10</a:t>
            </a:fld>
            <a:endParaRPr lang="zh-CN" altLang="zh-CN"/>
          </a:p>
        </p:txBody>
      </p:sp>
      <p:sp>
        <p:nvSpPr>
          <p:cNvPr id="13314" name="Rectangle 2"/>
          <p:cNvSpPr>
            <a:spLocks noRot="1" noChangeArrowheads="1"/>
          </p:cNvSpPr>
          <p:nvPr>
            <p:ph type="title"/>
          </p:nvPr>
        </p:nvSpPr>
        <p:spPr/>
        <p:txBody>
          <a:bodyPr/>
          <a:lstStyle/>
          <a:p>
            <a:r>
              <a:rPr lang="zh-CN" b="1" u="sng"/>
              <a:t>第七章：图形变换</a:t>
            </a:r>
          </a:p>
        </p:txBody>
      </p:sp>
      <p:graphicFrame>
        <p:nvGraphicFramePr>
          <p:cNvPr id="13315" name="Object 3"/>
          <p:cNvGraphicFramePr>
            <a:graphicFrameLocks noChangeAspect="1"/>
          </p:cNvGraphicFramePr>
          <p:nvPr>
            <p:ph sz="quarter" idx="3"/>
          </p:nvPr>
        </p:nvGraphicFramePr>
        <p:xfrm>
          <a:off x="1835150" y="2060575"/>
          <a:ext cx="5678488" cy="1535113"/>
        </p:xfrm>
        <a:graphic>
          <a:graphicData uri="http://schemas.openxmlformats.org/presentationml/2006/ole">
            <mc:AlternateContent xmlns:mc="http://schemas.openxmlformats.org/markup-compatibility/2006">
              <mc:Choice xmlns:v="urn:schemas-microsoft-com:vml" Requires="v">
                <p:oleObj spid="_x0000_s13317" r:id="rId3" imgW="3467417" imgH="940117" progId="Equation.3">
                  <p:embed/>
                </p:oleObj>
              </mc:Choice>
              <mc:Fallback>
                <p:oleObj r:id="rId3" imgW="3467417" imgH="940117" progId="Equation.3">
                  <p:embed/>
                  <p:pic>
                    <p:nvPicPr>
                      <p:cNvPr id="0" name="Object 3"/>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060575"/>
                        <a:ext cx="5678488" cy="153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Rectangle 4"/>
          <p:cNvSpPr>
            <a:spLocks noChangeArrowheads="1"/>
          </p:cNvSpPr>
          <p:nvPr/>
        </p:nvSpPr>
        <p:spPr bwMode="auto">
          <a:xfrm>
            <a:off x="539750" y="3573463"/>
            <a:ext cx="8208963"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gn="just">
              <a:spcBef>
                <a:spcPct val="20000"/>
              </a:spcBef>
              <a:buClr>
                <a:schemeClr val="hlink"/>
              </a:buClr>
              <a:buSzPct val="85000"/>
              <a:buFont typeface="Wingdings" pitchFamily="2" charset="2"/>
              <a:buChar char="v"/>
            </a:pPr>
            <a:r>
              <a:rPr lang="zh-CN" altLang="zh-CN" sz="2400"/>
              <a:t> </a:t>
            </a:r>
            <a:r>
              <a:rPr lang="zh-CN"/>
              <a:t>可以表示无穷远的点。例如</a:t>
            </a:r>
            <a:r>
              <a:rPr lang="zh-CN" altLang="zh-CN" i="1"/>
              <a:t>n</a:t>
            </a:r>
            <a:r>
              <a:rPr lang="zh-CN" altLang="zh-CN"/>
              <a:t>+1</a:t>
            </a:r>
            <a:r>
              <a:rPr lang="zh-CN"/>
              <a:t>维中，</a:t>
            </a:r>
            <a:r>
              <a:rPr lang="zh-CN" altLang="zh-CN" i="1"/>
              <a:t>h</a:t>
            </a:r>
            <a:r>
              <a:rPr lang="zh-CN" altLang="zh-CN"/>
              <a:t>=0</a:t>
            </a:r>
            <a:r>
              <a:rPr lang="zh-CN"/>
              <a:t>的齐次坐标实际上就表示了</a:t>
            </a:r>
            <a:r>
              <a:rPr lang="zh-CN" altLang="zh-CN" i="1"/>
              <a:t>n</a:t>
            </a:r>
            <a:r>
              <a:rPr lang="zh-CN"/>
              <a:t>维空间的一个无穷远点。对二维的齐次坐标</a:t>
            </a:r>
            <a:r>
              <a:rPr lang="zh-CN" altLang="zh-CN"/>
              <a:t>[</a:t>
            </a:r>
            <a:r>
              <a:rPr lang="zh-CN" altLang="zh-CN" i="1"/>
              <a:t>a</a:t>
            </a:r>
            <a:r>
              <a:rPr lang="zh-CN" altLang="zh-CN"/>
              <a:t>, </a:t>
            </a:r>
            <a:r>
              <a:rPr lang="zh-CN" altLang="zh-CN" i="1"/>
              <a:t>b</a:t>
            </a:r>
            <a:r>
              <a:rPr lang="zh-CN" altLang="zh-CN"/>
              <a:t>, </a:t>
            </a:r>
            <a:r>
              <a:rPr lang="zh-CN" altLang="zh-CN" i="1"/>
              <a:t>h</a:t>
            </a:r>
            <a:r>
              <a:rPr lang="zh-CN" altLang="zh-CN"/>
              <a:t>]=[</a:t>
            </a:r>
            <a:r>
              <a:rPr lang="zh-CN" altLang="zh-CN" i="1"/>
              <a:t>hx, hy, h</a:t>
            </a:r>
            <a:r>
              <a:rPr lang="zh-CN" altLang="zh-CN"/>
              <a:t>]</a:t>
            </a:r>
            <a:r>
              <a:rPr lang="zh-CN"/>
              <a:t>，保持</a:t>
            </a:r>
            <a:r>
              <a:rPr lang="zh-CN" altLang="zh-CN" i="1"/>
              <a:t>a</a:t>
            </a:r>
            <a:r>
              <a:rPr lang="zh-CN" altLang="zh-CN"/>
              <a:t>, </a:t>
            </a:r>
            <a:r>
              <a:rPr lang="zh-CN" altLang="zh-CN" i="1"/>
              <a:t>b</a:t>
            </a:r>
            <a:r>
              <a:rPr lang="zh-CN"/>
              <a:t>不变，当</a:t>
            </a:r>
            <a:r>
              <a:rPr lang="zh-CN" altLang="zh-CN" i="1"/>
              <a:t>h→0</a:t>
            </a:r>
            <a:r>
              <a:rPr lang="zh-CN"/>
              <a:t>时，表示了</a:t>
            </a:r>
            <a:r>
              <a:rPr lang="zh-CN" altLang="zh-CN" i="1"/>
              <a:t>ax</a:t>
            </a:r>
            <a:r>
              <a:rPr lang="zh-CN" altLang="zh-CN"/>
              <a:t>+</a:t>
            </a:r>
            <a:r>
              <a:rPr lang="zh-CN" altLang="zh-CN" i="1"/>
              <a:t>by</a:t>
            </a:r>
            <a:r>
              <a:rPr lang="zh-CN" altLang="zh-CN"/>
              <a:t>=0</a:t>
            </a:r>
            <a:r>
              <a:rPr lang="zh-CN"/>
              <a:t>的直线上连续点</a:t>
            </a:r>
            <a:r>
              <a:rPr lang="zh-CN" altLang="zh-CN" i="1"/>
              <a:t>[x, y]</a:t>
            </a:r>
            <a:r>
              <a:rPr lang="zh-CN" altLang="zh-CN"/>
              <a:t> </a:t>
            </a:r>
            <a:r>
              <a:rPr lang="zh-CN"/>
              <a:t>逐渐走向无穷远处的过程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BB601724-2C1E-49D6-AB5F-4420A424FE41}" type="datetime1">
              <a:rPr lang="zh-CN" altLang="en-US"/>
              <a:pPr/>
              <a:t>2010/11/8</a:t>
            </a:fld>
            <a:endParaRPr lang="zh-CN" altLang="zh-CN"/>
          </a:p>
        </p:txBody>
      </p:sp>
      <p:sp>
        <p:nvSpPr>
          <p:cNvPr id="9" name="灯片编号占位符 5"/>
          <p:cNvSpPr>
            <a:spLocks noGrp="1"/>
          </p:cNvSpPr>
          <p:nvPr>
            <p:ph type="sldNum" sz="quarter" idx="12"/>
          </p:nvPr>
        </p:nvSpPr>
        <p:spPr/>
        <p:txBody>
          <a:bodyPr/>
          <a:lstStyle/>
          <a:p>
            <a:fld id="{B51097B4-C00B-45B6-9914-70220AB27DE1}" type="slidenum">
              <a:rPr lang="zh-CN" altLang="zh-CN"/>
              <a:pPr/>
              <a:t>11</a:t>
            </a:fld>
            <a:endParaRPr lang="zh-CN" altLang="zh-CN"/>
          </a:p>
        </p:txBody>
      </p:sp>
      <p:sp>
        <p:nvSpPr>
          <p:cNvPr id="14338" name="Rectangle 2"/>
          <p:cNvSpPr>
            <a:spLocks noRot="1" noChangeArrowheads="1"/>
          </p:cNvSpPr>
          <p:nvPr>
            <p:ph type="title"/>
          </p:nvPr>
        </p:nvSpPr>
        <p:spPr/>
        <p:txBody>
          <a:bodyPr/>
          <a:lstStyle/>
          <a:p>
            <a:r>
              <a:rPr lang="zh-CN" b="1" u="sng"/>
              <a:t>第七章：图形变换</a:t>
            </a:r>
          </a:p>
        </p:txBody>
      </p:sp>
      <p:sp>
        <p:nvSpPr>
          <p:cNvPr id="14339" name="Rectangle 3"/>
          <p:cNvSpPr>
            <a:spLocks noChangeArrowheads="1"/>
          </p:cNvSpPr>
          <p:nvPr/>
        </p:nvSpPr>
        <p:spPr bwMode="auto">
          <a:xfrm>
            <a:off x="287338" y="1892300"/>
            <a:ext cx="440055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1">
              <a:spcBef>
                <a:spcPct val="20000"/>
              </a:spcBef>
              <a:buClr>
                <a:schemeClr val="accent2"/>
              </a:buClr>
              <a:buFont typeface="Wingdings" pitchFamily="2" charset="2"/>
              <a:buChar char=""/>
            </a:pPr>
            <a:r>
              <a:rPr lang="zh-CN" sz="2000">
                <a:cs typeface="Times New Roman" pitchFamily="18" charset="0"/>
              </a:rPr>
              <a:t>线性方程组的求解</a:t>
            </a:r>
          </a:p>
          <a:p>
            <a:pPr lvl="2" eaLnBrk="0" hangingPunct="0">
              <a:spcBef>
                <a:spcPct val="20000"/>
              </a:spcBef>
              <a:buClr>
                <a:schemeClr val="hlink"/>
              </a:buClr>
              <a:buFont typeface="Wingdings" pitchFamily="2" charset="2"/>
              <a:buChar char="v"/>
            </a:pPr>
            <a:r>
              <a:rPr lang="zh-CN">
                <a:cs typeface="Times New Roman" pitchFamily="18" charset="0"/>
              </a:rPr>
              <a:t>对于一个有</a:t>
            </a:r>
            <a:r>
              <a:rPr lang="zh-CN" altLang="zh-CN">
                <a:cs typeface="Times New Roman" pitchFamily="18" charset="0"/>
              </a:rPr>
              <a:t>n</a:t>
            </a:r>
            <a:r>
              <a:rPr lang="zh-CN">
                <a:cs typeface="Times New Roman" pitchFamily="18" charset="0"/>
              </a:rPr>
              <a:t>个变量的方程组：</a:t>
            </a:r>
          </a:p>
        </p:txBody>
      </p:sp>
      <p:pic>
        <p:nvPicPr>
          <p:cNvPr id="14340" name="Picture 4" descr="http:/www.lnnu.edu.cn/xdjyjx/tuxing/Chapter6/CG_Gif_6_279.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68538" y="2636838"/>
            <a:ext cx="33829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4341" name="Rectangle 5"/>
          <p:cNvSpPr>
            <a:spLocks noChangeArrowheads="1"/>
          </p:cNvSpPr>
          <p:nvPr/>
        </p:nvSpPr>
        <p:spPr bwMode="auto">
          <a:xfrm>
            <a:off x="287338" y="4581525"/>
            <a:ext cx="8064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20000"/>
              </a:spcBef>
            </a:pPr>
            <a:r>
              <a:rPr lang="zh-CN" altLang="zh-CN">
                <a:cs typeface="Times New Roman" pitchFamily="18" charset="0"/>
              </a:rPr>
              <a:t>	</a:t>
            </a:r>
            <a:r>
              <a:rPr lang="zh-CN">
                <a:cs typeface="Times New Roman" pitchFamily="18" charset="0"/>
              </a:rPr>
              <a:t>可将其表示为矩阵形式：</a:t>
            </a:r>
            <a:r>
              <a:rPr lang="zh-CN" altLang="zh-CN" i="1">
                <a:cs typeface="Times New Roman" pitchFamily="18" charset="0"/>
              </a:rPr>
              <a:t>AX</a:t>
            </a:r>
            <a:r>
              <a:rPr lang="zh-CN" altLang="zh-CN">
                <a:cs typeface="Times New Roman" pitchFamily="18" charset="0"/>
              </a:rPr>
              <a:t>=</a:t>
            </a:r>
            <a:r>
              <a:rPr lang="zh-CN" altLang="zh-CN" i="1">
                <a:cs typeface="Times New Roman" pitchFamily="18" charset="0"/>
              </a:rPr>
              <a:t>B</a:t>
            </a:r>
            <a:r>
              <a:rPr lang="zh-CN">
                <a:cs typeface="Times New Roman" pitchFamily="18" charset="0"/>
              </a:rPr>
              <a:t>，</a:t>
            </a:r>
            <a:r>
              <a:rPr lang="zh-CN" altLang="zh-CN" i="1">
                <a:cs typeface="Times New Roman" pitchFamily="18" charset="0"/>
              </a:rPr>
              <a:t>A</a:t>
            </a:r>
            <a:r>
              <a:rPr lang="zh-CN">
                <a:cs typeface="Times New Roman" pitchFamily="18" charset="0"/>
              </a:rPr>
              <a:t>为系数矩阵。该方程有唯一解的条	件是</a:t>
            </a:r>
            <a:r>
              <a:rPr lang="zh-CN" altLang="zh-CN" i="1">
                <a:cs typeface="Times New Roman" pitchFamily="18" charset="0"/>
              </a:rPr>
              <a:t>A</a:t>
            </a:r>
            <a:r>
              <a:rPr lang="zh-CN" altLang="zh-CN">
                <a:cs typeface="Times New Roman" pitchFamily="18" charset="0"/>
              </a:rPr>
              <a:t> </a:t>
            </a:r>
            <a:r>
              <a:rPr lang="zh-CN">
                <a:cs typeface="Times New Roman" pitchFamily="18" charset="0"/>
              </a:rPr>
              <a:t>是非奇异矩阵，则方程的解为：</a:t>
            </a:r>
          </a:p>
        </p:txBody>
      </p:sp>
      <p:pic>
        <p:nvPicPr>
          <p:cNvPr id="14342" name="Picture 6" descr="http:/www.lnnu.edu.cn/xdjyjx/tuxing/Chapter6/CG_Gif_6_280.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348038" y="5229225"/>
            <a:ext cx="1152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21612EA1-1096-4825-A7B8-D12311DE5ED3}" type="datetime1">
              <a:rPr lang="zh-CN" altLang="en-US"/>
              <a:pPr/>
              <a:t>2010/11/8</a:t>
            </a:fld>
            <a:endParaRPr lang="zh-CN" altLang="zh-CN"/>
          </a:p>
        </p:txBody>
      </p:sp>
      <p:sp>
        <p:nvSpPr>
          <p:cNvPr id="9" name="灯片编号占位符 6"/>
          <p:cNvSpPr>
            <a:spLocks noGrp="1"/>
          </p:cNvSpPr>
          <p:nvPr>
            <p:ph type="sldNum" sz="quarter" idx="12"/>
          </p:nvPr>
        </p:nvSpPr>
        <p:spPr/>
        <p:txBody>
          <a:bodyPr/>
          <a:lstStyle/>
          <a:p>
            <a:fld id="{6D405CF1-12CE-47FF-B43B-8B53B64EF083}" type="slidenum">
              <a:rPr lang="zh-CN" altLang="zh-CN"/>
              <a:pPr/>
              <a:t>12</a:t>
            </a:fld>
            <a:endParaRPr lang="zh-CN" altLang="zh-CN"/>
          </a:p>
        </p:txBody>
      </p:sp>
      <p:sp>
        <p:nvSpPr>
          <p:cNvPr id="15362" name="Rectangle 2"/>
          <p:cNvSpPr>
            <a:spLocks noRot="1" noChangeArrowheads="1"/>
          </p:cNvSpPr>
          <p:nvPr>
            <p:ph type="title"/>
          </p:nvPr>
        </p:nvSpPr>
        <p:spPr/>
        <p:txBody>
          <a:bodyPr/>
          <a:lstStyle/>
          <a:p>
            <a:r>
              <a:rPr lang="zh-CN" b="1" u="sng"/>
              <a:t>第七章：图形变换</a:t>
            </a:r>
          </a:p>
        </p:txBody>
      </p:sp>
      <p:graphicFrame>
        <p:nvGraphicFramePr>
          <p:cNvPr id="15363" name="Object 3"/>
          <p:cNvGraphicFramePr>
            <a:graphicFrameLocks noChangeAspect="1"/>
          </p:cNvGraphicFramePr>
          <p:nvPr>
            <p:ph sz="half" idx="1"/>
          </p:nvPr>
        </p:nvGraphicFramePr>
        <p:xfrm>
          <a:off x="5003800" y="3716338"/>
          <a:ext cx="2840038" cy="2201862"/>
        </p:xfrm>
        <a:graphic>
          <a:graphicData uri="http://schemas.openxmlformats.org/presentationml/2006/ole">
            <mc:AlternateContent xmlns:mc="http://schemas.openxmlformats.org/markup-compatibility/2006">
              <mc:Choice xmlns:v="urn:schemas-microsoft-com:vml" Requires="v">
                <p:oleObj spid="_x0000_s15367" r:id="rId3" imgW="2278577" imgH="2088061" progId="Paint.Picture">
                  <p:embed/>
                </p:oleObj>
              </mc:Choice>
              <mc:Fallback>
                <p:oleObj r:id="rId3" imgW="2278577" imgH="2088061" progId="Paint.Picture">
                  <p:embed/>
                  <p:pic>
                    <p:nvPicPr>
                      <p:cNvPr id="0" name="Object 3"/>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716338"/>
                        <a:ext cx="2840038" cy="22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Rectangle 4"/>
          <p:cNvSpPr>
            <a:spLocks noChangeArrowheads="1"/>
          </p:cNvSpPr>
          <p:nvPr/>
        </p:nvSpPr>
        <p:spPr bwMode="auto">
          <a:xfrm>
            <a:off x="287338" y="1906588"/>
            <a:ext cx="8677275" cy="142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20000"/>
              </a:spcBef>
              <a:buClr>
                <a:schemeClr val="hlink"/>
              </a:buClr>
              <a:buFont typeface="Wingdings" pitchFamily="2" charset="2"/>
              <a:buChar char="v"/>
            </a:pPr>
            <a:r>
              <a:rPr lang="zh-CN" altLang="zh-CN" sz="2400"/>
              <a:t> 7.2 </a:t>
            </a:r>
            <a:r>
              <a:rPr lang="zh-CN" sz="2400"/>
              <a:t>几何变换</a:t>
            </a:r>
          </a:p>
          <a:p>
            <a:pPr lvl="1" algn="just">
              <a:spcBef>
                <a:spcPct val="20000"/>
              </a:spcBef>
              <a:buClr>
                <a:schemeClr val="accent2"/>
              </a:buClr>
              <a:buFont typeface="Wingdings" pitchFamily="2" charset="2"/>
              <a:buChar char=""/>
            </a:pPr>
            <a:r>
              <a:rPr lang="zh-CN" sz="2000">
                <a:cs typeface="Times New Roman" pitchFamily="18" charset="0"/>
              </a:rPr>
              <a:t> 窗口区到视图区的坐标变换</a:t>
            </a:r>
            <a:endParaRPr lang="zh-CN" sz="2000"/>
          </a:p>
          <a:p>
            <a:pPr lvl="2" algn="just" eaLnBrk="0" hangingPunct="0">
              <a:spcBef>
                <a:spcPct val="20000"/>
              </a:spcBef>
              <a:buClr>
                <a:schemeClr val="hlink"/>
              </a:buClr>
              <a:buFont typeface="Wingdings" pitchFamily="2" charset="2"/>
              <a:buChar char="v"/>
            </a:pPr>
            <a:r>
              <a:rPr lang="zh-CN"/>
              <a:t> 实际的窗口区与视图区往往不一样大小，要在视图区正确地显示形体的，必须将其从窗口区变换到视图区</a:t>
            </a:r>
          </a:p>
        </p:txBody>
      </p:sp>
      <p:sp>
        <p:nvSpPr>
          <p:cNvPr id="15365" name="Rectangle 5"/>
          <p:cNvSpPr>
            <a:spLocks noChangeArrowheads="1"/>
          </p:cNvSpPr>
          <p:nvPr/>
        </p:nvSpPr>
        <p:spPr bwMode="auto">
          <a:xfrm>
            <a:off x="1411288" y="5080000"/>
            <a:ext cx="250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Arial"/>
                <a:cs typeface="Times New Roman" pitchFamily="18" charset="0"/>
              </a:rPr>
              <a:t> </a:t>
            </a:r>
            <a:r>
              <a:rPr lang="zh-CN" altLang="zh-CN" sz="1000">
                <a:latin typeface="Times New Roman" pitchFamily="18" charset="0"/>
                <a:cs typeface="Times New Roman" pitchFamily="18" charset="0"/>
              </a:rPr>
              <a:t> </a:t>
            </a:r>
            <a:endParaRPr lang="zh-CN" altLang="zh-CN"/>
          </a:p>
        </p:txBody>
      </p:sp>
      <p:graphicFrame>
        <p:nvGraphicFramePr>
          <p:cNvPr id="15366" name="Object 6"/>
          <p:cNvGraphicFramePr>
            <a:graphicFrameLocks noChangeAspect="1"/>
          </p:cNvGraphicFramePr>
          <p:nvPr>
            <p:ph sz="half" idx="2"/>
          </p:nvPr>
        </p:nvGraphicFramePr>
        <p:xfrm>
          <a:off x="1403350" y="3357563"/>
          <a:ext cx="3313113" cy="2879725"/>
        </p:xfrm>
        <a:graphic>
          <a:graphicData uri="http://schemas.openxmlformats.org/presentationml/2006/ole">
            <mc:AlternateContent xmlns:mc="http://schemas.openxmlformats.org/markup-compatibility/2006">
              <mc:Choice xmlns:v="urn:schemas-microsoft-com:vml" Requires="v">
                <p:oleObj spid="_x0000_s15368" r:id="rId5" imgW="2201905" imgH="2080440" progId="Paint.Picture">
                  <p:embed/>
                </p:oleObj>
              </mc:Choice>
              <mc:Fallback>
                <p:oleObj r:id="rId5" imgW="2201905" imgH="2080440" progId="Paint.Picture">
                  <p:embed/>
                  <p:pic>
                    <p:nvPicPr>
                      <p:cNvPr id="0" name="Object 6"/>
                      <p:cNvPicPr>
                        <a:picLocks noRot="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357563"/>
                        <a:ext cx="3313113"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5"/>
          <p:cNvSpPr>
            <a:spLocks noGrp="1"/>
          </p:cNvSpPr>
          <p:nvPr>
            <p:ph type="dt" sz="half" idx="10"/>
          </p:nvPr>
        </p:nvSpPr>
        <p:spPr/>
        <p:txBody>
          <a:bodyPr/>
          <a:lstStyle/>
          <a:p>
            <a:fld id="{A3851784-3F94-4F32-9D69-18DA7C5E5F2D}" type="datetime1">
              <a:rPr lang="zh-CN" altLang="en-US"/>
              <a:pPr/>
              <a:t>2010/11/8</a:t>
            </a:fld>
            <a:endParaRPr lang="zh-CN" altLang="zh-CN"/>
          </a:p>
        </p:txBody>
      </p:sp>
      <p:sp>
        <p:nvSpPr>
          <p:cNvPr id="14" name="灯片编号占位符 7"/>
          <p:cNvSpPr>
            <a:spLocks noGrp="1"/>
          </p:cNvSpPr>
          <p:nvPr>
            <p:ph type="sldNum" sz="quarter" idx="12"/>
          </p:nvPr>
        </p:nvSpPr>
        <p:spPr/>
        <p:txBody>
          <a:bodyPr/>
          <a:lstStyle/>
          <a:p>
            <a:fld id="{9944F539-5672-4454-BF10-3F115398D8BD}" type="slidenum">
              <a:rPr lang="zh-CN" altLang="zh-CN"/>
              <a:pPr/>
              <a:t>13</a:t>
            </a:fld>
            <a:endParaRPr lang="zh-CN" altLang="zh-CN"/>
          </a:p>
        </p:txBody>
      </p:sp>
      <p:sp>
        <p:nvSpPr>
          <p:cNvPr id="16386" name="Rectangle 2"/>
          <p:cNvSpPr>
            <a:spLocks noRot="1" noChangeArrowheads="1"/>
          </p:cNvSpPr>
          <p:nvPr>
            <p:ph type="title"/>
          </p:nvPr>
        </p:nvSpPr>
        <p:spPr/>
        <p:txBody>
          <a:bodyPr/>
          <a:lstStyle/>
          <a:p>
            <a:r>
              <a:rPr lang="zh-CN" b="1" u="sng"/>
              <a:t>第七章：图形变换</a:t>
            </a:r>
          </a:p>
        </p:txBody>
      </p:sp>
      <p:graphicFrame>
        <p:nvGraphicFramePr>
          <p:cNvPr id="16387" name="Object 3"/>
          <p:cNvGraphicFramePr>
            <a:graphicFrameLocks noChangeAspect="1"/>
          </p:cNvGraphicFramePr>
          <p:nvPr>
            <p:ph sz="half" idx="1"/>
          </p:nvPr>
        </p:nvGraphicFramePr>
        <p:xfrm>
          <a:off x="5148263" y="2205038"/>
          <a:ext cx="2886075" cy="809625"/>
        </p:xfrm>
        <a:graphic>
          <a:graphicData uri="http://schemas.openxmlformats.org/presentationml/2006/ole">
            <mc:AlternateContent xmlns:mc="http://schemas.openxmlformats.org/markup-compatibility/2006">
              <mc:Choice xmlns:v="urn:schemas-microsoft-com:vml" Requires="v">
                <p:oleObj spid="_x0000_s16396" r:id="rId3" imgW="2886437" imgH="809957" progId="Paint.Picture">
                  <p:embed/>
                </p:oleObj>
              </mc:Choice>
              <mc:Fallback>
                <p:oleObj r:id="rId3" imgW="2886437" imgH="80995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205038"/>
                        <a:ext cx="28860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Object 4"/>
          <p:cNvGraphicFramePr>
            <a:graphicFrameLocks noChangeAspect="1"/>
          </p:cNvGraphicFramePr>
          <p:nvPr>
            <p:ph sz="quarter" idx="2"/>
          </p:nvPr>
        </p:nvGraphicFramePr>
        <p:xfrm>
          <a:off x="1187450" y="3502025"/>
          <a:ext cx="3313113" cy="2735263"/>
        </p:xfrm>
        <a:graphic>
          <a:graphicData uri="http://schemas.openxmlformats.org/presentationml/2006/ole">
            <mc:AlternateContent xmlns:mc="http://schemas.openxmlformats.org/markup-compatibility/2006">
              <mc:Choice xmlns:v="urn:schemas-microsoft-com:vml" Requires="v">
                <p:oleObj spid="_x0000_s16397" r:id="rId5" imgW="3105317" imgH="2905517" progId="Paint.Picture">
                  <p:embed/>
                </p:oleObj>
              </mc:Choice>
              <mc:Fallback>
                <p:oleObj r:id="rId5" imgW="3105317" imgH="2905517"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502025"/>
                        <a:ext cx="3313113" cy="273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 name="Rectangle 5"/>
          <p:cNvSpPr>
            <a:spLocks noChangeArrowheads="1"/>
          </p:cNvSpPr>
          <p:nvPr/>
        </p:nvSpPr>
        <p:spPr bwMode="auto">
          <a:xfrm>
            <a:off x="287338" y="1962150"/>
            <a:ext cx="319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两者的变换公式为</a:t>
            </a:r>
            <a:endParaRPr lang="zh-CN" sz="2400">
              <a:latin typeface="Times New Roman" pitchFamily="18" charset="0"/>
              <a:ea typeface="仿宋_GB2312" pitchFamily="49" charset="-122"/>
            </a:endParaRPr>
          </a:p>
        </p:txBody>
      </p:sp>
      <p:pic>
        <p:nvPicPr>
          <p:cNvPr id="16390" name="Picture 6" descr="http:/www.lnnu.edu.cn/xdjyjx/tuxing/Chapter6/CG_Gif_6_216.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2411413" y="2133600"/>
            <a:ext cx="27352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6391" name="Rectangle 7"/>
          <p:cNvSpPr>
            <a:spLocks noChangeArrowheads="1"/>
          </p:cNvSpPr>
          <p:nvPr/>
        </p:nvSpPr>
        <p:spPr bwMode="auto">
          <a:xfrm>
            <a:off x="2598738" y="1755775"/>
            <a:ext cx="285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Arial"/>
                <a:cs typeface="Times New Roman" pitchFamily="18" charset="0"/>
              </a:rPr>
              <a:t>  </a:t>
            </a:r>
            <a:r>
              <a:rPr lang="zh-CN" altLang="zh-CN" sz="1000">
                <a:latin typeface="Times New Roman" pitchFamily="18" charset="0"/>
                <a:cs typeface="Times New Roman" pitchFamily="18" charset="0"/>
              </a:rPr>
              <a:t> </a:t>
            </a:r>
            <a:endParaRPr lang="zh-CN" altLang="zh-CN"/>
          </a:p>
        </p:txBody>
      </p:sp>
      <p:sp>
        <p:nvSpPr>
          <p:cNvPr id="16392" name="Rectangle 8"/>
          <p:cNvSpPr>
            <a:spLocks noChangeArrowheads="1"/>
          </p:cNvSpPr>
          <p:nvPr/>
        </p:nvSpPr>
        <p:spPr bwMode="auto">
          <a:xfrm>
            <a:off x="287338" y="3113088"/>
            <a:ext cx="456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可以简单地将两者的关系表示为</a:t>
            </a:r>
            <a:endParaRPr lang="zh-CN" sz="2400">
              <a:latin typeface="Times New Roman" pitchFamily="18" charset="0"/>
              <a:ea typeface="仿宋_GB2312" pitchFamily="49" charset="-122"/>
            </a:endParaRPr>
          </a:p>
        </p:txBody>
      </p:sp>
      <p:sp>
        <p:nvSpPr>
          <p:cNvPr id="16393" name="Rectangle 9"/>
          <p:cNvSpPr>
            <a:spLocks noChangeArrowheads="1"/>
          </p:cNvSpPr>
          <p:nvPr/>
        </p:nvSpPr>
        <p:spPr bwMode="auto">
          <a:xfrm>
            <a:off x="2598738" y="4713288"/>
            <a:ext cx="219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Arial"/>
                <a:cs typeface="Times New Roman" pitchFamily="18" charset="0"/>
              </a:rPr>
              <a:t> </a:t>
            </a:r>
            <a:endParaRPr lang="zh-CN" altLang="zh-CN" sz="1100">
              <a:ea typeface="Arial Unicode MS" pitchFamily="34" charset="-122"/>
              <a:cs typeface="Arial Unicode MS" pitchFamily="34" charset="-122"/>
            </a:endParaRPr>
          </a:p>
          <a:p>
            <a:pPr eaLnBrk="0" hangingPunct="0"/>
            <a:endParaRPr lang="zh-CN" altLang="zh-CN"/>
          </a:p>
        </p:txBody>
      </p:sp>
      <p:sp>
        <p:nvSpPr>
          <p:cNvPr id="16394" name="Rectangle 10"/>
          <p:cNvSpPr>
            <a:spLocks noChangeArrowheads="1"/>
          </p:cNvSpPr>
          <p:nvPr/>
        </p:nvSpPr>
        <p:spPr bwMode="auto">
          <a:xfrm>
            <a:off x="2598738" y="5857875"/>
            <a:ext cx="250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Arial"/>
                <a:cs typeface="Times New Roman" pitchFamily="18" charset="0"/>
              </a:rPr>
              <a:t> </a:t>
            </a:r>
            <a:r>
              <a:rPr lang="zh-CN" altLang="zh-CN" sz="1000">
                <a:latin typeface="Times New Roman" pitchFamily="18" charset="0"/>
                <a:cs typeface="Times New Roman" pitchFamily="18" charset="0"/>
              </a:rPr>
              <a:t> </a:t>
            </a:r>
            <a:endParaRPr lang="zh-CN" altLang="zh-CN"/>
          </a:p>
        </p:txBody>
      </p:sp>
      <p:graphicFrame>
        <p:nvGraphicFramePr>
          <p:cNvPr id="16395" name="Object 11"/>
          <p:cNvGraphicFramePr>
            <a:graphicFrameLocks noChangeAspect="1"/>
          </p:cNvGraphicFramePr>
          <p:nvPr>
            <p:ph sz="quarter" idx="3"/>
          </p:nvPr>
        </p:nvGraphicFramePr>
        <p:xfrm>
          <a:off x="4572000" y="4437063"/>
          <a:ext cx="4191000" cy="1087437"/>
        </p:xfrm>
        <a:graphic>
          <a:graphicData uri="http://schemas.openxmlformats.org/presentationml/2006/ole">
            <mc:AlternateContent xmlns:mc="http://schemas.openxmlformats.org/markup-compatibility/2006">
              <mc:Choice xmlns:v="urn:schemas-microsoft-com:vml" Requires="v">
                <p:oleObj spid="_x0000_s16398" r:id="rId9" imgW="5029517" imgH="1305317" progId="Paint.Picture">
                  <p:embed/>
                </p:oleObj>
              </mc:Choice>
              <mc:Fallback>
                <p:oleObj r:id="rId9" imgW="5029517" imgH="1305317" progId="Paint.Picture">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437063"/>
                        <a:ext cx="4191000" cy="1087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7C7ECB1E-C19B-4395-9C6C-B9D619399046}" type="datetime1">
              <a:rPr lang="zh-CN" altLang="en-US"/>
              <a:pPr/>
              <a:t>2010/11/8</a:t>
            </a:fld>
            <a:endParaRPr lang="zh-CN" altLang="zh-CN"/>
          </a:p>
        </p:txBody>
      </p:sp>
      <p:sp>
        <p:nvSpPr>
          <p:cNvPr id="10" name="灯片编号占位符 5"/>
          <p:cNvSpPr>
            <a:spLocks noGrp="1"/>
          </p:cNvSpPr>
          <p:nvPr>
            <p:ph type="sldNum" sz="quarter" idx="12"/>
          </p:nvPr>
        </p:nvSpPr>
        <p:spPr/>
        <p:txBody>
          <a:bodyPr/>
          <a:lstStyle/>
          <a:p>
            <a:fld id="{9CFC68EB-EB2D-4764-9A08-389B9D60F318}" type="slidenum">
              <a:rPr lang="zh-CN" altLang="zh-CN"/>
              <a:pPr/>
              <a:t>14</a:t>
            </a:fld>
            <a:endParaRPr lang="zh-CN" altLang="zh-CN"/>
          </a:p>
        </p:txBody>
      </p:sp>
      <p:sp>
        <p:nvSpPr>
          <p:cNvPr id="17410" name="Rectangle 2"/>
          <p:cNvSpPr>
            <a:spLocks noRot="1" noChangeArrowheads="1"/>
          </p:cNvSpPr>
          <p:nvPr>
            <p:ph type="title"/>
          </p:nvPr>
        </p:nvSpPr>
        <p:spPr/>
        <p:txBody>
          <a:bodyPr/>
          <a:lstStyle/>
          <a:p>
            <a:r>
              <a:rPr lang="zh-CN" b="1" u="sng"/>
              <a:t>第七章：图形变换</a:t>
            </a:r>
          </a:p>
        </p:txBody>
      </p:sp>
      <p:sp>
        <p:nvSpPr>
          <p:cNvPr id="17411" name="Rectangle 3"/>
          <p:cNvSpPr>
            <a:spLocks noChangeArrowheads="1"/>
          </p:cNvSpPr>
          <p:nvPr/>
        </p:nvSpPr>
        <p:spPr bwMode="auto">
          <a:xfrm>
            <a:off x="287338" y="1909763"/>
            <a:ext cx="8207375"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lgn="just">
              <a:spcBef>
                <a:spcPct val="20000"/>
              </a:spcBef>
              <a:buClr>
                <a:schemeClr val="accent2"/>
              </a:buClr>
              <a:buSzPct val="85000"/>
              <a:buFont typeface="Wingdings" pitchFamily="2" charset="2"/>
              <a:buChar char=""/>
            </a:pPr>
            <a:r>
              <a:rPr lang="zh-CN" altLang="zh-CN" sz="2400">
                <a:cs typeface="Times New Roman" pitchFamily="18" charset="0"/>
              </a:rPr>
              <a:t> </a:t>
            </a:r>
            <a:r>
              <a:rPr lang="zh-CN" sz="2000">
                <a:cs typeface="Times New Roman" pitchFamily="18" charset="0"/>
              </a:rPr>
              <a:t>二维图形的几何变换</a:t>
            </a:r>
          </a:p>
          <a:p>
            <a:pPr lvl="2" algn="just">
              <a:spcBef>
                <a:spcPct val="20000"/>
              </a:spcBef>
              <a:buClr>
                <a:schemeClr val="hlink"/>
              </a:buClr>
              <a:buFont typeface="Wingdings" pitchFamily="2" charset="2"/>
              <a:buChar char="v"/>
            </a:pPr>
            <a:r>
              <a:rPr lang="zh-CN">
                <a:cs typeface="Times New Roman" pitchFamily="18" charset="0"/>
              </a:rPr>
              <a:t> 用齐次坐标表示点的变换非常方便，本节所有几何变换都采用齐次坐标进行运算。二维齐次坐标变换的矩阵的形式是</a:t>
            </a:r>
          </a:p>
        </p:txBody>
      </p:sp>
      <p:pic>
        <p:nvPicPr>
          <p:cNvPr id="17412" name="Picture 4" descr="http:/www.lnnu.edu.cn/xdjyjx/tuxing/Chapter6/CG_Gif_6_256.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32138" y="2997200"/>
            <a:ext cx="15843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7413" name="Rectangle 5"/>
          <p:cNvSpPr>
            <a:spLocks noChangeArrowheads="1"/>
          </p:cNvSpPr>
          <p:nvPr/>
        </p:nvSpPr>
        <p:spPr bwMode="auto">
          <a:xfrm>
            <a:off x="468313" y="4005263"/>
            <a:ext cx="498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a:cs typeface="Times New Roman" pitchFamily="18" charset="0"/>
              </a:rPr>
              <a:t>	</a:t>
            </a:r>
            <a:r>
              <a:rPr lang="zh-CN">
                <a:cs typeface="Times New Roman" pitchFamily="18" charset="0"/>
              </a:rPr>
              <a:t>这个矩阵每一个元素都是有特殊含义的</a:t>
            </a:r>
          </a:p>
        </p:txBody>
      </p:sp>
      <p:pic>
        <p:nvPicPr>
          <p:cNvPr id="17414" name="Picture 6" descr="http:/www.lnnu.edu.cn/xdjyjx/tuxing/Chapter5/CG_Gif_5_209.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03350" y="4437063"/>
            <a:ext cx="6553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7415" name="Rectangle 7"/>
          <p:cNvSpPr>
            <a:spLocks noChangeArrowheads="1"/>
          </p:cNvSpPr>
          <p:nvPr/>
        </p:nvSpPr>
        <p:spPr bwMode="auto">
          <a:xfrm>
            <a:off x="287338" y="5176838"/>
            <a:ext cx="85693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zh-CN">
                <a:cs typeface="Times New Roman" pitchFamily="18" charset="0"/>
              </a:rPr>
              <a:t>	形进行平移变换；[</a:t>
            </a:r>
            <a:r>
              <a:rPr lang="zh-CN" i="1">
                <a:cs typeface="Times New Roman" pitchFamily="18" charset="0"/>
              </a:rPr>
              <a:t>g</a:t>
            </a:r>
            <a:r>
              <a:rPr lang="zh-CN">
                <a:cs typeface="Times New Roman" pitchFamily="18" charset="0"/>
              </a:rPr>
              <a:t> </a:t>
            </a:r>
            <a:r>
              <a:rPr lang="zh-CN" i="1">
                <a:cs typeface="Times New Roman" pitchFamily="18" charset="0"/>
              </a:rPr>
              <a:t>h</a:t>
            </a:r>
            <a:r>
              <a:rPr lang="zh-CN">
                <a:cs typeface="Times New Roman" pitchFamily="18" charset="0"/>
              </a:rPr>
              <a:t>]是对图形作投影变换；[</a:t>
            </a:r>
            <a:r>
              <a:rPr lang="zh-CN" i="1">
                <a:cs typeface="Times New Roman" pitchFamily="18" charset="0"/>
              </a:rPr>
              <a:t>i</a:t>
            </a:r>
            <a:r>
              <a:rPr lang="zh-CN">
                <a:cs typeface="Times New Roman" pitchFamily="18" charset="0"/>
              </a:rPr>
              <a:t>]则是对图形整体进行缩放	</a:t>
            </a:r>
            <a:r>
              <a:rPr lang="en-US">
                <a:cs typeface="Times New Roman" pitchFamily="18" charset="0"/>
              </a:rPr>
              <a:t>	</a:t>
            </a:r>
            <a:r>
              <a:rPr lang="zh-CN">
                <a:cs typeface="Times New Roman" pitchFamily="18" charset="0"/>
              </a:rPr>
              <a:t>变换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half" idx="10"/>
          </p:nvPr>
        </p:nvSpPr>
        <p:spPr/>
        <p:txBody>
          <a:bodyPr/>
          <a:lstStyle/>
          <a:p>
            <a:fld id="{622CAEB4-53FA-4E05-A244-D4E15C5CE6C5}" type="datetime1">
              <a:rPr lang="zh-CN" altLang="en-US"/>
              <a:pPr/>
              <a:t>2010/11/8</a:t>
            </a:fld>
            <a:endParaRPr lang="zh-CN" altLang="zh-CN"/>
          </a:p>
        </p:txBody>
      </p:sp>
      <p:sp>
        <p:nvSpPr>
          <p:cNvPr id="16" name="灯片编号占位符 5"/>
          <p:cNvSpPr>
            <a:spLocks noGrp="1"/>
          </p:cNvSpPr>
          <p:nvPr>
            <p:ph type="sldNum" sz="quarter" idx="12"/>
          </p:nvPr>
        </p:nvSpPr>
        <p:spPr/>
        <p:txBody>
          <a:bodyPr/>
          <a:lstStyle/>
          <a:p>
            <a:fld id="{E9B4171C-C5B3-4882-82DD-76773265858E}" type="slidenum">
              <a:rPr lang="zh-CN" altLang="zh-CN"/>
              <a:pPr/>
              <a:t>15</a:t>
            </a:fld>
            <a:endParaRPr lang="zh-CN" altLang="zh-CN"/>
          </a:p>
        </p:txBody>
      </p:sp>
      <p:sp>
        <p:nvSpPr>
          <p:cNvPr id="18434" name="Rectangle 2"/>
          <p:cNvSpPr>
            <a:spLocks noRot="1" noChangeArrowheads="1"/>
          </p:cNvSpPr>
          <p:nvPr>
            <p:ph type="title"/>
          </p:nvPr>
        </p:nvSpPr>
        <p:spPr/>
        <p:txBody>
          <a:bodyPr/>
          <a:lstStyle/>
          <a:p>
            <a:r>
              <a:rPr lang="zh-CN" b="1" u="sng"/>
              <a:t>第七章：图形变换</a:t>
            </a:r>
          </a:p>
        </p:txBody>
      </p:sp>
      <p:sp>
        <p:nvSpPr>
          <p:cNvPr id="18435" name="Rectangle 3"/>
          <p:cNvSpPr>
            <a:spLocks noChangeArrowheads="1"/>
          </p:cNvSpPr>
          <p:nvPr/>
        </p:nvSpPr>
        <p:spPr bwMode="auto">
          <a:xfrm>
            <a:off x="287338" y="1889125"/>
            <a:ext cx="227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平移变换</a:t>
            </a:r>
          </a:p>
        </p:txBody>
      </p:sp>
      <p:pic>
        <p:nvPicPr>
          <p:cNvPr id="18436" name="Picture 4" descr="http:/www.lnnu.edu.cn/xdjyjx/tuxing/Chapter6/CG_Gif_6_25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627313" y="1700213"/>
            <a:ext cx="48958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8437" name="Rectangle 5"/>
          <p:cNvSpPr>
            <a:spLocks noChangeArrowheads="1"/>
          </p:cNvSpPr>
          <p:nvPr/>
        </p:nvSpPr>
        <p:spPr bwMode="auto">
          <a:xfrm>
            <a:off x="287338" y="3141663"/>
            <a:ext cx="227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缩放变换</a:t>
            </a:r>
          </a:p>
        </p:txBody>
      </p:sp>
      <p:pic>
        <p:nvPicPr>
          <p:cNvPr id="18438" name="Picture 6" descr="http:/www.lnnu.edu.cn/xdjyjx/tuxing/Chapter6/CG_Gif_6_254.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627313" y="2924175"/>
            <a:ext cx="47529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8439" name="Rectangle 7"/>
          <p:cNvSpPr>
            <a:spLocks noChangeArrowheads="1"/>
          </p:cNvSpPr>
          <p:nvPr/>
        </p:nvSpPr>
        <p:spPr bwMode="auto">
          <a:xfrm>
            <a:off x="287338" y="4265613"/>
            <a:ext cx="227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旋转变换</a:t>
            </a:r>
          </a:p>
        </p:txBody>
      </p:sp>
      <p:pic>
        <p:nvPicPr>
          <p:cNvPr id="18440" name="Picture 8" descr="http:/www.lnnu.edu.cn/xdjyjx/tuxing/Chapter6/CG_Gif_6_291.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627313" y="4221163"/>
            <a:ext cx="52578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8441" name="Rectangle 9"/>
          <p:cNvSpPr>
            <a:spLocks noChangeArrowheads="1"/>
          </p:cNvSpPr>
          <p:nvPr/>
        </p:nvSpPr>
        <p:spPr bwMode="auto">
          <a:xfrm>
            <a:off x="1895475" y="383063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endParaRPr lang="zh-CN" altLang="zh-CN"/>
          </a:p>
        </p:txBody>
      </p:sp>
      <p:pic>
        <p:nvPicPr>
          <p:cNvPr id="18442" name="Picture 10" descr="http:/www.lnnu.edu.cn/xdjyjx/tuxing/Chapter6/CG_Gif_6_255.gif"/>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2700338" y="4652963"/>
            <a:ext cx="49672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8443" name="Rectangle 11"/>
          <p:cNvSpPr>
            <a:spLocks noChangeArrowheads="1"/>
          </p:cNvSpPr>
          <p:nvPr/>
        </p:nvSpPr>
        <p:spPr bwMode="auto">
          <a:xfrm>
            <a:off x="1895475" y="4975225"/>
            <a:ext cx="1841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endParaRPr lang="zh-CN" altLang="zh-CN"/>
          </a:p>
        </p:txBody>
      </p:sp>
      <p:pic>
        <p:nvPicPr>
          <p:cNvPr id="18444" name="Picture 12" descr="http:/www.lnnu.edu.cn/xdjyjx/tuxing/Chapter6/CG_Gif_6_292.gif"/>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2700338" y="5805488"/>
            <a:ext cx="39608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8445" name="Rectangle 13"/>
          <p:cNvSpPr>
            <a:spLocks noChangeArrowheads="1"/>
          </p:cNvSpPr>
          <p:nvPr/>
        </p:nvSpPr>
        <p:spPr bwMode="auto">
          <a:xfrm>
            <a:off x="1895475" y="5913438"/>
            <a:ext cx="18415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half" idx="10"/>
          </p:nvPr>
        </p:nvSpPr>
        <p:spPr/>
        <p:txBody>
          <a:bodyPr/>
          <a:lstStyle/>
          <a:p>
            <a:fld id="{208B01FF-DC91-409F-82A6-96C107CC7085}" type="datetime1">
              <a:rPr lang="zh-CN" altLang="en-US"/>
              <a:pPr/>
              <a:t>2010/11/8</a:t>
            </a:fld>
            <a:endParaRPr lang="zh-CN" altLang="zh-CN"/>
          </a:p>
        </p:txBody>
      </p:sp>
      <p:sp>
        <p:nvSpPr>
          <p:cNvPr id="9" name="灯片编号占位符 7"/>
          <p:cNvSpPr>
            <a:spLocks noGrp="1"/>
          </p:cNvSpPr>
          <p:nvPr>
            <p:ph type="sldNum" sz="quarter" idx="12"/>
          </p:nvPr>
        </p:nvSpPr>
        <p:spPr/>
        <p:txBody>
          <a:bodyPr/>
          <a:lstStyle/>
          <a:p>
            <a:fld id="{6FF82743-762A-42FB-B6AC-6F4746B1BC62}" type="slidenum">
              <a:rPr lang="zh-CN" altLang="zh-CN"/>
              <a:pPr/>
              <a:t>16</a:t>
            </a:fld>
            <a:endParaRPr lang="zh-CN" altLang="zh-CN"/>
          </a:p>
        </p:txBody>
      </p:sp>
      <p:sp>
        <p:nvSpPr>
          <p:cNvPr id="19458" name="Rectangle 2"/>
          <p:cNvSpPr>
            <a:spLocks noRot="1" noChangeArrowheads="1"/>
          </p:cNvSpPr>
          <p:nvPr>
            <p:ph type="title"/>
          </p:nvPr>
        </p:nvSpPr>
        <p:spPr/>
        <p:txBody>
          <a:bodyPr/>
          <a:lstStyle/>
          <a:p>
            <a:r>
              <a:rPr lang="zh-CN" b="1" u="sng"/>
              <a:t>第七章：图形变换</a:t>
            </a:r>
          </a:p>
        </p:txBody>
      </p:sp>
      <p:pic>
        <p:nvPicPr>
          <p:cNvPr id="19459" name="Picture 3" descr="CG_Gif_6_005"/>
          <p:cNvPicPr>
            <a:picLocks noRot="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187450" y="1844675"/>
            <a:ext cx="2951163" cy="2360613"/>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0" name="Picture 4" descr="http:/www.lnnu.edu.cn/xdjyjx/tuxing/Chapter6/CG_Gif_6_006.gif"/>
          <p:cNvPicPr>
            <a:picLocks noRot="1" noChangeAspect="1" noChangeArrowheads="1"/>
          </p:cNvPicPr>
          <p:nvPr>
            <p:ph sz="quarter" idx="2"/>
          </p:nvPr>
        </p:nvPicPr>
        <p:blipFill>
          <a:blip r:embed="rId3" r:link="rId4">
            <a:extLst>
              <a:ext uri="{28A0092B-C50C-407E-A947-70E740481C1C}">
                <a14:useLocalDpi xmlns:a14="http://schemas.microsoft.com/office/drawing/2010/main" val="0"/>
              </a:ext>
            </a:extLst>
          </a:blip>
          <a:srcRect/>
          <a:stretch>
            <a:fillRect/>
          </a:stretch>
        </p:blipFill>
        <p:spPr>
          <a:xfrm>
            <a:off x="4716463" y="1773238"/>
            <a:ext cx="2881312" cy="2411412"/>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1" name="Picture 5" descr="http:/www.lnnu.edu.cn/xdjyjx/tuxing/Chapter6/CG_Gif_6_008.gif"/>
          <p:cNvPicPr>
            <a:picLocks noRot="1" noChangeAspect="1" noChangeArrowheads="1"/>
          </p:cNvPicPr>
          <p:nvPr>
            <p:ph sz="quarter" idx="3"/>
          </p:nvPr>
        </p:nvPicPr>
        <p:blipFill>
          <a:blip r:embed="rId5" r:link="rId6">
            <a:extLst>
              <a:ext uri="{28A0092B-C50C-407E-A947-70E740481C1C}">
                <a14:useLocalDpi xmlns:a14="http://schemas.microsoft.com/office/drawing/2010/main" val="0"/>
              </a:ext>
            </a:extLst>
          </a:blip>
          <a:srcRect/>
          <a:stretch>
            <a:fillRect/>
          </a:stretch>
        </p:blipFill>
        <p:spPr>
          <a:xfrm>
            <a:off x="2627313" y="3716338"/>
            <a:ext cx="3457575" cy="2374900"/>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2" name="Text Box 6"/>
          <p:cNvSpPr txBox="1">
            <a:spLocks noChangeArrowheads="1"/>
          </p:cNvSpPr>
          <p:nvPr/>
        </p:nvSpPr>
        <p:spPr bwMode="auto">
          <a:xfrm>
            <a:off x="3708400" y="6021388"/>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600">
                <a:solidFill>
                  <a:srgbClr val="3333FF"/>
                </a:solidFill>
                <a:ea typeface="Arial Unicode MS" pitchFamily="34" charset="-122"/>
                <a:cs typeface="Arial Unicode MS" pitchFamily="34" charset="-122"/>
              </a:rPr>
              <a:t>旋转示意图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A951C466-D5FE-49EE-9AB6-1ACD757E31A9}" type="datetime1">
              <a:rPr lang="zh-CN" altLang="en-US"/>
              <a:pPr/>
              <a:t>2010/11/8</a:t>
            </a:fld>
            <a:endParaRPr lang="zh-CN" altLang="zh-CN"/>
          </a:p>
        </p:txBody>
      </p:sp>
      <p:sp>
        <p:nvSpPr>
          <p:cNvPr id="9" name="灯片编号占位符 5"/>
          <p:cNvSpPr>
            <a:spLocks noGrp="1"/>
          </p:cNvSpPr>
          <p:nvPr>
            <p:ph type="sldNum" sz="quarter" idx="12"/>
          </p:nvPr>
        </p:nvSpPr>
        <p:spPr/>
        <p:txBody>
          <a:bodyPr/>
          <a:lstStyle/>
          <a:p>
            <a:fld id="{9064B09B-DF2D-422E-B149-78ADFB5F90FD}" type="slidenum">
              <a:rPr lang="zh-CN" altLang="zh-CN"/>
              <a:pPr/>
              <a:t>17</a:t>
            </a:fld>
            <a:endParaRPr lang="zh-CN" altLang="zh-CN"/>
          </a:p>
        </p:txBody>
      </p:sp>
      <p:sp>
        <p:nvSpPr>
          <p:cNvPr id="20482" name="Rectangle 2"/>
          <p:cNvSpPr>
            <a:spLocks noRot="1" noChangeArrowheads="1"/>
          </p:cNvSpPr>
          <p:nvPr>
            <p:ph type="title"/>
          </p:nvPr>
        </p:nvSpPr>
        <p:spPr/>
        <p:txBody>
          <a:bodyPr/>
          <a:lstStyle/>
          <a:p>
            <a:r>
              <a:rPr lang="zh-CN" b="1" u="sng"/>
              <a:t>第七章：图形变换</a:t>
            </a:r>
          </a:p>
        </p:txBody>
      </p:sp>
      <p:sp>
        <p:nvSpPr>
          <p:cNvPr id="20483" name="Rectangle 3"/>
          <p:cNvSpPr>
            <a:spLocks noChangeArrowheads="1"/>
          </p:cNvSpPr>
          <p:nvPr/>
        </p:nvSpPr>
        <p:spPr bwMode="auto">
          <a:xfrm>
            <a:off x="101600" y="1889125"/>
            <a:ext cx="2246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SzPct val="85000"/>
              <a:buFont typeface="Wingdings" pitchFamily="2" charset="2"/>
              <a:buChar char="v"/>
            </a:pPr>
            <a:r>
              <a:rPr lang="zh-CN" altLang="zh-CN">
                <a:cs typeface="Times New Roman" pitchFamily="18" charset="0"/>
              </a:rPr>
              <a:t> </a:t>
            </a:r>
            <a:r>
              <a:rPr lang="zh-CN">
                <a:cs typeface="Times New Roman" pitchFamily="18" charset="0"/>
              </a:rPr>
              <a:t>对称变换</a:t>
            </a:r>
          </a:p>
        </p:txBody>
      </p:sp>
      <p:pic>
        <p:nvPicPr>
          <p:cNvPr id="20484" name="Picture 4" descr="http:/www.lnnu.edu.cn/xdjyjx/tuxing/Chapter6/CG_Gif_6_22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843213" y="2060575"/>
            <a:ext cx="38163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0485" name="Rectangle 5"/>
          <p:cNvSpPr>
            <a:spLocks noChangeArrowheads="1"/>
          </p:cNvSpPr>
          <p:nvPr/>
        </p:nvSpPr>
        <p:spPr bwMode="auto">
          <a:xfrm>
            <a:off x="287338" y="3527425"/>
            <a:ext cx="8677275" cy="180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835150" lvl="3" indent="-342900" algn="just">
              <a:spcBef>
                <a:spcPct val="20000"/>
              </a:spcBef>
              <a:buClr>
                <a:schemeClr val="accent2"/>
              </a:buClr>
              <a:buFont typeface="Wingdings" pitchFamily="2" charset="2"/>
              <a:buChar char=""/>
            </a:pPr>
            <a:r>
              <a:rPr lang="zh-CN" sz="1600">
                <a:cs typeface="Times New Roman" pitchFamily="18" charset="0"/>
              </a:rPr>
              <a:t>对称变换其实只是</a:t>
            </a:r>
            <a:r>
              <a:rPr lang="zh-CN" altLang="zh-CN" sz="1600" i="1">
                <a:cs typeface="Times New Roman" pitchFamily="18" charset="0"/>
              </a:rPr>
              <a:t>a</a:t>
            </a:r>
            <a:r>
              <a:rPr lang="zh-CN" sz="1600">
                <a:cs typeface="Times New Roman" pitchFamily="18" charset="0"/>
              </a:rPr>
              <a:t>、</a:t>
            </a:r>
            <a:r>
              <a:rPr lang="zh-CN" altLang="zh-CN" sz="1600" i="1">
                <a:cs typeface="Times New Roman" pitchFamily="18" charset="0"/>
              </a:rPr>
              <a:t>b</a:t>
            </a:r>
            <a:r>
              <a:rPr lang="zh-CN" sz="1600">
                <a:cs typeface="Times New Roman" pitchFamily="18" charset="0"/>
              </a:rPr>
              <a:t>、</a:t>
            </a:r>
            <a:r>
              <a:rPr lang="zh-CN" altLang="zh-CN" sz="1600" i="1">
                <a:cs typeface="Times New Roman" pitchFamily="18" charset="0"/>
              </a:rPr>
              <a:t>d</a:t>
            </a:r>
            <a:r>
              <a:rPr lang="zh-CN" sz="1600">
                <a:cs typeface="Times New Roman" pitchFamily="18" charset="0"/>
              </a:rPr>
              <a:t>、</a:t>
            </a:r>
            <a:r>
              <a:rPr lang="zh-CN" altLang="zh-CN" sz="1600" i="1">
                <a:cs typeface="Times New Roman" pitchFamily="18" charset="0"/>
              </a:rPr>
              <a:t>e</a:t>
            </a:r>
            <a:r>
              <a:rPr lang="zh-CN" sz="1600">
                <a:cs typeface="Times New Roman" pitchFamily="18" charset="0"/>
              </a:rPr>
              <a:t>取</a:t>
            </a:r>
            <a:r>
              <a:rPr lang="zh-CN" altLang="zh-CN" sz="1600">
                <a:cs typeface="Times New Roman" pitchFamily="18" charset="0"/>
              </a:rPr>
              <a:t>0</a:t>
            </a:r>
            <a:r>
              <a:rPr lang="zh-CN" sz="1600">
                <a:cs typeface="Times New Roman" pitchFamily="18" charset="0"/>
              </a:rPr>
              <a:t>、</a:t>
            </a:r>
            <a:r>
              <a:rPr lang="zh-CN" altLang="zh-CN" sz="1600">
                <a:cs typeface="Times New Roman" pitchFamily="18" charset="0"/>
              </a:rPr>
              <a:t>1</a:t>
            </a:r>
            <a:r>
              <a:rPr lang="zh-CN" sz="1600">
                <a:cs typeface="Times New Roman" pitchFamily="18" charset="0"/>
              </a:rPr>
              <a:t>等特殊值产生的一些特殊效果 </a:t>
            </a:r>
          </a:p>
          <a:p>
            <a:pPr marL="2357438" lvl="4" indent="-342900" algn="just" eaLnBrk="0" hangingPunct="0">
              <a:spcBef>
                <a:spcPct val="20000"/>
              </a:spcBef>
              <a:buClr>
                <a:schemeClr val="hlink"/>
              </a:buClr>
              <a:buFont typeface="Wingdings" pitchFamily="2" charset="2"/>
              <a:buChar char="v"/>
            </a:pPr>
            <a:r>
              <a:rPr lang="zh-CN" sz="1600">
                <a:cs typeface="Times New Roman" pitchFamily="18" charset="0"/>
              </a:rPr>
              <a:t>当</a:t>
            </a:r>
            <a:r>
              <a:rPr lang="zh-CN" altLang="zh-CN" sz="1600" i="1">
                <a:cs typeface="Times New Roman" pitchFamily="18" charset="0"/>
              </a:rPr>
              <a:t>b</a:t>
            </a:r>
            <a:r>
              <a:rPr lang="zh-CN" altLang="zh-CN" sz="1600">
                <a:cs typeface="Times New Roman" pitchFamily="18" charset="0"/>
              </a:rPr>
              <a:t>=</a:t>
            </a:r>
            <a:r>
              <a:rPr lang="zh-CN" altLang="zh-CN" sz="1600" i="1">
                <a:cs typeface="Times New Roman" pitchFamily="18" charset="0"/>
              </a:rPr>
              <a:t>d</a:t>
            </a:r>
            <a:r>
              <a:rPr lang="zh-CN" altLang="zh-CN" sz="1600">
                <a:cs typeface="Times New Roman" pitchFamily="18" charset="0"/>
              </a:rPr>
              <a:t>=0</a:t>
            </a:r>
            <a:r>
              <a:rPr lang="zh-CN" sz="1600">
                <a:cs typeface="Times New Roman" pitchFamily="18" charset="0"/>
              </a:rPr>
              <a:t>，</a:t>
            </a:r>
            <a:r>
              <a:rPr lang="zh-CN" altLang="zh-CN" sz="1600" i="1">
                <a:cs typeface="Times New Roman" pitchFamily="18" charset="0"/>
              </a:rPr>
              <a:t>a</a:t>
            </a:r>
            <a:r>
              <a:rPr lang="zh-CN" altLang="zh-CN" sz="1600">
                <a:cs typeface="Times New Roman" pitchFamily="18" charset="0"/>
              </a:rPr>
              <a:t>=-1</a:t>
            </a:r>
            <a:r>
              <a:rPr lang="zh-CN" sz="1600">
                <a:cs typeface="Times New Roman" pitchFamily="18" charset="0"/>
              </a:rPr>
              <a:t>，</a:t>
            </a:r>
            <a:r>
              <a:rPr lang="zh-CN" altLang="zh-CN" sz="1600" i="1">
                <a:cs typeface="Times New Roman" pitchFamily="18" charset="0"/>
              </a:rPr>
              <a:t>e</a:t>
            </a:r>
            <a:r>
              <a:rPr lang="zh-CN" altLang="zh-CN" sz="1600">
                <a:cs typeface="Times New Roman" pitchFamily="18" charset="0"/>
              </a:rPr>
              <a:t>=1</a:t>
            </a:r>
            <a:r>
              <a:rPr lang="zh-CN" sz="1600">
                <a:cs typeface="Times New Roman" pitchFamily="18" charset="0"/>
              </a:rPr>
              <a:t>时有</a:t>
            </a:r>
            <a:r>
              <a:rPr lang="zh-CN" altLang="zh-CN" sz="1600" i="1">
                <a:cs typeface="Times New Roman" pitchFamily="18" charset="0"/>
              </a:rPr>
              <a:t>x</a:t>
            </a:r>
            <a:r>
              <a:rPr lang="zh-CN" altLang="zh-CN" sz="1600">
                <a:cs typeface="Times New Roman" pitchFamily="18" charset="0"/>
              </a:rPr>
              <a:t>´=-</a:t>
            </a:r>
            <a:r>
              <a:rPr lang="zh-CN" altLang="zh-CN" sz="1600" i="1">
                <a:cs typeface="Times New Roman" pitchFamily="18" charset="0"/>
              </a:rPr>
              <a:t>x</a:t>
            </a:r>
            <a:r>
              <a:rPr lang="zh-CN" sz="1600">
                <a:cs typeface="Times New Roman" pitchFamily="18" charset="0"/>
              </a:rPr>
              <a:t>，</a:t>
            </a:r>
            <a:r>
              <a:rPr lang="zh-CN" altLang="zh-CN" sz="1600" i="1">
                <a:cs typeface="Times New Roman" pitchFamily="18" charset="0"/>
              </a:rPr>
              <a:t>y</a:t>
            </a:r>
            <a:r>
              <a:rPr lang="zh-CN" altLang="zh-CN" sz="1600">
                <a:cs typeface="Times New Roman" pitchFamily="18" charset="0"/>
              </a:rPr>
              <a:t>´=</a:t>
            </a:r>
            <a:r>
              <a:rPr lang="zh-CN" altLang="zh-CN" sz="1600" i="1">
                <a:cs typeface="Times New Roman" pitchFamily="18" charset="0"/>
              </a:rPr>
              <a:t>y</a:t>
            </a:r>
            <a:r>
              <a:rPr lang="zh-CN" sz="1600">
                <a:cs typeface="Times New Roman" pitchFamily="18" charset="0"/>
              </a:rPr>
              <a:t>，产生</a:t>
            </a:r>
            <a:r>
              <a:rPr lang="zh-CN" altLang="zh-CN" sz="1600" i="1">
                <a:cs typeface="Times New Roman" pitchFamily="18" charset="0"/>
              </a:rPr>
              <a:t>y</a:t>
            </a:r>
            <a:r>
              <a:rPr lang="zh-CN" sz="1600">
                <a:cs typeface="Times New Roman" pitchFamily="18" charset="0"/>
              </a:rPr>
              <a:t>轴对称图形</a:t>
            </a:r>
          </a:p>
          <a:p>
            <a:pPr marL="2357438" lvl="4" indent="-342900" algn="just" eaLnBrk="0" hangingPunct="0">
              <a:spcBef>
                <a:spcPct val="20000"/>
              </a:spcBef>
              <a:buClr>
                <a:schemeClr val="hlink"/>
              </a:buClr>
              <a:buFont typeface="Wingdings" pitchFamily="2" charset="2"/>
              <a:buChar char="v"/>
            </a:pPr>
            <a:r>
              <a:rPr lang="zh-CN" sz="1600">
                <a:cs typeface="Times New Roman" pitchFamily="18" charset="0"/>
              </a:rPr>
              <a:t>当</a:t>
            </a:r>
            <a:r>
              <a:rPr lang="zh-CN" altLang="zh-CN" sz="1600" i="1">
                <a:cs typeface="Times New Roman" pitchFamily="18" charset="0"/>
              </a:rPr>
              <a:t>b</a:t>
            </a:r>
            <a:r>
              <a:rPr lang="zh-CN" altLang="zh-CN" sz="1600">
                <a:cs typeface="Times New Roman" pitchFamily="18" charset="0"/>
              </a:rPr>
              <a:t>=</a:t>
            </a:r>
            <a:r>
              <a:rPr lang="zh-CN" altLang="zh-CN" sz="1600" i="1">
                <a:cs typeface="Times New Roman" pitchFamily="18" charset="0"/>
              </a:rPr>
              <a:t>d</a:t>
            </a:r>
            <a:r>
              <a:rPr lang="zh-CN" altLang="zh-CN" sz="1600">
                <a:cs typeface="Times New Roman" pitchFamily="18" charset="0"/>
              </a:rPr>
              <a:t>=0</a:t>
            </a:r>
            <a:r>
              <a:rPr lang="zh-CN" sz="1600">
                <a:cs typeface="Times New Roman" pitchFamily="18" charset="0"/>
              </a:rPr>
              <a:t>，</a:t>
            </a:r>
            <a:r>
              <a:rPr lang="zh-CN" altLang="zh-CN" sz="1600" i="1">
                <a:cs typeface="Times New Roman" pitchFamily="18" charset="0"/>
              </a:rPr>
              <a:t>a</a:t>
            </a:r>
            <a:r>
              <a:rPr lang="zh-CN" altLang="zh-CN" sz="1600">
                <a:cs typeface="Times New Roman" pitchFamily="18" charset="0"/>
              </a:rPr>
              <a:t>=1</a:t>
            </a:r>
            <a:r>
              <a:rPr lang="zh-CN" sz="1600">
                <a:cs typeface="Times New Roman" pitchFamily="18" charset="0"/>
              </a:rPr>
              <a:t>，</a:t>
            </a:r>
            <a:r>
              <a:rPr lang="zh-CN" altLang="zh-CN" sz="1600" i="1">
                <a:cs typeface="Times New Roman" pitchFamily="18" charset="0"/>
              </a:rPr>
              <a:t>e</a:t>
            </a:r>
            <a:r>
              <a:rPr lang="zh-CN" altLang="zh-CN" sz="1600">
                <a:cs typeface="Times New Roman" pitchFamily="18" charset="0"/>
              </a:rPr>
              <a:t>=-1</a:t>
            </a:r>
            <a:r>
              <a:rPr lang="zh-CN" sz="1600">
                <a:cs typeface="Times New Roman" pitchFamily="18" charset="0"/>
              </a:rPr>
              <a:t>时有</a:t>
            </a:r>
            <a:r>
              <a:rPr lang="zh-CN" altLang="zh-CN" sz="1600" i="1">
                <a:cs typeface="Times New Roman" pitchFamily="18" charset="0"/>
              </a:rPr>
              <a:t>x</a:t>
            </a:r>
            <a:r>
              <a:rPr lang="zh-CN" altLang="zh-CN" sz="1600">
                <a:cs typeface="Times New Roman" pitchFamily="18" charset="0"/>
              </a:rPr>
              <a:t>´=</a:t>
            </a:r>
            <a:r>
              <a:rPr lang="zh-CN" altLang="zh-CN" sz="1600" i="1">
                <a:cs typeface="Times New Roman" pitchFamily="18" charset="0"/>
              </a:rPr>
              <a:t>x</a:t>
            </a:r>
            <a:r>
              <a:rPr lang="zh-CN" sz="1600">
                <a:cs typeface="Times New Roman" pitchFamily="18" charset="0"/>
              </a:rPr>
              <a:t>，</a:t>
            </a:r>
            <a:r>
              <a:rPr lang="zh-CN" altLang="zh-CN" sz="1600" i="1">
                <a:cs typeface="Times New Roman" pitchFamily="18" charset="0"/>
              </a:rPr>
              <a:t>y</a:t>
            </a:r>
            <a:r>
              <a:rPr lang="zh-CN" altLang="zh-CN" sz="1600">
                <a:cs typeface="Times New Roman" pitchFamily="18" charset="0"/>
              </a:rPr>
              <a:t>´=-</a:t>
            </a:r>
            <a:r>
              <a:rPr lang="zh-CN" altLang="zh-CN" sz="1600" i="1">
                <a:cs typeface="Times New Roman" pitchFamily="18" charset="0"/>
              </a:rPr>
              <a:t>y</a:t>
            </a:r>
            <a:r>
              <a:rPr lang="zh-CN" sz="1600">
                <a:cs typeface="Times New Roman" pitchFamily="18" charset="0"/>
              </a:rPr>
              <a:t>，产生</a:t>
            </a:r>
            <a:r>
              <a:rPr lang="zh-CN" altLang="zh-CN" sz="1600" i="1">
                <a:cs typeface="Times New Roman" pitchFamily="18" charset="0"/>
              </a:rPr>
              <a:t>x</a:t>
            </a:r>
            <a:r>
              <a:rPr lang="zh-CN" sz="1600">
                <a:cs typeface="Times New Roman" pitchFamily="18" charset="0"/>
              </a:rPr>
              <a:t>轴对称图形</a:t>
            </a:r>
          </a:p>
          <a:p>
            <a:pPr marL="2357438" lvl="4" indent="-342900" algn="just" eaLnBrk="0" hangingPunct="0">
              <a:spcBef>
                <a:spcPct val="20000"/>
              </a:spcBef>
              <a:buClr>
                <a:schemeClr val="hlink"/>
              </a:buClr>
              <a:buFont typeface="Wingdings" pitchFamily="2" charset="2"/>
              <a:buChar char="v"/>
            </a:pPr>
            <a:r>
              <a:rPr lang="zh-CN" sz="1600">
                <a:cs typeface="Times New Roman" pitchFamily="18" charset="0"/>
              </a:rPr>
              <a:t>当</a:t>
            </a:r>
            <a:r>
              <a:rPr lang="zh-CN" altLang="zh-CN" sz="1600" i="1">
                <a:cs typeface="Times New Roman" pitchFamily="18" charset="0"/>
              </a:rPr>
              <a:t>b</a:t>
            </a:r>
            <a:r>
              <a:rPr lang="zh-CN" altLang="zh-CN" sz="1600">
                <a:cs typeface="Times New Roman" pitchFamily="18" charset="0"/>
              </a:rPr>
              <a:t>=</a:t>
            </a:r>
            <a:r>
              <a:rPr lang="zh-CN" altLang="zh-CN" sz="1600" i="1">
                <a:cs typeface="Times New Roman" pitchFamily="18" charset="0"/>
              </a:rPr>
              <a:t>d</a:t>
            </a:r>
            <a:r>
              <a:rPr lang="zh-CN" altLang="zh-CN" sz="1600">
                <a:cs typeface="Times New Roman" pitchFamily="18" charset="0"/>
              </a:rPr>
              <a:t>=0</a:t>
            </a:r>
            <a:r>
              <a:rPr lang="zh-CN" sz="1600">
                <a:cs typeface="Times New Roman" pitchFamily="18" charset="0"/>
              </a:rPr>
              <a:t>，</a:t>
            </a:r>
            <a:r>
              <a:rPr lang="zh-CN" altLang="zh-CN" sz="1600" i="1">
                <a:cs typeface="Times New Roman" pitchFamily="18" charset="0"/>
              </a:rPr>
              <a:t>a</a:t>
            </a:r>
            <a:r>
              <a:rPr lang="zh-CN" altLang="zh-CN" sz="1600">
                <a:cs typeface="Times New Roman" pitchFamily="18" charset="0"/>
              </a:rPr>
              <a:t>=</a:t>
            </a:r>
            <a:r>
              <a:rPr lang="zh-CN" altLang="zh-CN" sz="1600" i="1">
                <a:cs typeface="Times New Roman" pitchFamily="18" charset="0"/>
              </a:rPr>
              <a:t>e</a:t>
            </a:r>
            <a:r>
              <a:rPr lang="zh-CN" altLang="zh-CN" sz="1600">
                <a:cs typeface="Times New Roman" pitchFamily="18" charset="0"/>
              </a:rPr>
              <a:t>=-1</a:t>
            </a:r>
            <a:r>
              <a:rPr lang="zh-CN" sz="1600">
                <a:cs typeface="Times New Roman" pitchFamily="18" charset="0"/>
              </a:rPr>
              <a:t>时有</a:t>
            </a:r>
            <a:r>
              <a:rPr lang="zh-CN" altLang="zh-CN" sz="1600" i="1">
                <a:cs typeface="Times New Roman" pitchFamily="18" charset="0"/>
              </a:rPr>
              <a:t>x</a:t>
            </a:r>
            <a:r>
              <a:rPr lang="zh-CN" altLang="zh-CN" sz="1600">
                <a:cs typeface="Times New Roman" pitchFamily="18" charset="0"/>
              </a:rPr>
              <a:t>´=-</a:t>
            </a:r>
            <a:r>
              <a:rPr lang="zh-CN" altLang="zh-CN" sz="1600" i="1">
                <a:cs typeface="Times New Roman" pitchFamily="18" charset="0"/>
              </a:rPr>
              <a:t>x</a:t>
            </a:r>
            <a:r>
              <a:rPr lang="zh-CN" sz="1600">
                <a:cs typeface="Times New Roman" pitchFamily="18" charset="0"/>
              </a:rPr>
              <a:t>，</a:t>
            </a:r>
            <a:r>
              <a:rPr lang="zh-CN" altLang="zh-CN" sz="1600" i="1">
                <a:cs typeface="Times New Roman" pitchFamily="18" charset="0"/>
              </a:rPr>
              <a:t>y</a:t>
            </a:r>
            <a:r>
              <a:rPr lang="zh-CN" altLang="zh-CN" sz="1600">
                <a:cs typeface="Times New Roman" pitchFamily="18" charset="0"/>
              </a:rPr>
              <a:t>´=-</a:t>
            </a:r>
            <a:r>
              <a:rPr lang="zh-CN" altLang="zh-CN" sz="1600" i="1">
                <a:cs typeface="Times New Roman" pitchFamily="18" charset="0"/>
              </a:rPr>
              <a:t>y</a:t>
            </a:r>
            <a:r>
              <a:rPr lang="zh-CN" sz="1600">
                <a:cs typeface="Times New Roman" pitchFamily="18" charset="0"/>
              </a:rPr>
              <a:t>，产生原点对称图形</a:t>
            </a:r>
          </a:p>
          <a:p>
            <a:pPr marL="2357438" lvl="4" indent="-342900" algn="just" eaLnBrk="0" hangingPunct="0">
              <a:spcBef>
                <a:spcPct val="20000"/>
              </a:spcBef>
              <a:buClr>
                <a:schemeClr val="hlink"/>
              </a:buClr>
              <a:buFont typeface="Wingdings" pitchFamily="2" charset="2"/>
              <a:buChar char="v"/>
            </a:pPr>
            <a:r>
              <a:rPr lang="zh-CN" sz="1600">
                <a:cs typeface="Times New Roman" pitchFamily="18" charset="0"/>
              </a:rPr>
              <a:t>当</a:t>
            </a:r>
            <a:r>
              <a:rPr lang="zh-CN" altLang="zh-CN" sz="1600" i="1">
                <a:cs typeface="Times New Roman" pitchFamily="18" charset="0"/>
              </a:rPr>
              <a:t>b</a:t>
            </a:r>
            <a:r>
              <a:rPr lang="zh-CN" altLang="zh-CN" sz="1600">
                <a:cs typeface="Times New Roman" pitchFamily="18" charset="0"/>
              </a:rPr>
              <a:t>=</a:t>
            </a:r>
            <a:r>
              <a:rPr lang="zh-CN" altLang="zh-CN" sz="1600" i="1">
                <a:cs typeface="Times New Roman" pitchFamily="18" charset="0"/>
              </a:rPr>
              <a:t>d</a:t>
            </a:r>
            <a:r>
              <a:rPr lang="zh-CN" altLang="zh-CN" sz="1600">
                <a:cs typeface="Times New Roman" pitchFamily="18" charset="0"/>
              </a:rPr>
              <a:t>=1</a:t>
            </a:r>
            <a:r>
              <a:rPr lang="zh-CN" sz="1600">
                <a:cs typeface="Times New Roman" pitchFamily="18" charset="0"/>
              </a:rPr>
              <a:t>，</a:t>
            </a:r>
            <a:r>
              <a:rPr lang="zh-CN" altLang="zh-CN" sz="1600" i="1">
                <a:cs typeface="Times New Roman" pitchFamily="18" charset="0"/>
              </a:rPr>
              <a:t>a</a:t>
            </a:r>
            <a:r>
              <a:rPr lang="zh-CN" altLang="zh-CN" sz="1600">
                <a:cs typeface="Times New Roman" pitchFamily="18" charset="0"/>
              </a:rPr>
              <a:t>=</a:t>
            </a:r>
            <a:r>
              <a:rPr lang="zh-CN" altLang="zh-CN" sz="1600" i="1">
                <a:cs typeface="Times New Roman" pitchFamily="18" charset="0"/>
              </a:rPr>
              <a:t>e</a:t>
            </a:r>
            <a:r>
              <a:rPr lang="zh-CN" altLang="zh-CN" sz="1600">
                <a:cs typeface="Times New Roman" pitchFamily="18" charset="0"/>
              </a:rPr>
              <a:t>=0</a:t>
            </a:r>
            <a:r>
              <a:rPr lang="zh-CN" sz="1600">
                <a:cs typeface="Times New Roman" pitchFamily="18" charset="0"/>
              </a:rPr>
              <a:t>时有</a:t>
            </a:r>
            <a:r>
              <a:rPr lang="zh-CN" altLang="zh-CN" sz="1600" i="1">
                <a:cs typeface="Times New Roman" pitchFamily="18" charset="0"/>
              </a:rPr>
              <a:t>x</a:t>
            </a:r>
            <a:r>
              <a:rPr lang="zh-CN" altLang="zh-CN" sz="1600">
                <a:cs typeface="Times New Roman" pitchFamily="18" charset="0"/>
              </a:rPr>
              <a:t>´=</a:t>
            </a:r>
            <a:r>
              <a:rPr lang="zh-CN" altLang="zh-CN" sz="1600" i="1">
                <a:cs typeface="Times New Roman" pitchFamily="18" charset="0"/>
              </a:rPr>
              <a:t>y</a:t>
            </a:r>
            <a:r>
              <a:rPr lang="zh-CN" sz="1600">
                <a:cs typeface="Times New Roman" pitchFamily="18" charset="0"/>
              </a:rPr>
              <a:t>，</a:t>
            </a:r>
            <a:r>
              <a:rPr lang="zh-CN" altLang="zh-CN" sz="1600" i="1">
                <a:cs typeface="Times New Roman" pitchFamily="18" charset="0"/>
              </a:rPr>
              <a:t>y</a:t>
            </a:r>
            <a:r>
              <a:rPr lang="zh-CN" altLang="zh-CN" sz="1600">
                <a:cs typeface="Times New Roman" pitchFamily="18" charset="0"/>
              </a:rPr>
              <a:t>´=</a:t>
            </a:r>
            <a:r>
              <a:rPr lang="zh-CN" altLang="zh-CN" sz="1600" i="1">
                <a:cs typeface="Times New Roman" pitchFamily="18" charset="0"/>
              </a:rPr>
              <a:t>x</a:t>
            </a:r>
            <a:r>
              <a:rPr lang="zh-CN" sz="1600">
                <a:cs typeface="Times New Roman" pitchFamily="18" charset="0"/>
              </a:rPr>
              <a:t>，产生直线</a:t>
            </a:r>
            <a:r>
              <a:rPr lang="zh-CN" altLang="zh-CN" sz="1600">
                <a:cs typeface="Times New Roman" pitchFamily="18" charset="0"/>
              </a:rPr>
              <a:t>y=x</a:t>
            </a:r>
            <a:r>
              <a:rPr lang="zh-CN" sz="1600">
                <a:cs typeface="Times New Roman" pitchFamily="18" charset="0"/>
              </a:rPr>
              <a:t>对称图形</a:t>
            </a:r>
          </a:p>
          <a:p>
            <a:pPr marL="2357438" lvl="4" indent="-342900" algn="just" eaLnBrk="0" hangingPunct="0">
              <a:spcBef>
                <a:spcPct val="20000"/>
              </a:spcBef>
              <a:buClr>
                <a:schemeClr val="hlink"/>
              </a:buClr>
              <a:buFont typeface="Wingdings" pitchFamily="2" charset="2"/>
              <a:buChar char="v"/>
            </a:pPr>
            <a:r>
              <a:rPr lang="zh-CN" sz="1600">
                <a:cs typeface="Times New Roman" pitchFamily="18" charset="0"/>
              </a:rPr>
              <a:t>当</a:t>
            </a:r>
            <a:r>
              <a:rPr lang="zh-CN" altLang="zh-CN" sz="1600" i="1">
                <a:cs typeface="Times New Roman" pitchFamily="18" charset="0"/>
              </a:rPr>
              <a:t>b</a:t>
            </a:r>
            <a:r>
              <a:rPr lang="zh-CN" altLang="zh-CN" sz="1600">
                <a:cs typeface="Times New Roman" pitchFamily="18" charset="0"/>
              </a:rPr>
              <a:t>=</a:t>
            </a:r>
            <a:r>
              <a:rPr lang="zh-CN" altLang="zh-CN" sz="1600" i="1">
                <a:cs typeface="Times New Roman" pitchFamily="18" charset="0"/>
              </a:rPr>
              <a:t>d</a:t>
            </a:r>
            <a:r>
              <a:rPr lang="zh-CN" altLang="zh-CN" sz="1600">
                <a:cs typeface="Times New Roman" pitchFamily="18" charset="0"/>
              </a:rPr>
              <a:t>=-1</a:t>
            </a:r>
            <a:r>
              <a:rPr lang="zh-CN" sz="1600">
                <a:cs typeface="Times New Roman" pitchFamily="18" charset="0"/>
              </a:rPr>
              <a:t>，</a:t>
            </a:r>
            <a:r>
              <a:rPr lang="zh-CN" altLang="zh-CN" sz="1600" i="1">
                <a:cs typeface="Times New Roman" pitchFamily="18" charset="0"/>
              </a:rPr>
              <a:t>a</a:t>
            </a:r>
            <a:r>
              <a:rPr lang="zh-CN" altLang="zh-CN" sz="1600">
                <a:cs typeface="Times New Roman" pitchFamily="18" charset="0"/>
              </a:rPr>
              <a:t>=</a:t>
            </a:r>
            <a:r>
              <a:rPr lang="zh-CN" altLang="zh-CN" sz="1600" i="1">
                <a:cs typeface="Times New Roman" pitchFamily="18" charset="0"/>
              </a:rPr>
              <a:t>e</a:t>
            </a:r>
            <a:r>
              <a:rPr lang="zh-CN" altLang="zh-CN" sz="1600">
                <a:cs typeface="Times New Roman" pitchFamily="18" charset="0"/>
              </a:rPr>
              <a:t>=0</a:t>
            </a:r>
            <a:r>
              <a:rPr lang="zh-CN" sz="1600">
                <a:cs typeface="Times New Roman" pitchFamily="18" charset="0"/>
              </a:rPr>
              <a:t>时有</a:t>
            </a:r>
            <a:r>
              <a:rPr lang="zh-CN" altLang="zh-CN" sz="1600" i="1">
                <a:cs typeface="Times New Roman" pitchFamily="18" charset="0"/>
              </a:rPr>
              <a:t>x</a:t>
            </a:r>
            <a:r>
              <a:rPr lang="zh-CN" altLang="zh-CN" sz="1600">
                <a:cs typeface="Times New Roman" pitchFamily="18" charset="0"/>
              </a:rPr>
              <a:t>´=-</a:t>
            </a:r>
            <a:r>
              <a:rPr lang="zh-CN" altLang="zh-CN" sz="1600" i="1">
                <a:cs typeface="Times New Roman" pitchFamily="18" charset="0"/>
              </a:rPr>
              <a:t>y</a:t>
            </a:r>
            <a:r>
              <a:rPr lang="zh-CN" sz="1600">
                <a:cs typeface="Times New Roman" pitchFamily="18" charset="0"/>
              </a:rPr>
              <a:t>，</a:t>
            </a:r>
            <a:r>
              <a:rPr lang="zh-CN" altLang="zh-CN" sz="1600" i="1">
                <a:cs typeface="Times New Roman" pitchFamily="18" charset="0"/>
              </a:rPr>
              <a:t>y</a:t>
            </a:r>
            <a:r>
              <a:rPr lang="zh-CN" altLang="zh-CN" sz="1600">
                <a:cs typeface="Times New Roman" pitchFamily="18" charset="0"/>
              </a:rPr>
              <a:t>´=-</a:t>
            </a:r>
            <a:r>
              <a:rPr lang="zh-CN" altLang="zh-CN" sz="1600" i="1">
                <a:cs typeface="Times New Roman" pitchFamily="18" charset="0"/>
              </a:rPr>
              <a:t>x</a:t>
            </a:r>
            <a:r>
              <a:rPr lang="zh-CN" sz="1600">
                <a:cs typeface="Times New Roman" pitchFamily="18" charset="0"/>
              </a:rPr>
              <a:t>，产生直线</a:t>
            </a:r>
            <a:r>
              <a:rPr lang="zh-CN" altLang="zh-CN" sz="1600" i="1">
                <a:cs typeface="Times New Roman" pitchFamily="18" charset="0"/>
              </a:rPr>
              <a:t>y</a:t>
            </a:r>
            <a:r>
              <a:rPr lang="zh-CN" altLang="zh-CN" sz="1600">
                <a:cs typeface="Times New Roman" pitchFamily="18" charset="0"/>
              </a:rPr>
              <a:t>=-</a:t>
            </a:r>
            <a:r>
              <a:rPr lang="zh-CN" altLang="zh-CN" sz="1600" i="1">
                <a:cs typeface="Times New Roman" pitchFamily="18" charset="0"/>
              </a:rPr>
              <a:t>x</a:t>
            </a:r>
            <a:r>
              <a:rPr lang="zh-CN" sz="1600">
                <a:cs typeface="Times New Roman" pitchFamily="18" charset="0"/>
              </a:rPr>
              <a:t>对称图形</a:t>
            </a:r>
          </a:p>
        </p:txBody>
      </p:sp>
      <p:sp>
        <p:nvSpPr>
          <p:cNvPr id="20486" name="Rectangle 6"/>
          <p:cNvSpPr>
            <a:spLocks noChangeArrowheads="1"/>
          </p:cNvSpPr>
          <p:nvPr/>
        </p:nvSpPr>
        <p:spPr bwMode="auto">
          <a:xfrm>
            <a:off x="395288" y="5632450"/>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zh-CN" sz="2400">
              <a:latin typeface="Times New Roman" pitchFamily="18" charset="0"/>
              <a:ea typeface="仿宋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D34E4856-8797-4479-A760-32EA71594715}" type="datetime1">
              <a:rPr lang="zh-CN" altLang="en-US"/>
              <a:pPr/>
              <a:t>2010/11/8</a:t>
            </a:fld>
            <a:endParaRPr lang="zh-CN" altLang="zh-CN"/>
          </a:p>
        </p:txBody>
      </p:sp>
      <p:sp>
        <p:nvSpPr>
          <p:cNvPr id="7" name="灯片编号占位符 6"/>
          <p:cNvSpPr>
            <a:spLocks noGrp="1"/>
          </p:cNvSpPr>
          <p:nvPr>
            <p:ph type="sldNum" sz="quarter" idx="12"/>
          </p:nvPr>
        </p:nvSpPr>
        <p:spPr/>
        <p:txBody>
          <a:bodyPr/>
          <a:lstStyle/>
          <a:p>
            <a:fld id="{10C413C5-0BBD-4054-A981-501720099522}" type="slidenum">
              <a:rPr lang="zh-CN" altLang="zh-CN"/>
              <a:pPr/>
              <a:t>18</a:t>
            </a:fld>
            <a:endParaRPr lang="zh-CN" altLang="zh-CN"/>
          </a:p>
        </p:txBody>
      </p:sp>
      <p:sp>
        <p:nvSpPr>
          <p:cNvPr id="21506" name="Rectangle 2"/>
          <p:cNvSpPr>
            <a:spLocks noRot="1" noChangeArrowheads="1"/>
          </p:cNvSpPr>
          <p:nvPr>
            <p:ph type="title"/>
          </p:nvPr>
        </p:nvSpPr>
        <p:spPr/>
        <p:txBody>
          <a:bodyPr/>
          <a:lstStyle/>
          <a:p>
            <a:r>
              <a:rPr lang="zh-CN" b="1" u="sng"/>
              <a:t>第七章：图形变换</a:t>
            </a:r>
          </a:p>
        </p:txBody>
      </p:sp>
      <p:sp>
        <p:nvSpPr>
          <p:cNvPr id="21507" name="Rectangle 3"/>
          <p:cNvSpPr>
            <a:spLocks noRot="1" noChangeArrowheads="1"/>
          </p:cNvSpPr>
          <p:nvPr>
            <p:ph type="body" sz="half" idx="1"/>
          </p:nvPr>
        </p:nvSpPr>
        <p:spPr>
          <a:xfrm>
            <a:off x="301625" y="1905000"/>
            <a:ext cx="8455025" cy="3179763"/>
          </a:xfrm>
          <a:noFill/>
        </p:spPr>
        <p:txBody>
          <a:bodyPr/>
          <a:lstStyle/>
          <a:p>
            <a:pPr marL="714375" lvl="2" indent="0" algn="just" defTabSz="1071563" eaLnBrk="0" hangingPunct="0"/>
            <a:r>
              <a:rPr lang="zh-CN" altLang="zh-CN" sz="1800"/>
              <a:t> </a:t>
            </a:r>
            <a:r>
              <a:rPr lang="zh-CN" sz="1800"/>
              <a:t>错切变换</a:t>
            </a:r>
          </a:p>
          <a:p>
            <a:pPr marL="714375" lvl="2" indent="0" algn="just" defTabSz="1071563" eaLnBrk="0" hangingPunct="0"/>
            <a:endParaRPr lang="zh-CN" sz="1800"/>
          </a:p>
          <a:p>
            <a:pPr marL="714375" lvl="2" indent="0" algn="just" defTabSz="1071563" eaLnBrk="0" hangingPunct="0"/>
            <a:endParaRPr lang="zh-CN" sz="1800"/>
          </a:p>
          <a:p>
            <a:pPr marL="714375" lvl="2" indent="0" algn="just" defTabSz="1071563" eaLnBrk="0" hangingPunct="0"/>
            <a:endParaRPr lang="zh-CN" sz="1800"/>
          </a:p>
          <a:p>
            <a:pPr marL="714375" lvl="2" indent="0" algn="just" defTabSz="1071563" eaLnBrk="0" hangingPunct="0"/>
            <a:endParaRPr lang="zh-CN" sz="1800"/>
          </a:p>
          <a:p>
            <a:pPr marL="1071563" lvl="3" indent="0" defTabSz="1071563">
              <a:buSzTx/>
            </a:pPr>
            <a:r>
              <a:rPr lang="zh-CN" sz="1600"/>
              <a:t> 当</a:t>
            </a:r>
            <a:r>
              <a:rPr lang="zh-CN" altLang="zh-CN" sz="1600" i="1"/>
              <a:t>d</a:t>
            </a:r>
            <a:r>
              <a:rPr lang="zh-CN" altLang="zh-CN" sz="1600"/>
              <a:t>=0</a:t>
            </a:r>
            <a:r>
              <a:rPr lang="zh-CN" sz="1600"/>
              <a:t>时，</a:t>
            </a:r>
            <a:r>
              <a:rPr lang="zh-CN" altLang="zh-CN" sz="1600" i="1"/>
              <a:t>x</a:t>
            </a:r>
            <a:r>
              <a:rPr lang="zh-CN" altLang="zh-CN" sz="1600"/>
              <a:t>´=</a:t>
            </a:r>
            <a:r>
              <a:rPr lang="zh-CN" altLang="zh-CN" sz="1600" i="1"/>
              <a:t>x</a:t>
            </a:r>
            <a:r>
              <a:rPr lang="zh-CN" altLang="zh-CN" sz="1600"/>
              <a:t>+</a:t>
            </a:r>
            <a:r>
              <a:rPr lang="zh-CN" altLang="zh-CN" sz="1600" i="1"/>
              <a:t>by</a:t>
            </a:r>
            <a:r>
              <a:rPr lang="zh-CN" sz="1600"/>
              <a:t>，</a:t>
            </a:r>
            <a:r>
              <a:rPr lang="zh-CN" altLang="zh-CN" sz="1600" i="1"/>
              <a:t>y</a:t>
            </a:r>
            <a:r>
              <a:rPr lang="zh-CN" altLang="zh-CN" sz="1600"/>
              <a:t>´=</a:t>
            </a:r>
            <a:r>
              <a:rPr lang="zh-CN" altLang="zh-CN" sz="1600" i="1"/>
              <a:t>y</a:t>
            </a:r>
            <a:r>
              <a:rPr lang="zh-CN" sz="1600"/>
              <a:t>，此时，图形的</a:t>
            </a:r>
            <a:r>
              <a:rPr lang="zh-CN" altLang="zh-CN" sz="1600" i="1"/>
              <a:t>y</a:t>
            </a:r>
            <a:r>
              <a:rPr lang="zh-CN" sz="1600"/>
              <a:t>坐标不变，</a:t>
            </a:r>
            <a:r>
              <a:rPr lang="zh-CN" altLang="zh-CN" sz="1600" i="1"/>
              <a:t>x</a:t>
            </a:r>
            <a:r>
              <a:rPr lang="zh-CN" sz="1600"/>
              <a:t>坐标随初值  </a:t>
            </a:r>
            <a:r>
              <a:rPr lang="zh-CN" altLang="zh-CN" sz="1600"/>
              <a:t>(</a:t>
            </a:r>
            <a:r>
              <a:rPr lang="zh-CN" altLang="zh-CN" sz="1600" i="1"/>
              <a:t>x</a:t>
            </a:r>
            <a:r>
              <a:rPr lang="zh-CN" sz="1600"/>
              <a:t>，</a:t>
            </a:r>
            <a:r>
              <a:rPr lang="zh-CN" altLang="zh-CN" sz="1600" i="1"/>
              <a:t>y</a:t>
            </a:r>
            <a:r>
              <a:rPr lang="zh-CN" altLang="zh-CN" sz="1600"/>
              <a:t>)</a:t>
            </a:r>
            <a:r>
              <a:rPr lang="zh-CN" sz="1600"/>
              <a:t>及变换系数</a:t>
            </a:r>
            <a:r>
              <a:rPr lang="zh-CN" altLang="zh-CN" sz="1600" i="1"/>
              <a:t>b</a:t>
            </a:r>
            <a:r>
              <a:rPr lang="zh-CN" sz="1600"/>
              <a:t>作线性变化</a:t>
            </a:r>
          </a:p>
          <a:p>
            <a:pPr marL="1071563" lvl="3" indent="0" defTabSz="1071563">
              <a:buSzTx/>
            </a:pPr>
            <a:r>
              <a:rPr lang="zh-CN" sz="1600"/>
              <a:t> 当</a:t>
            </a:r>
            <a:r>
              <a:rPr lang="zh-CN" altLang="zh-CN" sz="1600" i="1"/>
              <a:t>b</a:t>
            </a:r>
            <a:r>
              <a:rPr lang="zh-CN" altLang="zh-CN" sz="1600"/>
              <a:t>=0</a:t>
            </a:r>
            <a:r>
              <a:rPr lang="zh-CN" sz="1600"/>
              <a:t>时，</a:t>
            </a:r>
            <a:r>
              <a:rPr lang="zh-CN" altLang="zh-CN" sz="1600" i="1"/>
              <a:t>x</a:t>
            </a:r>
            <a:r>
              <a:rPr lang="zh-CN" altLang="zh-CN" sz="1600"/>
              <a:t>´=</a:t>
            </a:r>
            <a:r>
              <a:rPr lang="zh-CN" altLang="zh-CN" sz="1600" i="1"/>
              <a:t>x</a:t>
            </a:r>
            <a:r>
              <a:rPr lang="zh-CN" sz="1600"/>
              <a:t>，</a:t>
            </a:r>
            <a:r>
              <a:rPr lang="zh-CN" altLang="zh-CN" sz="1600" i="1"/>
              <a:t>y</a:t>
            </a:r>
            <a:r>
              <a:rPr lang="zh-CN" altLang="zh-CN" sz="1600"/>
              <a:t>´=</a:t>
            </a:r>
            <a:r>
              <a:rPr lang="zh-CN" altLang="zh-CN" sz="1600" i="1"/>
              <a:t>dx</a:t>
            </a:r>
            <a:r>
              <a:rPr lang="zh-CN" altLang="zh-CN" sz="1600"/>
              <a:t>+</a:t>
            </a:r>
            <a:r>
              <a:rPr lang="zh-CN" altLang="zh-CN" sz="1600" i="1"/>
              <a:t>y</a:t>
            </a:r>
            <a:r>
              <a:rPr lang="zh-CN" sz="1600"/>
              <a:t>，此时，图形的</a:t>
            </a:r>
            <a:r>
              <a:rPr lang="zh-CN" altLang="zh-CN" sz="1600" i="1"/>
              <a:t>x</a:t>
            </a:r>
            <a:r>
              <a:rPr lang="zh-CN" sz="1600"/>
              <a:t>坐标不变，</a:t>
            </a:r>
            <a:r>
              <a:rPr lang="zh-CN" altLang="zh-CN" sz="1600" i="1"/>
              <a:t>y</a:t>
            </a:r>
            <a:r>
              <a:rPr lang="zh-CN" sz="1600"/>
              <a:t>坐标随初值  </a:t>
            </a:r>
            <a:r>
              <a:rPr lang="zh-CN" altLang="zh-CN" sz="1600"/>
              <a:t>(</a:t>
            </a:r>
            <a:r>
              <a:rPr lang="zh-CN" altLang="zh-CN" sz="1600" i="1"/>
              <a:t>x</a:t>
            </a:r>
            <a:r>
              <a:rPr lang="zh-CN" sz="1600"/>
              <a:t>，</a:t>
            </a:r>
            <a:r>
              <a:rPr lang="zh-CN" altLang="zh-CN" sz="1600" i="1"/>
              <a:t>y</a:t>
            </a:r>
            <a:r>
              <a:rPr lang="zh-CN" altLang="zh-CN" sz="1600"/>
              <a:t>)</a:t>
            </a:r>
            <a:r>
              <a:rPr lang="zh-CN" sz="1600"/>
              <a:t>及变换系数</a:t>
            </a:r>
            <a:r>
              <a:rPr lang="zh-CN" altLang="zh-CN" sz="1600" i="1"/>
              <a:t>d</a:t>
            </a:r>
            <a:r>
              <a:rPr lang="zh-CN" sz="1600"/>
              <a:t>作线性变化</a:t>
            </a:r>
          </a:p>
        </p:txBody>
      </p:sp>
      <p:pic>
        <p:nvPicPr>
          <p:cNvPr id="21508" name="Picture 4" descr="http:/www.lnnu.edu.cn/xdjyjx/tuxing/Chapter6/CG_Gif_6_223.gif"/>
          <p:cNvPicPr>
            <a:picLocks noRot="1" noChangeAspect="1" noChangeArrowheads="1"/>
          </p:cNvPicPr>
          <p:nvPr>
            <p:ph sz="half" idx="2"/>
          </p:nvPr>
        </p:nvPicPr>
        <p:blipFill>
          <a:blip r:embed="rId2" r:link="rId3">
            <a:extLst>
              <a:ext uri="{28A0092B-C50C-407E-A947-70E740481C1C}">
                <a14:useLocalDpi xmlns:a14="http://schemas.microsoft.com/office/drawing/2010/main" val="0"/>
              </a:ext>
            </a:extLst>
          </a:blip>
          <a:srcRect/>
          <a:stretch>
            <a:fillRect/>
          </a:stretch>
        </p:blipFill>
        <p:spPr>
          <a:xfrm>
            <a:off x="2771775" y="2349500"/>
            <a:ext cx="3438525" cy="1133475"/>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B012E457-E95B-47E7-AC9D-5C42B87704D6}" type="datetime1">
              <a:rPr lang="zh-CN" altLang="en-US"/>
              <a:pPr/>
              <a:t>2010/11/8</a:t>
            </a:fld>
            <a:endParaRPr lang="zh-CN" altLang="zh-CN"/>
          </a:p>
        </p:txBody>
      </p:sp>
      <p:sp>
        <p:nvSpPr>
          <p:cNvPr id="11" name="灯片编号占位符 5"/>
          <p:cNvSpPr>
            <a:spLocks noGrp="1"/>
          </p:cNvSpPr>
          <p:nvPr>
            <p:ph type="sldNum" sz="quarter" idx="12"/>
          </p:nvPr>
        </p:nvSpPr>
        <p:spPr/>
        <p:txBody>
          <a:bodyPr/>
          <a:lstStyle/>
          <a:p>
            <a:fld id="{DD4861B3-A55C-4DDE-8D9B-7B13B31E8907}" type="slidenum">
              <a:rPr lang="zh-CN" altLang="zh-CN"/>
              <a:pPr/>
              <a:t>19</a:t>
            </a:fld>
            <a:endParaRPr lang="zh-CN" altLang="zh-CN"/>
          </a:p>
        </p:txBody>
      </p:sp>
      <p:sp>
        <p:nvSpPr>
          <p:cNvPr id="22530" name="Rectangle 2"/>
          <p:cNvSpPr>
            <a:spLocks noRot="1" noChangeArrowheads="1"/>
          </p:cNvSpPr>
          <p:nvPr>
            <p:ph type="title"/>
          </p:nvPr>
        </p:nvSpPr>
        <p:spPr/>
        <p:txBody>
          <a:bodyPr/>
          <a:lstStyle/>
          <a:p>
            <a:r>
              <a:rPr lang="zh-CN" b="1" u="sng"/>
              <a:t>第七章：图形变换</a:t>
            </a:r>
          </a:p>
        </p:txBody>
      </p:sp>
      <p:sp>
        <p:nvSpPr>
          <p:cNvPr id="22531" name="Rectangle 3"/>
          <p:cNvSpPr>
            <a:spLocks noChangeArrowheads="1"/>
          </p:cNvSpPr>
          <p:nvPr/>
        </p:nvSpPr>
        <p:spPr bwMode="auto">
          <a:xfrm>
            <a:off x="0" y="113347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endParaRPr lang="zh-CN" altLang="zh-CN"/>
          </a:p>
        </p:txBody>
      </p:sp>
      <p:pic>
        <p:nvPicPr>
          <p:cNvPr id="22532" name="Picture 4" descr="http:/www.lnnu.edu.cn/xdjyjx/tuxing/Chapter6/CG_Gif_6_007.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16238" y="1773238"/>
            <a:ext cx="30956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2533" name="Rectangle 5"/>
          <p:cNvSpPr>
            <a:spLocks noChangeArrowheads="1"/>
          </p:cNvSpPr>
          <p:nvPr/>
        </p:nvSpPr>
        <p:spPr bwMode="auto">
          <a:xfrm>
            <a:off x="0" y="4953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endParaRPr lang="zh-CN" altLang="zh-CN"/>
          </a:p>
        </p:txBody>
      </p:sp>
      <p:pic>
        <p:nvPicPr>
          <p:cNvPr id="22534" name="Picture 6" descr="http:/www.lnnu.edu.cn/xdjyjx/tuxing/Chapter6/CG_Gif_6_009.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187450" y="3644900"/>
            <a:ext cx="2808288"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22535" name="Picture 7" descr="http:/www.lnnu.edu.cn/xdjyjx/tuxing/Chapter6/CG_Gif_6_010.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4932363" y="3573463"/>
            <a:ext cx="280828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2536" name="Text Box 8"/>
          <p:cNvSpPr txBox="1">
            <a:spLocks noChangeArrowheads="1"/>
          </p:cNvSpPr>
          <p:nvPr/>
        </p:nvSpPr>
        <p:spPr bwMode="auto">
          <a:xfrm>
            <a:off x="3924300" y="357346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600" b="1">
                <a:solidFill>
                  <a:srgbClr val="3333FF"/>
                </a:solidFill>
                <a:ea typeface="Arial Unicode MS" pitchFamily="34" charset="-122"/>
                <a:cs typeface="Arial Unicode MS" pitchFamily="34" charset="-122"/>
              </a:rPr>
              <a:t>对称变换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9874E1F4-00FF-4886-9029-48B838EDEC6C}" type="datetime1">
              <a:rPr lang="zh-CN" altLang="en-US"/>
              <a:pPr/>
              <a:t>2010/11/8</a:t>
            </a:fld>
            <a:endParaRPr lang="zh-CN" altLang="zh-CN"/>
          </a:p>
        </p:txBody>
      </p:sp>
      <p:sp>
        <p:nvSpPr>
          <p:cNvPr id="12" name="灯片编号占位符 5"/>
          <p:cNvSpPr>
            <a:spLocks noGrp="1"/>
          </p:cNvSpPr>
          <p:nvPr>
            <p:ph type="sldNum" sz="quarter" idx="12"/>
          </p:nvPr>
        </p:nvSpPr>
        <p:spPr/>
        <p:txBody>
          <a:bodyPr/>
          <a:lstStyle/>
          <a:p>
            <a:fld id="{B0C940B7-2EC8-4CD1-930B-6E4FA6F6CBA3}" type="slidenum">
              <a:rPr lang="zh-CN" altLang="zh-CN"/>
              <a:pPr/>
              <a:t>2</a:t>
            </a:fld>
            <a:endParaRPr lang="zh-CN" altLang="zh-CN"/>
          </a:p>
        </p:txBody>
      </p:sp>
      <p:sp>
        <p:nvSpPr>
          <p:cNvPr id="5122" name="Rectangle 2"/>
          <p:cNvSpPr>
            <a:spLocks noRot="1" noChangeArrowheads="1"/>
          </p:cNvSpPr>
          <p:nvPr>
            <p:ph type="title"/>
          </p:nvPr>
        </p:nvSpPr>
        <p:spPr/>
        <p:txBody>
          <a:bodyPr/>
          <a:lstStyle/>
          <a:p>
            <a:r>
              <a:rPr lang="zh-CN" b="1" u="sng"/>
              <a:t>第七章：图形变换</a:t>
            </a:r>
          </a:p>
        </p:txBody>
      </p:sp>
      <p:sp>
        <p:nvSpPr>
          <p:cNvPr id="5123" name="Rectangle 3"/>
          <p:cNvSpPr>
            <a:spLocks noChangeArrowheads="1"/>
          </p:cNvSpPr>
          <p:nvPr/>
        </p:nvSpPr>
        <p:spPr bwMode="auto">
          <a:xfrm>
            <a:off x="287338" y="1917700"/>
            <a:ext cx="304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两个矢量的点积</a:t>
            </a:r>
            <a:r>
              <a:rPr lang="zh-CN" sz="2400">
                <a:cs typeface="Times New Roman" pitchFamily="18" charset="0"/>
              </a:rPr>
              <a:t> </a:t>
            </a:r>
          </a:p>
        </p:txBody>
      </p:sp>
      <p:pic>
        <p:nvPicPr>
          <p:cNvPr id="5124" name="Picture 4" descr="http:/www.lnnu.edu.cn/xdjyjx/tuxing/Chapter6/CG_Gif_6_204.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92275" y="2420938"/>
            <a:ext cx="6769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125" name="Rectangle 5"/>
          <p:cNvSpPr>
            <a:spLocks noChangeArrowheads="1"/>
          </p:cNvSpPr>
          <p:nvPr/>
        </p:nvSpPr>
        <p:spPr bwMode="auto">
          <a:xfrm>
            <a:off x="287338" y="3213100"/>
            <a:ext cx="387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点积满足交换律和分配律</a:t>
            </a:r>
          </a:p>
        </p:txBody>
      </p:sp>
      <p:pic>
        <p:nvPicPr>
          <p:cNvPr id="5126" name="Picture 6" descr="http:/www.lnnu.edu.cn/xdjyjx/tuxing/Chapter6/CG_Gif_6_205.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268538" y="3644900"/>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127" name="Rectangle 7"/>
          <p:cNvSpPr>
            <a:spLocks noChangeArrowheads="1"/>
          </p:cNvSpPr>
          <p:nvPr/>
        </p:nvSpPr>
        <p:spPr bwMode="auto">
          <a:xfrm>
            <a:off x="0" y="3376613"/>
            <a:ext cx="219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Arial"/>
                <a:cs typeface="Times New Roman" pitchFamily="18" charset="0"/>
              </a:rPr>
              <a:t> </a:t>
            </a:r>
            <a:endParaRPr lang="zh-CN" altLang="zh-CN" sz="1100">
              <a:ea typeface="Arial Unicode MS" pitchFamily="34" charset="-122"/>
              <a:cs typeface="Arial Unicode MS" pitchFamily="34" charset="-122"/>
            </a:endParaRPr>
          </a:p>
          <a:p>
            <a:pPr eaLnBrk="0" hangingPunct="0"/>
            <a:endParaRPr lang="zh-CN" altLang="zh-CN"/>
          </a:p>
        </p:txBody>
      </p:sp>
      <p:pic>
        <p:nvPicPr>
          <p:cNvPr id="5128" name="Picture 8" descr="http:/www.lnnu.edu.cn/xdjyjx/tuxing/Chapter6/CG_Gif_6_206.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268538" y="4149725"/>
            <a:ext cx="2519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129" name="Rectangle 9"/>
          <p:cNvSpPr>
            <a:spLocks noChangeArrowheads="1"/>
          </p:cNvSpPr>
          <p:nvPr/>
        </p:nvSpPr>
        <p:spPr bwMode="auto">
          <a:xfrm>
            <a:off x="0" y="412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D88FF8F3-1C26-4DB6-9C4A-2ECA3C0D5118}" type="datetime1">
              <a:rPr lang="zh-CN" altLang="en-US"/>
              <a:pPr/>
              <a:t>2010/11/8</a:t>
            </a:fld>
            <a:endParaRPr lang="zh-CN" altLang="zh-CN"/>
          </a:p>
        </p:txBody>
      </p:sp>
      <p:sp>
        <p:nvSpPr>
          <p:cNvPr id="8" name="灯片编号占位符 5"/>
          <p:cNvSpPr>
            <a:spLocks noGrp="1"/>
          </p:cNvSpPr>
          <p:nvPr>
            <p:ph type="sldNum" sz="quarter" idx="12"/>
          </p:nvPr>
        </p:nvSpPr>
        <p:spPr/>
        <p:txBody>
          <a:bodyPr/>
          <a:lstStyle/>
          <a:p>
            <a:fld id="{5AD9F8EA-5AEF-4921-BB28-6FD05EB3BBC2}" type="slidenum">
              <a:rPr lang="zh-CN" altLang="zh-CN"/>
              <a:pPr/>
              <a:t>20</a:t>
            </a:fld>
            <a:endParaRPr lang="zh-CN" altLang="zh-CN"/>
          </a:p>
        </p:txBody>
      </p:sp>
      <p:sp>
        <p:nvSpPr>
          <p:cNvPr id="23554" name="Rectangle 2"/>
          <p:cNvSpPr>
            <a:spLocks noRot="1" noChangeArrowheads="1"/>
          </p:cNvSpPr>
          <p:nvPr>
            <p:ph type="title"/>
          </p:nvPr>
        </p:nvSpPr>
        <p:spPr/>
        <p:txBody>
          <a:bodyPr/>
          <a:lstStyle/>
          <a:p>
            <a:r>
              <a:rPr lang="zh-CN" b="1" u="sng"/>
              <a:t>第七章：图形变换</a:t>
            </a:r>
          </a:p>
        </p:txBody>
      </p:sp>
      <p:sp>
        <p:nvSpPr>
          <p:cNvPr id="23555" name="Rectangle 3"/>
          <p:cNvSpPr>
            <a:spLocks noChangeArrowheads="1"/>
          </p:cNvSpPr>
          <p:nvPr/>
        </p:nvSpPr>
        <p:spPr bwMode="auto">
          <a:xfrm>
            <a:off x="287338" y="1914525"/>
            <a:ext cx="82804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lgn="just">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复合变换</a:t>
            </a:r>
          </a:p>
          <a:p>
            <a:pPr lvl="3" algn="just" eaLnBrk="0" hangingPunct="0">
              <a:spcBef>
                <a:spcPct val="20000"/>
              </a:spcBef>
              <a:buClr>
                <a:schemeClr val="accent2"/>
              </a:buClr>
              <a:buFont typeface="Wingdings" pitchFamily="2" charset="2"/>
              <a:buChar char=""/>
            </a:pPr>
            <a:r>
              <a:rPr lang="zh-CN" sz="1600">
                <a:cs typeface="Times New Roman" pitchFamily="18" charset="0"/>
              </a:rPr>
              <a:t> 如果图形要做一次以上的几何变换，那么可以将各个变换矩阵综合起来进行一步到位的变换。复合变换有如下的性质：</a:t>
            </a:r>
          </a:p>
          <a:p>
            <a:pPr lvl="3" algn="just" eaLnBrk="0" hangingPunct="0">
              <a:spcBef>
                <a:spcPct val="20000"/>
              </a:spcBef>
              <a:buClr>
                <a:schemeClr val="accent2"/>
              </a:buClr>
              <a:buFont typeface="Wingdings" pitchFamily="2" charset="2"/>
              <a:buChar char=""/>
            </a:pPr>
            <a:r>
              <a:rPr lang="zh-CN" sz="1600">
                <a:cs typeface="Times New Roman" pitchFamily="18" charset="0"/>
              </a:rPr>
              <a:t> 复合平移</a:t>
            </a:r>
          </a:p>
          <a:p>
            <a:pPr lvl="4" algn="just" eaLnBrk="0" hangingPunct="0">
              <a:spcBef>
                <a:spcPct val="20000"/>
              </a:spcBef>
              <a:buClr>
                <a:schemeClr val="hlink"/>
              </a:buClr>
              <a:buFont typeface="Wingdings" pitchFamily="2" charset="2"/>
              <a:buChar char="v"/>
            </a:pPr>
            <a:r>
              <a:rPr lang="zh-CN" sz="1600">
                <a:cs typeface="Times New Roman" pitchFamily="18" charset="0"/>
              </a:rPr>
              <a:t> 对同一图形做两次平移相当于将两次的平移加起来</a:t>
            </a:r>
          </a:p>
        </p:txBody>
      </p:sp>
      <p:pic>
        <p:nvPicPr>
          <p:cNvPr id="23556" name="Picture 4" descr="http:/www.lnnu.edu.cn/xdjyjx/tuxing/Chapter6/CG_Gif_6_224.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27088" y="3573463"/>
            <a:ext cx="777557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3557" name="Rectangle 5"/>
          <p:cNvSpPr>
            <a:spLocks noChangeArrowheads="1"/>
          </p:cNvSpPr>
          <p:nvPr/>
        </p:nvSpPr>
        <p:spPr bwMode="auto">
          <a:xfrm>
            <a:off x="287338" y="5073650"/>
            <a:ext cx="6030912"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3" algn="just">
              <a:spcBef>
                <a:spcPct val="20000"/>
              </a:spcBef>
              <a:buClr>
                <a:schemeClr val="accent2"/>
              </a:buClr>
              <a:buFont typeface="Wingdings" pitchFamily="2" charset="2"/>
              <a:buChar char=""/>
            </a:pPr>
            <a:r>
              <a:rPr lang="zh-CN" altLang="zh-CN" sz="1600">
                <a:cs typeface="Times New Roman" pitchFamily="18" charset="0"/>
              </a:rPr>
              <a:t> </a:t>
            </a:r>
            <a:r>
              <a:rPr lang="zh-CN" sz="1600">
                <a:cs typeface="Times New Roman" pitchFamily="18" charset="0"/>
              </a:rPr>
              <a:t>复合缩放</a:t>
            </a:r>
          </a:p>
          <a:p>
            <a:pPr lvl="4" algn="just">
              <a:spcBef>
                <a:spcPct val="20000"/>
              </a:spcBef>
              <a:buClr>
                <a:schemeClr val="hlink"/>
              </a:buClr>
              <a:buFont typeface="Wingdings" pitchFamily="2" charset="2"/>
              <a:buChar char="v"/>
            </a:pPr>
            <a:r>
              <a:rPr lang="zh-CN" sz="1600">
                <a:cs typeface="Times New Roman" pitchFamily="18" charset="0"/>
              </a:rPr>
              <a:t> 两次连续的缩放相当于将缩放操作相乘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571AF580-598A-4143-AA68-DB8BB0A4CB94}" type="datetime1">
              <a:rPr lang="zh-CN" altLang="en-US"/>
              <a:pPr/>
              <a:t>2010/11/8</a:t>
            </a:fld>
            <a:endParaRPr lang="zh-CN" altLang="zh-CN"/>
          </a:p>
        </p:txBody>
      </p:sp>
      <p:sp>
        <p:nvSpPr>
          <p:cNvPr id="8" name="灯片编号占位符 6"/>
          <p:cNvSpPr>
            <a:spLocks noGrp="1"/>
          </p:cNvSpPr>
          <p:nvPr>
            <p:ph type="sldNum" sz="quarter" idx="12"/>
          </p:nvPr>
        </p:nvSpPr>
        <p:spPr/>
        <p:txBody>
          <a:bodyPr/>
          <a:lstStyle/>
          <a:p>
            <a:fld id="{9FE01C6C-D2DA-4176-A56F-BED56BE8B643}" type="slidenum">
              <a:rPr lang="zh-CN" altLang="zh-CN"/>
              <a:pPr/>
              <a:t>21</a:t>
            </a:fld>
            <a:endParaRPr lang="zh-CN" altLang="zh-CN"/>
          </a:p>
        </p:txBody>
      </p:sp>
      <p:sp>
        <p:nvSpPr>
          <p:cNvPr id="24578" name="Rectangle 2"/>
          <p:cNvSpPr>
            <a:spLocks noRot="1" noChangeArrowheads="1"/>
          </p:cNvSpPr>
          <p:nvPr>
            <p:ph type="title"/>
          </p:nvPr>
        </p:nvSpPr>
        <p:spPr/>
        <p:txBody>
          <a:bodyPr/>
          <a:lstStyle/>
          <a:p>
            <a:r>
              <a:rPr lang="zh-CN" b="1" u="sng"/>
              <a:t>第七章：图形变换</a:t>
            </a:r>
          </a:p>
        </p:txBody>
      </p:sp>
      <p:pic>
        <p:nvPicPr>
          <p:cNvPr id="24579" name="Picture 3" descr="http:/www.lnnu.edu.cn/xdjyjx/tuxing/Chapter6/CG_Gif_6_282.gif"/>
          <p:cNvPicPr>
            <a:picLocks noRot="1" noChangeAspect="1" noChangeArrowheads="1"/>
          </p:cNvPicPr>
          <p:nvPr>
            <p:ph sz="half" idx="1"/>
          </p:nvPr>
        </p:nvPicPr>
        <p:blipFill>
          <a:blip r:embed="rId2" r:link="rId3">
            <a:extLst>
              <a:ext uri="{28A0092B-C50C-407E-A947-70E740481C1C}">
                <a14:useLocalDpi xmlns:a14="http://schemas.microsoft.com/office/drawing/2010/main" val="0"/>
              </a:ext>
            </a:extLst>
          </a:blip>
          <a:srcRect/>
          <a:stretch>
            <a:fillRect/>
          </a:stretch>
        </p:blipFill>
        <p:spPr>
          <a:xfrm>
            <a:off x="1403350" y="1773238"/>
            <a:ext cx="6048375" cy="2592387"/>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0" name="Rectangle 4"/>
          <p:cNvSpPr>
            <a:spLocks noChangeArrowheads="1"/>
          </p:cNvSpPr>
          <p:nvPr/>
        </p:nvSpPr>
        <p:spPr bwMode="auto">
          <a:xfrm>
            <a:off x="482600" y="4065588"/>
            <a:ext cx="6315075"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3" algn="just">
              <a:spcBef>
                <a:spcPct val="20000"/>
              </a:spcBef>
              <a:buClr>
                <a:schemeClr val="accent2"/>
              </a:buClr>
              <a:buFont typeface="Wingdings" pitchFamily="2" charset="2"/>
              <a:buChar char=""/>
            </a:pPr>
            <a:r>
              <a:rPr lang="zh-CN" altLang="zh-CN" sz="1600">
                <a:cs typeface="Times New Roman" pitchFamily="18" charset="0"/>
              </a:rPr>
              <a:t> </a:t>
            </a:r>
            <a:r>
              <a:rPr lang="zh-CN" sz="1600">
                <a:cs typeface="Times New Roman" pitchFamily="18" charset="0"/>
              </a:rPr>
              <a:t>复合旋转 </a:t>
            </a:r>
          </a:p>
          <a:p>
            <a:pPr lvl="4" algn="just" eaLnBrk="0" hangingPunct="0">
              <a:spcBef>
                <a:spcPct val="20000"/>
              </a:spcBef>
              <a:buClr>
                <a:schemeClr val="hlink"/>
              </a:buClr>
              <a:buFont typeface="Wingdings" pitchFamily="2" charset="2"/>
              <a:buChar char="v"/>
            </a:pPr>
            <a:r>
              <a:rPr lang="zh-CN" sz="1600">
                <a:cs typeface="Times New Roman" pitchFamily="18" charset="0"/>
              </a:rPr>
              <a:t> 两次连续的旋转相当于将两次的旋转角度相加</a:t>
            </a:r>
          </a:p>
        </p:txBody>
      </p:sp>
      <p:pic>
        <p:nvPicPr>
          <p:cNvPr id="24581" name="Picture 5" descr="http:/www.lnnu.edu.cn/xdjyjx/tuxing/Chapter6/CG_Gif_6_283.gif"/>
          <p:cNvPicPr>
            <a:picLocks noRot="1" noChangeAspect="1" noChangeArrowheads="1"/>
          </p:cNvPicPr>
          <p:nvPr>
            <p:ph sz="half" idx="2"/>
          </p:nvPr>
        </p:nvPicPr>
        <p:blipFill>
          <a:blip r:embed="rId4" r:link="rId5">
            <a:extLst>
              <a:ext uri="{28A0092B-C50C-407E-A947-70E740481C1C}">
                <a14:useLocalDpi xmlns:a14="http://schemas.microsoft.com/office/drawing/2010/main" val="0"/>
              </a:ext>
            </a:extLst>
          </a:blip>
          <a:srcRect/>
          <a:stretch>
            <a:fillRect/>
          </a:stretch>
        </p:blipFill>
        <p:spPr>
          <a:xfrm>
            <a:off x="755650" y="4724400"/>
            <a:ext cx="7777163" cy="1366838"/>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8B6113EB-32E9-44C9-BE53-1655C29FEAD6}" type="datetime1">
              <a:rPr lang="zh-CN" altLang="en-US"/>
              <a:pPr/>
              <a:t>2010/11/8</a:t>
            </a:fld>
            <a:endParaRPr lang="zh-CN" altLang="zh-CN"/>
          </a:p>
        </p:txBody>
      </p:sp>
      <p:sp>
        <p:nvSpPr>
          <p:cNvPr id="8" name="灯片编号占位符 5"/>
          <p:cNvSpPr>
            <a:spLocks noGrp="1"/>
          </p:cNvSpPr>
          <p:nvPr>
            <p:ph type="sldNum" sz="quarter" idx="12"/>
          </p:nvPr>
        </p:nvSpPr>
        <p:spPr/>
        <p:txBody>
          <a:bodyPr/>
          <a:lstStyle/>
          <a:p>
            <a:fld id="{C11182E5-BD7F-4E3F-996F-A17B2DC27E55}" type="slidenum">
              <a:rPr lang="zh-CN" altLang="zh-CN"/>
              <a:pPr/>
              <a:t>22</a:t>
            </a:fld>
            <a:endParaRPr lang="zh-CN" altLang="zh-CN"/>
          </a:p>
        </p:txBody>
      </p:sp>
      <p:sp>
        <p:nvSpPr>
          <p:cNvPr id="25602" name="Rectangle 2"/>
          <p:cNvSpPr>
            <a:spLocks noRot="1" noChangeArrowheads="1"/>
          </p:cNvSpPr>
          <p:nvPr>
            <p:ph type="title"/>
          </p:nvPr>
        </p:nvSpPr>
        <p:spPr/>
        <p:txBody>
          <a:bodyPr/>
          <a:lstStyle/>
          <a:p>
            <a:r>
              <a:rPr lang="zh-CN" b="1" u="sng"/>
              <a:t>第七章：图形变换</a:t>
            </a:r>
          </a:p>
        </p:txBody>
      </p:sp>
      <p:sp>
        <p:nvSpPr>
          <p:cNvPr id="25603" name="Rectangle 3"/>
          <p:cNvSpPr>
            <a:spLocks noChangeArrowheads="1"/>
          </p:cNvSpPr>
          <p:nvPr/>
        </p:nvSpPr>
        <p:spPr bwMode="auto">
          <a:xfrm>
            <a:off x="287338" y="1917700"/>
            <a:ext cx="8280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3" algn="just">
              <a:spcBef>
                <a:spcPct val="20000"/>
              </a:spcBef>
              <a:buClr>
                <a:schemeClr val="accent2"/>
              </a:buClr>
              <a:buFont typeface="Wingdings" pitchFamily="2" charset="2"/>
              <a:buChar char=""/>
            </a:pPr>
            <a:r>
              <a:rPr lang="zh-CN" altLang="zh-CN" sz="1600">
                <a:cs typeface="Times New Roman" pitchFamily="18" charset="0"/>
              </a:rPr>
              <a:t> </a:t>
            </a:r>
            <a:r>
              <a:rPr lang="zh-CN" sz="1600">
                <a:cs typeface="Times New Roman" pitchFamily="18" charset="0"/>
              </a:rPr>
              <a:t>缩放、旋转变换都与参考点有关，上面进行的各种变换都是以原点为参考点的。如果相对某个一般的参考点</a:t>
            </a:r>
            <a:r>
              <a:rPr lang="zh-CN" altLang="zh-CN" sz="1600">
                <a:cs typeface="Times New Roman" pitchFamily="18" charset="0"/>
              </a:rPr>
              <a:t>(</a:t>
            </a:r>
            <a:r>
              <a:rPr lang="zh-CN" altLang="zh-CN" sz="1600" i="1">
                <a:cs typeface="Times New Roman" pitchFamily="18" charset="0"/>
              </a:rPr>
              <a:t>x</a:t>
            </a:r>
            <a:r>
              <a:rPr lang="zh-CN" altLang="zh-CN" sz="1600" i="1" baseline="-30000">
                <a:cs typeface="Times New Roman" pitchFamily="18" charset="0"/>
              </a:rPr>
              <a:t>f</a:t>
            </a:r>
            <a:r>
              <a:rPr lang="zh-CN" sz="1600">
                <a:cs typeface="Times New Roman" pitchFamily="18" charset="0"/>
              </a:rPr>
              <a:t>，</a:t>
            </a:r>
            <a:r>
              <a:rPr lang="zh-CN" altLang="zh-CN" sz="1600" i="1">
                <a:cs typeface="Times New Roman" pitchFamily="18" charset="0"/>
              </a:rPr>
              <a:t>y</a:t>
            </a:r>
            <a:r>
              <a:rPr lang="zh-CN" altLang="zh-CN" sz="1600" i="1" baseline="-30000">
                <a:cs typeface="Times New Roman" pitchFamily="18" charset="0"/>
              </a:rPr>
              <a:t>f</a:t>
            </a:r>
            <a:r>
              <a:rPr lang="zh-CN" altLang="zh-CN" sz="1600">
                <a:cs typeface="Times New Roman" pitchFamily="18" charset="0"/>
              </a:rPr>
              <a:t>)</a:t>
            </a:r>
            <a:r>
              <a:rPr lang="zh-CN" sz="1600">
                <a:cs typeface="Times New Roman" pitchFamily="18" charset="0"/>
              </a:rPr>
              <a:t>作缩放、旋转变换，相当于将该点移到坐标原点处，然后进行缩放、旋转变换，最后将</a:t>
            </a:r>
            <a:r>
              <a:rPr lang="zh-CN" altLang="zh-CN" sz="1600">
                <a:cs typeface="Times New Roman" pitchFamily="18" charset="0"/>
              </a:rPr>
              <a:t>(</a:t>
            </a:r>
            <a:r>
              <a:rPr lang="zh-CN" altLang="zh-CN" sz="1600" i="1">
                <a:cs typeface="Times New Roman" pitchFamily="18" charset="0"/>
              </a:rPr>
              <a:t>x</a:t>
            </a:r>
            <a:r>
              <a:rPr lang="zh-CN" altLang="zh-CN" sz="1600" i="1" baseline="-30000">
                <a:cs typeface="Times New Roman" pitchFamily="18" charset="0"/>
              </a:rPr>
              <a:t>f</a:t>
            </a:r>
            <a:r>
              <a:rPr lang="zh-CN" sz="1600">
                <a:cs typeface="Times New Roman" pitchFamily="18" charset="0"/>
              </a:rPr>
              <a:t>，</a:t>
            </a:r>
            <a:r>
              <a:rPr lang="zh-CN" altLang="zh-CN" sz="1600" i="1">
                <a:cs typeface="Times New Roman" pitchFamily="18" charset="0"/>
              </a:rPr>
              <a:t>y</a:t>
            </a:r>
            <a:r>
              <a:rPr lang="zh-CN" altLang="zh-CN" sz="1600" i="1" baseline="-30000">
                <a:cs typeface="Times New Roman" pitchFamily="18" charset="0"/>
              </a:rPr>
              <a:t>f</a:t>
            </a:r>
            <a:r>
              <a:rPr lang="zh-CN" altLang="zh-CN" sz="1600">
                <a:cs typeface="Times New Roman" pitchFamily="18" charset="0"/>
              </a:rPr>
              <a:t>)</a:t>
            </a:r>
            <a:r>
              <a:rPr lang="zh-CN" sz="1600">
                <a:cs typeface="Times New Roman" pitchFamily="18" charset="0"/>
              </a:rPr>
              <a:t>点移回原来的位置。切记复合变换时，先作用的变换矩阵在右端，后作用的变换矩阵在左端</a:t>
            </a:r>
          </a:p>
          <a:p>
            <a:pPr lvl="4" algn="just" eaLnBrk="0" hangingPunct="0">
              <a:spcBef>
                <a:spcPct val="20000"/>
              </a:spcBef>
              <a:buClr>
                <a:schemeClr val="hlink"/>
              </a:buClr>
              <a:buFont typeface="Wingdings" pitchFamily="2" charset="2"/>
              <a:buChar char="v"/>
            </a:pPr>
            <a:r>
              <a:rPr lang="zh-CN" sz="1600">
                <a:cs typeface="Times New Roman" pitchFamily="18" charset="0"/>
              </a:rPr>
              <a:t> 关于</a:t>
            </a:r>
            <a:r>
              <a:rPr lang="zh-CN" altLang="zh-CN" sz="1600">
                <a:cs typeface="Times New Roman" pitchFamily="18" charset="0"/>
              </a:rPr>
              <a:t>(</a:t>
            </a:r>
            <a:r>
              <a:rPr lang="zh-CN" altLang="zh-CN" sz="1600" i="1">
                <a:cs typeface="Times New Roman" pitchFamily="18" charset="0"/>
              </a:rPr>
              <a:t>x</a:t>
            </a:r>
            <a:r>
              <a:rPr lang="zh-CN" altLang="zh-CN" sz="1600" i="1" baseline="-30000">
                <a:cs typeface="Times New Roman" pitchFamily="18" charset="0"/>
              </a:rPr>
              <a:t>f</a:t>
            </a:r>
            <a:r>
              <a:rPr lang="zh-CN" sz="1600">
                <a:cs typeface="Times New Roman" pitchFamily="18" charset="0"/>
              </a:rPr>
              <a:t>，</a:t>
            </a:r>
            <a:r>
              <a:rPr lang="zh-CN" altLang="zh-CN" sz="1600" i="1">
                <a:cs typeface="Times New Roman" pitchFamily="18" charset="0"/>
              </a:rPr>
              <a:t>y</a:t>
            </a:r>
            <a:r>
              <a:rPr lang="zh-CN" altLang="zh-CN" sz="1600" i="1" baseline="-30000">
                <a:cs typeface="Times New Roman" pitchFamily="18" charset="0"/>
              </a:rPr>
              <a:t>f</a:t>
            </a:r>
            <a:r>
              <a:rPr lang="zh-CN" altLang="zh-CN" sz="1600">
                <a:cs typeface="Times New Roman" pitchFamily="18" charset="0"/>
              </a:rPr>
              <a:t>)</a:t>
            </a:r>
            <a:r>
              <a:rPr lang="zh-CN" sz="1600">
                <a:cs typeface="Times New Roman" pitchFamily="18" charset="0"/>
              </a:rPr>
              <a:t>点的缩放变换</a:t>
            </a:r>
            <a:r>
              <a:rPr lang="zh-CN" sz="2400">
                <a:cs typeface="Times New Roman" pitchFamily="18" charset="0"/>
              </a:rPr>
              <a:t> </a:t>
            </a:r>
            <a:endParaRPr lang="zh-CN" sz="2400"/>
          </a:p>
        </p:txBody>
      </p:sp>
      <p:pic>
        <p:nvPicPr>
          <p:cNvPr id="25604" name="Picture 4" descr="http:/www.lnnu.edu.cn/xdjyjx/tuxing/Chapter6/CG_Gif_6_225.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11188" y="4221163"/>
            <a:ext cx="38877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25605" name="Picture 5" descr="http:/www.lnnu.edu.cn/xdjyjx/tuxing/Chapter6/CG_Gif_6_226.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00563" y="3933825"/>
            <a:ext cx="38163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3BA7DA3-1154-4B3D-AA3C-C2671D231BBC}" type="datetime1">
              <a:rPr lang="zh-CN" altLang="en-US"/>
              <a:pPr/>
              <a:t>2010/11/8</a:t>
            </a:fld>
            <a:endParaRPr lang="zh-CN" altLang="zh-CN"/>
          </a:p>
        </p:txBody>
      </p:sp>
      <p:sp>
        <p:nvSpPr>
          <p:cNvPr id="7" name="灯片编号占位符 5"/>
          <p:cNvSpPr>
            <a:spLocks noGrp="1"/>
          </p:cNvSpPr>
          <p:nvPr>
            <p:ph type="sldNum" sz="quarter" idx="12"/>
          </p:nvPr>
        </p:nvSpPr>
        <p:spPr/>
        <p:txBody>
          <a:bodyPr/>
          <a:lstStyle/>
          <a:p>
            <a:fld id="{D273AD5D-C00F-44E9-AF3B-1068CAA0500E}" type="slidenum">
              <a:rPr lang="zh-CN" altLang="zh-CN"/>
              <a:pPr/>
              <a:t>23</a:t>
            </a:fld>
            <a:endParaRPr lang="zh-CN" altLang="zh-CN"/>
          </a:p>
        </p:txBody>
      </p:sp>
      <p:sp>
        <p:nvSpPr>
          <p:cNvPr id="26626" name="Rectangle 2"/>
          <p:cNvSpPr>
            <a:spLocks noRot="1" noChangeArrowheads="1"/>
          </p:cNvSpPr>
          <p:nvPr>
            <p:ph type="title"/>
          </p:nvPr>
        </p:nvSpPr>
        <p:spPr/>
        <p:txBody>
          <a:bodyPr/>
          <a:lstStyle/>
          <a:p>
            <a:r>
              <a:rPr lang="zh-CN" b="1" u="sng"/>
              <a:t>第七章：图形变换</a:t>
            </a:r>
          </a:p>
        </p:txBody>
      </p:sp>
      <p:sp>
        <p:nvSpPr>
          <p:cNvPr id="26627" name="Rectangle 3"/>
          <p:cNvSpPr>
            <a:spLocks noChangeArrowheads="1"/>
          </p:cNvSpPr>
          <p:nvPr/>
        </p:nvSpPr>
        <p:spPr bwMode="auto">
          <a:xfrm>
            <a:off x="287338" y="1917700"/>
            <a:ext cx="436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4">
              <a:buClr>
                <a:schemeClr val="hlink"/>
              </a:buClr>
              <a:buFont typeface="Wingdings" pitchFamily="2" charset="2"/>
              <a:buChar char="v"/>
            </a:pPr>
            <a:r>
              <a:rPr lang="zh-CN" altLang="zh-CN" sz="1600">
                <a:cs typeface="Times New Roman" pitchFamily="18" charset="0"/>
              </a:rPr>
              <a:t> </a:t>
            </a:r>
            <a:r>
              <a:rPr lang="zh-CN" sz="1600">
                <a:cs typeface="Times New Roman" pitchFamily="18" charset="0"/>
              </a:rPr>
              <a:t>绕</a:t>
            </a:r>
            <a:r>
              <a:rPr lang="zh-CN" altLang="zh-CN" sz="1600">
                <a:cs typeface="Times New Roman" pitchFamily="18" charset="0"/>
              </a:rPr>
              <a:t>(</a:t>
            </a:r>
            <a:r>
              <a:rPr lang="zh-CN" altLang="zh-CN" sz="1600" i="1">
                <a:cs typeface="Times New Roman" pitchFamily="18" charset="0"/>
              </a:rPr>
              <a:t>x</a:t>
            </a:r>
            <a:r>
              <a:rPr lang="zh-CN" altLang="zh-CN" sz="1600" i="1" baseline="-30000">
                <a:cs typeface="Times New Roman" pitchFamily="18" charset="0"/>
              </a:rPr>
              <a:t>f</a:t>
            </a:r>
            <a:r>
              <a:rPr lang="zh-CN" sz="1600">
                <a:cs typeface="Times New Roman" pitchFamily="18" charset="0"/>
              </a:rPr>
              <a:t>，</a:t>
            </a:r>
            <a:r>
              <a:rPr lang="zh-CN" altLang="zh-CN" sz="1600" i="1">
                <a:cs typeface="Times New Roman" pitchFamily="18" charset="0"/>
              </a:rPr>
              <a:t>y</a:t>
            </a:r>
            <a:r>
              <a:rPr lang="zh-CN" altLang="zh-CN" sz="1600" i="1" baseline="-30000">
                <a:cs typeface="Times New Roman" pitchFamily="18" charset="0"/>
              </a:rPr>
              <a:t>f</a:t>
            </a:r>
            <a:r>
              <a:rPr lang="zh-CN" altLang="zh-CN" sz="1600">
                <a:cs typeface="Times New Roman" pitchFamily="18" charset="0"/>
              </a:rPr>
              <a:t>)</a:t>
            </a:r>
            <a:r>
              <a:rPr lang="zh-CN" sz="1600">
                <a:cs typeface="Times New Roman" pitchFamily="18" charset="0"/>
              </a:rPr>
              <a:t>点的旋转变换</a:t>
            </a:r>
            <a:r>
              <a:rPr lang="zh-CN" sz="2400" b="1">
                <a:latin typeface="Times New Roman" pitchFamily="18" charset="0"/>
                <a:ea typeface="仿宋_GB2312" pitchFamily="49" charset="-122"/>
              </a:rPr>
              <a:t> </a:t>
            </a:r>
          </a:p>
        </p:txBody>
      </p:sp>
      <p:pic>
        <p:nvPicPr>
          <p:cNvPr id="26628" name="Picture 4" descr="http:/www.lnnu.edu.cn/xdjyjx/tuxing/Chapter6/CG_Gif_6_227.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08175" y="2420938"/>
            <a:ext cx="5545138"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4138750D-57A5-47A9-A719-DAC91FD5DCCB}" type="datetime1">
              <a:rPr lang="zh-CN" altLang="en-US"/>
              <a:pPr/>
              <a:t>2010/11/8</a:t>
            </a:fld>
            <a:endParaRPr lang="zh-CN" altLang="zh-CN"/>
          </a:p>
        </p:txBody>
      </p:sp>
      <p:sp>
        <p:nvSpPr>
          <p:cNvPr id="10" name="灯片编号占位符 5"/>
          <p:cNvSpPr>
            <a:spLocks noGrp="1"/>
          </p:cNvSpPr>
          <p:nvPr>
            <p:ph type="sldNum" sz="quarter" idx="12"/>
          </p:nvPr>
        </p:nvSpPr>
        <p:spPr/>
        <p:txBody>
          <a:bodyPr/>
          <a:lstStyle/>
          <a:p>
            <a:fld id="{BF828A03-4133-4B84-B48C-D45723FA73C4}" type="slidenum">
              <a:rPr lang="zh-CN" altLang="zh-CN"/>
              <a:pPr/>
              <a:t>24</a:t>
            </a:fld>
            <a:endParaRPr lang="zh-CN" altLang="zh-CN"/>
          </a:p>
        </p:txBody>
      </p:sp>
      <p:sp>
        <p:nvSpPr>
          <p:cNvPr id="27650" name="Rectangle 2"/>
          <p:cNvSpPr>
            <a:spLocks noRot="1" noChangeArrowheads="1"/>
          </p:cNvSpPr>
          <p:nvPr>
            <p:ph type="title"/>
          </p:nvPr>
        </p:nvSpPr>
        <p:spPr/>
        <p:txBody>
          <a:bodyPr/>
          <a:lstStyle/>
          <a:p>
            <a:r>
              <a:rPr lang="zh-CN" b="1" u="sng"/>
              <a:t>第七章：图形变换</a:t>
            </a:r>
          </a:p>
        </p:txBody>
      </p:sp>
      <p:sp>
        <p:nvSpPr>
          <p:cNvPr id="27651" name="Rectangle 3"/>
          <p:cNvSpPr>
            <a:spLocks noChangeArrowheads="1"/>
          </p:cNvSpPr>
          <p:nvPr/>
        </p:nvSpPr>
        <p:spPr bwMode="auto">
          <a:xfrm>
            <a:off x="287338" y="1917700"/>
            <a:ext cx="8280400"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lgn="just">
              <a:spcBef>
                <a:spcPct val="20000"/>
              </a:spcBef>
              <a:buClr>
                <a:schemeClr val="accent2"/>
              </a:buClr>
              <a:buFont typeface="Wingdings" pitchFamily="2" charset="2"/>
              <a:buChar char=""/>
            </a:pPr>
            <a:r>
              <a:rPr lang="zh-CN" altLang="zh-CN" sz="2000">
                <a:cs typeface="Times New Roman" pitchFamily="18" charset="0"/>
              </a:rPr>
              <a:t> </a:t>
            </a:r>
            <a:r>
              <a:rPr lang="zh-CN" sz="2000">
                <a:cs typeface="Times New Roman" pitchFamily="18" charset="0"/>
              </a:rPr>
              <a:t>三维几何变换</a:t>
            </a:r>
          </a:p>
          <a:p>
            <a:pPr lvl="2" algn="just" eaLnBrk="0" hangingPunct="0">
              <a:spcBef>
                <a:spcPct val="20000"/>
              </a:spcBef>
              <a:buClr>
                <a:schemeClr val="hlink"/>
              </a:buClr>
              <a:buSzPct val="85000"/>
              <a:buFont typeface="Wingdings" pitchFamily="2" charset="2"/>
              <a:buChar char="v"/>
            </a:pPr>
            <a:r>
              <a:rPr lang="zh-CN" sz="2000">
                <a:cs typeface="Times New Roman" pitchFamily="18" charset="0"/>
              </a:rPr>
              <a:t> </a:t>
            </a:r>
            <a:r>
              <a:rPr lang="zh-CN">
                <a:cs typeface="Times New Roman" pitchFamily="18" charset="0"/>
              </a:rPr>
              <a:t>由于用齐次坐标表示，三维几何变换的矩阵是一个</a:t>
            </a:r>
            <a:r>
              <a:rPr lang="zh-CN" altLang="zh-CN">
                <a:cs typeface="Times New Roman" pitchFamily="18" charset="0"/>
              </a:rPr>
              <a:t>4</a:t>
            </a:r>
            <a:r>
              <a:rPr lang="zh-CN">
                <a:cs typeface="Times New Roman" pitchFamily="18" charset="0"/>
              </a:rPr>
              <a:t>阶方阵，其形式如下</a:t>
            </a:r>
          </a:p>
        </p:txBody>
      </p:sp>
      <p:pic>
        <p:nvPicPr>
          <p:cNvPr id="27652" name="Picture 4" descr="http:/www.lnnu.edu.cn/xdjyjx/tuxing/Chapter6/CG_Gif_6_28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203575" y="2708275"/>
            <a:ext cx="237648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7653" name="Rectangle 5"/>
          <p:cNvSpPr>
            <a:spLocks noChangeArrowheads="1"/>
          </p:cNvSpPr>
          <p:nvPr/>
        </p:nvSpPr>
        <p:spPr bwMode="auto">
          <a:xfrm>
            <a:off x="2141538" y="3187700"/>
            <a:ext cx="1841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endParaRPr lang="zh-CN" altLang="zh-CN"/>
          </a:p>
        </p:txBody>
      </p:sp>
      <p:pic>
        <p:nvPicPr>
          <p:cNvPr id="27654" name="Picture 6" descr="http:/www.lnnu.edu.cn/xdjyjx/tuxing/Chapter5/CG_Gif_5_210.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116013" y="4076700"/>
            <a:ext cx="727233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7655" name="Rectangle 7"/>
          <p:cNvSpPr>
            <a:spLocks noChangeArrowheads="1"/>
          </p:cNvSpPr>
          <p:nvPr/>
        </p:nvSpPr>
        <p:spPr bwMode="auto">
          <a:xfrm>
            <a:off x="2141538" y="4857750"/>
            <a:ext cx="18415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sz="1100">
              <a:ea typeface="Arial Unicode MS" pitchFamily="34" charset="-122"/>
              <a:cs typeface="Arial Unicode MS" pitchFamily="34" charset="-122"/>
            </a:endParaRPr>
          </a:p>
          <a:p>
            <a:pPr eaLnBrk="0" hangingPunct="0"/>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FD47AC54-20EF-4FEF-B821-50F4D3B74D5C}" type="datetime1">
              <a:rPr lang="zh-CN" altLang="en-US"/>
              <a:pPr/>
              <a:t>2010/11/8</a:t>
            </a:fld>
            <a:endParaRPr lang="zh-CN" altLang="zh-CN"/>
          </a:p>
        </p:txBody>
      </p:sp>
      <p:sp>
        <p:nvSpPr>
          <p:cNvPr id="9" name="灯片编号占位符 5"/>
          <p:cNvSpPr>
            <a:spLocks noGrp="1"/>
          </p:cNvSpPr>
          <p:nvPr>
            <p:ph type="sldNum" sz="quarter" idx="12"/>
          </p:nvPr>
        </p:nvSpPr>
        <p:spPr/>
        <p:txBody>
          <a:bodyPr/>
          <a:lstStyle/>
          <a:p>
            <a:fld id="{AF4D55B1-A810-45BD-BBDF-F690930A7490}" type="slidenum">
              <a:rPr lang="zh-CN" altLang="zh-CN"/>
              <a:pPr/>
              <a:t>25</a:t>
            </a:fld>
            <a:endParaRPr lang="zh-CN" altLang="zh-CN"/>
          </a:p>
        </p:txBody>
      </p:sp>
      <p:sp>
        <p:nvSpPr>
          <p:cNvPr id="28674" name="Rectangle 2"/>
          <p:cNvSpPr>
            <a:spLocks noRot="1" noChangeArrowheads="1"/>
          </p:cNvSpPr>
          <p:nvPr>
            <p:ph type="title"/>
          </p:nvPr>
        </p:nvSpPr>
        <p:spPr/>
        <p:txBody>
          <a:bodyPr/>
          <a:lstStyle/>
          <a:p>
            <a:r>
              <a:rPr lang="zh-CN" b="1" u="sng"/>
              <a:t>第七章：图形变换</a:t>
            </a:r>
          </a:p>
        </p:txBody>
      </p:sp>
      <p:sp>
        <p:nvSpPr>
          <p:cNvPr id="28675" name="Rectangle 3"/>
          <p:cNvSpPr>
            <a:spLocks noChangeArrowheads="1"/>
          </p:cNvSpPr>
          <p:nvPr/>
        </p:nvSpPr>
        <p:spPr bwMode="auto">
          <a:xfrm>
            <a:off x="287338" y="1906588"/>
            <a:ext cx="813752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163638" lvl="2" indent="-271463">
              <a:spcBef>
                <a:spcPct val="20000"/>
              </a:spcBef>
              <a:buClr>
                <a:schemeClr val="hlink"/>
              </a:buClr>
              <a:buSzPct val="85000"/>
              <a:buFont typeface="Wingdings" pitchFamily="2" charset="2"/>
              <a:buChar char="v"/>
            </a:pPr>
            <a:r>
              <a:rPr lang="zh-CN">
                <a:cs typeface="Times New Roman" pitchFamily="18" charset="0"/>
              </a:rPr>
              <a:t>平移变换</a:t>
            </a:r>
          </a:p>
          <a:p>
            <a:pPr marL="1614488" lvl="3" indent="-271463">
              <a:spcBef>
                <a:spcPct val="20000"/>
              </a:spcBef>
              <a:buClr>
                <a:schemeClr val="accent2"/>
              </a:buClr>
              <a:buFont typeface="Wingdings" pitchFamily="2" charset="2"/>
              <a:buChar char=""/>
            </a:pPr>
            <a:r>
              <a:rPr lang="zh-CN" sz="1600">
                <a:cs typeface="Times New Roman" pitchFamily="18" charset="0"/>
              </a:rPr>
              <a:t>参照二维平移变换，很容易得到三维平移变换矩阵</a:t>
            </a:r>
            <a:endParaRPr lang="zh-CN" sz="1600">
              <a:latin typeface="Times New Roman" pitchFamily="18" charset="0"/>
              <a:ea typeface="仿宋_GB2312" pitchFamily="49" charset="-122"/>
            </a:endParaRPr>
          </a:p>
        </p:txBody>
      </p:sp>
      <p:pic>
        <p:nvPicPr>
          <p:cNvPr id="28676" name="Picture 4" descr="http:/www.lnnu.edu.cn/xdjyjx/tuxing/Chapter6/CG_Gif_6_210.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08175" y="2636838"/>
            <a:ext cx="53292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8677" name="Rectangle 5"/>
          <p:cNvSpPr>
            <a:spLocks noChangeArrowheads="1"/>
          </p:cNvSpPr>
          <p:nvPr/>
        </p:nvSpPr>
        <p:spPr bwMode="auto">
          <a:xfrm>
            <a:off x="287338" y="4156075"/>
            <a:ext cx="8137525" cy="154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spcBef>
                <a:spcPct val="20000"/>
              </a:spcBef>
              <a:buClr>
                <a:schemeClr val="hlink"/>
              </a:buClr>
              <a:buSzPct val="85000"/>
              <a:buFont typeface="Wingdings" pitchFamily="2" charset="2"/>
              <a:buChar char="v"/>
            </a:pPr>
            <a:r>
              <a:rPr lang="zh-CN" altLang="zh-CN">
                <a:cs typeface="Times New Roman" pitchFamily="18" charset="0"/>
              </a:rPr>
              <a:t> </a:t>
            </a:r>
            <a:r>
              <a:rPr lang="zh-CN">
                <a:cs typeface="Times New Roman" pitchFamily="18" charset="0"/>
              </a:rPr>
              <a:t>缩放变换</a:t>
            </a:r>
          </a:p>
          <a:p>
            <a:pPr lvl="3">
              <a:spcBef>
                <a:spcPct val="20000"/>
              </a:spcBef>
              <a:buClr>
                <a:schemeClr val="accent2"/>
              </a:buClr>
              <a:buFont typeface="Wingdings" pitchFamily="2" charset="2"/>
              <a:buChar char=""/>
            </a:pPr>
            <a:r>
              <a:rPr lang="zh-CN" sz="1600">
                <a:cs typeface="Times New Roman" pitchFamily="18" charset="0"/>
              </a:rPr>
              <a:t> 直接考虑相对于参考点</a:t>
            </a:r>
            <a:r>
              <a:rPr lang="zh-CN" altLang="zh-CN" sz="1600">
                <a:cs typeface="Times New Roman" pitchFamily="18" charset="0"/>
              </a:rPr>
              <a:t>(</a:t>
            </a:r>
            <a:r>
              <a:rPr lang="zh-CN" altLang="zh-CN" sz="1600" i="1">
                <a:cs typeface="Times New Roman" pitchFamily="18" charset="0"/>
              </a:rPr>
              <a:t>x</a:t>
            </a:r>
            <a:r>
              <a:rPr lang="zh-CN" altLang="zh-CN" sz="1600" i="1" baseline="-30000">
                <a:cs typeface="Times New Roman" pitchFamily="18" charset="0"/>
              </a:rPr>
              <a:t>f</a:t>
            </a:r>
            <a:r>
              <a:rPr lang="zh-CN" sz="1600">
                <a:cs typeface="Times New Roman" pitchFamily="18" charset="0"/>
              </a:rPr>
              <a:t>，</a:t>
            </a:r>
            <a:r>
              <a:rPr lang="zh-CN" altLang="zh-CN" sz="1600" i="1">
                <a:cs typeface="Times New Roman" pitchFamily="18" charset="0"/>
              </a:rPr>
              <a:t>y</a:t>
            </a:r>
            <a:r>
              <a:rPr lang="zh-CN" altLang="zh-CN" sz="1600" i="1" baseline="-30000">
                <a:cs typeface="Times New Roman" pitchFamily="18" charset="0"/>
              </a:rPr>
              <a:t>f</a:t>
            </a:r>
            <a:r>
              <a:rPr lang="zh-CN" sz="1600">
                <a:cs typeface="Times New Roman" pitchFamily="18" charset="0"/>
              </a:rPr>
              <a:t>，</a:t>
            </a:r>
            <a:r>
              <a:rPr lang="zh-CN" altLang="zh-CN" sz="1600" i="1">
                <a:cs typeface="Times New Roman" pitchFamily="18" charset="0"/>
              </a:rPr>
              <a:t>z</a:t>
            </a:r>
            <a:r>
              <a:rPr lang="zh-CN" altLang="zh-CN" sz="1600" i="1" baseline="-30000">
                <a:cs typeface="Times New Roman" pitchFamily="18" charset="0"/>
              </a:rPr>
              <a:t>f</a:t>
            </a:r>
            <a:r>
              <a:rPr lang="zh-CN" altLang="zh-CN" sz="1600">
                <a:cs typeface="Times New Roman" pitchFamily="18" charset="0"/>
              </a:rPr>
              <a:t>)</a:t>
            </a:r>
            <a:r>
              <a:rPr lang="zh-CN" sz="1600">
                <a:cs typeface="Times New Roman" pitchFamily="18" charset="0"/>
              </a:rPr>
              <a:t>的缩放变换，其步骤为</a:t>
            </a:r>
          </a:p>
          <a:p>
            <a:pPr lvl="4">
              <a:spcBef>
                <a:spcPct val="20000"/>
              </a:spcBef>
              <a:buClr>
                <a:schemeClr val="hlink"/>
              </a:buClr>
              <a:buFont typeface="Wingdings" pitchFamily="2" charset="2"/>
              <a:buChar char="v"/>
            </a:pPr>
            <a:r>
              <a:rPr lang="zh-CN" sz="1600">
                <a:cs typeface="Times New Roman" pitchFamily="18" charset="0"/>
              </a:rPr>
              <a:t> 将参考点平移到坐标原点处</a:t>
            </a:r>
          </a:p>
          <a:p>
            <a:pPr lvl="4">
              <a:spcBef>
                <a:spcPct val="20000"/>
              </a:spcBef>
              <a:buClr>
                <a:schemeClr val="hlink"/>
              </a:buClr>
              <a:buFont typeface="Wingdings" pitchFamily="2" charset="2"/>
              <a:buChar char="v"/>
            </a:pPr>
            <a:r>
              <a:rPr lang="zh-CN" sz="1600">
                <a:cs typeface="Times New Roman" pitchFamily="18" charset="0"/>
              </a:rPr>
              <a:t> 进行缩放变换</a:t>
            </a:r>
          </a:p>
          <a:p>
            <a:pPr lvl="4">
              <a:spcBef>
                <a:spcPct val="20000"/>
              </a:spcBef>
              <a:buClr>
                <a:schemeClr val="hlink"/>
              </a:buClr>
              <a:buFont typeface="Wingdings" pitchFamily="2" charset="2"/>
              <a:buChar char="v"/>
            </a:pPr>
            <a:r>
              <a:rPr lang="zh-CN" sz="1600">
                <a:cs typeface="Times New Roman" pitchFamily="18" charset="0"/>
              </a:rPr>
              <a:t>将参考点</a:t>
            </a:r>
            <a:r>
              <a:rPr lang="zh-CN" altLang="zh-CN" sz="1600">
                <a:cs typeface="Times New Roman" pitchFamily="18" charset="0"/>
              </a:rPr>
              <a:t>(</a:t>
            </a:r>
            <a:r>
              <a:rPr lang="zh-CN" altLang="zh-CN" sz="1600" i="1">
                <a:cs typeface="Times New Roman" pitchFamily="18" charset="0"/>
              </a:rPr>
              <a:t>x</a:t>
            </a:r>
            <a:r>
              <a:rPr lang="zh-CN" altLang="zh-CN" sz="1600" i="1" baseline="-30000">
                <a:cs typeface="Times New Roman" pitchFamily="18" charset="0"/>
              </a:rPr>
              <a:t>f</a:t>
            </a:r>
            <a:r>
              <a:rPr lang="zh-CN" sz="1600">
                <a:cs typeface="Times New Roman" pitchFamily="18" charset="0"/>
              </a:rPr>
              <a:t>，</a:t>
            </a:r>
            <a:r>
              <a:rPr lang="zh-CN" altLang="zh-CN" sz="1600" i="1">
                <a:cs typeface="Times New Roman" pitchFamily="18" charset="0"/>
              </a:rPr>
              <a:t>y</a:t>
            </a:r>
            <a:r>
              <a:rPr lang="zh-CN" altLang="zh-CN" sz="1600" i="1" baseline="-30000">
                <a:cs typeface="Times New Roman" pitchFamily="18" charset="0"/>
              </a:rPr>
              <a:t>f</a:t>
            </a:r>
            <a:r>
              <a:rPr lang="zh-CN" sz="1600">
                <a:cs typeface="Times New Roman" pitchFamily="18" charset="0"/>
              </a:rPr>
              <a:t>，</a:t>
            </a:r>
            <a:r>
              <a:rPr lang="zh-CN" altLang="zh-CN" sz="1600" i="1">
                <a:cs typeface="Times New Roman" pitchFamily="18" charset="0"/>
              </a:rPr>
              <a:t>z</a:t>
            </a:r>
            <a:r>
              <a:rPr lang="zh-CN" altLang="zh-CN" sz="1600" i="1" baseline="-30000">
                <a:cs typeface="Times New Roman" pitchFamily="18" charset="0"/>
              </a:rPr>
              <a:t>f</a:t>
            </a:r>
            <a:r>
              <a:rPr lang="zh-CN" altLang="zh-CN" sz="1600">
                <a:cs typeface="Times New Roman" pitchFamily="18" charset="0"/>
              </a:rPr>
              <a:t>)</a:t>
            </a:r>
            <a:r>
              <a:rPr lang="zh-CN" sz="1600">
                <a:cs typeface="Times New Roman" pitchFamily="18" charset="0"/>
              </a:rPr>
              <a:t>移回原来位置</a:t>
            </a:r>
            <a:endParaRPr lang="zh-CN" sz="2400">
              <a:latin typeface="Times New Roman" pitchFamily="18" charset="0"/>
              <a:ea typeface="仿宋_GB2312" pitchFamily="49" charset="-122"/>
            </a:endParaRPr>
          </a:p>
        </p:txBody>
      </p:sp>
      <p:sp>
        <p:nvSpPr>
          <p:cNvPr id="28678" name="Rectangle 6"/>
          <p:cNvSpPr>
            <a:spLocks noChangeArrowheads="1"/>
          </p:cNvSpPr>
          <p:nvPr/>
        </p:nvSpPr>
        <p:spPr bwMode="auto">
          <a:xfrm>
            <a:off x="2293938" y="4930775"/>
            <a:ext cx="1841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1C0B89C3-D6B2-4981-AAED-78359FD189D2}" type="datetime1">
              <a:rPr lang="zh-CN" altLang="en-US"/>
              <a:pPr/>
              <a:t>2010/11/8</a:t>
            </a:fld>
            <a:endParaRPr lang="zh-CN" altLang="zh-CN"/>
          </a:p>
        </p:txBody>
      </p:sp>
      <p:sp>
        <p:nvSpPr>
          <p:cNvPr id="8" name="灯片编号占位符 7"/>
          <p:cNvSpPr>
            <a:spLocks noGrp="1"/>
          </p:cNvSpPr>
          <p:nvPr>
            <p:ph type="sldNum" sz="quarter" idx="12"/>
          </p:nvPr>
        </p:nvSpPr>
        <p:spPr/>
        <p:txBody>
          <a:bodyPr/>
          <a:lstStyle/>
          <a:p>
            <a:fld id="{62514A10-88FB-473E-B1B6-648227897856}" type="slidenum">
              <a:rPr lang="zh-CN" altLang="zh-CN"/>
              <a:pPr/>
              <a:t>26</a:t>
            </a:fld>
            <a:endParaRPr lang="zh-CN" altLang="zh-CN"/>
          </a:p>
        </p:txBody>
      </p:sp>
      <p:sp>
        <p:nvSpPr>
          <p:cNvPr id="29698" name="Rectangle 2"/>
          <p:cNvSpPr>
            <a:spLocks noRot="1" noChangeArrowheads="1"/>
          </p:cNvSpPr>
          <p:nvPr>
            <p:ph type="title"/>
          </p:nvPr>
        </p:nvSpPr>
        <p:spPr/>
        <p:txBody>
          <a:bodyPr/>
          <a:lstStyle/>
          <a:p>
            <a:r>
              <a:rPr lang="zh-CN" b="1" u="sng"/>
              <a:t>第七章：图形变换</a:t>
            </a:r>
          </a:p>
        </p:txBody>
      </p:sp>
      <p:sp>
        <p:nvSpPr>
          <p:cNvPr id="29699" name="Rectangle 3"/>
          <p:cNvSpPr>
            <a:spLocks noRot="1" noChangeArrowheads="1"/>
          </p:cNvSpPr>
          <p:nvPr>
            <p:ph type="body" sz="half" idx="1"/>
          </p:nvPr>
        </p:nvSpPr>
        <p:spPr>
          <a:xfrm>
            <a:off x="287338" y="1916113"/>
            <a:ext cx="4191000" cy="4194175"/>
          </a:xfrm>
          <a:noFill/>
        </p:spPr>
        <p:txBody>
          <a:bodyPr/>
          <a:lstStyle/>
          <a:p>
            <a:pPr marL="1638300" lvl="3">
              <a:lnSpc>
                <a:spcPct val="90000"/>
              </a:lnSpc>
            </a:pPr>
            <a:r>
              <a:rPr lang="zh-CN" sz="1600"/>
              <a:t>变换矩阵为</a:t>
            </a:r>
          </a:p>
        </p:txBody>
      </p:sp>
      <p:pic>
        <p:nvPicPr>
          <p:cNvPr id="29700" name="Picture 4" descr="http:/www.lnnu.edu.cn/xdjyjx/tuxing/Chapter6/CG_Gif_6_244.gif"/>
          <p:cNvPicPr>
            <a:picLocks noRot="1" noChangeAspect="1" noChangeArrowheads="1"/>
          </p:cNvPicPr>
          <p:nvPr>
            <p:ph sz="quarter" idx="2"/>
          </p:nvPr>
        </p:nvPicPr>
        <p:blipFill>
          <a:blip r:embed="rId2" r:link="rId3">
            <a:extLst>
              <a:ext uri="{28A0092B-C50C-407E-A947-70E740481C1C}">
                <a14:useLocalDpi xmlns:a14="http://schemas.microsoft.com/office/drawing/2010/main" val="0"/>
              </a:ext>
            </a:extLst>
          </a:blip>
          <a:srcRect/>
          <a:stretch>
            <a:fillRect/>
          </a:stretch>
        </p:blipFill>
        <p:spPr>
          <a:xfrm>
            <a:off x="900113" y="2276475"/>
            <a:ext cx="7696200" cy="1735138"/>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1" name="Rectangle 5"/>
          <p:cNvSpPr>
            <a:spLocks noChangeArrowheads="1"/>
          </p:cNvSpPr>
          <p:nvPr/>
        </p:nvSpPr>
        <p:spPr bwMode="auto">
          <a:xfrm>
            <a:off x="287338" y="4105275"/>
            <a:ext cx="8424862"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3">
              <a:spcBef>
                <a:spcPct val="20000"/>
              </a:spcBef>
              <a:buClr>
                <a:schemeClr val="hlink"/>
              </a:buClr>
              <a:buSzPct val="75000"/>
              <a:buFont typeface="Wingdings" pitchFamily="2" charset="2"/>
              <a:buChar char="v"/>
            </a:pPr>
            <a:r>
              <a:rPr lang="zh-CN" sz="2400">
                <a:cs typeface="Times New Roman" pitchFamily="18" charset="0"/>
              </a:rPr>
              <a:t> </a:t>
            </a:r>
            <a:r>
              <a:rPr lang="zh-CN">
                <a:latin typeface="宋体" pitchFamily="2" charset="-122"/>
                <a:cs typeface="Times New Roman" pitchFamily="18" charset="0"/>
              </a:rPr>
              <a:t>绕坐标轴的旋转变换</a:t>
            </a:r>
          </a:p>
          <a:p>
            <a:pPr lvl="4">
              <a:spcBef>
                <a:spcPct val="20000"/>
              </a:spcBef>
              <a:buClr>
                <a:schemeClr val="accent2"/>
              </a:buClr>
              <a:buSzPct val="75000"/>
              <a:buFont typeface="Wingdings" pitchFamily="2" charset="2"/>
              <a:buChar char=""/>
            </a:pPr>
            <a:r>
              <a:rPr lang="zh-CN" sz="1600">
                <a:latin typeface="宋体" pitchFamily="2" charset="-122"/>
                <a:cs typeface="Times New Roman" pitchFamily="18" charset="0"/>
              </a:rPr>
              <a:t> 三维空间的旋转相对要复杂些，考虑右手坐标系下相对坐标原点绕坐标轴旋转</a:t>
            </a:r>
            <a:r>
              <a:rPr lang="el-GR" sz="1600" i="1">
                <a:latin typeface="宋体" pitchFamily="2" charset="-122"/>
                <a:cs typeface="Times New Roman" pitchFamily="18" charset="0"/>
              </a:rPr>
              <a:t>θ</a:t>
            </a:r>
            <a:r>
              <a:rPr lang="zh-CN" sz="1600">
                <a:latin typeface="宋体" pitchFamily="2" charset="-122"/>
                <a:cs typeface="Times New Roman" pitchFamily="18" charset="0"/>
              </a:rPr>
              <a:t>角的变换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D8D3CE9A-4A62-4D4D-AC9C-F2021C32A2BE}" type="datetime1">
              <a:rPr lang="zh-CN" altLang="en-US"/>
              <a:pPr/>
              <a:t>2010/11/8</a:t>
            </a:fld>
            <a:endParaRPr lang="zh-CN" altLang="zh-CN"/>
          </a:p>
        </p:txBody>
      </p:sp>
      <p:sp>
        <p:nvSpPr>
          <p:cNvPr id="12" name="灯片编号占位符 5"/>
          <p:cNvSpPr>
            <a:spLocks noGrp="1"/>
          </p:cNvSpPr>
          <p:nvPr>
            <p:ph type="sldNum" sz="quarter" idx="12"/>
          </p:nvPr>
        </p:nvSpPr>
        <p:spPr/>
        <p:txBody>
          <a:bodyPr/>
          <a:lstStyle/>
          <a:p>
            <a:fld id="{F6A2CCDF-C6C9-45B8-B02E-FED742D48ADF}" type="slidenum">
              <a:rPr lang="zh-CN" altLang="zh-CN"/>
              <a:pPr/>
              <a:t>27</a:t>
            </a:fld>
            <a:endParaRPr lang="zh-CN" altLang="zh-CN"/>
          </a:p>
        </p:txBody>
      </p:sp>
      <p:sp>
        <p:nvSpPr>
          <p:cNvPr id="30722" name="Rectangle 2"/>
          <p:cNvSpPr>
            <a:spLocks noRot="1" noChangeArrowheads="1"/>
          </p:cNvSpPr>
          <p:nvPr>
            <p:ph type="title"/>
          </p:nvPr>
        </p:nvSpPr>
        <p:spPr/>
        <p:txBody>
          <a:bodyPr/>
          <a:lstStyle/>
          <a:p>
            <a:r>
              <a:rPr lang="zh-CN" b="1" u="sng"/>
              <a:t>第七章：图形变换</a:t>
            </a:r>
          </a:p>
        </p:txBody>
      </p:sp>
      <p:sp>
        <p:nvSpPr>
          <p:cNvPr id="30723" name="Rectangle 3"/>
          <p:cNvSpPr>
            <a:spLocks noChangeArrowheads="1"/>
          </p:cNvSpPr>
          <p:nvPr/>
        </p:nvSpPr>
        <p:spPr bwMode="auto">
          <a:xfrm>
            <a:off x="287338" y="3273425"/>
            <a:ext cx="2730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3">
              <a:buClr>
                <a:schemeClr val="accent2"/>
              </a:buClr>
              <a:buFont typeface="Wingdings" pitchFamily="2" charset="2"/>
              <a:buChar char=""/>
            </a:pPr>
            <a:r>
              <a:rPr lang="zh-CN" altLang="zh-CN" sz="1600">
                <a:cs typeface="Times New Roman" pitchFamily="18" charset="0"/>
              </a:rPr>
              <a:t> </a:t>
            </a:r>
            <a:r>
              <a:rPr lang="zh-CN" sz="1600">
                <a:cs typeface="Times New Roman" pitchFamily="18" charset="0"/>
              </a:rPr>
              <a:t>绕</a:t>
            </a:r>
            <a:r>
              <a:rPr lang="zh-CN" altLang="zh-CN" sz="1600" i="1">
                <a:cs typeface="Times New Roman" pitchFamily="18" charset="0"/>
              </a:rPr>
              <a:t>y</a:t>
            </a:r>
            <a:r>
              <a:rPr lang="zh-CN" sz="1600">
                <a:cs typeface="Times New Roman" pitchFamily="18" charset="0"/>
              </a:rPr>
              <a:t>轴旋转</a:t>
            </a:r>
          </a:p>
        </p:txBody>
      </p:sp>
      <p:pic>
        <p:nvPicPr>
          <p:cNvPr id="30724" name="Picture 4" descr="http:/www.lnnu.edu.cn/xdjyjx/tuxing/Chapter6/CG_Gif_6_21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87675" y="3213100"/>
            <a:ext cx="38877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0725" name="Rectangle 5"/>
          <p:cNvSpPr>
            <a:spLocks noChangeArrowheads="1"/>
          </p:cNvSpPr>
          <p:nvPr/>
        </p:nvSpPr>
        <p:spPr bwMode="auto">
          <a:xfrm>
            <a:off x="287338" y="4652963"/>
            <a:ext cx="2967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3">
              <a:buClr>
                <a:schemeClr val="accent2"/>
              </a:buClr>
              <a:buFont typeface="Wingdings" pitchFamily="2" charset="2"/>
              <a:buChar char=""/>
            </a:pPr>
            <a:r>
              <a:rPr lang="zh-CN" altLang="zh-CN" sz="1600">
                <a:cs typeface="Times New Roman" pitchFamily="18" charset="0"/>
              </a:rPr>
              <a:t> </a:t>
            </a:r>
            <a:r>
              <a:rPr lang="zh-CN" sz="1600">
                <a:cs typeface="Times New Roman" pitchFamily="18" charset="0"/>
              </a:rPr>
              <a:t>绕</a:t>
            </a:r>
            <a:r>
              <a:rPr lang="zh-CN" altLang="zh-CN" sz="1600" i="1">
                <a:cs typeface="Times New Roman" pitchFamily="18" charset="0"/>
              </a:rPr>
              <a:t>z</a:t>
            </a:r>
            <a:r>
              <a:rPr lang="zh-CN" sz="1600">
                <a:cs typeface="Times New Roman" pitchFamily="18" charset="0"/>
              </a:rPr>
              <a:t>轴旋转</a:t>
            </a:r>
            <a:r>
              <a:rPr lang="zh-CN" sz="2400">
                <a:cs typeface="Times New Roman" pitchFamily="18" charset="0"/>
              </a:rPr>
              <a:t> </a:t>
            </a:r>
            <a:r>
              <a:rPr lang="zh-CN" sz="2400">
                <a:latin typeface="Times New Roman" pitchFamily="18" charset="0"/>
                <a:ea typeface="仿宋_GB2312" pitchFamily="49" charset="-122"/>
              </a:rPr>
              <a:t>  </a:t>
            </a:r>
          </a:p>
        </p:txBody>
      </p:sp>
      <p:pic>
        <p:nvPicPr>
          <p:cNvPr id="30726" name="Picture 6" descr="http:/www.lnnu.edu.cn/xdjyjx/tuxing/Chapter6/CG_Gif_6_213.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987675" y="4724400"/>
            <a:ext cx="38877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0727" name="Rectangle 7"/>
          <p:cNvSpPr>
            <a:spLocks noChangeArrowheads="1"/>
          </p:cNvSpPr>
          <p:nvPr/>
        </p:nvSpPr>
        <p:spPr bwMode="auto">
          <a:xfrm>
            <a:off x="1900238" y="4271963"/>
            <a:ext cx="18415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endParaRPr lang="zh-CN" altLang="zh-CN"/>
          </a:p>
        </p:txBody>
      </p:sp>
      <p:sp>
        <p:nvSpPr>
          <p:cNvPr id="30728" name="Rectangle 8"/>
          <p:cNvSpPr>
            <a:spLocks noChangeArrowheads="1"/>
          </p:cNvSpPr>
          <p:nvPr/>
        </p:nvSpPr>
        <p:spPr bwMode="auto">
          <a:xfrm>
            <a:off x="287338" y="1914525"/>
            <a:ext cx="278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3">
              <a:buClr>
                <a:schemeClr val="accent2"/>
              </a:buClr>
              <a:buSzPct val="75000"/>
              <a:buFont typeface="Wingdings" pitchFamily="2" charset="2"/>
              <a:buChar char=""/>
            </a:pPr>
            <a:r>
              <a:rPr lang="zh-CN" altLang="zh-CN" sz="2400"/>
              <a:t> </a:t>
            </a:r>
            <a:r>
              <a:rPr lang="zh-CN" sz="1600"/>
              <a:t>绕</a:t>
            </a:r>
            <a:r>
              <a:rPr lang="zh-CN" altLang="zh-CN" sz="1600" i="1"/>
              <a:t>x</a:t>
            </a:r>
            <a:r>
              <a:rPr lang="zh-CN" sz="1600"/>
              <a:t>轴旋转</a:t>
            </a:r>
          </a:p>
        </p:txBody>
      </p:sp>
      <p:pic>
        <p:nvPicPr>
          <p:cNvPr id="30729" name="Picture 9" descr="http:/www.lnnu.edu.cn/xdjyjx/tuxing/Chapter6/CG_Gif_6_211.gif"/>
          <p:cNvPicPr>
            <a:picLocks noRot="1" noChangeAspect="1" noChangeArrowheads="1"/>
          </p:cNvPicPr>
          <p:nvPr>
            <p:ph idx="1"/>
          </p:nvPr>
        </p:nvPicPr>
        <p:blipFill>
          <a:blip r:embed="rId6" r:link="rId7">
            <a:extLst>
              <a:ext uri="{28A0092B-C50C-407E-A947-70E740481C1C}">
                <a14:useLocalDpi xmlns:a14="http://schemas.microsoft.com/office/drawing/2010/main" val="0"/>
              </a:ext>
            </a:extLst>
          </a:blip>
          <a:srcRect/>
          <a:stretch>
            <a:fillRect/>
          </a:stretch>
        </p:blipFill>
        <p:spPr>
          <a:xfrm>
            <a:off x="2987675" y="1916113"/>
            <a:ext cx="4035425" cy="1201737"/>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half" idx="10"/>
          </p:nvPr>
        </p:nvSpPr>
        <p:spPr/>
        <p:txBody>
          <a:bodyPr/>
          <a:lstStyle/>
          <a:p>
            <a:fld id="{36405114-7536-469F-9CE4-CF4691FA06DF}" type="datetime1">
              <a:rPr lang="zh-CN" altLang="en-US"/>
              <a:pPr/>
              <a:t>2010/11/8</a:t>
            </a:fld>
            <a:endParaRPr lang="zh-CN" altLang="zh-CN"/>
          </a:p>
        </p:txBody>
      </p:sp>
      <p:sp>
        <p:nvSpPr>
          <p:cNvPr id="11" name="灯片编号占位符 6"/>
          <p:cNvSpPr>
            <a:spLocks noGrp="1"/>
          </p:cNvSpPr>
          <p:nvPr>
            <p:ph type="sldNum" sz="quarter" idx="12"/>
          </p:nvPr>
        </p:nvSpPr>
        <p:spPr/>
        <p:txBody>
          <a:bodyPr/>
          <a:lstStyle/>
          <a:p>
            <a:fld id="{EA592788-3DD6-4FA2-8063-91A31EB3FD01}" type="slidenum">
              <a:rPr lang="zh-CN" altLang="zh-CN"/>
              <a:pPr/>
              <a:t>28</a:t>
            </a:fld>
            <a:endParaRPr lang="zh-CN" altLang="zh-CN"/>
          </a:p>
        </p:txBody>
      </p:sp>
      <p:sp>
        <p:nvSpPr>
          <p:cNvPr id="31746" name="Rectangle 2"/>
          <p:cNvSpPr>
            <a:spLocks noRot="1" noChangeArrowheads="1"/>
          </p:cNvSpPr>
          <p:nvPr>
            <p:ph type="title"/>
          </p:nvPr>
        </p:nvSpPr>
        <p:spPr/>
        <p:txBody>
          <a:bodyPr/>
          <a:lstStyle/>
          <a:p>
            <a:r>
              <a:rPr lang="zh-CN" b="1" u="sng"/>
              <a:t>第七章：图形变换</a:t>
            </a:r>
          </a:p>
        </p:txBody>
      </p:sp>
      <p:graphicFrame>
        <p:nvGraphicFramePr>
          <p:cNvPr id="31747" name="Object 3"/>
          <p:cNvGraphicFramePr>
            <a:graphicFrameLocks noChangeAspect="1"/>
          </p:cNvGraphicFramePr>
          <p:nvPr>
            <p:ph sz="half" idx="1"/>
          </p:nvPr>
        </p:nvGraphicFramePr>
        <p:xfrm>
          <a:off x="4356100" y="4221163"/>
          <a:ext cx="3287713" cy="1868487"/>
        </p:xfrm>
        <a:graphic>
          <a:graphicData uri="http://schemas.openxmlformats.org/presentationml/2006/ole">
            <mc:AlternateContent xmlns:mc="http://schemas.openxmlformats.org/markup-compatibility/2006">
              <mc:Choice xmlns:v="urn:schemas-microsoft-com:vml" Requires="v">
                <p:oleObj spid="_x0000_s31753" r:id="rId3" imgW="2392381" imgH="1501270" progId="Paint.Picture">
                  <p:embed/>
                </p:oleObj>
              </mc:Choice>
              <mc:Fallback>
                <p:oleObj r:id="rId3" imgW="2392381" imgH="1501270" progId="Paint.Picture">
                  <p:embed/>
                  <p:pic>
                    <p:nvPicPr>
                      <p:cNvPr id="0" name="Object 3"/>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4221163"/>
                        <a:ext cx="3287713" cy="186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Rectangle 4"/>
          <p:cNvSpPr>
            <a:spLocks noChangeArrowheads="1"/>
          </p:cNvSpPr>
          <p:nvPr/>
        </p:nvSpPr>
        <p:spPr bwMode="auto">
          <a:xfrm>
            <a:off x="0" y="61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1749" name="Picture 5" descr="http:/www.lnnu.edu.cn/xdjyjx/tuxing/Chapter6/CG_Gif_6_011.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2843213" y="1700213"/>
            <a:ext cx="27368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1750" name="Rectangle 6"/>
          <p:cNvSpPr>
            <a:spLocks noChangeArrowheads="1"/>
          </p:cNvSpPr>
          <p:nvPr/>
        </p:nvSpPr>
        <p:spPr bwMode="auto">
          <a:xfrm>
            <a:off x="0" y="4411663"/>
            <a:ext cx="35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r>
              <a:rPr lang="zh-CN" altLang="zh-CN" sz="1000">
                <a:latin typeface="Arial"/>
                <a:cs typeface="Times New Roman" pitchFamily="18" charset="0"/>
              </a:rPr>
              <a:t>    </a:t>
            </a:r>
            <a:r>
              <a:rPr lang="zh-CN" altLang="zh-CN" sz="1000">
                <a:latin typeface="Times New Roman" pitchFamily="18" charset="0"/>
                <a:cs typeface="Times New Roman" pitchFamily="18" charset="0"/>
              </a:rPr>
              <a:t> </a:t>
            </a:r>
            <a:endParaRPr lang="zh-CN" altLang="zh-CN"/>
          </a:p>
        </p:txBody>
      </p:sp>
      <p:sp>
        <p:nvSpPr>
          <p:cNvPr id="31751" name="Rectangle 7"/>
          <p:cNvSpPr>
            <a:spLocks noChangeArrowheads="1"/>
          </p:cNvSpPr>
          <p:nvPr/>
        </p:nvSpPr>
        <p:spPr bwMode="auto">
          <a:xfrm>
            <a:off x="395288" y="5805488"/>
            <a:ext cx="3841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cs typeface="Times New Roman" pitchFamily="18" charset="0"/>
              </a:rPr>
              <a:t>三维空间的平移、旋转及缩放示意图</a:t>
            </a:r>
          </a:p>
        </p:txBody>
      </p:sp>
      <p:graphicFrame>
        <p:nvGraphicFramePr>
          <p:cNvPr id="31752" name="Object 8"/>
          <p:cNvGraphicFramePr>
            <a:graphicFrameLocks noChangeAspect="1"/>
          </p:cNvGraphicFramePr>
          <p:nvPr>
            <p:ph sz="half" idx="2"/>
          </p:nvPr>
        </p:nvGraphicFramePr>
        <p:xfrm>
          <a:off x="1116013" y="4149725"/>
          <a:ext cx="2767012" cy="1468438"/>
        </p:xfrm>
        <a:graphic>
          <a:graphicData uri="http://schemas.openxmlformats.org/presentationml/2006/ole">
            <mc:AlternateContent xmlns:mc="http://schemas.openxmlformats.org/markup-compatibility/2006">
              <mc:Choice xmlns:v="urn:schemas-microsoft-com:vml" Requires="v">
                <p:oleObj spid="_x0000_s31754" r:id="rId7" imgW="2316681" imgH="1501270" progId="Paint.Picture">
                  <p:embed/>
                </p:oleObj>
              </mc:Choice>
              <mc:Fallback>
                <p:oleObj r:id="rId7" imgW="2316681" imgH="1501270" progId="Paint.Picture">
                  <p:embed/>
                  <p:pic>
                    <p:nvPicPr>
                      <p:cNvPr id="0" name="Object 8"/>
                      <p:cNvPicPr>
                        <a:picLocks noRot="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149725"/>
                        <a:ext cx="2767012"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2AA2CBAC-404A-4F77-860C-BAAD461D56F8}" type="datetime1">
              <a:rPr lang="zh-CN" altLang="en-US"/>
              <a:pPr/>
              <a:t>2010/11/8</a:t>
            </a:fld>
            <a:endParaRPr lang="zh-CN" altLang="zh-CN"/>
          </a:p>
        </p:txBody>
      </p:sp>
      <p:sp>
        <p:nvSpPr>
          <p:cNvPr id="10" name="灯片编号占位符 5"/>
          <p:cNvSpPr>
            <a:spLocks noGrp="1"/>
          </p:cNvSpPr>
          <p:nvPr>
            <p:ph type="sldNum" sz="quarter" idx="12"/>
          </p:nvPr>
        </p:nvSpPr>
        <p:spPr/>
        <p:txBody>
          <a:bodyPr/>
          <a:lstStyle/>
          <a:p>
            <a:fld id="{19080E82-AC5A-48AD-AC9C-F3EB1AF620C1}" type="slidenum">
              <a:rPr lang="zh-CN" altLang="zh-CN"/>
              <a:pPr/>
              <a:t>29</a:t>
            </a:fld>
            <a:endParaRPr lang="zh-CN" altLang="zh-CN"/>
          </a:p>
        </p:txBody>
      </p:sp>
      <p:sp>
        <p:nvSpPr>
          <p:cNvPr id="32770" name="Rectangle 2"/>
          <p:cNvSpPr>
            <a:spLocks noRot="1" noChangeArrowheads="1"/>
          </p:cNvSpPr>
          <p:nvPr>
            <p:ph type="title"/>
          </p:nvPr>
        </p:nvSpPr>
        <p:spPr/>
        <p:txBody>
          <a:bodyPr/>
          <a:lstStyle/>
          <a:p>
            <a:r>
              <a:rPr lang="zh-CN" b="1" u="sng"/>
              <a:t>第七章：图形变换</a:t>
            </a:r>
          </a:p>
        </p:txBody>
      </p:sp>
      <p:sp>
        <p:nvSpPr>
          <p:cNvPr id="32771" name="Rectangle 3"/>
          <p:cNvSpPr>
            <a:spLocks noChangeArrowheads="1"/>
          </p:cNvSpPr>
          <p:nvPr/>
        </p:nvSpPr>
        <p:spPr bwMode="auto">
          <a:xfrm>
            <a:off x="287338" y="1914525"/>
            <a:ext cx="8497887"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3">
              <a:spcBef>
                <a:spcPct val="20000"/>
              </a:spcBef>
              <a:buClr>
                <a:schemeClr val="accent2"/>
              </a:buClr>
              <a:buSzPct val="75000"/>
              <a:buFont typeface="Wingdings" pitchFamily="2" charset="2"/>
              <a:buChar char=""/>
            </a:pPr>
            <a:r>
              <a:rPr lang="zh-CN" altLang="zh-CN" sz="2400">
                <a:cs typeface="Times New Roman" pitchFamily="18" charset="0"/>
              </a:rPr>
              <a:t> </a:t>
            </a:r>
            <a:r>
              <a:rPr lang="zh-CN" sz="1600">
                <a:cs typeface="Times New Roman" pitchFamily="18" charset="0"/>
              </a:rPr>
              <a:t>绕任意轴的旋转变换</a:t>
            </a:r>
          </a:p>
          <a:p>
            <a:pPr lvl="4">
              <a:spcBef>
                <a:spcPct val="20000"/>
              </a:spcBef>
              <a:buClr>
                <a:schemeClr val="hlink"/>
              </a:buClr>
              <a:buFont typeface="Wingdings" pitchFamily="2" charset="2"/>
              <a:buChar char="v"/>
            </a:pPr>
            <a:r>
              <a:rPr lang="zh-CN" sz="1600">
                <a:cs typeface="Times New Roman" pitchFamily="18" charset="0"/>
              </a:rPr>
              <a:t> 设旋转轴</a:t>
            </a:r>
            <a:r>
              <a:rPr lang="zh-CN" altLang="zh-CN" sz="1600" i="1">
                <a:cs typeface="Times New Roman" pitchFamily="18" charset="0"/>
              </a:rPr>
              <a:t>AB</a:t>
            </a:r>
            <a:r>
              <a:rPr lang="zh-CN" sz="1600">
                <a:cs typeface="Times New Roman" pitchFamily="18" charset="0"/>
              </a:rPr>
              <a:t>由任意一点</a:t>
            </a:r>
            <a:r>
              <a:rPr lang="zh-CN" altLang="zh-CN" sz="1600" i="1">
                <a:cs typeface="Times New Roman" pitchFamily="18" charset="0"/>
              </a:rPr>
              <a:t>A</a:t>
            </a:r>
            <a:r>
              <a:rPr lang="zh-CN" altLang="zh-CN" sz="1600">
                <a:cs typeface="Times New Roman" pitchFamily="18" charset="0"/>
              </a:rPr>
              <a:t>(</a:t>
            </a:r>
            <a:r>
              <a:rPr lang="zh-CN" altLang="zh-CN" sz="1600" i="1">
                <a:cs typeface="Times New Roman" pitchFamily="18" charset="0"/>
              </a:rPr>
              <a:t>x</a:t>
            </a:r>
            <a:r>
              <a:rPr lang="zh-CN" altLang="zh-CN" sz="1600" i="1" baseline="-30000">
                <a:cs typeface="Times New Roman" pitchFamily="18" charset="0"/>
              </a:rPr>
              <a:t>a</a:t>
            </a:r>
            <a:r>
              <a:rPr lang="zh-CN" sz="1600">
                <a:cs typeface="Times New Roman" pitchFamily="18" charset="0"/>
              </a:rPr>
              <a:t>，</a:t>
            </a:r>
            <a:r>
              <a:rPr lang="zh-CN" altLang="zh-CN" sz="1600" i="1">
                <a:cs typeface="Times New Roman" pitchFamily="18" charset="0"/>
              </a:rPr>
              <a:t>y</a:t>
            </a:r>
            <a:r>
              <a:rPr lang="zh-CN" altLang="zh-CN" sz="1600" i="1" baseline="-30000">
                <a:cs typeface="Times New Roman" pitchFamily="18" charset="0"/>
              </a:rPr>
              <a:t>a</a:t>
            </a:r>
            <a:r>
              <a:rPr lang="zh-CN" sz="1600">
                <a:cs typeface="Times New Roman" pitchFamily="18" charset="0"/>
              </a:rPr>
              <a:t>，</a:t>
            </a:r>
            <a:r>
              <a:rPr lang="zh-CN" altLang="zh-CN" sz="1600" i="1">
                <a:cs typeface="Times New Roman" pitchFamily="18" charset="0"/>
              </a:rPr>
              <a:t>z</a:t>
            </a:r>
            <a:r>
              <a:rPr lang="zh-CN" altLang="zh-CN" sz="1600" i="1" baseline="-30000">
                <a:cs typeface="Times New Roman" pitchFamily="18" charset="0"/>
              </a:rPr>
              <a:t>a</a:t>
            </a:r>
            <a:r>
              <a:rPr lang="zh-CN" altLang="zh-CN" sz="1600">
                <a:cs typeface="Times New Roman" pitchFamily="18" charset="0"/>
              </a:rPr>
              <a:t>)</a:t>
            </a:r>
            <a:r>
              <a:rPr lang="zh-CN" sz="1600">
                <a:cs typeface="Times New Roman" pitchFamily="18" charset="0"/>
              </a:rPr>
              <a:t>及其方向数</a:t>
            </a:r>
            <a:r>
              <a:rPr lang="zh-CN" altLang="zh-CN" sz="1600">
                <a:cs typeface="Times New Roman" pitchFamily="18" charset="0"/>
              </a:rPr>
              <a:t>(</a:t>
            </a:r>
            <a:r>
              <a:rPr lang="zh-CN" altLang="zh-CN" sz="1600" i="1">
                <a:cs typeface="Times New Roman" pitchFamily="18" charset="0"/>
              </a:rPr>
              <a:t>a</a:t>
            </a:r>
            <a:r>
              <a:rPr lang="zh-CN" altLang="zh-CN" sz="1600">
                <a:cs typeface="Times New Roman" pitchFamily="18" charset="0"/>
              </a:rPr>
              <a:t>, </a:t>
            </a:r>
            <a:r>
              <a:rPr lang="zh-CN" altLang="zh-CN" sz="1600" i="1">
                <a:cs typeface="Times New Roman" pitchFamily="18" charset="0"/>
              </a:rPr>
              <a:t>b, c</a:t>
            </a:r>
            <a:r>
              <a:rPr lang="zh-CN" altLang="zh-CN" sz="1600">
                <a:cs typeface="Times New Roman" pitchFamily="18" charset="0"/>
              </a:rPr>
              <a:t>)</a:t>
            </a:r>
            <a:r>
              <a:rPr lang="zh-CN" sz="1600">
                <a:cs typeface="Times New Roman" pitchFamily="18" charset="0"/>
              </a:rPr>
              <a:t>定义</a:t>
            </a:r>
            <a:r>
              <a:rPr lang="zh-CN" altLang="zh-CN" sz="1600">
                <a:cs typeface="Times New Roman" pitchFamily="18" charset="0"/>
              </a:rPr>
              <a:t>,</a:t>
            </a:r>
          </a:p>
        </p:txBody>
      </p:sp>
      <p:pic>
        <p:nvPicPr>
          <p:cNvPr id="32772" name="Picture 4" descr="http:/www.lnnu.edu.cn/xdjyjx/tuxing/Chapter6/CG_Gif_6_288.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195513" y="2708275"/>
            <a:ext cx="5184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2773" name="Rectangle 5"/>
          <p:cNvSpPr>
            <a:spLocks noChangeArrowheads="1"/>
          </p:cNvSpPr>
          <p:nvPr/>
        </p:nvSpPr>
        <p:spPr bwMode="auto">
          <a:xfrm>
            <a:off x="0" y="1870075"/>
            <a:ext cx="390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r>
              <a:rPr lang="zh-CN" altLang="zh-CN" sz="1000">
                <a:latin typeface="Times New Roman" pitchFamily="18" charset="0"/>
                <a:cs typeface="Times New Roman" pitchFamily="18" charset="0"/>
              </a:rPr>
              <a:t/>
            </a:r>
            <a:br>
              <a:rPr lang="zh-CN" altLang="zh-CN" sz="1000">
                <a:latin typeface="Times New Roman" pitchFamily="18" charset="0"/>
                <a:cs typeface="Times New Roman" pitchFamily="18" charset="0"/>
              </a:rPr>
            </a:br>
            <a:r>
              <a:rPr lang="zh-CN" altLang="zh-CN" sz="1000">
                <a:latin typeface="Arial Unicode MS"/>
                <a:cs typeface="Times New Roman" pitchFamily="18" charset="0"/>
              </a:rPr>
              <a:t>     </a:t>
            </a:r>
            <a:r>
              <a:rPr lang="zh-CN" altLang="zh-CN" sz="1000">
                <a:latin typeface="Times New Roman" pitchFamily="18" charset="0"/>
                <a:cs typeface="Times New Roman" pitchFamily="18" charset="0"/>
              </a:rPr>
              <a:t> </a:t>
            </a:r>
            <a:endParaRPr lang="zh-CN" altLang="zh-CN"/>
          </a:p>
        </p:txBody>
      </p:sp>
      <p:pic>
        <p:nvPicPr>
          <p:cNvPr id="32774" name="Picture 6" descr="http:/www.lnnu.edu.cn/xdjyjx/tuxing/Chapter6/CG_Gif_6_214.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348038" y="3213100"/>
            <a:ext cx="20161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2775" name="Rectangle 7"/>
          <p:cNvSpPr>
            <a:spLocks noChangeArrowheads="1"/>
          </p:cNvSpPr>
          <p:nvPr/>
        </p:nvSpPr>
        <p:spPr bwMode="auto">
          <a:xfrm>
            <a:off x="287338" y="4638675"/>
            <a:ext cx="842486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036763" lvl="4" indent="-207963" algn="just">
              <a:spcBef>
                <a:spcPct val="20000"/>
              </a:spcBef>
              <a:buClr>
                <a:schemeClr val="hlink"/>
              </a:buClr>
              <a:buFont typeface="Wingdings" pitchFamily="2" charset="2"/>
              <a:buChar char="v"/>
            </a:pPr>
            <a:r>
              <a:rPr lang="zh-CN" sz="1600">
                <a:cs typeface="Times New Roman" pitchFamily="18" charset="0"/>
              </a:rPr>
              <a:t>可以通过下列步骤来实现</a:t>
            </a:r>
            <a:r>
              <a:rPr lang="zh-CN" sz="1600" i="1">
                <a:cs typeface="Times New Roman" pitchFamily="18" charset="0"/>
              </a:rPr>
              <a:t>P</a:t>
            </a:r>
            <a:r>
              <a:rPr lang="zh-CN" sz="1600">
                <a:cs typeface="Times New Roman" pitchFamily="18" charset="0"/>
              </a:rPr>
              <a:t>点的旋转</a:t>
            </a:r>
          </a:p>
          <a:p>
            <a:pPr marL="2036763" lvl="4" indent="-207963" algn="just" eaLnBrk="0" hangingPunct="0">
              <a:spcBef>
                <a:spcPct val="20000"/>
              </a:spcBef>
              <a:buClr>
                <a:schemeClr val="accent2"/>
              </a:buClr>
              <a:buFont typeface="Wingdings" pitchFamily="2" charset="2"/>
              <a:buAutoNum type="arabicPeriod"/>
            </a:pPr>
            <a:r>
              <a:rPr lang="zh-CN" sz="1600">
                <a:cs typeface="Times New Roman" pitchFamily="18" charset="0"/>
              </a:rPr>
              <a:t>将坐标原点移到</a:t>
            </a:r>
            <a:r>
              <a:rPr lang="zh-CN" sz="1600" i="1">
                <a:cs typeface="Times New Roman" pitchFamily="18" charset="0"/>
              </a:rPr>
              <a:t>A</a:t>
            </a:r>
            <a:r>
              <a:rPr lang="zh-CN" sz="1600">
                <a:cs typeface="Times New Roman" pitchFamily="18" charset="0"/>
              </a:rPr>
              <a:t>点</a:t>
            </a:r>
          </a:p>
          <a:p>
            <a:pPr marL="2036763" lvl="4" indent="-207963" algn="just" eaLnBrk="0" hangingPunct="0">
              <a:spcBef>
                <a:spcPct val="20000"/>
              </a:spcBef>
              <a:buClr>
                <a:schemeClr val="accent2"/>
              </a:buClr>
              <a:buFont typeface="Wingdings" pitchFamily="2" charset="2"/>
              <a:buAutoNum type="arabicPeriod"/>
            </a:pPr>
            <a:r>
              <a:rPr lang="zh-CN" sz="1600">
                <a:cs typeface="Times New Roman" pitchFamily="18" charset="0"/>
              </a:rPr>
              <a:t>使</a:t>
            </a:r>
            <a:r>
              <a:rPr lang="zh-CN" sz="1600" i="1">
                <a:cs typeface="Times New Roman" pitchFamily="18" charset="0"/>
              </a:rPr>
              <a:t>AB</a:t>
            </a:r>
            <a:r>
              <a:rPr lang="zh-CN" sz="1600">
                <a:cs typeface="Times New Roman" pitchFamily="18" charset="0"/>
              </a:rPr>
              <a:t>分别绕</a:t>
            </a:r>
            <a:r>
              <a:rPr lang="zh-CN" sz="1600" i="1">
                <a:cs typeface="Times New Roman" pitchFamily="18" charset="0"/>
              </a:rPr>
              <a:t>X</a:t>
            </a:r>
            <a:r>
              <a:rPr lang="zh-CN" sz="1600">
                <a:cs typeface="Times New Roman" pitchFamily="18" charset="0"/>
              </a:rPr>
              <a:t>轴、</a:t>
            </a:r>
            <a:r>
              <a:rPr lang="zh-CN" sz="1600" i="1">
                <a:cs typeface="Times New Roman" pitchFamily="18" charset="0"/>
              </a:rPr>
              <a:t>Y</a:t>
            </a:r>
            <a:r>
              <a:rPr lang="zh-CN" sz="1600">
                <a:cs typeface="Times New Roman" pitchFamily="18" charset="0"/>
              </a:rPr>
              <a:t>轴旋转适当角度</a:t>
            </a:r>
            <a:r>
              <a:rPr lang="el-GR" sz="1600" i="1">
                <a:cs typeface="Times New Roman" pitchFamily="18" charset="0"/>
              </a:rPr>
              <a:t>α</a:t>
            </a:r>
            <a:r>
              <a:rPr lang="zh-CN" sz="1600">
                <a:cs typeface="Times New Roman" pitchFamily="18" charset="0"/>
              </a:rPr>
              <a:t>与</a:t>
            </a:r>
            <a:r>
              <a:rPr lang="el-GR" sz="1600" i="1">
                <a:cs typeface="Times New Roman" pitchFamily="18" charset="0"/>
              </a:rPr>
              <a:t>β</a:t>
            </a:r>
            <a:r>
              <a:rPr lang="zh-CN" sz="1600">
                <a:cs typeface="Times New Roman" pitchFamily="18" charset="0"/>
              </a:rPr>
              <a:t>与</a:t>
            </a:r>
            <a:r>
              <a:rPr lang="zh-CN" sz="1600" i="1">
                <a:cs typeface="Times New Roman" pitchFamily="18" charset="0"/>
              </a:rPr>
              <a:t>Z</a:t>
            </a:r>
            <a:r>
              <a:rPr lang="zh-CN" sz="1600">
                <a:cs typeface="Times New Roman" pitchFamily="18" charset="0"/>
              </a:rPr>
              <a:t>轴重合</a:t>
            </a:r>
          </a:p>
          <a:p>
            <a:pPr marL="2036763" lvl="4" indent="-207963" algn="just" eaLnBrk="0" hangingPunct="0">
              <a:spcBef>
                <a:spcPct val="20000"/>
              </a:spcBef>
              <a:buClr>
                <a:schemeClr val="accent2"/>
              </a:buClr>
              <a:buFont typeface="Wingdings" pitchFamily="2" charset="2"/>
              <a:buAutoNum type="arabicPeriod"/>
            </a:pPr>
            <a:r>
              <a:rPr lang="zh-CN" sz="1600"/>
              <a:t>这时</a:t>
            </a:r>
            <a:r>
              <a:rPr lang="zh-CN" sz="1600" i="1"/>
              <a:t>P</a:t>
            </a:r>
            <a:r>
              <a:rPr lang="zh-CN" sz="1600"/>
              <a:t>绕</a:t>
            </a:r>
            <a:r>
              <a:rPr lang="zh-CN" sz="1600" i="1"/>
              <a:t>AB</a:t>
            </a:r>
            <a:r>
              <a:rPr lang="zh-CN" sz="1600"/>
              <a:t>轴旋转变成绕</a:t>
            </a:r>
            <a:r>
              <a:rPr lang="zh-CN" sz="1600" i="1"/>
              <a:t>Z</a:t>
            </a:r>
            <a:r>
              <a:rPr lang="zh-CN" sz="1600"/>
              <a:t>轴旋转</a:t>
            </a:r>
            <a:r>
              <a:rPr lang="el-GR" sz="1600" i="1"/>
              <a:t>θ</a:t>
            </a:r>
            <a:r>
              <a:rPr lang="zh-CN" sz="1600"/>
              <a:t>角</a:t>
            </a:r>
          </a:p>
          <a:p>
            <a:pPr marL="2036763" lvl="4" indent="-207963" algn="just" eaLnBrk="0" hangingPunct="0">
              <a:spcBef>
                <a:spcPct val="20000"/>
              </a:spcBef>
              <a:buClr>
                <a:schemeClr val="accent2"/>
              </a:buClr>
              <a:buFont typeface="Wingdings" pitchFamily="2" charset="2"/>
              <a:buAutoNum type="arabicPeriod"/>
            </a:pPr>
            <a:r>
              <a:rPr lang="zh-CN" sz="1600"/>
              <a:t>作上述变换的逆操作，使</a:t>
            </a:r>
            <a:r>
              <a:rPr lang="zh-CN" sz="1600" i="1"/>
              <a:t>AB</a:t>
            </a:r>
            <a:r>
              <a:rPr lang="zh-CN" sz="1600"/>
              <a:t>回到原来位置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0D648FB1-8DA4-4CEA-97D4-5EDDE86FC269}" type="datetime1">
              <a:rPr lang="zh-CN" altLang="en-US"/>
              <a:pPr/>
              <a:t>2010/11/8</a:t>
            </a:fld>
            <a:endParaRPr lang="zh-CN" altLang="zh-CN"/>
          </a:p>
        </p:txBody>
      </p:sp>
      <p:sp>
        <p:nvSpPr>
          <p:cNvPr id="12" name="灯片编号占位符 5"/>
          <p:cNvSpPr>
            <a:spLocks noGrp="1"/>
          </p:cNvSpPr>
          <p:nvPr>
            <p:ph type="sldNum" sz="quarter" idx="12"/>
          </p:nvPr>
        </p:nvSpPr>
        <p:spPr/>
        <p:txBody>
          <a:bodyPr/>
          <a:lstStyle/>
          <a:p>
            <a:fld id="{1EB2D021-5352-4024-9C0B-C40BEF7D5E18}" type="slidenum">
              <a:rPr lang="zh-CN" altLang="zh-CN"/>
              <a:pPr/>
              <a:t>3</a:t>
            </a:fld>
            <a:endParaRPr lang="zh-CN" altLang="zh-CN"/>
          </a:p>
        </p:txBody>
      </p:sp>
      <p:sp>
        <p:nvSpPr>
          <p:cNvPr id="6146" name="Rectangle 2"/>
          <p:cNvSpPr>
            <a:spLocks noRot="1" noChangeArrowheads="1"/>
          </p:cNvSpPr>
          <p:nvPr>
            <p:ph type="title"/>
          </p:nvPr>
        </p:nvSpPr>
        <p:spPr/>
        <p:txBody>
          <a:bodyPr/>
          <a:lstStyle/>
          <a:p>
            <a:r>
              <a:rPr lang="zh-CN" b="1" u="sng"/>
              <a:t>第七章：图形变换</a:t>
            </a:r>
          </a:p>
        </p:txBody>
      </p:sp>
      <p:sp>
        <p:nvSpPr>
          <p:cNvPr id="6147" name="Rectangle 3"/>
          <p:cNvSpPr>
            <a:spLocks noChangeArrowheads="1"/>
          </p:cNvSpPr>
          <p:nvPr/>
        </p:nvSpPr>
        <p:spPr bwMode="auto">
          <a:xfrm>
            <a:off x="287338" y="1914525"/>
            <a:ext cx="344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两个矢量的叉积 </a:t>
            </a:r>
            <a:r>
              <a:rPr lang="zh-CN" sz="2400">
                <a:cs typeface="Times New Roman" pitchFamily="18" charset="0"/>
              </a:rPr>
              <a:t>    </a:t>
            </a:r>
            <a:r>
              <a:rPr lang="zh-CN" sz="2400">
                <a:latin typeface="Times New Roman" pitchFamily="18" charset="0"/>
                <a:ea typeface="仿宋_GB2312" pitchFamily="49" charset="-122"/>
              </a:rPr>
              <a:t> </a:t>
            </a:r>
          </a:p>
        </p:txBody>
      </p:sp>
      <p:pic>
        <p:nvPicPr>
          <p:cNvPr id="6148" name="Picture 4" descr="http:/www.lnnu.edu.cn/xdjyjx/tuxing/Chapter6/CG_Gif_6_207.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92275" y="2133600"/>
            <a:ext cx="5976938"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49" name="Rectangle 5"/>
          <p:cNvSpPr>
            <a:spLocks noChangeArrowheads="1"/>
          </p:cNvSpPr>
          <p:nvPr/>
        </p:nvSpPr>
        <p:spPr bwMode="auto">
          <a:xfrm>
            <a:off x="287338" y="3402013"/>
            <a:ext cx="404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cs typeface="Times New Roman" pitchFamily="18" charset="0"/>
              </a:rPr>
              <a:t>叉积满足反交换律和分配律</a:t>
            </a:r>
          </a:p>
        </p:txBody>
      </p:sp>
      <p:pic>
        <p:nvPicPr>
          <p:cNvPr id="6150" name="Picture 6" descr="http:/www.lnnu.edu.cn/xdjyjx/tuxing/Chapter6/CG_Gif_6_208.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835150" y="3789363"/>
            <a:ext cx="1511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7" descr="http:/www.lnnu.edu.cn/xdjyjx/tuxing/Chapter6/CG_Gif_6_209.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779838" y="3789363"/>
            <a:ext cx="2736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8"/>
          <p:cNvSpPr>
            <a:spLocks noChangeArrowheads="1"/>
          </p:cNvSpPr>
          <p:nvPr/>
        </p:nvSpPr>
        <p:spPr bwMode="auto">
          <a:xfrm>
            <a:off x="0" y="3768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153" name="Picture 9" descr="http:/www.lnnu.edu.cn/xdjyjx/tuxing/Chapter6/CG_Gif_6_003.gif"/>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2916238" y="4221163"/>
            <a:ext cx="251936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half" idx="10"/>
          </p:nvPr>
        </p:nvSpPr>
        <p:spPr/>
        <p:txBody>
          <a:bodyPr/>
          <a:lstStyle/>
          <a:p>
            <a:fld id="{B5A39CE3-7971-45A0-9218-7FA04C408A44}" type="datetime1">
              <a:rPr lang="zh-CN" altLang="en-US"/>
              <a:pPr/>
              <a:t>2010/11/8</a:t>
            </a:fld>
            <a:endParaRPr lang="zh-CN" altLang="zh-CN"/>
          </a:p>
        </p:txBody>
      </p:sp>
      <p:sp>
        <p:nvSpPr>
          <p:cNvPr id="11" name="灯片编号占位符 6"/>
          <p:cNvSpPr>
            <a:spLocks noGrp="1"/>
          </p:cNvSpPr>
          <p:nvPr>
            <p:ph type="sldNum" sz="quarter" idx="12"/>
          </p:nvPr>
        </p:nvSpPr>
        <p:spPr/>
        <p:txBody>
          <a:bodyPr/>
          <a:lstStyle/>
          <a:p>
            <a:fld id="{A322A5F0-D459-4509-A901-C03E54C2B9A0}" type="slidenum">
              <a:rPr lang="zh-CN" altLang="zh-CN"/>
              <a:pPr/>
              <a:t>30</a:t>
            </a:fld>
            <a:endParaRPr lang="zh-CN" altLang="zh-CN"/>
          </a:p>
        </p:txBody>
      </p:sp>
      <p:sp>
        <p:nvSpPr>
          <p:cNvPr id="33794" name="Rectangle 2"/>
          <p:cNvSpPr>
            <a:spLocks noRot="1" noChangeArrowheads="1"/>
          </p:cNvSpPr>
          <p:nvPr>
            <p:ph type="title"/>
          </p:nvPr>
        </p:nvSpPr>
        <p:spPr/>
        <p:txBody>
          <a:bodyPr/>
          <a:lstStyle/>
          <a:p>
            <a:r>
              <a:rPr lang="zh-CN" b="1" u="sng"/>
              <a:t>第七章：图形变换</a:t>
            </a:r>
          </a:p>
        </p:txBody>
      </p:sp>
      <p:graphicFrame>
        <p:nvGraphicFramePr>
          <p:cNvPr id="33795" name="Object 3"/>
          <p:cNvGraphicFramePr>
            <a:graphicFrameLocks noChangeAspect="1"/>
          </p:cNvGraphicFramePr>
          <p:nvPr>
            <p:ph sz="half" idx="1"/>
          </p:nvPr>
        </p:nvGraphicFramePr>
        <p:xfrm>
          <a:off x="1331913" y="2205038"/>
          <a:ext cx="3138487" cy="468312"/>
        </p:xfrm>
        <a:graphic>
          <a:graphicData uri="http://schemas.openxmlformats.org/presentationml/2006/ole">
            <mc:AlternateContent xmlns:mc="http://schemas.openxmlformats.org/markup-compatibility/2006">
              <mc:Choice xmlns:v="urn:schemas-microsoft-com:vml" Requires="v">
                <p:oleObj spid="_x0000_s33801" r:id="rId3" imgW="1548373" imgH="254097" progId="Equation.3">
                  <p:embed/>
                </p:oleObj>
              </mc:Choice>
              <mc:Fallback>
                <p:oleObj r:id="rId3" imgW="1548373" imgH="254097" progId="Equation.3">
                  <p:embed/>
                  <p:pic>
                    <p:nvPicPr>
                      <p:cNvPr id="0" name="Object 3"/>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205038"/>
                        <a:ext cx="3138487"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796" name="Picture 4" descr="http:/www.lnnu.edu.cn/xdjyjx/tuxing/Chapter6/CG_Gif_6_284.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971550" y="2781300"/>
            <a:ext cx="64801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3797" name="Rectangle 5"/>
          <p:cNvSpPr>
            <a:spLocks noChangeArrowheads="1"/>
          </p:cNvSpPr>
          <p:nvPr/>
        </p:nvSpPr>
        <p:spPr bwMode="auto">
          <a:xfrm>
            <a:off x="971550" y="3284538"/>
            <a:ext cx="446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Clr>
                <a:schemeClr val="hlink"/>
              </a:buClr>
              <a:buFont typeface="Wingdings" pitchFamily="2" charset="2"/>
              <a:buNone/>
            </a:pPr>
            <a:r>
              <a:rPr lang="zh-CN" sz="1600">
                <a:cs typeface="Times New Roman" pitchFamily="18" charset="0"/>
              </a:rPr>
              <a:t>是</a:t>
            </a:r>
            <a:r>
              <a:rPr lang="zh-CN" altLang="zh-CN" sz="1600" i="1">
                <a:cs typeface="Times New Roman" pitchFamily="18" charset="0"/>
              </a:rPr>
              <a:t>AB</a:t>
            </a:r>
            <a:r>
              <a:rPr lang="zh-CN" sz="1600">
                <a:cs typeface="Times New Roman" pitchFamily="18" charset="0"/>
              </a:rPr>
              <a:t>在</a:t>
            </a:r>
            <a:r>
              <a:rPr lang="zh-CN" altLang="zh-CN" sz="1600" i="1">
                <a:cs typeface="Times New Roman" pitchFamily="18" charset="0"/>
              </a:rPr>
              <a:t>YOZ</a:t>
            </a:r>
            <a:r>
              <a:rPr lang="zh-CN" sz="1600">
                <a:cs typeface="Times New Roman" pitchFamily="18" charset="0"/>
              </a:rPr>
              <a:t>平面与</a:t>
            </a:r>
            <a:r>
              <a:rPr lang="zh-CN" altLang="zh-CN" sz="1600" i="1">
                <a:cs typeface="Times New Roman" pitchFamily="18" charset="0"/>
              </a:rPr>
              <a:t>XOZ</a:t>
            </a:r>
            <a:r>
              <a:rPr lang="zh-CN" sz="1600">
                <a:cs typeface="Times New Roman" pitchFamily="18" charset="0"/>
              </a:rPr>
              <a:t>平面的投影与</a:t>
            </a:r>
            <a:r>
              <a:rPr lang="zh-CN" altLang="zh-CN" sz="1600" i="1">
                <a:cs typeface="Times New Roman" pitchFamily="18" charset="0"/>
              </a:rPr>
              <a:t>Z</a:t>
            </a:r>
            <a:r>
              <a:rPr lang="zh-CN" sz="1600">
                <a:cs typeface="Times New Roman" pitchFamily="18" charset="0"/>
              </a:rPr>
              <a:t>轴的夹角</a:t>
            </a:r>
            <a:endParaRPr lang="zh-CN" sz="1600" i="1" baseline="-25000">
              <a:cs typeface="Times New Roman" pitchFamily="18" charset="0"/>
            </a:endParaRPr>
          </a:p>
        </p:txBody>
      </p:sp>
      <p:sp>
        <p:nvSpPr>
          <p:cNvPr id="33798" name="Text Box 6"/>
          <p:cNvSpPr txBox="1">
            <a:spLocks noChangeArrowheads="1"/>
          </p:cNvSpPr>
          <p:nvPr/>
        </p:nvSpPr>
        <p:spPr bwMode="auto">
          <a:xfrm>
            <a:off x="539750" y="1928813"/>
            <a:ext cx="1778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593850" indent="-222250">
              <a:defRPr>
                <a:solidFill>
                  <a:schemeClr val="tx1"/>
                </a:solidFill>
                <a:latin typeface="Arial" charset="0"/>
                <a:ea typeface="宋体" pitchFamily="2" charset="-122"/>
              </a:defRPr>
            </a:lvl4pPr>
            <a:lvl5pPr marL="2222500" indent="-342900">
              <a:defRPr>
                <a:solidFill>
                  <a:schemeClr val="tx1"/>
                </a:solidFill>
                <a:latin typeface="Arial" charset="0"/>
                <a:ea typeface="宋体" pitchFamily="2" charset="-122"/>
              </a:defRPr>
            </a:lvl5pPr>
            <a:lvl6pPr marL="2679700" indent="-342900" fontAlgn="base">
              <a:spcBef>
                <a:spcPct val="0"/>
              </a:spcBef>
              <a:spcAft>
                <a:spcPct val="0"/>
              </a:spcAft>
              <a:defRPr>
                <a:solidFill>
                  <a:schemeClr val="tx1"/>
                </a:solidFill>
                <a:latin typeface="Arial" charset="0"/>
                <a:ea typeface="宋体" pitchFamily="2" charset="-122"/>
              </a:defRPr>
            </a:lvl6pPr>
            <a:lvl7pPr marL="3136900" indent="-342900" fontAlgn="base">
              <a:spcBef>
                <a:spcPct val="0"/>
              </a:spcBef>
              <a:spcAft>
                <a:spcPct val="0"/>
              </a:spcAft>
              <a:defRPr>
                <a:solidFill>
                  <a:schemeClr val="tx1"/>
                </a:solidFill>
                <a:latin typeface="Arial" charset="0"/>
                <a:ea typeface="宋体" pitchFamily="2" charset="-122"/>
              </a:defRPr>
            </a:lvl7pPr>
            <a:lvl8pPr marL="3594100" indent="-342900" fontAlgn="base">
              <a:spcBef>
                <a:spcPct val="0"/>
              </a:spcBef>
              <a:spcAft>
                <a:spcPct val="0"/>
              </a:spcAft>
              <a:defRPr>
                <a:solidFill>
                  <a:schemeClr val="tx1"/>
                </a:solidFill>
                <a:latin typeface="Arial" charset="0"/>
                <a:ea typeface="宋体" pitchFamily="2" charset="-122"/>
              </a:defRPr>
            </a:lvl8pPr>
            <a:lvl9pPr marL="4051300" indent="-342900" fontAlgn="base">
              <a:spcBef>
                <a:spcPct val="0"/>
              </a:spcBef>
              <a:spcAft>
                <a:spcPct val="0"/>
              </a:spcAft>
              <a:defRPr>
                <a:solidFill>
                  <a:schemeClr val="tx1"/>
                </a:solidFill>
                <a:latin typeface="Arial" charset="0"/>
                <a:ea typeface="宋体" pitchFamily="2" charset="-122"/>
              </a:defRPr>
            </a:lvl9pPr>
          </a:lstStyle>
          <a:p>
            <a:pPr lvl="3">
              <a:buClr>
                <a:schemeClr val="accent2"/>
              </a:buClr>
              <a:buFont typeface="Wingdings" pitchFamily="2" charset="2"/>
              <a:buAutoNum type="arabicPeriod" startAt="3"/>
            </a:pPr>
            <a:endParaRPr lang="zh-CN" altLang="zh-CN" sz="1600"/>
          </a:p>
        </p:txBody>
      </p:sp>
      <p:sp>
        <p:nvSpPr>
          <p:cNvPr id="33799" name="Rectangle 7"/>
          <p:cNvSpPr>
            <a:spLocks noChangeArrowheads="1"/>
          </p:cNvSpPr>
          <p:nvPr/>
        </p:nvSpPr>
        <p:spPr bwMode="auto">
          <a:xfrm>
            <a:off x="4787900" y="2276475"/>
            <a:ext cx="4048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i="1"/>
              <a:t>T</a:t>
            </a:r>
            <a:r>
              <a:rPr lang="zh-CN" altLang="zh-CN" sz="1600" i="1" baseline="-25000"/>
              <a:t>A</a:t>
            </a:r>
            <a:r>
              <a:rPr lang="zh-CN" altLang="zh-CN" sz="1600" i="1" baseline="30000"/>
              <a:t>-1</a:t>
            </a:r>
            <a:r>
              <a:rPr lang="zh-CN" altLang="zh-CN" sz="1600" i="1"/>
              <a:t>R</a:t>
            </a:r>
            <a:r>
              <a:rPr lang="zh-CN" altLang="zh-CN" sz="1600" i="1" baseline="-25000"/>
              <a:t>X</a:t>
            </a:r>
            <a:r>
              <a:rPr lang="zh-CN" altLang="zh-CN" sz="1600" i="1" baseline="30000"/>
              <a:t>-1</a:t>
            </a:r>
            <a:r>
              <a:rPr lang="zh-CN" altLang="zh-CN" sz="1600" i="1"/>
              <a:t>R</a:t>
            </a:r>
            <a:r>
              <a:rPr lang="zh-CN" altLang="zh-CN" sz="1600" i="1" baseline="-25000"/>
              <a:t>Y</a:t>
            </a:r>
            <a:r>
              <a:rPr lang="zh-CN" altLang="zh-CN" sz="1600" i="1" baseline="30000"/>
              <a:t>-1</a:t>
            </a:r>
            <a:r>
              <a:rPr lang="zh-CN" altLang="zh-CN" sz="1600" i="1"/>
              <a:t>R</a:t>
            </a:r>
            <a:r>
              <a:rPr lang="zh-CN" altLang="zh-CN" sz="1600" i="1" baseline="-25000"/>
              <a:t>Z</a:t>
            </a:r>
            <a:r>
              <a:rPr lang="zh-CN" altLang="zh-CN" sz="1600" i="1"/>
              <a:t>R</a:t>
            </a:r>
            <a:r>
              <a:rPr lang="zh-CN" altLang="zh-CN" sz="1600" i="1" baseline="-25000"/>
              <a:t>Y</a:t>
            </a:r>
            <a:r>
              <a:rPr lang="zh-CN" altLang="zh-CN" sz="1600" i="1"/>
              <a:t>R</a:t>
            </a:r>
            <a:r>
              <a:rPr lang="zh-CN" altLang="zh-CN" sz="1600" i="1" baseline="-25000"/>
              <a:t>X</a:t>
            </a:r>
            <a:r>
              <a:rPr lang="zh-CN" altLang="zh-CN" sz="1600" i="1"/>
              <a:t>T</a:t>
            </a:r>
            <a:r>
              <a:rPr lang="zh-CN" altLang="zh-CN" sz="1600" i="1" baseline="-25000"/>
              <a:t>A  </a:t>
            </a:r>
            <a:r>
              <a:rPr lang="zh-CN" sz="1600"/>
              <a:t>具体矩阵形式见</a:t>
            </a:r>
            <a:r>
              <a:rPr lang="zh-CN" altLang="zh-CN" sz="1600" i="1">
                <a:ea typeface="Arial Unicode MS" pitchFamily="34" charset="-122"/>
                <a:cs typeface="Arial Unicode MS" pitchFamily="34" charset="-122"/>
              </a:rPr>
              <a:t>P</a:t>
            </a:r>
            <a:r>
              <a:rPr lang="zh-CN" altLang="zh-CN" sz="1600" i="1" baseline="-25000">
                <a:ea typeface="Arial Unicode MS" pitchFamily="34" charset="-122"/>
                <a:cs typeface="Arial Unicode MS" pitchFamily="34" charset="-122"/>
              </a:rPr>
              <a:t>372</a:t>
            </a:r>
          </a:p>
        </p:txBody>
      </p:sp>
      <p:graphicFrame>
        <p:nvGraphicFramePr>
          <p:cNvPr id="33800" name="Object 8"/>
          <p:cNvGraphicFramePr>
            <a:graphicFrameLocks/>
          </p:cNvGraphicFramePr>
          <p:nvPr/>
        </p:nvGraphicFramePr>
        <p:xfrm>
          <a:off x="3492500" y="3717925"/>
          <a:ext cx="2933700" cy="2265363"/>
        </p:xfrm>
        <a:graphic>
          <a:graphicData uri="http://schemas.openxmlformats.org/presentationml/2006/ole">
            <mc:AlternateContent xmlns:mc="http://schemas.openxmlformats.org/markup-compatibility/2006">
              <mc:Choice xmlns:v="urn:schemas-microsoft-com:vml" Requires="v">
                <p:oleObj spid="_x0000_s33802" r:id="rId7" imgW="2933957" imgH="2267237" progId="Paint.Picture">
                  <p:embed/>
                </p:oleObj>
              </mc:Choice>
              <mc:Fallback>
                <p:oleObj r:id="rId7" imgW="2933957" imgH="2267237" progId="Paint.Picture">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3717925"/>
                        <a:ext cx="29337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9DCBD0B3-BF5B-46B7-A3AB-A0FE8C774DC6}" type="datetime1">
              <a:rPr lang="zh-CN" altLang="en-US"/>
              <a:pPr/>
              <a:t>2010/11/8</a:t>
            </a:fld>
            <a:endParaRPr lang="zh-CN" altLang="zh-CN"/>
          </a:p>
        </p:txBody>
      </p:sp>
      <p:sp>
        <p:nvSpPr>
          <p:cNvPr id="10" name="灯片编号占位符 5"/>
          <p:cNvSpPr>
            <a:spLocks noGrp="1"/>
          </p:cNvSpPr>
          <p:nvPr>
            <p:ph type="sldNum" sz="quarter" idx="12"/>
          </p:nvPr>
        </p:nvSpPr>
        <p:spPr/>
        <p:txBody>
          <a:bodyPr/>
          <a:lstStyle/>
          <a:p>
            <a:fld id="{6C3D1C2C-F2D8-428E-A7E6-30879A8720E9}" type="slidenum">
              <a:rPr lang="zh-CN" altLang="zh-CN"/>
              <a:pPr/>
              <a:t>31</a:t>
            </a:fld>
            <a:endParaRPr lang="zh-CN" altLang="zh-CN"/>
          </a:p>
        </p:txBody>
      </p:sp>
      <p:sp>
        <p:nvSpPr>
          <p:cNvPr id="34818" name="Rectangle 2"/>
          <p:cNvSpPr>
            <a:spLocks noRot="1" noChangeArrowheads="1"/>
          </p:cNvSpPr>
          <p:nvPr>
            <p:ph type="title"/>
          </p:nvPr>
        </p:nvSpPr>
        <p:spPr/>
        <p:txBody>
          <a:bodyPr/>
          <a:lstStyle/>
          <a:p>
            <a:r>
              <a:rPr lang="zh-CN" b="1" u="sng"/>
              <a:t>第七章：图形变换</a:t>
            </a:r>
          </a:p>
        </p:txBody>
      </p:sp>
      <p:sp>
        <p:nvSpPr>
          <p:cNvPr id="34819" name="Rectangle 3"/>
          <p:cNvSpPr>
            <a:spLocks noChangeArrowheads="1"/>
          </p:cNvSpPr>
          <p:nvPr/>
        </p:nvSpPr>
        <p:spPr bwMode="auto">
          <a:xfrm>
            <a:off x="287338" y="1909763"/>
            <a:ext cx="81724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chemeClr val="hlink"/>
              </a:buClr>
              <a:buFont typeface="Wingdings" pitchFamily="2" charset="2"/>
              <a:buChar char="v"/>
            </a:pPr>
            <a:r>
              <a:rPr lang="zh-CN" altLang="zh-CN" sz="2400">
                <a:cs typeface="Times New Roman" pitchFamily="18" charset="0"/>
              </a:rPr>
              <a:t> </a:t>
            </a:r>
            <a:r>
              <a:rPr lang="zh-CN" sz="2400">
                <a:cs typeface="Times New Roman" pitchFamily="18" charset="0"/>
              </a:rPr>
              <a:t>背景知识</a:t>
            </a:r>
          </a:p>
          <a:p>
            <a:pPr lvl="1">
              <a:spcBef>
                <a:spcPct val="20000"/>
              </a:spcBef>
              <a:buClr>
                <a:schemeClr val="accent2"/>
              </a:buClr>
              <a:buFont typeface="Wingdings" pitchFamily="2" charset="2"/>
              <a:buChar char=""/>
            </a:pPr>
            <a:r>
              <a:rPr lang="zh-CN" sz="2000">
                <a:cs typeface="Times New Roman" pitchFamily="18" charset="0"/>
              </a:rPr>
              <a:t> 若有向线段的方向确定，则线段与三个坐标轴的夹角余弦           称为相应有向线段的方向余弦</a:t>
            </a:r>
          </a:p>
        </p:txBody>
      </p:sp>
      <p:pic>
        <p:nvPicPr>
          <p:cNvPr id="34820" name="Picture 4" descr="http:/www.aihuau.com/lzzgs/gs6/6.2.ht6.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596188" y="2349500"/>
            <a:ext cx="13684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34821" name="Picture 5" descr="6"/>
          <p:cNvPicPr>
            <a:picLocks noRot="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411413" y="2997200"/>
            <a:ext cx="2914650" cy="533400"/>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2" name="Rectangle 6"/>
          <p:cNvSpPr>
            <a:spLocks noChangeArrowheads="1"/>
          </p:cNvSpPr>
          <p:nvPr/>
        </p:nvSpPr>
        <p:spPr bwMode="auto">
          <a:xfrm>
            <a:off x="323850" y="3475038"/>
            <a:ext cx="83851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spcBef>
                <a:spcPct val="20000"/>
              </a:spcBef>
              <a:buClr>
                <a:schemeClr val="accent2"/>
              </a:buClr>
              <a:buFont typeface="Wingdings" pitchFamily="2" charset="2"/>
              <a:buChar char=""/>
            </a:pPr>
            <a:r>
              <a:rPr lang="zh-CN" altLang="zh-CN" sz="2000">
                <a:cs typeface="Times New Roman" pitchFamily="18" charset="0"/>
              </a:rPr>
              <a:t> </a:t>
            </a:r>
            <a:r>
              <a:rPr lang="zh-CN" sz="2000">
                <a:cs typeface="Times New Roman" pitchFamily="18" charset="0"/>
              </a:rPr>
              <a:t>方向余弦可以用来确定空间有向直线的方向，但是，如果只需要确定一条空间直线的方位</a:t>
            </a:r>
            <a:r>
              <a:rPr lang="zh-CN" altLang="zh-CN" sz="2000">
                <a:cs typeface="Times New Roman" pitchFamily="18" charset="0"/>
              </a:rPr>
              <a:t>(</a:t>
            </a:r>
            <a:r>
              <a:rPr lang="zh-CN" sz="2000">
                <a:cs typeface="Times New Roman" pitchFamily="18" charset="0"/>
              </a:rPr>
              <a:t>一条直线的两个方向均确定着同一方位</a:t>
            </a:r>
            <a:r>
              <a:rPr lang="zh-CN" altLang="zh-CN" sz="2000">
                <a:cs typeface="Times New Roman" pitchFamily="18" charset="0"/>
              </a:rPr>
              <a:t>)</a:t>
            </a:r>
            <a:r>
              <a:rPr lang="zh-CN" sz="2000">
                <a:cs typeface="Times New Roman" pitchFamily="18" charset="0"/>
              </a:rPr>
              <a:t>，那就不一定需要知道方向余弦，而只要知道与方向余弦成比例的三个数就可以了。这三个与方向余弦成比例且不全为零的数</a:t>
            </a:r>
            <a:r>
              <a:rPr lang="zh-CN" altLang="zh-CN" sz="2000">
                <a:cs typeface="Times New Roman" pitchFamily="18" charset="0"/>
              </a:rPr>
              <a:t>A</a:t>
            </a:r>
            <a:r>
              <a:rPr lang="zh-CN" sz="2000">
                <a:cs typeface="Times New Roman" pitchFamily="18" charset="0"/>
              </a:rPr>
              <a:t>，</a:t>
            </a:r>
            <a:r>
              <a:rPr lang="zh-CN" altLang="zh-CN" sz="2000">
                <a:cs typeface="Times New Roman" pitchFamily="18" charset="0"/>
              </a:rPr>
              <a:t>B</a:t>
            </a:r>
            <a:r>
              <a:rPr lang="zh-CN" sz="2000">
                <a:cs typeface="Times New Roman" pitchFamily="18" charset="0"/>
              </a:rPr>
              <a:t>，</a:t>
            </a:r>
            <a:r>
              <a:rPr lang="zh-CN" altLang="zh-CN" sz="2000">
                <a:cs typeface="Times New Roman" pitchFamily="18" charset="0"/>
              </a:rPr>
              <a:t>C</a:t>
            </a:r>
            <a:r>
              <a:rPr lang="zh-CN" sz="2000">
                <a:cs typeface="Times New Roman" pitchFamily="18" charset="0"/>
              </a:rPr>
              <a:t>称为空间直线的方向数，记作：</a:t>
            </a:r>
            <a:r>
              <a:rPr lang="zh-CN" altLang="zh-CN" sz="2000">
                <a:cs typeface="Times New Roman" pitchFamily="18" charset="0"/>
              </a:rPr>
              <a:t>{A</a:t>
            </a:r>
            <a:r>
              <a:rPr lang="zh-CN" sz="2000">
                <a:cs typeface="Times New Roman" pitchFamily="18" charset="0"/>
              </a:rPr>
              <a:t>，</a:t>
            </a:r>
            <a:r>
              <a:rPr lang="zh-CN" altLang="zh-CN" sz="2000">
                <a:cs typeface="Times New Roman" pitchFamily="18" charset="0"/>
              </a:rPr>
              <a:t>B</a:t>
            </a:r>
            <a:r>
              <a:rPr lang="zh-CN" sz="2000">
                <a:cs typeface="Times New Roman" pitchFamily="18" charset="0"/>
              </a:rPr>
              <a:t>，</a:t>
            </a:r>
            <a:r>
              <a:rPr lang="zh-CN" altLang="zh-CN" sz="2000">
                <a:cs typeface="Times New Roman" pitchFamily="18" charset="0"/>
              </a:rPr>
              <a:t>C}.</a:t>
            </a:r>
            <a:r>
              <a:rPr lang="zh-CN" sz="2000">
                <a:cs typeface="Times New Roman" pitchFamily="18" charset="0"/>
              </a:rPr>
              <a:t>即           </a:t>
            </a:r>
            <a:r>
              <a:rPr lang="zh-CN" sz="1000">
                <a:cs typeface="Times New Roman" pitchFamily="18" charset="0"/>
              </a:rPr>
              <a:t>      </a:t>
            </a:r>
            <a:r>
              <a:rPr lang="zh-CN" sz="1000">
                <a:latin typeface="Arial Unicode MS"/>
                <a:ea typeface="仿宋_GB2312" pitchFamily="49" charset="-122"/>
              </a:rPr>
              <a:t>      </a:t>
            </a:r>
            <a:r>
              <a:rPr lang="zh-CN" sz="1000">
                <a:latin typeface="Times New Roman" pitchFamily="18" charset="0"/>
                <a:ea typeface="仿宋_GB2312" pitchFamily="49" charset="-122"/>
              </a:rPr>
              <a:t> </a:t>
            </a:r>
            <a:endParaRPr lang="zh-CN">
              <a:ea typeface="仿宋_GB2312" pitchFamily="49" charset="-122"/>
            </a:endParaRPr>
          </a:p>
        </p:txBody>
      </p:sp>
      <p:pic>
        <p:nvPicPr>
          <p:cNvPr id="34823" name="Picture 7" descr="http:/www.aihuau.com/lzzgs/gs6/6.2.ht11.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2987675" y="5157788"/>
            <a:ext cx="23764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4CCD53-1210-45DF-BE74-106DBA296B0E}" type="datetime1">
              <a:rPr lang="zh-CN" altLang="en-US"/>
              <a:pPr/>
              <a:t>2010/11/8</a:t>
            </a:fld>
            <a:endParaRPr lang="zh-CN" altLang="zh-CN"/>
          </a:p>
        </p:txBody>
      </p:sp>
      <p:sp>
        <p:nvSpPr>
          <p:cNvPr id="7" name="灯片编号占位符 5"/>
          <p:cNvSpPr>
            <a:spLocks noGrp="1"/>
          </p:cNvSpPr>
          <p:nvPr>
            <p:ph type="sldNum" sz="quarter" idx="12"/>
          </p:nvPr>
        </p:nvSpPr>
        <p:spPr/>
        <p:txBody>
          <a:bodyPr/>
          <a:lstStyle/>
          <a:p>
            <a:fld id="{827D081E-50BA-47AA-8F0C-E863CA1984D5}" type="slidenum">
              <a:rPr lang="zh-CN" altLang="zh-CN"/>
              <a:pPr/>
              <a:t>32</a:t>
            </a:fld>
            <a:endParaRPr lang="zh-CN" altLang="zh-CN"/>
          </a:p>
        </p:txBody>
      </p:sp>
      <p:sp>
        <p:nvSpPr>
          <p:cNvPr id="35842" name="Rectangle 2"/>
          <p:cNvSpPr>
            <a:spLocks noRot="1" noChangeArrowheads="1"/>
          </p:cNvSpPr>
          <p:nvPr>
            <p:ph type="title"/>
          </p:nvPr>
        </p:nvSpPr>
        <p:spPr/>
        <p:txBody>
          <a:bodyPr/>
          <a:lstStyle/>
          <a:p>
            <a:r>
              <a:rPr lang="zh-CN" b="1" u="sng"/>
              <a:t>第七章：图形变换</a:t>
            </a:r>
          </a:p>
        </p:txBody>
      </p:sp>
      <p:sp>
        <p:nvSpPr>
          <p:cNvPr id="35843" name="Rectangle 3"/>
          <p:cNvSpPr>
            <a:spLocks noChangeArrowheads="1"/>
          </p:cNvSpPr>
          <p:nvPr/>
        </p:nvSpPr>
        <p:spPr bwMode="auto">
          <a:xfrm>
            <a:off x="287338" y="1898650"/>
            <a:ext cx="860583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20000"/>
              </a:spcBef>
              <a:buClr>
                <a:schemeClr val="hlink"/>
              </a:buClr>
              <a:buFont typeface="Wingdings" pitchFamily="2" charset="2"/>
              <a:buChar char="v"/>
            </a:pPr>
            <a:r>
              <a:rPr lang="zh-CN" altLang="zh-CN" sz="2400">
                <a:cs typeface="Times New Roman" pitchFamily="18" charset="0"/>
              </a:rPr>
              <a:t> 7.3 </a:t>
            </a:r>
            <a:r>
              <a:rPr lang="zh-CN" sz="2400">
                <a:cs typeface="Times New Roman" pitchFamily="18" charset="0"/>
              </a:rPr>
              <a:t>图形的投影变换</a:t>
            </a:r>
          </a:p>
          <a:p>
            <a:pPr lvl="1" algn="just">
              <a:spcBef>
                <a:spcPct val="20000"/>
              </a:spcBef>
              <a:buClr>
                <a:schemeClr val="accent2"/>
              </a:buClr>
              <a:buFont typeface="Wingdings" pitchFamily="2" charset="2"/>
              <a:buChar char=""/>
            </a:pPr>
            <a:r>
              <a:rPr lang="zh-CN" sz="2400">
                <a:cs typeface="Times New Roman" pitchFamily="18" charset="0"/>
              </a:rPr>
              <a:t> </a:t>
            </a:r>
            <a:r>
              <a:rPr lang="zh-CN" sz="2000">
                <a:cs typeface="Times New Roman" pitchFamily="18" charset="0"/>
              </a:rPr>
              <a:t>投影变换</a:t>
            </a:r>
          </a:p>
          <a:p>
            <a:pPr lvl="2" algn="just">
              <a:spcBef>
                <a:spcPct val="20000"/>
              </a:spcBef>
              <a:buClr>
                <a:schemeClr val="hlink"/>
              </a:buClr>
              <a:buFont typeface="Wingdings" pitchFamily="2" charset="2"/>
              <a:buChar char="v"/>
            </a:pPr>
            <a:r>
              <a:rPr lang="zh-CN">
                <a:cs typeface="Times New Roman" pitchFamily="18" charset="0"/>
              </a:rPr>
              <a:t> 把三维物体变为二维图形表示的过程。分类如下：</a:t>
            </a:r>
          </a:p>
        </p:txBody>
      </p:sp>
      <p:pic>
        <p:nvPicPr>
          <p:cNvPr id="35844" name="Picture 4" descr="http:/www.lnnu.edu.cn/xdjyjx/tuxing/Chapter6/CG_Gif_6_014.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555875" y="3141663"/>
            <a:ext cx="4465638"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59AA99A-19B5-444C-8EF1-02820B6D98C8}" type="datetime1">
              <a:rPr lang="zh-CN" altLang="en-US"/>
              <a:pPr/>
              <a:t>2010/11/8</a:t>
            </a:fld>
            <a:endParaRPr lang="zh-CN" altLang="zh-CN"/>
          </a:p>
        </p:txBody>
      </p:sp>
      <p:sp>
        <p:nvSpPr>
          <p:cNvPr id="7" name="灯片编号占位符 5"/>
          <p:cNvSpPr>
            <a:spLocks noGrp="1"/>
          </p:cNvSpPr>
          <p:nvPr>
            <p:ph type="sldNum" sz="quarter" idx="12"/>
          </p:nvPr>
        </p:nvSpPr>
        <p:spPr/>
        <p:txBody>
          <a:bodyPr/>
          <a:lstStyle/>
          <a:p>
            <a:fld id="{9F79E8C0-2FFB-4966-BBAA-1E6DE8F7FF42}" type="slidenum">
              <a:rPr lang="zh-CN" altLang="zh-CN"/>
              <a:pPr/>
              <a:t>33</a:t>
            </a:fld>
            <a:endParaRPr lang="zh-CN" altLang="zh-CN"/>
          </a:p>
        </p:txBody>
      </p:sp>
      <p:sp>
        <p:nvSpPr>
          <p:cNvPr id="36866" name="Rectangle 2"/>
          <p:cNvSpPr>
            <a:spLocks noRot="1" noChangeArrowheads="1"/>
          </p:cNvSpPr>
          <p:nvPr>
            <p:ph type="title"/>
          </p:nvPr>
        </p:nvSpPr>
        <p:spPr/>
        <p:txBody>
          <a:bodyPr/>
          <a:lstStyle/>
          <a:p>
            <a:r>
              <a:rPr lang="zh-CN" b="1" u="sng"/>
              <a:t>第七章：图形变换</a:t>
            </a:r>
          </a:p>
        </p:txBody>
      </p:sp>
      <p:sp>
        <p:nvSpPr>
          <p:cNvPr id="36867" name="Rectangle 3"/>
          <p:cNvSpPr>
            <a:spLocks noChangeArrowheads="1"/>
          </p:cNvSpPr>
          <p:nvPr/>
        </p:nvSpPr>
        <p:spPr bwMode="auto">
          <a:xfrm>
            <a:off x="611188" y="1920875"/>
            <a:ext cx="81375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lgn="just">
              <a:spcBef>
                <a:spcPct val="20000"/>
              </a:spcBef>
              <a:buClr>
                <a:schemeClr val="accent2"/>
              </a:buClr>
              <a:buSzPct val="95000"/>
              <a:buFont typeface="Wingdings" pitchFamily="2" charset="2"/>
              <a:buChar char=""/>
            </a:pPr>
            <a:r>
              <a:rPr lang="zh-CN" altLang="zh-CN" sz="2400">
                <a:cs typeface="Times New Roman" pitchFamily="18" charset="0"/>
              </a:rPr>
              <a:t> </a:t>
            </a:r>
            <a:r>
              <a:rPr lang="zh-CN" sz="2000">
                <a:cs typeface="Times New Roman" pitchFamily="18" charset="0"/>
              </a:rPr>
              <a:t>世界坐标与观察坐标</a:t>
            </a:r>
          </a:p>
          <a:p>
            <a:pPr lvl="2" algn="just">
              <a:spcBef>
                <a:spcPct val="20000"/>
              </a:spcBef>
              <a:buClr>
                <a:schemeClr val="hlink"/>
              </a:buClr>
              <a:buSzPct val="85000"/>
              <a:buFont typeface="Wingdings" pitchFamily="2" charset="2"/>
              <a:buChar char="v"/>
            </a:pPr>
            <a:r>
              <a:rPr lang="zh-CN" sz="2000">
                <a:cs typeface="Times New Roman" pitchFamily="18" charset="0"/>
              </a:rPr>
              <a:t> </a:t>
            </a:r>
            <a:r>
              <a:rPr lang="zh-CN">
                <a:cs typeface="Times New Roman" pitchFamily="18" charset="0"/>
              </a:rPr>
              <a:t>物体在空间的表示是用世界坐标来表示，但是当人们去观察物体时，坐标系就转化为观察坐标系。这就需要在两个坐标系之间进行转换，可以通过平移、旋转实现从世界坐标到观察坐标的变换</a:t>
            </a:r>
          </a:p>
        </p:txBody>
      </p:sp>
      <p:pic>
        <p:nvPicPr>
          <p:cNvPr id="36868" name="Picture 4" descr="http:/www.lnnu.edu.cn/xdjyjx/tuxing/Chapter6/CG_Gif_6_015.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47813" y="3500438"/>
            <a:ext cx="669766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A1A9DC5C-C9AB-4C7C-8FA2-4EB3BC3C940F}" type="datetime1">
              <a:rPr lang="zh-CN" altLang="en-US"/>
              <a:pPr/>
              <a:t>2010/11/8</a:t>
            </a:fld>
            <a:endParaRPr lang="zh-CN" altLang="zh-CN"/>
          </a:p>
        </p:txBody>
      </p:sp>
      <p:sp>
        <p:nvSpPr>
          <p:cNvPr id="8" name="灯片编号占位符 5"/>
          <p:cNvSpPr>
            <a:spLocks noGrp="1"/>
          </p:cNvSpPr>
          <p:nvPr>
            <p:ph type="sldNum" sz="quarter" idx="12"/>
          </p:nvPr>
        </p:nvSpPr>
        <p:spPr/>
        <p:txBody>
          <a:bodyPr/>
          <a:lstStyle/>
          <a:p>
            <a:fld id="{BC59315E-5262-4687-ABE0-F6C0CD5BE493}" type="slidenum">
              <a:rPr lang="zh-CN" altLang="zh-CN"/>
              <a:pPr/>
              <a:t>34</a:t>
            </a:fld>
            <a:endParaRPr lang="zh-CN" altLang="zh-CN"/>
          </a:p>
        </p:txBody>
      </p:sp>
      <p:sp>
        <p:nvSpPr>
          <p:cNvPr id="37890" name="Rectangle 2"/>
          <p:cNvSpPr>
            <a:spLocks noRot="1" noChangeArrowheads="1"/>
          </p:cNvSpPr>
          <p:nvPr>
            <p:ph type="title"/>
          </p:nvPr>
        </p:nvSpPr>
        <p:spPr/>
        <p:txBody>
          <a:bodyPr/>
          <a:lstStyle/>
          <a:p>
            <a:r>
              <a:rPr lang="zh-CN" b="1" u="sng"/>
              <a:t>第七章：图形变换</a:t>
            </a:r>
          </a:p>
        </p:txBody>
      </p:sp>
      <p:sp>
        <p:nvSpPr>
          <p:cNvPr id="37891" name="Rectangle 3"/>
          <p:cNvSpPr>
            <a:spLocks noChangeArrowheads="1"/>
          </p:cNvSpPr>
          <p:nvPr/>
        </p:nvSpPr>
        <p:spPr bwMode="auto">
          <a:xfrm>
            <a:off x="287338" y="1889125"/>
            <a:ext cx="7993062"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257300" lvl="2" indent="-198438" algn="just">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平移后，用单位矢量法得到旋转矩阵</a:t>
            </a:r>
          </a:p>
          <a:p>
            <a:pPr marL="1800225" lvl="3" indent="-219075" eaLnBrk="0" hangingPunct="0">
              <a:spcBef>
                <a:spcPct val="20000"/>
              </a:spcBef>
              <a:buClr>
                <a:schemeClr val="accent2"/>
              </a:buClr>
              <a:buFont typeface="Wingdings" pitchFamily="2" charset="2"/>
              <a:buChar char=""/>
            </a:pPr>
            <a:r>
              <a:rPr lang="zh-CN" sz="1600">
                <a:cs typeface="Times New Roman" pitchFamily="18" charset="0"/>
              </a:rPr>
              <a:t> 取</a:t>
            </a:r>
            <a:r>
              <a:rPr lang="zh-CN" altLang="zh-CN" sz="1600" i="1">
                <a:cs typeface="Times New Roman" pitchFamily="18" charset="0"/>
              </a:rPr>
              <a:t>Z</a:t>
            </a:r>
            <a:r>
              <a:rPr lang="zh-CN" altLang="zh-CN" sz="1600" i="1" baseline="-30000">
                <a:cs typeface="Times New Roman" pitchFamily="18" charset="0"/>
              </a:rPr>
              <a:t>v</a:t>
            </a:r>
            <a:r>
              <a:rPr lang="zh-CN" sz="1600">
                <a:cs typeface="Times New Roman" pitchFamily="18" charset="0"/>
              </a:rPr>
              <a:t>轴向为观察平面的法向</a:t>
            </a:r>
            <a:r>
              <a:rPr lang="zh-CN" altLang="zh-CN" sz="1600">
                <a:cs typeface="Times New Roman" pitchFamily="18" charset="0"/>
              </a:rPr>
              <a:t>VPN</a:t>
            </a:r>
            <a:r>
              <a:rPr lang="zh-CN" sz="1600">
                <a:cs typeface="Times New Roman" pitchFamily="18" charset="0"/>
              </a:rPr>
              <a:t>，其单位矢量        </a:t>
            </a:r>
          </a:p>
          <a:p>
            <a:pPr marL="1800225" lvl="3" indent="-219075" eaLnBrk="0" hangingPunct="0">
              <a:spcBef>
                <a:spcPct val="20000"/>
              </a:spcBef>
              <a:buClr>
                <a:schemeClr val="accent2"/>
              </a:buClr>
              <a:buFont typeface="Wingdings" pitchFamily="2" charset="2"/>
              <a:buNone/>
            </a:pPr>
            <a:r>
              <a:rPr lang="zh-CN" sz="1600" i="1">
                <a:cs typeface="Times New Roman" pitchFamily="18" charset="0"/>
              </a:rPr>
              <a:t>			</a:t>
            </a:r>
            <a:r>
              <a:rPr lang="zh-CN" altLang="zh-CN" sz="1600" b="1" i="1">
                <a:cs typeface="Times New Roman" pitchFamily="18" charset="0"/>
              </a:rPr>
              <a:t>n</a:t>
            </a:r>
            <a:r>
              <a:rPr lang="zh-CN" altLang="zh-CN" sz="1600" i="1">
                <a:cs typeface="Times New Roman" pitchFamily="18" charset="0"/>
              </a:rPr>
              <a:t>=VPN / |VPN|=(n</a:t>
            </a:r>
            <a:r>
              <a:rPr lang="zh-CN" altLang="zh-CN" sz="1600" i="1" baseline="-30000">
                <a:cs typeface="Times New Roman" pitchFamily="18" charset="0"/>
              </a:rPr>
              <a:t>x</a:t>
            </a:r>
            <a:r>
              <a:rPr lang="zh-CN" altLang="zh-CN" sz="1600" i="1">
                <a:cs typeface="Times New Roman" pitchFamily="18" charset="0"/>
              </a:rPr>
              <a:t>,n</a:t>
            </a:r>
            <a:r>
              <a:rPr lang="zh-CN" altLang="zh-CN" sz="1600" i="1" baseline="-30000">
                <a:cs typeface="Times New Roman" pitchFamily="18" charset="0"/>
              </a:rPr>
              <a:t>y</a:t>
            </a:r>
            <a:r>
              <a:rPr lang="zh-CN" altLang="zh-CN" sz="1600" i="1">
                <a:cs typeface="Times New Roman" pitchFamily="18" charset="0"/>
              </a:rPr>
              <a:t>,n</a:t>
            </a:r>
            <a:r>
              <a:rPr lang="zh-CN" altLang="zh-CN" sz="1600" i="1" baseline="-30000">
                <a:cs typeface="Times New Roman" pitchFamily="18" charset="0"/>
              </a:rPr>
              <a:t>z</a:t>
            </a:r>
            <a:r>
              <a:rPr lang="zh-CN" altLang="zh-CN" sz="1600" i="1">
                <a:cs typeface="Times New Roman" pitchFamily="18" charset="0"/>
              </a:rPr>
              <a:t>)</a:t>
            </a:r>
          </a:p>
          <a:p>
            <a:pPr marL="1800225" lvl="3" indent="-219075" eaLnBrk="0" hangingPunct="0">
              <a:spcBef>
                <a:spcPct val="20000"/>
              </a:spcBef>
              <a:buClr>
                <a:schemeClr val="accent2"/>
              </a:buClr>
              <a:buFont typeface="Wingdings" pitchFamily="2" charset="2"/>
              <a:buChar char=""/>
            </a:pPr>
            <a:r>
              <a:rPr lang="zh-CN" altLang="zh-CN" sz="1600">
                <a:cs typeface="Times New Roman" pitchFamily="18" charset="0"/>
              </a:rPr>
              <a:t> </a:t>
            </a:r>
            <a:r>
              <a:rPr lang="zh-CN" sz="1600">
                <a:cs typeface="Times New Roman" pitchFamily="18" charset="0"/>
              </a:rPr>
              <a:t>取</a:t>
            </a:r>
            <a:r>
              <a:rPr lang="zh-CN" altLang="zh-CN" sz="1600" i="1">
                <a:cs typeface="Times New Roman" pitchFamily="18" charset="0"/>
              </a:rPr>
              <a:t>X</a:t>
            </a:r>
            <a:r>
              <a:rPr lang="zh-CN" altLang="zh-CN" sz="1600" i="1" baseline="-30000">
                <a:cs typeface="Times New Roman" pitchFamily="18" charset="0"/>
              </a:rPr>
              <a:t>v</a:t>
            </a:r>
            <a:r>
              <a:rPr lang="zh-CN" sz="1600">
                <a:cs typeface="Times New Roman" pitchFamily="18" charset="0"/>
              </a:rPr>
              <a:t>轴向为观察方向</a:t>
            </a:r>
            <a:r>
              <a:rPr lang="zh-CN" altLang="zh-CN" sz="1600">
                <a:cs typeface="Times New Roman" pitchFamily="18" charset="0"/>
              </a:rPr>
              <a:t>PREF</a:t>
            </a:r>
            <a:r>
              <a:rPr lang="zh-CN" sz="1600">
                <a:cs typeface="Times New Roman" pitchFamily="18" charset="0"/>
              </a:rPr>
              <a:t>，其单位矢量 </a:t>
            </a:r>
          </a:p>
          <a:p>
            <a:pPr eaLnBrk="0" hangingPunct="0">
              <a:spcBef>
                <a:spcPct val="20000"/>
              </a:spcBef>
              <a:buClr>
                <a:schemeClr val="accent2"/>
              </a:buClr>
              <a:buFont typeface="Wingdings" pitchFamily="2" charset="2"/>
              <a:buNone/>
            </a:pPr>
            <a:r>
              <a:rPr lang="zh-CN" sz="1600" i="1">
                <a:cs typeface="Times New Roman" pitchFamily="18" charset="0"/>
              </a:rPr>
              <a:t>                   		</a:t>
            </a:r>
            <a:r>
              <a:rPr lang="zh-CN" altLang="zh-CN" sz="1600" b="1" i="1">
                <a:cs typeface="Times New Roman" pitchFamily="18" charset="0"/>
              </a:rPr>
              <a:t>u</a:t>
            </a:r>
            <a:r>
              <a:rPr lang="zh-CN" altLang="zh-CN" sz="1600" i="1">
                <a:cs typeface="Times New Roman" pitchFamily="18" charset="0"/>
              </a:rPr>
              <a:t>=PREF / |PREF|=(u</a:t>
            </a:r>
            <a:r>
              <a:rPr lang="zh-CN" altLang="zh-CN" sz="1600" i="1" baseline="-30000">
                <a:cs typeface="Times New Roman" pitchFamily="18" charset="0"/>
              </a:rPr>
              <a:t>x</a:t>
            </a:r>
            <a:r>
              <a:rPr lang="zh-CN" altLang="zh-CN" sz="1600" i="1">
                <a:cs typeface="Times New Roman" pitchFamily="18" charset="0"/>
              </a:rPr>
              <a:t>,u</a:t>
            </a:r>
            <a:r>
              <a:rPr lang="zh-CN" altLang="zh-CN" sz="1600" i="1" baseline="-30000">
                <a:cs typeface="Times New Roman" pitchFamily="18" charset="0"/>
              </a:rPr>
              <a:t>y</a:t>
            </a:r>
            <a:r>
              <a:rPr lang="zh-CN" altLang="zh-CN" sz="1600" i="1">
                <a:cs typeface="Times New Roman" pitchFamily="18" charset="0"/>
              </a:rPr>
              <a:t>,u</a:t>
            </a:r>
            <a:r>
              <a:rPr lang="zh-CN" altLang="zh-CN" sz="1600" i="1" baseline="-30000">
                <a:cs typeface="Times New Roman" pitchFamily="18" charset="0"/>
              </a:rPr>
              <a:t>z</a:t>
            </a:r>
            <a:r>
              <a:rPr lang="zh-CN" altLang="zh-CN" sz="1600" i="1">
                <a:cs typeface="Times New Roman" pitchFamily="18" charset="0"/>
              </a:rPr>
              <a:t>)</a:t>
            </a:r>
          </a:p>
          <a:p>
            <a:pPr marL="1800225" lvl="3" indent="-219075" algn="just" eaLnBrk="0" hangingPunct="0">
              <a:spcBef>
                <a:spcPct val="20000"/>
              </a:spcBef>
              <a:buClr>
                <a:schemeClr val="accent2"/>
              </a:buClr>
              <a:buFont typeface="Wingdings" pitchFamily="2" charset="2"/>
              <a:buChar char=""/>
            </a:pPr>
            <a:r>
              <a:rPr lang="zh-CN" altLang="zh-CN" sz="1600">
                <a:cs typeface="Times New Roman" pitchFamily="18" charset="0"/>
              </a:rPr>
              <a:t> </a:t>
            </a:r>
            <a:r>
              <a:rPr lang="zh-CN" sz="1600">
                <a:cs typeface="Times New Roman" pitchFamily="18" charset="0"/>
              </a:rPr>
              <a:t>取</a:t>
            </a:r>
            <a:r>
              <a:rPr lang="zh-CN" altLang="zh-CN" sz="1600" i="1">
                <a:cs typeface="Times New Roman" pitchFamily="18" charset="0"/>
              </a:rPr>
              <a:t>Y</a:t>
            </a:r>
            <a:r>
              <a:rPr lang="zh-CN" altLang="zh-CN" sz="1600" i="1" baseline="-30000">
                <a:cs typeface="Times New Roman" pitchFamily="18" charset="0"/>
              </a:rPr>
              <a:t>v</a:t>
            </a:r>
            <a:r>
              <a:rPr lang="zh-CN" sz="1600">
                <a:cs typeface="Times New Roman" pitchFamily="18" charset="0"/>
              </a:rPr>
              <a:t>轴向的单位矢量</a:t>
            </a:r>
            <a:r>
              <a:rPr lang="zh-CN" altLang="zh-CN" sz="1600" b="1" i="1">
                <a:cs typeface="Times New Roman" pitchFamily="18" charset="0"/>
              </a:rPr>
              <a:t>v</a:t>
            </a:r>
            <a:r>
              <a:rPr lang="zh-CN" altLang="zh-CN" sz="1600">
                <a:cs typeface="Times New Roman" pitchFamily="18" charset="0"/>
              </a:rPr>
              <a:t>=</a:t>
            </a:r>
            <a:r>
              <a:rPr lang="zh-CN" altLang="zh-CN" sz="1600" b="1" i="1">
                <a:cs typeface="Times New Roman" pitchFamily="18" charset="0"/>
              </a:rPr>
              <a:t>u</a:t>
            </a:r>
            <a:r>
              <a:rPr lang="zh-CN" altLang="zh-CN" sz="1600">
                <a:cs typeface="Times New Roman" pitchFamily="18" charset="0"/>
              </a:rPr>
              <a:t>×</a:t>
            </a:r>
            <a:r>
              <a:rPr lang="zh-CN" altLang="zh-CN" sz="1600" b="1" i="1">
                <a:cs typeface="Times New Roman" pitchFamily="18" charset="0"/>
              </a:rPr>
              <a:t>n</a:t>
            </a:r>
            <a:r>
              <a:rPr lang="zh-CN" altLang="zh-CN" sz="1600">
                <a:cs typeface="Times New Roman" pitchFamily="18" charset="0"/>
              </a:rPr>
              <a:t>=(</a:t>
            </a:r>
            <a:r>
              <a:rPr lang="zh-CN" altLang="zh-CN" sz="1600" i="1">
                <a:cs typeface="Times New Roman" pitchFamily="18" charset="0"/>
              </a:rPr>
              <a:t>v</a:t>
            </a:r>
            <a:r>
              <a:rPr lang="zh-CN" altLang="zh-CN" sz="1600" i="1" baseline="-30000">
                <a:cs typeface="Times New Roman" pitchFamily="18" charset="0"/>
              </a:rPr>
              <a:t>x</a:t>
            </a:r>
            <a:r>
              <a:rPr lang="zh-CN" sz="1600">
                <a:cs typeface="Times New Roman" pitchFamily="18" charset="0"/>
              </a:rPr>
              <a:t>，</a:t>
            </a:r>
            <a:r>
              <a:rPr lang="zh-CN" altLang="zh-CN" sz="1600" i="1">
                <a:cs typeface="Times New Roman" pitchFamily="18" charset="0"/>
              </a:rPr>
              <a:t>v</a:t>
            </a:r>
            <a:r>
              <a:rPr lang="zh-CN" altLang="zh-CN" sz="1600" i="1" baseline="-30000">
                <a:cs typeface="Times New Roman" pitchFamily="18" charset="0"/>
              </a:rPr>
              <a:t>y</a:t>
            </a:r>
            <a:r>
              <a:rPr lang="zh-CN" sz="1600">
                <a:cs typeface="Times New Roman" pitchFamily="18" charset="0"/>
              </a:rPr>
              <a:t>，</a:t>
            </a:r>
            <a:r>
              <a:rPr lang="zh-CN" altLang="zh-CN" sz="1600" i="1">
                <a:cs typeface="Times New Roman" pitchFamily="18" charset="0"/>
              </a:rPr>
              <a:t>v</a:t>
            </a:r>
            <a:r>
              <a:rPr lang="zh-CN" altLang="zh-CN" sz="1600" i="1" baseline="-30000">
                <a:cs typeface="Times New Roman" pitchFamily="18" charset="0"/>
              </a:rPr>
              <a:t>z</a:t>
            </a:r>
            <a:r>
              <a:rPr lang="zh-CN" altLang="zh-CN" sz="1600">
                <a:cs typeface="Times New Roman" pitchFamily="18" charset="0"/>
              </a:rPr>
              <a:t>)</a:t>
            </a:r>
            <a:endParaRPr lang="zh-CN" altLang="zh-CN" sz="1600"/>
          </a:p>
        </p:txBody>
      </p:sp>
      <p:graphicFrame>
        <p:nvGraphicFramePr>
          <p:cNvPr id="37892" name="Object 4"/>
          <p:cNvGraphicFramePr>
            <a:graphicFrameLocks noChangeAspect="1"/>
          </p:cNvGraphicFramePr>
          <p:nvPr>
            <p:ph idx="1"/>
          </p:nvPr>
        </p:nvGraphicFramePr>
        <p:xfrm>
          <a:off x="2484438" y="3933825"/>
          <a:ext cx="3390900" cy="1743075"/>
        </p:xfrm>
        <a:graphic>
          <a:graphicData uri="http://schemas.openxmlformats.org/presentationml/2006/ole">
            <mc:AlternateContent xmlns:mc="http://schemas.openxmlformats.org/markup-compatibility/2006">
              <mc:Choice xmlns:v="urn:schemas-microsoft-com:vml" Requires="v">
                <p:oleObj spid="_x0000_s37894" r:id="rId3" imgW="3390476" imgH="1743318" progId="Paint.Picture">
                  <p:embed/>
                </p:oleObj>
              </mc:Choice>
              <mc:Fallback>
                <p:oleObj r:id="rId3" imgW="3390476" imgH="174331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933825"/>
                        <a:ext cx="33909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3" name="Text Box 5"/>
          <p:cNvSpPr txBox="1">
            <a:spLocks noChangeArrowheads="1"/>
          </p:cNvSpPr>
          <p:nvPr/>
        </p:nvSpPr>
        <p:spPr bwMode="auto">
          <a:xfrm>
            <a:off x="3471863" y="5921375"/>
            <a:ext cx="1897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600"/>
              <a:t>参考</a:t>
            </a:r>
            <a:r>
              <a:rPr lang="zh-CN" altLang="zh-CN" sz="1600"/>
              <a:t>P</a:t>
            </a:r>
            <a:r>
              <a:rPr lang="zh-CN" altLang="zh-CN" sz="1600" baseline="-25000"/>
              <a:t>27</a:t>
            </a:r>
            <a:r>
              <a:rPr lang="zh-CN" sz="1600"/>
              <a:t>页三个矩阵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82AC0ED-C41D-415A-B881-98C6294DB34C}" type="datetime1">
              <a:rPr lang="zh-CN" altLang="en-US"/>
              <a:pPr/>
              <a:t>2010/11/8</a:t>
            </a:fld>
            <a:endParaRPr lang="zh-CN" altLang="zh-CN"/>
          </a:p>
        </p:txBody>
      </p:sp>
      <p:sp>
        <p:nvSpPr>
          <p:cNvPr id="7" name="灯片编号占位符 5"/>
          <p:cNvSpPr>
            <a:spLocks noGrp="1"/>
          </p:cNvSpPr>
          <p:nvPr>
            <p:ph type="sldNum" sz="quarter" idx="12"/>
          </p:nvPr>
        </p:nvSpPr>
        <p:spPr/>
        <p:txBody>
          <a:bodyPr/>
          <a:lstStyle/>
          <a:p>
            <a:fld id="{04713DFF-4870-4B0B-A31D-C2FC84F2E848}" type="slidenum">
              <a:rPr lang="zh-CN" altLang="zh-CN"/>
              <a:pPr/>
              <a:t>35</a:t>
            </a:fld>
            <a:endParaRPr lang="zh-CN" altLang="zh-CN"/>
          </a:p>
        </p:txBody>
      </p:sp>
      <p:sp>
        <p:nvSpPr>
          <p:cNvPr id="38914" name="Rectangle 2"/>
          <p:cNvSpPr>
            <a:spLocks noRot="1" noChangeArrowheads="1"/>
          </p:cNvSpPr>
          <p:nvPr>
            <p:ph type="title"/>
          </p:nvPr>
        </p:nvSpPr>
        <p:spPr/>
        <p:txBody>
          <a:bodyPr/>
          <a:lstStyle/>
          <a:p>
            <a:r>
              <a:rPr lang="zh-CN" b="1" u="sng"/>
              <a:t>第七章：图形变换</a:t>
            </a:r>
          </a:p>
        </p:txBody>
      </p:sp>
      <p:sp>
        <p:nvSpPr>
          <p:cNvPr id="38915" name="Rectangle 3"/>
          <p:cNvSpPr>
            <a:spLocks noChangeArrowheads="1"/>
          </p:cNvSpPr>
          <p:nvPr/>
        </p:nvSpPr>
        <p:spPr bwMode="auto">
          <a:xfrm>
            <a:off x="287338" y="1917700"/>
            <a:ext cx="532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3">
              <a:buClr>
                <a:schemeClr val="accent2"/>
              </a:buClr>
              <a:buSzPct val="75000"/>
              <a:buFont typeface="Wingdings" pitchFamily="2" charset="2"/>
              <a:buChar char=""/>
            </a:pPr>
            <a:r>
              <a:rPr lang="zh-CN" altLang="zh-CN" sz="2400">
                <a:cs typeface="Times New Roman" pitchFamily="18" charset="0"/>
              </a:rPr>
              <a:t> </a:t>
            </a:r>
            <a:r>
              <a:rPr lang="zh-CN" sz="1600">
                <a:cs typeface="Times New Roman" pitchFamily="18" charset="0"/>
              </a:rPr>
              <a:t>因此世界坐标到观察坐标到变换矩阵为</a:t>
            </a:r>
          </a:p>
        </p:txBody>
      </p:sp>
      <p:graphicFrame>
        <p:nvGraphicFramePr>
          <p:cNvPr id="38916" name="Object 4"/>
          <p:cNvGraphicFramePr>
            <a:graphicFrameLocks noChangeAspect="1"/>
          </p:cNvGraphicFramePr>
          <p:nvPr>
            <p:ph idx="1"/>
          </p:nvPr>
        </p:nvGraphicFramePr>
        <p:xfrm>
          <a:off x="2700338" y="2492375"/>
          <a:ext cx="3705225" cy="1733550"/>
        </p:xfrm>
        <a:graphic>
          <a:graphicData uri="http://schemas.openxmlformats.org/presentationml/2006/ole">
            <mc:AlternateContent xmlns:mc="http://schemas.openxmlformats.org/markup-compatibility/2006">
              <mc:Choice xmlns:v="urn:schemas-microsoft-com:vml" Requires="v">
                <p:oleObj spid="_x0000_s38917" r:id="rId3" imgW="3704762" imgH="1733333" progId="Paint.Picture">
                  <p:embed/>
                </p:oleObj>
              </mc:Choice>
              <mc:Fallback>
                <p:oleObj r:id="rId3" imgW="3704762" imgH="173333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492375"/>
                        <a:ext cx="370522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C0135BA-4E1E-407D-8277-26706A5C43CF}"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A5AE89D1-E48A-466F-A70C-24E05E1A5F59}" type="slidenum">
              <a:rPr lang="zh-CN" altLang="zh-CN"/>
              <a:pPr/>
              <a:t>36</a:t>
            </a:fld>
            <a:endParaRPr lang="zh-CN" altLang="zh-CN"/>
          </a:p>
        </p:txBody>
      </p:sp>
      <p:sp>
        <p:nvSpPr>
          <p:cNvPr id="39938" name="Rectangle 2"/>
          <p:cNvSpPr>
            <a:spLocks noRot="1" noChangeArrowheads="1"/>
          </p:cNvSpPr>
          <p:nvPr>
            <p:ph type="title"/>
          </p:nvPr>
        </p:nvSpPr>
        <p:spPr/>
        <p:txBody>
          <a:bodyPr/>
          <a:lstStyle/>
          <a:p>
            <a:r>
              <a:rPr lang="zh-CN" b="1" u="sng"/>
              <a:t>第七章：图形变换</a:t>
            </a:r>
          </a:p>
        </p:txBody>
      </p:sp>
      <p:sp>
        <p:nvSpPr>
          <p:cNvPr id="39939" name="Rectangle 3"/>
          <p:cNvSpPr>
            <a:spLocks noRot="1" noChangeArrowheads="1"/>
          </p:cNvSpPr>
          <p:nvPr>
            <p:ph type="body" idx="1"/>
          </p:nvPr>
        </p:nvSpPr>
        <p:spPr/>
        <p:txBody>
          <a:bodyPr/>
          <a:lstStyle/>
          <a:p>
            <a:pPr lvl="1"/>
            <a:r>
              <a:rPr lang="zh-CN" sz="2000"/>
              <a:t>正平行投影</a:t>
            </a:r>
            <a:r>
              <a:rPr lang="zh-CN" altLang="zh-CN" sz="2000"/>
              <a:t>(</a:t>
            </a:r>
            <a:r>
              <a:rPr lang="zh-CN" sz="2000"/>
              <a:t>三视图</a:t>
            </a:r>
            <a:r>
              <a:rPr lang="zh-CN" altLang="zh-CN" sz="2000"/>
              <a:t>)</a:t>
            </a:r>
          </a:p>
          <a:p>
            <a:pPr lvl="2"/>
            <a:r>
              <a:rPr lang="zh-CN" sz="1800"/>
              <a:t>投影方向垂直于投影平面的投影，三视图</a:t>
            </a:r>
            <a:r>
              <a:rPr lang="zh-CN" altLang="zh-CN" sz="1800"/>
              <a:t>(</a:t>
            </a:r>
            <a:r>
              <a:rPr lang="zh-CN" sz="1800"/>
              <a:t>正视图、俯视图、侧视图</a:t>
            </a:r>
            <a:r>
              <a:rPr lang="zh-CN" altLang="zh-CN" sz="1800"/>
              <a:t>)</a:t>
            </a:r>
            <a:r>
              <a:rPr lang="zh-CN" sz="1800"/>
              <a:t>均属于正平行投影</a:t>
            </a:r>
          </a:p>
          <a:p>
            <a:pPr lvl="2"/>
            <a:r>
              <a:rPr lang="zh-CN" sz="1800"/>
              <a:t>三视图的生成</a:t>
            </a:r>
          </a:p>
          <a:p>
            <a:pPr lvl="3"/>
            <a:r>
              <a:rPr lang="zh-CN" sz="1600"/>
              <a:t>把</a:t>
            </a:r>
            <a:r>
              <a:rPr lang="zh-CN" altLang="zh-CN" sz="1600"/>
              <a:t>x</a:t>
            </a:r>
            <a:r>
              <a:rPr lang="zh-CN" sz="1600"/>
              <a:t>、</a:t>
            </a:r>
            <a:r>
              <a:rPr lang="zh-CN" altLang="zh-CN" sz="1600"/>
              <a:t>y</a:t>
            </a:r>
            <a:r>
              <a:rPr lang="zh-CN" sz="1600"/>
              <a:t>、</a:t>
            </a:r>
            <a:r>
              <a:rPr lang="zh-CN" altLang="zh-CN" sz="1600"/>
              <a:t>z</a:t>
            </a:r>
            <a:r>
              <a:rPr lang="zh-CN" sz="1600"/>
              <a:t>坐标系的形体投影到</a:t>
            </a:r>
            <a:r>
              <a:rPr lang="zh-CN" altLang="zh-CN" sz="1600"/>
              <a:t>z=0</a:t>
            </a:r>
            <a:r>
              <a:rPr lang="zh-CN" sz="1600"/>
              <a:t>的平面，变换到</a:t>
            </a:r>
            <a:r>
              <a:rPr lang="zh-CN" altLang="zh-CN" sz="1600"/>
              <a:t>u</a:t>
            </a:r>
            <a:r>
              <a:rPr lang="zh-CN" sz="1600"/>
              <a:t>、</a:t>
            </a:r>
            <a:r>
              <a:rPr lang="zh-CN" altLang="zh-CN" sz="1600"/>
              <a:t>v</a:t>
            </a:r>
            <a:r>
              <a:rPr lang="zh-CN" sz="1600"/>
              <a:t>、</a:t>
            </a:r>
            <a:r>
              <a:rPr lang="zh-CN" altLang="zh-CN" sz="1600"/>
              <a:t>w</a:t>
            </a:r>
            <a:r>
              <a:rPr lang="zh-CN" sz="1600"/>
              <a:t>坐标系。一般还需将三个视图在一个平面上画出，这时就得到下面的变换公式，其中</a:t>
            </a:r>
            <a:r>
              <a:rPr lang="zh-CN" altLang="zh-CN" sz="1600"/>
              <a:t>(a</a:t>
            </a:r>
            <a:r>
              <a:rPr lang="zh-CN" sz="1600"/>
              <a:t>，</a:t>
            </a:r>
            <a:r>
              <a:rPr lang="zh-CN" altLang="zh-CN" sz="1600"/>
              <a:t>b)</a:t>
            </a:r>
            <a:r>
              <a:rPr lang="zh-CN" sz="1600"/>
              <a:t>为</a:t>
            </a:r>
            <a:r>
              <a:rPr lang="zh-CN" altLang="zh-CN" sz="1600"/>
              <a:t>OXYZ</a:t>
            </a:r>
            <a:r>
              <a:rPr lang="zh-CN" sz="1600"/>
              <a:t>原点在</a:t>
            </a:r>
            <a:r>
              <a:rPr lang="zh-CN" altLang="zh-CN" sz="1600"/>
              <a:t>u</a:t>
            </a:r>
            <a:r>
              <a:rPr lang="zh-CN" sz="1600"/>
              <a:t>、</a:t>
            </a:r>
            <a:r>
              <a:rPr lang="zh-CN" altLang="zh-CN" sz="1600"/>
              <a:t>v</a:t>
            </a:r>
            <a:r>
              <a:rPr lang="zh-CN" sz="1600"/>
              <a:t>坐标系下的值，</a:t>
            </a:r>
            <a:r>
              <a:rPr lang="zh-CN" altLang="zh-CN" sz="1600" i="1"/>
              <a:t>t</a:t>
            </a:r>
            <a:r>
              <a:rPr lang="zh-CN" altLang="zh-CN" sz="1600" i="1" baseline="-25000"/>
              <a:t>x</a:t>
            </a:r>
            <a:r>
              <a:rPr lang="zh-CN" sz="1600"/>
              <a:t>、</a:t>
            </a:r>
            <a:r>
              <a:rPr lang="zh-CN" altLang="zh-CN" sz="1600" i="1"/>
              <a:t>t</a:t>
            </a:r>
            <a:r>
              <a:rPr lang="zh-CN" altLang="zh-CN" sz="1600" i="1" baseline="-25000"/>
              <a:t>y</a:t>
            </a:r>
            <a:r>
              <a:rPr lang="zh-CN" sz="1600"/>
              <a:t>、</a:t>
            </a:r>
            <a:r>
              <a:rPr lang="zh-CN" altLang="zh-CN" sz="1600" i="1"/>
              <a:t>t</a:t>
            </a:r>
            <a:r>
              <a:rPr lang="zh-CN" altLang="zh-CN" sz="1600" i="1" baseline="-25000"/>
              <a:t>z</a:t>
            </a:r>
            <a:r>
              <a:rPr lang="zh-CN" sz="1600"/>
              <a:t>如图中所示</a:t>
            </a:r>
          </a:p>
          <a:p>
            <a:pPr lvl="4"/>
            <a:r>
              <a:rPr lang="zh-CN" sz="1600"/>
              <a:t>主视图反映了物体上下、左右的位置关系，即高度和长度</a:t>
            </a:r>
          </a:p>
          <a:p>
            <a:pPr lvl="4"/>
            <a:r>
              <a:rPr lang="zh-CN" sz="1600"/>
              <a:t>俯视图反映了物体左右、前后的位置关系，即长度和宽度</a:t>
            </a:r>
          </a:p>
          <a:p>
            <a:pPr lvl="4"/>
            <a:r>
              <a:rPr lang="zh-CN" sz="1600"/>
              <a:t>侧视图反映了物体上下、前后的位置关系，即高度和宽度</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9764D0FD-53C7-451C-82E3-0A28D6DA1CAC}" type="datetime1">
              <a:rPr lang="zh-CN" altLang="en-US"/>
              <a:pPr/>
              <a:t>2010/11/8</a:t>
            </a:fld>
            <a:endParaRPr lang="zh-CN" altLang="zh-CN"/>
          </a:p>
        </p:txBody>
      </p:sp>
      <p:sp>
        <p:nvSpPr>
          <p:cNvPr id="12" name="灯片编号占位符 5"/>
          <p:cNvSpPr>
            <a:spLocks noGrp="1"/>
          </p:cNvSpPr>
          <p:nvPr>
            <p:ph type="sldNum" sz="quarter" idx="12"/>
          </p:nvPr>
        </p:nvSpPr>
        <p:spPr/>
        <p:txBody>
          <a:bodyPr/>
          <a:lstStyle/>
          <a:p>
            <a:fld id="{815F6166-3DC0-427B-A80F-6C3F4D079F63}" type="slidenum">
              <a:rPr lang="zh-CN" altLang="zh-CN"/>
              <a:pPr/>
              <a:t>37</a:t>
            </a:fld>
            <a:endParaRPr lang="zh-CN" altLang="zh-CN"/>
          </a:p>
        </p:txBody>
      </p:sp>
      <p:sp>
        <p:nvSpPr>
          <p:cNvPr id="40962" name="Rectangle 2"/>
          <p:cNvSpPr>
            <a:spLocks noRot="1" noChangeArrowheads="1"/>
          </p:cNvSpPr>
          <p:nvPr>
            <p:ph type="title"/>
          </p:nvPr>
        </p:nvSpPr>
        <p:spPr/>
        <p:txBody>
          <a:bodyPr/>
          <a:lstStyle/>
          <a:p>
            <a:r>
              <a:rPr lang="zh-CN" b="1" u="sng"/>
              <a:t>第七章：图形变换</a:t>
            </a:r>
          </a:p>
        </p:txBody>
      </p:sp>
      <p:sp>
        <p:nvSpPr>
          <p:cNvPr id="40963" name="Rectangle 3"/>
          <p:cNvSpPr>
            <a:spLocks noChangeArrowheads="1"/>
          </p:cNvSpPr>
          <p:nvPr/>
        </p:nvSpPr>
        <p:spPr bwMode="auto">
          <a:xfrm>
            <a:off x="287338" y="1890713"/>
            <a:ext cx="2268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lgn="just">
              <a:spcBef>
                <a:spcPct val="20000"/>
              </a:spcBef>
              <a:buClr>
                <a:schemeClr val="hlink"/>
              </a:buClr>
              <a:buFont typeface="Wingdings" pitchFamily="2" charset="2"/>
              <a:buChar char="v"/>
            </a:pPr>
            <a:r>
              <a:rPr lang="zh-CN">
                <a:cs typeface="Times New Roman" pitchFamily="18" charset="0"/>
              </a:rPr>
              <a:t>主视图</a:t>
            </a:r>
            <a:r>
              <a:rPr lang="zh-CN">
                <a:ea typeface="仿宋_GB2312" pitchFamily="49" charset="-122"/>
              </a:rPr>
              <a:t> </a:t>
            </a:r>
          </a:p>
        </p:txBody>
      </p:sp>
      <p:pic>
        <p:nvPicPr>
          <p:cNvPr id="40964" name="Picture 4" descr="http:/www.lnnu.edu.cn/xdjyjx/tuxing/Chapter6/CG_Gif_6_230.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627313" y="1916113"/>
            <a:ext cx="28813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40965" name="Rectangle 5"/>
          <p:cNvSpPr>
            <a:spLocks noChangeArrowheads="1"/>
          </p:cNvSpPr>
          <p:nvPr/>
        </p:nvSpPr>
        <p:spPr bwMode="auto">
          <a:xfrm>
            <a:off x="287338" y="3213100"/>
            <a:ext cx="210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俯视图</a:t>
            </a:r>
            <a:r>
              <a:rPr lang="zh-CN">
                <a:latin typeface="Times New Roman" pitchFamily="18" charset="0"/>
                <a:ea typeface="仿宋_GB2312" pitchFamily="49" charset="-122"/>
              </a:rPr>
              <a:t> </a:t>
            </a:r>
          </a:p>
        </p:txBody>
      </p:sp>
      <p:pic>
        <p:nvPicPr>
          <p:cNvPr id="40966" name="Picture 6" descr="http:/www.lnnu.edu.cn/xdjyjx/tuxing/Chapter6/CG_Gif_6_231.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627313" y="3213100"/>
            <a:ext cx="2808287"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40967" name="Rectangle 7"/>
          <p:cNvSpPr>
            <a:spLocks noChangeArrowheads="1"/>
          </p:cNvSpPr>
          <p:nvPr/>
        </p:nvSpPr>
        <p:spPr bwMode="auto">
          <a:xfrm>
            <a:off x="287338" y="4724400"/>
            <a:ext cx="205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2">
              <a:buClr>
                <a:schemeClr val="hlink"/>
              </a:buClr>
              <a:buFont typeface="Wingdings" pitchFamily="2" charset="2"/>
              <a:buChar char="v"/>
            </a:pPr>
            <a:r>
              <a:rPr lang="zh-CN" altLang="zh-CN">
                <a:cs typeface="Times New Roman" pitchFamily="18" charset="0"/>
              </a:rPr>
              <a:t> </a:t>
            </a:r>
            <a:r>
              <a:rPr lang="zh-CN">
                <a:cs typeface="Times New Roman" pitchFamily="18" charset="0"/>
              </a:rPr>
              <a:t>侧视图</a:t>
            </a:r>
          </a:p>
        </p:txBody>
      </p:sp>
      <p:pic>
        <p:nvPicPr>
          <p:cNvPr id="40968" name="Picture 8" descr="http:/www.lnnu.edu.cn/xdjyjx/tuxing/Chapter6/CG_Gif_6_232.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627313" y="4724400"/>
            <a:ext cx="2808287"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40969" name="Text Box 9"/>
          <p:cNvSpPr txBox="1">
            <a:spLocks noChangeArrowheads="1"/>
          </p:cNvSpPr>
          <p:nvPr/>
        </p:nvSpPr>
        <p:spPr bwMode="auto">
          <a:xfrm>
            <a:off x="6156325" y="5157788"/>
            <a:ext cx="5889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ea typeface="Arial Unicode MS" pitchFamily="34" charset="-122"/>
                <a:cs typeface="Arial Unicode MS" pitchFamily="34" charset="-122"/>
              </a:rPr>
              <a:t>P</a:t>
            </a:r>
            <a:r>
              <a:rPr lang="zh-CN" altLang="zh-CN" baseline="-25000">
                <a:ea typeface="Arial Unicode MS" pitchFamily="34" charset="-122"/>
                <a:cs typeface="Arial Unicode MS" pitchFamily="34" charset="-122"/>
              </a:rPr>
              <a:t>379</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1266053D-3E67-4828-BB25-39D845D29622}" type="datetime1">
              <a:rPr lang="zh-CN" altLang="en-US"/>
              <a:pPr/>
              <a:t>2010/11/8</a:t>
            </a:fld>
            <a:endParaRPr lang="zh-CN" altLang="zh-CN"/>
          </a:p>
        </p:txBody>
      </p:sp>
      <p:sp>
        <p:nvSpPr>
          <p:cNvPr id="8" name="灯片编号占位符 5"/>
          <p:cNvSpPr>
            <a:spLocks noGrp="1"/>
          </p:cNvSpPr>
          <p:nvPr>
            <p:ph type="sldNum" sz="quarter" idx="12"/>
          </p:nvPr>
        </p:nvSpPr>
        <p:spPr/>
        <p:txBody>
          <a:bodyPr/>
          <a:lstStyle/>
          <a:p>
            <a:fld id="{9D38754D-7591-4346-AD29-8DCFDA187D74}" type="slidenum">
              <a:rPr lang="zh-CN" altLang="zh-CN"/>
              <a:pPr/>
              <a:t>38</a:t>
            </a:fld>
            <a:endParaRPr lang="zh-CN" altLang="zh-CN"/>
          </a:p>
        </p:txBody>
      </p:sp>
      <p:sp>
        <p:nvSpPr>
          <p:cNvPr id="41986" name="Rectangle 2"/>
          <p:cNvSpPr>
            <a:spLocks noRot="1" noChangeArrowheads="1"/>
          </p:cNvSpPr>
          <p:nvPr>
            <p:ph type="title"/>
          </p:nvPr>
        </p:nvSpPr>
        <p:spPr/>
        <p:txBody>
          <a:bodyPr/>
          <a:lstStyle/>
          <a:p>
            <a:r>
              <a:rPr lang="zh-CN" b="1" u="sng"/>
              <a:t>第七章：图形变换</a:t>
            </a:r>
          </a:p>
        </p:txBody>
      </p:sp>
      <p:sp>
        <p:nvSpPr>
          <p:cNvPr id="41987" name="Rectangle 3"/>
          <p:cNvSpPr>
            <a:spLocks noChangeArrowheads="1"/>
          </p:cNvSpPr>
          <p:nvPr/>
        </p:nvSpPr>
        <p:spPr bwMode="auto">
          <a:xfrm>
            <a:off x="0" y="2332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41988" name="Picture 4" descr="http:/www.lnnu.edu.cn/xdjyjx/tuxing/Chapter6/CG_Gif_6_016.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58888" y="2060575"/>
            <a:ext cx="6840537"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41989" name="Rectangle 5"/>
          <p:cNvSpPr>
            <a:spLocks noChangeArrowheads="1"/>
          </p:cNvSpPr>
          <p:nvPr/>
        </p:nvSpPr>
        <p:spPr bwMode="auto">
          <a:xfrm>
            <a:off x="3635375" y="5611813"/>
            <a:ext cx="3197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cs typeface="Times New Roman" pitchFamily="18" charset="0"/>
              </a:rPr>
              <a:t>三视图</a:t>
            </a:r>
            <a:r>
              <a:rPr lang="zh-CN" altLang="zh-CN">
                <a:cs typeface="Times New Roman" pitchFamily="18" charset="0"/>
              </a:rPr>
              <a:t>P</a:t>
            </a:r>
            <a:r>
              <a:rPr lang="zh-CN" altLang="zh-CN" baseline="-25000">
                <a:cs typeface="Times New Roman" pitchFamily="18" charset="0"/>
              </a:rPr>
              <a:t>379 </a:t>
            </a:r>
            <a:r>
              <a:rPr lang="zh-CN" altLang="zh-CN">
                <a:cs typeface="Times New Roman" pitchFamily="18" charset="0"/>
              </a:rPr>
              <a:t>  </a:t>
            </a:r>
            <a:r>
              <a:rPr lang="zh-CN">
                <a:cs typeface="Times New Roman" pitchFamily="18" charset="0"/>
              </a:rPr>
              <a:t>主视图      侧视图</a:t>
            </a:r>
          </a:p>
          <a:p>
            <a:r>
              <a:rPr lang="zh-CN">
                <a:cs typeface="Times New Roman" pitchFamily="18" charset="0"/>
              </a:rPr>
              <a:t>                    俯视图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65F5E22-5AE9-4318-92B9-28E205F67514}" type="datetime1">
              <a:rPr lang="zh-CN" altLang="en-US"/>
              <a:pPr/>
              <a:t>2010/11/8</a:t>
            </a:fld>
            <a:endParaRPr lang="zh-CN" altLang="zh-CN"/>
          </a:p>
        </p:txBody>
      </p:sp>
      <p:sp>
        <p:nvSpPr>
          <p:cNvPr id="7" name="灯片编号占位符 5"/>
          <p:cNvSpPr>
            <a:spLocks noGrp="1"/>
          </p:cNvSpPr>
          <p:nvPr>
            <p:ph type="sldNum" sz="quarter" idx="12"/>
          </p:nvPr>
        </p:nvSpPr>
        <p:spPr/>
        <p:txBody>
          <a:bodyPr/>
          <a:lstStyle/>
          <a:p>
            <a:fld id="{ACCF3FE6-686C-4557-B958-C169030589A9}" type="slidenum">
              <a:rPr lang="zh-CN" altLang="zh-CN"/>
              <a:pPr/>
              <a:t>39</a:t>
            </a:fld>
            <a:endParaRPr lang="zh-CN" altLang="zh-CN"/>
          </a:p>
        </p:txBody>
      </p:sp>
      <p:sp>
        <p:nvSpPr>
          <p:cNvPr id="43010" name="Rectangle 2"/>
          <p:cNvSpPr>
            <a:spLocks noRot="1" noChangeArrowheads="1"/>
          </p:cNvSpPr>
          <p:nvPr>
            <p:ph type="title"/>
          </p:nvPr>
        </p:nvSpPr>
        <p:spPr/>
        <p:txBody>
          <a:bodyPr/>
          <a:lstStyle/>
          <a:p>
            <a:r>
              <a:rPr lang="zh-CN" b="1" u="sng"/>
              <a:t>第七章：图形变换</a:t>
            </a:r>
          </a:p>
        </p:txBody>
      </p:sp>
      <p:sp>
        <p:nvSpPr>
          <p:cNvPr id="43011" name="Rectangle 3"/>
          <p:cNvSpPr>
            <a:spLocks noChangeArrowheads="1"/>
          </p:cNvSpPr>
          <p:nvPr/>
        </p:nvSpPr>
        <p:spPr bwMode="auto">
          <a:xfrm>
            <a:off x="287338" y="1895475"/>
            <a:ext cx="84963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lgn="just">
              <a:spcBef>
                <a:spcPct val="20000"/>
              </a:spcBef>
              <a:buClr>
                <a:schemeClr val="accent2"/>
              </a:buClr>
              <a:buSzPct val="85000"/>
              <a:buFont typeface="Wingdings" pitchFamily="2" charset="2"/>
              <a:buChar char=""/>
            </a:pPr>
            <a:r>
              <a:rPr lang="zh-CN" altLang="zh-CN" sz="2400">
                <a:cs typeface="Times New Roman" pitchFamily="18" charset="0"/>
              </a:rPr>
              <a:t> </a:t>
            </a:r>
            <a:r>
              <a:rPr lang="zh-CN" sz="2000">
                <a:cs typeface="Times New Roman" pitchFamily="18" charset="0"/>
              </a:rPr>
              <a:t>斜平行投影</a:t>
            </a:r>
          </a:p>
          <a:p>
            <a:pPr lvl="2" algn="just">
              <a:spcBef>
                <a:spcPct val="20000"/>
              </a:spcBef>
              <a:buClr>
                <a:schemeClr val="hlink"/>
              </a:buClr>
              <a:buFont typeface="Wingdings" pitchFamily="2" charset="2"/>
              <a:buChar char="v"/>
            </a:pPr>
            <a:r>
              <a:rPr lang="zh-CN">
                <a:cs typeface="Times New Roman" pitchFamily="18" charset="0"/>
              </a:rPr>
              <a:t> 投影方向不垂直于投影平面的平行投影</a:t>
            </a:r>
          </a:p>
          <a:p>
            <a:pPr lvl="2" algn="just" eaLnBrk="0" hangingPunct="0">
              <a:spcBef>
                <a:spcPct val="20000"/>
              </a:spcBef>
              <a:buClr>
                <a:schemeClr val="hlink"/>
              </a:buClr>
              <a:buFont typeface="Wingdings" pitchFamily="2" charset="2"/>
              <a:buChar char="v"/>
            </a:pPr>
            <a:r>
              <a:rPr lang="zh-CN">
                <a:cs typeface="Times New Roman" pitchFamily="18" charset="0"/>
              </a:rPr>
              <a:t> 推导斜平行投影的变换矩阵</a:t>
            </a:r>
          </a:p>
          <a:p>
            <a:pPr lvl="3" algn="just" eaLnBrk="0" hangingPunct="0">
              <a:spcBef>
                <a:spcPct val="20000"/>
              </a:spcBef>
              <a:buClr>
                <a:schemeClr val="accent2"/>
              </a:buClr>
              <a:buFont typeface="Wingdings" pitchFamily="2" charset="2"/>
              <a:buChar char=""/>
            </a:pPr>
            <a:r>
              <a:rPr lang="zh-CN" sz="1600">
                <a:cs typeface="Times New Roman" pitchFamily="18" charset="0"/>
              </a:rPr>
              <a:t> 下图中的</a:t>
            </a:r>
            <a:r>
              <a:rPr lang="zh-CN" altLang="zh-CN" sz="1600" i="1">
                <a:cs typeface="Times New Roman" pitchFamily="18" charset="0"/>
              </a:rPr>
              <a:t>Z=0</a:t>
            </a:r>
            <a:r>
              <a:rPr lang="zh-CN" sz="1600">
                <a:cs typeface="Times New Roman" pitchFamily="18" charset="0"/>
              </a:rPr>
              <a:t>的坐标平面为观察平面，点</a:t>
            </a:r>
            <a:r>
              <a:rPr lang="zh-CN" altLang="zh-CN" sz="1600">
                <a:cs typeface="Times New Roman" pitchFamily="18" charset="0"/>
              </a:rPr>
              <a:t>(</a:t>
            </a:r>
            <a:r>
              <a:rPr lang="zh-CN" altLang="zh-CN" sz="1600" i="1">
                <a:cs typeface="Times New Roman" pitchFamily="18" charset="0"/>
              </a:rPr>
              <a:t>x</a:t>
            </a:r>
            <a:r>
              <a:rPr lang="zh-CN" sz="1600">
                <a:cs typeface="Times New Roman" pitchFamily="18" charset="0"/>
              </a:rPr>
              <a:t>，</a:t>
            </a:r>
            <a:r>
              <a:rPr lang="zh-CN" altLang="zh-CN" sz="1600" i="1">
                <a:cs typeface="Times New Roman" pitchFamily="18" charset="0"/>
              </a:rPr>
              <a:t>y</a:t>
            </a:r>
            <a:r>
              <a:rPr lang="zh-CN" altLang="zh-CN" sz="1600">
                <a:cs typeface="Times New Roman" pitchFamily="18" charset="0"/>
              </a:rPr>
              <a:t>)</a:t>
            </a:r>
            <a:r>
              <a:rPr lang="zh-CN" sz="1600">
                <a:cs typeface="Times New Roman" pitchFamily="18" charset="0"/>
              </a:rPr>
              <a:t>为点</a:t>
            </a:r>
            <a:r>
              <a:rPr lang="zh-CN" altLang="zh-CN" sz="1600">
                <a:cs typeface="Times New Roman" pitchFamily="18" charset="0"/>
              </a:rPr>
              <a:t>(</a:t>
            </a:r>
            <a:r>
              <a:rPr lang="zh-CN" altLang="zh-CN" sz="1600" i="1">
                <a:cs typeface="Times New Roman" pitchFamily="18" charset="0"/>
              </a:rPr>
              <a:t>x</a:t>
            </a:r>
            <a:r>
              <a:rPr lang="zh-CN" sz="1600">
                <a:cs typeface="Times New Roman" pitchFamily="18" charset="0"/>
              </a:rPr>
              <a:t>，</a:t>
            </a:r>
            <a:r>
              <a:rPr lang="zh-CN" altLang="zh-CN" sz="1600" i="1">
                <a:cs typeface="Times New Roman" pitchFamily="18" charset="0"/>
              </a:rPr>
              <a:t>y</a:t>
            </a:r>
            <a:r>
              <a:rPr lang="zh-CN" sz="1600">
                <a:cs typeface="Times New Roman" pitchFamily="18" charset="0"/>
              </a:rPr>
              <a:t>，</a:t>
            </a:r>
            <a:r>
              <a:rPr lang="zh-CN" altLang="zh-CN" sz="1600" i="1">
                <a:cs typeface="Times New Roman" pitchFamily="18" charset="0"/>
              </a:rPr>
              <a:t>z</a:t>
            </a:r>
            <a:r>
              <a:rPr lang="zh-CN" altLang="zh-CN" sz="1600">
                <a:cs typeface="Times New Roman" pitchFamily="18" charset="0"/>
              </a:rPr>
              <a:t>)</a:t>
            </a:r>
            <a:r>
              <a:rPr lang="zh-CN" sz="1600">
                <a:cs typeface="Times New Roman" pitchFamily="18" charset="0"/>
              </a:rPr>
              <a:t>在观察平面上的正平行投影坐标，点</a:t>
            </a:r>
            <a:r>
              <a:rPr lang="zh-CN" altLang="zh-CN" sz="1600">
                <a:cs typeface="Times New Roman" pitchFamily="18" charset="0"/>
              </a:rPr>
              <a:t>(</a:t>
            </a:r>
            <a:r>
              <a:rPr lang="zh-CN" altLang="zh-CN" sz="1600" i="1">
                <a:cs typeface="Times New Roman" pitchFamily="18" charset="0"/>
              </a:rPr>
              <a:t>x</a:t>
            </a:r>
            <a:r>
              <a:rPr lang="zh-CN" altLang="zh-CN" sz="1600" i="1" baseline="30000">
                <a:cs typeface="Times New Roman" pitchFamily="18" charset="0"/>
              </a:rPr>
              <a:t>´</a:t>
            </a:r>
            <a:r>
              <a:rPr lang="zh-CN" sz="1600">
                <a:cs typeface="Times New Roman" pitchFamily="18" charset="0"/>
              </a:rPr>
              <a:t>，</a:t>
            </a:r>
            <a:r>
              <a:rPr lang="zh-CN" altLang="zh-CN" sz="1600" i="1">
                <a:cs typeface="Times New Roman" pitchFamily="18" charset="0"/>
              </a:rPr>
              <a:t>y´</a:t>
            </a:r>
            <a:r>
              <a:rPr lang="zh-CN" altLang="zh-CN" sz="1600">
                <a:cs typeface="Times New Roman" pitchFamily="18" charset="0"/>
              </a:rPr>
              <a:t>)</a:t>
            </a:r>
            <a:r>
              <a:rPr lang="zh-CN" sz="1600">
                <a:cs typeface="Times New Roman" pitchFamily="18" charset="0"/>
              </a:rPr>
              <a:t>为斜投影坐标。</a:t>
            </a:r>
            <a:r>
              <a:rPr lang="zh-CN" altLang="zh-CN" sz="1600">
                <a:cs typeface="Times New Roman" pitchFamily="18" charset="0"/>
              </a:rPr>
              <a:t>(</a:t>
            </a:r>
            <a:r>
              <a:rPr lang="zh-CN" altLang="zh-CN" sz="1600" i="1">
                <a:cs typeface="Times New Roman" pitchFamily="18" charset="0"/>
              </a:rPr>
              <a:t>x</a:t>
            </a:r>
            <a:r>
              <a:rPr lang="zh-CN" sz="1600">
                <a:cs typeface="Times New Roman" pitchFamily="18" charset="0"/>
              </a:rPr>
              <a:t>，</a:t>
            </a:r>
            <a:r>
              <a:rPr lang="zh-CN" altLang="zh-CN" sz="1600" i="1">
                <a:cs typeface="Times New Roman" pitchFamily="18" charset="0"/>
              </a:rPr>
              <a:t>y</a:t>
            </a:r>
            <a:r>
              <a:rPr lang="zh-CN" altLang="zh-CN" sz="1600">
                <a:cs typeface="Times New Roman" pitchFamily="18" charset="0"/>
              </a:rPr>
              <a:t>)</a:t>
            </a:r>
            <a:r>
              <a:rPr lang="zh-CN" sz="1600">
                <a:cs typeface="Times New Roman" pitchFamily="18" charset="0"/>
              </a:rPr>
              <a:t>与</a:t>
            </a:r>
            <a:r>
              <a:rPr lang="zh-CN" altLang="zh-CN" sz="1600">
                <a:cs typeface="Times New Roman" pitchFamily="18" charset="0"/>
              </a:rPr>
              <a:t>(</a:t>
            </a:r>
            <a:r>
              <a:rPr lang="zh-CN" altLang="zh-CN" sz="1600" i="1">
                <a:cs typeface="Times New Roman" pitchFamily="18" charset="0"/>
              </a:rPr>
              <a:t>x</a:t>
            </a:r>
            <a:r>
              <a:rPr lang="zh-CN" altLang="zh-CN" sz="1600" i="1" baseline="30000">
                <a:cs typeface="Times New Roman" pitchFamily="18" charset="0"/>
              </a:rPr>
              <a:t>´</a:t>
            </a:r>
            <a:r>
              <a:rPr lang="zh-CN" sz="1600">
                <a:cs typeface="Times New Roman" pitchFamily="18" charset="0"/>
              </a:rPr>
              <a:t>，</a:t>
            </a:r>
            <a:r>
              <a:rPr lang="zh-CN" altLang="zh-CN" sz="1600" i="1">
                <a:cs typeface="Times New Roman" pitchFamily="18" charset="0"/>
              </a:rPr>
              <a:t>y´</a:t>
            </a:r>
            <a:r>
              <a:rPr lang="zh-CN" altLang="zh-CN" sz="1600">
                <a:cs typeface="Times New Roman" pitchFamily="18" charset="0"/>
              </a:rPr>
              <a:t>)</a:t>
            </a:r>
            <a:r>
              <a:rPr lang="zh-CN" sz="1600">
                <a:cs typeface="Times New Roman" pitchFamily="18" charset="0"/>
              </a:rPr>
              <a:t>的距离为</a:t>
            </a:r>
            <a:r>
              <a:rPr lang="zh-CN" altLang="zh-CN" sz="1600" i="1">
                <a:cs typeface="Times New Roman" pitchFamily="18" charset="0"/>
              </a:rPr>
              <a:t>L</a:t>
            </a:r>
            <a:endParaRPr lang="zh-CN" altLang="zh-CN" sz="1600">
              <a:ea typeface="仿宋_GB2312" pitchFamily="49" charset="-122"/>
            </a:endParaRPr>
          </a:p>
        </p:txBody>
      </p:sp>
      <p:graphicFrame>
        <p:nvGraphicFramePr>
          <p:cNvPr id="43012" name="Object 4"/>
          <p:cNvGraphicFramePr>
            <a:graphicFrameLocks noChangeAspect="1"/>
          </p:cNvGraphicFramePr>
          <p:nvPr>
            <p:ph idx="1"/>
          </p:nvPr>
        </p:nvGraphicFramePr>
        <p:xfrm>
          <a:off x="2700338" y="3573463"/>
          <a:ext cx="3970337" cy="2663825"/>
        </p:xfrm>
        <a:graphic>
          <a:graphicData uri="http://schemas.openxmlformats.org/presentationml/2006/ole">
            <mc:AlternateContent xmlns:mc="http://schemas.openxmlformats.org/markup-compatibility/2006">
              <mc:Choice xmlns:v="urn:schemas-microsoft-com:vml" Requires="v">
                <p:oleObj spid="_x0000_s43013" r:id="rId3" imgW="3972197" imgH="3048437" progId="Paint.Picture">
                  <p:embed/>
                </p:oleObj>
              </mc:Choice>
              <mc:Fallback>
                <p:oleObj r:id="rId3" imgW="3972197" imgH="304843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573463"/>
                        <a:ext cx="3970337" cy="266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D56837FA-51D3-4D16-B544-44CF9EC234BA}" type="datetime1">
              <a:rPr lang="zh-CN" altLang="en-US"/>
              <a:pPr/>
              <a:t>2010/11/8</a:t>
            </a:fld>
            <a:endParaRPr lang="zh-CN" altLang="zh-CN"/>
          </a:p>
        </p:txBody>
      </p:sp>
      <p:sp>
        <p:nvSpPr>
          <p:cNvPr id="12" name="灯片编号占位符 5"/>
          <p:cNvSpPr>
            <a:spLocks noGrp="1"/>
          </p:cNvSpPr>
          <p:nvPr>
            <p:ph type="sldNum" sz="quarter" idx="12"/>
          </p:nvPr>
        </p:nvSpPr>
        <p:spPr/>
        <p:txBody>
          <a:bodyPr/>
          <a:lstStyle/>
          <a:p>
            <a:fld id="{AD44D4FE-CBE0-45EC-9A51-EE9A3E05FD34}" type="slidenum">
              <a:rPr lang="zh-CN" altLang="zh-CN"/>
              <a:pPr/>
              <a:t>4</a:t>
            </a:fld>
            <a:endParaRPr lang="zh-CN" altLang="zh-CN"/>
          </a:p>
        </p:txBody>
      </p:sp>
      <p:sp>
        <p:nvSpPr>
          <p:cNvPr id="7170" name="Rectangle 2"/>
          <p:cNvSpPr>
            <a:spLocks noRot="1" noChangeArrowheads="1"/>
          </p:cNvSpPr>
          <p:nvPr>
            <p:ph type="title"/>
          </p:nvPr>
        </p:nvSpPr>
        <p:spPr/>
        <p:txBody>
          <a:bodyPr/>
          <a:lstStyle/>
          <a:p>
            <a:r>
              <a:rPr lang="zh-CN" b="1" u="sng"/>
              <a:t>第七章：图形变换</a:t>
            </a:r>
          </a:p>
        </p:txBody>
      </p:sp>
      <p:sp>
        <p:nvSpPr>
          <p:cNvPr id="7171" name="Rectangle 3"/>
          <p:cNvSpPr>
            <a:spLocks noChangeArrowheads="1"/>
          </p:cNvSpPr>
          <p:nvPr/>
        </p:nvSpPr>
        <p:spPr bwMode="auto">
          <a:xfrm>
            <a:off x="287338" y="1898650"/>
            <a:ext cx="366395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1" algn="just">
              <a:spcBef>
                <a:spcPct val="20000"/>
              </a:spcBef>
              <a:buClr>
                <a:schemeClr val="accent2"/>
              </a:buClr>
              <a:buFont typeface="Wingdings" pitchFamily="2" charset="2"/>
              <a:buChar char=""/>
            </a:pPr>
            <a:r>
              <a:rPr lang="zh-CN" altLang="zh-CN" sz="2400">
                <a:cs typeface="Times New Roman" pitchFamily="18" charset="0"/>
              </a:rPr>
              <a:t> </a:t>
            </a:r>
            <a:r>
              <a:rPr lang="zh-CN" sz="2000">
                <a:cs typeface="Times New Roman" pitchFamily="18" charset="0"/>
              </a:rPr>
              <a:t>矩阵运算</a:t>
            </a:r>
          </a:p>
          <a:p>
            <a:pPr lvl="2" algn="just" eaLnBrk="0" hangingPunct="0">
              <a:spcBef>
                <a:spcPct val="20000"/>
              </a:spcBef>
              <a:buClr>
                <a:schemeClr val="hlink"/>
              </a:buClr>
              <a:buFont typeface="Wingdings" pitchFamily="2" charset="2"/>
              <a:buChar char="v"/>
            </a:pPr>
            <a:r>
              <a:rPr lang="zh-CN">
                <a:cs typeface="Times New Roman" pitchFamily="18" charset="0"/>
              </a:rPr>
              <a:t> 设有一个</a:t>
            </a:r>
            <a:r>
              <a:rPr lang="zh-CN" altLang="zh-CN" i="1">
                <a:cs typeface="Times New Roman" pitchFamily="18" charset="0"/>
              </a:rPr>
              <a:t>m</a:t>
            </a:r>
            <a:r>
              <a:rPr lang="zh-CN">
                <a:cs typeface="Times New Roman" pitchFamily="18" charset="0"/>
              </a:rPr>
              <a:t>行</a:t>
            </a:r>
            <a:r>
              <a:rPr lang="zh-CN" altLang="zh-CN" i="1">
                <a:cs typeface="Times New Roman" pitchFamily="18" charset="0"/>
              </a:rPr>
              <a:t>n</a:t>
            </a:r>
            <a:r>
              <a:rPr lang="zh-CN">
                <a:cs typeface="Times New Roman" pitchFamily="18" charset="0"/>
              </a:rPr>
              <a:t>列矩阵</a:t>
            </a:r>
            <a:r>
              <a:rPr lang="zh-CN" altLang="zh-CN" i="1">
                <a:cs typeface="Times New Roman" pitchFamily="18" charset="0"/>
              </a:rPr>
              <a:t>A</a:t>
            </a:r>
            <a:endParaRPr lang="zh-CN" altLang="zh-CN">
              <a:cs typeface="Times New Roman" pitchFamily="18" charset="0"/>
            </a:endParaRPr>
          </a:p>
        </p:txBody>
      </p:sp>
      <p:pic>
        <p:nvPicPr>
          <p:cNvPr id="7172" name="Picture 4" descr="http:/www.lnnu.edu.cn/xdjyjx/tuxing/Chapter6/CG_Gif_6_257.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140200" y="1773238"/>
            <a:ext cx="33845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7173" name="Rectangle 5"/>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7174" name="Picture 6" descr="http:/www.lnnu.edu.cn/xdjyjx/tuxing/Chapter6/CG_Gif_6_285.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258888" y="2852738"/>
            <a:ext cx="3816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7175" name="Picture 7" descr="http:/www.lnnu.edu.cn/xdjyjx/tuxing/Chapter6/CG_Gif_6_259.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258888" y="3213100"/>
            <a:ext cx="39608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7176" name="Rectangle 8"/>
          <p:cNvSpPr>
            <a:spLocks noChangeArrowheads="1"/>
          </p:cNvSpPr>
          <p:nvPr/>
        </p:nvSpPr>
        <p:spPr bwMode="auto">
          <a:xfrm>
            <a:off x="287338" y="3644900"/>
            <a:ext cx="82804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lgn="just">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矩阵的加法运算</a:t>
            </a:r>
            <a:r>
              <a:rPr lang="zh-CN" sz="2400">
                <a:cs typeface="Times New Roman" pitchFamily="18" charset="0"/>
              </a:rPr>
              <a:t> </a:t>
            </a:r>
          </a:p>
          <a:p>
            <a:pPr lvl="3" algn="just" eaLnBrk="0" hangingPunct="0">
              <a:spcBef>
                <a:spcPct val="20000"/>
              </a:spcBef>
              <a:buClr>
                <a:schemeClr val="accent2"/>
              </a:buClr>
              <a:buFont typeface="Wingdings" pitchFamily="2" charset="2"/>
              <a:buChar char=""/>
            </a:pPr>
            <a:r>
              <a:rPr lang="zh-CN" sz="1600">
                <a:cs typeface="Times New Roman" pitchFamily="18" charset="0"/>
              </a:rPr>
              <a:t> 设两个矩阵</a:t>
            </a:r>
            <a:r>
              <a:rPr lang="zh-CN" altLang="zh-CN" sz="1600" i="1">
                <a:cs typeface="Times New Roman" pitchFamily="18" charset="0"/>
              </a:rPr>
              <a:t>A</a:t>
            </a:r>
            <a:r>
              <a:rPr lang="zh-CN" sz="1600">
                <a:cs typeface="Times New Roman" pitchFamily="18" charset="0"/>
              </a:rPr>
              <a:t>和</a:t>
            </a:r>
            <a:r>
              <a:rPr lang="zh-CN" altLang="zh-CN" sz="1600" i="1">
                <a:cs typeface="Times New Roman" pitchFamily="18" charset="0"/>
              </a:rPr>
              <a:t>B</a:t>
            </a:r>
            <a:r>
              <a:rPr lang="zh-CN" sz="1600">
                <a:cs typeface="Times New Roman" pitchFamily="18" charset="0"/>
              </a:rPr>
              <a:t>都是</a:t>
            </a:r>
            <a:r>
              <a:rPr lang="zh-CN" altLang="zh-CN" sz="1600" i="1">
                <a:cs typeface="Times New Roman" pitchFamily="18" charset="0"/>
              </a:rPr>
              <a:t>m×n</a:t>
            </a:r>
            <a:r>
              <a:rPr lang="zh-CN" sz="1600">
                <a:cs typeface="Times New Roman" pitchFamily="18" charset="0"/>
              </a:rPr>
              <a:t>的</a:t>
            </a:r>
          </a:p>
        </p:txBody>
      </p:sp>
      <p:pic>
        <p:nvPicPr>
          <p:cNvPr id="7177" name="Picture 9" descr="http:/www.lnnu.edu.cn/xdjyjx/tuxing/Chapter6/CG_Gif_6_260.gif"/>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2700338" y="4365625"/>
            <a:ext cx="38163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F0AE8EEB-7C89-4917-BA50-88EDD56FAFFD}" type="datetime1">
              <a:rPr lang="zh-CN" altLang="en-US"/>
              <a:pPr/>
              <a:t>2010/11/8</a:t>
            </a:fld>
            <a:endParaRPr lang="zh-CN" altLang="zh-CN"/>
          </a:p>
        </p:txBody>
      </p:sp>
      <p:sp>
        <p:nvSpPr>
          <p:cNvPr id="10" name="灯片编号占位符 5"/>
          <p:cNvSpPr>
            <a:spLocks noGrp="1"/>
          </p:cNvSpPr>
          <p:nvPr>
            <p:ph type="sldNum" sz="quarter" idx="12"/>
          </p:nvPr>
        </p:nvSpPr>
        <p:spPr/>
        <p:txBody>
          <a:bodyPr/>
          <a:lstStyle/>
          <a:p>
            <a:fld id="{D6CA86F8-E742-40FB-BB09-D17A5B177DB9}" type="slidenum">
              <a:rPr lang="zh-CN" altLang="zh-CN"/>
              <a:pPr/>
              <a:t>40</a:t>
            </a:fld>
            <a:endParaRPr lang="zh-CN" altLang="zh-CN"/>
          </a:p>
        </p:txBody>
      </p:sp>
      <p:sp>
        <p:nvSpPr>
          <p:cNvPr id="44034" name="Rectangle 2"/>
          <p:cNvSpPr>
            <a:spLocks noRot="1" noChangeArrowheads="1"/>
          </p:cNvSpPr>
          <p:nvPr>
            <p:ph type="title"/>
          </p:nvPr>
        </p:nvSpPr>
        <p:spPr/>
        <p:txBody>
          <a:bodyPr/>
          <a:lstStyle/>
          <a:p>
            <a:r>
              <a:rPr lang="zh-CN" b="1" u="sng"/>
              <a:t>第七章：图形变换</a:t>
            </a:r>
          </a:p>
        </p:txBody>
      </p:sp>
      <p:pic>
        <p:nvPicPr>
          <p:cNvPr id="44035" name="Picture 3" descr="http:/www.lnnu.edu.cn/xdjyjx/tuxing/Chapter6/CG_Gif_6_23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00113" y="1989138"/>
            <a:ext cx="4105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44036" name="Picture 4" descr="http:/www.lnnu.edu.cn/xdjyjx/tuxing/Chapter6/CG_GIF_6_235.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900113" y="2492375"/>
            <a:ext cx="47513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44037" name="Picture 5" descr="http:/www.lnnu.edu.cn/xdjyjx/tuxing/Chapter6/CG_Gif_6_236.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971550" y="2997200"/>
            <a:ext cx="43195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44038" name="Picture 6" descr="http:/www.lnnu.edu.cn/xdjyjx/tuxing/Chapter6/CG_Gif_6_238.gif"/>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900113" y="3716338"/>
            <a:ext cx="5040312"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44039" name="Picture 7" descr="http:/www.lnnu.edu.cn/xdjyjx/tuxing/Chapter6/CG_Gif_6_239.gif"/>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2555875" y="4581525"/>
            <a:ext cx="36004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01DF7A3-02C2-4697-999C-E1332EFAD867}" type="datetime1">
              <a:rPr lang="zh-CN" altLang="en-US"/>
              <a:pPr/>
              <a:t>2010/11/8</a:t>
            </a:fld>
            <a:endParaRPr lang="zh-CN" altLang="zh-CN"/>
          </a:p>
        </p:txBody>
      </p:sp>
      <p:sp>
        <p:nvSpPr>
          <p:cNvPr id="7" name="灯片编号占位符 5"/>
          <p:cNvSpPr>
            <a:spLocks noGrp="1"/>
          </p:cNvSpPr>
          <p:nvPr>
            <p:ph type="sldNum" sz="quarter" idx="12"/>
          </p:nvPr>
        </p:nvSpPr>
        <p:spPr/>
        <p:txBody>
          <a:bodyPr/>
          <a:lstStyle/>
          <a:p>
            <a:fld id="{64A633E1-5C4B-4B00-B3E5-C93EA0DCDDBA}" type="slidenum">
              <a:rPr lang="zh-CN" altLang="zh-CN"/>
              <a:pPr/>
              <a:t>41</a:t>
            </a:fld>
            <a:endParaRPr lang="zh-CN" altLang="zh-CN"/>
          </a:p>
        </p:txBody>
      </p:sp>
      <p:sp>
        <p:nvSpPr>
          <p:cNvPr id="45058" name="Rectangle 2"/>
          <p:cNvSpPr>
            <a:spLocks noRot="1" noChangeArrowheads="1"/>
          </p:cNvSpPr>
          <p:nvPr>
            <p:ph type="title"/>
          </p:nvPr>
        </p:nvSpPr>
        <p:spPr/>
        <p:txBody>
          <a:bodyPr/>
          <a:lstStyle/>
          <a:p>
            <a:r>
              <a:rPr lang="zh-CN" b="1" u="sng"/>
              <a:t>第七章：图形变换</a:t>
            </a:r>
          </a:p>
        </p:txBody>
      </p:sp>
      <p:sp>
        <p:nvSpPr>
          <p:cNvPr id="45059" name="Rectangle 3"/>
          <p:cNvSpPr>
            <a:spLocks noChangeArrowheads="1"/>
          </p:cNvSpPr>
          <p:nvPr/>
        </p:nvSpPr>
        <p:spPr bwMode="auto">
          <a:xfrm>
            <a:off x="287338" y="1892300"/>
            <a:ext cx="8496300" cy="161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lgn="just">
              <a:spcBef>
                <a:spcPct val="20000"/>
              </a:spcBef>
              <a:buClr>
                <a:schemeClr val="accent2"/>
              </a:buClr>
              <a:buFont typeface="Wingdings" pitchFamily="2" charset="2"/>
              <a:buChar char=""/>
            </a:pPr>
            <a:r>
              <a:rPr lang="zh-CN" altLang="zh-CN" sz="2400">
                <a:cs typeface="Times New Roman" pitchFamily="18" charset="0"/>
              </a:rPr>
              <a:t> </a:t>
            </a:r>
            <a:r>
              <a:rPr lang="zh-CN" sz="2000">
                <a:cs typeface="Times New Roman" pitchFamily="18" charset="0"/>
              </a:rPr>
              <a:t>透视投影</a:t>
            </a:r>
          </a:p>
          <a:p>
            <a:pPr lvl="2" algn="just">
              <a:spcBef>
                <a:spcPct val="20000"/>
              </a:spcBef>
              <a:buClr>
                <a:schemeClr val="hlink"/>
              </a:buClr>
              <a:buFont typeface="Wingdings" pitchFamily="2" charset="2"/>
              <a:buChar char="v"/>
            </a:pPr>
            <a:r>
              <a:rPr lang="zh-CN">
                <a:cs typeface="Times New Roman" pitchFamily="18" charset="0"/>
              </a:rPr>
              <a:t> 透视投影的视线</a:t>
            </a:r>
            <a:r>
              <a:rPr lang="zh-CN" altLang="zh-CN">
                <a:cs typeface="Times New Roman" pitchFamily="18" charset="0"/>
              </a:rPr>
              <a:t>(</a:t>
            </a:r>
            <a:r>
              <a:rPr lang="zh-CN">
                <a:cs typeface="Times New Roman" pitchFamily="18" charset="0"/>
              </a:rPr>
              <a:t>投影线</a:t>
            </a:r>
            <a:r>
              <a:rPr lang="zh-CN" altLang="zh-CN">
                <a:cs typeface="Times New Roman" pitchFamily="18" charset="0"/>
              </a:rPr>
              <a:t>)</a:t>
            </a:r>
            <a:r>
              <a:rPr lang="zh-CN">
                <a:cs typeface="Times New Roman" pitchFamily="18" charset="0"/>
              </a:rPr>
              <a:t>是从视点</a:t>
            </a:r>
            <a:r>
              <a:rPr lang="zh-CN" altLang="zh-CN">
                <a:cs typeface="Times New Roman" pitchFamily="18" charset="0"/>
              </a:rPr>
              <a:t>(</a:t>
            </a:r>
            <a:r>
              <a:rPr lang="zh-CN">
                <a:cs typeface="Times New Roman" pitchFamily="18" charset="0"/>
              </a:rPr>
              <a:t>观察点</a:t>
            </a:r>
            <a:r>
              <a:rPr lang="zh-CN" altLang="zh-CN">
                <a:cs typeface="Times New Roman" pitchFamily="18" charset="0"/>
              </a:rPr>
              <a:t>)</a:t>
            </a:r>
            <a:r>
              <a:rPr lang="zh-CN">
                <a:cs typeface="Times New Roman" pitchFamily="18" charset="0"/>
              </a:rPr>
              <a:t>出发，视线是不平行的。不平行于投影平面的视线汇聚的一点称为灭点，在坐标轴上的灭点叫做主灭点。主灭点数和投影平面切割坐标轴的数量相对应。按照主灭点的个数，透视投影可分为一点透视、二点透视和三点透视</a:t>
            </a:r>
            <a:endParaRPr lang="zh-CN">
              <a:ea typeface="仿宋_GB2312" pitchFamily="49" charset="-122"/>
            </a:endParaRPr>
          </a:p>
        </p:txBody>
      </p:sp>
      <p:pic>
        <p:nvPicPr>
          <p:cNvPr id="45060" name="Picture 4" descr="http:/www.lnnu.edu.cn/xdjyjx/tuxing/Chapter6/CG_Gif_6_018.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339975" y="3429000"/>
            <a:ext cx="5059363"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0DCC7C6E-8652-4E12-8665-AD194A6E8C85}" type="datetime1">
              <a:rPr lang="zh-CN" altLang="en-US"/>
              <a:pPr/>
              <a:t>2010/11/8</a:t>
            </a:fld>
            <a:endParaRPr lang="zh-CN" altLang="zh-CN"/>
          </a:p>
        </p:txBody>
      </p:sp>
      <p:sp>
        <p:nvSpPr>
          <p:cNvPr id="7" name="灯片编号占位符 5"/>
          <p:cNvSpPr>
            <a:spLocks noGrp="1"/>
          </p:cNvSpPr>
          <p:nvPr>
            <p:ph type="sldNum" sz="quarter" idx="12"/>
          </p:nvPr>
        </p:nvSpPr>
        <p:spPr/>
        <p:txBody>
          <a:bodyPr/>
          <a:lstStyle/>
          <a:p>
            <a:fld id="{1BB1B58C-52DA-4D5E-8B95-E47EE4A8E56B}" type="slidenum">
              <a:rPr lang="zh-CN" altLang="zh-CN"/>
              <a:pPr/>
              <a:t>42</a:t>
            </a:fld>
            <a:endParaRPr lang="zh-CN" altLang="zh-CN"/>
          </a:p>
        </p:txBody>
      </p:sp>
      <p:sp>
        <p:nvSpPr>
          <p:cNvPr id="46082" name="Rectangle 2"/>
          <p:cNvSpPr>
            <a:spLocks noRot="1" noChangeArrowheads="1"/>
          </p:cNvSpPr>
          <p:nvPr>
            <p:ph type="title"/>
          </p:nvPr>
        </p:nvSpPr>
        <p:spPr/>
        <p:txBody>
          <a:bodyPr/>
          <a:lstStyle/>
          <a:p>
            <a:r>
              <a:rPr lang="zh-CN" b="1" u="sng"/>
              <a:t>第七章：图形变换</a:t>
            </a:r>
          </a:p>
        </p:txBody>
      </p:sp>
      <p:sp>
        <p:nvSpPr>
          <p:cNvPr id="46083" name="Rectangle 3"/>
          <p:cNvSpPr>
            <a:spLocks noChangeArrowheads="1"/>
          </p:cNvSpPr>
          <p:nvPr/>
        </p:nvSpPr>
        <p:spPr bwMode="auto">
          <a:xfrm>
            <a:off x="179388" y="1895475"/>
            <a:ext cx="8856662"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spcBef>
                <a:spcPct val="20000"/>
              </a:spcBef>
              <a:buClr>
                <a:schemeClr val="hlink"/>
              </a:buClr>
              <a:buSzPct val="80000"/>
              <a:buFont typeface="Wingdings" pitchFamily="2" charset="2"/>
              <a:buChar char="v"/>
            </a:pPr>
            <a:r>
              <a:rPr lang="zh-CN" altLang="zh-CN" sz="2400">
                <a:cs typeface="Times New Roman" pitchFamily="18" charset="0"/>
              </a:rPr>
              <a:t> </a:t>
            </a:r>
            <a:r>
              <a:rPr lang="zh-CN">
                <a:cs typeface="Times New Roman" pitchFamily="18" charset="0"/>
              </a:rPr>
              <a:t>下面我们来推导简单的一点透视的投影公式。</a:t>
            </a:r>
            <a:r>
              <a:rPr lang="zh-CN" altLang="zh-CN" i="1">
                <a:cs typeface="Times New Roman" pitchFamily="18" charset="0"/>
              </a:rPr>
              <a:t>P</a:t>
            </a:r>
            <a:r>
              <a:rPr lang="zh-CN" altLang="zh-CN" i="1" baseline="-25000">
                <a:cs typeface="Times New Roman" pitchFamily="18" charset="0"/>
              </a:rPr>
              <a:t>381</a:t>
            </a:r>
          </a:p>
          <a:p>
            <a:pPr lvl="2">
              <a:spcBef>
                <a:spcPct val="20000"/>
              </a:spcBef>
              <a:buClr>
                <a:schemeClr val="hlink"/>
              </a:buClr>
              <a:buSzPct val="80000"/>
              <a:buFont typeface="Wingdings" pitchFamily="2" charset="2"/>
              <a:buNone/>
            </a:pPr>
            <a:r>
              <a:rPr lang="zh-CN" altLang="zh-CN"/>
              <a:t>    </a:t>
            </a:r>
            <a:r>
              <a:rPr lang="zh-CN"/>
              <a:t>从上图</a:t>
            </a:r>
            <a:r>
              <a:rPr lang="zh-CN" altLang="zh-CN"/>
              <a:t>P</a:t>
            </a:r>
            <a:r>
              <a:rPr lang="zh-CN"/>
              <a:t>点在观察平面上的投影我们可以得到描述</a:t>
            </a:r>
            <a:r>
              <a:rPr lang="zh-CN" altLang="zh-CN"/>
              <a:t>P´</a:t>
            </a:r>
            <a:r>
              <a:rPr lang="zh-CN"/>
              <a:t>点的参数方程： </a:t>
            </a:r>
          </a:p>
        </p:txBody>
      </p:sp>
      <p:graphicFrame>
        <p:nvGraphicFramePr>
          <p:cNvPr id="46084" name="Object 4"/>
          <p:cNvGraphicFramePr>
            <a:graphicFrameLocks noChangeAspect="1"/>
          </p:cNvGraphicFramePr>
          <p:nvPr>
            <p:ph idx="1"/>
          </p:nvPr>
        </p:nvGraphicFramePr>
        <p:xfrm>
          <a:off x="2197100" y="2709863"/>
          <a:ext cx="4933950" cy="3600450"/>
        </p:xfrm>
        <a:graphic>
          <a:graphicData uri="http://schemas.openxmlformats.org/presentationml/2006/ole">
            <mc:AlternateContent xmlns:mc="http://schemas.openxmlformats.org/markup-compatibility/2006">
              <mc:Choice xmlns:v="urn:schemas-microsoft-com:vml" Requires="v">
                <p:oleObj spid="_x0000_s46085" r:id="rId3" imgW="4934117" imgH="3762677" progId="Paint.Picture">
                  <p:embed/>
                </p:oleObj>
              </mc:Choice>
              <mc:Fallback>
                <p:oleObj r:id="rId3" imgW="4934117" imgH="376267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709863"/>
                        <a:ext cx="493395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B74719-B295-4156-8BA8-D866205DCFD6}" type="datetime1">
              <a:rPr lang="zh-CN" altLang="en-US"/>
              <a:pPr/>
              <a:t>2010/11/8</a:t>
            </a:fld>
            <a:endParaRPr lang="zh-CN" altLang="zh-CN"/>
          </a:p>
        </p:txBody>
      </p:sp>
      <p:sp>
        <p:nvSpPr>
          <p:cNvPr id="6" name="灯片编号占位符 5"/>
          <p:cNvSpPr>
            <a:spLocks noGrp="1"/>
          </p:cNvSpPr>
          <p:nvPr>
            <p:ph type="sldNum" sz="quarter" idx="12"/>
          </p:nvPr>
        </p:nvSpPr>
        <p:spPr/>
        <p:txBody>
          <a:bodyPr/>
          <a:lstStyle/>
          <a:p>
            <a:fld id="{0E20B7CD-D663-4EE7-AE2B-A7A43FC4F114}" type="slidenum">
              <a:rPr lang="zh-CN" altLang="zh-CN"/>
              <a:pPr/>
              <a:t>43</a:t>
            </a:fld>
            <a:endParaRPr lang="zh-CN" altLang="zh-CN"/>
          </a:p>
        </p:txBody>
      </p:sp>
      <p:sp>
        <p:nvSpPr>
          <p:cNvPr id="47106" name="Rectangle 2"/>
          <p:cNvSpPr>
            <a:spLocks noRot="1" noChangeArrowheads="1"/>
          </p:cNvSpPr>
          <p:nvPr>
            <p:ph type="title"/>
          </p:nvPr>
        </p:nvSpPr>
        <p:spPr/>
        <p:txBody>
          <a:bodyPr/>
          <a:lstStyle/>
          <a:p>
            <a:r>
              <a:rPr lang="zh-CN" b="1" u="sng"/>
              <a:t>第七章：图形变换</a:t>
            </a:r>
          </a:p>
        </p:txBody>
      </p:sp>
      <p:graphicFrame>
        <p:nvGraphicFramePr>
          <p:cNvPr id="47107" name="Object 3"/>
          <p:cNvGraphicFramePr>
            <a:graphicFrameLocks noChangeAspect="1"/>
          </p:cNvGraphicFramePr>
          <p:nvPr/>
        </p:nvGraphicFramePr>
        <p:xfrm>
          <a:off x="1908175" y="1628775"/>
          <a:ext cx="5832475" cy="4681538"/>
        </p:xfrm>
        <a:graphic>
          <a:graphicData uri="http://schemas.openxmlformats.org/presentationml/2006/ole">
            <mc:AlternateContent xmlns:mc="http://schemas.openxmlformats.org/markup-compatibility/2006">
              <mc:Choice xmlns:v="urn:schemas-microsoft-com:vml" Requires="v">
                <p:oleObj spid="_x0000_s47108" r:id="rId3" imgW="3200000" imgH="2448267" progId="Paint.Picture">
                  <p:embed/>
                </p:oleObj>
              </mc:Choice>
              <mc:Fallback>
                <p:oleObj r:id="rId3" imgW="3200000" imgH="244826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628775"/>
                        <a:ext cx="5832475" cy="468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034A9884-534A-41A1-9A88-52B412241DDF}" type="datetime1">
              <a:rPr lang="zh-CN" altLang="en-US"/>
              <a:pPr/>
              <a:t>2010/11/8</a:t>
            </a:fld>
            <a:endParaRPr lang="zh-CN" altLang="zh-CN"/>
          </a:p>
        </p:txBody>
      </p:sp>
      <p:sp>
        <p:nvSpPr>
          <p:cNvPr id="7" name="灯片编号占位符 5"/>
          <p:cNvSpPr>
            <a:spLocks noGrp="1"/>
          </p:cNvSpPr>
          <p:nvPr>
            <p:ph type="sldNum" sz="quarter" idx="12"/>
          </p:nvPr>
        </p:nvSpPr>
        <p:spPr/>
        <p:txBody>
          <a:bodyPr/>
          <a:lstStyle/>
          <a:p>
            <a:fld id="{E4D60BF5-27BB-4082-A0D7-366784C2A00D}" type="slidenum">
              <a:rPr lang="zh-CN" altLang="zh-CN"/>
              <a:pPr/>
              <a:t>44</a:t>
            </a:fld>
            <a:endParaRPr lang="zh-CN" altLang="zh-CN"/>
          </a:p>
        </p:txBody>
      </p:sp>
      <p:sp>
        <p:nvSpPr>
          <p:cNvPr id="48130" name="Rectangle 2"/>
          <p:cNvSpPr>
            <a:spLocks noRot="1" noChangeArrowheads="1"/>
          </p:cNvSpPr>
          <p:nvPr>
            <p:ph type="title"/>
          </p:nvPr>
        </p:nvSpPr>
        <p:spPr/>
        <p:txBody>
          <a:bodyPr/>
          <a:lstStyle/>
          <a:p>
            <a:r>
              <a:rPr lang="zh-CN" b="1" u="sng"/>
              <a:t>第七章：图形变换</a:t>
            </a:r>
          </a:p>
        </p:txBody>
      </p:sp>
      <p:sp>
        <p:nvSpPr>
          <p:cNvPr id="48131" name="Rectangle 3"/>
          <p:cNvSpPr>
            <a:spLocks noRot="1" noChangeArrowheads="1"/>
          </p:cNvSpPr>
          <p:nvPr>
            <p:ph type="body" idx="1"/>
          </p:nvPr>
        </p:nvSpPr>
        <p:spPr/>
        <p:txBody>
          <a:bodyPr/>
          <a:lstStyle/>
          <a:p>
            <a:pPr lvl="2"/>
            <a:r>
              <a:rPr lang="zh-CN" sz="1800"/>
              <a:t>用齐次坐标表示为：</a:t>
            </a:r>
            <a:r>
              <a:rPr lang="zh-CN"/>
              <a:t> </a:t>
            </a:r>
          </a:p>
        </p:txBody>
      </p:sp>
      <p:graphicFrame>
        <p:nvGraphicFramePr>
          <p:cNvPr id="48132" name="Object 4"/>
          <p:cNvGraphicFramePr>
            <a:graphicFrameLocks noChangeAspect="1"/>
          </p:cNvGraphicFramePr>
          <p:nvPr/>
        </p:nvGraphicFramePr>
        <p:xfrm>
          <a:off x="1476375" y="2492375"/>
          <a:ext cx="6697663" cy="1728788"/>
        </p:xfrm>
        <a:graphic>
          <a:graphicData uri="http://schemas.openxmlformats.org/presentationml/2006/ole">
            <mc:AlternateContent xmlns:mc="http://schemas.openxmlformats.org/markup-compatibility/2006">
              <mc:Choice xmlns:v="urn:schemas-microsoft-com:vml" Requires="v">
                <p:oleObj spid="_x0000_s48133" r:id="rId3" imgW="3723810" imgH="733333" progId="Paint.Picture">
                  <p:embed/>
                </p:oleObj>
              </mc:Choice>
              <mc:Fallback>
                <p:oleObj r:id="rId3" imgW="3723810" imgH="73333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492375"/>
                        <a:ext cx="6697663"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01765C46-A5B1-4B3A-982F-31E99087C424}" type="datetime1">
              <a:rPr lang="zh-CN" altLang="en-US"/>
              <a:pPr/>
              <a:t>2010/11/8</a:t>
            </a:fld>
            <a:endParaRPr lang="zh-CN" altLang="zh-CN"/>
          </a:p>
        </p:txBody>
      </p:sp>
      <p:sp>
        <p:nvSpPr>
          <p:cNvPr id="11" name="灯片编号占位符 5"/>
          <p:cNvSpPr>
            <a:spLocks noGrp="1"/>
          </p:cNvSpPr>
          <p:nvPr>
            <p:ph type="sldNum" sz="quarter" idx="12"/>
          </p:nvPr>
        </p:nvSpPr>
        <p:spPr/>
        <p:txBody>
          <a:bodyPr/>
          <a:lstStyle/>
          <a:p>
            <a:fld id="{3C3FAB2A-085C-4614-B7BF-34C72E58270B}" type="slidenum">
              <a:rPr lang="zh-CN" altLang="zh-CN"/>
              <a:pPr/>
              <a:t>5</a:t>
            </a:fld>
            <a:endParaRPr lang="zh-CN" altLang="zh-CN"/>
          </a:p>
        </p:txBody>
      </p:sp>
      <p:sp>
        <p:nvSpPr>
          <p:cNvPr id="8194" name="Rectangle 2"/>
          <p:cNvSpPr>
            <a:spLocks noRot="1" noChangeArrowheads="1"/>
          </p:cNvSpPr>
          <p:nvPr>
            <p:ph type="title"/>
          </p:nvPr>
        </p:nvSpPr>
        <p:spPr>
          <a:xfrm>
            <a:off x="301625" y="609600"/>
            <a:ext cx="7512050" cy="1143000"/>
          </a:xfrm>
        </p:spPr>
        <p:txBody>
          <a:bodyPr/>
          <a:lstStyle/>
          <a:p>
            <a:r>
              <a:rPr lang="zh-CN" b="1" u="sng"/>
              <a:t>第七章：图形变换</a:t>
            </a:r>
          </a:p>
        </p:txBody>
      </p:sp>
      <p:sp>
        <p:nvSpPr>
          <p:cNvPr id="8195" name="Rectangle 3"/>
          <p:cNvSpPr>
            <a:spLocks noChangeArrowheads="1"/>
          </p:cNvSpPr>
          <p:nvPr/>
        </p:nvSpPr>
        <p:spPr bwMode="auto">
          <a:xfrm>
            <a:off x="287338" y="1917700"/>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lgn="just">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数乘矩阵</a:t>
            </a:r>
            <a:r>
              <a:rPr lang="zh-CN" sz="2400">
                <a:latin typeface="Times New Roman" pitchFamily="18" charset="0"/>
                <a:ea typeface="仿宋_GB2312" pitchFamily="49" charset="-122"/>
              </a:rPr>
              <a:t> </a:t>
            </a:r>
          </a:p>
        </p:txBody>
      </p:sp>
      <p:pic>
        <p:nvPicPr>
          <p:cNvPr id="8196" name="Picture 4" descr="http:/www.lnnu.edu.cn/xdjyjx/tuxing/Chapter6/CG_Gif_6_26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00338" y="2060575"/>
            <a:ext cx="33115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8197" name="Rectangle 5"/>
          <p:cNvSpPr>
            <a:spLocks noChangeArrowheads="1"/>
          </p:cNvSpPr>
          <p:nvPr/>
        </p:nvSpPr>
        <p:spPr bwMode="auto">
          <a:xfrm>
            <a:off x="287338" y="3683000"/>
            <a:ext cx="8208962"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矩阵的乘法运算</a:t>
            </a:r>
            <a:r>
              <a:rPr lang="zh-CN" sz="2400">
                <a:cs typeface="Times New Roman" pitchFamily="18" charset="0"/>
              </a:rPr>
              <a:t> </a:t>
            </a:r>
          </a:p>
          <a:p>
            <a:pPr lvl="3" eaLnBrk="0" hangingPunct="0">
              <a:spcBef>
                <a:spcPct val="20000"/>
              </a:spcBef>
              <a:buClr>
                <a:schemeClr val="accent2"/>
              </a:buClr>
              <a:buFont typeface="Wingdings" pitchFamily="2" charset="2"/>
              <a:buChar char=""/>
            </a:pPr>
            <a:r>
              <a:rPr lang="zh-CN" sz="1600">
                <a:cs typeface="Times New Roman" pitchFamily="18" charset="0"/>
              </a:rPr>
              <a:t> 只有当前一矩阵的列数等于后一矩阵的行数时两个矩阵才能相乘</a:t>
            </a:r>
          </a:p>
        </p:txBody>
      </p:sp>
      <p:pic>
        <p:nvPicPr>
          <p:cNvPr id="8198" name="Picture 6" descr="http:/www.lnnu.edu.cn/xdjyjx/tuxing/Chapter6/CG_Gif_6_262.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627313" y="4508500"/>
            <a:ext cx="43211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8199" name="Rectangle 7"/>
          <p:cNvSpPr>
            <a:spLocks noChangeArrowheads="1"/>
          </p:cNvSpPr>
          <p:nvPr/>
        </p:nvSpPr>
        <p:spPr bwMode="auto">
          <a:xfrm>
            <a:off x="0" y="4451350"/>
            <a:ext cx="8042275" cy="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8200" name="Picture 8" descr="http:/www.lnnu.edu.cn/xdjyjx/tuxing/Chapter6/CG_Gif_6_263.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419475" y="4941888"/>
            <a:ext cx="251936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24A681C5-853E-466D-8FD7-56BD9D892871}" type="datetime1">
              <a:rPr lang="zh-CN" altLang="en-US"/>
              <a:pPr/>
              <a:t>2010/11/8</a:t>
            </a:fld>
            <a:endParaRPr lang="zh-CN" altLang="zh-CN"/>
          </a:p>
        </p:txBody>
      </p:sp>
      <p:sp>
        <p:nvSpPr>
          <p:cNvPr id="9" name="灯片编号占位符 5"/>
          <p:cNvSpPr>
            <a:spLocks noGrp="1"/>
          </p:cNvSpPr>
          <p:nvPr>
            <p:ph type="sldNum" sz="quarter" idx="12"/>
          </p:nvPr>
        </p:nvSpPr>
        <p:spPr/>
        <p:txBody>
          <a:bodyPr/>
          <a:lstStyle/>
          <a:p>
            <a:fld id="{71885152-8BC8-44EC-B180-12013FD29737}" type="slidenum">
              <a:rPr lang="zh-CN" altLang="zh-CN"/>
              <a:pPr/>
              <a:t>6</a:t>
            </a:fld>
            <a:endParaRPr lang="zh-CN" altLang="zh-CN"/>
          </a:p>
        </p:txBody>
      </p:sp>
      <p:sp>
        <p:nvSpPr>
          <p:cNvPr id="9218" name="Rectangle 2"/>
          <p:cNvSpPr>
            <a:spLocks noRot="1" noChangeArrowheads="1"/>
          </p:cNvSpPr>
          <p:nvPr>
            <p:ph type="title"/>
          </p:nvPr>
        </p:nvSpPr>
        <p:spPr/>
        <p:txBody>
          <a:bodyPr/>
          <a:lstStyle/>
          <a:p>
            <a:r>
              <a:rPr lang="zh-CN" b="1" u="sng"/>
              <a:t>第七章：图形变换</a:t>
            </a:r>
          </a:p>
        </p:txBody>
      </p:sp>
      <p:sp>
        <p:nvSpPr>
          <p:cNvPr id="9219" name="Rectangle 3"/>
          <p:cNvSpPr>
            <a:spLocks noChangeArrowheads="1"/>
          </p:cNvSpPr>
          <p:nvPr/>
        </p:nvSpPr>
        <p:spPr bwMode="auto">
          <a:xfrm>
            <a:off x="287338" y="1917700"/>
            <a:ext cx="7935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lgn="just">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举例：设</a:t>
            </a:r>
            <a:r>
              <a:rPr lang="zh-CN" altLang="zh-CN" i="1">
                <a:cs typeface="Times New Roman" pitchFamily="18" charset="0"/>
              </a:rPr>
              <a:t>A</a:t>
            </a:r>
            <a:r>
              <a:rPr lang="zh-CN">
                <a:cs typeface="Times New Roman" pitchFamily="18" charset="0"/>
              </a:rPr>
              <a:t>为</a:t>
            </a:r>
            <a:r>
              <a:rPr lang="zh-CN" altLang="zh-CN">
                <a:cs typeface="Times New Roman" pitchFamily="18" charset="0"/>
              </a:rPr>
              <a:t>2×3</a:t>
            </a:r>
            <a:r>
              <a:rPr lang="zh-CN">
                <a:cs typeface="Times New Roman" pitchFamily="18" charset="0"/>
              </a:rPr>
              <a:t>的矩阵，</a:t>
            </a:r>
            <a:r>
              <a:rPr lang="zh-CN" altLang="zh-CN" i="1">
                <a:cs typeface="Times New Roman" pitchFamily="18" charset="0"/>
              </a:rPr>
              <a:t>B</a:t>
            </a:r>
            <a:r>
              <a:rPr lang="zh-CN">
                <a:cs typeface="Times New Roman" pitchFamily="18" charset="0"/>
              </a:rPr>
              <a:t>为</a:t>
            </a:r>
            <a:r>
              <a:rPr lang="zh-CN" altLang="zh-CN">
                <a:cs typeface="Times New Roman" pitchFamily="18" charset="0"/>
              </a:rPr>
              <a:t>3×2</a:t>
            </a:r>
            <a:r>
              <a:rPr lang="zh-CN">
                <a:cs typeface="Times New Roman" pitchFamily="18" charset="0"/>
              </a:rPr>
              <a:t>的矩阵，则：</a:t>
            </a:r>
            <a:r>
              <a:rPr lang="zh-CN" sz="2400" baseline="-30000">
                <a:cs typeface="Times New Roman" pitchFamily="18" charset="0"/>
              </a:rPr>
              <a:t>    </a:t>
            </a:r>
            <a:endParaRPr lang="zh-CN" sz="2400">
              <a:cs typeface="Times New Roman" pitchFamily="18" charset="0"/>
            </a:endParaRPr>
          </a:p>
        </p:txBody>
      </p:sp>
      <p:pic>
        <p:nvPicPr>
          <p:cNvPr id="9220" name="Picture 4" descr="http:/www.lnnu.edu.cn/xdjyjx/tuxing/Chapter6/CG_Gif_6_264.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11413" y="2276475"/>
            <a:ext cx="52578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9221" name="Rectangle 5"/>
          <p:cNvSpPr>
            <a:spLocks noChangeArrowheads="1"/>
          </p:cNvSpPr>
          <p:nvPr/>
        </p:nvSpPr>
        <p:spPr bwMode="auto">
          <a:xfrm>
            <a:off x="250825" y="4437063"/>
            <a:ext cx="8008938"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lgn="just">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单位矩阵</a:t>
            </a:r>
            <a:r>
              <a:rPr lang="zh-CN" sz="1600">
                <a:cs typeface="Times New Roman" pitchFamily="18" charset="0"/>
              </a:rPr>
              <a:t> </a:t>
            </a:r>
          </a:p>
          <a:p>
            <a:pPr lvl="3" algn="just" eaLnBrk="0" hangingPunct="0">
              <a:spcBef>
                <a:spcPct val="20000"/>
              </a:spcBef>
              <a:buClr>
                <a:schemeClr val="accent2"/>
              </a:buClr>
              <a:buFont typeface="Wingdings" pitchFamily="2" charset="2"/>
              <a:buChar char=""/>
            </a:pPr>
            <a:r>
              <a:rPr lang="zh-CN" sz="1600">
                <a:cs typeface="Times New Roman" pitchFamily="18" charset="0"/>
              </a:rPr>
              <a:t> 对于一个</a:t>
            </a:r>
            <a:r>
              <a:rPr lang="zh-CN" altLang="zh-CN" sz="1600" i="1">
                <a:cs typeface="Times New Roman" pitchFamily="18" charset="0"/>
              </a:rPr>
              <a:t>n×n</a:t>
            </a:r>
            <a:r>
              <a:rPr lang="zh-CN" sz="1600">
                <a:cs typeface="Times New Roman" pitchFamily="18" charset="0"/>
              </a:rPr>
              <a:t>的矩阵，如果它的对角线上的各个元素均为</a:t>
            </a:r>
            <a:r>
              <a:rPr lang="zh-CN" altLang="zh-CN" sz="1600">
                <a:cs typeface="Times New Roman" pitchFamily="18" charset="0"/>
              </a:rPr>
              <a:t>1</a:t>
            </a:r>
            <a:r>
              <a:rPr lang="zh-CN" sz="1600">
                <a:cs typeface="Times New Roman" pitchFamily="18" charset="0"/>
              </a:rPr>
              <a:t>，其余元素都为</a:t>
            </a:r>
            <a:r>
              <a:rPr lang="zh-CN" altLang="zh-CN" sz="1600">
                <a:cs typeface="Times New Roman" pitchFamily="18" charset="0"/>
              </a:rPr>
              <a:t>0</a:t>
            </a:r>
            <a:r>
              <a:rPr lang="zh-CN" sz="1600">
                <a:cs typeface="Times New Roman" pitchFamily="18" charset="0"/>
              </a:rPr>
              <a:t>，则该矩阵称为单位矩阵，记为</a:t>
            </a:r>
            <a:r>
              <a:rPr lang="zh-CN" altLang="zh-CN" sz="1600" i="1">
                <a:cs typeface="Times New Roman" pitchFamily="18" charset="0"/>
              </a:rPr>
              <a:t>I</a:t>
            </a:r>
            <a:r>
              <a:rPr lang="zh-CN" altLang="zh-CN" sz="1600" i="1" baseline="-30000">
                <a:cs typeface="Times New Roman" pitchFamily="18" charset="0"/>
              </a:rPr>
              <a:t>n</a:t>
            </a:r>
            <a:r>
              <a:rPr lang="zh-CN" sz="1600">
                <a:cs typeface="Times New Roman" pitchFamily="18" charset="0"/>
              </a:rPr>
              <a:t>。对于任意</a:t>
            </a:r>
            <a:r>
              <a:rPr lang="zh-CN" altLang="zh-CN" sz="1600" i="1">
                <a:cs typeface="Times New Roman" pitchFamily="18" charset="0"/>
              </a:rPr>
              <a:t>m×n</a:t>
            </a:r>
            <a:r>
              <a:rPr lang="zh-CN" sz="1600">
                <a:cs typeface="Times New Roman" pitchFamily="18" charset="0"/>
              </a:rPr>
              <a:t>的矩阵恒有</a:t>
            </a:r>
          </a:p>
        </p:txBody>
      </p:sp>
      <p:pic>
        <p:nvPicPr>
          <p:cNvPr id="9222" name="Picture 6" descr="http:/www.lnnu.edu.cn/xdjyjx/tuxing/Chapter6/CG_Gif_6_265.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851275" y="5300663"/>
            <a:ext cx="19446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F118A4A7-3EBE-404D-A4D0-914FEC52D893}" type="datetime1">
              <a:rPr lang="zh-CN" altLang="en-US"/>
              <a:pPr/>
              <a:t>2010/11/8</a:t>
            </a:fld>
            <a:endParaRPr lang="zh-CN" altLang="zh-CN"/>
          </a:p>
        </p:txBody>
      </p:sp>
      <p:sp>
        <p:nvSpPr>
          <p:cNvPr id="12" name="灯片编号占位符 5"/>
          <p:cNvSpPr>
            <a:spLocks noGrp="1"/>
          </p:cNvSpPr>
          <p:nvPr>
            <p:ph type="sldNum" sz="quarter" idx="12"/>
          </p:nvPr>
        </p:nvSpPr>
        <p:spPr/>
        <p:txBody>
          <a:bodyPr/>
          <a:lstStyle/>
          <a:p>
            <a:fld id="{B502B4FF-10E8-4E95-9E52-100A75EC7F77}" type="slidenum">
              <a:rPr lang="zh-CN" altLang="zh-CN"/>
              <a:pPr/>
              <a:t>7</a:t>
            </a:fld>
            <a:endParaRPr lang="zh-CN" altLang="zh-CN"/>
          </a:p>
        </p:txBody>
      </p:sp>
      <p:sp>
        <p:nvSpPr>
          <p:cNvPr id="10242" name="Rectangle 2"/>
          <p:cNvSpPr>
            <a:spLocks noRot="1" noChangeArrowheads="1"/>
          </p:cNvSpPr>
          <p:nvPr>
            <p:ph type="title"/>
          </p:nvPr>
        </p:nvSpPr>
        <p:spPr/>
        <p:txBody>
          <a:bodyPr/>
          <a:lstStyle/>
          <a:p>
            <a:r>
              <a:rPr lang="zh-CN" b="1" u="sng"/>
              <a:t>第七章：图形变换</a:t>
            </a:r>
          </a:p>
        </p:txBody>
      </p:sp>
      <p:sp>
        <p:nvSpPr>
          <p:cNvPr id="10243" name="Rectangle 3"/>
          <p:cNvSpPr>
            <a:spLocks noChangeArrowheads="1"/>
          </p:cNvSpPr>
          <p:nvPr/>
        </p:nvSpPr>
        <p:spPr bwMode="auto">
          <a:xfrm>
            <a:off x="287338" y="1889125"/>
            <a:ext cx="80645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lgn="just">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矩阵的转置 </a:t>
            </a:r>
          </a:p>
          <a:p>
            <a:pPr lvl="3" algn="just" eaLnBrk="0" hangingPunct="0">
              <a:spcBef>
                <a:spcPct val="20000"/>
              </a:spcBef>
              <a:buClr>
                <a:schemeClr val="accent2"/>
              </a:buClr>
              <a:buFont typeface="Wingdings" pitchFamily="2" charset="2"/>
              <a:buChar char=""/>
            </a:pPr>
            <a:r>
              <a:rPr lang="zh-CN" sz="1600">
                <a:cs typeface="Times New Roman" pitchFamily="18" charset="0"/>
              </a:rPr>
              <a:t> 交换一个矩阵</a:t>
            </a:r>
            <a:r>
              <a:rPr lang="zh-CN" altLang="zh-CN" sz="1600" i="1">
                <a:cs typeface="Times New Roman" pitchFamily="18" charset="0"/>
              </a:rPr>
              <a:t>A</a:t>
            </a:r>
            <a:r>
              <a:rPr lang="zh-CN" altLang="zh-CN" sz="1600" i="1" baseline="-30000">
                <a:cs typeface="Times New Roman" pitchFamily="18" charset="0"/>
              </a:rPr>
              <a:t>m</a:t>
            </a:r>
            <a:r>
              <a:rPr lang="zh-CN" altLang="zh-CN" sz="1600" baseline="-30000">
                <a:cs typeface="Times New Roman" pitchFamily="18" charset="0"/>
              </a:rPr>
              <a:t>x</a:t>
            </a:r>
            <a:r>
              <a:rPr lang="zh-CN" altLang="zh-CN" sz="1600" i="1" baseline="-30000">
                <a:cs typeface="Times New Roman" pitchFamily="18" charset="0"/>
              </a:rPr>
              <a:t>n</a:t>
            </a:r>
            <a:r>
              <a:rPr lang="zh-CN" sz="1600">
                <a:cs typeface="Times New Roman" pitchFamily="18" charset="0"/>
              </a:rPr>
              <a:t>的所有的行列元素，记为</a:t>
            </a:r>
            <a:r>
              <a:rPr lang="zh-CN" altLang="zh-CN" sz="1600" i="1">
                <a:cs typeface="Times New Roman" pitchFamily="18" charset="0"/>
              </a:rPr>
              <a:t>A</a:t>
            </a:r>
            <a:r>
              <a:rPr lang="zh-CN" altLang="zh-CN" sz="1600" i="1" baseline="30000">
                <a:cs typeface="Times New Roman" pitchFamily="18" charset="0"/>
              </a:rPr>
              <a:t>T</a:t>
            </a:r>
            <a:r>
              <a:rPr lang="zh-CN" sz="1600">
                <a:cs typeface="Times New Roman" pitchFamily="18" charset="0"/>
              </a:rPr>
              <a:t>：</a:t>
            </a:r>
          </a:p>
        </p:txBody>
      </p:sp>
      <p:pic>
        <p:nvPicPr>
          <p:cNvPr id="10244" name="Picture 4" descr="http:/www.lnnu.edu.cn/xdjyjx/tuxing/Chapter6/CG_Gif_6_266.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42988" y="2636838"/>
            <a:ext cx="309721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0245" name="Rectangle 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246" name="Picture 6" descr="http:/www.lnnu.edu.cn/xdjyjx/tuxing/Chapter6/CG_Gif_6_267.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356100" y="2708275"/>
            <a:ext cx="41767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0247" name="Rectangle 7"/>
          <p:cNvSpPr>
            <a:spLocks noChangeArrowheads="1"/>
          </p:cNvSpPr>
          <p:nvPr/>
        </p:nvSpPr>
        <p:spPr bwMode="auto">
          <a:xfrm>
            <a:off x="0" y="3497263"/>
            <a:ext cx="25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000">
                <a:latin typeface="Arial"/>
                <a:cs typeface="Times New Roman" pitchFamily="18" charset="0"/>
              </a:rPr>
              <a:t>  </a:t>
            </a:r>
            <a:endParaRPr lang="zh-CN" altLang="zh-CN" sz="1100">
              <a:ea typeface="Arial Unicode MS" pitchFamily="34" charset="-122"/>
              <a:cs typeface="Arial Unicode MS" pitchFamily="34" charset="-122"/>
            </a:endParaRPr>
          </a:p>
          <a:p>
            <a:pPr eaLnBrk="0" hangingPunct="0"/>
            <a:endParaRPr lang="zh-CN" altLang="zh-CN"/>
          </a:p>
        </p:txBody>
      </p:sp>
      <p:pic>
        <p:nvPicPr>
          <p:cNvPr id="10248" name="Picture 8" descr="http:/www.lnnu.edu.cn/xdjyjx/tuxing/Chapter6/CG_Gif_6_268.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4356100" y="3213100"/>
            <a:ext cx="33845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0249" name="Rectangle 9"/>
          <p:cNvSpPr>
            <a:spLocks noChangeArrowheads="1"/>
          </p:cNvSpPr>
          <p:nvPr/>
        </p:nvSpPr>
        <p:spPr bwMode="auto">
          <a:xfrm>
            <a:off x="287338" y="4375150"/>
            <a:ext cx="8064500"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lgn="just">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矩阵的逆 </a:t>
            </a:r>
          </a:p>
          <a:p>
            <a:pPr lvl="3" algn="just" eaLnBrk="0" hangingPunct="0">
              <a:spcBef>
                <a:spcPct val="20000"/>
              </a:spcBef>
              <a:buClr>
                <a:schemeClr val="accent2"/>
              </a:buClr>
              <a:buFont typeface="Wingdings" pitchFamily="2" charset="2"/>
              <a:buChar char=""/>
            </a:pPr>
            <a:r>
              <a:rPr lang="zh-CN" sz="1600">
                <a:cs typeface="Times New Roman" pitchFamily="18" charset="0"/>
              </a:rPr>
              <a:t> 对于一个</a:t>
            </a:r>
            <a:r>
              <a:rPr lang="zh-CN" altLang="zh-CN" sz="1600" i="1">
                <a:cs typeface="Times New Roman" pitchFamily="18" charset="0"/>
              </a:rPr>
              <a:t>n×n</a:t>
            </a:r>
            <a:r>
              <a:rPr lang="zh-CN" sz="1600">
                <a:cs typeface="Times New Roman" pitchFamily="18" charset="0"/>
              </a:rPr>
              <a:t>的方阵</a:t>
            </a:r>
            <a:r>
              <a:rPr lang="zh-CN" altLang="zh-CN" sz="1600" i="1">
                <a:cs typeface="Times New Roman" pitchFamily="18" charset="0"/>
              </a:rPr>
              <a:t>A</a:t>
            </a:r>
            <a:r>
              <a:rPr lang="zh-CN" sz="1600">
                <a:cs typeface="Times New Roman" pitchFamily="18" charset="0"/>
              </a:rPr>
              <a:t>，如果存在一个</a:t>
            </a:r>
            <a:r>
              <a:rPr lang="zh-CN" altLang="zh-CN" sz="1600" i="1">
                <a:cs typeface="Times New Roman" pitchFamily="18" charset="0"/>
              </a:rPr>
              <a:t>n×n</a:t>
            </a:r>
            <a:r>
              <a:rPr lang="zh-CN" sz="1600">
                <a:cs typeface="Times New Roman" pitchFamily="18" charset="0"/>
              </a:rPr>
              <a:t>的方阵</a:t>
            </a:r>
            <a:r>
              <a:rPr lang="zh-CN" altLang="zh-CN" sz="1600" i="1">
                <a:cs typeface="Times New Roman" pitchFamily="18" charset="0"/>
              </a:rPr>
              <a:t>B</a:t>
            </a:r>
            <a:r>
              <a:rPr lang="zh-CN" sz="1600">
                <a:cs typeface="Times New Roman" pitchFamily="18" charset="0"/>
              </a:rPr>
              <a:t>，使得</a:t>
            </a:r>
            <a:r>
              <a:rPr lang="zh-CN" altLang="zh-CN" sz="1600" i="1">
                <a:cs typeface="Times New Roman" pitchFamily="18" charset="0"/>
              </a:rPr>
              <a:t>AB</a:t>
            </a:r>
            <a:r>
              <a:rPr lang="zh-CN" altLang="zh-CN" sz="1600">
                <a:cs typeface="Times New Roman" pitchFamily="18" charset="0"/>
              </a:rPr>
              <a:t>=</a:t>
            </a:r>
            <a:r>
              <a:rPr lang="zh-CN" altLang="zh-CN" sz="1600" i="1">
                <a:cs typeface="Times New Roman" pitchFamily="18" charset="0"/>
              </a:rPr>
              <a:t>BA</a:t>
            </a:r>
            <a:r>
              <a:rPr lang="zh-CN" altLang="zh-CN" sz="1600">
                <a:cs typeface="Times New Roman" pitchFamily="18" charset="0"/>
              </a:rPr>
              <a:t>=</a:t>
            </a:r>
            <a:r>
              <a:rPr lang="zh-CN" altLang="zh-CN" sz="1600" i="1">
                <a:cs typeface="Times New Roman" pitchFamily="18" charset="0"/>
              </a:rPr>
              <a:t>I</a:t>
            </a:r>
            <a:r>
              <a:rPr lang="zh-CN" altLang="zh-CN" sz="1600" i="1" baseline="-30000">
                <a:cs typeface="Times New Roman" pitchFamily="18" charset="0"/>
              </a:rPr>
              <a:t>n</a:t>
            </a:r>
            <a:r>
              <a:rPr lang="zh-CN" sz="1600">
                <a:cs typeface="Times New Roman" pitchFamily="18" charset="0"/>
              </a:rPr>
              <a:t>，则称</a:t>
            </a:r>
            <a:r>
              <a:rPr lang="zh-CN" altLang="zh-CN" sz="1600">
                <a:cs typeface="Times New Roman" pitchFamily="18" charset="0"/>
              </a:rPr>
              <a:t>B</a:t>
            </a:r>
            <a:r>
              <a:rPr lang="zh-CN" sz="1600">
                <a:cs typeface="Times New Roman" pitchFamily="18" charset="0"/>
              </a:rPr>
              <a:t>是</a:t>
            </a:r>
            <a:r>
              <a:rPr lang="zh-CN" altLang="zh-CN" sz="1600">
                <a:cs typeface="Times New Roman" pitchFamily="18" charset="0"/>
              </a:rPr>
              <a:t>A</a:t>
            </a:r>
            <a:r>
              <a:rPr lang="zh-CN" sz="1600">
                <a:cs typeface="Times New Roman" pitchFamily="18" charset="0"/>
              </a:rPr>
              <a:t>的逆，记为</a:t>
            </a:r>
            <a:r>
              <a:rPr lang="zh-CN" altLang="zh-CN" sz="1600" i="1">
                <a:cs typeface="Times New Roman" pitchFamily="18" charset="0"/>
              </a:rPr>
              <a:t>B=A</a:t>
            </a:r>
            <a:r>
              <a:rPr lang="zh-CN" altLang="zh-CN" sz="1600" baseline="30000">
                <a:cs typeface="Times New Roman" pitchFamily="18" charset="0"/>
              </a:rPr>
              <a:t>-1</a:t>
            </a:r>
            <a:r>
              <a:rPr lang="zh-CN" sz="1600">
                <a:cs typeface="Times New Roman" pitchFamily="18" charset="0"/>
              </a:rPr>
              <a:t>，</a:t>
            </a:r>
            <a:r>
              <a:rPr lang="zh-CN" altLang="zh-CN" sz="1600">
                <a:cs typeface="Times New Roman" pitchFamily="18" charset="0"/>
              </a:rPr>
              <a:t>A</a:t>
            </a:r>
            <a:r>
              <a:rPr lang="zh-CN" sz="1600">
                <a:cs typeface="Times New Roman" pitchFamily="18" charset="0"/>
              </a:rPr>
              <a:t>则被称为非奇异矩阵。矩阵的逆是相互的，</a:t>
            </a:r>
            <a:r>
              <a:rPr lang="zh-CN" altLang="zh-CN" sz="1600" i="1">
                <a:cs typeface="Times New Roman" pitchFamily="18" charset="0"/>
              </a:rPr>
              <a:t>A</a:t>
            </a:r>
            <a:r>
              <a:rPr lang="zh-CN" sz="1600">
                <a:cs typeface="Times New Roman" pitchFamily="18" charset="0"/>
              </a:rPr>
              <a:t>同样也可记为</a:t>
            </a:r>
            <a:r>
              <a:rPr lang="zh-CN" altLang="zh-CN" sz="1600" i="1">
                <a:cs typeface="Times New Roman" pitchFamily="18" charset="0"/>
              </a:rPr>
              <a:t>A=B</a:t>
            </a:r>
            <a:r>
              <a:rPr lang="zh-CN" altLang="zh-CN" sz="1600" baseline="30000">
                <a:cs typeface="Times New Roman" pitchFamily="18" charset="0"/>
              </a:rPr>
              <a:t>-1</a:t>
            </a:r>
            <a:r>
              <a:rPr lang="zh-CN" sz="1600">
                <a:cs typeface="Times New Roman" pitchFamily="18" charset="0"/>
              </a:rPr>
              <a:t>，</a:t>
            </a:r>
            <a:r>
              <a:rPr lang="zh-CN" altLang="zh-CN" sz="1600" i="1">
                <a:cs typeface="Times New Roman" pitchFamily="18" charset="0"/>
              </a:rPr>
              <a:t>B</a:t>
            </a:r>
            <a:r>
              <a:rPr lang="zh-CN" sz="1600">
                <a:cs typeface="Times New Roman" pitchFamily="18" charset="0"/>
              </a:rPr>
              <a:t>也是一个非奇异矩阵。任何非奇异矩阵有且只有一个逆矩阵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half" idx="10"/>
          </p:nvPr>
        </p:nvSpPr>
        <p:spPr/>
        <p:txBody>
          <a:bodyPr/>
          <a:lstStyle/>
          <a:p>
            <a:fld id="{FF8D1F15-57E7-4B96-B00F-57B1BF94F417}" type="datetime1">
              <a:rPr lang="zh-CN" altLang="en-US"/>
              <a:pPr/>
              <a:t>2010/11/8</a:t>
            </a:fld>
            <a:endParaRPr lang="zh-CN" altLang="zh-CN"/>
          </a:p>
        </p:txBody>
      </p:sp>
      <p:sp>
        <p:nvSpPr>
          <p:cNvPr id="15" name="灯片编号占位符 5"/>
          <p:cNvSpPr>
            <a:spLocks noGrp="1"/>
          </p:cNvSpPr>
          <p:nvPr>
            <p:ph type="sldNum" sz="quarter" idx="12"/>
          </p:nvPr>
        </p:nvSpPr>
        <p:spPr/>
        <p:txBody>
          <a:bodyPr/>
          <a:lstStyle/>
          <a:p>
            <a:fld id="{6DEE7463-BD9A-431C-975F-1CE70C56F478}" type="slidenum">
              <a:rPr lang="zh-CN" altLang="zh-CN"/>
              <a:pPr/>
              <a:t>8</a:t>
            </a:fld>
            <a:endParaRPr lang="zh-CN" altLang="zh-CN"/>
          </a:p>
        </p:txBody>
      </p:sp>
      <p:sp>
        <p:nvSpPr>
          <p:cNvPr id="11266" name="Rectangle 2"/>
          <p:cNvSpPr>
            <a:spLocks noRot="1" noChangeArrowheads="1"/>
          </p:cNvSpPr>
          <p:nvPr>
            <p:ph type="title"/>
          </p:nvPr>
        </p:nvSpPr>
        <p:spPr/>
        <p:txBody>
          <a:bodyPr/>
          <a:lstStyle/>
          <a:p>
            <a:r>
              <a:rPr lang="zh-CN" b="1" u="sng"/>
              <a:t>第七章：图形变换</a:t>
            </a:r>
          </a:p>
        </p:txBody>
      </p:sp>
      <p:sp>
        <p:nvSpPr>
          <p:cNvPr id="11267" name="Rectangle 3"/>
          <p:cNvSpPr>
            <a:spLocks noChangeArrowheads="1"/>
          </p:cNvSpPr>
          <p:nvPr/>
        </p:nvSpPr>
        <p:spPr bwMode="auto">
          <a:xfrm>
            <a:off x="287338" y="1906588"/>
            <a:ext cx="6535737"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spcBef>
                <a:spcPct val="20000"/>
              </a:spcBef>
              <a:buClr>
                <a:schemeClr val="hlink"/>
              </a:buClr>
              <a:buFont typeface="Wingdings" pitchFamily="2" charset="2"/>
              <a:buChar char="v"/>
            </a:pPr>
            <a:r>
              <a:rPr lang="zh-CN" altLang="zh-CN">
                <a:cs typeface="Times New Roman" pitchFamily="18" charset="0"/>
              </a:rPr>
              <a:t> </a:t>
            </a:r>
            <a:r>
              <a:rPr lang="zh-CN">
                <a:cs typeface="Times New Roman" pitchFamily="18" charset="0"/>
              </a:rPr>
              <a:t>矩阵运算的基本性质 </a:t>
            </a:r>
          </a:p>
          <a:p>
            <a:pPr lvl="3" eaLnBrk="0" hangingPunct="0">
              <a:spcBef>
                <a:spcPct val="20000"/>
              </a:spcBef>
              <a:buClr>
                <a:schemeClr val="accent2"/>
              </a:buClr>
              <a:buFont typeface="Wingdings" pitchFamily="2" charset="2"/>
              <a:buChar char=""/>
            </a:pPr>
            <a:r>
              <a:rPr lang="zh-CN">
                <a:cs typeface="Times New Roman" pitchFamily="18" charset="0"/>
              </a:rPr>
              <a:t> </a:t>
            </a:r>
            <a:r>
              <a:rPr lang="zh-CN" sz="1600">
                <a:cs typeface="Times New Roman" pitchFamily="18" charset="0"/>
              </a:rPr>
              <a:t>矩阵加法适合交换律与结合律</a:t>
            </a:r>
            <a:r>
              <a:rPr lang="zh-CN">
                <a:latin typeface="Times New Roman" pitchFamily="18" charset="0"/>
                <a:ea typeface="仿宋_GB2312" pitchFamily="49" charset="-122"/>
              </a:rPr>
              <a:t> </a:t>
            </a:r>
          </a:p>
        </p:txBody>
      </p:sp>
      <p:pic>
        <p:nvPicPr>
          <p:cNvPr id="11268" name="Picture 4" descr="http:/www.lnnu.edu.cn/xdjyjx/tuxing/Chapter6/CG_Gif_6_269.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859338" y="2060575"/>
            <a:ext cx="2447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1269" name="Rectangle 5"/>
          <p:cNvSpPr>
            <a:spLocks noChangeArrowheads="1"/>
          </p:cNvSpPr>
          <p:nvPr/>
        </p:nvSpPr>
        <p:spPr bwMode="auto">
          <a:xfrm>
            <a:off x="287338" y="2924175"/>
            <a:ext cx="465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3">
              <a:buClr>
                <a:schemeClr val="accent2"/>
              </a:buClr>
              <a:buFont typeface="Wingdings" pitchFamily="2" charset="2"/>
              <a:buChar char=""/>
            </a:pPr>
            <a:r>
              <a:rPr lang="zh-CN" altLang="zh-CN" sz="1600">
                <a:latin typeface="宋体" pitchFamily="2" charset="-122"/>
                <a:cs typeface="Times New Roman" pitchFamily="18" charset="0"/>
              </a:rPr>
              <a:t> </a:t>
            </a:r>
            <a:r>
              <a:rPr lang="zh-CN" sz="1600">
                <a:latin typeface="宋体" pitchFamily="2" charset="-122"/>
                <a:cs typeface="Times New Roman" pitchFamily="18" charset="0"/>
              </a:rPr>
              <a:t>数乘矩阵适合分配律与结合律</a:t>
            </a:r>
            <a:r>
              <a:rPr lang="zh-CN" sz="2400">
                <a:latin typeface="宋体" pitchFamily="2" charset="-122"/>
                <a:cs typeface="Times New Roman" pitchFamily="18" charset="0"/>
              </a:rPr>
              <a:t> </a:t>
            </a:r>
          </a:p>
        </p:txBody>
      </p:sp>
      <p:pic>
        <p:nvPicPr>
          <p:cNvPr id="11270" name="Picture 6" descr="http:/www.lnnu.edu.cn/xdjyjx/tuxing/Chapter6/CG_Gif_6_270.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859338" y="2852738"/>
            <a:ext cx="25923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1271" name="Rectangle 7"/>
          <p:cNvSpPr>
            <a:spLocks noChangeArrowheads="1"/>
          </p:cNvSpPr>
          <p:nvPr/>
        </p:nvSpPr>
        <p:spPr bwMode="auto">
          <a:xfrm>
            <a:off x="287338" y="3789363"/>
            <a:ext cx="396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3">
              <a:buClr>
                <a:schemeClr val="accent2"/>
              </a:buClr>
              <a:buSzPct val="75000"/>
              <a:buFont typeface="Wingdings" pitchFamily="2" charset="2"/>
              <a:buChar char=""/>
            </a:pPr>
            <a:r>
              <a:rPr lang="zh-CN" altLang="zh-CN" sz="2400">
                <a:latin typeface="Times New Roman" pitchFamily="18" charset="0"/>
                <a:cs typeface="Times New Roman" pitchFamily="18" charset="0"/>
              </a:rPr>
              <a:t> </a:t>
            </a:r>
            <a:r>
              <a:rPr lang="zh-CN" sz="1600">
                <a:latin typeface="Times New Roman" pitchFamily="18" charset="0"/>
                <a:cs typeface="Times New Roman" pitchFamily="18" charset="0"/>
              </a:rPr>
              <a:t>矩阵的乘法适合结合律</a:t>
            </a:r>
            <a:r>
              <a:rPr lang="zh-CN" sz="2400">
                <a:latin typeface="Times New Roman" pitchFamily="18" charset="0"/>
                <a:ea typeface="仿宋_GB2312" pitchFamily="49" charset="-122"/>
              </a:rPr>
              <a:t> </a:t>
            </a:r>
          </a:p>
        </p:txBody>
      </p:sp>
      <p:pic>
        <p:nvPicPr>
          <p:cNvPr id="11272" name="Picture 8" descr="http:/www.lnnu.edu.cn/xdjyjx/tuxing/Chapter6/CG_Gif_6_271.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5076825" y="3789363"/>
            <a:ext cx="18002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1273" name="Rectangle 9"/>
          <p:cNvSpPr>
            <a:spLocks noChangeArrowheads="1"/>
          </p:cNvSpPr>
          <p:nvPr/>
        </p:nvSpPr>
        <p:spPr bwMode="auto">
          <a:xfrm>
            <a:off x="287338" y="4652963"/>
            <a:ext cx="450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3">
              <a:buClr>
                <a:schemeClr val="accent2"/>
              </a:buClr>
              <a:buFont typeface="Wingdings" pitchFamily="2" charset="2"/>
              <a:buChar char=""/>
            </a:pPr>
            <a:r>
              <a:rPr lang="zh-CN" altLang="zh-CN" sz="1600">
                <a:latin typeface="Times New Roman" pitchFamily="18" charset="0"/>
                <a:cs typeface="Times New Roman" pitchFamily="18" charset="0"/>
              </a:rPr>
              <a:t> </a:t>
            </a:r>
            <a:r>
              <a:rPr lang="zh-CN" sz="1600">
                <a:latin typeface="Times New Roman" pitchFamily="18" charset="0"/>
                <a:cs typeface="Times New Roman" pitchFamily="18" charset="0"/>
              </a:rPr>
              <a:t>矩阵的乘法对加法适合分配律</a:t>
            </a:r>
            <a:r>
              <a:rPr lang="zh-CN" sz="1600">
                <a:latin typeface="Times New Roman" pitchFamily="18" charset="0"/>
                <a:ea typeface="仿宋_GB2312" pitchFamily="49" charset="-122"/>
              </a:rPr>
              <a:t> </a:t>
            </a:r>
          </a:p>
        </p:txBody>
      </p:sp>
      <p:pic>
        <p:nvPicPr>
          <p:cNvPr id="11274" name="Picture 10" descr="http:/www.lnnu.edu.cn/xdjyjx/tuxing/Chapter6/CG_Gif_6_272.gif"/>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5003800" y="4292600"/>
            <a:ext cx="216058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1275" name="Rectangle 11"/>
          <p:cNvSpPr>
            <a:spLocks noChangeArrowheads="1"/>
          </p:cNvSpPr>
          <p:nvPr/>
        </p:nvSpPr>
        <p:spPr bwMode="auto">
          <a:xfrm>
            <a:off x="287338" y="5289550"/>
            <a:ext cx="419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3">
              <a:buClr>
                <a:schemeClr val="accent2"/>
              </a:buClr>
              <a:buFont typeface="Wingdings" pitchFamily="2" charset="2"/>
              <a:buChar char=""/>
            </a:pPr>
            <a:r>
              <a:rPr lang="zh-CN" altLang="zh-CN" sz="1600">
                <a:latin typeface="宋体" pitchFamily="2" charset="-122"/>
                <a:cs typeface="Times New Roman" pitchFamily="18" charset="0"/>
              </a:rPr>
              <a:t> </a:t>
            </a:r>
            <a:r>
              <a:rPr lang="zh-CN" sz="1600">
                <a:latin typeface="宋体" pitchFamily="2" charset="-122"/>
                <a:cs typeface="Times New Roman" pitchFamily="18" charset="0"/>
              </a:rPr>
              <a:t>矩阵的乘法不适合交换率</a:t>
            </a:r>
            <a:r>
              <a:rPr lang="zh-CN" sz="1600">
                <a:latin typeface="仿宋_GB2312" pitchFamily="49" charset="-122"/>
                <a:ea typeface="仿宋_GB2312" pitchFamily="49" charset="-122"/>
              </a:rPr>
              <a:t> </a:t>
            </a:r>
          </a:p>
        </p:txBody>
      </p:sp>
      <p:pic>
        <p:nvPicPr>
          <p:cNvPr id="11276" name="Picture 12" descr="http:/www.lnnu.edu.cn/xdjyjx/tuxing/Chapter6/CG_Gif_6_273.gif"/>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5076825" y="5300663"/>
            <a:ext cx="14398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276D318F-C98B-48A8-B332-0D7BA5BADBE7}" type="datetime1">
              <a:rPr lang="zh-CN" altLang="en-US"/>
              <a:pPr/>
              <a:t>2010/11/8</a:t>
            </a:fld>
            <a:endParaRPr lang="zh-CN" altLang="zh-CN"/>
          </a:p>
        </p:txBody>
      </p:sp>
      <p:sp>
        <p:nvSpPr>
          <p:cNvPr id="8" name="灯片编号占位符 5"/>
          <p:cNvSpPr>
            <a:spLocks noGrp="1"/>
          </p:cNvSpPr>
          <p:nvPr>
            <p:ph type="sldNum" sz="quarter" idx="12"/>
          </p:nvPr>
        </p:nvSpPr>
        <p:spPr/>
        <p:txBody>
          <a:bodyPr/>
          <a:lstStyle/>
          <a:p>
            <a:fld id="{4EDC8069-543E-482F-A4BE-C3399F5BA8E4}" type="slidenum">
              <a:rPr lang="zh-CN" altLang="zh-CN"/>
              <a:pPr/>
              <a:t>9</a:t>
            </a:fld>
            <a:endParaRPr lang="zh-CN" altLang="zh-CN"/>
          </a:p>
        </p:txBody>
      </p:sp>
      <p:sp>
        <p:nvSpPr>
          <p:cNvPr id="12290" name="Rectangle 2"/>
          <p:cNvSpPr>
            <a:spLocks noRot="1" noChangeArrowheads="1"/>
          </p:cNvSpPr>
          <p:nvPr>
            <p:ph type="title"/>
          </p:nvPr>
        </p:nvSpPr>
        <p:spPr/>
        <p:txBody>
          <a:bodyPr/>
          <a:lstStyle/>
          <a:p>
            <a:r>
              <a:rPr lang="zh-CN" b="1" u="sng"/>
              <a:t>第七章：图形变换</a:t>
            </a:r>
          </a:p>
        </p:txBody>
      </p:sp>
      <p:sp>
        <p:nvSpPr>
          <p:cNvPr id="12291" name="Rectangle 3"/>
          <p:cNvSpPr>
            <a:spLocks noChangeArrowheads="1"/>
          </p:cNvSpPr>
          <p:nvPr/>
        </p:nvSpPr>
        <p:spPr bwMode="auto">
          <a:xfrm>
            <a:off x="287338" y="1914525"/>
            <a:ext cx="8677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chemeClr val="hlink"/>
              </a:buClr>
              <a:buFont typeface="Wingdings" pitchFamily="2" charset="2"/>
              <a:buChar char="v"/>
            </a:pPr>
            <a:r>
              <a:rPr lang="zh-CN" altLang="zh-CN" sz="2400">
                <a:cs typeface="Times New Roman" pitchFamily="18" charset="0"/>
              </a:rPr>
              <a:t> </a:t>
            </a:r>
            <a:r>
              <a:rPr lang="zh-CN" sz="2400">
                <a:cs typeface="Times New Roman" pitchFamily="18" charset="0"/>
              </a:rPr>
              <a:t>齐次坐标</a:t>
            </a:r>
          </a:p>
          <a:p>
            <a:pPr lvl="1" eaLnBrk="0" hangingPunct="0">
              <a:buClr>
                <a:schemeClr val="accent2"/>
              </a:buClr>
              <a:buFont typeface="Wingdings" pitchFamily="2" charset="2"/>
              <a:buChar char=""/>
            </a:pPr>
            <a:r>
              <a:rPr lang="zh-CN" sz="2000">
                <a:cs typeface="Times New Roman" pitchFamily="18" charset="0"/>
              </a:rPr>
              <a:t> 将一个原本是</a:t>
            </a:r>
            <a:r>
              <a:rPr lang="zh-CN" altLang="zh-CN" sz="2000" i="1">
                <a:cs typeface="Times New Roman" pitchFamily="18" charset="0"/>
              </a:rPr>
              <a:t>n</a:t>
            </a:r>
            <a:r>
              <a:rPr lang="zh-CN" sz="2000">
                <a:cs typeface="Times New Roman" pitchFamily="18" charset="0"/>
              </a:rPr>
              <a:t>维的向量用一个</a:t>
            </a:r>
            <a:r>
              <a:rPr lang="zh-CN" altLang="zh-CN" sz="2000" i="1">
                <a:cs typeface="Times New Roman" pitchFamily="18" charset="0"/>
              </a:rPr>
              <a:t>n</a:t>
            </a:r>
            <a:r>
              <a:rPr lang="zh-CN" altLang="zh-CN" sz="2000">
                <a:cs typeface="Times New Roman" pitchFamily="18" charset="0"/>
              </a:rPr>
              <a:t>+1</a:t>
            </a:r>
            <a:r>
              <a:rPr lang="zh-CN" sz="2000">
                <a:cs typeface="Times New Roman" pitchFamily="18" charset="0"/>
              </a:rPr>
              <a:t>维向量来表示</a:t>
            </a:r>
          </a:p>
        </p:txBody>
      </p:sp>
      <p:pic>
        <p:nvPicPr>
          <p:cNvPr id="12292" name="Picture 4" descr="http:/www.lnnu.edu.cn/xdjyjx/tuxing/Chapter6/CG_Gif_6_277.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187450" y="2708275"/>
            <a:ext cx="648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2293" name="Rectangle 5"/>
          <p:cNvSpPr>
            <a:spLocks noChangeArrowheads="1"/>
          </p:cNvSpPr>
          <p:nvPr/>
        </p:nvSpPr>
        <p:spPr bwMode="auto">
          <a:xfrm>
            <a:off x="287338" y="3252788"/>
            <a:ext cx="8261350"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lgn="just">
              <a:spcBef>
                <a:spcPct val="20000"/>
              </a:spcBef>
              <a:buClr>
                <a:schemeClr val="hlink"/>
              </a:buClr>
              <a:buFont typeface="Wingdings" pitchFamily="2" charset="2"/>
              <a:buNone/>
            </a:pPr>
            <a:r>
              <a:rPr lang="zh-CN" sz="2000">
                <a:cs typeface="Times New Roman" pitchFamily="18" charset="0"/>
              </a:rPr>
              <a:t>实数。显然一个向量的齐次表示是不唯一的，齐次坐标的</a:t>
            </a:r>
            <a:r>
              <a:rPr lang="zh-CN" altLang="zh-CN" sz="2000" i="1">
                <a:cs typeface="Times New Roman" pitchFamily="18" charset="0"/>
              </a:rPr>
              <a:t>h</a:t>
            </a:r>
            <a:r>
              <a:rPr lang="zh-CN" sz="2000">
                <a:cs typeface="Times New Roman" pitchFamily="18" charset="0"/>
              </a:rPr>
              <a:t>取不同的值都表示的是同一个点，比如齐次坐标</a:t>
            </a:r>
            <a:r>
              <a:rPr lang="zh-CN" altLang="zh-CN" sz="2000">
                <a:cs typeface="Times New Roman" pitchFamily="18" charset="0"/>
              </a:rPr>
              <a:t>[8,4,4]</a:t>
            </a:r>
            <a:r>
              <a:rPr lang="zh-CN" sz="2000">
                <a:cs typeface="Times New Roman" pitchFamily="18" charset="0"/>
              </a:rPr>
              <a:t>、</a:t>
            </a:r>
            <a:r>
              <a:rPr lang="zh-CN" altLang="zh-CN" sz="2000">
                <a:cs typeface="Times New Roman" pitchFamily="18" charset="0"/>
              </a:rPr>
              <a:t>[4,2,2]</a:t>
            </a:r>
            <a:r>
              <a:rPr lang="zh-CN" sz="2000">
                <a:cs typeface="Times New Roman" pitchFamily="18" charset="0"/>
              </a:rPr>
              <a:t>表示的都是二维点</a:t>
            </a:r>
            <a:r>
              <a:rPr lang="zh-CN" altLang="zh-CN" sz="2000">
                <a:cs typeface="Times New Roman" pitchFamily="18" charset="0"/>
              </a:rPr>
              <a:t>[2,1]</a:t>
            </a:r>
            <a:r>
              <a:rPr lang="zh-CN" sz="2000">
                <a:cs typeface="Times New Roman" pitchFamily="18" charset="0"/>
              </a:rPr>
              <a:t>。普通物理坐标与齐次坐标是一对多的关系</a:t>
            </a:r>
          </a:p>
          <a:p>
            <a:pPr lvl="1" algn="just">
              <a:spcBef>
                <a:spcPct val="20000"/>
              </a:spcBef>
              <a:buClr>
                <a:schemeClr val="accent2"/>
              </a:buClr>
              <a:buSzPct val="85000"/>
              <a:buFont typeface="Wingdings" pitchFamily="2" charset="2"/>
              <a:buChar char=""/>
            </a:pPr>
            <a:r>
              <a:rPr lang="zh-CN" sz="2400">
                <a:cs typeface="Times New Roman" pitchFamily="18" charset="0"/>
              </a:rPr>
              <a:t> </a:t>
            </a:r>
            <a:r>
              <a:rPr lang="zh-CN" sz="2000">
                <a:cs typeface="Times New Roman" pitchFamily="18" charset="0"/>
              </a:rPr>
              <a:t>齐次坐标的优点</a:t>
            </a:r>
          </a:p>
          <a:p>
            <a:pPr lvl="2" algn="just">
              <a:spcBef>
                <a:spcPct val="20000"/>
              </a:spcBef>
              <a:buClr>
                <a:schemeClr val="hlink"/>
              </a:buClr>
              <a:buFont typeface="Wingdings" pitchFamily="2" charset="2"/>
              <a:buChar char="v"/>
            </a:pPr>
            <a:r>
              <a:rPr lang="zh-CN" sz="2000">
                <a:cs typeface="Times New Roman" pitchFamily="18" charset="0"/>
              </a:rPr>
              <a:t> </a:t>
            </a:r>
            <a:r>
              <a:rPr lang="zh-CN">
                <a:cs typeface="Times New Roman" pitchFamily="18" charset="0"/>
              </a:rPr>
              <a:t>它提供了用矩阵运算把二维、三维甚至高维空间中的一个点集从一个坐标系变换到另一个坐标系的有效方法。例如，二维、三维齐次坐标变换矩阵的形式分别是：</a:t>
            </a:r>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14</TotalTime>
  <Pages>0</Pages>
  <Words>2325</Words>
  <Characters>0</Characters>
  <Application>Microsoft Office PowerPoint</Application>
  <DocSecurity>0</DocSecurity>
  <PresentationFormat>全屏显示(4:3)</PresentationFormat>
  <Lines>0</Lines>
  <Paragraphs>291</Paragraphs>
  <Slides>44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53" baseType="lpstr">
      <vt:lpstr>Arial</vt:lpstr>
      <vt:lpstr>宋体</vt:lpstr>
      <vt:lpstr>Wingdings</vt:lpstr>
      <vt:lpstr>Times New Roman</vt:lpstr>
      <vt:lpstr>Arial Unicode MS</vt:lpstr>
      <vt:lpstr>仿宋_GB2312</vt:lpstr>
      <vt:lpstr>诗情画意</vt:lpstr>
      <vt:lpstr>Microsoft 公式 3.0</vt:lpstr>
      <vt:lpstr>Bitmap Image</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lpstr>第七章：图形变换</vt:lpstr>
    </vt:vector>
  </TitlesOfParts>
  <Company>Hope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liwei</dc:creator>
  <cp:lastModifiedBy>Danny</cp:lastModifiedBy>
  <cp:revision>673</cp:revision>
  <cp:lastPrinted>1899-12-30T00:00:00Z</cp:lastPrinted>
  <dcterms:created xsi:type="dcterms:W3CDTF">2002-12-10T13:13:42Z</dcterms:created>
  <dcterms:modified xsi:type="dcterms:W3CDTF">2010-11-07T17:02:44Z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