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2"/>
  </p:notesMasterIdLst>
  <p:sldIdLst>
    <p:sldId id="463" r:id="rId2"/>
    <p:sldId id="512" r:id="rId3"/>
    <p:sldId id="514" r:id="rId4"/>
    <p:sldId id="507" r:id="rId5"/>
    <p:sldId id="515" r:id="rId6"/>
    <p:sldId id="467" r:id="rId7"/>
    <p:sldId id="468" r:id="rId8"/>
    <p:sldId id="469" r:id="rId9"/>
    <p:sldId id="470" r:id="rId10"/>
    <p:sldId id="516" r:id="rId11"/>
    <p:sldId id="472" r:id="rId12"/>
    <p:sldId id="473" r:id="rId13"/>
    <p:sldId id="517" r:id="rId14"/>
    <p:sldId id="475" r:id="rId15"/>
    <p:sldId id="511" r:id="rId16"/>
    <p:sldId id="476" r:id="rId17"/>
    <p:sldId id="477" r:id="rId18"/>
    <p:sldId id="480" r:id="rId19"/>
    <p:sldId id="519" r:id="rId20"/>
    <p:sldId id="481" r:id="rId21"/>
    <p:sldId id="483" r:id="rId22"/>
    <p:sldId id="485" r:id="rId23"/>
    <p:sldId id="486" r:id="rId24"/>
    <p:sldId id="489" r:id="rId25"/>
    <p:sldId id="490" r:id="rId26"/>
    <p:sldId id="491" r:id="rId27"/>
    <p:sldId id="492" r:id="rId28"/>
    <p:sldId id="508" r:id="rId29"/>
    <p:sldId id="493" r:id="rId30"/>
    <p:sldId id="494" r:id="rId31"/>
    <p:sldId id="496" r:id="rId32"/>
    <p:sldId id="497" r:id="rId33"/>
    <p:sldId id="498" r:id="rId34"/>
    <p:sldId id="500" r:id="rId35"/>
    <p:sldId id="509" r:id="rId36"/>
    <p:sldId id="501" r:id="rId37"/>
    <p:sldId id="502" r:id="rId38"/>
    <p:sldId id="503" r:id="rId39"/>
    <p:sldId id="518" r:id="rId40"/>
    <p:sldId id="505"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90" autoAdjust="0"/>
  </p:normalViewPr>
  <p:slideViewPr>
    <p:cSldViewPr>
      <p:cViewPr>
        <p:scale>
          <a:sx n="66" d="100"/>
          <a:sy n="66" d="100"/>
        </p:scale>
        <p:origin x="-63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24.xml"/><Relationship Id="rId18" Type="http://schemas.openxmlformats.org/officeDocument/2006/relationships/slide" Target="slides/slide33.xml"/><Relationship Id="rId3" Type="http://schemas.openxmlformats.org/officeDocument/2006/relationships/slide" Target="slides/slide8.xml"/><Relationship Id="rId21" Type="http://schemas.openxmlformats.org/officeDocument/2006/relationships/slide" Target="slides/slide37.xml"/><Relationship Id="rId7" Type="http://schemas.openxmlformats.org/officeDocument/2006/relationships/slide" Target="slides/slide16.xml"/><Relationship Id="rId12" Type="http://schemas.openxmlformats.org/officeDocument/2006/relationships/slide" Target="slides/slide22.xml"/><Relationship Id="rId17" Type="http://schemas.openxmlformats.org/officeDocument/2006/relationships/slide" Target="slides/slide30.xml"/><Relationship Id="rId2" Type="http://schemas.openxmlformats.org/officeDocument/2006/relationships/slide" Target="slides/slide6.xml"/><Relationship Id="rId16" Type="http://schemas.openxmlformats.org/officeDocument/2006/relationships/slide" Target="slides/slide29.xml"/><Relationship Id="rId20" Type="http://schemas.openxmlformats.org/officeDocument/2006/relationships/slide" Target="slides/slide36.xml"/><Relationship Id="rId1" Type="http://schemas.openxmlformats.org/officeDocument/2006/relationships/slide" Target="slides/slide1.xml"/><Relationship Id="rId6" Type="http://schemas.openxmlformats.org/officeDocument/2006/relationships/slide" Target="slides/slide14.xml"/><Relationship Id="rId11" Type="http://schemas.openxmlformats.org/officeDocument/2006/relationships/slide" Target="slides/slide21.xml"/><Relationship Id="rId5" Type="http://schemas.openxmlformats.org/officeDocument/2006/relationships/slide" Target="slides/slide12.xml"/><Relationship Id="rId15" Type="http://schemas.openxmlformats.org/officeDocument/2006/relationships/slide" Target="slides/slide27.xml"/><Relationship Id="rId10" Type="http://schemas.openxmlformats.org/officeDocument/2006/relationships/slide" Target="slides/slide20.xml"/><Relationship Id="rId19" Type="http://schemas.openxmlformats.org/officeDocument/2006/relationships/slide" Target="slides/slide34.xml"/><Relationship Id="rId4" Type="http://schemas.openxmlformats.org/officeDocument/2006/relationships/slide" Target="slides/slide9.xml"/><Relationship Id="rId9" Type="http://schemas.openxmlformats.org/officeDocument/2006/relationships/slide" Target="slides/slide18.xml"/><Relationship Id="rId14"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342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23E0074-43B1-416E-9FC0-B2E8167D1616}" type="slidenum">
              <a:rPr lang="en-US" altLang="zh-CN"/>
              <a:pPr/>
              <a:t>‹#›</a:t>
            </a:fld>
            <a:endParaRPr lang="en-US" altLang="zh-CN"/>
          </a:p>
        </p:txBody>
      </p:sp>
    </p:spTree>
    <p:extLst>
      <p:ext uri="{BB962C8B-B14F-4D97-AF65-F5344CB8AC3E}">
        <p14:creationId xmlns:p14="http://schemas.microsoft.com/office/powerpoint/2010/main" val="41141972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56386"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65638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656388" name="Rectangle 4"/>
          <p:cNvSpPr>
            <a:spLocks noGrp="1" noChangeArrowheads="1"/>
          </p:cNvSpPr>
          <p:nvPr>
            <p:ph type="dt" sz="half" idx="2"/>
          </p:nvPr>
        </p:nvSpPr>
        <p:spPr/>
        <p:txBody>
          <a:bodyPr/>
          <a:lstStyle>
            <a:lvl1pPr>
              <a:defRPr/>
            </a:lvl1pPr>
          </a:lstStyle>
          <a:p>
            <a:fld id="{3A568ADF-F0CF-43B9-B569-236E5ACB307D}" type="datetime1">
              <a:rPr lang="zh-CN" altLang="en-US"/>
              <a:pPr/>
              <a:t>2010/11/8</a:t>
            </a:fld>
            <a:endParaRPr lang="en-US" altLang="zh-CN"/>
          </a:p>
        </p:txBody>
      </p:sp>
      <p:sp>
        <p:nvSpPr>
          <p:cNvPr id="656389" name="Rectangle 5"/>
          <p:cNvSpPr>
            <a:spLocks noGrp="1" noChangeArrowheads="1"/>
          </p:cNvSpPr>
          <p:nvPr>
            <p:ph type="ftr" sz="quarter" idx="3"/>
          </p:nvPr>
        </p:nvSpPr>
        <p:spPr/>
        <p:txBody>
          <a:bodyPr/>
          <a:lstStyle>
            <a:lvl1pPr>
              <a:defRPr/>
            </a:lvl1pPr>
          </a:lstStyle>
          <a:p>
            <a:endParaRPr lang="en-US" altLang="zh-CN"/>
          </a:p>
        </p:txBody>
      </p:sp>
      <p:sp>
        <p:nvSpPr>
          <p:cNvPr id="656390" name="Rectangle 6"/>
          <p:cNvSpPr>
            <a:spLocks noGrp="1" noChangeArrowheads="1"/>
          </p:cNvSpPr>
          <p:nvPr>
            <p:ph type="sldNum" sz="quarter" idx="4"/>
          </p:nvPr>
        </p:nvSpPr>
        <p:spPr/>
        <p:txBody>
          <a:bodyPr/>
          <a:lstStyle>
            <a:lvl1pPr>
              <a:defRPr/>
            </a:lvl1pPr>
          </a:lstStyle>
          <a:p>
            <a:fld id="{146B3DA1-5104-46DD-8E42-E1C146C65242}"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8424CC3-CACB-47EB-B025-7B3199858BAA}"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1346FC-5CB2-4C5D-9FEF-BB5567B08099}" type="slidenum">
              <a:rPr lang="en-US" altLang="zh-CN"/>
              <a:pPr/>
              <a:t>‹#›</a:t>
            </a:fld>
            <a:endParaRPr lang="en-US" altLang="zh-CN"/>
          </a:p>
        </p:txBody>
      </p:sp>
    </p:spTree>
    <p:extLst>
      <p:ext uri="{BB962C8B-B14F-4D97-AF65-F5344CB8AC3E}">
        <p14:creationId xmlns:p14="http://schemas.microsoft.com/office/powerpoint/2010/main" val="290283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D65C9A1-E1F2-4F1B-B82F-ED00838E4431}"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5B60D0A-BED9-4250-BF04-B1DFE7436F79}" type="slidenum">
              <a:rPr lang="en-US" altLang="zh-CN"/>
              <a:pPr/>
              <a:t>‹#›</a:t>
            </a:fld>
            <a:endParaRPr lang="en-US" altLang="zh-CN"/>
          </a:p>
        </p:txBody>
      </p:sp>
    </p:spTree>
    <p:extLst>
      <p:ext uri="{BB962C8B-B14F-4D97-AF65-F5344CB8AC3E}">
        <p14:creationId xmlns:p14="http://schemas.microsoft.com/office/powerpoint/2010/main" val="1682744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endParaRPr lang="zh-CN" altLang="en-US"/>
          </a:p>
        </p:txBody>
      </p:sp>
      <p:sp>
        <p:nvSpPr>
          <p:cNvPr id="4" name="日期占位符 3"/>
          <p:cNvSpPr>
            <a:spLocks noGrp="1"/>
          </p:cNvSpPr>
          <p:nvPr>
            <p:ph type="dt" sz="half" idx="10"/>
          </p:nvPr>
        </p:nvSpPr>
        <p:spPr>
          <a:xfrm>
            <a:off x="301625" y="6245225"/>
            <a:ext cx="2289175" cy="476250"/>
          </a:xfrm>
        </p:spPr>
        <p:txBody>
          <a:bodyPr/>
          <a:lstStyle>
            <a:lvl1pPr>
              <a:defRPr/>
            </a:lvl1pPr>
          </a:lstStyle>
          <a:p>
            <a:fld id="{D3EA9917-5054-404F-A9E2-D0E1E5593807}" type="datetime1">
              <a:rPr lang="zh-CN" altLang="en-US"/>
              <a:pPr/>
              <a:t>2010/11/8</a:t>
            </a:fld>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p:spPr>
        <p:txBody>
          <a:bodyPr/>
          <a:lstStyle>
            <a:lvl1pPr>
              <a:defRPr/>
            </a:lvl1pPr>
          </a:lstStyle>
          <a:p>
            <a:fld id="{A3F74354-6F87-4FDA-950B-47B89B0D98D4}" type="slidenum">
              <a:rPr lang="en-US" altLang="zh-CN"/>
              <a:pPr/>
              <a:t>‹#›</a:t>
            </a:fld>
            <a:endParaRPr lang="en-US" altLang="zh-CN"/>
          </a:p>
        </p:txBody>
      </p:sp>
    </p:spTree>
    <p:extLst>
      <p:ext uri="{BB962C8B-B14F-4D97-AF65-F5344CB8AC3E}">
        <p14:creationId xmlns:p14="http://schemas.microsoft.com/office/powerpoint/2010/main" val="156850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9B56225-2DB7-4553-B7B3-58FB40281016}"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A285A32-5326-4A31-95E7-ED3607E66584}" type="slidenum">
              <a:rPr lang="en-US" altLang="zh-CN"/>
              <a:pPr/>
              <a:t>‹#›</a:t>
            </a:fld>
            <a:endParaRPr lang="en-US" altLang="zh-CN"/>
          </a:p>
        </p:txBody>
      </p:sp>
    </p:spTree>
    <p:extLst>
      <p:ext uri="{BB962C8B-B14F-4D97-AF65-F5344CB8AC3E}">
        <p14:creationId xmlns:p14="http://schemas.microsoft.com/office/powerpoint/2010/main" val="176175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8FA56E1-5176-47CF-9B17-572676F9E46F}"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C7D19FC-6DB5-4ED4-B857-CCB53C7C158E}" type="slidenum">
              <a:rPr lang="en-US" altLang="zh-CN"/>
              <a:pPr/>
              <a:t>‹#›</a:t>
            </a:fld>
            <a:endParaRPr lang="en-US" altLang="zh-CN"/>
          </a:p>
        </p:txBody>
      </p:sp>
    </p:spTree>
    <p:extLst>
      <p:ext uri="{BB962C8B-B14F-4D97-AF65-F5344CB8AC3E}">
        <p14:creationId xmlns:p14="http://schemas.microsoft.com/office/powerpoint/2010/main" val="69650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79F151F-E53D-467C-BB06-1B6E299720BC}" type="datetime1">
              <a:rPr lang="zh-CN" altLang="en-US"/>
              <a:pPr/>
              <a:t>2010/11/8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5106584-EFDB-44F6-9861-4D66BBE2A79E}" type="slidenum">
              <a:rPr lang="en-US" altLang="zh-CN"/>
              <a:pPr/>
              <a:t>‹#›</a:t>
            </a:fld>
            <a:endParaRPr lang="en-US" altLang="zh-CN"/>
          </a:p>
        </p:txBody>
      </p:sp>
    </p:spTree>
    <p:extLst>
      <p:ext uri="{BB962C8B-B14F-4D97-AF65-F5344CB8AC3E}">
        <p14:creationId xmlns:p14="http://schemas.microsoft.com/office/powerpoint/2010/main" val="21109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CFC037A-9413-4DBB-BDE9-3A1EFE79CB51}" type="datetime1">
              <a:rPr lang="zh-CN" altLang="en-US"/>
              <a:pPr/>
              <a:t>2010/11/8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B5AFEC6-2307-40DE-8443-6F0F77E08B56}" type="slidenum">
              <a:rPr lang="en-US" altLang="zh-CN"/>
              <a:pPr/>
              <a:t>‹#›</a:t>
            </a:fld>
            <a:endParaRPr lang="en-US" altLang="zh-CN"/>
          </a:p>
        </p:txBody>
      </p:sp>
    </p:spTree>
    <p:extLst>
      <p:ext uri="{BB962C8B-B14F-4D97-AF65-F5344CB8AC3E}">
        <p14:creationId xmlns:p14="http://schemas.microsoft.com/office/powerpoint/2010/main" val="348350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E1B54CC-6525-4643-BC7F-1805489BC4FE}" type="datetime1">
              <a:rPr lang="zh-CN" altLang="en-US"/>
              <a:pPr/>
              <a:t>2010/11/8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E226CD1-EEEE-447C-8333-CC635E28612E}" type="slidenum">
              <a:rPr lang="en-US" altLang="zh-CN"/>
              <a:pPr/>
              <a:t>‹#›</a:t>
            </a:fld>
            <a:endParaRPr lang="en-US" altLang="zh-CN"/>
          </a:p>
        </p:txBody>
      </p:sp>
    </p:spTree>
    <p:extLst>
      <p:ext uri="{BB962C8B-B14F-4D97-AF65-F5344CB8AC3E}">
        <p14:creationId xmlns:p14="http://schemas.microsoft.com/office/powerpoint/2010/main" val="239764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61414BE-132A-4A5B-B133-995E41D36CAD}" type="datetime1">
              <a:rPr lang="zh-CN" altLang="en-US"/>
              <a:pPr/>
              <a:t>2010/11/8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8361E0D-FC6F-473D-AF39-100FF4BD6BF2}" type="slidenum">
              <a:rPr lang="en-US" altLang="zh-CN"/>
              <a:pPr/>
              <a:t>‹#›</a:t>
            </a:fld>
            <a:endParaRPr lang="en-US" altLang="zh-CN"/>
          </a:p>
        </p:txBody>
      </p:sp>
    </p:spTree>
    <p:extLst>
      <p:ext uri="{BB962C8B-B14F-4D97-AF65-F5344CB8AC3E}">
        <p14:creationId xmlns:p14="http://schemas.microsoft.com/office/powerpoint/2010/main" val="84181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8B353CF-1188-40FF-85E5-8010E35BFF2B}" type="datetime1">
              <a:rPr lang="zh-CN" altLang="en-US"/>
              <a:pPr/>
              <a:t>2010/11/8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735E0F7-D6FB-4AD4-A170-4086130AED06}" type="slidenum">
              <a:rPr lang="en-US" altLang="zh-CN"/>
              <a:pPr/>
              <a:t>‹#›</a:t>
            </a:fld>
            <a:endParaRPr lang="en-US" altLang="zh-CN"/>
          </a:p>
        </p:txBody>
      </p:sp>
    </p:spTree>
    <p:extLst>
      <p:ext uri="{BB962C8B-B14F-4D97-AF65-F5344CB8AC3E}">
        <p14:creationId xmlns:p14="http://schemas.microsoft.com/office/powerpoint/2010/main" val="170633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12444A4-659B-453B-921D-DC0986E53025}" type="datetime1">
              <a:rPr lang="zh-CN" altLang="en-US"/>
              <a:pPr/>
              <a:t>2010/11/8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C831E18-C5B5-4B53-9D54-665E859064A4}" type="slidenum">
              <a:rPr lang="en-US" altLang="zh-CN"/>
              <a:pPr/>
              <a:t>‹#›</a:t>
            </a:fld>
            <a:endParaRPr lang="en-US" altLang="zh-CN"/>
          </a:p>
        </p:txBody>
      </p:sp>
    </p:spTree>
    <p:extLst>
      <p:ext uri="{BB962C8B-B14F-4D97-AF65-F5344CB8AC3E}">
        <p14:creationId xmlns:p14="http://schemas.microsoft.com/office/powerpoint/2010/main" val="324554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655362"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55363"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55364"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A2F8DE57-93AC-4C01-81D5-A44EDBA77A5F}" type="datetime1">
              <a:rPr lang="zh-CN" altLang="en-US"/>
              <a:pPr/>
              <a:t>2010/11/8</a:t>
            </a:fld>
            <a:endParaRPr lang="en-US" altLang="zh-CN"/>
          </a:p>
        </p:txBody>
      </p:sp>
      <p:sp>
        <p:nvSpPr>
          <p:cNvPr id="65536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655366"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4AC98EF-AEC3-4D6C-A530-677BFAE1680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http://www.ekany.com/wdg98/cg/contents/chapter4/les441.files/image002.gif"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2FE8C13-85B6-4FA8-A469-00A12D37CA29}"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473FE3C-37CD-452C-9079-DCC0A7B443C7}" type="slidenum">
              <a:rPr lang="en-US" altLang="zh-CN"/>
              <a:pPr/>
              <a:t>1</a:t>
            </a:fld>
            <a:endParaRPr lang="en-US" altLang="zh-CN"/>
          </a:p>
        </p:txBody>
      </p:sp>
      <p:sp>
        <p:nvSpPr>
          <p:cNvPr id="410626" name="Rectangle 2"/>
          <p:cNvSpPr>
            <a:spLocks noGrp="1" noRot="1" noChangeArrowheads="1"/>
          </p:cNvSpPr>
          <p:nvPr>
            <p:ph type="title"/>
          </p:nvPr>
        </p:nvSpPr>
        <p:spPr/>
        <p:txBody>
          <a:bodyPr/>
          <a:lstStyle/>
          <a:p>
            <a:r>
              <a:rPr lang="zh-CN" altLang="en-US" b="1" u="sng"/>
              <a:t>第三章：图形输入与交互技术</a:t>
            </a:r>
          </a:p>
        </p:txBody>
      </p:sp>
      <p:sp>
        <p:nvSpPr>
          <p:cNvPr id="410627" name="Rectangle 3"/>
          <p:cNvSpPr>
            <a:spLocks noGrp="1" noRot="1" noChangeArrowheads="1"/>
          </p:cNvSpPr>
          <p:nvPr>
            <p:ph type="body" idx="1"/>
          </p:nvPr>
        </p:nvSpPr>
        <p:spPr/>
        <p:txBody>
          <a:bodyPr/>
          <a:lstStyle/>
          <a:p>
            <a:pPr algn="just"/>
            <a:r>
              <a:rPr lang="en-US" altLang="zh-CN" sz="2400"/>
              <a:t>3.1 </a:t>
            </a:r>
            <a:r>
              <a:rPr lang="zh-CN" altLang="en-US" sz="2400"/>
              <a:t>逻辑输入设备</a:t>
            </a:r>
          </a:p>
          <a:p>
            <a:pPr lvl="1" algn="just"/>
            <a:r>
              <a:rPr lang="zh-CN" altLang="en-US" sz="2000"/>
              <a:t>图形输入命令不涉及具体的输入设备，只涉及该命令所需的数据性质</a:t>
            </a:r>
            <a:r>
              <a:rPr lang="en-US" altLang="zh-CN" sz="2000"/>
              <a:t>=&gt;</a:t>
            </a:r>
            <a:r>
              <a:rPr lang="zh-CN" altLang="en-US" sz="2000"/>
              <a:t>图形软件包独立于具体硬件设备</a:t>
            </a:r>
          </a:p>
          <a:p>
            <a:pPr lvl="1" algn="just"/>
            <a:r>
              <a:rPr lang="zh-CN" altLang="en-US" sz="2000"/>
              <a:t>定位设备</a:t>
            </a:r>
            <a:r>
              <a:rPr lang="en-US" altLang="zh-CN" sz="2000"/>
              <a:t>(Locator)</a:t>
            </a:r>
          </a:p>
          <a:p>
            <a:pPr lvl="2" algn="just"/>
            <a:r>
              <a:rPr lang="zh-CN" altLang="en-US" sz="1800"/>
              <a:t>定位设备用来指定用户空间的一个位置，比如指定一个圆心、一个组装零件的装配位置、文字的起始点等等</a:t>
            </a:r>
          </a:p>
          <a:p>
            <a:pPr lvl="2" algn="just"/>
            <a:r>
              <a:rPr lang="zh-CN" altLang="en-US" sz="1800"/>
              <a:t>输入方式</a:t>
            </a:r>
          </a:p>
          <a:p>
            <a:pPr lvl="3" algn="just"/>
            <a:r>
              <a:rPr lang="zh-CN" altLang="en-US" sz="1600"/>
              <a:t>直接或间接在屏幕上进行，通过方向命令，数值坐标等等</a:t>
            </a:r>
          </a:p>
          <a:p>
            <a:pPr lvl="2" algn="just"/>
            <a:r>
              <a:rPr lang="zh-CN" altLang="en-US" sz="1800"/>
              <a:t>对应物理设备</a:t>
            </a:r>
          </a:p>
          <a:p>
            <a:pPr lvl="3" algn="just"/>
            <a:r>
              <a:rPr lang="zh-CN" altLang="en-US" sz="1600"/>
              <a:t>光笔、触摸屏、数字化仪、鼠标、操纵杆、跟踪球、键盘的数字键等</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9BEB4B9-D46E-4A61-966D-B33ED2D7DF5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EAF1F67C-EF50-4430-9F4B-15B14729A7C9}" type="slidenum">
              <a:rPr lang="en-US" altLang="zh-CN"/>
              <a:pPr/>
              <a:t>10</a:t>
            </a:fld>
            <a:endParaRPr lang="en-US" altLang="zh-CN"/>
          </a:p>
        </p:txBody>
      </p:sp>
      <p:sp>
        <p:nvSpPr>
          <p:cNvPr id="662530" name="Rectangle 2"/>
          <p:cNvSpPr>
            <a:spLocks noGrp="1" noRot="1" noChangeArrowheads="1"/>
          </p:cNvSpPr>
          <p:nvPr>
            <p:ph type="title"/>
          </p:nvPr>
        </p:nvSpPr>
        <p:spPr/>
        <p:txBody>
          <a:bodyPr/>
          <a:lstStyle/>
          <a:p>
            <a:r>
              <a:rPr lang="zh-CN" altLang="en-US" b="1" u="sng"/>
              <a:t>第三章：图形输入与交互技术</a:t>
            </a:r>
          </a:p>
        </p:txBody>
      </p:sp>
      <p:sp>
        <p:nvSpPr>
          <p:cNvPr id="662531" name="Rectangle 3"/>
          <p:cNvSpPr>
            <a:spLocks noGrp="1" noRot="1" noChangeArrowheads="1"/>
          </p:cNvSpPr>
          <p:nvPr>
            <p:ph type="body" idx="1"/>
          </p:nvPr>
        </p:nvSpPr>
        <p:spPr/>
        <p:txBody>
          <a:bodyPr/>
          <a:lstStyle/>
          <a:p>
            <a:pPr lvl="1"/>
            <a:r>
              <a:rPr lang="zh-CN" altLang="en-US" sz="2000"/>
              <a:t>请求方式的工作过程</a:t>
            </a:r>
            <a:r>
              <a:rPr lang="en-US" altLang="zh-CN" sz="2000"/>
              <a:t>(</a:t>
            </a:r>
            <a:r>
              <a:rPr lang="zh-CN" altLang="en-US" sz="2000"/>
              <a:t>图</a:t>
            </a:r>
            <a:r>
              <a:rPr lang="en-US" altLang="zh-CN" sz="2000"/>
              <a:t>3.2.1)</a:t>
            </a:r>
          </a:p>
          <a:p>
            <a:pPr lvl="2"/>
            <a:r>
              <a:rPr lang="zh-CN" altLang="en-US" sz="1800"/>
              <a:t>程序运行时，输入设备处于等待程序请求的状态</a:t>
            </a:r>
          </a:p>
          <a:p>
            <a:pPr lvl="2"/>
            <a:r>
              <a:rPr lang="zh-CN" altLang="en-US" sz="1800"/>
              <a:t>当程序运行到</a:t>
            </a:r>
            <a:r>
              <a:rPr lang="en-US" altLang="zh-CN" sz="1800"/>
              <a:t>request</a:t>
            </a:r>
            <a:r>
              <a:rPr lang="zh-CN" altLang="en-US" sz="1800"/>
              <a:t>语句时就向输入设备提出输入请求，同时停止运行，等待输入设备的输入数据</a:t>
            </a:r>
          </a:p>
          <a:p>
            <a:pPr lvl="2"/>
            <a:r>
              <a:rPr lang="zh-CN" altLang="en-US" sz="1800"/>
              <a:t>接到程序的输入请求，输入设备立即进入工作</a:t>
            </a:r>
          </a:p>
          <a:p>
            <a:pPr lvl="2"/>
            <a:r>
              <a:rPr lang="zh-CN" altLang="en-US" sz="1800"/>
              <a:t>数据输入直到满足程序的这一请求为止，然后又重新处于等待状态，程序才继续运行</a:t>
            </a:r>
          </a:p>
          <a:p>
            <a:pPr lvl="2"/>
            <a:r>
              <a:rPr lang="zh-CN" altLang="en-US" sz="1800"/>
              <a:t>在请求方式下，程序和输入设备轮流交换工作状态和等待状态，由程序支配输入设备的启动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A7CEB822-8433-43A8-B8CC-B0A45FF0101C}" type="datetime1">
              <a:rPr lang="zh-CN" altLang="en-US"/>
              <a:pPr/>
              <a:t>2010/11/8</a:t>
            </a:fld>
            <a:endParaRPr lang="en-US" altLang="zh-CN"/>
          </a:p>
        </p:txBody>
      </p:sp>
      <p:sp>
        <p:nvSpPr>
          <p:cNvPr id="13" name="灯片编号占位符 5"/>
          <p:cNvSpPr>
            <a:spLocks noGrp="1"/>
          </p:cNvSpPr>
          <p:nvPr>
            <p:ph type="sldNum" sz="quarter" idx="12"/>
          </p:nvPr>
        </p:nvSpPr>
        <p:spPr/>
        <p:txBody>
          <a:bodyPr/>
          <a:lstStyle/>
          <a:p>
            <a:fld id="{387AFE6E-8C26-49CD-A6D6-974D51EE5948}" type="slidenum">
              <a:rPr lang="en-US" altLang="zh-CN"/>
              <a:pPr/>
              <a:t>11</a:t>
            </a:fld>
            <a:endParaRPr lang="en-US" altLang="zh-CN"/>
          </a:p>
        </p:txBody>
      </p:sp>
      <p:sp>
        <p:nvSpPr>
          <p:cNvPr id="528386" name="Rectangle 2"/>
          <p:cNvSpPr>
            <a:spLocks noGrp="1" noRot="1" noChangeArrowheads="1"/>
          </p:cNvSpPr>
          <p:nvPr>
            <p:ph type="title"/>
          </p:nvPr>
        </p:nvSpPr>
        <p:spPr/>
        <p:txBody>
          <a:bodyPr/>
          <a:lstStyle/>
          <a:p>
            <a:r>
              <a:rPr lang="zh-CN" altLang="en-US" b="1" u="sng"/>
              <a:t>第三章：图形输入与交互技术</a:t>
            </a:r>
          </a:p>
        </p:txBody>
      </p:sp>
      <p:pic>
        <p:nvPicPr>
          <p:cNvPr id="528389" name="Picture 5" descr="4-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557338"/>
            <a:ext cx="5183188" cy="4535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28407" name="Group 23"/>
          <p:cNvGraphicFramePr>
            <a:graphicFrameLocks noGrp="1"/>
          </p:cNvGraphicFramePr>
          <p:nvPr/>
        </p:nvGraphicFramePr>
        <p:xfrm>
          <a:off x="2627313" y="6165850"/>
          <a:ext cx="4176712" cy="365125"/>
        </p:xfrm>
        <a:graphic>
          <a:graphicData uri="http://schemas.openxmlformats.org/drawingml/2006/table">
            <a:tbl>
              <a:tblPr/>
              <a:tblGrid>
                <a:gridCol w="4176712"/>
              </a:tblGrid>
              <a:tr h="288925">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图 </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3.2.1 </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请求输入方式的工作过程</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528403" name="Rectangle 19"/>
          <p:cNvSpPr>
            <a:spLocks noChangeArrowheads="1"/>
          </p:cNvSpPr>
          <p:nvPr/>
        </p:nvSpPr>
        <p:spPr bwMode="auto">
          <a:xfrm>
            <a:off x="2700338" y="5046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47B3834-B511-48B7-BEE6-92EA83F9844E}"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E7CC9948-742E-4181-9925-C587A464BE88}" type="slidenum">
              <a:rPr lang="en-US" altLang="zh-CN"/>
              <a:pPr/>
              <a:t>12</a:t>
            </a:fld>
            <a:endParaRPr lang="en-US" altLang="zh-CN"/>
          </a:p>
        </p:txBody>
      </p:sp>
      <p:sp>
        <p:nvSpPr>
          <p:cNvPr id="529410" name="Rectangle 2"/>
          <p:cNvSpPr>
            <a:spLocks noGrp="1" noRot="1" noChangeArrowheads="1"/>
          </p:cNvSpPr>
          <p:nvPr>
            <p:ph type="title"/>
          </p:nvPr>
        </p:nvSpPr>
        <p:spPr/>
        <p:txBody>
          <a:bodyPr/>
          <a:lstStyle/>
          <a:p>
            <a:r>
              <a:rPr lang="zh-CN" altLang="en-US" b="1" u="sng"/>
              <a:t>第三章：图形输入与交互技术</a:t>
            </a:r>
          </a:p>
        </p:txBody>
      </p:sp>
      <p:sp>
        <p:nvSpPr>
          <p:cNvPr id="529411" name="Rectangle 3"/>
          <p:cNvSpPr>
            <a:spLocks noGrp="1" noRot="1" noChangeArrowheads="1"/>
          </p:cNvSpPr>
          <p:nvPr>
            <p:ph type="body" idx="1"/>
          </p:nvPr>
        </p:nvSpPr>
        <p:spPr/>
        <p:txBody>
          <a:bodyPr/>
          <a:lstStyle/>
          <a:p>
            <a:r>
              <a:rPr lang="en-US" altLang="zh-CN" sz="2400"/>
              <a:t>3.2.3 </a:t>
            </a:r>
            <a:r>
              <a:rPr lang="zh-CN" altLang="en-US" sz="2400"/>
              <a:t>取样方式</a:t>
            </a:r>
          </a:p>
          <a:p>
            <a:pPr lvl="1"/>
            <a:r>
              <a:rPr lang="zh-CN" altLang="en-US" sz="2000"/>
              <a:t>一旦对一台或多台设备设置了取样方式，立即就可以进行数据输入，而不必等待程序中的输入语句</a:t>
            </a:r>
          </a:p>
          <a:p>
            <a:pPr lvl="1"/>
            <a:r>
              <a:rPr lang="zh-CN" altLang="en-US" sz="2000"/>
              <a:t>如操纵杆已被置成在取样方式下的定位设备，则操纵杆的当前位置坐标立即就被存储起来，如操纵杆的位置在变化，就立即用当前的坐标来代替以前位置的坐标值，当应用程序一遇到取样命令，就把相应物理设备的值作为取样数值</a:t>
            </a:r>
          </a:p>
          <a:p>
            <a:pPr lvl="1"/>
            <a:r>
              <a:rPr lang="zh-CN" altLang="en-US" sz="2000"/>
              <a:t>设置定位设备为取样方式的命令是：</a:t>
            </a:r>
          </a:p>
          <a:p>
            <a:pPr lvl="2"/>
            <a:r>
              <a:rPr lang="en-US" altLang="zh-CN" sz="1800"/>
              <a:t>sample_locator(ws,device_code,x,y)</a:t>
            </a:r>
          </a:p>
          <a:p>
            <a:pPr lvl="1"/>
            <a:r>
              <a:rPr lang="zh-CN" altLang="en-US" sz="2000"/>
              <a:t>对其他逻辑设备设置为取样方式的命令都与此类似</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F20A450E-AF05-442F-883D-A4A4E4BD7E88}" type="datetime1">
              <a:rPr lang="zh-CN" altLang="en-US"/>
              <a:pPr/>
              <a:t>2010/11/8</a:t>
            </a:fld>
            <a:endParaRPr lang="en-US" altLang="zh-CN"/>
          </a:p>
        </p:txBody>
      </p:sp>
      <p:sp>
        <p:nvSpPr>
          <p:cNvPr id="13" name="灯片编号占位符 5"/>
          <p:cNvSpPr>
            <a:spLocks noGrp="1"/>
          </p:cNvSpPr>
          <p:nvPr>
            <p:ph type="sldNum" sz="quarter" idx="12"/>
          </p:nvPr>
        </p:nvSpPr>
        <p:spPr/>
        <p:txBody>
          <a:bodyPr/>
          <a:lstStyle/>
          <a:p>
            <a:fld id="{63C52FC4-646E-431F-AA15-7E20B4C7B50E}" type="slidenum">
              <a:rPr lang="en-US" altLang="zh-CN"/>
              <a:pPr/>
              <a:t>13</a:t>
            </a:fld>
            <a:endParaRPr lang="en-US" altLang="zh-CN"/>
          </a:p>
        </p:txBody>
      </p:sp>
      <p:sp>
        <p:nvSpPr>
          <p:cNvPr id="663554" name="Rectangle 2"/>
          <p:cNvSpPr>
            <a:spLocks noGrp="1" noRot="1" noChangeArrowheads="1"/>
          </p:cNvSpPr>
          <p:nvPr>
            <p:ph type="title"/>
          </p:nvPr>
        </p:nvSpPr>
        <p:spPr/>
        <p:txBody>
          <a:bodyPr/>
          <a:lstStyle/>
          <a:p>
            <a:r>
              <a:rPr lang="zh-CN" altLang="en-US" b="1" u="sng"/>
              <a:t>第三章：图形输入与交互技术</a:t>
            </a:r>
          </a:p>
        </p:txBody>
      </p:sp>
      <p:sp>
        <p:nvSpPr>
          <p:cNvPr id="663555" name="Rectangle 3"/>
          <p:cNvSpPr>
            <a:spLocks noGrp="1" noRot="1" noChangeArrowheads="1"/>
          </p:cNvSpPr>
          <p:nvPr>
            <p:ph type="body" idx="1"/>
          </p:nvPr>
        </p:nvSpPr>
        <p:spPr/>
        <p:txBody>
          <a:bodyPr/>
          <a:lstStyle/>
          <a:p>
            <a:pPr lvl="1"/>
            <a:r>
              <a:rPr lang="zh-CN" altLang="en-US" sz="2000"/>
              <a:t>采样模式输入</a:t>
            </a:r>
          </a:p>
          <a:p>
            <a:pPr lvl="2"/>
            <a:r>
              <a:rPr lang="zh-CN" altLang="en-US" sz="1800"/>
              <a:t>程序和输入设备同时运行。输入设备不断产生数据并把数据输入数据缓存区，从而不断刷新数据缓存区的内容。程序在运行中遇到采样语句，就到数据缓存存储区中去取最新刷新的输入数据</a:t>
            </a:r>
          </a:p>
        </p:txBody>
      </p:sp>
      <p:pic>
        <p:nvPicPr>
          <p:cNvPr id="663556" name="Picture 4" descr="4-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213100"/>
            <a:ext cx="6408738" cy="27368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63557" name="Group 5"/>
          <p:cNvGraphicFramePr>
            <a:graphicFrameLocks noGrp="1"/>
          </p:cNvGraphicFramePr>
          <p:nvPr/>
        </p:nvGraphicFramePr>
        <p:xfrm>
          <a:off x="2916238" y="6021388"/>
          <a:ext cx="3743325" cy="365125"/>
        </p:xfrm>
        <a:graphic>
          <a:graphicData uri="http://schemas.openxmlformats.org/drawingml/2006/table">
            <a:tbl>
              <a:tblPr/>
              <a:tblGrid>
                <a:gridCol w="3743325"/>
              </a:tblGrid>
              <a:tr h="0">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图 </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3.2.2 </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采样方式的工作过程</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69514CE-55A3-46AE-808E-3C563755FE67}"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22CD495-FFD2-431B-9B06-DD477BB55568}" type="slidenum">
              <a:rPr lang="en-US" altLang="zh-CN"/>
              <a:pPr/>
              <a:t>14</a:t>
            </a:fld>
            <a:endParaRPr lang="en-US" altLang="zh-CN"/>
          </a:p>
        </p:txBody>
      </p:sp>
      <p:sp>
        <p:nvSpPr>
          <p:cNvPr id="531458" name="Rectangle 2"/>
          <p:cNvSpPr>
            <a:spLocks noGrp="1" noRot="1" noChangeArrowheads="1"/>
          </p:cNvSpPr>
          <p:nvPr>
            <p:ph type="title"/>
          </p:nvPr>
        </p:nvSpPr>
        <p:spPr/>
        <p:txBody>
          <a:bodyPr/>
          <a:lstStyle/>
          <a:p>
            <a:r>
              <a:rPr lang="zh-CN" altLang="en-US" b="1" u="sng"/>
              <a:t>第三章：图形输入与交互技术</a:t>
            </a:r>
          </a:p>
        </p:txBody>
      </p:sp>
      <p:sp>
        <p:nvSpPr>
          <p:cNvPr id="531459" name="Rectangle 3"/>
          <p:cNvSpPr>
            <a:spLocks noGrp="1" noRot="1" noChangeArrowheads="1"/>
          </p:cNvSpPr>
          <p:nvPr>
            <p:ph type="body" idx="1"/>
          </p:nvPr>
        </p:nvSpPr>
        <p:spPr/>
        <p:txBody>
          <a:bodyPr/>
          <a:lstStyle/>
          <a:p>
            <a:pPr algn="just"/>
            <a:r>
              <a:rPr lang="en-US" altLang="zh-CN" sz="2400"/>
              <a:t>3.2.4 </a:t>
            </a:r>
            <a:r>
              <a:rPr lang="zh-CN" altLang="en-US" sz="2400"/>
              <a:t>事件方式</a:t>
            </a:r>
          </a:p>
          <a:p>
            <a:pPr lvl="1" algn="just"/>
            <a:r>
              <a:rPr lang="zh-CN" altLang="en-US" sz="2000"/>
              <a:t>设备被设置成事件方式输入时程序和设备将同时工作。所有输入数据</a:t>
            </a:r>
            <a:r>
              <a:rPr lang="en-US" altLang="zh-CN" sz="2000"/>
              <a:t>(</a:t>
            </a:r>
            <a:r>
              <a:rPr lang="zh-CN" altLang="en-US" sz="2000"/>
              <a:t>或事件</a:t>
            </a:r>
            <a:r>
              <a:rPr lang="en-US" altLang="zh-CN" sz="2000"/>
              <a:t>)</a:t>
            </a:r>
            <a:r>
              <a:rPr lang="zh-CN" altLang="en-US" sz="2000"/>
              <a:t>存放在一个事件队列中。事件队列按输入数据的顺序存放数据，并含有一个最大的数据类型项。队列中的输入数据可按照逻辑设备类型、工作站号、物理设备编码进行检索。</a:t>
            </a:r>
          </a:p>
          <a:p>
            <a:pPr lvl="1" algn="just"/>
            <a:r>
              <a:rPr lang="zh-CN" altLang="en-US" sz="2000"/>
              <a:t>应用程序如下检索事件队列：</a:t>
            </a:r>
          </a:p>
          <a:p>
            <a:pPr lvl="2" algn="just"/>
            <a:r>
              <a:rPr lang="en-US" altLang="zh-CN" sz="1800"/>
              <a:t>await_event(time,device_class,ws,device_code)</a:t>
            </a:r>
          </a:p>
          <a:p>
            <a:pPr lvl="2" algn="just"/>
            <a:r>
              <a:rPr lang="en-US" altLang="zh-CN" sz="1800"/>
              <a:t>//time</a:t>
            </a:r>
            <a:r>
              <a:rPr lang="zh-CN" altLang="en-US" sz="1800"/>
              <a:t>是应用程序设置的最长等待时间，当事件队列为空时，事件处理进程就挂起，直到最长等待时间已过或又有一个事件进入，才恢复事件处理进程。当</a:t>
            </a:r>
            <a:r>
              <a:rPr lang="en-US" altLang="zh-CN" sz="1800"/>
              <a:t>time</a:t>
            </a:r>
            <a:r>
              <a:rPr lang="zh-CN" altLang="en-US" sz="1800"/>
              <a:t>被赋成零时程序就立即返回到其它的处理过程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half" idx="10"/>
          </p:nvPr>
        </p:nvSpPr>
        <p:spPr/>
        <p:txBody>
          <a:bodyPr/>
          <a:lstStyle/>
          <a:p>
            <a:fld id="{644DBD11-9C05-479C-904E-9FF6403DA55B}" type="datetime1">
              <a:rPr lang="zh-CN" altLang="en-US"/>
              <a:pPr/>
              <a:t>2010/11/8</a:t>
            </a:fld>
            <a:endParaRPr lang="en-US" altLang="zh-CN"/>
          </a:p>
        </p:txBody>
      </p:sp>
      <p:sp>
        <p:nvSpPr>
          <p:cNvPr id="14" name="灯片编号占位符 5"/>
          <p:cNvSpPr>
            <a:spLocks noGrp="1"/>
          </p:cNvSpPr>
          <p:nvPr>
            <p:ph type="sldNum" sz="quarter" idx="12"/>
          </p:nvPr>
        </p:nvSpPr>
        <p:spPr/>
        <p:txBody>
          <a:bodyPr/>
          <a:lstStyle/>
          <a:p>
            <a:fld id="{1B8D70F3-7C6E-440D-B073-0E9998062899}" type="slidenum">
              <a:rPr lang="en-US" altLang="zh-CN"/>
              <a:pPr/>
              <a:t>15</a:t>
            </a:fld>
            <a:endParaRPr lang="en-US" altLang="zh-CN"/>
          </a:p>
        </p:txBody>
      </p:sp>
      <p:sp>
        <p:nvSpPr>
          <p:cNvPr id="651266" name="Rectangle 2"/>
          <p:cNvSpPr>
            <a:spLocks noGrp="1" noRot="1" noChangeArrowheads="1"/>
          </p:cNvSpPr>
          <p:nvPr>
            <p:ph type="title"/>
          </p:nvPr>
        </p:nvSpPr>
        <p:spPr/>
        <p:txBody>
          <a:bodyPr/>
          <a:lstStyle/>
          <a:p>
            <a:r>
              <a:rPr lang="zh-CN" altLang="en-US" b="1" u="sng"/>
              <a:t>第三章：图形输入与交互技术</a:t>
            </a:r>
          </a:p>
        </p:txBody>
      </p:sp>
      <p:sp>
        <p:nvSpPr>
          <p:cNvPr id="651267" name="Rectangle 3"/>
          <p:cNvSpPr>
            <a:spLocks noChangeArrowheads="1"/>
          </p:cNvSpPr>
          <p:nvPr/>
        </p:nvSpPr>
        <p:spPr bwMode="auto">
          <a:xfrm>
            <a:off x="0" y="2351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651268" name="Picture 4" descr="4-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989138"/>
            <a:ext cx="3960813" cy="33305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51277" name="Group 13"/>
          <p:cNvGraphicFramePr>
            <a:graphicFrameLocks noGrp="1"/>
          </p:cNvGraphicFramePr>
          <p:nvPr>
            <p:ph idx="1"/>
          </p:nvPr>
        </p:nvGraphicFramePr>
        <p:xfrm>
          <a:off x="900113" y="5661025"/>
          <a:ext cx="3211512" cy="430213"/>
        </p:xfrm>
        <a:graphic>
          <a:graphicData uri="http://schemas.openxmlformats.org/drawingml/2006/table">
            <a:tbl>
              <a:tblPr/>
              <a:tblGrid>
                <a:gridCol w="3211512"/>
              </a:tblGrid>
              <a:tr h="4302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图 </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3.2.3 </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事件方式的输入过程</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651275" name="Rectangle 11"/>
          <p:cNvSpPr>
            <a:spLocks noChangeArrowheads="1"/>
          </p:cNvSpPr>
          <p:nvPr/>
        </p:nvSpPr>
        <p:spPr bwMode="auto">
          <a:xfrm>
            <a:off x="4859338" y="2060575"/>
            <a:ext cx="3671887" cy="300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hlink"/>
              </a:buClr>
              <a:buFont typeface="Wingdings" pitchFamily="2" charset="2"/>
              <a:buChar char="v"/>
            </a:pPr>
            <a:r>
              <a:rPr lang="en-US" altLang="zh-CN">
                <a:latin typeface="Times New Roman" pitchFamily="18" charset="0"/>
                <a:ea typeface="仿宋_GB2312" pitchFamily="49" charset="-122"/>
              </a:rPr>
              <a:t> </a:t>
            </a:r>
            <a:r>
              <a:rPr lang="zh-CN" altLang="en-US"/>
              <a:t>在事件模式数据输入过程中，输入设备和程序分别各自运行</a:t>
            </a:r>
          </a:p>
          <a:p>
            <a:pPr algn="just">
              <a:spcBef>
                <a:spcPct val="20000"/>
              </a:spcBef>
              <a:buClr>
                <a:schemeClr val="hlink"/>
              </a:buClr>
              <a:buFont typeface="Wingdings" pitchFamily="2" charset="2"/>
              <a:buChar char="v"/>
            </a:pPr>
            <a:r>
              <a:rPr lang="zh-CN" altLang="en-US"/>
              <a:t> 输入设备产生的数据被组织成事件结点，排入事件队列中等待程序处理</a:t>
            </a:r>
          </a:p>
          <a:p>
            <a:pPr algn="just">
              <a:spcBef>
                <a:spcPct val="20000"/>
              </a:spcBef>
              <a:buClr>
                <a:schemeClr val="hlink"/>
              </a:buClr>
              <a:buFont typeface="Wingdings" pitchFamily="2" charset="2"/>
              <a:buChar char="v"/>
            </a:pPr>
            <a:r>
              <a:rPr lang="zh-CN" altLang="en-US"/>
              <a:t> 程序运行到事件处理语句时，就从事件队列中取出队首事件予以处理</a:t>
            </a:r>
          </a:p>
          <a:p>
            <a:pPr algn="just">
              <a:spcBef>
                <a:spcPct val="20000"/>
              </a:spcBef>
              <a:buClr>
                <a:schemeClr val="hlink"/>
              </a:buClr>
              <a:buFont typeface="Wingdings" pitchFamily="2" charset="2"/>
              <a:buChar char="v"/>
            </a:pPr>
            <a:r>
              <a:rPr lang="zh-CN" altLang="en-US"/>
              <a:t> 如果事件队空，程序则等待一定的时间片，等待事件的发生</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5CAD8C-E3AD-4823-B133-A7060E51FA67}"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E87361B4-61D3-41C4-996A-1A1C24A7D063}" type="slidenum">
              <a:rPr lang="en-US" altLang="zh-CN"/>
              <a:pPr/>
              <a:t>16</a:t>
            </a:fld>
            <a:endParaRPr lang="en-US" altLang="zh-CN"/>
          </a:p>
        </p:txBody>
      </p:sp>
      <p:sp>
        <p:nvSpPr>
          <p:cNvPr id="532482" name="Rectangle 2"/>
          <p:cNvSpPr>
            <a:spLocks noGrp="1" noRot="1" noChangeArrowheads="1"/>
          </p:cNvSpPr>
          <p:nvPr>
            <p:ph type="title"/>
          </p:nvPr>
        </p:nvSpPr>
        <p:spPr/>
        <p:txBody>
          <a:bodyPr/>
          <a:lstStyle/>
          <a:p>
            <a:r>
              <a:rPr lang="zh-CN" altLang="en-US" b="1" u="sng"/>
              <a:t>第三章：图形输入与交互技术</a:t>
            </a:r>
          </a:p>
        </p:txBody>
      </p:sp>
      <p:sp>
        <p:nvSpPr>
          <p:cNvPr id="532483" name="Rectangle 3"/>
          <p:cNvSpPr>
            <a:spLocks noGrp="1" noRot="1" noChangeArrowheads="1"/>
          </p:cNvSpPr>
          <p:nvPr>
            <p:ph type="body" idx="1"/>
          </p:nvPr>
        </p:nvSpPr>
        <p:spPr/>
        <p:txBody>
          <a:bodyPr/>
          <a:lstStyle/>
          <a:p>
            <a:pPr lvl="1" algn="just"/>
            <a:r>
              <a:rPr lang="zh-CN" altLang="en-US" sz="2000"/>
              <a:t>当用</a:t>
            </a:r>
            <a:r>
              <a:rPr lang="en-US" altLang="zh-CN" sz="2000"/>
              <a:t>await_event</a:t>
            </a:r>
            <a:r>
              <a:rPr lang="zh-CN" altLang="en-US" sz="2000"/>
              <a:t>命令使某设备进入事件输入控制方式，而且事件队列为非空时，在队列的第一个事件就被传送到当前事件记录中，对于定位器、笔划设备、在</a:t>
            </a:r>
            <a:r>
              <a:rPr lang="en-US" altLang="zh-CN" sz="2000"/>
              <a:t>device_class</a:t>
            </a:r>
            <a:r>
              <a:rPr lang="zh-CN" altLang="en-US" sz="2000"/>
              <a:t>参数中存放了它们的类型</a:t>
            </a:r>
          </a:p>
          <a:p>
            <a:pPr lvl="1" algn="just"/>
            <a:r>
              <a:rPr lang="zh-CN" altLang="en-US" sz="2000"/>
              <a:t>为了从当前事件记录中检索一个输入的数据，还需要采用一个事件输入方式命令，其格式类似与请求、取样方式的命令，但在此命令中不需要有工作站和设备码参数，因为在数据记录中已有这些参数</a:t>
            </a:r>
          </a:p>
          <a:p>
            <a:pPr lvl="1" algn="just"/>
            <a:r>
              <a:rPr lang="zh-CN" altLang="en-US" sz="2000"/>
              <a:t>用下述命令从当前事件记录中得到一个定位数据</a:t>
            </a:r>
          </a:p>
          <a:p>
            <a:pPr lvl="2" algn="just"/>
            <a:r>
              <a:rPr lang="en-US" altLang="zh-CN" sz="1800"/>
              <a:t>get_locator(x,y)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F952C2-C0F4-4E0A-BAB1-E45D531963F8}"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9AC058E0-59F2-47F0-8CEE-464C0405D1BB}" type="slidenum">
              <a:rPr lang="en-US" altLang="zh-CN"/>
              <a:pPr/>
              <a:t>17</a:t>
            </a:fld>
            <a:endParaRPr lang="en-US" altLang="zh-CN"/>
          </a:p>
        </p:txBody>
      </p:sp>
      <p:sp>
        <p:nvSpPr>
          <p:cNvPr id="533506" name="Rectangle 2"/>
          <p:cNvSpPr>
            <a:spLocks noGrp="1" noRot="1" noChangeArrowheads="1"/>
          </p:cNvSpPr>
          <p:nvPr>
            <p:ph type="title"/>
          </p:nvPr>
        </p:nvSpPr>
        <p:spPr/>
        <p:txBody>
          <a:bodyPr/>
          <a:lstStyle/>
          <a:p>
            <a:r>
              <a:rPr lang="zh-CN" altLang="en-US" b="1" u="sng"/>
              <a:t>第三章：图形输入与交互技术</a:t>
            </a:r>
          </a:p>
        </p:txBody>
      </p:sp>
      <p:sp>
        <p:nvSpPr>
          <p:cNvPr id="533507" name="Rectangle 3"/>
          <p:cNvSpPr>
            <a:spLocks noGrp="1" noRot="1" noChangeArrowheads="1"/>
          </p:cNvSpPr>
          <p:nvPr>
            <p:ph type="body" idx="1"/>
          </p:nvPr>
        </p:nvSpPr>
        <p:spPr/>
        <p:txBody>
          <a:bodyPr/>
          <a:lstStyle/>
          <a:p>
            <a:pPr lvl="1" algn="just"/>
            <a:r>
              <a:rPr lang="zh-CN" altLang="en-US" sz="2000"/>
              <a:t>例：用</a:t>
            </a:r>
            <a:r>
              <a:rPr lang="en-US" altLang="zh-CN" sz="2000"/>
              <a:t>await_event</a:t>
            </a:r>
            <a:r>
              <a:rPr lang="zh-CN" altLang="en-US" sz="2000"/>
              <a:t>、</a:t>
            </a:r>
            <a:r>
              <a:rPr lang="en-US" altLang="zh-CN" sz="2000"/>
              <a:t>get_locator</a:t>
            </a:r>
            <a:r>
              <a:rPr lang="zh-CN" altLang="en-US" sz="2000"/>
              <a:t>命令从</a:t>
            </a:r>
            <a:r>
              <a:rPr lang="en-US" altLang="zh-CN" sz="2000"/>
              <a:t>1</a:t>
            </a:r>
            <a:r>
              <a:rPr lang="zh-CN" altLang="en-US" sz="2000"/>
              <a:t>号工作站的图形输入板上输入一个点集，并用直线段连接这些点</a:t>
            </a:r>
          </a:p>
          <a:p>
            <a:pPr algn="just">
              <a:buClr>
                <a:schemeClr val="tx1"/>
              </a:buClr>
              <a:buFont typeface="Wingdings" pitchFamily="2" charset="2"/>
              <a:buNone/>
            </a:pPr>
            <a:r>
              <a:rPr lang="zh-CN" altLang="en-US" sz="2400"/>
              <a:t>		</a:t>
            </a:r>
            <a:r>
              <a:rPr lang="en-US" altLang="zh-CN" sz="1800"/>
              <a:t>set_stroke_mode(1,2,event);</a:t>
            </a:r>
          </a:p>
          <a:p>
            <a:pPr algn="just">
              <a:buClr>
                <a:schemeClr val="tx1"/>
              </a:buClr>
              <a:buFont typeface="Wingdings" pitchFamily="2" charset="2"/>
              <a:buNone/>
            </a:pPr>
            <a:r>
              <a:rPr lang="en-US" altLang="zh-CN" sz="1800"/>
              <a:t>		if(device_class==stroke)</a:t>
            </a:r>
          </a:p>
          <a:p>
            <a:pPr algn="just">
              <a:buClr>
                <a:schemeClr val="tx1"/>
              </a:buClr>
              <a:buFont typeface="Wingdings" pitchFamily="2" charset="2"/>
              <a:buNone/>
            </a:pPr>
            <a:r>
              <a:rPr lang="en-US" altLang="zh-CN" sz="1800"/>
              <a:t>    		{</a:t>
            </a:r>
          </a:p>
          <a:p>
            <a:pPr algn="just">
              <a:buClr>
                <a:schemeClr val="tx1"/>
              </a:buClr>
              <a:buFont typeface="Wingdings" pitchFamily="2" charset="2"/>
              <a:buNone/>
            </a:pPr>
            <a:r>
              <a:rPr lang="en-US" altLang="zh-CN" sz="1800"/>
              <a:t>	    	     await_event(60,device_class,ws,device_code);</a:t>
            </a:r>
          </a:p>
          <a:p>
            <a:pPr algn="just">
              <a:buClr>
                <a:schemeClr val="tx1"/>
              </a:buClr>
              <a:buFont typeface="Wingdings" pitchFamily="2" charset="2"/>
              <a:buNone/>
            </a:pPr>
            <a:r>
              <a:rPr lang="en-US" altLang="zh-CN" sz="1800"/>
              <a:t>		}</a:t>
            </a:r>
          </a:p>
          <a:p>
            <a:pPr algn="just">
              <a:buClr>
                <a:schemeClr val="tx1"/>
              </a:buClr>
              <a:buFont typeface="Wingdings" pitchFamily="2" charset="2"/>
              <a:buNone/>
            </a:pPr>
            <a:r>
              <a:rPr lang="en-US" altLang="zh-CN" sz="1800"/>
              <a:t>		get_stroke(n,xa,ya);</a:t>
            </a:r>
          </a:p>
          <a:p>
            <a:pPr algn="just">
              <a:buClr>
                <a:schemeClr val="tx1"/>
              </a:buClr>
              <a:buFont typeface="Wingdings" pitchFamily="2" charset="2"/>
              <a:buNone/>
            </a:pPr>
            <a:r>
              <a:rPr lang="en-US" altLang="zh-CN" sz="1800"/>
              <a:t>		polyline(n,xa,ya);</a:t>
            </a:r>
          </a:p>
          <a:p>
            <a:pPr lvl="1" algn="just"/>
            <a:r>
              <a:rPr lang="en-US" altLang="zh-CN" sz="2000"/>
              <a:t>IF</a:t>
            </a:r>
            <a:r>
              <a:rPr lang="zh-CN" altLang="en-US" sz="2000"/>
              <a:t>条件循环为了把从其它设备来的在队列中的数据滤掉；设置的等待时间为</a:t>
            </a:r>
            <a:r>
              <a:rPr lang="en-US" altLang="zh-CN" sz="2000"/>
              <a:t>1</a:t>
            </a:r>
            <a:r>
              <a:rPr lang="zh-CN" altLang="en-US" sz="2000"/>
              <a:t>分钟，以保证输入数据接收完毕</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8C78C0-9978-41AF-89CC-65DA2389F03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CDB741B6-B3C6-4F98-957B-70E3F3BE1AF3}" type="slidenum">
              <a:rPr lang="en-US" altLang="zh-CN"/>
              <a:pPr/>
              <a:t>18</a:t>
            </a:fld>
            <a:endParaRPr lang="en-US" altLang="zh-CN"/>
          </a:p>
        </p:txBody>
      </p:sp>
      <p:sp>
        <p:nvSpPr>
          <p:cNvPr id="536578" name="Rectangle 2"/>
          <p:cNvSpPr>
            <a:spLocks noGrp="1" noRot="1" noChangeArrowheads="1"/>
          </p:cNvSpPr>
          <p:nvPr>
            <p:ph type="title"/>
          </p:nvPr>
        </p:nvSpPr>
        <p:spPr/>
        <p:txBody>
          <a:bodyPr/>
          <a:lstStyle/>
          <a:p>
            <a:r>
              <a:rPr lang="zh-CN" altLang="en-US" b="1" u="sng"/>
              <a:t>第三章：图形输入与交互技术</a:t>
            </a:r>
          </a:p>
        </p:txBody>
      </p:sp>
      <p:sp>
        <p:nvSpPr>
          <p:cNvPr id="536579" name="Rectangle 3"/>
          <p:cNvSpPr>
            <a:spLocks noGrp="1" noRot="1" noChangeArrowheads="1"/>
          </p:cNvSpPr>
          <p:nvPr>
            <p:ph type="body" idx="1"/>
          </p:nvPr>
        </p:nvSpPr>
        <p:spPr/>
        <p:txBody>
          <a:bodyPr/>
          <a:lstStyle/>
          <a:p>
            <a:pPr algn="just"/>
            <a:r>
              <a:rPr lang="en-US" altLang="zh-CN" sz="2400"/>
              <a:t>3.2.5 </a:t>
            </a:r>
            <a:r>
              <a:rPr lang="zh-CN" altLang="en-US" sz="2400"/>
              <a:t>输入控制方式的混合使用</a:t>
            </a:r>
          </a:p>
          <a:p>
            <a:pPr lvl="1" algn="just"/>
            <a:r>
              <a:rPr lang="zh-CN" altLang="en-US" sz="2000"/>
              <a:t>例：在不同输入控制方式下同时应用不同的输入设备，目的要拖动一个形体在屏幕上运动，当达到最终位置，可按一键来终止这种拖动。笔的位置由取样方式得到，按钮的输入存放在事件队列中</a:t>
            </a:r>
          </a:p>
          <a:p>
            <a:pPr algn="just">
              <a:buFont typeface="Wingdings" pitchFamily="2" charset="2"/>
              <a:buNone/>
            </a:pPr>
            <a:r>
              <a:rPr lang="zh-CN" altLang="en-US" sz="2000"/>
              <a:t>		</a:t>
            </a:r>
            <a:r>
              <a:rPr lang="en-US" altLang="zh-CN" sz="1800"/>
              <a:t>set_locator_mode(1,3,sample); // </a:t>
            </a:r>
            <a:r>
              <a:rPr lang="zh-CN" altLang="en-US" sz="1800"/>
              <a:t>把光笔设成定位设备</a:t>
            </a:r>
          </a:p>
          <a:p>
            <a:pPr algn="just">
              <a:buFont typeface="Wingdings" pitchFamily="2" charset="2"/>
              <a:buNone/>
            </a:pPr>
            <a:r>
              <a:rPr lang="zh-CN" altLang="en-US" sz="1800"/>
              <a:t>		</a:t>
            </a:r>
            <a:r>
              <a:rPr lang="en-US" altLang="zh-CN" sz="1800"/>
              <a:t>set_choice_mode(1,7,event);    // </a:t>
            </a:r>
            <a:r>
              <a:rPr lang="zh-CN" altLang="en-US" sz="1800"/>
              <a:t>把按钮设成选择设备</a:t>
            </a:r>
          </a:p>
          <a:p>
            <a:pPr algn="just">
              <a:buFont typeface="Wingdings" pitchFamily="2" charset="2"/>
              <a:buNone/>
            </a:pPr>
            <a:r>
              <a:rPr lang="zh-CN" altLang="en-US" sz="1800"/>
              <a:t>		</a:t>
            </a:r>
            <a:r>
              <a:rPr lang="en-US" altLang="zh-CN" sz="1800"/>
              <a:t>if(class==choice) then              // </a:t>
            </a:r>
            <a:r>
              <a:rPr lang="zh-CN" altLang="en-US" sz="1800"/>
              <a:t>如按过按钮键，则停止</a:t>
            </a:r>
          </a:p>
          <a:p>
            <a:pPr algn="just">
              <a:buFont typeface="Wingdings" pitchFamily="2" charset="2"/>
              <a:buNone/>
            </a:pPr>
            <a:r>
              <a:rPr lang="zh-CN" altLang="en-US" sz="1800"/>
              <a:t>		    </a:t>
            </a:r>
            <a:r>
              <a:rPr lang="en-US" altLang="zh-CN" sz="1800"/>
              <a:t>{  sample_locator(1,3,x,y);        // </a:t>
            </a:r>
            <a:r>
              <a:rPr lang="zh-CN" altLang="en-US" sz="1800"/>
              <a:t>读入笔的位置</a:t>
            </a:r>
          </a:p>
          <a:p>
            <a:pPr algn="just">
              <a:buFont typeface="Wingdings" pitchFamily="2" charset="2"/>
              <a:buNone/>
            </a:pPr>
            <a:r>
              <a:rPr lang="zh-CN" altLang="en-US" sz="1800"/>
              <a:t>	  	   </a:t>
            </a:r>
            <a:r>
              <a:rPr lang="en-US" altLang="zh-CN" sz="1800"/>
              <a:t>(</a:t>
            </a:r>
            <a:r>
              <a:rPr lang="zh-CN" altLang="en-US" sz="1800"/>
              <a:t>把形体平移到</a:t>
            </a:r>
            <a:r>
              <a:rPr lang="en-US" altLang="zh-CN" sz="1800"/>
              <a:t>x,y</a:t>
            </a:r>
            <a:r>
              <a:rPr lang="zh-CN" altLang="en-US" sz="1800"/>
              <a:t>处，并输出形体，此处这段程序略</a:t>
            </a:r>
            <a:r>
              <a:rPr lang="en-US" altLang="zh-CN" sz="1800"/>
              <a:t>)</a:t>
            </a:r>
          </a:p>
          <a:p>
            <a:pPr algn="just">
              <a:buFont typeface="Wingdings" pitchFamily="2" charset="2"/>
              <a:buNone/>
            </a:pPr>
            <a:r>
              <a:rPr lang="en-US" altLang="zh-CN" sz="1800"/>
              <a:t>	    	       await_event(0,class,ws,code);  </a:t>
            </a:r>
          </a:p>
          <a:p>
            <a:pPr algn="just">
              <a:buFont typeface="Wingdings" pitchFamily="2" charset="2"/>
              <a:buNone/>
            </a:pPr>
            <a:r>
              <a:rPr lang="en-US" altLang="zh-CN" sz="1800"/>
              <a:t>  		    }  // </a:t>
            </a:r>
            <a:r>
              <a:rPr lang="zh-CN" altLang="en-US" sz="1800"/>
              <a:t>检查输入的事件队列</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47789A3-039F-45BE-ACAC-4A74718F4538}"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D3DCAB0-5876-4981-B616-D6101E512259}" type="slidenum">
              <a:rPr lang="en-US" altLang="zh-CN"/>
              <a:pPr/>
              <a:t>19</a:t>
            </a:fld>
            <a:endParaRPr lang="en-US" altLang="zh-CN"/>
          </a:p>
        </p:txBody>
      </p:sp>
      <p:sp>
        <p:nvSpPr>
          <p:cNvPr id="665602" name="Rectangle 2"/>
          <p:cNvSpPr>
            <a:spLocks noGrp="1" noRot="1" noChangeArrowheads="1"/>
          </p:cNvSpPr>
          <p:nvPr>
            <p:ph type="title"/>
          </p:nvPr>
        </p:nvSpPr>
        <p:spPr/>
        <p:txBody>
          <a:bodyPr/>
          <a:lstStyle/>
          <a:p>
            <a:r>
              <a:rPr lang="zh-CN" altLang="en-US" b="1" u="sng"/>
              <a:t>第三章：图形输入与交互技术</a:t>
            </a:r>
          </a:p>
        </p:txBody>
      </p:sp>
      <p:sp>
        <p:nvSpPr>
          <p:cNvPr id="665603" name="Rectangle 3"/>
          <p:cNvSpPr>
            <a:spLocks noGrp="1" noRot="1" noChangeArrowheads="1"/>
          </p:cNvSpPr>
          <p:nvPr>
            <p:ph type="body" idx="1"/>
          </p:nvPr>
        </p:nvSpPr>
        <p:spPr/>
        <p:txBody>
          <a:bodyPr/>
          <a:lstStyle/>
          <a:p>
            <a:r>
              <a:rPr lang="zh-CN" altLang="en-US" sz="2400"/>
              <a:t>总结</a:t>
            </a:r>
          </a:p>
          <a:p>
            <a:pPr lvl="1"/>
            <a:r>
              <a:rPr lang="zh-CN" altLang="en-US" sz="2000"/>
              <a:t>请求方式是在应用程序的控制下工作的</a:t>
            </a:r>
          </a:p>
          <a:p>
            <a:pPr lvl="1"/>
            <a:r>
              <a:rPr lang="zh-CN" altLang="en-US" sz="2000"/>
              <a:t>在取样方式下，允许输入设备和应用程序同时工作</a:t>
            </a:r>
          </a:p>
          <a:p>
            <a:pPr lvl="1"/>
            <a:r>
              <a:rPr lang="zh-CN" altLang="en-US" sz="2000"/>
              <a:t>在事件方式下，由输入设备来初始化数据输入，控制数据处理进程</a:t>
            </a:r>
          </a:p>
          <a:p>
            <a:pPr lvl="1"/>
            <a:r>
              <a:rPr lang="zh-CN" altLang="en-US" sz="2000"/>
              <a:t>一旦有一种逻辑输入设备以及特定的物理设备已被设成相应的方式后，即可用来输入数据或命令。一个应用程序同时可在几种输入控制方式下应用几个不同的输入设备来进行工作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D4CF75-8E01-452B-9E95-083CD43A2591}"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253D869-5442-496E-A68A-1C958B9BD0BF}" type="slidenum">
              <a:rPr lang="en-US" altLang="zh-CN"/>
              <a:pPr/>
              <a:t>2</a:t>
            </a:fld>
            <a:endParaRPr lang="en-US" altLang="zh-CN"/>
          </a:p>
        </p:txBody>
      </p:sp>
      <p:sp>
        <p:nvSpPr>
          <p:cNvPr id="658434" name="Rectangle 2"/>
          <p:cNvSpPr>
            <a:spLocks noGrp="1" noRot="1" noChangeArrowheads="1"/>
          </p:cNvSpPr>
          <p:nvPr>
            <p:ph type="title"/>
          </p:nvPr>
        </p:nvSpPr>
        <p:spPr/>
        <p:txBody>
          <a:bodyPr/>
          <a:lstStyle/>
          <a:p>
            <a:r>
              <a:rPr lang="zh-CN" altLang="en-US" b="1" u="sng"/>
              <a:t>第三章：图形输入与交互技术</a:t>
            </a:r>
          </a:p>
        </p:txBody>
      </p:sp>
      <p:sp>
        <p:nvSpPr>
          <p:cNvPr id="658435" name="Rectangle 3"/>
          <p:cNvSpPr>
            <a:spLocks noGrp="1" noRot="1" noChangeArrowheads="1"/>
          </p:cNvSpPr>
          <p:nvPr>
            <p:ph type="body" idx="1"/>
          </p:nvPr>
        </p:nvSpPr>
        <p:spPr/>
        <p:txBody>
          <a:bodyPr/>
          <a:lstStyle/>
          <a:p>
            <a:pPr lvl="1"/>
            <a:r>
              <a:rPr lang="zh-CN" altLang="en-US" sz="2000"/>
              <a:t>描画设备</a:t>
            </a:r>
            <a:r>
              <a:rPr lang="en-US" altLang="zh-CN" sz="2000"/>
              <a:t>(Stroke)</a:t>
            </a:r>
          </a:p>
          <a:p>
            <a:pPr lvl="2"/>
            <a:r>
              <a:rPr lang="zh-CN" altLang="en-US" sz="1800"/>
              <a:t>指定用户空间的一组有序点的位置，比如一条折线的顶点组、一条自由曲线的控制点等。</a:t>
            </a:r>
          </a:p>
          <a:p>
            <a:pPr lvl="2"/>
            <a:r>
              <a:rPr lang="zh-CN" altLang="en-US" sz="1800"/>
              <a:t>输入方式、对应的物理设备基本和定位设备一致</a:t>
            </a:r>
          </a:p>
          <a:p>
            <a:pPr lvl="1"/>
            <a:r>
              <a:rPr lang="zh-CN" altLang="en-US" sz="2000"/>
              <a:t>定值设备</a:t>
            </a:r>
            <a:r>
              <a:rPr lang="en-US" altLang="zh-CN" sz="2000"/>
              <a:t>(Valuator)</a:t>
            </a:r>
          </a:p>
          <a:p>
            <a:pPr lvl="2"/>
            <a:r>
              <a:rPr lang="zh-CN" altLang="en-US" sz="1800"/>
              <a:t>用来为应用程序输入一个值</a:t>
            </a:r>
            <a:r>
              <a:rPr lang="en-US" altLang="zh-CN" sz="1800"/>
              <a:t>(</a:t>
            </a:r>
            <a:r>
              <a:rPr lang="zh-CN" altLang="en-US" sz="1800"/>
              <a:t>实数</a:t>
            </a:r>
            <a:r>
              <a:rPr lang="en-US" altLang="zh-CN" sz="1800"/>
              <a:t>)</a:t>
            </a:r>
            <a:r>
              <a:rPr lang="zh-CN" altLang="en-US" sz="1800"/>
              <a:t>，比如在旋转某一对象时输入一个旋转角度，缩放时输入一个比例因子，输入文字高度、字体大小比例因子等</a:t>
            </a:r>
          </a:p>
          <a:p>
            <a:pPr lvl="2"/>
            <a:r>
              <a:rPr lang="zh-CN" altLang="en-US" sz="1800"/>
              <a:t>输入方式</a:t>
            </a:r>
          </a:p>
          <a:p>
            <a:pPr lvl="3"/>
            <a:r>
              <a:rPr lang="zh-CN" altLang="en-US" sz="1600"/>
              <a:t>直接输入数值、通过字符串取值、通过比例尺输入、上下计数控制命令等</a:t>
            </a:r>
          </a:p>
          <a:p>
            <a:pPr lvl="2"/>
            <a:r>
              <a:rPr lang="zh-CN" altLang="en-US" sz="1800"/>
              <a:t>对应物理设备</a:t>
            </a:r>
          </a:p>
          <a:p>
            <a:pPr lvl="3"/>
            <a:r>
              <a:rPr lang="zh-CN" altLang="en-US" sz="1600"/>
              <a:t>旋钮、键盘、数字化仪、鼠标、方向键、编程功能键等</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B90BDDB-096B-4208-80BA-C94624A8C5F6}"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11B2D64B-25D7-436D-B10C-084E1996C668}" type="slidenum">
              <a:rPr lang="en-US" altLang="zh-CN"/>
              <a:pPr/>
              <a:t>20</a:t>
            </a:fld>
            <a:endParaRPr lang="en-US" altLang="zh-CN"/>
          </a:p>
        </p:txBody>
      </p:sp>
      <p:sp>
        <p:nvSpPr>
          <p:cNvPr id="537602" name="Rectangle 2"/>
          <p:cNvSpPr>
            <a:spLocks noGrp="1" noRot="1" noChangeArrowheads="1"/>
          </p:cNvSpPr>
          <p:nvPr>
            <p:ph type="title"/>
          </p:nvPr>
        </p:nvSpPr>
        <p:spPr/>
        <p:txBody>
          <a:bodyPr/>
          <a:lstStyle/>
          <a:p>
            <a:r>
              <a:rPr lang="zh-CN" altLang="en-US" b="1" u="sng"/>
              <a:t>第三章：图形输入与交互技术</a:t>
            </a:r>
          </a:p>
        </p:txBody>
      </p:sp>
      <p:sp>
        <p:nvSpPr>
          <p:cNvPr id="537603" name="Rectangle 3"/>
          <p:cNvSpPr>
            <a:spLocks noGrp="1" noRot="1" noChangeArrowheads="1"/>
          </p:cNvSpPr>
          <p:nvPr>
            <p:ph type="body" idx="1"/>
          </p:nvPr>
        </p:nvSpPr>
        <p:spPr/>
        <p:txBody>
          <a:bodyPr/>
          <a:lstStyle/>
          <a:p>
            <a:pPr algn="just"/>
            <a:r>
              <a:rPr lang="en-US" altLang="zh-CN" sz="2400"/>
              <a:t>3.3 </a:t>
            </a:r>
            <a:r>
              <a:rPr lang="zh-CN" altLang="en-US" sz="2400"/>
              <a:t>交互技术</a:t>
            </a:r>
          </a:p>
          <a:p>
            <a:pPr lvl="1" algn="just"/>
            <a:r>
              <a:rPr lang="zh-CN" altLang="en-US" sz="2000"/>
              <a:t>就是使用输入设备进行输入的技术</a:t>
            </a:r>
          </a:p>
          <a:p>
            <a:pPr lvl="1" algn="just"/>
            <a:r>
              <a:rPr lang="zh-CN" altLang="en-US" sz="2000"/>
              <a:t>为帮助完成某种输入操作，计算机应在输入操作过程中显示某些反馈信息。比如，在定位操作时，屏幕上的游标跟着定位设备的动作而移动，以便让操作员了解他目前的位置从而正确地定位</a:t>
            </a:r>
          </a:p>
          <a:p>
            <a:pPr lvl="1" algn="just"/>
            <a:r>
              <a:rPr lang="en-US" altLang="zh-CN" sz="2000"/>
              <a:t>3.3.1 </a:t>
            </a:r>
            <a:r>
              <a:rPr lang="zh-CN" altLang="en-US" sz="2000"/>
              <a:t>定位技术</a:t>
            </a:r>
          </a:p>
          <a:p>
            <a:pPr lvl="2" algn="just"/>
            <a:r>
              <a:rPr lang="zh-CN" altLang="en-US" sz="1800"/>
              <a:t>定位操作是最常用的输入操作之一。如画一个圆要确定圆心和圆上点的位置，拼装部件要确定拼装位置等等</a:t>
            </a:r>
          </a:p>
          <a:p>
            <a:pPr lvl="2"/>
            <a:r>
              <a:rPr lang="zh-CN" altLang="en-US" sz="1800"/>
              <a:t>定位时常用的位置反馈信息有箭头、十字游标和大十字光标等。定位点用户坐标数值的跟踪显示有时也很必要</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051E2D0-43F2-4281-90BD-8A542C49241E}"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0D402F3-E155-4209-8777-AA776CC3375D}" type="slidenum">
              <a:rPr lang="en-US" altLang="zh-CN"/>
              <a:pPr/>
              <a:t>21</a:t>
            </a:fld>
            <a:endParaRPr lang="en-US" altLang="zh-CN"/>
          </a:p>
        </p:txBody>
      </p:sp>
      <p:sp>
        <p:nvSpPr>
          <p:cNvPr id="539650" name="Rectangle 2"/>
          <p:cNvSpPr>
            <a:spLocks noGrp="1" noRot="1" noChangeArrowheads="1"/>
          </p:cNvSpPr>
          <p:nvPr>
            <p:ph type="title"/>
          </p:nvPr>
        </p:nvSpPr>
        <p:spPr/>
        <p:txBody>
          <a:bodyPr/>
          <a:lstStyle/>
          <a:p>
            <a:r>
              <a:rPr lang="zh-CN" altLang="en-US" b="1" u="sng"/>
              <a:t>第三章：图形输入与交互技术</a:t>
            </a:r>
          </a:p>
        </p:txBody>
      </p:sp>
      <p:sp>
        <p:nvSpPr>
          <p:cNvPr id="539651" name="Rectangle 3"/>
          <p:cNvSpPr>
            <a:spLocks noGrp="1" noRot="1" noChangeArrowheads="1"/>
          </p:cNvSpPr>
          <p:nvPr>
            <p:ph type="body" idx="1"/>
          </p:nvPr>
        </p:nvSpPr>
        <p:spPr/>
        <p:txBody>
          <a:bodyPr/>
          <a:lstStyle/>
          <a:p>
            <a:pPr lvl="2" algn="just"/>
            <a:r>
              <a:rPr lang="zh-CN" altLang="en-US" sz="1800"/>
              <a:t>直接定位</a:t>
            </a:r>
          </a:p>
          <a:p>
            <a:pPr lvl="3" algn="just"/>
            <a:r>
              <a:rPr lang="zh-CN" altLang="en-US" sz="1600"/>
              <a:t>使用定位设备直接在屏幕上指定一个点的位置，比如按住触感屏一点；或用光笔在屏幕上指定一点</a:t>
            </a:r>
          </a:p>
          <a:p>
            <a:pPr lvl="2" algn="just"/>
            <a:r>
              <a:rPr lang="zh-CN" altLang="en-US" sz="1800"/>
              <a:t>间接定位</a:t>
            </a:r>
          </a:p>
          <a:p>
            <a:pPr lvl="3" algn="just"/>
            <a:r>
              <a:rPr lang="zh-CN" altLang="en-US" sz="1600"/>
              <a:t>通过定位设备的运动控制屏幕上的映射光标来进行定位；比如使用数字化仪时，定位触头在数字化仪上的位置坐标映射到屏幕上的光标坐标；鼠标器、游戏棒、轨迹球、光标键等均通过其相对运动来控制屏幕光标位置从而实现定位。在键盘上用字符串形式输入定位点的坐标值也是一种形式的间接定位</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F04F2B-5244-4E90-A328-2DD160C8CB99}"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8EE24AB-3151-4319-B5BE-6556F9645B56}" type="slidenum">
              <a:rPr lang="en-US" altLang="zh-CN"/>
              <a:pPr/>
              <a:t>22</a:t>
            </a:fld>
            <a:endParaRPr lang="en-US" altLang="zh-CN"/>
          </a:p>
        </p:txBody>
      </p:sp>
      <p:sp>
        <p:nvSpPr>
          <p:cNvPr id="541698" name="Rectangle 2"/>
          <p:cNvSpPr>
            <a:spLocks noGrp="1" noRot="1" noChangeArrowheads="1"/>
          </p:cNvSpPr>
          <p:nvPr>
            <p:ph type="title"/>
          </p:nvPr>
        </p:nvSpPr>
        <p:spPr/>
        <p:txBody>
          <a:bodyPr/>
          <a:lstStyle/>
          <a:p>
            <a:r>
              <a:rPr lang="zh-CN" altLang="en-US" b="1" u="sng"/>
              <a:t>第三章：图形输入与交互技术</a:t>
            </a:r>
          </a:p>
        </p:txBody>
      </p:sp>
      <p:sp>
        <p:nvSpPr>
          <p:cNvPr id="541699" name="Rectangle 3"/>
          <p:cNvSpPr>
            <a:spLocks noGrp="1" noRot="1" noChangeArrowheads="1"/>
          </p:cNvSpPr>
          <p:nvPr>
            <p:ph type="body" idx="1"/>
          </p:nvPr>
        </p:nvSpPr>
        <p:spPr/>
        <p:txBody>
          <a:bodyPr/>
          <a:lstStyle/>
          <a:p>
            <a:pPr lvl="1" algn="just"/>
            <a:r>
              <a:rPr lang="en-US" altLang="zh-CN" sz="2000"/>
              <a:t>3.3.2 </a:t>
            </a:r>
            <a:r>
              <a:rPr lang="zh-CN" altLang="en-US" sz="2000"/>
              <a:t>橡皮条技术</a:t>
            </a:r>
          </a:p>
          <a:p>
            <a:pPr lvl="2" algn="just"/>
            <a:r>
              <a:rPr lang="zh-CN" altLang="en-US" sz="1800"/>
              <a:t>橡皮条线段</a:t>
            </a:r>
          </a:p>
          <a:p>
            <a:pPr lvl="3" algn="just"/>
            <a:r>
              <a:rPr lang="zh-CN" altLang="en-US" sz="1600"/>
              <a:t>对屏幕两点</a:t>
            </a:r>
            <a:r>
              <a:rPr lang="en-US" altLang="zh-CN" sz="1600"/>
              <a:t>A</a:t>
            </a:r>
            <a:r>
              <a:rPr lang="zh-CN" altLang="en-US" sz="1600"/>
              <a:t>和</a:t>
            </a:r>
            <a:r>
              <a:rPr lang="en-US" altLang="zh-CN" sz="1600"/>
              <a:t>B</a:t>
            </a:r>
            <a:r>
              <a:rPr lang="zh-CN" altLang="en-US" sz="1600"/>
              <a:t>，用定位器移动点</a:t>
            </a:r>
            <a:r>
              <a:rPr lang="en-US" altLang="zh-CN" sz="1600"/>
              <a:t>B</a:t>
            </a:r>
            <a:r>
              <a:rPr lang="zh-CN" altLang="en-US" sz="1600"/>
              <a:t>时屏幕上始终有一线段连结</a:t>
            </a:r>
            <a:r>
              <a:rPr lang="en-US" altLang="zh-CN" sz="1600"/>
              <a:t>AB</a:t>
            </a:r>
            <a:r>
              <a:rPr lang="zh-CN" altLang="en-US" sz="1600"/>
              <a:t>，犹如一根橡皮条</a:t>
            </a:r>
            <a:r>
              <a:rPr lang="en-US" altLang="zh-CN" sz="1600"/>
              <a:t>(</a:t>
            </a:r>
            <a:r>
              <a:rPr lang="zh-CN" altLang="en-US" sz="1600"/>
              <a:t>异或显示</a:t>
            </a:r>
            <a:r>
              <a:rPr lang="en-US" altLang="zh-CN" sz="1600"/>
              <a:t>)</a:t>
            </a:r>
          </a:p>
          <a:p>
            <a:pPr lvl="2" algn="just"/>
            <a:r>
              <a:rPr lang="zh-CN" altLang="en-US" sz="1800"/>
              <a:t>橡皮条矩形</a:t>
            </a:r>
          </a:p>
          <a:p>
            <a:pPr lvl="3" algn="just"/>
            <a:r>
              <a:rPr lang="zh-CN" altLang="en-US" sz="1600"/>
              <a:t>矩形的一个顶点固定，在用定位器移动与该顶点相对的另一个顶点时，始终有一个矩形跟着变化</a:t>
            </a:r>
          </a:p>
          <a:p>
            <a:pPr lvl="2" algn="just"/>
            <a:r>
              <a:rPr lang="zh-CN" altLang="en-US" sz="1800"/>
              <a:t>橡皮条圆</a:t>
            </a:r>
          </a:p>
          <a:p>
            <a:pPr lvl="3" algn="just"/>
            <a:r>
              <a:rPr lang="zh-CN" altLang="en-US" sz="1600"/>
              <a:t>圆心固定，当圆上一点移动时，生成的圆跟着变化。一旦满意，按下定位键，圆上该点就得到确定。也可以将两点交换，即圆上一点固定，圆心变化。当按下定位键时圆心得到确定</a:t>
            </a:r>
          </a:p>
          <a:p>
            <a:pPr lvl="2" algn="just"/>
            <a:r>
              <a:rPr lang="zh-CN" altLang="en-US" sz="1800"/>
              <a:t>橡皮条棱锥</a:t>
            </a:r>
          </a:p>
          <a:p>
            <a:pPr lvl="3" algn="just"/>
            <a:r>
              <a:rPr lang="zh-CN" altLang="en-US" sz="1600"/>
              <a:t>底多边形固定的，随着顶点移动棱锥各棱线跟着变化，当按下定位键时，顶点和棱锥也随之确定</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D1D22632-3F41-43F5-A61F-7C8E4BD9306E}" type="datetime1">
              <a:rPr lang="zh-CN" altLang="en-US"/>
              <a:pPr/>
              <a:t>2010/11/8</a:t>
            </a:fld>
            <a:endParaRPr lang="en-US" altLang="zh-CN"/>
          </a:p>
        </p:txBody>
      </p:sp>
      <p:sp>
        <p:nvSpPr>
          <p:cNvPr id="7" name="灯片编号占位符 5"/>
          <p:cNvSpPr>
            <a:spLocks noGrp="1"/>
          </p:cNvSpPr>
          <p:nvPr>
            <p:ph type="sldNum" sz="quarter" idx="12"/>
          </p:nvPr>
        </p:nvSpPr>
        <p:spPr/>
        <p:txBody>
          <a:bodyPr/>
          <a:lstStyle/>
          <a:p>
            <a:fld id="{CAE372DC-F9A4-4FE6-88F1-E6272F739630}" type="slidenum">
              <a:rPr lang="en-US" altLang="zh-CN"/>
              <a:pPr/>
              <a:t>23</a:t>
            </a:fld>
            <a:endParaRPr lang="en-US" altLang="zh-CN"/>
          </a:p>
        </p:txBody>
      </p:sp>
      <p:sp>
        <p:nvSpPr>
          <p:cNvPr id="542722" name="Rectangle 2"/>
          <p:cNvSpPr>
            <a:spLocks noGrp="1" noRot="1" noChangeArrowheads="1"/>
          </p:cNvSpPr>
          <p:nvPr>
            <p:ph type="title"/>
          </p:nvPr>
        </p:nvSpPr>
        <p:spPr/>
        <p:txBody>
          <a:bodyPr/>
          <a:lstStyle/>
          <a:p>
            <a:r>
              <a:rPr lang="zh-CN" altLang="en-US" b="1" u="sng"/>
              <a:t>第三章：图形输入与交互技术</a:t>
            </a:r>
          </a:p>
        </p:txBody>
      </p:sp>
      <p:pic>
        <p:nvPicPr>
          <p:cNvPr id="542727" name="Picture 7" descr="4-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700213"/>
            <a:ext cx="60483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28" name="Rectangle 8"/>
          <p:cNvSpPr>
            <a:spLocks noChangeArrowheads="1"/>
          </p:cNvSpPr>
          <p:nvPr/>
        </p:nvSpPr>
        <p:spPr bwMode="auto">
          <a:xfrm>
            <a:off x="3132138" y="5949950"/>
            <a:ext cx="271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图 </a:t>
            </a:r>
            <a:r>
              <a:rPr lang="en-US" altLang="zh-CN"/>
              <a:t>3.3.4 </a:t>
            </a:r>
            <a:r>
              <a:rPr lang="zh-CN" altLang="en-US"/>
              <a:t>橡皮条技术图例</a:t>
            </a:r>
            <a:r>
              <a:rPr lang="zh-CN" altLang="en-US" u="sng">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164ECF-DFDE-4A0A-8C08-09048A0A57A0}"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43AA356C-C219-47EC-AE80-ABB4A782B9B8}" type="slidenum">
              <a:rPr lang="en-US" altLang="zh-CN"/>
              <a:pPr/>
              <a:t>24</a:t>
            </a:fld>
            <a:endParaRPr lang="en-US" altLang="zh-CN"/>
          </a:p>
        </p:txBody>
      </p:sp>
      <p:sp>
        <p:nvSpPr>
          <p:cNvPr id="545794" name="Rectangle 2"/>
          <p:cNvSpPr>
            <a:spLocks noGrp="1" noRot="1" noChangeArrowheads="1"/>
          </p:cNvSpPr>
          <p:nvPr>
            <p:ph type="title"/>
          </p:nvPr>
        </p:nvSpPr>
        <p:spPr/>
        <p:txBody>
          <a:bodyPr/>
          <a:lstStyle/>
          <a:p>
            <a:r>
              <a:rPr lang="zh-CN" altLang="en-US" b="1" u="sng"/>
              <a:t>第三章：图形输入与交互技术</a:t>
            </a:r>
          </a:p>
        </p:txBody>
      </p:sp>
      <p:sp>
        <p:nvSpPr>
          <p:cNvPr id="545795" name="Rectangle 3"/>
          <p:cNvSpPr>
            <a:spLocks noGrp="1" noRot="1" noChangeArrowheads="1"/>
          </p:cNvSpPr>
          <p:nvPr>
            <p:ph type="body" idx="1"/>
          </p:nvPr>
        </p:nvSpPr>
        <p:spPr/>
        <p:txBody>
          <a:bodyPr/>
          <a:lstStyle/>
          <a:p>
            <a:pPr lvl="1" algn="just"/>
            <a:r>
              <a:rPr lang="en-US" altLang="zh-CN" sz="2000"/>
              <a:t>3.3.3 </a:t>
            </a:r>
            <a:r>
              <a:rPr lang="zh-CN" altLang="en-US" sz="2000"/>
              <a:t>拖曳技术</a:t>
            </a:r>
          </a:p>
          <a:p>
            <a:pPr lvl="2" algn="just"/>
            <a:r>
              <a:rPr lang="zh-CN" altLang="en-US" sz="1800"/>
              <a:t>以取样定位输入为基础，应用程序不断地读取定位器位置，在每一老位置上擦去原有对象图形，再在新位置上显示该对象图形，从而使对象的图形被操作员在屏幕上拖曳到适当位置。显示和擦除图形的操作与橡皮条一样使用异或方式，以便不影响其他图形</a:t>
            </a:r>
          </a:p>
          <a:p>
            <a:pPr lvl="2" algn="just"/>
            <a:r>
              <a:rPr lang="zh-CN" altLang="en-US" sz="1800"/>
              <a:t>在复杂物体的模型设计中，常用到拼装操作。拖曳技术常被用于拼装定位和其他一些操作如布局操作中去，以便使上述工作直观、简便、高效</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C4D20DE-1735-40FB-9A31-1911F5A2C37A}" type="datetime1">
              <a:rPr lang="zh-CN" altLang="en-US"/>
              <a:pPr/>
              <a:t>2010/11/8</a:t>
            </a:fld>
            <a:endParaRPr lang="en-US" altLang="zh-CN"/>
          </a:p>
        </p:txBody>
      </p:sp>
      <p:sp>
        <p:nvSpPr>
          <p:cNvPr id="7" name="灯片编号占位符 5"/>
          <p:cNvSpPr>
            <a:spLocks noGrp="1"/>
          </p:cNvSpPr>
          <p:nvPr>
            <p:ph type="sldNum" sz="quarter" idx="12"/>
          </p:nvPr>
        </p:nvSpPr>
        <p:spPr/>
        <p:txBody>
          <a:bodyPr/>
          <a:lstStyle/>
          <a:p>
            <a:fld id="{6FA4E700-D8A6-4418-B405-6B883AF82067}" type="slidenum">
              <a:rPr lang="en-US" altLang="zh-CN"/>
              <a:pPr/>
              <a:t>25</a:t>
            </a:fld>
            <a:endParaRPr lang="en-US" altLang="zh-CN"/>
          </a:p>
        </p:txBody>
      </p:sp>
      <p:sp>
        <p:nvSpPr>
          <p:cNvPr id="546818" name="Rectangle 2"/>
          <p:cNvSpPr>
            <a:spLocks noGrp="1" noRot="1" noChangeArrowheads="1"/>
          </p:cNvSpPr>
          <p:nvPr>
            <p:ph type="title"/>
          </p:nvPr>
        </p:nvSpPr>
        <p:spPr/>
        <p:txBody>
          <a:bodyPr/>
          <a:lstStyle/>
          <a:p>
            <a:r>
              <a:rPr lang="zh-CN" altLang="en-US" b="1" u="sng"/>
              <a:t>第三章：图形输入与交互技术</a:t>
            </a:r>
          </a:p>
        </p:txBody>
      </p:sp>
      <p:pic>
        <p:nvPicPr>
          <p:cNvPr id="546820" name="Picture 4" descr="4-3-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8175" y="2060575"/>
            <a:ext cx="4706938" cy="3268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6822" name="Rectangle 6"/>
          <p:cNvSpPr>
            <a:spLocks noChangeArrowheads="1"/>
          </p:cNvSpPr>
          <p:nvPr/>
        </p:nvSpPr>
        <p:spPr bwMode="auto">
          <a:xfrm>
            <a:off x="2916238" y="5949950"/>
            <a:ext cx="316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图 </a:t>
            </a:r>
            <a:r>
              <a:rPr lang="en-US" altLang="zh-CN"/>
              <a:t>3.3.5 </a:t>
            </a:r>
            <a:r>
              <a:rPr lang="zh-CN" altLang="en-US"/>
              <a:t>拖曳一个二极管符号</a:t>
            </a:r>
            <a:r>
              <a:rPr lang="zh-CN" altLang="en-US" u="sng">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CDD7232-527A-48E6-B870-7CBA677CD122}"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9D95019C-B8BA-4008-A76A-93A819A09518}" type="slidenum">
              <a:rPr lang="en-US" altLang="zh-CN"/>
              <a:pPr/>
              <a:t>26</a:t>
            </a:fld>
            <a:endParaRPr lang="en-US" altLang="zh-CN"/>
          </a:p>
        </p:txBody>
      </p:sp>
      <p:sp>
        <p:nvSpPr>
          <p:cNvPr id="547842" name="Rectangle 2"/>
          <p:cNvSpPr>
            <a:spLocks noGrp="1" noRot="1" noChangeArrowheads="1"/>
          </p:cNvSpPr>
          <p:nvPr>
            <p:ph type="title"/>
          </p:nvPr>
        </p:nvSpPr>
        <p:spPr/>
        <p:txBody>
          <a:bodyPr/>
          <a:lstStyle/>
          <a:p>
            <a:r>
              <a:rPr lang="zh-CN" altLang="en-US" b="1" u="sng"/>
              <a:t>第三章：图形输入与交互技术</a:t>
            </a:r>
          </a:p>
        </p:txBody>
      </p:sp>
      <p:sp>
        <p:nvSpPr>
          <p:cNvPr id="547843" name="Rectangle 3"/>
          <p:cNvSpPr>
            <a:spLocks noGrp="1" noRot="1" noChangeArrowheads="1"/>
          </p:cNvSpPr>
          <p:nvPr>
            <p:ph type="body" idx="1"/>
          </p:nvPr>
        </p:nvSpPr>
        <p:spPr/>
        <p:txBody>
          <a:bodyPr/>
          <a:lstStyle/>
          <a:p>
            <a:pPr algn="just"/>
            <a:r>
              <a:rPr lang="en-US" altLang="zh-CN" sz="2400"/>
              <a:t>3.3.4 </a:t>
            </a:r>
            <a:r>
              <a:rPr lang="zh-CN" altLang="en-US" sz="2400"/>
              <a:t>菜单技术</a:t>
            </a:r>
          </a:p>
          <a:p>
            <a:pPr lvl="1" algn="just"/>
            <a:r>
              <a:rPr lang="zh-CN" altLang="en-US" sz="2000"/>
              <a:t>菜单是一种很重要的交互技术。它可用于指定命令、确定操作对象或选定属性等多中选一的场合，可较好地改善应用系统的用户接口的友善性</a:t>
            </a:r>
          </a:p>
          <a:p>
            <a:pPr lvl="1"/>
            <a:r>
              <a:rPr lang="en-US" altLang="zh-CN" sz="2000"/>
              <a:t>3.3.4.1 </a:t>
            </a:r>
            <a:r>
              <a:rPr lang="zh-CN" altLang="en-US" sz="2000"/>
              <a:t>菜单的层次结构</a:t>
            </a:r>
          </a:p>
          <a:p>
            <a:pPr lvl="2"/>
            <a:r>
              <a:rPr lang="zh-CN" altLang="en-US" sz="1800"/>
              <a:t>根据可选对象的数量、性质及彼此的逻辑关系，可选项不太多时往往使用单层次菜单以利于快速选择；可选项较多时则宜按逻辑关系分成一定的层次，每模式各含若干命令的二层命令菜单结构。多层次结构的菜单中要支持从每一子菜单退回父菜单的功能，以实现在不同层之间的移动</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8D2E0C-7A5D-4E9D-86F5-3C83C8FE5D59}"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78A38458-5BEA-4C78-9364-4CC8B6D45281}" type="slidenum">
              <a:rPr lang="en-US" altLang="zh-CN"/>
              <a:pPr/>
              <a:t>27</a:t>
            </a:fld>
            <a:endParaRPr lang="en-US" altLang="zh-CN"/>
          </a:p>
        </p:txBody>
      </p:sp>
      <p:sp>
        <p:nvSpPr>
          <p:cNvPr id="548866" name="Rectangle 2"/>
          <p:cNvSpPr>
            <a:spLocks noGrp="1" noRot="1" noChangeArrowheads="1"/>
          </p:cNvSpPr>
          <p:nvPr>
            <p:ph type="title"/>
          </p:nvPr>
        </p:nvSpPr>
        <p:spPr/>
        <p:txBody>
          <a:bodyPr/>
          <a:lstStyle/>
          <a:p>
            <a:r>
              <a:rPr lang="zh-CN" altLang="en-US" b="1" u="sng"/>
              <a:t>第三章：图形输入与交互技术</a:t>
            </a:r>
          </a:p>
        </p:txBody>
      </p:sp>
      <p:sp>
        <p:nvSpPr>
          <p:cNvPr id="548867" name="Rectangle 3"/>
          <p:cNvSpPr>
            <a:spLocks noGrp="1" noRot="1" noChangeArrowheads="1"/>
          </p:cNvSpPr>
          <p:nvPr>
            <p:ph type="body" idx="1"/>
          </p:nvPr>
        </p:nvSpPr>
        <p:spPr/>
        <p:txBody>
          <a:bodyPr/>
          <a:lstStyle/>
          <a:p>
            <a:pPr lvl="1" algn="just"/>
            <a:r>
              <a:rPr lang="en-US" altLang="zh-CN" sz="2000"/>
              <a:t>3.3.4.2 </a:t>
            </a:r>
            <a:r>
              <a:rPr lang="zh-CN" altLang="en-US" sz="2000"/>
              <a:t>菜单的表示</a:t>
            </a:r>
          </a:p>
          <a:p>
            <a:pPr lvl="2" algn="just"/>
            <a:r>
              <a:rPr lang="zh-CN" altLang="en-US" sz="1800"/>
              <a:t>字符串方法</a:t>
            </a:r>
          </a:p>
          <a:p>
            <a:pPr lvl="3" algn="just"/>
            <a:r>
              <a:rPr lang="zh-CN" altLang="en-US" sz="1600"/>
              <a:t>每一菜单项用一字符串来表示。一个菜单可以是单列式、单行式或矩阵式结构，较容易组织实现</a:t>
            </a:r>
          </a:p>
          <a:p>
            <a:pPr lvl="2" algn="just"/>
            <a:r>
              <a:rPr lang="zh-CN" altLang="en-US" sz="1800"/>
              <a:t>图符方法</a:t>
            </a:r>
          </a:p>
          <a:p>
            <a:pPr lvl="3" algn="just"/>
            <a:r>
              <a:rPr lang="zh-CN" altLang="en-US" sz="1600"/>
              <a:t>每一菜单项用一个形象地表达该项内容的图形符号来表示，比较容易理解和使用</a:t>
            </a:r>
          </a:p>
          <a:p>
            <a:pPr lvl="2" algn="just"/>
            <a:r>
              <a:rPr lang="zh-CN" altLang="en-US" sz="1800"/>
              <a:t>图象菜单</a:t>
            </a:r>
          </a:p>
          <a:p>
            <a:pPr lvl="3" algn="just"/>
            <a:r>
              <a:rPr lang="zh-CN" altLang="en-US" sz="1600"/>
              <a:t>每一菜单项由表示一实物的视图来表示，比如某一类零件的零件菜单中，每一项用该零件的立体图表示，使菜单具有直观、准确的作用</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C388E86-1286-424E-BACB-095763FB567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93958D52-F714-4B05-9A52-0247B96F6226}" type="slidenum">
              <a:rPr lang="en-US" altLang="zh-CN"/>
              <a:pPr/>
              <a:t>28</a:t>
            </a:fld>
            <a:endParaRPr lang="en-US" altLang="zh-CN"/>
          </a:p>
        </p:txBody>
      </p:sp>
      <p:sp>
        <p:nvSpPr>
          <p:cNvPr id="646146" name="Rectangle 2"/>
          <p:cNvSpPr>
            <a:spLocks noGrp="1" noRot="1" noChangeArrowheads="1"/>
          </p:cNvSpPr>
          <p:nvPr>
            <p:ph type="title"/>
          </p:nvPr>
        </p:nvSpPr>
        <p:spPr/>
        <p:txBody>
          <a:bodyPr/>
          <a:lstStyle/>
          <a:p>
            <a:r>
              <a:rPr lang="zh-CN" altLang="en-US" b="1" u="sng"/>
              <a:t>第三章：图形输入与交互技术</a:t>
            </a:r>
          </a:p>
        </p:txBody>
      </p:sp>
      <p:sp>
        <p:nvSpPr>
          <p:cNvPr id="646147" name="Rectangle 3"/>
          <p:cNvSpPr>
            <a:spLocks noGrp="1" noRot="1" noChangeArrowheads="1"/>
          </p:cNvSpPr>
          <p:nvPr>
            <p:ph type="body" idx="1"/>
          </p:nvPr>
        </p:nvSpPr>
        <p:spPr/>
        <p:txBody>
          <a:bodyPr/>
          <a:lstStyle/>
          <a:p>
            <a:pPr lvl="1" algn="just"/>
            <a:r>
              <a:rPr lang="en-US" altLang="zh-CN" sz="2000"/>
              <a:t>3.3.4.3 </a:t>
            </a:r>
            <a:r>
              <a:rPr lang="zh-CN" altLang="en-US" sz="2000"/>
              <a:t>菜单的显示控制</a:t>
            </a:r>
          </a:p>
          <a:p>
            <a:pPr lvl="2" algn="just"/>
            <a:r>
              <a:rPr lang="zh-CN" altLang="en-US" sz="1800"/>
              <a:t>固定式菜单</a:t>
            </a:r>
          </a:p>
          <a:p>
            <a:pPr lvl="3" algn="just"/>
            <a:r>
              <a:rPr lang="zh-CN" altLang="en-US" sz="1600"/>
              <a:t>可在屏幕或固定在数字化设备上显示</a:t>
            </a:r>
          </a:p>
          <a:p>
            <a:pPr lvl="2" algn="just"/>
            <a:r>
              <a:rPr lang="zh-CN" altLang="en-US" sz="1800"/>
              <a:t>弹出式</a:t>
            </a:r>
            <a:r>
              <a:rPr lang="en-US" altLang="zh-CN" sz="1800"/>
              <a:t>(pop-up)</a:t>
            </a:r>
            <a:r>
              <a:rPr lang="zh-CN" altLang="en-US" sz="1800"/>
              <a:t>菜单</a:t>
            </a:r>
          </a:p>
          <a:p>
            <a:pPr lvl="3" algn="just"/>
            <a:r>
              <a:rPr lang="zh-CN" altLang="en-US" sz="1600"/>
              <a:t>典型的位置可变式菜单。总是显示在光标现行位置，在选择以后又自动消失</a:t>
            </a:r>
          </a:p>
          <a:p>
            <a:pPr lvl="2" algn="just"/>
            <a:r>
              <a:rPr lang="zh-CN" altLang="en-US" sz="1800"/>
              <a:t>菜单的可见性控制</a:t>
            </a:r>
          </a:p>
          <a:p>
            <a:pPr lvl="3" algn="just"/>
            <a:r>
              <a:rPr lang="zh-CN" altLang="en-US" sz="1600"/>
              <a:t>有永久可见</a:t>
            </a:r>
            <a:r>
              <a:rPr lang="en-US" altLang="zh-CN" sz="1600"/>
              <a:t>(</a:t>
            </a:r>
            <a:r>
              <a:rPr lang="zh-CN" altLang="en-US" sz="1600"/>
              <a:t>全局性菜单</a:t>
            </a:r>
            <a:r>
              <a:rPr lang="en-US" altLang="zh-CN" sz="1600"/>
              <a:t>)</a:t>
            </a:r>
            <a:r>
              <a:rPr lang="zh-CN" altLang="en-US" sz="1600"/>
              <a:t>和使用时可见</a:t>
            </a:r>
            <a:r>
              <a:rPr lang="en-US" altLang="zh-CN" sz="1600"/>
              <a:t>(</a:t>
            </a:r>
            <a:r>
              <a:rPr lang="zh-CN" altLang="en-US" sz="1600"/>
              <a:t>局部性菜单</a:t>
            </a:r>
            <a:r>
              <a:rPr lang="en-US" altLang="zh-CN" sz="1600"/>
              <a:t>)</a:t>
            </a:r>
            <a:r>
              <a:rPr lang="zh-CN" altLang="en-US" sz="1600"/>
              <a:t>两种控制方式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86E41F2-4BB3-4B6C-9AB9-3A899798B6C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CD39F97-B1E7-424D-A28D-7FDF056C3E2F}" type="slidenum">
              <a:rPr lang="en-US" altLang="zh-CN"/>
              <a:pPr/>
              <a:t>29</a:t>
            </a:fld>
            <a:endParaRPr lang="en-US" altLang="zh-CN"/>
          </a:p>
        </p:txBody>
      </p:sp>
      <p:sp>
        <p:nvSpPr>
          <p:cNvPr id="549890" name="Rectangle 2"/>
          <p:cNvSpPr>
            <a:spLocks noGrp="1" noRot="1" noChangeArrowheads="1"/>
          </p:cNvSpPr>
          <p:nvPr>
            <p:ph type="title"/>
          </p:nvPr>
        </p:nvSpPr>
        <p:spPr/>
        <p:txBody>
          <a:bodyPr/>
          <a:lstStyle/>
          <a:p>
            <a:r>
              <a:rPr lang="zh-CN" altLang="en-US" b="1" u="sng"/>
              <a:t>第三章：图形输入与交互技术</a:t>
            </a:r>
          </a:p>
        </p:txBody>
      </p:sp>
      <p:sp>
        <p:nvSpPr>
          <p:cNvPr id="549891" name="Rectangle 3"/>
          <p:cNvSpPr>
            <a:spLocks noGrp="1" noRot="1" noChangeArrowheads="1"/>
          </p:cNvSpPr>
          <p:nvPr>
            <p:ph type="body" idx="1"/>
          </p:nvPr>
        </p:nvSpPr>
        <p:spPr/>
        <p:txBody>
          <a:bodyPr/>
          <a:lstStyle/>
          <a:p>
            <a:pPr lvl="1" algn="just"/>
            <a:r>
              <a:rPr lang="en-US" altLang="zh-CN" sz="2000"/>
              <a:t>3.3.4.4 </a:t>
            </a:r>
            <a:r>
              <a:rPr lang="zh-CN" altLang="en-US" sz="2000"/>
              <a:t>菜单的选择</a:t>
            </a:r>
          </a:p>
          <a:p>
            <a:pPr lvl="2" algn="just"/>
            <a:r>
              <a:rPr lang="zh-CN" altLang="en-US" sz="1800"/>
              <a:t>菜单可使用多种设备来选择，如使用指点设备直接选择，使用方向键顺序循环选择，使用数字键指定选择或使用功能键对应选择等</a:t>
            </a:r>
          </a:p>
          <a:p>
            <a:pPr lvl="2" algn="just"/>
            <a:r>
              <a:rPr lang="zh-CN" altLang="en-US" sz="1800"/>
              <a:t>使用指点设备选择菜单时，每一菜单项占有一定的矩形区域，若指点设备位置落入那一项的矩形区域时该区域以醒目形式显示</a:t>
            </a:r>
            <a:r>
              <a:rPr lang="en-US" altLang="zh-CN" sz="1800"/>
              <a:t>(</a:t>
            </a:r>
            <a:r>
              <a:rPr lang="zh-CN" altLang="en-US" sz="1800"/>
              <a:t>比如阴字符形式或改变颜色</a:t>
            </a:r>
            <a:r>
              <a:rPr lang="en-US" altLang="zh-CN" sz="1800"/>
              <a:t>)</a:t>
            </a:r>
            <a:r>
              <a:rPr lang="zh-CN" altLang="en-US" sz="1800"/>
              <a:t>，一旦操作员按下确认键，当时的醒目项就是所选项。使用方向键顺序循环选择时</a:t>
            </a:r>
            <a:r>
              <a:rPr lang="en-US" altLang="zh-CN" sz="1800"/>
              <a:t>(</a:t>
            </a:r>
            <a:r>
              <a:rPr lang="zh-CN" altLang="en-US" sz="1800"/>
              <a:t>通常单行、或单列菜单，只使用二键</a:t>
            </a:r>
            <a:r>
              <a:rPr lang="en-US" altLang="zh-CN" sz="1800"/>
              <a:t>)</a:t>
            </a:r>
            <a:r>
              <a:rPr lang="zh-CN" altLang="en-US" sz="1800"/>
              <a:t>，预定一个当前项用醒目方式显示，每按一次键当前项朝一个方向移动一个位置。边界项的下一项是相反方向的边界项</a:t>
            </a:r>
          </a:p>
          <a:p>
            <a:pPr lvl="2" algn="just"/>
            <a:r>
              <a:rPr lang="zh-CN" altLang="en-US" sz="1800"/>
              <a:t>菜单中的某些项可动态地定义为有效或无效</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7CB3E22-35F7-4EB5-A7CE-54562B4953C6}"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696A36E-31F3-4D26-AB9E-AD01104F2E79}" type="slidenum">
              <a:rPr lang="en-US" altLang="zh-CN"/>
              <a:pPr/>
              <a:t>3</a:t>
            </a:fld>
            <a:endParaRPr lang="en-US" altLang="zh-CN"/>
          </a:p>
        </p:txBody>
      </p:sp>
      <p:sp>
        <p:nvSpPr>
          <p:cNvPr id="660482" name="Rectangle 2"/>
          <p:cNvSpPr>
            <a:spLocks noGrp="1" noRot="1" noChangeArrowheads="1"/>
          </p:cNvSpPr>
          <p:nvPr>
            <p:ph type="title"/>
          </p:nvPr>
        </p:nvSpPr>
        <p:spPr/>
        <p:txBody>
          <a:bodyPr/>
          <a:lstStyle/>
          <a:p>
            <a:r>
              <a:rPr lang="zh-CN" altLang="en-US" b="1" u="sng"/>
              <a:t>第三章：图形输入与交互技术</a:t>
            </a:r>
          </a:p>
        </p:txBody>
      </p:sp>
      <p:sp>
        <p:nvSpPr>
          <p:cNvPr id="660483" name="Rectangle 3"/>
          <p:cNvSpPr>
            <a:spLocks noGrp="1" noRot="1" noChangeArrowheads="1"/>
          </p:cNvSpPr>
          <p:nvPr>
            <p:ph type="body" idx="1"/>
          </p:nvPr>
        </p:nvSpPr>
        <p:spPr/>
        <p:txBody>
          <a:bodyPr/>
          <a:lstStyle/>
          <a:p>
            <a:pPr lvl="1"/>
            <a:r>
              <a:rPr lang="zh-CN" altLang="en-US" sz="2000"/>
              <a:t>选择设备</a:t>
            </a:r>
            <a:r>
              <a:rPr lang="en-US" altLang="zh-CN" sz="2000"/>
              <a:t>(Choice)</a:t>
            </a:r>
          </a:p>
          <a:p>
            <a:pPr lvl="2"/>
            <a:r>
              <a:rPr lang="zh-CN" altLang="en-US" sz="1800"/>
              <a:t>用来为应用程序在多个选项中选定一项，比如选择菜单</a:t>
            </a:r>
          </a:p>
          <a:p>
            <a:pPr lvl="2"/>
            <a:r>
              <a:rPr lang="zh-CN" altLang="en-US" sz="1800"/>
              <a:t>输入方式</a:t>
            </a:r>
          </a:p>
          <a:p>
            <a:pPr lvl="3"/>
            <a:r>
              <a:rPr lang="zh-CN" altLang="en-US" sz="1600"/>
              <a:t>直接或间接在屏幕上进行、字符串名字、时间扫描、手写输入、声音输入等</a:t>
            </a:r>
          </a:p>
          <a:p>
            <a:pPr lvl="2"/>
            <a:r>
              <a:rPr lang="zh-CN" altLang="en-US" sz="1800"/>
              <a:t>对应物理设备</a:t>
            </a:r>
          </a:p>
          <a:p>
            <a:pPr lvl="3"/>
            <a:r>
              <a:rPr lang="zh-CN" altLang="en-US" sz="1600"/>
              <a:t>光笔、触摸屏、数字化仪、鼠标、操纵杆、跟踪球、串输入设备、编程功能键、声音识别仪</a:t>
            </a:r>
          </a:p>
          <a:p>
            <a:pPr lvl="1"/>
            <a:r>
              <a:rPr lang="zh-CN" altLang="en-US" sz="2000"/>
              <a:t>拾取设备</a:t>
            </a:r>
            <a:r>
              <a:rPr lang="en-US" altLang="zh-CN" sz="2000"/>
              <a:t>(Pick)</a:t>
            </a:r>
          </a:p>
          <a:p>
            <a:pPr lvl="2"/>
            <a:r>
              <a:rPr lang="zh-CN" altLang="en-US" sz="1800"/>
              <a:t>用来在处理的模型中选取一个对象，从而为应用操作处理确定目标</a:t>
            </a:r>
          </a:p>
          <a:p>
            <a:pPr lvl="2"/>
            <a:r>
              <a:rPr lang="zh-CN" altLang="en-US" sz="1800"/>
              <a:t>输入方式</a:t>
            </a:r>
          </a:p>
          <a:p>
            <a:pPr lvl="3"/>
            <a:r>
              <a:rPr lang="zh-CN" altLang="en-US" sz="1600"/>
              <a:t>直接在屏幕进行、时间扫描、字符串名字</a:t>
            </a:r>
          </a:p>
          <a:p>
            <a:pPr lvl="2"/>
            <a:r>
              <a:rPr lang="zh-CN" altLang="en-US" sz="1800"/>
              <a:t>对应物理设备</a:t>
            </a:r>
          </a:p>
          <a:p>
            <a:pPr lvl="3"/>
            <a:r>
              <a:rPr lang="zh-CN" altLang="en-US" sz="1600"/>
              <a:t>各种定位设备、编程功能键、字符串输入设备</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C8FAD9-E946-483D-99F6-6E2639EAA6EA}"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D6B60F6-9A4D-4DE7-A062-CC09C7977972}" type="slidenum">
              <a:rPr lang="en-US" altLang="zh-CN"/>
              <a:pPr/>
              <a:t>30</a:t>
            </a:fld>
            <a:endParaRPr lang="en-US" altLang="zh-CN"/>
          </a:p>
        </p:txBody>
      </p:sp>
      <p:sp>
        <p:nvSpPr>
          <p:cNvPr id="550914" name="Rectangle 2"/>
          <p:cNvSpPr>
            <a:spLocks noGrp="1" noRot="1" noChangeArrowheads="1"/>
          </p:cNvSpPr>
          <p:nvPr>
            <p:ph type="title"/>
          </p:nvPr>
        </p:nvSpPr>
        <p:spPr/>
        <p:txBody>
          <a:bodyPr/>
          <a:lstStyle/>
          <a:p>
            <a:r>
              <a:rPr lang="zh-CN" altLang="en-US" b="1" u="sng"/>
              <a:t>第三章：图形输入与交互技术</a:t>
            </a:r>
          </a:p>
        </p:txBody>
      </p:sp>
      <p:sp>
        <p:nvSpPr>
          <p:cNvPr id="550915" name="Rectangle 3"/>
          <p:cNvSpPr>
            <a:spLocks noGrp="1" noRot="1" noChangeArrowheads="1"/>
          </p:cNvSpPr>
          <p:nvPr>
            <p:ph type="body" idx="1"/>
          </p:nvPr>
        </p:nvSpPr>
        <p:spPr/>
        <p:txBody>
          <a:bodyPr/>
          <a:lstStyle/>
          <a:p>
            <a:pPr algn="just"/>
            <a:r>
              <a:rPr lang="en-US" altLang="zh-CN" sz="2400"/>
              <a:t>3.3.5 </a:t>
            </a:r>
            <a:r>
              <a:rPr lang="zh-CN" altLang="en-US" sz="2400"/>
              <a:t>定值技术</a:t>
            </a:r>
          </a:p>
          <a:p>
            <a:pPr lvl="1" algn="just"/>
            <a:r>
              <a:rPr lang="zh-CN" altLang="en-US" sz="2000"/>
              <a:t>定值输入用于给出旋转角度、缩放因子等</a:t>
            </a:r>
          </a:p>
          <a:p>
            <a:pPr lvl="1" algn="just"/>
            <a:r>
              <a:rPr lang="zh-CN" altLang="en-US" sz="2000"/>
              <a:t>键盘键入</a:t>
            </a:r>
          </a:p>
          <a:p>
            <a:pPr lvl="2" algn="just"/>
            <a:r>
              <a:rPr lang="zh-CN" altLang="en-US" sz="1800"/>
              <a:t>最基本的和直接的方法</a:t>
            </a:r>
          </a:p>
          <a:p>
            <a:pPr lvl="1" algn="just"/>
            <a:r>
              <a:rPr lang="zh-CN" altLang="en-US" sz="2000"/>
              <a:t>旋钮输入</a:t>
            </a:r>
          </a:p>
          <a:p>
            <a:pPr lvl="2" algn="just"/>
            <a:r>
              <a:rPr lang="zh-CN" altLang="en-US" sz="1800"/>
              <a:t>利用电阻大小的原理将旋钮位置转换成输入值</a:t>
            </a:r>
          </a:p>
          <a:p>
            <a:pPr lvl="1" algn="just"/>
            <a:r>
              <a:rPr lang="zh-CN" altLang="en-US" sz="2000"/>
              <a:t>刻度尺和比例尺</a:t>
            </a:r>
          </a:p>
          <a:p>
            <a:pPr lvl="2" algn="just"/>
            <a:r>
              <a:rPr lang="zh-CN" altLang="en-US" sz="1800"/>
              <a:t>屏幕上显示的二种均匀和非均匀的尺子。操作员通过使用指点设备控制光标在尺子上的移动，同时在屏幕上给出与位置对应的值，在适当时刻，按下定值键来获得要输入的值</a:t>
            </a:r>
          </a:p>
          <a:p>
            <a:pPr lvl="1" algn="just"/>
            <a:r>
              <a:rPr lang="zh-CN" altLang="en-US" sz="2000"/>
              <a:t>旋转盘</a:t>
            </a:r>
          </a:p>
          <a:p>
            <a:pPr lvl="2" algn="just"/>
            <a:r>
              <a:rPr lang="zh-CN" altLang="en-US" sz="1800"/>
              <a:t>与刻度尺、比例尺原理相同，也有均匀和非均匀两种，操作员控制从圆心出发的线段绕圆心的旋转，根据显示的角度读数或数据读数来定值</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A6F2DD59-0245-4CCD-BC23-C76FAE788D45}" type="datetime1">
              <a:rPr lang="zh-CN" altLang="en-US"/>
              <a:pPr/>
              <a:t>2010/11/8</a:t>
            </a:fld>
            <a:endParaRPr lang="en-US" altLang="zh-CN"/>
          </a:p>
        </p:txBody>
      </p:sp>
      <p:sp>
        <p:nvSpPr>
          <p:cNvPr id="7" name="灯片编号占位符 5"/>
          <p:cNvSpPr>
            <a:spLocks noGrp="1"/>
          </p:cNvSpPr>
          <p:nvPr>
            <p:ph type="sldNum" sz="quarter" idx="12"/>
          </p:nvPr>
        </p:nvSpPr>
        <p:spPr/>
        <p:txBody>
          <a:bodyPr/>
          <a:lstStyle/>
          <a:p>
            <a:fld id="{6AB0BED5-D832-40F3-BE06-7B5A0ADA1E23}" type="slidenum">
              <a:rPr lang="en-US" altLang="zh-CN"/>
              <a:pPr/>
              <a:t>31</a:t>
            </a:fld>
            <a:endParaRPr lang="en-US" altLang="zh-CN"/>
          </a:p>
        </p:txBody>
      </p:sp>
      <p:sp>
        <p:nvSpPr>
          <p:cNvPr id="552962" name="Rectangle 2"/>
          <p:cNvSpPr>
            <a:spLocks noGrp="1" noRot="1" noChangeArrowheads="1"/>
          </p:cNvSpPr>
          <p:nvPr>
            <p:ph type="title"/>
          </p:nvPr>
        </p:nvSpPr>
        <p:spPr/>
        <p:txBody>
          <a:bodyPr/>
          <a:lstStyle/>
          <a:p>
            <a:r>
              <a:rPr lang="zh-CN" altLang="en-US" b="1" u="sng"/>
              <a:t>第三章：图形输入与交互技术</a:t>
            </a:r>
          </a:p>
        </p:txBody>
      </p:sp>
      <p:pic>
        <p:nvPicPr>
          <p:cNvPr id="552964" name="Picture 4" descr="4-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7315200" cy="3886200"/>
          </a:xfrm>
          <a:prstGeom prst="rect">
            <a:avLst/>
          </a:prstGeom>
          <a:noFill/>
          <a:extLst>
            <a:ext uri="{909E8E84-426E-40DD-AFC4-6F175D3DCCD1}">
              <a14:hiddenFill xmlns:a14="http://schemas.microsoft.com/office/drawing/2010/main">
                <a:solidFill>
                  <a:srgbClr val="FFFFFF"/>
                </a:solidFill>
              </a14:hiddenFill>
            </a:ext>
          </a:extLst>
        </p:spPr>
      </p:pic>
      <p:sp>
        <p:nvSpPr>
          <p:cNvPr id="552966" name="Rectangle 6"/>
          <p:cNvSpPr>
            <a:spLocks noChangeArrowheads="1"/>
          </p:cNvSpPr>
          <p:nvPr/>
        </p:nvSpPr>
        <p:spPr bwMode="auto">
          <a:xfrm>
            <a:off x="2987675" y="6021388"/>
            <a:ext cx="2819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图 </a:t>
            </a:r>
            <a:r>
              <a:rPr lang="en-US" altLang="zh-CN"/>
              <a:t>3.3.9 </a:t>
            </a:r>
            <a:r>
              <a:rPr lang="zh-CN" altLang="en-US"/>
              <a:t>刻度尺与比例尺</a:t>
            </a:r>
            <a:r>
              <a:rPr lang="zh-CN" altLang="en-US">
                <a:latin typeface="Times New Roman" pitchFamily="18" charset="0"/>
                <a:ea typeface="仿宋_GB2312" pitchFamily="49" charset="-122"/>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0C648AD4-6698-4CEB-981F-F7B88CEA0EB5}" type="datetime1">
              <a:rPr lang="zh-CN" altLang="en-US"/>
              <a:pPr/>
              <a:t>2010/11/8</a:t>
            </a:fld>
            <a:endParaRPr lang="en-US" altLang="zh-CN"/>
          </a:p>
        </p:txBody>
      </p:sp>
      <p:sp>
        <p:nvSpPr>
          <p:cNvPr id="11" name="灯片编号占位符 5"/>
          <p:cNvSpPr>
            <a:spLocks noGrp="1"/>
          </p:cNvSpPr>
          <p:nvPr>
            <p:ph type="sldNum" sz="quarter" idx="12"/>
          </p:nvPr>
        </p:nvSpPr>
        <p:spPr/>
        <p:txBody>
          <a:bodyPr/>
          <a:lstStyle/>
          <a:p>
            <a:fld id="{3116D2F2-B0E5-46C1-BD01-6AA66AD9FB52}" type="slidenum">
              <a:rPr lang="en-US" altLang="zh-CN"/>
              <a:pPr/>
              <a:t>32</a:t>
            </a:fld>
            <a:endParaRPr lang="en-US" altLang="zh-CN"/>
          </a:p>
        </p:txBody>
      </p:sp>
      <p:sp>
        <p:nvSpPr>
          <p:cNvPr id="553986" name="Rectangle 2"/>
          <p:cNvSpPr>
            <a:spLocks noGrp="1" noRot="1" noChangeArrowheads="1"/>
          </p:cNvSpPr>
          <p:nvPr>
            <p:ph type="title"/>
          </p:nvPr>
        </p:nvSpPr>
        <p:spPr/>
        <p:txBody>
          <a:bodyPr/>
          <a:lstStyle/>
          <a:p>
            <a:r>
              <a:rPr lang="zh-CN" altLang="en-US" b="1" u="sng"/>
              <a:t>第三章：图形输入与交互技术</a:t>
            </a:r>
          </a:p>
        </p:txBody>
      </p:sp>
      <p:sp>
        <p:nvSpPr>
          <p:cNvPr id="553992" name="Rectangle 8"/>
          <p:cNvSpPr>
            <a:spLocks noChangeArrowheads="1"/>
          </p:cNvSpPr>
          <p:nvPr/>
        </p:nvSpPr>
        <p:spPr bwMode="auto">
          <a:xfrm>
            <a:off x="46038" y="2652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553991" name="Picture 7" descr="4-3-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844675"/>
            <a:ext cx="64008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53993" name="Rectangle 9"/>
          <p:cNvSpPr>
            <a:spLocks noChangeArrowheads="1"/>
          </p:cNvSpPr>
          <p:nvPr/>
        </p:nvSpPr>
        <p:spPr bwMode="auto">
          <a:xfrm>
            <a:off x="46038" y="265271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4" name="Rectangle 10"/>
          <p:cNvSpPr>
            <a:spLocks noChangeArrowheads="1"/>
          </p:cNvSpPr>
          <p:nvPr/>
        </p:nvSpPr>
        <p:spPr bwMode="auto">
          <a:xfrm>
            <a:off x="2484438" y="6092825"/>
            <a:ext cx="3657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zh-CN" altLang="en-US"/>
              <a:t>图</a:t>
            </a:r>
            <a:r>
              <a:rPr lang="en-US" altLang="zh-CN"/>
              <a:t>3.3.10 </a:t>
            </a:r>
            <a:r>
              <a:rPr lang="zh-CN" altLang="en-US"/>
              <a:t>圆形刻度尺与比例尺</a:t>
            </a:r>
          </a:p>
        </p:txBody>
      </p:sp>
      <p:sp>
        <p:nvSpPr>
          <p:cNvPr id="553995" name="Rectangle 11"/>
          <p:cNvSpPr>
            <a:spLocks noChangeArrowheads="1"/>
          </p:cNvSpPr>
          <p:nvPr/>
        </p:nvSpPr>
        <p:spPr bwMode="auto">
          <a:xfrm>
            <a:off x="-46038" y="3155950"/>
            <a:ext cx="184151"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latin typeface="Arial"/>
              </a:rPr>
              <a:t> </a:t>
            </a:r>
            <a:endParaRPr lang="en-US" altLang="zh-CN" sz="1200">
              <a:latin typeface="Times New Roman" pitchFamily="18" charset="0"/>
            </a:endParaRPr>
          </a:p>
          <a:p>
            <a:pPr eaLnBrk="0" hangingPunct="0"/>
            <a:endParaRPr lang="en-US" altLang="zh-CN"/>
          </a:p>
        </p:txBody>
      </p:sp>
      <p:sp>
        <p:nvSpPr>
          <p:cNvPr id="553996" name="Rectangle 12"/>
          <p:cNvSpPr>
            <a:spLocks noChangeArrowheads="1"/>
          </p:cNvSpPr>
          <p:nvPr/>
        </p:nvSpPr>
        <p:spPr bwMode="auto">
          <a:xfrm>
            <a:off x="46038" y="36591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u="sng">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7C409A-B12E-4E02-8810-8F32ACD23D0A}"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1367E05-1FD5-455F-B028-D2B6CBA2E2AE}" type="slidenum">
              <a:rPr lang="en-US" altLang="zh-CN"/>
              <a:pPr/>
              <a:t>33</a:t>
            </a:fld>
            <a:endParaRPr lang="en-US" altLang="zh-CN"/>
          </a:p>
        </p:txBody>
      </p:sp>
      <p:sp>
        <p:nvSpPr>
          <p:cNvPr id="555010" name="Rectangle 2"/>
          <p:cNvSpPr>
            <a:spLocks noGrp="1" noRot="1" noChangeArrowheads="1"/>
          </p:cNvSpPr>
          <p:nvPr>
            <p:ph type="title"/>
          </p:nvPr>
        </p:nvSpPr>
        <p:spPr/>
        <p:txBody>
          <a:bodyPr/>
          <a:lstStyle/>
          <a:p>
            <a:r>
              <a:rPr lang="zh-CN" altLang="en-US" b="1" u="sng"/>
              <a:t>第三章：图形输入与交互技术</a:t>
            </a:r>
          </a:p>
        </p:txBody>
      </p:sp>
      <p:sp>
        <p:nvSpPr>
          <p:cNvPr id="555011" name="Rectangle 3"/>
          <p:cNvSpPr>
            <a:spLocks noGrp="1" noRot="1" noChangeArrowheads="1"/>
          </p:cNvSpPr>
          <p:nvPr>
            <p:ph type="body" idx="1"/>
          </p:nvPr>
        </p:nvSpPr>
        <p:spPr/>
        <p:txBody>
          <a:bodyPr/>
          <a:lstStyle/>
          <a:p>
            <a:pPr algn="just"/>
            <a:r>
              <a:rPr lang="en-US" altLang="zh-CN" sz="2400"/>
              <a:t>3.3.6 </a:t>
            </a:r>
            <a:r>
              <a:rPr lang="zh-CN" altLang="en-US" sz="2400"/>
              <a:t>拾取技术</a:t>
            </a:r>
          </a:p>
          <a:p>
            <a:pPr lvl="1" algn="just"/>
            <a:r>
              <a:rPr lang="zh-CN" altLang="en-US" sz="2000"/>
              <a:t>在图形系统交互作用的许多操作中，常常要在一个分层的对象结构或虽不分层但很复杂的对象结构中拾取一个基本对象</a:t>
            </a:r>
            <a:r>
              <a:rPr lang="en-US" altLang="zh-CN" sz="2000"/>
              <a:t>(</a:t>
            </a:r>
            <a:r>
              <a:rPr lang="zh-CN" altLang="en-US" sz="2000"/>
              <a:t>如最底层的对象或一个简单的部分</a:t>
            </a:r>
            <a:r>
              <a:rPr lang="en-US" altLang="zh-CN" sz="2000"/>
              <a:t>)</a:t>
            </a:r>
            <a:r>
              <a:rPr lang="zh-CN" altLang="en-US" sz="2000"/>
              <a:t>或一些基本对象的集合</a:t>
            </a:r>
            <a:r>
              <a:rPr lang="en-US" altLang="zh-CN" sz="2000"/>
              <a:t>(</a:t>
            </a:r>
            <a:r>
              <a:rPr lang="zh-CN" altLang="en-US" sz="2000"/>
              <a:t>如非最底层的对象</a:t>
            </a:r>
            <a:r>
              <a:rPr lang="en-US" altLang="zh-CN" sz="2000"/>
              <a:t>)</a:t>
            </a:r>
            <a:r>
              <a:rPr lang="zh-CN" altLang="en-US" sz="2000"/>
              <a:t>，然后对其施加某种操作</a:t>
            </a:r>
          </a:p>
          <a:p>
            <a:pPr lvl="1" algn="just"/>
            <a:r>
              <a:rPr lang="zh-CN" altLang="en-US" sz="2000"/>
              <a:t>拾取对象方法</a:t>
            </a:r>
          </a:p>
          <a:p>
            <a:pPr lvl="2" algn="just"/>
            <a:r>
              <a:rPr lang="zh-CN" altLang="en-US" sz="1800"/>
              <a:t>指定名称法</a:t>
            </a:r>
          </a:p>
          <a:p>
            <a:pPr lvl="3" algn="just"/>
            <a:r>
              <a:rPr lang="zh-CN" altLang="en-US" sz="1600"/>
              <a:t>操作员可以通过指定欲拾取对象的名称来实现拾取。但记住这些名称并不是容易的事</a:t>
            </a:r>
          </a:p>
          <a:p>
            <a:pPr lvl="2" algn="just"/>
            <a:r>
              <a:rPr lang="zh-CN" altLang="en-US" sz="1800"/>
              <a:t>特征点法</a:t>
            </a:r>
          </a:p>
          <a:p>
            <a:pPr lvl="3" algn="just"/>
            <a:r>
              <a:rPr lang="zh-CN" altLang="en-US" sz="1600"/>
              <a:t>选择时让图形的特征点</a:t>
            </a:r>
            <a:r>
              <a:rPr lang="en-US" altLang="zh-CN" sz="1600"/>
              <a:t>(</a:t>
            </a:r>
            <a:r>
              <a:rPr lang="zh-CN" altLang="en-US" sz="1600"/>
              <a:t>如线段的端点、圆和圆心等</a:t>
            </a:r>
            <a:r>
              <a:rPr lang="en-US" altLang="zh-CN" sz="1600"/>
              <a:t>)</a:t>
            </a:r>
            <a:r>
              <a:rPr lang="zh-CN" altLang="en-US" sz="1600"/>
              <a:t>以强光醒目显示，操作员通过选择特征点来拾取对象，这样涉及的内部计算较少</a:t>
            </a:r>
            <a:endParaRPr lang="zh-CN" altLang="en-US" sz="1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77CB58B-3190-4B79-8446-8077169FBE70}"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2218F26F-87AC-4B18-91CC-58B2363AEAF7}" type="slidenum">
              <a:rPr lang="en-US" altLang="zh-CN"/>
              <a:pPr/>
              <a:t>34</a:t>
            </a:fld>
            <a:endParaRPr lang="en-US" altLang="zh-CN"/>
          </a:p>
        </p:txBody>
      </p:sp>
      <p:sp>
        <p:nvSpPr>
          <p:cNvPr id="557058" name="Rectangle 2"/>
          <p:cNvSpPr>
            <a:spLocks noGrp="1" noRot="1" noChangeArrowheads="1"/>
          </p:cNvSpPr>
          <p:nvPr>
            <p:ph type="title"/>
          </p:nvPr>
        </p:nvSpPr>
        <p:spPr/>
        <p:txBody>
          <a:bodyPr/>
          <a:lstStyle/>
          <a:p>
            <a:r>
              <a:rPr lang="zh-CN" altLang="en-US" b="1" u="sng"/>
              <a:t>第三章：图形输入与交互技术</a:t>
            </a:r>
          </a:p>
        </p:txBody>
      </p:sp>
      <p:sp>
        <p:nvSpPr>
          <p:cNvPr id="557059" name="Rectangle 3"/>
          <p:cNvSpPr>
            <a:spLocks noGrp="1" noRot="1" noChangeArrowheads="1"/>
          </p:cNvSpPr>
          <p:nvPr>
            <p:ph type="body" idx="1"/>
          </p:nvPr>
        </p:nvSpPr>
        <p:spPr/>
        <p:txBody>
          <a:bodyPr/>
          <a:lstStyle/>
          <a:p>
            <a:pPr lvl="2" algn="just"/>
            <a:r>
              <a:rPr lang="zh-CN" altLang="en-US" sz="1800"/>
              <a:t>外接矩形法</a:t>
            </a:r>
          </a:p>
          <a:p>
            <a:pPr lvl="3" algn="just"/>
            <a:r>
              <a:rPr lang="zh-CN" altLang="en-US" sz="1600"/>
              <a:t>为每一基本对象确定一外接正规矩形</a:t>
            </a:r>
            <a:r>
              <a:rPr lang="en-US" altLang="zh-CN" sz="1600"/>
              <a:t>(</a:t>
            </a:r>
            <a:r>
              <a:rPr lang="zh-CN" altLang="en-US" sz="1600"/>
              <a:t>其四边分别平行于坐标轴</a:t>
            </a:r>
            <a:r>
              <a:rPr lang="en-US" altLang="zh-CN" sz="1600"/>
              <a:t>)</a:t>
            </a:r>
            <a:r>
              <a:rPr lang="zh-CN" altLang="en-US" sz="1600"/>
              <a:t>，只要选中矩形内就表示拾取该对象。该方法只能用于边界矩形非重选情况</a:t>
            </a:r>
          </a:p>
          <a:p>
            <a:pPr lvl="2" algn="just"/>
            <a:r>
              <a:rPr lang="zh-CN" altLang="en-US" sz="1800"/>
              <a:t>分类法</a:t>
            </a:r>
          </a:p>
          <a:p>
            <a:pPr lvl="3" algn="just"/>
            <a:r>
              <a:rPr lang="zh-CN" altLang="en-US" sz="1600"/>
              <a:t>将折线、点、弧等分别在有关按键的控制下进行拾取，这也有助于减少计算</a:t>
            </a:r>
          </a:p>
          <a:p>
            <a:pPr lvl="2" algn="just"/>
            <a:r>
              <a:rPr lang="zh-CN" altLang="en-US" sz="1800"/>
              <a:t>直接法</a:t>
            </a:r>
          </a:p>
          <a:p>
            <a:pPr lvl="3" algn="just"/>
            <a:r>
              <a:rPr lang="zh-CN" altLang="en-US" sz="1600"/>
              <a:t>使用游标拾取，只要有线条穿过以游标所在位置为中心的小正方形</a:t>
            </a:r>
            <a:r>
              <a:rPr lang="en-US" altLang="zh-CN" sz="1600"/>
              <a:t>(</a:t>
            </a:r>
            <a:r>
              <a:rPr lang="zh-CN" altLang="en-US" sz="1600"/>
              <a:t>边长在设计时确定</a:t>
            </a:r>
            <a:r>
              <a:rPr lang="en-US" altLang="zh-CN" sz="1600"/>
              <a:t>)</a:t>
            </a:r>
            <a:r>
              <a:rPr lang="zh-CN" altLang="en-US" sz="1600"/>
              <a:t>内，即认为该对象被拾取了。如同时有多个对象被拾取，可以按从近到远的原则拾取唯一的一个</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8DAB2AA1-EAB4-4B28-93B4-67656BABA742}" type="datetime1">
              <a:rPr lang="zh-CN" altLang="en-US"/>
              <a:pPr/>
              <a:t>2010/11/8</a:t>
            </a:fld>
            <a:endParaRPr lang="en-US" altLang="zh-CN"/>
          </a:p>
        </p:txBody>
      </p:sp>
      <p:sp>
        <p:nvSpPr>
          <p:cNvPr id="7" name="灯片编号占位符 5"/>
          <p:cNvSpPr>
            <a:spLocks noGrp="1"/>
          </p:cNvSpPr>
          <p:nvPr>
            <p:ph type="sldNum" sz="quarter" idx="12"/>
          </p:nvPr>
        </p:nvSpPr>
        <p:spPr/>
        <p:txBody>
          <a:bodyPr/>
          <a:lstStyle/>
          <a:p>
            <a:fld id="{F8F809E0-3B13-4CEA-9152-4561B9EF4C53}" type="slidenum">
              <a:rPr lang="en-US" altLang="zh-CN"/>
              <a:pPr/>
              <a:t>35</a:t>
            </a:fld>
            <a:endParaRPr lang="en-US" altLang="zh-CN"/>
          </a:p>
        </p:txBody>
      </p:sp>
      <p:sp>
        <p:nvSpPr>
          <p:cNvPr id="647170" name="Rectangle 2"/>
          <p:cNvSpPr>
            <a:spLocks noGrp="1" noRot="1" noChangeArrowheads="1"/>
          </p:cNvSpPr>
          <p:nvPr>
            <p:ph type="title"/>
          </p:nvPr>
        </p:nvSpPr>
        <p:spPr/>
        <p:txBody>
          <a:bodyPr/>
          <a:lstStyle/>
          <a:p>
            <a:r>
              <a:rPr lang="zh-CN" altLang="en-US" b="1" u="sng"/>
              <a:t>第三章：图形输入与交互技术</a:t>
            </a:r>
          </a:p>
        </p:txBody>
      </p:sp>
      <p:pic>
        <p:nvPicPr>
          <p:cNvPr id="647172" name="Picture 4" descr="4-3-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73238"/>
            <a:ext cx="6477000" cy="4267200"/>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ChangeArrowheads="1"/>
          </p:cNvSpPr>
          <p:nvPr/>
        </p:nvSpPr>
        <p:spPr bwMode="auto">
          <a:xfrm>
            <a:off x="3276600" y="60960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图 </a:t>
            </a:r>
            <a:r>
              <a:rPr lang="en-US" altLang="zh-CN"/>
              <a:t>3.3.11 </a:t>
            </a:r>
            <a:r>
              <a:rPr lang="zh-CN" altLang="en-US"/>
              <a:t>拾取操作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FEB3032-6951-4C07-84DE-23FF5D32F36B}"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ED7EF23-26CC-45BC-AF50-A3FD3F817C2C}" type="slidenum">
              <a:rPr lang="en-US" altLang="zh-CN"/>
              <a:pPr/>
              <a:t>36</a:t>
            </a:fld>
            <a:endParaRPr lang="en-US" altLang="zh-CN"/>
          </a:p>
        </p:txBody>
      </p:sp>
      <p:sp>
        <p:nvSpPr>
          <p:cNvPr id="558082" name="Rectangle 2"/>
          <p:cNvSpPr>
            <a:spLocks noGrp="1" noRot="1" noChangeArrowheads="1"/>
          </p:cNvSpPr>
          <p:nvPr>
            <p:ph type="title"/>
          </p:nvPr>
        </p:nvSpPr>
        <p:spPr/>
        <p:txBody>
          <a:bodyPr/>
          <a:lstStyle/>
          <a:p>
            <a:r>
              <a:rPr lang="zh-CN" altLang="en-US" b="1" u="sng"/>
              <a:t>第三章：图形输入与交互技术</a:t>
            </a:r>
          </a:p>
        </p:txBody>
      </p:sp>
      <p:sp>
        <p:nvSpPr>
          <p:cNvPr id="558083" name="Rectangle 3"/>
          <p:cNvSpPr>
            <a:spLocks noGrp="1" noRot="1" noChangeArrowheads="1"/>
          </p:cNvSpPr>
          <p:nvPr>
            <p:ph type="body" idx="1"/>
          </p:nvPr>
        </p:nvSpPr>
        <p:spPr/>
        <p:txBody>
          <a:bodyPr/>
          <a:lstStyle/>
          <a:p>
            <a:pPr lvl="2" algn="just"/>
            <a:r>
              <a:rPr lang="zh-CN" altLang="en-US" sz="1800"/>
              <a:t>在层次式结构中，为了能表示所选对象的层次</a:t>
            </a:r>
            <a:r>
              <a:rPr lang="en-US" altLang="zh-CN" sz="1800"/>
              <a:t>(</a:t>
            </a:r>
            <a:r>
              <a:rPr lang="zh-CN" altLang="en-US" sz="1800"/>
              <a:t>即不总是最底层</a:t>
            </a:r>
            <a:r>
              <a:rPr lang="en-US" altLang="zh-CN" sz="1800"/>
              <a:t>)</a:t>
            </a:r>
            <a:r>
              <a:rPr lang="zh-CN" altLang="en-US" sz="1800"/>
              <a:t>，可以准备二个命令：其一是“到上一层去”</a:t>
            </a:r>
            <a:r>
              <a:rPr lang="en-US" altLang="zh-CN" sz="1800"/>
              <a:t>(travel up the hierarchy)</a:t>
            </a:r>
            <a:r>
              <a:rPr lang="zh-CN" altLang="en-US" sz="1800"/>
              <a:t>，它表示所要拾取的是当前层的高一层的对象；其二是“回到下一层”</a:t>
            </a:r>
            <a:r>
              <a:rPr lang="en-US" altLang="zh-CN" sz="1800"/>
              <a:t>(come back down)</a:t>
            </a:r>
            <a:r>
              <a:rPr lang="zh-CN" altLang="en-US" sz="1800"/>
              <a:t>，它表示往上已走过头，需回头向下走一层。被拾取的对象以醒目形式显示有助于正确拾取</a:t>
            </a:r>
            <a:endParaRPr lang="zh-CN" altLang="en-US" sz="1800">
              <a:latin typeface="Times New Roman" pitchFamily="18" charset="0"/>
              <a:ea typeface="仿宋_GB2312"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2969BF2-4014-4E59-80A1-586819D3C36A}"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1533D667-7382-41FF-BF70-BC7A86AE1EFB}" type="slidenum">
              <a:rPr lang="en-US" altLang="zh-CN"/>
              <a:pPr/>
              <a:t>37</a:t>
            </a:fld>
            <a:endParaRPr lang="en-US" altLang="zh-CN"/>
          </a:p>
        </p:txBody>
      </p:sp>
      <p:sp>
        <p:nvSpPr>
          <p:cNvPr id="559106" name="Rectangle 2"/>
          <p:cNvSpPr>
            <a:spLocks noGrp="1" noRot="1" noChangeArrowheads="1"/>
          </p:cNvSpPr>
          <p:nvPr>
            <p:ph type="title"/>
          </p:nvPr>
        </p:nvSpPr>
        <p:spPr/>
        <p:txBody>
          <a:bodyPr/>
          <a:lstStyle/>
          <a:p>
            <a:r>
              <a:rPr lang="zh-CN" altLang="en-US" b="1" u="sng"/>
              <a:t>第三章：图形输入与交互技术</a:t>
            </a:r>
          </a:p>
        </p:txBody>
      </p:sp>
      <p:sp>
        <p:nvSpPr>
          <p:cNvPr id="559107" name="Rectangle 3"/>
          <p:cNvSpPr>
            <a:spLocks noGrp="1" noRot="1" noChangeArrowheads="1"/>
          </p:cNvSpPr>
          <p:nvPr>
            <p:ph type="body" idx="1"/>
          </p:nvPr>
        </p:nvSpPr>
        <p:spPr/>
        <p:txBody>
          <a:bodyPr/>
          <a:lstStyle/>
          <a:p>
            <a:pPr algn="just"/>
            <a:r>
              <a:rPr lang="en-US" altLang="zh-CN" sz="2400"/>
              <a:t>3.3.7 </a:t>
            </a:r>
            <a:r>
              <a:rPr lang="zh-CN" altLang="en-US" sz="2400"/>
              <a:t>网格与吸附</a:t>
            </a:r>
          </a:p>
          <a:p>
            <a:pPr lvl="1" algn="just"/>
            <a:r>
              <a:rPr lang="zh-CN" altLang="en-US" sz="2000"/>
              <a:t>网格化</a:t>
            </a:r>
          </a:p>
          <a:p>
            <a:pPr lvl="2" algn="just"/>
            <a:r>
              <a:rPr lang="zh-CN" altLang="en-US" sz="1800"/>
              <a:t>帮助绘制整齐、精确图形的一种技术。一般用在用户坐标系统中，按从用户坐标系统的窗口到屏幕视口的变换映射到屏幕上去。网格一般是规则的，且覆盖整个显示区。应用程序将定位器坐标舍入到最近的网格交叉点上去，从而使绘制的图形规整、精确</a:t>
            </a:r>
          </a:p>
          <a:p>
            <a:pPr lvl="1" algn="just"/>
            <a:r>
              <a:rPr lang="zh-CN" altLang="en-US" sz="2000"/>
              <a:t>吸附技术</a:t>
            </a:r>
          </a:p>
          <a:p>
            <a:pPr lvl="2" algn="just"/>
            <a:r>
              <a:rPr lang="zh-CN" altLang="en-US" sz="1800"/>
              <a:t>有时要从已有的某线段上的点或它的顶点开始绘制另一条线段或其他图形，直接使用定位设备来定位很难保证其重合性。吸附技术则可克服上述困难</a:t>
            </a:r>
          </a:p>
          <a:p>
            <a:pPr lvl="2" algn="just"/>
            <a:r>
              <a:rPr lang="zh-CN" altLang="en-US" sz="1800"/>
              <a:t>图</a:t>
            </a:r>
            <a:r>
              <a:rPr lang="en-US" altLang="zh-CN" sz="1800"/>
              <a:t>4.3.12</a:t>
            </a:r>
            <a:r>
              <a:rPr lang="zh-CN" altLang="en-US" sz="1800"/>
              <a:t>表示了带有引力场的一条线段，当定位位置落入引力场区域时将被吸引到顶点或线上，这就保证了所需的连续性</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7660F0E-CF28-4A45-B75A-954DC918A3DA}" type="datetime1">
              <a:rPr lang="zh-CN" altLang="en-US"/>
              <a:pPr/>
              <a:t>2010/11/8</a:t>
            </a:fld>
            <a:endParaRPr lang="en-US" altLang="zh-CN"/>
          </a:p>
        </p:txBody>
      </p:sp>
      <p:sp>
        <p:nvSpPr>
          <p:cNvPr id="7" name="灯片编号占位符 5"/>
          <p:cNvSpPr>
            <a:spLocks noGrp="1"/>
          </p:cNvSpPr>
          <p:nvPr>
            <p:ph type="sldNum" sz="quarter" idx="12"/>
          </p:nvPr>
        </p:nvSpPr>
        <p:spPr/>
        <p:txBody>
          <a:bodyPr/>
          <a:lstStyle/>
          <a:p>
            <a:fld id="{19415843-329E-4F84-ABD3-F0E69176B1BC}" type="slidenum">
              <a:rPr lang="en-US" altLang="zh-CN"/>
              <a:pPr/>
              <a:t>38</a:t>
            </a:fld>
            <a:endParaRPr lang="en-US" altLang="zh-CN"/>
          </a:p>
        </p:txBody>
      </p:sp>
      <p:sp>
        <p:nvSpPr>
          <p:cNvPr id="560130" name="Rectangle 2"/>
          <p:cNvSpPr>
            <a:spLocks noGrp="1" noRot="1" noChangeArrowheads="1"/>
          </p:cNvSpPr>
          <p:nvPr>
            <p:ph type="title"/>
          </p:nvPr>
        </p:nvSpPr>
        <p:spPr/>
        <p:txBody>
          <a:bodyPr/>
          <a:lstStyle/>
          <a:p>
            <a:r>
              <a:rPr lang="zh-CN" altLang="en-US" b="1" u="sng"/>
              <a:t>第三章：图形输入与交互技术</a:t>
            </a:r>
          </a:p>
        </p:txBody>
      </p:sp>
      <p:pic>
        <p:nvPicPr>
          <p:cNvPr id="560132" name="Picture 4" descr="4-3-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6096000" cy="3962400"/>
          </a:xfrm>
          <a:prstGeom prst="rect">
            <a:avLst/>
          </a:prstGeom>
          <a:noFill/>
          <a:extLst>
            <a:ext uri="{909E8E84-426E-40DD-AFC4-6F175D3DCCD1}">
              <a14:hiddenFill xmlns:a14="http://schemas.microsoft.com/office/drawing/2010/main">
                <a:solidFill>
                  <a:srgbClr val="FFFFFF"/>
                </a:solidFill>
              </a14:hiddenFill>
            </a:ext>
          </a:extLst>
        </p:spPr>
      </p:pic>
      <p:sp>
        <p:nvSpPr>
          <p:cNvPr id="560134" name="Rectangle 6"/>
          <p:cNvSpPr>
            <a:spLocks noChangeArrowheads="1"/>
          </p:cNvSpPr>
          <p:nvPr/>
        </p:nvSpPr>
        <p:spPr bwMode="auto">
          <a:xfrm>
            <a:off x="2743200" y="6019800"/>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图 </a:t>
            </a:r>
            <a:r>
              <a:rPr lang="en-US" altLang="zh-CN"/>
              <a:t>3.3.12 </a:t>
            </a:r>
            <a:r>
              <a:rPr lang="zh-CN" altLang="en-US"/>
              <a:t>带有引力场的线段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5E3BF19-D283-4F9B-B1C5-E3B7AB5E9A70}"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1A35A5CB-DAC8-4792-9553-756E337119F7}" type="slidenum">
              <a:rPr lang="en-US" altLang="zh-CN"/>
              <a:pPr/>
              <a:t>39</a:t>
            </a:fld>
            <a:endParaRPr lang="en-US" altLang="zh-CN"/>
          </a:p>
        </p:txBody>
      </p:sp>
      <p:sp>
        <p:nvSpPr>
          <p:cNvPr id="664578" name="Rectangle 2"/>
          <p:cNvSpPr>
            <a:spLocks noGrp="1" noRot="1" noChangeArrowheads="1"/>
          </p:cNvSpPr>
          <p:nvPr>
            <p:ph type="title"/>
          </p:nvPr>
        </p:nvSpPr>
        <p:spPr/>
        <p:txBody>
          <a:bodyPr/>
          <a:lstStyle/>
          <a:p>
            <a:r>
              <a:rPr lang="zh-CN" altLang="en-US" b="1" u="sng"/>
              <a:t>第三章：图形输入与交互技术</a:t>
            </a:r>
          </a:p>
        </p:txBody>
      </p:sp>
      <p:sp>
        <p:nvSpPr>
          <p:cNvPr id="664579" name="Rectangle 3"/>
          <p:cNvSpPr>
            <a:spLocks noGrp="1" noRot="1" noChangeArrowheads="1"/>
          </p:cNvSpPr>
          <p:nvPr>
            <p:ph type="body" idx="1"/>
          </p:nvPr>
        </p:nvSpPr>
        <p:spPr/>
        <p:txBody>
          <a:bodyPr/>
          <a:lstStyle/>
          <a:p>
            <a:r>
              <a:rPr lang="en-US" altLang="zh-CN" sz="2400"/>
              <a:t>3.4 </a:t>
            </a:r>
            <a:r>
              <a:rPr lang="zh-CN" altLang="en-US" sz="2400"/>
              <a:t>三维图形输入 </a:t>
            </a:r>
          </a:p>
          <a:p>
            <a:pPr lvl="1"/>
            <a:r>
              <a:rPr lang="zh-CN" altLang="en-US" sz="2000"/>
              <a:t>计算机图形设备发展的重要方向是输入设备的功能从二维发展为三维</a:t>
            </a:r>
          </a:p>
          <a:p>
            <a:pPr lvl="1"/>
            <a:r>
              <a:rPr lang="en-US" altLang="zh-CN" sz="2000"/>
              <a:t>3D</a:t>
            </a:r>
            <a:r>
              <a:rPr lang="zh-CN" altLang="en-US" sz="2000"/>
              <a:t>物体直接转变为</a:t>
            </a:r>
            <a:r>
              <a:rPr lang="en-US" altLang="zh-CN" sz="2000"/>
              <a:t>2D</a:t>
            </a:r>
            <a:r>
              <a:rPr lang="zh-CN" altLang="en-US" sz="2000"/>
              <a:t>图象 </a:t>
            </a:r>
          </a:p>
          <a:p>
            <a:pPr lvl="2"/>
            <a:r>
              <a:rPr lang="zh-CN" altLang="en-US" sz="1800"/>
              <a:t>使用</a:t>
            </a:r>
            <a:r>
              <a:rPr lang="en-US" altLang="zh-CN" sz="1800"/>
              <a:t>3D</a:t>
            </a:r>
            <a:r>
              <a:rPr lang="zh-CN" altLang="en-US" sz="1800"/>
              <a:t>扫描仪能直接扫描物体获取二维图象</a:t>
            </a:r>
          </a:p>
          <a:p>
            <a:pPr lvl="3"/>
            <a:r>
              <a:rPr lang="zh-CN" altLang="en-US" sz="1600"/>
              <a:t>如美国</a:t>
            </a:r>
            <a:r>
              <a:rPr lang="en-US" altLang="zh-CN" sz="1600"/>
              <a:t>Kan Image</a:t>
            </a:r>
            <a:r>
              <a:rPr lang="zh-CN" altLang="en-US" sz="1600"/>
              <a:t>公司生产的</a:t>
            </a:r>
            <a:r>
              <a:rPr lang="en-US" altLang="zh-CN" sz="1600"/>
              <a:t>Kanscan 3D</a:t>
            </a:r>
            <a:r>
              <a:rPr lang="zh-CN" altLang="en-US" sz="1600"/>
              <a:t>扫描仪，它除了可以扫描</a:t>
            </a:r>
            <a:r>
              <a:rPr lang="en-US" altLang="zh-CN" sz="1600"/>
              <a:t>3D</a:t>
            </a:r>
            <a:r>
              <a:rPr lang="zh-CN" altLang="en-US" sz="1600"/>
              <a:t>对象之外，还能扫描平的或高低不平的艺术作品、绘画或者易损坏的作品，用途非常广泛</a:t>
            </a:r>
          </a:p>
          <a:p>
            <a:pPr lvl="3"/>
            <a:r>
              <a:rPr lang="zh-CN" altLang="en-US" sz="1600"/>
              <a:t>被扫描的物体的周围设置灯光照射</a:t>
            </a:r>
          </a:p>
          <a:p>
            <a:pPr lvl="3"/>
            <a:r>
              <a:rPr lang="zh-CN" altLang="en-US" sz="1600"/>
              <a:t>沿导轨驱动扫描头作二维运动，将物体变成彩色图象</a:t>
            </a:r>
          </a:p>
          <a:p>
            <a:pPr lvl="3"/>
            <a:r>
              <a:rPr lang="en-US" altLang="zh-CN" sz="1600"/>
              <a:t>Kanscan</a:t>
            </a:r>
            <a:r>
              <a:rPr lang="zh-CN" altLang="en-US" sz="1600"/>
              <a:t>的分辨率最高可达</a:t>
            </a:r>
            <a:r>
              <a:rPr lang="en-US" altLang="zh-CN" sz="1600"/>
              <a:t>3072×2340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D2D524D-507C-445F-8432-B1485E12E3E1}"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BA08F6D2-D44B-4039-ADF3-2DA65B2D7327}" type="slidenum">
              <a:rPr lang="en-US" altLang="zh-CN"/>
              <a:pPr/>
              <a:t>4</a:t>
            </a:fld>
            <a:endParaRPr lang="en-US" altLang="zh-CN"/>
          </a:p>
        </p:txBody>
      </p:sp>
      <p:sp>
        <p:nvSpPr>
          <p:cNvPr id="643074" name="Rectangle 2"/>
          <p:cNvSpPr>
            <a:spLocks noGrp="1" noRot="1" noChangeArrowheads="1"/>
          </p:cNvSpPr>
          <p:nvPr>
            <p:ph type="title"/>
          </p:nvPr>
        </p:nvSpPr>
        <p:spPr/>
        <p:txBody>
          <a:bodyPr/>
          <a:lstStyle/>
          <a:p>
            <a:r>
              <a:rPr lang="zh-CN" altLang="en-US" b="1" u="sng"/>
              <a:t>第三章：图形输入与交互技术</a:t>
            </a:r>
          </a:p>
        </p:txBody>
      </p:sp>
      <p:sp>
        <p:nvSpPr>
          <p:cNvPr id="643075" name="Rectangle 3"/>
          <p:cNvSpPr>
            <a:spLocks noGrp="1" noRot="1" noChangeArrowheads="1"/>
          </p:cNvSpPr>
          <p:nvPr>
            <p:ph type="body" idx="1"/>
          </p:nvPr>
        </p:nvSpPr>
        <p:spPr/>
        <p:txBody>
          <a:bodyPr/>
          <a:lstStyle/>
          <a:p>
            <a:pPr lvl="1" algn="just"/>
            <a:r>
              <a:rPr lang="zh-CN" altLang="en-US" sz="2000"/>
              <a:t>字符串设备</a:t>
            </a:r>
            <a:r>
              <a:rPr lang="en-US" altLang="zh-CN" sz="2000"/>
              <a:t>(String)</a:t>
            </a:r>
          </a:p>
          <a:p>
            <a:pPr lvl="2" algn="just"/>
            <a:r>
              <a:rPr lang="zh-CN" altLang="en-US" sz="1800"/>
              <a:t>用来向应用程序输入字符串，比如为某一对象确定名字，为某一图纸输入加注文字</a:t>
            </a:r>
          </a:p>
          <a:p>
            <a:pPr lvl="2" algn="just"/>
            <a:r>
              <a:rPr lang="zh-CN" altLang="en-US" sz="1800"/>
              <a:t>输入方式</a:t>
            </a:r>
          </a:p>
          <a:p>
            <a:pPr lvl="3" algn="just"/>
            <a:r>
              <a:rPr lang="zh-CN" altLang="en-US" sz="1600"/>
              <a:t>键盘、手写输入、声音输入、菜单输入</a:t>
            </a:r>
          </a:p>
          <a:p>
            <a:pPr lvl="2" algn="just"/>
            <a:r>
              <a:rPr lang="zh-CN" altLang="en-US" sz="1800"/>
              <a:t>对应物理设备</a:t>
            </a:r>
          </a:p>
          <a:p>
            <a:pPr lvl="3" algn="just"/>
            <a:r>
              <a:rPr lang="zh-CN" altLang="en-US" sz="1600"/>
              <a:t>数字、字母键盘，数字化仪，光笔，声音识别仪，触压板等</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3C35078-3644-4D7E-AD10-8766614D7A45}" type="datetime1">
              <a:rPr lang="zh-CN" altLang="en-US"/>
              <a:pPr/>
              <a:t>2010/11/8</a:t>
            </a:fld>
            <a:endParaRPr lang="en-US" altLang="zh-CN"/>
          </a:p>
        </p:txBody>
      </p:sp>
      <p:sp>
        <p:nvSpPr>
          <p:cNvPr id="7" name="灯片编号占位符 5"/>
          <p:cNvSpPr>
            <a:spLocks noGrp="1"/>
          </p:cNvSpPr>
          <p:nvPr>
            <p:ph type="sldNum" sz="quarter" idx="12"/>
          </p:nvPr>
        </p:nvSpPr>
        <p:spPr/>
        <p:txBody>
          <a:bodyPr/>
          <a:lstStyle/>
          <a:p>
            <a:fld id="{92799D2A-E1E4-4246-BA27-F57B5CDC550B}" type="slidenum">
              <a:rPr lang="en-US" altLang="zh-CN"/>
              <a:pPr/>
              <a:t>40</a:t>
            </a:fld>
            <a:endParaRPr lang="en-US" altLang="zh-CN"/>
          </a:p>
        </p:txBody>
      </p:sp>
      <p:sp>
        <p:nvSpPr>
          <p:cNvPr id="562178" name="Rectangle 2"/>
          <p:cNvSpPr>
            <a:spLocks noGrp="1" noRot="1" noChangeArrowheads="1"/>
          </p:cNvSpPr>
          <p:nvPr>
            <p:ph type="title"/>
          </p:nvPr>
        </p:nvSpPr>
        <p:spPr/>
        <p:txBody>
          <a:bodyPr/>
          <a:lstStyle/>
          <a:p>
            <a:r>
              <a:rPr lang="zh-CN" altLang="en-US" b="1" u="sng"/>
              <a:t>第三章：图形输入与交互技术</a:t>
            </a:r>
          </a:p>
        </p:txBody>
      </p:sp>
      <p:sp>
        <p:nvSpPr>
          <p:cNvPr id="562180" name="Rectangle 4"/>
          <p:cNvSpPr>
            <a:spLocks noChangeArrowheads="1"/>
          </p:cNvSpPr>
          <p:nvPr/>
        </p:nvSpPr>
        <p:spPr bwMode="auto">
          <a:xfrm>
            <a:off x="2916238" y="5949950"/>
            <a:ext cx="2709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图 </a:t>
            </a:r>
            <a:r>
              <a:rPr lang="en-US" altLang="zh-CN"/>
              <a:t>3.4.1 Kanscan</a:t>
            </a:r>
            <a:r>
              <a:rPr lang="zh-CN" altLang="en-US"/>
              <a:t>示意图</a:t>
            </a:r>
            <a:r>
              <a:rPr lang="zh-CN" altLang="en-US">
                <a:latin typeface="仿宋_GB2312" pitchFamily="49" charset="-122"/>
                <a:ea typeface="仿宋_GB2312" pitchFamily="49" charset="-122"/>
              </a:rPr>
              <a:t> </a:t>
            </a:r>
          </a:p>
        </p:txBody>
      </p:sp>
      <p:pic>
        <p:nvPicPr>
          <p:cNvPr id="562181" name="Picture 5" descr="http://www.ekany.com/wdg98/cg/contents/chapter4/les441.files/image00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31913" y="1700213"/>
            <a:ext cx="632460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D4AD778-9D66-4E39-9740-C8E49B665B7B}"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DE0F5EBF-4D2A-4D35-B00B-3E4ADCB1784E}" type="slidenum">
              <a:rPr lang="en-US" altLang="zh-CN"/>
              <a:pPr/>
              <a:t>5</a:t>
            </a:fld>
            <a:endParaRPr lang="en-US" altLang="zh-CN"/>
          </a:p>
        </p:txBody>
      </p:sp>
      <p:sp>
        <p:nvSpPr>
          <p:cNvPr id="661506" name="Rectangle 2"/>
          <p:cNvSpPr>
            <a:spLocks noGrp="1" noRot="1" noChangeArrowheads="1"/>
          </p:cNvSpPr>
          <p:nvPr>
            <p:ph type="title"/>
          </p:nvPr>
        </p:nvSpPr>
        <p:spPr/>
        <p:txBody>
          <a:bodyPr/>
          <a:lstStyle/>
          <a:p>
            <a:r>
              <a:rPr lang="zh-CN" altLang="en-US" b="1" u="sng"/>
              <a:t>第三章：图形输入与交互技术</a:t>
            </a:r>
          </a:p>
        </p:txBody>
      </p:sp>
      <p:sp>
        <p:nvSpPr>
          <p:cNvPr id="661507" name="Rectangle 3"/>
          <p:cNvSpPr>
            <a:spLocks noGrp="1" noRot="1" noChangeArrowheads="1"/>
          </p:cNvSpPr>
          <p:nvPr>
            <p:ph type="body" idx="1"/>
          </p:nvPr>
        </p:nvSpPr>
        <p:spPr/>
        <p:txBody>
          <a:bodyPr/>
          <a:lstStyle/>
          <a:p>
            <a:r>
              <a:rPr lang="en-US" altLang="zh-CN" sz="2400"/>
              <a:t>3.2 </a:t>
            </a:r>
            <a:r>
              <a:rPr lang="zh-CN" altLang="en-US" sz="2400"/>
              <a:t>图形输入控制</a:t>
            </a:r>
          </a:p>
          <a:p>
            <a:r>
              <a:rPr lang="en-US" altLang="zh-CN" sz="2400"/>
              <a:t>3.2.1 </a:t>
            </a:r>
            <a:r>
              <a:rPr lang="zh-CN" altLang="en-US" sz="2400"/>
              <a:t>概述</a:t>
            </a:r>
          </a:p>
          <a:p>
            <a:pPr lvl="1"/>
            <a:r>
              <a:rPr lang="zh-CN" altLang="en-US" sz="2000"/>
              <a:t>交互输入过程控制方式</a:t>
            </a:r>
          </a:p>
          <a:p>
            <a:pPr lvl="2"/>
            <a:r>
              <a:rPr lang="zh-CN" altLang="en-US" sz="1800"/>
              <a:t>请求、采样、事件及组合形式</a:t>
            </a:r>
          </a:p>
          <a:p>
            <a:pPr lvl="2"/>
            <a:r>
              <a:rPr lang="zh-CN" altLang="en-US" sz="1800"/>
              <a:t>请求</a:t>
            </a:r>
          </a:p>
          <a:p>
            <a:pPr lvl="3"/>
            <a:r>
              <a:rPr lang="zh-CN" altLang="en-US" sz="1600"/>
              <a:t>用程序来初始化输入设备</a:t>
            </a:r>
          </a:p>
          <a:p>
            <a:pPr lvl="2"/>
            <a:r>
              <a:rPr lang="zh-CN" altLang="en-US" sz="1800"/>
              <a:t>采样</a:t>
            </a:r>
          </a:p>
          <a:p>
            <a:pPr lvl="3"/>
            <a:r>
              <a:rPr lang="zh-CN" altLang="en-US" sz="1600"/>
              <a:t>程序与输入设备同时工作</a:t>
            </a:r>
          </a:p>
          <a:p>
            <a:pPr lvl="2"/>
            <a:r>
              <a:rPr lang="zh-CN" altLang="en-US" sz="1800"/>
              <a:t>事件</a:t>
            </a:r>
          </a:p>
          <a:p>
            <a:pPr lvl="3"/>
            <a:r>
              <a:rPr lang="zh-CN" altLang="en-US" sz="1600"/>
              <a:t>由设备初始化输入数据</a:t>
            </a:r>
          </a:p>
          <a:p>
            <a:pPr lvl="2"/>
            <a:r>
              <a:rPr lang="zh-CN" altLang="en-US" sz="1800"/>
              <a:t>三种输入控制方式都可定义相对应的输入命令，图形交互系统允许对每一种逻辑设备执行相应的输入操作</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40CB09D-47AD-484A-BC2C-4706E0BAB28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4173E3BF-1075-4CBD-A1CF-B3C9999CC2ED}" type="slidenum">
              <a:rPr lang="en-US" altLang="zh-CN"/>
              <a:pPr/>
              <a:t>6</a:t>
            </a:fld>
            <a:endParaRPr lang="en-US" altLang="zh-CN"/>
          </a:p>
        </p:txBody>
      </p:sp>
      <p:sp>
        <p:nvSpPr>
          <p:cNvPr id="523266" name="Rectangle 2"/>
          <p:cNvSpPr>
            <a:spLocks noGrp="1" noRot="1" noChangeArrowheads="1"/>
          </p:cNvSpPr>
          <p:nvPr>
            <p:ph type="title"/>
          </p:nvPr>
        </p:nvSpPr>
        <p:spPr/>
        <p:txBody>
          <a:bodyPr/>
          <a:lstStyle/>
          <a:p>
            <a:r>
              <a:rPr lang="zh-CN" altLang="en-US" b="1" u="sng"/>
              <a:t>第三章：图形输入与交互技术</a:t>
            </a:r>
          </a:p>
        </p:txBody>
      </p:sp>
      <p:sp>
        <p:nvSpPr>
          <p:cNvPr id="523267" name="Rectangle 3"/>
          <p:cNvSpPr>
            <a:spLocks noGrp="1" noRot="1" noChangeArrowheads="1"/>
          </p:cNvSpPr>
          <p:nvPr>
            <p:ph type="body" idx="1"/>
          </p:nvPr>
        </p:nvSpPr>
        <p:spPr/>
        <p:txBody>
          <a:bodyPr/>
          <a:lstStyle/>
          <a:p>
            <a:pPr algn="just"/>
            <a:r>
              <a:rPr lang="zh-CN" altLang="en-US" sz="2400"/>
              <a:t>例</a:t>
            </a:r>
          </a:p>
          <a:p>
            <a:pPr lvl="1" algn="just"/>
            <a:r>
              <a:rPr lang="en-US" altLang="zh-CN" sz="2000"/>
              <a:t>set_locator_mode(ws,device_code,input_mode)</a:t>
            </a:r>
          </a:p>
          <a:p>
            <a:pPr lvl="1" algn="just"/>
            <a:r>
              <a:rPr lang="en-US" altLang="zh-CN" sz="2000"/>
              <a:t>//</a:t>
            </a:r>
            <a:r>
              <a:rPr lang="zh-CN" altLang="en-US" sz="2000"/>
              <a:t>用来设置定位器输入方式的命令</a:t>
            </a:r>
          </a:p>
          <a:p>
            <a:pPr lvl="2" algn="just"/>
            <a:r>
              <a:rPr lang="en-US" altLang="zh-CN" sz="1800"/>
              <a:t>input_mode</a:t>
            </a:r>
            <a:r>
              <a:rPr lang="zh-CN" altLang="en-US" sz="1800"/>
              <a:t>对应请求、采样、事件三种方式</a:t>
            </a:r>
          </a:p>
          <a:p>
            <a:pPr lvl="2" algn="just"/>
            <a:r>
              <a:rPr lang="en-US" altLang="zh-CN" sz="1800"/>
              <a:t>ws</a:t>
            </a:r>
            <a:r>
              <a:rPr lang="zh-CN" altLang="en-US" sz="1800"/>
              <a:t>是工作站的标志号</a:t>
            </a:r>
          </a:p>
          <a:p>
            <a:pPr lvl="2" algn="just"/>
            <a:r>
              <a:rPr lang="en-US" altLang="zh-CN" sz="1800"/>
              <a:t>device_mode</a:t>
            </a:r>
            <a:r>
              <a:rPr lang="zh-CN" altLang="en-US" sz="1800"/>
              <a:t>是用来指定被采用的物理定位设备码</a:t>
            </a:r>
          </a:p>
          <a:p>
            <a:pPr lvl="1" algn="just"/>
            <a:r>
              <a:rPr lang="en-US" altLang="zh-CN" sz="2000"/>
              <a:t>set_stroke_mode(4,2,event)</a:t>
            </a:r>
          </a:p>
          <a:p>
            <a:pPr lvl="1" algn="just"/>
            <a:r>
              <a:rPr lang="en-US" altLang="zh-CN" sz="2000"/>
              <a:t>//</a:t>
            </a:r>
            <a:r>
              <a:rPr lang="zh-CN" altLang="en-US" sz="2000"/>
              <a:t>把四号工作站上的图形输入板设成事件输入方式，一个设备在同一时刻只能被设成一种方式，多台设备同时可在不同输入方式下工作</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日期占位符 3"/>
          <p:cNvSpPr>
            <a:spLocks noGrp="1"/>
          </p:cNvSpPr>
          <p:nvPr>
            <p:ph type="dt" sz="half" idx="10"/>
          </p:nvPr>
        </p:nvSpPr>
        <p:spPr/>
        <p:txBody>
          <a:bodyPr/>
          <a:lstStyle/>
          <a:p>
            <a:fld id="{69586F40-CEF9-4C6C-9214-88A4249D3A18}" type="datetime1">
              <a:rPr lang="zh-CN" altLang="en-US"/>
              <a:pPr/>
              <a:t>2010/11/8</a:t>
            </a:fld>
            <a:endParaRPr lang="en-US" altLang="zh-CN"/>
          </a:p>
        </p:txBody>
      </p:sp>
      <p:sp>
        <p:nvSpPr>
          <p:cNvPr id="51" name="灯片编号占位符 5"/>
          <p:cNvSpPr>
            <a:spLocks noGrp="1"/>
          </p:cNvSpPr>
          <p:nvPr>
            <p:ph type="sldNum" sz="quarter" idx="12"/>
          </p:nvPr>
        </p:nvSpPr>
        <p:spPr/>
        <p:txBody>
          <a:bodyPr/>
          <a:lstStyle/>
          <a:p>
            <a:fld id="{57C9DC25-7BE2-4530-A0C0-42CA4D025EEB}" type="slidenum">
              <a:rPr lang="en-US" altLang="zh-CN"/>
              <a:pPr/>
              <a:t>7</a:t>
            </a:fld>
            <a:endParaRPr lang="en-US" altLang="zh-CN"/>
          </a:p>
        </p:txBody>
      </p:sp>
      <p:sp>
        <p:nvSpPr>
          <p:cNvPr id="524290" name="Rectangle 2"/>
          <p:cNvSpPr>
            <a:spLocks noGrp="1" noRot="1" noChangeArrowheads="1"/>
          </p:cNvSpPr>
          <p:nvPr>
            <p:ph type="title"/>
          </p:nvPr>
        </p:nvSpPr>
        <p:spPr/>
        <p:txBody>
          <a:bodyPr/>
          <a:lstStyle/>
          <a:p>
            <a:r>
              <a:rPr lang="zh-CN" altLang="en-US" b="1" u="sng"/>
              <a:t>第三章：图形输入与交互技术</a:t>
            </a:r>
          </a:p>
        </p:txBody>
      </p:sp>
      <p:sp>
        <p:nvSpPr>
          <p:cNvPr id="524294" name="Rectangle 6"/>
          <p:cNvSpPr>
            <a:spLocks noChangeArrowheads="1"/>
          </p:cNvSpPr>
          <p:nvPr/>
        </p:nvSpPr>
        <p:spPr bwMode="auto">
          <a:xfrm>
            <a:off x="2019300" y="2593975"/>
            <a:ext cx="850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524512" name="Group 224"/>
          <p:cNvGraphicFramePr>
            <a:graphicFrameLocks noGrp="1"/>
          </p:cNvGraphicFramePr>
          <p:nvPr/>
        </p:nvGraphicFramePr>
        <p:xfrm>
          <a:off x="755650" y="2636838"/>
          <a:ext cx="7489825" cy="2382837"/>
        </p:xfrm>
        <a:graphic>
          <a:graphicData uri="http://schemas.openxmlformats.org/drawingml/2006/table">
            <a:tbl>
              <a:tblPr/>
              <a:tblGrid>
                <a:gridCol w="1152525"/>
                <a:gridCol w="1392238"/>
                <a:gridCol w="1236662"/>
                <a:gridCol w="1236663"/>
                <a:gridCol w="1174750"/>
                <a:gridCol w="1296987"/>
              </a:tblGrid>
              <a:tr h="647700">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rPr>
                        <a:t>设备编码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rPr>
                        <a:t>物理设备</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rPr>
                        <a:t>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rPr>
                        <a:t>设备编码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rPr>
                        <a:t>物理设备类型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rPr>
                        <a:t>设备编码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rPr>
                        <a:t>物理设备类型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键盘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指拇轮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鼠标器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图形输入板</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刻度盘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轨迹球</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光笔</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按钮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语音输入器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触摸屏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操纵杆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24509" name="Rectangle 221"/>
          <p:cNvSpPr>
            <a:spLocks noChangeArrowheads="1"/>
          </p:cNvSpPr>
          <p:nvPr/>
        </p:nvSpPr>
        <p:spPr bwMode="auto">
          <a:xfrm>
            <a:off x="2700338" y="1989138"/>
            <a:ext cx="282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Arial Unicode MS" pitchFamily="34" charset="-122"/>
                <a:cs typeface="Arial Unicode MS" pitchFamily="34" charset="-122"/>
              </a:rPr>
              <a:t>  </a:t>
            </a:r>
            <a:r>
              <a:rPr lang="zh-CN" altLang="en-US">
                <a:latin typeface="Times New Roman" pitchFamily="18" charset="0"/>
              </a:rPr>
              <a:t>常用设备编码如下表所</a:t>
            </a:r>
            <a:r>
              <a:rPr lang="zh-CN" altLang="en-US">
                <a:latin typeface="Times New Roman" pitchFamily="18" charset="0"/>
                <a:ea typeface="仿宋_GB2312" pitchFamily="49" charset="-122"/>
              </a:rPr>
              <a:t>示</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6E970C8-4506-4CBD-8FE7-E902D5AD1A1E}"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1F71F7E1-2221-4A27-97C3-A172119A7835}" type="slidenum">
              <a:rPr lang="en-US" altLang="zh-CN"/>
              <a:pPr/>
              <a:t>8</a:t>
            </a:fld>
            <a:endParaRPr lang="en-US" altLang="zh-CN"/>
          </a:p>
        </p:txBody>
      </p:sp>
      <p:sp>
        <p:nvSpPr>
          <p:cNvPr id="525314" name="Rectangle 2"/>
          <p:cNvSpPr>
            <a:spLocks noGrp="1" noRot="1" noChangeArrowheads="1"/>
          </p:cNvSpPr>
          <p:nvPr>
            <p:ph type="title"/>
          </p:nvPr>
        </p:nvSpPr>
        <p:spPr/>
        <p:txBody>
          <a:bodyPr/>
          <a:lstStyle/>
          <a:p>
            <a:r>
              <a:rPr lang="zh-CN" altLang="en-US" b="1" u="sng"/>
              <a:t>第三章：图形输入与交互技术</a:t>
            </a:r>
          </a:p>
        </p:txBody>
      </p:sp>
      <p:sp>
        <p:nvSpPr>
          <p:cNvPr id="525315" name="Rectangle 3"/>
          <p:cNvSpPr>
            <a:spLocks noGrp="1" noRot="1" noChangeArrowheads="1"/>
          </p:cNvSpPr>
          <p:nvPr>
            <p:ph type="body" idx="1"/>
          </p:nvPr>
        </p:nvSpPr>
        <p:spPr/>
        <p:txBody>
          <a:bodyPr/>
          <a:lstStyle/>
          <a:p>
            <a:pPr algn="just"/>
            <a:r>
              <a:rPr lang="en-US" altLang="zh-CN" sz="2400"/>
              <a:t>3.2.2 </a:t>
            </a:r>
            <a:r>
              <a:rPr lang="zh-CN" altLang="en-US" sz="2400"/>
              <a:t>请求方式</a:t>
            </a:r>
          </a:p>
          <a:p>
            <a:pPr lvl="1" algn="just"/>
            <a:r>
              <a:rPr lang="zh-CN" altLang="en-US" sz="2000"/>
              <a:t>只有用输入方式设置命令</a:t>
            </a:r>
            <a:r>
              <a:rPr lang="en-US" altLang="zh-CN" sz="2000"/>
              <a:t>(</a:t>
            </a:r>
            <a:r>
              <a:rPr lang="zh-CN" altLang="en-US" sz="2000"/>
              <a:t>或语句</a:t>
            </a:r>
            <a:r>
              <a:rPr lang="en-US" altLang="zh-CN" sz="2000"/>
              <a:t>)</a:t>
            </a:r>
            <a:r>
              <a:rPr lang="zh-CN" altLang="en-US" sz="2000"/>
              <a:t>对相应的设备设置成需要的输入方式后，该设备才能作相应的输入处理。如：</a:t>
            </a:r>
          </a:p>
          <a:p>
            <a:pPr lvl="2" algn="just"/>
            <a:r>
              <a:rPr lang="en-US" altLang="zh-CN" sz="1800"/>
              <a:t>request_locator(ws,device_code,x,y)</a:t>
            </a:r>
          </a:p>
          <a:p>
            <a:pPr lvl="2" algn="just"/>
            <a:r>
              <a:rPr lang="en-US" altLang="zh-CN" sz="1800"/>
              <a:t>//</a:t>
            </a:r>
            <a:r>
              <a:rPr lang="zh-CN" altLang="en-US" sz="1800"/>
              <a:t>该命令把定位器置成请求输入控制方式，</a:t>
            </a:r>
            <a:r>
              <a:rPr lang="en-US" altLang="zh-CN" sz="1800"/>
              <a:t>x</a:t>
            </a:r>
            <a:r>
              <a:rPr lang="zh-CN" altLang="en-US" sz="1800"/>
              <a:t>、</a:t>
            </a:r>
            <a:r>
              <a:rPr lang="en-US" altLang="zh-CN" sz="1800"/>
              <a:t>y</a:t>
            </a:r>
            <a:r>
              <a:rPr lang="zh-CN" altLang="en-US" sz="1800"/>
              <a:t>用来存储一个点的坐标值</a:t>
            </a:r>
          </a:p>
          <a:p>
            <a:pPr lvl="1" algn="just"/>
            <a:r>
              <a:rPr lang="zh-CN" altLang="en-US" sz="2000"/>
              <a:t>在输入命令中，每一种逻辑设备所包括的参数是和输入数据类型有关的，如在请求方式下的笔划输入是：</a:t>
            </a:r>
          </a:p>
          <a:p>
            <a:pPr lvl="2" algn="just"/>
            <a:r>
              <a:rPr lang="en-US" altLang="zh-CN" sz="1800"/>
              <a:t>request_stroke(ws,device_code,n,xa,ya)</a:t>
            </a:r>
          </a:p>
          <a:p>
            <a:pPr lvl="2" algn="just"/>
            <a:r>
              <a:rPr lang="en-US" altLang="zh-CN" sz="1800"/>
              <a:t>//</a:t>
            </a:r>
            <a:r>
              <a:rPr lang="zh-CN" altLang="en-US" sz="1800"/>
              <a:t>这里输入的</a:t>
            </a:r>
            <a:r>
              <a:rPr lang="en-US" altLang="zh-CN" sz="1800"/>
              <a:t>n</a:t>
            </a:r>
            <a:r>
              <a:rPr lang="zh-CN" altLang="en-US" sz="1800"/>
              <a:t>个点的坐标存放在数组</a:t>
            </a:r>
            <a:r>
              <a:rPr lang="en-US" altLang="zh-CN" sz="1800"/>
              <a:t>xa</a:t>
            </a:r>
            <a:r>
              <a:rPr lang="zh-CN" altLang="en-US" sz="1800"/>
              <a:t>和</a:t>
            </a:r>
            <a:r>
              <a:rPr lang="en-US" altLang="zh-CN" sz="1800"/>
              <a:t>ya</a:t>
            </a:r>
            <a:r>
              <a:rPr lang="zh-CN" altLang="en-US" sz="1800"/>
              <a:t>中</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CC9067-DCDA-48A1-9B1E-A942AC438208}"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220925FC-5385-459D-8D16-33FC7FD1AE73}" type="slidenum">
              <a:rPr lang="en-US" altLang="zh-CN"/>
              <a:pPr/>
              <a:t>9</a:t>
            </a:fld>
            <a:endParaRPr lang="en-US" altLang="zh-CN"/>
          </a:p>
        </p:txBody>
      </p:sp>
      <p:sp>
        <p:nvSpPr>
          <p:cNvPr id="526338" name="Rectangle 2"/>
          <p:cNvSpPr>
            <a:spLocks noGrp="1" noRot="1" noChangeArrowheads="1"/>
          </p:cNvSpPr>
          <p:nvPr>
            <p:ph type="title"/>
          </p:nvPr>
        </p:nvSpPr>
        <p:spPr/>
        <p:txBody>
          <a:bodyPr/>
          <a:lstStyle/>
          <a:p>
            <a:r>
              <a:rPr lang="zh-CN" altLang="en-US" b="1" u="sng"/>
              <a:t>第三章：图形输入与交互技术</a:t>
            </a:r>
          </a:p>
        </p:txBody>
      </p:sp>
      <p:sp>
        <p:nvSpPr>
          <p:cNvPr id="526339" name="Rectangle 3"/>
          <p:cNvSpPr>
            <a:spLocks noGrp="1" noRot="1" noChangeArrowheads="1"/>
          </p:cNvSpPr>
          <p:nvPr>
            <p:ph type="body" idx="1"/>
          </p:nvPr>
        </p:nvSpPr>
        <p:spPr/>
        <p:txBody>
          <a:bodyPr/>
          <a:lstStyle/>
          <a:p>
            <a:pPr lvl="1" algn="just"/>
            <a:r>
              <a:rPr lang="zh-CN" altLang="en-US" sz="2000"/>
              <a:t>在请求方式下的字符串输入是</a:t>
            </a:r>
          </a:p>
          <a:p>
            <a:pPr lvl="2" algn="just"/>
            <a:r>
              <a:rPr lang="en-US" altLang="zh-CN" sz="1800"/>
              <a:t>request_string(ws,device_code,nc,text)</a:t>
            </a:r>
          </a:p>
          <a:p>
            <a:pPr lvl="2" algn="just"/>
            <a:r>
              <a:rPr lang="en-US" altLang="zh-CN" sz="1800"/>
              <a:t>//nc</a:t>
            </a:r>
            <a:r>
              <a:rPr lang="zh-CN" altLang="en-US" sz="1800"/>
              <a:t>指定输入字符串的长度</a:t>
            </a:r>
            <a:r>
              <a:rPr lang="en-US" altLang="zh-CN" sz="1800"/>
              <a:t>(</a:t>
            </a:r>
            <a:r>
              <a:rPr lang="zh-CN" altLang="en-US" sz="1800"/>
              <a:t>即字符个数</a:t>
            </a:r>
            <a:r>
              <a:rPr lang="en-US" altLang="zh-CN" sz="1800"/>
              <a:t>)</a:t>
            </a:r>
            <a:r>
              <a:rPr lang="zh-CN" altLang="en-US" sz="1800"/>
              <a:t>，输入字符串存放在字符缓存</a:t>
            </a:r>
            <a:r>
              <a:rPr lang="en-US" altLang="zh-CN" sz="1800"/>
              <a:t>text</a:t>
            </a:r>
            <a:r>
              <a:rPr lang="zh-CN" altLang="en-US" sz="1800"/>
              <a:t>中</a:t>
            </a:r>
          </a:p>
          <a:p>
            <a:pPr lvl="1" algn="just"/>
            <a:r>
              <a:rPr lang="zh-CN" altLang="en-US" sz="2000"/>
              <a:t>为了能在应用程序中拾取到输入的图段，需要用下列命令设置图段的标志，即：</a:t>
            </a:r>
          </a:p>
          <a:p>
            <a:pPr lvl="2" algn="just"/>
            <a:r>
              <a:rPr lang="en-US" altLang="zh-CN" sz="1800"/>
              <a:t>request_pick(ws,device_code,segment-id)</a:t>
            </a:r>
          </a:p>
          <a:p>
            <a:pPr lvl="1" algn="just"/>
            <a:r>
              <a:rPr lang="zh-CN" altLang="en-US" sz="2000"/>
              <a:t>用于请求方式下的输入命令还可以包括其他参数，如有些应用需要对图段中的图素设置标志，如线段、圆、矩形等；也可对图段设置标号，以加快对图段的搜索</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3640</TotalTime>
  <Words>3748</Words>
  <Application>Microsoft Office PowerPoint</Application>
  <PresentationFormat>全屏显示(4:3)</PresentationFormat>
  <Paragraphs>362</Paragraphs>
  <Slides>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Arial</vt:lpstr>
      <vt:lpstr>宋体</vt:lpstr>
      <vt:lpstr>Wingdings</vt:lpstr>
      <vt:lpstr>Times New Roman</vt:lpstr>
      <vt:lpstr>Arial Unicode MS</vt:lpstr>
      <vt:lpstr>仿宋_GB2312</vt:lpstr>
      <vt:lpstr>诗情画意</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lpstr>第三章：图形输入与交互技术</vt:lpstr>
    </vt:vector>
  </TitlesOfParts>
  <Company>Hope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liwei</dc:creator>
  <cp:lastModifiedBy>Danny</cp:lastModifiedBy>
  <cp:revision>414</cp:revision>
  <dcterms:created xsi:type="dcterms:W3CDTF">2002-12-10T13:13:42Z</dcterms:created>
  <dcterms:modified xsi:type="dcterms:W3CDTF">2010-11-07T17:16:39Z</dcterms:modified>
</cp:coreProperties>
</file>