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4" r:id="rId2"/>
  </p:sldMasterIdLst>
  <p:notesMasterIdLst>
    <p:notesMasterId r:id="rId45"/>
  </p:notesMasterIdLst>
  <p:sldIdLst>
    <p:sldId id="868" r:id="rId3"/>
    <p:sldId id="909" r:id="rId4"/>
    <p:sldId id="869" r:id="rId5"/>
    <p:sldId id="870" r:id="rId6"/>
    <p:sldId id="871" r:id="rId7"/>
    <p:sldId id="872" r:id="rId8"/>
    <p:sldId id="873" r:id="rId9"/>
    <p:sldId id="911" r:id="rId10"/>
    <p:sldId id="912" r:id="rId11"/>
    <p:sldId id="874" r:id="rId12"/>
    <p:sldId id="913" r:id="rId13"/>
    <p:sldId id="875" r:id="rId14"/>
    <p:sldId id="876" r:id="rId15"/>
    <p:sldId id="877" r:id="rId16"/>
    <p:sldId id="878" r:id="rId17"/>
    <p:sldId id="914" r:id="rId18"/>
    <p:sldId id="879" r:id="rId19"/>
    <p:sldId id="915" r:id="rId20"/>
    <p:sldId id="880" r:id="rId21"/>
    <p:sldId id="881" r:id="rId22"/>
    <p:sldId id="882" r:id="rId23"/>
    <p:sldId id="884" r:id="rId24"/>
    <p:sldId id="916" r:id="rId25"/>
    <p:sldId id="885" r:id="rId26"/>
    <p:sldId id="917" r:id="rId27"/>
    <p:sldId id="886" r:id="rId28"/>
    <p:sldId id="887" r:id="rId29"/>
    <p:sldId id="949" r:id="rId30"/>
    <p:sldId id="950" r:id="rId31"/>
    <p:sldId id="948" r:id="rId32"/>
    <p:sldId id="888" r:id="rId33"/>
    <p:sldId id="922" r:id="rId34"/>
    <p:sldId id="920" r:id="rId35"/>
    <p:sldId id="864" r:id="rId36"/>
    <p:sldId id="921" r:id="rId37"/>
    <p:sldId id="951" r:id="rId38"/>
    <p:sldId id="923" r:id="rId39"/>
    <p:sldId id="867" r:id="rId40"/>
    <p:sldId id="924" r:id="rId41"/>
    <p:sldId id="925" r:id="rId42"/>
    <p:sldId id="841" r:id="rId43"/>
    <p:sldId id="842"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2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5123" name="Rectangle 3"/>
          <p:cNvSpPr>
            <a:spLocks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zh-CN" altLang="zh-CN"/>
          </a:p>
        </p:txBody>
      </p:sp>
      <p:sp>
        <p:nvSpPr>
          <p:cNvPr id="5124" name="Rectangle 4"/>
          <p:cNvSpPr>
            <a:spLocks noRo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5" name="Rectangle 5"/>
          <p:cNvSpPr>
            <a:spLocks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5126" name="Rectangle 6"/>
          <p:cNvSpPr>
            <a:spLocks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5127" name="Rectangle 7"/>
          <p:cNvSpPr>
            <a:spLocks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2706B7E-E023-44D9-A8B0-26CB785B5CCE}" type="slidenum">
              <a:rPr lang="zh-CN" altLang="zh-CN"/>
              <a:pPr/>
              <a:t>‹#›</a:t>
            </a:fld>
            <a:endParaRPr lang="zh-CN" altLang="zh-CN"/>
          </a:p>
        </p:txBody>
      </p:sp>
    </p:spTree>
    <p:extLst>
      <p:ext uri="{BB962C8B-B14F-4D97-AF65-F5344CB8AC3E}">
        <p14:creationId xmlns:p14="http://schemas.microsoft.com/office/powerpoint/2010/main" val="25291014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Rot="1" noChangeArrowheads="1"/>
          </p:cNvSpPr>
          <p:nvPr>
            <p:ph type="ctrTitle"/>
          </p:nvPr>
        </p:nvSpPr>
        <p:spPr>
          <a:xfrm>
            <a:off x="685800" y="2286000"/>
            <a:ext cx="7772400" cy="1143000"/>
          </a:xfrm>
        </p:spPr>
        <p:txBody>
          <a:bodyPr/>
          <a:lstStyle>
            <a:lvl1pPr>
              <a:defRPr/>
            </a:lvl1pPr>
          </a:lstStyle>
          <a:p>
            <a:pPr lvl="0"/>
            <a:r>
              <a:rPr lang="zh-CN" noProof="0" smtClean="0"/>
              <a:t>单击此处编辑母版标题样式</a:t>
            </a:r>
          </a:p>
        </p:txBody>
      </p:sp>
      <p:sp>
        <p:nvSpPr>
          <p:cNvPr id="2051" name="Rectangle 3"/>
          <p:cNvSpPr>
            <a:spLocks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noProof="0" smtClean="0"/>
              <a:t>单击此处编辑母版副标题样式</a:t>
            </a:r>
          </a:p>
        </p:txBody>
      </p:sp>
      <p:sp>
        <p:nvSpPr>
          <p:cNvPr id="2052" name="Rectangle 4"/>
          <p:cNvSpPr>
            <a:spLocks noChangeArrowheads="1"/>
          </p:cNvSpPr>
          <p:nvPr>
            <p:ph type="dt" sz="half" idx="2"/>
          </p:nvPr>
        </p:nvSpPr>
        <p:spPr/>
        <p:txBody>
          <a:bodyPr/>
          <a:lstStyle>
            <a:lvl1pPr>
              <a:defRPr/>
            </a:lvl1pPr>
          </a:lstStyle>
          <a:p>
            <a:fld id="{1CC0FAC4-A005-4141-9D26-3269046E6AE4}" type="datetime1">
              <a:rPr lang="zh-CN" altLang="en-US"/>
              <a:pPr/>
              <a:t>2010/11/8</a:t>
            </a:fld>
            <a:endParaRPr lang="zh-CN" altLang="zh-CN"/>
          </a:p>
        </p:txBody>
      </p:sp>
      <p:sp>
        <p:nvSpPr>
          <p:cNvPr id="2053" name="Rectangle 5"/>
          <p:cNvSpPr>
            <a:spLocks noChangeArrowheads="1"/>
          </p:cNvSpPr>
          <p:nvPr>
            <p:ph type="ftr" sz="quarter" idx="3"/>
          </p:nvPr>
        </p:nvSpPr>
        <p:spPr/>
        <p:txBody>
          <a:bodyPr/>
          <a:lstStyle>
            <a:lvl1pPr>
              <a:defRPr/>
            </a:lvl1pPr>
          </a:lstStyle>
          <a:p>
            <a:endParaRPr lang="zh-CN" altLang="zh-CN"/>
          </a:p>
        </p:txBody>
      </p:sp>
      <p:sp>
        <p:nvSpPr>
          <p:cNvPr id="2054" name="Rectangle 6"/>
          <p:cNvSpPr>
            <a:spLocks noChangeArrowheads="1"/>
          </p:cNvSpPr>
          <p:nvPr>
            <p:ph type="sldNum" sz="quarter" idx="4"/>
          </p:nvPr>
        </p:nvSpPr>
        <p:spPr/>
        <p:txBody>
          <a:bodyPr/>
          <a:lstStyle>
            <a:lvl1pPr>
              <a:defRPr/>
            </a:lvl1pPr>
          </a:lstStyle>
          <a:p>
            <a:fld id="{5398F57E-FCBE-4437-9990-C3B1C627A053}" type="slidenum">
              <a:rPr lang="zh-CN" altLang="zh-CN"/>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FB8F384-0251-4637-B553-CDBEBE514300}"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8B8B952-A69B-4318-8034-F4A76628ECB1}" type="slidenum">
              <a:rPr lang="zh-CN" altLang="zh-CN"/>
              <a:pPr/>
              <a:t>‹#›</a:t>
            </a:fld>
            <a:endParaRPr lang="zh-CN" altLang="zh-CN"/>
          </a:p>
        </p:txBody>
      </p:sp>
    </p:spTree>
    <p:extLst>
      <p:ext uri="{BB962C8B-B14F-4D97-AF65-F5344CB8AC3E}">
        <p14:creationId xmlns:p14="http://schemas.microsoft.com/office/powerpoint/2010/main" val="110367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614C518-885B-4A47-8781-D4C9E7BC61F7}"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FCE4D8BC-E870-4939-9F73-C0F9BD74034A}" type="slidenum">
              <a:rPr lang="zh-CN" altLang="zh-CN"/>
              <a:pPr/>
              <a:t>‹#›</a:t>
            </a:fld>
            <a:endParaRPr lang="zh-CN" altLang="zh-CN"/>
          </a:p>
        </p:txBody>
      </p:sp>
    </p:spTree>
    <p:extLst>
      <p:ext uri="{BB962C8B-B14F-4D97-AF65-F5344CB8AC3E}">
        <p14:creationId xmlns:p14="http://schemas.microsoft.com/office/powerpoint/2010/main" val="856282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fld id="{11F59CFB-CCDD-4CDD-B36B-36D961AC8022}" type="datetime1">
              <a:rPr lang="zh-CN" altLang="en-US"/>
              <a:pPr/>
              <a:t>2010/11/8</a:t>
            </a:fld>
            <a:endParaRPr lang="zh-CN"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8372D2D6-B106-4BE4-8A68-30DE04686481}" type="slidenum">
              <a:rPr lang="zh-CN" altLang="zh-CN"/>
              <a:pPr/>
              <a:t>‹#›</a:t>
            </a:fld>
            <a:endParaRPr lang="zh-CN" altLang="zh-CN"/>
          </a:p>
        </p:txBody>
      </p:sp>
    </p:spTree>
    <p:extLst>
      <p:ext uri="{BB962C8B-B14F-4D97-AF65-F5344CB8AC3E}">
        <p14:creationId xmlns:p14="http://schemas.microsoft.com/office/powerpoint/2010/main" val="427331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05000"/>
            <a:ext cx="4194175"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8288"/>
            <a:ext cx="4194175"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245225"/>
            <a:ext cx="2289175" cy="476250"/>
          </a:xfrm>
        </p:spPr>
        <p:txBody>
          <a:bodyPr/>
          <a:lstStyle>
            <a:lvl1pPr>
              <a:defRPr/>
            </a:lvl1pPr>
          </a:lstStyle>
          <a:p>
            <a:fld id="{1B3DBDB8-40DD-4C5B-8390-4BA0F546EE98}" type="datetime1">
              <a:rPr lang="zh-CN" altLang="en-US"/>
              <a:pPr/>
              <a:t>2010/11/8</a:t>
            </a:fld>
            <a:endParaRPr lang="zh-CN"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8" name="灯片编号占位符 7"/>
          <p:cNvSpPr>
            <a:spLocks noGrp="1"/>
          </p:cNvSpPr>
          <p:nvPr>
            <p:ph type="sldNum" sz="quarter" idx="12"/>
          </p:nvPr>
        </p:nvSpPr>
        <p:spPr>
          <a:xfrm>
            <a:off x="6553200" y="6245225"/>
            <a:ext cx="2289175" cy="476250"/>
          </a:xfrm>
        </p:spPr>
        <p:txBody>
          <a:bodyPr/>
          <a:lstStyle>
            <a:lvl1pPr>
              <a:defRPr/>
            </a:lvl1pPr>
          </a:lstStyle>
          <a:p>
            <a:fld id="{82A5CFF8-738E-4F94-B333-7842FA2E9138}" type="slidenum">
              <a:rPr lang="zh-CN" altLang="zh-CN"/>
              <a:pPr/>
              <a:t>‹#›</a:t>
            </a:fld>
            <a:endParaRPr lang="zh-CN" altLang="zh-CN"/>
          </a:p>
        </p:txBody>
      </p:sp>
    </p:spTree>
    <p:extLst>
      <p:ext uri="{BB962C8B-B14F-4D97-AF65-F5344CB8AC3E}">
        <p14:creationId xmlns:p14="http://schemas.microsoft.com/office/powerpoint/2010/main" val="1327476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Rot="1" noChangeArrowheads="1"/>
          </p:cNvSpPr>
          <p:nvPr>
            <p:ph type="ctrTitle"/>
          </p:nvPr>
        </p:nvSpPr>
        <p:spPr>
          <a:xfrm>
            <a:off x="685800" y="2286000"/>
            <a:ext cx="7772400" cy="1143000"/>
          </a:xfrm>
        </p:spPr>
        <p:txBody>
          <a:bodyPr/>
          <a:lstStyle>
            <a:lvl1pPr>
              <a:defRPr/>
            </a:lvl1pPr>
          </a:lstStyle>
          <a:p>
            <a:pPr lvl="0"/>
            <a:r>
              <a:rPr lang="zh-CN" noProof="0" smtClean="0"/>
              <a:t>单击此处编辑母版标题样式</a:t>
            </a:r>
          </a:p>
        </p:txBody>
      </p:sp>
      <p:sp>
        <p:nvSpPr>
          <p:cNvPr id="4099" name="Rectangle 3"/>
          <p:cNvSpPr>
            <a:spLocks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noProof="0" smtClean="0"/>
              <a:t>单击此处编辑母版副标题样式</a:t>
            </a:r>
          </a:p>
        </p:txBody>
      </p:sp>
      <p:sp>
        <p:nvSpPr>
          <p:cNvPr id="4100" name="Rectangle 4"/>
          <p:cNvSpPr>
            <a:spLocks noChangeArrowheads="1"/>
          </p:cNvSpPr>
          <p:nvPr>
            <p:ph type="dt" sz="half" idx="2"/>
          </p:nvPr>
        </p:nvSpPr>
        <p:spPr/>
        <p:txBody>
          <a:bodyPr/>
          <a:lstStyle>
            <a:lvl1pPr>
              <a:defRPr/>
            </a:lvl1pPr>
          </a:lstStyle>
          <a:p>
            <a:fld id="{CEBC9BF4-915F-4810-B5DC-F0578AAE47B8}" type="datetime1">
              <a:rPr lang="zh-CN" altLang="en-US"/>
              <a:pPr/>
              <a:t>2010/11/8</a:t>
            </a:fld>
            <a:endParaRPr lang="zh-CN" altLang="zh-CN"/>
          </a:p>
        </p:txBody>
      </p:sp>
      <p:sp>
        <p:nvSpPr>
          <p:cNvPr id="4101" name="Rectangle 5"/>
          <p:cNvSpPr>
            <a:spLocks noChangeArrowheads="1"/>
          </p:cNvSpPr>
          <p:nvPr>
            <p:ph type="ftr" sz="quarter" idx="3"/>
          </p:nvPr>
        </p:nvSpPr>
        <p:spPr/>
        <p:txBody>
          <a:bodyPr/>
          <a:lstStyle>
            <a:lvl1pPr>
              <a:defRPr/>
            </a:lvl1pPr>
          </a:lstStyle>
          <a:p>
            <a:endParaRPr lang="zh-CN" altLang="zh-CN"/>
          </a:p>
        </p:txBody>
      </p:sp>
      <p:sp>
        <p:nvSpPr>
          <p:cNvPr id="4102" name="Rectangle 6"/>
          <p:cNvSpPr>
            <a:spLocks noChangeArrowheads="1"/>
          </p:cNvSpPr>
          <p:nvPr>
            <p:ph type="sldNum" sz="quarter" idx="4"/>
          </p:nvPr>
        </p:nvSpPr>
        <p:spPr/>
        <p:txBody>
          <a:bodyPr/>
          <a:lstStyle>
            <a:lvl1pPr>
              <a:defRPr/>
            </a:lvl1pPr>
          </a:lstStyle>
          <a:p>
            <a:fld id="{2ED1E72F-9751-48B3-91B4-DC0DCDA74027}" type="slidenum">
              <a:rPr lang="zh-CN" altLang="zh-CN"/>
              <a:pPr/>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95821A3-E4DE-4A76-B771-F9DC24A31DBC}"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FA41EA3-073B-4452-87DD-6C44FDCCE90E}" type="slidenum">
              <a:rPr lang="zh-CN" altLang="zh-CN"/>
              <a:pPr/>
              <a:t>‹#›</a:t>
            </a:fld>
            <a:endParaRPr lang="zh-CN" altLang="zh-CN"/>
          </a:p>
        </p:txBody>
      </p:sp>
    </p:spTree>
    <p:extLst>
      <p:ext uri="{BB962C8B-B14F-4D97-AF65-F5344CB8AC3E}">
        <p14:creationId xmlns:p14="http://schemas.microsoft.com/office/powerpoint/2010/main" val="180416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7FF7790-9DD9-4656-AA89-C8FE16C5E150}"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9674B83-4B75-4A9B-88F5-D35AF78F3650}" type="slidenum">
              <a:rPr lang="zh-CN" altLang="zh-CN"/>
              <a:pPr/>
              <a:t>‹#›</a:t>
            </a:fld>
            <a:endParaRPr lang="zh-CN" altLang="zh-CN"/>
          </a:p>
        </p:txBody>
      </p:sp>
    </p:spTree>
    <p:extLst>
      <p:ext uri="{BB962C8B-B14F-4D97-AF65-F5344CB8AC3E}">
        <p14:creationId xmlns:p14="http://schemas.microsoft.com/office/powerpoint/2010/main" val="3071667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CC16F5FB-99C3-490B-8944-1C6DAB1811C6}" type="datetime1">
              <a:rPr lang="zh-CN" altLang="en-US"/>
              <a:pPr/>
              <a:t>2010/11/8</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0806B15B-D915-4F42-B944-AD391E81BDD4}" type="slidenum">
              <a:rPr lang="zh-CN" altLang="zh-CN"/>
              <a:pPr/>
              <a:t>‹#›</a:t>
            </a:fld>
            <a:endParaRPr lang="zh-CN" altLang="zh-CN"/>
          </a:p>
        </p:txBody>
      </p:sp>
    </p:spTree>
    <p:extLst>
      <p:ext uri="{BB962C8B-B14F-4D97-AF65-F5344CB8AC3E}">
        <p14:creationId xmlns:p14="http://schemas.microsoft.com/office/powerpoint/2010/main" val="123579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5CBDF27-5034-4664-A99C-6525269CB7EC}" type="datetime1">
              <a:rPr lang="zh-CN" altLang="en-US"/>
              <a:pPr/>
              <a:t>2010/11/8</a:t>
            </a:fld>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7E835987-F41B-42D6-8228-4B15F1A80FDD}" type="slidenum">
              <a:rPr lang="zh-CN" altLang="zh-CN"/>
              <a:pPr/>
              <a:t>‹#›</a:t>
            </a:fld>
            <a:endParaRPr lang="zh-CN" altLang="zh-CN"/>
          </a:p>
        </p:txBody>
      </p:sp>
    </p:spTree>
    <p:extLst>
      <p:ext uri="{BB962C8B-B14F-4D97-AF65-F5344CB8AC3E}">
        <p14:creationId xmlns:p14="http://schemas.microsoft.com/office/powerpoint/2010/main" val="2494998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C92CAE7-01C3-498F-8A64-17D6283FD4A2}" type="datetime1">
              <a:rPr lang="zh-CN" altLang="en-US"/>
              <a:pPr/>
              <a:t>2010/11/8</a:t>
            </a:fld>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AFBA137B-EA23-4EF0-A39E-F852F8C8081B}" type="slidenum">
              <a:rPr lang="zh-CN" altLang="zh-CN"/>
              <a:pPr/>
              <a:t>‹#›</a:t>
            </a:fld>
            <a:endParaRPr lang="zh-CN" altLang="zh-CN"/>
          </a:p>
        </p:txBody>
      </p:sp>
    </p:spTree>
    <p:extLst>
      <p:ext uri="{BB962C8B-B14F-4D97-AF65-F5344CB8AC3E}">
        <p14:creationId xmlns:p14="http://schemas.microsoft.com/office/powerpoint/2010/main" val="311087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2EB0AF0-6195-443A-A614-AF7F7B93EDC1}"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1DAEF88-4168-4E1E-A8A4-FBADD5C6B050}" type="slidenum">
              <a:rPr lang="zh-CN" altLang="zh-CN"/>
              <a:pPr/>
              <a:t>‹#›</a:t>
            </a:fld>
            <a:endParaRPr lang="zh-CN" altLang="zh-CN"/>
          </a:p>
        </p:txBody>
      </p:sp>
    </p:spTree>
    <p:extLst>
      <p:ext uri="{BB962C8B-B14F-4D97-AF65-F5344CB8AC3E}">
        <p14:creationId xmlns:p14="http://schemas.microsoft.com/office/powerpoint/2010/main" val="10315188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C7C3E70-A720-4AF6-86D9-7DE20CDF36AB}" type="datetime1">
              <a:rPr lang="zh-CN" altLang="en-US"/>
              <a:pPr/>
              <a:t>2010/11/8</a:t>
            </a:fld>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76DF7588-4CF9-4A47-8575-C658B19096CD}" type="slidenum">
              <a:rPr lang="zh-CN" altLang="zh-CN"/>
              <a:pPr/>
              <a:t>‹#›</a:t>
            </a:fld>
            <a:endParaRPr lang="zh-CN" altLang="zh-CN"/>
          </a:p>
        </p:txBody>
      </p:sp>
    </p:spTree>
    <p:extLst>
      <p:ext uri="{BB962C8B-B14F-4D97-AF65-F5344CB8AC3E}">
        <p14:creationId xmlns:p14="http://schemas.microsoft.com/office/powerpoint/2010/main" val="2867939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09A786E-08D9-4254-AC72-858B14794553}" type="datetime1">
              <a:rPr lang="zh-CN" altLang="en-US"/>
              <a:pPr/>
              <a:t>2010/11/8</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A3185C3-FFA4-4D5E-BFAA-FD203768C64C}" type="slidenum">
              <a:rPr lang="zh-CN" altLang="zh-CN"/>
              <a:pPr/>
              <a:t>‹#›</a:t>
            </a:fld>
            <a:endParaRPr lang="zh-CN" altLang="zh-CN"/>
          </a:p>
        </p:txBody>
      </p:sp>
    </p:spTree>
    <p:extLst>
      <p:ext uri="{BB962C8B-B14F-4D97-AF65-F5344CB8AC3E}">
        <p14:creationId xmlns:p14="http://schemas.microsoft.com/office/powerpoint/2010/main" val="3669817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04DF2F-60FE-4158-8058-8780F7842F25}" type="datetime1">
              <a:rPr lang="zh-CN" altLang="en-US"/>
              <a:pPr/>
              <a:t>2010/11/8</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402DD24-7BDF-4E0F-85BD-2FBF5E1DF20C}" type="slidenum">
              <a:rPr lang="zh-CN" altLang="zh-CN"/>
              <a:pPr/>
              <a:t>‹#›</a:t>
            </a:fld>
            <a:endParaRPr lang="zh-CN" altLang="zh-CN"/>
          </a:p>
        </p:txBody>
      </p:sp>
    </p:spTree>
    <p:extLst>
      <p:ext uri="{BB962C8B-B14F-4D97-AF65-F5344CB8AC3E}">
        <p14:creationId xmlns:p14="http://schemas.microsoft.com/office/powerpoint/2010/main" val="2557333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0AD805C-036C-49E0-A48B-01D874AE5484}"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38E6190-69F8-487E-9BCF-9005ABB54133}" type="slidenum">
              <a:rPr lang="zh-CN" altLang="zh-CN"/>
              <a:pPr/>
              <a:t>‹#›</a:t>
            </a:fld>
            <a:endParaRPr lang="zh-CN" altLang="zh-CN"/>
          </a:p>
        </p:txBody>
      </p:sp>
    </p:spTree>
    <p:extLst>
      <p:ext uri="{BB962C8B-B14F-4D97-AF65-F5344CB8AC3E}">
        <p14:creationId xmlns:p14="http://schemas.microsoft.com/office/powerpoint/2010/main" val="688265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A278FFC-DF3E-4D81-8319-022AF9C72846}"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756DDDB-1D72-480D-9DDD-24D620E9599B}" type="slidenum">
              <a:rPr lang="zh-CN" altLang="zh-CN"/>
              <a:pPr/>
              <a:t>‹#›</a:t>
            </a:fld>
            <a:endParaRPr lang="zh-CN" altLang="zh-CN"/>
          </a:p>
        </p:txBody>
      </p:sp>
    </p:spTree>
    <p:extLst>
      <p:ext uri="{BB962C8B-B14F-4D97-AF65-F5344CB8AC3E}">
        <p14:creationId xmlns:p14="http://schemas.microsoft.com/office/powerpoint/2010/main" val="1242925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fld id="{D097016A-69EF-4D01-8548-D61BF4F45504}" type="datetime1">
              <a:rPr lang="zh-CN" altLang="en-US"/>
              <a:pPr/>
              <a:t>2010/11/8</a:t>
            </a:fld>
            <a:endParaRPr lang="zh-CN"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62A7F0CD-5056-499B-B7A1-ABCAF6007149}" type="slidenum">
              <a:rPr lang="zh-CN" altLang="zh-CN"/>
              <a:pPr/>
              <a:t>‹#›</a:t>
            </a:fld>
            <a:endParaRPr lang="zh-CN" altLang="zh-CN"/>
          </a:p>
        </p:txBody>
      </p:sp>
    </p:spTree>
    <p:extLst>
      <p:ext uri="{BB962C8B-B14F-4D97-AF65-F5344CB8AC3E}">
        <p14:creationId xmlns:p14="http://schemas.microsoft.com/office/powerpoint/2010/main" val="278480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4E19B4E-0BEE-4B2C-9CFF-01832EDD925E}"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892F678-B712-4353-A7AA-AE22126F37E0}" type="slidenum">
              <a:rPr lang="zh-CN" altLang="zh-CN"/>
              <a:pPr/>
              <a:t>‹#›</a:t>
            </a:fld>
            <a:endParaRPr lang="zh-CN" altLang="zh-CN"/>
          </a:p>
        </p:txBody>
      </p:sp>
    </p:spTree>
    <p:extLst>
      <p:ext uri="{BB962C8B-B14F-4D97-AF65-F5344CB8AC3E}">
        <p14:creationId xmlns:p14="http://schemas.microsoft.com/office/powerpoint/2010/main" val="366000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6FFF21EC-E0FB-4AB7-9F3E-6E4FDE70E46C}" type="datetime1">
              <a:rPr lang="zh-CN" altLang="en-US"/>
              <a:pPr/>
              <a:t>2010/11/8</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9526652F-DB12-44D4-B968-54C814833200}" type="slidenum">
              <a:rPr lang="zh-CN" altLang="zh-CN"/>
              <a:pPr/>
              <a:t>‹#›</a:t>
            </a:fld>
            <a:endParaRPr lang="zh-CN" altLang="zh-CN"/>
          </a:p>
        </p:txBody>
      </p:sp>
    </p:spTree>
    <p:extLst>
      <p:ext uri="{BB962C8B-B14F-4D97-AF65-F5344CB8AC3E}">
        <p14:creationId xmlns:p14="http://schemas.microsoft.com/office/powerpoint/2010/main" val="298753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189C4EA8-AE20-46DC-A93E-AD51FCE38E43}" type="datetime1">
              <a:rPr lang="zh-CN" altLang="en-US"/>
              <a:pPr/>
              <a:t>2010/11/8</a:t>
            </a:fld>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A7B1C32E-ADB1-45BC-9A3E-123E751DF9BB}" type="slidenum">
              <a:rPr lang="zh-CN" altLang="zh-CN"/>
              <a:pPr/>
              <a:t>‹#›</a:t>
            </a:fld>
            <a:endParaRPr lang="zh-CN" altLang="zh-CN"/>
          </a:p>
        </p:txBody>
      </p:sp>
    </p:spTree>
    <p:extLst>
      <p:ext uri="{BB962C8B-B14F-4D97-AF65-F5344CB8AC3E}">
        <p14:creationId xmlns:p14="http://schemas.microsoft.com/office/powerpoint/2010/main" val="140427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9C75B165-9BEC-42BC-8281-EB5DEA1BB533}" type="datetime1">
              <a:rPr lang="zh-CN" altLang="en-US"/>
              <a:pPr/>
              <a:t>2010/11/8</a:t>
            </a:fld>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AD2608F9-E8FB-4D10-BE14-943D13C5DA73}" type="slidenum">
              <a:rPr lang="zh-CN" altLang="zh-CN"/>
              <a:pPr/>
              <a:t>‹#›</a:t>
            </a:fld>
            <a:endParaRPr lang="zh-CN" altLang="zh-CN"/>
          </a:p>
        </p:txBody>
      </p:sp>
    </p:spTree>
    <p:extLst>
      <p:ext uri="{BB962C8B-B14F-4D97-AF65-F5344CB8AC3E}">
        <p14:creationId xmlns:p14="http://schemas.microsoft.com/office/powerpoint/2010/main" val="276545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E2CB297-6481-4B16-942D-416FE91C9C11}" type="datetime1">
              <a:rPr lang="zh-CN" altLang="en-US"/>
              <a:pPr/>
              <a:t>2010/11/8</a:t>
            </a:fld>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58D68C1B-2734-4150-9626-AABAD208B5C2}" type="slidenum">
              <a:rPr lang="zh-CN" altLang="zh-CN"/>
              <a:pPr/>
              <a:t>‹#›</a:t>
            </a:fld>
            <a:endParaRPr lang="zh-CN" altLang="zh-CN"/>
          </a:p>
        </p:txBody>
      </p:sp>
    </p:spTree>
    <p:extLst>
      <p:ext uri="{BB962C8B-B14F-4D97-AF65-F5344CB8AC3E}">
        <p14:creationId xmlns:p14="http://schemas.microsoft.com/office/powerpoint/2010/main" val="350235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082B25D-1366-489F-A967-1754CA5971A7}" type="datetime1">
              <a:rPr lang="zh-CN" altLang="en-US"/>
              <a:pPr/>
              <a:t>2010/11/8</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A2E1989-4D19-425C-A1EA-85FE1D498321}" type="slidenum">
              <a:rPr lang="zh-CN" altLang="zh-CN"/>
              <a:pPr/>
              <a:t>‹#›</a:t>
            </a:fld>
            <a:endParaRPr lang="zh-CN" altLang="zh-CN"/>
          </a:p>
        </p:txBody>
      </p:sp>
    </p:spTree>
    <p:extLst>
      <p:ext uri="{BB962C8B-B14F-4D97-AF65-F5344CB8AC3E}">
        <p14:creationId xmlns:p14="http://schemas.microsoft.com/office/powerpoint/2010/main" val="356701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61AD8EE-12FB-4812-8165-FF8D63F4A6EE}" type="datetime1">
              <a:rPr lang="zh-CN" altLang="en-US"/>
              <a:pPr/>
              <a:t>2010/11/8</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E5557EE2-364D-48D7-91D6-A03EE908F62A}" type="slidenum">
              <a:rPr lang="zh-CN" altLang="zh-CN"/>
              <a:pPr/>
              <a:t>‹#›</a:t>
            </a:fld>
            <a:endParaRPr lang="zh-CN" altLang="zh-CN"/>
          </a:p>
        </p:txBody>
      </p:sp>
    </p:spTree>
    <p:extLst>
      <p:ext uri="{BB962C8B-B14F-4D97-AF65-F5344CB8AC3E}">
        <p14:creationId xmlns:p14="http://schemas.microsoft.com/office/powerpoint/2010/main" val="55843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366E184A-4186-48E8-A0F5-8D6B8580E0E1}" type="datetime1">
              <a:rPr lang="zh-CN" altLang="en-US"/>
              <a:pPr/>
              <a:t>2010/11/8</a:t>
            </a:fld>
            <a:endParaRPr lang="zh-CN" altLang="zh-CN"/>
          </a:p>
        </p:txBody>
      </p:sp>
      <p:sp>
        <p:nvSpPr>
          <p:cNvPr id="1029" name="Rectangle 5"/>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zh-CN"/>
          </a:p>
        </p:txBody>
      </p:sp>
      <p:sp>
        <p:nvSpPr>
          <p:cNvPr id="1030" name="Rectangle 6"/>
          <p:cNvSpPr>
            <a:spLocks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3376F5B-3037-40B5-82A1-818DCE917DFA}"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53"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76" r:id="rId12"/>
    <p:sldLayoutId id="2147483678" r:id="rId13"/>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2"/>
          <p:cNvSpPr>
            <a:spLocks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2DE83FB8-CFDB-4A4B-9778-466C03392B7E}" type="datetime1">
              <a:rPr lang="zh-CN" altLang="en-US"/>
              <a:pPr/>
              <a:t>2010/11/8</a:t>
            </a:fld>
            <a:endParaRPr lang="zh-CN" altLang="zh-CN"/>
          </a:p>
        </p:txBody>
      </p:sp>
      <p:sp>
        <p:nvSpPr>
          <p:cNvPr id="3077" name="Rectangle 5"/>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zh-CN"/>
          </a:p>
        </p:txBody>
      </p:sp>
      <p:sp>
        <p:nvSpPr>
          <p:cNvPr id="3078" name="Rectangle 6"/>
          <p:cNvSpPr>
            <a:spLocks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586BC38-6042-4EF5-826A-0842C24C2859}"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5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7" r:id="rId12"/>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http:/www.lnnu.edu.cn/xdjyjx/tuxing/Chapter2/CG_Gif_2_031.gif"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http:/www.lnnu.edu.cn/xdjyjx/tuxing/Chapter2/CG_Gif_2_030.gif"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oleObject" Target="../embeddings/oleObject5.bin"/><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www.lnnu.edu.cn/xdjyjx/tuxing/Chapter2/CG_Gif_2_032.gif"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http:/www.lnnu.edu.cn/xdjyjx/tuxing/Chapter2/CG_Gif_2_212.gif" TargetMode="External"/><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http:/www.lnnu.edu.cn/xdjyjx/tuxing/Chapter2/CG_Gif_2_026.gif"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http:/www.lnnu.edu.cn/xdjyjx/tuxing/Chapter2/CG_Gif_2_041.gif"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http:/www.lnnu.edu.cn/xdjyjx/tuxing/Chapter2/CG_Gif_2_044.gif"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12.bin"/><Relationship Id="rId4" Type="http://schemas.openxmlformats.org/officeDocument/2006/relationships/image" Target="../media/image2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5.bin"/><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image" Target="http:/www.lnnu.edu.cn/xdjyjx/tuxing/Chapter2/CG_Gif_2_029.gi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9F7A7F3-07E3-4E0F-8450-8CE9B98CACB3}"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B00B8CE2-D998-409A-B288-05D9FFA20DFE}" type="slidenum">
              <a:rPr lang="zh-CN" altLang="zh-CN"/>
              <a:pPr/>
              <a:t>1</a:t>
            </a:fld>
            <a:endParaRPr lang="zh-CN" altLang="zh-CN"/>
          </a:p>
        </p:txBody>
      </p:sp>
      <p:sp>
        <p:nvSpPr>
          <p:cNvPr id="6146" name="Rectangle 2"/>
          <p:cNvSpPr>
            <a:spLocks noRot="1" noChangeArrowheads="1"/>
          </p:cNvSpPr>
          <p:nvPr>
            <p:ph type="title"/>
          </p:nvPr>
        </p:nvSpPr>
        <p:spPr/>
        <p:txBody>
          <a:bodyPr/>
          <a:lstStyle/>
          <a:p>
            <a:r>
              <a:rPr lang="zh-CN" b="1" u="sng"/>
              <a:t>第九章：真实感图形学</a:t>
            </a:r>
          </a:p>
        </p:txBody>
      </p:sp>
      <p:sp>
        <p:nvSpPr>
          <p:cNvPr id="6147" name="Rectangle 3"/>
          <p:cNvSpPr>
            <a:spLocks noRot="1" noChangeArrowheads="1"/>
          </p:cNvSpPr>
          <p:nvPr>
            <p:ph type="body" idx="1"/>
          </p:nvPr>
        </p:nvSpPr>
        <p:spPr/>
        <p:txBody>
          <a:bodyPr/>
          <a:lstStyle/>
          <a:p>
            <a:r>
              <a:rPr lang="zh-CN" altLang="zh-CN" sz="2400"/>
              <a:t>9.1 </a:t>
            </a:r>
            <a:r>
              <a:rPr lang="zh-CN" sz="2400"/>
              <a:t>消隐</a:t>
            </a:r>
          </a:p>
          <a:p>
            <a:pPr lvl="1"/>
            <a:r>
              <a:rPr lang="zh-CN" sz="2000"/>
              <a:t>用计算机生成三维物体的真实图形，是计算机图形学研究的重要内容。真实图形在仿真模拟、几何造型、广告影视、指挥控制和科学计算的可视化等许多领域都有广泛应用</a:t>
            </a:r>
          </a:p>
          <a:p>
            <a:pPr lvl="1"/>
            <a:r>
              <a:rPr lang="zh-CN" sz="2000"/>
              <a:t>在用显示设备描述物体的图形时，必须把三维信息经过某种投影变换，在二维的显示表面上绘制出来。由于投影变换失去了深度信息，往往导致图形的二义性</a:t>
            </a:r>
            <a:r>
              <a:rPr lang="zh-CN" altLang="zh-CN" sz="2000"/>
              <a:t>(</a:t>
            </a:r>
            <a:r>
              <a:rPr lang="zh-CN" sz="2000"/>
              <a:t>如图</a:t>
            </a:r>
            <a:r>
              <a:rPr lang="zh-CN" altLang="zh-CN" sz="2000"/>
              <a:t>9.1</a:t>
            </a:r>
            <a:r>
              <a:rPr lang="zh-CN" sz="2000"/>
              <a:t>所示</a:t>
            </a:r>
            <a:r>
              <a:rPr lang="zh-CN" altLang="zh-CN" sz="2000"/>
              <a:t>)</a:t>
            </a:r>
          </a:p>
          <a:p>
            <a:pPr lvl="1"/>
            <a:r>
              <a:rPr lang="zh-CN" sz="2000"/>
              <a:t>要消除二义性，就必须在绘制时消除被遮挡的不可见的线或面，习惯上称作消除隐藏线和隐藏面，或简称为消隐。经过消隐得到的投影图称为物体的真实图形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99E5E41-9CA7-42EE-8982-BEA43D505AC7}"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071C067A-AEAD-420E-8373-AF7B5656580A}" type="slidenum">
              <a:rPr lang="zh-CN" altLang="zh-CN"/>
              <a:pPr/>
              <a:t>10</a:t>
            </a:fld>
            <a:endParaRPr lang="zh-CN" altLang="zh-CN"/>
          </a:p>
        </p:txBody>
      </p:sp>
      <p:sp>
        <p:nvSpPr>
          <p:cNvPr id="15362" name="Rectangle 2"/>
          <p:cNvSpPr>
            <a:spLocks noRot="1" noChangeArrowheads="1"/>
          </p:cNvSpPr>
          <p:nvPr>
            <p:ph type="title"/>
          </p:nvPr>
        </p:nvSpPr>
        <p:spPr/>
        <p:txBody>
          <a:bodyPr/>
          <a:lstStyle/>
          <a:p>
            <a:r>
              <a:rPr lang="zh-CN" b="1" u="sng"/>
              <a:t>第九章：真实感图形学</a:t>
            </a:r>
          </a:p>
        </p:txBody>
      </p:sp>
      <p:sp>
        <p:nvSpPr>
          <p:cNvPr id="15363" name="Rectangle 3"/>
          <p:cNvSpPr>
            <a:spLocks noRot="1" noChangeArrowheads="1"/>
          </p:cNvSpPr>
          <p:nvPr>
            <p:ph type="body" idx="1"/>
          </p:nvPr>
        </p:nvSpPr>
        <p:spPr/>
        <p:txBody>
          <a:bodyPr/>
          <a:lstStyle/>
          <a:p>
            <a:pPr lvl="2"/>
            <a:r>
              <a:rPr lang="zh-CN" sz="1800"/>
              <a:t>如果消隐对象有</a:t>
            </a:r>
            <a:r>
              <a:rPr lang="zh-CN" altLang="zh-CN" sz="1800"/>
              <a:t>N</a:t>
            </a:r>
            <a:r>
              <a:rPr lang="zh-CN" sz="1800"/>
              <a:t>条棱，当</a:t>
            </a:r>
            <a:r>
              <a:rPr lang="zh-CN" altLang="zh-CN" sz="1800"/>
              <a:t>N</a:t>
            </a:r>
            <a:r>
              <a:rPr lang="zh-CN" sz="1800"/>
              <a:t>很大时，用两两求交的方法这个工作量是很大的</a:t>
            </a:r>
            <a:r>
              <a:rPr lang="zh-CN" altLang="zh-CN" sz="1800"/>
              <a:t>O(N</a:t>
            </a:r>
            <a:r>
              <a:rPr lang="zh-CN" altLang="zh-CN" sz="1800" baseline="30000"/>
              <a:t>2</a:t>
            </a:r>
            <a:r>
              <a:rPr lang="zh-CN" altLang="zh-CN" sz="1800"/>
              <a:t>)</a:t>
            </a:r>
            <a:r>
              <a:rPr lang="zh-CN" sz="1800"/>
              <a:t>。为了提高算法的效率，需要设法减少求交的工作量</a:t>
            </a:r>
          </a:p>
          <a:p>
            <a:pPr lvl="2"/>
            <a:r>
              <a:rPr lang="zh-CN" sz="1800"/>
              <a:t>设</a:t>
            </a:r>
            <a:r>
              <a:rPr lang="zh-CN" altLang="zh-CN" sz="1800"/>
              <a:t>V</a:t>
            </a:r>
            <a:r>
              <a:rPr lang="zh-CN" sz="1800"/>
              <a:t>为由视点出发的观察向量，</a:t>
            </a:r>
            <a:r>
              <a:rPr lang="zh-CN" altLang="zh-CN" sz="1800"/>
              <a:t>N</a:t>
            </a:r>
            <a:r>
              <a:rPr lang="zh-CN" sz="1800"/>
              <a:t>为某多边形面的法向量</a:t>
            </a:r>
          </a:p>
          <a:p>
            <a:pPr lvl="3"/>
            <a:r>
              <a:rPr lang="zh-CN" sz="1600"/>
              <a:t>若</a:t>
            </a:r>
            <a:r>
              <a:rPr lang="zh-CN" altLang="zh-CN" sz="1600"/>
              <a:t>V·N&gt;0</a:t>
            </a:r>
            <a:r>
              <a:rPr lang="zh-CN" sz="1600"/>
              <a:t>，称该多边形为后向面</a:t>
            </a:r>
          </a:p>
          <a:p>
            <a:pPr lvl="3"/>
            <a:r>
              <a:rPr lang="zh-CN" sz="1600"/>
              <a:t>若</a:t>
            </a:r>
            <a:r>
              <a:rPr lang="zh-CN" altLang="zh-CN" sz="1600"/>
              <a:t>V·N&lt;0</a:t>
            </a:r>
            <a:r>
              <a:rPr lang="zh-CN" sz="1600"/>
              <a:t>，称该多边形为前向面</a:t>
            </a:r>
          </a:p>
          <a:p>
            <a:pPr lvl="3"/>
            <a:r>
              <a:rPr lang="zh-CN" sz="1600"/>
              <a:t>如下图中的</a:t>
            </a:r>
            <a:r>
              <a:rPr lang="zh-CN" altLang="zh-CN" sz="1600"/>
              <a:t>JEAF</a:t>
            </a:r>
            <a:r>
              <a:rPr lang="zh-CN" sz="1600"/>
              <a:t>、</a:t>
            </a:r>
            <a:r>
              <a:rPr lang="zh-CN" altLang="zh-CN" sz="1600"/>
              <a:t>HCBG</a:t>
            </a:r>
            <a:r>
              <a:rPr lang="zh-CN" sz="1600"/>
              <a:t>和</a:t>
            </a:r>
            <a:r>
              <a:rPr lang="zh-CN" altLang="zh-CN" sz="1600"/>
              <a:t>DEABC</a:t>
            </a:r>
            <a:r>
              <a:rPr lang="zh-CN" sz="1600"/>
              <a:t>所在的面均为后向面</a:t>
            </a:r>
          </a:p>
          <a:p>
            <a:pPr lvl="2"/>
            <a:r>
              <a:rPr lang="zh-CN" sz="1800"/>
              <a:t>后向面总是看不见的，不会仅由于后向面的遮挡，而使别的棱成为不可见的。因此可以把这些后向面全部去掉，这并不影响消隐结果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81536077-D47B-4CB5-897E-095BB9350A7E}" type="datetime1">
              <a:rPr lang="zh-CN" altLang="en-US"/>
              <a:pPr/>
              <a:t>2010/11/8</a:t>
            </a:fld>
            <a:endParaRPr lang="zh-CN" altLang="zh-CN"/>
          </a:p>
        </p:txBody>
      </p:sp>
      <p:sp>
        <p:nvSpPr>
          <p:cNvPr id="9" name="灯片编号占位符 5"/>
          <p:cNvSpPr>
            <a:spLocks noGrp="1"/>
          </p:cNvSpPr>
          <p:nvPr>
            <p:ph type="sldNum" sz="quarter" idx="12"/>
          </p:nvPr>
        </p:nvSpPr>
        <p:spPr/>
        <p:txBody>
          <a:bodyPr/>
          <a:lstStyle/>
          <a:p>
            <a:fld id="{114FD9AC-F131-46D9-85AE-7103C12C9BB1}" type="slidenum">
              <a:rPr lang="zh-CN" altLang="zh-CN"/>
              <a:pPr/>
              <a:t>11</a:t>
            </a:fld>
            <a:endParaRPr lang="zh-CN" altLang="zh-CN"/>
          </a:p>
        </p:txBody>
      </p:sp>
      <p:sp>
        <p:nvSpPr>
          <p:cNvPr id="16386" name="Rectangle 2"/>
          <p:cNvSpPr>
            <a:spLocks noRot="1" noChangeArrowheads="1"/>
          </p:cNvSpPr>
          <p:nvPr>
            <p:ph type="title"/>
          </p:nvPr>
        </p:nvSpPr>
        <p:spPr/>
        <p:txBody>
          <a:bodyPr/>
          <a:lstStyle/>
          <a:p>
            <a:r>
              <a:rPr lang="zh-CN" b="1" u="sng"/>
              <a:t>第九章：真实感图形学</a:t>
            </a:r>
          </a:p>
        </p:txBody>
      </p:sp>
      <p:sp>
        <p:nvSpPr>
          <p:cNvPr id="16387" name="Rectangle 3"/>
          <p:cNvSpPr>
            <a:spLocks noChangeArrowheads="1"/>
          </p:cNvSpPr>
          <p:nvPr/>
        </p:nvSpPr>
        <p:spPr bwMode="auto">
          <a:xfrm>
            <a:off x="0" y="144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6388" name="Picture 4" descr="http:/www.lnnu.edu.cn/xdjyjx/tuxing/Chapter2/CG_Gif_2_03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435600" y="2565400"/>
            <a:ext cx="295116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6389" name="Rectangle 5"/>
          <p:cNvSpPr>
            <a:spLocks noChangeArrowheads="1"/>
          </p:cNvSpPr>
          <p:nvPr/>
        </p:nvSpPr>
        <p:spPr bwMode="auto">
          <a:xfrm>
            <a:off x="1331913" y="5949950"/>
            <a:ext cx="714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cs typeface="Times New Roman" pitchFamily="18" charset="0"/>
              </a:rPr>
              <a:t>图 </a:t>
            </a:r>
            <a:r>
              <a:rPr lang="zh-CN" altLang="zh-CN">
                <a:cs typeface="Times New Roman" pitchFamily="18" charset="0"/>
              </a:rPr>
              <a:t>9.9   (a)</a:t>
            </a:r>
            <a:r>
              <a:rPr lang="zh-CN">
                <a:cs typeface="Times New Roman" pitchFamily="18" charset="0"/>
              </a:rPr>
              <a:t>前向面         </a:t>
            </a:r>
            <a:r>
              <a:rPr lang="zh-CN" altLang="zh-CN">
                <a:cs typeface="Times New Roman" pitchFamily="18" charset="0"/>
              </a:rPr>
              <a:t>(b)</a:t>
            </a:r>
            <a:r>
              <a:rPr lang="zh-CN">
                <a:cs typeface="Times New Roman" pitchFamily="18" charset="0"/>
              </a:rPr>
              <a:t>后向面                     </a:t>
            </a:r>
            <a:r>
              <a:rPr lang="zh-CN" altLang="zh-CN">
                <a:cs typeface="Times New Roman" pitchFamily="18" charset="0"/>
              </a:rPr>
              <a:t>(c)</a:t>
            </a:r>
            <a:r>
              <a:rPr lang="zh-CN">
                <a:cs typeface="Times New Roman" pitchFamily="18" charset="0"/>
              </a:rPr>
              <a:t>多面体的隐藏线消除</a:t>
            </a:r>
          </a:p>
        </p:txBody>
      </p:sp>
      <p:pic>
        <p:nvPicPr>
          <p:cNvPr id="16390" name="Picture 6" descr="http:/www.lnnu.edu.cn/xdjyjx/tuxing/Chapter2/CG_Gif_2_030.gif"/>
          <p:cNvPicPr>
            <a:picLocks noRot="1" noChangeAspect="1" noChangeArrowheads="1"/>
          </p:cNvPicPr>
          <p:nvPr>
            <p:ph idx="1"/>
          </p:nvPr>
        </p:nvPicPr>
        <p:blipFill>
          <a:blip r:embed="rId4" r:link="rId5">
            <a:extLst>
              <a:ext uri="{28A0092B-C50C-407E-A947-70E740481C1C}">
                <a14:useLocalDpi xmlns:a14="http://schemas.microsoft.com/office/drawing/2010/main" val="0"/>
              </a:ext>
            </a:extLst>
          </a:blip>
          <a:srcRect/>
          <a:stretch>
            <a:fillRect/>
          </a:stretch>
        </p:blipFill>
        <p:spPr>
          <a:xfrm>
            <a:off x="1187450" y="2997200"/>
            <a:ext cx="3735388" cy="1801813"/>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A0BDC1-136A-49D3-9C85-0CDA777D31AE}"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F18EF584-25AF-4C95-94C9-0ACFD3BC8EF8}" type="slidenum">
              <a:rPr lang="zh-CN" altLang="zh-CN"/>
              <a:pPr/>
              <a:t>12</a:t>
            </a:fld>
            <a:endParaRPr lang="zh-CN" altLang="zh-CN"/>
          </a:p>
        </p:txBody>
      </p:sp>
      <p:sp>
        <p:nvSpPr>
          <p:cNvPr id="17410" name="Rectangle 2"/>
          <p:cNvSpPr>
            <a:spLocks noRot="1" noChangeArrowheads="1"/>
          </p:cNvSpPr>
          <p:nvPr>
            <p:ph type="title"/>
          </p:nvPr>
        </p:nvSpPr>
        <p:spPr/>
        <p:txBody>
          <a:bodyPr/>
          <a:lstStyle/>
          <a:p>
            <a:r>
              <a:rPr lang="zh-CN" b="1" u="sng"/>
              <a:t>第九章：真实感图形学</a:t>
            </a:r>
          </a:p>
        </p:txBody>
      </p:sp>
      <p:sp>
        <p:nvSpPr>
          <p:cNvPr id="17411" name="Rectangle 3"/>
          <p:cNvSpPr>
            <a:spLocks noRot="1" noChangeArrowheads="1"/>
          </p:cNvSpPr>
          <p:nvPr>
            <p:ph type="body" idx="1"/>
          </p:nvPr>
        </p:nvSpPr>
        <p:spPr/>
        <p:txBody>
          <a:bodyPr/>
          <a:lstStyle/>
          <a:p>
            <a:pPr marL="457200" indent="-457200"/>
            <a:r>
              <a:rPr lang="zh-CN" sz="2400"/>
              <a:t>消除隐藏面</a:t>
            </a:r>
          </a:p>
          <a:p>
            <a:pPr marL="838200" lvl="1" indent="-381000"/>
            <a:r>
              <a:rPr lang="zh-CN" sz="2000"/>
              <a:t>在使用光栅图形显示器绘制物体的真实图形时，必须解决消除隐藏面的问题</a:t>
            </a:r>
          </a:p>
          <a:p>
            <a:pPr marL="838200" lvl="1" indent="-381000"/>
            <a:r>
              <a:rPr lang="zh-CN" sz="2000"/>
              <a:t>画家算法</a:t>
            </a:r>
            <a:r>
              <a:rPr lang="zh-CN" altLang="zh-CN" sz="2000"/>
              <a:t>(</a:t>
            </a:r>
            <a:r>
              <a:rPr lang="zh-CN" sz="2000"/>
              <a:t>列表优先算法</a:t>
            </a:r>
            <a:r>
              <a:rPr lang="zh-CN" altLang="zh-CN" sz="2000"/>
              <a:t>)</a:t>
            </a:r>
          </a:p>
          <a:p>
            <a:pPr marL="1257300" lvl="2" indent="-342900">
              <a:buFont typeface="Wingdings" pitchFamily="2" charset="2"/>
              <a:buAutoNum type="arabicPeriod"/>
            </a:pPr>
            <a:r>
              <a:rPr lang="zh-CN" sz="1800"/>
              <a:t>先把屏幕置成背景色</a:t>
            </a:r>
          </a:p>
          <a:p>
            <a:pPr marL="1257300" lvl="2" indent="-342900">
              <a:buFont typeface="Wingdings" pitchFamily="2" charset="2"/>
              <a:buAutoNum type="arabicPeriod"/>
            </a:pPr>
            <a:r>
              <a:rPr lang="zh-CN" sz="1800"/>
              <a:t>再把物体的各个面按其离视点的远近进行排序，离视点远者</a:t>
            </a:r>
            <a:r>
              <a:rPr lang="zh-CN" altLang="zh-CN" sz="1800"/>
              <a:t>(Z</a:t>
            </a:r>
            <a:r>
              <a:rPr lang="zh-CN" sz="1800"/>
              <a:t>最小</a:t>
            </a:r>
            <a:r>
              <a:rPr lang="zh-CN" altLang="zh-CN" sz="1800"/>
              <a:t>)</a:t>
            </a:r>
            <a:r>
              <a:rPr lang="zh-CN" sz="1800"/>
              <a:t>在表头，离视点近者</a:t>
            </a:r>
            <a:r>
              <a:rPr lang="zh-CN" altLang="zh-CN" sz="1800"/>
              <a:t>(Z</a:t>
            </a:r>
            <a:r>
              <a:rPr lang="zh-CN" sz="1800"/>
              <a:t>最大</a:t>
            </a:r>
            <a:r>
              <a:rPr lang="zh-CN" altLang="zh-CN" sz="1800"/>
              <a:t>)</a:t>
            </a:r>
            <a:r>
              <a:rPr lang="zh-CN" sz="1800"/>
              <a:t>在表尾，排序结果存在一张深度优先级表中</a:t>
            </a:r>
          </a:p>
          <a:p>
            <a:pPr marL="1257300" lvl="2" indent="-342900">
              <a:buFont typeface="Wingdings" pitchFamily="2" charset="2"/>
              <a:buAutoNum type="arabicPeriod"/>
            </a:pPr>
            <a:r>
              <a:rPr lang="zh-CN" sz="1800"/>
              <a:t>从表头到表尾逐个取出多边形投影到屏幕并显示多边形包含的实心区域</a:t>
            </a:r>
          </a:p>
          <a:p>
            <a:pPr marL="1257300" lvl="2" indent="-342900">
              <a:buFont typeface="Wingdings" pitchFamily="2" charset="2"/>
              <a:buAutoNum type="arabicPeriod"/>
            </a:pPr>
            <a:r>
              <a:rPr lang="zh-CN" sz="1800"/>
              <a:t>由于后显示的图形取代先显示的画面，而后显示的图形所代表的面离视点更近，所以由远及近的绘制各面，就相当于消除隐藏面</a:t>
            </a:r>
          </a:p>
          <a:p>
            <a:pPr marL="1257300" lvl="2" indent="-342900"/>
            <a:r>
              <a:rPr lang="zh-CN" sz="1800"/>
              <a:t>这与油画作家作画的过程类似，先画远景，再画中景，最后画近景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5BF6BD12-45DE-42AA-9148-DC38214923F2}" type="datetime1">
              <a:rPr lang="zh-CN" altLang="en-US"/>
              <a:pPr/>
              <a:t>2010/11/8</a:t>
            </a:fld>
            <a:endParaRPr lang="zh-CN" altLang="zh-CN"/>
          </a:p>
        </p:txBody>
      </p:sp>
      <p:sp>
        <p:nvSpPr>
          <p:cNvPr id="7" name="灯片编号占位符 6"/>
          <p:cNvSpPr>
            <a:spLocks noGrp="1"/>
          </p:cNvSpPr>
          <p:nvPr>
            <p:ph type="sldNum" sz="quarter" idx="12"/>
          </p:nvPr>
        </p:nvSpPr>
        <p:spPr/>
        <p:txBody>
          <a:bodyPr/>
          <a:lstStyle/>
          <a:p>
            <a:fld id="{DA8CC47D-5905-4D0C-89FD-7066D9CCB5BF}" type="slidenum">
              <a:rPr lang="zh-CN" altLang="zh-CN"/>
              <a:pPr/>
              <a:t>13</a:t>
            </a:fld>
            <a:endParaRPr lang="zh-CN" altLang="zh-CN"/>
          </a:p>
        </p:txBody>
      </p:sp>
      <p:sp>
        <p:nvSpPr>
          <p:cNvPr id="18434" name="Rectangle 2"/>
          <p:cNvSpPr>
            <a:spLocks noRot="1" noChangeArrowheads="1"/>
          </p:cNvSpPr>
          <p:nvPr>
            <p:ph type="title"/>
          </p:nvPr>
        </p:nvSpPr>
        <p:spPr/>
        <p:txBody>
          <a:bodyPr/>
          <a:lstStyle/>
          <a:p>
            <a:r>
              <a:rPr lang="zh-CN" b="1" u="sng"/>
              <a:t>第九章：真实感图形学</a:t>
            </a:r>
          </a:p>
        </p:txBody>
      </p:sp>
      <p:sp>
        <p:nvSpPr>
          <p:cNvPr id="18435" name="Rectangle 3"/>
          <p:cNvSpPr>
            <a:spLocks noRot="1" noChangeArrowheads="1"/>
          </p:cNvSpPr>
          <p:nvPr>
            <p:ph type="body" sz="half" idx="1"/>
          </p:nvPr>
        </p:nvSpPr>
        <p:spPr>
          <a:xfrm>
            <a:off x="301625" y="1905000"/>
            <a:ext cx="8447088" cy="4194175"/>
          </a:xfrm>
        </p:spPr>
        <p:txBody>
          <a:bodyPr/>
          <a:lstStyle/>
          <a:p>
            <a:pPr lvl="1"/>
            <a:r>
              <a:rPr lang="zh-CN" sz="2000"/>
              <a:t>检验深度优先级表中相邻面的顺序</a:t>
            </a:r>
          </a:p>
          <a:p>
            <a:pPr lvl="2"/>
            <a:r>
              <a:rPr lang="zh-CN" sz="1800"/>
              <a:t>深度重叠判断</a:t>
            </a:r>
          </a:p>
          <a:p>
            <a:pPr lvl="3"/>
            <a:r>
              <a:rPr lang="zh-CN" sz="1600"/>
              <a:t>若</a:t>
            </a:r>
            <a:r>
              <a:rPr lang="zh-CN" altLang="zh-CN" sz="1600"/>
              <a:t>P,Q</a:t>
            </a:r>
            <a:r>
              <a:rPr lang="zh-CN" sz="1600"/>
              <a:t>是深度优先级表中两个相邻的多边形，且</a:t>
            </a:r>
            <a:r>
              <a:rPr lang="zh-CN" altLang="zh-CN" sz="1600"/>
              <a:t>Z</a:t>
            </a:r>
            <a:r>
              <a:rPr lang="zh-CN" altLang="zh-CN" sz="1600" baseline="-25000"/>
              <a:t>max</a:t>
            </a:r>
            <a:r>
              <a:rPr lang="zh-CN" altLang="zh-CN" sz="1600"/>
              <a:t>(P)≥Z</a:t>
            </a:r>
            <a:r>
              <a:rPr lang="zh-CN" altLang="zh-CN" sz="1600" baseline="-25000"/>
              <a:t>min</a:t>
            </a:r>
            <a:r>
              <a:rPr lang="zh-CN" altLang="zh-CN" sz="1600"/>
              <a:t>(P)≥Z</a:t>
            </a:r>
            <a:r>
              <a:rPr lang="zh-CN" altLang="zh-CN" sz="1600" baseline="-25000"/>
              <a:t>max</a:t>
            </a:r>
            <a:r>
              <a:rPr lang="zh-CN" altLang="zh-CN" sz="1600"/>
              <a:t>(Q)</a:t>
            </a:r>
            <a:r>
              <a:rPr lang="zh-CN" sz="1600"/>
              <a:t>，则</a:t>
            </a:r>
            <a:r>
              <a:rPr lang="zh-CN" altLang="zh-CN" sz="1600"/>
              <a:t>Q</a:t>
            </a:r>
            <a:r>
              <a:rPr lang="zh-CN" sz="1600"/>
              <a:t>不可能遮挡</a:t>
            </a:r>
            <a:r>
              <a:rPr lang="zh-CN" altLang="zh-CN" sz="1600"/>
              <a:t>P</a:t>
            </a:r>
            <a:r>
              <a:rPr lang="zh-CN" sz="1600"/>
              <a:t>的任何部分，可以在</a:t>
            </a:r>
            <a:r>
              <a:rPr lang="zh-CN" altLang="zh-CN" sz="1600"/>
              <a:t>P</a:t>
            </a:r>
            <a:r>
              <a:rPr lang="zh-CN" sz="1600"/>
              <a:t>之前画出。完成这一测试需使多边形数据结构包括所有顶点的最小和最大</a:t>
            </a:r>
            <a:r>
              <a:rPr lang="zh-CN" altLang="zh-CN" sz="1600"/>
              <a:t>Z</a:t>
            </a:r>
            <a:r>
              <a:rPr lang="zh-CN" sz="1600"/>
              <a:t>坐标</a:t>
            </a:r>
          </a:p>
          <a:p>
            <a:pPr lvl="2"/>
            <a:r>
              <a:rPr lang="zh-CN" sz="1800"/>
              <a:t>投影重叠判断</a:t>
            </a:r>
          </a:p>
          <a:p>
            <a:pPr lvl="3"/>
            <a:r>
              <a:rPr lang="zh-CN" sz="1600"/>
              <a:t>如果</a:t>
            </a:r>
            <a:r>
              <a:rPr lang="zh-CN" altLang="zh-CN" sz="1600"/>
              <a:t>P</a:t>
            </a:r>
            <a:r>
              <a:rPr lang="zh-CN" sz="1600"/>
              <a:t>和</a:t>
            </a:r>
            <a:r>
              <a:rPr lang="zh-CN" altLang="zh-CN" sz="1600"/>
              <a:t>Q</a:t>
            </a:r>
            <a:r>
              <a:rPr lang="zh-CN" sz="1600"/>
              <a:t>在</a:t>
            </a:r>
            <a:r>
              <a:rPr lang="zh-CN" altLang="zh-CN" sz="1600"/>
              <a:t>XY</a:t>
            </a:r>
            <a:r>
              <a:rPr lang="zh-CN" sz="1600"/>
              <a:t>平面上的投影的包围盒不重叠，则</a:t>
            </a:r>
            <a:r>
              <a:rPr lang="zh-CN" altLang="zh-CN" sz="1600"/>
              <a:t>P,Q</a:t>
            </a:r>
            <a:r>
              <a:rPr lang="zh-CN" sz="1600"/>
              <a:t>不可能互相遮挡，其顺序无关紧要。完成这一测试需把最大和最小的</a:t>
            </a:r>
            <a:r>
              <a:rPr lang="zh-CN" altLang="zh-CN" sz="1600"/>
              <a:t>X,Y</a:t>
            </a:r>
            <a:r>
              <a:rPr lang="zh-CN" sz="1600"/>
              <a:t>坐标存在面的数据表里</a:t>
            </a:r>
          </a:p>
        </p:txBody>
      </p:sp>
      <p:pic>
        <p:nvPicPr>
          <p:cNvPr id="18436" name="Picture 4"/>
          <p:cNvPicPr>
            <a:picLocks noChangeAspect="1" noChangeArrowheads="1"/>
          </p:cNvPicPr>
          <p:nvPr>
            <p:ph sz="half" idx="2"/>
          </p:nvPr>
        </p:nvPicPr>
        <p:blipFill>
          <a:blip r:embed="rId2">
            <a:lum contrast="-20000"/>
            <a:extLst>
              <a:ext uri="{28A0092B-C50C-407E-A947-70E740481C1C}">
                <a14:useLocalDpi xmlns:a14="http://schemas.microsoft.com/office/drawing/2010/main" val="0"/>
              </a:ext>
            </a:extLst>
          </a:blip>
          <a:srcRect/>
          <a:stretch>
            <a:fillRect/>
          </a:stretch>
        </p:blipFill>
        <p:spPr>
          <a:xfrm>
            <a:off x="3059113" y="4508500"/>
            <a:ext cx="2574925" cy="1279525"/>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4EB0B7D-4D2B-405D-8912-23EDD2BB21F3}"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FC12A8CA-ABBA-4302-B77D-2792815B4485}" type="slidenum">
              <a:rPr lang="zh-CN" altLang="zh-CN"/>
              <a:pPr/>
              <a:t>14</a:t>
            </a:fld>
            <a:endParaRPr lang="zh-CN" altLang="zh-CN"/>
          </a:p>
        </p:txBody>
      </p:sp>
      <p:sp>
        <p:nvSpPr>
          <p:cNvPr id="19458" name="Rectangle 2"/>
          <p:cNvSpPr>
            <a:spLocks noRot="1" noChangeArrowheads="1"/>
          </p:cNvSpPr>
          <p:nvPr>
            <p:ph type="title"/>
          </p:nvPr>
        </p:nvSpPr>
        <p:spPr/>
        <p:txBody>
          <a:bodyPr/>
          <a:lstStyle/>
          <a:p>
            <a:r>
              <a:rPr lang="zh-CN" b="1" u="sng"/>
              <a:t>第九章：真实感图形学</a:t>
            </a:r>
          </a:p>
        </p:txBody>
      </p:sp>
      <p:sp>
        <p:nvSpPr>
          <p:cNvPr id="19459" name="Rectangle 3"/>
          <p:cNvSpPr>
            <a:spLocks noRot="1" noChangeArrowheads="1"/>
          </p:cNvSpPr>
          <p:nvPr>
            <p:ph type="body" idx="1"/>
          </p:nvPr>
        </p:nvSpPr>
        <p:spPr/>
        <p:txBody>
          <a:bodyPr/>
          <a:lstStyle/>
          <a:p>
            <a:pPr lvl="3"/>
            <a:r>
              <a:rPr lang="zh-CN" altLang="zh-CN" sz="1600"/>
              <a:t>P</a:t>
            </a:r>
            <a:r>
              <a:rPr lang="zh-CN" sz="1600"/>
              <a:t>在</a:t>
            </a:r>
            <a:r>
              <a:rPr lang="zh-CN" altLang="zh-CN" sz="1600"/>
              <a:t>Q</a:t>
            </a:r>
            <a:r>
              <a:rPr lang="zh-CN" sz="1600"/>
              <a:t>之前（条件</a:t>
            </a:r>
            <a:r>
              <a:rPr lang="zh-CN" altLang="zh-CN" sz="1600"/>
              <a:t>1</a:t>
            </a:r>
            <a:r>
              <a:rPr lang="zh-CN" sz="1600"/>
              <a:t>比条件</a:t>
            </a:r>
            <a:r>
              <a:rPr lang="zh-CN" altLang="zh-CN" sz="1600"/>
              <a:t>3</a:t>
            </a:r>
            <a:r>
              <a:rPr lang="zh-CN" sz="1600"/>
              <a:t>严格）</a:t>
            </a:r>
          </a:p>
          <a:p>
            <a:pPr lvl="4"/>
            <a:r>
              <a:rPr lang="zh-CN" sz="1600"/>
              <a:t>如果</a:t>
            </a:r>
            <a:r>
              <a:rPr lang="zh-CN" altLang="zh-CN" sz="1600"/>
              <a:t>P</a:t>
            </a:r>
            <a:r>
              <a:rPr lang="zh-CN" sz="1600"/>
              <a:t>的所有顶点在</a:t>
            </a:r>
            <a:r>
              <a:rPr lang="zh-CN" altLang="zh-CN" sz="1600"/>
              <a:t>Q</a:t>
            </a:r>
            <a:r>
              <a:rPr lang="zh-CN" sz="1600"/>
              <a:t>所在平面的可见一侧，则</a:t>
            </a:r>
            <a:r>
              <a:rPr lang="zh-CN" altLang="zh-CN" sz="1600"/>
              <a:t>Q</a:t>
            </a:r>
            <a:r>
              <a:rPr lang="zh-CN" sz="1600"/>
              <a:t>不会遮挡</a:t>
            </a:r>
            <a:r>
              <a:rPr lang="zh-CN" altLang="zh-CN" sz="1600"/>
              <a:t>P</a:t>
            </a:r>
            <a:r>
              <a:rPr lang="zh-CN" sz="1600"/>
              <a:t>的任何部分。完成这一测试需把</a:t>
            </a:r>
            <a:r>
              <a:rPr lang="zh-CN" altLang="zh-CN" sz="1600"/>
              <a:t>P</a:t>
            </a:r>
            <a:r>
              <a:rPr lang="zh-CN" sz="1600"/>
              <a:t>的各顶点坐标代入</a:t>
            </a:r>
            <a:r>
              <a:rPr lang="zh-CN" altLang="zh-CN" sz="1600"/>
              <a:t>Q</a:t>
            </a:r>
            <a:r>
              <a:rPr lang="zh-CN" sz="1600"/>
              <a:t>的平面方程，如果所得式子的符号与视点代入方程的符号相同，则</a:t>
            </a:r>
            <a:r>
              <a:rPr lang="zh-CN" altLang="zh-CN" sz="1600"/>
              <a:t>P</a:t>
            </a:r>
            <a:r>
              <a:rPr lang="zh-CN" sz="1600"/>
              <a:t>在</a:t>
            </a:r>
            <a:r>
              <a:rPr lang="zh-CN" altLang="zh-CN" sz="1600"/>
              <a:t>Q</a:t>
            </a:r>
            <a:r>
              <a:rPr lang="zh-CN" sz="1600"/>
              <a:t>的可见一侧。面的数据表需包含方程系数</a:t>
            </a:r>
          </a:p>
          <a:p>
            <a:pPr lvl="3"/>
            <a:r>
              <a:rPr lang="zh-CN" altLang="zh-CN" sz="1600"/>
              <a:t>Q</a:t>
            </a:r>
            <a:r>
              <a:rPr lang="zh-CN" sz="1600"/>
              <a:t>在</a:t>
            </a:r>
            <a:r>
              <a:rPr lang="zh-CN" altLang="zh-CN" sz="1600"/>
              <a:t>P</a:t>
            </a:r>
            <a:r>
              <a:rPr lang="zh-CN" sz="1600"/>
              <a:t>之前</a:t>
            </a:r>
          </a:p>
          <a:p>
            <a:pPr lvl="4"/>
            <a:r>
              <a:rPr lang="zh-CN" sz="1600"/>
              <a:t>如果“</a:t>
            </a:r>
            <a:r>
              <a:rPr lang="zh-CN" altLang="zh-CN" sz="1600"/>
              <a:t>P</a:t>
            </a:r>
            <a:r>
              <a:rPr lang="zh-CN" sz="1600"/>
              <a:t>在</a:t>
            </a:r>
            <a:r>
              <a:rPr lang="zh-CN" altLang="zh-CN" sz="1600"/>
              <a:t>Q</a:t>
            </a:r>
            <a:r>
              <a:rPr lang="zh-CN" sz="1600"/>
              <a:t>之前”测试失败，应该进行“</a:t>
            </a:r>
            <a:r>
              <a:rPr lang="zh-CN" altLang="zh-CN" sz="1600"/>
              <a:t>Q</a:t>
            </a:r>
            <a:r>
              <a:rPr lang="zh-CN" sz="1600"/>
              <a:t>在</a:t>
            </a:r>
            <a:r>
              <a:rPr lang="zh-CN" altLang="zh-CN" sz="1600"/>
              <a:t>P</a:t>
            </a:r>
            <a:r>
              <a:rPr lang="zh-CN" sz="1600"/>
              <a:t>之前”的逆测试，即把所有</a:t>
            </a:r>
            <a:r>
              <a:rPr lang="zh-CN" altLang="zh-CN" sz="1600"/>
              <a:t>Q</a:t>
            </a:r>
            <a:r>
              <a:rPr lang="zh-CN" sz="1600"/>
              <a:t>的顶点代入</a:t>
            </a:r>
            <a:r>
              <a:rPr lang="zh-CN" altLang="zh-CN" sz="1600"/>
              <a:t>P</a:t>
            </a:r>
            <a:r>
              <a:rPr lang="zh-CN" sz="1600"/>
              <a:t>的方程检验与代入视点得到的符号是否相同，如果测试通过应该把</a:t>
            </a:r>
            <a:r>
              <a:rPr lang="zh-CN" altLang="zh-CN" sz="1600"/>
              <a:t>P,Q</a:t>
            </a:r>
            <a:r>
              <a:rPr lang="zh-CN" sz="1600"/>
              <a:t>在深度优先级表中的顺序颠倒过来</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048E7B-DDEE-4FD1-9A7C-527D93E1DAC7}"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7B854CA1-79B6-45F7-838B-1C77E5AC6E25}" type="slidenum">
              <a:rPr lang="zh-CN" altLang="zh-CN"/>
              <a:pPr/>
              <a:t>15</a:t>
            </a:fld>
            <a:endParaRPr lang="zh-CN" altLang="zh-CN"/>
          </a:p>
        </p:txBody>
      </p:sp>
      <p:sp>
        <p:nvSpPr>
          <p:cNvPr id="20482" name="Rectangle 2"/>
          <p:cNvSpPr>
            <a:spLocks noRot="1" noChangeArrowheads="1"/>
          </p:cNvSpPr>
          <p:nvPr>
            <p:ph type="title"/>
          </p:nvPr>
        </p:nvSpPr>
        <p:spPr/>
        <p:txBody>
          <a:bodyPr/>
          <a:lstStyle/>
          <a:p>
            <a:r>
              <a:rPr lang="zh-CN" b="1" u="sng"/>
              <a:t>第九章：真实感图形学</a:t>
            </a:r>
          </a:p>
        </p:txBody>
      </p:sp>
      <p:sp>
        <p:nvSpPr>
          <p:cNvPr id="20483" name="Rectangle 3"/>
          <p:cNvSpPr>
            <a:spLocks noRot="1" noChangeArrowheads="1"/>
          </p:cNvSpPr>
          <p:nvPr>
            <p:ph type="body" idx="1"/>
          </p:nvPr>
        </p:nvSpPr>
        <p:spPr/>
        <p:txBody>
          <a:bodyPr/>
          <a:lstStyle/>
          <a:p>
            <a:pPr lvl="2"/>
            <a:r>
              <a:rPr lang="zh-CN" sz="1800"/>
              <a:t>精确的重叠测试</a:t>
            </a:r>
          </a:p>
          <a:p>
            <a:pPr lvl="3"/>
            <a:r>
              <a:rPr lang="zh-CN" sz="1600"/>
              <a:t>如果所有测试失败，就必须对多边形在</a:t>
            </a:r>
            <a:r>
              <a:rPr lang="zh-CN" altLang="zh-CN" sz="1600"/>
              <a:t>XY</a:t>
            </a:r>
            <a:r>
              <a:rPr lang="zh-CN" sz="1600"/>
              <a:t>平面上的投影作求交计算</a:t>
            </a:r>
          </a:p>
          <a:p>
            <a:pPr lvl="3"/>
            <a:r>
              <a:rPr lang="zh-CN" sz="1600"/>
              <a:t>计算时不必具体求出重叠部分，只要能判断出前后顺序即可</a:t>
            </a:r>
          </a:p>
          <a:p>
            <a:pPr lvl="3"/>
            <a:r>
              <a:rPr lang="zh-CN" sz="1600"/>
              <a:t>最简单的方法是对每对边</a:t>
            </a:r>
            <a:r>
              <a:rPr lang="zh-CN" altLang="zh-CN" sz="1600"/>
              <a:t>(</a:t>
            </a:r>
            <a:r>
              <a:rPr lang="zh-CN" sz="1600"/>
              <a:t>一条</a:t>
            </a:r>
            <a:r>
              <a:rPr lang="zh-CN" altLang="zh-CN" sz="1600"/>
              <a:t>P</a:t>
            </a:r>
            <a:r>
              <a:rPr lang="zh-CN" sz="1600"/>
              <a:t>边，一条</a:t>
            </a:r>
            <a:r>
              <a:rPr lang="zh-CN" altLang="zh-CN" sz="1600"/>
              <a:t>Q</a:t>
            </a:r>
            <a:r>
              <a:rPr lang="zh-CN" sz="1600"/>
              <a:t>边</a:t>
            </a:r>
            <a:r>
              <a:rPr lang="zh-CN" altLang="zh-CN" sz="1600"/>
              <a:t>)</a:t>
            </a:r>
            <a:r>
              <a:rPr lang="zh-CN" sz="1600"/>
              <a:t>作线段求交测试，若没有循环重叠情况，则只要求出第一个交点，在交点处进行深度比较即可确定二者顺序</a:t>
            </a:r>
          </a:p>
          <a:p>
            <a:pPr lvl="2"/>
            <a:r>
              <a:rPr lang="zh-CN" sz="1800"/>
              <a:t>画家算法原理简单。其关键是如何对场景中的物体按深度排序</a:t>
            </a:r>
          </a:p>
          <a:p>
            <a:pPr lvl="2"/>
            <a:r>
              <a:rPr lang="zh-CN" sz="1800"/>
              <a:t>它的缺点是只能处理互不相交的面，而且深度优先级表中面的顺序可能出错。在两个面相交，三个以上的面重叠的情形，用任何排序方法都不能排出正确的序。这时只能把有关的面进行分割后再排序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F95AB6BF-D016-49D9-A3D0-3A8F9C9B839F}" type="datetime1">
              <a:rPr lang="zh-CN" altLang="en-US"/>
              <a:pPr/>
              <a:t>2010/11/8</a:t>
            </a:fld>
            <a:endParaRPr lang="zh-CN" altLang="zh-CN"/>
          </a:p>
        </p:txBody>
      </p:sp>
      <p:sp>
        <p:nvSpPr>
          <p:cNvPr id="7" name="灯片编号占位符 6"/>
          <p:cNvSpPr>
            <a:spLocks noGrp="1"/>
          </p:cNvSpPr>
          <p:nvPr>
            <p:ph type="sldNum" sz="quarter" idx="12"/>
          </p:nvPr>
        </p:nvSpPr>
        <p:spPr/>
        <p:txBody>
          <a:bodyPr/>
          <a:lstStyle/>
          <a:p>
            <a:fld id="{FCC45D9B-003B-4A46-9400-FF463DC7C3B1}" type="slidenum">
              <a:rPr lang="zh-CN" altLang="zh-CN"/>
              <a:pPr/>
              <a:t>16</a:t>
            </a:fld>
            <a:endParaRPr lang="zh-CN" altLang="zh-CN"/>
          </a:p>
        </p:txBody>
      </p:sp>
      <p:sp>
        <p:nvSpPr>
          <p:cNvPr id="21506" name="Rectangle 2"/>
          <p:cNvSpPr>
            <a:spLocks noRot="1" noChangeArrowheads="1"/>
          </p:cNvSpPr>
          <p:nvPr>
            <p:ph type="title"/>
          </p:nvPr>
        </p:nvSpPr>
        <p:spPr/>
        <p:txBody>
          <a:bodyPr/>
          <a:lstStyle/>
          <a:p>
            <a:r>
              <a:rPr lang="zh-CN" b="1" u="sng"/>
              <a:t>第九章：真实感图形学</a:t>
            </a:r>
          </a:p>
        </p:txBody>
      </p:sp>
      <p:graphicFrame>
        <p:nvGraphicFramePr>
          <p:cNvPr id="21507" name="Object 3"/>
          <p:cNvGraphicFramePr>
            <a:graphicFrameLocks noChangeAspect="1"/>
          </p:cNvGraphicFramePr>
          <p:nvPr>
            <p:ph sz="half" idx="1"/>
          </p:nvPr>
        </p:nvGraphicFramePr>
        <p:xfrm>
          <a:off x="395288" y="2565400"/>
          <a:ext cx="3671887" cy="2520950"/>
        </p:xfrm>
        <a:graphic>
          <a:graphicData uri="http://schemas.openxmlformats.org/presentationml/2006/ole">
            <mc:AlternateContent xmlns:mc="http://schemas.openxmlformats.org/markup-compatibility/2006">
              <mc:Choice xmlns:v="urn:schemas-microsoft-com:vml" Requires="v">
                <p:oleObj spid="_x0000_s21509" r:id="rId3" imgW="2118095" imgH="1089754" progId="Paint.Picture">
                  <p:embed/>
                </p:oleObj>
              </mc:Choice>
              <mc:Fallback>
                <p:oleObj r:id="rId3" imgW="2118095" imgH="1089754" progId="Paint.Picture">
                  <p:embed/>
                  <p:pic>
                    <p:nvPicPr>
                      <p:cNvPr id="0" name="Object 3"/>
                      <p:cNvPicPr>
                        <a:picLocks noRot="1" noChangeAspect="1" noChangeArrowheads="1"/>
                      </p:cNvPicPr>
                      <p:nvPr/>
                    </p:nvPicPr>
                    <p:blipFill>
                      <a:blip r:embed="rId4">
                        <a:lum contrast="-10000"/>
                        <a:extLst>
                          <a:ext uri="{28A0092B-C50C-407E-A947-70E740481C1C}">
                            <a14:useLocalDpi xmlns:a14="http://schemas.microsoft.com/office/drawing/2010/main" val="0"/>
                          </a:ext>
                        </a:extLst>
                      </a:blip>
                      <a:srcRect/>
                      <a:stretch>
                        <a:fillRect/>
                      </a:stretch>
                    </p:blipFill>
                    <p:spPr bwMode="auto">
                      <a:xfrm>
                        <a:off x="395288" y="2565400"/>
                        <a:ext cx="3671887"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4"/>
          <p:cNvGraphicFramePr>
            <a:graphicFrameLocks noChangeAspect="1"/>
          </p:cNvGraphicFramePr>
          <p:nvPr>
            <p:ph sz="half" idx="2"/>
          </p:nvPr>
        </p:nvGraphicFramePr>
        <p:xfrm>
          <a:off x="4211638" y="1601788"/>
          <a:ext cx="4248150" cy="4995862"/>
        </p:xfrm>
        <a:graphic>
          <a:graphicData uri="http://schemas.openxmlformats.org/presentationml/2006/ole">
            <mc:AlternateContent xmlns:mc="http://schemas.openxmlformats.org/markup-compatibility/2006">
              <mc:Choice xmlns:v="urn:schemas-microsoft-com:vml" Requires="v">
                <p:oleObj spid="_x0000_s21510" r:id="rId5" imgW="2149026" imgH="3535238" progId="Paint.Picture">
                  <p:embed/>
                </p:oleObj>
              </mc:Choice>
              <mc:Fallback>
                <p:oleObj r:id="rId5" imgW="2149026" imgH="3535238" progId="Paint.Picture">
                  <p:embed/>
                  <p:pic>
                    <p:nvPicPr>
                      <p:cNvPr id="0" name="Object 4"/>
                      <p:cNvPicPr>
                        <a:picLocks noRot="1" noChangeAspect="1" noChangeArrowheads="1"/>
                      </p:cNvPicPr>
                      <p:nvPr/>
                    </p:nvPicPr>
                    <p:blipFill>
                      <a:blip r:embed="rId6">
                        <a:lum contrast="-10000"/>
                        <a:extLst>
                          <a:ext uri="{28A0092B-C50C-407E-A947-70E740481C1C}">
                            <a14:useLocalDpi xmlns:a14="http://schemas.microsoft.com/office/drawing/2010/main" val="0"/>
                          </a:ext>
                        </a:extLst>
                      </a:blip>
                      <a:srcRect/>
                      <a:stretch>
                        <a:fillRect/>
                      </a:stretch>
                    </p:blipFill>
                    <p:spPr bwMode="auto">
                      <a:xfrm>
                        <a:off x="4211638" y="1601788"/>
                        <a:ext cx="4248150" cy="499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894F2A4-9600-45D7-A8F2-8FE5CFA348FE}"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3B5D06C4-9F19-451F-ABC4-A761F8847D77}" type="slidenum">
              <a:rPr lang="zh-CN" altLang="zh-CN"/>
              <a:pPr/>
              <a:t>17</a:t>
            </a:fld>
            <a:endParaRPr lang="zh-CN" altLang="zh-CN"/>
          </a:p>
        </p:txBody>
      </p:sp>
      <p:sp>
        <p:nvSpPr>
          <p:cNvPr id="22530" name="Rectangle 2"/>
          <p:cNvSpPr>
            <a:spLocks noRot="1" noChangeArrowheads="1"/>
          </p:cNvSpPr>
          <p:nvPr>
            <p:ph type="title"/>
          </p:nvPr>
        </p:nvSpPr>
        <p:spPr/>
        <p:txBody>
          <a:bodyPr/>
          <a:lstStyle/>
          <a:p>
            <a:r>
              <a:rPr lang="zh-CN" b="1" u="sng"/>
              <a:t>第九章：真实感图形学</a:t>
            </a:r>
          </a:p>
        </p:txBody>
      </p:sp>
      <p:sp>
        <p:nvSpPr>
          <p:cNvPr id="22531" name="Rectangle 3"/>
          <p:cNvSpPr>
            <a:spLocks noRot="1" noChangeArrowheads="1"/>
          </p:cNvSpPr>
          <p:nvPr>
            <p:ph type="body" idx="1"/>
          </p:nvPr>
        </p:nvSpPr>
        <p:spPr/>
        <p:txBody>
          <a:bodyPr/>
          <a:lstStyle/>
          <a:p>
            <a:pPr lvl="1"/>
            <a:r>
              <a:rPr lang="zh-CN" altLang="zh-CN" sz="2000"/>
              <a:t>Z</a:t>
            </a:r>
            <a:r>
              <a:rPr lang="zh-CN" sz="2000"/>
              <a:t>缓冲区</a:t>
            </a:r>
            <a:r>
              <a:rPr lang="zh-CN" altLang="zh-CN" sz="2000"/>
              <a:t>(Z-Buffer)</a:t>
            </a:r>
            <a:r>
              <a:rPr lang="zh-CN" sz="2000"/>
              <a:t>算法</a:t>
            </a:r>
          </a:p>
          <a:p>
            <a:pPr lvl="2"/>
            <a:r>
              <a:rPr lang="zh-CN" sz="1800"/>
              <a:t>画家算法中，深度排序计算量大，而且排序后，还需再检查相邻的面，以确保在深度优先级表中前者在前，后者在后。若遇到多边形相交，或多边形循环重叠的情形，还必须分割多边形</a:t>
            </a:r>
          </a:p>
          <a:p>
            <a:pPr lvl="2"/>
            <a:r>
              <a:rPr lang="zh-CN" sz="1800"/>
              <a:t>为了避免这些复杂的运算，人们发明了</a:t>
            </a:r>
            <a:r>
              <a:rPr lang="zh-CN" altLang="zh-CN" sz="1800"/>
              <a:t>Z</a:t>
            </a:r>
            <a:r>
              <a:rPr lang="zh-CN" sz="1800"/>
              <a:t>缓冲区</a:t>
            </a:r>
            <a:r>
              <a:rPr lang="zh-CN" altLang="zh-CN" sz="1800"/>
              <a:t>(Z-Buffer)</a:t>
            </a:r>
            <a:r>
              <a:rPr lang="zh-CN" sz="1800"/>
              <a:t>算法。在这个算法里，不仅需要有帧缓存来存放每个象素的颜色值，还需要一个深度缓存来存放每个象素的深度值</a:t>
            </a:r>
          </a:p>
          <a:p>
            <a:pPr lvl="2"/>
            <a:r>
              <a:rPr lang="zh-CN" altLang="zh-CN" sz="1800"/>
              <a:t>Z</a:t>
            </a:r>
            <a:r>
              <a:rPr lang="zh-CN" sz="1800"/>
              <a:t>缓冲器中每个单元的值是对应象素点所反映对象的</a:t>
            </a:r>
            <a:r>
              <a:rPr lang="zh-CN" altLang="zh-CN" sz="1800"/>
              <a:t>z</a:t>
            </a:r>
            <a:r>
              <a:rPr lang="zh-CN" sz="1800"/>
              <a:t>坐标值，</a:t>
            </a:r>
            <a:r>
              <a:rPr lang="zh-CN" altLang="zh-CN" sz="1800"/>
              <a:t>Z</a:t>
            </a:r>
            <a:r>
              <a:rPr lang="zh-CN" sz="1800"/>
              <a:t>缓冲器中每个单元的初值取成</a:t>
            </a:r>
            <a:r>
              <a:rPr lang="zh-CN" altLang="zh-CN" sz="1800"/>
              <a:t>z</a:t>
            </a:r>
            <a:r>
              <a:rPr lang="zh-CN" sz="1800"/>
              <a:t>的极小值（离视点最远）。帧缓冲器每个单元的初值可放对应背景颜色的值</a:t>
            </a:r>
          </a:p>
          <a:p>
            <a:pPr lvl="2"/>
            <a:r>
              <a:rPr lang="zh-CN" sz="1800"/>
              <a:t>图形消隐的过程就是给帧缓冲器和</a:t>
            </a:r>
            <a:r>
              <a:rPr lang="zh-CN" altLang="zh-CN" sz="1800"/>
              <a:t>Z</a:t>
            </a:r>
            <a:r>
              <a:rPr lang="zh-CN" sz="1800"/>
              <a:t>缓冲器中相应单元填值的过程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8797C65E-A078-458F-A7BB-6B963BFC949A}" type="datetime1">
              <a:rPr lang="zh-CN" altLang="en-US"/>
              <a:pPr/>
              <a:t>2010/11/8</a:t>
            </a:fld>
            <a:endParaRPr lang="zh-CN" altLang="zh-CN"/>
          </a:p>
        </p:txBody>
      </p:sp>
      <p:sp>
        <p:nvSpPr>
          <p:cNvPr id="8" name="灯片编号占位符 5"/>
          <p:cNvSpPr>
            <a:spLocks noGrp="1"/>
          </p:cNvSpPr>
          <p:nvPr>
            <p:ph type="sldNum" sz="quarter" idx="12"/>
          </p:nvPr>
        </p:nvSpPr>
        <p:spPr/>
        <p:txBody>
          <a:bodyPr/>
          <a:lstStyle/>
          <a:p>
            <a:fld id="{E012CB36-F1AD-4D6A-9CD0-E093C600D726}" type="slidenum">
              <a:rPr lang="zh-CN" altLang="zh-CN"/>
              <a:pPr/>
              <a:t>18</a:t>
            </a:fld>
            <a:endParaRPr lang="zh-CN" altLang="zh-CN"/>
          </a:p>
        </p:txBody>
      </p:sp>
      <p:sp>
        <p:nvSpPr>
          <p:cNvPr id="23554" name="Rectangle 2"/>
          <p:cNvSpPr>
            <a:spLocks noRot="1" noChangeArrowheads="1"/>
          </p:cNvSpPr>
          <p:nvPr>
            <p:ph type="title"/>
          </p:nvPr>
        </p:nvSpPr>
        <p:spPr/>
        <p:txBody>
          <a:bodyPr/>
          <a:lstStyle/>
          <a:p>
            <a:r>
              <a:rPr lang="zh-CN" b="1" u="sng"/>
              <a:t>第九章：真实感图形学</a:t>
            </a:r>
          </a:p>
        </p:txBody>
      </p:sp>
      <p:sp>
        <p:nvSpPr>
          <p:cNvPr id="23555" name="Rectangle 3"/>
          <p:cNvSpPr>
            <a:spLocks noChangeArrowheads="1"/>
          </p:cNvSpPr>
          <p:nvPr/>
        </p:nvSpPr>
        <p:spPr bwMode="auto">
          <a:xfrm>
            <a:off x="0" y="2266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6" name="Rectangle 4"/>
          <p:cNvSpPr>
            <a:spLocks noChangeArrowheads="1"/>
          </p:cNvSpPr>
          <p:nvPr/>
        </p:nvSpPr>
        <p:spPr bwMode="auto">
          <a:xfrm>
            <a:off x="3276600" y="5949950"/>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cs typeface="Times New Roman" pitchFamily="18" charset="0"/>
              </a:rPr>
              <a:t>图</a:t>
            </a:r>
            <a:r>
              <a:rPr lang="zh-CN" altLang="zh-CN">
                <a:cs typeface="Times New Roman" pitchFamily="18" charset="0"/>
              </a:rPr>
              <a:t>9.10 Z</a:t>
            </a:r>
            <a:r>
              <a:rPr lang="zh-CN">
                <a:cs typeface="Times New Roman" pitchFamily="18" charset="0"/>
              </a:rPr>
              <a:t>缓冲区示意图</a:t>
            </a:r>
          </a:p>
        </p:txBody>
      </p:sp>
      <p:pic>
        <p:nvPicPr>
          <p:cNvPr id="23557" name="Picture 5" descr="http:/www.lnnu.edu.cn/xdjyjx/tuxing/Chapter2/CG_Gif_2_032.gif"/>
          <p:cNvPicPr>
            <a:picLocks noRot="1" noChangeAspect="1" noChangeArrowheads="1"/>
          </p:cNvPicPr>
          <p:nvPr>
            <p:ph idx="1"/>
          </p:nvPr>
        </p:nvPicPr>
        <p:blipFill>
          <a:blip r:embed="rId2" r:link="rId3">
            <a:extLst>
              <a:ext uri="{28A0092B-C50C-407E-A947-70E740481C1C}">
                <a14:useLocalDpi xmlns:a14="http://schemas.microsoft.com/office/drawing/2010/main" val="0"/>
              </a:ext>
            </a:extLst>
          </a:blip>
          <a:srcRect/>
          <a:stretch>
            <a:fillRect/>
          </a:stretch>
        </p:blipFill>
        <p:spPr>
          <a:xfrm>
            <a:off x="1058863" y="2398713"/>
            <a:ext cx="7026275" cy="2736850"/>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C0218F-78FD-4BE4-9F1D-472F7404ECD2}"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666A6341-E5A7-412A-966A-537456B4700A}" type="slidenum">
              <a:rPr lang="zh-CN" altLang="zh-CN"/>
              <a:pPr/>
              <a:t>19</a:t>
            </a:fld>
            <a:endParaRPr lang="zh-CN" altLang="zh-CN"/>
          </a:p>
        </p:txBody>
      </p:sp>
      <p:sp>
        <p:nvSpPr>
          <p:cNvPr id="24578" name="Rectangle 2"/>
          <p:cNvSpPr>
            <a:spLocks noRot="1" noChangeArrowheads="1"/>
          </p:cNvSpPr>
          <p:nvPr>
            <p:ph type="title"/>
          </p:nvPr>
        </p:nvSpPr>
        <p:spPr/>
        <p:txBody>
          <a:bodyPr/>
          <a:lstStyle/>
          <a:p>
            <a:r>
              <a:rPr lang="zh-CN" b="1" u="sng"/>
              <a:t>第九章：真实感图形学</a:t>
            </a:r>
          </a:p>
        </p:txBody>
      </p:sp>
      <p:sp>
        <p:nvSpPr>
          <p:cNvPr id="24579" name="Rectangle 3"/>
          <p:cNvSpPr>
            <a:spLocks noRot="1" noChangeArrowheads="1"/>
          </p:cNvSpPr>
          <p:nvPr>
            <p:ph type="body" idx="1"/>
          </p:nvPr>
        </p:nvSpPr>
        <p:spPr/>
        <p:txBody>
          <a:bodyPr/>
          <a:lstStyle/>
          <a:p>
            <a:pPr lvl="2"/>
            <a:r>
              <a:rPr lang="zh-CN" sz="1800"/>
              <a:t>在把显示对象的每个面上每一点的属性</a:t>
            </a:r>
            <a:r>
              <a:rPr lang="zh-CN" altLang="zh-CN" sz="1800"/>
              <a:t>(</a:t>
            </a:r>
            <a:r>
              <a:rPr lang="zh-CN" sz="1800"/>
              <a:t>颜色或灰度</a:t>
            </a:r>
            <a:r>
              <a:rPr lang="zh-CN" altLang="zh-CN" sz="1800"/>
              <a:t>)</a:t>
            </a:r>
            <a:r>
              <a:rPr lang="zh-CN" sz="1800"/>
              <a:t>值填入帧缓冲器相应单元前，要把这点的</a:t>
            </a:r>
            <a:r>
              <a:rPr lang="zh-CN" altLang="zh-CN" sz="1800"/>
              <a:t>z</a:t>
            </a:r>
            <a:r>
              <a:rPr lang="zh-CN" sz="1800"/>
              <a:t>坐标值和</a:t>
            </a:r>
            <a:r>
              <a:rPr lang="zh-CN" altLang="zh-CN" sz="1800"/>
              <a:t>z</a:t>
            </a:r>
            <a:r>
              <a:rPr lang="zh-CN" sz="1800"/>
              <a:t>缓冲器中相应单元的值进行比较</a:t>
            </a:r>
          </a:p>
          <a:p>
            <a:pPr lvl="3"/>
            <a:r>
              <a:rPr lang="zh-CN" sz="1600"/>
              <a:t>只有前者大于后者时（离视点更近）才改变帧缓冲器的那一单元的值，同时</a:t>
            </a:r>
            <a:r>
              <a:rPr lang="zh-CN" altLang="zh-CN" sz="1600"/>
              <a:t>z</a:t>
            </a:r>
            <a:r>
              <a:rPr lang="zh-CN" sz="1600"/>
              <a:t>缓冲器中相应单元的值也要改成这点的</a:t>
            </a:r>
            <a:r>
              <a:rPr lang="zh-CN" altLang="zh-CN" sz="1600"/>
              <a:t>z</a:t>
            </a:r>
            <a:r>
              <a:rPr lang="zh-CN" sz="1600"/>
              <a:t>坐标值</a:t>
            </a:r>
          </a:p>
          <a:p>
            <a:pPr lvl="3"/>
            <a:r>
              <a:rPr lang="zh-CN" sz="1600"/>
              <a:t>如果这点的</a:t>
            </a:r>
            <a:r>
              <a:rPr lang="zh-CN" altLang="zh-CN" sz="1600"/>
              <a:t>z</a:t>
            </a:r>
            <a:r>
              <a:rPr lang="zh-CN" sz="1600"/>
              <a:t>坐标值小于</a:t>
            </a:r>
            <a:r>
              <a:rPr lang="zh-CN" altLang="zh-CN" sz="1600"/>
              <a:t>z</a:t>
            </a:r>
            <a:r>
              <a:rPr lang="zh-CN" sz="1600"/>
              <a:t>缓冲器中的值，则说明对应象素已经显示了对象上一个点的属性，该点要比考虑的点更接近观察点</a:t>
            </a:r>
          </a:p>
          <a:p>
            <a:pPr lvl="2"/>
            <a:r>
              <a:rPr lang="zh-CN" sz="1800"/>
              <a:t>对显示对象的每个面上的每个点都做了上述处理后，便可得到消除了隐藏面的图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5F05BB74-2B62-4342-8183-F6EB3036E213}" type="datetime1">
              <a:rPr lang="zh-CN" altLang="en-US"/>
              <a:pPr/>
              <a:t>2010/11/8</a:t>
            </a:fld>
            <a:endParaRPr lang="zh-CN" altLang="zh-CN"/>
          </a:p>
        </p:txBody>
      </p:sp>
      <p:sp>
        <p:nvSpPr>
          <p:cNvPr id="9" name="灯片编号占位符 6"/>
          <p:cNvSpPr>
            <a:spLocks noGrp="1"/>
          </p:cNvSpPr>
          <p:nvPr>
            <p:ph type="sldNum" sz="quarter" idx="12"/>
          </p:nvPr>
        </p:nvSpPr>
        <p:spPr/>
        <p:txBody>
          <a:bodyPr/>
          <a:lstStyle/>
          <a:p>
            <a:fld id="{FA346F9D-CD38-43E0-BF90-9042F7331793}" type="slidenum">
              <a:rPr lang="zh-CN" altLang="zh-CN"/>
              <a:pPr/>
              <a:t>2</a:t>
            </a:fld>
            <a:endParaRPr lang="zh-CN" altLang="zh-CN"/>
          </a:p>
        </p:txBody>
      </p:sp>
      <p:sp>
        <p:nvSpPr>
          <p:cNvPr id="7170" name="Rectangle 2"/>
          <p:cNvSpPr>
            <a:spLocks noRot="1" noChangeArrowheads="1"/>
          </p:cNvSpPr>
          <p:nvPr>
            <p:ph type="title"/>
          </p:nvPr>
        </p:nvSpPr>
        <p:spPr/>
        <p:txBody>
          <a:bodyPr/>
          <a:lstStyle/>
          <a:p>
            <a:r>
              <a:rPr lang="zh-CN" b="1" u="sng"/>
              <a:t>第九章：真实感图形学</a:t>
            </a:r>
          </a:p>
        </p:txBody>
      </p:sp>
      <p:pic>
        <p:nvPicPr>
          <p:cNvPr id="7171" name="Picture 3" descr="http:/www.lnnu.edu.cn/xdjyjx/tuxing/Chapter2/CG_Gif_2_212.gif"/>
          <p:cNvPicPr>
            <a:picLocks noRot="1" noChangeAspect="1" noChangeArrowheads="1"/>
          </p:cNvPicPr>
          <p:nvPr>
            <p:ph sz="half" idx="1"/>
          </p:nvPr>
        </p:nvPicPr>
        <p:blipFill>
          <a:blip r:embed="rId2" r:link="rId3">
            <a:extLst>
              <a:ext uri="{28A0092B-C50C-407E-A947-70E740481C1C}">
                <a14:useLocalDpi xmlns:a14="http://schemas.microsoft.com/office/drawing/2010/main" val="0"/>
              </a:ext>
            </a:extLst>
          </a:blip>
          <a:srcRect/>
          <a:stretch>
            <a:fillRect/>
          </a:stretch>
        </p:blipFill>
        <p:spPr>
          <a:xfrm>
            <a:off x="2181225" y="2065338"/>
            <a:ext cx="4857750" cy="1201737"/>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2" name="Picture 4" descr="http:/www.lnnu.edu.cn/xdjyjx/tuxing/Chapter2/CG_Gif_2_026.gif"/>
          <p:cNvPicPr>
            <a:picLocks noRot="1" noChangeAspect="1" noChangeArrowheads="1"/>
          </p:cNvPicPr>
          <p:nvPr>
            <p:ph sz="half" idx="2"/>
          </p:nvPr>
        </p:nvPicPr>
        <p:blipFill>
          <a:blip r:embed="rId4" r:link="rId5">
            <a:extLst>
              <a:ext uri="{28A0092B-C50C-407E-A947-70E740481C1C}">
                <a14:useLocalDpi xmlns:a14="http://schemas.microsoft.com/office/drawing/2010/main" val="0"/>
              </a:ext>
            </a:extLst>
          </a:blip>
          <a:srcRect/>
          <a:stretch>
            <a:fillRect/>
          </a:stretch>
        </p:blipFill>
        <p:spPr>
          <a:xfrm>
            <a:off x="1692275" y="3716338"/>
            <a:ext cx="5829300" cy="2066925"/>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Rectangle 5"/>
          <p:cNvSpPr>
            <a:spLocks noChangeArrowheads="1"/>
          </p:cNvSpPr>
          <p:nvPr/>
        </p:nvSpPr>
        <p:spPr bwMode="auto">
          <a:xfrm>
            <a:off x="2700338" y="3429000"/>
            <a:ext cx="360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spcBef>
                <a:spcPct val="20000"/>
              </a:spcBef>
            </a:pPr>
            <a:r>
              <a:rPr lang="zh-CN">
                <a:cs typeface="Times New Roman" pitchFamily="18" charset="0"/>
              </a:rPr>
              <a:t>图</a:t>
            </a:r>
            <a:r>
              <a:rPr lang="zh-CN" altLang="zh-CN">
                <a:cs typeface="Times New Roman" pitchFamily="18" charset="0"/>
              </a:rPr>
              <a:t>9.1 </a:t>
            </a:r>
            <a:r>
              <a:rPr lang="zh-CN">
                <a:cs typeface="Times New Roman" pitchFamily="18" charset="0"/>
              </a:rPr>
              <a:t>长方体线框投影图的二义性 </a:t>
            </a:r>
          </a:p>
        </p:txBody>
      </p:sp>
      <p:sp>
        <p:nvSpPr>
          <p:cNvPr id="7174" name="Rectangle 6"/>
          <p:cNvSpPr>
            <a:spLocks noChangeArrowheads="1"/>
          </p:cNvSpPr>
          <p:nvPr/>
        </p:nvSpPr>
        <p:spPr bwMode="auto">
          <a:xfrm>
            <a:off x="1547813" y="5949950"/>
            <a:ext cx="6696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pPr>
            <a:r>
              <a:rPr lang="zh-CN">
                <a:cs typeface="Times New Roman" pitchFamily="18" charset="0"/>
              </a:rPr>
              <a:t>图</a:t>
            </a:r>
            <a:r>
              <a:rPr lang="zh-CN" altLang="zh-CN">
                <a:cs typeface="Times New Roman" pitchFamily="18" charset="0"/>
              </a:rPr>
              <a:t>9.2</a:t>
            </a:r>
            <a:r>
              <a:rPr lang="zh-CN">
                <a:cs typeface="Times New Roman" pitchFamily="18" charset="0"/>
              </a:rPr>
              <a:t>线框图           图</a:t>
            </a:r>
            <a:r>
              <a:rPr lang="zh-CN" altLang="zh-CN">
                <a:cs typeface="Times New Roman" pitchFamily="18" charset="0"/>
              </a:rPr>
              <a:t>9.3 </a:t>
            </a:r>
            <a:r>
              <a:rPr lang="zh-CN">
                <a:cs typeface="Times New Roman" pitchFamily="18" charset="0"/>
              </a:rPr>
              <a:t>消隐图            图</a:t>
            </a:r>
            <a:r>
              <a:rPr lang="zh-CN" altLang="zh-CN">
                <a:cs typeface="Times New Roman" pitchFamily="18" charset="0"/>
              </a:rPr>
              <a:t>9.4</a:t>
            </a:r>
            <a:r>
              <a:rPr lang="zh-CN">
                <a:cs typeface="Times New Roman" pitchFamily="18" charset="0"/>
              </a:rPr>
              <a:t>真实感图形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D1A753-3BFD-48CF-98D1-B41D27D514B2}"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BC04528A-1A1D-49F8-8B22-CAC7DA2B80AE}" type="slidenum">
              <a:rPr lang="zh-CN" altLang="zh-CN"/>
              <a:pPr/>
              <a:t>20</a:t>
            </a:fld>
            <a:endParaRPr lang="zh-CN" altLang="zh-CN"/>
          </a:p>
        </p:txBody>
      </p:sp>
      <p:sp>
        <p:nvSpPr>
          <p:cNvPr id="25602" name="Rectangle 2"/>
          <p:cNvSpPr>
            <a:spLocks noRot="1" noChangeArrowheads="1"/>
          </p:cNvSpPr>
          <p:nvPr>
            <p:ph type="title"/>
          </p:nvPr>
        </p:nvSpPr>
        <p:spPr/>
        <p:txBody>
          <a:bodyPr/>
          <a:lstStyle/>
          <a:p>
            <a:r>
              <a:rPr lang="zh-CN" b="1" u="sng"/>
              <a:t>第九章：真实感图形学</a:t>
            </a:r>
          </a:p>
        </p:txBody>
      </p:sp>
      <p:sp>
        <p:nvSpPr>
          <p:cNvPr id="25603" name="Rectangle 3"/>
          <p:cNvSpPr>
            <a:spLocks noRot="1" noChangeArrowheads="1"/>
          </p:cNvSpPr>
          <p:nvPr>
            <p:ph type="body" idx="1"/>
          </p:nvPr>
        </p:nvSpPr>
        <p:spPr/>
        <p:txBody>
          <a:bodyPr/>
          <a:lstStyle/>
          <a:p>
            <a:pPr lvl="2"/>
            <a:r>
              <a:rPr lang="zh-CN" sz="1800"/>
              <a:t>多边形在各象素深度值的增量求法</a:t>
            </a:r>
          </a:p>
          <a:p>
            <a:pPr lvl="3"/>
            <a:r>
              <a:rPr lang="zh-CN" sz="1600"/>
              <a:t>对于一给定的多边形，在某一点</a:t>
            </a:r>
            <a:r>
              <a:rPr lang="zh-CN" altLang="zh-CN" sz="1600"/>
              <a:t>(x,y)</a:t>
            </a:r>
            <a:r>
              <a:rPr lang="zh-CN" sz="1600"/>
              <a:t>的深度值可通过平面方程</a:t>
            </a:r>
            <a:r>
              <a:rPr lang="zh-CN" altLang="zh-CN" sz="1600"/>
              <a:t>ax+by+cz+d=0</a:t>
            </a:r>
            <a:r>
              <a:rPr lang="zh-CN" sz="1600"/>
              <a:t>表示为</a:t>
            </a:r>
            <a:r>
              <a:rPr lang="zh-CN" altLang="zh-CN" sz="1600"/>
              <a:t>z=(-d-ax-by)/c</a:t>
            </a:r>
          </a:p>
          <a:p>
            <a:pPr lvl="3"/>
            <a:r>
              <a:rPr lang="zh-CN" sz="1600"/>
              <a:t>若在</a:t>
            </a:r>
            <a:r>
              <a:rPr lang="zh-CN" altLang="zh-CN" sz="1600"/>
              <a:t>(x,y)</a:t>
            </a:r>
            <a:r>
              <a:rPr lang="zh-CN" sz="1600"/>
              <a:t>处求出</a:t>
            </a:r>
            <a:r>
              <a:rPr lang="zh-CN" altLang="zh-CN" sz="1600"/>
              <a:t>z</a:t>
            </a:r>
            <a:r>
              <a:rPr lang="zh-CN" sz="1600"/>
              <a:t>值是</a:t>
            </a:r>
            <a:r>
              <a:rPr lang="zh-CN" altLang="zh-CN" sz="1600"/>
              <a:t>z1,</a:t>
            </a:r>
            <a:r>
              <a:rPr lang="zh-CN" sz="1600"/>
              <a:t>则在</a:t>
            </a:r>
            <a:r>
              <a:rPr lang="zh-CN" altLang="zh-CN" sz="1600"/>
              <a:t>(x+Δx,y)</a:t>
            </a:r>
            <a:r>
              <a:rPr lang="zh-CN" sz="1600"/>
              <a:t>处的</a:t>
            </a:r>
            <a:r>
              <a:rPr lang="zh-CN" altLang="zh-CN" sz="1600"/>
              <a:t>z</a:t>
            </a:r>
            <a:r>
              <a:rPr lang="zh-CN" sz="1600"/>
              <a:t>值为</a:t>
            </a:r>
            <a:r>
              <a:rPr lang="zh-CN" altLang="zh-CN" sz="1600"/>
              <a:t>z1-a/c(Δx)</a:t>
            </a:r>
            <a:r>
              <a:rPr lang="zh-CN" sz="1600"/>
              <a:t>。这里</a:t>
            </a:r>
            <a:r>
              <a:rPr lang="zh-CN" altLang="zh-CN" sz="1600"/>
              <a:t>a/c</a:t>
            </a:r>
            <a:r>
              <a:rPr lang="zh-CN" sz="1600"/>
              <a:t>是常数，且一般取</a:t>
            </a:r>
            <a:r>
              <a:rPr lang="zh-CN" altLang="zh-CN" sz="1600"/>
              <a:t>Δx=1</a:t>
            </a:r>
            <a:r>
              <a:rPr lang="zh-CN" sz="1600"/>
              <a:t>。所以当已知</a:t>
            </a:r>
            <a:r>
              <a:rPr lang="zh-CN" altLang="zh-CN" sz="1600"/>
              <a:t>(x,y)</a:t>
            </a:r>
            <a:r>
              <a:rPr lang="zh-CN" sz="1600"/>
              <a:t>处的深度值时，求</a:t>
            </a:r>
            <a:r>
              <a:rPr lang="zh-CN" altLang="zh-CN" sz="1600"/>
              <a:t>(x+1,y)</a:t>
            </a:r>
            <a:r>
              <a:rPr lang="zh-CN" sz="1600"/>
              <a:t>处的深度值只要做一次减法</a:t>
            </a:r>
          </a:p>
          <a:p>
            <a:pPr lvl="2"/>
            <a:r>
              <a:rPr lang="zh-CN" altLang="zh-CN" sz="1800"/>
              <a:t>Z-Buffer</a:t>
            </a:r>
            <a:r>
              <a:rPr lang="zh-CN" sz="1800"/>
              <a:t>算法在象素级上以近物取代远物。形体在屏幕上的出现顺序是无关紧要的。这种取代方法实现起来远比总体排序灵活简单，有利于硬件实现</a:t>
            </a:r>
          </a:p>
          <a:p>
            <a:pPr lvl="2"/>
            <a:r>
              <a:rPr lang="zh-CN" altLang="zh-CN" sz="1800"/>
              <a:t>Z-Buffer</a:t>
            </a:r>
            <a:r>
              <a:rPr lang="zh-CN" sz="1800"/>
              <a:t>算法的缺点</a:t>
            </a:r>
          </a:p>
          <a:p>
            <a:pPr lvl="3"/>
            <a:r>
              <a:rPr lang="zh-CN" sz="1600"/>
              <a:t>占用空间大，没有利用图形的相关性与连续性。 </a:t>
            </a:r>
            <a:r>
              <a:rPr lang="zh-CN" altLang="zh-CN" sz="1600"/>
              <a:t>Z-Buffer</a:t>
            </a:r>
            <a:r>
              <a:rPr lang="zh-CN" sz="1600"/>
              <a:t>算法以算法简单著称，但也以占空间大而闻名。一般认为，</a:t>
            </a:r>
            <a:r>
              <a:rPr lang="zh-CN" altLang="zh-CN" sz="1600"/>
              <a:t>Z-Buffer</a:t>
            </a:r>
            <a:r>
              <a:rPr lang="zh-CN" sz="1600"/>
              <a:t>算法需要开一个与图象大小相等的缓存数组</a:t>
            </a:r>
            <a:r>
              <a:rPr lang="zh-CN" altLang="zh-CN" sz="1600"/>
              <a:t>ZB</a:t>
            </a:r>
            <a:r>
              <a:rPr lang="zh-CN" sz="1600"/>
              <a:t>，实际上，可以改进算法，只用一个深度缓存变量</a:t>
            </a:r>
            <a:r>
              <a:rPr lang="zh-CN" altLang="zh-CN" sz="1600"/>
              <a:t>zb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D5FA9CC-E79A-4464-A71F-80A0E17A18E2}"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56F68AC6-6F9F-4095-A13F-710DE7348169}" type="slidenum">
              <a:rPr lang="zh-CN" altLang="zh-CN"/>
              <a:pPr/>
              <a:t>21</a:t>
            </a:fld>
            <a:endParaRPr lang="zh-CN" altLang="zh-CN"/>
          </a:p>
        </p:txBody>
      </p:sp>
      <p:sp>
        <p:nvSpPr>
          <p:cNvPr id="26626" name="Rectangle 2"/>
          <p:cNvSpPr>
            <a:spLocks noRot="1" noChangeArrowheads="1"/>
          </p:cNvSpPr>
          <p:nvPr>
            <p:ph type="title"/>
          </p:nvPr>
        </p:nvSpPr>
        <p:spPr/>
        <p:txBody>
          <a:bodyPr/>
          <a:lstStyle/>
          <a:p>
            <a:r>
              <a:rPr lang="zh-CN" b="1" u="sng"/>
              <a:t>第九章：真实感图形学</a:t>
            </a:r>
          </a:p>
        </p:txBody>
      </p:sp>
      <p:sp>
        <p:nvSpPr>
          <p:cNvPr id="26627" name="Rectangle 3"/>
          <p:cNvSpPr>
            <a:spLocks noRot="1" noChangeArrowheads="1"/>
          </p:cNvSpPr>
          <p:nvPr>
            <p:ph type="body" idx="1"/>
          </p:nvPr>
        </p:nvSpPr>
        <p:spPr/>
        <p:txBody>
          <a:bodyPr/>
          <a:lstStyle/>
          <a:p>
            <a:pPr>
              <a:lnSpc>
                <a:spcPct val="80000"/>
              </a:lnSpc>
            </a:pPr>
            <a:r>
              <a:rPr lang="zh-CN" altLang="zh-CN" sz="1800"/>
              <a:t>Z-Buffer</a:t>
            </a:r>
            <a:r>
              <a:rPr lang="zh-CN" sz="1800"/>
              <a:t>算法</a:t>
            </a:r>
            <a:r>
              <a:rPr lang="zh-CN" altLang="zh-CN" sz="1800"/>
              <a:t>()</a:t>
            </a:r>
          </a:p>
          <a:p>
            <a:pPr>
              <a:lnSpc>
                <a:spcPct val="80000"/>
              </a:lnSpc>
              <a:buFont typeface="Wingdings" pitchFamily="2" charset="2"/>
              <a:buNone/>
            </a:pPr>
            <a:r>
              <a:rPr lang="zh-CN" altLang="zh-CN" sz="1800"/>
              <a:t>	{  </a:t>
            </a:r>
            <a:r>
              <a:rPr lang="zh-CN" sz="1800"/>
              <a:t>帧缓存全置为背景色</a:t>
            </a:r>
          </a:p>
          <a:p>
            <a:pPr>
              <a:lnSpc>
                <a:spcPct val="80000"/>
              </a:lnSpc>
              <a:buFont typeface="Wingdings" pitchFamily="2" charset="2"/>
              <a:buNone/>
            </a:pPr>
            <a:r>
              <a:rPr lang="zh-CN" sz="1800"/>
              <a:t>   	   深度缓存全置为最小</a:t>
            </a:r>
            <a:r>
              <a:rPr lang="zh-CN" altLang="zh-CN" sz="1800"/>
              <a:t>Z</a:t>
            </a:r>
            <a:r>
              <a:rPr lang="zh-CN" sz="1800"/>
              <a:t>值</a:t>
            </a:r>
          </a:p>
          <a:p>
            <a:pPr>
              <a:lnSpc>
                <a:spcPct val="80000"/>
              </a:lnSpc>
              <a:buFont typeface="Wingdings" pitchFamily="2" charset="2"/>
              <a:buNone/>
            </a:pPr>
            <a:r>
              <a:rPr lang="zh-CN" sz="1800"/>
              <a:t>   	   </a:t>
            </a:r>
            <a:r>
              <a:rPr lang="zh-CN" altLang="zh-CN" sz="1800"/>
              <a:t>for(</a:t>
            </a:r>
            <a:r>
              <a:rPr lang="zh-CN" sz="1800"/>
              <a:t>每一个多边形</a:t>
            </a:r>
            <a:r>
              <a:rPr lang="zh-CN" altLang="zh-CN" sz="1800"/>
              <a:t>)</a:t>
            </a:r>
          </a:p>
          <a:p>
            <a:pPr>
              <a:lnSpc>
                <a:spcPct val="80000"/>
              </a:lnSpc>
              <a:buFont typeface="Wingdings" pitchFamily="2" charset="2"/>
              <a:buNone/>
            </a:pPr>
            <a:r>
              <a:rPr lang="zh-CN" altLang="zh-CN" sz="1800"/>
              <a:t>   	   { </a:t>
            </a:r>
            <a:r>
              <a:rPr lang="zh-CN" sz="1800"/>
              <a:t>扫描转换该多边形</a:t>
            </a:r>
          </a:p>
          <a:p>
            <a:pPr>
              <a:lnSpc>
                <a:spcPct val="80000"/>
              </a:lnSpc>
              <a:buFont typeface="Wingdings" pitchFamily="2" charset="2"/>
              <a:buNone/>
            </a:pPr>
            <a:r>
              <a:rPr lang="zh-CN" sz="1800"/>
              <a:t>     	     	</a:t>
            </a:r>
            <a:r>
              <a:rPr lang="zh-CN" altLang="zh-CN" sz="1800"/>
              <a:t>for(</a:t>
            </a:r>
            <a:r>
              <a:rPr lang="zh-CN" sz="1800"/>
              <a:t>该多边形所覆盖的每个象素</a:t>
            </a:r>
            <a:r>
              <a:rPr lang="zh-CN" altLang="zh-CN" sz="1800"/>
              <a:t>(x,y) )</a:t>
            </a:r>
          </a:p>
          <a:p>
            <a:pPr>
              <a:lnSpc>
                <a:spcPct val="80000"/>
              </a:lnSpc>
              <a:buFont typeface="Wingdings" pitchFamily="2" charset="2"/>
              <a:buNone/>
            </a:pPr>
            <a:r>
              <a:rPr lang="zh-CN" altLang="zh-CN" sz="1800"/>
              <a:t>     	         { </a:t>
            </a:r>
            <a:r>
              <a:rPr lang="zh-CN" sz="1800"/>
              <a:t>计算该多边形在该象素的深度值</a:t>
            </a:r>
            <a:r>
              <a:rPr lang="zh-CN" altLang="zh-CN" sz="1800"/>
              <a:t>Z(x,y);</a:t>
            </a:r>
          </a:p>
          <a:p>
            <a:pPr>
              <a:lnSpc>
                <a:spcPct val="80000"/>
              </a:lnSpc>
              <a:buFont typeface="Wingdings" pitchFamily="2" charset="2"/>
              <a:buNone/>
            </a:pPr>
            <a:r>
              <a:rPr lang="zh-CN" altLang="zh-CN" sz="1800"/>
              <a:t>     	            if(Z(x,y)</a:t>
            </a:r>
            <a:r>
              <a:rPr lang="zh-CN" sz="1800"/>
              <a:t>大于</a:t>
            </a:r>
            <a:r>
              <a:rPr lang="zh-CN" altLang="zh-CN" sz="1800"/>
              <a:t>Z</a:t>
            </a:r>
            <a:r>
              <a:rPr lang="zh-CN" sz="1800"/>
              <a:t>缓存在</a:t>
            </a:r>
            <a:r>
              <a:rPr lang="zh-CN" altLang="zh-CN" sz="1800"/>
              <a:t>(x,y)</a:t>
            </a:r>
            <a:r>
              <a:rPr lang="zh-CN" sz="1800"/>
              <a:t>的值</a:t>
            </a:r>
            <a:r>
              <a:rPr lang="zh-CN" altLang="zh-CN" sz="1800"/>
              <a:t>)</a:t>
            </a:r>
          </a:p>
          <a:p>
            <a:pPr>
              <a:lnSpc>
                <a:spcPct val="80000"/>
              </a:lnSpc>
              <a:buFont typeface="Wingdings" pitchFamily="2" charset="2"/>
              <a:buNone/>
            </a:pPr>
            <a:r>
              <a:rPr lang="zh-CN" altLang="zh-CN" sz="1800"/>
              <a:t>     	                {  </a:t>
            </a:r>
            <a:r>
              <a:rPr lang="zh-CN" sz="1800"/>
              <a:t>把</a:t>
            </a:r>
            <a:r>
              <a:rPr lang="zh-CN" altLang="zh-CN" sz="1800"/>
              <a:t>Z(x,y)</a:t>
            </a:r>
            <a:r>
              <a:rPr lang="zh-CN" sz="1800"/>
              <a:t>存入</a:t>
            </a:r>
            <a:r>
              <a:rPr lang="zh-CN" altLang="zh-CN" sz="1800"/>
              <a:t>Z</a:t>
            </a:r>
            <a:r>
              <a:rPr lang="zh-CN" sz="1800"/>
              <a:t>缓存中</a:t>
            </a:r>
            <a:r>
              <a:rPr lang="zh-CN" altLang="zh-CN" sz="1800"/>
              <a:t>(x,y)</a:t>
            </a:r>
            <a:r>
              <a:rPr lang="zh-CN" sz="1800"/>
              <a:t>处</a:t>
            </a:r>
          </a:p>
          <a:p>
            <a:pPr>
              <a:lnSpc>
                <a:spcPct val="80000"/>
              </a:lnSpc>
              <a:buFont typeface="Wingdings" pitchFamily="2" charset="2"/>
              <a:buNone/>
            </a:pPr>
            <a:r>
              <a:rPr lang="zh-CN" sz="1800"/>
              <a:t>     	                   把多边形在</a:t>
            </a:r>
            <a:r>
              <a:rPr lang="zh-CN" altLang="zh-CN" sz="1800"/>
              <a:t>(x,y)</a:t>
            </a:r>
            <a:r>
              <a:rPr lang="zh-CN" sz="1800"/>
              <a:t>处的颜色值存入帧缓存的</a:t>
            </a:r>
            <a:r>
              <a:rPr lang="zh-CN" altLang="zh-CN" sz="1800"/>
              <a:t>(x,y)</a:t>
            </a:r>
            <a:r>
              <a:rPr lang="zh-CN" sz="1800"/>
              <a:t>处</a:t>
            </a:r>
          </a:p>
          <a:p>
            <a:pPr>
              <a:lnSpc>
                <a:spcPct val="80000"/>
              </a:lnSpc>
              <a:buFont typeface="Wingdings" pitchFamily="2" charset="2"/>
              <a:buNone/>
            </a:pPr>
            <a:r>
              <a:rPr lang="zh-CN" sz="1800"/>
              <a:t>     	                </a:t>
            </a:r>
            <a:r>
              <a:rPr lang="zh-CN" altLang="zh-CN" sz="1800"/>
              <a:t>} </a:t>
            </a:r>
          </a:p>
          <a:p>
            <a:pPr>
              <a:lnSpc>
                <a:spcPct val="80000"/>
              </a:lnSpc>
              <a:buFont typeface="Wingdings" pitchFamily="2" charset="2"/>
              <a:buNone/>
            </a:pPr>
            <a:r>
              <a:rPr lang="zh-CN" altLang="zh-CN" sz="1800"/>
              <a:t>     	          }</a:t>
            </a:r>
          </a:p>
          <a:p>
            <a:pPr>
              <a:lnSpc>
                <a:spcPct val="80000"/>
              </a:lnSpc>
              <a:buFont typeface="Wingdings" pitchFamily="2" charset="2"/>
              <a:buNone/>
            </a:pPr>
            <a:r>
              <a:rPr lang="zh-CN" altLang="zh-CN" sz="1800"/>
              <a:t>   	   }</a:t>
            </a:r>
          </a:p>
          <a:p>
            <a:pPr>
              <a:lnSpc>
                <a:spcPct val="80000"/>
              </a:lnSpc>
              <a:buFont typeface="Wingdings" pitchFamily="2" charset="2"/>
              <a:buNone/>
            </a:pPr>
            <a:r>
              <a:rPr lang="zh-CN" altLang="zh-CN" sz="1800"/>
              <a:t>	}</a:t>
            </a:r>
          </a:p>
          <a:p>
            <a:pPr>
              <a:lnSpc>
                <a:spcPct val="80000"/>
              </a:lnSpc>
              <a:buFont typeface="Wingdings" pitchFamily="2" charset="2"/>
              <a:buNone/>
            </a:pPr>
            <a:endParaRPr lang="zh-CN"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7FB653-2186-41E1-AFF3-D4788B29AA70}"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F8A414C7-B726-46B3-B4F2-1C1D3ED4A19A}" type="slidenum">
              <a:rPr lang="zh-CN" altLang="zh-CN"/>
              <a:pPr/>
              <a:t>22</a:t>
            </a:fld>
            <a:endParaRPr lang="zh-CN" altLang="zh-CN"/>
          </a:p>
        </p:txBody>
      </p:sp>
      <p:sp>
        <p:nvSpPr>
          <p:cNvPr id="27650" name="Rectangle 2"/>
          <p:cNvSpPr>
            <a:spLocks noRot="1" noChangeArrowheads="1"/>
          </p:cNvSpPr>
          <p:nvPr>
            <p:ph type="title"/>
          </p:nvPr>
        </p:nvSpPr>
        <p:spPr/>
        <p:txBody>
          <a:bodyPr/>
          <a:lstStyle/>
          <a:p>
            <a:r>
              <a:rPr lang="zh-CN" b="1" u="sng"/>
              <a:t>第九章：真实感图形学</a:t>
            </a:r>
          </a:p>
        </p:txBody>
      </p:sp>
      <p:sp>
        <p:nvSpPr>
          <p:cNvPr id="27651" name="Rectangle 3"/>
          <p:cNvSpPr>
            <a:spLocks noRot="1" noChangeArrowheads="1"/>
          </p:cNvSpPr>
          <p:nvPr>
            <p:ph type="body" idx="1"/>
          </p:nvPr>
        </p:nvSpPr>
        <p:spPr/>
        <p:txBody>
          <a:bodyPr/>
          <a:lstStyle/>
          <a:p>
            <a:pPr lvl="1"/>
            <a:r>
              <a:rPr lang="zh-CN" sz="2000"/>
              <a:t>区间扫描线算法</a:t>
            </a:r>
          </a:p>
          <a:p>
            <a:pPr lvl="2"/>
            <a:r>
              <a:rPr lang="zh-CN" sz="1800"/>
              <a:t>与</a:t>
            </a:r>
            <a:r>
              <a:rPr lang="zh-CN" altLang="zh-CN" sz="1800"/>
              <a:t>Z</a:t>
            </a:r>
            <a:r>
              <a:rPr lang="zh-CN" sz="1800"/>
              <a:t>－</a:t>
            </a:r>
            <a:r>
              <a:rPr lang="zh-CN" altLang="zh-CN" sz="1800"/>
              <a:t>buffer</a:t>
            </a:r>
            <a:r>
              <a:rPr lang="zh-CN" sz="1800"/>
              <a:t>算法相比，扫描线</a:t>
            </a:r>
            <a:r>
              <a:rPr lang="zh-CN" altLang="zh-CN" sz="1800"/>
              <a:t>Z</a:t>
            </a:r>
            <a:r>
              <a:rPr lang="zh-CN" sz="1800"/>
              <a:t>－</a:t>
            </a:r>
            <a:r>
              <a:rPr lang="zh-CN" altLang="zh-CN" sz="1800"/>
              <a:t>buffer</a:t>
            </a:r>
            <a:r>
              <a:rPr lang="zh-CN" sz="1800"/>
              <a:t>算法</a:t>
            </a:r>
            <a:r>
              <a:rPr lang="zh-CN" altLang="zh-CN" sz="1800"/>
              <a:t>(</a:t>
            </a:r>
            <a:r>
              <a:rPr lang="zh-CN" sz="1800"/>
              <a:t>未讲</a:t>
            </a:r>
            <a:r>
              <a:rPr lang="zh-CN" altLang="zh-CN" sz="1800"/>
              <a:t>)</a:t>
            </a:r>
            <a:r>
              <a:rPr lang="zh-CN" sz="1800"/>
              <a:t>做了两点改进</a:t>
            </a:r>
          </a:p>
          <a:p>
            <a:pPr lvl="3"/>
            <a:r>
              <a:rPr lang="zh-CN" sz="1600"/>
              <a:t>将整个绘图窗口内的消隐问题分解到一条条扫描线上解决，使所需的</a:t>
            </a:r>
            <a:r>
              <a:rPr lang="zh-CN" altLang="zh-CN" sz="1600"/>
              <a:t>Z</a:t>
            </a:r>
            <a:r>
              <a:rPr lang="zh-CN" sz="1600"/>
              <a:t>缓冲器大大减少</a:t>
            </a:r>
          </a:p>
          <a:p>
            <a:pPr lvl="3"/>
            <a:r>
              <a:rPr lang="zh-CN" sz="1600"/>
              <a:t>计算深度值时，利用了面连贯性，只用了一个加法。但它在每个象素处都计算深度值，进行深度比较。因此，被多个多边形覆盖的象素区处还要进行多次计算，计算量仍然很大</a:t>
            </a:r>
          </a:p>
          <a:p>
            <a:pPr lvl="2"/>
            <a:r>
              <a:rPr lang="zh-CN" sz="1800"/>
              <a:t>区间扫描线算法克服了这一缺陷，使得在一条扫描线上每个区间只计算一次深度值，并且不需要</a:t>
            </a:r>
            <a:r>
              <a:rPr lang="zh-CN" altLang="zh-CN" sz="1800"/>
              <a:t>Z</a:t>
            </a:r>
            <a:r>
              <a:rPr lang="zh-CN" sz="1800"/>
              <a:t>缓冲器</a:t>
            </a:r>
          </a:p>
          <a:p>
            <a:pPr lvl="2"/>
            <a:r>
              <a:rPr lang="zh-CN" sz="1800"/>
              <a:t>它是把当前扫描线与各多边形在投影平面的投影的交点进行排序后，使扫描线分为若干子区间。因此，只要在区间任一点处找出在该处</a:t>
            </a:r>
            <a:r>
              <a:rPr lang="zh-CN" altLang="zh-CN" sz="1800"/>
              <a:t>z</a:t>
            </a:r>
            <a:r>
              <a:rPr lang="zh-CN" sz="1800"/>
              <a:t>值最大的一个面，这个区间上的每一个象素就用这个面的颜色来显示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0AB5C543-3621-44CD-B7DF-5316E94359B9}" type="datetime1">
              <a:rPr lang="zh-CN" altLang="en-US"/>
              <a:pPr/>
              <a:t>2010/11/8</a:t>
            </a:fld>
            <a:endParaRPr lang="zh-CN" altLang="zh-CN"/>
          </a:p>
        </p:txBody>
      </p:sp>
      <p:sp>
        <p:nvSpPr>
          <p:cNvPr id="8" name="灯片编号占位符 5"/>
          <p:cNvSpPr>
            <a:spLocks noGrp="1"/>
          </p:cNvSpPr>
          <p:nvPr>
            <p:ph type="sldNum" sz="quarter" idx="12"/>
          </p:nvPr>
        </p:nvSpPr>
        <p:spPr/>
        <p:txBody>
          <a:bodyPr/>
          <a:lstStyle/>
          <a:p>
            <a:fld id="{E5C51140-E02E-4B9C-A82A-E152EBD8F3A4}" type="slidenum">
              <a:rPr lang="zh-CN" altLang="zh-CN"/>
              <a:pPr/>
              <a:t>23</a:t>
            </a:fld>
            <a:endParaRPr lang="zh-CN" altLang="zh-CN"/>
          </a:p>
        </p:txBody>
      </p:sp>
      <p:sp>
        <p:nvSpPr>
          <p:cNvPr id="28674" name="Rectangle 2"/>
          <p:cNvSpPr>
            <a:spLocks noRot="1" noChangeArrowheads="1"/>
          </p:cNvSpPr>
          <p:nvPr>
            <p:ph type="title"/>
          </p:nvPr>
        </p:nvSpPr>
        <p:spPr/>
        <p:txBody>
          <a:bodyPr/>
          <a:lstStyle/>
          <a:p>
            <a:r>
              <a:rPr lang="zh-CN" b="1" u="sng"/>
              <a:t>第九章：真实感图形学</a:t>
            </a:r>
          </a:p>
        </p:txBody>
      </p:sp>
      <p:sp>
        <p:nvSpPr>
          <p:cNvPr id="28675" name="Rectangle 3"/>
          <p:cNvSpPr>
            <a:spLocks noChangeArrowheads="1"/>
          </p:cNvSpPr>
          <p:nvPr/>
        </p:nvSpPr>
        <p:spPr bwMode="auto">
          <a:xfrm>
            <a:off x="0" y="2568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6" name="Rectangle 4"/>
          <p:cNvSpPr>
            <a:spLocks noChangeArrowheads="1"/>
          </p:cNvSpPr>
          <p:nvPr/>
        </p:nvSpPr>
        <p:spPr bwMode="auto">
          <a:xfrm>
            <a:off x="1979613" y="5949950"/>
            <a:ext cx="532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cs typeface="Times New Roman" pitchFamily="18" charset="0"/>
              </a:rPr>
              <a:t>图</a:t>
            </a:r>
            <a:r>
              <a:rPr lang="zh-CN" altLang="zh-CN">
                <a:cs typeface="Times New Roman" pitchFamily="18" charset="0"/>
              </a:rPr>
              <a:t>9.15  </a:t>
            </a:r>
            <a:r>
              <a:rPr lang="zh-CN">
                <a:cs typeface="Times New Roman" pitchFamily="18" charset="0"/>
              </a:rPr>
              <a:t>扫描线与多边形的投影相交得到若干子区间</a:t>
            </a:r>
          </a:p>
        </p:txBody>
      </p:sp>
      <p:pic>
        <p:nvPicPr>
          <p:cNvPr id="28677" name="Picture 5" descr="http:/www.lnnu.edu.cn/xdjyjx/tuxing/Chapter2/CG_Gif_2_041.gif"/>
          <p:cNvPicPr>
            <a:picLocks noRot="1" noChangeAspect="1" noChangeArrowheads="1"/>
          </p:cNvPicPr>
          <p:nvPr>
            <p:ph idx="1"/>
          </p:nvPr>
        </p:nvPicPr>
        <p:blipFill>
          <a:blip r:embed="rId2" r:link="rId3">
            <a:extLst>
              <a:ext uri="{28A0092B-C50C-407E-A947-70E740481C1C}">
                <a14:useLocalDpi xmlns:a14="http://schemas.microsoft.com/office/drawing/2010/main" val="0"/>
              </a:ext>
            </a:extLst>
          </a:blip>
          <a:srcRect/>
          <a:stretch>
            <a:fillRect/>
          </a:stretch>
        </p:blipFill>
        <p:spPr>
          <a:xfrm>
            <a:off x="1763713" y="2565400"/>
            <a:ext cx="5905500" cy="2003425"/>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85A8DD9-D7B8-43DF-80EF-29104F439B93}"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B65403BC-44C1-4651-AA2B-11936747C63E}" type="slidenum">
              <a:rPr lang="zh-CN" altLang="zh-CN"/>
              <a:pPr/>
              <a:t>24</a:t>
            </a:fld>
            <a:endParaRPr lang="zh-CN" altLang="zh-CN"/>
          </a:p>
        </p:txBody>
      </p:sp>
      <p:sp>
        <p:nvSpPr>
          <p:cNvPr id="29698" name="Rectangle 2"/>
          <p:cNvSpPr>
            <a:spLocks noRot="1" noChangeArrowheads="1"/>
          </p:cNvSpPr>
          <p:nvPr>
            <p:ph type="title"/>
          </p:nvPr>
        </p:nvSpPr>
        <p:spPr/>
        <p:txBody>
          <a:bodyPr/>
          <a:lstStyle/>
          <a:p>
            <a:r>
              <a:rPr lang="zh-CN" b="1" u="sng"/>
              <a:t>第九章：真实感图形学</a:t>
            </a:r>
          </a:p>
        </p:txBody>
      </p:sp>
      <p:sp>
        <p:nvSpPr>
          <p:cNvPr id="29699" name="Rectangle 3"/>
          <p:cNvSpPr>
            <a:spLocks noRot="1" noChangeArrowheads="1"/>
          </p:cNvSpPr>
          <p:nvPr>
            <p:ph type="body" idx="1"/>
          </p:nvPr>
        </p:nvSpPr>
        <p:spPr/>
        <p:txBody>
          <a:bodyPr/>
          <a:lstStyle/>
          <a:p>
            <a:pPr lvl="2"/>
            <a:r>
              <a:rPr lang="zh-CN" sz="1800"/>
              <a:t>确定小区间的颜色</a:t>
            </a:r>
          </a:p>
          <a:p>
            <a:pPr lvl="3"/>
            <a:r>
              <a:rPr lang="zh-CN" sz="1600"/>
              <a:t>小区间上没有任何多边形，如</a:t>
            </a:r>
            <a:r>
              <a:rPr lang="zh-CN" altLang="zh-CN" sz="1600"/>
              <a:t>[a4,a5]</a:t>
            </a:r>
            <a:r>
              <a:rPr lang="zh-CN" sz="1600"/>
              <a:t>，这时该小区间用背景色显示</a:t>
            </a:r>
          </a:p>
          <a:p>
            <a:pPr lvl="3"/>
            <a:r>
              <a:rPr lang="zh-CN" sz="1600"/>
              <a:t>小区间上只有一个多边形，如</a:t>
            </a:r>
            <a:r>
              <a:rPr lang="zh-CN" altLang="zh-CN" sz="1600"/>
              <a:t>[a1,a2]</a:t>
            </a:r>
            <a:r>
              <a:rPr lang="zh-CN" sz="1600"/>
              <a:t>，</a:t>
            </a:r>
            <a:r>
              <a:rPr lang="zh-CN" altLang="zh-CN" sz="1600"/>
              <a:t>[a3,a4]</a:t>
            </a:r>
            <a:r>
              <a:rPr lang="zh-CN" sz="1600"/>
              <a:t>，</a:t>
            </a:r>
            <a:r>
              <a:rPr lang="zh-CN" altLang="zh-CN" sz="1600"/>
              <a:t>[a5,a6]</a:t>
            </a:r>
            <a:r>
              <a:rPr lang="zh-CN" sz="1600"/>
              <a:t>，</a:t>
            </a:r>
            <a:r>
              <a:rPr lang="zh-CN" altLang="zh-CN" sz="1600"/>
              <a:t>[a7,a8]</a:t>
            </a:r>
            <a:r>
              <a:rPr lang="zh-CN" sz="1600"/>
              <a:t>，以对应多边形在该处的颜色显示</a:t>
            </a:r>
          </a:p>
          <a:p>
            <a:pPr lvl="3"/>
            <a:r>
              <a:rPr lang="zh-CN" sz="1600"/>
              <a:t>小区间上存在两个或两个以上的多边形</a:t>
            </a:r>
            <a:r>
              <a:rPr lang="zh-CN" altLang="zh-CN" sz="1600"/>
              <a:t>, </a:t>
            </a:r>
            <a:r>
              <a:rPr lang="zh-CN" sz="1600"/>
              <a:t>形如</a:t>
            </a:r>
            <a:r>
              <a:rPr lang="zh-CN" altLang="zh-CN" sz="1600"/>
              <a:t>[a6,a7]</a:t>
            </a:r>
            <a:r>
              <a:rPr lang="zh-CN" sz="1600"/>
              <a:t>，必须通过深度测试判断可见多边形，并表示为其颜色</a:t>
            </a:r>
          </a:p>
          <a:p>
            <a:pPr lvl="3"/>
            <a:r>
              <a:rPr lang="zh-CN" sz="1600"/>
              <a:t>若允许物体表面相互贯穿时，还必须求出它们在扫描平面</a:t>
            </a:r>
            <a:r>
              <a:rPr lang="zh-CN" altLang="zh-CN" sz="1600"/>
              <a:t>(ZX</a:t>
            </a:r>
            <a:r>
              <a:rPr lang="zh-CN" sz="1600"/>
              <a:t>平面</a:t>
            </a:r>
            <a:r>
              <a:rPr lang="zh-CN" altLang="zh-CN" sz="1600"/>
              <a:t>)</a:t>
            </a:r>
            <a:r>
              <a:rPr lang="zh-CN" sz="1600"/>
              <a:t>的交点。用这些交点把该小区间分成更小的子区间</a:t>
            </a:r>
            <a:r>
              <a:rPr lang="zh-CN" altLang="zh-CN" sz="1600"/>
              <a:t>(</a:t>
            </a:r>
            <a:r>
              <a:rPr lang="zh-CN" sz="1600"/>
              <a:t>称为间隔</a:t>
            </a:r>
            <a:r>
              <a:rPr lang="zh-CN" altLang="zh-CN" sz="1600"/>
              <a:t>)</a:t>
            </a:r>
            <a:r>
              <a:rPr lang="zh-CN" sz="1600"/>
              <a:t>，在这些间隔上决定哪个多边形可见。如将</a:t>
            </a:r>
            <a:r>
              <a:rPr lang="zh-CN" altLang="zh-CN" sz="1600"/>
              <a:t>[a2,a3]</a:t>
            </a:r>
            <a:r>
              <a:rPr lang="zh-CN" sz="1600"/>
              <a:t>区间分成</a:t>
            </a:r>
            <a:r>
              <a:rPr lang="zh-CN" altLang="zh-CN" sz="1600"/>
              <a:t>[a2,b][b,a3]</a:t>
            </a:r>
            <a:r>
              <a:rPr lang="zh-CN" sz="1600"/>
              <a:t>两个子区间</a:t>
            </a:r>
          </a:p>
          <a:p>
            <a:pPr lvl="3"/>
            <a:r>
              <a:rPr lang="zh-CN" sz="1600"/>
              <a:t>为了确定某间隔内哪一多边形可见，可在间隔内任取一采样点</a:t>
            </a:r>
            <a:r>
              <a:rPr lang="zh-CN" altLang="zh-CN" sz="1600"/>
              <a:t>(</a:t>
            </a:r>
            <a:r>
              <a:rPr lang="zh-CN" sz="1600"/>
              <a:t>如间隔中点</a:t>
            </a:r>
            <a:r>
              <a:rPr lang="zh-CN" altLang="zh-CN" sz="1600"/>
              <a:t>)</a:t>
            </a:r>
            <a:r>
              <a:rPr lang="zh-CN" sz="1600"/>
              <a:t>，分析该点处哪个多边形离视点最近，该多边形即是在该间隔内可见的多边形。在</a:t>
            </a:r>
            <a:r>
              <a:rPr lang="zh-CN" altLang="zh-CN" sz="1600"/>
              <a:t>[a2,b]</a:t>
            </a:r>
            <a:r>
              <a:rPr lang="zh-CN" sz="1600"/>
              <a:t>上</a:t>
            </a:r>
            <a:r>
              <a:rPr lang="zh-CN" altLang="zh-CN" sz="1600"/>
              <a:t>F2</a:t>
            </a:r>
            <a:r>
              <a:rPr lang="zh-CN" sz="1600"/>
              <a:t>可见，在</a:t>
            </a:r>
            <a:r>
              <a:rPr lang="zh-CN" altLang="zh-CN" sz="1600"/>
              <a:t>[b,a3]F1</a:t>
            </a:r>
            <a:r>
              <a:rPr lang="zh-CN" sz="1600"/>
              <a:t>可见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3E3699F0-FEE1-4C03-BD1F-40CC8F45CE32}" type="datetime1">
              <a:rPr lang="zh-CN" altLang="en-US"/>
              <a:pPr/>
              <a:t>2010/11/8</a:t>
            </a:fld>
            <a:endParaRPr lang="zh-CN" altLang="zh-CN"/>
          </a:p>
        </p:txBody>
      </p:sp>
      <p:sp>
        <p:nvSpPr>
          <p:cNvPr id="7" name="灯片编号占位符 6"/>
          <p:cNvSpPr>
            <a:spLocks noGrp="1"/>
          </p:cNvSpPr>
          <p:nvPr>
            <p:ph type="sldNum" sz="quarter" idx="12"/>
          </p:nvPr>
        </p:nvSpPr>
        <p:spPr/>
        <p:txBody>
          <a:bodyPr/>
          <a:lstStyle/>
          <a:p>
            <a:fld id="{D89EF4D4-B81D-40F9-9B93-14A86E74F3D6}" type="slidenum">
              <a:rPr lang="zh-CN" altLang="zh-CN"/>
              <a:pPr/>
              <a:t>25</a:t>
            </a:fld>
            <a:endParaRPr lang="zh-CN" altLang="zh-CN"/>
          </a:p>
        </p:txBody>
      </p:sp>
      <p:sp>
        <p:nvSpPr>
          <p:cNvPr id="30722" name="Rectangle 2"/>
          <p:cNvSpPr>
            <a:spLocks noRot="1" noChangeArrowheads="1"/>
          </p:cNvSpPr>
          <p:nvPr>
            <p:ph type="title"/>
          </p:nvPr>
        </p:nvSpPr>
        <p:spPr/>
        <p:txBody>
          <a:bodyPr/>
          <a:lstStyle/>
          <a:p>
            <a:r>
              <a:rPr lang="zh-CN" b="1" u="sng"/>
              <a:t>第九章：真实感图形学</a:t>
            </a:r>
          </a:p>
        </p:txBody>
      </p:sp>
      <p:sp>
        <p:nvSpPr>
          <p:cNvPr id="30723" name="Rectangle 3"/>
          <p:cNvSpPr>
            <a:spLocks noChangeArrowheads="1"/>
          </p:cNvSpPr>
          <p:nvPr/>
        </p:nvSpPr>
        <p:spPr bwMode="auto">
          <a:xfrm>
            <a:off x="395288" y="5524500"/>
            <a:ext cx="8497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cs typeface="Times New Roman" pitchFamily="18" charset="0"/>
              </a:rPr>
              <a:t>图</a:t>
            </a:r>
            <a:r>
              <a:rPr lang="zh-CN" altLang="zh-CN">
                <a:cs typeface="Times New Roman" pitchFamily="18" charset="0"/>
              </a:rPr>
              <a:t>9.16 (a)</a:t>
            </a:r>
            <a:r>
              <a:rPr lang="zh-CN">
                <a:cs typeface="Times New Roman" pitchFamily="18" charset="0"/>
              </a:rPr>
              <a:t>两个平面在屏幕上的投影 </a:t>
            </a:r>
            <a:r>
              <a:rPr lang="zh-CN" altLang="zh-CN">
                <a:cs typeface="Times New Roman" pitchFamily="18" charset="0"/>
              </a:rPr>
              <a:t>(b)</a:t>
            </a:r>
            <a:r>
              <a:rPr lang="zh-CN">
                <a:cs typeface="Times New Roman" pitchFamily="18" charset="0"/>
              </a:rPr>
              <a:t>无贯穿的情形   </a:t>
            </a:r>
            <a:r>
              <a:rPr lang="zh-CN" altLang="zh-CN">
                <a:cs typeface="Times New Roman" pitchFamily="18" charset="0"/>
              </a:rPr>
              <a:t>(c) </a:t>
            </a:r>
            <a:r>
              <a:rPr lang="zh-CN">
                <a:cs typeface="Times New Roman" pitchFamily="18" charset="0"/>
              </a:rPr>
              <a:t>相互贯穿的情形</a:t>
            </a:r>
          </a:p>
          <a:p>
            <a:pPr algn="ctr"/>
            <a:r>
              <a:rPr lang="zh-CN">
                <a:cs typeface="Times New Roman" pitchFamily="18" charset="0"/>
              </a:rPr>
              <a:t>扫描线段</a:t>
            </a:r>
            <a:r>
              <a:rPr lang="zh-CN" altLang="zh-CN">
                <a:cs typeface="Times New Roman" pitchFamily="18" charset="0"/>
              </a:rPr>
              <a:t>a</a:t>
            </a:r>
            <a:r>
              <a:rPr lang="zh-CN" altLang="zh-CN" baseline="-25000">
                <a:cs typeface="Times New Roman" pitchFamily="18" charset="0"/>
              </a:rPr>
              <a:t>2</a:t>
            </a:r>
            <a:r>
              <a:rPr lang="zh-CN" altLang="zh-CN">
                <a:cs typeface="Times New Roman" pitchFamily="18" charset="0"/>
              </a:rPr>
              <a:t>a</a:t>
            </a:r>
            <a:r>
              <a:rPr lang="zh-CN" altLang="zh-CN" baseline="-25000">
                <a:cs typeface="Times New Roman" pitchFamily="18" charset="0"/>
              </a:rPr>
              <a:t>3</a:t>
            </a:r>
            <a:r>
              <a:rPr lang="zh-CN">
                <a:cs typeface="Times New Roman" pitchFamily="18" charset="0"/>
              </a:rPr>
              <a:t>在空间多边形上的交线投影到</a:t>
            </a:r>
            <a:r>
              <a:rPr lang="zh-CN" altLang="zh-CN">
                <a:cs typeface="Times New Roman" pitchFamily="18" charset="0"/>
              </a:rPr>
              <a:t>XZ</a:t>
            </a:r>
            <a:r>
              <a:rPr lang="zh-CN">
                <a:cs typeface="Times New Roman" pitchFamily="18" charset="0"/>
              </a:rPr>
              <a:t>平面去判断</a:t>
            </a:r>
            <a:r>
              <a:rPr lang="zh-CN" altLang="zh-CN">
                <a:cs typeface="Times New Roman" pitchFamily="18" charset="0"/>
              </a:rPr>
              <a:t>Z</a:t>
            </a:r>
            <a:r>
              <a:rPr lang="zh-CN">
                <a:cs typeface="Times New Roman" pitchFamily="18" charset="0"/>
              </a:rPr>
              <a:t>大小</a:t>
            </a:r>
          </a:p>
        </p:txBody>
      </p:sp>
      <p:graphicFrame>
        <p:nvGraphicFramePr>
          <p:cNvPr id="30724" name="Object 4"/>
          <p:cNvGraphicFramePr>
            <a:graphicFrameLocks/>
          </p:cNvGraphicFramePr>
          <p:nvPr/>
        </p:nvGraphicFramePr>
        <p:xfrm>
          <a:off x="396875" y="1917700"/>
          <a:ext cx="8424863" cy="3311525"/>
        </p:xfrm>
        <a:graphic>
          <a:graphicData uri="http://schemas.openxmlformats.org/presentationml/2006/ole">
            <mc:AlternateContent xmlns:mc="http://schemas.openxmlformats.org/markup-compatibility/2006">
              <mc:Choice xmlns:v="urn:schemas-microsoft-com:vml" Requires="v">
                <p:oleObj spid="_x0000_s30725" r:id="rId3" imgW="7591637" imgH="2486477" progId="Paint.Picture">
                  <p:embed/>
                </p:oleObj>
              </mc:Choice>
              <mc:Fallback>
                <p:oleObj r:id="rId3" imgW="7591637" imgH="2486477" progId="Paint.Picture">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1917700"/>
                        <a:ext cx="8424863"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66ADD0-20BA-4158-8314-C9C78E02409E}"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F23D56DB-1A30-4F7B-B22A-94695792F6E7}" type="slidenum">
              <a:rPr lang="zh-CN" altLang="zh-CN"/>
              <a:pPr/>
              <a:t>26</a:t>
            </a:fld>
            <a:endParaRPr lang="zh-CN" altLang="zh-CN"/>
          </a:p>
        </p:txBody>
      </p:sp>
      <p:sp>
        <p:nvSpPr>
          <p:cNvPr id="31746" name="Rectangle 2"/>
          <p:cNvSpPr>
            <a:spLocks noRot="1" noChangeArrowheads="1"/>
          </p:cNvSpPr>
          <p:nvPr>
            <p:ph type="title"/>
          </p:nvPr>
        </p:nvSpPr>
        <p:spPr/>
        <p:txBody>
          <a:bodyPr/>
          <a:lstStyle/>
          <a:p>
            <a:r>
              <a:rPr lang="zh-CN" b="1" u="sng"/>
              <a:t>第九章：真实感图形学</a:t>
            </a:r>
          </a:p>
        </p:txBody>
      </p:sp>
      <p:sp>
        <p:nvSpPr>
          <p:cNvPr id="31747" name="Rectangle 3"/>
          <p:cNvSpPr>
            <a:spLocks noRot="1" noChangeArrowheads="1"/>
          </p:cNvSpPr>
          <p:nvPr>
            <p:ph type="body" idx="1"/>
          </p:nvPr>
        </p:nvSpPr>
        <p:spPr/>
        <p:txBody>
          <a:bodyPr/>
          <a:lstStyle/>
          <a:p>
            <a:pPr lvl="1"/>
            <a:r>
              <a:rPr lang="zh-CN" sz="2000"/>
              <a:t>区域子分割算法</a:t>
            </a:r>
            <a:r>
              <a:rPr lang="zh-CN" altLang="zh-CN" sz="2000"/>
              <a:t>(Warnack</a:t>
            </a:r>
            <a:r>
              <a:rPr lang="zh-CN" sz="2000"/>
              <a:t>算法，区域采样算法</a:t>
            </a:r>
            <a:r>
              <a:rPr lang="zh-CN" altLang="zh-CN" sz="2000"/>
              <a:t>)</a:t>
            </a:r>
          </a:p>
          <a:p>
            <a:pPr lvl="2"/>
            <a:r>
              <a:rPr lang="zh-CN" sz="1800"/>
              <a:t>画家算法、</a:t>
            </a:r>
            <a:r>
              <a:rPr lang="zh-CN" altLang="zh-CN" sz="1800"/>
              <a:t>Z</a:t>
            </a:r>
            <a:r>
              <a:rPr lang="zh-CN" sz="1800"/>
              <a:t>缓冲区算法和扫描线算法都是点取样算法，绘制图形时总是在投影面取一组离散点，在各个离散点解决消隐问题，以及确定颜色亮度，用于显示屏幕上的对应象素</a:t>
            </a:r>
          </a:p>
          <a:p>
            <a:pPr lvl="2"/>
            <a:r>
              <a:rPr lang="zh-CN" sz="1800"/>
              <a:t>区域采样算法是利用区域的连贯性，在连续的区域上确定可见面及其颜色、亮度</a:t>
            </a:r>
          </a:p>
          <a:p>
            <a:pPr lvl="2"/>
            <a:r>
              <a:rPr lang="zh-CN" sz="1800"/>
              <a:t>区域采样算法基本思想</a:t>
            </a:r>
          </a:p>
          <a:p>
            <a:pPr lvl="3"/>
            <a:r>
              <a:rPr lang="zh-CN" sz="1600"/>
              <a:t>把物体投影到全屏幕窗口上，然后递归分割窗口，直到窗口内目标足够简单可以显示为止</a:t>
            </a:r>
          </a:p>
          <a:p>
            <a:pPr lvl="3"/>
            <a:r>
              <a:rPr lang="zh-CN" sz="1600"/>
              <a:t>首先，该算法把初始窗口取作屏幕坐标系的矩形，将场景中的多边形投影到窗口内</a:t>
            </a:r>
          </a:p>
          <a:p>
            <a:pPr lvl="4"/>
            <a:r>
              <a:rPr lang="zh-CN" sz="1600"/>
              <a:t>如果窗口内没有物体则按背景色显示；若窗口内只有一个面，则把该面显示出来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5FE078C-BFA1-48CF-9ECF-990A894DA02B}"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F579AA3A-A1F9-471F-8DB8-2AF892FB1F00}" type="slidenum">
              <a:rPr lang="zh-CN" altLang="zh-CN"/>
              <a:pPr/>
              <a:t>27</a:t>
            </a:fld>
            <a:endParaRPr lang="zh-CN" altLang="zh-CN"/>
          </a:p>
        </p:txBody>
      </p:sp>
      <p:sp>
        <p:nvSpPr>
          <p:cNvPr id="32770" name="Rectangle 2"/>
          <p:cNvSpPr>
            <a:spLocks noRot="1" noChangeArrowheads="1"/>
          </p:cNvSpPr>
          <p:nvPr>
            <p:ph type="title"/>
          </p:nvPr>
        </p:nvSpPr>
        <p:spPr/>
        <p:txBody>
          <a:bodyPr/>
          <a:lstStyle/>
          <a:p>
            <a:r>
              <a:rPr lang="zh-CN" b="1" u="sng"/>
              <a:t>第九章：真实感图形学</a:t>
            </a:r>
          </a:p>
        </p:txBody>
      </p:sp>
      <p:sp>
        <p:nvSpPr>
          <p:cNvPr id="32771" name="Rectangle 3"/>
          <p:cNvSpPr>
            <a:spLocks noRot="1" noChangeArrowheads="1"/>
          </p:cNvSpPr>
          <p:nvPr>
            <p:ph type="body" idx="1"/>
          </p:nvPr>
        </p:nvSpPr>
        <p:spPr/>
        <p:txBody>
          <a:bodyPr/>
          <a:lstStyle/>
          <a:p>
            <a:pPr lvl="4"/>
            <a:r>
              <a:rPr lang="zh-CN" sz="1600"/>
              <a:t>否则，窗口内含有两个以上的面，则把窗口等分成四个子窗口。对每个小窗口再做上述同样的处理。这样反复地进行下去。如果到某个时刻，窗口仅有象素那么大，而窗口内仍有两个以上的面，这时不必再分割，只要取窗口内最近的可见面的颜色或所有可见面的平均颜色作为该象素的值</a:t>
            </a:r>
          </a:p>
          <a:p>
            <a:pPr lvl="2"/>
            <a:r>
              <a:rPr lang="zh-CN" sz="1600"/>
              <a:t>四叉树算法</a:t>
            </a:r>
          </a:p>
          <a:p>
            <a:pPr lvl="3"/>
            <a:r>
              <a:rPr lang="zh-CN" sz="1600"/>
              <a:t>假设全屏幕窗口分辨率为</a:t>
            </a:r>
            <a:r>
              <a:rPr lang="zh-CN" altLang="zh-CN" sz="1600"/>
              <a:t>1024×1024</a:t>
            </a:r>
            <a:r>
              <a:rPr lang="zh-CN" sz="1600"/>
              <a:t>。窗口以左下角点</a:t>
            </a:r>
            <a:r>
              <a:rPr lang="zh-CN" altLang="zh-CN" sz="1600"/>
              <a:t>(x</a:t>
            </a:r>
            <a:r>
              <a:rPr lang="zh-CN" sz="1600"/>
              <a:t>，</a:t>
            </a:r>
            <a:r>
              <a:rPr lang="zh-CN" altLang="zh-CN" sz="1600"/>
              <a:t>y)</a:t>
            </a:r>
            <a:r>
              <a:rPr lang="zh-CN" sz="1600"/>
              <a:t>和边宽</a:t>
            </a:r>
            <a:r>
              <a:rPr lang="zh-CN" altLang="zh-CN" sz="1600"/>
              <a:t>s</a:t>
            </a:r>
            <a:r>
              <a:rPr lang="zh-CN" sz="1600"/>
              <a:t>定义。下图为使用栈结构实现的区域子分割算法流图。由于算法中每次递归的把窗口分割成四个与原窗口相似的小窗口，故这种算法通常称为四叉树算法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972C562-2570-4B9B-9D21-2410C6AFEDFE}"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44E525D3-5F24-4DA6-A69C-8D706679D3C6}" type="slidenum">
              <a:rPr lang="zh-CN" altLang="zh-CN"/>
              <a:pPr/>
              <a:t>28</a:t>
            </a:fld>
            <a:endParaRPr lang="zh-CN" altLang="zh-CN"/>
          </a:p>
        </p:txBody>
      </p:sp>
      <p:sp>
        <p:nvSpPr>
          <p:cNvPr id="33794" name="Rectangle 2"/>
          <p:cNvSpPr>
            <a:spLocks noRot="1" noChangeArrowheads="1"/>
          </p:cNvSpPr>
          <p:nvPr>
            <p:ph type="title"/>
          </p:nvPr>
        </p:nvSpPr>
        <p:spPr/>
        <p:txBody>
          <a:bodyPr/>
          <a:lstStyle/>
          <a:p>
            <a:r>
              <a:rPr lang="zh-CN" b="1" u="sng"/>
              <a:t>第九章：真实感图形学</a:t>
            </a:r>
          </a:p>
        </p:txBody>
      </p:sp>
      <p:graphicFrame>
        <p:nvGraphicFramePr>
          <p:cNvPr id="33795" name="Object 3"/>
          <p:cNvGraphicFramePr>
            <a:graphicFrameLocks noChangeAspect="1"/>
          </p:cNvGraphicFramePr>
          <p:nvPr>
            <p:ph idx="1"/>
          </p:nvPr>
        </p:nvGraphicFramePr>
        <p:xfrm>
          <a:off x="1619250" y="1557338"/>
          <a:ext cx="5975350" cy="4752975"/>
        </p:xfrm>
        <a:graphic>
          <a:graphicData uri="http://schemas.openxmlformats.org/presentationml/2006/ole">
            <mc:AlternateContent xmlns:mc="http://schemas.openxmlformats.org/markup-compatibility/2006">
              <mc:Choice xmlns:v="urn:schemas-microsoft-com:vml" Requires="v">
                <p:oleObj spid="_x0000_s33796" r:id="rId3" imgW="3055885" imgH="2841905" progId="Paint.Picture">
                  <p:embed/>
                </p:oleObj>
              </mc:Choice>
              <mc:Fallback>
                <p:oleObj r:id="rId3" imgW="3055885" imgH="2841905" progId="Paint.Picture">
                  <p:embed/>
                  <p:pic>
                    <p:nvPicPr>
                      <p:cNvPr id="0" name="Object 3"/>
                      <p:cNvPicPr>
                        <a:picLocks noRot="1"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1619250" y="1557338"/>
                        <a:ext cx="59753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8BBFDED5-99EC-470A-B06C-1D108CA1193A}" type="datetime1">
              <a:rPr lang="zh-CN" altLang="en-US"/>
              <a:pPr/>
              <a:t>2010/11/8</a:t>
            </a:fld>
            <a:endParaRPr lang="zh-CN" altLang="zh-CN"/>
          </a:p>
        </p:txBody>
      </p:sp>
      <p:sp>
        <p:nvSpPr>
          <p:cNvPr id="8" name="灯片编号占位符 5"/>
          <p:cNvSpPr>
            <a:spLocks noGrp="1"/>
          </p:cNvSpPr>
          <p:nvPr>
            <p:ph type="sldNum" sz="quarter" idx="12"/>
          </p:nvPr>
        </p:nvSpPr>
        <p:spPr/>
        <p:txBody>
          <a:bodyPr/>
          <a:lstStyle/>
          <a:p>
            <a:fld id="{AD39F254-6A45-46D2-9A2A-97B55723C8B9}" type="slidenum">
              <a:rPr lang="zh-CN" altLang="zh-CN"/>
              <a:pPr/>
              <a:t>29</a:t>
            </a:fld>
            <a:endParaRPr lang="zh-CN" altLang="zh-CN"/>
          </a:p>
        </p:txBody>
      </p:sp>
      <p:sp>
        <p:nvSpPr>
          <p:cNvPr id="34818" name="Rectangle 2"/>
          <p:cNvSpPr>
            <a:spLocks noRot="1" noChangeArrowheads="1"/>
          </p:cNvSpPr>
          <p:nvPr>
            <p:ph type="title"/>
          </p:nvPr>
        </p:nvSpPr>
        <p:spPr/>
        <p:txBody>
          <a:bodyPr/>
          <a:lstStyle/>
          <a:p>
            <a:r>
              <a:rPr lang="zh-CN" b="1" u="sng"/>
              <a:t>第九章：真实感图形学</a:t>
            </a:r>
          </a:p>
        </p:txBody>
      </p:sp>
      <p:sp>
        <p:nvSpPr>
          <p:cNvPr id="34819" name="Rectangle 3"/>
          <p:cNvSpPr>
            <a:spLocks noChangeArrowheads="1"/>
          </p:cNvSpPr>
          <p:nvPr/>
        </p:nvSpPr>
        <p:spPr bwMode="auto">
          <a:xfrm>
            <a:off x="0" y="1406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0" name="Rectangle 4"/>
          <p:cNvSpPr>
            <a:spLocks noChangeArrowheads="1"/>
          </p:cNvSpPr>
          <p:nvPr/>
        </p:nvSpPr>
        <p:spPr bwMode="auto">
          <a:xfrm>
            <a:off x="7308850" y="3163888"/>
            <a:ext cx="1366838"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cs typeface="Times New Roman" pitchFamily="18" charset="0"/>
              </a:rPr>
              <a:t>图</a:t>
            </a:r>
            <a:r>
              <a:rPr lang="zh-CN" altLang="zh-CN">
                <a:cs typeface="Times New Roman" pitchFamily="18" charset="0"/>
              </a:rPr>
              <a:t>9.19  </a:t>
            </a:r>
            <a:r>
              <a:rPr lang="zh-CN">
                <a:cs typeface="Times New Roman" pitchFamily="18" charset="0"/>
              </a:rPr>
              <a:t>区域子分割算法流图</a:t>
            </a:r>
            <a:endParaRPr lang="zh-CN"/>
          </a:p>
        </p:txBody>
      </p:sp>
      <p:graphicFrame>
        <p:nvGraphicFramePr>
          <p:cNvPr id="34821" name="Object 5"/>
          <p:cNvGraphicFramePr>
            <a:graphicFrameLocks/>
          </p:cNvGraphicFramePr>
          <p:nvPr/>
        </p:nvGraphicFramePr>
        <p:xfrm>
          <a:off x="1763713" y="1628775"/>
          <a:ext cx="5153025" cy="5105400"/>
        </p:xfrm>
        <a:graphic>
          <a:graphicData uri="http://schemas.openxmlformats.org/presentationml/2006/ole">
            <mc:AlternateContent xmlns:mc="http://schemas.openxmlformats.org/markup-compatibility/2006">
              <mc:Choice xmlns:v="urn:schemas-microsoft-com:vml" Requires="v">
                <p:oleObj spid="_x0000_s34822" r:id="rId3" imgW="5153357" imgH="5105837" progId="Paint.Picture">
                  <p:embed/>
                </p:oleObj>
              </mc:Choice>
              <mc:Fallback>
                <p:oleObj r:id="rId3" imgW="5153357" imgH="5105837" progId="Paint.Picture">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28775"/>
                        <a:ext cx="51530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AD780D6-8B2F-464E-968F-B94F33D347DB}"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899EA87B-F42B-4AB9-93EB-6353D4B8226A}" type="slidenum">
              <a:rPr lang="zh-CN" altLang="zh-CN"/>
              <a:pPr/>
              <a:t>3</a:t>
            </a:fld>
            <a:endParaRPr lang="zh-CN" altLang="zh-CN"/>
          </a:p>
        </p:txBody>
      </p:sp>
      <p:sp>
        <p:nvSpPr>
          <p:cNvPr id="8194" name="Rectangle 2"/>
          <p:cNvSpPr>
            <a:spLocks noRot="1" noChangeArrowheads="1"/>
          </p:cNvSpPr>
          <p:nvPr>
            <p:ph type="title"/>
          </p:nvPr>
        </p:nvSpPr>
        <p:spPr/>
        <p:txBody>
          <a:bodyPr/>
          <a:lstStyle/>
          <a:p>
            <a:r>
              <a:rPr lang="zh-CN" b="1" u="sng"/>
              <a:t>第九章：真实感图形学</a:t>
            </a:r>
          </a:p>
        </p:txBody>
      </p:sp>
      <p:sp>
        <p:nvSpPr>
          <p:cNvPr id="8195" name="Rectangle 3"/>
          <p:cNvSpPr>
            <a:spLocks noRot="1" noChangeArrowheads="1"/>
          </p:cNvSpPr>
          <p:nvPr>
            <p:ph type="body" idx="1"/>
          </p:nvPr>
        </p:nvSpPr>
        <p:spPr/>
        <p:txBody>
          <a:bodyPr/>
          <a:lstStyle/>
          <a:p>
            <a:pPr lvl="1"/>
            <a:r>
              <a:rPr lang="zh-CN" sz="2000"/>
              <a:t>消隐的分类</a:t>
            </a:r>
          </a:p>
          <a:p>
            <a:pPr lvl="2"/>
            <a:r>
              <a:rPr lang="zh-CN" sz="1800"/>
              <a:t>消隐的对象是三维物体。三维体的表示有边界表示和</a:t>
            </a:r>
            <a:r>
              <a:rPr lang="zh-CN" altLang="zh-CN" sz="1800"/>
              <a:t>CSG(</a:t>
            </a:r>
            <a:r>
              <a:rPr lang="zh-CN" sz="1800"/>
              <a:t>结构实体几何学</a:t>
            </a:r>
            <a:r>
              <a:rPr lang="zh-CN" altLang="zh-CN" sz="1800"/>
              <a:t>)</a:t>
            </a:r>
            <a:r>
              <a:rPr lang="zh-CN" sz="1800"/>
              <a:t>表示等。最简单的表示方式是用表面上的平面多边形表示。如物体的表面是曲面，则将曲面用多个平面多边形近似。 消隐结果与观察物体有关，也与视点有关。 </a:t>
            </a:r>
          </a:p>
          <a:p>
            <a:pPr lvl="2"/>
            <a:r>
              <a:rPr lang="zh-CN" sz="1800"/>
              <a:t>按消隐对象分类</a:t>
            </a:r>
          </a:p>
          <a:p>
            <a:pPr lvl="3"/>
            <a:r>
              <a:rPr lang="zh-CN" sz="1600"/>
              <a:t>线消隐 </a:t>
            </a:r>
          </a:p>
          <a:p>
            <a:pPr lvl="4"/>
            <a:r>
              <a:rPr lang="zh-CN" sz="1600"/>
              <a:t>消隐对象是物体上的边，消除的是物体上不可见的边</a:t>
            </a:r>
          </a:p>
          <a:p>
            <a:pPr lvl="3"/>
            <a:r>
              <a:rPr lang="zh-CN" sz="1600"/>
              <a:t>面消隐</a:t>
            </a:r>
          </a:p>
          <a:p>
            <a:pPr lvl="4"/>
            <a:r>
              <a:rPr lang="zh-CN" sz="1600"/>
              <a:t>消隐对象是物体上的面，消除的是物体上不可见的面</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5D3BB530-BE14-46C0-BB9A-EB7C93760089}" type="datetime1">
              <a:rPr lang="zh-CN" altLang="en-US"/>
              <a:pPr/>
              <a:t>2010/11/8</a:t>
            </a:fld>
            <a:endParaRPr lang="zh-CN" altLang="zh-CN"/>
          </a:p>
        </p:txBody>
      </p:sp>
      <p:sp>
        <p:nvSpPr>
          <p:cNvPr id="6" name="灯片编号占位符 6"/>
          <p:cNvSpPr>
            <a:spLocks noGrp="1"/>
          </p:cNvSpPr>
          <p:nvPr>
            <p:ph type="sldNum" sz="quarter" idx="12"/>
          </p:nvPr>
        </p:nvSpPr>
        <p:spPr/>
        <p:txBody>
          <a:bodyPr/>
          <a:lstStyle/>
          <a:p>
            <a:fld id="{0872ED99-5133-45B9-9BE1-48C1B4585D6F}" type="slidenum">
              <a:rPr lang="zh-CN" altLang="zh-CN"/>
              <a:pPr/>
              <a:t>30</a:t>
            </a:fld>
            <a:endParaRPr lang="zh-CN" altLang="zh-CN"/>
          </a:p>
        </p:txBody>
      </p:sp>
      <p:sp>
        <p:nvSpPr>
          <p:cNvPr id="35842" name="Rectangle 2"/>
          <p:cNvSpPr>
            <a:spLocks noRot="1" noChangeArrowheads="1"/>
          </p:cNvSpPr>
          <p:nvPr>
            <p:ph type="title"/>
          </p:nvPr>
        </p:nvSpPr>
        <p:spPr/>
        <p:txBody>
          <a:bodyPr/>
          <a:lstStyle/>
          <a:p>
            <a:r>
              <a:rPr lang="zh-CN" b="1" u="sng"/>
              <a:t>第九章：真实感图形学</a:t>
            </a:r>
          </a:p>
        </p:txBody>
      </p:sp>
      <p:sp>
        <p:nvSpPr>
          <p:cNvPr id="35843" name="Rectangle 3"/>
          <p:cNvSpPr>
            <a:spLocks noRot="1" noChangeArrowheads="1"/>
          </p:cNvSpPr>
          <p:nvPr>
            <p:ph type="body" sz="half" idx="1"/>
          </p:nvPr>
        </p:nvSpPr>
        <p:spPr>
          <a:xfrm>
            <a:off x="301625" y="1905000"/>
            <a:ext cx="8447088" cy="4194175"/>
          </a:xfrm>
        </p:spPr>
        <p:txBody>
          <a:bodyPr/>
          <a:lstStyle/>
          <a:p>
            <a:pPr lvl="2"/>
            <a:r>
              <a:rPr lang="zh-CN" sz="1800"/>
              <a:t>窗口与多边形的覆盖关系</a:t>
            </a:r>
          </a:p>
          <a:p>
            <a:pPr lvl="3"/>
            <a:r>
              <a:rPr lang="zh-CN" sz="1600"/>
              <a:t>内含、相交、包围和分离</a:t>
            </a:r>
          </a:p>
          <a:p>
            <a:pPr lvl="3"/>
            <a:r>
              <a:rPr lang="zh-CN" sz="1600"/>
              <a:t>判断内含和相交关系可以借助于裁剪算法来解决</a:t>
            </a:r>
          </a:p>
          <a:p>
            <a:pPr lvl="4"/>
            <a:r>
              <a:rPr lang="zh-CN" sz="1600"/>
              <a:t>不必具体求出交点和裁剪，只要判断出多边形含于窗口内或多边形某边与窗口某边有交就可以了</a:t>
            </a:r>
          </a:p>
          <a:p>
            <a:pPr lvl="3"/>
            <a:r>
              <a:rPr lang="zh-CN" sz="1600"/>
              <a:t>判断包围和分离的转角检查方法</a:t>
            </a:r>
          </a:p>
          <a:p>
            <a:pPr lvl="4"/>
            <a:r>
              <a:rPr lang="zh-CN" sz="1600"/>
              <a:t>按顺时针或逆时针方向绕多边形边界一周，累计相邻的两个顶点对窗口所张的角之和∑</a:t>
            </a:r>
            <a:r>
              <a:rPr lang="zh-CN" altLang="zh-CN" sz="1600"/>
              <a:t>α</a:t>
            </a:r>
            <a:r>
              <a:rPr lang="zh-CN" sz="1600"/>
              <a:t>，若∑</a:t>
            </a:r>
            <a:r>
              <a:rPr lang="zh-CN" altLang="zh-CN" sz="1600"/>
              <a:t>α</a:t>
            </a:r>
            <a:r>
              <a:rPr lang="zh-CN" sz="1600"/>
              <a:t>＝</a:t>
            </a:r>
            <a:r>
              <a:rPr lang="zh-CN" altLang="zh-CN" sz="1600"/>
              <a:t>360º, </a:t>
            </a:r>
            <a:r>
              <a:rPr lang="zh-CN" sz="1600"/>
              <a:t>则多边形包含窗口。若∑</a:t>
            </a:r>
            <a:r>
              <a:rPr lang="zh-CN" altLang="zh-CN" sz="1600"/>
              <a:t>α</a:t>
            </a:r>
            <a:r>
              <a:rPr lang="zh-CN" sz="1600"/>
              <a:t>＝</a:t>
            </a:r>
            <a:r>
              <a:rPr lang="zh-CN" altLang="zh-CN" sz="1600"/>
              <a:t>0</a:t>
            </a:r>
            <a:r>
              <a:rPr lang="zh-CN" sz="1600"/>
              <a:t>， 则多边形与窗口分离</a:t>
            </a:r>
          </a:p>
          <a:p>
            <a:pPr lvl="3"/>
            <a:r>
              <a:rPr lang="zh-CN" sz="1600"/>
              <a:t>判断包围和分离区域编码法</a:t>
            </a:r>
          </a:p>
          <a:p>
            <a:pPr lvl="4"/>
            <a:r>
              <a:rPr lang="zh-CN" sz="1600"/>
              <a:t>把窗口外的平面区域分为八个区，编号为</a:t>
            </a:r>
            <a:r>
              <a:rPr lang="zh-CN" altLang="zh-CN" sz="1600"/>
              <a:t>0-7, </a:t>
            </a:r>
            <a:r>
              <a:rPr lang="zh-CN" sz="1600"/>
              <a:t>多边形的每个顶点一定落在某个区域内，否则为前述的内含或相交关系。顶点所在区的编号就作为顶点的编号</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A0D22DB8-5511-4324-AC26-26C28AC1D983}" type="datetime1">
              <a:rPr lang="zh-CN" altLang="en-US"/>
              <a:pPr/>
              <a:t>2010/11/8</a:t>
            </a:fld>
            <a:endParaRPr lang="zh-CN" altLang="zh-CN"/>
          </a:p>
        </p:txBody>
      </p:sp>
      <p:sp>
        <p:nvSpPr>
          <p:cNvPr id="6" name="灯片编号占位符 6"/>
          <p:cNvSpPr>
            <a:spLocks noGrp="1"/>
          </p:cNvSpPr>
          <p:nvPr>
            <p:ph type="sldNum" sz="quarter" idx="12"/>
          </p:nvPr>
        </p:nvSpPr>
        <p:spPr/>
        <p:txBody>
          <a:bodyPr/>
          <a:lstStyle/>
          <a:p>
            <a:fld id="{3E815762-6454-4D38-BA76-C20EE6221F34}" type="slidenum">
              <a:rPr lang="zh-CN" altLang="zh-CN"/>
              <a:pPr/>
              <a:t>31</a:t>
            </a:fld>
            <a:endParaRPr lang="zh-CN" altLang="zh-CN"/>
          </a:p>
        </p:txBody>
      </p:sp>
      <p:sp>
        <p:nvSpPr>
          <p:cNvPr id="36866" name="Rectangle 2"/>
          <p:cNvSpPr>
            <a:spLocks noRot="1" noChangeArrowheads="1"/>
          </p:cNvSpPr>
          <p:nvPr>
            <p:ph type="title"/>
          </p:nvPr>
        </p:nvSpPr>
        <p:spPr/>
        <p:txBody>
          <a:bodyPr/>
          <a:lstStyle/>
          <a:p>
            <a:r>
              <a:rPr lang="zh-CN" b="1" u="sng"/>
              <a:t>第九章：真实感图形学</a:t>
            </a:r>
          </a:p>
        </p:txBody>
      </p:sp>
      <p:sp>
        <p:nvSpPr>
          <p:cNvPr id="36867" name="Rectangle 3"/>
          <p:cNvSpPr>
            <a:spLocks noRot="1" noChangeArrowheads="1"/>
          </p:cNvSpPr>
          <p:nvPr>
            <p:ph type="body" sz="half" idx="1"/>
          </p:nvPr>
        </p:nvSpPr>
        <p:spPr>
          <a:xfrm>
            <a:off x="301625" y="1905000"/>
            <a:ext cx="8447088" cy="4194175"/>
          </a:xfrm>
        </p:spPr>
        <p:txBody>
          <a:bodyPr/>
          <a:lstStyle/>
          <a:p>
            <a:pPr lvl="2"/>
            <a:r>
              <a:rPr lang="zh-CN" sz="1800"/>
              <a:t>窗口与多边形的覆盖关系</a:t>
            </a:r>
          </a:p>
          <a:p>
            <a:pPr lvl="3"/>
            <a:r>
              <a:rPr lang="zh-CN" sz="1600"/>
              <a:t>内含、相交、包围和分离</a:t>
            </a:r>
          </a:p>
          <a:p>
            <a:pPr lvl="3"/>
            <a:r>
              <a:rPr lang="zh-CN" sz="1600"/>
              <a:t>判断内含和相交关系可以借助于裁剪算法来解决</a:t>
            </a:r>
          </a:p>
          <a:p>
            <a:pPr lvl="4"/>
            <a:r>
              <a:rPr lang="zh-CN" sz="1600"/>
              <a:t>不必具体求出交点和裁剪，只要判断出多边形含于窗口内或多边形某边与窗口某边有交就可以了</a:t>
            </a:r>
          </a:p>
          <a:p>
            <a:pPr lvl="3"/>
            <a:r>
              <a:rPr lang="zh-CN" sz="1600"/>
              <a:t>判断包围和分离的转角检查方法</a:t>
            </a:r>
          </a:p>
          <a:p>
            <a:pPr lvl="4"/>
            <a:r>
              <a:rPr lang="zh-CN" sz="1600"/>
              <a:t>按顺时针或逆时针方向绕多边形边界一周，累计相邻的两个顶点对窗口所张的角之和∑</a:t>
            </a:r>
            <a:r>
              <a:rPr lang="zh-CN" altLang="zh-CN" sz="1600"/>
              <a:t>α</a:t>
            </a:r>
            <a:r>
              <a:rPr lang="zh-CN" sz="1600"/>
              <a:t>，若∑</a:t>
            </a:r>
            <a:r>
              <a:rPr lang="zh-CN" altLang="zh-CN" sz="1600"/>
              <a:t>α</a:t>
            </a:r>
            <a:r>
              <a:rPr lang="zh-CN" sz="1600"/>
              <a:t>＝</a:t>
            </a:r>
            <a:r>
              <a:rPr lang="zh-CN" altLang="zh-CN" sz="1600"/>
              <a:t>360º, </a:t>
            </a:r>
            <a:r>
              <a:rPr lang="zh-CN" sz="1600"/>
              <a:t>则多边形包含窗口。若∑</a:t>
            </a:r>
            <a:r>
              <a:rPr lang="zh-CN" altLang="zh-CN" sz="1600"/>
              <a:t>α</a:t>
            </a:r>
            <a:r>
              <a:rPr lang="zh-CN" sz="1600"/>
              <a:t>＝</a:t>
            </a:r>
            <a:r>
              <a:rPr lang="zh-CN" altLang="zh-CN" sz="1600"/>
              <a:t>0</a:t>
            </a:r>
            <a:r>
              <a:rPr lang="zh-CN" sz="1600"/>
              <a:t>， 则多边形与窗口分离</a:t>
            </a:r>
          </a:p>
          <a:p>
            <a:pPr lvl="3"/>
            <a:r>
              <a:rPr lang="zh-CN" sz="1600"/>
              <a:t>判断包围和分离区域编码法</a:t>
            </a:r>
          </a:p>
          <a:p>
            <a:pPr lvl="4"/>
            <a:r>
              <a:rPr lang="zh-CN" sz="1600"/>
              <a:t>把窗口外的平面区域分为八个区，编号为</a:t>
            </a:r>
            <a:r>
              <a:rPr lang="zh-CN" altLang="zh-CN" sz="1600"/>
              <a:t>0-7, </a:t>
            </a:r>
            <a:r>
              <a:rPr lang="zh-CN" sz="1600"/>
              <a:t>多边形的每个顶点一定落在某个区域内，否则为前述的内含或相交关系。顶点所在区的编号就作为顶点的编号</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49D1030-9A33-4900-9730-152A2BBB333A}" type="datetime1">
              <a:rPr lang="zh-CN" altLang="en-US"/>
              <a:pPr/>
              <a:t>2010/11/8</a:t>
            </a:fld>
            <a:endParaRPr lang="zh-CN" altLang="zh-CN"/>
          </a:p>
        </p:txBody>
      </p:sp>
      <p:sp>
        <p:nvSpPr>
          <p:cNvPr id="7" name="灯片编号占位符 5"/>
          <p:cNvSpPr>
            <a:spLocks noGrp="1"/>
          </p:cNvSpPr>
          <p:nvPr>
            <p:ph type="sldNum" sz="quarter" idx="12"/>
          </p:nvPr>
        </p:nvSpPr>
        <p:spPr/>
        <p:txBody>
          <a:bodyPr/>
          <a:lstStyle/>
          <a:p>
            <a:fld id="{11A667B4-630D-45EC-BADF-F6D953BDC455}" type="slidenum">
              <a:rPr lang="zh-CN" altLang="zh-CN"/>
              <a:pPr/>
              <a:t>32</a:t>
            </a:fld>
            <a:endParaRPr lang="zh-CN" altLang="zh-CN"/>
          </a:p>
        </p:txBody>
      </p:sp>
      <p:sp>
        <p:nvSpPr>
          <p:cNvPr id="37890" name="Rectangle 2"/>
          <p:cNvSpPr>
            <a:spLocks noRot="1" noChangeArrowheads="1"/>
          </p:cNvSpPr>
          <p:nvPr>
            <p:ph type="title"/>
          </p:nvPr>
        </p:nvSpPr>
        <p:spPr/>
        <p:txBody>
          <a:bodyPr/>
          <a:lstStyle/>
          <a:p>
            <a:r>
              <a:rPr lang="zh-CN" b="1" u="sng"/>
              <a:t>第九章：真实感图形学</a:t>
            </a:r>
          </a:p>
        </p:txBody>
      </p:sp>
      <p:pic>
        <p:nvPicPr>
          <p:cNvPr id="37891" name="Picture 3" descr="http:/www.lnnu.edu.cn/xdjyjx/tuxing/Chapter2/CG_Gif_2_044.gif"/>
          <p:cNvPicPr>
            <a:picLocks noChangeAspect="1" noChangeArrowheads="1"/>
          </p:cNvPicPr>
          <p:nvPr>
            <p:ph idx="1"/>
          </p:nvPr>
        </p:nvPicPr>
        <p:blipFill>
          <a:blip r:embed="rId2" r:link="rId3">
            <a:extLst>
              <a:ext uri="{28A0092B-C50C-407E-A947-70E740481C1C}">
                <a14:useLocalDpi xmlns:a14="http://schemas.microsoft.com/office/drawing/2010/main" val="0"/>
              </a:ext>
            </a:extLst>
          </a:blip>
          <a:srcRect/>
          <a:stretch>
            <a:fillRect/>
          </a:stretch>
        </p:blipFill>
        <p:spPr>
          <a:xfrm>
            <a:off x="1403350" y="2852738"/>
            <a:ext cx="6119813" cy="1728787"/>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2" name="Rectangle 4"/>
          <p:cNvSpPr>
            <a:spLocks noChangeArrowheads="1"/>
          </p:cNvSpPr>
          <p:nvPr/>
        </p:nvSpPr>
        <p:spPr bwMode="auto">
          <a:xfrm>
            <a:off x="755650" y="5876925"/>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20000"/>
              </a:spcBef>
            </a:pPr>
            <a:r>
              <a:rPr lang="zh-CN">
                <a:cs typeface="Times New Roman" pitchFamily="18" charset="0"/>
              </a:rPr>
              <a:t>图</a:t>
            </a:r>
            <a:r>
              <a:rPr lang="zh-CN" altLang="zh-CN">
                <a:cs typeface="Times New Roman" pitchFamily="18" charset="0"/>
              </a:rPr>
              <a:t>9.18   (a)</a:t>
            </a:r>
            <a:r>
              <a:rPr lang="zh-CN">
                <a:cs typeface="Times New Roman" pitchFamily="18" charset="0"/>
              </a:rPr>
              <a:t>内含      </a:t>
            </a:r>
            <a:r>
              <a:rPr lang="zh-CN" altLang="zh-CN">
                <a:cs typeface="Times New Roman" pitchFamily="18" charset="0"/>
              </a:rPr>
              <a:t>(b)</a:t>
            </a:r>
            <a:r>
              <a:rPr lang="zh-CN">
                <a:cs typeface="Times New Roman" pitchFamily="18" charset="0"/>
              </a:rPr>
              <a:t>多边形与窗口相交   </a:t>
            </a:r>
            <a:r>
              <a:rPr lang="zh-CN" altLang="zh-CN">
                <a:cs typeface="Times New Roman" pitchFamily="18" charset="0"/>
              </a:rPr>
              <a:t>(c)</a:t>
            </a:r>
            <a:r>
              <a:rPr lang="zh-CN">
                <a:cs typeface="Times New Roman" pitchFamily="18" charset="0"/>
              </a:rPr>
              <a:t>包围      </a:t>
            </a:r>
            <a:r>
              <a:rPr lang="zh-CN" altLang="zh-CN">
                <a:cs typeface="Times New Roman" pitchFamily="18" charset="0"/>
              </a:rPr>
              <a:t>(d)</a:t>
            </a:r>
            <a:r>
              <a:rPr lang="zh-CN">
                <a:cs typeface="Times New Roman" pitchFamily="18" charset="0"/>
              </a:rPr>
              <a:t>窗口和多边形分离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3814C6E4-1ED2-4BA7-8385-AD55F0773C1F}" type="datetime1">
              <a:rPr lang="zh-CN" altLang="en-US"/>
              <a:pPr/>
              <a:t>2010/11/8</a:t>
            </a:fld>
            <a:endParaRPr lang="zh-CN" altLang="zh-CN"/>
          </a:p>
        </p:txBody>
      </p:sp>
      <p:sp>
        <p:nvSpPr>
          <p:cNvPr id="6" name="灯片编号占位符 6"/>
          <p:cNvSpPr>
            <a:spLocks noGrp="1"/>
          </p:cNvSpPr>
          <p:nvPr>
            <p:ph type="sldNum" sz="quarter" idx="12"/>
          </p:nvPr>
        </p:nvSpPr>
        <p:spPr/>
        <p:txBody>
          <a:bodyPr/>
          <a:lstStyle/>
          <a:p>
            <a:fld id="{DE15A0D4-27ED-4081-9F18-1C7A1FEE2558}" type="slidenum">
              <a:rPr lang="zh-CN" altLang="zh-CN"/>
              <a:pPr/>
              <a:t>33</a:t>
            </a:fld>
            <a:endParaRPr lang="zh-CN" altLang="zh-CN"/>
          </a:p>
        </p:txBody>
      </p:sp>
      <p:sp>
        <p:nvSpPr>
          <p:cNvPr id="38914" name="Rectangle 2"/>
          <p:cNvSpPr>
            <a:spLocks noRot="1" noChangeArrowheads="1"/>
          </p:cNvSpPr>
          <p:nvPr>
            <p:ph type="title"/>
          </p:nvPr>
        </p:nvSpPr>
        <p:spPr/>
        <p:txBody>
          <a:bodyPr/>
          <a:lstStyle/>
          <a:p>
            <a:r>
              <a:rPr lang="zh-CN" b="1" u="sng"/>
              <a:t>第九章：真实感图形学</a:t>
            </a:r>
          </a:p>
        </p:txBody>
      </p:sp>
      <p:graphicFrame>
        <p:nvGraphicFramePr>
          <p:cNvPr id="38915" name="Object 3"/>
          <p:cNvGraphicFramePr>
            <a:graphicFrameLocks noChangeAspect="1"/>
          </p:cNvGraphicFramePr>
          <p:nvPr>
            <p:ph sz="half" idx="2"/>
          </p:nvPr>
        </p:nvGraphicFramePr>
        <p:xfrm>
          <a:off x="1403350" y="2060575"/>
          <a:ext cx="6624638" cy="3887788"/>
        </p:xfrm>
        <a:graphic>
          <a:graphicData uri="http://schemas.openxmlformats.org/presentationml/2006/ole">
            <mc:AlternateContent xmlns:mc="http://schemas.openxmlformats.org/markup-compatibility/2006">
              <mc:Choice xmlns:v="urn:schemas-microsoft-com:vml" Requires="v">
                <p:oleObj spid="_x0000_s38916" r:id="rId3" imgW="2507197" imgH="1340952" progId="Paint.Picture">
                  <p:embed/>
                </p:oleObj>
              </mc:Choice>
              <mc:Fallback>
                <p:oleObj r:id="rId3" imgW="2507197" imgH="1340952" progId="Paint.Picture">
                  <p:embed/>
                  <p:pic>
                    <p:nvPicPr>
                      <p:cNvPr id="0" name="Object 3"/>
                      <p:cNvPicPr>
                        <a:picLocks noRot="1" noChangeAspect="1" noChangeArrowheads="1"/>
                      </p:cNvPicPr>
                      <p:nvPr/>
                    </p:nvPicPr>
                    <p:blipFill>
                      <a:blip r:embed="rId4">
                        <a:lum contrast="-10000"/>
                        <a:extLst>
                          <a:ext uri="{28A0092B-C50C-407E-A947-70E740481C1C}">
                            <a14:useLocalDpi xmlns:a14="http://schemas.microsoft.com/office/drawing/2010/main" val="0"/>
                          </a:ext>
                        </a:extLst>
                      </a:blip>
                      <a:srcRect/>
                      <a:stretch>
                        <a:fillRect/>
                      </a:stretch>
                    </p:blipFill>
                    <p:spPr bwMode="auto">
                      <a:xfrm>
                        <a:off x="1403350" y="2060575"/>
                        <a:ext cx="662463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0686BB6B-0E9C-454F-9E57-2C63F5AB5AF1}" type="datetime1">
              <a:rPr lang="zh-CN" altLang="en-US"/>
              <a:pPr/>
              <a:t>2010/11/8</a:t>
            </a:fld>
            <a:endParaRPr lang="zh-CN" altLang="zh-CN"/>
          </a:p>
        </p:txBody>
      </p:sp>
      <p:sp>
        <p:nvSpPr>
          <p:cNvPr id="6" name="灯片编号占位符 6"/>
          <p:cNvSpPr>
            <a:spLocks noGrp="1"/>
          </p:cNvSpPr>
          <p:nvPr>
            <p:ph type="sldNum" sz="quarter" idx="12"/>
          </p:nvPr>
        </p:nvSpPr>
        <p:spPr/>
        <p:txBody>
          <a:bodyPr/>
          <a:lstStyle/>
          <a:p>
            <a:fld id="{8FBB0FAB-D7EF-45BE-B16B-B8262A216DF0}" type="slidenum">
              <a:rPr lang="zh-CN" altLang="zh-CN"/>
              <a:pPr/>
              <a:t>34</a:t>
            </a:fld>
            <a:endParaRPr lang="zh-CN" altLang="zh-CN"/>
          </a:p>
        </p:txBody>
      </p:sp>
      <p:sp>
        <p:nvSpPr>
          <p:cNvPr id="39938" name="Rectangle 2"/>
          <p:cNvSpPr>
            <a:spLocks noRot="1" noChangeArrowheads="1"/>
          </p:cNvSpPr>
          <p:nvPr>
            <p:ph type="title"/>
          </p:nvPr>
        </p:nvSpPr>
        <p:spPr/>
        <p:txBody>
          <a:bodyPr/>
          <a:lstStyle/>
          <a:p>
            <a:r>
              <a:rPr lang="zh-CN" b="1" u="sng"/>
              <a:t>第九章：真实感图形学</a:t>
            </a:r>
          </a:p>
        </p:txBody>
      </p:sp>
      <p:graphicFrame>
        <p:nvGraphicFramePr>
          <p:cNvPr id="39939" name="Object 3"/>
          <p:cNvGraphicFramePr>
            <a:graphicFrameLocks noChangeAspect="1"/>
          </p:cNvGraphicFramePr>
          <p:nvPr>
            <p:ph sz="half" idx="2"/>
          </p:nvPr>
        </p:nvGraphicFramePr>
        <p:xfrm>
          <a:off x="1908175" y="1989138"/>
          <a:ext cx="5543550" cy="3887787"/>
        </p:xfrm>
        <a:graphic>
          <a:graphicData uri="http://schemas.openxmlformats.org/presentationml/2006/ole">
            <mc:AlternateContent xmlns:mc="http://schemas.openxmlformats.org/markup-compatibility/2006">
              <mc:Choice xmlns:v="urn:schemas-microsoft-com:vml" Requires="v">
                <p:oleObj spid="_x0000_s39940" r:id="rId3" imgW="2964437" imgH="2026667" progId="Paint.Picture">
                  <p:embed/>
                </p:oleObj>
              </mc:Choice>
              <mc:Fallback>
                <p:oleObj r:id="rId3" imgW="2964437" imgH="2026667" progId="Paint.Picture">
                  <p:embed/>
                  <p:pic>
                    <p:nvPicPr>
                      <p:cNvPr id="0" name="Object 3"/>
                      <p:cNvPicPr>
                        <a:picLocks noRot="1" noChangeAspect="1" noChangeArrowheads="1"/>
                      </p:cNvPicPr>
                      <p:nvPr/>
                    </p:nvPicPr>
                    <p:blipFill>
                      <a:blip r:embed="rId4">
                        <a:lum contrast="-10000"/>
                        <a:extLst>
                          <a:ext uri="{28A0092B-C50C-407E-A947-70E740481C1C}">
                            <a14:useLocalDpi xmlns:a14="http://schemas.microsoft.com/office/drawing/2010/main" val="0"/>
                          </a:ext>
                        </a:extLst>
                      </a:blip>
                      <a:srcRect/>
                      <a:stretch>
                        <a:fillRect/>
                      </a:stretch>
                    </p:blipFill>
                    <p:spPr bwMode="auto">
                      <a:xfrm>
                        <a:off x="1908175" y="1989138"/>
                        <a:ext cx="5543550"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half" idx="10"/>
          </p:nvPr>
        </p:nvSpPr>
        <p:spPr/>
        <p:txBody>
          <a:bodyPr/>
          <a:lstStyle/>
          <a:p>
            <a:fld id="{664F4461-09D5-40E2-8478-B8DED89EC3D3}" type="datetime1">
              <a:rPr lang="zh-CN" altLang="en-US"/>
              <a:pPr/>
              <a:t>2010/11/8</a:t>
            </a:fld>
            <a:endParaRPr lang="zh-CN" altLang="zh-CN"/>
          </a:p>
        </p:txBody>
      </p:sp>
      <p:sp>
        <p:nvSpPr>
          <p:cNvPr id="9" name="灯片编号占位符 7"/>
          <p:cNvSpPr>
            <a:spLocks noGrp="1"/>
          </p:cNvSpPr>
          <p:nvPr>
            <p:ph type="sldNum" sz="quarter" idx="12"/>
          </p:nvPr>
        </p:nvSpPr>
        <p:spPr/>
        <p:txBody>
          <a:bodyPr/>
          <a:lstStyle/>
          <a:p>
            <a:fld id="{513EF116-7D72-4132-B75C-88DB46D01F27}" type="slidenum">
              <a:rPr lang="zh-CN" altLang="zh-CN"/>
              <a:pPr/>
              <a:t>35</a:t>
            </a:fld>
            <a:endParaRPr lang="zh-CN" altLang="zh-CN"/>
          </a:p>
        </p:txBody>
      </p:sp>
      <p:sp>
        <p:nvSpPr>
          <p:cNvPr id="40962" name="Rectangle 2"/>
          <p:cNvSpPr>
            <a:spLocks noRot="1" noChangeArrowheads="1"/>
          </p:cNvSpPr>
          <p:nvPr>
            <p:ph type="title"/>
          </p:nvPr>
        </p:nvSpPr>
        <p:spPr/>
        <p:txBody>
          <a:bodyPr/>
          <a:lstStyle/>
          <a:p>
            <a:r>
              <a:rPr lang="zh-CN" b="1" u="sng"/>
              <a:t>第九章：真实感图形学</a:t>
            </a:r>
          </a:p>
        </p:txBody>
      </p:sp>
      <p:sp>
        <p:nvSpPr>
          <p:cNvPr id="40963" name="Rectangle 3"/>
          <p:cNvSpPr>
            <a:spLocks noRot="1" noChangeArrowheads="1"/>
          </p:cNvSpPr>
          <p:nvPr>
            <p:ph type="body" sz="half" idx="1"/>
          </p:nvPr>
        </p:nvSpPr>
        <p:spPr>
          <a:xfrm>
            <a:off x="301625" y="1905000"/>
            <a:ext cx="8518525" cy="4194175"/>
          </a:xfrm>
        </p:spPr>
        <p:txBody>
          <a:bodyPr/>
          <a:lstStyle/>
          <a:p>
            <a:pPr lvl="3">
              <a:lnSpc>
                <a:spcPct val="90000"/>
              </a:lnSpc>
            </a:pPr>
            <a:r>
              <a:rPr lang="zh-CN" sz="1600"/>
              <a:t>对每条边，令</a:t>
            </a:r>
            <a:r>
              <a:rPr lang="el-GR" sz="1600"/>
              <a:t>α</a:t>
            </a:r>
            <a:r>
              <a:rPr lang="zh-CN" sz="1600"/>
              <a:t>＝(终点编码)－(起点编码)</a:t>
            </a:r>
          </a:p>
          <a:p>
            <a:pPr lvl="4">
              <a:lnSpc>
                <a:spcPct val="90000"/>
              </a:lnSpc>
            </a:pPr>
            <a:r>
              <a:rPr lang="zh-CN" sz="1600"/>
              <a:t>若</a:t>
            </a:r>
            <a:r>
              <a:rPr lang="el-GR" sz="1600"/>
              <a:t>α</a:t>
            </a:r>
            <a:r>
              <a:rPr lang="zh-CN" sz="1600"/>
              <a:t>&gt;4 则</a:t>
            </a:r>
            <a:r>
              <a:rPr lang="el-GR" sz="1600"/>
              <a:t>α</a:t>
            </a:r>
            <a:r>
              <a:rPr lang="zh-CN" sz="1600"/>
              <a:t>＝ </a:t>
            </a:r>
            <a:r>
              <a:rPr lang="el-GR" sz="1600"/>
              <a:t>α</a:t>
            </a:r>
            <a:r>
              <a:rPr lang="zh-CN" sz="1600"/>
              <a:t>－8;     若</a:t>
            </a:r>
            <a:r>
              <a:rPr lang="el-GR" sz="1600"/>
              <a:t>α</a:t>
            </a:r>
            <a:r>
              <a:rPr lang="zh-CN" sz="1600"/>
              <a:t>&lt;-4 则</a:t>
            </a:r>
            <a:r>
              <a:rPr lang="el-GR" sz="1600"/>
              <a:t>α</a:t>
            </a:r>
            <a:r>
              <a:rPr lang="zh-CN" sz="1600"/>
              <a:t>＝ </a:t>
            </a:r>
            <a:r>
              <a:rPr lang="el-GR" sz="1600"/>
              <a:t>α</a:t>
            </a:r>
            <a:r>
              <a:rPr lang="zh-CN" sz="1600"/>
              <a:t>＋8</a:t>
            </a:r>
          </a:p>
          <a:p>
            <a:pPr lvl="4">
              <a:lnSpc>
                <a:spcPct val="90000"/>
              </a:lnSpc>
            </a:pPr>
            <a:r>
              <a:rPr lang="zh-CN" sz="1600"/>
              <a:t>若</a:t>
            </a:r>
            <a:r>
              <a:rPr lang="el-GR" sz="1600"/>
              <a:t>α</a:t>
            </a:r>
            <a:r>
              <a:rPr lang="zh-CN" sz="1600"/>
              <a:t>＝±4，将该边在窗口边界分为两段，对每段求</a:t>
            </a:r>
            <a:r>
              <a:rPr lang="el-GR" sz="1600"/>
              <a:t>α</a:t>
            </a:r>
            <a:endParaRPr lang="zh-CN" sz="1600"/>
          </a:p>
          <a:p>
            <a:pPr lvl="3">
              <a:lnSpc>
                <a:spcPct val="90000"/>
              </a:lnSpc>
            </a:pPr>
            <a:r>
              <a:rPr lang="zh-CN" sz="1600"/>
              <a:t>对每边的</a:t>
            </a:r>
            <a:r>
              <a:rPr lang="el-GR" sz="1600"/>
              <a:t>α</a:t>
            </a:r>
            <a:r>
              <a:rPr lang="zh-CN" sz="1600"/>
              <a:t>求和得：</a:t>
            </a:r>
          </a:p>
          <a:p>
            <a:pPr lvl="3">
              <a:lnSpc>
                <a:spcPct val="90000"/>
              </a:lnSpc>
            </a:pPr>
            <a:endParaRPr lang="zh-CN" sz="1600"/>
          </a:p>
          <a:p>
            <a:pPr>
              <a:lnSpc>
                <a:spcPct val="90000"/>
              </a:lnSpc>
            </a:pPr>
            <a:endParaRPr lang="zh-CN" sz="1600"/>
          </a:p>
          <a:p>
            <a:pPr lvl="2">
              <a:lnSpc>
                <a:spcPct val="90000"/>
              </a:lnSpc>
            </a:pPr>
            <a:r>
              <a:rPr lang="zh-CN" sz="1600"/>
              <a:t>例1: a</a:t>
            </a:r>
            <a:r>
              <a:rPr lang="zh-CN" sz="1600" baseline="-25000"/>
              <a:t>12</a:t>
            </a:r>
            <a:r>
              <a:rPr lang="zh-CN" sz="1600"/>
              <a:t>=2-0=2     a</a:t>
            </a:r>
            <a:r>
              <a:rPr lang="zh-CN" sz="1600" baseline="-25000"/>
              <a:t>23</a:t>
            </a:r>
            <a:r>
              <a:rPr lang="zh-CN" sz="1600"/>
              <a:t>=4-2=2   a</a:t>
            </a:r>
            <a:r>
              <a:rPr lang="zh-CN" sz="1600" baseline="-25000"/>
              <a:t>34</a:t>
            </a:r>
            <a:r>
              <a:rPr lang="zh-CN" sz="1600"/>
              <a:t>=6-4=2    a</a:t>
            </a:r>
            <a:r>
              <a:rPr lang="zh-CN" sz="1600" baseline="-25000"/>
              <a:t>45</a:t>
            </a:r>
            <a:r>
              <a:rPr lang="zh-CN" sz="1600"/>
              <a:t>=7-6=1</a:t>
            </a:r>
          </a:p>
          <a:p>
            <a:pPr>
              <a:lnSpc>
                <a:spcPct val="90000"/>
              </a:lnSpc>
              <a:buFont typeface="Wingdings" pitchFamily="2" charset="2"/>
              <a:buNone/>
            </a:pPr>
            <a:r>
              <a:rPr lang="zh-CN" sz="1600"/>
              <a:t>        		a</a:t>
            </a:r>
            <a:r>
              <a:rPr lang="zh-CN" sz="1600" baseline="-25000"/>
              <a:t>51</a:t>
            </a:r>
            <a:r>
              <a:rPr lang="zh-CN" sz="1600"/>
              <a:t>=0-7=-7(&lt;-4)=-7+8=1</a:t>
            </a:r>
          </a:p>
          <a:p>
            <a:pPr>
              <a:lnSpc>
                <a:spcPct val="90000"/>
              </a:lnSpc>
              <a:buFont typeface="Wingdings" pitchFamily="2" charset="2"/>
              <a:buNone/>
            </a:pPr>
            <a:endParaRPr lang="zh-CN" sz="1600"/>
          </a:p>
          <a:p>
            <a:pPr>
              <a:lnSpc>
                <a:spcPct val="90000"/>
              </a:lnSpc>
              <a:buFont typeface="Wingdings" pitchFamily="2" charset="2"/>
              <a:buNone/>
            </a:pPr>
            <a:endParaRPr lang="zh-CN" sz="1600"/>
          </a:p>
          <a:p>
            <a:pPr>
              <a:lnSpc>
                <a:spcPct val="90000"/>
              </a:lnSpc>
              <a:buFont typeface="Wingdings" pitchFamily="2" charset="2"/>
              <a:buNone/>
            </a:pPr>
            <a:r>
              <a:rPr lang="zh-CN" sz="1600"/>
              <a:t>        		可判断多边形包含窗口</a:t>
            </a:r>
          </a:p>
          <a:p>
            <a:pPr lvl="2">
              <a:lnSpc>
                <a:spcPct val="90000"/>
              </a:lnSpc>
            </a:pPr>
            <a:r>
              <a:rPr lang="zh-CN" sz="1600"/>
              <a:t>例2: a</a:t>
            </a:r>
            <a:r>
              <a:rPr lang="zh-CN" sz="1600" baseline="-25000"/>
              <a:t>12</a:t>
            </a:r>
            <a:r>
              <a:rPr lang="zh-CN" sz="1600"/>
              <a:t>=7-0=7(&gt;4)=7-8=-1  a</a:t>
            </a:r>
            <a:r>
              <a:rPr lang="zh-CN" sz="1600" baseline="-25000"/>
              <a:t>23</a:t>
            </a:r>
            <a:r>
              <a:rPr lang="zh-CN" sz="1600"/>
              <a:t>=7-7=0  </a:t>
            </a:r>
          </a:p>
          <a:p>
            <a:pPr>
              <a:lnSpc>
                <a:spcPct val="90000"/>
              </a:lnSpc>
              <a:buFont typeface="Wingdings" pitchFamily="2" charset="2"/>
              <a:buNone/>
            </a:pPr>
            <a:r>
              <a:rPr lang="zh-CN" sz="1600"/>
              <a:t>       		 a</a:t>
            </a:r>
            <a:r>
              <a:rPr lang="zh-CN" sz="1600" baseline="-25000"/>
              <a:t>34</a:t>
            </a:r>
            <a:r>
              <a:rPr lang="zh-CN" sz="1600"/>
              <a:t>=0-7=-7(&lt;-4)=-7+8=1   a</a:t>
            </a:r>
            <a:r>
              <a:rPr lang="zh-CN" sz="1600" baseline="-25000"/>
              <a:t>45</a:t>
            </a:r>
            <a:r>
              <a:rPr lang="zh-CN" sz="1600"/>
              <a:t>=1-0=1 a</a:t>
            </a:r>
            <a:r>
              <a:rPr lang="zh-CN" sz="1600" baseline="-25000"/>
              <a:t>51</a:t>
            </a:r>
            <a:r>
              <a:rPr lang="zh-CN" sz="1600"/>
              <a:t>=0-1=-1</a:t>
            </a:r>
          </a:p>
          <a:p>
            <a:pPr>
              <a:lnSpc>
                <a:spcPct val="90000"/>
              </a:lnSpc>
              <a:buFont typeface="Wingdings" pitchFamily="2" charset="2"/>
              <a:buNone/>
            </a:pPr>
            <a:r>
              <a:rPr lang="zh-CN" sz="1600"/>
              <a:t>                                 </a:t>
            </a:r>
          </a:p>
          <a:p>
            <a:pPr>
              <a:lnSpc>
                <a:spcPct val="90000"/>
              </a:lnSpc>
              <a:buFont typeface="Wingdings" pitchFamily="2" charset="2"/>
              <a:buNone/>
            </a:pPr>
            <a:endParaRPr lang="zh-CN" sz="1600"/>
          </a:p>
          <a:p>
            <a:pPr>
              <a:lnSpc>
                <a:spcPct val="90000"/>
              </a:lnSpc>
              <a:buFont typeface="Wingdings" pitchFamily="2" charset="2"/>
              <a:buNone/>
            </a:pPr>
            <a:r>
              <a:rPr lang="zh-CN" sz="1600"/>
              <a:t>			可判断多边形与窗口分离</a:t>
            </a:r>
          </a:p>
        </p:txBody>
      </p:sp>
      <p:graphicFrame>
        <p:nvGraphicFramePr>
          <p:cNvPr id="40964" name="Object 4"/>
          <p:cNvGraphicFramePr>
            <a:graphicFrameLocks noChangeAspect="1"/>
          </p:cNvGraphicFramePr>
          <p:nvPr>
            <p:ph sz="quarter" idx="2"/>
          </p:nvPr>
        </p:nvGraphicFramePr>
        <p:xfrm>
          <a:off x="3995738" y="2781300"/>
          <a:ext cx="3097212" cy="625475"/>
        </p:xfrm>
        <a:graphic>
          <a:graphicData uri="http://schemas.openxmlformats.org/presentationml/2006/ole">
            <mc:AlternateContent xmlns:mc="http://schemas.openxmlformats.org/markup-compatibility/2006">
              <mc:Choice xmlns:v="urn:schemas-microsoft-com:vml" Requires="v">
                <p:oleObj spid="_x0000_s40967" r:id="rId3" imgW="2336103" imgH="482708" progId="Equation.3">
                  <p:embed/>
                </p:oleObj>
              </mc:Choice>
              <mc:Fallback>
                <p:oleObj r:id="rId3" imgW="2336103" imgH="48270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781300"/>
                        <a:ext cx="3097212"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5"/>
          <p:cNvGraphicFramePr>
            <a:graphicFrameLocks noChangeAspect="1"/>
          </p:cNvGraphicFramePr>
          <p:nvPr>
            <p:ph sz="quarter" idx="3"/>
          </p:nvPr>
        </p:nvGraphicFramePr>
        <p:xfrm>
          <a:off x="2627313" y="4076700"/>
          <a:ext cx="2159000" cy="431800"/>
        </p:xfrm>
        <a:graphic>
          <a:graphicData uri="http://schemas.openxmlformats.org/presentationml/2006/ole">
            <mc:AlternateContent xmlns:mc="http://schemas.openxmlformats.org/markup-compatibility/2006">
              <mc:Choice xmlns:v="urn:schemas-microsoft-com:vml" Requires="v">
                <p:oleObj spid="_x0000_s40968" r:id="rId5" imgW="1687952" imgH="254097" progId="Equation.3">
                  <p:embed/>
                </p:oleObj>
              </mc:Choice>
              <mc:Fallback>
                <p:oleObj r:id="rId5" imgW="1687952" imgH="25409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076700"/>
                        <a:ext cx="2159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2627313" y="5445125"/>
          <a:ext cx="2520950" cy="425450"/>
        </p:xfrm>
        <a:graphic>
          <a:graphicData uri="http://schemas.openxmlformats.org/presentationml/2006/ole">
            <mc:AlternateContent xmlns:mc="http://schemas.openxmlformats.org/markup-compatibility/2006">
              <mc:Choice xmlns:v="urn:schemas-microsoft-com:vml" Requires="v">
                <p:oleObj spid="_x0000_s40969" r:id="rId7" imgW="1776775" imgH="254097" progId="Equation.3">
                  <p:embed/>
                </p:oleObj>
              </mc:Choice>
              <mc:Fallback>
                <p:oleObj r:id="rId7" imgW="1776775" imgH="25409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5445125"/>
                        <a:ext cx="252095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1BFE5CCE-C0DD-44BB-AE9F-63AF0E0E6BBB}" type="datetime1">
              <a:rPr lang="zh-CN" altLang="en-US"/>
              <a:pPr/>
              <a:t>2010/11/8</a:t>
            </a:fld>
            <a:endParaRPr lang="zh-CN" altLang="zh-CN"/>
          </a:p>
        </p:txBody>
      </p:sp>
      <p:sp>
        <p:nvSpPr>
          <p:cNvPr id="7" name="灯片编号占位符 6"/>
          <p:cNvSpPr>
            <a:spLocks noGrp="1"/>
          </p:cNvSpPr>
          <p:nvPr>
            <p:ph type="sldNum" sz="quarter" idx="12"/>
          </p:nvPr>
        </p:nvSpPr>
        <p:spPr/>
        <p:txBody>
          <a:bodyPr/>
          <a:lstStyle/>
          <a:p>
            <a:fld id="{D04F4881-35E4-47A3-9793-2253E8428663}" type="slidenum">
              <a:rPr lang="zh-CN" altLang="zh-CN"/>
              <a:pPr/>
              <a:t>36</a:t>
            </a:fld>
            <a:endParaRPr lang="zh-CN" altLang="zh-CN"/>
          </a:p>
        </p:txBody>
      </p:sp>
      <p:sp>
        <p:nvSpPr>
          <p:cNvPr id="41986" name="Rectangle 2"/>
          <p:cNvSpPr>
            <a:spLocks noRot="1" noChangeArrowheads="1"/>
          </p:cNvSpPr>
          <p:nvPr>
            <p:ph type="title"/>
          </p:nvPr>
        </p:nvSpPr>
        <p:spPr/>
        <p:txBody>
          <a:bodyPr/>
          <a:lstStyle/>
          <a:p>
            <a:r>
              <a:rPr lang="zh-CN" b="1" u="sng"/>
              <a:t>第九章：真实感图形学</a:t>
            </a:r>
          </a:p>
        </p:txBody>
      </p:sp>
      <p:graphicFrame>
        <p:nvGraphicFramePr>
          <p:cNvPr id="41987" name="Object 3"/>
          <p:cNvGraphicFramePr>
            <a:graphicFrameLocks noChangeAspect="1"/>
          </p:cNvGraphicFramePr>
          <p:nvPr>
            <p:ph sz="half" idx="1"/>
          </p:nvPr>
        </p:nvGraphicFramePr>
        <p:xfrm>
          <a:off x="900113" y="2276475"/>
          <a:ext cx="3522662" cy="2805113"/>
        </p:xfrm>
        <a:graphic>
          <a:graphicData uri="http://schemas.openxmlformats.org/presentationml/2006/ole">
            <mc:AlternateContent xmlns:mc="http://schemas.openxmlformats.org/markup-compatibility/2006">
              <mc:Choice xmlns:v="urn:schemas-microsoft-com:vml" Requires="v">
                <p:oleObj spid="_x0000_s41989" r:id="rId3" imgW="4153277" imgH="3305477" progId="Paint.Picture">
                  <p:embed/>
                </p:oleObj>
              </mc:Choice>
              <mc:Fallback>
                <p:oleObj r:id="rId3" imgW="4153277" imgH="330547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76475"/>
                        <a:ext cx="3522662" cy="280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4"/>
          <p:cNvGraphicFramePr>
            <a:graphicFrameLocks noChangeAspect="1"/>
          </p:cNvGraphicFramePr>
          <p:nvPr>
            <p:ph sz="half" idx="2"/>
          </p:nvPr>
        </p:nvGraphicFramePr>
        <p:xfrm>
          <a:off x="4645025" y="2278063"/>
          <a:ext cx="3509963" cy="2808287"/>
        </p:xfrm>
        <a:graphic>
          <a:graphicData uri="http://schemas.openxmlformats.org/presentationml/2006/ole">
            <mc:AlternateContent xmlns:mc="http://schemas.openxmlformats.org/markup-compatibility/2006">
              <mc:Choice xmlns:v="urn:schemas-microsoft-com:vml" Requires="v">
                <p:oleObj spid="_x0000_s41990" r:id="rId5" imgW="4086677" imgH="2705357" progId="Paint.Picture">
                  <p:embed/>
                </p:oleObj>
              </mc:Choice>
              <mc:Fallback>
                <p:oleObj r:id="rId5" imgW="4086677" imgH="2705357"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5025" y="2278063"/>
                        <a:ext cx="3509963" cy="280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C92936-C64E-44D8-837D-543CE76F0AC9}"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396E5685-8744-411B-9006-646588C2D17E}" type="slidenum">
              <a:rPr lang="zh-CN" altLang="zh-CN"/>
              <a:pPr/>
              <a:t>37</a:t>
            </a:fld>
            <a:endParaRPr lang="zh-CN" altLang="zh-CN"/>
          </a:p>
        </p:txBody>
      </p:sp>
      <p:sp>
        <p:nvSpPr>
          <p:cNvPr id="43010" name="Rectangle 2"/>
          <p:cNvSpPr>
            <a:spLocks noRot="1" noChangeArrowheads="1"/>
          </p:cNvSpPr>
          <p:nvPr>
            <p:ph type="title"/>
          </p:nvPr>
        </p:nvSpPr>
        <p:spPr/>
        <p:txBody>
          <a:bodyPr/>
          <a:lstStyle/>
          <a:p>
            <a:r>
              <a:rPr lang="zh-CN" b="1" u="sng"/>
              <a:t>第九章：真实感图形学</a:t>
            </a:r>
          </a:p>
        </p:txBody>
      </p:sp>
      <p:sp>
        <p:nvSpPr>
          <p:cNvPr id="43011" name="Rectangle 3"/>
          <p:cNvSpPr>
            <a:spLocks noRot="1" noChangeArrowheads="1"/>
          </p:cNvSpPr>
          <p:nvPr>
            <p:ph type="body" idx="1"/>
          </p:nvPr>
        </p:nvSpPr>
        <p:spPr/>
        <p:txBody>
          <a:bodyPr/>
          <a:lstStyle/>
          <a:p>
            <a:pPr lvl="3"/>
            <a:r>
              <a:rPr lang="zh-CN" altLang="zh-CN" sz="1600"/>
              <a:t>a=±4</a:t>
            </a:r>
            <a:r>
              <a:rPr lang="zh-CN" sz="1600"/>
              <a:t>的特殊情况</a:t>
            </a:r>
          </a:p>
          <a:p>
            <a:pPr lvl="4"/>
            <a:r>
              <a:rPr lang="zh-CN" altLang="zh-CN" sz="1600"/>
              <a:t>a</a:t>
            </a:r>
            <a:r>
              <a:rPr lang="zh-CN" altLang="zh-CN" sz="1600" baseline="-25000"/>
              <a:t>12</a:t>
            </a:r>
            <a:r>
              <a:rPr lang="zh-CN" altLang="zh-CN" sz="1600"/>
              <a:t>=3-7=-4, a</a:t>
            </a:r>
            <a:r>
              <a:rPr lang="zh-CN" altLang="zh-CN" sz="1600" baseline="-25000"/>
              <a:t>23</a:t>
            </a:r>
            <a:r>
              <a:rPr lang="zh-CN" altLang="zh-CN" sz="1600"/>
              <a:t>=2, a</a:t>
            </a:r>
            <a:r>
              <a:rPr lang="zh-CN" altLang="zh-CN" sz="1600" baseline="-25000"/>
              <a:t>31</a:t>
            </a:r>
            <a:r>
              <a:rPr lang="zh-CN" altLang="zh-CN" sz="1600"/>
              <a:t>=2, </a:t>
            </a:r>
            <a:r>
              <a:rPr lang="zh-CN" sz="1600"/>
              <a:t>若</a:t>
            </a:r>
            <a:r>
              <a:rPr lang="zh-CN" altLang="zh-CN" sz="1600"/>
              <a:t>a</a:t>
            </a:r>
            <a:r>
              <a:rPr lang="zh-CN" sz="1600"/>
              <a:t>＝</a:t>
            </a:r>
            <a:r>
              <a:rPr lang="zh-CN" altLang="zh-CN" sz="1600"/>
              <a:t>-4</a:t>
            </a:r>
            <a:r>
              <a:rPr lang="zh-CN" sz="1600"/>
              <a:t>不做特殊处理，则∑</a:t>
            </a:r>
            <a:r>
              <a:rPr lang="zh-CN" altLang="zh-CN" sz="1600"/>
              <a:t>a</a:t>
            </a:r>
            <a:r>
              <a:rPr lang="zh-CN" sz="1600"/>
              <a:t>＝</a:t>
            </a:r>
            <a:r>
              <a:rPr lang="zh-CN" altLang="zh-CN" sz="1600"/>
              <a:t>0, </a:t>
            </a:r>
            <a:r>
              <a:rPr lang="zh-CN" sz="1600"/>
              <a:t>把多边形包含窗口误判为与窗口分离</a:t>
            </a:r>
          </a:p>
          <a:p>
            <a:pPr lvl="4"/>
            <a:r>
              <a:rPr lang="zh-CN" sz="1600"/>
              <a:t>若把线段</a:t>
            </a:r>
            <a:r>
              <a:rPr lang="zh-CN" altLang="zh-CN" sz="1600"/>
              <a:t>a</a:t>
            </a:r>
            <a:r>
              <a:rPr lang="zh-CN" altLang="zh-CN" sz="1600" baseline="-25000"/>
              <a:t>12</a:t>
            </a:r>
            <a:r>
              <a:rPr lang="zh-CN" sz="1600"/>
              <a:t>分成两段，则</a:t>
            </a:r>
            <a:r>
              <a:rPr lang="zh-CN" altLang="zh-CN" sz="1600"/>
              <a:t>a</a:t>
            </a:r>
            <a:r>
              <a:rPr lang="zh-CN" altLang="zh-CN" sz="1600" baseline="-25000"/>
              <a:t>1m</a:t>
            </a:r>
            <a:r>
              <a:rPr lang="zh-CN" altLang="zh-CN" sz="1600"/>
              <a:t>=0-7=-7(&lt;-4)=-7+8=1, a</a:t>
            </a:r>
            <a:r>
              <a:rPr lang="zh-CN" altLang="zh-CN" sz="1600" baseline="-25000"/>
              <a:t>m2</a:t>
            </a:r>
            <a:r>
              <a:rPr lang="zh-CN" altLang="zh-CN" sz="1600"/>
              <a:t>=3-0=3,∑a</a:t>
            </a:r>
            <a:r>
              <a:rPr lang="zh-CN" sz="1600"/>
              <a:t>＝</a:t>
            </a:r>
            <a:r>
              <a:rPr lang="zh-CN" altLang="zh-CN" sz="1600"/>
              <a:t>1+3+2+2=8, </a:t>
            </a:r>
            <a:r>
              <a:rPr lang="zh-CN" sz="1600"/>
              <a:t>正确判断多边形包含窗口</a:t>
            </a:r>
          </a:p>
          <a:p>
            <a:pPr lvl="4"/>
            <a:r>
              <a:rPr lang="zh-CN" altLang="zh-CN" sz="1600"/>
              <a:t>a</a:t>
            </a:r>
            <a:r>
              <a:rPr lang="zh-CN" altLang="zh-CN" sz="1600" baseline="-25000"/>
              <a:t>12</a:t>
            </a:r>
            <a:r>
              <a:rPr lang="zh-CN" altLang="zh-CN" sz="1600"/>
              <a:t>=1-7=-6(&lt;-4)=-6+8=2, a</a:t>
            </a:r>
            <a:r>
              <a:rPr lang="zh-CN" altLang="zh-CN" sz="1600" baseline="-25000"/>
              <a:t>23</a:t>
            </a:r>
            <a:r>
              <a:rPr lang="zh-CN" altLang="zh-CN" sz="1600"/>
              <a:t>=3-1=2, a</a:t>
            </a:r>
            <a:r>
              <a:rPr lang="zh-CN" altLang="zh-CN" sz="1600" baseline="-25000"/>
              <a:t>31</a:t>
            </a:r>
            <a:r>
              <a:rPr lang="zh-CN" altLang="zh-CN" sz="1600"/>
              <a:t>=7-3=4, </a:t>
            </a:r>
            <a:r>
              <a:rPr lang="zh-CN" sz="1600"/>
              <a:t>若</a:t>
            </a:r>
            <a:r>
              <a:rPr lang="zh-CN" altLang="zh-CN" sz="1600"/>
              <a:t>a=4</a:t>
            </a:r>
            <a:r>
              <a:rPr lang="zh-CN" sz="1600"/>
              <a:t>不做特殊处理，则∑</a:t>
            </a:r>
            <a:r>
              <a:rPr lang="zh-CN" altLang="zh-CN" sz="1600"/>
              <a:t>a</a:t>
            </a:r>
            <a:r>
              <a:rPr lang="zh-CN" sz="1600"/>
              <a:t>＝</a:t>
            </a:r>
            <a:r>
              <a:rPr lang="zh-CN" altLang="zh-CN" sz="1600"/>
              <a:t>2+2+4=8, </a:t>
            </a:r>
            <a:r>
              <a:rPr lang="zh-CN" sz="1600"/>
              <a:t>把多边形与窗口分离误判为包含窗口</a:t>
            </a:r>
          </a:p>
          <a:p>
            <a:pPr lvl="4"/>
            <a:r>
              <a:rPr lang="zh-CN" sz="1600"/>
              <a:t>若把线段</a:t>
            </a:r>
            <a:r>
              <a:rPr lang="zh-CN" altLang="zh-CN" sz="1600"/>
              <a:t>P</a:t>
            </a:r>
            <a:r>
              <a:rPr lang="zh-CN" altLang="zh-CN" sz="1600" baseline="-25000"/>
              <a:t>1</a:t>
            </a:r>
            <a:r>
              <a:rPr lang="zh-CN" altLang="zh-CN" sz="1600"/>
              <a:t>P</a:t>
            </a:r>
            <a:r>
              <a:rPr lang="zh-CN" altLang="zh-CN" sz="1600" baseline="-25000"/>
              <a:t>3</a:t>
            </a:r>
            <a:r>
              <a:rPr lang="zh-CN" sz="1600"/>
              <a:t>分成两段，则</a:t>
            </a:r>
            <a:r>
              <a:rPr lang="zh-CN" altLang="zh-CN" sz="1600"/>
              <a:t>a</a:t>
            </a:r>
            <a:r>
              <a:rPr lang="zh-CN" altLang="zh-CN" sz="1600" baseline="-25000"/>
              <a:t>3m</a:t>
            </a:r>
            <a:r>
              <a:rPr lang="zh-CN" altLang="zh-CN" sz="1600"/>
              <a:t>=0-3=-3, a</a:t>
            </a:r>
            <a:r>
              <a:rPr lang="zh-CN" altLang="zh-CN" sz="1600" baseline="-25000"/>
              <a:t>m1</a:t>
            </a:r>
            <a:r>
              <a:rPr lang="zh-CN" altLang="zh-CN" sz="1600"/>
              <a:t>=7-0=7(&gt;4)=7-8=-1,∑a</a:t>
            </a:r>
            <a:r>
              <a:rPr lang="zh-CN" sz="1600"/>
              <a:t>＝</a:t>
            </a:r>
            <a:r>
              <a:rPr lang="zh-CN" altLang="zh-CN" sz="1600"/>
              <a:t>2+2-3-1=0, </a:t>
            </a:r>
            <a:r>
              <a:rPr lang="zh-CN" sz="1600"/>
              <a:t>正确判断多边形与窗口分离</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EE44B0-FFE8-4223-957D-6542F1A4E465}"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F165CE1A-26D4-4F77-86D6-DA374F7BB985}" type="slidenum">
              <a:rPr lang="zh-CN" altLang="zh-CN"/>
              <a:pPr/>
              <a:t>38</a:t>
            </a:fld>
            <a:endParaRPr lang="zh-CN" altLang="zh-CN"/>
          </a:p>
        </p:txBody>
      </p:sp>
      <p:sp>
        <p:nvSpPr>
          <p:cNvPr id="44034" name="Rectangle 2"/>
          <p:cNvSpPr>
            <a:spLocks noRot="1" noChangeArrowheads="1"/>
          </p:cNvSpPr>
          <p:nvPr>
            <p:ph type="title"/>
          </p:nvPr>
        </p:nvSpPr>
        <p:spPr/>
        <p:txBody>
          <a:bodyPr/>
          <a:lstStyle/>
          <a:p>
            <a:r>
              <a:rPr lang="zh-CN" b="1" u="sng"/>
              <a:t>第九章：真实感图形学</a:t>
            </a:r>
          </a:p>
        </p:txBody>
      </p:sp>
      <p:graphicFrame>
        <p:nvGraphicFramePr>
          <p:cNvPr id="44035" name="Object 3"/>
          <p:cNvGraphicFramePr>
            <a:graphicFrameLocks noChangeAspect="1"/>
          </p:cNvGraphicFramePr>
          <p:nvPr>
            <p:ph idx="1"/>
          </p:nvPr>
        </p:nvGraphicFramePr>
        <p:xfrm>
          <a:off x="1258888" y="1628775"/>
          <a:ext cx="6626225" cy="4608513"/>
        </p:xfrm>
        <a:graphic>
          <a:graphicData uri="http://schemas.openxmlformats.org/presentationml/2006/ole">
            <mc:AlternateContent xmlns:mc="http://schemas.openxmlformats.org/markup-compatibility/2006">
              <mc:Choice xmlns:v="urn:schemas-microsoft-com:vml" Requires="v">
                <p:oleObj spid="_x0000_s44036" r:id="rId3" imgW="4540952" imgH="2133785" progId="Paint.Picture">
                  <p:embed/>
                </p:oleObj>
              </mc:Choice>
              <mc:Fallback>
                <p:oleObj r:id="rId3" imgW="4540952" imgH="2133785" progId="Paint.Picture">
                  <p:embed/>
                  <p:pic>
                    <p:nvPicPr>
                      <p:cNvPr id="0" name="Object 3"/>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628775"/>
                        <a:ext cx="6626225"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193F6CE-B9A9-4A80-9699-9C1003453B7A}"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BAD4C2AF-424C-4272-994A-DAF02E0F86CD}" type="slidenum">
              <a:rPr lang="zh-CN" altLang="zh-CN"/>
              <a:pPr/>
              <a:t>39</a:t>
            </a:fld>
            <a:endParaRPr lang="zh-CN" altLang="zh-CN"/>
          </a:p>
        </p:txBody>
      </p:sp>
      <p:sp>
        <p:nvSpPr>
          <p:cNvPr id="45058" name="Rectangle 2"/>
          <p:cNvSpPr>
            <a:spLocks noRot="1" noChangeArrowheads="1"/>
          </p:cNvSpPr>
          <p:nvPr>
            <p:ph type="title"/>
          </p:nvPr>
        </p:nvSpPr>
        <p:spPr/>
        <p:txBody>
          <a:bodyPr/>
          <a:lstStyle/>
          <a:p>
            <a:r>
              <a:rPr lang="zh-CN" b="1" u="sng"/>
              <a:t>第九章：真实感图形学</a:t>
            </a:r>
          </a:p>
        </p:txBody>
      </p:sp>
      <p:sp>
        <p:nvSpPr>
          <p:cNvPr id="45059" name="Rectangle 3"/>
          <p:cNvSpPr>
            <a:spLocks noRot="1" noChangeArrowheads="1"/>
          </p:cNvSpPr>
          <p:nvPr>
            <p:ph type="body" idx="1"/>
          </p:nvPr>
        </p:nvSpPr>
        <p:spPr/>
        <p:txBody>
          <a:bodyPr/>
          <a:lstStyle/>
          <a:p>
            <a:pPr lvl="2"/>
            <a:r>
              <a:rPr lang="zh-CN" sz="1800"/>
              <a:t>下列情况之一发生时，窗口足够简单，可以直接显示</a:t>
            </a:r>
          </a:p>
          <a:p>
            <a:pPr lvl="3"/>
            <a:r>
              <a:rPr lang="zh-CN" sz="1600"/>
              <a:t>所有多边形均与窗口分离。该窗口置背景色</a:t>
            </a:r>
          </a:p>
          <a:p>
            <a:pPr lvl="3"/>
            <a:r>
              <a:rPr lang="zh-CN" sz="1600"/>
              <a:t>只有一个多边形与窗口相交，或该多边形包含窗口，则先整个窗口置背景色，在对多边形在窗口内部分扫描线算法绘制</a:t>
            </a:r>
          </a:p>
          <a:p>
            <a:pPr lvl="3"/>
            <a:r>
              <a:rPr lang="zh-CN" sz="1600"/>
              <a:t>有一个多边形包围了窗口，或窗口与多个多边形相交，但有一个多边形包围窗口，而且在最前面最靠近观察点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A20B4C-3E3C-45F6-80EA-C0DF35B17EA4}"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0A211702-916F-47DD-A70B-442515F74BBB}" type="slidenum">
              <a:rPr lang="zh-CN" altLang="zh-CN"/>
              <a:pPr/>
              <a:t>4</a:t>
            </a:fld>
            <a:endParaRPr lang="zh-CN" altLang="zh-CN"/>
          </a:p>
        </p:txBody>
      </p:sp>
      <p:sp>
        <p:nvSpPr>
          <p:cNvPr id="9218" name="Rectangle 2"/>
          <p:cNvSpPr>
            <a:spLocks noRot="1" noChangeArrowheads="1"/>
          </p:cNvSpPr>
          <p:nvPr>
            <p:ph type="title"/>
          </p:nvPr>
        </p:nvSpPr>
        <p:spPr/>
        <p:txBody>
          <a:bodyPr/>
          <a:lstStyle/>
          <a:p>
            <a:r>
              <a:rPr lang="zh-CN" b="1" u="sng"/>
              <a:t>第九章：真实感图形学</a:t>
            </a:r>
          </a:p>
        </p:txBody>
      </p:sp>
      <p:sp>
        <p:nvSpPr>
          <p:cNvPr id="9219" name="Rectangle 3"/>
          <p:cNvSpPr>
            <a:spLocks noRot="1" noChangeArrowheads="1"/>
          </p:cNvSpPr>
          <p:nvPr>
            <p:ph type="body" idx="1"/>
          </p:nvPr>
        </p:nvSpPr>
        <p:spPr/>
        <p:txBody>
          <a:bodyPr/>
          <a:lstStyle/>
          <a:p>
            <a:pPr lvl="2"/>
            <a:r>
              <a:rPr lang="zh-CN" altLang="zh-CN" sz="1800"/>
              <a:t>Southerland</a:t>
            </a:r>
            <a:r>
              <a:rPr lang="zh-CN" sz="1800"/>
              <a:t>根据消隐空间的不同，将消隐算法分为三类</a:t>
            </a:r>
          </a:p>
          <a:p>
            <a:pPr lvl="3"/>
            <a:r>
              <a:rPr lang="zh-CN" sz="1600"/>
              <a:t>物体空间的消隐算法 </a:t>
            </a:r>
            <a:r>
              <a:rPr lang="zh-CN" altLang="zh-CN" sz="1600"/>
              <a:t>(</a:t>
            </a:r>
            <a:r>
              <a:rPr lang="zh-CN" sz="1600"/>
              <a:t>光线投射、</a:t>
            </a:r>
            <a:r>
              <a:rPr lang="zh-CN" altLang="zh-CN" sz="1600"/>
              <a:t>Roberts) </a:t>
            </a:r>
          </a:p>
          <a:p>
            <a:pPr lvl="4"/>
            <a:r>
              <a:rPr lang="zh-CN" sz="1600"/>
              <a:t>将场景中每一个面与其他每个面比较，求出所有点、边、面遮挡关系</a:t>
            </a:r>
          </a:p>
          <a:p>
            <a:pPr lvl="3"/>
            <a:r>
              <a:rPr lang="zh-CN" sz="1600"/>
              <a:t>图像空间的消隐算法 </a:t>
            </a:r>
            <a:r>
              <a:rPr lang="zh-CN" altLang="zh-CN" sz="1600"/>
              <a:t>(Z</a:t>
            </a:r>
            <a:r>
              <a:rPr lang="zh-CN" sz="1600"/>
              <a:t>－</a:t>
            </a:r>
            <a:r>
              <a:rPr lang="zh-CN" altLang="zh-CN" sz="1600"/>
              <a:t>buffer</a:t>
            </a:r>
            <a:r>
              <a:rPr lang="zh-CN" sz="1600"/>
              <a:t>、扫描线、</a:t>
            </a:r>
            <a:r>
              <a:rPr lang="zh-CN" altLang="zh-CN" sz="1600"/>
              <a:t>warnock)</a:t>
            </a:r>
          </a:p>
          <a:p>
            <a:pPr lvl="4"/>
            <a:r>
              <a:rPr lang="zh-CN" sz="1600"/>
              <a:t>对屏幕上每个象素进行判断，决定哪个多边形在该象素可见</a:t>
            </a:r>
          </a:p>
          <a:p>
            <a:pPr lvl="3"/>
            <a:r>
              <a:rPr lang="zh-CN" sz="1600"/>
              <a:t>物体空间和图像空间的消隐算法 </a:t>
            </a:r>
            <a:r>
              <a:rPr lang="zh-CN" altLang="zh-CN" sz="1600"/>
              <a:t>(</a:t>
            </a:r>
            <a:r>
              <a:rPr lang="zh-CN" sz="1600"/>
              <a:t>画家算法</a:t>
            </a:r>
            <a:r>
              <a:rPr lang="zh-CN" altLang="zh-CN" sz="1600"/>
              <a:t>)</a:t>
            </a:r>
          </a:p>
          <a:p>
            <a:pPr lvl="4"/>
            <a:r>
              <a:rPr lang="zh-CN" sz="1600"/>
              <a:t>在物体空间中预先计算面的可见性优先级，再在图像空间中生成消隐图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7C4A1F1-D0E9-442F-A63A-BDF6545C7BDE}"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6C91BB0C-DFBF-4BBD-8788-998F48CEA9E2}" type="slidenum">
              <a:rPr lang="zh-CN" altLang="zh-CN"/>
              <a:pPr/>
              <a:t>40</a:t>
            </a:fld>
            <a:endParaRPr lang="zh-CN" altLang="zh-CN"/>
          </a:p>
        </p:txBody>
      </p:sp>
      <p:sp>
        <p:nvSpPr>
          <p:cNvPr id="46082" name="Rectangle 2"/>
          <p:cNvSpPr>
            <a:spLocks noRot="1" noChangeArrowheads="1"/>
          </p:cNvSpPr>
          <p:nvPr>
            <p:ph type="title"/>
          </p:nvPr>
        </p:nvSpPr>
        <p:spPr/>
        <p:txBody>
          <a:bodyPr/>
          <a:lstStyle/>
          <a:p>
            <a:r>
              <a:rPr lang="zh-CN" b="1" u="sng"/>
              <a:t>第九章：真实感图形学</a:t>
            </a:r>
          </a:p>
        </p:txBody>
      </p:sp>
      <p:sp>
        <p:nvSpPr>
          <p:cNvPr id="46083" name="Rectangle 3"/>
          <p:cNvSpPr>
            <a:spLocks noRot="1" noChangeArrowheads="1"/>
          </p:cNvSpPr>
          <p:nvPr>
            <p:ph type="body" idx="1"/>
          </p:nvPr>
        </p:nvSpPr>
        <p:spPr/>
        <p:txBody>
          <a:bodyPr/>
          <a:lstStyle/>
          <a:p>
            <a:pPr lvl="1"/>
            <a:r>
              <a:rPr lang="zh-CN" sz="2000"/>
              <a:t>光线投射算法</a:t>
            </a:r>
          </a:p>
          <a:p>
            <a:pPr lvl="2"/>
            <a:r>
              <a:rPr lang="zh-CN" sz="1800"/>
              <a:t>考察由视点出发穿过观察屏幕的一象素而射入场景的一条射线，则可确定出场景中与该射线相交的物体。在计算出光线与物体表面的交点之后，离象素最近的交点的所在面片的颜色为该象素的颜色；如果没有交点，说明没有多边形的投影覆盖此象素，用背景色显示它即可</a:t>
            </a:r>
          </a:p>
          <a:p>
            <a:pPr lvl="2"/>
            <a:r>
              <a:rPr lang="zh-CN" sz="1800"/>
              <a:t>从光线投射算法与</a:t>
            </a:r>
            <a:r>
              <a:rPr lang="zh-CN" altLang="zh-CN" sz="1800"/>
              <a:t>Z</a:t>
            </a:r>
            <a:r>
              <a:rPr lang="zh-CN" sz="1800"/>
              <a:t>缓冲器算法相比，仅仅是内外循环颠倒一下顺序，所以它们的算法复杂度类似。区别在于光线投射算法不需要</a:t>
            </a:r>
            <a:r>
              <a:rPr lang="zh-CN" altLang="zh-CN" sz="1800"/>
              <a:t>Z</a:t>
            </a:r>
            <a:r>
              <a:rPr lang="zh-CN" sz="1800"/>
              <a:t>缓冲器。为了提高本算法的效率可以使用包围盒技术，空间分割技术以及物体的层次表示方法等来加速</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B368F27A-8593-4FF6-8A0E-7A45A20C3463}" type="datetime1">
              <a:rPr lang="zh-CN" altLang="en-US"/>
              <a:pPr/>
              <a:t>2010/11/8</a:t>
            </a:fld>
            <a:endParaRPr lang="zh-CN" altLang="zh-CN"/>
          </a:p>
        </p:txBody>
      </p:sp>
      <p:sp>
        <p:nvSpPr>
          <p:cNvPr id="8" name="灯片编号占位符 5"/>
          <p:cNvSpPr>
            <a:spLocks noGrp="1"/>
          </p:cNvSpPr>
          <p:nvPr>
            <p:ph type="sldNum" sz="quarter" idx="12"/>
          </p:nvPr>
        </p:nvSpPr>
        <p:spPr/>
        <p:txBody>
          <a:bodyPr/>
          <a:lstStyle/>
          <a:p>
            <a:fld id="{87EB8155-840D-44B6-B4FD-0580C465CCA8}" type="slidenum">
              <a:rPr lang="zh-CN" altLang="zh-CN"/>
              <a:pPr/>
              <a:t>41</a:t>
            </a:fld>
            <a:endParaRPr lang="zh-CN" altLang="zh-CN"/>
          </a:p>
        </p:txBody>
      </p:sp>
      <p:sp>
        <p:nvSpPr>
          <p:cNvPr id="47106" name="Rectangle 2"/>
          <p:cNvSpPr>
            <a:spLocks noRot="1" noChangeArrowheads="1"/>
          </p:cNvSpPr>
          <p:nvPr>
            <p:ph type="title"/>
          </p:nvPr>
        </p:nvSpPr>
        <p:spPr/>
        <p:txBody>
          <a:bodyPr/>
          <a:lstStyle/>
          <a:p>
            <a:r>
              <a:rPr lang="zh-CN" b="1" u="sng"/>
              <a:t>第九章：真实感图形学</a:t>
            </a:r>
          </a:p>
        </p:txBody>
      </p:sp>
      <p:sp>
        <p:nvSpPr>
          <p:cNvPr id="47107" name="Rectangle 3"/>
          <p:cNvSpPr>
            <a:spLocks noChangeArrowheads="1"/>
          </p:cNvSpPr>
          <p:nvPr/>
        </p:nvSpPr>
        <p:spPr bwMode="auto">
          <a:xfrm>
            <a:off x="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08" name="Rectangle 4"/>
          <p:cNvSpPr>
            <a:spLocks noChangeArrowheads="1"/>
          </p:cNvSpPr>
          <p:nvPr/>
        </p:nvSpPr>
        <p:spPr bwMode="auto">
          <a:xfrm>
            <a:off x="1547813" y="5949950"/>
            <a:ext cx="6408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cs typeface="Times New Roman" pitchFamily="18" charset="0"/>
              </a:rPr>
              <a:t>图</a:t>
            </a:r>
            <a:r>
              <a:rPr lang="zh-CN" altLang="zh-CN">
                <a:cs typeface="Times New Roman" pitchFamily="18" charset="0"/>
              </a:rPr>
              <a:t>9.20  </a:t>
            </a:r>
            <a:r>
              <a:rPr lang="zh-CN">
                <a:cs typeface="Times New Roman" pitchFamily="18" charset="0"/>
              </a:rPr>
              <a:t>将通过屏幕各象素的投影线与场景中的物体表面求交</a:t>
            </a:r>
          </a:p>
        </p:txBody>
      </p:sp>
      <p:pic>
        <p:nvPicPr>
          <p:cNvPr id="47109" name="Picture 5" descr="CG_Gif_2_047"/>
          <p:cNvPicPr>
            <a:picLocks noRot="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08163" y="2598738"/>
            <a:ext cx="5232400" cy="2135187"/>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61086D-D418-445B-BC41-99328068EB05}"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9B23C975-C369-4B8D-A96D-48478B0AFB2A}" type="slidenum">
              <a:rPr lang="zh-CN" altLang="zh-CN"/>
              <a:pPr/>
              <a:t>42</a:t>
            </a:fld>
            <a:endParaRPr lang="zh-CN" altLang="zh-CN"/>
          </a:p>
        </p:txBody>
      </p:sp>
      <p:sp>
        <p:nvSpPr>
          <p:cNvPr id="48130" name="Rectangle 2"/>
          <p:cNvSpPr>
            <a:spLocks noRot="1" noChangeArrowheads="1"/>
          </p:cNvSpPr>
          <p:nvPr>
            <p:ph type="title"/>
          </p:nvPr>
        </p:nvSpPr>
        <p:spPr/>
        <p:txBody>
          <a:bodyPr/>
          <a:lstStyle/>
          <a:p>
            <a:r>
              <a:rPr lang="zh-CN" b="1" u="sng"/>
              <a:t>第九章：真实感图形学</a:t>
            </a:r>
          </a:p>
        </p:txBody>
      </p:sp>
      <p:sp>
        <p:nvSpPr>
          <p:cNvPr id="48131" name="Rectangle 3"/>
          <p:cNvSpPr>
            <a:spLocks noRot="1" noChangeArrowheads="1"/>
          </p:cNvSpPr>
          <p:nvPr>
            <p:ph type="body" idx="1"/>
          </p:nvPr>
        </p:nvSpPr>
        <p:spPr/>
        <p:txBody>
          <a:bodyPr/>
          <a:lstStyle/>
          <a:p>
            <a:pPr lvl="2" algn="just"/>
            <a:r>
              <a:rPr lang="zh-CN" sz="1800"/>
              <a:t>算法描述</a:t>
            </a:r>
          </a:p>
          <a:p>
            <a:pPr algn="just">
              <a:buClr>
                <a:schemeClr val="tx1"/>
              </a:buClr>
              <a:buFont typeface="Wingdings" pitchFamily="2" charset="2"/>
              <a:buNone/>
            </a:pPr>
            <a:r>
              <a:rPr lang="zh-CN" sz="2000"/>
              <a:t>			</a:t>
            </a:r>
            <a:r>
              <a:rPr lang="zh-CN" altLang="zh-CN" sz="2000"/>
              <a:t>for(</a:t>
            </a:r>
            <a:r>
              <a:rPr lang="zh-CN" sz="2000"/>
              <a:t>屏幕上的每一象素</a:t>
            </a:r>
            <a:r>
              <a:rPr lang="zh-CN" altLang="zh-CN" sz="2000"/>
              <a:t>)</a:t>
            </a:r>
          </a:p>
          <a:p>
            <a:pPr algn="just">
              <a:buClr>
                <a:schemeClr val="tx1"/>
              </a:buClr>
              <a:buFont typeface="Wingdings" pitchFamily="2" charset="2"/>
              <a:buNone/>
            </a:pPr>
            <a:r>
              <a:rPr lang="zh-CN" altLang="zh-CN" sz="2000"/>
              <a:t>			{ </a:t>
            </a:r>
            <a:r>
              <a:rPr lang="zh-CN" sz="2000"/>
              <a:t>形成通过该屏幕象素</a:t>
            </a:r>
            <a:r>
              <a:rPr lang="zh-CN" altLang="zh-CN" sz="2000"/>
              <a:t>(u,v)</a:t>
            </a:r>
            <a:r>
              <a:rPr lang="zh-CN" sz="2000"/>
              <a:t>的射线；</a:t>
            </a:r>
          </a:p>
          <a:p>
            <a:pPr algn="just">
              <a:buClr>
                <a:schemeClr val="tx1"/>
              </a:buClr>
              <a:buFont typeface="Wingdings" pitchFamily="2" charset="2"/>
              <a:buNone/>
            </a:pPr>
            <a:r>
              <a:rPr lang="zh-CN" sz="2000"/>
              <a:t>			  </a:t>
            </a:r>
            <a:r>
              <a:rPr lang="zh-CN" altLang="zh-CN" sz="2000"/>
              <a:t>for(</a:t>
            </a:r>
            <a:r>
              <a:rPr lang="zh-CN" sz="2000"/>
              <a:t>场景中的每个物体</a:t>
            </a:r>
            <a:r>
              <a:rPr lang="zh-CN" altLang="zh-CN" sz="2000"/>
              <a:t>)</a:t>
            </a:r>
          </a:p>
          <a:p>
            <a:pPr algn="just">
              <a:buClr>
                <a:schemeClr val="tx1"/>
              </a:buClr>
              <a:buFont typeface="Wingdings" pitchFamily="2" charset="2"/>
              <a:buNone/>
            </a:pPr>
            <a:r>
              <a:rPr lang="zh-CN" altLang="zh-CN" sz="2000"/>
              <a:t>			    </a:t>
            </a:r>
            <a:r>
              <a:rPr lang="zh-CN" sz="2000"/>
              <a:t>将射线与该物体求交；</a:t>
            </a:r>
          </a:p>
          <a:p>
            <a:pPr algn="just">
              <a:buClr>
                <a:schemeClr val="tx1"/>
              </a:buClr>
              <a:buFont typeface="Wingdings" pitchFamily="2" charset="2"/>
              <a:buNone/>
            </a:pPr>
            <a:r>
              <a:rPr lang="zh-CN" sz="2000"/>
              <a:t>			  </a:t>
            </a:r>
            <a:r>
              <a:rPr lang="zh-CN" altLang="zh-CN" sz="2000"/>
              <a:t>if (</a:t>
            </a:r>
            <a:r>
              <a:rPr lang="zh-CN" sz="2000"/>
              <a:t>存在交点</a:t>
            </a:r>
            <a:r>
              <a:rPr lang="zh-CN" altLang="zh-CN" sz="2000"/>
              <a:t>)</a:t>
            </a:r>
          </a:p>
          <a:p>
            <a:pPr algn="just">
              <a:buClr>
                <a:schemeClr val="tx1"/>
              </a:buClr>
              <a:buFont typeface="Wingdings" pitchFamily="2" charset="2"/>
              <a:buNone/>
            </a:pPr>
            <a:r>
              <a:rPr lang="zh-CN" altLang="zh-CN" sz="2000"/>
              <a:t>			    </a:t>
            </a:r>
            <a:r>
              <a:rPr lang="zh-CN" sz="2000"/>
              <a:t>以最近的交点所属的颜色显示象素</a:t>
            </a:r>
            <a:r>
              <a:rPr lang="zh-CN" altLang="zh-CN" sz="2000"/>
              <a:t>(u,v)</a:t>
            </a:r>
          </a:p>
          <a:p>
            <a:pPr algn="just">
              <a:buClr>
                <a:schemeClr val="tx1"/>
              </a:buClr>
              <a:buFont typeface="Wingdings" pitchFamily="2" charset="2"/>
              <a:buNone/>
            </a:pPr>
            <a:r>
              <a:rPr lang="zh-CN" altLang="zh-CN" sz="2000"/>
              <a:t>			  else </a:t>
            </a:r>
            <a:r>
              <a:rPr lang="zh-CN" sz="2000"/>
              <a:t>以背景色显示象素</a:t>
            </a:r>
            <a:r>
              <a:rPr lang="zh-CN" altLang="zh-CN" sz="2000"/>
              <a:t>(u,v)</a:t>
            </a:r>
          </a:p>
          <a:p>
            <a:pPr algn="just">
              <a:buClr>
                <a:schemeClr val="tx1"/>
              </a:buClr>
              <a:buFont typeface="Wingdings" pitchFamily="2" charset="2"/>
              <a:buNone/>
            </a:pPr>
            <a:r>
              <a:rPr lang="zh-CN" altLang="zh-CN" sz="2000"/>
              <a:t>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8169033-13CE-4B09-B3CF-4080918BA320}"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F0A7AC25-177C-47AD-AACB-3AFE8BBE1E5D}" type="slidenum">
              <a:rPr lang="zh-CN" altLang="zh-CN"/>
              <a:pPr/>
              <a:t>5</a:t>
            </a:fld>
            <a:endParaRPr lang="zh-CN" altLang="zh-CN"/>
          </a:p>
        </p:txBody>
      </p:sp>
      <p:sp>
        <p:nvSpPr>
          <p:cNvPr id="10242" name="Rectangle 2"/>
          <p:cNvSpPr>
            <a:spLocks noRot="1" noChangeArrowheads="1"/>
          </p:cNvSpPr>
          <p:nvPr>
            <p:ph type="title"/>
          </p:nvPr>
        </p:nvSpPr>
        <p:spPr/>
        <p:txBody>
          <a:bodyPr/>
          <a:lstStyle/>
          <a:p>
            <a:r>
              <a:rPr lang="zh-CN" b="1" u="sng"/>
              <a:t>第九章：真实感图形学</a:t>
            </a:r>
          </a:p>
        </p:txBody>
      </p:sp>
      <p:sp>
        <p:nvSpPr>
          <p:cNvPr id="10243" name="Rectangle 3"/>
          <p:cNvSpPr>
            <a:spLocks noRot="1" noChangeArrowheads="1"/>
          </p:cNvSpPr>
          <p:nvPr>
            <p:ph type="body" idx="1"/>
          </p:nvPr>
        </p:nvSpPr>
        <p:spPr/>
        <p:txBody>
          <a:bodyPr/>
          <a:lstStyle/>
          <a:p>
            <a:r>
              <a:rPr lang="zh-CN" sz="2400"/>
              <a:t>消除隐藏线</a:t>
            </a:r>
          </a:p>
          <a:p>
            <a:pPr lvl="1"/>
            <a:r>
              <a:rPr lang="zh-CN" sz="2000"/>
              <a:t>对造型的要求 </a:t>
            </a:r>
          </a:p>
          <a:p>
            <a:pPr lvl="2"/>
            <a:r>
              <a:rPr lang="zh-CN" sz="1800"/>
              <a:t>在线框显示模型中，用边界线表示有界平面，用边界线及若干参数曲线表示参数曲面，所以待显示的所有实体均为线</a:t>
            </a:r>
          </a:p>
          <a:p>
            <a:pPr lvl="2"/>
            <a:r>
              <a:rPr lang="zh-CN" sz="1800"/>
              <a:t>但线不可能对线有遮挡关系，只有面或体才有可能对线形成遮挡</a:t>
            </a:r>
          </a:p>
          <a:p>
            <a:pPr lvl="2"/>
            <a:r>
              <a:rPr lang="zh-CN" sz="1800"/>
              <a:t>故消隐算法要求造型系统中有面的信息，最好有体的信息。正则形体的消隐可利用其面的法向量，这样比一般情况快的多</a:t>
            </a:r>
          </a:p>
          <a:p>
            <a:pPr lvl="1"/>
            <a:r>
              <a:rPr lang="zh-CN" sz="2000"/>
              <a:t>坐标变换 </a:t>
            </a:r>
          </a:p>
          <a:p>
            <a:pPr lvl="2"/>
            <a:r>
              <a:rPr lang="zh-CN" sz="1800"/>
              <a:t>为运算方便，一般通过平移、旋转、透视等各种坐标变换，将视点变换到</a:t>
            </a:r>
            <a:r>
              <a:rPr lang="zh-CN" altLang="zh-CN" sz="1800"/>
              <a:t>Z</a:t>
            </a:r>
            <a:r>
              <a:rPr lang="zh-CN" sz="1800"/>
              <a:t>轴的正无穷大处，视线方向变为</a:t>
            </a:r>
            <a:r>
              <a:rPr lang="zh-CN" altLang="zh-CN" sz="1800"/>
              <a:t>Z</a:t>
            </a:r>
            <a:r>
              <a:rPr lang="zh-CN" sz="1800"/>
              <a:t>轴的负方向。变换后，坐标</a:t>
            </a:r>
            <a:r>
              <a:rPr lang="zh-CN" altLang="zh-CN" sz="1800"/>
              <a:t>Z</a:t>
            </a:r>
            <a:r>
              <a:rPr lang="zh-CN" sz="1800"/>
              <a:t>值反映了相应点到视点的距离，可以作为判断遮挡的依据。另外，对视锥以外的物体应先行虑掉，以减少不必要的运算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30997583-7CA5-415B-A4EA-EF7DABFACBFC}" type="datetime1">
              <a:rPr lang="zh-CN" altLang="en-US"/>
              <a:pPr/>
              <a:t>2010/11/8</a:t>
            </a:fld>
            <a:endParaRPr lang="zh-CN" altLang="zh-CN"/>
          </a:p>
        </p:txBody>
      </p:sp>
      <p:sp>
        <p:nvSpPr>
          <p:cNvPr id="7" name="灯片编号占位符 6"/>
          <p:cNvSpPr>
            <a:spLocks noGrp="1"/>
          </p:cNvSpPr>
          <p:nvPr>
            <p:ph type="sldNum" sz="quarter" idx="12"/>
          </p:nvPr>
        </p:nvSpPr>
        <p:spPr/>
        <p:txBody>
          <a:bodyPr/>
          <a:lstStyle/>
          <a:p>
            <a:fld id="{B3EBFEB1-A1FC-424B-B542-0EF6F7B2FA58}" type="slidenum">
              <a:rPr lang="zh-CN" altLang="zh-CN"/>
              <a:pPr/>
              <a:t>6</a:t>
            </a:fld>
            <a:endParaRPr lang="zh-CN" altLang="zh-CN"/>
          </a:p>
        </p:txBody>
      </p:sp>
      <p:sp>
        <p:nvSpPr>
          <p:cNvPr id="11266" name="Rectangle 2"/>
          <p:cNvSpPr>
            <a:spLocks noRot="1" noChangeArrowheads="1"/>
          </p:cNvSpPr>
          <p:nvPr>
            <p:ph type="title"/>
          </p:nvPr>
        </p:nvSpPr>
        <p:spPr/>
        <p:txBody>
          <a:bodyPr/>
          <a:lstStyle/>
          <a:p>
            <a:r>
              <a:rPr lang="zh-CN" b="1" u="sng"/>
              <a:t>第九章：真实感图形学</a:t>
            </a:r>
          </a:p>
        </p:txBody>
      </p:sp>
      <p:sp>
        <p:nvSpPr>
          <p:cNvPr id="11267" name="Rectangle 3"/>
          <p:cNvSpPr>
            <a:spLocks noRot="1" noChangeArrowheads="1"/>
          </p:cNvSpPr>
          <p:nvPr>
            <p:ph type="body" sz="half" idx="1"/>
          </p:nvPr>
        </p:nvSpPr>
        <p:spPr>
          <a:xfrm>
            <a:off x="301625" y="1905000"/>
            <a:ext cx="8447088" cy="4194175"/>
          </a:xfrm>
        </p:spPr>
        <p:txBody>
          <a:bodyPr/>
          <a:lstStyle/>
          <a:p>
            <a:pPr lvl="1"/>
            <a:r>
              <a:rPr lang="zh-CN" sz="2000"/>
              <a:t>线消隐中最基本的运算 </a:t>
            </a:r>
          </a:p>
          <a:p>
            <a:pPr lvl="2"/>
            <a:r>
              <a:rPr lang="zh-CN" sz="1800"/>
              <a:t>判断面对线的遮挡关系。体也要分解为面，再判断面与线的遮挡关系。在遮挡判断中，要反复地进行线线、线面之间的求交运算</a:t>
            </a:r>
          </a:p>
        </p:txBody>
      </p:sp>
      <p:pic>
        <p:nvPicPr>
          <p:cNvPr id="11268" name="Picture 4" descr="CG_Gif_2_028"/>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43213" y="3284538"/>
            <a:ext cx="2447925" cy="1511300"/>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A5D9E172-5700-41A3-B039-BD6BBB5419D8}" type="datetime1">
              <a:rPr lang="zh-CN" altLang="en-US"/>
              <a:pPr/>
              <a:t>2010/11/8</a:t>
            </a:fld>
            <a:endParaRPr lang="zh-CN" altLang="zh-CN"/>
          </a:p>
        </p:txBody>
      </p:sp>
      <p:sp>
        <p:nvSpPr>
          <p:cNvPr id="9" name="灯片编号占位符 5"/>
          <p:cNvSpPr>
            <a:spLocks noGrp="1"/>
          </p:cNvSpPr>
          <p:nvPr>
            <p:ph type="sldNum" sz="quarter" idx="12"/>
          </p:nvPr>
        </p:nvSpPr>
        <p:spPr/>
        <p:txBody>
          <a:bodyPr/>
          <a:lstStyle/>
          <a:p>
            <a:fld id="{9C782B02-7ADC-4DEB-A9C8-23A38E31A8AA}" type="slidenum">
              <a:rPr lang="zh-CN" altLang="zh-CN"/>
              <a:pPr/>
              <a:t>7</a:t>
            </a:fld>
            <a:endParaRPr lang="zh-CN" altLang="zh-CN"/>
          </a:p>
        </p:txBody>
      </p:sp>
      <p:sp>
        <p:nvSpPr>
          <p:cNvPr id="12290" name="Rectangle 2"/>
          <p:cNvSpPr>
            <a:spLocks noRot="1" noChangeArrowheads="1"/>
          </p:cNvSpPr>
          <p:nvPr>
            <p:ph type="title"/>
          </p:nvPr>
        </p:nvSpPr>
        <p:spPr/>
        <p:txBody>
          <a:bodyPr/>
          <a:lstStyle/>
          <a:p>
            <a:r>
              <a:rPr lang="zh-CN" b="1" u="sng"/>
              <a:t>第九章：真实感图形学</a:t>
            </a:r>
          </a:p>
        </p:txBody>
      </p:sp>
      <p:sp>
        <p:nvSpPr>
          <p:cNvPr id="12291" name="Rectangle 3"/>
          <p:cNvSpPr>
            <a:spLocks noRot="1" noChangeArrowheads="1"/>
          </p:cNvSpPr>
          <p:nvPr>
            <p:ph type="body" idx="1"/>
          </p:nvPr>
        </p:nvSpPr>
        <p:spPr/>
        <p:txBody>
          <a:bodyPr/>
          <a:lstStyle/>
          <a:p>
            <a:pPr marL="990600" lvl="1" indent="-533400">
              <a:lnSpc>
                <a:spcPct val="80000"/>
              </a:lnSpc>
            </a:pPr>
            <a:r>
              <a:rPr lang="zh-CN" sz="2400"/>
              <a:t>平面对直线段的遮挡判断算法</a:t>
            </a:r>
          </a:p>
          <a:p>
            <a:pPr marL="1371600" lvl="2" indent="-457200">
              <a:lnSpc>
                <a:spcPct val="80000"/>
              </a:lnSpc>
              <a:buFont typeface="Wingdings" pitchFamily="2" charset="2"/>
              <a:buNone/>
            </a:pPr>
            <a:r>
              <a:rPr lang="zh-CN" sz="2000"/>
              <a:t>	不失一般性，取视点在</a:t>
            </a:r>
            <a:r>
              <a:rPr lang="zh-CN" altLang="zh-CN" sz="2000"/>
              <a:t>Z</a:t>
            </a:r>
            <a:r>
              <a:rPr lang="zh-CN" sz="2000"/>
              <a:t>轴正无穷远，视线为</a:t>
            </a:r>
            <a:r>
              <a:rPr lang="zh-CN" altLang="zh-CN" sz="2000"/>
              <a:t>Z</a:t>
            </a:r>
            <a:r>
              <a:rPr lang="zh-CN" sz="2000"/>
              <a:t>轴负方向，物体投影到</a:t>
            </a:r>
            <a:r>
              <a:rPr lang="zh-CN" altLang="zh-CN" sz="2000"/>
              <a:t>XOY</a:t>
            </a:r>
            <a:r>
              <a:rPr lang="zh-CN" sz="2000"/>
              <a:t>平面上</a:t>
            </a:r>
          </a:p>
          <a:p>
            <a:pPr marL="1371600" lvl="2" indent="-457200">
              <a:lnSpc>
                <a:spcPct val="80000"/>
              </a:lnSpc>
              <a:buFont typeface="Wingdings" pitchFamily="2" charset="2"/>
              <a:buAutoNum type="arabicPeriod"/>
            </a:pPr>
            <a:r>
              <a:rPr lang="zh-CN" sz="2000"/>
              <a:t>若线段的两端点及视点在给定多边形的同侧，线段不被其遮挡，转</a:t>
            </a:r>
            <a:r>
              <a:rPr lang="zh-CN" altLang="zh-CN" sz="2000"/>
              <a:t>7</a:t>
            </a:r>
            <a:r>
              <a:rPr lang="zh-CN" sz="2000"/>
              <a:t>。</a:t>
            </a:r>
            <a:r>
              <a:rPr lang="zh-CN" altLang="zh-CN" sz="2000"/>
              <a:t>(</a:t>
            </a:r>
            <a:r>
              <a:rPr lang="zh-CN" sz="2000"/>
              <a:t>深度检测，多边形顶点的最大</a:t>
            </a:r>
            <a:r>
              <a:rPr lang="zh-CN" altLang="zh-CN" sz="2000"/>
              <a:t>Z</a:t>
            </a:r>
            <a:r>
              <a:rPr lang="zh-CN" sz="2000"/>
              <a:t>坐标小于等于线段端点的最小</a:t>
            </a:r>
            <a:r>
              <a:rPr lang="zh-CN" altLang="zh-CN" sz="2000"/>
              <a:t>Z</a:t>
            </a:r>
            <a:r>
              <a:rPr lang="zh-CN" sz="2000"/>
              <a:t>坐标，多边形完全在线段之后，不可能遮挡线段，即线段完全可见</a:t>
            </a:r>
            <a:r>
              <a:rPr lang="zh-CN" altLang="zh-CN" sz="2000"/>
              <a:t>)</a:t>
            </a:r>
          </a:p>
        </p:txBody>
      </p:sp>
      <p:pic>
        <p:nvPicPr>
          <p:cNvPr id="12292" name="Picture 4"/>
          <p:cNvPicPr>
            <a:picLocks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333500" y="3933825"/>
            <a:ext cx="2735263" cy="1943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3" name="Text Box 5"/>
          <p:cNvSpPr txBox="1">
            <a:spLocks noChangeArrowheads="1"/>
          </p:cNvSpPr>
          <p:nvPr/>
        </p:nvSpPr>
        <p:spPr bwMode="auto">
          <a:xfrm>
            <a:off x="4932363" y="5949950"/>
            <a:ext cx="23923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t>图</a:t>
            </a:r>
            <a:r>
              <a:rPr lang="zh-CN" altLang="zh-CN"/>
              <a:t>9.6 </a:t>
            </a:r>
            <a:r>
              <a:rPr lang="zh-CN"/>
              <a:t>视点与线段同侧</a:t>
            </a:r>
          </a:p>
        </p:txBody>
      </p:sp>
      <p:graphicFrame>
        <p:nvGraphicFramePr>
          <p:cNvPr id="12294" name="Object 6"/>
          <p:cNvGraphicFramePr>
            <a:graphicFrameLocks/>
          </p:cNvGraphicFramePr>
          <p:nvPr>
            <p:ph idx="4294967295"/>
          </p:nvPr>
        </p:nvGraphicFramePr>
        <p:xfrm>
          <a:off x="4284663" y="3717925"/>
          <a:ext cx="3527425" cy="2159000"/>
        </p:xfrm>
        <a:graphic>
          <a:graphicData uri="http://schemas.openxmlformats.org/presentationml/2006/ole">
            <mc:AlternateContent xmlns:mc="http://schemas.openxmlformats.org/markup-compatibility/2006">
              <mc:Choice xmlns:v="urn:schemas-microsoft-com:vml" Requires="v">
                <p:oleObj spid="_x0000_s12295" r:id="rId4" imgW="2524277" imgH="1524197" progId="Paint.Picture">
                  <p:embed/>
                </p:oleObj>
              </mc:Choice>
              <mc:Fallback>
                <p:oleObj r:id="rId4" imgW="2524277" imgH="1524197" progId="Paint.Picture">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3717925"/>
                        <a:ext cx="3527425" cy="215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487D2115-85DE-4BF1-AFB6-A90EC5EA6E46}" type="datetime1">
              <a:rPr lang="zh-CN" altLang="en-US"/>
              <a:pPr/>
              <a:t>2010/11/8</a:t>
            </a:fld>
            <a:endParaRPr lang="zh-CN" altLang="zh-CN"/>
          </a:p>
        </p:txBody>
      </p:sp>
      <p:sp>
        <p:nvSpPr>
          <p:cNvPr id="9" name="灯片编号占位符 6"/>
          <p:cNvSpPr>
            <a:spLocks noGrp="1"/>
          </p:cNvSpPr>
          <p:nvPr>
            <p:ph type="sldNum" sz="quarter" idx="12"/>
          </p:nvPr>
        </p:nvSpPr>
        <p:spPr/>
        <p:txBody>
          <a:bodyPr/>
          <a:lstStyle/>
          <a:p>
            <a:fld id="{BE2F9E0D-3F98-48C0-82B7-0B68D59C7F4A}" type="slidenum">
              <a:rPr lang="zh-CN" altLang="zh-CN"/>
              <a:pPr/>
              <a:t>8</a:t>
            </a:fld>
            <a:endParaRPr lang="zh-CN" altLang="zh-CN"/>
          </a:p>
        </p:txBody>
      </p:sp>
      <p:sp>
        <p:nvSpPr>
          <p:cNvPr id="13314" name="Rectangle 2"/>
          <p:cNvSpPr>
            <a:spLocks noRot="1" noChangeArrowheads="1"/>
          </p:cNvSpPr>
          <p:nvPr>
            <p:ph type="title"/>
          </p:nvPr>
        </p:nvSpPr>
        <p:spPr/>
        <p:txBody>
          <a:bodyPr/>
          <a:lstStyle/>
          <a:p>
            <a:r>
              <a:rPr lang="zh-CN" b="1" u="sng"/>
              <a:t>第九章：真实感图形学</a:t>
            </a:r>
          </a:p>
        </p:txBody>
      </p:sp>
      <p:sp>
        <p:nvSpPr>
          <p:cNvPr id="13315" name="Rectangle 3"/>
          <p:cNvSpPr>
            <a:spLocks noRot="1" noChangeArrowheads="1"/>
          </p:cNvSpPr>
          <p:nvPr>
            <p:ph type="body" sz="half" idx="1"/>
          </p:nvPr>
        </p:nvSpPr>
        <p:spPr>
          <a:xfrm>
            <a:off x="301625" y="1905000"/>
            <a:ext cx="8518525" cy="4194175"/>
          </a:xfrm>
        </p:spPr>
        <p:txBody>
          <a:bodyPr/>
          <a:lstStyle/>
          <a:p>
            <a:pPr marL="1295400" lvl="2" indent="-381000">
              <a:buFont typeface="Wingdings" pitchFamily="2" charset="2"/>
              <a:buAutoNum type="arabicPeriod" startAt="2"/>
            </a:pPr>
            <a:r>
              <a:rPr lang="zh-CN" sz="2000"/>
              <a:t>若线段的投影与多边形投影的包围盒</a:t>
            </a:r>
            <a:r>
              <a:rPr lang="zh-CN" altLang="zh-CN" sz="2000"/>
              <a:t>(</a:t>
            </a:r>
            <a:r>
              <a:rPr lang="zh-CN" sz="2000"/>
              <a:t>覆盖多边形投影的最小矩形区域</a:t>
            </a:r>
            <a:r>
              <a:rPr lang="zh-CN" altLang="zh-CN" sz="2000"/>
              <a:t>)</a:t>
            </a:r>
            <a:r>
              <a:rPr lang="zh-CN" sz="2000"/>
              <a:t>无交，线段不被给定多边形遮挡，转</a:t>
            </a:r>
            <a:r>
              <a:rPr lang="zh-CN" altLang="zh-CN" sz="2000"/>
              <a:t>7</a:t>
            </a:r>
          </a:p>
          <a:p>
            <a:pPr marL="1295400" lvl="2" indent="-381000">
              <a:buFont typeface="Wingdings" pitchFamily="2" charset="2"/>
              <a:buAutoNum type="arabicPeriod" startAt="2"/>
            </a:pPr>
            <a:r>
              <a:rPr lang="zh-CN" sz="2000"/>
              <a:t>求直线与相应多边形的交。若无交点（平行），转</a:t>
            </a:r>
            <a:r>
              <a:rPr lang="zh-CN" altLang="zh-CN" sz="2000"/>
              <a:t>4</a:t>
            </a:r>
            <a:r>
              <a:rPr lang="zh-CN" sz="2000"/>
              <a:t>。否则，交点在线段内部或外部。若交点在线段内部，交点将线段分成两段，与视点同侧的一段不被遮挡，另一段在视点异侧，转</a:t>
            </a:r>
            <a:r>
              <a:rPr lang="zh-CN" altLang="zh-CN" sz="2000"/>
              <a:t>4</a:t>
            </a:r>
            <a:r>
              <a:rPr lang="zh-CN" sz="2000"/>
              <a:t>再判；若交点在线段外部，转</a:t>
            </a:r>
            <a:r>
              <a:rPr lang="zh-CN" altLang="zh-CN" sz="2000"/>
              <a:t>4</a:t>
            </a:r>
          </a:p>
        </p:txBody>
      </p:sp>
      <p:sp>
        <p:nvSpPr>
          <p:cNvPr id="13316" name="Text Box 4"/>
          <p:cNvSpPr txBox="1">
            <a:spLocks noChangeArrowheads="1"/>
          </p:cNvSpPr>
          <p:nvPr/>
        </p:nvSpPr>
        <p:spPr bwMode="auto">
          <a:xfrm>
            <a:off x="2052638" y="5949950"/>
            <a:ext cx="1935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t>图</a:t>
            </a:r>
            <a:r>
              <a:rPr lang="zh-CN" altLang="zh-CN"/>
              <a:t>9.7 </a:t>
            </a:r>
            <a:r>
              <a:rPr lang="zh-CN"/>
              <a:t>包围盒不交</a:t>
            </a:r>
          </a:p>
        </p:txBody>
      </p:sp>
      <p:graphicFrame>
        <p:nvGraphicFramePr>
          <p:cNvPr id="13317" name="Object 5"/>
          <p:cNvGraphicFramePr>
            <a:graphicFrameLocks/>
          </p:cNvGraphicFramePr>
          <p:nvPr/>
        </p:nvGraphicFramePr>
        <p:xfrm>
          <a:off x="1692275" y="3933825"/>
          <a:ext cx="2628900" cy="1871663"/>
        </p:xfrm>
        <a:graphic>
          <a:graphicData uri="http://schemas.openxmlformats.org/presentationml/2006/ole">
            <mc:AlternateContent xmlns:mc="http://schemas.openxmlformats.org/markup-compatibility/2006">
              <mc:Choice xmlns:v="urn:schemas-microsoft-com:vml" Requires="v">
                <p:oleObj spid="_x0000_s13319" r:id="rId3" imgW="2629397" imgH="2000477" progId="Paint.Picture">
                  <p:embed/>
                </p:oleObj>
              </mc:Choice>
              <mc:Fallback>
                <p:oleObj r:id="rId3" imgW="2629397" imgH="2000477" progId="Paint.Picture">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933825"/>
                        <a:ext cx="262890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6"/>
          <p:cNvGraphicFramePr>
            <a:graphicFrameLocks/>
          </p:cNvGraphicFramePr>
          <p:nvPr/>
        </p:nvGraphicFramePr>
        <p:xfrm>
          <a:off x="4787900" y="3860800"/>
          <a:ext cx="3409950" cy="2047875"/>
        </p:xfrm>
        <a:graphic>
          <a:graphicData uri="http://schemas.openxmlformats.org/presentationml/2006/ole">
            <mc:AlternateContent xmlns:mc="http://schemas.openxmlformats.org/markup-compatibility/2006">
              <mc:Choice xmlns:v="urn:schemas-microsoft-com:vml" Requires="v">
                <p:oleObj spid="_x0000_s13320" r:id="rId5" imgW="3410237" imgH="2048357" progId="Paint.Picture">
                  <p:embed/>
                </p:oleObj>
              </mc:Choice>
              <mc:Fallback>
                <p:oleObj r:id="rId5" imgW="3410237" imgH="2048357" progId="Paint.Picture">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860800"/>
                        <a:ext cx="34099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3AD0E99F-0B55-4B77-B123-E96BEE6BA559}" type="datetime1">
              <a:rPr lang="zh-CN" altLang="en-US"/>
              <a:pPr/>
              <a:t>2010/11/8</a:t>
            </a:fld>
            <a:endParaRPr lang="zh-CN" altLang="zh-CN"/>
          </a:p>
        </p:txBody>
      </p:sp>
      <p:sp>
        <p:nvSpPr>
          <p:cNvPr id="9" name="灯片编号占位符 5"/>
          <p:cNvSpPr>
            <a:spLocks noGrp="1"/>
          </p:cNvSpPr>
          <p:nvPr>
            <p:ph type="sldNum" sz="quarter" idx="12"/>
          </p:nvPr>
        </p:nvSpPr>
        <p:spPr/>
        <p:txBody>
          <a:bodyPr/>
          <a:lstStyle/>
          <a:p>
            <a:fld id="{AA221CA2-3595-4145-A899-259BAA317B45}" type="slidenum">
              <a:rPr lang="zh-CN" altLang="zh-CN"/>
              <a:pPr/>
              <a:t>9</a:t>
            </a:fld>
            <a:endParaRPr lang="zh-CN" altLang="zh-CN"/>
          </a:p>
        </p:txBody>
      </p:sp>
      <p:sp>
        <p:nvSpPr>
          <p:cNvPr id="14338" name="Rectangle 2"/>
          <p:cNvSpPr>
            <a:spLocks noRot="1" noChangeArrowheads="1"/>
          </p:cNvSpPr>
          <p:nvPr>
            <p:ph type="title"/>
          </p:nvPr>
        </p:nvSpPr>
        <p:spPr/>
        <p:txBody>
          <a:bodyPr/>
          <a:lstStyle/>
          <a:p>
            <a:r>
              <a:rPr lang="zh-CN" b="1" u="sng"/>
              <a:t>第九章：真实感图形学</a:t>
            </a:r>
          </a:p>
        </p:txBody>
      </p:sp>
      <p:sp>
        <p:nvSpPr>
          <p:cNvPr id="14339" name="Rectangle 3"/>
          <p:cNvSpPr>
            <a:spLocks noRot="1" noChangeArrowheads="1"/>
          </p:cNvSpPr>
          <p:nvPr>
            <p:ph type="body" idx="1"/>
          </p:nvPr>
        </p:nvSpPr>
        <p:spPr/>
        <p:txBody>
          <a:bodyPr/>
          <a:lstStyle/>
          <a:p>
            <a:pPr lvl="2">
              <a:buFont typeface="Wingdings" pitchFamily="2" charset="2"/>
              <a:buAutoNum type="arabicPeriod" startAt="4"/>
            </a:pPr>
            <a:r>
              <a:rPr lang="zh-CN" sz="2000"/>
              <a:t>求所剩线段</a:t>
            </a:r>
            <a:r>
              <a:rPr lang="zh-CN" altLang="zh-CN" sz="2000"/>
              <a:t>(</a:t>
            </a:r>
            <a:r>
              <a:rPr lang="zh-CN" sz="2000"/>
              <a:t>可能被遮挡部分</a:t>
            </a:r>
            <a:r>
              <a:rPr lang="zh-CN" altLang="zh-CN" sz="2000"/>
              <a:t>)</a:t>
            </a:r>
            <a:r>
              <a:rPr lang="zh-CN" sz="2000"/>
              <a:t>的投影与多边形边界投影的所有交点，并根据交点在原直线参数方程中的参数值求出</a:t>
            </a:r>
            <a:r>
              <a:rPr lang="zh-CN" altLang="zh-CN" sz="2000"/>
              <a:t>Z</a:t>
            </a:r>
            <a:r>
              <a:rPr lang="zh-CN" sz="2000"/>
              <a:t>值</a:t>
            </a:r>
            <a:r>
              <a:rPr lang="zh-CN" altLang="zh-CN" sz="2000"/>
              <a:t>(</a:t>
            </a:r>
            <a:r>
              <a:rPr lang="zh-CN" sz="2000"/>
              <a:t>即深度</a:t>
            </a:r>
            <a:r>
              <a:rPr lang="zh-CN" altLang="zh-CN" sz="2000"/>
              <a:t>)</a:t>
            </a:r>
            <a:r>
              <a:rPr lang="zh-CN" sz="2000"/>
              <a:t>。若无交点，转</a:t>
            </a:r>
            <a:r>
              <a:rPr lang="zh-CN" altLang="zh-CN" sz="2000"/>
              <a:t>5</a:t>
            </a:r>
          </a:p>
          <a:p>
            <a:pPr lvl="2">
              <a:buFont typeface="Wingdings" pitchFamily="2" charset="2"/>
              <a:buAutoNum type="arabicPeriod" startAt="4"/>
            </a:pPr>
            <a:r>
              <a:rPr lang="zh-CN" sz="2000"/>
              <a:t>以上所求得的各交点将线段的投影分成若干段，求出第一段中点</a:t>
            </a:r>
          </a:p>
          <a:p>
            <a:pPr lvl="2">
              <a:buFont typeface="Wingdings" pitchFamily="2" charset="2"/>
              <a:buAutoNum type="arabicPeriod" startAt="4"/>
            </a:pPr>
            <a:r>
              <a:rPr lang="zh-CN" sz="2000"/>
              <a:t>若第一段中点在平面的投影内，则相应的段被遮挡，否则不被遮挡；其他段的遮挡关系可依次交替取值进行判断</a:t>
            </a:r>
          </a:p>
          <a:p>
            <a:pPr lvl="2">
              <a:buFont typeface="Wingdings" pitchFamily="2" charset="2"/>
              <a:buAutoNum type="arabicPeriod" startAt="4"/>
            </a:pPr>
            <a:r>
              <a:rPr lang="zh-CN" sz="2000"/>
              <a:t>结束</a:t>
            </a:r>
          </a:p>
        </p:txBody>
      </p:sp>
      <p:sp>
        <p:nvSpPr>
          <p:cNvPr id="14340" name="Rectangle 4"/>
          <p:cNvSpPr>
            <a:spLocks noChangeArrowheads="1"/>
          </p:cNvSpPr>
          <p:nvPr/>
        </p:nvSpPr>
        <p:spPr bwMode="auto">
          <a:xfrm>
            <a:off x="0" y="176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4341" name="Picture 5" descr="http:/www.lnnu.edu.cn/xdjyjx/tuxing/Chapter2/CG_Gif_2_029.gif"/>
          <p:cNvPicPr>
            <a:picLocks noChangeAspect="1" noChangeArrowheads="1"/>
          </p:cNvPicPr>
          <p:nvPr>
            <p:ph sz="half" idx="4294967295"/>
          </p:nvPr>
        </p:nvPicPr>
        <p:blipFill>
          <a:blip r:embed="rId2" r:link="rId3">
            <a:extLst>
              <a:ext uri="{28A0092B-C50C-407E-A947-70E740481C1C}">
                <a14:useLocalDpi xmlns:a14="http://schemas.microsoft.com/office/drawing/2010/main" val="0"/>
              </a:ext>
            </a:extLst>
          </a:blip>
          <a:srcRect/>
          <a:stretch>
            <a:fillRect/>
          </a:stretch>
        </p:blipFill>
        <p:spPr>
          <a:xfrm>
            <a:off x="3708400" y="4437063"/>
            <a:ext cx="1949450" cy="1139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2" name="Rectangle 6"/>
          <p:cNvSpPr>
            <a:spLocks noChangeArrowheads="1"/>
          </p:cNvSpPr>
          <p:nvPr/>
        </p:nvSpPr>
        <p:spPr bwMode="auto">
          <a:xfrm>
            <a:off x="3563938" y="5805488"/>
            <a:ext cx="216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cs typeface="Times New Roman" pitchFamily="18" charset="0"/>
              </a:rPr>
              <a:t>图</a:t>
            </a:r>
            <a:r>
              <a:rPr lang="zh-CN" altLang="zh-CN">
                <a:cs typeface="Times New Roman" pitchFamily="18" charset="0"/>
              </a:rPr>
              <a:t>9.8 </a:t>
            </a:r>
            <a:r>
              <a:rPr lang="zh-CN">
                <a:cs typeface="Times New Roman" pitchFamily="18" charset="0"/>
              </a:rPr>
              <a:t>分段交替取值</a:t>
            </a:r>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诗情画意_2">
  <a:themeElements>
    <a:clrScheme name="诗情画意_2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_2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_2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_2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_2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_2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_2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_2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_2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12</TotalTime>
  <Pages>0</Pages>
  <Words>4133</Words>
  <Characters>0</Characters>
  <Application>Microsoft Office PowerPoint</Application>
  <DocSecurity>0</DocSecurity>
  <PresentationFormat>全屏显示(4:3)</PresentationFormat>
  <Lines>0</Lines>
  <Paragraphs>308</Paragraphs>
  <Slides>42</Slides>
  <Notes>0</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2</vt:i4>
      </vt:variant>
      <vt:variant>
        <vt:lpstr>幻灯片标题</vt:lpstr>
      </vt:variant>
      <vt:variant>
        <vt:i4>42</vt:i4>
      </vt:variant>
    </vt:vector>
  </HeadingPairs>
  <TitlesOfParts>
    <vt:vector size="50" baseType="lpstr">
      <vt:lpstr>Arial</vt:lpstr>
      <vt:lpstr>宋体</vt:lpstr>
      <vt:lpstr>Wingdings</vt:lpstr>
      <vt:lpstr>Times New Roman</vt:lpstr>
      <vt:lpstr>诗情画意</vt:lpstr>
      <vt:lpstr>诗情画意_2</vt:lpstr>
      <vt:lpstr>Bitmap Image</vt:lpstr>
      <vt:lpstr>Microsoft 公式 3.0</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lpstr>第九章：真实感图形学</vt:lpstr>
    </vt:vector>
  </TitlesOfParts>
  <Company>Hope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liwei</dc:creator>
  <cp:lastModifiedBy>Danny</cp:lastModifiedBy>
  <cp:revision>753</cp:revision>
  <cp:lastPrinted>1899-12-30T00:00:00Z</cp:lastPrinted>
  <dcterms:created xsi:type="dcterms:W3CDTF">2002-12-10T13:13:42Z</dcterms:created>
  <dcterms:modified xsi:type="dcterms:W3CDTF">2010-11-07T17:01:14Z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