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42"/>
  </p:notesMasterIdLst>
  <p:sldIdLst>
    <p:sldId id="633" r:id="rId2"/>
    <p:sldId id="634" r:id="rId3"/>
    <p:sldId id="635" r:id="rId4"/>
    <p:sldId id="636" r:id="rId5"/>
    <p:sldId id="637" r:id="rId6"/>
    <p:sldId id="638" r:id="rId7"/>
    <p:sldId id="639" r:id="rId8"/>
    <p:sldId id="640" r:id="rId9"/>
    <p:sldId id="641" r:id="rId10"/>
    <p:sldId id="642" r:id="rId11"/>
    <p:sldId id="643" r:id="rId12"/>
    <p:sldId id="644" r:id="rId13"/>
    <p:sldId id="645" r:id="rId14"/>
    <p:sldId id="646" r:id="rId15"/>
    <p:sldId id="411" r:id="rId16"/>
    <p:sldId id="647" r:id="rId17"/>
    <p:sldId id="648" r:id="rId18"/>
    <p:sldId id="649" r:id="rId19"/>
    <p:sldId id="650" r:id="rId20"/>
    <p:sldId id="651" r:id="rId21"/>
    <p:sldId id="652" r:id="rId22"/>
    <p:sldId id="653" r:id="rId23"/>
    <p:sldId id="654" r:id="rId24"/>
    <p:sldId id="655" r:id="rId25"/>
    <p:sldId id="656" r:id="rId26"/>
    <p:sldId id="657" r:id="rId27"/>
    <p:sldId id="658" r:id="rId28"/>
    <p:sldId id="659" r:id="rId29"/>
    <p:sldId id="660" r:id="rId30"/>
    <p:sldId id="661" r:id="rId31"/>
    <p:sldId id="662" r:id="rId32"/>
    <p:sldId id="663" r:id="rId33"/>
    <p:sldId id="664" r:id="rId34"/>
    <p:sldId id="665" r:id="rId35"/>
    <p:sldId id="666" r:id="rId36"/>
    <p:sldId id="667" r:id="rId37"/>
    <p:sldId id="668" r:id="rId38"/>
    <p:sldId id="669" r:id="rId39"/>
    <p:sldId id="670" r:id="rId40"/>
    <p:sldId id="671" r:id="rId41"/>
    <p:sldId id="444" r:id="rId42"/>
    <p:sldId id="445" r:id="rId43"/>
    <p:sldId id="672" r:id="rId44"/>
    <p:sldId id="446" r:id="rId45"/>
    <p:sldId id="674" r:id="rId46"/>
    <p:sldId id="675" r:id="rId47"/>
    <p:sldId id="676" r:id="rId48"/>
    <p:sldId id="677" r:id="rId49"/>
    <p:sldId id="678" r:id="rId50"/>
    <p:sldId id="679" r:id="rId51"/>
    <p:sldId id="680" r:id="rId52"/>
    <p:sldId id="681" r:id="rId53"/>
    <p:sldId id="682" r:id="rId54"/>
    <p:sldId id="683" r:id="rId55"/>
    <p:sldId id="673" r:id="rId56"/>
    <p:sldId id="468" r:id="rId57"/>
    <p:sldId id="469" r:id="rId58"/>
    <p:sldId id="684" r:id="rId59"/>
    <p:sldId id="685" r:id="rId60"/>
    <p:sldId id="686" r:id="rId61"/>
    <p:sldId id="687" r:id="rId62"/>
    <p:sldId id="688" r:id="rId63"/>
    <p:sldId id="689" r:id="rId64"/>
    <p:sldId id="690" r:id="rId65"/>
    <p:sldId id="691" r:id="rId66"/>
    <p:sldId id="692" r:id="rId67"/>
    <p:sldId id="693" r:id="rId68"/>
    <p:sldId id="694" r:id="rId69"/>
    <p:sldId id="695" r:id="rId70"/>
    <p:sldId id="696" r:id="rId71"/>
    <p:sldId id="697" r:id="rId72"/>
    <p:sldId id="698" r:id="rId73"/>
    <p:sldId id="699" r:id="rId74"/>
    <p:sldId id="700" r:id="rId75"/>
    <p:sldId id="701" r:id="rId76"/>
    <p:sldId id="702" r:id="rId77"/>
    <p:sldId id="703" r:id="rId78"/>
    <p:sldId id="704" r:id="rId79"/>
    <p:sldId id="536" r:id="rId80"/>
    <p:sldId id="705" r:id="rId81"/>
    <p:sldId id="706" r:id="rId82"/>
    <p:sldId id="707" r:id="rId83"/>
    <p:sldId id="708" r:id="rId84"/>
    <p:sldId id="709" r:id="rId85"/>
    <p:sldId id="710" r:id="rId86"/>
    <p:sldId id="711" r:id="rId87"/>
    <p:sldId id="712" r:id="rId88"/>
    <p:sldId id="754" r:id="rId89"/>
    <p:sldId id="755" r:id="rId90"/>
    <p:sldId id="756" r:id="rId91"/>
    <p:sldId id="757" r:id="rId92"/>
    <p:sldId id="713" r:id="rId93"/>
    <p:sldId id="714" r:id="rId94"/>
    <p:sldId id="715" r:id="rId95"/>
    <p:sldId id="716" r:id="rId96"/>
    <p:sldId id="717" r:id="rId97"/>
    <p:sldId id="718" r:id="rId98"/>
    <p:sldId id="719" r:id="rId99"/>
    <p:sldId id="722" r:id="rId100"/>
    <p:sldId id="723" r:id="rId101"/>
    <p:sldId id="553" r:id="rId102"/>
    <p:sldId id="724" r:id="rId103"/>
    <p:sldId id="725" r:id="rId104"/>
    <p:sldId id="726" r:id="rId105"/>
    <p:sldId id="727" r:id="rId106"/>
    <p:sldId id="728" r:id="rId107"/>
    <p:sldId id="729" r:id="rId108"/>
    <p:sldId id="730" r:id="rId109"/>
    <p:sldId id="731" r:id="rId110"/>
    <p:sldId id="732" r:id="rId111"/>
    <p:sldId id="733" r:id="rId112"/>
    <p:sldId id="744" r:id="rId113"/>
    <p:sldId id="745" r:id="rId114"/>
    <p:sldId id="735" r:id="rId115"/>
    <p:sldId id="736" r:id="rId116"/>
    <p:sldId id="737" r:id="rId117"/>
    <p:sldId id="738" r:id="rId118"/>
    <p:sldId id="739" r:id="rId119"/>
    <p:sldId id="746" r:id="rId120"/>
    <p:sldId id="740" r:id="rId121"/>
    <p:sldId id="741" r:id="rId122"/>
    <p:sldId id="742" r:id="rId123"/>
    <p:sldId id="743" r:id="rId124"/>
    <p:sldId id="747" r:id="rId125"/>
    <p:sldId id="748" r:id="rId126"/>
    <p:sldId id="749" r:id="rId127"/>
    <p:sldId id="592" r:id="rId128"/>
    <p:sldId id="630" r:id="rId129"/>
    <p:sldId id="750" r:id="rId130"/>
    <p:sldId id="766" r:id="rId131"/>
    <p:sldId id="767" r:id="rId132"/>
    <p:sldId id="759" r:id="rId133"/>
    <p:sldId id="760" r:id="rId134"/>
    <p:sldId id="761" r:id="rId135"/>
    <p:sldId id="762" r:id="rId136"/>
    <p:sldId id="768" r:id="rId137"/>
    <p:sldId id="769" r:id="rId138"/>
    <p:sldId id="751" r:id="rId139"/>
    <p:sldId id="763" r:id="rId140"/>
    <p:sldId id="752" r:id="rId14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8940" autoAdjust="0"/>
  </p:normalViewPr>
  <p:slideViewPr>
    <p:cSldViewPr>
      <p:cViewPr varScale="1">
        <p:scale>
          <a:sx n="65" d="100"/>
          <a:sy n="65" d="100"/>
        </p:scale>
        <p:origin x="1320" y="4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42.xml"/><Relationship Id="rId7" Type="http://schemas.openxmlformats.org/officeDocument/2006/relationships/slide" Target="slides/slide79.xml"/><Relationship Id="rId2" Type="http://schemas.openxmlformats.org/officeDocument/2006/relationships/slide" Target="slides/slide41.xml"/><Relationship Id="rId1" Type="http://schemas.openxmlformats.org/officeDocument/2006/relationships/slide" Target="slides/slide15.xml"/><Relationship Id="rId6" Type="http://schemas.openxmlformats.org/officeDocument/2006/relationships/slide" Target="slides/slide57.xml"/><Relationship Id="rId5" Type="http://schemas.openxmlformats.org/officeDocument/2006/relationships/slide" Target="slides/slide56.xml"/><Relationship Id="rId4"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270C9F1-F1C8-423A-8385-26291BA9B12E}" type="slidenum">
              <a:rPr lang="en-US" altLang="zh-CN"/>
              <a:pPr/>
              <a:t>‹#›</a:t>
            </a:fld>
            <a:endParaRPr lang="en-US" altLang="zh-CN"/>
          </a:p>
        </p:txBody>
      </p:sp>
    </p:spTree>
    <p:extLst>
      <p:ext uri="{BB962C8B-B14F-4D97-AF65-F5344CB8AC3E}">
        <p14:creationId xmlns:p14="http://schemas.microsoft.com/office/powerpoint/2010/main" val="228831842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94978"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894979"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894980" name="Rectangle 4"/>
          <p:cNvSpPr>
            <a:spLocks noGrp="1" noChangeArrowheads="1"/>
          </p:cNvSpPr>
          <p:nvPr>
            <p:ph type="dt" sz="half" idx="2"/>
          </p:nvPr>
        </p:nvSpPr>
        <p:spPr/>
        <p:txBody>
          <a:bodyPr/>
          <a:lstStyle>
            <a:lvl1pPr>
              <a:defRPr/>
            </a:lvl1pPr>
          </a:lstStyle>
          <a:p>
            <a:fld id="{8ED5A9A5-B137-43FD-8E2D-0260C594720A}" type="datetime1">
              <a:rPr lang="zh-CN" altLang="en-US"/>
              <a:pPr/>
              <a:t>2017/3/10</a:t>
            </a:fld>
            <a:endParaRPr lang="en-US" altLang="zh-CN"/>
          </a:p>
        </p:txBody>
      </p:sp>
      <p:sp>
        <p:nvSpPr>
          <p:cNvPr id="894981" name="Rectangle 5"/>
          <p:cNvSpPr>
            <a:spLocks noGrp="1" noChangeArrowheads="1"/>
          </p:cNvSpPr>
          <p:nvPr>
            <p:ph type="ftr" sz="quarter" idx="3"/>
          </p:nvPr>
        </p:nvSpPr>
        <p:spPr/>
        <p:txBody>
          <a:bodyPr/>
          <a:lstStyle>
            <a:lvl1pPr>
              <a:defRPr/>
            </a:lvl1pPr>
          </a:lstStyle>
          <a:p>
            <a:endParaRPr lang="en-US" altLang="zh-CN"/>
          </a:p>
        </p:txBody>
      </p:sp>
      <p:sp>
        <p:nvSpPr>
          <p:cNvPr id="894982" name="Rectangle 6"/>
          <p:cNvSpPr>
            <a:spLocks noGrp="1" noChangeArrowheads="1"/>
          </p:cNvSpPr>
          <p:nvPr>
            <p:ph type="sldNum" sz="quarter" idx="4"/>
          </p:nvPr>
        </p:nvSpPr>
        <p:spPr/>
        <p:txBody>
          <a:bodyPr/>
          <a:lstStyle>
            <a:lvl1pPr>
              <a:defRPr/>
            </a:lvl1pPr>
          </a:lstStyle>
          <a:p>
            <a:fld id="{F972FF79-DD47-400B-B189-9F031E272E53}"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58F8C74-F0D7-43C6-8E2F-313FE4B45B23}" type="datetime1">
              <a:rPr lang="zh-CN" altLang="en-US"/>
              <a:pPr/>
              <a:t>2017/3/10</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2141A80-897E-4D52-A25F-616FAE97805E}" type="slidenum">
              <a:rPr lang="en-US" altLang="zh-CN"/>
              <a:pPr/>
              <a:t>‹#›</a:t>
            </a:fld>
            <a:endParaRPr lang="en-US" altLang="zh-CN"/>
          </a:p>
        </p:txBody>
      </p:sp>
    </p:spTree>
    <p:extLst>
      <p:ext uri="{BB962C8B-B14F-4D97-AF65-F5344CB8AC3E}">
        <p14:creationId xmlns:p14="http://schemas.microsoft.com/office/powerpoint/2010/main" val="435618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37A7652-11BD-445E-AE62-04D4C726ECBA}" type="datetime1">
              <a:rPr lang="zh-CN" altLang="en-US"/>
              <a:pPr/>
              <a:t>2017/3/10</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B1F87AC-3628-457D-835F-03153C0401F7}" type="slidenum">
              <a:rPr lang="en-US" altLang="zh-CN"/>
              <a:pPr/>
              <a:t>‹#›</a:t>
            </a:fld>
            <a:endParaRPr lang="en-US" altLang="zh-CN"/>
          </a:p>
        </p:txBody>
      </p:sp>
    </p:spTree>
    <p:extLst>
      <p:ext uri="{BB962C8B-B14F-4D97-AF65-F5344CB8AC3E}">
        <p14:creationId xmlns:p14="http://schemas.microsoft.com/office/powerpoint/2010/main" val="638409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1625" y="1905000"/>
            <a:ext cx="8540750" cy="4194175"/>
          </a:xfrm>
        </p:spPr>
        <p:txBody>
          <a:bodyPr/>
          <a:lstStyle/>
          <a:p>
            <a:endParaRPr lang="zh-CN" altLang="en-US"/>
          </a:p>
        </p:txBody>
      </p:sp>
      <p:sp>
        <p:nvSpPr>
          <p:cNvPr id="4" name="日期占位符 3"/>
          <p:cNvSpPr>
            <a:spLocks noGrp="1"/>
          </p:cNvSpPr>
          <p:nvPr>
            <p:ph type="dt" sz="half" idx="10"/>
          </p:nvPr>
        </p:nvSpPr>
        <p:spPr>
          <a:xfrm>
            <a:off x="301625" y="6245225"/>
            <a:ext cx="2289175" cy="476250"/>
          </a:xfrm>
        </p:spPr>
        <p:txBody>
          <a:bodyPr/>
          <a:lstStyle>
            <a:lvl1pPr>
              <a:defRPr/>
            </a:lvl1pPr>
          </a:lstStyle>
          <a:p>
            <a:fld id="{77377D9F-85D6-4B23-838E-A0242CD9E8D1}" type="datetime1">
              <a:rPr lang="zh-CN" altLang="en-US"/>
              <a:pPr/>
              <a:t>2017/3/10</a:t>
            </a:fld>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5225"/>
            <a:ext cx="2289175" cy="476250"/>
          </a:xfrm>
        </p:spPr>
        <p:txBody>
          <a:bodyPr/>
          <a:lstStyle>
            <a:lvl1pPr>
              <a:defRPr/>
            </a:lvl1pPr>
          </a:lstStyle>
          <a:p>
            <a:fld id="{DF7DDC05-D32E-4320-A199-78D774481AD7}" type="slidenum">
              <a:rPr lang="en-US" altLang="zh-CN"/>
              <a:pPr/>
              <a:t>‹#›</a:t>
            </a:fld>
            <a:endParaRPr lang="en-US" altLang="zh-CN"/>
          </a:p>
        </p:txBody>
      </p:sp>
    </p:spTree>
    <p:extLst>
      <p:ext uri="{BB962C8B-B14F-4D97-AF65-F5344CB8AC3E}">
        <p14:creationId xmlns:p14="http://schemas.microsoft.com/office/powerpoint/2010/main" val="2214349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41BB437-6365-4CA2-869E-1BFEF39518BD}" type="datetime1">
              <a:rPr lang="zh-CN" altLang="en-US"/>
              <a:pPr/>
              <a:t>2017/3/10</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83AA495-E612-45F4-B662-765AF2ADA7F0}" type="slidenum">
              <a:rPr lang="en-US" altLang="zh-CN"/>
              <a:pPr/>
              <a:t>‹#›</a:t>
            </a:fld>
            <a:endParaRPr lang="en-US" altLang="zh-CN"/>
          </a:p>
        </p:txBody>
      </p:sp>
    </p:spTree>
    <p:extLst>
      <p:ext uri="{BB962C8B-B14F-4D97-AF65-F5344CB8AC3E}">
        <p14:creationId xmlns:p14="http://schemas.microsoft.com/office/powerpoint/2010/main" val="153189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1AAA7B04-37E9-436D-AFE7-5637CF7B8C08}" type="datetime1">
              <a:rPr lang="zh-CN" altLang="en-US"/>
              <a:pPr/>
              <a:t>2017/3/10</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B1B74A0-C40F-458C-B843-DC7ED485CDC5}" type="slidenum">
              <a:rPr lang="en-US" altLang="zh-CN"/>
              <a:pPr/>
              <a:t>‹#›</a:t>
            </a:fld>
            <a:endParaRPr lang="en-US" altLang="zh-CN"/>
          </a:p>
        </p:txBody>
      </p:sp>
    </p:spTree>
    <p:extLst>
      <p:ext uri="{BB962C8B-B14F-4D97-AF65-F5344CB8AC3E}">
        <p14:creationId xmlns:p14="http://schemas.microsoft.com/office/powerpoint/2010/main" val="915671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39F3DDCA-88F1-46C8-A9AE-40E5FFE56CFE}" type="datetime1">
              <a:rPr lang="zh-CN" altLang="en-US"/>
              <a:pPr/>
              <a:t>2017/3/10</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46C0170-13BF-4058-8BE0-DB159B33131D}" type="slidenum">
              <a:rPr lang="en-US" altLang="zh-CN"/>
              <a:pPr/>
              <a:t>‹#›</a:t>
            </a:fld>
            <a:endParaRPr lang="en-US" altLang="zh-CN"/>
          </a:p>
        </p:txBody>
      </p:sp>
    </p:spTree>
    <p:extLst>
      <p:ext uri="{BB962C8B-B14F-4D97-AF65-F5344CB8AC3E}">
        <p14:creationId xmlns:p14="http://schemas.microsoft.com/office/powerpoint/2010/main" val="154256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3442457C-6573-489C-A741-6E0FCB9EB66F}" type="datetime1">
              <a:rPr lang="zh-CN" altLang="en-US"/>
              <a:pPr/>
              <a:t>2017/3/10</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93B3F1B4-263C-4A2B-A069-530E6D939601}" type="slidenum">
              <a:rPr lang="en-US" altLang="zh-CN"/>
              <a:pPr/>
              <a:t>‹#›</a:t>
            </a:fld>
            <a:endParaRPr lang="en-US" altLang="zh-CN"/>
          </a:p>
        </p:txBody>
      </p:sp>
    </p:spTree>
    <p:extLst>
      <p:ext uri="{BB962C8B-B14F-4D97-AF65-F5344CB8AC3E}">
        <p14:creationId xmlns:p14="http://schemas.microsoft.com/office/powerpoint/2010/main" val="45150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B556E307-B66B-4805-81C3-89EF36C79E9C}" type="datetime1">
              <a:rPr lang="zh-CN" altLang="en-US"/>
              <a:pPr/>
              <a:t>2017/3/10</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DD2771A-47E3-4B28-9EE8-44D9A1C06223}" type="slidenum">
              <a:rPr lang="en-US" altLang="zh-CN"/>
              <a:pPr/>
              <a:t>‹#›</a:t>
            </a:fld>
            <a:endParaRPr lang="en-US" altLang="zh-CN"/>
          </a:p>
        </p:txBody>
      </p:sp>
    </p:spTree>
    <p:extLst>
      <p:ext uri="{BB962C8B-B14F-4D97-AF65-F5344CB8AC3E}">
        <p14:creationId xmlns:p14="http://schemas.microsoft.com/office/powerpoint/2010/main" val="1535370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0E147CD5-377B-4DE2-BCB0-681F68223679}" type="datetime1">
              <a:rPr lang="zh-CN" altLang="en-US"/>
              <a:pPr/>
              <a:t>2017/3/10</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D094C494-A2C3-4B93-8816-94A7E7729191}" type="slidenum">
              <a:rPr lang="en-US" altLang="zh-CN"/>
              <a:pPr/>
              <a:t>‹#›</a:t>
            </a:fld>
            <a:endParaRPr lang="en-US" altLang="zh-CN"/>
          </a:p>
        </p:txBody>
      </p:sp>
    </p:spTree>
    <p:extLst>
      <p:ext uri="{BB962C8B-B14F-4D97-AF65-F5344CB8AC3E}">
        <p14:creationId xmlns:p14="http://schemas.microsoft.com/office/powerpoint/2010/main" val="189551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F4D361D-2EED-4ED9-8410-510724ED4D64}" type="datetime1">
              <a:rPr lang="zh-CN" altLang="en-US"/>
              <a:pPr/>
              <a:t>2017/3/10</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EAEAFA7-96C3-4A28-A88D-DDC0514F122F}" type="slidenum">
              <a:rPr lang="en-US" altLang="zh-CN"/>
              <a:pPr/>
              <a:t>‹#›</a:t>
            </a:fld>
            <a:endParaRPr lang="en-US" altLang="zh-CN"/>
          </a:p>
        </p:txBody>
      </p:sp>
    </p:spTree>
    <p:extLst>
      <p:ext uri="{BB962C8B-B14F-4D97-AF65-F5344CB8AC3E}">
        <p14:creationId xmlns:p14="http://schemas.microsoft.com/office/powerpoint/2010/main" val="2664240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EB472345-C35C-4F4D-825C-F177FD561D26}" type="datetime1">
              <a:rPr lang="zh-CN" altLang="en-US"/>
              <a:pPr/>
              <a:t>2017/3/10</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3CCD98C-A072-44B9-A76A-EC8206F2F34A}" type="slidenum">
              <a:rPr lang="en-US" altLang="zh-CN"/>
              <a:pPr/>
              <a:t>‹#›</a:t>
            </a:fld>
            <a:endParaRPr lang="en-US" altLang="zh-CN"/>
          </a:p>
        </p:txBody>
      </p:sp>
    </p:spTree>
    <p:extLst>
      <p:ext uri="{BB962C8B-B14F-4D97-AF65-F5344CB8AC3E}">
        <p14:creationId xmlns:p14="http://schemas.microsoft.com/office/powerpoint/2010/main" val="3480997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893954" name="Rectangle 2"/>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93955" name="Rectangle 3"/>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93956"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9B8B6D61-DC30-49A6-8F4A-5CA7C1F1938D}" type="datetime1">
              <a:rPr lang="zh-CN" altLang="en-US"/>
              <a:pPr/>
              <a:t>2017/3/10</a:t>
            </a:fld>
            <a:endParaRPr lang="en-US" altLang="zh-CN"/>
          </a:p>
        </p:txBody>
      </p:sp>
      <p:sp>
        <p:nvSpPr>
          <p:cNvPr id="89395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893958"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A4F9B21-2829-4937-9BAA-676E995A5EE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http://www.lnnu.edu.cn/xdjyjx/tuxing/Chapter5/CG_Gif_5_009.gif"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http://www.lnnu.edu.cn/xdjyjx/tuxing/Chapter5/CG_Gif_5_011.gif"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http://www.lnnu.edu.cn/xdjyjx/tuxing/Chapter5/CG_Gif_5_012.gif"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http://www.lnnu.edu.cn/xdjyjx/tuxing/Chapter5/CG_Gif_5_002.gif"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http://www.lnnu.edu.cn/xdjyjx/tuxing/Chapter5/CG_Gif_5_201.gif" TargetMode="External"/><Relationship Id="rId7" Type="http://schemas.openxmlformats.org/officeDocument/2006/relationships/image" Target="http://www.lnnu.edu.cn/xdjyjx/tuxing/Chapter5/CG_Gif_5_203.gif" TargetMode="Externa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http://www.lnnu.edu.cn/xdjyjx/tuxing/Chapter5/CG_Gif_5_202.gif" TargetMode="External"/><Relationship Id="rId4" Type="http://schemas.openxmlformats.org/officeDocument/2006/relationships/image" Target="../media/image16.png"/></Relationships>
</file>

<file path=ppt/slides/_rels/slide99.xml.rels><?xml version="1.0" encoding="UTF-8" standalone="yes"?>
<Relationships xmlns="http://schemas.openxmlformats.org/package/2006/relationships"><Relationship Id="rId3" Type="http://schemas.openxmlformats.org/officeDocument/2006/relationships/image" Target="http://www.lnnu.edu.cn/xdjyjx/tuxing/Chapter5/CG_Gif_5_204.gif"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2732318-4ABD-45B3-B06D-E272813246DC}"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55AF8A73-083D-429E-A5C6-B272CDCA8410}" type="slidenum">
              <a:rPr lang="en-US" altLang="zh-CN"/>
              <a:pPr/>
              <a:t>1</a:t>
            </a:fld>
            <a:endParaRPr lang="en-US" altLang="zh-CN"/>
          </a:p>
        </p:txBody>
      </p:sp>
      <p:sp>
        <p:nvSpPr>
          <p:cNvPr id="896002" name="Rectangle 2"/>
          <p:cNvSpPr>
            <a:spLocks noGrp="1" noRot="1" noChangeArrowheads="1"/>
          </p:cNvSpPr>
          <p:nvPr>
            <p:ph type="title"/>
          </p:nvPr>
        </p:nvSpPr>
        <p:spPr/>
        <p:txBody>
          <a:bodyPr/>
          <a:lstStyle/>
          <a:p>
            <a:r>
              <a:rPr lang="zh-CN" altLang="en-US" b="1" u="sng" dirty="0"/>
              <a:t>第二章：数据接口与交换标准</a:t>
            </a:r>
          </a:p>
        </p:txBody>
      </p:sp>
      <p:sp>
        <p:nvSpPr>
          <p:cNvPr id="896003" name="Rectangle 3"/>
          <p:cNvSpPr>
            <a:spLocks noGrp="1" noRot="1" noChangeArrowheads="1"/>
          </p:cNvSpPr>
          <p:nvPr>
            <p:ph type="body" idx="1"/>
          </p:nvPr>
        </p:nvSpPr>
        <p:spPr/>
        <p:txBody>
          <a:bodyPr/>
          <a:lstStyle/>
          <a:p>
            <a:r>
              <a:rPr lang="zh-CN" altLang="en-US" sz="2400" dirty="0"/>
              <a:t>本章内容</a:t>
            </a:r>
          </a:p>
          <a:p>
            <a:pPr lvl="1"/>
            <a:r>
              <a:rPr lang="zh-CN" altLang="en-US" sz="2000" dirty="0"/>
              <a:t>介绍计算机图形学标准中与数据接口和数据交换有关的标准。包括</a:t>
            </a:r>
            <a:r>
              <a:rPr lang="en-US" altLang="zh-CN" sz="2000" dirty="0"/>
              <a:t>GKSM</a:t>
            </a:r>
            <a:r>
              <a:rPr lang="zh-CN" altLang="en-US" sz="2000" dirty="0"/>
              <a:t>，</a:t>
            </a:r>
            <a:r>
              <a:rPr lang="en-US" altLang="zh-CN" sz="2000" dirty="0"/>
              <a:t>CGM</a:t>
            </a:r>
            <a:r>
              <a:rPr lang="zh-CN" altLang="en-US" sz="2000" dirty="0"/>
              <a:t>和</a:t>
            </a:r>
            <a:r>
              <a:rPr lang="en-US" altLang="zh-CN" sz="2000" dirty="0"/>
              <a:t>CGI</a:t>
            </a:r>
            <a:r>
              <a:rPr lang="zh-CN" altLang="en-US" sz="2000" dirty="0"/>
              <a:t>等“低级”数据接口和交换标准，与最终用户密切相关的</a:t>
            </a:r>
            <a:r>
              <a:rPr lang="en-US" altLang="zh-CN" sz="2000" dirty="0"/>
              <a:t>DXF</a:t>
            </a:r>
            <a:r>
              <a:rPr lang="zh-CN" altLang="en-US" sz="2000" dirty="0"/>
              <a:t>，</a:t>
            </a:r>
            <a:r>
              <a:rPr lang="en-US" altLang="zh-CN" sz="2000" dirty="0"/>
              <a:t>IGES</a:t>
            </a:r>
            <a:r>
              <a:rPr lang="zh-CN" altLang="en-US" sz="2000" dirty="0"/>
              <a:t>和</a:t>
            </a:r>
            <a:r>
              <a:rPr lang="en-US" altLang="zh-CN" sz="2000" dirty="0"/>
              <a:t>STEP</a:t>
            </a:r>
            <a:r>
              <a:rPr lang="zh-CN" altLang="en-US" sz="2000" dirty="0"/>
              <a:t>数据交换标准</a:t>
            </a:r>
          </a:p>
          <a:p>
            <a:r>
              <a:rPr lang="zh-CN" altLang="en-US" sz="2400" dirty="0"/>
              <a:t>计算机图形标准的历史</a:t>
            </a:r>
          </a:p>
          <a:p>
            <a:pPr lvl="1"/>
            <a:r>
              <a:rPr lang="en-US" altLang="zh-CN" sz="2000" dirty="0"/>
              <a:t>50</a:t>
            </a:r>
            <a:r>
              <a:rPr lang="zh-CN" altLang="en-US" sz="2000" dirty="0"/>
              <a:t>年代到</a:t>
            </a:r>
            <a:r>
              <a:rPr lang="en-US" altLang="zh-CN" sz="2000" dirty="0"/>
              <a:t>70</a:t>
            </a:r>
            <a:r>
              <a:rPr lang="zh-CN" altLang="en-US" sz="2000" dirty="0"/>
              <a:t>年代初是计算机图形学形成和发展期间，适用于各种不同应用目的的图形硬件设备和针对具体设备和应用的各种图形软件系统不断推出。这些系统由不同的开发者设计开发，通用性较差，影响了计算机图形学的进一步的发展，这导致了计算机图形标准在</a:t>
            </a:r>
            <a:r>
              <a:rPr lang="en-US" altLang="zh-CN" sz="2000" dirty="0"/>
              <a:t>70</a:t>
            </a:r>
            <a:r>
              <a:rPr lang="zh-CN" altLang="en-US" sz="2000" dirty="0"/>
              <a:t>年初出现</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5565701-0E0B-43BE-8D14-3F39495F0F27}"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4B453CBD-C9EC-4C10-9777-5AF8208AFB3B}" type="slidenum">
              <a:rPr lang="en-US" altLang="zh-CN"/>
              <a:pPr/>
              <a:t>10</a:t>
            </a:fld>
            <a:endParaRPr lang="en-US" altLang="zh-CN"/>
          </a:p>
        </p:txBody>
      </p:sp>
      <p:sp>
        <p:nvSpPr>
          <p:cNvPr id="905218" name="Rectangle 2"/>
          <p:cNvSpPr>
            <a:spLocks noGrp="1" noRot="1" noChangeArrowheads="1"/>
          </p:cNvSpPr>
          <p:nvPr>
            <p:ph type="title"/>
          </p:nvPr>
        </p:nvSpPr>
        <p:spPr/>
        <p:txBody>
          <a:bodyPr/>
          <a:lstStyle/>
          <a:p>
            <a:r>
              <a:rPr lang="zh-CN" altLang="en-US" b="1" u="sng"/>
              <a:t>第二章：数据接口与交换标准</a:t>
            </a:r>
          </a:p>
        </p:txBody>
      </p:sp>
      <p:sp>
        <p:nvSpPr>
          <p:cNvPr id="905219" name="Rectangle 3"/>
          <p:cNvSpPr>
            <a:spLocks noGrp="1" noRot="1" noChangeArrowheads="1"/>
          </p:cNvSpPr>
          <p:nvPr>
            <p:ph type="body" idx="1"/>
          </p:nvPr>
        </p:nvSpPr>
        <p:spPr/>
        <p:txBody>
          <a:bodyPr/>
          <a:lstStyle/>
          <a:p>
            <a:pPr lvl="1"/>
            <a:r>
              <a:rPr lang="en-US" altLang="zh-CN" sz="2000"/>
              <a:t>GKS</a:t>
            </a:r>
            <a:r>
              <a:rPr lang="zh-CN" altLang="en-US" sz="2000"/>
              <a:t>提供了一个与元文件的接口，规定如何写</a:t>
            </a:r>
            <a:r>
              <a:rPr lang="en-US" altLang="zh-CN" sz="2000"/>
              <a:t>/</a:t>
            </a:r>
            <a:r>
              <a:rPr lang="zh-CN" altLang="en-US" sz="2000"/>
              <a:t>读元文件。为了能在</a:t>
            </a:r>
            <a:r>
              <a:rPr lang="en-US" altLang="zh-CN" sz="2000"/>
              <a:t>GKS</a:t>
            </a:r>
            <a:r>
              <a:rPr lang="zh-CN" altLang="en-US" sz="2000"/>
              <a:t>中以一致和容易使用的方式来处理各种事务，</a:t>
            </a:r>
            <a:r>
              <a:rPr lang="en-US" altLang="zh-CN" sz="2000"/>
              <a:t>GKS</a:t>
            </a:r>
            <a:r>
              <a:rPr lang="zh-CN" altLang="en-US" sz="2000"/>
              <a:t>没有采用通常的文件管理方式来处理元文件，而是把它做为工作站</a:t>
            </a:r>
            <a:r>
              <a:rPr lang="en-US" altLang="zh-CN" sz="2000"/>
              <a:t>(</a:t>
            </a:r>
            <a:r>
              <a:rPr lang="zh-CN" altLang="en-US" sz="2000"/>
              <a:t>在</a:t>
            </a:r>
            <a:r>
              <a:rPr lang="en-US" altLang="zh-CN" sz="2000"/>
              <a:t>GKS</a:t>
            </a:r>
            <a:r>
              <a:rPr lang="zh-CN" altLang="en-US" sz="2000"/>
              <a:t>中，工作站是图形设备的一种抽象</a:t>
            </a:r>
            <a:r>
              <a:rPr lang="en-US" altLang="zh-CN" sz="2000"/>
              <a:t>)</a:t>
            </a:r>
            <a:r>
              <a:rPr lang="zh-CN" altLang="en-US" sz="2000"/>
              <a:t>来处理。元文件的写、读分别对应</a:t>
            </a:r>
            <a:r>
              <a:rPr lang="en-US" altLang="zh-CN" sz="2000"/>
              <a:t>GKS</a:t>
            </a:r>
            <a:r>
              <a:rPr lang="zh-CN" altLang="en-US" sz="2000"/>
              <a:t>元文件输出</a:t>
            </a:r>
            <a:r>
              <a:rPr lang="en-US" altLang="zh-CN" sz="2000"/>
              <a:t>/</a:t>
            </a:r>
            <a:r>
              <a:rPr lang="zh-CN" altLang="en-US" sz="2000"/>
              <a:t>输入工作站</a:t>
            </a:r>
            <a:r>
              <a:rPr lang="en-US" altLang="zh-CN" sz="2000"/>
              <a:t>MO/MI</a:t>
            </a:r>
            <a:r>
              <a:rPr lang="zh-CN" altLang="en-US" sz="2000"/>
              <a:t>，一个</a:t>
            </a:r>
            <a:r>
              <a:rPr lang="en-US" altLang="zh-CN" sz="2000"/>
              <a:t>GKS</a:t>
            </a:r>
            <a:r>
              <a:rPr lang="zh-CN" altLang="en-US" sz="2000"/>
              <a:t>元文件的建立通过</a:t>
            </a:r>
            <a:r>
              <a:rPr lang="en-US" altLang="zh-CN" sz="2000"/>
              <a:t>MO</a:t>
            </a:r>
            <a:r>
              <a:rPr lang="zh-CN" altLang="en-US" sz="2000"/>
              <a:t>种类的工作站来完成，而将一个</a:t>
            </a:r>
            <a:r>
              <a:rPr lang="en-US" altLang="zh-CN" sz="2000"/>
              <a:t>GKS</a:t>
            </a:r>
            <a:r>
              <a:rPr lang="zh-CN" altLang="en-US" sz="2000"/>
              <a:t>元文件读入</a:t>
            </a:r>
            <a:r>
              <a:rPr lang="en-US" altLang="zh-CN" sz="2000"/>
              <a:t>GKS</a:t>
            </a:r>
            <a:r>
              <a:rPr lang="zh-CN" altLang="en-US" sz="2000"/>
              <a:t>则由</a:t>
            </a:r>
            <a:r>
              <a:rPr lang="en-US" altLang="zh-CN" sz="2000"/>
              <a:t>MI</a:t>
            </a:r>
            <a:r>
              <a:rPr lang="zh-CN" altLang="en-US" sz="2000"/>
              <a:t>种类的工作站执行，如图</a:t>
            </a:r>
            <a:r>
              <a:rPr lang="en-US" altLang="zh-CN" sz="2000"/>
              <a:t>6.2</a:t>
            </a:r>
            <a:r>
              <a:rPr lang="zh-CN" altLang="en-US" sz="2000"/>
              <a:t>所示。</a:t>
            </a:r>
            <a:r>
              <a:rPr lang="en-US" altLang="zh-CN" sz="2000"/>
              <a:t>GKS</a:t>
            </a:r>
            <a:r>
              <a:rPr lang="zh-CN" altLang="en-US" sz="2000"/>
              <a:t>所提供的与元文件的接口对元文件的内容和格式并无特定要求，但</a:t>
            </a:r>
            <a:r>
              <a:rPr lang="en-US" altLang="zh-CN" sz="2000"/>
              <a:t>GKS</a:t>
            </a:r>
            <a:r>
              <a:rPr lang="zh-CN" altLang="en-US" sz="2000"/>
              <a:t>的实现系统在实现该接口的功能时，必然依赖于元文件的内容和格式</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55B7D34-C66F-420F-8A52-33464DDD16F9}"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DAFD66E9-30FD-4980-A9E0-D8FD917A437D}" type="slidenum">
              <a:rPr lang="en-US" altLang="zh-CN"/>
              <a:pPr/>
              <a:t>100</a:t>
            </a:fld>
            <a:endParaRPr lang="en-US" altLang="zh-CN"/>
          </a:p>
        </p:txBody>
      </p:sp>
      <p:sp>
        <p:nvSpPr>
          <p:cNvPr id="1122306" name="Rectangle 2"/>
          <p:cNvSpPr>
            <a:spLocks noGrp="1" noRot="1" noChangeArrowheads="1"/>
          </p:cNvSpPr>
          <p:nvPr>
            <p:ph type="title"/>
          </p:nvPr>
        </p:nvSpPr>
        <p:spPr/>
        <p:txBody>
          <a:bodyPr/>
          <a:lstStyle/>
          <a:p>
            <a:r>
              <a:rPr lang="zh-CN" altLang="en-US" b="1" u="sng"/>
              <a:t>第二章：数据接口与交换标准</a:t>
            </a:r>
          </a:p>
        </p:txBody>
      </p:sp>
      <p:sp>
        <p:nvSpPr>
          <p:cNvPr id="1122307" name="Rectangle 3"/>
          <p:cNvSpPr>
            <a:spLocks noGrp="1" noRot="1" noChangeArrowheads="1"/>
          </p:cNvSpPr>
          <p:nvPr>
            <p:ph type="body" idx="1"/>
          </p:nvPr>
        </p:nvSpPr>
        <p:spPr/>
        <p:txBody>
          <a:bodyPr/>
          <a:lstStyle/>
          <a:p>
            <a:r>
              <a:rPr lang="en-US" altLang="zh-CN" sz="2400"/>
              <a:t>2.7.4 </a:t>
            </a:r>
            <a:r>
              <a:rPr lang="zh-CN" altLang="en-US" sz="2400"/>
              <a:t>坐标变换</a:t>
            </a:r>
          </a:p>
          <a:p>
            <a:pPr lvl="1"/>
            <a:r>
              <a:rPr lang="zh-CN" altLang="en-US" sz="2000"/>
              <a:t>照相机拍摄过程与</a:t>
            </a:r>
            <a:r>
              <a:rPr lang="en-US" altLang="zh-CN" sz="2000"/>
              <a:t>OpenGL</a:t>
            </a:r>
            <a:r>
              <a:rPr lang="zh-CN" altLang="en-US" sz="2000"/>
              <a:t>坐标变换过程的类比</a:t>
            </a:r>
          </a:p>
          <a:p>
            <a:pPr lvl="2"/>
            <a:r>
              <a:rPr lang="zh-CN" altLang="en-US" sz="1800"/>
              <a:t>竖起三角架，将照相机对准场景</a:t>
            </a:r>
            <a:r>
              <a:rPr lang="en-US" altLang="zh-CN" sz="1800"/>
              <a:t>&lt;</a:t>
            </a:r>
            <a:r>
              <a:rPr lang="zh-CN" altLang="en-US" sz="1800"/>
              <a:t>－</a:t>
            </a:r>
            <a:r>
              <a:rPr lang="en-US" altLang="zh-CN" sz="1800"/>
              <a:t>&gt;</a:t>
            </a:r>
            <a:r>
              <a:rPr lang="zh-CN" altLang="en-US" sz="1800"/>
              <a:t>视图变换</a:t>
            </a:r>
          </a:p>
          <a:p>
            <a:pPr lvl="2"/>
            <a:r>
              <a:rPr lang="zh-CN" altLang="en-US" sz="1800"/>
              <a:t>将要拍的场景置于所要求的位置上</a:t>
            </a:r>
            <a:r>
              <a:rPr lang="en-US" altLang="zh-CN" sz="1800"/>
              <a:t>&lt;</a:t>
            </a:r>
            <a:r>
              <a:rPr lang="zh-CN" altLang="en-US" sz="1800"/>
              <a:t>－</a:t>
            </a:r>
            <a:r>
              <a:rPr lang="en-US" altLang="zh-CN" sz="1800"/>
              <a:t>&gt;</a:t>
            </a:r>
            <a:r>
              <a:rPr lang="zh-CN" altLang="en-US" sz="1800"/>
              <a:t>造型变换</a:t>
            </a:r>
          </a:p>
          <a:p>
            <a:pPr lvl="2"/>
            <a:r>
              <a:rPr lang="zh-CN" altLang="en-US" sz="1800"/>
              <a:t>选择照相机透镜或调整焦距</a:t>
            </a:r>
            <a:r>
              <a:rPr lang="en-US" altLang="zh-CN" sz="1800"/>
              <a:t>&lt;</a:t>
            </a:r>
            <a:r>
              <a:rPr lang="zh-CN" altLang="en-US" sz="1800"/>
              <a:t>－</a:t>
            </a:r>
            <a:r>
              <a:rPr lang="en-US" altLang="zh-CN" sz="1800"/>
              <a:t>&gt;</a:t>
            </a:r>
            <a:r>
              <a:rPr lang="zh-CN" altLang="en-US" sz="1800"/>
              <a:t>投影变换</a:t>
            </a:r>
          </a:p>
          <a:p>
            <a:pPr lvl="2"/>
            <a:r>
              <a:rPr lang="zh-CN" altLang="en-US" sz="1800"/>
              <a:t>确定最终的照片需要多大如放大照片</a:t>
            </a:r>
            <a:r>
              <a:rPr lang="en-US" altLang="zh-CN" sz="1800"/>
              <a:t>&lt;</a:t>
            </a:r>
            <a:r>
              <a:rPr lang="zh-CN" altLang="en-US" sz="1800"/>
              <a:t>－</a:t>
            </a:r>
            <a:r>
              <a:rPr lang="en-US" altLang="zh-CN" sz="1800"/>
              <a:t>&gt;</a:t>
            </a:r>
            <a:r>
              <a:rPr lang="zh-CN" altLang="en-US" sz="1800"/>
              <a:t>视口变换</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57A470F2-727E-4159-9A46-7C06C6D56ED6}" type="datetime1">
              <a:rPr lang="zh-CN" altLang="en-US"/>
              <a:pPr/>
              <a:t>2017/3/10</a:t>
            </a:fld>
            <a:endParaRPr lang="en-US" altLang="zh-CN"/>
          </a:p>
        </p:txBody>
      </p:sp>
      <p:sp>
        <p:nvSpPr>
          <p:cNvPr id="7" name="灯片编号占位符 5"/>
          <p:cNvSpPr>
            <a:spLocks noGrp="1"/>
          </p:cNvSpPr>
          <p:nvPr>
            <p:ph type="sldNum" sz="quarter" idx="12"/>
          </p:nvPr>
        </p:nvSpPr>
        <p:spPr/>
        <p:txBody>
          <a:bodyPr/>
          <a:lstStyle/>
          <a:p>
            <a:fld id="{BD20EA5C-4304-40DE-BD33-11F3E490D0ED}" type="slidenum">
              <a:rPr lang="en-US" altLang="zh-CN"/>
              <a:pPr/>
              <a:t>101</a:t>
            </a:fld>
            <a:endParaRPr lang="en-US" altLang="zh-CN"/>
          </a:p>
        </p:txBody>
      </p:sp>
      <p:sp>
        <p:nvSpPr>
          <p:cNvPr id="762882" name="Rectangle 2"/>
          <p:cNvSpPr>
            <a:spLocks noGrp="1" noRot="1" noChangeArrowheads="1"/>
          </p:cNvSpPr>
          <p:nvPr>
            <p:ph type="title"/>
          </p:nvPr>
        </p:nvSpPr>
        <p:spPr/>
        <p:txBody>
          <a:bodyPr/>
          <a:lstStyle/>
          <a:p>
            <a:r>
              <a:rPr lang="zh-CN" altLang="en-US" b="1" u="sng"/>
              <a:t>第二章：数据接口与交换标准</a:t>
            </a:r>
          </a:p>
        </p:txBody>
      </p:sp>
      <p:pic>
        <p:nvPicPr>
          <p:cNvPr id="762883" name="Picture 3" descr="CG_Gif_5_00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92275" y="1628775"/>
            <a:ext cx="575945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62884" name="Rectangle 4"/>
          <p:cNvSpPr>
            <a:spLocks noChangeArrowheads="1"/>
          </p:cNvSpPr>
          <p:nvPr/>
        </p:nvSpPr>
        <p:spPr bwMode="auto">
          <a:xfrm>
            <a:off x="1908175" y="6021388"/>
            <a:ext cx="5530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图</a:t>
            </a:r>
            <a:r>
              <a:rPr lang="en-US" altLang="zh-CN"/>
              <a:t>5-1-7 </a:t>
            </a:r>
            <a:r>
              <a:rPr lang="zh-CN" altLang="en-US"/>
              <a:t>照相机的拍摄过程与</a:t>
            </a:r>
            <a:r>
              <a:rPr lang="en-US" altLang="zh-CN"/>
              <a:t>OpenGL</a:t>
            </a:r>
            <a:r>
              <a:rPr lang="zh-CN" altLang="en-US"/>
              <a:t>坐标变换的类比</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CC81228-3DCC-4306-8AD9-50E2A61143CF}"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65610E60-1218-4EDC-A2C1-0BD4F2493907}" type="slidenum">
              <a:rPr lang="en-US" altLang="zh-CN"/>
              <a:pPr/>
              <a:t>102</a:t>
            </a:fld>
            <a:endParaRPr lang="en-US" altLang="zh-CN"/>
          </a:p>
        </p:txBody>
      </p:sp>
      <p:sp>
        <p:nvSpPr>
          <p:cNvPr id="1124354" name="Rectangle 2"/>
          <p:cNvSpPr>
            <a:spLocks noGrp="1" noRot="1" noChangeArrowheads="1"/>
          </p:cNvSpPr>
          <p:nvPr>
            <p:ph type="title"/>
          </p:nvPr>
        </p:nvSpPr>
        <p:spPr/>
        <p:txBody>
          <a:bodyPr/>
          <a:lstStyle/>
          <a:p>
            <a:r>
              <a:rPr lang="zh-CN" altLang="en-US" b="1" u="sng"/>
              <a:t>第二章：数据接口与交换标准</a:t>
            </a:r>
          </a:p>
        </p:txBody>
      </p:sp>
      <p:sp>
        <p:nvSpPr>
          <p:cNvPr id="1124355" name="Rectangle 3"/>
          <p:cNvSpPr>
            <a:spLocks noGrp="1" noRot="1" noChangeArrowheads="1"/>
          </p:cNvSpPr>
          <p:nvPr>
            <p:ph type="body" idx="1"/>
          </p:nvPr>
        </p:nvSpPr>
        <p:spPr/>
        <p:txBody>
          <a:bodyPr/>
          <a:lstStyle/>
          <a:p>
            <a:pPr lvl="1"/>
            <a:r>
              <a:rPr lang="zh-CN" altLang="en-US" sz="2000"/>
              <a:t>常用的变换函数</a:t>
            </a:r>
          </a:p>
          <a:p>
            <a:pPr lvl="2"/>
            <a:r>
              <a:rPr lang="en-US" altLang="zh-CN" sz="1800"/>
              <a:t>void glMatrixMode(Glenum mode); </a:t>
            </a:r>
          </a:p>
          <a:p>
            <a:pPr lvl="2">
              <a:buFont typeface="Wingdings" pitchFamily="2" charset="2"/>
              <a:buNone/>
            </a:pPr>
            <a:r>
              <a:rPr lang="en-US" altLang="zh-CN" sz="1800"/>
              <a:t>    //</a:t>
            </a:r>
            <a:r>
              <a:rPr lang="zh-CN" altLang="en-US" sz="1800"/>
              <a:t>该函数指定哪一种矩阵为当前矩阵；</a:t>
            </a:r>
            <a:r>
              <a:rPr lang="en-US" altLang="zh-CN" sz="1800"/>
              <a:t>mode</a:t>
            </a:r>
            <a:r>
              <a:rPr lang="zh-CN" altLang="en-US" sz="1800"/>
              <a:t>指定当前矩阵的类型：</a:t>
            </a:r>
            <a:r>
              <a:rPr lang="en-US" altLang="zh-CN" sz="1800"/>
              <a:t>GL_MODELVIEW</a:t>
            </a:r>
            <a:r>
              <a:rPr lang="zh-CN" altLang="en-US" sz="1800"/>
              <a:t>：后继的操作均在</a:t>
            </a:r>
            <a:r>
              <a:rPr lang="en-US" altLang="zh-CN" sz="1800"/>
              <a:t>modelview(</a:t>
            </a:r>
            <a:r>
              <a:rPr lang="zh-CN" altLang="en-US" sz="1800"/>
              <a:t>视图造型</a:t>
            </a:r>
            <a:r>
              <a:rPr lang="en-US" altLang="zh-CN" sz="1800"/>
              <a:t>)</a:t>
            </a:r>
            <a:r>
              <a:rPr lang="zh-CN" altLang="en-US" sz="1800"/>
              <a:t>变换范围内</a:t>
            </a:r>
          </a:p>
          <a:p>
            <a:pPr lvl="2">
              <a:buFont typeface="Wingdings" pitchFamily="2" charset="2"/>
              <a:buNone/>
            </a:pPr>
            <a:r>
              <a:rPr lang="zh-CN" altLang="en-US" sz="1800"/>
              <a:t>	</a:t>
            </a:r>
            <a:r>
              <a:rPr lang="en-US" altLang="zh-CN" sz="1800"/>
              <a:t>GL_PROJECTION</a:t>
            </a:r>
            <a:r>
              <a:rPr lang="zh-CN" altLang="en-US" sz="1800"/>
              <a:t>：后继的操作均在投影变换范围内</a:t>
            </a:r>
          </a:p>
          <a:p>
            <a:pPr lvl="2">
              <a:buFont typeface="Wingdings" pitchFamily="2" charset="2"/>
              <a:buNone/>
            </a:pPr>
            <a:r>
              <a:rPr lang="zh-CN" altLang="en-US" sz="1800"/>
              <a:t>	</a:t>
            </a:r>
            <a:r>
              <a:rPr lang="en-US" altLang="zh-CN" sz="1800"/>
              <a:t>GL_TEXTURE</a:t>
            </a:r>
            <a:r>
              <a:rPr lang="zh-CN" altLang="en-US" sz="1800"/>
              <a:t>：后继的操作在纹理映射范围内。某一时刻只能处于其中的一种状态。缺省时，处于</a:t>
            </a:r>
            <a:r>
              <a:rPr lang="en-US" altLang="zh-CN" sz="1800"/>
              <a:t>GL_MODELVIEW</a:t>
            </a:r>
            <a:r>
              <a:rPr lang="zh-CN" altLang="en-US" sz="1800"/>
              <a:t>状态</a:t>
            </a:r>
          </a:p>
          <a:p>
            <a:pPr lvl="2"/>
            <a:r>
              <a:rPr lang="en-US" altLang="zh-CN" sz="1800"/>
              <a:t>void glLoadIdentity(void); </a:t>
            </a:r>
          </a:p>
          <a:p>
            <a:pPr lvl="2">
              <a:buFont typeface="Wingdings" pitchFamily="2" charset="2"/>
              <a:buNone/>
            </a:pPr>
            <a:r>
              <a:rPr lang="en-US" altLang="zh-CN" sz="1800"/>
              <a:t>	//</a:t>
            </a:r>
            <a:r>
              <a:rPr lang="zh-CN" altLang="en-US" sz="1800"/>
              <a:t>该函数设置单位矩阵为当前矩阵</a:t>
            </a:r>
          </a:p>
          <a:p>
            <a:pPr lvl="2"/>
            <a:r>
              <a:rPr lang="en-US" altLang="zh-CN" sz="1800"/>
              <a:t>void glLoadMatrix{fd}(const TYPE* m); </a:t>
            </a:r>
          </a:p>
          <a:p>
            <a:pPr lvl="2">
              <a:buFont typeface="Wingdings" pitchFamily="2" charset="2"/>
              <a:buNone/>
            </a:pPr>
            <a:r>
              <a:rPr lang="en-US" altLang="zh-CN" sz="1800"/>
              <a:t>	//</a:t>
            </a:r>
            <a:r>
              <a:rPr lang="zh-CN" altLang="en-US" sz="1800"/>
              <a:t>该函数用任意矩阵</a:t>
            </a:r>
            <a:r>
              <a:rPr lang="en-US" altLang="zh-CN" sz="1800"/>
              <a:t>(</a:t>
            </a:r>
            <a:r>
              <a:rPr lang="zh-CN" altLang="en-US" sz="1800"/>
              <a:t>例如</a:t>
            </a:r>
            <a:r>
              <a:rPr lang="en-US" altLang="zh-CN" sz="1800"/>
              <a:t>4×4)</a:t>
            </a:r>
            <a:r>
              <a:rPr lang="zh-CN" altLang="en-US" sz="1800"/>
              <a:t>替代当前矩阵 ，</a:t>
            </a:r>
            <a:r>
              <a:rPr lang="en-US" altLang="zh-CN" sz="1800"/>
              <a:t>m</a:t>
            </a:r>
            <a:r>
              <a:rPr lang="zh-CN" altLang="en-US" sz="1800"/>
              <a:t>指定</a:t>
            </a:r>
            <a:r>
              <a:rPr lang="en-US" altLang="zh-CN" sz="1800"/>
              <a:t>16</a:t>
            </a:r>
            <a:r>
              <a:rPr lang="zh-CN" altLang="en-US" sz="1800"/>
              <a:t>个元素</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C2F51FEA-35FD-47FE-B66B-F36AE6055DFC}" type="datetime1">
              <a:rPr lang="zh-CN" altLang="en-US"/>
              <a:pPr/>
              <a:t>2017/3/10</a:t>
            </a:fld>
            <a:endParaRPr lang="en-US" altLang="zh-CN"/>
          </a:p>
        </p:txBody>
      </p:sp>
      <p:sp>
        <p:nvSpPr>
          <p:cNvPr id="7" name="灯片编号占位符 5"/>
          <p:cNvSpPr>
            <a:spLocks noGrp="1"/>
          </p:cNvSpPr>
          <p:nvPr>
            <p:ph type="sldNum" sz="quarter" idx="12"/>
          </p:nvPr>
        </p:nvSpPr>
        <p:spPr/>
        <p:txBody>
          <a:bodyPr/>
          <a:lstStyle/>
          <a:p>
            <a:fld id="{31133082-EEA5-4913-B990-295726B4A938}" type="slidenum">
              <a:rPr lang="en-US" altLang="zh-CN"/>
              <a:pPr/>
              <a:t>103</a:t>
            </a:fld>
            <a:endParaRPr lang="en-US" altLang="zh-CN"/>
          </a:p>
        </p:txBody>
      </p:sp>
      <p:sp>
        <p:nvSpPr>
          <p:cNvPr id="1125378" name="Rectangle 2"/>
          <p:cNvSpPr>
            <a:spLocks noGrp="1" noRot="1" noChangeArrowheads="1"/>
          </p:cNvSpPr>
          <p:nvPr>
            <p:ph type="title"/>
          </p:nvPr>
        </p:nvSpPr>
        <p:spPr/>
        <p:txBody>
          <a:bodyPr/>
          <a:lstStyle/>
          <a:p>
            <a:r>
              <a:rPr lang="zh-CN" altLang="en-US" b="1" u="sng"/>
              <a:t>第二章：数据接口与交换标准</a:t>
            </a:r>
          </a:p>
        </p:txBody>
      </p:sp>
      <p:sp>
        <p:nvSpPr>
          <p:cNvPr id="1125379" name="Rectangle 3"/>
          <p:cNvSpPr>
            <a:spLocks noGrp="1" noRot="1" noChangeArrowheads="1"/>
          </p:cNvSpPr>
          <p:nvPr>
            <p:ph type="body" idx="1"/>
          </p:nvPr>
        </p:nvSpPr>
        <p:spPr/>
        <p:txBody>
          <a:bodyPr/>
          <a:lstStyle/>
          <a:p>
            <a:pPr lvl="2"/>
            <a:r>
              <a:rPr lang="en-US" altLang="zh-CN" sz="1800"/>
              <a:t>void glMultMatrix{fd}(const TYPE* m); //</a:t>
            </a:r>
            <a:r>
              <a:rPr lang="zh-CN" altLang="en-US" sz="1800"/>
              <a:t>该函数用任意矩阵</a:t>
            </a:r>
            <a:r>
              <a:rPr lang="en-US" altLang="zh-CN" sz="1800"/>
              <a:t>(</a:t>
            </a:r>
            <a:r>
              <a:rPr lang="zh-CN" altLang="en-US" sz="1800"/>
              <a:t>例如</a:t>
            </a:r>
            <a:r>
              <a:rPr lang="en-US" altLang="zh-CN" sz="1800"/>
              <a:t>4×4)</a:t>
            </a:r>
            <a:r>
              <a:rPr lang="zh-CN" altLang="en-US" sz="1800"/>
              <a:t>乘当前矩阵，</a:t>
            </a:r>
            <a:r>
              <a:rPr lang="en-US" altLang="zh-CN" sz="1800"/>
              <a:t>m</a:t>
            </a:r>
            <a:r>
              <a:rPr lang="zh-CN" altLang="en-US" sz="1800"/>
              <a:t>指定</a:t>
            </a:r>
            <a:r>
              <a:rPr lang="en-US" altLang="zh-CN" sz="1800"/>
              <a:t>16</a:t>
            </a:r>
            <a:r>
              <a:rPr lang="zh-CN" altLang="en-US" sz="1800"/>
              <a:t>个元素。参数</a:t>
            </a:r>
            <a:r>
              <a:rPr lang="en-US" altLang="zh-CN" sz="1800"/>
              <a:t>m</a:t>
            </a:r>
            <a:r>
              <a:rPr lang="zh-CN" altLang="en-US" sz="1800"/>
              <a:t>为指定矩阵</a:t>
            </a:r>
            <a:r>
              <a:rPr lang="en-US" altLang="zh-CN" sz="1800"/>
              <a:t>M</a:t>
            </a:r>
            <a:r>
              <a:rPr lang="zh-CN" altLang="en-US" sz="1800"/>
              <a:t>，</a:t>
            </a:r>
            <a:r>
              <a:rPr lang="en-US" altLang="zh-CN" sz="1800"/>
              <a:t>M</a:t>
            </a:r>
            <a:r>
              <a:rPr lang="zh-CN" altLang="en-US" sz="1800"/>
              <a:t>由</a:t>
            </a:r>
            <a:r>
              <a:rPr lang="en-US" altLang="zh-CN" sz="1800"/>
              <a:t>16</a:t>
            </a:r>
            <a:r>
              <a:rPr lang="zh-CN" altLang="en-US" sz="1800"/>
              <a:t>个值的向量</a:t>
            </a:r>
            <a:r>
              <a:rPr lang="en-US" altLang="zh-CN" sz="1800"/>
              <a:t>(m1,m2,...m16)</a:t>
            </a:r>
            <a:r>
              <a:rPr lang="zh-CN" altLang="en-US" sz="1800"/>
              <a:t>组成</a:t>
            </a:r>
          </a:p>
        </p:txBody>
      </p:sp>
      <p:pic>
        <p:nvPicPr>
          <p:cNvPr id="1125380" name="Picture 4" descr="CG_Gif_5_2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3141663"/>
            <a:ext cx="3736975" cy="166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00E0DA-9315-4A17-A032-E74578497331}"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C6DC5F0A-E595-46B8-B02E-F77EAF25C344}" type="slidenum">
              <a:rPr lang="en-US" altLang="zh-CN"/>
              <a:pPr/>
              <a:t>104</a:t>
            </a:fld>
            <a:endParaRPr lang="en-US" altLang="zh-CN"/>
          </a:p>
        </p:txBody>
      </p:sp>
      <p:sp>
        <p:nvSpPr>
          <p:cNvPr id="1126402" name="Rectangle 2"/>
          <p:cNvSpPr>
            <a:spLocks noGrp="1" noRot="1" noChangeArrowheads="1"/>
          </p:cNvSpPr>
          <p:nvPr>
            <p:ph type="title"/>
          </p:nvPr>
        </p:nvSpPr>
        <p:spPr/>
        <p:txBody>
          <a:bodyPr/>
          <a:lstStyle/>
          <a:p>
            <a:r>
              <a:rPr lang="zh-CN" altLang="en-US" b="1" u="sng"/>
              <a:t>第二章：数据接口与交换标准</a:t>
            </a:r>
          </a:p>
        </p:txBody>
      </p:sp>
      <p:sp>
        <p:nvSpPr>
          <p:cNvPr id="1126403" name="Rectangle 3"/>
          <p:cNvSpPr>
            <a:spLocks noGrp="1" noRot="1" noChangeArrowheads="1"/>
          </p:cNvSpPr>
          <p:nvPr>
            <p:ph type="body" idx="1"/>
          </p:nvPr>
        </p:nvSpPr>
        <p:spPr/>
        <p:txBody>
          <a:bodyPr/>
          <a:lstStyle/>
          <a:p>
            <a:pPr lvl="1"/>
            <a:r>
              <a:rPr lang="zh-CN" altLang="en-US" sz="2000"/>
              <a:t>视图造型变换</a:t>
            </a:r>
          </a:p>
          <a:p>
            <a:pPr lvl="2"/>
            <a:r>
              <a:rPr lang="zh-CN" altLang="en-US" sz="1800"/>
              <a:t>视图造型变换过程</a:t>
            </a:r>
          </a:p>
          <a:p>
            <a:pPr lvl="3"/>
            <a:r>
              <a:rPr lang="zh-CN" altLang="en-US" sz="1600"/>
              <a:t>一个将顶点坐标从世界坐标系变换到视觉坐标系的过程</a:t>
            </a:r>
          </a:p>
          <a:p>
            <a:pPr lvl="2"/>
            <a:r>
              <a:rPr lang="zh-CN" altLang="en-US" sz="1800"/>
              <a:t>世界坐标系</a:t>
            </a:r>
            <a:r>
              <a:rPr lang="en-US" altLang="zh-CN" sz="1800"/>
              <a:t>(</a:t>
            </a:r>
            <a:r>
              <a:rPr lang="zh-CN" altLang="en-US" sz="1800"/>
              <a:t>全局坐标系</a:t>
            </a:r>
            <a:r>
              <a:rPr lang="en-US" altLang="zh-CN" sz="1800"/>
              <a:t>)</a:t>
            </a:r>
          </a:p>
          <a:p>
            <a:pPr lvl="3"/>
            <a:r>
              <a:rPr lang="zh-CN" altLang="en-US" sz="1600"/>
              <a:t>右手坐标系，可以认为该坐标系是固定不变的，在初始态下，其</a:t>
            </a:r>
            <a:r>
              <a:rPr lang="en-US" altLang="zh-CN" sz="1600"/>
              <a:t>x</a:t>
            </a:r>
            <a:r>
              <a:rPr lang="zh-CN" altLang="en-US" sz="1600"/>
              <a:t>轴为沿屏幕水平向右，</a:t>
            </a:r>
            <a:r>
              <a:rPr lang="en-US" altLang="zh-CN" sz="1600"/>
              <a:t>y</a:t>
            </a:r>
            <a:r>
              <a:rPr lang="zh-CN" altLang="en-US" sz="1600"/>
              <a:t>轴为沿屏幕垂直向上，</a:t>
            </a:r>
            <a:r>
              <a:rPr lang="en-US" altLang="zh-CN" sz="1600"/>
              <a:t>z</a:t>
            </a:r>
            <a:r>
              <a:rPr lang="zh-CN" altLang="en-US" sz="1600"/>
              <a:t>轴则为垂直屏幕面向外指向用户，如果在程序中对视点进行转换会发生变化</a:t>
            </a:r>
          </a:p>
          <a:p>
            <a:pPr lvl="2"/>
            <a:r>
              <a:rPr lang="zh-CN" altLang="en-US" sz="1800"/>
              <a:t>视觉坐标系</a:t>
            </a:r>
            <a:r>
              <a:rPr lang="en-US" altLang="zh-CN" sz="1800"/>
              <a:t>(</a:t>
            </a:r>
            <a:r>
              <a:rPr lang="zh-CN" altLang="en-US" sz="1800"/>
              <a:t>局部坐标系</a:t>
            </a:r>
            <a:r>
              <a:rPr lang="en-US" altLang="zh-CN" sz="1800"/>
              <a:t>)</a:t>
            </a:r>
          </a:p>
          <a:p>
            <a:pPr lvl="3"/>
            <a:r>
              <a:rPr lang="zh-CN" altLang="en-US" sz="1600"/>
              <a:t>左手坐标系，可以活动的。在初始态下，其原点及</a:t>
            </a:r>
            <a:r>
              <a:rPr lang="en-US" altLang="zh-CN" sz="1600"/>
              <a:t>x, y </a:t>
            </a:r>
            <a:r>
              <a:rPr lang="zh-CN" altLang="en-US" sz="1600"/>
              <a:t>轴分别与世界坐标系的原点及</a:t>
            </a:r>
            <a:r>
              <a:rPr lang="en-US" altLang="zh-CN" sz="1600"/>
              <a:t>x,y </a:t>
            </a:r>
            <a:r>
              <a:rPr lang="zh-CN" altLang="en-US" sz="1600"/>
              <a:t>轴重合，而</a:t>
            </a:r>
            <a:r>
              <a:rPr lang="en-US" altLang="zh-CN" sz="1600"/>
              <a:t>z </a:t>
            </a:r>
            <a:r>
              <a:rPr lang="zh-CN" altLang="en-US" sz="1600"/>
              <a:t>轴则正好相反，即为垂直屏幕面向内</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B778737E-CCC6-4F80-9902-B9B3F019EEB0}" type="datetime1">
              <a:rPr lang="zh-CN" altLang="en-US"/>
              <a:pPr/>
              <a:t>2017/3/10</a:t>
            </a:fld>
            <a:endParaRPr lang="en-US" altLang="zh-CN"/>
          </a:p>
        </p:txBody>
      </p:sp>
      <p:sp>
        <p:nvSpPr>
          <p:cNvPr id="7" name="灯片编号占位符 5"/>
          <p:cNvSpPr>
            <a:spLocks noGrp="1"/>
          </p:cNvSpPr>
          <p:nvPr>
            <p:ph type="sldNum" sz="quarter" idx="12"/>
          </p:nvPr>
        </p:nvSpPr>
        <p:spPr/>
        <p:txBody>
          <a:bodyPr/>
          <a:lstStyle/>
          <a:p>
            <a:fld id="{DBDA44E7-45A5-4F84-B234-6FBBF6FF1976}" type="slidenum">
              <a:rPr lang="en-US" altLang="zh-CN"/>
              <a:pPr/>
              <a:t>105</a:t>
            </a:fld>
            <a:endParaRPr lang="en-US" altLang="zh-CN"/>
          </a:p>
        </p:txBody>
      </p:sp>
      <p:sp>
        <p:nvSpPr>
          <p:cNvPr id="1127426" name="Rectangle 2"/>
          <p:cNvSpPr>
            <a:spLocks noGrp="1" noRot="1" noChangeArrowheads="1"/>
          </p:cNvSpPr>
          <p:nvPr>
            <p:ph type="title"/>
          </p:nvPr>
        </p:nvSpPr>
        <p:spPr/>
        <p:txBody>
          <a:bodyPr/>
          <a:lstStyle/>
          <a:p>
            <a:r>
              <a:rPr lang="zh-CN" altLang="en-US" b="1" u="sng"/>
              <a:t>第二章：数据接口与交换标准</a:t>
            </a:r>
          </a:p>
        </p:txBody>
      </p:sp>
      <p:sp>
        <p:nvSpPr>
          <p:cNvPr id="1127427" name="Rectangle 3"/>
          <p:cNvSpPr>
            <a:spLocks noGrp="1" noRot="1" noChangeArrowheads="1"/>
          </p:cNvSpPr>
          <p:nvPr>
            <p:ph type="body" idx="1"/>
          </p:nvPr>
        </p:nvSpPr>
        <p:spPr/>
        <p:txBody>
          <a:bodyPr/>
          <a:lstStyle/>
          <a:p>
            <a:pPr lvl="2"/>
            <a:r>
              <a:rPr lang="zh-CN" altLang="en-US" sz="1800"/>
              <a:t>变换的顺序  </a:t>
            </a:r>
            <a:r>
              <a:rPr lang="zh-CN" altLang="en-US"/>
              <a:t>  </a:t>
            </a:r>
          </a:p>
          <a:p>
            <a:pPr lvl="3"/>
            <a:r>
              <a:rPr lang="zh-CN" altLang="en-US" sz="1600"/>
              <a:t>当执行变换</a:t>
            </a:r>
            <a:r>
              <a:rPr lang="en-US" altLang="zh-CN" sz="1600"/>
              <a:t>A</a:t>
            </a:r>
            <a:r>
              <a:rPr lang="zh-CN" altLang="en-US" sz="1600"/>
              <a:t>和</a:t>
            </a:r>
            <a:r>
              <a:rPr lang="en-US" altLang="zh-CN" sz="1600"/>
              <a:t>B</a:t>
            </a:r>
            <a:r>
              <a:rPr lang="zh-CN" altLang="en-US" sz="1600"/>
              <a:t>时，如果按不同顺序执行时，结果往往会大不相同。例如变换</a:t>
            </a:r>
            <a:r>
              <a:rPr lang="en-US" altLang="zh-CN" sz="1600"/>
              <a:t>A</a:t>
            </a:r>
            <a:r>
              <a:rPr lang="zh-CN" altLang="en-US" sz="1600"/>
              <a:t>为旋转</a:t>
            </a:r>
            <a:r>
              <a:rPr lang="en-US" altLang="zh-CN" sz="1600"/>
              <a:t>45</a:t>
            </a:r>
            <a:r>
              <a:rPr lang="zh-CN" altLang="en-US" sz="1600"/>
              <a:t>度角，变换</a:t>
            </a:r>
            <a:r>
              <a:rPr lang="en-US" altLang="zh-CN" sz="1600"/>
              <a:t>B</a:t>
            </a:r>
            <a:r>
              <a:rPr lang="zh-CN" altLang="en-US" sz="1600"/>
              <a:t>为向</a:t>
            </a:r>
            <a:r>
              <a:rPr lang="en-US" altLang="zh-CN" sz="1600"/>
              <a:t>x</a:t>
            </a:r>
            <a:r>
              <a:rPr lang="zh-CN" altLang="en-US" sz="1600"/>
              <a:t>轴方向移动一个距离，不同的执行顺序产生不同的结果</a:t>
            </a:r>
          </a:p>
          <a:p>
            <a:pPr lvl="3"/>
            <a:r>
              <a:rPr lang="zh-CN" altLang="en-US" sz="1600"/>
              <a:t>        先旋转后平移                                先平移后旋转</a:t>
            </a:r>
            <a:r>
              <a:rPr lang="zh-CN" altLang="en-US"/>
              <a:t> </a:t>
            </a:r>
          </a:p>
          <a:p>
            <a:pPr lvl="3"/>
            <a:endParaRPr lang="zh-CN" altLang="en-US"/>
          </a:p>
          <a:p>
            <a:pPr lvl="3"/>
            <a:endParaRPr lang="zh-CN" altLang="en-US"/>
          </a:p>
          <a:p>
            <a:pPr lvl="3"/>
            <a:endParaRPr lang="zh-CN" altLang="en-US"/>
          </a:p>
          <a:p>
            <a:pPr lvl="3"/>
            <a:endParaRPr lang="zh-CN" altLang="en-US"/>
          </a:p>
          <a:p>
            <a:pPr lvl="3"/>
            <a:endParaRPr lang="zh-CN" altLang="en-US"/>
          </a:p>
          <a:p>
            <a:pPr lvl="3"/>
            <a:endParaRPr lang="zh-CN" altLang="en-US"/>
          </a:p>
          <a:p>
            <a:pPr lvl="3">
              <a:buFont typeface="Wingdings" pitchFamily="2" charset="2"/>
              <a:buNone/>
            </a:pPr>
            <a:r>
              <a:rPr lang="zh-CN" altLang="en-US"/>
              <a:t>                     </a:t>
            </a:r>
            <a:r>
              <a:rPr lang="zh-CN" altLang="en-US" sz="1600"/>
              <a:t>图</a:t>
            </a:r>
            <a:r>
              <a:rPr lang="en-US" altLang="zh-CN" sz="1600"/>
              <a:t>5-1-9 </a:t>
            </a:r>
            <a:r>
              <a:rPr lang="zh-CN" altLang="en-US" sz="1600"/>
              <a:t>几何变换的顺序</a:t>
            </a:r>
          </a:p>
        </p:txBody>
      </p:sp>
      <p:pic>
        <p:nvPicPr>
          <p:cNvPr id="1127428" name="Picture 4" descr="http://www.lnnu.edu.cn/xdjyjx/tuxing/Chapter5/CG_Gif_5_009.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124075" y="3573463"/>
            <a:ext cx="4945063" cy="18970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B7EEA08-E604-4C53-B3F6-3EBF8B8A909E}"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7D1BE9AD-ABAC-48AA-AC4D-EC61AFB13B29}" type="slidenum">
              <a:rPr lang="en-US" altLang="zh-CN"/>
              <a:pPr/>
              <a:t>106</a:t>
            </a:fld>
            <a:endParaRPr lang="en-US" altLang="zh-CN"/>
          </a:p>
        </p:txBody>
      </p:sp>
      <p:sp>
        <p:nvSpPr>
          <p:cNvPr id="1128450" name="Rectangle 2"/>
          <p:cNvSpPr>
            <a:spLocks noGrp="1" noRot="1" noChangeArrowheads="1"/>
          </p:cNvSpPr>
          <p:nvPr>
            <p:ph type="title"/>
          </p:nvPr>
        </p:nvSpPr>
        <p:spPr/>
        <p:txBody>
          <a:bodyPr/>
          <a:lstStyle/>
          <a:p>
            <a:r>
              <a:rPr lang="zh-CN" altLang="en-US" b="1" u="sng"/>
              <a:t>第二章：数据接口与交换标准</a:t>
            </a:r>
          </a:p>
        </p:txBody>
      </p:sp>
      <p:sp>
        <p:nvSpPr>
          <p:cNvPr id="1128451" name="Rectangle 3"/>
          <p:cNvSpPr>
            <a:spLocks noGrp="1" noRot="1" noChangeArrowheads="1"/>
          </p:cNvSpPr>
          <p:nvPr>
            <p:ph type="body" idx="1"/>
          </p:nvPr>
        </p:nvSpPr>
        <p:spPr/>
        <p:txBody>
          <a:bodyPr/>
          <a:lstStyle/>
          <a:p>
            <a:r>
              <a:rPr lang="zh-CN" altLang="en-US" sz="1800"/>
              <a:t>例：</a:t>
            </a:r>
            <a:r>
              <a:rPr lang="en-US" altLang="zh-CN" sz="1800"/>
              <a:t>glMatrixMode(GL_MODELVIEW);</a:t>
            </a:r>
          </a:p>
          <a:p>
            <a:pPr>
              <a:buFont typeface="Wingdings" pitchFamily="2" charset="2"/>
              <a:buNone/>
            </a:pPr>
            <a:r>
              <a:rPr lang="en-US" altLang="zh-CN" sz="1800"/>
              <a:t>             glLoadIdentity();</a:t>
            </a:r>
          </a:p>
          <a:p>
            <a:pPr>
              <a:buFont typeface="Wingdings" pitchFamily="2" charset="2"/>
              <a:buNone/>
            </a:pPr>
            <a:r>
              <a:rPr lang="en-US" altLang="zh-CN" sz="1800"/>
              <a:t>             glMultMatrixf(N); /* apply transformation N */</a:t>
            </a:r>
          </a:p>
          <a:p>
            <a:pPr>
              <a:buFont typeface="Wingdings" pitchFamily="2" charset="2"/>
              <a:buNone/>
            </a:pPr>
            <a:r>
              <a:rPr lang="en-US" altLang="zh-CN" sz="1800"/>
              <a:t>             glMultMatrixf(M); /* apply transformation M */</a:t>
            </a:r>
          </a:p>
          <a:p>
            <a:pPr>
              <a:buFont typeface="Wingdings" pitchFamily="2" charset="2"/>
              <a:buNone/>
            </a:pPr>
            <a:r>
              <a:rPr lang="en-US" altLang="zh-CN" sz="1800"/>
              <a:t>             glMultMatrixf(L);  /* apply transformation L */</a:t>
            </a:r>
          </a:p>
          <a:p>
            <a:pPr>
              <a:buFont typeface="Wingdings" pitchFamily="2" charset="2"/>
              <a:buNone/>
            </a:pPr>
            <a:r>
              <a:rPr lang="en-US" altLang="zh-CN" sz="1800"/>
              <a:t>             glBegin(GL_POINTS);</a:t>
            </a:r>
          </a:p>
          <a:p>
            <a:pPr>
              <a:buFont typeface="Wingdings" pitchFamily="2" charset="2"/>
              <a:buNone/>
            </a:pPr>
            <a:r>
              <a:rPr lang="en-US" altLang="zh-CN" sz="1800"/>
              <a:t>             glVertex3f(v);       /* draw transformed vertex v */</a:t>
            </a:r>
          </a:p>
          <a:p>
            <a:pPr>
              <a:buFont typeface="Wingdings" pitchFamily="2" charset="2"/>
              <a:buNone/>
            </a:pPr>
            <a:r>
              <a:rPr lang="en-US" altLang="zh-CN" sz="1800"/>
              <a:t>             glEnd();</a:t>
            </a:r>
          </a:p>
          <a:p>
            <a:r>
              <a:rPr lang="en-US" altLang="zh-CN" sz="1800"/>
              <a:t>GL_MODELVIEW</a:t>
            </a:r>
            <a:r>
              <a:rPr lang="zh-CN" altLang="en-US" sz="1800"/>
              <a:t>状态相继引入了</a:t>
            </a:r>
            <a:r>
              <a:rPr lang="en-US" altLang="zh-CN" sz="1800"/>
              <a:t>I(</a:t>
            </a:r>
            <a:r>
              <a:rPr lang="zh-CN" altLang="en-US" sz="1800"/>
              <a:t>单位阵</a:t>
            </a:r>
            <a:r>
              <a:rPr lang="en-US" altLang="zh-CN" sz="1800"/>
              <a:t>)</a:t>
            </a:r>
            <a:r>
              <a:rPr lang="zh-CN" altLang="en-US" sz="1800"/>
              <a:t>、</a:t>
            </a:r>
            <a:r>
              <a:rPr lang="en-US" altLang="zh-CN" sz="1800"/>
              <a:t>N</a:t>
            </a:r>
            <a:r>
              <a:rPr lang="zh-CN" altLang="en-US" sz="1800"/>
              <a:t>、</a:t>
            </a:r>
            <a:r>
              <a:rPr lang="en-US" altLang="zh-CN" sz="1800"/>
              <a:t>M</a:t>
            </a:r>
            <a:r>
              <a:rPr lang="zh-CN" altLang="en-US" sz="1800"/>
              <a:t>、</a:t>
            </a:r>
            <a:r>
              <a:rPr lang="en-US" altLang="zh-CN" sz="1800"/>
              <a:t>L</a:t>
            </a:r>
            <a:r>
              <a:rPr lang="zh-CN" altLang="en-US" sz="1800"/>
              <a:t>矩阵。变换后的顶点为</a:t>
            </a:r>
            <a:r>
              <a:rPr lang="en-US" altLang="zh-CN" sz="1800"/>
              <a:t>NMLv</a:t>
            </a:r>
            <a:r>
              <a:rPr lang="zh-CN" altLang="en-US" sz="1800"/>
              <a:t>。顶点变换为</a:t>
            </a:r>
            <a:r>
              <a:rPr lang="en-US" altLang="zh-CN" sz="1800"/>
              <a:t>N(M(Lv))</a:t>
            </a:r>
            <a:r>
              <a:rPr lang="zh-CN" altLang="en-US" sz="1800"/>
              <a:t>，即先作变换</a:t>
            </a:r>
            <a:r>
              <a:rPr lang="en-US" altLang="zh-CN" sz="1800"/>
              <a:t>L</a:t>
            </a:r>
            <a:r>
              <a:rPr lang="zh-CN" altLang="en-US" sz="1800"/>
              <a:t>，然后是变换</a:t>
            </a:r>
            <a:r>
              <a:rPr lang="en-US" altLang="zh-CN" sz="1800"/>
              <a:t>M</a:t>
            </a:r>
            <a:r>
              <a:rPr lang="zh-CN" altLang="en-US" sz="1800"/>
              <a:t>，最后才是</a:t>
            </a:r>
            <a:r>
              <a:rPr lang="en-US" altLang="zh-CN" sz="1800"/>
              <a:t>N</a:t>
            </a:r>
            <a:r>
              <a:rPr lang="zh-CN" altLang="en-US" sz="1800"/>
              <a:t>。顶点</a:t>
            </a:r>
            <a:r>
              <a:rPr lang="en-US" altLang="zh-CN" sz="1800"/>
              <a:t>v</a:t>
            </a:r>
            <a:r>
              <a:rPr lang="zh-CN" altLang="en-US" sz="1800"/>
              <a:t>的实际变换顺序正好与指定的顺序相反</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CDE41A3-6B29-4E1A-BF49-91980535831E}"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35BBC927-D4DA-4E6C-8660-F8D6267A9F16}" type="slidenum">
              <a:rPr lang="en-US" altLang="zh-CN"/>
              <a:pPr/>
              <a:t>107</a:t>
            </a:fld>
            <a:endParaRPr lang="en-US" altLang="zh-CN"/>
          </a:p>
        </p:txBody>
      </p:sp>
      <p:sp>
        <p:nvSpPr>
          <p:cNvPr id="1129474" name="Rectangle 2"/>
          <p:cNvSpPr>
            <a:spLocks noGrp="1" noRot="1" noChangeArrowheads="1"/>
          </p:cNvSpPr>
          <p:nvPr>
            <p:ph type="title"/>
          </p:nvPr>
        </p:nvSpPr>
        <p:spPr/>
        <p:txBody>
          <a:bodyPr/>
          <a:lstStyle/>
          <a:p>
            <a:r>
              <a:rPr lang="zh-CN" altLang="en-US" b="1" u="sng"/>
              <a:t>第二章：数据接口与交换标准</a:t>
            </a:r>
          </a:p>
        </p:txBody>
      </p:sp>
      <p:sp>
        <p:nvSpPr>
          <p:cNvPr id="1129475" name="Rectangle 3"/>
          <p:cNvSpPr>
            <a:spLocks noGrp="1" noRot="1" noChangeArrowheads="1"/>
          </p:cNvSpPr>
          <p:nvPr>
            <p:ph type="body" idx="1"/>
          </p:nvPr>
        </p:nvSpPr>
        <p:spPr/>
        <p:txBody>
          <a:bodyPr/>
          <a:lstStyle/>
          <a:p>
            <a:pPr lvl="1"/>
            <a:r>
              <a:rPr lang="zh-CN" altLang="en-US" sz="2000"/>
              <a:t>造型变换</a:t>
            </a:r>
          </a:p>
          <a:p>
            <a:pPr lvl="2"/>
            <a:r>
              <a:rPr lang="en-US" altLang="zh-CN" sz="1800"/>
              <a:t>void glTranslate*(TYPE x,TYPE y,TYPE z); </a:t>
            </a:r>
          </a:p>
          <a:p>
            <a:pPr lvl="2">
              <a:buFont typeface="Wingdings" pitchFamily="2" charset="2"/>
              <a:buNone/>
            </a:pPr>
            <a:r>
              <a:rPr lang="en-US" altLang="zh-CN" sz="1800"/>
              <a:t>	//</a:t>
            </a:r>
            <a:r>
              <a:rPr lang="zh-CN" altLang="en-US" sz="1800"/>
              <a:t>以平移矩阵乘当前矩阵，</a:t>
            </a:r>
            <a:r>
              <a:rPr lang="en-US" altLang="zh-CN" sz="1800"/>
              <a:t>x,y,z </a:t>
            </a:r>
            <a:r>
              <a:rPr lang="zh-CN" altLang="en-US" sz="1800"/>
              <a:t>指定沿世界坐标系</a:t>
            </a:r>
            <a:r>
              <a:rPr lang="en-US" altLang="zh-CN" sz="1800"/>
              <a:t>x</a:t>
            </a:r>
            <a:r>
              <a:rPr lang="zh-CN" altLang="en-US" sz="1800"/>
              <a:t>、</a:t>
            </a:r>
            <a:r>
              <a:rPr lang="en-US" altLang="zh-CN" sz="1800"/>
              <a:t>y</a:t>
            </a:r>
            <a:r>
              <a:rPr lang="zh-CN" altLang="en-US" sz="1800"/>
              <a:t>、</a:t>
            </a:r>
            <a:r>
              <a:rPr lang="en-US" altLang="zh-CN" sz="1800"/>
              <a:t>z</a:t>
            </a:r>
            <a:r>
              <a:rPr lang="zh-CN" altLang="en-US" sz="1800"/>
              <a:t>轴的平移量</a:t>
            </a:r>
          </a:p>
          <a:p>
            <a:pPr lvl="2"/>
            <a:r>
              <a:rPr lang="en-US" altLang="zh-CN" sz="1800"/>
              <a:t>void glRotate*(TYPE angle,TYPE x,TYPE y,TYPE z); </a:t>
            </a:r>
          </a:p>
          <a:p>
            <a:pPr lvl="2">
              <a:buFont typeface="Wingdings" pitchFamily="2" charset="2"/>
              <a:buNone/>
            </a:pPr>
            <a:r>
              <a:rPr lang="en-US" altLang="zh-CN" sz="1800"/>
              <a:t>	//</a:t>
            </a:r>
            <a:r>
              <a:rPr lang="zh-CN" altLang="en-US" sz="1800"/>
              <a:t>以旋转矩阵乘当前矩阵，</a:t>
            </a:r>
            <a:r>
              <a:rPr lang="en-US" altLang="zh-CN" sz="1800"/>
              <a:t>angle </a:t>
            </a:r>
            <a:r>
              <a:rPr lang="zh-CN" altLang="en-US" sz="1800"/>
              <a:t>指旋转的角度</a:t>
            </a:r>
            <a:r>
              <a:rPr lang="en-US" altLang="zh-CN" sz="1800"/>
              <a:t>(</a:t>
            </a:r>
            <a:r>
              <a:rPr lang="zh-CN" altLang="en-US" sz="1800"/>
              <a:t>度</a:t>
            </a:r>
            <a:r>
              <a:rPr lang="en-US" altLang="zh-CN" sz="1800"/>
              <a:t>)</a:t>
            </a:r>
            <a:r>
              <a:rPr lang="zh-CN" altLang="en-US" sz="1800"/>
              <a:t>，</a:t>
            </a:r>
            <a:r>
              <a:rPr lang="en-US" altLang="zh-CN" sz="1800"/>
              <a:t>x,y,z </a:t>
            </a:r>
            <a:r>
              <a:rPr lang="zh-CN" altLang="en-US" sz="1800"/>
              <a:t>指旋转轴向量的三个分量</a:t>
            </a:r>
            <a:r>
              <a:rPr lang="en-US" altLang="zh-CN" sz="1800"/>
              <a:t>(</a:t>
            </a:r>
            <a:r>
              <a:rPr lang="zh-CN" altLang="en-US" sz="1800"/>
              <a:t>位于世界坐标系中</a:t>
            </a:r>
            <a:r>
              <a:rPr lang="en-US" altLang="zh-CN" sz="1800"/>
              <a:t>)</a:t>
            </a:r>
          </a:p>
          <a:p>
            <a:pPr lvl="2"/>
            <a:r>
              <a:rPr lang="en-US" altLang="zh-CN" sz="1800"/>
              <a:t>void glScale*(TYPE x,TYPE y,TYPE z); </a:t>
            </a:r>
          </a:p>
          <a:p>
            <a:pPr lvl="2">
              <a:buFont typeface="Wingdings" pitchFamily="2" charset="2"/>
              <a:buNone/>
            </a:pPr>
            <a:r>
              <a:rPr lang="en-US" altLang="zh-CN" sz="1800"/>
              <a:t>	//</a:t>
            </a:r>
            <a:r>
              <a:rPr lang="zh-CN" altLang="en-US" sz="1800"/>
              <a:t>以缩放矩阵乘当前矩阵，</a:t>
            </a:r>
            <a:r>
              <a:rPr lang="en-US" altLang="zh-CN" sz="1800"/>
              <a:t>x</a:t>
            </a:r>
            <a:r>
              <a:rPr lang="zh-CN" altLang="en-US" sz="1800"/>
              <a:t>、</a:t>
            </a:r>
            <a:r>
              <a:rPr lang="en-US" altLang="zh-CN" sz="1800"/>
              <a:t>y</a:t>
            </a:r>
            <a:r>
              <a:rPr lang="zh-CN" altLang="en-US" sz="1800"/>
              <a:t>、</a:t>
            </a:r>
            <a:r>
              <a:rPr lang="en-US" altLang="zh-CN" sz="1800"/>
              <a:t>z </a:t>
            </a:r>
            <a:r>
              <a:rPr lang="zh-CN" altLang="en-US" sz="1800"/>
              <a:t>指定沿</a:t>
            </a:r>
            <a:r>
              <a:rPr lang="en-US" altLang="zh-CN" sz="1800"/>
              <a:t>x</a:t>
            </a:r>
            <a:r>
              <a:rPr lang="zh-CN" altLang="en-US" sz="1800"/>
              <a:t>、</a:t>
            </a:r>
            <a:r>
              <a:rPr lang="en-US" altLang="zh-CN" sz="1800"/>
              <a:t>y</a:t>
            </a:r>
            <a:r>
              <a:rPr lang="zh-CN" altLang="en-US" sz="1800"/>
              <a:t>和</a:t>
            </a:r>
            <a:r>
              <a:rPr lang="en-US" altLang="zh-CN" sz="1800"/>
              <a:t>z</a:t>
            </a:r>
            <a:r>
              <a:rPr lang="zh-CN" altLang="en-US" sz="1800"/>
              <a:t>轴的比例因子</a:t>
            </a:r>
          </a:p>
          <a:p>
            <a:pPr lvl="2"/>
            <a:r>
              <a:rPr lang="en-US" altLang="zh-CN" sz="1800"/>
              <a:t>OpenGL</a:t>
            </a:r>
            <a:r>
              <a:rPr lang="zh-CN" altLang="en-US" sz="1800"/>
              <a:t>自动计算这三个命令的平移、旋转和缩放矩阵，这些命令的作用等价于调用</a:t>
            </a:r>
            <a:r>
              <a:rPr lang="en-US" altLang="zh-CN" sz="1800"/>
              <a:t>glMultMatrix*()</a:t>
            </a:r>
            <a:r>
              <a:rPr lang="zh-CN" altLang="en-US" sz="1800"/>
              <a:t>，参数设置为相应的矩阵。但前者比后者计算要快</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9CD9E28-D2FD-4A03-AB4C-F53F4E2CBAD4}"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E4A9F68B-5948-4C90-AD6D-96CBDC9DF648}" type="slidenum">
              <a:rPr lang="en-US" altLang="zh-CN"/>
              <a:pPr/>
              <a:t>108</a:t>
            </a:fld>
            <a:endParaRPr lang="en-US" altLang="zh-CN"/>
          </a:p>
        </p:txBody>
      </p:sp>
      <p:sp>
        <p:nvSpPr>
          <p:cNvPr id="1130498" name="Rectangle 2"/>
          <p:cNvSpPr>
            <a:spLocks noGrp="1" noRot="1" noChangeArrowheads="1"/>
          </p:cNvSpPr>
          <p:nvPr>
            <p:ph type="title"/>
          </p:nvPr>
        </p:nvSpPr>
        <p:spPr/>
        <p:txBody>
          <a:bodyPr/>
          <a:lstStyle/>
          <a:p>
            <a:r>
              <a:rPr lang="zh-CN" altLang="en-US" b="1" u="sng"/>
              <a:t>第二章：数据接口与交换标准</a:t>
            </a:r>
          </a:p>
        </p:txBody>
      </p:sp>
      <p:sp>
        <p:nvSpPr>
          <p:cNvPr id="1130499" name="Rectangle 3"/>
          <p:cNvSpPr>
            <a:spLocks noGrp="1" noRot="1" noChangeArrowheads="1"/>
          </p:cNvSpPr>
          <p:nvPr>
            <p:ph type="body" idx="1"/>
          </p:nvPr>
        </p:nvSpPr>
        <p:spPr/>
        <p:txBody>
          <a:bodyPr/>
          <a:lstStyle/>
          <a:p>
            <a:pPr lvl="1"/>
            <a:r>
              <a:rPr lang="zh-CN" altLang="en-US" sz="2000"/>
              <a:t>视图变换</a:t>
            </a:r>
          </a:p>
          <a:p>
            <a:pPr lvl="2"/>
            <a:r>
              <a:rPr lang="zh-CN" altLang="en-US" sz="1800"/>
              <a:t>改变视点的位置和方向，即改变视觉坐标系。在世界坐标系中，视点和物体的位置是一个相对的关系，对物体作平移、旋转变换可以通过对视点作相应的平移、旋转变换来达到相同的视觉效果</a:t>
            </a:r>
          </a:p>
          <a:p>
            <a:pPr lvl="2"/>
            <a:r>
              <a:rPr lang="zh-CN" altLang="en-US" sz="1800"/>
              <a:t>造型变换命令</a:t>
            </a:r>
            <a:r>
              <a:rPr lang="en-US" altLang="zh-CN" sz="1800"/>
              <a:t>glTranslate*()</a:t>
            </a:r>
            <a:r>
              <a:rPr lang="zh-CN" altLang="en-US" sz="1800"/>
              <a:t>和</a:t>
            </a:r>
            <a:r>
              <a:rPr lang="en-US" altLang="zh-CN" sz="1800"/>
              <a:t>glRotate*()</a:t>
            </a:r>
            <a:r>
              <a:rPr lang="zh-CN" altLang="en-US" sz="1800"/>
              <a:t>也可用于视点变换，移动视点的变换和移动物体的变换很容易混淆。为了建立清晰的物体和场景模型，可以认为只有其中一个变换在起作用，比如认为只有模型变换的话，那么</a:t>
            </a:r>
            <a:r>
              <a:rPr lang="en-US" altLang="zh-CN" sz="1800"/>
              <a:t>glTranslate*()</a:t>
            </a:r>
            <a:r>
              <a:rPr lang="zh-CN" altLang="en-US" sz="1800"/>
              <a:t>和</a:t>
            </a:r>
            <a:r>
              <a:rPr lang="en-US" altLang="zh-CN" sz="1800"/>
              <a:t>glRotate*()</a:t>
            </a:r>
            <a:r>
              <a:rPr lang="zh-CN" altLang="en-US" sz="1800"/>
              <a:t>将统一被视为对物体的变换</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C959166-AFE2-4CE0-8B31-40715E8F8A14}"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FFB113F5-35DC-4C29-BA8C-BBDECF0432E0}" type="slidenum">
              <a:rPr lang="en-US" altLang="zh-CN"/>
              <a:pPr/>
              <a:t>109</a:t>
            </a:fld>
            <a:endParaRPr lang="en-US" altLang="zh-CN"/>
          </a:p>
        </p:txBody>
      </p:sp>
      <p:sp>
        <p:nvSpPr>
          <p:cNvPr id="1131522" name="Rectangle 2"/>
          <p:cNvSpPr>
            <a:spLocks noGrp="1" noRot="1" noChangeArrowheads="1"/>
          </p:cNvSpPr>
          <p:nvPr>
            <p:ph type="title"/>
          </p:nvPr>
        </p:nvSpPr>
        <p:spPr/>
        <p:txBody>
          <a:bodyPr/>
          <a:lstStyle/>
          <a:p>
            <a:r>
              <a:rPr lang="zh-CN" altLang="en-US" b="1" u="sng"/>
              <a:t>第二章：数据接口与交换标准</a:t>
            </a:r>
          </a:p>
        </p:txBody>
      </p:sp>
      <p:sp>
        <p:nvSpPr>
          <p:cNvPr id="1131523" name="Rectangle 3"/>
          <p:cNvSpPr>
            <a:spLocks noGrp="1" noRot="1" noChangeArrowheads="1"/>
          </p:cNvSpPr>
          <p:nvPr>
            <p:ph type="body" idx="1"/>
          </p:nvPr>
        </p:nvSpPr>
        <p:spPr/>
        <p:txBody>
          <a:bodyPr/>
          <a:lstStyle/>
          <a:p>
            <a:pPr lvl="2"/>
            <a:r>
              <a:rPr lang="zh-CN" altLang="en-US" sz="1800"/>
              <a:t>在实际编程应用中，用户在完成场景的建模后，往往需要选择一个合适的视角或者不停地变换视角，以对场景作观察。利用实用库函数</a:t>
            </a:r>
            <a:r>
              <a:rPr lang="en-US" altLang="zh-CN" sz="1800"/>
              <a:t>gluLookAt()</a:t>
            </a:r>
            <a:r>
              <a:rPr lang="zh-CN" altLang="en-US" sz="1800"/>
              <a:t>设置视觉坐标系</a:t>
            </a:r>
          </a:p>
          <a:p>
            <a:pPr lvl="2">
              <a:buFont typeface="Wingdings" pitchFamily="2" charset="2"/>
              <a:buNone/>
            </a:pPr>
            <a:r>
              <a:rPr lang="zh-CN" altLang="en-US" sz="1800"/>
              <a:t>		</a:t>
            </a:r>
            <a:r>
              <a:rPr lang="en-US" altLang="zh-CN" sz="1600"/>
              <a:t>void gluLookAt(GLdouble eyex, GLdouble eyey, GLdouble eyez, 	GLdouble centerx, GLdouble centery, GLdouble centerz, GLdouble 	upx, GLdouble upy, GLdouble upz); </a:t>
            </a:r>
          </a:p>
          <a:p>
            <a:pPr lvl="2">
              <a:buFont typeface="Wingdings" pitchFamily="2" charset="2"/>
              <a:buNone/>
            </a:pPr>
            <a:r>
              <a:rPr lang="en-US" altLang="zh-CN" sz="1600"/>
              <a:t>		//</a:t>
            </a:r>
            <a:r>
              <a:rPr lang="zh-CN" altLang="en-US" sz="1600"/>
              <a:t>该函数定义一个视图矩阵，并与当前矩阵相乘，</a:t>
            </a:r>
            <a:r>
              <a:rPr lang="en-US" altLang="zh-CN" sz="1600"/>
              <a:t>eyex, eyey, 	eyez </a:t>
            </a:r>
            <a:r>
              <a:rPr lang="zh-CN" altLang="en-US" sz="1600"/>
              <a:t>指定	视点的位置，</a:t>
            </a:r>
            <a:r>
              <a:rPr lang="en-US" altLang="zh-CN" sz="1600"/>
              <a:t>centerx, centery, centerz</a:t>
            </a:r>
            <a:r>
              <a:rPr lang="zh-CN" altLang="en-US" sz="1600"/>
              <a:t>指定参考点的位置，</a:t>
            </a:r>
            <a:r>
              <a:rPr lang="en-US" altLang="zh-CN" sz="1600"/>
              <a:t>upx, upy, upz 	</a:t>
            </a:r>
            <a:r>
              <a:rPr lang="zh-CN" altLang="en-US" sz="1600"/>
              <a:t>指定视点向上的方向</a:t>
            </a:r>
          </a:p>
          <a:p>
            <a:pPr lvl="2"/>
            <a:r>
              <a:rPr lang="zh-CN" altLang="en-US" sz="1800"/>
              <a:t>创建封装旋转和平移命令的实用函数。有些应用需要用简便方法指定视图变换的定制函数。例如，在飞机飞行中指定滚动、俯仰和航向旋转角，或对环绕对象运动的照相机指定一种利用极坐标的变换</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EE527C9-0A54-4494-8274-6AB18211E6CE}"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2045490D-BD9E-4514-A1B0-2EC8ACE624D7}" type="slidenum">
              <a:rPr lang="en-US" altLang="zh-CN"/>
              <a:pPr/>
              <a:t>11</a:t>
            </a:fld>
            <a:endParaRPr lang="en-US" altLang="zh-CN"/>
          </a:p>
        </p:txBody>
      </p:sp>
      <p:sp>
        <p:nvSpPr>
          <p:cNvPr id="906245" name="Rectangle 5"/>
          <p:cNvSpPr>
            <a:spLocks noGrp="1" noRot="1" noChangeArrowheads="1"/>
          </p:cNvSpPr>
          <p:nvPr>
            <p:ph type="title"/>
          </p:nvPr>
        </p:nvSpPr>
        <p:spPr/>
        <p:txBody>
          <a:bodyPr/>
          <a:lstStyle/>
          <a:p>
            <a:r>
              <a:rPr lang="zh-CN" altLang="en-US" b="1" u="sng"/>
              <a:t>第二章：数据接口与交换标准</a:t>
            </a:r>
          </a:p>
        </p:txBody>
      </p:sp>
      <p:pic>
        <p:nvPicPr>
          <p:cNvPr id="906244" name="Picture 4" descr="62.gif (3596 byt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87450" y="1628775"/>
            <a:ext cx="6769100" cy="46085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83D0E9B-0D03-4DAC-BE4C-54D05194EEB2}"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A91B017A-2589-4BCD-8C19-C63FA1214B02}" type="slidenum">
              <a:rPr lang="en-US" altLang="zh-CN"/>
              <a:pPr/>
              <a:t>110</a:t>
            </a:fld>
            <a:endParaRPr lang="en-US" altLang="zh-CN"/>
          </a:p>
        </p:txBody>
      </p:sp>
      <p:sp>
        <p:nvSpPr>
          <p:cNvPr id="1132546" name="Rectangle 2"/>
          <p:cNvSpPr>
            <a:spLocks noGrp="1" noRot="1" noChangeArrowheads="1"/>
          </p:cNvSpPr>
          <p:nvPr>
            <p:ph type="title"/>
          </p:nvPr>
        </p:nvSpPr>
        <p:spPr/>
        <p:txBody>
          <a:bodyPr/>
          <a:lstStyle/>
          <a:p>
            <a:r>
              <a:rPr lang="zh-CN" altLang="en-US" b="1" u="sng"/>
              <a:t>第二章：数据接口与交换标准</a:t>
            </a:r>
          </a:p>
        </p:txBody>
      </p:sp>
      <p:sp>
        <p:nvSpPr>
          <p:cNvPr id="1132547" name="Rectangle 3"/>
          <p:cNvSpPr>
            <a:spLocks noGrp="1" noRot="1" noChangeArrowheads="1"/>
          </p:cNvSpPr>
          <p:nvPr>
            <p:ph type="body" idx="1"/>
          </p:nvPr>
        </p:nvSpPr>
        <p:spPr/>
        <p:txBody>
          <a:bodyPr/>
          <a:lstStyle/>
          <a:p>
            <a:pPr lvl="1"/>
            <a:r>
              <a:rPr lang="zh-CN" altLang="en-US" sz="2000"/>
              <a:t>投影变换</a:t>
            </a:r>
          </a:p>
          <a:p>
            <a:pPr lvl="2"/>
            <a:r>
              <a:rPr lang="zh-CN" altLang="en-US" sz="1800"/>
              <a:t>确定一个取景体积，包括透视投影和正交投影</a:t>
            </a:r>
            <a:r>
              <a:rPr lang="en-US" altLang="zh-CN" sz="1800"/>
              <a:t>(</a:t>
            </a:r>
            <a:r>
              <a:rPr lang="zh-CN" altLang="en-US" sz="1800"/>
              <a:t>平行投影</a:t>
            </a:r>
            <a:r>
              <a:rPr lang="en-US" altLang="zh-CN" sz="1800"/>
              <a:t>)</a:t>
            </a:r>
          </a:p>
          <a:p>
            <a:pPr lvl="2"/>
            <a:r>
              <a:rPr lang="zh-CN" altLang="en-US" sz="1800"/>
              <a:t>作用</a:t>
            </a:r>
          </a:p>
          <a:p>
            <a:pPr lvl="3"/>
            <a:r>
              <a:rPr lang="zh-CN" altLang="en-US" sz="1800"/>
              <a:t>确定物体投影到屏幕的方式是透视投影还是正交投影</a:t>
            </a:r>
          </a:p>
          <a:p>
            <a:pPr lvl="3"/>
            <a:r>
              <a:rPr lang="zh-CN" altLang="en-US" sz="1800"/>
              <a:t>确定从图象上裁剪掉哪些物体或物体的某些部分</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7DA7308-5A9F-451E-B283-98086BB782F6}"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9299903A-CA45-45B7-A3D1-E18A5EFFAFAA}" type="slidenum">
              <a:rPr lang="en-US" altLang="zh-CN"/>
              <a:pPr/>
              <a:t>111</a:t>
            </a:fld>
            <a:endParaRPr lang="en-US" altLang="zh-CN"/>
          </a:p>
        </p:txBody>
      </p:sp>
      <p:sp>
        <p:nvSpPr>
          <p:cNvPr id="1133570" name="Rectangle 2"/>
          <p:cNvSpPr>
            <a:spLocks noGrp="1" noRot="1" noChangeArrowheads="1"/>
          </p:cNvSpPr>
          <p:nvPr>
            <p:ph type="title"/>
          </p:nvPr>
        </p:nvSpPr>
        <p:spPr/>
        <p:txBody>
          <a:bodyPr/>
          <a:lstStyle/>
          <a:p>
            <a:r>
              <a:rPr lang="zh-CN" altLang="en-US" b="1" u="sng"/>
              <a:t>第二章：数据接口与交换标准</a:t>
            </a:r>
          </a:p>
        </p:txBody>
      </p:sp>
      <p:sp>
        <p:nvSpPr>
          <p:cNvPr id="1133571" name="Rectangle 3"/>
          <p:cNvSpPr>
            <a:spLocks noGrp="1" noRot="1" noChangeArrowheads="1"/>
          </p:cNvSpPr>
          <p:nvPr>
            <p:ph type="body" idx="1"/>
          </p:nvPr>
        </p:nvSpPr>
        <p:spPr/>
        <p:txBody>
          <a:bodyPr/>
          <a:lstStyle/>
          <a:p>
            <a:pPr lvl="2"/>
            <a:r>
              <a:rPr lang="zh-CN" altLang="en-US" sz="1800"/>
              <a:t>透视投影</a:t>
            </a:r>
          </a:p>
          <a:p>
            <a:pPr lvl="3"/>
            <a:r>
              <a:rPr lang="zh-CN" altLang="en-US" sz="1600"/>
              <a:t>取景体积是一个截头锥体，在这个体积内的物体投影到锥的顶点，用</a:t>
            </a:r>
            <a:r>
              <a:rPr lang="en-US" altLang="zh-CN" sz="1600"/>
              <a:t>glFrustum()</a:t>
            </a:r>
            <a:r>
              <a:rPr lang="zh-CN" altLang="en-US" sz="1600"/>
              <a:t>函数定义这个截头锥体，取景体积可以不对称</a:t>
            </a:r>
          </a:p>
          <a:p>
            <a:pPr lvl="3"/>
            <a:r>
              <a:rPr lang="en-US" altLang="zh-CN" sz="1600"/>
              <a:t>void glFrustum(GLdouble left, GLdouble right, GLdouble bottom, GLdouble top, GLdouble near, GLdouble far); </a:t>
            </a:r>
          </a:p>
          <a:p>
            <a:pPr lvl="2"/>
            <a:r>
              <a:rPr lang="zh-CN" altLang="en-US" sz="1800"/>
              <a:t>正交投影</a:t>
            </a:r>
          </a:p>
          <a:p>
            <a:pPr lvl="3"/>
            <a:r>
              <a:rPr lang="zh-CN" altLang="en-US" sz="1600"/>
              <a:t>其取景体积是一个各面均为矩形的六面体，用</a:t>
            </a:r>
            <a:r>
              <a:rPr lang="en-US" altLang="zh-CN" sz="1600"/>
              <a:t>glOrtho()</a:t>
            </a:r>
            <a:r>
              <a:rPr lang="zh-CN" altLang="en-US" sz="1600"/>
              <a:t>函数创建正交平行的取景体积</a:t>
            </a:r>
          </a:p>
          <a:p>
            <a:pPr lvl="3"/>
            <a:r>
              <a:rPr lang="en-US" altLang="zh-CN" sz="1600"/>
              <a:t>void glOrtho(Gldouble left, Gldouble right, Gldouble bottom, Gldouble top, Gldouble near, Gldouble far);</a:t>
            </a:r>
          </a:p>
          <a:p>
            <a:pPr lvl="3">
              <a:buFont typeface="Wingdings" pitchFamily="2" charset="2"/>
              <a:buNone/>
            </a:pPr>
            <a:r>
              <a:rPr lang="en-US" altLang="zh-CN" sz="1600"/>
              <a:t>	//left, right </a:t>
            </a:r>
            <a:r>
              <a:rPr lang="zh-CN" altLang="en-US" sz="1600"/>
              <a:t>指定左右垂直裁剪面的坐标；</a:t>
            </a:r>
            <a:r>
              <a:rPr lang="en-US" altLang="zh-CN" sz="1600"/>
              <a:t>bottom, top </a:t>
            </a:r>
            <a:r>
              <a:rPr lang="zh-CN" altLang="en-US" sz="1600"/>
              <a:t>指定底和顶水平裁剪面的坐标；</a:t>
            </a:r>
            <a:r>
              <a:rPr lang="en-US" altLang="zh-CN" sz="1600"/>
              <a:t>near, far </a:t>
            </a:r>
            <a:r>
              <a:rPr lang="zh-CN" altLang="en-US" sz="1600"/>
              <a:t>指定近和远深度裁剪面的距离，两个距离一定是正的</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248CA352-655F-4BDC-B2CA-D3296FAF2BF6}" type="datetime1">
              <a:rPr lang="zh-CN" altLang="en-US"/>
              <a:pPr/>
              <a:t>2017/3/10</a:t>
            </a:fld>
            <a:endParaRPr lang="en-US" altLang="zh-CN"/>
          </a:p>
        </p:txBody>
      </p:sp>
      <p:sp>
        <p:nvSpPr>
          <p:cNvPr id="8" name="灯片编号占位符 5"/>
          <p:cNvSpPr>
            <a:spLocks noGrp="1"/>
          </p:cNvSpPr>
          <p:nvPr>
            <p:ph type="sldNum" sz="quarter" idx="12"/>
          </p:nvPr>
        </p:nvSpPr>
        <p:spPr/>
        <p:txBody>
          <a:bodyPr/>
          <a:lstStyle/>
          <a:p>
            <a:fld id="{27EFA938-6329-4C9D-88CD-03544E92B78A}" type="slidenum">
              <a:rPr lang="en-US" altLang="zh-CN"/>
              <a:pPr/>
              <a:t>112</a:t>
            </a:fld>
            <a:endParaRPr lang="en-US" altLang="zh-CN"/>
          </a:p>
        </p:txBody>
      </p:sp>
      <p:sp>
        <p:nvSpPr>
          <p:cNvPr id="1144834" name="Rectangle 2"/>
          <p:cNvSpPr>
            <a:spLocks noGrp="1" noRot="1" noChangeArrowheads="1"/>
          </p:cNvSpPr>
          <p:nvPr>
            <p:ph type="title"/>
          </p:nvPr>
        </p:nvSpPr>
        <p:spPr/>
        <p:txBody>
          <a:bodyPr/>
          <a:lstStyle/>
          <a:p>
            <a:r>
              <a:rPr lang="zh-CN" altLang="en-US" b="1" u="sng"/>
              <a:t>第二章：数据接口与交换标准</a:t>
            </a:r>
          </a:p>
        </p:txBody>
      </p:sp>
      <p:sp>
        <p:nvSpPr>
          <p:cNvPr id="1144835" name="Rectangle 3"/>
          <p:cNvSpPr>
            <a:spLocks noChangeArrowheads="1"/>
          </p:cNvSpPr>
          <p:nvPr/>
        </p:nvSpPr>
        <p:spPr bwMode="auto">
          <a:xfrm>
            <a:off x="0" y="2035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144836" name="Picture 4" descr="http://www.lnnu.edu.cn/xdjyjx/tuxing/Chapter5/CG_Gif_5_011.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331913" y="1773238"/>
            <a:ext cx="6264275" cy="3887787"/>
          </a:xfrm>
          <a:prstGeom prst="rect">
            <a:avLst/>
          </a:prstGeom>
          <a:noFill/>
          <a:extLst>
            <a:ext uri="{909E8E84-426E-40DD-AFC4-6F175D3DCCD1}">
              <a14:hiddenFill xmlns:a14="http://schemas.microsoft.com/office/drawing/2010/main">
                <a:solidFill>
                  <a:srgbClr val="FFFFFF"/>
                </a:solidFill>
              </a14:hiddenFill>
            </a:ext>
          </a:extLst>
        </p:spPr>
      </p:pic>
      <p:sp>
        <p:nvSpPr>
          <p:cNvPr id="1144837" name="Rectangle 5"/>
          <p:cNvSpPr>
            <a:spLocks noChangeArrowheads="1"/>
          </p:cNvSpPr>
          <p:nvPr/>
        </p:nvSpPr>
        <p:spPr bwMode="auto">
          <a:xfrm>
            <a:off x="2700338" y="5949950"/>
            <a:ext cx="3032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000">
                <a:latin typeface="Arial"/>
                <a:cs typeface="Times New Roman" pitchFamily="18" charset="0"/>
              </a:rPr>
              <a:t>   </a:t>
            </a:r>
            <a:r>
              <a:rPr lang="en-US" altLang="zh-CN">
                <a:latin typeface="Arial"/>
                <a:cs typeface="Times New Roman" pitchFamily="18" charset="0"/>
              </a:rPr>
              <a:t> </a:t>
            </a:r>
            <a:r>
              <a:rPr lang="en-US" altLang="zh-CN">
                <a:cs typeface="Times New Roman" pitchFamily="18" charset="0"/>
              </a:rPr>
              <a:t>  </a:t>
            </a:r>
            <a:r>
              <a:rPr lang="zh-CN" altLang="en-US">
                <a:cs typeface="Times New Roman" pitchFamily="18" charset="0"/>
              </a:rPr>
              <a:t>图</a:t>
            </a:r>
            <a:r>
              <a:rPr lang="en-US" altLang="zh-CN">
                <a:cs typeface="Times New Roman" pitchFamily="18" charset="0"/>
              </a:rPr>
              <a:t>5-1-11 </a:t>
            </a:r>
            <a:r>
              <a:rPr lang="zh-CN" altLang="en-US">
                <a:cs typeface="Times New Roman" pitchFamily="18" charset="0"/>
              </a:rPr>
              <a:t>透视投影示意图</a:t>
            </a:r>
            <a:endParaRPr lang="zh-CN" alt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7B7EC518-2806-48F4-AEA6-4788D6760CF3}" type="datetime1">
              <a:rPr lang="zh-CN" altLang="en-US"/>
              <a:pPr/>
              <a:t>2017/3/10</a:t>
            </a:fld>
            <a:endParaRPr lang="en-US" altLang="zh-CN"/>
          </a:p>
        </p:txBody>
      </p:sp>
      <p:sp>
        <p:nvSpPr>
          <p:cNvPr id="8" name="灯片编号占位符 5"/>
          <p:cNvSpPr>
            <a:spLocks noGrp="1"/>
          </p:cNvSpPr>
          <p:nvPr>
            <p:ph type="sldNum" sz="quarter" idx="12"/>
          </p:nvPr>
        </p:nvSpPr>
        <p:spPr/>
        <p:txBody>
          <a:bodyPr/>
          <a:lstStyle/>
          <a:p>
            <a:fld id="{61984D5D-C7FA-43F2-9801-6D866D7E53DD}" type="slidenum">
              <a:rPr lang="en-US" altLang="zh-CN"/>
              <a:pPr/>
              <a:t>113</a:t>
            </a:fld>
            <a:endParaRPr lang="en-US" altLang="zh-CN"/>
          </a:p>
        </p:txBody>
      </p:sp>
      <p:sp>
        <p:nvSpPr>
          <p:cNvPr id="1145858" name="Rectangle 2"/>
          <p:cNvSpPr>
            <a:spLocks noGrp="1" noRot="1" noChangeArrowheads="1"/>
          </p:cNvSpPr>
          <p:nvPr>
            <p:ph type="title"/>
          </p:nvPr>
        </p:nvSpPr>
        <p:spPr/>
        <p:txBody>
          <a:bodyPr/>
          <a:lstStyle/>
          <a:p>
            <a:r>
              <a:rPr lang="zh-CN" altLang="en-US" b="1" u="sng"/>
              <a:t>第二章：数据接口与交换标准</a:t>
            </a:r>
          </a:p>
        </p:txBody>
      </p:sp>
      <p:sp>
        <p:nvSpPr>
          <p:cNvPr id="1145859" name="Rectangle 3"/>
          <p:cNvSpPr>
            <a:spLocks noChangeArrowheads="1"/>
          </p:cNvSpPr>
          <p:nvPr/>
        </p:nvSpPr>
        <p:spPr bwMode="auto">
          <a:xfrm>
            <a:off x="0" y="2027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145860" name="Picture 4" descr="http://www.lnnu.edu.cn/xdjyjx/tuxing/Chapter5/CG_Gif_5_012.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258888" y="1844675"/>
            <a:ext cx="6408737" cy="3887788"/>
          </a:xfrm>
          <a:prstGeom prst="rect">
            <a:avLst/>
          </a:prstGeom>
          <a:noFill/>
          <a:extLst>
            <a:ext uri="{909E8E84-426E-40DD-AFC4-6F175D3DCCD1}">
              <a14:hiddenFill xmlns:a14="http://schemas.microsoft.com/office/drawing/2010/main">
                <a:solidFill>
                  <a:srgbClr val="FFFFFF"/>
                </a:solidFill>
              </a14:hiddenFill>
            </a:ext>
          </a:extLst>
        </p:spPr>
      </p:pic>
      <p:sp>
        <p:nvSpPr>
          <p:cNvPr id="1145861" name="Rectangle 5"/>
          <p:cNvSpPr>
            <a:spLocks noChangeArrowheads="1"/>
          </p:cNvSpPr>
          <p:nvPr/>
        </p:nvSpPr>
        <p:spPr bwMode="auto">
          <a:xfrm>
            <a:off x="2843213" y="5949950"/>
            <a:ext cx="2736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图</a:t>
            </a:r>
            <a:r>
              <a:rPr lang="en-US" altLang="zh-CN">
                <a:cs typeface="Times New Roman" pitchFamily="18" charset="0"/>
              </a:rPr>
              <a:t>5-1-12 </a:t>
            </a:r>
            <a:r>
              <a:rPr lang="zh-CN" altLang="en-US">
                <a:cs typeface="Times New Roman" pitchFamily="18" charset="0"/>
              </a:rPr>
              <a:t>正交投影示意图</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1DF4548-529F-4F8D-A883-2DB57EAC2304}"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1EC50C71-5149-4F6D-9B12-391D8951F852}" type="slidenum">
              <a:rPr lang="en-US" altLang="zh-CN"/>
              <a:pPr/>
              <a:t>114</a:t>
            </a:fld>
            <a:endParaRPr lang="en-US" altLang="zh-CN"/>
          </a:p>
        </p:txBody>
      </p:sp>
      <p:sp>
        <p:nvSpPr>
          <p:cNvPr id="1135618" name="Rectangle 2"/>
          <p:cNvSpPr>
            <a:spLocks noGrp="1" noRot="1" noChangeArrowheads="1"/>
          </p:cNvSpPr>
          <p:nvPr>
            <p:ph type="title"/>
          </p:nvPr>
        </p:nvSpPr>
        <p:spPr/>
        <p:txBody>
          <a:bodyPr/>
          <a:lstStyle/>
          <a:p>
            <a:r>
              <a:rPr lang="zh-CN" altLang="en-US" b="1" u="sng"/>
              <a:t>第二章：数据接口与交换标准</a:t>
            </a:r>
          </a:p>
        </p:txBody>
      </p:sp>
      <p:sp>
        <p:nvSpPr>
          <p:cNvPr id="1135619" name="Rectangle 3"/>
          <p:cNvSpPr>
            <a:spLocks noGrp="1" noRot="1" noChangeArrowheads="1"/>
          </p:cNvSpPr>
          <p:nvPr>
            <p:ph type="body" idx="1"/>
          </p:nvPr>
        </p:nvSpPr>
        <p:spPr/>
        <p:txBody>
          <a:bodyPr/>
          <a:lstStyle/>
          <a:p>
            <a:pPr lvl="3"/>
            <a:r>
              <a:rPr lang="en-US" altLang="zh-CN" sz="1600"/>
              <a:t>void gluOrtho2D(Gldouble left, Gldouble right, Gldouble bottom, Gldouble top); </a:t>
            </a:r>
          </a:p>
          <a:p>
            <a:pPr lvl="3">
              <a:buFont typeface="Wingdings" pitchFamily="2" charset="2"/>
              <a:buNone/>
            </a:pPr>
            <a:r>
              <a:rPr lang="en-US" altLang="zh-CN" sz="1600"/>
              <a:t>	// glu</a:t>
            </a:r>
            <a:r>
              <a:rPr lang="zh-CN" altLang="en-US" sz="1600"/>
              <a:t>库函数，用于二维图象的投影。该函数创建一个二维投影矩阵</a:t>
            </a:r>
            <a:r>
              <a:rPr lang="en-US" altLang="zh-CN" sz="1600"/>
              <a:t>M</a:t>
            </a:r>
            <a:r>
              <a:rPr lang="zh-CN" altLang="en-US" sz="1600"/>
              <a:t>，裁剪平面是左下角坐标为</a:t>
            </a:r>
            <a:r>
              <a:rPr lang="en-US" altLang="zh-CN" sz="1600"/>
              <a:t>(left</a:t>
            </a:r>
            <a:r>
              <a:rPr lang="zh-CN" altLang="en-US" sz="1600"/>
              <a:t>，</a:t>
            </a:r>
            <a:r>
              <a:rPr lang="en-US" altLang="zh-CN" sz="1600"/>
              <a:t>bottom)</a:t>
            </a:r>
            <a:r>
              <a:rPr lang="zh-CN" altLang="en-US" sz="1600"/>
              <a:t>、右上角坐标为</a:t>
            </a:r>
            <a:r>
              <a:rPr lang="en-US" altLang="zh-CN" sz="1600"/>
              <a:t>(right</a:t>
            </a:r>
            <a:r>
              <a:rPr lang="zh-CN" altLang="en-US" sz="1600"/>
              <a:t>，</a:t>
            </a:r>
            <a:r>
              <a:rPr lang="en-US" altLang="zh-CN" sz="1600"/>
              <a:t>top)</a:t>
            </a:r>
            <a:r>
              <a:rPr lang="zh-CN" altLang="en-US" sz="1600"/>
              <a:t>的矩形</a:t>
            </a:r>
          </a:p>
          <a:p>
            <a:pPr lvl="2"/>
            <a:r>
              <a:rPr lang="zh-CN" altLang="en-US" sz="1800"/>
              <a:t>在通过视图造型矩阵和投影矩阵变换场景中对象的顶点后，任何位于取景体积外的顶点都被裁剪掉。除此之外，还可指定附加的任意位置的裁剪面，对场景中的物体作进一步的裁剪选择</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E5BF347-3B9A-4D74-9D59-266CD861316B}"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7202F93A-8DBA-4249-91C9-0410F51555E9}" type="slidenum">
              <a:rPr lang="en-US" altLang="zh-CN"/>
              <a:pPr/>
              <a:t>115</a:t>
            </a:fld>
            <a:endParaRPr lang="en-US" altLang="zh-CN"/>
          </a:p>
        </p:txBody>
      </p:sp>
      <p:sp>
        <p:nvSpPr>
          <p:cNvPr id="1136642" name="Rectangle 2"/>
          <p:cNvSpPr>
            <a:spLocks noGrp="1" noRot="1" noChangeArrowheads="1"/>
          </p:cNvSpPr>
          <p:nvPr>
            <p:ph type="title"/>
          </p:nvPr>
        </p:nvSpPr>
        <p:spPr/>
        <p:txBody>
          <a:bodyPr/>
          <a:lstStyle/>
          <a:p>
            <a:r>
              <a:rPr lang="zh-CN" altLang="en-US" b="1" u="sng"/>
              <a:t>第二章：数据接口与交换标准</a:t>
            </a:r>
          </a:p>
        </p:txBody>
      </p:sp>
      <p:sp>
        <p:nvSpPr>
          <p:cNvPr id="1136643" name="Rectangle 3"/>
          <p:cNvSpPr>
            <a:spLocks noGrp="1" noRot="1" noChangeArrowheads="1"/>
          </p:cNvSpPr>
          <p:nvPr>
            <p:ph type="body" idx="1"/>
          </p:nvPr>
        </p:nvSpPr>
        <p:spPr/>
        <p:txBody>
          <a:bodyPr/>
          <a:lstStyle/>
          <a:p>
            <a:pPr lvl="1"/>
            <a:r>
              <a:rPr lang="zh-CN" altLang="en-US" sz="2000"/>
              <a:t>视口变换</a:t>
            </a:r>
          </a:p>
          <a:p>
            <a:pPr lvl="2"/>
            <a:r>
              <a:rPr lang="zh-CN" altLang="en-US" sz="1800"/>
              <a:t>视口</a:t>
            </a:r>
          </a:p>
          <a:p>
            <a:pPr lvl="3"/>
            <a:r>
              <a:rPr lang="zh-CN" altLang="en-US" sz="1600"/>
              <a:t>窗口中矩形绘图区</a:t>
            </a:r>
          </a:p>
          <a:p>
            <a:pPr lvl="3"/>
            <a:r>
              <a:rPr lang="en-US" altLang="zh-CN" sz="1600"/>
              <a:t>void glViewport(Glint x,Glint y,Glsize width,Glsize height);</a:t>
            </a:r>
          </a:p>
          <a:p>
            <a:pPr lvl="3">
              <a:buFont typeface="Wingdings" pitchFamily="2" charset="2"/>
              <a:buNone/>
            </a:pPr>
            <a:r>
              <a:rPr lang="en-US" altLang="zh-CN" sz="1600"/>
              <a:t>	// </a:t>
            </a:r>
            <a:r>
              <a:rPr lang="zh-CN" altLang="en-US" sz="1600"/>
              <a:t>该函数设置视口的大小，可用来分屏。</a:t>
            </a:r>
            <a:r>
              <a:rPr lang="en-US" altLang="zh-CN" sz="1600"/>
              <a:t>x,y </a:t>
            </a:r>
            <a:r>
              <a:rPr lang="zh-CN" altLang="en-US" sz="1600"/>
              <a:t>指定视口矩形的左下角坐标</a:t>
            </a:r>
            <a:r>
              <a:rPr lang="en-US" altLang="zh-CN" sz="1600"/>
              <a:t>(</a:t>
            </a:r>
            <a:r>
              <a:rPr lang="zh-CN" altLang="en-US" sz="1600"/>
              <a:t>以象素为单位</a:t>
            </a:r>
            <a:r>
              <a:rPr lang="en-US" altLang="zh-CN" sz="1600"/>
              <a:t>)</a:t>
            </a:r>
            <a:r>
              <a:rPr lang="zh-CN" altLang="en-US" sz="1600"/>
              <a:t>，缺省值为</a:t>
            </a:r>
            <a:r>
              <a:rPr lang="en-US" altLang="zh-CN" sz="1600"/>
              <a:t>(0,0)</a:t>
            </a:r>
            <a:r>
              <a:rPr lang="zh-CN" altLang="en-US" sz="1600"/>
              <a:t>。</a:t>
            </a:r>
            <a:r>
              <a:rPr lang="en-US" altLang="zh-CN" sz="1600"/>
              <a:t>width, height </a:t>
            </a:r>
            <a:r>
              <a:rPr lang="zh-CN" altLang="en-US" sz="1600"/>
              <a:t>分别指定视口的宽和高</a:t>
            </a:r>
          </a:p>
          <a:p>
            <a:pPr lvl="3"/>
            <a:r>
              <a:rPr lang="zh-CN" altLang="en-US" sz="1600"/>
              <a:t>缺省时，初始视口为</a:t>
            </a:r>
            <a:r>
              <a:rPr lang="en-US" altLang="zh-CN" sz="1600"/>
              <a:t>(0,0,cx,cy),</a:t>
            </a:r>
            <a:r>
              <a:rPr lang="zh-CN" altLang="en-US" sz="1600"/>
              <a:t>其中</a:t>
            </a:r>
            <a:r>
              <a:rPr lang="en-US" altLang="zh-CN" sz="1600"/>
              <a:t>cx</a:t>
            </a:r>
            <a:r>
              <a:rPr lang="zh-CN" altLang="en-US" sz="1600"/>
              <a:t>、</a:t>
            </a:r>
            <a:r>
              <a:rPr lang="en-US" altLang="zh-CN" sz="1600"/>
              <a:t>cy</a:t>
            </a:r>
            <a:r>
              <a:rPr lang="zh-CN" altLang="en-US" sz="1600"/>
              <a:t>分别为窗口的宽和高。应该使视口区的长宽比与取景体积的长宽比相等，否则会使显示的图象变形，另外在程序中应该及时接收窗口变化的事件，正确调整视见区</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3FA420-AFE7-4BD4-9D8F-71B669DC9095}"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00C2A61F-2C8A-4D44-870E-C3923E111C99}" type="slidenum">
              <a:rPr lang="en-US" altLang="zh-CN"/>
              <a:pPr/>
              <a:t>116</a:t>
            </a:fld>
            <a:endParaRPr lang="en-US" altLang="zh-CN"/>
          </a:p>
        </p:txBody>
      </p:sp>
      <p:sp>
        <p:nvSpPr>
          <p:cNvPr id="1137666" name="Rectangle 2"/>
          <p:cNvSpPr>
            <a:spLocks noGrp="1" noRot="1" noChangeArrowheads="1"/>
          </p:cNvSpPr>
          <p:nvPr>
            <p:ph type="title"/>
          </p:nvPr>
        </p:nvSpPr>
        <p:spPr/>
        <p:txBody>
          <a:bodyPr/>
          <a:lstStyle/>
          <a:p>
            <a:r>
              <a:rPr lang="zh-CN" altLang="en-US" b="1" u="sng"/>
              <a:t>第二章：数据接口与交换标准</a:t>
            </a:r>
          </a:p>
        </p:txBody>
      </p:sp>
      <p:sp>
        <p:nvSpPr>
          <p:cNvPr id="1137667" name="Rectangle 3"/>
          <p:cNvSpPr>
            <a:spLocks noGrp="1" noRot="1" noChangeArrowheads="1"/>
          </p:cNvSpPr>
          <p:nvPr>
            <p:ph type="body" idx="1"/>
          </p:nvPr>
        </p:nvSpPr>
        <p:spPr/>
        <p:txBody>
          <a:bodyPr/>
          <a:lstStyle/>
          <a:p>
            <a:r>
              <a:rPr lang="en-US" altLang="zh-CN" sz="2400"/>
              <a:t>2.7.5 </a:t>
            </a:r>
            <a:r>
              <a:rPr lang="zh-CN" altLang="en-US" sz="2400"/>
              <a:t>光照处理</a:t>
            </a:r>
          </a:p>
          <a:p>
            <a:r>
              <a:rPr lang="en-US" altLang="zh-CN" sz="2400"/>
              <a:t>OpenGL</a:t>
            </a:r>
            <a:r>
              <a:rPr lang="zh-CN" altLang="en-US" sz="2400"/>
              <a:t>光照的基本概念</a:t>
            </a:r>
          </a:p>
          <a:p>
            <a:pPr lvl="1"/>
            <a:r>
              <a:rPr lang="zh-CN" altLang="en-US" sz="2000"/>
              <a:t>屏幕显示的象素颜色，与场景中光照的特性以及物体反射和吸收光的属性有关</a:t>
            </a:r>
          </a:p>
          <a:p>
            <a:pPr lvl="1"/>
            <a:r>
              <a:rPr lang="en-US" altLang="zh-CN" sz="2000"/>
              <a:t>OpenGL</a:t>
            </a:r>
            <a:r>
              <a:rPr lang="zh-CN" altLang="en-US" sz="2000"/>
              <a:t>的光由红、绿、蓝组成的，光源的颜色由其不同组成比例决定。</a:t>
            </a:r>
            <a:r>
              <a:rPr lang="en-US" altLang="zh-CN" sz="2000"/>
              <a:t>OpenGL</a:t>
            </a:r>
            <a:r>
              <a:rPr lang="zh-CN" altLang="en-US" sz="2000"/>
              <a:t>光照方程计算量较小，也比较精确。每个光源可单独控制，光可能来自特定的方向、位置，也可能分散在整个场景，如墙壁的泛光</a:t>
            </a:r>
          </a:p>
          <a:p>
            <a:pPr lvl="1"/>
            <a:r>
              <a:rPr lang="zh-CN" altLang="en-US" sz="2000"/>
              <a:t>绘制真实感三维物体，不仅与光源有关，还与物体本身有关，物体表面会吸收、反射光线，而物体本身也可能发光、也可能漫反射光线或在特定方向反射光线</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1D8A4D8-FEE5-48D2-955A-3F8359766EEE}"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8F37985D-89B3-47D5-9B2F-BB731C288A8B}" type="slidenum">
              <a:rPr lang="en-US" altLang="zh-CN"/>
              <a:pPr/>
              <a:t>117</a:t>
            </a:fld>
            <a:endParaRPr lang="en-US" altLang="zh-CN"/>
          </a:p>
        </p:txBody>
      </p:sp>
      <p:sp>
        <p:nvSpPr>
          <p:cNvPr id="1138690" name="Rectangle 2"/>
          <p:cNvSpPr>
            <a:spLocks noGrp="1" noRot="1" noChangeArrowheads="1"/>
          </p:cNvSpPr>
          <p:nvPr>
            <p:ph type="title"/>
          </p:nvPr>
        </p:nvSpPr>
        <p:spPr/>
        <p:txBody>
          <a:bodyPr/>
          <a:lstStyle/>
          <a:p>
            <a:r>
              <a:rPr lang="zh-CN" altLang="en-US" b="1" u="sng"/>
              <a:t>第二章：数据接口与交换标准</a:t>
            </a:r>
          </a:p>
        </p:txBody>
      </p:sp>
      <p:sp>
        <p:nvSpPr>
          <p:cNvPr id="1138691" name="Rectangle 3"/>
          <p:cNvSpPr>
            <a:spLocks noGrp="1" noRot="1" noChangeArrowheads="1"/>
          </p:cNvSpPr>
          <p:nvPr>
            <p:ph type="body" idx="1"/>
          </p:nvPr>
        </p:nvSpPr>
        <p:spPr/>
        <p:txBody>
          <a:bodyPr/>
          <a:lstStyle/>
          <a:p>
            <a:pPr lvl="1"/>
            <a:r>
              <a:rPr lang="zh-CN" altLang="en-US" sz="2000"/>
              <a:t>光线的组成：以下四种成分单独计算再累加</a:t>
            </a:r>
          </a:p>
          <a:p>
            <a:pPr lvl="2"/>
            <a:r>
              <a:rPr lang="zh-CN" altLang="en-US" sz="1800"/>
              <a:t>发射光</a:t>
            </a:r>
            <a:r>
              <a:rPr lang="en-US" altLang="zh-CN" sz="1800"/>
              <a:t>(emission)</a:t>
            </a:r>
            <a:r>
              <a:rPr lang="zh-CN" altLang="en-US" sz="1800"/>
              <a:t>：来自发光物体即光源的光 </a:t>
            </a:r>
          </a:p>
          <a:p>
            <a:pPr lvl="2"/>
            <a:r>
              <a:rPr lang="zh-CN" altLang="en-US" sz="1800"/>
              <a:t>泛光</a:t>
            </a:r>
            <a:r>
              <a:rPr lang="en-US" altLang="zh-CN" sz="1800"/>
              <a:t>(ambient)</a:t>
            </a:r>
            <a:r>
              <a:rPr lang="zh-CN" altLang="en-US" sz="1800"/>
              <a:t>：来自环境的泛光光源，各方向均匀散布</a:t>
            </a:r>
          </a:p>
          <a:p>
            <a:pPr lvl="2"/>
            <a:r>
              <a:rPr lang="zh-CN" altLang="en-US" sz="1800"/>
              <a:t>漫反射光</a:t>
            </a:r>
            <a:r>
              <a:rPr lang="en-US" altLang="zh-CN" sz="1800"/>
              <a:t>(diffuse)</a:t>
            </a:r>
            <a:r>
              <a:rPr lang="zh-CN" altLang="en-US" sz="1800"/>
              <a:t>：来自一个方向，但在各个方向均匀反射的光。无论在何处观察亮度均相同</a:t>
            </a:r>
          </a:p>
          <a:p>
            <a:pPr lvl="2"/>
            <a:r>
              <a:rPr lang="zh-CN" altLang="en-US" sz="1800"/>
              <a:t>镜面反射光</a:t>
            </a:r>
            <a:r>
              <a:rPr lang="en-US" altLang="zh-CN" sz="1800"/>
              <a:t>(specular)</a:t>
            </a:r>
            <a:r>
              <a:rPr lang="zh-CN" altLang="en-US" sz="1800"/>
              <a:t>：来自一个特定方向，以一个特定方向离开。镜面反射与反射物体的材料属性关系很大，光泽金属能产生很高的镜面反射，而地毯几乎没有镜面反射，在</a:t>
            </a:r>
            <a:r>
              <a:rPr lang="en-US" altLang="zh-CN" sz="1800"/>
              <a:t>OpenGL</a:t>
            </a:r>
            <a:r>
              <a:rPr lang="zh-CN" altLang="en-US" sz="1800"/>
              <a:t>中，该属性用光泽度</a:t>
            </a:r>
            <a:r>
              <a:rPr lang="en-US" altLang="zh-CN" sz="1800"/>
              <a:t>(shininess)</a:t>
            </a:r>
            <a:r>
              <a:rPr lang="zh-CN" altLang="en-US" sz="1800"/>
              <a:t>来表示</a:t>
            </a:r>
          </a:p>
          <a:p>
            <a:pPr lvl="1"/>
            <a:r>
              <a:rPr lang="zh-CN" altLang="en-US" sz="2000"/>
              <a:t>材料颜色取决于反射的红、绿、蓝光的百分比</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BEED7C6-1A48-4127-A3FC-8BBD0B3F0BE9}"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FB4DEF58-4D37-4F9B-A3FF-EB8C62A0662C}" type="slidenum">
              <a:rPr lang="en-US" altLang="zh-CN"/>
              <a:pPr/>
              <a:t>118</a:t>
            </a:fld>
            <a:endParaRPr lang="en-US" altLang="zh-CN"/>
          </a:p>
        </p:txBody>
      </p:sp>
      <p:sp>
        <p:nvSpPr>
          <p:cNvPr id="1139714" name="Rectangle 2"/>
          <p:cNvSpPr>
            <a:spLocks noGrp="1" noRot="1" noChangeArrowheads="1"/>
          </p:cNvSpPr>
          <p:nvPr>
            <p:ph type="title"/>
          </p:nvPr>
        </p:nvSpPr>
        <p:spPr/>
        <p:txBody>
          <a:bodyPr/>
          <a:lstStyle/>
          <a:p>
            <a:r>
              <a:rPr lang="zh-CN" altLang="en-US" b="1" u="sng"/>
              <a:t>第二章：数据接口与交换标准</a:t>
            </a:r>
          </a:p>
        </p:txBody>
      </p:sp>
      <p:sp>
        <p:nvSpPr>
          <p:cNvPr id="1139715" name="Rectangle 3"/>
          <p:cNvSpPr>
            <a:spLocks noGrp="1" noRot="1" noChangeArrowheads="1"/>
          </p:cNvSpPr>
          <p:nvPr>
            <p:ph type="body" idx="1"/>
          </p:nvPr>
        </p:nvSpPr>
        <p:spPr/>
        <p:txBody>
          <a:bodyPr/>
          <a:lstStyle/>
          <a:p>
            <a:pPr lvl="1"/>
            <a:r>
              <a:rPr lang="zh-CN" altLang="en-US" sz="2000"/>
              <a:t>光源的定义</a:t>
            </a:r>
          </a:p>
          <a:p>
            <a:pPr lvl="2"/>
            <a:r>
              <a:rPr lang="zh-CN" altLang="en-US" sz="1800"/>
              <a:t>光源特性</a:t>
            </a:r>
          </a:p>
          <a:p>
            <a:pPr lvl="3"/>
            <a:r>
              <a:rPr lang="zh-CN" altLang="en-US" sz="1600"/>
              <a:t>颜色、位置、方向等。不同特性的光源，作用在物体上的效果是不一样的</a:t>
            </a:r>
          </a:p>
          <a:p>
            <a:pPr lvl="2"/>
            <a:r>
              <a:rPr lang="en-US" altLang="zh-CN" sz="1800"/>
              <a:t>void glLight{if}[v](Glenum light, Glenum pname, TYPE param ); </a:t>
            </a:r>
          </a:p>
          <a:p>
            <a:pPr lvl="2">
              <a:buFont typeface="Wingdings" pitchFamily="2" charset="2"/>
              <a:buNone/>
            </a:pPr>
            <a:r>
              <a:rPr lang="en-US" altLang="zh-CN" sz="1800"/>
              <a:t>	//</a:t>
            </a:r>
            <a:r>
              <a:rPr lang="zh-CN" altLang="en-US" sz="1800"/>
              <a:t>定义光源特性，</a:t>
            </a:r>
            <a:r>
              <a:rPr lang="en-US" altLang="zh-CN" sz="1800"/>
              <a:t>light </a:t>
            </a:r>
            <a:r>
              <a:rPr lang="zh-CN" altLang="en-US" sz="1800"/>
              <a:t>建立</a:t>
            </a:r>
            <a:r>
              <a:rPr lang="en-US" altLang="zh-CN" sz="1800"/>
              <a:t>light</a:t>
            </a:r>
            <a:r>
              <a:rPr lang="zh-CN" altLang="en-US" sz="1800"/>
              <a:t>指定的光源，用形式为</a:t>
            </a:r>
            <a:r>
              <a:rPr lang="en-US" altLang="zh-CN" sz="1800"/>
              <a:t>GL_LIGHTi</a:t>
            </a:r>
            <a:r>
              <a:rPr lang="zh-CN" altLang="en-US" sz="1800"/>
              <a:t>的符号常数表示。</a:t>
            </a:r>
            <a:r>
              <a:rPr lang="en-US" altLang="zh-CN" sz="1800"/>
              <a:t>pname</a:t>
            </a:r>
            <a:r>
              <a:rPr lang="zh-CN" altLang="en-US" sz="1800"/>
              <a:t>设置光源的特性，</a:t>
            </a:r>
            <a:r>
              <a:rPr lang="en-US" altLang="zh-CN" sz="1800"/>
              <a:t>param</a:t>
            </a:r>
            <a:r>
              <a:rPr lang="zh-CN" altLang="en-US" sz="1800"/>
              <a:t>设置</a:t>
            </a:r>
            <a:r>
              <a:rPr lang="en-US" altLang="zh-CN" sz="1800"/>
              <a:t>pname</a:t>
            </a:r>
            <a:r>
              <a:rPr lang="zh-CN" altLang="en-US" sz="1800"/>
              <a:t>特性的值，各种缺省值和含义见下表</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日期占位符 3"/>
          <p:cNvSpPr>
            <a:spLocks noGrp="1"/>
          </p:cNvSpPr>
          <p:nvPr>
            <p:ph type="dt" sz="half" idx="10"/>
          </p:nvPr>
        </p:nvSpPr>
        <p:spPr/>
        <p:txBody>
          <a:bodyPr/>
          <a:lstStyle/>
          <a:p>
            <a:fld id="{65E1DE66-80EC-4879-AC8C-350803A92473}" type="datetime1">
              <a:rPr lang="zh-CN" altLang="en-US"/>
              <a:pPr/>
              <a:t>2017/3/10</a:t>
            </a:fld>
            <a:endParaRPr lang="en-US" altLang="zh-CN"/>
          </a:p>
        </p:txBody>
      </p:sp>
      <p:sp>
        <p:nvSpPr>
          <p:cNvPr id="55" name="灯片编号占位符 5"/>
          <p:cNvSpPr>
            <a:spLocks noGrp="1"/>
          </p:cNvSpPr>
          <p:nvPr>
            <p:ph type="sldNum" sz="quarter" idx="12"/>
          </p:nvPr>
        </p:nvSpPr>
        <p:spPr/>
        <p:txBody>
          <a:bodyPr/>
          <a:lstStyle/>
          <a:p>
            <a:fld id="{BE3E1369-A9D0-4003-AEF3-C8111023EF12}" type="slidenum">
              <a:rPr lang="en-US" altLang="zh-CN"/>
              <a:pPr/>
              <a:t>119</a:t>
            </a:fld>
            <a:endParaRPr lang="en-US" altLang="zh-CN"/>
          </a:p>
        </p:txBody>
      </p:sp>
      <p:sp>
        <p:nvSpPr>
          <p:cNvPr id="1146882" name="Rectangle 2"/>
          <p:cNvSpPr>
            <a:spLocks noGrp="1" noRot="1" noChangeArrowheads="1"/>
          </p:cNvSpPr>
          <p:nvPr>
            <p:ph type="title"/>
          </p:nvPr>
        </p:nvSpPr>
        <p:spPr/>
        <p:txBody>
          <a:bodyPr/>
          <a:lstStyle/>
          <a:p>
            <a:r>
              <a:rPr lang="zh-CN" altLang="en-US" b="1" u="sng"/>
              <a:t>第二章：数据接口与交换标准</a:t>
            </a:r>
          </a:p>
        </p:txBody>
      </p:sp>
      <p:graphicFrame>
        <p:nvGraphicFramePr>
          <p:cNvPr id="1146883" name="Group 3"/>
          <p:cNvGraphicFramePr>
            <a:graphicFrameLocks noGrp="1"/>
          </p:cNvGraphicFramePr>
          <p:nvPr>
            <p:ph idx="1"/>
          </p:nvPr>
        </p:nvGraphicFramePr>
        <p:xfrm>
          <a:off x="762000" y="1931988"/>
          <a:ext cx="7856538" cy="3688080"/>
        </p:xfrm>
        <a:graphic>
          <a:graphicData uri="http://schemas.openxmlformats.org/drawingml/2006/table">
            <a:tbl>
              <a:tblPr/>
              <a:tblGrid>
                <a:gridCol w="3321050">
                  <a:extLst>
                    <a:ext uri="{9D8B030D-6E8A-4147-A177-3AD203B41FA5}">
                      <a16:colId xmlns:a16="http://schemas.microsoft.com/office/drawing/2014/main" val="20000"/>
                    </a:ext>
                  </a:extLst>
                </a:gridCol>
                <a:gridCol w="1547813">
                  <a:extLst>
                    <a:ext uri="{9D8B030D-6E8A-4147-A177-3AD203B41FA5}">
                      <a16:colId xmlns:a16="http://schemas.microsoft.com/office/drawing/2014/main" val="20001"/>
                    </a:ext>
                  </a:extLst>
                </a:gridCol>
                <a:gridCol w="2987675">
                  <a:extLst>
                    <a:ext uri="{9D8B030D-6E8A-4147-A177-3AD203B41FA5}">
                      <a16:colId xmlns:a16="http://schemas.microsoft.com/office/drawing/2014/main" val="20002"/>
                    </a:ext>
                  </a:extLst>
                </a:gridCol>
              </a:tblGrid>
              <a:tr h="284163">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参数名</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缺省值</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解释</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5913">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GL_AMBIENT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(0</a:t>
                      </a: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0</a:t>
                      </a: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0</a:t>
                      </a: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光源泛光强度的</a:t>
                      </a: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RGBA</a:t>
                      </a: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值</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925">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GL_DIFFUSE</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(1</a:t>
                      </a: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1</a:t>
                      </a: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1</a:t>
                      </a: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光源漫反射强度的</a:t>
                      </a: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RGBA</a:t>
                      </a: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值</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1150">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GL_SPECULAR</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(1</a:t>
                      </a: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1</a:t>
                      </a: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1</a:t>
                      </a: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光源镜面反射强度的</a:t>
                      </a: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RGBA</a:t>
                      </a: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值</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6700">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GL_POSITION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(0</a:t>
                      </a: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0</a:t>
                      </a: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1</a:t>
                      </a: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0)</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光源的位置</a:t>
                      </a: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(x,y,z,w)</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2100">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GL_SPOT_DIRCTION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(0</a:t>
                      </a: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0</a:t>
                      </a: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聚光灯的方向</a:t>
                      </a: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(x,y,z)</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4163">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GL_SPOT_EXPONENT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0</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聚光灯指数</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4163">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GL_SPOT_CUTOFF</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180</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聚光灯的截止角度</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5275">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GL_CONSTANT_ATTENUATION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衰减因子常量</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1150">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GL_LINEAR_ATTENUATION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0</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线形衰减因子</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0675">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GL_QUADRIC_ATTENUATION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rPr>
                        <a:t>0</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rPr>
                        <a:t>二次衰减因子</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8B92870-86BE-42E6-9BE4-CAB7342375A4}"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5DA0DCD3-1B8C-4492-A964-990317E13C1E}" type="slidenum">
              <a:rPr lang="en-US" altLang="zh-CN"/>
              <a:pPr/>
              <a:t>12</a:t>
            </a:fld>
            <a:endParaRPr lang="en-US" altLang="zh-CN"/>
          </a:p>
        </p:txBody>
      </p:sp>
      <p:sp>
        <p:nvSpPr>
          <p:cNvPr id="907266" name="Rectangle 2"/>
          <p:cNvSpPr>
            <a:spLocks noGrp="1" noRot="1" noChangeArrowheads="1"/>
          </p:cNvSpPr>
          <p:nvPr>
            <p:ph type="title"/>
          </p:nvPr>
        </p:nvSpPr>
        <p:spPr/>
        <p:txBody>
          <a:bodyPr/>
          <a:lstStyle/>
          <a:p>
            <a:r>
              <a:rPr lang="zh-CN" altLang="en-US" b="1" u="sng"/>
              <a:t>第二章：数据接口与交换标准</a:t>
            </a:r>
          </a:p>
        </p:txBody>
      </p:sp>
      <p:sp>
        <p:nvSpPr>
          <p:cNvPr id="907267" name="Rectangle 3"/>
          <p:cNvSpPr>
            <a:spLocks noGrp="1" noRot="1" noChangeArrowheads="1"/>
          </p:cNvSpPr>
          <p:nvPr>
            <p:ph type="body" idx="1"/>
          </p:nvPr>
        </p:nvSpPr>
        <p:spPr/>
        <p:txBody>
          <a:bodyPr/>
          <a:lstStyle/>
          <a:p>
            <a:r>
              <a:rPr lang="en-US" altLang="zh-CN" sz="2400"/>
              <a:t>GKSM</a:t>
            </a:r>
            <a:r>
              <a:rPr lang="zh-CN" altLang="en-US" sz="2400"/>
              <a:t>生成</a:t>
            </a:r>
          </a:p>
          <a:p>
            <a:pPr lvl="1"/>
            <a:r>
              <a:rPr lang="en-US" altLang="zh-CN" sz="2000"/>
              <a:t>GKSM</a:t>
            </a:r>
            <a:r>
              <a:rPr lang="zh-CN" altLang="en-US" sz="2000"/>
              <a:t>定义了一个明文编码方案，是可以被大多数系统和设备应用的与系统无关的图形元文件。它提供了可向上兼容的文件格式，其结构是一个逻辑数据项目的序列。如图</a:t>
            </a:r>
            <a:r>
              <a:rPr lang="en-US" altLang="zh-CN" sz="2000"/>
              <a:t>6.3</a:t>
            </a:r>
            <a:r>
              <a:rPr lang="zh-CN" altLang="en-US" sz="2000"/>
              <a:t>所示，</a:t>
            </a:r>
            <a:r>
              <a:rPr lang="en-US" altLang="zh-CN" sz="2000"/>
              <a:t>GKSM</a:t>
            </a:r>
            <a:r>
              <a:rPr lang="zh-CN" altLang="en-US" sz="2000"/>
              <a:t>以固定格式的文件首部开始，后跟一系列的项目，最后以一个指出</a:t>
            </a:r>
            <a:r>
              <a:rPr lang="en-US" altLang="zh-CN" sz="2000"/>
              <a:t>GKSM</a:t>
            </a:r>
            <a:r>
              <a:rPr lang="zh-CN" altLang="en-US" sz="2000"/>
              <a:t>结尾的结束项目结束整个图形元文件</a:t>
            </a:r>
          </a:p>
          <a:p>
            <a:pPr lvl="1"/>
            <a:r>
              <a:rPr lang="zh-CN" altLang="en-US" sz="2000"/>
              <a:t>项目</a:t>
            </a:r>
            <a:r>
              <a:rPr lang="en-US" altLang="zh-CN" sz="2000"/>
              <a:t>=</a:t>
            </a:r>
            <a:r>
              <a:rPr lang="zh-CN" altLang="en-US" sz="2000"/>
              <a:t>项目首部</a:t>
            </a:r>
            <a:r>
              <a:rPr lang="en-US" altLang="zh-CN" sz="2000"/>
              <a:t>+</a:t>
            </a:r>
            <a:r>
              <a:rPr lang="zh-CN" altLang="en-US" sz="2000"/>
              <a:t>项目数据记录，</a:t>
            </a:r>
            <a:r>
              <a:rPr lang="en-US" altLang="zh-CN" sz="2000"/>
              <a:t>GKSM</a:t>
            </a:r>
            <a:r>
              <a:rPr lang="zh-CN" altLang="en-US" sz="2000"/>
              <a:t>的基本信息单位</a:t>
            </a:r>
          </a:p>
          <a:p>
            <a:pPr lvl="1"/>
            <a:r>
              <a:rPr lang="zh-CN" altLang="en-US" sz="2000"/>
              <a:t>项目首部</a:t>
            </a:r>
            <a:r>
              <a:rPr lang="en-US" altLang="zh-CN" sz="2000"/>
              <a:t>=</a:t>
            </a:r>
            <a:r>
              <a:rPr lang="zh-CN" altLang="en-US" sz="2000"/>
              <a:t>任选‘</a:t>
            </a:r>
            <a:r>
              <a:rPr lang="en-US" altLang="zh-CN" sz="2000"/>
              <a:t>GKSM’</a:t>
            </a:r>
            <a:r>
              <a:rPr lang="zh-CN" altLang="en-US" sz="2000"/>
              <a:t>＋项目类型＋项目数据记录的长度</a:t>
            </a:r>
          </a:p>
          <a:p>
            <a:pPr lvl="1"/>
            <a:r>
              <a:rPr lang="zh-CN" altLang="en-US" sz="2000"/>
              <a:t>项目分类</a:t>
            </a:r>
          </a:p>
          <a:p>
            <a:pPr lvl="2"/>
            <a:r>
              <a:rPr lang="zh-CN" altLang="en-US" sz="1800"/>
              <a:t>控制、输出原语、图原属性、工作站属性、变换、图段操作、图段属性和用户等八类，控制项目包括文件首部和结束项目</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9DC792F-77AC-4671-8600-17AF1F039FCA}"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8043F631-F024-46F0-9468-4BB452A8BCAB}" type="slidenum">
              <a:rPr lang="en-US" altLang="zh-CN"/>
              <a:pPr/>
              <a:t>120</a:t>
            </a:fld>
            <a:endParaRPr lang="en-US" altLang="zh-CN"/>
          </a:p>
        </p:txBody>
      </p:sp>
      <p:sp>
        <p:nvSpPr>
          <p:cNvPr id="1140738" name="Rectangle 2"/>
          <p:cNvSpPr>
            <a:spLocks noGrp="1" noRot="1" noChangeArrowheads="1"/>
          </p:cNvSpPr>
          <p:nvPr>
            <p:ph type="title"/>
          </p:nvPr>
        </p:nvSpPr>
        <p:spPr/>
        <p:txBody>
          <a:bodyPr/>
          <a:lstStyle/>
          <a:p>
            <a:r>
              <a:rPr lang="zh-CN" altLang="en-US" b="1" u="sng"/>
              <a:t>第二章：数据接口与交换标准</a:t>
            </a:r>
          </a:p>
        </p:txBody>
      </p:sp>
      <p:sp>
        <p:nvSpPr>
          <p:cNvPr id="1140739" name="Rectangle 3"/>
          <p:cNvSpPr>
            <a:spLocks noGrp="1" noRot="1" noChangeArrowheads="1"/>
          </p:cNvSpPr>
          <p:nvPr>
            <p:ph type="body" idx="1"/>
          </p:nvPr>
        </p:nvSpPr>
        <p:spPr/>
        <p:txBody>
          <a:bodyPr/>
          <a:lstStyle/>
          <a:p>
            <a:pPr lvl="2"/>
            <a:r>
              <a:rPr lang="zh-CN" altLang="en-US" sz="1800"/>
              <a:t>例：定义编号为</a:t>
            </a:r>
            <a:r>
              <a:rPr lang="en-US" altLang="zh-CN" sz="1800"/>
              <a:t>GL_LIGHT0</a:t>
            </a:r>
            <a:r>
              <a:rPr lang="zh-CN" altLang="en-US" sz="1800"/>
              <a:t>的光源</a:t>
            </a:r>
          </a:p>
          <a:p>
            <a:pPr>
              <a:buFont typeface="Wingdings" pitchFamily="2" charset="2"/>
              <a:buNone/>
            </a:pPr>
            <a:r>
              <a:rPr lang="zh-CN" altLang="en-US" sz="1800"/>
              <a:t>      		</a:t>
            </a:r>
            <a:r>
              <a:rPr lang="en-US" altLang="zh-CN" sz="1800"/>
              <a:t>Glfloat light_ambient[] = {0.0,0.0,0.0,1.0};</a:t>
            </a:r>
          </a:p>
          <a:p>
            <a:pPr>
              <a:buFont typeface="Wingdings" pitchFamily="2" charset="2"/>
              <a:buNone/>
            </a:pPr>
            <a:r>
              <a:rPr lang="en-US" altLang="zh-CN" sz="1800"/>
              <a:t>			Glfloat light_diffuse[] = {1.0,1.0,1.0,1.0};</a:t>
            </a:r>
          </a:p>
          <a:p>
            <a:pPr>
              <a:buFont typeface="Wingdings" pitchFamily="2" charset="2"/>
              <a:buNone/>
            </a:pPr>
            <a:r>
              <a:rPr lang="en-US" altLang="zh-CN" sz="1800"/>
              <a:t>      		Glfloat light_specular[] = {1.0,1.0,1.0,1.0};</a:t>
            </a:r>
          </a:p>
          <a:p>
            <a:pPr>
              <a:buFont typeface="Wingdings" pitchFamily="2" charset="2"/>
              <a:buNone/>
            </a:pPr>
            <a:r>
              <a:rPr lang="en-US" altLang="zh-CN" sz="1800"/>
              <a:t>      		Glfloat light_position[] = {1.0,1.0,1.0,1.0};</a:t>
            </a:r>
          </a:p>
          <a:p>
            <a:pPr>
              <a:buFont typeface="Wingdings" pitchFamily="2" charset="2"/>
              <a:buNone/>
            </a:pPr>
            <a:r>
              <a:rPr lang="en-US" altLang="zh-CN" sz="1800"/>
              <a:t>      		glLightfv(GL_LIGHT0,GL_AMBIENT,light_ambient);</a:t>
            </a:r>
          </a:p>
          <a:p>
            <a:pPr>
              <a:buFont typeface="Wingdings" pitchFamily="2" charset="2"/>
              <a:buNone/>
            </a:pPr>
            <a:r>
              <a:rPr lang="en-US" altLang="zh-CN" sz="1800"/>
              <a:t>      		glLightfv(GL_LIGHT0,GL_DIFFUSE,light_diffuse);</a:t>
            </a:r>
          </a:p>
          <a:p>
            <a:pPr>
              <a:buFont typeface="Wingdings" pitchFamily="2" charset="2"/>
              <a:buNone/>
            </a:pPr>
            <a:r>
              <a:rPr lang="en-US" altLang="zh-CN" sz="1800"/>
              <a:t>      		glLightfv(GL_LIGHT0,GL_SPECULAR,light_specular);</a:t>
            </a:r>
          </a:p>
          <a:p>
            <a:pPr>
              <a:buFont typeface="Wingdings" pitchFamily="2" charset="2"/>
              <a:buNone/>
            </a:pPr>
            <a:r>
              <a:rPr lang="en-US" altLang="zh-CN" sz="1800"/>
              <a:t>      		glLightfv(GL_LIGHT0,GL_POSITION,light_position);</a:t>
            </a:r>
          </a:p>
          <a:p>
            <a:pPr lvl="2"/>
            <a:r>
              <a:rPr lang="zh-CN" altLang="en-US" sz="1800"/>
              <a:t>光源定义完毕后，须调用</a:t>
            </a:r>
            <a:r>
              <a:rPr lang="en-US" altLang="zh-CN" sz="1800"/>
              <a:t>glEnable()</a:t>
            </a:r>
            <a:r>
              <a:rPr lang="zh-CN" altLang="en-US" sz="1800"/>
              <a:t>打开该光源，否则该光源对场景中的物体不起作用。</a:t>
            </a:r>
            <a:r>
              <a:rPr lang="en-US" altLang="zh-CN" sz="1800"/>
              <a:t>glLight()</a:t>
            </a:r>
            <a:r>
              <a:rPr lang="zh-CN" altLang="en-US" sz="1800"/>
              <a:t>函数指定光源中相应组成部分的强度</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97E3F73-3C14-421F-BF7E-723076953A70}"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637A3585-0473-473C-872D-9591EDE883E5}" type="slidenum">
              <a:rPr lang="en-US" altLang="zh-CN"/>
              <a:pPr/>
              <a:t>121</a:t>
            </a:fld>
            <a:endParaRPr lang="en-US" altLang="zh-CN"/>
          </a:p>
        </p:txBody>
      </p:sp>
      <p:sp>
        <p:nvSpPr>
          <p:cNvPr id="1141762" name="Rectangle 2"/>
          <p:cNvSpPr>
            <a:spLocks noGrp="1" noRot="1" noChangeArrowheads="1"/>
          </p:cNvSpPr>
          <p:nvPr>
            <p:ph type="title"/>
          </p:nvPr>
        </p:nvSpPr>
        <p:spPr/>
        <p:txBody>
          <a:bodyPr/>
          <a:lstStyle/>
          <a:p>
            <a:r>
              <a:rPr lang="zh-CN" altLang="en-US" b="1" u="sng"/>
              <a:t>第二章：数据接口与交换标准</a:t>
            </a:r>
          </a:p>
        </p:txBody>
      </p:sp>
      <p:sp>
        <p:nvSpPr>
          <p:cNvPr id="1141763" name="Rectangle 3"/>
          <p:cNvSpPr>
            <a:spLocks noGrp="1" noRot="1" noChangeArrowheads="1"/>
          </p:cNvSpPr>
          <p:nvPr>
            <p:ph type="body" idx="1"/>
          </p:nvPr>
        </p:nvSpPr>
        <p:spPr/>
        <p:txBody>
          <a:bodyPr/>
          <a:lstStyle/>
          <a:p>
            <a:pPr lvl="1"/>
            <a:r>
              <a:rPr lang="zh-CN" altLang="en-US" sz="2000"/>
              <a:t>材质属性</a:t>
            </a:r>
          </a:p>
          <a:p>
            <a:pPr lvl="2"/>
            <a:r>
              <a:rPr lang="zh-CN" altLang="en-US" sz="1800"/>
              <a:t>大多数材质属性与光源属性类似，用如下函数为物体指定当前材质的某一属性：</a:t>
            </a:r>
          </a:p>
          <a:p>
            <a:pPr lvl="2"/>
            <a:r>
              <a:rPr lang="en-US" altLang="zh-CN" sz="1800"/>
              <a:t>void glMaterial{if}(Glenum face ,Glenum pname ,TYPE param);</a:t>
            </a:r>
          </a:p>
          <a:p>
            <a:pPr lvl="2"/>
            <a:r>
              <a:rPr lang="en-US" altLang="zh-CN" sz="1800"/>
              <a:t>void glMaterial{if}v(Glenum face,Glenum pname,TYPE* param);</a:t>
            </a:r>
          </a:p>
          <a:p>
            <a:pPr lvl="2">
              <a:buFont typeface="Wingdings" pitchFamily="2" charset="2"/>
              <a:buNone/>
            </a:pPr>
            <a:r>
              <a:rPr lang="en-US" altLang="zh-CN" sz="1800"/>
              <a:t>   // face={GL_FRONT</a:t>
            </a:r>
            <a:r>
              <a:rPr lang="zh-CN" altLang="en-US" sz="1800"/>
              <a:t>，</a:t>
            </a:r>
            <a:r>
              <a:rPr lang="en-US" altLang="zh-CN" sz="1800"/>
              <a:t>GL_BACK</a:t>
            </a:r>
            <a:r>
              <a:rPr lang="zh-CN" altLang="en-US" sz="1800"/>
              <a:t>，</a:t>
            </a:r>
            <a:r>
              <a:rPr lang="en-US" altLang="zh-CN" sz="1800"/>
              <a:t>GL_FRONT_AND_BACK}</a:t>
            </a:r>
            <a:r>
              <a:rPr lang="zh-CN" altLang="en-US" sz="1800"/>
              <a:t>指定当前材质作用于物体的哪一个面上</a:t>
            </a:r>
            <a:r>
              <a:rPr lang="en-US" altLang="zh-CN" sz="1800"/>
              <a:t>(</a:t>
            </a:r>
            <a:r>
              <a:rPr lang="zh-CN" altLang="en-US" sz="1800"/>
              <a:t>正面、背面或双面</a:t>
            </a:r>
            <a:r>
              <a:rPr lang="en-US" altLang="zh-CN" sz="1800"/>
              <a:t>)</a:t>
            </a:r>
            <a:r>
              <a:rPr lang="zh-CN" altLang="en-US" sz="1800"/>
              <a:t>，被设置的材质的属性由</a:t>
            </a:r>
            <a:r>
              <a:rPr lang="en-US" altLang="zh-CN" sz="1800"/>
              <a:t>pname</a:t>
            </a:r>
            <a:r>
              <a:rPr lang="zh-CN" altLang="en-US" sz="1800"/>
              <a:t>标识，对应于该属性的值由</a:t>
            </a:r>
            <a:r>
              <a:rPr lang="en-US" altLang="zh-CN" sz="1800"/>
              <a:t>param</a:t>
            </a:r>
            <a:r>
              <a:rPr lang="zh-CN" altLang="en-US" sz="1800"/>
              <a:t>给出。下表列出了</a:t>
            </a:r>
            <a:r>
              <a:rPr lang="en-US" altLang="zh-CN" sz="1800"/>
              <a:t>pname</a:t>
            </a:r>
            <a:r>
              <a:rPr lang="zh-CN" altLang="en-US" sz="1800"/>
              <a:t>的取值、缺省值和所代表的意义</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日期占位符 3"/>
          <p:cNvSpPr>
            <a:spLocks noGrp="1"/>
          </p:cNvSpPr>
          <p:nvPr>
            <p:ph type="dt" sz="half" idx="10"/>
          </p:nvPr>
        </p:nvSpPr>
        <p:spPr/>
        <p:txBody>
          <a:bodyPr/>
          <a:lstStyle/>
          <a:p>
            <a:fld id="{E808DBAD-0047-41AF-9B9B-1E0361DCDA64}" type="datetime1">
              <a:rPr lang="zh-CN" altLang="en-US"/>
              <a:pPr/>
              <a:t>2017/3/10</a:t>
            </a:fld>
            <a:endParaRPr lang="en-US" altLang="zh-CN"/>
          </a:p>
        </p:txBody>
      </p:sp>
      <p:sp>
        <p:nvSpPr>
          <p:cNvPr id="43" name="灯片编号占位符 5"/>
          <p:cNvSpPr>
            <a:spLocks noGrp="1"/>
          </p:cNvSpPr>
          <p:nvPr>
            <p:ph type="sldNum" sz="quarter" idx="12"/>
          </p:nvPr>
        </p:nvSpPr>
        <p:spPr/>
        <p:txBody>
          <a:bodyPr/>
          <a:lstStyle/>
          <a:p>
            <a:fld id="{BEA77AB5-B2A5-4085-89AC-D57333594229}" type="slidenum">
              <a:rPr lang="en-US" altLang="zh-CN"/>
              <a:pPr/>
              <a:t>122</a:t>
            </a:fld>
            <a:endParaRPr lang="en-US" altLang="zh-CN"/>
          </a:p>
        </p:txBody>
      </p:sp>
      <p:sp>
        <p:nvSpPr>
          <p:cNvPr id="1142786" name="Rectangle 2"/>
          <p:cNvSpPr>
            <a:spLocks noGrp="1" noRot="1" noChangeArrowheads="1"/>
          </p:cNvSpPr>
          <p:nvPr>
            <p:ph type="title"/>
          </p:nvPr>
        </p:nvSpPr>
        <p:spPr/>
        <p:txBody>
          <a:bodyPr/>
          <a:lstStyle/>
          <a:p>
            <a:r>
              <a:rPr lang="zh-CN" altLang="en-US" b="1" u="sng"/>
              <a:t>第二章：数据接口与交换标准</a:t>
            </a:r>
          </a:p>
        </p:txBody>
      </p:sp>
      <p:graphicFrame>
        <p:nvGraphicFramePr>
          <p:cNvPr id="1142840" name="Group 56"/>
          <p:cNvGraphicFramePr>
            <a:graphicFrameLocks noGrp="1"/>
          </p:cNvGraphicFramePr>
          <p:nvPr/>
        </p:nvGraphicFramePr>
        <p:xfrm>
          <a:off x="468313" y="2276475"/>
          <a:ext cx="8229600" cy="3200400"/>
        </p:xfrm>
        <a:graphic>
          <a:graphicData uri="http://schemas.openxmlformats.org/drawingml/2006/table">
            <a:tbl>
              <a:tblPr/>
              <a:tblGrid>
                <a:gridCol w="2797175">
                  <a:extLst>
                    <a:ext uri="{9D8B030D-6E8A-4147-A177-3AD203B41FA5}">
                      <a16:colId xmlns:a16="http://schemas.microsoft.com/office/drawing/2014/main" val="20000"/>
                    </a:ext>
                  </a:extLst>
                </a:gridCol>
                <a:gridCol w="2305050">
                  <a:extLst>
                    <a:ext uri="{9D8B030D-6E8A-4147-A177-3AD203B41FA5}">
                      <a16:colId xmlns:a16="http://schemas.microsoft.com/office/drawing/2014/main" val="20001"/>
                    </a:ext>
                  </a:extLst>
                </a:gridCol>
                <a:gridCol w="3127375">
                  <a:extLst>
                    <a:ext uri="{9D8B030D-6E8A-4147-A177-3AD203B41FA5}">
                      <a16:colId xmlns:a16="http://schemas.microsoft.com/office/drawing/2014/main" val="20002"/>
                    </a:ext>
                  </a:extLst>
                </a:gridCol>
              </a:tblGrid>
              <a:tr h="360363">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参数名</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缺省值</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解释</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90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GL_AMBIENT</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(0.2,0.2,0.2,1.0)</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材料泛射强度的</a:t>
                      </a: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RGBA</a:t>
                      </a: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值</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845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GL_DIFFUSE</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(0.8,0.8,0.8,1.0)</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材料漫反射强度的</a:t>
                      </a: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RGBA</a:t>
                      </a: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值</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GL_AMBIENT_DIFFUSE</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(0.8,0.8,0.8,1.0)</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材料的泛光，漫反射强度的</a:t>
                      </a: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RGBA</a:t>
                      </a: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值</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750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GL_SPECULAR</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(0.0,0.0,0.0,1.0)</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材料镜面反射强度的</a:t>
                      </a: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RGBA</a:t>
                      </a: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值</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8613">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GL_SHININESS</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0.0</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材料镜面反射指数</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7338">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GL_EMISSION</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(0.0,0.0,0.0,1.0)</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材料发射光的颜色</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7338">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GL_COLOR_INDEX</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(0,1,0)</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材料镜面反射光的色彩指数</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61144EB-280F-4AF1-9226-96485F9D3373}"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87415820-A609-429A-BFE0-7DAE08DE8D61}" type="slidenum">
              <a:rPr lang="en-US" altLang="zh-CN"/>
              <a:pPr/>
              <a:t>123</a:t>
            </a:fld>
            <a:endParaRPr lang="en-US" altLang="zh-CN"/>
          </a:p>
        </p:txBody>
      </p:sp>
      <p:sp>
        <p:nvSpPr>
          <p:cNvPr id="1143810" name="Rectangle 2"/>
          <p:cNvSpPr>
            <a:spLocks noGrp="1" noRot="1" noChangeArrowheads="1"/>
          </p:cNvSpPr>
          <p:nvPr>
            <p:ph type="title"/>
          </p:nvPr>
        </p:nvSpPr>
        <p:spPr/>
        <p:txBody>
          <a:bodyPr/>
          <a:lstStyle/>
          <a:p>
            <a:r>
              <a:rPr lang="zh-CN" altLang="en-US" b="1" u="sng"/>
              <a:t>第二章：数据接口与交换标准</a:t>
            </a:r>
          </a:p>
        </p:txBody>
      </p:sp>
      <p:sp>
        <p:nvSpPr>
          <p:cNvPr id="1143811" name="Rectangle 3"/>
          <p:cNvSpPr>
            <a:spLocks noGrp="1" noRot="1" noChangeArrowheads="1"/>
          </p:cNvSpPr>
          <p:nvPr>
            <p:ph type="body" idx="1"/>
          </p:nvPr>
        </p:nvSpPr>
        <p:spPr/>
        <p:txBody>
          <a:bodyPr/>
          <a:lstStyle/>
          <a:p>
            <a:pPr lvl="1"/>
            <a:r>
              <a:rPr lang="zh-CN" altLang="en-US" sz="2000"/>
              <a:t>漫反射和泛射</a:t>
            </a:r>
          </a:p>
          <a:p>
            <a:pPr lvl="2"/>
            <a:r>
              <a:rPr lang="zh-CN" altLang="en-US" sz="1800"/>
              <a:t>材质的</a:t>
            </a:r>
            <a:r>
              <a:rPr lang="en-US" altLang="zh-CN" sz="1800"/>
              <a:t>GL_DIFFUSE</a:t>
            </a:r>
            <a:r>
              <a:rPr lang="zh-CN" altLang="en-US" sz="1800"/>
              <a:t>和</a:t>
            </a:r>
            <a:r>
              <a:rPr lang="en-US" altLang="zh-CN" sz="1800"/>
              <a:t>GL_AMBIENT</a:t>
            </a:r>
            <a:r>
              <a:rPr lang="zh-CN" altLang="en-US" sz="1800"/>
              <a:t>属性定义了物体对漫反射光和泛射光的反射率</a:t>
            </a:r>
          </a:p>
          <a:p>
            <a:pPr lvl="2"/>
            <a:r>
              <a:rPr lang="zh-CN" altLang="en-US" sz="1800"/>
              <a:t>漫反射的反射率对物体的颜色起着最重要的作用，它受入射的漫反射光颜色以及入射光与法线的夹角的影响，而不受观察点位置的影响</a:t>
            </a:r>
          </a:p>
          <a:p>
            <a:pPr lvl="2"/>
            <a:r>
              <a:rPr lang="zh-CN" altLang="en-US" sz="1800"/>
              <a:t>泛射光的反射率影响物体的整体颜色，因为直射到物体上的漫反射光最亮，而没有被直射的物体的环境反射光最明显。一个物体的泛射光反射率受全局环境光和来自光源的环境光的双重影响。与漫反射一样，泛射光的反射率不受视点位置的影响</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DD3D64E-3F50-4283-AD6A-2B0E4EEBE5C4}"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4E83D904-DE38-4C3B-AEE0-33586B1F4A8C}" type="slidenum">
              <a:rPr lang="en-US" altLang="zh-CN"/>
              <a:pPr/>
              <a:t>124</a:t>
            </a:fld>
            <a:endParaRPr lang="en-US" altLang="zh-CN"/>
          </a:p>
        </p:txBody>
      </p:sp>
      <p:sp>
        <p:nvSpPr>
          <p:cNvPr id="1147906" name="Rectangle 2"/>
          <p:cNvSpPr>
            <a:spLocks noGrp="1" noRot="1" noChangeArrowheads="1"/>
          </p:cNvSpPr>
          <p:nvPr>
            <p:ph type="title"/>
          </p:nvPr>
        </p:nvSpPr>
        <p:spPr/>
        <p:txBody>
          <a:bodyPr/>
          <a:lstStyle/>
          <a:p>
            <a:r>
              <a:rPr lang="zh-CN" altLang="en-US" b="1" u="sng"/>
              <a:t>第二章：数据接口与交换标准</a:t>
            </a:r>
          </a:p>
        </p:txBody>
      </p:sp>
      <p:sp>
        <p:nvSpPr>
          <p:cNvPr id="1147907" name="Rectangle 3"/>
          <p:cNvSpPr>
            <a:spLocks noGrp="1" noRot="1" noChangeArrowheads="1"/>
          </p:cNvSpPr>
          <p:nvPr>
            <p:ph type="body" idx="1"/>
          </p:nvPr>
        </p:nvSpPr>
        <p:spPr/>
        <p:txBody>
          <a:bodyPr/>
          <a:lstStyle/>
          <a:p>
            <a:pPr lvl="2"/>
            <a:r>
              <a:rPr lang="zh-CN" altLang="en-US" sz="1800"/>
              <a:t>在现实世界中，漫反射和泛射光反射率通常是相同的，因此</a:t>
            </a:r>
            <a:r>
              <a:rPr lang="en-US" altLang="zh-CN" sz="1800"/>
              <a:t>OpenGL</a:t>
            </a:r>
            <a:r>
              <a:rPr lang="zh-CN" altLang="en-US" sz="1800"/>
              <a:t>提供一种简便的方法为它们赋相同的值</a:t>
            </a:r>
          </a:p>
          <a:p>
            <a:pPr lvl="2"/>
            <a:r>
              <a:rPr lang="en-US" altLang="zh-CN" sz="1800"/>
              <a:t>Glfloat mat_amb_diff [] = {0.1,0.5,0.8,1.0};</a:t>
            </a:r>
          </a:p>
          <a:p>
            <a:pPr lvl="2"/>
            <a:r>
              <a:rPr lang="en-US" altLang="zh-CN" sz="1800"/>
              <a:t>glMaterialfv(GL_FRONT_AND_BACK,GL_AMBIENT_AND_DIFFUSE,mat_amb_diff);  </a:t>
            </a:r>
          </a:p>
          <a:p>
            <a:pPr lvl="2">
              <a:buFont typeface="Wingdings" pitchFamily="2" charset="2"/>
              <a:buNone/>
            </a:pPr>
            <a:r>
              <a:rPr lang="en-US" altLang="zh-CN" sz="1800"/>
              <a:t>	//</a:t>
            </a:r>
            <a:r>
              <a:rPr lang="zh-CN" altLang="en-US" sz="1800"/>
              <a:t>设置当前材质的漫反射和泛射光反射率为</a:t>
            </a:r>
            <a:r>
              <a:rPr lang="en-US" altLang="zh-CN" sz="1800"/>
              <a:t>(0.1,0.5,0.8,1.0)  </a:t>
            </a:r>
          </a:p>
          <a:p>
            <a:pPr lvl="1"/>
            <a:r>
              <a:rPr lang="zh-CN" altLang="en-US" sz="2000"/>
              <a:t>镜面反射</a:t>
            </a:r>
          </a:p>
          <a:p>
            <a:pPr lvl="2"/>
            <a:r>
              <a:rPr lang="zh-CN" altLang="en-US" sz="1800"/>
              <a:t>表面较为光洁的物体由于反射光线而会产生亮斑。例如，在阳光下看一个表面光洁的金属球，球体表面的某些部分会产生强烈的亮斑，当移动金属球时，亮斑也会随之移动</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A226B9F-736A-492C-9C6C-CD7F6308CF99}"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6FBEF993-CB55-452B-B688-8B1581E761C4}" type="slidenum">
              <a:rPr lang="en-US" altLang="zh-CN"/>
              <a:pPr/>
              <a:t>125</a:t>
            </a:fld>
            <a:endParaRPr lang="en-US" altLang="zh-CN"/>
          </a:p>
        </p:txBody>
      </p:sp>
      <p:sp>
        <p:nvSpPr>
          <p:cNvPr id="1148930" name="Rectangle 2"/>
          <p:cNvSpPr>
            <a:spLocks noGrp="1" noRot="1" noChangeArrowheads="1"/>
          </p:cNvSpPr>
          <p:nvPr>
            <p:ph type="title"/>
          </p:nvPr>
        </p:nvSpPr>
        <p:spPr/>
        <p:txBody>
          <a:bodyPr/>
          <a:lstStyle/>
          <a:p>
            <a:r>
              <a:rPr lang="zh-CN" altLang="en-US" b="1" u="sng"/>
              <a:t>第二章：数据接口与交换标准</a:t>
            </a:r>
          </a:p>
        </p:txBody>
      </p:sp>
      <p:sp>
        <p:nvSpPr>
          <p:cNvPr id="1148931" name="Rectangle 3"/>
          <p:cNvSpPr>
            <a:spLocks noGrp="1" noRot="1" noChangeArrowheads="1"/>
          </p:cNvSpPr>
          <p:nvPr>
            <p:ph type="body" idx="1"/>
          </p:nvPr>
        </p:nvSpPr>
        <p:spPr/>
        <p:txBody>
          <a:bodyPr/>
          <a:lstStyle/>
          <a:p>
            <a:pPr lvl="2"/>
            <a:r>
              <a:rPr lang="zh-CN" altLang="en-US" sz="1800"/>
              <a:t>当移动至某些位置时，亮斑变得看不见了。在</a:t>
            </a:r>
            <a:r>
              <a:rPr lang="en-US" altLang="zh-CN" sz="1800"/>
              <a:t>OpenGL</a:t>
            </a:r>
            <a:r>
              <a:rPr lang="zh-CN" altLang="en-US" sz="1800"/>
              <a:t>中，这种亮斑称为镜面反射光。设置物体对光的镜面反射特性可以限定亮斑的颜色、大小和亮度</a:t>
            </a:r>
          </a:p>
          <a:p>
            <a:pPr lvl="2"/>
            <a:r>
              <a:rPr lang="zh-CN" altLang="en-US" sz="1800"/>
              <a:t>用</a:t>
            </a:r>
            <a:r>
              <a:rPr lang="en-US" altLang="zh-CN" sz="1800"/>
              <a:t>GL_SPECULAR</a:t>
            </a:r>
            <a:r>
              <a:rPr lang="zh-CN" altLang="en-US" sz="1800"/>
              <a:t>作为</a:t>
            </a:r>
            <a:r>
              <a:rPr lang="en-US" altLang="zh-CN" sz="1800"/>
              <a:t>pname</a:t>
            </a:r>
            <a:r>
              <a:rPr lang="zh-CN" altLang="en-US" sz="1800"/>
              <a:t>参数的值调用</a:t>
            </a:r>
            <a:r>
              <a:rPr lang="en-US" altLang="zh-CN" sz="1800"/>
              <a:t>glMaterial*()</a:t>
            </a:r>
            <a:r>
              <a:rPr lang="zh-CN" altLang="en-US" sz="1800"/>
              <a:t>函数控制亮斑颜色</a:t>
            </a:r>
          </a:p>
          <a:p>
            <a:pPr lvl="2"/>
            <a:r>
              <a:rPr lang="zh-CN" altLang="en-US" sz="1800"/>
              <a:t>以</a:t>
            </a:r>
            <a:r>
              <a:rPr lang="en-US" altLang="zh-CN" sz="1800"/>
              <a:t>GL_SHININESS</a:t>
            </a:r>
            <a:r>
              <a:rPr lang="zh-CN" altLang="en-US" sz="1800"/>
              <a:t>作为</a:t>
            </a:r>
            <a:r>
              <a:rPr lang="en-US" altLang="zh-CN" sz="1800"/>
              <a:t>pname</a:t>
            </a:r>
            <a:r>
              <a:rPr lang="zh-CN" altLang="en-US" sz="1800"/>
              <a:t>参数的值调用</a:t>
            </a:r>
            <a:r>
              <a:rPr lang="en-US" altLang="zh-CN" sz="1800"/>
              <a:t>glMaterial*()</a:t>
            </a:r>
            <a:r>
              <a:rPr lang="zh-CN" altLang="en-US" sz="1800"/>
              <a:t>函数控制亮斑大小和亮度，参数</a:t>
            </a:r>
            <a:r>
              <a:rPr lang="en-US" altLang="zh-CN" sz="1800"/>
              <a:t>param</a:t>
            </a:r>
            <a:r>
              <a:rPr lang="zh-CN" altLang="en-US" sz="1800"/>
              <a:t>取值范围为</a:t>
            </a:r>
            <a:r>
              <a:rPr lang="en-US" altLang="zh-CN" sz="1800"/>
              <a:t>0.0</a:t>
            </a:r>
            <a:r>
              <a:rPr lang="zh-CN" altLang="en-US" sz="1800"/>
              <a:t>至</a:t>
            </a:r>
            <a:r>
              <a:rPr lang="en-US" altLang="zh-CN" sz="1800"/>
              <a:t>128.0</a:t>
            </a:r>
            <a:r>
              <a:rPr lang="zh-CN" altLang="en-US" sz="1800"/>
              <a:t>，这个值越大，亮斑的尺寸越小且亮度越高</a:t>
            </a:r>
          </a:p>
          <a:p>
            <a:pPr lvl="2"/>
            <a:r>
              <a:rPr lang="zh-CN" altLang="en-US" sz="1800"/>
              <a:t>镜面反射光的强度还取决于视点的位置。当视点处于直接反射的角度时，亮斑的亮度到达最大值</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BF4DB8C-0A97-46F4-802A-2EE271D3F144}"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2D38137A-CDA3-42CD-A896-28DE90C44CF2}" type="slidenum">
              <a:rPr lang="en-US" altLang="zh-CN"/>
              <a:pPr/>
              <a:t>126</a:t>
            </a:fld>
            <a:endParaRPr lang="en-US" altLang="zh-CN"/>
          </a:p>
        </p:txBody>
      </p:sp>
      <p:sp>
        <p:nvSpPr>
          <p:cNvPr id="1149954" name="Rectangle 2"/>
          <p:cNvSpPr>
            <a:spLocks noGrp="1" noRot="1" noChangeArrowheads="1"/>
          </p:cNvSpPr>
          <p:nvPr>
            <p:ph type="title"/>
          </p:nvPr>
        </p:nvSpPr>
        <p:spPr/>
        <p:txBody>
          <a:bodyPr/>
          <a:lstStyle/>
          <a:p>
            <a:r>
              <a:rPr lang="zh-CN" altLang="en-US" b="1" u="sng"/>
              <a:t>第二章：数据接口与交换标准</a:t>
            </a:r>
          </a:p>
        </p:txBody>
      </p:sp>
      <p:sp>
        <p:nvSpPr>
          <p:cNvPr id="1149955" name="Rectangle 3"/>
          <p:cNvSpPr>
            <a:spLocks noGrp="1" noRot="1" noChangeArrowheads="1"/>
          </p:cNvSpPr>
          <p:nvPr>
            <p:ph type="body" idx="1"/>
          </p:nvPr>
        </p:nvSpPr>
        <p:spPr/>
        <p:txBody>
          <a:bodyPr/>
          <a:lstStyle/>
          <a:p>
            <a:pPr lvl="1"/>
            <a:r>
              <a:rPr lang="zh-CN" altLang="en-US" sz="2000"/>
              <a:t>发射光</a:t>
            </a:r>
          </a:p>
          <a:p>
            <a:pPr lvl="2"/>
            <a:r>
              <a:rPr lang="zh-CN" altLang="en-US" sz="1800"/>
              <a:t>前面讨论的两类材质属性都是被动地反射外界的光线，但某些物体</a:t>
            </a:r>
            <a:r>
              <a:rPr lang="en-US" altLang="zh-CN" sz="1800"/>
              <a:t>(</a:t>
            </a:r>
            <a:r>
              <a:rPr lang="zh-CN" altLang="en-US" sz="1800"/>
              <a:t>如灯泡</a:t>
            </a:r>
            <a:r>
              <a:rPr lang="en-US" altLang="zh-CN" sz="1800"/>
              <a:t>)</a:t>
            </a:r>
            <a:r>
              <a:rPr lang="zh-CN" altLang="en-US" sz="1800"/>
              <a:t>本身能够发射出光线。对于这类物体需要定义其光线发射特性。用</a:t>
            </a:r>
            <a:r>
              <a:rPr lang="en-US" altLang="zh-CN" sz="1800"/>
              <a:t>GL_EMISSION</a:t>
            </a:r>
            <a:r>
              <a:rPr lang="zh-CN" altLang="en-US" sz="1800"/>
              <a:t>作为</a:t>
            </a:r>
            <a:r>
              <a:rPr lang="en-US" altLang="zh-CN" sz="1800"/>
              <a:t>pname</a:t>
            </a:r>
            <a:r>
              <a:rPr lang="zh-CN" altLang="en-US" sz="1800"/>
              <a:t>参数的值，调用</a:t>
            </a:r>
            <a:r>
              <a:rPr lang="en-US" altLang="zh-CN" sz="1800"/>
              <a:t>glMaterial*()</a:t>
            </a:r>
            <a:r>
              <a:rPr lang="zh-CN" altLang="en-US" sz="1800"/>
              <a:t>函数指定一种</a:t>
            </a:r>
            <a:r>
              <a:rPr lang="en-US" altLang="zh-CN" sz="1800"/>
              <a:t>RGBA</a:t>
            </a:r>
            <a:r>
              <a:rPr lang="zh-CN" altLang="en-US" sz="1800"/>
              <a:t>颜色，使得物体看起来像发出某种颜色的光</a:t>
            </a:r>
          </a:p>
          <a:p>
            <a:pPr lvl="1"/>
            <a:r>
              <a:rPr lang="zh-CN" altLang="en-US" sz="2000"/>
              <a:t>计算公式</a:t>
            </a:r>
          </a:p>
          <a:p>
            <a:pPr lvl="2"/>
            <a:r>
              <a:rPr lang="zh-CN" altLang="en-US" sz="1800"/>
              <a:t>作为对上述说明的总结，下面给出在光照条件下屏幕上某一象素点的颜色计算公式：</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E7C7DD8A-C78F-4B55-AF43-1936E5A6CD7A}" type="datetime1">
              <a:rPr lang="zh-CN" altLang="en-US"/>
              <a:pPr/>
              <a:t>2017/3/10</a:t>
            </a:fld>
            <a:endParaRPr lang="en-US" altLang="zh-CN"/>
          </a:p>
        </p:txBody>
      </p:sp>
      <p:sp>
        <p:nvSpPr>
          <p:cNvPr id="7" name="灯片编号占位符 5"/>
          <p:cNvSpPr>
            <a:spLocks noGrp="1"/>
          </p:cNvSpPr>
          <p:nvPr>
            <p:ph type="sldNum" sz="quarter" idx="12"/>
          </p:nvPr>
        </p:nvSpPr>
        <p:spPr/>
        <p:txBody>
          <a:bodyPr/>
          <a:lstStyle/>
          <a:p>
            <a:fld id="{B784F55F-295D-4E1A-9330-9973A09736BA}" type="slidenum">
              <a:rPr lang="en-US" altLang="zh-CN"/>
              <a:pPr/>
              <a:t>127</a:t>
            </a:fld>
            <a:endParaRPr lang="en-US" altLang="zh-CN"/>
          </a:p>
        </p:txBody>
      </p:sp>
      <p:sp>
        <p:nvSpPr>
          <p:cNvPr id="802818" name="Rectangle 2"/>
          <p:cNvSpPr>
            <a:spLocks noGrp="1" noRot="1" noChangeArrowheads="1"/>
          </p:cNvSpPr>
          <p:nvPr>
            <p:ph type="title"/>
          </p:nvPr>
        </p:nvSpPr>
        <p:spPr/>
        <p:txBody>
          <a:bodyPr/>
          <a:lstStyle/>
          <a:p>
            <a:r>
              <a:rPr lang="zh-CN" altLang="en-US" b="1" u="sng"/>
              <a:t>第二章：数据接口与交换标准</a:t>
            </a:r>
          </a:p>
        </p:txBody>
      </p:sp>
      <p:pic>
        <p:nvPicPr>
          <p:cNvPr id="802819" name="Picture 3" descr="CG_Gif_5_21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87450" y="1628775"/>
            <a:ext cx="6697663" cy="3600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02820" name="Rectangle 4"/>
          <p:cNvSpPr>
            <a:spLocks noChangeArrowheads="1"/>
          </p:cNvSpPr>
          <p:nvPr/>
        </p:nvSpPr>
        <p:spPr bwMode="auto">
          <a:xfrm>
            <a:off x="323850" y="5300663"/>
            <a:ext cx="864076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lang="en-US" altLang="zh-CN" sz="1600"/>
              <a:t>emission</a:t>
            </a:r>
            <a:r>
              <a:rPr lang="zh-CN" altLang="en-US" sz="1600"/>
              <a:t>表示物体发射光，如果物体本身不是光源，则这一项为</a:t>
            </a:r>
            <a:r>
              <a:rPr lang="en-US" altLang="zh-CN" sz="1600"/>
              <a:t>0</a:t>
            </a:r>
            <a:r>
              <a:rPr lang="zh-CN" altLang="en-US" sz="1600"/>
              <a:t>；</a:t>
            </a:r>
            <a:r>
              <a:rPr lang="en-US" altLang="zh-CN" sz="1600"/>
              <a:t>ambient</a:t>
            </a:r>
            <a:r>
              <a:rPr lang="zh-CN" altLang="en-US" sz="1600"/>
              <a:t>、</a:t>
            </a:r>
            <a:r>
              <a:rPr lang="en-US" altLang="zh-CN" sz="1600"/>
              <a:t>diffuse,</a:t>
            </a:r>
            <a:r>
              <a:rPr lang="zh-CN" altLang="en-US" sz="1600"/>
              <a:t>、</a:t>
            </a:r>
            <a:r>
              <a:rPr lang="en-US" altLang="zh-CN" sz="1600"/>
              <a:t>specular</a:t>
            </a:r>
            <a:r>
              <a:rPr lang="zh-CN" altLang="en-US" sz="1600"/>
              <a:t>分别表示泛光、漫反射光、镜面反射光，其中每一项都是物体与光源的组合</a:t>
            </a:r>
            <a:r>
              <a:rPr lang="en-US" altLang="zh-CN" sz="1600"/>
              <a:t>(</a:t>
            </a:r>
            <a:r>
              <a:rPr lang="zh-CN" altLang="en-US" sz="1600"/>
              <a:t>相乘</a:t>
            </a:r>
            <a:r>
              <a:rPr lang="en-US" altLang="zh-CN" sz="1600"/>
              <a:t>)</a:t>
            </a:r>
            <a:r>
              <a:rPr lang="zh-CN" altLang="en-US" sz="1600"/>
              <a:t>；</a:t>
            </a:r>
            <a:r>
              <a:rPr lang="en-US" altLang="zh-CN" sz="1600"/>
              <a:t>shininess</a:t>
            </a:r>
            <a:r>
              <a:rPr lang="zh-CN" altLang="en-US" sz="1600"/>
              <a:t>表示物体的光洁度；符号</a:t>
            </a:r>
            <a:r>
              <a:rPr lang="en-US" altLang="zh-CN" sz="1600" i="1"/>
              <a:t>n</a:t>
            </a:r>
            <a:r>
              <a:rPr lang="zh-CN" altLang="en-US" sz="1600"/>
              <a:t>表示顶点的法线方向，</a:t>
            </a:r>
            <a:r>
              <a:rPr lang="en-US" altLang="zh-CN" sz="1600" i="1"/>
              <a:t>l</a:t>
            </a:r>
            <a:r>
              <a:rPr lang="zh-CN" altLang="en-US" sz="1600"/>
              <a:t>表示视线方向，</a:t>
            </a:r>
            <a:r>
              <a:rPr lang="en-US" altLang="zh-CN" sz="1600" i="1"/>
              <a:t>s</a:t>
            </a:r>
            <a:r>
              <a:rPr lang="zh-CN" altLang="en-US" sz="1600"/>
              <a:t>表示入射光方向</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48606567-B44B-40E2-9D18-DB537A2DE84F}" type="datetime1">
              <a:rPr lang="zh-CN" altLang="en-US"/>
              <a:pPr/>
              <a:t>2017/3/10</a:t>
            </a:fld>
            <a:endParaRPr lang="en-US" altLang="zh-CN"/>
          </a:p>
        </p:txBody>
      </p:sp>
      <p:sp>
        <p:nvSpPr>
          <p:cNvPr id="7" name="灯片编号占位符 5"/>
          <p:cNvSpPr>
            <a:spLocks noGrp="1"/>
          </p:cNvSpPr>
          <p:nvPr>
            <p:ph type="sldNum" sz="quarter" idx="12"/>
          </p:nvPr>
        </p:nvSpPr>
        <p:spPr/>
        <p:txBody>
          <a:bodyPr/>
          <a:lstStyle/>
          <a:p>
            <a:fld id="{E3CA6F3D-A476-4865-9D8B-1A9CCB23F062}" type="slidenum">
              <a:rPr lang="en-US" altLang="zh-CN"/>
              <a:pPr/>
              <a:t>128</a:t>
            </a:fld>
            <a:endParaRPr lang="en-US" altLang="zh-CN"/>
          </a:p>
        </p:txBody>
      </p:sp>
      <p:sp>
        <p:nvSpPr>
          <p:cNvPr id="885799" name="Rectangle 39"/>
          <p:cNvSpPr>
            <a:spLocks noGrp="1" noRot="1" noChangeArrowheads="1"/>
          </p:cNvSpPr>
          <p:nvPr>
            <p:ph type="title"/>
          </p:nvPr>
        </p:nvSpPr>
        <p:spPr/>
        <p:txBody>
          <a:bodyPr/>
          <a:lstStyle/>
          <a:p>
            <a:r>
              <a:rPr lang="zh-CN" altLang="en-US" b="1" u="sng"/>
              <a:t>第二章：数据接口与交换标准</a:t>
            </a:r>
          </a:p>
        </p:txBody>
      </p:sp>
      <p:pic>
        <p:nvPicPr>
          <p:cNvPr id="885798" name="Picture 38" descr="dolphin.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33475" y="1989138"/>
            <a:ext cx="6724650" cy="37449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85801" name="Rectangle 41"/>
          <p:cNvSpPr>
            <a:spLocks noChangeArrowheads="1"/>
          </p:cNvSpPr>
          <p:nvPr/>
        </p:nvSpPr>
        <p:spPr bwMode="auto">
          <a:xfrm>
            <a:off x="2843213" y="5949950"/>
            <a:ext cx="2635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t>OpenGL</a:t>
            </a:r>
            <a:r>
              <a:rPr lang="zh-CN" altLang="en-US"/>
              <a:t>三维显示</a:t>
            </a:r>
            <a:r>
              <a:rPr lang="en-US" altLang="zh-CN"/>
              <a:t>--</a:t>
            </a:r>
            <a:r>
              <a:rPr lang="zh-CN" altLang="en-US"/>
              <a:t>海豚</a:t>
            </a:r>
            <a:r>
              <a:rPr lang="zh-CN" altLang="en-US" u="sng">
                <a:ea typeface="Arial Unicode MS" pitchFamily="34" charset="-122"/>
                <a:cs typeface="Arial Unicode MS" pitchFamily="34" charset="-122"/>
              </a:rPr>
              <a:t> </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024ACEF-08DC-4D55-AD53-210334C7E52D}"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6837C7F9-02AC-4334-8811-8FBFC91EB9EE}" type="slidenum">
              <a:rPr lang="en-US" altLang="zh-CN"/>
              <a:pPr/>
              <a:t>129</a:t>
            </a:fld>
            <a:endParaRPr lang="en-US" altLang="zh-CN"/>
          </a:p>
        </p:txBody>
      </p:sp>
      <p:sp>
        <p:nvSpPr>
          <p:cNvPr id="1154050" name="Rectangle 2"/>
          <p:cNvSpPr>
            <a:spLocks noGrp="1" noRot="1" noChangeArrowheads="1"/>
          </p:cNvSpPr>
          <p:nvPr>
            <p:ph type="title"/>
          </p:nvPr>
        </p:nvSpPr>
        <p:spPr/>
        <p:txBody>
          <a:bodyPr/>
          <a:lstStyle/>
          <a:p>
            <a:r>
              <a:rPr lang="zh-CN" altLang="en-US" b="1" u="sng"/>
              <a:t>第二章：数据接口与交换标准</a:t>
            </a:r>
          </a:p>
        </p:txBody>
      </p:sp>
      <p:sp>
        <p:nvSpPr>
          <p:cNvPr id="1154051" name="Rectangle 3"/>
          <p:cNvSpPr>
            <a:spLocks noGrp="1" noRot="1" noChangeArrowheads="1"/>
          </p:cNvSpPr>
          <p:nvPr>
            <p:ph type="body" idx="1"/>
          </p:nvPr>
        </p:nvSpPr>
        <p:spPr/>
        <p:txBody>
          <a:bodyPr/>
          <a:lstStyle/>
          <a:p>
            <a:r>
              <a:rPr lang="en-US" altLang="zh-CN" sz="2400" dirty="0" smtClean="0"/>
              <a:t>2.8 DirectX</a:t>
            </a:r>
            <a:r>
              <a:rPr lang="zh-CN" altLang="en-US" sz="2400" dirty="0"/>
              <a:t>概述</a:t>
            </a:r>
          </a:p>
          <a:p>
            <a:pPr lvl="1"/>
            <a:r>
              <a:rPr lang="zh-CN" altLang="en-US" sz="2000" dirty="0"/>
              <a:t>一种图形应用程序接口</a:t>
            </a:r>
            <a:r>
              <a:rPr lang="en-US" altLang="zh-CN" sz="2000" dirty="0"/>
              <a:t>(API)</a:t>
            </a:r>
            <a:r>
              <a:rPr lang="zh-CN" altLang="en-US" sz="2000" dirty="0"/>
              <a:t>，是一个辅助软件，一个提高系统性能的加速软件，微软创建开发</a:t>
            </a:r>
          </a:p>
          <a:p>
            <a:pPr lvl="1"/>
            <a:r>
              <a:rPr lang="en-US" altLang="zh-CN" sz="2000" dirty="0"/>
              <a:t>Direct</a:t>
            </a:r>
            <a:r>
              <a:rPr lang="zh-CN" altLang="en-US" sz="2000" dirty="0"/>
              <a:t>是直接的意思，</a:t>
            </a:r>
            <a:r>
              <a:rPr lang="en-US" altLang="zh-CN" sz="2000" dirty="0"/>
              <a:t>X</a:t>
            </a:r>
            <a:r>
              <a:rPr lang="zh-CN" altLang="en-US" sz="2000" dirty="0"/>
              <a:t>是很多东西，加在一起就是一组具有共性的东西，这个共性就是直接。微软定义它为“硬件设备无关性”</a:t>
            </a:r>
          </a:p>
          <a:p>
            <a:pPr lvl="1"/>
            <a:r>
              <a:rPr lang="zh-CN" altLang="en-US" sz="2000" dirty="0"/>
              <a:t>显示部分＋声音部分＋输入部分＋网络部分</a:t>
            </a:r>
          </a:p>
          <a:p>
            <a:pPr lvl="2"/>
            <a:r>
              <a:rPr lang="zh-CN" altLang="en-US" sz="1800" dirty="0"/>
              <a:t>显示部分又分为</a:t>
            </a:r>
            <a:r>
              <a:rPr lang="en-US" altLang="zh-CN" sz="1800" dirty="0"/>
              <a:t>Direct Draw(</a:t>
            </a:r>
            <a:r>
              <a:rPr lang="en-US" altLang="zh-CN" sz="1800" dirty="0" err="1"/>
              <a:t>DDraw</a:t>
            </a:r>
            <a:r>
              <a:rPr lang="en-US" altLang="zh-CN" sz="1800" dirty="0"/>
              <a:t>)</a:t>
            </a:r>
            <a:r>
              <a:rPr lang="zh-CN" altLang="en-US" sz="1800" dirty="0"/>
              <a:t>和</a:t>
            </a:r>
            <a:r>
              <a:rPr lang="en-US" altLang="zh-CN" sz="1800" dirty="0"/>
              <a:t>Direct 3D(D3D)</a:t>
            </a:r>
          </a:p>
          <a:p>
            <a:pPr lvl="3"/>
            <a:r>
              <a:rPr lang="zh-CN" altLang="en-US" sz="1600" dirty="0"/>
              <a:t>前者主要负责</a:t>
            </a:r>
            <a:r>
              <a:rPr lang="en-US" altLang="zh-CN" sz="1600" dirty="0"/>
              <a:t>2D</a:t>
            </a:r>
            <a:r>
              <a:rPr lang="zh-CN" altLang="en-US" sz="1600" dirty="0"/>
              <a:t>加速。它包括很多方面：我们用播放</a:t>
            </a:r>
            <a:r>
              <a:rPr lang="en-US" altLang="zh-CN" sz="1600" dirty="0"/>
              <a:t>mpg</a:t>
            </a:r>
            <a:r>
              <a:rPr lang="zh-CN" altLang="en-US" sz="1600" dirty="0"/>
              <a:t>、</a:t>
            </a:r>
            <a:r>
              <a:rPr lang="en-US" altLang="zh-CN" sz="1600" dirty="0"/>
              <a:t>DVD</a:t>
            </a:r>
            <a:r>
              <a:rPr lang="zh-CN" altLang="en-US" sz="1600" dirty="0"/>
              <a:t>电影、玩雷电、麻将三缺一等等都是用的</a:t>
            </a:r>
            <a:r>
              <a:rPr lang="en-US" altLang="zh-CN" sz="1600" dirty="0" err="1"/>
              <a:t>DDraw</a:t>
            </a:r>
            <a:endParaRPr lang="en-US" altLang="zh-CN" sz="1600" dirty="0"/>
          </a:p>
          <a:p>
            <a:pPr lvl="3"/>
            <a:r>
              <a:rPr lang="zh-CN" altLang="en-US" sz="1600" dirty="0"/>
              <a:t>后者负责</a:t>
            </a:r>
            <a:r>
              <a:rPr lang="en-US" altLang="zh-CN" sz="1600" dirty="0"/>
              <a:t>3D</a:t>
            </a:r>
            <a:r>
              <a:rPr lang="zh-CN" altLang="en-US" sz="1600" dirty="0"/>
              <a:t>加速，比如极品飞车</a:t>
            </a:r>
            <a:r>
              <a:rPr lang="en-US" altLang="zh-CN" sz="1600" dirty="0"/>
              <a:t>3-6</a:t>
            </a:r>
            <a:r>
              <a:rPr lang="zh-CN" altLang="en-US" sz="1600" dirty="0"/>
              <a:t>的车身与烟雾，</a:t>
            </a:r>
            <a:r>
              <a:rPr lang="en-US" altLang="zh-CN" sz="1600" dirty="0"/>
              <a:t>CS</a:t>
            </a:r>
            <a:r>
              <a:rPr lang="zh-CN" altLang="en-US" sz="1600" dirty="0"/>
              <a:t>中的场景和人物，古墓丽影中劳拉等等，但是经典游戏</a:t>
            </a:r>
            <a:r>
              <a:rPr lang="en-US" altLang="zh-CN" sz="1600" dirty="0"/>
              <a:t>Quake3</a:t>
            </a:r>
            <a:r>
              <a:rPr lang="zh-CN" altLang="en-US" sz="1600" dirty="0"/>
              <a:t>除外，它使用了</a:t>
            </a:r>
            <a:r>
              <a:rPr lang="en-US" altLang="zh-CN" sz="1600" dirty="0"/>
              <a:t>OpenGL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77D235C-DB53-4D3B-B08B-82E435E10CA2}"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32E75C92-6406-4640-9041-D74F436464BD}" type="slidenum">
              <a:rPr lang="en-US" altLang="zh-CN"/>
              <a:pPr/>
              <a:t>13</a:t>
            </a:fld>
            <a:endParaRPr lang="en-US" altLang="zh-CN"/>
          </a:p>
        </p:txBody>
      </p:sp>
      <p:sp>
        <p:nvSpPr>
          <p:cNvPr id="908293" name="Rectangle 5"/>
          <p:cNvSpPr>
            <a:spLocks noGrp="1" noRot="1" noChangeArrowheads="1"/>
          </p:cNvSpPr>
          <p:nvPr>
            <p:ph type="title"/>
          </p:nvPr>
        </p:nvSpPr>
        <p:spPr/>
        <p:txBody>
          <a:bodyPr/>
          <a:lstStyle/>
          <a:p>
            <a:r>
              <a:rPr lang="zh-CN" altLang="en-US" b="1" u="sng"/>
              <a:t>第二章：数据接口与交换标准</a:t>
            </a:r>
          </a:p>
        </p:txBody>
      </p:sp>
      <p:pic>
        <p:nvPicPr>
          <p:cNvPr id="908292" name="Picture 4" descr="63.gif (3229 byt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55650" y="1916113"/>
            <a:ext cx="7777163" cy="40338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3F543CB-D87F-4A25-B355-DB71014E687B}"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89FE1FA7-ED91-46C0-B7A3-62002EC356BF}" type="slidenum">
              <a:rPr lang="en-US" altLang="zh-CN"/>
              <a:pPr/>
              <a:t>130</a:t>
            </a:fld>
            <a:endParaRPr lang="en-US" altLang="zh-CN"/>
          </a:p>
        </p:txBody>
      </p:sp>
      <p:sp>
        <p:nvSpPr>
          <p:cNvPr id="1170434" name="Rectangle 2"/>
          <p:cNvSpPr>
            <a:spLocks noGrp="1" noRot="1" noChangeArrowheads="1"/>
          </p:cNvSpPr>
          <p:nvPr>
            <p:ph type="title"/>
          </p:nvPr>
        </p:nvSpPr>
        <p:spPr/>
        <p:txBody>
          <a:bodyPr/>
          <a:lstStyle/>
          <a:p>
            <a:r>
              <a:rPr lang="zh-CN" altLang="en-US" b="1" u="sng"/>
              <a:t>第二章：数据接口与交换标准</a:t>
            </a:r>
          </a:p>
        </p:txBody>
      </p:sp>
      <p:sp>
        <p:nvSpPr>
          <p:cNvPr id="1170435" name="Rectangle 3"/>
          <p:cNvSpPr>
            <a:spLocks noGrp="1" noRot="1" noChangeArrowheads="1"/>
          </p:cNvSpPr>
          <p:nvPr>
            <p:ph type="body" idx="1"/>
          </p:nvPr>
        </p:nvSpPr>
        <p:spPr/>
        <p:txBody>
          <a:bodyPr/>
          <a:lstStyle/>
          <a:p>
            <a:pPr lvl="2"/>
            <a:r>
              <a:rPr lang="zh-CN" altLang="en-US" sz="1800"/>
              <a:t>声音部分包括声效和</a:t>
            </a:r>
            <a:r>
              <a:rPr lang="en-US" altLang="zh-CN" sz="1800"/>
              <a:t>MIDI</a:t>
            </a:r>
            <a:r>
              <a:rPr lang="zh-CN" altLang="en-US" sz="1800"/>
              <a:t>音乐，不同的声卡表现的效果不同，目前的声卡基本上都支持</a:t>
            </a:r>
            <a:r>
              <a:rPr lang="en-US" altLang="zh-CN" sz="1800"/>
              <a:t>DirectSound</a:t>
            </a:r>
            <a:r>
              <a:rPr lang="zh-CN" altLang="en-US" sz="1800"/>
              <a:t>。但最好的声音效果主要有</a:t>
            </a:r>
            <a:r>
              <a:rPr lang="en-US" altLang="zh-CN" sz="1800"/>
              <a:t>EXA</a:t>
            </a:r>
            <a:r>
              <a:rPr lang="zh-CN" altLang="en-US" sz="1800"/>
              <a:t>和</a:t>
            </a:r>
            <a:r>
              <a:rPr lang="en-US" altLang="zh-CN" sz="1800"/>
              <a:t>A3D</a:t>
            </a:r>
            <a:r>
              <a:rPr lang="zh-CN" altLang="en-US" sz="1800"/>
              <a:t>，如果您的声卡支持这两种特效，您融入到真实的</a:t>
            </a:r>
            <a:r>
              <a:rPr lang="en-US" altLang="zh-CN" sz="1800"/>
              <a:t>3D</a:t>
            </a:r>
            <a:r>
              <a:rPr lang="zh-CN" altLang="en-US" sz="1800"/>
              <a:t>游戏世界之中。如果声卡支持更好的波表，通过</a:t>
            </a:r>
            <a:r>
              <a:rPr lang="en-US" altLang="zh-CN" sz="1800"/>
              <a:t>DirectX</a:t>
            </a:r>
            <a:r>
              <a:rPr lang="zh-CN" altLang="en-US" sz="1800"/>
              <a:t>的</a:t>
            </a:r>
            <a:r>
              <a:rPr lang="en-US" altLang="zh-CN" sz="1800"/>
              <a:t>Direct Music</a:t>
            </a:r>
            <a:r>
              <a:rPr lang="zh-CN" altLang="en-US" sz="1800"/>
              <a:t>会有不俗的表现</a:t>
            </a:r>
          </a:p>
          <a:p>
            <a:r>
              <a:rPr lang="en-US" altLang="zh-CN" sz="2400"/>
              <a:t>DirectX</a:t>
            </a:r>
            <a:r>
              <a:rPr lang="zh-CN" altLang="en-US" sz="2400"/>
              <a:t>的发展历史</a:t>
            </a:r>
          </a:p>
          <a:p>
            <a:pPr lvl="1"/>
            <a:r>
              <a:rPr lang="en-US" altLang="zh-CN" sz="2000"/>
              <a:t>DirectX</a:t>
            </a:r>
            <a:r>
              <a:rPr lang="zh-CN" altLang="en-US" sz="2000"/>
              <a:t>并不是一个单纯的图形</a:t>
            </a:r>
            <a:r>
              <a:rPr lang="en-US" altLang="zh-CN" sz="2000"/>
              <a:t>API</a:t>
            </a:r>
            <a:r>
              <a:rPr lang="zh-CN" altLang="en-US" sz="2000"/>
              <a:t>，它是由微软公司开发的用途广泛的</a:t>
            </a:r>
            <a:r>
              <a:rPr lang="en-US" altLang="zh-CN" sz="2000"/>
              <a:t>API</a:t>
            </a:r>
            <a:r>
              <a:rPr lang="zh-CN" altLang="en-US" sz="2000"/>
              <a:t>，它包含有</a:t>
            </a:r>
            <a:r>
              <a:rPr lang="en-US" altLang="zh-CN" sz="2000"/>
              <a:t>Direct Graphics(Direct 3D+Direct Draw)</a:t>
            </a:r>
            <a:r>
              <a:rPr lang="zh-CN" altLang="en-US" sz="2000"/>
              <a:t>、</a:t>
            </a:r>
            <a:r>
              <a:rPr lang="en-US" altLang="zh-CN" sz="2000"/>
              <a:t>Direct Input</a:t>
            </a:r>
            <a:r>
              <a:rPr lang="zh-CN" altLang="en-US" sz="2000"/>
              <a:t>、</a:t>
            </a:r>
            <a:r>
              <a:rPr lang="en-US" altLang="zh-CN" sz="2000"/>
              <a:t>Direct Play</a:t>
            </a:r>
            <a:r>
              <a:rPr lang="zh-CN" altLang="en-US" sz="2000"/>
              <a:t>、</a:t>
            </a:r>
            <a:r>
              <a:rPr lang="en-US" altLang="zh-CN" sz="2000"/>
              <a:t>Direct Sound</a:t>
            </a:r>
            <a:r>
              <a:rPr lang="zh-CN" altLang="en-US" sz="2000"/>
              <a:t>、</a:t>
            </a:r>
            <a:r>
              <a:rPr lang="en-US" altLang="zh-CN" sz="2000"/>
              <a:t>Direct Show</a:t>
            </a:r>
            <a:r>
              <a:rPr lang="zh-CN" altLang="en-US" sz="2000"/>
              <a:t>、</a:t>
            </a:r>
            <a:r>
              <a:rPr lang="en-US" altLang="zh-CN" sz="2000"/>
              <a:t>Direct Setup</a:t>
            </a:r>
            <a:r>
              <a:rPr lang="zh-CN" altLang="en-US" sz="2000"/>
              <a:t>、</a:t>
            </a:r>
            <a:r>
              <a:rPr lang="en-US" altLang="zh-CN" sz="2000"/>
              <a:t>Direct Media Objects</a:t>
            </a:r>
            <a:r>
              <a:rPr lang="zh-CN" altLang="en-US" sz="2000"/>
              <a:t>等多个组件，它提供了一整套的多媒体接口方案。只是其在</a:t>
            </a:r>
            <a:r>
              <a:rPr lang="en-US" altLang="zh-CN" sz="2000"/>
              <a:t>3D</a:t>
            </a:r>
            <a:r>
              <a:rPr lang="zh-CN" altLang="en-US" sz="2000"/>
              <a:t>图形方面的优秀表现，让它的其它方面显得暗淡无光。</a:t>
            </a:r>
            <a:r>
              <a:rPr lang="en-US" altLang="zh-CN" sz="2000"/>
              <a:t>DirectX</a:t>
            </a:r>
            <a:r>
              <a:rPr lang="zh-CN" altLang="en-US" sz="2000"/>
              <a:t>开发之初是为了弥补</a:t>
            </a:r>
            <a:r>
              <a:rPr lang="en-US" altLang="zh-CN" sz="2000"/>
              <a:t>Windows 3.1</a:t>
            </a:r>
            <a:r>
              <a:rPr lang="zh-CN" altLang="en-US" sz="2000"/>
              <a:t>系统对图形、声音处理能力的不足，而今已发展成为对整个多媒体系统的各个方面都有决定性影响的接口</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C80C2F8-700F-4C9F-A749-2F2CB6373E55}"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EE8836D6-00D5-42DF-9BE0-5A7FC4715353}" type="slidenum">
              <a:rPr lang="en-US" altLang="zh-CN"/>
              <a:pPr/>
              <a:t>131</a:t>
            </a:fld>
            <a:endParaRPr lang="en-US" altLang="zh-CN"/>
          </a:p>
        </p:txBody>
      </p:sp>
      <p:sp>
        <p:nvSpPr>
          <p:cNvPr id="1171458" name="Rectangle 2"/>
          <p:cNvSpPr>
            <a:spLocks noGrp="1" noRot="1" noChangeArrowheads="1"/>
          </p:cNvSpPr>
          <p:nvPr>
            <p:ph type="title"/>
          </p:nvPr>
        </p:nvSpPr>
        <p:spPr/>
        <p:txBody>
          <a:bodyPr/>
          <a:lstStyle/>
          <a:p>
            <a:r>
              <a:rPr lang="zh-CN" altLang="en-US" b="1" u="sng"/>
              <a:t>第二章：数据接口与交换标准</a:t>
            </a:r>
          </a:p>
        </p:txBody>
      </p:sp>
      <p:sp>
        <p:nvSpPr>
          <p:cNvPr id="1171459" name="Rectangle 3"/>
          <p:cNvSpPr>
            <a:spLocks noGrp="1" noRot="1" noChangeArrowheads="1"/>
          </p:cNvSpPr>
          <p:nvPr>
            <p:ph type="body" idx="1"/>
          </p:nvPr>
        </p:nvSpPr>
        <p:spPr/>
        <p:txBody>
          <a:bodyPr/>
          <a:lstStyle/>
          <a:p>
            <a:pPr lvl="1"/>
            <a:r>
              <a:rPr lang="en-US" altLang="zh-CN" sz="2000"/>
              <a:t>DirectX 1.0</a:t>
            </a:r>
          </a:p>
          <a:p>
            <a:pPr lvl="2"/>
            <a:r>
              <a:rPr lang="zh-CN" altLang="en-US" sz="1800"/>
              <a:t>第一代的</a:t>
            </a:r>
            <a:r>
              <a:rPr lang="en-US" altLang="zh-CN" sz="1800"/>
              <a:t>DirectX</a:t>
            </a:r>
            <a:r>
              <a:rPr lang="zh-CN" altLang="en-US" sz="1800"/>
              <a:t>很不成功，推出时众多的硬件均不支持，当时基本都采用专业图形</a:t>
            </a:r>
            <a:r>
              <a:rPr lang="en-US" altLang="zh-CN" sz="1800"/>
              <a:t>API</a:t>
            </a:r>
            <a:r>
              <a:rPr lang="zh-CN" altLang="en-US" sz="1800"/>
              <a:t>－</a:t>
            </a:r>
            <a:r>
              <a:rPr lang="en-US" altLang="zh-CN" sz="1800"/>
              <a:t>OpenGL</a:t>
            </a:r>
            <a:r>
              <a:rPr lang="zh-CN" altLang="en-US" sz="1800"/>
              <a:t>，缺乏硬件的支持成了其流行的最大障碍。</a:t>
            </a:r>
            <a:r>
              <a:rPr lang="en-US" altLang="zh-CN" sz="1800"/>
              <a:t>DirectX 1.0</a:t>
            </a:r>
            <a:r>
              <a:rPr lang="zh-CN" altLang="en-US" sz="1800"/>
              <a:t>版本是第一个可以直接对硬件信息进行读取的程序。它提供了更为直接的读取图形硬件的性能</a:t>
            </a:r>
            <a:r>
              <a:rPr lang="en-US" altLang="zh-CN" sz="1800"/>
              <a:t>(</a:t>
            </a:r>
            <a:r>
              <a:rPr lang="zh-CN" altLang="en-US" sz="1800"/>
              <a:t>比如：显示卡上的块移动功能</a:t>
            </a:r>
            <a:r>
              <a:rPr lang="en-US" altLang="zh-CN" sz="1800"/>
              <a:t>)</a:t>
            </a:r>
            <a:r>
              <a:rPr lang="zh-CN" altLang="en-US" sz="1800"/>
              <a:t>以及基本的声音和输入设备功能</a:t>
            </a:r>
            <a:r>
              <a:rPr lang="en-US" altLang="zh-CN" sz="1800"/>
              <a:t>(</a:t>
            </a:r>
            <a:r>
              <a:rPr lang="zh-CN" altLang="en-US" sz="1800"/>
              <a:t>函数</a:t>
            </a:r>
            <a:r>
              <a:rPr lang="en-US" altLang="zh-CN" sz="1800"/>
              <a:t>)</a:t>
            </a:r>
            <a:r>
              <a:rPr lang="zh-CN" altLang="en-US" sz="1800"/>
              <a:t>，使开发的游戏能实现对二维</a:t>
            </a:r>
            <a:r>
              <a:rPr lang="en-US" altLang="zh-CN" sz="1800"/>
              <a:t>(2D)</a:t>
            </a:r>
            <a:r>
              <a:rPr lang="zh-CN" altLang="en-US" sz="1800"/>
              <a:t>图像进行加速。这时候的</a:t>
            </a:r>
            <a:r>
              <a:rPr lang="en-US" altLang="zh-CN" sz="1800"/>
              <a:t>DirectX</a:t>
            </a:r>
            <a:r>
              <a:rPr lang="zh-CN" altLang="en-US" sz="1800"/>
              <a:t>不包括现在所有的</a:t>
            </a:r>
            <a:r>
              <a:rPr lang="en-US" altLang="zh-CN" sz="1800"/>
              <a:t>3D</a:t>
            </a:r>
            <a:r>
              <a:rPr lang="zh-CN" altLang="en-US" sz="1800"/>
              <a:t>功能，还处于一个初级阶段</a:t>
            </a:r>
          </a:p>
          <a:p>
            <a:pPr lvl="1"/>
            <a:r>
              <a:rPr lang="en-US" altLang="zh-CN" sz="2000"/>
              <a:t>DirectX 2.0</a:t>
            </a:r>
          </a:p>
          <a:p>
            <a:pPr lvl="2"/>
            <a:r>
              <a:rPr lang="en-US" altLang="zh-CN" sz="1800"/>
              <a:t>DirectX 2.0</a:t>
            </a:r>
            <a:r>
              <a:rPr lang="zh-CN" altLang="en-US" sz="1800"/>
              <a:t>在二维图形方面做了些改进，增加了一些动态效果，采用了</a:t>
            </a:r>
            <a:r>
              <a:rPr lang="en-US" altLang="zh-CN" sz="1800"/>
              <a:t>Direct 3D</a:t>
            </a:r>
            <a:r>
              <a:rPr lang="zh-CN" altLang="en-US" sz="1800"/>
              <a:t>的技术。这样</a:t>
            </a:r>
            <a:r>
              <a:rPr lang="en-US" altLang="zh-CN" sz="1800"/>
              <a:t>DirectX 2.0</a:t>
            </a:r>
            <a:r>
              <a:rPr lang="zh-CN" altLang="en-US" sz="1800"/>
              <a:t>与</a:t>
            </a:r>
            <a:r>
              <a:rPr lang="en-US" altLang="zh-CN" sz="1800"/>
              <a:t>DirectX 1.0</a:t>
            </a:r>
            <a:r>
              <a:rPr lang="zh-CN" altLang="en-US" sz="1800"/>
              <a:t>有了相当大的不同。在</a:t>
            </a:r>
            <a:r>
              <a:rPr lang="en-US" altLang="zh-CN" sz="1800"/>
              <a:t>DirectX 2.0</a:t>
            </a:r>
            <a:r>
              <a:rPr lang="zh-CN" altLang="en-US" sz="1800"/>
              <a:t>中，采用了“平滑模拟和</a:t>
            </a:r>
            <a:r>
              <a:rPr lang="en-US" altLang="zh-CN" sz="1800"/>
              <a:t>RGB</a:t>
            </a:r>
            <a:r>
              <a:rPr lang="zh-CN" altLang="en-US" sz="1800"/>
              <a:t>模拟”两种模拟方式对三维</a:t>
            </a:r>
            <a:r>
              <a:rPr lang="en-US" altLang="zh-CN" sz="1800"/>
              <a:t>(3D)</a:t>
            </a:r>
            <a:r>
              <a:rPr lang="zh-CN" altLang="en-US" sz="1800"/>
              <a:t>图像进行加速计算的。</a:t>
            </a:r>
            <a:r>
              <a:rPr lang="en-US" altLang="zh-CN" sz="1800"/>
              <a:t>DirectX 2.0</a:t>
            </a:r>
            <a:r>
              <a:rPr lang="zh-CN" altLang="en-US" sz="1800"/>
              <a:t>同时也采用了更加友好的用户设置程序并更正了应用程序接口的许多问题。从</a:t>
            </a:r>
            <a:r>
              <a:rPr lang="en-US" altLang="zh-CN" sz="1800"/>
              <a:t>DirectX 2.0</a:t>
            </a:r>
            <a:r>
              <a:rPr lang="zh-CN" altLang="en-US" sz="1800"/>
              <a:t>开始，整个</a:t>
            </a:r>
            <a:r>
              <a:rPr lang="en-US" altLang="zh-CN" sz="1800"/>
              <a:t>DirectX</a:t>
            </a:r>
            <a:r>
              <a:rPr lang="zh-CN" altLang="en-US" sz="1800"/>
              <a:t>的设计架构雏形就已基本完成</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6563E60-0FCF-48CD-8303-147C28155004}"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25B800F4-E9B1-4F8D-9DF7-A492A0B4D0D7}" type="slidenum">
              <a:rPr lang="en-US" altLang="zh-CN"/>
              <a:pPr/>
              <a:t>132</a:t>
            </a:fld>
            <a:endParaRPr lang="en-US" altLang="zh-CN"/>
          </a:p>
        </p:txBody>
      </p:sp>
      <p:sp>
        <p:nvSpPr>
          <p:cNvPr id="1163266" name="Rectangle 2"/>
          <p:cNvSpPr>
            <a:spLocks noGrp="1" noRot="1" noChangeArrowheads="1"/>
          </p:cNvSpPr>
          <p:nvPr>
            <p:ph type="title"/>
          </p:nvPr>
        </p:nvSpPr>
        <p:spPr/>
        <p:txBody>
          <a:bodyPr/>
          <a:lstStyle/>
          <a:p>
            <a:r>
              <a:rPr lang="zh-CN" altLang="en-US" b="1" u="sng"/>
              <a:t>第二章：数据接口与交换标准</a:t>
            </a:r>
          </a:p>
        </p:txBody>
      </p:sp>
      <p:sp>
        <p:nvSpPr>
          <p:cNvPr id="1163267" name="Rectangle 3"/>
          <p:cNvSpPr>
            <a:spLocks noGrp="1" noRot="1" noChangeArrowheads="1"/>
          </p:cNvSpPr>
          <p:nvPr>
            <p:ph type="body" idx="1"/>
          </p:nvPr>
        </p:nvSpPr>
        <p:spPr/>
        <p:txBody>
          <a:bodyPr/>
          <a:lstStyle/>
          <a:p>
            <a:pPr lvl="1"/>
            <a:r>
              <a:rPr lang="en-US" altLang="zh-CN" sz="2000"/>
              <a:t>DirectX 3.0</a:t>
            </a:r>
          </a:p>
          <a:p>
            <a:pPr lvl="2"/>
            <a:r>
              <a:rPr lang="en-US" altLang="zh-CN" sz="1800"/>
              <a:t>DirectX 3.0</a:t>
            </a:r>
            <a:r>
              <a:rPr lang="zh-CN" altLang="en-US" sz="1800"/>
              <a:t>的推出是在</a:t>
            </a:r>
            <a:r>
              <a:rPr lang="en-US" altLang="zh-CN" sz="1800"/>
              <a:t>1997</a:t>
            </a:r>
            <a:r>
              <a:rPr lang="zh-CN" altLang="en-US" sz="1800"/>
              <a:t>年最后一个版本的</a:t>
            </a:r>
            <a:r>
              <a:rPr lang="en-US" altLang="zh-CN" sz="1800"/>
              <a:t>Windows95</a:t>
            </a:r>
            <a:r>
              <a:rPr lang="zh-CN" altLang="en-US" sz="1800"/>
              <a:t>发布后不久，此时</a:t>
            </a:r>
            <a:r>
              <a:rPr lang="en-US" altLang="zh-CN" sz="1800"/>
              <a:t>3D</a:t>
            </a:r>
            <a:r>
              <a:rPr lang="zh-CN" altLang="en-US" sz="1800"/>
              <a:t>游戏开始深入人心，</a:t>
            </a:r>
            <a:r>
              <a:rPr lang="en-US" altLang="zh-CN" sz="1800"/>
              <a:t>DirectX</a:t>
            </a:r>
            <a:r>
              <a:rPr lang="zh-CN" altLang="en-US" sz="1800"/>
              <a:t>也逐渐得到软硬件厂商的认可。</a:t>
            </a:r>
            <a:r>
              <a:rPr lang="en-US" altLang="zh-CN" sz="1800"/>
              <a:t>97</a:t>
            </a:r>
            <a:r>
              <a:rPr lang="zh-CN" altLang="en-US" sz="1800"/>
              <a:t>年时应用程序接口标准共有三个，分别是专业的</a:t>
            </a:r>
            <a:r>
              <a:rPr lang="en-US" altLang="zh-CN" sz="1800"/>
              <a:t>OpenGL</a:t>
            </a:r>
            <a:r>
              <a:rPr lang="zh-CN" altLang="en-US" sz="1800"/>
              <a:t>接口，微软的</a:t>
            </a:r>
            <a:r>
              <a:rPr lang="en-US" altLang="zh-CN" sz="1800"/>
              <a:t>DirectX D</a:t>
            </a:r>
            <a:r>
              <a:rPr lang="zh-CN" altLang="en-US" sz="1800"/>
              <a:t>接口和</a:t>
            </a:r>
            <a:r>
              <a:rPr lang="en-US" altLang="zh-CN" sz="1800"/>
              <a:t>3DFX</a:t>
            </a:r>
            <a:r>
              <a:rPr lang="zh-CN" altLang="en-US" sz="1800"/>
              <a:t>公司的</a:t>
            </a:r>
            <a:r>
              <a:rPr lang="en-US" altLang="zh-CN" sz="1800"/>
              <a:t>Glide</a:t>
            </a:r>
            <a:r>
              <a:rPr lang="zh-CN" altLang="en-US" sz="1800"/>
              <a:t>接口。而那时的</a:t>
            </a:r>
            <a:r>
              <a:rPr lang="en-US" altLang="zh-CN" sz="1800"/>
              <a:t>3DFX</a:t>
            </a:r>
            <a:r>
              <a:rPr lang="zh-CN" altLang="en-US" sz="1800"/>
              <a:t>公司是最为强大的显卡制造商，它的</a:t>
            </a:r>
            <a:r>
              <a:rPr lang="en-US" altLang="zh-CN" sz="1800"/>
              <a:t>Glide</a:t>
            </a:r>
            <a:r>
              <a:rPr lang="zh-CN" altLang="en-US" sz="1800"/>
              <a:t>接口自然也受到最广泛的应用，但随着</a:t>
            </a:r>
            <a:r>
              <a:rPr lang="en-US" altLang="zh-CN" sz="1800"/>
              <a:t>3DFX</a:t>
            </a:r>
            <a:r>
              <a:rPr lang="zh-CN" altLang="en-US" sz="1800"/>
              <a:t>公司的没落，</a:t>
            </a:r>
            <a:r>
              <a:rPr lang="en-US" altLang="zh-CN" sz="1800"/>
              <a:t>Voodoo</a:t>
            </a:r>
            <a:r>
              <a:rPr lang="zh-CN" altLang="en-US" sz="1800"/>
              <a:t>显卡的衰败，</a:t>
            </a:r>
            <a:r>
              <a:rPr lang="en-US" altLang="zh-CN" sz="1800"/>
              <a:t>Glide</a:t>
            </a:r>
            <a:r>
              <a:rPr lang="zh-CN" altLang="en-US" sz="1800"/>
              <a:t>接口才逐渐消失了</a:t>
            </a:r>
          </a:p>
          <a:p>
            <a:pPr lvl="2"/>
            <a:r>
              <a:rPr lang="en-US" altLang="zh-CN" sz="1800"/>
              <a:t>DirectX 3.0</a:t>
            </a:r>
            <a:r>
              <a:rPr lang="zh-CN" altLang="en-US" sz="1800"/>
              <a:t>是</a:t>
            </a:r>
            <a:r>
              <a:rPr lang="en-US" altLang="zh-CN" sz="1800"/>
              <a:t>DirectX 2.0</a:t>
            </a:r>
            <a:r>
              <a:rPr lang="zh-CN" altLang="en-US" sz="1800"/>
              <a:t>的简单升级版，它对</a:t>
            </a:r>
            <a:r>
              <a:rPr lang="en-US" altLang="zh-CN" sz="1800"/>
              <a:t>DirectX 2.0</a:t>
            </a:r>
            <a:r>
              <a:rPr lang="zh-CN" altLang="en-US" sz="1800"/>
              <a:t>的改动并不多。包括对</a:t>
            </a:r>
            <a:r>
              <a:rPr lang="en-US" altLang="zh-CN" sz="1800"/>
              <a:t>DirectSound(</a:t>
            </a:r>
            <a:r>
              <a:rPr lang="zh-CN" altLang="en-US" sz="1800"/>
              <a:t>针对</a:t>
            </a:r>
            <a:r>
              <a:rPr lang="en-US" altLang="zh-CN" sz="1800"/>
              <a:t>3D</a:t>
            </a:r>
            <a:r>
              <a:rPr lang="zh-CN" altLang="en-US" sz="1800"/>
              <a:t>声音功能</a:t>
            </a:r>
            <a:r>
              <a:rPr lang="en-US" altLang="zh-CN" sz="1800"/>
              <a:t>)</a:t>
            </a:r>
            <a:r>
              <a:rPr lang="zh-CN" altLang="en-US" sz="1800"/>
              <a:t>和</a:t>
            </a:r>
            <a:r>
              <a:rPr lang="en-US" altLang="zh-CN" sz="1800"/>
              <a:t>DirectPlay(</a:t>
            </a:r>
            <a:r>
              <a:rPr lang="zh-CN" altLang="en-US" sz="1800"/>
              <a:t>针对游戏</a:t>
            </a:r>
            <a:r>
              <a:rPr lang="en-US" altLang="zh-CN" sz="1800"/>
              <a:t>/</a:t>
            </a:r>
            <a:r>
              <a:rPr lang="zh-CN" altLang="en-US" sz="1800"/>
              <a:t>网络</a:t>
            </a:r>
            <a:r>
              <a:rPr lang="en-US" altLang="zh-CN" sz="1800"/>
              <a:t>)</a:t>
            </a:r>
            <a:r>
              <a:rPr lang="zh-CN" altLang="en-US" sz="1800"/>
              <a:t>的一些修改和升级。</a:t>
            </a:r>
            <a:r>
              <a:rPr lang="en-US" altLang="zh-CN" sz="1800"/>
              <a:t>DirectX 3.0</a:t>
            </a:r>
            <a:r>
              <a:rPr lang="zh-CN" altLang="en-US" sz="1800"/>
              <a:t>集成了较简单的</a:t>
            </a:r>
            <a:r>
              <a:rPr lang="en-US" altLang="zh-CN" sz="1800"/>
              <a:t>3D</a:t>
            </a:r>
            <a:r>
              <a:rPr lang="zh-CN" altLang="en-US" sz="1800"/>
              <a:t>效果，还不是很成熟</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0BD2295-0191-4ADD-979D-FFF796E705E0}"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A72AAEA8-8A3C-415A-AE66-33B5C5356B24}" type="slidenum">
              <a:rPr lang="en-US" altLang="zh-CN"/>
              <a:pPr/>
              <a:t>133</a:t>
            </a:fld>
            <a:endParaRPr lang="en-US" altLang="zh-CN"/>
          </a:p>
        </p:txBody>
      </p:sp>
      <p:sp>
        <p:nvSpPr>
          <p:cNvPr id="1164290" name="Rectangle 2"/>
          <p:cNvSpPr>
            <a:spLocks noGrp="1" noRot="1" noChangeArrowheads="1"/>
          </p:cNvSpPr>
          <p:nvPr>
            <p:ph type="title"/>
          </p:nvPr>
        </p:nvSpPr>
        <p:spPr/>
        <p:txBody>
          <a:bodyPr/>
          <a:lstStyle/>
          <a:p>
            <a:r>
              <a:rPr lang="zh-CN" altLang="en-US" b="1" u="sng"/>
              <a:t>第二章：数据接口与交换标准</a:t>
            </a:r>
          </a:p>
        </p:txBody>
      </p:sp>
      <p:sp>
        <p:nvSpPr>
          <p:cNvPr id="1164291" name="Rectangle 3"/>
          <p:cNvSpPr>
            <a:spLocks noGrp="1" noRot="1" noChangeArrowheads="1"/>
          </p:cNvSpPr>
          <p:nvPr>
            <p:ph type="body" idx="1"/>
          </p:nvPr>
        </p:nvSpPr>
        <p:spPr/>
        <p:txBody>
          <a:bodyPr/>
          <a:lstStyle/>
          <a:p>
            <a:pPr lvl="1"/>
            <a:r>
              <a:rPr lang="en-US" altLang="zh-CN" sz="2000"/>
              <a:t>DirectX 5.0</a:t>
            </a:r>
          </a:p>
          <a:p>
            <a:pPr lvl="2"/>
            <a:r>
              <a:rPr lang="zh-CN" altLang="en-US" sz="1800"/>
              <a:t>微软公司并没有推出</a:t>
            </a:r>
            <a:r>
              <a:rPr lang="en-US" altLang="zh-CN" sz="1800"/>
              <a:t>DirectX 4.0</a:t>
            </a:r>
            <a:r>
              <a:rPr lang="zh-CN" altLang="en-US" sz="1800"/>
              <a:t>，而是直接推出了</a:t>
            </a:r>
            <a:r>
              <a:rPr lang="en-US" altLang="zh-CN" sz="1800"/>
              <a:t>DirectX 5.0</a:t>
            </a:r>
            <a:r>
              <a:rPr lang="zh-CN" altLang="en-US" sz="1800"/>
              <a:t>。此版本对</a:t>
            </a:r>
            <a:r>
              <a:rPr lang="en-US" altLang="zh-CN" sz="1800"/>
              <a:t>Direct3D</a:t>
            </a:r>
            <a:r>
              <a:rPr lang="zh-CN" altLang="en-US" sz="1800"/>
              <a:t>做出了很大的改动，加入了雾化效果、</a:t>
            </a:r>
            <a:r>
              <a:rPr lang="en-US" altLang="zh-CN" sz="1800"/>
              <a:t>Alpha</a:t>
            </a:r>
            <a:r>
              <a:rPr lang="zh-CN" altLang="en-US" sz="1800"/>
              <a:t>混合等</a:t>
            </a:r>
            <a:r>
              <a:rPr lang="en-US" altLang="zh-CN" sz="1800"/>
              <a:t>3D</a:t>
            </a:r>
            <a:r>
              <a:rPr lang="zh-CN" altLang="en-US" sz="1800"/>
              <a:t>特效，使</a:t>
            </a:r>
            <a:r>
              <a:rPr lang="en-US" altLang="zh-CN" sz="1800"/>
              <a:t>3D</a:t>
            </a:r>
            <a:r>
              <a:rPr lang="zh-CN" altLang="en-US" sz="1800"/>
              <a:t>游戏中的空间感和真实感得以增强，还加入了</a:t>
            </a:r>
            <a:r>
              <a:rPr lang="en-US" altLang="zh-CN" sz="1800"/>
              <a:t>S3</a:t>
            </a:r>
            <a:r>
              <a:rPr lang="zh-CN" altLang="en-US" sz="1800"/>
              <a:t>的纹理压缩技术。同时，</a:t>
            </a:r>
            <a:r>
              <a:rPr lang="en-US" altLang="zh-CN" sz="1800"/>
              <a:t>DirectX 5.0</a:t>
            </a:r>
            <a:r>
              <a:rPr lang="zh-CN" altLang="en-US" sz="1800"/>
              <a:t>在其它各组件方面也有加强，在声卡、游戏控制器方面均做了改进，支持了更多的设备。因此，</a:t>
            </a:r>
            <a:r>
              <a:rPr lang="en-US" altLang="zh-CN" sz="1800"/>
              <a:t>DirectX</a:t>
            </a:r>
            <a:r>
              <a:rPr lang="zh-CN" altLang="en-US" sz="1800"/>
              <a:t>发展到</a:t>
            </a:r>
            <a:r>
              <a:rPr lang="en-US" altLang="zh-CN" sz="1800"/>
              <a:t>DirectX 5.0</a:t>
            </a:r>
            <a:r>
              <a:rPr lang="zh-CN" altLang="en-US" sz="1800"/>
              <a:t>才真正走向了成熟。此时的</a:t>
            </a:r>
            <a:r>
              <a:rPr lang="en-US" altLang="zh-CN" sz="1800"/>
              <a:t>DirectX</a:t>
            </a:r>
            <a:r>
              <a:rPr lang="zh-CN" altLang="en-US" sz="1800"/>
              <a:t>性能完全不逊色于其它</a:t>
            </a:r>
            <a:r>
              <a:rPr lang="en-US" altLang="zh-CN" sz="1800"/>
              <a:t>3D API</a:t>
            </a:r>
            <a:r>
              <a:rPr lang="zh-CN" altLang="en-US" sz="1800"/>
              <a:t>，而且大有后来居上之势</a:t>
            </a:r>
          </a:p>
          <a:p>
            <a:pPr lvl="1"/>
            <a:r>
              <a:rPr lang="en-US" altLang="zh-CN" sz="2000"/>
              <a:t>DirectX 6.0</a:t>
            </a:r>
          </a:p>
          <a:p>
            <a:pPr lvl="2"/>
            <a:r>
              <a:rPr lang="en-US" altLang="zh-CN" sz="1800"/>
              <a:t>DirectX 6.0</a:t>
            </a:r>
            <a:r>
              <a:rPr lang="zh-CN" altLang="en-US" sz="1800"/>
              <a:t>推出时，其最大的竞争对手之一</a:t>
            </a:r>
            <a:r>
              <a:rPr lang="en-US" altLang="zh-CN" sz="1800"/>
              <a:t>Glide</a:t>
            </a:r>
            <a:r>
              <a:rPr lang="zh-CN" altLang="en-US" sz="1800"/>
              <a:t>，已逐步走向了没落，而</a:t>
            </a:r>
            <a:r>
              <a:rPr lang="en-US" altLang="zh-CN" sz="1800"/>
              <a:t>DirectX</a:t>
            </a:r>
            <a:r>
              <a:rPr lang="zh-CN" altLang="en-US" sz="1800"/>
              <a:t>则得到了大多数厂商的认可。</a:t>
            </a:r>
            <a:r>
              <a:rPr lang="en-US" altLang="zh-CN" sz="1800"/>
              <a:t>DirectX 6.0</a:t>
            </a:r>
            <a:r>
              <a:rPr lang="zh-CN" altLang="en-US" sz="1800"/>
              <a:t>中加入了双线性过滤、三线性过滤等优化</a:t>
            </a:r>
            <a:r>
              <a:rPr lang="en-US" altLang="zh-CN" sz="1800"/>
              <a:t>3D</a:t>
            </a:r>
            <a:r>
              <a:rPr lang="zh-CN" altLang="en-US" sz="1800"/>
              <a:t>图像质量的技术，游戏中的</a:t>
            </a:r>
            <a:r>
              <a:rPr lang="en-US" altLang="zh-CN" sz="1800"/>
              <a:t>3D</a:t>
            </a:r>
            <a:r>
              <a:rPr lang="zh-CN" altLang="en-US" sz="1800"/>
              <a:t>技术逐渐走入成熟阶段</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7048BF1-ABAD-4C84-B0DF-C18F0CF8A6BB}"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9118F470-8849-40D9-9D44-A28DAC9A6714}" type="slidenum">
              <a:rPr lang="en-US" altLang="zh-CN"/>
              <a:pPr/>
              <a:t>134</a:t>
            </a:fld>
            <a:endParaRPr lang="en-US" altLang="zh-CN"/>
          </a:p>
        </p:txBody>
      </p:sp>
      <p:sp>
        <p:nvSpPr>
          <p:cNvPr id="1165314" name="Rectangle 2"/>
          <p:cNvSpPr>
            <a:spLocks noGrp="1" noRot="1" noChangeArrowheads="1"/>
          </p:cNvSpPr>
          <p:nvPr>
            <p:ph type="title"/>
          </p:nvPr>
        </p:nvSpPr>
        <p:spPr/>
        <p:txBody>
          <a:bodyPr/>
          <a:lstStyle/>
          <a:p>
            <a:r>
              <a:rPr lang="zh-CN" altLang="en-US" b="1" u="sng"/>
              <a:t>第二章：数据接口与交换标准</a:t>
            </a:r>
          </a:p>
        </p:txBody>
      </p:sp>
      <p:sp>
        <p:nvSpPr>
          <p:cNvPr id="1165315" name="Rectangle 3"/>
          <p:cNvSpPr>
            <a:spLocks noGrp="1" noRot="1" noChangeArrowheads="1"/>
          </p:cNvSpPr>
          <p:nvPr>
            <p:ph type="body" idx="1"/>
          </p:nvPr>
        </p:nvSpPr>
        <p:spPr/>
        <p:txBody>
          <a:bodyPr/>
          <a:lstStyle/>
          <a:p>
            <a:pPr lvl="1"/>
            <a:r>
              <a:rPr lang="en-US" altLang="zh-CN" sz="2000"/>
              <a:t>DirectX 7.0</a:t>
            </a:r>
          </a:p>
          <a:p>
            <a:pPr lvl="2"/>
            <a:r>
              <a:rPr lang="en-US" altLang="zh-CN" sz="1800"/>
              <a:t>DirectX 7.0</a:t>
            </a:r>
            <a:r>
              <a:rPr lang="zh-CN" altLang="en-US" sz="1800"/>
              <a:t>最大的特色就是支持</a:t>
            </a:r>
            <a:r>
              <a:rPr lang="en-US" altLang="zh-CN" sz="1800"/>
              <a:t>T&amp;L</a:t>
            </a:r>
            <a:r>
              <a:rPr lang="zh-CN" altLang="en-US" sz="1800"/>
              <a:t>，中文名称是“坐标转换和光源”。</a:t>
            </a:r>
            <a:r>
              <a:rPr lang="en-US" altLang="zh-CN" sz="1800"/>
              <a:t>3D</a:t>
            </a:r>
            <a:r>
              <a:rPr lang="zh-CN" altLang="en-US" sz="1800"/>
              <a:t>游戏中的任何一个物体都有一个坐标，当此物体运动时，它的坐标发生变化，这指的就是坐标转换；</a:t>
            </a:r>
            <a:r>
              <a:rPr lang="en-US" altLang="zh-CN" sz="1800"/>
              <a:t>3D</a:t>
            </a:r>
            <a:r>
              <a:rPr lang="zh-CN" altLang="en-US" sz="1800"/>
              <a:t>游戏中除了场景＋物体还需要灯光，没有灯光就没有</a:t>
            </a:r>
            <a:r>
              <a:rPr lang="en-US" altLang="zh-CN" sz="1800"/>
              <a:t>3D</a:t>
            </a:r>
            <a:r>
              <a:rPr lang="zh-CN" altLang="en-US" sz="1800"/>
              <a:t>物体的表现，无论是实时</a:t>
            </a:r>
            <a:r>
              <a:rPr lang="en-US" altLang="zh-CN" sz="1800"/>
              <a:t>3D</a:t>
            </a:r>
            <a:r>
              <a:rPr lang="zh-CN" altLang="en-US" sz="1800"/>
              <a:t>游戏还是</a:t>
            </a:r>
            <a:r>
              <a:rPr lang="en-US" altLang="zh-CN" sz="1800"/>
              <a:t>3D</a:t>
            </a:r>
            <a:r>
              <a:rPr lang="zh-CN" altLang="en-US" sz="1800"/>
              <a:t>影像渲染，加上灯光的</a:t>
            </a:r>
            <a:r>
              <a:rPr lang="en-US" altLang="zh-CN" sz="1800"/>
              <a:t>3D</a:t>
            </a:r>
            <a:r>
              <a:rPr lang="zh-CN" altLang="en-US" sz="1800"/>
              <a:t>渲染是最消耗资源的。虽然</a:t>
            </a:r>
            <a:r>
              <a:rPr lang="en-US" altLang="zh-CN" sz="1800"/>
              <a:t>OpenGL</a:t>
            </a:r>
            <a:r>
              <a:rPr lang="zh-CN" altLang="en-US" sz="1800"/>
              <a:t>中已有相关技术，但此前从未在民用级硬件中出现</a:t>
            </a:r>
          </a:p>
          <a:p>
            <a:pPr lvl="2"/>
            <a:r>
              <a:rPr lang="zh-CN" altLang="en-US" sz="1800"/>
              <a:t>在</a:t>
            </a:r>
            <a:r>
              <a:rPr lang="en-US" altLang="zh-CN" sz="1800"/>
              <a:t>T&amp;L</a:t>
            </a:r>
            <a:r>
              <a:rPr lang="zh-CN" altLang="en-US" sz="1800"/>
              <a:t>问世之前，位置转换和灯光都需要</a:t>
            </a:r>
            <a:r>
              <a:rPr lang="en-US" altLang="zh-CN" sz="1800"/>
              <a:t>CPU</a:t>
            </a:r>
            <a:r>
              <a:rPr lang="zh-CN" altLang="en-US" sz="1800"/>
              <a:t>来计算，</a:t>
            </a:r>
            <a:r>
              <a:rPr lang="en-US" altLang="zh-CN" sz="1800"/>
              <a:t>CPU</a:t>
            </a:r>
            <a:r>
              <a:rPr lang="zh-CN" altLang="en-US" sz="1800"/>
              <a:t>速度越快，游戏表现越流畅。使用了</a:t>
            </a:r>
            <a:r>
              <a:rPr lang="en-US" altLang="zh-CN" sz="1800"/>
              <a:t>T&amp;L</a:t>
            </a:r>
            <a:r>
              <a:rPr lang="zh-CN" altLang="en-US" sz="1800"/>
              <a:t>功能后，这两种效果的计算用显示卡的</a:t>
            </a:r>
            <a:r>
              <a:rPr lang="en-US" altLang="zh-CN" sz="1800"/>
              <a:t>GPU</a:t>
            </a:r>
            <a:r>
              <a:rPr lang="zh-CN" altLang="en-US" sz="1800"/>
              <a:t>来计算，这样就可以把</a:t>
            </a:r>
            <a:r>
              <a:rPr lang="en-US" altLang="zh-CN" sz="1800"/>
              <a:t>CPU</a:t>
            </a:r>
            <a:r>
              <a:rPr lang="zh-CN" altLang="en-US" sz="1800"/>
              <a:t>从繁忙的劳动中解脱出来。换句话说，拥有</a:t>
            </a:r>
            <a:r>
              <a:rPr lang="en-US" altLang="zh-CN" sz="1800"/>
              <a:t>T&amp;L</a:t>
            </a:r>
            <a:r>
              <a:rPr lang="zh-CN" altLang="en-US" sz="1800"/>
              <a:t>显示卡，使用</a:t>
            </a:r>
            <a:r>
              <a:rPr lang="en-US" altLang="zh-CN" sz="1800"/>
              <a:t>DirectX 7.0</a:t>
            </a:r>
            <a:r>
              <a:rPr lang="zh-CN" altLang="en-US" sz="1800"/>
              <a:t>，即使没有高速的</a:t>
            </a:r>
            <a:r>
              <a:rPr lang="en-US" altLang="zh-CN" sz="1800"/>
              <a:t>CPU</a:t>
            </a:r>
            <a:r>
              <a:rPr lang="zh-CN" altLang="en-US" sz="1800"/>
              <a:t>，同样能流畅的跑</a:t>
            </a:r>
            <a:r>
              <a:rPr lang="en-US" altLang="zh-CN" sz="1800"/>
              <a:t>3D</a:t>
            </a:r>
            <a:r>
              <a:rPr lang="zh-CN" altLang="en-US" sz="1800"/>
              <a:t>游戏</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C61F7B4-8BAB-402E-83BE-E0D287E069B4}"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368DCFF2-0F76-4AAE-819B-5C01FA5DFA75}" type="slidenum">
              <a:rPr lang="en-US" altLang="zh-CN"/>
              <a:pPr/>
              <a:t>135</a:t>
            </a:fld>
            <a:endParaRPr lang="en-US" altLang="zh-CN"/>
          </a:p>
        </p:txBody>
      </p:sp>
      <p:sp>
        <p:nvSpPr>
          <p:cNvPr id="1166338" name="Rectangle 2"/>
          <p:cNvSpPr>
            <a:spLocks noGrp="1" noRot="1" noChangeArrowheads="1"/>
          </p:cNvSpPr>
          <p:nvPr>
            <p:ph type="title"/>
          </p:nvPr>
        </p:nvSpPr>
        <p:spPr/>
        <p:txBody>
          <a:bodyPr/>
          <a:lstStyle/>
          <a:p>
            <a:r>
              <a:rPr lang="zh-CN" altLang="en-US" b="1" u="sng"/>
              <a:t>第二章：数据接口与交换标准</a:t>
            </a:r>
          </a:p>
        </p:txBody>
      </p:sp>
      <p:sp>
        <p:nvSpPr>
          <p:cNvPr id="1166339" name="Rectangle 3"/>
          <p:cNvSpPr>
            <a:spLocks noGrp="1" noRot="1" noChangeArrowheads="1"/>
          </p:cNvSpPr>
          <p:nvPr>
            <p:ph type="body" idx="1"/>
          </p:nvPr>
        </p:nvSpPr>
        <p:spPr/>
        <p:txBody>
          <a:bodyPr/>
          <a:lstStyle/>
          <a:p>
            <a:pPr lvl="1"/>
            <a:r>
              <a:rPr lang="en-US" altLang="zh-CN" sz="2000"/>
              <a:t>DirectX 8.0</a:t>
            </a:r>
          </a:p>
          <a:p>
            <a:pPr lvl="2"/>
            <a:r>
              <a:rPr lang="en-US" altLang="zh-CN" sz="1800"/>
              <a:t>DirectX 8.0</a:t>
            </a:r>
            <a:r>
              <a:rPr lang="zh-CN" altLang="en-US" sz="1800"/>
              <a:t>的推出引发了一场显卡革命，它首次引入了“像素渲染”概念，同时具备像素渲染引擎</a:t>
            </a:r>
            <a:r>
              <a:rPr lang="en-US" altLang="zh-CN" sz="1800"/>
              <a:t>(Pixel Shader)</a:t>
            </a:r>
            <a:r>
              <a:rPr lang="zh-CN" altLang="en-US" sz="1800"/>
              <a:t>与顶点渲染引擎</a:t>
            </a:r>
            <a:r>
              <a:rPr lang="en-US" altLang="zh-CN" sz="1800"/>
              <a:t>(Vertex Shader)</a:t>
            </a:r>
            <a:r>
              <a:rPr lang="zh-CN" altLang="en-US" sz="1800"/>
              <a:t>，反映在特效上就是动态光影效果。同硬件</a:t>
            </a:r>
            <a:r>
              <a:rPr lang="en-US" altLang="zh-CN" sz="1800"/>
              <a:t>T&amp;L</a:t>
            </a:r>
            <a:r>
              <a:rPr lang="zh-CN" altLang="en-US" sz="1800"/>
              <a:t>仅仅实现的固定光影转换相比，</a:t>
            </a:r>
            <a:r>
              <a:rPr lang="en-US" altLang="zh-CN" sz="1800"/>
              <a:t>VS</a:t>
            </a:r>
            <a:r>
              <a:rPr lang="zh-CN" altLang="en-US" sz="1800"/>
              <a:t>和</a:t>
            </a:r>
            <a:r>
              <a:rPr lang="en-US" altLang="zh-CN" sz="1800"/>
              <a:t>PS</a:t>
            </a:r>
            <a:r>
              <a:rPr lang="zh-CN" altLang="en-US" sz="1800"/>
              <a:t>单元的灵活性更大，它使</a:t>
            </a:r>
            <a:r>
              <a:rPr lang="en-US" altLang="zh-CN" sz="1800"/>
              <a:t>GPU</a:t>
            </a:r>
            <a:r>
              <a:rPr lang="zh-CN" altLang="en-US" sz="1800"/>
              <a:t>真正成为了可编程的处理器。这意味着程序员可通过它们实现</a:t>
            </a:r>
            <a:r>
              <a:rPr lang="en-US" altLang="zh-CN" sz="1800"/>
              <a:t>3D</a:t>
            </a:r>
            <a:r>
              <a:rPr lang="zh-CN" altLang="en-US" sz="1800"/>
              <a:t>场景构建的难度大大降低。通过</a:t>
            </a:r>
            <a:r>
              <a:rPr lang="en-US" altLang="zh-CN" sz="1800"/>
              <a:t>VS</a:t>
            </a:r>
            <a:r>
              <a:rPr lang="zh-CN" altLang="en-US" sz="1800"/>
              <a:t>和</a:t>
            </a:r>
            <a:r>
              <a:rPr lang="en-US" altLang="zh-CN" sz="1800"/>
              <a:t>PS</a:t>
            </a:r>
            <a:r>
              <a:rPr lang="zh-CN" altLang="en-US" sz="1800"/>
              <a:t>的渲染，可以很容易的宁造出真实的水面动态波纹光影效果。此时</a:t>
            </a:r>
            <a:r>
              <a:rPr lang="en-US" altLang="zh-CN" sz="1800"/>
              <a:t>DirectX</a:t>
            </a:r>
            <a:r>
              <a:rPr lang="zh-CN" altLang="en-US" sz="1800"/>
              <a:t>的权威地位终于建成</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F7A503C-0AE3-442F-B350-1145D8AB2F17}"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1336A423-AFC6-4A0B-A11F-6D97906150C0}" type="slidenum">
              <a:rPr lang="en-US" altLang="zh-CN"/>
              <a:pPr/>
              <a:t>136</a:t>
            </a:fld>
            <a:endParaRPr lang="en-US" altLang="zh-CN"/>
          </a:p>
        </p:txBody>
      </p:sp>
      <p:sp>
        <p:nvSpPr>
          <p:cNvPr id="1172482" name="Rectangle 2"/>
          <p:cNvSpPr>
            <a:spLocks noGrp="1" noRot="1" noChangeArrowheads="1"/>
          </p:cNvSpPr>
          <p:nvPr>
            <p:ph type="title"/>
          </p:nvPr>
        </p:nvSpPr>
        <p:spPr/>
        <p:txBody>
          <a:bodyPr/>
          <a:lstStyle/>
          <a:p>
            <a:r>
              <a:rPr lang="zh-CN" altLang="en-US" b="1" u="sng"/>
              <a:t>第二章：数据接口与交换标准</a:t>
            </a:r>
          </a:p>
        </p:txBody>
      </p:sp>
      <p:sp>
        <p:nvSpPr>
          <p:cNvPr id="1172483" name="Rectangle 3"/>
          <p:cNvSpPr>
            <a:spLocks noGrp="1" noRot="1" noChangeArrowheads="1"/>
          </p:cNvSpPr>
          <p:nvPr>
            <p:ph type="body" idx="1"/>
          </p:nvPr>
        </p:nvSpPr>
        <p:spPr/>
        <p:txBody>
          <a:bodyPr/>
          <a:lstStyle/>
          <a:p>
            <a:pPr lvl="1"/>
            <a:r>
              <a:rPr lang="en-US" altLang="zh-CN" sz="2000"/>
              <a:t>DirectX 9.0</a:t>
            </a:r>
          </a:p>
          <a:p>
            <a:pPr lvl="2"/>
            <a:r>
              <a:rPr lang="en-US" altLang="zh-CN" sz="1800"/>
              <a:t>2002</a:t>
            </a:r>
            <a:r>
              <a:rPr lang="zh-CN" altLang="en-US" sz="1800"/>
              <a:t>年底，微软发布</a:t>
            </a:r>
            <a:r>
              <a:rPr lang="en-US" altLang="zh-CN" sz="1800"/>
              <a:t>DirectX9.0</a:t>
            </a:r>
            <a:r>
              <a:rPr lang="zh-CN" altLang="en-US" sz="1800"/>
              <a:t>。</a:t>
            </a:r>
            <a:r>
              <a:rPr lang="en-US" altLang="zh-CN" sz="1800"/>
              <a:t>DirectX 9</a:t>
            </a:r>
            <a:r>
              <a:rPr lang="zh-CN" altLang="en-US" sz="1800"/>
              <a:t>中</a:t>
            </a:r>
            <a:r>
              <a:rPr lang="en-US" altLang="zh-CN" sz="1800"/>
              <a:t>PS</a:t>
            </a:r>
            <a:r>
              <a:rPr lang="zh-CN" altLang="en-US" sz="1800"/>
              <a:t>单元的渲染精度已达到浮点精度，传统的硬件</a:t>
            </a:r>
            <a:r>
              <a:rPr lang="en-US" altLang="zh-CN" sz="1800"/>
              <a:t>T&amp;L</a:t>
            </a:r>
            <a:r>
              <a:rPr lang="zh-CN" altLang="en-US" sz="1800"/>
              <a:t>单元也被取消。全新的</a:t>
            </a:r>
            <a:r>
              <a:rPr lang="en-US" altLang="zh-CN" sz="1800"/>
              <a:t>VertexShader(</a:t>
            </a:r>
            <a:r>
              <a:rPr lang="zh-CN" altLang="en-US" sz="1800"/>
              <a:t>顶点着色引擎</a:t>
            </a:r>
            <a:r>
              <a:rPr lang="en-US" altLang="zh-CN" sz="1800"/>
              <a:t>)</a:t>
            </a:r>
            <a:r>
              <a:rPr lang="zh-CN" altLang="en-US" sz="1800"/>
              <a:t>编程将比以前复杂得多，新的</a:t>
            </a:r>
            <a:r>
              <a:rPr lang="en-US" altLang="zh-CN" sz="1800"/>
              <a:t>VertexShader</a:t>
            </a:r>
            <a:r>
              <a:rPr lang="zh-CN" altLang="en-US" sz="1800"/>
              <a:t>标准增加了流程控制，更多的常量，每个程序的着色指令增加到了</a:t>
            </a:r>
            <a:r>
              <a:rPr lang="en-US" altLang="zh-CN" sz="1800"/>
              <a:t>1024</a:t>
            </a:r>
            <a:r>
              <a:rPr lang="zh-CN" altLang="en-US" sz="1800"/>
              <a:t>条</a:t>
            </a:r>
          </a:p>
          <a:p>
            <a:pPr lvl="2"/>
            <a:r>
              <a:rPr lang="en-US" altLang="zh-CN" sz="1800"/>
              <a:t>PS 2.0</a:t>
            </a:r>
            <a:r>
              <a:rPr lang="zh-CN" altLang="en-US" sz="1800"/>
              <a:t>具备完全可编程的架构，能对纹理效果即时演算、动态纹理贴图，还不占用显存，理论上对材质贴图的分辨率的精度提高无限多；另外</a:t>
            </a:r>
            <a:r>
              <a:rPr lang="en-US" altLang="zh-CN" sz="1800"/>
              <a:t>PS1.4</a:t>
            </a:r>
            <a:r>
              <a:rPr lang="zh-CN" altLang="en-US" sz="1800"/>
              <a:t>只能支持</a:t>
            </a:r>
            <a:r>
              <a:rPr lang="en-US" altLang="zh-CN" sz="1800"/>
              <a:t>28</a:t>
            </a:r>
            <a:r>
              <a:rPr lang="zh-CN" altLang="en-US" sz="1800"/>
              <a:t>个硬件指令，同时操作</a:t>
            </a:r>
            <a:r>
              <a:rPr lang="en-US" altLang="zh-CN" sz="1800"/>
              <a:t>6</a:t>
            </a:r>
            <a:r>
              <a:rPr lang="zh-CN" altLang="en-US" sz="1800"/>
              <a:t>个材质，而</a:t>
            </a:r>
            <a:r>
              <a:rPr lang="en-US" altLang="zh-CN" sz="1800"/>
              <a:t>PS2.0</a:t>
            </a:r>
            <a:r>
              <a:rPr lang="zh-CN" altLang="en-US" sz="1800"/>
              <a:t>却可以支持</a:t>
            </a:r>
            <a:r>
              <a:rPr lang="en-US" altLang="zh-CN" sz="1800"/>
              <a:t>160</a:t>
            </a:r>
            <a:r>
              <a:rPr lang="zh-CN" altLang="en-US" sz="1800"/>
              <a:t>个硬件指令，同时操作</a:t>
            </a:r>
            <a:r>
              <a:rPr lang="en-US" altLang="zh-CN" sz="1800"/>
              <a:t>16</a:t>
            </a:r>
            <a:r>
              <a:rPr lang="zh-CN" altLang="en-US" sz="1800"/>
              <a:t>个材质数量，新的高精度浮点数据规格可以使用多重纹理贴图，可操作的指令数可以任意长，电影级别的显示效果轻而易举的实现</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70D0F68-60D1-4EED-B5F3-72A61B9F29A1}"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B8FFC209-AB1D-405D-AD6B-3716FB494EBA}" type="slidenum">
              <a:rPr lang="en-US" altLang="zh-CN"/>
              <a:pPr/>
              <a:t>137</a:t>
            </a:fld>
            <a:endParaRPr lang="en-US" altLang="zh-CN"/>
          </a:p>
        </p:txBody>
      </p:sp>
      <p:sp>
        <p:nvSpPr>
          <p:cNvPr id="1173506" name="Rectangle 2"/>
          <p:cNvSpPr>
            <a:spLocks noGrp="1" noRot="1" noChangeArrowheads="1"/>
          </p:cNvSpPr>
          <p:nvPr>
            <p:ph type="title"/>
          </p:nvPr>
        </p:nvSpPr>
        <p:spPr/>
        <p:txBody>
          <a:bodyPr/>
          <a:lstStyle/>
          <a:p>
            <a:r>
              <a:rPr lang="zh-CN" altLang="en-US" b="1" u="sng"/>
              <a:t>第二章：数据接口与交换标准</a:t>
            </a:r>
          </a:p>
        </p:txBody>
      </p:sp>
      <p:sp>
        <p:nvSpPr>
          <p:cNvPr id="1173507" name="Rectangle 3"/>
          <p:cNvSpPr>
            <a:spLocks noGrp="1" noRot="1" noChangeArrowheads="1"/>
          </p:cNvSpPr>
          <p:nvPr>
            <p:ph type="body" idx="1"/>
          </p:nvPr>
        </p:nvSpPr>
        <p:spPr/>
        <p:txBody>
          <a:bodyPr/>
          <a:lstStyle/>
          <a:p>
            <a:pPr lvl="2"/>
            <a:r>
              <a:rPr lang="en-US" altLang="zh-CN" sz="1800"/>
              <a:t>VS 2.0</a:t>
            </a:r>
            <a:r>
              <a:rPr lang="zh-CN" altLang="en-US" sz="1800"/>
              <a:t>通过增加</a:t>
            </a:r>
            <a:r>
              <a:rPr lang="en-US" altLang="zh-CN" sz="1800"/>
              <a:t>Vertex</a:t>
            </a:r>
            <a:r>
              <a:rPr lang="zh-CN" altLang="en-US" sz="1800"/>
              <a:t>程序的灵活性，显著的提高了老版本</a:t>
            </a:r>
            <a:r>
              <a:rPr lang="en-US" altLang="zh-CN" sz="1800"/>
              <a:t>(DirectX8)</a:t>
            </a:r>
            <a:r>
              <a:rPr lang="zh-CN" altLang="en-US" sz="1800"/>
              <a:t>的</a:t>
            </a:r>
            <a:r>
              <a:rPr lang="en-US" altLang="zh-CN" sz="1800"/>
              <a:t>VS</a:t>
            </a:r>
            <a:r>
              <a:rPr lang="zh-CN" altLang="en-US" sz="1800"/>
              <a:t>性能，新的控制指令，可以用通用的程序代替以前专用的单独着色程序，效率提高许多倍；增加循环操作指令，减少工作时间，提高处理效率；扩展着色指令个数，从</a:t>
            </a:r>
            <a:r>
              <a:rPr lang="en-US" altLang="zh-CN" sz="1800"/>
              <a:t>128</a:t>
            </a:r>
            <a:r>
              <a:rPr lang="zh-CN" altLang="en-US" sz="1800"/>
              <a:t>个提升到</a:t>
            </a:r>
            <a:r>
              <a:rPr lang="en-US" altLang="zh-CN" sz="1800"/>
              <a:t>256</a:t>
            </a:r>
            <a:r>
              <a:rPr lang="zh-CN" altLang="en-US" sz="1800"/>
              <a:t>个</a:t>
            </a:r>
          </a:p>
          <a:p>
            <a:pPr lvl="2"/>
            <a:r>
              <a:rPr lang="zh-CN" altLang="en-US" sz="1800"/>
              <a:t>增加对浮点数据的处理功能，以前只能对整数进行处理，这样提高渲染精度，使最终处理的色彩格式达到电影级别。突破了以前限制</a:t>
            </a:r>
            <a:r>
              <a:rPr lang="en-US" altLang="zh-CN" sz="1800"/>
              <a:t>PC</a:t>
            </a:r>
            <a:r>
              <a:rPr lang="zh-CN" altLang="en-US" sz="1800"/>
              <a:t>图形图象质量在数学上的精度障碍，它的每条渲染流水线都升级为</a:t>
            </a:r>
            <a:r>
              <a:rPr lang="en-US" altLang="zh-CN" sz="1800"/>
              <a:t>128</a:t>
            </a:r>
            <a:r>
              <a:rPr lang="zh-CN" altLang="en-US" sz="1800"/>
              <a:t>位浮点颜色，让游戏程序设计师们更容易更轻松的创造出更漂亮的效果，让程序员编程更容易</a:t>
            </a:r>
          </a:p>
          <a:p>
            <a:pPr lvl="2"/>
            <a:r>
              <a:rPr lang="zh-CN" altLang="en-US" sz="1800"/>
              <a:t>显卡所支持的</a:t>
            </a:r>
            <a:r>
              <a:rPr lang="en-US" altLang="zh-CN" sz="1800"/>
              <a:t>DirectX</a:t>
            </a:r>
            <a:r>
              <a:rPr lang="zh-CN" altLang="en-US" sz="1800"/>
              <a:t>版本已成为评价显卡性能的标准，从显卡支持什么版本的</a:t>
            </a:r>
            <a:r>
              <a:rPr lang="en-US" altLang="zh-CN" sz="1800"/>
              <a:t>DirectX</a:t>
            </a:r>
            <a:r>
              <a:rPr lang="zh-CN" altLang="en-US" sz="1800"/>
              <a:t>，用户就可以分辨出显卡的性能高低，从而选择出适合于自己的显卡产品</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88B3BA7-0803-40C2-B538-9218FEE5A02A}"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1FA7E983-D534-45C5-8379-E4147A333A65}" type="slidenum">
              <a:rPr lang="en-US" altLang="zh-CN"/>
              <a:pPr/>
              <a:t>138</a:t>
            </a:fld>
            <a:endParaRPr lang="en-US" altLang="zh-CN"/>
          </a:p>
        </p:txBody>
      </p:sp>
      <p:sp>
        <p:nvSpPr>
          <p:cNvPr id="1155074" name="Rectangle 2"/>
          <p:cNvSpPr>
            <a:spLocks noGrp="1" noRot="1" noChangeArrowheads="1"/>
          </p:cNvSpPr>
          <p:nvPr>
            <p:ph type="title"/>
          </p:nvPr>
        </p:nvSpPr>
        <p:spPr/>
        <p:txBody>
          <a:bodyPr/>
          <a:lstStyle/>
          <a:p>
            <a:r>
              <a:rPr lang="zh-CN" altLang="en-US" b="1" u="sng"/>
              <a:t>第二章：数据接口与交换标准</a:t>
            </a:r>
          </a:p>
        </p:txBody>
      </p:sp>
      <p:sp>
        <p:nvSpPr>
          <p:cNvPr id="1155075" name="Rectangle 3"/>
          <p:cNvSpPr>
            <a:spLocks noGrp="1" noRot="1" noChangeArrowheads="1"/>
          </p:cNvSpPr>
          <p:nvPr>
            <p:ph type="body" idx="1"/>
          </p:nvPr>
        </p:nvSpPr>
        <p:spPr/>
        <p:txBody>
          <a:bodyPr/>
          <a:lstStyle/>
          <a:p>
            <a:r>
              <a:rPr lang="en-US" altLang="zh-CN" sz="2400"/>
              <a:t>OpenGL vs. DirectX</a:t>
            </a:r>
          </a:p>
          <a:p>
            <a:pPr lvl="1"/>
            <a:r>
              <a:rPr lang="zh-CN" altLang="en-US" sz="2000"/>
              <a:t>很多刚接触游戏编程的人都在问这个问题</a:t>
            </a:r>
          </a:p>
          <a:p>
            <a:pPr lvl="1"/>
            <a:r>
              <a:rPr lang="zh-CN" altLang="en-US" sz="2000"/>
              <a:t>学好了两者之一， 都完全可以做出你想要的东西。 学好一个，要转入另一个也是非常的容易。</a:t>
            </a:r>
          </a:p>
          <a:p>
            <a:pPr lvl="1"/>
            <a:r>
              <a:rPr lang="zh-CN" altLang="en-US" sz="2000"/>
              <a:t>两套非常酷的</a:t>
            </a:r>
            <a:r>
              <a:rPr lang="en-US" altLang="zh-CN" sz="2000"/>
              <a:t>3d</a:t>
            </a:r>
            <a:r>
              <a:rPr lang="zh-CN" altLang="en-US" sz="2000"/>
              <a:t>渲染</a:t>
            </a:r>
            <a:r>
              <a:rPr lang="en-US" altLang="zh-CN" sz="2000"/>
              <a:t>API, </a:t>
            </a:r>
            <a:r>
              <a:rPr lang="zh-CN" altLang="en-US" sz="2000"/>
              <a:t>背后支持它们的</a:t>
            </a:r>
            <a:r>
              <a:rPr lang="en-US" altLang="zh-CN" sz="2000"/>
              <a:t>3d</a:t>
            </a:r>
            <a:r>
              <a:rPr lang="zh-CN" altLang="en-US" sz="2000"/>
              <a:t>图形学的精髓是一致的，尽管他们有各自独特的地方， 但把顶点数据传入显卡的基本功能是等价的。</a:t>
            </a:r>
            <a:r>
              <a:rPr lang="en-US" altLang="zh-CN" sz="2000"/>
              <a:t>Opengl</a:t>
            </a:r>
            <a:r>
              <a:rPr lang="zh-CN" altLang="en-US" sz="2000"/>
              <a:t>和</a:t>
            </a:r>
            <a:r>
              <a:rPr lang="en-US" altLang="zh-CN" sz="2000"/>
              <a:t>Direct3D</a:t>
            </a:r>
            <a:r>
              <a:rPr lang="zh-CN" altLang="en-US" sz="2000"/>
              <a:t>，仔细的看他们的</a:t>
            </a:r>
            <a:r>
              <a:rPr lang="en-US" altLang="zh-CN" sz="2000"/>
              <a:t>API</a:t>
            </a:r>
            <a:r>
              <a:rPr lang="zh-CN" altLang="en-US" sz="2000"/>
              <a:t>形式， 非常有对称性</a:t>
            </a:r>
          </a:p>
          <a:p>
            <a:pPr lvl="1"/>
            <a:r>
              <a:rPr lang="zh-CN" altLang="en-US" sz="2000"/>
              <a:t>如果你</a:t>
            </a:r>
            <a:r>
              <a:rPr lang="en-US" altLang="zh-CN" sz="2000"/>
              <a:t>C++</a:t>
            </a:r>
            <a:r>
              <a:rPr lang="zh-CN" altLang="en-US" sz="2000"/>
              <a:t>基础较好， 完全可以任意选择其中的一个， </a:t>
            </a:r>
            <a:r>
              <a:rPr lang="en-US" altLang="zh-CN" sz="2000"/>
              <a:t>Direct3D</a:t>
            </a:r>
            <a:r>
              <a:rPr lang="zh-CN" altLang="en-US" sz="2000"/>
              <a:t>是</a:t>
            </a:r>
            <a:r>
              <a:rPr lang="en-US" altLang="zh-CN" sz="2000"/>
              <a:t>DirectX</a:t>
            </a:r>
            <a:r>
              <a:rPr lang="zh-CN" altLang="en-US" sz="2000"/>
              <a:t>的组件， 这要求对</a:t>
            </a:r>
            <a:r>
              <a:rPr lang="en-US" altLang="zh-CN" sz="2000"/>
              <a:t>COM</a:t>
            </a:r>
            <a:r>
              <a:rPr lang="zh-CN" altLang="en-US" sz="2000"/>
              <a:t>和接口调用要有一定的了解， 毕竟</a:t>
            </a:r>
            <a:r>
              <a:rPr lang="en-US" altLang="zh-CN" sz="2000"/>
              <a:t>DirectX SDK</a:t>
            </a:r>
            <a:r>
              <a:rPr lang="zh-CN" altLang="en-US" sz="2000"/>
              <a:t>整个都基本上基于</a:t>
            </a:r>
            <a:r>
              <a:rPr lang="en-US" altLang="zh-CN" sz="2000"/>
              <a:t>C++</a:t>
            </a:r>
            <a:r>
              <a:rPr lang="zh-CN" altLang="en-US" sz="2000"/>
              <a:t>的，当然</a:t>
            </a:r>
            <a:r>
              <a:rPr lang="en-US" altLang="zh-CN" sz="2000"/>
              <a:t>C</a:t>
            </a:r>
            <a:r>
              <a:rPr lang="zh-CN" altLang="en-US" sz="2000"/>
              <a:t>也可以使用，但绝对麻烦一些， 而且面向对象的思想贯穿于整个</a:t>
            </a:r>
            <a:r>
              <a:rPr lang="en-US" altLang="zh-CN" sz="2000"/>
              <a:t>DirectX</a:t>
            </a:r>
            <a:r>
              <a:rPr lang="zh-CN" altLang="en-US" sz="2000"/>
              <a:t>之中</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87AD8F-2A2C-4B55-A61D-238F92A186F6}"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BB70845D-D7BA-41A8-8D2D-B2F0098CBEA2}" type="slidenum">
              <a:rPr lang="en-US" altLang="zh-CN"/>
              <a:pPr/>
              <a:t>139</a:t>
            </a:fld>
            <a:endParaRPr lang="en-US" altLang="zh-CN"/>
          </a:p>
        </p:txBody>
      </p:sp>
      <p:sp>
        <p:nvSpPr>
          <p:cNvPr id="1167362" name="Rectangle 2"/>
          <p:cNvSpPr>
            <a:spLocks noGrp="1" noRot="1" noChangeArrowheads="1"/>
          </p:cNvSpPr>
          <p:nvPr>
            <p:ph type="title"/>
          </p:nvPr>
        </p:nvSpPr>
        <p:spPr/>
        <p:txBody>
          <a:bodyPr/>
          <a:lstStyle/>
          <a:p>
            <a:r>
              <a:rPr lang="zh-CN" altLang="en-US" b="1" u="sng"/>
              <a:t>第二章：数据接口与交换标准</a:t>
            </a:r>
          </a:p>
        </p:txBody>
      </p:sp>
      <p:sp>
        <p:nvSpPr>
          <p:cNvPr id="1167363" name="Rectangle 3"/>
          <p:cNvSpPr>
            <a:spLocks noGrp="1" noRot="1" noChangeArrowheads="1"/>
          </p:cNvSpPr>
          <p:nvPr>
            <p:ph type="body" idx="1"/>
          </p:nvPr>
        </p:nvSpPr>
        <p:spPr/>
        <p:txBody>
          <a:bodyPr/>
          <a:lstStyle/>
          <a:p>
            <a:pPr lvl="1"/>
            <a:r>
              <a:rPr lang="zh-CN" altLang="en-US" sz="1800"/>
              <a:t>而</a:t>
            </a:r>
            <a:r>
              <a:rPr lang="en-US" altLang="zh-CN" sz="1800"/>
              <a:t>Opengl</a:t>
            </a:r>
            <a:r>
              <a:rPr lang="zh-CN" altLang="en-US" sz="1800"/>
              <a:t>语言无关平台无关， 而主要的使用语言是</a:t>
            </a:r>
            <a:r>
              <a:rPr lang="en-US" altLang="zh-CN" sz="1800"/>
              <a:t>C</a:t>
            </a:r>
            <a:r>
              <a:rPr lang="zh-CN" altLang="en-US" sz="1800"/>
              <a:t>， 可以说非常的大众话， 而且函数调用相对</a:t>
            </a:r>
            <a:r>
              <a:rPr lang="en-US" altLang="zh-CN" sz="1800"/>
              <a:t>D3D</a:t>
            </a:r>
            <a:r>
              <a:rPr lang="zh-CN" altLang="en-US" sz="1800"/>
              <a:t>要简洁的多， 可以说</a:t>
            </a:r>
            <a:r>
              <a:rPr lang="en-US" altLang="zh-CN" sz="1800"/>
              <a:t>C++</a:t>
            </a:r>
            <a:r>
              <a:rPr lang="zh-CN" altLang="en-US" sz="1800"/>
              <a:t>还不熟的人可以尽量选择</a:t>
            </a:r>
            <a:r>
              <a:rPr lang="en-US" altLang="zh-CN" sz="1800"/>
              <a:t>Opengl</a:t>
            </a:r>
            <a:r>
              <a:rPr lang="zh-CN" altLang="en-US" sz="1800"/>
              <a:t>， 而且方便的是</a:t>
            </a:r>
            <a:r>
              <a:rPr lang="en-US" altLang="zh-CN" sz="1800"/>
              <a:t>: Opengl</a:t>
            </a:r>
            <a:r>
              <a:rPr lang="zh-CN" altLang="en-US" sz="1800"/>
              <a:t>的程序更容易网上发布和展示，而</a:t>
            </a:r>
            <a:r>
              <a:rPr lang="en-US" altLang="zh-CN" sz="1800"/>
              <a:t>D3D</a:t>
            </a:r>
            <a:r>
              <a:rPr lang="zh-CN" altLang="en-US" sz="1800"/>
              <a:t>总拖不了较新的</a:t>
            </a:r>
            <a:r>
              <a:rPr lang="en-US" altLang="zh-CN" sz="1800"/>
              <a:t>DirectX</a:t>
            </a:r>
          </a:p>
          <a:p>
            <a:pPr lvl="1"/>
            <a:r>
              <a:rPr lang="zh-CN" altLang="en-US" sz="2000"/>
              <a:t>做</a:t>
            </a:r>
            <a:r>
              <a:rPr lang="en-US" altLang="zh-CN" sz="2000"/>
              <a:t>windows</a:t>
            </a:r>
            <a:r>
              <a:rPr lang="zh-CN" altLang="en-US" sz="2000"/>
              <a:t>平台上的游戏，当然是</a:t>
            </a:r>
            <a:r>
              <a:rPr lang="en-US" altLang="zh-CN" sz="2000"/>
              <a:t>DX</a:t>
            </a:r>
            <a:r>
              <a:rPr lang="zh-CN" altLang="en-US" sz="2000"/>
              <a:t>，想跨平台，想做科学计算程序，想做</a:t>
            </a:r>
            <a:r>
              <a:rPr lang="en-US" altLang="zh-CN" sz="2000"/>
              <a:t>CAD</a:t>
            </a:r>
            <a:r>
              <a:rPr lang="zh-CN" altLang="en-US" sz="2000"/>
              <a:t>，想做分布计算，想做工业级应用，最好用</a:t>
            </a:r>
            <a:r>
              <a:rPr lang="en-US" altLang="zh-CN" sz="2000"/>
              <a:t>OpenGL</a:t>
            </a:r>
          </a:p>
          <a:p>
            <a:pPr lvl="1"/>
            <a:r>
              <a:rPr lang="en-US" altLang="zh-CN" sz="2000"/>
              <a:t>DX</a:t>
            </a:r>
            <a:r>
              <a:rPr lang="zh-CN" altLang="en-US" sz="2000"/>
              <a:t>之所以是游戏首选平台是因为它速度快，在过去支持</a:t>
            </a:r>
            <a:r>
              <a:rPr lang="en-US" altLang="zh-CN" sz="2000"/>
              <a:t>OpenGL</a:t>
            </a:r>
            <a:r>
              <a:rPr lang="zh-CN" altLang="en-US" sz="2000"/>
              <a:t>加速的家用卡或游戏卡很少，而软件计算很慢。但从</a:t>
            </a:r>
            <a:r>
              <a:rPr lang="en-US" altLang="zh-CN" sz="2000"/>
              <a:t>TNT2/Voodoo3</a:t>
            </a:r>
            <a:r>
              <a:rPr lang="zh-CN" altLang="en-US" sz="2000"/>
              <a:t>开始，</a:t>
            </a:r>
            <a:r>
              <a:rPr lang="en-US" altLang="zh-CN" sz="2000"/>
              <a:t>OpenGL</a:t>
            </a:r>
            <a:r>
              <a:rPr lang="zh-CN" altLang="en-US" sz="2000"/>
              <a:t>已经是非常理想的游戏平台了，而在</a:t>
            </a:r>
            <a:r>
              <a:rPr lang="en-US" altLang="zh-CN" sz="2000"/>
              <a:t>geforce256</a:t>
            </a:r>
            <a:r>
              <a:rPr lang="zh-CN" altLang="en-US" sz="2000"/>
              <a:t>，</a:t>
            </a:r>
            <a:r>
              <a:rPr lang="en-US" altLang="zh-CN" sz="2000"/>
              <a:t>savarage2000+</a:t>
            </a:r>
            <a:r>
              <a:rPr lang="zh-CN" altLang="en-US" sz="2000"/>
              <a:t>为代表的四代卡上</a:t>
            </a:r>
            <a:r>
              <a:rPr lang="en-US" altLang="zh-CN" sz="2000"/>
              <a:t>OpenGL</a:t>
            </a:r>
            <a:r>
              <a:rPr lang="zh-CN" altLang="en-US" sz="2000"/>
              <a:t>已经是极为理想的游戏平台了。另一方面到</a:t>
            </a:r>
            <a:r>
              <a:rPr lang="en-US" altLang="zh-CN" sz="2000"/>
              <a:t>DX7</a:t>
            </a:r>
            <a:r>
              <a:rPr lang="zh-CN" altLang="en-US" sz="2000"/>
              <a:t>这套东西质量已经相当不错了，与</a:t>
            </a:r>
            <a:r>
              <a:rPr lang="en-US" altLang="zh-CN" sz="2000"/>
              <a:t>OpenGL</a:t>
            </a:r>
            <a:r>
              <a:rPr lang="zh-CN" altLang="en-US" sz="2000"/>
              <a:t>差距已经很小了</a:t>
            </a:r>
            <a:endParaRPr lang="zh-CN"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EDE11A1-A04B-4D2E-99C9-E6E0C849A9A8}"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A5B93D17-4F91-4A80-B4CC-E3204819D37A}" type="slidenum">
              <a:rPr lang="en-US" altLang="zh-CN"/>
              <a:pPr/>
              <a:t>14</a:t>
            </a:fld>
            <a:endParaRPr lang="en-US" altLang="zh-CN"/>
          </a:p>
        </p:txBody>
      </p:sp>
      <p:sp>
        <p:nvSpPr>
          <p:cNvPr id="909314" name="Rectangle 2"/>
          <p:cNvSpPr>
            <a:spLocks noGrp="1" noRot="1" noChangeArrowheads="1"/>
          </p:cNvSpPr>
          <p:nvPr>
            <p:ph type="title"/>
          </p:nvPr>
        </p:nvSpPr>
        <p:spPr/>
        <p:txBody>
          <a:bodyPr/>
          <a:lstStyle/>
          <a:p>
            <a:r>
              <a:rPr lang="zh-CN" altLang="en-US" b="1" u="sng"/>
              <a:t>第二章：数据接口与交换标准</a:t>
            </a:r>
          </a:p>
        </p:txBody>
      </p:sp>
      <p:sp>
        <p:nvSpPr>
          <p:cNvPr id="909315" name="Rectangle 3"/>
          <p:cNvSpPr>
            <a:spLocks noGrp="1" noRot="1" noChangeArrowheads="1"/>
          </p:cNvSpPr>
          <p:nvPr>
            <p:ph type="body" idx="1"/>
          </p:nvPr>
        </p:nvSpPr>
        <p:spPr/>
        <p:txBody>
          <a:bodyPr/>
          <a:lstStyle/>
          <a:p>
            <a:pPr lvl="1"/>
            <a:r>
              <a:rPr lang="en-US" altLang="zh-CN" sz="2000"/>
              <a:t>GKSM</a:t>
            </a:r>
            <a:r>
              <a:rPr lang="zh-CN" altLang="en-US" sz="2000"/>
              <a:t>的生成</a:t>
            </a:r>
          </a:p>
          <a:p>
            <a:pPr lvl="2"/>
            <a:r>
              <a:rPr lang="zh-CN" altLang="en-US" sz="1800"/>
              <a:t>在</a:t>
            </a:r>
            <a:r>
              <a:rPr lang="en-US" altLang="zh-CN" sz="1800"/>
              <a:t>GKS</a:t>
            </a:r>
            <a:r>
              <a:rPr lang="zh-CN" altLang="en-US" sz="1800"/>
              <a:t>运行中，通过一个</a:t>
            </a:r>
            <a:r>
              <a:rPr lang="en-US" altLang="zh-CN" sz="1800"/>
              <a:t>GKSM</a:t>
            </a:r>
            <a:r>
              <a:rPr lang="zh-CN" altLang="en-US" sz="1800"/>
              <a:t>输出工作站</a:t>
            </a:r>
            <a:r>
              <a:rPr lang="en-US" altLang="zh-CN" sz="1800"/>
              <a:t>MO</a:t>
            </a:r>
            <a:r>
              <a:rPr lang="zh-CN" altLang="en-US" sz="1800"/>
              <a:t>的打开－</a:t>
            </a:r>
            <a:r>
              <a:rPr lang="en-US" altLang="zh-CN" sz="1800"/>
              <a:t>&gt;</a:t>
            </a:r>
            <a:r>
              <a:rPr lang="zh-CN" altLang="en-US" sz="1800"/>
              <a:t>启用－</a:t>
            </a:r>
            <a:r>
              <a:rPr lang="en-US" altLang="zh-CN" sz="1800"/>
              <a:t>&gt; </a:t>
            </a:r>
            <a:r>
              <a:rPr lang="zh-CN" altLang="en-US" sz="1800"/>
              <a:t>停用－</a:t>
            </a:r>
            <a:r>
              <a:rPr lang="en-US" altLang="zh-CN" sz="1800"/>
              <a:t>&gt;</a:t>
            </a:r>
            <a:r>
              <a:rPr lang="zh-CN" altLang="en-US" sz="1800"/>
              <a:t>关闭整个过程后形成的</a:t>
            </a:r>
          </a:p>
          <a:p>
            <a:pPr lvl="2"/>
            <a:r>
              <a:rPr lang="zh-CN" altLang="en-US" sz="1800"/>
              <a:t>打开工作站时建立一个文件以及描述该文件的文件首部</a:t>
            </a:r>
          </a:p>
          <a:p>
            <a:pPr lvl="2"/>
            <a:r>
              <a:rPr lang="zh-CN" altLang="en-US" sz="1800"/>
              <a:t>记录该文件具体信息的各个项目是在该工作站从启用到停用期间由</a:t>
            </a:r>
            <a:r>
              <a:rPr lang="en-US" altLang="zh-CN" sz="1800"/>
              <a:t>MO</a:t>
            </a:r>
            <a:r>
              <a:rPr lang="zh-CN" altLang="en-US" sz="1800"/>
              <a:t>种类工作站的</a:t>
            </a:r>
            <a:r>
              <a:rPr lang="en-US" altLang="zh-CN" sz="1800"/>
              <a:t>GKS</a:t>
            </a:r>
            <a:r>
              <a:rPr lang="zh-CN" altLang="en-US" sz="1800"/>
              <a:t>功能调用按下图依次添入。启用到停用的这个过程在执行中可以反复多次以便控制在</a:t>
            </a:r>
            <a:r>
              <a:rPr lang="en-US" altLang="zh-CN" sz="1800"/>
              <a:t>GKSM</a:t>
            </a:r>
            <a:r>
              <a:rPr lang="zh-CN" altLang="en-US" sz="1800"/>
              <a:t>中保存的项目内容，直到关闭该工作站后，整个</a:t>
            </a:r>
            <a:r>
              <a:rPr lang="en-US" altLang="zh-CN" sz="1800"/>
              <a:t>GKSM</a:t>
            </a:r>
            <a:r>
              <a:rPr lang="zh-CN" altLang="en-US" sz="1800"/>
              <a:t>就生成了</a:t>
            </a:r>
          </a:p>
          <a:p>
            <a:pPr lvl="2"/>
            <a:r>
              <a:rPr lang="zh-CN" altLang="en-US" sz="1800"/>
              <a:t>一旦这个</a:t>
            </a:r>
            <a:r>
              <a:rPr lang="en-US" altLang="zh-CN" sz="1800"/>
              <a:t>GKSM</a:t>
            </a:r>
            <a:r>
              <a:rPr lang="zh-CN" altLang="en-US" sz="1800"/>
              <a:t>生成后，就不能对其做为</a:t>
            </a:r>
            <a:r>
              <a:rPr lang="en-US" altLang="zh-CN" sz="1800"/>
              <a:t>MO</a:t>
            </a:r>
            <a:r>
              <a:rPr lang="zh-CN" altLang="en-US" sz="1800"/>
              <a:t>工作站再次打开，只有通过对应的</a:t>
            </a:r>
            <a:r>
              <a:rPr lang="en-US" altLang="zh-CN" sz="1800"/>
              <a:t>GKSM</a:t>
            </a:r>
            <a:r>
              <a:rPr lang="zh-CN" altLang="en-US" sz="1800"/>
              <a:t>输入</a:t>
            </a:r>
            <a:r>
              <a:rPr lang="en-US" altLang="zh-CN" sz="1800"/>
              <a:t>MI</a:t>
            </a:r>
            <a:r>
              <a:rPr lang="zh-CN" altLang="en-US" sz="1800"/>
              <a:t>种类工作站才能读出</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D3CBF95-5FD4-417A-AACD-36174C7306E8}"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2EE0D658-B7A7-4A53-99A4-5578E050E65E}" type="slidenum">
              <a:rPr lang="en-US" altLang="zh-CN"/>
              <a:pPr/>
              <a:t>140</a:t>
            </a:fld>
            <a:endParaRPr lang="en-US" altLang="zh-CN"/>
          </a:p>
        </p:txBody>
      </p:sp>
      <p:sp>
        <p:nvSpPr>
          <p:cNvPr id="1156098" name="Rectangle 2"/>
          <p:cNvSpPr>
            <a:spLocks noGrp="1" noRot="1" noChangeArrowheads="1"/>
          </p:cNvSpPr>
          <p:nvPr>
            <p:ph type="title"/>
          </p:nvPr>
        </p:nvSpPr>
        <p:spPr/>
        <p:txBody>
          <a:bodyPr/>
          <a:lstStyle/>
          <a:p>
            <a:r>
              <a:rPr lang="zh-CN" altLang="en-US" b="1" u="sng"/>
              <a:t>第二章：数据接口与交换标准</a:t>
            </a:r>
          </a:p>
        </p:txBody>
      </p:sp>
      <p:sp>
        <p:nvSpPr>
          <p:cNvPr id="1156099" name="Rectangle 3"/>
          <p:cNvSpPr>
            <a:spLocks noGrp="1" noRot="1" noChangeArrowheads="1"/>
          </p:cNvSpPr>
          <p:nvPr>
            <p:ph type="body" idx="1"/>
          </p:nvPr>
        </p:nvSpPr>
        <p:spPr/>
        <p:txBody>
          <a:bodyPr/>
          <a:lstStyle/>
          <a:p>
            <a:r>
              <a:rPr lang="zh-CN" altLang="en-US" sz="1600"/>
              <a:t>基本渲染代码</a:t>
            </a:r>
            <a:br>
              <a:rPr lang="zh-CN" altLang="en-US" sz="1600"/>
            </a:br>
            <a:r>
              <a:rPr lang="en-US" altLang="zh-CN" sz="1600"/>
              <a:t>Opengl float clearColor[] = {0, 0, 0, 1};</a:t>
            </a:r>
            <a:br>
              <a:rPr lang="en-US" altLang="zh-CN" sz="1600"/>
            </a:br>
            <a:r>
              <a:rPr lang="en-US" altLang="zh-CN" sz="1600"/>
              <a:t>glClearColor(clearColor);</a:t>
            </a:r>
            <a:br>
              <a:rPr lang="en-US" altLang="zh-CN" sz="1600"/>
            </a:br>
            <a:r>
              <a:rPr lang="en-US" altLang="zh-CN" sz="1600"/>
              <a:t>glClearDepth(1.0f);</a:t>
            </a:r>
            <a:br>
              <a:rPr lang="en-US" altLang="zh-CN" sz="1600"/>
            </a:br>
            <a:r>
              <a:rPr lang="en-US" altLang="zh-CN" sz="1600"/>
              <a:t>...</a:t>
            </a:r>
            <a:br>
              <a:rPr lang="en-US" altLang="zh-CN" sz="1600"/>
            </a:br>
            <a:r>
              <a:rPr lang="en-US" altLang="zh-CN" sz="1600"/>
              <a:t>glClear(GL_COLOR_BUFFER | GL_DEPTH_BUFFER);</a:t>
            </a:r>
            <a:br>
              <a:rPr lang="en-US" altLang="zh-CN" sz="1600"/>
            </a:br>
            <a:r>
              <a:rPr lang="en-US" altLang="zh-CN" sz="1600"/>
              <a:t>glLoadIdentity();</a:t>
            </a:r>
            <a:br>
              <a:rPr lang="en-US" altLang="zh-CN" sz="1600"/>
            </a:br>
            <a:r>
              <a:rPr lang="en-US" altLang="zh-CN" sz="1600"/>
              <a:t>glBegin(polygonMode);</a:t>
            </a:r>
            <a:br>
              <a:rPr lang="en-US" altLang="zh-CN" sz="1600"/>
            </a:br>
            <a:r>
              <a:rPr lang="en-US" altLang="zh-CN" sz="1600"/>
              <a:t>Draw();</a:t>
            </a:r>
            <a:br>
              <a:rPr lang="en-US" altLang="zh-CN" sz="1600"/>
            </a:br>
            <a:r>
              <a:rPr lang="en-US" altLang="zh-CN" sz="1600"/>
              <a:t>glEnd();</a:t>
            </a:r>
            <a:br>
              <a:rPr lang="en-US" altLang="zh-CN" sz="1600"/>
            </a:br>
            <a:r>
              <a:rPr lang="en-US" altLang="zh-CN" sz="1600"/>
              <a:t>SwapBuffer(hdc);</a:t>
            </a:r>
          </a:p>
          <a:p>
            <a:r>
              <a:rPr lang="en-US" altLang="zh-CN" sz="1600"/>
              <a:t>Direct3D </a:t>
            </a:r>
            <a:br>
              <a:rPr lang="en-US" altLang="zh-CN" sz="1600"/>
            </a:br>
            <a:r>
              <a:rPr lang="en-US" altLang="zh-CN" sz="1600"/>
              <a:t>Device-&gt;Clear(0, 0, D3DCLEAR_TARGET | D3DCLEAR_ZBUFFER, 0xffffffff, 1.0f, 0);</a:t>
            </a:r>
            <a:br>
              <a:rPr lang="en-US" altLang="zh-CN" sz="1600"/>
            </a:br>
            <a:r>
              <a:rPr lang="en-US" altLang="zh-CN" sz="1600"/>
              <a:t>Device-&gt;BeginScene();</a:t>
            </a:r>
            <a:br>
              <a:rPr lang="en-US" altLang="zh-CN" sz="1600"/>
            </a:br>
            <a:r>
              <a:rPr lang="en-US" altLang="zh-CN" sz="1600"/>
              <a:t>Draw();</a:t>
            </a:r>
            <a:br>
              <a:rPr lang="en-US" altLang="zh-CN" sz="1600"/>
            </a:br>
            <a:r>
              <a:rPr lang="en-US" altLang="zh-CN" sz="1600"/>
              <a:t>Device-&gt;EndScene();</a:t>
            </a:r>
            <a:br>
              <a:rPr lang="en-US" altLang="zh-CN" sz="1600"/>
            </a:br>
            <a:r>
              <a:rPr lang="en-US" altLang="zh-CN" sz="1600"/>
              <a:t>Device-&gt;Present(0, 0, 0, 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484932B-789E-4A48-BF5F-687C84030335}"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33BCA7C8-FFD2-44B1-AAC7-53AE2F2BDD64}" type="slidenum">
              <a:rPr lang="en-US" altLang="zh-CN"/>
              <a:pPr/>
              <a:t>15</a:t>
            </a:fld>
            <a:endParaRPr lang="en-US" altLang="zh-CN"/>
          </a:p>
        </p:txBody>
      </p:sp>
      <p:sp>
        <p:nvSpPr>
          <p:cNvPr id="435202" name="Rectangle 2"/>
          <p:cNvSpPr>
            <a:spLocks noGrp="1" noRot="1" noChangeArrowheads="1"/>
          </p:cNvSpPr>
          <p:nvPr>
            <p:ph type="title"/>
          </p:nvPr>
        </p:nvSpPr>
        <p:spPr/>
        <p:txBody>
          <a:bodyPr/>
          <a:lstStyle/>
          <a:p>
            <a:r>
              <a:rPr lang="zh-CN" altLang="en-US" b="1" u="sng"/>
              <a:t>第二章：数据接口与交换标准</a:t>
            </a:r>
          </a:p>
        </p:txBody>
      </p:sp>
      <p:pic>
        <p:nvPicPr>
          <p:cNvPr id="805893" name="Picture 1029" descr="64.gif (4139 byt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35150" y="1628775"/>
            <a:ext cx="5184775" cy="4679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FE34EFD-2996-428D-A0B1-05414A75A46B}"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7226E947-464E-4716-A02F-7FD2F3BF7D7B}" type="slidenum">
              <a:rPr lang="en-US" altLang="zh-CN"/>
              <a:pPr/>
              <a:t>16</a:t>
            </a:fld>
            <a:endParaRPr lang="en-US" altLang="zh-CN"/>
          </a:p>
        </p:txBody>
      </p:sp>
      <p:sp>
        <p:nvSpPr>
          <p:cNvPr id="1039362" name="Rectangle 2"/>
          <p:cNvSpPr>
            <a:spLocks noGrp="1" noRot="1" noChangeArrowheads="1"/>
          </p:cNvSpPr>
          <p:nvPr>
            <p:ph type="title"/>
          </p:nvPr>
        </p:nvSpPr>
        <p:spPr/>
        <p:txBody>
          <a:bodyPr/>
          <a:lstStyle/>
          <a:p>
            <a:r>
              <a:rPr lang="zh-CN" altLang="en-US" b="1" u="sng"/>
              <a:t>第二章：数据接口与交换标准</a:t>
            </a:r>
          </a:p>
        </p:txBody>
      </p:sp>
      <p:sp>
        <p:nvSpPr>
          <p:cNvPr id="1039363" name="Rectangle 3"/>
          <p:cNvSpPr>
            <a:spLocks noGrp="1" noRot="1" noChangeArrowheads="1"/>
          </p:cNvSpPr>
          <p:nvPr>
            <p:ph type="body" idx="1"/>
          </p:nvPr>
        </p:nvSpPr>
        <p:spPr/>
        <p:txBody>
          <a:bodyPr/>
          <a:lstStyle/>
          <a:p>
            <a:r>
              <a:rPr lang="en-US" altLang="zh-CN" sz="2400"/>
              <a:t>GKSM</a:t>
            </a:r>
            <a:r>
              <a:rPr lang="zh-CN" altLang="en-US" sz="2400"/>
              <a:t>输入</a:t>
            </a:r>
          </a:p>
          <a:p>
            <a:pPr lvl="1"/>
            <a:r>
              <a:rPr lang="zh-CN" altLang="en-US" sz="2000"/>
              <a:t>一个</a:t>
            </a:r>
            <a:r>
              <a:rPr lang="en-US" altLang="zh-CN" sz="2000"/>
              <a:t>GKSM</a:t>
            </a:r>
            <a:r>
              <a:rPr lang="zh-CN" altLang="en-US" sz="2000"/>
              <a:t>的输入由</a:t>
            </a:r>
            <a:r>
              <a:rPr lang="en-US" altLang="zh-CN" sz="2000"/>
              <a:t>GKSM</a:t>
            </a:r>
            <a:r>
              <a:rPr lang="zh-CN" altLang="en-US" sz="2000"/>
              <a:t>输入工作站</a:t>
            </a:r>
            <a:r>
              <a:rPr lang="en-US" altLang="zh-CN" sz="2000"/>
              <a:t>(MI</a:t>
            </a:r>
            <a:r>
              <a:rPr lang="zh-CN" altLang="en-US" sz="2000"/>
              <a:t>工作站</a:t>
            </a:r>
            <a:r>
              <a:rPr lang="en-US" altLang="zh-CN" sz="2000"/>
              <a:t>)</a:t>
            </a:r>
            <a:r>
              <a:rPr lang="zh-CN" altLang="en-US" sz="2000"/>
              <a:t>的打开－</a:t>
            </a:r>
            <a:r>
              <a:rPr lang="en-US" altLang="zh-CN" sz="2000"/>
              <a:t>&gt;</a:t>
            </a:r>
            <a:r>
              <a:rPr lang="zh-CN" altLang="en-US" sz="2000"/>
              <a:t>关闭过程完成。与</a:t>
            </a:r>
            <a:r>
              <a:rPr lang="en-US" altLang="zh-CN" sz="2000"/>
              <a:t>GKS</a:t>
            </a:r>
            <a:r>
              <a:rPr lang="zh-CN" altLang="en-US" sz="2000"/>
              <a:t>的</a:t>
            </a:r>
            <a:r>
              <a:rPr lang="en-US" altLang="zh-CN" sz="2000"/>
              <a:t>INPUT</a:t>
            </a:r>
            <a:r>
              <a:rPr lang="zh-CN" altLang="en-US" sz="2000"/>
              <a:t>工作站类似，</a:t>
            </a:r>
            <a:r>
              <a:rPr lang="en-US" altLang="zh-CN" sz="2000"/>
              <a:t>MI</a:t>
            </a:r>
            <a:r>
              <a:rPr lang="zh-CN" altLang="en-US" sz="2000"/>
              <a:t>工作站属于输入类工作站，不需要进行启用和停用的控制</a:t>
            </a:r>
          </a:p>
          <a:p>
            <a:pPr lvl="1"/>
            <a:r>
              <a:rPr lang="en-US" altLang="zh-CN" sz="2000"/>
              <a:t>GKSM</a:t>
            </a:r>
            <a:r>
              <a:rPr lang="zh-CN" altLang="en-US" sz="2000"/>
              <a:t>中每个项目的输入，依次通过如下三个动作完成，每个动作分别用一个</a:t>
            </a:r>
            <a:r>
              <a:rPr lang="en-US" altLang="zh-CN" sz="2000"/>
              <a:t>GKS</a:t>
            </a:r>
            <a:r>
              <a:rPr lang="zh-CN" altLang="en-US" sz="2000"/>
              <a:t>功能来实现</a:t>
            </a:r>
          </a:p>
          <a:p>
            <a:pPr lvl="2"/>
            <a:r>
              <a:rPr lang="zh-CN" altLang="en-US" sz="1800"/>
              <a:t>获得项目类型</a:t>
            </a:r>
          </a:p>
          <a:p>
            <a:pPr lvl="2"/>
            <a:r>
              <a:rPr lang="zh-CN" altLang="en-US" sz="1800"/>
              <a:t>读入项目</a:t>
            </a:r>
          </a:p>
          <a:p>
            <a:pPr lvl="2"/>
            <a:r>
              <a:rPr lang="zh-CN" altLang="en-US" sz="1800"/>
              <a:t>解释项目</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8387941-A014-425D-97BA-9EE75CA3C7FB}"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77592C09-1C85-4078-B60B-B44019ECEC6B}" type="slidenum">
              <a:rPr lang="en-US" altLang="zh-CN"/>
              <a:pPr/>
              <a:t>17</a:t>
            </a:fld>
            <a:endParaRPr lang="en-US" altLang="zh-CN"/>
          </a:p>
        </p:txBody>
      </p:sp>
      <p:sp>
        <p:nvSpPr>
          <p:cNvPr id="1040386" name="Rectangle 2"/>
          <p:cNvSpPr>
            <a:spLocks noGrp="1" noRot="1" noChangeArrowheads="1"/>
          </p:cNvSpPr>
          <p:nvPr>
            <p:ph type="title"/>
          </p:nvPr>
        </p:nvSpPr>
        <p:spPr/>
        <p:txBody>
          <a:bodyPr/>
          <a:lstStyle/>
          <a:p>
            <a:r>
              <a:rPr lang="zh-CN" altLang="en-US" b="1" u="sng"/>
              <a:t>第二章：数据接口与交换标准</a:t>
            </a:r>
          </a:p>
        </p:txBody>
      </p:sp>
      <p:sp>
        <p:nvSpPr>
          <p:cNvPr id="1040387" name="Rectangle 3"/>
          <p:cNvSpPr>
            <a:spLocks noGrp="1" noRot="1" noChangeArrowheads="1"/>
          </p:cNvSpPr>
          <p:nvPr>
            <p:ph type="body" idx="1"/>
          </p:nvPr>
        </p:nvSpPr>
        <p:spPr/>
        <p:txBody>
          <a:bodyPr/>
          <a:lstStyle/>
          <a:p>
            <a:r>
              <a:rPr lang="en-US" altLang="zh-CN" sz="2400" dirty="0"/>
              <a:t>2.2 </a:t>
            </a:r>
            <a:r>
              <a:rPr lang="zh-CN" altLang="en-US" sz="2400" dirty="0"/>
              <a:t>计算机图形元文件标准 </a:t>
            </a:r>
            <a:r>
              <a:rPr lang="en-US" altLang="zh-CN" sz="2400" dirty="0"/>
              <a:t>CGM</a:t>
            </a:r>
          </a:p>
          <a:p>
            <a:r>
              <a:rPr lang="en-US" altLang="zh-CN" sz="2400" dirty="0"/>
              <a:t>2.2.1 CGM</a:t>
            </a:r>
            <a:r>
              <a:rPr lang="zh-CN" altLang="en-US" sz="2400" dirty="0"/>
              <a:t>功能</a:t>
            </a:r>
          </a:p>
          <a:p>
            <a:pPr lvl="1"/>
            <a:r>
              <a:rPr lang="zh-CN" altLang="en-US" sz="2000" dirty="0"/>
              <a:t>不同的系统与系统之间、应用程序与应用程序之间产生的图形信息共享问题是计算机图形标准化的方向之一</a:t>
            </a:r>
          </a:p>
          <a:p>
            <a:pPr lvl="1"/>
            <a:r>
              <a:rPr lang="en-US" altLang="zh-CN" sz="2000" dirty="0"/>
              <a:t>GKS</a:t>
            </a:r>
            <a:r>
              <a:rPr lang="zh-CN" altLang="en-US" sz="2000" dirty="0"/>
              <a:t>标准本身的制定目标主要是计算机图形生成，而不是信息存贮与传输，其</a:t>
            </a:r>
            <a:r>
              <a:rPr lang="en-US" altLang="zh-CN" sz="2000" dirty="0"/>
              <a:t>GKSM</a:t>
            </a:r>
            <a:r>
              <a:rPr lang="zh-CN" altLang="en-US" sz="2000" dirty="0"/>
              <a:t>仅适用于</a:t>
            </a:r>
            <a:r>
              <a:rPr lang="en-US" altLang="zh-CN" sz="2000" dirty="0"/>
              <a:t>GKS</a:t>
            </a:r>
            <a:r>
              <a:rPr lang="zh-CN" altLang="en-US" sz="2000" dirty="0"/>
              <a:t>生成的图形信息</a:t>
            </a:r>
          </a:p>
          <a:p>
            <a:pPr lvl="1"/>
            <a:r>
              <a:rPr lang="en-US" altLang="zh-CN" sz="2000" dirty="0"/>
              <a:t>1980</a:t>
            </a:r>
            <a:r>
              <a:rPr lang="zh-CN" altLang="en-US" sz="2000" dirty="0"/>
              <a:t>年，美国国家标准委员会</a:t>
            </a:r>
            <a:r>
              <a:rPr lang="en-US" altLang="zh-CN" sz="2000" dirty="0"/>
              <a:t>ANSI</a:t>
            </a:r>
            <a:r>
              <a:rPr lang="zh-CN" altLang="en-US" sz="2000" dirty="0"/>
              <a:t>和国际标准化组织</a:t>
            </a:r>
            <a:r>
              <a:rPr lang="en-US" altLang="zh-CN" sz="2000" dirty="0"/>
              <a:t>ISO</a:t>
            </a:r>
            <a:r>
              <a:rPr lang="zh-CN" altLang="en-US" sz="2000" dirty="0"/>
              <a:t>专门成立了标准化组着手计算机图形元文件</a:t>
            </a:r>
            <a:r>
              <a:rPr lang="en-US" altLang="zh-CN" sz="2000" dirty="0"/>
              <a:t>(Computer Graphic Metafile</a:t>
            </a:r>
            <a:r>
              <a:rPr lang="zh-CN" altLang="en-US" sz="2000" dirty="0"/>
              <a:t>，</a:t>
            </a:r>
            <a:r>
              <a:rPr lang="en-US" altLang="zh-CN" sz="2000" dirty="0"/>
              <a:t>CGM)</a:t>
            </a:r>
            <a:r>
              <a:rPr lang="zh-CN" altLang="en-US" sz="2000" dirty="0"/>
              <a:t>标准的制定，</a:t>
            </a:r>
            <a:r>
              <a:rPr lang="en-US" altLang="zh-CN" sz="2000" dirty="0"/>
              <a:t>1987</a:t>
            </a:r>
            <a:r>
              <a:rPr lang="zh-CN" altLang="en-US" sz="2000" dirty="0"/>
              <a:t>年正式成为</a:t>
            </a:r>
            <a:r>
              <a:rPr lang="en-US" altLang="zh-CN" sz="2000" dirty="0"/>
              <a:t>ISO</a:t>
            </a:r>
            <a:r>
              <a:rPr lang="zh-CN" altLang="en-US" sz="2000" dirty="0"/>
              <a:t>标准，标准号为</a:t>
            </a:r>
            <a:r>
              <a:rPr lang="en-US" altLang="zh-CN" sz="2000" dirty="0"/>
              <a:t>ISO 8632</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0A5BE2F-44A4-47FD-BEA4-E10138D98224}"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945EECF0-EE40-4E9A-8F1E-088EADB4E368}" type="slidenum">
              <a:rPr lang="en-US" altLang="zh-CN"/>
              <a:pPr/>
              <a:t>18</a:t>
            </a:fld>
            <a:endParaRPr lang="en-US" altLang="zh-CN"/>
          </a:p>
        </p:txBody>
      </p:sp>
      <p:sp>
        <p:nvSpPr>
          <p:cNvPr id="1041410" name="Rectangle 2"/>
          <p:cNvSpPr>
            <a:spLocks noGrp="1" noRot="1" noChangeArrowheads="1"/>
          </p:cNvSpPr>
          <p:nvPr>
            <p:ph type="title"/>
          </p:nvPr>
        </p:nvSpPr>
        <p:spPr/>
        <p:txBody>
          <a:bodyPr/>
          <a:lstStyle/>
          <a:p>
            <a:r>
              <a:rPr lang="zh-CN" altLang="en-US" b="1" u="sng"/>
              <a:t>第二章：数据接口与交换标准</a:t>
            </a:r>
          </a:p>
        </p:txBody>
      </p:sp>
      <p:sp>
        <p:nvSpPr>
          <p:cNvPr id="1041411" name="Rectangle 3"/>
          <p:cNvSpPr>
            <a:spLocks noGrp="1" noRot="1" noChangeArrowheads="1"/>
          </p:cNvSpPr>
          <p:nvPr>
            <p:ph type="body" idx="1"/>
          </p:nvPr>
        </p:nvSpPr>
        <p:spPr/>
        <p:txBody>
          <a:bodyPr/>
          <a:lstStyle/>
          <a:p>
            <a:pPr lvl="1"/>
            <a:r>
              <a:rPr lang="en-US" altLang="zh-CN" sz="2000"/>
              <a:t>CGM</a:t>
            </a:r>
            <a:r>
              <a:rPr lang="zh-CN" altLang="en-US" sz="2000"/>
              <a:t>提供了一个在虚拟设备接口上存贮与传输图形数据及控制信息的机制。作用类似于</a:t>
            </a:r>
            <a:r>
              <a:rPr lang="en-US" altLang="zh-CN" sz="2000"/>
              <a:t>GKSM</a:t>
            </a:r>
            <a:r>
              <a:rPr lang="zh-CN" altLang="en-US" sz="2000"/>
              <a:t>，但不只局限于</a:t>
            </a:r>
            <a:r>
              <a:rPr lang="en-US" altLang="zh-CN" sz="2000"/>
              <a:t>GKS</a:t>
            </a:r>
            <a:r>
              <a:rPr lang="zh-CN" altLang="en-US" sz="2000"/>
              <a:t>生成的图形，具有广泛的适用性，大部分的二维图形软件都能够通过</a:t>
            </a:r>
            <a:r>
              <a:rPr lang="en-US" altLang="zh-CN" sz="2000"/>
              <a:t>CGM</a:t>
            </a:r>
            <a:r>
              <a:rPr lang="zh-CN" altLang="en-US" sz="2000"/>
              <a:t>进行信息存贮和交换</a:t>
            </a:r>
          </a:p>
          <a:p>
            <a:pPr lvl="1"/>
            <a:r>
              <a:rPr lang="en-US" altLang="zh-CN" sz="2000"/>
              <a:t>CGM</a:t>
            </a:r>
            <a:r>
              <a:rPr lang="zh-CN" altLang="en-US" sz="2000"/>
              <a:t>标准的目的 </a:t>
            </a:r>
          </a:p>
          <a:p>
            <a:pPr lvl="2"/>
            <a:r>
              <a:rPr lang="zh-CN" altLang="en-US" sz="1800"/>
              <a:t>提供图形存档的数据格式 </a:t>
            </a:r>
          </a:p>
          <a:p>
            <a:pPr lvl="2"/>
            <a:r>
              <a:rPr lang="zh-CN" altLang="en-US" sz="1800"/>
              <a:t>提供一种以假脱机方式绘图的图形协议 </a:t>
            </a:r>
          </a:p>
          <a:p>
            <a:pPr lvl="2"/>
            <a:r>
              <a:rPr lang="zh-CN" altLang="en-US" sz="1800"/>
              <a:t>为图形设备接口标准化创造条件 </a:t>
            </a:r>
          </a:p>
          <a:p>
            <a:pPr lvl="2"/>
            <a:r>
              <a:rPr lang="zh-CN" altLang="en-US" sz="1800"/>
              <a:t>便于检查图形中的错误，保证图形的质量 </a:t>
            </a:r>
          </a:p>
          <a:p>
            <a:pPr lvl="2"/>
            <a:r>
              <a:rPr lang="zh-CN" altLang="en-US" sz="1800"/>
              <a:t>提供把不同图形系统产生的图形集成到一起的手段</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8DE6238-BBAE-4A69-AF13-81B9DCC84ABD}"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AB64A7B0-0287-4596-A096-30BD6EADA049}" type="slidenum">
              <a:rPr lang="en-US" altLang="zh-CN"/>
              <a:pPr/>
              <a:t>19</a:t>
            </a:fld>
            <a:endParaRPr lang="en-US" altLang="zh-CN"/>
          </a:p>
        </p:txBody>
      </p:sp>
      <p:sp>
        <p:nvSpPr>
          <p:cNvPr id="1042434" name="Rectangle 2"/>
          <p:cNvSpPr>
            <a:spLocks noGrp="1" noRot="1" noChangeArrowheads="1"/>
          </p:cNvSpPr>
          <p:nvPr>
            <p:ph type="title"/>
          </p:nvPr>
        </p:nvSpPr>
        <p:spPr/>
        <p:txBody>
          <a:bodyPr/>
          <a:lstStyle/>
          <a:p>
            <a:r>
              <a:rPr lang="zh-CN" altLang="en-US" b="1" u="sng"/>
              <a:t>第二章：数据接口与交换标准</a:t>
            </a:r>
          </a:p>
        </p:txBody>
      </p:sp>
      <p:sp>
        <p:nvSpPr>
          <p:cNvPr id="1042435" name="Rectangle 3"/>
          <p:cNvSpPr>
            <a:spLocks noGrp="1" noRot="1" noChangeArrowheads="1"/>
          </p:cNvSpPr>
          <p:nvPr>
            <p:ph type="body" idx="1"/>
          </p:nvPr>
        </p:nvSpPr>
        <p:spPr/>
        <p:txBody>
          <a:bodyPr/>
          <a:lstStyle/>
          <a:p>
            <a:r>
              <a:rPr lang="en-US" altLang="zh-CN" sz="2400"/>
              <a:t>2.2 CGM</a:t>
            </a:r>
            <a:r>
              <a:rPr lang="zh-CN" altLang="en-US" sz="2400"/>
              <a:t>描述</a:t>
            </a:r>
          </a:p>
          <a:p>
            <a:pPr lvl="1"/>
            <a:r>
              <a:rPr lang="en-US" altLang="zh-CN" sz="2000"/>
              <a:t>CGM</a:t>
            </a:r>
            <a:r>
              <a:rPr lang="zh-CN" altLang="en-US" sz="2000"/>
              <a:t>标准组成</a:t>
            </a:r>
          </a:p>
          <a:p>
            <a:pPr lvl="2"/>
            <a:r>
              <a:rPr lang="zh-CN" altLang="en-US" sz="1800"/>
              <a:t>一套标准的与设备无关的定义图形的语法和词法元素</a:t>
            </a:r>
          </a:p>
          <a:p>
            <a:pPr lvl="1"/>
            <a:r>
              <a:rPr lang="en-US" altLang="zh-CN" sz="2000"/>
              <a:t>CGM</a:t>
            </a:r>
            <a:r>
              <a:rPr lang="zh-CN" altLang="en-US" sz="2000"/>
              <a:t>的四个部分</a:t>
            </a:r>
          </a:p>
          <a:p>
            <a:pPr lvl="2"/>
            <a:r>
              <a:rPr lang="zh-CN" altLang="en-US" sz="1800"/>
              <a:t>第一部分是功能描述，包括元素标识符、语义说明以及参数描述</a:t>
            </a:r>
          </a:p>
          <a:p>
            <a:pPr lvl="2"/>
            <a:r>
              <a:rPr lang="zh-CN" altLang="en-US" sz="1800"/>
              <a:t>其余为</a:t>
            </a:r>
            <a:r>
              <a:rPr lang="en-US" altLang="zh-CN" sz="1800"/>
              <a:t>CGM</a:t>
            </a:r>
            <a:r>
              <a:rPr lang="zh-CN" altLang="en-US" sz="1800"/>
              <a:t>标准的三种标准编码形式，即字符、二进制数和明文编码</a:t>
            </a:r>
          </a:p>
          <a:p>
            <a:pPr lvl="1"/>
            <a:r>
              <a:rPr lang="en-US" altLang="zh-CN" sz="2000"/>
              <a:t>CGM</a:t>
            </a:r>
            <a:r>
              <a:rPr lang="zh-CN" altLang="en-US" sz="2000"/>
              <a:t>标准本身并不提供元文件生成和解释的具体方法，而利用上述三种不同的标准数据编码形式来实现元文件的元素功能</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B3B5FC7-EAF7-49DD-B938-FB87ACA76EF5}"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415E3A2B-4452-4A7D-9C49-69E7D59F6B0E}" type="slidenum">
              <a:rPr lang="en-US" altLang="zh-CN"/>
              <a:pPr/>
              <a:t>2</a:t>
            </a:fld>
            <a:endParaRPr lang="en-US" altLang="zh-CN"/>
          </a:p>
        </p:txBody>
      </p:sp>
      <p:sp>
        <p:nvSpPr>
          <p:cNvPr id="897026" name="Rectangle 2"/>
          <p:cNvSpPr>
            <a:spLocks noGrp="1" noRot="1" noChangeArrowheads="1"/>
          </p:cNvSpPr>
          <p:nvPr>
            <p:ph type="title"/>
          </p:nvPr>
        </p:nvSpPr>
        <p:spPr/>
        <p:txBody>
          <a:bodyPr/>
          <a:lstStyle/>
          <a:p>
            <a:r>
              <a:rPr lang="zh-CN" altLang="en-US" b="1" u="sng"/>
              <a:t>第二章：数据接口与交换标准</a:t>
            </a:r>
          </a:p>
        </p:txBody>
      </p:sp>
      <p:sp>
        <p:nvSpPr>
          <p:cNvPr id="897027" name="Rectangle 3"/>
          <p:cNvSpPr>
            <a:spLocks noGrp="1" noRot="1" noChangeArrowheads="1"/>
          </p:cNvSpPr>
          <p:nvPr>
            <p:ph type="body" idx="1"/>
          </p:nvPr>
        </p:nvSpPr>
        <p:spPr/>
        <p:txBody>
          <a:bodyPr/>
          <a:lstStyle/>
          <a:p>
            <a:pPr lvl="1"/>
            <a:r>
              <a:rPr lang="en-US" altLang="zh-CN" sz="2000"/>
              <a:t>1974</a:t>
            </a:r>
            <a:r>
              <a:rPr lang="zh-CN" altLang="en-US" sz="2000"/>
              <a:t>年美国成立了图形标准化规划委员会</a:t>
            </a:r>
            <a:r>
              <a:rPr lang="en-US" altLang="zh-CN" sz="2000"/>
              <a:t>(GSPC)</a:t>
            </a:r>
            <a:r>
              <a:rPr lang="zh-CN" altLang="en-US" sz="2000"/>
              <a:t>，提出了世界上第一个图形标准方案</a:t>
            </a:r>
            <a:r>
              <a:rPr lang="en-US" altLang="zh-CN" sz="2000"/>
              <a:t>Core</a:t>
            </a:r>
            <a:r>
              <a:rPr lang="zh-CN" altLang="en-US" sz="2000"/>
              <a:t>。同时，各国也都陆续制订自己的图形标准，以德国的</a:t>
            </a:r>
            <a:r>
              <a:rPr lang="en-US" altLang="zh-CN" sz="2000"/>
              <a:t>GKS</a:t>
            </a:r>
            <a:r>
              <a:rPr lang="zh-CN" altLang="en-US" sz="2000"/>
              <a:t>标准最为著名  </a:t>
            </a:r>
          </a:p>
          <a:p>
            <a:pPr lvl="1"/>
            <a:r>
              <a:rPr lang="zh-CN" altLang="en-US" sz="2000"/>
              <a:t>图形标准的研究和制订在</a:t>
            </a:r>
            <a:r>
              <a:rPr lang="en-US" altLang="zh-CN" sz="2000"/>
              <a:t>80</a:t>
            </a:r>
            <a:r>
              <a:rPr lang="zh-CN" altLang="en-US" sz="2000"/>
              <a:t>年代进入了大发展时期。</a:t>
            </a:r>
            <a:r>
              <a:rPr lang="en-US" altLang="zh-CN" sz="2000"/>
              <a:t>1985</a:t>
            </a:r>
            <a:r>
              <a:rPr lang="zh-CN" altLang="en-US" sz="2000"/>
              <a:t>年，第一个国际计算机图形信息标准计算机图形核心系统</a:t>
            </a:r>
            <a:r>
              <a:rPr lang="en-US" altLang="zh-CN" sz="2000"/>
              <a:t>(GKS)</a:t>
            </a:r>
            <a:r>
              <a:rPr lang="zh-CN" altLang="en-US" sz="2000"/>
              <a:t>正式颁布。之后，三维图形核心系统</a:t>
            </a:r>
            <a:r>
              <a:rPr lang="en-US" altLang="zh-CN" sz="2000"/>
              <a:t>(GKS-3D)</a:t>
            </a:r>
            <a:r>
              <a:rPr lang="zh-CN" altLang="en-US" sz="2000"/>
              <a:t>、程序员层次交互式图形系统</a:t>
            </a:r>
            <a:r>
              <a:rPr lang="en-US" altLang="zh-CN" sz="2000"/>
              <a:t>(PHIGS)</a:t>
            </a:r>
            <a:r>
              <a:rPr lang="zh-CN" altLang="en-US" sz="2000"/>
              <a:t>、计算机图形原文件</a:t>
            </a:r>
            <a:r>
              <a:rPr lang="en-US" altLang="zh-CN" sz="2000"/>
              <a:t>(CGM)</a:t>
            </a:r>
            <a:r>
              <a:rPr lang="zh-CN" altLang="en-US" sz="2000"/>
              <a:t>、计算机图形接口</a:t>
            </a:r>
            <a:r>
              <a:rPr lang="en-US" altLang="zh-CN" sz="2000"/>
              <a:t>(CGI)</a:t>
            </a:r>
            <a:r>
              <a:rPr lang="zh-CN" altLang="en-US" sz="2000"/>
              <a:t>、初始图形交换规范</a:t>
            </a:r>
            <a:r>
              <a:rPr lang="en-US" altLang="zh-CN" sz="2000"/>
              <a:t>(IGES)</a:t>
            </a:r>
            <a:r>
              <a:rPr lang="zh-CN" altLang="en-US" sz="2000"/>
              <a:t>以及产品数据交换标准</a:t>
            </a:r>
            <a:r>
              <a:rPr lang="en-US" altLang="zh-CN" sz="2000"/>
              <a:t>(STEP)</a:t>
            </a:r>
            <a:r>
              <a:rPr lang="zh-CN" altLang="en-US" sz="2000"/>
              <a:t>等相继制订并颁布</a:t>
            </a:r>
          </a:p>
          <a:p>
            <a:pPr lvl="1"/>
            <a:r>
              <a:rPr lang="zh-CN" altLang="en-US" sz="2000"/>
              <a:t>各种计算机图形标准之间的关系下图</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7A5AFF5-792E-4948-BFB8-D3D51170190D}"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87333F52-1B5B-4C0D-8674-F41BA3D87C10}" type="slidenum">
              <a:rPr lang="en-US" altLang="zh-CN"/>
              <a:pPr/>
              <a:t>20</a:t>
            </a:fld>
            <a:endParaRPr lang="en-US" altLang="zh-CN"/>
          </a:p>
        </p:txBody>
      </p:sp>
      <p:sp>
        <p:nvSpPr>
          <p:cNvPr id="1043458" name="Rectangle 2"/>
          <p:cNvSpPr>
            <a:spLocks noGrp="1" noRot="1" noChangeArrowheads="1"/>
          </p:cNvSpPr>
          <p:nvPr>
            <p:ph type="title"/>
          </p:nvPr>
        </p:nvSpPr>
        <p:spPr/>
        <p:txBody>
          <a:bodyPr/>
          <a:lstStyle/>
          <a:p>
            <a:r>
              <a:rPr lang="zh-CN" altLang="en-US" b="1" u="sng"/>
              <a:t>第二章：数据接口与交换标准</a:t>
            </a:r>
          </a:p>
        </p:txBody>
      </p:sp>
      <p:sp>
        <p:nvSpPr>
          <p:cNvPr id="1043459" name="Rectangle 3"/>
          <p:cNvSpPr>
            <a:spLocks noGrp="1" noRot="1" noChangeArrowheads="1"/>
          </p:cNvSpPr>
          <p:nvPr>
            <p:ph type="body" idx="1"/>
          </p:nvPr>
        </p:nvSpPr>
        <p:spPr/>
        <p:txBody>
          <a:bodyPr/>
          <a:lstStyle/>
          <a:p>
            <a:pPr lvl="1"/>
            <a:r>
              <a:rPr lang="zh-CN" altLang="en-US" sz="2000"/>
              <a:t>元文件＝一个元文件描述＋若干逻辑上独立的画面集</a:t>
            </a:r>
          </a:p>
          <a:p>
            <a:pPr lvl="1"/>
            <a:r>
              <a:rPr lang="zh-CN" altLang="en-US" sz="2000"/>
              <a:t>画面＝一个画面描述＋一个包含实际画面定义的画面体</a:t>
            </a:r>
          </a:p>
          <a:p>
            <a:pPr lvl="1"/>
            <a:r>
              <a:rPr lang="zh-CN" altLang="en-US" sz="2000"/>
              <a:t>画面的独立性质</a:t>
            </a:r>
          </a:p>
          <a:p>
            <a:pPr lvl="2"/>
            <a:r>
              <a:rPr lang="en-US" altLang="zh-CN" sz="1800"/>
              <a:t>CGM</a:t>
            </a:r>
            <a:r>
              <a:rPr lang="zh-CN" altLang="en-US" sz="1800"/>
              <a:t>标准最具有特色的设计准则之一。在一个画面描述解释之后，画面就随机存取和解释，而不要解释任何前趋画面，改变前趋画面的状态丝毫不影响后面的画面状态</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6C68A4E-3DF4-4F15-B8CC-944B3FC696F2}"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EBBB86A0-9738-4B83-80FA-1DCD98A3D50D}" type="slidenum">
              <a:rPr lang="en-US" altLang="zh-CN"/>
              <a:pPr/>
              <a:t>21</a:t>
            </a:fld>
            <a:endParaRPr lang="en-US" altLang="zh-CN"/>
          </a:p>
        </p:txBody>
      </p:sp>
      <p:sp>
        <p:nvSpPr>
          <p:cNvPr id="1044485" name="Rectangle 5"/>
          <p:cNvSpPr>
            <a:spLocks noGrp="1" noRot="1" noChangeArrowheads="1"/>
          </p:cNvSpPr>
          <p:nvPr>
            <p:ph type="title"/>
          </p:nvPr>
        </p:nvSpPr>
        <p:spPr/>
        <p:txBody>
          <a:bodyPr/>
          <a:lstStyle/>
          <a:p>
            <a:r>
              <a:rPr lang="zh-CN" altLang="en-US" b="1" u="sng"/>
              <a:t>第二章：数据接口与交换标准</a:t>
            </a:r>
          </a:p>
        </p:txBody>
      </p:sp>
      <p:pic>
        <p:nvPicPr>
          <p:cNvPr id="1044488" name="Picture 8" descr="66.gif (1773 by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989138"/>
            <a:ext cx="7920037"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4A4B9C8-F6FA-40ED-864E-25CE389DC4C2}"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BF11ADBD-0B52-4744-A0B7-7B7A654F147D}" type="slidenum">
              <a:rPr lang="en-US" altLang="zh-CN"/>
              <a:pPr/>
              <a:t>22</a:t>
            </a:fld>
            <a:endParaRPr lang="en-US" altLang="zh-CN"/>
          </a:p>
        </p:txBody>
      </p:sp>
      <p:sp>
        <p:nvSpPr>
          <p:cNvPr id="1046530" name="Rectangle 2"/>
          <p:cNvSpPr>
            <a:spLocks noGrp="1" noRot="1" noChangeArrowheads="1"/>
          </p:cNvSpPr>
          <p:nvPr>
            <p:ph type="title"/>
          </p:nvPr>
        </p:nvSpPr>
        <p:spPr/>
        <p:txBody>
          <a:bodyPr/>
          <a:lstStyle/>
          <a:p>
            <a:r>
              <a:rPr lang="zh-CN" altLang="en-US" b="1" u="sng"/>
              <a:t>第二章：数据接口与交换标准</a:t>
            </a:r>
          </a:p>
        </p:txBody>
      </p:sp>
      <p:sp>
        <p:nvSpPr>
          <p:cNvPr id="1046531" name="Rectangle 3"/>
          <p:cNvSpPr>
            <a:spLocks noGrp="1" noRot="1" noChangeArrowheads="1"/>
          </p:cNvSpPr>
          <p:nvPr>
            <p:ph type="body" idx="1"/>
          </p:nvPr>
        </p:nvSpPr>
        <p:spPr/>
        <p:txBody>
          <a:bodyPr/>
          <a:lstStyle/>
          <a:p>
            <a:pPr lvl="1"/>
            <a:r>
              <a:rPr lang="en-US" altLang="zh-CN" sz="2000"/>
              <a:t>CGM</a:t>
            </a:r>
            <a:r>
              <a:rPr lang="zh-CN" altLang="en-US" sz="2000"/>
              <a:t>信息文件格式的元素集：八类约九十个元素</a:t>
            </a:r>
          </a:p>
          <a:p>
            <a:pPr lvl="2"/>
            <a:r>
              <a:rPr lang="zh-CN" altLang="en-US" sz="1800"/>
              <a:t>分界</a:t>
            </a:r>
          </a:p>
          <a:p>
            <a:pPr lvl="3"/>
            <a:r>
              <a:rPr lang="zh-CN" altLang="en-US" sz="1600"/>
              <a:t>用于识别一个元文件及其图形画面的表示。包括</a:t>
            </a:r>
            <a:r>
              <a:rPr lang="en-US" altLang="zh-CN" sz="1600"/>
              <a:t>BEGIN METAFILE(</a:t>
            </a:r>
            <a:r>
              <a:rPr lang="zh-CN" altLang="en-US" sz="1600"/>
              <a:t>元文件开始</a:t>
            </a:r>
            <a:r>
              <a:rPr lang="en-US" altLang="zh-CN" sz="1600"/>
              <a:t>)</a:t>
            </a:r>
            <a:r>
              <a:rPr lang="zh-CN" altLang="en-US" sz="1600"/>
              <a:t>、</a:t>
            </a:r>
            <a:r>
              <a:rPr lang="en-US" altLang="zh-CN" sz="1600"/>
              <a:t>END METAFILE(</a:t>
            </a:r>
            <a:r>
              <a:rPr lang="zh-CN" altLang="en-US" sz="1600"/>
              <a:t>元文件结束</a:t>
            </a:r>
            <a:r>
              <a:rPr lang="en-US" altLang="zh-CN" sz="1600"/>
              <a:t>)</a:t>
            </a:r>
            <a:r>
              <a:rPr lang="zh-CN" altLang="en-US" sz="1600"/>
              <a:t>、</a:t>
            </a:r>
            <a:r>
              <a:rPr lang="en-US" altLang="zh-CN" sz="1600"/>
              <a:t>BEGIN PICTURE(</a:t>
            </a:r>
            <a:r>
              <a:rPr lang="zh-CN" altLang="en-US" sz="1600"/>
              <a:t>画面开始</a:t>
            </a:r>
            <a:r>
              <a:rPr lang="en-US" altLang="zh-CN" sz="1600"/>
              <a:t>)</a:t>
            </a:r>
            <a:r>
              <a:rPr lang="zh-CN" altLang="en-US" sz="1600"/>
              <a:t>、</a:t>
            </a:r>
            <a:r>
              <a:rPr lang="en-US" altLang="zh-CN" sz="1600"/>
              <a:t>END PICTURE(</a:t>
            </a:r>
            <a:r>
              <a:rPr lang="zh-CN" altLang="en-US" sz="1600"/>
              <a:t>画面结束</a:t>
            </a:r>
            <a:r>
              <a:rPr lang="en-US" altLang="zh-CN" sz="1600"/>
              <a:t>)</a:t>
            </a:r>
            <a:r>
              <a:rPr lang="zh-CN" altLang="en-US" sz="1600"/>
              <a:t>以及</a:t>
            </a:r>
            <a:r>
              <a:rPr lang="en-US" altLang="zh-CN" sz="1600"/>
              <a:t>BEGIN PICTURE BODY(</a:t>
            </a:r>
            <a:r>
              <a:rPr lang="zh-CN" altLang="en-US" sz="1600"/>
              <a:t>画面体开始</a:t>
            </a:r>
            <a:r>
              <a:rPr lang="en-US" altLang="zh-CN" sz="1600"/>
              <a:t>)</a:t>
            </a:r>
          </a:p>
          <a:p>
            <a:pPr lvl="2"/>
            <a:r>
              <a:rPr lang="zh-CN" altLang="en-US" sz="1800"/>
              <a:t>元文件描述</a:t>
            </a:r>
          </a:p>
          <a:p>
            <a:pPr lvl="3"/>
            <a:r>
              <a:rPr lang="zh-CN" altLang="en-US" sz="1600"/>
              <a:t>描述和解释指定元文件的实际能力。如元文件的版本及其描述、</a:t>
            </a:r>
            <a:r>
              <a:rPr lang="en-US" altLang="zh-CN" sz="1600"/>
              <a:t>VDC(</a:t>
            </a:r>
            <a:r>
              <a:rPr lang="zh-CN" altLang="en-US" sz="1600"/>
              <a:t>虚拟设备坐标系</a:t>
            </a:r>
            <a:r>
              <a:rPr lang="en-US" altLang="zh-CN" sz="1600"/>
              <a:t>)</a:t>
            </a:r>
            <a:r>
              <a:rPr lang="zh-CN" altLang="en-US" sz="1600"/>
              <a:t>类型、数的精度、颜色精度、索引精度和最大颜色索引、元文件提供的元素表、字体表和字符集表等</a:t>
            </a:r>
          </a:p>
          <a:p>
            <a:pPr lvl="2"/>
            <a:r>
              <a:rPr lang="zh-CN" altLang="en-US" sz="1800"/>
              <a:t>画面描述</a:t>
            </a:r>
          </a:p>
          <a:p>
            <a:pPr lvl="3"/>
            <a:r>
              <a:rPr lang="zh-CN" altLang="en-US" sz="1600"/>
              <a:t>阐述与该画面有关的元素的参数方式。如比例、颜色选择、线宽和边宽描述、记号大小描述方式以及背景色等</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E48F3CC-6806-40A9-899D-022B83123D72}"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48EB5689-1C83-4CBF-9253-D1D091F311C4}" type="slidenum">
              <a:rPr lang="en-US" altLang="zh-CN"/>
              <a:pPr/>
              <a:t>23</a:t>
            </a:fld>
            <a:endParaRPr lang="en-US" altLang="zh-CN"/>
          </a:p>
        </p:txBody>
      </p:sp>
      <p:sp>
        <p:nvSpPr>
          <p:cNvPr id="1047554" name="Rectangle 2"/>
          <p:cNvSpPr>
            <a:spLocks noGrp="1" noRot="1" noChangeArrowheads="1"/>
          </p:cNvSpPr>
          <p:nvPr>
            <p:ph type="title"/>
          </p:nvPr>
        </p:nvSpPr>
        <p:spPr/>
        <p:txBody>
          <a:bodyPr/>
          <a:lstStyle/>
          <a:p>
            <a:r>
              <a:rPr lang="zh-CN" altLang="en-US" b="1" u="sng"/>
              <a:t>第二章：数据接口与交换标准</a:t>
            </a:r>
          </a:p>
        </p:txBody>
      </p:sp>
      <p:sp>
        <p:nvSpPr>
          <p:cNvPr id="1047555" name="Rectangle 3"/>
          <p:cNvSpPr>
            <a:spLocks noGrp="1" noRot="1" noChangeArrowheads="1"/>
          </p:cNvSpPr>
          <p:nvPr>
            <p:ph type="body" idx="1"/>
          </p:nvPr>
        </p:nvSpPr>
        <p:spPr/>
        <p:txBody>
          <a:bodyPr/>
          <a:lstStyle/>
          <a:p>
            <a:pPr lvl="2"/>
            <a:r>
              <a:rPr lang="zh-CN" altLang="en-US" sz="1800"/>
              <a:t>控制</a:t>
            </a:r>
          </a:p>
          <a:p>
            <a:pPr lvl="3"/>
            <a:r>
              <a:rPr lang="zh-CN" altLang="en-US" sz="1600"/>
              <a:t>用于画面的控制。包括</a:t>
            </a:r>
            <a:r>
              <a:rPr lang="en-US" altLang="zh-CN" sz="1600"/>
              <a:t>VDC</a:t>
            </a:r>
            <a:r>
              <a:rPr lang="zh-CN" altLang="en-US" sz="1600"/>
              <a:t>的整数、浮点数精度、辅助颜色、透明性、剪取框以及剪取指示器等</a:t>
            </a:r>
          </a:p>
          <a:p>
            <a:pPr lvl="2"/>
            <a:r>
              <a:rPr lang="zh-CN" altLang="en-US" sz="1800"/>
              <a:t>图原</a:t>
            </a:r>
          </a:p>
          <a:p>
            <a:pPr lvl="3"/>
            <a:r>
              <a:rPr lang="zh-CN" altLang="en-US" sz="1600"/>
              <a:t>分为</a:t>
            </a:r>
            <a:r>
              <a:rPr lang="en-US" altLang="zh-CN" sz="1600"/>
              <a:t>Line</a:t>
            </a:r>
            <a:r>
              <a:rPr lang="zh-CN" altLang="en-US" sz="1600"/>
              <a:t>、</a:t>
            </a:r>
            <a:r>
              <a:rPr lang="en-US" altLang="zh-CN" sz="1600"/>
              <a:t>Marker</a:t>
            </a:r>
            <a:r>
              <a:rPr lang="zh-CN" altLang="en-US" sz="1600"/>
              <a:t>、</a:t>
            </a:r>
            <a:r>
              <a:rPr lang="en-US" altLang="zh-CN" sz="1600"/>
              <a:t>Text</a:t>
            </a:r>
            <a:r>
              <a:rPr lang="zh-CN" altLang="en-US" sz="1600"/>
              <a:t>、</a:t>
            </a:r>
            <a:r>
              <a:rPr lang="en-US" altLang="zh-CN" sz="1600"/>
              <a:t>Filled</a:t>
            </a:r>
            <a:r>
              <a:rPr lang="zh-CN" altLang="en-US" sz="1600"/>
              <a:t>、</a:t>
            </a:r>
            <a:r>
              <a:rPr lang="en-US" altLang="zh-CN" sz="1600"/>
              <a:t>Area</a:t>
            </a:r>
            <a:r>
              <a:rPr lang="zh-CN" altLang="en-US" sz="1600"/>
              <a:t>、</a:t>
            </a:r>
            <a:r>
              <a:rPr lang="en-US" altLang="zh-CN" sz="1600"/>
              <a:t>Cell Array</a:t>
            </a:r>
            <a:r>
              <a:rPr lang="zh-CN" altLang="en-US" sz="1600"/>
              <a:t>、</a:t>
            </a:r>
            <a:r>
              <a:rPr lang="en-US" altLang="zh-CN" sz="1600"/>
              <a:t>GDP</a:t>
            </a:r>
            <a:r>
              <a:rPr lang="zh-CN" altLang="en-US" sz="1600"/>
              <a:t>六类，每一类又细分为若干基本图原</a:t>
            </a:r>
          </a:p>
          <a:p>
            <a:pPr lvl="2"/>
            <a:r>
              <a:rPr lang="zh-CN" altLang="en-US" sz="1800"/>
              <a:t>属性</a:t>
            </a:r>
          </a:p>
          <a:p>
            <a:pPr lvl="3"/>
            <a:r>
              <a:rPr lang="en-US" altLang="zh-CN" sz="1600"/>
              <a:t>CGM</a:t>
            </a:r>
            <a:r>
              <a:rPr lang="zh-CN" altLang="en-US" sz="1600"/>
              <a:t>图原的属性可以成束指定或单独指定。图原和属性详细内容见表</a:t>
            </a:r>
            <a:r>
              <a:rPr lang="en-US" altLang="zh-CN" sz="1600"/>
              <a:t>6.1</a:t>
            </a:r>
          </a:p>
          <a:p>
            <a:pPr lvl="2"/>
            <a:r>
              <a:rPr lang="zh-CN" altLang="en-US" sz="1800"/>
              <a:t>逸出</a:t>
            </a:r>
          </a:p>
          <a:p>
            <a:pPr lvl="3"/>
            <a:r>
              <a:rPr lang="zh-CN" altLang="en-US" sz="1600"/>
              <a:t>描述与设备相关或与系统实现相关的信息</a:t>
            </a:r>
          </a:p>
          <a:p>
            <a:pPr lvl="2"/>
            <a:r>
              <a:rPr lang="zh-CN" altLang="en-US" sz="1800"/>
              <a:t>外部</a:t>
            </a:r>
          </a:p>
          <a:p>
            <a:pPr lvl="3"/>
            <a:r>
              <a:rPr lang="zh-CN" altLang="en-US" sz="1600"/>
              <a:t>除了消息功能外，</a:t>
            </a:r>
            <a:r>
              <a:rPr lang="en-US" altLang="zh-CN" sz="1600"/>
              <a:t>CGM</a:t>
            </a:r>
            <a:r>
              <a:rPr lang="zh-CN" altLang="en-US" sz="1600"/>
              <a:t>标准有一个应用数据</a:t>
            </a:r>
            <a:r>
              <a:rPr lang="en-US" altLang="zh-CN" sz="1600"/>
              <a:t>(APPLICATION DATA)</a:t>
            </a:r>
            <a:r>
              <a:rPr lang="zh-CN" altLang="en-US" sz="1600"/>
              <a:t>元素，用于用户所需要的任何非图形目标的信息通讯</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C9B5CFB-0562-45FD-8905-83BE51BA1D33}"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BB06A9D9-F534-41EF-A1FC-A9EE6992D1ED}" type="slidenum">
              <a:rPr lang="en-US" altLang="zh-CN"/>
              <a:pPr/>
              <a:t>24</a:t>
            </a:fld>
            <a:endParaRPr lang="en-US" altLang="zh-CN"/>
          </a:p>
        </p:txBody>
      </p:sp>
      <p:sp>
        <p:nvSpPr>
          <p:cNvPr id="1048581" name="Rectangle 5"/>
          <p:cNvSpPr>
            <a:spLocks noGrp="1" noRot="1" noChangeArrowheads="1"/>
          </p:cNvSpPr>
          <p:nvPr>
            <p:ph type="title"/>
          </p:nvPr>
        </p:nvSpPr>
        <p:spPr/>
        <p:txBody>
          <a:bodyPr/>
          <a:lstStyle/>
          <a:p>
            <a:r>
              <a:rPr lang="zh-CN" altLang="en-US" b="1" u="sng"/>
              <a:t>第二章：数据接口与交换标准</a:t>
            </a:r>
          </a:p>
        </p:txBody>
      </p:sp>
      <p:pic>
        <p:nvPicPr>
          <p:cNvPr id="1048580" name="Picture 4" descr="table1.gif (8846 byt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9750" y="1628775"/>
            <a:ext cx="8135938" cy="46085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D9B26A3-E8A4-4F76-A165-C27FBF3D144D}"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6CEB7C04-CBD0-4437-901A-DB4956C23E0C}" type="slidenum">
              <a:rPr lang="en-US" altLang="zh-CN"/>
              <a:pPr/>
              <a:t>25</a:t>
            </a:fld>
            <a:endParaRPr lang="en-US" altLang="zh-CN"/>
          </a:p>
        </p:txBody>
      </p:sp>
      <p:sp>
        <p:nvSpPr>
          <p:cNvPr id="1049602" name="Rectangle 2"/>
          <p:cNvSpPr>
            <a:spLocks noGrp="1" noRot="1" noChangeArrowheads="1"/>
          </p:cNvSpPr>
          <p:nvPr>
            <p:ph type="title"/>
          </p:nvPr>
        </p:nvSpPr>
        <p:spPr/>
        <p:txBody>
          <a:bodyPr/>
          <a:lstStyle/>
          <a:p>
            <a:r>
              <a:rPr lang="zh-CN" altLang="en-US" b="1" u="sng"/>
              <a:t>第二章：数据接口与交换标准</a:t>
            </a:r>
          </a:p>
        </p:txBody>
      </p:sp>
      <p:sp>
        <p:nvSpPr>
          <p:cNvPr id="1049603" name="Rectangle 3"/>
          <p:cNvSpPr>
            <a:spLocks noGrp="1" noRot="1" noChangeArrowheads="1"/>
          </p:cNvSpPr>
          <p:nvPr>
            <p:ph type="body" idx="1"/>
          </p:nvPr>
        </p:nvSpPr>
        <p:spPr/>
        <p:txBody>
          <a:bodyPr/>
          <a:lstStyle/>
          <a:p>
            <a:r>
              <a:rPr lang="en-US" altLang="zh-CN" sz="2400" dirty="0"/>
              <a:t>2.3 </a:t>
            </a:r>
            <a:r>
              <a:rPr lang="zh-CN" altLang="en-US" sz="2400" dirty="0"/>
              <a:t>计算机图形接口标准</a:t>
            </a:r>
            <a:r>
              <a:rPr lang="en-US" altLang="zh-CN" sz="2400" dirty="0"/>
              <a:t>CGI (Computer Graphics Interface)</a:t>
            </a:r>
          </a:p>
          <a:p>
            <a:pPr lvl="1"/>
            <a:r>
              <a:rPr lang="zh-CN" altLang="en-US" sz="2000" dirty="0"/>
              <a:t>第一个针对图形设备接口，而不是应用程序接口的交互式计算机图形标准。目标是使应用程序和图形库在各种图形设备上不经修改就可以运行，即在用户程序和虚拟设备之间以一种独立于设备的方式提供图形信息的描述和通信</a:t>
            </a:r>
          </a:p>
          <a:p>
            <a:r>
              <a:rPr lang="en-US" altLang="zh-CN" sz="2400" dirty="0"/>
              <a:t>2.3.1 CGI</a:t>
            </a:r>
            <a:r>
              <a:rPr lang="zh-CN" altLang="en-US" sz="2400" dirty="0"/>
              <a:t>功能  </a:t>
            </a:r>
          </a:p>
          <a:p>
            <a:pPr lvl="1"/>
            <a:r>
              <a:rPr lang="en-US" altLang="zh-CN" sz="2000" dirty="0"/>
              <a:t>CGI</a:t>
            </a:r>
            <a:r>
              <a:rPr lang="zh-CN" altLang="en-US" sz="2000" dirty="0"/>
              <a:t>功能集包括控制功能集、独立于设备的图形对象输出功能集、图段功能集、输入和应答功能集以及产生、修改、检索和显示以象素数据形式存储的光珊功能集。在二维图形设备中可以找到</a:t>
            </a:r>
            <a:r>
              <a:rPr lang="en-US" altLang="zh-CN" sz="2000" dirty="0"/>
              <a:t>CGI</a:t>
            </a:r>
            <a:r>
              <a:rPr lang="zh-CN" altLang="en-US" sz="2000" dirty="0"/>
              <a:t>支持的功能，但没有一个图形设备包含由</a:t>
            </a:r>
            <a:r>
              <a:rPr lang="en-US" altLang="zh-CN" sz="2000" dirty="0"/>
              <a:t>CGI</a:t>
            </a:r>
            <a:r>
              <a:rPr lang="zh-CN" altLang="en-US" sz="2000" dirty="0"/>
              <a:t>定义的所有功能，从这个意义上说，</a:t>
            </a:r>
            <a:r>
              <a:rPr lang="en-US" altLang="zh-CN" sz="2000" dirty="0"/>
              <a:t>CGI</a:t>
            </a:r>
            <a:r>
              <a:rPr lang="zh-CN" altLang="en-US" sz="2000" dirty="0"/>
              <a:t>定义了与虚拟设备的接口</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1C01F28-2465-4EF1-A691-B99F2824BD9A}"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C635CB2E-80D1-41ED-A2FC-629910A926DB}" type="slidenum">
              <a:rPr lang="en-US" altLang="zh-CN"/>
              <a:pPr/>
              <a:t>26</a:t>
            </a:fld>
            <a:endParaRPr lang="en-US" altLang="zh-CN"/>
          </a:p>
        </p:txBody>
      </p:sp>
      <p:sp>
        <p:nvSpPr>
          <p:cNvPr id="1050626" name="Rectangle 2"/>
          <p:cNvSpPr>
            <a:spLocks noGrp="1" noRot="1" noChangeArrowheads="1"/>
          </p:cNvSpPr>
          <p:nvPr>
            <p:ph type="title"/>
          </p:nvPr>
        </p:nvSpPr>
        <p:spPr/>
        <p:txBody>
          <a:bodyPr/>
          <a:lstStyle/>
          <a:p>
            <a:r>
              <a:rPr lang="zh-CN" altLang="en-US" b="1" u="sng"/>
              <a:t>第二章：数据接口与交换标准</a:t>
            </a:r>
          </a:p>
        </p:txBody>
      </p:sp>
      <p:sp>
        <p:nvSpPr>
          <p:cNvPr id="1050627" name="Rectangle 3"/>
          <p:cNvSpPr>
            <a:spLocks noGrp="1" noRot="1" noChangeArrowheads="1"/>
          </p:cNvSpPr>
          <p:nvPr>
            <p:ph type="body" idx="1"/>
          </p:nvPr>
        </p:nvSpPr>
        <p:spPr/>
        <p:txBody>
          <a:bodyPr/>
          <a:lstStyle/>
          <a:p>
            <a:pPr lvl="1"/>
            <a:r>
              <a:rPr lang="en-US" altLang="zh-CN" sz="2000"/>
              <a:t>CGI</a:t>
            </a:r>
            <a:r>
              <a:rPr lang="zh-CN" altLang="en-US" sz="2000"/>
              <a:t>实现</a:t>
            </a:r>
            <a:r>
              <a:rPr lang="en-US" altLang="zh-CN" sz="2000"/>
              <a:t>(</a:t>
            </a:r>
            <a:r>
              <a:rPr lang="zh-CN" altLang="en-US" sz="2000"/>
              <a:t>对象</a:t>
            </a:r>
            <a:r>
              <a:rPr lang="en-US" altLang="zh-CN" sz="2000"/>
              <a:t>)</a:t>
            </a:r>
          </a:p>
          <a:p>
            <a:pPr lvl="2"/>
            <a:r>
              <a:rPr lang="zh-CN" altLang="en-US" sz="1800"/>
              <a:t>既可以是硬件设备也可以是一个程序</a:t>
            </a:r>
            <a:r>
              <a:rPr lang="en-US" altLang="zh-CN" sz="1800"/>
              <a:t>CGI</a:t>
            </a:r>
            <a:r>
              <a:rPr lang="zh-CN" altLang="en-US" sz="1800"/>
              <a:t>用户，用</a:t>
            </a:r>
            <a:r>
              <a:rPr lang="en-US" altLang="zh-CN" sz="1800"/>
              <a:t>CGI</a:t>
            </a:r>
            <a:r>
              <a:rPr lang="zh-CN" altLang="en-US" sz="1800"/>
              <a:t>对象实现的与设备无关的应用程序</a:t>
            </a:r>
          </a:p>
          <a:p>
            <a:pPr lvl="1"/>
            <a:r>
              <a:rPr lang="en-US" altLang="zh-CN" sz="2000"/>
              <a:t>CGI</a:t>
            </a:r>
            <a:r>
              <a:rPr lang="zh-CN" altLang="en-US" sz="2000"/>
              <a:t>提供一些功能来实现一个</a:t>
            </a:r>
            <a:r>
              <a:rPr lang="en-US" altLang="zh-CN" sz="2000"/>
              <a:t>CGI</a:t>
            </a:r>
            <a:r>
              <a:rPr lang="zh-CN" altLang="en-US" sz="2000"/>
              <a:t>对象和一个</a:t>
            </a:r>
            <a:r>
              <a:rPr lang="en-US" altLang="zh-CN" sz="2000"/>
              <a:t>CGI</a:t>
            </a:r>
            <a:r>
              <a:rPr lang="zh-CN" altLang="en-US" sz="2000"/>
              <a:t>应用程序之间数据交换</a:t>
            </a:r>
          </a:p>
          <a:p>
            <a:pPr lvl="1"/>
            <a:r>
              <a:rPr lang="zh-CN" altLang="en-US" sz="2000"/>
              <a:t>为使应用程序创建、保存、修改和显示图形，</a:t>
            </a:r>
            <a:r>
              <a:rPr lang="en-US" altLang="zh-CN" sz="2000"/>
              <a:t>CGI</a:t>
            </a:r>
            <a:r>
              <a:rPr lang="zh-CN" altLang="en-US" sz="2000"/>
              <a:t>提供三种管道机制</a:t>
            </a:r>
          </a:p>
          <a:p>
            <a:pPr lvl="2"/>
            <a:r>
              <a:rPr lang="zh-CN" altLang="en-US" sz="1800"/>
              <a:t>图形对象管道</a:t>
            </a:r>
          </a:p>
          <a:p>
            <a:pPr lvl="3"/>
            <a:r>
              <a:rPr lang="zh-CN" altLang="en-US" sz="1600"/>
              <a:t>说明应用程序如何使用</a:t>
            </a:r>
            <a:r>
              <a:rPr lang="en-US" altLang="zh-CN" sz="1600"/>
              <a:t>CGI</a:t>
            </a:r>
            <a:r>
              <a:rPr lang="zh-CN" altLang="en-US" sz="1600"/>
              <a:t>提供的功能来创建图形</a:t>
            </a:r>
          </a:p>
          <a:p>
            <a:pPr lvl="2"/>
            <a:r>
              <a:rPr lang="zh-CN" altLang="en-US" sz="1800"/>
              <a:t>光珊管道</a:t>
            </a:r>
          </a:p>
          <a:p>
            <a:pPr lvl="3"/>
            <a:r>
              <a:rPr lang="zh-CN" altLang="en-US" sz="1600"/>
              <a:t>说明图形对象管道及其相关的图形输出功能与光珊虚拟设备及光珊操作功能之间的联系</a:t>
            </a:r>
          </a:p>
          <a:p>
            <a:pPr lvl="2"/>
            <a:r>
              <a:rPr lang="zh-CN" altLang="en-US" sz="1800"/>
              <a:t>输入管道</a:t>
            </a:r>
          </a:p>
          <a:p>
            <a:pPr lvl="3"/>
            <a:r>
              <a:rPr lang="zh-CN" altLang="en-US" sz="1600"/>
              <a:t>说明</a:t>
            </a:r>
            <a:r>
              <a:rPr lang="en-US" altLang="zh-CN" sz="1600"/>
              <a:t>CGI</a:t>
            </a:r>
            <a:r>
              <a:rPr lang="zh-CN" altLang="en-US" sz="1600"/>
              <a:t>虚拟设备如何支持交互式输入</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B57561C-B8A9-4E37-9A4F-22D0ECF2BA20}"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EA7C5F2E-E0B9-4930-AD6F-C92AF9105E09}" type="slidenum">
              <a:rPr lang="en-US" altLang="zh-CN"/>
              <a:pPr/>
              <a:t>27</a:t>
            </a:fld>
            <a:endParaRPr lang="en-US" altLang="zh-CN"/>
          </a:p>
        </p:txBody>
      </p:sp>
      <p:sp>
        <p:nvSpPr>
          <p:cNvPr id="1051650" name="Rectangle 2"/>
          <p:cNvSpPr>
            <a:spLocks noGrp="1" noRot="1" noChangeArrowheads="1"/>
          </p:cNvSpPr>
          <p:nvPr>
            <p:ph type="title"/>
          </p:nvPr>
        </p:nvSpPr>
        <p:spPr/>
        <p:txBody>
          <a:bodyPr/>
          <a:lstStyle/>
          <a:p>
            <a:r>
              <a:rPr lang="zh-CN" altLang="en-US" b="1" u="sng"/>
              <a:t>第二章：数据接口与交换标准</a:t>
            </a:r>
          </a:p>
        </p:txBody>
      </p:sp>
      <p:sp>
        <p:nvSpPr>
          <p:cNvPr id="1051651" name="Rectangle 3"/>
          <p:cNvSpPr>
            <a:spLocks noGrp="1" noRot="1" noChangeArrowheads="1"/>
          </p:cNvSpPr>
          <p:nvPr>
            <p:ph type="body" idx="1"/>
          </p:nvPr>
        </p:nvSpPr>
        <p:spPr/>
        <p:txBody>
          <a:bodyPr/>
          <a:lstStyle/>
          <a:p>
            <a:pPr lvl="1"/>
            <a:r>
              <a:rPr lang="en-US" altLang="zh-CN" sz="2000"/>
              <a:t>CGI</a:t>
            </a:r>
            <a:r>
              <a:rPr lang="zh-CN" altLang="en-US" sz="2000"/>
              <a:t>控制功能集</a:t>
            </a:r>
          </a:p>
          <a:p>
            <a:pPr lvl="2"/>
            <a:r>
              <a:rPr lang="zh-CN" altLang="en-US" sz="1800"/>
              <a:t>虚拟设备管理</a:t>
            </a:r>
          </a:p>
          <a:p>
            <a:pPr lvl="3"/>
            <a:r>
              <a:rPr lang="zh-CN" altLang="en-US" sz="1600"/>
              <a:t>提供对虚拟设备的控制，包括启动和终止用户与</a:t>
            </a:r>
            <a:r>
              <a:rPr lang="en-US" altLang="zh-CN" sz="1600"/>
              <a:t>CGI</a:t>
            </a:r>
            <a:r>
              <a:rPr lang="zh-CN" altLang="en-US" sz="1600"/>
              <a:t>虚拟设备的对话期、管理虚拟设备上的画面等</a:t>
            </a:r>
          </a:p>
          <a:p>
            <a:pPr lvl="2"/>
            <a:r>
              <a:rPr lang="zh-CN" altLang="en-US" sz="1800"/>
              <a:t>数值精度要求</a:t>
            </a:r>
          </a:p>
          <a:p>
            <a:pPr lvl="2"/>
            <a:r>
              <a:rPr lang="zh-CN" altLang="en-US" sz="1800"/>
              <a:t>坐标空间</a:t>
            </a:r>
          </a:p>
          <a:p>
            <a:pPr lvl="2"/>
            <a:r>
              <a:rPr lang="zh-CN" altLang="en-US" sz="1800"/>
              <a:t>视点，如何使定义在虚拟设备坐标空间中的图形图像显示在绘画面</a:t>
            </a:r>
          </a:p>
          <a:p>
            <a:pPr lvl="2"/>
            <a:r>
              <a:rPr lang="zh-CN" altLang="en-US" sz="1800"/>
              <a:t>裁剪</a:t>
            </a:r>
          </a:p>
          <a:p>
            <a:pPr lvl="2"/>
            <a:r>
              <a:rPr lang="zh-CN" altLang="en-US" sz="1800"/>
              <a:t>其它</a:t>
            </a:r>
          </a:p>
          <a:p>
            <a:pPr lvl="2"/>
            <a:r>
              <a:rPr lang="zh-CN" altLang="en-US" sz="1800"/>
              <a:t>出错处理</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7A4DEBC-AB8B-40C1-A1CF-297261EAD6B2}"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2E504BE5-F41B-44D6-9141-52431B5352CA}" type="slidenum">
              <a:rPr lang="en-US" altLang="zh-CN"/>
              <a:pPr/>
              <a:t>28</a:t>
            </a:fld>
            <a:endParaRPr lang="en-US" altLang="zh-CN"/>
          </a:p>
        </p:txBody>
      </p:sp>
      <p:sp>
        <p:nvSpPr>
          <p:cNvPr id="1052674" name="Rectangle 2"/>
          <p:cNvSpPr>
            <a:spLocks noGrp="1" noRot="1" noChangeArrowheads="1"/>
          </p:cNvSpPr>
          <p:nvPr>
            <p:ph type="title"/>
          </p:nvPr>
        </p:nvSpPr>
        <p:spPr/>
        <p:txBody>
          <a:bodyPr/>
          <a:lstStyle/>
          <a:p>
            <a:r>
              <a:rPr lang="zh-CN" altLang="en-US" b="1" u="sng"/>
              <a:t>第二章：数据接口与交换标准</a:t>
            </a:r>
          </a:p>
        </p:txBody>
      </p:sp>
      <p:sp>
        <p:nvSpPr>
          <p:cNvPr id="1052675" name="Rectangle 3"/>
          <p:cNvSpPr>
            <a:spLocks noGrp="1" noRot="1" noChangeArrowheads="1"/>
          </p:cNvSpPr>
          <p:nvPr>
            <p:ph type="body" idx="1"/>
          </p:nvPr>
        </p:nvSpPr>
        <p:spPr/>
        <p:txBody>
          <a:bodyPr/>
          <a:lstStyle/>
          <a:p>
            <a:pPr lvl="1"/>
            <a:r>
              <a:rPr lang="en-US" altLang="zh-CN" sz="2000"/>
              <a:t>CGI</a:t>
            </a:r>
            <a:r>
              <a:rPr lang="zh-CN" altLang="en-US" sz="2000"/>
              <a:t>输出功能集</a:t>
            </a:r>
          </a:p>
          <a:p>
            <a:pPr lvl="2"/>
            <a:r>
              <a:rPr lang="zh-CN" altLang="en-US" sz="1800"/>
              <a:t>图元功能，创建包含用户画面的图形对象</a:t>
            </a:r>
          </a:p>
          <a:p>
            <a:pPr lvl="2"/>
            <a:r>
              <a:rPr lang="zh-CN" altLang="en-US" sz="1800"/>
              <a:t>属性功能，定义图形对象的属性</a:t>
            </a:r>
          </a:p>
          <a:p>
            <a:pPr lvl="2"/>
            <a:r>
              <a:rPr lang="zh-CN" altLang="en-US" sz="1800"/>
              <a:t>属性控制功能，允许用户控制图形对象的属性</a:t>
            </a:r>
          </a:p>
          <a:p>
            <a:pPr lvl="2"/>
            <a:r>
              <a:rPr lang="zh-CN" altLang="en-US" sz="1800"/>
              <a:t>输出查询功能，返回输出以及属性描述表和状态表的有关信息</a:t>
            </a:r>
          </a:p>
          <a:p>
            <a:pPr lvl="1"/>
            <a:r>
              <a:rPr lang="en-US" altLang="zh-CN" sz="2000"/>
              <a:t>CGI</a:t>
            </a:r>
            <a:r>
              <a:rPr lang="zh-CN" altLang="en-US" sz="2000"/>
              <a:t>图段功能集</a:t>
            </a:r>
          </a:p>
          <a:p>
            <a:pPr lvl="2"/>
            <a:r>
              <a:rPr lang="zh-CN" altLang="en-US" sz="1800"/>
              <a:t>图段操作，包括对图段的产生、关闭、删除和操纵图段的功能</a:t>
            </a:r>
          </a:p>
          <a:p>
            <a:pPr lvl="2"/>
            <a:r>
              <a:rPr lang="zh-CN" altLang="en-US" sz="1800"/>
              <a:t>图段属性，设置和修改图段属性</a:t>
            </a:r>
          </a:p>
          <a:p>
            <a:pPr lvl="2"/>
            <a:r>
              <a:rPr lang="zh-CN" altLang="en-US" sz="1800"/>
              <a:t>图段查询，用以获取与图段描述表和状态表有关的信息</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3C5DB82-814B-444C-855A-6A3C55468545}"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7C4CD693-B3E4-4CC5-848B-D5C86EA3BEDB}" type="slidenum">
              <a:rPr lang="en-US" altLang="zh-CN"/>
              <a:pPr/>
              <a:t>29</a:t>
            </a:fld>
            <a:endParaRPr lang="en-US" altLang="zh-CN"/>
          </a:p>
        </p:txBody>
      </p:sp>
      <p:sp>
        <p:nvSpPr>
          <p:cNvPr id="1053698" name="Rectangle 2"/>
          <p:cNvSpPr>
            <a:spLocks noGrp="1" noRot="1" noChangeArrowheads="1"/>
          </p:cNvSpPr>
          <p:nvPr>
            <p:ph type="title"/>
          </p:nvPr>
        </p:nvSpPr>
        <p:spPr/>
        <p:txBody>
          <a:bodyPr/>
          <a:lstStyle/>
          <a:p>
            <a:r>
              <a:rPr lang="zh-CN" altLang="en-US" b="1" u="sng"/>
              <a:t>第二章：数据接口与交换标准</a:t>
            </a:r>
          </a:p>
        </p:txBody>
      </p:sp>
      <p:sp>
        <p:nvSpPr>
          <p:cNvPr id="1053699" name="Rectangle 3"/>
          <p:cNvSpPr>
            <a:spLocks noGrp="1" noRot="1" noChangeArrowheads="1"/>
          </p:cNvSpPr>
          <p:nvPr>
            <p:ph type="body" idx="1"/>
          </p:nvPr>
        </p:nvSpPr>
        <p:spPr/>
        <p:txBody>
          <a:bodyPr/>
          <a:lstStyle/>
          <a:p>
            <a:pPr lvl="1"/>
            <a:r>
              <a:rPr lang="zh-CN" altLang="en-US" sz="2000"/>
              <a:t>输入和应答功能集</a:t>
            </a:r>
          </a:p>
          <a:p>
            <a:pPr lvl="2"/>
            <a:r>
              <a:rPr lang="zh-CN" altLang="en-US" sz="1800"/>
              <a:t>在</a:t>
            </a:r>
            <a:r>
              <a:rPr lang="en-US" altLang="zh-CN" sz="1800"/>
              <a:t>CGI</a:t>
            </a:r>
            <a:r>
              <a:rPr lang="zh-CN" altLang="en-US" sz="1800"/>
              <a:t>中，按返回数据的类型将逻辑输入设备分为八类</a:t>
            </a:r>
          </a:p>
          <a:p>
            <a:pPr lvl="3"/>
            <a:r>
              <a:rPr lang="zh-CN" altLang="en-US" sz="1600"/>
              <a:t>定位、笔划、取值、选择、拾取、字符串、光珊和其它输入设备</a:t>
            </a:r>
          </a:p>
          <a:p>
            <a:pPr lvl="2"/>
            <a:r>
              <a:rPr lang="zh-CN" altLang="en-US" sz="1800"/>
              <a:t>光珊类的输入设备用来输入象素阵列，相应的物理设备是扫描仪、摄像机等。其它输入设备的逻辑输入设备用来输入指定格式的数据记录，如声音输入设备等</a:t>
            </a:r>
          </a:p>
          <a:p>
            <a:pPr lvl="2"/>
            <a:r>
              <a:rPr lang="zh-CN" altLang="en-US" sz="1800"/>
              <a:t>每类逻辑设备有四种输入方式</a:t>
            </a:r>
          </a:p>
          <a:p>
            <a:pPr lvl="3"/>
            <a:r>
              <a:rPr lang="zh-CN" altLang="en-US" sz="1600"/>
              <a:t>请求、采样、事件和应答。在应答方式下，允许将该逻辑输入设备的当前值应答在相应的</a:t>
            </a:r>
            <a:r>
              <a:rPr lang="en-US" altLang="zh-CN" sz="1600"/>
              <a:t>CGI</a:t>
            </a:r>
            <a:r>
              <a:rPr lang="zh-CN" altLang="en-US" sz="1600"/>
              <a:t>虚拟设备上</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91580DD-F9CF-439D-9819-0EE47FBA491C}"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D37241A6-54B4-4808-857B-4160C90B99A6}" type="slidenum">
              <a:rPr lang="en-US" altLang="zh-CN"/>
              <a:pPr/>
              <a:t>3</a:t>
            </a:fld>
            <a:endParaRPr lang="en-US" altLang="zh-CN"/>
          </a:p>
        </p:txBody>
      </p:sp>
      <p:sp>
        <p:nvSpPr>
          <p:cNvPr id="898053" name="Rectangle 5"/>
          <p:cNvSpPr>
            <a:spLocks noGrp="1" noRot="1" noChangeArrowheads="1"/>
          </p:cNvSpPr>
          <p:nvPr>
            <p:ph type="title"/>
          </p:nvPr>
        </p:nvSpPr>
        <p:spPr/>
        <p:txBody>
          <a:bodyPr/>
          <a:lstStyle/>
          <a:p>
            <a:r>
              <a:rPr lang="zh-CN" altLang="en-US" b="1" u="sng"/>
              <a:t>第二章：数据接口与交换标准</a:t>
            </a:r>
          </a:p>
        </p:txBody>
      </p:sp>
      <p:pic>
        <p:nvPicPr>
          <p:cNvPr id="898052" name="Picture 4" descr="61.gif (6914 byt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71550" y="1700213"/>
            <a:ext cx="7200900" cy="4537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2D1586B-7EBF-4E5F-9B80-26F7C4FB31D5}"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BFD88698-5B91-4FEB-A645-6F87816A8E62}" type="slidenum">
              <a:rPr lang="en-US" altLang="zh-CN"/>
              <a:pPr/>
              <a:t>30</a:t>
            </a:fld>
            <a:endParaRPr lang="en-US" altLang="zh-CN"/>
          </a:p>
        </p:txBody>
      </p:sp>
      <p:sp>
        <p:nvSpPr>
          <p:cNvPr id="1054722" name="Rectangle 2"/>
          <p:cNvSpPr>
            <a:spLocks noGrp="1" noRot="1" noChangeArrowheads="1"/>
          </p:cNvSpPr>
          <p:nvPr>
            <p:ph type="title"/>
          </p:nvPr>
        </p:nvSpPr>
        <p:spPr/>
        <p:txBody>
          <a:bodyPr/>
          <a:lstStyle/>
          <a:p>
            <a:r>
              <a:rPr lang="zh-CN" altLang="en-US" b="1" u="sng"/>
              <a:t>第二章：数据接口与交换标准</a:t>
            </a:r>
          </a:p>
        </p:txBody>
      </p:sp>
      <p:sp>
        <p:nvSpPr>
          <p:cNvPr id="1054723" name="Rectangle 3"/>
          <p:cNvSpPr>
            <a:spLocks noGrp="1" noRot="1" noChangeArrowheads="1"/>
          </p:cNvSpPr>
          <p:nvPr>
            <p:ph type="body" idx="1"/>
          </p:nvPr>
        </p:nvSpPr>
        <p:spPr/>
        <p:txBody>
          <a:bodyPr/>
          <a:lstStyle/>
          <a:p>
            <a:r>
              <a:rPr lang="en-US" altLang="zh-CN" sz="2400"/>
              <a:t>2.3.2 </a:t>
            </a:r>
            <a:r>
              <a:rPr lang="zh-CN" altLang="en-US" sz="2400"/>
              <a:t>光珊功能集</a:t>
            </a:r>
          </a:p>
          <a:p>
            <a:pPr lvl="1"/>
            <a:r>
              <a:rPr lang="zh-CN" altLang="en-US" sz="2000"/>
              <a:t>大多数计算机图形设备是向量设备或光珊设备，二者都可以绘制直线、圆等图形对象</a:t>
            </a:r>
          </a:p>
          <a:p>
            <a:pPr lvl="1"/>
            <a:r>
              <a:rPr lang="zh-CN" altLang="en-US" sz="2000"/>
              <a:t>向量设备上显示的图形对象是光滑连续的，不一定与设备坐标相交，独立于图形设备的分辨率</a:t>
            </a:r>
          </a:p>
          <a:p>
            <a:pPr lvl="1"/>
            <a:r>
              <a:rPr lang="zh-CN" altLang="en-US" sz="2000"/>
              <a:t>光珊设备以点阵来显示图形，图形的点总是位于设备坐标上。光珊设备所显示的图形没有向量设备所显示的图形光滑且显示的效果随设备分辨率的不同而不同</a:t>
            </a:r>
          </a:p>
          <a:p>
            <a:pPr lvl="1"/>
            <a:r>
              <a:rPr lang="zh-CN" altLang="en-US" sz="2000"/>
              <a:t>在</a:t>
            </a:r>
            <a:r>
              <a:rPr lang="en-US" altLang="zh-CN" sz="2000"/>
              <a:t>CGI</a:t>
            </a:r>
            <a:r>
              <a:rPr lang="zh-CN" altLang="en-US" sz="2000"/>
              <a:t>输出设备描述表中显示类型一项指定了图形设备的类型，其值可以是</a:t>
            </a:r>
            <a:r>
              <a:rPr lang="en-US" altLang="zh-CN" sz="2000"/>
              <a:t>VECTOR(</a:t>
            </a:r>
            <a:r>
              <a:rPr lang="zh-CN" altLang="en-US" sz="2000"/>
              <a:t>向量</a:t>
            </a:r>
            <a:r>
              <a:rPr lang="en-US" altLang="zh-CN" sz="2000"/>
              <a:t>)</a:t>
            </a:r>
            <a:r>
              <a:rPr lang="zh-CN" altLang="en-US" sz="2000"/>
              <a:t>、</a:t>
            </a:r>
            <a:r>
              <a:rPr lang="en-US" altLang="zh-CN" sz="2000"/>
              <a:t>RASTER(</a:t>
            </a:r>
            <a:r>
              <a:rPr lang="zh-CN" altLang="en-US" sz="2000"/>
              <a:t>光珊</a:t>
            </a:r>
            <a:r>
              <a:rPr lang="en-US" altLang="zh-CN" sz="2000"/>
              <a:t>)</a:t>
            </a:r>
            <a:r>
              <a:rPr lang="zh-CN" altLang="en-US" sz="2000"/>
              <a:t>或</a:t>
            </a:r>
            <a:r>
              <a:rPr lang="en-US" altLang="zh-CN" sz="2000"/>
              <a:t>OTHER(</a:t>
            </a:r>
            <a:r>
              <a:rPr lang="zh-CN" altLang="en-US" sz="2000"/>
              <a:t>其它</a:t>
            </a:r>
            <a:r>
              <a:rPr lang="en-US" altLang="zh-CN" sz="2000"/>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3C59173-0550-45C2-8713-A2A0C83F39A2}"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8DF794C5-5B80-49DC-B7A6-3E86AC0E96CB}" type="slidenum">
              <a:rPr lang="en-US" altLang="zh-CN"/>
              <a:pPr/>
              <a:t>31</a:t>
            </a:fld>
            <a:endParaRPr lang="en-US" altLang="zh-CN"/>
          </a:p>
        </p:txBody>
      </p:sp>
      <p:sp>
        <p:nvSpPr>
          <p:cNvPr id="1055746" name="Rectangle 2"/>
          <p:cNvSpPr>
            <a:spLocks noGrp="1" noRot="1" noChangeArrowheads="1"/>
          </p:cNvSpPr>
          <p:nvPr>
            <p:ph type="title"/>
          </p:nvPr>
        </p:nvSpPr>
        <p:spPr/>
        <p:txBody>
          <a:bodyPr/>
          <a:lstStyle/>
          <a:p>
            <a:r>
              <a:rPr lang="zh-CN" altLang="en-US" b="1" u="sng"/>
              <a:t>第二章：数据接口与交换标准</a:t>
            </a:r>
          </a:p>
        </p:txBody>
      </p:sp>
      <p:sp>
        <p:nvSpPr>
          <p:cNvPr id="1055747" name="Rectangle 3"/>
          <p:cNvSpPr>
            <a:spLocks noGrp="1" noRot="1" noChangeArrowheads="1"/>
          </p:cNvSpPr>
          <p:nvPr>
            <p:ph type="body" idx="1"/>
          </p:nvPr>
        </p:nvSpPr>
        <p:spPr/>
        <p:txBody>
          <a:bodyPr/>
          <a:lstStyle/>
          <a:p>
            <a:pPr lvl="1"/>
            <a:r>
              <a:rPr lang="zh-CN" altLang="en-US" sz="2000"/>
              <a:t>光珊设备支持一些向量设备所不支持的功能，这些功能称为光珊操作功能集。</a:t>
            </a:r>
            <a:r>
              <a:rPr lang="en-US" altLang="zh-CN" sz="2000"/>
              <a:t>CGI</a:t>
            </a:r>
            <a:r>
              <a:rPr lang="zh-CN" altLang="en-US" sz="2000"/>
              <a:t>是支持光珊操作的第一个计算机图形标准</a:t>
            </a:r>
          </a:p>
          <a:p>
            <a:pPr lvl="1"/>
            <a:r>
              <a:rPr lang="zh-CN" altLang="en-US" sz="2000"/>
              <a:t>一个光珊虚拟设备上的画面由许多象素组成，象素所占据的内存区域叫做位图</a:t>
            </a:r>
          </a:p>
          <a:p>
            <a:pPr lvl="1"/>
            <a:r>
              <a:rPr lang="en-US" altLang="zh-CN" sz="2000"/>
              <a:t>CGI</a:t>
            </a:r>
            <a:r>
              <a:rPr lang="zh-CN" altLang="en-US" sz="2000"/>
              <a:t>光珊操作功能集</a:t>
            </a:r>
          </a:p>
          <a:p>
            <a:pPr lvl="2"/>
            <a:r>
              <a:rPr lang="zh-CN" altLang="en-US" sz="1800"/>
              <a:t>光珊属性</a:t>
            </a:r>
          </a:p>
          <a:p>
            <a:pPr lvl="3"/>
            <a:r>
              <a:rPr lang="zh-CN" altLang="en-US" sz="1600"/>
              <a:t>用来设置源和目的位图之间进行象素操作的绘图方式和填充位图区域功能。</a:t>
            </a:r>
            <a:r>
              <a:rPr lang="en-US" altLang="zh-CN" sz="1600"/>
              <a:t>CGI</a:t>
            </a:r>
            <a:r>
              <a:rPr lang="zh-CN" altLang="en-US" sz="1600"/>
              <a:t>中定义的位图绘制方式有：布尔运算型</a:t>
            </a:r>
            <a:r>
              <a:rPr lang="en-US" altLang="zh-CN" sz="1600"/>
              <a:t>(</a:t>
            </a:r>
            <a:r>
              <a:rPr lang="zh-CN" altLang="en-US" sz="1600"/>
              <a:t>与、或和非</a:t>
            </a:r>
            <a:r>
              <a:rPr lang="en-US" altLang="zh-CN" sz="1600"/>
              <a:t>)</a:t>
            </a:r>
            <a:r>
              <a:rPr lang="zh-CN" altLang="en-US" sz="1600"/>
              <a:t>、加运算型和比较运算型</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7D00912-20E3-4D8E-9B1C-A6C4A4AC9FFB}"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CCAF73FC-CF72-4D17-85E9-BDF4D8379D6A}" type="slidenum">
              <a:rPr lang="en-US" altLang="zh-CN"/>
              <a:pPr/>
              <a:t>32</a:t>
            </a:fld>
            <a:endParaRPr lang="en-US" altLang="zh-CN"/>
          </a:p>
        </p:txBody>
      </p:sp>
      <p:sp>
        <p:nvSpPr>
          <p:cNvPr id="1058818" name="Rectangle 2"/>
          <p:cNvSpPr>
            <a:spLocks noGrp="1" noRot="1" noChangeArrowheads="1"/>
          </p:cNvSpPr>
          <p:nvPr>
            <p:ph type="title"/>
          </p:nvPr>
        </p:nvSpPr>
        <p:spPr/>
        <p:txBody>
          <a:bodyPr/>
          <a:lstStyle/>
          <a:p>
            <a:r>
              <a:rPr lang="zh-CN" altLang="en-US" b="1" u="sng"/>
              <a:t>第二章：数据接口与交换标准</a:t>
            </a:r>
          </a:p>
        </p:txBody>
      </p:sp>
      <p:sp>
        <p:nvSpPr>
          <p:cNvPr id="1058819" name="Rectangle 3"/>
          <p:cNvSpPr>
            <a:spLocks noGrp="1" noRot="1" noChangeArrowheads="1"/>
          </p:cNvSpPr>
          <p:nvPr>
            <p:ph type="body" idx="1"/>
          </p:nvPr>
        </p:nvSpPr>
        <p:spPr/>
        <p:txBody>
          <a:bodyPr/>
          <a:lstStyle/>
          <a:p>
            <a:pPr lvl="2"/>
            <a:r>
              <a:rPr lang="zh-CN" altLang="en-US" sz="1800"/>
              <a:t>光珊控制</a:t>
            </a:r>
          </a:p>
          <a:p>
            <a:pPr lvl="3"/>
            <a:r>
              <a:rPr lang="zh-CN" altLang="en-US" sz="1600"/>
              <a:t>在</a:t>
            </a:r>
            <a:r>
              <a:rPr lang="en-US" altLang="zh-CN" sz="1600"/>
              <a:t>CGI</a:t>
            </a:r>
            <a:r>
              <a:rPr lang="zh-CN" altLang="en-US" sz="1600"/>
              <a:t>在位图分为可显示位图和不可显示位图</a:t>
            </a:r>
          </a:p>
          <a:p>
            <a:pPr lvl="3"/>
            <a:r>
              <a:rPr lang="zh-CN" altLang="en-US" sz="1600"/>
              <a:t>不可显示位图又分为全深度位图和映象位图。全深度位图是和显示器上每个象素用多少位来表示相匹配的；而映象位图的每个象素只有一位。</a:t>
            </a:r>
          </a:p>
          <a:p>
            <a:pPr lvl="3"/>
            <a:r>
              <a:rPr lang="zh-CN" altLang="en-US" sz="1600"/>
              <a:t>位图操作可以把虚拟设备空间</a:t>
            </a:r>
            <a:r>
              <a:rPr lang="en-US" altLang="zh-CN" sz="1600"/>
              <a:t>(VDC)</a:t>
            </a:r>
            <a:r>
              <a:rPr lang="zh-CN" altLang="en-US" sz="1600"/>
              <a:t>中特定区域内的图像映射到当前的设备空间</a:t>
            </a:r>
            <a:r>
              <a:rPr lang="en-US" altLang="zh-CN" sz="1600"/>
              <a:t>(DC)</a:t>
            </a:r>
            <a:r>
              <a:rPr lang="zh-CN" altLang="en-US" sz="1600"/>
              <a:t>中来。在</a:t>
            </a:r>
            <a:r>
              <a:rPr lang="en-US" altLang="zh-CN" sz="1600"/>
              <a:t>VDC</a:t>
            </a:r>
            <a:r>
              <a:rPr lang="zh-CN" altLang="en-US" sz="1600"/>
              <a:t>到</a:t>
            </a:r>
            <a:r>
              <a:rPr lang="en-US" altLang="zh-CN" sz="1600"/>
              <a:t>DC</a:t>
            </a:r>
            <a:r>
              <a:rPr lang="zh-CN" altLang="en-US" sz="1600"/>
              <a:t>的一系列变换中并不会改变已有位图中象素的数量，只会影响位图在</a:t>
            </a:r>
            <a:r>
              <a:rPr lang="en-US" altLang="zh-CN" sz="1600"/>
              <a:t>VDC</a:t>
            </a:r>
            <a:r>
              <a:rPr lang="zh-CN" altLang="en-US" sz="1600"/>
              <a:t>中表示的区域</a:t>
            </a:r>
          </a:p>
          <a:p>
            <a:pPr lvl="2"/>
            <a:r>
              <a:rPr lang="zh-CN" altLang="en-US" sz="1800"/>
              <a:t>光珊操作</a:t>
            </a:r>
            <a:r>
              <a:rPr lang="zh-CN" altLang="en-US" sz="1600"/>
              <a:t>	</a:t>
            </a:r>
          </a:p>
          <a:p>
            <a:pPr lvl="3"/>
            <a:r>
              <a:rPr lang="zh-CN" altLang="en-US" sz="1600"/>
              <a:t>包括象素阵列数据的检索和显示，各种形式的位图运算以及位图区域的移动、合并和复制等</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8A50C44-37CB-40A0-B80F-AA329999EFC4}"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B904407C-D667-4837-A608-0FD18805374B}" type="slidenum">
              <a:rPr lang="en-US" altLang="zh-CN"/>
              <a:pPr/>
              <a:t>33</a:t>
            </a:fld>
            <a:endParaRPr lang="en-US" altLang="zh-CN"/>
          </a:p>
        </p:txBody>
      </p:sp>
      <p:sp>
        <p:nvSpPr>
          <p:cNvPr id="1059842" name="Rectangle 2"/>
          <p:cNvSpPr>
            <a:spLocks noGrp="1" noRot="1" noChangeArrowheads="1"/>
          </p:cNvSpPr>
          <p:nvPr>
            <p:ph type="title"/>
          </p:nvPr>
        </p:nvSpPr>
        <p:spPr/>
        <p:txBody>
          <a:bodyPr/>
          <a:lstStyle/>
          <a:p>
            <a:r>
              <a:rPr lang="zh-CN" altLang="en-US" b="1" u="sng"/>
              <a:t>第二章：数据接口与交换标准</a:t>
            </a:r>
          </a:p>
        </p:txBody>
      </p:sp>
      <p:sp>
        <p:nvSpPr>
          <p:cNvPr id="1059843" name="Rectangle 3"/>
          <p:cNvSpPr>
            <a:spLocks noGrp="1" noRot="1" noChangeArrowheads="1"/>
          </p:cNvSpPr>
          <p:nvPr>
            <p:ph type="body" idx="1"/>
          </p:nvPr>
        </p:nvSpPr>
        <p:spPr/>
        <p:txBody>
          <a:bodyPr/>
          <a:lstStyle/>
          <a:p>
            <a:r>
              <a:rPr lang="en-US" altLang="zh-CN" sz="2400" dirty="0"/>
              <a:t>2.4 </a:t>
            </a:r>
            <a:r>
              <a:rPr lang="zh-CN" altLang="en-US" sz="2400" dirty="0"/>
              <a:t>基本图形交换规范标准</a:t>
            </a:r>
            <a:r>
              <a:rPr lang="en-US" altLang="zh-CN" sz="2400" dirty="0"/>
              <a:t>IGES</a:t>
            </a:r>
          </a:p>
          <a:p>
            <a:r>
              <a:rPr lang="en-US" altLang="zh-CN" sz="2400" dirty="0"/>
              <a:t>2.4.1 IGES</a:t>
            </a:r>
            <a:r>
              <a:rPr lang="zh-CN" altLang="en-US" sz="2400" dirty="0"/>
              <a:t>功能及历史</a:t>
            </a:r>
          </a:p>
          <a:p>
            <a:pPr lvl="1"/>
            <a:r>
              <a:rPr lang="en-US" altLang="zh-CN" sz="2000" dirty="0"/>
              <a:t>CAD/CAM</a:t>
            </a:r>
            <a:r>
              <a:rPr lang="zh-CN" altLang="en-US" sz="2000" dirty="0"/>
              <a:t>系统的不同使得产品模型在计算机内部的表达也不相同，直接影响设计和制造部门和企业间的产品信息的交换和流动。导致了产品数据交换标准的制订。</a:t>
            </a:r>
            <a:r>
              <a:rPr lang="en-US" altLang="zh-CN" sz="2000" dirty="0"/>
              <a:t>1980</a:t>
            </a:r>
            <a:r>
              <a:rPr lang="zh-CN" altLang="en-US" sz="2000" dirty="0"/>
              <a:t>年，由美国国家标准局</a:t>
            </a:r>
            <a:r>
              <a:rPr lang="en-US" altLang="zh-CN" sz="2000" dirty="0"/>
              <a:t>(NBS)</a:t>
            </a:r>
            <a:r>
              <a:rPr lang="zh-CN" altLang="en-US" sz="2000" dirty="0"/>
              <a:t>主持成立了由波音公司和通用电气公司参加的技术委员会，制订了基本图形交换规范</a:t>
            </a:r>
            <a:r>
              <a:rPr lang="en-US" altLang="zh-CN" sz="2000" dirty="0"/>
              <a:t>IGES(Initial Graphics Exchange Specification)</a:t>
            </a:r>
          </a:p>
          <a:p>
            <a:pPr lvl="1"/>
            <a:r>
              <a:rPr lang="en-US" altLang="zh-CN" sz="2000" dirty="0"/>
              <a:t>IGES 1.0</a:t>
            </a:r>
            <a:r>
              <a:rPr lang="zh-CN" altLang="en-US" sz="2000" dirty="0"/>
              <a:t>于</a:t>
            </a:r>
            <a:r>
              <a:rPr lang="en-US" altLang="zh-CN" sz="2000" dirty="0"/>
              <a:t>1980</a:t>
            </a:r>
            <a:r>
              <a:rPr lang="zh-CN" altLang="en-US" sz="2000" dirty="0"/>
              <a:t>年</a:t>
            </a:r>
            <a:r>
              <a:rPr lang="en-US" altLang="zh-CN" sz="2000" dirty="0"/>
              <a:t>1</a:t>
            </a:r>
            <a:r>
              <a:rPr lang="zh-CN" altLang="en-US" sz="2000" dirty="0"/>
              <a:t>月发表，最初仅限于工程图纸所需的典型几何、图形和标注元素</a:t>
            </a:r>
            <a:r>
              <a:rPr lang="en-US" altLang="zh-CN" sz="2000" dirty="0"/>
              <a:t>(Entity)</a:t>
            </a:r>
            <a:r>
              <a:rPr lang="zh-CN" altLang="en-US" sz="2000" dirty="0"/>
              <a:t>。</a:t>
            </a:r>
            <a:r>
              <a:rPr lang="en-US" altLang="zh-CN" sz="2000" dirty="0"/>
              <a:t>1980</a:t>
            </a:r>
            <a:r>
              <a:rPr lang="zh-CN" altLang="en-US" sz="2000" dirty="0"/>
              <a:t>年春季，美国国家标准所</a:t>
            </a:r>
            <a:r>
              <a:rPr lang="en-US" altLang="zh-CN" sz="2000" dirty="0"/>
              <a:t>(ANSI)</a:t>
            </a:r>
            <a:r>
              <a:rPr lang="zh-CN" altLang="en-US" sz="2000" dirty="0"/>
              <a:t>接受</a:t>
            </a:r>
            <a:r>
              <a:rPr lang="en-US" altLang="zh-CN" sz="2000" dirty="0"/>
              <a:t>IGES</a:t>
            </a:r>
            <a:r>
              <a:rPr lang="zh-CN" altLang="en-US" sz="2000" dirty="0"/>
              <a:t>作为产品数据交换标准的一部分，于</a:t>
            </a:r>
            <a:r>
              <a:rPr lang="en-US" altLang="zh-CN" sz="2000" dirty="0"/>
              <a:t>1981</a:t>
            </a:r>
            <a:r>
              <a:rPr lang="zh-CN" altLang="en-US" sz="2000" dirty="0"/>
              <a:t>年</a:t>
            </a:r>
            <a:r>
              <a:rPr lang="en-US" altLang="zh-CN" sz="2000" dirty="0"/>
              <a:t>1</a:t>
            </a:r>
            <a:r>
              <a:rPr lang="zh-CN" altLang="en-US" sz="2000" dirty="0"/>
              <a:t>月成为美国国家标准</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4216C68-3FD1-49E6-8EF6-FFFB7C2AAA0C}"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4490FEDC-26B4-426E-85BB-46F1EC5A9F31}" type="slidenum">
              <a:rPr lang="en-US" altLang="zh-CN"/>
              <a:pPr/>
              <a:t>34</a:t>
            </a:fld>
            <a:endParaRPr lang="en-US" altLang="zh-CN"/>
          </a:p>
        </p:txBody>
      </p:sp>
      <p:sp>
        <p:nvSpPr>
          <p:cNvPr id="1060866" name="Rectangle 2"/>
          <p:cNvSpPr>
            <a:spLocks noGrp="1" noRot="1" noChangeArrowheads="1"/>
          </p:cNvSpPr>
          <p:nvPr>
            <p:ph type="title"/>
          </p:nvPr>
        </p:nvSpPr>
        <p:spPr/>
        <p:txBody>
          <a:bodyPr/>
          <a:lstStyle/>
          <a:p>
            <a:r>
              <a:rPr lang="zh-CN" altLang="en-US" b="1" u="sng"/>
              <a:t>第二章：数据接口与交换标准</a:t>
            </a:r>
          </a:p>
        </p:txBody>
      </p:sp>
      <p:sp>
        <p:nvSpPr>
          <p:cNvPr id="1060867" name="Rectangle 3"/>
          <p:cNvSpPr>
            <a:spLocks noGrp="1" noRot="1" noChangeArrowheads="1"/>
          </p:cNvSpPr>
          <p:nvPr>
            <p:ph type="body" idx="1"/>
          </p:nvPr>
        </p:nvSpPr>
        <p:spPr/>
        <p:txBody>
          <a:bodyPr/>
          <a:lstStyle/>
          <a:p>
            <a:pPr lvl="1"/>
            <a:r>
              <a:rPr lang="en-US" altLang="zh-CN" sz="2000"/>
              <a:t>1982</a:t>
            </a:r>
            <a:r>
              <a:rPr lang="zh-CN" altLang="en-US" sz="2000"/>
              <a:t>年</a:t>
            </a:r>
            <a:r>
              <a:rPr lang="en-US" altLang="zh-CN" sz="2000"/>
              <a:t>IGES 2.0</a:t>
            </a:r>
            <a:r>
              <a:rPr lang="zh-CN" altLang="en-US" sz="2000"/>
              <a:t>，包括电子和有限元两个委员会的工作</a:t>
            </a:r>
          </a:p>
          <a:p>
            <a:pPr lvl="1"/>
            <a:r>
              <a:rPr lang="en-US" altLang="zh-CN" sz="2000"/>
              <a:t>1986</a:t>
            </a:r>
            <a:r>
              <a:rPr lang="zh-CN" altLang="en-US" sz="2000"/>
              <a:t>年</a:t>
            </a:r>
            <a:r>
              <a:rPr lang="en-US" altLang="zh-CN" sz="2000"/>
              <a:t>IGES 3.0</a:t>
            </a:r>
            <a:r>
              <a:rPr lang="zh-CN" altLang="en-US" sz="2000"/>
              <a:t>，包括工厂规划和建筑结构工程两个委员会的工作。在几何表示方面，支持曲面和三维线框表示</a:t>
            </a:r>
          </a:p>
          <a:p>
            <a:pPr lvl="1"/>
            <a:r>
              <a:rPr lang="en-US" altLang="zh-CN" sz="2000"/>
              <a:t>1988</a:t>
            </a:r>
            <a:r>
              <a:rPr lang="zh-CN" altLang="en-US" sz="2000"/>
              <a:t>年</a:t>
            </a:r>
            <a:r>
              <a:rPr lang="en-US" altLang="zh-CN" sz="2000"/>
              <a:t>IGES 4.0</a:t>
            </a:r>
            <a:r>
              <a:rPr lang="zh-CN" altLang="en-US" sz="2000"/>
              <a:t>，包括</a:t>
            </a:r>
            <a:r>
              <a:rPr lang="en-US" altLang="zh-CN" sz="2000"/>
              <a:t>CSG</a:t>
            </a:r>
            <a:r>
              <a:rPr lang="zh-CN" altLang="en-US" sz="2000"/>
              <a:t>模型</a:t>
            </a:r>
          </a:p>
          <a:p>
            <a:pPr lvl="1"/>
            <a:r>
              <a:rPr lang="en-US" altLang="zh-CN" sz="2000"/>
              <a:t>1991</a:t>
            </a:r>
            <a:r>
              <a:rPr lang="zh-CN" altLang="en-US" sz="2000"/>
              <a:t>年</a:t>
            </a:r>
            <a:r>
              <a:rPr lang="en-US" altLang="zh-CN" sz="2000"/>
              <a:t>IGES 5.1</a:t>
            </a:r>
          </a:p>
          <a:p>
            <a:pPr lvl="1"/>
            <a:r>
              <a:rPr lang="en-US" altLang="zh-CN" sz="2000"/>
              <a:t>1997</a:t>
            </a:r>
            <a:r>
              <a:rPr lang="zh-CN" altLang="en-US" sz="2000"/>
              <a:t>年</a:t>
            </a:r>
            <a:r>
              <a:rPr lang="en-US" altLang="zh-CN" sz="2000"/>
              <a:t>IGES 5.3</a:t>
            </a:r>
          </a:p>
          <a:p>
            <a:pPr lvl="1"/>
            <a:r>
              <a:rPr lang="en-US" altLang="zh-CN" sz="2000"/>
              <a:t>IGES</a:t>
            </a:r>
            <a:r>
              <a:rPr lang="zh-CN" altLang="en-US" sz="2000"/>
              <a:t>逐渐成熟，日益丰富，覆盖了</a:t>
            </a:r>
            <a:r>
              <a:rPr lang="en-US" altLang="zh-CN" sz="2000"/>
              <a:t>CAD/CAM</a:t>
            </a:r>
            <a:r>
              <a:rPr lang="zh-CN" altLang="en-US" sz="2000"/>
              <a:t>数据交换越来越多的应用领域。作为较早颁布的标准，</a:t>
            </a:r>
            <a:r>
              <a:rPr lang="en-US" altLang="zh-CN" sz="2000"/>
              <a:t>IGES</a:t>
            </a:r>
            <a:r>
              <a:rPr lang="zh-CN" altLang="en-US" sz="2000"/>
              <a:t>被许多</a:t>
            </a:r>
            <a:r>
              <a:rPr lang="en-US" altLang="zh-CN" sz="2000"/>
              <a:t>CAD/CAM</a:t>
            </a:r>
            <a:r>
              <a:rPr lang="zh-CN" altLang="en-US" sz="2000"/>
              <a:t>系统接受，成为应用最广泛的数据交换标准</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C9C6A8C-F214-4568-A68C-A2BB0CC20F61}"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3081AF10-E335-4B0B-9CF1-A842A6CFBAB7}" type="slidenum">
              <a:rPr lang="en-US" altLang="zh-CN"/>
              <a:pPr/>
              <a:t>35</a:t>
            </a:fld>
            <a:endParaRPr lang="en-US" altLang="zh-CN"/>
          </a:p>
        </p:txBody>
      </p:sp>
      <p:sp>
        <p:nvSpPr>
          <p:cNvPr id="1061890" name="Rectangle 2"/>
          <p:cNvSpPr>
            <a:spLocks noGrp="1" noRot="1" noChangeArrowheads="1"/>
          </p:cNvSpPr>
          <p:nvPr>
            <p:ph type="title"/>
          </p:nvPr>
        </p:nvSpPr>
        <p:spPr/>
        <p:txBody>
          <a:bodyPr/>
          <a:lstStyle/>
          <a:p>
            <a:r>
              <a:rPr lang="zh-CN" altLang="en-US" b="1" u="sng"/>
              <a:t>第二章：数据接口与交换标准</a:t>
            </a:r>
          </a:p>
        </p:txBody>
      </p:sp>
      <p:sp>
        <p:nvSpPr>
          <p:cNvPr id="1061891" name="Rectangle 3"/>
          <p:cNvSpPr>
            <a:spLocks noGrp="1" noRot="1" noChangeArrowheads="1"/>
          </p:cNvSpPr>
          <p:nvPr>
            <p:ph type="body" idx="1"/>
          </p:nvPr>
        </p:nvSpPr>
        <p:spPr/>
        <p:txBody>
          <a:bodyPr/>
          <a:lstStyle/>
          <a:p>
            <a:r>
              <a:rPr lang="en-US" altLang="zh-CN" sz="2400"/>
              <a:t>2.4.2 IGES</a:t>
            </a:r>
            <a:r>
              <a:rPr lang="zh-CN" altLang="en-US" sz="2400"/>
              <a:t>元素</a:t>
            </a:r>
          </a:p>
          <a:p>
            <a:pPr lvl="1"/>
            <a:r>
              <a:rPr lang="zh-CN" altLang="en-US" sz="2000"/>
              <a:t>元素</a:t>
            </a:r>
          </a:p>
          <a:p>
            <a:pPr lvl="2"/>
            <a:r>
              <a:rPr lang="en-US" altLang="zh-CN" sz="1800"/>
              <a:t>IGES</a:t>
            </a:r>
            <a:r>
              <a:rPr lang="zh-CN" altLang="en-US" sz="1800"/>
              <a:t>数据交换文件中表示信息的基本单位，每种元素都有唯一的元素类型号。</a:t>
            </a:r>
            <a:r>
              <a:rPr lang="en-US" altLang="zh-CN" sz="1800"/>
              <a:t>0000</a:t>
            </a:r>
            <a:r>
              <a:rPr lang="zh-CN" altLang="en-US" sz="1800"/>
              <a:t>－</a:t>
            </a:r>
            <a:r>
              <a:rPr lang="en-US" altLang="zh-CN" sz="1800"/>
              <a:t>0599</a:t>
            </a:r>
            <a:r>
              <a:rPr lang="zh-CN" altLang="en-US" sz="1800"/>
              <a:t>和</a:t>
            </a:r>
            <a:r>
              <a:rPr lang="en-US" altLang="zh-CN" sz="1800"/>
              <a:t>0700</a:t>
            </a:r>
            <a:r>
              <a:rPr lang="zh-CN" altLang="en-US" sz="1800"/>
              <a:t>－</a:t>
            </a:r>
            <a:r>
              <a:rPr lang="en-US" altLang="zh-CN" sz="1800"/>
              <a:t>5000</a:t>
            </a:r>
            <a:r>
              <a:rPr lang="zh-CN" altLang="en-US" sz="1800"/>
              <a:t>由</a:t>
            </a:r>
            <a:r>
              <a:rPr lang="en-US" altLang="zh-CN" sz="1800"/>
              <a:t>IGES</a:t>
            </a:r>
            <a:r>
              <a:rPr lang="zh-CN" altLang="en-US" sz="1800"/>
              <a:t>标准本身使用；</a:t>
            </a:r>
            <a:r>
              <a:rPr lang="en-US" altLang="zh-CN" sz="1800"/>
              <a:t>0600</a:t>
            </a:r>
            <a:r>
              <a:rPr lang="zh-CN" altLang="en-US" sz="1800"/>
              <a:t>－</a:t>
            </a:r>
            <a:r>
              <a:rPr lang="en-US" altLang="zh-CN" sz="1800"/>
              <a:t>0699</a:t>
            </a:r>
            <a:r>
              <a:rPr lang="zh-CN" altLang="en-US" sz="1800"/>
              <a:t>和</a:t>
            </a:r>
            <a:r>
              <a:rPr lang="en-US" altLang="zh-CN" sz="1800"/>
              <a:t>10000</a:t>
            </a:r>
            <a:r>
              <a:rPr lang="zh-CN" altLang="en-US" sz="1800"/>
              <a:t>－</a:t>
            </a:r>
            <a:r>
              <a:rPr lang="en-US" altLang="zh-CN" sz="1800"/>
              <a:t>99999</a:t>
            </a:r>
            <a:r>
              <a:rPr lang="zh-CN" altLang="en-US" sz="1800"/>
              <a:t>作为宏元素。元素类型号并没有被全部使用，有些号码是空的，不对应任何元素。一些元素包含有形式</a:t>
            </a:r>
            <a:r>
              <a:rPr lang="en-US" altLang="zh-CN" sz="1800"/>
              <a:t>(Form)</a:t>
            </a:r>
            <a:r>
              <a:rPr lang="zh-CN" altLang="en-US" sz="1800"/>
              <a:t>号作为一个属性，用来进一步定义或细分一个元素</a:t>
            </a:r>
          </a:p>
          <a:p>
            <a:pPr lvl="1"/>
            <a:r>
              <a:rPr lang="zh-CN" altLang="en-US" sz="2000"/>
              <a:t>特殊元素</a:t>
            </a:r>
          </a:p>
          <a:p>
            <a:pPr lvl="2"/>
            <a:r>
              <a:rPr lang="zh-CN" altLang="en-US" sz="1800"/>
              <a:t>一些用来表示元素之间相关性和元素性质的元素。相关性元素提供了在元素间建立联系，以及这种联系所代表的含义的一种机制；特性元素允许指定一个元素或一些元素特殊的性质，如线宽</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8ABA2A6-B282-4E99-86E6-3A22F8E01AFA}"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10D5068D-9673-4491-BCAD-D4A3F3F8BE7E}" type="slidenum">
              <a:rPr lang="en-US" altLang="zh-CN"/>
              <a:pPr/>
              <a:t>36</a:t>
            </a:fld>
            <a:endParaRPr lang="en-US" altLang="zh-CN"/>
          </a:p>
        </p:txBody>
      </p:sp>
      <p:sp>
        <p:nvSpPr>
          <p:cNvPr id="1062914" name="Rectangle 2"/>
          <p:cNvSpPr>
            <a:spLocks noGrp="1" noRot="1" noChangeArrowheads="1"/>
          </p:cNvSpPr>
          <p:nvPr>
            <p:ph type="title"/>
          </p:nvPr>
        </p:nvSpPr>
        <p:spPr/>
        <p:txBody>
          <a:bodyPr/>
          <a:lstStyle/>
          <a:p>
            <a:r>
              <a:rPr lang="zh-CN" altLang="en-US" b="1" u="sng"/>
              <a:t>第二章：数据接口与交换标准</a:t>
            </a:r>
          </a:p>
        </p:txBody>
      </p:sp>
      <p:sp>
        <p:nvSpPr>
          <p:cNvPr id="1062915" name="Rectangle 3"/>
          <p:cNvSpPr>
            <a:spLocks noGrp="1" noRot="1" noChangeArrowheads="1"/>
          </p:cNvSpPr>
          <p:nvPr>
            <p:ph type="body" idx="1"/>
          </p:nvPr>
        </p:nvSpPr>
        <p:spPr/>
        <p:txBody>
          <a:bodyPr/>
          <a:lstStyle/>
          <a:p>
            <a:pPr lvl="1"/>
            <a:r>
              <a:rPr lang="zh-CN" altLang="en-US" sz="2000"/>
              <a:t>曲线和曲面几何元素</a:t>
            </a:r>
          </a:p>
          <a:p>
            <a:pPr lvl="2"/>
            <a:r>
              <a:rPr lang="en-US" altLang="zh-CN" sz="1800"/>
              <a:t>100 </a:t>
            </a:r>
            <a:r>
              <a:rPr lang="zh-CN" altLang="en-US" sz="1800"/>
              <a:t>圆弧</a:t>
            </a:r>
            <a:r>
              <a:rPr lang="en-US" altLang="zh-CN" sz="1800"/>
              <a:t>(Circular Arc)</a:t>
            </a:r>
          </a:p>
          <a:p>
            <a:pPr lvl="2"/>
            <a:r>
              <a:rPr lang="en-US" altLang="zh-CN" sz="1800"/>
              <a:t>102 </a:t>
            </a:r>
            <a:r>
              <a:rPr lang="zh-CN" altLang="en-US" sz="1800"/>
              <a:t>组合曲线</a:t>
            </a:r>
            <a:r>
              <a:rPr lang="en-US" altLang="zh-CN" sz="1800"/>
              <a:t>(Composite Curve)</a:t>
            </a:r>
          </a:p>
          <a:p>
            <a:pPr lvl="2"/>
            <a:r>
              <a:rPr lang="en-US" altLang="zh-CN" sz="1800"/>
              <a:t>104 </a:t>
            </a:r>
            <a:r>
              <a:rPr lang="zh-CN" altLang="en-US" sz="1800"/>
              <a:t>二次曲线</a:t>
            </a:r>
            <a:r>
              <a:rPr lang="en-US" altLang="zh-CN" sz="1800"/>
              <a:t>(Conic Arc)</a:t>
            </a:r>
          </a:p>
          <a:p>
            <a:pPr lvl="2"/>
            <a:r>
              <a:rPr lang="en-US" altLang="zh-CN" sz="1800"/>
              <a:t>106 </a:t>
            </a:r>
            <a:r>
              <a:rPr lang="zh-CN" altLang="en-US" sz="1800"/>
              <a:t>数据集</a:t>
            </a:r>
            <a:r>
              <a:rPr lang="en-US" altLang="zh-CN" sz="1800"/>
              <a:t>(Copious Data)</a:t>
            </a:r>
          </a:p>
          <a:p>
            <a:pPr lvl="2"/>
            <a:r>
              <a:rPr lang="en-US" altLang="zh-CN" sz="1800"/>
              <a:t>108 </a:t>
            </a:r>
            <a:r>
              <a:rPr lang="zh-CN" altLang="en-US" sz="1800"/>
              <a:t>平面</a:t>
            </a:r>
            <a:r>
              <a:rPr lang="en-US" altLang="zh-CN" sz="1800"/>
              <a:t>(Plane)</a:t>
            </a:r>
          </a:p>
          <a:p>
            <a:pPr lvl="2"/>
            <a:r>
              <a:rPr lang="en-US" altLang="zh-CN" sz="1800"/>
              <a:t>110 </a:t>
            </a:r>
            <a:r>
              <a:rPr lang="zh-CN" altLang="en-US" sz="1800"/>
              <a:t>直线</a:t>
            </a:r>
            <a:r>
              <a:rPr lang="en-US" altLang="zh-CN" sz="1800"/>
              <a:t>(Line)</a:t>
            </a:r>
          </a:p>
          <a:p>
            <a:pPr lvl="2"/>
            <a:r>
              <a:rPr lang="en-US" altLang="zh-CN" sz="1800"/>
              <a:t>112 </a:t>
            </a:r>
            <a:r>
              <a:rPr lang="zh-CN" altLang="en-US" sz="1800"/>
              <a:t>参数样条曲线</a:t>
            </a:r>
            <a:r>
              <a:rPr lang="en-US" altLang="zh-CN" sz="1800"/>
              <a:t>(Parametric Spline Curve)</a:t>
            </a:r>
          </a:p>
          <a:p>
            <a:pPr lvl="2"/>
            <a:r>
              <a:rPr lang="en-US" altLang="zh-CN" sz="1800"/>
              <a:t>114 </a:t>
            </a:r>
            <a:r>
              <a:rPr lang="zh-CN" altLang="en-US" sz="1800"/>
              <a:t>参数样条曲面</a:t>
            </a:r>
            <a:r>
              <a:rPr lang="en-US" altLang="zh-CN" sz="1800"/>
              <a:t>(Parametric Spline Surface)</a:t>
            </a:r>
          </a:p>
          <a:p>
            <a:pPr lvl="2"/>
            <a:r>
              <a:rPr lang="en-US" altLang="zh-CN" sz="1800"/>
              <a:t>116 </a:t>
            </a:r>
            <a:r>
              <a:rPr lang="zh-CN" altLang="en-US" sz="1800"/>
              <a:t>点</a:t>
            </a:r>
            <a:r>
              <a:rPr lang="en-US" altLang="zh-CN" sz="1800"/>
              <a:t>(Point) </a:t>
            </a:r>
          </a:p>
          <a:p>
            <a:pPr lvl="2"/>
            <a:r>
              <a:rPr lang="en-US" altLang="zh-CN" sz="1800"/>
              <a:t>118 </a:t>
            </a:r>
            <a:r>
              <a:rPr lang="zh-CN" altLang="en-US" sz="1800"/>
              <a:t>直纹面</a:t>
            </a:r>
            <a:r>
              <a:rPr lang="en-US" altLang="zh-CN" sz="1800"/>
              <a:t>(Ruled Surface)	</a:t>
            </a:r>
          </a:p>
          <a:p>
            <a:pPr lvl="2"/>
            <a:r>
              <a:rPr lang="en-US" altLang="zh-CN" sz="1800"/>
              <a:t>120 </a:t>
            </a:r>
            <a:r>
              <a:rPr lang="zh-CN" altLang="en-US" sz="1800"/>
              <a:t>旋转面</a:t>
            </a:r>
            <a:r>
              <a:rPr lang="en-US" altLang="zh-CN" sz="1800"/>
              <a:t>(Surface of Revolution)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5986D09-B42E-4DD7-9FCB-D3D89EB513F9}"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26A80568-9226-4524-BAD4-F691FE966615}" type="slidenum">
              <a:rPr lang="en-US" altLang="zh-CN"/>
              <a:pPr/>
              <a:t>37</a:t>
            </a:fld>
            <a:endParaRPr lang="en-US" altLang="zh-CN"/>
          </a:p>
        </p:txBody>
      </p:sp>
      <p:sp>
        <p:nvSpPr>
          <p:cNvPr id="1063938" name="Rectangle 2"/>
          <p:cNvSpPr>
            <a:spLocks noGrp="1" noRot="1" noChangeArrowheads="1"/>
          </p:cNvSpPr>
          <p:nvPr>
            <p:ph type="title"/>
          </p:nvPr>
        </p:nvSpPr>
        <p:spPr/>
        <p:txBody>
          <a:bodyPr/>
          <a:lstStyle/>
          <a:p>
            <a:r>
              <a:rPr lang="zh-CN" altLang="en-US" b="1" u="sng"/>
              <a:t>第二章：数据接口与交换标准</a:t>
            </a:r>
          </a:p>
        </p:txBody>
      </p:sp>
      <p:sp>
        <p:nvSpPr>
          <p:cNvPr id="1063939" name="Rectangle 3"/>
          <p:cNvSpPr>
            <a:spLocks noGrp="1" noRot="1" noChangeArrowheads="1"/>
          </p:cNvSpPr>
          <p:nvPr>
            <p:ph type="body" idx="1"/>
          </p:nvPr>
        </p:nvSpPr>
        <p:spPr/>
        <p:txBody>
          <a:bodyPr/>
          <a:lstStyle/>
          <a:p>
            <a:pPr lvl="2"/>
            <a:r>
              <a:rPr lang="en-US" altLang="zh-CN" sz="1800"/>
              <a:t>122 </a:t>
            </a:r>
            <a:r>
              <a:rPr lang="zh-CN" altLang="en-US" sz="1800"/>
              <a:t>列表柱面</a:t>
            </a:r>
            <a:r>
              <a:rPr lang="en-US" altLang="zh-CN" sz="1800"/>
              <a:t>(Tabulated Cylinder)</a:t>
            </a:r>
          </a:p>
          <a:p>
            <a:pPr lvl="2"/>
            <a:r>
              <a:rPr lang="en-US" altLang="zh-CN" sz="1800"/>
              <a:t>124 </a:t>
            </a:r>
            <a:r>
              <a:rPr lang="zh-CN" altLang="en-US" sz="1800"/>
              <a:t>变换矩阵</a:t>
            </a:r>
            <a:r>
              <a:rPr lang="en-US" altLang="zh-CN" sz="1800"/>
              <a:t>(Transformation Matrix)</a:t>
            </a:r>
          </a:p>
          <a:p>
            <a:pPr lvl="2"/>
            <a:r>
              <a:rPr lang="en-US" altLang="zh-CN" sz="1800"/>
              <a:t>125 </a:t>
            </a:r>
            <a:r>
              <a:rPr lang="zh-CN" altLang="en-US" sz="1800"/>
              <a:t>几何元素显示标记</a:t>
            </a:r>
            <a:r>
              <a:rPr lang="en-US" altLang="zh-CN" sz="1800"/>
              <a:t>(Flash)</a:t>
            </a:r>
          </a:p>
          <a:p>
            <a:pPr lvl="2"/>
            <a:r>
              <a:rPr lang="en-US" altLang="zh-CN" sz="1800"/>
              <a:t>126 </a:t>
            </a:r>
            <a:r>
              <a:rPr lang="zh-CN" altLang="en-US" sz="1800"/>
              <a:t>有理</a:t>
            </a:r>
            <a:r>
              <a:rPr lang="en-US" altLang="zh-CN" sz="1800"/>
              <a:t>B</a:t>
            </a:r>
            <a:r>
              <a:rPr lang="zh-CN" altLang="en-US" sz="1800"/>
              <a:t>样条曲线</a:t>
            </a:r>
            <a:r>
              <a:rPr lang="en-US" altLang="zh-CN" sz="1800"/>
              <a:t>(Rational B-Spline Curve)</a:t>
            </a:r>
          </a:p>
          <a:p>
            <a:pPr lvl="2"/>
            <a:r>
              <a:rPr lang="en-US" altLang="zh-CN" sz="1800"/>
              <a:t>128 </a:t>
            </a:r>
            <a:r>
              <a:rPr lang="zh-CN" altLang="en-US" sz="1800"/>
              <a:t>有理</a:t>
            </a:r>
            <a:r>
              <a:rPr lang="en-US" altLang="zh-CN" sz="1800"/>
              <a:t>B</a:t>
            </a:r>
            <a:r>
              <a:rPr lang="zh-CN" altLang="en-US" sz="1800"/>
              <a:t>样条曲面</a:t>
            </a:r>
            <a:r>
              <a:rPr lang="en-US" altLang="zh-CN" sz="1800"/>
              <a:t>(Rational B-Spline Surface)</a:t>
            </a:r>
          </a:p>
          <a:p>
            <a:pPr lvl="2"/>
            <a:r>
              <a:rPr lang="en-US" altLang="zh-CN" sz="1800"/>
              <a:t>130 </a:t>
            </a:r>
            <a:r>
              <a:rPr lang="zh-CN" altLang="en-US" sz="1800"/>
              <a:t>等距曲线</a:t>
            </a:r>
            <a:r>
              <a:rPr lang="en-US" altLang="zh-CN" sz="1800"/>
              <a:t>(Offset Curve) </a:t>
            </a:r>
          </a:p>
          <a:p>
            <a:pPr lvl="2"/>
            <a:r>
              <a:rPr lang="en-US" altLang="zh-CN" sz="1800"/>
              <a:t>140 </a:t>
            </a:r>
            <a:r>
              <a:rPr lang="zh-CN" altLang="en-US" sz="1800"/>
              <a:t>等距曲面</a:t>
            </a:r>
            <a:r>
              <a:rPr lang="en-US" altLang="zh-CN" sz="1800"/>
              <a:t>(Offset Surface)</a:t>
            </a:r>
          </a:p>
          <a:p>
            <a:pPr lvl="2"/>
            <a:r>
              <a:rPr lang="en-US" altLang="zh-CN" sz="1800"/>
              <a:t>141 </a:t>
            </a:r>
            <a:r>
              <a:rPr lang="zh-CN" altLang="en-US" sz="1800"/>
              <a:t>边界</a:t>
            </a:r>
            <a:r>
              <a:rPr lang="en-US" altLang="zh-CN" sz="1800"/>
              <a:t>(Boundary)</a:t>
            </a:r>
          </a:p>
          <a:p>
            <a:pPr lvl="2"/>
            <a:r>
              <a:rPr lang="en-US" altLang="zh-CN" sz="1800"/>
              <a:t>142 </a:t>
            </a:r>
            <a:r>
              <a:rPr lang="zh-CN" altLang="en-US" sz="1800"/>
              <a:t>参数曲面上的曲线</a:t>
            </a:r>
            <a:r>
              <a:rPr lang="en-US" altLang="zh-CN" sz="1800"/>
              <a:t>(Curve on a Parametric Surface)</a:t>
            </a:r>
          </a:p>
          <a:p>
            <a:pPr lvl="2"/>
            <a:r>
              <a:rPr lang="en-US" altLang="zh-CN" sz="1800"/>
              <a:t>143 </a:t>
            </a:r>
            <a:r>
              <a:rPr lang="zh-CN" altLang="en-US" sz="1800"/>
              <a:t>有界曲面</a:t>
            </a:r>
            <a:r>
              <a:rPr lang="en-US" altLang="zh-CN" sz="1800"/>
              <a:t>(Bounded Surface)</a:t>
            </a:r>
          </a:p>
          <a:p>
            <a:pPr lvl="2"/>
            <a:r>
              <a:rPr lang="en-US" altLang="zh-CN" sz="1800"/>
              <a:t>144 </a:t>
            </a:r>
            <a:r>
              <a:rPr lang="zh-CN" altLang="en-US" sz="1800"/>
              <a:t>剪裁曲面</a:t>
            </a:r>
            <a:r>
              <a:rPr lang="en-US" altLang="zh-CN" sz="1800"/>
              <a:t>(Trimmed Parametric Surface)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6260FAE-7A4B-4FCA-A9A8-03E417EC2882}"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CF500392-423D-4B14-95D4-227EC3E8C05A}" type="slidenum">
              <a:rPr lang="en-US" altLang="zh-CN"/>
              <a:pPr/>
              <a:t>38</a:t>
            </a:fld>
            <a:endParaRPr lang="en-US" altLang="zh-CN"/>
          </a:p>
        </p:txBody>
      </p:sp>
      <p:sp>
        <p:nvSpPr>
          <p:cNvPr id="1064962" name="Rectangle 2"/>
          <p:cNvSpPr>
            <a:spLocks noGrp="1" noRot="1" noChangeArrowheads="1"/>
          </p:cNvSpPr>
          <p:nvPr>
            <p:ph type="title"/>
          </p:nvPr>
        </p:nvSpPr>
        <p:spPr/>
        <p:txBody>
          <a:bodyPr/>
          <a:lstStyle/>
          <a:p>
            <a:r>
              <a:rPr lang="zh-CN" altLang="en-US" b="1" u="sng"/>
              <a:t>第二章：数据接口与交换标准</a:t>
            </a:r>
          </a:p>
        </p:txBody>
      </p:sp>
      <p:sp>
        <p:nvSpPr>
          <p:cNvPr id="1064963" name="Rectangle 3"/>
          <p:cNvSpPr>
            <a:spLocks noGrp="1" noRot="1" noChangeArrowheads="1"/>
          </p:cNvSpPr>
          <p:nvPr>
            <p:ph type="body" idx="1"/>
          </p:nvPr>
        </p:nvSpPr>
        <p:spPr/>
        <p:txBody>
          <a:bodyPr/>
          <a:lstStyle/>
          <a:p>
            <a:pPr lvl="1"/>
            <a:r>
              <a:rPr lang="zh-CN" altLang="en-US" sz="2000"/>
              <a:t>构造实体几何元素</a:t>
            </a:r>
          </a:p>
          <a:p>
            <a:pPr lvl="2"/>
            <a:r>
              <a:rPr lang="en-US" altLang="zh-CN" sz="1800"/>
              <a:t>150 </a:t>
            </a:r>
            <a:r>
              <a:rPr lang="zh-CN" altLang="en-US" sz="1800"/>
              <a:t>块</a:t>
            </a:r>
            <a:r>
              <a:rPr lang="en-US" altLang="zh-CN" sz="1800"/>
              <a:t>(Block)</a:t>
            </a:r>
          </a:p>
          <a:p>
            <a:pPr lvl="2"/>
            <a:r>
              <a:rPr lang="en-US" altLang="zh-CN" sz="1800"/>
              <a:t>152 </a:t>
            </a:r>
            <a:r>
              <a:rPr lang="zh-CN" altLang="en-US" sz="1800"/>
              <a:t>直角楔体</a:t>
            </a:r>
            <a:r>
              <a:rPr lang="en-US" altLang="zh-CN" sz="1800"/>
              <a:t>(Right Angular Wedge)</a:t>
            </a:r>
          </a:p>
          <a:p>
            <a:pPr lvl="2"/>
            <a:r>
              <a:rPr lang="en-US" altLang="zh-CN" sz="1800"/>
              <a:t>154 </a:t>
            </a:r>
            <a:r>
              <a:rPr lang="zh-CN" altLang="en-US" sz="1800"/>
              <a:t>正圆柱</a:t>
            </a:r>
            <a:r>
              <a:rPr lang="en-US" altLang="zh-CN" sz="1800"/>
              <a:t>(Right Circular Cylinder)</a:t>
            </a:r>
          </a:p>
          <a:p>
            <a:pPr lvl="2"/>
            <a:r>
              <a:rPr lang="en-US" altLang="zh-CN" sz="1800"/>
              <a:t>156 </a:t>
            </a:r>
            <a:r>
              <a:rPr lang="zh-CN" altLang="en-US" sz="1800"/>
              <a:t>正圆锥</a:t>
            </a:r>
            <a:r>
              <a:rPr lang="en-US" altLang="zh-CN" sz="1800"/>
              <a:t>(Right Circular Cone Frustum)</a:t>
            </a:r>
          </a:p>
          <a:p>
            <a:pPr lvl="2"/>
            <a:r>
              <a:rPr lang="en-US" altLang="zh-CN" sz="1800"/>
              <a:t>158 </a:t>
            </a:r>
            <a:r>
              <a:rPr lang="zh-CN" altLang="en-US" sz="1800"/>
              <a:t>球体</a:t>
            </a:r>
            <a:r>
              <a:rPr lang="en-US" altLang="zh-CN" sz="1800"/>
              <a:t>(Sphere)</a:t>
            </a:r>
          </a:p>
          <a:p>
            <a:pPr lvl="2"/>
            <a:r>
              <a:rPr lang="en-US" altLang="zh-CN" sz="1800"/>
              <a:t>160 </a:t>
            </a:r>
            <a:r>
              <a:rPr lang="zh-CN" altLang="en-US" sz="1800"/>
              <a:t>圆环</a:t>
            </a:r>
            <a:r>
              <a:rPr lang="en-US" altLang="zh-CN" sz="1800"/>
              <a:t>(Torus)</a:t>
            </a:r>
          </a:p>
          <a:p>
            <a:pPr lvl="2"/>
            <a:r>
              <a:rPr lang="en-US" altLang="zh-CN" sz="1800"/>
              <a:t>162 </a:t>
            </a:r>
            <a:r>
              <a:rPr lang="zh-CN" altLang="en-US" sz="1800"/>
              <a:t>旋转体</a:t>
            </a:r>
            <a:r>
              <a:rPr lang="en-US" altLang="zh-CN" sz="1800"/>
              <a:t>(Solid of Revolution)</a:t>
            </a:r>
          </a:p>
          <a:p>
            <a:pPr lvl="2"/>
            <a:r>
              <a:rPr lang="en-US" altLang="zh-CN" sz="1800"/>
              <a:t>164 </a:t>
            </a:r>
            <a:r>
              <a:rPr lang="zh-CN" altLang="en-US" sz="1800"/>
              <a:t>线性拉伸体</a:t>
            </a:r>
            <a:r>
              <a:rPr lang="en-US" altLang="zh-CN" sz="1800"/>
              <a:t>(Solid of Linear Extrusion)</a:t>
            </a:r>
          </a:p>
          <a:p>
            <a:pPr lvl="2"/>
            <a:r>
              <a:rPr lang="en-US" altLang="zh-CN" sz="1800"/>
              <a:t>168 </a:t>
            </a:r>
            <a:r>
              <a:rPr lang="zh-CN" altLang="en-US" sz="1800"/>
              <a:t>椭圆体</a:t>
            </a:r>
            <a:r>
              <a:rPr lang="en-US" altLang="zh-CN" sz="1800"/>
              <a:t>(Ellipsoid)</a:t>
            </a:r>
          </a:p>
          <a:p>
            <a:pPr lvl="2"/>
            <a:r>
              <a:rPr lang="en-US" altLang="zh-CN" sz="1800"/>
              <a:t>180 </a:t>
            </a:r>
            <a:r>
              <a:rPr lang="zh-CN" altLang="en-US" sz="1800"/>
              <a:t>布尔树</a:t>
            </a:r>
            <a:r>
              <a:rPr lang="en-US" altLang="zh-CN" sz="1800"/>
              <a:t>(Boolean Tree)</a:t>
            </a:r>
          </a:p>
          <a:p>
            <a:pPr lvl="2"/>
            <a:r>
              <a:rPr lang="en-US" altLang="zh-CN" sz="1800"/>
              <a:t>182 </a:t>
            </a:r>
            <a:r>
              <a:rPr lang="zh-CN" altLang="en-US" sz="1800"/>
              <a:t>选择部件</a:t>
            </a:r>
            <a:r>
              <a:rPr lang="en-US" altLang="zh-CN" sz="1800"/>
              <a:t>(Selected Component)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DF92F11-D19F-4625-BD4F-9736607EBEFC}"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FB61B6CD-E1A6-464E-BF8B-96D9DC68A8D1}" type="slidenum">
              <a:rPr lang="en-US" altLang="zh-CN"/>
              <a:pPr/>
              <a:t>39</a:t>
            </a:fld>
            <a:endParaRPr lang="en-US" altLang="zh-CN"/>
          </a:p>
        </p:txBody>
      </p:sp>
      <p:sp>
        <p:nvSpPr>
          <p:cNvPr id="1065986" name="Rectangle 2"/>
          <p:cNvSpPr>
            <a:spLocks noGrp="1" noRot="1" noChangeArrowheads="1"/>
          </p:cNvSpPr>
          <p:nvPr>
            <p:ph type="title"/>
          </p:nvPr>
        </p:nvSpPr>
        <p:spPr/>
        <p:txBody>
          <a:bodyPr/>
          <a:lstStyle/>
          <a:p>
            <a:r>
              <a:rPr lang="zh-CN" altLang="en-US" b="1" u="sng"/>
              <a:t>第二章：数据接口与交换标准</a:t>
            </a:r>
          </a:p>
        </p:txBody>
      </p:sp>
      <p:sp>
        <p:nvSpPr>
          <p:cNvPr id="1065987" name="Rectangle 3"/>
          <p:cNvSpPr>
            <a:spLocks noGrp="1" noRot="1" noChangeArrowheads="1"/>
          </p:cNvSpPr>
          <p:nvPr>
            <p:ph type="body" idx="1"/>
          </p:nvPr>
        </p:nvSpPr>
        <p:spPr/>
        <p:txBody>
          <a:bodyPr/>
          <a:lstStyle/>
          <a:p>
            <a:pPr lvl="2"/>
            <a:r>
              <a:rPr lang="en-US" altLang="zh-CN" sz="1800"/>
              <a:t>184 </a:t>
            </a:r>
            <a:r>
              <a:rPr lang="zh-CN" altLang="en-US" sz="1800"/>
              <a:t>实体装配</a:t>
            </a:r>
            <a:r>
              <a:rPr lang="en-US" altLang="zh-CN" sz="1800"/>
              <a:t>(Solid Assembly)</a:t>
            </a:r>
          </a:p>
          <a:p>
            <a:pPr lvl="2"/>
            <a:r>
              <a:rPr lang="en-US" altLang="zh-CN" sz="1800"/>
              <a:t>430 </a:t>
            </a:r>
            <a:r>
              <a:rPr lang="zh-CN" altLang="en-US" sz="1800"/>
              <a:t>实体实例</a:t>
            </a:r>
            <a:r>
              <a:rPr lang="en-US" altLang="zh-CN" sz="1800"/>
              <a:t>(Solid Instance)</a:t>
            </a:r>
          </a:p>
          <a:p>
            <a:pPr lvl="1"/>
            <a:r>
              <a:rPr lang="en-US" altLang="zh-CN" sz="2000"/>
              <a:t>B-Rep</a:t>
            </a:r>
            <a:r>
              <a:rPr lang="zh-CN" altLang="en-US" sz="2000"/>
              <a:t>实体元素</a:t>
            </a:r>
          </a:p>
          <a:p>
            <a:pPr lvl="2"/>
            <a:r>
              <a:rPr lang="zh-CN" altLang="en-US" sz="1800"/>
              <a:t>边界表示</a:t>
            </a:r>
            <a:r>
              <a:rPr lang="en-US" altLang="zh-CN" sz="1800"/>
              <a:t>B-Rep</a:t>
            </a:r>
            <a:r>
              <a:rPr lang="zh-CN" altLang="en-US" sz="1800"/>
              <a:t>实体模型元素包括拓扑元素集、曲面元素集和曲线元素集。    </a:t>
            </a:r>
          </a:p>
          <a:p>
            <a:pPr lvl="2"/>
            <a:r>
              <a:rPr lang="zh-CN" altLang="en-US" sz="1800"/>
              <a:t>拓扑元素集如下</a:t>
            </a:r>
          </a:p>
          <a:p>
            <a:pPr lvl="3"/>
            <a:r>
              <a:rPr lang="en-US" altLang="zh-CN" sz="1600"/>
              <a:t>186 </a:t>
            </a:r>
            <a:r>
              <a:rPr lang="zh-CN" altLang="en-US" sz="1600"/>
              <a:t>流形</a:t>
            </a:r>
            <a:r>
              <a:rPr lang="en-US" altLang="zh-CN" sz="1600"/>
              <a:t>B-Rep</a:t>
            </a:r>
            <a:r>
              <a:rPr lang="zh-CN" altLang="en-US" sz="1600"/>
              <a:t>实体</a:t>
            </a:r>
            <a:r>
              <a:rPr lang="en-US" altLang="zh-CN" sz="1600"/>
              <a:t>(Manifold Solid B-Rep Object)</a:t>
            </a:r>
          </a:p>
          <a:p>
            <a:pPr lvl="3"/>
            <a:r>
              <a:rPr lang="en-US" altLang="zh-CN" sz="1600"/>
              <a:t>502 </a:t>
            </a:r>
            <a:r>
              <a:rPr lang="zh-CN" altLang="en-US" sz="1600"/>
              <a:t>顶点</a:t>
            </a:r>
            <a:r>
              <a:rPr lang="en-US" altLang="zh-CN" sz="1600"/>
              <a:t>(Vertex)</a:t>
            </a:r>
          </a:p>
          <a:p>
            <a:pPr lvl="3"/>
            <a:r>
              <a:rPr lang="en-US" altLang="zh-CN" sz="1600"/>
              <a:t>504 </a:t>
            </a:r>
            <a:r>
              <a:rPr lang="zh-CN" altLang="en-US" sz="1600"/>
              <a:t>边</a:t>
            </a:r>
            <a:r>
              <a:rPr lang="en-US" altLang="zh-CN" sz="1600"/>
              <a:t>(Edge)</a:t>
            </a:r>
          </a:p>
          <a:p>
            <a:pPr lvl="3"/>
            <a:r>
              <a:rPr lang="en-US" altLang="zh-CN" sz="1600"/>
              <a:t>508 </a:t>
            </a:r>
            <a:r>
              <a:rPr lang="zh-CN" altLang="en-US" sz="1600"/>
              <a:t>环</a:t>
            </a:r>
            <a:r>
              <a:rPr lang="en-US" altLang="zh-CN" sz="1600"/>
              <a:t>(Loop)</a:t>
            </a:r>
          </a:p>
          <a:p>
            <a:pPr lvl="3"/>
            <a:r>
              <a:rPr lang="en-US" altLang="zh-CN" sz="1600"/>
              <a:t>510 </a:t>
            </a:r>
            <a:r>
              <a:rPr lang="zh-CN" altLang="en-US" sz="1600"/>
              <a:t>面</a:t>
            </a:r>
            <a:r>
              <a:rPr lang="en-US" altLang="zh-CN" sz="1600"/>
              <a:t>(Face)</a:t>
            </a:r>
          </a:p>
          <a:p>
            <a:pPr lvl="3"/>
            <a:r>
              <a:rPr lang="en-US" altLang="zh-CN" sz="1600"/>
              <a:t>514 </a:t>
            </a:r>
            <a:r>
              <a:rPr lang="zh-CN" altLang="en-US" sz="1600"/>
              <a:t>壳</a:t>
            </a:r>
            <a:r>
              <a:rPr lang="en-US" altLang="zh-CN" sz="1600"/>
              <a:t>(Shell)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842AFC3-39E5-4BF9-BF3C-3E14C4B0D709}"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1269F5F2-722D-4FDB-A364-D9B10449CB3E}" type="slidenum">
              <a:rPr lang="en-US" altLang="zh-CN"/>
              <a:pPr/>
              <a:t>4</a:t>
            </a:fld>
            <a:endParaRPr lang="en-US" altLang="zh-CN"/>
          </a:p>
        </p:txBody>
      </p:sp>
      <p:sp>
        <p:nvSpPr>
          <p:cNvPr id="899074" name="Rectangle 2"/>
          <p:cNvSpPr>
            <a:spLocks noGrp="1" noRot="1" noChangeArrowheads="1"/>
          </p:cNvSpPr>
          <p:nvPr>
            <p:ph type="title"/>
          </p:nvPr>
        </p:nvSpPr>
        <p:spPr/>
        <p:txBody>
          <a:bodyPr/>
          <a:lstStyle/>
          <a:p>
            <a:r>
              <a:rPr lang="zh-CN" altLang="en-US" b="1" u="sng"/>
              <a:t>第二章：数据接口与交换标准</a:t>
            </a:r>
          </a:p>
        </p:txBody>
      </p:sp>
      <p:sp>
        <p:nvSpPr>
          <p:cNvPr id="899075" name="Rectangle 3"/>
          <p:cNvSpPr>
            <a:spLocks noGrp="1" noRot="1" noChangeArrowheads="1"/>
          </p:cNvSpPr>
          <p:nvPr>
            <p:ph type="body" idx="1"/>
          </p:nvPr>
        </p:nvSpPr>
        <p:spPr/>
        <p:txBody>
          <a:bodyPr/>
          <a:lstStyle/>
          <a:p>
            <a:r>
              <a:rPr lang="en-US" altLang="zh-CN" sz="2400" dirty="0"/>
              <a:t>2.1 </a:t>
            </a:r>
            <a:r>
              <a:rPr lang="zh-CN" altLang="en-US" sz="2400" dirty="0"/>
              <a:t>图形核心系统</a:t>
            </a:r>
            <a:r>
              <a:rPr lang="en-US" altLang="zh-CN" sz="2400" dirty="0"/>
              <a:t>GKS</a:t>
            </a:r>
          </a:p>
          <a:p>
            <a:pPr lvl="1"/>
            <a:r>
              <a:rPr lang="en-US" altLang="zh-CN" sz="2000" dirty="0"/>
              <a:t>GKS(Graphics </a:t>
            </a:r>
            <a:r>
              <a:rPr lang="en-US" altLang="zh-CN" sz="2000" dirty="0" err="1"/>
              <a:t>Kernal</a:t>
            </a:r>
            <a:r>
              <a:rPr lang="en-US" altLang="zh-CN" sz="2000" dirty="0"/>
              <a:t> System)</a:t>
            </a:r>
            <a:r>
              <a:rPr lang="zh-CN" altLang="en-US" sz="2000" dirty="0"/>
              <a:t>提供了在应用程序和图形输入输出设备之间的功能接口，定义了一个独立于语言的图形核心系统，在具体应用中，必须符合所使用语言的约定方式，把</a:t>
            </a:r>
            <a:r>
              <a:rPr lang="en-US" altLang="zh-CN" sz="2000" dirty="0"/>
              <a:t>GKS</a:t>
            </a:r>
            <a:r>
              <a:rPr lang="zh-CN" altLang="en-US" sz="2000" dirty="0"/>
              <a:t>嵌入到相应的语言之中</a:t>
            </a:r>
          </a:p>
          <a:p>
            <a:pPr lvl="1"/>
            <a:r>
              <a:rPr lang="en-US" altLang="zh-CN" sz="2000" dirty="0"/>
              <a:t>GKS</a:t>
            </a:r>
            <a:r>
              <a:rPr lang="zh-CN" altLang="en-US" sz="2000" dirty="0"/>
              <a:t>在应用程序和图形输入输出设备之间提供了功能接口，它包括一系列交互和非交互式图形设备的全部图形处理功能，大致分为以下十类</a:t>
            </a:r>
          </a:p>
          <a:p>
            <a:pPr lvl="2"/>
            <a:r>
              <a:rPr lang="zh-CN" altLang="en-US" sz="1800" dirty="0"/>
              <a:t>控制功能</a:t>
            </a:r>
          </a:p>
          <a:p>
            <a:pPr lvl="3"/>
            <a:r>
              <a:rPr lang="zh-CN" altLang="en-US" sz="1600" dirty="0"/>
              <a:t>执行打开、并闭</a:t>
            </a:r>
            <a:r>
              <a:rPr lang="en-US" altLang="zh-CN" sz="1600" dirty="0"/>
              <a:t>GKS</a:t>
            </a:r>
            <a:r>
              <a:rPr lang="zh-CN" altLang="en-US" sz="1600" dirty="0"/>
              <a:t>以及使工作站进入或退出活动状态和删除工作站等</a:t>
            </a:r>
          </a:p>
          <a:p>
            <a:pPr lvl="2"/>
            <a:r>
              <a:rPr lang="zh-CN" altLang="en-US" sz="1800" dirty="0"/>
              <a:t>输出功能</a:t>
            </a:r>
          </a:p>
          <a:p>
            <a:pPr lvl="3"/>
            <a:r>
              <a:rPr lang="zh-CN" altLang="en-US" sz="1600" dirty="0"/>
              <a:t>确定输出图形类型</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CAEC464-8715-4E43-B5AF-7DF45D7F24CB}"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84B0976A-DC19-4C07-A440-03240A0B777D}" type="slidenum">
              <a:rPr lang="en-US" altLang="zh-CN"/>
              <a:pPr/>
              <a:t>40</a:t>
            </a:fld>
            <a:endParaRPr lang="en-US" altLang="zh-CN"/>
          </a:p>
        </p:txBody>
      </p:sp>
      <p:sp>
        <p:nvSpPr>
          <p:cNvPr id="1067010" name="Rectangle 2"/>
          <p:cNvSpPr>
            <a:spLocks noGrp="1" noRot="1" noChangeArrowheads="1"/>
          </p:cNvSpPr>
          <p:nvPr>
            <p:ph type="title"/>
          </p:nvPr>
        </p:nvSpPr>
        <p:spPr/>
        <p:txBody>
          <a:bodyPr/>
          <a:lstStyle/>
          <a:p>
            <a:r>
              <a:rPr lang="zh-CN" altLang="en-US" b="1" u="sng"/>
              <a:t>第二章：数据接口与交换标准</a:t>
            </a:r>
          </a:p>
        </p:txBody>
      </p:sp>
      <p:sp>
        <p:nvSpPr>
          <p:cNvPr id="1067011" name="Rectangle 3"/>
          <p:cNvSpPr>
            <a:spLocks noGrp="1" noRot="1" noChangeArrowheads="1"/>
          </p:cNvSpPr>
          <p:nvPr>
            <p:ph type="body" idx="1"/>
          </p:nvPr>
        </p:nvSpPr>
        <p:spPr/>
        <p:txBody>
          <a:bodyPr/>
          <a:lstStyle/>
          <a:p>
            <a:pPr lvl="2"/>
            <a:r>
              <a:rPr lang="zh-CN" altLang="en-US" sz="1800"/>
              <a:t>曲面元素集如下</a:t>
            </a:r>
          </a:p>
          <a:p>
            <a:pPr lvl="3"/>
            <a:r>
              <a:rPr lang="en-US" altLang="zh-CN" sz="1600"/>
              <a:t>114 </a:t>
            </a:r>
            <a:r>
              <a:rPr lang="zh-CN" altLang="en-US" sz="1600"/>
              <a:t>参数样条曲面</a:t>
            </a:r>
            <a:r>
              <a:rPr lang="en-US" altLang="zh-CN" sz="1600"/>
              <a:t>(Parametric Spline Surface)</a:t>
            </a:r>
          </a:p>
          <a:p>
            <a:pPr lvl="3"/>
            <a:r>
              <a:rPr lang="en-US" altLang="zh-CN" sz="1600"/>
              <a:t>118 </a:t>
            </a:r>
            <a:r>
              <a:rPr lang="zh-CN" altLang="en-US" sz="1600"/>
              <a:t>直纹面</a:t>
            </a:r>
            <a:r>
              <a:rPr lang="en-US" altLang="zh-CN" sz="1600"/>
              <a:t>(Ruled Surface)</a:t>
            </a:r>
          </a:p>
          <a:p>
            <a:pPr lvl="3"/>
            <a:r>
              <a:rPr lang="en-US" altLang="zh-CN" sz="1600"/>
              <a:t>120 </a:t>
            </a:r>
            <a:r>
              <a:rPr lang="zh-CN" altLang="en-US" sz="1600"/>
              <a:t>旋转面</a:t>
            </a:r>
            <a:r>
              <a:rPr lang="en-US" altLang="zh-CN" sz="1600"/>
              <a:t>(Surface of Revolution)</a:t>
            </a:r>
          </a:p>
          <a:p>
            <a:pPr lvl="3"/>
            <a:r>
              <a:rPr lang="en-US" altLang="zh-CN" sz="1600"/>
              <a:t>122 </a:t>
            </a:r>
            <a:r>
              <a:rPr lang="zh-CN" altLang="en-US" sz="1600"/>
              <a:t>列表柱面</a:t>
            </a:r>
            <a:r>
              <a:rPr lang="en-US" altLang="zh-CN" sz="1600"/>
              <a:t>(Tabulated Cylinder)</a:t>
            </a:r>
          </a:p>
          <a:p>
            <a:pPr lvl="3"/>
            <a:r>
              <a:rPr lang="en-US" altLang="zh-CN" sz="1600"/>
              <a:t>128 </a:t>
            </a:r>
            <a:r>
              <a:rPr lang="zh-CN" altLang="en-US" sz="1600"/>
              <a:t>有理</a:t>
            </a:r>
            <a:r>
              <a:rPr lang="en-US" altLang="zh-CN" sz="1600"/>
              <a:t>B</a:t>
            </a:r>
            <a:r>
              <a:rPr lang="zh-CN" altLang="en-US" sz="1600"/>
              <a:t>样条曲面</a:t>
            </a:r>
            <a:r>
              <a:rPr lang="en-US" altLang="zh-CN" sz="1600"/>
              <a:t>(Rational B-Spline Surface)</a:t>
            </a:r>
          </a:p>
          <a:p>
            <a:pPr lvl="3"/>
            <a:r>
              <a:rPr lang="en-US" altLang="zh-CN" sz="1600"/>
              <a:t>140 </a:t>
            </a:r>
            <a:r>
              <a:rPr lang="zh-CN" altLang="en-US" sz="1600"/>
              <a:t>等距曲面</a:t>
            </a:r>
            <a:r>
              <a:rPr lang="en-US" altLang="zh-CN" sz="1600"/>
              <a:t>(Offset Surface)</a:t>
            </a:r>
          </a:p>
          <a:p>
            <a:pPr lvl="3"/>
            <a:r>
              <a:rPr lang="en-US" altLang="zh-CN" sz="1600"/>
              <a:t>190 </a:t>
            </a:r>
            <a:r>
              <a:rPr lang="zh-CN" altLang="en-US" sz="1600"/>
              <a:t>平曲面</a:t>
            </a:r>
            <a:r>
              <a:rPr lang="en-US" altLang="zh-CN" sz="1600"/>
              <a:t>(Plane Surface)</a:t>
            </a:r>
          </a:p>
          <a:p>
            <a:pPr lvl="3"/>
            <a:r>
              <a:rPr lang="en-US" altLang="zh-CN" sz="1600"/>
              <a:t>192 </a:t>
            </a:r>
            <a:r>
              <a:rPr lang="zh-CN" altLang="en-US" sz="1600"/>
              <a:t>正圆柱面</a:t>
            </a:r>
            <a:r>
              <a:rPr lang="en-US" altLang="zh-CN" sz="1600"/>
              <a:t>(Right Circular Cylindrical Surface)</a:t>
            </a:r>
          </a:p>
          <a:p>
            <a:pPr lvl="3"/>
            <a:r>
              <a:rPr lang="en-US" altLang="zh-CN" sz="1600"/>
              <a:t>194 </a:t>
            </a:r>
            <a:r>
              <a:rPr lang="zh-CN" altLang="en-US" sz="1600"/>
              <a:t>正圆锥面</a:t>
            </a:r>
            <a:r>
              <a:rPr lang="en-US" altLang="zh-CN" sz="1600"/>
              <a:t>(Right Circular Conical Surface)</a:t>
            </a:r>
          </a:p>
          <a:p>
            <a:pPr lvl="3"/>
            <a:r>
              <a:rPr lang="en-US" altLang="zh-CN" sz="1600"/>
              <a:t>196 </a:t>
            </a:r>
            <a:r>
              <a:rPr lang="zh-CN" altLang="en-US" sz="1600"/>
              <a:t>球面</a:t>
            </a:r>
            <a:r>
              <a:rPr lang="en-US" altLang="zh-CN" sz="1600"/>
              <a:t>(Spherical Surface)</a:t>
            </a:r>
          </a:p>
          <a:p>
            <a:pPr lvl="3"/>
            <a:r>
              <a:rPr lang="en-US" altLang="zh-CN" sz="1600"/>
              <a:t>198 </a:t>
            </a:r>
            <a:r>
              <a:rPr lang="zh-CN" altLang="en-US" sz="1600"/>
              <a:t>圆环面</a:t>
            </a:r>
            <a:r>
              <a:rPr lang="en-US" altLang="zh-CN" sz="1600"/>
              <a:t>(Toroidal Surface)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2B09124-42D6-45DE-9987-8E88B1014AFD}"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A8F6F89F-F511-4317-A1FB-8AAB335590A3}" type="slidenum">
              <a:rPr lang="en-US" altLang="zh-CN"/>
              <a:pPr/>
              <a:t>41</a:t>
            </a:fld>
            <a:endParaRPr lang="en-US" altLang="zh-CN"/>
          </a:p>
        </p:txBody>
      </p:sp>
      <p:sp>
        <p:nvSpPr>
          <p:cNvPr id="468994" name="Rectangle 2"/>
          <p:cNvSpPr>
            <a:spLocks noGrp="1" noRot="1" noChangeArrowheads="1"/>
          </p:cNvSpPr>
          <p:nvPr>
            <p:ph type="title"/>
          </p:nvPr>
        </p:nvSpPr>
        <p:spPr/>
        <p:txBody>
          <a:bodyPr/>
          <a:lstStyle/>
          <a:p>
            <a:r>
              <a:rPr lang="zh-CN" altLang="en-US" b="1" u="sng"/>
              <a:t>第二章：数据接口与交换标准</a:t>
            </a:r>
          </a:p>
        </p:txBody>
      </p:sp>
      <p:sp>
        <p:nvSpPr>
          <p:cNvPr id="468995" name="Rectangle 3"/>
          <p:cNvSpPr>
            <a:spLocks noGrp="1" noRot="1" noChangeArrowheads="1"/>
          </p:cNvSpPr>
          <p:nvPr>
            <p:ph type="body" idx="1"/>
          </p:nvPr>
        </p:nvSpPr>
        <p:spPr/>
        <p:txBody>
          <a:bodyPr/>
          <a:lstStyle/>
          <a:p>
            <a:pPr lvl="2" algn="just"/>
            <a:r>
              <a:rPr lang="zh-CN" altLang="en-US" sz="1800"/>
              <a:t>曲线元素集如下</a:t>
            </a:r>
          </a:p>
          <a:p>
            <a:pPr lvl="3" algn="just"/>
            <a:r>
              <a:rPr lang="en-US" altLang="zh-CN" sz="1600"/>
              <a:t>100 </a:t>
            </a:r>
            <a:r>
              <a:rPr lang="zh-CN" altLang="en-US" sz="1600"/>
              <a:t>圆弧</a:t>
            </a:r>
            <a:r>
              <a:rPr lang="en-US" altLang="zh-CN" sz="1600"/>
              <a:t>(Circular Arc)</a:t>
            </a:r>
          </a:p>
          <a:p>
            <a:pPr lvl="3" algn="just"/>
            <a:r>
              <a:rPr lang="en-US" altLang="zh-CN" sz="1600"/>
              <a:t>102 </a:t>
            </a:r>
            <a:r>
              <a:rPr lang="zh-CN" altLang="en-US" sz="1600"/>
              <a:t>组合曲线</a:t>
            </a:r>
            <a:r>
              <a:rPr lang="en-US" altLang="zh-CN" sz="1600"/>
              <a:t>(Composite Curve)</a:t>
            </a:r>
          </a:p>
          <a:p>
            <a:pPr lvl="3" algn="just"/>
            <a:r>
              <a:rPr lang="en-US" altLang="zh-CN" sz="1600"/>
              <a:t>104 </a:t>
            </a:r>
            <a:r>
              <a:rPr lang="zh-CN" altLang="en-US" sz="1600"/>
              <a:t>二次曲线</a:t>
            </a:r>
            <a:r>
              <a:rPr lang="en-US" altLang="zh-CN" sz="1600"/>
              <a:t>(Conic Arc)</a:t>
            </a:r>
          </a:p>
          <a:p>
            <a:pPr lvl="3" algn="just"/>
            <a:r>
              <a:rPr lang="en-US" altLang="zh-CN" sz="1600"/>
              <a:t>106/11 2D </a:t>
            </a:r>
            <a:r>
              <a:rPr lang="zh-CN" altLang="en-US" sz="1600"/>
              <a:t>路径</a:t>
            </a:r>
            <a:r>
              <a:rPr lang="en-US" altLang="zh-CN" sz="1600"/>
              <a:t>(2D Path)</a:t>
            </a:r>
          </a:p>
          <a:p>
            <a:pPr lvl="3" algn="just"/>
            <a:r>
              <a:rPr lang="en-US" altLang="zh-CN" sz="1600"/>
              <a:t>106/12 3D </a:t>
            </a:r>
            <a:r>
              <a:rPr lang="zh-CN" altLang="en-US" sz="1600"/>
              <a:t>路径</a:t>
            </a:r>
            <a:r>
              <a:rPr lang="en-US" altLang="zh-CN" sz="1600"/>
              <a:t>(3D Path)</a:t>
            </a:r>
          </a:p>
          <a:p>
            <a:pPr lvl="3" algn="just"/>
            <a:r>
              <a:rPr lang="en-US" altLang="zh-CN" sz="1600"/>
              <a:t>106/63 </a:t>
            </a:r>
            <a:r>
              <a:rPr lang="zh-CN" altLang="en-US" sz="1600"/>
              <a:t>平面封闭曲线</a:t>
            </a:r>
            <a:r>
              <a:rPr lang="en-US" altLang="zh-CN" sz="1600"/>
              <a:t>(Closed Planar Curve)</a:t>
            </a:r>
          </a:p>
          <a:p>
            <a:pPr lvl="3" algn="just"/>
            <a:r>
              <a:rPr lang="en-US" altLang="zh-CN" sz="1600"/>
              <a:t>110 </a:t>
            </a:r>
            <a:r>
              <a:rPr lang="zh-CN" altLang="en-US" sz="1600"/>
              <a:t>直线</a:t>
            </a:r>
            <a:r>
              <a:rPr lang="en-US" altLang="zh-CN" sz="1600"/>
              <a:t>(Line)</a:t>
            </a:r>
          </a:p>
          <a:p>
            <a:pPr lvl="3" algn="just"/>
            <a:r>
              <a:rPr lang="en-US" altLang="zh-CN" sz="1600"/>
              <a:t>112 </a:t>
            </a:r>
            <a:r>
              <a:rPr lang="zh-CN" altLang="en-US" sz="1600"/>
              <a:t>参数样条曲线</a:t>
            </a:r>
            <a:r>
              <a:rPr lang="en-US" altLang="zh-CN" sz="1600"/>
              <a:t>(Parametric Spline Curve)</a:t>
            </a:r>
          </a:p>
          <a:p>
            <a:pPr lvl="3" algn="just"/>
            <a:r>
              <a:rPr lang="en-US" altLang="zh-CN" sz="1600"/>
              <a:t>126 </a:t>
            </a:r>
            <a:r>
              <a:rPr lang="zh-CN" altLang="en-US" sz="1600"/>
              <a:t>有理</a:t>
            </a:r>
            <a:r>
              <a:rPr lang="en-US" altLang="zh-CN" sz="1600"/>
              <a:t>B</a:t>
            </a:r>
            <a:r>
              <a:rPr lang="zh-CN" altLang="en-US" sz="1600"/>
              <a:t>样条曲线</a:t>
            </a:r>
            <a:r>
              <a:rPr lang="en-US" altLang="zh-CN" sz="1600"/>
              <a:t>(Rational B-Spline Curve)</a:t>
            </a:r>
          </a:p>
          <a:p>
            <a:pPr lvl="3" algn="just"/>
            <a:r>
              <a:rPr lang="en-US" altLang="zh-CN" sz="1600"/>
              <a:t>130 </a:t>
            </a:r>
            <a:r>
              <a:rPr lang="zh-CN" altLang="en-US" sz="1600"/>
              <a:t>等距曲线</a:t>
            </a:r>
            <a:r>
              <a:rPr lang="en-US" altLang="zh-CN" sz="1600"/>
              <a:t>(Offset Curve)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803422E-AE7B-47F2-905E-0B69B341571F}"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6893B5FE-D699-4B1B-88C9-BB5D5B49DF8C}" type="slidenum">
              <a:rPr lang="en-US" altLang="zh-CN"/>
              <a:pPr/>
              <a:t>42</a:t>
            </a:fld>
            <a:endParaRPr lang="en-US" altLang="zh-CN"/>
          </a:p>
        </p:txBody>
      </p:sp>
      <p:sp>
        <p:nvSpPr>
          <p:cNvPr id="470018" name="Rectangle 2"/>
          <p:cNvSpPr>
            <a:spLocks noGrp="1" noRot="1" noChangeArrowheads="1"/>
          </p:cNvSpPr>
          <p:nvPr>
            <p:ph type="title"/>
          </p:nvPr>
        </p:nvSpPr>
        <p:spPr/>
        <p:txBody>
          <a:bodyPr/>
          <a:lstStyle/>
          <a:p>
            <a:r>
              <a:rPr lang="zh-CN" altLang="en-US" b="1" u="sng"/>
              <a:t>第二章：数据接口与交换标准</a:t>
            </a:r>
          </a:p>
        </p:txBody>
      </p:sp>
      <p:sp>
        <p:nvSpPr>
          <p:cNvPr id="470019" name="Rectangle 3"/>
          <p:cNvSpPr>
            <a:spLocks noGrp="1" noRot="1" noChangeArrowheads="1"/>
          </p:cNvSpPr>
          <p:nvPr>
            <p:ph type="body" idx="1"/>
          </p:nvPr>
        </p:nvSpPr>
        <p:spPr/>
        <p:txBody>
          <a:bodyPr/>
          <a:lstStyle/>
          <a:p>
            <a:pPr lvl="1" algn="just"/>
            <a:r>
              <a:rPr lang="zh-CN" altLang="en-US" sz="2000"/>
              <a:t>标注图形元素</a:t>
            </a:r>
          </a:p>
          <a:p>
            <a:pPr lvl="2" algn="just"/>
            <a:r>
              <a:rPr lang="en-US" altLang="zh-CN" sz="1800"/>
              <a:t>106 </a:t>
            </a:r>
            <a:r>
              <a:rPr lang="zh-CN" altLang="en-US" sz="1800"/>
              <a:t>数据集</a:t>
            </a:r>
            <a:r>
              <a:rPr lang="en-US" altLang="zh-CN" sz="1800"/>
              <a:t>(Copious Data)</a:t>
            </a:r>
          </a:p>
          <a:p>
            <a:pPr lvl="2" algn="just"/>
            <a:r>
              <a:rPr lang="en-US" altLang="zh-CN" sz="1800"/>
              <a:t>202 </a:t>
            </a:r>
            <a:r>
              <a:rPr lang="zh-CN" altLang="en-US" sz="1800"/>
              <a:t>角度尺寸标注</a:t>
            </a:r>
            <a:r>
              <a:rPr lang="en-US" altLang="zh-CN" sz="1800"/>
              <a:t>(Angular Dimension)</a:t>
            </a:r>
          </a:p>
          <a:p>
            <a:pPr lvl="2" algn="just"/>
            <a:r>
              <a:rPr lang="en-US" altLang="zh-CN" sz="1800"/>
              <a:t>204 </a:t>
            </a:r>
            <a:r>
              <a:rPr lang="zh-CN" altLang="en-US" sz="1800"/>
              <a:t>曲线尺寸标注</a:t>
            </a:r>
            <a:r>
              <a:rPr lang="en-US" altLang="zh-CN" sz="1800"/>
              <a:t>(Curve Dimension)</a:t>
            </a:r>
          </a:p>
          <a:p>
            <a:pPr lvl="2" algn="just"/>
            <a:r>
              <a:rPr lang="en-US" altLang="zh-CN" sz="1800"/>
              <a:t>206 </a:t>
            </a:r>
            <a:r>
              <a:rPr lang="zh-CN" altLang="en-US" sz="1800"/>
              <a:t>直径尺寸标注</a:t>
            </a:r>
            <a:r>
              <a:rPr lang="en-US" altLang="zh-CN" sz="1800"/>
              <a:t>(Diameter Dimension)</a:t>
            </a:r>
          </a:p>
          <a:p>
            <a:pPr lvl="2" algn="just"/>
            <a:r>
              <a:rPr lang="en-US" altLang="zh-CN" sz="1800"/>
              <a:t>208 </a:t>
            </a:r>
            <a:r>
              <a:rPr lang="zh-CN" altLang="en-US" sz="1800"/>
              <a:t>标识注解</a:t>
            </a:r>
            <a:r>
              <a:rPr lang="en-US" altLang="zh-CN" sz="1800"/>
              <a:t>(Flag Note)</a:t>
            </a:r>
          </a:p>
          <a:p>
            <a:pPr lvl="2" algn="just"/>
            <a:r>
              <a:rPr lang="en-US" altLang="zh-CN" sz="1800"/>
              <a:t>210 </a:t>
            </a:r>
            <a:r>
              <a:rPr lang="zh-CN" altLang="en-US" sz="1800"/>
              <a:t>一般标注</a:t>
            </a:r>
            <a:r>
              <a:rPr lang="en-US" altLang="zh-CN" sz="1800"/>
              <a:t>(General Label)</a:t>
            </a:r>
          </a:p>
          <a:p>
            <a:pPr lvl="2" algn="just"/>
            <a:r>
              <a:rPr lang="en-US" altLang="zh-CN" sz="1800"/>
              <a:t>212 </a:t>
            </a:r>
            <a:r>
              <a:rPr lang="zh-CN" altLang="en-US" sz="1800"/>
              <a:t>一般注解</a:t>
            </a:r>
            <a:r>
              <a:rPr lang="en-US" altLang="zh-CN" sz="1800"/>
              <a:t>(General Note)</a:t>
            </a:r>
          </a:p>
          <a:p>
            <a:pPr lvl="2" algn="just"/>
            <a:r>
              <a:rPr lang="en-US" altLang="zh-CN" sz="1800"/>
              <a:t>213 </a:t>
            </a:r>
            <a:r>
              <a:rPr lang="zh-CN" altLang="en-US" sz="1800"/>
              <a:t>新一般注解</a:t>
            </a:r>
            <a:r>
              <a:rPr lang="en-US" altLang="zh-CN" sz="1800"/>
              <a:t>(New General Note)</a:t>
            </a:r>
          </a:p>
          <a:p>
            <a:pPr lvl="2" algn="just"/>
            <a:r>
              <a:rPr lang="en-US" altLang="zh-CN" sz="1800"/>
              <a:t>214 </a:t>
            </a:r>
            <a:r>
              <a:rPr lang="zh-CN" altLang="en-US" sz="1800"/>
              <a:t>箭头标注</a:t>
            </a:r>
            <a:r>
              <a:rPr lang="en-US" altLang="zh-CN" sz="1800"/>
              <a:t>(Leader</a:t>
            </a:r>
            <a:r>
              <a:rPr lang="zh-CN" altLang="en-US" sz="1800"/>
              <a:t>或</a:t>
            </a:r>
            <a:r>
              <a:rPr lang="en-US" altLang="zh-CN" sz="1800"/>
              <a:t>Arrow)</a:t>
            </a:r>
          </a:p>
          <a:p>
            <a:pPr lvl="2" algn="just"/>
            <a:r>
              <a:rPr lang="en-US" altLang="zh-CN" sz="1800"/>
              <a:t>216 </a:t>
            </a:r>
            <a:r>
              <a:rPr lang="zh-CN" altLang="en-US" sz="1800"/>
              <a:t>直线尺寸标注</a:t>
            </a:r>
            <a:r>
              <a:rPr lang="en-US" altLang="zh-CN" sz="1800"/>
              <a:t>(Linear Dimension)</a:t>
            </a:r>
          </a:p>
          <a:p>
            <a:pPr lvl="2" algn="just"/>
            <a:r>
              <a:rPr lang="en-US" altLang="zh-CN" sz="1800"/>
              <a:t>218 </a:t>
            </a:r>
            <a:r>
              <a:rPr lang="zh-CN" altLang="en-US" sz="1800"/>
              <a:t>坐标尺寸标注</a:t>
            </a:r>
            <a:r>
              <a:rPr lang="en-US" altLang="zh-CN" sz="1800"/>
              <a:t>(Coordinate Dimension)</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FCF2BBD-5A22-4A54-A393-CA192CFAD183}"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D8F128FC-DA4F-4C0E-B041-4C39F05C817F}" type="slidenum">
              <a:rPr lang="en-US" altLang="zh-CN"/>
              <a:pPr/>
              <a:t>43</a:t>
            </a:fld>
            <a:endParaRPr lang="en-US" altLang="zh-CN"/>
          </a:p>
        </p:txBody>
      </p:sp>
      <p:sp>
        <p:nvSpPr>
          <p:cNvPr id="1069058" name="Rectangle 2"/>
          <p:cNvSpPr>
            <a:spLocks noGrp="1" noRot="1" noChangeArrowheads="1"/>
          </p:cNvSpPr>
          <p:nvPr>
            <p:ph type="title"/>
          </p:nvPr>
        </p:nvSpPr>
        <p:spPr/>
        <p:txBody>
          <a:bodyPr/>
          <a:lstStyle/>
          <a:p>
            <a:r>
              <a:rPr lang="zh-CN" altLang="en-US" b="1" u="sng"/>
              <a:t>第二章：数据接口与交换标准</a:t>
            </a:r>
          </a:p>
        </p:txBody>
      </p:sp>
      <p:sp>
        <p:nvSpPr>
          <p:cNvPr id="1069059" name="Rectangle 3"/>
          <p:cNvSpPr>
            <a:spLocks noGrp="1" noRot="1" noChangeArrowheads="1"/>
          </p:cNvSpPr>
          <p:nvPr>
            <p:ph type="body" idx="1"/>
          </p:nvPr>
        </p:nvSpPr>
        <p:spPr/>
        <p:txBody>
          <a:bodyPr/>
          <a:lstStyle/>
          <a:p>
            <a:pPr lvl="2" algn="just"/>
            <a:r>
              <a:rPr lang="en-US" altLang="zh-CN" sz="1800"/>
              <a:t>220 </a:t>
            </a:r>
            <a:r>
              <a:rPr lang="zh-CN" altLang="en-US" sz="1800"/>
              <a:t>点尺寸标注</a:t>
            </a:r>
            <a:r>
              <a:rPr lang="en-US" altLang="zh-CN" sz="1800"/>
              <a:t>(Point Dimension)</a:t>
            </a:r>
          </a:p>
          <a:p>
            <a:pPr lvl="2" algn="just"/>
            <a:r>
              <a:rPr lang="en-US" altLang="zh-CN" sz="1800"/>
              <a:t>222 </a:t>
            </a:r>
            <a:r>
              <a:rPr lang="zh-CN" altLang="en-US" sz="1800"/>
              <a:t>半径尺寸标注</a:t>
            </a:r>
            <a:r>
              <a:rPr lang="en-US" altLang="zh-CN" sz="1800"/>
              <a:t>(Radius Dimension)</a:t>
            </a:r>
          </a:p>
          <a:p>
            <a:pPr lvl="2" algn="just"/>
            <a:r>
              <a:rPr lang="en-US" altLang="zh-CN" sz="1800"/>
              <a:t>228 </a:t>
            </a:r>
            <a:r>
              <a:rPr lang="zh-CN" altLang="en-US" sz="1800"/>
              <a:t>一般符号</a:t>
            </a:r>
            <a:r>
              <a:rPr lang="en-US" altLang="zh-CN" sz="1800"/>
              <a:t>(General Symbol)</a:t>
            </a:r>
          </a:p>
          <a:p>
            <a:pPr lvl="2" algn="just"/>
            <a:r>
              <a:rPr lang="en-US" altLang="zh-CN" sz="1800"/>
              <a:t>230 </a:t>
            </a:r>
            <a:r>
              <a:rPr lang="zh-CN" altLang="en-US" sz="1800"/>
              <a:t>剖面区域</a:t>
            </a:r>
            <a:r>
              <a:rPr lang="en-US" altLang="zh-CN" sz="1800"/>
              <a:t>(Sectioned Area)</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683A2C9-DA49-4B5E-8FEA-5877AB716E1F}"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B00F97DA-A0C6-451A-A8F1-E3D62452F922}" type="slidenum">
              <a:rPr lang="en-US" altLang="zh-CN"/>
              <a:pPr/>
              <a:t>44</a:t>
            </a:fld>
            <a:endParaRPr lang="en-US" altLang="zh-CN"/>
          </a:p>
        </p:txBody>
      </p:sp>
      <p:sp>
        <p:nvSpPr>
          <p:cNvPr id="471042" name="Rectangle 2"/>
          <p:cNvSpPr>
            <a:spLocks noGrp="1" noRot="1" noChangeArrowheads="1"/>
          </p:cNvSpPr>
          <p:nvPr>
            <p:ph type="title"/>
          </p:nvPr>
        </p:nvSpPr>
        <p:spPr/>
        <p:txBody>
          <a:bodyPr/>
          <a:lstStyle/>
          <a:p>
            <a:r>
              <a:rPr lang="zh-CN" altLang="en-US" b="1" u="sng"/>
              <a:t>第二章：数据接口与交换标准</a:t>
            </a:r>
          </a:p>
        </p:txBody>
      </p:sp>
      <p:sp>
        <p:nvSpPr>
          <p:cNvPr id="471043" name="Rectangle 3"/>
          <p:cNvSpPr>
            <a:spLocks noGrp="1" noRot="1" noChangeArrowheads="1"/>
          </p:cNvSpPr>
          <p:nvPr>
            <p:ph type="body" idx="1"/>
          </p:nvPr>
        </p:nvSpPr>
        <p:spPr/>
        <p:txBody>
          <a:bodyPr/>
          <a:lstStyle/>
          <a:p>
            <a:pPr lvl="1" algn="just"/>
            <a:r>
              <a:rPr lang="zh-CN" altLang="en-US" sz="2000"/>
              <a:t>结构元素</a:t>
            </a:r>
          </a:p>
          <a:p>
            <a:pPr lvl="2" algn="just"/>
            <a:r>
              <a:rPr lang="en-US" altLang="zh-CN" sz="1800"/>
              <a:t>0 </a:t>
            </a:r>
            <a:r>
              <a:rPr lang="zh-CN" altLang="en-US" sz="1800"/>
              <a:t>空元素</a:t>
            </a:r>
            <a:r>
              <a:rPr lang="en-US" altLang="zh-CN" sz="1800"/>
              <a:t>(Null)</a:t>
            </a:r>
          </a:p>
          <a:p>
            <a:pPr lvl="2" algn="just"/>
            <a:r>
              <a:rPr lang="en-US" altLang="zh-CN" sz="1800"/>
              <a:t>132 </a:t>
            </a:r>
            <a:r>
              <a:rPr lang="zh-CN" altLang="en-US" sz="1800"/>
              <a:t>连接点</a:t>
            </a:r>
            <a:r>
              <a:rPr lang="en-US" altLang="zh-CN" sz="1800"/>
              <a:t>(Connect Point)</a:t>
            </a:r>
          </a:p>
          <a:p>
            <a:pPr lvl="2" algn="just"/>
            <a:r>
              <a:rPr lang="en-US" altLang="zh-CN" sz="1800"/>
              <a:t>134 </a:t>
            </a:r>
            <a:r>
              <a:rPr lang="zh-CN" altLang="en-US" sz="1800"/>
              <a:t>有限元结点</a:t>
            </a:r>
            <a:r>
              <a:rPr lang="en-US" altLang="zh-CN" sz="1800"/>
              <a:t>(Node)</a:t>
            </a:r>
          </a:p>
          <a:p>
            <a:pPr lvl="2" algn="just"/>
            <a:r>
              <a:rPr lang="en-US" altLang="zh-CN" sz="1800"/>
              <a:t>136 </a:t>
            </a:r>
            <a:r>
              <a:rPr lang="zh-CN" altLang="en-US" sz="1800"/>
              <a:t>有限元元素</a:t>
            </a:r>
            <a:r>
              <a:rPr lang="en-US" altLang="zh-CN" sz="1800"/>
              <a:t>(Finite Element)</a:t>
            </a:r>
          </a:p>
          <a:p>
            <a:pPr lvl="2" algn="just"/>
            <a:r>
              <a:rPr lang="en-US" altLang="zh-CN" sz="1800"/>
              <a:t>138 </a:t>
            </a:r>
            <a:r>
              <a:rPr lang="zh-CN" altLang="en-US" sz="1800"/>
              <a:t>结点的位移或旋转</a:t>
            </a:r>
            <a:r>
              <a:rPr lang="en-US" altLang="zh-CN" sz="1800"/>
              <a:t>(Nodal Displacement and Rotation)</a:t>
            </a:r>
          </a:p>
          <a:p>
            <a:pPr lvl="2" algn="just"/>
            <a:r>
              <a:rPr lang="en-US" altLang="zh-CN" sz="1800"/>
              <a:t>146 </a:t>
            </a:r>
            <a:r>
              <a:rPr lang="zh-CN" altLang="en-US" sz="1800"/>
              <a:t>结点值</a:t>
            </a:r>
            <a:r>
              <a:rPr lang="en-US" altLang="zh-CN" sz="1800"/>
              <a:t>(Nodal Results)</a:t>
            </a:r>
          </a:p>
          <a:p>
            <a:pPr lvl="2" algn="just"/>
            <a:r>
              <a:rPr lang="en-US" altLang="zh-CN" sz="1800"/>
              <a:t>148 </a:t>
            </a:r>
            <a:r>
              <a:rPr lang="zh-CN" altLang="en-US" sz="1800"/>
              <a:t>元素值</a:t>
            </a:r>
            <a:r>
              <a:rPr lang="en-US" altLang="zh-CN" sz="1800"/>
              <a:t>(Element Results)</a:t>
            </a:r>
          </a:p>
          <a:p>
            <a:pPr lvl="2" algn="just"/>
            <a:r>
              <a:rPr lang="en-US" altLang="zh-CN" sz="1800"/>
              <a:t>302 </a:t>
            </a:r>
            <a:r>
              <a:rPr lang="zh-CN" altLang="en-US" sz="1800"/>
              <a:t>相关性定义</a:t>
            </a:r>
            <a:r>
              <a:rPr lang="en-US" altLang="zh-CN" sz="1800"/>
              <a:t>(Associatively Definition)</a:t>
            </a:r>
          </a:p>
          <a:p>
            <a:pPr lvl="2" algn="just"/>
            <a:r>
              <a:rPr lang="en-US" altLang="zh-CN" sz="1800"/>
              <a:t>304 </a:t>
            </a:r>
            <a:r>
              <a:rPr lang="zh-CN" altLang="en-US" sz="1800"/>
              <a:t>线型定义</a:t>
            </a:r>
            <a:r>
              <a:rPr lang="en-US" altLang="zh-CN" sz="1800"/>
              <a:t>(Line Font Definition)</a:t>
            </a:r>
          </a:p>
          <a:p>
            <a:pPr lvl="2" algn="just"/>
            <a:r>
              <a:rPr lang="en-US" altLang="zh-CN" sz="1800"/>
              <a:t>308 </a:t>
            </a:r>
            <a:r>
              <a:rPr lang="zh-CN" altLang="en-US" sz="1800"/>
              <a:t>子图定义</a:t>
            </a:r>
            <a:r>
              <a:rPr lang="en-US" altLang="zh-CN" sz="1800"/>
              <a:t>(Subfigure Definition)</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5E2C368-DE82-4254-9F57-7D6E4F271DA8}"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E13E008B-B5B1-45D2-8196-3EFA0DCF3DAB}" type="slidenum">
              <a:rPr lang="en-US" altLang="zh-CN"/>
              <a:pPr/>
              <a:t>45</a:t>
            </a:fld>
            <a:endParaRPr lang="en-US" altLang="zh-CN"/>
          </a:p>
        </p:txBody>
      </p:sp>
      <p:sp>
        <p:nvSpPr>
          <p:cNvPr id="1071106" name="Rectangle 2"/>
          <p:cNvSpPr>
            <a:spLocks noGrp="1" noRot="1" noChangeArrowheads="1"/>
          </p:cNvSpPr>
          <p:nvPr>
            <p:ph type="title"/>
          </p:nvPr>
        </p:nvSpPr>
        <p:spPr/>
        <p:txBody>
          <a:bodyPr/>
          <a:lstStyle/>
          <a:p>
            <a:r>
              <a:rPr lang="zh-CN" altLang="en-US" b="1" u="sng"/>
              <a:t>第二章：数据接口与交换标准</a:t>
            </a:r>
          </a:p>
        </p:txBody>
      </p:sp>
      <p:sp>
        <p:nvSpPr>
          <p:cNvPr id="1071107" name="Rectangle 3"/>
          <p:cNvSpPr>
            <a:spLocks noGrp="1" noRot="1" noChangeArrowheads="1"/>
          </p:cNvSpPr>
          <p:nvPr>
            <p:ph type="body" idx="1"/>
          </p:nvPr>
        </p:nvSpPr>
        <p:spPr/>
        <p:txBody>
          <a:bodyPr/>
          <a:lstStyle/>
          <a:p>
            <a:pPr lvl="2"/>
            <a:r>
              <a:rPr lang="en-US" altLang="zh-CN" sz="1800"/>
              <a:t>310 </a:t>
            </a:r>
            <a:r>
              <a:rPr lang="zh-CN" altLang="en-US" sz="1800"/>
              <a:t>字体定义</a:t>
            </a:r>
            <a:r>
              <a:rPr lang="en-US" altLang="zh-CN" sz="1800"/>
              <a:t>(Text Font Definition)</a:t>
            </a:r>
          </a:p>
          <a:p>
            <a:pPr lvl="2"/>
            <a:r>
              <a:rPr lang="en-US" altLang="zh-CN" sz="1800"/>
              <a:t>312 </a:t>
            </a:r>
            <a:r>
              <a:rPr lang="zh-CN" altLang="en-US" sz="1800"/>
              <a:t>文本显示方式</a:t>
            </a:r>
            <a:r>
              <a:rPr lang="en-US" altLang="zh-CN" sz="1800"/>
              <a:t>(Text Display Template)</a:t>
            </a:r>
          </a:p>
          <a:p>
            <a:pPr lvl="2"/>
            <a:r>
              <a:rPr lang="en-US" altLang="zh-CN" sz="1800"/>
              <a:t>314 </a:t>
            </a:r>
            <a:r>
              <a:rPr lang="zh-CN" altLang="en-US" sz="1800"/>
              <a:t>颜色定义</a:t>
            </a:r>
            <a:r>
              <a:rPr lang="en-US" altLang="zh-CN" sz="1800"/>
              <a:t>(Color Definition)</a:t>
            </a:r>
          </a:p>
          <a:p>
            <a:pPr lvl="2"/>
            <a:r>
              <a:rPr lang="en-US" altLang="zh-CN" sz="1800"/>
              <a:t>316 </a:t>
            </a:r>
            <a:r>
              <a:rPr lang="zh-CN" altLang="en-US" sz="1800"/>
              <a:t>单位数据</a:t>
            </a:r>
            <a:r>
              <a:rPr lang="en-US" altLang="zh-CN" sz="1800"/>
              <a:t>(Units Data)</a:t>
            </a:r>
          </a:p>
          <a:p>
            <a:pPr lvl="2"/>
            <a:r>
              <a:rPr lang="en-US" altLang="zh-CN" sz="1800"/>
              <a:t>320 </a:t>
            </a:r>
            <a:r>
              <a:rPr lang="zh-CN" altLang="en-US" sz="1800"/>
              <a:t>网络子图定义</a:t>
            </a:r>
            <a:r>
              <a:rPr lang="en-US" altLang="zh-CN" sz="1800"/>
              <a:t>(Network Subfigure Definition)</a:t>
            </a:r>
          </a:p>
          <a:p>
            <a:pPr lvl="2"/>
            <a:r>
              <a:rPr lang="en-US" altLang="zh-CN" sz="1800"/>
              <a:t>322 </a:t>
            </a:r>
            <a:r>
              <a:rPr lang="zh-CN" altLang="en-US" sz="1800"/>
              <a:t>属性表定义</a:t>
            </a:r>
            <a:r>
              <a:rPr lang="en-US" altLang="zh-CN" sz="1800"/>
              <a:t>(Attribute Table Definition)</a:t>
            </a:r>
          </a:p>
          <a:p>
            <a:pPr lvl="2"/>
            <a:r>
              <a:rPr lang="en-US" altLang="zh-CN" sz="1800"/>
              <a:t>402 </a:t>
            </a:r>
            <a:r>
              <a:rPr lang="zh-CN" altLang="en-US" sz="1800"/>
              <a:t>相关性实例</a:t>
            </a:r>
            <a:r>
              <a:rPr lang="en-US" altLang="zh-CN" sz="1800"/>
              <a:t>(Associatively Instance)</a:t>
            </a:r>
          </a:p>
          <a:p>
            <a:pPr lvl="2"/>
            <a:r>
              <a:rPr lang="en-US" altLang="zh-CN" sz="1800"/>
              <a:t>404 </a:t>
            </a:r>
            <a:r>
              <a:rPr lang="zh-CN" altLang="en-US" sz="1800"/>
              <a:t>图纸</a:t>
            </a:r>
            <a:r>
              <a:rPr lang="en-US" altLang="zh-CN" sz="1800"/>
              <a:t>(Drawing)</a:t>
            </a:r>
          </a:p>
          <a:p>
            <a:pPr lvl="2"/>
            <a:r>
              <a:rPr lang="en-US" altLang="zh-CN" sz="1800"/>
              <a:t>406 </a:t>
            </a:r>
            <a:r>
              <a:rPr lang="zh-CN" altLang="en-US" sz="1800"/>
              <a:t>特性</a:t>
            </a:r>
            <a:r>
              <a:rPr lang="en-US" altLang="zh-CN" sz="1800"/>
              <a:t>(Property)</a:t>
            </a:r>
          </a:p>
          <a:p>
            <a:pPr lvl="2"/>
            <a:r>
              <a:rPr lang="en-US" altLang="zh-CN" sz="1800"/>
              <a:t>408 </a:t>
            </a:r>
            <a:r>
              <a:rPr lang="zh-CN" altLang="en-US" sz="1800"/>
              <a:t>单子图实例</a:t>
            </a:r>
            <a:r>
              <a:rPr lang="en-US" altLang="zh-CN" sz="1800"/>
              <a:t>(Singular Subfigure Instance)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7EF2192-BE6D-4AA2-B68E-8161CD95ED76}"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5B84F5E3-E271-440E-A480-4165A93F2A23}" type="slidenum">
              <a:rPr lang="en-US" altLang="zh-CN"/>
              <a:pPr/>
              <a:t>46</a:t>
            </a:fld>
            <a:endParaRPr lang="en-US" altLang="zh-CN"/>
          </a:p>
        </p:txBody>
      </p:sp>
      <p:sp>
        <p:nvSpPr>
          <p:cNvPr id="1072130" name="Rectangle 2"/>
          <p:cNvSpPr>
            <a:spLocks noGrp="1" noRot="1" noChangeArrowheads="1"/>
          </p:cNvSpPr>
          <p:nvPr>
            <p:ph type="title"/>
          </p:nvPr>
        </p:nvSpPr>
        <p:spPr/>
        <p:txBody>
          <a:bodyPr/>
          <a:lstStyle/>
          <a:p>
            <a:r>
              <a:rPr lang="zh-CN" altLang="en-US" b="1" u="sng"/>
              <a:t>第二章：数据接口与交换标准</a:t>
            </a:r>
          </a:p>
        </p:txBody>
      </p:sp>
      <p:sp>
        <p:nvSpPr>
          <p:cNvPr id="1072131" name="Rectangle 3"/>
          <p:cNvSpPr>
            <a:spLocks noGrp="1" noRot="1" noChangeArrowheads="1"/>
          </p:cNvSpPr>
          <p:nvPr>
            <p:ph type="body" idx="1"/>
          </p:nvPr>
        </p:nvSpPr>
        <p:spPr/>
        <p:txBody>
          <a:bodyPr/>
          <a:lstStyle/>
          <a:p>
            <a:pPr lvl="2"/>
            <a:r>
              <a:rPr lang="en-US" altLang="zh-CN" sz="1800"/>
              <a:t>410 </a:t>
            </a:r>
            <a:r>
              <a:rPr lang="zh-CN" altLang="en-US" sz="1800"/>
              <a:t>视图</a:t>
            </a:r>
            <a:r>
              <a:rPr lang="en-US" altLang="zh-CN" sz="1800"/>
              <a:t>(View)</a:t>
            </a:r>
          </a:p>
          <a:p>
            <a:pPr lvl="2"/>
            <a:r>
              <a:rPr lang="en-US" altLang="zh-CN" sz="1800"/>
              <a:t>412 </a:t>
            </a:r>
            <a:r>
              <a:rPr lang="zh-CN" altLang="en-US" sz="1800"/>
              <a:t>方阵子图实例</a:t>
            </a:r>
            <a:r>
              <a:rPr lang="en-US" altLang="zh-CN" sz="1800"/>
              <a:t>(Rectangular Array Subfigure Instance)</a:t>
            </a:r>
          </a:p>
          <a:p>
            <a:pPr lvl="2"/>
            <a:r>
              <a:rPr lang="en-US" altLang="zh-CN" sz="1800"/>
              <a:t>414 </a:t>
            </a:r>
            <a:r>
              <a:rPr lang="zh-CN" altLang="en-US" sz="1800"/>
              <a:t>圆周阵子图实例</a:t>
            </a:r>
            <a:r>
              <a:rPr lang="en-US" altLang="zh-CN" sz="1800"/>
              <a:t>(Circular Array Subfigure Instance)</a:t>
            </a:r>
          </a:p>
          <a:p>
            <a:pPr lvl="2"/>
            <a:r>
              <a:rPr lang="en-US" altLang="zh-CN" sz="1800"/>
              <a:t>416 </a:t>
            </a:r>
            <a:r>
              <a:rPr lang="zh-CN" altLang="en-US" sz="1800"/>
              <a:t>外部基准</a:t>
            </a:r>
            <a:r>
              <a:rPr lang="en-US" altLang="zh-CN" sz="1800"/>
              <a:t>(External Reference)</a:t>
            </a:r>
          </a:p>
          <a:p>
            <a:pPr lvl="2"/>
            <a:r>
              <a:rPr lang="en-US" altLang="zh-CN" sz="1800"/>
              <a:t>418 </a:t>
            </a:r>
            <a:r>
              <a:rPr lang="zh-CN" altLang="en-US" sz="1800"/>
              <a:t>结点加载和约束</a:t>
            </a:r>
            <a:r>
              <a:rPr lang="en-US" altLang="zh-CN" sz="1800"/>
              <a:t>(Nodal Load and Constraint)</a:t>
            </a:r>
          </a:p>
          <a:p>
            <a:pPr lvl="2"/>
            <a:r>
              <a:rPr lang="en-US" altLang="zh-CN" sz="1800"/>
              <a:t>420 </a:t>
            </a:r>
            <a:r>
              <a:rPr lang="zh-CN" altLang="en-US" sz="1800"/>
              <a:t>网络子图实例</a:t>
            </a:r>
            <a:r>
              <a:rPr lang="en-US" altLang="zh-CN" sz="1800"/>
              <a:t>(Network Subfigure Instance)</a:t>
            </a:r>
          </a:p>
          <a:p>
            <a:pPr lvl="2"/>
            <a:r>
              <a:rPr lang="en-US" altLang="zh-CN" sz="1800"/>
              <a:t>422 </a:t>
            </a:r>
            <a:r>
              <a:rPr lang="zh-CN" altLang="en-US" sz="1800"/>
              <a:t>属性表实例</a:t>
            </a:r>
            <a:r>
              <a:rPr lang="en-US" altLang="zh-CN" sz="1800"/>
              <a:t>(Attribute Table Instance)</a:t>
            </a:r>
          </a:p>
          <a:p>
            <a:pPr lvl="2"/>
            <a:r>
              <a:rPr lang="en-US" altLang="zh-CN" sz="1800"/>
              <a:t>600~699 </a:t>
            </a:r>
            <a:r>
              <a:rPr lang="zh-CN" altLang="en-US" sz="1800"/>
              <a:t>宏实例</a:t>
            </a:r>
            <a:r>
              <a:rPr lang="en-US" altLang="zh-CN" sz="1800"/>
              <a:t>(Macro Instance)</a:t>
            </a:r>
          </a:p>
          <a:p>
            <a:pPr lvl="2"/>
            <a:r>
              <a:rPr lang="en-US" altLang="zh-CN" sz="1800"/>
              <a:t>10000~99999 </a:t>
            </a:r>
            <a:r>
              <a:rPr lang="zh-CN" altLang="en-US" sz="1800"/>
              <a:t>用户宏定义</a:t>
            </a:r>
            <a:r>
              <a:rPr lang="en-US" altLang="zh-CN" sz="1800"/>
              <a:t>(Macro Definition (User))</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C9808EA-75AE-4A80-88FD-79BA2E79A361}"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005DA9B4-31CE-4FE3-AD8E-7D21E5EE614E}" type="slidenum">
              <a:rPr lang="en-US" altLang="zh-CN"/>
              <a:pPr/>
              <a:t>47</a:t>
            </a:fld>
            <a:endParaRPr lang="en-US" altLang="zh-CN"/>
          </a:p>
        </p:txBody>
      </p:sp>
      <p:sp>
        <p:nvSpPr>
          <p:cNvPr id="1073154" name="Rectangle 2"/>
          <p:cNvSpPr>
            <a:spLocks noGrp="1" noRot="1" noChangeArrowheads="1"/>
          </p:cNvSpPr>
          <p:nvPr>
            <p:ph type="title"/>
          </p:nvPr>
        </p:nvSpPr>
        <p:spPr/>
        <p:txBody>
          <a:bodyPr/>
          <a:lstStyle/>
          <a:p>
            <a:r>
              <a:rPr lang="zh-CN" altLang="en-US" b="1" u="sng"/>
              <a:t>第二章：数据接口与交换标准</a:t>
            </a:r>
          </a:p>
        </p:txBody>
      </p:sp>
      <p:sp>
        <p:nvSpPr>
          <p:cNvPr id="1073155" name="Rectangle 3"/>
          <p:cNvSpPr>
            <a:spLocks noGrp="1" noRot="1" noChangeArrowheads="1"/>
          </p:cNvSpPr>
          <p:nvPr>
            <p:ph type="body" idx="1"/>
          </p:nvPr>
        </p:nvSpPr>
        <p:spPr/>
        <p:txBody>
          <a:bodyPr/>
          <a:lstStyle/>
          <a:p>
            <a:r>
              <a:rPr lang="en-US" altLang="zh-CN" sz="2400"/>
              <a:t>2.4.3 IGES</a:t>
            </a:r>
            <a:r>
              <a:rPr lang="zh-CN" altLang="en-US" sz="2400"/>
              <a:t>文件结构</a:t>
            </a:r>
          </a:p>
          <a:p>
            <a:pPr lvl="1"/>
            <a:r>
              <a:rPr lang="zh-CN" altLang="en-US" sz="2000"/>
              <a:t>标志</a:t>
            </a:r>
            <a:r>
              <a:rPr lang="en-US" altLang="zh-CN" sz="2000"/>
              <a:t>(FLAG)</a:t>
            </a:r>
            <a:r>
              <a:rPr lang="zh-CN" altLang="en-US" sz="2000"/>
              <a:t>段</a:t>
            </a:r>
          </a:p>
          <a:p>
            <a:pPr lvl="1"/>
            <a:r>
              <a:rPr lang="zh-CN" altLang="en-US" sz="2000"/>
              <a:t>开始</a:t>
            </a:r>
            <a:r>
              <a:rPr lang="en-US" altLang="zh-CN" sz="2000"/>
              <a:t>(START)</a:t>
            </a:r>
            <a:r>
              <a:rPr lang="zh-CN" altLang="en-US" sz="2000"/>
              <a:t>段</a:t>
            </a:r>
          </a:p>
          <a:p>
            <a:pPr lvl="1"/>
            <a:r>
              <a:rPr lang="zh-CN" altLang="en-US" sz="2000"/>
              <a:t>全局</a:t>
            </a:r>
            <a:r>
              <a:rPr lang="en-US" altLang="zh-CN" sz="2000"/>
              <a:t>(GLOBAL)</a:t>
            </a:r>
            <a:r>
              <a:rPr lang="zh-CN" altLang="en-US" sz="2000"/>
              <a:t>段</a:t>
            </a:r>
          </a:p>
          <a:p>
            <a:pPr lvl="1"/>
            <a:r>
              <a:rPr lang="zh-CN" altLang="en-US" sz="2000"/>
              <a:t>元素索引</a:t>
            </a:r>
            <a:r>
              <a:rPr lang="en-US" altLang="zh-CN" sz="2000"/>
              <a:t>(DIRECTORY ENTRY)</a:t>
            </a:r>
            <a:r>
              <a:rPr lang="zh-CN" altLang="en-US" sz="2000"/>
              <a:t>段</a:t>
            </a:r>
          </a:p>
          <a:p>
            <a:pPr lvl="1"/>
            <a:r>
              <a:rPr lang="zh-CN" altLang="en-US" sz="2000"/>
              <a:t>参数数据</a:t>
            </a:r>
            <a:r>
              <a:rPr lang="en-US" altLang="zh-CN" sz="2000"/>
              <a:t>(PARAMTER DATA)</a:t>
            </a:r>
            <a:r>
              <a:rPr lang="zh-CN" altLang="en-US" sz="2000"/>
              <a:t>段</a:t>
            </a:r>
          </a:p>
          <a:p>
            <a:pPr lvl="1"/>
            <a:r>
              <a:rPr lang="zh-CN" altLang="en-US" sz="2000"/>
              <a:t>结束</a:t>
            </a:r>
            <a:r>
              <a:rPr lang="en-US" altLang="zh-CN" sz="2000"/>
              <a:t>(TERMINATE)</a:t>
            </a:r>
            <a:r>
              <a:rPr lang="zh-CN" altLang="en-US" sz="2000"/>
              <a:t>段</a:t>
            </a:r>
          </a:p>
          <a:p>
            <a:pPr lvl="1"/>
            <a:r>
              <a:rPr lang="zh-CN" altLang="en-US" sz="2000"/>
              <a:t>文件每行</a:t>
            </a:r>
            <a:r>
              <a:rPr lang="en-US" altLang="zh-CN" sz="2000"/>
              <a:t>80</a:t>
            </a:r>
            <a:r>
              <a:rPr lang="zh-CN" altLang="en-US" sz="2000"/>
              <a:t>个字符。每段若干行，每行第</a:t>
            </a:r>
            <a:r>
              <a:rPr lang="en-US" altLang="zh-CN" sz="2000"/>
              <a:t>1~72</a:t>
            </a:r>
            <a:r>
              <a:rPr lang="zh-CN" altLang="en-US" sz="2000"/>
              <a:t>个字符为该段的内容；第</a:t>
            </a:r>
            <a:r>
              <a:rPr lang="en-US" altLang="zh-CN" sz="2000"/>
              <a:t>73</a:t>
            </a:r>
            <a:r>
              <a:rPr lang="zh-CN" altLang="en-US" sz="2000"/>
              <a:t>个字符为该段的段码</a:t>
            </a:r>
            <a:r>
              <a:rPr lang="en-US" altLang="zh-CN" sz="2000"/>
              <a:t>(</a:t>
            </a:r>
            <a:r>
              <a:rPr lang="zh-CN" altLang="en-US" sz="2000"/>
              <a:t>字符“</a:t>
            </a:r>
            <a:r>
              <a:rPr lang="en-US" altLang="zh-CN" sz="2000"/>
              <a:t>B”</a:t>
            </a:r>
            <a:r>
              <a:rPr lang="zh-CN" altLang="en-US" sz="2000"/>
              <a:t>或“</a:t>
            </a:r>
            <a:r>
              <a:rPr lang="en-US" altLang="zh-CN" sz="2000"/>
              <a:t>C”</a:t>
            </a:r>
            <a:r>
              <a:rPr lang="zh-CN" altLang="en-US" sz="2000"/>
              <a:t>表示标志段；“</a:t>
            </a:r>
            <a:r>
              <a:rPr lang="en-US" altLang="zh-CN" sz="2000"/>
              <a:t>S”</a:t>
            </a:r>
            <a:r>
              <a:rPr lang="zh-CN" altLang="en-US" sz="2000"/>
              <a:t>表示开始段；“</a:t>
            </a:r>
            <a:r>
              <a:rPr lang="en-US" altLang="zh-CN" sz="2000"/>
              <a:t>G”</a:t>
            </a:r>
            <a:r>
              <a:rPr lang="zh-CN" altLang="en-US" sz="2000"/>
              <a:t>表示全局段；“</a:t>
            </a:r>
            <a:r>
              <a:rPr lang="en-US" altLang="zh-CN" sz="2000"/>
              <a:t>D”</a:t>
            </a:r>
            <a:r>
              <a:rPr lang="zh-CN" altLang="en-US" sz="2000"/>
              <a:t>表示元素索引段；“</a:t>
            </a:r>
            <a:r>
              <a:rPr lang="en-US" altLang="zh-CN" sz="2000"/>
              <a:t>P”</a:t>
            </a:r>
            <a:r>
              <a:rPr lang="zh-CN" altLang="en-US" sz="2000"/>
              <a:t>表示参数数据段；“</a:t>
            </a:r>
            <a:r>
              <a:rPr lang="en-US" altLang="zh-CN" sz="2000"/>
              <a:t>T”</a:t>
            </a:r>
            <a:r>
              <a:rPr lang="zh-CN" altLang="en-US" sz="2000"/>
              <a:t>表示结束段</a:t>
            </a:r>
            <a:r>
              <a:rPr lang="en-US" altLang="zh-CN" sz="2000"/>
              <a:t>)</a:t>
            </a:r>
            <a:r>
              <a:rPr lang="zh-CN" altLang="en-US" sz="2000"/>
              <a:t>；第</a:t>
            </a:r>
            <a:r>
              <a:rPr lang="en-US" altLang="zh-CN" sz="2000"/>
              <a:t>74~80</a:t>
            </a:r>
            <a:r>
              <a:rPr lang="zh-CN" altLang="en-US" sz="2000"/>
              <a:t>个字符为该段每行的序号</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B174C8-D88B-42DB-BFC2-CDF9F856E414}"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3D335964-E57E-4826-B2C3-F043D09AE5E4}" type="slidenum">
              <a:rPr lang="en-US" altLang="zh-CN"/>
              <a:pPr/>
              <a:t>48</a:t>
            </a:fld>
            <a:endParaRPr lang="en-US" altLang="zh-CN"/>
          </a:p>
        </p:txBody>
      </p:sp>
      <p:sp>
        <p:nvSpPr>
          <p:cNvPr id="1074178" name="Rectangle 2"/>
          <p:cNvSpPr>
            <a:spLocks noGrp="1" noRot="1" noChangeArrowheads="1"/>
          </p:cNvSpPr>
          <p:nvPr>
            <p:ph type="title"/>
          </p:nvPr>
        </p:nvSpPr>
        <p:spPr/>
        <p:txBody>
          <a:bodyPr/>
          <a:lstStyle/>
          <a:p>
            <a:r>
              <a:rPr lang="zh-CN" altLang="en-US" b="1" u="sng"/>
              <a:t>第二章：数据接口与交换标准</a:t>
            </a:r>
          </a:p>
        </p:txBody>
      </p:sp>
      <p:sp>
        <p:nvSpPr>
          <p:cNvPr id="1074179" name="Rectangle 3"/>
          <p:cNvSpPr>
            <a:spLocks noGrp="1" noRot="1" noChangeArrowheads="1"/>
          </p:cNvSpPr>
          <p:nvPr>
            <p:ph type="body" idx="1"/>
          </p:nvPr>
        </p:nvSpPr>
        <p:spPr/>
        <p:txBody>
          <a:bodyPr/>
          <a:lstStyle/>
          <a:p>
            <a:r>
              <a:rPr lang="en-US" altLang="zh-CN" sz="2400" dirty="0"/>
              <a:t>2.5 DXF</a:t>
            </a:r>
            <a:r>
              <a:rPr lang="zh-CN" altLang="en-US" sz="2400" dirty="0"/>
              <a:t>数据接口</a:t>
            </a:r>
          </a:p>
          <a:p>
            <a:pPr lvl="1"/>
            <a:r>
              <a:rPr lang="zh-CN" altLang="en-US" sz="2000" dirty="0"/>
              <a:t>每个</a:t>
            </a:r>
            <a:r>
              <a:rPr lang="en-US" altLang="zh-CN" sz="2000" dirty="0"/>
              <a:t>CAD</a:t>
            </a:r>
            <a:r>
              <a:rPr lang="zh-CN" altLang="en-US" sz="2000" dirty="0"/>
              <a:t>系统都有自己的数据文件</a:t>
            </a:r>
            <a:r>
              <a:rPr lang="en-US" altLang="zh-CN" sz="2000" dirty="0"/>
              <a:t>(</a:t>
            </a:r>
            <a:r>
              <a:rPr lang="zh-CN" altLang="en-US" sz="2000" dirty="0"/>
              <a:t>图形数据文件、几何模型文件、产品模型文件</a:t>
            </a:r>
            <a:r>
              <a:rPr lang="en-US" altLang="zh-CN" sz="2000" dirty="0"/>
              <a:t>)</a:t>
            </a:r>
            <a:r>
              <a:rPr lang="zh-CN" altLang="en-US" sz="2000" dirty="0"/>
              <a:t>。其格式与</a:t>
            </a:r>
            <a:r>
              <a:rPr lang="en-US" altLang="zh-CN" sz="2000" dirty="0"/>
              <a:t>CAD</a:t>
            </a:r>
            <a:r>
              <a:rPr lang="zh-CN" altLang="en-US" sz="2000" dirty="0"/>
              <a:t>系统的内部数据模式密切相关，而内部数据模式一般不公开也各不相同。于是出现了数据交换文件的概念</a:t>
            </a:r>
          </a:p>
          <a:p>
            <a:pPr lvl="1"/>
            <a:r>
              <a:rPr lang="en-US" altLang="zh-CN" sz="2000" dirty="0"/>
              <a:t>DXF</a:t>
            </a:r>
            <a:r>
              <a:rPr lang="zh-CN" altLang="en-US" sz="2000" dirty="0"/>
              <a:t>是</a:t>
            </a:r>
            <a:r>
              <a:rPr lang="en-US" altLang="zh-CN" sz="2000" dirty="0"/>
              <a:t>AutoCAD</a:t>
            </a:r>
            <a:r>
              <a:rPr lang="zh-CN" altLang="en-US" sz="2000" dirty="0"/>
              <a:t>系统的图形数据文件，虽然不是标准，但由于</a:t>
            </a:r>
            <a:r>
              <a:rPr lang="en-US" altLang="zh-CN" sz="2000" dirty="0"/>
              <a:t>AutoCAD</a:t>
            </a:r>
            <a:r>
              <a:rPr lang="zh-CN" altLang="en-US" sz="2000" dirty="0"/>
              <a:t>系统的普遍应用，使其成为事实上的数据交换标准。</a:t>
            </a:r>
            <a:r>
              <a:rPr lang="en-US" altLang="zh-CN" sz="2000" dirty="0"/>
              <a:t>DXF</a:t>
            </a:r>
            <a:r>
              <a:rPr lang="zh-CN" altLang="en-US" sz="2000" dirty="0"/>
              <a:t>是具有专门格式的</a:t>
            </a:r>
            <a:r>
              <a:rPr lang="en-US" altLang="zh-CN" sz="2000" dirty="0"/>
              <a:t>ASCII</a:t>
            </a:r>
            <a:r>
              <a:rPr lang="zh-CN" altLang="en-US" sz="2000" dirty="0"/>
              <a:t>码文本文件，易于被其它程序处理，主要用于实现高级语言编写的程序与</a:t>
            </a:r>
            <a:r>
              <a:rPr lang="en-US" altLang="zh-CN" sz="2000" dirty="0"/>
              <a:t>AutoCAD</a:t>
            </a:r>
            <a:r>
              <a:rPr lang="zh-CN" altLang="en-US" sz="2000" dirty="0"/>
              <a:t>系统的连接，或其它</a:t>
            </a:r>
            <a:r>
              <a:rPr lang="en-US" altLang="zh-CN" sz="2000" dirty="0"/>
              <a:t>CAD</a:t>
            </a:r>
            <a:r>
              <a:rPr lang="zh-CN" altLang="en-US" sz="2000" dirty="0"/>
              <a:t>系统与</a:t>
            </a:r>
            <a:r>
              <a:rPr lang="en-US" altLang="zh-CN" sz="2000" dirty="0"/>
              <a:t>AutoCAD</a:t>
            </a:r>
            <a:r>
              <a:rPr lang="zh-CN" altLang="en-US" sz="2000" dirty="0"/>
              <a:t>系统交换图形文件</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BDE9B60-E3C8-4016-A863-1897B1479D62}"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03C5A60F-335C-4705-AD7E-29C10F28BDE2}" type="slidenum">
              <a:rPr lang="en-US" altLang="zh-CN"/>
              <a:pPr/>
              <a:t>49</a:t>
            </a:fld>
            <a:endParaRPr lang="en-US" altLang="zh-CN"/>
          </a:p>
        </p:txBody>
      </p:sp>
      <p:sp>
        <p:nvSpPr>
          <p:cNvPr id="1075202" name="Rectangle 2"/>
          <p:cNvSpPr>
            <a:spLocks noGrp="1" noRot="1" noChangeArrowheads="1"/>
          </p:cNvSpPr>
          <p:nvPr>
            <p:ph type="title"/>
          </p:nvPr>
        </p:nvSpPr>
        <p:spPr/>
        <p:txBody>
          <a:bodyPr/>
          <a:lstStyle/>
          <a:p>
            <a:r>
              <a:rPr lang="zh-CN" altLang="en-US" b="1" u="sng"/>
              <a:t>第二章：数据接口与交换标准</a:t>
            </a:r>
          </a:p>
        </p:txBody>
      </p:sp>
      <p:sp>
        <p:nvSpPr>
          <p:cNvPr id="1075203" name="Rectangle 3"/>
          <p:cNvSpPr>
            <a:spLocks noGrp="1" noRot="1" noChangeArrowheads="1"/>
          </p:cNvSpPr>
          <p:nvPr>
            <p:ph type="body" idx="1"/>
          </p:nvPr>
        </p:nvSpPr>
        <p:spPr/>
        <p:txBody>
          <a:bodyPr/>
          <a:lstStyle/>
          <a:p>
            <a:r>
              <a:rPr lang="en-US" altLang="zh-CN" sz="2400"/>
              <a:t>2.5.1 DXF</a:t>
            </a:r>
            <a:r>
              <a:rPr lang="zh-CN" altLang="en-US" sz="2400"/>
              <a:t>文件结构 </a:t>
            </a:r>
          </a:p>
          <a:p>
            <a:pPr lvl="1"/>
            <a:r>
              <a:rPr lang="zh-CN" altLang="en-US" sz="2000"/>
              <a:t>标题段</a:t>
            </a:r>
          </a:p>
          <a:p>
            <a:pPr lvl="2"/>
            <a:r>
              <a:rPr lang="zh-CN" altLang="en-US" sz="1800"/>
              <a:t>记录所有标题变量当前值或状态。如</a:t>
            </a:r>
            <a:r>
              <a:rPr lang="en-US" altLang="zh-CN" sz="1800"/>
              <a:t>AutoCAD</a:t>
            </a:r>
            <a:r>
              <a:rPr lang="zh-CN" altLang="en-US" sz="1800"/>
              <a:t>版本号、插入基点、绘图界限、</a:t>
            </a:r>
            <a:r>
              <a:rPr lang="en-US" altLang="zh-CN" sz="1800"/>
              <a:t>SNAP</a:t>
            </a:r>
            <a:r>
              <a:rPr lang="zh-CN" altLang="en-US" sz="1800"/>
              <a:t>捕捉的当前状态、珊格间距、式样、当前图层名、线型、颜色等</a:t>
            </a:r>
          </a:p>
          <a:p>
            <a:pPr lvl="1"/>
            <a:r>
              <a:rPr lang="zh-CN" altLang="en-US" sz="2000"/>
              <a:t>表段</a:t>
            </a:r>
          </a:p>
          <a:p>
            <a:pPr lvl="2"/>
            <a:r>
              <a:rPr lang="zh-CN" altLang="en-US" sz="1800"/>
              <a:t>包含四个表，每个表又包含可变数目的表项。依次为线型表、图层表、字样表和视图表</a:t>
            </a:r>
          </a:p>
          <a:p>
            <a:pPr lvl="1"/>
            <a:r>
              <a:rPr lang="zh-CN" altLang="en-US" sz="2000"/>
              <a:t>块段</a:t>
            </a:r>
          </a:p>
          <a:p>
            <a:pPr lvl="2"/>
            <a:r>
              <a:rPr lang="zh-CN" altLang="en-US" sz="1800"/>
              <a:t>记录定义每一块时的块名、当前图层名、块的种类、块的插入基点及组成该块的所有成员。分为图形块、带有属性的块和无名块三种</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8C07208-BFB6-4D32-B3C1-FEBC4CC3F548}"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0214AFBB-3D07-4BF7-B1D2-0F4761155991}" type="slidenum">
              <a:rPr lang="en-US" altLang="zh-CN"/>
              <a:pPr/>
              <a:t>5</a:t>
            </a:fld>
            <a:endParaRPr lang="en-US" altLang="zh-CN"/>
          </a:p>
        </p:txBody>
      </p:sp>
      <p:sp>
        <p:nvSpPr>
          <p:cNvPr id="900098" name="Rectangle 2"/>
          <p:cNvSpPr>
            <a:spLocks noGrp="1" noRot="1" noChangeArrowheads="1"/>
          </p:cNvSpPr>
          <p:nvPr>
            <p:ph type="title"/>
          </p:nvPr>
        </p:nvSpPr>
        <p:spPr/>
        <p:txBody>
          <a:bodyPr/>
          <a:lstStyle/>
          <a:p>
            <a:r>
              <a:rPr lang="zh-CN" altLang="en-US" b="1" u="sng"/>
              <a:t>第二章：数据接口与交换标准</a:t>
            </a:r>
          </a:p>
        </p:txBody>
      </p:sp>
      <p:sp>
        <p:nvSpPr>
          <p:cNvPr id="900099" name="Rectangle 3"/>
          <p:cNvSpPr>
            <a:spLocks noGrp="1" noRot="1" noChangeArrowheads="1"/>
          </p:cNvSpPr>
          <p:nvPr>
            <p:ph type="body" idx="1"/>
          </p:nvPr>
        </p:nvSpPr>
        <p:spPr/>
        <p:txBody>
          <a:bodyPr/>
          <a:lstStyle/>
          <a:p>
            <a:pPr lvl="2"/>
            <a:r>
              <a:rPr lang="zh-CN" altLang="en-US" sz="1800"/>
              <a:t>输出属性</a:t>
            </a:r>
          </a:p>
          <a:p>
            <a:pPr lvl="3"/>
            <a:r>
              <a:rPr lang="zh-CN" altLang="en-US" sz="1600"/>
              <a:t>图素的各种属性以及各种图素在工作站上的表现方式；</a:t>
            </a:r>
            <a:r>
              <a:rPr lang="en-US" altLang="zh-CN" sz="1600"/>
              <a:t>(</a:t>
            </a:r>
            <a:r>
              <a:rPr lang="zh-CN" altLang="en-US" sz="1600"/>
              <a:t>基本图素包括点、直线、多边形、三角形、三角形风格、矩形、圆和圆弧、字符、曲线和曲面以及读写象素等</a:t>
            </a:r>
            <a:r>
              <a:rPr lang="en-US" altLang="zh-CN" sz="1600"/>
              <a:t>)</a:t>
            </a:r>
          </a:p>
          <a:p>
            <a:pPr lvl="2"/>
            <a:r>
              <a:rPr lang="zh-CN" altLang="en-US" sz="1800"/>
              <a:t>变换功能</a:t>
            </a:r>
          </a:p>
          <a:p>
            <a:pPr lvl="3"/>
            <a:r>
              <a:rPr lang="zh-CN" altLang="en-US" sz="1600"/>
              <a:t>实现规格化变换和工作站变换</a:t>
            </a:r>
          </a:p>
          <a:p>
            <a:pPr lvl="2"/>
            <a:r>
              <a:rPr lang="zh-CN" altLang="en-US" sz="1800"/>
              <a:t>图段功能</a:t>
            </a:r>
          </a:p>
          <a:p>
            <a:pPr lvl="3"/>
            <a:r>
              <a:rPr lang="zh-CN" altLang="en-US" sz="1600"/>
              <a:t>对图形进行生成、删除、复制以及实现图段属性控制；</a:t>
            </a:r>
            <a:r>
              <a:rPr lang="en-US" altLang="zh-CN" sz="1600"/>
              <a:t>(</a:t>
            </a:r>
            <a:r>
              <a:rPr lang="zh-CN" altLang="en-US" sz="1600"/>
              <a:t>图形对象包括图元</a:t>
            </a:r>
            <a:r>
              <a:rPr lang="en-US" altLang="zh-CN" sz="1600"/>
              <a:t>primitive</a:t>
            </a:r>
            <a:r>
              <a:rPr lang="zh-CN" altLang="en-US" sz="1600"/>
              <a:t>和图段</a:t>
            </a:r>
            <a:r>
              <a:rPr lang="en-US" altLang="zh-CN" sz="1600"/>
              <a:t>segment</a:t>
            </a:r>
            <a:r>
              <a:rPr lang="zh-CN" altLang="en-US" sz="1600"/>
              <a:t>。图元有点、线、面、字符、符号、像元阵列等。图段是由图元组成，例如房子中的门、窗</a:t>
            </a:r>
            <a:r>
              <a:rPr lang="en-US" altLang="zh-CN" sz="1600"/>
              <a:t>)</a:t>
            </a:r>
          </a:p>
          <a:p>
            <a:pPr lvl="2"/>
            <a:r>
              <a:rPr lang="zh-CN" altLang="en-US" sz="1800"/>
              <a:t>输入功能</a:t>
            </a:r>
          </a:p>
          <a:p>
            <a:pPr lvl="3"/>
            <a:r>
              <a:rPr lang="zh-CN" altLang="en-US" sz="1600"/>
              <a:t>对各种输入设备初始化，设备工作方式、确定请求、采样和事件输入</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B0616AC-B12D-4C92-A00F-88F508338E2A}"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FBF56EB1-C9B5-4AA0-98CB-CB2D3F7DD5C8}" type="slidenum">
              <a:rPr lang="en-US" altLang="zh-CN"/>
              <a:pPr/>
              <a:t>50</a:t>
            </a:fld>
            <a:endParaRPr lang="en-US" altLang="zh-CN"/>
          </a:p>
        </p:txBody>
      </p:sp>
      <p:sp>
        <p:nvSpPr>
          <p:cNvPr id="1076226" name="Rectangle 2"/>
          <p:cNvSpPr>
            <a:spLocks noGrp="1" noRot="1" noChangeArrowheads="1"/>
          </p:cNvSpPr>
          <p:nvPr>
            <p:ph type="title"/>
          </p:nvPr>
        </p:nvSpPr>
        <p:spPr/>
        <p:txBody>
          <a:bodyPr/>
          <a:lstStyle/>
          <a:p>
            <a:r>
              <a:rPr lang="zh-CN" altLang="en-US" b="1" u="sng"/>
              <a:t>第二章：数据接口与交换标准</a:t>
            </a:r>
          </a:p>
        </p:txBody>
      </p:sp>
      <p:sp>
        <p:nvSpPr>
          <p:cNvPr id="1076227" name="Rectangle 3"/>
          <p:cNvSpPr>
            <a:spLocks noGrp="1" noRot="1" noChangeArrowheads="1"/>
          </p:cNvSpPr>
          <p:nvPr>
            <p:ph type="body" idx="1"/>
          </p:nvPr>
        </p:nvSpPr>
        <p:spPr/>
        <p:txBody>
          <a:bodyPr/>
          <a:lstStyle/>
          <a:p>
            <a:pPr lvl="1"/>
            <a:r>
              <a:rPr lang="zh-CN" altLang="en-US" sz="2000"/>
              <a:t>元素段</a:t>
            </a:r>
          </a:p>
          <a:p>
            <a:pPr lvl="2"/>
            <a:r>
              <a:rPr lang="zh-CN" altLang="en-US" sz="1800"/>
              <a:t>记录每个几何元素的名称、所在图层的名称、线型名、颜色号、基面高度、厚度以及有关几何数据</a:t>
            </a:r>
          </a:p>
          <a:p>
            <a:pPr lvl="1"/>
            <a:r>
              <a:rPr lang="zh-CN" altLang="en-US" sz="2000"/>
              <a:t>文件结束</a:t>
            </a:r>
          </a:p>
          <a:p>
            <a:pPr lvl="2"/>
            <a:r>
              <a:rPr lang="zh-CN" altLang="en-US" sz="1800"/>
              <a:t>标识文件结束</a:t>
            </a:r>
          </a:p>
          <a:p>
            <a:pPr lvl="1"/>
            <a:r>
              <a:rPr lang="en-US" altLang="zh-CN" sz="2000"/>
              <a:t>DXF</a:t>
            </a:r>
            <a:r>
              <a:rPr lang="zh-CN" altLang="en-US" sz="2000"/>
              <a:t>文件每个段由若干个组构成，每个组在</a:t>
            </a:r>
            <a:r>
              <a:rPr lang="en-US" altLang="zh-CN" sz="2000"/>
              <a:t>DXF</a:t>
            </a:r>
            <a:r>
              <a:rPr lang="zh-CN" altLang="en-US" sz="2000"/>
              <a:t>文件中占有两行</a:t>
            </a:r>
          </a:p>
          <a:p>
            <a:pPr lvl="2"/>
            <a:r>
              <a:rPr lang="zh-CN" altLang="en-US" sz="1800"/>
              <a:t>组的第一行为组代码</a:t>
            </a:r>
            <a:r>
              <a:rPr lang="en-US" altLang="zh-CN" sz="1800"/>
              <a:t>(</a:t>
            </a:r>
            <a:r>
              <a:rPr lang="zh-CN" altLang="en-US" sz="1800"/>
              <a:t>数据类型代码</a:t>
            </a:r>
            <a:r>
              <a:rPr lang="en-US" altLang="zh-CN" sz="1800"/>
              <a:t>)</a:t>
            </a:r>
            <a:r>
              <a:rPr lang="zh-CN" altLang="en-US" sz="1800"/>
              <a:t>，非零正整数</a:t>
            </a:r>
          </a:p>
          <a:p>
            <a:pPr lvl="2"/>
            <a:r>
              <a:rPr lang="zh-CN" altLang="en-US" sz="1800"/>
              <a:t>组的第二行为组值</a:t>
            </a:r>
            <a:r>
              <a:rPr lang="en-US" altLang="zh-CN" sz="1800"/>
              <a:t>(</a:t>
            </a:r>
            <a:r>
              <a:rPr lang="zh-CN" altLang="en-US" sz="1800"/>
              <a:t>数据的值</a:t>
            </a:r>
            <a:r>
              <a:rPr lang="en-US" altLang="zh-CN" sz="1800"/>
              <a:t>)</a:t>
            </a:r>
            <a:r>
              <a:rPr lang="zh-CN" altLang="en-US" sz="1800"/>
              <a:t>，格式取决于组代码指定的组的类型</a:t>
            </a:r>
          </a:p>
          <a:p>
            <a:pPr lvl="2"/>
            <a:r>
              <a:rPr lang="zh-CN" altLang="en-US" sz="1800"/>
              <a:t>组代码和组值合起来表示一个数据的含义和它的值</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日期占位符 3"/>
          <p:cNvSpPr>
            <a:spLocks noGrp="1"/>
          </p:cNvSpPr>
          <p:nvPr>
            <p:ph type="dt" sz="half" idx="10"/>
          </p:nvPr>
        </p:nvSpPr>
        <p:spPr/>
        <p:txBody>
          <a:bodyPr/>
          <a:lstStyle/>
          <a:p>
            <a:fld id="{9AA094FD-0944-47BD-9670-87276A568FBA}" type="datetime1">
              <a:rPr lang="zh-CN" altLang="en-US"/>
              <a:pPr/>
              <a:t>2017/3/10</a:t>
            </a:fld>
            <a:endParaRPr lang="en-US" altLang="zh-CN"/>
          </a:p>
        </p:txBody>
      </p:sp>
      <p:sp>
        <p:nvSpPr>
          <p:cNvPr id="37" name="灯片编号占位符 5"/>
          <p:cNvSpPr>
            <a:spLocks noGrp="1"/>
          </p:cNvSpPr>
          <p:nvPr>
            <p:ph type="sldNum" sz="quarter" idx="12"/>
          </p:nvPr>
        </p:nvSpPr>
        <p:spPr/>
        <p:txBody>
          <a:bodyPr/>
          <a:lstStyle/>
          <a:p>
            <a:fld id="{C1A7132F-738E-4527-B120-2628D20A3BC6}" type="slidenum">
              <a:rPr lang="en-US" altLang="zh-CN"/>
              <a:pPr/>
              <a:t>51</a:t>
            </a:fld>
            <a:endParaRPr lang="en-US" altLang="zh-CN"/>
          </a:p>
        </p:txBody>
      </p:sp>
      <p:sp>
        <p:nvSpPr>
          <p:cNvPr id="1077250" name="Rectangle 2"/>
          <p:cNvSpPr>
            <a:spLocks noGrp="1" noRot="1" noChangeArrowheads="1"/>
          </p:cNvSpPr>
          <p:nvPr>
            <p:ph type="title"/>
          </p:nvPr>
        </p:nvSpPr>
        <p:spPr/>
        <p:txBody>
          <a:bodyPr/>
          <a:lstStyle/>
          <a:p>
            <a:r>
              <a:rPr lang="zh-CN" altLang="en-US" b="1" u="sng"/>
              <a:t>第二章：数据接口与交换标准</a:t>
            </a:r>
          </a:p>
        </p:txBody>
      </p:sp>
      <p:graphicFrame>
        <p:nvGraphicFramePr>
          <p:cNvPr id="1077319" name="Group 71"/>
          <p:cNvGraphicFramePr>
            <a:graphicFrameLocks noGrp="1"/>
          </p:cNvGraphicFramePr>
          <p:nvPr/>
        </p:nvGraphicFramePr>
        <p:xfrm>
          <a:off x="1835150" y="2205038"/>
          <a:ext cx="5791200" cy="3361374"/>
        </p:xfrm>
        <a:graphic>
          <a:graphicData uri="http://schemas.openxmlformats.org/drawingml/2006/table">
            <a:tbl>
              <a:tblPr/>
              <a:tblGrid>
                <a:gridCol w="2889250">
                  <a:extLst>
                    <a:ext uri="{9D8B030D-6E8A-4147-A177-3AD203B41FA5}">
                      <a16:colId xmlns:a16="http://schemas.microsoft.com/office/drawing/2014/main" val="20000"/>
                    </a:ext>
                  </a:extLst>
                </a:gridCol>
                <a:gridCol w="2901950">
                  <a:extLst>
                    <a:ext uri="{9D8B030D-6E8A-4147-A177-3AD203B41FA5}">
                      <a16:colId xmlns:a16="http://schemas.microsoft.com/office/drawing/2014/main" val="20001"/>
                    </a:ext>
                  </a:extLst>
                </a:gridCol>
              </a:tblGrid>
              <a:tr h="37465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组代码范围</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跟随值的类型</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6238">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0</a:t>
                      </a: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9</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串</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10</a:t>
                      </a: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59</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浮点</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60</a:t>
                      </a: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79</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整数</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65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210</a:t>
                      </a: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239</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浮点</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465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999</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注释</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3063">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1000</a:t>
                      </a: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1009</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串</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465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1010</a:t>
                      </a: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1059</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浮点</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80975">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1060</a:t>
                      </a: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1079</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整数</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AA381FD-FCCD-4902-8498-D371A9C2BF5B}"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4EE18FA3-33E3-492E-ACD0-6822C85143E4}" type="slidenum">
              <a:rPr lang="en-US" altLang="zh-CN"/>
              <a:pPr/>
              <a:t>52</a:t>
            </a:fld>
            <a:endParaRPr lang="en-US" altLang="zh-CN"/>
          </a:p>
        </p:txBody>
      </p:sp>
      <p:sp>
        <p:nvSpPr>
          <p:cNvPr id="1078274" name="Rectangle 2"/>
          <p:cNvSpPr>
            <a:spLocks noGrp="1" noRot="1" noChangeArrowheads="1"/>
          </p:cNvSpPr>
          <p:nvPr>
            <p:ph type="title"/>
          </p:nvPr>
        </p:nvSpPr>
        <p:spPr/>
        <p:txBody>
          <a:bodyPr/>
          <a:lstStyle/>
          <a:p>
            <a:r>
              <a:rPr lang="zh-CN" altLang="en-US" b="1" u="sng"/>
              <a:t>第二章：数据接口与交换标准</a:t>
            </a:r>
          </a:p>
        </p:txBody>
      </p:sp>
      <p:sp>
        <p:nvSpPr>
          <p:cNvPr id="1078275" name="Rectangle 3"/>
          <p:cNvSpPr>
            <a:spLocks noGrp="1" noRot="1" noChangeArrowheads="1"/>
          </p:cNvSpPr>
          <p:nvPr>
            <p:ph type="body" idx="1"/>
          </p:nvPr>
        </p:nvSpPr>
        <p:spPr/>
        <p:txBody>
          <a:bodyPr/>
          <a:lstStyle/>
          <a:p>
            <a:r>
              <a:rPr lang="en-US" altLang="zh-CN" sz="2400"/>
              <a:t>2.5.2 DXF</a:t>
            </a:r>
            <a:r>
              <a:rPr lang="zh-CN" altLang="en-US" sz="2400"/>
              <a:t>文件接口程序设计</a:t>
            </a:r>
          </a:p>
          <a:p>
            <a:pPr lvl="1"/>
            <a:r>
              <a:rPr lang="en-US" altLang="zh-CN" sz="2000"/>
              <a:t>DXF</a:t>
            </a:r>
            <a:r>
              <a:rPr lang="zh-CN" altLang="en-US" sz="2000"/>
              <a:t>文件格式的设计充分考虑了接口程序的需要，它能够容易地跳过没有必要关心的信息，同时又能方便地提取所需要的信息。只要记住按何顺序处理各个组并跳过不关心的组即可</a:t>
            </a:r>
          </a:p>
          <a:p>
            <a:pPr lvl="1"/>
            <a:r>
              <a:rPr lang="zh-CN" altLang="en-US" sz="2000"/>
              <a:t>编写一个输出</a:t>
            </a:r>
            <a:r>
              <a:rPr lang="en-US" altLang="zh-CN" sz="2000"/>
              <a:t>DXF</a:t>
            </a:r>
            <a:r>
              <a:rPr lang="zh-CN" altLang="en-US" sz="2000"/>
              <a:t>文件的程序是比较困难的，因为必须保持图形的一致性以使</a:t>
            </a:r>
            <a:r>
              <a:rPr lang="en-US" altLang="zh-CN" sz="2000"/>
              <a:t>AutoCAD</a:t>
            </a:r>
            <a:r>
              <a:rPr lang="zh-CN" altLang="en-US" sz="2000"/>
              <a:t>系统接受它。</a:t>
            </a:r>
            <a:r>
              <a:rPr lang="en-US" altLang="zh-CN" sz="2000"/>
              <a:t>AutoCAD</a:t>
            </a:r>
            <a:r>
              <a:rPr lang="zh-CN" altLang="en-US" sz="2000"/>
              <a:t>系统允许在一个</a:t>
            </a:r>
            <a:r>
              <a:rPr lang="en-US" altLang="zh-CN" sz="2000"/>
              <a:t>DXF</a:t>
            </a:r>
            <a:r>
              <a:rPr lang="zh-CN" altLang="en-US" sz="2000"/>
              <a:t>文件中省略许多项并且仍可获得一个合法的图形</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EA32F3E-809E-46C1-B8D3-FB439AF737D6}"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29848D8B-FA6A-489E-82E0-F208572C9C19}" type="slidenum">
              <a:rPr lang="en-US" altLang="zh-CN"/>
              <a:pPr/>
              <a:t>53</a:t>
            </a:fld>
            <a:endParaRPr lang="en-US" altLang="zh-CN"/>
          </a:p>
        </p:txBody>
      </p:sp>
      <p:sp>
        <p:nvSpPr>
          <p:cNvPr id="1079298" name="Rectangle 2"/>
          <p:cNvSpPr>
            <a:spLocks noGrp="1" noRot="1" noChangeArrowheads="1"/>
          </p:cNvSpPr>
          <p:nvPr>
            <p:ph type="title"/>
          </p:nvPr>
        </p:nvSpPr>
        <p:spPr/>
        <p:txBody>
          <a:bodyPr/>
          <a:lstStyle/>
          <a:p>
            <a:r>
              <a:rPr lang="zh-CN" altLang="en-US" b="1" u="sng"/>
              <a:t>第二章：数据接口与交换标准</a:t>
            </a:r>
          </a:p>
        </p:txBody>
      </p:sp>
      <p:sp>
        <p:nvSpPr>
          <p:cNvPr id="1079299" name="Rectangle 3"/>
          <p:cNvSpPr>
            <a:spLocks noGrp="1" noRot="1" noChangeArrowheads="1"/>
          </p:cNvSpPr>
          <p:nvPr>
            <p:ph type="body" idx="1"/>
          </p:nvPr>
        </p:nvSpPr>
        <p:spPr/>
        <p:txBody>
          <a:bodyPr/>
          <a:lstStyle/>
          <a:p>
            <a:r>
              <a:rPr lang="en-US" altLang="zh-CN" sz="2400"/>
              <a:t>2.5.3 DXF</a:t>
            </a:r>
            <a:r>
              <a:rPr lang="zh-CN" altLang="en-US" sz="2400"/>
              <a:t>文件格式存在的问题</a:t>
            </a:r>
          </a:p>
          <a:p>
            <a:pPr lvl="1"/>
            <a:r>
              <a:rPr lang="en-US" altLang="zh-CN" sz="2000"/>
              <a:t>DXF</a:t>
            </a:r>
            <a:r>
              <a:rPr lang="zh-CN" altLang="en-US" sz="2000"/>
              <a:t>文件制定较早，存在很多不足。不能完整地描述产品信息模型，产品的公差、材料等信息根本没有涉及。产品的几何模型，由于仅仅保留了原有系统数据结构中的几何和部分属性信息，大量的拓扑信息已不复存在，也是不完整的</a:t>
            </a:r>
          </a:p>
          <a:p>
            <a:pPr lvl="1"/>
            <a:r>
              <a:rPr lang="en-US" altLang="zh-CN" sz="2000"/>
              <a:t>DXF</a:t>
            </a:r>
            <a:r>
              <a:rPr lang="zh-CN" altLang="en-US" sz="2000"/>
              <a:t>文件格式也不合理，文件过于冗长，使得文件的处理、存放、传递和交换不方便。另外，复杂的文件格式也使得编写一个读、写完整的</a:t>
            </a:r>
            <a:r>
              <a:rPr lang="en-US" altLang="zh-CN" sz="2000"/>
              <a:t>DXF</a:t>
            </a:r>
            <a:r>
              <a:rPr lang="zh-CN" altLang="en-US" sz="2000"/>
              <a:t>数据文件的程序接口是件不容易的工作</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46D55A3-3F36-4137-9697-6E725C49CCB2}"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EDBDE100-69B9-4995-A3DA-96930BF4C7DE}" type="slidenum">
              <a:rPr lang="en-US" altLang="zh-CN"/>
              <a:pPr/>
              <a:t>54</a:t>
            </a:fld>
            <a:endParaRPr lang="en-US" altLang="zh-CN"/>
          </a:p>
        </p:txBody>
      </p:sp>
      <p:sp>
        <p:nvSpPr>
          <p:cNvPr id="1080322" name="Rectangle 2"/>
          <p:cNvSpPr>
            <a:spLocks noGrp="1" noRot="1" noChangeArrowheads="1"/>
          </p:cNvSpPr>
          <p:nvPr>
            <p:ph type="title"/>
          </p:nvPr>
        </p:nvSpPr>
        <p:spPr/>
        <p:txBody>
          <a:bodyPr/>
          <a:lstStyle/>
          <a:p>
            <a:r>
              <a:rPr lang="zh-CN" altLang="en-US" b="1" u="sng"/>
              <a:t>第二章：数据接口与交换标准</a:t>
            </a:r>
          </a:p>
        </p:txBody>
      </p:sp>
      <p:sp>
        <p:nvSpPr>
          <p:cNvPr id="1080323" name="Rectangle 3"/>
          <p:cNvSpPr>
            <a:spLocks noGrp="1" noRot="1" noChangeArrowheads="1"/>
          </p:cNvSpPr>
          <p:nvPr>
            <p:ph type="body" idx="1"/>
          </p:nvPr>
        </p:nvSpPr>
        <p:spPr/>
        <p:txBody>
          <a:bodyPr/>
          <a:lstStyle/>
          <a:p>
            <a:r>
              <a:rPr lang="en-US" altLang="zh-CN" sz="2400" dirty="0"/>
              <a:t>2.6 </a:t>
            </a:r>
            <a:r>
              <a:rPr lang="zh-CN" altLang="en-US" sz="2400" dirty="0"/>
              <a:t>产品数据表达与交换标准</a:t>
            </a:r>
            <a:r>
              <a:rPr lang="en-US" altLang="zh-CN" sz="2400" dirty="0"/>
              <a:t>STEP </a:t>
            </a:r>
          </a:p>
          <a:p>
            <a:r>
              <a:rPr lang="en-US" altLang="zh-CN" sz="2400" dirty="0"/>
              <a:t>2.6.1 STEP</a:t>
            </a:r>
            <a:r>
              <a:rPr lang="zh-CN" altLang="en-US" sz="2400" dirty="0"/>
              <a:t>的组成</a:t>
            </a:r>
          </a:p>
          <a:p>
            <a:pPr lvl="1"/>
            <a:r>
              <a:rPr lang="en-US" altLang="zh-CN" sz="2000" dirty="0"/>
              <a:t>STEP(ISO 10303)</a:t>
            </a:r>
          </a:p>
          <a:p>
            <a:pPr lvl="2"/>
            <a:r>
              <a:rPr lang="zh-CN" altLang="en-US" sz="1800" dirty="0"/>
              <a:t>一个关于产品数据计算机可理解的表示和交换的国际标准，目的是提供一种不依赖于具体系统的中性机制，能够描述产品整个生命周期中的产品数据</a:t>
            </a:r>
          </a:p>
          <a:p>
            <a:pPr lvl="1"/>
            <a:r>
              <a:rPr lang="zh-CN" altLang="en-US" sz="2000" dirty="0"/>
              <a:t>产品生命周期</a:t>
            </a:r>
          </a:p>
          <a:p>
            <a:pPr lvl="2"/>
            <a:r>
              <a:rPr lang="zh-CN" altLang="en-US" sz="1800" dirty="0"/>
              <a:t>产品的设计、制造、使用、维护、报废等</a:t>
            </a:r>
          </a:p>
          <a:p>
            <a:pPr lvl="1"/>
            <a:r>
              <a:rPr lang="zh-CN" altLang="en-US" sz="2000" dirty="0"/>
              <a:t>产品在各过程产生的信息复杂多变，分散在不同的部门和地方。这就要求这些产品信息以计算机能理解的形式表示，而且在不同的计算机系统之间进行交换时保持一致和完整</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FDA5B25-4CCC-4F59-B626-F11B033E5C9C}"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FDEB3813-9010-4944-BE77-F35C91F72338}" type="slidenum">
              <a:rPr lang="en-US" altLang="zh-CN"/>
              <a:pPr/>
              <a:t>55</a:t>
            </a:fld>
            <a:endParaRPr lang="en-US" altLang="zh-CN"/>
          </a:p>
        </p:txBody>
      </p:sp>
      <p:sp>
        <p:nvSpPr>
          <p:cNvPr id="1070082" name="Rectangle 2"/>
          <p:cNvSpPr>
            <a:spLocks noGrp="1" noRot="1" noChangeArrowheads="1"/>
          </p:cNvSpPr>
          <p:nvPr>
            <p:ph type="title"/>
          </p:nvPr>
        </p:nvSpPr>
        <p:spPr/>
        <p:txBody>
          <a:bodyPr/>
          <a:lstStyle/>
          <a:p>
            <a:r>
              <a:rPr lang="zh-CN" altLang="en-US" b="1" u="sng"/>
              <a:t>第二章：数据接口与交换标准</a:t>
            </a:r>
          </a:p>
        </p:txBody>
      </p:sp>
      <p:sp>
        <p:nvSpPr>
          <p:cNvPr id="1070083" name="Rectangle 3"/>
          <p:cNvSpPr>
            <a:spLocks noGrp="1" noRot="1" noChangeArrowheads="1"/>
          </p:cNvSpPr>
          <p:nvPr>
            <p:ph type="body" idx="1"/>
          </p:nvPr>
        </p:nvSpPr>
        <p:spPr/>
        <p:txBody>
          <a:bodyPr/>
          <a:lstStyle/>
          <a:p>
            <a:pPr lvl="1"/>
            <a:r>
              <a:rPr lang="en-US" altLang="zh-CN" sz="2000"/>
              <a:t>STEP</a:t>
            </a:r>
            <a:r>
              <a:rPr lang="zh-CN" altLang="en-US" sz="2000"/>
              <a:t>把分成七系列，每一系列包括若干部分</a:t>
            </a:r>
          </a:p>
          <a:p>
            <a:pPr lvl="2"/>
            <a:r>
              <a:rPr lang="en-US" altLang="zh-CN" sz="1800"/>
              <a:t>0 </a:t>
            </a:r>
            <a:r>
              <a:rPr lang="zh-CN" altLang="en-US" sz="1800"/>
              <a:t>系列：概述和基本原则</a:t>
            </a:r>
          </a:p>
          <a:p>
            <a:pPr lvl="2"/>
            <a:r>
              <a:rPr lang="en-US" altLang="zh-CN" sz="1800"/>
              <a:t>10 </a:t>
            </a:r>
            <a:r>
              <a:rPr lang="zh-CN" altLang="en-US" sz="1800"/>
              <a:t>系列：描述方法</a:t>
            </a:r>
            <a:r>
              <a:rPr lang="en-US" altLang="zh-CN" sz="1800"/>
              <a:t>(EXPRESS</a:t>
            </a:r>
            <a:r>
              <a:rPr lang="zh-CN" altLang="en-US" sz="1800"/>
              <a:t>语言</a:t>
            </a:r>
            <a:r>
              <a:rPr lang="en-US" altLang="zh-CN" sz="1800"/>
              <a:t>)</a:t>
            </a:r>
          </a:p>
          <a:p>
            <a:pPr lvl="2"/>
            <a:r>
              <a:rPr lang="en-US" altLang="zh-CN" sz="1800"/>
              <a:t>20 </a:t>
            </a:r>
            <a:r>
              <a:rPr lang="zh-CN" altLang="en-US" sz="1800"/>
              <a:t>系列：实现方法</a:t>
            </a:r>
            <a:r>
              <a:rPr lang="en-US" altLang="zh-CN" sz="1800"/>
              <a:t>(</a:t>
            </a:r>
            <a:r>
              <a:rPr lang="zh-CN" altLang="en-US" sz="1800"/>
              <a:t>物理文件格式；</a:t>
            </a:r>
            <a:r>
              <a:rPr lang="en-US" altLang="zh-CN" sz="1800"/>
              <a:t>STEP</a:t>
            </a:r>
            <a:r>
              <a:rPr lang="zh-CN" altLang="en-US" sz="1800"/>
              <a:t>访问接口</a:t>
            </a:r>
            <a:r>
              <a:rPr lang="en-US" altLang="zh-CN" sz="1800"/>
              <a:t>)</a:t>
            </a:r>
          </a:p>
          <a:p>
            <a:pPr lvl="2"/>
            <a:r>
              <a:rPr lang="en-US" altLang="zh-CN" sz="1800"/>
              <a:t>30 </a:t>
            </a:r>
            <a:r>
              <a:rPr lang="zh-CN" altLang="en-US" sz="1800"/>
              <a:t>系列：一致性测试方法</a:t>
            </a:r>
            <a:r>
              <a:rPr lang="en-US" altLang="zh-CN" sz="1800"/>
              <a:t>(</a:t>
            </a:r>
            <a:r>
              <a:rPr lang="zh-CN" altLang="en-US" sz="1800"/>
              <a:t>一致性测试方法与框架概念；一致性测试需求；抽象测试成套规范；对每个实现方法的抽象测试</a:t>
            </a:r>
            <a:r>
              <a:rPr lang="en-US" altLang="zh-CN" sz="1800"/>
              <a:t>)</a:t>
            </a:r>
          </a:p>
          <a:p>
            <a:pPr lvl="2"/>
            <a:r>
              <a:rPr lang="en-US" altLang="zh-CN" sz="1800"/>
              <a:t>40 </a:t>
            </a:r>
            <a:r>
              <a:rPr lang="zh-CN" altLang="en-US" sz="1800"/>
              <a:t>系列：通用产品模型</a:t>
            </a:r>
            <a:r>
              <a:rPr lang="en-US" altLang="zh-CN" sz="1800"/>
              <a:t>(</a:t>
            </a:r>
            <a:r>
              <a:rPr lang="zh-CN" altLang="en-US" sz="1800"/>
              <a:t>基本产品数据模型；形状表示；形状接口；产品结构管理；材料；显示；公差；形状特征；产品生命周期支持</a:t>
            </a:r>
            <a:r>
              <a:rPr lang="en-US" altLang="zh-CN" sz="1800"/>
              <a:t>)</a:t>
            </a:r>
          </a:p>
          <a:p>
            <a:pPr lvl="2"/>
            <a:r>
              <a:rPr lang="en-US" altLang="zh-CN" sz="1800"/>
              <a:t>100 </a:t>
            </a:r>
            <a:r>
              <a:rPr lang="zh-CN" altLang="en-US" sz="1800"/>
              <a:t>系列：应用资源</a:t>
            </a:r>
            <a:r>
              <a:rPr lang="en-US" altLang="zh-CN" sz="1800"/>
              <a:t>(</a:t>
            </a:r>
            <a:r>
              <a:rPr lang="zh-CN" altLang="en-US" sz="1800"/>
              <a:t>绘图资源；船舶结构；电子功能；有限元分析；运动学</a:t>
            </a:r>
            <a:r>
              <a:rPr lang="en-US" altLang="zh-CN" sz="1800"/>
              <a:t>)</a:t>
            </a:r>
          </a:p>
          <a:p>
            <a:pPr lvl="2"/>
            <a:r>
              <a:rPr lang="en-US" altLang="zh-CN" sz="1800"/>
              <a:t>200 </a:t>
            </a:r>
            <a:r>
              <a:rPr lang="zh-CN" altLang="en-US" sz="1800"/>
              <a:t>系列：应用协议</a:t>
            </a:r>
            <a:r>
              <a:rPr lang="en-US" altLang="zh-CN" sz="1800"/>
              <a:t>(</a:t>
            </a:r>
            <a:r>
              <a:rPr lang="zh-CN" altLang="en-US" sz="1800"/>
              <a:t>二维图协议；三维图协议；三维产品定义设置；边界表示实体模型协议；雕塑曲面应用协议</a:t>
            </a:r>
            <a:r>
              <a:rPr lang="en-US" altLang="zh-CN" sz="1800"/>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4106B43-D0EC-437A-A6F2-B4BC5A0210E3}"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1C900D02-5F94-450D-B9D8-2978786D5AE0}" type="slidenum">
              <a:rPr lang="en-US" altLang="zh-CN"/>
              <a:pPr/>
              <a:t>56</a:t>
            </a:fld>
            <a:endParaRPr lang="en-US" altLang="zh-CN"/>
          </a:p>
        </p:txBody>
      </p:sp>
      <p:sp>
        <p:nvSpPr>
          <p:cNvPr id="493570" name="Rectangle 2"/>
          <p:cNvSpPr>
            <a:spLocks noGrp="1" noRot="1" noChangeArrowheads="1"/>
          </p:cNvSpPr>
          <p:nvPr>
            <p:ph type="title"/>
          </p:nvPr>
        </p:nvSpPr>
        <p:spPr/>
        <p:txBody>
          <a:bodyPr/>
          <a:lstStyle/>
          <a:p>
            <a:r>
              <a:rPr lang="zh-CN" altLang="en-US" b="1" u="sng"/>
              <a:t>第二章：数据接口与交换标准</a:t>
            </a:r>
          </a:p>
        </p:txBody>
      </p:sp>
      <p:sp>
        <p:nvSpPr>
          <p:cNvPr id="493571" name="Rectangle 3"/>
          <p:cNvSpPr>
            <a:spLocks noGrp="1" noRot="1" noChangeArrowheads="1"/>
          </p:cNvSpPr>
          <p:nvPr>
            <p:ph type="body" idx="1"/>
          </p:nvPr>
        </p:nvSpPr>
        <p:spPr/>
        <p:txBody>
          <a:bodyPr/>
          <a:lstStyle/>
          <a:p>
            <a:pPr lvl="1" algn="just"/>
            <a:r>
              <a:rPr lang="en-US" altLang="zh-CN" sz="2000"/>
              <a:t>STEP</a:t>
            </a:r>
            <a:r>
              <a:rPr lang="zh-CN" altLang="en-US" sz="2000"/>
              <a:t>的体系结构</a:t>
            </a:r>
          </a:p>
          <a:p>
            <a:pPr lvl="2" algn="just"/>
            <a:r>
              <a:rPr lang="zh-CN" altLang="en-US" sz="1800"/>
              <a:t>最上层是应用层</a:t>
            </a:r>
            <a:r>
              <a:rPr lang="en-US" altLang="zh-CN" sz="1800"/>
              <a:t>(</a:t>
            </a:r>
            <a:r>
              <a:rPr lang="zh-CN" altLang="en-US" sz="1800"/>
              <a:t>应用协议及对应的抽象测试集</a:t>
            </a:r>
            <a:r>
              <a:rPr lang="en-US" altLang="zh-CN" sz="1800"/>
              <a:t>)</a:t>
            </a:r>
          </a:p>
          <a:p>
            <a:pPr lvl="2" algn="just"/>
            <a:r>
              <a:rPr lang="zh-CN" altLang="en-US" sz="1800"/>
              <a:t>第二层是逻辑层</a:t>
            </a:r>
            <a:r>
              <a:rPr lang="en-US" altLang="zh-CN" sz="1800"/>
              <a:t>(</a:t>
            </a:r>
            <a:r>
              <a:rPr lang="zh-CN" altLang="en-US" sz="1800"/>
              <a:t>集成资源，是一个完整的产品模型，从实际中抽象出来，与具体实现无关</a:t>
            </a:r>
            <a:r>
              <a:rPr lang="en-US" altLang="zh-CN" sz="1800"/>
              <a:t>)</a:t>
            </a:r>
          </a:p>
          <a:p>
            <a:pPr lvl="2" algn="just"/>
            <a:r>
              <a:rPr lang="zh-CN" altLang="en-US" sz="1800"/>
              <a:t>最底层是物理层</a:t>
            </a:r>
            <a:r>
              <a:rPr lang="en-US" altLang="zh-CN" sz="1800"/>
              <a:t>(</a:t>
            </a:r>
            <a:r>
              <a:rPr lang="zh-CN" altLang="en-US" sz="1800"/>
              <a:t>实现方法，给出计算机上的实现形式</a:t>
            </a:r>
            <a:r>
              <a:rPr lang="en-US" altLang="zh-CN" sz="1800"/>
              <a:t>)</a:t>
            </a:r>
          </a:p>
          <a:p>
            <a:pPr lvl="1" algn="just"/>
            <a:r>
              <a:rPr lang="en-US" altLang="zh-CN" sz="2000"/>
              <a:t>STEP</a:t>
            </a:r>
            <a:r>
              <a:rPr lang="zh-CN" altLang="en-US" sz="2000"/>
              <a:t>中性文件实现方式 </a:t>
            </a:r>
          </a:p>
          <a:p>
            <a:pPr lvl="2" algn="just"/>
            <a:r>
              <a:rPr lang="en-US" altLang="zh-CN" sz="1800"/>
              <a:t>EXPRESS</a:t>
            </a:r>
            <a:r>
              <a:rPr lang="zh-CN" altLang="en-US" sz="1800"/>
              <a:t>描述的产品数据模型是概念模式，与具体的实现方式无关。但产品数据的交换最终必须通过某种形式实现</a:t>
            </a:r>
          </a:p>
          <a:p>
            <a:pPr lvl="2" algn="just"/>
            <a:r>
              <a:rPr lang="en-US" altLang="zh-CN" sz="1800"/>
              <a:t>STEP</a:t>
            </a:r>
            <a:r>
              <a:rPr lang="zh-CN" altLang="en-US" sz="1800"/>
              <a:t>有三种实现方法</a:t>
            </a:r>
          </a:p>
          <a:p>
            <a:pPr lvl="3" algn="just"/>
            <a:r>
              <a:rPr lang="zh-CN" altLang="en-US" sz="1600"/>
              <a:t>文件交换</a:t>
            </a:r>
          </a:p>
          <a:p>
            <a:pPr lvl="3" algn="just"/>
            <a:r>
              <a:rPr lang="zh-CN" altLang="en-US" sz="1600"/>
              <a:t>应用编程接口</a:t>
            </a:r>
          </a:p>
          <a:p>
            <a:pPr lvl="3" algn="just"/>
            <a:r>
              <a:rPr lang="zh-CN" altLang="en-US" sz="1600"/>
              <a:t>数据库实现</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796351A-9140-458E-AD8A-BD81E909A50E}"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57BD71CB-E2A2-404F-81D7-EF28CA5EFBD1}" type="slidenum">
              <a:rPr lang="en-US" altLang="zh-CN"/>
              <a:pPr/>
              <a:t>57</a:t>
            </a:fld>
            <a:endParaRPr lang="en-US" altLang="zh-CN"/>
          </a:p>
        </p:txBody>
      </p:sp>
      <p:sp>
        <p:nvSpPr>
          <p:cNvPr id="494594" name="Rectangle 2"/>
          <p:cNvSpPr>
            <a:spLocks noGrp="1" noRot="1" noChangeArrowheads="1"/>
          </p:cNvSpPr>
          <p:nvPr>
            <p:ph type="title"/>
          </p:nvPr>
        </p:nvSpPr>
        <p:spPr/>
        <p:txBody>
          <a:bodyPr/>
          <a:lstStyle/>
          <a:p>
            <a:r>
              <a:rPr lang="zh-CN" altLang="en-US" b="1" u="sng"/>
              <a:t>第二章：数据接口与交换标准</a:t>
            </a:r>
          </a:p>
        </p:txBody>
      </p:sp>
      <p:sp>
        <p:nvSpPr>
          <p:cNvPr id="494595" name="Rectangle 3"/>
          <p:cNvSpPr>
            <a:spLocks noGrp="1" noRot="1" noChangeArrowheads="1"/>
          </p:cNvSpPr>
          <p:nvPr>
            <p:ph type="body" idx="1"/>
          </p:nvPr>
        </p:nvSpPr>
        <p:spPr/>
        <p:txBody>
          <a:bodyPr/>
          <a:lstStyle/>
          <a:p>
            <a:pPr lvl="1" algn="just"/>
            <a:r>
              <a:rPr lang="zh-CN" altLang="en-US" sz="2000"/>
              <a:t>文件交换实现方式是</a:t>
            </a:r>
            <a:r>
              <a:rPr lang="en-US" altLang="zh-CN" sz="2000"/>
              <a:t>STEP</a:t>
            </a:r>
            <a:r>
              <a:rPr lang="zh-CN" altLang="en-US" sz="2000"/>
              <a:t>一种比较方便、简洁、成熟的实现形式。不同系统之间若要交换产品数据，发送方通过中性文件前处理器产生需传递的产品数据，按照中性文件的格式输出，只要传送数据的模式相同，接受方通过中性文件后处理器，就可以读入中性文件，完成数据的交换</a:t>
            </a:r>
          </a:p>
          <a:p>
            <a:pPr lvl="1" algn="just"/>
            <a:r>
              <a:rPr lang="en-US" altLang="zh-CN" sz="2000"/>
              <a:t>STEP</a:t>
            </a:r>
            <a:r>
              <a:rPr lang="zh-CN" altLang="en-US" sz="2000"/>
              <a:t>中性文件实现方式：中性文件格式、</a:t>
            </a:r>
            <a:r>
              <a:rPr lang="en-US" altLang="zh-CN" sz="2000"/>
              <a:t>EXPRESS</a:t>
            </a:r>
            <a:r>
              <a:rPr lang="zh-CN" altLang="en-US" sz="2000"/>
              <a:t>构件到中性文件格式的映射、中性文件数据交换模型</a:t>
            </a:r>
          </a:p>
          <a:p>
            <a:pPr lvl="1" algn="just"/>
            <a:r>
              <a:rPr lang="en-US" altLang="zh-CN" sz="2000"/>
              <a:t>STEP</a:t>
            </a:r>
            <a:r>
              <a:rPr lang="zh-CN" altLang="en-US" sz="2000"/>
              <a:t>中性文件＝头部段</a:t>
            </a:r>
            <a:r>
              <a:rPr lang="en-US" altLang="zh-CN" sz="2000"/>
              <a:t>(HEADER)</a:t>
            </a:r>
            <a:r>
              <a:rPr lang="zh-CN" altLang="en-US" sz="2000"/>
              <a:t>＋数据段</a:t>
            </a:r>
            <a:r>
              <a:rPr lang="en-US" altLang="zh-CN" sz="2000"/>
              <a:t>(DATA)</a:t>
            </a:r>
          </a:p>
          <a:p>
            <a:pPr lvl="1" algn="just"/>
            <a:r>
              <a:rPr lang="zh-CN" altLang="en-US" sz="2000"/>
              <a:t>头部段提供有关整个中性文件的信息，必须是第一段；数据段包含了需交换的产品数据，一般是一些</a:t>
            </a:r>
            <a:r>
              <a:rPr lang="en-US" altLang="zh-CN" sz="2000"/>
              <a:t>EXPRESS</a:t>
            </a:r>
            <a:r>
              <a:rPr lang="zh-CN" altLang="en-US" sz="2000"/>
              <a:t>定义的实体</a:t>
            </a:r>
            <a:r>
              <a:rPr lang="en-US" altLang="zh-CN" sz="2000"/>
              <a:t>(ENTITY)</a:t>
            </a:r>
            <a:r>
              <a:rPr lang="zh-CN" altLang="en-US" sz="2000"/>
              <a:t>类型的实例集合，只能出现一次</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922A8F5-A181-4753-89E5-29F5968B4BAA}"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A5C08931-28EC-411A-896F-AE7752D7BD1E}" type="slidenum">
              <a:rPr lang="en-US" altLang="zh-CN"/>
              <a:pPr/>
              <a:t>58</a:t>
            </a:fld>
            <a:endParaRPr lang="en-US" altLang="zh-CN"/>
          </a:p>
        </p:txBody>
      </p:sp>
      <p:sp>
        <p:nvSpPr>
          <p:cNvPr id="1082370" name="Rectangle 2"/>
          <p:cNvSpPr>
            <a:spLocks noGrp="1" noRot="1" noChangeArrowheads="1"/>
          </p:cNvSpPr>
          <p:nvPr>
            <p:ph type="title"/>
          </p:nvPr>
        </p:nvSpPr>
        <p:spPr/>
        <p:txBody>
          <a:bodyPr/>
          <a:lstStyle/>
          <a:p>
            <a:r>
              <a:rPr lang="zh-CN" altLang="en-US" b="1" u="sng"/>
              <a:t>第二章：数据接口与交换标准</a:t>
            </a:r>
          </a:p>
        </p:txBody>
      </p:sp>
      <p:sp>
        <p:nvSpPr>
          <p:cNvPr id="1082371" name="Rectangle 3"/>
          <p:cNvSpPr>
            <a:spLocks noGrp="1" noRot="1" noChangeArrowheads="1"/>
          </p:cNvSpPr>
          <p:nvPr>
            <p:ph type="body" idx="1"/>
          </p:nvPr>
        </p:nvSpPr>
        <p:spPr/>
        <p:txBody>
          <a:bodyPr/>
          <a:lstStyle/>
          <a:p>
            <a:r>
              <a:rPr lang="en-US" altLang="zh-CN" sz="2400"/>
              <a:t>2.6.2 </a:t>
            </a:r>
            <a:r>
              <a:rPr lang="zh-CN" altLang="en-US" sz="2400"/>
              <a:t>产品模型信息结构</a:t>
            </a:r>
          </a:p>
          <a:p>
            <a:pPr lvl="1"/>
            <a:r>
              <a:rPr lang="en-US" altLang="zh-CN" sz="2000"/>
              <a:t>STEP</a:t>
            </a:r>
            <a:r>
              <a:rPr lang="zh-CN" altLang="en-US" sz="2000"/>
              <a:t>的产品模型数据</a:t>
            </a:r>
          </a:p>
          <a:p>
            <a:pPr lvl="2"/>
            <a:r>
              <a:rPr lang="zh-CN" altLang="en-US" sz="1800"/>
              <a:t>覆盖产品整个生命周期的应用而全面定义的产品模型信息</a:t>
            </a:r>
          </a:p>
          <a:p>
            <a:pPr lvl="1"/>
            <a:r>
              <a:rPr lang="zh-CN" altLang="en-US" sz="2000"/>
              <a:t>产品模型信息</a:t>
            </a:r>
          </a:p>
          <a:p>
            <a:pPr lvl="2"/>
            <a:r>
              <a:rPr lang="zh-CN" altLang="en-US" sz="1800"/>
              <a:t>进行设计、分析、制造、测试、检验零件或机构所需的几何、拓扑、公差、关系、属性和性能等信息，也包括一些和处理有关的信息。对于生产制造，直接质量控制测试和支持产品新功能的开发提供了全面的信息</a:t>
            </a:r>
          </a:p>
          <a:p>
            <a:pPr lvl="1"/>
            <a:r>
              <a:rPr lang="en-US" altLang="zh-CN" sz="2000"/>
              <a:t>STEP</a:t>
            </a:r>
            <a:r>
              <a:rPr lang="zh-CN" altLang="en-US" sz="2000"/>
              <a:t>产品模型的核心</a:t>
            </a:r>
          </a:p>
          <a:p>
            <a:pPr lvl="2"/>
            <a:r>
              <a:rPr lang="zh-CN" altLang="en-US" sz="1800"/>
              <a:t>形状特征信息模型。在此基础上进行各种产品模型定义数据的转换。基于形状特征信息模型，有助于建立完整的产品信息数据模型，而不仅仅是产品的几何形状和显示信息</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1123DC1-D8F2-4794-AD47-B98989084B27}"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86B7A65C-E4DE-4E8E-907A-BD03B6A65DDC}" type="slidenum">
              <a:rPr lang="en-US" altLang="zh-CN"/>
              <a:pPr/>
              <a:t>59</a:t>
            </a:fld>
            <a:endParaRPr lang="en-US" altLang="zh-CN"/>
          </a:p>
        </p:txBody>
      </p:sp>
      <p:sp>
        <p:nvSpPr>
          <p:cNvPr id="1083394" name="Rectangle 2"/>
          <p:cNvSpPr>
            <a:spLocks noGrp="1" noRot="1" noChangeArrowheads="1"/>
          </p:cNvSpPr>
          <p:nvPr>
            <p:ph type="title"/>
          </p:nvPr>
        </p:nvSpPr>
        <p:spPr/>
        <p:txBody>
          <a:bodyPr/>
          <a:lstStyle/>
          <a:p>
            <a:r>
              <a:rPr lang="zh-CN" altLang="en-US" b="1" u="sng"/>
              <a:t>第二章：数据接口与交换标准</a:t>
            </a:r>
          </a:p>
        </p:txBody>
      </p:sp>
      <p:sp>
        <p:nvSpPr>
          <p:cNvPr id="1083395" name="Rectangle 3"/>
          <p:cNvSpPr>
            <a:spLocks noGrp="1" noRot="1" noChangeArrowheads="1"/>
          </p:cNvSpPr>
          <p:nvPr>
            <p:ph type="body" idx="1"/>
          </p:nvPr>
        </p:nvSpPr>
        <p:spPr/>
        <p:txBody>
          <a:bodyPr/>
          <a:lstStyle/>
          <a:p>
            <a:r>
              <a:rPr lang="en-US" altLang="zh-CN" sz="2400" dirty="0"/>
              <a:t>2.7 OpenGL</a:t>
            </a:r>
            <a:r>
              <a:rPr lang="zh-CN" altLang="en-US" sz="2400" dirty="0"/>
              <a:t>图形开发环境</a:t>
            </a:r>
          </a:p>
          <a:p>
            <a:r>
              <a:rPr lang="en-US" altLang="zh-CN" sz="2400" dirty="0"/>
              <a:t>2.7.1 </a:t>
            </a:r>
            <a:r>
              <a:rPr lang="zh-CN" altLang="en-US" sz="2400" dirty="0"/>
              <a:t>概述</a:t>
            </a:r>
          </a:p>
          <a:p>
            <a:pPr lvl="1"/>
            <a:r>
              <a:rPr lang="en-US" altLang="zh-CN" sz="2000" dirty="0"/>
              <a:t>OpenGL</a:t>
            </a:r>
            <a:r>
              <a:rPr lang="zh-CN" altLang="en-US" sz="2000" dirty="0"/>
              <a:t>是一个功能强大的图形库，用户可以很方便地利用它开发出有多种特殊视觉效果</a:t>
            </a:r>
            <a:r>
              <a:rPr lang="en-US" altLang="zh-CN" sz="2000" dirty="0"/>
              <a:t>(</a:t>
            </a:r>
            <a:r>
              <a:rPr lang="zh-CN" altLang="en-US" sz="2000" dirty="0"/>
              <a:t>如光照、纹理、透明、阴影</a:t>
            </a:r>
            <a:r>
              <a:rPr lang="en-US" altLang="zh-CN" sz="2000" dirty="0"/>
              <a:t>)</a:t>
            </a:r>
            <a:r>
              <a:rPr lang="zh-CN" altLang="en-US" sz="2000" dirty="0"/>
              <a:t>的三维图形。</a:t>
            </a:r>
            <a:r>
              <a:rPr lang="en-US" altLang="zh-CN" sz="2000" dirty="0"/>
              <a:t>OpenGL</a:t>
            </a:r>
            <a:r>
              <a:rPr lang="zh-CN" altLang="en-US" sz="2000" dirty="0"/>
              <a:t>的前身是</a:t>
            </a:r>
            <a:r>
              <a:rPr lang="en-US" altLang="zh-CN" sz="2000" dirty="0"/>
              <a:t>SGI</a:t>
            </a:r>
            <a:r>
              <a:rPr lang="zh-CN" altLang="en-US" sz="2000" dirty="0"/>
              <a:t>公司为其图形工作站设计的一个图形开发软件库</a:t>
            </a:r>
            <a:r>
              <a:rPr lang="en-US" altLang="zh-CN" sz="2000" dirty="0"/>
              <a:t>IRIS GL(Graphics Library)</a:t>
            </a:r>
            <a:r>
              <a:rPr lang="zh-CN" altLang="en-US" sz="2000" dirty="0"/>
              <a:t>，由于其性能优越，受到了用户的一致推崇。</a:t>
            </a:r>
            <a:r>
              <a:rPr lang="en-US" altLang="zh-CN" sz="2000" dirty="0"/>
              <a:t>SGI</a:t>
            </a:r>
            <a:r>
              <a:rPr lang="zh-CN" altLang="en-US" sz="2000" dirty="0"/>
              <a:t>公司有针对性地对</a:t>
            </a:r>
            <a:r>
              <a:rPr lang="en-US" altLang="zh-CN" sz="2000" dirty="0"/>
              <a:t>GL</a:t>
            </a:r>
            <a:r>
              <a:rPr lang="zh-CN" altLang="en-US" sz="2000" dirty="0"/>
              <a:t>进行了改进，特别是扩展了</a:t>
            </a:r>
            <a:r>
              <a:rPr lang="en-US" altLang="zh-CN" sz="2000" dirty="0"/>
              <a:t>GL</a:t>
            </a:r>
            <a:r>
              <a:rPr lang="zh-CN" altLang="en-US" sz="2000" dirty="0"/>
              <a:t>的可移植性，使之成为一个跨平台的开放式图形编程接口，由几百个指令或函数组成，这就是</a:t>
            </a:r>
            <a:r>
              <a:rPr lang="en-US" altLang="zh-CN" sz="2000" dirty="0"/>
              <a:t>OpenGL</a:t>
            </a:r>
            <a:r>
              <a:rPr lang="zh-CN" altLang="en-US" sz="2000" dirty="0"/>
              <a:t>。</a:t>
            </a:r>
            <a:r>
              <a:rPr lang="en-US" altLang="zh-CN" sz="2000" dirty="0"/>
              <a:t>OpenGL</a:t>
            </a:r>
            <a:r>
              <a:rPr lang="zh-CN" altLang="en-US" sz="2000" dirty="0"/>
              <a:t>已经成为应用最为广泛的二维和三维图形编程接口。在各种平台上开发了大量图形应用软件</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0B1B32E-20F3-488D-AF02-275F72554FE1}"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97145C3B-354A-406A-904E-1E751341E10F}" type="slidenum">
              <a:rPr lang="en-US" altLang="zh-CN"/>
              <a:pPr/>
              <a:t>6</a:t>
            </a:fld>
            <a:endParaRPr lang="en-US" altLang="zh-CN"/>
          </a:p>
        </p:txBody>
      </p:sp>
      <p:sp>
        <p:nvSpPr>
          <p:cNvPr id="901122" name="Rectangle 2"/>
          <p:cNvSpPr>
            <a:spLocks noGrp="1" noRot="1" noChangeArrowheads="1"/>
          </p:cNvSpPr>
          <p:nvPr>
            <p:ph type="title"/>
          </p:nvPr>
        </p:nvSpPr>
        <p:spPr/>
        <p:txBody>
          <a:bodyPr/>
          <a:lstStyle/>
          <a:p>
            <a:r>
              <a:rPr lang="zh-CN" altLang="en-US" b="1" u="sng"/>
              <a:t>第二章：数据接口与交换标准</a:t>
            </a:r>
          </a:p>
        </p:txBody>
      </p:sp>
      <p:sp>
        <p:nvSpPr>
          <p:cNvPr id="901123" name="Rectangle 3"/>
          <p:cNvSpPr>
            <a:spLocks noGrp="1" noRot="1" noChangeArrowheads="1"/>
          </p:cNvSpPr>
          <p:nvPr>
            <p:ph type="body" idx="1"/>
          </p:nvPr>
        </p:nvSpPr>
        <p:spPr/>
        <p:txBody>
          <a:bodyPr/>
          <a:lstStyle/>
          <a:p>
            <a:pPr lvl="2"/>
            <a:r>
              <a:rPr lang="zh-CN" altLang="en-US" sz="1800"/>
              <a:t>询问功能</a:t>
            </a:r>
          </a:p>
          <a:p>
            <a:pPr lvl="3"/>
            <a:r>
              <a:rPr lang="zh-CN" altLang="en-US" sz="1600"/>
              <a:t>查询</a:t>
            </a:r>
            <a:r>
              <a:rPr lang="en-US" altLang="zh-CN" sz="1600"/>
              <a:t>GKS</a:t>
            </a:r>
            <a:r>
              <a:rPr lang="zh-CN" altLang="en-US" sz="1600"/>
              <a:t>描述表、状态表、出错表、工作站描述表、图素表等，查询</a:t>
            </a:r>
            <a:r>
              <a:rPr lang="en-US" altLang="zh-CN" sz="1600"/>
              <a:t>GKS</a:t>
            </a:r>
            <a:r>
              <a:rPr lang="zh-CN" altLang="en-US" sz="1600"/>
              <a:t>状态值、级别、工作站类型、状态以及描述表，图段状态等内容</a:t>
            </a:r>
          </a:p>
          <a:p>
            <a:pPr lvl="2"/>
            <a:r>
              <a:rPr lang="zh-CN" altLang="en-US" sz="1800"/>
              <a:t>实用程序</a:t>
            </a:r>
          </a:p>
          <a:p>
            <a:pPr lvl="3"/>
            <a:r>
              <a:rPr lang="zh-CN" altLang="en-US" sz="1600"/>
              <a:t>实现</a:t>
            </a:r>
            <a:r>
              <a:rPr lang="en-US" altLang="zh-CN" sz="1600"/>
              <a:t>GKS</a:t>
            </a:r>
            <a:r>
              <a:rPr lang="zh-CN" altLang="en-US" sz="1600"/>
              <a:t>的几何变换等</a:t>
            </a:r>
          </a:p>
          <a:p>
            <a:pPr lvl="2"/>
            <a:r>
              <a:rPr lang="zh-CN" altLang="en-US" sz="1800"/>
              <a:t>元文件处理</a:t>
            </a:r>
          </a:p>
          <a:p>
            <a:pPr lvl="2"/>
            <a:r>
              <a:rPr lang="zh-CN" altLang="en-US" sz="1800"/>
              <a:t>出错处理</a:t>
            </a:r>
          </a:p>
          <a:p>
            <a:pPr lvl="1"/>
            <a:r>
              <a:rPr lang="en-US" altLang="zh-CN" sz="2000"/>
              <a:t>GKS</a:t>
            </a:r>
            <a:r>
              <a:rPr lang="zh-CN" altLang="en-US" sz="2000"/>
              <a:t>作为一个二维图形的功能描述独立于图形设备和各种高级语言，定义了应用程序与图形程序包的接口。在任何配有</a:t>
            </a:r>
            <a:r>
              <a:rPr lang="en-US" altLang="zh-CN" sz="2000"/>
              <a:t>GKS</a:t>
            </a:r>
            <a:r>
              <a:rPr lang="zh-CN" altLang="en-US" sz="2000"/>
              <a:t>的图形软件中，用户可以在应用程序中调用</a:t>
            </a:r>
            <a:r>
              <a:rPr lang="en-US" altLang="zh-CN" sz="2000"/>
              <a:t>GKS</a:t>
            </a:r>
            <a:r>
              <a:rPr lang="zh-CN" altLang="en-US" sz="2000"/>
              <a:t>的各种功能，这样编制出来的应用程序可方便地在具有</a:t>
            </a:r>
            <a:r>
              <a:rPr lang="en-US" altLang="zh-CN" sz="2000"/>
              <a:t>GKS</a:t>
            </a:r>
            <a:r>
              <a:rPr lang="zh-CN" altLang="en-US" sz="2000"/>
              <a:t>的不同图形系统之间移植</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D2968D8-1B3B-4380-85FA-D4146F08E865}"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9002AFBD-5E02-4BC4-B365-72E610989E19}" type="slidenum">
              <a:rPr lang="en-US" altLang="zh-CN"/>
              <a:pPr/>
              <a:t>60</a:t>
            </a:fld>
            <a:endParaRPr lang="en-US" altLang="zh-CN"/>
          </a:p>
        </p:txBody>
      </p:sp>
      <p:sp>
        <p:nvSpPr>
          <p:cNvPr id="1084418" name="Rectangle 2"/>
          <p:cNvSpPr>
            <a:spLocks noGrp="1" noRot="1" noChangeArrowheads="1"/>
          </p:cNvSpPr>
          <p:nvPr>
            <p:ph type="title"/>
          </p:nvPr>
        </p:nvSpPr>
        <p:spPr/>
        <p:txBody>
          <a:bodyPr/>
          <a:lstStyle/>
          <a:p>
            <a:r>
              <a:rPr lang="zh-CN" altLang="en-US" b="1" u="sng"/>
              <a:t>第二章：数据接口与交换标准</a:t>
            </a:r>
          </a:p>
        </p:txBody>
      </p:sp>
      <p:sp>
        <p:nvSpPr>
          <p:cNvPr id="1084419" name="Rectangle 3"/>
          <p:cNvSpPr>
            <a:spLocks noGrp="1" noRot="1" noChangeArrowheads="1"/>
          </p:cNvSpPr>
          <p:nvPr>
            <p:ph type="body" idx="1"/>
          </p:nvPr>
        </p:nvSpPr>
        <p:spPr/>
        <p:txBody>
          <a:bodyPr/>
          <a:lstStyle/>
          <a:p>
            <a:pPr lvl="1"/>
            <a:r>
              <a:rPr lang="en-US" altLang="zh-CN" sz="2000"/>
              <a:t>1992</a:t>
            </a:r>
            <a:r>
              <a:rPr lang="zh-CN" altLang="en-US" sz="2000"/>
              <a:t>年，</a:t>
            </a:r>
            <a:r>
              <a:rPr lang="en-US" altLang="zh-CN" sz="2000"/>
              <a:t>OpenGL V1.0</a:t>
            </a:r>
            <a:r>
              <a:rPr lang="zh-CN" altLang="en-US" sz="2000"/>
              <a:t>正式发布，并得到迅速的应用推广</a:t>
            </a:r>
          </a:p>
          <a:p>
            <a:pPr lvl="1"/>
            <a:r>
              <a:rPr lang="en-US" altLang="zh-CN" sz="2000"/>
              <a:t>1995</a:t>
            </a:r>
            <a:r>
              <a:rPr lang="zh-CN" altLang="en-US" sz="2000"/>
              <a:t>年</a:t>
            </a:r>
            <a:r>
              <a:rPr lang="en-US" altLang="zh-CN" sz="2000"/>
              <a:t>12</a:t>
            </a:r>
            <a:r>
              <a:rPr lang="zh-CN" altLang="en-US" sz="2000"/>
              <a:t>月，由</a:t>
            </a:r>
            <a:r>
              <a:rPr lang="en-US" altLang="zh-CN" sz="2000"/>
              <a:t>OpenGL ARB(Architecture Review Board—</a:t>
            </a:r>
            <a:r>
              <a:rPr lang="zh-CN" altLang="en-US" sz="2000"/>
              <a:t>体系结构评审委员会</a:t>
            </a:r>
            <a:r>
              <a:rPr lang="en-US" altLang="zh-CN" sz="2000"/>
              <a:t>)</a:t>
            </a:r>
            <a:r>
              <a:rPr lang="zh-CN" altLang="en-US" sz="2000"/>
              <a:t>批准了</a:t>
            </a:r>
            <a:r>
              <a:rPr lang="en-US" altLang="zh-CN" sz="2000"/>
              <a:t>OpenGL1.1</a:t>
            </a:r>
            <a:r>
              <a:rPr lang="zh-CN" altLang="en-US" sz="2000"/>
              <a:t>版本，</a:t>
            </a:r>
            <a:r>
              <a:rPr lang="en-US" altLang="zh-CN" sz="2000"/>
              <a:t>OpenGL</a:t>
            </a:r>
            <a:r>
              <a:rPr lang="zh-CN" altLang="en-US" sz="2000"/>
              <a:t>性能得到了加强，并引入一些新特征。包括：在增强元文件中包含</a:t>
            </a:r>
            <a:r>
              <a:rPr lang="en-US" altLang="zh-CN" sz="2000"/>
              <a:t>OpenGL</a:t>
            </a:r>
            <a:r>
              <a:rPr lang="zh-CN" altLang="en-US" sz="2000"/>
              <a:t>调用；引进打印机支持；通过顶点数组的新特征提高顶点位置、法向、颜色及色彩指数、纹理坐标、多边形边缘标志等的传输速度</a:t>
            </a:r>
          </a:p>
          <a:p>
            <a:pPr lvl="1"/>
            <a:r>
              <a:rPr lang="zh-CN" altLang="en-US" sz="2000"/>
              <a:t>主要版本有</a:t>
            </a:r>
            <a:r>
              <a:rPr lang="en-US" altLang="zh-CN" sz="2000"/>
              <a:t>1.0</a:t>
            </a:r>
            <a:r>
              <a:rPr lang="zh-CN" altLang="en-US" sz="2000"/>
              <a:t>、</a:t>
            </a:r>
            <a:r>
              <a:rPr lang="en-US" altLang="zh-CN" sz="2000"/>
              <a:t>1.1</a:t>
            </a:r>
            <a:r>
              <a:rPr lang="zh-CN" altLang="en-US" sz="2000"/>
              <a:t>、</a:t>
            </a:r>
            <a:r>
              <a:rPr lang="en-US" altLang="zh-CN" sz="2000"/>
              <a:t>1.2</a:t>
            </a:r>
            <a:r>
              <a:rPr lang="zh-CN" altLang="en-US" sz="2000"/>
              <a:t>和</a:t>
            </a:r>
            <a:r>
              <a:rPr lang="en-US" altLang="zh-CN" sz="2000"/>
              <a:t>1.2.1</a:t>
            </a:r>
            <a:r>
              <a:rPr lang="zh-CN" altLang="en-US" sz="2000"/>
              <a:t>，其中以</a:t>
            </a:r>
            <a:r>
              <a:rPr lang="en-US" altLang="zh-CN" sz="2000"/>
              <a:t>1.1</a:t>
            </a:r>
            <a:r>
              <a:rPr lang="zh-CN" altLang="en-US" sz="2000"/>
              <a:t>版最为常用</a:t>
            </a:r>
          </a:p>
          <a:p>
            <a:pPr lvl="1"/>
            <a:r>
              <a:rPr lang="en-US" altLang="zh-CN" sz="2000"/>
              <a:t>Microsoft</a:t>
            </a:r>
            <a:r>
              <a:rPr lang="zh-CN" altLang="en-US" sz="2000"/>
              <a:t>先后把</a:t>
            </a:r>
            <a:r>
              <a:rPr lang="en-US" altLang="zh-CN" sz="2000"/>
              <a:t>OpenGL</a:t>
            </a:r>
            <a:r>
              <a:rPr lang="zh-CN" altLang="en-US" sz="2000"/>
              <a:t>集成到</a:t>
            </a:r>
            <a:r>
              <a:rPr lang="en-US" altLang="zh-CN" sz="2000"/>
              <a:t>Windows NT</a:t>
            </a:r>
            <a:r>
              <a:rPr lang="zh-CN" altLang="en-US" sz="2000"/>
              <a:t>和</a:t>
            </a:r>
            <a:r>
              <a:rPr lang="en-US" altLang="zh-CN" sz="2000"/>
              <a:t>Windows 95 OSR2</a:t>
            </a:r>
            <a:r>
              <a:rPr lang="zh-CN" altLang="en-US" sz="2000"/>
              <a:t>中，在</a:t>
            </a:r>
            <a:r>
              <a:rPr lang="en-US" altLang="zh-CN" sz="2000"/>
              <a:t>Windows98</a:t>
            </a:r>
            <a:r>
              <a:rPr lang="zh-CN" altLang="en-US" sz="2000"/>
              <a:t>中，</a:t>
            </a:r>
            <a:r>
              <a:rPr lang="en-US" altLang="zh-CN" sz="2000"/>
              <a:t>OpenGL</a:t>
            </a:r>
            <a:r>
              <a:rPr lang="zh-CN" altLang="en-US" sz="2000"/>
              <a:t>已经成为标准组成部分之一，其执行性能也得到了相应的优化提高</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61C9FBA-7721-4510-BC7C-305F27E792F9}"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5A8DFED3-56E3-4CAA-BCFB-3CFE8DF9E3B7}" type="slidenum">
              <a:rPr lang="en-US" altLang="zh-CN"/>
              <a:pPr/>
              <a:t>61</a:t>
            </a:fld>
            <a:endParaRPr lang="en-US" altLang="zh-CN"/>
          </a:p>
        </p:txBody>
      </p:sp>
      <p:sp>
        <p:nvSpPr>
          <p:cNvPr id="1085442" name="Rectangle 2"/>
          <p:cNvSpPr>
            <a:spLocks noGrp="1" noRot="1" noChangeArrowheads="1"/>
          </p:cNvSpPr>
          <p:nvPr>
            <p:ph type="title"/>
          </p:nvPr>
        </p:nvSpPr>
        <p:spPr/>
        <p:txBody>
          <a:bodyPr/>
          <a:lstStyle/>
          <a:p>
            <a:r>
              <a:rPr lang="zh-CN" altLang="en-US" b="1" u="sng"/>
              <a:t>第二章：数据接口与交换标准</a:t>
            </a:r>
          </a:p>
        </p:txBody>
      </p:sp>
      <p:sp>
        <p:nvSpPr>
          <p:cNvPr id="1085443" name="Rectangle 3"/>
          <p:cNvSpPr>
            <a:spLocks noGrp="1" noRot="1" noChangeArrowheads="1"/>
          </p:cNvSpPr>
          <p:nvPr>
            <p:ph type="body" idx="1"/>
          </p:nvPr>
        </p:nvSpPr>
        <p:spPr/>
        <p:txBody>
          <a:bodyPr/>
          <a:lstStyle/>
          <a:p>
            <a:pPr lvl="1"/>
            <a:r>
              <a:rPr lang="en-US" altLang="zh-CN" sz="2000"/>
              <a:t>OpenGL</a:t>
            </a:r>
            <a:r>
              <a:rPr lang="zh-CN" altLang="en-US" sz="2000"/>
              <a:t>集成了所有物体描述、平移、旋转、缩放、曲面造型、图形变换、光照、材质、纹理、像素操作、融合、反走样、雾化、位图、文字、交互以及提高显示性能等等复杂的计算机图形学算法，基本涵盖了开发二、三维图形程序所需的各个方面。随着微处理器性能的不断提高和</a:t>
            </a:r>
            <a:r>
              <a:rPr lang="en-US" altLang="zh-CN" sz="2000"/>
              <a:t>64</a:t>
            </a:r>
            <a:r>
              <a:rPr lang="zh-CN" altLang="en-US" sz="2000"/>
              <a:t>位操作系统的出现，使得运用</a:t>
            </a:r>
            <a:r>
              <a:rPr lang="en-US" altLang="zh-CN" sz="2000"/>
              <a:t>OpenGL</a:t>
            </a:r>
            <a:r>
              <a:rPr lang="zh-CN" altLang="en-US" sz="2000"/>
              <a:t>开发的三位图形质量正在接近工作站的水平</a:t>
            </a:r>
          </a:p>
          <a:p>
            <a:pPr lvl="1"/>
            <a:r>
              <a:rPr lang="en-US" altLang="zh-CN" sz="2000"/>
              <a:t>OpenGL </a:t>
            </a:r>
            <a:r>
              <a:rPr lang="zh-CN" altLang="en-US" sz="2000"/>
              <a:t>的特点</a:t>
            </a:r>
          </a:p>
          <a:p>
            <a:pPr lvl="2"/>
            <a:r>
              <a:rPr lang="zh-CN" altLang="en-US" sz="1800"/>
              <a:t>跨平台性</a:t>
            </a:r>
          </a:p>
          <a:p>
            <a:pPr lvl="3"/>
            <a:r>
              <a:rPr lang="en-US" altLang="zh-CN" sz="1600"/>
              <a:t>OpenGL</a:t>
            </a:r>
            <a:r>
              <a:rPr lang="zh-CN" altLang="en-US" sz="1600"/>
              <a:t>能够在几乎所有的主流操作系统上运行，包括</a:t>
            </a:r>
            <a:r>
              <a:rPr lang="en-US" altLang="zh-CN" sz="1600"/>
              <a:t>UNIX</a:t>
            </a:r>
            <a:r>
              <a:rPr lang="zh-CN" altLang="en-US" sz="1600"/>
              <a:t>、</a:t>
            </a:r>
            <a:r>
              <a:rPr lang="en-US" altLang="zh-CN" sz="1600"/>
              <a:t>Mac OS</a:t>
            </a:r>
            <a:r>
              <a:rPr lang="zh-CN" altLang="en-US" sz="1600"/>
              <a:t>、</a:t>
            </a:r>
            <a:r>
              <a:rPr lang="en-US" altLang="zh-CN" sz="1600"/>
              <a:t>OS/2</a:t>
            </a:r>
            <a:r>
              <a:rPr lang="zh-CN" altLang="en-US" sz="1600"/>
              <a:t>、</a:t>
            </a:r>
            <a:r>
              <a:rPr lang="en-US" altLang="zh-CN" sz="1600"/>
              <a:t>Windows NT</a:t>
            </a:r>
            <a:r>
              <a:rPr lang="zh-CN" altLang="en-US" sz="1600"/>
              <a:t>、</a:t>
            </a:r>
            <a:r>
              <a:rPr lang="en-US" altLang="zh-CN" sz="1600"/>
              <a:t>Windows9x</a:t>
            </a:r>
            <a:r>
              <a:rPr lang="zh-CN" altLang="en-US" sz="1600"/>
              <a:t>、</a:t>
            </a:r>
            <a:r>
              <a:rPr lang="en-US" altLang="zh-CN" sz="1600"/>
              <a:t>Linux</a:t>
            </a:r>
            <a:r>
              <a:rPr lang="zh-CN" altLang="en-US" sz="1600"/>
              <a:t>等</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9F592A3-BDA3-40C9-B6C9-052FB48F1293}"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33E6FFD6-4125-4222-BE4E-42C808871DD3}" type="slidenum">
              <a:rPr lang="en-US" altLang="zh-CN"/>
              <a:pPr/>
              <a:t>62</a:t>
            </a:fld>
            <a:endParaRPr lang="en-US" altLang="zh-CN"/>
          </a:p>
        </p:txBody>
      </p:sp>
      <p:sp>
        <p:nvSpPr>
          <p:cNvPr id="1086466" name="Rectangle 2"/>
          <p:cNvSpPr>
            <a:spLocks noGrp="1" noRot="1" noChangeArrowheads="1"/>
          </p:cNvSpPr>
          <p:nvPr>
            <p:ph type="title"/>
          </p:nvPr>
        </p:nvSpPr>
        <p:spPr/>
        <p:txBody>
          <a:bodyPr/>
          <a:lstStyle/>
          <a:p>
            <a:r>
              <a:rPr lang="zh-CN" altLang="en-US" b="1" u="sng"/>
              <a:t>第二章：数据接口与交换标准</a:t>
            </a:r>
          </a:p>
        </p:txBody>
      </p:sp>
      <p:sp>
        <p:nvSpPr>
          <p:cNvPr id="1086467" name="Rectangle 3"/>
          <p:cNvSpPr>
            <a:spLocks noGrp="1" noRot="1" noChangeArrowheads="1"/>
          </p:cNvSpPr>
          <p:nvPr>
            <p:ph type="body" idx="1"/>
          </p:nvPr>
        </p:nvSpPr>
        <p:spPr/>
        <p:txBody>
          <a:bodyPr/>
          <a:lstStyle/>
          <a:p>
            <a:pPr lvl="2"/>
            <a:r>
              <a:rPr lang="zh-CN" altLang="en-US" sz="1800"/>
              <a:t>应用广泛</a:t>
            </a:r>
          </a:p>
          <a:p>
            <a:pPr lvl="3"/>
            <a:r>
              <a:rPr lang="en-US" altLang="zh-CN" sz="1600"/>
              <a:t>OpenGL</a:t>
            </a:r>
            <a:r>
              <a:rPr lang="zh-CN" altLang="en-US" sz="1600"/>
              <a:t>是目前最主要的二、三维交互式图形应用程序开发环境，已成为业界最受推荐的图形应用编程接口。自从</a:t>
            </a:r>
            <a:r>
              <a:rPr lang="en-US" altLang="zh-CN" sz="1600"/>
              <a:t>1992</a:t>
            </a:r>
            <a:r>
              <a:rPr lang="zh-CN" altLang="en-US" sz="1600"/>
              <a:t>年发表以来，</a:t>
            </a:r>
            <a:r>
              <a:rPr lang="en-US" altLang="zh-CN" sz="1600"/>
              <a:t>OpenGL</a:t>
            </a:r>
            <a:r>
              <a:rPr lang="zh-CN" altLang="en-US" sz="1600"/>
              <a:t>已被广泛地应用于</a:t>
            </a:r>
            <a:r>
              <a:rPr lang="en-US" altLang="zh-CN" sz="1600"/>
              <a:t>CAD/CAM</a:t>
            </a:r>
            <a:r>
              <a:rPr lang="zh-CN" altLang="en-US" sz="1600"/>
              <a:t>、三维动画、数字图象处理以及虚拟现实等领域，</a:t>
            </a:r>
            <a:r>
              <a:rPr lang="en-US" altLang="zh-CN" sz="1600"/>
              <a:t>Kinetix</a:t>
            </a:r>
            <a:r>
              <a:rPr lang="zh-CN" altLang="en-US" sz="1600"/>
              <a:t>公司的</a:t>
            </a:r>
            <a:r>
              <a:rPr lang="en-US" altLang="zh-CN" sz="1600"/>
              <a:t>3D Studio Max</a:t>
            </a:r>
            <a:r>
              <a:rPr lang="zh-CN" altLang="en-US" sz="1600"/>
              <a:t>就是突出的代表。无论是在</a:t>
            </a:r>
            <a:r>
              <a:rPr lang="en-US" altLang="zh-CN" sz="1600"/>
              <a:t>PC</a:t>
            </a:r>
            <a:r>
              <a:rPr lang="zh-CN" altLang="en-US" sz="1600"/>
              <a:t>机上，还是在工作站甚至是大型机和超级计算机上，</a:t>
            </a:r>
            <a:r>
              <a:rPr lang="en-US" altLang="zh-CN" sz="1600"/>
              <a:t>OpenGL</a:t>
            </a:r>
            <a:r>
              <a:rPr lang="zh-CN" altLang="en-US" sz="1600"/>
              <a:t>都能表现出它的高性能和强大威力</a:t>
            </a:r>
          </a:p>
          <a:p>
            <a:pPr lvl="2"/>
            <a:r>
              <a:rPr lang="zh-CN" altLang="en-US" sz="1800"/>
              <a:t>高质量和高性能</a:t>
            </a:r>
          </a:p>
          <a:p>
            <a:pPr lvl="3"/>
            <a:r>
              <a:rPr lang="zh-CN" altLang="en-US" sz="1600"/>
              <a:t>无论是在</a:t>
            </a:r>
            <a:r>
              <a:rPr lang="en-US" altLang="zh-CN" sz="1600"/>
              <a:t>CAD/CAM</a:t>
            </a:r>
            <a:r>
              <a:rPr lang="zh-CN" altLang="en-US" sz="1600"/>
              <a:t>、三维动画还是可视化仿真等领域，</a:t>
            </a:r>
            <a:r>
              <a:rPr lang="en-US" altLang="zh-CN" sz="1600"/>
              <a:t>OpenGL</a:t>
            </a:r>
            <a:r>
              <a:rPr lang="zh-CN" altLang="en-US" sz="1600"/>
              <a:t>高质量和高效率的图形生成能力都能得到充分的体现。在这些领域中，开发人员可以利用</a:t>
            </a:r>
            <a:r>
              <a:rPr lang="en-US" altLang="zh-CN" sz="1600"/>
              <a:t>OpenGL</a:t>
            </a:r>
            <a:r>
              <a:rPr lang="zh-CN" altLang="en-US" sz="1600"/>
              <a:t>制作出效果逼真的二、三维图象来</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9CBB470-367C-466A-A35E-F2E51FD03031}"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C9B9CB0E-87D5-42F3-98ED-FC0376DC928B}" type="slidenum">
              <a:rPr lang="en-US" altLang="zh-CN"/>
              <a:pPr/>
              <a:t>63</a:t>
            </a:fld>
            <a:endParaRPr lang="en-US" altLang="zh-CN"/>
          </a:p>
        </p:txBody>
      </p:sp>
      <p:sp>
        <p:nvSpPr>
          <p:cNvPr id="1087490" name="Rectangle 2"/>
          <p:cNvSpPr>
            <a:spLocks noGrp="1" noRot="1" noChangeArrowheads="1"/>
          </p:cNvSpPr>
          <p:nvPr>
            <p:ph type="title"/>
          </p:nvPr>
        </p:nvSpPr>
        <p:spPr/>
        <p:txBody>
          <a:bodyPr/>
          <a:lstStyle/>
          <a:p>
            <a:r>
              <a:rPr lang="zh-CN" altLang="en-US" b="1" u="sng"/>
              <a:t>第二章：数据接口与交换标准</a:t>
            </a:r>
          </a:p>
        </p:txBody>
      </p:sp>
      <p:sp>
        <p:nvSpPr>
          <p:cNvPr id="1087491" name="Rectangle 3"/>
          <p:cNvSpPr>
            <a:spLocks noGrp="1" noRot="1" noChangeArrowheads="1"/>
          </p:cNvSpPr>
          <p:nvPr>
            <p:ph type="body" idx="1"/>
          </p:nvPr>
        </p:nvSpPr>
        <p:spPr/>
        <p:txBody>
          <a:bodyPr/>
          <a:lstStyle/>
          <a:p>
            <a:pPr lvl="2"/>
            <a:r>
              <a:rPr lang="zh-CN" altLang="en-US" sz="1800"/>
              <a:t>出色的编程特性</a:t>
            </a:r>
          </a:p>
          <a:p>
            <a:pPr lvl="3"/>
            <a:r>
              <a:rPr lang="en-US" altLang="zh-CN" sz="1600"/>
              <a:t>OpenGL</a:t>
            </a:r>
            <a:r>
              <a:rPr lang="zh-CN" altLang="en-US" sz="1600"/>
              <a:t>体系结构评审委员会</a:t>
            </a:r>
            <a:r>
              <a:rPr lang="en-US" altLang="zh-CN" sz="1600"/>
              <a:t>(ARB)</a:t>
            </a:r>
            <a:r>
              <a:rPr lang="zh-CN" altLang="en-US" sz="1600"/>
              <a:t>独立负责管理</a:t>
            </a:r>
            <a:r>
              <a:rPr lang="en-US" altLang="zh-CN" sz="1600"/>
              <a:t>OpenGL</a:t>
            </a:r>
            <a:r>
              <a:rPr lang="zh-CN" altLang="en-US" sz="1600"/>
              <a:t>的规范，这使得</a:t>
            </a:r>
            <a:r>
              <a:rPr lang="en-US" altLang="zh-CN" sz="1600"/>
              <a:t>OpenGL</a:t>
            </a:r>
            <a:r>
              <a:rPr lang="zh-CN" altLang="en-US" sz="1600"/>
              <a:t>具有充分的独立性。</a:t>
            </a:r>
            <a:r>
              <a:rPr lang="en-US" altLang="zh-CN" sz="1600"/>
              <a:t>OpenGL</a:t>
            </a:r>
            <a:r>
              <a:rPr lang="zh-CN" altLang="en-US" sz="1600"/>
              <a:t>在各种平台上已有多年的应用实践，加上严格的规范控制，因此</a:t>
            </a:r>
            <a:r>
              <a:rPr lang="en-US" altLang="zh-CN" sz="1600"/>
              <a:t>OpenGL</a:t>
            </a:r>
            <a:r>
              <a:rPr lang="zh-CN" altLang="en-US" sz="1600"/>
              <a:t>具有良好的稳定性、良好的前瞻性、伸缩性和易使用性等也是</a:t>
            </a:r>
            <a:r>
              <a:rPr lang="en-US" altLang="zh-CN" sz="1600"/>
              <a:t>OpenGL</a:t>
            </a:r>
            <a:r>
              <a:rPr lang="zh-CN" altLang="en-US" sz="1600"/>
              <a:t>的突出编程特点</a:t>
            </a:r>
          </a:p>
          <a:p>
            <a:pPr lvl="2"/>
            <a:r>
              <a:rPr lang="zh-CN" altLang="en-US" sz="1800"/>
              <a:t>网络透明性</a:t>
            </a:r>
          </a:p>
          <a:p>
            <a:pPr lvl="3"/>
            <a:r>
              <a:rPr lang="zh-CN" altLang="en-US" sz="1600"/>
              <a:t>建立在客户</a:t>
            </a:r>
            <a:r>
              <a:rPr lang="en-US" altLang="zh-CN" sz="1600"/>
              <a:t>/</a:t>
            </a:r>
            <a:r>
              <a:rPr lang="zh-CN" altLang="en-US" sz="1600"/>
              <a:t>服务器模型上的网络透明性是</a:t>
            </a:r>
            <a:r>
              <a:rPr lang="en-US" altLang="zh-CN" sz="1600"/>
              <a:t>OpenGL</a:t>
            </a:r>
            <a:r>
              <a:rPr lang="zh-CN" altLang="en-US" sz="1600"/>
              <a:t>的固有特性，它允许一个运行在工作站上的进程在本机或通过网络在远程工作站上显示图形。利用这种透明性能够均衡地共同承担图形应用任务的各工作站的负荷，也能使得没有图形功能的服务器能够使用图形工具</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389B7CB-544F-4753-8264-DEFFBCE8F613}"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39831375-BD73-4237-8D06-0EA9B8E0D30F}" type="slidenum">
              <a:rPr lang="en-US" altLang="zh-CN"/>
              <a:pPr/>
              <a:t>64</a:t>
            </a:fld>
            <a:endParaRPr lang="en-US" altLang="zh-CN"/>
          </a:p>
        </p:txBody>
      </p:sp>
      <p:sp>
        <p:nvSpPr>
          <p:cNvPr id="1088514" name="Rectangle 2"/>
          <p:cNvSpPr>
            <a:spLocks noGrp="1" noRot="1" noChangeArrowheads="1"/>
          </p:cNvSpPr>
          <p:nvPr>
            <p:ph type="title"/>
          </p:nvPr>
        </p:nvSpPr>
        <p:spPr/>
        <p:txBody>
          <a:bodyPr/>
          <a:lstStyle/>
          <a:p>
            <a:r>
              <a:rPr lang="zh-CN" altLang="en-US" b="1" u="sng"/>
              <a:t>第二章：数据接口与交换标准</a:t>
            </a:r>
          </a:p>
        </p:txBody>
      </p:sp>
      <p:sp>
        <p:nvSpPr>
          <p:cNvPr id="1088515" name="Rectangle 3"/>
          <p:cNvSpPr>
            <a:spLocks noGrp="1" noRot="1" noChangeArrowheads="1"/>
          </p:cNvSpPr>
          <p:nvPr>
            <p:ph type="body" idx="1"/>
          </p:nvPr>
        </p:nvSpPr>
        <p:spPr/>
        <p:txBody>
          <a:bodyPr/>
          <a:lstStyle/>
          <a:p>
            <a:pPr lvl="1"/>
            <a:r>
              <a:rPr lang="en-US" altLang="zh-CN" sz="2000"/>
              <a:t>OpenGL </a:t>
            </a:r>
            <a:r>
              <a:rPr lang="zh-CN" altLang="en-US" sz="2000"/>
              <a:t>的 </a:t>
            </a:r>
            <a:r>
              <a:rPr lang="en-US" altLang="zh-CN" sz="2000"/>
              <a:t>API </a:t>
            </a:r>
            <a:r>
              <a:rPr lang="zh-CN" altLang="en-US" sz="2000"/>
              <a:t>结构</a:t>
            </a:r>
          </a:p>
          <a:p>
            <a:pPr lvl="2"/>
            <a:r>
              <a:rPr lang="zh-CN" altLang="en-US" sz="1800"/>
              <a:t>图</a:t>
            </a:r>
            <a:r>
              <a:rPr lang="en-US" altLang="zh-CN" sz="1800"/>
              <a:t>1-1(a)/(b)</a:t>
            </a:r>
            <a:r>
              <a:rPr lang="zh-CN" altLang="en-US" sz="1800"/>
              <a:t>是</a:t>
            </a:r>
            <a:r>
              <a:rPr lang="en-US" altLang="zh-CN" sz="1800"/>
              <a:t>Win32/UNIX</a:t>
            </a:r>
            <a:r>
              <a:rPr lang="zh-CN" altLang="en-US" sz="1800"/>
              <a:t>平台上</a:t>
            </a:r>
            <a:r>
              <a:rPr lang="en-US" altLang="zh-CN" sz="1800"/>
              <a:t>OpenGL API</a:t>
            </a:r>
            <a:r>
              <a:rPr lang="zh-CN" altLang="en-US" sz="1800"/>
              <a:t>结构简图</a:t>
            </a:r>
          </a:p>
          <a:p>
            <a:pPr lvl="2"/>
            <a:r>
              <a:rPr lang="zh-CN" altLang="en-US" sz="1800"/>
              <a:t>“</a:t>
            </a:r>
            <a:r>
              <a:rPr lang="en-US" altLang="zh-CN" sz="1800"/>
              <a:t>OpenGL”</a:t>
            </a:r>
            <a:r>
              <a:rPr lang="zh-CN" altLang="en-US" sz="1800"/>
              <a:t>表示</a:t>
            </a:r>
            <a:r>
              <a:rPr lang="en-US" altLang="zh-CN" sz="1800"/>
              <a:t>OpenGL</a:t>
            </a:r>
            <a:r>
              <a:rPr lang="zh-CN" altLang="en-US" sz="1800"/>
              <a:t>基本</a:t>
            </a:r>
            <a:r>
              <a:rPr lang="en-US" altLang="zh-CN" sz="1800"/>
              <a:t>API</a:t>
            </a:r>
            <a:r>
              <a:rPr lang="zh-CN" altLang="en-US" sz="1800"/>
              <a:t>，这类</a:t>
            </a:r>
            <a:r>
              <a:rPr lang="en-US" altLang="zh-CN" sz="1800"/>
              <a:t>API</a:t>
            </a:r>
            <a:r>
              <a:rPr lang="zh-CN" altLang="en-US" sz="1800"/>
              <a:t>的主要功能包括物体描述、平移、旋转、缩放、光照、纹理、材质、象素、位图、文字处理等</a:t>
            </a:r>
          </a:p>
          <a:p>
            <a:pPr lvl="2"/>
            <a:r>
              <a:rPr lang="zh-CN" altLang="en-US" sz="1800"/>
              <a:t>“</a:t>
            </a:r>
            <a:r>
              <a:rPr lang="en-US" altLang="zh-CN" sz="1800"/>
              <a:t>GLU”</a:t>
            </a:r>
            <a:r>
              <a:rPr lang="zh-CN" altLang="en-US" sz="1800"/>
              <a:t>表示实用</a:t>
            </a:r>
            <a:r>
              <a:rPr lang="en-US" altLang="zh-CN" sz="1800"/>
              <a:t>API</a:t>
            </a:r>
            <a:r>
              <a:rPr lang="zh-CN" altLang="en-US" sz="1800"/>
              <a:t>，其主要功能包括绘制二次曲面、</a:t>
            </a:r>
            <a:r>
              <a:rPr lang="en-US" altLang="zh-CN" sz="1800"/>
              <a:t>NURBS</a:t>
            </a:r>
            <a:r>
              <a:rPr lang="zh-CN" altLang="en-US" sz="1800"/>
              <a:t>曲线曲面、复杂多边形以及纹理、矩阵管理等</a:t>
            </a:r>
          </a:p>
          <a:p>
            <a:pPr lvl="2"/>
            <a:r>
              <a:rPr lang="zh-CN" altLang="en-US" sz="1800"/>
              <a:t>“</a:t>
            </a:r>
            <a:r>
              <a:rPr lang="en-US" altLang="zh-CN" sz="1800"/>
              <a:t>WGL”/ “GLX”</a:t>
            </a:r>
            <a:r>
              <a:rPr lang="zh-CN" altLang="en-US" sz="1800"/>
              <a:t>是</a:t>
            </a:r>
            <a:r>
              <a:rPr lang="en-US" altLang="zh-CN" sz="1800"/>
              <a:t>Win32/UNIX</a:t>
            </a:r>
            <a:r>
              <a:rPr lang="zh-CN" altLang="en-US" sz="1800"/>
              <a:t>支持</a:t>
            </a:r>
            <a:r>
              <a:rPr lang="en-US" altLang="zh-CN" sz="1800"/>
              <a:t>OpenGL</a:t>
            </a:r>
            <a:r>
              <a:rPr lang="zh-CN" altLang="en-US" sz="1800"/>
              <a:t>的编程接口</a:t>
            </a:r>
          </a:p>
          <a:p>
            <a:pPr lvl="2"/>
            <a:r>
              <a:rPr lang="zh-CN" altLang="en-US" sz="1800"/>
              <a:t>为实现与硬件平台无关，</a:t>
            </a:r>
            <a:r>
              <a:rPr lang="en-US" altLang="zh-CN" sz="1800"/>
              <a:t>OpenGL</a:t>
            </a:r>
            <a:r>
              <a:rPr lang="zh-CN" altLang="en-US" sz="1800"/>
              <a:t>不提供窗口管理、输入管理和事件响应机制，因此</a:t>
            </a:r>
            <a:r>
              <a:rPr lang="en-US" altLang="zh-CN" sz="1800"/>
              <a:t>OpenGL</a:t>
            </a:r>
            <a:r>
              <a:rPr lang="zh-CN" altLang="en-US" sz="1800"/>
              <a:t>程序必须使用所在平台的用户接口</a:t>
            </a:r>
            <a:r>
              <a:rPr lang="en-US" altLang="zh-CN" sz="1800"/>
              <a:t>(</a:t>
            </a:r>
            <a:r>
              <a:rPr lang="zh-CN" altLang="en-US" sz="1800"/>
              <a:t>如</a:t>
            </a:r>
            <a:r>
              <a:rPr lang="en-US" altLang="zh-CN" sz="1800"/>
              <a:t>GDU</a:t>
            </a:r>
            <a:r>
              <a:rPr lang="zh-CN" altLang="en-US" sz="1800"/>
              <a:t>和</a:t>
            </a:r>
            <a:r>
              <a:rPr lang="en-US" altLang="zh-CN" sz="1800"/>
              <a:t>Xlib)</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EF6532CE-E025-48BF-B9CC-0D350593F7CE}" type="datetime1">
              <a:rPr lang="zh-CN" altLang="en-US"/>
              <a:pPr/>
              <a:t>2017/3/10</a:t>
            </a:fld>
            <a:endParaRPr lang="en-US" altLang="zh-CN"/>
          </a:p>
        </p:txBody>
      </p:sp>
      <p:sp>
        <p:nvSpPr>
          <p:cNvPr id="7" name="灯片编号占位符 5"/>
          <p:cNvSpPr>
            <a:spLocks noGrp="1"/>
          </p:cNvSpPr>
          <p:nvPr>
            <p:ph type="sldNum" sz="quarter" idx="12"/>
          </p:nvPr>
        </p:nvSpPr>
        <p:spPr/>
        <p:txBody>
          <a:bodyPr/>
          <a:lstStyle/>
          <a:p>
            <a:fld id="{61A42ABC-E96C-46BB-8744-4F622442ED4C}" type="slidenum">
              <a:rPr lang="en-US" altLang="zh-CN"/>
              <a:pPr/>
              <a:t>65</a:t>
            </a:fld>
            <a:endParaRPr lang="en-US" altLang="zh-CN"/>
          </a:p>
        </p:txBody>
      </p:sp>
      <p:sp>
        <p:nvSpPr>
          <p:cNvPr id="1089538" name="Rectangle 2"/>
          <p:cNvSpPr>
            <a:spLocks noGrp="1" noRot="1" noChangeArrowheads="1"/>
          </p:cNvSpPr>
          <p:nvPr>
            <p:ph type="title"/>
          </p:nvPr>
        </p:nvSpPr>
        <p:spPr/>
        <p:txBody>
          <a:bodyPr/>
          <a:lstStyle/>
          <a:p>
            <a:r>
              <a:rPr lang="zh-CN" altLang="en-US" b="1" u="sng"/>
              <a:t>第二章：数据接口与交换标准</a:t>
            </a:r>
          </a:p>
        </p:txBody>
      </p:sp>
      <p:pic>
        <p:nvPicPr>
          <p:cNvPr id="1089540" name="Picture 4" descr="CG_Gif_5_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133600"/>
            <a:ext cx="6232525" cy="317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9541" name="Rectangle 5"/>
          <p:cNvSpPr>
            <a:spLocks noChangeArrowheads="1"/>
          </p:cNvSpPr>
          <p:nvPr/>
        </p:nvSpPr>
        <p:spPr bwMode="auto">
          <a:xfrm>
            <a:off x="2987675" y="5949950"/>
            <a:ext cx="30972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图</a:t>
            </a:r>
            <a:r>
              <a:rPr lang="en-US" altLang="zh-CN"/>
              <a:t>5-1-1 OpenGL API</a:t>
            </a:r>
            <a:r>
              <a:rPr lang="zh-CN" altLang="en-US"/>
              <a:t>结构图</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34405A0-5E30-47F4-B2B4-A8012685E63D}"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32164010-8F55-4C78-BD82-97688CEE1584}" type="slidenum">
              <a:rPr lang="en-US" altLang="zh-CN"/>
              <a:pPr/>
              <a:t>66</a:t>
            </a:fld>
            <a:endParaRPr lang="en-US" altLang="zh-CN"/>
          </a:p>
        </p:txBody>
      </p:sp>
      <p:sp>
        <p:nvSpPr>
          <p:cNvPr id="1090562" name="Rectangle 2"/>
          <p:cNvSpPr>
            <a:spLocks noGrp="1" noRot="1" noChangeArrowheads="1"/>
          </p:cNvSpPr>
          <p:nvPr>
            <p:ph type="title"/>
          </p:nvPr>
        </p:nvSpPr>
        <p:spPr/>
        <p:txBody>
          <a:bodyPr/>
          <a:lstStyle/>
          <a:p>
            <a:r>
              <a:rPr lang="zh-CN" altLang="en-US" b="1" u="sng"/>
              <a:t>第二章：数据接口与交换标准</a:t>
            </a:r>
          </a:p>
        </p:txBody>
      </p:sp>
      <p:sp>
        <p:nvSpPr>
          <p:cNvPr id="1090563" name="Rectangle 3"/>
          <p:cNvSpPr>
            <a:spLocks noGrp="1" noRot="1" noChangeArrowheads="1"/>
          </p:cNvSpPr>
          <p:nvPr>
            <p:ph type="body" idx="1"/>
          </p:nvPr>
        </p:nvSpPr>
        <p:spPr/>
        <p:txBody>
          <a:bodyPr/>
          <a:lstStyle/>
          <a:p>
            <a:pPr lvl="1"/>
            <a:r>
              <a:rPr lang="en-US" altLang="zh-CN" sz="2000"/>
              <a:t>OpenGL </a:t>
            </a:r>
            <a:r>
              <a:rPr lang="zh-CN" altLang="en-US" sz="2000"/>
              <a:t>的工作顺序</a:t>
            </a:r>
          </a:p>
          <a:p>
            <a:pPr lvl="2"/>
            <a:r>
              <a:rPr lang="en-US" altLang="zh-CN" sz="1800"/>
              <a:t>OpenGL</a:t>
            </a:r>
            <a:r>
              <a:rPr lang="zh-CN" altLang="en-US" sz="1800"/>
              <a:t>的工作顺序就是一个从定义几何要素到把象素段写入帧缓冲区的过程</a:t>
            </a:r>
          </a:p>
          <a:p>
            <a:pPr lvl="2"/>
            <a:r>
              <a:rPr lang="zh-CN" altLang="en-US" sz="1800"/>
              <a:t>在屏幕上显示图象的主要步骤是以下</a:t>
            </a:r>
            <a:r>
              <a:rPr lang="en-US" altLang="zh-CN" sz="1800"/>
              <a:t>3</a:t>
            </a:r>
            <a:r>
              <a:rPr lang="zh-CN" altLang="en-US" sz="1800"/>
              <a:t>步</a:t>
            </a:r>
          </a:p>
          <a:p>
            <a:pPr lvl="3"/>
            <a:r>
              <a:rPr lang="zh-CN" altLang="en-US" sz="1600"/>
              <a:t>构造几何要素</a:t>
            </a:r>
            <a:r>
              <a:rPr lang="en-US" altLang="zh-CN" sz="1600"/>
              <a:t>(</a:t>
            </a:r>
            <a:r>
              <a:rPr lang="zh-CN" altLang="en-US" sz="1600"/>
              <a:t>点、线、多边形、图象、位图</a:t>
            </a:r>
            <a:r>
              <a:rPr lang="en-US" altLang="zh-CN" sz="1600"/>
              <a:t>)</a:t>
            </a:r>
            <a:r>
              <a:rPr lang="zh-CN" altLang="en-US" sz="1600"/>
              <a:t>，创建对象的数学描述。在三维空间上放置对象，选择有利的场景观察点</a:t>
            </a:r>
          </a:p>
          <a:p>
            <a:pPr lvl="3"/>
            <a:r>
              <a:rPr lang="zh-CN" altLang="en-US" sz="1600"/>
              <a:t>计算对象的颜色，这些颜色可能直接定义，或由光照条件及纹理间接给出</a:t>
            </a:r>
          </a:p>
          <a:p>
            <a:pPr lvl="3"/>
            <a:r>
              <a:rPr lang="zh-CN" altLang="en-US" sz="1600"/>
              <a:t>光栅化，把对象的数学描述和颜色信息转换到屏幕的象素</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2E8FA1B-3F02-44B1-8EAE-8D2FD8BB08B7}"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583D8FF7-F7F8-4963-A67A-2E2DD23E9C77}" type="slidenum">
              <a:rPr lang="en-US" altLang="zh-CN"/>
              <a:pPr/>
              <a:t>67</a:t>
            </a:fld>
            <a:endParaRPr lang="en-US" altLang="zh-CN"/>
          </a:p>
        </p:txBody>
      </p:sp>
      <p:sp>
        <p:nvSpPr>
          <p:cNvPr id="1091586" name="Rectangle 2"/>
          <p:cNvSpPr>
            <a:spLocks noGrp="1" noRot="1" noChangeArrowheads="1"/>
          </p:cNvSpPr>
          <p:nvPr>
            <p:ph type="title"/>
          </p:nvPr>
        </p:nvSpPr>
        <p:spPr/>
        <p:txBody>
          <a:bodyPr/>
          <a:lstStyle/>
          <a:p>
            <a:r>
              <a:rPr lang="zh-CN" altLang="en-US" b="1" u="sng"/>
              <a:t>第二章：数据接口与交换标准</a:t>
            </a:r>
          </a:p>
        </p:txBody>
      </p:sp>
      <p:sp>
        <p:nvSpPr>
          <p:cNvPr id="1091587" name="Rectangle 3"/>
          <p:cNvSpPr>
            <a:spLocks noGrp="1" noRot="1" noChangeArrowheads="1"/>
          </p:cNvSpPr>
          <p:nvPr>
            <p:ph type="body" idx="1"/>
          </p:nvPr>
        </p:nvSpPr>
        <p:spPr>
          <a:xfrm>
            <a:off x="301625" y="1971675"/>
            <a:ext cx="8540750" cy="4194175"/>
          </a:xfrm>
        </p:spPr>
        <p:txBody>
          <a:bodyPr/>
          <a:lstStyle/>
          <a:p>
            <a:r>
              <a:rPr lang="en-US" altLang="zh-CN" sz="2400"/>
              <a:t>2.7.2 OpenGL</a:t>
            </a:r>
            <a:r>
              <a:rPr lang="zh-CN" altLang="en-US" sz="2400"/>
              <a:t>程序结构</a:t>
            </a:r>
          </a:p>
          <a:p>
            <a:pPr lvl="1"/>
            <a:r>
              <a:rPr lang="zh-CN" altLang="en-US" sz="2000"/>
              <a:t>基本语法</a:t>
            </a:r>
          </a:p>
          <a:p>
            <a:pPr lvl="2"/>
            <a:r>
              <a:rPr lang="zh-CN" altLang="en-US" sz="1800"/>
              <a:t>常用的程序设计语言，如</a:t>
            </a:r>
            <a:r>
              <a:rPr lang="en-US" altLang="zh-CN" sz="1800"/>
              <a:t>C</a:t>
            </a:r>
            <a:r>
              <a:rPr lang="zh-CN" altLang="en-US" sz="1800"/>
              <a:t>、</a:t>
            </a:r>
            <a:r>
              <a:rPr lang="en-US" altLang="zh-CN" sz="1800"/>
              <a:t>C++</a:t>
            </a:r>
            <a:r>
              <a:rPr lang="zh-CN" altLang="en-US" sz="1800"/>
              <a:t>、</a:t>
            </a:r>
            <a:r>
              <a:rPr lang="en-US" altLang="zh-CN" sz="1800"/>
              <a:t>Pascal</a:t>
            </a:r>
            <a:r>
              <a:rPr lang="zh-CN" altLang="en-US" sz="1800"/>
              <a:t>、</a:t>
            </a:r>
            <a:r>
              <a:rPr lang="en-US" altLang="zh-CN" sz="1800"/>
              <a:t>Fortran</a:t>
            </a:r>
            <a:r>
              <a:rPr lang="zh-CN" altLang="en-US" sz="1800"/>
              <a:t>和</a:t>
            </a:r>
            <a:r>
              <a:rPr lang="en-US" altLang="zh-CN" sz="1800"/>
              <a:t>Java</a:t>
            </a:r>
            <a:r>
              <a:rPr lang="zh-CN" altLang="en-US" sz="1800"/>
              <a:t>等，都支持</a:t>
            </a:r>
            <a:r>
              <a:rPr lang="en-US" altLang="zh-CN" sz="1800"/>
              <a:t>OpenGL</a:t>
            </a:r>
            <a:r>
              <a:rPr lang="zh-CN" altLang="en-US" sz="1800"/>
              <a:t>的开发</a:t>
            </a:r>
          </a:p>
          <a:p>
            <a:pPr lvl="2"/>
            <a:r>
              <a:rPr lang="en-US" altLang="zh-CN" sz="1800"/>
              <a:t>OpenGL</a:t>
            </a:r>
            <a:r>
              <a:rPr lang="zh-CN" altLang="en-US" sz="1800"/>
              <a:t>基本函数均使用</a:t>
            </a:r>
            <a:r>
              <a:rPr lang="en-US" altLang="zh-CN" sz="1800"/>
              <a:t>gl</a:t>
            </a:r>
            <a:r>
              <a:rPr lang="zh-CN" altLang="en-US" sz="1800"/>
              <a:t>作为函数名的前缀，如</a:t>
            </a:r>
            <a:r>
              <a:rPr lang="en-US" altLang="zh-CN" sz="1800"/>
              <a:t>glClearColor()</a:t>
            </a:r>
          </a:p>
          <a:p>
            <a:pPr lvl="2"/>
            <a:r>
              <a:rPr lang="zh-CN" altLang="en-US" sz="1800"/>
              <a:t>实用函数则使用</a:t>
            </a:r>
            <a:r>
              <a:rPr lang="en-US" altLang="zh-CN" sz="1800"/>
              <a:t>glu</a:t>
            </a:r>
            <a:r>
              <a:rPr lang="zh-CN" altLang="en-US" sz="1800"/>
              <a:t>作为函数名的前缀，如</a:t>
            </a:r>
            <a:r>
              <a:rPr lang="en-US" altLang="zh-CN" sz="1800"/>
              <a:t>gluSphere()</a:t>
            </a:r>
          </a:p>
          <a:p>
            <a:pPr lvl="2"/>
            <a:r>
              <a:rPr lang="en-US" altLang="zh-CN" sz="1800"/>
              <a:t>OpenGL</a:t>
            </a:r>
            <a:r>
              <a:rPr lang="zh-CN" altLang="en-US" sz="1800"/>
              <a:t>基本常量的名字以</a:t>
            </a:r>
            <a:r>
              <a:rPr lang="en-US" altLang="zh-CN" sz="1800"/>
              <a:t>GL_</a:t>
            </a:r>
            <a:r>
              <a:rPr lang="zh-CN" altLang="en-US" sz="1800"/>
              <a:t>开头，如</a:t>
            </a:r>
            <a:r>
              <a:rPr lang="en-US" altLang="zh-CN" sz="1800"/>
              <a:t>GL_LINE_LOOP</a:t>
            </a:r>
            <a:r>
              <a:rPr lang="zh-CN" altLang="en-US" sz="1800"/>
              <a:t>；实用常量的名字以</a:t>
            </a:r>
            <a:r>
              <a:rPr lang="en-US" altLang="zh-CN" sz="1800"/>
              <a:t>GLU_</a:t>
            </a:r>
            <a:r>
              <a:rPr lang="zh-CN" altLang="en-US" sz="1800"/>
              <a:t>开头，如</a:t>
            </a:r>
            <a:r>
              <a:rPr lang="en-US" altLang="zh-CN" sz="1800"/>
              <a:t>GLU_FILL</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0A81770-0D78-4C0E-9787-71058A630EAD}"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1987D983-82CD-4D7F-9018-29ED043DFFBB}" type="slidenum">
              <a:rPr lang="en-US" altLang="zh-CN"/>
              <a:pPr/>
              <a:t>68</a:t>
            </a:fld>
            <a:endParaRPr lang="en-US" altLang="zh-CN"/>
          </a:p>
        </p:txBody>
      </p:sp>
      <p:sp>
        <p:nvSpPr>
          <p:cNvPr id="1092610" name="Rectangle 2"/>
          <p:cNvSpPr>
            <a:spLocks noGrp="1" noRot="1" noChangeArrowheads="1"/>
          </p:cNvSpPr>
          <p:nvPr>
            <p:ph type="title"/>
          </p:nvPr>
        </p:nvSpPr>
        <p:spPr/>
        <p:txBody>
          <a:bodyPr/>
          <a:lstStyle/>
          <a:p>
            <a:r>
              <a:rPr lang="zh-CN" altLang="en-US" b="1" u="sng"/>
              <a:t>第二章：数据接口与交换标准</a:t>
            </a:r>
          </a:p>
        </p:txBody>
      </p:sp>
      <p:sp>
        <p:nvSpPr>
          <p:cNvPr id="1092611" name="Rectangle 3"/>
          <p:cNvSpPr>
            <a:spLocks noGrp="1" noRot="1" noChangeArrowheads="1"/>
          </p:cNvSpPr>
          <p:nvPr>
            <p:ph type="body" idx="1"/>
          </p:nvPr>
        </p:nvSpPr>
        <p:spPr/>
        <p:txBody>
          <a:bodyPr/>
          <a:lstStyle/>
          <a:p>
            <a:pPr lvl="2"/>
            <a:r>
              <a:rPr lang="zh-CN" altLang="en-US" sz="1800"/>
              <a:t>一些函数如</a:t>
            </a:r>
            <a:r>
              <a:rPr lang="en-US" altLang="zh-CN" sz="1800"/>
              <a:t>glColor*()(</a:t>
            </a:r>
            <a:r>
              <a:rPr lang="zh-CN" altLang="en-US" sz="1800"/>
              <a:t>定义颜色值</a:t>
            </a:r>
            <a:r>
              <a:rPr lang="en-US" altLang="zh-CN" sz="1800"/>
              <a:t>)</a:t>
            </a:r>
            <a:r>
              <a:rPr lang="zh-CN" altLang="en-US" sz="1800"/>
              <a:t>，函数名后可以接不同的后缀以支持不同的数据类型和格式。如</a:t>
            </a:r>
            <a:r>
              <a:rPr lang="en-US" altLang="zh-CN" sz="1800"/>
              <a:t>glColor3b(...)</a:t>
            </a:r>
            <a:r>
              <a:rPr lang="zh-CN" altLang="en-US" sz="1800"/>
              <a:t>、</a:t>
            </a:r>
            <a:r>
              <a:rPr lang="en-US" altLang="zh-CN" sz="1800"/>
              <a:t>glColor3d(...)</a:t>
            </a:r>
            <a:r>
              <a:rPr lang="zh-CN" altLang="en-US" sz="1800"/>
              <a:t>、</a:t>
            </a:r>
            <a:r>
              <a:rPr lang="en-US" altLang="zh-CN" sz="1800"/>
              <a:t>glColor3f(...)</a:t>
            </a:r>
            <a:r>
              <a:rPr lang="zh-CN" altLang="en-US" sz="1800"/>
              <a:t>和</a:t>
            </a:r>
            <a:r>
              <a:rPr lang="en-US" altLang="zh-CN" sz="1800"/>
              <a:t>glColor3bv(...)</a:t>
            </a:r>
            <a:r>
              <a:rPr lang="zh-CN" altLang="en-US" sz="1800"/>
              <a:t>等。这几个函数在功能上是相似的，只是适用于不同的数据类型和格式，其中</a:t>
            </a:r>
            <a:r>
              <a:rPr lang="en-US" altLang="zh-CN" sz="1800"/>
              <a:t>3</a:t>
            </a:r>
            <a:r>
              <a:rPr lang="zh-CN" altLang="en-US" sz="1800"/>
              <a:t>表示该函数带有三个参数，</a:t>
            </a:r>
            <a:r>
              <a:rPr lang="en-US" altLang="zh-CN" sz="1800"/>
              <a:t>b</a:t>
            </a:r>
            <a:r>
              <a:rPr lang="zh-CN" altLang="en-US" sz="1800"/>
              <a:t>、</a:t>
            </a:r>
            <a:r>
              <a:rPr lang="en-US" altLang="zh-CN" sz="1800"/>
              <a:t>d</a:t>
            </a:r>
            <a:r>
              <a:rPr lang="zh-CN" altLang="en-US" sz="1800"/>
              <a:t>、</a:t>
            </a:r>
            <a:r>
              <a:rPr lang="en-US" altLang="zh-CN" sz="1800"/>
              <a:t>f</a:t>
            </a:r>
            <a:r>
              <a:rPr lang="zh-CN" altLang="en-US" sz="1800"/>
              <a:t>分别表示参数的类型是字节型、双精度浮点型和单精度浮点型，</a:t>
            </a:r>
            <a:r>
              <a:rPr lang="en-US" altLang="zh-CN" sz="1800"/>
              <a:t>v</a:t>
            </a:r>
            <a:r>
              <a:rPr lang="zh-CN" altLang="en-US" sz="1800"/>
              <a:t>则表示这些参数是以向量形式出现的</a:t>
            </a:r>
          </a:p>
          <a:p>
            <a:pPr lvl="2"/>
            <a:r>
              <a:rPr lang="en-US" altLang="zh-CN" sz="1800"/>
              <a:t>OpenGL</a:t>
            </a:r>
            <a:r>
              <a:rPr lang="zh-CN" altLang="en-US" sz="1800"/>
              <a:t>定义了一些特殊标识符，如</a:t>
            </a:r>
            <a:r>
              <a:rPr lang="en-US" altLang="zh-CN" sz="1800"/>
              <a:t>GLfloat,GLvoid</a:t>
            </a:r>
            <a:r>
              <a:rPr lang="zh-CN" altLang="en-US" sz="1800"/>
              <a:t>。它们其实就是</a:t>
            </a:r>
            <a:r>
              <a:rPr lang="en-US" altLang="zh-CN" sz="1800"/>
              <a:t>C</a:t>
            </a:r>
            <a:r>
              <a:rPr lang="zh-CN" altLang="en-US" sz="1800"/>
              <a:t>中的</a:t>
            </a:r>
            <a:r>
              <a:rPr lang="en-US" altLang="zh-CN" sz="1800"/>
              <a:t>float</a:t>
            </a:r>
            <a:r>
              <a:rPr lang="zh-CN" altLang="en-US" sz="1800"/>
              <a:t>和</a:t>
            </a:r>
            <a:r>
              <a:rPr lang="en-US" altLang="zh-CN" sz="1800"/>
              <a:t>void</a:t>
            </a:r>
            <a:r>
              <a:rPr lang="zh-CN" altLang="en-US" sz="1800"/>
              <a:t>。在</a:t>
            </a:r>
            <a:r>
              <a:rPr lang="en-US" altLang="zh-CN" sz="1800"/>
              <a:t>gl.h</a:t>
            </a:r>
            <a:r>
              <a:rPr lang="zh-CN" altLang="en-US" sz="1800"/>
              <a:t>文件中可以看到以下定义：</a:t>
            </a:r>
            <a:r>
              <a:rPr lang="en-US" altLang="zh-CN" sz="1800"/>
              <a:t>typedef float GLfloat;   typedef void GLvoid</a:t>
            </a:r>
          </a:p>
          <a:p>
            <a:pPr lvl="2"/>
            <a:r>
              <a:rPr lang="zh-CN" altLang="en-US" sz="1800"/>
              <a:t>一些基本的数据类型都有类似的定义项</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58951A4-B813-4A31-85CA-CB320DC53A71}"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9C93F4B7-583E-4549-88D6-C5FF21CD9348}" type="slidenum">
              <a:rPr lang="en-US" altLang="zh-CN"/>
              <a:pPr/>
              <a:t>69</a:t>
            </a:fld>
            <a:endParaRPr lang="en-US" altLang="zh-CN"/>
          </a:p>
        </p:txBody>
      </p:sp>
      <p:sp>
        <p:nvSpPr>
          <p:cNvPr id="1093634" name="Rectangle 2"/>
          <p:cNvSpPr>
            <a:spLocks noGrp="1" noRot="1" noChangeArrowheads="1"/>
          </p:cNvSpPr>
          <p:nvPr>
            <p:ph type="title"/>
          </p:nvPr>
        </p:nvSpPr>
        <p:spPr/>
        <p:txBody>
          <a:bodyPr/>
          <a:lstStyle/>
          <a:p>
            <a:r>
              <a:rPr lang="zh-CN" altLang="en-US" b="1" u="sng"/>
              <a:t>第二章：数据接口与交换标准</a:t>
            </a:r>
          </a:p>
        </p:txBody>
      </p:sp>
      <p:sp>
        <p:nvSpPr>
          <p:cNvPr id="1093635" name="Rectangle 3"/>
          <p:cNvSpPr>
            <a:spLocks noGrp="1" noRot="1" noChangeArrowheads="1"/>
          </p:cNvSpPr>
          <p:nvPr>
            <p:ph type="body" idx="1"/>
          </p:nvPr>
        </p:nvSpPr>
        <p:spPr/>
        <p:txBody>
          <a:bodyPr/>
          <a:lstStyle/>
          <a:p>
            <a:pPr lvl="1"/>
            <a:r>
              <a:rPr lang="zh-CN" altLang="en-US" sz="2000"/>
              <a:t>状态机制</a:t>
            </a:r>
          </a:p>
          <a:p>
            <a:pPr lvl="2"/>
            <a:r>
              <a:rPr lang="en-US" altLang="zh-CN" sz="1800"/>
              <a:t>OpenGL</a:t>
            </a:r>
            <a:r>
              <a:rPr lang="zh-CN" altLang="en-US" sz="1800"/>
              <a:t>的工作方式是一种状态机制，可以进行各种状态或模式设置，在重新改变它们之前一直有效。例如，当前颜色就是一个状态变量，在这个状态改变之前，绘制的每个象素都将使用该颜色，直到当前颜色被设置为其它颜色为止。</a:t>
            </a:r>
            <a:r>
              <a:rPr lang="en-US" altLang="zh-CN" sz="1800"/>
              <a:t>OpenGL</a:t>
            </a:r>
            <a:r>
              <a:rPr lang="zh-CN" altLang="en-US" sz="1800"/>
              <a:t>中大量地使用了这种状态机制，如颜色模式、投影模式、单双显示缓存区的设置、背景色的设置、光源的位置和特性等等。许多状态变量可以通过</a:t>
            </a:r>
            <a:r>
              <a:rPr lang="en-US" altLang="zh-CN" sz="1800"/>
              <a:t>glEnable()</a:t>
            </a:r>
            <a:r>
              <a:rPr lang="zh-CN" altLang="en-US" sz="1800"/>
              <a:t>、</a:t>
            </a:r>
            <a:r>
              <a:rPr lang="en-US" altLang="zh-CN" sz="1800"/>
              <a:t>glDisable()</a:t>
            </a:r>
            <a:r>
              <a:rPr lang="zh-CN" altLang="en-US" sz="1800"/>
              <a:t>这两个函数来设置成有效或无效状态，如是否设置光照、是否进行深度检测等；在被设置成有效状态之后，绝大部分状态变量都有一个缺省值</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18CAA53-B791-47FA-8F24-458EF231650D}"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0EDEAE70-C8A5-4C4E-B1D5-BFF2FF7B9CA8}" type="slidenum">
              <a:rPr lang="en-US" altLang="zh-CN"/>
              <a:pPr/>
              <a:t>7</a:t>
            </a:fld>
            <a:endParaRPr lang="en-US" altLang="zh-CN"/>
          </a:p>
        </p:txBody>
      </p:sp>
      <p:sp>
        <p:nvSpPr>
          <p:cNvPr id="902146" name="Rectangle 2"/>
          <p:cNvSpPr>
            <a:spLocks noGrp="1" noRot="1" noChangeArrowheads="1"/>
          </p:cNvSpPr>
          <p:nvPr>
            <p:ph type="title"/>
          </p:nvPr>
        </p:nvSpPr>
        <p:spPr/>
        <p:txBody>
          <a:bodyPr/>
          <a:lstStyle/>
          <a:p>
            <a:r>
              <a:rPr lang="zh-CN" altLang="en-US" b="1" u="sng"/>
              <a:t>第二章：数据接口与交换标准</a:t>
            </a:r>
          </a:p>
        </p:txBody>
      </p:sp>
      <p:sp>
        <p:nvSpPr>
          <p:cNvPr id="902147" name="Rectangle 3"/>
          <p:cNvSpPr>
            <a:spLocks noGrp="1" noRot="1" noChangeArrowheads="1"/>
          </p:cNvSpPr>
          <p:nvPr>
            <p:ph type="body" idx="1"/>
          </p:nvPr>
        </p:nvSpPr>
        <p:spPr/>
        <p:txBody>
          <a:bodyPr/>
          <a:lstStyle/>
          <a:p>
            <a:r>
              <a:rPr lang="en-US" altLang="zh-CN" sz="2400"/>
              <a:t>GKS</a:t>
            </a:r>
            <a:r>
              <a:rPr lang="zh-CN" altLang="en-US" sz="2400"/>
              <a:t>元文件标准</a:t>
            </a:r>
            <a:r>
              <a:rPr lang="en-US" altLang="zh-CN" sz="2400"/>
              <a:t>GKSM</a:t>
            </a:r>
            <a:r>
              <a:rPr lang="zh-CN" altLang="en-US" sz="2400"/>
              <a:t>功能</a:t>
            </a:r>
          </a:p>
          <a:p>
            <a:pPr lvl="1"/>
            <a:r>
              <a:rPr lang="en-US" altLang="zh-CN" sz="2000"/>
              <a:t>GKSM</a:t>
            </a:r>
            <a:r>
              <a:rPr lang="zh-CN" altLang="en-US" sz="2000"/>
              <a:t>是图形核心标准</a:t>
            </a:r>
            <a:r>
              <a:rPr lang="en-US" altLang="zh-CN" sz="2000"/>
              <a:t>GKS</a:t>
            </a:r>
            <a:r>
              <a:rPr lang="zh-CN" altLang="en-US" sz="2000"/>
              <a:t>用于保存信息的一种机制。在</a:t>
            </a:r>
            <a:r>
              <a:rPr lang="en-US" altLang="zh-CN" sz="2000"/>
              <a:t>GKS</a:t>
            </a:r>
            <a:r>
              <a:rPr lang="zh-CN" altLang="en-US" sz="2000"/>
              <a:t>中，用图段来存贮</a:t>
            </a:r>
            <a:r>
              <a:rPr lang="en-US" altLang="zh-CN" sz="2000"/>
              <a:t>GKS</a:t>
            </a:r>
            <a:r>
              <a:rPr lang="zh-CN" altLang="en-US" sz="2000"/>
              <a:t>运行过程中的信息，在</a:t>
            </a:r>
            <a:r>
              <a:rPr lang="en-US" altLang="zh-CN" sz="2000"/>
              <a:t>GKS</a:t>
            </a:r>
            <a:r>
              <a:rPr lang="zh-CN" altLang="en-US" sz="2000"/>
              <a:t>关闭以后，图段将不存在，所有存贮在图段中的信息连同图段本身也都自动丢失。为了能够保存</a:t>
            </a:r>
            <a:r>
              <a:rPr lang="en-US" altLang="zh-CN" sz="2000"/>
              <a:t>GKS</a:t>
            </a:r>
            <a:r>
              <a:rPr lang="zh-CN" altLang="en-US" sz="2000"/>
              <a:t>运行中得到的图形信息，最方便的方法是采用文件的形式进行保存。</a:t>
            </a:r>
            <a:r>
              <a:rPr lang="en-US" altLang="zh-CN" sz="2000"/>
              <a:t>GKS</a:t>
            </a:r>
            <a:r>
              <a:rPr lang="zh-CN" altLang="en-US" sz="2000"/>
              <a:t>标准提供了能够顺序读写，用于长期存贮</a:t>
            </a:r>
            <a:r>
              <a:rPr lang="en-US" altLang="zh-CN" sz="2000"/>
              <a:t>(</a:t>
            </a:r>
            <a:r>
              <a:rPr lang="zh-CN" altLang="en-US" sz="2000"/>
              <a:t>传输</a:t>
            </a:r>
            <a:r>
              <a:rPr lang="en-US" altLang="zh-CN" sz="2000"/>
              <a:t>)</a:t>
            </a:r>
            <a:r>
              <a:rPr lang="zh-CN" altLang="en-US" sz="2000"/>
              <a:t>图形信息的机制，称为</a:t>
            </a:r>
            <a:r>
              <a:rPr lang="en-US" altLang="zh-CN" sz="2000"/>
              <a:t>GKS</a:t>
            </a:r>
            <a:r>
              <a:rPr lang="zh-CN" altLang="en-US" sz="2000"/>
              <a:t>元文件</a:t>
            </a:r>
            <a:r>
              <a:rPr lang="en-US" altLang="zh-CN" sz="2000"/>
              <a:t>(GKSM)</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3601C36-62D4-4C0D-A9B3-F1741820CA71}"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B8065712-183A-4F40-A4D6-26DC13D695C7}" type="slidenum">
              <a:rPr lang="en-US" altLang="zh-CN"/>
              <a:pPr/>
              <a:t>70</a:t>
            </a:fld>
            <a:endParaRPr lang="en-US" altLang="zh-CN"/>
          </a:p>
        </p:txBody>
      </p:sp>
      <p:sp>
        <p:nvSpPr>
          <p:cNvPr id="1094658" name="Rectangle 2"/>
          <p:cNvSpPr>
            <a:spLocks noGrp="1" noRot="1" noChangeArrowheads="1"/>
          </p:cNvSpPr>
          <p:nvPr>
            <p:ph type="title"/>
          </p:nvPr>
        </p:nvSpPr>
        <p:spPr/>
        <p:txBody>
          <a:bodyPr/>
          <a:lstStyle/>
          <a:p>
            <a:r>
              <a:rPr lang="zh-CN" altLang="en-US" b="1" u="sng"/>
              <a:t>第二章：数据接口与交换标准</a:t>
            </a:r>
          </a:p>
        </p:txBody>
      </p:sp>
      <p:sp>
        <p:nvSpPr>
          <p:cNvPr id="1094659" name="Rectangle 3"/>
          <p:cNvSpPr>
            <a:spLocks noGrp="1" noRot="1" noChangeArrowheads="1"/>
          </p:cNvSpPr>
          <p:nvPr>
            <p:ph type="body" idx="1"/>
          </p:nvPr>
        </p:nvSpPr>
        <p:spPr/>
        <p:txBody>
          <a:bodyPr/>
          <a:lstStyle/>
          <a:p>
            <a:pPr lvl="2"/>
            <a:r>
              <a:rPr lang="zh-CN" altLang="en-US" sz="1800"/>
              <a:t>通常情况下，可以用下列四个函数来获取某个状态变量的值：</a:t>
            </a:r>
            <a:r>
              <a:rPr lang="en-US" altLang="zh-CN" sz="1800"/>
              <a:t>glGetBooleanv()</a:t>
            </a:r>
            <a:r>
              <a:rPr lang="zh-CN" altLang="en-US" sz="1800"/>
              <a:t>、</a:t>
            </a:r>
            <a:r>
              <a:rPr lang="en-US" altLang="zh-CN" sz="1800"/>
              <a:t>glGetDouble()</a:t>
            </a:r>
            <a:r>
              <a:rPr lang="zh-CN" altLang="en-US" sz="1800"/>
              <a:t>、</a:t>
            </a:r>
            <a:r>
              <a:rPr lang="en-US" altLang="zh-CN" sz="1800"/>
              <a:t>glGetFloatv()</a:t>
            </a:r>
            <a:r>
              <a:rPr lang="zh-CN" altLang="en-US" sz="1800"/>
              <a:t>和</a:t>
            </a:r>
            <a:r>
              <a:rPr lang="en-US" altLang="zh-CN" sz="1800"/>
              <a:t>glGetIntegerv()</a:t>
            </a:r>
            <a:r>
              <a:rPr lang="zh-CN" altLang="en-US" sz="1800"/>
              <a:t>。究竟选择哪个函数应该根据所要获得的返回值的数据类型来决定。还有些状态变量有特殊的查询函数，如</a:t>
            </a:r>
            <a:r>
              <a:rPr lang="en-US" altLang="zh-CN" sz="1800"/>
              <a:t>glGetLight*()</a:t>
            </a:r>
            <a:r>
              <a:rPr lang="zh-CN" altLang="en-US" sz="1800"/>
              <a:t>、</a:t>
            </a:r>
            <a:r>
              <a:rPr lang="en-US" altLang="zh-CN" sz="1800"/>
              <a:t>glGetError()</a:t>
            </a:r>
            <a:r>
              <a:rPr lang="zh-CN" altLang="en-US" sz="1800"/>
              <a:t>和</a:t>
            </a:r>
            <a:r>
              <a:rPr lang="en-US" altLang="zh-CN" sz="1800"/>
              <a:t>glPolygonStipple()</a:t>
            </a:r>
            <a:r>
              <a:rPr lang="zh-CN" altLang="en-US" sz="1800"/>
              <a:t>等。另外，使用</a:t>
            </a:r>
            <a:r>
              <a:rPr lang="en-US" altLang="zh-CN" sz="1800"/>
              <a:t>glPushAttrib()</a:t>
            </a:r>
            <a:r>
              <a:rPr lang="zh-CN" altLang="en-US" sz="1800"/>
              <a:t>和</a:t>
            </a:r>
            <a:r>
              <a:rPr lang="en-US" altLang="zh-CN" sz="1800"/>
              <a:t>glPopAttrib()</a:t>
            </a:r>
            <a:r>
              <a:rPr lang="zh-CN" altLang="en-US" sz="1800"/>
              <a:t>函数，可以存储和恢复最近的状态变量的值。只要有可能，都应该使用这些函数，因为它们比其它查询函数的效率更高</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C874348-4DDA-44EA-BEFB-873FAB181310}"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B444063A-91F1-4AD9-B71F-B646A8231C96}" type="slidenum">
              <a:rPr lang="en-US" altLang="zh-CN"/>
              <a:pPr/>
              <a:t>71</a:t>
            </a:fld>
            <a:endParaRPr lang="en-US" altLang="zh-CN"/>
          </a:p>
        </p:txBody>
      </p:sp>
      <p:sp>
        <p:nvSpPr>
          <p:cNvPr id="1095682" name="Rectangle 2"/>
          <p:cNvSpPr>
            <a:spLocks noGrp="1" noRot="1" noChangeArrowheads="1"/>
          </p:cNvSpPr>
          <p:nvPr>
            <p:ph type="title"/>
          </p:nvPr>
        </p:nvSpPr>
        <p:spPr/>
        <p:txBody>
          <a:bodyPr/>
          <a:lstStyle/>
          <a:p>
            <a:r>
              <a:rPr lang="zh-CN" altLang="en-US" b="1" u="sng"/>
              <a:t>第二章：数据接口与交换标准</a:t>
            </a:r>
          </a:p>
        </p:txBody>
      </p:sp>
      <p:sp>
        <p:nvSpPr>
          <p:cNvPr id="1095683" name="Rectangle 3"/>
          <p:cNvSpPr>
            <a:spLocks noGrp="1" noRot="1" noChangeArrowheads="1"/>
          </p:cNvSpPr>
          <p:nvPr>
            <p:ph type="body" idx="1"/>
          </p:nvPr>
        </p:nvSpPr>
        <p:spPr/>
        <p:txBody>
          <a:bodyPr/>
          <a:lstStyle/>
          <a:p>
            <a:pPr lvl="1"/>
            <a:r>
              <a:rPr lang="zh-CN" altLang="en-US" sz="2000"/>
              <a:t>程序的基本结构</a:t>
            </a:r>
          </a:p>
          <a:p>
            <a:pPr lvl="2"/>
            <a:r>
              <a:rPr lang="zh-CN" altLang="en-US" sz="1800"/>
              <a:t>第一部分是初始化部分。主要是设置一些</a:t>
            </a:r>
            <a:r>
              <a:rPr lang="en-US" altLang="zh-CN" sz="1800"/>
              <a:t>OpenGL</a:t>
            </a:r>
            <a:r>
              <a:rPr lang="zh-CN" altLang="en-US" sz="1800"/>
              <a:t>的状态开关，如颜色模式</a:t>
            </a:r>
            <a:r>
              <a:rPr lang="en-US" altLang="zh-CN" sz="1800"/>
              <a:t>(RGBA</a:t>
            </a:r>
            <a:r>
              <a:rPr lang="zh-CN" altLang="en-US" sz="1800"/>
              <a:t>或</a:t>
            </a:r>
            <a:r>
              <a:rPr lang="en-US" altLang="zh-CN" sz="1800"/>
              <a:t>ALPHA)</a:t>
            </a:r>
            <a:r>
              <a:rPr lang="zh-CN" altLang="en-US" sz="1800"/>
              <a:t>的选择，是否作光照处理</a:t>
            </a:r>
            <a:r>
              <a:rPr lang="en-US" altLang="zh-CN" sz="1800"/>
              <a:t>(</a:t>
            </a:r>
            <a:r>
              <a:rPr lang="zh-CN" altLang="en-US" sz="1800"/>
              <a:t>若有的话，还需设置光源的特性</a:t>
            </a:r>
            <a:r>
              <a:rPr lang="en-US" altLang="zh-CN" sz="1800"/>
              <a:t>)</a:t>
            </a:r>
            <a:r>
              <a:rPr lang="zh-CN" altLang="en-US" sz="1800"/>
              <a:t>，深度检验，裁剪等等。这些状态一般都用函数</a:t>
            </a:r>
            <a:r>
              <a:rPr lang="en-US" altLang="zh-CN" sz="1800"/>
              <a:t>glEnable(?), glDisable(?)</a:t>
            </a:r>
            <a:r>
              <a:rPr lang="zh-CN" altLang="en-US" sz="1800"/>
              <a:t>来设置，</a:t>
            </a:r>
            <a:r>
              <a:rPr lang="en-US" altLang="zh-CN" sz="1800"/>
              <a:t>?</a:t>
            </a:r>
            <a:r>
              <a:rPr lang="zh-CN" altLang="en-US" sz="1800"/>
              <a:t>表示特定的状态</a:t>
            </a:r>
          </a:p>
          <a:p>
            <a:pPr lvl="2"/>
            <a:r>
              <a:rPr lang="zh-CN" altLang="en-US" sz="1800"/>
              <a:t>第二部分设置观察坐标系下的取景模式和取景框位置大小。主要利用以下三个函数：</a:t>
            </a:r>
          </a:p>
          <a:p>
            <a:pPr lvl="3"/>
            <a:r>
              <a:rPr lang="en-US" altLang="zh-CN" sz="1600"/>
              <a:t>void glViewport(left,top,right,bottom)</a:t>
            </a:r>
          </a:p>
          <a:p>
            <a:pPr lvl="3">
              <a:buFont typeface="Wingdings" pitchFamily="2" charset="2"/>
              <a:buNone/>
            </a:pPr>
            <a:r>
              <a:rPr lang="en-US" altLang="zh-CN" sz="1600"/>
              <a:t>	//</a:t>
            </a:r>
            <a:r>
              <a:rPr lang="zh-CN" altLang="en-US" sz="1600"/>
              <a:t>设置在屏幕上的窗口大小，参数描述屏幕窗口四个角的坐标</a:t>
            </a:r>
            <a:r>
              <a:rPr lang="en-US" altLang="zh-CN" sz="1600"/>
              <a:t>(</a:t>
            </a:r>
            <a:r>
              <a:rPr lang="zh-CN" altLang="en-US" sz="1600"/>
              <a:t>以象素表示</a:t>
            </a:r>
            <a:r>
              <a:rPr lang="en-US" altLang="zh-CN" sz="1600"/>
              <a:t>)</a:t>
            </a:r>
          </a:p>
          <a:p>
            <a:pPr lvl="3"/>
            <a:r>
              <a:rPr lang="en-US" altLang="zh-CN" sz="1600"/>
              <a:t>void glOrtho(left,right,bottom,top,near,far)</a:t>
            </a:r>
          </a:p>
          <a:p>
            <a:pPr lvl="3">
              <a:buFont typeface="Wingdings" pitchFamily="2" charset="2"/>
              <a:buNone/>
            </a:pPr>
            <a:r>
              <a:rPr lang="en-US" altLang="zh-CN" sz="1600"/>
              <a:t>	//</a:t>
            </a:r>
            <a:r>
              <a:rPr lang="zh-CN" altLang="en-US" sz="1600"/>
              <a:t>设置投影方式为正交投影</a:t>
            </a:r>
            <a:r>
              <a:rPr lang="en-US" altLang="zh-CN" sz="1600"/>
              <a:t>(</a:t>
            </a:r>
            <a:r>
              <a:rPr lang="zh-CN" altLang="en-US" sz="1600"/>
              <a:t>平行投影</a:t>
            </a:r>
            <a:r>
              <a:rPr lang="en-US" altLang="zh-CN" sz="1600"/>
              <a:t>)</a:t>
            </a:r>
            <a:r>
              <a:rPr lang="zh-CN" altLang="en-US" sz="1600"/>
              <a:t>，其取景体积是一个各面均为矩形的六面体</a:t>
            </a:r>
          </a:p>
          <a:p>
            <a:pPr lvl="3"/>
            <a:r>
              <a:rPr lang="en-US" altLang="zh-CN" sz="1600"/>
              <a:t>void gluPerspective(fovy,aspect,zNear,zFar)</a:t>
            </a:r>
          </a:p>
          <a:p>
            <a:pPr lvl="3">
              <a:buFont typeface="Wingdings" pitchFamily="2" charset="2"/>
              <a:buNone/>
            </a:pPr>
            <a:r>
              <a:rPr lang="en-US" altLang="zh-CN" sz="1600"/>
              <a:t>	//</a:t>
            </a:r>
            <a:r>
              <a:rPr lang="zh-CN" altLang="en-US" sz="1600"/>
              <a:t>设置投影方式为透视投影，其取景体积是一个截头锥体</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4906EE4-D377-44CF-B4A2-45954C200FB3}"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6B167E2E-E529-4CF6-9DD5-154D82EB163A}" type="slidenum">
              <a:rPr lang="en-US" altLang="zh-CN"/>
              <a:pPr/>
              <a:t>72</a:t>
            </a:fld>
            <a:endParaRPr lang="en-US" altLang="zh-CN"/>
          </a:p>
        </p:txBody>
      </p:sp>
      <p:sp>
        <p:nvSpPr>
          <p:cNvPr id="1096706" name="Rectangle 2"/>
          <p:cNvSpPr>
            <a:spLocks noGrp="1" noRot="1" noChangeArrowheads="1"/>
          </p:cNvSpPr>
          <p:nvPr>
            <p:ph type="title"/>
          </p:nvPr>
        </p:nvSpPr>
        <p:spPr/>
        <p:txBody>
          <a:bodyPr/>
          <a:lstStyle/>
          <a:p>
            <a:r>
              <a:rPr lang="zh-CN" altLang="en-US" b="1" u="sng"/>
              <a:t>第二章：数据接口与交换标准</a:t>
            </a:r>
          </a:p>
        </p:txBody>
      </p:sp>
      <p:sp>
        <p:nvSpPr>
          <p:cNvPr id="1096707" name="Rectangle 3"/>
          <p:cNvSpPr>
            <a:spLocks noGrp="1" noRot="1" noChangeArrowheads="1"/>
          </p:cNvSpPr>
          <p:nvPr>
            <p:ph type="body" idx="1"/>
          </p:nvPr>
        </p:nvSpPr>
        <p:spPr/>
        <p:txBody>
          <a:bodyPr/>
          <a:lstStyle/>
          <a:p>
            <a:pPr lvl="2"/>
            <a:r>
              <a:rPr lang="zh-CN" altLang="en-US" sz="1800"/>
              <a:t>第三部分是</a:t>
            </a:r>
            <a:r>
              <a:rPr lang="en-US" altLang="zh-CN" sz="1800"/>
              <a:t>OpenGL</a:t>
            </a:r>
            <a:r>
              <a:rPr lang="zh-CN" altLang="en-US" sz="1800"/>
              <a:t>的主要部分，使用</a:t>
            </a:r>
            <a:r>
              <a:rPr lang="en-US" altLang="zh-CN" sz="1800"/>
              <a:t>OpenGL</a:t>
            </a:r>
            <a:r>
              <a:rPr lang="zh-CN" altLang="en-US" sz="1800"/>
              <a:t>的库函数构造几何物体对象的数学描述，包括点线面的位置和拓扑关系、几何变换、光照处理等等</a:t>
            </a:r>
          </a:p>
          <a:p>
            <a:pPr lvl="2"/>
            <a:r>
              <a:rPr lang="zh-CN" altLang="en-US" sz="1800"/>
              <a:t>以上是</a:t>
            </a:r>
            <a:r>
              <a:rPr lang="en-US" altLang="zh-CN" sz="1800"/>
              <a:t>OpenGL</a:t>
            </a:r>
            <a:r>
              <a:rPr lang="zh-CN" altLang="en-US" sz="1800"/>
              <a:t>程序的基本框架，移植到使用</a:t>
            </a:r>
            <a:r>
              <a:rPr lang="en-US" altLang="zh-CN" sz="1800"/>
              <a:t>MFC</a:t>
            </a:r>
            <a:r>
              <a:rPr lang="zh-CN" altLang="en-US" sz="1800"/>
              <a:t>的</a:t>
            </a:r>
            <a:r>
              <a:rPr lang="en-US" altLang="zh-CN" sz="1800"/>
              <a:t>Windows</a:t>
            </a:r>
            <a:r>
              <a:rPr lang="zh-CN" altLang="en-US" sz="1800"/>
              <a:t>程序中也是如此。由于</a:t>
            </a:r>
            <a:r>
              <a:rPr lang="en-US" altLang="zh-CN" sz="1800"/>
              <a:t>Windows</a:t>
            </a:r>
            <a:r>
              <a:rPr lang="zh-CN" altLang="en-US" sz="1800"/>
              <a:t>自身有一套显示方式，需进行一些必要的改动进行协调</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716CBB6-5622-4ACC-BC17-3F8742F4A524}"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0B83E402-B3C0-4C95-9B09-303F0772010D}" type="slidenum">
              <a:rPr lang="en-US" altLang="zh-CN"/>
              <a:pPr/>
              <a:t>73</a:t>
            </a:fld>
            <a:endParaRPr lang="en-US" altLang="zh-CN"/>
          </a:p>
        </p:txBody>
      </p:sp>
      <p:sp>
        <p:nvSpPr>
          <p:cNvPr id="1097730" name="Rectangle 2"/>
          <p:cNvSpPr>
            <a:spLocks noGrp="1" noRot="1" noChangeArrowheads="1"/>
          </p:cNvSpPr>
          <p:nvPr>
            <p:ph type="title"/>
          </p:nvPr>
        </p:nvSpPr>
        <p:spPr/>
        <p:txBody>
          <a:bodyPr/>
          <a:lstStyle/>
          <a:p>
            <a:r>
              <a:rPr lang="zh-CN" altLang="en-US" b="1" u="sng"/>
              <a:t>第二章：数据接口与交换标准</a:t>
            </a:r>
          </a:p>
        </p:txBody>
      </p:sp>
      <p:sp>
        <p:nvSpPr>
          <p:cNvPr id="1097731" name="Rectangle 3"/>
          <p:cNvSpPr>
            <a:spLocks noGrp="1" noRot="1" noChangeArrowheads="1"/>
          </p:cNvSpPr>
          <p:nvPr>
            <p:ph type="body" idx="1"/>
          </p:nvPr>
        </p:nvSpPr>
        <p:spPr/>
        <p:txBody>
          <a:bodyPr/>
          <a:lstStyle/>
          <a:p>
            <a:r>
              <a:rPr lang="en-US" altLang="zh-CN" sz="1800"/>
              <a:t>#include &lt;GL/gl.h&gt;</a:t>
            </a:r>
          </a:p>
          <a:p>
            <a:pPr>
              <a:buFont typeface="Wingdings" pitchFamily="2" charset="2"/>
              <a:buNone/>
            </a:pPr>
            <a:r>
              <a:rPr lang="en-US" altLang="zh-CN" sz="1800"/>
              <a:t>	#include &lt;GL/glaux.h&gt;</a:t>
            </a:r>
          </a:p>
          <a:p>
            <a:pPr>
              <a:buFont typeface="Wingdings" pitchFamily="2" charset="2"/>
              <a:buNone/>
            </a:pPr>
            <a:r>
              <a:rPr lang="en-US" altLang="zh-CN" sz="1800"/>
              <a:t>	int main(int argc, char** argv)</a:t>
            </a:r>
          </a:p>
          <a:p>
            <a:pPr>
              <a:buFont typeface="Wingdings" pitchFamily="2" charset="2"/>
              <a:buNone/>
            </a:pPr>
            <a:r>
              <a:rPr lang="en-US" altLang="zh-CN" sz="1800"/>
              <a:t>	{</a:t>
            </a:r>
          </a:p>
          <a:p>
            <a:pPr>
              <a:buFont typeface="Wingdings" pitchFamily="2" charset="2"/>
              <a:buNone/>
            </a:pPr>
            <a:r>
              <a:rPr lang="en-US" altLang="zh-CN" sz="1800"/>
              <a:t>	//</a:t>
            </a:r>
            <a:r>
              <a:rPr lang="zh-CN" altLang="en-US" sz="1800"/>
              <a:t>调用</a:t>
            </a:r>
            <a:r>
              <a:rPr lang="en-US" altLang="zh-CN" sz="1800"/>
              <a:t>OpenGL</a:t>
            </a:r>
            <a:r>
              <a:rPr lang="zh-CN" altLang="en-US" sz="1800"/>
              <a:t>辅助库</a:t>
            </a:r>
            <a:r>
              <a:rPr lang="en-US" altLang="zh-CN" sz="1800"/>
              <a:t>(Auxiliary Library)</a:t>
            </a:r>
            <a:r>
              <a:rPr lang="zh-CN" altLang="en-US" sz="1800"/>
              <a:t>，进行初始化设置。</a:t>
            </a:r>
          </a:p>
          <a:p>
            <a:pPr>
              <a:buFont typeface="Wingdings" pitchFamily="2" charset="2"/>
              <a:buNone/>
            </a:pPr>
            <a:r>
              <a:rPr lang="zh-CN" altLang="en-US" sz="1800"/>
              <a:t>	</a:t>
            </a:r>
            <a:r>
              <a:rPr lang="en-US" altLang="zh-CN" sz="1800"/>
              <a:t>auxInitDisplayMode (AUX_SINGLE | AUX_RGBA); //</a:t>
            </a:r>
            <a:r>
              <a:rPr lang="zh-CN" altLang="en-US" sz="1800"/>
              <a:t>设置窗口特征， 		</a:t>
            </a:r>
            <a:r>
              <a:rPr lang="en-US" altLang="zh-CN" sz="1800"/>
              <a:t>AUX_RGBA AUX_INDEX </a:t>
            </a:r>
            <a:r>
              <a:rPr lang="zh-CN" altLang="en-US" sz="1800"/>
              <a:t>颜色的</a:t>
            </a:r>
            <a:r>
              <a:rPr lang="en-US" altLang="zh-CN" sz="1800"/>
              <a:t>RGBA</a:t>
            </a:r>
            <a:r>
              <a:rPr lang="zh-CN" altLang="en-US" sz="1800"/>
              <a:t>模型还是索引模型，    	</a:t>
            </a:r>
            <a:r>
              <a:rPr lang="en-US" altLang="zh-CN" sz="1800"/>
              <a:t>AUX_SINGLE AUX_DOUBLE </a:t>
            </a:r>
            <a:r>
              <a:rPr lang="zh-CN" altLang="en-US" sz="1800"/>
              <a:t>单、双显示缓冲区</a:t>
            </a:r>
          </a:p>
          <a:p>
            <a:pPr>
              <a:buFont typeface="Wingdings" pitchFamily="2" charset="2"/>
              <a:buNone/>
            </a:pPr>
            <a:r>
              <a:rPr lang="zh-CN" altLang="en-US" sz="1800"/>
              <a:t>	</a:t>
            </a:r>
            <a:r>
              <a:rPr lang="en-US" altLang="zh-CN" sz="1800"/>
              <a:t>auxInitPosition (0, 0, 500, 500);  	        //</a:t>
            </a:r>
            <a:r>
              <a:rPr lang="zh-CN" altLang="en-US" sz="1800"/>
              <a:t>设置程序窗口在屏幕的位置和大小</a:t>
            </a:r>
          </a:p>
          <a:p>
            <a:pPr>
              <a:buFont typeface="Wingdings" pitchFamily="2" charset="2"/>
              <a:buNone/>
            </a:pPr>
            <a:r>
              <a:rPr lang="zh-CN" altLang="en-US" sz="1800"/>
              <a:t>	</a:t>
            </a:r>
            <a:r>
              <a:rPr lang="en-US" altLang="zh-CN" sz="1800"/>
              <a:t>auxInitWindow (argv[0]);                     //</a:t>
            </a:r>
            <a:r>
              <a:rPr lang="zh-CN" altLang="en-US" sz="1800"/>
              <a:t>设置窗口标题</a:t>
            </a:r>
          </a:p>
          <a:p>
            <a:pPr>
              <a:buFont typeface="Wingdings" pitchFamily="2" charset="2"/>
              <a:buNone/>
            </a:pPr>
            <a:r>
              <a:rPr lang="zh-CN" altLang="en-US" sz="1800"/>
              <a:t>	</a:t>
            </a:r>
            <a:r>
              <a:rPr lang="en-US" altLang="zh-CN" sz="1800"/>
              <a:t>glClearColor (0.0, 0.0, 0.0, 0.0);         //</a:t>
            </a:r>
            <a:r>
              <a:rPr lang="zh-CN" altLang="en-US" sz="1800"/>
              <a:t>置背景色为黑色</a:t>
            </a:r>
          </a:p>
          <a:p>
            <a:pPr>
              <a:buFont typeface="Wingdings" pitchFamily="2" charset="2"/>
              <a:buNone/>
            </a:pPr>
            <a:r>
              <a:rPr lang="zh-CN" altLang="en-US" sz="1800"/>
              <a:t>	</a:t>
            </a:r>
            <a:r>
              <a:rPr lang="en-US" altLang="zh-CN" sz="1800"/>
              <a:t>glClear(GL_COLOR_BUFFER_BIT); //</a:t>
            </a:r>
            <a:r>
              <a:rPr lang="zh-CN" altLang="en-US" sz="1800"/>
              <a:t>清除颜色缓冲区</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C40FB1D6-F83C-41A9-AE1D-0C71E7759B1F}" type="datetime1">
              <a:rPr lang="zh-CN" altLang="en-US"/>
              <a:pPr/>
              <a:t>2017/3/10</a:t>
            </a:fld>
            <a:endParaRPr lang="en-US" altLang="zh-CN"/>
          </a:p>
        </p:txBody>
      </p:sp>
      <p:sp>
        <p:nvSpPr>
          <p:cNvPr id="7" name="灯片编号占位符 5"/>
          <p:cNvSpPr>
            <a:spLocks noGrp="1"/>
          </p:cNvSpPr>
          <p:nvPr>
            <p:ph type="sldNum" sz="quarter" idx="12"/>
          </p:nvPr>
        </p:nvSpPr>
        <p:spPr/>
        <p:txBody>
          <a:bodyPr/>
          <a:lstStyle/>
          <a:p>
            <a:fld id="{5DB66A5A-92DD-41B3-BD9F-DA40704A61D2}" type="slidenum">
              <a:rPr lang="en-US" altLang="zh-CN"/>
              <a:pPr/>
              <a:t>74</a:t>
            </a:fld>
            <a:endParaRPr lang="en-US" altLang="zh-CN"/>
          </a:p>
        </p:txBody>
      </p:sp>
      <p:sp>
        <p:nvSpPr>
          <p:cNvPr id="1098754" name="Rectangle 2"/>
          <p:cNvSpPr>
            <a:spLocks noGrp="1" noRot="1" noChangeArrowheads="1"/>
          </p:cNvSpPr>
          <p:nvPr>
            <p:ph type="title"/>
          </p:nvPr>
        </p:nvSpPr>
        <p:spPr/>
        <p:txBody>
          <a:bodyPr/>
          <a:lstStyle/>
          <a:p>
            <a:r>
              <a:rPr lang="zh-CN" altLang="en-US" b="1" u="sng"/>
              <a:t>第二章：数据接口与交换标准</a:t>
            </a:r>
          </a:p>
        </p:txBody>
      </p:sp>
      <p:sp>
        <p:nvSpPr>
          <p:cNvPr id="1098755" name="Rectangle 3"/>
          <p:cNvSpPr>
            <a:spLocks noGrp="1" noRot="1" noChangeArrowheads="1"/>
          </p:cNvSpPr>
          <p:nvPr>
            <p:ph type="body" idx="1"/>
          </p:nvPr>
        </p:nvSpPr>
        <p:spPr/>
        <p:txBody>
          <a:bodyPr/>
          <a:lstStyle/>
          <a:p>
            <a:pPr>
              <a:buFont typeface="Wingdings" pitchFamily="2" charset="2"/>
              <a:buNone/>
            </a:pPr>
            <a:r>
              <a:rPr lang="en-US" altLang="zh-CN" sz="1800"/>
              <a:t>	glColor3f(1.0, 1.0, 1.0);          //</a:t>
            </a:r>
            <a:r>
              <a:rPr lang="zh-CN" altLang="en-US" sz="1800"/>
              <a:t>设置象素颜色为白色</a:t>
            </a:r>
          </a:p>
          <a:p>
            <a:pPr>
              <a:buFont typeface="Wingdings" pitchFamily="2" charset="2"/>
              <a:buNone/>
            </a:pPr>
            <a:r>
              <a:rPr lang="zh-CN" altLang="en-US" sz="1800"/>
              <a:t>	</a:t>
            </a:r>
            <a:r>
              <a:rPr lang="en-US" altLang="zh-CN" sz="1800"/>
              <a:t>glMatrixMode(GL_PROJECTION);</a:t>
            </a:r>
          </a:p>
          <a:p>
            <a:pPr>
              <a:buFont typeface="Wingdings" pitchFamily="2" charset="2"/>
              <a:buNone/>
            </a:pPr>
            <a:r>
              <a:rPr lang="en-US" altLang="zh-CN" sz="1800"/>
              <a:t>	glLoadIdentity();</a:t>
            </a:r>
          </a:p>
          <a:p>
            <a:pPr>
              <a:buFont typeface="Wingdings" pitchFamily="2" charset="2"/>
              <a:buNone/>
            </a:pPr>
            <a:r>
              <a:rPr lang="en-US" altLang="zh-CN" sz="1800"/>
              <a:t>	glOrtho(-1.0, 1.0, -1.0, 1.0, -1.0, 1.0);</a:t>
            </a:r>
          </a:p>
          <a:p>
            <a:pPr>
              <a:buFont typeface="Wingdings" pitchFamily="2" charset="2"/>
              <a:buNone/>
            </a:pPr>
            <a:r>
              <a:rPr lang="en-US" altLang="zh-CN" sz="1800"/>
              <a:t>	glBegin(GL_POLYGON);</a:t>
            </a:r>
          </a:p>
          <a:p>
            <a:pPr>
              <a:buFont typeface="Wingdings" pitchFamily="2" charset="2"/>
              <a:buNone/>
            </a:pPr>
            <a:r>
              <a:rPr lang="en-US" altLang="zh-CN" sz="1800"/>
              <a:t>	glVertex2f(-0.5, -0.5);</a:t>
            </a:r>
          </a:p>
          <a:p>
            <a:pPr>
              <a:buFont typeface="Wingdings" pitchFamily="2" charset="2"/>
              <a:buNone/>
            </a:pPr>
            <a:r>
              <a:rPr lang="en-US" altLang="zh-CN" sz="1800"/>
              <a:t>	glVertex2f(-0.5, 0.5);</a:t>
            </a:r>
          </a:p>
          <a:p>
            <a:pPr>
              <a:buFont typeface="Wingdings" pitchFamily="2" charset="2"/>
              <a:buNone/>
            </a:pPr>
            <a:r>
              <a:rPr lang="en-US" altLang="zh-CN" sz="1800"/>
              <a:t>	glVertex2f(0.5, 0.5);</a:t>
            </a:r>
          </a:p>
          <a:p>
            <a:pPr>
              <a:buFont typeface="Wingdings" pitchFamily="2" charset="2"/>
              <a:buNone/>
            </a:pPr>
            <a:r>
              <a:rPr lang="en-US" altLang="zh-CN" sz="1800"/>
              <a:t>	glVertex2f(0.5, -0.5);</a:t>
            </a:r>
          </a:p>
          <a:p>
            <a:pPr>
              <a:buFont typeface="Wingdings" pitchFamily="2" charset="2"/>
              <a:buNone/>
            </a:pPr>
            <a:r>
              <a:rPr lang="en-US" altLang="zh-CN" sz="1800"/>
              <a:t>	glEnd();</a:t>
            </a:r>
          </a:p>
          <a:p>
            <a:pPr>
              <a:buFont typeface="Wingdings" pitchFamily="2" charset="2"/>
              <a:buNone/>
            </a:pPr>
            <a:r>
              <a:rPr lang="en-US" altLang="zh-CN" sz="1800"/>
              <a:t>	glFlush();	</a:t>
            </a:r>
          </a:p>
          <a:p>
            <a:pPr>
              <a:buFont typeface="Wingdings" pitchFamily="2" charset="2"/>
              <a:buNone/>
            </a:pPr>
            <a:r>
              <a:rPr lang="en-US" altLang="zh-CN" sz="1800"/>
              <a:t>	}</a:t>
            </a:r>
          </a:p>
        </p:txBody>
      </p:sp>
      <p:pic>
        <p:nvPicPr>
          <p:cNvPr id="1098756" name="Picture 4" descr="http://www.lnnu.edu.cn/xdjyjx/tuxing/Chapter5/CG_Gif_5_002.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562600" y="2819400"/>
            <a:ext cx="2392363" cy="25606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9F996FE-4633-4BF1-B249-1D06062AEC1E}"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55FEFEB4-3C22-45C7-9C96-707C0EBBD3EA}" type="slidenum">
              <a:rPr lang="en-US" altLang="zh-CN"/>
              <a:pPr/>
              <a:t>75</a:t>
            </a:fld>
            <a:endParaRPr lang="en-US" altLang="zh-CN"/>
          </a:p>
        </p:txBody>
      </p:sp>
      <p:sp>
        <p:nvSpPr>
          <p:cNvPr id="1099778" name="Rectangle 2"/>
          <p:cNvSpPr>
            <a:spLocks noGrp="1" noRot="1" noChangeArrowheads="1"/>
          </p:cNvSpPr>
          <p:nvPr>
            <p:ph type="title"/>
          </p:nvPr>
        </p:nvSpPr>
        <p:spPr/>
        <p:txBody>
          <a:bodyPr/>
          <a:lstStyle/>
          <a:p>
            <a:r>
              <a:rPr lang="zh-CN" altLang="en-US" b="1" u="sng"/>
              <a:t>第二章：数据接口与交换标准</a:t>
            </a:r>
          </a:p>
        </p:txBody>
      </p:sp>
      <p:sp>
        <p:nvSpPr>
          <p:cNvPr id="1099779" name="Rectangle 3"/>
          <p:cNvSpPr>
            <a:spLocks noGrp="1" noRot="1" noChangeArrowheads="1"/>
          </p:cNvSpPr>
          <p:nvPr>
            <p:ph type="body" idx="1"/>
          </p:nvPr>
        </p:nvSpPr>
        <p:spPr/>
        <p:txBody>
          <a:bodyPr/>
          <a:lstStyle/>
          <a:p>
            <a:pPr lvl="1"/>
            <a:r>
              <a:rPr lang="en-US" altLang="zh-CN" sz="2000"/>
              <a:t>OpenGL</a:t>
            </a:r>
            <a:r>
              <a:rPr lang="zh-CN" altLang="en-US" sz="2000"/>
              <a:t>有关的库</a:t>
            </a:r>
          </a:p>
          <a:p>
            <a:pPr lvl="2"/>
            <a:r>
              <a:rPr lang="en-US" altLang="zh-CN" sz="1800"/>
              <a:t>OpenGL</a:t>
            </a:r>
            <a:r>
              <a:rPr lang="zh-CN" altLang="en-US" sz="1800"/>
              <a:t>本身是一个低层库，但在编程实践中还需要一些能简化编程任务、易于在窗口系统上执行的高层库。</a:t>
            </a:r>
            <a:r>
              <a:rPr lang="en-US" altLang="zh-CN" sz="1800"/>
              <a:t>SGI</a:t>
            </a:r>
            <a:r>
              <a:rPr lang="zh-CN" altLang="en-US" sz="1800"/>
              <a:t>建立了四个库：前两个库对各种</a:t>
            </a:r>
            <a:r>
              <a:rPr lang="en-US" altLang="zh-CN" sz="1800"/>
              <a:t>OpenGL</a:t>
            </a:r>
            <a:r>
              <a:rPr lang="zh-CN" altLang="en-US" sz="1800"/>
              <a:t>实现都提供，第三个库专为</a:t>
            </a:r>
            <a:r>
              <a:rPr lang="en-US" altLang="zh-CN" sz="1800"/>
              <a:t>OpenGL Programming Guide</a:t>
            </a:r>
            <a:r>
              <a:rPr lang="zh-CN" altLang="en-US" sz="1800"/>
              <a:t>编写的辅助库，第四个库是在</a:t>
            </a:r>
            <a:r>
              <a:rPr lang="en-US" altLang="zh-CN" sz="1800"/>
              <a:t>OpenGL</a:t>
            </a:r>
            <a:r>
              <a:rPr lang="zh-CN" altLang="en-US" sz="1800"/>
              <a:t>之上开发的独立产品</a:t>
            </a:r>
          </a:p>
          <a:p>
            <a:pPr lvl="2"/>
            <a:r>
              <a:rPr lang="en-US" altLang="zh-CN" sz="1800"/>
              <a:t>OpenGL </a:t>
            </a:r>
            <a:r>
              <a:rPr lang="zh-CN" altLang="en-US" sz="1800"/>
              <a:t>实用库</a:t>
            </a:r>
            <a:r>
              <a:rPr lang="en-US" altLang="zh-CN" sz="1800"/>
              <a:t>(GLU)</a:t>
            </a:r>
            <a:r>
              <a:rPr lang="en-US" altLang="zh-CN"/>
              <a:t> </a:t>
            </a:r>
          </a:p>
          <a:p>
            <a:pPr lvl="3"/>
            <a:r>
              <a:rPr lang="zh-CN" altLang="en-US" sz="1600"/>
              <a:t>利用较低层</a:t>
            </a:r>
            <a:r>
              <a:rPr lang="en-US" altLang="zh-CN" sz="1600"/>
              <a:t>OpenGL</a:t>
            </a:r>
            <a:r>
              <a:rPr lang="zh-CN" altLang="en-US" sz="1600"/>
              <a:t>命令编写一些执行特殊任务的例程，如纹理映射、坐标变换、</a:t>
            </a:r>
            <a:r>
              <a:rPr lang="en-US" altLang="zh-CN" sz="1600"/>
              <a:t>NURBS</a:t>
            </a:r>
            <a:r>
              <a:rPr lang="zh-CN" altLang="en-US" sz="1600"/>
              <a:t>曲线曲面等。</a:t>
            </a:r>
            <a:r>
              <a:rPr lang="en-US" altLang="zh-CN" sz="1600"/>
              <a:t>GLU</a:t>
            </a:r>
            <a:r>
              <a:rPr lang="zh-CN" altLang="en-US" sz="1600"/>
              <a:t>库函数前缀都用</a:t>
            </a:r>
            <a:r>
              <a:rPr lang="en-US" altLang="zh-CN" sz="1600"/>
              <a:t>glu</a:t>
            </a:r>
          </a:p>
          <a:p>
            <a:pPr lvl="2"/>
            <a:r>
              <a:rPr lang="en-US" altLang="zh-CN" sz="1800"/>
              <a:t>OpenGL</a:t>
            </a:r>
            <a:r>
              <a:rPr lang="zh-CN" altLang="en-US" sz="1800"/>
              <a:t>的</a:t>
            </a:r>
            <a:r>
              <a:rPr lang="en-US" altLang="zh-CN" sz="1800"/>
              <a:t>X Window</a:t>
            </a:r>
            <a:r>
              <a:rPr lang="zh-CN" altLang="en-US" sz="1800"/>
              <a:t>系统扩充</a:t>
            </a:r>
            <a:r>
              <a:rPr lang="en-US" altLang="zh-CN" sz="1800"/>
              <a:t>(GLX)</a:t>
            </a:r>
          </a:p>
          <a:p>
            <a:pPr lvl="3"/>
            <a:r>
              <a:rPr lang="zh-CN" altLang="en-US" sz="1600"/>
              <a:t>在使用</a:t>
            </a:r>
            <a:r>
              <a:rPr lang="en-US" altLang="zh-CN" sz="1600"/>
              <a:t>X Window</a:t>
            </a:r>
            <a:r>
              <a:rPr lang="zh-CN" altLang="en-US" sz="1600"/>
              <a:t>系统的机器上，通过</a:t>
            </a:r>
            <a:r>
              <a:rPr lang="en-US" altLang="zh-CN" sz="1600"/>
              <a:t>GLX</a:t>
            </a:r>
            <a:r>
              <a:rPr lang="zh-CN" altLang="en-US" sz="1600"/>
              <a:t>建立</a:t>
            </a:r>
            <a:r>
              <a:rPr lang="en-US" altLang="zh-CN" sz="1600"/>
              <a:t>OpenGL</a:t>
            </a:r>
            <a:r>
              <a:rPr lang="zh-CN" altLang="en-US" sz="1600"/>
              <a:t>现场</a:t>
            </a:r>
            <a:r>
              <a:rPr lang="en-US" altLang="zh-CN" sz="1600"/>
              <a:t>(context)</a:t>
            </a:r>
            <a:r>
              <a:rPr lang="zh-CN" altLang="en-US" sz="1600"/>
              <a:t>，并把它与可绘</a:t>
            </a:r>
            <a:r>
              <a:rPr lang="en-US" altLang="zh-CN" sz="1600"/>
              <a:t>(drawable)</a:t>
            </a:r>
            <a:r>
              <a:rPr lang="zh-CN" altLang="en-US" sz="1600"/>
              <a:t>窗口关联起来。</a:t>
            </a:r>
            <a:r>
              <a:rPr lang="en-US" altLang="zh-CN" sz="1600"/>
              <a:t>GLX</a:t>
            </a:r>
            <a:r>
              <a:rPr lang="zh-CN" altLang="en-US" sz="1600"/>
              <a:t>作为</a:t>
            </a:r>
            <a:r>
              <a:rPr lang="en-US" altLang="zh-CN" sz="1600"/>
              <a:t>OpenGL</a:t>
            </a:r>
            <a:r>
              <a:rPr lang="zh-CN" altLang="en-US" sz="1600"/>
              <a:t>的附件提供。</a:t>
            </a:r>
            <a:r>
              <a:rPr lang="en-US" altLang="zh-CN" sz="1600"/>
              <a:t>GLX</a:t>
            </a:r>
            <a:r>
              <a:rPr lang="zh-CN" altLang="en-US" sz="1600"/>
              <a:t>库函数前缀为</a:t>
            </a:r>
            <a:r>
              <a:rPr lang="en-US" altLang="zh-CN" sz="1600"/>
              <a:t>glx</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3FB40E6-9D6E-44A2-844E-506EB343C647}"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1F24CB93-AD21-48C4-86C6-84005EB9655F}" type="slidenum">
              <a:rPr lang="en-US" altLang="zh-CN"/>
              <a:pPr/>
              <a:t>76</a:t>
            </a:fld>
            <a:endParaRPr lang="en-US" altLang="zh-CN"/>
          </a:p>
        </p:txBody>
      </p:sp>
      <p:sp>
        <p:nvSpPr>
          <p:cNvPr id="1100802" name="Rectangle 2"/>
          <p:cNvSpPr>
            <a:spLocks noGrp="1" noRot="1" noChangeArrowheads="1"/>
          </p:cNvSpPr>
          <p:nvPr>
            <p:ph type="title"/>
          </p:nvPr>
        </p:nvSpPr>
        <p:spPr/>
        <p:txBody>
          <a:bodyPr/>
          <a:lstStyle/>
          <a:p>
            <a:r>
              <a:rPr lang="zh-CN" altLang="en-US" b="1" u="sng"/>
              <a:t>第二章：数据接口与交换标准</a:t>
            </a:r>
          </a:p>
        </p:txBody>
      </p:sp>
      <p:sp>
        <p:nvSpPr>
          <p:cNvPr id="1100803" name="Rectangle 3"/>
          <p:cNvSpPr>
            <a:spLocks noGrp="1" noRot="1" noChangeArrowheads="1"/>
          </p:cNvSpPr>
          <p:nvPr>
            <p:ph type="body" idx="1"/>
          </p:nvPr>
        </p:nvSpPr>
        <p:spPr/>
        <p:txBody>
          <a:bodyPr/>
          <a:lstStyle/>
          <a:p>
            <a:pPr lvl="2"/>
            <a:r>
              <a:rPr lang="en-US" altLang="zh-CN" sz="1800"/>
              <a:t>OpenGL Programming Guide</a:t>
            </a:r>
            <a:r>
              <a:rPr lang="zh-CN" altLang="en-US" sz="1800"/>
              <a:t>辅助库</a:t>
            </a:r>
            <a:r>
              <a:rPr lang="en-US" altLang="zh-CN" sz="1800"/>
              <a:t>(Auxiliary Library) </a:t>
            </a:r>
          </a:p>
          <a:p>
            <a:pPr lvl="3"/>
            <a:r>
              <a:rPr lang="zh-CN" altLang="en-US" sz="1600"/>
              <a:t>这个库建立了一系列简单而又较完整的编程例子，例如初始化窗口、监控输入</a:t>
            </a:r>
            <a:r>
              <a:rPr lang="en-US" altLang="zh-CN" sz="1600"/>
              <a:t>,</a:t>
            </a:r>
            <a:r>
              <a:rPr lang="zh-CN" altLang="en-US" sz="1600"/>
              <a:t>以及绘制一些三维几何体等函数。辅助库函数用前缀</a:t>
            </a:r>
            <a:r>
              <a:rPr lang="en-US" altLang="zh-CN" sz="1600"/>
              <a:t>aux</a:t>
            </a:r>
          </a:p>
          <a:p>
            <a:pPr lvl="2"/>
            <a:r>
              <a:rPr lang="zh-CN" altLang="en-US" sz="1800"/>
              <a:t>在</a:t>
            </a:r>
            <a:r>
              <a:rPr lang="en-US" altLang="zh-CN" sz="1800"/>
              <a:t>Windows95/98</a:t>
            </a:r>
            <a:r>
              <a:rPr lang="zh-CN" altLang="en-US" sz="1800"/>
              <a:t>中，相关的库以动态链接库的形式存在，</a:t>
            </a:r>
            <a:r>
              <a:rPr lang="en-US" altLang="zh-CN" sz="1800"/>
              <a:t>opengl32.lib</a:t>
            </a:r>
            <a:r>
              <a:rPr lang="zh-CN" altLang="en-US" sz="1800"/>
              <a:t>、</a:t>
            </a:r>
            <a:r>
              <a:rPr lang="en-US" altLang="zh-CN" sz="1800"/>
              <a:t>glu32.lib</a:t>
            </a:r>
            <a:r>
              <a:rPr lang="zh-CN" altLang="en-US" sz="1800"/>
              <a:t>、</a:t>
            </a:r>
            <a:r>
              <a:rPr lang="en-US" altLang="zh-CN" sz="1800"/>
              <a:t>glaux.lib</a:t>
            </a:r>
            <a:r>
              <a:rPr lang="zh-CN" altLang="en-US" sz="1800"/>
              <a:t>分别表示</a:t>
            </a:r>
            <a:r>
              <a:rPr lang="en-US" altLang="zh-CN" sz="1800"/>
              <a:t>OpenGL</a:t>
            </a:r>
            <a:r>
              <a:rPr lang="zh-CN" altLang="en-US" sz="1800"/>
              <a:t>库、实用库和辅助库，和它们相应的头文件是</a:t>
            </a:r>
            <a:r>
              <a:rPr lang="en-US" altLang="zh-CN" sz="1800"/>
              <a:t>gl.h</a:t>
            </a:r>
            <a:r>
              <a:rPr lang="zh-CN" altLang="en-US" sz="1800"/>
              <a:t>、</a:t>
            </a:r>
            <a:r>
              <a:rPr lang="en-US" altLang="zh-CN" sz="1800"/>
              <a:t>glu.h</a:t>
            </a:r>
            <a:r>
              <a:rPr lang="zh-CN" altLang="en-US" sz="1800"/>
              <a:t>及</a:t>
            </a:r>
            <a:r>
              <a:rPr lang="en-US" altLang="zh-CN" sz="1800"/>
              <a:t>glaux.h</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p:cNvSpPr>
            <a:spLocks noGrp="1"/>
          </p:cNvSpPr>
          <p:nvPr>
            <p:ph type="dt" sz="half" idx="10"/>
          </p:nvPr>
        </p:nvSpPr>
        <p:spPr/>
        <p:txBody>
          <a:bodyPr/>
          <a:lstStyle/>
          <a:p>
            <a:fld id="{271DAD77-ABF7-4E15-8084-3ABC77F0E883}" type="datetime1">
              <a:rPr lang="zh-CN" altLang="en-US"/>
              <a:pPr/>
              <a:t>2017/3/10</a:t>
            </a:fld>
            <a:endParaRPr lang="en-US" altLang="zh-CN"/>
          </a:p>
        </p:txBody>
      </p:sp>
      <p:sp>
        <p:nvSpPr>
          <p:cNvPr id="26" name="灯片编号占位符 5"/>
          <p:cNvSpPr>
            <a:spLocks noGrp="1"/>
          </p:cNvSpPr>
          <p:nvPr>
            <p:ph type="sldNum" sz="quarter" idx="12"/>
          </p:nvPr>
        </p:nvSpPr>
        <p:spPr/>
        <p:txBody>
          <a:bodyPr/>
          <a:lstStyle/>
          <a:p>
            <a:fld id="{7707E3E3-6453-47DA-9601-97C363F6BAD9}" type="slidenum">
              <a:rPr lang="en-US" altLang="zh-CN"/>
              <a:pPr/>
              <a:t>77</a:t>
            </a:fld>
            <a:endParaRPr lang="en-US" altLang="zh-CN"/>
          </a:p>
        </p:txBody>
      </p:sp>
      <p:sp>
        <p:nvSpPr>
          <p:cNvPr id="1101826" name="Rectangle 2"/>
          <p:cNvSpPr>
            <a:spLocks noGrp="1" noRot="1" noChangeArrowheads="1"/>
          </p:cNvSpPr>
          <p:nvPr>
            <p:ph type="title"/>
          </p:nvPr>
        </p:nvSpPr>
        <p:spPr/>
        <p:txBody>
          <a:bodyPr/>
          <a:lstStyle/>
          <a:p>
            <a:r>
              <a:rPr lang="zh-CN" altLang="en-US" b="1" u="sng"/>
              <a:t>第二章：数据接口与交换标准</a:t>
            </a:r>
          </a:p>
        </p:txBody>
      </p:sp>
      <p:sp>
        <p:nvSpPr>
          <p:cNvPr id="1101827" name="Rectangle 3"/>
          <p:cNvSpPr>
            <a:spLocks noGrp="1" noRot="1" noChangeArrowheads="1"/>
          </p:cNvSpPr>
          <p:nvPr>
            <p:ph type="body" idx="1"/>
          </p:nvPr>
        </p:nvSpPr>
        <p:spPr/>
        <p:txBody>
          <a:bodyPr/>
          <a:lstStyle/>
          <a:p>
            <a:r>
              <a:rPr lang="en-US" altLang="zh-CN" sz="2400"/>
              <a:t>2.7.3 </a:t>
            </a:r>
            <a:r>
              <a:rPr lang="zh-CN" altLang="en-US" sz="2400"/>
              <a:t>基本几何元素</a:t>
            </a:r>
          </a:p>
          <a:p>
            <a:pPr lvl="1"/>
            <a:r>
              <a:rPr lang="zh-CN" altLang="en-US" sz="2000"/>
              <a:t>绘图准备和结束</a:t>
            </a:r>
          </a:p>
          <a:p>
            <a:pPr lvl="2"/>
            <a:r>
              <a:rPr lang="zh-CN" altLang="en-US" sz="1800"/>
              <a:t>开始绘制新图形前，首先清除</a:t>
            </a:r>
            <a:r>
              <a:rPr lang="en-US" altLang="zh-CN" sz="1800"/>
              <a:t>OpenGL</a:t>
            </a:r>
            <a:r>
              <a:rPr lang="zh-CN" altLang="en-US" sz="1800"/>
              <a:t>在显示缓冲区中存储的旧的绘图信息，以免影响当前绘图效果</a:t>
            </a:r>
          </a:p>
          <a:p>
            <a:pPr lvl="3"/>
            <a:r>
              <a:rPr lang="en-US" altLang="zh-CN" sz="1600"/>
              <a:t>void glClear ( mask ); </a:t>
            </a:r>
          </a:p>
          <a:p>
            <a:pPr lvl="3">
              <a:buFont typeface="Wingdings" pitchFamily="2" charset="2"/>
              <a:buNone/>
            </a:pPr>
            <a:r>
              <a:rPr lang="en-US" altLang="zh-CN" sz="1600"/>
              <a:t>	//</a:t>
            </a:r>
            <a:r>
              <a:rPr lang="zh-CN" altLang="en-US" sz="1600"/>
              <a:t>清除缓冲区，如下表所示</a:t>
            </a:r>
          </a:p>
        </p:txBody>
      </p:sp>
      <p:graphicFrame>
        <p:nvGraphicFramePr>
          <p:cNvPr id="1101848" name="Group 24"/>
          <p:cNvGraphicFramePr>
            <a:graphicFrameLocks noGrp="1"/>
          </p:cNvGraphicFramePr>
          <p:nvPr/>
        </p:nvGraphicFramePr>
        <p:xfrm>
          <a:off x="1476375" y="3933825"/>
          <a:ext cx="5680075" cy="1828800"/>
        </p:xfrm>
        <a:graphic>
          <a:graphicData uri="http://schemas.openxmlformats.org/drawingml/2006/table">
            <a:tbl>
              <a:tblPr/>
              <a:tblGrid>
                <a:gridCol w="1995488">
                  <a:extLst>
                    <a:ext uri="{9D8B030D-6E8A-4147-A177-3AD203B41FA5}">
                      <a16:colId xmlns:a16="http://schemas.microsoft.com/office/drawing/2014/main" val="20000"/>
                    </a:ext>
                  </a:extLst>
                </a:gridCol>
                <a:gridCol w="3684587">
                  <a:extLst>
                    <a:ext uri="{9D8B030D-6E8A-4147-A177-3AD203B41FA5}">
                      <a16:colId xmlns:a16="http://schemas.microsoft.com/office/drawing/2014/main" val="20001"/>
                    </a:ext>
                  </a:extLst>
                </a:gridCol>
              </a:tblGrid>
              <a:tr h="163513">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缓冲区</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名称</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3213">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颜色缓冲区</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GL_COLOR_BUFFER_BIT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深度缓冲区</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GL_DEPTH_BUFFER_BIT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3213">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累加缓冲区</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GL_ACCUM_BUFFER_BIT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模板缓冲区</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GL_STENCIL_BUFFER_BIT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2EE238E-E8E9-416C-A6F2-0AD2CB6FA070}"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2CA713AB-2258-4218-8A67-0C2A77B48803}" type="slidenum">
              <a:rPr lang="en-US" altLang="zh-CN"/>
              <a:pPr/>
              <a:t>78</a:t>
            </a:fld>
            <a:endParaRPr lang="en-US" altLang="zh-CN"/>
          </a:p>
        </p:txBody>
      </p:sp>
      <p:sp>
        <p:nvSpPr>
          <p:cNvPr id="1102850" name="Rectangle 2"/>
          <p:cNvSpPr>
            <a:spLocks noGrp="1" noRot="1" noChangeArrowheads="1"/>
          </p:cNvSpPr>
          <p:nvPr>
            <p:ph type="title"/>
          </p:nvPr>
        </p:nvSpPr>
        <p:spPr/>
        <p:txBody>
          <a:bodyPr/>
          <a:lstStyle/>
          <a:p>
            <a:r>
              <a:rPr lang="zh-CN" altLang="en-US" b="1" u="sng"/>
              <a:t>第二章：数据接口与交换标准</a:t>
            </a:r>
          </a:p>
        </p:txBody>
      </p:sp>
      <p:sp>
        <p:nvSpPr>
          <p:cNvPr id="1102851" name="Rectangle 3"/>
          <p:cNvSpPr>
            <a:spLocks noGrp="1" noRot="1" noChangeArrowheads="1"/>
          </p:cNvSpPr>
          <p:nvPr>
            <p:ph type="body" idx="1"/>
          </p:nvPr>
        </p:nvSpPr>
        <p:spPr/>
        <p:txBody>
          <a:bodyPr/>
          <a:lstStyle/>
          <a:p>
            <a:pPr lvl="2"/>
            <a:r>
              <a:rPr lang="zh-CN" altLang="en-US" sz="1800"/>
              <a:t>用</a:t>
            </a:r>
            <a:r>
              <a:rPr lang="en-US" altLang="zh-CN" sz="1800"/>
              <a:t>glClearColor()</a:t>
            </a:r>
            <a:r>
              <a:rPr lang="zh-CN" altLang="en-US" sz="1800"/>
              <a:t>、</a:t>
            </a:r>
            <a:r>
              <a:rPr lang="en-US" altLang="zh-CN" sz="1800"/>
              <a:t>glClearDepth()</a:t>
            </a:r>
            <a:r>
              <a:rPr lang="zh-CN" altLang="en-US" sz="1800"/>
              <a:t>、</a:t>
            </a:r>
            <a:r>
              <a:rPr lang="en-US" altLang="zh-CN" sz="1800"/>
              <a:t>glClearIndex()</a:t>
            </a:r>
            <a:r>
              <a:rPr lang="zh-CN" altLang="en-US" sz="1800"/>
              <a:t>、</a:t>
            </a:r>
            <a:r>
              <a:rPr lang="en-US" altLang="zh-CN" sz="1800"/>
              <a:t>glClear Stencil()</a:t>
            </a:r>
            <a:r>
              <a:rPr lang="zh-CN" altLang="en-US" sz="1800"/>
              <a:t>、</a:t>
            </a:r>
            <a:r>
              <a:rPr lang="en-US" altLang="zh-CN" sz="1800"/>
              <a:t>glClearAcc()</a:t>
            </a:r>
            <a:r>
              <a:rPr lang="zh-CN" altLang="en-US" sz="1800"/>
              <a:t>为各自对应的缓冲区赋值。使用</a:t>
            </a:r>
            <a:r>
              <a:rPr lang="en-US" altLang="zh-CN" sz="1800"/>
              <a:t>mask</a:t>
            </a:r>
            <a:r>
              <a:rPr lang="zh-CN" altLang="en-US" sz="1800"/>
              <a:t>位的”与”</a:t>
            </a:r>
            <a:r>
              <a:rPr lang="en-US" altLang="zh-CN" sz="1800"/>
              <a:t>(AND)</a:t>
            </a:r>
            <a:r>
              <a:rPr lang="zh-CN" altLang="en-US" sz="1800"/>
              <a:t>组合同时清除多个缓冲区，速度比多次调用</a:t>
            </a:r>
            <a:r>
              <a:rPr lang="en-US" altLang="zh-CN" sz="1800"/>
              <a:t>glClear</a:t>
            </a:r>
            <a:r>
              <a:rPr lang="zh-CN" altLang="en-US" sz="1800"/>
              <a:t>函数快得多</a:t>
            </a:r>
          </a:p>
          <a:p>
            <a:pPr lvl="3"/>
            <a:r>
              <a:rPr lang="en-US" altLang="zh-CN" sz="1800"/>
              <a:t>void glClearColor ( red , green , blue , alpha ); </a:t>
            </a:r>
          </a:p>
          <a:p>
            <a:pPr lvl="3">
              <a:buFont typeface="Wingdings" pitchFamily="2" charset="2"/>
              <a:buNone/>
            </a:pPr>
            <a:r>
              <a:rPr lang="en-US" altLang="zh-CN" sz="1800"/>
              <a:t>	//</a:t>
            </a:r>
            <a:r>
              <a:rPr lang="zh-CN" altLang="en-US" sz="1800"/>
              <a:t>设置背景色，</a:t>
            </a:r>
            <a:r>
              <a:rPr lang="en-US" altLang="zh-CN" sz="1800"/>
              <a:t>red</a:t>
            </a:r>
            <a:r>
              <a:rPr lang="zh-CN" altLang="en-US" sz="1800"/>
              <a:t>、</a:t>
            </a:r>
            <a:r>
              <a:rPr lang="en-US" altLang="zh-CN" sz="1800"/>
              <a:t>green</a:t>
            </a:r>
            <a:r>
              <a:rPr lang="zh-CN" altLang="en-US" sz="1800"/>
              <a:t>、</a:t>
            </a:r>
            <a:r>
              <a:rPr lang="en-US" altLang="zh-CN" sz="1800"/>
              <a:t>blue</a:t>
            </a:r>
            <a:r>
              <a:rPr lang="zh-CN" altLang="en-US" sz="1800"/>
              <a:t>、</a:t>
            </a:r>
            <a:r>
              <a:rPr lang="en-US" altLang="zh-CN" sz="1800"/>
              <a:t>alpha</a:t>
            </a:r>
            <a:r>
              <a:rPr lang="zh-CN" altLang="en-US" sz="1800"/>
              <a:t>为</a:t>
            </a:r>
            <a:r>
              <a:rPr lang="en-US" altLang="zh-CN" sz="1800"/>
              <a:t>RGBA</a:t>
            </a:r>
            <a:r>
              <a:rPr lang="zh-CN" altLang="en-US" sz="1800"/>
              <a:t>颜色值</a:t>
            </a:r>
          </a:p>
          <a:p>
            <a:pPr lvl="2"/>
            <a:r>
              <a:rPr lang="zh-CN" altLang="en-US" sz="1800"/>
              <a:t>绘图前，通常要先设定颜色或颜色方式</a:t>
            </a:r>
          </a:p>
          <a:p>
            <a:pPr lvl="3"/>
            <a:r>
              <a:rPr lang="en-US" altLang="zh-CN" sz="1800"/>
              <a:t>glColor*()</a:t>
            </a:r>
            <a:r>
              <a:rPr lang="zh-CN" altLang="en-US" sz="1800"/>
              <a:t>；</a:t>
            </a:r>
          </a:p>
          <a:p>
            <a:pPr lvl="2"/>
            <a:r>
              <a:rPr lang="zh-CN" altLang="en-US" sz="1800"/>
              <a:t>使用以下两个函数来结束绘图并返回</a:t>
            </a:r>
          </a:p>
          <a:p>
            <a:pPr lvl="3"/>
            <a:r>
              <a:rPr lang="en-US" altLang="zh-CN" sz="1800"/>
              <a:t>void glFlush(); </a:t>
            </a:r>
          </a:p>
          <a:p>
            <a:pPr lvl="3">
              <a:buFont typeface="Wingdings" pitchFamily="2" charset="2"/>
              <a:buNone/>
            </a:pPr>
            <a:r>
              <a:rPr lang="en-US" altLang="zh-CN" sz="1800"/>
              <a:t>	//</a:t>
            </a:r>
            <a:r>
              <a:rPr lang="zh-CN" altLang="en-US" sz="1800"/>
              <a:t>强制</a:t>
            </a:r>
            <a:r>
              <a:rPr lang="en-US" altLang="zh-CN" sz="1800"/>
              <a:t>OpenGL</a:t>
            </a:r>
            <a:r>
              <a:rPr lang="zh-CN" altLang="en-US" sz="1800"/>
              <a:t>命令序列在有限的时间内完成</a:t>
            </a:r>
          </a:p>
          <a:p>
            <a:pPr lvl="3"/>
            <a:r>
              <a:rPr lang="en-US" altLang="zh-CN" sz="1800"/>
              <a:t>void glFinish(); </a:t>
            </a:r>
          </a:p>
          <a:p>
            <a:pPr lvl="3">
              <a:buFont typeface="Wingdings" pitchFamily="2" charset="2"/>
              <a:buNone/>
            </a:pPr>
            <a:r>
              <a:rPr lang="en-US" altLang="zh-CN" sz="1800"/>
              <a:t>	//</a:t>
            </a:r>
            <a:r>
              <a:rPr lang="zh-CN" altLang="en-US" sz="1800"/>
              <a:t>等到全部</a:t>
            </a:r>
            <a:r>
              <a:rPr lang="en-US" altLang="zh-CN" sz="1800"/>
              <a:t>OpenGL</a:t>
            </a:r>
            <a:r>
              <a:rPr lang="zh-CN" altLang="en-US" sz="1800"/>
              <a:t>命令结束后才返回</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ABA42DE-B62C-4BAE-B436-8915C33E15F6}"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F86932E4-E11B-4318-A157-DD404E4B6705}" type="slidenum">
              <a:rPr lang="en-US" altLang="zh-CN"/>
              <a:pPr/>
              <a:t>79</a:t>
            </a:fld>
            <a:endParaRPr lang="en-US" altLang="zh-CN"/>
          </a:p>
        </p:txBody>
      </p:sp>
      <p:sp>
        <p:nvSpPr>
          <p:cNvPr id="745474" name="Rectangle 2"/>
          <p:cNvSpPr>
            <a:spLocks noGrp="1" noRot="1" noChangeArrowheads="1"/>
          </p:cNvSpPr>
          <p:nvPr>
            <p:ph type="title"/>
          </p:nvPr>
        </p:nvSpPr>
        <p:spPr/>
        <p:txBody>
          <a:bodyPr/>
          <a:lstStyle/>
          <a:p>
            <a:r>
              <a:rPr lang="zh-CN" altLang="en-US" b="1" u="sng"/>
              <a:t>第二章：数据接口与交换标准</a:t>
            </a:r>
          </a:p>
        </p:txBody>
      </p:sp>
      <p:sp>
        <p:nvSpPr>
          <p:cNvPr id="745475" name="Rectangle 3"/>
          <p:cNvSpPr>
            <a:spLocks noGrp="1" noRot="1" noChangeArrowheads="1"/>
          </p:cNvSpPr>
          <p:nvPr>
            <p:ph type="body" idx="1"/>
          </p:nvPr>
        </p:nvSpPr>
        <p:spPr/>
        <p:txBody>
          <a:bodyPr/>
          <a:lstStyle/>
          <a:p>
            <a:pPr lvl="1" algn="just"/>
            <a:r>
              <a:rPr lang="zh-CN" altLang="en-US" sz="2000"/>
              <a:t>绘制</a:t>
            </a:r>
            <a:r>
              <a:rPr lang="en-US" altLang="zh-CN" sz="2000"/>
              <a:t>OpenGL</a:t>
            </a:r>
            <a:r>
              <a:rPr lang="zh-CN" altLang="en-US" sz="2000"/>
              <a:t>的基本几何元素</a:t>
            </a:r>
          </a:p>
          <a:p>
            <a:pPr lvl="2" algn="just"/>
            <a:r>
              <a:rPr lang="en-US" altLang="zh-CN" sz="1800"/>
              <a:t>OpenGL</a:t>
            </a:r>
            <a:r>
              <a:rPr lang="zh-CN" altLang="en-US" sz="1800"/>
              <a:t>的几何要素</a:t>
            </a:r>
          </a:p>
          <a:p>
            <a:pPr lvl="3" algn="just"/>
            <a:r>
              <a:rPr lang="zh-CN" altLang="en-US" sz="1600"/>
              <a:t>点、线、多边形</a:t>
            </a:r>
          </a:p>
          <a:p>
            <a:pPr lvl="2" algn="just"/>
            <a:r>
              <a:rPr lang="en-US" altLang="zh-CN" sz="1800"/>
              <a:t>OpenGL</a:t>
            </a:r>
            <a:r>
              <a:rPr lang="zh-CN" altLang="en-US" sz="1800"/>
              <a:t>中的点</a:t>
            </a:r>
          </a:p>
          <a:p>
            <a:pPr lvl="3" algn="just"/>
            <a:r>
              <a:rPr lang="zh-CN" altLang="en-US" sz="1600"/>
              <a:t>三维，设定二维坐标时，</a:t>
            </a:r>
            <a:r>
              <a:rPr lang="en-US" altLang="zh-CN" sz="1600"/>
              <a:t>z</a:t>
            </a:r>
            <a:r>
              <a:rPr lang="zh-CN" altLang="en-US" sz="1600"/>
              <a:t>自动置</a:t>
            </a:r>
            <a:r>
              <a:rPr lang="en-US" altLang="zh-CN" sz="1600"/>
              <a:t>0</a:t>
            </a:r>
          </a:p>
          <a:p>
            <a:pPr lvl="2" algn="just"/>
            <a:r>
              <a:rPr lang="zh-CN" altLang="en-US" sz="1800"/>
              <a:t>线是用一系列相连的点定义的</a:t>
            </a:r>
          </a:p>
          <a:p>
            <a:pPr lvl="2" algn="just"/>
            <a:r>
              <a:rPr lang="zh-CN" altLang="en-US" sz="1800"/>
              <a:t>多边形是一个封闭的线段集合。通过选择属性，可以得到填充的多边形、轮廓线、或一系列点。多边形的边不能交叉且应该是凸多边形</a:t>
            </a:r>
          </a:p>
          <a:p>
            <a:pPr lvl="2" algn="just"/>
            <a:r>
              <a:rPr lang="zh-CN" altLang="en-US" sz="1800"/>
              <a:t>光滑的曲线、曲面都是由一系列线段或多边形近似得到的，</a:t>
            </a:r>
            <a:r>
              <a:rPr lang="en-US" altLang="zh-CN" sz="1800"/>
              <a:t>OpenGL</a:t>
            </a:r>
            <a:r>
              <a:rPr lang="zh-CN" altLang="en-US" sz="1800"/>
              <a:t>不直接提供绘制曲线、曲面的命令</a:t>
            </a:r>
            <a:endParaRPr lang="zh-CN" altLang="en-US" sz="1800">
              <a:latin typeface="Times New Roman" pitchFamily="18" charset="0"/>
              <a:ea typeface="仿宋_GB2312"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CB308BB-BD3C-4153-B60D-58E971393D70}"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15693439-3320-481F-9DCE-3A655D4E8726}" type="slidenum">
              <a:rPr lang="en-US" altLang="zh-CN"/>
              <a:pPr/>
              <a:t>8</a:t>
            </a:fld>
            <a:endParaRPr lang="en-US" altLang="zh-CN"/>
          </a:p>
        </p:txBody>
      </p:sp>
      <p:sp>
        <p:nvSpPr>
          <p:cNvPr id="903170" name="Rectangle 2"/>
          <p:cNvSpPr>
            <a:spLocks noGrp="1" noRot="1" noChangeArrowheads="1"/>
          </p:cNvSpPr>
          <p:nvPr>
            <p:ph type="title"/>
          </p:nvPr>
        </p:nvSpPr>
        <p:spPr/>
        <p:txBody>
          <a:bodyPr/>
          <a:lstStyle/>
          <a:p>
            <a:r>
              <a:rPr lang="zh-CN" altLang="en-US" b="1" u="sng"/>
              <a:t>第二章：数据接口与交换标准</a:t>
            </a:r>
          </a:p>
        </p:txBody>
      </p:sp>
      <p:sp>
        <p:nvSpPr>
          <p:cNvPr id="903171" name="Rectangle 3"/>
          <p:cNvSpPr>
            <a:spLocks noGrp="1" noRot="1" noChangeArrowheads="1"/>
          </p:cNvSpPr>
          <p:nvPr>
            <p:ph type="body" idx="1"/>
          </p:nvPr>
        </p:nvSpPr>
        <p:spPr/>
        <p:txBody>
          <a:bodyPr/>
          <a:lstStyle/>
          <a:p>
            <a:pPr lvl="1"/>
            <a:r>
              <a:rPr lang="zh-CN" altLang="en-US" sz="2000"/>
              <a:t>利用</a:t>
            </a:r>
            <a:r>
              <a:rPr lang="en-US" altLang="zh-CN" sz="2000"/>
              <a:t>GKSM</a:t>
            </a:r>
            <a:r>
              <a:rPr lang="zh-CN" altLang="en-US" sz="2000"/>
              <a:t>可实现</a:t>
            </a:r>
          </a:p>
          <a:p>
            <a:pPr lvl="2"/>
            <a:r>
              <a:rPr lang="zh-CN" altLang="en-US" sz="1800"/>
              <a:t>图形信息的存档</a:t>
            </a:r>
          </a:p>
          <a:p>
            <a:pPr lvl="2"/>
            <a:r>
              <a:rPr lang="zh-CN" altLang="en-US" sz="1800"/>
              <a:t>不同</a:t>
            </a:r>
            <a:r>
              <a:rPr lang="en-US" altLang="zh-CN" sz="1800"/>
              <a:t>GKS</a:t>
            </a:r>
            <a:r>
              <a:rPr lang="zh-CN" altLang="en-US" sz="1800"/>
              <a:t>应用之间图形信息的传送和使用</a:t>
            </a:r>
          </a:p>
          <a:p>
            <a:pPr lvl="2"/>
            <a:r>
              <a:rPr lang="zh-CN" altLang="en-US" sz="1800"/>
              <a:t>不同的图形系统之间图形信息的传送和使用</a:t>
            </a:r>
          </a:p>
          <a:p>
            <a:pPr lvl="2"/>
            <a:r>
              <a:rPr lang="zh-CN" altLang="en-US" sz="1800"/>
              <a:t>异地之间图形信息的传送</a:t>
            </a:r>
            <a:r>
              <a:rPr lang="en-US" altLang="zh-CN" sz="1800"/>
              <a:t>(</a:t>
            </a:r>
            <a:r>
              <a:rPr lang="zh-CN" altLang="en-US" sz="1800"/>
              <a:t>利用磁盘、网络等媒体</a:t>
            </a:r>
            <a:r>
              <a:rPr lang="en-US" altLang="zh-CN" sz="1800"/>
              <a:t>)</a:t>
            </a:r>
          </a:p>
          <a:p>
            <a:pPr lvl="2"/>
            <a:r>
              <a:rPr lang="zh-CN" altLang="en-US" sz="1800"/>
              <a:t>与图形信息相伴随的应用程序定义的非图形信息的存贮和复用</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CBAB19F-728E-4D8E-A32C-0518CC9AD5F8}"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6E50C154-1D41-4414-80FA-EEA72C60741F}" type="slidenum">
              <a:rPr lang="en-US" altLang="zh-CN"/>
              <a:pPr/>
              <a:t>80</a:t>
            </a:fld>
            <a:endParaRPr lang="en-US" altLang="zh-CN"/>
          </a:p>
        </p:txBody>
      </p:sp>
      <p:sp>
        <p:nvSpPr>
          <p:cNvPr id="1103874" name="Rectangle 2"/>
          <p:cNvSpPr>
            <a:spLocks noGrp="1" noRot="1" noChangeArrowheads="1"/>
          </p:cNvSpPr>
          <p:nvPr>
            <p:ph type="title"/>
          </p:nvPr>
        </p:nvSpPr>
        <p:spPr/>
        <p:txBody>
          <a:bodyPr/>
          <a:lstStyle/>
          <a:p>
            <a:r>
              <a:rPr lang="zh-CN" altLang="en-US" b="1" u="sng"/>
              <a:t>第二章：数据接口与交换标准</a:t>
            </a:r>
          </a:p>
        </p:txBody>
      </p:sp>
      <p:sp>
        <p:nvSpPr>
          <p:cNvPr id="1103875" name="Rectangle 3"/>
          <p:cNvSpPr>
            <a:spLocks noGrp="1" noRot="1" noChangeArrowheads="1"/>
          </p:cNvSpPr>
          <p:nvPr>
            <p:ph type="body" idx="1"/>
          </p:nvPr>
        </p:nvSpPr>
        <p:spPr/>
        <p:txBody>
          <a:bodyPr/>
          <a:lstStyle/>
          <a:p>
            <a:pPr lvl="2"/>
            <a:r>
              <a:rPr lang="zh-CN" altLang="en-US" sz="1800"/>
              <a:t>描述几何要素</a:t>
            </a:r>
          </a:p>
          <a:p>
            <a:pPr lvl="3"/>
            <a:r>
              <a:rPr lang="zh-CN" altLang="en-US" sz="1600"/>
              <a:t>就是按一定的顺序给出几何要素的顶点</a:t>
            </a:r>
          </a:p>
          <a:p>
            <a:pPr lvl="3"/>
            <a:r>
              <a:rPr lang="en-US" altLang="zh-CN" sz="1600"/>
              <a:t>void glVertex{234}{sifd}{v}(coords)</a:t>
            </a:r>
          </a:p>
          <a:p>
            <a:pPr lvl="3">
              <a:buFont typeface="Wingdings" pitchFamily="2" charset="2"/>
              <a:buNone/>
            </a:pPr>
            <a:r>
              <a:rPr lang="en-US" altLang="zh-CN" sz="1600"/>
              <a:t>	//</a:t>
            </a:r>
            <a:r>
              <a:rPr lang="zh-CN" altLang="en-US" sz="1600"/>
              <a:t>按照指定的格式定义一个顶点，有时也用矢量形式定义顶点，生成顶点后，把当前颜色、纹理坐标、法线等值赋给这个顶点。执行效率高，只能在</a:t>
            </a:r>
            <a:r>
              <a:rPr lang="en-US" altLang="zh-CN" sz="1600"/>
              <a:t>glBegin()</a:t>
            </a:r>
            <a:r>
              <a:rPr lang="zh-CN" altLang="en-US" sz="1600"/>
              <a:t>与</a:t>
            </a:r>
            <a:r>
              <a:rPr lang="en-US" altLang="zh-CN" sz="1600"/>
              <a:t>glEnd()</a:t>
            </a:r>
            <a:r>
              <a:rPr lang="zh-CN" altLang="en-US" sz="1600"/>
              <a:t>之间调用</a:t>
            </a:r>
          </a:p>
          <a:p>
            <a:pPr lvl="3"/>
            <a:r>
              <a:rPr lang="en-US" altLang="zh-CN" sz="1600"/>
              <a:t>void glBegin(Glenum mode)</a:t>
            </a:r>
          </a:p>
          <a:p>
            <a:pPr lvl="3">
              <a:buFont typeface="Wingdings" pitchFamily="2" charset="2"/>
              <a:buNone/>
            </a:pPr>
            <a:r>
              <a:rPr lang="en-US" altLang="zh-CN" sz="1600"/>
              <a:t>	//</a:t>
            </a:r>
            <a:r>
              <a:rPr lang="zh-CN" altLang="en-US" sz="1600"/>
              <a:t>标志几何要素定义的开始</a:t>
            </a:r>
          </a:p>
          <a:p>
            <a:pPr lvl="3"/>
            <a:r>
              <a:rPr lang="en-US" altLang="zh-CN" sz="1600"/>
              <a:t>glEnd()</a:t>
            </a:r>
          </a:p>
          <a:p>
            <a:pPr lvl="3">
              <a:buFont typeface="Wingdings" pitchFamily="2" charset="2"/>
              <a:buNone/>
            </a:pPr>
            <a:r>
              <a:rPr lang="en-US" altLang="zh-CN" sz="1600"/>
              <a:t>	//</a:t>
            </a:r>
            <a:r>
              <a:rPr lang="zh-CN" altLang="en-US" sz="1600"/>
              <a:t>标志一个几何要素定义的结束</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日期占位符 3"/>
          <p:cNvSpPr>
            <a:spLocks noGrp="1"/>
          </p:cNvSpPr>
          <p:nvPr>
            <p:ph type="dt" sz="half" idx="10"/>
          </p:nvPr>
        </p:nvSpPr>
        <p:spPr/>
        <p:txBody>
          <a:bodyPr/>
          <a:lstStyle/>
          <a:p>
            <a:fld id="{31E16080-DAD4-4A8A-BB02-B00052038C6C}" type="datetime1">
              <a:rPr lang="zh-CN" altLang="en-US"/>
              <a:pPr/>
              <a:t>2017/3/10</a:t>
            </a:fld>
            <a:endParaRPr lang="en-US" altLang="zh-CN"/>
          </a:p>
        </p:txBody>
      </p:sp>
      <p:sp>
        <p:nvSpPr>
          <p:cNvPr id="43" name="灯片编号占位符 5"/>
          <p:cNvSpPr>
            <a:spLocks noGrp="1"/>
          </p:cNvSpPr>
          <p:nvPr>
            <p:ph type="sldNum" sz="quarter" idx="12"/>
          </p:nvPr>
        </p:nvSpPr>
        <p:spPr/>
        <p:txBody>
          <a:bodyPr/>
          <a:lstStyle/>
          <a:p>
            <a:fld id="{2F6A674C-5417-4D2E-9B2D-03D3642A93C9}" type="slidenum">
              <a:rPr lang="en-US" altLang="zh-CN"/>
              <a:pPr/>
              <a:t>81</a:t>
            </a:fld>
            <a:endParaRPr lang="en-US" altLang="zh-CN"/>
          </a:p>
        </p:txBody>
      </p:sp>
      <p:sp>
        <p:nvSpPr>
          <p:cNvPr id="1104898" name="Rectangle 2"/>
          <p:cNvSpPr>
            <a:spLocks noGrp="1" noRot="1" noChangeArrowheads="1"/>
          </p:cNvSpPr>
          <p:nvPr>
            <p:ph type="title"/>
          </p:nvPr>
        </p:nvSpPr>
        <p:spPr/>
        <p:txBody>
          <a:bodyPr/>
          <a:lstStyle/>
          <a:p>
            <a:r>
              <a:rPr lang="zh-CN" altLang="en-US" b="1" u="sng"/>
              <a:t>第二章：数据接口与交换标准</a:t>
            </a:r>
          </a:p>
        </p:txBody>
      </p:sp>
      <p:graphicFrame>
        <p:nvGraphicFramePr>
          <p:cNvPr id="1104900" name="Group 4"/>
          <p:cNvGraphicFramePr>
            <a:graphicFrameLocks noGrp="1"/>
          </p:cNvGraphicFramePr>
          <p:nvPr/>
        </p:nvGraphicFramePr>
        <p:xfrm>
          <a:off x="301625" y="1905000"/>
          <a:ext cx="8540750" cy="4194176"/>
        </p:xfrm>
        <a:graphic>
          <a:graphicData uri="http://schemas.openxmlformats.org/drawingml/2006/table">
            <a:tbl>
              <a:tblPr/>
              <a:tblGrid>
                <a:gridCol w="2925763">
                  <a:extLst>
                    <a:ext uri="{9D8B030D-6E8A-4147-A177-3AD203B41FA5}">
                      <a16:colId xmlns:a16="http://schemas.microsoft.com/office/drawing/2014/main" val="20000"/>
                    </a:ext>
                  </a:extLst>
                </a:gridCol>
                <a:gridCol w="5614987">
                  <a:extLst>
                    <a:ext uri="{9D8B030D-6E8A-4147-A177-3AD203B41FA5}">
                      <a16:colId xmlns:a16="http://schemas.microsoft.com/office/drawing/2014/main" val="20001"/>
                    </a:ext>
                  </a:extLst>
                </a:gridCol>
              </a:tblGrid>
              <a:tr h="38100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Mode </a:t>
                      </a: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的值</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解释</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GL_POINTS</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一系列独立的点</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2588">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GL_LINES</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每两点相连成为线段</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GL_POLYGON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简单，凸多边形的边界</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GL_TRIANGLES</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三点相连成为一个三角形</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GL_QUADS</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四点相连成为一个四边形</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GL_LINE_STRIP</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顶点相连成为一系列线段</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GL_LINE_LOOP</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顶点相连成为一系列线段，连接最后一点与第一点</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2588">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GL_TRIANGLE_STRIP</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相连的三角形带</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100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GL_TRIANGLE_FAN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相连的三角形扇形</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100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rPr>
                        <a:t>GL_QUAD_STRIP</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rPr>
                        <a:t>相连的四边形带</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2DEF1E18-E930-4808-9B60-9DBB71F73A77}" type="datetime1">
              <a:rPr lang="zh-CN" altLang="en-US"/>
              <a:pPr/>
              <a:t>2017/3/10</a:t>
            </a:fld>
            <a:endParaRPr lang="en-US" altLang="zh-CN"/>
          </a:p>
        </p:txBody>
      </p:sp>
      <p:sp>
        <p:nvSpPr>
          <p:cNvPr id="8" name="灯片编号占位符 5"/>
          <p:cNvSpPr>
            <a:spLocks noGrp="1"/>
          </p:cNvSpPr>
          <p:nvPr>
            <p:ph type="sldNum" sz="quarter" idx="12"/>
          </p:nvPr>
        </p:nvSpPr>
        <p:spPr/>
        <p:txBody>
          <a:bodyPr/>
          <a:lstStyle/>
          <a:p>
            <a:fld id="{99FD4D09-B011-40F0-B82C-85AE3D237C3A}" type="slidenum">
              <a:rPr lang="en-US" altLang="zh-CN"/>
              <a:pPr/>
              <a:t>82</a:t>
            </a:fld>
            <a:endParaRPr lang="en-US" altLang="zh-CN"/>
          </a:p>
        </p:txBody>
      </p:sp>
      <p:sp>
        <p:nvSpPr>
          <p:cNvPr id="1105922" name="Rectangle 2"/>
          <p:cNvSpPr>
            <a:spLocks noGrp="1" noRot="1" noChangeArrowheads="1"/>
          </p:cNvSpPr>
          <p:nvPr>
            <p:ph type="title"/>
          </p:nvPr>
        </p:nvSpPr>
        <p:spPr/>
        <p:txBody>
          <a:bodyPr/>
          <a:lstStyle/>
          <a:p>
            <a:r>
              <a:rPr lang="zh-CN" altLang="en-US" b="1" u="sng"/>
              <a:t>第二章：数据接口与交换标准</a:t>
            </a:r>
          </a:p>
        </p:txBody>
      </p:sp>
      <p:sp>
        <p:nvSpPr>
          <p:cNvPr id="1105923" name="Rectangle 3"/>
          <p:cNvSpPr>
            <a:spLocks noGrp="1" noRot="1" noChangeArrowheads="1"/>
          </p:cNvSpPr>
          <p:nvPr>
            <p:ph type="body" idx="1"/>
          </p:nvPr>
        </p:nvSpPr>
        <p:spPr/>
        <p:txBody>
          <a:bodyPr/>
          <a:lstStyle/>
          <a:p>
            <a:r>
              <a:rPr lang="zh-CN" altLang="en-US" sz="1800"/>
              <a:t>例：    </a:t>
            </a:r>
          </a:p>
          <a:p>
            <a:pPr>
              <a:buFont typeface="Wingdings" pitchFamily="2" charset="2"/>
              <a:buNone/>
            </a:pPr>
            <a:r>
              <a:rPr lang="zh-CN" altLang="en-US" sz="1800"/>
              <a:t> 	 </a:t>
            </a:r>
            <a:r>
              <a:rPr lang="en-US" altLang="zh-CN" sz="1800"/>
              <a:t>glBegin(GL_POLYGON);</a:t>
            </a:r>
          </a:p>
          <a:p>
            <a:pPr>
              <a:buFont typeface="Wingdings" pitchFamily="2" charset="2"/>
              <a:buNone/>
            </a:pPr>
            <a:r>
              <a:rPr lang="en-US" altLang="zh-CN" sz="1800"/>
              <a:t> 	 glVertex2f(0.0,0.0);</a:t>
            </a:r>
          </a:p>
          <a:p>
            <a:pPr>
              <a:buFont typeface="Wingdings" pitchFamily="2" charset="2"/>
              <a:buNone/>
            </a:pPr>
            <a:r>
              <a:rPr lang="en-US" altLang="zh-CN" sz="1800"/>
              <a:t> 	 glVertex2f(0.0,3.0);  </a:t>
            </a:r>
          </a:p>
          <a:p>
            <a:pPr>
              <a:buFont typeface="Wingdings" pitchFamily="2" charset="2"/>
              <a:buNone/>
            </a:pPr>
            <a:r>
              <a:rPr lang="en-US" altLang="zh-CN" sz="1800"/>
              <a:t> 	 glVertex2f(3.0,3.0);           </a:t>
            </a:r>
          </a:p>
          <a:p>
            <a:pPr>
              <a:buFont typeface="Wingdings" pitchFamily="2" charset="2"/>
              <a:buNone/>
            </a:pPr>
            <a:r>
              <a:rPr lang="en-US" altLang="zh-CN" sz="1800"/>
              <a:t> 	 glVertex2f(4.0,1.5);</a:t>
            </a:r>
          </a:p>
          <a:p>
            <a:pPr>
              <a:buFont typeface="Wingdings" pitchFamily="2" charset="2"/>
              <a:buNone/>
            </a:pPr>
            <a:r>
              <a:rPr lang="en-US" altLang="zh-CN" sz="1800"/>
              <a:t> 	 glVertex2f(3.0,0.0);</a:t>
            </a:r>
          </a:p>
          <a:p>
            <a:pPr>
              <a:buFont typeface="Wingdings" pitchFamily="2" charset="2"/>
              <a:buNone/>
            </a:pPr>
            <a:r>
              <a:rPr lang="en-US" altLang="zh-CN" sz="1800"/>
              <a:t> 	 glEnd();</a:t>
            </a:r>
          </a:p>
        </p:txBody>
      </p:sp>
      <p:pic>
        <p:nvPicPr>
          <p:cNvPr id="1105924" name="Picture 4" descr="CG_Gif_5_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7350" y="2932113"/>
            <a:ext cx="3887788"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25" name="Rectangle 5"/>
          <p:cNvSpPr>
            <a:spLocks noChangeArrowheads="1"/>
          </p:cNvSpPr>
          <p:nvPr/>
        </p:nvSpPr>
        <p:spPr bwMode="auto">
          <a:xfrm>
            <a:off x="4787900" y="5373688"/>
            <a:ext cx="283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图</a:t>
            </a:r>
            <a:r>
              <a:rPr lang="en-US" altLang="zh-CN"/>
              <a:t>5-1-3 </a:t>
            </a:r>
            <a:r>
              <a:rPr lang="zh-CN" altLang="en-US"/>
              <a:t>绘多边形或一组点</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9C20023-8BC8-4158-816D-62EBBA64BDFF}"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637F7FF1-FDEB-44C1-AEE8-5016102B3E24}" type="slidenum">
              <a:rPr lang="en-US" altLang="zh-CN"/>
              <a:pPr/>
              <a:t>83</a:t>
            </a:fld>
            <a:endParaRPr lang="en-US" altLang="zh-CN"/>
          </a:p>
        </p:txBody>
      </p:sp>
      <p:sp>
        <p:nvSpPr>
          <p:cNvPr id="1106946" name="Rectangle 2"/>
          <p:cNvSpPr>
            <a:spLocks noGrp="1" noRot="1" noChangeArrowheads="1"/>
          </p:cNvSpPr>
          <p:nvPr>
            <p:ph type="title"/>
          </p:nvPr>
        </p:nvSpPr>
        <p:spPr/>
        <p:txBody>
          <a:bodyPr/>
          <a:lstStyle/>
          <a:p>
            <a:r>
              <a:rPr lang="zh-CN" altLang="en-US" b="1" u="sng"/>
              <a:t>第二章：数据接口与交换标准</a:t>
            </a:r>
          </a:p>
        </p:txBody>
      </p:sp>
      <p:sp>
        <p:nvSpPr>
          <p:cNvPr id="1106947" name="Rectangle 3"/>
          <p:cNvSpPr>
            <a:spLocks noGrp="1" noRot="1" noChangeArrowheads="1"/>
          </p:cNvSpPr>
          <p:nvPr>
            <p:ph type="body" idx="1"/>
          </p:nvPr>
        </p:nvSpPr>
        <p:spPr/>
        <p:txBody>
          <a:bodyPr/>
          <a:lstStyle/>
          <a:p>
            <a:pPr lvl="1"/>
            <a:r>
              <a:rPr lang="zh-CN" altLang="en-US" sz="2000"/>
              <a:t>设置几何要素的属性</a:t>
            </a:r>
          </a:p>
          <a:p>
            <a:pPr lvl="2"/>
            <a:r>
              <a:rPr lang="zh-CN" altLang="en-US" sz="1800"/>
              <a:t>点属性</a:t>
            </a:r>
          </a:p>
          <a:p>
            <a:pPr lvl="3"/>
            <a:r>
              <a:rPr lang="en-US" altLang="zh-CN" sz="1600"/>
              <a:t>void glPointSize(Glfloat size); </a:t>
            </a:r>
          </a:p>
          <a:p>
            <a:pPr lvl="3">
              <a:buFont typeface="Wingdings" pitchFamily="2" charset="2"/>
              <a:buNone/>
            </a:pPr>
            <a:r>
              <a:rPr lang="en-US" altLang="zh-CN" sz="1600"/>
              <a:t>	//</a:t>
            </a:r>
            <a:r>
              <a:rPr lang="zh-CN" altLang="en-US" sz="1600"/>
              <a:t>以象素为单位设置点绘制的宽度。</a:t>
            </a:r>
            <a:r>
              <a:rPr lang="en-US" altLang="zh-CN" sz="1600"/>
              <a:t>size </a:t>
            </a:r>
            <a:r>
              <a:rPr lang="zh-CN" altLang="en-US" sz="1600"/>
              <a:t>：点宽度，须大于</a:t>
            </a:r>
            <a:r>
              <a:rPr lang="en-US" altLang="zh-CN" sz="1600"/>
              <a:t>0</a:t>
            </a:r>
            <a:r>
              <a:rPr lang="zh-CN" altLang="en-US" sz="1600"/>
              <a:t>，缺省值为</a:t>
            </a:r>
            <a:r>
              <a:rPr lang="en-US" altLang="zh-CN" sz="1600"/>
              <a:t>1.0</a:t>
            </a:r>
            <a:r>
              <a:rPr lang="zh-CN" altLang="en-US" sz="1600"/>
              <a:t>。点宽度可以不是整数。如果程序中没有设置反走样处理，那么非整数的宽度被截断为整数</a:t>
            </a:r>
          </a:p>
          <a:p>
            <a:pPr lvl="2"/>
            <a:r>
              <a:rPr lang="zh-CN" altLang="en-US" sz="1800"/>
              <a:t>线属性</a:t>
            </a:r>
          </a:p>
          <a:p>
            <a:pPr lvl="3"/>
            <a:r>
              <a:rPr lang="en-US" altLang="zh-CN" sz="1600"/>
              <a:t>void glLineWidth(Glfloat width); </a:t>
            </a:r>
          </a:p>
          <a:p>
            <a:pPr lvl="3">
              <a:buFont typeface="Wingdings" pitchFamily="2" charset="2"/>
              <a:buNone/>
            </a:pPr>
            <a:r>
              <a:rPr lang="en-US" altLang="zh-CN" sz="1600"/>
              <a:t>	//</a:t>
            </a:r>
            <a:r>
              <a:rPr lang="zh-CN" altLang="en-US" sz="1600"/>
              <a:t>以象素为单位设置线绘制的宽度，绘制线时的反走样处理与点的处理一样</a:t>
            </a:r>
          </a:p>
          <a:p>
            <a:pPr lvl="3"/>
            <a:r>
              <a:rPr lang="en-US" altLang="zh-CN" sz="1600"/>
              <a:t>void glLineStipple(Glint factor,Glushort pattern); </a:t>
            </a:r>
          </a:p>
          <a:p>
            <a:pPr lvl="3">
              <a:buFont typeface="Wingdings" pitchFamily="2" charset="2"/>
              <a:buNone/>
            </a:pPr>
            <a:r>
              <a:rPr lang="en-US" altLang="zh-CN" sz="1600"/>
              <a:t>	//</a:t>
            </a:r>
            <a:r>
              <a:rPr lang="zh-CN" altLang="en-US" sz="1600"/>
              <a:t>指定点画模式</a:t>
            </a:r>
            <a:r>
              <a:rPr lang="en-US" altLang="zh-CN" sz="1600"/>
              <a:t>(</a:t>
            </a:r>
            <a:r>
              <a:rPr lang="zh-CN" altLang="en-US" sz="1600"/>
              <a:t>线型</a:t>
            </a:r>
            <a:r>
              <a:rPr lang="en-US" altLang="zh-CN" sz="1600"/>
              <a:t>)</a:t>
            </a:r>
            <a:r>
              <a:rPr lang="zh-CN" altLang="en-US" sz="1600"/>
              <a:t>。</a:t>
            </a:r>
            <a:r>
              <a:rPr lang="en-US" altLang="zh-CN" sz="1600"/>
              <a:t>factor </a:t>
            </a:r>
            <a:r>
              <a:rPr lang="zh-CN" altLang="en-US" sz="1600"/>
              <a:t>指定线型模式中每位的乘数，值在</a:t>
            </a:r>
            <a:r>
              <a:rPr lang="en-US" altLang="zh-CN" sz="1600"/>
              <a:t>[1, 255]</a:t>
            </a:r>
            <a:r>
              <a:rPr lang="zh-CN" altLang="en-US" sz="1600"/>
              <a:t>之间，缺省值为</a:t>
            </a:r>
            <a:r>
              <a:rPr lang="en-US" altLang="zh-CN" sz="1600"/>
              <a:t>1</a:t>
            </a:r>
            <a:r>
              <a:rPr lang="zh-CN" altLang="en-US" sz="1600"/>
              <a:t>。</a:t>
            </a:r>
            <a:r>
              <a:rPr lang="en-US" altLang="zh-CN" sz="1600"/>
              <a:t>pattern</a:t>
            </a:r>
            <a:r>
              <a:rPr lang="zh-CN" altLang="en-US" sz="1600"/>
              <a:t>用</a:t>
            </a:r>
            <a:r>
              <a:rPr lang="en-US" altLang="zh-CN" sz="1600"/>
              <a:t>16</a:t>
            </a:r>
            <a:r>
              <a:rPr lang="zh-CN" altLang="en-US" sz="1600"/>
              <a:t>位整数指定位模式。位为</a:t>
            </a:r>
            <a:r>
              <a:rPr lang="en-US" altLang="zh-CN" sz="1600"/>
              <a:t>1</a:t>
            </a:r>
            <a:r>
              <a:rPr lang="zh-CN" altLang="en-US" sz="1600"/>
              <a:t>时，指定要绘；位为</a:t>
            </a:r>
            <a:r>
              <a:rPr lang="en-US" altLang="zh-CN" sz="1600"/>
              <a:t>0</a:t>
            </a:r>
            <a:r>
              <a:rPr lang="zh-CN" altLang="en-US" sz="1600"/>
              <a:t>时，指定不绘。缺省时，全部为</a:t>
            </a:r>
            <a:r>
              <a:rPr lang="en-US" altLang="zh-CN" sz="1600"/>
              <a:t>1</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F13A935-137F-4051-BD77-AB0A98BD7A41}"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A4D019FF-35ED-4A02-B444-89C920612805}" type="slidenum">
              <a:rPr lang="en-US" altLang="zh-CN"/>
              <a:pPr/>
              <a:t>84</a:t>
            </a:fld>
            <a:endParaRPr lang="en-US" altLang="zh-CN"/>
          </a:p>
        </p:txBody>
      </p:sp>
      <p:sp>
        <p:nvSpPr>
          <p:cNvPr id="1107970" name="Rectangle 2"/>
          <p:cNvSpPr>
            <a:spLocks noGrp="1" noRot="1" noChangeArrowheads="1"/>
          </p:cNvSpPr>
          <p:nvPr>
            <p:ph type="title"/>
          </p:nvPr>
        </p:nvSpPr>
        <p:spPr/>
        <p:txBody>
          <a:bodyPr/>
          <a:lstStyle/>
          <a:p>
            <a:r>
              <a:rPr lang="zh-CN" altLang="en-US" b="1" u="sng"/>
              <a:t>第二章：数据接口与交换标准</a:t>
            </a:r>
          </a:p>
        </p:txBody>
      </p:sp>
      <p:sp>
        <p:nvSpPr>
          <p:cNvPr id="1107971" name="Rectangle 3"/>
          <p:cNvSpPr>
            <a:spLocks noGrp="1" noRot="1" noChangeArrowheads="1"/>
          </p:cNvSpPr>
          <p:nvPr>
            <p:ph type="body" idx="1"/>
          </p:nvPr>
        </p:nvSpPr>
        <p:spPr/>
        <p:txBody>
          <a:bodyPr/>
          <a:lstStyle/>
          <a:p>
            <a:r>
              <a:rPr lang="zh-CN" altLang="en-US" sz="1800"/>
              <a:t>例：模式</a:t>
            </a:r>
            <a:r>
              <a:rPr lang="en-US" altLang="zh-CN" sz="1800"/>
              <a:t>0x3f07</a:t>
            </a:r>
            <a:r>
              <a:rPr lang="zh-CN" altLang="en-US" sz="1800"/>
              <a:t>，二进制表示为：</a:t>
            </a:r>
            <a:r>
              <a:rPr lang="en-US" altLang="zh-CN" sz="1800"/>
              <a:t>0011 1111 0000 0111</a:t>
            </a:r>
            <a:r>
              <a:rPr lang="zh-CN" altLang="en-US" sz="1800"/>
              <a:t>，即是从低位起绘</a:t>
            </a:r>
            <a:r>
              <a:rPr lang="en-US" altLang="zh-CN" sz="1800"/>
              <a:t>3</a:t>
            </a:r>
            <a:r>
              <a:rPr lang="zh-CN" altLang="en-US" sz="1800"/>
              <a:t>个象素，不绘</a:t>
            </a:r>
            <a:r>
              <a:rPr lang="en-US" altLang="zh-CN" sz="1800"/>
              <a:t>5</a:t>
            </a:r>
            <a:r>
              <a:rPr lang="zh-CN" altLang="en-US" sz="1800"/>
              <a:t>个象素，绘</a:t>
            </a:r>
            <a:r>
              <a:rPr lang="en-US" altLang="zh-CN" sz="1800"/>
              <a:t>6</a:t>
            </a:r>
            <a:r>
              <a:rPr lang="zh-CN" altLang="en-US" sz="1800"/>
              <a:t>个象素和不绘</a:t>
            </a:r>
            <a:r>
              <a:rPr lang="en-US" altLang="zh-CN" sz="1800"/>
              <a:t>2</a:t>
            </a:r>
            <a:r>
              <a:rPr lang="zh-CN" altLang="en-US" sz="1800"/>
              <a:t>个象素来连成一条线。设</a:t>
            </a:r>
            <a:r>
              <a:rPr lang="en-US" altLang="zh-CN" sz="1800"/>
              <a:t>factor</a:t>
            </a:r>
            <a:r>
              <a:rPr lang="zh-CN" altLang="en-US" sz="1800"/>
              <a:t>为</a:t>
            </a:r>
            <a:r>
              <a:rPr lang="en-US" altLang="zh-CN" sz="1800"/>
              <a:t>2</a:t>
            </a:r>
            <a:r>
              <a:rPr lang="zh-CN" altLang="en-US" sz="1800"/>
              <a:t>，则绘或不绘的象素相应都乘上</a:t>
            </a:r>
            <a:r>
              <a:rPr lang="en-US" altLang="zh-CN" sz="1800"/>
              <a:t>2</a:t>
            </a:r>
            <a:r>
              <a:rPr lang="zh-CN" altLang="en-US" sz="1800"/>
              <a:t>。</a:t>
            </a:r>
          </a:p>
          <a:p>
            <a:pPr>
              <a:buFont typeface="Wingdings" pitchFamily="2" charset="2"/>
              <a:buNone/>
            </a:pPr>
            <a:r>
              <a:rPr lang="zh-CN" altLang="en-US" sz="1800"/>
              <a:t>     		</a:t>
            </a:r>
            <a:r>
              <a:rPr lang="en-US" altLang="zh-CN" sz="1800"/>
              <a:t>glLineStipple(2,0x3f07);</a:t>
            </a:r>
          </a:p>
          <a:p>
            <a:pPr>
              <a:buFont typeface="Wingdings" pitchFamily="2" charset="2"/>
              <a:buNone/>
            </a:pPr>
            <a:r>
              <a:rPr lang="en-US" altLang="zh-CN" sz="1800"/>
              <a:t>     		glEnable(GL_LINE_STIPPLE); </a:t>
            </a:r>
          </a:p>
          <a:p>
            <a:pPr>
              <a:buFont typeface="Wingdings" pitchFamily="2" charset="2"/>
              <a:buNone/>
            </a:pPr>
            <a:r>
              <a:rPr lang="en-US" altLang="zh-CN" sz="1800"/>
              <a:t>		//</a:t>
            </a:r>
            <a:r>
              <a:rPr lang="zh-CN" altLang="en-US" sz="1800"/>
              <a:t>定义线型后激活线型</a:t>
            </a:r>
          </a:p>
          <a:p>
            <a:pPr>
              <a:buFont typeface="Wingdings" pitchFamily="2" charset="2"/>
              <a:buNone/>
            </a:pPr>
            <a:r>
              <a:rPr lang="zh-CN" altLang="en-US" sz="1800"/>
              <a:t>     		</a:t>
            </a:r>
            <a:r>
              <a:rPr lang="en-US" altLang="zh-CN" sz="1800"/>
              <a:t>glDisable(GL_LINE_STIPPLE); </a:t>
            </a:r>
          </a:p>
          <a:p>
            <a:pPr>
              <a:buFont typeface="Wingdings" pitchFamily="2" charset="2"/>
              <a:buNone/>
            </a:pPr>
            <a:r>
              <a:rPr lang="en-US" altLang="zh-CN" sz="1800"/>
              <a:t>		//</a:t>
            </a:r>
            <a:r>
              <a:rPr lang="zh-CN" altLang="en-US" sz="1800"/>
              <a:t>去活线型</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5F04BBE6-E94F-4240-B49D-F34C5234C425}" type="datetime1">
              <a:rPr lang="zh-CN" altLang="en-US"/>
              <a:pPr/>
              <a:t>2017/3/10</a:t>
            </a:fld>
            <a:endParaRPr lang="en-US" altLang="zh-CN"/>
          </a:p>
        </p:txBody>
      </p:sp>
      <p:sp>
        <p:nvSpPr>
          <p:cNvPr id="7" name="灯片编号占位符 5"/>
          <p:cNvSpPr>
            <a:spLocks noGrp="1"/>
          </p:cNvSpPr>
          <p:nvPr>
            <p:ph type="sldNum" sz="quarter" idx="12"/>
          </p:nvPr>
        </p:nvSpPr>
        <p:spPr/>
        <p:txBody>
          <a:bodyPr/>
          <a:lstStyle/>
          <a:p>
            <a:fld id="{C727EE43-A5B1-49D5-B707-1CD88FAF335A}" type="slidenum">
              <a:rPr lang="en-US" altLang="zh-CN"/>
              <a:pPr/>
              <a:t>85</a:t>
            </a:fld>
            <a:endParaRPr lang="en-US" altLang="zh-CN"/>
          </a:p>
        </p:txBody>
      </p:sp>
      <p:sp>
        <p:nvSpPr>
          <p:cNvPr id="1108994" name="Rectangle 2"/>
          <p:cNvSpPr>
            <a:spLocks noGrp="1" noRot="1" noChangeArrowheads="1"/>
          </p:cNvSpPr>
          <p:nvPr>
            <p:ph type="title"/>
          </p:nvPr>
        </p:nvSpPr>
        <p:spPr/>
        <p:txBody>
          <a:bodyPr/>
          <a:lstStyle/>
          <a:p>
            <a:r>
              <a:rPr lang="zh-CN" altLang="en-US" b="1" u="sng"/>
              <a:t>第二章：数据接口与交换标准</a:t>
            </a:r>
          </a:p>
        </p:txBody>
      </p:sp>
      <p:pic>
        <p:nvPicPr>
          <p:cNvPr id="11089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8" y="1997075"/>
            <a:ext cx="7324725" cy="3203575"/>
          </a:xfrm>
          <a:prstGeom prst="rect">
            <a:avLst/>
          </a:prstGeom>
          <a:noFill/>
          <a:extLst>
            <a:ext uri="{909E8E84-426E-40DD-AFC4-6F175D3DCCD1}">
              <a14:hiddenFill xmlns:a14="http://schemas.microsoft.com/office/drawing/2010/main">
                <a:solidFill>
                  <a:srgbClr val="FFFFFF"/>
                </a:solidFill>
              </a14:hiddenFill>
            </a:ext>
          </a:extLst>
        </p:spPr>
      </p:pic>
      <p:sp>
        <p:nvSpPr>
          <p:cNvPr id="1108998" name="Rectangle 6"/>
          <p:cNvSpPr>
            <a:spLocks noChangeArrowheads="1"/>
          </p:cNvSpPr>
          <p:nvPr/>
        </p:nvSpPr>
        <p:spPr bwMode="auto">
          <a:xfrm>
            <a:off x="3059113" y="5949950"/>
            <a:ext cx="2901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图 </a:t>
            </a:r>
            <a:r>
              <a:rPr lang="en-US" altLang="zh-CN">
                <a:cs typeface="Times New Roman" pitchFamily="18" charset="0"/>
              </a:rPr>
              <a:t>5-1-4 </a:t>
            </a:r>
            <a:r>
              <a:rPr lang="zh-CN" altLang="en-US">
                <a:cs typeface="Times New Roman" pitchFamily="18" charset="0"/>
              </a:rPr>
              <a:t>各种参数下的线型</a:t>
            </a:r>
            <a:endParaRPr lang="zh-CN" alt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2E5800E0-2235-47A1-A37D-D77CD70977EE}" type="datetime1">
              <a:rPr lang="zh-CN" altLang="en-US"/>
              <a:pPr/>
              <a:t>2017/3/10</a:t>
            </a:fld>
            <a:endParaRPr lang="en-US" altLang="zh-CN"/>
          </a:p>
        </p:txBody>
      </p:sp>
      <p:sp>
        <p:nvSpPr>
          <p:cNvPr id="7" name="灯片编号占位符 5"/>
          <p:cNvSpPr>
            <a:spLocks noGrp="1"/>
          </p:cNvSpPr>
          <p:nvPr>
            <p:ph type="sldNum" sz="quarter" idx="12"/>
          </p:nvPr>
        </p:nvSpPr>
        <p:spPr/>
        <p:txBody>
          <a:bodyPr/>
          <a:lstStyle/>
          <a:p>
            <a:fld id="{5EE1147C-7E0F-4928-8DD0-902DADE496E5}" type="slidenum">
              <a:rPr lang="en-US" altLang="zh-CN"/>
              <a:pPr/>
              <a:t>86</a:t>
            </a:fld>
            <a:endParaRPr lang="en-US" altLang="zh-CN"/>
          </a:p>
        </p:txBody>
      </p:sp>
      <p:sp>
        <p:nvSpPr>
          <p:cNvPr id="1110018" name="Rectangle 2"/>
          <p:cNvSpPr>
            <a:spLocks noGrp="1" noRot="1" noChangeArrowheads="1"/>
          </p:cNvSpPr>
          <p:nvPr>
            <p:ph type="title"/>
          </p:nvPr>
        </p:nvSpPr>
        <p:spPr/>
        <p:txBody>
          <a:bodyPr/>
          <a:lstStyle/>
          <a:p>
            <a:r>
              <a:rPr lang="zh-CN" altLang="en-US" b="1" u="sng"/>
              <a:t>第二章：数据接口与交换标准</a:t>
            </a:r>
          </a:p>
        </p:txBody>
      </p:sp>
      <p:sp>
        <p:nvSpPr>
          <p:cNvPr id="1110019" name="Rectangle 3"/>
          <p:cNvSpPr>
            <a:spLocks noGrp="1" noRot="1" noChangeArrowheads="1"/>
          </p:cNvSpPr>
          <p:nvPr>
            <p:ph type="body" idx="1"/>
          </p:nvPr>
        </p:nvSpPr>
        <p:spPr/>
        <p:txBody>
          <a:bodyPr/>
          <a:lstStyle/>
          <a:p>
            <a:pPr lvl="2"/>
            <a:r>
              <a:rPr lang="zh-CN" altLang="en-US" sz="1800"/>
              <a:t>多边形属性</a:t>
            </a:r>
          </a:p>
          <a:p>
            <a:pPr lvl="3"/>
            <a:r>
              <a:rPr lang="zh-CN" altLang="en-US" sz="1600"/>
              <a:t>通常多边形用实模式填充，也可指定某种点画模式</a:t>
            </a:r>
            <a:r>
              <a:rPr lang="en-US" altLang="zh-CN" sz="1600"/>
              <a:t>(</a:t>
            </a:r>
            <a:r>
              <a:rPr lang="zh-CN" altLang="en-US" sz="1600"/>
              <a:t>图案</a:t>
            </a:r>
            <a:r>
              <a:rPr lang="en-US" altLang="zh-CN" sz="1600"/>
              <a:t>)</a:t>
            </a:r>
            <a:r>
              <a:rPr lang="zh-CN" altLang="en-US" sz="1600"/>
              <a:t>来填充。多边形也存在反走样，较点和线更复杂</a:t>
            </a:r>
          </a:p>
          <a:p>
            <a:pPr lvl="3">
              <a:buFont typeface="Wingdings" pitchFamily="2" charset="2"/>
              <a:buNone/>
            </a:pPr>
            <a:r>
              <a:rPr lang="zh-CN" altLang="en-US" sz="1800"/>
              <a:t>    </a:t>
            </a:r>
            <a:r>
              <a:rPr lang="en-US" altLang="zh-CN" sz="1600"/>
              <a:t>void glPolygonStipple(const Glubyte* mask); </a:t>
            </a:r>
            <a:r>
              <a:rPr lang="zh-CN" altLang="en-US" sz="1600"/>
              <a:t>该函数指定多边形点画模式</a:t>
            </a:r>
          </a:p>
          <a:p>
            <a:pPr lvl="3"/>
            <a:endParaRPr lang="zh-CN" altLang="en-US" sz="1600"/>
          </a:p>
          <a:p>
            <a:pPr lvl="3"/>
            <a:endParaRPr lang="zh-CN" altLang="en-US" sz="1600"/>
          </a:p>
          <a:p>
            <a:pPr lvl="3"/>
            <a:r>
              <a:rPr lang="zh-CN" altLang="en-US" sz="1600"/>
              <a:t>指定多边形点画模式需要利用</a:t>
            </a:r>
            <a:r>
              <a:rPr lang="en-US" altLang="zh-CN" sz="1600"/>
              <a:t>glEnable()</a:t>
            </a:r>
            <a:r>
              <a:rPr lang="zh-CN" altLang="en-US" sz="1600"/>
              <a:t>激活，利用</a:t>
            </a:r>
            <a:r>
              <a:rPr lang="en-US" altLang="zh-CN" sz="1600"/>
              <a:t>glDisable()</a:t>
            </a:r>
            <a:r>
              <a:rPr lang="zh-CN" altLang="en-US" sz="1600"/>
              <a:t>去活</a:t>
            </a:r>
          </a:p>
          <a:p>
            <a:pPr lvl="3">
              <a:buFont typeface="Wingdings" pitchFamily="2" charset="2"/>
              <a:buNone/>
            </a:pPr>
            <a:r>
              <a:rPr lang="zh-CN" altLang="en-US" sz="1600"/>
              <a:t>    </a:t>
            </a:r>
            <a:r>
              <a:rPr lang="en-US" altLang="zh-CN" sz="1600"/>
              <a:t>glEnable(GL_POLYGON_STIPPLE)	</a:t>
            </a:r>
          </a:p>
          <a:p>
            <a:pPr lvl="3">
              <a:buFont typeface="Wingdings" pitchFamily="2" charset="2"/>
              <a:buNone/>
            </a:pPr>
            <a:r>
              <a:rPr lang="en-US" altLang="zh-CN" sz="1600"/>
              <a:t>    glDisable(GL_POLYGON_STIPPLE)</a:t>
            </a:r>
          </a:p>
        </p:txBody>
      </p:sp>
      <p:pic>
        <p:nvPicPr>
          <p:cNvPr id="1110020" name="Picture 4" descr="CG_Gif_5_2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3141663"/>
            <a:ext cx="635158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BA5D9B8-643F-4BFE-8CC1-97A04F7F03F0}"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81AF34D1-7684-4F6F-8592-5F47A409AD43}" type="slidenum">
              <a:rPr lang="en-US" altLang="zh-CN"/>
              <a:pPr/>
              <a:t>87</a:t>
            </a:fld>
            <a:endParaRPr lang="en-US" altLang="zh-CN"/>
          </a:p>
        </p:txBody>
      </p:sp>
      <p:sp>
        <p:nvSpPr>
          <p:cNvPr id="1111042" name="Rectangle 2"/>
          <p:cNvSpPr>
            <a:spLocks noGrp="1" noRot="1" noChangeArrowheads="1"/>
          </p:cNvSpPr>
          <p:nvPr>
            <p:ph type="title"/>
          </p:nvPr>
        </p:nvSpPr>
        <p:spPr/>
        <p:txBody>
          <a:bodyPr/>
          <a:lstStyle/>
          <a:p>
            <a:r>
              <a:rPr lang="zh-CN" altLang="en-US" b="1" u="sng"/>
              <a:t>第二章：数据接口与交换标准</a:t>
            </a:r>
          </a:p>
        </p:txBody>
      </p:sp>
      <p:sp>
        <p:nvSpPr>
          <p:cNvPr id="1111043" name="Rectangle 3"/>
          <p:cNvSpPr>
            <a:spLocks noGrp="1" noRot="1" noChangeArrowheads="1"/>
          </p:cNvSpPr>
          <p:nvPr>
            <p:ph type="body" idx="1"/>
          </p:nvPr>
        </p:nvSpPr>
        <p:spPr/>
        <p:txBody>
          <a:bodyPr/>
          <a:lstStyle/>
          <a:p>
            <a:pPr marL="0" indent="365125"/>
            <a:r>
              <a:rPr lang="zh-CN" altLang="en-US" sz="1600"/>
              <a:t>例：下面的程序运行结果为三个矩形区域，其中第一个矩形只使用了实模式，第二和第三个矩形使用了点画模式。</a:t>
            </a:r>
          </a:p>
          <a:p>
            <a:pPr marL="0" indent="365125">
              <a:lnSpc>
                <a:spcPct val="80000"/>
              </a:lnSpc>
            </a:pPr>
            <a:r>
              <a:rPr lang="zh-CN" altLang="en-US" sz="1600"/>
              <a:t>程序</a:t>
            </a:r>
            <a:r>
              <a:rPr lang="en-US" altLang="zh-CN" sz="1600"/>
              <a:t>3.1 </a:t>
            </a:r>
            <a:r>
              <a:rPr lang="zh-CN" altLang="en-US" sz="1600"/>
              <a:t>多边形的填充</a:t>
            </a:r>
          </a:p>
          <a:p>
            <a:pPr marL="0" indent="365125">
              <a:lnSpc>
                <a:spcPct val="80000"/>
              </a:lnSpc>
              <a:buFont typeface="Wingdings" pitchFamily="2" charset="2"/>
              <a:buNone/>
            </a:pPr>
            <a:r>
              <a:rPr lang="en-US" altLang="zh-CN" sz="1600"/>
              <a:t>#include &lt;GL/gl.h&gt;</a:t>
            </a:r>
          </a:p>
          <a:p>
            <a:pPr marL="0" indent="365125">
              <a:lnSpc>
                <a:spcPct val="80000"/>
              </a:lnSpc>
              <a:buFont typeface="Wingdings" pitchFamily="2" charset="2"/>
              <a:buNone/>
            </a:pPr>
            <a:r>
              <a:rPr lang="en-US" altLang="zh-CN" sz="1600"/>
              <a:t>#include &lt;GL/glu.h&gt;</a:t>
            </a:r>
          </a:p>
          <a:p>
            <a:pPr marL="0" indent="365125">
              <a:lnSpc>
                <a:spcPct val="80000"/>
              </a:lnSpc>
              <a:buFont typeface="Wingdings" pitchFamily="2" charset="2"/>
              <a:buNone/>
            </a:pPr>
            <a:r>
              <a:rPr lang="en-US" altLang="zh-CN" sz="1600"/>
              <a:t>#include &lt;GL/glaux.h&gt;</a:t>
            </a:r>
          </a:p>
          <a:p>
            <a:pPr marL="0" indent="365125">
              <a:lnSpc>
                <a:spcPct val="80000"/>
              </a:lnSpc>
              <a:buFont typeface="Wingdings" pitchFamily="2" charset="2"/>
              <a:buNone/>
            </a:pPr>
            <a:r>
              <a:rPr lang="en-US" altLang="zh-CN" sz="1600"/>
              <a:t>void display()</a:t>
            </a:r>
          </a:p>
          <a:p>
            <a:pPr marL="0" indent="365125">
              <a:lnSpc>
                <a:spcPct val="80000"/>
              </a:lnSpc>
              <a:buFont typeface="Wingdings" pitchFamily="2" charset="2"/>
              <a:buNone/>
            </a:pPr>
            <a:r>
              <a:rPr lang="en-US" altLang="zh-CN" sz="1600"/>
              <a:t>{</a:t>
            </a:r>
          </a:p>
          <a:p>
            <a:pPr marL="0" indent="365125">
              <a:lnSpc>
                <a:spcPct val="80000"/>
              </a:lnSpc>
              <a:buFont typeface="Wingdings" pitchFamily="2" charset="2"/>
              <a:buNone/>
            </a:pPr>
            <a:r>
              <a:rPr lang="en-US" altLang="zh-CN" sz="1600"/>
              <a:t>0x00, 0x00, 0x00, 0x00, 0x00, 0x00, 0x00, 0x00,</a:t>
            </a:r>
          </a:p>
          <a:p>
            <a:pPr marL="0" indent="365125">
              <a:lnSpc>
                <a:spcPct val="80000"/>
              </a:lnSpc>
              <a:buFont typeface="Wingdings" pitchFamily="2" charset="2"/>
              <a:buNone/>
            </a:pPr>
            <a:r>
              <a:rPr lang="en-US" altLang="zh-CN" sz="1600"/>
              <a:t>GLubyte fly[] = { //</a:t>
            </a:r>
            <a:r>
              <a:rPr lang="zh-CN" altLang="en-US" sz="1600"/>
              <a:t>第二个矩形点画模式的</a:t>
            </a:r>
            <a:r>
              <a:rPr lang="en-US" altLang="zh-CN" sz="1600"/>
              <a:t>mask</a:t>
            </a:r>
            <a:r>
              <a:rPr lang="zh-CN" altLang="en-US" sz="1600"/>
              <a:t>值</a:t>
            </a:r>
          </a:p>
          <a:p>
            <a:pPr marL="0" indent="365125">
              <a:lnSpc>
                <a:spcPct val="80000"/>
              </a:lnSpc>
              <a:buFont typeface="Wingdings" pitchFamily="2" charset="2"/>
              <a:buNone/>
            </a:pPr>
            <a:r>
              <a:rPr lang="en-US" altLang="zh-CN" sz="1600"/>
              <a:t>0x03, 0x80, 0x01, 0xC0, 0x06, 0xC0, 0x03, 0x60,</a:t>
            </a:r>
          </a:p>
          <a:p>
            <a:pPr marL="0" indent="365125">
              <a:lnSpc>
                <a:spcPct val="80000"/>
              </a:lnSpc>
              <a:buFont typeface="Wingdings" pitchFamily="2" charset="2"/>
              <a:buNone/>
            </a:pPr>
            <a:r>
              <a:rPr lang="en-US" altLang="zh-CN" sz="1600"/>
              <a:t>0x04, 0x60, 0x06, 0x20, 0x04, 0x30, 0x0C, 0x20,</a:t>
            </a:r>
          </a:p>
          <a:p>
            <a:pPr marL="0" indent="365125">
              <a:lnSpc>
                <a:spcPct val="80000"/>
              </a:lnSpc>
              <a:buFont typeface="Wingdings" pitchFamily="2" charset="2"/>
              <a:buNone/>
            </a:pPr>
            <a:r>
              <a:rPr lang="en-US" altLang="zh-CN" sz="1600"/>
              <a:t>0x04, 0x18, 0x18, 0x20, 0x04, 0x0C, 0x30, 0x20,</a:t>
            </a:r>
          </a:p>
          <a:p>
            <a:pPr marL="0" indent="365125">
              <a:lnSpc>
                <a:spcPct val="80000"/>
              </a:lnSpc>
              <a:buFont typeface="Wingdings" pitchFamily="2" charset="2"/>
              <a:buNone/>
            </a:pPr>
            <a:r>
              <a:rPr lang="en-US" altLang="zh-CN" sz="1600"/>
              <a:t>0x04, 0x06, 0x60, 0x20, 0x44, 0x03, 0xC0, 0x22,</a:t>
            </a:r>
          </a:p>
          <a:p>
            <a:pPr marL="0" indent="365125">
              <a:lnSpc>
                <a:spcPct val="80000"/>
              </a:lnSpc>
              <a:buFont typeface="Wingdings" pitchFamily="2" charset="2"/>
              <a:buNone/>
            </a:pPr>
            <a:r>
              <a:rPr lang="en-US" altLang="zh-CN" sz="1600"/>
              <a:t>0x44, 0x01, 0x80, 0x22, 0x44, 0x01, 0x80, 0x22,</a:t>
            </a:r>
          </a:p>
          <a:p>
            <a:pPr marL="0" indent="365125">
              <a:lnSpc>
                <a:spcPct val="80000"/>
              </a:lnSpc>
              <a:buFont typeface="Wingdings" pitchFamily="2" charset="2"/>
              <a:buNone/>
            </a:pPr>
            <a:r>
              <a:rPr lang="en-US" altLang="zh-CN" sz="1600"/>
              <a:t>0x44, 0x01, 0x80, 0x22, 0x44, 0x01, 0x80, 0x22,</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B34795D-BC90-4A76-BA3E-43C48DF4DAE7}"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B1CA6B07-28CE-45C0-8A4B-4638121D8444}" type="slidenum">
              <a:rPr lang="en-US" altLang="zh-CN"/>
              <a:pPr/>
              <a:t>88</a:t>
            </a:fld>
            <a:endParaRPr lang="en-US" altLang="zh-CN"/>
          </a:p>
        </p:txBody>
      </p:sp>
      <p:sp>
        <p:nvSpPr>
          <p:cNvPr id="1158146" name="Rectangle 2"/>
          <p:cNvSpPr>
            <a:spLocks noGrp="1" noRot="1" noChangeArrowheads="1"/>
          </p:cNvSpPr>
          <p:nvPr>
            <p:ph type="title"/>
          </p:nvPr>
        </p:nvSpPr>
        <p:spPr/>
        <p:txBody>
          <a:bodyPr/>
          <a:lstStyle/>
          <a:p>
            <a:r>
              <a:rPr lang="zh-CN" altLang="en-US" b="1" u="sng"/>
              <a:t>第二章：数据接口与交换标准</a:t>
            </a:r>
          </a:p>
        </p:txBody>
      </p:sp>
      <p:sp>
        <p:nvSpPr>
          <p:cNvPr id="1158147" name="Rectangle 3"/>
          <p:cNvSpPr>
            <a:spLocks noGrp="1" noRot="1" noChangeArrowheads="1"/>
          </p:cNvSpPr>
          <p:nvPr>
            <p:ph type="body" idx="1"/>
          </p:nvPr>
        </p:nvSpPr>
        <p:spPr/>
        <p:txBody>
          <a:bodyPr/>
          <a:lstStyle/>
          <a:p>
            <a:pPr>
              <a:buFont typeface="Wingdings" pitchFamily="2" charset="2"/>
              <a:buNone/>
            </a:pPr>
            <a:r>
              <a:rPr lang="en-US" altLang="zh-CN" sz="1600"/>
              <a:t>0x44, 0x01, 0x80, 0x22, 0x44, 0x01, 0x80, 0x22,</a:t>
            </a:r>
          </a:p>
          <a:p>
            <a:pPr>
              <a:buFont typeface="Wingdings" pitchFamily="2" charset="2"/>
              <a:buNone/>
            </a:pPr>
            <a:r>
              <a:rPr lang="en-US" altLang="zh-CN" sz="1600"/>
              <a:t>0x66, 0x01, 0x80, 0x66, 0x33, 0x01, 0x80, 0xCC,</a:t>
            </a:r>
          </a:p>
          <a:p>
            <a:pPr>
              <a:buFont typeface="Wingdings" pitchFamily="2" charset="2"/>
              <a:buNone/>
            </a:pPr>
            <a:r>
              <a:rPr lang="en-US" altLang="zh-CN" sz="1600"/>
              <a:t>0x19, 0x81, 0x81, 0x98, 0x0C, 0xC1, 0x83, 0x30,</a:t>
            </a:r>
          </a:p>
          <a:p>
            <a:pPr>
              <a:buFont typeface="Wingdings" pitchFamily="2" charset="2"/>
              <a:buNone/>
            </a:pPr>
            <a:r>
              <a:rPr lang="en-US" altLang="zh-CN" sz="1600"/>
              <a:t>0x07, 0xe1, 0x87, 0xe0, 0x03, 0x3f, 0xfc, 0xc0,</a:t>
            </a:r>
          </a:p>
          <a:p>
            <a:pPr>
              <a:buFont typeface="Wingdings" pitchFamily="2" charset="2"/>
              <a:buNone/>
            </a:pPr>
            <a:r>
              <a:rPr lang="en-US" altLang="zh-CN" sz="1600"/>
              <a:t>0x03, 0x31, 0x8c, 0xc0, 0x03, 0x33, 0xcc, 0xc0,</a:t>
            </a:r>
          </a:p>
          <a:p>
            <a:pPr>
              <a:buFont typeface="Wingdings" pitchFamily="2" charset="2"/>
              <a:buNone/>
            </a:pPr>
            <a:r>
              <a:rPr lang="en-US" altLang="zh-CN" sz="1600"/>
              <a:t>0x06, 0x64, 0x26, 0x60, 0x0c, 0xcc, 0x33, 0x30,</a:t>
            </a:r>
          </a:p>
          <a:p>
            <a:pPr>
              <a:buFont typeface="Wingdings" pitchFamily="2" charset="2"/>
              <a:buNone/>
            </a:pPr>
            <a:r>
              <a:rPr lang="en-US" altLang="zh-CN" sz="1600"/>
              <a:t>0x18, 0xcc, 0x33, 0x18, 0x10, 0xc4, 0x23, 0x08,</a:t>
            </a:r>
          </a:p>
          <a:p>
            <a:pPr>
              <a:buFont typeface="Wingdings" pitchFamily="2" charset="2"/>
              <a:buNone/>
            </a:pPr>
            <a:r>
              <a:rPr lang="en-US" altLang="zh-CN" sz="1600"/>
              <a:t>0x10, 0x63, 0xC6, 0x08, 0x10, 0x30, 0x0c, 0x08,</a:t>
            </a:r>
          </a:p>
          <a:p>
            <a:pPr>
              <a:buFont typeface="Wingdings" pitchFamily="2" charset="2"/>
              <a:buNone/>
            </a:pPr>
            <a:r>
              <a:rPr lang="en-US" altLang="zh-CN" sz="1600"/>
              <a:t>0x10, 0x18, 0x18, 0x08, 0x10, 0x00, 0x00, 0x08</a:t>
            </a:r>
          </a:p>
          <a:p>
            <a:pPr>
              <a:buFont typeface="Wingdings" pitchFamily="2" charset="2"/>
              <a:buNone/>
            </a:pPr>
            <a:r>
              <a:rPr lang="en-US" altLang="zh-CN" sz="1600"/>
              <a:t>};</a:t>
            </a:r>
          </a:p>
          <a:p>
            <a:pPr>
              <a:buFont typeface="Wingdings" pitchFamily="2" charset="2"/>
              <a:buNone/>
            </a:pPr>
            <a:r>
              <a:rPr lang="zh-CN" altLang="en-US" sz="1600"/>
              <a:t>　</a:t>
            </a:r>
          </a:p>
          <a:p>
            <a:pPr>
              <a:buFont typeface="Wingdings" pitchFamily="2" charset="2"/>
              <a:buNone/>
            </a:pPr>
            <a:r>
              <a:rPr lang="en-US" altLang="zh-CN" sz="1600"/>
              <a:t>GLubyte halftone[] = { //</a:t>
            </a:r>
            <a:r>
              <a:rPr lang="zh-CN" altLang="en-US" sz="1600"/>
              <a:t>第三个矩形点画模式的</a:t>
            </a:r>
            <a:r>
              <a:rPr lang="en-US" altLang="zh-CN" sz="1600"/>
              <a:t>mask</a:t>
            </a:r>
            <a:r>
              <a:rPr lang="zh-CN" altLang="en-US" sz="1600"/>
              <a:t>值</a:t>
            </a:r>
          </a:p>
          <a:p>
            <a:pPr>
              <a:buFont typeface="Wingdings" pitchFamily="2" charset="2"/>
              <a:buNone/>
            </a:pPr>
            <a:r>
              <a:rPr lang="en-US" altLang="zh-CN" sz="1600"/>
              <a:t>0xAA, 0xAA, 0xAA, 0xAA, 0x55, 0x55, 0x55, 0x55,</a:t>
            </a:r>
          </a:p>
          <a:p>
            <a:pPr>
              <a:buFont typeface="Wingdings" pitchFamily="2" charset="2"/>
              <a:buNone/>
            </a:pPr>
            <a:r>
              <a:rPr lang="en-US" altLang="zh-CN" sz="1600"/>
              <a:t>0xAA, 0xAA, 0xAA, 0xAA, 0x55, 0x55, 0x55, 0x55,</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EFC9C75-6FBF-440E-9D2C-D5B8E4D40AB0}"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5A020167-CA31-4CD7-A803-224ED85D6B81}" type="slidenum">
              <a:rPr lang="en-US" altLang="zh-CN"/>
              <a:pPr/>
              <a:t>89</a:t>
            </a:fld>
            <a:endParaRPr lang="en-US" altLang="zh-CN"/>
          </a:p>
        </p:txBody>
      </p:sp>
      <p:sp>
        <p:nvSpPr>
          <p:cNvPr id="1159170" name="Rectangle 2"/>
          <p:cNvSpPr>
            <a:spLocks noGrp="1" noRot="1" noChangeArrowheads="1"/>
          </p:cNvSpPr>
          <p:nvPr>
            <p:ph type="title"/>
          </p:nvPr>
        </p:nvSpPr>
        <p:spPr/>
        <p:txBody>
          <a:bodyPr/>
          <a:lstStyle/>
          <a:p>
            <a:r>
              <a:rPr lang="zh-CN" altLang="en-US" b="1" u="sng"/>
              <a:t>第二章：数据接口与交换标准</a:t>
            </a:r>
          </a:p>
        </p:txBody>
      </p:sp>
      <p:sp>
        <p:nvSpPr>
          <p:cNvPr id="1159171" name="Rectangle 3"/>
          <p:cNvSpPr>
            <a:spLocks noGrp="1" noRot="1" noChangeArrowheads="1"/>
          </p:cNvSpPr>
          <p:nvPr>
            <p:ph type="body" idx="1"/>
          </p:nvPr>
        </p:nvSpPr>
        <p:spPr/>
        <p:txBody>
          <a:bodyPr/>
          <a:lstStyle/>
          <a:p>
            <a:pPr>
              <a:buFont typeface="Wingdings" pitchFamily="2" charset="2"/>
              <a:buNone/>
            </a:pPr>
            <a:r>
              <a:rPr lang="en-US" altLang="zh-CN" sz="1600"/>
              <a:t>0xAA, 0xAA, 0xAA, 0xAA, 0x55, 0x55, 0x55, 0x55,</a:t>
            </a:r>
          </a:p>
          <a:p>
            <a:pPr>
              <a:buFont typeface="Wingdings" pitchFamily="2" charset="2"/>
              <a:buNone/>
            </a:pPr>
            <a:r>
              <a:rPr lang="en-US" altLang="zh-CN" sz="1600"/>
              <a:t>0xAA, 0xAA, 0xAA, 0xAA, 0x55, 0x55, 0x55, 0x55,</a:t>
            </a:r>
          </a:p>
          <a:p>
            <a:pPr>
              <a:buFont typeface="Wingdings" pitchFamily="2" charset="2"/>
              <a:buNone/>
            </a:pPr>
            <a:r>
              <a:rPr lang="en-US" altLang="zh-CN" sz="1600"/>
              <a:t>0xAA, 0xAA, 0xAA, 0xAA, 0x55, 0x55, 0x55, 0x55,</a:t>
            </a:r>
          </a:p>
          <a:p>
            <a:pPr>
              <a:buFont typeface="Wingdings" pitchFamily="2" charset="2"/>
              <a:buNone/>
            </a:pPr>
            <a:r>
              <a:rPr lang="en-US" altLang="zh-CN" sz="1600"/>
              <a:t>0xAA, 0xAA, 0xAA, 0xAA, 0x55, 0x55, 0x55, 0x55,</a:t>
            </a:r>
          </a:p>
          <a:p>
            <a:pPr>
              <a:buFont typeface="Wingdings" pitchFamily="2" charset="2"/>
              <a:buNone/>
            </a:pPr>
            <a:r>
              <a:rPr lang="en-US" altLang="zh-CN" sz="1600"/>
              <a:t>0xAA, 0xAA, 0xAA, 0xAA, 0x55, 0x55, 0x55, 0x55,</a:t>
            </a:r>
          </a:p>
          <a:p>
            <a:pPr>
              <a:buFont typeface="Wingdings" pitchFamily="2" charset="2"/>
              <a:buNone/>
            </a:pPr>
            <a:r>
              <a:rPr lang="en-US" altLang="zh-CN" sz="1600"/>
              <a:t>0xAA, 0xAA, 0xAA, 0xAA, 0x55, 0x55, 0x55, 0x55,</a:t>
            </a:r>
          </a:p>
          <a:p>
            <a:pPr>
              <a:buFont typeface="Wingdings" pitchFamily="2" charset="2"/>
              <a:buNone/>
            </a:pPr>
            <a:r>
              <a:rPr lang="en-US" altLang="zh-CN" sz="1600"/>
              <a:t>0xAA, 0xAA, 0xAA, 0xAA, 0x55, 0x55, 0x55, 0x55,</a:t>
            </a:r>
          </a:p>
          <a:p>
            <a:pPr>
              <a:buFont typeface="Wingdings" pitchFamily="2" charset="2"/>
              <a:buNone/>
            </a:pPr>
            <a:r>
              <a:rPr lang="en-US" altLang="zh-CN" sz="1600"/>
              <a:t>0xAA, 0xAA, 0xAA, 0xAA, 0x55, 0x55, 0x55, 0x55,</a:t>
            </a:r>
          </a:p>
          <a:p>
            <a:pPr>
              <a:buFont typeface="Wingdings" pitchFamily="2" charset="2"/>
              <a:buNone/>
            </a:pPr>
            <a:r>
              <a:rPr lang="en-US" altLang="zh-CN" sz="1600"/>
              <a:t>0xAA, 0xAA, 0xAA, 0xAA, 0x55, 0x55, 0x55, 0x55,</a:t>
            </a:r>
          </a:p>
          <a:p>
            <a:pPr>
              <a:buFont typeface="Wingdings" pitchFamily="2" charset="2"/>
              <a:buNone/>
            </a:pPr>
            <a:r>
              <a:rPr lang="en-US" altLang="zh-CN" sz="1600"/>
              <a:t>0xAA, 0xAA, 0xAA, 0xAA, 0x55, 0x55, 0x55, 0x55,</a:t>
            </a:r>
          </a:p>
          <a:p>
            <a:pPr>
              <a:buFont typeface="Wingdings" pitchFamily="2" charset="2"/>
              <a:buNone/>
            </a:pPr>
            <a:r>
              <a:rPr lang="en-US" altLang="zh-CN" sz="1600"/>
              <a:t>0xAA, 0xAA, 0xAA, 0xAA, 0x55, 0x55, 0x55, 0x55,</a:t>
            </a:r>
          </a:p>
          <a:p>
            <a:pPr>
              <a:buFont typeface="Wingdings" pitchFamily="2" charset="2"/>
              <a:buNone/>
            </a:pPr>
            <a:r>
              <a:rPr lang="en-US" altLang="zh-CN" sz="1600"/>
              <a:t>0xAA, 0xAA, 0xAA, 0xAA, 0x55, 0x55, 0x55, 0x55,</a:t>
            </a:r>
          </a:p>
          <a:p>
            <a:pPr>
              <a:buFont typeface="Wingdings" pitchFamily="2" charset="2"/>
              <a:buNone/>
            </a:pPr>
            <a:r>
              <a:rPr lang="en-US" altLang="zh-CN" sz="1600"/>
              <a:t>0xAA, 0xAA, 0xAA, 0xAA, 0x55, 0x55, 0x55, 0x55,</a:t>
            </a:r>
          </a:p>
          <a:p>
            <a:pPr>
              <a:buFont typeface="Wingdings" pitchFamily="2" charset="2"/>
              <a:buNone/>
            </a:pPr>
            <a:r>
              <a:rPr lang="en-US" altLang="zh-CN" sz="1600"/>
              <a:t>0xAA, 0xAA, 0xAA, 0xAA, 0x55, 0x55, 0x55, 0x55</a:t>
            </a:r>
          </a:p>
          <a:p>
            <a:pPr>
              <a:buFont typeface="Wingdings" pitchFamily="2" charset="2"/>
              <a:buNone/>
            </a:pPr>
            <a:r>
              <a:rPr lang="en-US" altLang="zh-CN" sz="160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E0508C1-434E-4C40-9322-A0F10BFC64D2}"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9B1577F1-6E95-4F08-9E43-4CFAE3DBCF17}" type="slidenum">
              <a:rPr lang="en-US" altLang="zh-CN"/>
              <a:pPr/>
              <a:t>9</a:t>
            </a:fld>
            <a:endParaRPr lang="en-US" altLang="zh-CN"/>
          </a:p>
        </p:txBody>
      </p:sp>
      <p:sp>
        <p:nvSpPr>
          <p:cNvPr id="904194" name="Rectangle 2"/>
          <p:cNvSpPr>
            <a:spLocks noGrp="1" noRot="1" noChangeArrowheads="1"/>
          </p:cNvSpPr>
          <p:nvPr>
            <p:ph type="title"/>
          </p:nvPr>
        </p:nvSpPr>
        <p:spPr/>
        <p:txBody>
          <a:bodyPr/>
          <a:lstStyle/>
          <a:p>
            <a:r>
              <a:rPr lang="zh-CN" altLang="en-US" b="1" u="sng"/>
              <a:t>第二章：数据接口与交换标准</a:t>
            </a:r>
          </a:p>
        </p:txBody>
      </p:sp>
      <p:sp>
        <p:nvSpPr>
          <p:cNvPr id="904195" name="Rectangle 3"/>
          <p:cNvSpPr>
            <a:spLocks noGrp="1" noRot="1" noChangeArrowheads="1"/>
          </p:cNvSpPr>
          <p:nvPr>
            <p:ph type="body" idx="1"/>
          </p:nvPr>
        </p:nvSpPr>
        <p:spPr/>
        <p:txBody>
          <a:bodyPr/>
          <a:lstStyle/>
          <a:p>
            <a:pPr lvl="1"/>
            <a:r>
              <a:rPr lang="en-US" altLang="zh-CN" sz="2000"/>
              <a:t>GKSM</a:t>
            </a:r>
            <a:r>
              <a:rPr lang="zh-CN" altLang="en-US" sz="2000"/>
              <a:t>的内容和格式不是</a:t>
            </a:r>
            <a:r>
              <a:rPr lang="en-US" altLang="zh-CN" sz="2000"/>
              <a:t>GKS</a:t>
            </a:r>
            <a:r>
              <a:rPr lang="zh-CN" altLang="en-US" sz="2000"/>
              <a:t>标准的组成部分，它在</a:t>
            </a:r>
            <a:r>
              <a:rPr lang="en-US" altLang="zh-CN" sz="2000"/>
              <a:t>ISO</a:t>
            </a:r>
            <a:r>
              <a:rPr lang="zh-CN" altLang="en-US" sz="2000"/>
              <a:t>的另一个标准，计算机图形元文件</a:t>
            </a:r>
            <a:r>
              <a:rPr lang="en-US" altLang="zh-CN" sz="2000"/>
              <a:t>(CGM)</a:t>
            </a:r>
            <a:r>
              <a:rPr lang="zh-CN" altLang="en-US" sz="2000"/>
              <a:t>中规定。但在</a:t>
            </a:r>
            <a:r>
              <a:rPr lang="en-US" altLang="zh-CN" sz="2000"/>
              <a:t>GKS</a:t>
            </a:r>
            <a:r>
              <a:rPr lang="zh-CN" altLang="en-US" sz="2000"/>
              <a:t>标准文本</a:t>
            </a:r>
            <a:r>
              <a:rPr lang="en-US" altLang="zh-CN" sz="2000"/>
              <a:t>ISO 7942</a:t>
            </a:r>
            <a:r>
              <a:rPr lang="zh-CN" altLang="en-US" sz="2000"/>
              <a:t>的附录</a:t>
            </a:r>
            <a:r>
              <a:rPr lang="en-US" altLang="zh-CN" sz="2000"/>
              <a:t>E</a:t>
            </a:r>
            <a:r>
              <a:rPr lang="zh-CN" altLang="en-US" sz="2000"/>
              <a:t>中给出了一个为</a:t>
            </a:r>
            <a:r>
              <a:rPr lang="en-US" altLang="zh-CN" sz="2000"/>
              <a:t>GKS</a:t>
            </a:r>
            <a:r>
              <a:rPr lang="zh-CN" altLang="en-US" sz="2000"/>
              <a:t>设计的元文件，旨在提供一种记录方法的元文件类型，功能覆盖了</a:t>
            </a:r>
            <a:r>
              <a:rPr lang="en-US" altLang="zh-CN" sz="2000"/>
              <a:t>GKS</a:t>
            </a:r>
            <a:r>
              <a:rPr lang="zh-CN" altLang="en-US" sz="2000"/>
              <a:t>输出功能的全部范围，适用于图形获取、结构化图形获取和对话获取。</a:t>
            </a:r>
            <a:r>
              <a:rPr lang="en-US" altLang="zh-CN" sz="2000"/>
              <a:t>CGM</a:t>
            </a:r>
            <a:r>
              <a:rPr lang="zh-CN" altLang="en-US" sz="2000"/>
              <a:t>只适用于图形获取，对结构化图形获取和对话获取，</a:t>
            </a:r>
            <a:r>
              <a:rPr lang="en-US" altLang="zh-CN" sz="2000"/>
              <a:t>CGM</a:t>
            </a:r>
            <a:r>
              <a:rPr lang="zh-CN" altLang="en-US" sz="2000"/>
              <a:t>显得无能为力。</a:t>
            </a:r>
            <a:r>
              <a:rPr lang="en-US" altLang="zh-CN" sz="2000"/>
              <a:t>GKSM</a:t>
            </a:r>
            <a:r>
              <a:rPr lang="zh-CN" altLang="en-US" sz="2000"/>
              <a:t>虽然不是</a:t>
            </a:r>
            <a:r>
              <a:rPr lang="en-US" altLang="zh-CN" sz="2000"/>
              <a:t>GKS</a:t>
            </a:r>
            <a:r>
              <a:rPr lang="zh-CN" altLang="en-US" sz="2000"/>
              <a:t>标准的一部分，但由于它是专为</a:t>
            </a:r>
            <a:r>
              <a:rPr lang="en-US" altLang="zh-CN" sz="2000"/>
              <a:t>GKS</a:t>
            </a:r>
            <a:r>
              <a:rPr lang="zh-CN" altLang="en-US" sz="2000"/>
              <a:t>设计，特别适合于图形信息从一个</a:t>
            </a:r>
            <a:r>
              <a:rPr lang="en-US" altLang="zh-CN" sz="2000"/>
              <a:t>GKS</a:t>
            </a:r>
            <a:r>
              <a:rPr lang="zh-CN" altLang="en-US" sz="2000"/>
              <a:t>应用程序到另一个应用程序之间的传递，不少</a:t>
            </a:r>
            <a:r>
              <a:rPr lang="en-US" altLang="zh-CN" sz="2000"/>
              <a:t>GKS</a:t>
            </a:r>
            <a:r>
              <a:rPr lang="zh-CN" altLang="en-US" sz="2000"/>
              <a:t>实现系统仍采用该附录中元文件规定的内容做为实现</a:t>
            </a:r>
            <a:r>
              <a:rPr lang="en-US" altLang="zh-CN" sz="2000"/>
              <a:t>GKS</a:t>
            </a:r>
            <a:r>
              <a:rPr lang="zh-CN" altLang="en-US" sz="2000"/>
              <a:t>元文件功能的基础</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A481A68-B71C-4360-A9AC-E673E2589BDD}"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F5455196-04FA-4A80-BE59-7298CF97C805}" type="slidenum">
              <a:rPr lang="en-US" altLang="zh-CN"/>
              <a:pPr/>
              <a:t>90</a:t>
            </a:fld>
            <a:endParaRPr lang="en-US" altLang="zh-CN"/>
          </a:p>
        </p:txBody>
      </p:sp>
      <p:sp>
        <p:nvSpPr>
          <p:cNvPr id="1160194" name="Rectangle 2"/>
          <p:cNvSpPr>
            <a:spLocks noGrp="1" noRot="1" noChangeArrowheads="1"/>
          </p:cNvSpPr>
          <p:nvPr>
            <p:ph type="title"/>
          </p:nvPr>
        </p:nvSpPr>
        <p:spPr/>
        <p:txBody>
          <a:bodyPr/>
          <a:lstStyle/>
          <a:p>
            <a:r>
              <a:rPr lang="zh-CN" altLang="en-US" b="1" u="sng"/>
              <a:t>第二章：数据接口与交换标准</a:t>
            </a:r>
          </a:p>
        </p:txBody>
      </p:sp>
      <p:sp>
        <p:nvSpPr>
          <p:cNvPr id="1160195" name="Rectangle 3"/>
          <p:cNvSpPr>
            <a:spLocks noGrp="1" noRot="1" noChangeArrowheads="1"/>
          </p:cNvSpPr>
          <p:nvPr>
            <p:ph type="body" idx="1"/>
          </p:nvPr>
        </p:nvSpPr>
        <p:spPr/>
        <p:txBody>
          <a:bodyPr/>
          <a:lstStyle/>
          <a:p>
            <a:pPr>
              <a:buFont typeface="Wingdings" pitchFamily="2" charset="2"/>
              <a:buNone/>
            </a:pPr>
            <a:r>
              <a:rPr lang="en-US" altLang="zh-CN" sz="1600"/>
              <a:t>glClear (GL_COLOR_BUFFER_BIT);</a:t>
            </a:r>
          </a:p>
          <a:p>
            <a:pPr>
              <a:buFont typeface="Wingdings" pitchFamily="2" charset="2"/>
              <a:buNone/>
            </a:pPr>
            <a:r>
              <a:rPr lang="en-US" altLang="zh-CN" sz="1600"/>
              <a:t>glColor3f (1.0, 1.0, 1.0);</a:t>
            </a:r>
          </a:p>
          <a:p>
            <a:pPr>
              <a:buFont typeface="Wingdings" pitchFamily="2" charset="2"/>
              <a:buNone/>
            </a:pPr>
            <a:r>
              <a:rPr lang="en-US" altLang="zh-CN" sz="1600"/>
              <a:t>glRectf (25.0, 25.0, 125.0, 125.0);</a:t>
            </a:r>
          </a:p>
          <a:p>
            <a:pPr>
              <a:buFont typeface="Wingdings" pitchFamily="2" charset="2"/>
              <a:buNone/>
            </a:pPr>
            <a:r>
              <a:rPr lang="en-US" altLang="zh-CN" sz="1600"/>
              <a:t>glEnable (GL_POLYGON_STIPPLE);</a:t>
            </a:r>
          </a:p>
          <a:p>
            <a:pPr>
              <a:buFont typeface="Wingdings" pitchFamily="2" charset="2"/>
              <a:buNone/>
            </a:pPr>
            <a:r>
              <a:rPr lang="en-US" altLang="zh-CN" sz="1600"/>
              <a:t>glPolygonStipple (fly);</a:t>
            </a:r>
          </a:p>
          <a:p>
            <a:pPr>
              <a:buFont typeface="Wingdings" pitchFamily="2" charset="2"/>
              <a:buNone/>
            </a:pPr>
            <a:r>
              <a:rPr lang="en-US" altLang="zh-CN" sz="1600"/>
              <a:t>glRectf (125.0, 25.0, 225.0, 125.0);</a:t>
            </a:r>
          </a:p>
          <a:p>
            <a:pPr>
              <a:buFont typeface="Wingdings" pitchFamily="2" charset="2"/>
              <a:buNone/>
            </a:pPr>
            <a:r>
              <a:rPr lang="en-US" altLang="zh-CN" sz="1600"/>
              <a:t>glPolygonStipple (halftone);</a:t>
            </a:r>
          </a:p>
          <a:p>
            <a:pPr>
              <a:buFont typeface="Wingdings" pitchFamily="2" charset="2"/>
              <a:buNone/>
            </a:pPr>
            <a:r>
              <a:rPr lang="en-US" altLang="zh-CN" sz="1600"/>
              <a:t>glRectf (225.0, 25.0, 325.0, 125.0);</a:t>
            </a:r>
          </a:p>
          <a:p>
            <a:pPr>
              <a:buFont typeface="Wingdings" pitchFamily="2" charset="2"/>
              <a:buNone/>
            </a:pPr>
            <a:r>
              <a:rPr lang="en-US" altLang="zh-CN" sz="1600"/>
              <a:t>glDisable (GL_POLYGON_STIPPLE);</a:t>
            </a:r>
          </a:p>
          <a:p>
            <a:pPr>
              <a:buFont typeface="Wingdings" pitchFamily="2" charset="2"/>
              <a:buNone/>
            </a:pPr>
            <a:r>
              <a:rPr lang="zh-CN" altLang="en-US" sz="1600"/>
              <a:t>　</a:t>
            </a:r>
          </a:p>
          <a:p>
            <a:pPr>
              <a:buFont typeface="Wingdings" pitchFamily="2" charset="2"/>
              <a:buNone/>
            </a:pPr>
            <a:r>
              <a:rPr lang="en-US" altLang="zh-CN" sz="1600"/>
              <a:t>glFlush ();</a:t>
            </a:r>
          </a:p>
          <a:p>
            <a:pPr>
              <a:buFont typeface="Wingdings" pitchFamily="2" charset="2"/>
              <a:buNone/>
            </a:pPr>
            <a:r>
              <a:rPr lang="en-US" altLang="zh-CN" sz="1600"/>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DC6F828-9DDE-4AAD-8DF6-DFB6D6B89E3B}"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3F2A5CE4-66E4-4FF0-B838-A5A012764629}" type="slidenum">
              <a:rPr lang="en-US" altLang="zh-CN"/>
              <a:pPr/>
              <a:t>91</a:t>
            </a:fld>
            <a:endParaRPr lang="en-US" altLang="zh-CN"/>
          </a:p>
        </p:txBody>
      </p:sp>
      <p:sp>
        <p:nvSpPr>
          <p:cNvPr id="1161218" name="Rectangle 2"/>
          <p:cNvSpPr>
            <a:spLocks noGrp="1" noRot="1" noChangeArrowheads="1"/>
          </p:cNvSpPr>
          <p:nvPr>
            <p:ph type="title"/>
          </p:nvPr>
        </p:nvSpPr>
        <p:spPr/>
        <p:txBody>
          <a:bodyPr/>
          <a:lstStyle/>
          <a:p>
            <a:r>
              <a:rPr lang="zh-CN" altLang="en-US" b="1" u="sng"/>
              <a:t>第二章：数据接口与交换标准</a:t>
            </a:r>
          </a:p>
        </p:txBody>
      </p:sp>
      <p:sp>
        <p:nvSpPr>
          <p:cNvPr id="1161219" name="Rectangle 3"/>
          <p:cNvSpPr>
            <a:spLocks noGrp="1" noRot="1" noChangeArrowheads="1"/>
          </p:cNvSpPr>
          <p:nvPr>
            <p:ph type="body" idx="1"/>
          </p:nvPr>
        </p:nvSpPr>
        <p:spPr/>
        <p:txBody>
          <a:bodyPr/>
          <a:lstStyle/>
          <a:p>
            <a:pPr>
              <a:buFont typeface="Wingdings" pitchFamily="2" charset="2"/>
              <a:buNone/>
            </a:pPr>
            <a:r>
              <a:rPr lang="en-US" altLang="zh-CN" sz="1600"/>
              <a:t>void myinit (void)</a:t>
            </a:r>
          </a:p>
          <a:p>
            <a:pPr>
              <a:buFont typeface="Wingdings" pitchFamily="2" charset="2"/>
              <a:buNone/>
            </a:pPr>
            <a:r>
              <a:rPr lang="en-US" altLang="zh-CN" sz="1600"/>
              <a:t>{</a:t>
            </a:r>
          </a:p>
          <a:p>
            <a:pPr>
              <a:buFont typeface="Wingdings" pitchFamily="2" charset="2"/>
              <a:buNone/>
            </a:pPr>
            <a:r>
              <a:rPr lang="en-US" altLang="zh-CN" sz="1600"/>
              <a:t>glClearColor (0.0, 0.0, 0.0, 0.0);</a:t>
            </a:r>
          </a:p>
          <a:p>
            <a:pPr>
              <a:buFont typeface="Wingdings" pitchFamily="2" charset="2"/>
              <a:buNone/>
            </a:pPr>
            <a:r>
              <a:rPr lang="en-US" altLang="zh-CN" sz="1600"/>
              <a:t>glShadeModel (GL_FLAT);</a:t>
            </a:r>
          </a:p>
          <a:p>
            <a:pPr>
              <a:buFont typeface="Wingdings" pitchFamily="2" charset="2"/>
              <a:buNone/>
            </a:pPr>
            <a:r>
              <a:rPr lang="en-US" altLang="zh-CN" sz="1600"/>
              <a:t>}</a:t>
            </a:r>
          </a:p>
          <a:p>
            <a:pPr>
              <a:buFont typeface="Wingdings" pitchFamily="2" charset="2"/>
              <a:buNone/>
            </a:pPr>
            <a:r>
              <a:rPr lang="zh-CN" altLang="en-US" sz="1600"/>
              <a:t>　</a:t>
            </a:r>
          </a:p>
          <a:p>
            <a:pPr>
              <a:buFont typeface="Wingdings" pitchFamily="2" charset="2"/>
              <a:buNone/>
            </a:pPr>
            <a:r>
              <a:rPr lang="en-US" altLang="zh-CN" sz="1600"/>
              <a:t>int main(int argc, char** argv)</a:t>
            </a:r>
          </a:p>
          <a:p>
            <a:pPr>
              <a:buFont typeface="Wingdings" pitchFamily="2" charset="2"/>
              <a:buNone/>
            </a:pPr>
            <a:r>
              <a:rPr lang="en-US" altLang="zh-CN" sz="1600"/>
              <a:t>{</a:t>
            </a:r>
          </a:p>
          <a:p>
            <a:pPr>
              <a:buFont typeface="Wingdings" pitchFamily="2" charset="2"/>
              <a:buNone/>
            </a:pPr>
            <a:r>
              <a:rPr lang="en-US" altLang="zh-CN" sz="1600"/>
              <a:t>auxInitDisplayMode (AUX_SINGLE | AUX_RGBA);</a:t>
            </a:r>
          </a:p>
          <a:p>
            <a:pPr>
              <a:buFont typeface="Wingdings" pitchFamily="2" charset="2"/>
              <a:buNone/>
            </a:pPr>
            <a:r>
              <a:rPr lang="en-US" altLang="zh-CN" sz="1600"/>
              <a:t>auxInitPosition (0, 0, 350, 150);</a:t>
            </a:r>
          </a:p>
          <a:p>
            <a:pPr>
              <a:buFont typeface="Wingdings" pitchFamily="2" charset="2"/>
              <a:buNone/>
            </a:pPr>
            <a:r>
              <a:rPr lang="en-US" altLang="zh-CN" sz="1600"/>
              <a:t>auxInitWindow (argv[0]);</a:t>
            </a:r>
          </a:p>
          <a:p>
            <a:pPr>
              <a:buFont typeface="Wingdings" pitchFamily="2" charset="2"/>
              <a:buNone/>
            </a:pPr>
            <a:r>
              <a:rPr lang="en-US" altLang="zh-CN" sz="1600"/>
              <a:t>myinit ();</a:t>
            </a:r>
          </a:p>
          <a:p>
            <a:pPr>
              <a:buFont typeface="Wingdings" pitchFamily="2" charset="2"/>
              <a:buNone/>
            </a:pPr>
            <a:r>
              <a:rPr lang="en-US" altLang="zh-CN" sz="1600"/>
              <a:t>auxMainLoop(display);</a:t>
            </a:r>
          </a:p>
          <a:p>
            <a:pPr>
              <a:buFont typeface="Wingdings" pitchFamily="2" charset="2"/>
              <a:buNone/>
            </a:pPr>
            <a:r>
              <a:rPr lang="en-US" altLang="zh-CN" sz="1600"/>
              <a:t>}</a:t>
            </a:r>
            <a:endParaRPr lang="en-US" altLang="zh-CN" sz="8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13DC181-FA41-4D1D-AADD-E8F9A240F7F4}"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2D5BAC9C-E3BF-4B15-8173-63A10D03C289}" type="slidenum">
              <a:rPr lang="en-US" altLang="zh-CN"/>
              <a:pPr/>
              <a:t>92</a:t>
            </a:fld>
            <a:endParaRPr lang="en-US" altLang="zh-CN"/>
          </a:p>
        </p:txBody>
      </p:sp>
      <p:sp>
        <p:nvSpPr>
          <p:cNvPr id="1112066" name="Rectangle 2"/>
          <p:cNvSpPr>
            <a:spLocks noGrp="1" noRot="1" noChangeArrowheads="1"/>
          </p:cNvSpPr>
          <p:nvPr>
            <p:ph type="title"/>
          </p:nvPr>
        </p:nvSpPr>
        <p:spPr/>
        <p:txBody>
          <a:bodyPr/>
          <a:lstStyle/>
          <a:p>
            <a:r>
              <a:rPr lang="zh-CN" altLang="en-US" b="1" u="sng"/>
              <a:t>第二章：数据接口与交换标准</a:t>
            </a:r>
          </a:p>
        </p:txBody>
      </p:sp>
      <p:pic>
        <p:nvPicPr>
          <p:cNvPr id="1112068" name="Picture 4" descr="CG_Gif_5_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025" y="1997075"/>
            <a:ext cx="7623175" cy="360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A178C30-29BA-4D18-A6A3-CB549A59DEC7}"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942046E6-A051-4E6A-BF9B-644983CC4B80}" type="slidenum">
              <a:rPr lang="en-US" altLang="zh-CN"/>
              <a:pPr/>
              <a:t>93</a:t>
            </a:fld>
            <a:endParaRPr lang="en-US" altLang="zh-CN"/>
          </a:p>
        </p:txBody>
      </p:sp>
      <p:sp>
        <p:nvSpPr>
          <p:cNvPr id="1113090" name="Rectangle 2"/>
          <p:cNvSpPr>
            <a:spLocks noGrp="1" noRot="1" noChangeArrowheads="1"/>
          </p:cNvSpPr>
          <p:nvPr>
            <p:ph type="title"/>
          </p:nvPr>
        </p:nvSpPr>
        <p:spPr/>
        <p:txBody>
          <a:bodyPr/>
          <a:lstStyle/>
          <a:p>
            <a:r>
              <a:rPr lang="zh-CN" altLang="en-US" b="1" u="sng"/>
              <a:t>第二章：数据接口与交换标准</a:t>
            </a:r>
          </a:p>
        </p:txBody>
      </p:sp>
      <p:sp>
        <p:nvSpPr>
          <p:cNvPr id="1113091" name="Rectangle 3"/>
          <p:cNvSpPr>
            <a:spLocks noGrp="1" noRot="1" noChangeArrowheads="1"/>
          </p:cNvSpPr>
          <p:nvPr>
            <p:ph type="body" idx="1"/>
          </p:nvPr>
        </p:nvSpPr>
        <p:spPr/>
        <p:txBody>
          <a:bodyPr/>
          <a:lstStyle/>
          <a:p>
            <a:pPr lvl="1"/>
            <a:r>
              <a:rPr lang="zh-CN" altLang="en-US" sz="2000"/>
              <a:t>控制多边形绘制</a:t>
            </a:r>
          </a:p>
          <a:p>
            <a:pPr lvl="2"/>
            <a:r>
              <a:rPr lang="zh-CN" altLang="en-US" sz="1800"/>
              <a:t>多边形的绘制通常是在多边形闭合边界内填充全部象素，但也可以只绘多边形边框，或只绘多边形顶点</a:t>
            </a:r>
          </a:p>
          <a:p>
            <a:pPr lvl="3"/>
            <a:r>
              <a:rPr lang="en-US" altLang="zh-CN" sz="1600"/>
              <a:t>void glPolygonMode(GLenum face,GLenum mode); </a:t>
            </a:r>
          </a:p>
          <a:p>
            <a:pPr lvl="3">
              <a:buFont typeface="Wingdings" pitchFamily="2" charset="2"/>
              <a:buNone/>
            </a:pPr>
            <a:r>
              <a:rPr lang="en-US" altLang="zh-CN" sz="1600"/>
              <a:t>	//face </a:t>
            </a:r>
            <a:r>
              <a:rPr lang="zh-CN" altLang="en-US" sz="1600"/>
              <a:t>控制多边形的正反面绘图方式</a:t>
            </a:r>
          </a:p>
          <a:p>
            <a:pPr lvl="3">
              <a:buFont typeface="Wingdings" pitchFamily="2" charset="2"/>
              <a:buNone/>
            </a:pPr>
            <a:r>
              <a:rPr lang="zh-CN" altLang="en-US" sz="1600"/>
              <a:t>	 </a:t>
            </a:r>
            <a:r>
              <a:rPr lang="en-US" altLang="zh-CN" sz="1600"/>
              <a:t>GL_FRONT_AND_BACK </a:t>
            </a:r>
            <a:r>
              <a:rPr lang="zh-CN" altLang="en-US" sz="1600"/>
              <a:t>正面和反面都画</a:t>
            </a:r>
            <a:r>
              <a:rPr lang="en-US" altLang="zh-CN" sz="1600"/>
              <a:t>; </a:t>
            </a:r>
          </a:p>
          <a:p>
            <a:pPr lvl="3">
              <a:buFont typeface="Wingdings" pitchFamily="2" charset="2"/>
              <a:buNone/>
            </a:pPr>
            <a:r>
              <a:rPr lang="en-US" altLang="zh-CN" sz="1600"/>
              <a:t>	 GL_FRONT </a:t>
            </a:r>
            <a:r>
              <a:rPr lang="zh-CN" altLang="en-US" sz="1600"/>
              <a:t>只画正面</a:t>
            </a:r>
            <a:r>
              <a:rPr lang="en-US" altLang="zh-CN" sz="1600"/>
              <a:t>; </a:t>
            </a:r>
          </a:p>
          <a:p>
            <a:pPr lvl="3">
              <a:buFont typeface="Wingdings" pitchFamily="2" charset="2"/>
              <a:buNone/>
            </a:pPr>
            <a:r>
              <a:rPr lang="en-US" altLang="zh-CN" sz="1600"/>
              <a:t>	 GL_BACK </a:t>
            </a:r>
            <a:r>
              <a:rPr lang="zh-CN" altLang="en-US" sz="1600"/>
              <a:t>只画反面。</a:t>
            </a:r>
          </a:p>
          <a:p>
            <a:pPr lvl="3">
              <a:buFont typeface="Wingdings" pitchFamily="2" charset="2"/>
              <a:buNone/>
            </a:pPr>
            <a:r>
              <a:rPr lang="zh-CN" altLang="en-US" sz="1600"/>
              <a:t>	 </a:t>
            </a:r>
            <a:r>
              <a:rPr lang="en-US" altLang="zh-CN" sz="1600"/>
              <a:t>mode </a:t>
            </a:r>
            <a:r>
              <a:rPr lang="zh-CN" altLang="en-US" sz="1600"/>
              <a:t>控制绘点、线框或填充多边形。</a:t>
            </a:r>
          </a:p>
          <a:p>
            <a:pPr lvl="3">
              <a:buFont typeface="Wingdings" pitchFamily="2" charset="2"/>
              <a:buNone/>
            </a:pPr>
            <a:r>
              <a:rPr lang="zh-CN" altLang="en-US" sz="1600"/>
              <a:t>	 </a:t>
            </a:r>
            <a:r>
              <a:rPr lang="en-US" altLang="zh-CN" sz="1600"/>
              <a:t>GL_POINT </a:t>
            </a:r>
            <a:r>
              <a:rPr lang="zh-CN" altLang="en-US" sz="1600"/>
              <a:t>用有一定间隔的点填充；</a:t>
            </a:r>
          </a:p>
          <a:p>
            <a:pPr lvl="3">
              <a:buFont typeface="Wingdings" pitchFamily="2" charset="2"/>
              <a:buNone/>
            </a:pPr>
            <a:r>
              <a:rPr lang="zh-CN" altLang="en-US" sz="1600"/>
              <a:t> 	 </a:t>
            </a:r>
            <a:r>
              <a:rPr lang="en-US" altLang="zh-CN" sz="1600"/>
              <a:t>GL_LINE </a:t>
            </a:r>
            <a:r>
              <a:rPr lang="zh-CN" altLang="en-US" sz="1600"/>
              <a:t>只画多边形的边框；</a:t>
            </a:r>
          </a:p>
          <a:p>
            <a:pPr lvl="3">
              <a:buFont typeface="Wingdings" pitchFamily="2" charset="2"/>
              <a:buNone/>
            </a:pPr>
            <a:r>
              <a:rPr lang="zh-CN" altLang="en-US" sz="1600"/>
              <a:t>	 </a:t>
            </a:r>
            <a:r>
              <a:rPr lang="en-US" altLang="zh-CN" sz="1600"/>
              <a:t>GL_FILL </a:t>
            </a:r>
            <a:r>
              <a:rPr lang="zh-CN" altLang="en-US" sz="1600"/>
              <a:t>填充多边形</a:t>
            </a:r>
          </a:p>
          <a:p>
            <a:pPr lvl="3">
              <a:buFont typeface="Wingdings" pitchFamily="2" charset="2"/>
              <a:buNone/>
            </a:pPr>
            <a:r>
              <a:rPr lang="zh-CN" altLang="en-US" sz="1600"/>
              <a:t>    </a:t>
            </a:r>
            <a:r>
              <a:rPr lang="en-US" altLang="zh-CN" sz="1600"/>
              <a:t>glPolygonMode(GL_FRONT_AND_BACK,GL_FILL)</a:t>
            </a:r>
            <a:r>
              <a:rPr lang="zh-CN" altLang="en-US" sz="1600"/>
              <a:t>；</a:t>
            </a:r>
            <a:r>
              <a:rPr lang="en-US" altLang="zh-CN" sz="1600"/>
              <a:t>//</a:t>
            </a:r>
            <a:r>
              <a:rPr lang="zh-CN" altLang="en-US" sz="1600"/>
              <a:t>缺省值，多边形正、背面都填充</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140F43D-6EE4-4A44-84DF-7FD93953EC48}"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704BA050-694F-4036-ABE2-580DEA5BC38B}" type="slidenum">
              <a:rPr lang="en-US" altLang="zh-CN"/>
              <a:pPr/>
              <a:t>94</a:t>
            </a:fld>
            <a:endParaRPr lang="en-US" altLang="zh-CN"/>
          </a:p>
        </p:txBody>
      </p:sp>
      <p:sp>
        <p:nvSpPr>
          <p:cNvPr id="1114114" name="Rectangle 2"/>
          <p:cNvSpPr>
            <a:spLocks noGrp="1" noRot="1" noChangeArrowheads="1"/>
          </p:cNvSpPr>
          <p:nvPr>
            <p:ph type="title"/>
          </p:nvPr>
        </p:nvSpPr>
        <p:spPr/>
        <p:txBody>
          <a:bodyPr/>
          <a:lstStyle/>
          <a:p>
            <a:r>
              <a:rPr lang="zh-CN" altLang="en-US" b="1" u="sng"/>
              <a:t>第二章：数据接口与交换标准</a:t>
            </a:r>
          </a:p>
        </p:txBody>
      </p:sp>
      <p:sp>
        <p:nvSpPr>
          <p:cNvPr id="1114115" name="Rectangle 3"/>
          <p:cNvSpPr>
            <a:spLocks noGrp="1" noRot="1" noChangeArrowheads="1"/>
          </p:cNvSpPr>
          <p:nvPr>
            <p:ph type="body" idx="1"/>
          </p:nvPr>
        </p:nvSpPr>
        <p:spPr/>
        <p:txBody>
          <a:bodyPr/>
          <a:lstStyle/>
          <a:p>
            <a:pPr lvl="2"/>
            <a:r>
              <a:rPr lang="zh-CN" altLang="en-US" sz="1800"/>
              <a:t>反转多边形面</a:t>
            </a:r>
          </a:p>
          <a:p>
            <a:pPr lvl="3"/>
            <a:r>
              <a:rPr lang="zh-CN" altLang="en-US" sz="1600"/>
              <a:t>在</a:t>
            </a:r>
            <a:r>
              <a:rPr lang="en-US" altLang="zh-CN" sz="1600"/>
              <a:t>OpenGL</a:t>
            </a:r>
            <a:r>
              <a:rPr lang="zh-CN" altLang="en-US" sz="1600"/>
              <a:t>中，每个多边形被认为是由两个面组成的：正面和反面。缺省时，在屏幕上以逆时针方向出现顶点的多边形称为正面，反之为背面。也可以利用函数</a:t>
            </a:r>
            <a:r>
              <a:rPr lang="en-US" altLang="zh-CN" sz="1600"/>
              <a:t>glFrontFace()</a:t>
            </a:r>
            <a:r>
              <a:rPr lang="zh-CN" altLang="en-US" sz="1600"/>
              <a:t>自行设置多边形的正面方向</a:t>
            </a:r>
          </a:p>
          <a:p>
            <a:pPr lvl="4"/>
            <a:r>
              <a:rPr lang="en-US" altLang="zh-CN" sz="1600"/>
              <a:t>void glFrontFace(Glenum mode)</a:t>
            </a:r>
            <a:r>
              <a:rPr lang="zh-CN" altLang="en-US" sz="1600"/>
              <a:t>；</a:t>
            </a:r>
          </a:p>
          <a:p>
            <a:pPr lvl="4">
              <a:buFont typeface="Wingdings" pitchFamily="2" charset="2"/>
              <a:buNone/>
            </a:pPr>
            <a:r>
              <a:rPr lang="zh-CN" altLang="en-US" sz="1600"/>
              <a:t>	</a:t>
            </a:r>
            <a:r>
              <a:rPr lang="en-US" altLang="zh-CN" sz="1600"/>
              <a:t>//</a:t>
            </a:r>
            <a:r>
              <a:rPr lang="zh-CN" altLang="en-US" sz="1600"/>
              <a:t>该函数定义多边形的正面方向</a:t>
            </a:r>
          </a:p>
          <a:p>
            <a:pPr lvl="4">
              <a:buFont typeface="Wingdings" pitchFamily="2" charset="2"/>
              <a:buNone/>
            </a:pPr>
            <a:r>
              <a:rPr lang="zh-CN" altLang="en-US" sz="1600"/>
              <a:t>    </a:t>
            </a:r>
            <a:r>
              <a:rPr lang="en-US" altLang="zh-CN" sz="1600"/>
              <a:t>mode</a:t>
            </a:r>
            <a:r>
              <a:rPr lang="zh-CN" altLang="en-US" sz="1600"/>
              <a:t>：</a:t>
            </a:r>
            <a:r>
              <a:rPr lang="en-US" altLang="zh-CN" sz="1600"/>
              <a:t>GL_CW(</a:t>
            </a:r>
            <a:r>
              <a:rPr lang="zh-CN" altLang="en-US" sz="1600"/>
              <a:t>顺时针方向为正面</a:t>
            </a:r>
            <a:r>
              <a:rPr lang="en-US" altLang="zh-CN" sz="1600"/>
              <a:t>)</a:t>
            </a:r>
            <a:r>
              <a:rPr lang="zh-CN" altLang="en-US" sz="1600"/>
              <a:t>；</a:t>
            </a:r>
          </a:p>
          <a:p>
            <a:pPr lvl="4">
              <a:buFont typeface="Wingdings" pitchFamily="2" charset="2"/>
              <a:buNone/>
            </a:pPr>
            <a:r>
              <a:rPr lang="zh-CN" altLang="en-US" sz="1600"/>
              <a:t>		</a:t>
            </a:r>
            <a:r>
              <a:rPr lang="en-US" altLang="zh-CN" sz="1600"/>
              <a:t>GL_CCW(</a:t>
            </a:r>
            <a:r>
              <a:rPr lang="zh-CN" altLang="en-US" sz="1600"/>
              <a:t>逆时针方向为正面，缺省值</a:t>
            </a:r>
            <a:r>
              <a:rPr lang="en-US" altLang="zh-CN" sz="1600"/>
              <a:t>)</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DDDC2E9-8728-4292-B1A2-9E15F55E0013}"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D7A3C49E-73B2-42E9-87BE-6832C89083B4}" type="slidenum">
              <a:rPr lang="en-US" altLang="zh-CN"/>
              <a:pPr/>
              <a:t>95</a:t>
            </a:fld>
            <a:endParaRPr lang="en-US" altLang="zh-CN"/>
          </a:p>
        </p:txBody>
      </p:sp>
      <p:sp>
        <p:nvSpPr>
          <p:cNvPr id="1115138" name="Rectangle 2"/>
          <p:cNvSpPr>
            <a:spLocks noGrp="1" noRot="1" noChangeArrowheads="1"/>
          </p:cNvSpPr>
          <p:nvPr>
            <p:ph type="title"/>
          </p:nvPr>
        </p:nvSpPr>
        <p:spPr/>
        <p:txBody>
          <a:bodyPr/>
          <a:lstStyle/>
          <a:p>
            <a:r>
              <a:rPr lang="zh-CN" altLang="en-US" b="1" u="sng"/>
              <a:t>第二章：数据接口与交换标准</a:t>
            </a:r>
          </a:p>
        </p:txBody>
      </p:sp>
      <p:sp>
        <p:nvSpPr>
          <p:cNvPr id="1115139" name="Rectangle 3"/>
          <p:cNvSpPr>
            <a:spLocks noGrp="1" noRot="1" noChangeArrowheads="1"/>
          </p:cNvSpPr>
          <p:nvPr>
            <p:ph type="body" idx="1"/>
          </p:nvPr>
        </p:nvSpPr>
        <p:spPr/>
        <p:txBody>
          <a:bodyPr/>
          <a:lstStyle/>
          <a:p>
            <a:pPr lvl="2"/>
            <a:r>
              <a:rPr lang="zh-CN" altLang="en-US" sz="2000"/>
              <a:t>裁剪多边形面</a:t>
            </a:r>
          </a:p>
          <a:p>
            <a:pPr lvl="3"/>
            <a:r>
              <a:rPr lang="zh-CN" altLang="en-US" sz="1800"/>
              <a:t>由一致方向的多边形构成完全闭合的曲面，其背面多边形总是被正面多边形所遮挡。通过</a:t>
            </a:r>
            <a:r>
              <a:rPr lang="en-US" altLang="zh-CN" sz="1800"/>
              <a:t>OpenGL</a:t>
            </a:r>
            <a:r>
              <a:rPr lang="zh-CN" altLang="en-US" sz="1800"/>
              <a:t>确定多边形为背面时，可剔除这些多边形，从而极大地提高几何体的绘制速度。同样，如果处在几何对象内部，只是背面多边形是可见时，则剔除正面多边形</a:t>
            </a:r>
          </a:p>
          <a:p>
            <a:pPr lvl="4"/>
            <a:r>
              <a:rPr lang="en-US" altLang="zh-CN" sz="1600"/>
              <a:t>void glCullFace(GLenum mode); </a:t>
            </a:r>
          </a:p>
          <a:p>
            <a:pPr lvl="4">
              <a:buFont typeface="Wingdings" pitchFamily="2" charset="2"/>
              <a:buNone/>
            </a:pPr>
            <a:r>
              <a:rPr lang="en-US" altLang="zh-CN" sz="1600"/>
              <a:t>	//</a:t>
            </a:r>
            <a:r>
              <a:rPr lang="zh-CN" altLang="en-US" sz="1600"/>
              <a:t>指定剔除正面或背面</a:t>
            </a:r>
          </a:p>
          <a:p>
            <a:pPr lvl="4">
              <a:buFont typeface="Wingdings" pitchFamily="2" charset="2"/>
              <a:buNone/>
            </a:pPr>
            <a:r>
              <a:rPr lang="zh-CN" altLang="en-US" sz="1600"/>
              <a:t>     </a:t>
            </a:r>
            <a:r>
              <a:rPr lang="en-US" altLang="zh-CN" sz="1600"/>
              <a:t>mode</a:t>
            </a:r>
            <a:r>
              <a:rPr lang="zh-CN" altLang="en-US" sz="1600"/>
              <a:t>： </a:t>
            </a:r>
            <a:r>
              <a:rPr lang="en-US" altLang="zh-CN" sz="1600"/>
              <a:t>GL_FRONT </a:t>
            </a:r>
            <a:r>
              <a:rPr lang="zh-CN" altLang="en-US" sz="1600"/>
              <a:t>剔除正面，</a:t>
            </a:r>
          </a:p>
          <a:p>
            <a:pPr lvl="4">
              <a:buFont typeface="Wingdings" pitchFamily="2" charset="2"/>
              <a:buNone/>
            </a:pPr>
            <a:r>
              <a:rPr lang="zh-CN" altLang="en-US" sz="1600"/>
              <a:t>		</a:t>
            </a:r>
            <a:r>
              <a:rPr lang="en-US" altLang="zh-CN" sz="1600"/>
              <a:t>GL_BACK </a:t>
            </a:r>
            <a:r>
              <a:rPr lang="zh-CN" altLang="en-US" sz="1600"/>
              <a:t>剔除背面</a:t>
            </a:r>
            <a:r>
              <a:rPr lang="en-US" altLang="zh-CN" sz="1600"/>
              <a:t>(</a:t>
            </a:r>
            <a:r>
              <a:rPr lang="zh-CN" altLang="en-US" sz="1600"/>
              <a:t>缺省</a:t>
            </a:r>
            <a:r>
              <a:rPr lang="en-US" altLang="zh-CN" sz="1600"/>
              <a:t>)</a:t>
            </a:r>
            <a:r>
              <a:rPr lang="zh-CN" altLang="en-US" sz="1600"/>
              <a:t>，</a:t>
            </a:r>
          </a:p>
          <a:p>
            <a:pPr lvl="4">
              <a:buFont typeface="Wingdings" pitchFamily="2" charset="2"/>
              <a:buNone/>
            </a:pPr>
            <a:r>
              <a:rPr lang="zh-CN" altLang="en-US" sz="1600"/>
              <a:t>		</a:t>
            </a:r>
            <a:r>
              <a:rPr lang="en-US" altLang="zh-CN" sz="1600"/>
              <a:t>GL_FRONT_AND_BACK </a:t>
            </a:r>
            <a:r>
              <a:rPr lang="zh-CN" altLang="en-US" sz="1600"/>
              <a:t>剔除全部；</a:t>
            </a:r>
          </a:p>
          <a:p>
            <a:pPr lvl="4"/>
            <a:r>
              <a:rPr lang="en-US" altLang="zh-CN" sz="1600"/>
              <a:t>glEnable(GL_CULL_FACE); </a:t>
            </a:r>
          </a:p>
          <a:p>
            <a:pPr lvl="4">
              <a:buFont typeface="Wingdings" pitchFamily="2" charset="2"/>
              <a:buNone/>
            </a:pPr>
            <a:r>
              <a:rPr lang="en-US" altLang="zh-CN" sz="1600"/>
              <a:t>	//</a:t>
            </a:r>
            <a:r>
              <a:rPr lang="zh-CN" altLang="en-US" sz="1600"/>
              <a:t>激活多边形剔除</a:t>
            </a:r>
          </a:p>
          <a:p>
            <a:pPr lvl="4"/>
            <a:r>
              <a:rPr lang="en-US" altLang="zh-CN" sz="1600"/>
              <a:t>glDisable(GL_CULL_FACE); </a:t>
            </a:r>
          </a:p>
          <a:p>
            <a:pPr lvl="4">
              <a:buFont typeface="Wingdings" pitchFamily="2" charset="2"/>
              <a:buNone/>
            </a:pPr>
            <a:r>
              <a:rPr lang="en-US" altLang="zh-CN" sz="1600"/>
              <a:t>	//</a:t>
            </a:r>
            <a:r>
              <a:rPr lang="zh-CN" altLang="en-US" sz="1600"/>
              <a:t>去活多边形剔除</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8308AB7-BFE4-4726-B206-BC88CBB6F586}"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4C7486F4-0136-4CD9-8EB6-E069EB46EAC3}" type="slidenum">
              <a:rPr lang="en-US" altLang="zh-CN"/>
              <a:pPr/>
              <a:t>96</a:t>
            </a:fld>
            <a:endParaRPr lang="en-US" altLang="zh-CN"/>
          </a:p>
        </p:txBody>
      </p:sp>
      <p:sp>
        <p:nvSpPr>
          <p:cNvPr id="1116162" name="Rectangle 2"/>
          <p:cNvSpPr>
            <a:spLocks noGrp="1" noRot="1" noChangeArrowheads="1"/>
          </p:cNvSpPr>
          <p:nvPr>
            <p:ph type="title"/>
          </p:nvPr>
        </p:nvSpPr>
        <p:spPr/>
        <p:txBody>
          <a:bodyPr/>
          <a:lstStyle/>
          <a:p>
            <a:r>
              <a:rPr lang="zh-CN" altLang="en-US" b="1" u="sng"/>
              <a:t>第二章：数据接口与交换标准</a:t>
            </a:r>
          </a:p>
        </p:txBody>
      </p:sp>
      <p:sp>
        <p:nvSpPr>
          <p:cNvPr id="1116163" name="Rectangle 3"/>
          <p:cNvSpPr>
            <a:spLocks noGrp="1" noRot="1" noChangeArrowheads="1"/>
          </p:cNvSpPr>
          <p:nvPr>
            <p:ph type="body" idx="1"/>
          </p:nvPr>
        </p:nvSpPr>
        <p:spPr/>
        <p:txBody>
          <a:bodyPr/>
          <a:lstStyle/>
          <a:p>
            <a:pPr lvl="1"/>
            <a:r>
              <a:rPr lang="zh-CN" altLang="en-US" sz="2000"/>
              <a:t>法向量</a:t>
            </a:r>
          </a:p>
          <a:p>
            <a:pPr lvl="2"/>
            <a:r>
              <a:rPr lang="zh-CN" altLang="en-US" sz="1800"/>
              <a:t>法向量是垂直于面的向量。平面上各个点有同一个法向量；曲面上各个点具有不同的法向量。几何对象的法向量定义了它在空间中的方向。在进行光照处理时，法向量十分重要，它决定了该对象可以接收多少光照</a:t>
            </a:r>
          </a:p>
          <a:p>
            <a:pPr lvl="2"/>
            <a:r>
              <a:rPr lang="zh-CN" altLang="en-US" sz="1800"/>
              <a:t>指定法向量</a:t>
            </a:r>
          </a:p>
          <a:p>
            <a:pPr lvl="3"/>
            <a:r>
              <a:rPr lang="en-US" altLang="zh-CN" sz="1600"/>
              <a:t>void glNormal3{bsidf}(TYPE nx,TYPE ny,TYPE nz);                              //nx,ny,nz </a:t>
            </a:r>
            <a:r>
              <a:rPr lang="zh-CN" altLang="en-US" sz="1600"/>
              <a:t>指定法向量的</a:t>
            </a:r>
            <a:r>
              <a:rPr lang="en-US" altLang="zh-CN" sz="1600"/>
              <a:t>x,y</a:t>
            </a:r>
            <a:r>
              <a:rPr lang="zh-CN" altLang="en-US" sz="1600"/>
              <a:t>和</a:t>
            </a:r>
            <a:r>
              <a:rPr lang="en-US" altLang="zh-CN" sz="1600"/>
              <a:t>z</a:t>
            </a:r>
            <a:r>
              <a:rPr lang="zh-CN" altLang="en-US" sz="1600"/>
              <a:t>坐标，缺省值为</a:t>
            </a:r>
            <a:r>
              <a:rPr lang="en-US" altLang="zh-CN" sz="1600"/>
              <a:t>(0,0,1)</a:t>
            </a:r>
          </a:p>
          <a:p>
            <a:pPr lvl="3"/>
            <a:r>
              <a:rPr lang="en-US" altLang="zh-CN" sz="1600"/>
              <a:t>void glNormal3{bsidf}v(const TYPE* v);                                                      //v</a:t>
            </a:r>
            <a:r>
              <a:rPr lang="zh-CN" altLang="en-US" sz="1600"/>
              <a:t>是指定当前法向量的</a:t>
            </a:r>
            <a:r>
              <a:rPr lang="en-US" altLang="zh-CN" sz="1600"/>
              <a:t>x,y</a:t>
            </a:r>
            <a:r>
              <a:rPr lang="zh-CN" altLang="en-US" sz="1600"/>
              <a:t>和</a:t>
            </a:r>
            <a:r>
              <a:rPr lang="en-US" altLang="zh-CN" sz="1600"/>
              <a:t>z</a:t>
            </a:r>
            <a:r>
              <a:rPr lang="zh-CN" altLang="en-US" sz="1600"/>
              <a:t>三元组</a:t>
            </a:r>
            <a:r>
              <a:rPr lang="en-US" altLang="zh-CN" sz="1600"/>
              <a:t>(</a:t>
            </a:r>
            <a:r>
              <a:rPr lang="zh-CN" altLang="en-US" sz="1600"/>
              <a:t>即矢量形式</a:t>
            </a:r>
            <a:r>
              <a:rPr lang="en-US" altLang="zh-CN" sz="1600"/>
              <a:t>)</a:t>
            </a:r>
            <a:r>
              <a:rPr lang="zh-CN" altLang="en-US" sz="1600"/>
              <a:t>的指针</a:t>
            </a:r>
          </a:p>
          <a:p>
            <a:pPr lvl="3"/>
            <a:r>
              <a:rPr lang="zh-CN" altLang="en-US" sz="1600"/>
              <a:t>用</a:t>
            </a:r>
            <a:r>
              <a:rPr lang="en-US" altLang="zh-CN" sz="1600"/>
              <a:t>glNormal*()</a:t>
            </a:r>
            <a:r>
              <a:rPr lang="zh-CN" altLang="en-US" sz="1600"/>
              <a:t>指定的法向量不一定为单位长度。可利用</a:t>
            </a:r>
            <a:r>
              <a:rPr lang="en-US" altLang="zh-CN" sz="1600"/>
              <a:t>glEnable(GL_NORMALIZE)</a:t>
            </a:r>
            <a:r>
              <a:rPr lang="zh-CN" altLang="en-US" sz="1600"/>
              <a:t>激活并自动规格化</a:t>
            </a:r>
          </a:p>
          <a:p>
            <a:pPr lvl="3"/>
            <a:r>
              <a:rPr lang="zh-CN" altLang="en-US" sz="1600"/>
              <a:t>用</a:t>
            </a:r>
            <a:r>
              <a:rPr lang="en-US" altLang="zh-CN" sz="1600"/>
              <a:t>glNormal*()</a:t>
            </a:r>
            <a:r>
              <a:rPr lang="zh-CN" altLang="en-US" sz="1600"/>
              <a:t>设置当前法向量后，调用</a:t>
            </a:r>
            <a:r>
              <a:rPr lang="en-US" altLang="zh-CN" sz="1600"/>
              <a:t>glVertex*(), </a:t>
            </a:r>
            <a:r>
              <a:rPr lang="zh-CN" altLang="en-US" sz="1600"/>
              <a:t>使指定的顶点被赋予当前的法向量</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575F3BF-60BE-457D-B612-61648F1F052C}" type="datetime1">
              <a:rPr lang="zh-CN" altLang="en-US"/>
              <a:pPr/>
              <a:t>2017/3/10</a:t>
            </a:fld>
            <a:endParaRPr lang="en-US" altLang="zh-CN"/>
          </a:p>
        </p:txBody>
      </p:sp>
      <p:sp>
        <p:nvSpPr>
          <p:cNvPr id="6" name="灯片编号占位符 5"/>
          <p:cNvSpPr>
            <a:spLocks noGrp="1"/>
          </p:cNvSpPr>
          <p:nvPr>
            <p:ph type="sldNum" sz="quarter" idx="12"/>
          </p:nvPr>
        </p:nvSpPr>
        <p:spPr/>
        <p:txBody>
          <a:bodyPr/>
          <a:lstStyle/>
          <a:p>
            <a:fld id="{3E3C7AB2-BE44-4D5F-9BB9-885D83C1EE23}" type="slidenum">
              <a:rPr lang="en-US" altLang="zh-CN"/>
              <a:pPr/>
              <a:t>97</a:t>
            </a:fld>
            <a:endParaRPr lang="en-US" altLang="zh-CN"/>
          </a:p>
        </p:txBody>
      </p:sp>
      <p:sp>
        <p:nvSpPr>
          <p:cNvPr id="1117186" name="Rectangle 2"/>
          <p:cNvSpPr>
            <a:spLocks noGrp="1" noRot="1" noChangeArrowheads="1"/>
          </p:cNvSpPr>
          <p:nvPr>
            <p:ph type="title"/>
          </p:nvPr>
        </p:nvSpPr>
        <p:spPr/>
        <p:txBody>
          <a:bodyPr/>
          <a:lstStyle/>
          <a:p>
            <a:r>
              <a:rPr lang="zh-CN" altLang="en-US" b="1" u="sng"/>
              <a:t>第二章：数据接口与交换标准</a:t>
            </a:r>
          </a:p>
        </p:txBody>
      </p:sp>
      <p:sp>
        <p:nvSpPr>
          <p:cNvPr id="1117187" name="Rectangle 3"/>
          <p:cNvSpPr>
            <a:spLocks noGrp="1" noRot="1" noChangeArrowheads="1"/>
          </p:cNvSpPr>
          <p:nvPr>
            <p:ph type="body" idx="1"/>
          </p:nvPr>
        </p:nvSpPr>
        <p:spPr/>
        <p:txBody>
          <a:bodyPr/>
          <a:lstStyle/>
          <a:p>
            <a:r>
              <a:rPr lang="en-US" altLang="zh-CN" sz="1800"/>
              <a:t>glBegin(GL_POLYGON);</a:t>
            </a:r>
          </a:p>
          <a:p>
            <a:pPr>
              <a:buFont typeface="Wingdings" pitchFamily="2" charset="2"/>
              <a:buNone/>
            </a:pPr>
            <a:r>
              <a:rPr lang="en-US" altLang="zh-CN" sz="1800"/>
              <a:t>     glNormal3fv(n0);</a:t>
            </a:r>
          </a:p>
          <a:p>
            <a:pPr>
              <a:buFont typeface="Wingdings" pitchFamily="2" charset="2"/>
              <a:buNone/>
            </a:pPr>
            <a:r>
              <a:rPr lang="en-US" altLang="zh-CN" sz="1800"/>
              <a:t>     glVertex3fv(v0); //</a:t>
            </a:r>
            <a:r>
              <a:rPr lang="zh-CN" altLang="en-US" sz="1800"/>
              <a:t>给顶点</a:t>
            </a:r>
            <a:r>
              <a:rPr lang="en-US" altLang="zh-CN" sz="1800"/>
              <a:t>v0</a:t>
            </a:r>
            <a:r>
              <a:rPr lang="zh-CN" altLang="en-US" sz="1800"/>
              <a:t>设置法向量</a:t>
            </a:r>
            <a:r>
              <a:rPr lang="en-US" altLang="zh-CN" sz="1800"/>
              <a:t>n0</a:t>
            </a:r>
          </a:p>
          <a:p>
            <a:pPr>
              <a:buFont typeface="Wingdings" pitchFamily="2" charset="2"/>
              <a:buNone/>
            </a:pPr>
            <a:r>
              <a:rPr lang="en-US" altLang="zh-CN" sz="1800"/>
              <a:t>     glNormal3fv(n1);</a:t>
            </a:r>
          </a:p>
          <a:p>
            <a:pPr>
              <a:buFont typeface="Wingdings" pitchFamily="2" charset="2"/>
              <a:buNone/>
            </a:pPr>
            <a:r>
              <a:rPr lang="en-US" altLang="zh-CN" sz="1800"/>
              <a:t>     glVertex3fv(v1); //</a:t>
            </a:r>
            <a:r>
              <a:rPr lang="zh-CN" altLang="en-US" sz="1800"/>
              <a:t>给顶点</a:t>
            </a:r>
            <a:r>
              <a:rPr lang="en-US" altLang="zh-CN" sz="1800"/>
              <a:t>v1</a:t>
            </a:r>
            <a:r>
              <a:rPr lang="zh-CN" altLang="en-US" sz="1800"/>
              <a:t>设置法向量</a:t>
            </a:r>
            <a:r>
              <a:rPr lang="en-US" altLang="zh-CN" sz="1800"/>
              <a:t>n1</a:t>
            </a:r>
          </a:p>
          <a:p>
            <a:pPr>
              <a:buFont typeface="Wingdings" pitchFamily="2" charset="2"/>
              <a:buNone/>
            </a:pPr>
            <a:r>
              <a:rPr lang="en-US" altLang="zh-CN" sz="1800"/>
              <a:t>     glNormal3fv(n2);</a:t>
            </a:r>
          </a:p>
          <a:p>
            <a:pPr>
              <a:buFont typeface="Wingdings" pitchFamily="2" charset="2"/>
              <a:buNone/>
            </a:pPr>
            <a:r>
              <a:rPr lang="en-US" altLang="zh-CN" sz="1800"/>
              <a:t>     glVertex3fv(v2); //</a:t>
            </a:r>
            <a:r>
              <a:rPr lang="zh-CN" altLang="en-US" sz="1800"/>
              <a:t>给顶点</a:t>
            </a:r>
            <a:r>
              <a:rPr lang="en-US" altLang="zh-CN" sz="1800"/>
              <a:t>v2</a:t>
            </a:r>
            <a:r>
              <a:rPr lang="zh-CN" altLang="en-US" sz="1800"/>
              <a:t>设置法向量</a:t>
            </a:r>
            <a:r>
              <a:rPr lang="en-US" altLang="zh-CN" sz="1800"/>
              <a:t>n2</a:t>
            </a:r>
          </a:p>
          <a:p>
            <a:pPr>
              <a:buFont typeface="Wingdings" pitchFamily="2" charset="2"/>
              <a:buNone/>
            </a:pPr>
            <a:r>
              <a:rPr lang="en-US" altLang="zh-CN" sz="1800"/>
              <a:t>     glNormal3fv(n3);</a:t>
            </a:r>
          </a:p>
          <a:p>
            <a:pPr>
              <a:buFont typeface="Wingdings" pitchFamily="2" charset="2"/>
              <a:buNone/>
            </a:pPr>
            <a:r>
              <a:rPr lang="en-US" altLang="zh-CN" sz="1800"/>
              <a:t>     glVertex3fv(v3); //</a:t>
            </a:r>
            <a:r>
              <a:rPr lang="zh-CN" altLang="en-US" sz="1800"/>
              <a:t>给顶点</a:t>
            </a:r>
            <a:r>
              <a:rPr lang="en-US" altLang="zh-CN" sz="1800"/>
              <a:t>v3</a:t>
            </a:r>
            <a:r>
              <a:rPr lang="zh-CN" altLang="en-US" sz="1800"/>
              <a:t>设置法向量</a:t>
            </a:r>
            <a:r>
              <a:rPr lang="en-US" altLang="zh-CN" sz="1800"/>
              <a:t>n3</a:t>
            </a:r>
          </a:p>
          <a:p>
            <a:pPr>
              <a:buFont typeface="Wingdings" pitchFamily="2" charset="2"/>
              <a:buNone/>
            </a:pPr>
            <a:r>
              <a:rPr lang="en-US" altLang="zh-CN" sz="1800"/>
              <a:t>     glEnd();</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47479B60-7FBB-4F49-B102-3CF465AF28C8}" type="datetime1">
              <a:rPr lang="zh-CN" altLang="en-US"/>
              <a:pPr/>
              <a:t>2017/3/10</a:t>
            </a:fld>
            <a:endParaRPr lang="en-US" altLang="zh-CN"/>
          </a:p>
        </p:txBody>
      </p:sp>
      <p:sp>
        <p:nvSpPr>
          <p:cNvPr id="9" name="灯片编号占位符 5"/>
          <p:cNvSpPr>
            <a:spLocks noGrp="1"/>
          </p:cNvSpPr>
          <p:nvPr>
            <p:ph type="sldNum" sz="quarter" idx="12"/>
          </p:nvPr>
        </p:nvSpPr>
        <p:spPr/>
        <p:txBody>
          <a:bodyPr/>
          <a:lstStyle/>
          <a:p>
            <a:fld id="{07E297B8-6C28-4DD9-A818-84FF397AD799}" type="slidenum">
              <a:rPr lang="en-US" altLang="zh-CN"/>
              <a:pPr/>
              <a:t>98</a:t>
            </a:fld>
            <a:endParaRPr lang="en-US" altLang="zh-CN"/>
          </a:p>
        </p:txBody>
      </p:sp>
      <p:sp>
        <p:nvSpPr>
          <p:cNvPr id="1118210" name="Rectangle 2"/>
          <p:cNvSpPr>
            <a:spLocks noGrp="1" noRot="1" noChangeArrowheads="1"/>
          </p:cNvSpPr>
          <p:nvPr>
            <p:ph type="title"/>
          </p:nvPr>
        </p:nvSpPr>
        <p:spPr/>
        <p:txBody>
          <a:bodyPr/>
          <a:lstStyle/>
          <a:p>
            <a:r>
              <a:rPr lang="zh-CN" altLang="en-US" b="1" u="sng"/>
              <a:t>第二章：数据接口与交换标准</a:t>
            </a:r>
          </a:p>
        </p:txBody>
      </p:sp>
      <p:sp>
        <p:nvSpPr>
          <p:cNvPr id="1118211" name="Rectangle 3"/>
          <p:cNvSpPr>
            <a:spLocks noGrp="1" noRot="1" noChangeArrowheads="1"/>
          </p:cNvSpPr>
          <p:nvPr>
            <p:ph type="body" idx="1"/>
          </p:nvPr>
        </p:nvSpPr>
        <p:spPr/>
        <p:txBody>
          <a:bodyPr/>
          <a:lstStyle/>
          <a:p>
            <a:pPr lvl="1"/>
            <a:r>
              <a:rPr lang="zh-CN" altLang="en-US" sz="2000"/>
              <a:t>计算法向量</a:t>
            </a:r>
          </a:p>
          <a:p>
            <a:pPr lvl="2"/>
            <a:r>
              <a:rPr lang="en-US" altLang="zh-CN" sz="1800"/>
              <a:t>OpenGL</a:t>
            </a:r>
            <a:r>
              <a:rPr lang="zh-CN" altLang="en-US" sz="1800"/>
              <a:t>不能自动计算几何对象的法向量，只能由用户显式指定</a:t>
            </a:r>
          </a:p>
          <a:p>
            <a:pPr lvl="2"/>
            <a:r>
              <a:rPr lang="zh-CN" altLang="en-US" sz="1800"/>
              <a:t>求解析曲面的法向量</a:t>
            </a:r>
          </a:p>
          <a:p>
            <a:pPr lvl="3"/>
            <a:r>
              <a:rPr lang="zh-CN" altLang="en-US" sz="1600"/>
              <a:t>解析曲面是由数学方程</a:t>
            </a:r>
            <a:r>
              <a:rPr lang="en-US" altLang="zh-CN" sz="1600"/>
              <a:t>(</a:t>
            </a:r>
            <a:r>
              <a:rPr lang="zh-CN" altLang="en-US" sz="1600"/>
              <a:t>或方程组</a:t>
            </a:r>
            <a:r>
              <a:rPr lang="en-US" altLang="zh-CN" sz="1600"/>
              <a:t>)</a:t>
            </a:r>
            <a:r>
              <a:rPr lang="zh-CN" altLang="en-US" sz="1600"/>
              <a:t>描述的、平滑的可微曲面。解析曲面可以是显式定义的，即：</a:t>
            </a:r>
            <a:r>
              <a:rPr lang="en-US" altLang="zh-CN" sz="1600"/>
              <a:t>V(s,t) = [ X(s,t) Y(s,t) Z(s,t) ]</a:t>
            </a:r>
          </a:p>
          <a:p>
            <a:pPr lvl="3"/>
            <a:endParaRPr lang="en-US" altLang="zh-CN" sz="1600"/>
          </a:p>
          <a:p>
            <a:pPr lvl="3"/>
            <a:endParaRPr lang="en-US" altLang="zh-CN" sz="1600"/>
          </a:p>
          <a:p>
            <a:pPr lvl="3"/>
            <a:endParaRPr lang="en-US" altLang="zh-CN" sz="1600"/>
          </a:p>
          <a:p>
            <a:pPr lvl="3"/>
            <a:r>
              <a:rPr lang="zh-CN" altLang="en-US" sz="1600"/>
              <a:t>解析曲面如果是隐式的</a:t>
            </a:r>
          </a:p>
          <a:p>
            <a:pPr lvl="3"/>
            <a:endParaRPr lang="zh-CN" altLang="en-US" sz="1600"/>
          </a:p>
          <a:p>
            <a:pPr lvl="3"/>
            <a:endParaRPr lang="zh-CN" altLang="en-US" sz="1600"/>
          </a:p>
          <a:p>
            <a:pPr lvl="3">
              <a:buFont typeface="Wingdings" pitchFamily="2" charset="2"/>
              <a:buNone/>
            </a:pPr>
            <a:r>
              <a:rPr lang="zh-CN" altLang="en-US" sz="1600"/>
              <a:t>    法向量求解则比较困难。有些情况下如能解出其中一个变量，如</a:t>
            </a:r>
          </a:p>
        </p:txBody>
      </p:sp>
      <p:pic>
        <p:nvPicPr>
          <p:cNvPr id="1118212" name="Picture 4" descr="http://www.lnnu.edu.cn/xdjyjx/tuxing/Chapter5/CG_Gif_5_201.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908175" y="3573463"/>
            <a:ext cx="5832475" cy="825500"/>
          </a:xfrm>
          <a:prstGeom prst="rect">
            <a:avLst/>
          </a:prstGeom>
          <a:noFill/>
          <a:extLst>
            <a:ext uri="{909E8E84-426E-40DD-AFC4-6F175D3DCCD1}">
              <a14:hiddenFill xmlns:a14="http://schemas.microsoft.com/office/drawing/2010/main">
                <a:solidFill>
                  <a:srgbClr val="FFFFFF"/>
                </a:solidFill>
              </a14:hiddenFill>
            </a:ext>
          </a:extLst>
        </p:spPr>
      </p:pic>
      <p:pic>
        <p:nvPicPr>
          <p:cNvPr id="1118213" name="Picture 5" descr="http://www.lnnu.edu.cn/xdjyjx/tuxing/Chapter5/CG_Gif_5_202.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2843213" y="4797425"/>
            <a:ext cx="1584325" cy="360363"/>
          </a:xfrm>
          <a:prstGeom prst="rect">
            <a:avLst/>
          </a:prstGeom>
          <a:noFill/>
          <a:extLst>
            <a:ext uri="{909E8E84-426E-40DD-AFC4-6F175D3DCCD1}">
              <a14:hiddenFill xmlns:a14="http://schemas.microsoft.com/office/drawing/2010/main">
                <a:solidFill>
                  <a:srgbClr val="FFFFFF"/>
                </a:solidFill>
              </a14:hiddenFill>
            </a:ext>
          </a:extLst>
        </p:spPr>
      </p:pic>
      <p:pic>
        <p:nvPicPr>
          <p:cNvPr id="1118214" name="Picture 6" descr="http://www.lnnu.edu.cn/xdjyjx/tuxing/Chapter5/CG_Gif_5_203.gif"/>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2916238" y="5589588"/>
            <a:ext cx="1368425" cy="3921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1CFF3257-B4BC-4EE7-A08A-18E624941F89}" type="datetime1">
              <a:rPr lang="zh-CN" altLang="en-US"/>
              <a:pPr/>
              <a:t>2017/3/10</a:t>
            </a:fld>
            <a:endParaRPr lang="en-US" altLang="zh-CN"/>
          </a:p>
        </p:txBody>
      </p:sp>
      <p:sp>
        <p:nvSpPr>
          <p:cNvPr id="7" name="灯片编号占位符 5"/>
          <p:cNvSpPr>
            <a:spLocks noGrp="1"/>
          </p:cNvSpPr>
          <p:nvPr>
            <p:ph type="sldNum" sz="quarter" idx="12"/>
          </p:nvPr>
        </p:nvSpPr>
        <p:spPr/>
        <p:txBody>
          <a:bodyPr/>
          <a:lstStyle/>
          <a:p>
            <a:fld id="{A2A9A510-43BD-419C-B74E-B8CB9CEDB502}" type="slidenum">
              <a:rPr lang="en-US" altLang="zh-CN"/>
              <a:pPr/>
              <a:t>99</a:t>
            </a:fld>
            <a:endParaRPr lang="en-US" altLang="zh-CN"/>
          </a:p>
        </p:txBody>
      </p:sp>
      <p:sp>
        <p:nvSpPr>
          <p:cNvPr id="1121282" name="Rectangle 2"/>
          <p:cNvSpPr>
            <a:spLocks noGrp="1" noRot="1" noChangeArrowheads="1"/>
          </p:cNvSpPr>
          <p:nvPr>
            <p:ph type="title"/>
          </p:nvPr>
        </p:nvSpPr>
        <p:spPr/>
        <p:txBody>
          <a:bodyPr/>
          <a:lstStyle/>
          <a:p>
            <a:r>
              <a:rPr lang="zh-CN" altLang="en-US" b="1" u="sng"/>
              <a:t>第二章：数据接口与交换标准</a:t>
            </a:r>
          </a:p>
        </p:txBody>
      </p:sp>
      <p:sp>
        <p:nvSpPr>
          <p:cNvPr id="1121283" name="Rectangle 3"/>
          <p:cNvSpPr>
            <a:spLocks noGrp="1" noRot="1" noChangeArrowheads="1"/>
          </p:cNvSpPr>
          <p:nvPr>
            <p:ph type="body" idx="1"/>
          </p:nvPr>
        </p:nvSpPr>
        <p:spPr/>
        <p:txBody>
          <a:bodyPr/>
          <a:lstStyle/>
          <a:p>
            <a:pPr lvl="3"/>
            <a:r>
              <a:rPr lang="zh-CN" altLang="en-US" sz="1600"/>
              <a:t>这时就相当于显式表示</a:t>
            </a:r>
            <a:endParaRPr lang="zh-CN" altLang="en-US"/>
          </a:p>
          <a:p>
            <a:pPr lvl="3"/>
            <a:endParaRPr lang="zh-CN" altLang="en-US"/>
          </a:p>
          <a:p>
            <a:pPr lvl="3"/>
            <a:endParaRPr lang="zh-CN" altLang="en-US"/>
          </a:p>
          <a:p>
            <a:pPr lvl="2"/>
            <a:r>
              <a:rPr lang="zh-CN" altLang="en-US" sz="1800"/>
              <a:t>求多边形的法向量</a:t>
            </a:r>
          </a:p>
          <a:p>
            <a:pPr lvl="3"/>
            <a:r>
              <a:rPr lang="zh-CN" altLang="en-US" sz="1600"/>
              <a:t>对平面多边形，由不在同一直线上的</a:t>
            </a:r>
            <a:r>
              <a:rPr lang="en-US" altLang="zh-CN" sz="1600"/>
              <a:t>3</a:t>
            </a:r>
            <a:r>
              <a:rPr lang="zh-CN" altLang="en-US" sz="1600"/>
              <a:t>个顶点</a:t>
            </a:r>
            <a:r>
              <a:rPr lang="en-US" altLang="zh-CN" sz="1600"/>
              <a:t>v1,v2</a:t>
            </a:r>
            <a:r>
              <a:rPr lang="zh-CN" altLang="en-US" sz="1600"/>
              <a:t>和</a:t>
            </a:r>
            <a:r>
              <a:rPr lang="en-US" altLang="zh-CN" sz="1600"/>
              <a:t>v3</a:t>
            </a:r>
            <a:r>
              <a:rPr lang="zh-CN" altLang="en-US" sz="1600"/>
              <a:t>得出两个矢量，其叉积垂直于多边形，经过规格化处理即为该多边形的法向量。</a:t>
            </a:r>
          </a:p>
          <a:p>
            <a:pPr lvl="3"/>
            <a:r>
              <a:rPr lang="zh-CN" altLang="en-US" sz="1600"/>
              <a:t>对多边形网格各顶点上的法向量，由于每个顶点同时位于几个不同的多边形边界上，所以需将周围多边形的法向量相加，再取其平均值</a:t>
            </a:r>
          </a:p>
        </p:txBody>
      </p:sp>
      <p:pic>
        <p:nvPicPr>
          <p:cNvPr id="1121286" name="Picture 6" descr="http://www.lnnu.edu.cn/xdjyjx/tuxing/Chapter5/CG_Gif_5_204.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987675" y="2349500"/>
            <a:ext cx="2303463" cy="3984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8114</TotalTime>
  <Words>13976</Words>
  <Application>Microsoft Office PowerPoint</Application>
  <PresentationFormat>全屏显示(4:3)</PresentationFormat>
  <Paragraphs>1332</Paragraphs>
  <Slides>140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140</vt:i4>
      </vt:variant>
    </vt:vector>
  </HeadingPairs>
  <TitlesOfParts>
    <vt:vector size="147" baseType="lpstr">
      <vt:lpstr>Arial Unicode MS</vt:lpstr>
      <vt:lpstr>仿宋_GB2312</vt:lpstr>
      <vt:lpstr>宋体</vt:lpstr>
      <vt:lpstr>Arial</vt:lpstr>
      <vt:lpstr>Times New Roman</vt:lpstr>
      <vt:lpstr>Wingdings</vt:lpstr>
      <vt:lpstr>诗情画意</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lpstr>第二章：数据接口与交换标准</vt:lpstr>
    </vt:vector>
  </TitlesOfParts>
  <Company>Hope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liwei</dc:creator>
  <cp:lastModifiedBy>Danny</cp:lastModifiedBy>
  <cp:revision>633</cp:revision>
  <dcterms:created xsi:type="dcterms:W3CDTF">2002-12-10T13:13:42Z</dcterms:created>
  <dcterms:modified xsi:type="dcterms:W3CDTF">2017-03-10T14:57:03Z</dcterms:modified>
</cp:coreProperties>
</file>