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68"/>
  </p:notesMasterIdLst>
  <p:sldIdLst>
    <p:sldId id="464" r:id="rId2"/>
    <p:sldId id="465" r:id="rId3"/>
    <p:sldId id="536" r:id="rId4"/>
    <p:sldId id="538" r:id="rId5"/>
    <p:sldId id="539" r:id="rId6"/>
    <p:sldId id="540" r:id="rId7"/>
    <p:sldId id="541" r:id="rId8"/>
    <p:sldId id="542" r:id="rId9"/>
    <p:sldId id="543" r:id="rId10"/>
    <p:sldId id="544" r:id="rId11"/>
    <p:sldId id="470" r:id="rId12"/>
    <p:sldId id="545" r:id="rId13"/>
    <p:sldId id="546" r:id="rId14"/>
    <p:sldId id="529" r:id="rId15"/>
    <p:sldId id="472" r:id="rId16"/>
    <p:sldId id="547" r:id="rId17"/>
    <p:sldId id="548" r:id="rId18"/>
    <p:sldId id="549" r:id="rId19"/>
    <p:sldId id="530" r:id="rId20"/>
    <p:sldId id="550" r:id="rId21"/>
    <p:sldId id="551" r:id="rId22"/>
    <p:sldId id="552" r:id="rId23"/>
    <p:sldId id="553" r:id="rId24"/>
    <p:sldId id="554" r:id="rId25"/>
    <p:sldId id="555" r:id="rId26"/>
    <p:sldId id="556" r:id="rId27"/>
    <p:sldId id="508" r:id="rId28"/>
    <p:sldId id="509" r:id="rId29"/>
    <p:sldId id="510" r:id="rId30"/>
    <p:sldId id="557" r:id="rId31"/>
    <p:sldId id="558" r:id="rId32"/>
    <p:sldId id="559" r:id="rId33"/>
    <p:sldId id="561" r:id="rId34"/>
    <p:sldId id="562" r:id="rId35"/>
    <p:sldId id="595" r:id="rId36"/>
    <p:sldId id="563" r:id="rId37"/>
    <p:sldId id="565" r:id="rId38"/>
    <p:sldId id="566" r:id="rId39"/>
    <p:sldId id="567" r:id="rId40"/>
    <p:sldId id="568" r:id="rId41"/>
    <p:sldId id="569" r:id="rId42"/>
    <p:sldId id="570" r:id="rId43"/>
    <p:sldId id="596" r:id="rId44"/>
    <p:sldId id="572" r:id="rId45"/>
    <p:sldId id="573" r:id="rId46"/>
    <p:sldId id="574" r:id="rId47"/>
    <p:sldId id="575" r:id="rId48"/>
    <p:sldId id="560" r:id="rId49"/>
    <p:sldId id="576" r:id="rId50"/>
    <p:sldId id="577" r:id="rId51"/>
    <p:sldId id="578" r:id="rId52"/>
    <p:sldId id="579" r:id="rId53"/>
    <p:sldId id="580" r:id="rId54"/>
    <p:sldId id="581" r:id="rId55"/>
    <p:sldId id="582" r:id="rId56"/>
    <p:sldId id="583" r:id="rId57"/>
    <p:sldId id="584" r:id="rId58"/>
    <p:sldId id="585" r:id="rId59"/>
    <p:sldId id="586" r:id="rId60"/>
    <p:sldId id="587" r:id="rId61"/>
    <p:sldId id="588" r:id="rId62"/>
    <p:sldId id="589" r:id="rId63"/>
    <p:sldId id="590" r:id="rId64"/>
    <p:sldId id="592" r:id="rId65"/>
    <p:sldId id="593" r:id="rId66"/>
    <p:sldId id="594" r:id="rId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60" autoAdjust="0"/>
  </p:normalViewPr>
  <p:slideViewPr>
    <p:cSldViewPr>
      <p:cViewPr varScale="1">
        <p:scale>
          <a:sx n="46" d="100"/>
          <a:sy n="46" d="100"/>
        </p:scale>
        <p:origin x="-1206"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342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F9104CF-0E4B-411D-8AC7-0CB5E15CC77B}" type="slidenum">
              <a:rPr lang="en-US" altLang="zh-CN"/>
              <a:pPr/>
              <a:t>‹#›</a:t>
            </a:fld>
            <a:endParaRPr lang="en-US" altLang="zh-CN"/>
          </a:p>
        </p:txBody>
      </p:sp>
    </p:spTree>
    <p:extLst>
      <p:ext uri="{BB962C8B-B14F-4D97-AF65-F5344CB8AC3E}">
        <p14:creationId xmlns:p14="http://schemas.microsoft.com/office/powerpoint/2010/main" val="2925855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AAF55-A7EF-4949-93E3-20EF0CA7B348}" type="slidenum">
              <a:rPr lang="en-US" altLang="zh-CN"/>
              <a:pPr/>
              <a:t>11</a:t>
            </a:fld>
            <a:endParaRPr lang="en-US" altLang="zh-CN"/>
          </a:p>
        </p:txBody>
      </p:sp>
      <p:sp>
        <p:nvSpPr>
          <p:cNvPr id="796674" name="Rectangle 2"/>
          <p:cNvSpPr>
            <a:spLocks noRo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1920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81920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819204" name="Rectangle 4"/>
          <p:cNvSpPr>
            <a:spLocks noGrp="1" noChangeArrowheads="1"/>
          </p:cNvSpPr>
          <p:nvPr>
            <p:ph type="dt" sz="half" idx="2"/>
          </p:nvPr>
        </p:nvSpPr>
        <p:spPr/>
        <p:txBody>
          <a:bodyPr/>
          <a:lstStyle>
            <a:lvl1pPr>
              <a:defRPr/>
            </a:lvl1pPr>
          </a:lstStyle>
          <a:p>
            <a:fld id="{4A49C018-DEDE-4ADD-BEB3-C85F28165741}" type="datetime1">
              <a:rPr lang="zh-CN" altLang="en-US"/>
              <a:pPr/>
              <a:t>2010/11/8</a:t>
            </a:fld>
            <a:endParaRPr lang="en-US" altLang="zh-CN"/>
          </a:p>
        </p:txBody>
      </p:sp>
      <p:sp>
        <p:nvSpPr>
          <p:cNvPr id="819205" name="Rectangle 5"/>
          <p:cNvSpPr>
            <a:spLocks noGrp="1" noChangeArrowheads="1"/>
          </p:cNvSpPr>
          <p:nvPr>
            <p:ph type="ftr" sz="quarter" idx="3"/>
          </p:nvPr>
        </p:nvSpPr>
        <p:spPr/>
        <p:txBody>
          <a:bodyPr/>
          <a:lstStyle>
            <a:lvl1pPr>
              <a:defRPr/>
            </a:lvl1pPr>
          </a:lstStyle>
          <a:p>
            <a:endParaRPr lang="en-US" altLang="zh-CN"/>
          </a:p>
        </p:txBody>
      </p:sp>
      <p:sp>
        <p:nvSpPr>
          <p:cNvPr id="819206" name="Rectangle 6"/>
          <p:cNvSpPr>
            <a:spLocks noGrp="1" noChangeArrowheads="1"/>
          </p:cNvSpPr>
          <p:nvPr>
            <p:ph type="sldNum" sz="quarter" idx="4"/>
          </p:nvPr>
        </p:nvSpPr>
        <p:spPr/>
        <p:txBody>
          <a:bodyPr/>
          <a:lstStyle>
            <a:lvl1pPr>
              <a:defRPr/>
            </a:lvl1pPr>
          </a:lstStyle>
          <a:p>
            <a:fld id="{165F6252-EFDD-46EB-9F09-BEB3C37A94D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9335455-3282-45DA-843E-EEDB7A533CB7}"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A52D5A-C1C5-40D6-AC6B-0EC9C02A886F}" type="slidenum">
              <a:rPr lang="en-US" altLang="zh-CN"/>
              <a:pPr/>
              <a:t>‹#›</a:t>
            </a:fld>
            <a:endParaRPr lang="en-US" altLang="zh-CN"/>
          </a:p>
        </p:txBody>
      </p:sp>
    </p:spTree>
    <p:extLst>
      <p:ext uri="{BB962C8B-B14F-4D97-AF65-F5344CB8AC3E}">
        <p14:creationId xmlns:p14="http://schemas.microsoft.com/office/powerpoint/2010/main" val="20321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F2A44F2-C313-414E-90F2-91D39C32506B}"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F991779-DE87-40FC-9F23-94E125F6B2AD}" type="slidenum">
              <a:rPr lang="en-US" altLang="zh-CN"/>
              <a:pPr/>
              <a:t>‹#›</a:t>
            </a:fld>
            <a:endParaRPr lang="en-US" altLang="zh-CN"/>
          </a:p>
        </p:txBody>
      </p:sp>
    </p:spTree>
    <p:extLst>
      <p:ext uri="{BB962C8B-B14F-4D97-AF65-F5344CB8AC3E}">
        <p14:creationId xmlns:p14="http://schemas.microsoft.com/office/powerpoint/2010/main" val="391750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61070922-3F40-41E1-9719-1873571B52B5}"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5401D00-AF81-44E4-ADD3-BB95D8538D54}" type="slidenum">
              <a:rPr lang="en-US" altLang="zh-CN"/>
              <a:pPr/>
              <a:t>‹#›</a:t>
            </a:fld>
            <a:endParaRPr lang="en-US" altLang="zh-CN"/>
          </a:p>
        </p:txBody>
      </p:sp>
    </p:spTree>
    <p:extLst>
      <p:ext uri="{BB962C8B-B14F-4D97-AF65-F5344CB8AC3E}">
        <p14:creationId xmlns:p14="http://schemas.microsoft.com/office/powerpoint/2010/main" val="96358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0BCA849-28A0-4E65-BA83-BC8F16194E57}" type="datetime1">
              <a:rPr lang="zh-CN" altLang="en-US"/>
              <a:pPr/>
              <a:t>2010/11/8</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FFBD10-5C2E-4B74-AE32-D67D5FE82EA8}" type="slidenum">
              <a:rPr lang="en-US" altLang="zh-CN"/>
              <a:pPr/>
              <a:t>‹#›</a:t>
            </a:fld>
            <a:endParaRPr lang="en-US" altLang="zh-CN"/>
          </a:p>
        </p:txBody>
      </p:sp>
    </p:spTree>
    <p:extLst>
      <p:ext uri="{BB962C8B-B14F-4D97-AF65-F5344CB8AC3E}">
        <p14:creationId xmlns:p14="http://schemas.microsoft.com/office/powerpoint/2010/main" val="162076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B021561-27CF-40CD-97DB-2AFD023D50C0}" type="datetime1">
              <a:rPr lang="zh-CN" altLang="en-US"/>
              <a:pPr/>
              <a:t>2010/11/8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61E8EE3-8467-429E-8D7D-E6BAED1560EB}" type="slidenum">
              <a:rPr lang="en-US" altLang="zh-CN"/>
              <a:pPr/>
              <a:t>‹#›</a:t>
            </a:fld>
            <a:endParaRPr lang="en-US" altLang="zh-CN"/>
          </a:p>
        </p:txBody>
      </p:sp>
    </p:spTree>
    <p:extLst>
      <p:ext uri="{BB962C8B-B14F-4D97-AF65-F5344CB8AC3E}">
        <p14:creationId xmlns:p14="http://schemas.microsoft.com/office/powerpoint/2010/main" val="25207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A7D81D4-3815-4778-8EA9-BB3557F260C1}" type="datetime1">
              <a:rPr lang="zh-CN" altLang="en-US"/>
              <a:pPr/>
              <a:t>2010/11/8</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3458494-1E44-4A14-BDCB-65EFF2F249D3}" type="slidenum">
              <a:rPr lang="en-US" altLang="zh-CN"/>
              <a:pPr/>
              <a:t>‹#›</a:t>
            </a:fld>
            <a:endParaRPr lang="en-US" altLang="zh-CN"/>
          </a:p>
        </p:txBody>
      </p:sp>
    </p:spTree>
    <p:extLst>
      <p:ext uri="{BB962C8B-B14F-4D97-AF65-F5344CB8AC3E}">
        <p14:creationId xmlns:p14="http://schemas.microsoft.com/office/powerpoint/2010/main" val="253633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9297272-8F33-4C67-9137-E46E441F11D5}" type="datetime1">
              <a:rPr lang="zh-CN" altLang="en-US"/>
              <a:pPr/>
              <a:t>2010/11/8</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F7EEA1D-DD59-4EA8-9B0D-0896E5A903EB}" type="slidenum">
              <a:rPr lang="en-US" altLang="zh-CN"/>
              <a:pPr/>
              <a:t>‹#›</a:t>
            </a:fld>
            <a:endParaRPr lang="en-US" altLang="zh-CN"/>
          </a:p>
        </p:txBody>
      </p:sp>
    </p:spTree>
    <p:extLst>
      <p:ext uri="{BB962C8B-B14F-4D97-AF65-F5344CB8AC3E}">
        <p14:creationId xmlns:p14="http://schemas.microsoft.com/office/powerpoint/2010/main" val="83688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28C93CA-E83B-4DA5-AAFD-C6B70ACA2335}" type="datetime1">
              <a:rPr lang="zh-CN" altLang="en-US"/>
              <a:pPr/>
              <a:t>2010/11/8</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648F58F-67E1-4B5F-855F-54511B66DCF9}" type="slidenum">
              <a:rPr lang="en-US" altLang="zh-CN"/>
              <a:pPr/>
              <a:t>‹#›</a:t>
            </a:fld>
            <a:endParaRPr lang="en-US" altLang="zh-CN"/>
          </a:p>
        </p:txBody>
      </p:sp>
    </p:spTree>
    <p:extLst>
      <p:ext uri="{BB962C8B-B14F-4D97-AF65-F5344CB8AC3E}">
        <p14:creationId xmlns:p14="http://schemas.microsoft.com/office/powerpoint/2010/main" val="258610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8263AD0D-7924-44F0-ABD7-17C11401E98C}" type="datetime1">
              <a:rPr lang="zh-CN" altLang="en-US"/>
              <a:pPr/>
              <a:t>2010/11/8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91EFFD7-F860-4A38-81E1-B1AF7C351EAC}" type="slidenum">
              <a:rPr lang="en-US" altLang="zh-CN"/>
              <a:pPr/>
              <a:t>‹#›</a:t>
            </a:fld>
            <a:endParaRPr lang="en-US" altLang="zh-CN"/>
          </a:p>
        </p:txBody>
      </p:sp>
    </p:spTree>
    <p:extLst>
      <p:ext uri="{BB962C8B-B14F-4D97-AF65-F5344CB8AC3E}">
        <p14:creationId xmlns:p14="http://schemas.microsoft.com/office/powerpoint/2010/main" val="207760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7257734-71D0-4810-91A0-B256C13AE9FD}" type="datetime1">
              <a:rPr lang="zh-CN" altLang="en-US"/>
              <a:pPr/>
              <a:t>2010/11/8</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15BDDC-76EB-4103-AE52-1C7E88DF5129}" type="slidenum">
              <a:rPr lang="en-US" altLang="zh-CN"/>
              <a:pPr/>
              <a:t>‹#›</a:t>
            </a:fld>
            <a:endParaRPr lang="en-US" altLang="zh-CN"/>
          </a:p>
        </p:txBody>
      </p:sp>
    </p:spTree>
    <p:extLst>
      <p:ext uri="{BB962C8B-B14F-4D97-AF65-F5344CB8AC3E}">
        <p14:creationId xmlns:p14="http://schemas.microsoft.com/office/powerpoint/2010/main" val="390951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8178"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8179"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8180"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419CE856-22C7-473C-9B69-3C0BE27F632F}" type="datetime1">
              <a:rPr lang="zh-CN" altLang="en-US"/>
              <a:pPr/>
              <a:t>2010/11/8</a:t>
            </a:fld>
            <a:endParaRPr lang="en-US" altLang="zh-CN"/>
          </a:p>
        </p:txBody>
      </p:sp>
      <p:sp>
        <p:nvSpPr>
          <p:cNvPr id="81818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81818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2E805F5-EDD2-47AF-80C4-176B3960904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03CE33-0ECD-4A0D-93FB-269E368A565E}"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74D927A4-4F96-4556-AEF5-61A352B08282}" type="slidenum">
              <a:rPr lang="en-US" altLang="zh-CN"/>
              <a:pPr/>
              <a:t>1</a:t>
            </a:fld>
            <a:endParaRPr lang="en-US" altLang="zh-CN"/>
          </a:p>
        </p:txBody>
      </p:sp>
      <p:sp>
        <p:nvSpPr>
          <p:cNvPr id="651266" name="Rectangle 2"/>
          <p:cNvSpPr>
            <a:spLocks noGrp="1" noRot="1" noChangeArrowheads="1"/>
          </p:cNvSpPr>
          <p:nvPr>
            <p:ph type="title"/>
          </p:nvPr>
        </p:nvSpPr>
        <p:spPr/>
        <p:txBody>
          <a:bodyPr/>
          <a:lstStyle/>
          <a:p>
            <a:r>
              <a:rPr lang="zh-CN" altLang="en-US" b="1" u="sng"/>
              <a:t>第六章：图形数据结构</a:t>
            </a:r>
          </a:p>
        </p:txBody>
      </p:sp>
      <p:sp>
        <p:nvSpPr>
          <p:cNvPr id="651267" name="Rectangle 3"/>
          <p:cNvSpPr>
            <a:spLocks noGrp="1" noRot="1" noChangeArrowheads="1"/>
          </p:cNvSpPr>
          <p:nvPr>
            <p:ph type="body" idx="1"/>
          </p:nvPr>
        </p:nvSpPr>
        <p:spPr/>
        <p:txBody>
          <a:bodyPr/>
          <a:lstStyle/>
          <a:p>
            <a:pPr marL="0" indent="0" algn="just"/>
            <a:r>
              <a:rPr lang="en-US" altLang="zh-CN" sz="2400"/>
              <a:t> 6.1</a:t>
            </a:r>
            <a:r>
              <a:rPr lang="zh-CN" altLang="en-US" sz="2400"/>
              <a:t>图段</a:t>
            </a:r>
          </a:p>
          <a:p>
            <a:pPr marL="0" indent="0" algn="just"/>
            <a:r>
              <a:rPr lang="zh-CN" altLang="en-US" sz="2400"/>
              <a:t> </a:t>
            </a:r>
            <a:r>
              <a:rPr lang="en-US" altLang="zh-CN" sz="2400"/>
              <a:t>6.1.1 </a:t>
            </a:r>
            <a:r>
              <a:rPr lang="zh-CN" altLang="en-US" sz="2400"/>
              <a:t>图段及其属性</a:t>
            </a:r>
          </a:p>
          <a:p>
            <a:pPr lvl="1" algn="just"/>
            <a:r>
              <a:rPr lang="zh-CN" altLang="en-US" sz="2000"/>
              <a:t>现实世界中对象的形状往往是复杂的，需要若干个基本的组合才能予以表达</a:t>
            </a:r>
          </a:p>
          <a:p>
            <a:pPr lvl="1" algn="just"/>
            <a:r>
              <a:rPr lang="zh-CN" altLang="en-US" sz="2000"/>
              <a:t>一个对象中的各个基元需要施加同一类型的操作，如移动、旋转、变比等，才能构成画面，准确地表达对象与对象之间的空间关系</a:t>
            </a:r>
          </a:p>
          <a:p>
            <a:pPr lvl="1" algn="just"/>
            <a:r>
              <a:rPr lang="zh-CN" altLang="en-US" sz="2000"/>
              <a:t>图形学软件在输出基元和画面之间设置一个中间数据结构，称为图段</a:t>
            </a:r>
            <a:r>
              <a:rPr lang="en-US" altLang="zh-CN" sz="2000"/>
              <a:t>(Segment)</a:t>
            </a:r>
          </a:p>
          <a:p>
            <a:pPr lvl="1" algn="just"/>
            <a:r>
              <a:rPr lang="zh-CN" altLang="en-US" sz="2000"/>
              <a:t>图段由若干个基元组成，是比基元更高一层的输出对象，也是几何变换等操作的对象</a:t>
            </a:r>
          </a:p>
          <a:p>
            <a:pPr lvl="1" algn="just"/>
            <a:r>
              <a:rPr lang="zh-CN" altLang="en-US" sz="2000"/>
              <a:t>画面 </a:t>
            </a:r>
            <a:r>
              <a:rPr lang="en-US" altLang="zh-CN" sz="2000"/>
              <a:t>》</a:t>
            </a:r>
            <a:r>
              <a:rPr lang="zh-CN" altLang="en-US" sz="2000"/>
              <a:t>图段</a:t>
            </a:r>
            <a:r>
              <a:rPr lang="en-US" altLang="zh-CN" sz="2000"/>
              <a:t>(</a:t>
            </a:r>
            <a:r>
              <a:rPr lang="zh-CN" altLang="en-US" sz="2000"/>
              <a:t>对象</a:t>
            </a:r>
            <a:r>
              <a:rPr lang="en-US" altLang="zh-CN" sz="2000"/>
              <a:t>) 》</a:t>
            </a:r>
            <a:r>
              <a:rPr lang="zh-CN" altLang="en-US" sz="2000"/>
              <a:t>基元</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7C4A260-1777-4C8C-A75E-54107CEA850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9352CB44-5FC8-47B8-9914-CEF9AAB700EA}" type="slidenum">
              <a:rPr lang="en-US" altLang="zh-CN"/>
              <a:pPr/>
              <a:t>10</a:t>
            </a:fld>
            <a:endParaRPr lang="en-US" altLang="zh-CN"/>
          </a:p>
        </p:txBody>
      </p:sp>
      <p:sp>
        <p:nvSpPr>
          <p:cNvPr id="829442" name="Rectangle 2"/>
          <p:cNvSpPr>
            <a:spLocks noGrp="1" noRot="1" noChangeArrowheads="1"/>
          </p:cNvSpPr>
          <p:nvPr>
            <p:ph type="title"/>
          </p:nvPr>
        </p:nvSpPr>
        <p:spPr/>
        <p:txBody>
          <a:bodyPr/>
          <a:lstStyle/>
          <a:p>
            <a:r>
              <a:rPr lang="zh-CN" altLang="en-US" b="1" u="sng"/>
              <a:t>第六章：图形数据结构</a:t>
            </a:r>
          </a:p>
        </p:txBody>
      </p:sp>
      <p:sp>
        <p:nvSpPr>
          <p:cNvPr id="829443" name="Rectangle 3"/>
          <p:cNvSpPr>
            <a:spLocks noGrp="1" noRot="1" noChangeArrowheads="1"/>
          </p:cNvSpPr>
          <p:nvPr>
            <p:ph type="body" idx="1"/>
          </p:nvPr>
        </p:nvSpPr>
        <p:spPr/>
        <p:txBody>
          <a:bodyPr/>
          <a:lstStyle/>
          <a:p>
            <a:pPr lvl="2"/>
            <a:r>
              <a:rPr lang="zh-CN" altLang="en-US" sz="1800"/>
              <a:t>图段的插入</a:t>
            </a:r>
          </a:p>
          <a:p>
            <a:pPr lvl="3"/>
            <a:r>
              <a:rPr lang="en-US" altLang="zh-CN" sz="1600"/>
              <a:t>Insert_segment(Id,Matrix)</a:t>
            </a:r>
          </a:p>
          <a:p>
            <a:pPr lvl="3"/>
            <a:r>
              <a:rPr lang="zh-CN" altLang="en-US" sz="1600"/>
              <a:t>该命令将</a:t>
            </a:r>
            <a:r>
              <a:rPr lang="en-US" altLang="zh-CN" sz="1600"/>
              <a:t>WISS</a:t>
            </a:r>
            <a:r>
              <a:rPr lang="zh-CN" altLang="en-US" sz="1600"/>
              <a:t>中的一个</a:t>
            </a:r>
            <a:r>
              <a:rPr lang="en-US" altLang="zh-CN" sz="1600"/>
              <a:t>segment Id</a:t>
            </a:r>
            <a:r>
              <a:rPr lang="zh-CN" altLang="en-US" sz="1600"/>
              <a:t>所包含的所有基元，经过由变换矩阵</a:t>
            </a:r>
            <a:r>
              <a:rPr lang="en-US" altLang="zh-CN" sz="1600"/>
              <a:t>matrix</a:t>
            </a:r>
            <a:r>
              <a:rPr lang="zh-CN" altLang="en-US" sz="1600"/>
              <a:t>所定义的变换后，插入另外被打开的</a:t>
            </a:r>
            <a:r>
              <a:rPr lang="en-US" altLang="zh-CN" sz="1600"/>
              <a:t>segment</a:t>
            </a:r>
            <a:r>
              <a:rPr lang="zh-CN" altLang="en-US" sz="1600"/>
              <a:t>之中。图段</a:t>
            </a:r>
            <a:r>
              <a:rPr lang="en-US" altLang="zh-CN" sz="1600"/>
              <a:t>Id</a:t>
            </a:r>
            <a:r>
              <a:rPr lang="zh-CN" altLang="en-US" sz="1600"/>
              <a:t>必须在</a:t>
            </a:r>
            <a:r>
              <a:rPr lang="en-US" altLang="zh-CN" sz="1600"/>
              <a:t>WISS</a:t>
            </a:r>
            <a:r>
              <a:rPr lang="zh-CN" altLang="en-US" sz="1600"/>
              <a:t>之中，而且已被关闭。被插入的图段可以在一切工作站上，包括</a:t>
            </a:r>
            <a:r>
              <a:rPr lang="en-US" altLang="zh-CN" sz="1600"/>
              <a:t>WISS</a:t>
            </a:r>
          </a:p>
          <a:p>
            <a:pPr lvl="3"/>
            <a:r>
              <a:rPr lang="zh-CN" altLang="en-US" sz="1600"/>
              <a:t>该命令可以将老图段组合为新图段。例：</a:t>
            </a:r>
          </a:p>
          <a:p>
            <a:pPr lvl="4">
              <a:buFont typeface="Wingdings" pitchFamily="2" charset="2"/>
              <a:buNone/>
            </a:pPr>
            <a:r>
              <a:rPr lang="en-US" altLang="zh-CN" sz="1600"/>
              <a:t>open_workstation(wiss,5,11);</a:t>
            </a:r>
          </a:p>
          <a:p>
            <a:pPr lvl="4">
              <a:buFont typeface="Wingdings" pitchFamily="2" charset="2"/>
              <a:buNone/>
            </a:pPr>
            <a:r>
              <a:rPr lang="en-US" altLang="zh-CN" sz="1600"/>
              <a:t>open_workstation(display,6,4);</a:t>
            </a:r>
          </a:p>
          <a:p>
            <a:pPr lvl="4">
              <a:buFont typeface="Wingdings" pitchFamily="2" charset="2"/>
              <a:buNone/>
            </a:pPr>
            <a:r>
              <a:rPr lang="en-US" altLang="zh-CN" sz="1600"/>
              <a:t>set_window(1,0,70,0,70);</a:t>
            </a:r>
          </a:p>
          <a:p>
            <a:pPr lvl="4">
              <a:buFont typeface="Wingdings" pitchFamily="2" charset="2"/>
              <a:buNone/>
            </a:pPr>
            <a:r>
              <a:rPr lang="en-US" altLang="zh-CN" sz="1600"/>
              <a:t>set_viewport(1,0,0.5,0.5,1); </a:t>
            </a:r>
          </a:p>
          <a:p>
            <a:pPr lvl="4">
              <a:buFont typeface="Wingdings" pitchFamily="2" charset="2"/>
              <a:buNone/>
            </a:pPr>
            <a:r>
              <a:rPr lang="en-US" altLang="zh-CN" sz="1600"/>
              <a:t>set_window(2,0,30,0,30);</a:t>
            </a:r>
          </a:p>
          <a:p>
            <a:pPr lvl="4">
              <a:buFont typeface="Wingdings" pitchFamily="2" charset="2"/>
              <a:buNone/>
            </a:pPr>
            <a:r>
              <a:rPr lang="en-US" altLang="zh-CN" sz="1600"/>
              <a:t>set_viewport(2,0,0.5,0,0.5);</a:t>
            </a:r>
          </a:p>
          <a:p>
            <a:pPr lvl="4">
              <a:buFont typeface="Wingdings" pitchFamily="2" charset="2"/>
              <a:buNone/>
            </a:pPr>
            <a:r>
              <a:rPr lang="en-US" altLang="zh-CN" sz="1600"/>
              <a:t>activate_workstation(wiss);</a:t>
            </a:r>
          </a:p>
          <a:p>
            <a:pPr lvl="4">
              <a:buFont typeface="Wingdings" pitchFamily="2" charset="2"/>
              <a:buNone/>
            </a:pPr>
            <a:r>
              <a:rPr lang="en-US" altLang="zh-CN" sz="1600"/>
              <a:t>create_segment(obl);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B3213DA-2218-40BB-BFFB-F9DFF0876C8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70EDFE30-AAB6-4574-AF1F-592F20A4EBB2}" type="slidenum">
              <a:rPr lang="en-US" altLang="zh-CN"/>
              <a:pPr/>
              <a:t>11</a:t>
            </a:fld>
            <a:endParaRPr lang="en-US" altLang="zh-CN"/>
          </a:p>
        </p:txBody>
      </p:sp>
      <p:sp>
        <p:nvSpPr>
          <p:cNvPr id="657410" name="Rectangle 2"/>
          <p:cNvSpPr>
            <a:spLocks noGrp="1" noRot="1" noChangeArrowheads="1"/>
          </p:cNvSpPr>
          <p:nvPr>
            <p:ph type="title"/>
          </p:nvPr>
        </p:nvSpPr>
        <p:spPr/>
        <p:txBody>
          <a:bodyPr/>
          <a:lstStyle/>
          <a:p>
            <a:r>
              <a:rPr lang="zh-CN" altLang="en-US" b="1" u="sng"/>
              <a:t>第六章：图形数据结构</a:t>
            </a:r>
          </a:p>
        </p:txBody>
      </p:sp>
      <p:sp>
        <p:nvSpPr>
          <p:cNvPr id="657411" name="Rectangle 3"/>
          <p:cNvSpPr>
            <a:spLocks noGrp="1" noRot="1" noChangeArrowheads="1"/>
          </p:cNvSpPr>
          <p:nvPr>
            <p:ph type="body" idx="1"/>
          </p:nvPr>
        </p:nvSpPr>
        <p:spPr/>
        <p:txBody>
          <a:bodyPr/>
          <a:lstStyle/>
          <a:p>
            <a:pPr marL="0" indent="0" algn="just">
              <a:buFont typeface="Wingdings" pitchFamily="2" charset="2"/>
              <a:buNone/>
            </a:pPr>
            <a:r>
              <a:rPr lang="en-US" altLang="zh-CN" sz="1600"/>
              <a:t>    		     select_normalization_transformation(1);</a:t>
            </a:r>
          </a:p>
          <a:p>
            <a:pPr marL="0" indent="0" algn="just">
              <a:buFont typeface="Wingdings" pitchFamily="2" charset="2"/>
              <a:buNone/>
            </a:pPr>
            <a:r>
              <a:rPr lang="en-US" altLang="zh-CN" sz="1600"/>
              <a:t>		     object1;/*object1</a:t>
            </a:r>
            <a:r>
              <a:rPr lang="zh-CN" altLang="en-US" sz="1600"/>
              <a:t>的输出基元*</a:t>
            </a:r>
            <a:r>
              <a:rPr lang="en-US" altLang="zh-CN" sz="1600"/>
              <a:t>/</a:t>
            </a:r>
            <a:r>
              <a:rPr lang="zh-CN" altLang="en-US" sz="1600"/>
              <a:t>；</a:t>
            </a:r>
          </a:p>
          <a:p>
            <a:pPr marL="0" indent="0" algn="just">
              <a:buFont typeface="Wingdings" pitchFamily="2" charset="2"/>
              <a:buNone/>
            </a:pPr>
            <a:r>
              <a:rPr lang="zh-CN" altLang="en-US" sz="1600"/>
              <a:t>		     </a:t>
            </a:r>
            <a:r>
              <a:rPr lang="en-US" altLang="zh-CN" sz="1600"/>
              <a:t>close_segment;</a:t>
            </a:r>
          </a:p>
          <a:p>
            <a:pPr marL="0" indent="0" algn="just">
              <a:buFont typeface="Wingdings" pitchFamily="2" charset="2"/>
              <a:buNone/>
            </a:pPr>
            <a:r>
              <a:rPr lang="en-US" altLang="zh-CN" sz="1600"/>
              <a:t>		     creat_segment(ob2);</a:t>
            </a:r>
          </a:p>
          <a:p>
            <a:pPr marL="0" indent="0" algn="just">
              <a:buFont typeface="Wingdings" pitchFamily="2" charset="2"/>
              <a:buNone/>
            </a:pPr>
            <a:r>
              <a:rPr lang="en-US" altLang="zh-CN" sz="1600"/>
              <a:t>		     select_normalization_transformation(2);</a:t>
            </a:r>
          </a:p>
          <a:p>
            <a:pPr marL="0" indent="0" algn="just">
              <a:buFont typeface="Wingdings" pitchFamily="2" charset="2"/>
              <a:buNone/>
            </a:pPr>
            <a:r>
              <a:rPr lang="en-US" altLang="zh-CN" sz="1600"/>
              <a:t>		     object2;/*object2</a:t>
            </a:r>
            <a:r>
              <a:rPr lang="zh-CN" altLang="en-US" sz="1600"/>
              <a:t>的输出基元*</a:t>
            </a:r>
            <a:r>
              <a:rPr lang="en-US" altLang="zh-CN" sz="1600"/>
              <a:t>/</a:t>
            </a:r>
            <a:r>
              <a:rPr lang="zh-CN" altLang="en-US" sz="1600"/>
              <a:t>；     </a:t>
            </a:r>
          </a:p>
          <a:p>
            <a:pPr marL="0" indent="0" algn="just">
              <a:buFont typeface="Wingdings" pitchFamily="2" charset="2"/>
              <a:buNone/>
            </a:pPr>
            <a:r>
              <a:rPr lang="zh-CN" altLang="en-US" sz="1600"/>
              <a:t>		     </a:t>
            </a:r>
            <a:r>
              <a:rPr lang="en-US" altLang="zh-CN" sz="1600"/>
              <a:t>close_segment;</a:t>
            </a:r>
          </a:p>
          <a:p>
            <a:pPr marL="0" indent="0" algn="just">
              <a:buFont typeface="Wingdings" pitchFamily="2" charset="2"/>
              <a:buNone/>
            </a:pPr>
            <a:r>
              <a:rPr lang="en-US" altLang="zh-CN" sz="1600"/>
              <a:t>		     activate_workstation(display);</a:t>
            </a:r>
          </a:p>
          <a:p>
            <a:pPr marL="0" indent="0" algn="just">
              <a:buFont typeface="Wingdings" pitchFamily="2" charset="2"/>
              <a:buNone/>
            </a:pPr>
            <a:r>
              <a:rPr lang="en-US" altLang="zh-CN" sz="1600"/>
              <a:t>		     creat_transformation_matrix(0,0,1,1,0,0,0,0,0,matrix);	</a:t>
            </a:r>
          </a:p>
          <a:p>
            <a:pPr marL="0" indent="0" algn="just">
              <a:buFont typeface="Wingdings" pitchFamily="2" charset="2"/>
              <a:buNone/>
            </a:pPr>
            <a:r>
              <a:rPr lang="en-US" altLang="zh-CN" sz="1600"/>
              <a:t>		     creat_segment(new);</a:t>
            </a:r>
          </a:p>
          <a:p>
            <a:pPr marL="0" indent="0" algn="just">
              <a:buFont typeface="Wingdings" pitchFamily="2" charset="2"/>
              <a:buNone/>
            </a:pPr>
            <a:r>
              <a:rPr lang="en-US" altLang="zh-CN" sz="1600"/>
              <a:t>		     insert_segment(ob1,Matrix);</a:t>
            </a:r>
          </a:p>
          <a:p>
            <a:pPr marL="0" indent="0" algn="just">
              <a:buFont typeface="Wingdings" pitchFamily="2" charset="2"/>
              <a:buNone/>
            </a:pPr>
            <a:r>
              <a:rPr lang="en-US" altLang="zh-CN" sz="1600"/>
              <a:t>		     insert_segment(ob2,Matrix);</a:t>
            </a:r>
          </a:p>
          <a:p>
            <a:pPr marL="0" indent="0" algn="just">
              <a:buFont typeface="Wingdings" pitchFamily="2" charset="2"/>
              <a:buNone/>
            </a:pPr>
            <a:r>
              <a:rPr lang="en-US" altLang="zh-CN" sz="1600"/>
              <a:t>		     close_segment;</a:t>
            </a:r>
          </a:p>
          <a:p>
            <a:pPr lvl="2" algn="just"/>
            <a:r>
              <a:rPr lang="zh-CN" altLang="en-US" sz="1600"/>
              <a:t>上述程序首先在</a:t>
            </a:r>
            <a:r>
              <a:rPr lang="en-US" altLang="zh-CN" sz="1600"/>
              <a:t>WISS</a:t>
            </a:r>
            <a:r>
              <a:rPr lang="zh-CN" altLang="en-US" sz="1600"/>
              <a:t>中生成</a:t>
            </a:r>
            <a:r>
              <a:rPr lang="en-US" altLang="zh-CN" sz="1600"/>
              <a:t>2</a:t>
            </a:r>
            <a:r>
              <a:rPr lang="zh-CN" altLang="en-US" sz="1600"/>
              <a:t>个图段</a:t>
            </a:r>
            <a:r>
              <a:rPr lang="en-US" altLang="zh-CN" sz="1600"/>
              <a:t>ob1,ob2</a:t>
            </a:r>
            <a:r>
              <a:rPr lang="zh-CN" altLang="en-US" sz="1600"/>
              <a:t>。然后在</a:t>
            </a:r>
            <a:r>
              <a:rPr lang="en-US" altLang="zh-CN" sz="1600"/>
              <a:t>display</a:t>
            </a:r>
            <a:r>
              <a:rPr lang="zh-CN" altLang="en-US" sz="1600"/>
              <a:t>和</a:t>
            </a:r>
            <a:r>
              <a:rPr lang="en-US" altLang="zh-CN" sz="1600"/>
              <a:t>wiss</a:t>
            </a:r>
            <a:r>
              <a:rPr lang="zh-CN" altLang="en-US" sz="1600"/>
              <a:t>两个工作站中同时生成一个新的图段</a:t>
            </a:r>
            <a:r>
              <a:rPr lang="en-US" altLang="zh-CN" sz="1600"/>
              <a:t>new</a:t>
            </a:r>
            <a:r>
              <a:rPr lang="zh-CN" altLang="en-US" sz="1600"/>
              <a:t>。</a:t>
            </a:r>
            <a:r>
              <a:rPr lang="en-US" altLang="zh-CN" sz="1600"/>
              <a:t>new</a:t>
            </a:r>
            <a:r>
              <a:rPr lang="zh-CN" altLang="en-US" sz="1600"/>
              <a:t>由</a:t>
            </a:r>
            <a:r>
              <a:rPr lang="en-US" altLang="zh-CN" sz="1600"/>
              <a:t>ob1,ob2</a:t>
            </a:r>
            <a:r>
              <a:rPr lang="zh-CN" altLang="en-US" sz="1600"/>
              <a:t>中的基元经过</a:t>
            </a:r>
            <a:r>
              <a:rPr lang="en-US" altLang="zh-CN" sz="1600"/>
              <a:t>Matrix</a:t>
            </a:r>
            <a:r>
              <a:rPr lang="zh-CN" altLang="en-US" sz="1600"/>
              <a:t>定义的变换组合而成</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931279F-E820-41DA-8FE9-79F141F7737F}"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2A3EE0BE-5C02-4635-A4D1-F97A180976CE}" type="slidenum">
              <a:rPr lang="en-US" altLang="zh-CN"/>
              <a:pPr/>
              <a:t>12</a:t>
            </a:fld>
            <a:endParaRPr lang="en-US" altLang="zh-CN"/>
          </a:p>
        </p:txBody>
      </p:sp>
      <p:sp>
        <p:nvSpPr>
          <p:cNvPr id="830466" name="Rectangle 2"/>
          <p:cNvSpPr>
            <a:spLocks noGrp="1" noRot="1" noChangeArrowheads="1"/>
          </p:cNvSpPr>
          <p:nvPr>
            <p:ph type="title"/>
          </p:nvPr>
        </p:nvSpPr>
        <p:spPr/>
        <p:txBody>
          <a:bodyPr/>
          <a:lstStyle/>
          <a:p>
            <a:r>
              <a:rPr lang="zh-CN" altLang="en-US" b="1" u="sng"/>
              <a:t>第六章：图形数据结构</a:t>
            </a:r>
          </a:p>
        </p:txBody>
      </p:sp>
      <p:sp>
        <p:nvSpPr>
          <p:cNvPr id="830467" name="Rectangle 3"/>
          <p:cNvSpPr>
            <a:spLocks noGrp="1" noRot="1" noChangeArrowheads="1"/>
          </p:cNvSpPr>
          <p:nvPr>
            <p:ph type="body" idx="1"/>
          </p:nvPr>
        </p:nvSpPr>
        <p:spPr/>
        <p:txBody>
          <a:bodyPr/>
          <a:lstStyle/>
          <a:p>
            <a:pPr lvl="2"/>
            <a:r>
              <a:rPr lang="zh-CN" altLang="en-US" sz="1800"/>
              <a:t>图段的复制</a:t>
            </a:r>
          </a:p>
          <a:p>
            <a:pPr lvl="3"/>
            <a:r>
              <a:rPr lang="en-US" altLang="zh-CN" sz="1600"/>
              <a:t>Copy_segment_to_workstation(ws,sg)</a:t>
            </a:r>
          </a:p>
          <a:p>
            <a:pPr lvl="3"/>
            <a:r>
              <a:rPr lang="zh-CN" altLang="en-US" sz="1600"/>
              <a:t>该命令将</a:t>
            </a:r>
            <a:r>
              <a:rPr lang="en-US" altLang="zh-CN" sz="1600"/>
              <a:t>WISS</a:t>
            </a:r>
            <a:r>
              <a:rPr lang="zh-CN" altLang="en-US" sz="1600"/>
              <a:t>中的图段</a:t>
            </a:r>
            <a:r>
              <a:rPr lang="en-US" altLang="zh-CN" sz="1600"/>
              <a:t>sg</a:t>
            </a:r>
            <a:r>
              <a:rPr lang="zh-CN" altLang="en-US" sz="1600"/>
              <a:t>拷贝到工作站</a:t>
            </a:r>
            <a:r>
              <a:rPr lang="en-US" altLang="zh-CN" sz="1600"/>
              <a:t>ws</a:t>
            </a:r>
            <a:r>
              <a:rPr lang="zh-CN" altLang="en-US" sz="1600"/>
              <a:t>中去。</a:t>
            </a:r>
            <a:r>
              <a:rPr lang="en-US" altLang="zh-CN" sz="1600"/>
              <a:t>sg</a:t>
            </a:r>
            <a:r>
              <a:rPr lang="zh-CN" altLang="en-US" sz="1600"/>
              <a:t>必须是</a:t>
            </a:r>
            <a:r>
              <a:rPr lang="en-US" altLang="zh-CN" sz="1600"/>
              <a:t>WISS</a:t>
            </a:r>
            <a:r>
              <a:rPr lang="zh-CN" altLang="en-US" sz="1600"/>
              <a:t>中的图段，而且已被关闭；</a:t>
            </a:r>
            <a:r>
              <a:rPr lang="en-US" altLang="zh-CN" sz="1600"/>
              <a:t>ws</a:t>
            </a:r>
            <a:r>
              <a:rPr lang="zh-CN" altLang="en-US" sz="1600"/>
              <a:t>必须是</a:t>
            </a:r>
            <a:r>
              <a:rPr lang="en-US" altLang="zh-CN" sz="1600"/>
              <a:t>WDSS</a:t>
            </a:r>
            <a:r>
              <a:rPr lang="zh-CN" altLang="en-US" sz="1600"/>
              <a:t>型工作站</a:t>
            </a:r>
          </a:p>
          <a:p>
            <a:pPr lvl="3"/>
            <a:r>
              <a:rPr lang="zh-CN" altLang="en-US" sz="1600"/>
              <a:t>例  </a:t>
            </a:r>
            <a:r>
              <a:rPr lang="en-US" altLang="zh-CN" sz="1600"/>
              <a:t>copy_segment_to_workstation(plotter,duck);</a:t>
            </a:r>
          </a:p>
          <a:p>
            <a:pPr lvl="4"/>
            <a:r>
              <a:rPr lang="zh-CN" altLang="en-US" sz="1600"/>
              <a:t>此语句将</a:t>
            </a:r>
            <a:r>
              <a:rPr lang="en-US" altLang="zh-CN" sz="1600"/>
              <a:t>WISS</a:t>
            </a:r>
            <a:r>
              <a:rPr lang="zh-CN" altLang="en-US" sz="1600"/>
              <a:t>中的图段</a:t>
            </a:r>
            <a:r>
              <a:rPr lang="en-US" altLang="zh-CN" sz="1600"/>
              <a:t>duck</a:t>
            </a:r>
            <a:r>
              <a:rPr lang="zh-CN" altLang="en-US" sz="1600"/>
              <a:t>拷贝到</a:t>
            </a:r>
            <a:r>
              <a:rPr lang="en-US" altLang="zh-CN" sz="1600"/>
              <a:t>plotter</a:t>
            </a:r>
            <a:r>
              <a:rPr lang="zh-CN" altLang="en-US" sz="1600"/>
              <a:t>的</a:t>
            </a:r>
            <a:r>
              <a:rPr lang="en-US" altLang="zh-CN" sz="1600"/>
              <a:t>WDSS</a:t>
            </a:r>
            <a:r>
              <a:rPr lang="zh-CN" altLang="en-US" sz="1600"/>
              <a:t>之中去</a:t>
            </a:r>
          </a:p>
          <a:p>
            <a:pPr lvl="3"/>
            <a:r>
              <a:rPr lang="zh-CN" altLang="en-US" sz="1600"/>
              <a:t>用拷贝语句仅将</a:t>
            </a:r>
            <a:r>
              <a:rPr lang="en-US" altLang="zh-CN" sz="1600"/>
              <a:t>sg</a:t>
            </a:r>
            <a:r>
              <a:rPr lang="zh-CN" altLang="en-US" sz="1600"/>
              <a:t>所包含的基元拷入</a:t>
            </a:r>
            <a:r>
              <a:rPr lang="en-US" altLang="zh-CN" sz="1600"/>
              <a:t>ws</a:t>
            </a:r>
            <a:r>
              <a:rPr lang="zh-CN" altLang="en-US" sz="1600"/>
              <a:t>之中，它们在</a:t>
            </a:r>
            <a:r>
              <a:rPr lang="en-US" altLang="zh-CN" sz="1600"/>
              <a:t>ws</a:t>
            </a:r>
            <a:r>
              <a:rPr lang="zh-CN" altLang="en-US" sz="1600"/>
              <a:t>中已不再是一个图段，因此不能再进行图段操作。如果希望将</a:t>
            </a:r>
            <a:r>
              <a:rPr lang="en-US" altLang="zh-CN" sz="1600"/>
              <a:t>WISS</a:t>
            </a:r>
            <a:r>
              <a:rPr lang="zh-CN" altLang="en-US" sz="1600"/>
              <a:t>之中的一个图段完全拷贝到</a:t>
            </a:r>
            <a:r>
              <a:rPr lang="en-US" altLang="zh-CN" sz="1600"/>
              <a:t>WDSS</a:t>
            </a:r>
            <a:r>
              <a:rPr lang="zh-CN" altLang="en-US" sz="1600"/>
              <a:t>之中，并能在</a:t>
            </a:r>
            <a:r>
              <a:rPr lang="en-US" altLang="zh-CN" sz="1600"/>
              <a:t>WDSS</a:t>
            </a:r>
            <a:r>
              <a:rPr lang="zh-CN" altLang="en-US" sz="1600"/>
              <a:t>之中作为一个图段操作，则用另一种复制命令</a:t>
            </a:r>
          </a:p>
          <a:p>
            <a:pPr lvl="3"/>
            <a:r>
              <a:rPr lang="en-US" altLang="zh-CN" sz="1600"/>
              <a:t>Associate_segment_with_workstation(ws,sg)</a:t>
            </a:r>
          </a:p>
          <a:p>
            <a:pPr lvl="4"/>
            <a:r>
              <a:rPr lang="zh-CN" altLang="en-US" sz="1600"/>
              <a:t>其中参数</a:t>
            </a:r>
            <a:r>
              <a:rPr lang="en-US" altLang="zh-CN" sz="1600"/>
              <a:t>ws</a:t>
            </a:r>
            <a:r>
              <a:rPr lang="zh-CN" altLang="en-US" sz="1600"/>
              <a:t>和</a:t>
            </a:r>
            <a:r>
              <a:rPr lang="en-US" altLang="zh-CN" sz="1600"/>
              <a:t>sg</a:t>
            </a:r>
            <a:r>
              <a:rPr lang="zh-CN" altLang="en-US" sz="1600"/>
              <a:t>的含义及要求与</a:t>
            </a:r>
            <a:r>
              <a:rPr lang="en-US" altLang="zh-CN" sz="1600"/>
              <a:t>copy</a:t>
            </a:r>
            <a:r>
              <a:rPr lang="zh-CN" altLang="en-US" sz="1600"/>
              <a:t>命令完全相同。所不同的只是：图段</a:t>
            </a:r>
            <a:r>
              <a:rPr lang="en-US" altLang="zh-CN" sz="1600"/>
              <a:t>sg</a:t>
            </a:r>
            <a:r>
              <a:rPr lang="zh-CN" altLang="en-US" sz="1600"/>
              <a:t>完全从</a:t>
            </a:r>
            <a:r>
              <a:rPr lang="en-US" altLang="zh-CN" sz="1600"/>
              <a:t>WISS</a:t>
            </a:r>
            <a:r>
              <a:rPr lang="zh-CN" altLang="en-US" sz="1600"/>
              <a:t>中复制到</a:t>
            </a:r>
            <a:r>
              <a:rPr lang="en-US" altLang="zh-CN" sz="1600"/>
              <a:t>ws</a:t>
            </a:r>
            <a:r>
              <a:rPr lang="zh-CN" altLang="en-US" sz="1600"/>
              <a:t>的</a:t>
            </a:r>
            <a:r>
              <a:rPr lang="en-US" altLang="zh-CN" sz="1600"/>
              <a:t>WDSS</a:t>
            </a:r>
            <a:r>
              <a:rPr lang="zh-CN" altLang="en-US" sz="1600"/>
              <a:t>之中，并可在</a:t>
            </a:r>
            <a:r>
              <a:rPr lang="en-US" altLang="zh-CN" sz="1600"/>
              <a:t>ws</a:t>
            </a:r>
            <a:r>
              <a:rPr lang="zh-CN" altLang="en-US" sz="1600"/>
              <a:t>中作为一个相同名的图段进行操作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5FE795E-5A67-4B7C-AA42-084A054ECA24}"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4DB2294D-0E9A-44EE-83A1-D17A4B9E1D89}" type="slidenum">
              <a:rPr lang="en-US" altLang="zh-CN"/>
              <a:pPr/>
              <a:t>13</a:t>
            </a:fld>
            <a:endParaRPr lang="en-US" altLang="zh-CN"/>
          </a:p>
        </p:txBody>
      </p:sp>
      <p:sp>
        <p:nvSpPr>
          <p:cNvPr id="831490" name="Rectangle 2"/>
          <p:cNvSpPr>
            <a:spLocks noGrp="1" noRot="1" noChangeArrowheads="1"/>
          </p:cNvSpPr>
          <p:nvPr>
            <p:ph type="title"/>
          </p:nvPr>
        </p:nvSpPr>
        <p:spPr/>
        <p:txBody>
          <a:bodyPr/>
          <a:lstStyle/>
          <a:p>
            <a:r>
              <a:rPr lang="zh-CN" altLang="en-US" b="1" u="sng"/>
              <a:t>第六章：图形数据结构</a:t>
            </a:r>
          </a:p>
        </p:txBody>
      </p:sp>
      <p:sp>
        <p:nvSpPr>
          <p:cNvPr id="831491" name="Rectangle 3"/>
          <p:cNvSpPr>
            <a:spLocks noGrp="1" noRot="1" noChangeArrowheads="1"/>
          </p:cNvSpPr>
          <p:nvPr>
            <p:ph type="body" idx="1"/>
          </p:nvPr>
        </p:nvSpPr>
        <p:spPr/>
        <p:txBody>
          <a:bodyPr/>
          <a:lstStyle/>
          <a:p>
            <a:r>
              <a:rPr lang="en-US" altLang="zh-CN" sz="2400"/>
              <a:t>6.1.3 </a:t>
            </a:r>
            <a:r>
              <a:rPr lang="zh-CN" altLang="en-US" sz="2400"/>
              <a:t>独立于工作站的图段存储器和图文件</a:t>
            </a:r>
          </a:p>
          <a:p>
            <a:pPr lvl="1"/>
            <a:r>
              <a:rPr lang="zh-CN" altLang="en-US" sz="2000"/>
              <a:t>图形软件对逻辑工作站的输入输出操作</a:t>
            </a:r>
          </a:p>
          <a:p>
            <a:pPr lvl="2"/>
            <a:r>
              <a:rPr lang="zh-CN" altLang="en-US" sz="1800"/>
              <a:t>对图形外部设备之缓存存储器中的数据的操作</a:t>
            </a:r>
          </a:p>
          <a:p>
            <a:pPr lvl="1"/>
            <a:r>
              <a:rPr lang="zh-CN" altLang="en-US" sz="2000"/>
              <a:t>多重工作站</a:t>
            </a:r>
          </a:p>
          <a:p>
            <a:pPr lvl="2"/>
            <a:r>
              <a:rPr lang="zh-CN" altLang="en-US" sz="1800"/>
              <a:t>就是图形软件能同时处理多个外部设备的缓存存储器</a:t>
            </a:r>
          </a:p>
          <a:p>
            <a:pPr lvl="1"/>
            <a:r>
              <a:rPr lang="en-US" altLang="zh-CN" sz="2000"/>
              <a:t>WDSS(Workstation Dependent Segment Storage)</a:t>
            </a:r>
          </a:p>
          <a:p>
            <a:pPr lvl="2"/>
            <a:r>
              <a:rPr lang="zh-CN" altLang="en-US" sz="1800"/>
              <a:t>依靠工作站的图段存储器，与某个图形外部设备相对应的缓存存储器</a:t>
            </a:r>
          </a:p>
          <a:p>
            <a:pPr lvl="1"/>
            <a:r>
              <a:rPr lang="en-US" altLang="zh-CN" sz="2000"/>
              <a:t>WISS (Workstation Independent Segment Storage)</a:t>
            </a:r>
          </a:p>
          <a:p>
            <a:pPr lvl="2"/>
            <a:r>
              <a:rPr lang="zh-CN" altLang="en-US" sz="1800"/>
              <a:t>将图段直接画到</a:t>
            </a:r>
            <a:r>
              <a:rPr lang="en-US" altLang="zh-CN" sz="1800"/>
              <a:t>WDSS</a:t>
            </a:r>
            <a:r>
              <a:rPr lang="zh-CN" altLang="en-US" sz="1800"/>
              <a:t>中去有时并不合适。例如对于绘图机，往往希望将画面完全修改、变换妥帖之后一次绘制成正式图</a:t>
            </a:r>
          </a:p>
          <a:p>
            <a:pPr lvl="2"/>
            <a:r>
              <a:rPr lang="zh-CN" altLang="en-US" sz="1800"/>
              <a:t>与工作站独立的图段存储器</a:t>
            </a:r>
          </a:p>
          <a:p>
            <a:pPr lvl="2"/>
            <a:r>
              <a:rPr lang="zh-CN" altLang="en-US" sz="1800"/>
              <a:t>大大增加使用的灵活性，</a:t>
            </a:r>
            <a:r>
              <a:rPr lang="en-US" altLang="zh-CN" sz="1800"/>
              <a:t>WISS</a:t>
            </a:r>
            <a:r>
              <a:rPr lang="zh-CN" altLang="en-US" sz="1800"/>
              <a:t>可以看作是一个特殊的工作站</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02606C-D0FA-4A60-BAEE-C337A97F6EA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16029D4-244B-408A-B43B-F0BFA7F574A9}" type="slidenum">
              <a:rPr lang="en-US" altLang="zh-CN"/>
              <a:pPr/>
              <a:t>14</a:t>
            </a:fld>
            <a:endParaRPr lang="en-US" altLang="zh-CN"/>
          </a:p>
        </p:txBody>
      </p:sp>
      <p:sp>
        <p:nvSpPr>
          <p:cNvPr id="798723" name="Rectangle 1027"/>
          <p:cNvSpPr>
            <a:spLocks noGrp="1" noRot="1" noChangeArrowheads="1"/>
          </p:cNvSpPr>
          <p:nvPr>
            <p:ph type="body" idx="1"/>
          </p:nvPr>
        </p:nvSpPr>
        <p:spPr/>
        <p:txBody>
          <a:bodyPr/>
          <a:lstStyle/>
          <a:p>
            <a:pPr marL="1146175" lvl="2" algn="just"/>
            <a:r>
              <a:rPr lang="zh-CN" altLang="en-US" sz="1800"/>
              <a:t>例如，</a:t>
            </a:r>
            <a:r>
              <a:rPr lang="en-US" altLang="zh-CN" sz="1800"/>
              <a:t>wstype=11</a:t>
            </a:r>
            <a:r>
              <a:rPr lang="zh-CN" altLang="en-US" sz="1800"/>
              <a:t>为</a:t>
            </a:r>
            <a:r>
              <a:rPr lang="en-US" altLang="zh-CN" sz="1800"/>
              <a:t>WISS</a:t>
            </a:r>
            <a:r>
              <a:rPr lang="zh-CN" altLang="en-US" sz="1800"/>
              <a:t>。</a:t>
            </a:r>
            <a:r>
              <a:rPr lang="en-US" altLang="zh-CN" sz="1800"/>
              <a:t>WISS</a:t>
            </a:r>
            <a:r>
              <a:rPr lang="zh-CN" altLang="en-US" sz="1800"/>
              <a:t>是一块不能与硬设备直接通讯的内存区域。画入</a:t>
            </a:r>
            <a:r>
              <a:rPr lang="en-US" altLang="zh-CN" sz="1800"/>
              <a:t>WISS</a:t>
            </a:r>
            <a:r>
              <a:rPr lang="zh-CN" altLang="en-US" sz="1800"/>
              <a:t>中的</a:t>
            </a:r>
            <a:r>
              <a:rPr lang="en-US" altLang="zh-CN" sz="1800"/>
              <a:t>segments</a:t>
            </a:r>
            <a:r>
              <a:rPr lang="zh-CN" altLang="en-US" sz="1800"/>
              <a:t>可以通过图段操作命令复制到其他类型工作站中去</a:t>
            </a:r>
          </a:p>
          <a:p>
            <a:pPr lvl="1" algn="just"/>
            <a:r>
              <a:rPr lang="zh-CN" altLang="en-US" sz="2000"/>
              <a:t>图文件</a:t>
            </a:r>
            <a:r>
              <a:rPr lang="en-US" altLang="zh-CN" sz="2000"/>
              <a:t>(metafile)</a:t>
            </a:r>
            <a:r>
              <a:rPr lang="zh-CN" altLang="en-US" sz="2000"/>
              <a:t>是图形信息的长期存储文件。和</a:t>
            </a:r>
            <a:r>
              <a:rPr lang="en-US" altLang="zh-CN" sz="2000"/>
              <a:t>WISS</a:t>
            </a:r>
            <a:r>
              <a:rPr lang="zh-CN" altLang="en-US" sz="2000"/>
              <a:t>一样，</a:t>
            </a:r>
            <a:r>
              <a:rPr lang="en-US" altLang="zh-CN" sz="2000"/>
              <a:t>metafile</a:t>
            </a:r>
            <a:r>
              <a:rPr lang="zh-CN" altLang="en-US" sz="2000"/>
              <a:t>也可以作为一种特殊种类的工作站来处理</a:t>
            </a:r>
          </a:p>
          <a:p>
            <a:pPr marL="1146175" lvl="2" algn="just"/>
            <a:r>
              <a:rPr lang="zh-CN" altLang="en-US" sz="1800"/>
              <a:t>例如，设</a:t>
            </a:r>
            <a:r>
              <a:rPr lang="en-US" altLang="zh-CN" sz="1800"/>
              <a:t>type=12</a:t>
            </a:r>
            <a:r>
              <a:rPr lang="zh-CN" altLang="en-US" sz="1800"/>
              <a:t>为输入类</a:t>
            </a:r>
            <a:r>
              <a:rPr lang="en-US" altLang="zh-CN" sz="1800"/>
              <a:t>metafile</a:t>
            </a:r>
            <a:r>
              <a:rPr lang="zh-CN" altLang="en-US" sz="1800"/>
              <a:t>，</a:t>
            </a:r>
            <a:r>
              <a:rPr lang="en-US" altLang="zh-CN" sz="1800"/>
              <a:t>type=13</a:t>
            </a:r>
            <a:r>
              <a:rPr lang="zh-CN" altLang="en-US" sz="1800"/>
              <a:t>为输出类</a:t>
            </a:r>
            <a:r>
              <a:rPr lang="en-US" altLang="zh-CN" sz="1800"/>
              <a:t>metafile</a:t>
            </a:r>
            <a:r>
              <a:rPr lang="zh-CN" altLang="en-US" sz="1800"/>
              <a:t>。那么，当打开和激活第</a:t>
            </a:r>
            <a:r>
              <a:rPr lang="en-US" altLang="zh-CN" sz="1800"/>
              <a:t>13</a:t>
            </a:r>
            <a:r>
              <a:rPr lang="zh-CN" altLang="en-US" sz="1800"/>
              <a:t>类工作站时，图段就自动以一定的格式存储在</a:t>
            </a:r>
            <a:r>
              <a:rPr lang="en-US" altLang="zh-CN" sz="1800"/>
              <a:t>metafile</a:t>
            </a:r>
            <a:r>
              <a:rPr lang="zh-CN" altLang="en-US" sz="1800"/>
              <a:t>之中。</a:t>
            </a:r>
          </a:p>
          <a:p>
            <a:pPr marL="1146175" lvl="2" algn="just"/>
            <a:r>
              <a:rPr lang="en-US" altLang="zh-CN" sz="1800"/>
              <a:t>metafile</a:t>
            </a:r>
            <a:r>
              <a:rPr lang="zh-CN" altLang="en-US" sz="1800"/>
              <a:t>不仅用于长期存储文件，而且也是图形软件和其他软件之间的数据接口。因此国际标准化组织研究制定了</a:t>
            </a:r>
            <a:r>
              <a:rPr lang="en-US" altLang="zh-CN" sz="1800"/>
              <a:t>metafile</a:t>
            </a:r>
            <a:r>
              <a:rPr lang="zh-CN" altLang="en-US" sz="1800"/>
              <a:t>的标准数据格式，以便图形文件的共享</a:t>
            </a:r>
          </a:p>
        </p:txBody>
      </p:sp>
      <p:sp>
        <p:nvSpPr>
          <p:cNvPr id="798725" name="Rectangle 1029"/>
          <p:cNvSpPr>
            <a:spLocks noGrp="1" noChangeArrowheads="1"/>
          </p:cNvSpPr>
          <p:nvPr>
            <p:ph type="title"/>
          </p:nvPr>
        </p:nvSpPr>
        <p:spPr>
          <a:noFill/>
          <a:ln/>
        </p:spPr>
        <p:txBody>
          <a:bodyPr/>
          <a:lstStyle/>
          <a:p>
            <a:r>
              <a:rPr lang="zh-CN" altLang="en-US" b="1" u="sng"/>
              <a:t>第六章：图形数据结构</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DBE83A5-E072-4C4C-82D2-D00628824259}"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D276F64-5BF6-49E9-A6F6-810D3EE43D4B}" type="slidenum">
              <a:rPr lang="en-US" altLang="zh-CN"/>
              <a:pPr/>
              <a:t>15</a:t>
            </a:fld>
            <a:endParaRPr lang="en-US" altLang="zh-CN"/>
          </a:p>
        </p:txBody>
      </p:sp>
      <p:sp>
        <p:nvSpPr>
          <p:cNvPr id="659458" name="Rectangle 2"/>
          <p:cNvSpPr>
            <a:spLocks noGrp="1" noRot="1" noChangeArrowheads="1"/>
          </p:cNvSpPr>
          <p:nvPr>
            <p:ph type="title"/>
          </p:nvPr>
        </p:nvSpPr>
        <p:spPr/>
        <p:txBody>
          <a:bodyPr/>
          <a:lstStyle/>
          <a:p>
            <a:r>
              <a:rPr lang="zh-CN" altLang="en-US" b="1" u="sng"/>
              <a:t>第六章：图形数据结构</a:t>
            </a:r>
          </a:p>
        </p:txBody>
      </p:sp>
      <p:sp>
        <p:nvSpPr>
          <p:cNvPr id="659459" name="Rectangle 3"/>
          <p:cNvSpPr>
            <a:spLocks noGrp="1" noRot="1" noChangeArrowheads="1"/>
          </p:cNvSpPr>
          <p:nvPr>
            <p:ph type="body" idx="1"/>
          </p:nvPr>
        </p:nvSpPr>
        <p:spPr/>
        <p:txBody>
          <a:bodyPr/>
          <a:lstStyle/>
          <a:p>
            <a:pPr marL="0" indent="0" algn="just"/>
            <a:r>
              <a:rPr lang="en-US" altLang="zh-CN" sz="2400" b="1">
                <a:latin typeface="Times New Roman" pitchFamily="18" charset="0"/>
                <a:ea typeface="仿宋_GB2312" pitchFamily="49" charset="-122"/>
              </a:rPr>
              <a:t> </a:t>
            </a:r>
            <a:r>
              <a:rPr lang="en-US" altLang="zh-CN" sz="2400"/>
              <a:t>6.2 </a:t>
            </a:r>
            <a:r>
              <a:rPr lang="zh-CN" altLang="en-US" sz="2400"/>
              <a:t>结构</a:t>
            </a:r>
          </a:p>
          <a:p>
            <a:pPr marL="0" indent="0" algn="just"/>
            <a:r>
              <a:rPr lang="zh-CN" altLang="en-US" sz="2400"/>
              <a:t> </a:t>
            </a:r>
            <a:r>
              <a:rPr lang="en-US" altLang="zh-CN" sz="2400"/>
              <a:t>6.2.1 </a:t>
            </a:r>
            <a:r>
              <a:rPr lang="zh-CN" altLang="en-US" sz="2400"/>
              <a:t>结构元素</a:t>
            </a:r>
          </a:p>
          <a:p>
            <a:pPr lvl="1" algn="just"/>
            <a:r>
              <a:rPr lang="zh-CN" altLang="en-US" sz="2000"/>
              <a:t>结构</a:t>
            </a:r>
          </a:p>
          <a:p>
            <a:pPr lvl="2" algn="just"/>
            <a:r>
              <a:rPr lang="zh-CN" altLang="en-US" sz="1800"/>
              <a:t>由图形数据和应用数据组织在一起的一个整体，它是</a:t>
            </a:r>
            <a:r>
              <a:rPr lang="en-US" altLang="zh-CN" sz="1800"/>
              <a:t>PHIGS</a:t>
            </a:r>
            <a:r>
              <a:rPr lang="zh-CN" altLang="en-US" sz="1800"/>
              <a:t>国际图形标准模型操作处理的基本单位</a:t>
            </a:r>
          </a:p>
          <a:p>
            <a:pPr lvl="1" algn="just"/>
            <a:r>
              <a:rPr lang="zh-CN" altLang="en-US" sz="2000"/>
              <a:t>结构元素</a:t>
            </a:r>
          </a:p>
          <a:p>
            <a:pPr lvl="2" algn="just"/>
            <a:r>
              <a:rPr lang="zh-CN" altLang="en-US" sz="1800"/>
              <a:t>构成结构的一些基本数据实体</a:t>
            </a:r>
          </a:p>
          <a:p>
            <a:pPr lvl="3" algn="just"/>
            <a:r>
              <a:rPr lang="zh-CN" altLang="en-US" sz="1600"/>
              <a:t>用来表示应用问题所需要的各种几何与非几何数据，如图形输出原语、属性选择、观察选择、建模变换、建模裁剪、名字组等等，也可以用来表示各种应用数据</a:t>
            </a:r>
            <a:r>
              <a:rPr lang="en-US" altLang="zh-CN" sz="1600"/>
              <a:t>(</a:t>
            </a:r>
            <a:r>
              <a:rPr lang="zh-CN" altLang="en-US" sz="1600"/>
              <a:t>如材料、单价等</a:t>
            </a:r>
            <a:r>
              <a:rPr lang="en-US" altLang="zh-CN" sz="1600"/>
              <a:t>)</a:t>
            </a:r>
          </a:p>
          <a:p>
            <a:pPr lvl="3" algn="just"/>
            <a:r>
              <a:rPr lang="en-US" altLang="zh-CN" sz="1600"/>
              <a:t>“</a:t>
            </a:r>
            <a:r>
              <a:rPr lang="zh-CN" altLang="en-US" sz="1600"/>
              <a:t>标号”这种结构元素用来标识结构元素在结构中的位置以利于编辑和修改</a:t>
            </a:r>
          </a:p>
          <a:p>
            <a:pPr lvl="3" algn="just"/>
            <a:r>
              <a:rPr lang="zh-CN" altLang="en-US" sz="1600"/>
              <a:t>“通用结构元素”则可用来表示与</a:t>
            </a:r>
            <a:r>
              <a:rPr lang="en-US" altLang="zh-CN" sz="1600"/>
              <a:t>PHIGS</a:t>
            </a:r>
            <a:r>
              <a:rPr lang="zh-CN" altLang="en-US" sz="1600"/>
              <a:t>实现有关的一些特色</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D39CE9-DDCA-40F1-8ACF-8AC2D3D1CE9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EC8E494-2A14-423D-B74A-32B64751AA05}" type="slidenum">
              <a:rPr lang="en-US" altLang="zh-CN"/>
              <a:pPr/>
              <a:t>16</a:t>
            </a:fld>
            <a:endParaRPr lang="en-US" altLang="zh-CN"/>
          </a:p>
        </p:txBody>
      </p:sp>
      <p:sp>
        <p:nvSpPr>
          <p:cNvPr id="834562" name="Rectangle 2"/>
          <p:cNvSpPr>
            <a:spLocks noGrp="1" noRot="1" noChangeArrowheads="1"/>
          </p:cNvSpPr>
          <p:nvPr>
            <p:ph type="title"/>
          </p:nvPr>
        </p:nvSpPr>
        <p:spPr/>
        <p:txBody>
          <a:bodyPr/>
          <a:lstStyle/>
          <a:p>
            <a:r>
              <a:rPr lang="zh-CN" altLang="en-US" b="1" u="sng"/>
              <a:t>第六章：图形数据结构</a:t>
            </a:r>
          </a:p>
        </p:txBody>
      </p:sp>
      <p:sp>
        <p:nvSpPr>
          <p:cNvPr id="834563" name="Rectangle 3"/>
          <p:cNvSpPr>
            <a:spLocks noGrp="1" noRot="1" noChangeArrowheads="1"/>
          </p:cNvSpPr>
          <p:nvPr>
            <p:ph type="body" idx="1"/>
          </p:nvPr>
        </p:nvSpPr>
        <p:spPr/>
        <p:txBody>
          <a:bodyPr/>
          <a:lstStyle/>
          <a:p>
            <a:pPr lvl="1"/>
            <a:r>
              <a:rPr lang="zh-CN" altLang="en-US" sz="2000"/>
              <a:t>结构元素有如下七类</a:t>
            </a:r>
          </a:p>
          <a:p>
            <a:pPr lvl="2"/>
            <a:r>
              <a:rPr lang="zh-CN" altLang="en-US" sz="1800"/>
              <a:t>输出原语类结构元素</a:t>
            </a:r>
          </a:p>
          <a:p>
            <a:pPr lvl="3"/>
            <a:r>
              <a:rPr lang="zh-CN" altLang="en-US" sz="1600"/>
              <a:t>包括折线、多点标记、文字、加注文字、填充区、填充区集、单元阵列等等</a:t>
            </a:r>
          </a:p>
          <a:p>
            <a:pPr lvl="2"/>
            <a:r>
              <a:rPr lang="zh-CN" altLang="en-US" sz="1800"/>
              <a:t>属性说明类结构元素</a:t>
            </a:r>
          </a:p>
          <a:p>
            <a:pPr lvl="3"/>
            <a:r>
              <a:rPr lang="zh-CN" altLang="en-US" sz="1600"/>
              <a:t>主要用于说明各种图形原语的属性，如颜色、线型、线宽、标记大小、标记类型、文字字体、文字精度、文字路径、字符间距、字符向上向量、填充区域的内部样式，以及其他各种属性</a:t>
            </a:r>
          </a:p>
          <a:p>
            <a:pPr lvl="2"/>
            <a:r>
              <a:rPr lang="zh-CN" altLang="en-US" sz="1800"/>
              <a:t>变换及裁剪类结构元素</a:t>
            </a:r>
          </a:p>
          <a:p>
            <a:pPr lvl="3"/>
            <a:r>
              <a:rPr lang="zh-CN" altLang="en-US" sz="1600"/>
              <a:t>这一类结构元素用于定义建模变换和建模裁剪，共有如下</a:t>
            </a:r>
            <a:r>
              <a:rPr lang="en-US" altLang="zh-CN" sz="1600"/>
              <a:t>8</a:t>
            </a:r>
            <a:r>
              <a:rPr lang="zh-CN" altLang="en-US" sz="1600"/>
              <a:t>个</a:t>
            </a:r>
          </a:p>
          <a:p>
            <a:pPr lvl="4"/>
            <a:r>
              <a:rPr lang="zh-CN" altLang="en-US" sz="1600"/>
              <a:t>设置局部变换</a:t>
            </a:r>
            <a:r>
              <a:rPr lang="en-US" altLang="zh-CN" sz="1600"/>
              <a:t>(SET  LOCAL TRANSFORMATION)</a:t>
            </a:r>
          </a:p>
          <a:p>
            <a:pPr lvl="4"/>
            <a:r>
              <a:rPr lang="zh-CN" altLang="en-US" sz="1600"/>
              <a:t>设置三维局部变换</a:t>
            </a:r>
            <a:r>
              <a:rPr lang="en-US" altLang="zh-CN" sz="1600"/>
              <a:t>(SET LOCAL TRANSFORMATION 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816298-CA2C-483A-83D5-46A1D135612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A457DAF5-A951-468D-AA25-84624D816A02}" type="slidenum">
              <a:rPr lang="en-US" altLang="zh-CN"/>
              <a:pPr/>
              <a:t>17</a:t>
            </a:fld>
            <a:endParaRPr lang="en-US" altLang="zh-CN"/>
          </a:p>
        </p:txBody>
      </p:sp>
      <p:sp>
        <p:nvSpPr>
          <p:cNvPr id="835586" name="Rectangle 2"/>
          <p:cNvSpPr>
            <a:spLocks noGrp="1" noRot="1" noChangeArrowheads="1"/>
          </p:cNvSpPr>
          <p:nvPr>
            <p:ph type="title"/>
          </p:nvPr>
        </p:nvSpPr>
        <p:spPr/>
        <p:txBody>
          <a:bodyPr/>
          <a:lstStyle/>
          <a:p>
            <a:r>
              <a:rPr lang="zh-CN" altLang="en-US" b="1" u="sng"/>
              <a:t>第六章：图形数据结构</a:t>
            </a:r>
          </a:p>
        </p:txBody>
      </p:sp>
      <p:sp>
        <p:nvSpPr>
          <p:cNvPr id="835587" name="Rectangle 3"/>
          <p:cNvSpPr>
            <a:spLocks noGrp="1" noRot="1" noChangeArrowheads="1"/>
          </p:cNvSpPr>
          <p:nvPr>
            <p:ph type="body" idx="1"/>
          </p:nvPr>
        </p:nvSpPr>
        <p:spPr/>
        <p:txBody>
          <a:bodyPr/>
          <a:lstStyle/>
          <a:p>
            <a:pPr lvl="4"/>
            <a:r>
              <a:rPr lang="zh-CN" altLang="en-US" sz="1600"/>
              <a:t>设置全局变换</a:t>
            </a:r>
            <a:r>
              <a:rPr lang="en-US" altLang="zh-CN" sz="1600"/>
              <a:t>(SET GLOBAL TRANSFORMATION)</a:t>
            </a:r>
          </a:p>
          <a:p>
            <a:pPr lvl="4"/>
            <a:r>
              <a:rPr lang="zh-CN" altLang="en-US" sz="1600"/>
              <a:t>设置三维全局变换</a:t>
            </a:r>
            <a:r>
              <a:rPr lang="en-US" altLang="zh-CN" sz="1600"/>
              <a:t>(SET GLOBAL TRANSFORMATION 3) </a:t>
            </a:r>
          </a:p>
          <a:p>
            <a:pPr lvl="4"/>
            <a:r>
              <a:rPr lang="zh-CN" altLang="en-US" sz="1600"/>
              <a:t>设置建模裁剪体</a:t>
            </a:r>
            <a:r>
              <a:rPr lang="en-US" altLang="zh-CN" sz="1600"/>
              <a:t>(SET MODELLING CLIPPING VOLUME)</a:t>
            </a:r>
          </a:p>
          <a:p>
            <a:pPr lvl="4"/>
            <a:r>
              <a:rPr lang="zh-CN" altLang="en-US" sz="1600"/>
              <a:t>设置三维建模裁剪体</a:t>
            </a:r>
            <a:r>
              <a:rPr lang="en-US" altLang="zh-CN" sz="1600"/>
              <a:t>(SET MODELLING CLIPPING VOLUME 3)</a:t>
            </a:r>
          </a:p>
          <a:p>
            <a:pPr lvl="4"/>
            <a:r>
              <a:rPr lang="zh-CN" altLang="en-US" sz="1600"/>
              <a:t>设置建模裁剪体指示器</a:t>
            </a:r>
            <a:r>
              <a:rPr lang="en-US" altLang="zh-CN" sz="1600"/>
              <a:t>(SET MODELLING CLIPPING INDICATOR)</a:t>
            </a:r>
          </a:p>
          <a:p>
            <a:pPr lvl="4"/>
            <a:r>
              <a:rPr lang="zh-CN" altLang="en-US" sz="1600"/>
              <a:t>恢复建模裁剪体</a:t>
            </a:r>
            <a:r>
              <a:rPr lang="en-US" altLang="zh-CN" sz="1600"/>
              <a:t>(RESTORE MODELLING CLIPPING VOLUME)</a:t>
            </a:r>
          </a:p>
          <a:p>
            <a:pPr lvl="2"/>
            <a:r>
              <a:rPr lang="zh-CN" altLang="en-US" sz="1800"/>
              <a:t>控制结构元素</a:t>
            </a:r>
          </a:p>
          <a:p>
            <a:pPr lvl="3"/>
            <a:r>
              <a:rPr lang="zh-CN" altLang="en-US" sz="1600"/>
              <a:t>只有一个，用来把若干结构相互联系起来构成一个结构网络</a:t>
            </a:r>
          </a:p>
          <a:p>
            <a:pPr lvl="2"/>
            <a:r>
              <a:rPr lang="zh-CN" altLang="en-US" sz="1800"/>
              <a:t>编辑结构元素</a:t>
            </a:r>
          </a:p>
          <a:p>
            <a:pPr lvl="3"/>
            <a:r>
              <a:rPr lang="zh-CN" altLang="en-US" sz="1600"/>
              <a:t>只有一个，即“标号”</a:t>
            </a:r>
            <a:r>
              <a:rPr lang="en-US" altLang="zh-CN" sz="1600"/>
              <a:t>(label)</a:t>
            </a:r>
            <a:r>
              <a:rPr lang="zh-CN" altLang="en-US" sz="1600"/>
              <a:t>，它在模型的编辑操作中起作用</a:t>
            </a:r>
          </a:p>
          <a:p>
            <a:pPr lvl="2"/>
            <a:r>
              <a:rPr lang="zh-CN" altLang="en-US" sz="1800"/>
              <a:t>通用结构元素</a:t>
            </a:r>
          </a:p>
          <a:p>
            <a:pPr lvl="3"/>
            <a:r>
              <a:rPr lang="zh-CN" altLang="en-US" sz="1600"/>
              <a:t>与</a:t>
            </a:r>
            <a:r>
              <a:rPr lang="en-US" altLang="zh-CN" sz="1600"/>
              <a:t>PHIGS</a:t>
            </a:r>
            <a:r>
              <a:rPr lang="zh-CN" altLang="en-US" sz="1600"/>
              <a:t>的实现有关，它用来补充定义一些该系统所特有的结构元素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11AB4D3-DC49-48F1-A409-51149FF1AAF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D6FDD58-CDA6-4BD2-8ADC-AAA827344B15}" type="slidenum">
              <a:rPr lang="en-US" altLang="zh-CN"/>
              <a:pPr/>
              <a:t>18</a:t>
            </a:fld>
            <a:endParaRPr lang="en-US" altLang="zh-CN"/>
          </a:p>
        </p:txBody>
      </p:sp>
      <p:sp>
        <p:nvSpPr>
          <p:cNvPr id="836610" name="Rectangle 2"/>
          <p:cNvSpPr>
            <a:spLocks noGrp="1" noRot="1" noChangeArrowheads="1"/>
          </p:cNvSpPr>
          <p:nvPr>
            <p:ph type="title"/>
          </p:nvPr>
        </p:nvSpPr>
        <p:spPr/>
        <p:txBody>
          <a:bodyPr/>
          <a:lstStyle/>
          <a:p>
            <a:r>
              <a:rPr lang="zh-CN" altLang="en-US" b="1" u="sng"/>
              <a:t>第六章：图形数据结构</a:t>
            </a:r>
          </a:p>
        </p:txBody>
      </p:sp>
      <p:sp>
        <p:nvSpPr>
          <p:cNvPr id="836611" name="Rectangle 3"/>
          <p:cNvSpPr>
            <a:spLocks noGrp="1" noRot="1" noChangeArrowheads="1"/>
          </p:cNvSpPr>
          <p:nvPr>
            <p:ph type="body" idx="1"/>
          </p:nvPr>
        </p:nvSpPr>
        <p:spPr/>
        <p:txBody>
          <a:bodyPr/>
          <a:lstStyle/>
          <a:p>
            <a:pPr lvl="2"/>
            <a:r>
              <a:rPr lang="zh-CN" altLang="en-US" sz="1800"/>
              <a:t>应用数据元素</a:t>
            </a:r>
          </a:p>
          <a:p>
            <a:pPr lvl="3"/>
            <a:r>
              <a:rPr lang="zh-CN" altLang="en-US" sz="1600"/>
              <a:t>应用数据用于说明该结构的一些非几何属性，例如材料、货号、单价等等，应用数据的含义是由应用程序自行定义的</a:t>
            </a:r>
          </a:p>
          <a:p>
            <a:pPr lvl="1"/>
            <a:r>
              <a:rPr lang="zh-CN" altLang="en-US" sz="2000"/>
              <a:t>以与非门为例，与非门</a:t>
            </a:r>
            <a:r>
              <a:rPr lang="en-US" altLang="zh-CN" sz="2000"/>
              <a:t>=</a:t>
            </a:r>
            <a:r>
              <a:rPr lang="zh-CN" altLang="en-US" sz="2000"/>
              <a:t>二极管</a:t>
            </a:r>
            <a:r>
              <a:rPr lang="en-US" altLang="zh-CN" sz="2000"/>
              <a:t>+</a:t>
            </a:r>
            <a:r>
              <a:rPr lang="zh-CN" altLang="en-US" sz="2000"/>
              <a:t>电阻</a:t>
            </a:r>
            <a:r>
              <a:rPr lang="en-US" altLang="zh-CN" sz="2000"/>
              <a:t>+</a:t>
            </a:r>
            <a:r>
              <a:rPr lang="zh-CN" altLang="en-US" sz="2000"/>
              <a:t>晶体管</a:t>
            </a:r>
            <a:r>
              <a:rPr lang="en-US" altLang="zh-CN" sz="2000"/>
              <a:t>+</a:t>
            </a:r>
            <a:r>
              <a:rPr lang="zh-CN" altLang="en-US" sz="2000"/>
              <a:t>地线四个结构。每个结构元素有一个编号，它们从</a:t>
            </a:r>
            <a:r>
              <a:rPr lang="en-US" altLang="zh-CN" sz="2000"/>
              <a:t>1</a:t>
            </a:r>
            <a:r>
              <a:rPr lang="zh-CN" altLang="en-US" sz="2000"/>
              <a:t>开始顺序排列。使用</a:t>
            </a:r>
            <a:r>
              <a:rPr lang="en-US" altLang="zh-CN" sz="2000"/>
              <a:t>PHIGS</a:t>
            </a:r>
            <a:r>
              <a:rPr lang="zh-CN" altLang="en-US" sz="2000"/>
              <a:t>进行程序设计时，每定义一个结构，都必须以“打开结构”</a:t>
            </a:r>
            <a:r>
              <a:rPr lang="en-US" altLang="zh-CN" sz="2000"/>
              <a:t>(open structure)</a:t>
            </a:r>
            <a:r>
              <a:rPr lang="zh-CN" altLang="en-US" sz="2000"/>
              <a:t>开始，以“关闭结构”</a:t>
            </a:r>
            <a:r>
              <a:rPr lang="en-US" altLang="zh-CN" sz="2000"/>
              <a:t>(close structure)</a:t>
            </a:r>
            <a:r>
              <a:rPr lang="zh-CN" altLang="en-US" sz="2000"/>
              <a:t>结束</a:t>
            </a:r>
          </a:p>
          <a:p>
            <a:pPr lvl="2"/>
            <a:r>
              <a:rPr lang="zh-CN" altLang="en-US" sz="1800"/>
              <a:t>执行“打开结构”的作用是</a:t>
            </a:r>
          </a:p>
          <a:p>
            <a:pPr lvl="3"/>
            <a:r>
              <a:rPr lang="zh-CN" altLang="en-US" sz="1800"/>
              <a:t>如果指定的结构已存在，则打开该结构，并把“元素指针”定位到它所含的最后一个结构元素位置上；如果该结构还不存在，则建立一个空的新结构并把它打开，元素指针定位在</a:t>
            </a:r>
            <a:r>
              <a:rPr lang="en-US" altLang="zh-CN" sz="1800"/>
              <a:t>0</a:t>
            </a:r>
            <a:r>
              <a:rPr lang="zh-CN" altLang="en-US" sz="1800"/>
              <a:t>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EB7F874-2341-441C-831E-65D94C9F725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223195A8-CB0C-42B9-9B8A-3C9798A0BABE}" type="slidenum">
              <a:rPr lang="en-US" altLang="zh-CN"/>
              <a:pPr/>
              <a:t>19</a:t>
            </a:fld>
            <a:endParaRPr lang="en-US" altLang="zh-CN"/>
          </a:p>
        </p:txBody>
      </p:sp>
      <p:sp>
        <p:nvSpPr>
          <p:cNvPr id="799747" name="Rectangle 1027"/>
          <p:cNvSpPr>
            <a:spLocks noGrp="1" noRot="1" noChangeArrowheads="1"/>
          </p:cNvSpPr>
          <p:nvPr>
            <p:ph type="body" idx="1"/>
          </p:nvPr>
        </p:nvSpPr>
        <p:spPr/>
        <p:txBody>
          <a:bodyPr/>
          <a:lstStyle/>
          <a:p>
            <a:pPr lvl="3">
              <a:lnSpc>
                <a:spcPct val="90000"/>
              </a:lnSpc>
            </a:pPr>
            <a:r>
              <a:rPr lang="en-US" altLang="zh-CN" sz="1800"/>
              <a:t>“</a:t>
            </a:r>
            <a:r>
              <a:rPr lang="zh-CN" altLang="en-US" sz="1800"/>
              <a:t>打开结构”的格式如下</a:t>
            </a:r>
          </a:p>
          <a:p>
            <a:pPr lvl="4">
              <a:lnSpc>
                <a:spcPct val="90000"/>
              </a:lnSpc>
            </a:pPr>
            <a:r>
              <a:rPr lang="en-US" altLang="zh-CN" sz="1800"/>
              <a:t>OPEN_STRUCTURE(structure_identifier)</a:t>
            </a:r>
          </a:p>
          <a:p>
            <a:pPr lvl="4">
              <a:lnSpc>
                <a:spcPct val="90000"/>
              </a:lnSpc>
            </a:pPr>
            <a:r>
              <a:rPr lang="zh-CN" altLang="en-US" sz="1800"/>
              <a:t>其中</a:t>
            </a:r>
            <a:r>
              <a:rPr lang="en-US" altLang="zh-CN" sz="1800"/>
              <a:t>structure_identifier</a:t>
            </a:r>
            <a:r>
              <a:rPr lang="zh-CN" altLang="en-US" sz="1800"/>
              <a:t>是所打开的结构的标识符</a:t>
            </a:r>
          </a:p>
          <a:p>
            <a:pPr lvl="3" algn="just">
              <a:lnSpc>
                <a:spcPct val="90000"/>
              </a:lnSpc>
            </a:pPr>
            <a:r>
              <a:rPr lang="zh-CN" altLang="en-US" sz="1800"/>
              <a:t>执行“关闭结构”的作用是</a:t>
            </a:r>
          </a:p>
          <a:p>
            <a:pPr lvl="4" algn="just">
              <a:lnSpc>
                <a:spcPct val="90000"/>
              </a:lnSpc>
            </a:pPr>
            <a:r>
              <a:rPr lang="zh-CN" altLang="en-US" sz="1800"/>
              <a:t>关闭已打开的一个结构，并进行存储</a:t>
            </a:r>
          </a:p>
          <a:p>
            <a:pPr lvl="4" algn="just">
              <a:lnSpc>
                <a:spcPct val="90000"/>
              </a:lnSpc>
            </a:pPr>
            <a:r>
              <a:rPr lang="en-US" altLang="zh-CN" sz="1800"/>
              <a:t>CLOSE_STRUCTURE</a:t>
            </a:r>
          </a:p>
          <a:p>
            <a:pPr lvl="3" algn="just">
              <a:lnSpc>
                <a:spcPct val="90000"/>
              </a:lnSpc>
            </a:pPr>
            <a:r>
              <a:rPr lang="zh-CN" altLang="en-US" sz="1800"/>
              <a:t>在应用程序中定义二极管这个结构所需要的程序段是</a:t>
            </a:r>
          </a:p>
          <a:p>
            <a:pPr lvl="4" algn="just">
              <a:lnSpc>
                <a:spcPct val="90000"/>
              </a:lnSpc>
              <a:buFont typeface="Wingdings" pitchFamily="2" charset="2"/>
              <a:buNone/>
            </a:pPr>
            <a:r>
              <a:rPr lang="en-US" altLang="zh-CN" sz="1800"/>
              <a:t>OPEN_STRUCTURE(“diode”); //</a:t>
            </a:r>
            <a:r>
              <a:rPr lang="zh-CN" altLang="en-US" sz="1800"/>
              <a:t>二极管</a:t>
            </a:r>
          </a:p>
          <a:p>
            <a:pPr lvl="4" algn="just">
              <a:lnSpc>
                <a:spcPct val="90000"/>
              </a:lnSpc>
              <a:buFont typeface="Wingdings" pitchFamily="2" charset="2"/>
              <a:buNone/>
            </a:pPr>
            <a:r>
              <a:rPr lang="en-US" altLang="zh-CN" sz="1800"/>
              <a:t>LABEL(“anode”); //</a:t>
            </a:r>
            <a:r>
              <a:rPr lang="zh-CN" altLang="en-US" sz="1800"/>
              <a:t>阳极</a:t>
            </a:r>
          </a:p>
          <a:p>
            <a:pPr lvl="4" algn="just">
              <a:lnSpc>
                <a:spcPct val="90000"/>
              </a:lnSpc>
              <a:buFont typeface="Wingdings" pitchFamily="2" charset="2"/>
              <a:buNone/>
            </a:pPr>
            <a:r>
              <a:rPr lang="en-US" altLang="zh-CN" sz="1800"/>
              <a:t>POLYLINE(5,(p1,p2,p3,p4,p5,p2));</a:t>
            </a:r>
          </a:p>
          <a:p>
            <a:pPr lvl="4" algn="just">
              <a:lnSpc>
                <a:spcPct val="90000"/>
              </a:lnSpc>
              <a:buFont typeface="Wingdings" pitchFamily="2" charset="2"/>
              <a:buNone/>
            </a:pPr>
            <a:r>
              <a:rPr lang="en-US" altLang="zh-CN" sz="1800"/>
              <a:t>LABEL(“cathode”); //</a:t>
            </a:r>
            <a:r>
              <a:rPr lang="zh-CN" altLang="en-US" sz="1800"/>
              <a:t>阴极</a:t>
            </a:r>
          </a:p>
          <a:p>
            <a:pPr lvl="4" algn="just">
              <a:lnSpc>
                <a:spcPct val="90000"/>
              </a:lnSpc>
              <a:buFont typeface="Wingdings" pitchFamily="2" charset="2"/>
              <a:buNone/>
            </a:pPr>
            <a:r>
              <a:rPr lang="en-US" altLang="zh-CN" sz="1800"/>
              <a:t>POLYLINE(4,(p6,p7,p4,p8));</a:t>
            </a:r>
          </a:p>
          <a:p>
            <a:pPr lvl="4" algn="just">
              <a:lnSpc>
                <a:spcPct val="90000"/>
              </a:lnSpc>
              <a:buFont typeface="Wingdings" pitchFamily="2" charset="2"/>
              <a:buNone/>
            </a:pPr>
            <a:r>
              <a:rPr lang="en-US" altLang="zh-CN" sz="1800"/>
              <a:t>Close_structure;</a:t>
            </a:r>
          </a:p>
        </p:txBody>
      </p:sp>
      <p:sp>
        <p:nvSpPr>
          <p:cNvPr id="799748" name="Rectangle 1028"/>
          <p:cNvSpPr>
            <a:spLocks noGrp="1" noChangeArrowheads="1"/>
          </p:cNvSpPr>
          <p:nvPr>
            <p:ph type="title"/>
          </p:nvPr>
        </p:nvSpPr>
        <p:spPr>
          <a:noFill/>
          <a:ln/>
        </p:spPr>
        <p:txBody>
          <a:bodyPr/>
          <a:lstStyle/>
          <a:p>
            <a:r>
              <a:rPr lang="zh-CN" altLang="en-US" b="1" u="sng"/>
              <a:t>第六章：图形数据结构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0B43411-C514-48A3-9B55-CE50F6DB497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476F6D39-C03C-4553-B03F-2D8A71F03BEF}" type="slidenum">
              <a:rPr lang="en-US" altLang="zh-CN"/>
              <a:pPr/>
              <a:t>2</a:t>
            </a:fld>
            <a:endParaRPr lang="en-US" altLang="zh-CN"/>
          </a:p>
        </p:txBody>
      </p:sp>
      <p:sp>
        <p:nvSpPr>
          <p:cNvPr id="652290" name="Rectangle 2"/>
          <p:cNvSpPr>
            <a:spLocks noGrp="1" noRot="1" noChangeArrowheads="1"/>
          </p:cNvSpPr>
          <p:nvPr>
            <p:ph type="title"/>
          </p:nvPr>
        </p:nvSpPr>
        <p:spPr/>
        <p:txBody>
          <a:bodyPr/>
          <a:lstStyle/>
          <a:p>
            <a:r>
              <a:rPr lang="zh-CN" altLang="en-US" b="1" u="sng"/>
              <a:t>第六章：图形数据结构</a:t>
            </a:r>
          </a:p>
        </p:txBody>
      </p:sp>
      <p:sp>
        <p:nvSpPr>
          <p:cNvPr id="652291" name="Rectangle 3"/>
          <p:cNvSpPr>
            <a:spLocks noGrp="1" noRot="1" noChangeArrowheads="1"/>
          </p:cNvSpPr>
          <p:nvPr>
            <p:ph type="body" idx="1"/>
          </p:nvPr>
        </p:nvSpPr>
        <p:spPr/>
        <p:txBody>
          <a:bodyPr/>
          <a:lstStyle/>
          <a:p>
            <a:pPr marL="808038" lvl="1" indent="-357188" algn="just"/>
            <a:r>
              <a:rPr lang="zh-CN" altLang="en-US" sz="2000"/>
              <a:t>图段</a:t>
            </a:r>
          </a:p>
          <a:p>
            <a:pPr marL="1262063" lvl="2" indent="-274638" algn="just"/>
            <a:r>
              <a:rPr lang="zh-CN" altLang="en-US" sz="1800"/>
              <a:t>是由一组输出基元和一组性质</a:t>
            </a:r>
            <a:r>
              <a:rPr lang="en-US" altLang="zh-CN" sz="1800"/>
              <a:t>(Attribute of Segment)</a:t>
            </a:r>
            <a:r>
              <a:rPr lang="zh-CN" altLang="en-US" sz="1800"/>
              <a:t>所构成的集合。可以表示为 </a:t>
            </a:r>
            <a:r>
              <a:rPr lang="en-US" altLang="zh-CN" sz="1800"/>
              <a:t>Segment={Id,primitives,S-attributes}</a:t>
            </a:r>
          </a:p>
          <a:p>
            <a:pPr marL="1790700" lvl="3" indent="-276225" algn="just"/>
            <a:r>
              <a:rPr lang="zh-CN" altLang="en-US" sz="1600"/>
              <a:t>其中</a:t>
            </a:r>
            <a:r>
              <a:rPr lang="en-US" altLang="zh-CN" sz="1600"/>
              <a:t>Id</a:t>
            </a:r>
            <a:r>
              <a:rPr lang="zh-CN" altLang="en-US" sz="1600"/>
              <a:t>是图段名；</a:t>
            </a:r>
            <a:r>
              <a:rPr lang="en-US" altLang="zh-CN" sz="1600"/>
              <a:t>primitives</a:t>
            </a:r>
            <a:r>
              <a:rPr lang="zh-CN" altLang="en-US" sz="1600"/>
              <a:t>是组成图段的基元之集合</a:t>
            </a:r>
          </a:p>
          <a:p>
            <a:pPr marL="1790700" lvl="3" indent="-276225" algn="just"/>
            <a:r>
              <a:rPr lang="en-US" altLang="zh-CN" sz="1600"/>
              <a:t>S-attributes</a:t>
            </a:r>
            <a:r>
              <a:rPr lang="zh-CN" altLang="en-US" sz="1600"/>
              <a:t>是该图段的性质之集合</a:t>
            </a:r>
          </a:p>
          <a:p>
            <a:pPr marL="1790700" lvl="3" indent="-276225" algn="just"/>
            <a:r>
              <a:rPr lang="zh-CN" altLang="en-US" sz="1600"/>
              <a:t>图段的性质也就是组成该图段的所有基元所共有的性质</a:t>
            </a:r>
          </a:p>
          <a:p>
            <a:pPr marL="1262063" lvl="2" indent="-274638" algn="just"/>
            <a:r>
              <a:rPr lang="zh-CN" altLang="en-US" sz="1800"/>
              <a:t>图段的组成</a:t>
            </a:r>
          </a:p>
          <a:p>
            <a:pPr marL="1790700" lvl="3" indent="-276225" algn="just"/>
            <a:r>
              <a:rPr lang="zh-CN" altLang="en-US" sz="1600"/>
              <a:t>图段头</a:t>
            </a:r>
            <a:r>
              <a:rPr lang="en-US" altLang="zh-CN" sz="1600"/>
              <a:t>(head of segment)</a:t>
            </a:r>
          </a:p>
          <a:p>
            <a:pPr marL="1970088" lvl="4" indent="180975" algn="just"/>
            <a:r>
              <a:rPr lang="en-US" altLang="zh-CN" sz="1600"/>
              <a:t> </a:t>
            </a:r>
            <a:r>
              <a:rPr lang="zh-CN" altLang="en-US" sz="1600"/>
              <a:t>图段名</a:t>
            </a:r>
            <a:r>
              <a:rPr lang="en-US" altLang="zh-CN" sz="1600"/>
              <a:t>+</a:t>
            </a:r>
            <a:r>
              <a:rPr lang="zh-CN" altLang="en-US" sz="1600"/>
              <a:t>图段的性质</a:t>
            </a:r>
            <a:r>
              <a:rPr lang="en-US" altLang="zh-CN" sz="1600"/>
              <a:t>+</a:t>
            </a:r>
            <a:r>
              <a:rPr lang="zh-CN" altLang="en-US" sz="1600"/>
              <a:t>指向图段体的指针</a:t>
            </a:r>
          </a:p>
          <a:p>
            <a:pPr marL="1790700" lvl="3" indent="-276225" algn="just"/>
            <a:r>
              <a:rPr lang="zh-CN" altLang="en-US" sz="1600"/>
              <a:t>图段体</a:t>
            </a:r>
            <a:r>
              <a:rPr lang="en-US" altLang="zh-CN" sz="1600"/>
              <a:t>(body of segment) </a:t>
            </a:r>
          </a:p>
          <a:p>
            <a:pPr marL="1970088" lvl="4" indent="180975" algn="just"/>
            <a:r>
              <a:rPr lang="en-US" altLang="zh-CN" sz="1600"/>
              <a:t> </a:t>
            </a:r>
            <a:r>
              <a:rPr lang="zh-CN" altLang="en-US" sz="1600"/>
              <a:t>一张线性表，其中每一个结点是构成该图段的每一个基元</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B53BC20-E723-4C39-A37B-CD36C17113BF}"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E576CD9-3402-415D-B1CE-0A078734045F}" type="slidenum">
              <a:rPr lang="en-US" altLang="zh-CN"/>
              <a:pPr/>
              <a:t>20</a:t>
            </a:fld>
            <a:endParaRPr lang="en-US" altLang="zh-CN"/>
          </a:p>
        </p:txBody>
      </p:sp>
      <p:sp>
        <p:nvSpPr>
          <p:cNvPr id="837634" name="Rectangle 2"/>
          <p:cNvSpPr>
            <a:spLocks noGrp="1" noRot="1" noChangeArrowheads="1"/>
          </p:cNvSpPr>
          <p:nvPr>
            <p:ph type="title"/>
          </p:nvPr>
        </p:nvSpPr>
        <p:spPr/>
        <p:txBody>
          <a:bodyPr/>
          <a:lstStyle/>
          <a:p>
            <a:r>
              <a:rPr lang="zh-CN" altLang="en-US" b="1" u="sng"/>
              <a:t>第六章：图形数据结构</a:t>
            </a:r>
          </a:p>
        </p:txBody>
      </p:sp>
      <p:sp>
        <p:nvSpPr>
          <p:cNvPr id="837635" name="Rectangle 3"/>
          <p:cNvSpPr>
            <a:spLocks noGrp="1" noRot="1" noChangeArrowheads="1"/>
          </p:cNvSpPr>
          <p:nvPr>
            <p:ph type="body" idx="1"/>
          </p:nvPr>
        </p:nvSpPr>
        <p:spPr/>
        <p:txBody>
          <a:bodyPr/>
          <a:lstStyle/>
          <a:p>
            <a:r>
              <a:rPr lang="en-US" altLang="zh-CN" sz="2400"/>
              <a:t>6.2.2 </a:t>
            </a:r>
            <a:r>
              <a:rPr lang="zh-CN" altLang="en-US" sz="2400"/>
              <a:t>结构网络</a:t>
            </a:r>
            <a:r>
              <a:rPr lang="en-US" altLang="zh-CN" sz="2400"/>
              <a:t>(structure network)</a:t>
            </a:r>
          </a:p>
          <a:p>
            <a:pPr lvl="1"/>
            <a:r>
              <a:rPr lang="zh-CN" altLang="en-US" sz="2000"/>
              <a:t>一个结构也可以包含另外一些结构，这是使用“控制结构元素”</a:t>
            </a:r>
            <a:r>
              <a:rPr lang="en-US" altLang="zh-CN" sz="2000"/>
              <a:t>EXECUTE STRUCTURE</a:t>
            </a:r>
            <a:r>
              <a:rPr lang="zh-CN" altLang="en-US" sz="2000"/>
              <a:t>来完成的。例如，与非门这个结构中，就包含</a:t>
            </a:r>
            <a:r>
              <a:rPr lang="en-US" altLang="zh-CN" sz="2000"/>
              <a:t>(</a:t>
            </a:r>
            <a:r>
              <a:rPr lang="zh-CN" altLang="en-US" sz="2000"/>
              <a:t>引用</a:t>
            </a:r>
            <a:r>
              <a:rPr lang="en-US" altLang="zh-CN" sz="2000"/>
              <a:t>)</a:t>
            </a:r>
            <a:r>
              <a:rPr lang="zh-CN" altLang="en-US" sz="2000"/>
              <a:t>了二极管、电阻、晶体管、地线等结构，下面是使用</a:t>
            </a:r>
            <a:r>
              <a:rPr lang="en-US" altLang="zh-CN" sz="2000"/>
              <a:t>PHIGS</a:t>
            </a:r>
            <a:r>
              <a:rPr lang="zh-CN" altLang="en-US" sz="2000"/>
              <a:t>对与非门的描述</a:t>
            </a:r>
          </a:p>
          <a:p>
            <a:pPr lvl="2">
              <a:lnSpc>
                <a:spcPct val="80000"/>
              </a:lnSpc>
              <a:buFont typeface="Wingdings" pitchFamily="2" charset="2"/>
              <a:buNone/>
            </a:pPr>
            <a:r>
              <a:rPr lang="en-US" altLang="zh-CN" sz="1600"/>
              <a:t>OPEN_STRUCTURE("nand");</a:t>
            </a:r>
          </a:p>
          <a:p>
            <a:pPr lvl="2">
              <a:lnSpc>
                <a:spcPct val="80000"/>
              </a:lnSpc>
              <a:buFont typeface="Wingdings" pitchFamily="2" charset="2"/>
              <a:buNone/>
            </a:pPr>
            <a:r>
              <a:rPr lang="en-US" altLang="zh-CN" sz="1600"/>
              <a:t>SET_LOCAL_TRANSFORMATION(TD1,D,'REPLACE');</a:t>
            </a:r>
          </a:p>
          <a:p>
            <a:pPr lvl="2">
              <a:lnSpc>
                <a:spcPct val="80000"/>
              </a:lnSpc>
              <a:buFont typeface="Wingdings" pitchFamily="2" charset="2"/>
              <a:buNone/>
            </a:pPr>
            <a:r>
              <a:rPr lang="en-US" altLang="zh-CN" sz="1600"/>
              <a:t>EXECUTE_STRUCTURE("diode");</a:t>
            </a:r>
          </a:p>
          <a:p>
            <a:pPr lvl="2">
              <a:lnSpc>
                <a:spcPct val="80000"/>
              </a:lnSpc>
              <a:buFont typeface="Wingdings" pitchFamily="2" charset="2"/>
              <a:buNone/>
            </a:pPr>
            <a:r>
              <a:rPr lang="en-US" altLang="zh-CN" sz="1600"/>
              <a:t>SET_LOCAL_TRANSFORMATION(TD2,D,'REPLACE');</a:t>
            </a:r>
          </a:p>
          <a:p>
            <a:pPr lvl="2">
              <a:lnSpc>
                <a:spcPct val="80000"/>
              </a:lnSpc>
              <a:buFont typeface="Wingdings" pitchFamily="2" charset="2"/>
              <a:buNone/>
            </a:pPr>
            <a:r>
              <a:rPr lang="en-US" altLang="zh-CN" sz="1600"/>
              <a:t>EXECUTE_STRUCTURE("diode");</a:t>
            </a:r>
          </a:p>
          <a:p>
            <a:pPr lvl="2">
              <a:lnSpc>
                <a:spcPct val="80000"/>
              </a:lnSpc>
              <a:buFont typeface="Wingdings" pitchFamily="2" charset="2"/>
              <a:buNone/>
            </a:pPr>
            <a:r>
              <a:rPr lang="en-US" altLang="zh-CN" sz="1600"/>
              <a:t>SET_LOCAL_TRANSFORMATION(TR1,R,'REPLACE');</a:t>
            </a:r>
          </a:p>
          <a:p>
            <a:pPr lvl="2">
              <a:lnSpc>
                <a:spcPct val="80000"/>
              </a:lnSpc>
              <a:buFont typeface="Wingdings" pitchFamily="2" charset="2"/>
              <a:buNone/>
            </a:pPr>
            <a:r>
              <a:rPr lang="en-US" altLang="zh-CN" sz="1600"/>
              <a:t>EXECUTE_STRUCTURE("resistor");</a:t>
            </a:r>
          </a:p>
          <a:p>
            <a:pPr lvl="2">
              <a:lnSpc>
                <a:spcPct val="80000"/>
              </a:lnSpc>
              <a:buFont typeface="Wingdings" pitchFamily="2" charset="2"/>
              <a:buNone/>
            </a:pPr>
            <a:r>
              <a:rPr lang="en-US" altLang="zh-CN" sz="1600"/>
              <a:t>SET_LOCAL_TRANSFORMATION(TR2,R,'REPLACE');</a:t>
            </a:r>
          </a:p>
          <a:p>
            <a:pPr lvl="2">
              <a:lnSpc>
                <a:spcPct val="80000"/>
              </a:lnSpc>
              <a:buFont typeface="Wingdings" pitchFamily="2" charset="2"/>
              <a:buNone/>
            </a:pPr>
            <a:r>
              <a:rPr lang="en-US" altLang="zh-CN" sz="1600"/>
              <a:t>EXECUTE_STRUCTURE("resistor");</a:t>
            </a:r>
          </a:p>
          <a:p>
            <a:pPr lvl="2">
              <a:lnSpc>
                <a:spcPct val="80000"/>
              </a:lnSpc>
              <a:buFont typeface="Wingdings" pitchFamily="2" charset="2"/>
              <a:buNone/>
            </a:pPr>
            <a:r>
              <a:rPr lang="en-US" altLang="zh-CN" sz="1600"/>
              <a:t>SET_LOCAL_TRANSFORMATION(TT1,T,'REPLACE');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05EFD27-4ECF-420F-87D3-E16EB0617C9E}"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DFCB27A-2588-450A-8480-0754178ADE1B}" type="slidenum">
              <a:rPr lang="en-US" altLang="zh-CN"/>
              <a:pPr/>
              <a:t>21</a:t>
            </a:fld>
            <a:endParaRPr lang="en-US" altLang="zh-CN"/>
          </a:p>
        </p:txBody>
      </p:sp>
      <p:sp>
        <p:nvSpPr>
          <p:cNvPr id="838658" name="Rectangle 2"/>
          <p:cNvSpPr>
            <a:spLocks noGrp="1" noRot="1" noChangeArrowheads="1"/>
          </p:cNvSpPr>
          <p:nvPr>
            <p:ph type="title"/>
          </p:nvPr>
        </p:nvSpPr>
        <p:spPr/>
        <p:txBody>
          <a:bodyPr/>
          <a:lstStyle/>
          <a:p>
            <a:r>
              <a:rPr lang="zh-CN" altLang="en-US" b="1" u="sng"/>
              <a:t>第六章：图形数据结构</a:t>
            </a:r>
          </a:p>
        </p:txBody>
      </p:sp>
      <p:sp>
        <p:nvSpPr>
          <p:cNvPr id="838659" name="Rectangle 3"/>
          <p:cNvSpPr>
            <a:spLocks noGrp="1" noRot="1" noChangeArrowheads="1"/>
          </p:cNvSpPr>
          <p:nvPr>
            <p:ph type="body" idx="1"/>
          </p:nvPr>
        </p:nvSpPr>
        <p:spPr/>
        <p:txBody>
          <a:bodyPr/>
          <a:lstStyle/>
          <a:p>
            <a:pPr lvl="2">
              <a:lnSpc>
                <a:spcPct val="80000"/>
              </a:lnSpc>
              <a:buFont typeface="Wingdings" pitchFamily="2" charset="2"/>
              <a:buNone/>
            </a:pPr>
            <a:r>
              <a:rPr lang="en-US" altLang="zh-CN" sz="1600"/>
              <a:t>EXECUTE_STRUCTURE("transistor");</a:t>
            </a:r>
          </a:p>
          <a:p>
            <a:pPr lvl="2">
              <a:lnSpc>
                <a:spcPct val="80000"/>
              </a:lnSpc>
              <a:buFont typeface="Wingdings" pitchFamily="2" charset="2"/>
              <a:buNone/>
            </a:pPr>
            <a:r>
              <a:rPr lang="en-US" altLang="zh-CN" sz="1600"/>
              <a:t>SET_LOCAL_TRANSFORMATION(TG1,G,'REPLACE');</a:t>
            </a:r>
          </a:p>
          <a:p>
            <a:pPr lvl="2">
              <a:lnSpc>
                <a:spcPct val="80000"/>
              </a:lnSpc>
              <a:buFont typeface="Wingdings" pitchFamily="2" charset="2"/>
              <a:buNone/>
            </a:pPr>
            <a:r>
              <a:rPr lang="en-US" altLang="zh-CN" sz="1600"/>
              <a:t>EXECUTE_STRUCTURE("ground");</a:t>
            </a:r>
          </a:p>
          <a:p>
            <a:pPr lvl="2">
              <a:lnSpc>
                <a:spcPct val="80000"/>
              </a:lnSpc>
              <a:buFont typeface="Wingdings" pitchFamily="2" charset="2"/>
              <a:buNone/>
            </a:pPr>
            <a:r>
              <a:rPr lang="en-US" altLang="zh-CN" sz="1600"/>
              <a:t>CLOSE_STRUCTURE;</a:t>
            </a:r>
          </a:p>
          <a:p>
            <a:pPr lvl="2">
              <a:lnSpc>
                <a:spcPct val="80000"/>
              </a:lnSpc>
              <a:buFont typeface="Wingdings" pitchFamily="2" charset="2"/>
              <a:buNone/>
            </a:pPr>
            <a:r>
              <a:rPr lang="en-US" altLang="zh-CN" sz="1600"/>
              <a:t>OPEN_STRUCTURE("diode");</a:t>
            </a:r>
          </a:p>
          <a:p>
            <a:pPr lvl="2">
              <a:lnSpc>
                <a:spcPct val="80000"/>
              </a:lnSpc>
              <a:buFont typeface="Wingdings" pitchFamily="2" charset="2"/>
              <a:buNone/>
            </a:pPr>
            <a:r>
              <a:rPr lang="en-US" altLang="zh-CN" sz="1600"/>
              <a:t>        ……</a:t>
            </a:r>
          </a:p>
          <a:p>
            <a:pPr lvl="2">
              <a:lnSpc>
                <a:spcPct val="80000"/>
              </a:lnSpc>
              <a:buFont typeface="Wingdings" pitchFamily="2" charset="2"/>
              <a:buNone/>
            </a:pPr>
            <a:r>
              <a:rPr lang="en-US" altLang="zh-CN" sz="1600"/>
              <a:t>CLOSE_STRUCTURE;</a:t>
            </a:r>
          </a:p>
          <a:p>
            <a:pPr lvl="2">
              <a:lnSpc>
                <a:spcPct val="80000"/>
              </a:lnSpc>
              <a:buFont typeface="Wingdings" pitchFamily="2" charset="2"/>
              <a:buNone/>
            </a:pPr>
            <a:r>
              <a:rPr lang="en-US" altLang="zh-CN" sz="1600"/>
              <a:t>OPEN_STRUCTURE("resistor");</a:t>
            </a:r>
          </a:p>
          <a:p>
            <a:pPr lvl="2">
              <a:lnSpc>
                <a:spcPct val="80000"/>
              </a:lnSpc>
              <a:buFont typeface="Wingdings" pitchFamily="2" charset="2"/>
              <a:buNone/>
            </a:pPr>
            <a:r>
              <a:rPr lang="en-US" altLang="zh-CN" sz="1600"/>
              <a:t>        ……</a:t>
            </a:r>
          </a:p>
          <a:p>
            <a:pPr lvl="2">
              <a:lnSpc>
                <a:spcPct val="80000"/>
              </a:lnSpc>
              <a:buFont typeface="Wingdings" pitchFamily="2" charset="2"/>
              <a:buNone/>
            </a:pPr>
            <a:r>
              <a:rPr lang="en-US" altLang="zh-CN" sz="1600"/>
              <a:t>CLOSE_STRUCTURE;</a:t>
            </a:r>
          </a:p>
          <a:p>
            <a:pPr lvl="2">
              <a:lnSpc>
                <a:spcPct val="80000"/>
              </a:lnSpc>
              <a:buFont typeface="Wingdings" pitchFamily="2" charset="2"/>
              <a:buNone/>
            </a:pPr>
            <a:r>
              <a:rPr lang="en-US" altLang="zh-CN" sz="1600"/>
              <a:t>OPEN_STRUCTURE("transistor");</a:t>
            </a:r>
          </a:p>
          <a:p>
            <a:pPr lvl="2">
              <a:lnSpc>
                <a:spcPct val="80000"/>
              </a:lnSpc>
              <a:buFont typeface="Wingdings" pitchFamily="2" charset="2"/>
              <a:buNone/>
            </a:pPr>
            <a:r>
              <a:rPr lang="en-US" altLang="zh-CN" sz="1600"/>
              <a:t>        ……</a:t>
            </a:r>
          </a:p>
          <a:p>
            <a:pPr lvl="2">
              <a:lnSpc>
                <a:spcPct val="80000"/>
              </a:lnSpc>
              <a:buFont typeface="Wingdings" pitchFamily="2" charset="2"/>
              <a:buNone/>
            </a:pPr>
            <a:r>
              <a:rPr lang="en-US" altLang="zh-CN" sz="1600"/>
              <a:t>CLOSE_STRUCTURE;</a:t>
            </a:r>
          </a:p>
          <a:p>
            <a:pPr lvl="2">
              <a:lnSpc>
                <a:spcPct val="80000"/>
              </a:lnSpc>
              <a:buFont typeface="Wingdings" pitchFamily="2" charset="2"/>
              <a:buNone/>
            </a:pPr>
            <a:r>
              <a:rPr lang="en-US" altLang="zh-CN" sz="1600"/>
              <a:t>OPEN_STRUCTURE("ground");</a:t>
            </a:r>
          </a:p>
          <a:p>
            <a:pPr lvl="2">
              <a:lnSpc>
                <a:spcPct val="80000"/>
              </a:lnSpc>
              <a:buFont typeface="Wingdings" pitchFamily="2" charset="2"/>
              <a:buNone/>
            </a:pPr>
            <a:r>
              <a:rPr lang="en-US" altLang="zh-CN" sz="1600"/>
              <a:t>        ……</a:t>
            </a:r>
          </a:p>
          <a:p>
            <a:pPr lvl="2">
              <a:lnSpc>
                <a:spcPct val="80000"/>
              </a:lnSpc>
              <a:buFont typeface="Wingdings" pitchFamily="2" charset="2"/>
              <a:buNone/>
            </a:pPr>
            <a:r>
              <a:rPr lang="en-US" altLang="zh-CN" sz="1600"/>
              <a:t>CLOSE_STRUCTURE;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FA9257C-9D28-4148-B9F6-A6898934787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AD911F6-EC0A-41F8-B552-EC619C92DBE9}" type="slidenum">
              <a:rPr lang="en-US" altLang="zh-CN"/>
              <a:pPr/>
              <a:t>22</a:t>
            </a:fld>
            <a:endParaRPr lang="en-US" altLang="zh-CN"/>
          </a:p>
        </p:txBody>
      </p:sp>
      <p:sp>
        <p:nvSpPr>
          <p:cNvPr id="839682" name="Rectangle 2"/>
          <p:cNvSpPr>
            <a:spLocks noGrp="1" noRot="1" noChangeArrowheads="1"/>
          </p:cNvSpPr>
          <p:nvPr>
            <p:ph type="title"/>
          </p:nvPr>
        </p:nvSpPr>
        <p:spPr/>
        <p:txBody>
          <a:bodyPr/>
          <a:lstStyle/>
          <a:p>
            <a:r>
              <a:rPr lang="zh-CN" altLang="en-US" b="1" u="sng"/>
              <a:t>第六章：图形数据结构</a:t>
            </a:r>
          </a:p>
        </p:txBody>
      </p:sp>
      <p:sp>
        <p:nvSpPr>
          <p:cNvPr id="839683" name="Rectangle 3"/>
          <p:cNvSpPr>
            <a:spLocks noGrp="1" noRot="1" noChangeArrowheads="1"/>
          </p:cNvSpPr>
          <p:nvPr>
            <p:ph type="body" idx="1"/>
          </p:nvPr>
        </p:nvSpPr>
        <p:spPr/>
        <p:txBody>
          <a:bodyPr/>
          <a:lstStyle/>
          <a:p>
            <a:pPr lvl="1"/>
            <a:r>
              <a:rPr lang="zh-CN" altLang="en-US" sz="2000"/>
              <a:t>控制结构元素</a:t>
            </a:r>
            <a:r>
              <a:rPr lang="en-US" altLang="zh-CN" sz="2000"/>
              <a:t>EXECUTE_STRUCTURE</a:t>
            </a:r>
            <a:r>
              <a:rPr lang="zh-CN" altLang="en-US" sz="2000"/>
              <a:t>的参数就是被引用的结构名，被引用的结构可以先定义后引用，也可以先引用后定义。如果被引用的结构在整个应用程序中始终没有定义，则它作为一个空结构处理。另外，每次引用一个结构之前，应用程序一般都应该指出被引用的结构所需进行的引用变换</a:t>
            </a:r>
            <a:r>
              <a:rPr lang="en-US" altLang="zh-CN" sz="2000"/>
              <a:t>(</a:t>
            </a:r>
            <a:r>
              <a:rPr lang="zh-CN" altLang="en-US" sz="2000"/>
              <a:t>模型变换</a:t>
            </a:r>
            <a:r>
              <a:rPr lang="en-US" altLang="zh-CN" sz="2000"/>
              <a:t>)</a:t>
            </a:r>
            <a:r>
              <a:rPr lang="zh-CN" altLang="en-US" sz="2000"/>
              <a:t>，这是用结构元素</a:t>
            </a:r>
            <a:r>
              <a:rPr lang="en-US" altLang="zh-CN" sz="2000"/>
              <a:t>SET_LOCAL_ TRANSTFORMATION</a:t>
            </a:r>
            <a:r>
              <a:rPr lang="zh-CN" altLang="en-US" sz="2000"/>
              <a:t>来完成的。它的参数就是模型变换的变换矩阵和类型</a:t>
            </a:r>
          </a:p>
          <a:p>
            <a:pPr lvl="1"/>
            <a:r>
              <a:rPr lang="zh-CN" altLang="en-US" sz="2000"/>
              <a:t>在</a:t>
            </a:r>
            <a:r>
              <a:rPr lang="en-US" altLang="zh-CN" sz="2000"/>
              <a:t>PHIGS</a:t>
            </a:r>
            <a:r>
              <a:rPr lang="zh-CN" altLang="en-US" sz="2000"/>
              <a:t>中，结构的引用不允许直接或间接地嵌套进行。一组有引用关系的结构就构成了一个结构网络</a:t>
            </a:r>
            <a:r>
              <a:rPr lang="en-US" altLang="zh-CN" sz="2000"/>
              <a:t>(structure network)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427FA3D-5460-4FF8-A927-BB6E35045AD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7332D39D-D3CA-4614-A02C-8BF88C0AAEE3}" type="slidenum">
              <a:rPr lang="en-US" altLang="zh-CN"/>
              <a:pPr/>
              <a:t>23</a:t>
            </a:fld>
            <a:endParaRPr lang="en-US" altLang="zh-CN"/>
          </a:p>
        </p:txBody>
      </p:sp>
      <p:sp>
        <p:nvSpPr>
          <p:cNvPr id="840706" name="Rectangle 2"/>
          <p:cNvSpPr>
            <a:spLocks noGrp="1" noRot="1" noChangeArrowheads="1"/>
          </p:cNvSpPr>
          <p:nvPr>
            <p:ph type="title"/>
          </p:nvPr>
        </p:nvSpPr>
        <p:spPr/>
        <p:txBody>
          <a:bodyPr/>
          <a:lstStyle/>
          <a:p>
            <a:r>
              <a:rPr lang="zh-CN" altLang="en-US" b="1" u="sng"/>
              <a:t>第六章：图形数据结构</a:t>
            </a:r>
          </a:p>
        </p:txBody>
      </p:sp>
      <p:sp>
        <p:nvSpPr>
          <p:cNvPr id="840707" name="Rectangle 3"/>
          <p:cNvSpPr>
            <a:spLocks noGrp="1" noRot="1" noChangeArrowheads="1"/>
          </p:cNvSpPr>
          <p:nvPr>
            <p:ph type="body" idx="1"/>
          </p:nvPr>
        </p:nvSpPr>
        <p:spPr/>
        <p:txBody>
          <a:bodyPr/>
          <a:lstStyle/>
          <a:p>
            <a:pPr lvl="1">
              <a:lnSpc>
                <a:spcPct val="90000"/>
              </a:lnSpc>
            </a:pPr>
            <a:r>
              <a:rPr lang="zh-CN" altLang="en-US" sz="2000"/>
              <a:t>当一个结构包含有被引用的其他结构时，该结构就称为是其他结构的父结构，其他结构则称为该结构的子结构</a:t>
            </a:r>
          </a:p>
          <a:p>
            <a:pPr lvl="1">
              <a:lnSpc>
                <a:spcPct val="90000"/>
              </a:lnSpc>
            </a:pPr>
            <a:r>
              <a:rPr lang="zh-CN" altLang="en-US" sz="2000"/>
              <a:t>应用程序所定义的所有结构网络在概念上都是存储在一个所谓的“集中式结构存储器”</a:t>
            </a:r>
            <a:r>
              <a:rPr lang="en-US" altLang="zh-CN" sz="2000"/>
              <a:t>(Centralized Struture Store,</a:t>
            </a:r>
            <a:r>
              <a:rPr lang="zh-CN" altLang="en-US" sz="2000"/>
              <a:t>简称</a:t>
            </a:r>
            <a:r>
              <a:rPr lang="en-US" altLang="zh-CN" sz="2000"/>
              <a:t>CSS)</a:t>
            </a:r>
            <a:r>
              <a:rPr lang="zh-CN" altLang="en-US" sz="2000"/>
              <a:t>之中的。对于</a:t>
            </a:r>
            <a:r>
              <a:rPr lang="en-US" altLang="zh-CN" sz="2000"/>
              <a:t>CSS</a:t>
            </a:r>
            <a:r>
              <a:rPr lang="zh-CN" altLang="en-US" sz="2000"/>
              <a:t>中的结构网络，</a:t>
            </a:r>
            <a:r>
              <a:rPr lang="en-US" altLang="zh-CN" sz="2000"/>
              <a:t>PHIGS</a:t>
            </a:r>
            <a:r>
              <a:rPr lang="zh-CN" altLang="en-US" sz="2000"/>
              <a:t>提供了各种类型的操作，例如：结构的显示，结构的编辑，结构的操作处理，结构的搜索与查询，结构的存档与检索等等。下一节逐一进行介绍</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33517F-5973-4559-BA28-C4B8249D740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C2A1B08-24B7-41B8-BB12-3813496F80F6}" type="slidenum">
              <a:rPr lang="en-US" altLang="zh-CN"/>
              <a:pPr/>
              <a:t>24</a:t>
            </a:fld>
            <a:endParaRPr lang="en-US" altLang="zh-CN"/>
          </a:p>
        </p:txBody>
      </p:sp>
      <p:sp>
        <p:nvSpPr>
          <p:cNvPr id="841730" name="Rectangle 2"/>
          <p:cNvSpPr>
            <a:spLocks noGrp="1" noRot="1" noChangeArrowheads="1"/>
          </p:cNvSpPr>
          <p:nvPr>
            <p:ph type="title"/>
          </p:nvPr>
        </p:nvSpPr>
        <p:spPr/>
        <p:txBody>
          <a:bodyPr/>
          <a:lstStyle/>
          <a:p>
            <a:r>
              <a:rPr lang="zh-CN" altLang="en-US" b="1" u="sng"/>
              <a:t>第六章：图形数据结构</a:t>
            </a:r>
          </a:p>
        </p:txBody>
      </p:sp>
      <p:sp>
        <p:nvSpPr>
          <p:cNvPr id="841731" name="Rectangle 3"/>
          <p:cNvSpPr>
            <a:spLocks noGrp="1" noRot="1" noChangeArrowheads="1"/>
          </p:cNvSpPr>
          <p:nvPr>
            <p:ph type="body" idx="1"/>
          </p:nvPr>
        </p:nvSpPr>
        <p:spPr/>
        <p:txBody>
          <a:bodyPr/>
          <a:lstStyle/>
          <a:p>
            <a:r>
              <a:rPr lang="en-US" altLang="zh-CN" sz="2400"/>
              <a:t>6.2.3 </a:t>
            </a:r>
            <a:r>
              <a:rPr lang="zh-CN" altLang="en-US" sz="2400"/>
              <a:t>集中式结构存储</a:t>
            </a:r>
            <a:r>
              <a:rPr lang="en-US" altLang="zh-CN" sz="2400"/>
              <a:t>(CSS)</a:t>
            </a:r>
            <a:r>
              <a:rPr lang="zh-CN" altLang="en-US" sz="2400"/>
              <a:t>与结构操作</a:t>
            </a:r>
          </a:p>
          <a:p>
            <a:pPr lvl="1"/>
            <a:r>
              <a:rPr lang="en-US" altLang="zh-CN" sz="2000"/>
              <a:t>PHIGS</a:t>
            </a:r>
            <a:r>
              <a:rPr lang="zh-CN" altLang="en-US" sz="2000"/>
              <a:t>将它处理的数据存放在一个中央结构存储器</a:t>
            </a:r>
            <a:r>
              <a:rPr lang="en-US" altLang="zh-CN" sz="2000"/>
              <a:t>(Centralized Struture Store,</a:t>
            </a:r>
            <a:r>
              <a:rPr lang="zh-CN" altLang="en-US" sz="2000"/>
              <a:t>简称</a:t>
            </a:r>
            <a:r>
              <a:rPr lang="en-US" altLang="zh-CN" sz="2000"/>
              <a:t>CSS)</a:t>
            </a:r>
            <a:r>
              <a:rPr lang="zh-CN" altLang="en-US" sz="2000"/>
              <a:t>中对其进行管理和操作。</a:t>
            </a:r>
            <a:r>
              <a:rPr lang="en-US" altLang="zh-CN" sz="2000"/>
              <a:t>CSS</a:t>
            </a:r>
            <a:r>
              <a:rPr lang="zh-CN" altLang="en-US" sz="2000"/>
              <a:t>中的基本单位是结构，它是由图形数据和应用数据组成的一个整体。图形数据由一些用于结构管理和控制，以及输出定义的信息组成。一个结构可以引用另一结构，形成结构网络。</a:t>
            </a:r>
          </a:p>
          <a:p>
            <a:pPr lvl="1"/>
            <a:r>
              <a:rPr lang="zh-CN" altLang="en-US" sz="2000"/>
              <a:t>对</a:t>
            </a:r>
            <a:r>
              <a:rPr lang="en-US" altLang="zh-CN" sz="2000"/>
              <a:t>CSS</a:t>
            </a:r>
            <a:r>
              <a:rPr lang="zh-CN" altLang="en-US" sz="2000"/>
              <a:t>中结构的操作处理包括结构的删除和修改、结构的查询与搜索、结构的存档和检索、结构的遍历与显示等。下面分别加以介绍</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4A2FE43-A7D4-4059-9361-5E69A20E715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C1BD8BDA-6774-401E-81A6-BAE1FC1AA62B}" type="slidenum">
              <a:rPr lang="en-US" altLang="zh-CN"/>
              <a:pPr/>
              <a:t>25</a:t>
            </a:fld>
            <a:endParaRPr lang="en-US" altLang="zh-CN"/>
          </a:p>
        </p:txBody>
      </p:sp>
      <p:sp>
        <p:nvSpPr>
          <p:cNvPr id="842754" name="Rectangle 2"/>
          <p:cNvSpPr>
            <a:spLocks noGrp="1" noRot="1" noChangeArrowheads="1"/>
          </p:cNvSpPr>
          <p:nvPr>
            <p:ph type="title"/>
          </p:nvPr>
        </p:nvSpPr>
        <p:spPr/>
        <p:txBody>
          <a:bodyPr/>
          <a:lstStyle/>
          <a:p>
            <a:r>
              <a:rPr lang="zh-CN" altLang="en-US" b="1" u="sng"/>
              <a:t>第六章：图形数据结构</a:t>
            </a:r>
          </a:p>
        </p:txBody>
      </p:sp>
      <p:sp>
        <p:nvSpPr>
          <p:cNvPr id="842755" name="Rectangle 3"/>
          <p:cNvSpPr>
            <a:spLocks noGrp="1" noRot="1" noChangeArrowheads="1"/>
          </p:cNvSpPr>
          <p:nvPr>
            <p:ph type="body" idx="1"/>
          </p:nvPr>
        </p:nvSpPr>
        <p:spPr/>
        <p:txBody>
          <a:bodyPr/>
          <a:lstStyle/>
          <a:p>
            <a:r>
              <a:rPr lang="en-US" altLang="zh-CN" sz="2400"/>
              <a:t>6.2.3.1 </a:t>
            </a:r>
            <a:r>
              <a:rPr lang="zh-CN" altLang="en-US" sz="2400"/>
              <a:t>结构的删除与修改</a:t>
            </a:r>
          </a:p>
          <a:p>
            <a:pPr lvl="1"/>
            <a:r>
              <a:rPr lang="en-US" altLang="zh-CN" sz="2000"/>
              <a:t>DELETE_STRUCTURE(structure_id)</a:t>
            </a:r>
          </a:p>
          <a:p>
            <a:pPr lvl="2"/>
            <a:r>
              <a:rPr lang="zh-CN" altLang="en-US" sz="1800"/>
              <a:t>删除由</a:t>
            </a:r>
            <a:r>
              <a:rPr lang="en-US" altLang="zh-CN" sz="1800"/>
              <a:t>structure_id</a:t>
            </a:r>
            <a:r>
              <a:rPr lang="zh-CN" altLang="en-US" sz="1800"/>
              <a:t>所指定的一个结构，即它的标识符，它的所有结构元素，以及对该结构的所有的引用，并从显示工作站上撤消其显示，如果</a:t>
            </a:r>
            <a:r>
              <a:rPr lang="en-US" altLang="zh-CN" sz="1800"/>
              <a:t>structure_id</a:t>
            </a:r>
            <a:r>
              <a:rPr lang="zh-CN" altLang="en-US" sz="1800"/>
              <a:t>指定的是打开的结构，则其结果相当于顺序执行下列三个函数</a:t>
            </a:r>
          </a:p>
          <a:p>
            <a:pPr lvl="3"/>
            <a:r>
              <a:rPr lang="en-US" altLang="zh-CN" sz="1600"/>
              <a:t>CLOSE_STRUCTURE;</a:t>
            </a:r>
          </a:p>
          <a:p>
            <a:pPr lvl="3"/>
            <a:r>
              <a:rPr lang="en-US" altLang="zh-CN" sz="1600"/>
              <a:t>DELETE_STRUCTURE(structure_id);</a:t>
            </a:r>
          </a:p>
          <a:p>
            <a:pPr lvl="3"/>
            <a:r>
              <a:rPr lang="en-US" altLang="zh-CN" sz="1600"/>
              <a:t>OPEN_STRUCTURE(structure_id);</a:t>
            </a:r>
          </a:p>
          <a:p>
            <a:pPr lvl="2"/>
            <a:r>
              <a:rPr lang="zh-CN" altLang="en-US" sz="1800"/>
              <a:t>如果被删除的结构也被现行打开的结构所引用，则对该结构的引用将被删除，元素指针需要时会自动调整</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3B68C45-7605-4159-8DE6-61034DC8E9A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43C39D1-6FB0-4A72-9BC7-2B919A08246A}" type="slidenum">
              <a:rPr lang="en-US" altLang="zh-CN"/>
              <a:pPr/>
              <a:t>26</a:t>
            </a:fld>
            <a:endParaRPr lang="en-US" altLang="zh-CN"/>
          </a:p>
        </p:txBody>
      </p:sp>
      <p:sp>
        <p:nvSpPr>
          <p:cNvPr id="843778" name="Rectangle 2"/>
          <p:cNvSpPr>
            <a:spLocks noGrp="1" noRot="1" noChangeArrowheads="1"/>
          </p:cNvSpPr>
          <p:nvPr>
            <p:ph type="title"/>
          </p:nvPr>
        </p:nvSpPr>
        <p:spPr/>
        <p:txBody>
          <a:bodyPr/>
          <a:lstStyle/>
          <a:p>
            <a:r>
              <a:rPr lang="zh-CN" altLang="en-US" b="1" u="sng"/>
              <a:t>第六章：图形数据结构</a:t>
            </a:r>
          </a:p>
        </p:txBody>
      </p:sp>
      <p:sp>
        <p:nvSpPr>
          <p:cNvPr id="843779" name="Rectangle 3"/>
          <p:cNvSpPr>
            <a:spLocks noGrp="1" noRot="1" noChangeArrowheads="1"/>
          </p:cNvSpPr>
          <p:nvPr>
            <p:ph type="body" idx="1"/>
          </p:nvPr>
        </p:nvSpPr>
        <p:spPr/>
        <p:txBody>
          <a:bodyPr/>
          <a:lstStyle/>
          <a:p>
            <a:pPr lvl="1"/>
            <a:r>
              <a:rPr lang="en-US" altLang="zh-CN" sz="2000"/>
              <a:t>DELETE_ALL_STRUCTURES</a:t>
            </a:r>
          </a:p>
          <a:p>
            <a:pPr lvl="2"/>
            <a:r>
              <a:rPr lang="zh-CN" altLang="en-US" sz="1800"/>
              <a:t>把</a:t>
            </a:r>
            <a:r>
              <a:rPr lang="en-US" altLang="zh-CN" sz="1800"/>
              <a:t>CSS</a:t>
            </a:r>
            <a:r>
              <a:rPr lang="zh-CN" altLang="en-US" sz="1800"/>
              <a:t>中所有的结构全部删除</a:t>
            </a:r>
          </a:p>
          <a:p>
            <a:pPr lvl="1"/>
            <a:r>
              <a:rPr lang="en-US" altLang="zh-CN" sz="2000"/>
              <a:t>DELETE_STRUCTURE_NETWORK(structure_id,handling_flag)</a:t>
            </a:r>
          </a:p>
          <a:p>
            <a:pPr lvl="2"/>
            <a:r>
              <a:rPr lang="zh-CN" altLang="en-US" sz="1800"/>
              <a:t>删除由</a:t>
            </a:r>
            <a:r>
              <a:rPr lang="en-US" altLang="zh-CN" sz="1800"/>
              <a:t>structure_id</a:t>
            </a:r>
            <a:r>
              <a:rPr lang="zh-CN" altLang="en-US" sz="1800"/>
              <a:t>所指定的结构以及以该结构为根的结构网络中的各个结构。在指定的结构网络之外，由其他结构所引用的结构的处理方法由</a:t>
            </a:r>
            <a:r>
              <a:rPr lang="en-US" altLang="zh-CN" sz="1800"/>
              <a:t>handling_flag</a:t>
            </a:r>
            <a:r>
              <a:rPr lang="zh-CN" altLang="en-US" sz="1800"/>
              <a:t>决定，若</a:t>
            </a:r>
            <a:r>
              <a:rPr lang="en-US" altLang="zh-CN" sz="1800"/>
              <a:t>handling_flag=KEEP,</a:t>
            </a:r>
            <a:r>
              <a:rPr lang="zh-CN" altLang="en-US" sz="1800"/>
              <a:t>则保持不变，若</a:t>
            </a:r>
            <a:r>
              <a:rPr lang="en-US" altLang="zh-CN" sz="1800"/>
              <a:t>handling_flag= DELETE,</a:t>
            </a:r>
            <a:r>
              <a:rPr lang="zh-CN" altLang="en-US" sz="1800"/>
              <a:t>则被指定结构网络中的每一个结构均被删除，就好象分别对它们执行了</a:t>
            </a:r>
            <a:r>
              <a:rPr lang="en-US" altLang="zh-CN" sz="1800"/>
              <a:t>DELETE_STRUCTURE</a:t>
            </a:r>
            <a:r>
              <a:rPr lang="zh-CN" altLang="en-US" sz="1800"/>
              <a:t>一样</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F754F7-5DF7-4BE7-B1F4-39EAEF73EAE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C38B85F9-7FC7-4993-A96B-752D0886AEBF}" type="slidenum">
              <a:rPr lang="en-US" altLang="zh-CN"/>
              <a:pPr/>
              <a:t>27</a:t>
            </a:fld>
            <a:endParaRPr lang="en-US" altLang="zh-CN"/>
          </a:p>
        </p:txBody>
      </p:sp>
      <p:sp>
        <p:nvSpPr>
          <p:cNvPr id="775170" name="Rectangle 2"/>
          <p:cNvSpPr>
            <a:spLocks noGrp="1" noRot="1" noChangeArrowheads="1"/>
          </p:cNvSpPr>
          <p:nvPr>
            <p:ph type="title"/>
          </p:nvPr>
        </p:nvSpPr>
        <p:spPr/>
        <p:txBody>
          <a:bodyPr/>
          <a:lstStyle/>
          <a:p>
            <a:r>
              <a:rPr lang="zh-CN" altLang="en-US" b="1" u="sng"/>
              <a:t>第六章：图形数据结构</a:t>
            </a:r>
          </a:p>
        </p:txBody>
      </p:sp>
      <p:sp>
        <p:nvSpPr>
          <p:cNvPr id="775171" name="Rectangle 3"/>
          <p:cNvSpPr>
            <a:spLocks noGrp="1" noRot="1" noChangeArrowheads="1"/>
          </p:cNvSpPr>
          <p:nvPr>
            <p:ph type="body" idx="1"/>
          </p:nvPr>
        </p:nvSpPr>
        <p:spPr/>
        <p:txBody>
          <a:bodyPr/>
          <a:lstStyle/>
          <a:p>
            <a:pPr marL="915988" lvl="1" indent="-381000" algn="just"/>
            <a:r>
              <a:rPr lang="en-US" altLang="zh-CN" sz="2000"/>
              <a:t>CHANGE_STRUCTURE_IDENTIFIER(id_1,id_2)</a:t>
            </a:r>
          </a:p>
          <a:p>
            <a:pPr marL="1438275" lvl="2" indent="-342900" algn="just"/>
            <a:r>
              <a:rPr lang="zh-CN" altLang="en-US" sz="1800"/>
              <a:t>把</a:t>
            </a:r>
            <a:r>
              <a:rPr lang="en-US" altLang="zh-CN" sz="1800"/>
              <a:t>id_1</a:t>
            </a:r>
            <a:r>
              <a:rPr lang="zh-CN" altLang="en-US" sz="1800"/>
              <a:t>所指出的结构的标识符改成为</a:t>
            </a:r>
            <a:r>
              <a:rPr lang="en-US" altLang="zh-CN" sz="1800"/>
              <a:t>id_2</a:t>
            </a:r>
            <a:r>
              <a:rPr lang="zh-CN" altLang="en-US" sz="1800"/>
              <a:t>，但对原始结构的引用却并不改变。</a:t>
            </a:r>
          </a:p>
          <a:p>
            <a:pPr marL="1438275" lvl="2" indent="-342900" algn="just"/>
            <a:r>
              <a:rPr lang="zh-CN" altLang="en-US" sz="1800"/>
              <a:t>调用这个函数的结果是</a:t>
            </a:r>
          </a:p>
          <a:p>
            <a:pPr marL="1922463" lvl="3" indent="-304800" algn="just"/>
            <a:r>
              <a:rPr lang="zh-CN" altLang="en-US" sz="1600"/>
              <a:t>如果</a:t>
            </a:r>
            <a:r>
              <a:rPr lang="en-US" altLang="zh-CN" sz="1600"/>
              <a:t>id_1</a:t>
            </a:r>
            <a:r>
              <a:rPr lang="zh-CN" altLang="en-US" sz="1600"/>
              <a:t>所指出的结构没有被其他结构所引用，也没有送出显示，也不是打开的结构，则</a:t>
            </a:r>
            <a:r>
              <a:rPr lang="en-US" altLang="zh-CN" sz="1600"/>
              <a:t>id_1</a:t>
            </a:r>
            <a:r>
              <a:rPr lang="zh-CN" altLang="en-US" sz="1600"/>
              <a:t>这个结构不再存在，而改名为</a:t>
            </a:r>
            <a:r>
              <a:rPr lang="en-US" altLang="zh-CN" sz="1600"/>
              <a:t>id_2</a:t>
            </a:r>
          </a:p>
          <a:p>
            <a:pPr marL="1922463" lvl="3" indent="-304800" algn="just"/>
            <a:r>
              <a:rPr lang="zh-CN" altLang="en-US" sz="1600"/>
              <a:t>如果</a:t>
            </a:r>
            <a:r>
              <a:rPr lang="en-US" altLang="zh-CN" sz="1600"/>
              <a:t>id_1</a:t>
            </a:r>
            <a:r>
              <a:rPr lang="zh-CN" altLang="en-US" sz="1600"/>
              <a:t>这个结构已被其他结构引用，或者已送出显示，或者正是现行打开的结构，则这个结构改名为</a:t>
            </a:r>
            <a:r>
              <a:rPr lang="en-US" altLang="zh-CN" sz="1600"/>
              <a:t>id_2,</a:t>
            </a:r>
            <a:r>
              <a:rPr lang="zh-CN" altLang="en-US" sz="1600"/>
              <a:t>但</a:t>
            </a:r>
            <a:r>
              <a:rPr lang="en-US" altLang="zh-CN" sz="1600"/>
              <a:t>id_1</a:t>
            </a:r>
            <a:r>
              <a:rPr lang="zh-CN" altLang="en-US" sz="1600"/>
              <a:t>结构仍存在，它将是一个空结构</a:t>
            </a:r>
          </a:p>
          <a:p>
            <a:pPr marL="1922463" lvl="3" indent="-304800" algn="just"/>
            <a:r>
              <a:rPr lang="zh-CN" altLang="en-US" sz="1600"/>
              <a:t>如果</a:t>
            </a:r>
            <a:r>
              <a:rPr lang="en-US" altLang="zh-CN" sz="1600"/>
              <a:t>id_2</a:t>
            </a:r>
            <a:r>
              <a:rPr lang="zh-CN" altLang="en-US" sz="1600"/>
              <a:t>结构原来已经在</a:t>
            </a:r>
            <a:r>
              <a:rPr lang="en-US" altLang="zh-CN" sz="1600"/>
              <a:t>CSS</a:t>
            </a:r>
            <a:r>
              <a:rPr lang="zh-CN" altLang="en-US" sz="1600"/>
              <a:t>中存在，则它的内容将被替换成为</a:t>
            </a:r>
            <a:r>
              <a:rPr lang="en-US" altLang="zh-CN" sz="1600"/>
              <a:t>id_1</a:t>
            </a:r>
            <a:r>
              <a:rPr lang="zh-CN" altLang="en-US" sz="1600"/>
              <a:t>结构的内容</a:t>
            </a:r>
          </a:p>
          <a:p>
            <a:pPr marL="1922463" lvl="3" indent="-304800" algn="just"/>
            <a:r>
              <a:rPr lang="zh-CN" altLang="en-US" sz="1600"/>
              <a:t>如果</a:t>
            </a:r>
            <a:r>
              <a:rPr lang="en-US" altLang="zh-CN" sz="1600"/>
              <a:t>id_1</a:t>
            </a:r>
            <a:r>
              <a:rPr lang="zh-CN" altLang="en-US" sz="1600"/>
              <a:t>这个结构不存在，则结果的结构是一个空结构</a:t>
            </a:r>
          </a:p>
          <a:p>
            <a:pPr marL="1922463" lvl="3" indent="-304800" algn="just"/>
            <a:r>
              <a:rPr lang="zh-CN" altLang="en-US" sz="1600"/>
              <a:t>如果</a:t>
            </a:r>
            <a:r>
              <a:rPr lang="en-US" altLang="zh-CN" sz="1600"/>
              <a:t>id_1</a:t>
            </a:r>
            <a:r>
              <a:rPr lang="zh-CN" altLang="en-US" sz="1600"/>
              <a:t>与</a:t>
            </a:r>
            <a:r>
              <a:rPr lang="en-US" altLang="zh-CN" sz="1600"/>
              <a:t>id_2</a:t>
            </a:r>
            <a:r>
              <a:rPr lang="zh-CN" altLang="en-US" sz="1600"/>
              <a:t>相同，若</a:t>
            </a:r>
            <a:r>
              <a:rPr lang="en-US" altLang="zh-CN" sz="1600"/>
              <a:t>id_1</a:t>
            </a:r>
            <a:r>
              <a:rPr lang="zh-CN" altLang="en-US" sz="1600"/>
              <a:t>、</a:t>
            </a:r>
            <a:r>
              <a:rPr lang="en-US" altLang="zh-CN" sz="1600"/>
              <a:t>id_2</a:t>
            </a:r>
            <a:r>
              <a:rPr lang="zh-CN" altLang="en-US" sz="1600"/>
              <a:t>已存在，则不变，若不存在，则建立一个空结构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534494E-9A2D-4573-85A1-DA3AB42099DB}"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E4E6A29B-F0BF-4C59-8451-0E6FC5C74256}" type="slidenum">
              <a:rPr lang="en-US" altLang="zh-CN"/>
              <a:pPr/>
              <a:t>28</a:t>
            </a:fld>
            <a:endParaRPr lang="en-US" altLang="zh-CN"/>
          </a:p>
        </p:txBody>
      </p:sp>
      <p:sp>
        <p:nvSpPr>
          <p:cNvPr id="776194" name="Rectangle 2"/>
          <p:cNvSpPr>
            <a:spLocks noGrp="1" noRot="1" noChangeArrowheads="1"/>
          </p:cNvSpPr>
          <p:nvPr>
            <p:ph type="title"/>
          </p:nvPr>
        </p:nvSpPr>
        <p:spPr/>
        <p:txBody>
          <a:bodyPr/>
          <a:lstStyle/>
          <a:p>
            <a:r>
              <a:rPr lang="zh-CN" altLang="en-US" b="1" u="sng"/>
              <a:t>第六章：图形数据结构</a:t>
            </a:r>
          </a:p>
        </p:txBody>
      </p:sp>
      <p:sp>
        <p:nvSpPr>
          <p:cNvPr id="776195" name="Rectangle 3"/>
          <p:cNvSpPr>
            <a:spLocks noGrp="1" noRot="1" noChangeArrowheads="1"/>
          </p:cNvSpPr>
          <p:nvPr>
            <p:ph type="body" idx="1"/>
          </p:nvPr>
        </p:nvSpPr>
        <p:spPr/>
        <p:txBody>
          <a:bodyPr/>
          <a:lstStyle/>
          <a:p>
            <a:pPr marL="915988" lvl="1" indent="-381000" algn="just"/>
            <a:r>
              <a:rPr lang="en-US" altLang="zh-CN" sz="2000"/>
              <a:t>CHANGE_STRUCTURE_REFERENCES(id_1,id_2)</a:t>
            </a:r>
          </a:p>
          <a:p>
            <a:pPr marL="1438275" lvl="2" indent="-342900" algn="just"/>
            <a:r>
              <a:rPr lang="zh-CN" altLang="en-US" sz="1800"/>
              <a:t>执行本函数之后，把</a:t>
            </a:r>
            <a:r>
              <a:rPr lang="en-US" altLang="zh-CN" sz="1800"/>
              <a:t>CSS</a:t>
            </a:r>
            <a:r>
              <a:rPr lang="zh-CN" altLang="en-US" sz="1800"/>
              <a:t>所含结构中凡引用结构</a:t>
            </a:r>
            <a:r>
              <a:rPr lang="en-US" altLang="zh-CN" sz="1800"/>
              <a:t>id_1</a:t>
            </a:r>
            <a:r>
              <a:rPr lang="zh-CN" altLang="en-US" sz="1800"/>
              <a:t>的结构元素“</a:t>
            </a:r>
            <a:r>
              <a:rPr lang="en-US" altLang="zh-CN" sz="1800"/>
              <a:t>execute structure”</a:t>
            </a:r>
            <a:r>
              <a:rPr lang="zh-CN" altLang="en-US" sz="1800"/>
              <a:t>均改成为引用结构</a:t>
            </a:r>
            <a:r>
              <a:rPr lang="en-US" altLang="zh-CN" sz="1800"/>
              <a:t>id_2</a:t>
            </a:r>
            <a:r>
              <a:rPr lang="zh-CN" altLang="en-US" sz="1800"/>
              <a:t>。在执行本函数之前就已引用结构</a:t>
            </a:r>
            <a:r>
              <a:rPr lang="en-US" altLang="zh-CN" sz="1800"/>
              <a:t>id_2</a:t>
            </a:r>
            <a:r>
              <a:rPr lang="zh-CN" altLang="en-US" sz="1800"/>
              <a:t>的结构元素则不受影响。</a:t>
            </a:r>
          </a:p>
          <a:p>
            <a:pPr marL="1922463" lvl="3" indent="-304800" algn="just"/>
            <a:r>
              <a:rPr lang="zh-CN" altLang="en-US" sz="1600"/>
              <a:t>如果</a:t>
            </a:r>
            <a:r>
              <a:rPr lang="en-US" altLang="zh-CN" sz="1600"/>
              <a:t>id_2</a:t>
            </a:r>
            <a:r>
              <a:rPr lang="zh-CN" altLang="en-US" sz="1600"/>
              <a:t>这个结构元素不存在，则建立一个名为</a:t>
            </a:r>
            <a:r>
              <a:rPr lang="en-US" altLang="zh-CN" sz="1600"/>
              <a:t>id_2</a:t>
            </a:r>
            <a:r>
              <a:rPr lang="zh-CN" altLang="en-US" sz="1600"/>
              <a:t>的空结构</a:t>
            </a:r>
          </a:p>
          <a:p>
            <a:pPr marL="1922463" lvl="3" indent="-304800" algn="just"/>
            <a:r>
              <a:rPr lang="zh-CN" altLang="en-US" sz="1600"/>
              <a:t>如果</a:t>
            </a:r>
            <a:r>
              <a:rPr lang="en-US" altLang="zh-CN" sz="1600"/>
              <a:t>id_1</a:t>
            </a:r>
            <a:r>
              <a:rPr lang="zh-CN" altLang="en-US" sz="1600"/>
              <a:t>和</a:t>
            </a:r>
            <a:r>
              <a:rPr lang="en-US" altLang="zh-CN" sz="1600"/>
              <a:t>id_2</a:t>
            </a:r>
            <a:r>
              <a:rPr lang="zh-CN" altLang="en-US" sz="1600"/>
              <a:t>相同，则不进行任何操作。若</a:t>
            </a:r>
            <a:r>
              <a:rPr lang="en-US" altLang="zh-CN" sz="1600"/>
              <a:t>id_2</a:t>
            </a:r>
            <a:r>
              <a:rPr lang="zh-CN" altLang="en-US" sz="1600"/>
              <a:t>这个结构已经送出到工作站上显示，则执行本函数后仍继续显示且不改变其显示优先数，如果</a:t>
            </a:r>
            <a:r>
              <a:rPr lang="en-US" altLang="zh-CN" sz="1600"/>
              <a:t>id_1</a:t>
            </a:r>
            <a:r>
              <a:rPr lang="zh-CN" altLang="en-US" sz="1600"/>
              <a:t>结构已送出显示，则撤消其显示</a:t>
            </a:r>
          </a:p>
          <a:p>
            <a:pPr marL="1922463" lvl="3" indent="-304800" algn="just"/>
            <a:r>
              <a:rPr lang="zh-CN" altLang="en-US" sz="1600"/>
              <a:t>如果结构</a:t>
            </a:r>
            <a:r>
              <a:rPr lang="en-US" altLang="zh-CN" sz="1600"/>
              <a:t>id_2</a:t>
            </a:r>
            <a:r>
              <a:rPr lang="zh-CN" altLang="en-US" sz="1600"/>
              <a:t>未送出显示而</a:t>
            </a:r>
            <a:r>
              <a:rPr lang="en-US" altLang="zh-CN" sz="1600"/>
              <a:t>id_1</a:t>
            </a:r>
            <a:r>
              <a:rPr lang="zh-CN" altLang="en-US" sz="1600"/>
              <a:t>已送出显示，则执行本函数后把</a:t>
            </a:r>
            <a:r>
              <a:rPr lang="en-US" altLang="zh-CN" sz="1600"/>
              <a:t>id_2</a:t>
            </a:r>
            <a:r>
              <a:rPr lang="zh-CN" altLang="en-US" sz="1600"/>
              <a:t>送出显示，显示优先数与</a:t>
            </a:r>
            <a:r>
              <a:rPr lang="en-US" altLang="zh-CN" sz="1600"/>
              <a:t>id_1</a:t>
            </a:r>
            <a:r>
              <a:rPr lang="zh-CN" altLang="en-US" sz="1600"/>
              <a:t>相同，同时撤消</a:t>
            </a:r>
            <a:r>
              <a:rPr lang="en-US" altLang="zh-CN" sz="1600"/>
              <a:t>id_1</a:t>
            </a:r>
            <a:r>
              <a:rPr lang="zh-CN" altLang="en-US" sz="1600"/>
              <a:t>结构在所有工作站上的显示</a:t>
            </a:r>
          </a:p>
          <a:p>
            <a:pPr marL="1922463" lvl="3" indent="-304800" algn="just"/>
            <a:r>
              <a:rPr lang="zh-CN" altLang="en-US" sz="1600"/>
              <a:t>如果</a:t>
            </a:r>
            <a:r>
              <a:rPr lang="en-US" altLang="zh-CN" sz="1600"/>
              <a:t>id_1</a:t>
            </a:r>
            <a:r>
              <a:rPr lang="zh-CN" altLang="en-US" sz="1600"/>
              <a:t>原先并不存在，或者对</a:t>
            </a:r>
            <a:r>
              <a:rPr lang="en-US" altLang="zh-CN" sz="1600"/>
              <a:t>id_1</a:t>
            </a:r>
            <a:r>
              <a:rPr lang="zh-CN" altLang="en-US" sz="1600"/>
              <a:t>这个结构没有任何引用，则本函数不起作用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5FE3FBB-53DE-46D0-8375-04C13E2CA72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B08AC16-1BF4-4257-AE8D-C7413282182C}" type="slidenum">
              <a:rPr lang="en-US" altLang="zh-CN"/>
              <a:pPr/>
              <a:t>29</a:t>
            </a:fld>
            <a:endParaRPr lang="en-US" altLang="zh-CN"/>
          </a:p>
        </p:txBody>
      </p:sp>
      <p:sp>
        <p:nvSpPr>
          <p:cNvPr id="777218" name="Rectangle 1026"/>
          <p:cNvSpPr>
            <a:spLocks noGrp="1" noRot="1" noChangeArrowheads="1"/>
          </p:cNvSpPr>
          <p:nvPr>
            <p:ph type="title"/>
          </p:nvPr>
        </p:nvSpPr>
        <p:spPr/>
        <p:txBody>
          <a:bodyPr/>
          <a:lstStyle/>
          <a:p>
            <a:r>
              <a:rPr lang="zh-CN" altLang="en-US" b="1" u="sng"/>
              <a:t>第六章：图形数据结构</a:t>
            </a:r>
          </a:p>
        </p:txBody>
      </p:sp>
      <p:sp>
        <p:nvSpPr>
          <p:cNvPr id="777219" name="Rectangle 1027"/>
          <p:cNvSpPr>
            <a:spLocks noGrp="1" noRot="1" noChangeArrowheads="1"/>
          </p:cNvSpPr>
          <p:nvPr>
            <p:ph type="body" idx="1"/>
          </p:nvPr>
        </p:nvSpPr>
        <p:spPr/>
        <p:txBody>
          <a:bodyPr/>
          <a:lstStyle/>
          <a:p>
            <a:pPr marL="1074738" lvl="1" indent="-363538" algn="just"/>
            <a:r>
              <a:rPr lang="en-US" altLang="zh-CN" sz="2000"/>
              <a:t>CHANGE_STRUCTURE_IDENTIFIER_AND_REFERENCES(id_1,id_2)</a:t>
            </a:r>
          </a:p>
          <a:p>
            <a:pPr marL="1524000" lvl="2" indent="-261938" algn="just"/>
            <a:r>
              <a:rPr lang="zh-CN" altLang="en-US" sz="1800"/>
              <a:t>相当于先执行</a:t>
            </a:r>
            <a:r>
              <a:rPr lang="en-US" altLang="zh-CN" sz="1800"/>
              <a:t>CHANGE_STRUCTURE_REFERENCES,</a:t>
            </a:r>
            <a:r>
              <a:rPr lang="zh-CN" altLang="en-US" sz="1800"/>
              <a:t>然后再执行</a:t>
            </a:r>
            <a:r>
              <a:rPr lang="en-US" altLang="zh-CN" sz="1800"/>
              <a:t>CHANGE_STRUCTURE_IDENTIFIER</a:t>
            </a:r>
            <a:r>
              <a:rPr lang="zh-CN" altLang="en-US" sz="1800"/>
              <a:t>。当然，两者是同时完成的，并不产生中间结果</a:t>
            </a:r>
          </a:p>
          <a:p>
            <a:pPr marL="2147888" lvl="3" indent="-347663" algn="just"/>
            <a:r>
              <a:rPr lang="zh-CN" altLang="en-US" sz="1600"/>
              <a:t>如果</a:t>
            </a:r>
            <a:r>
              <a:rPr lang="en-US" altLang="zh-CN" sz="1600"/>
              <a:t>id_1</a:t>
            </a:r>
            <a:r>
              <a:rPr lang="zh-CN" altLang="en-US" sz="1600"/>
              <a:t>这个结构是打开的，则执行本函数时，先关闭该结构，再执行本函数规定的功能，然后重新打开</a:t>
            </a:r>
            <a:r>
              <a:rPr lang="en-US" altLang="zh-CN" sz="1600"/>
              <a:t>id_1</a:t>
            </a:r>
            <a:r>
              <a:rPr lang="zh-CN" altLang="en-US" sz="1600"/>
              <a:t>这个结构，此时</a:t>
            </a:r>
            <a:r>
              <a:rPr lang="en-US" altLang="zh-CN" sz="1600"/>
              <a:t>id_1</a:t>
            </a:r>
            <a:r>
              <a:rPr lang="zh-CN" altLang="en-US" sz="1600"/>
              <a:t>这个结构仍存在但已为空</a:t>
            </a:r>
          </a:p>
          <a:p>
            <a:pPr marL="2147888" lvl="3" indent="-347663" algn="just"/>
            <a:r>
              <a:rPr lang="zh-CN" altLang="en-US" sz="1600"/>
              <a:t>若执行本函数前</a:t>
            </a:r>
            <a:r>
              <a:rPr lang="en-US" altLang="zh-CN" sz="1600"/>
              <a:t>id_2</a:t>
            </a:r>
            <a:r>
              <a:rPr lang="zh-CN" altLang="en-US" sz="1600"/>
              <a:t>结构已送出到工作站上显示，则它继续显示，且优先数不变，若</a:t>
            </a:r>
            <a:r>
              <a:rPr lang="en-US" altLang="zh-CN" sz="1600"/>
              <a:t>id_1</a:t>
            </a:r>
            <a:r>
              <a:rPr lang="zh-CN" altLang="en-US" sz="1600"/>
              <a:t>也已送出显示，则它将被撤回不再显示</a:t>
            </a:r>
          </a:p>
          <a:p>
            <a:pPr marL="2147888" lvl="3" indent="-347663" algn="just"/>
            <a:r>
              <a:rPr lang="zh-CN" altLang="en-US" sz="1600"/>
              <a:t>若原先</a:t>
            </a:r>
            <a:r>
              <a:rPr lang="en-US" altLang="zh-CN" sz="1600"/>
              <a:t>id_2</a:t>
            </a:r>
            <a:r>
              <a:rPr lang="zh-CN" altLang="en-US" sz="1600"/>
              <a:t>并未送出显示但</a:t>
            </a:r>
            <a:r>
              <a:rPr lang="en-US" altLang="zh-CN" sz="1600"/>
              <a:t>id_1</a:t>
            </a:r>
            <a:r>
              <a:rPr lang="zh-CN" altLang="en-US" sz="1600"/>
              <a:t>已送出显示，则</a:t>
            </a:r>
            <a:r>
              <a:rPr lang="en-US" altLang="zh-CN" sz="1600"/>
              <a:t>id_1</a:t>
            </a:r>
            <a:r>
              <a:rPr lang="zh-CN" altLang="en-US" sz="1600"/>
              <a:t>不再显示而把</a:t>
            </a:r>
            <a:r>
              <a:rPr lang="en-US" altLang="zh-CN" sz="1600"/>
              <a:t>id_2</a:t>
            </a:r>
            <a:r>
              <a:rPr lang="zh-CN" altLang="en-US" sz="1600"/>
              <a:t>送出显示，显示优先数与原先</a:t>
            </a:r>
            <a:r>
              <a:rPr lang="en-US" altLang="zh-CN" sz="1600"/>
              <a:t>id_1</a:t>
            </a:r>
            <a:r>
              <a:rPr lang="zh-CN" altLang="en-US" sz="1600"/>
              <a:t>的优先数相同</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8838D72-562B-4285-A822-60F42227544B}"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A39B69CB-8493-4FF5-8188-522D15C36647}" type="slidenum">
              <a:rPr lang="en-US" altLang="zh-CN"/>
              <a:pPr/>
              <a:t>3</a:t>
            </a:fld>
            <a:endParaRPr lang="en-US" altLang="zh-CN"/>
          </a:p>
        </p:txBody>
      </p:sp>
      <p:sp>
        <p:nvSpPr>
          <p:cNvPr id="821250" name="Rectangle 2"/>
          <p:cNvSpPr>
            <a:spLocks noGrp="1" noRot="1" noChangeArrowheads="1"/>
          </p:cNvSpPr>
          <p:nvPr>
            <p:ph type="title"/>
          </p:nvPr>
        </p:nvSpPr>
        <p:spPr/>
        <p:txBody>
          <a:bodyPr/>
          <a:lstStyle/>
          <a:p>
            <a:r>
              <a:rPr lang="zh-CN" altLang="en-US" b="1" u="sng"/>
              <a:t>第六章：图形数据结构</a:t>
            </a:r>
          </a:p>
        </p:txBody>
      </p:sp>
      <p:sp>
        <p:nvSpPr>
          <p:cNvPr id="821251" name="Rectangle 3"/>
          <p:cNvSpPr>
            <a:spLocks noGrp="1" noRot="1" noChangeArrowheads="1"/>
          </p:cNvSpPr>
          <p:nvPr>
            <p:ph type="body" idx="1"/>
          </p:nvPr>
        </p:nvSpPr>
        <p:spPr/>
        <p:txBody>
          <a:bodyPr/>
          <a:lstStyle/>
          <a:p>
            <a:pPr lvl="1"/>
            <a:r>
              <a:rPr lang="zh-CN" altLang="en-US" sz="2000"/>
              <a:t>图段的常见性质</a:t>
            </a:r>
          </a:p>
          <a:p>
            <a:pPr lvl="2"/>
            <a:r>
              <a:rPr lang="zh-CN" altLang="en-US" sz="1800"/>
              <a:t>可见性</a:t>
            </a:r>
          </a:p>
          <a:p>
            <a:pPr lvl="3"/>
            <a:r>
              <a:rPr lang="zh-CN" altLang="en-US" sz="1600"/>
              <a:t>描述该图段是否要在画面中显示，包含可见和不可见两个值</a:t>
            </a:r>
          </a:p>
          <a:p>
            <a:pPr lvl="2"/>
            <a:r>
              <a:rPr lang="zh-CN" altLang="en-US" sz="1800"/>
              <a:t>优先度</a:t>
            </a:r>
          </a:p>
          <a:p>
            <a:pPr lvl="3"/>
            <a:r>
              <a:rPr lang="zh-CN" altLang="en-US" sz="1600"/>
              <a:t>定义该图段和别的图段重叠时，覆盖和被覆盖的关系。优先度高的图段覆盖与之重叠的优先度低的图段</a:t>
            </a:r>
          </a:p>
          <a:p>
            <a:pPr lvl="2"/>
            <a:r>
              <a:rPr lang="zh-CN" altLang="en-US" sz="1800"/>
              <a:t>突出性</a:t>
            </a:r>
          </a:p>
          <a:p>
            <a:pPr lvl="3"/>
            <a:r>
              <a:rPr lang="zh-CN" altLang="en-US" sz="1600"/>
              <a:t>说明该图段在画面中是否要用色彩、光强、闪烁等方式予以强调显示，以引起视觉的格外注意</a:t>
            </a:r>
          </a:p>
          <a:p>
            <a:pPr lvl="2"/>
            <a:r>
              <a:rPr lang="zh-CN" altLang="en-US" sz="1800"/>
              <a:t>变换矩阵</a:t>
            </a:r>
          </a:p>
          <a:p>
            <a:pPr lvl="3"/>
            <a:r>
              <a:rPr lang="zh-CN" altLang="en-US" sz="1600"/>
              <a:t>图段首先乘以该变换矩阵，然后再在画面上显示。图形软件包通常规定，用户只有对图段才能指定变换，而不能直接对输出基元施加变换</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AAE3D5-D58C-49C6-BFD4-D4A4DC962773}"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A29A6B0A-25C0-41CB-8026-517E3709095A}" type="slidenum">
              <a:rPr lang="en-US" altLang="zh-CN"/>
              <a:pPr/>
              <a:t>30</a:t>
            </a:fld>
            <a:endParaRPr lang="en-US" altLang="zh-CN"/>
          </a:p>
        </p:txBody>
      </p:sp>
      <p:sp>
        <p:nvSpPr>
          <p:cNvPr id="844802" name="Rectangle 2"/>
          <p:cNvSpPr>
            <a:spLocks noGrp="1" noRot="1" noChangeArrowheads="1"/>
          </p:cNvSpPr>
          <p:nvPr>
            <p:ph type="title"/>
          </p:nvPr>
        </p:nvSpPr>
        <p:spPr/>
        <p:txBody>
          <a:bodyPr/>
          <a:lstStyle/>
          <a:p>
            <a:r>
              <a:rPr lang="zh-CN" altLang="en-US" b="1" u="sng"/>
              <a:t>第六章：图形数据结构</a:t>
            </a:r>
          </a:p>
        </p:txBody>
      </p:sp>
      <p:sp>
        <p:nvSpPr>
          <p:cNvPr id="844803" name="Rectangle 3"/>
          <p:cNvSpPr>
            <a:spLocks noGrp="1" noRot="1" noChangeArrowheads="1"/>
          </p:cNvSpPr>
          <p:nvPr>
            <p:ph type="body" idx="1"/>
          </p:nvPr>
        </p:nvSpPr>
        <p:spPr/>
        <p:txBody>
          <a:bodyPr/>
          <a:lstStyle/>
          <a:p>
            <a:r>
              <a:rPr lang="en-US" altLang="zh-CN" sz="2400"/>
              <a:t>6.2.3.2 </a:t>
            </a:r>
            <a:r>
              <a:rPr lang="zh-CN" altLang="en-US" sz="2400"/>
              <a:t>对</a:t>
            </a:r>
            <a:r>
              <a:rPr lang="en-US" altLang="zh-CN" sz="2400"/>
              <a:t>CSS</a:t>
            </a:r>
            <a:r>
              <a:rPr lang="zh-CN" altLang="en-US" sz="2400"/>
              <a:t>中结构的查询与搜索</a:t>
            </a:r>
          </a:p>
          <a:p>
            <a:pPr lvl="1"/>
            <a:r>
              <a:rPr lang="en-US" altLang="zh-CN" sz="2000"/>
              <a:t>INQUIRE_STRUCTURE_IDENTIFIERS(error_indicator,list_of_structure_id)</a:t>
            </a:r>
          </a:p>
          <a:p>
            <a:pPr lvl="2"/>
            <a:r>
              <a:rPr lang="zh-CN" altLang="en-US" sz="1800"/>
              <a:t>若可以进行查询，则</a:t>
            </a:r>
            <a:r>
              <a:rPr lang="en-US" altLang="zh-CN" sz="1800"/>
              <a:t>CSS</a:t>
            </a:r>
            <a:r>
              <a:rPr lang="zh-CN" altLang="en-US" sz="1800"/>
              <a:t>中所有结构的标识作为输出参数</a:t>
            </a:r>
            <a:r>
              <a:rPr lang="en-US" altLang="zh-CN" sz="1800"/>
              <a:t>list_of_structure_id</a:t>
            </a:r>
            <a:r>
              <a:rPr lang="zh-CN" altLang="en-US" sz="1800"/>
              <a:t>返回，</a:t>
            </a:r>
            <a:r>
              <a:rPr lang="en-US" altLang="zh-CN" sz="1800"/>
              <a:t>error_indicator</a:t>
            </a:r>
            <a:r>
              <a:rPr lang="zh-CN" altLang="en-US" sz="1800"/>
              <a:t>的返回值为</a:t>
            </a:r>
            <a:r>
              <a:rPr lang="en-US" altLang="zh-CN" sz="1800"/>
              <a:t>0</a:t>
            </a:r>
          </a:p>
          <a:p>
            <a:pPr lvl="2"/>
            <a:r>
              <a:rPr lang="zh-CN" altLang="en-US" sz="1800"/>
              <a:t>若不能进行查询，则</a:t>
            </a:r>
            <a:r>
              <a:rPr lang="en-US" altLang="zh-CN" sz="1800"/>
              <a:t>error_indicator</a:t>
            </a:r>
            <a:r>
              <a:rPr lang="zh-CN" altLang="en-US" sz="1800"/>
              <a:t>置为</a:t>
            </a:r>
            <a:r>
              <a:rPr lang="en-US" altLang="zh-CN" sz="1800"/>
              <a:t>2</a:t>
            </a:r>
            <a:r>
              <a:rPr lang="zh-CN" altLang="en-US" sz="1800"/>
              <a:t>，表示</a:t>
            </a:r>
            <a:r>
              <a:rPr lang="en-US" altLang="zh-CN" sz="1800"/>
              <a:t>PHIGS</a:t>
            </a:r>
            <a:r>
              <a:rPr lang="zh-CN" altLang="en-US" sz="1800"/>
              <a:t>处于不正确状态</a:t>
            </a:r>
          </a:p>
          <a:p>
            <a:pPr lvl="1"/>
            <a:r>
              <a:rPr lang="en-US" altLang="zh-CN" sz="2000"/>
              <a:t>INQUIRE_OPEN_STRUCTURE(error_indicator,open_structure_status,structure_id)</a:t>
            </a:r>
          </a:p>
          <a:p>
            <a:pPr lvl="2"/>
            <a:r>
              <a:rPr lang="zh-CN" altLang="en-US" sz="1800"/>
              <a:t>若可以查询，则</a:t>
            </a:r>
            <a:r>
              <a:rPr lang="en-US" altLang="zh-CN" sz="1800"/>
              <a:t>error_indicator</a:t>
            </a:r>
            <a:r>
              <a:rPr lang="zh-CN" altLang="en-US" sz="1800"/>
              <a:t>置为</a:t>
            </a:r>
            <a:r>
              <a:rPr lang="en-US" altLang="zh-CN" sz="1800"/>
              <a:t>0</a:t>
            </a:r>
          </a:p>
          <a:p>
            <a:pPr lvl="3"/>
            <a:r>
              <a:rPr lang="zh-CN" altLang="en-US" sz="1600"/>
              <a:t>如果此时有一个结构正处于打开状态，则</a:t>
            </a:r>
            <a:r>
              <a:rPr lang="en-US" altLang="zh-CN" sz="1600"/>
              <a:t>open_structure_status</a:t>
            </a:r>
            <a:r>
              <a:rPr lang="zh-CN" altLang="en-US" sz="1600"/>
              <a:t>的返回值为</a:t>
            </a:r>
            <a:r>
              <a:rPr lang="en-US" altLang="zh-CN" sz="1600"/>
              <a:t>OPEN</a:t>
            </a:r>
            <a:r>
              <a:rPr lang="zh-CN" altLang="en-US" sz="1600"/>
              <a:t>， </a:t>
            </a:r>
            <a:r>
              <a:rPr lang="en-US" altLang="zh-CN" sz="1600"/>
              <a:t>structure_id</a:t>
            </a:r>
            <a:r>
              <a:rPr lang="zh-CN" altLang="en-US" sz="1600"/>
              <a:t>的返回值就是现行打开的结构的标识</a:t>
            </a:r>
          </a:p>
          <a:p>
            <a:pPr lvl="3"/>
            <a:r>
              <a:rPr lang="zh-CN" altLang="en-US" sz="1600"/>
              <a:t>如果此时没有一个结构打开，则</a:t>
            </a:r>
            <a:r>
              <a:rPr lang="en-US" altLang="zh-CN" sz="1600"/>
              <a:t>open_structure_status</a:t>
            </a:r>
            <a:r>
              <a:rPr lang="zh-CN" altLang="en-US" sz="1600"/>
              <a:t>的返回值为</a:t>
            </a:r>
            <a:r>
              <a:rPr lang="en-US" altLang="zh-CN" sz="1600"/>
              <a:t>NONE</a:t>
            </a:r>
            <a:r>
              <a:rPr lang="zh-CN" altLang="en-US" sz="1600"/>
              <a:t>，</a:t>
            </a:r>
            <a:r>
              <a:rPr lang="en-US" altLang="zh-CN" sz="1600"/>
              <a:t>structure_id</a:t>
            </a:r>
            <a:r>
              <a:rPr lang="zh-CN" altLang="en-US" sz="1600"/>
              <a:t>的返回值无定义</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1004F84-4526-484D-A36B-897F8152B23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13F1F28-2F4E-4DE9-9464-40C1B78EB810}" type="slidenum">
              <a:rPr lang="en-US" altLang="zh-CN"/>
              <a:pPr/>
              <a:t>31</a:t>
            </a:fld>
            <a:endParaRPr lang="en-US" altLang="zh-CN"/>
          </a:p>
        </p:txBody>
      </p:sp>
      <p:sp>
        <p:nvSpPr>
          <p:cNvPr id="845826" name="Rectangle 2"/>
          <p:cNvSpPr>
            <a:spLocks noGrp="1" noRot="1" noChangeArrowheads="1"/>
          </p:cNvSpPr>
          <p:nvPr>
            <p:ph type="title"/>
          </p:nvPr>
        </p:nvSpPr>
        <p:spPr/>
        <p:txBody>
          <a:bodyPr/>
          <a:lstStyle/>
          <a:p>
            <a:r>
              <a:rPr lang="zh-CN" altLang="en-US" b="1" u="sng"/>
              <a:t>第六章：图形数据结构</a:t>
            </a:r>
          </a:p>
        </p:txBody>
      </p:sp>
      <p:sp>
        <p:nvSpPr>
          <p:cNvPr id="845827" name="Rectangle 3"/>
          <p:cNvSpPr>
            <a:spLocks noGrp="1" noRot="1" noChangeArrowheads="1"/>
          </p:cNvSpPr>
          <p:nvPr>
            <p:ph type="body" idx="1"/>
          </p:nvPr>
        </p:nvSpPr>
        <p:spPr/>
        <p:txBody>
          <a:bodyPr/>
          <a:lstStyle/>
          <a:p>
            <a:pPr lvl="2"/>
            <a:r>
              <a:rPr lang="zh-CN" altLang="en-US" sz="1800"/>
              <a:t>若执行此函数时不能进行查询，则</a:t>
            </a:r>
            <a:r>
              <a:rPr lang="en-US" altLang="zh-CN" sz="1800"/>
              <a:t>error_indicator</a:t>
            </a:r>
            <a:r>
              <a:rPr lang="zh-CN" altLang="en-US" sz="1800"/>
              <a:t>为</a:t>
            </a:r>
            <a:r>
              <a:rPr lang="en-US" altLang="zh-CN" sz="1800"/>
              <a:t>2</a:t>
            </a:r>
            <a:r>
              <a:rPr lang="zh-CN" altLang="en-US" sz="1800"/>
              <a:t>，表示</a:t>
            </a:r>
            <a:r>
              <a:rPr lang="en-US" altLang="zh-CN" sz="1800"/>
              <a:t>PHIGS</a:t>
            </a:r>
            <a:r>
              <a:rPr lang="zh-CN" altLang="en-US" sz="1800"/>
              <a:t>处于不正确的状态</a:t>
            </a:r>
          </a:p>
          <a:p>
            <a:pPr lvl="1"/>
            <a:r>
              <a:rPr lang="en-US" altLang="zh-CN" sz="2000"/>
              <a:t>INQUIRE_ELEMENT_POINTER(error_indicater,element_positioon)</a:t>
            </a:r>
          </a:p>
          <a:p>
            <a:pPr lvl="2"/>
            <a:r>
              <a:rPr lang="en-US" altLang="zh-CN" sz="1800"/>
              <a:t>error_indicator</a:t>
            </a:r>
            <a:r>
              <a:rPr lang="zh-CN" altLang="en-US" sz="1800"/>
              <a:t>的处理同上。</a:t>
            </a:r>
            <a:r>
              <a:rPr lang="en-US" altLang="zh-CN" sz="1800"/>
              <a:t>element_position</a:t>
            </a:r>
            <a:r>
              <a:rPr lang="zh-CN" altLang="en-US" sz="1800"/>
              <a:t>的返回值是现行打开的结构中元素指针所指向的位置</a:t>
            </a:r>
          </a:p>
          <a:p>
            <a:pPr lvl="1"/>
            <a:r>
              <a:rPr lang="en-US" altLang="zh-CN" sz="2000"/>
              <a:t>INQUIRE_CURRENT_ELEMENT_TYPE_AND_SIZE(error_indicator,element_type, element_size)</a:t>
            </a:r>
          </a:p>
          <a:p>
            <a:pPr lvl="2"/>
            <a:r>
              <a:rPr lang="en-US" altLang="zh-CN" sz="1800"/>
              <a:t>error_indicator</a:t>
            </a:r>
            <a:r>
              <a:rPr lang="zh-CN" altLang="en-US" sz="1800"/>
              <a:t>的处理同上。</a:t>
            </a:r>
            <a:r>
              <a:rPr lang="en-US" altLang="zh-CN" sz="1800"/>
              <a:t>element_type</a:t>
            </a:r>
            <a:r>
              <a:rPr lang="zh-CN" altLang="en-US" sz="1800"/>
              <a:t>的返回值是现行打开结构中元素指针所指向的那个元素的类型，若元素指针指向</a:t>
            </a:r>
            <a:r>
              <a:rPr lang="en-US" altLang="zh-CN" sz="1800"/>
              <a:t>0</a:t>
            </a:r>
            <a:r>
              <a:rPr lang="zh-CN" altLang="en-US" sz="1800"/>
              <a:t>，则返回值是</a:t>
            </a:r>
            <a:r>
              <a:rPr lang="en-US" altLang="zh-CN" sz="1800"/>
              <a:t>NIL</a:t>
            </a:r>
            <a:r>
              <a:rPr lang="zh-CN" altLang="en-US" sz="1800"/>
              <a:t>，</a:t>
            </a:r>
            <a:r>
              <a:rPr lang="en-US" altLang="zh-CN" sz="1800"/>
              <a:t>element_size</a:t>
            </a:r>
            <a:r>
              <a:rPr lang="zh-CN" altLang="en-US" sz="1800"/>
              <a:t>的返回值是该元素的大小，亦即该结构元素所含参数的个数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7B9433B-0E79-4D66-8F8E-1F514897505E}"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F7C86B28-97B8-4D1B-A055-8B8BB69472B6}" type="slidenum">
              <a:rPr lang="en-US" altLang="zh-CN"/>
              <a:pPr/>
              <a:t>32</a:t>
            </a:fld>
            <a:endParaRPr lang="en-US" altLang="zh-CN"/>
          </a:p>
        </p:txBody>
      </p:sp>
      <p:sp>
        <p:nvSpPr>
          <p:cNvPr id="846850" name="Rectangle 2"/>
          <p:cNvSpPr>
            <a:spLocks noGrp="1" noRot="1" noChangeArrowheads="1"/>
          </p:cNvSpPr>
          <p:nvPr>
            <p:ph type="title"/>
          </p:nvPr>
        </p:nvSpPr>
        <p:spPr/>
        <p:txBody>
          <a:bodyPr/>
          <a:lstStyle/>
          <a:p>
            <a:r>
              <a:rPr lang="zh-CN" altLang="en-US" b="1" u="sng"/>
              <a:t>第六章：图形数据结构</a:t>
            </a:r>
          </a:p>
        </p:txBody>
      </p:sp>
      <p:sp>
        <p:nvSpPr>
          <p:cNvPr id="846851" name="Rectangle 3"/>
          <p:cNvSpPr>
            <a:spLocks noGrp="1" noRot="1" noChangeArrowheads="1"/>
          </p:cNvSpPr>
          <p:nvPr>
            <p:ph type="body" idx="1"/>
          </p:nvPr>
        </p:nvSpPr>
        <p:spPr/>
        <p:txBody>
          <a:bodyPr/>
          <a:lstStyle/>
          <a:p>
            <a:pPr lvl="1"/>
            <a:r>
              <a:rPr lang="en-US" altLang="zh-CN" sz="2000"/>
              <a:t>INQUIRE_ELEMENT_TYPE_AND_SIZE(structure_id,position,error_indicator,element_type,elemene_size)</a:t>
            </a:r>
          </a:p>
          <a:p>
            <a:pPr lvl="2"/>
            <a:r>
              <a:rPr lang="zh-CN" altLang="en-US" sz="1800"/>
              <a:t>对由输入参数</a:t>
            </a:r>
            <a:r>
              <a:rPr lang="en-US" altLang="zh-CN" sz="1800"/>
              <a:t>structure_id</a:t>
            </a:r>
            <a:r>
              <a:rPr lang="zh-CN" altLang="en-US" sz="1800"/>
              <a:t>所指定的结构中</a:t>
            </a:r>
            <a:r>
              <a:rPr lang="en-US" altLang="zh-CN" sz="1800"/>
              <a:t>position</a:t>
            </a:r>
            <a:r>
              <a:rPr lang="zh-CN" altLang="en-US" sz="1800"/>
              <a:t>所指定的那个元素进行查询，把该元素的类型和大小分别作为输出参数</a:t>
            </a:r>
            <a:r>
              <a:rPr lang="en-US" altLang="zh-CN" sz="1800"/>
              <a:t>element_type</a:t>
            </a:r>
            <a:r>
              <a:rPr lang="zh-CN" altLang="en-US" sz="1800"/>
              <a:t>和</a:t>
            </a:r>
            <a:r>
              <a:rPr lang="en-US" altLang="zh-CN" sz="1800"/>
              <a:t>element_size</a:t>
            </a:r>
            <a:r>
              <a:rPr lang="zh-CN" altLang="en-US" sz="1800"/>
              <a:t>返回</a:t>
            </a:r>
          </a:p>
          <a:p>
            <a:pPr lvl="2"/>
            <a:r>
              <a:rPr lang="zh-CN" altLang="en-US" sz="1800"/>
              <a:t>若所查询的结构不存在，则</a:t>
            </a:r>
            <a:r>
              <a:rPr lang="en-US" altLang="zh-CN" sz="1800"/>
              <a:t>error_indicator</a:t>
            </a:r>
            <a:r>
              <a:rPr lang="zh-CN" altLang="en-US" sz="1800"/>
              <a:t>返回值为</a:t>
            </a:r>
            <a:r>
              <a:rPr lang="en-US" altLang="zh-CN" sz="1800"/>
              <a:t>201</a:t>
            </a:r>
          </a:p>
          <a:p>
            <a:pPr lvl="2"/>
            <a:r>
              <a:rPr lang="zh-CN" altLang="en-US" sz="1800"/>
              <a:t>若所查询的那个元素不存在，则</a:t>
            </a:r>
            <a:r>
              <a:rPr lang="en-US" altLang="zh-CN" sz="1800"/>
              <a:t>error_indicator</a:t>
            </a:r>
            <a:r>
              <a:rPr lang="zh-CN" altLang="en-US" sz="1800"/>
              <a:t>返回值为</a:t>
            </a:r>
            <a:r>
              <a:rPr lang="en-US" altLang="zh-CN" sz="1800"/>
              <a:t>202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24C6566-CECB-45E5-B2B7-29FE72AEA6A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29729F3C-C322-4874-9B6F-FB5D924F6B4F}" type="slidenum">
              <a:rPr lang="en-US" altLang="zh-CN"/>
              <a:pPr/>
              <a:t>33</a:t>
            </a:fld>
            <a:endParaRPr lang="en-US" altLang="zh-CN"/>
          </a:p>
        </p:txBody>
      </p:sp>
      <p:sp>
        <p:nvSpPr>
          <p:cNvPr id="848898" name="Rectangle 2"/>
          <p:cNvSpPr>
            <a:spLocks noGrp="1" noRot="1" noChangeArrowheads="1"/>
          </p:cNvSpPr>
          <p:nvPr>
            <p:ph type="title"/>
          </p:nvPr>
        </p:nvSpPr>
        <p:spPr/>
        <p:txBody>
          <a:bodyPr/>
          <a:lstStyle/>
          <a:p>
            <a:r>
              <a:rPr lang="zh-CN" altLang="en-US" b="1" u="sng"/>
              <a:t>第六章：图形数据结构</a:t>
            </a:r>
          </a:p>
        </p:txBody>
      </p:sp>
      <p:sp>
        <p:nvSpPr>
          <p:cNvPr id="848899" name="Rectangle 3"/>
          <p:cNvSpPr>
            <a:spLocks noGrp="1" noRot="1" noChangeArrowheads="1"/>
          </p:cNvSpPr>
          <p:nvPr>
            <p:ph type="body" idx="1"/>
          </p:nvPr>
        </p:nvSpPr>
        <p:spPr/>
        <p:txBody>
          <a:bodyPr/>
          <a:lstStyle/>
          <a:p>
            <a:pPr lvl="1"/>
            <a:r>
              <a:rPr lang="en-US" altLang="zh-CN" sz="2000"/>
              <a:t>INQUIRE_CURRENT_ELEMENT_CONTENT(error_indicator,element_record)</a:t>
            </a:r>
          </a:p>
          <a:p>
            <a:pPr lvl="2"/>
            <a:r>
              <a:rPr lang="zh-CN" altLang="en-US" sz="1800"/>
              <a:t>对</a:t>
            </a:r>
            <a:r>
              <a:rPr lang="en-US" altLang="zh-CN" sz="1800"/>
              <a:t>error_indicator</a:t>
            </a:r>
            <a:r>
              <a:rPr lang="zh-CN" altLang="en-US" sz="1800"/>
              <a:t>的处理同上。</a:t>
            </a:r>
            <a:r>
              <a:rPr lang="en-US" altLang="zh-CN" sz="1800"/>
              <a:t>element_record</a:t>
            </a:r>
            <a:r>
              <a:rPr lang="zh-CN" altLang="en-US" sz="1800"/>
              <a:t>中的返回值是现行打开结构中元素指针所指向的那个元素的内容</a:t>
            </a:r>
          </a:p>
          <a:p>
            <a:pPr lvl="1"/>
            <a:r>
              <a:rPr lang="en-US" altLang="zh-CN" sz="2000"/>
              <a:t>INQUIRE_STRUCTURE_STATUS(structure_id,error_indicator,status_indicator)</a:t>
            </a:r>
          </a:p>
          <a:p>
            <a:pPr lvl="2"/>
            <a:r>
              <a:rPr lang="zh-CN" altLang="en-US" sz="1800"/>
              <a:t>查询由</a:t>
            </a:r>
            <a:r>
              <a:rPr lang="en-US" altLang="zh-CN" sz="1800"/>
              <a:t>structure_id</a:t>
            </a:r>
            <a:r>
              <a:rPr lang="zh-CN" altLang="en-US" sz="1800"/>
              <a:t>所指定的结构的状态</a:t>
            </a:r>
          </a:p>
          <a:p>
            <a:pPr lvl="3"/>
            <a:r>
              <a:rPr lang="zh-CN" altLang="en-US" sz="1600"/>
              <a:t>如果该结构不存在，则</a:t>
            </a:r>
            <a:r>
              <a:rPr lang="en-US" altLang="zh-CN" sz="1600"/>
              <a:t>status_indicator</a:t>
            </a:r>
            <a:r>
              <a:rPr lang="zh-CN" altLang="en-US" sz="1600"/>
              <a:t>被置成</a:t>
            </a:r>
            <a:r>
              <a:rPr lang="en-US" altLang="zh-CN" sz="1600"/>
              <a:t>NON_EXISTENT</a:t>
            </a:r>
          </a:p>
          <a:p>
            <a:pPr lvl="3"/>
            <a:r>
              <a:rPr lang="zh-CN" altLang="en-US" sz="1600"/>
              <a:t>如果该结构存在且不空，则</a:t>
            </a:r>
            <a:r>
              <a:rPr lang="en-US" altLang="zh-CN" sz="1600"/>
              <a:t>status_indicator</a:t>
            </a:r>
            <a:r>
              <a:rPr lang="zh-CN" altLang="en-US" sz="1600"/>
              <a:t>的值为</a:t>
            </a:r>
            <a:r>
              <a:rPr lang="en-US" altLang="zh-CN" sz="1600"/>
              <a:t>NOTEMPTY</a:t>
            </a:r>
          </a:p>
          <a:p>
            <a:pPr lvl="3"/>
            <a:r>
              <a:rPr lang="zh-CN" altLang="en-US" sz="1600"/>
              <a:t>若该结构为空结构，则返回值为</a:t>
            </a:r>
            <a:r>
              <a:rPr lang="en-US" altLang="zh-CN" sz="1600"/>
              <a:t>EMPTY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7C6CFE3-D6F1-4EED-B085-327075C9861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B2858668-5CE2-4BD2-8FCD-FBA1854583E4}" type="slidenum">
              <a:rPr lang="en-US" altLang="zh-CN"/>
              <a:pPr/>
              <a:t>34</a:t>
            </a:fld>
            <a:endParaRPr lang="en-US" altLang="zh-CN"/>
          </a:p>
        </p:txBody>
      </p:sp>
      <p:sp>
        <p:nvSpPr>
          <p:cNvPr id="849922" name="Rectangle 2"/>
          <p:cNvSpPr>
            <a:spLocks noGrp="1" noRot="1" noChangeArrowheads="1"/>
          </p:cNvSpPr>
          <p:nvPr>
            <p:ph type="title"/>
          </p:nvPr>
        </p:nvSpPr>
        <p:spPr/>
        <p:txBody>
          <a:bodyPr/>
          <a:lstStyle/>
          <a:p>
            <a:r>
              <a:rPr lang="zh-CN" altLang="en-US" b="1" u="sng"/>
              <a:t>第六章：图形数据结构</a:t>
            </a:r>
          </a:p>
        </p:txBody>
      </p:sp>
      <p:sp>
        <p:nvSpPr>
          <p:cNvPr id="849923" name="Rectangle 3"/>
          <p:cNvSpPr>
            <a:spLocks noGrp="1" noRot="1" noChangeArrowheads="1"/>
          </p:cNvSpPr>
          <p:nvPr>
            <p:ph type="body" idx="1"/>
          </p:nvPr>
        </p:nvSpPr>
        <p:spPr/>
        <p:txBody>
          <a:bodyPr/>
          <a:lstStyle/>
          <a:p>
            <a:pPr lvl="1"/>
            <a:r>
              <a:rPr lang="en-US" altLang="zh-CN" sz="2000"/>
              <a:t>INQUIRE_PATHS_TO_ANCESTORS(structure_id,path_order,path_depth,error_indicator,paths)</a:t>
            </a:r>
          </a:p>
          <a:p>
            <a:pPr lvl="2"/>
            <a:r>
              <a:rPr lang="zh-CN" altLang="en-US" sz="1800"/>
              <a:t>执行这个函数后，在输出参数</a:t>
            </a:r>
            <a:r>
              <a:rPr lang="en-US" altLang="zh-CN" sz="1800"/>
              <a:t>paths</a:t>
            </a:r>
            <a:r>
              <a:rPr lang="zh-CN" altLang="en-US" sz="1800"/>
              <a:t>中返回的是</a:t>
            </a:r>
            <a:r>
              <a:rPr lang="en-US" altLang="zh-CN" sz="1800"/>
              <a:t>CSS</a:t>
            </a:r>
            <a:r>
              <a:rPr lang="zh-CN" altLang="en-US" sz="1800"/>
              <a:t>中引用由</a:t>
            </a:r>
            <a:r>
              <a:rPr lang="en-US" altLang="zh-CN" sz="1800"/>
              <a:t>strcture_id</a:t>
            </a:r>
            <a:r>
              <a:rPr lang="zh-CN" altLang="en-US" sz="1800"/>
              <a:t>所指定的结构的所有最大路径</a:t>
            </a:r>
          </a:p>
          <a:p>
            <a:pPr lvl="2"/>
            <a:r>
              <a:rPr lang="zh-CN" altLang="en-US" sz="1800"/>
              <a:t>结构</a:t>
            </a:r>
            <a:r>
              <a:rPr lang="en-US" altLang="zh-CN" sz="1800"/>
              <a:t>S</a:t>
            </a:r>
            <a:r>
              <a:rPr lang="zh-CN" altLang="en-US" sz="1800"/>
              <a:t>的祖先的一个最大路径是</a:t>
            </a:r>
            <a:r>
              <a:rPr lang="en-US" altLang="zh-CN" sz="1800"/>
              <a:t>((A1,E1),(A2,E2),…,(S,0))</a:t>
            </a:r>
            <a:r>
              <a:rPr lang="zh-CN" altLang="en-US" sz="1800"/>
              <a:t>，其中</a:t>
            </a:r>
            <a:r>
              <a:rPr lang="en-US" altLang="zh-CN" sz="1800"/>
              <a:t>A1</a:t>
            </a:r>
            <a:r>
              <a:rPr lang="zh-CN" altLang="en-US" sz="1800"/>
              <a:t>是不被</a:t>
            </a:r>
            <a:r>
              <a:rPr lang="en-US" altLang="zh-CN" sz="1800"/>
              <a:t>CSS</a:t>
            </a:r>
            <a:r>
              <a:rPr lang="zh-CN" altLang="en-US" sz="1800"/>
              <a:t>中任何其他结构引用的一个结构，</a:t>
            </a:r>
            <a:r>
              <a:rPr lang="en-US" altLang="zh-CN" sz="1800"/>
              <a:t>E1</a:t>
            </a:r>
            <a:r>
              <a:rPr lang="zh-CN" altLang="en-US" sz="1800"/>
              <a:t>是</a:t>
            </a:r>
            <a:r>
              <a:rPr lang="en-US" altLang="zh-CN" sz="1800"/>
              <a:t>A1</a:t>
            </a:r>
            <a:r>
              <a:rPr lang="zh-CN" altLang="en-US" sz="1800"/>
              <a:t>中的“</a:t>
            </a:r>
            <a:r>
              <a:rPr lang="en-US" altLang="zh-CN" sz="1800"/>
              <a:t>execute element”</a:t>
            </a:r>
            <a:r>
              <a:rPr lang="zh-CN" altLang="en-US" sz="1800"/>
              <a:t>元素，它引用结构</a:t>
            </a:r>
            <a:r>
              <a:rPr lang="en-US" altLang="zh-CN" sz="1800"/>
              <a:t>A2</a:t>
            </a:r>
            <a:r>
              <a:rPr lang="zh-CN" altLang="en-US" sz="1800"/>
              <a:t>，</a:t>
            </a:r>
            <a:r>
              <a:rPr lang="en-US" altLang="zh-CN" sz="1800"/>
              <a:t>A2</a:t>
            </a:r>
            <a:r>
              <a:rPr lang="zh-CN" altLang="en-US" sz="1800"/>
              <a:t>又通过</a:t>
            </a:r>
            <a:r>
              <a:rPr lang="en-US" altLang="zh-CN" sz="1800"/>
              <a:t>E2</a:t>
            </a:r>
            <a:r>
              <a:rPr lang="zh-CN" altLang="en-US" sz="1800"/>
              <a:t>引用</a:t>
            </a:r>
            <a:r>
              <a:rPr lang="en-US" altLang="zh-CN" sz="1800"/>
              <a:t>A3…</a:t>
            </a:r>
            <a:r>
              <a:rPr lang="zh-CN" altLang="en-US" sz="1800"/>
              <a:t>，直到引用结构</a:t>
            </a:r>
            <a:r>
              <a:rPr lang="en-US" altLang="zh-CN" sz="1800"/>
              <a:t>S</a:t>
            </a:r>
            <a:r>
              <a:rPr lang="zh-CN" altLang="en-US" sz="1800"/>
              <a:t>为止</a:t>
            </a:r>
          </a:p>
          <a:p>
            <a:pPr lvl="2"/>
            <a:r>
              <a:rPr lang="zh-CN" altLang="en-US" sz="1800"/>
              <a:t>输入参数中</a:t>
            </a:r>
            <a:r>
              <a:rPr lang="en-US" altLang="zh-CN" sz="1800"/>
              <a:t>path_order</a:t>
            </a:r>
            <a:r>
              <a:rPr lang="zh-CN" altLang="en-US" sz="1800"/>
              <a:t>可以取值为</a:t>
            </a:r>
            <a:r>
              <a:rPr lang="en-US" altLang="zh-CN" sz="1800"/>
              <a:t>TOPFIRST</a:t>
            </a:r>
            <a:r>
              <a:rPr lang="zh-CN" altLang="en-US" sz="1800"/>
              <a:t>或者</a:t>
            </a:r>
            <a:r>
              <a:rPr lang="en-US" altLang="zh-CN" sz="1800"/>
              <a:t>BOTTOMFIRST</a:t>
            </a:r>
            <a:r>
              <a:rPr lang="zh-CN" altLang="en-US" sz="1800"/>
              <a:t>，它决定着路径中元素引用的顺序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846A2AF-D32E-4E63-A42D-052D38D2E3F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D21B64D-06BD-489E-8842-878C542A95B3}" type="slidenum">
              <a:rPr lang="en-US" altLang="zh-CN"/>
              <a:pPr/>
              <a:t>35</a:t>
            </a:fld>
            <a:endParaRPr lang="en-US" altLang="zh-CN"/>
          </a:p>
        </p:txBody>
      </p:sp>
      <p:sp>
        <p:nvSpPr>
          <p:cNvPr id="885762" name="Rectangle 2"/>
          <p:cNvSpPr>
            <a:spLocks noGrp="1" noRot="1" noChangeArrowheads="1"/>
          </p:cNvSpPr>
          <p:nvPr>
            <p:ph type="title"/>
          </p:nvPr>
        </p:nvSpPr>
        <p:spPr/>
        <p:txBody>
          <a:bodyPr/>
          <a:lstStyle/>
          <a:p>
            <a:r>
              <a:rPr lang="zh-CN" altLang="en-US" b="1" u="sng"/>
              <a:t>第六章：图形数据结构</a:t>
            </a:r>
          </a:p>
        </p:txBody>
      </p:sp>
      <p:sp>
        <p:nvSpPr>
          <p:cNvPr id="885763" name="Rectangle 3"/>
          <p:cNvSpPr>
            <a:spLocks noGrp="1" noRot="1" noChangeArrowheads="1"/>
          </p:cNvSpPr>
          <p:nvPr>
            <p:ph type="body" idx="1"/>
          </p:nvPr>
        </p:nvSpPr>
        <p:spPr/>
        <p:txBody>
          <a:bodyPr/>
          <a:lstStyle/>
          <a:p>
            <a:pPr lvl="2"/>
            <a:r>
              <a:rPr lang="en-US" altLang="zh-CN" sz="1800"/>
              <a:t>path_depth</a:t>
            </a:r>
            <a:r>
              <a:rPr lang="zh-CN" altLang="en-US" sz="1800"/>
              <a:t>的值则决定着路径中元素引用的最大数目，实际上此时返回的是部分路径。由于有可能几个部分路径所含的引用集合相同，此时只取互不相同的部分路径作为返回值。</a:t>
            </a:r>
          </a:p>
          <a:p>
            <a:pPr lvl="3"/>
            <a:r>
              <a:rPr lang="zh-CN" altLang="en-US" sz="1600"/>
              <a:t>若</a:t>
            </a:r>
            <a:r>
              <a:rPr lang="en-US" altLang="zh-CN" sz="1600"/>
              <a:t>path_depth=0,</a:t>
            </a:r>
            <a:r>
              <a:rPr lang="zh-CN" altLang="en-US" sz="1600"/>
              <a:t>则返回的是完整的路径</a:t>
            </a:r>
          </a:p>
          <a:p>
            <a:pPr lvl="3"/>
            <a:r>
              <a:rPr lang="zh-CN" altLang="en-US" sz="1600"/>
              <a:t>若</a:t>
            </a:r>
            <a:r>
              <a:rPr lang="en-US" altLang="zh-CN" sz="1600"/>
              <a:t>path_depth=1</a:t>
            </a:r>
            <a:r>
              <a:rPr lang="zh-CN" altLang="en-US" sz="1600"/>
              <a:t>且</a:t>
            </a:r>
            <a:r>
              <a:rPr lang="en-US" altLang="zh-CN" sz="1600"/>
              <a:t>path_order=topfirst,</a:t>
            </a:r>
            <a:r>
              <a:rPr lang="zh-CN" altLang="en-US" sz="1600"/>
              <a:t>则返回的是所有通向指定结构的路径中的第一个元素引用</a:t>
            </a:r>
          </a:p>
          <a:p>
            <a:pPr lvl="3"/>
            <a:r>
              <a:rPr lang="zh-CN" altLang="en-US" sz="1600"/>
              <a:t>若</a:t>
            </a:r>
            <a:r>
              <a:rPr lang="en-US" altLang="zh-CN" sz="1600"/>
              <a:t>path_depth=2</a:t>
            </a:r>
            <a:r>
              <a:rPr lang="zh-CN" altLang="en-US" sz="1600"/>
              <a:t>且</a:t>
            </a:r>
            <a:r>
              <a:rPr lang="en-US" altLang="zh-CN" sz="1600"/>
              <a:t>path_order=BOTTOMFIRST,</a:t>
            </a:r>
            <a:r>
              <a:rPr lang="zh-CN" altLang="en-US" sz="1600"/>
              <a:t>则返回的是所有引用指定结构的那个引用元素</a:t>
            </a:r>
          </a:p>
          <a:p>
            <a:pPr lvl="3"/>
            <a:r>
              <a:rPr lang="zh-CN" altLang="en-US" sz="1600"/>
              <a:t>若</a:t>
            </a:r>
            <a:r>
              <a:rPr lang="en-US" altLang="zh-CN" sz="1600"/>
              <a:t>path_depth=1</a:t>
            </a:r>
            <a:r>
              <a:rPr lang="zh-CN" altLang="en-US" sz="1600"/>
              <a:t>且</a:t>
            </a:r>
            <a:r>
              <a:rPr lang="en-US" altLang="zh-CN" sz="1600"/>
              <a:t>path_order=BOTTOMFIRST,</a:t>
            </a:r>
            <a:r>
              <a:rPr lang="zh-CN" altLang="en-US" sz="1600"/>
              <a:t>则本函数可以用来决定所指定的结构是否被其他结构所引用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9F5664-0BE9-4794-B045-2AC5C38FBB48}"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42AD9CF1-9FFA-4FA9-A008-8FA95BC472CC}" type="slidenum">
              <a:rPr lang="en-US" altLang="zh-CN"/>
              <a:pPr/>
              <a:t>36</a:t>
            </a:fld>
            <a:endParaRPr lang="en-US" altLang="zh-CN"/>
          </a:p>
        </p:txBody>
      </p:sp>
      <p:sp>
        <p:nvSpPr>
          <p:cNvPr id="850946" name="Rectangle 2"/>
          <p:cNvSpPr>
            <a:spLocks noGrp="1" noRot="1" noChangeArrowheads="1"/>
          </p:cNvSpPr>
          <p:nvPr>
            <p:ph type="title"/>
          </p:nvPr>
        </p:nvSpPr>
        <p:spPr/>
        <p:txBody>
          <a:bodyPr/>
          <a:lstStyle/>
          <a:p>
            <a:r>
              <a:rPr lang="zh-CN" altLang="en-US" b="1" u="sng"/>
              <a:t>第六章：图形数据结构</a:t>
            </a:r>
          </a:p>
        </p:txBody>
      </p:sp>
      <p:sp>
        <p:nvSpPr>
          <p:cNvPr id="850947" name="Rectangle 3"/>
          <p:cNvSpPr>
            <a:spLocks noGrp="1" noRot="1" noChangeArrowheads="1"/>
          </p:cNvSpPr>
          <p:nvPr>
            <p:ph type="body" idx="1"/>
          </p:nvPr>
        </p:nvSpPr>
        <p:spPr/>
        <p:txBody>
          <a:bodyPr/>
          <a:lstStyle/>
          <a:p>
            <a:pPr lvl="1"/>
            <a:r>
              <a:rPr lang="en-US" altLang="zh-CN" sz="2000"/>
              <a:t>INQUIRE_PATHS_TO_DESCENDANTS(struct_id,path_order,path_depth,error_indicator,paths)</a:t>
            </a:r>
          </a:p>
          <a:p>
            <a:pPr lvl="2"/>
            <a:r>
              <a:rPr lang="zh-CN" altLang="en-US" sz="1800"/>
              <a:t>本函数执行后在输出参数</a:t>
            </a:r>
            <a:r>
              <a:rPr lang="en-US" altLang="zh-CN" sz="1800"/>
              <a:t>paths</a:t>
            </a:r>
            <a:r>
              <a:rPr lang="zh-CN" altLang="en-US" sz="1800"/>
              <a:t>中返回的是在</a:t>
            </a:r>
            <a:r>
              <a:rPr lang="en-US" altLang="zh-CN" sz="1800"/>
              <a:t>CSS</a:t>
            </a:r>
            <a:r>
              <a:rPr lang="zh-CN" altLang="en-US" sz="1800"/>
              <a:t>中由</a:t>
            </a:r>
            <a:r>
              <a:rPr lang="en-US" altLang="zh-CN" sz="1800"/>
              <a:t>structure_id</a:t>
            </a:r>
            <a:r>
              <a:rPr lang="zh-CN" altLang="en-US" sz="1800"/>
              <a:t>指定的结构所引用的所有最大路径</a:t>
            </a:r>
          </a:p>
          <a:p>
            <a:pPr lvl="2"/>
            <a:r>
              <a:rPr lang="zh-CN" altLang="en-US" sz="1800"/>
              <a:t>结构</a:t>
            </a:r>
            <a:r>
              <a:rPr lang="en-US" altLang="zh-CN" sz="1800"/>
              <a:t>S</a:t>
            </a:r>
            <a:r>
              <a:rPr lang="zh-CN" altLang="en-US" sz="1800"/>
              <a:t>的子孙的一个最大路径是</a:t>
            </a:r>
            <a:r>
              <a:rPr lang="en-US" altLang="zh-CN" sz="1800"/>
              <a:t>{(S,E0),(D1,E1),(D2,E2),…,(Dn,0)},</a:t>
            </a:r>
            <a:r>
              <a:rPr lang="zh-CN" altLang="en-US" sz="1800"/>
              <a:t>其中结构</a:t>
            </a:r>
            <a:r>
              <a:rPr lang="en-US" altLang="zh-CN" sz="1800"/>
              <a:t>S</a:t>
            </a:r>
            <a:r>
              <a:rPr lang="zh-CN" altLang="en-US" sz="1800"/>
              <a:t>中的控制结构元素</a:t>
            </a:r>
            <a:r>
              <a:rPr lang="en-US" altLang="zh-CN" sz="1800"/>
              <a:t>E0</a:t>
            </a:r>
            <a:r>
              <a:rPr lang="zh-CN" altLang="en-US" sz="1800"/>
              <a:t>引用结构</a:t>
            </a:r>
            <a:r>
              <a:rPr lang="en-US" altLang="zh-CN" sz="1800"/>
              <a:t>D1</a:t>
            </a:r>
            <a:r>
              <a:rPr lang="zh-CN" altLang="en-US" sz="1800"/>
              <a:t>，</a:t>
            </a:r>
            <a:r>
              <a:rPr lang="en-US" altLang="zh-CN" sz="1800"/>
              <a:t>D1</a:t>
            </a:r>
            <a:r>
              <a:rPr lang="zh-CN" altLang="en-US" sz="1800"/>
              <a:t>中的元素</a:t>
            </a:r>
            <a:r>
              <a:rPr lang="en-US" altLang="zh-CN" sz="1800"/>
              <a:t>E1</a:t>
            </a:r>
            <a:r>
              <a:rPr lang="zh-CN" altLang="en-US" sz="1800"/>
              <a:t>又引用结构</a:t>
            </a:r>
            <a:r>
              <a:rPr lang="en-US" altLang="zh-CN" sz="1800"/>
              <a:t>D2</a:t>
            </a:r>
            <a:r>
              <a:rPr lang="zh-CN" altLang="en-US" sz="1800"/>
              <a:t>，</a:t>
            </a:r>
            <a:r>
              <a:rPr lang="en-US" altLang="zh-CN" sz="1800"/>
              <a:t>…</a:t>
            </a:r>
            <a:r>
              <a:rPr lang="zh-CN" altLang="en-US" sz="1800"/>
              <a:t>，最后一个结构</a:t>
            </a:r>
            <a:r>
              <a:rPr lang="en-US" altLang="zh-CN" sz="1800"/>
              <a:t>Dn</a:t>
            </a:r>
            <a:r>
              <a:rPr lang="zh-CN" altLang="en-US" sz="1800"/>
              <a:t>则不引用任何结构。</a:t>
            </a:r>
          </a:p>
          <a:p>
            <a:pPr lvl="2"/>
            <a:r>
              <a:rPr lang="zh-CN" altLang="en-US" sz="1800"/>
              <a:t>其他参数的含义与上面类似。例如，</a:t>
            </a:r>
          </a:p>
          <a:p>
            <a:pPr lvl="3"/>
            <a:r>
              <a:rPr lang="zh-CN" altLang="en-US" sz="1600"/>
              <a:t>若</a:t>
            </a:r>
            <a:r>
              <a:rPr lang="en-US" altLang="zh-CN" sz="1600"/>
              <a:t>path_depth=0</a:t>
            </a:r>
            <a:r>
              <a:rPr lang="zh-CN" altLang="en-US" sz="1600"/>
              <a:t>且</a:t>
            </a:r>
            <a:r>
              <a:rPr lang="en-US" altLang="zh-CN" sz="1600"/>
              <a:t>path_order=TOPFIRST,</a:t>
            </a:r>
            <a:r>
              <a:rPr lang="zh-CN" altLang="en-US" sz="1600"/>
              <a:t>则返回的是从指定结构开始的所有不同的路径</a:t>
            </a:r>
          </a:p>
          <a:p>
            <a:pPr lvl="3"/>
            <a:r>
              <a:rPr lang="zh-CN" altLang="en-US" sz="1600"/>
              <a:t>若</a:t>
            </a:r>
            <a:r>
              <a:rPr lang="en-US" altLang="zh-CN" sz="1600"/>
              <a:t>path_depth=1</a:t>
            </a:r>
            <a:r>
              <a:rPr lang="zh-CN" altLang="en-US" sz="1600"/>
              <a:t>且</a:t>
            </a:r>
            <a:r>
              <a:rPr lang="en-US" altLang="zh-CN" sz="1600"/>
              <a:t>path_order=TOPFIRST,</a:t>
            </a:r>
            <a:r>
              <a:rPr lang="zh-CN" altLang="en-US" sz="1600"/>
              <a:t>则使得返回值</a:t>
            </a:r>
            <a:r>
              <a:rPr lang="en-US" altLang="zh-CN" sz="1600"/>
              <a:t>paths</a:t>
            </a:r>
            <a:r>
              <a:rPr lang="zh-CN" altLang="en-US" sz="1600"/>
              <a:t>为指定结构中的所有引用元素</a:t>
            </a:r>
          </a:p>
          <a:p>
            <a:pPr lvl="3"/>
            <a:r>
              <a:rPr lang="zh-CN" altLang="en-US" sz="1600"/>
              <a:t>若</a:t>
            </a:r>
            <a:r>
              <a:rPr lang="en-US" altLang="zh-CN" sz="1600"/>
              <a:t>path_depth=1</a:t>
            </a:r>
            <a:r>
              <a:rPr lang="zh-CN" altLang="en-US" sz="1600"/>
              <a:t>且</a:t>
            </a:r>
            <a:r>
              <a:rPr lang="en-US" altLang="zh-CN" sz="1600"/>
              <a:t>path_order= BOTTOMFIRST,</a:t>
            </a:r>
            <a:r>
              <a:rPr lang="zh-CN" altLang="en-US" sz="1600"/>
              <a:t>则用来决定结构网络中的所有最底部的结构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05FFF3F-DCE5-410D-8F01-BEF1E691202B}"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7B2D571-D59B-4AC4-AD75-480156A73B41}" type="slidenum">
              <a:rPr lang="en-US" altLang="zh-CN"/>
              <a:pPr/>
              <a:t>37</a:t>
            </a:fld>
            <a:endParaRPr lang="en-US" altLang="zh-CN"/>
          </a:p>
        </p:txBody>
      </p:sp>
      <p:sp>
        <p:nvSpPr>
          <p:cNvPr id="852994" name="Rectangle 2"/>
          <p:cNvSpPr>
            <a:spLocks noGrp="1" noRot="1" noChangeArrowheads="1"/>
          </p:cNvSpPr>
          <p:nvPr>
            <p:ph type="title"/>
          </p:nvPr>
        </p:nvSpPr>
        <p:spPr/>
        <p:txBody>
          <a:bodyPr/>
          <a:lstStyle/>
          <a:p>
            <a:r>
              <a:rPr lang="zh-CN" altLang="en-US" b="1" u="sng"/>
              <a:t>第六章：图形数据结构</a:t>
            </a:r>
          </a:p>
        </p:txBody>
      </p:sp>
      <p:sp>
        <p:nvSpPr>
          <p:cNvPr id="852995" name="Rectangle 3"/>
          <p:cNvSpPr>
            <a:spLocks noGrp="1" noRot="1" noChangeArrowheads="1"/>
          </p:cNvSpPr>
          <p:nvPr>
            <p:ph type="body" idx="1"/>
          </p:nvPr>
        </p:nvSpPr>
        <p:spPr/>
        <p:txBody>
          <a:bodyPr/>
          <a:lstStyle/>
          <a:p>
            <a:pPr lvl="1"/>
            <a:r>
              <a:rPr lang="en-US" altLang="zh-CN" sz="2000"/>
              <a:t>PHIGS</a:t>
            </a:r>
            <a:r>
              <a:rPr lang="zh-CN" altLang="en-US" sz="2000"/>
              <a:t>还允许应用程序在指定的结构中搜索某个</a:t>
            </a:r>
            <a:r>
              <a:rPr lang="en-US" altLang="zh-CN" sz="2000"/>
              <a:t>(</a:t>
            </a:r>
            <a:r>
              <a:rPr lang="zh-CN" altLang="en-US" sz="2000"/>
              <a:t>些</a:t>
            </a:r>
            <a:r>
              <a:rPr lang="en-US" altLang="zh-CN" sz="2000"/>
              <a:t>)</a:t>
            </a:r>
            <a:r>
              <a:rPr lang="zh-CN" altLang="en-US" sz="2000"/>
              <a:t>元素的位置，这是使用下面的几个函数来完成的：</a:t>
            </a:r>
          </a:p>
          <a:p>
            <a:pPr lvl="1"/>
            <a:r>
              <a:rPr lang="en-US" altLang="zh-CN" sz="2000"/>
              <a:t>ELEMENT_SEARCH(structure_id,start_position,search_direction,inclusion_set,exclusion_set,error_indicator,status_indicator,found_element_position)</a:t>
            </a:r>
          </a:p>
          <a:p>
            <a:pPr lvl="2"/>
            <a:r>
              <a:rPr lang="zh-CN" altLang="en-US" sz="1800"/>
              <a:t>本函数中前五个参数均为输入参数，余下的三个是输出参数</a:t>
            </a:r>
          </a:p>
          <a:p>
            <a:pPr lvl="2"/>
            <a:r>
              <a:rPr lang="en-US" altLang="zh-CN" sz="1800"/>
              <a:t>structure_id</a:t>
            </a:r>
            <a:r>
              <a:rPr lang="zh-CN" altLang="en-US" sz="1800"/>
              <a:t>用来指出被搜索的一个结构</a:t>
            </a:r>
          </a:p>
          <a:p>
            <a:pPr lvl="2"/>
            <a:r>
              <a:rPr lang="en-US" altLang="zh-CN" sz="1800"/>
              <a:t>start_position</a:t>
            </a:r>
            <a:r>
              <a:rPr lang="zh-CN" altLang="en-US" sz="1800"/>
              <a:t>指出起始搜索位置</a:t>
            </a:r>
          </a:p>
          <a:p>
            <a:pPr lvl="2"/>
            <a:r>
              <a:rPr lang="en-US" altLang="zh-CN" sz="1800"/>
              <a:t>search_direction</a:t>
            </a:r>
            <a:r>
              <a:rPr lang="zh-CN" altLang="en-US" sz="1800"/>
              <a:t>可以取两个值，若为</a:t>
            </a:r>
            <a:r>
              <a:rPr lang="en-US" altLang="zh-CN" sz="1800"/>
              <a:t>BACKWARD</a:t>
            </a:r>
            <a:r>
              <a:rPr lang="zh-CN" altLang="en-US" sz="1800"/>
              <a:t>，则表示向后搜索，若为</a:t>
            </a:r>
            <a:r>
              <a:rPr lang="en-US" altLang="zh-CN" sz="1800"/>
              <a:t>FORWARD</a:t>
            </a:r>
            <a:r>
              <a:rPr lang="zh-CN" altLang="en-US" sz="1800"/>
              <a:t>，则表示向前搜索</a:t>
            </a:r>
          </a:p>
          <a:p>
            <a:pPr lvl="2"/>
            <a:r>
              <a:rPr lang="en-US" altLang="zh-CN" sz="1800"/>
              <a:t>inclusion_set</a:t>
            </a:r>
            <a:r>
              <a:rPr lang="zh-CN" altLang="en-US" sz="1800"/>
              <a:t>是元素类型的集合，它表示被搜索的一个或几个元素类型</a:t>
            </a:r>
          </a:p>
          <a:p>
            <a:pPr lvl="2"/>
            <a:r>
              <a:rPr lang="en-US" altLang="zh-CN" sz="1800"/>
              <a:t>exclusion_set</a:t>
            </a:r>
            <a:r>
              <a:rPr lang="zh-CN" altLang="en-US" sz="1800"/>
              <a:t>则用来指出排除在搜索对象之外的一个或几个元素类型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14E1924-3F57-473B-8553-528FBE41F8E7}"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51E5DAA-2078-40E8-829D-2225E1A51A5F}" type="slidenum">
              <a:rPr lang="en-US" altLang="zh-CN"/>
              <a:pPr/>
              <a:t>38</a:t>
            </a:fld>
            <a:endParaRPr lang="en-US" altLang="zh-CN"/>
          </a:p>
        </p:txBody>
      </p:sp>
      <p:sp>
        <p:nvSpPr>
          <p:cNvPr id="854018" name="Rectangle 2"/>
          <p:cNvSpPr>
            <a:spLocks noGrp="1" noRot="1" noChangeArrowheads="1"/>
          </p:cNvSpPr>
          <p:nvPr>
            <p:ph type="title"/>
          </p:nvPr>
        </p:nvSpPr>
        <p:spPr/>
        <p:txBody>
          <a:bodyPr/>
          <a:lstStyle/>
          <a:p>
            <a:r>
              <a:rPr lang="zh-CN" altLang="en-US" b="1" u="sng"/>
              <a:t>第六章：图形数据结构</a:t>
            </a:r>
          </a:p>
        </p:txBody>
      </p:sp>
      <p:sp>
        <p:nvSpPr>
          <p:cNvPr id="854019" name="Rectangle 3"/>
          <p:cNvSpPr>
            <a:spLocks noGrp="1" noRot="1" noChangeArrowheads="1"/>
          </p:cNvSpPr>
          <p:nvPr>
            <p:ph type="body" idx="1"/>
          </p:nvPr>
        </p:nvSpPr>
        <p:spPr/>
        <p:txBody>
          <a:bodyPr/>
          <a:lstStyle/>
          <a:p>
            <a:pPr lvl="2"/>
            <a:r>
              <a:rPr lang="zh-CN" altLang="en-US" sz="1800"/>
              <a:t>搜索操作从指定的位置开始按规定的方向进行，直到有一个元素被选中或者一直搜索到结构的头或尾为止</a:t>
            </a:r>
          </a:p>
          <a:p>
            <a:pPr lvl="3"/>
            <a:r>
              <a:rPr lang="zh-CN" altLang="en-US" sz="1600"/>
              <a:t>如果搜索是成功的，则</a:t>
            </a:r>
            <a:r>
              <a:rPr lang="en-US" altLang="zh-CN" sz="1600"/>
              <a:t>status_indicator</a:t>
            </a:r>
            <a:r>
              <a:rPr lang="zh-CN" altLang="en-US" sz="1600"/>
              <a:t>的返回值为</a:t>
            </a:r>
            <a:r>
              <a:rPr lang="en-US" altLang="zh-CN" sz="1600"/>
              <a:t>SUCCESS</a:t>
            </a:r>
            <a:r>
              <a:rPr lang="zh-CN" altLang="en-US" sz="1600"/>
              <a:t>，被选中的元素的位置作为输出参数</a:t>
            </a:r>
            <a:r>
              <a:rPr lang="en-US" altLang="zh-CN" sz="1600"/>
              <a:t>found_element_position</a:t>
            </a:r>
            <a:r>
              <a:rPr lang="zh-CN" altLang="en-US" sz="1600"/>
              <a:t>的值</a:t>
            </a:r>
          </a:p>
          <a:p>
            <a:pPr lvl="3"/>
            <a:r>
              <a:rPr lang="zh-CN" altLang="en-US" sz="1600"/>
              <a:t>如果搜索失败，则</a:t>
            </a:r>
            <a:r>
              <a:rPr lang="en-US" altLang="zh-CN" sz="1600"/>
              <a:t>status_indicator</a:t>
            </a:r>
            <a:r>
              <a:rPr lang="zh-CN" altLang="en-US" sz="1600"/>
              <a:t>的返回值为</a:t>
            </a:r>
            <a:r>
              <a:rPr lang="en-US" altLang="zh-CN" sz="1600"/>
              <a:t>FAILURE</a:t>
            </a:r>
          </a:p>
          <a:p>
            <a:pPr lvl="3"/>
            <a:r>
              <a:rPr lang="zh-CN" altLang="en-US" sz="1600"/>
              <a:t>一个结构元素被选中需要满足的条件是</a:t>
            </a:r>
          </a:p>
          <a:p>
            <a:pPr lvl="4"/>
            <a:r>
              <a:rPr lang="zh-CN" altLang="en-US" sz="1600"/>
              <a:t>它既不属于</a:t>
            </a:r>
            <a:r>
              <a:rPr lang="en-US" altLang="zh-CN" sz="1600"/>
              <a:t>exclusion_set</a:t>
            </a:r>
            <a:r>
              <a:rPr lang="zh-CN" altLang="en-US" sz="1600"/>
              <a:t>中所列出的元素类型，又是</a:t>
            </a:r>
            <a:r>
              <a:rPr lang="en-US" altLang="zh-CN" sz="1600"/>
              <a:t>inclusion_set</a:t>
            </a:r>
            <a:r>
              <a:rPr lang="zh-CN" altLang="en-US" sz="1600"/>
              <a:t>中的元素类型之一</a:t>
            </a:r>
          </a:p>
          <a:p>
            <a:pPr lvl="4"/>
            <a:r>
              <a:rPr lang="zh-CN" altLang="en-US" sz="1600"/>
              <a:t>如果</a:t>
            </a:r>
            <a:r>
              <a:rPr lang="en-US" altLang="zh-CN" sz="1600"/>
              <a:t>exclusion_set</a:t>
            </a:r>
            <a:r>
              <a:rPr lang="zh-CN" altLang="en-US" sz="1600"/>
              <a:t>或</a:t>
            </a:r>
            <a:r>
              <a:rPr lang="en-US" altLang="zh-CN" sz="1600"/>
              <a:t>inclusion_set</a:t>
            </a:r>
            <a:r>
              <a:rPr lang="zh-CN" altLang="en-US" sz="1600"/>
              <a:t>是</a:t>
            </a:r>
            <a:r>
              <a:rPr lang="en-US" altLang="zh-CN" sz="1600"/>
              <a:t>NIL</a:t>
            </a:r>
            <a:r>
              <a:rPr lang="zh-CN" altLang="en-US" sz="1600"/>
              <a:t>，则表示空集</a:t>
            </a:r>
          </a:p>
          <a:p>
            <a:pPr lvl="4"/>
            <a:r>
              <a:rPr lang="zh-CN" altLang="en-US" sz="1600"/>
              <a:t>如果是</a:t>
            </a:r>
            <a:r>
              <a:rPr lang="en-US" altLang="zh-CN" sz="1600"/>
              <a:t>ALL</a:t>
            </a:r>
            <a:r>
              <a:rPr lang="zh-CN" altLang="en-US" sz="1600"/>
              <a:t>，则表示所有各种元素类型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133096-46F3-4495-80ED-02CD4D4DAA3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24C7F5EE-9C90-4101-96AF-5D5C1D7CF08F}" type="slidenum">
              <a:rPr lang="en-US" altLang="zh-CN"/>
              <a:pPr/>
              <a:t>39</a:t>
            </a:fld>
            <a:endParaRPr lang="en-US" altLang="zh-CN"/>
          </a:p>
        </p:txBody>
      </p:sp>
      <p:sp>
        <p:nvSpPr>
          <p:cNvPr id="855042" name="Rectangle 2"/>
          <p:cNvSpPr>
            <a:spLocks noGrp="1" noRot="1" noChangeArrowheads="1"/>
          </p:cNvSpPr>
          <p:nvPr>
            <p:ph type="title"/>
          </p:nvPr>
        </p:nvSpPr>
        <p:spPr/>
        <p:txBody>
          <a:bodyPr/>
          <a:lstStyle/>
          <a:p>
            <a:r>
              <a:rPr lang="zh-CN" altLang="en-US" b="1" u="sng"/>
              <a:t>第六章：图形数据结构</a:t>
            </a:r>
          </a:p>
        </p:txBody>
      </p:sp>
      <p:sp>
        <p:nvSpPr>
          <p:cNvPr id="855043" name="Rectangle 3"/>
          <p:cNvSpPr>
            <a:spLocks noGrp="1" noRot="1" noChangeArrowheads="1"/>
          </p:cNvSpPr>
          <p:nvPr>
            <p:ph type="body" idx="1"/>
          </p:nvPr>
        </p:nvSpPr>
        <p:spPr/>
        <p:txBody>
          <a:bodyPr/>
          <a:lstStyle/>
          <a:p>
            <a:pPr lvl="1"/>
            <a:r>
              <a:rPr lang="en-US" altLang="zh-CN" sz="2000"/>
              <a:t>INCREMENTAL_SPATIAL_SEARCH(reference_point,distance,starting_path,modelling_clip_flag,celing_index,normal_filter_list,inverted_filter_list,error_indicator,found_path)</a:t>
            </a:r>
          </a:p>
          <a:p>
            <a:pPr lvl="2"/>
            <a:r>
              <a:rPr lang="zh-CN" altLang="en-US" sz="1800"/>
              <a:t>这一个函数比较复杂，它对一个结构网络按照规定的准则搜索满足条件的一个图形输出结构元素</a:t>
            </a:r>
          </a:p>
          <a:p>
            <a:pPr lvl="2"/>
            <a:r>
              <a:rPr lang="zh-CN" altLang="en-US" sz="1800"/>
              <a:t>搜索的起始路径</a:t>
            </a:r>
            <a:r>
              <a:rPr lang="en-US" altLang="zh-CN" sz="1800"/>
              <a:t>starting_path</a:t>
            </a:r>
            <a:r>
              <a:rPr lang="zh-CN" altLang="en-US" sz="1800"/>
              <a:t>是一个元素引用表，它由一系列的</a:t>
            </a:r>
            <a:r>
              <a:rPr lang="en-US" altLang="zh-CN" sz="1800"/>
              <a:t>(</a:t>
            </a:r>
            <a:r>
              <a:rPr lang="zh-CN" altLang="en-US" sz="1800"/>
              <a:t>结构标识，元素位置</a:t>
            </a:r>
            <a:r>
              <a:rPr lang="en-US" altLang="zh-CN" sz="1800"/>
              <a:t>)</a:t>
            </a:r>
            <a:r>
              <a:rPr lang="zh-CN" altLang="en-US" sz="1800"/>
              <a:t>所构成，其含义与</a:t>
            </a:r>
            <a:r>
              <a:rPr lang="en-US" altLang="zh-CN" sz="1800"/>
              <a:t>INQUIRE_PATH_TO _ANCESTORS</a:t>
            </a:r>
            <a:r>
              <a:rPr lang="zh-CN" altLang="en-US" sz="1800"/>
              <a:t>中的路径相同，搜索是从起始路径所指出的元素的下一个元素开始的，搜索过程概念上是一个遍历过程</a:t>
            </a:r>
          </a:p>
          <a:p>
            <a:pPr lvl="2"/>
            <a:r>
              <a:rPr lang="zh-CN" altLang="en-US" sz="1800"/>
              <a:t>若</a:t>
            </a:r>
            <a:r>
              <a:rPr lang="en-US" altLang="zh-CN" sz="1800"/>
              <a:t>starting_path</a:t>
            </a:r>
            <a:r>
              <a:rPr lang="zh-CN" altLang="en-US" sz="1800"/>
              <a:t>为</a:t>
            </a:r>
            <a:r>
              <a:rPr lang="en-US" altLang="zh-CN" sz="1800"/>
              <a:t>0</a:t>
            </a:r>
            <a:r>
              <a:rPr lang="zh-CN" altLang="en-US" sz="1800"/>
              <a:t>，则表示从结构网的第一个元素开始进行搜索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00D6F73-C000-4DBC-A3AC-77B8EA206C28}"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201D5E4F-3D45-41C7-B00F-ABEDB306DEE5}" type="slidenum">
              <a:rPr lang="en-US" altLang="zh-CN"/>
              <a:pPr/>
              <a:t>4</a:t>
            </a:fld>
            <a:endParaRPr lang="en-US" altLang="zh-CN"/>
          </a:p>
        </p:txBody>
      </p:sp>
      <p:sp>
        <p:nvSpPr>
          <p:cNvPr id="823298" name="Rectangle 2"/>
          <p:cNvSpPr>
            <a:spLocks noGrp="1" noRot="1" noChangeArrowheads="1"/>
          </p:cNvSpPr>
          <p:nvPr>
            <p:ph type="title"/>
          </p:nvPr>
        </p:nvSpPr>
        <p:spPr/>
        <p:txBody>
          <a:bodyPr/>
          <a:lstStyle/>
          <a:p>
            <a:r>
              <a:rPr lang="zh-CN" altLang="en-US" b="1" u="sng"/>
              <a:t>第六章：图形数据结构</a:t>
            </a:r>
          </a:p>
        </p:txBody>
      </p:sp>
      <p:sp>
        <p:nvSpPr>
          <p:cNvPr id="823299" name="Rectangle 3"/>
          <p:cNvSpPr>
            <a:spLocks noGrp="1" noRot="1" noChangeArrowheads="1"/>
          </p:cNvSpPr>
          <p:nvPr>
            <p:ph type="body" idx="1"/>
          </p:nvPr>
        </p:nvSpPr>
        <p:spPr/>
        <p:txBody>
          <a:bodyPr/>
          <a:lstStyle/>
          <a:p>
            <a:pPr marL="269875" indent="-269875"/>
            <a:r>
              <a:rPr lang="en-US" altLang="zh-CN" sz="2400"/>
              <a:t>6.1.2 </a:t>
            </a:r>
            <a:r>
              <a:rPr lang="zh-CN" altLang="en-US" sz="2400"/>
              <a:t>图段的操作</a:t>
            </a:r>
          </a:p>
          <a:p>
            <a:pPr marL="631825" lvl="1" indent="-180975"/>
            <a:r>
              <a:rPr lang="zh-CN" altLang="en-US" sz="2000"/>
              <a:t> 图段的建立</a:t>
            </a:r>
          </a:p>
          <a:p>
            <a:pPr marL="901700" lvl="2" indent="-90488"/>
            <a:r>
              <a:rPr lang="zh-CN" altLang="en-US" sz="1800"/>
              <a:t> 创造一个图段</a:t>
            </a:r>
          </a:p>
          <a:p>
            <a:pPr marL="901700" lvl="2" indent="-90488"/>
            <a:r>
              <a:rPr lang="zh-CN" altLang="en-US" sz="1800"/>
              <a:t> 往图段中装入基元</a:t>
            </a:r>
          </a:p>
          <a:p>
            <a:pPr marL="901700" lvl="2" indent="-90488"/>
            <a:r>
              <a:rPr lang="zh-CN" altLang="en-US" sz="1800"/>
              <a:t> 关闭该图段</a:t>
            </a:r>
          </a:p>
          <a:p>
            <a:pPr marL="901700" lvl="2" indent="-90488"/>
            <a:r>
              <a:rPr lang="zh-CN" altLang="en-US" sz="1800"/>
              <a:t> 具体形式</a:t>
            </a:r>
          </a:p>
          <a:p>
            <a:pPr marL="1158875" lvl="3" indent="-77788"/>
            <a:r>
              <a:rPr lang="zh-CN" altLang="en-US" sz="1600"/>
              <a:t> 图形软件包提供一个图段括号，首句是打开图段，末句是关闭图段。凡是在图段括号中的输出基元，都自动链入该图段的基元线性表。因此，在同一时刻，只允许打开一个图段。另一个图段的使用必须等待前一图段的关闭之后。形成图段括号的两条命令是</a:t>
            </a:r>
          </a:p>
          <a:p>
            <a:pPr marL="1519238" lvl="4" indent="-179388">
              <a:buFont typeface="Wingdings" pitchFamily="2" charset="2"/>
              <a:buAutoNum type="alphaLcParenR"/>
            </a:pPr>
            <a:r>
              <a:rPr lang="en-US" altLang="zh-CN" sz="1600"/>
              <a:t>Create_segment(id);</a:t>
            </a:r>
          </a:p>
          <a:p>
            <a:pPr marL="1519238" lvl="4" indent="-179388">
              <a:buFont typeface="Wingdings" pitchFamily="2" charset="2"/>
              <a:buAutoNum type="alphaLcParenR"/>
            </a:pPr>
            <a:r>
              <a:rPr lang="en-US" altLang="zh-CN" sz="1600"/>
              <a:t>Close_segment;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395ED5-7210-4ACD-A04D-A5D0462774D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0F108A1A-E9F5-4AEA-B627-6E46B95975AC}" type="slidenum">
              <a:rPr lang="en-US" altLang="zh-CN"/>
              <a:pPr/>
              <a:t>40</a:t>
            </a:fld>
            <a:endParaRPr lang="en-US" altLang="zh-CN"/>
          </a:p>
        </p:txBody>
      </p:sp>
      <p:sp>
        <p:nvSpPr>
          <p:cNvPr id="856066" name="Rectangle 2"/>
          <p:cNvSpPr>
            <a:spLocks noGrp="1" noRot="1" noChangeArrowheads="1"/>
          </p:cNvSpPr>
          <p:nvPr>
            <p:ph type="title"/>
          </p:nvPr>
        </p:nvSpPr>
        <p:spPr/>
        <p:txBody>
          <a:bodyPr/>
          <a:lstStyle/>
          <a:p>
            <a:r>
              <a:rPr lang="zh-CN" altLang="en-US" b="1" u="sng"/>
              <a:t>第六章：图形数据结构</a:t>
            </a:r>
          </a:p>
        </p:txBody>
      </p:sp>
      <p:sp>
        <p:nvSpPr>
          <p:cNvPr id="856067" name="Rectangle 3"/>
          <p:cNvSpPr>
            <a:spLocks noGrp="1" noRot="1" noChangeArrowheads="1"/>
          </p:cNvSpPr>
          <p:nvPr>
            <p:ph type="body" idx="1"/>
          </p:nvPr>
        </p:nvSpPr>
        <p:spPr/>
        <p:txBody>
          <a:bodyPr/>
          <a:lstStyle/>
          <a:p>
            <a:pPr lvl="2"/>
            <a:r>
              <a:rPr lang="zh-CN" altLang="en-US" sz="1800"/>
              <a:t>搜索准则由参考点</a:t>
            </a:r>
            <a:r>
              <a:rPr lang="en-US" altLang="zh-CN" sz="1800"/>
              <a:t>reference_point</a:t>
            </a:r>
            <a:r>
              <a:rPr lang="zh-CN" altLang="en-US" sz="1800"/>
              <a:t>和距离</a:t>
            </a:r>
            <a:r>
              <a:rPr lang="en-US" altLang="zh-CN" sz="1800"/>
              <a:t>distance</a:t>
            </a:r>
            <a:r>
              <a:rPr lang="zh-CN" altLang="en-US" sz="1800"/>
              <a:t>这两个参数来给出，它们都是在世界坐标系中定义的，被搜索的图形输出结构元素若经过建模变换后落在以参考点为球心，距离为半径的球内，则为所要搜索的元素，如果它又同时满足滤波器</a:t>
            </a:r>
            <a:r>
              <a:rPr lang="en-US" altLang="zh-CN" sz="1800"/>
              <a:t>(normal_filter_list</a:t>
            </a:r>
            <a:r>
              <a:rPr lang="zh-CN" altLang="en-US" sz="1800"/>
              <a:t>及</a:t>
            </a:r>
            <a:r>
              <a:rPr lang="en-US" altLang="zh-CN" sz="1800"/>
              <a:t>inverted_filter_list)</a:t>
            </a:r>
            <a:r>
              <a:rPr lang="zh-CN" altLang="en-US" sz="1800"/>
              <a:t>的规定，则这个元素就是满足搜索条件的元素，此时输出参数</a:t>
            </a:r>
            <a:r>
              <a:rPr lang="en-US" altLang="zh-CN" sz="1800"/>
              <a:t>found-path</a:t>
            </a:r>
            <a:r>
              <a:rPr lang="zh-CN" altLang="en-US" sz="1800"/>
              <a:t>的返回值就是被搜索到的元素的搜索路径</a:t>
            </a:r>
          </a:p>
          <a:p>
            <a:pPr lvl="2"/>
            <a:r>
              <a:rPr lang="zh-CN" altLang="en-US" sz="1800"/>
              <a:t>输入参数</a:t>
            </a:r>
            <a:r>
              <a:rPr lang="en-US" altLang="zh-CN" sz="1800"/>
              <a:t>modelling_clip_flag</a:t>
            </a:r>
            <a:r>
              <a:rPr lang="zh-CN" altLang="en-US" sz="1800"/>
              <a:t>用来指出搜索该结构网络的过程中要不要进行建模裁剪操作</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FE9D29-FDB3-4DE4-AE64-CE40CEBB250A}"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EFFD534-9BD1-48EE-8C0B-48F138CAA408}" type="slidenum">
              <a:rPr lang="en-US" altLang="zh-CN"/>
              <a:pPr/>
              <a:t>41</a:t>
            </a:fld>
            <a:endParaRPr lang="en-US" altLang="zh-CN"/>
          </a:p>
        </p:txBody>
      </p:sp>
      <p:sp>
        <p:nvSpPr>
          <p:cNvPr id="857090" name="Rectangle 2"/>
          <p:cNvSpPr>
            <a:spLocks noGrp="1" noRot="1" noChangeArrowheads="1"/>
          </p:cNvSpPr>
          <p:nvPr>
            <p:ph type="title"/>
          </p:nvPr>
        </p:nvSpPr>
        <p:spPr/>
        <p:txBody>
          <a:bodyPr/>
          <a:lstStyle/>
          <a:p>
            <a:r>
              <a:rPr lang="zh-CN" altLang="en-US" b="1" u="sng"/>
              <a:t>第六章：图形数据结构</a:t>
            </a:r>
          </a:p>
        </p:txBody>
      </p:sp>
      <p:sp>
        <p:nvSpPr>
          <p:cNvPr id="857091" name="Rectangle 3"/>
          <p:cNvSpPr>
            <a:spLocks noGrp="1" noRot="1" noChangeArrowheads="1"/>
          </p:cNvSpPr>
          <p:nvPr>
            <p:ph type="body" idx="1"/>
          </p:nvPr>
        </p:nvSpPr>
        <p:spPr/>
        <p:txBody>
          <a:bodyPr/>
          <a:lstStyle/>
          <a:p>
            <a:r>
              <a:rPr lang="en-US" altLang="zh-CN" sz="2400"/>
              <a:t>6.2.3.3 </a:t>
            </a:r>
            <a:r>
              <a:rPr lang="zh-CN" altLang="en-US" sz="2400"/>
              <a:t>结构的存档与搜索</a:t>
            </a:r>
          </a:p>
          <a:p>
            <a:pPr lvl="1"/>
            <a:r>
              <a:rPr lang="zh-CN" altLang="en-US" sz="2000"/>
              <a:t>为了临时或永久性地保存已经在</a:t>
            </a:r>
            <a:r>
              <a:rPr lang="en-US" altLang="zh-CN" sz="2000"/>
              <a:t>CSS</a:t>
            </a:r>
            <a:r>
              <a:rPr lang="zh-CN" altLang="en-US" sz="2000"/>
              <a:t>中定义的结构，</a:t>
            </a:r>
            <a:r>
              <a:rPr lang="en-US" altLang="zh-CN" sz="2000"/>
              <a:t>PHIGS</a:t>
            </a:r>
            <a:r>
              <a:rPr lang="zh-CN" altLang="en-US" sz="2000"/>
              <a:t>提供了把</a:t>
            </a:r>
            <a:r>
              <a:rPr lang="en-US" altLang="zh-CN" sz="2000"/>
              <a:t>CSS</a:t>
            </a:r>
            <a:r>
              <a:rPr lang="zh-CN" altLang="en-US" sz="2000"/>
              <a:t>中的结构存储到档案文件</a:t>
            </a:r>
            <a:r>
              <a:rPr lang="en-US" altLang="zh-CN" sz="2000"/>
              <a:t>(archive_file)</a:t>
            </a:r>
            <a:r>
              <a:rPr lang="zh-CN" altLang="en-US" sz="2000"/>
              <a:t>中去的功能，同时也提供了对档案文件进行检查并把找到的结构装入</a:t>
            </a:r>
            <a:r>
              <a:rPr lang="en-US" altLang="zh-CN" sz="2000"/>
              <a:t>CSS</a:t>
            </a:r>
            <a:r>
              <a:rPr lang="zh-CN" altLang="en-US" sz="2000"/>
              <a:t>或者从档案中删除某一个</a:t>
            </a:r>
            <a:r>
              <a:rPr lang="en-US" altLang="zh-CN" sz="2000"/>
              <a:t>(</a:t>
            </a:r>
            <a:r>
              <a:rPr lang="zh-CN" altLang="en-US" sz="2000"/>
              <a:t>些</a:t>
            </a:r>
            <a:r>
              <a:rPr lang="en-US" altLang="zh-CN" sz="2000"/>
              <a:t>)</a:t>
            </a:r>
            <a:r>
              <a:rPr lang="zh-CN" altLang="en-US" sz="2000"/>
              <a:t>结构的功能</a:t>
            </a:r>
          </a:p>
          <a:p>
            <a:pPr lvl="1"/>
            <a:r>
              <a:rPr lang="en-US" altLang="zh-CN" sz="2000"/>
              <a:t>OPEN_ARCHIVE_FILE(file_id,file_name)</a:t>
            </a:r>
          </a:p>
          <a:p>
            <a:pPr lvl="2"/>
            <a:r>
              <a:rPr lang="zh-CN" altLang="en-US" sz="1800"/>
              <a:t>用来打开由</a:t>
            </a:r>
            <a:r>
              <a:rPr lang="en-US" altLang="zh-CN" sz="1800"/>
              <a:t>file_name</a:t>
            </a:r>
            <a:r>
              <a:rPr lang="zh-CN" altLang="en-US" sz="1800"/>
              <a:t>所指出的一个档案文件，</a:t>
            </a:r>
            <a:r>
              <a:rPr lang="en-US" altLang="zh-CN" sz="1800"/>
              <a:t>file_id</a:t>
            </a:r>
            <a:r>
              <a:rPr lang="zh-CN" altLang="en-US" sz="1800"/>
              <a:t>是文件标识，此后对哪一个已打开的档案文件进行存取操作就由</a:t>
            </a:r>
            <a:r>
              <a:rPr lang="en-US" altLang="zh-CN" sz="1800"/>
              <a:t>file_id</a:t>
            </a:r>
            <a:r>
              <a:rPr lang="zh-CN" altLang="en-US" sz="1800"/>
              <a:t>来指出。注意，</a:t>
            </a:r>
            <a:r>
              <a:rPr lang="en-US" altLang="zh-CN" sz="1800"/>
              <a:t>PHIGS</a:t>
            </a:r>
            <a:r>
              <a:rPr lang="zh-CN" altLang="en-US" sz="1800"/>
              <a:t>允许同时打开多个档案文件</a:t>
            </a:r>
          </a:p>
          <a:p>
            <a:pPr lvl="1"/>
            <a:r>
              <a:rPr lang="en-US" altLang="zh-CN" sz="2000"/>
              <a:t>CLOSE_ARCHIVE_FILE(file_id)</a:t>
            </a:r>
          </a:p>
          <a:p>
            <a:pPr lvl="2"/>
            <a:r>
              <a:rPr lang="zh-CN" altLang="en-US" sz="1800"/>
              <a:t>关闭由</a:t>
            </a:r>
            <a:r>
              <a:rPr lang="en-US" altLang="zh-CN" sz="1800"/>
              <a:t>file_id</a:t>
            </a:r>
            <a:r>
              <a:rPr lang="zh-CN" altLang="en-US" sz="1800"/>
              <a:t>所指出的那个档案文件</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D0153D2-B728-4DC0-8A8C-BA70F397F78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FD14EC1F-8733-483A-B779-64E40CDFE882}" type="slidenum">
              <a:rPr lang="en-US" altLang="zh-CN"/>
              <a:pPr/>
              <a:t>42</a:t>
            </a:fld>
            <a:endParaRPr lang="en-US" altLang="zh-CN"/>
          </a:p>
        </p:txBody>
      </p:sp>
      <p:sp>
        <p:nvSpPr>
          <p:cNvPr id="858114" name="Rectangle 2"/>
          <p:cNvSpPr>
            <a:spLocks noGrp="1" noRot="1" noChangeArrowheads="1"/>
          </p:cNvSpPr>
          <p:nvPr>
            <p:ph type="title"/>
          </p:nvPr>
        </p:nvSpPr>
        <p:spPr/>
        <p:txBody>
          <a:bodyPr/>
          <a:lstStyle/>
          <a:p>
            <a:r>
              <a:rPr lang="zh-CN" altLang="en-US" b="1" u="sng"/>
              <a:t>第六章：图形数据结构</a:t>
            </a:r>
          </a:p>
        </p:txBody>
      </p:sp>
      <p:sp>
        <p:nvSpPr>
          <p:cNvPr id="858115" name="Rectangle 3"/>
          <p:cNvSpPr>
            <a:spLocks noGrp="1" noRot="1" noChangeArrowheads="1"/>
          </p:cNvSpPr>
          <p:nvPr>
            <p:ph type="body" idx="1"/>
          </p:nvPr>
        </p:nvSpPr>
        <p:spPr/>
        <p:txBody>
          <a:bodyPr/>
          <a:lstStyle/>
          <a:p>
            <a:pPr lvl="1"/>
            <a:r>
              <a:rPr lang="en-US" altLang="zh-CN" sz="2000"/>
              <a:t>ARCHIVE_STRUCTURES(file_id,list_of_structure_id)</a:t>
            </a:r>
          </a:p>
          <a:p>
            <a:pPr lvl="2"/>
            <a:r>
              <a:rPr lang="zh-CN" altLang="en-US" sz="1800"/>
              <a:t>把指定的一组结构存放到</a:t>
            </a:r>
            <a:r>
              <a:rPr lang="en-US" altLang="zh-CN" sz="1800"/>
              <a:t>file_id</a:t>
            </a:r>
            <a:r>
              <a:rPr lang="zh-CN" altLang="en-US" sz="1800"/>
              <a:t>所指出的档案文件中去</a:t>
            </a:r>
          </a:p>
          <a:p>
            <a:pPr lvl="2"/>
            <a:r>
              <a:rPr lang="zh-CN" altLang="en-US" sz="1800"/>
              <a:t>如果待存储的结构已经在档案文件中存在，则视“</a:t>
            </a:r>
            <a:r>
              <a:rPr lang="en-US" altLang="zh-CN" sz="1800"/>
              <a:t>archival_conflict_flag”</a:t>
            </a:r>
            <a:r>
              <a:rPr lang="zh-CN" altLang="en-US" sz="1800"/>
              <a:t>状态来决定如何处理</a:t>
            </a:r>
          </a:p>
          <a:p>
            <a:pPr lvl="3"/>
            <a:r>
              <a:rPr lang="zh-CN" altLang="en-US" sz="1600"/>
              <a:t>若</a:t>
            </a:r>
            <a:r>
              <a:rPr lang="en-US" altLang="zh-CN" sz="1600"/>
              <a:t>archival_conflict_flag=MAINTAIN</a:t>
            </a:r>
            <a:r>
              <a:rPr lang="zh-CN" altLang="en-US" sz="1600"/>
              <a:t>，则保持档案文件中同名的结构不变</a:t>
            </a:r>
          </a:p>
          <a:p>
            <a:pPr lvl="3"/>
            <a:r>
              <a:rPr lang="zh-CN" altLang="en-US" sz="1600"/>
              <a:t>若</a:t>
            </a:r>
            <a:r>
              <a:rPr lang="en-US" altLang="zh-CN" sz="1600"/>
              <a:t>archival_conflict_flag=UPDATE</a:t>
            </a:r>
            <a:r>
              <a:rPr lang="zh-CN" altLang="en-US" sz="1600"/>
              <a:t>，则使档案文件中同名的结构更新</a:t>
            </a:r>
          </a:p>
          <a:p>
            <a:pPr lvl="3"/>
            <a:r>
              <a:rPr lang="zh-CN" altLang="en-US" sz="1600"/>
              <a:t>若</a:t>
            </a:r>
            <a:r>
              <a:rPr lang="en-US" altLang="zh-CN" sz="1600"/>
              <a:t>archival_conflict_flag =ABANDON</a:t>
            </a:r>
            <a:r>
              <a:rPr lang="zh-CN" altLang="en-US" sz="1600"/>
              <a:t>，则取消这一次存档操作的执行，保持档案文件不变</a:t>
            </a:r>
          </a:p>
          <a:p>
            <a:pPr lvl="2"/>
            <a:r>
              <a:rPr lang="en-US" altLang="zh-CN" sz="1800"/>
              <a:t>archival_conflict_flag</a:t>
            </a:r>
            <a:r>
              <a:rPr lang="zh-CN" altLang="en-US" sz="1800"/>
              <a:t>是由下面的函数来设置的：  </a:t>
            </a:r>
            <a:r>
              <a:rPr lang="en-US" altLang="zh-CN" sz="1800"/>
              <a:t>SET_CONFLICT_RESOLUTION(archival_conflict_resolution, retrieval_conflict_resolution)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02A236E-29E0-48AB-B8F6-E755DB3A293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726F308-3174-47A5-826C-7EDBDBEA7471}" type="slidenum">
              <a:rPr lang="en-US" altLang="zh-CN"/>
              <a:pPr/>
              <a:t>43</a:t>
            </a:fld>
            <a:endParaRPr lang="en-US" altLang="zh-CN"/>
          </a:p>
        </p:txBody>
      </p:sp>
      <p:sp>
        <p:nvSpPr>
          <p:cNvPr id="886786" name="Rectangle 2"/>
          <p:cNvSpPr>
            <a:spLocks noGrp="1" noRot="1" noChangeArrowheads="1"/>
          </p:cNvSpPr>
          <p:nvPr>
            <p:ph type="title"/>
          </p:nvPr>
        </p:nvSpPr>
        <p:spPr/>
        <p:txBody>
          <a:bodyPr/>
          <a:lstStyle/>
          <a:p>
            <a:r>
              <a:rPr lang="zh-CN" altLang="en-US" b="1" u="sng"/>
              <a:t>第六章：图形数据结构</a:t>
            </a:r>
          </a:p>
        </p:txBody>
      </p:sp>
      <p:sp>
        <p:nvSpPr>
          <p:cNvPr id="886787" name="Rectangle 3"/>
          <p:cNvSpPr>
            <a:spLocks noGrp="1" noRot="1" noChangeArrowheads="1"/>
          </p:cNvSpPr>
          <p:nvPr>
            <p:ph type="body" idx="1"/>
          </p:nvPr>
        </p:nvSpPr>
        <p:spPr/>
        <p:txBody>
          <a:bodyPr/>
          <a:lstStyle/>
          <a:p>
            <a:pPr lvl="2"/>
            <a:r>
              <a:rPr lang="zh-CN" altLang="en-US" sz="1800"/>
              <a:t>它的状态则可以由下面的函数来查询：</a:t>
            </a:r>
            <a:r>
              <a:rPr lang="en-US" altLang="zh-CN" sz="1800"/>
              <a:t>INQUIRE_CONFLICT_RESOLUTION(archival_conflict_resolution,retrieval_conflict_resolution)</a:t>
            </a:r>
          </a:p>
          <a:p>
            <a:pPr lvl="2"/>
            <a:r>
              <a:rPr lang="zh-CN" altLang="en-US" sz="1800"/>
              <a:t>如果在存档过程中，档案文件满了，则能保存多少结构就保存多少结构。如果指定存储的结构在</a:t>
            </a:r>
            <a:r>
              <a:rPr lang="en-US" altLang="zh-CN" sz="1800"/>
              <a:t>CSS</a:t>
            </a:r>
            <a:r>
              <a:rPr lang="zh-CN" altLang="en-US" sz="1800"/>
              <a:t>中不存在，则产生警告信息，但不进行操作</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666A402-3639-4AEC-BF21-A5863909597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E9924D1-2932-4722-9A83-D301DAD2AEC4}" type="slidenum">
              <a:rPr lang="en-US" altLang="zh-CN"/>
              <a:pPr/>
              <a:t>44</a:t>
            </a:fld>
            <a:endParaRPr lang="en-US" altLang="zh-CN"/>
          </a:p>
        </p:txBody>
      </p:sp>
      <p:sp>
        <p:nvSpPr>
          <p:cNvPr id="860162" name="Rectangle 2"/>
          <p:cNvSpPr>
            <a:spLocks noGrp="1" noRot="1" noChangeArrowheads="1"/>
          </p:cNvSpPr>
          <p:nvPr>
            <p:ph type="title"/>
          </p:nvPr>
        </p:nvSpPr>
        <p:spPr/>
        <p:txBody>
          <a:bodyPr/>
          <a:lstStyle/>
          <a:p>
            <a:r>
              <a:rPr lang="zh-CN" altLang="en-US" b="1" u="sng"/>
              <a:t>第六章：图形数据结构</a:t>
            </a:r>
          </a:p>
        </p:txBody>
      </p:sp>
      <p:sp>
        <p:nvSpPr>
          <p:cNvPr id="860163" name="Rectangle 3"/>
          <p:cNvSpPr>
            <a:spLocks noGrp="1" noRot="1" noChangeArrowheads="1"/>
          </p:cNvSpPr>
          <p:nvPr>
            <p:ph type="body" idx="1"/>
          </p:nvPr>
        </p:nvSpPr>
        <p:spPr/>
        <p:txBody>
          <a:bodyPr/>
          <a:lstStyle/>
          <a:p>
            <a:pPr lvl="1"/>
            <a:r>
              <a:rPr lang="en-US" altLang="zh-CN" sz="2000"/>
              <a:t>ARCHIVE_STRUCTURE_NETWORKS(file_id,list_of_structure_id)</a:t>
            </a:r>
          </a:p>
          <a:p>
            <a:pPr lvl="2"/>
            <a:r>
              <a:rPr lang="zh-CN" altLang="en-US" sz="1800"/>
              <a:t>把指定的一组结构网络保存到由</a:t>
            </a:r>
            <a:r>
              <a:rPr lang="en-US" altLang="zh-CN" sz="1800"/>
              <a:t>file_id</a:t>
            </a:r>
            <a:r>
              <a:rPr lang="zh-CN" altLang="en-US" sz="1800"/>
              <a:t>指出的档案文件中去，发生冲突时的处置与</a:t>
            </a:r>
            <a:r>
              <a:rPr lang="en-US" altLang="zh-CN" sz="1800"/>
              <a:t>ARCHIVE _STRUCTURE</a:t>
            </a:r>
            <a:r>
              <a:rPr lang="zh-CN" altLang="en-US" sz="1800"/>
              <a:t>完全相同</a:t>
            </a:r>
          </a:p>
          <a:p>
            <a:pPr lvl="1"/>
            <a:r>
              <a:rPr lang="en-US" altLang="zh-CN" sz="2000"/>
              <a:t>ARCHIVE_ALL_STRUCTURES(file_id)</a:t>
            </a:r>
          </a:p>
          <a:p>
            <a:pPr lvl="2"/>
            <a:r>
              <a:rPr lang="zh-CN" altLang="en-US" sz="1800"/>
              <a:t>把</a:t>
            </a:r>
            <a:r>
              <a:rPr lang="en-US" altLang="zh-CN" sz="1800"/>
              <a:t>CSS</a:t>
            </a:r>
            <a:r>
              <a:rPr lang="zh-CN" altLang="en-US" sz="1800"/>
              <a:t>中的所有结构都存储到</a:t>
            </a:r>
            <a:r>
              <a:rPr lang="en-US" altLang="zh-CN" sz="1800"/>
              <a:t>file_id</a:t>
            </a:r>
            <a:r>
              <a:rPr lang="zh-CN" altLang="en-US" sz="1800"/>
              <a:t>指定的文件中去，冲突情况的处置与上面的函数相同</a:t>
            </a:r>
          </a:p>
          <a:p>
            <a:pPr lvl="1"/>
            <a:r>
              <a:rPr lang="en-US" altLang="zh-CN" sz="2000"/>
              <a:t>RETRIEVE_STRUCTURES_IDENTIFIERS(file_id,list_of_structure_id)</a:t>
            </a:r>
          </a:p>
          <a:p>
            <a:pPr lvl="2"/>
            <a:r>
              <a:rPr lang="zh-CN" altLang="en-US" sz="1800"/>
              <a:t>使用本函数可以在输出参数中取得</a:t>
            </a:r>
            <a:r>
              <a:rPr lang="en-US" altLang="zh-CN" sz="1800"/>
              <a:t>file_id</a:t>
            </a:r>
            <a:r>
              <a:rPr lang="zh-CN" altLang="en-US" sz="1800"/>
              <a:t>所指定的档案文件中所有结构标识的一览表，此函数起着查询的作用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3BA5456-291E-462F-A77A-A207246B339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AF2B1E19-4549-457F-8C1A-4906880C1825}" type="slidenum">
              <a:rPr lang="en-US" altLang="zh-CN"/>
              <a:pPr/>
              <a:t>45</a:t>
            </a:fld>
            <a:endParaRPr lang="en-US" altLang="zh-CN"/>
          </a:p>
        </p:txBody>
      </p:sp>
      <p:sp>
        <p:nvSpPr>
          <p:cNvPr id="861186" name="Rectangle 2"/>
          <p:cNvSpPr>
            <a:spLocks noGrp="1" noRot="1" noChangeArrowheads="1"/>
          </p:cNvSpPr>
          <p:nvPr>
            <p:ph type="title"/>
          </p:nvPr>
        </p:nvSpPr>
        <p:spPr/>
        <p:txBody>
          <a:bodyPr/>
          <a:lstStyle/>
          <a:p>
            <a:r>
              <a:rPr lang="zh-CN" altLang="en-US" b="1" u="sng"/>
              <a:t>第六章：图形数据结构</a:t>
            </a:r>
          </a:p>
        </p:txBody>
      </p:sp>
      <p:sp>
        <p:nvSpPr>
          <p:cNvPr id="861187" name="Rectangle 3"/>
          <p:cNvSpPr>
            <a:spLocks noGrp="1" noRot="1" noChangeArrowheads="1"/>
          </p:cNvSpPr>
          <p:nvPr>
            <p:ph type="body" idx="1"/>
          </p:nvPr>
        </p:nvSpPr>
        <p:spPr/>
        <p:txBody>
          <a:bodyPr/>
          <a:lstStyle/>
          <a:p>
            <a:pPr lvl="1"/>
            <a:r>
              <a:rPr lang="en-US" altLang="zh-CN" sz="2000"/>
              <a:t>RETRIEVE_STRUCTURES(file_id,list_of_structure_id)</a:t>
            </a:r>
          </a:p>
          <a:p>
            <a:pPr lvl="2"/>
            <a:r>
              <a:rPr lang="zh-CN" altLang="en-US" sz="1800"/>
              <a:t>从</a:t>
            </a:r>
            <a:r>
              <a:rPr lang="en-US" altLang="zh-CN" sz="1800"/>
              <a:t>file_id</a:t>
            </a:r>
            <a:r>
              <a:rPr lang="zh-CN" altLang="en-US" sz="1800"/>
              <a:t>所指定的档案文件中检索出由</a:t>
            </a:r>
            <a:r>
              <a:rPr lang="en-US" altLang="zh-CN" sz="1800"/>
              <a:t>list_of_structure_id</a:t>
            </a:r>
            <a:r>
              <a:rPr lang="zh-CN" altLang="en-US" sz="1800"/>
              <a:t>所指定的一组结构，把它装入</a:t>
            </a:r>
            <a:r>
              <a:rPr lang="en-US" altLang="zh-CN" sz="1800"/>
              <a:t>CSS</a:t>
            </a:r>
            <a:r>
              <a:rPr lang="zh-CN" altLang="en-US" sz="1800"/>
              <a:t>中去。</a:t>
            </a:r>
          </a:p>
          <a:p>
            <a:pPr lvl="3"/>
            <a:r>
              <a:rPr lang="zh-CN" altLang="en-US" sz="1600"/>
              <a:t>若指定的结构已在</a:t>
            </a:r>
            <a:r>
              <a:rPr lang="en-US" altLang="zh-CN" sz="1600"/>
              <a:t>CSS</a:t>
            </a:r>
            <a:r>
              <a:rPr lang="zh-CN" altLang="en-US" sz="1600"/>
              <a:t>中存在，则处置办法由“</a:t>
            </a:r>
            <a:r>
              <a:rPr lang="en-US" altLang="zh-CN" sz="1600"/>
              <a:t>retrieval_conflict_flag”</a:t>
            </a:r>
            <a:r>
              <a:rPr lang="zh-CN" altLang="en-US" sz="1600"/>
              <a:t>的值决定，与</a:t>
            </a:r>
            <a:r>
              <a:rPr lang="en-US" altLang="zh-CN" sz="1600"/>
              <a:t>ARCHIVE_STRUCTURES</a:t>
            </a:r>
            <a:r>
              <a:rPr lang="zh-CN" altLang="en-US" sz="1600"/>
              <a:t>函数完全相同</a:t>
            </a:r>
          </a:p>
          <a:p>
            <a:pPr lvl="3"/>
            <a:r>
              <a:rPr lang="zh-CN" altLang="en-US" sz="1600"/>
              <a:t>若指定的结构在档案文件中并不存在，则在</a:t>
            </a:r>
            <a:r>
              <a:rPr lang="en-US" altLang="zh-CN" sz="1600"/>
              <a:t>CSS</a:t>
            </a:r>
            <a:r>
              <a:rPr lang="zh-CN" altLang="en-US" sz="1600"/>
              <a:t>中建立一个新的空结构，并给出警告信息</a:t>
            </a:r>
          </a:p>
          <a:p>
            <a:pPr lvl="3"/>
            <a:r>
              <a:rPr lang="zh-CN" altLang="en-US" sz="1600"/>
              <a:t>如果指定的结构正处于打开状态，则关闭该结构，更新，然后再打开</a:t>
            </a:r>
          </a:p>
          <a:p>
            <a:pPr lvl="1"/>
            <a:r>
              <a:rPr lang="en-US" altLang="zh-CN" sz="2000"/>
              <a:t>RETRIEVE_STRUCTURE_NETWORKS(file_id,list_of_structure_id)</a:t>
            </a:r>
          </a:p>
          <a:p>
            <a:pPr lvl="2"/>
            <a:r>
              <a:rPr lang="zh-CN" altLang="en-US" sz="1800"/>
              <a:t>把指定的一组结构网络从</a:t>
            </a:r>
            <a:r>
              <a:rPr lang="en-US" altLang="zh-CN" sz="1800"/>
              <a:t>file_id</a:t>
            </a:r>
            <a:r>
              <a:rPr lang="zh-CN" altLang="en-US" sz="1800"/>
              <a:t>指出的档案文件中取出装入到</a:t>
            </a:r>
            <a:r>
              <a:rPr lang="en-US" altLang="zh-CN" sz="1800"/>
              <a:t>CSS</a:t>
            </a:r>
            <a:r>
              <a:rPr lang="zh-CN" altLang="en-US" sz="1800"/>
              <a:t>中去，若指定的结构或者它的子孙结构与</a:t>
            </a:r>
            <a:r>
              <a:rPr lang="en-US" altLang="zh-CN" sz="1800"/>
              <a:t>CSS</a:t>
            </a:r>
            <a:r>
              <a:rPr lang="zh-CN" altLang="en-US" sz="1800"/>
              <a:t>中已有结构有冲突，则仿照</a:t>
            </a:r>
            <a:r>
              <a:rPr lang="en-US" altLang="zh-CN" sz="1800"/>
              <a:t>RETRIEVE _STRUCTURE</a:t>
            </a:r>
            <a:r>
              <a:rPr lang="zh-CN" altLang="en-US" sz="1800"/>
              <a:t>函数处理</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486328-0D17-447D-B4A1-93D0CF368054}"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A8BF50C-531A-47E0-92BE-A05DBF2282F2}" type="slidenum">
              <a:rPr lang="en-US" altLang="zh-CN"/>
              <a:pPr/>
              <a:t>46</a:t>
            </a:fld>
            <a:endParaRPr lang="en-US" altLang="zh-CN"/>
          </a:p>
        </p:txBody>
      </p:sp>
      <p:sp>
        <p:nvSpPr>
          <p:cNvPr id="862210" name="Rectangle 2"/>
          <p:cNvSpPr>
            <a:spLocks noGrp="1" noRot="1" noChangeArrowheads="1"/>
          </p:cNvSpPr>
          <p:nvPr>
            <p:ph type="title"/>
          </p:nvPr>
        </p:nvSpPr>
        <p:spPr/>
        <p:txBody>
          <a:bodyPr/>
          <a:lstStyle/>
          <a:p>
            <a:r>
              <a:rPr lang="zh-CN" altLang="en-US" b="1" u="sng"/>
              <a:t>第六章：图形数据结构</a:t>
            </a:r>
          </a:p>
        </p:txBody>
      </p:sp>
      <p:sp>
        <p:nvSpPr>
          <p:cNvPr id="862211" name="Rectangle 3"/>
          <p:cNvSpPr>
            <a:spLocks noGrp="1" noRot="1" noChangeArrowheads="1"/>
          </p:cNvSpPr>
          <p:nvPr>
            <p:ph type="body" idx="1"/>
          </p:nvPr>
        </p:nvSpPr>
        <p:spPr/>
        <p:txBody>
          <a:bodyPr/>
          <a:lstStyle/>
          <a:p>
            <a:pPr lvl="1"/>
            <a:r>
              <a:rPr lang="en-US" altLang="zh-CN" sz="2000"/>
              <a:t>RETRIEVE_ALL_STRUCTURE(file_id)</a:t>
            </a:r>
          </a:p>
          <a:p>
            <a:pPr lvl="2"/>
            <a:r>
              <a:rPr lang="zh-CN" altLang="en-US" sz="1800"/>
              <a:t>把</a:t>
            </a:r>
            <a:r>
              <a:rPr lang="en-US" altLang="zh-CN" sz="1800"/>
              <a:t>file_id</a:t>
            </a:r>
            <a:r>
              <a:rPr lang="zh-CN" altLang="en-US" sz="1800"/>
              <a:t>指定的档案文件中的所有结构都装入到</a:t>
            </a:r>
            <a:r>
              <a:rPr lang="en-US" altLang="zh-CN" sz="1800"/>
              <a:t>CSS</a:t>
            </a:r>
            <a:r>
              <a:rPr lang="zh-CN" altLang="en-US" sz="1800"/>
              <a:t>中去，若有冲突，则与上面的函数同样处理。若某个结构正处在打开状态，则关闭，更新，然后再次打开</a:t>
            </a:r>
          </a:p>
          <a:p>
            <a:pPr lvl="1"/>
            <a:r>
              <a:rPr lang="en-US" altLang="zh-CN" sz="2000"/>
              <a:t>DELETE_STRUCTURE_FROM_ARCHIVE(file_id,list_of_structure)</a:t>
            </a:r>
          </a:p>
          <a:p>
            <a:pPr lvl="2"/>
            <a:r>
              <a:rPr lang="zh-CN" altLang="en-US" sz="1800"/>
              <a:t>把指定的一组结构从</a:t>
            </a:r>
            <a:r>
              <a:rPr lang="en-US" altLang="zh-CN" sz="1800"/>
              <a:t>file_id</a:t>
            </a:r>
            <a:r>
              <a:rPr lang="zh-CN" altLang="en-US" sz="1800"/>
              <a:t>指定的档案文件中删除，并不保证被删除的结构不再被档案文件中的其他结构所引用</a:t>
            </a:r>
          </a:p>
          <a:p>
            <a:pPr lvl="1"/>
            <a:r>
              <a:rPr lang="en-US" altLang="zh-CN" sz="2000"/>
              <a:t>DELETE_STRUCTURES_NETWORKS_FROM_ARCHIVE(file_id,list_of_structure_id)</a:t>
            </a:r>
          </a:p>
          <a:p>
            <a:pPr lvl="2"/>
            <a:r>
              <a:rPr lang="zh-CN" altLang="en-US" sz="1800"/>
              <a:t>同上，但删除的不单是结构本身，而是结构网络，即结构和它的所有子孙结构</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823A93C-ABD0-4F50-B320-635C54EABF11}"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911C6CD-506C-4E2E-AE0E-49C9C1414385}" type="slidenum">
              <a:rPr lang="en-US" altLang="zh-CN"/>
              <a:pPr/>
              <a:t>47</a:t>
            </a:fld>
            <a:endParaRPr lang="en-US" altLang="zh-CN"/>
          </a:p>
        </p:txBody>
      </p:sp>
      <p:sp>
        <p:nvSpPr>
          <p:cNvPr id="863234" name="Rectangle 2"/>
          <p:cNvSpPr>
            <a:spLocks noGrp="1" noRot="1" noChangeArrowheads="1"/>
          </p:cNvSpPr>
          <p:nvPr>
            <p:ph type="title"/>
          </p:nvPr>
        </p:nvSpPr>
        <p:spPr/>
        <p:txBody>
          <a:bodyPr/>
          <a:lstStyle/>
          <a:p>
            <a:r>
              <a:rPr lang="zh-CN" altLang="en-US" b="1" u="sng"/>
              <a:t>第六章：图形数据结构</a:t>
            </a:r>
          </a:p>
        </p:txBody>
      </p:sp>
      <p:sp>
        <p:nvSpPr>
          <p:cNvPr id="863235" name="Rectangle 3"/>
          <p:cNvSpPr>
            <a:spLocks noGrp="1" noRot="1" noChangeArrowheads="1"/>
          </p:cNvSpPr>
          <p:nvPr>
            <p:ph type="body" idx="1"/>
          </p:nvPr>
        </p:nvSpPr>
        <p:spPr/>
        <p:txBody>
          <a:bodyPr/>
          <a:lstStyle/>
          <a:p>
            <a:pPr lvl="1"/>
            <a:r>
              <a:rPr lang="en-US" altLang="zh-CN" sz="2000"/>
              <a:t>DELETE_ALL_STRUCTURES_FROM_ARCHIVE(file_id)</a:t>
            </a:r>
          </a:p>
          <a:p>
            <a:pPr lvl="2"/>
            <a:r>
              <a:rPr lang="zh-CN" altLang="en-US" sz="1800"/>
              <a:t>把指定档案文件中的所有结构统统删去</a:t>
            </a:r>
          </a:p>
          <a:p>
            <a:pPr lvl="1"/>
            <a:r>
              <a:rPr lang="en-US" altLang="zh-CN" sz="2000"/>
              <a:t>RETRIEVE_PATHS_TO_ANCESTORS(file_id,structure_id,path_order, path_depth , paths) </a:t>
            </a:r>
            <a:r>
              <a:rPr lang="zh-CN" altLang="en-US" sz="2000"/>
              <a:t>和</a:t>
            </a:r>
          </a:p>
          <a:p>
            <a:pPr lvl="1"/>
            <a:r>
              <a:rPr lang="en-US" altLang="zh-CN" sz="2000"/>
              <a:t>RETRIEVE_PATHS_TO_DESCENDANTS(file_id,structure_id,path_order,path_depth,paths)</a:t>
            </a:r>
          </a:p>
          <a:p>
            <a:pPr lvl="2"/>
            <a:r>
              <a:rPr lang="zh-CN" altLang="en-US" sz="1800"/>
              <a:t>这两个函数与</a:t>
            </a:r>
            <a:r>
              <a:rPr lang="en-US" altLang="zh-CN" sz="1800"/>
              <a:t>6.2.3.2</a:t>
            </a:r>
            <a:r>
              <a:rPr lang="zh-CN" altLang="en-US" sz="1800"/>
              <a:t>中</a:t>
            </a:r>
            <a:r>
              <a:rPr lang="en-US" altLang="zh-CN" sz="1800"/>
              <a:t>INQUIRE_PATH_TO _ANCESTORS</a:t>
            </a:r>
            <a:r>
              <a:rPr lang="zh-CN" altLang="en-US" sz="1800"/>
              <a:t>和</a:t>
            </a:r>
            <a:r>
              <a:rPr lang="en-US" altLang="zh-CN" sz="1800"/>
              <a:t>INQUIRE_PATH_TO_DESCENDANTS</a:t>
            </a:r>
            <a:r>
              <a:rPr lang="zh-CN" altLang="en-US" sz="1800"/>
              <a:t>完全类似，但查询操作不去</a:t>
            </a:r>
            <a:r>
              <a:rPr lang="en-US" altLang="zh-CN" sz="1800"/>
              <a:t>CSS</a:t>
            </a:r>
            <a:r>
              <a:rPr lang="zh-CN" altLang="en-US" sz="1800"/>
              <a:t>中进行，而在</a:t>
            </a:r>
            <a:r>
              <a:rPr lang="en-US" altLang="zh-CN" sz="1800"/>
              <a:t>file_id</a:t>
            </a:r>
            <a:r>
              <a:rPr lang="zh-CN" altLang="en-US" sz="1800"/>
              <a:t>所指定的档案文件中进行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B18F6C-0EE3-4F6D-829F-FCF5B61583F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4FBF73C-435A-47D3-92AF-99A8277A22A8}" type="slidenum">
              <a:rPr lang="en-US" altLang="zh-CN"/>
              <a:pPr/>
              <a:t>48</a:t>
            </a:fld>
            <a:endParaRPr lang="en-US" altLang="zh-CN"/>
          </a:p>
        </p:txBody>
      </p:sp>
      <p:sp>
        <p:nvSpPr>
          <p:cNvPr id="847874" name="Rectangle 2"/>
          <p:cNvSpPr>
            <a:spLocks noGrp="1" noRot="1" noChangeArrowheads="1"/>
          </p:cNvSpPr>
          <p:nvPr>
            <p:ph type="title"/>
          </p:nvPr>
        </p:nvSpPr>
        <p:spPr/>
        <p:txBody>
          <a:bodyPr/>
          <a:lstStyle/>
          <a:p>
            <a:r>
              <a:rPr lang="zh-CN" altLang="en-US" b="1" u="sng"/>
              <a:t>第六章：图形数据结构</a:t>
            </a:r>
          </a:p>
        </p:txBody>
      </p:sp>
      <p:sp>
        <p:nvSpPr>
          <p:cNvPr id="847875" name="Rectangle 3"/>
          <p:cNvSpPr>
            <a:spLocks noGrp="1" noRot="1" noChangeArrowheads="1"/>
          </p:cNvSpPr>
          <p:nvPr>
            <p:ph type="body" idx="1"/>
          </p:nvPr>
        </p:nvSpPr>
        <p:spPr/>
        <p:txBody>
          <a:bodyPr/>
          <a:lstStyle/>
          <a:p>
            <a:r>
              <a:rPr lang="en-US" altLang="zh-CN" sz="2400"/>
              <a:t>6.2.3.4 </a:t>
            </a:r>
            <a:r>
              <a:rPr lang="zh-CN" altLang="en-US" sz="2400"/>
              <a:t>结构的遍历与显示</a:t>
            </a:r>
          </a:p>
          <a:p>
            <a:pPr lvl="1"/>
            <a:r>
              <a:rPr lang="zh-CN" altLang="en-US" sz="2000"/>
              <a:t>为了把已经定义的结构</a:t>
            </a:r>
            <a:r>
              <a:rPr lang="en-US" altLang="zh-CN" sz="2000"/>
              <a:t>(</a:t>
            </a:r>
            <a:r>
              <a:rPr lang="zh-CN" altLang="en-US" sz="2000"/>
              <a:t>结构网络</a:t>
            </a:r>
            <a:r>
              <a:rPr lang="en-US" altLang="zh-CN" sz="2000"/>
              <a:t>)</a:t>
            </a:r>
            <a:r>
              <a:rPr lang="zh-CN" altLang="en-US" sz="2000"/>
              <a:t>在工作站上显示出来，</a:t>
            </a:r>
            <a:r>
              <a:rPr lang="en-US" altLang="zh-CN" sz="2000"/>
              <a:t>PHIGS</a:t>
            </a:r>
            <a:r>
              <a:rPr lang="zh-CN" altLang="en-US" sz="2000"/>
              <a:t>提供了如下的函数：</a:t>
            </a:r>
          </a:p>
          <a:p>
            <a:pPr lvl="1"/>
            <a:r>
              <a:rPr lang="en-US" altLang="zh-CN" sz="2000"/>
              <a:t>POST_STRUCTURE(ws_id,structure_id,priority)</a:t>
            </a:r>
          </a:p>
          <a:p>
            <a:pPr lvl="2"/>
            <a:r>
              <a:rPr lang="zh-CN" altLang="en-US" sz="1800"/>
              <a:t>第一个参数用来选择显示在哪一个工作站上</a:t>
            </a:r>
          </a:p>
          <a:p>
            <a:pPr lvl="2"/>
            <a:r>
              <a:rPr lang="zh-CN" altLang="en-US" sz="1800"/>
              <a:t>第二个参数表示显示的是哪一个结构</a:t>
            </a:r>
          </a:p>
          <a:p>
            <a:pPr lvl="2"/>
            <a:r>
              <a:rPr lang="zh-CN" altLang="en-US" sz="1800"/>
              <a:t>第三个参数表示显示的优先级，它是</a:t>
            </a:r>
            <a:r>
              <a:rPr lang="en-US" altLang="zh-CN" sz="1800"/>
              <a:t>0</a:t>
            </a:r>
            <a:r>
              <a:rPr lang="zh-CN" altLang="en-US" sz="1800"/>
              <a:t>与</a:t>
            </a:r>
            <a:r>
              <a:rPr lang="en-US" altLang="zh-CN" sz="1800"/>
              <a:t>1</a:t>
            </a:r>
            <a:r>
              <a:rPr lang="zh-CN" altLang="en-US" sz="1800"/>
              <a:t>之间的一个实数，用来表示该结构在显示时的重要性</a:t>
            </a:r>
          </a:p>
          <a:p>
            <a:pPr lvl="2"/>
            <a:r>
              <a:rPr lang="zh-CN" altLang="en-US" sz="1800"/>
              <a:t>当两个结构在显示器表面上有重选时，优先级高的将遮挡住优先级较低的结构。当需要显示其中的</a:t>
            </a:r>
            <a:r>
              <a:rPr lang="en-US" altLang="zh-CN" sz="1800"/>
              <a:t>uper_arm</a:t>
            </a:r>
            <a:r>
              <a:rPr lang="zh-CN" altLang="en-US" sz="1800"/>
              <a:t>和</a:t>
            </a:r>
            <a:r>
              <a:rPr lang="en-US" altLang="zh-CN" sz="1800"/>
              <a:t>lower_arm</a:t>
            </a:r>
            <a:r>
              <a:rPr lang="zh-CN" altLang="en-US" sz="1800"/>
              <a:t>两个结构时，只要使用两次</a:t>
            </a:r>
            <a:r>
              <a:rPr lang="en-US" altLang="zh-CN" sz="1800"/>
              <a:t>POST</a:t>
            </a:r>
            <a:r>
              <a:rPr lang="zh-CN" altLang="en-US" sz="1800"/>
              <a:t>函数就可以了。已经显示的结构如果不再需要显示，则可以使用下面的函数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15DD66D-89EB-4CAB-BC30-B935AEA2C332}"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AE13B721-C9B0-41D5-93F1-68A05651C957}" type="slidenum">
              <a:rPr lang="en-US" altLang="zh-CN"/>
              <a:pPr/>
              <a:t>49</a:t>
            </a:fld>
            <a:endParaRPr lang="en-US" altLang="zh-CN"/>
          </a:p>
        </p:txBody>
      </p:sp>
      <p:sp>
        <p:nvSpPr>
          <p:cNvPr id="864258" name="Rectangle 2"/>
          <p:cNvSpPr>
            <a:spLocks noGrp="1" noRot="1" noChangeArrowheads="1"/>
          </p:cNvSpPr>
          <p:nvPr>
            <p:ph type="title"/>
          </p:nvPr>
        </p:nvSpPr>
        <p:spPr/>
        <p:txBody>
          <a:bodyPr/>
          <a:lstStyle/>
          <a:p>
            <a:r>
              <a:rPr lang="zh-CN" altLang="en-US" b="1" u="sng"/>
              <a:t>第六章：图形数据结构</a:t>
            </a:r>
          </a:p>
        </p:txBody>
      </p:sp>
      <p:sp>
        <p:nvSpPr>
          <p:cNvPr id="864259" name="Rectangle 3"/>
          <p:cNvSpPr>
            <a:spLocks noGrp="1" noRot="1" noChangeArrowheads="1"/>
          </p:cNvSpPr>
          <p:nvPr>
            <p:ph type="body" idx="1"/>
          </p:nvPr>
        </p:nvSpPr>
        <p:spPr/>
        <p:txBody>
          <a:bodyPr/>
          <a:lstStyle/>
          <a:p>
            <a:pPr lvl="2"/>
            <a:r>
              <a:rPr lang="en-US" altLang="zh-CN" sz="1800"/>
              <a:t>UNPOST_STRUCTURE(ws_id,structures_id)</a:t>
            </a:r>
          </a:p>
          <a:p>
            <a:pPr lvl="2"/>
            <a:r>
              <a:rPr lang="zh-CN" altLang="en-US" sz="1800"/>
              <a:t>它表示把</a:t>
            </a:r>
            <a:r>
              <a:rPr lang="en-US" altLang="zh-CN" sz="1800"/>
              <a:t>structures_id</a:t>
            </a:r>
            <a:r>
              <a:rPr lang="zh-CN" altLang="en-US" sz="1800"/>
              <a:t>这个结构</a:t>
            </a:r>
            <a:r>
              <a:rPr lang="en-US" altLang="zh-CN" sz="1800"/>
              <a:t>(</a:t>
            </a:r>
            <a:r>
              <a:rPr lang="zh-CN" altLang="en-US" sz="1800"/>
              <a:t>包括所有的子孙结构</a:t>
            </a:r>
            <a:r>
              <a:rPr lang="en-US" altLang="zh-CN" sz="1800"/>
              <a:t>)</a:t>
            </a:r>
            <a:r>
              <a:rPr lang="zh-CN" altLang="en-US" sz="1800"/>
              <a:t>从工作站</a:t>
            </a:r>
            <a:r>
              <a:rPr lang="en-US" altLang="zh-CN" sz="1800"/>
              <a:t>ws_id</a:t>
            </a:r>
            <a:r>
              <a:rPr lang="zh-CN" altLang="en-US" sz="1800"/>
              <a:t>上取消，不再继续显示，但其他结构仍继续显示</a:t>
            </a:r>
          </a:p>
          <a:p>
            <a:pPr lvl="1"/>
            <a:r>
              <a:rPr lang="zh-CN" altLang="en-US" sz="2000"/>
              <a:t>如果需要把工作站上已经显示的所有结构全部取消不再显示</a:t>
            </a:r>
            <a:r>
              <a:rPr lang="en-US" altLang="zh-CN" sz="2000"/>
              <a:t>(</a:t>
            </a:r>
            <a:r>
              <a:rPr lang="zh-CN" altLang="en-US" sz="2000"/>
              <a:t>相当于屏幕清除或绘图仪换纸</a:t>
            </a:r>
            <a:r>
              <a:rPr lang="en-US" altLang="zh-CN" sz="2000"/>
              <a:t>)</a:t>
            </a:r>
            <a:r>
              <a:rPr lang="zh-CN" altLang="en-US" sz="2000"/>
              <a:t>，则可使用下面的函数</a:t>
            </a:r>
          </a:p>
          <a:p>
            <a:pPr lvl="2"/>
            <a:r>
              <a:rPr lang="en-US" altLang="zh-CN" sz="1800"/>
              <a:t>UNPOST_ALL_STRUCTURES(ws_id)</a:t>
            </a:r>
          </a:p>
          <a:p>
            <a:pPr lvl="3"/>
            <a:r>
              <a:rPr lang="zh-CN" altLang="en-US" sz="1600"/>
              <a:t>其中参数</a:t>
            </a:r>
            <a:r>
              <a:rPr lang="en-US" altLang="zh-CN" sz="1600"/>
              <a:t>ws_id</a:t>
            </a:r>
            <a:r>
              <a:rPr lang="zh-CN" altLang="en-US" sz="1600"/>
              <a:t>用来指出是哪一个工作站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19337D-E03E-4BD7-B65E-FCC3BDF97BAE}"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6F313FA-EF9F-4EEA-AD83-BC57EB3E3AE4}" type="slidenum">
              <a:rPr lang="en-US" altLang="zh-CN"/>
              <a:pPr/>
              <a:t>5</a:t>
            </a:fld>
            <a:endParaRPr lang="en-US" altLang="zh-CN"/>
          </a:p>
        </p:txBody>
      </p:sp>
      <p:sp>
        <p:nvSpPr>
          <p:cNvPr id="824322" name="Rectangle 2"/>
          <p:cNvSpPr>
            <a:spLocks noGrp="1" noRot="1" noChangeArrowheads="1"/>
          </p:cNvSpPr>
          <p:nvPr>
            <p:ph type="title"/>
          </p:nvPr>
        </p:nvSpPr>
        <p:spPr/>
        <p:txBody>
          <a:bodyPr/>
          <a:lstStyle/>
          <a:p>
            <a:r>
              <a:rPr lang="zh-CN" altLang="en-US" b="1" u="sng"/>
              <a:t>第六章：图形数据结构</a:t>
            </a:r>
          </a:p>
        </p:txBody>
      </p:sp>
      <p:sp>
        <p:nvSpPr>
          <p:cNvPr id="824323" name="Rectangle 3"/>
          <p:cNvSpPr>
            <a:spLocks noGrp="1" noRot="1" noChangeArrowheads="1"/>
          </p:cNvSpPr>
          <p:nvPr>
            <p:ph type="body" idx="1"/>
          </p:nvPr>
        </p:nvSpPr>
        <p:spPr/>
        <p:txBody>
          <a:bodyPr/>
          <a:lstStyle/>
          <a:p>
            <a:pPr lvl="2"/>
            <a:r>
              <a:rPr lang="zh-CN" altLang="en-US" sz="1800"/>
              <a:t>命令</a:t>
            </a:r>
            <a:r>
              <a:rPr lang="en-US" altLang="zh-CN" sz="1800"/>
              <a:t>a</a:t>
            </a:r>
            <a:r>
              <a:rPr lang="zh-CN" altLang="en-US" sz="1800"/>
              <a:t>的功能是创造出一个名为</a:t>
            </a:r>
            <a:r>
              <a:rPr lang="en-US" altLang="zh-CN" sz="1800"/>
              <a:t>id</a:t>
            </a:r>
            <a:r>
              <a:rPr lang="zh-CN" altLang="en-US" sz="1800"/>
              <a:t>的图段并打开它。执行这条命令的时候，图形软件包创造出一个图段头，填入</a:t>
            </a:r>
            <a:r>
              <a:rPr lang="en-US" altLang="zh-CN" sz="1800"/>
              <a:t>Id, </a:t>
            </a:r>
            <a:r>
              <a:rPr lang="zh-CN" altLang="en-US" sz="1800"/>
              <a:t>并在图段性质中填入缺省值。此时，图段头中指向图段的指针值为</a:t>
            </a:r>
            <a:r>
              <a:rPr lang="en-US" altLang="zh-CN" sz="1800"/>
              <a:t>Nil</a:t>
            </a:r>
            <a:r>
              <a:rPr lang="zh-CN" altLang="en-US" sz="1800"/>
              <a:t>。命令</a:t>
            </a:r>
            <a:r>
              <a:rPr lang="en-US" altLang="zh-CN" sz="1800"/>
              <a:t>b</a:t>
            </a:r>
            <a:r>
              <a:rPr lang="zh-CN" altLang="en-US" sz="1800"/>
              <a:t>的功能是关闭该图段。在命令</a:t>
            </a:r>
            <a:r>
              <a:rPr lang="en-US" altLang="zh-CN" sz="1800"/>
              <a:t>a</a:t>
            </a:r>
            <a:r>
              <a:rPr lang="zh-CN" altLang="en-US" sz="1800"/>
              <a:t>和命令</a:t>
            </a:r>
            <a:r>
              <a:rPr lang="en-US" altLang="zh-CN" sz="1800"/>
              <a:t>b</a:t>
            </a:r>
            <a:r>
              <a:rPr lang="zh-CN" altLang="en-US" sz="1800"/>
              <a:t>之间输出的基元都属于该图段。例如，有命令序列如下：</a:t>
            </a:r>
          </a:p>
          <a:p>
            <a:pPr lvl="3"/>
            <a:r>
              <a:rPr lang="en-US" altLang="zh-CN" sz="1600"/>
              <a:t>Creat_segment(a);</a:t>
            </a:r>
          </a:p>
          <a:p>
            <a:pPr lvl="3"/>
            <a:r>
              <a:rPr lang="en-US" altLang="zh-CN" sz="1600"/>
              <a:t>Polyline(n1,x1,y1);</a:t>
            </a:r>
          </a:p>
          <a:p>
            <a:pPr lvl="3"/>
            <a:r>
              <a:rPr lang="en-US" altLang="zh-CN" sz="1600"/>
              <a:t>Polyline(n2,x2,y2);</a:t>
            </a:r>
          </a:p>
          <a:p>
            <a:pPr lvl="3"/>
            <a:r>
              <a:rPr lang="en-US" altLang="zh-CN" sz="1600"/>
              <a:t>text(xt,yt,"string");</a:t>
            </a:r>
          </a:p>
          <a:p>
            <a:pPr lvl="3"/>
            <a:r>
              <a:rPr lang="en-US" altLang="zh-CN" sz="1600"/>
              <a:t>close_segment;</a:t>
            </a:r>
          </a:p>
          <a:p>
            <a:pPr lvl="2"/>
            <a:r>
              <a:rPr lang="zh-CN" altLang="en-US" sz="1800"/>
              <a:t>上述命令定义了一个名为</a:t>
            </a:r>
            <a:r>
              <a:rPr lang="en-US" altLang="zh-CN" sz="1800"/>
              <a:t>a</a:t>
            </a:r>
            <a:r>
              <a:rPr lang="zh-CN" altLang="en-US" sz="1800"/>
              <a:t>的图段，它包括三个基元</a:t>
            </a:r>
            <a:r>
              <a:rPr lang="en-US" altLang="zh-CN" sz="1800"/>
              <a:t>:polyline1, polyline2, </a:t>
            </a:r>
            <a:r>
              <a:rPr lang="zh-CN" altLang="en-US" sz="1800"/>
              <a:t>和</a:t>
            </a:r>
            <a:r>
              <a:rPr lang="en-US" altLang="zh-CN" sz="1800"/>
              <a:t>text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5E153B1-0B5B-46AA-B3E1-EFEF324EDE08}"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664FE86-F2F8-47D5-837E-AAF3AEC4EA70}" type="slidenum">
              <a:rPr lang="en-US" altLang="zh-CN"/>
              <a:pPr/>
              <a:t>50</a:t>
            </a:fld>
            <a:endParaRPr lang="en-US" altLang="zh-CN"/>
          </a:p>
        </p:txBody>
      </p:sp>
      <p:sp>
        <p:nvSpPr>
          <p:cNvPr id="865282" name="Rectangle 2"/>
          <p:cNvSpPr>
            <a:spLocks noGrp="1" noRot="1" noChangeArrowheads="1"/>
          </p:cNvSpPr>
          <p:nvPr>
            <p:ph type="title"/>
          </p:nvPr>
        </p:nvSpPr>
        <p:spPr/>
        <p:txBody>
          <a:bodyPr/>
          <a:lstStyle/>
          <a:p>
            <a:r>
              <a:rPr lang="zh-CN" altLang="en-US" b="1" u="sng"/>
              <a:t>第六章：图形数据结构</a:t>
            </a:r>
          </a:p>
        </p:txBody>
      </p:sp>
      <p:sp>
        <p:nvSpPr>
          <p:cNvPr id="865283" name="Rectangle 3"/>
          <p:cNvSpPr>
            <a:spLocks noGrp="1" noRot="1" noChangeArrowheads="1"/>
          </p:cNvSpPr>
          <p:nvPr>
            <p:ph type="body" idx="1"/>
          </p:nvPr>
        </p:nvSpPr>
        <p:spPr/>
        <p:txBody>
          <a:bodyPr/>
          <a:lstStyle/>
          <a:p>
            <a:pPr lvl="1">
              <a:lnSpc>
                <a:spcPct val="90000"/>
              </a:lnSpc>
            </a:pPr>
            <a:r>
              <a:rPr lang="zh-CN" altLang="en-US" sz="2000"/>
              <a:t>为了显示一个结构网络，</a:t>
            </a:r>
            <a:r>
              <a:rPr lang="en-US" altLang="zh-CN" sz="2000"/>
              <a:t>PHIGS</a:t>
            </a:r>
            <a:r>
              <a:rPr lang="zh-CN" altLang="en-US" sz="2000"/>
              <a:t>必须把结构网络中所有结构元素抽取出来逐个地进行解释处理，这个过程我们称之为“遍历”</a:t>
            </a:r>
            <a:r>
              <a:rPr lang="en-US" altLang="zh-CN" sz="2000"/>
              <a:t>(traversal),</a:t>
            </a:r>
            <a:r>
              <a:rPr lang="zh-CN" altLang="en-US" sz="2000"/>
              <a:t>它的大致步骤如下：</a:t>
            </a:r>
          </a:p>
          <a:p>
            <a:pPr lvl="2">
              <a:lnSpc>
                <a:spcPct val="90000"/>
              </a:lnSpc>
            </a:pPr>
            <a:r>
              <a:rPr lang="zh-CN" altLang="en-US" sz="1800"/>
              <a:t>从根结构的第一个结构元素开始，依次对每个结构元素进行解释；</a:t>
            </a:r>
          </a:p>
          <a:p>
            <a:pPr lvl="2">
              <a:lnSpc>
                <a:spcPct val="90000"/>
              </a:lnSpc>
            </a:pPr>
            <a:r>
              <a:rPr lang="zh-CN" altLang="en-US" sz="1800"/>
              <a:t>如果结构元素是输出原语，则把它送到输出流水线去进行建模变换、观察变换、描绘处理之后，交给指定的工作站进行显示</a:t>
            </a:r>
          </a:p>
          <a:p>
            <a:pPr lvl="2">
              <a:lnSpc>
                <a:spcPct val="90000"/>
              </a:lnSpc>
            </a:pPr>
            <a:r>
              <a:rPr lang="zh-CN" altLang="en-US" sz="1800"/>
              <a:t>如果结构元素是属性指定，则仅仅修改内部的遍历状态表</a:t>
            </a:r>
            <a:r>
              <a:rPr lang="en-US" altLang="zh-CN" sz="1800"/>
              <a:t>(traversal state list)</a:t>
            </a:r>
          </a:p>
          <a:p>
            <a:pPr lvl="2">
              <a:lnSpc>
                <a:spcPct val="90000"/>
              </a:lnSpc>
            </a:pPr>
            <a:r>
              <a:rPr lang="zh-CN" altLang="en-US" sz="1800"/>
              <a:t>如果结构元素是设定局部或全局建模变换矩阵</a:t>
            </a:r>
            <a:r>
              <a:rPr lang="en-US" altLang="zh-CN" sz="1800"/>
              <a:t>(SET_LOCAL_TRANSFORMATION</a:t>
            </a:r>
            <a:r>
              <a:rPr lang="zh-CN" altLang="en-US" sz="1800"/>
              <a:t>或</a:t>
            </a:r>
            <a:r>
              <a:rPr lang="en-US" altLang="zh-CN" sz="1800"/>
              <a:t>SET_GLOBAL _TRANSFORMATION),</a:t>
            </a:r>
            <a:r>
              <a:rPr lang="zh-CN" altLang="en-US" sz="1800"/>
              <a:t>则修改遍历状态表中的现行建模变换矩阵</a:t>
            </a:r>
            <a:r>
              <a:rPr lang="en-US" altLang="zh-CN" sz="1800"/>
              <a:t>G</a:t>
            </a:r>
            <a:r>
              <a:rPr lang="zh-CN" altLang="en-US" sz="1800"/>
              <a:t>或</a:t>
            </a:r>
            <a:r>
              <a:rPr lang="en-US" altLang="zh-CN" sz="1800"/>
              <a:t>L</a:t>
            </a:r>
            <a:r>
              <a:rPr lang="zh-CN" altLang="en-US" sz="1800"/>
              <a:t>的值</a:t>
            </a:r>
          </a:p>
          <a:p>
            <a:pPr lvl="2">
              <a:lnSpc>
                <a:spcPct val="90000"/>
              </a:lnSpc>
            </a:pPr>
            <a:r>
              <a:rPr lang="zh-CN" altLang="en-US" sz="1800"/>
              <a:t>如果结构元素是标号或应用数据，则忽略不予处理</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9EDC7A5-8DD3-45FA-A116-323EE118FA4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79B91729-72E1-464A-B4FB-89A333C724EE}" type="slidenum">
              <a:rPr lang="en-US" altLang="zh-CN"/>
              <a:pPr/>
              <a:t>51</a:t>
            </a:fld>
            <a:endParaRPr lang="en-US" altLang="zh-CN"/>
          </a:p>
        </p:txBody>
      </p:sp>
      <p:sp>
        <p:nvSpPr>
          <p:cNvPr id="866306" name="Rectangle 2"/>
          <p:cNvSpPr>
            <a:spLocks noGrp="1" noRot="1" noChangeArrowheads="1"/>
          </p:cNvSpPr>
          <p:nvPr>
            <p:ph type="title"/>
          </p:nvPr>
        </p:nvSpPr>
        <p:spPr/>
        <p:txBody>
          <a:bodyPr/>
          <a:lstStyle/>
          <a:p>
            <a:r>
              <a:rPr lang="zh-CN" altLang="en-US" b="1" u="sng"/>
              <a:t>第六章：图形数据结构</a:t>
            </a:r>
          </a:p>
        </p:txBody>
      </p:sp>
      <p:sp>
        <p:nvSpPr>
          <p:cNvPr id="866307" name="Rectangle 3"/>
          <p:cNvSpPr>
            <a:spLocks noGrp="1" noRot="1" noChangeArrowheads="1"/>
          </p:cNvSpPr>
          <p:nvPr>
            <p:ph type="body" idx="1"/>
          </p:nvPr>
        </p:nvSpPr>
        <p:spPr/>
        <p:txBody>
          <a:bodyPr/>
          <a:lstStyle/>
          <a:p>
            <a:pPr lvl="2" algn="just"/>
            <a:r>
              <a:rPr lang="zh-CN" altLang="en-US" sz="1800"/>
              <a:t>如果结构元素是“</a:t>
            </a:r>
            <a:r>
              <a:rPr lang="en-US" altLang="zh-CN" sz="1800"/>
              <a:t>execute_structure”</a:t>
            </a:r>
            <a:r>
              <a:rPr lang="zh-CN" altLang="en-US" sz="1800"/>
              <a:t>，则进行下列处理：</a:t>
            </a:r>
          </a:p>
          <a:p>
            <a:pPr lvl="3" algn="just"/>
            <a:r>
              <a:rPr lang="zh-CN" altLang="en-US" sz="1600"/>
              <a:t>暂停对现行结构的遍历</a:t>
            </a:r>
          </a:p>
          <a:p>
            <a:pPr lvl="3" algn="just"/>
            <a:r>
              <a:rPr lang="zh-CN" altLang="en-US" sz="1600"/>
              <a:t>保护遍历状态表的所有现行值</a:t>
            </a:r>
          </a:p>
          <a:p>
            <a:pPr lvl="3" algn="just"/>
            <a:r>
              <a:rPr lang="zh-CN" altLang="en-US" sz="1600"/>
              <a:t>把遍历状态表中的全局和局部建模变换矩阵的值分别修改为：</a:t>
            </a:r>
          </a:p>
          <a:p>
            <a:pPr lvl="4" algn="just">
              <a:buFont typeface="Wingdings" pitchFamily="2" charset="2"/>
              <a:buNone/>
            </a:pPr>
            <a:r>
              <a:rPr lang="en-US" altLang="zh-CN" sz="1600"/>
              <a:t>G</a:t>
            </a:r>
            <a:r>
              <a:rPr lang="en-US" altLang="zh-CN" sz="1600">
                <a:sym typeface="Symbol" pitchFamily="18" charset="2"/>
              </a:rPr>
              <a:t></a:t>
            </a:r>
            <a:r>
              <a:rPr lang="en-US" altLang="zh-CN" sz="1600"/>
              <a:t>G×L</a:t>
            </a:r>
          </a:p>
          <a:p>
            <a:pPr lvl="4" algn="just">
              <a:buFont typeface="Wingdings" pitchFamily="2" charset="2"/>
              <a:buNone/>
            </a:pPr>
            <a:r>
              <a:rPr lang="en-US" altLang="zh-CN" sz="1600"/>
              <a:t>L</a:t>
            </a:r>
            <a:r>
              <a:rPr lang="en-US" altLang="zh-CN" sz="1600">
                <a:sym typeface="Symbol" pitchFamily="18" charset="2"/>
              </a:rPr>
              <a:t></a:t>
            </a:r>
            <a:r>
              <a:rPr lang="zh-CN" altLang="en-US" sz="1600"/>
              <a:t>单位矩阵</a:t>
            </a:r>
          </a:p>
          <a:p>
            <a:pPr lvl="3" algn="just"/>
            <a:r>
              <a:rPr lang="zh-CN" altLang="en-US" sz="1600"/>
              <a:t>按照上面</a:t>
            </a:r>
            <a:r>
              <a:rPr lang="en-US" altLang="zh-CN" sz="1600"/>
              <a:t>(1),(2),(3),(4),(5),(6)</a:t>
            </a:r>
            <a:r>
              <a:rPr lang="zh-CN" altLang="en-US" sz="1600"/>
              <a:t>的步骤对被引用的结构进行遍历，直到被引用的结构全部处理完毕为止</a:t>
            </a:r>
          </a:p>
          <a:p>
            <a:pPr lvl="3" algn="just"/>
            <a:r>
              <a:rPr lang="zh-CN" altLang="en-US" sz="1600"/>
              <a:t>恢复被保护的遍历状态表的现行值</a:t>
            </a:r>
          </a:p>
          <a:p>
            <a:pPr lvl="3" algn="just"/>
            <a:r>
              <a:rPr lang="zh-CN" altLang="en-US" sz="1600"/>
              <a:t>恢复对现行结构的遍历</a:t>
            </a:r>
          </a:p>
          <a:p>
            <a:pPr lvl="2" algn="just"/>
            <a:r>
              <a:rPr lang="zh-CN" altLang="en-US" sz="1800"/>
              <a:t>显然，遍历是一个递归过程，需要指出的是：遍历过程对用户来说是透明的，一般而言，遍历作为一个独立的过程来实现的，当需要显示某一个结构时，该进程就被激活，而在取消显示该结构时，遍历过程就被撤消</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B2F997-D298-4A1B-9AC0-90FAA52AB01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CB4A56C2-D7E8-4B19-9178-8E3B387B2F72}" type="slidenum">
              <a:rPr lang="en-US" altLang="zh-CN"/>
              <a:pPr/>
              <a:t>52</a:t>
            </a:fld>
            <a:endParaRPr lang="en-US" altLang="zh-CN"/>
          </a:p>
        </p:txBody>
      </p:sp>
      <p:sp>
        <p:nvSpPr>
          <p:cNvPr id="867330" name="Rectangle 2"/>
          <p:cNvSpPr>
            <a:spLocks noGrp="1" noRot="1" noChangeArrowheads="1"/>
          </p:cNvSpPr>
          <p:nvPr>
            <p:ph type="title"/>
          </p:nvPr>
        </p:nvSpPr>
        <p:spPr/>
        <p:txBody>
          <a:bodyPr/>
          <a:lstStyle/>
          <a:p>
            <a:r>
              <a:rPr lang="zh-CN" altLang="en-US" b="1" u="sng"/>
              <a:t>第六章：图形数据结构</a:t>
            </a:r>
          </a:p>
        </p:txBody>
      </p:sp>
      <p:sp>
        <p:nvSpPr>
          <p:cNvPr id="867331" name="Rectangle 3"/>
          <p:cNvSpPr>
            <a:spLocks noGrp="1" noRot="1" noChangeArrowheads="1"/>
          </p:cNvSpPr>
          <p:nvPr>
            <p:ph type="body" idx="1"/>
          </p:nvPr>
        </p:nvSpPr>
        <p:spPr/>
        <p:txBody>
          <a:bodyPr/>
          <a:lstStyle/>
          <a:p>
            <a:r>
              <a:rPr lang="en-US" altLang="zh-CN" sz="2400"/>
              <a:t>6.2.4 </a:t>
            </a:r>
            <a:r>
              <a:rPr lang="zh-CN" altLang="en-US" sz="2400"/>
              <a:t>建模操作</a:t>
            </a:r>
          </a:p>
          <a:p>
            <a:pPr lvl="1"/>
            <a:r>
              <a:rPr lang="zh-CN" altLang="en-US" sz="2000"/>
              <a:t>模型</a:t>
            </a:r>
            <a:r>
              <a:rPr lang="en-US" altLang="zh-CN" sz="2000"/>
              <a:t>(model)</a:t>
            </a:r>
          </a:p>
          <a:p>
            <a:pPr lvl="2"/>
            <a:r>
              <a:rPr lang="zh-CN" altLang="en-US" sz="1800"/>
              <a:t>被研究的对象</a:t>
            </a:r>
            <a:r>
              <a:rPr lang="en-US" altLang="zh-CN" sz="1800"/>
              <a:t>(</a:t>
            </a:r>
            <a:r>
              <a:rPr lang="zh-CN" altLang="en-US" sz="1800"/>
              <a:t>实际的或抽象</a:t>
            </a:r>
            <a:r>
              <a:rPr lang="en-US" altLang="zh-CN" sz="1800"/>
              <a:t>)</a:t>
            </a:r>
            <a:r>
              <a:rPr lang="zh-CN" altLang="en-US" sz="1800"/>
              <a:t>的一种表示或描述。它不仅仅是为了产生该对象的图形，而且还研究它们的结构，特性和行为</a:t>
            </a:r>
          </a:p>
          <a:p>
            <a:pPr lvl="1"/>
            <a:r>
              <a:rPr lang="zh-CN" altLang="en-US" sz="2000"/>
              <a:t>建模</a:t>
            </a:r>
            <a:r>
              <a:rPr lang="en-US" altLang="zh-CN" sz="2000"/>
              <a:t>(modeling)</a:t>
            </a:r>
          </a:p>
          <a:p>
            <a:pPr lvl="2"/>
            <a:r>
              <a:rPr lang="zh-CN" altLang="en-US" sz="1800"/>
              <a:t>即模型构造，指的是建立并对模型进行各种处理操作的过程。具有模型的建立、修改、存储、检索以及其他各种操作处理功能的软件往往称为“建模系统”</a:t>
            </a:r>
          </a:p>
          <a:p>
            <a:pPr lvl="1"/>
            <a:r>
              <a:rPr lang="zh-CN" altLang="en-US" sz="2000"/>
              <a:t>计算机图形学主要对那些需要使用图形进行描述的形体模型感兴趣，例如飞行模型、分子模型、产品外形与结构、厂房设计与管道布局等。在这些应用问题中</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010104-5F6A-435F-B34E-2A11EBF26EC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C7052286-B7F5-4F22-AB6C-6C2E0A2CFD13}" type="slidenum">
              <a:rPr lang="en-US" altLang="zh-CN"/>
              <a:pPr/>
              <a:t>53</a:t>
            </a:fld>
            <a:endParaRPr lang="en-US" altLang="zh-CN"/>
          </a:p>
        </p:txBody>
      </p:sp>
      <p:sp>
        <p:nvSpPr>
          <p:cNvPr id="868354" name="Rectangle 2"/>
          <p:cNvSpPr>
            <a:spLocks noGrp="1" noRot="1" noChangeArrowheads="1"/>
          </p:cNvSpPr>
          <p:nvPr>
            <p:ph type="title"/>
          </p:nvPr>
        </p:nvSpPr>
        <p:spPr/>
        <p:txBody>
          <a:bodyPr/>
          <a:lstStyle/>
          <a:p>
            <a:r>
              <a:rPr lang="zh-CN" altLang="en-US" b="1" u="sng"/>
              <a:t>第六章：图形数据结构</a:t>
            </a:r>
          </a:p>
        </p:txBody>
      </p:sp>
      <p:sp>
        <p:nvSpPr>
          <p:cNvPr id="868355" name="Rectangle 3"/>
          <p:cNvSpPr>
            <a:spLocks noGrp="1" noRot="1" noChangeArrowheads="1"/>
          </p:cNvSpPr>
          <p:nvPr>
            <p:ph type="body" idx="1"/>
          </p:nvPr>
        </p:nvSpPr>
        <p:spPr/>
        <p:txBody>
          <a:bodyPr/>
          <a:lstStyle/>
          <a:p>
            <a:pPr lvl="2"/>
            <a:r>
              <a:rPr lang="zh-CN" altLang="en-US" sz="1800"/>
              <a:t>一方面建模问题与图形显示和各种交互处理紧紧联系在一起</a:t>
            </a:r>
          </a:p>
          <a:p>
            <a:pPr lvl="2"/>
            <a:r>
              <a:rPr lang="zh-CN" altLang="en-US" sz="1800"/>
              <a:t>另一方面，建模与图形显示又是相互区别的两件事情</a:t>
            </a:r>
          </a:p>
          <a:p>
            <a:pPr lvl="3"/>
            <a:r>
              <a:rPr lang="zh-CN" altLang="en-US" sz="1600"/>
              <a:t>其一是构造和修改模型</a:t>
            </a:r>
          </a:p>
          <a:p>
            <a:pPr lvl="3"/>
            <a:r>
              <a:rPr lang="zh-CN" altLang="en-US" sz="1600"/>
              <a:t>其二是为模型拍照片</a:t>
            </a:r>
            <a:r>
              <a:rPr lang="en-US" altLang="zh-CN" sz="1600"/>
              <a:t>(</a:t>
            </a:r>
            <a:r>
              <a:rPr lang="zh-CN" altLang="en-US" sz="1600"/>
              <a:t>图形显示</a:t>
            </a:r>
            <a:r>
              <a:rPr lang="en-US" altLang="zh-CN" sz="1600"/>
              <a:t>)</a:t>
            </a:r>
          </a:p>
          <a:p>
            <a:pPr lvl="2"/>
            <a:r>
              <a:rPr lang="zh-CN" altLang="en-US" sz="1800"/>
              <a:t>实际上，建模程序包往往是以图形程序包为基础的，建模过程中，尤其是编辑修改模型过程中，总是以模型的图形表示为手段来处理的</a:t>
            </a:r>
          </a:p>
          <a:p>
            <a:pPr lvl="1"/>
            <a:r>
              <a:rPr lang="zh-CN" altLang="en-US" sz="2000"/>
              <a:t>基于结构的建模是通过由底向上的构造过程来产生构体的层次结构模型，其机理与“搭积木块”类似。基于结构的建模操作除了上一节所涉及的部分操作外，还包括建模变换与裁剪、结构的交互编辑等。下面分别加以介绍</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0AD5A6E-EA8C-4394-8067-4C018DA3DADA}"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C55B3B69-96DC-4C7F-8DC8-B9AADD90FE12}" type="slidenum">
              <a:rPr lang="en-US" altLang="zh-CN"/>
              <a:pPr/>
              <a:t>54</a:t>
            </a:fld>
            <a:endParaRPr lang="en-US" altLang="zh-CN"/>
          </a:p>
        </p:txBody>
      </p:sp>
      <p:sp>
        <p:nvSpPr>
          <p:cNvPr id="869378" name="Rectangle 2"/>
          <p:cNvSpPr>
            <a:spLocks noGrp="1" noRot="1" noChangeArrowheads="1"/>
          </p:cNvSpPr>
          <p:nvPr>
            <p:ph type="title"/>
          </p:nvPr>
        </p:nvSpPr>
        <p:spPr/>
        <p:txBody>
          <a:bodyPr/>
          <a:lstStyle/>
          <a:p>
            <a:r>
              <a:rPr lang="zh-CN" altLang="en-US" b="1" u="sng"/>
              <a:t>第六章：图形数据结构</a:t>
            </a:r>
          </a:p>
        </p:txBody>
      </p:sp>
      <p:sp>
        <p:nvSpPr>
          <p:cNvPr id="869379" name="Rectangle 3"/>
          <p:cNvSpPr>
            <a:spLocks noGrp="1" noRot="1" noChangeArrowheads="1"/>
          </p:cNvSpPr>
          <p:nvPr>
            <p:ph type="body" idx="1"/>
          </p:nvPr>
        </p:nvSpPr>
        <p:spPr/>
        <p:txBody>
          <a:bodyPr/>
          <a:lstStyle/>
          <a:p>
            <a:pPr lvl="1"/>
            <a:r>
              <a:rPr lang="zh-CN" altLang="en-US" sz="2000"/>
              <a:t>建模变换与建模裁剪</a:t>
            </a:r>
          </a:p>
          <a:p>
            <a:pPr lvl="2"/>
            <a:r>
              <a:rPr lang="zh-CN" altLang="en-US" sz="1800"/>
              <a:t>结构网络在引用一个结构时，往往先要使用结构元素</a:t>
            </a:r>
            <a:r>
              <a:rPr lang="en-US" altLang="zh-CN" sz="1800"/>
              <a:t>SET_LOCAL_TRANSFORMATION</a:t>
            </a:r>
            <a:r>
              <a:rPr lang="zh-CN" altLang="en-US" sz="1800"/>
              <a:t>指出对被引用结构所需进行的建模变换</a:t>
            </a:r>
          </a:p>
          <a:p>
            <a:pPr lvl="2"/>
            <a:r>
              <a:rPr lang="zh-CN" altLang="en-US" sz="1800"/>
              <a:t>建模变换是用一个</a:t>
            </a:r>
            <a:r>
              <a:rPr lang="en-US" altLang="zh-CN" sz="1800"/>
              <a:t>4×4(</a:t>
            </a:r>
            <a:r>
              <a:rPr lang="zh-CN" altLang="en-US" sz="1800"/>
              <a:t>三维</a:t>
            </a:r>
            <a:r>
              <a:rPr lang="en-US" altLang="zh-CN" sz="1800"/>
              <a:t>)</a:t>
            </a:r>
            <a:r>
              <a:rPr lang="zh-CN" altLang="en-US" sz="1800"/>
              <a:t>或</a:t>
            </a:r>
            <a:r>
              <a:rPr lang="en-US" altLang="zh-CN" sz="1800"/>
              <a:t>3×3(</a:t>
            </a:r>
            <a:r>
              <a:rPr lang="zh-CN" altLang="en-US" sz="1800"/>
              <a:t>二维</a:t>
            </a:r>
            <a:r>
              <a:rPr lang="en-US" altLang="zh-CN" sz="1800"/>
              <a:t>)</a:t>
            </a:r>
            <a:r>
              <a:rPr lang="zh-CN" altLang="en-US" sz="1800"/>
              <a:t>齐次变换矩阵定义的，假如结构网络具有多个层次，则最低层的结构</a:t>
            </a:r>
            <a:r>
              <a:rPr lang="en-US" altLang="zh-CN" sz="1800"/>
              <a:t>(</a:t>
            </a:r>
            <a:r>
              <a:rPr lang="zh-CN" altLang="en-US" sz="1800"/>
              <a:t>叶子结构</a:t>
            </a:r>
            <a:r>
              <a:rPr lang="en-US" altLang="zh-CN" sz="1800"/>
              <a:t>)</a:t>
            </a:r>
            <a:r>
              <a:rPr lang="zh-CN" altLang="en-US" sz="1800"/>
              <a:t>在根结构中的位置、方向及大小应由一系列建模变换复合而成的复合变换来决定。不妨认为叶结构在模型坐标系中定义的</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47C407-5428-4ACB-A1AC-BB76EBB3261D}"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E595B280-4EC8-4379-93CF-3B21257958B7}" type="slidenum">
              <a:rPr lang="en-US" altLang="zh-CN"/>
              <a:pPr/>
              <a:t>55</a:t>
            </a:fld>
            <a:endParaRPr lang="en-US" altLang="zh-CN"/>
          </a:p>
        </p:txBody>
      </p:sp>
      <p:sp>
        <p:nvSpPr>
          <p:cNvPr id="870402" name="Rectangle 2"/>
          <p:cNvSpPr>
            <a:spLocks noGrp="1" noRot="1" noChangeArrowheads="1"/>
          </p:cNvSpPr>
          <p:nvPr>
            <p:ph type="title"/>
          </p:nvPr>
        </p:nvSpPr>
        <p:spPr/>
        <p:txBody>
          <a:bodyPr/>
          <a:lstStyle/>
          <a:p>
            <a:r>
              <a:rPr lang="zh-CN" altLang="en-US" b="1" u="sng"/>
              <a:t>第六章：图形数据结构</a:t>
            </a:r>
          </a:p>
        </p:txBody>
      </p:sp>
      <p:sp>
        <p:nvSpPr>
          <p:cNvPr id="870403" name="Rectangle 3"/>
          <p:cNvSpPr>
            <a:spLocks noGrp="1" noRot="1" noChangeArrowheads="1"/>
          </p:cNvSpPr>
          <p:nvPr>
            <p:ph type="body" idx="1"/>
          </p:nvPr>
        </p:nvSpPr>
        <p:spPr/>
        <p:txBody>
          <a:bodyPr/>
          <a:lstStyle/>
          <a:p>
            <a:pPr lvl="1"/>
            <a:r>
              <a:rPr lang="zh-CN" altLang="en-US" sz="2000"/>
              <a:t>在</a:t>
            </a:r>
            <a:r>
              <a:rPr lang="en-US" altLang="zh-CN" sz="2000"/>
              <a:t>PHIGS</a:t>
            </a:r>
            <a:r>
              <a:rPr lang="zh-CN" altLang="en-US" sz="2000"/>
              <a:t>中，复合建模变换是由局部建模变换</a:t>
            </a:r>
            <a:r>
              <a:rPr lang="en-US" altLang="zh-CN" sz="2000"/>
              <a:t>L</a:t>
            </a:r>
            <a:r>
              <a:rPr lang="zh-CN" altLang="en-US" sz="2000"/>
              <a:t>和全局建模变换</a:t>
            </a:r>
            <a:r>
              <a:rPr lang="en-US" altLang="zh-CN" sz="2000"/>
              <a:t>G</a:t>
            </a:r>
            <a:r>
              <a:rPr lang="zh-CN" altLang="en-US" sz="2000"/>
              <a:t>形成的。局部建模变换在现行的结构中进行定义，全局建模变换则总是继承其父结构的复合建模变换的值。这样，上面公式中复合建模变换</a:t>
            </a:r>
            <a:r>
              <a:rPr lang="en-US" altLang="zh-CN" sz="2000"/>
              <a:t>C</a:t>
            </a:r>
            <a:r>
              <a:rPr lang="zh-CN" altLang="en-US" sz="2000"/>
              <a:t>的计算公式为：</a:t>
            </a:r>
          </a:p>
          <a:p>
            <a:pPr>
              <a:buFont typeface="Wingdings" pitchFamily="2" charset="2"/>
              <a:buNone/>
            </a:pPr>
            <a:r>
              <a:rPr lang="zh-CN" altLang="en-US" sz="2400"/>
              <a:t>                                 </a:t>
            </a:r>
            <a:r>
              <a:rPr lang="en-US" altLang="zh-CN" sz="2400"/>
              <a:t>C=G×L</a:t>
            </a:r>
          </a:p>
          <a:p>
            <a:pPr lvl="1"/>
            <a:r>
              <a:rPr lang="zh-CN" altLang="en-US" sz="2000"/>
              <a:t>局部建模变换</a:t>
            </a:r>
            <a:r>
              <a:rPr lang="en-US" altLang="zh-CN" sz="2000"/>
              <a:t>L</a:t>
            </a:r>
            <a:r>
              <a:rPr lang="zh-CN" altLang="en-US" sz="2000"/>
              <a:t>的初值为单位矩阵，应用程序使用</a:t>
            </a:r>
            <a:r>
              <a:rPr lang="en-US" altLang="zh-CN" sz="2000"/>
              <a:t>SET_LOCAL_TRANSFORMATION</a:t>
            </a:r>
            <a:r>
              <a:rPr lang="zh-CN" altLang="en-US" sz="2000"/>
              <a:t>可以指定它的值。该函数的格式如下：</a:t>
            </a:r>
          </a:p>
          <a:p>
            <a:pPr lvl="2"/>
            <a:r>
              <a:rPr lang="en-US" altLang="zh-CN" sz="1800"/>
              <a:t>SET_LOCAL_TRANSFORMATION_3(transtormation_matrix,composition_type)</a:t>
            </a:r>
            <a:r>
              <a:rPr lang="zh-CN" altLang="en-US" sz="1800"/>
              <a:t>和二维的</a:t>
            </a:r>
          </a:p>
          <a:p>
            <a:pPr lvl="2"/>
            <a:r>
              <a:rPr lang="en-US" altLang="zh-CN" sz="1800"/>
              <a:t>SET_LOCAL_TRANSFORMATION(transtormation_matrix,composition_type)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1A9844A-FCB9-4A70-9086-E1DED977C945}"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BF2F769-420B-4291-A85D-60F3DA0FEAA2}" type="slidenum">
              <a:rPr lang="en-US" altLang="zh-CN"/>
              <a:pPr/>
              <a:t>56</a:t>
            </a:fld>
            <a:endParaRPr lang="en-US" altLang="zh-CN"/>
          </a:p>
        </p:txBody>
      </p:sp>
      <p:sp>
        <p:nvSpPr>
          <p:cNvPr id="871426" name="Rectangle 2"/>
          <p:cNvSpPr>
            <a:spLocks noGrp="1" noRot="1" noChangeArrowheads="1"/>
          </p:cNvSpPr>
          <p:nvPr>
            <p:ph type="title"/>
          </p:nvPr>
        </p:nvSpPr>
        <p:spPr/>
        <p:txBody>
          <a:bodyPr/>
          <a:lstStyle/>
          <a:p>
            <a:r>
              <a:rPr lang="zh-CN" altLang="en-US" b="1" u="sng"/>
              <a:t>第六章：图形数据结构</a:t>
            </a:r>
          </a:p>
        </p:txBody>
      </p:sp>
      <p:sp>
        <p:nvSpPr>
          <p:cNvPr id="871427" name="Rectangle 3"/>
          <p:cNvSpPr>
            <a:spLocks noGrp="1" noRot="1" noChangeArrowheads="1"/>
          </p:cNvSpPr>
          <p:nvPr>
            <p:ph type="body" idx="1"/>
          </p:nvPr>
        </p:nvSpPr>
        <p:spPr/>
        <p:txBody>
          <a:bodyPr/>
          <a:lstStyle/>
          <a:p>
            <a:pPr lvl="3" algn="just"/>
            <a:r>
              <a:rPr lang="zh-CN" altLang="en-US" sz="1600"/>
              <a:t>其中</a:t>
            </a:r>
            <a:r>
              <a:rPr lang="en-US" altLang="zh-CN" sz="1600"/>
              <a:t>transtormation_matrix</a:t>
            </a:r>
            <a:r>
              <a:rPr lang="zh-CN" altLang="en-US" sz="1600"/>
              <a:t>分别为</a:t>
            </a:r>
            <a:r>
              <a:rPr lang="en-US" altLang="zh-CN" sz="1600"/>
              <a:t>4×4</a:t>
            </a:r>
            <a:r>
              <a:rPr lang="zh-CN" altLang="en-US" sz="1600"/>
              <a:t>或</a:t>
            </a:r>
            <a:r>
              <a:rPr lang="en-US" altLang="zh-CN" sz="1600"/>
              <a:t>3×3</a:t>
            </a:r>
            <a:r>
              <a:rPr lang="zh-CN" altLang="en-US" sz="1600"/>
              <a:t>的变换矩阵，</a:t>
            </a:r>
            <a:r>
              <a:rPr lang="en-US" altLang="zh-CN" sz="1600"/>
              <a:t>composition-type</a:t>
            </a:r>
            <a:r>
              <a:rPr lang="zh-CN" altLang="en-US" sz="1600"/>
              <a:t>指示类型</a:t>
            </a:r>
          </a:p>
          <a:p>
            <a:pPr lvl="3" algn="just"/>
            <a:r>
              <a:rPr lang="zh-CN" altLang="en-US" sz="1600"/>
              <a:t>它取值‘</a:t>
            </a:r>
            <a:r>
              <a:rPr lang="en-US" altLang="zh-CN" sz="1600"/>
              <a:t>REPLACE’(</a:t>
            </a:r>
            <a:r>
              <a:rPr lang="zh-CN" altLang="en-US" sz="1600"/>
              <a:t>替换</a:t>
            </a:r>
            <a:r>
              <a:rPr lang="en-US" altLang="zh-CN" sz="1600"/>
              <a:t>)</a:t>
            </a:r>
            <a:r>
              <a:rPr lang="zh-CN" altLang="en-US" sz="1600"/>
              <a:t>、‘</a:t>
            </a:r>
            <a:r>
              <a:rPr lang="en-US" altLang="zh-CN" sz="1600"/>
              <a:t>PRECATENATE’(</a:t>
            </a:r>
            <a:r>
              <a:rPr lang="zh-CN" altLang="en-US" sz="1600"/>
              <a:t>右乘</a:t>
            </a:r>
            <a:r>
              <a:rPr lang="en-US" altLang="zh-CN" sz="1600"/>
              <a:t>)</a:t>
            </a:r>
            <a:r>
              <a:rPr lang="zh-CN" altLang="en-US" sz="1600"/>
              <a:t>和‘</a:t>
            </a:r>
            <a:r>
              <a:rPr lang="en-US" altLang="zh-CN" sz="1600"/>
              <a:t>POSTCONCATENATE’(</a:t>
            </a:r>
            <a:r>
              <a:rPr lang="zh-CN" altLang="en-US" sz="1600"/>
              <a:t>左乘</a:t>
            </a:r>
            <a:r>
              <a:rPr lang="en-US" altLang="zh-CN" sz="1600"/>
              <a:t>)</a:t>
            </a:r>
            <a:r>
              <a:rPr lang="zh-CN" altLang="en-US" sz="1600"/>
              <a:t>之一</a:t>
            </a:r>
          </a:p>
          <a:p>
            <a:pPr lvl="3" algn="just"/>
            <a:r>
              <a:rPr lang="en-US" altLang="zh-CN" sz="1600"/>
              <a:t>composition_type</a:t>
            </a:r>
            <a:r>
              <a:rPr lang="zh-CN" altLang="en-US" sz="1600"/>
              <a:t>取值‘</a:t>
            </a:r>
            <a:r>
              <a:rPr lang="en-US" altLang="zh-CN" sz="1600"/>
              <a:t>REPLACE’</a:t>
            </a:r>
            <a:r>
              <a:rPr lang="zh-CN" altLang="en-US" sz="1600"/>
              <a:t>表示将指定的变换矩阵</a:t>
            </a:r>
            <a:r>
              <a:rPr lang="en-US" altLang="zh-CN" sz="1600"/>
              <a:t>(</a:t>
            </a:r>
            <a:r>
              <a:rPr lang="zh-CN" altLang="en-US" sz="1600"/>
              <a:t>设为</a:t>
            </a:r>
            <a:r>
              <a:rPr lang="en-US" altLang="zh-CN" sz="1600"/>
              <a:t>T)</a:t>
            </a:r>
            <a:r>
              <a:rPr lang="zh-CN" altLang="en-US" sz="1600"/>
              <a:t>取代现行局部变换矩阵</a:t>
            </a:r>
            <a:r>
              <a:rPr lang="en-US" altLang="zh-CN" sz="1600"/>
              <a:t>L</a:t>
            </a:r>
            <a:r>
              <a:rPr lang="zh-CN" altLang="en-US" sz="1600"/>
              <a:t>，即：</a:t>
            </a:r>
            <a:r>
              <a:rPr lang="en-US" altLang="zh-CN" sz="1600"/>
              <a:t>L</a:t>
            </a:r>
            <a:r>
              <a:rPr lang="en-US" altLang="zh-CN" sz="1600">
                <a:sym typeface="Symbol" pitchFamily="18" charset="2"/>
              </a:rPr>
              <a:t></a:t>
            </a:r>
            <a:r>
              <a:rPr lang="en-US" altLang="zh-CN" sz="1600"/>
              <a:t>T</a:t>
            </a:r>
          </a:p>
          <a:p>
            <a:pPr lvl="3" algn="just"/>
            <a:r>
              <a:rPr lang="en-US" altLang="zh-CN" sz="1600"/>
              <a:t>composition_type</a:t>
            </a:r>
            <a:r>
              <a:rPr lang="zh-CN" altLang="en-US" sz="1600"/>
              <a:t>取值‘</a:t>
            </a:r>
            <a:r>
              <a:rPr lang="en-US" altLang="zh-CN" sz="1600"/>
              <a:t>PRECONCATENATE’</a:t>
            </a:r>
            <a:r>
              <a:rPr lang="zh-CN" altLang="en-US" sz="1600"/>
              <a:t>表示将指定的变换矩阵</a:t>
            </a:r>
            <a:r>
              <a:rPr lang="en-US" altLang="zh-CN" sz="1600"/>
              <a:t>T</a:t>
            </a:r>
            <a:r>
              <a:rPr lang="zh-CN" altLang="en-US" sz="1600"/>
              <a:t>从右边和局部变换矩阵</a:t>
            </a:r>
            <a:r>
              <a:rPr lang="en-US" altLang="zh-CN" sz="1600"/>
              <a:t>L</a:t>
            </a:r>
            <a:r>
              <a:rPr lang="zh-CN" altLang="en-US" sz="1600"/>
              <a:t>相乘来得到新的变换：</a:t>
            </a:r>
            <a:r>
              <a:rPr lang="en-US" altLang="zh-CN" sz="1600"/>
              <a:t>L</a:t>
            </a:r>
            <a:r>
              <a:rPr lang="en-US" altLang="zh-CN" sz="1600">
                <a:sym typeface="Symbol" pitchFamily="18" charset="2"/>
              </a:rPr>
              <a:t></a:t>
            </a:r>
            <a:r>
              <a:rPr lang="en-US" altLang="zh-CN" sz="1600"/>
              <a:t>L×T</a:t>
            </a:r>
          </a:p>
          <a:p>
            <a:pPr lvl="3" algn="just"/>
            <a:r>
              <a:rPr lang="en-US" altLang="zh-CN" sz="1600"/>
              <a:t>composition_type</a:t>
            </a:r>
            <a:r>
              <a:rPr lang="zh-CN" altLang="en-US" sz="1600"/>
              <a:t>取值‘</a:t>
            </a:r>
            <a:r>
              <a:rPr lang="en-US" altLang="zh-CN" sz="1600"/>
              <a:t>POSTCONCATENATE’</a:t>
            </a:r>
            <a:r>
              <a:rPr lang="zh-CN" altLang="en-US" sz="1600"/>
              <a:t>表示将指定的变换矩阵</a:t>
            </a:r>
            <a:r>
              <a:rPr lang="en-US" altLang="zh-CN" sz="1600"/>
              <a:t>T</a:t>
            </a:r>
            <a:r>
              <a:rPr lang="zh-CN" altLang="en-US" sz="1600"/>
              <a:t>从左边和局部变换矩阵</a:t>
            </a:r>
            <a:r>
              <a:rPr lang="en-US" altLang="zh-CN" sz="1600"/>
              <a:t>L</a:t>
            </a:r>
            <a:r>
              <a:rPr lang="zh-CN" altLang="en-US" sz="1600"/>
              <a:t>相乘来得到新的局部变换矩阵：</a:t>
            </a:r>
            <a:r>
              <a:rPr lang="en-US" altLang="zh-CN" sz="1600"/>
              <a:t>L</a:t>
            </a:r>
            <a:r>
              <a:rPr lang="en-US" altLang="zh-CN" sz="1600">
                <a:sym typeface="Symbol" pitchFamily="18" charset="2"/>
              </a:rPr>
              <a:t></a:t>
            </a:r>
            <a:r>
              <a:rPr lang="en-US" altLang="zh-CN" sz="1600"/>
              <a:t>T×L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8C5B05-1ED9-44CC-81BE-FAC1A6F73629}"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96C2BBED-42C0-4C72-8227-6E8380014293}" type="slidenum">
              <a:rPr lang="en-US" altLang="zh-CN"/>
              <a:pPr/>
              <a:t>57</a:t>
            </a:fld>
            <a:endParaRPr lang="en-US" altLang="zh-CN"/>
          </a:p>
        </p:txBody>
      </p:sp>
      <p:sp>
        <p:nvSpPr>
          <p:cNvPr id="872450" name="Rectangle 2"/>
          <p:cNvSpPr>
            <a:spLocks noGrp="1" noRot="1" noChangeArrowheads="1"/>
          </p:cNvSpPr>
          <p:nvPr>
            <p:ph type="title"/>
          </p:nvPr>
        </p:nvSpPr>
        <p:spPr/>
        <p:txBody>
          <a:bodyPr/>
          <a:lstStyle/>
          <a:p>
            <a:r>
              <a:rPr lang="zh-CN" altLang="en-US" b="1" u="sng"/>
              <a:t>第六章：图形数据结构</a:t>
            </a:r>
          </a:p>
        </p:txBody>
      </p:sp>
      <p:sp>
        <p:nvSpPr>
          <p:cNvPr id="872451" name="Rectangle 3"/>
          <p:cNvSpPr>
            <a:spLocks noGrp="1" noRot="1" noChangeArrowheads="1"/>
          </p:cNvSpPr>
          <p:nvPr>
            <p:ph type="body" idx="1"/>
          </p:nvPr>
        </p:nvSpPr>
        <p:spPr/>
        <p:txBody>
          <a:bodyPr/>
          <a:lstStyle/>
          <a:p>
            <a:pPr lvl="1"/>
            <a:r>
              <a:rPr lang="zh-CN" altLang="en-US" sz="2000"/>
              <a:t>应用程序在必要时也可以对全局建模变换</a:t>
            </a:r>
            <a:r>
              <a:rPr lang="en-US" altLang="zh-CN" sz="2000"/>
              <a:t>G</a:t>
            </a:r>
            <a:r>
              <a:rPr lang="zh-CN" altLang="en-US" sz="2000"/>
              <a:t>定义新的值，这是使用函数</a:t>
            </a:r>
            <a:r>
              <a:rPr lang="en-US" altLang="zh-CN" sz="2000"/>
              <a:t>SET_GLOBAL _TRANSTORMATION</a:t>
            </a:r>
            <a:r>
              <a:rPr lang="zh-CN" altLang="en-US" sz="2000"/>
              <a:t>来完成的，它的格式如下：</a:t>
            </a:r>
          </a:p>
          <a:p>
            <a:pPr lvl="2"/>
            <a:r>
              <a:rPr lang="en-US" altLang="zh-CN" sz="1800"/>
              <a:t>SET_GLOBAL_TRANSTORMATION_3(transformation_matrix) </a:t>
            </a:r>
            <a:r>
              <a:rPr lang="zh-CN" altLang="en-US" sz="1800"/>
              <a:t>和</a:t>
            </a:r>
          </a:p>
          <a:p>
            <a:pPr lvl="2"/>
            <a:r>
              <a:rPr lang="en-US" altLang="zh-CN" sz="1800"/>
              <a:t>SET_GLOBAL_TRANSTORMATION(transformation_matrix)</a:t>
            </a:r>
          </a:p>
          <a:p>
            <a:pPr lvl="3"/>
            <a:r>
              <a:rPr lang="zh-CN" altLang="en-US" sz="1600"/>
              <a:t>参数</a:t>
            </a:r>
            <a:r>
              <a:rPr lang="en-US" altLang="zh-CN" sz="1600"/>
              <a:t>transformation_matrix</a:t>
            </a:r>
            <a:r>
              <a:rPr lang="zh-CN" altLang="en-US" sz="1600"/>
              <a:t>就是新定义的全局建模变换矩阵</a:t>
            </a:r>
          </a:p>
          <a:p>
            <a:pPr lvl="3"/>
            <a:r>
              <a:rPr lang="en-US" altLang="zh-CN" sz="1600"/>
              <a:t>PHIGS</a:t>
            </a:r>
            <a:r>
              <a:rPr lang="zh-CN" altLang="en-US" sz="1600"/>
              <a:t>还允许在建立模型的过程中对模型进行裁剪，这称为建模裁剪</a:t>
            </a:r>
            <a:r>
              <a:rPr lang="en-US" altLang="zh-CN" sz="1600"/>
              <a:t>(modeling clipping),</a:t>
            </a:r>
            <a:r>
              <a:rPr lang="zh-CN" altLang="en-US" sz="1600"/>
              <a:t>它与后面要介绍的观察过程中的裁剪是两回事</a:t>
            </a:r>
          </a:p>
          <a:p>
            <a:pPr lvl="3"/>
            <a:r>
              <a:rPr lang="zh-CN" altLang="en-US" sz="1600"/>
              <a:t>建模裁剪使用的裁剪边界称为建模裁剪体</a:t>
            </a:r>
            <a:r>
              <a:rPr lang="en-US" altLang="zh-CN" sz="1600"/>
              <a:t>(modeling clipping volume)</a:t>
            </a:r>
            <a:r>
              <a:rPr lang="zh-CN" altLang="en-US" sz="1600"/>
              <a:t>，它由定义在模型坐标中的一组半空间</a:t>
            </a:r>
            <a:r>
              <a:rPr lang="en-US" altLang="zh-CN" sz="1600"/>
              <a:t>S</a:t>
            </a:r>
            <a:r>
              <a:rPr lang="zh-CN" altLang="en-US" sz="1600"/>
              <a:t>的交</a:t>
            </a:r>
            <a:r>
              <a:rPr lang="en-US" altLang="zh-CN" sz="1600"/>
              <a:t>(intersection)</a:t>
            </a:r>
            <a:r>
              <a:rPr lang="zh-CN" altLang="en-US" sz="1600"/>
              <a:t>所形成，即               			</a:t>
            </a:r>
            <a:r>
              <a:rPr lang="en-US" altLang="zh-CN" sz="1600"/>
              <a:t>S=S1</a:t>
            </a:r>
            <a:r>
              <a:rPr lang="en-US" altLang="zh-CN" sz="1600">
                <a:sym typeface="Symbol" pitchFamily="18" charset="2"/>
              </a:rPr>
              <a:t></a:t>
            </a:r>
            <a:r>
              <a:rPr lang="en-US" altLang="zh-CN" sz="1600"/>
              <a:t>S2</a:t>
            </a:r>
            <a:r>
              <a:rPr lang="en-US" altLang="zh-CN" sz="1600">
                <a:sym typeface="Symbol" pitchFamily="18" charset="2"/>
              </a:rPr>
              <a:t></a:t>
            </a:r>
            <a:r>
              <a:rPr lang="en-US" altLang="zh-CN" sz="1600"/>
              <a:t>S3</a:t>
            </a:r>
            <a:r>
              <a:rPr lang="en-US" altLang="zh-CN" sz="1600">
                <a:sym typeface="Symbol" pitchFamily="18" charset="2"/>
              </a:rPr>
              <a:t></a:t>
            </a:r>
            <a:r>
              <a:rPr lang="en-US" altLang="zh-CN" sz="1600"/>
              <a:t>…</a:t>
            </a:r>
            <a:r>
              <a:rPr lang="en-US" altLang="zh-CN" sz="1600">
                <a:sym typeface="Symbol" pitchFamily="18" charset="2"/>
              </a:rPr>
              <a:t></a:t>
            </a:r>
            <a:r>
              <a:rPr lang="en-US" altLang="zh-CN" sz="1600"/>
              <a:t>Sn</a:t>
            </a:r>
          </a:p>
          <a:p>
            <a:pPr lvl="4"/>
            <a:r>
              <a:rPr lang="zh-CN" altLang="en-US" sz="1600"/>
              <a:t>其中半空间</a:t>
            </a:r>
            <a:r>
              <a:rPr lang="en-US" altLang="zh-CN" sz="1600"/>
              <a:t>Si</a:t>
            </a:r>
            <a:r>
              <a:rPr lang="zh-CN" altLang="en-US" sz="1600"/>
              <a:t>又是由把模型空间划分为两半的平面上的一个点和该平面的法向量来描述的</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0369DE5-2E0C-4CE7-939B-AC6B555D1C77}"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1A934E6C-90D7-4407-B076-79251D89D50C}" type="slidenum">
              <a:rPr lang="en-US" altLang="zh-CN"/>
              <a:pPr/>
              <a:t>58</a:t>
            </a:fld>
            <a:endParaRPr lang="en-US" altLang="zh-CN"/>
          </a:p>
        </p:txBody>
      </p:sp>
      <p:sp>
        <p:nvSpPr>
          <p:cNvPr id="873474" name="Rectangle 2"/>
          <p:cNvSpPr>
            <a:spLocks noGrp="1" noRot="1" noChangeArrowheads="1"/>
          </p:cNvSpPr>
          <p:nvPr>
            <p:ph type="title"/>
          </p:nvPr>
        </p:nvSpPr>
        <p:spPr/>
        <p:txBody>
          <a:bodyPr/>
          <a:lstStyle/>
          <a:p>
            <a:r>
              <a:rPr lang="zh-CN" altLang="en-US" b="1" u="sng"/>
              <a:t>第六章：图形数据结构</a:t>
            </a:r>
          </a:p>
        </p:txBody>
      </p:sp>
      <p:sp>
        <p:nvSpPr>
          <p:cNvPr id="873475" name="Rectangle 3"/>
          <p:cNvSpPr>
            <a:spLocks noGrp="1" noRot="1" noChangeArrowheads="1"/>
          </p:cNvSpPr>
          <p:nvPr>
            <p:ph type="body" idx="1"/>
          </p:nvPr>
        </p:nvSpPr>
        <p:spPr/>
        <p:txBody>
          <a:bodyPr/>
          <a:lstStyle/>
          <a:p>
            <a:pPr lvl="1" algn="just">
              <a:lnSpc>
                <a:spcPct val="90000"/>
              </a:lnSpc>
            </a:pPr>
            <a:r>
              <a:rPr lang="zh-CN" altLang="en-US" sz="2000"/>
              <a:t>应用程序可以使用下面的结构元素来定义建模裁剪体：</a:t>
            </a:r>
          </a:p>
          <a:p>
            <a:pPr lvl="2" algn="just">
              <a:lnSpc>
                <a:spcPct val="90000"/>
              </a:lnSpc>
            </a:pPr>
            <a:r>
              <a:rPr lang="en-US" altLang="zh-CN" sz="1800"/>
              <a:t>SET_MODELLING_CLIPPING_VOLUME_3(operator,half_spaces) </a:t>
            </a:r>
            <a:r>
              <a:rPr lang="zh-CN" altLang="en-US" sz="1800"/>
              <a:t>和</a:t>
            </a:r>
          </a:p>
          <a:p>
            <a:pPr lvl="2" algn="just">
              <a:lnSpc>
                <a:spcPct val="90000"/>
              </a:lnSpc>
            </a:pPr>
            <a:r>
              <a:rPr lang="en-US" altLang="zh-CN" sz="1800"/>
              <a:t>SET_MODELLING_CLIPPING_VOLUME(operator,half_spaces)</a:t>
            </a:r>
          </a:p>
          <a:p>
            <a:pPr lvl="3" algn="just">
              <a:lnSpc>
                <a:spcPct val="90000"/>
              </a:lnSpc>
            </a:pPr>
            <a:r>
              <a:rPr lang="zh-CN" altLang="en-US" sz="1600"/>
              <a:t>其中，</a:t>
            </a:r>
            <a:r>
              <a:rPr lang="en-US" altLang="zh-CN" sz="1600"/>
              <a:t>half_spaces</a:t>
            </a:r>
            <a:r>
              <a:rPr lang="zh-CN" altLang="en-US" sz="1600"/>
              <a:t>表示一组半空间</a:t>
            </a:r>
            <a:r>
              <a:rPr lang="en-US" altLang="zh-CN" sz="1600"/>
              <a:t>Si</a:t>
            </a:r>
            <a:r>
              <a:rPr lang="zh-CN" altLang="en-US" sz="1600"/>
              <a:t>，</a:t>
            </a:r>
            <a:r>
              <a:rPr lang="en-US" altLang="zh-CN" sz="1600"/>
              <a:t>operator</a:t>
            </a:r>
            <a:r>
              <a:rPr lang="zh-CN" altLang="en-US" sz="1600"/>
              <a:t>可取两个值：</a:t>
            </a:r>
          </a:p>
          <a:p>
            <a:pPr lvl="3" algn="just">
              <a:lnSpc>
                <a:spcPct val="90000"/>
              </a:lnSpc>
            </a:pPr>
            <a:r>
              <a:rPr lang="zh-CN" altLang="en-US" sz="1600"/>
              <a:t>当</a:t>
            </a:r>
            <a:r>
              <a:rPr lang="en-US" altLang="zh-CN" sz="1600"/>
              <a:t>operator=REPLACE(</a:t>
            </a:r>
            <a:r>
              <a:rPr lang="zh-CN" altLang="en-US" sz="1600"/>
              <a:t>替换时</a:t>
            </a:r>
            <a:r>
              <a:rPr lang="en-US" altLang="zh-CN" sz="1600"/>
              <a:t>)</a:t>
            </a:r>
          </a:p>
          <a:p>
            <a:pPr lvl="4" algn="just">
              <a:lnSpc>
                <a:spcPct val="90000"/>
              </a:lnSpc>
            </a:pPr>
            <a:r>
              <a:rPr lang="en-US" altLang="zh-CN" sz="1600"/>
              <a:t>T</a:t>
            </a:r>
            <a:r>
              <a:rPr lang="en-US" altLang="zh-CN" sz="1600">
                <a:sym typeface="Symbol" pitchFamily="18" charset="2"/>
              </a:rPr>
              <a:t></a:t>
            </a:r>
            <a:r>
              <a:rPr lang="en-US" altLang="zh-CN" sz="1600"/>
              <a:t>S</a:t>
            </a:r>
          </a:p>
          <a:p>
            <a:pPr lvl="3" algn="just">
              <a:lnSpc>
                <a:spcPct val="90000"/>
              </a:lnSpc>
            </a:pPr>
            <a:r>
              <a:rPr lang="zh-CN" altLang="en-US" sz="1600"/>
              <a:t>当</a:t>
            </a:r>
            <a:r>
              <a:rPr lang="en-US" altLang="zh-CN" sz="1600"/>
              <a:t>operator=INTERSECT(</a:t>
            </a:r>
            <a:r>
              <a:rPr lang="zh-CN" altLang="en-US" sz="1600"/>
              <a:t>相交时</a:t>
            </a:r>
            <a:r>
              <a:rPr lang="en-US" altLang="zh-CN" sz="1600"/>
              <a:t>)</a:t>
            </a:r>
          </a:p>
          <a:p>
            <a:pPr lvl="4" algn="just">
              <a:lnSpc>
                <a:spcPct val="90000"/>
              </a:lnSpc>
            </a:pPr>
            <a:r>
              <a:rPr lang="en-US" altLang="zh-CN" sz="1600"/>
              <a:t>T</a:t>
            </a:r>
            <a:r>
              <a:rPr lang="en-US" altLang="zh-CN" sz="1600">
                <a:sym typeface="Symbol" pitchFamily="18" charset="2"/>
              </a:rPr>
              <a:t></a:t>
            </a:r>
            <a:r>
              <a:rPr lang="en-US" altLang="zh-CN" sz="1600"/>
              <a:t>T AND S</a:t>
            </a:r>
          </a:p>
          <a:p>
            <a:pPr lvl="3" algn="just">
              <a:lnSpc>
                <a:spcPct val="90000"/>
              </a:lnSpc>
            </a:pPr>
            <a:r>
              <a:rPr lang="en-US" altLang="zh-CN" sz="1600"/>
              <a:t>T</a:t>
            </a:r>
            <a:r>
              <a:rPr lang="zh-CN" altLang="en-US" sz="1600"/>
              <a:t>表示从父结构继承下来的建模裁剪体，在根结构中它的初值是整个模型空间</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BDE07C5-511C-4B61-B64F-BF73ECBE491B}"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911B93C0-F479-4E4F-AC2D-68721C6D5058}" type="slidenum">
              <a:rPr lang="en-US" altLang="zh-CN"/>
              <a:pPr/>
              <a:t>59</a:t>
            </a:fld>
            <a:endParaRPr lang="en-US" altLang="zh-CN"/>
          </a:p>
        </p:txBody>
      </p:sp>
      <p:sp>
        <p:nvSpPr>
          <p:cNvPr id="874498" name="Rectangle 2"/>
          <p:cNvSpPr>
            <a:spLocks noGrp="1" noRot="1" noChangeArrowheads="1"/>
          </p:cNvSpPr>
          <p:nvPr>
            <p:ph type="title"/>
          </p:nvPr>
        </p:nvSpPr>
        <p:spPr/>
        <p:txBody>
          <a:bodyPr/>
          <a:lstStyle/>
          <a:p>
            <a:r>
              <a:rPr lang="zh-CN" altLang="en-US" b="1" u="sng"/>
              <a:t>第六章：图形数据结构</a:t>
            </a:r>
          </a:p>
        </p:txBody>
      </p:sp>
      <p:sp>
        <p:nvSpPr>
          <p:cNvPr id="874499" name="Rectangle 3"/>
          <p:cNvSpPr>
            <a:spLocks noGrp="1" noRot="1" noChangeArrowheads="1"/>
          </p:cNvSpPr>
          <p:nvPr>
            <p:ph type="body" idx="1"/>
          </p:nvPr>
        </p:nvSpPr>
        <p:spPr/>
        <p:txBody>
          <a:bodyPr/>
          <a:lstStyle/>
          <a:p>
            <a:pPr lvl="1" algn="just"/>
            <a:r>
              <a:rPr lang="zh-CN" altLang="en-US" sz="2000"/>
              <a:t>为了使用方便，建模裁剪操作执行与否可以由下面的结构元素进行控制：</a:t>
            </a:r>
          </a:p>
          <a:p>
            <a:pPr lvl="2" algn="just"/>
            <a:r>
              <a:rPr lang="en-US" altLang="zh-CN" sz="1800"/>
              <a:t>SET_MODELLING_CLIPPING_INDICATOR(indicator)</a:t>
            </a:r>
          </a:p>
          <a:p>
            <a:pPr lvl="3" algn="just"/>
            <a:r>
              <a:rPr lang="zh-CN" altLang="en-US" sz="1600"/>
              <a:t>其中参数</a:t>
            </a:r>
            <a:r>
              <a:rPr lang="en-US" altLang="zh-CN" sz="1600"/>
              <a:t>indicator=CLIP</a:t>
            </a:r>
            <a:r>
              <a:rPr lang="zh-CN" altLang="en-US" sz="1600"/>
              <a:t>表示应执行建模裁剪，</a:t>
            </a:r>
            <a:r>
              <a:rPr lang="en-US" altLang="zh-CN" sz="1600"/>
              <a:t>indicator=NOCLIP</a:t>
            </a:r>
            <a:r>
              <a:rPr lang="zh-CN" altLang="en-US" sz="1600"/>
              <a:t>则表示不执行建模裁剪</a:t>
            </a:r>
          </a:p>
          <a:p>
            <a:pPr lvl="1" algn="just"/>
            <a:r>
              <a:rPr lang="zh-CN" altLang="en-US" sz="2000"/>
              <a:t>在现行结构中，若建模裁剪体已有了修改，应用程序需要把它恢复成为从父结构中继承下来的初值时，则可以使用下面的函数：</a:t>
            </a:r>
          </a:p>
          <a:p>
            <a:pPr lvl="2" algn="just"/>
            <a:r>
              <a:rPr lang="en-US" altLang="zh-CN" sz="1800"/>
              <a:t>RESTORE_MODELLING_CLIPPING_VOLUME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E7E53BB-744F-467A-8405-9F5AE59CEB36}"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4EA73BB0-6F59-4451-86DD-C2D9647E3975}" type="slidenum">
              <a:rPr lang="en-US" altLang="zh-CN"/>
              <a:pPr/>
              <a:t>6</a:t>
            </a:fld>
            <a:endParaRPr lang="en-US" altLang="zh-CN"/>
          </a:p>
        </p:txBody>
      </p:sp>
      <p:sp>
        <p:nvSpPr>
          <p:cNvPr id="825346" name="Rectangle 2"/>
          <p:cNvSpPr>
            <a:spLocks noGrp="1" noRot="1" noChangeArrowheads="1"/>
          </p:cNvSpPr>
          <p:nvPr>
            <p:ph type="title"/>
          </p:nvPr>
        </p:nvSpPr>
        <p:spPr/>
        <p:txBody>
          <a:bodyPr/>
          <a:lstStyle/>
          <a:p>
            <a:r>
              <a:rPr lang="zh-CN" altLang="en-US" b="1" u="sng"/>
              <a:t>第六章：图形数据结构</a:t>
            </a:r>
          </a:p>
        </p:txBody>
      </p:sp>
      <p:sp>
        <p:nvSpPr>
          <p:cNvPr id="825347" name="Rectangle 3"/>
          <p:cNvSpPr>
            <a:spLocks noGrp="1" noRot="1" noChangeArrowheads="1"/>
          </p:cNvSpPr>
          <p:nvPr>
            <p:ph type="body" idx="1"/>
          </p:nvPr>
        </p:nvSpPr>
        <p:spPr/>
        <p:txBody>
          <a:bodyPr/>
          <a:lstStyle/>
          <a:p>
            <a:pPr lvl="1"/>
            <a:r>
              <a:rPr lang="zh-CN" altLang="en-US" sz="2000"/>
              <a:t>图段的删改</a:t>
            </a:r>
          </a:p>
          <a:p>
            <a:pPr lvl="2"/>
            <a:r>
              <a:rPr lang="en-US" altLang="zh-CN" sz="1800"/>
              <a:t>delete_segment(id)</a:t>
            </a:r>
          </a:p>
          <a:p>
            <a:pPr lvl="3"/>
            <a:r>
              <a:rPr lang="zh-CN" altLang="en-US" sz="1600"/>
              <a:t>该命令的功能是删除名为</a:t>
            </a:r>
            <a:r>
              <a:rPr lang="en-US" altLang="zh-CN" sz="1600"/>
              <a:t>id</a:t>
            </a:r>
            <a:r>
              <a:rPr lang="zh-CN" altLang="en-US" sz="1600"/>
              <a:t>的图段。当一个图段被删除之后，它的名字可以被新的图段所使用。删除一个图段的实际操作是释放该图段所占领的所有内存单元</a:t>
            </a:r>
          </a:p>
          <a:p>
            <a:pPr lvl="2"/>
            <a:r>
              <a:rPr lang="en-US" altLang="zh-CN" sz="1800"/>
              <a:t>rename_segment(id_old,id_new)</a:t>
            </a:r>
          </a:p>
          <a:p>
            <a:pPr lvl="3"/>
            <a:r>
              <a:rPr lang="zh-CN" altLang="en-US" sz="1600"/>
              <a:t>该命令的功能是修改图段的</a:t>
            </a:r>
            <a:r>
              <a:rPr lang="en-US" altLang="zh-CN" sz="1600"/>
              <a:t>id</a:t>
            </a:r>
            <a:r>
              <a:rPr lang="zh-CN" altLang="en-US" sz="1600"/>
              <a:t>。将它从</a:t>
            </a:r>
            <a:r>
              <a:rPr lang="en-US" altLang="zh-CN" sz="1600"/>
              <a:t>id_old</a:t>
            </a:r>
            <a:r>
              <a:rPr lang="zh-CN" altLang="en-US" sz="1600"/>
              <a:t>改为</a:t>
            </a:r>
            <a:r>
              <a:rPr lang="en-US" altLang="zh-CN" sz="1600"/>
              <a:t>id_new</a:t>
            </a:r>
          </a:p>
          <a:p>
            <a:pPr lvl="2"/>
            <a:r>
              <a:rPr lang="zh-CN" altLang="en-US" sz="1800"/>
              <a:t>除此之外还有另一些图段删改命令。由于它们和工作站的概念有关，所以放在下一节介绍</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15FFB1E-13FE-4C8F-B9D1-D585EEF467F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DCEF70D5-4F62-4F8B-8CD9-1BB42B9C0EBC}" type="slidenum">
              <a:rPr lang="en-US" altLang="zh-CN"/>
              <a:pPr/>
              <a:t>60</a:t>
            </a:fld>
            <a:endParaRPr lang="en-US" altLang="zh-CN"/>
          </a:p>
        </p:txBody>
      </p:sp>
      <p:sp>
        <p:nvSpPr>
          <p:cNvPr id="875522" name="Rectangle 2"/>
          <p:cNvSpPr>
            <a:spLocks noGrp="1" noRot="1" noChangeArrowheads="1"/>
          </p:cNvSpPr>
          <p:nvPr>
            <p:ph type="title"/>
          </p:nvPr>
        </p:nvSpPr>
        <p:spPr/>
        <p:txBody>
          <a:bodyPr/>
          <a:lstStyle/>
          <a:p>
            <a:r>
              <a:rPr lang="zh-CN" altLang="en-US" b="1" u="sng"/>
              <a:t>第六章：图形数据结构</a:t>
            </a:r>
          </a:p>
        </p:txBody>
      </p:sp>
      <p:sp>
        <p:nvSpPr>
          <p:cNvPr id="875523" name="Rectangle 3"/>
          <p:cNvSpPr>
            <a:spLocks noGrp="1" noRot="1" noChangeArrowheads="1"/>
          </p:cNvSpPr>
          <p:nvPr>
            <p:ph type="body" idx="1"/>
          </p:nvPr>
        </p:nvSpPr>
        <p:spPr/>
        <p:txBody>
          <a:bodyPr/>
          <a:lstStyle/>
          <a:p>
            <a:pPr lvl="1"/>
            <a:r>
              <a:rPr lang="zh-CN" altLang="en-US" sz="2000"/>
              <a:t>结构的交互编辑</a:t>
            </a:r>
          </a:p>
          <a:p>
            <a:pPr lvl="2"/>
            <a:r>
              <a:rPr lang="zh-CN" altLang="en-US" sz="1800"/>
              <a:t>为了交互式地对所建立的模型进行修改，</a:t>
            </a:r>
            <a:r>
              <a:rPr lang="en-US" altLang="zh-CN" sz="1800"/>
              <a:t>PHIGS</a:t>
            </a:r>
            <a:r>
              <a:rPr lang="zh-CN" altLang="en-US" sz="1800"/>
              <a:t>向应用程序提供了对结构中各个结构元素个别地进行存取和修改的能力，即结构编辑操作</a:t>
            </a:r>
          </a:p>
          <a:p>
            <a:pPr lvl="2"/>
            <a:r>
              <a:rPr lang="zh-CN" altLang="en-US" sz="1800"/>
              <a:t>例如：在结构中插入一个新的结构元素，替换一个结构元素，删除一个结构元素，在结构中进行搜索，查找以及查询结构元素的内容等等</a:t>
            </a:r>
          </a:p>
          <a:p>
            <a:pPr lvl="2"/>
            <a:r>
              <a:rPr lang="zh-CN" altLang="en-US" sz="1800"/>
              <a:t>结构是由结构元素的序列所构成的</a:t>
            </a:r>
          </a:p>
          <a:p>
            <a:pPr lvl="3"/>
            <a:r>
              <a:rPr lang="zh-CN" altLang="en-US" sz="1600"/>
              <a:t>结构元素的位置由它们的编号</a:t>
            </a:r>
            <a:r>
              <a:rPr lang="en-US" altLang="zh-CN" sz="1600"/>
              <a:t>(0…n) </a:t>
            </a:r>
            <a:r>
              <a:rPr lang="zh-CN" altLang="en-US" sz="1600"/>
              <a:t>隐含地决定，结构中的第一个元素编号为</a:t>
            </a:r>
            <a:r>
              <a:rPr lang="en-US" altLang="zh-CN" sz="1600"/>
              <a:t>1</a:t>
            </a:r>
            <a:r>
              <a:rPr lang="zh-CN" altLang="en-US" sz="1600"/>
              <a:t>，第二个元素编号为</a:t>
            </a:r>
            <a:r>
              <a:rPr lang="en-US" altLang="zh-CN" sz="1600"/>
              <a:t>2</a:t>
            </a:r>
            <a:r>
              <a:rPr lang="zh-CN" altLang="en-US" sz="1600"/>
              <a:t>，</a:t>
            </a:r>
            <a:r>
              <a:rPr lang="en-US" altLang="zh-CN" sz="1600"/>
              <a:t>…</a:t>
            </a:r>
            <a:r>
              <a:rPr lang="zh-CN" altLang="en-US" sz="1600"/>
              <a:t>。结构中的元素编号必须始终保持连续。因此，每个元素的编号并不是固定的，它将随着插入新的元素或删除一个元素而发生改变</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FD3DF63-E0FF-43B2-ACF6-49CCDA46B72C}"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B219F58B-9EB5-4FCB-8DC0-180A0D6E0791}" type="slidenum">
              <a:rPr lang="en-US" altLang="zh-CN"/>
              <a:pPr/>
              <a:t>61</a:t>
            </a:fld>
            <a:endParaRPr lang="en-US" altLang="zh-CN"/>
          </a:p>
        </p:txBody>
      </p:sp>
      <p:sp>
        <p:nvSpPr>
          <p:cNvPr id="876546" name="Rectangle 2"/>
          <p:cNvSpPr>
            <a:spLocks noGrp="1" noRot="1" noChangeArrowheads="1"/>
          </p:cNvSpPr>
          <p:nvPr>
            <p:ph type="title"/>
          </p:nvPr>
        </p:nvSpPr>
        <p:spPr/>
        <p:txBody>
          <a:bodyPr/>
          <a:lstStyle/>
          <a:p>
            <a:r>
              <a:rPr lang="zh-CN" altLang="en-US" b="1" u="sng"/>
              <a:t>第六章：图形数据结构</a:t>
            </a:r>
          </a:p>
        </p:txBody>
      </p:sp>
      <p:sp>
        <p:nvSpPr>
          <p:cNvPr id="876547" name="Rectangle 3"/>
          <p:cNvSpPr>
            <a:spLocks noGrp="1" noRot="1" noChangeArrowheads="1"/>
          </p:cNvSpPr>
          <p:nvPr>
            <p:ph type="body" idx="1"/>
          </p:nvPr>
        </p:nvSpPr>
        <p:spPr/>
        <p:txBody>
          <a:bodyPr/>
          <a:lstStyle/>
          <a:p>
            <a:pPr lvl="2"/>
            <a:r>
              <a:rPr lang="zh-CN" altLang="en-US" sz="1800"/>
              <a:t>需要进行编辑处理的结构必须先由函数</a:t>
            </a:r>
            <a:r>
              <a:rPr lang="en-US" altLang="zh-CN" sz="1800"/>
              <a:t>OPEN_STRUCTURE</a:t>
            </a:r>
            <a:r>
              <a:rPr lang="zh-CN" altLang="en-US" sz="1800"/>
              <a:t>打开</a:t>
            </a:r>
          </a:p>
          <a:p>
            <a:pPr lvl="3"/>
            <a:r>
              <a:rPr lang="zh-CN" altLang="en-US" sz="1600"/>
              <a:t>如果该结构原先在</a:t>
            </a:r>
            <a:r>
              <a:rPr lang="en-US" altLang="zh-CN" sz="1600"/>
              <a:t>CSS</a:t>
            </a:r>
            <a:r>
              <a:rPr lang="zh-CN" altLang="en-US" sz="1600"/>
              <a:t>中并不存在，则先建立一个新的空结构，元素指针</a:t>
            </a:r>
            <a:r>
              <a:rPr lang="en-US" altLang="zh-CN" sz="1600"/>
              <a:t>(element pointer)</a:t>
            </a:r>
            <a:r>
              <a:rPr lang="zh-CN" altLang="en-US" sz="1600"/>
              <a:t>指向</a:t>
            </a:r>
            <a:r>
              <a:rPr lang="en-US" altLang="zh-CN" sz="1600"/>
              <a:t>0</a:t>
            </a:r>
          </a:p>
          <a:p>
            <a:pPr lvl="3"/>
            <a:r>
              <a:rPr lang="zh-CN" altLang="en-US" sz="1600"/>
              <a:t>如果该结构已经在</a:t>
            </a:r>
            <a:r>
              <a:rPr lang="en-US" altLang="zh-CN" sz="1600"/>
              <a:t>CSS</a:t>
            </a:r>
            <a:r>
              <a:rPr lang="zh-CN" altLang="en-US" sz="1600"/>
              <a:t>中存在，则打开这个结构，元素指针指向结构中的最后一个元素</a:t>
            </a:r>
          </a:p>
          <a:p>
            <a:pPr lvl="3"/>
            <a:r>
              <a:rPr lang="zh-CN" altLang="en-US" sz="1600"/>
              <a:t>注意，应用程序一次只能打开一个结构，利用</a:t>
            </a:r>
            <a:r>
              <a:rPr lang="en-US" altLang="zh-CN" sz="1600"/>
              <a:t>INQUIRE_OPEN _STRUCTURE</a:t>
            </a:r>
            <a:r>
              <a:rPr lang="zh-CN" altLang="en-US" sz="1600"/>
              <a:t>函数可以查询现行打开的结构的标识。当编辑操作处理完毕后，则使用</a:t>
            </a:r>
            <a:r>
              <a:rPr lang="en-US" altLang="zh-CN" sz="1600"/>
              <a:t>CLOSE_STRUCTURE</a:t>
            </a:r>
            <a:r>
              <a:rPr lang="zh-CN" altLang="en-US" sz="1600"/>
              <a:t>把该结构关闭</a:t>
            </a:r>
          </a:p>
          <a:p>
            <a:pPr lvl="2"/>
            <a:r>
              <a:rPr lang="zh-CN" altLang="en-US" sz="1800"/>
              <a:t>当一个结构刚被打开</a:t>
            </a:r>
            <a:r>
              <a:rPr lang="en-US" altLang="zh-CN" sz="1800"/>
              <a:t>(</a:t>
            </a:r>
            <a:r>
              <a:rPr lang="zh-CN" altLang="en-US" sz="1800"/>
              <a:t>或建立</a:t>
            </a:r>
            <a:r>
              <a:rPr lang="en-US" altLang="zh-CN" sz="1800"/>
              <a:t>)</a:t>
            </a:r>
            <a:r>
              <a:rPr lang="zh-CN" altLang="en-US" sz="1800"/>
              <a:t>的时候，元素指针总是指向该结构中所含的最后一个结构元素</a:t>
            </a:r>
            <a:r>
              <a:rPr lang="en-US" altLang="zh-CN" sz="1800"/>
              <a:t>(</a:t>
            </a:r>
            <a:r>
              <a:rPr lang="zh-CN" altLang="en-US" sz="1800"/>
              <a:t>或者指向</a:t>
            </a:r>
            <a:r>
              <a:rPr lang="en-US" altLang="zh-CN" sz="1800"/>
              <a:t>0</a:t>
            </a:r>
            <a:r>
              <a:rPr lang="zh-CN" altLang="en-US" sz="1800"/>
              <a:t>，如果是空结构时</a:t>
            </a:r>
            <a:r>
              <a:rPr lang="en-US" altLang="zh-CN" sz="1800"/>
              <a:t>)</a:t>
            </a:r>
            <a:r>
              <a:rPr lang="zh-CN" altLang="en-US" sz="1800"/>
              <a:t>。但应用程序可以使用下列一些函数对元素指针进行操作：</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A6E0E9-7E31-4828-BBF4-B98C554245FA}"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9AE92256-3968-42D4-BA0B-302CE21DA938}" type="slidenum">
              <a:rPr lang="en-US" altLang="zh-CN"/>
              <a:pPr/>
              <a:t>62</a:t>
            </a:fld>
            <a:endParaRPr lang="en-US" altLang="zh-CN"/>
          </a:p>
        </p:txBody>
      </p:sp>
      <p:sp>
        <p:nvSpPr>
          <p:cNvPr id="877570" name="Rectangle 2"/>
          <p:cNvSpPr>
            <a:spLocks noGrp="1" noRot="1" noChangeArrowheads="1"/>
          </p:cNvSpPr>
          <p:nvPr>
            <p:ph type="title"/>
          </p:nvPr>
        </p:nvSpPr>
        <p:spPr/>
        <p:txBody>
          <a:bodyPr/>
          <a:lstStyle/>
          <a:p>
            <a:r>
              <a:rPr lang="zh-CN" altLang="en-US" b="1" u="sng"/>
              <a:t>第六章：图形数据结构</a:t>
            </a:r>
          </a:p>
        </p:txBody>
      </p:sp>
      <p:sp>
        <p:nvSpPr>
          <p:cNvPr id="877571" name="Rectangle 3"/>
          <p:cNvSpPr>
            <a:spLocks noGrp="1" noRot="1" noChangeArrowheads="1"/>
          </p:cNvSpPr>
          <p:nvPr>
            <p:ph type="body" idx="1"/>
          </p:nvPr>
        </p:nvSpPr>
        <p:spPr/>
        <p:txBody>
          <a:bodyPr/>
          <a:lstStyle/>
          <a:p>
            <a:pPr lvl="3"/>
            <a:r>
              <a:rPr lang="en-US" altLang="zh-CN" sz="1600"/>
              <a:t>SET_ELEMENT_POINTER(position)</a:t>
            </a:r>
          </a:p>
          <a:p>
            <a:pPr lvl="4"/>
            <a:r>
              <a:rPr lang="zh-CN" altLang="en-US" sz="1600"/>
              <a:t>把元素指针设置为</a:t>
            </a:r>
            <a:r>
              <a:rPr lang="en-US" altLang="zh-CN" sz="1600"/>
              <a:t>position,</a:t>
            </a:r>
            <a:r>
              <a:rPr lang="zh-CN" altLang="en-US" sz="1600"/>
              <a:t>如果</a:t>
            </a:r>
            <a:r>
              <a:rPr lang="en-US" altLang="zh-CN" sz="1600"/>
              <a:t>position&lt;0,</a:t>
            </a:r>
            <a:r>
              <a:rPr lang="zh-CN" altLang="en-US" sz="1600"/>
              <a:t>则元素指针的值被置成</a:t>
            </a:r>
            <a:r>
              <a:rPr lang="en-US" altLang="zh-CN" sz="1600"/>
              <a:t>0</a:t>
            </a:r>
            <a:r>
              <a:rPr lang="zh-CN" altLang="en-US" sz="1600"/>
              <a:t>，如果</a:t>
            </a:r>
            <a:r>
              <a:rPr lang="en-US" altLang="zh-CN" sz="1600"/>
              <a:t>position</a:t>
            </a:r>
            <a:r>
              <a:rPr lang="zh-CN" altLang="en-US" sz="1600"/>
              <a:t>大于现行打开的结构中元素的个数，则元素指针指向结构中的最后一个元素</a:t>
            </a:r>
          </a:p>
          <a:p>
            <a:pPr lvl="3"/>
            <a:r>
              <a:rPr lang="en-US" altLang="zh-CN" sz="1600"/>
              <a:t>OFFSET_ELEMENT_POINTER(offset)</a:t>
            </a:r>
          </a:p>
          <a:p>
            <a:pPr lvl="4"/>
            <a:r>
              <a:rPr lang="zh-CN" altLang="en-US" sz="1600"/>
              <a:t>把元素指针的值加上偏移量</a:t>
            </a:r>
            <a:r>
              <a:rPr lang="en-US" altLang="zh-CN" sz="1600"/>
              <a:t>offset</a:t>
            </a:r>
            <a:r>
              <a:rPr lang="zh-CN" altLang="en-US" sz="1600"/>
              <a:t>，如果结果</a:t>
            </a:r>
            <a:r>
              <a:rPr lang="en-US" altLang="zh-CN" sz="1600"/>
              <a:t>&lt;0</a:t>
            </a:r>
            <a:r>
              <a:rPr lang="zh-CN" altLang="en-US" sz="1600"/>
              <a:t>或大于结构中元素的个数，则处理方法同上</a:t>
            </a:r>
          </a:p>
          <a:p>
            <a:pPr lvl="3"/>
            <a:r>
              <a:rPr lang="en-US" altLang="zh-CN" sz="1600"/>
              <a:t>SET_ELEMENT_POINTER_AT_LABEL(label)</a:t>
            </a:r>
          </a:p>
          <a:p>
            <a:pPr lvl="4"/>
            <a:r>
              <a:rPr lang="zh-CN" altLang="en-US" sz="1600"/>
              <a:t>从元素指针位置的下一个元素开始，找到所指出的标号，把结构元素指针指向该标号。如果找不到所指定的标号，则元素指针保持不变</a:t>
            </a:r>
          </a:p>
          <a:p>
            <a:pPr lvl="2"/>
            <a:r>
              <a:rPr lang="zh-CN" altLang="en-US" sz="1800"/>
              <a:t>一个结构打开之后，应用程序可以在结构中插入一个新的结构元素，也可以替换一个已有的结构元素，到底做哪一种操作，应用程序可以使用下面的函数来选择：</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4CEB048-9D8C-4B80-8335-25A8BF8BEBCE}"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00E67D5-1052-4561-8834-CBED03379E3A}" type="slidenum">
              <a:rPr lang="en-US" altLang="zh-CN"/>
              <a:pPr/>
              <a:t>63</a:t>
            </a:fld>
            <a:endParaRPr lang="en-US" altLang="zh-CN"/>
          </a:p>
        </p:txBody>
      </p:sp>
      <p:sp>
        <p:nvSpPr>
          <p:cNvPr id="878594" name="Rectangle 2"/>
          <p:cNvSpPr>
            <a:spLocks noGrp="1" noRot="1" noChangeArrowheads="1"/>
          </p:cNvSpPr>
          <p:nvPr>
            <p:ph type="title"/>
          </p:nvPr>
        </p:nvSpPr>
        <p:spPr/>
        <p:txBody>
          <a:bodyPr/>
          <a:lstStyle/>
          <a:p>
            <a:r>
              <a:rPr lang="zh-CN" altLang="en-US" b="1" u="sng"/>
              <a:t>第六章：图形数据结构</a:t>
            </a:r>
          </a:p>
        </p:txBody>
      </p:sp>
      <p:sp>
        <p:nvSpPr>
          <p:cNvPr id="878595" name="Rectangle 3"/>
          <p:cNvSpPr>
            <a:spLocks noGrp="1" noRot="1" noChangeArrowheads="1"/>
          </p:cNvSpPr>
          <p:nvPr>
            <p:ph type="body" idx="1"/>
          </p:nvPr>
        </p:nvSpPr>
        <p:spPr/>
        <p:txBody>
          <a:bodyPr/>
          <a:lstStyle/>
          <a:p>
            <a:pPr lvl="3"/>
            <a:r>
              <a:rPr lang="en-US" altLang="zh-CN" sz="1600"/>
              <a:t>SET_EDIT_MODE(mode)</a:t>
            </a:r>
          </a:p>
          <a:p>
            <a:pPr lvl="4"/>
            <a:r>
              <a:rPr lang="zh-CN" altLang="en-US" sz="1600"/>
              <a:t>当</a:t>
            </a:r>
            <a:r>
              <a:rPr lang="en-US" altLang="zh-CN" sz="1600"/>
              <a:t>mode=INSERT</a:t>
            </a:r>
            <a:r>
              <a:rPr lang="zh-CN" altLang="en-US" sz="1600"/>
              <a:t>时，新的结构元素将插入到元素指针所指着的那个元素之后，然后元素指针加</a:t>
            </a:r>
            <a:r>
              <a:rPr lang="en-US" altLang="zh-CN" sz="1600"/>
              <a:t>1</a:t>
            </a:r>
            <a:r>
              <a:rPr lang="zh-CN" altLang="en-US" sz="1600"/>
              <a:t>，指向新插入的元素，结构中其余元素的编号将自动修改</a:t>
            </a:r>
          </a:p>
          <a:p>
            <a:pPr lvl="4"/>
            <a:r>
              <a:rPr lang="zh-CN" altLang="en-US" sz="1600"/>
              <a:t>当</a:t>
            </a:r>
            <a:r>
              <a:rPr lang="en-US" altLang="zh-CN" sz="1600"/>
              <a:t>mode= REPLACE</a:t>
            </a:r>
            <a:r>
              <a:rPr lang="zh-CN" altLang="en-US" sz="1600"/>
              <a:t>时，新的结构元素将替换指针所指向的那个元素，其他元素不受影响</a:t>
            </a:r>
          </a:p>
          <a:p>
            <a:pPr lvl="1"/>
            <a:r>
              <a:rPr lang="zh-CN" altLang="en-US" sz="1800"/>
              <a:t>为了删除结构中已有的结构元素，</a:t>
            </a:r>
            <a:r>
              <a:rPr lang="en-US" altLang="zh-CN" sz="1800"/>
              <a:t>PHIGS</a:t>
            </a:r>
            <a:r>
              <a:rPr lang="zh-CN" altLang="en-US" sz="1800"/>
              <a:t>提供了如下三个函数：</a:t>
            </a:r>
          </a:p>
          <a:p>
            <a:pPr lvl="2"/>
            <a:r>
              <a:rPr lang="en-US" altLang="zh-CN" sz="1600"/>
              <a:t>DELETE_ELEMENT_RANGE(position1,position2)</a:t>
            </a:r>
          </a:p>
          <a:p>
            <a:pPr lvl="3"/>
            <a:r>
              <a:rPr lang="zh-CN" altLang="en-US" sz="1600"/>
              <a:t>在</a:t>
            </a:r>
            <a:r>
              <a:rPr lang="en-US" altLang="zh-CN" sz="1600"/>
              <a:t>position1</a:t>
            </a:r>
            <a:r>
              <a:rPr lang="zh-CN" altLang="en-US" sz="1600"/>
              <a:t>和</a:t>
            </a:r>
            <a:r>
              <a:rPr lang="en-US" altLang="zh-CN" sz="1600"/>
              <a:t>position2</a:t>
            </a:r>
            <a:r>
              <a:rPr lang="zh-CN" altLang="en-US" sz="1600"/>
              <a:t>之间的所有结构元素，包括编号为</a:t>
            </a:r>
            <a:r>
              <a:rPr lang="en-US" altLang="zh-CN" sz="1600"/>
              <a:t>position1</a:t>
            </a:r>
            <a:r>
              <a:rPr lang="zh-CN" altLang="en-US" sz="1600"/>
              <a:t>和</a:t>
            </a:r>
            <a:r>
              <a:rPr lang="en-US" altLang="zh-CN" sz="1600"/>
              <a:t>position2</a:t>
            </a:r>
            <a:r>
              <a:rPr lang="zh-CN" altLang="en-US" sz="1600"/>
              <a:t>的元素，均被删去，元素指针修改成为指向被删除元素的前一个元素。如果</a:t>
            </a:r>
            <a:r>
              <a:rPr lang="en-US" altLang="zh-CN" sz="1600"/>
              <a:t>position1</a:t>
            </a:r>
            <a:r>
              <a:rPr lang="zh-CN" altLang="en-US" sz="1600"/>
              <a:t>或</a:t>
            </a:r>
            <a:r>
              <a:rPr lang="en-US" altLang="zh-CN" sz="1600"/>
              <a:t>position2</a:t>
            </a:r>
            <a:r>
              <a:rPr lang="zh-CN" altLang="en-US" sz="1600"/>
              <a:t>小于</a:t>
            </a:r>
            <a:r>
              <a:rPr lang="en-US" altLang="zh-CN" sz="1600"/>
              <a:t>1</a:t>
            </a:r>
            <a:r>
              <a:rPr lang="zh-CN" altLang="en-US" sz="1600"/>
              <a:t>，则使用</a:t>
            </a:r>
            <a:r>
              <a:rPr lang="en-US" altLang="zh-CN" sz="1600"/>
              <a:t>0</a:t>
            </a:r>
            <a:r>
              <a:rPr lang="zh-CN" altLang="en-US" sz="1600"/>
              <a:t>代替，如果</a:t>
            </a:r>
            <a:r>
              <a:rPr lang="en-US" altLang="zh-CN" sz="1600"/>
              <a:t>position1</a:t>
            </a:r>
            <a:r>
              <a:rPr lang="zh-CN" altLang="en-US" sz="1600"/>
              <a:t>或</a:t>
            </a:r>
            <a:r>
              <a:rPr lang="en-US" altLang="zh-CN" sz="1600"/>
              <a:t>position2</a:t>
            </a:r>
            <a:r>
              <a:rPr lang="zh-CN" altLang="en-US" sz="1600"/>
              <a:t>大于结构中所含结构元素的个数，则使用最后一个结构元素的编号代替</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3FFEEEA-90AF-4BE4-A999-0ADA4E9869F8}"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5B48A9C-A651-46E6-BB83-6FB21A55D60B}" type="slidenum">
              <a:rPr lang="en-US" altLang="zh-CN"/>
              <a:pPr/>
              <a:t>64</a:t>
            </a:fld>
            <a:endParaRPr lang="en-US" altLang="zh-CN"/>
          </a:p>
        </p:txBody>
      </p:sp>
      <p:sp>
        <p:nvSpPr>
          <p:cNvPr id="880642" name="Rectangle 2"/>
          <p:cNvSpPr>
            <a:spLocks noGrp="1" noRot="1" noChangeArrowheads="1"/>
          </p:cNvSpPr>
          <p:nvPr>
            <p:ph type="title"/>
          </p:nvPr>
        </p:nvSpPr>
        <p:spPr/>
        <p:txBody>
          <a:bodyPr/>
          <a:lstStyle/>
          <a:p>
            <a:r>
              <a:rPr lang="zh-CN" altLang="en-US" b="1" u="sng"/>
              <a:t>第六章：图形数据结构</a:t>
            </a:r>
          </a:p>
        </p:txBody>
      </p:sp>
      <p:sp>
        <p:nvSpPr>
          <p:cNvPr id="880643" name="Rectangle 3"/>
          <p:cNvSpPr>
            <a:spLocks noGrp="1" noRot="1" noChangeArrowheads="1"/>
          </p:cNvSpPr>
          <p:nvPr>
            <p:ph type="body" idx="1"/>
          </p:nvPr>
        </p:nvSpPr>
        <p:spPr/>
        <p:txBody>
          <a:bodyPr/>
          <a:lstStyle/>
          <a:p>
            <a:pPr lvl="2"/>
            <a:r>
              <a:rPr lang="en-US" altLang="zh-CN" sz="1600"/>
              <a:t>DELETE_ELEMENT </a:t>
            </a:r>
          </a:p>
          <a:p>
            <a:pPr lvl="3"/>
            <a:r>
              <a:rPr lang="zh-CN" altLang="en-US" sz="1600"/>
              <a:t>删除元素指针所指着的那个结构元素，然后元素指针减</a:t>
            </a:r>
            <a:r>
              <a:rPr lang="en-US" altLang="zh-CN" sz="1600"/>
              <a:t>1</a:t>
            </a:r>
            <a:r>
              <a:rPr lang="zh-CN" altLang="en-US" sz="1600"/>
              <a:t>，修改结构中其他元素的编号</a:t>
            </a:r>
          </a:p>
          <a:p>
            <a:pPr lvl="3"/>
            <a:r>
              <a:rPr lang="zh-CN" altLang="en-US" sz="1600"/>
              <a:t>如果元素指针指向</a:t>
            </a:r>
            <a:r>
              <a:rPr lang="en-US" altLang="zh-CN" sz="1600"/>
              <a:t>0</a:t>
            </a:r>
            <a:r>
              <a:rPr lang="zh-CN" altLang="en-US" sz="1600"/>
              <a:t>，则仍保持为空结构不变</a:t>
            </a:r>
          </a:p>
          <a:p>
            <a:pPr lvl="2"/>
            <a:r>
              <a:rPr lang="en-US" altLang="zh-CN" sz="1600"/>
              <a:t>DELETE_ELEMENT_BETWEEN_LABELS(label1,label2)</a:t>
            </a:r>
          </a:p>
          <a:p>
            <a:pPr lvl="3"/>
            <a:r>
              <a:rPr lang="zh-CN" altLang="en-US" sz="1600"/>
              <a:t>在标号</a:t>
            </a:r>
            <a:r>
              <a:rPr lang="en-US" altLang="zh-CN" sz="1600"/>
              <a:t>label1</a:t>
            </a:r>
            <a:r>
              <a:rPr lang="zh-CN" altLang="en-US" sz="1600"/>
              <a:t>和</a:t>
            </a:r>
            <a:r>
              <a:rPr lang="en-US" altLang="zh-CN" sz="1600"/>
              <a:t>label2</a:t>
            </a:r>
            <a:r>
              <a:rPr lang="zh-CN" altLang="en-US" sz="1600"/>
              <a:t>之间的所有结构元素均被删去，但两个标号不删除</a:t>
            </a:r>
          </a:p>
          <a:p>
            <a:pPr lvl="3"/>
            <a:r>
              <a:rPr lang="zh-CN" altLang="en-US" sz="1600"/>
              <a:t>本函数先从元素指针位置的下一个元素开始找到</a:t>
            </a:r>
            <a:r>
              <a:rPr lang="en-US" altLang="zh-CN" sz="1600"/>
              <a:t>label1</a:t>
            </a:r>
            <a:r>
              <a:rPr lang="zh-CN" altLang="en-US" sz="1600"/>
              <a:t>所指出的标号，然后再接着寻找第二个标号</a:t>
            </a:r>
          </a:p>
          <a:p>
            <a:pPr lvl="3"/>
            <a:r>
              <a:rPr lang="zh-CN" altLang="en-US" sz="1600"/>
              <a:t>如果从元素指针开始到结构结束，</a:t>
            </a:r>
            <a:r>
              <a:rPr lang="en-US" altLang="zh-CN" sz="1600"/>
              <a:t>label1</a:t>
            </a:r>
            <a:r>
              <a:rPr lang="zh-CN" altLang="en-US" sz="1600"/>
              <a:t>或者</a:t>
            </a:r>
            <a:r>
              <a:rPr lang="en-US" altLang="zh-CN" sz="1600"/>
              <a:t>label2</a:t>
            </a:r>
            <a:r>
              <a:rPr lang="zh-CN" altLang="en-US" sz="1600"/>
              <a:t>有一个不存在，则不进行删除操作，并给出出错信息</a:t>
            </a:r>
          </a:p>
          <a:p>
            <a:pPr lvl="3"/>
            <a:r>
              <a:rPr lang="zh-CN" altLang="en-US" sz="1600"/>
              <a:t>删除操作完成后，元素指针将指向被删除的一组元素的前一个位置</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A6F1AD-5120-4D1A-8D79-B6342A99519F}"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C5B4B6B4-0917-4F06-B0EB-7B8E73BA8C4D}" type="slidenum">
              <a:rPr lang="en-US" altLang="zh-CN"/>
              <a:pPr/>
              <a:t>65</a:t>
            </a:fld>
            <a:endParaRPr lang="en-US" altLang="zh-CN"/>
          </a:p>
        </p:txBody>
      </p:sp>
      <p:sp>
        <p:nvSpPr>
          <p:cNvPr id="881666" name="Rectangle 2"/>
          <p:cNvSpPr>
            <a:spLocks noGrp="1" noRot="1" noChangeArrowheads="1"/>
          </p:cNvSpPr>
          <p:nvPr>
            <p:ph type="title"/>
          </p:nvPr>
        </p:nvSpPr>
        <p:spPr/>
        <p:txBody>
          <a:bodyPr/>
          <a:lstStyle/>
          <a:p>
            <a:r>
              <a:rPr lang="zh-CN" altLang="en-US" b="1" u="sng"/>
              <a:t>第六章：图形数据结构</a:t>
            </a:r>
          </a:p>
        </p:txBody>
      </p:sp>
      <p:sp>
        <p:nvSpPr>
          <p:cNvPr id="881667" name="Rectangle 3"/>
          <p:cNvSpPr>
            <a:spLocks noGrp="1" noRot="1" noChangeArrowheads="1"/>
          </p:cNvSpPr>
          <p:nvPr>
            <p:ph type="body" idx="1"/>
          </p:nvPr>
        </p:nvSpPr>
        <p:spPr/>
        <p:txBody>
          <a:bodyPr/>
          <a:lstStyle/>
          <a:p>
            <a:pPr lvl="1"/>
            <a:r>
              <a:rPr lang="zh-CN" altLang="en-US" sz="1800"/>
              <a:t>应用程序也可以把一个结构中的全部结构元素复制到现行打开的结构中去</a:t>
            </a:r>
          </a:p>
          <a:p>
            <a:pPr lvl="2"/>
            <a:r>
              <a:rPr lang="en-US" altLang="zh-CN" sz="1600"/>
              <a:t>COPY_ALL_ELEMENT_FROM_STRUCTURE(structure_id)</a:t>
            </a:r>
          </a:p>
          <a:p>
            <a:pPr lvl="3"/>
            <a:r>
              <a:rPr lang="zh-CN" altLang="en-US" sz="1600"/>
              <a:t>把</a:t>
            </a:r>
            <a:r>
              <a:rPr lang="en-US" altLang="zh-CN" sz="1600"/>
              <a:t>structure_id</a:t>
            </a:r>
            <a:r>
              <a:rPr lang="zh-CN" altLang="en-US" sz="1600"/>
              <a:t>所指出的结构中的全部结构元素复制到现行打开的结构中元素指针所指出的位置以后的若干位置处</a:t>
            </a:r>
          </a:p>
          <a:p>
            <a:pPr lvl="3"/>
            <a:r>
              <a:rPr lang="zh-CN" altLang="en-US" sz="1600"/>
              <a:t>然后把元素指针修改成为指向复制的最后一个元素，复制过程总是插入模式，“</a:t>
            </a:r>
            <a:r>
              <a:rPr lang="en-US" altLang="zh-CN" sz="1600"/>
              <a:t>REPLACE”</a:t>
            </a:r>
            <a:r>
              <a:rPr lang="zh-CN" altLang="en-US" sz="1600"/>
              <a:t>编辑模式不起作用</a:t>
            </a:r>
          </a:p>
          <a:p>
            <a:pPr lvl="3"/>
            <a:r>
              <a:rPr lang="zh-CN" altLang="en-US" sz="1600"/>
              <a:t>如果</a:t>
            </a:r>
            <a:r>
              <a:rPr lang="en-US" altLang="zh-CN" sz="1600"/>
              <a:t>structure_id  </a:t>
            </a:r>
            <a:r>
              <a:rPr lang="zh-CN" altLang="en-US" sz="1600"/>
              <a:t>指的就是现行打开的结构，则复制的内容就是该结构本身</a:t>
            </a:r>
          </a:p>
          <a:p>
            <a:pPr lvl="1"/>
            <a:r>
              <a:rPr lang="zh-CN" altLang="en-US" sz="1800"/>
              <a:t>应用程序需要把一个结构中的全部结构元素都删去，即把它变成一个空结构</a:t>
            </a:r>
          </a:p>
          <a:p>
            <a:pPr lvl="2"/>
            <a:r>
              <a:rPr lang="en-US" altLang="zh-CN" sz="1600"/>
              <a:t>EMPTY_STRUCTURE(structure_id)</a:t>
            </a:r>
          </a:p>
          <a:p>
            <a:pPr lvl="3"/>
            <a:r>
              <a:rPr lang="zh-CN" altLang="en-US" sz="1600"/>
              <a:t>指定结构的全部元素均被删去，它变成一个空结构，对它的全部引用仍然保持不变</a:t>
            </a:r>
          </a:p>
          <a:p>
            <a:pPr lvl="3"/>
            <a:r>
              <a:rPr lang="zh-CN" altLang="en-US" sz="1600"/>
              <a:t>如果指定的结构就是现行打开的结构，则元素指针指向</a:t>
            </a:r>
            <a:r>
              <a:rPr lang="en-US" altLang="zh-CN" sz="1600"/>
              <a:t>0</a:t>
            </a:r>
          </a:p>
          <a:p>
            <a:pPr lvl="3"/>
            <a:r>
              <a:rPr lang="zh-CN" altLang="en-US" sz="1600"/>
              <a:t>如果指定的结构不存在，则建立一个新的空结构</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91A13FC-503D-44FF-B68C-63BA44AA9767}"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8ADC553F-2ACD-44AF-A386-788BFD09CF82}" type="slidenum">
              <a:rPr lang="en-US" altLang="zh-CN"/>
              <a:pPr/>
              <a:t>66</a:t>
            </a:fld>
            <a:endParaRPr lang="en-US" altLang="zh-CN"/>
          </a:p>
        </p:txBody>
      </p:sp>
      <p:sp>
        <p:nvSpPr>
          <p:cNvPr id="882690" name="Rectangle 2"/>
          <p:cNvSpPr>
            <a:spLocks noGrp="1" noRot="1" noChangeArrowheads="1"/>
          </p:cNvSpPr>
          <p:nvPr>
            <p:ph type="title"/>
          </p:nvPr>
        </p:nvSpPr>
        <p:spPr/>
        <p:txBody>
          <a:bodyPr/>
          <a:lstStyle/>
          <a:p>
            <a:r>
              <a:rPr lang="zh-CN" altLang="en-US" b="1" u="sng"/>
              <a:t>第六章：图形数据结构</a:t>
            </a:r>
          </a:p>
        </p:txBody>
      </p:sp>
      <p:sp>
        <p:nvSpPr>
          <p:cNvPr id="882691" name="Rectangle 3"/>
          <p:cNvSpPr>
            <a:spLocks noGrp="1" noRot="1" noChangeArrowheads="1"/>
          </p:cNvSpPr>
          <p:nvPr>
            <p:ph type="body" idx="1"/>
          </p:nvPr>
        </p:nvSpPr>
        <p:spPr/>
        <p:txBody>
          <a:bodyPr/>
          <a:lstStyle/>
          <a:p>
            <a:r>
              <a:rPr lang="en-US" altLang="zh-CN" sz="2400"/>
              <a:t>6.3 </a:t>
            </a:r>
            <a:r>
              <a:rPr lang="zh-CN" altLang="en-US" sz="2400"/>
              <a:t>图段与结构的比较</a:t>
            </a:r>
          </a:p>
          <a:p>
            <a:pPr lvl="1"/>
            <a:r>
              <a:rPr lang="zh-CN" altLang="en-US" sz="2000"/>
              <a:t>图段是</a:t>
            </a:r>
            <a:r>
              <a:rPr lang="en-US" altLang="zh-CN" sz="2000"/>
              <a:t>GKS(Graphics Kernel System)</a:t>
            </a:r>
            <a:r>
              <a:rPr lang="zh-CN" altLang="en-US" sz="2000"/>
              <a:t>图形标准中采用的基本数据结构，而结构则是</a:t>
            </a:r>
            <a:r>
              <a:rPr lang="en-US" altLang="zh-CN" sz="2000"/>
              <a:t>PHIGS </a:t>
            </a:r>
            <a:r>
              <a:rPr lang="zh-CN" altLang="en-US" sz="2000"/>
              <a:t>图形标准中所采用的基本数据结构</a:t>
            </a:r>
          </a:p>
          <a:p>
            <a:pPr lvl="1"/>
            <a:r>
              <a:rPr lang="zh-CN" altLang="en-US" sz="2000"/>
              <a:t>图段与结构的主要差别有以下几点：</a:t>
            </a:r>
          </a:p>
          <a:p>
            <a:pPr lvl="2"/>
            <a:r>
              <a:rPr lang="zh-CN" altLang="en-US" sz="1800"/>
              <a:t>拓扑结构上的不同</a:t>
            </a:r>
          </a:p>
          <a:p>
            <a:pPr lvl="3"/>
            <a:r>
              <a:rPr lang="zh-CN" altLang="en-US" sz="1600"/>
              <a:t>图段提供了单层、平面的图形数据结构，表示的是图象信息而不是图形的构造信息，图段数据经过规格化坐标变换后，不再是定义该图段的坐标空间的数据，而结构始终是在造型空间中定义的数据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6DBB53-7773-452D-920D-53BCD7C92AB0}"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354E98A4-506D-419B-9388-4E64B3BB6108}" type="slidenum">
              <a:rPr lang="en-US" altLang="zh-CN"/>
              <a:pPr/>
              <a:t>7</a:t>
            </a:fld>
            <a:endParaRPr lang="en-US" altLang="zh-CN"/>
          </a:p>
        </p:txBody>
      </p:sp>
      <p:sp>
        <p:nvSpPr>
          <p:cNvPr id="826370" name="Rectangle 2"/>
          <p:cNvSpPr>
            <a:spLocks noGrp="1" noRot="1" noChangeArrowheads="1"/>
          </p:cNvSpPr>
          <p:nvPr>
            <p:ph type="title"/>
          </p:nvPr>
        </p:nvSpPr>
        <p:spPr/>
        <p:txBody>
          <a:bodyPr/>
          <a:lstStyle/>
          <a:p>
            <a:r>
              <a:rPr lang="zh-CN" altLang="en-US" b="1" u="sng"/>
              <a:t>第六章：图形数据结构</a:t>
            </a:r>
          </a:p>
        </p:txBody>
      </p:sp>
      <p:sp>
        <p:nvSpPr>
          <p:cNvPr id="826371" name="Rectangle 3"/>
          <p:cNvSpPr>
            <a:spLocks noGrp="1" noRot="1" noChangeArrowheads="1"/>
          </p:cNvSpPr>
          <p:nvPr>
            <p:ph type="body" idx="1"/>
          </p:nvPr>
        </p:nvSpPr>
        <p:spPr/>
        <p:txBody>
          <a:bodyPr/>
          <a:lstStyle/>
          <a:p>
            <a:pPr lvl="1"/>
            <a:r>
              <a:rPr lang="zh-CN" altLang="en-US" sz="2000"/>
              <a:t>定义图段的性质</a:t>
            </a:r>
          </a:p>
          <a:p>
            <a:pPr lvl="2"/>
            <a:r>
              <a:rPr lang="zh-CN" altLang="en-US" sz="1800"/>
              <a:t>包含下列四条命令，分别对图段的四种性质予以操作：</a:t>
            </a:r>
          </a:p>
          <a:p>
            <a:pPr lvl="2"/>
            <a:r>
              <a:rPr lang="en-US" altLang="zh-CN" sz="1800"/>
              <a:t>Set_visibility(id,v)</a:t>
            </a:r>
          </a:p>
          <a:p>
            <a:pPr lvl="3"/>
            <a:r>
              <a:rPr lang="zh-CN" altLang="en-US" sz="1600"/>
              <a:t>其中</a:t>
            </a:r>
            <a:r>
              <a:rPr lang="en-US" altLang="zh-CN" sz="1600"/>
              <a:t>id</a:t>
            </a:r>
            <a:r>
              <a:rPr lang="zh-CN" altLang="en-US" sz="1600"/>
              <a:t>是图段名。</a:t>
            </a:r>
            <a:r>
              <a:rPr lang="en-US" altLang="zh-CN" sz="1600"/>
              <a:t>v </a:t>
            </a:r>
            <a:r>
              <a:rPr lang="zh-CN" altLang="en-US" sz="1600"/>
              <a:t>是一个两值变量，即在常数</a:t>
            </a:r>
            <a:r>
              <a:rPr lang="en-US" altLang="zh-CN" sz="1600"/>
              <a:t>visible</a:t>
            </a:r>
            <a:r>
              <a:rPr lang="zh-CN" altLang="en-US" sz="1600"/>
              <a:t>和</a:t>
            </a:r>
            <a:r>
              <a:rPr lang="en-US" altLang="zh-CN" sz="1600"/>
              <a:t>invisible</a:t>
            </a:r>
            <a:r>
              <a:rPr lang="zh-CN" altLang="en-US" sz="1600"/>
              <a:t>中任取一个值。</a:t>
            </a:r>
            <a:r>
              <a:rPr lang="en-US" altLang="zh-CN" sz="1600"/>
              <a:t>visible</a:t>
            </a:r>
            <a:r>
              <a:rPr lang="zh-CN" altLang="en-US" sz="1600"/>
              <a:t>定义图段</a:t>
            </a:r>
            <a:r>
              <a:rPr lang="en-US" altLang="zh-CN" sz="1600"/>
              <a:t>Id</a:t>
            </a:r>
            <a:r>
              <a:rPr lang="zh-CN" altLang="en-US" sz="1600"/>
              <a:t>为可见，</a:t>
            </a:r>
            <a:r>
              <a:rPr lang="en-US" altLang="zh-CN" sz="1600"/>
              <a:t>invisible</a:t>
            </a:r>
            <a:r>
              <a:rPr lang="zh-CN" altLang="en-US" sz="1600"/>
              <a:t>定义该图段不可见</a:t>
            </a:r>
          </a:p>
          <a:p>
            <a:pPr lvl="2"/>
            <a:r>
              <a:rPr lang="en-US" altLang="zh-CN" sz="1800"/>
              <a:t>Set_segment_priority(id,p)</a:t>
            </a:r>
          </a:p>
          <a:p>
            <a:pPr lvl="3"/>
            <a:r>
              <a:rPr lang="zh-CN" altLang="en-US" sz="1600"/>
              <a:t>其中</a:t>
            </a:r>
            <a:r>
              <a:rPr lang="en-US" altLang="zh-CN" sz="1600"/>
              <a:t>p</a:t>
            </a:r>
            <a:r>
              <a:rPr lang="zh-CN" altLang="en-US" sz="1600"/>
              <a:t>表示图段</a:t>
            </a:r>
            <a:r>
              <a:rPr lang="en-US" altLang="zh-CN" sz="1600"/>
              <a:t>id</a:t>
            </a:r>
            <a:r>
              <a:rPr lang="zh-CN" altLang="en-US" sz="1600"/>
              <a:t>的优先度。</a:t>
            </a:r>
            <a:r>
              <a:rPr lang="en-US" altLang="zh-CN" sz="1600"/>
              <a:t>p</a:t>
            </a:r>
            <a:r>
              <a:rPr lang="zh-CN" altLang="en-US" sz="1600"/>
              <a:t>的值在</a:t>
            </a:r>
            <a:r>
              <a:rPr lang="en-US" altLang="zh-CN" sz="1600"/>
              <a:t>0</a:t>
            </a:r>
            <a:r>
              <a:rPr lang="zh-CN" altLang="en-US" sz="1600"/>
              <a:t>～</a:t>
            </a:r>
            <a:r>
              <a:rPr lang="en-US" altLang="zh-CN" sz="1600"/>
              <a:t>1</a:t>
            </a:r>
            <a:r>
              <a:rPr lang="zh-CN" altLang="en-US" sz="1600"/>
              <a:t>之间。高优先度的图段可以覆盖低优先度的图段，反之则不能。例</a:t>
            </a:r>
          </a:p>
          <a:p>
            <a:pPr lvl="4"/>
            <a:r>
              <a:rPr lang="en-US" altLang="zh-CN" sz="1600"/>
              <a:t>Set_segment_priority(2,0.1);</a:t>
            </a:r>
          </a:p>
          <a:p>
            <a:pPr lvl="4"/>
            <a:r>
              <a:rPr lang="en-US" altLang="zh-CN" sz="1600"/>
              <a:t>Set_segment_priority(3,0.5);</a:t>
            </a:r>
          </a:p>
          <a:p>
            <a:pPr lvl="3"/>
            <a:r>
              <a:rPr lang="zh-CN" altLang="en-US" sz="1600"/>
              <a:t>上述两命令定义图段</a:t>
            </a:r>
            <a:r>
              <a:rPr lang="en-US" altLang="zh-CN" sz="1600"/>
              <a:t>3</a:t>
            </a:r>
            <a:r>
              <a:rPr lang="zh-CN" altLang="en-US" sz="1600"/>
              <a:t>的优先度</a:t>
            </a:r>
            <a:r>
              <a:rPr lang="en-US" altLang="zh-CN" sz="1600"/>
              <a:t>(0.5)</a:t>
            </a:r>
            <a:r>
              <a:rPr lang="zh-CN" altLang="en-US" sz="1600"/>
              <a:t>大于图段</a:t>
            </a:r>
            <a:r>
              <a:rPr lang="en-US" altLang="zh-CN" sz="1600"/>
              <a:t>2</a:t>
            </a:r>
            <a:r>
              <a:rPr lang="zh-CN" altLang="en-US" sz="1600"/>
              <a:t>。因此，当图段</a:t>
            </a:r>
            <a:r>
              <a:rPr lang="en-US" altLang="zh-CN" sz="1600"/>
              <a:t>3</a:t>
            </a:r>
            <a:r>
              <a:rPr lang="zh-CN" altLang="en-US" sz="1600"/>
              <a:t>和图段</a:t>
            </a:r>
            <a:r>
              <a:rPr lang="en-US" altLang="zh-CN" sz="1600"/>
              <a:t>2</a:t>
            </a:r>
            <a:r>
              <a:rPr lang="zh-CN" altLang="en-US" sz="1600"/>
              <a:t>在画面上重叠时，总是图段</a:t>
            </a:r>
            <a:r>
              <a:rPr lang="en-US" altLang="zh-CN" sz="1600"/>
              <a:t>3</a:t>
            </a:r>
            <a:r>
              <a:rPr lang="zh-CN" altLang="en-US" sz="1600"/>
              <a:t>的色彩盖住图段</a:t>
            </a:r>
            <a:r>
              <a:rPr lang="en-US" altLang="zh-CN" sz="1600"/>
              <a:t>2</a:t>
            </a:r>
            <a:r>
              <a:rPr lang="zh-CN" altLang="en-US" sz="1600"/>
              <a:t>的色彩，而不管它们生成时间的迟早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4B8972-9CCD-48A0-9C71-6E365BC5CF17}"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6E2B8CD7-6BBD-4CF6-83E5-30148F7EEE8A}" type="slidenum">
              <a:rPr lang="en-US" altLang="zh-CN"/>
              <a:pPr/>
              <a:t>8</a:t>
            </a:fld>
            <a:endParaRPr lang="en-US" altLang="zh-CN"/>
          </a:p>
        </p:txBody>
      </p:sp>
      <p:sp>
        <p:nvSpPr>
          <p:cNvPr id="827394" name="Rectangle 2"/>
          <p:cNvSpPr>
            <a:spLocks noGrp="1" noRot="1" noChangeArrowheads="1"/>
          </p:cNvSpPr>
          <p:nvPr>
            <p:ph type="title"/>
          </p:nvPr>
        </p:nvSpPr>
        <p:spPr/>
        <p:txBody>
          <a:bodyPr/>
          <a:lstStyle/>
          <a:p>
            <a:r>
              <a:rPr lang="zh-CN" altLang="en-US" b="1" u="sng"/>
              <a:t>第六章：图形数据结构</a:t>
            </a:r>
          </a:p>
        </p:txBody>
      </p:sp>
      <p:sp>
        <p:nvSpPr>
          <p:cNvPr id="827395" name="Rectangle 3"/>
          <p:cNvSpPr>
            <a:spLocks noGrp="1" noRot="1" noChangeArrowheads="1"/>
          </p:cNvSpPr>
          <p:nvPr>
            <p:ph type="body" idx="1"/>
          </p:nvPr>
        </p:nvSpPr>
        <p:spPr/>
        <p:txBody>
          <a:bodyPr/>
          <a:lstStyle/>
          <a:p>
            <a:pPr lvl="2"/>
            <a:r>
              <a:rPr lang="en-US" altLang="zh-CN" sz="1800"/>
              <a:t>Set_highlighting(id,h)</a:t>
            </a:r>
          </a:p>
          <a:p>
            <a:pPr lvl="3"/>
            <a:r>
              <a:rPr lang="zh-CN" altLang="en-US" sz="1600"/>
              <a:t>其中</a:t>
            </a:r>
            <a:r>
              <a:rPr lang="en-US" altLang="zh-CN" sz="1600"/>
              <a:t>h</a:t>
            </a:r>
            <a:r>
              <a:rPr lang="zh-CN" altLang="en-US" sz="1600"/>
              <a:t>是定义图段是否要强调的两值变量。</a:t>
            </a:r>
            <a:r>
              <a:rPr lang="en-US" altLang="zh-CN" sz="1600"/>
              <a:t>h</a:t>
            </a:r>
            <a:r>
              <a:rPr lang="zh-CN" altLang="en-US" sz="1600"/>
              <a:t>可以取这两个值之一：</a:t>
            </a:r>
            <a:r>
              <a:rPr lang="en-US" altLang="zh-CN" sz="1600"/>
              <a:t>Normal(</a:t>
            </a:r>
            <a:r>
              <a:rPr lang="zh-CN" altLang="en-US" sz="1600"/>
              <a:t>通常</a:t>
            </a:r>
            <a:r>
              <a:rPr lang="en-US" altLang="zh-CN" sz="1600"/>
              <a:t>)</a:t>
            </a:r>
            <a:r>
              <a:rPr lang="zh-CN" altLang="en-US" sz="1600"/>
              <a:t>和</a:t>
            </a:r>
            <a:r>
              <a:rPr lang="en-US" altLang="zh-CN" sz="1600"/>
              <a:t>Highlighted(</a:t>
            </a:r>
            <a:r>
              <a:rPr lang="zh-CN" altLang="en-US" sz="1600"/>
              <a:t>强调</a:t>
            </a:r>
            <a:r>
              <a:rPr lang="en-US" altLang="zh-CN" sz="1600"/>
              <a:t>)</a:t>
            </a:r>
            <a:r>
              <a:rPr lang="zh-CN" altLang="en-US" sz="1600"/>
              <a:t>。当</a:t>
            </a:r>
            <a:r>
              <a:rPr lang="en-US" altLang="zh-CN" sz="1600"/>
              <a:t>h</a:t>
            </a:r>
            <a:r>
              <a:rPr lang="zh-CN" altLang="en-US" sz="1600"/>
              <a:t>取强调值时，该图段在荧光屏上以加强或闪烁的色彩显示。这能使该图段在画面中十分醒目</a:t>
            </a:r>
          </a:p>
          <a:p>
            <a:pPr lvl="2"/>
            <a:r>
              <a:rPr lang="en-US" altLang="zh-CN" sz="1800"/>
              <a:t>Set_segment_transformation(Id,matrix)</a:t>
            </a:r>
          </a:p>
          <a:p>
            <a:pPr lvl="3"/>
            <a:r>
              <a:rPr lang="zh-CN" altLang="en-US" sz="1600"/>
              <a:t>其中</a:t>
            </a:r>
            <a:r>
              <a:rPr lang="en-US" altLang="zh-CN" sz="1600"/>
              <a:t>matrix</a:t>
            </a:r>
            <a:r>
              <a:rPr lang="zh-CN" altLang="en-US" sz="1600"/>
              <a:t>是一个</a:t>
            </a:r>
            <a:r>
              <a:rPr lang="en-US" altLang="zh-CN" sz="1600"/>
              <a:t>3×3</a:t>
            </a:r>
            <a:r>
              <a:rPr lang="zh-CN" altLang="en-US" sz="1600"/>
              <a:t>的几何变换矩阵，</a:t>
            </a:r>
            <a:r>
              <a:rPr lang="en-US" altLang="zh-CN" sz="1600"/>
              <a:t>Id</a:t>
            </a:r>
            <a:r>
              <a:rPr lang="zh-CN" altLang="en-US" sz="1600"/>
              <a:t>是一个</a:t>
            </a:r>
            <a:r>
              <a:rPr lang="en-US" altLang="zh-CN" sz="1600"/>
              <a:t>2D</a:t>
            </a:r>
            <a:r>
              <a:rPr lang="zh-CN" altLang="en-US" sz="1600"/>
              <a:t>的图段名。该图段中的各基元在显示之前必须乘以这个变换矩阵。与这条指令相对立的，还有一条定义</a:t>
            </a:r>
            <a:r>
              <a:rPr lang="en-US" altLang="zh-CN" sz="1600"/>
              <a:t>3D</a:t>
            </a:r>
            <a:r>
              <a:rPr lang="zh-CN" altLang="en-US" sz="1600"/>
              <a:t>图段的几何变换</a:t>
            </a:r>
            <a:r>
              <a:rPr lang="en-US" altLang="zh-CN" sz="1600"/>
              <a:t>4×4</a:t>
            </a:r>
            <a:r>
              <a:rPr lang="zh-CN" altLang="en-US" sz="1600"/>
              <a:t>矩阵的命令：</a:t>
            </a:r>
          </a:p>
          <a:p>
            <a:pPr lvl="2"/>
            <a:r>
              <a:rPr lang="en-US" altLang="zh-CN" sz="1800"/>
              <a:t>Set_segment_transformation_3(Id,matrix)</a:t>
            </a:r>
          </a:p>
          <a:p>
            <a:pPr lvl="3"/>
            <a:r>
              <a:rPr lang="zh-CN" altLang="en-US" sz="1600"/>
              <a:t>该命令中，图段</a:t>
            </a:r>
            <a:r>
              <a:rPr lang="en-US" altLang="zh-CN" sz="1600"/>
              <a:t>Id</a:t>
            </a:r>
            <a:r>
              <a:rPr lang="zh-CN" altLang="en-US" sz="1600"/>
              <a:t>中所含的基元坐标必须是三维的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20509BB-0038-4A56-A455-F3F433AB8AF3}" type="datetime1">
              <a:rPr lang="zh-CN" altLang="en-US"/>
              <a:pPr/>
              <a:t>2010/11/8</a:t>
            </a:fld>
            <a:endParaRPr lang="en-US" altLang="zh-CN"/>
          </a:p>
        </p:txBody>
      </p:sp>
      <p:sp>
        <p:nvSpPr>
          <p:cNvPr id="6" name="灯片编号占位符 5"/>
          <p:cNvSpPr>
            <a:spLocks noGrp="1"/>
          </p:cNvSpPr>
          <p:nvPr>
            <p:ph type="sldNum" sz="quarter" idx="12"/>
          </p:nvPr>
        </p:nvSpPr>
        <p:spPr/>
        <p:txBody>
          <a:bodyPr/>
          <a:lstStyle/>
          <a:p>
            <a:fld id="{5293F3D2-2243-4EA8-A3C0-79375461B00B}" type="slidenum">
              <a:rPr lang="en-US" altLang="zh-CN"/>
              <a:pPr/>
              <a:t>9</a:t>
            </a:fld>
            <a:endParaRPr lang="en-US" altLang="zh-CN"/>
          </a:p>
        </p:txBody>
      </p:sp>
      <p:sp>
        <p:nvSpPr>
          <p:cNvPr id="828418" name="Rectangle 2"/>
          <p:cNvSpPr>
            <a:spLocks noGrp="1" noRot="1" noChangeArrowheads="1"/>
          </p:cNvSpPr>
          <p:nvPr>
            <p:ph type="title"/>
          </p:nvPr>
        </p:nvSpPr>
        <p:spPr/>
        <p:txBody>
          <a:bodyPr/>
          <a:lstStyle/>
          <a:p>
            <a:r>
              <a:rPr lang="zh-CN" altLang="en-US" b="1" u="sng"/>
              <a:t>第六章：图形数据结构</a:t>
            </a:r>
          </a:p>
        </p:txBody>
      </p:sp>
      <p:sp>
        <p:nvSpPr>
          <p:cNvPr id="828419" name="Rectangle 3"/>
          <p:cNvSpPr>
            <a:spLocks noGrp="1" noRot="1" noChangeArrowheads="1"/>
          </p:cNvSpPr>
          <p:nvPr>
            <p:ph type="body" idx="1"/>
          </p:nvPr>
        </p:nvSpPr>
        <p:spPr/>
        <p:txBody>
          <a:bodyPr/>
          <a:lstStyle/>
          <a:p>
            <a:pPr lvl="1"/>
            <a:r>
              <a:rPr lang="zh-CN" altLang="en-US" sz="2000"/>
              <a:t>与工作站有关的图段操作</a:t>
            </a:r>
          </a:p>
          <a:p>
            <a:pPr lvl="2"/>
            <a:r>
              <a:rPr lang="zh-CN" altLang="en-US" sz="1800"/>
              <a:t>图段的删除</a:t>
            </a:r>
          </a:p>
          <a:p>
            <a:pPr lvl="3"/>
            <a:r>
              <a:rPr lang="en-US" altLang="zh-CN" sz="1600"/>
              <a:t>Delete_segment_from_workstation(ws,sg)</a:t>
            </a:r>
          </a:p>
          <a:p>
            <a:pPr lvl="3"/>
            <a:r>
              <a:rPr lang="zh-CN" altLang="en-US" sz="1600"/>
              <a:t>该命令将图段</a:t>
            </a:r>
            <a:r>
              <a:rPr lang="en-US" altLang="zh-CN" sz="1600"/>
              <a:t>sg</a:t>
            </a:r>
            <a:r>
              <a:rPr lang="zh-CN" altLang="en-US" sz="1600"/>
              <a:t>从工作站</a:t>
            </a:r>
            <a:r>
              <a:rPr lang="en-US" altLang="zh-CN" sz="1600"/>
              <a:t>ws</a:t>
            </a:r>
            <a:r>
              <a:rPr lang="zh-CN" altLang="en-US" sz="1600"/>
              <a:t>中删去</a:t>
            </a:r>
          </a:p>
          <a:p>
            <a:pPr lvl="3"/>
            <a:r>
              <a:rPr lang="zh-CN" altLang="en-US" sz="1600"/>
              <a:t>例  下列语句将图段</a:t>
            </a:r>
            <a:r>
              <a:rPr lang="en-US" altLang="zh-CN" sz="1600"/>
              <a:t>duck</a:t>
            </a:r>
            <a:r>
              <a:rPr lang="zh-CN" altLang="en-US" sz="1600"/>
              <a:t>从工作站</a:t>
            </a:r>
            <a:r>
              <a:rPr lang="en-US" altLang="zh-CN" sz="1600"/>
              <a:t>4</a:t>
            </a:r>
            <a:r>
              <a:rPr lang="zh-CN" altLang="en-US" sz="1600"/>
              <a:t>中删去</a:t>
            </a:r>
          </a:p>
          <a:p>
            <a:pPr lvl="4"/>
            <a:r>
              <a:rPr lang="en-US" altLang="zh-CN" sz="1600"/>
              <a:t>Delete_segment_from_workstation(4,Duck);</a:t>
            </a:r>
          </a:p>
          <a:p>
            <a:pPr lvl="2"/>
            <a:r>
              <a:rPr lang="zh-CN" altLang="en-US" sz="1800"/>
              <a:t>图段的重画</a:t>
            </a:r>
          </a:p>
          <a:p>
            <a:pPr lvl="3"/>
            <a:r>
              <a:rPr lang="en-US" altLang="zh-CN" sz="1600"/>
              <a:t>Redraw_segments_on_workstation(ws)</a:t>
            </a:r>
          </a:p>
          <a:p>
            <a:pPr lvl="3"/>
            <a:r>
              <a:rPr lang="zh-CN" altLang="en-US" sz="1600"/>
              <a:t>该命令将工作站</a:t>
            </a:r>
            <a:r>
              <a:rPr lang="en-US" altLang="zh-CN" sz="1600"/>
              <a:t>ws</a:t>
            </a:r>
            <a:r>
              <a:rPr lang="zh-CN" altLang="en-US" sz="1600"/>
              <a:t>中所有的</a:t>
            </a:r>
            <a:r>
              <a:rPr lang="en-US" altLang="zh-CN" sz="1600"/>
              <a:t>segment</a:t>
            </a:r>
            <a:r>
              <a:rPr lang="zh-CN" altLang="en-US" sz="1600"/>
              <a:t>重新画一遍。它常用于工作站删去某</a:t>
            </a:r>
            <a:r>
              <a:rPr lang="en-US" altLang="zh-CN" sz="1600"/>
              <a:t>segment</a:t>
            </a:r>
            <a:r>
              <a:rPr lang="zh-CN" altLang="en-US" sz="1600"/>
              <a:t>之后</a:t>
            </a:r>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5437</TotalTime>
  <Words>8083</Words>
  <Application>Microsoft Office PowerPoint</Application>
  <PresentationFormat>全屏显示(4:3)</PresentationFormat>
  <Paragraphs>653</Paragraphs>
  <Slides>66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66</vt:i4>
      </vt:variant>
    </vt:vector>
  </HeadingPairs>
  <TitlesOfParts>
    <vt:vector size="73" baseType="lpstr">
      <vt:lpstr>Arial</vt:lpstr>
      <vt:lpstr>宋体</vt:lpstr>
      <vt:lpstr>Wingdings</vt:lpstr>
      <vt:lpstr>Times New Roman</vt:lpstr>
      <vt:lpstr>仿宋_GB2312</vt:lpstr>
      <vt:lpstr>Symbol</vt:lpstr>
      <vt:lpstr>诗情画意</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lpstr>第六章：图形数据结构</vt:lpstr>
    </vt:vector>
  </TitlesOfParts>
  <Company>Hope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liwei</dc:creator>
  <cp:lastModifiedBy>Danny</cp:lastModifiedBy>
  <cp:revision>574</cp:revision>
  <dcterms:created xsi:type="dcterms:W3CDTF">2002-12-10T13:13:42Z</dcterms:created>
  <dcterms:modified xsi:type="dcterms:W3CDTF">2010-11-07T17:03:48Z</dcterms:modified>
</cp:coreProperties>
</file>