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10"/>
  </p:notesMasterIdLst>
  <p:sldIdLst>
    <p:sldId id="620" r:id="rId3"/>
    <p:sldId id="621" r:id="rId4"/>
    <p:sldId id="622" r:id="rId5"/>
    <p:sldId id="623" r:id="rId6"/>
    <p:sldId id="720" r:id="rId7"/>
    <p:sldId id="721" r:id="rId8"/>
    <p:sldId id="626" r:id="rId9"/>
    <p:sldId id="627" r:id="rId10"/>
    <p:sldId id="628" r:id="rId11"/>
    <p:sldId id="629" r:id="rId12"/>
    <p:sldId id="630" r:id="rId13"/>
    <p:sldId id="631" r:id="rId14"/>
    <p:sldId id="632" r:id="rId15"/>
    <p:sldId id="633" r:id="rId16"/>
    <p:sldId id="634" r:id="rId17"/>
    <p:sldId id="635" r:id="rId18"/>
    <p:sldId id="722" r:id="rId19"/>
    <p:sldId id="637" r:id="rId20"/>
    <p:sldId id="715" r:id="rId21"/>
    <p:sldId id="716" r:id="rId22"/>
    <p:sldId id="717" r:id="rId23"/>
    <p:sldId id="638" r:id="rId24"/>
    <p:sldId id="639" r:id="rId25"/>
    <p:sldId id="640" r:id="rId26"/>
    <p:sldId id="641" r:id="rId27"/>
    <p:sldId id="642" r:id="rId28"/>
    <p:sldId id="643" r:id="rId29"/>
    <p:sldId id="723" r:id="rId30"/>
    <p:sldId id="645" r:id="rId31"/>
    <p:sldId id="703" r:id="rId32"/>
    <p:sldId id="704" r:id="rId33"/>
    <p:sldId id="705" r:id="rId34"/>
    <p:sldId id="706" r:id="rId35"/>
    <p:sldId id="707" r:id="rId36"/>
    <p:sldId id="708" r:id="rId37"/>
    <p:sldId id="709" r:id="rId38"/>
    <p:sldId id="710" r:id="rId39"/>
    <p:sldId id="711" r:id="rId40"/>
    <p:sldId id="712" r:id="rId41"/>
    <p:sldId id="713" r:id="rId42"/>
    <p:sldId id="714" r:id="rId43"/>
    <p:sldId id="646" r:id="rId44"/>
    <p:sldId id="647" r:id="rId45"/>
    <p:sldId id="648" r:id="rId46"/>
    <p:sldId id="649" r:id="rId47"/>
    <p:sldId id="650" r:id="rId48"/>
    <p:sldId id="724" r:id="rId49"/>
    <p:sldId id="652" r:id="rId50"/>
    <p:sldId id="725" r:id="rId51"/>
    <p:sldId id="727" r:id="rId52"/>
    <p:sldId id="655" r:id="rId53"/>
    <p:sldId id="656" r:id="rId54"/>
    <p:sldId id="657" r:id="rId55"/>
    <p:sldId id="718" r:id="rId56"/>
    <p:sldId id="658" r:id="rId57"/>
    <p:sldId id="659" r:id="rId58"/>
    <p:sldId id="660" r:id="rId59"/>
    <p:sldId id="661" r:id="rId60"/>
    <p:sldId id="662" r:id="rId61"/>
    <p:sldId id="663" r:id="rId62"/>
    <p:sldId id="664" r:id="rId63"/>
    <p:sldId id="665" r:id="rId64"/>
    <p:sldId id="666" r:id="rId65"/>
    <p:sldId id="719" r:id="rId66"/>
    <p:sldId id="667" r:id="rId67"/>
    <p:sldId id="668" r:id="rId68"/>
    <p:sldId id="669" r:id="rId69"/>
    <p:sldId id="729" r:id="rId70"/>
    <p:sldId id="671" r:id="rId71"/>
    <p:sldId id="672" r:id="rId72"/>
    <p:sldId id="673" r:id="rId73"/>
    <p:sldId id="674" r:id="rId74"/>
    <p:sldId id="675" r:id="rId75"/>
    <p:sldId id="676" r:id="rId76"/>
    <p:sldId id="677" r:id="rId77"/>
    <p:sldId id="678" r:id="rId78"/>
    <p:sldId id="679" r:id="rId79"/>
    <p:sldId id="680" r:id="rId80"/>
    <p:sldId id="681" r:id="rId81"/>
    <p:sldId id="682" r:id="rId82"/>
    <p:sldId id="683" r:id="rId83"/>
    <p:sldId id="684" r:id="rId84"/>
    <p:sldId id="685" r:id="rId85"/>
    <p:sldId id="686" r:id="rId86"/>
    <p:sldId id="687" r:id="rId87"/>
    <p:sldId id="688" r:id="rId88"/>
    <p:sldId id="689" r:id="rId89"/>
    <p:sldId id="690" r:id="rId90"/>
    <p:sldId id="691" r:id="rId91"/>
    <p:sldId id="692" r:id="rId92"/>
    <p:sldId id="693" r:id="rId93"/>
    <p:sldId id="736" r:id="rId94"/>
    <p:sldId id="695" r:id="rId95"/>
    <p:sldId id="696" r:id="rId96"/>
    <p:sldId id="697" r:id="rId97"/>
    <p:sldId id="698" r:id="rId98"/>
    <p:sldId id="699" r:id="rId99"/>
    <p:sldId id="700" r:id="rId100"/>
    <p:sldId id="701" r:id="rId101"/>
    <p:sldId id="730" r:id="rId102"/>
    <p:sldId id="702" r:id="rId103"/>
    <p:sldId id="731" r:id="rId104"/>
    <p:sldId id="732" r:id="rId105"/>
    <p:sldId id="533" r:id="rId106"/>
    <p:sldId id="733" r:id="rId107"/>
    <p:sldId id="734" r:id="rId108"/>
    <p:sldId id="735" r:id="rId10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97" autoAdjust="0"/>
  </p:normalViewPr>
  <p:slideViewPr>
    <p:cSldViewPr>
      <p:cViewPr varScale="1">
        <p:scale>
          <a:sx n="70" d="100"/>
          <a:sy n="70" d="100"/>
        </p:scale>
        <p:origin x="118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6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11264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147515A6-377D-41EF-95A3-29B4FED2017A}" type="slidenum">
              <a:rPr lang="en-US"/>
              <a:pPr>
                <a:defRPr/>
              </a:pPr>
              <a:t>‹#›</a:t>
            </a:fld>
            <a:endParaRPr lang="en-US"/>
          </a:p>
        </p:txBody>
      </p:sp>
    </p:spTree>
    <p:extLst>
      <p:ext uri="{BB962C8B-B14F-4D97-AF65-F5344CB8AC3E}">
        <p14:creationId xmlns:p14="http://schemas.microsoft.com/office/powerpoint/2010/main" val="4285564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8EC2548-790E-431B-B6DB-DFD6C5759C25}"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D004A7-A57A-4222-B446-CEEAA5FF3027}" type="slidenum">
              <a:rPr lang="en-US"/>
              <a:pPr>
                <a:defRPr/>
              </a:pPr>
              <a:t>‹#›</a:t>
            </a:fld>
            <a:endParaRPr lang="en-US"/>
          </a:p>
        </p:txBody>
      </p:sp>
    </p:spTree>
    <p:extLst>
      <p:ext uri="{BB962C8B-B14F-4D97-AF65-F5344CB8AC3E}">
        <p14:creationId xmlns:p14="http://schemas.microsoft.com/office/powerpoint/2010/main" val="377946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BADBF03-6BCF-4F21-9082-4146EFDD9B45}"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F29CE7-EE9B-4F52-9EBD-57CF6B5A2AE4}" type="slidenum">
              <a:rPr lang="en-US"/>
              <a:pPr>
                <a:defRPr/>
              </a:pPr>
              <a:t>‹#›</a:t>
            </a:fld>
            <a:endParaRPr lang="en-US"/>
          </a:p>
        </p:txBody>
      </p:sp>
    </p:spTree>
    <p:extLst>
      <p:ext uri="{BB962C8B-B14F-4D97-AF65-F5344CB8AC3E}">
        <p14:creationId xmlns:p14="http://schemas.microsoft.com/office/powerpoint/2010/main" val="6990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8162E70-53E7-4C3A-85F2-6F7C993B33DB}"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DA4463-5644-4150-8E56-2F9A841AE8F7}" type="slidenum">
              <a:rPr lang="en-US"/>
              <a:pPr>
                <a:defRPr/>
              </a:pPr>
              <a:t>‹#›</a:t>
            </a:fld>
            <a:endParaRPr lang="en-US"/>
          </a:p>
        </p:txBody>
      </p:sp>
    </p:spTree>
    <p:extLst>
      <p:ext uri="{BB962C8B-B14F-4D97-AF65-F5344CB8AC3E}">
        <p14:creationId xmlns:p14="http://schemas.microsoft.com/office/powerpoint/2010/main" val="407913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6B5E3D9-615F-41AD-AA23-D191C139D25B}"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4838B3-3D40-4730-965E-0F4D794686ED}" type="slidenum">
              <a:rPr lang="en-US"/>
              <a:pPr>
                <a:defRPr/>
              </a:pPr>
              <a:t>‹#›</a:t>
            </a:fld>
            <a:endParaRPr lang="en-US"/>
          </a:p>
        </p:txBody>
      </p:sp>
    </p:spTree>
    <p:extLst>
      <p:ext uri="{BB962C8B-B14F-4D97-AF65-F5344CB8AC3E}">
        <p14:creationId xmlns:p14="http://schemas.microsoft.com/office/powerpoint/2010/main" val="232806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55C26FB-1FB5-4067-8BA1-6C811A8FFEAA}"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BF56B-9B0A-4CE4-B095-017442857E58}" type="slidenum">
              <a:rPr lang="en-US"/>
              <a:pPr>
                <a:defRPr/>
              </a:pPr>
              <a:t>‹#›</a:t>
            </a:fld>
            <a:endParaRPr lang="en-US"/>
          </a:p>
        </p:txBody>
      </p:sp>
    </p:spTree>
    <p:extLst>
      <p:ext uri="{BB962C8B-B14F-4D97-AF65-F5344CB8AC3E}">
        <p14:creationId xmlns:p14="http://schemas.microsoft.com/office/powerpoint/2010/main" val="1603167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D43FF50-CD6D-4580-938D-062FC7BC6CEB}"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9CAAC-75C7-4F04-985D-1430053CDBBE}" type="slidenum">
              <a:rPr lang="en-US"/>
              <a:pPr>
                <a:defRPr/>
              </a:pPr>
              <a:t>‹#›</a:t>
            </a:fld>
            <a:endParaRPr lang="en-US"/>
          </a:p>
        </p:txBody>
      </p:sp>
    </p:spTree>
    <p:extLst>
      <p:ext uri="{BB962C8B-B14F-4D97-AF65-F5344CB8AC3E}">
        <p14:creationId xmlns:p14="http://schemas.microsoft.com/office/powerpoint/2010/main" val="100253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A6F0D005-97C6-40C4-A47D-5E1AA202A82D}"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9BFA12-5B82-47CC-B802-60FF37E04CAE}" type="slidenum">
              <a:rPr lang="en-US"/>
              <a:pPr>
                <a:defRPr/>
              </a:pPr>
              <a:t>‹#›</a:t>
            </a:fld>
            <a:endParaRPr lang="en-US"/>
          </a:p>
        </p:txBody>
      </p:sp>
    </p:spTree>
    <p:extLst>
      <p:ext uri="{BB962C8B-B14F-4D97-AF65-F5344CB8AC3E}">
        <p14:creationId xmlns:p14="http://schemas.microsoft.com/office/powerpoint/2010/main" val="319552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5F9F5D6-3486-4F65-948A-E8E300276658}" type="datetime1">
              <a:rPr lang="zh-CN" altLang="en-US"/>
              <a:pPr>
                <a:defRPr/>
              </a:pPr>
              <a:t>2016/12/30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8AF767D-D1FB-4FBD-B074-0683F32BB9C5}" type="slidenum">
              <a:rPr lang="en-US"/>
              <a:pPr>
                <a:defRPr/>
              </a:pPr>
              <a:t>‹#›</a:t>
            </a:fld>
            <a:endParaRPr lang="en-US"/>
          </a:p>
        </p:txBody>
      </p:sp>
    </p:spTree>
    <p:extLst>
      <p:ext uri="{BB962C8B-B14F-4D97-AF65-F5344CB8AC3E}">
        <p14:creationId xmlns:p14="http://schemas.microsoft.com/office/powerpoint/2010/main" val="1099637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A888AC07-CEB9-4FD5-AC1B-F368FEF261E4}" type="datetime1">
              <a:rPr lang="zh-CN" altLang="en-US"/>
              <a:pPr>
                <a:defRPr/>
              </a:pPr>
              <a:t>2016/12/30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5E172EA-3FBD-46A3-8885-0AF007954202}" type="slidenum">
              <a:rPr lang="en-US"/>
              <a:pPr>
                <a:defRPr/>
              </a:pPr>
              <a:t>‹#›</a:t>
            </a:fld>
            <a:endParaRPr lang="en-US"/>
          </a:p>
        </p:txBody>
      </p:sp>
    </p:spTree>
    <p:extLst>
      <p:ext uri="{BB962C8B-B14F-4D97-AF65-F5344CB8AC3E}">
        <p14:creationId xmlns:p14="http://schemas.microsoft.com/office/powerpoint/2010/main" val="1827366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FDDC679-26C1-46BB-932F-77AB1230C357}" type="datetime1">
              <a:rPr lang="zh-CN" altLang="en-US"/>
              <a:pPr>
                <a:defRPr/>
              </a:pPr>
              <a:t>2016/12/30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131E1C-1768-4F52-8BD7-B77C06F7A5BD}" type="slidenum">
              <a:rPr lang="en-US"/>
              <a:pPr>
                <a:defRPr/>
              </a:pPr>
              <a:t>‹#›</a:t>
            </a:fld>
            <a:endParaRPr lang="en-US"/>
          </a:p>
        </p:txBody>
      </p:sp>
    </p:spTree>
    <p:extLst>
      <p:ext uri="{BB962C8B-B14F-4D97-AF65-F5344CB8AC3E}">
        <p14:creationId xmlns:p14="http://schemas.microsoft.com/office/powerpoint/2010/main" val="65440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6C9F299-CD31-48CF-B834-FCD613ECAFD6}"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915A94-825D-453C-BD64-1C4E854FEA0E}" type="slidenum">
              <a:rPr lang="en-US"/>
              <a:pPr>
                <a:defRPr/>
              </a:pPr>
              <a:t>‹#›</a:t>
            </a:fld>
            <a:endParaRPr lang="en-US"/>
          </a:p>
        </p:txBody>
      </p:sp>
    </p:spTree>
    <p:extLst>
      <p:ext uri="{BB962C8B-B14F-4D97-AF65-F5344CB8AC3E}">
        <p14:creationId xmlns:p14="http://schemas.microsoft.com/office/powerpoint/2010/main" val="122784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64AFCE4-8EF9-4B01-B092-BF2A3F89AA31}"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907D7C-F90F-40F2-95EF-FA4023B20C04}" type="slidenum">
              <a:rPr lang="en-US"/>
              <a:pPr>
                <a:defRPr/>
              </a:pPr>
              <a:t>‹#›</a:t>
            </a:fld>
            <a:endParaRPr lang="en-US"/>
          </a:p>
        </p:txBody>
      </p:sp>
    </p:spTree>
    <p:extLst>
      <p:ext uri="{BB962C8B-B14F-4D97-AF65-F5344CB8AC3E}">
        <p14:creationId xmlns:p14="http://schemas.microsoft.com/office/powerpoint/2010/main" val="556791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5604991-DE90-401C-B47D-AE5BE3CF3B1A}"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0514CC-8DAF-439C-99D5-D0B0E24C8954}" type="slidenum">
              <a:rPr lang="en-US"/>
              <a:pPr>
                <a:defRPr/>
              </a:pPr>
              <a:t>‹#›</a:t>
            </a:fld>
            <a:endParaRPr lang="en-US"/>
          </a:p>
        </p:txBody>
      </p:sp>
    </p:spTree>
    <p:extLst>
      <p:ext uri="{BB962C8B-B14F-4D97-AF65-F5344CB8AC3E}">
        <p14:creationId xmlns:p14="http://schemas.microsoft.com/office/powerpoint/2010/main" val="28741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DDA88E2-3BA7-43EF-93D1-C9AFF1F714A2}"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214673-D8EF-4BB6-B8EB-7E62BD0E9B2E}" type="slidenum">
              <a:rPr lang="en-US"/>
              <a:pPr>
                <a:defRPr/>
              </a:pPr>
              <a:t>‹#›</a:t>
            </a:fld>
            <a:endParaRPr lang="en-US"/>
          </a:p>
        </p:txBody>
      </p:sp>
    </p:spTree>
    <p:extLst>
      <p:ext uri="{BB962C8B-B14F-4D97-AF65-F5344CB8AC3E}">
        <p14:creationId xmlns:p14="http://schemas.microsoft.com/office/powerpoint/2010/main" val="3859623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1E66358-87F3-496C-9E52-7580AE9042A1}"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6CA3AE-7CCE-4FB8-A0BC-4C986E94B0B8}" type="slidenum">
              <a:rPr lang="en-US"/>
              <a:pPr>
                <a:defRPr/>
              </a:pPr>
              <a:t>‹#›</a:t>
            </a:fld>
            <a:endParaRPr lang="en-US"/>
          </a:p>
        </p:txBody>
      </p:sp>
    </p:spTree>
    <p:extLst>
      <p:ext uri="{BB962C8B-B14F-4D97-AF65-F5344CB8AC3E}">
        <p14:creationId xmlns:p14="http://schemas.microsoft.com/office/powerpoint/2010/main" val="97877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001C0F2-2601-48E7-A339-C454DB65E123}" type="datetime1">
              <a:rPr lang="zh-CN" altLang="en-US"/>
              <a:pPr>
                <a:defRPr/>
              </a:pPr>
              <a:t>2016/12/30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DD6007-EB72-4034-89E7-9662EDA92296}" type="slidenum">
              <a:rPr lang="en-US"/>
              <a:pPr>
                <a:defRPr/>
              </a:pPr>
              <a:t>‹#›</a:t>
            </a:fld>
            <a:endParaRPr lang="en-US"/>
          </a:p>
        </p:txBody>
      </p:sp>
    </p:spTree>
    <p:extLst>
      <p:ext uri="{BB962C8B-B14F-4D97-AF65-F5344CB8AC3E}">
        <p14:creationId xmlns:p14="http://schemas.microsoft.com/office/powerpoint/2010/main" val="367273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BCC896E8-31F9-4737-82B5-3179FE57B8E1}"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D1C0C0-0F6C-4EEA-9257-58032DB88969}" type="slidenum">
              <a:rPr lang="en-US"/>
              <a:pPr>
                <a:defRPr/>
              </a:pPr>
              <a:t>‹#›</a:t>
            </a:fld>
            <a:endParaRPr lang="en-US"/>
          </a:p>
        </p:txBody>
      </p:sp>
    </p:spTree>
    <p:extLst>
      <p:ext uri="{BB962C8B-B14F-4D97-AF65-F5344CB8AC3E}">
        <p14:creationId xmlns:p14="http://schemas.microsoft.com/office/powerpoint/2010/main" val="401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07A0139-668E-4F1A-B4CC-47F2883C4128}" type="datetime1">
              <a:rPr lang="zh-CN" altLang="en-US"/>
              <a:pPr>
                <a:defRPr/>
              </a:pPr>
              <a:t>2016/12/30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0FB6200-F1D7-4491-87A4-97841AC7A354}" type="slidenum">
              <a:rPr lang="en-US"/>
              <a:pPr>
                <a:defRPr/>
              </a:pPr>
              <a:t>‹#›</a:t>
            </a:fld>
            <a:endParaRPr lang="en-US"/>
          </a:p>
        </p:txBody>
      </p:sp>
    </p:spTree>
    <p:extLst>
      <p:ext uri="{BB962C8B-B14F-4D97-AF65-F5344CB8AC3E}">
        <p14:creationId xmlns:p14="http://schemas.microsoft.com/office/powerpoint/2010/main" val="110115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0E41B93-2C7F-4010-9298-D3D8BFAC7EAD}" type="datetime1">
              <a:rPr lang="zh-CN" altLang="en-US"/>
              <a:pPr>
                <a:defRPr/>
              </a:pPr>
              <a:t>2016/12/30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150DFB-1C45-4A77-B51B-EE64024EA312}" type="slidenum">
              <a:rPr lang="en-US"/>
              <a:pPr>
                <a:defRPr/>
              </a:pPr>
              <a:t>‹#›</a:t>
            </a:fld>
            <a:endParaRPr lang="en-US"/>
          </a:p>
        </p:txBody>
      </p:sp>
    </p:spTree>
    <p:extLst>
      <p:ext uri="{BB962C8B-B14F-4D97-AF65-F5344CB8AC3E}">
        <p14:creationId xmlns:p14="http://schemas.microsoft.com/office/powerpoint/2010/main" val="350906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AC2CFD8-4120-43F5-8F28-CCEE47F2448F}" type="datetime1">
              <a:rPr lang="zh-CN" altLang="en-US"/>
              <a:pPr>
                <a:defRPr/>
              </a:pPr>
              <a:t>2016/12/30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CFAF967-CC97-42E1-A6B4-F3BB4DF2A107}" type="slidenum">
              <a:rPr lang="en-US"/>
              <a:pPr>
                <a:defRPr/>
              </a:pPr>
              <a:t>‹#›</a:t>
            </a:fld>
            <a:endParaRPr lang="en-US"/>
          </a:p>
        </p:txBody>
      </p:sp>
    </p:spTree>
    <p:extLst>
      <p:ext uri="{BB962C8B-B14F-4D97-AF65-F5344CB8AC3E}">
        <p14:creationId xmlns:p14="http://schemas.microsoft.com/office/powerpoint/2010/main" val="352750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BFC301B-DAB3-4D19-84E8-6860FA6ECFB3}"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ED8866-5C6F-4C38-AF08-74F092F92FC9}" type="slidenum">
              <a:rPr lang="en-US"/>
              <a:pPr>
                <a:defRPr/>
              </a:pPr>
              <a:t>‹#›</a:t>
            </a:fld>
            <a:endParaRPr lang="en-US"/>
          </a:p>
        </p:txBody>
      </p:sp>
    </p:spTree>
    <p:extLst>
      <p:ext uri="{BB962C8B-B14F-4D97-AF65-F5344CB8AC3E}">
        <p14:creationId xmlns:p14="http://schemas.microsoft.com/office/powerpoint/2010/main" val="380658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129D305-FDC2-45B9-8B11-39E6B53D71C9}" type="datetime1">
              <a:rPr lang="zh-CN" altLang="en-US"/>
              <a:pPr>
                <a:defRPr/>
              </a:pPr>
              <a:t>2016/12/30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983BBA-65EB-41A4-82D0-3C7CC698AB4D}" type="slidenum">
              <a:rPr lang="en-US"/>
              <a:pPr>
                <a:defRPr/>
              </a:pPr>
              <a:t>‹#›</a:t>
            </a:fld>
            <a:endParaRPr lang="en-US"/>
          </a:p>
        </p:txBody>
      </p:sp>
    </p:spTree>
    <p:extLst>
      <p:ext uri="{BB962C8B-B14F-4D97-AF65-F5344CB8AC3E}">
        <p14:creationId xmlns:p14="http://schemas.microsoft.com/office/powerpoint/2010/main" val="18680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96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CCBBD3F5-9D96-46B7-904C-A50C26DA35C3}" type="datetime1">
              <a:rPr lang="zh-CN" altLang="en-US"/>
              <a:pPr>
                <a:defRPr/>
              </a:pPr>
              <a:t>2016/12/30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C6A3F7F3-3C00-4A8F-B7AB-0375C646C3E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23"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E308C51F-4AAE-4B62-A845-9B0950C83295}" type="datetime1">
              <a:rPr lang="zh-CN" altLang="en-US"/>
              <a:pPr>
                <a:defRPr/>
              </a:pPr>
              <a:t>2016/12/30</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E3FADEE5-AFA7-4C17-95C0-FA7BE352E6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http:/www.ekany.com/wdg98/cg/contents/chapter2/2_6_8.gif" TargetMode="External"/><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http:/www.lnnu.edu.cn/xdjyjx/tuxing/Chapter2/CG_Gif_2_022.gif" TargetMode="External"/><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http:/www.lnnu.edu.cn/xdjyjx/tuxing/Chapter2/CG_Gif_2_023.gif" TargetMode="External"/><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http:/www.lnnu.edu.cn/xdjyjx/tuxing/Chapter2/CG_Gif_2_025.gif" TargetMode="External"/><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http:/www.lnnu.edu.cn/xdjyjx/tuxing/Chapter2/CG_Gif_2_209.gif" TargetMode="External"/><Relationship Id="rId4" Type="http://schemas.openxmlformats.org/officeDocument/2006/relationships/image" Target="../media/image71.png"/></Relationships>
</file>

<file path=ppt/slides/_rels/slide10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oleObject" Target="../embeddings/oleObject47.bin"/><Relationship Id="rId4" Type="http://schemas.openxmlformats.org/officeDocument/2006/relationships/image" Target="http:/www.lnnu.edu.cn/xdjyjx/tuxing/Chapter2/CG_Gif_2_214.gi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http:/www.lnnu.edu.cn/xdjyjx/tuxing/Chapter2/CG_Gif_2_004.gif"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4.bin"/><Relationship Id="rId10" Type="http://schemas.openxmlformats.org/officeDocument/2006/relationships/oleObject" Target="../embeddings/oleObject8.bin"/><Relationship Id="rId4" Type="http://schemas.openxmlformats.org/officeDocument/2006/relationships/image" Target="../media/image10.wmf"/><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image" Target="http:/www.lnnu.edu.cn/xdjyjx/tuxing/Chapter2/CG_Gif_2_005.gif"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http:/www.lnnu.edu.cn/xdjyjx/tuxing/Chapter2/CG_Gif_2_006.gif"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http:/www.lnnu.edu.cn/xdjyjx/tuxing/Chapter2/CG_Gif_2_008.gif" TargetMode="External"/><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http:/www.lnnu.edu.cn/xdjyjx/tuxing/Chapter2/CG_Gif_2_009.gif" TargetMode="Externa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http:/www.lnnu.edu.cn/xdjyjx/tuxing/Chapter2/CG_Gif_2_204.gif" TargetMode="External"/><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http:/www.lnnu.edu.cn/xdjyjx/tuxing/Chapter2/CG_Gif_2_014.gif" TargetMode="External"/><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http:/www.lnnu.edu.cn/xdjyjx/tuxing/Chapter2/CG_Gif_2_013.gif" TargetMode="Externa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http:/www.ekany.com/wdg98/cg/contents/chapter2/2_4_1.gif" TargetMode="External"/><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http:/www.ekany.com/wdg98/cg/contents/chapter2/2_4_2.gif"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1.wmf"/></Relationships>
</file>

<file path=ppt/slides/_rels/slide72.xml.rels><?xml version="1.0" encoding="UTF-8" standalone="yes"?>
<Relationships xmlns="http://schemas.openxmlformats.org/package/2006/relationships"><Relationship Id="rId3" Type="http://schemas.openxmlformats.org/officeDocument/2006/relationships/image" Target="http:/www.ekany.com/wdg98/cg/contents/chapter2/2_4_3.gif" TargetMode="External"/><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http:/www.ekany.com/wdg98/cg/contents/chapter2/2_4_4.gif" TargetMode="External"/><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http:/www.ekany.com/wdg98/cg/contents/chapter2/2_4_4.gif" TargetMode="External"/><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image" Target="http:/www.lnnu.edu.cn/xdjyjx/tuxing/Chapter2/CG_Gif_2_002.g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http:/www.lnnu.edu.cn/xdjyjx/tuxing/Chapter2/CG_Gif_2_206.gif" TargetMode="External"/><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42.bin"/><Relationship Id="rId4" Type="http://schemas.openxmlformats.org/officeDocument/2006/relationships/image" Target="../media/image58.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6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http:/www.lnnu.edu.cn/xdjyjx/tuxing/Chapter2/CG_Gif_2_208.gif" TargetMode="External"/><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62.png"/></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4.png"/><Relationship Id="rId5" Type="http://schemas.openxmlformats.org/officeDocument/2006/relationships/oleObject" Target="../embeddings/oleObject46.bin"/><Relationship Id="rId4" Type="http://schemas.openxmlformats.org/officeDocument/2006/relationships/image" Target="../media/image6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CCC8E6-372B-4AD6-AA87-9BA63F56FF08}" type="datetime1">
              <a:rPr lang="en-US" altLang="zh-CN" sz="1400"/>
              <a:pPr eaLnBrk="1" hangingPunct="1"/>
              <a:t>12/30/2016</a:t>
            </a:fld>
            <a:endParaRPr lang="en-US" altLang="zh-CN" sz="1400"/>
          </a:p>
        </p:txBody>
      </p:sp>
      <p:sp>
        <p:nvSpPr>
          <p:cNvPr id="3174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60FAB68-24F5-4ECD-95AD-2B8ECF42F4F7}" type="slidenum">
              <a:rPr lang="en-US" altLang="zh-CN" sz="1400"/>
              <a:pPr algn="r" eaLnBrk="1" hangingPunct="1"/>
              <a:t>1</a:t>
            </a:fld>
            <a:endParaRPr lang="en-US" altLang="zh-CN" sz="1400"/>
          </a:p>
        </p:txBody>
      </p:sp>
      <p:sp>
        <p:nvSpPr>
          <p:cNvPr id="3174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1749" name="Rectangle 3"/>
          <p:cNvSpPr>
            <a:spLocks noGrp="1" noRot="1" noChangeArrowheads="1"/>
          </p:cNvSpPr>
          <p:nvPr>
            <p:ph type="body" idx="4294967295"/>
          </p:nvPr>
        </p:nvSpPr>
        <p:spPr/>
        <p:txBody>
          <a:bodyPr/>
          <a:lstStyle/>
          <a:p>
            <a:pPr algn="just" eaLnBrk="1" hangingPunct="1"/>
            <a:r>
              <a:rPr lang="zh-CN" sz="2400" dirty="0" smtClean="0"/>
              <a:t>本章主要介绍光栅图形学的基本算法</a:t>
            </a:r>
          </a:p>
          <a:p>
            <a:pPr algn="just" eaLnBrk="1" hangingPunct="1"/>
            <a:r>
              <a:rPr lang="zh-CN" sz="2400" dirty="0" smtClean="0"/>
              <a:t>基本概念 </a:t>
            </a:r>
          </a:p>
          <a:p>
            <a:pPr lvl="1" algn="just" eaLnBrk="1" hangingPunct="1"/>
            <a:r>
              <a:rPr lang="zh-CN" sz="2000" dirty="0" smtClean="0"/>
              <a:t>光栅显示器</a:t>
            </a:r>
          </a:p>
          <a:p>
            <a:pPr lvl="2" algn="just" eaLnBrk="1" hangingPunct="1"/>
            <a:r>
              <a:rPr lang="zh-CN" sz="1800" dirty="0" smtClean="0"/>
              <a:t>一个象素矩阵。光栅显示器上的任何一个图形都是一些具有一种或多种颜色和灰度象素的集合。由于象素个数、颜色、灰度等级都是有限的，而且象素是有大小的，所以光栅图形只是实际图形的近似</a:t>
            </a:r>
          </a:p>
          <a:p>
            <a:pPr lvl="1" algn="just" eaLnBrk="1" hangingPunct="1"/>
            <a:r>
              <a:rPr lang="zh-CN" sz="2000" dirty="0" smtClean="0"/>
              <a:t>光栅图形</a:t>
            </a:r>
          </a:p>
          <a:p>
            <a:pPr lvl="2" algn="just" eaLnBrk="1" hangingPunct="1"/>
            <a:r>
              <a:rPr lang="zh-CN" sz="1800" dirty="0" smtClean="0"/>
              <a:t>光栅显示器上显示的图形</a:t>
            </a:r>
          </a:p>
          <a:p>
            <a:pPr lvl="1" algn="just" eaLnBrk="1" hangingPunct="1"/>
            <a:r>
              <a:rPr lang="zh-CN" sz="2000" dirty="0" smtClean="0"/>
              <a:t>光栅图形学要研究的内容</a:t>
            </a:r>
          </a:p>
          <a:p>
            <a:pPr lvl="2" algn="just" eaLnBrk="1" hangingPunct="1"/>
            <a:r>
              <a:rPr lang="zh-CN" sz="1800" dirty="0" smtClean="0"/>
              <a:t>如何使光栅图形最完美地逼近实际图形</a:t>
            </a:r>
          </a:p>
          <a:p>
            <a:pPr lvl="1" algn="just" eaLnBrk="1" hangingPunct="1"/>
            <a:r>
              <a:rPr lang="zh-CN" sz="2000" dirty="0" smtClean="0"/>
              <a:t>图形的扫描转换或光栅化</a:t>
            </a:r>
          </a:p>
          <a:p>
            <a:pPr lvl="2" algn="just" eaLnBrk="1" hangingPunct="1"/>
            <a:r>
              <a:rPr lang="zh-CN" sz="1800" dirty="0" smtClean="0"/>
              <a:t>确定最佳逼近图形的象素集合，并用指定的颜色和灰度设置象素的过程</a:t>
            </a:r>
            <a:r>
              <a:rPr lang="zh-CN" sz="1800" dirty="0" smtClean="0">
                <a:latin typeface="Times New Roman" pitchFamily="18" charset="0"/>
                <a:ea typeface="仿宋_GB2312" pitchFamily="49"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F463AB-6786-4F89-ABB8-864D50BC9A32}" type="datetime1">
              <a:rPr lang="en-US" altLang="zh-CN" sz="1400"/>
              <a:pPr eaLnBrk="1" hangingPunct="1"/>
              <a:t>12/30/2016</a:t>
            </a:fld>
            <a:endParaRPr lang="en-US" altLang="zh-CN" sz="1400"/>
          </a:p>
        </p:txBody>
      </p:sp>
      <p:sp>
        <p:nvSpPr>
          <p:cNvPr id="4096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5E154A4-40D6-4249-8AE0-E2B2464A3A6B}" type="slidenum">
              <a:rPr lang="en-US" altLang="zh-CN" sz="1400"/>
              <a:pPr algn="r" eaLnBrk="1" hangingPunct="1"/>
              <a:t>10</a:t>
            </a:fld>
            <a:endParaRPr lang="en-US" altLang="zh-CN" sz="1400"/>
          </a:p>
        </p:txBody>
      </p:sp>
      <p:sp>
        <p:nvSpPr>
          <p:cNvPr id="4096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0965" name="Rectangle 3"/>
          <p:cNvSpPr>
            <a:spLocks noGrp="1" noRot="1" noChangeArrowheads="1"/>
          </p:cNvSpPr>
          <p:nvPr>
            <p:ph type="body" idx="4294967295"/>
          </p:nvPr>
        </p:nvSpPr>
        <p:spPr/>
        <p:txBody>
          <a:bodyPr/>
          <a:lstStyle/>
          <a:p>
            <a:pPr lvl="2" algn="just" eaLnBrk="1" hangingPunct="1"/>
            <a:r>
              <a:rPr lang="zh-CN" sz="1800" dirty="0" smtClean="0"/>
              <a:t>因为</a:t>
            </a:r>
            <a:r>
              <a:rPr lang="en-US" altLang="zh-CN" sz="1800" i="1" dirty="0" smtClean="0"/>
              <a:t>d</a:t>
            </a:r>
            <a:r>
              <a:rPr lang="zh-CN" sz="1800" dirty="0" smtClean="0"/>
              <a:t>是</a:t>
            </a:r>
            <a:r>
              <a:rPr lang="en-US" altLang="zh-CN" sz="1800" i="1" dirty="0" err="1" smtClean="0"/>
              <a:t>xp</a:t>
            </a:r>
            <a:r>
              <a:rPr lang="en-US" altLang="zh-CN" sz="1800" dirty="0" smtClean="0"/>
              <a:t>, </a:t>
            </a:r>
            <a:r>
              <a:rPr lang="en-US" altLang="zh-CN" sz="1800" i="1" dirty="0" err="1" smtClean="0"/>
              <a:t>yp</a:t>
            </a:r>
            <a:r>
              <a:rPr lang="zh-CN" sz="1800" dirty="0" smtClean="0"/>
              <a:t>的线性函数，可用增量计算提高运算效率</a:t>
            </a:r>
          </a:p>
          <a:p>
            <a:pPr lvl="2" algn="just" eaLnBrk="1" hangingPunct="1"/>
            <a:r>
              <a:rPr lang="zh-CN" sz="1800" dirty="0" smtClean="0"/>
              <a:t>对当前象素</a:t>
            </a:r>
          </a:p>
          <a:p>
            <a:pPr lvl="3" algn="just" eaLnBrk="1" hangingPunct="1"/>
            <a:r>
              <a:rPr lang="zh-CN" sz="1600" dirty="0" smtClean="0"/>
              <a:t>若</a:t>
            </a:r>
            <a:r>
              <a:rPr lang="en-US" altLang="zh-CN" sz="1600" i="1" dirty="0" smtClean="0"/>
              <a:t>d&gt;</a:t>
            </a:r>
            <a:r>
              <a:rPr lang="en-US" altLang="zh-CN" sz="1600" dirty="0" smtClean="0"/>
              <a:t>0</a:t>
            </a:r>
            <a:r>
              <a:rPr lang="zh-CN" sz="1600" dirty="0" smtClean="0"/>
              <a:t>，则取正右方象素</a:t>
            </a:r>
            <a:r>
              <a:rPr lang="en-US" altLang="zh-CN" sz="1600" i="1" dirty="0" smtClean="0"/>
              <a:t>P</a:t>
            </a:r>
            <a:r>
              <a:rPr lang="en-US" altLang="zh-CN" sz="1600" dirty="0" smtClean="0"/>
              <a:t>1(</a:t>
            </a:r>
            <a:r>
              <a:rPr lang="en-US" altLang="zh-CN" sz="1600" i="1" dirty="0" smtClean="0"/>
              <a:t>xp</a:t>
            </a:r>
            <a:r>
              <a:rPr lang="en-US" altLang="zh-CN" sz="1600" dirty="0" smtClean="0"/>
              <a:t>+1, </a:t>
            </a:r>
            <a:r>
              <a:rPr lang="en-US" altLang="zh-CN" sz="1600" dirty="0" err="1" smtClean="0"/>
              <a:t>y</a:t>
            </a:r>
            <a:r>
              <a:rPr lang="en-US" altLang="zh-CN" sz="1600" i="1" dirty="0" err="1" smtClean="0"/>
              <a:t>p</a:t>
            </a:r>
            <a:r>
              <a:rPr lang="en-US" altLang="zh-CN" sz="1600" dirty="0" smtClean="0"/>
              <a:t>), </a:t>
            </a:r>
            <a:r>
              <a:rPr lang="zh-CN" sz="1600" dirty="0" smtClean="0"/>
              <a:t>要判下一个象素位置，应计算 </a:t>
            </a:r>
            <a:r>
              <a:rPr lang="en-US" altLang="zh-CN" sz="1600" i="1" dirty="0" smtClean="0"/>
              <a:t>d</a:t>
            </a:r>
            <a:r>
              <a:rPr lang="en-US" altLang="zh-CN" sz="1600" dirty="0" smtClean="0"/>
              <a:t>1=</a:t>
            </a:r>
            <a:r>
              <a:rPr lang="en-US" altLang="zh-CN" sz="1600" i="1" dirty="0" smtClean="0"/>
              <a:t>F</a:t>
            </a:r>
            <a:r>
              <a:rPr lang="en-US" altLang="zh-CN" sz="1600" dirty="0" smtClean="0"/>
              <a:t>(</a:t>
            </a:r>
            <a:r>
              <a:rPr lang="en-US" altLang="zh-CN" sz="1600" i="1" dirty="0" smtClean="0"/>
              <a:t>xp</a:t>
            </a:r>
            <a:r>
              <a:rPr lang="en-US" altLang="zh-CN" sz="1600" dirty="0" smtClean="0"/>
              <a:t>+2, </a:t>
            </a:r>
            <a:r>
              <a:rPr lang="en-US" altLang="zh-CN" sz="1600" i="1" dirty="0" smtClean="0"/>
              <a:t>yp</a:t>
            </a:r>
            <a:r>
              <a:rPr lang="en-US" altLang="zh-CN" sz="1600" dirty="0" smtClean="0"/>
              <a:t>+0.5)=</a:t>
            </a:r>
            <a:r>
              <a:rPr lang="en-US" altLang="zh-CN" sz="1600" i="1" dirty="0" smtClean="0"/>
              <a:t>a</a:t>
            </a:r>
            <a:r>
              <a:rPr lang="en-US" altLang="zh-CN" sz="1600" dirty="0" smtClean="0"/>
              <a:t>(</a:t>
            </a:r>
            <a:r>
              <a:rPr lang="en-US" altLang="zh-CN" sz="1600" i="1" dirty="0" smtClean="0"/>
              <a:t>xp</a:t>
            </a:r>
            <a:r>
              <a:rPr lang="en-US" altLang="zh-CN" sz="1600" dirty="0" smtClean="0"/>
              <a:t>+2)+</a:t>
            </a:r>
            <a:r>
              <a:rPr lang="en-US" altLang="zh-CN" sz="1600" i="1" dirty="0" smtClean="0"/>
              <a:t>b</a:t>
            </a:r>
            <a:r>
              <a:rPr lang="en-US" altLang="zh-CN" sz="1600" dirty="0" smtClean="0"/>
              <a:t>(</a:t>
            </a:r>
            <a:r>
              <a:rPr lang="en-US" altLang="zh-CN" sz="1600" i="1" dirty="0" smtClean="0"/>
              <a:t>yp</a:t>
            </a:r>
            <a:r>
              <a:rPr lang="en-US" altLang="zh-CN" sz="1600" dirty="0" smtClean="0"/>
              <a:t>+0.5)=</a:t>
            </a:r>
            <a:r>
              <a:rPr lang="en-US" altLang="zh-CN" sz="1600" i="1" dirty="0" err="1" smtClean="0"/>
              <a:t>d</a:t>
            </a:r>
            <a:r>
              <a:rPr lang="en-US" altLang="zh-CN" sz="1600" dirty="0" err="1" smtClean="0"/>
              <a:t>+</a:t>
            </a:r>
            <a:r>
              <a:rPr lang="en-US" altLang="zh-CN" sz="1600" i="1" dirty="0" err="1" smtClean="0"/>
              <a:t>a</a:t>
            </a:r>
            <a:r>
              <a:rPr lang="zh-CN" sz="1600" dirty="0" smtClean="0"/>
              <a:t>，增量为</a:t>
            </a:r>
            <a:r>
              <a:rPr lang="en-US" altLang="zh-CN" sz="1600" i="1" dirty="0" smtClean="0"/>
              <a:t>a</a:t>
            </a:r>
            <a:endParaRPr lang="en-US" altLang="zh-CN" sz="1600" dirty="0" smtClean="0"/>
          </a:p>
          <a:p>
            <a:pPr lvl="3" algn="just" eaLnBrk="1" hangingPunct="1"/>
            <a:r>
              <a:rPr lang="zh-CN" sz="1600" dirty="0" smtClean="0"/>
              <a:t>若</a:t>
            </a:r>
            <a:r>
              <a:rPr lang="en-US" altLang="zh-CN" sz="1600" i="1" dirty="0" smtClean="0"/>
              <a:t>d</a:t>
            </a:r>
            <a:r>
              <a:rPr lang="en-US" altLang="zh-CN" sz="1600" dirty="0" smtClean="0"/>
              <a:t>&lt;0</a:t>
            </a:r>
            <a:r>
              <a:rPr lang="zh-CN" sz="1600" dirty="0" smtClean="0"/>
              <a:t>，则取右上方象素</a:t>
            </a:r>
            <a:r>
              <a:rPr lang="en-US" altLang="zh-CN" sz="1600" i="1" dirty="0" smtClean="0"/>
              <a:t>P</a:t>
            </a:r>
            <a:r>
              <a:rPr lang="en-US" altLang="zh-CN" sz="1600" dirty="0" smtClean="0"/>
              <a:t>2(</a:t>
            </a:r>
            <a:r>
              <a:rPr lang="en-US" altLang="zh-CN" sz="1600" i="1" dirty="0" smtClean="0"/>
              <a:t>xp</a:t>
            </a:r>
            <a:r>
              <a:rPr lang="en-US" altLang="zh-CN" sz="1600" dirty="0" smtClean="0"/>
              <a:t>+1, </a:t>
            </a:r>
            <a:r>
              <a:rPr lang="en-US" altLang="zh-CN" sz="1600" i="1" dirty="0" smtClean="0"/>
              <a:t>yp</a:t>
            </a:r>
            <a:r>
              <a:rPr lang="en-US" altLang="zh-CN" sz="1600" dirty="0" smtClean="0"/>
              <a:t>+1)</a:t>
            </a:r>
            <a:r>
              <a:rPr lang="zh-CN" sz="1600" dirty="0" smtClean="0"/>
              <a:t>。要判断再下一象素，则要计算</a:t>
            </a:r>
            <a:r>
              <a:rPr lang="en-US" altLang="zh-CN" sz="1600" i="1" dirty="0" smtClean="0"/>
              <a:t>d</a:t>
            </a:r>
            <a:r>
              <a:rPr lang="en-US" altLang="zh-CN" sz="1600" dirty="0" smtClean="0"/>
              <a:t>2= </a:t>
            </a:r>
            <a:r>
              <a:rPr lang="en-US" altLang="zh-CN" sz="1600" i="1" dirty="0" smtClean="0"/>
              <a:t>F</a:t>
            </a:r>
            <a:r>
              <a:rPr lang="en-US" altLang="zh-CN" sz="1600" dirty="0" smtClean="0"/>
              <a:t>(</a:t>
            </a:r>
            <a:r>
              <a:rPr lang="en-US" altLang="zh-CN" sz="1600" i="1" dirty="0" smtClean="0"/>
              <a:t>xp</a:t>
            </a:r>
            <a:r>
              <a:rPr lang="en-US" altLang="zh-CN" sz="1600" dirty="0" smtClean="0"/>
              <a:t>+2, </a:t>
            </a:r>
            <a:r>
              <a:rPr lang="en-US" altLang="zh-CN" sz="1600" i="1" dirty="0" smtClean="0"/>
              <a:t>yp</a:t>
            </a:r>
            <a:r>
              <a:rPr lang="en-US" altLang="zh-CN" sz="1600" dirty="0" smtClean="0"/>
              <a:t>+1.5)=</a:t>
            </a:r>
            <a:r>
              <a:rPr lang="en-US" altLang="zh-CN" sz="1600" i="1" dirty="0" smtClean="0"/>
              <a:t>a</a:t>
            </a:r>
            <a:r>
              <a:rPr lang="en-US" altLang="zh-CN" sz="1600" dirty="0" smtClean="0"/>
              <a:t>(</a:t>
            </a:r>
            <a:r>
              <a:rPr lang="en-US" altLang="zh-CN" sz="1600" i="1" dirty="0" smtClean="0"/>
              <a:t>xp</a:t>
            </a:r>
            <a:r>
              <a:rPr lang="en-US" altLang="zh-CN" sz="1600" dirty="0" smtClean="0"/>
              <a:t>+2)+</a:t>
            </a:r>
            <a:r>
              <a:rPr lang="en-US" altLang="zh-CN" sz="1600" i="1" dirty="0" smtClean="0"/>
              <a:t>b</a:t>
            </a:r>
            <a:r>
              <a:rPr lang="en-US" altLang="zh-CN" sz="1600" dirty="0" smtClean="0"/>
              <a:t>(</a:t>
            </a:r>
            <a:r>
              <a:rPr lang="en-US" altLang="zh-CN" sz="1600" i="1" dirty="0" smtClean="0"/>
              <a:t>yp</a:t>
            </a:r>
            <a:r>
              <a:rPr lang="en-US" altLang="zh-CN" sz="1600" dirty="0" smtClean="0"/>
              <a:t>+1.5)+</a:t>
            </a:r>
            <a:r>
              <a:rPr lang="en-US" altLang="zh-CN" sz="1600" i="1" dirty="0" smtClean="0"/>
              <a:t>c</a:t>
            </a:r>
            <a:r>
              <a:rPr lang="en-US" altLang="zh-CN" sz="1600" dirty="0" smtClean="0"/>
              <a:t>=</a:t>
            </a:r>
            <a:r>
              <a:rPr lang="en-US" altLang="zh-CN" sz="1600" i="1" dirty="0" err="1" smtClean="0"/>
              <a:t>d</a:t>
            </a:r>
            <a:r>
              <a:rPr lang="en-US" altLang="zh-CN" sz="1600" dirty="0" err="1" smtClean="0"/>
              <a:t>+</a:t>
            </a:r>
            <a:r>
              <a:rPr lang="en-US" altLang="zh-CN" sz="1600" i="1" dirty="0" err="1" smtClean="0"/>
              <a:t>a</a:t>
            </a:r>
            <a:r>
              <a:rPr lang="en-US" altLang="zh-CN" sz="1600" dirty="0" err="1" smtClean="0"/>
              <a:t>+</a:t>
            </a:r>
            <a:r>
              <a:rPr lang="en-US" altLang="zh-CN" sz="1600" i="1" dirty="0" err="1" smtClean="0"/>
              <a:t>b</a:t>
            </a:r>
            <a:r>
              <a:rPr lang="en-US" altLang="zh-CN" sz="1600" i="1" dirty="0" smtClean="0"/>
              <a:t> </a:t>
            </a:r>
            <a:r>
              <a:rPr lang="zh-CN" sz="1600" dirty="0" smtClean="0"/>
              <a:t>，增量为</a:t>
            </a:r>
            <a:r>
              <a:rPr lang="en-US" altLang="zh-CN" sz="1600" i="1" dirty="0" smtClean="0"/>
              <a:t>a</a:t>
            </a:r>
            <a:r>
              <a:rPr lang="zh-CN" sz="1600" dirty="0" smtClean="0"/>
              <a:t>＋</a:t>
            </a:r>
            <a:r>
              <a:rPr lang="en-US" altLang="zh-CN" sz="1600" i="1" dirty="0" smtClean="0"/>
              <a:t>b</a:t>
            </a:r>
            <a:endParaRPr lang="en-US" altLang="zh-CN" sz="1600" dirty="0" smtClean="0"/>
          </a:p>
          <a:p>
            <a:pPr lvl="2" algn="just" eaLnBrk="1" hangingPunct="1"/>
            <a:r>
              <a:rPr lang="zh-CN" sz="1800" dirty="0" smtClean="0"/>
              <a:t>画线从</a:t>
            </a:r>
            <a:r>
              <a:rPr lang="en-US" altLang="zh-CN" sz="1800" dirty="0" smtClean="0"/>
              <a:t>(</a:t>
            </a:r>
            <a:r>
              <a:rPr lang="en-US" altLang="zh-CN" sz="1800" i="1" dirty="0" smtClean="0"/>
              <a:t>x</a:t>
            </a:r>
            <a:r>
              <a:rPr lang="en-US" altLang="zh-CN" sz="1800" dirty="0" smtClean="0"/>
              <a:t>0, </a:t>
            </a:r>
            <a:r>
              <a:rPr lang="en-US" altLang="zh-CN" sz="1800" i="1" dirty="0" smtClean="0"/>
              <a:t>y</a:t>
            </a:r>
            <a:r>
              <a:rPr lang="en-US" altLang="zh-CN" sz="1800" dirty="0" smtClean="0"/>
              <a:t>0)</a:t>
            </a:r>
            <a:r>
              <a:rPr lang="zh-CN" sz="1800" dirty="0" smtClean="0"/>
              <a:t>开始，</a:t>
            </a:r>
            <a:r>
              <a:rPr lang="en-US" altLang="zh-CN" sz="1800" i="1" dirty="0" smtClean="0"/>
              <a:t>d</a:t>
            </a:r>
            <a:r>
              <a:rPr lang="zh-CN" sz="1800" dirty="0" smtClean="0"/>
              <a:t>的初值 </a:t>
            </a:r>
            <a:r>
              <a:rPr lang="en-US" altLang="zh-CN" sz="1800" i="1" dirty="0" smtClean="0"/>
              <a:t>d</a:t>
            </a:r>
            <a:r>
              <a:rPr lang="en-US" altLang="zh-CN" sz="1800" dirty="0" smtClean="0"/>
              <a:t>0=</a:t>
            </a:r>
            <a:r>
              <a:rPr lang="en-US" altLang="zh-CN" sz="1800" i="1" dirty="0" smtClean="0"/>
              <a:t>F</a:t>
            </a:r>
            <a:r>
              <a:rPr lang="en-US" altLang="zh-CN" sz="1800" dirty="0" smtClean="0"/>
              <a:t>(</a:t>
            </a:r>
            <a:r>
              <a:rPr lang="en-US" altLang="zh-CN" sz="1800" i="1" dirty="0" smtClean="0"/>
              <a:t>x</a:t>
            </a:r>
            <a:r>
              <a:rPr lang="en-US" altLang="zh-CN" sz="1800" dirty="0" smtClean="0"/>
              <a:t>0+1, </a:t>
            </a:r>
            <a:r>
              <a:rPr lang="en-US" altLang="zh-CN" sz="1800" i="1" dirty="0" smtClean="0"/>
              <a:t>y</a:t>
            </a:r>
            <a:r>
              <a:rPr lang="en-US" altLang="zh-CN" sz="1800" dirty="0" smtClean="0"/>
              <a:t>0+0.5)=a(x0+1)+b(y0+0.5)+c=(ax0+by0+c)+a+0.5b=</a:t>
            </a:r>
            <a:r>
              <a:rPr lang="en-US" altLang="zh-CN" sz="1800" i="1" dirty="0" smtClean="0"/>
              <a:t>F</a:t>
            </a:r>
            <a:r>
              <a:rPr lang="en-US" altLang="zh-CN" sz="1800" dirty="0" smtClean="0"/>
              <a:t>(</a:t>
            </a:r>
            <a:r>
              <a:rPr lang="en-US" altLang="zh-CN" sz="1800" i="1" dirty="0" smtClean="0"/>
              <a:t>x</a:t>
            </a:r>
            <a:r>
              <a:rPr lang="en-US" altLang="zh-CN" sz="1800" dirty="0" smtClean="0"/>
              <a:t>0, </a:t>
            </a:r>
            <a:r>
              <a:rPr lang="en-US" altLang="zh-CN" sz="1800" i="1" dirty="0" smtClean="0"/>
              <a:t>y</a:t>
            </a:r>
            <a:r>
              <a:rPr lang="en-US" altLang="zh-CN" sz="1800" dirty="0" smtClean="0"/>
              <a:t>0)+</a:t>
            </a:r>
            <a:r>
              <a:rPr lang="en-US" altLang="zh-CN" sz="1800" i="1" dirty="0" smtClean="0"/>
              <a:t>a</a:t>
            </a:r>
            <a:r>
              <a:rPr lang="en-US" altLang="zh-CN" sz="1800" dirty="0" smtClean="0"/>
              <a:t>+0.5</a:t>
            </a:r>
            <a:r>
              <a:rPr lang="en-US" altLang="zh-CN" sz="1800" i="1" dirty="0" smtClean="0"/>
              <a:t>b</a:t>
            </a:r>
            <a:r>
              <a:rPr lang="zh-CN" sz="1800" i="1" dirty="0" smtClean="0"/>
              <a:t>，</a:t>
            </a:r>
            <a:r>
              <a:rPr lang="zh-CN" sz="1800" dirty="0" smtClean="0"/>
              <a:t>因</a:t>
            </a:r>
            <a:r>
              <a:rPr lang="zh-CN" sz="1800" i="1" dirty="0" smtClean="0"/>
              <a:t>  </a:t>
            </a:r>
            <a:r>
              <a:rPr lang="en-US" altLang="zh-CN" sz="1800" i="1" dirty="0" smtClean="0"/>
              <a:t>F</a:t>
            </a:r>
            <a:r>
              <a:rPr lang="en-US" altLang="zh-CN" sz="1800" dirty="0" smtClean="0"/>
              <a:t>(</a:t>
            </a:r>
            <a:r>
              <a:rPr lang="en-US" altLang="zh-CN" sz="1800" i="1" dirty="0" smtClean="0"/>
              <a:t>x</a:t>
            </a:r>
            <a:r>
              <a:rPr lang="en-US" altLang="zh-CN" sz="1800" dirty="0" smtClean="0"/>
              <a:t>0, </a:t>
            </a:r>
            <a:r>
              <a:rPr lang="en-US" altLang="zh-CN" sz="1800" i="1" dirty="0" smtClean="0"/>
              <a:t>y</a:t>
            </a:r>
            <a:r>
              <a:rPr lang="en-US" altLang="zh-CN" sz="1800" dirty="0" smtClean="0"/>
              <a:t>0)=0</a:t>
            </a:r>
            <a:r>
              <a:rPr lang="zh-CN" sz="1800" dirty="0" smtClean="0"/>
              <a:t>，所以</a:t>
            </a:r>
            <a:r>
              <a:rPr lang="en-US" altLang="zh-CN" sz="1800" i="1" dirty="0" smtClean="0"/>
              <a:t>d</a:t>
            </a:r>
            <a:r>
              <a:rPr lang="en-US" altLang="zh-CN" sz="1800" dirty="0" smtClean="0"/>
              <a:t>0=</a:t>
            </a:r>
            <a:r>
              <a:rPr lang="en-US" altLang="zh-CN" sz="1800" i="1" dirty="0" smtClean="0"/>
              <a:t>a</a:t>
            </a:r>
            <a:r>
              <a:rPr lang="en-US" altLang="zh-CN" sz="1800" dirty="0" smtClean="0"/>
              <a:t>+0.5</a:t>
            </a:r>
            <a:r>
              <a:rPr lang="en-US" altLang="zh-CN" sz="1800" i="1" dirty="0" smtClean="0"/>
              <a:t>b</a:t>
            </a:r>
            <a:endParaRPr lang="en-US" altLang="zh-CN" sz="1800" dirty="0" smtClean="0"/>
          </a:p>
          <a:p>
            <a:pPr lvl="2" algn="just" eaLnBrk="1" hangingPunct="1"/>
            <a:r>
              <a:rPr lang="zh-CN" sz="1800" dirty="0" smtClean="0"/>
              <a:t>由于只使用</a:t>
            </a:r>
            <a:r>
              <a:rPr lang="en-US" altLang="zh-CN" sz="1800" i="1" dirty="0" smtClean="0"/>
              <a:t>d</a:t>
            </a:r>
            <a:r>
              <a:rPr lang="zh-CN" sz="1800" dirty="0" smtClean="0"/>
              <a:t>的符号，且</a:t>
            </a:r>
            <a:r>
              <a:rPr lang="en-US" altLang="zh-CN" sz="1800" i="1" dirty="0" smtClean="0"/>
              <a:t>d</a:t>
            </a:r>
            <a:r>
              <a:rPr lang="zh-CN" sz="1800" dirty="0" smtClean="0"/>
              <a:t>的增量都是整数，只是初始值包含小数。因此可用</a:t>
            </a:r>
            <a:r>
              <a:rPr lang="en-US" altLang="zh-CN" sz="1800" dirty="0" smtClean="0"/>
              <a:t>2</a:t>
            </a:r>
            <a:r>
              <a:rPr lang="en-US" altLang="zh-CN" sz="1800" i="1" dirty="0" smtClean="0"/>
              <a:t>d</a:t>
            </a:r>
            <a:r>
              <a:rPr lang="zh-CN" sz="1800" dirty="0" smtClean="0"/>
              <a:t>代替</a:t>
            </a:r>
            <a:r>
              <a:rPr lang="en-US" altLang="zh-CN" sz="1800" i="1" dirty="0" smtClean="0"/>
              <a:t>d</a:t>
            </a:r>
            <a:r>
              <a:rPr lang="zh-CN" sz="1800" dirty="0" smtClean="0"/>
              <a:t>来摆脱小数，加速判别速度</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40CBB6-F4BD-448F-AA67-333E2E6579C1}" type="datetime1">
              <a:rPr lang="en-US" altLang="zh-CN" sz="1400"/>
              <a:pPr eaLnBrk="1" hangingPunct="1"/>
              <a:t>12/30/2016</a:t>
            </a:fld>
            <a:endParaRPr lang="en-US" altLang="zh-CN" sz="1400"/>
          </a:p>
        </p:txBody>
      </p:sp>
      <p:sp>
        <p:nvSpPr>
          <p:cNvPr id="10547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F4F90A6-E9AA-4EC5-8005-68A88311CE95}" type="slidenum">
              <a:rPr lang="en-US" altLang="zh-CN" sz="1400"/>
              <a:pPr algn="r" eaLnBrk="1" hangingPunct="1"/>
              <a:t>100</a:t>
            </a:fld>
            <a:endParaRPr lang="en-US" altLang="zh-CN" sz="1400"/>
          </a:p>
        </p:txBody>
      </p:sp>
      <p:sp>
        <p:nvSpPr>
          <p:cNvPr id="10547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5477" name="Rectangle 3"/>
          <p:cNvSpPr>
            <a:spLocks noGrp="1" noRot="1" noChangeArrowheads="1"/>
          </p:cNvSpPr>
          <p:nvPr>
            <p:ph type="body" idx="4294967295"/>
          </p:nvPr>
        </p:nvSpPr>
        <p:spPr/>
        <p:txBody>
          <a:bodyPr/>
          <a:lstStyle/>
          <a:p>
            <a:pPr eaLnBrk="1" hangingPunct="1"/>
            <a:r>
              <a:rPr lang="zh-CN" sz="2400" smtClean="0"/>
              <a:t>反走样方法</a:t>
            </a:r>
          </a:p>
          <a:p>
            <a:pPr lvl="1" eaLnBrk="1" hangingPunct="1"/>
            <a:r>
              <a:rPr lang="zh-CN" sz="2000" smtClean="0"/>
              <a:t>提高分辨率、区域采样、加权区域采样</a:t>
            </a:r>
          </a:p>
          <a:p>
            <a:pPr lvl="1" eaLnBrk="1" hangingPunct="1"/>
            <a:r>
              <a:rPr lang="zh-CN" sz="2000" smtClean="0"/>
              <a:t>提高分辨率</a:t>
            </a:r>
          </a:p>
          <a:p>
            <a:pPr lvl="2" eaLnBrk="1" hangingPunct="1"/>
            <a:r>
              <a:rPr lang="zh-CN" sz="1800" smtClean="0"/>
              <a:t>原理</a:t>
            </a:r>
          </a:p>
          <a:p>
            <a:pPr lvl="3" eaLnBrk="1" hangingPunct="1"/>
            <a:r>
              <a:rPr lang="zh-CN" sz="1600" smtClean="0"/>
              <a:t>显示器分辨率提高一倍，直线经过两倍的象素，锯齿也增加一倍，但同时每个阶梯的宽度也减小了一倍，显示出的直线段看起来就平直光滑了一些</a:t>
            </a:r>
          </a:p>
          <a:p>
            <a:pPr lvl="2" eaLnBrk="1" hangingPunct="1"/>
            <a:r>
              <a:rPr lang="zh-CN" sz="1800" smtClean="0"/>
              <a:t>缺点</a:t>
            </a:r>
          </a:p>
          <a:p>
            <a:pPr lvl="3" eaLnBrk="1" hangingPunct="1"/>
            <a:r>
              <a:rPr lang="zh-CN" sz="1600" smtClean="0"/>
              <a:t>这种反走样方法是以</a:t>
            </a:r>
            <a:r>
              <a:rPr lang="en-US" altLang="zh-CN" sz="1600" smtClean="0"/>
              <a:t>4</a:t>
            </a:r>
            <a:r>
              <a:rPr lang="zh-CN" sz="1600" smtClean="0"/>
              <a:t>倍的存储器代价和扫描转换时间获得的。因此，增加分辨率虽然简单，但是不经济的方法，而且它也只能减轻而不能消除锯齿问题</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929BDE-69F4-476C-B67A-39CF38515671}" type="datetime1">
              <a:rPr lang="en-US" altLang="zh-CN" sz="1400"/>
              <a:pPr eaLnBrk="1" hangingPunct="1"/>
              <a:t>12/30/2016</a:t>
            </a:fld>
            <a:endParaRPr lang="en-US" altLang="zh-CN" sz="1400"/>
          </a:p>
        </p:txBody>
      </p:sp>
      <p:sp>
        <p:nvSpPr>
          <p:cNvPr id="10649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599FF4A-BD84-4675-ADB7-F8EA0A290CFF}" type="slidenum">
              <a:rPr lang="en-US" altLang="zh-CN" sz="1400"/>
              <a:pPr algn="r" eaLnBrk="1" hangingPunct="1"/>
              <a:t>101</a:t>
            </a:fld>
            <a:endParaRPr lang="en-US" altLang="zh-CN" sz="1400"/>
          </a:p>
        </p:txBody>
      </p:sp>
      <p:sp>
        <p:nvSpPr>
          <p:cNvPr id="106500" name="Rectangle 5"/>
          <p:cNvSpPr>
            <a:spLocks noGrp="1" noRot="1" noChangeArrowheads="1"/>
          </p:cNvSpPr>
          <p:nvPr>
            <p:ph type="title" idx="4294967295"/>
          </p:nvPr>
        </p:nvSpPr>
        <p:spPr/>
        <p:txBody>
          <a:bodyPr/>
          <a:lstStyle/>
          <a:p>
            <a:pPr eaLnBrk="1" hangingPunct="1"/>
            <a:r>
              <a:rPr lang="zh-CN" b="1" u="sng" smtClean="0"/>
              <a:t>第四章：光栅图形学</a:t>
            </a:r>
          </a:p>
        </p:txBody>
      </p:sp>
      <p:pic>
        <p:nvPicPr>
          <p:cNvPr id="106501" name="Picture 4" descr="2_6_8.gif (2933 bytes)"/>
          <p:cNvPicPr>
            <a:picLocks noGrp="1" noChangeAspect="1" noChangeArrowheads="1"/>
          </p:cNvPicPr>
          <p:nvPr>
            <p:ph idx="4294967295"/>
          </p:nvPr>
        </p:nvPicPr>
        <p:blipFill>
          <a:blip r:embed="rId2" r:link="rId3">
            <a:extLst>
              <a:ext uri="{28A0092B-C50C-407E-A947-70E740481C1C}">
                <a14:useLocalDpi xmlns:a14="http://schemas.microsoft.com/office/drawing/2010/main" val="0"/>
              </a:ext>
            </a:extLst>
          </a:blip>
          <a:srcRect/>
          <a:stretch>
            <a:fillRect/>
          </a:stretch>
        </p:blipFill>
        <p:spPr>
          <a:xfrm>
            <a:off x="1042988" y="2276475"/>
            <a:ext cx="6951662" cy="2468563"/>
          </a:xfrm>
          <a:noFill/>
        </p:spPr>
      </p:pic>
      <p:sp>
        <p:nvSpPr>
          <p:cNvPr id="106502" name="Rectangle 7"/>
          <p:cNvSpPr>
            <a:spLocks noChangeArrowheads="1"/>
          </p:cNvSpPr>
          <p:nvPr/>
        </p:nvSpPr>
        <p:spPr bwMode="auto">
          <a:xfrm>
            <a:off x="827088" y="5373688"/>
            <a:ext cx="777716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a:cs typeface="Times New Roman" pitchFamily="18" charset="0"/>
              </a:rPr>
              <a:t>(a)</a:t>
            </a:r>
            <a:r>
              <a:rPr lang="zh-CN">
                <a:cs typeface="Times New Roman" pitchFamily="18" charset="0"/>
              </a:rPr>
              <a:t>用中点算法扫描转换的一条直线   </a:t>
            </a:r>
            <a:r>
              <a:rPr lang="en-US" altLang="zh-CN">
                <a:cs typeface="Times New Roman" pitchFamily="18" charset="0"/>
              </a:rPr>
              <a:t>(b)</a:t>
            </a:r>
            <a:r>
              <a:rPr lang="zh-CN">
                <a:cs typeface="Times New Roman" pitchFamily="18" charset="0"/>
              </a:rPr>
              <a:t>把显示器分辨率提高一倍后的结果</a:t>
            </a:r>
          </a:p>
          <a:p>
            <a:pPr algn="ctr" eaLnBrk="0" hangingPunct="0"/>
            <a:endParaRPr lang="zh-CN" altLang="zh-CN">
              <a:cs typeface="Times New Roman" pitchFamily="18" charset="0"/>
            </a:endParaRPr>
          </a:p>
          <a:p>
            <a:pPr algn="ctr" eaLnBrk="0" hangingPunct="0"/>
            <a:r>
              <a:rPr lang="zh-CN">
                <a:cs typeface="Times New Roman" pitchFamily="18" charset="0"/>
              </a:rPr>
              <a:t>图</a:t>
            </a:r>
            <a:r>
              <a:rPr lang="en-US" altLang="zh-CN">
                <a:cs typeface="Times New Roman" pitchFamily="18" charset="0"/>
              </a:rPr>
              <a:t>4.6.1 </a:t>
            </a:r>
            <a:r>
              <a:rPr lang="zh-CN">
                <a:cs typeface="Times New Roman" pitchFamily="18" charset="0"/>
              </a:rPr>
              <a:t>不同分辨率下的直线显示</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0ECF33-E183-44C5-8EFC-D919CD9BDD4B}" type="datetime1">
              <a:rPr lang="en-US" altLang="zh-CN" sz="1400"/>
              <a:pPr eaLnBrk="1" hangingPunct="1"/>
              <a:t>12/30/2016</a:t>
            </a:fld>
            <a:endParaRPr lang="en-US" altLang="zh-CN" sz="1400"/>
          </a:p>
        </p:txBody>
      </p:sp>
      <p:sp>
        <p:nvSpPr>
          <p:cNvPr id="10752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BDDA9D9-31D8-4FC5-8602-EC426EEB0FF6}" type="slidenum">
              <a:rPr lang="en-US" altLang="zh-CN" sz="1400"/>
              <a:pPr algn="r" eaLnBrk="1" hangingPunct="1"/>
              <a:t>102</a:t>
            </a:fld>
            <a:endParaRPr lang="en-US" altLang="zh-CN" sz="1400"/>
          </a:p>
        </p:txBody>
      </p:sp>
      <p:sp>
        <p:nvSpPr>
          <p:cNvPr id="10752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7525" name="Rectangle 3"/>
          <p:cNvSpPr>
            <a:spLocks noGrp="1" noRot="1" noChangeArrowheads="1"/>
          </p:cNvSpPr>
          <p:nvPr>
            <p:ph type="body" idx="4294967295"/>
          </p:nvPr>
        </p:nvSpPr>
        <p:spPr/>
        <p:txBody>
          <a:bodyPr/>
          <a:lstStyle/>
          <a:p>
            <a:pPr eaLnBrk="1" hangingPunct="1"/>
            <a:r>
              <a:rPr lang="zh-CN" sz="2400" smtClean="0"/>
              <a:t>区域采样</a:t>
            </a:r>
          </a:p>
          <a:p>
            <a:pPr lvl="1" eaLnBrk="1" hangingPunct="1"/>
            <a:r>
              <a:rPr lang="zh-CN" sz="2000" smtClean="0"/>
              <a:t>原理</a:t>
            </a:r>
          </a:p>
          <a:p>
            <a:pPr lvl="2" eaLnBrk="1" hangingPunct="1"/>
            <a:r>
              <a:rPr lang="zh-CN" sz="1800" smtClean="0"/>
              <a:t>假定每个象素是一个具有一定面积的小区域，将直线段看作具有一定宽度的狭长矩形。当直线段与象素有交时，求出两者相交区域的面积，然后根据相交区域面积的大小确定该象素的亮度值</a:t>
            </a:r>
          </a:p>
        </p:txBody>
      </p:sp>
      <p:pic>
        <p:nvPicPr>
          <p:cNvPr id="107526" name="Picture 4" descr="http://www.lnnu.edu.cn/xdjyjx/tuxing/Chapter2/CG_Gif_2_02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403350" y="3357563"/>
            <a:ext cx="54721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Rectangle 5"/>
          <p:cNvSpPr>
            <a:spLocks noChangeArrowheads="1"/>
          </p:cNvSpPr>
          <p:nvPr/>
        </p:nvSpPr>
        <p:spPr bwMode="auto">
          <a:xfrm>
            <a:off x="6011863" y="4437063"/>
            <a:ext cx="281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4.6.2 </a:t>
            </a:r>
            <a:r>
              <a:rPr lang="zh-CN">
                <a:cs typeface="Times New Roman" pitchFamily="18" charset="0"/>
              </a:rPr>
              <a:t>有宽度的线条轮廓</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2AD33C2-AB72-4B3F-A579-DE9D75DF3A30}" type="datetime1">
              <a:rPr lang="en-US" altLang="zh-CN" sz="1400"/>
              <a:pPr eaLnBrk="1" hangingPunct="1"/>
              <a:t>12/30/2016</a:t>
            </a:fld>
            <a:endParaRPr lang="en-US" altLang="zh-CN" sz="1400"/>
          </a:p>
        </p:txBody>
      </p:sp>
      <p:sp>
        <p:nvSpPr>
          <p:cNvPr id="10854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83A9B36-42FE-41F4-838C-582A8E09986D}" type="slidenum">
              <a:rPr lang="en-US" altLang="zh-CN" sz="1400"/>
              <a:pPr algn="r" eaLnBrk="1" hangingPunct="1"/>
              <a:t>103</a:t>
            </a:fld>
            <a:endParaRPr lang="en-US" altLang="zh-CN" sz="1400"/>
          </a:p>
        </p:txBody>
      </p:sp>
      <p:sp>
        <p:nvSpPr>
          <p:cNvPr id="10854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8549" name="Rectangle 3"/>
          <p:cNvSpPr>
            <a:spLocks noGrp="1" noRot="1" noChangeArrowheads="1"/>
          </p:cNvSpPr>
          <p:nvPr>
            <p:ph type="body" idx="4294967295"/>
          </p:nvPr>
        </p:nvSpPr>
        <p:spPr/>
        <p:txBody>
          <a:bodyPr/>
          <a:lstStyle/>
          <a:p>
            <a:pPr lvl="2" algn="just">
              <a:buSzTx/>
            </a:pPr>
            <a:r>
              <a:rPr lang="zh-CN" sz="1800" smtClean="0"/>
              <a:t>假设一条直线段的斜率为</a:t>
            </a:r>
            <a:r>
              <a:rPr lang="en-US" altLang="zh-CN" sz="1800" smtClean="0"/>
              <a:t>m(0≤m≤1)</a:t>
            </a:r>
            <a:r>
              <a:rPr lang="zh-CN" sz="1800" smtClean="0"/>
              <a:t>，且所画直线为一个象素单位，则直线段与象素相交有五种情况，见图</a:t>
            </a:r>
          </a:p>
        </p:txBody>
      </p:sp>
      <p:pic>
        <p:nvPicPr>
          <p:cNvPr id="108550" name="Picture 4" descr="http://www.lnnu.edu.cn/xdjyjx/tuxing/Chapter2/CG_Gif_2_02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08175" y="2565400"/>
            <a:ext cx="5919788"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Rectangle 5"/>
          <p:cNvSpPr>
            <a:spLocks noChangeArrowheads="1"/>
          </p:cNvSpPr>
          <p:nvPr/>
        </p:nvSpPr>
        <p:spPr bwMode="auto">
          <a:xfrm>
            <a:off x="1979613" y="5949950"/>
            <a:ext cx="578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chemeClr val="hlink"/>
              </a:buClr>
              <a:buFont typeface="Wingdings" pitchFamily="2" charset="2"/>
              <a:buNone/>
            </a:pPr>
            <a:r>
              <a:rPr lang="zh-CN">
                <a:cs typeface="Times New Roman" pitchFamily="18" charset="0"/>
              </a:rPr>
              <a:t>图</a:t>
            </a:r>
            <a:r>
              <a:rPr lang="en-US" altLang="zh-CN">
                <a:cs typeface="Times New Roman" pitchFamily="18" charset="0"/>
              </a:rPr>
              <a:t>4.6.3 </a:t>
            </a:r>
            <a:r>
              <a:rPr lang="zh-CN">
                <a:cs typeface="Times New Roman" pitchFamily="18" charset="0"/>
              </a:rPr>
              <a:t>线条与象素相交的五种情况及用于计算面积的量</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3292A0-F827-44B2-A446-0F20D4A3FB4B}" type="datetime1">
              <a:rPr lang="en-US" altLang="zh-CN" sz="1400"/>
              <a:pPr eaLnBrk="1" hangingPunct="1"/>
              <a:t>12/30/2016</a:t>
            </a:fld>
            <a:endParaRPr lang="en-US" altLang="zh-CN" sz="1400"/>
          </a:p>
        </p:txBody>
      </p:sp>
      <p:sp>
        <p:nvSpPr>
          <p:cNvPr id="10957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0D4E862-712E-4A4A-BE8F-57FD61CEA158}" type="slidenum">
              <a:rPr lang="en-US" altLang="zh-CN" sz="1400"/>
              <a:pPr algn="r" eaLnBrk="1" hangingPunct="1"/>
              <a:t>104</a:t>
            </a:fld>
            <a:endParaRPr lang="en-US" altLang="zh-CN" sz="1400"/>
          </a:p>
        </p:txBody>
      </p:sp>
      <p:sp>
        <p:nvSpPr>
          <p:cNvPr id="10957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9573" name="Rectangle 3"/>
          <p:cNvSpPr>
            <a:spLocks noGrp="1" noRot="1" noChangeArrowheads="1"/>
          </p:cNvSpPr>
          <p:nvPr>
            <p:ph type="body" idx="4294967295"/>
          </p:nvPr>
        </p:nvSpPr>
        <p:spPr/>
        <p:txBody>
          <a:bodyPr/>
          <a:lstStyle/>
          <a:p>
            <a:pPr marL="1703388" lvl="2" indent="-276225" algn="just" eaLnBrk="1" hangingPunct="1"/>
            <a:r>
              <a:rPr lang="zh-CN" sz="1800" smtClean="0"/>
              <a:t>在计算阴影区面积时，⑴与⑸，⑵与⑷类似，⑶可用正方形面积区减去二个三角形面积</a:t>
            </a:r>
          </a:p>
          <a:p>
            <a:pPr marL="1703388" lvl="2" indent="-276225" algn="just" eaLnBrk="1" hangingPunct="1"/>
            <a:r>
              <a:rPr lang="zh-CN" sz="1800" smtClean="0"/>
              <a:t>情况⑴阴影面积为：</a:t>
            </a:r>
            <a:r>
              <a:rPr lang="en-US" altLang="zh-CN" sz="1800" smtClean="0"/>
              <a:t>D</a:t>
            </a:r>
            <a:r>
              <a:rPr lang="en-US" altLang="zh-CN" sz="1800" baseline="30000" smtClean="0"/>
              <a:t>2</a:t>
            </a:r>
            <a:r>
              <a:rPr lang="en-US" altLang="zh-CN" sz="1800" smtClean="0"/>
              <a:t>/2m      //0-1</a:t>
            </a:r>
            <a:r>
              <a:rPr lang="zh-CN" sz="1800" smtClean="0"/>
              <a:t>之间的正数</a:t>
            </a:r>
          </a:p>
          <a:p>
            <a:pPr marL="1703388" lvl="2" indent="-276225" algn="just" eaLnBrk="1" hangingPunct="1"/>
            <a:r>
              <a:rPr lang="zh-CN" sz="1800" smtClean="0"/>
              <a:t>情况⑵阴影面积为：</a:t>
            </a:r>
            <a:r>
              <a:rPr lang="en-US" altLang="zh-CN" sz="1800" smtClean="0"/>
              <a:t>D - m/2    //0-1</a:t>
            </a:r>
            <a:r>
              <a:rPr lang="zh-CN" sz="1800" smtClean="0"/>
              <a:t>之间的正数</a:t>
            </a:r>
          </a:p>
          <a:p>
            <a:pPr marL="1703388" lvl="2" indent="-276225" algn="just" eaLnBrk="1" hangingPunct="1"/>
            <a:r>
              <a:rPr lang="zh-CN" sz="1800" smtClean="0"/>
              <a:t>情况⑶阴影面积为：</a:t>
            </a:r>
            <a:r>
              <a:rPr lang="en-US" altLang="zh-CN" sz="1800" smtClean="0"/>
              <a:t>1 - D</a:t>
            </a:r>
            <a:r>
              <a:rPr lang="en-US" altLang="zh-CN" sz="1800" baseline="30000" smtClean="0"/>
              <a:t>2</a:t>
            </a:r>
            <a:r>
              <a:rPr lang="en-US" altLang="zh-CN" sz="1800" smtClean="0"/>
              <a:t>/m   //0-1</a:t>
            </a:r>
            <a:r>
              <a:rPr lang="zh-CN" sz="1800" smtClean="0"/>
              <a:t>之间的正数</a:t>
            </a:r>
          </a:p>
          <a:p>
            <a:pPr marL="1703388" lvl="2" indent="-276225" algn="just" eaLnBrk="1" hangingPunct="1"/>
            <a:r>
              <a:rPr lang="zh-CN" sz="1800" smtClean="0"/>
              <a:t>象素的显示灰度值</a:t>
            </a:r>
            <a:r>
              <a:rPr lang="en-US" altLang="zh-CN" sz="1800" smtClean="0"/>
              <a:t>=round(</a:t>
            </a:r>
            <a:r>
              <a:rPr lang="zh-CN" sz="1800" smtClean="0"/>
              <a:t>阴影面积*象素的最大灰度值</a:t>
            </a:r>
            <a:r>
              <a:rPr lang="en-US" altLang="zh-CN" sz="1800" smtClean="0"/>
              <a:t>) </a:t>
            </a:r>
            <a:r>
              <a:rPr lang="zh-CN" sz="1800" smtClean="0"/>
              <a:t>。反走样效果较好</a:t>
            </a:r>
          </a:p>
          <a:p>
            <a:pPr marL="1247775" lvl="1" indent="-533400" algn="just" eaLnBrk="1" hangingPunct="1"/>
            <a:r>
              <a:rPr lang="zh-CN" sz="2000" smtClean="0"/>
              <a:t>离散简化计算法</a:t>
            </a:r>
          </a:p>
          <a:p>
            <a:pPr marL="1703388" lvl="2" indent="-276225" algn="just" eaLnBrk="1" hangingPunct="1"/>
            <a:r>
              <a:rPr lang="zh-CN" sz="1800" smtClean="0"/>
              <a:t>将屏幕象素均分成</a:t>
            </a:r>
            <a:r>
              <a:rPr lang="en-US" altLang="zh-CN" sz="1800" smtClean="0"/>
              <a:t>n</a:t>
            </a:r>
            <a:r>
              <a:rPr lang="zh-CN" sz="1800" smtClean="0"/>
              <a:t>个子象素，计算中心点落在直线段内的子象素个数</a:t>
            </a:r>
            <a:r>
              <a:rPr lang="en-US" altLang="zh-CN" sz="1800" smtClean="0"/>
              <a:t>k</a:t>
            </a:r>
            <a:r>
              <a:rPr lang="zh-CN" sz="1800" smtClean="0"/>
              <a:t>。最后将屏幕该象素的亮度置为相交区域面积的近似值</a:t>
            </a:r>
            <a:r>
              <a:rPr lang="en-US" altLang="zh-CN" sz="1800" smtClean="0"/>
              <a:t>k/n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0EEF92-A441-4D0F-82F1-5109F32247F7}" type="datetime1">
              <a:rPr lang="en-US" altLang="zh-CN" sz="1400"/>
              <a:pPr eaLnBrk="1" hangingPunct="1"/>
              <a:t>12/30/2016</a:t>
            </a:fld>
            <a:endParaRPr lang="en-US" altLang="zh-CN" sz="1400"/>
          </a:p>
        </p:txBody>
      </p:sp>
      <p:sp>
        <p:nvSpPr>
          <p:cNvPr id="11059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F11E546A-A49C-48E5-80C1-F9672B5D8395}" type="slidenum">
              <a:rPr lang="en-US" altLang="zh-CN" sz="1400"/>
              <a:pPr algn="r" eaLnBrk="1" hangingPunct="1"/>
              <a:t>105</a:t>
            </a:fld>
            <a:endParaRPr lang="en-US" altLang="zh-CN" sz="1400"/>
          </a:p>
        </p:txBody>
      </p:sp>
      <p:sp>
        <p:nvSpPr>
          <p:cNvPr id="11059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10597" name="Rectangle 3"/>
          <p:cNvSpPr>
            <a:spLocks noGrp="1" noRot="1" noChangeArrowheads="1"/>
          </p:cNvSpPr>
          <p:nvPr>
            <p:ph type="body" idx="4294967295"/>
          </p:nvPr>
        </p:nvSpPr>
        <p:spPr/>
        <p:txBody>
          <a:bodyPr/>
          <a:lstStyle/>
          <a:p>
            <a:pPr lvl="2" eaLnBrk="1" hangingPunct="1"/>
            <a:r>
              <a:rPr lang="zh-CN" sz="1800" smtClean="0"/>
              <a:t>从取样理论的角度，区域取样方法相当于使用盒式滤波器进行前置滤波后再取样</a:t>
            </a:r>
          </a:p>
          <a:p>
            <a:pPr lvl="1" eaLnBrk="1" hangingPunct="1"/>
            <a:r>
              <a:rPr lang="zh-CN" sz="2000" smtClean="0"/>
              <a:t>非加权区域采样方法的两个缺点</a:t>
            </a:r>
          </a:p>
          <a:p>
            <a:pPr lvl="2" eaLnBrk="1" hangingPunct="1"/>
            <a:r>
              <a:rPr lang="zh-CN" sz="1800" smtClean="0"/>
              <a:t>象素的亮度与相交区域的面积成正比，而与相交区域落在象素内的位置无关，这仍然会导致锯齿效应</a:t>
            </a:r>
          </a:p>
          <a:p>
            <a:pPr lvl="2" eaLnBrk="1" hangingPunct="1"/>
            <a:r>
              <a:rPr lang="zh-CN" sz="1800" smtClean="0"/>
              <a:t>直线条沿理想方向相邻两个象素有时会有较大灰度差</a:t>
            </a:r>
          </a:p>
        </p:txBody>
      </p:sp>
      <p:pic>
        <p:nvPicPr>
          <p:cNvPr id="110598" name="Picture 4" descr="CG_Gif_2_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644900"/>
            <a:ext cx="223202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9" name="Rectangle 5"/>
          <p:cNvSpPr>
            <a:spLocks noChangeArrowheads="1"/>
          </p:cNvSpPr>
          <p:nvPr/>
        </p:nvSpPr>
        <p:spPr bwMode="auto">
          <a:xfrm>
            <a:off x="3132138" y="5949950"/>
            <a:ext cx="333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t>图</a:t>
            </a:r>
            <a:r>
              <a:rPr lang="en-US" altLang="zh-CN"/>
              <a:t>4.6.4 n=9, k=3</a:t>
            </a:r>
            <a:r>
              <a:rPr lang="zh-CN"/>
              <a:t>近似面积为</a:t>
            </a:r>
            <a:r>
              <a:rPr lang="en-US" altLang="zh-CN"/>
              <a:t>1/3</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E73485-9AED-4266-817F-61C6982FF747}" type="datetime1">
              <a:rPr lang="en-US" altLang="zh-CN" sz="1400"/>
              <a:pPr eaLnBrk="1" hangingPunct="1"/>
              <a:t>12/30/2016</a:t>
            </a:fld>
            <a:endParaRPr lang="en-US" altLang="zh-CN" sz="1400"/>
          </a:p>
        </p:txBody>
      </p:sp>
      <p:sp>
        <p:nvSpPr>
          <p:cNvPr id="11161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8C35591-FF51-4359-8C58-108888917CF7}" type="slidenum">
              <a:rPr lang="en-US" altLang="zh-CN" sz="1400"/>
              <a:pPr algn="r" eaLnBrk="1" hangingPunct="1"/>
              <a:t>106</a:t>
            </a:fld>
            <a:endParaRPr lang="en-US" altLang="zh-CN" sz="1400"/>
          </a:p>
        </p:txBody>
      </p:sp>
      <p:sp>
        <p:nvSpPr>
          <p:cNvPr id="11162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11621" name="Rectangle 3"/>
          <p:cNvSpPr>
            <a:spLocks noGrp="1" noRot="1" noChangeArrowheads="1"/>
          </p:cNvSpPr>
          <p:nvPr>
            <p:ph type="body" idx="4294967295"/>
          </p:nvPr>
        </p:nvSpPr>
        <p:spPr/>
        <p:txBody>
          <a:bodyPr/>
          <a:lstStyle/>
          <a:p>
            <a:pPr eaLnBrk="1" hangingPunct="1"/>
            <a:r>
              <a:rPr lang="zh-CN" sz="2400" smtClean="0"/>
              <a:t>加权区域取样</a:t>
            </a:r>
          </a:p>
          <a:p>
            <a:pPr lvl="1" eaLnBrk="1" hangingPunct="1"/>
            <a:r>
              <a:rPr lang="zh-CN" sz="2000" smtClean="0"/>
              <a:t>使相交区域对象素亮度的贡献依赖于该区域与象素中心的距离。当直线经过该象素时，该象素的亮度</a:t>
            </a:r>
            <a:r>
              <a:rPr lang="en-US" altLang="zh-CN" sz="2000" smtClean="0"/>
              <a:t>F</a:t>
            </a:r>
            <a:r>
              <a:rPr lang="zh-CN" sz="2000" smtClean="0"/>
              <a:t>是在两者相交区域</a:t>
            </a:r>
            <a:r>
              <a:rPr lang="en-US" altLang="zh-CN" sz="2000" smtClean="0"/>
              <a:t>A´</a:t>
            </a:r>
            <a:r>
              <a:rPr lang="zh-CN" sz="2000" smtClean="0"/>
              <a:t>上对滤波器</a:t>
            </a:r>
            <a:r>
              <a:rPr lang="en-US" altLang="zh-CN" sz="2000" smtClean="0"/>
              <a:t>(</a:t>
            </a:r>
            <a:r>
              <a:rPr lang="zh-CN" sz="2000" smtClean="0"/>
              <a:t>函数</a:t>
            </a:r>
            <a:r>
              <a:rPr lang="en-US" altLang="zh-CN" sz="2000" smtClean="0"/>
              <a:t>w)</a:t>
            </a:r>
            <a:r>
              <a:rPr lang="zh-CN" sz="2000" smtClean="0"/>
              <a:t>进行积分的积分值。滤波器函数</a:t>
            </a:r>
            <a:r>
              <a:rPr lang="en-US" altLang="zh-CN" sz="2000" smtClean="0"/>
              <a:t>w</a:t>
            </a:r>
            <a:r>
              <a:rPr lang="zh-CN" sz="2000" smtClean="0"/>
              <a:t>可以取高斯滤波器</a:t>
            </a:r>
          </a:p>
        </p:txBody>
      </p:sp>
      <p:pic>
        <p:nvPicPr>
          <p:cNvPr id="111622" name="Picture 4" descr="http://www.lnnu.edu.cn/xdjyjx/tuxing/Chapter2/CG_Gif_2_025.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87675" y="3429000"/>
            <a:ext cx="32131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3" name="Picture 5" descr="http://www.lnnu.edu.cn/xdjyjx/tuxing/Chapter2/CG_Gif_2_209.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203575" y="4724400"/>
            <a:ext cx="2447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8A974E-B594-40FE-ACBB-E29B6AFDB8CB}" type="datetime1">
              <a:rPr lang="en-US" altLang="zh-CN" sz="1400"/>
              <a:pPr eaLnBrk="1" hangingPunct="1"/>
              <a:t>12/30/2016</a:t>
            </a:fld>
            <a:endParaRPr lang="en-US" altLang="zh-CN" sz="1400"/>
          </a:p>
        </p:txBody>
      </p:sp>
      <p:sp>
        <p:nvSpPr>
          <p:cNvPr id="28676"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6EA0B1D-16F8-4599-9F30-948E5EB54577}" type="slidenum">
              <a:rPr lang="en-US" altLang="zh-CN" sz="1400"/>
              <a:pPr algn="r" eaLnBrk="1" hangingPunct="1"/>
              <a:t>107</a:t>
            </a:fld>
            <a:endParaRPr lang="en-US" altLang="zh-CN" sz="1400"/>
          </a:p>
        </p:txBody>
      </p:sp>
      <p:sp>
        <p:nvSpPr>
          <p:cNvPr id="28677"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8678" name="Rectangle 3"/>
          <p:cNvSpPr>
            <a:spLocks noGrp="1" noRot="1" noChangeArrowheads="1"/>
          </p:cNvSpPr>
          <p:nvPr>
            <p:ph type="body" idx="4294967295"/>
          </p:nvPr>
        </p:nvSpPr>
        <p:spPr/>
        <p:txBody>
          <a:bodyPr/>
          <a:lstStyle/>
          <a:p>
            <a:pPr lvl="1" eaLnBrk="1" hangingPunct="1"/>
            <a:r>
              <a:rPr lang="zh-CN" sz="2000" smtClean="0"/>
              <a:t>求积分的运算量很大，可采用离散计算方法</a:t>
            </a:r>
          </a:p>
          <a:p>
            <a:pPr lvl="2" eaLnBrk="1" hangingPunct="1"/>
            <a:r>
              <a:rPr lang="zh-CN" sz="1800" smtClean="0"/>
              <a:t>将象素均匀分割成</a:t>
            </a:r>
            <a:r>
              <a:rPr lang="en-US" altLang="zh-CN" sz="1800" smtClean="0"/>
              <a:t>n</a:t>
            </a:r>
            <a:r>
              <a:rPr lang="zh-CN" sz="1800" smtClean="0"/>
              <a:t>个子象素，每个象素面积为</a:t>
            </a:r>
            <a:r>
              <a:rPr lang="en-US" altLang="zh-CN" sz="1800" smtClean="0"/>
              <a:t>1/n</a:t>
            </a:r>
          </a:p>
          <a:p>
            <a:pPr lvl="2" eaLnBrk="1" hangingPunct="1"/>
            <a:r>
              <a:rPr lang="zh-CN" sz="1800" smtClean="0"/>
              <a:t>计算每个子象素对原象素的贡献，并保存在一张二维的加权表中。然后求出所有中心落于直线段内的子象素</a:t>
            </a:r>
          </a:p>
          <a:p>
            <a:pPr lvl="2" eaLnBrk="1" hangingPunct="1"/>
            <a:r>
              <a:rPr lang="zh-CN" sz="1800" smtClean="0"/>
              <a:t>计算所有这些子象素对原象素亮度贡献之和          的值。该值</a:t>
            </a:r>
          </a:p>
          <a:p>
            <a:pPr lvl="3" eaLnBrk="1" hangingPunct="1"/>
            <a:endParaRPr lang="zh-CN" sz="1600" smtClean="0"/>
          </a:p>
          <a:p>
            <a:pPr lvl="3" eaLnBrk="1" hangingPunct="1">
              <a:buFont typeface="Wingdings" pitchFamily="2" charset="2"/>
              <a:buNone/>
            </a:pPr>
            <a:r>
              <a:rPr lang="zh-CN" sz="1600" smtClean="0"/>
              <a:t>	乘以象素的最大灰度值作为该象素的显示灰度值</a:t>
            </a:r>
          </a:p>
          <a:p>
            <a:pPr lvl="2" eaLnBrk="1" hangingPunct="1"/>
            <a:r>
              <a:rPr lang="zh-CN" sz="1800" smtClean="0"/>
              <a:t>例：将屏幕划分为</a:t>
            </a:r>
            <a:r>
              <a:rPr lang="en-US" altLang="zh-CN" sz="1800" smtClean="0"/>
              <a:t>n=3×3</a:t>
            </a:r>
            <a:r>
              <a:rPr lang="zh-CN" sz="1800" smtClean="0"/>
              <a:t>个子象素，加权表可以取作</a:t>
            </a:r>
          </a:p>
        </p:txBody>
      </p:sp>
      <p:pic>
        <p:nvPicPr>
          <p:cNvPr id="28679" name="Picture 4" descr="http://www.lnnu.edu.cn/xdjyjx/tuxing/Chapter2/CG_Gif_2_2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627313" y="4437063"/>
            <a:ext cx="42481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4" name="Object 7"/>
          <p:cNvGraphicFramePr>
            <a:graphicFrameLocks noChangeAspect="1"/>
          </p:cNvGraphicFramePr>
          <p:nvPr/>
        </p:nvGraphicFramePr>
        <p:xfrm>
          <a:off x="6011863" y="3141663"/>
          <a:ext cx="522287" cy="433387"/>
        </p:xfrm>
        <a:graphic>
          <a:graphicData uri="http://schemas.openxmlformats.org/presentationml/2006/ole">
            <mc:AlternateContent xmlns:mc="http://schemas.openxmlformats.org/markup-compatibility/2006">
              <mc:Choice xmlns:v="urn:schemas-microsoft-com:vml" Requires="v">
                <p:oleObj spid="_x0000_s28683" r:id="rId5" imgW="368457" imgH="343068" progId="Equation.3">
                  <p:embed/>
                </p:oleObj>
              </mc:Choice>
              <mc:Fallback>
                <p:oleObj r:id="rId5" imgW="368457" imgH="3430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141663"/>
                        <a:ext cx="52228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4EC40C-6EC3-4F64-9196-A7751114A4DF}" type="datetime1">
              <a:rPr lang="en-US" altLang="zh-CN" sz="1400"/>
              <a:pPr eaLnBrk="1" hangingPunct="1"/>
              <a:t>12/30/2016</a:t>
            </a:fld>
            <a:endParaRPr lang="en-US" altLang="zh-CN" sz="1400"/>
          </a:p>
        </p:txBody>
      </p:sp>
      <p:sp>
        <p:nvSpPr>
          <p:cNvPr id="4198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03457F4-4C03-4869-9B40-423C864749DE}" type="slidenum">
              <a:rPr lang="en-US" altLang="zh-CN" sz="1400"/>
              <a:pPr algn="r" eaLnBrk="1" hangingPunct="1"/>
              <a:t>11</a:t>
            </a:fld>
            <a:endParaRPr lang="en-US" altLang="zh-CN" sz="1400"/>
          </a:p>
        </p:txBody>
      </p:sp>
      <p:sp>
        <p:nvSpPr>
          <p:cNvPr id="4198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1989" name="Rectangle 3"/>
          <p:cNvSpPr>
            <a:spLocks noGrp="1" noRot="1" noChangeArrowheads="1"/>
          </p:cNvSpPr>
          <p:nvPr>
            <p:ph type="body" idx="4294967295"/>
          </p:nvPr>
        </p:nvSpPr>
        <p:spPr/>
        <p:txBody>
          <a:bodyPr/>
          <a:lstStyle/>
          <a:p>
            <a:pPr marL="0" indent="179388" algn="just" eaLnBrk="1" hangingPunct="1">
              <a:spcBef>
                <a:spcPct val="10000"/>
              </a:spcBef>
            </a:pPr>
            <a:r>
              <a:rPr lang="zh-CN" sz="1800" smtClean="0"/>
              <a:t>中点画线算法程序</a:t>
            </a:r>
          </a:p>
          <a:p>
            <a:pPr marL="0" indent="179388" algn="just" eaLnBrk="1" hangingPunct="1">
              <a:spcBef>
                <a:spcPct val="10000"/>
              </a:spcBef>
              <a:buFont typeface="Wingdings" pitchFamily="2" charset="2"/>
              <a:buNone/>
            </a:pPr>
            <a:r>
              <a:rPr lang="en-US" altLang="zh-CN" sz="1600" smtClean="0"/>
              <a:t>void Midpoint Line (int x0,int y0,int x1, int y1,int color)</a:t>
            </a:r>
          </a:p>
          <a:p>
            <a:pPr marL="0" indent="179388" algn="just" eaLnBrk="1" hangingPunct="1">
              <a:spcBef>
                <a:spcPct val="10000"/>
              </a:spcBef>
              <a:buFont typeface="Wingdings" pitchFamily="2" charset="2"/>
              <a:buNone/>
            </a:pPr>
            <a:r>
              <a:rPr lang="en-US" altLang="zh-CN" sz="1600" smtClean="0"/>
              <a:t>{    int a, b, d1, d2, d, x, y</a:t>
            </a:r>
            <a:r>
              <a:rPr lang="zh-CN" sz="1600" smtClean="0"/>
              <a:t>；</a:t>
            </a:r>
          </a:p>
          <a:p>
            <a:pPr marL="0" indent="179388" algn="just" eaLnBrk="1" hangingPunct="1">
              <a:spcBef>
                <a:spcPct val="10000"/>
              </a:spcBef>
              <a:buFont typeface="Wingdings" pitchFamily="2" charset="2"/>
              <a:buNone/>
            </a:pPr>
            <a:r>
              <a:rPr lang="zh-CN" altLang="zh-CN" sz="1600" smtClean="0"/>
              <a:t>      </a:t>
            </a:r>
            <a:r>
              <a:rPr lang="en-US" altLang="zh-CN" sz="1600" smtClean="0"/>
              <a:t>a=y0-y1</a:t>
            </a:r>
            <a:r>
              <a:rPr lang="zh-CN" sz="1600" smtClean="0"/>
              <a:t>； </a:t>
            </a:r>
            <a:r>
              <a:rPr lang="en-US" altLang="zh-CN" sz="1600" smtClean="0"/>
              <a:t>b=x1-x0</a:t>
            </a:r>
            <a:r>
              <a:rPr lang="zh-CN" sz="1600" smtClean="0"/>
              <a:t>；</a:t>
            </a:r>
            <a:r>
              <a:rPr lang="en-US" altLang="zh-CN" sz="1600" smtClean="0"/>
              <a:t>d=2*a+b</a:t>
            </a:r>
            <a:r>
              <a:rPr lang="zh-CN" sz="1600" smtClean="0"/>
              <a:t>；</a:t>
            </a:r>
          </a:p>
          <a:p>
            <a:pPr marL="0" indent="179388" algn="just" eaLnBrk="1" hangingPunct="1">
              <a:spcBef>
                <a:spcPct val="10000"/>
              </a:spcBef>
              <a:buFont typeface="Wingdings" pitchFamily="2" charset="2"/>
              <a:buNone/>
            </a:pPr>
            <a:r>
              <a:rPr lang="zh-CN" altLang="zh-CN" sz="1600" smtClean="0"/>
              <a:t>      </a:t>
            </a:r>
            <a:r>
              <a:rPr lang="en-US" altLang="zh-CN" sz="1600" smtClean="0"/>
              <a:t>d1=2*a</a:t>
            </a:r>
            <a:r>
              <a:rPr lang="zh-CN" sz="1600" smtClean="0"/>
              <a:t>；</a:t>
            </a:r>
            <a:r>
              <a:rPr lang="en-US" altLang="zh-CN" sz="1600" smtClean="0"/>
              <a:t>d2=2* (a+b)</a:t>
            </a:r>
            <a:r>
              <a:rPr lang="zh-CN" sz="1600" smtClean="0"/>
              <a:t>；</a:t>
            </a:r>
          </a:p>
          <a:p>
            <a:pPr marL="0" indent="179388" algn="just" eaLnBrk="1" hangingPunct="1">
              <a:spcBef>
                <a:spcPct val="10000"/>
              </a:spcBef>
              <a:buFont typeface="Wingdings" pitchFamily="2" charset="2"/>
              <a:buNone/>
            </a:pPr>
            <a:r>
              <a:rPr lang="zh-CN" altLang="zh-CN" sz="1600" smtClean="0"/>
              <a:t>      </a:t>
            </a:r>
            <a:r>
              <a:rPr lang="en-US" altLang="zh-CN" sz="1600" smtClean="0"/>
              <a:t>x=x0</a:t>
            </a:r>
            <a:r>
              <a:rPr lang="zh-CN" sz="1600" smtClean="0"/>
              <a:t>；</a:t>
            </a:r>
            <a:r>
              <a:rPr lang="en-US" altLang="zh-CN" sz="1600" smtClean="0"/>
              <a:t>y=y0</a:t>
            </a:r>
            <a:r>
              <a:rPr lang="zh-CN" sz="1600" smtClean="0"/>
              <a:t>；</a:t>
            </a:r>
          </a:p>
          <a:p>
            <a:pPr marL="0" indent="179388" algn="just" eaLnBrk="1" hangingPunct="1">
              <a:spcBef>
                <a:spcPct val="10000"/>
              </a:spcBef>
              <a:buFont typeface="Wingdings" pitchFamily="2" charset="2"/>
              <a:buNone/>
            </a:pPr>
            <a:r>
              <a:rPr lang="zh-CN" altLang="zh-CN" sz="1600" smtClean="0"/>
              <a:t>      </a:t>
            </a:r>
            <a:r>
              <a:rPr lang="en-US" altLang="zh-CN" sz="1600" smtClean="0"/>
              <a:t>drawpixel(x, y, color);</a:t>
            </a:r>
          </a:p>
          <a:p>
            <a:pPr marL="0" indent="179388" algn="just" eaLnBrk="1" hangingPunct="1">
              <a:spcBef>
                <a:spcPct val="10000"/>
              </a:spcBef>
              <a:buFont typeface="Wingdings" pitchFamily="2" charset="2"/>
              <a:buNone/>
            </a:pPr>
            <a:r>
              <a:rPr lang="en-US" altLang="zh-CN" sz="1600" smtClean="0"/>
              <a:t>      while (x&lt;x1)</a:t>
            </a:r>
          </a:p>
          <a:p>
            <a:pPr marL="0" indent="179388" algn="just" eaLnBrk="1" hangingPunct="1">
              <a:spcBef>
                <a:spcPct val="10000"/>
              </a:spcBef>
              <a:buFont typeface="Wingdings" pitchFamily="2" charset="2"/>
              <a:buNone/>
            </a:pPr>
            <a:r>
              <a:rPr lang="en-US" altLang="zh-CN" sz="1600" smtClean="0"/>
              <a:t>      {  if (d&lt;0)   {x++</a:t>
            </a:r>
            <a:r>
              <a:rPr lang="zh-CN" sz="1600" smtClean="0"/>
              <a:t>；</a:t>
            </a:r>
            <a:r>
              <a:rPr lang="en-US" altLang="zh-CN" sz="1600" smtClean="0"/>
              <a:t>y++</a:t>
            </a:r>
            <a:r>
              <a:rPr lang="zh-CN" sz="1600" smtClean="0"/>
              <a:t>； </a:t>
            </a:r>
            <a:r>
              <a:rPr lang="en-US" altLang="zh-CN" sz="1600" smtClean="0"/>
              <a:t>d+=d2; }</a:t>
            </a:r>
          </a:p>
          <a:p>
            <a:pPr marL="0" indent="179388" algn="just" eaLnBrk="1" hangingPunct="1">
              <a:spcBef>
                <a:spcPct val="10000"/>
              </a:spcBef>
              <a:buFont typeface="Wingdings" pitchFamily="2" charset="2"/>
              <a:buNone/>
            </a:pPr>
            <a:r>
              <a:rPr lang="en-US" sz="1600" smtClean="0"/>
              <a:t>          </a:t>
            </a:r>
            <a:r>
              <a:rPr lang="en-US" altLang="zh-CN" sz="1600" smtClean="0"/>
              <a:t>else      {x++</a:t>
            </a:r>
            <a:r>
              <a:rPr lang="zh-CN" sz="1600" smtClean="0"/>
              <a:t>； </a:t>
            </a:r>
            <a:r>
              <a:rPr lang="en-US" altLang="zh-CN" sz="1600" smtClean="0"/>
              <a:t>d+=d1;}</a:t>
            </a:r>
          </a:p>
          <a:p>
            <a:pPr marL="0" indent="179388" algn="just" eaLnBrk="1" hangingPunct="1">
              <a:spcBef>
                <a:spcPct val="10000"/>
              </a:spcBef>
              <a:buFont typeface="Wingdings" pitchFamily="2" charset="2"/>
              <a:buNone/>
            </a:pPr>
            <a:r>
              <a:rPr lang="en-US" sz="1600" smtClean="0"/>
              <a:t>          </a:t>
            </a:r>
            <a:r>
              <a:rPr lang="en-US" altLang="zh-CN" sz="1600" smtClean="0"/>
              <a:t>drawpixel (x, y, color);</a:t>
            </a:r>
          </a:p>
          <a:p>
            <a:pPr marL="0" indent="179388" algn="just" eaLnBrk="1" hangingPunct="1">
              <a:spcBef>
                <a:spcPct val="10000"/>
              </a:spcBef>
              <a:buFont typeface="Wingdings" pitchFamily="2" charset="2"/>
              <a:buNone/>
            </a:pPr>
            <a:r>
              <a:rPr lang="en-US" sz="1600" smtClean="0"/>
              <a:t>       </a:t>
            </a:r>
            <a:r>
              <a:rPr lang="en-US" altLang="zh-CN" sz="1600" smtClean="0"/>
              <a:t>} /* while */</a:t>
            </a:r>
          </a:p>
          <a:p>
            <a:pPr marL="0" indent="179388" algn="just" eaLnBrk="1" hangingPunct="1">
              <a:spcBef>
                <a:spcPct val="10000"/>
              </a:spcBef>
              <a:buFont typeface="Wingdings" pitchFamily="2" charset="2"/>
              <a:buNone/>
            </a:pPr>
            <a:r>
              <a:rPr lang="en-US" altLang="zh-CN" sz="1600" smtClean="0"/>
              <a:t>} /* mid PointLine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6245CF-A974-4E53-8FF4-2F5E70C571E3}" type="datetime1">
              <a:rPr lang="en-US" altLang="zh-CN" sz="1400"/>
              <a:pPr eaLnBrk="1" hangingPunct="1"/>
              <a:t>12/30/2016</a:t>
            </a:fld>
            <a:endParaRPr lang="en-US" altLang="zh-CN" sz="1400"/>
          </a:p>
        </p:txBody>
      </p:sp>
      <p:sp>
        <p:nvSpPr>
          <p:cNvPr id="43011"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E031841-025B-4826-A0EC-9B9F2B3C360C}" type="slidenum">
              <a:rPr lang="en-US" altLang="zh-CN" sz="1400"/>
              <a:pPr algn="r" eaLnBrk="1" hangingPunct="1"/>
              <a:t>12</a:t>
            </a:fld>
            <a:endParaRPr lang="en-US" altLang="zh-CN" sz="1400"/>
          </a:p>
        </p:txBody>
      </p:sp>
      <p:sp>
        <p:nvSpPr>
          <p:cNvPr id="4301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3013" name="Rectangle 3"/>
          <p:cNvSpPr>
            <a:spLocks noGrp="1" noRot="1" noChangeArrowheads="1"/>
          </p:cNvSpPr>
          <p:nvPr>
            <p:ph type="body" sz="half" idx="4294967295"/>
          </p:nvPr>
        </p:nvSpPr>
        <p:spPr>
          <a:xfrm>
            <a:off x="301625" y="1905000"/>
            <a:ext cx="4191000" cy="4194175"/>
          </a:xfrm>
        </p:spPr>
        <p:txBody>
          <a:bodyPr/>
          <a:lstStyle/>
          <a:p>
            <a:pPr marL="179388" indent="-179388" algn="just" eaLnBrk="1" hangingPunct="1"/>
            <a:r>
              <a:rPr lang="zh-CN" sz="1800" smtClean="0"/>
              <a:t>举例：用中点画线方法扫描转换连接两点</a:t>
            </a:r>
            <a:r>
              <a:rPr lang="en-US" altLang="zh-CN" sz="1800" smtClean="0"/>
              <a:t>P0(0,0)</a:t>
            </a:r>
            <a:r>
              <a:rPr lang="zh-CN" sz="1800" smtClean="0"/>
              <a:t>和</a:t>
            </a:r>
            <a:r>
              <a:rPr lang="en-US" altLang="zh-CN" sz="1800" smtClean="0"/>
              <a:t>P1(5,2)</a:t>
            </a:r>
            <a:r>
              <a:rPr lang="zh-CN" sz="1800" smtClean="0"/>
              <a:t>的直线段</a:t>
            </a:r>
          </a:p>
          <a:p>
            <a:pPr marL="179388" indent="-179388" algn="just" eaLnBrk="1" hangingPunct="1">
              <a:buFont typeface="Wingdings" pitchFamily="2" charset="2"/>
              <a:buNone/>
            </a:pPr>
            <a:r>
              <a:rPr lang="zh-CN" altLang="zh-CN" sz="1600" smtClean="0"/>
              <a:t>	</a:t>
            </a:r>
            <a:r>
              <a:rPr lang="en-US" altLang="zh-CN" sz="1600" smtClean="0"/>
              <a:t>a=y0-y1=-2;     b=x1-x0=5;</a:t>
            </a:r>
          </a:p>
          <a:p>
            <a:pPr marL="179388" indent="-179388" algn="just" eaLnBrk="1" hangingPunct="1">
              <a:buFont typeface="Wingdings" pitchFamily="2" charset="2"/>
              <a:buNone/>
            </a:pPr>
            <a:r>
              <a:rPr lang="en-US" altLang="zh-CN" sz="1600" smtClean="0"/>
              <a:t>	d0=2*a+b=1;</a:t>
            </a:r>
          </a:p>
          <a:p>
            <a:pPr marL="179388" indent="-179388" algn="just" eaLnBrk="1" hangingPunct="1">
              <a:buFont typeface="Wingdings" pitchFamily="2" charset="2"/>
              <a:buNone/>
            </a:pPr>
            <a:r>
              <a:rPr lang="en-US" altLang="zh-CN" sz="1600" smtClean="0"/>
              <a:t>	d1=2*a=-4;     d2=2*(a+b)=6</a:t>
            </a:r>
          </a:p>
          <a:p>
            <a:pPr marL="179388" indent="-179388" algn="just" eaLnBrk="1" hangingPunct="1">
              <a:buFont typeface="Wingdings" pitchFamily="2" charset="2"/>
              <a:buNone/>
            </a:pPr>
            <a:r>
              <a:rPr lang="en-US" altLang="zh-CN" sz="1600" smtClean="0"/>
              <a:t>           x     y     d </a:t>
            </a:r>
          </a:p>
          <a:p>
            <a:pPr marL="179388" indent="-179388" algn="just" eaLnBrk="1" hangingPunct="1">
              <a:buFont typeface="Wingdings" pitchFamily="2" charset="2"/>
              <a:buNone/>
            </a:pPr>
            <a:r>
              <a:rPr lang="en-US" altLang="zh-CN" sz="1600" smtClean="0"/>
              <a:t>           0     0     1 </a:t>
            </a:r>
          </a:p>
          <a:p>
            <a:pPr marL="179388" indent="-179388" algn="just" eaLnBrk="1" hangingPunct="1">
              <a:buFont typeface="Wingdings" pitchFamily="2" charset="2"/>
              <a:buNone/>
            </a:pPr>
            <a:r>
              <a:rPr lang="en-US" altLang="zh-CN" sz="1600" smtClean="0"/>
              <a:t>           1     0    -3</a:t>
            </a:r>
          </a:p>
          <a:p>
            <a:pPr marL="179388" indent="-179388" algn="just" eaLnBrk="1" hangingPunct="1">
              <a:buFont typeface="Wingdings" pitchFamily="2" charset="2"/>
              <a:buNone/>
            </a:pPr>
            <a:r>
              <a:rPr lang="en-US" altLang="zh-CN" sz="1600" smtClean="0"/>
              <a:t>           2     1     3 </a:t>
            </a:r>
          </a:p>
          <a:p>
            <a:pPr marL="179388" indent="-179388" algn="just" eaLnBrk="1" hangingPunct="1">
              <a:buFont typeface="Wingdings" pitchFamily="2" charset="2"/>
              <a:buNone/>
            </a:pPr>
            <a:r>
              <a:rPr lang="en-US" altLang="zh-CN" sz="1600" smtClean="0"/>
              <a:t>           3     1    -1         </a:t>
            </a:r>
          </a:p>
          <a:p>
            <a:pPr marL="179388" indent="-179388" algn="just" eaLnBrk="1" hangingPunct="1">
              <a:buFont typeface="Wingdings" pitchFamily="2" charset="2"/>
              <a:buNone/>
            </a:pPr>
            <a:r>
              <a:rPr lang="en-US" altLang="zh-CN" sz="1600" smtClean="0"/>
              <a:t>           4     2     5</a:t>
            </a:r>
          </a:p>
        </p:txBody>
      </p:sp>
      <p:pic>
        <p:nvPicPr>
          <p:cNvPr id="43014" name="Picture 4" descr="CG_Gif_2_00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795838" y="2398713"/>
            <a:ext cx="3960812" cy="2603500"/>
          </a:xfrm>
          <a:noFill/>
        </p:spPr>
      </p:pic>
      <p:sp>
        <p:nvSpPr>
          <p:cNvPr id="43015" name="Rectangle 5"/>
          <p:cNvSpPr>
            <a:spLocks noChangeArrowheads="1"/>
          </p:cNvSpPr>
          <p:nvPr/>
        </p:nvSpPr>
        <p:spPr bwMode="auto">
          <a:xfrm>
            <a:off x="5724525" y="5229225"/>
            <a:ext cx="2127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20000"/>
              </a:spcBef>
            </a:pPr>
            <a:r>
              <a:rPr lang="zh-CN"/>
              <a:t>图</a:t>
            </a:r>
            <a:r>
              <a:rPr lang="en-US" altLang="zh-CN"/>
              <a:t>4.1.3 </a:t>
            </a:r>
            <a:r>
              <a:rPr lang="zh-CN"/>
              <a:t>中点画线法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05CB60-BF13-4077-9760-50E34B8636F6}" type="datetime1">
              <a:rPr lang="en-US" altLang="zh-CN" sz="1400"/>
              <a:pPr eaLnBrk="1" hangingPunct="1"/>
              <a:t>12/30/2016</a:t>
            </a:fld>
            <a:endParaRPr lang="en-US" altLang="zh-CN" sz="1400"/>
          </a:p>
        </p:txBody>
      </p:sp>
      <p:sp>
        <p:nvSpPr>
          <p:cNvPr id="4403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D66AE4E-446B-4E5D-8911-4CC334084A48}" type="slidenum">
              <a:rPr lang="en-US" altLang="zh-CN" sz="1400"/>
              <a:pPr algn="r" eaLnBrk="1" hangingPunct="1"/>
              <a:t>13</a:t>
            </a:fld>
            <a:endParaRPr lang="en-US" altLang="zh-CN" sz="1400"/>
          </a:p>
        </p:txBody>
      </p:sp>
      <p:sp>
        <p:nvSpPr>
          <p:cNvPr id="4403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4037" name="Rectangle 3"/>
          <p:cNvSpPr>
            <a:spLocks noGrp="1" noRot="1" noChangeArrowheads="1"/>
          </p:cNvSpPr>
          <p:nvPr>
            <p:ph type="body" idx="4294967295"/>
          </p:nvPr>
        </p:nvSpPr>
        <p:spPr/>
        <p:txBody>
          <a:bodyPr/>
          <a:lstStyle/>
          <a:p>
            <a:pPr algn="just" eaLnBrk="1" hangingPunct="1"/>
            <a:r>
              <a:rPr lang="en-US" altLang="zh-CN" sz="2400" dirty="0" err="1" smtClean="0"/>
              <a:t>Bresenham</a:t>
            </a:r>
            <a:r>
              <a:rPr lang="zh-CN" sz="2400" dirty="0" smtClean="0"/>
              <a:t>算法</a:t>
            </a:r>
          </a:p>
          <a:p>
            <a:pPr lvl="1" algn="just" eaLnBrk="1" hangingPunct="1"/>
            <a:r>
              <a:rPr lang="zh-CN" sz="2000" dirty="0" smtClean="0"/>
              <a:t>使用最广泛的直线扫描转换算法。仍然假定直线斜率在</a:t>
            </a:r>
            <a:r>
              <a:rPr lang="en-US" altLang="zh-CN" sz="2000" dirty="0" smtClean="0"/>
              <a:t>0~1</a:t>
            </a:r>
            <a:r>
              <a:rPr lang="zh-CN" sz="2000" dirty="0" smtClean="0"/>
              <a:t>之间，类似于中点法，由误差项符号决定下一象素</a:t>
            </a:r>
          </a:p>
          <a:p>
            <a:pPr lvl="1" algn="just" eaLnBrk="1" hangingPunct="1"/>
            <a:r>
              <a:rPr lang="zh-CN" sz="2000" dirty="0" smtClean="0"/>
              <a:t>过各行各列象素中心构造一组虚拟网格线。按直线从起点到终点的顺序计算直线与各垂直网格线的交点，然后确定该列象素中与此交点最近的象素。该算法的巧妙之处在于采用增量计算，使得对于每一列，只要检查一个误差项的符号，就可以确定该列的所求象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3B3556-616E-42F5-A775-F7B555393EF4}" type="datetime1">
              <a:rPr lang="en-US" altLang="zh-CN" sz="1400"/>
              <a:pPr eaLnBrk="1" hangingPunct="1"/>
              <a:t>12/30/2016</a:t>
            </a:fld>
            <a:endParaRPr lang="en-US" altLang="zh-CN" sz="1400"/>
          </a:p>
        </p:txBody>
      </p:sp>
      <p:sp>
        <p:nvSpPr>
          <p:cNvPr id="45059"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982793B-8375-44D2-89A6-732522A04E98}" type="slidenum">
              <a:rPr lang="en-US" altLang="zh-CN" sz="1400"/>
              <a:pPr algn="r" eaLnBrk="1" hangingPunct="1"/>
              <a:t>14</a:t>
            </a:fld>
            <a:endParaRPr lang="en-US" altLang="zh-CN" sz="1400"/>
          </a:p>
        </p:txBody>
      </p:sp>
      <p:sp>
        <p:nvSpPr>
          <p:cNvPr id="4506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5061" name="Rectangle 3"/>
          <p:cNvSpPr>
            <a:spLocks noGrp="1" noRot="1" noChangeArrowheads="1"/>
          </p:cNvSpPr>
          <p:nvPr>
            <p:ph type="body" sz="half" idx="4294967295"/>
          </p:nvPr>
        </p:nvSpPr>
        <p:spPr>
          <a:xfrm>
            <a:off x="301625" y="1905000"/>
            <a:ext cx="8529638" cy="2028825"/>
          </a:xfrm>
        </p:spPr>
        <p:txBody>
          <a:bodyPr/>
          <a:lstStyle/>
          <a:p>
            <a:pPr lvl="1" algn="just" eaLnBrk="1" hangingPunct="1"/>
            <a:r>
              <a:rPr lang="zh-CN" sz="2000" smtClean="0"/>
              <a:t>设直线方程为</a:t>
            </a:r>
            <a:r>
              <a:rPr lang="en-US" altLang="zh-CN" sz="2000" i="1" smtClean="0"/>
              <a:t>y</a:t>
            </a:r>
            <a:r>
              <a:rPr lang="en-US" altLang="zh-CN" sz="2000" i="1" baseline="-25000" smtClean="0"/>
              <a:t>i+</a:t>
            </a:r>
            <a:r>
              <a:rPr lang="en-US" altLang="zh-CN" sz="2000" baseline="-25000" smtClean="0"/>
              <a:t>1</a:t>
            </a:r>
            <a:r>
              <a:rPr lang="en-US" altLang="zh-CN" sz="2000" smtClean="0"/>
              <a:t>=</a:t>
            </a:r>
            <a:r>
              <a:rPr lang="en-US" altLang="zh-CN" sz="2000" i="1" smtClean="0"/>
              <a:t>y</a:t>
            </a:r>
            <a:r>
              <a:rPr lang="en-US" altLang="zh-CN" sz="2000" i="1" baseline="-25000" smtClean="0"/>
              <a:t>i</a:t>
            </a:r>
            <a:r>
              <a:rPr lang="en-US" altLang="zh-CN" sz="2000" smtClean="0"/>
              <a:t>+</a:t>
            </a:r>
            <a:r>
              <a:rPr lang="en-US" altLang="zh-CN" sz="2000" i="1" smtClean="0"/>
              <a:t>k</a:t>
            </a:r>
            <a:r>
              <a:rPr lang="en-US" altLang="zh-CN" sz="2000" smtClean="0"/>
              <a:t>(</a:t>
            </a:r>
            <a:r>
              <a:rPr lang="en-US" altLang="zh-CN" sz="2000" i="1" smtClean="0"/>
              <a:t>x</a:t>
            </a:r>
            <a:r>
              <a:rPr lang="en-US" altLang="zh-CN" sz="2000" i="1" baseline="-25000" smtClean="0"/>
              <a:t>i+</a:t>
            </a:r>
            <a:r>
              <a:rPr lang="en-US" altLang="zh-CN" sz="2000" baseline="-25000" smtClean="0"/>
              <a:t>1</a:t>
            </a:r>
            <a:r>
              <a:rPr lang="en-US" altLang="zh-CN" sz="2000" smtClean="0"/>
              <a:t>-</a:t>
            </a:r>
            <a:r>
              <a:rPr lang="en-US" altLang="zh-CN" sz="2000" i="1" smtClean="0"/>
              <a:t>x</a:t>
            </a:r>
            <a:r>
              <a:rPr lang="en-US" altLang="zh-CN" sz="2000" i="1" baseline="-25000" smtClean="0"/>
              <a:t>i</a:t>
            </a:r>
            <a:r>
              <a:rPr lang="en-US" altLang="zh-CN" sz="2000" smtClean="0"/>
              <a:t>)</a:t>
            </a:r>
            <a:r>
              <a:rPr lang="zh-CN" sz="2000" smtClean="0"/>
              <a:t>。对点</a:t>
            </a:r>
            <a:r>
              <a:rPr lang="en-US" altLang="zh-CN" sz="2000" smtClean="0"/>
              <a:t>(</a:t>
            </a:r>
            <a:r>
              <a:rPr lang="en-US" altLang="zh-CN" sz="2000" i="1" smtClean="0"/>
              <a:t>x</a:t>
            </a:r>
            <a:r>
              <a:rPr lang="en-US" altLang="zh-CN" sz="2000" i="1" baseline="-25000" smtClean="0"/>
              <a:t>i</a:t>
            </a:r>
            <a:r>
              <a:rPr lang="zh-CN" sz="2000" smtClean="0"/>
              <a:t>，</a:t>
            </a:r>
            <a:r>
              <a:rPr lang="en-US" altLang="zh-CN" sz="2000" i="1" smtClean="0"/>
              <a:t>y</a:t>
            </a:r>
            <a:r>
              <a:rPr lang="en-US" altLang="zh-CN" sz="2000" i="1" baseline="-25000" smtClean="0"/>
              <a:t>i</a:t>
            </a:r>
            <a:r>
              <a:rPr lang="en-US" altLang="zh-CN" sz="2000" smtClean="0"/>
              <a:t>)</a:t>
            </a:r>
            <a:r>
              <a:rPr lang="zh-CN" sz="2000" smtClean="0"/>
              <a:t>，其下一个象素的行坐标为</a:t>
            </a:r>
            <a:r>
              <a:rPr lang="en-US" altLang="zh-CN" sz="2000" i="1" smtClean="0"/>
              <a:t>x</a:t>
            </a:r>
            <a:r>
              <a:rPr lang="en-US" altLang="zh-CN" sz="2000" i="1" baseline="-25000" smtClean="0"/>
              <a:t>i</a:t>
            </a:r>
            <a:r>
              <a:rPr lang="zh-CN" sz="2000" smtClean="0"/>
              <a:t>＋</a:t>
            </a:r>
            <a:r>
              <a:rPr lang="en-US" altLang="zh-CN" sz="2000" smtClean="0"/>
              <a:t>1</a:t>
            </a:r>
            <a:r>
              <a:rPr lang="zh-CN" sz="2000" smtClean="0"/>
              <a:t>，而列坐标要么为</a:t>
            </a:r>
            <a:r>
              <a:rPr lang="en-US" altLang="zh-CN" sz="2000" i="1" smtClean="0"/>
              <a:t>y</a:t>
            </a:r>
            <a:r>
              <a:rPr lang="en-US" altLang="zh-CN" sz="2000" i="1" baseline="-25000" smtClean="0"/>
              <a:t>i</a:t>
            </a:r>
            <a:r>
              <a:rPr lang="zh-CN" sz="2000" smtClean="0"/>
              <a:t>，要么递增</a:t>
            </a:r>
            <a:r>
              <a:rPr lang="en-US" altLang="zh-CN" sz="2000" smtClean="0"/>
              <a:t>1</a:t>
            </a:r>
            <a:r>
              <a:rPr lang="zh-CN" sz="2000" smtClean="0"/>
              <a:t>为</a:t>
            </a:r>
            <a:r>
              <a:rPr lang="en-US" altLang="zh-CN" sz="2000" i="1" smtClean="0"/>
              <a:t>y</a:t>
            </a:r>
            <a:r>
              <a:rPr lang="en-US" altLang="zh-CN" sz="2000" i="1" baseline="-25000" smtClean="0"/>
              <a:t>i</a:t>
            </a:r>
            <a:r>
              <a:rPr lang="zh-CN" sz="2000" smtClean="0"/>
              <a:t>＋</a:t>
            </a:r>
            <a:r>
              <a:rPr lang="en-US" altLang="zh-CN" sz="2000" smtClean="0"/>
              <a:t>1</a:t>
            </a:r>
            <a:r>
              <a:rPr lang="zh-CN" sz="2000" smtClean="0"/>
              <a:t>。是否增</a:t>
            </a:r>
            <a:r>
              <a:rPr lang="en-US" altLang="zh-CN" sz="2000" smtClean="0"/>
              <a:t>1</a:t>
            </a:r>
            <a:r>
              <a:rPr lang="zh-CN" sz="2000" smtClean="0"/>
              <a:t>取决于误差项</a:t>
            </a:r>
            <a:r>
              <a:rPr lang="en-US" altLang="zh-CN" sz="2000" i="1" smtClean="0"/>
              <a:t>d</a:t>
            </a:r>
            <a:r>
              <a:rPr lang="zh-CN" sz="2000" smtClean="0"/>
              <a:t>的值</a:t>
            </a:r>
          </a:p>
          <a:p>
            <a:pPr lvl="1" algn="just" eaLnBrk="1" hangingPunct="1"/>
            <a:r>
              <a:rPr lang="zh-CN" sz="2000" smtClean="0"/>
              <a:t>误差项</a:t>
            </a:r>
            <a:r>
              <a:rPr lang="en-US" altLang="zh-CN" sz="2000" smtClean="0"/>
              <a:t>d</a:t>
            </a:r>
            <a:r>
              <a:rPr lang="zh-CN" sz="2000" smtClean="0"/>
              <a:t>的初值</a:t>
            </a:r>
            <a:r>
              <a:rPr lang="en-US" altLang="zh-CN" sz="2000" smtClean="0"/>
              <a:t>d0</a:t>
            </a:r>
            <a:r>
              <a:rPr lang="zh-CN" sz="2000" smtClean="0"/>
              <a:t>＝</a:t>
            </a:r>
            <a:r>
              <a:rPr lang="en-US" altLang="zh-CN" sz="2000" smtClean="0"/>
              <a:t>0</a:t>
            </a:r>
            <a:r>
              <a:rPr lang="zh-CN" sz="2000" smtClean="0"/>
              <a:t>，</a:t>
            </a:r>
            <a:r>
              <a:rPr lang="en-US" altLang="zh-CN" sz="2000" smtClean="0"/>
              <a:t>x</a:t>
            </a:r>
            <a:r>
              <a:rPr lang="zh-CN" sz="2000" smtClean="0"/>
              <a:t>坐标每增加</a:t>
            </a:r>
            <a:r>
              <a:rPr lang="en-US" altLang="zh-CN" sz="2000" smtClean="0"/>
              <a:t>1</a:t>
            </a:r>
            <a:r>
              <a:rPr lang="zh-CN" sz="2000" smtClean="0"/>
              <a:t>，</a:t>
            </a:r>
            <a:r>
              <a:rPr lang="en-US" altLang="zh-CN" sz="2000" smtClean="0"/>
              <a:t>d</a:t>
            </a:r>
            <a:r>
              <a:rPr lang="zh-CN" sz="2000" smtClean="0"/>
              <a:t>的值相应递增直线的斜率值</a:t>
            </a:r>
            <a:r>
              <a:rPr lang="en-US" altLang="zh-CN" sz="2000" smtClean="0"/>
              <a:t>k</a:t>
            </a:r>
            <a:r>
              <a:rPr lang="zh-CN" sz="2000" smtClean="0"/>
              <a:t>，即</a:t>
            </a:r>
            <a:r>
              <a:rPr lang="en-US" altLang="zh-CN" sz="2000" smtClean="0"/>
              <a:t>d</a:t>
            </a:r>
            <a:r>
              <a:rPr lang="zh-CN" sz="2000" smtClean="0"/>
              <a:t>＝</a:t>
            </a:r>
            <a:r>
              <a:rPr lang="en-US" altLang="zh-CN" sz="2000" smtClean="0"/>
              <a:t>d</a:t>
            </a:r>
            <a:r>
              <a:rPr lang="zh-CN" sz="2000" smtClean="0"/>
              <a:t>＋</a:t>
            </a:r>
            <a:r>
              <a:rPr lang="en-US" altLang="zh-CN" sz="2000" smtClean="0"/>
              <a:t>k</a:t>
            </a:r>
            <a:r>
              <a:rPr lang="zh-CN" sz="2000" smtClean="0"/>
              <a:t>。一旦</a:t>
            </a:r>
            <a:r>
              <a:rPr lang="en-US" altLang="zh-CN" sz="2000" smtClean="0"/>
              <a:t>d≥1</a:t>
            </a:r>
            <a:r>
              <a:rPr lang="zh-CN" sz="2000" smtClean="0"/>
              <a:t>，就把它减去</a:t>
            </a:r>
            <a:r>
              <a:rPr lang="en-US" altLang="zh-CN" sz="2000" smtClean="0"/>
              <a:t>1</a:t>
            </a:r>
            <a:r>
              <a:rPr lang="zh-CN" sz="2000" smtClean="0"/>
              <a:t>，保证</a:t>
            </a:r>
            <a:r>
              <a:rPr lang="en-US" altLang="zh-CN" sz="2000" smtClean="0"/>
              <a:t>d</a:t>
            </a:r>
            <a:r>
              <a:rPr lang="zh-CN" sz="2000" smtClean="0"/>
              <a:t>在</a:t>
            </a:r>
            <a:r>
              <a:rPr lang="en-US" altLang="zh-CN" sz="2000" smtClean="0"/>
              <a:t>0</a:t>
            </a:r>
            <a:r>
              <a:rPr lang="zh-CN" sz="2000" smtClean="0"/>
              <a:t>、</a:t>
            </a:r>
            <a:r>
              <a:rPr lang="en-US" altLang="zh-CN" sz="2000" smtClean="0"/>
              <a:t>1</a:t>
            </a:r>
            <a:r>
              <a:rPr lang="zh-CN" sz="2000" smtClean="0"/>
              <a:t>之间</a:t>
            </a:r>
          </a:p>
        </p:txBody>
      </p:sp>
      <p:pic>
        <p:nvPicPr>
          <p:cNvPr id="45062" name="Picture 4" descr="http://www.lnnu.edu.cn/xdjyjx/tuxing/Chapter2/CG_Gif_2_004.gif"/>
          <p:cNvPicPr>
            <a:picLocks noGrp="1" noChangeAspect="1" noChangeArrowheads="1"/>
          </p:cNvPicPr>
          <p:nvPr>
            <p:ph sz="half" idx="4294967295"/>
          </p:nvPr>
        </p:nvPicPr>
        <p:blipFill>
          <a:blip r:embed="rId2" r:link="rId3">
            <a:extLst>
              <a:ext uri="{28A0092B-C50C-407E-A947-70E740481C1C}">
                <a14:useLocalDpi xmlns:a14="http://schemas.microsoft.com/office/drawing/2010/main" val="0"/>
              </a:ext>
            </a:extLst>
          </a:blip>
          <a:srcRect/>
          <a:stretch>
            <a:fillRect/>
          </a:stretch>
        </p:blipFill>
        <p:spPr>
          <a:xfrm>
            <a:off x="2484438" y="3573463"/>
            <a:ext cx="4321175" cy="2160587"/>
          </a:xfrm>
          <a:noFill/>
        </p:spPr>
      </p:pic>
      <p:sp>
        <p:nvSpPr>
          <p:cNvPr id="45063" name="Rectangle 5"/>
          <p:cNvSpPr>
            <a:spLocks noChangeArrowheads="1"/>
          </p:cNvSpPr>
          <p:nvPr/>
        </p:nvSpPr>
        <p:spPr bwMode="auto">
          <a:xfrm>
            <a:off x="2268538" y="5949950"/>
            <a:ext cx="489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4.1.4 Bresenham</a:t>
            </a:r>
            <a:r>
              <a:rPr lang="zh-CN">
                <a:cs typeface="Times New Roman" pitchFamily="18" charset="0"/>
              </a:rPr>
              <a:t>算法所用误差项的几何含义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323B37-D3A1-41EB-BFF7-44BA1F859FDE}" type="datetime1">
              <a:rPr lang="en-US" altLang="zh-CN" sz="1400"/>
              <a:pPr eaLnBrk="1" hangingPunct="1"/>
              <a:t>12/30/2016</a:t>
            </a:fld>
            <a:endParaRPr lang="en-US" altLang="zh-CN" sz="1400"/>
          </a:p>
        </p:txBody>
      </p:sp>
      <p:sp>
        <p:nvSpPr>
          <p:cNvPr id="4608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5A2EA7E-8328-442E-9006-73AFF643A75B}" type="slidenum">
              <a:rPr lang="en-US" altLang="zh-CN" sz="1400"/>
              <a:pPr algn="r" eaLnBrk="1" hangingPunct="1"/>
              <a:t>15</a:t>
            </a:fld>
            <a:endParaRPr lang="en-US" altLang="zh-CN" sz="1400"/>
          </a:p>
        </p:txBody>
      </p:sp>
      <p:sp>
        <p:nvSpPr>
          <p:cNvPr id="4608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6085" name="Rectangle 3"/>
          <p:cNvSpPr>
            <a:spLocks noGrp="1" noRot="1" noChangeArrowheads="1"/>
          </p:cNvSpPr>
          <p:nvPr>
            <p:ph type="body" idx="4294967295"/>
          </p:nvPr>
        </p:nvSpPr>
        <p:spPr/>
        <p:txBody>
          <a:bodyPr/>
          <a:lstStyle/>
          <a:p>
            <a:pPr lvl="2" algn="just" eaLnBrk="1" hangingPunct="1"/>
            <a:r>
              <a:rPr lang="zh-CN" sz="1800" smtClean="0"/>
              <a:t>当</a:t>
            </a:r>
            <a:r>
              <a:rPr lang="en-US" altLang="zh-CN" sz="1800" i="1" smtClean="0"/>
              <a:t>d</a:t>
            </a:r>
            <a:r>
              <a:rPr lang="en-US" altLang="zh-CN" sz="1800" smtClean="0"/>
              <a:t>≥0.5</a:t>
            </a:r>
            <a:r>
              <a:rPr lang="zh-CN" sz="1800" smtClean="0"/>
              <a:t>时，直线与垂线</a:t>
            </a:r>
            <a:r>
              <a:rPr lang="en-US" altLang="zh-CN" sz="1800" i="1" smtClean="0"/>
              <a:t>x</a:t>
            </a:r>
            <a:r>
              <a:rPr lang="en-US" altLang="zh-CN" sz="1800" smtClean="0"/>
              <a:t>=</a:t>
            </a:r>
            <a:r>
              <a:rPr lang="en-US" altLang="zh-CN" sz="1800" i="1" smtClean="0"/>
              <a:t>x</a:t>
            </a:r>
            <a:r>
              <a:rPr lang="en-US" altLang="zh-CN" sz="1800" i="1" baseline="-25000" smtClean="0"/>
              <a:t>i</a:t>
            </a:r>
            <a:r>
              <a:rPr lang="zh-CN" sz="1800" smtClean="0"/>
              <a:t>＋</a:t>
            </a:r>
            <a:r>
              <a:rPr lang="en-US" altLang="zh-CN" sz="1800" smtClean="0"/>
              <a:t>1</a:t>
            </a:r>
            <a:r>
              <a:rPr lang="zh-CN" sz="1800" smtClean="0"/>
              <a:t>交点最接近于当前象素</a:t>
            </a:r>
            <a:r>
              <a:rPr lang="en-US" altLang="zh-CN" sz="1800" smtClean="0"/>
              <a:t>(</a:t>
            </a:r>
            <a:r>
              <a:rPr lang="en-US" altLang="zh-CN" sz="1800" i="1" smtClean="0"/>
              <a:t>x</a:t>
            </a:r>
            <a:r>
              <a:rPr lang="en-US" altLang="zh-CN" sz="1800" i="1" baseline="-25000" smtClean="0"/>
              <a:t>i</a:t>
            </a:r>
            <a:r>
              <a:rPr lang="zh-CN" sz="1800" smtClean="0"/>
              <a:t>，</a:t>
            </a:r>
            <a:r>
              <a:rPr lang="en-US" altLang="zh-CN" sz="1800" i="1" smtClean="0"/>
              <a:t>y</a:t>
            </a:r>
            <a:r>
              <a:rPr lang="en-US" altLang="zh-CN" sz="1800" i="1" baseline="-25000" smtClean="0"/>
              <a:t>i</a:t>
            </a:r>
            <a:r>
              <a:rPr lang="en-US" altLang="zh-CN" sz="1800" smtClean="0"/>
              <a:t>)</a:t>
            </a:r>
            <a:r>
              <a:rPr lang="zh-CN" sz="1800" smtClean="0"/>
              <a:t>的右上方象素</a:t>
            </a:r>
            <a:r>
              <a:rPr lang="en-US" altLang="zh-CN" sz="1800" smtClean="0"/>
              <a:t>(</a:t>
            </a:r>
            <a:r>
              <a:rPr lang="en-US" altLang="zh-CN" sz="1800" i="1" smtClean="0"/>
              <a:t>x</a:t>
            </a:r>
            <a:r>
              <a:rPr lang="en-US" altLang="zh-CN" sz="1800" i="1" baseline="-25000" smtClean="0"/>
              <a:t>i</a:t>
            </a:r>
            <a:r>
              <a:rPr lang="zh-CN" sz="1800" smtClean="0"/>
              <a:t>＋</a:t>
            </a:r>
            <a:r>
              <a:rPr lang="en-US" altLang="zh-CN" sz="1800" smtClean="0"/>
              <a:t>1</a:t>
            </a:r>
            <a:r>
              <a:rPr lang="zh-CN" sz="1800" smtClean="0"/>
              <a:t>，</a:t>
            </a:r>
            <a:r>
              <a:rPr lang="en-US" altLang="zh-CN" sz="1800" i="1" smtClean="0"/>
              <a:t>y</a:t>
            </a:r>
            <a:r>
              <a:rPr lang="en-US" altLang="zh-CN" sz="1800" i="1" baseline="-25000" smtClean="0"/>
              <a:t>i</a:t>
            </a:r>
            <a:r>
              <a:rPr lang="zh-CN" sz="1800" smtClean="0"/>
              <a:t>＋</a:t>
            </a:r>
            <a:r>
              <a:rPr lang="en-US" altLang="zh-CN" sz="1800" smtClean="0"/>
              <a:t>1)</a:t>
            </a:r>
          </a:p>
          <a:p>
            <a:pPr lvl="2" algn="just" eaLnBrk="1" hangingPunct="1"/>
            <a:r>
              <a:rPr lang="zh-CN" sz="1800" smtClean="0"/>
              <a:t>当</a:t>
            </a:r>
            <a:r>
              <a:rPr lang="en-US" altLang="zh-CN" sz="1800" i="1" smtClean="0"/>
              <a:t>d</a:t>
            </a:r>
            <a:r>
              <a:rPr lang="en-US" altLang="zh-CN" sz="1800" smtClean="0"/>
              <a:t>&lt;0.5</a:t>
            </a:r>
            <a:r>
              <a:rPr lang="zh-CN" sz="1800" smtClean="0"/>
              <a:t>时，更接近于右方象素</a:t>
            </a:r>
            <a:r>
              <a:rPr lang="en-US" altLang="zh-CN" sz="1800" smtClean="0"/>
              <a:t>(</a:t>
            </a:r>
            <a:r>
              <a:rPr lang="en-US" altLang="zh-CN" sz="1800" i="1" smtClean="0"/>
              <a:t>x</a:t>
            </a:r>
            <a:r>
              <a:rPr lang="en-US" altLang="zh-CN" sz="1800" i="1" baseline="-25000" smtClean="0"/>
              <a:t>i</a:t>
            </a:r>
            <a:r>
              <a:rPr lang="zh-CN" sz="1800" smtClean="0"/>
              <a:t>＋</a:t>
            </a:r>
            <a:r>
              <a:rPr lang="en-US" altLang="zh-CN" sz="1800" smtClean="0"/>
              <a:t>1</a:t>
            </a:r>
            <a:r>
              <a:rPr lang="zh-CN" sz="1800" smtClean="0"/>
              <a:t>，</a:t>
            </a:r>
            <a:r>
              <a:rPr lang="en-US" altLang="zh-CN" sz="1800" i="1" smtClean="0"/>
              <a:t>y</a:t>
            </a:r>
            <a:r>
              <a:rPr lang="en-US" altLang="zh-CN" sz="1800" i="1" baseline="-25000" smtClean="0"/>
              <a:t>i</a:t>
            </a:r>
            <a:r>
              <a:rPr lang="en-US" altLang="zh-CN" sz="1800" smtClean="0"/>
              <a:t>)</a:t>
            </a:r>
          </a:p>
          <a:p>
            <a:pPr lvl="1" algn="just" eaLnBrk="1" hangingPunct="1"/>
            <a:r>
              <a:rPr lang="zh-CN" sz="2000" smtClean="0"/>
              <a:t>为方便计算，令</a:t>
            </a:r>
            <a:r>
              <a:rPr lang="en-US" altLang="zh-CN" sz="2000" i="1" smtClean="0"/>
              <a:t>e</a:t>
            </a:r>
            <a:r>
              <a:rPr lang="zh-CN" sz="2000" smtClean="0"/>
              <a:t>＝</a:t>
            </a:r>
            <a:r>
              <a:rPr lang="en-US" altLang="zh-CN" sz="2000" i="1" smtClean="0"/>
              <a:t>d</a:t>
            </a:r>
            <a:r>
              <a:rPr lang="zh-CN" sz="2000" smtClean="0"/>
              <a:t>－</a:t>
            </a:r>
            <a:r>
              <a:rPr lang="en-US" altLang="zh-CN" sz="2000" smtClean="0"/>
              <a:t>0.5</a:t>
            </a:r>
            <a:r>
              <a:rPr lang="zh-CN" sz="2000" smtClean="0"/>
              <a:t>，</a:t>
            </a:r>
            <a:r>
              <a:rPr lang="en-US" altLang="zh-CN" sz="2000" i="1" smtClean="0"/>
              <a:t>e</a:t>
            </a:r>
            <a:r>
              <a:rPr lang="zh-CN" sz="2000" smtClean="0"/>
              <a:t>的初值为－</a:t>
            </a:r>
            <a:r>
              <a:rPr lang="en-US" altLang="zh-CN" sz="2000" smtClean="0"/>
              <a:t>0.5</a:t>
            </a:r>
            <a:r>
              <a:rPr lang="zh-CN" sz="2000" smtClean="0"/>
              <a:t>，增量为</a:t>
            </a:r>
            <a:r>
              <a:rPr lang="en-US" altLang="zh-CN" sz="2000" i="1" smtClean="0"/>
              <a:t>k</a:t>
            </a:r>
            <a:endParaRPr lang="en-US" altLang="zh-CN" sz="2000" smtClean="0"/>
          </a:p>
          <a:p>
            <a:pPr lvl="2" algn="just" eaLnBrk="1" hangingPunct="1"/>
            <a:r>
              <a:rPr lang="zh-CN" sz="1800" smtClean="0"/>
              <a:t>当</a:t>
            </a:r>
            <a:r>
              <a:rPr lang="en-US" altLang="zh-CN" sz="1800" i="1" smtClean="0"/>
              <a:t>e</a:t>
            </a:r>
            <a:r>
              <a:rPr lang="en-US" altLang="zh-CN" sz="1800" smtClean="0"/>
              <a:t>≥0</a:t>
            </a:r>
            <a:r>
              <a:rPr lang="zh-CN" sz="1800" smtClean="0"/>
              <a:t>时，取当前象素</a:t>
            </a:r>
            <a:r>
              <a:rPr lang="en-US" altLang="zh-CN" sz="1800" smtClean="0"/>
              <a:t>(</a:t>
            </a:r>
            <a:r>
              <a:rPr lang="en-US" altLang="zh-CN" sz="1800" i="1" smtClean="0"/>
              <a:t>x</a:t>
            </a:r>
            <a:r>
              <a:rPr lang="en-US" altLang="zh-CN" sz="1800" i="1" baseline="-25000" smtClean="0"/>
              <a:t>i</a:t>
            </a:r>
            <a:r>
              <a:rPr lang="zh-CN" sz="1800" smtClean="0"/>
              <a:t>，</a:t>
            </a:r>
            <a:r>
              <a:rPr lang="en-US" altLang="zh-CN" sz="1800" i="1" smtClean="0"/>
              <a:t>y</a:t>
            </a:r>
            <a:r>
              <a:rPr lang="en-US" altLang="zh-CN" sz="1800" i="1" baseline="-25000" smtClean="0"/>
              <a:t>i</a:t>
            </a:r>
            <a:r>
              <a:rPr lang="en-US" altLang="zh-CN" sz="1800" smtClean="0"/>
              <a:t>)</a:t>
            </a:r>
            <a:r>
              <a:rPr lang="zh-CN" sz="1800" smtClean="0"/>
              <a:t>的右上方象素</a:t>
            </a:r>
            <a:r>
              <a:rPr lang="en-US" altLang="zh-CN" sz="1800" smtClean="0"/>
              <a:t>(</a:t>
            </a:r>
            <a:r>
              <a:rPr lang="en-US" altLang="zh-CN" sz="1800" i="1" smtClean="0"/>
              <a:t>x</a:t>
            </a:r>
            <a:r>
              <a:rPr lang="en-US" altLang="zh-CN" sz="1800" i="1" baseline="-25000" smtClean="0"/>
              <a:t>i</a:t>
            </a:r>
            <a:r>
              <a:rPr lang="zh-CN" sz="1800" smtClean="0"/>
              <a:t>＋</a:t>
            </a:r>
            <a:r>
              <a:rPr lang="en-US" altLang="zh-CN" sz="1800" smtClean="0"/>
              <a:t>1</a:t>
            </a:r>
            <a:r>
              <a:rPr lang="zh-CN" sz="1800" smtClean="0"/>
              <a:t>，</a:t>
            </a:r>
            <a:r>
              <a:rPr lang="en-US" altLang="zh-CN" sz="1800" i="1" smtClean="0"/>
              <a:t>y</a:t>
            </a:r>
            <a:r>
              <a:rPr lang="en-US" altLang="zh-CN" sz="1800" i="1" baseline="-25000" smtClean="0"/>
              <a:t>i</a:t>
            </a:r>
            <a:r>
              <a:rPr lang="zh-CN" sz="1800" smtClean="0"/>
              <a:t>＋</a:t>
            </a:r>
            <a:r>
              <a:rPr lang="en-US" altLang="zh-CN" sz="1800" smtClean="0"/>
              <a:t>1)</a:t>
            </a:r>
          </a:p>
          <a:p>
            <a:pPr lvl="2" algn="just" eaLnBrk="1" hangingPunct="1"/>
            <a:r>
              <a:rPr lang="zh-CN" sz="1800" smtClean="0"/>
              <a:t>当</a:t>
            </a:r>
            <a:r>
              <a:rPr lang="en-US" altLang="zh-CN" sz="1800" i="1" smtClean="0"/>
              <a:t>e</a:t>
            </a:r>
            <a:r>
              <a:rPr lang="en-US" altLang="zh-CN" sz="1800" smtClean="0"/>
              <a:t>&lt;0</a:t>
            </a:r>
            <a:r>
              <a:rPr lang="zh-CN" sz="1800" smtClean="0"/>
              <a:t>时，取</a:t>
            </a:r>
            <a:r>
              <a:rPr lang="en-US" altLang="zh-CN" sz="1800" smtClean="0"/>
              <a:t>(</a:t>
            </a:r>
            <a:r>
              <a:rPr lang="en-US" altLang="zh-CN" sz="1800" i="1" smtClean="0"/>
              <a:t>x</a:t>
            </a:r>
            <a:r>
              <a:rPr lang="en-US" altLang="zh-CN" sz="1800" i="1" baseline="-25000" smtClean="0"/>
              <a:t>i</a:t>
            </a:r>
            <a:r>
              <a:rPr lang="zh-CN" sz="1800" smtClean="0"/>
              <a:t>，</a:t>
            </a:r>
            <a:r>
              <a:rPr lang="en-US" altLang="zh-CN" sz="1800" i="1" smtClean="0"/>
              <a:t>y</a:t>
            </a:r>
            <a:r>
              <a:rPr lang="en-US" altLang="zh-CN" sz="1800" i="1" baseline="-25000" smtClean="0"/>
              <a:t>i</a:t>
            </a:r>
            <a:r>
              <a:rPr lang="en-US" altLang="zh-CN" sz="1800" smtClean="0"/>
              <a:t>)</a:t>
            </a:r>
            <a:r>
              <a:rPr lang="zh-CN" sz="1800" smtClean="0"/>
              <a:t>右方象素</a:t>
            </a:r>
            <a:r>
              <a:rPr lang="en-US" altLang="zh-CN" sz="1800" smtClean="0"/>
              <a:t>(</a:t>
            </a:r>
            <a:r>
              <a:rPr lang="en-US" altLang="zh-CN" sz="1800" i="1" smtClean="0"/>
              <a:t>x</a:t>
            </a:r>
            <a:r>
              <a:rPr lang="en-US" altLang="zh-CN" sz="1800" i="1" baseline="-25000" smtClean="0"/>
              <a:t>i</a:t>
            </a:r>
            <a:r>
              <a:rPr lang="zh-CN" sz="1800" smtClean="0"/>
              <a:t>＋</a:t>
            </a:r>
            <a:r>
              <a:rPr lang="en-US" altLang="zh-CN" sz="1800" smtClean="0"/>
              <a:t>1</a:t>
            </a:r>
            <a:r>
              <a:rPr lang="zh-CN" sz="1800" smtClean="0"/>
              <a:t>，</a:t>
            </a:r>
            <a:r>
              <a:rPr lang="en-US" altLang="zh-CN" sz="1800" i="1" smtClean="0"/>
              <a:t>y</a:t>
            </a:r>
            <a:r>
              <a:rPr lang="en-US" altLang="zh-CN" sz="1800" i="1" baseline="-25000" smtClean="0"/>
              <a:t>i</a:t>
            </a:r>
            <a:r>
              <a:rPr lang="en-US" altLang="zh-CN" sz="1800" smtClean="0"/>
              <a:t>)</a:t>
            </a:r>
          </a:p>
          <a:p>
            <a:pPr lvl="1" algn="just" eaLnBrk="1" hangingPunct="1"/>
            <a:r>
              <a:rPr lang="zh-CN" sz="2000" smtClean="0"/>
              <a:t>上述</a:t>
            </a:r>
            <a:r>
              <a:rPr lang="en-US" altLang="zh-CN" sz="2000" smtClean="0"/>
              <a:t>Bresenham</a:t>
            </a:r>
            <a:r>
              <a:rPr lang="zh-CN" sz="2000" smtClean="0"/>
              <a:t>算法在计算直线斜率与误差项时用到小数与除法。由于算法中只用到误差项的符号，可以改用整数</a:t>
            </a:r>
            <a:r>
              <a:rPr lang="en-US" altLang="zh-CN" sz="2000" smtClean="0"/>
              <a:t>2*e</a:t>
            </a:r>
            <a:r>
              <a:rPr lang="zh-CN" sz="2000" smtClean="0"/>
              <a:t>以避免除法</a:t>
            </a:r>
            <a:endParaRPr lang="zh-CN" sz="2000" smtClean="0">
              <a:latin typeface="Times New Roman" pitchFamily="18" charset="0"/>
              <a:ea typeface="仿宋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CB5DA8-BE72-4C6A-BEB1-F505B0104BA5}" type="datetime1">
              <a:rPr lang="en-US" altLang="zh-CN" sz="1400"/>
              <a:pPr eaLnBrk="1" hangingPunct="1"/>
              <a:t>12/30/2016</a:t>
            </a:fld>
            <a:endParaRPr lang="en-US" altLang="zh-CN" sz="1400"/>
          </a:p>
        </p:txBody>
      </p:sp>
      <p:sp>
        <p:nvSpPr>
          <p:cNvPr id="4710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3FCB655-8C4B-4EC2-8CA0-B9F5C4BC33A8}" type="slidenum">
              <a:rPr lang="en-US" altLang="zh-CN" sz="1400"/>
              <a:pPr algn="r" eaLnBrk="1" hangingPunct="1"/>
              <a:t>16</a:t>
            </a:fld>
            <a:endParaRPr lang="en-US" altLang="zh-CN" sz="1400"/>
          </a:p>
        </p:txBody>
      </p:sp>
      <p:sp>
        <p:nvSpPr>
          <p:cNvPr id="4710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7109" name="Rectangle 3"/>
          <p:cNvSpPr>
            <a:spLocks noGrp="1" noRot="1" noChangeArrowheads="1"/>
          </p:cNvSpPr>
          <p:nvPr>
            <p:ph type="body" idx="4294967295"/>
          </p:nvPr>
        </p:nvSpPr>
        <p:spPr/>
        <p:txBody>
          <a:bodyPr/>
          <a:lstStyle/>
          <a:p>
            <a:pPr marL="0" indent="179388" algn="just" eaLnBrk="1" hangingPunct="1"/>
            <a:r>
              <a:rPr lang="en-US" altLang="zh-CN" sz="1800" smtClean="0"/>
              <a:t>Bresenham</a:t>
            </a:r>
            <a:r>
              <a:rPr lang="zh-CN" sz="1800" smtClean="0"/>
              <a:t>画线算法程序</a:t>
            </a:r>
          </a:p>
          <a:p>
            <a:pPr marL="0" indent="179388" algn="just" eaLnBrk="1" hangingPunct="1">
              <a:buFont typeface="Wingdings" pitchFamily="2" charset="2"/>
              <a:buNone/>
            </a:pPr>
            <a:r>
              <a:rPr lang="en-US" altLang="zh-CN" sz="1600" smtClean="0"/>
              <a:t>void Bresenhamline (int x0,int y0,int x1, int y1,int color)</a:t>
            </a:r>
          </a:p>
          <a:p>
            <a:pPr marL="0" indent="179388" algn="just" eaLnBrk="1" hangingPunct="1">
              <a:buFont typeface="Wingdings" pitchFamily="2" charset="2"/>
              <a:buNone/>
            </a:pPr>
            <a:r>
              <a:rPr lang="en-US" altLang="zh-CN" sz="1600" smtClean="0"/>
              <a:t>{    int x, y, dx, dy</a:t>
            </a:r>
            <a:r>
              <a:rPr lang="zh-CN" sz="1600" smtClean="0"/>
              <a:t>；</a:t>
            </a:r>
          </a:p>
          <a:p>
            <a:pPr marL="0" indent="179388" algn="just" eaLnBrk="1" hangingPunct="1">
              <a:buFont typeface="Wingdings" pitchFamily="2" charset="2"/>
              <a:buNone/>
            </a:pPr>
            <a:r>
              <a:rPr lang="zh-CN" altLang="zh-CN" sz="1600" smtClean="0"/>
              <a:t>      </a:t>
            </a:r>
            <a:r>
              <a:rPr lang="en-US" altLang="zh-CN" sz="1600" smtClean="0"/>
              <a:t>float k, e;</a:t>
            </a:r>
          </a:p>
          <a:p>
            <a:pPr marL="0" indent="179388" algn="just" eaLnBrk="1" hangingPunct="1">
              <a:buFont typeface="Wingdings" pitchFamily="2" charset="2"/>
              <a:buNone/>
            </a:pPr>
            <a:r>
              <a:rPr lang="en-US" altLang="zh-CN" sz="1600" smtClean="0"/>
              <a:t>      dx = x1-x0</a:t>
            </a:r>
            <a:r>
              <a:rPr lang="zh-CN" sz="1600" smtClean="0"/>
              <a:t>；</a:t>
            </a:r>
            <a:r>
              <a:rPr lang="en-US" altLang="zh-CN" sz="1600" smtClean="0"/>
              <a:t>dy = y1- y0</a:t>
            </a:r>
            <a:r>
              <a:rPr lang="zh-CN" sz="1600" smtClean="0"/>
              <a:t>；</a:t>
            </a:r>
            <a:r>
              <a:rPr lang="en-US" altLang="zh-CN" sz="1600" smtClean="0"/>
              <a:t>k=dy/dx</a:t>
            </a:r>
            <a:r>
              <a:rPr lang="zh-CN" sz="1600" smtClean="0"/>
              <a:t>；</a:t>
            </a:r>
          </a:p>
          <a:p>
            <a:pPr marL="0" indent="179388" algn="just" eaLnBrk="1" hangingPunct="1">
              <a:buFont typeface="Wingdings" pitchFamily="2" charset="2"/>
              <a:buNone/>
            </a:pPr>
            <a:r>
              <a:rPr lang="zh-CN" altLang="zh-CN" sz="1600" smtClean="0"/>
              <a:t>      </a:t>
            </a:r>
            <a:r>
              <a:rPr lang="en-US" altLang="zh-CN" sz="1600" smtClean="0"/>
              <a:t>e=-0.5</a:t>
            </a:r>
            <a:r>
              <a:rPr lang="zh-CN" sz="1600" smtClean="0"/>
              <a:t>； </a:t>
            </a:r>
            <a:r>
              <a:rPr lang="en-US" altLang="zh-CN" sz="1600" smtClean="0"/>
              <a:t>x=x0</a:t>
            </a:r>
            <a:r>
              <a:rPr lang="zh-CN" sz="1600" smtClean="0"/>
              <a:t>；</a:t>
            </a:r>
            <a:r>
              <a:rPr lang="en-US" altLang="zh-CN" sz="1600" smtClean="0"/>
              <a:t>y=y0</a:t>
            </a:r>
            <a:r>
              <a:rPr lang="zh-CN" sz="1600" smtClean="0"/>
              <a:t>；</a:t>
            </a:r>
          </a:p>
          <a:p>
            <a:pPr marL="0" indent="179388" algn="just" eaLnBrk="1" hangingPunct="1">
              <a:buFont typeface="Wingdings" pitchFamily="2" charset="2"/>
              <a:buNone/>
            </a:pPr>
            <a:r>
              <a:rPr lang="zh-CN" altLang="zh-CN" sz="1600" smtClean="0"/>
              <a:t>      </a:t>
            </a:r>
            <a:r>
              <a:rPr lang="en-US" altLang="zh-CN" sz="1600" smtClean="0"/>
              <a:t>for (i=0</a:t>
            </a:r>
            <a:r>
              <a:rPr lang="zh-CN" sz="1600" smtClean="0"/>
              <a:t>；</a:t>
            </a:r>
            <a:r>
              <a:rPr lang="en-US" altLang="zh-CN" sz="1600" smtClean="0"/>
              <a:t>i&lt;dx</a:t>
            </a:r>
            <a:r>
              <a:rPr lang="zh-CN" sz="1600" smtClean="0"/>
              <a:t>；</a:t>
            </a:r>
            <a:r>
              <a:rPr lang="en-US" altLang="zh-CN" sz="1600" smtClean="0"/>
              <a:t>i++)</a:t>
            </a:r>
          </a:p>
          <a:p>
            <a:pPr marL="0" indent="179388" algn="just" eaLnBrk="1" hangingPunct="1">
              <a:buFont typeface="Wingdings" pitchFamily="2" charset="2"/>
              <a:buNone/>
            </a:pPr>
            <a:r>
              <a:rPr lang="en-US" sz="1600" smtClean="0"/>
              <a:t>      </a:t>
            </a:r>
            <a:r>
              <a:rPr lang="en-US" altLang="zh-CN" sz="1600" smtClean="0"/>
              <a:t>{   drawpixel (x, y, color);</a:t>
            </a:r>
          </a:p>
          <a:p>
            <a:pPr marL="0" indent="179388" algn="just" eaLnBrk="1" hangingPunct="1">
              <a:buFont typeface="Wingdings" pitchFamily="2" charset="2"/>
              <a:buNone/>
            </a:pPr>
            <a:r>
              <a:rPr lang="en-US" sz="1600" smtClean="0"/>
              <a:t>           </a:t>
            </a:r>
            <a:r>
              <a:rPr lang="en-US" altLang="zh-CN" sz="1600" smtClean="0"/>
              <a:t>x=x+1</a:t>
            </a:r>
            <a:r>
              <a:rPr lang="zh-CN" sz="1600" smtClean="0"/>
              <a:t>；</a:t>
            </a:r>
            <a:r>
              <a:rPr lang="en-US" altLang="zh-CN" sz="1600" smtClean="0"/>
              <a:t>e=e+k;</a:t>
            </a:r>
          </a:p>
          <a:p>
            <a:pPr marL="0" indent="179388" algn="just" eaLnBrk="1" hangingPunct="1">
              <a:buFont typeface="Wingdings" pitchFamily="2" charset="2"/>
              <a:buNone/>
            </a:pPr>
            <a:r>
              <a:rPr lang="en-US" sz="1600" smtClean="0"/>
              <a:t>           </a:t>
            </a:r>
            <a:r>
              <a:rPr lang="en-US" altLang="zh-CN" sz="1600" smtClean="0"/>
              <a:t>if (e&gt;=0.5) e=e-1;</a:t>
            </a:r>
          </a:p>
          <a:p>
            <a:pPr marL="0" indent="179388" algn="just" eaLnBrk="1" hangingPunct="1">
              <a:buFont typeface="Wingdings" pitchFamily="2" charset="2"/>
              <a:buNone/>
            </a:pPr>
            <a:r>
              <a:rPr lang="en-US" sz="1600" smtClean="0"/>
              <a:t>           </a:t>
            </a:r>
            <a:r>
              <a:rPr lang="en-US" altLang="zh-CN" sz="1600" smtClean="0"/>
              <a:t>if (e&gt;=0) y++</a:t>
            </a:r>
            <a:r>
              <a:rPr lang="zh-CN" sz="1600" smtClean="0"/>
              <a:t>；</a:t>
            </a:r>
          </a:p>
          <a:p>
            <a:pPr marL="0" indent="179388" algn="just" eaLnBrk="1" hangingPunct="1">
              <a:buFont typeface="Wingdings" pitchFamily="2" charset="2"/>
              <a:buNone/>
            </a:pPr>
            <a:r>
              <a:rPr lang="en-US" altLang="zh-CN" sz="1600" smtClean="0"/>
              <a:t>       }</a:t>
            </a:r>
          </a:p>
          <a:p>
            <a:pPr marL="0" indent="179388" algn="just" eaLnBrk="1" hangingPunct="1">
              <a:buFont typeface="Wingdings" pitchFamily="2" charset="2"/>
              <a:buNone/>
            </a:pPr>
            <a:r>
              <a:rPr lang="en-US" altLang="zh-CN" sz="16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ABF814-6957-48F5-93B7-FD3A99A4E16E}" type="datetime1">
              <a:rPr lang="en-US" altLang="zh-CN" sz="1400"/>
              <a:pPr eaLnBrk="1" hangingPunct="1"/>
              <a:t>12/30/2016</a:t>
            </a:fld>
            <a:endParaRPr lang="en-US" altLang="zh-CN" sz="1400"/>
          </a:p>
        </p:txBody>
      </p:sp>
      <p:sp>
        <p:nvSpPr>
          <p:cNvPr id="1028"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5ECA4C5-B454-4485-84E2-E6C71A58DCE6}" type="slidenum">
              <a:rPr lang="en-US" altLang="zh-CN" sz="1400"/>
              <a:pPr algn="r" eaLnBrk="1" hangingPunct="1"/>
              <a:t>17</a:t>
            </a:fld>
            <a:endParaRPr lang="en-US" altLang="zh-CN" sz="1400"/>
          </a:p>
        </p:txBody>
      </p:sp>
      <p:sp>
        <p:nvSpPr>
          <p:cNvPr id="1029" name="Rectangle 4"/>
          <p:cNvSpPr>
            <a:spLocks noGrp="1" noRot="1" noChangeArrowheads="1"/>
          </p:cNvSpPr>
          <p:nvPr>
            <p:ph type="title" idx="4294967295"/>
          </p:nvPr>
        </p:nvSpPr>
        <p:spPr/>
        <p:txBody>
          <a:bodyPr/>
          <a:lstStyle/>
          <a:p>
            <a:pPr eaLnBrk="1" hangingPunct="1"/>
            <a:r>
              <a:rPr lang="zh-CN" b="1" u="sng" smtClean="0"/>
              <a:t>第四章：光栅图形学</a:t>
            </a:r>
          </a:p>
        </p:txBody>
      </p:sp>
      <p:sp>
        <p:nvSpPr>
          <p:cNvPr id="1030" name="Rectangle 5"/>
          <p:cNvSpPr>
            <a:spLocks noGrp="1" noRot="1" noChangeArrowheads="1"/>
          </p:cNvSpPr>
          <p:nvPr>
            <p:ph type="body" sz="half" idx="4294967295"/>
          </p:nvPr>
        </p:nvSpPr>
        <p:spPr>
          <a:xfrm>
            <a:off x="301625" y="1905000"/>
            <a:ext cx="4194175" cy="4194175"/>
          </a:xfrm>
        </p:spPr>
        <p:txBody>
          <a:bodyPr/>
          <a:lstStyle/>
          <a:p>
            <a:pPr marL="0" indent="179388" eaLnBrk="1" hangingPunct="1"/>
            <a:r>
              <a:rPr lang="zh-CN" sz="1800" smtClean="0"/>
              <a:t>举例：用</a:t>
            </a:r>
            <a:r>
              <a:rPr lang="en-US" altLang="zh-CN" sz="1800" smtClean="0"/>
              <a:t>Bresenham</a:t>
            </a:r>
            <a:r>
              <a:rPr lang="zh-CN" sz="1800" smtClean="0"/>
              <a:t>方法扫描转换连接两点</a:t>
            </a:r>
            <a:r>
              <a:rPr lang="en-US" altLang="zh-CN" sz="1800" smtClean="0"/>
              <a:t>P0(0,0)</a:t>
            </a:r>
            <a:r>
              <a:rPr lang="zh-CN" sz="1800" smtClean="0"/>
              <a:t>和</a:t>
            </a:r>
            <a:r>
              <a:rPr lang="en-US" altLang="zh-CN" sz="1800" smtClean="0"/>
              <a:t>P1(5,2)</a:t>
            </a:r>
            <a:r>
              <a:rPr lang="zh-CN" sz="1800" smtClean="0"/>
              <a:t>的直线段</a:t>
            </a:r>
          </a:p>
          <a:p>
            <a:pPr marL="0" indent="179388" eaLnBrk="1" hangingPunct="1">
              <a:buFont typeface="Wingdings" pitchFamily="2" charset="2"/>
              <a:buNone/>
            </a:pPr>
            <a:r>
              <a:rPr lang="zh-CN" altLang="zh-CN" sz="1800" smtClean="0"/>
              <a:t>   </a:t>
            </a:r>
            <a:r>
              <a:rPr lang="en-US" altLang="zh-CN" sz="1800" smtClean="0"/>
              <a:t>============</a:t>
            </a:r>
          </a:p>
          <a:p>
            <a:pPr marL="0" indent="179388" eaLnBrk="1" hangingPunct="1">
              <a:buFont typeface="Wingdings" pitchFamily="2" charset="2"/>
              <a:buNone/>
            </a:pPr>
            <a:r>
              <a:rPr lang="en-US" altLang="zh-CN" sz="1800" smtClean="0"/>
              <a:t>     x    y    e      d</a:t>
            </a:r>
          </a:p>
          <a:p>
            <a:pPr marL="0" indent="179388" eaLnBrk="1" hangingPunct="1">
              <a:buFont typeface="Wingdings" pitchFamily="2" charset="2"/>
              <a:buNone/>
            </a:pPr>
            <a:r>
              <a:rPr lang="en-US" altLang="zh-CN" sz="1800" smtClean="0"/>
              <a:t>     0    0  -0.5    0</a:t>
            </a:r>
          </a:p>
          <a:p>
            <a:pPr marL="0" indent="179388" eaLnBrk="1" hangingPunct="1">
              <a:buFont typeface="Wingdings" pitchFamily="2" charset="2"/>
              <a:buNone/>
            </a:pPr>
            <a:r>
              <a:rPr lang="en-US" altLang="zh-CN" sz="1800" smtClean="0"/>
              <a:t>     1    0  -0.1  0.4</a:t>
            </a:r>
          </a:p>
          <a:p>
            <a:pPr marL="0" indent="179388" eaLnBrk="1" hangingPunct="1">
              <a:buFont typeface="Wingdings" pitchFamily="2" charset="2"/>
              <a:buNone/>
            </a:pPr>
            <a:r>
              <a:rPr lang="en-US" altLang="zh-CN" sz="1800" smtClean="0"/>
              <a:t>     2    1   0.3  0.8 </a:t>
            </a:r>
          </a:p>
          <a:p>
            <a:pPr marL="0" indent="179388" eaLnBrk="1" hangingPunct="1">
              <a:buFont typeface="Wingdings" pitchFamily="2" charset="2"/>
              <a:buNone/>
            </a:pPr>
            <a:r>
              <a:rPr lang="en-US" altLang="zh-CN" sz="1800" smtClean="0"/>
              <a:t>     3    1  -0.3  0.2 </a:t>
            </a:r>
          </a:p>
          <a:p>
            <a:pPr marL="0" indent="179388" eaLnBrk="1" hangingPunct="1">
              <a:buFont typeface="Wingdings" pitchFamily="2" charset="2"/>
              <a:buNone/>
            </a:pPr>
            <a:r>
              <a:rPr lang="en-US" altLang="zh-CN" sz="1800" smtClean="0"/>
              <a:t>     4    2   0.1  0.6</a:t>
            </a:r>
          </a:p>
          <a:p>
            <a:pPr marL="0" indent="179388" eaLnBrk="1" hangingPunct="1">
              <a:buFont typeface="Wingdings" pitchFamily="2" charset="2"/>
              <a:buNone/>
            </a:pPr>
            <a:r>
              <a:rPr lang="en-US" altLang="zh-CN" sz="1800" smtClean="0"/>
              <a:t>     5    2  -0.5    0</a:t>
            </a:r>
          </a:p>
        </p:txBody>
      </p:sp>
      <p:sp>
        <p:nvSpPr>
          <p:cNvPr id="1031" name="Rectangle 8"/>
          <p:cNvSpPr>
            <a:spLocks noChangeArrowheads="1"/>
          </p:cNvSpPr>
          <p:nvPr/>
        </p:nvSpPr>
        <p:spPr bwMode="auto">
          <a:xfrm>
            <a:off x="5435600" y="5949950"/>
            <a:ext cx="260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t>图</a:t>
            </a:r>
            <a:r>
              <a:rPr lang="en-US" altLang="zh-CN"/>
              <a:t>4.1.5 Bresenham</a:t>
            </a:r>
            <a:r>
              <a:rPr lang="zh-CN"/>
              <a:t>算法</a:t>
            </a:r>
          </a:p>
        </p:txBody>
      </p:sp>
      <p:graphicFrame>
        <p:nvGraphicFramePr>
          <p:cNvPr id="1026" name="Object 7"/>
          <p:cNvGraphicFramePr>
            <a:graphicFrameLocks/>
          </p:cNvGraphicFramePr>
          <p:nvPr/>
        </p:nvGraphicFramePr>
        <p:xfrm>
          <a:off x="4429125" y="2781300"/>
          <a:ext cx="4010025" cy="2324100"/>
        </p:xfrm>
        <a:graphic>
          <a:graphicData uri="http://schemas.openxmlformats.org/presentationml/2006/ole">
            <mc:AlternateContent xmlns:mc="http://schemas.openxmlformats.org/markup-compatibility/2006">
              <mc:Choice xmlns:v="urn:schemas-microsoft-com:vml" Requires="v">
                <p:oleObj spid="_x0000_s1035" r:id="rId3" imgW="4010357" imgH="2324477" progId="Paint.Picture">
                  <p:embed/>
                </p:oleObj>
              </mc:Choice>
              <mc:Fallback>
                <p:oleObj r:id="rId3" imgW="4010357" imgH="2324477" progId="Paint.Picture">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2781300"/>
                        <a:ext cx="40100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A7C3F2B-537D-460F-8420-E6F1A90875DB}" type="datetime1">
              <a:rPr lang="en-US" altLang="zh-CN" sz="1400"/>
              <a:pPr eaLnBrk="1" hangingPunct="1"/>
              <a:t>12/30/2016</a:t>
            </a:fld>
            <a:endParaRPr lang="en-US" altLang="zh-CN" sz="1400"/>
          </a:p>
        </p:txBody>
      </p:sp>
      <p:sp>
        <p:nvSpPr>
          <p:cNvPr id="2052"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1DD4443-F663-4897-8F2F-31D458020FA8}" type="slidenum">
              <a:rPr lang="en-US" altLang="zh-CN" sz="1400"/>
              <a:pPr algn="r" eaLnBrk="1" hangingPunct="1"/>
              <a:t>18</a:t>
            </a:fld>
            <a:endParaRPr lang="en-US" altLang="zh-CN" sz="1400"/>
          </a:p>
        </p:txBody>
      </p:sp>
      <p:sp>
        <p:nvSpPr>
          <p:cNvPr id="2053"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054" name="Rectangle 3"/>
          <p:cNvSpPr>
            <a:spLocks noGrp="1" noRot="1" noChangeArrowheads="1"/>
          </p:cNvSpPr>
          <p:nvPr>
            <p:ph type="body" idx="4294967295"/>
          </p:nvPr>
        </p:nvSpPr>
        <p:spPr/>
        <p:txBody>
          <a:bodyPr/>
          <a:lstStyle/>
          <a:p>
            <a:pPr algn="just" eaLnBrk="1" hangingPunct="1"/>
            <a:r>
              <a:rPr lang="en-US" altLang="zh-CN" sz="2400" smtClean="0"/>
              <a:t>4.2 </a:t>
            </a:r>
            <a:r>
              <a:rPr lang="zh-CN" sz="2400" smtClean="0"/>
              <a:t>圆弧的扫描转换算法 </a:t>
            </a:r>
          </a:p>
          <a:p>
            <a:pPr algn="just" eaLnBrk="1" hangingPunct="1"/>
            <a:r>
              <a:rPr lang="zh-CN" sz="2400" smtClean="0"/>
              <a:t>圆的特征</a:t>
            </a:r>
          </a:p>
          <a:p>
            <a:pPr lvl="1" algn="just" eaLnBrk="1" hangingPunct="1"/>
            <a:r>
              <a:rPr lang="zh-CN" sz="2000" smtClean="0"/>
              <a:t>圆：到给定中心位置</a:t>
            </a:r>
            <a:r>
              <a:rPr lang="en-US" altLang="zh-CN" sz="2000" smtClean="0"/>
              <a:t>(xc, yc)</a:t>
            </a:r>
            <a:r>
              <a:rPr lang="zh-CN" sz="2000" smtClean="0"/>
              <a:t>距离为</a:t>
            </a:r>
            <a:r>
              <a:rPr lang="en-US" altLang="zh-CN" sz="2000" smtClean="0"/>
              <a:t>r</a:t>
            </a:r>
            <a:r>
              <a:rPr lang="zh-CN" sz="2000" smtClean="0"/>
              <a:t>的点集。圆心位于原点的圆有四条对称轴</a:t>
            </a:r>
            <a:r>
              <a:rPr lang="en-US" altLang="zh-CN" sz="2000" smtClean="0"/>
              <a:t>x=0,y=0,x=y</a:t>
            </a:r>
            <a:r>
              <a:rPr lang="zh-CN" sz="2000" smtClean="0"/>
              <a:t>和</a:t>
            </a:r>
            <a:r>
              <a:rPr lang="en-US" altLang="zh-CN" sz="2000" smtClean="0"/>
              <a:t>x=-y</a:t>
            </a:r>
          </a:p>
          <a:p>
            <a:pPr lvl="1" algn="just" eaLnBrk="1" hangingPunct="1"/>
            <a:r>
              <a:rPr lang="zh-CN" sz="2000" smtClean="0"/>
              <a:t>圆的八对称性</a:t>
            </a:r>
          </a:p>
          <a:p>
            <a:pPr lvl="2" algn="just" eaLnBrk="1" hangingPunct="1"/>
            <a:r>
              <a:rPr lang="zh-CN" sz="1800" smtClean="0"/>
              <a:t>若已知圆弧上一点</a:t>
            </a:r>
            <a:r>
              <a:rPr lang="en-US" altLang="zh-CN" sz="1800" smtClean="0"/>
              <a:t>(x, y),</a:t>
            </a:r>
            <a:r>
              <a:rPr lang="zh-CN" sz="1800" smtClean="0"/>
              <a:t>可以得到其关于四条对称轴的其它</a:t>
            </a:r>
            <a:r>
              <a:rPr lang="en-US" altLang="zh-CN" sz="1800" smtClean="0"/>
              <a:t>7</a:t>
            </a:r>
            <a:r>
              <a:rPr lang="zh-CN" sz="1800" smtClean="0"/>
              <a:t>个点的性质。因此，只要扫描转换八分之一圆弧，就可以求出整个圆弧的象素集</a:t>
            </a:r>
          </a:p>
        </p:txBody>
      </p:sp>
      <p:graphicFrame>
        <p:nvGraphicFramePr>
          <p:cNvPr id="2050" name="Object 5"/>
          <p:cNvGraphicFramePr>
            <a:graphicFrameLocks noChangeAspect="1"/>
          </p:cNvGraphicFramePr>
          <p:nvPr/>
        </p:nvGraphicFramePr>
        <p:xfrm>
          <a:off x="3276600" y="4411663"/>
          <a:ext cx="2112963" cy="1860550"/>
        </p:xfrm>
        <a:graphic>
          <a:graphicData uri="http://schemas.openxmlformats.org/presentationml/2006/ole">
            <mc:AlternateContent xmlns:mc="http://schemas.openxmlformats.org/markup-compatibility/2006">
              <mc:Choice xmlns:v="urn:schemas-microsoft-com:vml" Requires="v">
                <p:oleObj spid="_x0000_s2058" r:id="rId3" imgW="3266667" imgH="2876190" progId="Paint.Picture">
                  <p:embed/>
                </p:oleObj>
              </mc:Choice>
              <mc:Fallback>
                <p:oleObj r:id="rId3" imgW="3266667" imgH="287619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411663"/>
                        <a:ext cx="2112963"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9FF0DA-4A8D-425A-ACFB-D5E225F527A4}" type="datetime1">
              <a:rPr lang="en-US" altLang="zh-CN" sz="1400"/>
              <a:pPr eaLnBrk="1" hangingPunct="1"/>
              <a:t>12/30/2016</a:t>
            </a:fld>
            <a:endParaRPr lang="en-US" altLang="zh-CN" sz="1400"/>
          </a:p>
        </p:txBody>
      </p:sp>
      <p:sp>
        <p:nvSpPr>
          <p:cNvPr id="308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9DDE26BF-FE4A-466A-9D91-7B32887B7EA5}" type="slidenum">
              <a:rPr lang="en-US" altLang="zh-CN" sz="1400"/>
              <a:pPr algn="r" eaLnBrk="1" hangingPunct="1"/>
              <a:t>19</a:t>
            </a:fld>
            <a:endParaRPr lang="en-US" altLang="zh-CN" sz="1400"/>
          </a:p>
        </p:txBody>
      </p:sp>
      <p:sp>
        <p:nvSpPr>
          <p:cNvPr id="3084" name="Rectangle 2"/>
          <p:cNvSpPr>
            <a:spLocks noGrp="1" noRot="1" noChangeArrowheads="1"/>
          </p:cNvSpPr>
          <p:nvPr>
            <p:ph type="title" idx="4294967295"/>
          </p:nvPr>
        </p:nvSpPr>
        <p:spPr/>
        <p:txBody>
          <a:bodyPr/>
          <a:lstStyle/>
          <a:p>
            <a:pPr eaLnBrk="1" hangingPunct="1"/>
            <a:r>
              <a:rPr lang="zh-CN" b="1" u="sng" smtClean="0"/>
              <a:t>第四章：光栅图形学</a:t>
            </a:r>
          </a:p>
        </p:txBody>
      </p:sp>
      <p:graphicFrame>
        <p:nvGraphicFramePr>
          <p:cNvPr id="22533" name="Object 5"/>
          <p:cNvGraphicFramePr>
            <a:graphicFrameLocks noChangeAspect="1"/>
          </p:cNvGraphicFramePr>
          <p:nvPr/>
        </p:nvGraphicFramePr>
        <p:xfrm>
          <a:off x="1979613" y="1628775"/>
          <a:ext cx="5146675" cy="4530725"/>
        </p:xfrm>
        <a:graphic>
          <a:graphicData uri="http://schemas.openxmlformats.org/presentationml/2006/ole">
            <mc:AlternateContent xmlns:mc="http://schemas.openxmlformats.org/markup-compatibility/2006">
              <mc:Choice xmlns:v="urn:schemas-microsoft-com:vml" Requires="v">
                <p:oleObj spid="_x0000_s3116" r:id="rId3" imgW="2996501" imgH="2636837" progId="Visio.Drawing.5">
                  <p:embed/>
                </p:oleObj>
              </mc:Choice>
              <mc:Fallback>
                <p:oleObj r:id="rId3" imgW="2996501" imgH="2636837" progId="Visio.Drawing.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28775"/>
                        <a:ext cx="51466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6"/>
          <p:cNvGraphicFramePr>
            <a:graphicFrameLocks noChangeAspect="1"/>
          </p:cNvGraphicFramePr>
          <p:nvPr/>
        </p:nvGraphicFramePr>
        <p:xfrm>
          <a:off x="4748213" y="2098675"/>
          <a:ext cx="228600" cy="228600"/>
        </p:xfrm>
        <a:graphic>
          <a:graphicData uri="http://schemas.openxmlformats.org/presentationml/2006/ole">
            <mc:AlternateContent xmlns:mc="http://schemas.openxmlformats.org/markup-compatibility/2006">
              <mc:Choice xmlns:v="urn:schemas-microsoft-com:vml" Requires="v">
                <p:oleObj spid="_x0000_s3117" r:id="rId5" imgW="108702" imgH="108702" progId="Visio.Drawing.5">
                  <p:embed/>
                </p:oleObj>
              </mc:Choice>
              <mc:Fallback>
                <p:oleObj r:id="rId5" imgW="108702" imgH="108702" progId="Visio.Drawing.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20986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p:cNvGraphicFramePr>
            <a:graphicFrameLocks noChangeAspect="1"/>
          </p:cNvGraphicFramePr>
          <p:nvPr/>
        </p:nvGraphicFramePr>
        <p:xfrm>
          <a:off x="4062413" y="2098675"/>
          <a:ext cx="228600" cy="228600"/>
        </p:xfrm>
        <a:graphic>
          <a:graphicData uri="http://schemas.openxmlformats.org/presentationml/2006/ole">
            <mc:AlternateContent xmlns:mc="http://schemas.openxmlformats.org/markup-compatibility/2006">
              <mc:Choice xmlns:v="urn:schemas-microsoft-com:vml" Requires="v">
                <p:oleObj spid="_x0000_s3118" r:id="rId7" imgW="108702" imgH="108702" progId="Visio.Drawing.5">
                  <p:embed/>
                </p:oleObj>
              </mc:Choice>
              <mc:Fallback>
                <p:oleObj r:id="rId7" imgW="108702" imgH="108702" progId="Visio.Drawing.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413" y="20986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8"/>
          <p:cNvGraphicFramePr>
            <a:graphicFrameLocks noChangeAspect="1"/>
          </p:cNvGraphicFramePr>
          <p:nvPr/>
        </p:nvGraphicFramePr>
        <p:xfrm>
          <a:off x="2614613" y="3470275"/>
          <a:ext cx="228600" cy="228600"/>
        </p:xfrm>
        <a:graphic>
          <a:graphicData uri="http://schemas.openxmlformats.org/presentationml/2006/ole">
            <mc:AlternateContent xmlns:mc="http://schemas.openxmlformats.org/markup-compatibility/2006">
              <mc:Choice xmlns:v="urn:schemas-microsoft-com:vml" Requires="v">
                <p:oleObj spid="_x0000_s3119" r:id="rId8" imgW="108702" imgH="108702" progId="Visio.Drawing.5">
                  <p:embed/>
                </p:oleObj>
              </mc:Choice>
              <mc:Fallback>
                <p:oleObj r:id="rId8" imgW="108702" imgH="108702" progId="Visio.Drawing.5">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613" y="34702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9"/>
          <p:cNvGraphicFramePr>
            <a:graphicFrameLocks noChangeAspect="1"/>
          </p:cNvGraphicFramePr>
          <p:nvPr/>
        </p:nvGraphicFramePr>
        <p:xfrm>
          <a:off x="2614613" y="4079875"/>
          <a:ext cx="228600" cy="228600"/>
        </p:xfrm>
        <a:graphic>
          <a:graphicData uri="http://schemas.openxmlformats.org/presentationml/2006/ole">
            <mc:AlternateContent xmlns:mc="http://schemas.openxmlformats.org/markup-compatibility/2006">
              <mc:Choice xmlns:v="urn:schemas-microsoft-com:vml" Requires="v">
                <p:oleObj spid="_x0000_s3120" r:id="rId9" imgW="108702" imgH="108702" progId="Visio.Drawing.5">
                  <p:embed/>
                </p:oleObj>
              </mc:Choice>
              <mc:Fallback>
                <p:oleObj r:id="rId9" imgW="108702" imgH="108702" progId="Visio.Drawing.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613" y="40798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noChangeAspect="1"/>
          </p:cNvGraphicFramePr>
          <p:nvPr/>
        </p:nvGraphicFramePr>
        <p:xfrm>
          <a:off x="4138613" y="5603875"/>
          <a:ext cx="228600" cy="228600"/>
        </p:xfrm>
        <a:graphic>
          <a:graphicData uri="http://schemas.openxmlformats.org/presentationml/2006/ole">
            <mc:AlternateContent xmlns:mc="http://schemas.openxmlformats.org/markup-compatibility/2006">
              <mc:Choice xmlns:v="urn:schemas-microsoft-com:vml" Requires="v">
                <p:oleObj spid="_x0000_s3121" r:id="rId10" imgW="108702" imgH="108702" progId="Visio.Drawing.5">
                  <p:embed/>
                </p:oleObj>
              </mc:Choice>
              <mc:Fallback>
                <p:oleObj r:id="rId10" imgW="108702" imgH="108702" progId="Visio.Drawing.5">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8613" y="56038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11"/>
          <p:cNvGraphicFramePr>
            <a:graphicFrameLocks noChangeAspect="1"/>
          </p:cNvGraphicFramePr>
          <p:nvPr/>
        </p:nvGraphicFramePr>
        <p:xfrm>
          <a:off x="4595813" y="5603875"/>
          <a:ext cx="228600" cy="228600"/>
        </p:xfrm>
        <a:graphic>
          <a:graphicData uri="http://schemas.openxmlformats.org/presentationml/2006/ole">
            <mc:AlternateContent xmlns:mc="http://schemas.openxmlformats.org/markup-compatibility/2006">
              <mc:Choice xmlns:v="urn:schemas-microsoft-com:vml" Requires="v">
                <p:oleObj spid="_x0000_s3122" r:id="rId11" imgW="108702" imgH="108702" progId="Visio.Drawing.5">
                  <p:embed/>
                </p:oleObj>
              </mc:Choice>
              <mc:Fallback>
                <p:oleObj r:id="rId11" imgW="108702" imgH="108702" progId="Visio.Drawing.5">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3" y="56038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 name="Object 12"/>
          <p:cNvGraphicFramePr>
            <a:graphicFrameLocks noChangeAspect="1"/>
          </p:cNvGraphicFramePr>
          <p:nvPr/>
        </p:nvGraphicFramePr>
        <p:xfrm>
          <a:off x="6119813" y="4079875"/>
          <a:ext cx="228600" cy="228600"/>
        </p:xfrm>
        <a:graphic>
          <a:graphicData uri="http://schemas.openxmlformats.org/presentationml/2006/ole">
            <mc:AlternateContent xmlns:mc="http://schemas.openxmlformats.org/markup-compatibility/2006">
              <mc:Choice xmlns:v="urn:schemas-microsoft-com:vml" Requires="v">
                <p:oleObj spid="_x0000_s3123" r:id="rId12" imgW="108702" imgH="108702" progId="Visio.Drawing.5">
                  <p:embed/>
                </p:oleObj>
              </mc:Choice>
              <mc:Fallback>
                <p:oleObj r:id="rId12" imgW="108702" imgH="108702" progId="Visio.Drawing.5">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813" y="40798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3"/>
          <p:cNvSpPr txBox="1">
            <a:spLocks noChangeArrowheads="1"/>
          </p:cNvSpPr>
          <p:nvPr/>
        </p:nvSpPr>
        <p:spPr bwMode="auto">
          <a:xfrm>
            <a:off x="4824413" y="17176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(y,x)</a:t>
            </a:r>
          </a:p>
        </p:txBody>
      </p:sp>
      <p:sp>
        <p:nvSpPr>
          <p:cNvPr id="22542" name="Text Box 14"/>
          <p:cNvSpPr txBox="1">
            <a:spLocks noChangeArrowheads="1"/>
          </p:cNvSpPr>
          <p:nvPr/>
        </p:nvSpPr>
        <p:spPr bwMode="auto">
          <a:xfrm>
            <a:off x="3148013" y="17176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(-y,x)</a:t>
            </a:r>
          </a:p>
        </p:txBody>
      </p:sp>
      <p:sp>
        <p:nvSpPr>
          <p:cNvPr id="22543" name="Text Box 15"/>
          <p:cNvSpPr txBox="1">
            <a:spLocks noChangeArrowheads="1"/>
          </p:cNvSpPr>
          <p:nvPr/>
        </p:nvSpPr>
        <p:spPr bwMode="auto">
          <a:xfrm>
            <a:off x="1471613" y="3165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(-x,y)</a:t>
            </a:r>
          </a:p>
        </p:txBody>
      </p:sp>
      <p:sp>
        <p:nvSpPr>
          <p:cNvPr id="22544" name="Text Box 16"/>
          <p:cNvSpPr txBox="1">
            <a:spLocks noChangeArrowheads="1"/>
          </p:cNvSpPr>
          <p:nvPr/>
        </p:nvSpPr>
        <p:spPr bwMode="auto">
          <a:xfrm>
            <a:off x="1395413" y="41560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(-x,-y)</a:t>
            </a:r>
          </a:p>
        </p:txBody>
      </p:sp>
      <p:sp>
        <p:nvSpPr>
          <p:cNvPr id="22545" name="Text Box 17"/>
          <p:cNvSpPr txBox="1">
            <a:spLocks noChangeArrowheads="1"/>
          </p:cNvSpPr>
          <p:nvPr/>
        </p:nvSpPr>
        <p:spPr bwMode="auto">
          <a:xfrm>
            <a:off x="3300413" y="5832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(-y,-x)</a:t>
            </a:r>
          </a:p>
        </p:txBody>
      </p:sp>
      <p:sp>
        <p:nvSpPr>
          <p:cNvPr id="22546" name="Text Box 18"/>
          <p:cNvSpPr txBox="1">
            <a:spLocks noChangeArrowheads="1"/>
          </p:cNvSpPr>
          <p:nvPr/>
        </p:nvSpPr>
        <p:spPr bwMode="auto">
          <a:xfrm>
            <a:off x="4672013" y="5832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(y,-x)</a:t>
            </a:r>
          </a:p>
        </p:txBody>
      </p:sp>
      <p:sp>
        <p:nvSpPr>
          <p:cNvPr id="22547" name="Text Box 19"/>
          <p:cNvSpPr txBox="1">
            <a:spLocks noChangeArrowheads="1"/>
          </p:cNvSpPr>
          <p:nvPr/>
        </p:nvSpPr>
        <p:spPr bwMode="auto">
          <a:xfrm>
            <a:off x="6272213" y="4308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rPr>
              <a:t>(x,-y)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0-#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534"/>
                                        </p:tgtEl>
                                        <p:attrNameLst>
                                          <p:attrName>style.visibility</p:attrName>
                                        </p:attrNameLst>
                                      </p:cBhvr>
                                      <p:to>
                                        <p:strVal val="visible"/>
                                      </p:to>
                                    </p:set>
                                    <p:anim calcmode="lin" valueType="num">
                                      <p:cBhvr additive="base">
                                        <p:cTn id="13" dur="500" fill="hold"/>
                                        <p:tgtEl>
                                          <p:spTgt spid="22534"/>
                                        </p:tgtEl>
                                        <p:attrNameLst>
                                          <p:attrName>ppt_x</p:attrName>
                                        </p:attrNameLst>
                                      </p:cBhvr>
                                      <p:tavLst>
                                        <p:tav tm="0">
                                          <p:val>
                                            <p:strVal val="0-#ppt_w/2"/>
                                          </p:val>
                                        </p:tav>
                                        <p:tav tm="100000">
                                          <p:val>
                                            <p:strVal val="#ppt_x"/>
                                          </p:val>
                                        </p:tav>
                                      </p:tavLst>
                                    </p:anim>
                                    <p:anim calcmode="lin" valueType="num">
                                      <p:cBhvr additive="base">
                                        <p:cTn id="14"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41"/>
                                        </p:tgtEl>
                                        <p:attrNameLst>
                                          <p:attrName>style.visibility</p:attrName>
                                        </p:attrNameLst>
                                      </p:cBhvr>
                                      <p:to>
                                        <p:strVal val="visible"/>
                                      </p:to>
                                    </p:set>
                                    <p:anim calcmode="lin" valueType="num">
                                      <p:cBhvr additive="base">
                                        <p:cTn id="19" dur="500" fill="hold"/>
                                        <p:tgtEl>
                                          <p:spTgt spid="22541"/>
                                        </p:tgtEl>
                                        <p:attrNameLst>
                                          <p:attrName>ppt_x</p:attrName>
                                        </p:attrNameLst>
                                      </p:cBhvr>
                                      <p:tavLst>
                                        <p:tav tm="0">
                                          <p:val>
                                            <p:strVal val="0-#ppt_w/2"/>
                                          </p:val>
                                        </p:tav>
                                        <p:tav tm="100000">
                                          <p:val>
                                            <p:strVal val="#ppt_x"/>
                                          </p:val>
                                        </p:tav>
                                      </p:tavLst>
                                    </p:anim>
                                    <p:anim calcmode="lin" valueType="num">
                                      <p:cBhvr additive="base">
                                        <p:cTn id="20"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535"/>
                                        </p:tgtEl>
                                        <p:attrNameLst>
                                          <p:attrName>style.visibility</p:attrName>
                                        </p:attrNameLst>
                                      </p:cBhvr>
                                      <p:to>
                                        <p:strVal val="visible"/>
                                      </p:to>
                                    </p:set>
                                    <p:anim calcmode="lin" valueType="num">
                                      <p:cBhvr additive="base">
                                        <p:cTn id="25" dur="500" fill="hold"/>
                                        <p:tgtEl>
                                          <p:spTgt spid="22535"/>
                                        </p:tgtEl>
                                        <p:attrNameLst>
                                          <p:attrName>ppt_x</p:attrName>
                                        </p:attrNameLst>
                                      </p:cBhvr>
                                      <p:tavLst>
                                        <p:tav tm="0">
                                          <p:val>
                                            <p:strVal val="0-#ppt_w/2"/>
                                          </p:val>
                                        </p:tav>
                                        <p:tav tm="100000">
                                          <p:val>
                                            <p:strVal val="#ppt_x"/>
                                          </p:val>
                                        </p:tav>
                                      </p:tavLst>
                                    </p:anim>
                                    <p:anim calcmode="lin" valueType="num">
                                      <p:cBhvr additive="base">
                                        <p:cTn id="26"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542"/>
                                        </p:tgtEl>
                                        <p:attrNameLst>
                                          <p:attrName>style.visibility</p:attrName>
                                        </p:attrNameLst>
                                      </p:cBhvr>
                                      <p:to>
                                        <p:strVal val="visible"/>
                                      </p:to>
                                    </p:set>
                                    <p:anim calcmode="lin" valueType="num">
                                      <p:cBhvr additive="base">
                                        <p:cTn id="31" dur="500" fill="hold"/>
                                        <p:tgtEl>
                                          <p:spTgt spid="22542"/>
                                        </p:tgtEl>
                                        <p:attrNameLst>
                                          <p:attrName>ppt_x</p:attrName>
                                        </p:attrNameLst>
                                      </p:cBhvr>
                                      <p:tavLst>
                                        <p:tav tm="0">
                                          <p:val>
                                            <p:strVal val="0-#ppt_w/2"/>
                                          </p:val>
                                        </p:tav>
                                        <p:tav tm="100000">
                                          <p:val>
                                            <p:strVal val="#ppt_x"/>
                                          </p:val>
                                        </p:tav>
                                      </p:tavLst>
                                    </p:anim>
                                    <p:anim calcmode="lin" valueType="num">
                                      <p:cBhvr additive="base">
                                        <p:cTn id="32"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536"/>
                                        </p:tgtEl>
                                        <p:attrNameLst>
                                          <p:attrName>style.visibility</p:attrName>
                                        </p:attrNameLst>
                                      </p:cBhvr>
                                      <p:to>
                                        <p:strVal val="visible"/>
                                      </p:to>
                                    </p:set>
                                    <p:anim calcmode="lin" valueType="num">
                                      <p:cBhvr additive="base">
                                        <p:cTn id="37" dur="500" fill="hold"/>
                                        <p:tgtEl>
                                          <p:spTgt spid="22536"/>
                                        </p:tgtEl>
                                        <p:attrNameLst>
                                          <p:attrName>ppt_x</p:attrName>
                                        </p:attrNameLst>
                                      </p:cBhvr>
                                      <p:tavLst>
                                        <p:tav tm="0">
                                          <p:val>
                                            <p:strVal val="0-#ppt_w/2"/>
                                          </p:val>
                                        </p:tav>
                                        <p:tav tm="100000">
                                          <p:val>
                                            <p:strVal val="#ppt_x"/>
                                          </p:val>
                                        </p:tav>
                                      </p:tavLst>
                                    </p:anim>
                                    <p:anim calcmode="lin" valueType="num">
                                      <p:cBhvr additive="base">
                                        <p:cTn id="38" dur="500" fill="hold"/>
                                        <p:tgtEl>
                                          <p:spTgt spid="225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543"/>
                                        </p:tgtEl>
                                        <p:attrNameLst>
                                          <p:attrName>style.visibility</p:attrName>
                                        </p:attrNameLst>
                                      </p:cBhvr>
                                      <p:to>
                                        <p:strVal val="visible"/>
                                      </p:to>
                                    </p:set>
                                    <p:anim calcmode="lin" valueType="num">
                                      <p:cBhvr additive="base">
                                        <p:cTn id="43" dur="500" fill="hold"/>
                                        <p:tgtEl>
                                          <p:spTgt spid="22543"/>
                                        </p:tgtEl>
                                        <p:attrNameLst>
                                          <p:attrName>ppt_x</p:attrName>
                                        </p:attrNameLst>
                                      </p:cBhvr>
                                      <p:tavLst>
                                        <p:tav tm="0">
                                          <p:val>
                                            <p:strVal val="0-#ppt_w/2"/>
                                          </p:val>
                                        </p:tav>
                                        <p:tav tm="100000">
                                          <p:val>
                                            <p:strVal val="#ppt_x"/>
                                          </p:val>
                                        </p:tav>
                                      </p:tavLst>
                                    </p:anim>
                                    <p:anim calcmode="lin" valueType="num">
                                      <p:cBhvr additive="base">
                                        <p:cTn id="44" dur="500" fill="hold"/>
                                        <p:tgtEl>
                                          <p:spTgt spid="2254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2537"/>
                                        </p:tgtEl>
                                        <p:attrNameLst>
                                          <p:attrName>style.visibility</p:attrName>
                                        </p:attrNameLst>
                                      </p:cBhvr>
                                      <p:to>
                                        <p:strVal val="visible"/>
                                      </p:to>
                                    </p:set>
                                    <p:anim calcmode="lin" valueType="num">
                                      <p:cBhvr additive="base">
                                        <p:cTn id="49" dur="500" fill="hold"/>
                                        <p:tgtEl>
                                          <p:spTgt spid="22537"/>
                                        </p:tgtEl>
                                        <p:attrNameLst>
                                          <p:attrName>ppt_x</p:attrName>
                                        </p:attrNameLst>
                                      </p:cBhvr>
                                      <p:tavLst>
                                        <p:tav tm="0">
                                          <p:val>
                                            <p:strVal val="0-#ppt_w/2"/>
                                          </p:val>
                                        </p:tav>
                                        <p:tav tm="100000">
                                          <p:val>
                                            <p:strVal val="#ppt_x"/>
                                          </p:val>
                                        </p:tav>
                                      </p:tavLst>
                                    </p:anim>
                                    <p:anim calcmode="lin" valueType="num">
                                      <p:cBhvr additive="base">
                                        <p:cTn id="50"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544"/>
                                        </p:tgtEl>
                                        <p:attrNameLst>
                                          <p:attrName>style.visibility</p:attrName>
                                        </p:attrNameLst>
                                      </p:cBhvr>
                                      <p:to>
                                        <p:strVal val="visible"/>
                                      </p:to>
                                    </p:set>
                                    <p:anim calcmode="lin" valueType="num">
                                      <p:cBhvr additive="base">
                                        <p:cTn id="55" dur="500" fill="hold"/>
                                        <p:tgtEl>
                                          <p:spTgt spid="22544"/>
                                        </p:tgtEl>
                                        <p:attrNameLst>
                                          <p:attrName>ppt_x</p:attrName>
                                        </p:attrNameLst>
                                      </p:cBhvr>
                                      <p:tavLst>
                                        <p:tav tm="0">
                                          <p:val>
                                            <p:strVal val="0-#ppt_w/2"/>
                                          </p:val>
                                        </p:tav>
                                        <p:tav tm="100000">
                                          <p:val>
                                            <p:strVal val="#ppt_x"/>
                                          </p:val>
                                        </p:tav>
                                      </p:tavLst>
                                    </p:anim>
                                    <p:anim calcmode="lin" valueType="num">
                                      <p:cBhvr additive="base">
                                        <p:cTn id="56" dur="500" fill="hold"/>
                                        <p:tgtEl>
                                          <p:spTgt spid="2254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38"/>
                                        </p:tgtEl>
                                        <p:attrNameLst>
                                          <p:attrName>style.visibility</p:attrName>
                                        </p:attrNameLst>
                                      </p:cBhvr>
                                      <p:to>
                                        <p:strVal val="visible"/>
                                      </p:to>
                                    </p:set>
                                    <p:anim calcmode="lin" valueType="num">
                                      <p:cBhvr additive="base">
                                        <p:cTn id="61" dur="500" fill="hold"/>
                                        <p:tgtEl>
                                          <p:spTgt spid="22538"/>
                                        </p:tgtEl>
                                        <p:attrNameLst>
                                          <p:attrName>ppt_x</p:attrName>
                                        </p:attrNameLst>
                                      </p:cBhvr>
                                      <p:tavLst>
                                        <p:tav tm="0">
                                          <p:val>
                                            <p:strVal val="0-#ppt_w/2"/>
                                          </p:val>
                                        </p:tav>
                                        <p:tav tm="100000">
                                          <p:val>
                                            <p:strVal val="#ppt_x"/>
                                          </p:val>
                                        </p:tav>
                                      </p:tavLst>
                                    </p:anim>
                                    <p:anim calcmode="lin" valueType="num">
                                      <p:cBhvr additive="base">
                                        <p:cTn id="62" dur="500" fill="hold"/>
                                        <p:tgtEl>
                                          <p:spTgt spid="2253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2545"/>
                                        </p:tgtEl>
                                        <p:attrNameLst>
                                          <p:attrName>style.visibility</p:attrName>
                                        </p:attrNameLst>
                                      </p:cBhvr>
                                      <p:to>
                                        <p:strVal val="visible"/>
                                      </p:to>
                                    </p:set>
                                    <p:anim calcmode="lin" valueType="num">
                                      <p:cBhvr additive="base">
                                        <p:cTn id="67" dur="500" fill="hold"/>
                                        <p:tgtEl>
                                          <p:spTgt spid="22545"/>
                                        </p:tgtEl>
                                        <p:attrNameLst>
                                          <p:attrName>ppt_x</p:attrName>
                                        </p:attrNameLst>
                                      </p:cBhvr>
                                      <p:tavLst>
                                        <p:tav tm="0">
                                          <p:val>
                                            <p:strVal val="0-#ppt_w/2"/>
                                          </p:val>
                                        </p:tav>
                                        <p:tav tm="100000">
                                          <p:val>
                                            <p:strVal val="#ppt_x"/>
                                          </p:val>
                                        </p:tav>
                                      </p:tavLst>
                                    </p:anim>
                                    <p:anim calcmode="lin" valueType="num">
                                      <p:cBhvr additive="base">
                                        <p:cTn id="68" dur="500" fill="hold"/>
                                        <p:tgtEl>
                                          <p:spTgt spid="2254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4" presetClass="entr" presetSubtype="0" fill="hold" nodeType="clickEffect">
                                  <p:stCondLst>
                                    <p:cond delay="0"/>
                                  </p:stCondLst>
                                  <p:childTnLst>
                                    <p:set>
                                      <p:cBhvr>
                                        <p:cTn id="72" dur="1" fill="hold">
                                          <p:stCondLst>
                                            <p:cond delay="499"/>
                                          </p:stCondLst>
                                        </p:cTn>
                                        <p:tgtEl>
                                          <p:spTgt spid="22539"/>
                                        </p:tgtEl>
                                        <p:attrNameLst>
                                          <p:attrName>style.visibility</p:attrName>
                                        </p:attrNameLst>
                                      </p:cBhvr>
                                      <p:to>
                                        <p:strVal val="visible"/>
                                      </p:to>
                                    </p:set>
                                    <p:anim to="" calcmode="lin" valueType="num">
                                      <p:cBhvr>
                                        <p:cTn id="73" dur="1" fill="hold"/>
                                        <p:tgtEl>
                                          <p:spTgt spid="22539"/>
                                        </p:tgtEl>
                                      </p:cBhvr>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2546"/>
                                        </p:tgtEl>
                                        <p:attrNameLst>
                                          <p:attrName>style.visibility</p:attrName>
                                        </p:attrNameLst>
                                      </p:cBhvr>
                                      <p:to>
                                        <p:strVal val="visible"/>
                                      </p:to>
                                    </p:set>
                                    <p:anim calcmode="lin" valueType="num">
                                      <p:cBhvr additive="base">
                                        <p:cTn id="78" dur="500" fill="hold"/>
                                        <p:tgtEl>
                                          <p:spTgt spid="22546"/>
                                        </p:tgtEl>
                                        <p:attrNameLst>
                                          <p:attrName>ppt_x</p:attrName>
                                        </p:attrNameLst>
                                      </p:cBhvr>
                                      <p:tavLst>
                                        <p:tav tm="0">
                                          <p:val>
                                            <p:strVal val="0-#ppt_w/2"/>
                                          </p:val>
                                        </p:tav>
                                        <p:tav tm="100000">
                                          <p:val>
                                            <p:strVal val="#ppt_x"/>
                                          </p:val>
                                        </p:tav>
                                      </p:tavLst>
                                    </p:anim>
                                    <p:anim calcmode="lin" valueType="num">
                                      <p:cBhvr additive="base">
                                        <p:cTn id="79" dur="500" fill="hold"/>
                                        <p:tgtEl>
                                          <p:spTgt spid="22546"/>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nodeType="clickEffect">
                                  <p:stCondLst>
                                    <p:cond delay="0"/>
                                  </p:stCondLst>
                                  <p:childTnLst>
                                    <p:set>
                                      <p:cBhvr>
                                        <p:cTn id="83" dur="1" fill="hold">
                                          <p:stCondLst>
                                            <p:cond delay="0"/>
                                          </p:stCondLst>
                                        </p:cTn>
                                        <p:tgtEl>
                                          <p:spTgt spid="22540"/>
                                        </p:tgtEl>
                                        <p:attrNameLst>
                                          <p:attrName>style.visibility</p:attrName>
                                        </p:attrNameLst>
                                      </p:cBhvr>
                                      <p:to>
                                        <p:strVal val="visible"/>
                                      </p:to>
                                    </p:set>
                                    <p:anim calcmode="lin" valueType="num">
                                      <p:cBhvr additive="base">
                                        <p:cTn id="84" dur="500" fill="hold"/>
                                        <p:tgtEl>
                                          <p:spTgt spid="22540"/>
                                        </p:tgtEl>
                                        <p:attrNameLst>
                                          <p:attrName>ppt_x</p:attrName>
                                        </p:attrNameLst>
                                      </p:cBhvr>
                                      <p:tavLst>
                                        <p:tav tm="0">
                                          <p:val>
                                            <p:strVal val="0-#ppt_w/2"/>
                                          </p:val>
                                        </p:tav>
                                        <p:tav tm="100000">
                                          <p:val>
                                            <p:strVal val="#ppt_x"/>
                                          </p:val>
                                        </p:tav>
                                      </p:tavLst>
                                    </p:anim>
                                    <p:anim calcmode="lin" valueType="num">
                                      <p:cBhvr additive="base">
                                        <p:cTn id="85"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22547"/>
                                        </p:tgtEl>
                                        <p:attrNameLst>
                                          <p:attrName>style.visibility</p:attrName>
                                        </p:attrNameLst>
                                      </p:cBhvr>
                                      <p:to>
                                        <p:strVal val="visible"/>
                                      </p:to>
                                    </p:set>
                                    <p:anim calcmode="lin" valueType="num">
                                      <p:cBhvr additive="base">
                                        <p:cTn id="90" dur="500" fill="hold"/>
                                        <p:tgtEl>
                                          <p:spTgt spid="22547"/>
                                        </p:tgtEl>
                                        <p:attrNameLst>
                                          <p:attrName>ppt_x</p:attrName>
                                        </p:attrNameLst>
                                      </p:cBhvr>
                                      <p:tavLst>
                                        <p:tav tm="0">
                                          <p:val>
                                            <p:strVal val="0-#ppt_w/2"/>
                                          </p:val>
                                        </p:tav>
                                        <p:tav tm="100000">
                                          <p:val>
                                            <p:strVal val="#ppt_x"/>
                                          </p:val>
                                        </p:tav>
                                      </p:tavLst>
                                    </p:anim>
                                    <p:anim calcmode="lin" valueType="num">
                                      <p:cBhvr additive="base">
                                        <p:cTn id="91" dur="500" fill="hold"/>
                                        <p:tgtEl>
                                          <p:spTgt spid="22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autoUpdateAnimBg="0"/>
      <p:bldP spid="22542" grpId="0" autoUpdateAnimBg="0"/>
      <p:bldP spid="22543" grpId="0" autoUpdateAnimBg="0"/>
      <p:bldP spid="22544" grpId="0" autoUpdateAnimBg="0"/>
      <p:bldP spid="22545" grpId="0" autoUpdateAnimBg="0"/>
      <p:bldP spid="22546" grpId="0" autoUpdateAnimBg="0"/>
      <p:bldP spid="2254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657649-E6FA-4E5E-B08E-0D1DE512C06E}" type="datetime1">
              <a:rPr lang="en-US" altLang="zh-CN" sz="1400"/>
              <a:pPr eaLnBrk="1" hangingPunct="1"/>
              <a:t>12/30/2016</a:t>
            </a:fld>
            <a:endParaRPr lang="en-US" altLang="zh-CN" sz="1400"/>
          </a:p>
        </p:txBody>
      </p:sp>
      <p:sp>
        <p:nvSpPr>
          <p:cNvPr id="3277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9C064C6-167E-4AFF-B74B-5BEAE1EE5E08}" type="slidenum">
              <a:rPr lang="en-US" altLang="zh-CN" sz="1400"/>
              <a:pPr algn="r" eaLnBrk="1" hangingPunct="1"/>
              <a:t>2</a:t>
            </a:fld>
            <a:endParaRPr lang="en-US" altLang="zh-CN" sz="1400"/>
          </a:p>
        </p:txBody>
      </p:sp>
      <p:sp>
        <p:nvSpPr>
          <p:cNvPr id="3277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2773" name="Rectangle 3"/>
          <p:cNvSpPr>
            <a:spLocks noGrp="1" noRot="1" noChangeArrowheads="1"/>
          </p:cNvSpPr>
          <p:nvPr>
            <p:ph type="body" idx="4294967295"/>
          </p:nvPr>
        </p:nvSpPr>
        <p:spPr/>
        <p:txBody>
          <a:bodyPr/>
          <a:lstStyle/>
          <a:p>
            <a:pPr lvl="1" algn="just" eaLnBrk="1" hangingPunct="1"/>
            <a:r>
              <a:rPr lang="zh-CN" sz="2000" smtClean="0"/>
              <a:t>一维图形光栅化</a:t>
            </a:r>
          </a:p>
          <a:p>
            <a:pPr lvl="2" algn="just" eaLnBrk="1" hangingPunct="1"/>
            <a:r>
              <a:rPr lang="zh-CN" sz="1800" smtClean="0"/>
              <a:t>在不考虑线宽时，用一个象素宽的直线或曲线来显示图形</a:t>
            </a:r>
          </a:p>
          <a:p>
            <a:pPr lvl="1" algn="just" eaLnBrk="1" hangingPunct="1"/>
            <a:r>
              <a:rPr lang="zh-CN" sz="2000" smtClean="0"/>
              <a:t>二维图形光栅化</a:t>
            </a:r>
          </a:p>
          <a:p>
            <a:pPr lvl="2" algn="just" eaLnBrk="1" hangingPunct="1"/>
            <a:r>
              <a:rPr lang="zh-CN" sz="2000" smtClean="0"/>
              <a:t>必须确定区域对应的象素集，将各个象素设置成指定的颜色和灰度，也称之为区域填充</a:t>
            </a:r>
          </a:p>
          <a:p>
            <a:pPr lvl="1" algn="just" eaLnBrk="1" hangingPunct="1"/>
            <a:r>
              <a:rPr lang="zh-CN" sz="2000" smtClean="0"/>
              <a:t>图形裁剪</a:t>
            </a:r>
          </a:p>
          <a:p>
            <a:pPr lvl="2" algn="just" eaLnBrk="1" hangingPunct="1"/>
            <a:r>
              <a:rPr lang="zh-CN" sz="2000" smtClean="0"/>
              <a:t>任何图形光栅化后，显示在屏幕上的一个窗口里，超出窗口的部分不予显示。裁剪即是确定一个图形的哪些部分在窗口内必须显示；哪些部分落在窗口之外不予显示</a:t>
            </a:r>
          </a:p>
          <a:p>
            <a:pPr lvl="1" algn="just" eaLnBrk="1" hangingPunct="1"/>
            <a:r>
              <a:rPr lang="zh-CN" sz="2000" smtClean="0"/>
              <a:t>裁剪通常在扫描转换之前进行，从而可以对图形不可见部分不必进行扫描转换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C00BA9-350B-400B-8D6A-08603EE0FA03}" type="datetime1">
              <a:rPr lang="en-US" altLang="zh-CN" sz="1400"/>
              <a:pPr eaLnBrk="1" hangingPunct="1"/>
              <a:t>12/30/2016</a:t>
            </a:fld>
            <a:endParaRPr lang="en-US" altLang="zh-CN" sz="1400"/>
          </a:p>
        </p:txBody>
      </p:sp>
      <p:sp>
        <p:nvSpPr>
          <p:cNvPr id="410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9E891C0-6389-40FE-800E-9DF942F87D86}" type="slidenum">
              <a:rPr lang="en-US" altLang="zh-CN" sz="1400"/>
              <a:pPr algn="r" eaLnBrk="1" hangingPunct="1"/>
              <a:t>20</a:t>
            </a:fld>
            <a:endParaRPr lang="en-US" altLang="zh-CN" sz="1400"/>
          </a:p>
        </p:txBody>
      </p:sp>
      <p:sp>
        <p:nvSpPr>
          <p:cNvPr id="410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103" name="Rectangle 3"/>
          <p:cNvSpPr>
            <a:spLocks noGrp="1" noRot="1" noChangeArrowheads="1"/>
          </p:cNvSpPr>
          <p:nvPr>
            <p:ph type="body" idx="4294967295"/>
          </p:nvPr>
        </p:nvSpPr>
        <p:spPr/>
        <p:txBody>
          <a:bodyPr/>
          <a:lstStyle/>
          <a:p>
            <a:pPr eaLnBrk="1" hangingPunct="1"/>
            <a:r>
              <a:rPr lang="zh-CN" sz="2400" smtClean="0"/>
              <a:t>简单方程产生圆弧</a:t>
            </a:r>
          </a:p>
          <a:p>
            <a:pPr lvl="1" eaLnBrk="1" hangingPunct="1"/>
            <a:r>
              <a:rPr lang="zh-CN" sz="2000" smtClean="0"/>
              <a:t>算法原理</a:t>
            </a:r>
          </a:p>
          <a:p>
            <a:pPr lvl="2" eaLnBrk="1" hangingPunct="1"/>
            <a:r>
              <a:rPr lang="zh-CN" sz="1800" smtClean="0"/>
              <a:t>利用其函数方程，直接离散计算</a:t>
            </a:r>
          </a:p>
          <a:p>
            <a:pPr lvl="2" eaLnBrk="1" hangingPunct="1"/>
            <a:r>
              <a:rPr lang="zh-CN" sz="1800" smtClean="0"/>
              <a:t>圆的函数方程为</a:t>
            </a:r>
          </a:p>
        </p:txBody>
      </p:sp>
      <p:graphicFrame>
        <p:nvGraphicFramePr>
          <p:cNvPr id="23558" name="Object 6"/>
          <p:cNvGraphicFramePr>
            <a:graphicFrameLocks noChangeAspect="1"/>
          </p:cNvGraphicFramePr>
          <p:nvPr/>
        </p:nvGraphicFramePr>
        <p:xfrm>
          <a:off x="2700338" y="3357563"/>
          <a:ext cx="2232025" cy="566737"/>
        </p:xfrm>
        <a:graphic>
          <a:graphicData uri="http://schemas.openxmlformats.org/presentationml/2006/ole">
            <mc:AlternateContent xmlns:mc="http://schemas.openxmlformats.org/markup-compatibility/2006">
              <mc:Choice xmlns:v="urn:schemas-microsoft-com:vml" Requires="v">
                <p:oleObj spid="_x0000_s4110" r:id="rId3" imgW="812764" imgH="228818" progId="Equation.3">
                  <p:embed/>
                </p:oleObj>
              </mc:Choice>
              <mc:Fallback>
                <p:oleObj r:id="rId3" imgW="812764" imgH="22881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357563"/>
                        <a:ext cx="22320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5"/>
          <p:cNvGraphicFramePr>
            <a:graphicFrameLocks noChangeAspect="1"/>
          </p:cNvGraphicFramePr>
          <p:nvPr/>
        </p:nvGraphicFramePr>
        <p:xfrm>
          <a:off x="1908175" y="4005263"/>
          <a:ext cx="4105275" cy="1295400"/>
        </p:xfrm>
        <a:graphic>
          <a:graphicData uri="http://schemas.openxmlformats.org/presentationml/2006/ole">
            <mc:AlternateContent xmlns:mc="http://schemas.openxmlformats.org/markup-compatibility/2006">
              <mc:Choice xmlns:v="urn:schemas-microsoft-com:vml" Requires="v">
                <p:oleObj spid="_x0000_s4111" r:id="rId5" imgW="4105848" imgH="1295238" progId="Paint.Picture">
                  <p:embed/>
                </p:oleObj>
              </mc:Choice>
              <mc:Fallback>
                <p:oleObj r:id="rId5" imgW="4105848" imgH="1295238"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005263"/>
                        <a:ext cx="41052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23558"/>
                                        </p:tgtEl>
                                        <p:attrNameLst>
                                          <p:attrName>style.visibility</p:attrName>
                                        </p:attrNameLst>
                                      </p:cBhvr>
                                      <p:to>
                                        <p:strVal val="visible"/>
                                      </p:to>
                                    </p:set>
                                    <p:anim to="" calcmode="lin" valueType="num">
                                      <p:cBhvr>
                                        <p:cTn id="7" dur="1" fill="hold"/>
                                        <p:tgtEl>
                                          <p:spTgt spid="2355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1CCF16-0DC7-49F8-8490-2ECADA6A9018}" type="datetime1">
              <a:rPr lang="en-US" altLang="zh-CN" sz="1400"/>
              <a:pPr eaLnBrk="1" hangingPunct="1"/>
              <a:t>12/30/2016</a:t>
            </a:fld>
            <a:endParaRPr lang="en-US" altLang="zh-CN" sz="1400"/>
          </a:p>
        </p:txBody>
      </p:sp>
      <p:sp>
        <p:nvSpPr>
          <p:cNvPr id="512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618ADC1-60C0-4AE3-B300-D0C9A83B4974}" type="slidenum">
              <a:rPr lang="en-US" altLang="zh-CN" sz="1400"/>
              <a:pPr algn="r" eaLnBrk="1" hangingPunct="1"/>
              <a:t>21</a:t>
            </a:fld>
            <a:endParaRPr lang="en-US" altLang="zh-CN" sz="1400"/>
          </a:p>
        </p:txBody>
      </p:sp>
      <p:sp>
        <p:nvSpPr>
          <p:cNvPr id="512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127" name="Rectangle 3"/>
          <p:cNvSpPr>
            <a:spLocks noGrp="1" noRot="1" noChangeArrowheads="1"/>
          </p:cNvSpPr>
          <p:nvPr>
            <p:ph type="body" idx="4294967295"/>
          </p:nvPr>
        </p:nvSpPr>
        <p:spPr/>
        <p:txBody>
          <a:bodyPr/>
          <a:lstStyle/>
          <a:p>
            <a:pPr lvl="2" eaLnBrk="1" hangingPunct="1"/>
            <a:r>
              <a:rPr lang="zh-CN" sz="1800" smtClean="0"/>
              <a:t>圆的极坐标方程为</a:t>
            </a:r>
          </a:p>
        </p:txBody>
      </p:sp>
      <p:graphicFrame>
        <p:nvGraphicFramePr>
          <p:cNvPr id="24582" name="Object 6"/>
          <p:cNvGraphicFramePr>
            <a:graphicFrameLocks noChangeAspect="1"/>
          </p:cNvGraphicFramePr>
          <p:nvPr/>
        </p:nvGraphicFramePr>
        <p:xfrm>
          <a:off x="2555875" y="2349500"/>
          <a:ext cx="1800225" cy="920750"/>
        </p:xfrm>
        <a:graphic>
          <a:graphicData uri="http://schemas.openxmlformats.org/presentationml/2006/ole">
            <mc:AlternateContent xmlns:mc="http://schemas.openxmlformats.org/markup-compatibility/2006">
              <mc:Choice xmlns:v="urn:schemas-microsoft-com:vml" Requires="v">
                <p:oleObj spid="_x0000_s5134" r:id="rId3" imgW="711208" imgH="431930" progId="Equation.3">
                  <p:embed/>
                </p:oleObj>
              </mc:Choice>
              <mc:Fallback>
                <p:oleObj r:id="rId3" imgW="711208" imgH="43193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349500"/>
                        <a:ext cx="18002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6"/>
          <p:cNvGraphicFramePr>
            <a:graphicFrameLocks noChangeAspect="1"/>
          </p:cNvGraphicFramePr>
          <p:nvPr/>
        </p:nvGraphicFramePr>
        <p:xfrm>
          <a:off x="1835150" y="3573463"/>
          <a:ext cx="4319588" cy="1296987"/>
        </p:xfrm>
        <a:graphic>
          <a:graphicData uri="http://schemas.openxmlformats.org/presentationml/2006/ole">
            <mc:AlternateContent xmlns:mc="http://schemas.openxmlformats.org/markup-compatibility/2006">
              <mc:Choice xmlns:v="urn:schemas-microsoft-com:vml" Requires="v">
                <p:oleObj spid="_x0000_s5135" r:id="rId5" imgW="5038095" imgH="1514686" progId="Paint.Picture">
                  <p:embed/>
                </p:oleObj>
              </mc:Choice>
              <mc:Fallback>
                <p:oleObj r:id="rId5" imgW="5038095" imgH="1514686"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573463"/>
                        <a:ext cx="43195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24582"/>
                                        </p:tgtEl>
                                        <p:attrNameLst>
                                          <p:attrName>style.visibility</p:attrName>
                                        </p:attrNameLst>
                                      </p:cBhvr>
                                      <p:to>
                                        <p:strVal val="visible"/>
                                      </p:to>
                                    </p:set>
                                    <p:anim to="" calcmode="lin" valueType="num">
                                      <p:cBhvr>
                                        <p:cTn id="7" dur="1" fill="hold"/>
                                        <p:tgtEl>
                                          <p:spTgt spid="2458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5027BA-37C0-44A4-A52E-E557F8D3882F}" type="datetime1">
              <a:rPr lang="en-US" altLang="zh-CN" sz="1400"/>
              <a:pPr eaLnBrk="1" hangingPunct="1"/>
              <a:t>12/30/2016</a:t>
            </a:fld>
            <a:endParaRPr lang="en-US" altLang="zh-CN" sz="1400"/>
          </a:p>
        </p:txBody>
      </p:sp>
      <p:sp>
        <p:nvSpPr>
          <p:cNvPr id="48131"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20E3F37-922C-4991-9149-419CD266872D}" type="slidenum">
              <a:rPr lang="en-US" altLang="zh-CN" sz="1400"/>
              <a:pPr algn="r" eaLnBrk="1" hangingPunct="1"/>
              <a:t>22</a:t>
            </a:fld>
            <a:endParaRPr lang="en-US" altLang="zh-CN" sz="1400"/>
          </a:p>
        </p:txBody>
      </p:sp>
      <p:sp>
        <p:nvSpPr>
          <p:cNvPr id="4813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8133" name="Rectangle 3"/>
          <p:cNvSpPr>
            <a:spLocks noGrp="1" noRot="1" noChangeArrowheads="1"/>
          </p:cNvSpPr>
          <p:nvPr>
            <p:ph type="body" sz="half" idx="4294967295"/>
          </p:nvPr>
        </p:nvSpPr>
        <p:spPr>
          <a:xfrm>
            <a:off x="301625" y="1905000"/>
            <a:ext cx="8380413" cy="4194175"/>
          </a:xfrm>
        </p:spPr>
        <p:txBody>
          <a:bodyPr/>
          <a:lstStyle/>
          <a:p>
            <a:pPr algn="just" eaLnBrk="1" hangingPunct="1"/>
            <a:r>
              <a:rPr lang="zh-CN" sz="2400" smtClean="0"/>
              <a:t>中点画圆法</a:t>
            </a:r>
          </a:p>
          <a:p>
            <a:pPr lvl="1" algn="just" eaLnBrk="1" hangingPunct="1"/>
            <a:r>
              <a:rPr lang="zh-CN" sz="2000" smtClean="0"/>
              <a:t>园方程：</a:t>
            </a:r>
            <a:r>
              <a:rPr lang="en-US" altLang="zh-CN" sz="2000" i="1" smtClean="0"/>
              <a:t>F</a:t>
            </a:r>
            <a:r>
              <a:rPr lang="en-US" altLang="zh-CN" sz="2000" smtClean="0"/>
              <a:t>(</a:t>
            </a:r>
            <a:r>
              <a:rPr lang="en-US" altLang="zh-CN" sz="2000" i="1" smtClean="0"/>
              <a:t>x</a:t>
            </a:r>
            <a:r>
              <a:rPr lang="en-US" altLang="zh-CN" sz="2000" smtClean="0"/>
              <a:t>, </a:t>
            </a:r>
            <a:r>
              <a:rPr lang="en-US" altLang="zh-CN" sz="2000" i="1" smtClean="0"/>
              <a:t>y</a:t>
            </a:r>
            <a:r>
              <a:rPr lang="en-US" altLang="zh-CN" sz="2000" smtClean="0"/>
              <a:t>)=</a:t>
            </a:r>
            <a:r>
              <a:rPr lang="en-US" altLang="zh-CN" sz="2000" i="1" smtClean="0"/>
              <a:t>x</a:t>
            </a:r>
            <a:r>
              <a:rPr lang="en-US" altLang="zh-CN" sz="2000" baseline="30000" smtClean="0"/>
              <a:t>2</a:t>
            </a:r>
            <a:r>
              <a:rPr lang="en-US" altLang="zh-CN" sz="2000" smtClean="0"/>
              <a:t>+</a:t>
            </a:r>
            <a:r>
              <a:rPr lang="en-US" altLang="zh-CN" sz="2000" i="1" smtClean="0"/>
              <a:t>y</a:t>
            </a:r>
            <a:r>
              <a:rPr lang="en-US" altLang="zh-CN" sz="2000" baseline="30000" smtClean="0"/>
              <a:t>2</a:t>
            </a:r>
            <a:r>
              <a:rPr lang="en-US" altLang="zh-CN" sz="2000" smtClean="0"/>
              <a:t>-</a:t>
            </a:r>
            <a:r>
              <a:rPr lang="en-US" altLang="zh-CN" sz="2000" i="1" smtClean="0"/>
              <a:t>R</a:t>
            </a:r>
            <a:r>
              <a:rPr lang="en-US" altLang="zh-CN" sz="2000" baseline="30000" smtClean="0"/>
              <a:t>2</a:t>
            </a:r>
          </a:p>
          <a:p>
            <a:pPr lvl="1" algn="just" eaLnBrk="1" hangingPunct="1"/>
            <a:r>
              <a:rPr lang="zh-CN" sz="2000" smtClean="0"/>
              <a:t>对于圆上的点有</a:t>
            </a:r>
            <a:r>
              <a:rPr lang="en-US" altLang="zh-CN" sz="2000" i="1" smtClean="0"/>
              <a:t>F</a:t>
            </a:r>
            <a:r>
              <a:rPr lang="en-US" altLang="zh-CN" sz="2000" smtClean="0"/>
              <a:t>(</a:t>
            </a:r>
            <a:r>
              <a:rPr lang="en-US" altLang="zh-CN" sz="2000" i="1" smtClean="0"/>
              <a:t>x</a:t>
            </a:r>
            <a:r>
              <a:rPr lang="en-US" altLang="zh-CN" sz="2000" smtClean="0"/>
              <a:t>, </a:t>
            </a:r>
            <a:r>
              <a:rPr lang="en-US" altLang="zh-CN" sz="2000" i="1" smtClean="0"/>
              <a:t>y</a:t>
            </a:r>
            <a:r>
              <a:rPr lang="en-US" altLang="zh-CN" sz="2000" smtClean="0"/>
              <a:t>)=0</a:t>
            </a:r>
            <a:r>
              <a:rPr lang="zh-CN" sz="2000" smtClean="0"/>
              <a:t>，对于圆外的点有</a:t>
            </a:r>
            <a:r>
              <a:rPr lang="en-US" altLang="zh-CN" sz="2000" i="1" smtClean="0"/>
              <a:t>F</a:t>
            </a:r>
            <a:r>
              <a:rPr lang="en-US" altLang="zh-CN" sz="2000" smtClean="0"/>
              <a:t>(</a:t>
            </a:r>
            <a:r>
              <a:rPr lang="en-US" altLang="zh-CN" sz="2000" i="1" smtClean="0"/>
              <a:t>x</a:t>
            </a:r>
            <a:r>
              <a:rPr lang="en-US" altLang="zh-CN" sz="2000" smtClean="0"/>
              <a:t>, </a:t>
            </a:r>
            <a:r>
              <a:rPr lang="en-US" altLang="zh-CN" sz="2000" i="1" smtClean="0"/>
              <a:t>y</a:t>
            </a:r>
            <a:r>
              <a:rPr lang="en-US" altLang="zh-CN" sz="2000" smtClean="0"/>
              <a:t>)&gt;0</a:t>
            </a:r>
            <a:r>
              <a:rPr lang="zh-CN" sz="2000" smtClean="0"/>
              <a:t>，对于圆内的点</a:t>
            </a:r>
            <a:r>
              <a:rPr lang="en-US" altLang="zh-CN" sz="2000" i="1" smtClean="0"/>
              <a:t>F</a:t>
            </a:r>
            <a:r>
              <a:rPr lang="en-US" altLang="zh-CN" sz="2000" smtClean="0"/>
              <a:t>(</a:t>
            </a:r>
            <a:r>
              <a:rPr lang="en-US" altLang="zh-CN" sz="2000" i="1" smtClean="0"/>
              <a:t>x</a:t>
            </a:r>
            <a:r>
              <a:rPr lang="en-US" altLang="zh-CN" sz="2000" smtClean="0"/>
              <a:t>, </a:t>
            </a:r>
            <a:r>
              <a:rPr lang="en-US" altLang="zh-CN" sz="2000" i="1" smtClean="0"/>
              <a:t>y</a:t>
            </a:r>
            <a:r>
              <a:rPr lang="en-US" altLang="zh-CN" sz="2000" smtClean="0"/>
              <a:t>)&lt;0</a:t>
            </a:r>
          </a:p>
        </p:txBody>
      </p:sp>
      <p:pic>
        <p:nvPicPr>
          <p:cNvPr id="48134" name="Picture 4" descr="http://www.lnnu.edu.cn/xdjyjx/tuxing/Chapter2/CG_Gif_2_005.gif"/>
          <p:cNvPicPr>
            <a:picLocks noGrp="1" noChangeAspect="1" noChangeArrowheads="1"/>
          </p:cNvPicPr>
          <p:nvPr>
            <p:ph sz="half" idx="4294967295"/>
          </p:nvPr>
        </p:nvPicPr>
        <p:blipFill>
          <a:blip r:embed="rId2" r:link="rId3">
            <a:extLst>
              <a:ext uri="{28A0092B-C50C-407E-A947-70E740481C1C}">
                <a14:useLocalDpi xmlns:a14="http://schemas.microsoft.com/office/drawing/2010/main" val="0"/>
              </a:ext>
            </a:extLst>
          </a:blip>
          <a:srcRect/>
          <a:stretch>
            <a:fillRect/>
          </a:stretch>
        </p:blipFill>
        <p:spPr>
          <a:xfrm>
            <a:off x="2700338" y="3141663"/>
            <a:ext cx="3660775" cy="2668587"/>
          </a:xfrm>
          <a:noFill/>
        </p:spPr>
      </p:pic>
      <p:sp>
        <p:nvSpPr>
          <p:cNvPr id="48135" name="Rectangle 5"/>
          <p:cNvSpPr>
            <a:spLocks noChangeArrowheads="1"/>
          </p:cNvSpPr>
          <p:nvPr/>
        </p:nvSpPr>
        <p:spPr bwMode="auto">
          <a:xfrm>
            <a:off x="2771775" y="5949950"/>
            <a:ext cx="395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4.2.1 </a:t>
            </a:r>
            <a:r>
              <a:rPr lang="zh-CN">
                <a:cs typeface="Times New Roman" pitchFamily="18" charset="0"/>
              </a:rPr>
              <a:t>当前象素与下一象素的候选者</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3BAE10-4200-4778-B5A2-12F2A472E93A}" type="datetime1">
              <a:rPr lang="en-US" altLang="zh-CN" sz="1400"/>
              <a:pPr eaLnBrk="1" hangingPunct="1"/>
              <a:t>12/30/2016</a:t>
            </a:fld>
            <a:endParaRPr lang="en-US" altLang="zh-CN" sz="1400"/>
          </a:p>
        </p:txBody>
      </p:sp>
      <p:sp>
        <p:nvSpPr>
          <p:cNvPr id="4915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CF7D9B1-5C65-4B5D-874F-9F5541338EC2}" type="slidenum">
              <a:rPr lang="en-US" altLang="zh-CN" sz="1400"/>
              <a:pPr algn="r" eaLnBrk="1" hangingPunct="1"/>
              <a:t>23</a:t>
            </a:fld>
            <a:endParaRPr lang="en-US" altLang="zh-CN" sz="1400"/>
          </a:p>
        </p:txBody>
      </p:sp>
      <p:sp>
        <p:nvSpPr>
          <p:cNvPr id="4915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49157" name="Rectangle 3"/>
          <p:cNvSpPr>
            <a:spLocks noGrp="1" noRot="1" noChangeArrowheads="1"/>
          </p:cNvSpPr>
          <p:nvPr>
            <p:ph type="body" idx="4294967295"/>
          </p:nvPr>
        </p:nvSpPr>
        <p:spPr/>
        <p:txBody>
          <a:bodyPr/>
          <a:lstStyle/>
          <a:p>
            <a:pPr lvl="1" algn="just" eaLnBrk="1" hangingPunct="1"/>
            <a:r>
              <a:rPr lang="zh-CN" sz="2000" smtClean="0"/>
              <a:t>构造判别式</a:t>
            </a:r>
          </a:p>
          <a:p>
            <a:pPr lvl="2" algn="just" eaLnBrk="1" hangingPunct="1"/>
            <a:r>
              <a:rPr lang="en-US" altLang="zh-CN" sz="1800" i="1" smtClean="0"/>
              <a:t>d</a:t>
            </a:r>
            <a:r>
              <a:rPr lang="en-US" altLang="zh-CN" sz="1800" smtClean="0"/>
              <a:t>=</a:t>
            </a:r>
            <a:r>
              <a:rPr lang="en-US" altLang="zh-CN" sz="1800" i="1" smtClean="0"/>
              <a:t>F</a:t>
            </a:r>
            <a:r>
              <a:rPr lang="en-US" altLang="zh-CN" sz="1800" smtClean="0"/>
              <a:t>(</a:t>
            </a:r>
            <a:r>
              <a:rPr lang="en-US" altLang="zh-CN" sz="1800" i="1" smtClean="0"/>
              <a:t>M</a:t>
            </a:r>
            <a:r>
              <a:rPr lang="en-US" altLang="zh-CN" sz="1800" smtClean="0"/>
              <a:t>)=</a:t>
            </a:r>
            <a:r>
              <a:rPr lang="en-US" altLang="zh-CN" sz="1800" i="1" smtClean="0"/>
              <a:t>F</a:t>
            </a:r>
            <a:r>
              <a:rPr lang="en-US" altLang="zh-CN" sz="1800" smtClean="0"/>
              <a:t>(</a:t>
            </a:r>
            <a:r>
              <a:rPr lang="en-US" altLang="zh-CN" sz="1800" i="1" smtClean="0"/>
              <a:t>x</a:t>
            </a:r>
            <a:r>
              <a:rPr lang="en-US" altLang="zh-CN" sz="1800" i="1" baseline="-25000" smtClean="0"/>
              <a:t>p</a:t>
            </a:r>
            <a:r>
              <a:rPr lang="en-US" altLang="zh-CN" sz="1800" smtClean="0"/>
              <a:t>+1, </a:t>
            </a:r>
            <a:r>
              <a:rPr lang="en-US" altLang="zh-CN" sz="1800" i="1" smtClean="0"/>
              <a:t>y</a:t>
            </a:r>
            <a:r>
              <a:rPr lang="en-US" altLang="zh-CN" sz="1800" i="1" baseline="-25000" smtClean="0"/>
              <a:t>p</a:t>
            </a:r>
            <a:r>
              <a:rPr lang="en-US" altLang="zh-CN" sz="1800" smtClean="0"/>
              <a:t>-0.5)=(</a:t>
            </a:r>
            <a:r>
              <a:rPr lang="en-US" altLang="zh-CN" sz="1800" i="1" smtClean="0"/>
              <a:t>x</a:t>
            </a:r>
            <a:r>
              <a:rPr lang="en-US" altLang="zh-CN" sz="1800" i="1" baseline="-25000" smtClean="0"/>
              <a:t>p</a:t>
            </a:r>
            <a:r>
              <a:rPr lang="en-US" altLang="zh-CN" sz="1800" smtClean="0"/>
              <a:t>+1)</a:t>
            </a:r>
            <a:r>
              <a:rPr lang="en-US" altLang="zh-CN" sz="1800" baseline="30000" smtClean="0"/>
              <a:t>2</a:t>
            </a:r>
            <a:r>
              <a:rPr lang="en-US" altLang="zh-CN" sz="1800" smtClean="0"/>
              <a:t>+(y</a:t>
            </a:r>
            <a:r>
              <a:rPr lang="en-US" altLang="zh-CN" sz="1800" i="1" baseline="-25000" smtClean="0"/>
              <a:t>p</a:t>
            </a:r>
            <a:r>
              <a:rPr lang="en-US" altLang="zh-CN" sz="1800" smtClean="0"/>
              <a:t>-0.5)</a:t>
            </a:r>
            <a:r>
              <a:rPr lang="en-US" altLang="zh-CN" sz="1800" baseline="30000" smtClean="0"/>
              <a:t>2</a:t>
            </a:r>
            <a:r>
              <a:rPr lang="en-US" altLang="zh-CN" sz="1800" smtClean="0"/>
              <a:t>-</a:t>
            </a:r>
            <a:r>
              <a:rPr lang="en-US" altLang="zh-CN" sz="1800" i="1" smtClean="0"/>
              <a:t>R</a:t>
            </a:r>
            <a:r>
              <a:rPr lang="en-US" altLang="zh-CN" sz="1800" baseline="30000" smtClean="0"/>
              <a:t>2</a:t>
            </a:r>
          </a:p>
          <a:p>
            <a:pPr lvl="2" algn="just" eaLnBrk="1" hangingPunct="1"/>
            <a:r>
              <a:rPr lang="zh-CN" sz="1800" smtClean="0"/>
              <a:t>若</a:t>
            </a:r>
            <a:r>
              <a:rPr lang="en-US" altLang="zh-CN" sz="1800" i="1" smtClean="0"/>
              <a:t>d</a:t>
            </a:r>
            <a:r>
              <a:rPr lang="en-US" altLang="zh-CN" sz="1800" smtClean="0"/>
              <a:t>&lt;0</a:t>
            </a:r>
            <a:r>
              <a:rPr lang="zh-CN" sz="1800" smtClean="0"/>
              <a:t>，取</a:t>
            </a:r>
            <a:r>
              <a:rPr lang="en-US" altLang="zh-CN" sz="1800" i="1" smtClean="0"/>
              <a:t>P</a:t>
            </a:r>
            <a:r>
              <a:rPr lang="en-US" altLang="zh-CN" sz="1800" smtClean="0"/>
              <a:t>1</a:t>
            </a:r>
            <a:r>
              <a:rPr lang="zh-CN" sz="1800" smtClean="0"/>
              <a:t>为下一象素，再下一象素的判别式为</a:t>
            </a:r>
            <a:endParaRPr lang="zh-CN" sz="1800" i="1" smtClean="0"/>
          </a:p>
          <a:p>
            <a:pPr lvl="3" algn="just" eaLnBrk="1" hangingPunct="1"/>
            <a:r>
              <a:rPr lang="en-US" altLang="zh-CN" sz="1600" i="1" smtClean="0"/>
              <a:t>d</a:t>
            </a:r>
            <a:r>
              <a:rPr lang="en-US" altLang="zh-CN" sz="1600" smtClean="0"/>
              <a:t>=</a:t>
            </a:r>
            <a:r>
              <a:rPr lang="en-US" altLang="zh-CN" sz="1600" i="1" smtClean="0"/>
              <a:t>F</a:t>
            </a:r>
            <a:r>
              <a:rPr lang="en-US" altLang="zh-CN" sz="1600" smtClean="0"/>
              <a:t>(</a:t>
            </a:r>
            <a:r>
              <a:rPr lang="en-US" altLang="zh-CN" sz="1600" i="1" smtClean="0"/>
              <a:t>x</a:t>
            </a:r>
            <a:r>
              <a:rPr lang="en-US" altLang="zh-CN" sz="1600" i="1" baseline="-25000" smtClean="0"/>
              <a:t>p</a:t>
            </a:r>
            <a:r>
              <a:rPr lang="en-US" altLang="zh-CN" sz="1600" smtClean="0"/>
              <a:t>+2, y</a:t>
            </a:r>
            <a:r>
              <a:rPr lang="en-US" altLang="zh-CN" sz="1600" i="1" baseline="-25000" smtClean="0"/>
              <a:t>p</a:t>
            </a:r>
            <a:r>
              <a:rPr lang="en-US" altLang="zh-CN" sz="1600" smtClean="0"/>
              <a:t>-0.5)=(</a:t>
            </a:r>
            <a:r>
              <a:rPr lang="en-US" altLang="zh-CN" sz="1600" i="1" smtClean="0"/>
              <a:t>x</a:t>
            </a:r>
            <a:r>
              <a:rPr lang="en-US" altLang="zh-CN" sz="1600" i="1" baseline="-25000" smtClean="0"/>
              <a:t>p</a:t>
            </a:r>
            <a:r>
              <a:rPr lang="en-US" altLang="zh-CN" sz="1600" smtClean="0"/>
              <a:t>+2)</a:t>
            </a:r>
            <a:r>
              <a:rPr lang="en-US" altLang="zh-CN" sz="1600" baseline="30000" smtClean="0"/>
              <a:t>2</a:t>
            </a:r>
            <a:r>
              <a:rPr lang="en-US" altLang="zh-CN" sz="1600" smtClean="0"/>
              <a:t>+(y</a:t>
            </a:r>
            <a:r>
              <a:rPr lang="en-US" altLang="zh-CN" sz="1600" i="1" baseline="-25000" smtClean="0"/>
              <a:t>p</a:t>
            </a:r>
            <a:r>
              <a:rPr lang="en-US" altLang="zh-CN" sz="1600" smtClean="0"/>
              <a:t>-0.5)</a:t>
            </a:r>
            <a:r>
              <a:rPr lang="en-US" altLang="zh-CN" sz="1600" baseline="30000" smtClean="0"/>
              <a:t>2</a:t>
            </a:r>
            <a:r>
              <a:rPr lang="en-US" altLang="zh-CN" sz="1600" smtClean="0"/>
              <a:t>-</a:t>
            </a:r>
            <a:r>
              <a:rPr lang="en-US" altLang="zh-CN" sz="1600" i="1" smtClean="0"/>
              <a:t>R</a:t>
            </a:r>
            <a:r>
              <a:rPr lang="en-US" altLang="zh-CN" sz="1600" baseline="30000" smtClean="0"/>
              <a:t>2</a:t>
            </a:r>
            <a:r>
              <a:rPr lang="en-US" altLang="zh-CN" sz="1600" smtClean="0"/>
              <a:t>=</a:t>
            </a:r>
            <a:r>
              <a:rPr lang="en-US" altLang="zh-CN" sz="1600" i="1" smtClean="0"/>
              <a:t>d</a:t>
            </a:r>
            <a:r>
              <a:rPr lang="en-US" altLang="zh-CN" sz="1600" smtClean="0"/>
              <a:t>+2</a:t>
            </a:r>
            <a:r>
              <a:rPr lang="en-US" altLang="zh-CN" sz="1600" i="1" smtClean="0"/>
              <a:t>x</a:t>
            </a:r>
            <a:r>
              <a:rPr lang="en-US" altLang="zh-CN" sz="1600" i="1" baseline="-25000" smtClean="0"/>
              <a:t>p</a:t>
            </a:r>
            <a:r>
              <a:rPr lang="en-US" altLang="zh-CN" sz="1600" smtClean="0"/>
              <a:t>+3</a:t>
            </a:r>
          </a:p>
          <a:p>
            <a:pPr lvl="2" algn="just" eaLnBrk="1" hangingPunct="1"/>
            <a:r>
              <a:rPr lang="zh-CN" sz="1800" smtClean="0"/>
              <a:t>若</a:t>
            </a:r>
            <a:r>
              <a:rPr lang="en-US" altLang="zh-CN" sz="1800" i="1" smtClean="0"/>
              <a:t>d</a:t>
            </a:r>
            <a:r>
              <a:rPr lang="en-US" altLang="zh-CN" sz="1800" smtClean="0"/>
              <a:t>≥0</a:t>
            </a:r>
            <a:r>
              <a:rPr lang="zh-CN" sz="1800" smtClean="0"/>
              <a:t>，取</a:t>
            </a:r>
            <a:r>
              <a:rPr lang="en-US" altLang="zh-CN" sz="1800" i="1" smtClean="0"/>
              <a:t>P</a:t>
            </a:r>
            <a:r>
              <a:rPr lang="en-US" altLang="zh-CN" sz="1800" smtClean="0"/>
              <a:t>2</a:t>
            </a:r>
            <a:r>
              <a:rPr lang="zh-CN" sz="1800" smtClean="0"/>
              <a:t>为下一象素，再下一象素的判别式为</a:t>
            </a:r>
            <a:endParaRPr lang="zh-CN" sz="1800" i="1" smtClean="0"/>
          </a:p>
          <a:p>
            <a:pPr lvl="3" algn="just" eaLnBrk="1" hangingPunct="1"/>
            <a:r>
              <a:rPr lang="en-US" altLang="zh-CN" sz="1600" i="1" smtClean="0"/>
              <a:t>d</a:t>
            </a:r>
            <a:r>
              <a:rPr lang="en-US" altLang="zh-CN" sz="1600" smtClean="0"/>
              <a:t>=</a:t>
            </a:r>
            <a:r>
              <a:rPr lang="en-US" altLang="zh-CN" sz="1600" i="1" smtClean="0"/>
              <a:t>F</a:t>
            </a:r>
            <a:r>
              <a:rPr lang="en-US" altLang="zh-CN" sz="1600" smtClean="0"/>
              <a:t>(</a:t>
            </a:r>
            <a:r>
              <a:rPr lang="en-US" altLang="zh-CN" sz="1600" i="1" smtClean="0"/>
              <a:t>x</a:t>
            </a:r>
            <a:r>
              <a:rPr lang="en-US" altLang="zh-CN" sz="1600" i="1" baseline="-25000" smtClean="0"/>
              <a:t>p</a:t>
            </a:r>
            <a:r>
              <a:rPr lang="en-US" altLang="zh-CN" sz="1600" smtClean="0"/>
              <a:t>+2, y</a:t>
            </a:r>
            <a:r>
              <a:rPr lang="en-US" altLang="zh-CN" sz="1600" i="1" baseline="-25000" smtClean="0"/>
              <a:t>p</a:t>
            </a:r>
            <a:r>
              <a:rPr lang="en-US" altLang="zh-CN" sz="1600" smtClean="0"/>
              <a:t>-1.5)=(</a:t>
            </a:r>
            <a:r>
              <a:rPr lang="en-US" altLang="zh-CN" sz="1600" i="1" smtClean="0"/>
              <a:t>x</a:t>
            </a:r>
            <a:r>
              <a:rPr lang="en-US" altLang="zh-CN" sz="1600" i="1" baseline="-25000" smtClean="0"/>
              <a:t>p</a:t>
            </a:r>
            <a:r>
              <a:rPr lang="en-US" altLang="zh-CN" sz="1600" smtClean="0"/>
              <a:t>+2)</a:t>
            </a:r>
            <a:r>
              <a:rPr lang="en-US" altLang="zh-CN" sz="1600" baseline="30000" smtClean="0"/>
              <a:t>2</a:t>
            </a:r>
            <a:r>
              <a:rPr lang="en-US" altLang="zh-CN" sz="1600" smtClean="0"/>
              <a:t>+(y</a:t>
            </a:r>
            <a:r>
              <a:rPr lang="en-US" altLang="zh-CN" sz="1600" i="1" baseline="-25000" smtClean="0"/>
              <a:t>p</a:t>
            </a:r>
            <a:r>
              <a:rPr lang="en-US" altLang="zh-CN" sz="1600" smtClean="0"/>
              <a:t>-1.5)</a:t>
            </a:r>
            <a:r>
              <a:rPr lang="en-US" altLang="zh-CN" sz="1600" baseline="30000" smtClean="0"/>
              <a:t>2</a:t>
            </a:r>
            <a:r>
              <a:rPr lang="en-US" altLang="zh-CN" sz="1600" smtClean="0"/>
              <a:t>-</a:t>
            </a:r>
            <a:r>
              <a:rPr lang="en-US" altLang="zh-CN" sz="1600" i="1" smtClean="0"/>
              <a:t>R</a:t>
            </a:r>
            <a:r>
              <a:rPr lang="en-US" altLang="zh-CN" sz="1600" baseline="30000" smtClean="0"/>
              <a:t>2</a:t>
            </a:r>
            <a:r>
              <a:rPr lang="en-US" altLang="zh-CN" sz="1600" smtClean="0"/>
              <a:t>=d+2(</a:t>
            </a:r>
            <a:r>
              <a:rPr lang="en-US" altLang="zh-CN" sz="1600" i="1" smtClean="0"/>
              <a:t>x</a:t>
            </a:r>
            <a:r>
              <a:rPr lang="en-US" altLang="zh-CN" sz="1600" i="1" baseline="-25000" smtClean="0"/>
              <a:t>p</a:t>
            </a:r>
            <a:r>
              <a:rPr lang="en-US" altLang="zh-CN" sz="1600" smtClean="0"/>
              <a:t>-y</a:t>
            </a:r>
            <a:r>
              <a:rPr lang="en-US" altLang="zh-CN" sz="1600" i="1" baseline="-25000" smtClean="0"/>
              <a:t>p</a:t>
            </a:r>
            <a:r>
              <a:rPr lang="en-US" altLang="zh-CN" sz="1600" smtClean="0"/>
              <a:t>)+5</a:t>
            </a:r>
          </a:p>
          <a:p>
            <a:pPr lvl="2" algn="just" eaLnBrk="1" hangingPunct="1"/>
            <a:r>
              <a:rPr lang="zh-CN" sz="1800" smtClean="0"/>
              <a:t>第一个象素是</a:t>
            </a:r>
            <a:r>
              <a:rPr lang="en-US" altLang="zh-CN" sz="1800" smtClean="0"/>
              <a:t>(0, </a:t>
            </a:r>
            <a:r>
              <a:rPr lang="en-US" altLang="zh-CN" sz="1800" i="1" smtClean="0"/>
              <a:t>R</a:t>
            </a:r>
            <a:r>
              <a:rPr lang="en-US" altLang="zh-CN" sz="1800" smtClean="0"/>
              <a:t>)</a:t>
            </a:r>
            <a:r>
              <a:rPr lang="zh-CN" sz="1800" smtClean="0"/>
              <a:t>，判别式</a:t>
            </a:r>
            <a:r>
              <a:rPr lang="en-US" altLang="zh-CN" sz="1800" i="1" smtClean="0"/>
              <a:t>d</a:t>
            </a:r>
            <a:r>
              <a:rPr lang="zh-CN" sz="1800" smtClean="0"/>
              <a:t>的初始值为</a:t>
            </a:r>
            <a:endParaRPr lang="zh-CN" sz="1800" i="1" smtClean="0"/>
          </a:p>
          <a:p>
            <a:pPr lvl="3" algn="just" eaLnBrk="1" hangingPunct="1"/>
            <a:r>
              <a:rPr lang="en-US" altLang="zh-CN" sz="1600" i="1" smtClean="0"/>
              <a:t>d</a:t>
            </a:r>
            <a:r>
              <a:rPr lang="en-US" altLang="zh-CN" sz="1600" smtClean="0"/>
              <a:t>0=</a:t>
            </a:r>
            <a:r>
              <a:rPr lang="en-US" altLang="zh-CN" sz="1600" i="1" smtClean="0"/>
              <a:t>F</a:t>
            </a:r>
            <a:r>
              <a:rPr lang="en-US" altLang="zh-CN" sz="1600" smtClean="0"/>
              <a:t>(1, </a:t>
            </a:r>
            <a:r>
              <a:rPr lang="en-US" altLang="zh-CN" sz="1600" i="1" smtClean="0"/>
              <a:t>R</a:t>
            </a:r>
            <a:r>
              <a:rPr lang="en-US" altLang="zh-CN" sz="1600" smtClean="0"/>
              <a:t>-0.5)=1.25-</a:t>
            </a:r>
            <a:r>
              <a:rPr lang="en-US" altLang="zh-CN" sz="1600" i="1" smtClean="0"/>
              <a:t>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4D08F4-3258-46F9-99F8-67FD5AC84727}" type="datetime1">
              <a:rPr lang="en-US" altLang="zh-CN" sz="1400"/>
              <a:pPr eaLnBrk="1" hangingPunct="1"/>
              <a:t>12/30/2016</a:t>
            </a:fld>
            <a:endParaRPr lang="en-US" altLang="zh-CN" sz="1400"/>
          </a:p>
        </p:txBody>
      </p:sp>
      <p:sp>
        <p:nvSpPr>
          <p:cNvPr id="50179"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F5DD3465-2792-4421-B3E2-D54E949B5332}" type="slidenum">
              <a:rPr lang="en-US" altLang="zh-CN" sz="1400"/>
              <a:pPr algn="r" eaLnBrk="1" hangingPunct="1"/>
              <a:t>24</a:t>
            </a:fld>
            <a:endParaRPr lang="en-US" altLang="zh-CN" sz="1400"/>
          </a:p>
        </p:txBody>
      </p:sp>
      <p:sp>
        <p:nvSpPr>
          <p:cNvPr id="5018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0181" name="Rectangle 3"/>
          <p:cNvSpPr>
            <a:spLocks noGrp="1" noRot="1" noChangeArrowheads="1"/>
          </p:cNvSpPr>
          <p:nvPr>
            <p:ph type="body" sz="half" idx="4294967295"/>
          </p:nvPr>
        </p:nvSpPr>
        <p:spPr>
          <a:xfrm>
            <a:off x="301625" y="1905000"/>
            <a:ext cx="4194175" cy="4194175"/>
          </a:xfrm>
        </p:spPr>
        <p:txBody>
          <a:bodyPr/>
          <a:lstStyle/>
          <a:p>
            <a:pPr marL="0" indent="179388" algn="just" eaLnBrk="1" hangingPunct="1"/>
            <a:r>
              <a:rPr lang="zh-CN" sz="1800" smtClean="0"/>
              <a:t>中点画圆算法</a:t>
            </a:r>
          </a:p>
          <a:p>
            <a:pPr marL="0" indent="179388" algn="just" eaLnBrk="1" hangingPunct="1">
              <a:buFont typeface="Wingdings" pitchFamily="2" charset="2"/>
              <a:buNone/>
            </a:pPr>
            <a:r>
              <a:rPr lang="en-US" altLang="zh-CN" sz="1600" smtClean="0"/>
              <a:t>void MidPointCircle(int r, int color)</a:t>
            </a:r>
          </a:p>
          <a:p>
            <a:pPr marL="0" indent="179388" algn="just" eaLnBrk="1" hangingPunct="1">
              <a:buFont typeface="Wingdings" pitchFamily="2" charset="2"/>
              <a:buNone/>
            </a:pPr>
            <a:r>
              <a:rPr lang="en-US" altLang="zh-CN" sz="1600" smtClean="0"/>
              <a:t>{   int x, y; float d;</a:t>
            </a:r>
          </a:p>
          <a:p>
            <a:pPr marL="0" indent="179388" algn="just" eaLnBrk="1" hangingPunct="1">
              <a:buFont typeface="Wingdings" pitchFamily="2" charset="2"/>
              <a:buNone/>
            </a:pPr>
            <a:r>
              <a:rPr lang="en-US" altLang="zh-CN" sz="1600" smtClean="0"/>
              <a:t>     x=0; y=r; d=1.25-r;</a:t>
            </a:r>
          </a:p>
          <a:p>
            <a:pPr marL="0" indent="179388" algn="just" eaLnBrk="1" hangingPunct="1">
              <a:buFont typeface="Wingdings" pitchFamily="2" charset="2"/>
              <a:buNone/>
            </a:pPr>
            <a:r>
              <a:rPr lang="en-US" altLang="zh-CN" sz="1600" smtClean="0"/>
              <a:t>     circlepoints (x,y,color);</a:t>
            </a:r>
          </a:p>
          <a:p>
            <a:pPr marL="0" indent="179388" algn="just" eaLnBrk="1" hangingPunct="1">
              <a:buFont typeface="Wingdings" pitchFamily="2" charset="2"/>
              <a:buNone/>
            </a:pPr>
            <a:r>
              <a:rPr lang="en-US" altLang="zh-CN" sz="1600" smtClean="0"/>
              <a:t>     while(x&lt;=y)</a:t>
            </a:r>
          </a:p>
          <a:p>
            <a:pPr marL="0" indent="179388" algn="just" eaLnBrk="1" hangingPunct="1">
              <a:buFont typeface="Wingdings" pitchFamily="2" charset="2"/>
              <a:buNone/>
            </a:pPr>
            <a:r>
              <a:rPr lang="en-US" altLang="zh-CN" sz="1600" smtClean="0"/>
              <a:t>    {   if(d&lt;0)   d+=2*x+3;</a:t>
            </a:r>
          </a:p>
          <a:p>
            <a:pPr marL="0" indent="179388" algn="just" eaLnBrk="1" hangingPunct="1">
              <a:buFont typeface="Wingdings" pitchFamily="2" charset="2"/>
              <a:buNone/>
            </a:pPr>
            <a:r>
              <a:rPr lang="en-US" altLang="zh-CN" sz="1600" smtClean="0"/>
              <a:t>         else   { d+=2*(x-y)+5; y--;}</a:t>
            </a:r>
          </a:p>
          <a:p>
            <a:pPr marL="0" indent="179388" algn="just" eaLnBrk="1" hangingPunct="1">
              <a:buFont typeface="Wingdings" pitchFamily="2" charset="2"/>
              <a:buNone/>
            </a:pPr>
            <a:r>
              <a:rPr lang="en-US" altLang="zh-CN" sz="1600" smtClean="0"/>
              <a:t>         x++;</a:t>
            </a:r>
          </a:p>
          <a:p>
            <a:pPr marL="0" indent="179388" algn="just" eaLnBrk="1" hangingPunct="1">
              <a:buFont typeface="Wingdings" pitchFamily="2" charset="2"/>
              <a:buNone/>
            </a:pPr>
            <a:r>
              <a:rPr lang="en-US" altLang="zh-CN" sz="1600" smtClean="0"/>
              <a:t>         circlepoints (x,y,color);</a:t>
            </a:r>
          </a:p>
          <a:p>
            <a:pPr marL="0" indent="179388" algn="just" eaLnBrk="1" hangingPunct="1">
              <a:buFont typeface="Wingdings" pitchFamily="2" charset="2"/>
              <a:buNone/>
            </a:pPr>
            <a:r>
              <a:rPr lang="en-US" altLang="zh-CN" sz="1600" smtClean="0"/>
              <a:t>    }</a:t>
            </a:r>
          </a:p>
          <a:p>
            <a:pPr marL="0" indent="179388" algn="just" eaLnBrk="1" hangingPunct="1">
              <a:buFont typeface="Wingdings" pitchFamily="2" charset="2"/>
              <a:buNone/>
            </a:pPr>
            <a:r>
              <a:rPr lang="en-US" altLang="zh-CN" sz="1600" smtClean="0"/>
              <a:t>} </a:t>
            </a:r>
          </a:p>
        </p:txBody>
      </p:sp>
      <p:sp>
        <p:nvSpPr>
          <p:cNvPr id="50182" name="Rectangle 5"/>
          <p:cNvSpPr>
            <a:spLocks noGrp="1" noRot="1" noChangeArrowheads="1"/>
          </p:cNvSpPr>
          <p:nvPr>
            <p:ph type="body" sz="half" idx="4294967295"/>
          </p:nvPr>
        </p:nvSpPr>
        <p:spPr>
          <a:xfrm>
            <a:off x="4648200" y="1905000"/>
            <a:ext cx="4194175" cy="4194175"/>
          </a:xfrm>
        </p:spPr>
        <p:txBody>
          <a:bodyPr/>
          <a:lstStyle/>
          <a:p>
            <a:pPr marL="179388" indent="-179388" eaLnBrk="1" hangingPunct="1"/>
            <a:r>
              <a:rPr lang="zh-CN" sz="1800" smtClean="0"/>
              <a:t>为了进一步提高算法的效率，可以将上面的算法中的浮点数改写成整数，将乘法运算改成加法运算，即仅用整数实现中点画圆法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5B3712-95BE-4229-85C2-5B6C3482B8FB}" type="datetime1">
              <a:rPr lang="en-US" altLang="zh-CN" sz="1400"/>
              <a:pPr eaLnBrk="1" hangingPunct="1"/>
              <a:t>12/30/2016</a:t>
            </a:fld>
            <a:endParaRPr lang="en-US" altLang="zh-CN" sz="1400"/>
          </a:p>
        </p:txBody>
      </p:sp>
      <p:sp>
        <p:nvSpPr>
          <p:cNvPr id="51203"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C9FAADE-A4EA-4126-B0ED-E56B35ADF0AD}" type="slidenum">
              <a:rPr lang="en-US" altLang="zh-CN" sz="1400"/>
              <a:pPr algn="r" eaLnBrk="1" hangingPunct="1"/>
              <a:t>25</a:t>
            </a:fld>
            <a:endParaRPr lang="en-US" altLang="zh-CN" sz="1400"/>
          </a:p>
        </p:txBody>
      </p:sp>
      <p:sp>
        <p:nvSpPr>
          <p:cNvPr id="5120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1205" name="Rectangle 3"/>
          <p:cNvSpPr>
            <a:spLocks noGrp="1" noRot="1" noChangeArrowheads="1"/>
          </p:cNvSpPr>
          <p:nvPr>
            <p:ph type="body" sz="half" idx="4294967295"/>
          </p:nvPr>
        </p:nvSpPr>
        <p:spPr>
          <a:xfrm>
            <a:off x="301625" y="1905000"/>
            <a:ext cx="8529638" cy="4194175"/>
          </a:xfrm>
        </p:spPr>
        <p:txBody>
          <a:bodyPr/>
          <a:lstStyle/>
          <a:p>
            <a:pPr algn="just" eaLnBrk="1" hangingPunct="1"/>
            <a:r>
              <a:rPr lang="zh-CN" sz="2400" smtClean="0"/>
              <a:t>圆的</a:t>
            </a:r>
            <a:r>
              <a:rPr lang="en-US" altLang="zh-CN" sz="2400" smtClean="0"/>
              <a:t>Bresenham</a:t>
            </a:r>
            <a:r>
              <a:rPr lang="zh-CN" sz="2400" smtClean="0"/>
              <a:t>算法</a:t>
            </a:r>
          </a:p>
          <a:p>
            <a:pPr lvl="1" algn="just" eaLnBrk="1" hangingPunct="1"/>
            <a:r>
              <a:rPr lang="zh-CN" sz="2000" smtClean="0"/>
              <a:t>不失一般性，设圆心在原点</a:t>
            </a:r>
            <a:r>
              <a:rPr lang="en-US" altLang="zh-CN" sz="2000" smtClean="0"/>
              <a:t>(0, 0)</a:t>
            </a:r>
            <a:r>
              <a:rPr lang="zh-CN" sz="2000" smtClean="0"/>
              <a:t>，圆半径为</a:t>
            </a:r>
            <a:r>
              <a:rPr lang="en-US" altLang="zh-CN" sz="2000" smtClean="0"/>
              <a:t>r</a:t>
            </a:r>
            <a:r>
              <a:rPr lang="zh-CN" sz="2000" smtClean="0"/>
              <a:t>，取</a:t>
            </a:r>
            <a:r>
              <a:rPr lang="en-US" altLang="zh-CN" sz="2000" smtClean="0"/>
              <a:t>(0</a:t>
            </a:r>
            <a:r>
              <a:rPr lang="zh-CN" sz="2000" smtClean="0"/>
              <a:t>，</a:t>
            </a:r>
            <a:r>
              <a:rPr lang="en-US" altLang="zh-CN" sz="2000" smtClean="0"/>
              <a:t>r)</a:t>
            </a:r>
            <a:r>
              <a:rPr lang="zh-CN" sz="2000" smtClean="0"/>
              <a:t>为起点，按顺时针方向生成</a:t>
            </a:r>
            <a:r>
              <a:rPr lang="en-US" altLang="zh-CN" sz="2000" smtClean="0"/>
              <a:t>1/8</a:t>
            </a:r>
            <a:r>
              <a:rPr lang="zh-CN" sz="2000" smtClean="0"/>
              <a:t>圆，其余部分按映射关系得到</a:t>
            </a:r>
          </a:p>
          <a:p>
            <a:pPr lvl="1" algn="just" eaLnBrk="1" hangingPunct="1"/>
            <a:r>
              <a:rPr lang="en-US" altLang="zh-CN" sz="2000" smtClean="0"/>
              <a:t>x</a:t>
            </a:r>
            <a:r>
              <a:rPr lang="zh-CN" sz="2000" smtClean="0"/>
              <a:t>每步增加</a:t>
            </a:r>
            <a:r>
              <a:rPr lang="en-US" altLang="zh-CN" sz="2000" smtClean="0"/>
              <a:t>1</a:t>
            </a:r>
            <a:r>
              <a:rPr lang="zh-CN" sz="2000" smtClean="0"/>
              <a:t>，从</a:t>
            </a:r>
            <a:r>
              <a:rPr lang="en-US" altLang="zh-CN" sz="2000" smtClean="0"/>
              <a:t>x=0</a:t>
            </a:r>
            <a:r>
              <a:rPr lang="zh-CN" sz="2000" smtClean="0"/>
              <a:t>开始，到</a:t>
            </a:r>
            <a:r>
              <a:rPr lang="en-US" altLang="zh-CN" sz="2000" smtClean="0"/>
              <a:t>x=y</a:t>
            </a:r>
            <a:r>
              <a:rPr lang="zh-CN" sz="2000" smtClean="0"/>
              <a:t>结束。即：</a:t>
            </a:r>
            <a:r>
              <a:rPr lang="en-US" altLang="zh-CN" sz="2000" smtClean="0"/>
              <a:t>x</a:t>
            </a:r>
            <a:r>
              <a:rPr lang="en-US" altLang="zh-CN" sz="2000" baseline="-25000" smtClean="0"/>
              <a:t>i+1</a:t>
            </a:r>
            <a:r>
              <a:rPr lang="en-US" altLang="zh-CN" sz="2000" smtClean="0"/>
              <a:t>=x</a:t>
            </a:r>
            <a:r>
              <a:rPr lang="en-US" altLang="zh-CN" sz="2000" baseline="-25000" smtClean="0"/>
              <a:t>i</a:t>
            </a:r>
            <a:r>
              <a:rPr lang="en-US" altLang="zh-CN" sz="2000" smtClean="0"/>
              <a:t>+1</a:t>
            </a:r>
          </a:p>
          <a:p>
            <a:pPr lvl="1" algn="just" eaLnBrk="1" hangingPunct="1"/>
            <a:r>
              <a:rPr lang="zh-CN" sz="2000" smtClean="0"/>
              <a:t>从这段圆弧的任意一点出发，为得到该圆的最佳逼近，相应的</a:t>
            </a:r>
            <a:r>
              <a:rPr lang="en-US" altLang="zh-CN" sz="2000" smtClean="0"/>
              <a:t>y</a:t>
            </a:r>
            <a:r>
              <a:rPr lang="en-US" altLang="zh-CN" sz="2000" baseline="-25000" smtClean="0"/>
              <a:t>i+1</a:t>
            </a:r>
            <a:r>
              <a:rPr lang="zh-CN" sz="2000" smtClean="0"/>
              <a:t>则在两种可能中选择：</a:t>
            </a:r>
            <a:r>
              <a:rPr lang="en-US" altLang="zh-CN" sz="2000" smtClean="0"/>
              <a:t>y</a:t>
            </a:r>
            <a:r>
              <a:rPr lang="en-US" altLang="zh-CN" sz="2000" baseline="-25000" smtClean="0"/>
              <a:t>i+1</a:t>
            </a:r>
            <a:r>
              <a:rPr lang="en-US" altLang="zh-CN" sz="2000" smtClean="0"/>
              <a:t>=y</a:t>
            </a:r>
            <a:r>
              <a:rPr lang="en-US" altLang="zh-CN" sz="2000" baseline="-25000" smtClean="0"/>
              <a:t>i</a:t>
            </a:r>
            <a:r>
              <a:rPr lang="zh-CN" sz="2000" smtClean="0"/>
              <a:t>，或者</a:t>
            </a:r>
            <a:r>
              <a:rPr lang="en-US" altLang="zh-CN" sz="2000" smtClean="0"/>
              <a:t>y</a:t>
            </a:r>
            <a:r>
              <a:rPr lang="en-US" altLang="zh-CN" sz="2000" baseline="-25000" smtClean="0"/>
              <a:t>i+1</a:t>
            </a:r>
            <a:r>
              <a:rPr lang="en-US" altLang="zh-CN" sz="2000" smtClean="0"/>
              <a:t>=y</a:t>
            </a:r>
            <a:r>
              <a:rPr lang="en-US" altLang="zh-CN" sz="2000" baseline="-25000" smtClean="0"/>
              <a:t>i</a:t>
            </a:r>
            <a:r>
              <a:rPr lang="en-US" altLang="zh-CN" sz="2000" smtClean="0"/>
              <a:t>-1</a:t>
            </a:r>
            <a:r>
              <a:rPr lang="zh-CN" sz="2000" smtClean="0"/>
              <a:t>。选择的原则是考察精确值</a:t>
            </a:r>
            <a:r>
              <a:rPr lang="en-US" altLang="zh-CN" sz="2000" smtClean="0"/>
              <a:t>y</a:t>
            </a:r>
            <a:r>
              <a:rPr lang="zh-CN" sz="2000" smtClean="0"/>
              <a:t>靠近</a:t>
            </a:r>
            <a:r>
              <a:rPr lang="en-US" altLang="zh-CN" sz="2000" smtClean="0"/>
              <a:t>y</a:t>
            </a:r>
            <a:r>
              <a:rPr lang="en-US" altLang="zh-CN" sz="2000" baseline="-25000" smtClean="0"/>
              <a:t>i</a:t>
            </a:r>
            <a:r>
              <a:rPr lang="zh-CN" sz="2000" smtClean="0"/>
              <a:t>还是靠近</a:t>
            </a:r>
            <a:r>
              <a:rPr lang="en-US" altLang="zh-CN" sz="2000" smtClean="0"/>
              <a:t>y</a:t>
            </a:r>
            <a:r>
              <a:rPr lang="en-US" altLang="zh-CN" sz="2000" baseline="-25000" smtClean="0"/>
              <a:t>i</a:t>
            </a:r>
            <a:r>
              <a:rPr lang="en-US" altLang="zh-CN" sz="2000" smtClean="0"/>
              <a:t>-1(</a:t>
            </a:r>
            <a:r>
              <a:rPr lang="zh-CN" sz="2000" smtClean="0"/>
              <a:t>图</a:t>
            </a:r>
            <a:r>
              <a:rPr lang="en-US" altLang="zh-CN" sz="2000" smtClean="0"/>
              <a:t>4.2.2)</a:t>
            </a:r>
          </a:p>
          <a:p>
            <a:pPr lvl="1" algn="just" eaLnBrk="1" hangingPunct="1"/>
            <a:r>
              <a:rPr lang="zh-CN" sz="2000" smtClean="0"/>
              <a:t>圆方程</a:t>
            </a:r>
          </a:p>
          <a:p>
            <a:pPr lvl="2" algn="just" eaLnBrk="1" hangingPunct="1"/>
            <a:r>
              <a:rPr lang="en-US" altLang="zh-CN" sz="1800" smtClean="0"/>
              <a:t>(x</a:t>
            </a:r>
            <a:r>
              <a:rPr lang="en-US" altLang="zh-CN" sz="1800" baseline="-25000" smtClean="0"/>
              <a:t>i</a:t>
            </a:r>
            <a:r>
              <a:rPr lang="en-US" altLang="zh-CN" sz="1800" smtClean="0"/>
              <a:t>+1)</a:t>
            </a:r>
            <a:r>
              <a:rPr lang="en-US" altLang="zh-CN" sz="1800" baseline="30000" smtClean="0"/>
              <a:t>2 </a:t>
            </a:r>
            <a:r>
              <a:rPr lang="en-US" altLang="zh-CN" sz="1800" smtClean="0"/>
              <a:t>+y</a:t>
            </a:r>
            <a:r>
              <a:rPr lang="en-US" altLang="zh-CN" sz="1800" baseline="30000" smtClean="0"/>
              <a:t>2</a:t>
            </a:r>
            <a:r>
              <a:rPr lang="en-US" altLang="zh-CN" sz="1800" smtClean="0"/>
              <a:t>=r</a:t>
            </a:r>
            <a:r>
              <a:rPr lang="en-US" altLang="zh-CN" sz="1800" baseline="30000" smtClean="0"/>
              <a: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F962FE-195B-4F9E-BAB3-96AFDC024012}" type="datetime1">
              <a:rPr lang="en-US" altLang="zh-CN" sz="1400"/>
              <a:pPr eaLnBrk="1" hangingPunct="1"/>
              <a:t>12/30/2016</a:t>
            </a:fld>
            <a:endParaRPr lang="en-US" altLang="zh-CN" sz="1400"/>
          </a:p>
        </p:txBody>
      </p:sp>
      <p:sp>
        <p:nvSpPr>
          <p:cNvPr id="6148"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B49D8CC-F649-443C-8EC6-1773D609DA2A}" type="slidenum">
              <a:rPr lang="en-US" altLang="zh-CN" sz="1400"/>
              <a:pPr algn="r" eaLnBrk="1" hangingPunct="1"/>
              <a:t>26</a:t>
            </a:fld>
            <a:endParaRPr lang="en-US" altLang="zh-CN" sz="1400"/>
          </a:p>
        </p:txBody>
      </p:sp>
      <p:sp>
        <p:nvSpPr>
          <p:cNvPr id="6149"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150" name="Rectangle 3"/>
          <p:cNvSpPr>
            <a:spLocks noChangeArrowheads="1"/>
          </p:cNvSpPr>
          <p:nvPr/>
        </p:nvSpPr>
        <p:spPr bwMode="auto">
          <a:xfrm>
            <a:off x="3635375" y="594995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4.2.2 y</a:t>
            </a:r>
            <a:r>
              <a:rPr lang="zh-CN">
                <a:cs typeface="Times New Roman" pitchFamily="18" charset="0"/>
              </a:rPr>
              <a:t>的位置</a:t>
            </a:r>
          </a:p>
        </p:txBody>
      </p:sp>
      <p:graphicFrame>
        <p:nvGraphicFramePr>
          <p:cNvPr id="6146" name="Object 6"/>
          <p:cNvGraphicFramePr>
            <a:graphicFrameLocks noGrp="1" noChangeAspect="1"/>
          </p:cNvGraphicFramePr>
          <p:nvPr>
            <p:ph idx="4294967295"/>
          </p:nvPr>
        </p:nvGraphicFramePr>
        <p:xfrm>
          <a:off x="1835150" y="1628775"/>
          <a:ext cx="5607050" cy="4194175"/>
        </p:xfrm>
        <a:graphic>
          <a:graphicData uri="http://schemas.openxmlformats.org/presentationml/2006/ole">
            <mc:AlternateContent xmlns:mc="http://schemas.openxmlformats.org/markup-compatibility/2006">
              <mc:Choice xmlns:v="urn:schemas-microsoft-com:vml" Requires="v">
                <p:oleObj spid="_x0000_s6154" r:id="rId3" imgW="4866667" imgH="4076190" progId="Paint.Picture">
                  <p:embed/>
                </p:oleObj>
              </mc:Choice>
              <mc:Fallback>
                <p:oleObj r:id="rId3" imgW="4866667" imgH="4076190" progId="Paint.Picture">
                  <p:embed/>
                  <p:pic>
                    <p:nvPicPr>
                      <p:cNvPr id="0" name="Object 6"/>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628775"/>
                        <a:ext cx="5607050" cy="41941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E6F0C1B-F176-4562-85AC-BE86EDB26AFF}" type="slidenum">
              <a:rPr lang="en-US" altLang="zh-CN" sz="1400"/>
              <a:pPr algn="r" eaLnBrk="1" hangingPunct="1"/>
              <a:t>27</a:t>
            </a:fld>
            <a:endParaRPr lang="en-US" altLang="zh-CN" sz="1400"/>
          </a:p>
        </p:txBody>
      </p:sp>
      <p:sp>
        <p:nvSpPr>
          <p:cNvPr id="52227"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2228" name="Rectangle 3"/>
          <p:cNvSpPr>
            <a:spLocks noGrp="1" noRot="1" noChangeArrowheads="1"/>
          </p:cNvSpPr>
          <p:nvPr>
            <p:ph type="body" idx="4294967295"/>
          </p:nvPr>
        </p:nvSpPr>
        <p:spPr/>
        <p:txBody>
          <a:bodyPr/>
          <a:lstStyle/>
          <a:p>
            <a:pPr lvl="1" algn="just" eaLnBrk="1" hangingPunct="1"/>
            <a:r>
              <a:rPr lang="zh-CN" sz="2000" smtClean="0"/>
              <a:t>判别式的计算</a:t>
            </a:r>
          </a:p>
          <a:p>
            <a:pPr lvl="2" algn="just" eaLnBrk="1" hangingPunct="1"/>
            <a:r>
              <a:rPr lang="en-US" altLang="zh-CN" sz="1800" smtClean="0"/>
              <a:t>d1=y</a:t>
            </a:r>
            <a:r>
              <a:rPr lang="en-US" altLang="zh-CN" sz="1800" baseline="-25000" smtClean="0"/>
              <a:t>i</a:t>
            </a:r>
            <a:r>
              <a:rPr lang="en-US" altLang="zh-CN" sz="1800" baseline="30000" smtClean="0"/>
              <a:t>2</a:t>
            </a:r>
            <a:r>
              <a:rPr lang="en-US" altLang="zh-CN" sz="1800" smtClean="0"/>
              <a:t>-y</a:t>
            </a:r>
            <a:r>
              <a:rPr lang="en-US" altLang="zh-CN" sz="1800" baseline="30000" smtClean="0"/>
              <a:t>2</a:t>
            </a:r>
            <a:r>
              <a:rPr lang="en-US" altLang="zh-CN" sz="1800" smtClean="0"/>
              <a:t>=y</a:t>
            </a:r>
            <a:r>
              <a:rPr lang="en-US" altLang="zh-CN" sz="1800" baseline="-25000" smtClean="0"/>
              <a:t>i</a:t>
            </a:r>
            <a:r>
              <a:rPr lang="en-US" altLang="zh-CN" sz="1800" baseline="30000" smtClean="0"/>
              <a:t>2</a:t>
            </a:r>
            <a:r>
              <a:rPr lang="en-US" altLang="zh-CN" sz="1800" smtClean="0"/>
              <a:t>-r</a:t>
            </a:r>
            <a:r>
              <a:rPr lang="en-US" altLang="zh-CN" sz="1800" baseline="30000" smtClean="0"/>
              <a:t>2</a:t>
            </a:r>
            <a:r>
              <a:rPr lang="en-US" altLang="zh-CN" sz="1800" smtClean="0"/>
              <a:t>+(x</a:t>
            </a:r>
            <a:r>
              <a:rPr lang="en-US" altLang="zh-CN" sz="1800" baseline="-25000" smtClean="0"/>
              <a:t>i</a:t>
            </a:r>
            <a:r>
              <a:rPr lang="en-US" altLang="zh-CN" sz="1800" smtClean="0"/>
              <a:t>+1)</a:t>
            </a:r>
            <a:r>
              <a:rPr lang="en-US" altLang="zh-CN" sz="1800" baseline="30000" smtClean="0"/>
              <a:t>2</a:t>
            </a:r>
            <a:r>
              <a:rPr lang="zh-CN" sz="1800" smtClean="0"/>
              <a:t>；        </a:t>
            </a:r>
            <a:r>
              <a:rPr lang="en-US" altLang="zh-CN" sz="1800" smtClean="0"/>
              <a:t>d2=y</a:t>
            </a:r>
            <a:r>
              <a:rPr lang="en-US" altLang="zh-CN" sz="1800" baseline="30000" smtClean="0"/>
              <a:t>2</a:t>
            </a:r>
            <a:r>
              <a:rPr lang="en-US" altLang="zh-CN" sz="1800" smtClean="0"/>
              <a:t>-(y</a:t>
            </a:r>
            <a:r>
              <a:rPr lang="en-US" altLang="zh-CN" sz="1800" baseline="-25000" smtClean="0"/>
              <a:t>i</a:t>
            </a:r>
            <a:r>
              <a:rPr lang="en-US" altLang="zh-CN" sz="1800" smtClean="0"/>
              <a:t>-1)</a:t>
            </a:r>
            <a:r>
              <a:rPr lang="en-US" altLang="zh-CN" sz="1800" baseline="30000" smtClean="0"/>
              <a:t>2</a:t>
            </a:r>
            <a:r>
              <a:rPr lang="en-US" altLang="zh-CN" sz="1800" smtClean="0"/>
              <a:t>=r</a:t>
            </a:r>
            <a:r>
              <a:rPr lang="en-US" altLang="zh-CN" sz="1800" baseline="30000" smtClean="0"/>
              <a:t>2</a:t>
            </a:r>
            <a:r>
              <a:rPr lang="en-US" altLang="zh-CN" sz="1800" smtClean="0"/>
              <a:t>-(x</a:t>
            </a:r>
            <a:r>
              <a:rPr lang="en-US" altLang="zh-CN" sz="1800" baseline="-25000" smtClean="0"/>
              <a:t>i</a:t>
            </a:r>
            <a:r>
              <a:rPr lang="en-US" altLang="zh-CN" sz="1800" smtClean="0"/>
              <a:t>+1)</a:t>
            </a:r>
            <a:r>
              <a:rPr lang="en-US" altLang="zh-CN" sz="1800" baseline="30000" smtClean="0"/>
              <a:t>2</a:t>
            </a:r>
            <a:r>
              <a:rPr lang="en-US" altLang="zh-CN" sz="1800" smtClean="0"/>
              <a:t>-(y</a:t>
            </a:r>
            <a:r>
              <a:rPr lang="en-US" altLang="zh-CN" sz="1800" baseline="-25000" smtClean="0"/>
              <a:t>i</a:t>
            </a:r>
            <a:r>
              <a:rPr lang="en-US" altLang="zh-CN" sz="1800" smtClean="0"/>
              <a:t>-1)</a:t>
            </a:r>
            <a:r>
              <a:rPr lang="en-US" altLang="zh-CN" sz="1800" baseline="30000" smtClean="0"/>
              <a:t>2</a:t>
            </a:r>
            <a:r>
              <a:rPr lang="en-US" altLang="zh-CN" sz="1800" smtClean="0"/>
              <a:t> </a:t>
            </a:r>
          </a:p>
          <a:p>
            <a:pPr lvl="2" algn="just" eaLnBrk="1" hangingPunct="1"/>
            <a:r>
              <a:rPr lang="zh-CN" sz="1800" smtClean="0"/>
              <a:t>误差项</a:t>
            </a:r>
            <a:r>
              <a:rPr lang="en-US" altLang="zh-CN" sz="1800" smtClean="0"/>
              <a:t>p</a:t>
            </a:r>
            <a:r>
              <a:rPr lang="en-US" altLang="zh-CN" sz="1800" baseline="-25000" smtClean="0"/>
              <a:t>i</a:t>
            </a:r>
            <a:r>
              <a:rPr lang="en-US" altLang="zh-CN" sz="1800" smtClean="0"/>
              <a:t>=d1-d2=2(x</a:t>
            </a:r>
            <a:r>
              <a:rPr lang="en-US" altLang="zh-CN" sz="1800" baseline="-25000" smtClean="0"/>
              <a:t>i</a:t>
            </a:r>
            <a:r>
              <a:rPr lang="en-US" altLang="zh-CN" sz="1800" smtClean="0"/>
              <a:t>+1)</a:t>
            </a:r>
            <a:r>
              <a:rPr lang="en-US" altLang="zh-CN" sz="1800" baseline="30000" smtClean="0"/>
              <a:t>2</a:t>
            </a:r>
            <a:r>
              <a:rPr lang="en-US" altLang="zh-CN" sz="1800" smtClean="0"/>
              <a:t>+y</a:t>
            </a:r>
            <a:r>
              <a:rPr lang="en-US" altLang="zh-CN" sz="1800" baseline="30000" smtClean="0"/>
              <a:t>2</a:t>
            </a:r>
            <a:r>
              <a:rPr lang="en-US" altLang="zh-CN" sz="1800" baseline="-25000" smtClean="0"/>
              <a:t>i</a:t>
            </a:r>
            <a:r>
              <a:rPr lang="en-US" altLang="zh-CN" sz="1800" smtClean="0"/>
              <a:t>+(y</a:t>
            </a:r>
            <a:r>
              <a:rPr lang="en-US" altLang="zh-CN" sz="1800" baseline="-25000" smtClean="0"/>
              <a:t>i</a:t>
            </a:r>
            <a:r>
              <a:rPr lang="en-US" altLang="zh-CN" sz="1800" smtClean="0"/>
              <a:t>-1)</a:t>
            </a:r>
            <a:r>
              <a:rPr lang="en-US" altLang="zh-CN" sz="1800" baseline="30000" smtClean="0"/>
              <a:t>2</a:t>
            </a:r>
            <a:r>
              <a:rPr lang="en-US" altLang="zh-CN" sz="1800" smtClean="0"/>
              <a:t>-2r</a:t>
            </a:r>
            <a:r>
              <a:rPr lang="en-US" altLang="zh-CN" sz="1800" baseline="30000" smtClean="0"/>
              <a:t>2</a:t>
            </a:r>
            <a:r>
              <a:rPr lang="en-US" altLang="zh-CN" sz="1800" smtClean="0"/>
              <a:t>                        (4.2.1)</a:t>
            </a:r>
          </a:p>
          <a:p>
            <a:pPr lvl="2" algn="just" eaLnBrk="1" hangingPunct="1"/>
            <a:r>
              <a:rPr lang="zh-CN" sz="1800" smtClean="0"/>
              <a:t>如果</a:t>
            </a:r>
            <a:r>
              <a:rPr lang="en-US" altLang="zh-CN" sz="1800" smtClean="0"/>
              <a:t>p</a:t>
            </a:r>
            <a:r>
              <a:rPr lang="en-US" altLang="zh-CN" sz="1800" baseline="-25000" smtClean="0"/>
              <a:t>i</a:t>
            </a:r>
            <a:r>
              <a:rPr lang="en-US" altLang="zh-CN" sz="1800" smtClean="0"/>
              <a:t>&lt;0</a:t>
            </a:r>
            <a:r>
              <a:rPr lang="zh-CN" sz="1800" smtClean="0"/>
              <a:t>则</a:t>
            </a:r>
            <a:r>
              <a:rPr lang="en-US" altLang="zh-CN" sz="1800" smtClean="0"/>
              <a:t>y</a:t>
            </a:r>
            <a:r>
              <a:rPr lang="en-US" altLang="zh-CN" sz="1800" baseline="-25000" smtClean="0"/>
              <a:t>i+1</a:t>
            </a:r>
            <a:r>
              <a:rPr lang="en-US" altLang="zh-CN" sz="1800" smtClean="0"/>
              <a:t>=y</a:t>
            </a:r>
            <a:r>
              <a:rPr lang="en-US" altLang="zh-CN" sz="1800" baseline="-25000" smtClean="0"/>
              <a:t>i</a:t>
            </a:r>
            <a:r>
              <a:rPr lang="zh-CN" sz="1800" smtClean="0"/>
              <a:t>，否则</a:t>
            </a:r>
            <a:r>
              <a:rPr lang="en-US" altLang="zh-CN" sz="1800" smtClean="0"/>
              <a:t>y</a:t>
            </a:r>
            <a:r>
              <a:rPr lang="en-US" altLang="zh-CN" sz="1800" baseline="-25000" smtClean="0"/>
              <a:t>i+1</a:t>
            </a:r>
            <a:r>
              <a:rPr lang="en-US" altLang="zh-CN" sz="1800" smtClean="0"/>
              <a:t>=y</a:t>
            </a:r>
            <a:r>
              <a:rPr lang="en-US" altLang="zh-CN" sz="1800" baseline="-25000" smtClean="0"/>
              <a:t>i</a:t>
            </a:r>
            <a:r>
              <a:rPr lang="en-US" altLang="zh-CN" sz="1800" smtClean="0"/>
              <a:t>-1</a:t>
            </a:r>
            <a:r>
              <a:rPr lang="zh-CN" sz="1800" smtClean="0"/>
              <a:t>。下边计算</a:t>
            </a:r>
            <a:r>
              <a:rPr lang="en-US" altLang="zh-CN" sz="1800" smtClean="0"/>
              <a:t>p</a:t>
            </a:r>
            <a:r>
              <a:rPr lang="en-US" altLang="zh-CN" sz="1800" baseline="-25000" smtClean="0"/>
              <a:t>i</a:t>
            </a:r>
            <a:r>
              <a:rPr lang="zh-CN" sz="1800" smtClean="0"/>
              <a:t>的递归式：</a:t>
            </a:r>
          </a:p>
          <a:p>
            <a:pPr lvl="3" algn="just" eaLnBrk="1" hangingPunct="1"/>
            <a:r>
              <a:rPr lang="en-US" altLang="zh-CN" sz="1600" smtClean="0"/>
              <a:t>P</a:t>
            </a:r>
            <a:r>
              <a:rPr lang="en-US" altLang="zh-CN" sz="1600" baseline="-25000" smtClean="0"/>
              <a:t>i+1</a:t>
            </a:r>
            <a:r>
              <a:rPr lang="en-US" altLang="zh-CN" sz="1600" smtClean="0"/>
              <a:t>=d1</a:t>
            </a:r>
            <a:r>
              <a:rPr lang="en-US" altLang="zh-CN" sz="1600" baseline="30000" smtClean="0"/>
              <a:t>’</a:t>
            </a:r>
            <a:r>
              <a:rPr lang="en-US" altLang="zh-CN" sz="1600" smtClean="0"/>
              <a:t>-d2</a:t>
            </a:r>
            <a:r>
              <a:rPr lang="en-US" altLang="zh-CN" sz="1600" baseline="30000" smtClean="0"/>
              <a:t>’</a:t>
            </a:r>
            <a:r>
              <a:rPr lang="en-US" altLang="zh-CN" sz="1600" smtClean="0"/>
              <a:t>=2(x</a:t>
            </a:r>
            <a:r>
              <a:rPr lang="en-US" altLang="zh-CN" sz="1600" baseline="-25000" smtClean="0"/>
              <a:t>i</a:t>
            </a:r>
            <a:r>
              <a:rPr lang="zh-CN" sz="1600" baseline="-25000" smtClean="0"/>
              <a:t>＋</a:t>
            </a:r>
            <a:r>
              <a:rPr lang="en-US" altLang="zh-CN" sz="1600" baseline="-25000" smtClean="0"/>
              <a:t>1</a:t>
            </a:r>
            <a:r>
              <a:rPr lang="en-US" altLang="zh-CN" sz="1600" smtClean="0"/>
              <a:t>+1)</a:t>
            </a:r>
            <a:r>
              <a:rPr lang="en-US" altLang="zh-CN" sz="1600" baseline="30000" smtClean="0"/>
              <a:t>2</a:t>
            </a:r>
            <a:r>
              <a:rPr lang="en-US" altLang="zh-CN" sz="1600" smtClean="0"/>
              <a:t>+y</a:t>
            </a:r>
            <a:r>
              <a:rPr lang="en-US" altLang="zh-CN" sz="1600" baseline="-25000" smtClean="0"/>
              <a:t>i</a:t>
            </a:r>
            <a:r>
              <a:rPr lang="zh-CN" sz="1600" baseline="-25000" smtClean="0"/>
              <a:t>＋</a:t>
            </a:r>
            <a:r>
              <a:rPr lang="en-US" altLang="zh-CN" sz="1600" baseline="-25000" smtClean="0"/>
              <a:t>1</a:t>
            </a:r>
            <a:r>
              <a:rPr lang="en-US" altLang="zh-CN" sz="1600" baseline="30000" smtClean="0"/>
              <a:t>2</a:t>
            </a:r>
            <a:r>
              <a:rPr lang="en-US" altLang="zh-CN" sz="1600" smtClean="0"/>
              <a:t>+(y</a:t>
            </a:r>
            <a:r>
              <a:rPr lang="en-US" altLang="zh-CN" sz="1600" baseline="-25000" smtClean="0"/>
              <a:t>i</a:t>
            </a:r>
            <a:r>
              <a:rPr lang="zh-CN" sz="1600" baseline="-25000" smtClean="0"/>
              <a:t>＋</a:t>
            </a:r>
            <a:r>
              <a:rPr lang="en-US" altLang="zh-CN" sz="1600" baseline="-25000" smtClean="0"/>
              <a:t>1</a:t>
            </a:r>
            <a:r>
              <a:rPr lang="en-US" altLang="zh-CN" sz="1600" smtClean="0"/>
              <a:t>-1)</a:t>
            </a:r>
            <a:r>
              <a:rPr lang="en-US" altLang="zh-CN" sz="1600" baseline="30000" smtClean="0"/>
              <a:t>2</a:t>
            </a:r>
            <a:r>
              <a:rPr lang="en-US" altLang="zh-CN" sz="1600" smtClean="0"/>
              <a:t>-2r</a:t>
            </a:r>
            <a:r>
              <a:rPr lang="en-US" altLang="zh-CN" sz="1600" baseline="30000" smtClean="0"/>
              <a:t>2</a:t>
            </a:r>
          </a:p>
          <a:p>
            <a:pPr lvl="3" algn="just" eaLnBrk="1" hangingPunct="1">
              <a:buFont typeface="Wingdings" pitchFamily="2" charset="2"/>
              <a:buNone/>
            </a:pPr>
            <a:r>
              <a:rPr lang="en-US" altLang="zh-CN" sz="1600" smtClean="0"/>
              <a:t>		  =2(x</a:t>
            </a:r>
            <a:r>
              <a:rPr lang="en-US" altLang="zh-CN" sz="1600" baseline="-25000" smtClean="0"/>
              <a:t>i</a:t>
            </a:r>
            <a:r>
              <a:rPr lang="en-US" altLang="zh-CN" sz="1600" smtClean="0"/>
              <a:t>+2)</a:t>
            </a:r>
            <a:r>
              <a:rPr lang="en-US" altLang="zh-CN" sz="1600" baseline="30000" smtClean="0"/>
              <a:t>2</a:t>
            </a:r>
            <a:r>
              <a:rPr lang="en-US" altLang="zh-CN" sz="1600" smtClean="0"/>
              <a:t>+y</a:t>
            </a:r>
            <a:r>
              <a:rPr lang="en-US" altLang="zh-CN" sz="1600" baseline="-25000" smtClean="0"/>
              <a:t>i</a:t>
            </a:r>
            <a:r>
              <a:rPr lang="zh-CN" sz="1600" baseline="-25000" smtClean="0"/>
              <a:t>＋</a:t>
            </a:r>
            <a:r>
              <a:rPr lang="en-US" altLang="zh-CN" sz="1600" baseline="-25000" smtClean="0"/>
              <a:t>1</a:t>
            </a:r>
            <a:r>
              <a:rPr lang="en-US" altLang="zh-CN" sz="1600" baseline="30000" smtClean="0"/>
              <a:t>2</a:t>
            </a:r>
            <a:r>
              <a:rPr lang="en-US" altLang="zh-CN" sz="1600" smtClean="0"/>
              <a:t>+(y</a:t>
            </a:r>
            <a:r>
              <a:rPr lang="en-US" altLang="zh-CN" sz="1600" baseline="-25000" smtClean="0"/>
              <a:t>i</a:t>
            </a:r>
            <a:r>
              <a:rPr lang="zh-CN" sz="1600" baseline="-25000" smtClean="0"/>
              <a:t>＋</a:t>
            </a:r>
            <a:r>
              <a:rPr lang="en-US" altLang="zh-CN" sz="1600" baseline="-25000" smtClean="0"/>
              <a:t>1</a:t>
            </a:r>
            <a:r>
              <a:rPr lang="en-US" altLang="zh-CN" sz="1600" smtClean="0"/>
              <a:t>-1)</a:t>
            </a:r>
            <a:r>
              <a:rPr lang="en-US" altLang="zh-CN" sz="1600" baseline="30000" smtClean="0"/>
              <a:t>2</a:t>
            </a:r>
            <a:r>
              <a:rPr lang="en-US" altLang="zh-CN" sz="1600" smtClean="0"/>
              <a:t>-2r</a:t>
            </a:r>
            <a:r>
              <a:rPr lang="en-US" altLang="zh-CN" sz="1600" baseline="30000" smtClean="0"/>
              <a:t>2</a:t>
            </a:r>
          </a:p>
          <a:p>
            <a:pPr lvl="3" algn="just" eaLnBrk="1" hangingPunct="1">
              <a:buFont typeface="Wingdings" pitchFamily="2" charset="2"/>
              <a:buNone/>
            </a:pPr>
            <a:r>
              <a:rPr lang="en-US" altLang="zh-CN" sz="1600" baseline="30000" smtClean="0"/>
              <a:t>		  </a:t>
            </a:r>
            <a:r>
              <a:rPr lang="zh-CN" sz="1600" baseline="30000" smtClean="0"/>
              <a:t>＝</a:t>
            </a:r>
            <a:r>
              <a:rPr lang="en-US" altLang="zh-CN" sz="1600" smtClean="0"/>
              <a:t>2(x</a:t>
            </a:r>
            <a:r>
              <a:rPr lang="en-US" altLang="zh-CN" sz="1600" baseline="-25000" smtClean="0"/>
              <a:t>i</a:t>
            </a:r>
            <a:r>
              <a:rPr lang="en-US" altLang="zh-CN" sz="1600" smtClean="0"/>
              <a:t>+1)</a:t>
            </a:r>
            <a:r>
              <a:rPr lang="en-US" altLang="zh-CN" sz="1600" baseline="30000" smtClean="0"/>
              <a:t>2</a:t>
            </a:r>
            <a:r>
              <a:rPr lang="en-US" altLang="zh-CN" sz="1600" smtClean="0"/>
              <a:t>+4(x</a:t>
            </a:r>
            <a:r>
              <a:rPr lang="en-US" altLang="zh-CN" sz="1600" baseline="-25000" smtClean="0"/>
              <a:t>i</a:t>
            </a:r>
            <a:r>
              <a:rPr lang="en-US" altLang="zh-CN" sz="1600" smtClean="0"/>
              <a:t>+1) +2+y</a:t>
            </a:r>
            <a:r>
              <a:rPr lang="en-US" altLang="zh-CN" sz="1600" baseline="30000" smtClean="0"/>
              <a:t>2</a:t>
            </a:r>
            <a:r>
              <a:rPr lang="en-US" altLang="zh-CN" sz="1600" baseline="-25000" smtClean="0"/>
              <a:t>i+1</a:t>
            </a:r>
            <a:r>
              <a:rPr lang="en-US" altLang="zh-CN" sz="1600" smtClean="0"/>
              <a:t>+(y</a:t>
            </a:r>
            <a:r>
              <a:rPr lang="en-US" altLang="zh-CN" sz="1600" baseline="-25000" smtClean="0"/>
              <a:t>i+1</a:t>
            </a:r>
            <a:r>
              <a:rPr lang="en-US" altLang="zh-CN" sz="1600" smtClean="0"/>
              <a:t>-1)</a:t>
            </a:r>
            <a:r>
              <a:rPr lang="en-US" altLang="zh-CN" sz="1600" baseline="30000" smtClean="0"/>
              <a:t>2</a:t>
            </a:r>
            <a:r>
              <a:rPr lang="en-US" altLang="zh-CN" sz="1600" smtClean="0"/>
              <a:t>-2r</a:t>
            </a:r>
            <a:r>
              <a:rPr lang="en-US" altLang="zh-CN" sz="1600" baseline="30000" smtClean="0"/>
              <a:t>2</a:t>
            </a:r>
          </a:p>
          <a:p>
            <a:pPr lvl="3" algn="just" eaLnBrk="1" hangingPunct="1">
              <a:buFont typeface="Wingdings" pitchFamily="2" charset="2"/>
              <a:buNone/>
            </a:pPr>
            <a:r>
              <a:rPr lang="en-US" altLang="zh-CN" sz="1600" smtClean="0"/>
              <a:t>		  =2(x</a:t>
            </a:r>
            <a:r>
              <a:rPr lang="en-US" altLang="zh-CN" sz="1600" baseline="-25000" smtClean="0"/>
              <a:t>i</a:t>
            </a:r>
            <a:r>
              <a:rPr lang="en-US" altLang="zh-CN" sz="1600" smtClean="0"/>
              <a:t>+1)</a:t>
            </a:r>
            <a:r>
              <a:rPr lang="en-US" altLang="zh-CN" sz="1600" baseline="30000" smtClean="0"/>
              <a:t>2</a:t>
            </a:r>
            <a:r>
              <a:rPr lang="en-US" altLang="zh-CN" sz="1600" smtClean="0"/>
              <a:t>+4x</a:t>
            </a:r>
            <a:r>
              <a:rPr lang="en-US" altLang="zh-CN" sz="1600" baseline="-25000" smtClean="0"/>
              <a:t>i</a:t>
            </a:r>
            <a:r>
              <a:rPr lang="en-US" altLang="zh-CN" sz="1600" smtClean="0"/>
              <a:t>+6+2y</a:t>
            </a:r>
            <a:r>
              <a:rPr lang="en-US" altLang="zh-CN" sz="1600" baseline="30000" smtClean="0"/>
              <a:t>2</a:t>
            </a:r>
            <a:r>
              <a:rPr lang="en-US" altLang="zh-CN" sz="1600" baseline="-25000" smtClean="0"/>
              <a:t>i+1</a:t>
            </a:r>
            <a:r>
              <a:rPr lang="en-US" altLang="zh-CN" sz="1600" smtClean="0"/>
              <a:t>-2y</a:t>
            </a:r>
            <a:r>
              <a:rPr lang="en-US" altLang="zh-CN" sz="1600" baseline="-25000" smtClean="0"/>
              <a:t>i+1</a:t>
            </a:r>
            <a:r>
              <a:rPr lang="en-US" altLang="zh-CN" sz="1600" smtClean="0"/>
              <a:t>+1-2r</a:t>
            </a:r>
            <a:r>
              <a:rPr lang="en-US" altLang="zh-CN" sz="1600" baseline="30000" smtClean="0"/>
              <a:t>2</a:t>
            </a:r>
          </a:p>
          <a:p>
            <a:pPr lvl="3" algn="just" eaLnBrk="1" hangingPunct="1">
              <a:buFont typeface="Wingdings" pitchFamily="2" charset="2"/>
              <a:buNone/>
            </a:pPr>
            <a:r>
              <a:rPr lang="en-US" altLang="zh-CN" sz="1600" smtClean="0"/>
              <a:t>		  =(2(x</a:t>
            </a:r>
            <a:r>
              <a:rPr lang="en-US" altLang="zh-CN" sz="1600" baseline="-25000" smtClean="0"/>
              <a:t>i</a:t>
            </a:r>
            <a:r>
              <a:rPr lang="en-US" altLang="zh-CN" sz="1600" smtClean="0"/>
              <a:t>+1)</a:t>
            </a:r>
            <a:r>
              <a:rPr lang="en-US" altLang="zh-CN" sz="1600" baseline="30000" smtClean="0"/>
              <a:t>2</a:t>
            </a:r>
            <a:r>
              <a:rPr lang="en-US" altLang="zh-CN" sz="1600" smtClean="0"/>
              <a:t>+y</a:t>
            </a:r>
            <a:r>
              <a:rPr lang="en-US" altLang="zh-CN" sz="1600" baseline="30000" smtClean="0"/>
              <a:t>2</a:t>
            </a:r>
            <a:r>
              <a:rPr lang="en-US" altLang="zh-CN" sz="1600" baseline="-25000" smtClean="0"/>
              <a:t>i</a:t>
            </a:r>
            <a:r>
              <a:rPr lang="en-US" altLang="zh-CN" sz="1600" smtClean="0"/>
              <a:t>+(y</a:t>
            </a:r>
            <a:r>
              <a:rPr lang="en-US" altLang="zh-CN" sz="1600" baseline="-25000" smtClean="0"/>
              <a:t>i</a:t>
            </a:r>
            <a:r>
              <a:rPr lang="en-US" altLang="zh-CN" sz="1600" smtClean="0"/>
              <a:t>-1)</a:t>
            </a:r>
            <a:r>
              <a:rPr lang="en-US" altLang="zh-CN" sz="1600" baseline="30000" smtClean="0"/>
              <a:t>2</a:t>
            </a:r>
            <a:r>
              <a:rPr lang="en-US" altLang="zh-CN" sz="1600" smtClean="0"/>
              <a:t>-2r</a:t>
            </a:r>
            <a:r>
              <a:rPr lang="en-US" altLang="zh-CN" sz="1600" baseline="30000" smtClean="0"/>
              <a:t>2</a:t>
            </a:r>
            <a:r>
              <a:rPr lang="en-US" altLang="zh-CN" sz="1600" smtClean="0"/>
              <a:t>)+4x</a:t>
            </a:r>
            <a:r>
              <a:rPr lang="en-US" altLang="zh-CN" sz="1600" baseline="-25000" smtClean="0"/>
              <a:t>i</a:t>
            </a:r>
            <a:r>
              <a:rPr lang="en-US" altLang="zh-CN" sz="1600" smtClean="0"/>
              <a:t>+6+2y</a:t>
            </a:r>
            <a:r>
              <a:rPr lang="en-US" altLang="zh-CN" sz="1600" baseline="30000" smtClean="0"/>
              <a:t>2</a:t>
            </a:r>
            <a:r>
              <a:rPr lang="en-US" altLang="zh-CN" sz="1600" baseline="-25000" smtClean="0"/>
              <a:t>i+1</a:t>
            </a:r>
            <a:r>
              <a:rPr lang="en-US" altLang="zh-CN" sz="1600" smtClean="0"/>
              <a:t>-2y</a:t>
            </a:r>
            <a:r>
              <a:rPr lang="en-US" altLang="zh-CN" sz="1600" baseline="-25000" smtClean="0"/>
              <a:t>i+1</a:t>
            </a:r>
            <a:r>
              <a:rPr lang="en-US" altLang="zh-CN" sz="1600" smtClean="0"/>
              <a:t>+1-y</a:t>
            </a:r>
            <a:r>
              <a:rPr lang="en-US" altLang="zh-CN" sz="1600" baseline="30000" smtClean="0"/>
              <a:t>2</a:t>
            </a:r>
            <a:r>
              <a:rPr lang="en-US" altLang="zh-CN" sz="1600" baseline="-25000" smtClean="0"/>
              <a:t>i</a:t>
            </a:r>
            <a:r>
              <a:rPr lang="en-US" altLang="zh-CN" sz="1600" smtClean="0"/>
              <a:t>-(y</a:t>
            </a:r>
            <a:r>
              <a:rPr lang="en-US" altLang="zh-CN" sz="1600" baseline="-25000" smtClean="0"/>
              <a:t>i</a:t>
            </a:r>
            <a:r>
              <a:rPr lang="en-US" altLang="zh-CN" sz="1600" smtClean="0"/>
              <a:t>-1)</a:t>
            </a:r>
            <a:r>
              <a:rPr lang="en-US" altLang="zh-CN" sz="1600" baseline="30000" smtClean="0"/>
              <a:t>2</a:t>
            </a:r>
          </a:p>
          <a:p>
            <a:pPr lvl="3" algn="just" eaLnBrk="1" hangingPunct="1">
              <a:buFont typeface="Wingdings" pitchFamily="2" charset="2"/>
              <a:buNone/>
            </a:pPr>
            <a:r>
              <a:rPr lang="en-US" altLang="zh-CN" sz="1600" smtClean="0"/>
              <a:t>		  =p</a:t>
            </a:r>
            <a:r>
              <a:rPr lang="en-US" altLang="zh-CN" sz="1600" baseline="-25000" smtClean="0"/>
              <a:t>i</a:t>
            </a:r>
            <a:r>
              <a:rPr lang="en-US" altLang="zh-CN" sz="1600" smtClean="0"/>
              <a:t>+4x</a:t>
            </a:r>
            <a:r>
              <a:rPr lang="en-US" altLang="zh-CN" sz="1600" baseline="-25000" smtClean="0"/>
              <a:t>i</a:t>
            </a:r>
            <a:r>
              <a:rPr lang="en-US" altLang="zh-CN" sz="1600" smtClean="0"/>
              <a:t>+6+2(y</a:t>
            </a:r>
            <a:r>
              <a:rPr lang="en-US" altLang="zh-CN" sz="1600" baseline="30000" smtClean="0"/>
              <a:t>2</a:t>
            </a:r>
            <a:r>
              <a:rPr lang="en-US" altLang="zh-CN" sz="1600" baseline="-25000" smtClean="0"/>
              <a:t>i+1</a:t>
            </a:r>
            <a:r>
              <a:rPr lang="en-US" altLang="zh-CN" sz="1600" smtClean="0"/>
              <a:t>-y</a:t>
            </a:r>
            <a:r>
              <a:rPr lang="en-US" altLang="zh-CN" sz="1600" baseline="30000" smtClean="0"/>
              <a:t>2</a:t>
            </a:r>
            <a:r>
              <a:rPr lang="en-US" altLang="zh-CN" sz="1600" baseline="-25000" smtClean="0"/>
              <a:t>i</a:t>
            </a:r>
            <a:r>
              <a:rPr lang="en-US" altLang="zh-CN" sz="1600" smtClean="0"/>
              <a:t>)-2(y</a:t>
            </a:r>
            <a:r>
              <a:rPr lang="en-US" altLang="zh-CN" sz="1600" baseline="-25000" smtClean="0"/>
              <a:t>i+1</a:t>
            </a:r>
            <a:r>
              <a:rPr lang="en-US" altLang="zh-CN" sz="1600" smtClean="0"/>
              <a:t>-y</a:t>
            </a:r>
            <a:r>
              <a:rPr lang="en-US" altLang="zh-CN" sz="1600" baseline="-25000" smtClean="0"/>
              <a:t>i</a:t>
            </a:r>
            <a:r>
              <a:rPr lang="en-US" altLang="zh-CN" sz="1600" smtClean="0"/>
              <a:t>)                                 (4.2.2)</a:t>
            </a:r>
          </a:p>
          <a:p>
            <a:pPr lvl="2" algn="just" eaLnBrk="1" hangingPunct="1"/>
            <a:r>
              <a:rPr lang="en-US" altLang="zh-CN" sz="1800" smtClean="0"/>
              <a:t>p</a:t>
            </a:r>
            <a:r>
              <a:rPr lang="en-US" altLang="zh-CN" sz="1800" baseline="-25000" smtClean="0"/>
              <a:t>i</a:t>
            </a:r>
            <a:r>
              <a:rPr lang="zh-CN" sz="1800" smtClean="0"/>
              <a:t>的初值由式</a:t>
            </a:r>
            <a:r>
              <a:rPr lang="en-US" altLang="zh-CN" sz="1800" smtClean="0"/>
              <a:t>(4.2.1)</a:t>
            </a:r>
            <a:r>
              <a:rPr lang="zh-CN" sz="1800" smtClean="0"/>
              <a:t>代入</a:t>
            </a:r>
            <a:r>
              <a:rPr lang="en-US" altLang="zh-CN" sz="1800" smtClean="0"/>
              <a:t>x</a:t>
            </a:r>
            <a:r>
              <a:rPr lang="en-US" altLang="zh-CN" sz="1800" baseline="-25000" smtClean="0"/>
              <a:t>i</a:t>
            </a:r>
            <a:r>
              <a:rPr lang="en-US" altLang="zh-CN" sz="1800" smtClean="0"/>
              <a:t>=0, y</a:t>
            </a:r>
            <a:r>
              <a:rPr lang="en-US" altLang="zh-CN" sz="1800" baseline="-25000" smtClean="0"/>
              <a:t>i</a:t>
            </a:r>
            <a:r>
              <a:rPr lang="en-US" altLang="zh-CN" sz="1800" smtClean="0"/>
              <a:t>=r</a:t>
            </a:r>
            <a:r>
              <a:rPr lang="zh-CN" sz="1800" smtClean="0"/>
              <a:t>得</a:t>
            </a:r>
            <a:r>
              <a:rPr lang="en-US" altLang="zh-CN" sz="1800" smtClean="0"/>
              <a:t>p</a:t>
            </a:r>
            <a:r>
              <a:rPr lang="en-US" altLang="zh-CN" sz="1800" baseline="-25000" smtClean="0"/>
              <a:t>1</a:t>
            </a:r>
            <a:r>
              <a:rPr lang="en-US" altLang="zh-CN" sz="1800" smtClean="0"/>
              <a:t>=3-2r                (4.2.3)</a:t>
            </a:r>
          </a:p>
        </p:txBody>
      </p:sp>
      <p:sp>
        <p:nvSpPr>
          <p:cNvPr id="52229"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30C0A8-9503-4E9A-A423-83975006D8CD}" type="datetime1">
              <a:rPr lang="en-US" altLang="zh-CN" sz="1400"/>
              <a:pPr eaLnBrk="1" hangingPunct="1"/>
              <a:t>12/30/2016</a:t>
            </a:fld>
            <a:endParaRPr lang="en-US" altLang="zh-CN"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FED1731-D84D-4EF5-81E4-1437FE52717C}" type="datetime1">
              <a:rPr lang="en-US" altLang="zh-CN" sz="1400"/>
              <a:pPr eaLnBrk="1" hangingPunct="1"/>
              <a:t>12/30/2016</a:t>
            </a:fld>
            <a:endParaRPr lang="en-US" altLang="zh-CN" sz="1400"/>
          </a:p>
        </p:txBody>
      </p:sp>
      <p:sp>
        <p:nvSpPr>
          <p:cNvPr id="5325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CB0D4DC-0D24-4C96-99E1-EE2AED050EE7}" type="slidenum">
              <a:rPr lang="en-US" altLang="zh-CN" sz="1400"/>
              <a:pPr algn="r" eaLnBrk="1" hangingPunct="1"/>
              <a:t>28</a:t>
            </a:fld>
            <a:endParaRPr lang="en-US" altLang="zh-CN" sz="1400"/>
          </a:p>
        </p:txBody>
      </p:sp>
      <p:sp>
        <p:nvSpPr>
          <p:cNvPr id="5325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3253" name="Rectangle 3"/>
          <p:cNvSpPr>
            <a:spLocks noGrp="1" noRot="1" noChangeArrowheads="1"/>
          </p:cNvSpPr>
          <p:nvPr>
            <p:ph type="body" idx="4294967295"/>
          </p:nvPr>
        </p:nvSpPr>
        <p:spPr/>
        <p:txBody>
          <a:bodyPr/>
          <a:lstStyle/>
          <a:p>
            <a:pPr marL="990600" lvl="1" indent="-533400" algn="just" eaLnBrk="1" hangingPunct="1"/>
            <a:r>
              <a:rPr lang="zh-CN" sz="2000" smtClean="0"/>
              <a:t>圆周生成算法思想</a:t>
            </a:r>
          </a:p>
          <a:p>
            <a:pPr marL="1371600" lvl="2" indent="-457200" algn="just" eaLnBrk="1" hangingPunct="1">
              <a:buFont typeface="Wingdings" pitchFamily="2" charset="2"/>
              <a:buAutoNum type="arabicPeriod"/>
            </a:pPr>
            <a:r>
              <a:rPr lang="zh-CN" sz="1800" smtClean="0"/>
              <a:t>求误差初值，</a:t>
            </a:r>
            <a:r>
              <a:rPr lang="en-US" altLang="zh-CN" sz="1800" smtClean="0"/>
              <a:t>p</a:t>
            </a:r>
            <a:r>
              <a:rPr lang="en-US" altLang="zh-CN" sz="1800" baseline="-25000" smtClean="0"/>
              <a:t>1</a:t>
            </a:r>
            <a:r>
              <a:rPr lang="en-US" altLang="zh-CN" sz="1800" smtClean="0"/>
              <a:t>=3-2r; i=1</a:t>
            </a:r>
            <a:r>
              <a:rPr lang="zh-CN" sz="1800" smtClean="0"/>
              <a:t>；画点</a:t>
            </a:r>
            <a:r>
              <a:rPr lang="en-US" altLang="zh-CN" sz="1800" smtClean="0"/>
              <a:t>(0, r)</a:t>
            </a:r>
          </a:p>
          <a:p>
            <a:pPr marL="1371600" lvl="2" indent="-457200" algn="just" eaLnBrk="1" hangingPunct="1">
              <a:buFont typeface="Wingdings" pitchFamily="2" charset="2"/>
              <a:buAutoNum type="arabicPeriod"/>
            </a:pPr>
            <a:r>
              <a:rPr lang="zh-CN" sz="1800" smtClean="0"/>
              <a:t>求下一个光栅位置：</a:t>
            </a:r>
            <a:r>
              <a:rPr lang="en-US" altLang="zh-CN" sz="1800" smtClean="0"/>
              <a:t>x</a:t>
            </a:r>
            <a:r>
              <a:rPr lang="en-US" altLang="zh-CN" sz="1800" baseline="-25000" smtClean="0"/>
              <a:t>i+1</a:t>
            </a:r>
            <a:r>
              <a:rPr lang="en-US" altLang="zh-CN" sz="1800" smtClean="0"/>
              <a:t>=x</a:t>
            </a:r>
            <a:r>
              <a:rPr lang="en-US" altLang="zh-CN" sz="1800" baseline="-25000" smtClean="0"/>
              <a:t>i</a:t>
            </a:r>
            <a:r>
              <a:rPr lang="en-US" altLang="zh-CN" sz="1800" smtClean="0"/>
              <a:t>+1</a:t>
            </a:r>
            <a:r>
              <a:rPr lang="zh-CN" sz="1800" smtClean="0"/>
              <a:t>；</a:t>
            </a:r>
            <a:r>
              <a:rPr lang="en-US" altLang="zh-CN" sz="1800" smtClean="0"/>
              <a:t>if p</a:t>
            </a:r>
            <a:r>
              <a:rPr lang="en-US" altLang="zh-CN" sz="1800" baseline="-25000" smtClean="0"/>
              <a:t>i</a:t>
            </a:r>
            <a:r>
              <a:rPr lang="en-US" altLang="zh-CN" sz="1800" smtClean="0"/>
              <a:t>&lt;0 </a:t>
            </a:r>
            <a:r>
              <a:rPr lang="zh-CN" sz="1800" smtClean="0"/>
              <a:t>则</a:t>
            </a:r>
            <a:r>
              <a:rPr lang="en-US" altLang="zh-CN" sz="1800" smtClean="0"/>
              <a:t>y</a:t>
            </a:r>
            <a:r>
              <a:rPr lang="en-US" altLang="zh-CN" sz="1800" baseline="-25000" smtClean="0"/>
              <a:t>i+1</a:t>
            </a:r>
            <a:r>
              <a:rPr lang="en-US" altLang="zh-CN" sz="1800" smtClean="0"/>
              <a:t>=y</a:t>
            </a:r>
            <a:r>
              <a:rPr lang="en-US" altLang="zh-CN" sz="1800" baseline="-25000" smtClean="0"/>
              <a:t>i</a:t>
            </a:r>
            <a:r>
              <a:rPr lang="zh-CN" sz="1800" smtClean="0"/>
              <a:t>；否则</a:t>
            </a:r>
            <a:r>
              <a:rPr lang="en-US" altLang="zh-CN" sz="1800" smtClean="0"/>
              <a:t>y</a:t>
            </a:r>
            <a:r>
              <a:rPr lang="en-US" altLang="zh-CN" sz="1800" baseline="-25000" smtClean="0"/>
              <a:t>i+1</a:t>
            </a:r>
            <a:r>
              <a:rPr lang="en-US" altLang="zh-CN" sz="1800" smtClean="0"/>
              <a:t>=y</a:t>
            </a:r>
            <a:r>
              <a:rPr lang="en-US" altLang="zh-CN" sz="1800" baseline="-25000" smtClean="0"/>
              <a:t>i</a:t>
            </a:r>
            <a:r>
              <a:rPr lang="en-US" altLang="zh-CN" sz="1800" smtClean="0"/>
              <a:t>-1</a:t>
            </a:r>
          </a:p>
          <a:p>
            <a:pPr marL="1371600" lvl="2" indent="-457200" algn="just" eaLnBrk="1" hangingPunct="1">
              <a:buFont typeface="Wingdings" pitchFamily="2" charset="2"/>
              <a:buAutoNum type="arabicPeriod"/>
            </a:pPr>
            <a:r>
              <a:rPr lang="zh-CN" sz="1800" smtClean="0"/>
              <a:t>画点</a:t>
            </a:r>
            <a:r>
              <a:rPr lang="en-US" altLang="zh-CN" sz="1800" smtClean="0"/>
              <a:t>(x</a:t>
            </a:r>
            <a:r>
              <a:rPr lang="en-US" altLang="zh-CN" sz="1800" baseline="-25000" smtClean="0"/>
              <a:t>i+1</a:t>
            </a:r>
            <a:r>
              <a:rPr lang="en-US" altLang="zh-CN" sz="1800" smtClean="0"/>
              <a:t>, y</a:t>
            </a:r>
            <a:r>
              <a:rPr lang="en-US" altLang="zh-CN" sz="1800" baseline="-25000" smtClean="0"/>
              <a:t>i+1</a:t>
            </a:r>
            <a:r>
              <a:rPr lang="en-US" altLang="zh-CN" sz="1800" smtClean="0"/>
              <a:t>)</a:t>
            </a:r>
          </a:p>
          <a:p>
            <a:pPr marL="1371600" lvl="2" indent="-457200" algn="just" eaLnBrk="1" hangingPunct="1">
              <a:buFont typeface="Wingdings" pitchFamily="2" charset="2"/>
              <a:buAutoNum type="arabicPeriod"/>
            </a:pPr>
            <a:r>
              <a:rPr lang="zh-CN" sz="1800" smtClean="0"/>
              <a:t>计算下一个误差：</a:t>
            </a:r>
            <a:r>
              <a:rPr lang="en-US" altLang="zh-CN" sz="1800" smtClean="0"/>
              <a:t>if p</a:t>
            </a:r>
            <a:r>
              <a:rPr lang="en-US" altLang="zh-CN" sz="1800" baseline="-25000" smtClean="0"/>
              <a:t>i</a:t>
            </a:r>
            <a:r>
              <a:rPr lang="en-US" altLang="zh-CN" sz="1800" smtClean="0"/>
              <a:t>&lt;0 </a:t>
            </a:r>
            <a:r>
              <a:rPr lang="zh-CN" sz="1800" smtClean="0"/>
              <a:t>则</a:t>
            </a:r>
            <a:r>
              <a:rPr lang="en-US" altLang="zh-CN" sz="1800" smtClean="0"/>
              <a:t>p</a:t>
            </a:r>
            <a:r>
              <a:rPr lang="en-US" altLang="zh-CN" sz="1800" baseline="-25000" smtClean="0"/>
              <a:t>i+1</a:t>
            </a:r>
            <a:r>
              <a:rPr lang="en-US" altLang="zh-CN" sz="1800" smtClean="0"/>
              <a:t>=p</a:t>
            </a:r>
            <a:r>
              <a:rPr lang="en-US" altLang="zh-CN" sz="1800" baseline="-25000" smtClean="0"/>
              <a:t>i</a:t>
            </a:r>
            <a:r>
              <a:rPr lang="en-US" altLang="zh-CN" sz="1800" smtClean="0"/>
              <a:t>+4x</a:t>
            </a:r>
            <a:r>
              <a:rPr lang="en-US" altLang="zh-CN" sz="1800" baseline="-25000" smtClean="0"/>
              <a:t>i</a:t>
            </a:r>
            <a:r>
              <a:rPr lang="en-US" altLang="zh-CN" sz="1800" smtClean="0"/>
              <a:t>+6</a:t>
            </a:r>
            <a:r>
              <a:rPr lang="zh-CN" sz="1800" smtClean="0"/>
              <a:t>；否则 </a:t>
            </a:r>
            <a:r>
              <a:rPr lang="en-US" altLang="zh-CN" sz="1800" smtClean="0"/>
              <a:t>p</a:t>
            </a:r>
            <a:r>
              <a:rPr lang="en-US" altLang="zh-CN" sz="1800" baseline="-25000" smtClean="0"/>
              <a:t>i+1</a:t>
            </a:r>
            <a:r>
              <a:rPr lang="en-US" altLang="zh-CN" sz="1800" smtClean="0"/>
              <a:t>=p</a:t>
            </a:r>
            <a:r>
              <a:rPr lang="en-US" altLang="zh-CN" sz="1800" baseline="-25000" smtClean="0"/>
              <a:t>i</a:t>
            </a:r>
            <a:r>
              <a:rPr lang="en-US" altLang="zh-CN" sz="1800" smtClean="0"/>
              <a:t>+4(x</a:t>
            </a:r>
            <a:r>
              <a:rPr lang="en-US" altLang="zh-CN" sz="1800" baseline="-25000" smtClean="0"/>
              <a:t>i</a:t>
            </a:r>
            <a:r>
              <a:rPr lang="en-US" altLang="zh-CN" sz="1800" smtClean="0"/>
              <a:t>-y</a:t>
            </a:r>
            <a:r>
              <a:rPr lang="en-US" altLang="zh-CN" sz="1800" baseline="-25000" smtClean="0"/>
              <a:t>i</a:t>
            </a:r>
            <a:r>
              <a:rPr lang="en-US" altLang="zh-CN" sz="1800" smtClean="0"/>
              <a:t>)+10</a:t>
            </a:r>
          </a:p>
          <a:p>
            <a:pPr marL="1371600" lvl="2" indent="-457200" algn="just" eaLnBrk="1" hangingPunct="1">
              <a:buFont typeface="Wingdings" pitchFamily="2" charset="2"/>
              <a:buAutoNum type="arabicPeriod"/>
            </a:pPr>
            <a:r>
              <a:rPr lang="en-US" altLang="zh-CN" sz="1800" smtClean="0"/>
              <a:t>i=i+1; if x=y</a:t>
            </a:r>
            <a:r>
              <a:rPr lang="zh-CN" sz="1800" smtClean="0"/>
              <a:t>则</a:t>
            </a:r>
            <a:r>
              <a:rPr lang="en-US" altLang="zh-CN" sz="1800" smtClean="0"/>
              <a:t>end</a:t>
            </a:r>
            <a:r>
              <a:rPr lang="zh-CN" sz="1800" smtClean="0"/>
              <a:t>；否则返</a:t>
            </a:r>
            <a:r>
              <a:rPr lang="en-US" altLang="zh-CN" sz="1800" smtClean="0"/>
              <a:t>2</a:t>
            </a:r>
          </a:p>
          <a:p>
            <a:pPr marL="1371600" lvl="2" indent="-457200" algn="just" eaLnBrk="1" hangingPunct="1">
              <a:buFont typeface="Wingdings" pitchFamily="2" charset="2"/>
              <a:buAutoNum type="arabicPeriod"/>
            </a:pPr>
            <a:r>
              <a:rPr lang="zh-CN" sz="1800" smtClean="0"/>
              <a:t>因为</a:t>
            </a:r>
            <a:r>
              <a:rPr lang="en-US" altLang="zh-CN" sz="1800" smtClean="0"/>
              <a:t>y</a:t>
            </a:r>
            <a:r>
              <a:rPr lang="en-US" altLang="zh-CN" sz="1800" baseline="-25000" smtClean="0"/>
              <a:t>i+1</a:t>
            </a:r>
            <a:r>
              <a:rPr lang="zh-CN" sz="1800" smtClean="0"/>
              <a:t>只能取值</a:t>
            </a:r>
            <a:r>
              <a:rPr lang="en-US" altLang="zh-CN" sz="1800" smtClean="0"/>
              <a:t>y</a:t>
            </a:r>
            <a:r>
              <a:rPr lang="en-US" altLang="zh-CN" sz="1800" baseline="-25000" smtClean="0"/>
              <a:t>i</a:t>
            </a:r>
            <a:r>
              <a:rPr lang="zh-CN" sz="1800" smtClean="0"/>
              <a:t>或</a:t>
            </a:r>
            <a:r>
              <a:rPr lang="en-US" altLang="zh-CN" sz="1800" smtClean="0"/>
              <a:t>y</a:t>
            </a:r>
            <a:r>
              <a:rPr lang="en-US" altLang="zh-CN" sz="1800" baseline="-25000" smtClean="0"/>
              <a:t>i</a:t>
            </a:r>
            <a:r>
              <a:rPr lang="en-US" altLang="zh-CN" sz="1800" smtClean="0"/>
              <a:t>-1</a:t>
            </a:r>
            <a:r>
              <a:rPr lang="zh-CN" sz="1800" smtClean="0"/>
              <a:t>，第</a:t>
            </a:r>
            <a:r>
              <a:rPr lang="en-US" altLang="zh-CN" sz="1800" smtClean="0"/>
              <a:t>4</a:t>
            </a:r>
            <a:r>
              <a:rPr lang="zh-CN" sz="1800" smtClean="0"/>
              <a:t>步的只须作加法和</a:t>
            </a:r>
            <a:r>
              <a:rPr lang="en-US" altLang="zh-CN" sz="1800" smtClean="0"/>
              <a:t>4</a:t>
            </a:r>
            <a:r>
              <a:rPr lang="zh-CN" sz="1800" smtClean="0"/>
              <a:t>的乘法</a:t>
            </a:r>
          </a:p>
          <a:p>
            <a:pPr marL="990600" lvl="1" indent="-533400" algn="just" eaLnBrk="1" hangingPunct="1"/>
            <a:r>
              <a:rPr lang="zh-CN" sz="2000" smtClean="0"/>
              <a:t>此算法运行速度很快，并适宜于硬件实现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4540741-4B7F-4AFD-A616-D39FAC4CDCD9}" type="datetime1">
              <a:rPr lang="en-US" altLang="zh-CN" sz="1400"/>
              <a:pPr eaLnBrk="1" hangingPunct="1"/>
              <a:t>12/30/2016</a:t>
            </a:fld>
            <a:endParaRPr lang="en-US" altLang="zh-CN" sz="1400"/>
          </a:p>
        </p:txBody>
      </p:sp>
      <p:sp>
        <p:nvSpPr>
          <p:cNvPr id="5427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E2D5339-524C-49F4-82E9-7950182E4D45}" type="slidenum">
              <a:rPr lang="en-US" altLang="zh-CN" sz="1400"/>
              <a:pPr algn="r" eaLnBrk="1" hangingPunct="1"/>
              <a:t>29</a:t>
            </a:fld>
            <a:endParaRPr lang="en-US" altLang="zh-CN" sz="1400"/>
          </a:p>
        </p:txBody>
      </p:sp>
      <p:sp>
        <p:nvSpPr>
          <p:cNvPr id="5427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4277" name="Rectangle 3"/>
          <p:cNvSpPr>
            <a:spLocks noGrp="1" noRot="1" noChangeArrowheads="1"/>
          </p:cNvSpPr>
          <p:nvPr>
            <p:ph type="body" idx="4294967295"/>
          </p:nvPr>
        </p:nvSpPr>
        <p:spPr/>
        <p:txBody>
          <a:bodyPr/>
          <a:lstStyle/>
          <a:p>
            <a:pPr lvl="2" algn="just" eaLnBrk="1" hangingPunct="1"/>
            <a:r>
              <a:rPr lang="zh-CN" sz="1800" smtClean="0"/>
              <a:t>圆的</a:t>
            </a:r>
            <a:r>
              <a:rPr lang="en-US" altLang="zh-CN" sz="1800" smtClean="0"/>
              <a:t>Bresenham</a:t>
            </a:r>
            <a:r>
              <a:rPr lang="zh-CN" sz="1800" smtClean="0"/>
              <a:t>算法程序</a:t>
            </a:r>
          </a:p>
          <a:p>
            <a:pPr algn="just" eaLnBrk="1" hangingPunct="1">
              <a:buFont typeface="Wingdings" pitchFamily="2" charset="2"/>
              <a:buNone/>
            </a:pPr>
            <a:r>
              <a:rPr lang="zh-CN" altLang="zh-CN" sz="1600" smtClean="0"/>
              <a:t>		</a:t>
            </a:r>
            <a:r>
              <a:rPr lang="en-US" altLang="zh-CN" sz="1600" smtClean="0"/>
              <a:t>void circle (int xc, int yc, int radius, int c)</a:t>
            </a:r>
          </a:p>
          <a:p>
            <a:pPr algn="just" eaLnBrk="1" hangingPunct="1">
              <a:buFont typeface="Wingdings" pitchFamily="2" charset="2"/>
              <a:buNone/>
            </a:pPr>
            <a:r>
              <a:rPr lang="en-US" altLang="zh-CN" sz="1600" smtClean="0"/>
              <a:t>		{    int x=0; int y=radius; int p=3-2*radius;</a:t>
            </a:r>
          </a:p>
          <a:p>
            <a:pPr algn="just" eaLnBrk="1" hangingPunct="1">
              <a:buFont typeface="Wingdings" pitchFamily="2" charset="2"/>
              <a:buNone/>
            </a:pPr>
            <a:r>
              <a:rPr lang="en-US" altLang="zh-CN" sz="1600" smtClean="0"/>
              <a:t>		      while (x&lt;y){</a:t>
            </a:r>
          </a:p>
          <a:p>
            <a:pPr algn="just" eaLnBrk="1" hangingPunct="1">
              <a:buFont typeface="Wingdings" pitchFamily="2" charset="2"/>
              <a:buNone/>
            </a:pPr>
            <a:r>
              <a:rPr lang="en-US" altLang="zh-CN" sz="1600" smtClean="0"/>
              <a:t>		             plot_circle_points(xc, yc, x, y, c);</a:t>
            </a:r>
          </a:p>
          <a:p>
            <a:pPr algn="just" eaLnBrk="1" hangingPunct="1">
              <a:buFont typeface="Wingdings" pitchFamily="2" charset="2"/>
              <a:buNone/>
            </a:pPr>
            <a:r>
              <a:rPr lang="en-US" altLang="zh-CN" sz="1600" smtClean="0"/>
              <a:t>		             if (p&lt;0)  p=p+4*x+6;</a:t>
            </a:r>
          </a:p>
          <a:p>
            <a:pPr algn="just" eaLnBrk="1" hangingPunct="1">
              <a:buFont typeface="Wingdings" pitchFamily="2" charset="2"/>
              <a:buNone/>
            </a:pPr>
            <a:r>
              <a:rPr lang="en-US" altLang="zh-CN" sz="1600" smtClean="0"/>
              <a:t>		             else{  p=p+4*(x-y)+10;      y-=1;}</a:t>
            </a:r>
          </a:p>
          <a:p>
            <a:pPr algn="just" eaLnBrk="1" hangingPunct="1">
              <a:buFont typeface="Wingdings" pitchFamily="2" charset="2"/>
              <a:buNone/>
            </a:pPr>
            <a:r>
              <a:rPr lang="en-US" altLang="zh-CN" sz="1600" smtClean="0"/>
              <a:t>		             x+=1;   }</a:t>
            </a:r>
          </a:p>
          <a:p>
            <a:pPr algn="just" eaLnBrk="1" hangingPunct="1">
              <a:buFont typeface="Wingdings" pitchFamily="2" charset="2"/>
              <a:buNone/>
            </a:pPr>
            <a:r>
              <a:rPr lang="en-US" altLang="zh-CN" sz="1600" smtClean="0"/>
              <a:t>		      if (x= =y)   plot_circle_points(xc, yc, x, y, c);</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		void plot_circle_points(int xc, int yc, int x, int y, int c)</a:t>
            </a:r>
          </a:p>
          <a:p>
            <a:pPr algn="just" eaLnBrk="1" hangingPunct="1">
              <a:buFont typeface="Wingdings" pitchFamily="2" charset="2"/>
              <a:buNone/>
            </a:pPr>
            <a:r>
              <a:rPr lang="en-US" altLang="zh-CN" sz="1600" smtClean="0"/>
              <a:t>		{set_pixel(xc+x, yc+y, c); set_pixel(xc+x, yc+y, c); set_pixel(xc+x, yc-y, c); </a:t>
            </a:r>
          </a:p>
          <a:p>
            <a:pPr algn="just" eaLnBrk="1" hangingPunct="1">
              <a:buFont typeface="Wingdings" pitchFamily="2" charset="2"/>
              <a:buNone/>
            </a:pPr>
            <a:r>
              <a:rPr lang="en-US" altLang="zh-CN" sz="1600" smtClean="0"/>
              <a:t>		  set_pixel(xc-x, yc-y, c);   set_pixel(xc+y, yc+x, c); set_pixel(xc-y, yc+x, c);</a:t>
            </a:r>
          </a:p>
          <a:p>
            <a:pPr algn="just" eaLnBrk="1" hangingPunct="1">
              <a:buFont typeface="Wingdings" pitchFamily="2" charset="2"/>
              <a:buNone/>
            </a:pPr>
            <a:r>
              <a:rPr lang="en-US" altLang="zh-CN" sz="1600" smtClean="0"/>
              <a:t>		  set_pixel(xc+y, yc-x, c);   set_pixel(xc-y, yc-x, 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FF3FA6-904F-49BA-970F-CAE9D1D3915A}" type="datetime1">
              <a:rPr lang="en-US" altLang="zh-CN" sz="1400"/>
              <a:pPr eaLnBrk="1" hangingPunct="1"/>
              <a:t>12/30/2016</a:t>
            </a:fld>
            <a:endParaRPr lang="en-US" altLang="zh-CN" sz="1400"/>
          </a:p>
        </p:txBody>
      </p:sp>
      <p:sp>
        <p:nvSpPr>
          <p:cNvPr id="3379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D0D09CDA-28FE-435F-957C-246B9DA736D7}" type="slidenum">
              <a:rPr lang="en-US" altLang="zh-CN" sz="1400"/>
              <a:pPr algn="r" eaLnBrk="1" hangingPunct="1"/>
              <a:t>3</a:t>
            </a:fld>
            <a:endParaRPr lang="en-US" altLang="zh-CN" sz="1400"/>
          </a:p>
        </p:txBody>
      </p:sp>
      <p:sp>
        <p:nvSpPr>
          <p:cNvPr id="3379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3797" name="Rectangle 3"/>
          <p:cNvSpPr>
            <a:spLocks noGrp="1" noRot="1" noChangeArrowheads="1"/>
          </p:cNvSpPr>
          <p:nvPr>
            <p:ph type="body" idx="4294967295"/>
          </p:nvPr>
        </p:nvSpPr>
        <p:spPr/>
        <p:txBody>
          <a:bodyPr/>
          <a:lstStyle/>
          <a:p>
            <a:pPr lvl="1" algn="just" eaLnBrk="1" hangingPunct="1"/>
            <a:r>
              <a:rPr lang="zh-CN" sz="2000" smtClean="0"/>
              <a:t>走样</a:t>
            </a:r>
          </a:p>
          <a:p>
            <a:pPr lvl="2" algn="just" eaLnBrk="1" hangingPunct="1"/>
            <a:r>
              <a:rPr lang="zh-CN" sz="1800" smtClean="0"/>
              <a:t>在光栅图形中，非水平和垂直的直线用象素集合表示时呈锯齿状的现象</a:t>
            </a:r>
          </a:p>
          <a:p>
            <a:pPr lvl="1" algn="just" eaLnBrk="1" hangingPunct="1"/>
            <a:r>
              <a:rPr lang="zh-CN" sz="2000" smtClean="0"/>
              <a:t>反走样</a:t>
            </a:r>
          </a:p>
          <a:p>
            <a:pPr lvl="2" algn="just" eaLnBrk="1" hangingPunct="1"/>
            <a:r>
              <a:rPr lang="zh-CN" sz="1800" smtClean="0"/>
              <a:t>用于减少或消除走样的技术。提高显示器的空间分辨率可以减轻走样问题，但这是以提高设备成本为代价的。当显示器象素可用多亮度</a:t>
            </a:r>
            <a:r>
              <a:rPr lang="en-US" altLang="zh-CN" sz="1800" smtClean="0"/>
              <a:t>(</a:t>
            </a:r>
            <a:r>
              <a:rPr lang="zh-CN" sz="1800" smtClean="0"/>
              <a:t>灰度</a:t>
            </a:r>
            <a:r>
              <a:rPr lang="en-US" altLang="zh-CN" sz="1800" smtClean="0"/>
              <a:t>)</a:t>
            </a:r>
            <a:r>
              <a:rPr lang="zh-CN" sz="1800" smtClean="0"/>
              <a:t>显示时，可通过调整图形上各象素的亮度来减轻走样问题</a:t>
            </a:r>
          </a:p>
          <a:p>
            <a:pPr lvl="1" algn="just" eaLnBrk="1" hangingPunct="1"/>
            <a:r>
              <a:rPr lang="zh-CN" sz="2000" smtClean="0"/>
              <a:t>消隐</a:t>
            </a:r>
            <a:r>
              <a:rPr lang="en-US" altLang="zh-CN" sz="2000" smtClean="0"/>
              <a:t>(</a:t>
            </a:r>
            <a:r>
              <a:rPr lang="zh-CN" sz="2000" smtClean="0"/>
              <a:t>消除隐藏线或隐藏面</a:t>
            </a:r>
            <a:r>
              <a:rPr lang="en-US" altLang="zh-CN" sz="2000" smtClean="0"/>
              <a:t>)</a:t>
            </a:r>
          </a:p>
          <a:p>
            <a:pPr lvl="2" algn="just" eaLnBrk="1" hangingPunct="1"/>
            <a:r>
              <a:rPr lang="zh-CN" sz="1800" smtClean="0"/>
              <a:t>现实世界中的物体大多数是不透明的。如果从某一个角度观察物体，则物体的某些部分会不可见，即被隐藏起来了。为了使计算机图形能够真实地反映这一现象，必须把隐藏的部分从图形中消除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42BE68-7195-4AE3-B7EC-5BAE436B0AAF}" type="datetime1">
              <a:rPr lang="en-US" altLang="zh-CN" sz="1400"/>
              <a:pPr eaLnBrk="1" hangingPunct="1"/>
              <a:t>12/30/2016</a:t>
            </a:fld>
            <a:endParaRPr lang="en-US" altLang="zh-CN" sz="1400"/>
          </a:p>
        </p:txBody>
      </p:sp>
      <p:sp>
        <p:nvSpPr>
          <p:cNvPr id="7172"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694F941-4B69-4298-9C89-777C8C2C6C13}" type="slidenum">
              <a:rPr lang="en-US" altLang="zh-CN" sz="1400"/>
              <a:pPr algn="r" eaLnBrk="1" hangingPunct="1"/>
              <a:t>30</a:t>
            </a:fld>
            <a:endParaRPr lang="en-US" altLang="zh-CN" sz="1400"/>
          </a:p>
        </p:txBody>
      </p:sp>
      <p:sp>
        <p:nvSpPr>
          <p:cNvPr id="7173"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174" name="Rectangle 3"/>
          <p:cNvSpPr>
            <a:spLocks noGrp="1" noRot="1" noChangeArrowheads="1"/>
          </p:cNvSpPr>
          <p:nvPr>
            <p:ph type="body" idx="4294967295"/>
          </p:nvPr>
        </p:nvSpPr>
        <p:spPr/>
        <p:txBody>
          <a:bodyPr/>
          <a:lstStyle/>
          <a:p>
            <a:pPr marL="179388" indent="-179388" eaLnBrk="1" hangingPunct="1"/>
            <a:r>
              <a:rPr lang="zh-CN" sz="2400" smtClean="0"/>
              <a:t>椭圆的扫描转换</a:t>
            </a:r>
          </a:p>
          <a:p>
            <a:pPr marL="179388" indent="-179388" eaLnBrk="1" hangingPunct="1"/>
            <a:endParaRPr lang="zh-CN" altLang="zh-CN" sz="4000" smtClean="0"/>
          </a:p>
          <a:p>
            <a:pPr marL="179388" indent="-179388" eaLnBrk="1" hangingPunct="1"/>
            <a:endParaRPr lang="zh-CN" altLang="zh-CN" sz="4000" smtClean="0"/>
          </a:p>
          <a:p>
            <a:pPr marL="179388" indent="-179388" eaLnBrk="1" hangingPunct="1"/>
            <a:endParaRPr lang="zh-CN" altLang="zh-CN" sz="4000" smtClean="0"/>
          </a:p>
          <a:p>
            <a:pPr marL="179388" indent="-179388" eaLnBrk="1" hangingPunct="1"/>
            <a:endParaRPr lang="zh-CN" altLang="zh-CN" sz="4000" smtClean="0"/>
          </a:p>
          <a:p>
            <a:pPr marL="179388" indent="-179388" eaLnBrk="1" hangingPunct="1">
              <a:buFont typeface="Wingdings" pitchFamily="2" charset="2"/>
              <a:buNone/>
            </a:pPr>
            <a:r>
              <a:rPr lang="zh-CN" altLang="zh-CN" sz="1800" smtClean="0"/>
              <a:t>                         </a:t>
            </a:r>
          </a:p>
          <a:p>
            <a:pPr marL="179388" indent="-179388" eaLnBrk="1" hangingPunct="1"/>
            <a:endParaRPr lang="zh-CN" altLang="zh-CN" sz="1800" smtClean="0"/>
          </a:p>
          <a:p>
            <a:pPr marL="179388" indent="-179388" eaLnBrk="1" hangingPunct="1">
              <a:buFont typeface="Wingdings" pitchFamily="2" charset="2"/>
              <a:buNone/>
            </a:pPr>
            <a:r>
              <a:rPr lang="zh-CN" altLang="zh-CN" sz="1800" smtClean="0"/>
              <a:t>                                 </a:t>
            </a:r>
            <a:r>
              <a:rPr lang="zh-CN" sz="1800" smtClean="0"/>
              <a:t>图 </a:t>
            </a:r>
            <a:r>
              <a:rPr lang="en-US" altLang="zh-CN" sz="1800" smtClean="0"/>
              <a:t>4.3.1 </a:t>
            </a:r>
            <a:r>
              <a:rPr lang="zh-CN" sz="1800" smtClean="0"/>
              <a:t>长半轴为</a:t>
            </a:r>
            <a:r>
              <a:rPr lang="en-US" altLang="zh-CN" sz="1800" smtClean="0"/>
              <a:t>a</a:t>
            </a:r>
            <a:r>
              <a:rPr lang="zh-CN" sz="1800" smtClean="0"/>
              <a:t>，短半轴为</a:t>
            </a:r>
            <a:r>
              <a:rPr lang="en-US" altLang="zh-CN" sz="1800" smtClean="0"/>
              <a:t>b</a:t>
            </a:r>
            <a:r>
              <a:rPr lang="zh-CN" sz="1800" smtClean="0"/>
              <a:t>的标准椭圆</a:t>
            </a:r>
          </a:p>
        </p:txBody>
      </p:sp>
      <p:graphicFrame>
        <p:nvGraphicFramePr>
          <p:cNvPr id="7170" name="Object 5"/>
          <p:cNvGraphicFramePr>
            <a:graphicFrameLocks noChangeAspect="1"/>
          </p:cNvGraphicFramePr>
          <p:nvPr/>
        </p:nvGraphicFramePr>
        <p:xfrm>
          <a:off x="1476375" y="2565400"/>
          <a:ext cx="6264275" cy="2952750"/>
        </p:xfrm>
        <a:graphic>
          <a:graphicData uri="http://schemas.openxmlformats.org/presentationml/2006/ole">
            <mc:AlternateContent xmlns:mc="http://schemas.openxmlformats.org/markup-compatibility/2006">
              <mc:Choice xmlns:v="urn:schemas-microsoft-com:vml" Requires="v">
                <p:oleObj spid="_x0000_s7178" r:id="rId3" imgW="5780952" imgH="2381582" progId="Paint.Picture">
                  <p:embed/>
                </p:oleObj>
              </mc:Choice>
              <mc:Fallback>
                <p:oleObj r:id="rId3" imgW="5780952" imgH="238158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565400"/>
                        <a:ext cx="62642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E33585-F035-4871-8B26-7512DE5D5A6D}" type="datetime1">
              <a:rPr lang="en-US" altLang="zh-CN" sz="1400"/>
              <a:pPr eaLnBrk="1" hangingPunct="1"/>
              <a:t>12/30/2016</a:t>
            </a:fld>
            <a:endParaRPr lang="en-US" altLang="zh-CN" sz="1400"/>
          </a:p>
        </p:txBody>
      </p:sp>
      <p:sp>
        <p:nvSpPr>
          <p:cNvPr id="819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3723BE1-884D-4E68-A4AC-8E3B92B1710F}" type="slidenum">
              <a:rPr lang="en-US" altLang="zh-CN" sz="1400"/>
              <a:pPr algn="r" eaLnBrk="1" hangingPunct="1"/>
              <a:t>31</a:t>
            </a:fld>
            <a:endParaRPr lang="en-US" altLang="zh-CN" sz="1400"/>
          </a:p>
        </p:txBody>
      </p:sp>
      <p:sp>
        <p:nvSpPr>
          <p:cNvPr id="819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199" name="Rectangle 3"/>
          <p:cNvSpPr>
            <a:spLocks noGrp="1" noRot="1" noChangeArrowheads="1"/>
          </p:cNvSpPr>
          <p:nvPr>
            <p:ph type="body" idx="4294967295"/>
          </p:nvPr>
        </p:nvSpPr>
        <p:spPr/>
        <p:txBody>
          <a:bodyPr/>
          <a:lstStyle/>
          <a:p>
            <a:pPr lvl="1" eaLnBrk="1" hangingPunct="1"/>
            <a:r>
              <a:rPr lang="zh-CN" sz="2000" smtClean="0"/>
              <a:t>椭圆方程</a:t>
            </a:r>
          </a:p>
          <a:p>
            <a:pPr marL="179388" indent="-179388" eaLnBrk="1" hangingPunct="1"/>
            <a:endParaRPr lang="zh-CN" altLang="zh-CN" sz="2400" smtClean="0"/>
          </a:p>
          <a:p>
            <a:pPr marL="179388" indent="-179388" eaLnBrk="1" hangingPunct="1"/>
            <a:endParaRPr lang="zh-CN" altLang="zh-CN" sz="2400" smtClean="0"/>
          </a:p>
          <a:p>
            <a:pPr lvl="2" eaLnBrk="1" hangingPunct="1"/>
            <a:r>
              <a:rPr lang="zh-CN" sz="1800" smtClean="0"/>
              <a:t>对于椭圆上的点，</a:t>
            </a:r>
            <a:r>
              <a:rPr lang="en-US" altLang="zh-CN" sz="1800" smtClean="0"/>
              <a:t>F(x,y)=0</a:t>
            </a:r>
            <a:r>
              <a:rPr lang="zh-CN" sz="1800" smtClean="0"/>
              <a:t>；</a:t>
            </a:r>
          </a:p>
          <a:p>
            <a:pPr lvl="2" eaLnBrk="1" hangingPunct="1"/>
            <a:r>
              <a:rPr lang="zh-CN" sz="1800" smtClean="0"/>
              <a:t>对于椭圆外的点，</a:t>
            </a:r>
            <a:r>
              <a:rPr lang="en-US" altLang="zh-CN" sz="1800" smtClean="0"/>
              <a:t>F(x,y)&gt;0</a:t>
            </a:r>
            <a:r>
              <a:rPr lang="zh-CN" sz="1800" smtClean="0"/>
              <a:t>；</a:t>
            </a:r>
          </a:p>
          <a:p>
            <a:pPr lvl="2" eaLnBrk="1" hangingPunct="1"/>
            <a:r>
              <a:rPr lang="zh-CN" sz="1800" smtClean="0"/>
              <a:t>对于椭圆内的点，</a:t>
            </a:r>
            <a:r>
              <a:rPr lang="en-US" altLang="zh-CN" sz="1800" smtClean="0"/>
              <a:t>F(x,y)&lt;0</a:t>
            </a:r>
          </a:p>
          <a:p>
            <a:pPr lvl="1" eaLnBrk="1" hangingPunct="1"/>
            <a:r>
              <a:rPr lang="zh-CN" sz="2000" smtClean="0"/>
              <a:t>法向量</a:t>
            </a:r>
          </a:p>
        </p:txBody>
      </p:sp>
      <p:graphicFrame>
        <p:nvGraphicFramePr>
          <p:cNvPr id="8194" name="Object 6"/>
          <p:cNvGraphicFramePr>
            <a:graphicFrameLocks noChangeAspect="1"/>
          </p:cNvGraphicFramePr>
          <p:nvPr/>
        </p:nvGraphicFramePr>
        <p:xfrm>
          <a:off x="1763713" y="4508500"/>
          <a:ext cx="4967287" cy="792163"/>
        </p:xfrm>
        <a:graphic>
          <a:graphicData uri="http://schemas.openxmlformats.org/presentationml/2006/ole">
            <mc:AlternateContent xmlns:mc="http://schemas.openxmlformats.org/markup-compatibility/2006">
              <mc:Choice xmlns:v="urn:schemas-microsoft-com:vml" Requires="v">
                <p:oleObj spid="_x0000_s8206" r:id="rId3" imgW="2337117" imgH="419417" progId="Equation.3">
                  <p:embed/>
                </p:oleObj>
              </mc:Choice>
              <mc:Fallback>
                <p:oleObj r:id="rId3" imgW="2337117" imgH="4194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508500"/>
                        <a:ext cx="49672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7"/>
          <p:cNvGraphicFramePr>
            <a:graphicFrameLocks noChangeAspect="1"/>
          </p:cNvGraphicFramePr>
          <p:nvPr/>
        </p:nvGraphicFramePr>
        <p:xfrm>
          <a:off x="1835150" y="2420938"/>
          <a:ext cx="4032250" cy="504825"/>
        </p:xfrm>
        <a:graphic>
          <a:graphicData uri="http://schemas.openxmlformats.org/presentationml/2006/ole">
            <mc:AlternateContent xmlns:mc="http://schemas.openxmlformats.org/markup-compatibility/2006">
              <mc:Choice xmlns:v="urn:schemas-microsoft-com:vml" Requires="v">
                <p:oleObj spid="_x0000_s8207" r:id="rId5" imgW="2083117" imgH="228917" progId="Equation.3">
                  <p:embed/>
                </p:oleObj>
              </mc:Choice>
              <mc:Fallback>
                <p:oleObj r:id="rId5" imgW="2083117" imgH="2289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420938"/>
                        <a:ext cx="4032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516F93-5DF8-4D63-99D2-8CA01D4CC381}" type="datetime1">
              <a:rPr lang="en-US" altLang="zh-CN" sz="1400"/>
              <a:pPr eaLnBrk="1" hangingPunct="1"/>
              <a:t>12/30/2016</a:t>
            </a:fld>
            <a:endParaRPr lang="en-US" altLang="zh-CN" sz="1400"/>
          </a:p>
        </p:txBody>
      </p:sp>
      <p:sp>
        <p:nvSpPr>
          <p:cNvPr id="5529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90165975-654E-4399-AB29-1A6872DB2B1D}" type="slidenum">
              <a:rPr lang="en-US" altLang="zh-CN" sz="1400"/>
              <a:pPr algn="r" eaLnBrk="1" hangingPunct="1"/>
              <a:t>32</a:t>
            </a:fld>
            <a:endParaRPr lang="en-US" altLang="zh-CN" sz="1400"/>
          </a:p>
        </p:txBody>
      </p:sp>
      <p:sp>
        <p:nvSpPr>
          <p:cNvPr id="5530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5301" name="Rectangle 3"/>
          <p:cNvSpPr>
            <a:spLocks noGrp="1" noRot="1" noChangeArrowheads="1"/>
          </p:cNvSpPr>
          <p:nvPr>
            <p:ph type="body" idx="4294967295"/>
          </p:nvPr>
        </p:nvSpPr>
        <p:spPr/>
        <p:txBody>
          <a:bodyPr/>
          <a:lstStyle/>
          <a:p>
            <a:pPr lvl="1" eaLnBrk="1" hangingPunct="1"/>
            <a:r>
              <a:rPr lang="zh-CN" sz="2000" smtClean="0"/>
              <a:t>以弧上斜率为</a:t>
            </a:r>
            <a:r>
              <a:rPr lang="en-US" altLang="zh-CN" sz="2000" smtClean="0"/>
              <a:t>1</a:t>
            </a:r>
            <a:r>
              <a:rPr lang="zh-CN" sz="2000" smtClean="0"/>
              <a:t>的点（即法向量两个分量相等的点）作为分界将第一象限椭圆弧分为上下两部分。在上半部分，法向量的</a:t>
            </a:r>
            <a:r>
              <a:rPr lang="en-US" altLang="zh-CN" sz="2000" smtClean="0"/>
              <a:t>y</a:t>
            </a:r>
            <a:r>
              <a:rPr lang="zh-CN" sz="2000" smtClean="0"/>
              <a:t>分量更大，在下半部分，法向量的</a:t>
            </a:r>
            <a:r>
              <a:rPr lang="en-US" altLang="zh-CN" sz="2000" smtClean="0"/>
              <a:t>x</a:t>
            </a:r>
            <a:r>
              <a:rPr lang="zh-CN" sz="2000" smtClean="0"/>
              <a:t>分量更大</a:t>
            </a:r>
          </a:p>
        </p:txBody>
      </p:sp>
      <p:pic>
        <p:nvPicPr>
          <p:cNvPr id="553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4175"/>
            <a:ext cx="43211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3F3989-BA5A-4525-AC55-561C348C7C5A}" type="datetime1">
              <a:rPr lang="en-US" altLang="zh-CN" sz="1400"/>
              <a:pPr eaLnBrk="1" hangingPunct="1"/>
              <a:t>12/30/2016</a:t>
            </a:fld>
            <a:endParaRPr lang="en-US" altLang="zh-CN" sz="1400"/>
          </a:p>
        </p:txBody>
      </p:sp>
      <p:sp>
        <p:nvSpPr>
          <p:cNvPr id="9220"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F62CC84-6104-46E4-8BF6-39CC44F15340}" type="slidenum">
              <a:rPr lang="en-US" altLang="zh-CN" sz="1400"/>
              <a:pPr algn="r" eaLnBrk="1" hangingPunct="1"/>
              <a:t>33</a:t>
            </a:fld>
            <a:endParaRPr lang="en-US" altLang="zh-CN" sz="1400"/>
          </a:p>
        </p:txBody>
      </p:sp>
      <p:sp>
        <p:nvSpPr>
          <p:cNvPr id="9221"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222" name="Rectangle 3"/>
          <p:cNvSpPr>
            <a:spLocks noGrp="1" noRot="1" noChangeArrowheads="1"/>
          </p:cNvSpPr>
          <p:nvPr>
            <p:ph type="body" idx="4294967295"/>
          </p:nvPr>
        </p:nvSpPr>
        <p:spPr/>
        <p:txBody>
          <a:bodyPr/>
          <a:lstStyle/>
          <a:p>
            <a:pPr lvl="1" eaLnBrk="1" hangingPunct="1"/>
            <a:r>
              <a:rPr lang="zh-CN" sz="2000" smtClean="0"/>
              <a:t>引理</a:t>
            </a:r>
          </a:p>
          <a:p>
            <a:pPr lvl="2" eaLnBrk="1" hangingPunct="1"/>
            <a:r>
              <a:rPr lang="zh-CN" sz="1800" smtClean="0"/>
              <a:t>若在当前中点，法向量的</a:t>
            </a:r>
            <a:r>
              <a:rPr lang="en-US" altLang="zh-CN" sz="1800" smtClean="0"/>
              <a:t>y</a:t>
            </a:r>
            <a:r>
              <a:rPr lang="zh-CN" sz="1800" smtClean="0"/>
              <a:t>分量比</a:t>
            </a:r>
            <a:r>
              <a:rPr lang="en-US" altLang="zh-CN" sz="1800" smtClean="0"/>
              <a:t>x</a:t>
            </a:r>
            <a:r>
              <a:rPr lang="zh-CN" sz="1800" smtClean="0"/>
              <a:t>分量大，即</a:t>
            </a:r>
          </a:p>
          <a:p>
            <a:pPr lvl="3" eaLnBrk="1" hangingPunct="1">
              <a:buFont typeface="Wingdings" pitchFamily="2" charset="2"/>
              <a:buNone/>
            </a:pPr>
            <a:r>
              <a:rPr lang="zh-CN" altLang="zh-CN" sz="1600" i="1" smtClean="0"/>
              <a:t>			</a:t>
            </a:r>
            <a:r>
              <a:rPr lang="en-US" altLang="zh-CN" sz="1600" i="1" smtClean="0"/>
              <a:t>2b</a:t>
            </a:r>
            <a:r>
              <a:rPr lang="en-US" altLang="zh-CN" sz="1600" i="1" baseline="30000" smtClean="0"/>
              <a:t>2</a:t>
            </a:r>
            <a:r>
              <a:rPr lang="en-US" altLang="zh-CN" sz="1600" i="1" smtClean="0"/>
              <a:t>(x</a:t>
            </a:r>
            <a:r>
              <a:rPr lang="en-US" altLang="zh-CN" sz="1600" i="1" baseline="-25000" smtClean="0"/>
              <a:t>p</a:t>
            </a:r>
            <a:r>
              <a:rPr lang="en-US" altLang="zh-CN" sz="1600" i="1" smtClean="0"/>
              <a:t>+1) &lt; 2a</a:t>
            </a:r>
            <a:r>
              <a:rPr lang="en-US" altLang="zh-CN" sz="1600" i="1" baseline="30000" smtClean="0"/>
              <a:t>2</a:t>
            </a:r>
            <a:r>
              <a:rPr lang="en-US" altLang="zh-CN" sz="1600" i="1" smtClean="0"/>
              <a:t>(y</a:t>
            </a:r>
            <a:r>
              <a:rPr lang="en-US" altLang="zh-CN" sz="1600" i="1" baseline="-25000" smtClean="0"/>
              <a:t>p</a:t>
            </a:r>
            <a:r>
              <a:rPr lang="en-US" altLang="zh-CN" sz="1600" i="1" smtClean="0"/>
              <a:t>-0.5)</a:t>
            </a:r>
          </a:p>
          <a:p>
            <a:pPr lvl="3" eaLnBrk="1" hangingPunct="1">
              <a:buFont typeface="Wingdings" pitchFamily="2" charset="2"/>
              <a:buNone/>
            </a:pPr>
            <a:r>
              <a:rPr lang="en-US" altLang="zh-CN" sz="1600" smtClean="0"/>
              <a:t>	</a:t>
            </a:r>
            <a:r>
              <a:rPr lang="zh-CN" sz="1600" smtClean="0"/>
              <a:t>而在下一个中点，不等号改变方向，则说明椭圆弧从上部分转入下部分</a:t>
            </a:r>
          </a:p>
          <a:p>
            <a:pPr marL="0" indent="0" eaLnBrk="1" hangingPunct="1"/>
            <a:r>
              <a:rPr lang="zh-CN" sz="2400" smtClean="0"/>
              <a:t>椭圆的中点算法</a:t>
            </a:r>
          </a:p>
        </p:txBody>
      </p:sp>
      <p:graphicFrame>
        <p:nvGraphicFramePr>
          <p:cNvPr id="9218" name="Object 5"/>
          <p:cNvGraphicFramePr>
            <a:graphicFrameLocks noChangeAspect="1"/>
          </p:cNvGraphicFramePr>
          <p:nvPr/>
        </p:nvGraphicFramePr>
        <p:xfrm>
          <a:off x="2268538" y="3573463"/>
          <a:ext cx="4537075" cy="2663825"/>
        </p:xfrm>
        <a:graphic>
          <a:graphicData uri="http://schemas.openxmlformats.org/presentationml/2006/ole">
            <mc:AlternateContent xmlns:mc="http://schemas.openxmlformats.org/markup-compatibility/2006">
              <mc:Choice xmlns:v="urn:schemas-microsoft-com:vml" Requires="v">
                <p:oleObj spid="_x0000_s9226" r:id="rId3" imgW="3990476" imgH="2409524" progId="Paint.Picture">
                  <p:embed/>
                </p:oleObj>
              </mc:Choice>
              <mc:Fallback>
                <p:oleObj r:id="rId3" imgW="3990476" imgH="2409524"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573463"/>
                        <a:ext cx="453707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2609C3-0242-41F1-94C6-07622B4AC27E}" type="datetime1">
              <a:rPr lang="en-US" altLang="zh-CN" sz="1400"/>
              <a:pPr eaLnBrk="1" hangingPunct="1"/>
              <a:t>12/30/2016</a:t>
            </a:fld>
            <a:endParaRPr lang="en-US" altLang="zh-CN" sz="1400"/>
          </a:p>
        </p:txBody>
      </p:sp>
      <p:sp>
        <p:nvSpPr>
          <p:cNvPr id="10244"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6BB34446-56E7-4020-A66A-85BCFC6C75B7}" type="slidenum">
              <a:rPr lang="en-US" altLang="zh-CN" sz="1400"/>
              <a:pPr algn="r" eaLnBrk="1" hangingPunct="1"/>
              <a:t>34</a:t>
            </a:fld>
            <a:endParaRPr lang="en-US" altLang="zh-CN" sz="1400"/>
          </a:p>
        </p:txBody>
      </p:sp>
      <p:sp>
        <p:nvSpPr>
          <p:cNvPr id="10245"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246" name="Rectangle 3"/>
          <p:cNvSpPr>
            <a:spLocks noGrp="1" noRot="1" noChangeArrowheads="1"/>
          </p:cNvSpPr>
          <p:nvPr>
            <p:ph type="body" idx="4294967295"/>
          </p:nvPr>
        </p:nvSpPr>
        <p:spPr/>
        <p:txBody>
          <a:bodyPr/>
          <a:lstStyle/>
          <a:p>
            <a:pPr lvl="1" eaLnBrk="1" hangingPunct="1"/>
            <a:r>
              <a:rPr lang="zh-CN" sz="2000" smtClean="0"/>
              <a:t>确定一个象素后，接着在两个候选象素的中点计算一个判别式的值，根据判别式的符号确定哪个象素离椭圆更近</a:t>
            </a:r>
          </a:p>
          <a:p>
            <a:pPr lvl="1" eaLnBrk="1" hangingPunct="1"/>
            <a:r>
              <a:rPr lang="zh-CN" sz="2000" smtClean="0"/>
              <a:t>上半部分椭圆弧的绘制原理</a:t>
            </a:r>
          </a:p>
        </p:txBody>
      </p:sp>
      <p:graphicFrame>
        <p:nvGraphicFramePr>
          <p:cNvPr id="10242" name="Object 4"/>
          <p:cNvGraphicFramePr>
            <a:graphicFrameLocks noChangeAspect="1"/>
          </p:cNvGraphicFramePr>
          <p:nvPr/>
        </p:nvGraphicFramePr>
        <p:xfrm>
          <a:off x="1763713" y="2997200"/>
          <a:ext cx="5616575" cy="3313113"/>
        </p:xfrm>
        <a:graphic>
          <a:graphicData uri="http://schemas.openxmlformats.org/presentationml/2006/ole">
            <mc:AlternateContent xmlns:mc="http://schemas.openxmlformats.org/markup-compatibility/2006">
              <mc:Choice xmlns:v="urn:schemas-microsoft-com:vml" Requires="v">
                <p:oleObj spid="_x0000_s10250" r:id="rId3" imgW="6638095" imgH="3086531" progId="Paint.Picture">
                  <p:embed/>
                </p:oleObj>
              </mc:Choice>
              <mc:Fallback>
                <p:oleObj r:id="rId3" imgW="6638095" imgH="308653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97200"/>
                        <a:ext cx="5616575"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113675-0ABC-4F13-9299-B177FC0E8747}" type="datetime1">
              <a:rPr lang="en-US" altLang="zh-CN" sz="1400"/>
              <a:pPr eaLnBrk="1" hangingPunct="1"/>
              <a:t>12/30/2016</a:t>
            </a:fld>
            <a:endParaRPr lang="en-US" altLang="zh-CN" sz="1400"/>
          </a:p>
        </p:txBody>
      </p:sp>
      <p:sp>
        <p:nvSpPr>
          <p:cNvPr id="1127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3430657-E578-4B95-92E2-9C88FC5479B6}" type="slidenum">
              <a:rPr lang="en-US" altLang="zh-CN" sz="1400"/>
              <a:pPr algn="r" eaLnBrk="1" hangingPunct="1"/>
              <a:t>35</a:t>
            </a:fld>
            <a:endParaRPr lang="en-US" altLang="zh-CN" sz="1400"/>
          </a:p>
        </p:txBody>
      </p:sp>
      <p:sp>
        <p:nvSpPr>
          <p:cNvPr id="1127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1273" name="Rectangle 3"/>
          <p:cNvSpPr>
            <a:spLocks noGrp="1" noRot="1" noChangeArrowheads="1"/>
          </p:cNvSpPr>
          <p:nvPr>
            <p:ph type="body" idx="4294967295"/>
          </p:nvPr>
        </p:nvSpPr>
        <p:spPr/>
        <p:txBody>
          <a:bodyPr/>
          <a:lstStyle/>
          <a:p>
            <a:pPr lvl="2" eaLnBrk="1" hangingPunct="1"/>
            <a:r>
              <a:rPr lang="zh-CN" sz="1800" smtClean="0"/>
              <a:t>判别式</a:t>
            </a:r>
          </a:p>
          <a:p>
            <a:pPr marL="177800" indent="-177800" eaLnBrk="1" hangingPunct="1"/>
            <a:endParaRPr lang="zh-CN" altLang="zh-CN" sz="2400" smtClean="0"/>
          </a:p>
          <a:p>
            <a:pPr lvl="2" eaLnBrk="1" hangingPunct="1"/>
            <a:r>
              <a:rPr lang="zh-CN" sz="1800" smtClean="0"/>
              <a:t>判别式的初始值</a:t>
            </a:r>
          </a:p>
          <a:p>
            <a:pPr marL="177800" indent="-177800" eaLnBrk="1" hangingPunct="1"/>
            <a:endParaRPr lang="zh-CN" altLang="zh-CN" sz="2400" smtClean="0"/>
          </a:p>
          <a:p>
            <a:pPr marL="177800" indent="-177800" eaLnBrk="1" hangingPunct="1"/>
            <a:endParaRPr lang="zh-CN" altLang="zh-CN" sz="2400" smtClean="0"/>
          </a:p>
          <a:p>
            <a:pPr lvl="2" eaLnBrk="1" hangingPunct="1"/>
            <a:r>
              <a:rPr lang="zh-CN" sz="1800" smtClean="0"/>
              <a:t>若</a:t>
            </a:r>
            <a:r>
              <a:rPr lang="en-US" altLang="zh-CN" sz="1800" smtClean="0"/>
              <a:t>d</a:t>
            </a:r>
            <a:r>
              <a:rPr lang="en-US" altLang="zh-CN" sz="1800" baseline="-25000" smtClean="0"/>
              <a:t>1</a:t>
            </a:r>
            <a:r>
              <a:rPr lang="en-US" altLang="zh-CN" sz="1800" smtClean="0"/>
              <a:t>≤0</a:t>
            </a:r>
            <a:r>
              <a:rPr lang="zh-CN" sz="1800" smtClean="0"/>
              <a:t>，取</a:t>
            </a:r>
            <a:r>
              <a:rPr lang="en-US" altLang="zh-CN" sz="1800" smtClean="0"/>
              <a:t>P</a:t>
            </a:r>
            <a:r>
              <a:rPr lang="en-US" altLang="zh-CN" sz="1800" baseline="-25000" smtClean="0"/>
              <a:t>u</a:t>
            </a:r>
            <a:r>
              <a:rPr lang="en-US" altLang="zh-CN" sz="1800" smtClean="0"/>
              <a:t>(x</a:t>
            </a:r>
            <a:r>
              <a:rPr lang="en-US" altLang="zh-CN" sz="1800" baseline="-25000" smtClean="0"/>
              <a:t>i</a:t>
            </a:r>
            <a:r>
              <a:rPr lang="en-US" altLang="zh-CN" sz="1800" smtClean="0"/>
              <a:t>+1,y</a:t>
            </a:r>
            <a:r>
              <a:rPr lang="en-US" altLang="zh-CN" sz="1800" baseline="-25000" smtClean="0"/>
              <a:t>i</a:t>
            </a:r>
            <a:r>
              <a:rPr lang="en-US" altLang="zh-CN" sz="1800" smtClean="0"/>
              <a:t>)</a:t>
            </a:r>
          </a:p>
          <a:p>
            <a:pPr marL="177800" indent="-177800" eaLnBrk="1" hangingPunct="1"/>
            <a:endParaRPr lang="en-US" altLang="zh-CN" sz="2400" i="1" smtClean="0"/>
          </a:p>
          <a:p>
            <a:pPr marL="177800" indent="-177800" eaLnBrk="1" hangingPunct="1"/>
            <a:endParaRPr lang="en-US" altLang="zh-CN" sz="2400" i="1" smtClean="0">
              <a:latin typeface="Times New Roman" pitchFamily="18" charset="0"/>
              <a:ea typeface="仿宋_GB2312" pitchFamily="49" charset="-122"/>
            </a:endParaRPr>
          </a:p>
          <a:p>
            <a:pPr marL="177800" indent="-177800" eaLnBrk="1" hangingPunct="1"/>
            <a:endParaRPr lang="en-US" altLang="zh-CN" sz="2400" i="1" smtClean="0">
              <a:latin typeface="Times New Roman" pitchFamily="18" charset="0"/>
              <a:ea typeface="仿宋_GB2312" pitchFamily="49" charset="-122"/>
            </a:endParaRPr>
          </a:p>
          <a:p>
            <a:pPr marL="177800" indent="-177800" eaLnBrk="1" hangingPunct="1"/>
            <a:endParaRPr lang="en-US" altLang="zh-CN" sz="2400" i="1" smtClean="0">
              <a:latin typeface="Times New Roman" pitchFamily="18" charset="0"/>
              <a:ea typeface="仿宋_GB2312" pitchFamily="49" charset="-122"/>
            </a:endParaRPr>
          </a:p>
        </p:txBody>
      </p:sp>
      <p:graphicFrame>
        <p:nvGraphicFramePr>
          <p:cNvPr id="38918" name="Object 6"/>
          <p:cNvGraphicFramePr>
            <a:graphicFrameLocks noChangeAspect="1"/>
          </p:cNvGraphicFramePr>
          <p:nvPr/>
        </p:nvGraphicFramePr>
        <p:xfrm>
          <a:off x="1763713" y="2205038"/>
          <a:ext cx="6696075" cy="455612"/>
        </p:xfrm>
        <a:graphic>
          <a:graphicData uri="http://schemas.openxmlformats.org/presentationml/2006/ole">
            <mc:AlternateContent xmlns:mc="http://schemas.openxmlformats.org/markup-compatibility/2006">
              <mc:Choice xmlns:v="urn:schemas-microsoft-com:vml" Requires="v">
                <p:oleObj spid="_x0000_s11286" r:id="rId3" imgW="3429317" imgH="241617" progId="Equation.3">
                  <p:embed/>
                </p:oleObj>
              </mc:Choice>
              <mc:Fallback>
                <p:oleObj r:id="rId3" imgW="3429317" imgH="2416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05038"/>
                        <a:ext cx="66960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7"/>
          <p:cNvGraphicFramePr>
            <a:graphicFrameLocks noChangeAspect="1"/>
          </p:cNvGraphicFramePr>
          <p:nvPr/>
        </p:nvGraphicFramePr>
        <p:xfrm>
          <a:off x="1763713" y="4221163"/>
          <a:ext cx="4824412" cy="1368425"/>
        </p:xfrm>
        <a:graphic>
          <a:graphicData uri="http://schemas.openxmlformats.org/presentationml/2006/ole">
            <mc:AlternateContent xmlns:mc="http://schemas.openxmlformats.org/markup-compatibility/2006">
              <mc:Choice xmlns:v="urn:schemas-microsoft-com:vml" Requires="v">
                <p:oleObj spid="_x0000_s11287" r:id="rId5" imgW="3454717" imgH="736917" progId="Equation.3">
                  <p:embed/>
                </p:oleObj>
              </mc:Choice>
              <mc:Fallback>
                <p:oleObj r:id="rId5" imgW="3454717" imgH="7369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221163"/>
                        <a:ext cx="48244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6"/>
          <p:cNvGraphicFramePr>
            <a:graphicFrameLocks noChangeAspect="1"/>
          </p:cNvGraphicFramePr>
          <p:nvPr/>
        </p:nvGraphicFramePr>
        <p:xfrm>
          <a:off x="6516688" y="3357563"/>
          <a:ext cx="2447925" cy="2792412"/>
        </p:xfrm>
        <a:graphic>
          <a:graphicData uri="http://schemas.openxmlformats.org/presentationml/2006/ole">
            <mc:AlternateContent xmlns:mc="http://schemas.openxmlformats.org/markup-compatibility/2006">
              <mc:Choice xmlns:v="urn:schemas-microsoft-com:vml" Requires="v">
                <p:oleObj spid="_x0000_s11288" r:id="rId7" imgW="1836737" imgH="1926653" progId="Visio.Drawing.5">
                  <p:embed/>
                </p:oleObj>
              </mc:Choice>
              <mc:Fallback>
                <p:oleObj r:id="rId7" imgW="1836737" imgH="1926653" progId="Visio.Drawing.5">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688" y="3357563"/>
                        <a:ext cx="2447925"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1" name="Object 9"/>
          <p:cNvGraphicFramePr>
            <a:graphicFrameLocks noChangeAspect="1"/>
          </p:cNvGraphicFramePr>
          <p:nvPr/>
        </p:nvGraphicFramePr>
        <p:xfrm>
          <a:off x="1763713" y="2924175"/>
          <a:ext cx="5041900" cy="936625"/>
        </p:xfrm>
        <a:graphic>
          <a:graphicData uri="http://schemas.openxmlformats.org/presentationml/2006/ole">
            <mc:AlternateContent xmlns:mc="http://schemas.openxmlformats.org/markup-compatibility/2006">
              <mc:Choice xmlns:v="urn:schemas-microsoft-com:vml" Requires="v">
                <p:oleObj spid="_x0000_s11289" r:id="rId9" imgW="2692717" imgH="482917" progId="Equation.3">
                  <p:embed/>
                </p:oleObj>
              </mc:Choice>
              <mc:Fallback>
                <p:oleObj r:id="rId9" imgW="2692717" imgH="48291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924175"/>
                        <a:ext cx="5041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8918"/>
                                        </p:tgtEl>
                                        <p:attrNameLst>
                                          <p:attrName>style.visibility</p:attrName>
                                        </p:attrNameLst>
                                      </p:cBhvr>
                                      <p:to>
                                        <p:strVal val="visible"/>
                                      </p:to>
                                    </p:set>
                                    <p:anim to="" calcmode="lin" valueType="num">
                                      <p:cBhvr>
                                        <p:cTn id="7" dur="1" fill="hold"/>
                                        <p:tgtEl>
                                          <p:spTgt spid="38918"/>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8919"/>
                                        </p:tgtEl>
                                        <p:attrNameLst>
                                          <p:attrName>style.visibility</p:attrName>
                                        </p:attrNameLst>
                                      </p:cBhvr>
                                      <p:to>
                                        <p:strVal val="visible"/>
                                      </p:to>
                                    </p:set>
                                    <p:anim to="" calcmode="lin" valueType="num">
                                      <p:cBhvr>
                                        <p:cTn id="12" dur="1" fill="hold"/>
                                        <p:tgtEl>
                                          <p:spTgt spid="38919"/>
                                        </p:tgtEl>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38920"/>
                                        </p:tgtEl>
                                        <p:attrNameLst>
                                          <p:attrName>style.visibility</p:attrName>
                                        </p:attrNameLst>
                                      </p:cBhvr>
                                      <p:to>
                                        <p:strVal val="visible"/>
                                      </p:to>
                                    </p:set>
                                    <p:anim to="" calcmode="lin" valueType="num">
                                      <p:cBhvr>
                                        <p:cTn id="17" dur="1" fill="hold"/>
                                        <p:tgtEl>
                                          <p:spTgt spid="38920"/>
                                        </p:tgtEl>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38921"/>
                                        </p:tgtEl>
                                        <p:attrNameLst>
                                          <p:attrName>style.visibility</p:attrName>
                                        </p:attrNameLst>
                                      </p:cBhvr>
                                      <p:to>
                                        <p:strVal val="visible"/>
                                      </p:to>
                                    </p:set>
                                    <p:anim to="" calcmode="lin" valueType="num">
                                      <p:cBhvr>
                                        <p:cTn id="22" dur="1" fill="hold"/>
                                        <p:tgtEl>
                                          <p:spTgt spid="389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23BC32-D093-4E45-BCE3-FD7EEE8DCE13}" type="datetime1">
              <a:rPr lang="en-US" altLang="zh-CN" sz="1400"/>
              <a:pPr eaLnBrk="1" hangingPunct="1"/>
              <a:t>12/30/2016</a:t>
            </a:fld>
            <a:endParaRPr lang="en-US" altLang="zh-CN" sz="1400"/>
          </a:p>
        </p:txBody>
      </p:sp>
      <p:sp>
        <p:nvSpPr>
          <p:cNvPr id="1229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8440775-E0B9-4373-8392-65BAE5F10D17}" type="slidenum">
              <a:rPr lang="en-US" altLang="zh-CN" sz="1400"/>
              <a:pPr algn="r" eaLnBrk="1" hangingPunct="1"/>
              <a:t>36</a:t>
            </a:fld>
            <a:endParaRPr lang="en-US" altLang="zh-CN" sz="1400"/>
          </a:p>
        </p:txBody>
      </p:sp>
      <p:sp>
        <p:nvSpPr>
          <p:cNvPr id="1229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2295" name="Rectangle 3"/>
          <p:cNvSpPr>
            <a:spLocks noGrp="1" noRot="1" noChangeArrowheads="1"/>
          </p:cNvSpPr>
          <p:nvPr>
            <p:ph type="body" idx="4294967295"/>
          </p:nvPr>
        </p:nvSpPr>
        <p:spPr/>
        <p:txBody>
          <a:bodyPr/>
          <a:lstStyle/>
          <a:p>
            <a:pPr marL="1228725" lvl="2" eaLnBrk="1" hangingPunct="1"/>
            <a:r>
              <a:rPr lang="zh-CN" sz="1800" smtClean="0"/>
              <a:t>若</a:t>
            </a:r>
            <a:r>
              <a:rPr lang="en-US" altLang="zh-CN" sz="1800" smtClean="0"/>
              <a:t>d</a:t>
            </a:r>
            <a:r>
              <a:rPr lang="en-US" altLang="zh-CN" sz="1800" baseline="-25000" smtClean="0"/>
              <a:t>1</a:t>
            </a:r>
            <a:r>
              <a:rPr lang="en-US" altLang="zh-CN" sz="1800" smtClean="0"/>
              <a:t>&gt;0</a:t>
            </a:r>
            <a:r>
              <a:rPr lang="zh-CN" sz="1800" smtClean="0"/>
              <a:t>，取</a:t>
            </a:r>
            <a:r>
              <a:rPr lang="en-US" altLang="zh-CN" sz="1800" smtClean="0"/>
              <a:t>P</a:t>
            </a:r>
            <a:r>
              <a:rPr lang="en-US" altLang="zh-CN" sz="1800" baseline="-25000" smtClean="0"/>
              <a:t>d</a:t>
            </a:r>
            <a:r>
              <a:rPr lang="en-US" altLang="zh-CN" sz="1800" smtClean="0"/>
              <a:t>(x</a:t>
            </a:r>
            <a:r>
              <a:rPr lang="en-US" altLang="zh-CN" sz="1800" baseline="-25000" smtClean="0"/>
              <a:t>i</a:t>
            </a:r>
            <a:r>
              <a:rPr lang="en-US" altLang="zh-CN" sz="1800" smtClean="0"/>
              <a:t>+1,y</a:t>
            </a:r>
            <a:r>
              <a:rPr lang="en-US" altLang="zh-CN" sz="1800" baseline="-25000" smtClean="0"/>
              <a:t>i</a:t>
            </a:r>
            <a:r>
              <a:rPr lang="en-US" altLang="zh-CN" sz="1800" smtClean="0"/>
              <a:t>-1)</a:t>
            </a:r>
          </a:p>
        </p:txBody>
      </p:sp>
      <p:graphicFrame>
        <p:nvGraphicFramePr>
          <p:cNvPr id="39942" name="Object 6"/>
          <p:cNvGraphicFramePr>
            <a:graphicFrameLocks noChangeAspect="1"/>
          </p:cNvGraphicFramePr>
          <p:nvPr/>
        </p:nvGraphicFramePr>
        <p:xfrm>
          <a:off x="1835150" y="2205038"/>
          <a:ext cx="6048375" cy="1392237"/>
        </p:xfrm>
        <a:graphic>
          <a:graphicData uri="http://schemas.openxmlformats.org/presentationml/2006/ole">
            <mc:AlternateContent xmlns:mc="http://schemas.openxmlformats.org/markup-compatibility/2006">
              <mc:Choice xmlns:v="urn:schemas-microsoft-com:vml" Requires="v">
                <p:oleObj spid="_x0000_s12302" r:id="rId3" imgW="4051617" imgH="736917" progId="Equation.3">
                  <p:embed/>
                </p:oleObj>
              </mc:Choice>
              <mc:Fallback>
                <p:oleObj r:id="rId3" imgW="4051617" imgH="7369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05038"/>
                        <a:ext cx="604837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5"/>
          <p:cNvGraphicFramePr>
            <a:graphicFrameLocks noChangeAspect="1"/>
          </p:cNvGraphicFramePr>
          <p:nvPr/>
        </p:nvGraphicFramePr>
        <p:xfrm>
          <a:off x="5508625" y="3213100"/>
          <a:ext cx="2879725" cy="3000375"/>
        </p:xfrm>
        <a:graphic>
          <a:graphicData uri="http://schemas.openxmlformats.org/presentationml/2006/ole">
            <mc:AlternateContent xmlns:mc="http://schemas.openxmlformats.org/markup-compatibility/2006">
              <mc:Choice xmlns:v="urn:schemas-microsoft-com:vml" Requires="v">
                <p:oleObj spid="_x0000_s12303" r:id="rId5" imgW="1836737" imgH="1926653" progId="Visio.Drawing.5">
                  <p:embed/>
                </p:oleObj>
              </mc:Choice>
              <mc:Fallback>
                <p:oleObj r:id="rId5" imgW="1836737" imgH="1926653" progId="Visio.Drawing.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3213100"/>
                        <a:ext cx="28797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9942"/>
                                        </p:tgtEl>
                                        <p:attrNameLst>
                                          <p:attrName>style.visibility</p:attrName>
                                        </p:attrNameLst>
                                      </p:cBhvr>
                                      <p:to>
                                        <p:strVal val="visible"/>
                                      </p:to>
                                    </p:set>
                                    <p:anim to="" calcmode="lin" valueType="num">
                                      <p:cBhvr>
                                        <p:cTn id="7" dur="1" fill="hold"/>
                                        <p:tgtEl>
                                          <p:spTgt spid="39942"/>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9943"/>
                                        </p:tgtEl>
                                        <p:attrNameLst>
                                          <p:attrName>style.visibility</p:attrName>
                                        </p:attrNameLst>
                                      </p:cBhvr>
                                      <p:to>
                                        <p:strVal val="visible"/>
                                      </p:to>
                                    </p:set>
                                    <p:anim to="" calcmode="lin" valueType="num">
                                      <p:cBhvr>
                                        <p:cTn id="12" dur="1" fill="hold"/>
                                        <p:tgtEl>
                                          <p:spTgt spid="3994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3E6CC9-39A3-4FDA-9AF1-A75E0D37C8F6}" type="datetime1">
              <a:rPr lang="en-US" altLang="zh-CN" sz="1400"/>
              <a:pPr eaLnBrk="1" hangingPunct="1"/>
              <a:t>12/30/2016</a:t>
            </a:fld>
            <a:endParaRPr lang="en-US" altLang="zh-CN" sz="1400"/>
          </a:p>
        </p:txBody>
      </p:sp>
      <p:sp>
        <p:nvSpPr>
          <p:cNvPr id="13316"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F45C544C-0945-4D5E-AF44-4FA07675C9B4}" type="slidenum">
              <a:rPr lang="en-US" altLang="zh-CN" sz="1400"/>
              <a:pPr algn="r" eaLnBrk="1" hangingPunct="1"/>
              <a:t>37</a:t>
            </a:fld>
            <a:endParaRPr lang="en-US" altLang="zh-CN" sz="1400"/>
          </a:p>
        </p:txBody>
      </p:sp>
      <p:sp>
        <p:nvSpPr>
          <p:cNvPr id="13317"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3318" name="Rectangle 3"/>
          <p:cNvSpPr>
            <a:spLocks noGrp="1" noRot="1" noChangeArrowheads="1"/>
          </p:cNvSpPr>
          <p:nvPr>
            <p:ph type="body" idx="4294967295"/>
          </p:nvPr>
        </p:nvSpPr>
        <p:spPr/>
        <p:txBody>
          <a:bodyPr/>
          <a:lstStyle/>
          <a:p>
            <a:pPr marL="825500" lvl="1" eaLnBrk="1" hangingPunct="1"/>
            <a:r>
              <a:rPr lang="zh-CN" sz="2000" smtClean="0">
                <a:latin typeface="Times New Roman" pitchFamily="18" charset="0"/>
              </a:rPr>
              <a:t>下半部分椭圆弧的绘制原理</a:t>
            </a:r>
          </a:p>
        </p:txBody>
      </p:sp>
      <p:graphicFrame>
        <p:nvGraphicFramePr>
          <p:cNvPr id="13314" name="Object 4"/>
          <p:cNvGraphicFramePr>
            <a:graphicFrameLocks noChangeAspect="1"/>
          </p:cNvGraphicFramePr>
          <p:nvPr/>
        </p:nvGraphicFramePr>
        <p:xfrm>
          <a:off x="1692275" y="2349500"/>
          <a:ext cx="5975350" cy="3600450"/>
        </p:xfrm>
        <a:graphic>
          <a:graphicData uri="http://schemas.openxmlformats.org/presentationml/2006/ole">
            <mc:AlternateContent xmlns:mc="http://schemas.openxmlformats.org/markup-compatibility/2006">
              <mc:Choice xmlns:v="urn:schemas-microsoft-com:vml" Requires="v">
                <p:oleObj spid="_x0000_s13323" r:id="rId3" imgW="4839375" imgH="2971429" progId="Paint.Picture">
                  <p:embed/>
                </p:oleObj>
              </mc:Choice>
              <mc:Fallback>
                <p:oleObj r:id="rId3" imgW="4839375" imgH="297142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349500"/>
                        <a:ext cx="59753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Text Box 5"/>
          <p:cNvSpPr txBox="1">
            <a:spLocks noChangeArrowheads="1"/>
          </p:cNvSpPr>
          <p:nvPr/>
        </p:nvSpPr>
        <p:spPr bwMode="auto">
          <a:xfrm>
            <a:off x="3635375" y="5949950"/>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Times New Roman" pitchFamily="18" charset="0"/>
                <a:ea typeface="Arial Unicode MS" pitchFamily="34" charset="-122"/>
                <a:cs typeface="Arial Unicode MS" pitchFamily="34" charset="-122"/>
              </a:rPr>
              <a:t>M(x</a:t>
            </a:r>
            <a:r>
              <a:rPr lang="en-US" altLang="zh-CN" baseline="-25000">
                <a:latin typeface="Times New Roman" pitchFamily="18" charset="0"/>
                <a:ea typeface="Arial Unicode MS" pitchFamily="34" charset="-122"/>
                <a:cs typeface="Arial Unicode MS" pitchFamily="34" charset="-122"/>
              </a:rPr>
              <a:t>i</a:t>
            </a:r>
            <a:r>
              <a:rPr lang="en-US" altLang="zh-CN">
                <a:latin typeface="Times New Roman" pitchFamily="18" charset="0"/>
                <a:ea typeface="Arial Unicode MS" pitchFamily="34" charset="-122"/>
                <a:cs typeface="Arial Unicode MS" pitchFamily="34" charset="-122"/>
              </a:rPr>
              <a:t>+0.5,y</a:t>
            </a:r>
            <a:r>
              <a:rPr lang="en-US" altLang="zh-CN" baseline="-25000">
                <a:latin typeface="Times New Roman" pitchFamily="18" charset="0"/>
                <a:ea typeface="Arial Unicode MS" pitchFamily="34" charset="-122"/>
                <a:cs typeface="Arial Unicode MS" pitchFamily="34" charset="-122"/>
              </a:rPr>
              <a:t>i</a:t>
            </a:r>
            <a:r>
              <a:rPr lang="en-US" altLang="zh-CN">
                <a:latin typeface="Times New Roman" pitchFamily="18" charset="0"/>
                <a:ea typeface="Arial Unicode MS" pitchFamily="34" charset="-122"/>
                <a:cs typeface="Arial Unicode MS" pitchFamily="34" charset="-122"/>
              </a:rPr>
              <a:t>-1</a:t>
            </a:r>
            <a:r>
              <a:rPr lang="en-US" altLang="zh-CN" b="1" u="sng">
                <a:ea typeface="Arial Unicode MS" pitchFamily="34" charset="-122"/>
                <a:cs typeface="Arial Unicode MS" pitchFamily="34"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E6860A-46B9-4D20-91BE-2400B5EBC5CE}" type="datetime1">
              <a:rPr lang="en-US" altLang="zh-CN" sz="1400"/>
              <a:pPr eaLnBrk="1" hangingPunct="1"/>
              <a:t>12/30/2016</a:t>
            </a:fld>
            <a:endParaRPr lang="en-US" altLang="zh-CN" sz="1400"/>
          </a:p>
        </p:txBody>
      </p:sp>
      <p:sp>
        <p:nvSpPr>
          <p:cNvPr id="14342"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8B4828F-C001-46F7-B509-A9020B492629}" type="slidenum">
              <a:rPr lang="en-US" altLang="zh-CN" sz="1400"/>
              <a:pPr algn="r" eaLnBrk="1" hangingPunct="1"/>
              <a:t>38</a:t>
            </a:fld>
            <a:endParaRPr lang="en-US" altLang="zh-CN" sz="1400"/>
          </a:p>
        </p:txBody>
      </p:sp>
      <p:sp>
        <p:nvSpPr>
          <p:cNvPr id="14343"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4344" name="Rectangle 3"/>
          <p:cNvSpPr>
            <a:spLocks noGrp="1" noRot="1" noChangeArrowheads="1"/>
          </p:cNvSpPr>
          <p:nvPr>
            <p:ph type="body" idx="4294967295"/>
          </p:nvPr>
        </p:nvSpPr>
        <p:spPr/>
        <p:txBody>
          <a:bodyPr/>
          <a:lstStyle/>
          <a:p>
            <a:pPr lvl="2" eaLnBrk="1" hangingPunct="1"/>
            <a:r>
              <a:rPr lang="zh-CN" sz="1800" smtClean="0"/>
              <a:t>判别式</a:t>
            </a:r>
          </a:p>
          <a:p>
            <a:pPr marL="177800" indent="-177800" eaLnBrk="1" hangingPunct="1"/>
            <a:endParaRPr lang="zh-CN" altLang="zh-CN" sz="2400" smtClean="0"/>
          </a:p>
          <a:p>
            <a:pPr lvl="2" eaLnBrk="1" hangingPunct="1"/>
            <a:r>
              <a:rPr lang="zh-CN" sz="1800" smtClean="0"/>
              <a:t>若</a:t>
            </a:r>
            <a:r>
              <a:rPr lang="en-US" altLang="zh-CN" sz="1800" smtClean="0"/>
              <a:t>d</a:t>
            </a:r>
            <a:r>
              <a:rPr lang="en-US" altLang="zh-CN" sz="1800" baseline="-25000" smtClean="0"/>
              <a:t>2</a:t>
            </a:r>
            <a:r>
              <a:rPr lang="en-US" altLang="zh-CN" sz="1800" smtClean="0"/>
              <a:t>&gt;0</a:t>
            </a:r>
            <a:r>
              <a:rPr lang="zh-CN" sz="1800" smtClean="0"/>
              <a:t>，取</a:t>
            </a:r>
            <a:r>
              <a:rPr lang="en-US" altLang="zh-CN" sz="1800" smtClean="0"/>
              <a:t>P</a:t>
            </a:r>
            <a:r>
              <a:rPr lang="en-US" altLang="zh-CN" sz="1800" baseline="-25000" smtClean="0"/>
              <a:t>l</a:t>
            </a:r>
            <a:r>
              <a:rPr lang="en-US" altLang="zh-CN" sz="1800" smtClean="0"/>
              <a:t>(x</a:t>
            </a:r>
            <a:r>
              <a:rPr lang="en-US" altLang="zh-CN" sz="1800" baseline="-25000" smtClean="0"/>
              <a:t>i</a:t>
            </a:r>
            <a:r>
              <a:rPr lang="en-US" altLang="zh-CN" sz="1800" smtClean="0"/>
              <a:t>,y</a:t>
            </a:r>
            <a:r>
              <a:rPr lang="en-US" altLang="zh-CN" sz="1800" baseline="-25000" smtClean="0"/>
              <a:t>i</a:t>
            </a:r>
            <a:r>
              <a:rPr lang="en-US" altLang="zh-CN" sz="1800" smtClean="0"/>
              <a:t>-1)</a:t>
            </a:r>
          </a:p>
        </p:txBody>
      </p:sp>
      <p:graphicFrame>
        <p:nvGraphicFramePr>
          <p:cNvPr id="41990" name="Object 6"/>
          <p:cNvGraphicFramePr>
            <a:graphicFrameLocks noChangeAspect="1"/>
          </p:cNvGraphicFramePr>
          <p:nvPr/>
        </p:nvGraphicFramePr>
        <p:xfrm>
          <a:off x="1763713" y="2205038"/>
          <a:ext cx="6553200" cy="466725"/>
        </p:xfrm>
        <a:graphic>
          <a:graphicData uri="http://schemas.openxmlformats.org/presentationml/2006/ole">
            <mc:AlternateContent xmlns:mc="http://schemas.openxmlformats.org/markup-compatibility/2006">
              <mc:Choice xmlns:v="urn:schemas-microsoft-com:vml" Requires="v">
                <p:oleObj spid="_x0000_s14354" r:id="rId3" imgW="3440524" imgH="241512" progId="Equation.3">
                  <p:embed/>
                </p:oleObj>
              </mc:Choice>
              <mc:Fallback>
                <p:oleObj r:id="rId3" imgW="3440524" imgH="2415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05038"/>
                        <a:ext cx="6553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7"/>
          <p:cNvGraphicFramePr>
            <a:graphicFrameLocks noChangeAspect="1"/>
          </p:cNvGraphicFramePr>
          <p:nvPr/>
        </p:nvGraphicFramePr>
        <p:xfrm>
          <a:off x="1763713" y="2997200"/>
          <a:ext cx="5256212" cy="1335088"/>
        </p:xfrm>
        <a:graphic>
          <a:graphicData uri="http://schemas.openxmlformats.org/presentationml/2006/ole">
            <mc:AlternateContent xmlns:mc="http://schemas.openxmlformats.org/markup-compatibility/2006">
              <mc:Choice xmlns:v="urn:schemas-microsoft-com:vml" Requires="v">
                <p:oleObj spid="_x0000_s14355" r:id="rId5" imgW="3569017" imgH="736917" progId="Equation.3">
                  <p:embed/>
                </p:oleObj>
              </mc:Choice>
              <mc:Fallback>
                <p:oleObj r:id="rId5" imgW="3569017" imgH="7369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997200"/>
                        <a:ext cx="5256212"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7"/>
          <p:cNvGraphicFramePr>
            <a:graphicFrameLocks noChangeAspect="1"/>
          </p:cNvGraphicFramePr>
          <p:nvPr/>
        </p:nvGraphicFramePr>
        <p:xfrm>
          <a:off x="6156325" y="3500438"/>
          <a:ext cx="2627313" cy="2741612"/>
        </p:xfrm>
        <a:graphic>
          <a:graphicData uri="http://schemas.openxmlformats.org/presentationml/2006/ole">
            <mc:AlternateContent xmlns:mc="http://schemas.openxmlformats.org/markup-compatibility/2006">
              <mc:Choice xmlns:v="urn:schemas-microsoft-com:vml" Requires="v">
                <p:oleObj spid="_x0000_s14356" r:id="rId7" imgW="1836737" imgH="1926653" progId="Visio.Drawing.5">
                  <p:embed/>
                </p:oleObj>
              </mc:Choice>
              <mc:Fallback>
                <p:oleObj r:id="rId7" imgW="1836737" imgH="1926653" progId="Visio.Drawing.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3500438"/>
                        <a:ext cx="2627313"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41990"/>
                                        </p:tgtEl>
                                        <p:attrNameLst>
                                          <p:attrName>style.visibility</p:attrName>
                                        </p:attrNameLst>
                                      </p:cBhvr>
                                      <p:to>
                                        <p:strVal val="visible"/>
                                      </p:to>
                                    </p:set>
                                    <p:anim to="" calcmode="lin" valueType="num">
                                      <p:cBhvr>
                                        <p:cTn id="7" dur="1" fill="hold"/>
                                        <p:tgtEl>
                                          <p:spTgt spid="41990"/>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41991"/>
                                        </p:tgtEl>
                                        <p:attrNameLst>
                                          <p:attrName>style.visibility</p:attrName>
                                        </p:attrNameLst>
                                      </p:cBhvr>
                                      <p:to>
                                        <p:strVal val="visible"/>
                                      </p:to>
                                    </p:set>
                                    <p:anim to="" calcmode="lin" valueType="num">
                                      <p:cBhvr>
                                        <p:cTn id="12" dur="1" fill="hold"/>
                                        <p:tgtEl>
                                          <p:spTgt spid="41991"/>
                                        </p:tgtEl>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41992"/>
                                        </p:tgtEl>
                                        <p:attrNameLst>
                                          <p:attrName>style.visibility</p:attrName>
                                        </p:attrNameLst>
                                      </p:cBhvr>
                                      <p:to>
                                        <p:strVal val="visible"/>
                                      </p:to>
                                    </p:set>
                                    <p:anim to="" calcmode="lin" valueType="num">
                                      <p:cBhvr>
                                        <p:cTn id="17" dur="1" fill="hold"/>
                                        <p:tgtEl>
                                          <p:spTgt spid="419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FFC9D1-5B84-4F68-A53F-8066F097117B}" type="datetime1">
              <a:rPr lang="en-US" altLang="zh-CN" sz="1400"/>
              <a:pPr eaLnBrk="1" hangingPunct="1"/>
              <a:t>12/30/2016</a:t>
            </a:fld>
            <a:endParaRPr lang="en-US" altLang="zh-CN" sz="1400"/>
          </a:p>
        </p:txBody>
      </p:sp>
      <p:sp>
        <p:nvSpPr>
          <p:cNvPr id="1536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931EFAB-F089-4270-80EE-0E74394A12BD}" type="slidenum">
              <a:rPr lang="en-US" altLang="zh-CN" sz="1400"/>
              <a:pPr algn="r" eaLnBrk="1" hangingPunct="1"/>
              <a:t>39</a:t>
            </a:fld>
            <a:endParaRPr lang="en-US" altLang="zh-CN" sz="1400"/>
          </a:p>
        </p:txBody>
      </p:sp>
      <p:sp>
        <p:nvSpPr>
          <p:cNvPr id="1536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5367" name="Rectangle 3"/>
          <p:cNvSpPr>
            <a:spLocks noGrp="1" noRot="1" noChangeArrowheads="1"/>
          </p:cNvSpPr>
          <p:nvPr>
            <p:ph type="body" idx="4294967295"/>
          </p:nvPr>
        </p:nvSpPr>
        <p:spPr/>
        <p:txBody>
          <a:bodyPr/>
          <a:lstStyle/>
          <a:p>
            <a:pPr marL="1228725" lvl="2" eaLnBrk="1" hangingPunct="1"/>
            <a:r>
              <a:rPr lang="zh-CN" sz="1800" smtClean="0"/>
              <a:t>若</a:t>
            </a:r>
            <a:r>
              <a:rPr lang="en-US" altLang="zh-CN" sz="1800" smtClean="0"/>
              <a:t>d</a:t>
            </a:r>
            <a:r>
              <a:rPr lang="en-US" altLang="zh-CN" sz="1800" baseline="-25000" smtClean="0"/>
              <a:t>2</a:t>
            </a:r>
            <a:r>
              <a:rPr lang="en-US" altLang="zh-CN" sz="1800" smtClean="0"/>
              <a:t>≤0</a:t>
            </a:r>
            <a:r>
              <a:rPr lang="zh-CN" sz="1800" smtClean="0"/>
              <a:t>，取</a:t>
            </a:r>
            <a:r>
              <a:rPr lang="en-US" altLang="zh-CN" sz="1800" smtClean="0"/>
              <a:t>P</a:t>
            </a:r>
            <a:r>
              <a:rPr lang="en-US" altLang="zh-CN" sz="1800" baseline="-25000" smtClean="0"/>
              <a:t>r</a:t>
            </a:r>
            <a:r>
              <a:rPr lang="en-US" altLang="zh-CN" sz="1800" smtClean="0"/>
              <a:t>(x</a:t>
            </a:r>
            <a:r>
              <a:rPr lang="en-US" altLang="zh-CN" sz="1800" baseline="-25000" smtClean="0"/>
              <a:t>i</a:t>
            </a:r>
            <a:r>
              <a:rPr lang="en-US" altLang="zh-CN" sz="1800" smtClean="0"/>
              <a:t>+1,y</a:t>
            </a:r>
            <a:r>
              <a:rPr lang="en-US" altLang="zh-CN" sz="1800" baseline="-25000" smtClean="0"/>
              <a:t>i</a:t>
            </a:r>
            <a:r>
              <a:rPr lang="en-US" altLang="zh-CN" sz="1800" smtClean="0"/>
              <a:t>-1)</a:t>
            </a:r>
          </a:p>
        </p:txBody>
      </p:sp>
      <p:graphicFrame>
        <p:nvGraphicFramePr>
          <p:cNvPr id="43014" name="Object 6"/>
          <p:cNvGraphicFramePr>
            <a:graphicFrameLocks noChangeAspect="1"/>
          </p:cNvGraphicFramePr>
          <p:nvPr/>
        </p:nvGraphicFramePr>
        <p:xfrm>
          <a:off x="1763713" y="2276475"/>
          <a:ext cx="6911975" cy="1296988"/>
        </p:xfrm>
        <a:graphic>
          <a:graphicData uri="http://schemas.openxmlformats.org/presentationml/2006/ole">
            <mc:AlternateContent xmlns:mc="http://schemas.openxmlformats.org/markup-compatibility/2006">
              <mc:Choice xmlns:v="urn:schemas-microsoft-com:vml" Requires="v">
                <p:oleObj spid="_x0000_s15374" r:id="rId3" imgW="4051617" imgH="736917" progId="Equation.3">
                  <p:embed/>
                </p:oleObj>
              </mc:Choice>
              <mc:Fallback>
                <p:oleObj r:id="rId3" imgW="4051617" imgH="7369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76475"/>
                        <a:ext cx="69119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5"/>
          <p:cNvGraphicFramePr>
            <a:graphicFrameLocks noChangeAspect="1"/>
          </p:cNvGraphicFramePr>
          <p:nvPr/>
        </p:nvGraphicFramePr>
        <p:xfrm>
          <a:off x="5651500" y="3284538"/>
          <a:ext cx="3055938" cy="2941637"/>
        </p:xfrm>
        <a:graphic>
          <a:graphicData uri="http://schemas.openxmlformats.org/presentationml/2006/ole">
            <mc:AlternateContent xmlns:mc="http://schemas.openxmlformats.org/markup-compatibility/2006">
              <mc:Choice xmlns:v="urn:schemas-microsoft-com:vml" Requires="v">
                <p:oleObj spid="_x0000_s15375" r:id="rId5" imgW="1836737" imgH="1926653" progId="Visio.Drawing.5">
                  <p:embed/>
                </p:oleObj>
              </mc:Choice>
              <mc:Fallback>
                <p:oleObj r:id="rId5" imgW="1836737" imgH="1926653" progId="Visio.Drawing.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284538"/>
                        <a:ext cx="3055938"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43014"/>
                                        </p:tgtEl>
                                        <p:attrNameLst>
                                          <p:attrName>style.visibility</p:attrName>
                                        </p:attrNameLst>
                                      </p:cBhvr>
                                      <p:to>
                                        <p:strVal val="visible"/>
                                      </p:to>
                                    </p:set>
                                    <p:anim to="" calcmode="lin" valueType="num">
                                      <p:cBhvr>
                                        <p:cTn id="7" dur="1" fill="hold"/>
                                        <p:tgtEl>
                                          <p:spTgt spid="43014"/>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43015"/>
                                        </p:tgtEl>
                                        <p:attrNameLst>
                                          <p:attrName>style.visibility</p:attrName>
                                        </p:attrNameLst>
                                      </p:cBhvr>
                                      <p:to>
                                        <p:strVal val="visible"/>
                                      </p:to>
                                    </p:set>
                                    <p:anim to="" calcmode="lin" valueType="num">
                                      <p:cBhvr>
                                        <p:cTn id="12" dur="1" fill="hold"/>
                                        <p:tgtEl>
                                          <p:spTgt spid="430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3EB3BC-B909-4471-95AB-F8F2B619383D}" type="datetime1">
              <a:rPr lang="en-US" altLang="zh-CN" sz="1400"/>
              <a:pPr eaLnBrk="1" hangingPunct="1"/>
              <a:t>12/30/2016</a:t>
            </a:fld>
            <a:endParaRPr lang="en-US" altLang="zh-CN" sz="1400"/>
          </a:p>
        </p:txBody>
      </p:sp>
      <p:sp>
        <p:nvSpPr>
          <p:cNvPr id="3481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21478D5-E3A7-4D7E-A8F9-A8C4D315E883}" type="slidenum">
              <a:rPr lang="en-US" altLang="zh-CN" sz="1400"/>
              <a:pPr algn="r" eaLnBrk="1" hangingPunct="1"/>
              <a:t>4</a:t>
            </a:fld>
            <a:endParaRPr lang="en-US" altLang="zh-CN" sz="1400"/>
          </a:p>
        </p:txBody>
      </p:sp>
      <p:sp>
        <p:nvSpPr>
          <p:cNvPr id="3482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4821" name="Rectangle 3"/>
          <p:cNvSpPr>
            <a:spLocks noGrp="1" noRot="1" noChangeArrowheads="1"/>
          </p:cNvSpPr>
          <p:nvPr>
            <p:ph type="body" idx="4294967295"/>
          </p:nvPr>
        </p:nvSpPr>
        <p:spPr/>
        <p:txBody>
          <a:bodyPr/>
          <a:lstStyle/>
          <a:p>
            <a:pPr algn="just" eaLnBrk="1" hangingPunct="1"/>
            <a:r>
              <a:rPr lang="en-US" altLang="zh-CN" sz="2400" smtClean="0"/>
              <a:t>4.1 </a:t>
            </a:r>
            <a:r>
              <a:rPr lang="zh-CN" sz="2400" smtClean="0"/>
              <a:t>直线段的扫描转换算法</a:t>
            </a:r>
          </a:p>
          <a:p>
            <a:pPr lvl="1" algn="just" eaLnBrk="1" hangingPunct="1"/>
            <a:r>
              <a:rPr lang="zh-CN" sz="2000" smtClean="0"/>
              <a:t>数学上的直线是没有宽度、由无数个点构成的集合</a:t>
            </a:r>
          </a:p>
          <a:p>
            <a:pPr lvl="1" algn="just" eaLnBrk="1" hangingPunct="1"/>
            <a:r>
              <a:rPr lang="zh-CN" sz="2000" smtClean="0"/>
              <a:t>显示器绘制直线或直线的扫描转换</a:t>
            </a:r>
          </a:p>
          <a:p>
            <a:pPr lvl="2" algn="just" eaLnBrk="1" hangingPunct="1"/>
            <a:r>
              <a:rPr lang="zh-CN" sz="1800" smtClean="0"/>
              <a:t>光栅显示器只能近地似显示直线。对直线进行光栅化时，需要在显示器有限个象素中，确定最佳逼近该直线的一组象素，并且按扫描线顺序对这些象素进行写操作的过程</a:t>
            </a:r>
          </a:p>
          <a:p>
            <a:pPr lvl="2" algn="just" eaLnBrk="1" hangingPunct="1"/>
            <a:r>
              <a:rPr lang="zh-CN" sz="1800" smtClean="0"/>
              <a:t>由于在一个图形中，可能包含成千上万条直线，所以要求绘制算法应尽可能地快</a:t>
            </a:r>
          </a:p>
          <a:p>
            <a:pPr lvl="2" algn="just" eaLnBrk="1" hangingPunct="1"/>
            <a:r>
              <a:rPr lang="zh-CN" sz="1800" smtClean="0"/>
              <a:t>一个象素宽直线绘制的三个常用算法</a:t>
            </a:r>
          </a:p>
          <a:p>
            <a:pPr lvl="3" algn="just" eaLnBrk="1" hangingPunct="1"/>
            <a:r>
              <a:rPr lang="zh-CN" sz="1600" smtClean="0"/>
              <a:t>数值微分法</a:t>
            </a:r>
            <a:r>
              <a:rPr lang="en-US" altLang="zh-CN" sz="1600" smtClean="0"/>
              <a:t>(DDA)</a:t>
            </a:r>
            <a:r>
              <a:rPr lang="zh-CN" sz="1600" smtClean="0"/>
              <a:t>、中点画线法、</a:t>
            </a:r>
            <a:r>
              <a:rPr lang="en-US" altLang="zh-CN" sz="1600" smtClean="0"/>
              <a:t>Bresenham</a:t>
            </a:r>
            <a:r>
              <a:rPr lang="zh-CN" sz="1600" smtClean="0"/>
              <a:t>算法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9D652B-9C06-4D77-B4EA-4D57D4552B89}" type="datetime1">
              <a:rPr lang="en-US" altLang="zh-CN" sz="1400"/>
              <a:pPr eaLnBrk="1" hangingPunct="1"/>
              <a:t>12/30/2016</a:t>
            </a:fld>
            <a:endParaRPr lang="en-US" altLang="zh-CN" sz="1400"/>
          </a:p>
        </p:txBody>
      </p:sp>
      <p:sp>
        <p:nvSpPr>
          <p:cNvPr id="5632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1C719F4-109C-4ED0-9F5C-E66608D77C50}" type="slidenum">
              <a:rPr lang="en-US" altLang="zh-CN" sz="1400"/>
              <a:pPr algn="r" eaLnBrk="1" hangingPunct="1"/>
              <a:t>40</a:t>
            </a:fld>
            <a:endParaRPr lang="en-US" altLang="zh-CN" sz="1400"/>
          </a:p>
        </p:txBody>
      </p:sp>
      <p:sp>
        <p:nvSpPr>
          <p:cNvPr id="5632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6325" name="Rectangle 3"/>
          <p:cNvSpPr>
            <a:spLocks noGrp="1" noRot="1" noChangeArrowheads="1"/>
          </p:cNvSpPr>
          <p:nvPr>
            <p:ph type="body" idx="4294967295"/>
          </p:nvPr>
        </p:nvSpPr>
        <p:spPr/>
        <p:txBody>
          <a:bodyPr/>
          <a:lstStyle/>
          <a:p>
            <a:pPr marL="968375" lvl="1" indent="-344488" algn="just" eaLnBrk="1" hangingPunct="1"/>
            <a:r>
              <a:rPr lang="zh-CN" sz="2000" smtClean="0"/>
              <a:t>注意</a:t>
            </a:r>
          </a:p>
          <a:p>
            <a:pPr marL="1344613" lvl="2" indent="-196850" algn="just" eaLnBrk="1" hangingPunct="1"/>
            <a:r>
              <a:rPr lang="zh-CN" sz="1800" smtClean="0"/>
              <a:t>上半部分的终止判别</a:t>
            </a:r>
          </a:p>
          <a:p>
            <a:pPr marL="1344613" lvl="2" indent="-196850" algn="just" eaLnBrk="1" hangingPunct="1"/>
            <a:r>
              <a:rPr lang="zh-CN" sz="1800" smtClean="0"/>
              <a:t>下半部分误差项的初值</a:t>
            </a:r>
          </a:p>
          <a:p>
            <a:pPr marL="968375" lvl="1" indent="-344488" algn="just" eaLnBrk="1" hangingPunct="1"/>
            <a:r>
              <a:rPr lang="zh-CN" sz="2000" smtClean="0"/>
              <a:t>算法步骤</a:t>
            </a:r>
          </a:p>
          <a:p>
            <a:pPr marL="1344613" lvl="2" indent="-196850" algn="just" eaLnBrk="1" hangingPunct="1">
              <a:buFont typeface="Wingdings" pitchFamily="2" charset="2"/>
              <a:buAutoNum type="arabicPeriod"/>
            </a:pPr>
            <a:r>
              <a:rPr lang="zh-CN" sz="1800" smtClean="0"/>
              <a:t>输入椭圆的长半轴</a:t>
            </a:r>
            <a:r>
              <a:rPr lang="en-US" altLang="zh-CN" sz="1800" smtClean="0"/>
              <a:t>a</a:t>
            </a:r>
            <a:r>
              <a:rPr lang="zh-CN" sz="1800" smtClean="0"/>
              <a:t>和短半轴</a:t>
            </a:r>
            <a:r>
              <a:rPr lang="en-US" altLang="zh-CN" sz="1800" smtClean="0"/>
              <a:t>b</a:t>
            </a:r>
          </a:p>
          <a:p>
            <a:pPr marL="1344613" lvl="2" indent="-196850" algn="just" eaLnBrk="1" hangingPunct="1">
              <a:buFont typeface="Wingdings" pitchFamily="2" charset="2"/>
              <a:buAutoNum type="arabicPeriod"/>
            </a:pPr>
            <a:r>
              <a:rPr lang="zh-CN" sz="1800" smtClean="0"/>
              <a:t>计算初始值</a:t>
            </a:r>
            <a:r>
              <a:rPr lang="en-US" altLang="zh-CN" sz="1800" smtClean="0"/>
              <a:t>d=b</a:t>
            </a:r>
            <a:r>
              <a:rPr lang="en-US" altLang="zh-CN" sz="1800" baseline="30000" smtClean="0"/>
              <a:t>2</a:t>
            </a:r>
            <a:r>
              <a:rPr lang="en-US" altLang="zh-CN" sz="1800" smtClean="0"/>
              <a:t>+a</a:t>
            </a:r>
            <a:r>
              <a:rPr lang="en-US" altLang="zh-CN" sz="1800" baseline="30000" smtClean="0"/>
              <a:t>2</a:t>
            </a:r>
            <a:r>
              <a:rPr lang="en-US" altLang="zh-CN" sz="1800" smtClean="0"/>
              <a:t>(-b+0.25)</a:t>
            </a:r>
            <a:r>
              <a:rPr lang="zh-CN" sz="1800" smtClean="0"/>
              <a:t>、</a:t>
            </a:r>
            <a:r>
              <a:rPr lang="en-US" altLang="zh-CN" sz="1800" smtClean="0"/>
              <a:t>x=0</a:t>
            </a:r>
            <a:r>
              <a:rPr lang="zh-CN" sz="1800" smtClean="0"/>
              <a:t>、</a:t>
            </a:r>
            <a:r>
              <a:rPr lang="en-US" altLang="zh-CN" sz="1800" smtClean="0"/>
              <a:t>y=b</a:t>
            </a:r>
          </a:p>
          <a:p>
            <a:pPr marL="1344613" lvl="2" indent="-196850" algn="just" eaLnBrk="1" hangingPunct="1">
              <a:buFont typeface="Wingdings" pitchFamily="2" charset="2"/>
              <a:buAutoNum type="arabicPeriod"/>
            </a:pPr>
            <a:r>
              <a:rPr lang="zh-CN" sz="1800" smtClean="0"/>
              <a:t>绘制点</a:t>
            </a:r>
            <a:r>
              <a:rPr lang="en-US" altLang="zh-CN" sz="1800" smtClean="0"/>
              <a:t>(x,y)</a:t>
            </a:r>
            <a:r>
              <a:rPr lang="zh-CN" sz="1800" smtClean="0"/>
              <a:t>及其在四分象限上的另外三个对称点</a:t>
            </a:r>
          </a:p>
          <a:p>
            <a:pPr marL="1344613" lvl="2" indent="-196850" algn="just" eaLnBrk="1" hangingPunct="1">
              <a:buFont typeface="Wingdings" pitchFamily="2" charset="2"/>
              <a:buAutoNum type="arabicPeriod"/>
            </a:pPr>
            <a:r>
              <a:rPr lang="zh-CN" sz="1800" smtClean="0"/>
              <a:t>判断</a:t>
            </a:r>
            <a:r>
              <a:rPr lang="en-US" altLang="zh-CN" sz="1800" smtClean="0"/>
              <a:t>d</a:t>
            </a:r>
            <a:r>
              <a:rPr lang="zh-CN" sz="1800" smtClean="0"/>
              <a:t>的符号。若</a:t>
            </a:r>
            <a:r>
              <a:rPr lang="en-US" altLang="zh-CN" sz="1800" smtClean="0"/>
              <a:t>d≤0</a:t>
            </a:r>
            <a:r>
              <a:rPr lang="zh-CN" sz="1800" smtClean="0"/>
              <a:t>，则先将</a:t>
            </a:r>
            <a:r>
              <a:rPr lang="en-US" altLang="zh-CN" sz="1800" smtClean="0"/>
              <a:t>d</a:t>
            </a:r>
            <a:r>
              <a:rPr lang="zh-CN" sz="1800" smtClean="0"/>
              <a:t>更新为</a:t>
            </a:r>
            <a:r>
              <a:rPr lang="en-US" altLang="zh-CN" sz="1800" smtClean="0"/>
              <a:t>d+b</a:t>
            </a:r>
            <a:r>
              <a:rPr lang="en-US" altLang="zh-CN" sz="1800" baseline="30000" smtClean="0"/>
              <a:t>2</a:t>
            </a:r>
            <a:r>
              <a:rPr lang="en-US" altLang="zh-CN" sz="1800" smtClean="0"/>
              <a:t>(2x+3)</a:t>
            </a:r>
            <a:r>
              <a:rPr lang="zh-CN" sz="1800" smtClean="0"/>
              <a:t>，再将</a:t>
            </a:r>
            <a:r>
              <a:rPr lang="en-US" altLang="zh-CN" sz="1800" smtClean="0"/>
              <a:t>(x,y)</a:t>
            </a:r>
            <a:r>
              <a:rPr lang="zh-CN" sz="1800" smtClean="0"/>
              <a:t>更新为</a:t>
            </a:r>
            <a:r>
              <a:rPr lang="en-US" altLang="zh-CN" sz="1800" smtClean="0"/>
              <a:t>(x+1,y)</a:t>
            </a:r>
            <a:r>
              <a:rPr lang="zh-CN" sz="1800" smtClean="0"/>
              <a:t>；否则先将</a:t>
            </a:r>
            <a:r>
              <a:rPr lang="en-US" altLang="zh-CN" sz="1800" smtClean="0"/>
              <a:t>d</a:t>
            </a:r>
            <a:r>
              <a:rPr lang="zh-CN" sz="1800" smtClean="0"/>
              <a:t>更新为</a:t>
            </a:r>
            <a:r>
              <a:rPr lang="en-US" altLang="zh-CN" sz="1800" smtClean="0"/>
              <a:t>d+b</a:t>
            </a:r>
            <a:r>
              <a:rPr lang="en-US" altLang="zh-CN" sz="1800" baseline="30000" smtClean="0"/>
              <a:t>2</a:t>
            </a:r>
            <a:r>
              <a:rPr lang="en-US" altLang="zh-CN" sz="1800" smtClean="0"/>
              <a:t>(2x+3)+a</a:t>
            </a:r>
            <a:r>
              <a:rPr lang="en-US" altLang="zh-CN" sz="1800" baseline="30000" smtClean="0"/>
              <a:t>2</a:t>
            </a:r>
            <a:r>
              <a:rPr lang="en-US" altLang="zh-CN" sz="1800" smtClean="0"/>
              <a:t>(-2y+2)</a:t>
            </a:r>
            <a:r>
              <a:rPr lang="zh-CN" sz="1800" smtClean="0"/>
              <a:t>，再将</a:t>
            </a:r>
            <a:r>
              <a:rPr lang="en-US" altLang="zh-CN" sz="1800" smtClean="0"/>
              <a:t>(x,y)</a:t>
            </a:r>
            <a:r>
              <a:rPr lang="zh-CN" sz="1800" smtClean="0"/>
              <a:t>更新为</a:t>
            </a:r>
            <a:r>
              <a:rPr lang="en-US" altLang="zh-CN" sz="1800" smtClean="0"/>
              <a:t>(x+1,y-1)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CB25CA-16E8-4644-A2CD-4BC470F360F5}" type="datetime1">
              <a:rPr lang="en-US" altLang="zh-CN" sz="1400"/>
              <a:pPr eaLnBrk="1" hangingPunct="1"/>
              <a:t>12/30/2016</a:t>
            </a:fld>
            <a:endParaRPr lang="en-US" altLang="zh-CN" sz="1400"/>
          </a:p>
        </p:txBody>
      </p:sp>
      <p:sp>
        <p:nvSpPr>
          <p:cNvPr id="16388"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4A0C1DF6-102B-49DF-B5B5-B828E484DA47}" type="slidenum">
              <a:rPr lang="en-US" altLang="zh-CN" sz="1400"/>
              <a:pPr algn="r" eaLnBrk="1" hangingPunct="1"/>
              <a:t>41</a:t>
            </a:fld>
            <a:endParaRPr lang="en-US" altLang="zh-CN" sz="1400"/>
          </a:p>
        </p:txBody>
      </p:sp>
      <p:sp>
        <p:nvSpPr>
          <p:cNvPr id="16389"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6390" name="Rectangle 3"/>
          <p:cNvSpPr>
            <a:spLocks noGrp="1" noRot="1" noChangeArrowheads="1"/>
          </p:cNvSpPr>
          <p:nvPr>
            <p:ph type="body" idx="4294967295"/>
          </p:nvPr>
        </p:nvSpPr>
        <p:spPr/>
        <p:txBody>
          <a:bodyPr/>
          <a:lstStyle/>
          <a:p>
            <a:pPr marL="1412875" lvl="2" algn="just" eaLnBrk="1" hangingPunct="1">
              <a:buFont typeface="Wingdings" pitchFamily="2" charset="2"/>
              <a:buAutoNum type="arabicPeriod" startAt="5"/>
            </a:pPr>
            <a:r>
              <a:rPr lang="zh-CN" sz="1800" smtClean="0"/>
              <a:t>当</a:t>
            </a:r>
            <a:r>
              <a:rPr lang="en-US" altLang="zh-CN" sz="1800" smtClean="0"/>
              <a:t>b</a:t>
            </a:r>
            <a:r>
              <a:rPr lang="en-US" altLang="zh-CN" sz="1800" baseline="30000" smtClean="0"/>
              <a:t>2</a:t>
            </a:r>
            <a:r>
              <a:rPr lang="en-US" altLang="zh-CN" sz="1800" smtClean="0"/>
              <a:t>(x+1)&lt;a</a:t>
            </a:r>
            <a:r>
              <a:rPr lang="en-US" altLang="zh-CN" sz="1800" baseline="30000" smtClean="0"/>
              <a:t>2</a:t>
            </a:r>
            <a:r>
              <a:rPr lang="en-US" altLang="zh-CN" sz="1800" smtClean="0"/>
              <a:t>(y-0.5)</a:t>
            </a:r>
            <a:r>
              <a:rPr lang="zh-CN" sz="1800" smtClean="0"/>
              <a:t>时，重复步骤</a:t>
            </a:r>
            <a:r>
              <a:rPr lang="en-US" altLang="zh-CN" sz="1800" smtClean="0"/>
              <a:t>3</a:t>
            </a:r>
            <a:r>
              <a:rPr lang="zh-CN" sz="1800" smtClean="0"/>
              <a:t>和</a:t>
            </a:r>
            <a:r>
              <a:rPr lang="en-US" altLang="zh-CN" sz="1800" smtClean="0"/>
              <a:t>4</a:t>
            </a:r>
            <a:r>
              <a:rPr lang="zh-CN" sz="1800" smtClean="0"/>
              <a:t>。否则转到步骤</a:t>
            </a:r>
            <a:r>
              <a:rPr lang="en-US" altLang="zh-CN" sz="1800" smtClean="0"/>
              <a:t>6</a:t>
            </a:r>
          </a:p>
          <a:p>
            <a:pPr marL="1412875" lvl="2" algn="just" eaLnBrk="1" hangingPunct="1">
              <a:buFont typeface="Wingdings" pitchFamily="2" charset="2"/>
              <a:buAutoNum type="arabicPeriod" startAt="5"/>
            </a:pPr>
            <a:r>
              <a:rPr lang="zh-CN" sz="1800" smtClean="0"/>
              <a:t>用上半部分计算的最后点</a:t>
            </a:r>
            <a:r>
              <a:rPr lang="en-US" altLang="zh-CN" sz="1800" smtClean="0"/>
              <a:t>(x,y)</a:t>
            </a:r>
            <a:r>
              <a:rPr lang="zh-CN" sz="1800" smtClean="0"/>
              <a:t>来计算下半部分中</a:t>
            </a:r>
            <a:r>
              <a:rPr lang="en-US" altLang="zh-CN" sz="1800" smtClean="0"/>
              <a:t>d</a:t>
            </a:r>
            <a:r>
              <a:rPr lang="zh-CN" sz="1800" smtClean="0"/>
              <a:t>的初值</a:t>
            </a:r>
          </a:p>
          <a:p>
            <a:pPr marL="609600" indent="-609600" algn="just" eaLnBrk="1" hangingPunct="1">
              <a:buSzPct val="85000"/>
              <a:buFont typeface="Wingdings" pitchFamily="2" charset="2"/>
              <a:buAutoNum type="arabicPeriod" startAt="5"/>
            </a:pPr>
            <a:endParaRPr lang="zh-CN" altLang="zh-CN" sz="1600" smtClean="0"/>
          </a:p>
          <a:p>
            <a:pPr marL="2201863" lvl="3" indent="-381000" algn="just" eaLnBrk="1" hangingPunct="1">
              <a:buSzPct val="85000"/>
              <a:buFont typeface="Wingdings" pitchFamily="2" charset="2"/>
              <a:buAutoNum type="arabicPeriod" startAt="5"/>
            </a:pPr>
            <a:endParaRPr lang="zh-CN" altLang="zh-CN" sz="1600" smtClean="0"/>
          </a:p>
          <a:p>
            <a:pPr marL="1412875" lvl="2" algn="just" eaLnBrk="1" hangingPunct="1">
              <a:buFont typeface="Wingdings" pitchFamily="2" charset="2"/>
              <a:buAutoNum type="arabicPeriod" startAt="5"/>
            </a:pPr>
            <a:r>
              <a:rPr lang="zh-CN" sz="1800" smtClean="0"/>
              <a:t>绘制点</a:t>
            </a:r>
            <a:r>
              <a:rPr lang="en-US" altLang="zh-CN" sz="1800" smtClean="0"/>
              <a:t>(x,y)</a:t>
            </a:r>
            <a:r>
              <a:rPr lang="zh-CN" sz="1800" smtClean="0"/>
              <a:t>及其在四分象限上的另外三个对称点</a:t>
            </a:r>
          </a:p>
          <a:p>
            <a:pPr marL="1412875" lvl="2" algn="just" eaLnBrk="1" hangingPunct="1">
              <a:buFont typeface="Wingdings" pitchFamily="2" charset="2"/>
              <a:buAutoNum type="arabicPeriod" startAt="5"/>
            </a:pPr>
            <a:r>
              <a:rPr lang="zh-CN" sz="1800" smtClean="0"/>
              <a:t>判断</a:t>
            </a:r>
            <a:r>
              <a:rPr lang="en-US" altLang="zh-CN" sz="1800" smtClean="0"/>
              <a:t>d</a:t>
            </a:r>
            <a:r>
              <a:rPr lang="zh-CN" sz="1800" smtClean="0"/>
              <a:t>的符号。若</a:t>
            </a:r>
            <a:r>
              <a:rPr lang="en-US" altLang="zh-CN" sz="1800" smtClean="0"/>
              <a:t>d≤0</a:t>
            </a:r>
            <a:r>
              <a:rPr lang="zh-CN" sz="1800" smtClean="0"/>
              <a:t>，则先将</a:t>
            </a:r>
            <a:r>
              <a:rPr lang="en-US" altLang="zh-CN" sz="1800" smtClean="0"/>
              <a:t>d</a:t>
            </a:r>
            <a:r>
              <a:rPr lang="zh-CN" sz="1800" smtClean="0"/>
              <a:t>更新为</a:t>
            </a:r>
            <a:r>
              <a:rPr lang="en-US" altLang="zh-CN" sz="1800" smtClean="0"/>
              <a:t>b</a:t>
            </a:r>
            <a:r>
              <a:rPr lang="en-US" altLang="zh-CN" sz="1800" baseline="30000" smtClean="0"/>
              <a:t>2</a:t>
            </a:r>
            <a:r>
              <a:rPr lang="en-US" altLang="zh-CN" sz="1800" smtClean="0"/>
              <a:t>(2x</a:t>
            </a:r>
            <a:r>
              <a:rPr lang="en-US" altLang="zh-CN" sz="1800" baseline="-30000" smtClean="0"/>
              <a:t>i</a:t>
            </a:r>
            <a:r>
              <a:rPr lang="en-US" altLang="zh-CN" sz="1800" smtClean="0"/>
              <a:t>+2)+a</a:t>
            </a:r>
            <a:r>
              <a:rPr lang="en-US" altLang="zh-CN" sz="1800" baseline="30000" smtClean="0"/>
              <a:t>2</a:t>
            </a:r>
            <a:r>
              <a:rPr lang="en-US" altLang="zh-CN" sz="1800" smtClean="0"/>
              <a:t>(-2y</a:t>
            </a:r>
            <a:r>
              <a:rPr lang="en-US" altLang="zh-CN" sz="1800" baseline="-30000" smtClean="0"/>
              <a:t>i</a:t>
            </a:r>
            <a:r>
              <a:rPr lang="en-US" altLang="zh-CN" sz="1800" smtClean="0"/>
              <a:t>+3)</a:t>
            </a:r>
            <a:r>
              <a:rPr lang="zh-CN" sz="1800" smtClean="0"/>
              <a:t>，再将</a:t>
            </a:r>
            <a:r>
              <a:rPr lang="en-US" altLang="zh-CN" sz="1800" smtClean="0"/>
              <a:t>(x,y)</a:t>
            </a:r>
            <a:r>
              <a:rPr lang="zh-CN" sz="1800" smtClean="0"/>
              <a:t>更新为</a:t>
            </a:r>
            <a:r>
              <a:rPr lang="en-US" altLang="zh-CN" sz="1800" smtClean="0"/>
              <a:t>(x+1,y-1)</a:t>
            </a:r>
            <a:r>
              <a:rPr lang="zh-CN" sz="1800" smtClean="0"/>
              <a:t>；否则先将</a:t>
            </a:r>
            <a:r>
              <a:rPr lang="en-US" altLang="zh-CN" sz="1800" smtClean="0"/>
              <a:t>d</a:t>
            </a:r>
            <a:r>
              <a:rPr lang="zh-CN" sz="1800" smtClean="0"/>
              <a:t>更新为</a:t>
            </a:r>
            <a:r>
              <a:rPr lang="en-US" altLang="zh-CN" sz="1800" smtClean="0"/>
              <a:t>d+a</a:t>
            </a:r>
            <a:r>
              <a:rPr lang="en-US" altLang="zh-CN" sz="1800" baseline="30000" smtClean="0"/>
              <a:t>2</a:t>
            </a:r>
            <a:r>
              <a:rPr lang="en-US" altLang="zh-CN" sz="1800" smtClean="0"/>
              <a:t>(-2y</a:t>
            </a:r>
            <a:r>
              <a:rPr lang="en-US" altLang="zh-CN" sz="1800" baseline="-30000" smtClean="0"/>
              <a:t>i</a:t>
            </a:r>
            <a:r>
              <a:rPr lang="en-US" altLang="zh-CN" sz="1800" smtClean="0"/>
              <a:t>+3)</a:t>
            </a:r>
            <a:r>
              <a:rPr lang="zh-CN" sz="1800" smtClean="0"/>
              <a:t>，再将</a:t>
            </a:r>
            <a:r>
              <a:rPr lang="en-US" altLang="zh-CN" sz="1800" smtClean="0"/>
              <a:t>(x,y)</a:t>
            </a:r>
            <a:r>
              <a:rPr lang="zh-CN" sz="1800" smtClean="0"/>
              <a:t>更新为</a:t>
            </a:r>
            <a:r>
              <a:rPr lang="en-US" altLang="zh-CN" sz="1800" smtClean="0"/>
              <a:t>(x,y-1)</a:t>
            </a:r>
          </a:p>
          <a:p>
            <a:pPr marL="1412875" lvl="2" algn="just" eaLnBrk="1" hangingPunct="1">
              <a:buFont typeface="Wingdings" pitchFamily="2" charset="2"/>
              <a:buAutoNum type="arabicPeriod" startAt="5"/>
            </a:pPr>
            <a:r>
              <a:rPr lang="zh-CN" sz="1800" smtClean="0"/>
              <a:t>当</a:t>
            </a:r>
            <a:r>
              <a:rPr lang="en-US" altLang="zh-CN" sz="1800" smtClean="0"/>
              <a:t>y&gt;0</a:t>
            </a:r>
            <a:r>
              <a:rPr lang="zh-CN" sz="1800" smtClean="0"/>
              <a:t>时，重复步骤</a:t>
            </a:r>
            <a:r>
              <a:rPr lang="en-US" altLang="zh-CN" sz="1800" smtClean="0"/>
              <a:t>7</a:t>
            </a:r>
            <a:r>
              <a:rPr lang="zh-CN" sz="1800" smtClean="0"/>
              <a:t>和</a:t>
            </a:r>
            <a:r>
              <a:rPr lang="en-US" altLang="zh-CN" sz="1800" smtClean="0"/>
              <a:t>8</a:t>
            </a:r>
            <a:r>
              <a:rPr lang="zh-CN" sz="1800" smtClean="0"/>
              <a:t>。否则结束</a:t>
            </a:r>
          </a:p>
        </p:txBody>
      </p:sp>
      <p:graphicFrame>
        <p:nvGraphicFramePr>
          <p:cNvPr id="45062" name="Object 6"/>
          <p:cNvGraphicFramePr>
            <a:graphicFrameLocks noChangeAspect="1"/>
          </p:cNvGraphicFramePr>
          <p:nvPr/>
        </p:nvGraphicFramePr>
        <p:xfrm>
          <a:off x="2484438" y="2565400"/>
          <a:ext cx="4897437" cy="455613"/>
        </p:xfrm>
        <a:graphic>
          <a:graphicData uri="http://schemas.openxmlformats.org/presentationml/2006/ole">
            <mc:AlternateContent xmlns:mc="http://schemas.openxmlformats.org/markup-compatibility/2006">
              <mc:Choice xmlns:v="urn:schemas-microsoft-com:vml" Requires="v">
                <p:oleObj spid="_x0000_s16394" r:id="rId3" imgW="2184717" imgH="228917" progId="Equation.3">
                  <p:embed/>
                </p:oleObj>
              </mc:Choice>
              <mc:Fallback>
                <p:oleObj r:id="rId3" imgW="2184717" imgH="2289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565400"/>
                        <a:ext cx="48974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45062"/>
                                        </p:tgtEl>
                                        <p:attrNameLst>
                                          <p:attrName>style.visibility</p:attrName>
                                        </p:attrNameLst>
                                      </p:cBhvr>
                                      <p:to>
                                        <p:strVal val="visible"/>
                                      </p:to>
                                    </p:set>
                                    <p:anim to="" calcmode="lin" valueType="num">
                                      <p:cBhvr>
                                        <p:cTn id="7" dur="1" fill="hold"/>
                                        <p:tgtEl>
                                          <p:spTgt spid="4506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B9A708-1294-45C8-8870-79050957ADA5}" type="datetime1">
              <a:rPr lang="en-US" altLang="zh-CN" sz="1400"/>
              <a:pPr eaLnBrk="1" hangingPunct="1"/>
              <a:t>12/30/2016</a:t>
            </a:fld>
            <a:endParaRPr lang="en-US" altLang="zh-CN" sz="1400"/>
          </a:p>
        </p:txBody>
      </p:sp>
      <p:sp>
        <p:nvSpPr>
          <p:cNvPr id="5734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588804B-AC89-480D-A7F1-B1C6FD97EB19}" type="slidenum">
              <a:rPr lang="en-US" altLang="zh-CN" sz="1400"/>
              <a:pPr algn="r" eaLnBrk="1" hangingPunct="1"/>
              <a:t>42</a:t>
            </a:fld>
            <a:endParaRPr lang="en-US" altLang="zh-CN" sz="1400"/>
          </a:p>
        </p:txBody>
      </p:sp>
      <p:sp>
        <p:nvSpPr>
          <p:cNvPr id="5734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7349" name="Rectangle 3"/>
          <p:cNvSpPr>
            <a:spLocks noGrp="1" noRot="1" noChangeArrowheads="1"/>
          </p:cNvSpPr>
          <p:nvPr>
            <p:ph type="body" idx="4294967295"/>
          </p:nvPr>
        </p:nvSpPr>
        <p:spPr/>
        <p:txBody>
          <a:bodyPr/>
          <a:lstStyle/>
          <a:p>
            <a:pPr eaLnBrk="1" hangingPunct="1"/>
            <a:r>
              <a:rPr lang="en-US" altLang="zh-CN" sz="2400" smtClean="0"/>
              <a:t>4.3 </a:t>
            </a:r>
            <a:r>
              <a:rPr lang="zh-CN" sz="2400" smtClean="0"/>
              <a:t>多边形区域填充</a:t>
            </a:r>
          </a:p>
          <a:p>
            <a:pPr algn="just" eaLnBrk="1" hangingPunct="1"/>
            <a:r>
              <a:rPr lang="zh-CN" sz="2400" smtClean="0"/>
              <a:t>多边形的表示方法</a:t>
            </a:r>
          </a:p>
          <a:p>
            <a:pPr lvl="1" algn="just" eaLnBrk="1" hangingPunct="1"/>
            <a:r>
              <a:rPr lang="zh-CN" sz="2000" smtClean="0"/>
              <a:t>顶点表示</a:t>
            </a:r>
          </a:p>
          <a:p>
            <a:pPr lvl="2" algn="just" eaLnBrk="1" hangingPunct="1"/>
            <a:r>
              <a:rPr lang="zh-CN" sz="1800" smtClean="0"/>
              <a:t>用多边形的顶点序列来表示多边形。直观、几何意义强、占内存少，易于进行几何变换，但由于它没有明确指出哪些象素在多边形内，故不能直接用于面着色</a:t>
            </a:r>
          </a:p>
          <a:p>
            <a:pPr lvl="1" algn="just" eaLnBrk="1" hangingPunct="1"/>
            <a:r>
              <a:rPr lang="zh-CN" sz="2000" smtClean="0"/>
              <a:t>点阵表示</a:t>
            </a:r>
          </a:p>
          <a:p>
            <a:pPr lvl="2" algn="just" eaLnBrk="1" hangingPunct="1"/>
            <a:r>
              <a:rPr lang="zh-CN" sz="1800" smtClean="0"/>
              <a:t>用位于多边形内的象素集合来刻画多边形。这种表示丢失了许多几何信息，但便于帧缓冲器表示图形，是面着色所需要的图形表示形式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CD80268-E5B9-44EA-8261-B0E8C31CDC7D}" type="datetime1">
              <a:rPr lang="en-US" altLang="zh-CN" sz="1400"/>
              <a:pPr eaLnBrk="1" hangingPunct="1"/>
              <a:t>12/30/2016</a:t>
            </a:fld>
            <a:endParaRPr lang="en-US" altLang="zh-CN" sz="1400"/>
          </a:p>
        </p:txBody>
      </p:sp>
      <p:sp>
        <p:nvSpPr>
          <p:cNvPr id="5837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FA0A8E4-3E4B-4CED-9361-A07DDFDEF7AC}" type="slidenum">
              <a:rPr lang="en-US" altLang="zh-CN" sz="1400"/>
              <a:pPr algn="r" eaLnBrk="1" hangingPunct="1"/>
              <a:t>43</a:t>
            </a:fld>
            <a:endParaRPr lang="en-US" altLang="zh-CN" sz="1400"/>
          </a:p>
        </p:txBody>
      </p:sp>
      <p:sp>
        <p:nvSpPr>
          <p:cNvPr id="5837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8373" name="Rectangle 3"/>
          <p:cNvSpPr>
            <a:spLocks noGrp="1" noRot="1" noChangeArrowheads="1"/>
          </p:cNvSpPr>
          <p:nvPr>
            <p:ph type="body" idx="4294967295"/>
          </p:nvPr>
        </p:nvSpPr>
        <p:spPr/>
        <p:txBody>
          <a:bodyPr/>
          <a:lstStyle/>
          <a:p>
            <a:pPr marL="0" indent="0" algn="just" eaLnBrk="1" hangingPunct="1"/>
            <a:r>
              <a:rPr lang="zh-CN" sz="2400" smtClean="0"/>
              <a:t>多边形分类</a:t>
            </a:r>
          </a:p>
          <a:p>
            <a:pPr lvl="1" algn="just" eaLnBrk="1" hangingPunct="1"/>
            <a:r>
              <a:rPr lang="zh-CN" sz="2000" smtClean="0"/>
              <a:t>凸多边形</a:t>
            </a:r>
          </a:p>
          <a:p>
            <a:pPr lvl="2" algn="just" eaLnBrk="1" hangingPunct="1"/>
            <a:r>
              <a:rPr lang="zh-CN" sz="1800" smtClean="0"/>
              <a:t>任意两顶点间的连线均在多边形内</a:t>
            </a:r>
          </a:p>
          <a:p>
            <a:pPr lvl="1" algn="just" eaLnBrk="1" hangingPunct="1"/>
            <a:r>
              <a:rPr lang="zh-CN" sz="2000" smtClean="0"/>
              <a:t>凹多边形</a:t>
            </a:r>
          </a:p>
          <a:p>
            <a:pPr lvl="2" algn="just" eaLnBrk="1" hangingPunct="1"/>
            <a:r>
              <a:rPr lang="zh-CN" sz="1800" smtClean="0"/>
              <a:t>任意两顶点间的连线有不在多边形内的部分</a:t>
            </a:r>
          </a:p>
          <a:p>
            <a:pPr lvl="1" algn="just" eaLnBrk="1" hangingPunct="1"/>
            <a:r>
              <a:rPr lang="zh-CN" sz="2000" smtClean="0"/>
              <a:t>含内环的多边形</a:t>
            </a:r>
          </a:p>
          <a:p>
            <a:pPr lvl="2" algn="just" eaLnBrk="1" hangingPunct="1"/>
            <a:r>
              <a:rPr lang="zh-CN" sz="1800" smtClean="0"/>
              <a:t>指多边形内再套有多边形，多边形内的多边形也叫内环，内环之间不能相交</a:t>
            </a:r>
          </a:p>
          <a:p>
            <a:pPr marL="0" indent="0" algn="just" eaLnBrk="1" hangingPunct="1"/>
            <a:r>
              <a:rPr lang="zh-CN" sz="2400" smtClean="0"/>
              <a:t>区域填充</a:t>
            </a:r>
          </a:p>
          <a:p>
            <a:pPr lvl="1" algn="just" eaLnBrk="1" hangingPunct="1"/>
            <a:r>
              <a:rPr lang="zh-CN" sz="2000" smtClean="0"/>
              <a:t>给出一个区域的边界，对边界范围内的所有象素赋予指定的颜色。首先确定需要填充哪些象素，然后确定用什么颜色填充。区域填充中最常用的是多边形填色</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956D20-5CF2-4655-BC06-022FA01D09C8}" type="datetime1">
              <a:rPr lang="en-US" altLang="zh-CN" sz="1400"/>
              <a:pPr eaLnBrk="1" hangingPunct="1"/>
              <a:t>12/30/2016</a:t>
            </a:fld>
            <a:endParaRPr lang="en-US" altLang="zh-CN" sz="1400"/>
          </a:p>
        </p:txBody>
      </p:sp>
      <p:sp>
        <p:nvSpPr>
          <p:cNvPr id="5939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49C56085-A663-41C7-A864-7DB8EB3117C4}" type="slidenum">
              <a:rPr lang="en-US" altLang="zh-CN" sz="1400"/>
              <a:pPr algn="r" eaLnBrk="1" hangingPunct="1"/>
              <a:t>44</a:t>
            </a:fld>
            <a:endParaRPr lang="en-US" altLang="zh-CN" sz="1400"/>
          </a:p>
        </p:txBody>
      </p:sp>
      <p:sp>
        <p:nvSpPr>
          <p:cNvPr id="5939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59397" name="Rectangle 3"/>
          <p:cNvSpPr>
            <a:spLocks noChangeArrowheads="1"/>
          </p:cNvSpPr>
          <p:nvPr/>
        </p:nvSpPr>
        <p:spPr bwMode="auto">
          <a:xfrm>
            <a:off x="0" y="248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59398" name="Picture 4" descr="http://www.lnnu.edu.cn/xdjyjx/tuxing/Chapter2/CG_Gif_2_00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47813" y="2133600"/>
            <a:ext cx="66246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Rectangle 5"/>
          <p:cNvSpPr>
            <a:spLocks noChangeArrowheads="1"/>
          </p:cNvSpPr>
          <p:nvPr/>
        </p:nvSpPr>
        <p:spPr bwMode="auto">
          <a:xfrm>
            <a:off x="3132138" y="5445125"/>
            <a:ext cx="235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4.3.1 </a:t>
            </a:r>
            <a:r>
              <a:rPr lang="zh-CN">
                <a:cs typeface="Times New Roman" pitchFamily="18" charset="0"/>
              </a:rPr>
              <a:t>多边形的种类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89796F-1155-4138-A47F-F2D70964D1A7}" type="datetime1">
              <a:rPr lang="en-US" altLang="zh-CN" sz="1400"/>
              <a:pPr eaLnBrk="1" hangingPunct="1"/>
              <a:t>12/30/2016</a:t>
            </a:fld>
            <a:endParaRPr lang="en-US" altLang="zh-CN" sz="1400"/>
          </a:p>
        </p:txBody>
      </p:sp>
      <p:sp>
        <p:nvSpPr>
          <p:cNvPr id="6041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242D0D0-8122-4F93-AE95-9BBB96D77B8D}" type="slidenum">
              <a:rPr lang="en-US" altLang="zh-CN" sz="1400"/>
              <a:pPr algn="r" eaLnBrk="1" hangingPunct="1"/>
              <a:t>45</a:t>
            </a:fld>
            <a:endParaRPr lang="en-US" altLang="zh-CN" sz="1400"/>
          </a:p>
        </p:txBody>
      </p:sp>
      <p:sp>
        <p:nvSpPr>
          <p:cNvPr id="6042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0421" name="Rectangle 3"/>
          <p:cNvSpPr>
            <a:spLocks noGrp="1" noRot="1" noChangeArrowheads="1"/>
          </p:cNvSpPr>
          <p:nvPr>
            <p:ph type="body" idx="4294967295"/>
          </p:nvPr>
        </p:nvSpPr>
        <p:spPr/>
        <p:txBody>
          <a:bodyPr/>
          <a:lstStyle/>
          <a:p>
            <a:pPr marL="179388" indent="-179388" algn="just" eaLnBrk="1" hangingPunct="1"/>
            <a:r>
              <a:rPr lang="zh-CN" sz="2400" dirty="0" smtClean="0"/>
              <a:t>多边形填充－扫描线算法</a:t>
            </a:r>
          </a:p>
          <a:p>
            <a:pPr marL="882650" lvl="1" indent="-342900" algn="just" eaLnBrk="1" hangingPunct="1"/>
            <a:r>
              <a:rPr lang="zh-CN" sz="2000" dirty="0" smtClean="0"/>
              <a:t>按扫描线顺序，计算扫描线与多边形的相交区间，再用制定的颜色显示这些区间的象素</a:t>
            </a:r>
          </a:p>
          <a:p>
            <a:pPr marL="882650" lvl="1" indent="-342900" algn="just" eaLnBrk="1" hangingPunct="1"/>
            <a:r>
              <a:rPr lang="zh-CN" sz="2000" dirty="0" smtClean="0"/>
              <a:t>对于一条扫描线，多边形的扫描转换过程分四个步骤</a:t>
            </a:r>
          </a:p>
          <a:p>
            <a:pPr marL="1366838" lvl="2" indent="-304800" algn="just" eaLnBrk="1" hangingPunct="1"/>
            <a:r>
              <a:rPr lang="zh-CN" sz="1800" dirty="0" smtClean="0"/>
              <a:t>求交：</a:t>
            </a:r>
            <a:r>
              <a:rPr lang="zh-CN" sz="2000" dirty="0" smtClean="0"/>
              <a:t>计算扫描线与多边形各边的交点</a:t>
            </a:r>
          </a:p>
          <a:p>
            <a:pPr marL="1366838" lvl="2" indent="-304800" algn="just" eaLnBrk="1" hangingPunct="1"/>
            <a:r>
              <a:rPr lang="zh-CN" sz="1800" dirty="0" smtClean="0"/>
              <a:t>排序：</a:t>
            </a:r>
            <a:r>
              <a:rPr lang="zh-CN" sz="2000" dirty="0" smtClean="0"/>
              <a:t>把所有交点按</a:t>
            </a:r>
            <a:r>
              <a:rPr lang="en-US" altLang="zh-CN" sz="2000" dirty="0" smtClean="0"/>
              <a:t>x</a:t>
            </a:r>
            <a:r>
              <a:rPr lang="zh-CN" sz="2000" dirty="0" smtClean="0"/>
              <a:t>值递增顺序排序</a:t>
            </a:r>
          </a:p>
          <a:p>
            <a:pPr marL="1366838" lvl="2" indent="-304800" algn="just" eaLnBrk="1" hangingPunct="1"/>
            <a:r>
              <a:rPr lang="zh-CN" sz="1800" dirty="0" smtClean="0"/>
              <a:t>配对：</a:t>
            </a:r>
            <a:r>
              <a:rPr lang="zh-CN" sz="2000" dirty="0" smtClean="0"/>
              <a:t>第一个与第二个，第三个与第四个等；每对交点代表扫描线与多边形一个相交区间</a:t>
            </a:r>
          </a:p>
          <a:p>
            <a:pPr marL="1366838" lvl="2" indent="-304800" algn="just" eaLnBrk="1" hangingPunct="1"/>
            <a:r>
              <a:rPr lang="zh-CN" sz="1800" dirty="0" smtClean="0"/>
              <a:t>着色：</a:t>
            </a:r>
            <a:r>
              <a:rPr lang="zh-CN" sz="2000" dirty="0" smtClean="0"/>
              <a:t>把相交区间内的象素置成多边形颜色，把相交区间外的象素置成背景色</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3BD22C-EC31-464E-8D80-A402417CE880}" type="datetime1">
              <a:rPr lang="en-US" altLang="zh-CN" sz="1400"/>
              <a:pPr eaLnBrk="1" hangingPunct="1"/>
              <a:t>12/30/2016</a:t>
            </a:fld>
            <a:endParaRPr lang="en-US" altLang="zh-CN" sz="1400"/>
          </a:p>
        </p:txBody>
      </p:sp>
      <p:sp>
        <p:nvSpPr>
          <p:cNvPr id="17412"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B209289-767C-4B8E-BDFA-5769601EDD15}" type="slidenum">
              <a:rPr lang="en-US" altLang="zh-CN" sz="1400"/>
              <a:pPr algn="r" eaLnBrk="1" hangingPunct="1"/>
              <a:t>46</a:t>
            </a:fld>
            <a:endParaRPr lang="en-US" altLang="zh-CN" sz="1400"/>
          </a:p>
        </p:txBody>
      </p:sp>
      <p:sp>
        <p:nvSpPr>
          <p:cNvPr id="17413"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7414" name="Rectangle 3"/>
          <p:cNvSpPr>
            <a:spLocks noChangeArrowheads="1"/>
          </p:cNvSpPr>
          <p:nvPr/>
        </p:nvSpPr>
        <p:spPr bwMode="auto">
          <a:xfrm>
            <a:off x="0" y="2141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7415" name="Rectangle 4"/>
          <p:cNvSpPr>
            <a:spLocks noChangeArrowheads="1"/>
          </p:cNvSpPr>
          <p:nvPr/>
        </p:nvSpPr>
        <p:spPr bwMode="auto">
          <a:xfrm>
            <a:off x="2843213" y="5949950"/>
            <a:ext cx="349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4.3.2 </a:t>
            </a:r>
            <a:r>
              <a:rPr lang="zh-CN">
                <a:cs typeface="Times New Roman" pitchFamily="18" charset="0"/>
              </a:rPr>
              <a:t>一个多边形与若干扫描线</a:t>
            </a:r>
          </a:p>
        </p:txBody>
      </p:sp>
      <p:graphicFrame>
        <p:nvGraphicFramePr>
          <p:cNvPr id="17410" name="Object 7"/>
          <p:cNvGraphicFramePr>
            <a:graphicFrameLocks noChangeAspect="1"/>
          </p:cNvGraphicFramePr>
          <p:nvPr/>
        </p:nvGraphicFramePr>
        <p:xfrm>
          <a:off x="1116013" y="1700213"/>
          <a:ext cx="6935787" cy="4191000"/>
        </p:xfrm>
        <a:graphic>
          <a:graphicData uri="http://schemas.openxmlformats.org/presentationml/2006/ole">
            <mc:AlternateContent xmlns:mc="http://schemas.openxmlformats.org/markup-compatibility/2006">
              <mc:Choice xmlns:v="urn:schemas-microsoft-com:vml" Requires="v">
                <p:oleObj spid="_x0000_s17420" r:id="rId3" imgW="6935168" imgH="4191585" progId="PBrush">
                  <p:embed/>
                </p:oleObj>
              </mc:Choice>
              <mc:Fallback>
                <p:oleObj r:id="rId3" imgW="6935168" imgH="4191585"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69357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2AFF5E-9797-45A1-9F77-A53CCA5F1C1C}" type="datetime1">
              <a:rPr lang="en-US" altLang="zh-CN" sz="1400"/>
              <a:pPr eaLnBrk="1" hangingPunct="1"/>
              <a:t>12/30/2016</a:t>
            </a:fld>
            <a:endParaRPr lang="en-US" altLang="zh-CN" sz="1400"/>
          </a:p>
        </p:txBody>
      </p:sp>
      <p:sp>
        <p:nvSpPr>
          <p:cNvPr id="6144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14E4FA6-E40D-46DD-ADDD-02FF5066F3E1}" type="slidenum">
              <a:rPr lang="en-US" altLang="zh-CN" sz="1400"/>
              <a:pPr algn="r" eaLnBrk="1" hangingPunct="1"/>
              <a:t>47</a:t>
            </a:fld>
            <a:endParaRPr lang="en-US" altLang="zh-CN" sz="1400"/>
          </a:p>
        </p:txBody>
      </p:sp>
      <p:sp>
        <p:nvSpPr>
          <p:cNvPr id="6144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1445" name="Rectangle 3"/>
          <p:cNvSpPr>
            <a:spLocks noGrp="1" noRot="1" noChangeArrowheads="1"/>
          </p:cNvSpPr>
          <p:nvPr>
            <p:ph type="body" idx="4294967295"/>
          </p:nvPr>
        </p:nvSpPr>
        <p:spPr/>
        <p:txBody>
          <a:bodyPr/>
          <a:lstStyle/>
          <a:p>
            <a:pPr lvl="1" eaLnBrk="1" hangingPunct="1"/>
            <a:r>
              <a:rPr lang="zh-CN" sz="2000" smtClean="0"/>
              <a:t>活性边</a:t>
            </a:r>
          </a:p>
          <a:p>
            <a:pPr lvl="2" eaLnBrk="1" hangingPunct="1"/>
            <a:r>
              <a:rPr lang="zh-CN" sz="1800" smtClean="0"/>
              <a:t>与当前扫描线相交的边</a:t>
            </a:r>
          </a:p>
          <a:p>
            <a:pPr lvl="1" eaLnBrk="1" hangingPunct="1"/>
            <a:r>
              <a:rPr lang="zh-CN" sz="2000" smtClean="0"/>
              <a:t>活性边表</a:t>
            </a:r>
            <a:r>
              <a:rPr lang="en-US" altLang="zh-CN" sz="2000" smtClean="0"/>
              <a:t>(AET)</a:t>
            </a:r>
          </a:p>
          <a:p>
            <a:pPr lvl="2" eaLnBrk="1" hangingPunct="1"/>
            <a:r>
              <a:rPr lang="zh-CN" sz="1800" smtClean="0"/>
              <a:t>按与扫描线交点按</a:t>
            </a:r>
            <a:r>
              <a:rPr lang="en-US" altLang="zh-CN" sz="1800" smtClean="0"/>
              <a:t>x</a:t>
            </a:r>
            <a:r>
              <a:rPr lang="zh-CN" sz="1800" smtClean="0"/>
              <a:t>坐标递增顺序存放的活性边链表</a:t>
            </a:r>
          </a:p>
          <a:p>
            <a:pPr lvl="1" eaLnBrk="1" hangingPunct="1"/>
            <a:r>
              <a:rPr lang="zh-CN" sz="2000" smtClean="0"/>
              <a:t>为提高效率，在处理一条扫描线时，仅对与它相交的多边形的边进行求交运算</a:t>
            </a:r>
          </a:p>
          <a:p>
            <a:pPr lvl="1" eaLnBrk="1" hangingPunct="1"/>
            <a:r>
              <a:rPr lang="zh-CN" sz="2000" smtClean="0"/>
              <a:t>活性边表节点保存的信息</a:t>
            </a:r>
          </a:p>
          <a:p>
            <a:pPr lvl="2" eaLnBrk="1" hangingPunct="1"/>
            <a:r>
              <a:rPr lang="en-US" altLang="zh-CN" sz="1800" smtClean="0"/>
              <a:t>x</a:t>
            </a:r>
            <a:r>
              <a:rPr lang="zh-CN" sz="1800" smtClean="0"/>
              <a:t>：当前扫描线与边的交点</a:t>
            </a:r>
          </a:p>
          <a:p>
            <a:pPr lvl="2" eaLnBrk="1" hangingPunct="1"/>
            <a:r>
              <a:rPr lang="zh-CN" altLang="zh-CN" sz="1800" smtClean="0"/>
              <a:t>∆</a:t>
            </a:r>
            <a:r>
              <a:rPr lang="en-US" altLang="zh-CN" sz="1800" smtClean="0"/>
              <a:t>x</a:t>
            </a:r>
            <a:r>
              <a:rPr lang="zh-CN" sz="1800" smtClean="0"/>
              <a:t>：从当前扫描线到下一条扫描线之间的</a:t>
            </a:r>
            <a:r>
              <a:rPr lang="en-US" altLang="zh-CN" sz="1800" smtClean="0"/>
              <a:t>x</a:t>
            </a:r>
            <a:r>
              <a:rPr lang="zh-CN" sz="1800" smtClean="0"/>
              <a:t>增量</a:t>
            </a:r>
          </a:p>
          <a:p>
            <a:pPr lvl="2" eaLnBrk="1" hangingPunct="1"/>
            <a:r>
              <a:rPr lang="en-US" altLang="zh-CN" sz="1800" smtClean="0"/>
              <a:t>y</a:t>
            </a:r>
            <a:r>
              <a:rPr lang="en-US" altLang="zh-CN" sz="1800" baseline="-25000" smtClean="0"/>
              <a:t>max</a:t>
            </a:r>
            <a:r>
              <a:rPr lang="zh-CN" sz="1800" smtClean="0"/>
              <a:t>：边所交的最高扫描线号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5"/>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F269DA-A87C-4222-9C58-19913A3A7ECA}" type="datetime1">
              <a:rPr lang="en-US" altLang="zh-CN" sz="1400"/>
              <a:pPr eaLnBrk="1" hangingPunct="1"/>
              <a:t>12/30/2016</a:t>
            </a:fld>
            <a:endParaRPr lang="en-US" altLang="zh-CN" sz="1400"/>
          </a:p>
        </p:txBody>
      </p:sp>
      <p:sp>
        <p:nvSpPr>
          <p:cNvPr id="62467" name="灯片编号占位符 7"/>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FEC2CD1B-0C03-4051-9D83-7053D1D9C636}" type="slidenum">
              <a:rPr lang="en-US" altLang="zh-CN" sz="1400"/>
              <a:pPr algn="r" eaLnBrk="1" hangingPunct="1"/>
              <a:t>48</a:t>
            </a:fld>
            <a:endParaRPr lang="en-US" altLang="zh-CN" sz="1400"/>
          </a:p>
        </p:txBody>
      </p:sp>
      <p:sp>
        <p:nvSpPr>
          <p:cNvPr id="62468" name="Rectangle 2"/>
          <p:cNvSpPr>
            <a:spLocks noGrp="1" noRot="1" noChangeArrowheads="1"/>
          </p:cNvSpPr>
          <p:nvPr>
            <p:ph type="title" idx="4294967295"/>
          </p:nvPr>
        </p:nvSpPr>
        <p:spPr/>
        <p:txBody>
          <a:bodyPr/>
          <a:lstStyle/>
          <a:p>
            <a:pPr eaLnBrk="1" hangingPunct="1"/>
            <a:r>
              <a:rPr lang="zh-CN" b="1" u="sng" smtClean="0"/>
              <a:t>第四章：光栅图形学</a:t>
            </a:r>
          </a:p>
        </p:txBody>
      </p:sp>
      <p:pic>
        <p:nvPicPr>
          <p:cNvPr id="62469" name="Picture 3" descr="http://www.lnnu.edu.cn/xdjyjx/tuxing/Chapter2/CG_Gif_2_008.gif"/>
          <p:cNvPicPr>
            <a:picLocks noGrp="1" noChangeAspect="1" noChangeArrowheads="1"/>
          </p:cNvPicPr>
          <p:nvPr>
            <p:ph sz="quarter" idx="4294967295"/>
          </p:nvPr>
        </p:nvPicPr>
        <p:blipFill>
          <a:blip r:embed="rId2" r:link="rId3">
            <a:extLst>
              <a:ext uri="{28A0092B-C50C-407E-A947-70E740481C1C}">
                <a14:useLocalDpi xmlns:a14="http://schemas.microsoft.com/office/drawing/2010/main" val="0"/>
              </a:ext>
            </a:extLst>
          </a:blip>
          <a:srcRect/>
          <a:stretch>
            <a:fillRect/>
          </a:stretch>
        </p:blipFill>
        <p:spPr>
          <a:xfrm>
            <a:off x="468313" y="2349500"/>
            <a:ext cx="8145462" cy="1169988"/>
          </a:xfrm>
          <a:noFill/>
        </p:spPr>
      </p:pic>
      <p:pic>
        <p:nvPicPr>
          <p:cNvPr id="62470" name="Picture 4" descr="http://www.lnnu.edu.cn/xdjyjx/tuxing/Chapter2/CG_Gif_2_009.gif"/>
          <p:cNvPicPr>
            <a:picLocks noGrp="1" noChangeAspect="1" noChangeArrowheads="1"/>
          </p:cNvPicPr>
          <p:nvPr>
            <p:ph sz="quarter" idx="4294967295"/>
          </p:nvPr>
        </p:nvPicPr>
        <p:blipFill>
          <a:blip r:embed="rId4" r:link="rId5">
            <a:extLst>
              <a:ext uri="{28A0092B-C50C-407E-A947-70E740481C1C}">
                <a14:useLocalDpi xmlns:a14="http://schemas.microsoft.com/office/drawing/2010/main" val="0"/>
              </a:ext>
            </a:extLst>
          </a:blip>
          <a:srcRect/>
          <a:stretch>
            <a:fillRect/>
          </a:stretch>
        </p:blipFill>
        <p:spPr>
          <a:xfrm>
            <a:off x="1835150" y="4221163"/>
            <a:ext cx="5530850" cy="1133475"/>
          </a:xfrm>
          <a:noFill/>
        </p:spPr>
      </p:pic>
      <p:sp>
        <p:nvSpPr>
          <p:cNvPr id="62471" name="Rectangle 5"/>
          <p:cNvSpPr>
            <a:spLocks noChangeArrowheads="1"/>
          </p:cNvSpPr>
          <p:nvPr/>
        </p:nvSpPr>
        <p:spPr bwMode="auto">
          <a:xfrm>
            <a:off x="2555875" y="5949950"/>
            <a:ext cx="389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a:cs typeface="Times New Roman" pitchFamily="18" charset="0"/>
              </a:rPr>
              <a:t>图</a:t>
            </a:r>
            <a:r>
              <a:rPr lang="en-US" altLang="zh-CN">
                <a:cs typeface="Times New Roman" pitchFamily="18" charset="0"/>
              </a:rPr>
              <a:t>4.3.3</a:t>
            </a:r>
            <a:r>
              <a:rPr lang="zh-CN">
                <a:cs typeface="Times New Roman" pitchFamily="18" charset="0"/>
              </a:rPr>
              <a:t>扫描线</a:t>
            </a:r>
            <a:r>
              <a:rPr lang="en-US" altLang="zh-CN">
                <a:cs typeface="Times New Roman" pitchFamily="18" charset="0"/>
              </a:rPr>
              <a:t>6</a:t>
            </a:r>
            <a:r>
              <a:rPr lang="zh-CN">
                <a:cs typeface="Times New Roman" pitchFamily="18" charset="0"/>
              </a:rPr>
              <a:t>和</a:t>
            </a:r>
            <a:r>
              <a:rPr lang="en-US" altLang="zh-CN">
                <a:cs typeface="Times New Roman" pitchFamily="18" charset="0"/>
              </a:rPr>
              <a:t>7</a:t>
            </a:r>
            <a:r>
              <a:rPr lang="zh-CN">
                <a:cs typeface="Times New Roman" pitchFamily="18" charset="0"/>
              </a:rPr>
              <a:t>的活性边表</a:t>
            </a:r>
            <a:r>
              <a:rPr lang="en-US" altLang="zh-CN">
                <a:cs typeface="Times New Roman" pitchFamily="18" charset="0"/>
              </a:rPr>
              <a:t>(AET)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53D1A8-2633-42AB-AA0B-DFA5C8D2548F}" type="datetime1">
              <a:rPr lang="en-US" altLang="zh-CN" sz="1400"/>
              <a:pPr eaLnBrk="1" hangingPunct="1"/>
              <a:t>12/30/2016</a:t>
            </a:fld>
            <a:endParaRPr lang="en-US" altLang="zh-CN" sz="1400"/>
          </a:p>
        </p:txBody>
      </p:sp>
      <p:sp>
        <p:nvSpPr>
          <p:cNvPr id="6349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7B35374-ACD8-4C4A-AC90-64F645E00BE2}" type="slidenum">
              <a:rPr lang="en-US" altLang="zh-CN" sz="1400"/>
              <a:pPr algn="r" eaLnBrk="1" hangingPunct="1"/>
              <a:t>49</a:t>
            </a:fld>
            <a:endParaRPr lang="en-US" altLang="zh-CN" sz="1400"/>
          </a:p>
        </p:txBody>
      </p:sp>
      <p:sp>
        <p:nvSpPr>
          <p:cNvPr id="6349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3493" name="Rectangle 3"/>
          <p:cNvSpPr>
            <a:spLocks noGrp="1" noRot="1" noChangeArrowheads="1"/>
          </p:cNvSpPr>
          <p:nvPr>
            <p:ph type="body" idx="4294967295"/>
          </p:nvPr>
        </p:nvSpPr>
        <p:spPr/>
        <p:txBody>
          <a:bodyPr/>
          <a:lstStyle/>
          <a:p>
            <a:pPr lvl="1" eaLnBrk="1" hangingPunct="1"/>
            <a:r>
              <a:rPr lang="zh-CN" sz="2000" smtClean="0"/>
              <a:t>交点取舍</a:t>
            </a:r>
          </a:p>
          <a:p>
            <a:pPr lvl="2" algn="just" eaLnBrk="1" hangingPunct="1"/>
            <a:r>
              <a:rPr lang="zh-CN" sz="1800" smtClean="0"/>
              <a:t>共享顶点的两条边落在扫描线两侧：交点只算一个，如点</a:t>
            </a:r>
            <a:r>
              <a:rPr lang="en-US" altLang="zh-CN" sz="1800" i="1" smtClean="0"/>
              <a:t>P1</a:t>
            </a:r>
            <a:endParaRPr lang="en-US" altLang="zh-CN" sz="1800" smtClean="0"/>
          </a:p>
          <a:p>
            <a:pPr lvl="2" algn="just" eaLnBrk="1" hangingPunct="1"/>
            <a:r>
              <a:rPr lang="zh-CN" sz="1800" smtClean="0"/>
              <a:t>共享顶点的两条边落在扫描线同一侧</a:t>
            </a:r>
          </a:p>
          <a:p>
            <a:pPr lvl="3" algn="just" eaLnBrk="1" hangingPunct="1"/>
            <a:r>
              <a:rPr lang="zh-CN" sz="1600" smtClean="0"/>
              <a:t>若交点是局部最高点，</a:t>
            </a:r>
            <a:r>
              <a:rPr lang="en-US" altLang="zh-CN" sz="1600" i="1" smtClean="0"/>
              <a:t>y</a:t>
            </a:r>
            <a:r>
              <a:rPr lang="en-US" altLang="zh-CN" sz="1600" i="1" baseline="-25000" smtClean="0"/>
              <a:t>i</a:t>
            </a:r>
            <a:r>
              <a:rPr lang="en-US" altLang="zh-CN" sz="1600" smtClean="0"/>
              <a:t>&gt;</a:t>
            </a:r>
            <a:r>
              <a:rPr lang="en-US" altLang="zh-CN" sz="1600" i="1" smtClean="0"/>
              <a:t>y</a:t>
            </a:r>
            <a:r>
              <a:rPr lang="en-US" altLang="zh-CN" sz="1600" i="1" baseline="-25000" smtClean="0"/>
              <a:t>i-1 </a:t>
            </a:r>
            <a:r>
              <a:rPr lang="en-US" altLang="zh-CN" sz="1600" smtClean="0"/>
              <a:t>&amp;</a:t>
            </a:r>
            <a:r>
              <a:rPr lang="en-US" altLang="zh-CN" sz="1600" i="1" baseline="-25000" smtClean="0"/>
              <a:t> </a:t>
            </a:r>
            <a:r>
              <a:rPr lang="en-US" altLang="zh-CN" sz="1600" i="1" smtClean="0"/>
              <a:t>y</a:t>
            </a:r>
            <a:r>
              <a:rPr lang="en-US" altLang="zh-CN" sz="1600" i="1" baseline="-25000" smtClean="0"/>
              <a:t>i</a:t>
            </a:r>
            <a:r>
              <a:rPr lang="en-US" altLang="zh-CN" sz="1600" smtClean="0"/>
              <a:t>&gt;</a:t>
            </a:r>
            <a:r>
              <a:rPr lang="en-US" altLang="zh-CN" sz="1600" i="1" smtClean="0"/>
              <a:t>y</a:t>
            </a:r>
            <a:r>
              <a:rPr lang="en-US" altLang="zh-CN" sz="1600" i="1" baseline="-25000" smtClean="0"/>
              <a:t>i+1 </a:t>
            </a:r>
            <a:r>
              <a:rPr lang="zh-CN" sz="1600" smtClean="0"/>
              <a:t>，则取零个交点</a:t>
            </a:r>
            <a:r>
              <a:rPr lang="en-US" altLang="zh-CN" sz="1600" smtClean="0"/>
              <a:t>(</a:t>
            </a:r>
            <a:r>
              <a:rPr lang="zh-CN" sz="1600" smtClean="0"/>
              <a:t>不填色</a:t>
            </a:r>
            <a:r>
              <a:rPr lang="en-US" altLang="zh-CN" sz="1600" smtClean="0"/>
              <a:t>) </a:t>
            </a:r>
            <a:r>
              <a:rPr lang="zh-CN" sz="1600" smtClean="0"/>
              <a:t>，如</a:t>
            </a:r>
            <a:r>
              <a:rPr lang="en-US" altLang="zh-CN" sz="1600" i="1" smtClean="0"/>
              <a:t>P6</a:t>
            </a:r>
            <a:r>
              <a:rPr lang="en-US" altLang="zh-CN" sz="1600" smtClean="0"/>
              <a:t> </a:t>
            </a:r>
          </a:p>
          <a:p>
            <a:pPr lvl="3" algn="just" eaLnBrk="1" hangingPunct="1"/>
            <a:r>
              <a:rPr lang="zh-CN" sz="1600" smtClean="0"/>
              <a:t>若交点是局部最小点，</a:t>
            </a:r>
            <a:r>
              <a:rPr lang="en-US" altLang="zh-CN" sz="1600" i="1" smtClean="0"/>
              <a:t>y</a:t>
            </a:r>
            <a:r>
              <a:rPr lang="en-US" altLang="zh-CN" sz="1600" i="1" baseline="-25000" smtClean="0"/>
              <a:t>i</a:t>
            </a:r>
            <a:r>
              <a:rPr lang="en-US" altLang="zh-CN" sz="1600" smtClean="0"/>
              <a:t>&lt;</a:t>
            </a:r>
            <a:r>
              <a:rPr lang="en-US" altLang="zh-CN" sz="1600" i="1" smtClean="0"/>
              <a:t>y</a:t>
            </a:r>
            <a:r>
              <a:rPr lang="en-US" altLang="zh-CN" sz="1600" i="1" baseline="-25000" smtClean="0"/>
              <a:t>i</a:t>
            </a:r>
            <a:r>
              <a:rPr lang="en-US" altLang="zh-CN" sz="1600" baseline="-25000" smtClean="0"/>
              <a:t>-1 </a:t>
            </a:r>
            <a:r>
              <a:rPr lang="en-US" altLang="zh-CN" sz="1600" smtClean="0"/>
              <a:t>&amp; </a:t>
            </a:r>
            <a:r>
              <a:rPr lang="en-US" altLang="zh-CN" sz="1600" i="1" smtClean="0"/>
              <a:t>y</a:t>
            </a:r>
            <a:r>
              <a:rPr lang="en-US" altLang="zh-CN" sz="1600" i="1" baseline="-25000" smtClean="0"/>
              <a:t>i</a:t>
            </a:r>
            <a:r>
              <a:rPr lang="en-US" altLang="zh-CN" sz="1600" smtClean="0"/>
              <a:t>&lt;</a:t>
            </a:r>
            <a:r>
              <a:rPr lang="en-US" altLang="zh-CN" sz="1600" i="1" smtClean="0"/>
              <a:t>y</a:t>
            </a:r>
            <a:r>
              <a:rPr lang="en-US" altLang="zh-CN" sz="1600" i="1" baseline="-25000" smtClean="0"/>
              <a:t>i+1</a:t>
            </a:r>
            <a:r>
              <a:rPr lang="zh-CN" sz="1600" smtClean="0"/>
              <a:t>，则为两个交点</a:t>
            </a:r>
            <a:r>
              <a:rPr lang="en-US" altLang="zh-CN" sz="1600" smtClean="0"/>
              <a:t>(</a:t>
            </a:r>
            <a:r>
              <a:rPr lang="zh-CN" sz="1600" smtClean="0"/>
              <a:t>填色</a:t>
            </a:r>
            <a:r>
              <a:rPr lang="en-US" altLang="zh-CN" sz="1600" smtClean="0"/>
              <a:t>) </a:t>
            </a:r>
            <a:r>
              <a:rPr lang="zh-CN" sz="1600" smtClean="0"/>
              <a:t>，如</a:t>
            </a:r>
            <a:r>
              <a:rPr lang="en-US" altLang="zh-CN" sz="1600" i="1" smtClean="0"/>
              <a:t>P</a:t>
            </a:r>
            <a:r>
              <a:rPr lang="en-US" altLang="zh-CN" sz="1600" smtClean="0"/>
              <a:t>2</a:t>
            </a:r>
          </a:p>
          <a:p>
            <a:pPr lvl="1" algn="just" eaLnBrk="1" hangingPunct="1"/>
            <a:r>
              <a:rPr lang="zh-CN" sz="2000" smtClean="0"/>
              <a:t>具体实现时，检查顶点的两条边的另外两个端点</a:t>
            </a:r>
            <a:r>
              <a:rPr lang="en-US" altLang="zh-CN" sz="2000" smtClean="0"/>
              <a:t>y</a:t>
            </a:r>
            <a:r>
              <a:rPr lang="zh-CN" sz="2000" smtClean="0"/>
              <a:t>值，按这两个</a:t>
            </a:r>
            <a:r>
              <a:rPr lang="en-US" altLang="zh-CN" sz="2000" smtClean="0"/>
              <a:t>y</a:t>
            </a:r>
            <a:r>
              <a:rPr lang="zh-CN" sz="2000" smtClean="0"/>
              <a:t>值中大于交点</a:t>
            </a:r>
            <a:r>
              <a:rPr lang="en-US" altLang="zh-CN" sz="2000" smtClean="0"/>
              <a:t>y</a:t>
            </a:r>
            <a:r>
              <a:rPr lang="zh-CN" sz="2000" smtClean="0"/>
              <a:t>值的个数是</a:t>
            </a:r>
            <a:r>
              <a:rPr lang="en-US" altLang="zh-CN" sz="2000" smtClean="0"/>
              <a:t>0</a:t>
            </a:r>
            <a:r>
              <a:rPr lang="zh-CN" sz="2000" smtClean="0"/>
              <a:t>、</a:t>
            </a:r>
            <a:r>
              <a:rPr lang="en-US" altLang="zh-CN" sz="2000" smtClean="0"/>
              <a:t>1</a:t>
            </a:r>
            <a:r>
              <a:rPr lang="zh-CN" sz="2000" smtClean="0"/>
              <a:t>、</a:t>
            </a:r>
            <a:r>
              <a:rPr lang="en-US" altLang="zh-CN" sz="2000" smtClean="0"/>
              <a:t>2</a:t>
            </a:r>
            <a:r>
              <a:rPr lang="zh-CN" sz="2000" smtClean="0"/>
              <a:t>来决定取零个、一个还是两个交点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760E5E-4FE3-4BE7-8F02-7B22537FB9A7}" type="datetime1">
              <a:rPr lang="en-US" altLang="zh-CN" sz="1400"/>
              <a:pPr eaLnBrk="1" hangingPunct="1"/>
              <a:t>12/30/2016</a:t>
            </a:fld>
            <a:endParaRPr lang="en-US" altLang="zh-CN" sz="1400"/>
          </a:p>
        </p:txBody>
      </p:sp>
      <p:sp>
        <p:nvSpPr>
          <p:cNvPr id="3584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64978049-41B4-4820-8DF8-94D91E0EAB21}" type="slidenum">
              <a:rPr lang="en-US" altLang="zh-CN" sz="1400"/>
              <a:pPr algn="r" eaLnBrk="1" hangingPunct="1"/>
              <a:t>5</a:t>
            </a:fld>
            <a:endParaRPr lang="en-US" altLang="zh-CN" sz="1400"/>
          </a:p>
        </p:txBody>
      </p:sp>
      <p:sp>
        <p:nvSpPr>
          <p:cNvPr id="3584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5845" name="Rectangle 3"/>
          <p:cNvSpPr>
            <a:spLocks noGrp="1" noRot="1" noChangeArrowheads="1"/>
          </p:cNvSpPr>
          <p:nvPr>
            <p:ph type="body" idx="4294967295"/>
          </p:nvPr>
        </p:nvSpPr>
        <p:spPr/>
        <p:txBody>
          <a:bodyPr/>
          <a:lstStyle/>
          <a:p>
            <a:pPr algn="just" eaLnBrk="1" hangingPunct="1"/>
            <a:r>
              <a:rPr lang="zh-CN" sz="2400" smtClean="0"/>
              <a:t>数值微分</a:t>
            </a:r>
            <a:r>
              <a:rPr lang="en-US" altLang="zh-CN" sz="2400" smtClean="0"/>
              <a:t>(DDA)</a:t>
            </a:r>
            <a:r>
              <a:rPr lang="zh-CN" sz="2400" smtClean="0"/>
              <a:t>法</a:t>
            </a:r>
          </a:p>
          <a:p>
            <a:pPr lvl="1" algn="just" eaLnBrk="1" hangingPunct="1"/>
            <a:r>
              <a:rPr lang="zh-CN" sz="2000" smtClean="0"/>
              <a:t>设过端点</a:t>
            </a:r>
            <a:r>
              <a:rPr lang="en-US" altLang="zh-CN" sz="2000" i="1" smtClean="0"/>
              <a:t>P</a:t>
            </a:r>
            <a:r>
              <a:rPr lang="en-US" altLang="zh-CN" sz="2000" smtClean="0"/>
              <a:t>0(</a:t>
            </a:r>
            <a:r>
              <a:rPr lang="en-US" altLang="zh-CN" sz="2000" i="1" smtClean="0"/>
              <a:t>x</a:t>
            </a:r>
            <a:r>
              <a:rPr lang="en-US" altLang="zh-CN" sz="2000" smtClean="0"/>
              <a:t>0, </a:t>
            </a:r>
            <a:r>
              <a:rPr lang="en-US" altLang="zh-CN" sz="2000" i="1" smtClean="0"/>
              <a:t>y</a:t>
            </a:r>
            <a:r>
              <a:rPr lang="en-US" altLang="zh-CN" sz="2000" smtClean="0"/>
              <a:t>0)</a:t>
            </a:r>
            <a:r>
              <a:rPr lang="zh-CN" sz="2000" smtClean="0"/>
              <a:t>、</a:t>
            </a:r>
            <a:r>
              <a:rPr lang="en-US" altLang="zh-CN" sz="2000" i="1" smtClean="0"/>
              <a:t>P</a:t>
            </a:r>
            <a:r>
              <a:rPr lang="en-US" altLang="zh-CN" sz="2000" smtClean="0"/>
              <a:t>1(</a:t>
            </a:r>
            <a:r>
              <a:rPr lang="en-US" altLang="zh-CN" sz="2000" i="1" smtClean="0"/>
              <a:t>x</a:t>
            </a:r>
            <a:r>
              <a:rPr lang="en-US" altLang="zh-CN" sz="2000" smtClean="0"/>
              <a:t>1, </a:t>
            </a:r>
            <a:r>
              <a:rPr lang="en-US" altLang="zh-CN" sz="2000" i="1" smtClean="0"/>
              <a:t>y</a:t>
            </a:r>
            <a:r>
              <a:rPr lang="en-US" altLang="zh-CN" sz="2000" smtClean="0"/>
              <a:t>1)</a:t>
            </a:r>
            <a:r>
              <a:rPr lang="zh-CN" sz="2000" smtClean="0"/>
              <a:t>的直线段为</a:t>
            </a:r>
            <a:r>
              <a:rPr lang="en-US" altLang="zh-CN" sz="2000" i="1" smtClean="0"/>
              <a:t>L</a:t>
            </a:r>
            <a:r>
              <a:rPr lang="en-US" altLang="zh-CN" sz="2000" smtClean="0"/>
              <a:t>(</a:t>
            </a:r>
            <a:r>
              <a:rPr lang="en-US" altLang="zh-CN" sz="2000" i="1" smtClean="0"/>
              <a:t>P</a:t>
            </a:r>
            <a:r>
              <a:rPr lang="en-US" altLang="zh-CN" sz="2000" smtClean="0"/>
              <a:t>0, </a:t>
            </a:r>
            <a:r>
              <a:rPr lang="en-US" altLang="zh-CN" sz="2000" i="1" smtClean="0"/>
              <a:t>P</a:t>
            </a:r>
            <a:r>
              <a:rPr lang="en-US" altLang="zh-CN" sz="2000" smtClean="0"/>
              <a:t>1)</a:t>
            </a:r>
            <a:r>
              <a:rPr lang="zh-CN" sz="2000" smtClean="0"/>
              <a:t>，则直线段</a:t>
            </a:r>
            <a:r>
              <a:rPr lang="en-US" altLang="zh-CN" sz="2000" i="1" smtClean="0"/>
              <a:t>L</a:t>
            </a:r>
            <a:r>
              <a:rPr lang="zh-CN" sz="2000" smtClean="0"/>
              <a:t>的斜率 </a:t>
            </a:r>
          </a:p>
          <a:p>
            <a:pPr algn="just" eaLnBrk="1" hangingPunct="1"/>
            <a:endParaRPr lang="zh-CN" altLang="zh-CN" sz="1800" smtClean="0"/>
          </a:p>
          <a:p>
            <a:pPr lvl="2" algn="just" eaLnBrk="1" hangingPunct="1">
              <a:buFont typeface="Wingdings" pitchFamily="2" charset="2"/>
              <a:buNone/>
            </a:pPr>
            <a:r>
              <a:rPr lang="zh-CN" altLang="zh-CN" sz="1800" i="1" smtClean="0"/>
              <a:t>	</a:t>
            </a:r>
            <a:r>
              <a:rPr lang="en-US" altLang="zh-CN" sz="1800" i="1" smtClean="0"/>
              <a:t>L</a:t>
            </a:r>
            <a:r>
              <a:rPr lang="zh-CN" sz="1800" smtClean="0"/>
              <a:t>的起点</a:t>
            </a:r>
            <a:r>
              <a:rPr lang="en-US" altLang="zh-CN" sz="1800" i="1" smtClean="0"/>
              <a:t>P</a:t>
            </a:r>
            <a:r>
              <a:rPr lang="en-US" altLang="zh-CN" sz="1800" smtClean="0"/>
              <a:t>0</a:t>
            </a:r>
            <a:r>
              <a:rPr lang="zh-CN" sz="1800" smtClean="0"/>
              <a:t>的横坐标</a:t>
            </a:r>
            <a:r>
              <a:rPr lang="en-US" altLang="zh-CN" sz="1800" i="1" smtClean="0"/>
              <a:t>x</a:t>
            </a:r>
            <a:r>
              <a:rPr lang="en-US" altLang="zh-CN" sz="1800" smtClean="0"/>
              <a:t>0</a:t>
            </a:r>
            <a:r>
              <a:rPr lang="zh-CN" sz="1800" smtClean="0"/>
              <a:t>向</a:t>
            </a:r>
            <a:r>
              <a:rPr lang="en-US" altLang="zh-CN" sz="1800" i="1" smtClean="0"/>
              <a:t>L</a:t>
            </a:r>
            <a:r>
              <a:rPr lang="zh-CN" sz="1800" smtClean="0"/>
              <a:t>的终点</a:t>
            </a:r>
            <a:r>
              <a:rPr lang="en-US" altLang="zh-CN" sz="1800" i="1" smtClean="0"/>
              <a:t>P</a:t>
            </a:r>
            <a:r>
              <a:rPr lang="en-US" altLang="zh-CN" sz="1800" smtClean="0"/>
              <a:t>1</a:t>
            </a:r>
            <a:r>
              <a:rPr lang="zh-CN" sz="1800" smtClean="0"/>
              <a:t>的横坐标</a:t>
            </a:r>
            <a:r>
              <a:rPr lang="en-US" altLang="zh-CN" sz="1800" i="1" smtClean="0"/>
              <a:t>x</a:t>
            </a:r>
            <a:r>
              <a:rPr lang="en-US" altLang="zh-CN" sz="1800" smtClean="0"/>
              <a:t>1</a:t>
            </a:r>
            <a:r>
              <a:rPr lang="zh-CN" sz="1800" smtClean="0"/>
              <a:t>步进，取步长</a:t>
            </a:r>
            <a:r>
              <a:rPr lang="en-US" altLang="zh-CN" sz="1800" smtClean="0"/>
              <a:t>=1(</a:t>
            </a:r>
            <a:r>
              <a:rPr lang="zh-CN" sz="1800" smtClean="0"/>
              <a:t>个象素</a:t>
            </a:r>
            <a:r>
              <a:rPr lang="en-US" altLang="zh-CN" sz="1800" smtClean="0"/>
              <a:t>)</a:t>
            </a:r>
            <a:r>
              <a:rPr lang="zh-CN" sz="1800" smtClean="0"/>
              <a:t>，用</a:t>
            </a:r>
            <a:r>
              <a:rPr lang="en-US" altLang="zh-CN" sz="1800" i="1" smtClean="0"/>
              <a:t>L</a:t>
            </a:r>
            <a:r>
              <a:rPr lang="zh-CN" sz="1800" smtClean="0"/>
              <a:t>的直线方程</a:t>
            </a:r>
            <a:r>
              <a:rPr lang="en-US" altLang="zh-CN" sz="1800" i="1" smtClean="0"/>
              <a:t>y=kx+b</a:t>
            </a:r>
            <a:r>
              <a:rPr lang="zh-CN" sz="1800" smtClean="0"/>
              <a:t>计算相应的</a:t>
            </a:r>
            <a:r>
              <a:rPr lang="en-US" altLang="zh-CN" sz="1800" i="1" smtClean="0"/>
              <a:t>y</a:t>
            </a:r>
            <a:r>
              <a:rPr lang="zh-CN" sz="1800" smtClean="0"/>
              <a:t>坐标，并取象素点</a:t>
            </a:r>
            <a:r>
              <a:rPr lang="en-US" altLang="zh-CN" sz="1800" smtClean="0"/>
              <a:t>(</a:t>
            </a:r>
            <a:r>
              <a:rPr lang="en-US" altLang="zh-CN" sz="1800" i="1" smtClean="0"/>
              <a:t>x</a:t>
            </a:r>
            <a:r>
              <a:rPr lang="en-US" altLang="zh-CN" sz="1800" smtClean="0"/>
              <a:t>, round(</a:t>
            </a:r>
            <a:r>
              <a:rPr lang="en-US" altLang="zh-CN" sz="1800" i="1" smtClean="0"/>
              <a:t>y</a:t>
            </a:r>
            <a:r>
              <a:rPr lang="en-US" altLang="zh-CN" sz="1800" smtClean="0"/>
              <a:t>))</a:t>
            </a:r>
            <a:r>
              <a:rPr lang="zh-CN" sz="1800" smtClean="0"/>
              <a:t>作为当前点的坐标</a:t>
            </a:r>
          </a:p>
          <a:p>
            <a:pPr lvl="1" algn="just" eaLnBrk="1" hangingPunct="1"/>
            <a:r>
              <a:rPr lang="zh-CN" sz="2000" smtClean="0"/>
              <a:t>因为： </a:t>
            </a:r>
            <a:r>
              <a:rPr lang="en-US" altLang="zh-CN" sz="2000" i="1" smtClean="0"/>
              <a:t>y</a:t>
            </a:r>
            <a:r>
              <a:rPr lang="en-US" altLang="zh-CN" sz="2000" i="1" baseline="-25000" smtClean="0"/>
              <a:t>i+</a:t>
            </a:r>
            <a:r>
              <a:rPr lang="en-US" altLang="zh-CN" sz="2000" baseline="-25000" smtClean="0"/>
              <a:t>1</a:t>
            </a:r>
            <a:r>
              <a:rPr lang="en-US" altLang="zh-CN" sz="2000" smtClean="0"/>
              <a:t> = </a:t>
            </a:r>
            <a:r>
              <a:rPr lang="en-US" altLang="zh-CN" sz="2000" i="1" smtClean="0"/>
              <a:t>kx</a:t>
            </a:r>
            <a:r>
              <a:rPr lang="en-US" altLang="zh-CN" sz="2000" i="1" baseline="-25000" smtClean="0"/>
              <a:t>i+</a:t>
            </a:r>
            <a:r>
              <a:rPr lang="en-US" altLang="zh-CN" sz="2000" baseline="-25000" smtClean="0"/>
              <a:t>1</a:t>
            </a:r>
            <a:r>
              <a:rPr lang="en-US" altLang="zh-CN" sz="2000" i="1" smtClean="0"/>
              <a:t>+b</a:t>
            </a:r>
            <a:r>
              <a:rPr lang="en-US" altLang="zh-CN" sz="2000" smtClean="0"/>
              <a:t> = </a:t>
            </a:r>
            <a:r>
              <a:rPr lang="en-US" altLang="zh-CN" sz="2000" i="1" smtClean="0"/>
              <a:t>k(x</a:t>
            </a:r>
            <a:r>
              <a:rPr lang="en-US" altLang="zh-CN" sz="2000" i="1" baseline="-25000" smtClean="0"/>
              <a:t>i</a:t>
            </a:r>
            <a:r>
              <a:rPr lang="en-US" altLang="zh-CN" sz="2000" smtClean="0"/>
              <a:t>+</a:t>
            </a:r>
            <a:r>
              <a:rPr lang="en-US" altLang="zh-CN" sz="2000" i="1" smtClean="0"/>
              <a:t>dx)</a:t>
            </a:r>
            <a:r>
              <a:rPr lang="en-US" altLang="zh-CN" sz="2000" smtClean="0"/>
              <a:t>+</a:t>
            </a:r>
            <a:r>
              <a:rPr lang="en-US" altLang="zh-CN" sz="2000" i="1" smtClean="0"/>
              <a:t>b</a:t>
            </a:r>
            <a:r>
              <a:rPr lang="en-US" altLang="zh-CN" sz="2000" smtClean="0"/>
              <a:t> = (</a:t>
            </a:r>
            <a:r>
              <a:rPr lang="en-US" altLang="zh-CN" sz="2000" i="1" smtClean="0"/>
              <a:t>kx</a:t>
            </a:r>
            <a:r>
              <a:rPr lang="en-US" altLang="zh-CN" sz="2000" i="1" baseline="-25000" smtClean="0"/>
              <a:t>i</a:t>
            </a:r>
            <a:r>
              <a:rPr lang="en-US" altLang="zh-CN" sz="2000" smtClean="0"/>
              <a:t>+</a:t>
            </a:r>
            <a:r>
              <a:rPr lang="en-US" altLang="zh-CN" sz="2000" i="1" smtClean="0"/>
              <a:t>b)</a:t>
            </a:r>
            <a:r>
              <a:rPr lang="en-US" altLang="zh-CN" sz="2000" smtClean="0"/>
              <a:t>+</a:t>
            </a:r>
            <a:r>
              <a:rPr lang="en-US" altLang="zh-CN" sz="2000" i="1" smtClean="0"/>
              <a:t>kdx</a:t>
            </a:r>
            <a:r>
              <a:rPr lang="en-US" altLang="zh-CN" sz="2000" smtClean="0"/>
              <a:t> = </a:t>
            </a:r>
            <a:r>
              <a:rPr lang="en-US" altLang="zh-CN" sz="2000" i="1" smtClean="0"/>
              <a:t>y</a:t>
            </a:r>
            <a:r>
              <a:rPr lang="en-US" altLang="zh-CN" sz="2000" i="1" baseline="-25000" smtClean="0"/>
              <a:t>i</a:t>
            </a:r>
            <a:r>
              <a:rPr lang="en-US" altLang="zh-CN" sz="2000" smtClean="0"/>
              <a:t>+</a:t>
            </a:r>
            <a:r>
              <a:rPr lang="en-US" altLang="zh-CN" sz="2000" i="1" smtClean="0"/>
              <a:t>kdx</a:t>
            </a:r>
            <a:endParaRPr lang="en-US" altLang="zh-CN" sz="2000" smtClean="0"/>
          </a:p>
          <a:p>
            <a:pPr lvl="1" algn="just" eaLnBrk="1" hangingPunct="1"/>
            <a:r>
              <a:rPr lang="zh-CN" sz="2000" smtClean="0"/>
              <a:t>所以，当</a:t>
            </a:r>
            <a:r>
              <a:rPr lang="en-US" altLang="zh-CN" sz="2000" smtClean="0"/>
              <a:t>d</a:t>
            </a:r>
            <a:r>
              <a:rPr lang="en-US" altLang="zh-CN" sz="2000" i="1" smtClean="0"/>
              <a:t>x =</a:t>
            </a:r>
            <a:r>
              <a:rPr lang="en-US" altLang="zh-CN" sz="2000" smtClean="0"/>
              <a:t>1; </a:t>
            </a:r>
            <a:r>
              <a:rPr lang="en-US" altLang="zh-CN" sz="2000" i="1" smtClean="0"/>
              <a:t>y</a:t>
            </a:r>
            <a:r>
              <a:rPr lang="en-US" altLang="zh-CN" sz="2000" i="1" baseline="-25000" smtClean="0"/>
              <a:t>i+</a:t>
            </a:r>
            <a:r>
              <a:rPr lang="en-US" altLang="zh-CN" sz="2000" baseline="-25000" smtClean="0"/>
              <a:t>1</a:t>
            </a:r>
            <a:r>
              <a:rPr lang="en-US" altLang="zh-CN" sz="2000" smtClean="0"/>
              <a:t> = </a:t>
            </a:r>
            <a:r>
              <a:rPr lang="en-US" altLang="zh-CN" sz="2000" i="1" smtClean="0"/>
              <a:t>y</a:t>
            </a:r>
            <a:r>
              <a:rPr lang="en-US" altLang="zh-CN" sz="2000" i="1" baseline="-25000" smtClean="0"/>
              <a:t>i</a:t>
            </a:r>
            <a:r>
              <a:rPr lang="en-US" altLang="zh-CN" sz="2000" smtClean="0"/>
              <a:t>+</a:t>
            </a:r>
            <a:r>
              <a:rPr lang="en-US" altLang="zh-CN" sz="2000" i="1" smtClean="0"/>
              <a:t>k</a:t>
            </a:r>
            <a:r>
              <a:rPr lang="zh-CN" sz="2000" smtClean="0"/>
              <a:t>。也就是说，当</a:t>
            </a:r>
            <a:r>
              <a:rPr lang="en-US" altLang="zh-CN" sz="2000" i="1" smtClean="0"/>
              <a:t>x</a:t>
            </a:r>
            <a:r>
              <a:rPr lang="zh-CN" sz="2000" smtClean="0"/>
              <a:t>每递增</a:t>
            </a:r>
            <a:r>
              <a:rPr lang="en-US" altLang="zh-CN" sz="2000" smtClean="0"/>
              <a:t>1</a:t>
            </a:r>
            <a:r>
              <a:rPr lang="zh-CN" sz="2000" smtClean="0"/>
              <a:t>，</a:t>
            </a:r>
            <a:r>
              <a:rPr lang="en-US" altLang="zh-CN" sz="2000" i="1" smtClean="0"/>
              <a:t>y</a:t>
            </a:r>
            <a:r>
              <a:rPr lang="zh-CN" sz="2000" smtClean="0"/>
              <a:t>递增</a:t>
            </a:r>
            <a:r>
              <a:rPr lang="en-US" altLang="zh-CN" sz="2000" i="1" smtClean="0"/>
              <a:t>k</a:t>
            </a:r>
            <a:r>
              <a:rPr lang="en-US" altLang="zh-CN" sz="2000" smtClean="0"/>
              <a:t>(</a:t>
            </a:r>
            <a:r>
              <a:rPr lang="zh-CN" sz="2000" smtClean="0"/>
              <a:t>即直线斜率</a:t>
            </a:r>
            <a:r>
              <a:rPr lang="en-US" altLang="zh-CN" sz="2000" smtClean="0"/>
              <a:t>)</a:t>
            </a:r>
          </a:p>
        </p:txBody>
      </p:sp>
      <p:pic>
        <p:nvPicPr>
          <p:cNvPr id="35846" name="Picture 4" descr="CG_Gif_2_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70262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F7B5A8-888C-48D9-B525-026A2BF217ED}" type="datetime1">
              <a:rPr lang="en-US" altLang="zh-CN" sz="1400"/>
              <a:pPr eaLnBrk="1" hangingPunct="1"/>
              <a:t>12/30/2016</a:t>
            </a:fld>
            <a:endParaRPr lang="en-US" altLang="zh-CN" sz="1400"/>
          </a:p>
        </p:txBody>
      </p:sp>
      <p:sp>
        <p:nvSpPr>
          <p:cNvPr id="6451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FF09CD1A-687E-4B22-9C16-27EC063EBAB0}" type="slidenum">
              <a:rPr lang="en-US" altLang="zh-CN" sz="1400"/>
              <a:pPr algn="r" eaLnBrk="1" hangingPunct="1"/>
              <a:t>50</a:t>
            </a:fld>
            <a:endParaRPr lang="en-US" altLang="zh-CN" sz="1400"/>
          </a:p>
        </p:txBody>
      </p:sp>
      <p:sp>
        <p:nvSpPr>
          <p:cNvPr id="6451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4517" name="Rectangle 3"/>
          <p:cNvSpPr>
            <a:spLocks noGrp="1" noRot="1" noChangeArrowheads="1"/>
          </p:cNvSpPr>
          <p:nvPr>
            <p:ph type="body" idx="4294967295"/>
          </p:nvPr>
        </p:nvSpPr>
        <p:spPr/>
        <p:txBody>
          <a:bodyPr/>
          <a:lstStyle/>
          <a:p>
            <a:pPr lvl="1" eaLnBrk="1" hangingPunct="1"/>
            <a:r>
              <a:rPr lang="zh-CN" sz="2000" smtClean="0"/>
              <a:t>假定当前扫描线与多边形某一条边的交点的横坐标为</a:t>
            </a:r>
            <a:r>
              <a:rPr lang="en-US" altLang="zh-CN" sz="2000" smtClean="0"/>
              <a:t>x</a:t>
            </a:r>
            <a:r>
              <a:rPr lang="zh-CN" sz="2000" smtClean="0"/>
              <a:t>，则下一条扫描线与该边的交点不必要重新计算，只要加一个增量△</a:t>
            </a:r>
            <a:r>
              <a:rPr lang="en-US" altLang="zh-CN" sz="2000" smtClean="0"/>
              <a:t>x</a:t>
            </a:r>
            <a:r>
              <a:rPr lang="zh-CN" sz="2000" smtClean="0"/>
              <a:t>即可</a:t>
            </a:r>
          </a:p>
          <a:p>
            <a:pPr lvl="1" eaLnBrk="1" hangingPunct="1"/>
            <a:r>
              <a:rPr lang="zh-CN" sz="2000" smtClean="0"/>
              <a:t>推导： </a:t>
            </a:r>
          </a:p>
          <a:p>
            <a:pPr lvl="2" eaLnBrk="1" hangingPunct="1"/>
            <a:r>
              <a:rPr lang="zh-CN" sz="1800" smtClean="0"/>
              <a:t>设该边的直线方程为：</a:t>
            </a:r>
            <a:r>
              <a:rPr lang="en-US" altLang="zh-CN" sz="1800" smtClean="0"/>
              <a:t>ax+by+c=0</a:t>
            </a:r>
            <a:r>
              <a:rPr lang="zh-CN" sz="1800" smtClean="0"/>
              <a:t>，当前扫描线及下一条扫描线与边的交点分别为</a:t>
            </a:r>
            <a:r>
              <a:rPr lang="en-US" altLang="zh-CN" sz="1800" smtClean="0">
                <a:cs typeface="Times New Roman" pitchFamily="18" charset="0"/>
              </a:rPr>
              <a:t>(</a:t>
            </a:r>
            <a:r>
              <a:rPr lang="en-US" altLang="zh-CN" sz="1800" i="1" smtClean="0">
                <a:cs typeface="Times New Roman" pitchFamily="18" charset="0"/>
              </a:rPr>
              <a:t>x</a:t>
            </a:r>
            <a:r>
              <a:rPr lang="en-US" altLang="zh-CN" sz="1800" i="1" baseline="-30000" smtClean="0">
                <a:cs typeface="Times New Roman" pitchFamily="18" charset="0"/>
              </a:rPr>
              <a:t>i</a:t>
            </a:r>
            <a:r>
              <a:rPr lang="en-US" altLang="zh-CN" sz="1800" smtClean="0">
                <a:cs typeface="Times New Roman" pitchFamily="18" charset="0"/>
              </a:rPr>
              <a:t>, </a:t>
            </a:r>
            <a:r>
              <a:rPr lang="en-US" altLang="zh-CN" sz="1800" i="1" smtClean="0">
                <a:cs typeface="Times New Roman" pitchFamily="18" charset="0"/>
              </a:rPr>
              <a:t>y</a:t>
            </a:r>
            <a:r>
              <a:rPr lang="en-US" altLang="zh-CN" sz="1800" i="1" baseline="-30000" smtClean="0">
                <a:cs typeface="Times New Roman" pitchFamily="18" charset="0"/>
              </a:rPr>
              <a:t>i</a:t>
            </a:r>
            <a:r>
              <a:rPr lang="en-US" altLang="zh-CN" sz="1800" smtClean="0">
                <a:cs typeface="Times New Roman" pitchFamily="18" charset="0"/>
              </a:rPr>
              <a:t>)</a:t>
            </a:r>
            <a:r>
              <a:rPr lang="zh-CN" sz="1800" smtClean="0">
                <a:cs typeface="Times New Roman" pitchFamily="18" charset="0"/>
              </a:rPr>
              <a:t>、</a:t>
            </a:r>
            <a:r>
              <a:rPr lang="en-US" altLang="zh-CN" sz="1800" smtClean="0">
                <a:cs typeface="Times New Roman" pitchFamily="18" charset="0"/>
              </a:rPr>
              <a:t>(</a:t>
            </a:r>
            <a:r>
              <a:rPr lang="en-US" altLang="zh-CN" sz="1800" i="1" smtClean="0">
                <a:cs typeface="Times New Roman" pitchFamily="18" charset="0"/>
              </a:rPr>
              <a:t>x</a:t>
            </a:r>
            <a:r>
              <a:rPr lang="en-US" altLang="zh-CN" sz="1800" i="1" baseline="-30000" smtClean="0">
                <a:cs typeface="Times New Roman" pitchFamily="18" charset="0"/>
              </a:rPr>
              <a:t>i+</a:t>
            </a:r>
            <a:r>
              <a:rPr lang="en-US" altLang="zh-CN" sz="1800" baseline="-30000" smtClean="0">
                <a:cs typeface="Times New Roman" pitchFamily="18" charset="0"/>
              </a:rPr>
              <a:t>1</a:t>
            </a:r>
            <a:r>
              <a:rPr lang="en-US" altLang="zh-CN" sz="1800" smtClean="0">
                <a:cs typeface="Times New Roman" pitchFamily="18" charset="0"/>
              </a:rPr>
              <a:t>, </a:t>
            </a:r>
            <a:r>
              <a:rPr lang="en-US" altLang="zh-CN" sz="1800" i="1" smtClean="0">
                <a:cs typeface="Times New Roman" pitchFamily="18" charset="0"/>
              </a:rPr>
              <a:t>y</a:t>
            </a:r>
            <a:r>
              <a:rPr lang="en-US" altLang="zh-CN" sz="1800" i="1" baseline="-30000" smtClean="0">
                <a:cs typeface="Times New Roman" pitchFamily="18" charset="0"/>
              </a:rPr>
              <a:t>i+</a:t>
            </a:r>
            <a:r>
              <a:rPr lang="en-US" altLang="zh-CN" sz="1800" baseline="-30000" smtClean="0">
                <a:cs typeface="Times New Roman" pitchFamily="18" charset="0"/>
              </a:rPr>
              <a:t>1</a:t>
            </a:r>
            <a:r>
              <a:rPr lang="en-US" altLang="zh-CN" sz="1800" smtClean="0">
                <a:cs typeface="Times New Roman" pitchFamily="18" charset="0"/>
              </a:rPr>
              <a:t>)</a:t>
            </a:r>
            <a:r>
              <a:rPr lang="zh-CN" sz="1800" smtClean="0">
                <a:cs typeface="Times New Roman" pitchFamily="18" charset="0"/>
              </a:rPr>
              <a:t>，则： </a:t>
            </a:r>
          </a:p>
          <a:p>
            <a:pPr lvl="3" eaLnBrk="1" hangingPunct="1">
              <a:buFont typeface="Wingdings" pitchFamily="2" charset="2"/>
              <a:buNone/>
            </a:pPr>
            <a:r>
              <a:rPr lang="zh-CN" altLang="zh-CN" sz="1800" i="1" smtClean="0">
                <a:cs typeface="Times New Roman" pitchFamily="18" charset="0"/>
              </a:rPr>
              <a:t>   			</a:t>
            </a:r>
            <a:r>
              <a:rPr lang="en-US" altLang="zh-CN" sz="1800" i="1" smtClean="0">
                <a:cs typeface="Times New Roman" pitchFamily="18" charset="0"/>
              </a:rPr>
              <a:t>ax</a:t>
            </a:r>
            <a:r>
              <a:rPr lang="en-US" altLang="zh-CN" sz="1800" i="1" baseline="-30000" smtClean="0">
                <a:cs typeface="Times New Roman" pitchFamily="18" charset="0"/>
              </a:rPr>
              <a:t>i</a:t>
            </a:r>
            <a:r>
              <a:rPr lang="en-US" altLang="zh-CN" sz="1800" i="1" smtClean="0">
                <a:cs typeface="Times New Roman" pitchFamily="18" charset="0"/>
              </a:rPr>
              <a:t>+by</a:t>
            </a:r>
            <a:r>
              <a:rPr lang="en-US" altLang="zh-CN" sz="1800" i="1" baseline="-30000" smtClean="0">
                <a:cs typeface="Times New Roman" pitchFamily="18" charset="0"/>
              </a:rPr>
              <a:t>i</a:t>
            </a:r>
            <a:r>
              <a:rPr lang="en-US" altLang="zh-CN" sz="1800" i="1" smtClean="0">
                <a:cs typeface="Times New Roman" pitchFamily="18" charset="0"/>
              </a:rPr>
              <a:t>+c=</a:t>
            </a:r>
            <a:r>
              <a:rPr lang="en-US" altLang="zh-CN" sz="1800" smtClean="0">
                <a:cs typeface="Times New Roman" pitchFamily="18" charset="0"/>
              </a:rPr>
              <a:t>0</a:t>
            </a:r>
            <a:r>
              <a:rPr lang="en-US" altLang="zh-CN" sz="1800" i="1" smtClean="0">
                <a:cs typeface="Times New Roman" pitchFamily="18" charset="0"/>
              </a:rPr>
              <a:t>   ax</a:t>
            </a:r>
            <a:r>
              <a:rPr lang="en-US" altLang="zh-CN" sz="1800" i="1" baseline="-30000" smtClean="0">
                <a:cs typeface="Times New Roman" pitchFamily="18" charset="0"/>
              </a:rPr>
              <a:t>i+</a:t>
            </a:r>
            <a:r>
              <a:rPr lang="en-US" altLang="zh-CN" sz="1800" baseline="-30000" smtClean="0">
                <a:cs typeface="Times New Roman" pitchFamily="18" charset="0"/>
              </a:rPr>
              <a:t>1</a:t>
            </a:r>
            <a:r>
              <a:rPr lang="en-US" altLang="zh-CN" sz="1800" i="1" smtClean="0">
                <a:cs typeface="Times New Roman" pitchFamily="18" charset="0"/>
              </a:rPr>
              <a:t>+by</a:t>
            </a:r>
            <a:r>
              <a:rPr lang="en-US" altLang="zh-CN" sz="1800" i="1" baseline="-30000" smtClean="0">
                <a:cs typeface="Times New Roman" pitchFamily="18" charset="0"/>
              </a:rPr>
              <a:t>i+</a:t>
            </a:r>
            <a:r>
              <a:rPr lang="en-US" altLang="zh-CN" sz="1800" baseline="-30000" smtClean="0">
                <a:cs typeface="Times New Roman" pitchFamily="18" charset="0"/>
              </a:rPr>
              <a:t>1</a:t>
            </a:r>
            <a:r>
              <a:rPr lang="en-US" altLang="zh-CN" sz="1800" i="1" smtClean="0">
                <a:cs typeface="Times New Roman" pitchFamily="18" charset="0"/>
              </a:rPr>
              <a:t>+c=0</a:t>
            </a:r>
          </a:p>
        </p:txBody>
      </p:sp>
      <p:pic>
        <p:nvPicPr>
          <p:cNvPr id="64518" name="Picture 4" descr="http://www.lnnu.edu.cn/xdjyjx/tuxing/Chapter2/CG_Gif_2_20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55875" y="4292600"/>
            <a:ext cx="38877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084763"/>
            <a:ext cx="538003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0" name="Rectangle 7"/>
          <p:cNvSpPr>
            <a:spLocks noChangeArrowheads="1"/>
          </p:cNvSpPr>
          <p:nvPr/>
        </p:nvSpPr>
        <p:spPr bwMode="auto">
          <a:xfrm>
            <a:off x="3194050" y="5994400"/>
            <a:ext cx="226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其中△</a:t>
            </a:r>
            <a:r>
              <a:rPr lang="en-US" altLang="zh-CN" i="1">
                <a:cs typeface="Times New Roman" pitchFamily="18" charset="0"/>
              </a:rPr>
              <a:t>x</a:t>
            </a:r>
            <a:r>
              <a:rPr lang="en-US" altLang="zh-CN">
                <a:cs typeface="Times New Roman" pitchFamily="18" charset="0"/>
              </a:rPr>
              <a:t>=-b/a</a:t>
            </a:r>
            <a:r>
              <a:rPr lang="en-US" altLang="zh-CN" i="1">
                <a:cs typeface="Times New Roman" pitchFamily="18" charset="0"/>
              </a:rPr>
              <a:t> </a:t>
            </a:r>
            <a:r>
              <a:rPr lang="zh-CN">
                <a:cs typeface="Times New Roman" pitchFamily="18" charset="0"/>
              </a:rPr>
              <a:t>为常数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64824B-CD43-4440-A602-9FFBA447D126}" type="datetime1">
              <a:rPr lang="en-US" altLang="zh-CN" sz="1400"/>
              <a:pPr eaLnBrk="1" hangingPunct="1"/>
              <a:t>12/30/2016</a:t>
            </a:fld>
            <a:endParaRPr lang="en-US" altLang="zh-CN" sz="1400"/>
          </a:p>
        </p:txBody>
      </p:sp>
      <p:sp>
        <p:nvSpPr>
          <p:cNvPr id="6553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D48D0A4-8110-4CF5-AA52-5C794AE9B054}" type="slidenum">
              <a:rPr lang="en-US" altLang="zh-CN" sz="1400"/>
              <a:pPr algn="r" eaLnBrk="1" hangingPunct="1"/>
              <a:t>51</a:t>
            </a:fld>
            <a:endParaRPr lang="en-US" altLang="zh-CN" sz="1400"/>
          </a:p>
        </p:txBody>
      </p:sp>
      <p:sp>
        <p:nvSpPr>
          <p:cNvPr id="6554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5541" name="Rectangle 3"/>
          <p:cNvSpPr>
            <a:spLocks noGrp="1" noRot="1" noChangeArrowheads="1"/>
          </p:cNvSpPr>
          <p:nvPr>
            <p:ph type="body" idx="4294967295"/>
          </p:nvPr>
        </p:nvSpPr>
        <p:spPr/>
        <p:txBody>
          <a:bodyPr/>
          <a:lstStyle/>
          <a:p>
            <a:pPr lvl="1" algn="just" eaLnBrk="1" hangingPunct="1"/>
            <a:r>
              <a:rPr lang="zh-CN" sz="2000" smtClean="0"/>
              <a:t>使用增量法计算时，需要知道一条边何时不再与下一条扫描线相交，以便及时把它从活性边表中删除出去</a:t>
            </a:r>
          </a:p>
          <a:p>
            <a:pPr lvl="1" algn="just" eaLnBrk="1" hangingPunct="1"/>
            <a:r>
              <a:rPr lang="zh-CN" sz="2000" smtClean="0"/>
              <a:t>综上所述，活性边表结点保存的内容应为</a:t>
            </a:r>
            <a:r>
              <a:rPr lang="en-US" altLang="zh-CN" sz="2000" smtClean="0"/>
              <a:t>(</a:t>
            </a:r>
            <a:r>
              <a:rPr lang="zh-CN" sz="2000" smtClean="0"/>
              <a:t>当前扫描线与边的交点坐标</a:t>
            </a:r>
            <a:r>
              <a:rPr lang="en-US" altLang="zh-CN" sz="2000" i="1" smtClean="0"/>
              <a:t>x</a:t>
            </a:r>
            <a:r>
              <a:rPr lang="zh-CN" sz="2000" smtClean="0"/>
              <a:t>值；从当前扫描线到下一条扫描线间</a:t>
            </a:r>
            <a:r>
              <a:rPr lang="en-US" altLang="zh-CN" sz="2000" i="1" smtClean="0"/>
              <a:t>x</a:t>
            </a:r>
            <a:r>
              <a:rPr lang="zh-CN" sz="2000" smtClean="0"/>
              <a:t>的增量</a:t>
            </a:r>
            <a:r>
              <a:rPr lang="en-US" altLang="zh-CN" sz="2000" smtClean="0"/>
              <a:t>d</a:t>
            </a:r>
            <a:r>
              <a:rPr lang="en-US" altLang="zh-CN" sz="2000" i="1" smtClean="0"/>
              <a:t>x</a:t>
            </a:r>
            <a:r>
              <a:rPr lang="zh-CN" sz="2000" smtClean="0"/>
              <a:t>；该边所交的最高扫描线号</a:t>
            </a:r>
            <a:r>
              <a:rPr lang="en-US" altLang="zh-CN" sz="2000" i="1" smtClean="0"/>
              <a:t>y</a:t>
            </a:r>
            <a:r>
              <a:rPr lang="en-US" altLang="zh-CN" sz="2000" i="1" baseline="-25000" smtClean="0"/>
              <a:t>max </a:t>
            </a:r>
            <a:r>
              <a:rPr lang="en-US" altLang="zh-CN" sz="2000" smtClean="0"/>
              <a:t>)</a:t>
            </a:r>
          </a:p>
          <a:p>
            <a:pPr lvl="1" algn="just" eaLnBrk="1" hangingPunct="1"/>
            <a:r>
              <a:rPr lang="zh-CN" sz="2000" smtClean="0"/>
              <a:t>为方便活性边表的建立与更新，我们为每一条扫描线建立一个新边表</a:t>
            </a:r>
            <a:r>
              <a:rPr lang="en-US" altLang="zh-CN" sz="2000" smtClean="0"/>
              <a:t>(NET), </a:t>
            </a:r>
            <a:r>
              <a:rPr lang="zh-CN" sz="2000" smtClean="0"/>
              <a:t>存放在该扫描线第一次出现的边。也就是说，若某边的较低端点为</a:t>
            </a:r>
            <a:r>
              <a:rPr lang="en-US" altLang="zh-CN" sz="2000" i="1" smtClean="0"/>
              <a:t>y</a:t>
            </a:r>
            <a:r>
              <a:rPr lang="en-US" altLang="zh-CN" sz="2000" i="1" baseline="-25000" smtClean="0"/>
              <a:t>min</a:t>
            </a:r>
            <a:r>
              <a:rPr lang="zh-CN" sz="2000" smtClean="0"/>
              <a:t>，则该边就放在扫描线</a:t>
            </a:r>
            <a:r>
              <a:rPr lang="en-US" altLang="zh-CN" sz="2000" i="1" smtClean="0"/>
              <a:t>y</a:t>
            </a:r>
            <a:r>
              <a:rPr lang="en-US" altLang="zh-CN" sz="2000" i="1" baseline="-25000" smtClean="0"/>
              <a:t>min</a:t>
            </a:r>
            <a:r>
              <a:rPr lang="zh-CN" sz="2000" smtClean="0"/>
              <a:t>的新边表中</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B64392-01EA-412B-854D-410E20F212CF}" type="datetime1">
              <a:rPr lang="en-US" altLang="zh-CN" sz="1400"/>
              <a:pPr eaLnBrk="1" hangingPunct="1"/>
              <a:t>12/30/2016</a:t>
            </a:fld>
            <a:endParaRPr lang="en-US" altLang="zh-CN" sz="1400"/>
          </a:p>
        </p:txBody>
      </p:sp>
      <p:sp>
        <p:nvSpPr>
          <p:cNvPr id="18436"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BC5579E-59E1-43F6-8DDB-33F7BF2EE94F}" type="slidenum">
              <a:rPr lang="en-US" altLang="zh-CN" sz="1400"/>
              <a:pPr algn="r" eaLnBrk="1" hangingPunct="1"/>
              <a:t>52</a:t>
            </a:fld>
            <a:endParaRPr lang="en-US" altLang="zh-CN" sz="1400"/>
          </a:p>
        </p:txBody>
      </p:sp>
      <p:sp>
        <p:nvSpPr>
          <p:cNvPr id="18437"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8438" name="Rectangle 4"/>
          <p:cNvSpPr>
            <a:spLocks noChangeArrowheads="1"/>
          </p:cNvSpPr>
          <p:nvPr/>
        </p:nvSpPr>
        <p:spPr bwMode="auto">
          <a:xfrm>
            <a:off x="2700338" y="5949950"/>
            <a:ext cx="356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t>图 </a:t>
            </a:r>
            <a:r>
              <a:rPr lang="en-US" altLang="zh-CN"/>
              <a:t>4.3.4 </a:t>
            </a:r>
            <a:r>
              <a:rPr lang="zh-CN"/>
              <a:t>各条扫描线的新边表</a:t>
            </a:r>
            <a:r>
              <a:rPr lang="en-US" altLang="zh-CN"/>
              <a:t>NET</a:t>
            </a:r>
          </a:p>
        </p:txBody>
      </p:sp>
      <p:graphicFrame>
        <p:nvGraphicFramePr>
          <p:cNvPr id="18434" name="Object 8"/>
          <p:cNvGraphicFramePr>
            <a:graphicFrameLocks noChangeAspect="1"/>
          </p:cNvGraphicFramePr>
          <p:nvPr/>
        </p:nvGraphicFramePr>
        <p:xfrm>
          <a:off x="1331913" y="1700213"/>
          <a:ext cx="6624637" cy="4130675"/>
        </p:xfrm>
        <a:graphic>
          <a:graphicData uri="http://schemas.openxmlformats.org/presentationml/2006/ole">
            <mc:AlternateContent xmlns:mc="http://schemas.openxmlformats.org/markup-compatibility/2006">
              <mc:Choice xmlns:v="urn:schemas-microsoft-com:vml" Requires="v">
                <p:oleObj spid="_x0000_s18443" r:id="rId3" imgW="5143946" imgH="3063506" progId="PBrush">
                  <p:embed/>
                </p:oleObj>
              </mc:Choice>
              <mc:Fallback>
                <p:oleObj r:id="rId3" imgW="5143946" imgH="3063506" progId="PBrush">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00213"/>
                        <a:ext cx="6624637"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C1F84A-0163-4DAB-89D4-D4605B94DC68}" type="datetime1">
              <a:rPr lang="en-US" altLang="zh-CN" sz="1400"/>
              <a:pPr eaLnBrk="1" hangingPunct="1"/>
              <a:t>12/30/2016</a:t>
            </a:fld>
            <a:endParaRPr lang="en-US" altLang="zh-CN" sz="1400"/>
          </a:p>
        </p:txBody>
      </p:sp>
      <p:sp>
        <p:nvSpPr>
          <p:cNvPr id="6656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2556A85-0D03-4F7C-B9C1-6A46FC6742FE}" type="slidenum">
              <a:rPr lang="en-US" altLang="zh-CN" sz="1400"/>
              <a:pPr algn="r" eaLnBrk="1" hangingPunct="1"/>
              <a:t>53</a:t>
            </a:fld>
            <a:endParaRPr lang="en-US" altLang="zh-CN" sz="1400"/>
          </a:p>
        </p:txBody>
      </p:sp>
      <p:sp>
        <p:nvSpPr>
          <p:cNvPr id="6656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6565" name="Rectangle 3"/>
          <p:cNvSpPr>
            <a:spLocks noGrp="1" noRot="1" noChangeArrowheads="1"/>
          </p:cNvSpPr>
          <p:nvPr>
            <p:ph type="body" idx="4294967295"/>
          </p:nvPr>
        </p:nvSpPr>
        <p:spPr/>
        <p:txBody>
          <a:bodyPr/>
          <a:lstStyle/>
          <a:p>
            <a:pPr lvl="2" eaLnBrk="1" hangingPunct="1"/>
            <a:r>
              <a:rPr lang="zh-CN" sz="1800" smtClean="0"/>
              <a:t>算法过程</a:t>
            </a:r>
          </a:p>
          <a:p>
            <a:pPr marL="0" indent="0" eaLnBrk="1" hangingPunct="1">
              <a:buFont typeface="Wingdings" pitchFamily="2" charset="2"/>
              <a:buNone/>
            </a:pPr>
            <a:r>
              <a:rPr lang="zh-CN" altLang="zh-CN" sz="1600" smtClean="0"/>
              <a:t>	</a:t>
            </a:r>
            <a:r>
              <a:rPr lang="en-US" altLang="zh-CN" sz="1600" smtClean="0"/>
              <a:t>void polyfill (</a:t>
            </a:r>
            <a:r>
              <a:rPr lang="zh-CN" sz="1600" smtClean="0"/>
              <a:t>多边形 </a:t>
            </a:r>
            <a:r>
              <a:rPr lang="en-US" altLang="zh-CN" sz="1600" smtClean="0"/>
              <a:t>polygon, int color)</a:t>
            </a:r>
          </a:p>
          <a:p>
            <a:pPr marL="0" indent="0" eaLnBrk="1" hangingPunct="1">
              <a:buFont typeface="Wingdings" pitchFamily="2" charset="2"/>
              <a:buNone/>
            </a:pPr>
            <a:r>
              <a:rPr lang="en-US" sz="1600" smtClean="0"/>
              <a:t>	</a:t>
            </a:r>
            <a:r>
              <a:rPr lang="en-US" altLang="zh-CN" sz="1600" smtClean="0"/>
              <a:t>{        for (</a:t>
            </a:r>
            <a:r>
              <a:rPr lang="zh-CN" sz="1600" smtClean="0"/>
              <a:t>各条扫描线</a:t>
            </a:r>
            <a:r>
              <a:rPr lang="en-US" altLang="zh-CN" sz="1600" smtClean="0"/>
              <a:t>i )</a:t>
            </a:r>
          </a:p>
          <a:p>
            <a:pPr marL="0" indent="0" eaLnBrk="1" hangingPunct="1">
              <a:buFont typeface="Wingdings" pitchFamily="2" charset="2"/>
              <a:buNone/>
            </a:pPr>
            <a:r>
              <a:rPr lang="en-US" sz="1600" smtClean="0"/>
              <a:t>	         </a:t>
            </a:r>
            <a:r>
              <a:rPr lang="en-US" altLang="zh-CN" sz="1600" smtClean="0"/>
              <a:t>{    </a:t>
            </a:r>
            <a:r>
              <a:rPr lang="zh-CN" sz="1600" smtClean="0"/>
              <a:t>初始化新边表头指针</a:t>
            </a:r>
            <a:r>
              <a:rPr lang="en-US" altLang="zh-CN" sz="1600" smtClean="0"/>
              <a:t>NET [i]</a:t>
            </a:r>
            <a:r>
              <a:rPr lang="zh-CN" sz="1600" smtClean="0"/>
              <a:t>；把</a:t>
            </a:r>
            <a:r>
              <a:rPr lang="en-US" altLang="zh-CN" sz="1600" smtClean="0"/>
              <a:t>y</a:t>
            </a:r>
            <a:r>
              <a:rPr lang="en-US" altLang="zh-CN" sz="1600" baseline="-25000" smtClean="0"/>
              <a:t>min</a:t>
            </a:r>
            <a:r>
              <a:rPr lang="en-US" altLang="zh-CN" sz="1600" smtClean="0"/>
              <a:t> = i </a:t>
            </a:r>
            <a:r>
              <a:rPr lang="zh-CN" sz="1600" smtClean="0"/>
              <a:t>的边放进边表</a:t>
            </a:r>
            <a:r>
              <a:rPr lang="en-US" altLang="zh-CN" sz="1600" smtClean="0"/>
              <a:t>NET [i];    }</a:t>
            </a:r>
          </a:p>
          <a:p>
            <a:pPr marL="0" indent="0" eaLnBrk="1" hangingPunct="1">
              <a:buFont typeface="Wingdings" pitchFamily="2" charset="2"/>
              <a:buNone/>
            </a:pPr>
            <a:r>
              <a:rPr lang="en-US" sz="1600" smtClean="0"/>
              <a:t>	         </a:t>
            </a:r>
            <a:r>
              <a:rPr lang="en-US" altLang="zh-CN" sz="1600" smtClean="0"/>
              <a:t>y = </a:t>
            </a:r>
            <a:r>
              <a:rPr lang="zh-CN" sz="1600" smtClean="0"/>
              <a:t>最低扫描线号； 初始化活性边表</a:t>
            </a:r>
            <a:r>
              <a:rPr lang="en-US" altLang="zh-CN" sz="1600" smtClean="0"/>
              <a:t>AET</a:t>
            </a:r>
            <a:r>
              <a:rPr lang="zh-CN" sz="1600" smtClean="0"/>
              <a:t>为空；</a:t>
            </a:r>
            <a:r>
              <a:rPr lang="en-US" altLang="zh-CN" sz="1600" smtClean="0"/>
              <a:t>//AET</a:t>
            </a:r>
            <a:r>
              <a:rPr lang="zh-CN" sz="1600" smtClean="0"/>
              <a:t>只有一个</a:t>
            </a:r>
          </a:p>
          <a:p>
            <a:pPr marL="0" indent="0" eaLnBrk="1" hangingPunct="1">
              <a:buFont typeface="Wingdings" pitchFamily="2" charset="2"/>
              <a:buNone/>
            </a:pPr>
            <a:r>
              <a:rPr lang="zh-CN" altLang="zh-CN" sz="1600" smtClean="0"/>
              <a:t>	         </a:t>
            </a:r>
            <a:r>
              <a:rPr lang="en-US" altLang="zh-CN" sz="1600" smtClean="0"/>
              <a:t>for (</a:t>
            </a:r>
            <a:r>
              <a:rPr lang="zh-CN" sz="1600" smtClean="0"/>
              <a:t>各条扫描线</a:t>
            </a:r>
            <a:r>
              <a:rPr lang="en-US" altLang="zh-CN" sz="1600" smtClean="0"/>
              <a:t>i )</a:t>
            </a:r>
          </a:p>
          <a:p>
            <a:pPr marL="0" indent="0" eaLnBrk="1" hangingPunct="1">
              <a:buFont typeface="Wingdings" pitchFamily="2" charset="2"/>
              <a:buNone/>
            </a:pPr>
            <a:r>
              <a:rPr lang="en-US" sz="1600" smtClean="0"/>
              <a:t>	         </a:t>
            </a:r>
            <a:r>
              <a:rPr lang="en-US" altLang="zh-CN" sz="1600" smtClean="0"/>
              <a:t>{     </a:t>
            </a:r>
            <a:r>
              <a:rPr lang="zh-CN" sz="1600" smtClean="0"/>
              <a:t>把新边表</a:t>
            </a:r>
            <a:r>
              <a:rPr lang="en-US" altLang="zh-CN" sz="1600" smtClean="0"/>
              <a:t>NET[i]</a:t>
            </a:r>
            <a:r>
              <a:rPr lang="zh-CN" sz="1600" smtClean="0"/>
              <a:t>中的边结点用插入排序法插入</a:t>
            </a:r>
            <a:r>
              <a:rPr lang="en-US" altLang="zh-CN" sz="1600" smtClean="0"/>
              <a:t>AET</a:t>
            </a:r>
            <a:r>
              <a:rPr lang="zh-CN" sz="1600" smtClean="0"/>
              <a:t>表，按</a:t>
            </a:r>
            <a:r>
              <a:rPr lang="en-US" altLang="zh-CN" sz="1600" smtClean="0"/>
              <a:t>x</a:t>
            </a:r>
            <a:r>
              <a:rPr lang="zh-CN" sz="1600" smtClean="0"/>
              <a:t>坐标</a:t>
            </a:r>
          </a:p>
          <a:p>
            <a:pPr marL="0" indent="0" eaLnBrk="1" hangingPunct="1">
              <a:buFont typeface="Wingdings" pitchFamily="2" charset="2"/>
              <a:buNone/>
            </a:pPr>
            <a:r>
              <a:rPr lang="zh-CN" altLang="zh-CN" sz="1600" smtClean="0"/>
              <a:t>	               </a:t>
            </a:r>
            <a:r>
              <a:rPr lang="zh-CN" sz="1600" smtClean="0"/>
              <a:t>递增顺序排列；</a:t>
            </a:r>
            <a:r>
              <a:rPr lang="en-US" altLang="zh-CN" sz="1600" smtClean="0"/>
              <a:t>//AET</a:t>
            </a:r>
            <a:r>
              <a:rPr lang="zh-CN" sz="1600" smtClean="0"/>
              <a:t>表中除了新边，还有</a:t>
            </a:r>
            <a:r>
              <a:rPr lang="en-US" altLang="zh-CN" sz="1600" smtClean="0"/>
              <a:t>y </a:t>
            </a:r>
            <a:r>
              <a:rPr lang="en-US" altLang="zh-CN" sz="1600" baseline="-25000" smtClean="0"/>
              <a:t>max</a:t>
            </a:r>
            <a:r>
              <a:rPr lang="en-US" altLang="zh-CN" sz="1600" smtClean="0"/>
              <a:t> &gt; i</a:t>
            </a:r>
            <a:r>
              <a:rPr lang="zh-CN" sz="1600" smtClean="0"/>
              <a:t>的边节点	              </a:t>
            </a:r>
          </a:p>
          <a:p>
            <a:pPr marL="0" indent="0" eaLnBrk="1" hangingPunct="1">
              <a:buFont typeface="Wingdings" pitchFamily="2" charset="2"/>
              <a:buNone/>
            </a:pPr>
            <a:r>
              <a:rPr lang="zh-CN" altLang="zh-CN" sz="1600" smtClean="0"/>
              <a:t>	               </a:t>
            </a:r>
            <a:r>
              <a:rPr lang="zh-CN" sz="1600" smtClean="0"/>
              <a:t>遍历</a:t>
            </a:r>
            <a:r>
              <a:rPr lang="en-US" altLang="zh-CN" sz="1600" smtClean="0"/>
              <a:t>AET</a:t>
            </a:r>
            <a:r>
              <a:rPr lang="zh-CN" sz="1600" smtClean="0"/>
              <a:t>表，把</a:t>
            </a:r>
            <a:r>
              <a:rPr lang="en-US" altLang="zh-CN" sz="1600" smtClean="0"/>
              <a:t>y </a:t>
            </a:r>
            <a:r>
              <a:rPr lang="en-US" altLang="zh-CN" sz="1600" baseline="-25000" smtClean="0"/>
              <a:t>max</a:t>
            </a:r>
            <a:r>
              <a:rPr lang="en-US" altLang="zh-CN" sz="1600" smtClean="0"/>
              <a:t>= i </a:t>
            </a:r>
            <a:r>
              <a:rPr lang="zh-CN" sz="1600" smtClean="0"/>
              <a:t>的结点从</a:t>
            </a:r>
            <a:r>
              <a:rPr lang="en-US" altLang="zh-CN" sz="1600" smtClean="0"/>
              <a:t>AET</a:t>
            </a:r>
            <a:r>
              <a:rPr lang="zh-CN" sz="1600" smtClean="0"/>
              <a:t>表中删除</a:t>
            </a:r>
            <a:r>
              <a:rPr lang="en-US" altLang="zh-CN" sz="1600" smtClean="0"/>
              <a:t>; </a:t>
            </a:r>
            <a:r>
              <a:rPr lang="zh-CN" sz="1600" smtClean="0"/>
              <a:t>把配对交点区间          </a:t>
            </a:r>
          </a:p>
          <a:p>
            <a:pPr marL="0" indent="0" eaLnBrk="1" hangingPunct="1">
              <a:buFont typeface="Wingdings" pitchFamily="2" charset="2"/>
              <a:buNone/>
            </a:pPr>
            <a:r>
              <a:rPr lang="zh-CN" altLang="zh-CN" sz="1600" smtClean="0"/>
              <a:t>	                </a:t>
            </a:r>
            <a:r>
              <a:rPr lang="en-US" altLang="zh-CN" sz="1600" smtClean="0"/>
              <a:t>(</a:t>
            </a:r>
            <a:r>
              <a:rPr lang="zh-CN" sz="1600" smtClean="0"/>
              <a:t>左闭右开</a:t>
            </a:r>
            <a:r>
              <a:rPr lang="en-US" altLang="zh-CN" sz="1600" smtClean="0"/>
              <a:t>)</a:t>
            </a:r>
            <a:r>
              <a:rPr lang="zh-CN" sz="1600" smtClean="0"/>
              <a:t>上的象素</a:t>
            </a:r>
            <a:r>
              <a:rPr lang="en-US" altLang="zh-CN" sz="1600" smtClean="0"/>
              <a:t>(x, y)</a:t>
            </a:r>
            <a:r>
              <a:rPr lang="zh-CN" sz="1600" smtClean="0"/>
              <a:t>，用</a:t>
            </a:r>
            <a:r>
              <a:rPr lang="en-US" altLang="zh-CN" sz="1600" smtClean="0"/>
              <a:t>drawpixel (x, y, color) </a:t>
            </a:r>
            <a:r>
              <a:rPr lang="zh-CN" sz="1600" smtClean="0"/>
              <a:t>改写象素颜</a:t>
            </a:r>
          </a:p>
          <a:p>
            <a:pPr marL="0" indent="0" eaLnBrk="1" hangingPunct="1">
              <a:buFont typeface="Wingdings" pitchFamily="2" charset="2"/>
              <a:buNone/>
            </a:pPr>
            <a:r>
              <a:rPr lang="zh-CN" altLang="zh-CN" sz="1600" smtClean="0"/>
              <a:t>	               </a:t>
            </a:r>
            <a:r>
              <a:rPr lang="zh-CN" sz="1600" smtClean="0"/>
              <a:t>色值；并把</a:t>
            </a:r>
            <a:r>
              <a:rPr lang="en-US" altLang="zh-CN" sz="1600" smtClean="0"/>
              <a:t>y </a:t>
            </a:r>
            <a:r>
              <a:rPr lang="en-US" altLang="zh-CN" sz="1600" baseline="-25000" smtClean="0"/>
              <a:t>max</a:t>
            </a:r>
            <a:r>
              <a:rPr lang="en-US" altLang="zh-CN" sz="1600" smtClean="0"/>
              <a:t> &gt; i </a:t>
            </a:r>
            <a:r>
              <a:rPr lang="zh-CN" sz="1600" smtClean="0"/>
              <a:t>结点的</a:t>
            </a:r>
            <a:r>
              <a:rPr lang="en-US" altLang="zh-CN" sz="1600" smtClean="0"/>
              <a:t>x</a:t>
            </a:r>
            <a:r>
              <a:rPr lang="zh-CN" sz="1600" smtClean="0"/>
              <a:t>值递增</a:t>
            </a:r>
            <a:r>
              <a:rPr lang="en-US" altLang="zh-CN" sz="1600" smtClean="0"/>
              <a:t>dx</a:t>
            </a:r>
            <a:r>
              <a:rPr lang="zh-CN" sz="1600" smtClean="0"/>
              <a:t>；            </a:t>
            </a:r>
          </a:p>
          <a:p>
            <a:pPr marL="0" indent="0" eaLnBrk="1" hangingPunct="1">
              <a:buFont typeface="Wingdings" pitchFamily="2" charset="2"/>
              <a:buNone/>
            </a:pPr>
            <a:r>
              <a:rPr lang="zh-CN" altLang="zh-CN" sz="1600" smtClean="0"/>
              <a:t>	          </a:t>
            </a:r>
            <a:r>
              <a:rPr lang="en-US" altLang="zh-CN" sz="1600" smtClean="0"/>
              <a:t>}</a:t>
            </a:r>
          </a:p>
          <a:p>
            <a:pPr marL="0" indent="0" eaLnBrk="1" hangingPunct="1">
              <a:buFont typeface="Wingdings" pitchFamily="2" charset="2"/>
              <a:buNone/>
            </a:pPr>
            <a:r>
              <a:rPr lang="en-US" altLang="zh-CN" sz="1600" smtClean="0"/>
              <a:t>	} /* polyfill */ </a:t>
            </a:r>
            <a:r>
              <a:rPr lang="zh-CN" sz="1600" smtClean="0"/>
              <a:t>扫描线与多边形顶点相交时，必须正确地取舍交点</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84057D-E0C1-45B1-AFB4-95BA02979E74}" type="datetime1">
              <a:rPr lang="en-US" altLang="zh-CN" sz="1400"/>
              <a:pPr eaLnBrk="1" hangingPunct="1"/>
              <a:t>12/30/2016</a:t>
            </a:fld>
            <a:endParaRPr lang="en-US" altLang="zh-CN" sz="1400"/>
          </a:p>
        </p:txBody>
      </p:sp>
      <p:sp>
        <p:nvSpPr>
          <p:cNvPr id="6758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A9EACBA-11D3-44C5-88F4-03D167522DA3}" type="slidenum">
              <a:rPr lang="en-US" altLang="zh-CN" sz="1400"/>
              <a:pPr algn="r" eaLnBrk="1" hangingPunct="1"/>
              <a:t>54</a:t>
            </a:fld>
            <a:endParaRPr lang="en-US" altLang="zh-CN" sz="1400"/>
          </a:p>
        </p:txBody>
      </p:sp>
      <p:sp>
        <p:nvSpPr>
          <p:cNvPr id="6758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7589" name="Rectangle 3"/>
          <p:cNvSpPr>
            <a:spLocks noGrp="1" noRot="1" noChangeArrowheads="1"/>
          </p:cNvSpPr>
          <p:nvPr>
            <p:ph type="body" idx="4294967295"/>
          </p:nvPr>
        </p:nvSpPr>
        <p:spPr/>
        <p:txBody>
          <a:bodyPr/>
          <a:lstStyle/>
          <a:p>
            <a:pPr lvl="2" eaLnBrk="1" hangingPunct="1"/>
            <a:r>
              <a:rPr lang="zh-CN" sz="1800" dirty="0" smtClean="0"/>
              <a:t>活性边表</a:t>
            </a:r>
            <a:r>
              <a:rPr lang="en-US" altLang="zh-CN" sz="1800" dirty="0" smtClean="0"/>
              <a:t>AET</a:t>
            </a:r>
            <a:r>
              <a:rPr lang="zh-CN" sz="1800" dirty="0" smtClean="0"/>
              <a:t>的迭代过程</a:t>
            </a:r>
            <a:r>
              <a:rPr lang="en-US" altLang="zh-CN" sz="1800" dirty="0" smtClean="0"/>
              <a:t>(</a:t>
            </a:r>
            <a:r>
              <a:rPr lang="zh-CN" sz="1800" dirty="0" smtClean="0"/>
              <a:t>以图</a:t>
            </a:r>
            <a:r>
              <a:rPr lang="en-US" altLang="zh-CN" sz="1800" dirty="0" smtClean="0"/>
              <a:t>4.3.2</a:t>
            </a:r>
            <a:r>
              <a:rPr lang="zh-CN" sz="1800" dirty="0" smtClean="0"/>
              <a:t>，</a:t>
            </a:r>
            <a:r>
              <a:rPr lang="en-US" altLang="zh-CN" sz="1800" dirty="0" smtClean="0"/>
              <a:t>4.3.3</a:t>
            </a:r>
            <a:r>
              <a:rPr lang="zh-CN" sz="1800" dirty="0" smtClean="0"/>
              <a:t>，</a:t>
            </a:r>
            <a:r>
              <a:rPr lang="en-US" altLang="zh-CN" sz="1800" dirty="0" smtClean="0"/>
              <a:t>4.3.4</a:t>
            </a:r>
            <a:r>
              <a:rPr lang="zh-CN" sz="1800" dirty="0" smtClean="0"/>
              <a:t>为例</a:t>
            </a:r>
            <a:r>
              <a:rPr lang="en-US" altLang="zh-CN" sz="1800" dirty="0" smtClean="0"/>
              <a:t>)</a:t>
            </a:r>
          </a:p>
          <a:p>
            <a:pPr lvl="3" eaLnBrk="1" hangingPunct="1">
              <a:buSzTx/>
              <a:buFont typeface="Wingdings" pitchFamily="2" charset="2"/>
              <a:buNone/>
            </a:pPr>
            <a:r>
              <a:rPr lang="en-US" altLang="zh-CN" sz="1600" dirty="0" err="1" smtClean="0"/>
              <a:t>i</a:t>
            </a:r>
            <a:r>
              <a:rPr lang="en-US" altLang="zh-CN" sz="1600" dirty="0" smtClean="0"/>
              <a:t>=0, AET=</a:t>
            </a:r>
            <a:r>
              <a:rPr lang="en-US" altLang="zh-CN" sz="1600" b="1" dirty="0" smtClean="0"/>
              <a:t>" "</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=1, AET=</a:t>
            </a:r>
            <a:r>
              <a:rPr lang="en-US" altLang="zh-CN" sz="1600" b="1" dirty="0" smtClean="0"/>
              <a:t>P1P2-&gt;P2P3</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=2, AET=P6P1-&gt;P1P2-&gt;P2P3; del P1P2; </a:t>
            </a:r>
            <a:r>
              <a:rPr lang="en-US" altLang="zh-CN" sz="1600" b="1" dirty="0" smtClean="0"/>
              <a:t>P6P1-&gt;P2P3</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=3, AET=P6P1-&gt;P2P3-&gt;P3P4; del P2P3; </a:t>
            </a:r>
            <a:r>
              <a:rPr lang="en-US" altLang="zh-CN" sz="1600" b="1" dirty="0" smtClean="0"/>
              <a:t>P6P1-&gt;P3P4</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=4, AET=</a:t>
            </a:r>
            <a:r>
              <a:rPr lang="en-US" altLang="zh-CN" sz="1600" b="1" dirty="0" smtClean="0"/>
              <a:t>P6P1-&gt;P3P4</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=5, AET=</a:t>
            </a:r>
            <a:r>
              <a:rPr lang="en-US" altLang="zh-CN" sz="1600" b="1" dirty="0" smtClean="0"/>
              <a:t>P6P1-&gt;P5P6-&gt;P4P5-&gt;P3P4</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=6, AET=</a:t>
            </a:r>
            <a:r>
              <a:rPr lang="en-US" altLang="zh-CN" sz="1600" b="1" dirty="0" smtClean="0"/>
              <a:t>P6P1-&gt;P5P6-&gt;P4P5-&gt;P3P4</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=7, AET=P6P1-&gt;P5P6-&gt;P4P5-&gt;P3P4; del P6P1,P5P6; </a:t>
            </a:r>
            <a:r>
              <a:rPr lang="en-US" altLang="zh-CN" sz="1600" b="1" dirty="0" smtClean="0"/>
              <a:t>P4P5-&gt;P3P4</a:t>
            </a:r>
            <a:r>
              <a:rPr lang="en-US" altLang="zh-CN" sz="1600" dirty="0" smtClean="0"/>
              <a:t>;</a:t>
            </a:r>
          </a:p>
          <a:p>
            <a:pPr marL="0" indent="0" eaLnBrk="1" hangingPunct="1">
              <a:buSzTx/>
              <a:buFont typeface="Wingdings" pitchFamily="2" charset="2"/>
              <a:buNone/>
            </a:pPr>
            <a:r>
              <a:rPr lang="en-US" altLang="zh-CN" sz="1600" dirty="0" smtClean="0"/>
              <a:t>	        </a:t>
            </a:r>
            <a:r>
              <a:rPr lang="en-US" altLang="zh-CN" sz="1600" dirty="0" err="1" smtClean="0"/>
              <a:t>i</a:t>
            </a:r>
            <a:r>
              <a:rPr lang="en-US" altLang="zh-CN" sz="1600" dirty="0" smtClean="0"/>
              <a:t>=8, AET=P4P5-&gt;P3P4; del P4P5,P3P4; </a:t>
            </a:r>
            <a:r>
              <a:rPr lang="en-US" altLang="zh-CN" sz="1600" b="1" dirty="0" smtClean="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E01E37-DC52-4CE3-8EC5-173759383292}" type="datetime1">
              <a:rPr lang="en-US" altLang="zh-CN" sz="1400"/>
              <a:pPr eaLnBrk="1" hangingPunct="1"/>
              <a:t>12/30/2016</a:t>
            </a:fld>
            <a:endParaRPr lang="en-US" altLang="zh-CN" sz="1400"/>
          </a:p>
        </p:txBody>
      </p:sp>
      <p:sp>
        <p:nvSpPr>
          <p:cNvPr id="6861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3D4441D-6801-4BDB-A62C-488E6632B8D3}" type="slidenum">
              <a:rPr lang="en-US" altLang="zh-CN" sz="1400"/>
              <a:pPr algn="r" eaLnBrk="1" hangingPunct="1"/>
              <a:t>55</a:t>
            </a:fld>
            <a:endParaRPr lang="en-US" altLang="zh-CN" sz="1400"/>
          </a:p>
        </p:txBody>
      </p:sp>
      <p:sp>
        <p:nvSpPr>
          <p:cNvPr id="6861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8613" name="Rectangle 3"/>
          <p:cNvSpPr>
            <a:spLocks noGrp="1" noRot="1" noChangeArrowheads="1"/>
          </p:cNvSpPr>
          <p:nvPr>
            <p:ph type="body" idx="4294967295"/>
          </p:nvPr>
        </p:nvSpPr>
        <p:spPr/>
        <p:txBody>
          <a:bodyPr/>
          <a:lstStyle/>
          <a:p>
            <a:pPr marL="0" indent="0" algn="just" eaLnBrk="1" hangingPunct="1"/>
            <a:r>
              <a:rPr lang="zh-CN" sz="2400" dirty="0" smtClean="0"/>
              <a:t>多边形填充－边界标志算法</a:t>
            </a:r>
          </a:p>
          <a:p>
            <a:pPr lvl="1" algn="just" eaLnBrk="1" hangingPunct="1"/>
            <a:r>
              <a:rPr lang="zh-CN" sz="2000" dirty="0" smtClean="0"/>
              <a:t>多边形边的直线扫描转换</a:t>
            </a:r>
          </a:p>
          <a:p>
            <a:pPr lvl="2" algn="just" eaLnBrk="1" hangingPunct="1"/>
            <a:r>
              <a:rPr lang="zh-CN" sz="1800" dirty="0" smtClean="0"/>
              <a:t>在帧缓冲器中对多边形边界所经过的象素打上标志</a:t>
            </a:r>
          </a:p>
          <a:p>
            <a:pPr lvl="1" algn="just" eaLnBrk="1" hangingPunct="1"/>
            <a:r>
              <a:rPr lang="zh-CN" sz="2000" dirty="0" smtClean="0"/>
              <a:t>按扫描线将位于多边形内的各个区段着上所需颜色</a:t>
            </a:r>
          </a:p>
          <a:p>
            <a:pPr lvl="1" algn="just"/>
            <a:r>
              <a:rPr lang="zh-CN" sz="2000" dirty="0" smtClean="0"/>
              <a:t>用软件实现时，扫描线算法与边界标志算法的执行速度几乎相同，但由于边界标志算法不必建立维护边表以及对它进行排序，所以更适合硬件实现，这时它的执行速度比有序边表算法快一至两个数量级。对每个象素只访问一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7EAE06-C40B-4D6A-8B71-93550F9D307B}" type="datetime1">
              <a:rPr lang="en-US" altLang="zh-CN" sz="1400"/>
              <a:pPr eaLnBrk="1" hangingPunct="1"/>
              <a:t>12/30/2016</a:t>
            </a:fld>
            <a:endParaRPr lang="en-US" altLang="zh-CN" sz="1400"/>
          </a:p>
        </p:txBody>
      </p:sp>
      <p:sp>
        <p:nvSpPr>
          <p:cNvPr id="6963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412F5F66-028D-42F6-BA6F-C0958D1AC0A2}" type="slidenum">
              <a:rPr lang="en-US" altLang="zh-CN" sz="1400"/>
              <a:pPr algn="r" eaLnBrk="1" hangingPunct="1"/>
              <a:t>56</a:t>
            </a:fld>
            <a:endParaRPr lang="en-US" altLang="zh-CN" sz="1400"/>
          </a:p>
        </p:txBody>
      </p:sp>
      <p:sp>
        <p:nvSpPr>
          <p:cNvPr id="6963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69637" name="Rectangle 3"/>
          <p:cNvSpPr>
            <a:spLocks noGrp="1" noRot="1" noChangeArrowheads="1"/>
          </p:cNvSpPr>
          <p:nvPr>
            <p:ph type="body" idx="4294967295"/>
          </p:nvPr>
        </p:nvSpPr>
        <p:spPr/>
        <p:txBody>
          <a:bodyPr/>
          <a:lstStyle/>
          <a:p>
            <a:pPr lvl="2" algn="just" eaLnBrk="1" hangingPunct="1"/>
            <a:r>
              <a:rPr lang="zh-CN" sz="1800" dirty="0" smtClean="0"/>
              <a:t>边界标志算法</a:t>
            </a:r>
          </a:p>
          <a:p>
            <a:pPr marL="0" indent="0" algn="just" eaLnBrk="1" hangingPunct="1">
              <a:buFont typeface="Wingdings" pitchFamily="2" charset="2"/>
              <a:buNone/>
            </a:pPr>
            <a:r>
              <a:rPr lang="zh-CN" altLang="zh-CN" sz="1600" dirty="0" smtClean="0"/>
              <a:t>	</a:t>
            </a:r>
            <a:r>
              <a:rPr lang="en-US" altLang="zh-CN" sz="1600" dirty="0" smtClean="0"/>
              <a:t>void </a:t>
            </a:r>
            <a:r>
              <a:rPr lang="en-US" altLang="zh-CN" sz="1600" dirty="0" err="1" smtClean="0"/>
              <a:t>edgemark_fill</a:t>
            </a:r>
            <a:r>
              <a:rPr lang="en-US" altLang="zh-CN" sz="1600" dirty="0" smtClean="0"/>
              <a:t>(</a:t>
            </a:r>
            <a:r>
              <a:rPr lang="zh-CN" sz="1600" dirty="0" smtClean="0"/>
              <a:t>多边形定义 </a:t>
            </a:r>
            <a:r>
              <a:rPr lang="en-US" altLang="zh-CN" sz="1600" dirty="0" err="1" smtClean="0"/>
              <a:t>polydef</a:t>
            </a:r>
            <a:r>
              <a:rPr lang="en-US" altLang="zh-CN" sz="1600" dirty="0" smtClean="0"/>
              <a:t>, </a:t>
            </a:r>
            <a:r>
              <a:rPr lang="en-US" altLang="zh-CN" sz="1600" dirty="0" err="1" smtClean="0"/>
              <a:t>int</a:t>
            </a:r>
            <a:r>
              <a:rPr lang="en-US" altLang="zh-CN" sz="1600" dirty="0" smtClean="0"/>
              <a:t> color)</a:t>
            </a:r>
          </a:p>
          <a:p>
            <a:pPr marL="0" indent="0" algn="just" eaLnBrk="1" hangingPunct="1">
              <a:buFont typeface="Wingdings" pitchFamily="2" charset="2"/>
              <a:buNone/>
            </a:pPr>
            <a:r>
              <a:rPr lang="en-US" sz="1600" dirty="0" smtClean="0"/>
              <a:t>	</a:t>
            </a:r>
            <a:r>
              <a:rPr lang="en-US" altLang="zh-CN" sz="1600" dirty="0" smtClean="0"/>
              <a:t>{  </a:t>
            </a:r>
            <a:r>
              <a:rPr lang="zh-CN" sz="1600" dirty="0" smtClean="0"/>
              <a:t>对多边形</a:t>
            </a:r>
            <a:r>
              <a:rPr lang="en-US" altLang="zh-CN" sz="1600" dirty="0" err="1" smtClean="0"/>
              <a:t>polydef</a:t>
            </a:r>
            <a:r>
              <a:rPr lang="en-US" altLang="zh-CN" sz="1600" dirty="0" smtClean="0"/>
              <a:t> </a:t>
            </a:r>
            <a:r>
              <a:rPr lang="zh-CN" sz="1600" dirty="0" smtClean="0"/>
              <a:t>每条边经过的象素打上标志</a:t>
            </a:r>
            <a:r>
              <a:rPr lang="zh-CN" sz="1600" dirty="0" smtClean="0"/>
              <a:t>；</a:t>
            </a:r>
            <a:endParaRPr lang="en-US" altLang="zh-CN" sz="1600" dirty="0" smtClean="0"/>
          </a:p>
          <a:p>
            <a:pPr marL="0" indent="0" algn="just" eaLnBrk="1" hangingPunct="1">
              <a:buFont typeface="Wingdings" pitchFamily="2" charset="2"/>
              <a:buNone/>
            </a:pPr>
            <a:r>
              <a:rPr lang="en-US" altLang="zh-CN" sz="1600" dirty="0"/>
              <a:t> </a:t>
            </a:r>
            <a:r>
              <a:rPr lang="en-US" altLang="zh-CN" sz="1600" dirty="0" smtClean="0"/>
              <a:t>                   </a:t>
            </a:r>
            <a:r>
              <a:rPr lang="en-US" altLang="zh-CN" sz="1600" dirty="0" err="1" smtClean="0"/>
              <a:t>drawpixel</a:t>
            </a:r>
            <a:r>
              <a:rPr lang="en-US" altLang="zh-CN" sz="1600" dirty="0" smtClean="0"/>
              <a:t>; //</a:t>
            </a:r>
            <a:r>
              <a:rPr lang="zh-CN" altLang="en-US" sz="1600" dirty="0" smtClean="0"/>
              <a:t>涂色</a:t>
            </a:r>
            <a:endParaRPr lang="zh-CN" sz="1600" dirty="0" smtClean="0"/>
          </a:p>
          <a:p>
            <a:pPr marL="0" indent="0" algn="just" eaLnBrk="1" hangingPunct="1">
              <a:buFont typeface="Wingdings" pitchFamily="2" charset="2"/>
              <a:buNone/>
            </a:pPr>
            <a:r>
              <a:rPr lang="zh-CN" altLang="zh-CN" sz="1600" dirty="0" smtClean="0"/>
              <a:t>	    </a:t>
            </a:r>
            <a:r>
              <a:rPr lang="en-US" altLang="zh-CN" sz="1600" dirty="0" smtClean="0"/>
              <a:t>inside = FALSE;  //</a:t>
            </a:r>
            <a:r>
              <a:rPr lang="zh-CN" sz="1600" dirty="0" smtClean="0"/>
              <a:t>布尔量</a:t>
            </a:r>
            <a:r>
              <a:rPr lang="en-US" altLang="zh-CN" sz="1600" dirty="0" smtClean="0"/>
              <a:t>inside</a:t>
            </a:r>
            <a:r>
              <a:rPr lang="zh-CN" sz="1600" dirty="0" smtClean="0"/>
              <a:t>指示当前点是否在多边形内</a:t>
            </a:r>
          </a:p>
          <a:p>
            <a:pPr marL="0" indent="0" algn="just" eaLnBrk="1" hangingPunct="1">
              <a:buFont typeface="Wingdings" pitchFamily="2" charset="2"/>
              <a:buNone/>
            </a:pPr>
            <a:r>
              <a:rPr lang="zh-CN" altLang="zh-CN" sz="1600" dirty="0" smtClean="0"/>
              <a:t>	    </a:t>
            </a:r>
            <a:r>
              <a:rPr lang="en-US" altLang="zh-CN" sz="1600" dirty="0" smtClean="0"/>
              <a:t>for (</a:t>
            </a:r>
            <a:r>
              <a:rPr lang="zh-CN" sz="1600" dirty="0" smtClean="0"/>
              <a:t>每条与多边形</a:t>
            </a:r>
            <a:r>
              <a:rPr lang="en-US" altLang="zh-CN" sz="1600" dirty="0" err="1" smtClean="0"/>
              <a:t>polydef</a:t>
            </a:r>
            <a:r>
              <a:rPr lang="zh-CN" sz="1600" dirty="0" smtClean="0"/>
              <a:t>相交的扫描线</a:t>
            </a:r>
            <a:r>
              <a:rPr lang="en-US" altLang="zh-CN" sz="1600" dirty="0" smtClean="0"/>
              <a:t>y )</a:t>
            </a:r>
          </a:p>
          <a:p>
            <a:pPr marL="0" indent="0" algn="just" eaLnBrk="1" hangingPunct="1">
              <a:buFont typeface="Wingdings" pitchFamily="2" charset="2"/>
              <a:buNone/>
            </a:pPr>
            <a:r>
              <a:rPr lang="en-US" sz="1600" dirty="0" smtClean="0"/>
              <a:t>	       </a:t>
            </a:r>
            <a:r>
              <a:rPr lang="en-US" altLang="zh-CN" sz="1600" dirty="0" smtClean="0"/>
              <a:t>for (</a:t>
            </a:r>
            <a:r>
              <a:rPr lang="zh-CN" sz="1600" dirty="0" smtClean="0"/>
              <a:t>扫描线上每个象素</a:t>
            </a:r>
            <a:r>
              <a:rPr lang="en-US" altLang="zh-CN" sz="1600" dirty="0" smtClean="0"/>
              <a:t>x )</a:t>
            </a:r>
          </a:p>
          <a:p>
            <a:pPr marL="0" indent="0" algn="just" eaLnBrk="1" hangingPunct="1">
              <a:buFont typeface="Wingdings" pitchFamily="2" charset="2"/>
              <a:buNone/>
            </a:pPr>
            <a:r>
              <a:rPr lang="en-US" sz="1600" dirty="0" smtClean="0"/>
              <a:t>	      </a:t>
            </a:r>
            <a:r>
              <a:rPr lang="en-US" altLang="zh-CN" sz="1600" dirty="0" smtClean="0"/>
              <a:t>{ if(</a:t>
            </a:r>
            <a:r>
              <a:rPr lang="zh-CN" sz="1600" dirty="0" smtClean="0"/>
              <a:t>象素 </a:t>
            </a:r>
            <a:r>
              <a:rPr lang="en-US" altLang="zh-CN" sz="1600" dirty="0" smtClean="0"/>
              <a:t>x </a:t>
            </a:r>
            <a:r>
              <a:rPr lang="zh-CN" sz="1600" dirty="0" smtClean="0"/>
              <a:t>被打上边标志</a:t>
            </a:r>
            <a:r>
              <a:rPr lang="en-US" altLang="zh-CN" sz="1600" dirty="0" smtClean="0"/>
              <a:t>)  inside = ! (inside); //</a:t>
            </a:r>
            <a:r>
              <a:rPr lang="zh-CN" sz="1600" dirty="0" smtClean="0"/>
              <a:t>进出多边形</a:t>
            </a:r>
          </a:p>
          <a:p>
            <a:pPr marL="0" indent="0" algn="just" eaLnBrk="1" hangingPunct="1">
              <a:buFont typeface="Wingdings" pitchFamily="2" charset="2"/>
              <a:buNone/>
            </a:pPr>
            <a:r>
              <a:rPr lang="zh-CN" altLang="zh-CN" sz="1600" dirty="0" smtClean="0"/>
              <a:t>	         </a:t>
            </a:r>
            <a:r>
              <a:rPr lang="en-US" altLang="zh-CN" sz="1600" dirty="0" smtClean="0"/>
              <a:t>if(inside</a:t>
            </a:r>
            <a:r>
              <a:rPr lang="zh-CN" sz="1600" dirty="0" smtClean="0"/>
              <a:t>！</a:t>
            </a:r>
            <a:r>
              <a:rPr lang="en-US" altLang="zh-CN" sz="1600" dirty="0" smtClean="0"/>
              <a:t>= FALSE)     </a:t>
            </a:r>
          </a:p>
          <a:p>
            <a:pPr marL="0" indent="0" algn="just" eaLnBrk="1" hangingPunct="1">
              <a:buFont typeface="Wingdings" pitchFamily="2" charset="2"/>
              <a:buNone/>
            </a:pPr>
            <a:r>
              <a:rPr lang="en-US" sz="1600" dirty="0" smtClean="0"/>
              <a:t>		</a:t>
            </a:r>
            <a:r>
              <a:rPr lang="en-US" altLang="zh-CN" sz="1600" dirty="0" err="1" smtClean="0"/>
              <a:t>drawpixel</a:t>
            </a:r>
            <a:r>
              <a:rPr lang="en-US" altLang="zh-CN" sz="1600" dirty="0" smtClean="0"/>
              <a:t> (x, y, color); //</a:t>
            </a:r>
            <a:r>
              <a:rPr lang="zh-CN" sz="1600" dirty="0" smtClean="0"/>
              <a:t>涂色</a:t>
            </a:r>
          </a:p>
          <a:p>
            <a:pPr marL="0" indent="0" algn="just" eaLnBrk="1" hangingPunct="1">
              <a:buFont typeface="Wingdings" pitchFamily="2" charset="2"/>
              <a:buNone/>
            </a:pPr>
            <a:r>
              <a:rPr lang="zh-CN" altLang="zh-CN" sz="1600" dirty="0" smtClean="0"/>
              <a:t>	         </a:t>
            </a:r>
            <a:r>
              <a:rPr lang="en-US" altLang="zh-CN" sz="1600" dirty="0" smtClean="0"/>
              <a:t>else    </a:t>
            </a:r>
          </a:p>
          <a:p>
            <a:pPr marL="0" indent="0" algn="just" eaLnBrk="1" hangingPunct="1">
              <a:buFont typeface="Wingdings" pitchFamily="2" charset="2"/>
              <a:buNone/>
            </a:pPr>
            <a:r>
              <a:rPr lang="en-US" altLang="zh-CN" sz="1600" dirty="0" smtClean="0"/>
              <a:t>		</a:t>
            </a:r>
            <a:r>
              <a:rPr lang="en-US" altLang="zh-CN" sz="1600" dirty="0" err="1" smtClean="0"/>
              <a:t>drawpixel</a:t>
            </a:r>
            <a:r>
              <a:rPr lang="en-US" altLang="zh-CN" sz="1600" dirty="0" smtClean="0"/>
              <a:t> (x, y, background); </a:t>
            </a:r>
          </a:p>
          <a:p>
            <a:pPr marL="0" indent="0" algn="just" eaLnBrk="1" hangingPunct="1">
              <a:buFont typeface="Wingdings" pitchFamily="2" charset="2"/>
              <a:buNone/>
            </a:pPr>
            <a:r>
              <a:rPr lang="en-US" altLang="zh-CN" sz="1600" dirty="0" smtClean="0"/>
              <a:t>	       }</a:t>
            </a:r>
          </a:p>
          <a:p>
            <a:pPr marL="0" indent="0" algn="just" eaLnBrk="1" hangingPunct="1">
              <a:buFont typeface="Wingdings" pitchFamily="2" charset="2"/>
              <a:buNone/>
            </a:pPr>
            <a:r>
              <a:rPr lang="en-US" altLang="zh-CN" sz="1600" dirty="0" smtClean="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AFC99D-D722-4AEE-9F3D-346EC535C4D8}" type="datetime1">
              <a:rPr lang="en-US" altLang="zh-CN" sz="1400"/>
              <a:pPr eaLnBrk="1" hangingPunct="1"/>
              <a:t>12/30/2016</a:t>
            </a:fld>
            <a:endParaRPr lang="en-US" altLang="zh-CN" sz="1400"/>
          </a:p>
        </p:txBody>
      </p:sp>
      <p:sp>
        <p:nvSpPr>
          <p:cNvPr id="19460"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AF06886-B94C-463D-B50B-A1D350D41E88}" type="slidenum">
              <a:rPr lang="en-US" altLang="zh-CN" sz="1400"/>
              <a:pPr algn="r" eaLnBrk="1" hangingPunct="1"/>
              <a:t>57</a:t>
            </a:fld>
            <a:endParaRPr lang="en-US" altLang="zh-CN" sz="1400"/>
          </a:p>
        </p:txBody>
      </p:sp>
      <p:sp>
        <p:nvSpPr>
          <p:cNvPr id="19461"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9462" name="Rectangle 4"/>
          <p:cNvSpPr>
            <a:spLocks noChangeArrowheads="1"/>
          </p:cNvSpPr>
          <p:nvPr/>
        </p:nvSpPr>
        <p:spPr bwMode="auto">
          <a:xfrm>
            <a:off x="2484438" y="5949950"/>
            <a:ext cx="453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spcBef>
                <a:spcPct val="20000"/>
              </a:spcBef>
            </a:pPr>
            <a:r>
              <a:rPr lang="zh-CN">
                <a:cs typeface="Times New Roman" pitchFamily="18" charset="0"/>
              </a:rPr>
              <a:t>图</a:t>
            </a:r>
            <a:r>
              <a:rPr lang="en-US" altLang="zh-CN">
                <a:cs typeface="Times New Roman" pitchFamily="18" charset="0"/>
              </a:rPr>
              <a:t>4.3.6 </a:t>
            </a:r>
            <a:r>
              <a:rPr lang="zh-CN">
                <a:cs typeface="Times New Roman" pitchFamily="18" charset="0"/>
              </a:rPr>
              <a:t>正方形内切</a:t>
            </a:r>
            <a:r>
              <a:rPr lang="en-US" altLang="zh-CN">
                <a:cs typeface="Times New Roman" pitchFamily="18" charset="0"/>
              </a:rPr>
              <a:t>n</a:t>
            </a:r>
            <a:r>
              <a:rPr lang="zh-CN">
                <a:cs typeface="Times New Roman" pitchFamily="18" charset="0"/>
              </a:rPr>
              <a:t>个圆的边界标志算法</a:t>
            </a:r>
            <a:endParaRPr lang="zh-CN" sz="2400">
              <a:cs typeface="Times New Roman" pitchFamily="18" charset="0"/>
            </a:endParaRPr>
          </a:p>
        </p:txBody>
      </p:sp>
      <p:graphicFrame>
        <p:nvGraphicFramePr>
          <p:cNvPr id="19458" name="Object 6"/>
          <p:cNvGraphicFramePr>
            <a:graphicFrameLocks noChangeAspect="1"/>
          </p:cNvGraphicFramePr>
          <p:nvPr/>
        </p:nvGraphicFramePr>
        <p:xfrm>
          <a:off x="2411413" y="1844675"/>
          <a:ext cx="4267200" cy="3867150"/>
        </p:xfrm>
        <a:graphic>
          <a:graphicData uri="http://schemas.openxmlformats.org/presentationml/2006/ole">
            <mc:AlternateContent xmlns:mc="http://schemas.openxmlformats.org/markup-compatibility/2006">
              <mc:Choice xmlns:v="urn:schemas-microsoft-com:vml" Requires="v">
                <p:oleObj spid="_x0000_s19467" r:id="rId3" imgW="4266667" imgH="3866667" progId="PBrush">
                  <p:embed/>
                </p:oleObj>
              </mc:Choice>
              <mc:Fallback>
                <p:oleObj r:id="rId3" imgW="4266667" imgH="3866667"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44675"/>
                        <a:ext cx="42672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15CC6A-5FD3-4CF4-BE33-3538A94E372D}" type="datetime1">
              <a:rPr lang="en-US" altLang="zh-CN" sz="1400"/>
              <a:pPr eaLnBrk="1" hangingPunct="1"/>
              <a:t>12/30/2016</a:t>
            </a:fld>
            <a:endParaRPr lang="en-US" altLang="zh-CN" sz="1400"/>
          </a:p>
        </p:txBody>
      </p:sp>
      <p:sp>
        <p:nvSpPr>
          <p:cNvPr id="70659"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F43097B-EBCD-4391-8A7A-27585E75D25E}" type="slidenum">
              <a:rPr lang="en-US" altLang="zh-CN" sz="1400"/>
              <a:pPr algn="r" eaLnBrk="1" hangingPunct="1"/>
              <a:t>58</a:t>
            </a:fld>
            <a:endParaRPr lang="en-US" altLang="zh-CN" sz="1400"/>
          </a:p>
        </p:txBody>
      </p:sp>
      <p:sp>
        <p:nvSpPr>
          <p:cNvPr id="7066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0661" name="Rectangle 3"/>
          <p:cNvSpPr>
            <a:spLocks noGrp="1" noRot="1" noChangeArrowheads="1"/>
          </p:cNvSpPr>
          <p:nvPr>
            <p:ph type="body" sz="half" idx="4294967295"/>
          </p:nvPr>
        </p:nvSpPr>
        <p:spPr>
          <a:xfrm>
            <a:off x="301625" y="1905000"/>
            <a:ext cx="8529638" cy="4194175"/>
          </a:xfrm>
        </p:spPr>
        <p:txBody>
          <a:bodyPr/>
          <a:lstStyle/>
          <a:p>
            <a:pPr marL="0" indent="0" eaLnBrk="1" hangingPunct="1"/>
            <a:r>
              <a:rPr lang="zh-CN" sz="2400" smtClean="0"/>
              <a:t>多边形填充－种子填充算法</a:t>
            </a:r>
          </a:p>
          <a:p>
            <a:pPr marL="825500" lvl="1" eaLnBrk="1" hangingPunct="1"/>
            <a:r>
              <a:rPr lang="zh-CN" sz="2000" smtClean="0"/>
              <a:t>区域</a:t>
            </a:r>
          </a:p>
          <a:p>
            <a:pPr marL="1233488" lvl="2" eaLnBrk="1" hangingPunct="1"/>
            <a:r>
              <a:rPr lang="zh-CN" sz="1800" smtClean="0"/>
              <a:t>已经表示成点阵形式的填充图形，是象素的集合</a:t>
            </a:r>
          </a:p>
          <a:p>
            <a:pPr marL="825500" lvl="1" eaLnBrk="1" hangingPunct="1"/>
            <a:r>
              <a:rPr lang="zh-CN" sz="2000" smtClean="0"/>
              <a:t>区域表示形式</a:t>
            </a:r>
          </a:p>
          <a:p>
            <a:pPr marL="1233488" lvl="2" eaLnBrk="1" hangingPunct="1"/>
            <a:r>
              <a:rPr lang="zh-CN" sz="1800" smtClean="0"/>
              <a:t>内点表示</a:t>
            </a:r>
          </a:p>
          <a:p>
            <a:pPr marL="1641475" lvl="3" eaLnBrk="1" hangingPunct="1"/>
            <a:r>
              <a:rPr lang="zh-CN" sz="1600" smtClean="0"/>
              <a:t>区域内的所有象素着同一颜色</a:t>
            </a:r>
          </a:p>
          <a:p>
            <a:pPr marL="1233488" lvl="2" eaLnBrk="1" hangingPunct="1"/>
            <a:r>
              <a:rPr lang="zh-CN" sz="1800" smtClean="0"/>
              <a:t>边界表示</a:t>
            </a:r>
          </a:p>
          <a:p>
            <a:pPr marL="1641475" lvl="3" eaLnBrk="1" hangingPunct="1"/>
            <a:r>
              <a:rPr lang="zh-CN" sz="1600" smtClean="0"/>
              <a:t>区域的边界点着同一颜色</a:t>
            </a:r>
          </a:p>
        </p:txBody>
      </p:sp>
      <p:pic>
        <p:nvPicPr>
          <p:cNvPr id="70662" name="Picture 4" descr="http://www.lnnu.edu.cn/xdjyjx/tuxing/Chapter2/CG_Gif_2_014.gif"/>
          <p:cNvPicPr>
            <a:picLocks noGrp="1" noChangeAspect="1" noChangeArrowheads="1"/>
          </p:cNvPicPr>
          <p:nvPr>
            <p:ph sz="half" idx="4294967295"/>
          </p:nvPr>
        </p:nvPicPr>
        <p:blipFill>
          <a:blip r:embed="rId2" r:link="rId3">
            <a:extLst>
              <a:ext uri="{28A0092B-C50C-407E-A947-70E740481C1C}">
                <a14:useLocalDpi xmlns:a14="http://schemas.microsoft.com/office/drawing/2010/main" val="0"/>
              </a:ext>
            </a:extLst>
          </a:blip>
          <a:srcRect/>
          <a:stretch>
            <a:fillRect/>
          </a:stretch>
        </p:blipFill>
        <p:spPr>
          <a:xfrm>
            <a:off x="5219700" y="3789363"/>
            <a:ext cx="2838450" cy="1866900"/>
          </a:xfrm>
          <a:noFill/>
        </p:spPr>
      </p:pic>
      <p:sp>
        <p:nvSpPr>
          <p:cNvPr id="70663" name="Rectangle 5"/>
          <p:cNvSpPr>
            <a:spLocks noChangeArrowheads="1"/>
          </p:cNvSpPr>
          <p:nvPr/>
        </p:nvSpPr>
        <p:spPr bwMode="auto">
          <a:xfrm>
            <a:off x="4716463" y="5949950"/>
            <a:ext cx="372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4.3.8 </a:t>
            </a:r>
            <a:r>
              <a:rPr lang="zh-CN">
                <a:cs typeface="Times New Roman" pitchFamily="18" charset="0"/>
              </a:rPr>
              <a:t>区域的内点表示和边界表示</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5"/>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F8EDD5-77DF-4630-BB56-E89D13863821}" type="datetime1">
              <a:rPr lang="en-US" altLang="zh-CN" sz="1400"/>
              <a:pPr eaLnBrk="1" hangingPunct="1"/>
              <a:t>12/30/2016</a:t>
            </a:fld>
            <a:endParaRPr lang="en-US" altLang="zh-CN" sz="1400"/>
          </a:p>
        </p:txBody>
      </p:sp>
      <p:sp>
        <p:nvSpPr>
          <p:cNvPr id="71683" name="灯片编号占位符 7"/>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4E8A4FE-B921-4034-8E04-52249947B96E}" type="slidenum">
              <a:rPr lang="en-US" altLang="zh-CN" sz="1400"/>
              <a:pPr algn="r" eaLnBrk="1" hangingPunct="1"/>
              <a:t>59</a:t>
            </a:fld>
            <a:endParaRPr lang="en-US" altLang="zh-CN" sz="1400"/>
          </a:p>
        </p:txBody>
      </p:sp>
      <p:sp>
        <p:nvSpPr>
          <p:cNvPr id="7168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1685" name="Rectangle 3"/>
          <p:cNvSpPr>
            <a:spLocks noGrp="1" noRot="1" noChangeArrowheads="1"/>
          </p:cNvSpPr>
          <p:nvPr>
            <p:ph type="body" sz="half" idx="4294967295"/>
          </p:nvPr>
        </p:nvSpPr>
        <p:spPr>
          <a:xfrm>
            <a:off x="301625" y="1905000"/>
            <a:ext cx="8529638" cy="4194175"/>
          </a:xfrm>
        </p:spPr>
        <p:txBody>
          <a:bodyPr/>
          <a:lstStyle/>
          <a:p>
            <a:pPr lvl="1" algn="just" eaLnBrk="1" hangingPunct="1"/>
            <a:r>
              <a:rPr lang="zh-CN" sz="2000" smtClean="0"/>
              <a:t>种子填充</a:t>
            </a:r>
          </a:p>
          <a:p>
            <a:pPr lvl="2" algn="just" eaLnBrk="1" hangingPunct="1"/>
            <a:r>
              <a:rPr lang="zh-CN" sz="1800" smtClean="0"/>
              <a:t>先将区域的一点赋予指定的颜色，然后将该颜色扩展到整个区域的过程。种子填充算法要求区域是连通的，因为只有在连通区域中，才可能将种子点的颜色扩展到区域内的其它点</a:t>
            </a:r>
          </a:p>
          <a:p>
            <a:pPr lvl="1" algn="just" eaLnBrk="1" hangingPunct="1"/>
            <a:r>
              <a:rPr lang="en-US" altLang="zh-CN" sz="2000" smtClean="0"/>
              <a:t>4</a:t>
            </a:r>
            <a:r>
              <a:rPr lang="zh-CN" sz="2000" smtClean="0"/>
              <a:t>向连通区域</a:t>
            </a:r>
          </a:p>
          <a:p>
            <a:pPr lvl="2" algn="just" eaLnBrk="1" hangingPunct="1"/>
            <a:r>
              <a:rPr lang="zh-CN" sz="1800" smtClean="0"/>
              <a:t>从区域内一点出发，通过四个方向即上、下、左、右移动的组合，到达区域内的任意象素</a:t>
            </a:r>
          </a:p>
          <a:p>
            <a:pPr lvl="1" algn="just" eaLnBrk="1" hangingPunct="1"/>
            <a:r>
              <a:rPr lang="en-US" altLang="zh-CN" sz="2000" smtClean="0"/>
              <a:t>8</a:t>
            </a:r>
            <a:r>
              <a:rPr lang="zh-CN" sz="2000" smtClean="0"/>
              <a:t>向连通区域</a:t>
            </a:r>
          </a:p>
          <a:p>
            <a:pPr lvl="2" algn="just" eaLnBrk="1" hangingPunct="1"/>
            <a:r>
              <a:rPr lang="zh-CN" sz="1800" smtClean="0"/>
              <a:t>从区域内任一象素出发，通过八个方向即上、下、左、右、左上、右上、左下、右下的移动组合来到达区域内的任意象素</a:t>
            </a:r>
          </a:p>
        </p:txBody>
      </p:sp>
      <p:pic>
        <p:nvPicPr>
          <p:cNvPr id="71686" name="Picture 4" descr="http://www.lnnu.edu.cn/xdjyjx/tuxing/Chapter2/CG_Gif_2_013.gif"/>
          <p:cNvPicPr>
            <a:picLocks noGrp="1" noChangeAspect="1" noChangeArrowheads="1"/>
          </p:cNvPicPr>
          <p:nvPr>
            <p:ph sz="quarter" idx="4294967295"/>
          </p:nvPr>
        </p:nvPicPr>
        <p:blipFill>
          <a:blip r:embed="rId2" r:link="rId3">
            <a:extLst>
              <a:ext uri="{28A0092B-C50C-407E-A947-70E740481C1C}">
                <a14:useLocalDpi xmlns:a14="http://schemas.microsoft.com/office/drawing/2010/main" val="0"/>
              </a:ext>
            </a:extLst>
          </a:blip>
          <a:srcRect/>
          <a:stretch>
            <a:fillRect/>
          </a:stretch>
        </p:blipFill>
        <p:spPr>
          <a:xfrm>
            <a:off x="1763713" y="5229225"/>
            <a:ext cx="2592387" cy="1368425"/>
          </a:xfrm>
          <a:noFill/>
        </p:spPr>
      </p:pic>
      <p:sp>
        <p:nvSpPr>
          <p:cNvPr id="71687" name="Rectangle 5"/>
          <p:cNvSpPr>
            <a:spLocks noChangeArrowheads="1"/>
          </p:cNvSpPr>
          <p:nvPr/>
        </p:nvSpPr>
        <p:spPr bwMode="auto">
          <a:xfrm>
            <a:off x="4859338" y="5949950"/>
            <a:ext cx="3529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t>图</a:t>
            </a:r>
            <a:r>
              <a:rPr lang="en-US" altLang="zh-CN"/>
              <a:t>4.3.7 </a:t>
            </a:r>
            <a:r>
              <a:rPr lang="zh-CN"/>
              <a:t>四连通区域和八连通区域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9866DF-D7F7-4C1C-8ADC-1941006C9B91}" type="datetime1">
              <a:rPr lang="en-US" altLang="zh-CN" sz="1400"/>
              <a:pPr eaLnBrk="1" hangingPunct="1"/>
              <a:t>12/30/2016</a:t>
            </a:fld>
            <a:endParaRPr lang="en-US" altLang="zh-CN" sz="1400"/>
          </a:p>
        </p:txBody>
      </p:sp>
      <p:sp>
        <p:nvSpPr>
          <p:cNvPr id="36867"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D03230B-2362-4E52-9940-9F42E209B712}" type="slidenum">
              <a:rPr lang="en-US" altLang="zh-CN" sz="1400"/>
              <a:pPr algn="r" eaLnBrk="1" hangingPunct="1"/>
              <a:t>6</a:t>
            </a:fld>
            <a:endParaRPr lang="en-US" altLang="zh-CN" sz="1400"/>
          </a:p>
        </p:txBody>
      </p:sp>
      <p:sp>
        <p:nvSpPr>
          <p:cNvPr id="3686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6869" name="Rectangle 3"/>
          <p:cNvSpPr>
            <a:spLocks noGrp="1" noRot="1" noChangeArrowheads="1"/>
          </p:cNvSpPr>
          <p:nvPr>
            <p:ph type="body" sz="half" idx="4294967295"/>
          </p:nvPr>
        </p:nvSpPr>
        <p:spPr>
          <a:xfrm>
            <a:off x="301625" y="1905000"/>
            <a:ext cx="4194175" cy="4194175"/>
          </a:xfrm>
        </p:spPr>
        <p:txBody>
          <a:bodyPr/>
          <a:lstStyle/>
          <a:p>
            <a:pPr marL="179388" indent="-179388" algn="just" eaLnBrk="1" hangingPunct="1"/>
            <a:r>
              <a:rPr lang="en-US" altLang="zh-CN" sz="1800" smtClean="0"/>
              <a:t>DDA</a:t>
            </a:r>
            <a:r>
              <a:rPr lang="zh-CN" sz="1800" smtClean="0"/>
              <a:t>画线算法程序</a:t>
            </a:r>
          </a:p>
          <a:p>
            <a:pPr marL="179388" indent="-179388" algn="just" eaLnBrk="1" hangingPunct="1">
              <a:buFont typeface="Wingdings" pitchFamily="2" charset="2"/>
              <a:buNone/>
            </a:pPr>
            <a:r>
              <a:rPr lang="en-US" altLang="zh-CN" sz="1600" smtClean="0"/>
              <a:t>void DDALine(int x0,int y0,int x1,int y1,int color)</a:t>
            </a:r>
          </a:p>
          <a:p>
            <a:pPr marL="179388" indent="-179388" algn="just" eaLnBrk="1" hangingPunct="1">
              <a:buFont typeface="Wingdings" pitchFamily="2" charset="2"/>
              <a:buNone/>
            </a:pPr>
            <a:r>
              <a:rPr lang="en-US" altLang="zh-CN" sz="1600" smtClean="0"/>
              <a:t>{ </a:t>
            </a:r>
          </a:p>
          <a:p>
            <a:pPr marL="179388" indent="-179388" algn="just" eaLnBrk="1" hangingPunct="1">
              <a:buFont typeface="Wingdings" pitchFamily="2" charset="2"/>
              <a:buNone/>
            </a:pPr>
            <a:r>
              <a:rPr lang="en-US" altLang="zh-CN" sz="1600" smtClean="0"/>
              <a:t>     int x</a:t>
            </a:r>
            <a:r>
              <a:rPr lang="zh-CN" sz="1600" smtClean="0"/>
              <a:t>；</a:t>
            </a:r>
          </a:p>
          <a:p>
            <a:pPr marL="179388" indent="-179388" algn="just" eaLnBrk="1" hangingPunct="1">
              <a:buFont typeface="Wingdings" pitchFamily="2" charset="2"/>
              <a:buNone/>
            </a:pPr>
            <a:r>
              <a:rPr lang="zh-CN" altLang="zh-CN" sz="1600" smtClean="0"/>
              <a:t>     </a:t>
            </a:r>
            <a:r>
              <a:rPr lang="en-US" altLang="zh-CN" sz="1600" smtClean="0"/>
              <a:t>float dx, dy, y, k</a:t>
            </a:r>
            <a:r>
              <a:rPr lang="zh-CN" sz="1600" smtClean="0"/>
              <a:t>；</a:t>
            </a:r>
          </a:p>
          <a:p>
            <a:pPr marL="179388" indent="-179388" algn="just" eaLnBrk="1" hangingPunct="1">
              <a:buFont typeface="Wingdings" pitchFamily="2" charset="2"/>
              <a:buNone/>
            </a:pPr>
            <a:r>
              <a:rPr lang="zh-CN" altLang="zh-CN" sz="1600" smtClean="0"/>
              <a:t>     </a:t>
            </a:r>
            <a:r>
              <a:rPr lang="en-US" altLang="zh-CN" sz="1600" smtClean="0"/>
              <a:t>dx = x1-x0</a:t>
            </a:r>
            <a:r>
              <a:rPr lang="zh-CN" sz="1600" smtClean="0"/>
              <a:t>； </a:t>
            </a:r>
            <a:r>
              <a:rPr lang="en-US" altLang="zh-CN" sz="1600" smtClean="0"/>
              <a:t>dy=y1-y0</a:t>
            </a:r>
            <a:r>
              <a:rPr lang="zh-CN" sz="1600" smtClean="0"/>
              <a:t>；</a:t>
            </a:r>
          </a:p>
          <a:p>
            <a:pPr marL="179388" indent="-179388" algn="just" eaLnBrk="1" hangingPunct="1">
              <a:buFont typeface="Wingdings" pitchFamily="2" charset="2"/>
              <a:buNone/>
            </a:pPr>
            <a:r>
              <a:rPr lang="zh-CN" altLang="zh-CN" sz="1600" smtClean="0"/>
              <a:t>     </a:t>
            </a:r>
            <a:r>
              <a:rPr lang="en-US" altLang="zh-CN" sz="1600" smtClean="0"/>
              <a:t>k=dy/dx,</a:t>
            </a:r>
            <a:r>
              <a:rPr lang="zh-CN" sz="1600" smtClean="0"/>
              <a:t>；</a:t>
            </a:r>
            <a:r>
              <a:rPr lang="en-US" altLang="zh-CN" sz="1600" smtClean="0"/>
              <a:t>y=y0</a:t>
            </a:r>
            <a:r>
              <a:rPr lang="zh-CN" sz="1600" smtClean="0"/>
              <a:t>；</a:t>
            </a:r>
          </a:p>
          <a:p>
            <a:pPr marL="179388" indent="-179388" algn="just" eaLnBrk="1" hangingPunct="1">
              <a:buFont typeface="Wingdings" pitchFamily="2" charset="2"/>
              <a:buNone/>
            </a:pPr>
            <a:r>
              <a:rPr lang="zh-CN" altLang="zh-CN" sz="1600" smtClean="0"/>
              <a:t>     </a:t>
            </a:r>
            <a:r>
              <a:rPr lang="en-US" altLang="zh-CN" sz="1600" smtClean="0"/>
              <a:t>for (x=x0</a:t>
            </a:r>
            <a:r>
              <a:rPr lang="zh-CN" sz="1600" smtClean="0"/>
              <a:t>；</a:t>
            </a:r>
            <a:r>
              <a:rPr lang="en-US" altLang="zh-CN" sz="1600" smtClean="0"/>
              <a:t>x&lt; x1</a:t>
            </a:r>
            <a:r>
              <a:rPr lang="zh-CN" sz="1600" smtClean="0"/>
              <a:t>；</a:t>
            </a:r>
            <a:r>
              <a:rPr lang="en-US" altLang="zh-CN" sz="1600" smtClean="0"/>
              <a:t>x++)</a:t>
            </a:r>
          </a:p>
          <a:p>
            <a:pPr marL="179388" indent="-179388" algn="just" eaLnBrk="1" hangingPunct="1">
              <a:buFont typeface="Wingdings" pitchFamily="2" charset="2"/>
              <a:buNone/>
            </a:pPr>
            <a:r>
              <a:rPr lang="en-US" sz="1600" smtClean="0"/>
              <a:t>     </a:t>
            </a:r>
            <a:r>
              <a:rPr lang="en-US" altLang="zh-CN" sz="1600" smtClean="0"/>
              <a:t>{</a:t>
            </a:r>
          </a:p>
          <a:p>
            <a:pPr marL="179388" indent="-179388" algn="just" eaLnBrk="1" hangingPunct="1">
              <a:buFont typeface="Wingdings" pitchFamily="2" charset="2"/>
              <a:buNone/>
            </a:pPr>
            <a:r>
              <a:rPr lang="en-US" sz="1600" smtClean="0"/>
              <a:t>         </a:t>
            </a:r>
            <a:r>
              <a:rPr lang="en-US" altLang="zh-CN" sz="1600" smtClean="0"/>
              <a:t>drawpixel (x, int(y+0.5), color);</a:t>
            </a:r>
          </a:p>
          <a:p>
            <a:pPr marL="179388" indent="-179388" algn="just" eaLnBrk="1" hangingPunct="1">
              <a:buFont typeface="Wingdings" pitchFamily="2" charset="2"/>
              <a:buNone/>
            </a:pPr>
            <a:r>
              <a:rPr lang="en-US" sz="1600" smtClean="0"/>
              <a:t>         </a:t>
            </a:r>
            <a:r>
              <a:rPr lang="en-US" altLang="zh-CN" sz="1600" smtClean="0"/>
              <a:t>y=y+k;</a:t>
            </a:r>
          </a:p>
          <a:p>
            <a:pPr marL="179388" indent="-179388" algn="just" eaLnBrk="1" hangingPunct="1">
              <a:buFont typeface="Wingdings" pitchFamily="2" charset="2"/>
              <a:buNone/>
            </a:pPr>
            <a:r>
              <a:rPr lang="en-US" sz="1600" smtClean="0"/>
              <a:t>     </a:t>
            </a:r>
            <a:r>
              <a:rPr lang="en-US" altLang="zh-CN" sz="1600" smtClean="0"/>
              <a:t>} </a:t>
            </a:r>
          </a:p>
          <a:p>
            <a:pPr marL="179388" indent="-179388" algn="just" eaLnBrk="1" hangingPunct="1">
              <a:buFont typeface="Wingdings" pitchFamily="2" charset="2"/>
              <a:buNone/>
            </a:pPr>
            <a:r>
              <a:rPr lang="en-US" altLang="zh-CN" sz="1600" smtClean="0"/>
              <a:t>} </a:t>
            </a:r>
          </a:p>
        </p:txBody>
      </p:sp>
      <p:sp>
        <p:nvSpPr>
          <p:cNvPr id="36870" name="Rectangle 7"/>
          <p:cNvSpPr>
            <a:spLocks noGrp="1" noRot="1" noChangeArrowheads="1"/>
          </p:cNvSpPr>
          <p:nvPr>
            <p:ph type="body" sz="half" idx="4294967295"/>
          </p:nvPr>
        </p:nvSpPr>
        <p:spPr>
          <a:xfrm>
            <a:off x="4648200" y="1905000"/>
            <a:ext cx="4194175" cy="4194175"/>
          </a:xfrm>
        </p:spPr>
        <p:txBody>
          <a:bodyPr/>
          <a:lstStyle/>
          <a:p>
            <a:pPr marL="179388" lvl="1" indent="0" eaLnBrk="1" hangingPunct="1"/>
            <a:r>
              <a:rPr lang="zh-CN" sz="1800" smtClean="0"/>
              <a:t>注意</a:t>
            </a:r>
          </a:p>
          <a:p>
            <a:pPr marL="539750" lvl="2" indent="-180975" eaLnBrk="1" hangingPunct="1"/>
            <a:r>
              <a:rPr lang="zh-CN" sz="1600" smtClean="0"/>
              <a:t>整型变量</a:t>
            </a:r>
            <a:r>
              <a:rPr lang="en-US" altLang="zh-CN" sz="1600" smtClean="0"/>
              <a:t>color</a:t>
            </a:r>
            <a:r>
              <a:rPr lang="zh-CN" sz="1600" smtClean="0"/>
              <a:t>表示象素的颜色和灰度</a:t>
            </a:r>
          </a:p>
          <a:p>
            <a:pPr marL="179388" lvl="1" indent="0" eaLnBrk="1" hangingPunct="1"/>
            <a:r>
              <a:rPr lang="zh-CN" sz="1800" smtClean="0"/>
              <a:t>注意</a:t>
            </a:r>
          </a:p>
          <a:p>
            <a:pPr marL="539750" lvl="2" indent="-180975" eaLnBrk="1" hangingPunct="1"/>
            <a:r>
              <a:rPr lang="zh-CN" sz="1600" smtClean="0"/>
              <a:t>上述算法仅适用于</a:t>
            </a:r>
            <a:r>
              <a:rPr lang="en-US" altLang="zh-CN" sz="1600" smtClean="0"/>
              <a:t>|k| ≤1</a:t>
            </a:r>
            <a:r>
              <a:rPr lang="zh-CN" sz="1600" smtClean="0"/>
              <a:t>的情形，</a:t>
            </a:r>
            <a:r>
              <a:rPr lang="en-US" altLang="zh-CN" sz="1600" smtClean="0"/>
              <a:t>x</a:t>
            </a:r>
            <a:r>
              <a:rPr lang="zh-CN" sz="1600" smtClean="0"/>
              <a:t>每增加</a:t>
            </a:r>
            <a:r>
              <a:rPr lang="en-US" altLang="zh-CN" sz="1600" smtClean="0"/>
              <a:t>1, y</a:t>
            </a:r>
            <a:r>
              <a:rPr lang="zh-CN" sz="1600" smtClean="0"/>
              <a:t>最多增加</a:t>
            </a:r>
            <a:r>
              <a:rPr lang="en-US" altLang="zh-CN" sz="1600" smtClean="0"/>
              <a:t>1</a:t>
            </a:r>
            <a:r>
              <a:rPr lang="zh-CN" sz="1600" smtClean="0"/>
              <a:t>。当 </a:t>
            </a:r>
            <a:r>
              <a:rPr lang="en-US" altLang="zh-CN" sz="1600" smtClean="0"/>
              <a:t>|k| &gt; 1</a:t>
            </a:r>
            <a:r>
              <a:rPr lang="zh-CN" sz="1600" smtClean="0"/>
              <a:t>时，必须把</a:t>
            </a:r>
            <a:r>
              <a:rPr lang="en-US" altLang="zh-CN" sz="1600" smtClean="0"/>
              <a:t>x</a:t>
            </a:r>
            <a:r>
              <a:rPr lang="zh-CN" sz="1600" smtClean="0"/>
              <a:t>，</a:t>
            </a:r>
            <a:r>
              <a:rPr lang="en-US" altLang="zh-CN" sz="1600" smtClean="0"/>
              <a:t>y</a:t>
            </a:r>
            <a:r>
              <a:rPr lang="zh-CN" sz="1600" smtClean="0"/>
              <a:t>地位互换，</a:t>
            </a:r>
            <a:r>
              <a:rPr lang="en-US" altLang="zh-CN" sz="1600" smtClean="0"/>
              <a:t>y</a:t>
            </a:r>
            <a:r>
              <a:rPr lang="zh-CN" sz="1600" smtClean="0"/>
              <a:t>每增加</a:t>
            </a:r>
            <a:r>
              <a:rPr lang="en-US" altLang="zh-CN" sz="1600" smtClean="0"/>
              <a:t>1</a:t>
            </a:r>
            <a:r>
              <a:rPr lang="zh-CN" sz="1600" smtClean="0"/>
              <a:t>，</a:t>
            </a:r>
            <a:r>
              <a:rPr lang="en-US" altLang="zh-CN" sz="1600" smtClean="0"/>
              <a:t>x</a:t>
            </a:r>
            <a:r>
              <a:rPr lang="zh-CN" sz="1600" smtClean="0"/>
              <a:t>相应增加</a:t>
            </a:r>
            <a:r>
              <a:rPr lang="en-US" altLang="zh-CN" sz="1600" smtClean="0"/>
              <a:t>1/k</a:t>
            </a:r>
            <a:r>
              <a:rPr lang="zh-CN" sz="1600" smtClean="0"/>
              <a:t>。此算法中，</a:t>
            </a:r>
            <a:r>
              <a:rPr lang="en-US" altLang="zh-CN" sz="1600" smtClean="0"/>
              <a:t>y</a:t>
            </a:r>
            <a:r>
              <a:rPr lang="zh-CN" sz="1600" smtClean="0"/>
              <a:t>与</a:t>
            </a:r>
            <a:r>
              <a:rPr lang="en-US" altLang="zh-CN" sz="1600" smtClean="0"/>
              <a:t>k</a:t>
            </a:r>
            <a:r>
              <a:rPr lang="zh-CN" sz="1600" smtClean="0"/>
              <a:t>必须用浮点数表示，每一步都要对</a:t>
            </a:r>
            <a:r>
              <a:rPr lang="en-US" altLang="zh-CN" sz="1600" smtClean="0"/>
              <a:t>y</a:t>
            </a:r>
            <a:r>
              <a:rPr lang="zh-CN" sz="1600" smtClean="0"/>
              <a:t>进行四舍五入后取整，不利于硬件实现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2299CEF-1921-486D-AE1F-CE999A3DC8B0}" type="datetime1">
              <a:rPr lang="en-US" altLang="zh-CN" sz="1400"/>
              <a:pPr eaLnBrk="1" hangingPunct="1"/>
              <a:t>12/30/2016</a:t>
            </a:fld>
            <a:endParaRPr lang="en-US" altLang="zh-CN" sz="1400"/>
          </a:p>
        </p:txBody>
      </p:sp>
      <p:sp>
        <p:nvSpPr>
          <p:cNvPr id="7270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C793C54-4EDE-4476-A26C-F339BD595C26}" type="slidenum">
              <a:rPr lang="en-US" altLang="zh-CN" sz="1400"/>
              <a:pPr algn="r" eaLnBrk="1" hangingPunct="1"/>
              <a:t>60</a:t>
            </a:fld>
            <a:endParaRPr lang="en-US" altLang="zh-CN" sz="1400"/>
          </a:p>
        </p:txBody>
      </p:sp>
      <p:sp>
        <p:nvSpPr>
          <p:cNvPr id="7270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2709" name="Rectangle 3"/>
          <p:cNvSpPr>
            <a:spLocks noGrp="1" noRot="1" noChangeArrowheads="1"/>
          </p:cNvSpPr>
          <p:nvPr>
            <p:ph type="body" idx="4294967295"/>
          </p:nvPr>
        </p:nvSpPr>
        <p:spPr/>
        <p:txBody>
          <a:bodyPr/>
          <a:lstStyle/>
          <a:p>
            <a:pPr lvl="2" algn="just" eaLnBrk="1" hangingPunct="1"/>
            <a:r>
              <a:rPr lang="zh-CN" sz="1800" smtClean="0"/>
              <a:t>内点表示的</a:t>
            </a:r>
            <a:r>
              <a:rPr lang="en-US" altLang="zh-CN" sz="1800" smtClean="0"/>
              <a:t>4</a:t>
            </a:r>
            <a:r>
              <a:rPr lang="zh-CN" sz="1800" smtClean="0"/>
              <a:t>连通区域的递归填充算法</a:t>
            </a:r>
          </a:p>
          <a:p>
            <a:pPr marL="0" indent="0" algn="just" eaLnBrk="1" hangingPunct="1">
              <a:buFont typeface="Wingdings" pitchFamily="2" charset="2"/>
              <a:buNone/>
            </a:pPr>
            <a:r>
              <a:rPr lang="zh-CN" altLang="zh-CN" sz="1600" smtClean="0"/>
              <a:t>	</a:t>
            </a:r>
            <a:r>
              <a:rPr lang="en-US" altLang="zh-CN" sz="1600" smtClean="0"/>
              <a:t>void FloodFill4(int x,int y,int oldcolor,int newcolor)</a:t>
            </a:r>
          </a:p>
          <a:p>
            <a:pPr marL="0" indent="0" algn="just" eaLnBrk="1" hangingPunct="1">
              <a:buFont typeface="Wingdings" pitchFamily="2" charset="2"/>
              <a:buNone/>
            </a:pPr>
            <a:r>
              <a:rPr lang="en-US" altLang="zh-CN" sz="1600" smtClean="0"/>
              <a:t>	// (</a:t>
            </a:r>
            <a:r>
              <a:rPr lang="en-US" altLang="zh-CN" sz="1600" i="1" smtClean="0"/>
              <a:t>x</a:t>
            </a:r>
            <a:r>
              <a:rPr lang="en-US" altLang="zh-CN" sz="1600" smtClean="0"/>
              <a:t>, </a:t>
            </a:r>
            <a:r>
              <a:rPr lang="en-US" altLang="zh-CN" sz="1600" i="1" smtClean="0"/>
              <a:t>y</a:t>
            </a:r>
            <a:r>
              <a:rPr lang="en-US" altLang="zh-CN" sz="1600" smtClean="0"/>
              <a:t>)</a:t>
            </a:r>
            <a:r>
              <a:rPr lang="zh-CN" sz="1600" smtClean="0"/>
              <a:t>为内点表示的</a:t>
            </a:r>
            <a:r>
              <a:rPr lang="en-US" altLang="zh-CN" sz="1600" smtClean="0"/>
              <a:t>4</a:t>
            </a:r>
            <a:r>
              <a:rPr lang="zh-CN" sz="1600" smtClean="0"/>
              <a:t>连通区域内的一点，种子</a:t>
            </a:r>
          </a:p>
          <a:p>
            <a:pPr marL="0" indent="0" algn="just" eaLnBrk="1" hangingPunct="1">
              <a:buFont typeface="Wingdings" pitchFamily="2" charset="2"/>
              <a:buNone/>
            </a:pPr>
            <a:r>
              <a:rPr lang="zh-CN" altLang="zh-CN" sz="1600" smtClean="0"/>
              <a:t>	</a:t>
            </a:r>
            <a:r>
              <a:rPr lang="en-US" altLang="zh-CN" sz="1600" smtClean="0"/>
              <a:t>{ if(getpixel(x,y)==oldcolor) // oldcolor</a:t>
            </a:r>
            <a:r>
              <a:rPr lang="zh-CN" sz="1600" smtClean="0"/>
              <a:t>为区域的原色</a:t>
            </a:r>
          </a:p>
          <a:p>
            <a:pPr marL="0" indent="0" algn="just" eaLnBrk="1" hangingPunct="1">
              <a:buFont typeface="Wingdings" pitchFamily="2" charset="2"/>
              <a:buNone/>
            </a:pPr>
            <a:r>
              <a:rPr lang="zh-CN" altLang="zh-CN" sz="1600" smtClean="0"/>
              <a:t>	  </a:t>
            </a:r>
            <a:r>
              <a:rPr lang="en-US" altLang="zh-CN" sz="1600" smtClean="0"/>
              <a:t>{ drawpixel(x,y,newcolor); // </a:t>
            </a:r>
            <a:r>
              <a:rPr lang="zh-CN" sz="1600" smtClean="0"/>
              <a:t>区域填充为新的颜色</a:t>
            </a:r>
            <a:r>
              <a:rPr lang="en-US" altLang="zh-CN" sz="1600" smtClean="0"/>
              <a:t>newcolor</a:t>
            </a:r>
          </a:p>
          <a:p>
            <a:pPr marL="0" indent="0" algn="just" eaLnBrk="1" hangingPunct="1">
              <a:buFont typeface="Wingdings" pitchFamily="2" charset="2"/>
              <a:buNone/>
            </a:pPr>
            <a:r>
              <a:rPr lang="en-US" sz="1600" smtClean="0"/>
              <a:t>	    </a:t>
            </a:r>
            <a:r>
              <a:rPr lang="en-US" altLang="zh-CN" sz="1600" smtClean="0"/>
              <a:t>FloodFill4(x,y+1,oldcolor,newcolor);</a:t>
            </a:r>
          </a:p>
          <a:p>
            <a:pPr marL="0" indent="0" algn="just" eaLnBrk="1" hangingPunct="1">
              <a:buFont typeface="Wingdings" pitchFamily="2" charset="2"/>
              <a:buNone/>
            </a:pPr>
            <a:r>
              <a:rPr lang="en-US" sz="1600" smtClean="0"/>
              <a:t>	    </a:t>
            </a:r>
            <a:r>
              <a:rPr lang="en-US" altLang="zh-CN" sz="1600" smtClean="0"/>
              <a:t>FloodFill4(x,y-1,oldcolor,newcolor);</a:t>
            </a:r>
          </a:p>
          <a:p>
            <a:pPr marL="0" indent="0" algn="just" eaLnBrk="1" hangingPunct="1">
              <a:buFont typeface="Wingdings" pitchFamily="2" charset="2"/>
              <a:buNone/>
            </a:pPr>
            <a:r>
              <a:rPr lang="en-US" sz="1600" smtClean="0"/>
              <a:t>	    </a:t>
            </a:r>
            <a:r>
              <a:rPr lang="en-US" altLang="zh-CN" sz="1600" smtClean="0"/>
              <a:t>FloodFill4(x-1,y,oldcolor,newcolor);</a:t>
            </a:r>
          </a:p>
          <a:p>
            <a:pPr marL="0" indent="0" algn="just" eaLnBrk="1" hangingPunct="1">
              <a:buFont typeface="Wingdings" pitchFamily="2" charset="2"/>
              <a:buNone/>
            </a:pPr>
            <a:r>
              <a:rPr lang="en-US" sz="1600" smtClean="0"/>
              <a:t>	    </a:t>
            </a:r>
            <a:r>
              <a:rPr lang="en-US" altLang="zh-CN" sz="1600" smtClean="0"/>
              <a:t>FloodFill4(x+1,y,oldcolor,newcolor);}</a:t>
            </a:r>
          </a:p>
          <a:p>
            <a:pPr marL="0" indent="0" algn="just" eaLnBrk="1" hangingPunct="1">
              <a:buFont typeface="Wingdings" pitchFamily="2" charset="2"/>
              <a:buNone/>
            </a:pPr>
            <a:r>
              <a:rPr lang="en-US" sz="1600" smtClean="0"/>
              <a:t>	</a:t>
            </a:r>
            <a:r>
              <a:rPr lang="en-US" altLang="zh-CN" sz="1600" smtClean="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FDC580-2F00-4FDC-A19F-8DE03556A006}" type="datetime1">
              <a:rPr lang="en-US" altLang="zh-CN" sz="1400"/>
              <a:pPr eaLnBrk="1" hangingPunct="1"/>
              <a:t>12/30/2016</a:t>
            </a:fld>
            <a:endParaRPr lang="en-US" altLang="zh-CN" sz="1400"/>
          </a:p>
        </p:txBody>
      </p:sp>
      <p:sp>
        <p:nvSpPr>
          <p:cNvPr id="7373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11493BF-D335-4AE3-B176-3FE25AD90E9F}" type="slidenum">
              <a:rPr lang="en-US" altLang="zh-CN" sz="1400"/>
              <a:pPr algn="r" eaLnBrk="1" hangingPunct="1"/>
              <a:t>61</a:t>
            </a:fld>
            <a:endParaRPr lang="en-US" altLang="zh-CN" sz="1400"/>
          </a:p>
        </p:txBody>
      </p:sp>
      <p:sp>
        <p:nvSpPr>
          <p:cNvPr id="7373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3733" name="Rectangle 3"/>
          <p:cNvSpPr>
            <a:spLocks noGrp="1" noRot="1" noChangeArrowheads="1"/>
          </p:cNvSpPr>
          <p:nvPr>
            <p:ph type="body" idx="4294967295"/>
          </p:nvPr>
        </p:nvSpPr>
        <p:spPr/>
        <p:txBody>
          <a:bodyPr/>
          <a:lstStyle/>
          <a:p>
            <a:pPr lvl="2" algn="just" eaLnBrk="1" hangingPunct="1"/>
            <a:r>
              <a:rPr lang="zh-CN" sz="1800" smtClean="0"/>
              <a:t>边界表示的</a:t>
            </a:r>
            <a:r>
              <a:rPr lang="en-US" altLang="zh-CN" sz="1800" smtClean="0"/>
              <a:t>4</a:t>
            </a:r>
            <a:r>
              <a:rPr lang="zh-CN" sz="1800" smtClean="0"/>
              <a:t>连通区域的递归填充算法</a:t>
            </a:r>
          </a:p>
          <a:p>
            <a:pPr marL="0" indent="0" algn="just" eaLnBrk="1" hangingPunct="1">
              <a:buFont typeface="Wingdings" pitchFamily="2" charset="2"/>
              <a:buNone/>
            </a:pPr>
            <a:r>
              <a:rPr lang="zh-CN" altLang="zh-CN" sz="1600" smtClean="0"/>
              <a:t>	</a:t>
            </a:r>
            <a:r>
              <a:rPr lang="en-US" altLang="zh-CN" sz="1600" smtClean="0"/>
              <a:t>void BoundaryFill4(int x,int y,int boundarycolor,int newcolor)</a:t>
            </a:r>
          </a:p>
          <a:p>
            <a:pPr marL="0" indent="0" algn="just" eaLnBrk="1" hangingPunct="1">
              <a:buFont typeface="Wingdings" pitchFamily="2" charset="2"/>
              <a:buNone/>
            </a:pPr>
            <a:r>
              <a:rPr lang="en-US" altLang="zh-CN" sz="1600" smtClean="0"/>
              <a:t>	{ int color;</a:t>
            </a:r>
          </a:p>
          <a:p>
            <a:pPr marL="0" indent="0" algn="just" eaLnBrk="1" hangingPunct="1">
              <a:buFont typeface="Wingdings" pitchFamily="2" charset="2"/>
              <a:buNone/>
            </a:pPr>
            <a:r>
              <a:rPr lang="en-US" altLang="zh-CN" sz="1600" smtClean="0"/>
              <a:t>	  if(color!=newcolor &amp;&amp; color!=boundarycolor)</a:t>
            </a:r>
          </a:p>
          <a:p>
            <a:pPr marL="0" indent="0" algn="just" eaLnBrk="1" hangingPunct="1">
              <a:buFont typeface="Wingdings" pitchFamily="2" charset="2"/>
              <a:buNone/>
            </a:pPr>
            <a:r>
              <a:rPr lang="en-US" altLang="zh-CN" sz="1600" smtClean="0"/>
              <a:t>	  { drawpixel(x,y,newcolor);</a:t>
            </a:r>
          </a:p>
          <a:p>
            <a:pPr marL="0" indent="0" algn="just" eaLnBrk="1" hangingPunct="1">
              <a:buFont typeface="Wingdings" pitchFamily="2" charset="2"/>
              <a:buNone/>
            </a:pPr>
            <a:r>
              <a:rPr lang="en-US" altLang="zh-CN" sz="1600" smtClean="0"/>
              <a:t>	    BoundaryFill4 (x,y+1, boundarycolor,newcolor);</a:t>
            </a:r>
          </a:p>
          <a:p>
            <a:pPr marL="0" indent="0" algn="just" eaLnBrk="1" hangingPunct="1">
              <a:buFont typeface="Wingdings" pitchFamily="2" charset="2"/>
              <a:buNone/>
            </a:pPr>
            <a:r>
              <a:rPr lang="en-US" altLang="zh-CN" sz="1600" smtClean="0"/>
              <a:t>	    BoundaryFill4 (x,y-1, boundarycolor,newcolor);</a:t>
            </a:r>
          </a:p>
          <a:p>
            <a:pPr marL="0" indent="0" algn="just" eaLnBrk="1" hangingPunct="1">
              <a:buFont typeface="Wingdings" pitchFamily="2" charset="2"/>
              <a:buNone/>
            </a:pPr>
            <a:r>
              <a:rPr lang="en-US" altLang="zh-CN" sz="1600" smtClean="0"/>
              <a:t>	    BoundaryFill4 (x-1,y, boundarycolor,newcolor);</a:t>
            </a:r>
          </a:p>
          <a:p>
            <a:pPr marL="0" indent="0" algn="just" eaLnBrk="1" hangingPunct="1">
              <a:buFont typeface="Wingdings" pitchFamily="2" charset="2"/>
              <a:buNone/>
            </a:pPr>
            <a:r>
              <a:rPr lang="en-US" altLang="zh-CN" sz="1600" smtClean="0"/>
              <a:t>	    BoundaryFill4 (x+1,y, boundarycolor,newcolor);}</a:t>
            </a:r>
          </a:p>
          <a:p>
            <a:pPr marL="0" indent="0" algn="just" eaLnBrk="1" hangingPunct="1">
              <a:buFont typeface="Wingdings" pitchFamily="2" charset="2"/>
              <a:buNone/>
            </a:pPr>
            <a:r>
              <a:rPr lang="en-US" altLang="zh-CN" sz="1600" smtClean="0"/>
              <a:t>	}</a:t>
            </a:r>
          </a:p>
          <a:p>
            <a:pPr lvl="2" algn="just" eaLnBrk="1" hangingPunct="1"/>
            <a:r>
              <a:rPr lang="zh-CN" sz="1800" smtClean="0"/>
              <a:t>对于</a:t>
            </a:r>
            <a:r>
              <a:rPr lang="en-US" altLang="zh-CN" sz="1800" smtClean="0"/>
              <a:t>8</a:t>
            </a:r>
            <a:r>
              <a:rPr lang="zh-CN" sz="1800" smtClean="0"/>
              <a:t>连通区域的填充，只要将上述相应代码中递归填充相邻的</a:t>
            </a:r>
            <a:r>
              <a:rPr lang="en-US" altLang="zh-CN" sz="1800" smtClean="0"/>
              <a:t>4</a:t>
            </a:r>
            <a:r>
              <a:rPr lang="zh-CN" sz="1800" smtClean="0"/>
              <a:t>个象素增加到递归填充</a:t>
            </a:r>
            <a:r>
              <a:rPr lang="en-US" altLang="zh-CN" sz="1800" smtClean="0"/>
              <a:t>8</a:t>
            </a:r>
            <a:r>
              <a:rPr lang="zh-CN" sz="1800" smtClean="0"/>
              <a:t>个象素即可。种子填充的递归算法原理简单，但多次递归费时、费内存，效率不高</a:t>
            </a:r>
            <a:endParaRPr lang="zh-CN" sz="1800" smtClean="0">
              <a:latin typeface="Times New Roman" pitchFamily="18" charset="0"/>
              <a:ea typeface="仿宋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A05275-FE70-464B-854D-C28887C02190}" type="datetime1">
              <a:rPr lang="en-US" altLang="zh-CN" sz="1400"/>
              <a:pPr eaLnBrk="1" hangingPunct="1"/>
              <a:t>12/30/2016</a:t>
            </a:fld>
            <a:endParaRPr lang="en-US" altLang="zh-CN" sz="1400"/>
          </a:p>
        </p:txBody>
      </p:sp>
      <p:sp>
        <p:nvSpPr>
          <p:cNvPr id="7475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B43205DB-61FC-4050-B4BC-4D353644B6ED}" type="slidenum">
              <a:rPr lang="en-US" altLang="zh-CN" sz="1400"/>
              <a:pPr algn="r" eaLnBrk="1" hangingPunct="1"/>
              <a:t>62</a:t>
            </a:fld>
            <a:endParaRPr lang="en-US" altLang="zh-CN" sz="1400"/>
          </a:p>
        </p:txBody>
      </p:sp>
      <p:sp>
        <p:nvSpPr>
          <p:cNvPr id="7475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4757" name="Rectangle 3"/>
          <p:cNvSpPr>
            <a:spLocks noGrp="1" noRot="1" noChangeArrowheads="1"/>
          </p:cNvSpPr>
          <p:nvPr>
            <p:ph type="body" idx="4294967295"/>
          </p:nvPr>
        </p:nvSpPr>
        <p:spPr/>
        <p:txBody>
          <a:bodyPr/>
          <a:lstStyle/>
          <a:p>
            <a:pPr marL="1003300" lvl="1" indent="-381000" algn="just" eaLnBrk="1" hangingPunct="1"/>
            <a:r>
              <a:rPr lang="zh-CN" sz="2000" smtClean="0"/>
              <a:t>种子填充的扫描线算法</a:t>
            </a:r>
          </a:p>
          <a:p>
            <a:pPr marL="1525588" lvl="2" indent="-342900" algn="just" eaLnBrk="1" hangingPunct="1"/>
            <a:r>
              <a:rPr lang="zh-CN" sz="1800" smtClean="0"/>
              <a:t>初始化</a:t>
            </a:r>
          </a:p>
          <a:p>
            <a:pPr marL="2009775" lvl="3" indent="-304800" algn="just" eaLnBrk="1" hangingPunct="1"/>
            <a:r>
              <a:rPr lang="zh-CN" sz="1600" smtClean="0"/>
              <a:t>堆栈置空。将种子点</a:t>
            </a:r>
            <a:r>
              <a:rPr lang="en-US" altLang="zh-CN" sz="1600" smtClean="0"/>
              <a:t>(</a:t>
            </a:r>
            <a:r>
              <a:rPr lang="en-US" altLang="zh-CN" sz="1600" i="1" smtClean="0"/>
              <a:t>x</a:t>
            </a:r>
            <a:r>
              <a:rPr lang="en-US" altLang="zh-CN" sz="1600" smtClean="0"/>
              <a:t>, </a:t>
            </a:r>
            <a:r>
              <a:rPr lang="en-US" altLang="zh-CN" sz="1600" i="1" smtClean="0"/>
              <a:t>y</a:t>
            </a:r>
            <a:r>
              <a:rPr lang="en-US" altLang="zh-CN" sz="1600" smtClean="0"/>
              <a:t>)</a:t>
            </a:r>
            <a:r>
              <a:rPr lang="zh-CN" sz="1600" smtClean="0"/>
              <a:t>入栈</a:t>
            </a:r>
          </a:p>
          <a:p>
            <a:pPr marL="1525588" lvl="2" indent="-342900" algn="just" eaLnBrk="1" hangingPunct="1"/>
            <a:r>
              <a:rPr lang="zh-CN" sz="1800" smtClean="0"/>
              <a:t>出栈</a:t>
            </a:r>
          </a:p>
          <a:p>
            <a:pPr marL="2009775" lvl="3" indent="-304800" algn="just" eaLnBrk="1" hangingPunct="1"/>
            <a:r>
              <a:rPr lang="zh-CN" sz="1600" smtClean="0"/>
              <a:t>若栈空则结束。否则取栈顶元素</a:t>
            </a:r>
            <a:r>
              <a:rPr lang="en-US" altLang="zh-CN" sz="1600" smtClean="0"/>
              <a:t>(</a:t>
            </a:r>
            <a:r>
              <a:rPr lang="en-US" altLang="zh-CN" sz="1600" i="1" smtClean="0"/>
              <a:t>x</a:t>
            </a:r>
            <a:r>
              <a:rPr lang="en-US" altLang="zh-CN" sz="1600" smtClean="0"/>
              <a:t>, </a:t>
            </a:r>
            <a:r>
              <a:rPr lang="en-US" altLang="zh-CN" sz="1600" i="1" smtClean="0"/>
              <a:t>y</a:t>
            </a:r>
            <a:r>
              <a:rPr lang="en-US" altLang="zh-CN" sz="1600" smtClean="0"/>
              <a:t>)</a:t>
            </a:r>
            <a:r>
              <a:rPr lang="zh-CN" sz="1600" smtClean="0"/>
              <a:t>，以</a:t>
            </a:r>
            <a:r>
              <a:rPr lang="en-US" altLang="zh-CN" sz="1600" smtClean="0"/>
              <a:t>y</a:t>
            </a:r>
            <a:r>
              <a:rPr lang="zh-CN" sz="1600" smtClean="0"/>
              <a:t>作为当前扫描线</a:t>
            </a:r>
          </a:p>
          <a:p>
            <a:pPr marL="1525588" lvl="2" indent="-342900" algn="just" eaLnBrk="1" hangingPunct="1"/>
            <a:r>
              <a:rPr lang="zh-CN" sz="1800" smtClean="0"/>
              <a:t>填充并确定种子点所在区段</a:t>
            </a:r>
          </a:p>
          <a:p>
            <a:pPr marL="2009775" lvl="3" indent="-304800" algn="just" eaLnBrk="1" hangingPunct="1"/>
            <a:r>
              <a:rPr lang="zh-CN" sz="1600" smtClean="0"/>
              <a:t>从种子点</a:t>
            </a:r>
            <a:r>
              <a:rPr lang="en-US" altLang="zh-CN" sz="1600" smtClean="0"/>
              <a:t>(</a:t>
            </a:r>
            <a:r>
              <a:rPr lang="en-US" altLang="zh-CN" sz="1600" i="1" smtClean="0"/>
              <a:t>x</a:t>
            </a:r>
            <a:r>
              <a:rPr lang="en-US" altLang="zh-CN" sz="1600" smtClean="0"/>
              <a:t>, </a:t>
            </a:r>
            <a:r>
              <a:rPr lang="en-US" altLang="zh-CN" sz="1600" i="1" smtClean="0"/>
              <a:t>y</a:t>
            </a:r>
            <a:r>
              <a:rPr lang="en-US" altLang="zh-CN" sz="1600" smtClean="0"/>
              <a:t>)</a:t>
            </a:r>
            <a:r>
              <a:rPr lang="zh-CN" sz="1600" smtClean="0"/>
              <a:t>出发，沿当前扫描线向左、右两个方向填充，直到边界。分别标记区段的左、右端点坐标为</a:t>
            </a:r>
            <a:r>
              <a:rPr lang="en-US" altLang="zh-CN" sz="1600" i="1" smtClean="0"/>
              <a:t>x</a:t>
            </a:r>
            <a:r>
              <a:rPr lang="en-US" altLang="zh-CN" sz="1600" i="1" baseline="-25000" smtClean="0"/>
              <a:t>l</a:t>
            </a:r>
            <a:r>
              <a:rPr lang="zh-CN" sz="1600" smtClean="0"/>
              <a:t>和</a:t>
            </a:r>
            <a:r>
              <a:rPr lang="en-US" altLang="zh-CN" sz="1600" i="1" smtClean="0"/>
              <a:t>x</a:t>
            </a:r>
            <a:r>
              <a:rPr lang="en-US" altLang="zh-CN" sz="1600" i="1" baseline="-25000" smtClean="0"/>
              <a:t>r</a:t>
            </a:r>
            <a:endParaRPr lang="en-US" altLang="zh-CN" sz="1600" smtClean="0"/>
          </a:p>
          <a:p>
            <a:pPr marL="1525588" lvl="2" indent="-342900" algn="just" eaLnBrk="1" hangingPunct="1"/>
            <a:r>
              <a:rPr lang="zh-CN" sz="1800" smtClean="0"/>
              <a:t>确定新的种子点</a:t>
            </a:r>
          </a:p>
          <a:p>
            <a:pPr marL="2009775" lvl="3" indent="-304800" algn="just" eaLnBrk="1" hangingPunct="1"/>
            <a:r>
              <a:rPr lang="zh-CN" sz="1600" smtClean="0"/>
              <a:t>在区间</a:t>
            </a:r>
            <a:r>
              <a:rPr lang="en-US" altLang="zh-CN" sz="1600" smtClean="0"/>
              <a:t>[</a:t>
            </a:r>
            <a:r>
              <a:rPr lang="en-US" altLang="zh-CN" sz="1600" i="1" smtClean="0"/>
              <a:t>x</a:t>
            </a:r>
            <a:r>
              <a:rPr lang="en-US" altLang="zh-CN" sz="1600" i="1" baseline="-25000" smtClean="0"/>
              <a:t>l</a:t>
            </a:r>
            <a:r>
              <a:rPr lang="zh-CN" sz="1600" smtClean="0"/>
              <a:t>，</a:t>
            </a:r>
            <a:r>
              <a:rPr lang="en-US" altLang="zh-CN" sz="1600" i="1" smtClean="0"/>
              <a:t>x</a:t>
            </a:r>
            <a:r>
              <a:rPr lang="en-US" altLang="zh-CN" sz="1600" i="1" baseline="-25000" smtClean="0"/>
              <a:t>r</a:t>
            </a:r>
            <a:r>
              <a:rPr lang="en-US" altLang="zh-CN" sz="1600" smtClean="0"/>
              <a:t>]</a:t>
            </a:r>
            <a:r>
              <a:rPr lang="zh-CN" sz="1600" smtClean="0"/>
              <a:t>中检查与当前扫描线</a:t>
            </a:r>
            <a:r>
              <a:rPr lang="en-US" altLang="zh-CN" sz="1600" i="1" smtClean="0"/>
              <a:t>y</a:t>
            </a:r>
            <a:r>
              <a:rPr lang="zh-CN" sz="1600" smtClean="0"/>
              <a:t>上、下相邻的两条扫描线上的象素。若存在非边界、未填充的象素，则把每一区间的最右象素作为种子点压入堆栈，返回第</a:t>
            </a:r>
            <a:r>
              <a:rPr lang="en-US" altLang="zh-CN" sz="1600" smtClean="0"/>
              <a:t>(2)</a:t>
            </a:r>
            <a:r>
              <a:rPr lang="zh-CN" sz="1600" smtClean="0"/>
              <a:t>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DEFE39-87E5-4BC7-9B9C-1FA3CBDBFED3}" type="datetime1">
              <a:rPr lang="en-US" altLang="zh-CN" sz="1400"/>
              <a:pPr eaLnBrk="1" hangingPunct="1"/>
              <a:t>12/30/2016</a:t>
            </a:fld>
            <a:endParaRPr lang="en-US" altLang="zh-CN" sz="1400"/>
          </a:p>
        </p:txBody>
      </p:sp>
      <p:sp>
        <p:nvSpPr>
          <p:cNvPr id="7577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B0CCF97C-B76C-48E7-8A17-C79E4ED38C13}" type="slidenum">
              <a:rPr lang="en-US" altLang="zh-CN" sz="1400"/>
              <a:pPr algn="r" eaLnBrk="1" hangingPunct="1"/>
              <a:t>63</a:t>
            </a:fld>
            <a:endParaRPr lang="en-US" altLang="zh-CN" sz="1400"/>
          </a:p>
        </p:txBody>
      </p:sp>
      <p:sp>
        <p:nvSpPr>
          <p:cNvPr id="7578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5781" name="Rectangle 3"/>
          <p:cNvSpPr>
            <a:spLocks noGrp="1" noRot="1" noChangeArrowheads="1"/>
          </p:cNvSpPr>
          <p:nvPr>
            <p:ph type="body" idx="4294967295"/>
          </p:nvPr>
        </p:nvSpPr>
        <p:spPr/>
        <p:txBody>
          <a:bodyPr/>
          <a:lstStyle/>
          <a:p>
            <a:pPr lvl="2" algn="just" eaLnBrk="1" hangingPunct="1">
              <a:lnSpc>
                <a:spcPct val="80000"/>
              </a:lnSpc>
            </a:pPr>
            <a:r>
              <a:rPr lang="zh-CN" sz="1800" smtClean="0"/>
              <a:t>种子填充的扫描线算法</a:t>
            </a:r>
          </a:p>
          <a:p>
            <a:pPr marL="0" indent="0" algn="just" eaLnBrk="1" hangingPunct="1">
              <a:buClr>
                <a:schemeClr val="tx1"/>
              </a:buClr>
              <a:buFont typeface="Wingdings" pitchFamily="2" charset="2"/>
              <a:buNone/>
            </a:pPr>
            <a:r>
              <a:rPr lang="zh-CN" altLang="zh-CN" sz="1600" smtClean="0"/>
              <a:t>	</a:t>
            </a:r>
            <a:r>
              <a:rPr lang="en-US" altLang="zh-CN" sz="1600" smtClean="0"/>
              <a:t>typedef struct{    int x;   int y</a:t>
            </a:r>
            <a:r>
              <a:rPr lang="zh-CN" sz="1600" smtClean="0"/>
              <a:t>；</a:t>
            </a:r>
            <a:r>
              <a:rPr lang="en-US" altLang="zh-CN" sz="1600" smtClean="0"/>
              <a:t>} Seed; //</a:t>
            </a:r>
            <a:r>
              <a:rPr lang="zh-CN" sz="1600" smtClean="0"/>
              <a:t>记录种子点</a:t>
            </a:r>
          </a:p>
          <a:p>
            <a:pPr marL="0" indent="0" algn="just" eaLnBrk="1" hangingPunct="1">
              <a:buClr>
                <a:schemeClr val="tx1"/>
              </a:buClr>
              <a:buFont typeface="Wingdings" pitchFamily="2" charset="2"/>
              <a:buNone/>
            </a:pPr>
            <a:r>
              <a:rPr lang="zh-CN" altLang="zh-CN" sz="1600" smtClean="0"/>
              <a:t>	</a:t>
            </a:r>
            <a:r>
              <a:rPr lang="en-US" altLang="zh-CN" sz="1600" smtClean="0"/>
              <a:t>void ScanLineFill4(int x,int y,COLORREF oldcolor,COLORREF newcolor)</a:t>
            </a:r>
          </a:p>
          <a:p>
            <a:pPr marL="0" indent="0" algn="just" eaLnBrk="1" hangingPunct="1">
              <a:buClr>
                <a:schemeClr val="tx1"/>
              </a:buClr>
              <a:buFont typeface="Wingdings" pitchFamily="2" charset="2"/>
              <a:buNone/>
            </a:pPr>
            <a:r>
              <a:rPr lang="en-US" altLang="zh-CN" sz="1600" smtClean="0"/>
              <a:t>	{    int xl, xr, i;  bool spanNeedFill;  Seed pt;</a:t>
            </a:r>
          </a:p>
          <a:p>
            <a:pPr marL="0" indent="0" algn="just" eaLnBrk="1" hangingPunct="1">
              <a:buClr>
                <a:schemeClr val="tx1"/>
              </a:buClr>
              <a:buFont typeface="Wingdings" pitchFamily="2" charset="2"/>
              <a:buNone/>
            </a:pPr>
            <a:r>
              <a:rPr lang="en-US" altLang="zh-CN" sz="1600" smtClean="0"/>
              <a:t>	      setstackempty();</a:t>
            </a:r>
          </a:p>
          <a:p>
            <a:pPr marL="0" indent="0" algn="just" eaLnBrk="1" hangingPunct="1">
              <a:buClr>
                <a:schemeClr val="tx1"/>
              </a:buClr>
              <a:buFont typeface="Wingdings" pitchFamily="2" charset="2"/>
              <a:buNone/>
            </a:pPr>
            <a:r>
              <a:rPr lang="en-US" altLang="zh-CN" sz="1600" smtClean="0"/>
              <a:t>	      pt.x =x; pt.y=y;     //</a:t>
            </a:r>
            <a:r>
              <a:rPr lang="zh-CN" sz="1600" smtClean="0"/>
              <a:t>参数</a:t>
            </a:r>
            <a:r>
              <a:rPr lang="en-US" altLang="zh-CN" sz="1600" smtClean="0"/>
              <a:t>x,y</a:t>
            </a:r>
            <a:r>
              <a:rPr lang="zh-CN" sz="1600" smtClean="0"/>
              <a:t>作为初始种子</a:t>
            </a:r>
          </a:p>
          <a:p>
            <a:pPr marL="0" indent="0" algn="just" eaLnBrk="1" hangingPunct="1">
              <a:buClr>
                <a:schemeClr val="tx1"/>
              </a:buClr>
              <a:buFont typeface="Wingdings" pitchFamily="2" charset="2"/>
              <a:buNone/>
            </a:pPr>
            <a:r>
              <a:rPr lang="zh-CN" altLang="zh-CN" sz="1600" smtClean="0"/>
              <a:t>	      </a:t>
            </a:r>
            <a:r>
              <a:rPr lang="en-US" altLang="zh-CN" sz="1600" smtClean="0"/>
              <a:t>stackpush(pt); </a:t>
            </a:r>
          </a:p>
          <a:p>
            <a:pPr marL="0" indent="0" algn="just" eaLnBrk="1" hangingPunct="1">
              <a:buClr>
                <a:schemeClr val="tx1"/>
              </a:buClr>
              <a:buFont typeface="Wingdings" pitchFamily="2" charset="2"/>
              <a:buNone/>
            </a:pPr>
            <a:r>
              <a:rPr lang="en-US" altLang="zh-CN" sz="1600" smtClean="0"/>
              <a:t>	      while(!isstackempty())</a:t>
            </a:r>
          </a:p>
          <a:p>
            <a:pPr marL="0" indent="0" algn="just" eaLnBrk="1" hangingPunct="1">
              <a:buClr>
                <a:schemeClr val="tx1"/>
              </a:buClr>
              <a:buFont typeface="Wingdings" pitchFamily="2" charset="2"/>
              <a:buNone/>
            </a:pPr>
            <a:r>
              <a:rPr lang="en-US" altLang="zh-CN" sz="1600" smtClean="0"/>
              <a:t>	     {  pt = stackpop();  //</a:t>
            </a:r>
            <a:r>
              <a:rPr lang="zh-CN" sz="1600" smtClean="0"/>
              <a:t>弹出堆栈最上边的点作为种子</a:t>
            </a:r>
          </a:p>
          <a:p>
            <a:pPr marL="0" indent="0" algn="just" eaLnBrk="1" hangingPunct="1">
              <a:buClr>
                <a:schemeClr val="tx1"/>
              </a:buClr>
              <a:buFont typeface="Wingdings" pitchFamily="2" charset="2"/>
              <a:buNone/>
            </a:pPr>
            <a:r>
              <a:rPr lang="zh-CN" altLang="zh-CN" sz="1600" smtClean="0"/>
              <a:t>	         </a:t>
            </a:r>
            <a:r>
              <a:rPr lang="en-US" altLang="zh-CN" sz="1600" smtClean="0"/>
              <a:t>y=pt.y;</a:t>
            </a:r>
          </a:p>
          <a:p>
            <a:pPr marL="0" indent="0" algn="just" eaLnBrk="1" hangingPunct="1">
              <a:buClr>
                <a:schemeClr val="tx1"/>
              </a:buClr>
              <a:buFont typeface="Wingdings" pitchFamily="2" charset="2"/>
              <a:buNone/>
            </a:pPr>
            <a:r>
              <a:rPr lang="en-US" altLang="zh-CN" sz="1600" smtClean="0"/>
              <a:t>	         x=pt.x;</a:t>
            </a:r>
          </a:p>
          <a:p>
            <a:pPr marL="0" indent="0" algn="just" eaLnBrk="1" hangingPunct="1">
              <a:buClr>
                <a:schemeClr val="tx1"/>
              </a:buClr>
              <a:buFont typeface="Wingdings" pitchFamily="2" charset="2"/>
              <a:buNone/>
            </a:pPr>
            <a:r>
              <a:rPr lang="en-US" altLang="zh-CN" sz="1600" smtClean="0"/>
              <a:t>	         while(getpixel(x,y)==oldcolor) //</a:t>
            </a:r>
            <a:r>
              <a:rPr lang="zh-CN" sz="1600" smtClean="0"/>
              <a:t>向右填充直到右边界</a:t>
            </a:r>
          </a:p>
          <a:p>
            <a:pPr marL="0" indent="0" algn="just" eaLnBrk="1" hangingPunct="1">
              <a:buClr>
                <a:schemeClr val="tx1"/>
              </a:buClr>
              <a:buFont typeface="Wingdings" pitchFamily="2" charset="2"/>
              <a:buNone/>
            </a:pPr>
            <a:r>
              <a:rPr lang="zh-CN" altLang="zh-CN" sz="1600" smtClean="0"/>
              <a:t>	         </a:t>
            </a:r>
            <a:r>
              <a:rPr lang="en-US" altLang="zh-CN" sz="1600" smtClean="0"/>
              <a:t>{  drawpixel(x,y,newcolor);     x++; }</a:t>
            </a:r>
          </a:p>
          <a:p>
            <a:pPr marL="0" indent="0" algn="just" eaLnBrk="1" hangingPunct="1">
              <a:buClr>
                <a:schemeClr val="tx1"/>
              </a:buClr>
              <a:buFont typeface="Wingdings" pitchFamily="2" charset="2"/>
              <a:buNone/>
            </a:pPr>
            <a:r>
              <a:rPr lang="en-US" altLang="zh-CN" sz="1600" smtClean="0"/>
              <a:t>	         xr = x-1;  //</a:t>
            </a:r>
            <a:r>
              <a:rPr lang="zh-CN" sz="1600" smtClean="0"/>
              <a:t>右边界左边的点</a:t>
            </a:r>
          </a:p>
          <a:p>
            <a:pPr marL="0" indent="0" algn="just" eaLnBrk="1" hangingPunct="1">
              <a:buClr>
                <a:schemeClr val="tx1"/>
              </a:buClr>
              <a:buFont typeface="Wingdings" pitchFamily="2" charset="2"/>
              <a:buNone/>
            </a:pPr>
            <a:r>
              <a:rPr lang="zh-CN" altLang="zh-CN" sz="1600" smtClean="0"/>
              <a:t>	         </a:t>
            </a:r>
            <a:r>
              <a:rPr lang="en-US" altLang="zh-CN" sz="1600" smtClean="0"/>
              <a:t>x = pt.x-1;</a:t>
            </a:r>
          </a:p>
          <a:p>
            <a:pPr marL="0" indent="0" algn="just" eaLnBrk="1" hangingPunct="1">
              <a:buClr>
                <a:schemeClr val="tx1"/>
              </a:buClr>
              <a:buFont typeface="Wingdings" pitchFamily="2" charset="2"/>
              <a:buNone/>
            </a:pPr>
            <a:r>
              <a:rPr lang="en-US" altLang="zh-CN" sz="1600" smtClean="0"/>
              <a:t>	         while(getpixel(x,y)==oldcolor) //</a:t>
            </a:r>
            <a:r>
              <a:rPr lang="zh-CN" sz="1600" smtClean="0"/>
              <a:t>向左填充直到左边界</a:t>
            </a:r>
          </a:p>
          <a:p>
            <a:pPr marL="0" indent="0" algn="just" eaLnBrk="1" hangingPunct="1">
              <a:buClr>
                <a:schemeClr val="tx1"/>
              </a:buClr>
              <a:buFont typeface="Wingdings" pitchFamily="2" charset="2"/>
              <a:buNone/>
            </a:pPr>
            <a:r>
              <a:rPr lang="zh-CN" altLang="zh-CN" sz="1600" smtClean="0"/>
              <a:t>	        </a:t>
            </a:r>
            <a:r>
              <a:rPr lang="en-US" altLang="zh-CN" sz="1600" smtClean="0"/>
              <a:t>{  drawpixel(x,y,newcolor);    x--;  }</a:t>
            </a:r>
          </a:p>
          <a:p>
            <a:pPr marL="0" indent="0" algn="just" eaLnBrk="1" hangingPunct="1">
              <a:buClr>
                <a:schemeClr val="tx1"/>
              </a:buClr>
              <a:buFont typeface="Wingdings" pitchFamily="2" charset="2"/>
              <a:buNone/>
            </a:pPr>
            <a:r>
              <a:rPr lang="en-US" altLang="zh-CN" sz="1600" smtClean="0"/>
              <a:t>	         xl = x+1;  //</a:t>
            </a:r>
            <a:r>
              <a:rPr lang="zh-CN" sz="1600" smtClean="0"/>
              <a:t>左边界右边的点</a:t>
            </a:r>
          </a:p>
          <a:p>
            <a:pPr marL="0" indent="0" algn="just" eaLnBrk="1" hangingPunct="1">
              <a:buClr>
                <a:schemeClr val="tx1"/>
              </a:buClr>
              <a:buFont typeface="Wingdings" pitchFamily="2" charset="2"/>
              <a:buNone/>
            </a:pPr>
            <a:r>
              <a:rPr lang="zh-CN" altLang="zh-CN" sz="1600" smtClean="0"/>
              <a:t>	         </a:t>
            </a:r>
            <a:r>
              <a:rPr lang="en-US" altLang="zh-CN" sz="1600" smtClean="0"/>
              <a:t>//</a:t>
            </a:r>
            <a:r>
              <a:rPr lang="zh-CN" sz="1600" smtClean="0"/>
              <a:t>处理上面一条扫描线</a:t>
            </a:r>
          </a:p>
          <a:p>
            <a:pPr marL="0" indent="0" algn="just" eaLnBrk="1" hangingPunct="1">
              <a:buClr>
                <a:schemeClr val="tx1"/>
              </a:buClr>
              <a:buFont typeface="Wingdings" pitchFamily="2" charset="2"/>
              <a:buNone/>
            </a:pPr>
            <a:r>
              <a:rPr lang="zh-CN" altLang="zh-CN" sz="1600" smtClean="0"/>
              <a:t>	         </a:t>
            </a:r>
            <a:r>
              <a:rPr lang="en-US" altLang="zh-CN" sz="1600" smtClean="0"/>
              <a:t>x = xl;     y = y+1;</a:t>
            </a:r>
          </a:p>
          <a:p>
            <a:pPr marL="0" indent="0" algn="just" eaLnBrk="1" hangingPunct="1">
              <a:buClr>
                <a:schemeClr val="tx1"/>
              </a:buClr>
              <a:buFont typeface="Wingdings" pitchFamily="2" charset="2"/>
              <a:buNone/>
            </a:pPr>
            <a:r>
              <a:rPr lang="en-US" altLang="zh-CN" sz="1600" smtClean="0"/>
              <a:t>	         while(x&lt;xr)</a:t>
            </a:r>
          </a:p>
          <a:p>
            <a:pPr marL="0" indent="0" algn="just" eaLnBrk="1" hangingPunct="1">
              <a:buClr>
                <a:schemeClr val="tx1"/>
              </a:buClr>
              <a:buFont typeface="Wingdings" pitchFamily="2" charset="2"/>
              <a:buNone/>
            </a:pPr>
            <a:r>
              <a:rPr lang="en-US" altLang="zh-CN" sz="1600" smtClean="0"/>
              <a:t>	        {  spanNeedFill=FALSE;</a:t>
            </a:r>
          </a:p>
          <a:p>
            <a:pPr marL="0" indent="0" algn="just" eaLnBrk="1" hangingPunct="1">
              <a:buClr>
                <a:schemeClr val="tx1"/>
              </a:buClr>
              <a:buFont typeface="Wingdings" pitchFamily="2" charset="2"/>
              <a:buNone/>
            </a:pPr>
            <a:r>
              <a:rPr lang="en-US" altLang="zh-CN" sz="1600" smtClean="0"/>
              <a:t>	            while(getpixel(x,y)==oldcolor) //x</a:t>
            </a:r>
            <a:r>
              <a:rPr lang="zh-CN" sz="1600" smtClean="0"/>
              <a:t>为左边界内第一点</a:t>
            </a:r>
          </a:p>
          <a:p>
            <a:pPr marL="0" indent="0" algn="just" eaLnBrk="1" hangingPunct="1">
              <a:buClr>
                <a:schemeClr val="tx1"/>
              </a:buClr>
              <a:buFont typeface="Wingdings" pitchFamily="2" charset="2"/>
              <a:buNone/>
            </a:pPr>
            <a:r>
              <a:rPr lang="zh-CN" altLang="zh-CN" sz="1600" smtClean="0"/>
              <a:t>	           </a:t>
            </a:r>
            <a:r>
              <a:rPr lang="en-US" altLang="zh-CN" sz="1600" smtClean="0"/>
              <a:t>{ spanNeedFill=TRUE;   x++;  } //x</a:t>
            </a:r>
            <a:r>
              <a:rPr lang="zh-CN" sz="1600" smtClean="0"/>
              <a:t>一直</a:t>
            </a:r>
            <a:r>
              <a:rPr lang="en-US" altLang="zh-CN" sz="1600" smtClean="0"/>
              <a:t>while</a:t>
            </a:r>
            <a:r>
              <a:rPr lang="zh-CN" sz="1600" smtClean="0"/>
              <a:t>循环到左边界</a:t>
            </a:r>
          </a:p>
          <a:p>
            <a:pPr marL="0" indent="0" algn="just" eaLnBrk="1" hangingPunct="1">
              <a:buClr>
                <a:schemeClr val="tx1"/>
              </a:buClr>
              <a:buFont typeface="Wingdings" pitchFamily="2" charset="2"/>
              <a:buNone/>
            </a:pPr>
            <a:r>
              <a:rPr lang="zh-CN" altLang="zh-CN" sz="1600" smtClean="0"/>
              <a:t>	            </a:t>
            </a:r>
            <a:r>
              <a:rPr lang="en-US" altLang="zh-CN" sz="1600" smtClean="0"/>
              <a:t>if(spanNeedFill)</a:t>
            </a:r>
          </a:p>
          <a:p>
            <a:pPr marL="0" indent="0" algn="just" eaLnBrk="1" hangingPunct="1">
              <a:buClr>
                <a:schemeClr val="tx1"/>
              </a:buClr>
              <a:buFont typeface="Wingdings" pitchFamily="2" charset="2"/>
              <a:buNone/>
            </a:pPr>
            <a:r>
              <a:rPr lang="en-US" altLang="zh-CN" sz="1600" smtClean="0"/>
              <a:t>	           { pt.x=x+1;pt.y=y;   stackpush(pt);  } //y=y0+1,</a:t>
            </a:r>
            <a:r>
              <a:rPr lang="zh-CN" sz="1600" smtClean="0"/>
              <a:t>左边界右边一点</a:t>
            </a:r>
          </a:p>
          <a:p>
            <a:pPr marL="0" indent="0" algn="just" eaLnBrk="1" hangingPunct="1">
              <a:buClr>
                <a:schemeClr val="tx1"/>
              </a:buClr>
              <a:buFont typeface="Wingdings" pitchFamily="2" charset="2"/>
              <a:buNone/>
            </a:pPr>
            <a:r>
              <a:rPr lang="en-US" altLang="zh-CN" sz="1600" smtClean="0"/>
              <a:t>	            while(getpixel(x,y)==oldcolor &amp;&amp; x&lt;xr &amp;&amp; x</a:t>
            </a:r>
            <a:r>
              <a:rPr lang="zh-CN" sz="1600" smtClean="0"/>
              <a:t>不是边界值</a:t>
            </a:r>
            <a:r>
              <a:rPr lang="en-US" altLang="zh-CN" sz="1600" smtClean="0"/>
              <a:t>)</a:t>
            </a:r>
          </a:p>
          <a:p>
            <a:pPr marL="0" indent="0" algn="just" eaLnBrk="1" hangingPunct="1">
              <a:buClr>
                <a:schemeClr val="tx1"/>
              </a:buClr>
              <a:buFont typeface="Wingdings" pitchFamily="2" charset="2"/>
              <a:buNone/>
            </a:pPr>
            <a:r>
              <a:rPr lang="en-US" sz="1600" smtClean="0"/>
              <a:t>	            </a:t>
            </a:r>
            <a:r>
              <a:rPr lang="en-US" altLang="zh-CN" sz="1600" smtClean="0"/>
              <a:t>{drawpixel(x,y,newcolor); x++;}</a:t>
            </a:r>
          </a:p>
          <a:p>
            <a:pPr marL="0" indent="0" algn="just" eaLnBrk="1" hangingPunct="1">
              <a:buClr>
                <a:schemeClr val="tx1"/>
              </a:buClr>
              <a:buFont typeface="Wingdings" pitchFamily="2" charset="2"/>
              <a:buNone/>
            </a:pPr>
            <a:r>
              <a:rPr lang="en-US" sz="1600" smtClean="0"/>
              <a:t>	         </a:t>
            </a:r>
            <a:r>
              <a:rPr lang="en-US" altLang="zh-CN" sz="1600" smtClean="0"/>
              <a:t>}//End of while(x&lt;xr)</a:t>
            </a:r>
          </a:p>
          <a:p>
            <a:pPr marL="0" indent="0" algn="just" eaLnBrk="1" hangingPunct="1">
              <a:buClr>
                <a:schemeClr val="tx1"/>
              </a:buClr>
              <a:buFont typeface="Wingdings" pitchFamily="2" charset="2"/>
              <a:buNone/>
            </a:pPr>
            <a:r>
              <a:rPr lang="en-US" sz="1600" smtClean="0"/>
              <a:t>	         </a:t>
            </a:r>
            <a:r>
              <a:rPr lang="en-US" altLang="zh-CN" sz="1600" smtClean="0"/>
              <a:t>//</a:t>
            </a:r>
            <a:r>
              <a:rPr lang="zh-CN" sz="1600" smtClean="0"/>
              <a:t>处理下面一条扫描线，代码与处理上面一条扫描线类似</a:t>
            </a:r>
          </a:p>
          <a:p>
            <a:pPr marL="0" indent="0" algn="just" eaLnBrk="1" hangingPunct="1">
              <a:buClr>
                <a:schemeClr val="tx1"/>
              </a:buClr>
              <a:buFont typeface="Wingdings" pitchFamily="2" charset="2"/>
              <a:buNone/>
            </a:pPr>
            <a:r>
              <a:rPr lang="zh-CN" altLang="zh-CN" sz="1600" smtClean="0"/>
              <a:t>	         </a:t>
            </a:r>
            <a:r>
              <a:rPr lang="en-US" altLang="zh-CN" sz="1600" smtClean="0"/>
              <a:t>x = xl;</a:t>
            </a:r>
          </a:p>
          <a:p>
            <a:pPr marL="0" indent="0" algn="just" eaLnBrk="1" hangingPunct="1">
              <a:buClr>
                <a:schemeClr val="tx1"/>
              </a:buClr>
              <a:buFont typeface="Wingdings" pitchFamily="2" charset="2"/>
              <a:buNone/>
            </a:pPr>
            <a:r>
              <a:rPr lang="en-US" altLang="zh-CN" sz="1600" smtClean="0"/>
              <a:t>	         y = y-2; //y=y0-1</a:t>
            </a:r>
          </a:p>
          <a:p>
            <a:pPr marL="0" indent="0" algn="just" eaLnBrk="1" hangingPunct="1">
              <a:buClr>
                <a:schemeClr val="tx1"/>
              </a:buClr>
              <a:buFont typeface="Wingdings" pitchFamily="2" charset="2"/>
              <a:buNone/>
            </a:pPr>
            <a:r>
              <a:rPr lang="en-US" altLang="zh-CN" sz="1600" smtClean="0"/>
              <a:t>	         while(x&lt;xr)</a:t>
            </a:r>
          </a:p>
          <a:p>
            <a:pPr marL="0" indent="0" algn="just" eaLnBrk="1" hangingPunct="1">
              <a:buClr>
                <a:schemeClr val="tx1"/>
              </a:buClr>
              <a:buFont typeface="Wingdings" pitchFamily="2" charset="2"/>
              <a:buNone/>
            </a:pPr>
            <a:r>
              <a:rPr lang="en-US" altLang="zh-CN" sz="1600" smtClean="0"/>
              <a:t>	        {  ....</a:t>
            </a:r>
          </a:p>
          <a:p>
            <a:pPr marL="0" indent="0" algn="just" eaLnBrk="1" hangingPunct="1">
              <a:buClr>
                <a:schemeClr val="tx1"/>
              </a:buClr>
              <a:buFont typeface="Wingdings" pitchFamily="2" charset="2"/>
              <a:buNone/>
            </a:pPr>
            <a:r>
              <a:rPr lang="en-US" altLang="zh-CN" sz="1600" smtClean="0"/>
              <a:t>	         }//End of while(x&lt;xr)  </a:t>
            </a:r>
          </a:p>
          <a:p>
            <a:pPr marL="0" indent="0" algn="just" eaLnBrk="1" hangingPunct="1">
              <a:buClr>
                <a:schemeClr val="tx1"/>
              </a:buClr>
              <a:buFont typeface="Wingdings" pitchFamily="2" charset="2"/>
              <a:buNone/>
            </a:pPr>
            <a:r>
              <a:rPr lang="en-US" altLang="zh-CN" sz="1600" smtClean="0"/>
              <a:t>	   }//End of while(!isstackempty())</a:t>
            </a:r>
          </a:p>
          <a:p>
            <a:pPr marL="0" indent="0" algn="just" eaLnBrk="1" hangingPunct="1">
              <a:buClr>
                <a:schemeClr val="tx1"/>
              </a:buClr>
              <a:buFont typeface="Wingdings" pitchFamily="2" charset="2"/>
              <a:buNone/>
            </a:pPr>
            <a:r>
              <a:rPr lang="en-US" altLang="zh-CN" sz="1600" smtClean="0"/>
              <a:t>	}</a:t>
            </a:r>
          </a:p>
          <a:p>
            <a:pPr marL="0" indent="0" algn="just" eaLnBrk="1" hangingPunct="1">
              <a:buClr>
                <a:schemeClr val="tx1"/>
              </a:buClr>
              <a:buFont typeface="Wingdings" pitchFamily="2" charset="2"/>
              <a:buNone/>
            </a:pPr>
            <a:r>
              <a:rPr lang="zh-CN" sz="1600" smtClean="0"/>
              <a:t>上述算法对于每一个待填充区段，只需压栈一次；而在递归算法中，每个象素都需要压栈。因此，扫描线填充算法提高了区域填充的效率</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55E555-D40C-4655-941E-8E146AA5CA26}" type="datetime1">
              <a:rPr lang="en-US" altLang="zh-CN" sz="1400"/>
              <a:pPr eaLnBrk="1" hangingPunct="1"/>
              <a:t>12/30/2016</a:t>
            </a:fld>
            <a:endParaRPr lang="en-US" altLang="zh-CN" sz="1400"/>
          </a:p>
        </p:txBody>
      </p:sp>
      <p:sp>
        <p:nvSpPr>
          <p:cNvPr id="20484"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945F293F-EBFA-4FFC-8B35-BAC4F0DAA329}" type="slidenum">
              <a:rPr lang="en-US" altLang="zh-CN" sz="1400"/>
              <a:pPr algn="r" eaLnBrk="1" hangingPunct="1"/>
              <a:t>64</a:t>
            </a:fld>
            <a:endParaRPr lang="en-US" altLang="zh-CN" sz="1400"/>
          </a:p>
        </p:txBody>
      </p:sp>
      <p:sp>
        <p:nvSpPr>
          <p:cNvPr id="20485" name="Rectangle 2"/>
          <p:cNvSpPr>
            <a:spLocks noGrp="1" noRot="1" noChangeArrowheads="1"/>
          </p:cNvSpPr>
          <p:nvPr>
            <p:ph type="title" idx="4294967295"/>
          </p:nvPr>
        </p:nvSpPr>
        <p:spPr/>
        <p:txBody>
          <a:bodyPr/>
          <a:lstStyle/>
          <a:p>
            <a:pPr eaLnBrk="1" hangingPunct="1"/>
            <a:r>
              <a:rPr lang="zh-CN" b="1" u="sng" smtClean="0"/>
              <a:t>第四章：光栅图形学</a:t>
            </a:r>
          </a:p>
        </p:txBody>
      </p:sp>
      <p:graphicFrame>
        <p:nvGraphicFramePr>
          <p:cNvPr id="20482" name="Object 10"/>
          <p:cNvGraphicFramePr>
            <a:graphicFrameLocks noChangeAspect="1"/>
          </p:cNvGraphicFramePr>
          <p:nvPr/>
        </p:nvGraphicFramePr>
        <p:xfrm>
          <a:off x="1331913" y="1989138"/>
          <a:ext cx="6478587" cy="3767137"/>
        </p:xfrm>
        <a:graphic>
          <a:graphicData uri="http://schemas.openxmlformats.org/presentationml/2006/ole">
            <mc:AlternateContent xmlns:mc="http://schemas.openxmlformats.org/markup-compatibility/2006">
              <mc:Choice xmlns:v="urn:schemas-microsoft-com:vml" Requires="v">
                <p:oleObj spid="_x0000_s20489" r:id="rId3" imgW="4061812" imgH="2362405" progId="Paint.Picture">
                  <p:embed/>
                </p:oleObj>
              </mc:Choice>
              <mc:Fallback>
                <p:oleObj r:id="rId3" imgW="4061812" imgH="2362405"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6478587"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67CC12-8283-471C-B341-C4384000B500}" type="datetime1">
              <a:rPr lang="en-US" altLang="zh-CN" sz="1400"/>
              <a:pPr eaLnBrk="1" hangingPunct="1"/>
              <a:t>12/30/2016</a:t>
            </a:fld>
            <a:endParaRPr lang="en-US" altLang="zh-CN" sz="1400"/>
          </a:p>
        </p:txBody>
      </p:sp>
      <p:sp>
        <p:nvSpPr>
          <p:cNvPr id="7680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85852A3-99D8-409F-8708-A6E6EE3FAB28}" type="slidenum">
              <a:rPr lang="en-US" altLang="zh-CN" sz="1400"/>
              <a:pPr algn="r" eaLnBrk="1" hangingPunct="1"/>
              <a:t>65</a:t>
            </a:fld>
            <a:endParaRPr lang="en-US" altLang="zh-CN" sz="1400"/>
          </a:p>
        </p:txBody>
      </p:sp>
      <p:sp>
        <p:nvSpPr>
          <p:cNvPr id="7680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6805" name="Rectangle 3"/>
          <p:cNvSpPr>
            <a:spLocks noGrp="1" noRot="1" noChangeArrowheads="1"/>
          </p:cNvSpPr>
          <p:nvPr>
            <p:ph type="body" idx="4294967295"/>
          </p:nvPr>
        </p:nvSpPr>
        <p:spPr/>
        <p:txBody>
          <a:bodyPr/>
          <a:lstStyle/>
          <a:p>
            <a:pPr marL="0" indent="0" algn="just" eaLnBrk="1" hangingPunct="1"/>
            <a:r>
              <a:rPr lang="en-US" altLang="zh-CN" sz="2400" smtClean="0"/>
              <a:t> 4.4 </a:t>
            </a:r>
            <a:r>
              <a:rPr lang="zh-CN" sz="2400" smtClean="0"/>
              <a:t>字符的生成 </a:t>
            </a:r>
          </a:p>
          <a:p>
            <a:pPr marL="0" indent="0" algn="just" eaLnBrk="1" hangingPunct="1"/>
            <a:r>
              <a:rPr lang="zh-CN" sz="2400" smtClean="0"/>
              <a:t>字符</a:t>
            </a:r>
          </a:p>
          <a:p>
            <a:pPr lvl="1" algn="just" eaLnBrk="1" hangingPunct="1"/>
            <a:r>
              <a:rPr lang="zh-CN" sz="2000" smtClean="0"/>
              <a:t>数字、字母、汉字等符号。计算机中字符由一个数字编码唯一标识</a:t>
            </a:r>
          </a:p>
          <a:p>
            <a:pPr lvl="1" algn="just" eaLnBrk="1" hangingPunct="1"/>
            <a:r>
              <a:rPr lang="zh-CN" altLang="zh-CN" sz="2000" smtClean="0"/>
              <a:t>“</a:t>
            </a:r>
            <a:r>
              <a:rPr lang="zh-CN" sz="2000" smtClean="0"/>
              <a:t>美国信息交换标准代码集”</a:t>
            </a:r>
            <a:r>
              <a:rPr lang="en-US" altLang="zh-CN" sz="2000" smtClean="0"/>
              <a:t>ASCII</a:t>
            </a:r>
            <a:r>
              <a:rPr lang="zh-CN" sz="2000" smtClean="0"/>
              <a:t>码</a:t>
            </a:r>
          </a:p>
          <a:p>
            <a:pPr lvl="2" algn="just" eaLnBrk="1" hangingPunct="1"/>
            <a:r>
              <a:rPr lang="zh-CN" sz="1800" smtClean="0"/>
              <a:t>国际上最流行的字符集。用</a:t>
            </a:r>
            <a:r>
              <a:rPr lang="en-US" altLang="zh-CN" sz="1800" smtClean="0"/>
              <a:t>7</a:t>
            </a:r>
            <a:r>
              <a:rPr lang="zh-CN" sz="1800" smtClean="0"/>
              <a:t>位二进制数进行编码表示</a:t>
            </a:r>
            <a:r>
              <a:rPr lang="en-US" altLang="zh-CN" sz="1800" smtClean="0"/>
              <a:t>128</a:t>
            </a:r>
            <a:r>
              <a:rPr lang="zh-CN" sz="1800" smtClean="0"/>
              <a:t>个字符，包括字母、标点、运算符以及一些特殊符号</a:t>
            </a:r>
          </a:p>
          <a:p>
            <a:pPr lvl="1" algn="just" eaLnBrk="1" hangingPunct="1"/>
            <a:r>
              <a:rPr lang="zh-CN" sz="2000" smtClean="0"/>
              <a:t>汉字编码国家标准字符集</a:t>
            </a:r>
            <a:r>
              <a:rPr lang="en-US" altLang="zh-CN" sz="2000" smtClean="0"/>
              <a:t>GB2312</a:t>
            </a:r>
            <a:r>
              <a:rPr lang="zh-CN" sz="2000" smtClean="0"/>
              <a:t>－</a:t>
            </a:r>
            <a:r>
              <a:rPr lang="en-US" altLang="zh-CN" sz="2000" smtClean="0"/>
              <a:t>80</a:t>
            </a:r>
          </a:p>
          <a:p>
            <a:pPr lvl="2" algn="just" eaLnBrk="1" hangingPunct="1"/>
            <a:r>
              <a:rPr lang="zh-CN" sz="1800" smtClean="0"/>
              <a:t>分</a:t>
            </a:r>
            <a:r>
              <a:rPr lang="en-US" altLang="zh-CN" sz="1800" smtClean="0"/>
              <a:t>94</a:t>
            </a:r>
            <a:r>
              <a:rPr lang="zh-CN" sz="1800" smtClean="0"/>
              <a:t>个区，</a:t>
            </a:r>
            <a:r>
              <a:rPr lang="en-US" altLang="zh-CN" sz="1800" smtClean="0"/>
              <a:t>94</a:t>
            </a:r>
            <a:r>
              <a:rPr lang="zh-CN" sz="1800" smtClean="0"/>
              <a:t>个位，每个符号由一个区码和一个位码共同标识。区码和位码各用一个字节表示</a:t>
            </a:r>
          </a:p>
          <a:p>
            <a:pPr lvl="1" algn="just" eaLnBrk="1" hangingPunct="1"/>
            <a:r>
              <a:rPr lang="zh-CN" sz="2000" smtClean="0"/>
              <a:t>字节最高位标识：</a:t>
            </a:r>
            <a:r>
              <a:rPr lang="en-US" altLang="zh-CN" sz="2000" smtClean="0"/>
              <a:t>0</a:t>
            </a:r>
            <a:r>
              <a:rPr lang="zh-CN" sz="2000" smtClean="0"/>
              <a:t>表示</a:t>
            </a:r>
            <a:r>
              <a:rPr lang="en-US" altLang="zh-CN" sz="2000" smtClean="0"/>
              <a:t>ASCII</a:t>
            </a:r>
            <a:r>
              <a:rPr lang="zh-CN" sz="2000" smtClean="0"/>
              <a:t>码；</a:t>
            </a:r>
            <a:r>
              <a:rPr lang="en-US" altLang="zh-CN" sz="2000" smtClean="0"/>
              <a:t>1</a:t>
            </a:r>
            <a:r>
              <a:rPr lang="zh-CN" sz="2000" smtClean="0"/>
              <a:t>表示汉字编码</a:t>
            </a:r>
          </a:p>
          <a:p>
            <a:pPr lvl="1" algn="just" eaLnBrk="1" hangingPunct="1"/>
            <a:r>
              <a:rPr lang="zh-CN" sz="2000" smtClean="0"/>
              <a:t>字符表达和生成</a:t>
            </a:r>
          </a:p>
          <a:p>
            <a:pPr lvl="2" algn="just" eaLnBrk="1" hangingPunct="1"/>
            <a:r>
              <a:rPr lang="zh-CN" sz="1800" smtClean="0"/>
              <a:t>点阵式、矢量式和编码式</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219ADB-9BA4-4487-954F-44E8E5421AA8}" type="datetime1">
              <a:rPr lang="en-US" altLang="zh-CN" sz="1400"/>
              <a:pPr eaLnBrk="1" hangingPunct="1"/>
              <a:t>12/30/2016</a:t>
            </a:fld>
            <a:endParaRPr lang="en-US" altLang="zh-CN" sz="1400"/>
          </a:p>
        </p:txBody>
      </p:sp>
      <p:sp>
        <p:nvSpPr>
          <p:cNvPr id="21508"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91A2793-6257-46DB-AF01-A4529531BD8E}" type="slidenum">
              <a:rPr lang="en-US" altLang="zh-CN" sz="1400"/>
              <a:pPr algn="r" eaLnBrk="1" hangingPunct="1"/>
              <a:t>66</a:t>
            </a:fld>
            <a:endParaRPr lang="en-US" altLang="zh-CN" sz="1400"/>
          </a:p>
        </p:txBody>
      </p:sp>
      <p:sp>
        <p:nvSpPr>
          <p:cNvPr id="21509"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1510" name="Rectangle 3"/>
          <p:cNvSpPr>
            <a:spLocks noChangeArrowheads="1"/>
          </p:cNvSpPr>
          <p:nvPr/>
        </p:nvSpPr>
        <p:spPr bwMode="auto">
          <a:xfrm>
            <a:off x="0" y="2416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1511" name="Rectangle 5"/>
          <p:cNvSpPr>
            <a:spLocks noChangeArrowheads="1"/>
          </p:cNvSpPr>
          <p:nvPr/>
        </p:nvSpPr>
        <p:spPr bwMode="auto">
          <a:xfrm>
            <a:off x="1116013" y="5373688"/>
            <a:ext cx="71294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spcBef>
                <a:spcPct val="20000"/>
              </a:spcBef>
              <a:buClr>
                <a:schemeClr val="hlink"/>
              </a:buClr>
              <a:buFont typeface="Wingdings" pitchFamily="2" charset="2"/>
              <a:buNone/>
            </a:pPr>
            <a:r>
              <a:rPr lang="en-US" altLang="zh-CN">
                <a:cs typeface="Times New Roman" pitchFamily="18" charset="0"/>
              </a:rPr>
              <a:t>(a)</a:t>
            </a:r>
            <a:r>
              <a:rPr lang="zh-CN">
                <a:cs typeface="Times New Roman" pitchFamily="18" charset="0"/>
              </a:rPr>
              <a:t>点阵字符               </a:t>
            </a:r>
            <a:r>
              <a:rPr lang="en-US" altLang="zh-CN">
                <a:cs typeface="Times New Roman" pitchFamily="18" charset="0"/>
              </a:rPr>
              <a:t>(b)</a:t>
            </a:r>
            <a:r>
              <a:rPr lang="zh-CN">
                <a:cs typeface="Times New Roman" pitchFamily="18" charset="0"/>
              </a:rPr>
              <a:t>点阵字库中的位图表示        </a:t>
            </a:r>
            <a:r>
              <a:rPr lang="en-US" altLang="zh-CN">
                <a:cs typeface="Times New Roman" pitchFamily="18" charset="0"/>
              </a:rPr>
              <a:t>(c) </a:t>
            </a:r>
            <a:r>
              <a:rPr lang="zh-CN">
                <a:cs typeface="Times New Roman" pitchFamily="18" charset="0"/>
              </a:rPr>
              <a:t>矢量轮廓字符</a:t>
            </a:r>
          </a:p>
          <a:p>
            <a:pPr algn="just" eaLnBrk="0" hangingPunct="0">
              <a:spcBef>
                <a:spcPct val="20000"/>
              </a:spcBef>
              <a:buClr>
                <a:schemeClr val="hlink"/>
              </a:buClr>
              <a:buFont typeface="Wingdings" pitchFamily="2" charset="2"/>
              <a:buNone/>
            </a:pPr>
            <a:r>
              <a:rPr lang="zh-CN" altLang="zh-CN">
                <a:cs typeface="Times New Roman" pitchFamily="18" charset="0"/>
              </a:rPr>
              <a:t>                                         </a:t>
            </a:r>
            <a:r>
              <a:rPr lang="zh-CN">
                <a:cs typeface="Times New Roman" pitchFamily="18" charset="0"/>
              </a:rPr>
              <a:t>图</a:t>
            </a:r>
            <a:r>
              <a:rPr lang="en-US" altLang="zh-CN">
                <a:cs typeface="Times New Roman" pitchFamily="18" charset="0"/>
              </a:rPr>
              <a:t>2.4.1 </a:t>
            </a:r>
            <a:r>
              <a:rPr lang="zh-CN">
                <a:cs typeface="Times New Roman" pitchFamily="18" charset="0"/>
              </a:rPr>
              <a:t>字符的种类</a:t>
            </a:r>
          </a:p>
        </p:txBody>
      </p:sp>
      <p:graphicFrame>
        <p:nvGraphicFramePr>
          <p:cNvPr id="21506" name="Object 7"/>
          <p:cNvGraphicFramePr>
            <a:graphicFrameLocks noChangeAspect="1"/>
          </p:cNvGraphicFramePr>
          <p:nvPr/>
        </p:nvGraphicFramePr>
        <p:xfrm>
          <a:off x="682625" y="2133600"/>
          <a:ext cx="7780338" cy="2590800"/>
        </p:xfrm>
        <a:graphic>
          <a:graphicData uri="http://schemas.openxmlformats.org/presentationml/2006/ole">
            <mc:AlternateContent xmlns:mc="http://schemas.openxmlformats.org/markup-compatibility/2006">
              <mc:Choice xmlns:v="urn:schemas-microsoft-com:vml" Requires="v">
                <p:oleObj spid="_x0000_s21515" r:id="rId3" imgW="7780952" imgH="2591162" progId="Paint.Picture">
                  <p:embed/>
                </p:oleObj>
              </mc:Choice>
              <mc:Fallback>
                <p:oleObj r:id="rId3" imgW="7780952" imgH="2591162"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2133600"/>
                        <a:ext cx="77803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8C0D162-AEFA-427B-A7E8-9E9E0D3000C2}" type="datetime1">
              <a:rPr lang="en-US" altLang="zh-CN" sz="1400"/>
              <a:pPr eaLnBrk="1" hangingPunct="1"/>
              <a:t>12/30/2016</a:t>
            </a:fld>
            <a:endParaRPr lang="en-US" altLang="zh-CN" sz="1400"/>
          </a:p>
        </p:txBody>
      </p:sp>
      <p:sp>
        <p:nvSpPr>
          <p:cNvPr id="7782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47E45A5-C4BE-458F-9B66-6F77113EA9D2}" type="slidenum">
              <a:rPr lang="en-US" altLang="zh-CN" sz="1400"/>
              <a:pPr algn="r" eaLnBrk="1" hangingPunct="1"/>
              <a:t>67</a:t>
            </a:fld>
            <a:endParaRPr lang="en-US" altLang="zh-CN" sz="1400"/>
          </a:p>
        </p:txBody>
      </p:sp>
      <p:sp>
        <p:nvSpPr>
          <p:cNvPr id="7782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7829" name="Rectangle 3"/>
          <p:cNvSpPr>
            <a:spLocks noGrp="1" noRot="1" noChangeArrowheads="1"/>
          </p:cNvSpPr>
          <p:nvPr>
            <p:ph type="body" idx="4294967295"/>
          </p:nvPr>
        </p:nvSpPr>
        <p:spPr/>
        <p:txBody>
          <a:bodyPr/>
          <a:lstStyle/>
          <a:p>
            <a:pPr marL="0" indent="0" algn="just" eaLnBrk="1" hangingPunct="1"/>
            <a:r>
              <a:rPr lang="en-US" altLang="zh-CN" sz="2400" smtClean="0"/>
              <a:t> 4.4.1 </a:t>
            </a:r>
            <a:r>
              <a:rPr lang="zh-CN" sz="2400" smtClean="0"/>
              <a:t>点阵式字符</a:t>
            </a:r>
          </a:p>
          <a:p>
            <a:pPr lvl="1" algn="just" eaLnBrk="1" hangingPunct="1"/>
            <a:r>
              <a:rPr lang="zh-CN" sz="2000" smtClean="0"/>
              <a:t>字符</a:t>
            </a:r>
          </a:p>
          <a:p>
            <a:pPr lvl="2" algn="just" eaLnBrk="1" hangingPunct="1"/>
            <a:r>
              <a:rPr lang="zh-CN" sz="1800" smtClean="0"/>
              <a:t>定义成一个称为掩膜的矩阵，由点阵中点的不同值表达字符的形状</a:t>
            </a:r>
          </a:p>
          <a:p>
            <a:pPr lvl="1" algn="just" eaLnBrk="1" hangingPunct="1"/>
            <a:r>
              <a:rPr lang="zh-CN" sz="2000" smtClean="0"/>
              <a:t>字符矩阵元素</a:t>
            </a:r>
          </a:p>
          <a:p>
            <a:pPr lvl="2" algn="just" eaLnBrk="1" hangingPunct="1"/>
            <a:r>
              <a:rPr lang="en-US" altLang="zh-CN" sz="1800" smtClean="0"/>
              <a:t>1</a:t>
            </a:r>
            <a:r>
              <a:rPr lang="zh-CN" sz="1800" smtClean="0"/>
              <a:t>：笔划经过此位，此位象素置为字符颜色</a:t>
            </a:r>
          </a:p>
          <a:p>
            <a:pPr lvl="2" algn="just" eaLnBrk="1" hangingPunct="1"/>
            <a:r>
              <a:rPr lang="en-US" altLang="zh-CN" sz="1800" smtClean="0"/>
              <a:t>0</a:t>
            </a:r>
            <a:r>
              <a:rPr lang="zh-CN" sz="1800" smtClean="0"/>
              <a:t>：笔划不经过此位，此位象素置为背景色或不改变</a:t>
            </a:r>
          </a:p>
          <a:p>
            <a:pPr lvl="1" algn="just" eaLnBrk="1" hangingPunct="1"/>
            <a:r>
              <a:rPr lang="zh-CN" sz="2000" smtClean="0"/>
              <a:t>点阵字符的显示</a:t>
            </a:r>
          </a:p>
          <a:p>
            <a:pPr lvl="2" algn="just" eaLnBrk="1" hangingPunct="1"/>
            <a:r>
              <a:rPr lang="zh-CN" sz="1800" smtClean="0"/>
              <a:t>从字库中将它的位图检索出来</a:t>
            </a:r>
          </a:p>
          <a:p>
            <a:pPr lvl="2" algn="just" eaLnBrk="1" hangingPunct="1"/>
            <a:r>
              <a:rPr lang="zh-CN" sz="1800" smtClean="0"/>
              <a:t>将检索到的位图写到帧缓冲器中，硬件操作，快</a:t>
            </a:r>
          </a:p>
          <a:p>
            <a:pPr lvl="2" algn="just" eaLnBrk="1" hangingPunct="1"/>
            <a:r>
              <a:rPr lang="zh-CN" sz="1800" smtClean="0"/>
              <a:t>可以施加变换，以获得简单的变化</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B34251-6501-4409-802B-17E137D1C2D3}" type="datetime1">
              <a:rPr lang="en-US" altLang="zh-CN" sz="1400"/>
              <a:pPr eaLnBrk="1" hangingPunct="1"/>
              <a:t>12/30/2016</a:t>
            </a:fld>
            <a:endParaRPr lang="en-US" altLang="zh-CN" sz="1400"/>
          </a:p>
        </p:txBody>
      </p:sp>
      <p:sp>
        <p:nvSpPr>
          <p:cNvPr id="7885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3F3AA03-2100-44F4-A50E-5996A8E5D73D}" type="slidenum">
              <a:rPr lang="en-US" altLang="zh-CN" sz="1400"/>
              <a:pPr algn="r" eaLnBrk="1" hangingPunct="1"/>
              <a:t>68</a:t>
            </a:fld>
            <a:endParaRPr lang="en-US" altLang="zh-CN" sz="1400"/>
          </a:p>
        </p:txBody>
      </p:sp>
      <p:sp>
        <p:nvSpPr>
          <p:cNvPr id="7885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8853" name="Rectangle 3"/>
          <p:cNvSpPr>
            <a:spLocks noGrp="1" noRot="1" noChangeArrowheads="1"/>
          </p:cNvSpPr>
          <p:nvPr>
            <p:ph type="body" idx="4294967295"/>
          </p:nvPr>
        </p:nvSpPr>
        <p:spPr/>
        <p:txBody>
          <a:bodyPr/>
          <a:lstStyle/>
          <a:p>
            <a:pPr lvl="1" eaLnBrk="1" hangingPunct="1"/>
            <a:r>
              <a:rPr lang="zh-CN" sz="2000" dirty="0" smtClean="0"/>
              <a:t>点阵式字符及其变化</a:t>
            </a:r>
          </a:p>
          <a:p>
            <a:pPr lvl="2" eaLnBrk="1" hangingPunct="1"/>
            <a:r>
              <a:rPr lang="zh-CN" sz="1800" dirty="0" smtClean="0"/>
              <a:t>加粗</a:t>
            </a:r>
          </a:p>
          <a:p>
            <a:pPr lvl="3" eaLnBrk="1" hangingPunct="1"/>
            <a:r>
              <a:rPr lang="zh-CN" sz="1600" dirty="0" smtClean="0"/>
              <a:t>字符每个象素被同时写入</a:t>
            </a:r>
            <a:r>
              <a:rPr lang="en-US" altLang="zh-CN" sz="1600" dirty="0" smtClean="0"/>
              <a:t>(x</a:t>
            </a:r>
            <a:r>
              <a:rPr lang="en-US" altLang="zh-CN" sz="1600" baseline="-25000" dirty="0" smtClean="0"/>
              <a:t>i</a:t>
            </a:r>
            <a:r>
              <a:rPr lang="en-US" altLang="zh-CN" sz="1600" dirty="0" smtClean="0"/>
              <a:t>, </a:t>
            </a:r>
            <a:r>
              <a:rPr lang="en-US" altLang="zh-CN" sz="1600" dirty="0" err="1" smtClean="0"/>
              <a:t>y</a:t>
            </a:r>
            <a:r>
              <a:rPr lang="en-US" altLang="zh-CN" sz="1600" baseline="-25000" dirty="0" err="1" smtClean="0"/>
              <a:t>i</a:t>
            </a:r>
            <a:r>
              <a:rPr lang="en-US" altLang="zh-CN" sz="1600" dirty="0" smtClean="0"/>
              <a:t>)</a:t>
            </a:r>
            <a:r>
              <a:rPr lang="zh-CN" sz="1600" dirty="0" smtClean="0"/>
              <a:t>和</a:t>
            </a:r>
            <a:r>
              <a:rPr lang="en-US" altLang="zh-CN" sz="1600" dirty="0" smtClean="0"/>
              <a:t>(x</a:t>
            </a:r>
            <a:r>
              <a:rPr lang="en-US" altLang="zh-CN" sz="1600" baseline="-25000" dirty="0" smtClean="0"/>
              <a:t>i</a:t>
            </a:r>
            <a:r>
              <a:rPr lang="en-US" altLang="zh-CN" sz="1600" dirty="0" smtClean="0"/>
              <a:t>+1, </a:t>
            </a:r>
            <a:r>
              <a:rPr lang="en-US" altLang="zh-CN" sz="1600" dirty="0" err="1" smtClean="0"/>
              <a:t>y</a:t>
            </a:r>
            <a:r>
              <a:rPr lang="en-US" altLang="zh-CN" sz="1600" baseline="-25000" dirty="0" err="1" smtClean="0"/>
              <a:t>i</a:t>
            </a:r>
            <a:r>
              <a:rPr lang="en-US" altLang="zh-CN" sz="1600" dirty="0" smtClean="0"/>
              <a:t>)</a:t>
            </a:r>
          </a:p>
          <a:p>
            <a:pPr lvl="2" eaLnBrk="1" hangingPunct="1"/>
            <a:r>
              <a:rPr lang="zh-CN" sz="1800" dirty="0" smtClean="0"/>
              <a:t>旋转</a:t>
            </a:r>
            <a:r>
              <a:rPr lang="en-US" altLang="zh-CN" sz="1800" dirty="0" smtClean="0"/>
              <a:t>90</a:t>
            </a:r>
            <a:r>
              <a:rPr lang="zh-CN" sz="1800" dirty="0" smtClean="0"/>
              <a:t>度</a:t>
            </a:r>
          </a:p>
          <a:p>
            <a:pPr lvl="3" eaLnBrk="1" hangingPunct="1"/>
            <a:r>
              <a:rPr lang="zh-CN" sz="1600" dirty="0" smtClean="0"/>
              <a:t>字符原型中每个象素的</a:t>
            </a:r>
            <a:r>
              <a:rPr lang="en-US" altLang="zh-CN" sz="1600" dirty="0" smtClean="0"/>
              <a:t>x, y</a:t>
            </a:r>
            <a:r>
              <a:rPr lang="zh-CN" sz="1600" dirty="0" smtClean="0"/>
              <a:t>坐标彼此交换，并改变</a:t>
            </a:r>
            <a:r>
              <a:rPr lang="en-US" altLang="zh-CN" sz="1600" dirty="0" smtClean="0"/>
              <a:t>y</a:t>
            </a:r>
            <a:r>
              <a:rPr lang="zh-CN" sz="1600" dirty="0" smtClean="0"/>
              <a:t>值符号后，再写入帧缓存寄存器指定位置</a:t>
            </a:r>
          </a:p>
          <a:p>
            <a:pPr lvl="2" eaLnBrk="1" hangingPunct="1"/>
            <a:r>
              <a:rPr lang="zh-CN" sz="1800" dirty="0" smtClean="0"/>
              <a:t>斜体</a:t>
            </a:r>
          </a:p>
          <a:p>
            <a:pPr lvl="3" eaLnBrk="1" hangingPunct="1"/>
            <a:r>
              <a:rPr lang="zh-CN" sz="1600" dirty="0" smtClean="0"/>
              <a:t>逐行拷贝字符，每隔</a:t>
            </a:r>
            <a:r>
              <a:rPr lang="en-US" altLang="zh-CN" sz="1600" dirty="0" smtClean="0"/>
              <a:t>n</a:t>
            </a:r>
            <a:r>
              <a:rPr lang="zh-CN" sz="1600" dirty="0" smtClean="0"/>
              <a:t>行左移一单元</a:t>
            </a:r>
          </a:p>
          <a:p>
            <a:pPr lvl="2" eaLnBrk="1" hangingPunct="1"/>
            <a:r>
              <a:rPr lang="zh-CN" sz="1600" dirty="0" smtClean="0"/>
              <a:t>比例缩放等，但是作任意角度旋转等变换比较困难</a:t>
            </a:r>
          </a:p>
        </p:txBody>
      </p:sp>
      <p:sp>
        <p:nvSpPr>
          <p:cNvPr id="78854" name="Rectangle 4"/>
          <p:cNvSpPr>
            <a:spLocks noChangeArrowheads="1"/>
          </p:cNvSpPr>
          <p:nvPr/>
        </p:nvSpPr>
        <p:spPr bwMode="auto">
          <a:xfrm>
            <a:off x="1331913" y="5949950"/>
            <a:ext cx="5976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buClr>
                <a:schemeClr val="hlink"/>
              </a:buClr>
              <a:buFont typeface="Wingdings" pitchFamily="2" charset="2"/>
              <a:buNone/>
            </a:pPr>
            <a:r>
              <a:rPr lang="en-US" altLang="zh-CN"/>
              <a:t>(a) P        (b) </a:t>
            </a:r>
            <a:r>
              <a:rPr lang="zh-CN"/>
              <a:t>加粗                </a:t>
            </a:r>
            <a:r>
              <a:rPr lang="en-US" altLang="zh-CN"/>
              <a:t>(c) </a:t>
            </a:r>
            <a:r>
              <a:rPr lang="zh-CN"/>
              <a:t>旋转</a:t>
            </a:r>
            <a:r>
              <a:rPr lang="en-US" altLang="zh-CN"/>
              <a:t>90</a:t>
            </a:r>
            <a:r>
              <a:rPr lang="zh-CN"/>
              <a:t>度            </a:t>
            </a:r>
            <a:r>
              <a:rPr lang="en-US" altLang="zh-CN"/>
              <a:t>(d) </a:t>
            </a:r>
            <a:r>
              <a:rPr lang="zh-CN"/>
              <a:t>斜体</a:t>
            </a:r>
          </a:p>
        </p:txBody>
      </p:sp>
      <p:pic>
        <p:nvPicPr>
          <p:cNvPr id="78855" name="Picture 5" descr="2_4_1.gif (3270 byte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1913" y="4724400"/>
            <a:ext cx="6048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0A1566-1A35-4268-8EA4-E8A608A0FAFA}" type="datetime1">
              <a:rPr lang="en-US" altLang="zh-CN" sz="1400"/>
              <a:pPr eaLnBrk="1" hangingPunct="1"/>
              <a:t>12/30/2016</a:t>
            </a:fld>
            <a:endParaRPr lang="en-US" altLang="zh-CN" sz="1400"/>
          </a:p>
        </p:txBody>
      </p:sp>
      <p:sp>
        <p:nvSpPr>
          <p:cNvPr id="7987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ABF4A0D-FABB-4FBB-8852-850DCBEE7A2B}" type="slidenum">
              <a:rPr lang="en-US" altLang="zh-CN" sz="1400"/>
              <a:pPr algn="r" eaLnBrk="1" hangingPunct="1"/>
              <a:t>69</a:t>
            </a:fld>
            <a:endParaRPr lang="en-US" altLang="zh-CN" sz="1400"/>
          </a:p>
        </p:txBody>
      </p:sp>
      <p:sp>
        <p:nvSpPr>
          <p:cNvPr id="7987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79877" name="Rectangle 3"/>
          <p:cNvSpPr>
            <a:spLocks noGrp="1" noRot="1" noChangeArrowheads="1"/>
          </p:cNvSpPr>
          <p:nvPr>
            <p:ph type="body" idx="4294967295"/>
          </p:nvPr>
        </p:nvSpPr>
        <p:spPr/>
        <p:txBody>
          <a:bodyPr/>
          <a:lstStyle/>
          <a:p>
            <a:pPr marL="0" indent="0" algn="just" eaLnBrk="1" hangingPunct="1"/>
            <a:r>
              <a:rPr lang="en-US" altLang="zh-CN" sz="2400" smtClean="0">
                <a:latin typeface="宋体" pitchFamily="2" charset="-122"/>
              </a:rPr>
              <a:t> 4.4.2 </a:t>
            </a:r>
            <a:r>
              <a:rPr lang="zh-CN" sz="2400" smtClean="0">
                <a:latin typeface="宋体" pitchFamily="2" charset="-122"/>
              </a:rPr>
              <a:t>矢量式字符</a:t>
            </a:r>
          </a:p>
          <a:p>
            <a:pPr lvl="1" algn="just" eaLnBrk="1" hangingPunct="1"/>
            <a:r>
              <a:rPr lang="zh-CN" sz="2000" smtClean="0">
                <a:latin typeface="宋体" pitchFamily="2" charset="-122"/>
              </a:rPr>
              <a:t>矢量型字符</a:t>
            </a:r>
          </a:p>
          <a:p>
            <a:pPr lvl="2" algn="just" eaLnBrk="1" hangingPunct="1"/>
            <a:r>
              <a:rPr lang="zh-CN" sz="1800" smtClean="0">
                <a:latin typeface="宋体" pitchFamily="2" charset="-122"/>
              </a:rPr>
              <a:t>用点坐标的序列表示各个笔划</a:t>
            </a:r>
          </a:p>
          <a:p>
            <a:pPr lvl="1" algn="just" eaLnBrk="1" hangingPunct="1"/>
            <a:r>
              <a:rPr lang="zh-CN" sz="2000" smtClean="0">
                <a:latin typeface="宋体" pitchFamily="2" charset="-122"/>
              </a:rPr>
              <a:t>优点</a:t>
            </a:r>
          </a:p>
          <a:p>
            <a:pPr lvl="2" algn="just" eaLnBrk="1" hangingPunct="1"/>
            <a:r>
              <a:rPr lang="zh-CN" sz="1800" smtClean="0">
                <a:latin typeface="宋体" pitchFamily="2" charset="-122"/>
              </a:rPr>
              <a:t>记录字符的笔画信息而不是整个位图，存储空间小、美观、变换方便。对于字符的旋转、缩放等变换，只要对其笔画端点进行变换即可，无需象点阵字符那样变换字符位图的每一象素</a:t>
            </a:r>
          </a:p>
          <a:p>
            <a:pPr lvl="1" algn="just" eaLnBrk="1" hangingPunct="1"/>
            <a:r>
              <a:rPr lang="zh-CN" sz="2000" smtClean="0">
                <a:latin typeface="宋体" pitchFamily="2" charset="-122"/>
              </a:rPr>
              <a:t>矢量字符的显示</a:t>
            </a:r>
          </a:p>
          <a:p>
            <a:pPr lvl="2" algn="just" eaLnBrk="1" hangingPunct="1"/>
            <a:r>
              <a:rPr lang="zh-CN" sz="1800" smtClean="0">
                <a:latin typeface="宋体" pitchFamily="2" charset="-122"/>
              </a:rPr>
              <a:t>首先从字库中读取字符信息，然后取出端点坐标，对其进行适当的几何变换后显示</a:t>
            </a:r>
          </a:p>
          <a:p>
            <a:pPr lvl="1" algn="just" eaLnBrk="1" hangingPunct="1"/>
            <a:r>
              <a:rPr lang="zh-CN" sz="2000" smtClean="0">
                <a:latin typeface="宋体" pitchFamily="2" charset="-122"/>
              </a:rPr>
              <a:t>调用矢量式字符的过程相当于输出一个</a:t>
            </a:r>
            <a:r>
              <a:rPr lang="en-US" altLang="zh-CN" sz="2000" smtClean="0">
                <a:latin typeface="宋体" pitchFamily="2" charset="-122"/>
              </a:rPr>
              <a:t>polyline</a:t>
            </a:r>
            <a:r>
              <a:rPr lang="zh-CN" sz="2000" smtClean="0">
                <a:latin typeface="宋体" pitchFamily="2" charset="-122"/>
              </a:rPr>
              <a:t>。矢量式字符不仅可用于显示，也可用于绘图机输出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A16D47-06E9-42F3-950A-D9BDCCCE9895}" type="datetime1">
              <a:rPr lang="en-US" altLang="zh-CN" sz="1400"/>
              <a:pPr eaLnBrk="1" hangingPunct="1"/>
              <a:t>12/30/2016</a:t>
            </a:fld>
            <a:endParaRPr lang="en-US" altLang="zh-CN" sz="1400"/>
          </a:p>
        </p:txBody>
      </p:sp>
      <p:sp>
        <p:nvSpPr>
          <p:cNvPr id="37891"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F557F23-386B-41E1-8567-9869B518B718}" type="slidenum">
              <a:rPr lang="en-US" altLang="zh-CN" sz="1400"/>
              <a:pPr algn="r" eaLnBrk="1" hangingPunct="1"/>
              <a:t>7</a:t>
            </a:fld>
            <a:endParaRPr lang="en-US" altLang="zh-CN" sz="1400"/>
          </a:p>
        </p:txBody>
      </p:sp>
      <p:sp>
        <p:nvSpPr>
          <p:cNvPr id="3789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7893" name="Rectangle 3"/>
          <p:cNvSpPr>
            <a:spLocks noGrp="1" noRot="1" noChangeArrowheads="1"/>
          </p:cNvSpPr>
          <p:nvPr>
            <p:ph type="body" sz="half" idx="4294967295"/>
          </p:nvPr>
        </p:nvSpPr>
        <p:spPr>
          <a:xfrm>
            <a:off x="301625" y="1905000"/>
            <a:ext cx="4194175" cy="4194175"/>
          </a:xfrm>
        </p:spPr>
        <p:txBody>
          <a:bodyPr/>
          <a:lstStyle/>
          <a:p>
            <a:pPr marL="82550" indent="-82550" algn="just" eaLnBrk="1" hangingPunct="1"/>
            <a:r>
              <a:rPr lang="zh-CN" sz="1800" smtClean="0"/>
              <a:t>举例：用</a:t>
            </a:r>
            <a:r>
              <a:rPr lang="en-US" altLang="zh-CN" sz="1800" smtClean="0"/>
              <a:t>DDA</a:t>
            </a:r>
            <a:r>
              <a:rPr lang="zh-CN" sz="1800" smtClean="0"/>
              <a:t>方法扫描转换连接两点</a:t>
            </a:r>
            <a:r>
              <a:rPr lang="en-US" altLang="zh-CN" sz="1800" smtClean="0"/>
              <a:t>P0(0,0)</a:t>
            </a:r>
            <a:r>
              <a:rPr lang="zh-CN" sz="1800" smtClean="0"/>
              <a:t>和</a:t>
            </a:r>
            <a:r>
              <a:rPr lang="en-US" altLang="zh-CN" sz="1800" smtClean="0"/>
              <a:t>P1(5,2)</a:t>
            </a:r>
            <a:r>
              <a:rPr lang="zh-CN" sz="1800" smtClean="0"/>
              <a:t>的直线段</a:t>
            </a:r>
          </a:p>
          <a:p>
            <a:pPr marL="82550" indent="-82550" algn="just" eaLnBrk="1" hangingPunct="1">
              <a:buFont typeface="Wingdings" pitchFamily="2" charset="2"/>
              <a:buNone/>
            </a:pPr>
            <a:r>
              <a:rPr lang="zh-CN" altLang="zh-CN" sz="1600" i="1" smtClean="0"/>
              <a:t>	</a:t>
            </a:r>
            <a:r>
              <a:rPr lang="en-US" altLang="zh-CN" sz="1600" i="1" smtClean="0"/>
              <a:t>y=0.4x</a:t>
            </a:r>
          </a:p>
          <a:p>
            <a:pPr marL="82550" indent="-82550" algn="just" eaLnBrk="1" hangingPunct="1">
              <a:buFont typeface="Wingdings" pitchFamily="2" charset="2"/>
              <a:buNone/>
            </a:pPr>
            <a:r>
              <a:rPr lang="en-US" altLang="zh-CN" sz="1600" i="1" smtClean="0"/>
              <a:t>    ==============</a:t>
            </a:r>
          </a:p>
          <a:p>
            <a:pPr marL="82550" indent="-82550" algn="just" eaLnBrk="1" hangingPunct="1">
              <a:buFont typeface="Wingdings" pitchFamily="2" charset="2"/>
              <a:buNone/>
            </a:pPr>
            <a:r>
              <a:rPr lang="en-US" altLang="zh-CN" sz="1600" i="1" smtClean="0"/>
              <a:t>     x</a:t>
            </a:r>
            <a:r>
              <a:rPr lang="en-US" altLang="zh-CN" sz="1600" smtClean="0"/>
              <a:t>   int(</a:t>
            </a:r>
            <a:r>
              <a:rPr lang="en-US" altLang="zh-CN" sz="1600" i="1" smtClean="0"/>
              <a:t>y</a:t>
            </a:r>
            <a:r>
              <a:rPr lang="en-US" altLang="zh-CN" sz="1600" smtClean="0"/>
              <a:t>+0.5)   </a:t>
            </a:r>
            <a:r>
              <a:rPr lang="en-US" altLang="zh-CN" sz="1600" i="1" smtClean="0"/>
              <a:t>y</a:t>
            </a:r>
            <a:r>
              <a:rPr lang="en-US" altLang="zh-CN" sz="1600" smtClean="0"/>
              <a:t>+0.5</a:t>
            </a:r>
          </a:p>
          <a:p>
            <a:pPr marL="82550" indent="-82550" algn="just" eaLnBrk="1" hangingPunct="1">
              <a:buFont typeface="Wingdings" pitchFamily="2" charset="2"/>
              <a:buNone/>
            </a:pPr>
            <a:r>
              <a:rPr lang="en-US" altLang="zh-CN" sz="1600" smtClean="0"/>
              <a:t>     0         0             0</a:t>
            </a:r>
          </a:p>
          <a:p>
            <a:pPr marL="82550" indent="-82550" algn="just" eaLnBrk="1" hangingPunct="1">
              <a:buFont typeface="Wingdings" pitchFamily="2" charset="2"/>
              <a:buNone/>
            </a:pPr>
            <a:r>
              <a:rPr lang="en-US" altLang="zh-CN" sz="1600" smtClean="0"/>
              <a:t>     1         0         0.4+0.5</a:t>
            </a:r>
          </a:p>
          <a:p>
            <a:pPr marL="82550" indent="-82550" algn="just" eaLnBrk="1" hangingPunct="1">
              <a:buFont typeface="Wingdings" pitchFamily="2" charset="2"/>
              <a:buNone/>
            </a:pPr>
            <a:r>
              <a:rPr lang="en-US" altLang="zh-CN" sz="1600" smtClean="0"/>
              <a:t>     2         1         0.8+0.5</a:t>
            </a:r>
          </a:p>
          <a:p>
            <a:pPr marL="82550" indent="-82550" algn="just" eaLnBrk="1" hangingPunct="1">
              <a:buFont typeface="Wingdings" pitchFamily="2" charset="2"/>
              <a:buNone/>
            </a:pPr>
            <a:r>
              <a:rPr lang="en-US" altLang="zh-CN" sz="1600" smtClean="0"/>
              <a:t>     3         1         1.2+0.5</a:t>
            </a:r>
          </a:p>
          <a:p>
            <a:pPr marL="82550" indent="-82550" algn="just" eaLnBrk="1" hangingPunct="1">
              <a:buFont typeface="Wingdings" pitchFamily="2" charset="2"/>
              <a:buNone/>
            </a:pPr>
            <a:r>
              <a:rPr lang="en-US" altLang="zh-CN" sz="1600" smtClean="0"/>
              <a:t>     4         2         1.6+0.5</a:t>
            </a:r>
          </a:p>
        </p:txBody>
      </p:sp>
      <p:pic>
        <p:nvPicPr>
          <p:cNvPr id="37894" name="Picture 4" descr="CG_Gif_2_00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643438" y="2349500"/>
            <a:ext cx="3960812" cy="2268538"/>
          </a:xfrm>
          <a:noFill/>
        </p:spPr>
      </p:pic>
      <p:sp>
        <p:nvSpPr>
          <p:cNvPr id="37895" name="Rectangle 5"/>
          <p:cNvSpPr>
            <a:spLocks noChangeArrowheads="1"/>
          </p:cNvSpPr>
          <p:nvPr/>
        </p:nvSpPr>
        <p:spPr bwMode="auto">
          <a:xfrm>
            <a:off x="5219700" y="5229225"/>
            <a:ext cx="2881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20000"/>
              </a:spcBef>
            </a:pPr>
            <a:r>
              <a:rPr lang="zh-CN"/>
              <a:t>图</a:t>
            </a:r>
            <a:r>
              <a:rPr lang="en-US" altLang="zh-CN"/>
              <a:t>4.1.1 </a:t>
            </a:r>
            <a:r>
              <a:rPr lang="zh-CN"/>
              <a:t>直线段的扫描转换</a:t>
            </a:r>
            <a:r>
              <a:rPr lang="zh-CN" b="1" u="sng">
                <a:latin typeface="Trebuchet MS" pitchFamily="34" charset="0"/>
                <a:ea typeface="仿宋_GB2312" pitchFamily="49" charset="-122"/>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A432E18-6A49-47BE-94CC-B4300A8DC856}" type="datetime1">
              <a:rPr lang="en-US" altLang="zh-CN" sz="1400"/>
              <a:pPr eaLnBrk="1" hangingPunct="1"/>
              <a:t>12/30/2016</a:t>
            </a:fld>
            <a:endParaRPr lang="en-US" altLang="zh-CN" sz="1400"/>
          </a:p>
        </p:txBody>
      </p:sp>
      <p:sp>
        <p:nvSpPr>
          <p:cNvPr id="8089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0EA02A7-0AD7-479B-BCBD-CD5EF47987E9}" type="slidenum">
              <a:rPr lang="en-US" altLang="zh-CN" sz="1400"/>
              <a:pPr algn="r" eaLnBrk="1" hangingPunct="1"/>
              <a:t>70</a:t>
            </a:fld>
            <a:endParaRPr lang="en-US" altLang="zh-CN" sz="1400"/>
          </a:p>
        </p:txBody>
      </p:sp>
      <p:sp>
        <p:nvSpPr>
          <p:cNvPr id="8090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0901" name="Rectangle 3"/>
          <p:cNvSpPr>
            <a:spLocks noChangeArrowheads="1"/>
          </p:cNvSpPr>
          <p:nvPr/>
        </p:nvSpPr>
        <p:spPr bwMode="auto">
          <a:xfrm>
            <a:off x="0" y="2773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80902" name="Picture 4" descr="2_4_2.gif (2201 byte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11413" y="1844675"/>
            <a:ext cx="37449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Rectangle 5"/>
          <p:cNvSpPr>
            <a:spLocks noChangeArrowheads="1"/>
          </p:cNvSpPr>
          <p:nvPr/>
        </p:nvSpPr>
        <p:spPr bwMode="auto">
          <a:xfrm>
            <a:off x="2195513" y="5661025"/>
            <a:ext cx="45910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spcBef>
                <a:spcPct val="20000"/>
              </a:spcBef>
            </a:pPr>
            <a:r>
              <a:rPr lang="zh-CN">
                <a:cs typeface="Times New Roman" pitchFamily="18" charset="0"/>
              </a:rPr>
              <a:t>图</a:t>
            </a:r>
            <a:r>
              <a:rPr lang="en-US" altLang="zh-CN">
                <a:cs typeface="Times New Roman" pitchFamily="18" charset="0"/>
              </a:rPr>
              <a:t>4.4.2 </a:t>
            </a:r>
            <a:r>
              <a:rPr lang="zh-CN">
                <a:cs typeface="Times New Roman" pitchFamily="18" charset="0"/>
              </a:rPr>
              <a:t>矢量式表示字符“</a:t>
            </a:r>
            <a:r>
              <a:rPr lang="en-US" altLang="zh-CN">
                <a:cs typeface="Times New Roman" pitchFamily="18" charset="0"/>
              </a:rPr>
              <a:t>B”</a:t>
            </a:r>
            <a:r>
              <a:rPr lang="zh-CN">
                <a:cs typeface="Times New Roman" pitchFamily="18" charset="0"/>
              </a:rPr>
              <a:t>，由顶点序列</a:t>
            </a:r>
          </a:p>
          <a:p>
            <a:pPr algn="just">
              <a:spcBef>
                <a:spcPct val="20000"/>
              </a:spcBef>
            </a:pPr>
            <a:r>
              <a:rPr lang="en-US" altLang="zh-CN">
                <a:cs typeface="Times New Roman" pitchFamily="18" charset="0"/>
              </a:rPr>
              <a:t>{a, b, c, d, e, f, e, g, h, i, j, k ,a, l}</a:t>
            </a:r>
            <a:r>
              <a:rPr lang="zh-CN">
                <a:cs typeface="Times New Roman" pitchFamily="18" charset="0"/>
              </a:rPr>
              <a:t>的坐标表达</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EFD975-2371-46DA-A75D-F1D8B8663093}" type="datetime1">
              <a:rPr lang="en-US" altLang="zh-CN" sz="1400"/>
              <a:pPr eaLnBrk="1" hangingPunct="1"/>
              <a:t>12/30/2016</a:t>
            </a:fld>
            <a:endParaRPr lang="en-US" altLang="zh-CN" sz="1400"/>
          </a:p>
        </p:txBody>
      </p:sp>
      <p:sp>
        <p:nvSpPr>
          <p:cNvPr id="22532"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1D19C9A-9769-47E2-927B-443D468DA005}" type="slidenum">
              <a:rPr lang="en-US" altLang="zh-CN" sz="1400"/>
              <a:pPr algn="r" eaLnBrk="1" hangingPunct="1"/>
              <a:t>71</a:t>
            </a:fld>
            <a:endParaRPr lang="en-US" altLang="zh-CN" sz="1400"/>
          </a:p>
        </p:txBody>
      </p:sp>
      <p:sp>
        <p:nvSpPr>
          <p:cNvPr id="22533"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2534" name="Rectangle 3"/>
          <p:cNvSpPr>
            <a:spLocks noGrp="1" noRot="1" noChangeArrowheads="1"/>
          </p:cNvSpPr>
          <p:nvPr>
            <p:ph type="body" sz="half" idx="4294967295"/>
          </p:nvPr>
        </p:nvSpPr>
        <p:spPr>
          <a:xfrm>
            <a:off x="301625" y="1905000"/>
            <a:ext cx="7856538" cy="4194175"/>
          </a:xfrm>
        </p:spPr>
        <p:txBody>
          <a:bodyPr/>
          <a:lstStyle/>
          <a:p>
            <a:pPr marL="0" indent="0" algn="just" eaLnBrk="1" hangingPunct="1"/>
            <a:r>
              <a:rPr lang="en-US" altLang="zh-CN" sz="2400" smtClean="0"/>
              <a:t> 4.4.3 </a:t>
            </a:r>
            <a:r>
              <a:rPr lang="zh-CN" sz="2400" smtClean="0"/>
              <a:t>方向编码式字符</a:t>
            </a:r>
          </a:p>
          <a:p>
            <a:pPr lvl="1" algn="just" eaLnBrk="1" hangingPunct="1"/>
            <a:r>
              <a:rPr lang="zh-CN" sz="2000" smtClean="0"/>
              <a:t>方向编码式字符</a:t>
            </a:r>
          </a:p>
          <a:p>
            <a:pPr lvl="2" algn="just" eaLnBrk="1" hangingPunct="1"/>
            <a:r>
              <a:rPr lang="zh-CN" sz="1800" smtClean="0"/>
              <a:t>用若干种方向编码</a:t>
            </a:r>
            <a:r>
              <a:rPr lang="en-US" altLang="zh-CN" sz="1800" smtClean="0"/>
              <a:t>(</a:t>
            </a:r>
            <a:r>
              <a:rPr lang="zh-CN" sz="1800" smtClean="0"/>
              <a:t>如</a:t>
            </a:r>
            <a:r>
              <a:rPr lang="en-US" altLang="zh-CN" sz="1800" smtClean="0"/>
              <a:t>8</a:t>
            </a:r>
            <a:r>
              <a:rPr lang="zh-CN" sz="1800" smtClean="0"/>
              <a:t>方向编码</a:t>
            </a:r>
            <a:r>
              <a:rPr lang="en-US" altLang="zh-CN" sz="1800" smtClean="0"/>
              <a:t>)</a:t>
            </a:r>
            <a:r>
              <a:rPr lang="zh-CN" sz="1800" smtClean="0"/>
              <a:t>来表达一个字符</a:t>
            </a:r>
            <a:r>
              <a:rPr lang="en-US" altLang="zh-CN" sz="1800" smtClean="0"/>
              <a:t>, </a:t>
            </a:r>
            <a:r>
              <a:rPr lang="zh-CN" sz="1800" smtClean="0"/>
              <a:t>可用于字符显示和绘图机输出</a:t>
            </a:r>
          </a:p>
          <a:p>
            <a:pPr lvl="1" algn="just" eaLnBrk="1" hangingPunct="1"/>
            <a:r>
              <a:rPr lang="en-US" altLang="zh-CN" sz="2000" smtClean="0"/>
              <a:t>8</a:t>
            </a:r>
            <a:r>
              <a:rPr lang="zh-CN" sz="2000" smtClean="0"/>
              <a:t>方向编码</a:t>
            </a:r>
          </a:p>
          <a:p>
            <a:pPr lvl="2" algn="just" eaLnBrk="1" hangingPunct="1"/>
            <a:r>
              <a:rPr lang="zh-CN" sz="1800" smtClean="0"/>
              <a:t>编号为</a:t>
            </a:r>
            <a:r>
              <a:rPr lang="en-US" altLang="zh-CN" sz="1800" smtClean="0"/>
              <a:t>0~7</a:t>
            </a:r>
            <a:r>
              <a:rPr lang="zh-CN" sz="1800" smtClean="0"/>
              <a:t>，偶数和</a:t>
            </a:r>
            <a:r>
              <a:rPr lang="en-US" altLang="zh-CN" sz="1800" smtClean="0"/>
              <a:t>0</a:t>
            </a:r>
            <a:r>
              <a:rPr lang="zh-CN" sz="1800" smtClean="0"/>
              <a:t>方向固定长度为</a:t>
            </a:r>
            <a:r>
              <a:rPr lang="en-US" altLang="zh-CN" sz="1800" smtClean="0"/>
              <a:t>1</a:t>
            </a:r>
            <a:r>
              <a:rPr lang="zh-CN" sz="1800" smtClean="0"/>
              <a:t>，奇数方向固定长度为       。字符表示为一连串方向码</a:t>
            </a:r>
          </a:p>
          <a:p>
            <a:pPr lvl="1" algn="just" eaLnBrk="1" hangingPunct="1"/>
            <a:r>
              <a:rPr lang="zh-CN" sz="2000" smtClean="0"/>
              <a:t>特点</a:t>
            </a:r>
          </a:p>
          <a:p>
            <a:pPr lvl="2" algn="just" eaLnBrk="1" hangingPunct="1"/>
            <a:r>
              <a:rPr lang="zh-CN" sz="1800" smtClean="0"/>
              <a:t>很容易被填入帧缓存寄存器中予以显示，所占空间比较小，能接受一些特定的变换操作</a:t>
            </a:r>
            <a:r>
              <a:rPr lang="en-US" altLang="zh-CN" sz="1800" smtClean="0"/>
              <a:t>(</a:t>
            </a:r>
            <a:r>
              <a:rPr lang="zh-CN" sz="1800" smtClean="0"/>
              <a:t>如按比例在</a:t>
            </a:r>
            <a:r>
              <a:rPr lang="en-US" altLang="zh-CN" sz="1800" smtClean="0"/>
              <a:t>x</a:t>
            </a:r>
            <a:r>
              <a:rPr lang="zh-CN" sz="1800" smtClean="0"/>
              <a:t>和</a:t>
            </a:r>
            <a:r>
              <a:rPr lang="en-US" altLang="zh-CN" sz="1800" smtClean="0"/>
              <a:t>y</a:t>
            </a:r>
            <a:r>
              <a:rPr lang="zh-CN" sz="1800" smtClean="0"/>
              <a:t>两个方向放大或缩小以及以</a:t>
            </a:r>
            <a:r>
              <a:rPr lang="en-US" altLang="zh-CN" sz="1800" smtClean="0"/>
              <a:t>45</a:t>
            </a:r>
            <a:r>
              <a:rPr lang="zh-CN" sz="1800" smtClean="0"/>
              <a:t>度角为单位的旋转</a:t>
            </a:r>
            <a:r>
              <a:rPr lang="en-US" altLang="zh-CN" sz="1800" smtClean="0"/>
              <a:t>)</a:t>
            </a:r>
            <a:r>
              <a:rPr lang="zh-CN" sz="1800" smtClean="0"/>
              <a:t>，但难以进行任意角度的旋转</a:t>
            </a:r>
          </a:p>
        </p:txBody>
      </p:sp>
      <p:graphicFrame>
        <p:nvGraphicFramePr>
          <p:cNvPr id="22530" name="Object 6"/>
          <p:cNvGraphicFramePr>
            <a:graphicFrameLocks noGrp="1" noChangeAspect="1"/>
          </p:cNvGraphicFramePr>
          <p:nvPr>
            <p:ph sz="half" idx="4294967295"/>
          </p:nvPr>
        </p:nvGraphicFramePr>
        <p:xfrm>
          <a:off x="1763713" y="3933825"/>
          <a:ext cx="374650" cy="333375"/>
        </p:xfrm>
        <a:graphic>
          <a:graphicData uri="http://schemas.openxmlformats.org/presentationml/2006/ole">
            <mc:AlternateContent xmlns:mc="http://schemas.openxmlformats.org/markup-compatibility/2006">
              <mc:Choice xmlns:v="urn:schemas-microsoft-com:vml" Requires="v">
                <p:oleObj spid="_x0000_s22538" r:id="rId3" imgW="241303" imgH="215936" progId="Equation.3">
                  <p:embed/>
                </p:oleObj>
              </mc:Choice>
              <mc:Fallback>
                <p:oleObj r:id="rId3" imgW="241303" imgH="215936" progId="Equation.3">
                  <p:embed/>
                  <p:pic>
                    <p:nvPicPr>
                      <p:cNvPr id="0" name="Object 6"/>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933825"/>
                        <a:ext cx="3746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F40C02-0C87-4A75-B334-B7B3B8C1A7A3}" type="datetime1">
              <a:rPr lang="en-US" altLang="zh-CN" sz="1400"/>
              <a:pPr eaLnBrk="1" hangingPunct="1"/>
              <a:t>12/30/2016</a:t>
            </a:fld>
            <a:endParaRPr lang="en-US" altLang="zh-CN" sz="1400"/>
          </a:p>
        </p:txBody>
      </p:sp>
      <p:sp>
        <p:nvSpPr>
          <p:cNvPr id="8192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028A2ED-78D3-4018-9437-E09B4DC8C39C}" type="slidenum">
              <a:rPr lang="en-US" altLang="zh-CN" sz="1400"/>
              <a:pPr algn="r" eaLnBrk="1" hangingPunct="1"/>
              <a:t>72</a:t>
            </a:fld>
            <a:endParaRPr lang="en-US" altLang="zh-CN" sz="1400"/>
          </a:p>
        </p:txBody>
      </p:sp>
      <p:sp>
        <p:nvSpPr>
          <p:cNvPr id="8192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1925" name="Rectangle 3"/>
          <p:cNvSpPr>
            <a:spLocks noChangeArrowheads="1"/>
          </p:cNvSpPr>
          <p:nvPr/>
        </p:nvSpPr>
        <p:spPr bwMode="auto">
          <a:xfrm>
            <a:off x="0" y="132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81926" name="Picture 4" descr="2_4_3.gif (2633 byte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1913" y="1916113"/>
            <a:ext cx="30400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Rectangle 5"/>
          <p:cNvSpPr>
            <a:spLocks noChangeArrowheads="1"/>
          </p:cNvSpPr>
          <p:nvPr/>
        </p:nvSpPr>
        <p:spPr bwMode="auto">
          <a:xfrm>
            <a:off x="0" y="3424238"/>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cs typeface="Times New Roman" pitchFamily="18" charset="0"/>
              </a:rPr>
              <a:t>          </a:t>
            </a:r>
            <a:r>
              <a:rPr lang="en-US" altLang="zh-CN" sz="1000">
                <a:latin typeface="Times New Roman" pitchFamily="18" charset="0"/>
                <a:cs typeface="Times New Roman" pitchFamily="18" charset="0"/>
              </a:rPr>
              <a:t> </a:t>
            </a:r>
            <a:endParaRPr lang="en-US" altLang="zh-CN"/>
          </a:p>
        </p:txBody>
      </p:sp>
      <p:pic>
        <p:nvPicPr>
          <p:cNvPr id="81928" name="Picture 6" descr="2_4_4.gif (2715 bytes)"/>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43438" y="1916113"/>
            <a:ext cx="33131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9" name="Rectangle 7"/>
          <p:cNvSpPr>
            <a:spLocks noChangeArrowheads="1"/>
          </p:cNvSpPr>
          <p:nvPr/>
        </p:nvSpPr>
        <p:spPr bwMode="auto">
          <a:xfrm>
            <a:off x="1547813" y="5326063"/>
            <a:ext cx="6478587"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spcBef>
                <a:spcPct val="20000"/>
              </a:spcBef>
            </a:pPr>
            <a:r>
              <a:rPr lang="en-US" altLang="zh-CN">
                <a:latin typeface="Times New Roman" pitchFamily="18" charset="0"/>
                <a:cs typeface="Times New Roman" pitchFamily="18" charset="0"/>
              </a:rPr>
              <a:t>                    </a:t>
            </a:r>
            <a:r>
              <a:rPr lang="zh-CN">
                <a:latin typeface="Times New Roman" pitchFamily="18" charset="0"/>
                <a:cs typeface="Times New Roman" pitchFamily="18" charset="0"/>
              </a:rPr>
              <a:t>图</a:t>
            </a:r>
            <a:r>
              <a:rPr lang="en-US" altLang="zh-CN">
                <a:latin typeface="Times New Roman" pitchFamily="18" charset="0"/>
                <a:cs typeface="Times New Roman" pitchFamily="18" charset="0"/>
              </a:rPr>
              <a:t>2.4.3                                         </a:t>
            </a:r>
            <a:r>
              <a:rPr lang="zh-CN">
                <a:latin typeface="Times New Roman" pitchFamily="18" charset="0"/>
                <a:cs typeface="Times New Roman" pitchFamily="18" charset="0"/>
              </a:rPr>
              <a:t>图</a:t>
            </a:r>
            <a:r>
              <a:rPr lang="en-US" altLang="zh-CN">
                <a:latin typeface="Times New Roman" pitchFamily="18" charset="0"/>
                <a:cs typeface="Times New Roman" pitchFamily="18" charset="0"/>
              </a:rPr>
              <a:t>2.4.4</a:t>
            </a:r>
          </a:p>
          <a:p>
            <a:pPr algn="just">
              <a:spcBef>
                <a:spcPct val="20000"/>
              </a:spcBef>
            </a:pPr>
            <a:r>
              <a:rPr lang="zh-CN">
                <a:latin typeface="Times New Roman" pitchFamily="18" charset="0"/>
                <a:cs typeface="Times New Roman" pitchFamily="18" charset="0"/>
              </a:rPr>
              <a:t>字母“</a:t>
            </a:r>
            <a:r>
              <a:rPr lang="en-US" altLang="zh-CN">
                <a:latin typeface="Times New Roman" pitchFamily="18" charset="0"/>
                <a:cs typeface="Times New Roman" pitchFamily="18" charset="0"/>
              </a:rPr>
              <a:t>B”</a:t>
            </a:r>
            <a:r>
              <a:rPr lang="zh-CN">
                <a:latin typeface="Times New Roman" pitchFamily="18" charset="0"/>
                <a:cs typeface="Times New Roman" pitchFamily="18" charset="0"/>
              </a:rPr>
              <a:t>的方向矢量构成：</a:t>
            </a:r>
            <a:r>
              <a:rPr lang="en-US" altLang="zh-CN">
                <a:latin typeface="Times New Roman" pitchFamily="18" charset="0"/>
                <a:cs typeface="Times New Roman" pitchFamily="18" charset="0"/>
              </a:rPr>
              <a:t>{0000 123 444 000 123 4444 0 666666}</a:t>
            </a:r>
          </a:p>
          <a:p>
            <a:pPr algn="just">
              <a:spcBef>
                <a:spcPct val="20000"/>
              </a:spcBef>
            </a:pPr>
            <a:r>
              <a:rPr lang="zh-CN">
                <a:latin typeface="Times New Roman" pitchFamily="18" charset="0"/>
                <a:cs typeface="Times New Roman" pitchFamily="18" charset="0"/>
              </a:rPr>
              <a:t>注</a:t>
            </a:r>
            <a:r>
              <a:rPr lang="zh-CN">
                <a:latin typeface="Times New Roman" pitchFamily="18" charset="0"/>
                <a:cs typeface="Times New Roman" pitchFamily="18" charset="0"/>
                <a:sym typeface="Wingdings" pitchFamily="2" charset="2"/>
              </a:rPr>
              <a:t>：</a:t>
            </a:r>
            <a:r>
              <a:rPr lang="en-US" altLang="zh-CN">
                <a:latin typeface="Times New Roman" pitchFamily="18" charset="0"/>
                <a:cs typeface="Times New Roman" pitchFamily="18" charset="0"/>
                <a:sym typeface="Wingdings" pitchFamily="2" charset="2"/>
              </a:rPr>
              <a:t>(a)</a:t>
            </a:r>
            <a:r>
              <a:rPr lang="zh-CN">
                <a:latin typeface="Times New Roman" pitchFamily="18" charset="0"/>
                <a:cs typeface="Times New Roman" pitchFamily="18" charset="0"/>
                <a:sym typeface="Wingdings" pitchFamily="2" charset="2"/>
              </a:rPr>
              <a:t>中应该是连续六个向下的箭头</a:t>
            </a:r>
            <a:endParaRPr lang="zh-C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5A286F-157C-4801-9F11-9EBBF15B28EE}" type="datetime1">
              <a:rPr lang="en-US" altLang="zh-CN" sz="1400"/>
              <a:pPr eaLnBrk="1" hangingPunct="1"/>
              <a:t>12/30/2016</a:t>
            </a:fld>
            <a:endParaRPr lang="en-US" altLang="zh-CN" sz="1400"/>
          </a:p>
        </p:txBody>
      </p:sp>
      <p:sp>
        <p:nvSpPr>
          <p:cNvPr id="8294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1EC9528-00FA-4285-8BD4-55BD1D93C86A}" type="slidenum">
              <a:rPr lang="en-US" altLang="zh-CN" sz="1400"/>
              <a:pPr algn="r" eaLnBrk="1" hangingPunct="1"/>
              <a:t>73</a:t>
            </a:fld>
            <a:endParaRPr lang="en-US" altLang="zh-CN" sz="1400"/>
          </a:p>
        </p:txBody>
      </p:sp>
      <p:sp>
        <p:nvSpPr>
          <p:cNvPr id="8294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2949" name="Rectangle 3"/>
          <p:cNvSpPr>
            <a:spLocks noGrp="1" noRot="1" noChangeArrowheads="1"/>
          </p:cNvSpPr>
          <p:nvPr>
            <p:ph type="body" idx="4294967295"/>
          </p:nvPr>
        </p:nvSpPr>
        <p:spPr/>
        <p:txBody>
          <a:bodyPr/>
          <a:lstStyle/>
          <a:p>
            <a:pPr marL="0" indent="0" algn="just" eaLnBrk="1" hangingPunct="1"/>
            <a:r>
              <a:rPr lang="en-US" altLang="zh-CN" sz="2400" smtClean="0">
                <a:cs typeface="Times New Roman" pitchFamily="18" charset="0"/>
              </a:rPr>
              <a:t> 4.4.4 </a:t>
            </a:r>
            <a:r>
              <a:rPr lang="zh-CN" sz="2400" smtClean="0">
                <a:cs typeface="Times New Roman" pitchFamily="18" charset="0"/>
              </a:rPr>
              <a:t>轮廓字型技术</a:t>
            </a:r>
          </a:p>
          <a:p>
            <a:pPr lvl="1" algn="just" eaLnBrk="1" hangingPunct="1"/>
            <a:r>
              <a:rPr lang="zh-CN" sz="2000" smtClean="0">
                <a:cs typeface="Times New Roman" pitchFamily="18" charset="0"/>
              </a:rPr>
              <a:t>问题的提出</a:t>
            </a:r>
          </a:p>
          <a:p>
            <a:pPr lvl="1" algn="just" eaLnBrk="1" hangingPunct="1"/>
            <a:r>
              <a:rPr lang="zh-CN" sz="2000" smtClean="0">
                <a:cs typeface="Times New Roman" pitchFamily="18" charset="0"/>
              </a:rPr>
              <a:t>当对输出字符的要求较高时</a:t>
            </a:r>
            <a:r>
              <a:rPr lang="en-US" altLang="zh-CN" sz="2000" smtClean="0">
                <a:cs typeface="Times New Roman" pitchFamily="18" charset="0"/>
              </a:rPr>
              <a:t>(</a:t>
            </a:r>
            <a:r>
              <a:rPr lang="zh-CN" sz="2000" smtClean="0">
                <a:cs typeface="Times New Roman" pitchFamily="18" charset="0"/>
              </a:rPr>
              <a:t>如排版印刷</a:t>
            </a:r>
            <a:r>
              <a:rPr lang="en-US" altLang="zh-CN" sz="2000" smtClean="0">
                <a:cs typeface="Times New Roman" pitchFamily="18" charset="0"/>
              </a:rPr>
              <a:t>)</a:t>
            </a:r>
            <a:r>
              <a:rPr lang="zh-CN" sz="2000" smtClean="0">
                <a:cs typeface="Times New Roman" pitchFamily="18" charset="0"/>
              </a:rPr>
              <a:t>，需要使用高质量的点阵字符。对于</a:t>
            </a:r>
            <a:r>
              <a:rPr lang="en-US" altLang="zh-CN" sz="2000" smtClean="0">
                <a:cs typeface="Times New Roman" pitchFamily="18" charset="0"/>
              </a:rPr>
              <a:t>GB2312-80</a:t>
            </a:r>
            <a:r>
              <a:rPr lang="zh-CN" sz="2000" smtClean="0">
                <a:cs typeface="Times New Roman" pitchFamily="18" charset="0"/>
              </a:rPr>
              <a:t>所规定的</a:t>
            </a:r>
            <a:r>
              <a:rPr lang="en-US" altLang="zh-CN" sz="2000" smtClean="0">
                <a:cs typeface="Times New Roman" pitchFamily="18" charset="0"/>
              </a:rPr>
              <a:t>6763</a:t>
            </a:r>
            <a:r>
              <a:rPr lang="zh-CN" sz="2000" smtClean="0">
                <a:cs typeface="Times New Roman" pitchFamily="18" charset="0"/>
              </a:rPr>
              <a:t>个基本汉字，假设每个汉字是</a:t>
            </a:r>
            <a:r>
              <a:rPr lang="en-US" altLang="zh-CN" sz="2000" smtClean="0">
                <a:cs typeface="Times New Roman" pitchFamily="18" charset="0"/>
              </a:rPr>
              <a:t>72×72</a:t>
            </a:r>
            <a:r>
              <a:rPr lang="zh-CN" sz="2000" smtClean="0">
                <a:cs typeface="Times New Roman" pitchFamily="18" charset="0"/>
              </a:rPr>
              <a:t>点阵，那么一个字库就需要</a:t>
            </a:r>
            <a:r>
              <a:rPr lang="en-US" altLang="zh-CN" sz="2000" smtClean="0">
                <a:cs typeface="Times New Roman" pitchFamily="18" charset="0"/>
              </a:rPr>
              <a:t>72×72×6763/8=4.4M</a:t>
            </a:r>
            <a:r>
              <a:rPr lang="zh-CN" sz="2000" smtClean="0">
                <a:cs typeface="Times New Roman" pitchFamily="18" charset="0"/>
              </a:rPr>
              <a:t>字节存储空间；在实际使用时，还需要多种字体</a:t>
            </a:r>
            <a:r>
              <a:rPr lang="en-US" altLang="zh-CN" sz="2000" smtClean="0">
                <a:cs typeface="Times New Roman" pitchFamily="18" charset="0"/>
              </a:rPr>
              <a:t>(</a:t>
            </a:r>
            <a:r>
              <a:rPr lang="zh-CN" sz="2000" smtClean="0">
                <a:cs typeface="Times New Roman" pitchFamily="18" charset="0"/>
              </a:rPr>
              <a:t>如基本体、宋体、仿宋体、黑体、楷体等</a:t>
            </a:r>
            <a:r>
              <a:rPr lang="en-US" altLang="zh-CN" sz="2000" smtClean="0">
                <a:cs typeface="Times New Roman" pitchFamily="18" charset="0"/>
              </a:rPr>
              <a:t>)</a:t>
            </a:r>
            <a:r>
              <a:rPr lang="zh-CN" sz="2000" smtClean="0">
                <a:cs typeface="Times New Roman" pitchFamily="18" charset="0"/>
              </a:rPr>
              <a:t>，每种字体又需要多种字号。可见，直接使用点阵字符方法将耗费巨大的存储空间。因此把每种字体、字号的字符都存储一个对应的点阵，在一般情况是不可行的</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056BC3-C244-4718-9B3B-AF5E3229E065}" type="datetime1">
              <a:rPr lang="en-US" altLang="zh-CN" sz="1400"/>
              <a:pPr eaLnBrk="1" hangingPunct="1"/>
              <a:t>12/30/2016</a:t>
            </a:fld>
            <a:endParaRPr lang="en-US" altLang="zh-CN" sz="1400"/>
          </a:p>
        </p:txBody>
      </p:sp>
      <p:sp>
        <p:nvSpPr>
          <p:cNvPr id="8397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490193F8-F112-4F3B-9E45-0CD040819D21}" type="slidenum">
              <a:rPr lang="en-US" altLang="zh-CN" sz="1400"/>
              <a:pPr algn="r" eaLnBrk="1" hangingPunct="1"/>
              <a:t>74</a:t>
            </a:fld>
            <a:endParaRPr lang="en-US" altLang="zh-CN" sz="1400"/>
          </a:p>
        </p:txBody>
      </p:sp>
      <p:sp>
        <p:nvSpPr>
          <p:cNvPr id="8397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3973" name="Rectangle 3"/>
          <p:cNvSpPr>
            <a:spLocks noGrp="1" noRot="1" noChangeArrowheads="1"/>
          </p:cNvSpPr>
          <p:nvPr>
            <p:ph type="body" idx="4294967295"/>
          </p:nvPr>
        </p:nvSpPr>
        <p:spPr/>
        <p:txBody>
          <a:bodyPr/>
          <a:lstStyle/>
          <a:p>
            <a:pPr lvl="1" algn="just" eaLnBrk="1" hangingPunct="1"/>
            <a:r>
              <a:rPr lang="zh-CN" sz="2000" smtClean="0">
                <a:cs typeface="Times New Roman" pitchFamily="18" charset="0"/>
              </a:rPr>
              <a:t>点阵字符压缩技术</a:t>
            </a:r>
          </a:p>
          <a:p>
            <a:pPr lvl="2" algn="just" eaLnBrk="1" hangingPunct="1"/>
            <a:r>
              <a:rPr lang="zh-CN" sz="1800" smtClean="0">
                <a:cs typeface="Times New Roman" pitchFamily="18" charset="0"/>
              </a:rPr>
              <a:t>对字型数据压缩后再存储，使用时，将压缩的数据还原为字符位图点阵</a:t>
            </a:r>
          </a:p>
          <a:p>
            <a:pPr lvl="2" algn="just" eaLnBrk="1" hangingPunct="1"/>
            <a:r>
              <a:rPr lang="zh-CN" sz="1800" smtClean="0">
                <a:cs typeface="Times New Roman" pitchFamily="18" charset="0"/>
              </a:rPr>
              <a:t>黑白段压缩法</a:t>
            </a:r>
          </a:p>
          <a:p>
            <a:pPr lvl="3" algn="just" eaLnBrk="1" hangingPunct="1"/>
            <a:r>
              <a:rPr lang="zh-CN" sz="1600" smtClean="0">
                <a:cs typeface="Times New Roman" pitchFamily="18" charset="0"/>
              </a:rPr>
              <a:t>简单，还原快，不失真，但压缩较差，使用起来也不方便，一般用于低级的文字处理系统中</a:t>
            </a:r>
          </a:p>
          <a:p>
            <a:pPr lvl="2" algn="just" eaLnBrk="1" hangingPunct="1"/>
            <a:r>
              <a:rPr lang="zh-CN" sz="1800" smtClean="0">
                <a:cs typeface="Times New Roman" pitchFamily="18" charset="0"/>
              </a:rPr>
              <a:t>部件压缩法</a:t>
            </a:r>
          </a:p>
          <a:p>
            <a:pPr lvl="3" algn="just" eaLnBrk="1" hangingPunct="1"/>
            <a:r>
              <a:rPr lang="zh-CN" sz="1600" smtClean="0">
                <a:cs typeface="Times New Roman" pitchFamily="18" charset="0"/>
              </a:rPr>
              <a:t>压缩比大，缺点是字型质量不能保证</a:t>
            </a:r>
          </a:p>
          <a:p>
            <a:pPr lvl="2" algn="just" eaLnBrk="1" hangingPunct="1"/>
            <a:r>
              <a:rPr lang="zh-CN" sz="1800" smtClean="0">
                <a:cs typeface="Times New Roman" pitchFamily="18" charset="0"/>
              </a:rPr>
              <a:t>轮廓字型法</a:t>
            </a:r>
          </a:p>
          <a:p>
            <a:pPr lvl="3" algn="just" eaLnBrk="1" hangingPunct="1"/>
            <a:r>
              <a:rPr lang="zh-CN" sz="1600" smtClean="0">
                <a:cs typeface="Times New Roman" pitchFamily="18" charset="0"/>
              </a:rPr>
              <a:t>压缩比大，且能保证字符质量，是当今国际上最流行的一种方法，基本上也被认为是符合工业标准化的方法</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BCA409-BB8B-468A-9611-2C406D91BD02}" type="datetime1">
              <a:rPr lang="en-US" altLang="zh-CN" sz="1400"/>
              <a:pPr eaLnBrk="1" hangingPunct="1"/>
              <a:t>12/30/2016</a:t>
            </a:fld>
            <a:endParaRPr lang="en-US" altLang="zh-CN" sz="1400"/>
          </a:p>
        </p:txBody>
      </p:sp>
      <p:sp>
        <p:nvSpPr>
          <p:cNvPr id="8499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D359A83A-C719-4CAE-9EA5-452D8921990B}" type="slidenum">
              <a:rPr lang="en-US" altLang="zh-CN" sz="1400"/>
              <a:pPr algn="r" eaLnBrk="1" hangingPunct="1"/>
              <a:t>75</a:t>
            </a:fld>
            <a:endParaRPr lang="en-US" altLang="zh-CN" sz="1400"/>
          </a:p>
        </p:txBody>
      </p:sp>
      <p:sp>
        <p:nvSpPr>
          <p:cNvPr id="8499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4997" name="Rectangle 3"/>
          <p:cNvSpPr>
            <a:spLocks noGrp="1" noRot="1" noChangeArrowheads="1"/>
          </p:cNvSpPr>
          <p:nvPr>
            <p:ph type="body" idx="4294967295"/>
          </p:nvPr>
        </p:nvSpPr>
        <p:spPr/>
        <p:txBody>
          <a:bodyPr/>
          <a:lstStyle/>
          <a:p>
            <a:pPr marL="1233488" lvl="2" algn="just" eaLnBrk="1" hangingPunct="1"/>
            <a:r>
              <a:rPr lang="zh-CN" sz="1800" smtClean="0"/>
              <a:t>轮廓字型法原理</a:t>
            </a:r>
          </a:p>
          <a:p>
            <a:pPr marL="1641475" lvl="3" algn="just" eaLnBrk="1" hangingPunct="1"/>
            <a:r>
              <a:rPr lang="zh-CN" sz="1600" smtClean="0"/>
              <a:t>采用直线、或者二</a:t>
            </a:r>
            <a:r>
              <a:rPr lang="en-US" altLang="zh-CN" sz="1600" smtClean="0"/>
              <a:t>/</a:t>
            </a:r>
            <a:r>
              <a:rPr lang="zh-CN" sz="1600" smtClean="0"/>
              <a:t>三次</a:t>
            </a:r>
            <a:r>
              <a:rPr lang="en-US" altLang="zh-CN" sz="1600" smtClean="0"/>
              <a:t>Bezier(</a:t>
            </a:r>
            <a:r>
              <a:rPr lang="zh-CN" sz="1600" smtClean="0"/>
              <a:t>贝塞尔</a:t>
            </a:r>
            <a:r>
              <a:rPr lang="en-US" altLang="zh-CN" sz="1600" smtClean="0"/>
              <a:t>)</a:t>
            </a:r>
            <a:r>
              <a:rPr lang="zh-CN" sz="1600" smtClean="0"/>
              <a:t>曲线的集合来描述一个字符的轮廓线。轮廓线构成一个或若干个封闭的平面区域</a:t>
            </a:r>
          </a:p>
          <a:p>
            <a:pPr marL="1641475" lvl="3" algn="just" eaLnBrk="1" hangingPunct="1"/>
            <a:r>
              <a:rPr lang="zh-CN" sz="1600" smtClean="0"/>
              <a:t>轮廓线定义加上一些指示横宽、竖宽、基点、基线等的控制信息，就构成了字符的压缩数据。这种控制信息用于保证字符变倍时引起的字符笔划原来的横宽</a:t>
            </a:r>
            <a:r>
              <a:rPr lang="en-US" altLang="zh-CN" sz="1600" smtClean="0"/>
              <a:t>/</a:t>
            </a:r>
            <a:r>
              <a:rPr lang="zh-CN" sz="1600" smtClean="0"/>
              <a:t>竖宽变大变小时，其宽度在任何点阵情况下永远一致</a:t>
            </a:r>
          </a:p>
          <a:p>
            <a:pPr marL="1641475" lvl="3" algn="just" eaLnBrk="1" hangingPunct="1"/>
            <a:r>
              <a:rPr lang="zh-CN" sz="1600" smtClean="0"/>
              <a:t>采用适当的区域填充算法，可以从字符的轮廓线定义产生的字符位图点阵，区域填充算法可以用硬件实现，也可以用软件实现</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79696F1-4C54-49AA-81B3-6A51B3AFD951}" type="datetime1">
              <a:rPr lang="en-US" altLang="zh-CN" sz="1400"/>
              <a:pPr eaLnBrk="1" hangingPunct="1"/>
              <a:t>12/30/2016</a:t>
            </a:fld>
            <a:endParaRPr lang="en-US" altLang="zh-CN" sz="1400"/>
          </a:p>
        </p:txBody>
      </p:sp>
      <p:sp>
        <p:nvSpPr>
          <p:cNvPr id="8601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5C581193-F55A-43AD-8338-D7CA779D5278}" type="slidenum">
              <a:rPr lang="en-US" altLang="zh-CN" sz="1400"/>
              <a:pPr algn="r" eaLnBrk="1" hangingPunct="1"/>
              <a:t>76</a:t>
            </a:fld>
            <a:endParaRPr lang="en-US" altLang="zh-CN" sz="1400"/>
          </a:p>
        </p:txBody>
      </p:sp>
      <p:sp>
        <p:nvSpPr>
          <p:cNvPr id="8602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6021" name="Rectangle 3"/>
          <p:cNvSpPr>
            <a:spLocks noGrp="1" noRot="1" noChangeArrowheads="1"/>
          </p:cNvSpPr>
          <p:nvPr>
            <p:ph type="body" idx="4294967295"/>
          </p:nvPr>
        </p:nvSpPr>
        <p:spPr/>
        <p:txBody>
          <a:bodyPr/>
          <a:lstStyle/>
          <a:p>
            <a:pPr lvl="2" algn="just" eaLnBrk="1" hangingPunct="1"/>
            <a:r>
              <a:rPr lang="zh-CN" sz="1800" smtClean="0">
                <a:cs typeface="Times New Roman" pitchFamily="18" charset="0"/>
              </a:rPr>
              <a:t>轮廓字型法实例</a:t>
            </a:r>
          </a:p>
          <a:p>
            <a:pPr lvl="3" algn="just" eaLnBrk="1" hangingPunct="1"/>
            <a:r>
              <a:rPr lang="en-US" altLang="zh-CN" sz="1600" smtClean="0">
                <a:cs typeface="Times New Roman" pitchFamily="18" charset="0"/>
              </a:rPr>
              <a:t>TrueType</a:t>
            </a:r>
            <a:r>
              <a:rPr lang="zh-CN" sz="1600" smtClean="0">
                <a:cs typeface="Times New Roman" pitchFamily="18" charset="0"/>
              </a:rPr>
              <a:t>轮廓字型技术由美国</a:t>
            </a:r>
            <a:r>
              <a:rPr lang="en-US" altLang="zh-CN" sz="1600" smtClean="0">
                <a:cs typeface="Times New Roman" pitchFamily="18" charset="0"/>
              </a:rPr>
              <a:t>Apple</a:t>
            </a:r>
            <a:r>
              <a:rPr lang="zh-CN" sz="1600" smtClean="0">
                <a:cs typeface="Times New Roman" pitchFamily="18" charset="0"/>
              </a:rPr>
              <a:t>和</a:t>
            </a:r>
            <a:r>
              <a:rPr lang="en-US" altLang="zh-CN" sz="1600" smtClean="0">
                <a:cs typeface="Times New Roman" pitchFamily="18" charset="0"/>
              </a:rPr>
              <a:t>Microsoft</a:t>
            </a:r>
            <a:r>
              <a:rPr lang="zh-CN" sz="1600" smtClean="0">
                <a:cs typeface="Times New Roman" pitchFamily="18" charset="0"/>
              </a:rPr>
              <a:t>公司联合开发的，已被用于为</a:t>
            </a:r>
            <a:r>
              <a:rPr lang="en-US" altLang="zh-CN" sz="1600" smtClean="0">
                <a:cs typeface="Times New Roman" pitchFamily="18" charset="0"/>
              </a:rPr>
              <a:t>Windows</a:t>
            </a:r>
            <a:r>
              <a:rPr lang="zh-CN" sz="1600" smtClean="0">
                <a:cs typeface="Times New Roman" pitchFamily="18" charset="0"/>
              </a:rPr>
              <a:t>中文版生成汉字字库</a:t>
            </a:r>
          </a:p>
          <a:p>
            <a:pPr lvl="3" algn="just" eaLnBrk="1" hangingPunct="1"/>
            <a:r>
              <a:rPr lang="zh-CN" sz="1600" smtClean="0">
                <a:cs typeface="Times New Roman" pitchFamily="18" charset="0"/>
              </a:rPr>
              <a:t>当前占领主要的电子印刷市场的我国北大方正和华光电子印刷系统，用的字型技术是汉字字型轮廓矢量法。这种方法能够准确地把字符的信息描述下来，保证了还原的字符质量，又对字型数据进行了大量的压缩。调用字符时，可以任意地放大、缩小或进行花样变化，基本上能满足电子印刷中字型质量的要求</a:t>
            </a:r>
          </a:p>
          <a:p>
            <a:pPr lvl="3" algn="just" eaLnBrk="1" hangingPunct="1"/>
            <a:r>
              <a:rPr lang="zh-CN" sz="1600" smtClean="0">
                <a:cs typeface="Times New Roman" pitchFamily="18" charset="0"/>
              </a:rPr>
              <a:t>轮廓字型技术有着广泛的应用。到目前为止在印刷行业中使用最多，在</a:t>
            </a:r>
            <a:r>
              <a:rPr lang="en-US" altLang="zh-CN" sz="1600" smtClean="0">
                <a:cs typeface="Times New Roman" pitchFamily="18" charset="0"/>
              </a:rPr>
              <a:t>CAD</a:t>
            </a:r>
            <a:r>
              <a:rPr lang="zh-CN" sz="1600" smtClean="0">
                <a:cs typeface="Times New Roman" pitchFamily="18" charset="0"/>
              </a:rPr>
              <a:t>、图形学等领域也将变得越来越重要</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6A4F05-6EEB-4A27-9F0E-3BA6234E9A3F}" type="datetime1">
              <a:rPr lang="en-US" altLang="zh-CN" sz="1400"/>
              <a:pPr eaLnBrk="1" hangingPunct="1"/>
              <a:t>12/30/2016</a:t>
            </a:fld>
            <a:endParaRPr lang="en-US" altLang="zh-CN" sz="1400"/>
          </a:p>
        </p:txBody>
      </p:sp>
      <p:sp>
        <p:nvSpPr>
          <p:cNvPr id="8704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16BEBDEC-78CB-4EC4-9F6D-B8756097ACE5}" type="slidenum">
              <a:rPr lang="en-US" altLang="zh-CN" sz="1400"/>
              <a:pPr algn="r" eaLnBrk="1" hangingPunct="1"/>
              <a:t>77</a:t>
            </a:fld>
            <a:endParaRPr lang="en-US" altLang="zh-CN" sz="1400"/>
          </a:p>
        </p:txBody>
      </p:sp>
      <p:sp>
        <p:nvSpPr>
          <p:cNvPr id="8704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87045" name="Rectangle 3"/>
          <p:cNvSpPr>
            <a:spLocks noGrp="1" noRot="1" noChangeArrowheads="1"/>
          </p:cNvSpPr>
          <p:nvPr>
            <p:ph type="body" idx="4294967295"/>
          </p:nvPr>
        </p:nvSpPr>
        <p:spPr/>
        <p:txBody>
          <a:bodyPr/>
          <a:lstStyle/>
          <a:p>
            <a:pPr algn="just" eaLnBrk="1" hangingPunct="1"/>
            <a:r>
              <a:rPr lang="en-US" altLang="zh-CN" sz="2400" smtClean="0"/>
              <a:t>4.5 </a:t>
            </a:r>
            <a:r>
              <a:rPr lang="zh-CN" sz="2400" smtClean="0"/>
              <a:t>裁剪</a:t>
            </a:r>
          </a:p>
          <a:p>
            <a:pPr lvl="1" algn="just" eaLnBrk="1" hangingPunct="1"/>
            <a:r>
              <a:rPr lang="zh-CN" sz="2000" smtClean="0"/>
              <a:t>在使用计算机处理图形信息时，计算机内部存储的图形往往比较大，而屏幕显示的只是图的一部分</a:t>
            </a:r>
          </a:p>
          <a:p>
            <a:pPr lvl="1" algn="just" eaLnBrk="1" hangingPunct="1"/>
            <a:r>
              <a:rPr lang="zh-CN" sz="2000" smtClean="0"/>
              <a:t>裁剪</a:t>
            </a:r>
          </a:p>
          <a:p>
            <a:pPr lvl="2" algn="just" eaLnBrk="1" hangingPunct="1"/>
            <a:r>
              <a:rPr lang="zh-CN" sz="1800" smtClean="0"/>
              <a:t>确定图形中哪些部分落在显示区之内，以便只显示该部分图形的过程</a:t>
            </a:r>
          </a:p>
          <a:p>
            <a:pPr lvl="1" algn="just" eaLnBrk="1" hangingPunct="1"/>
            <a:r>
              <a:rPr lang="zh-CN" sz="2000" smtClean="0"/>
              <a:t>最简单的裁剪方法</a:t>
            </a:r>
          </a:p>
          <a:p>
            <a:pPr lvl="2" algn="just" eaLnBrk="1" hangingPunct="1"/>
            <a:r>
              <a:rPr lang="zh-CN" sz="1800" smtClean="0"/>
              <a:t>把各种图形扫描转换为点之后，再判断各点是否在窗内。但那样太费时，一般不可取。因为有些图形组成部分全部在窗口外，可以完全排除，不必进行扫描转换</a:t>
            </a:r>
          </a:p>
          <a:p>
            <a:pPr lvl="1" algn="just" eaLnBrk="1" hangingPunct="1"/>
            <a:r>
              <a:rPr lang="zh-CN" sz="2000" smtClean="0"/>
              <a:t>一般采用先裁剪再扫描转换的方法</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72E318-4380-449A-AA53-B7450BD62C8D}" type="datetime1">
              <a:rPr lang="en-US" altLang="zh-CN" sz="1400"/>
              <a:pPr eaLnBrk="1" hangingPunct="1"/>
              <a:t>12/30/2016</a:t>
            </a:fld>
            <a:endParaRPr lang="en-US" altLang="zh-CN" sz="1400"/>
          </a:p>
        </p:txBody>
      </p:sp>
      <p:sp>
        <p:nvSpPr>
          <p:cNvPr id="8806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BD244CE-E1D6-414B-B0C0-F4E3F60DB32A}" type="slidenum">
              <a:rPr lang="en-US" altLang="zh-CN" sz="1400"/>
              <a:pPr algn="r" eaLnBrk="1" hangingPunct="1"/>
              <a:t>78</a:t>
            </a:fld>
            <a:endParaRPr lang="en-US" altLang="zh-CN" sz="1400"/>
          </a:p>
        </p:txBody>
      </p:sp>
      <p:sp>
        <p:nvSpPr>
          <p:cNvPr id="88068" name="Rectangle 2"/>
          <p:cNvSpPr>
            <a:spLocks noGrp="1" noRot="1" noChangeArrowheads="1"/>
          </p:cNvSpPr>
          <p:nvPr>
            <p:ph type="title" idx="4294967295"/>
          </p:nvPr>
        </p:nvSpPr>
        <p:spPr/>
        <p:txBody>
          <a:bodyPr/>
          <a:lstStyle/>
          <a:p>
            <a:pPr eaLnBrk="1" hangingPunct="1"/>
            <a:r>
              <a:rPr lang="zh-CN" b="1" u="sng" smtClean="0"/>
              <a:t>第四章：光栅图形学</a:t>
            </a:r>
          </a:p>
        </p:txBody>
      </p:sp>
      <p:pic>
        <p:nvPicPr>
          <p:cNvPr id="88069" name="Picture 3" descr="2_4_4.gif (2715 bytes)"/>
          <p:cNvPicPr>
            <a:picLocks noGrp="1" noChangeAspect="1" noChangeArrowheads="1"/>
          </p:cNvPicPr>
          <p:nvPr>
            <p:ph idx="4294967295"/>
          </p:nvPr>
        </p:nvPicPr>
        <p:blipFill>
          <a:blip r:embed="rId2" r:link="rId3">
            <a:extLst>
              <a:ext uri="{28A0092B-C50C-407E-A947-70E740481C1C}">
                <a14:useLocalDpi xmlns:a14="http://schemas.microsoft.com/office/drawing/2010/main" val="0"/>
              </a:ext>
            </a:extLst>
          </a:blip>
          <a:srcRect/>
          <a:stretch>
            <a:fillRect/>
          </a:stretch>
        </p:blipFill>
        <p:spPr>
          <a:xfrm>
            <a:off x="1547813" y="1989138"/>
            <a:ext cx="6053137" cy="2668587"/>
          </a:xfrm>
          <a:noFill/>
        </p:spPr>
      </p:pic>
      <p:sp>
        <p:nvSpPr>
          <p:cNvPr id="88070" name="Rectangle 4"/>
          <p:cNvSpPr>
            <a:spLocks noChangeArrowheads="1"/>
          </p:cNvSpPr>
          <p:nvPr/>
        </p:nvSpPr>
        <p:spPr bwMode="auto">
          <a:xfrm>
            <a:off x="2051050" y="5589588"/>
            <a:ext cx="518477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20000"/>
              </a:spcBef>
            </a:pPr>
            <a:r>
              <a:rPr lang="en-US" altLang="zh-CN">
                <a:cs typeface="Times New Roman" pitchFamily="18" charset="0"/>
              </a:rPr>
              <a:t>(a)</a:t>
            </a:r>
            <a:r>
              <a:rPr lang="zh-CN">
                <a:cs typeface="Times New Roman" pitchFamily="18" charset="0"/>
              </a:rPr>
              <a:t>裁剪前                                               </a:t>
            </a:r>
            <a:r>
              <a:rPr lang="en-US" altLang="zh-CN">
                <a:cs typeface="Times New Roman" pitchFamily="18" charset="0"/>
              </a:rPr>
              <a:t>(b) </a:t>
            </a:r>
            <a:r>
              <a:rPr lang="zh-CN">
                <a:cs typeface="Times New Roman" pitchFamily="18" charset="0"/>
              </a:rPr>
              <a:t>裁剪后</a:t>
            </a:r>
          </a:p>
          <a:p>
            <a:pPr eaLnBrk="0" hangingPunct="0">
              <a:spcBef>
                <a:spcPct val="20000"/>
              </a:spcBef>
            </a:pPr>
            <a:r>
              <a:rPr lang="zh-CN" altLang="zh-CN">
                <a:cs typeface="Times New Roman" pitchFamily="18" charset="0"/>
              </a:rPr>
              <a:t>                           </a:t>
            </a:r>
            <a:r>
              <a:rPr lang="zh-CN">
                <a:cs typeface="Times New Roman" pitchFamily="18" charset="0"/>
              </a:rPr>
              <a:t>图</a:t>
            </a:r>
            <a:r>
              <a:rPr lang="en-US" altLang="zh-CN">
                <a:cs typeface="Times New Roman" pitchFamily="18" charset="0"/>
              </a:rPr>
              <a:t>4.5.1 </a:t>
            </a:r>
            <a:r>
              <a:rPr lang="zh-CN">
                <a:cs typeface="Times New Roman" pitchFamily="18" charset="0"/>
              </a:rPr>
              <a:t>多边形裁剪</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BCFEC0-A058-4E7A-B394-3107EE87B1A6}" type="datetime1">
              <a:rPr lang="en-US" altLang="zh-CN" sz="1400"/>
              <a:pPr eaLnBrk="1" hangingPunct="1"/>
              <a:t>12/30/2016</a:t>
            </a:fld>
            <a:endParaRPr lang="en-US" altLang="zh-CN" sz="1400"/>
          </a:p>
        </p:txBody>
      </p:sp>
      <p:sp>
        <p:nvSpPr>
          <p:cNvPr id="23556"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7C628D1-2377-451B-ACDB-0A9A39CB8E3C}" type="slidenum">
              <a:rPr lang="en-US" altLang="zh-CN" sz="1400"/>
              <a:pPr algn="r" eaLnBrk="1" hangingPunct="1"/>
              <a:t>79</a:t>
            </a:fld>
            <a:endParaRPr lang="en-US" altLang="zh-CN" sz="1400"/>
          </a:p>
        </p:txBody>
      </p:sp>
      <p:sp>
        <p:nvSpPr>
          <p:cNvPr id="23557"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3558" name="Rectangle 3"/>
          <p:cNvSpPr>
            <a:spLocks noGrp="1" noRot="1" noChangeArrowheads="1"/>
          </p:cNvSpPr>
          <p:nvPr>
            <p:ph type="body" sz="half" idx="4294967295"/>
          </p:nvPr>
        </p:nvSpPr>
        <p:spPr>
          <a:xfrm>
            <a:off x="301625" y="1905000"/>
            <a:ext cx="8231188" cy="4194175"/>
          </a:xfrm>
        </p:spPr>
        <p:txBody>
          <a:bodyPr/>
          <a:lstStyle/>
          <a:p>
            <a:pPr algn="just" eaLnBrk="1" hangingPunct="1"/>
            <a:r>
              <a:rPr lang="zh-CN" sz="2400" smtClean="0"/>
              <a:t>直线段裁剪－ </a:t>
            </a:r>
            <a:r>
              <a:rPr lang="en-US" altLang="zh-CN" sz="2400" smtClean="0"/>
              <a:t>Cohen-Sutherland</a:t>
            </a:r>
            <a:r>
              <a:rPr lang="zh-CN" sz="2400" smtClean="0"/>
              <a:t>裁剪算法</a:t>
            </a:r>
          </a:p>
          <a:p>
            <a:pPr lvl="1" algn="just" eaLnBrk="1" hangingPunct="1"/>
            <a:r>
              <a:rPr lang="zh-CN" sz="2000" smtClean="0"/>
              <a:t>算法简单，非常重要，是复杂图元裁剪的基础。复杂曲线可通过折线段近似，从而化为直线段裁剪问题</a:t>
            </a:r>
          </a:p>
          <a:p>
            <a:pPr lvl="1" algn="just" eaLnBrk="1" hangingPunct="1"/>
            <a:r>
              <a:rPr lang="zh-CN" sz="2000" smtClean="0"/>
              <a:t>快速判断一条直线段与窗口关系的编码方法：延长窗口的边，将二维平面分成九个区域。每个区域赋予</a:t>
            </a:r>
            <a:r>
              <a:rPr lang="en-US" altLang="zh-CN" sz="2000" smtClean="0"/>
              <a:t>4</a:t>
            </a:r>
            <a:r>
              <a:rPr lang="zh-CN" sz="2000" smtClean="0"/>
              <a:t>位编码</a:t>
            </a:r>
            <a:r>
              <a:rPr lang="en-US" altLang="zh-CN" sz="2000" i="1" smtClean="0"/>
              <a:t>C</a:t>
            </a:r>
            <a:r>
              <a:rPr lang="en-US" altLang="zh-CN" sz="2000" i="1" baseline="-25000" smtClean="0"/>
              <a:t>t</a:t>
            </a:r>
            <a:r>
              <a:rPr lang="en-US" altLang="zh-CN" sz="2000" i="1" smtClean="0"/>
              <a:t>C</a:t>
            </a:r>
            <a:r>
              <a:rPr lang="en-US" altLang="zh-CN" sz="2000" i="1" baseline="-25000" smtClean="0"/>
              <a:t>b</a:t>
            </a:r>
            <a:r>
              <a:rPr lang="en-US" altLang="zh-CN" sz="2000" i="1" smtClean="0"/>
              <a:t>C</a:t>
            </a:r>
            <a:r>
              <a:rPr lang="en-US" altLang="zh-CN" sz="2000" i="1" baseline="-25000" smtClean="0"/>
              <a:t>r</a:t>
            </a:r>
            <a:r>
              <a:rPr lang="en-US" altLang="zh-CN" sz="2000" i="1" smtClean="0"/>
              <a:t>C</a:t>
            </a:r>
            <a:r>
              <a:rPr lang="en-US" altLang="zh-CN" sz="2000" i="1" baseline="-25000" smtClean="0"/>
              <a:t>l</a:t>
            </a:r>
            <a:r>
              <a:rPr lang="zh-CN" sz="2000" smtClean="0"/>
              <a:t>，各位编码的定义如下</a:t>
            </a:r>
            <a:r>
              <a:rPr lang="zh-CN" sz="1800" smtClean="0"/>
              <a:t>：</a:t>
            </a:r>
          </a:p>
        </p:txBody>
      </p:sp>
      <p:graphicFrame>
        <p:nvGraphicFramePr>
          <p:cNvPr id="23554" name="Object 6"/>
          <p:cNvGraphicFramePr>
            <a:graphicFrameLocks noChangeAspect="1"/>
          </p:cNvGraphicFramePr>
          <p:nvPr/>
        </p:nvGraphicFramePr>
        <p:xfrm>
          <a:off x="1187450" y="4149725"/>
          <a:ext cx="7189788" cy="1066800"/>
        </p:xfrm>
        <a:graphic>
          <a:graphicData uri="http://schemas.openxmlformats.org/presentationml/2006/ole">
            <mc:AlternateContent xmlns:mc="http://schemas.openxmlformats.org/markup-compatibility/2006">
              <mc:Choice xmlns:v="urn:schemas-microsoft-com:vml" Requires="v">
                <p:oleObj spid="_x0000_s23562" r:id="rId3" imgW="7190476" imgH="1066667" progId="Paint.Picture">
                  <p:embed/>
                </p:oleObj>
              </mc:Choice>
              <mc:Fallback>
                <p:oleObj r:id="rId3" imgW="7190476" imgH="1066667"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149725"/>
                        <a:ext cx="7189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AD6E00-6475-4379-B02E-715EB28580C0}" type="datetime1">
              <a:rPr lang="en-US" altLang="zh-CN" sz="1400"/>
              <a:pPr eaLnBrk="1" hangingPunct="1"/>
              <a:t>12/30/2016</a:t>
            </a:fld>
            <a:endParaRPr lang="en-US" altLang="zh-CN" sz="1400"/>
          </a:p>
        </p:txBody>
      </p:sp>
      <p:sp>
        <p:nvSpPr>
          <p:cNvPr id="3891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B28EEC1C-C771-4846-BEBB-08DF8F485227}" type="slidenum">
              <a:rPr lang="en-US" altLang="zh-CN" sz="1400"/>
              <a:pPr algn="r" eaLnBrk="1" hangingPunct="1"/>
              <a:t>8</a:t>
            </a:fld>
            <a:endParaRPr lang="en-US" altLang="zh-CN" sz="1400"/>
          </a:p>
        </p:txBody>
      </p:sp>
      <p:sp>
        <p:nvSpPr>
          <p:cNvPr id="3891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8917" name="Rectangle 3"/>
          <p:cNvSpPr>
            <a:spLocks noGrp="1" noRot="1" noChangeArrowheads="1"/>
          </p:cNvSpPr>
          <p:nvPr>
            <p:ph type="body" idx="4294967295"/>
          </p:nvPr>
        </p:nvSpPr>
        <p:spPr/>
        <p:txBody>
          <a:bodyPr/>
          <a:lstStyle/>
          <a:p>
            <a:pPr algn="just" eaLnBrk="1" hangingPunct="1"/>
            <a:r>
              <a:rPr lang="zh-CN" sz="2400" dirty="0" smtClean="0"/>
              <a:t>中点画线法</a:t>
            </a:r>
          </a:p>
          <a:p>
            <a:pPr lvl="1" algn="just" eaLnBrk="1" hangingPunct="1"/>
            <a:r>
              <a:rPr lang="zh-CN" sz="2000" dirty="0" smtClean="0"/>
              <a:t>假定直线斜率</a:t>
            </a:r>
            <a:r>
              <a:rPr lang="en-US" altLang="zh-CN" sz="2000" i="1" dirty="0" smtClean="0"/>
              <a:t>k</a:t>
            </a:r>
            <a:r>
              <a:rPr lang="zh-CN" sz="2000" dirty="0" smtClean="0"/>
              <a:t>在</a:t>
            </a:r>
            <a:r>
              <a:rPr lang="en-US" altLang="zh-CN" sz="2000" dirty="0" smtClean="0"/>
              <a:t>0~1</a:t>
            </a:r>
            <a:r>
              <a:rPr lang="zh-CN" sz="2000" dirty="0" smtClean="0"/>
              <a:t>之间，当前象素点为</a:t>
            </a:r>
            <a:r>
              <a:rPr lang="en-US" altLang="zh-CN" sz="2000" dirty="0" smtClean="0"/>
              <a:t>(</a:t>
            </a:r>
            <a:r>
              <a:rPr lang="en-US" altLang="zh-CN" sz="2000" i="1" dirty="0" err="1" smtClean="0"/>
              <a:t>xp</a:t>
            </a:r>
            <a:r>
              <a:rPr lang="en-US" altLang="zh-CN" sz="2000" dirty="0" smtClean="0"/>
              <a:t>, </a:t>
            </a:r>
            <a:r>
              <a:rPr lang="en-US" altLang="zh-CN" sz="2000" i="1" dirty="0" err="1" smtClean="0"/>
              <a:t>yp</a:t>
            </a:r>
            <a:r>
              <a:rPr lang="en-US" altLang="zh-CN" sz="2000" dirty="0" smtClean="0"/>
              <a:t>)</a:t>
            </a:r>
            <a:r>
              <a:rPr lang="zh-CN" sz="2000" dirty="0" smtClean="0"/>
              <a:t>，则下一个象素点有两种选择：</a:t>
            </a:r>
            <a:r>
              <a:rPr lang="en-US" altLang="zh-CN" sz="2000" i="1" dirty="0" smtClean="0"/>
              <a:t>P</a:t>
            </a:r>
            <a:r>
              <a:rPr lang="en-US" altLang="zh-CN" sz="2000" dirty="0" smtClean="0"/>
              <a:t>1(</a:t>
            </a:r>
            <a:r>
              <a:rPr lang="en-US" altLang="zh-CN" sz="2000" i="1" dirty="0" smtClean="0"/>
              <a:t>xp</a:t>
            </a:r>
            <a:r>
              <a:rPr lang="en-US" altLang="zh-CN" sz="2000" dirty="0" smtClean="0"/>
              <a:t>+1, </a:t>
            </a:r>
            <a:r>
              <a:rPr lang="en-US" altLang="zh-CN" sz="2000" i="1" dirty="0" err="1" smtClean="0"/>
              <a:t>yp</a:t>
            </a:r>
            <a:r>
              <a:rPr lang="en-US" altLang="zh-CN" sz="2000" dirty="0" smtClean="0"/>
              <a:t>)</a:t>
            </a:r>
            <a:r>
              <a:rPr lang="zh-CN" sz="2000" dirty="0" smtClean="0"/>
              <a:t>或</a:t>
            </a:r>
            <a:r>
              <a:rPr lang="en-US" altLang="zh-CN" sz="2000" i="1" dirty="0" smtClean="0"/>
              <a:t>P</a:t>
            </a:r>
            <a:r>
              <a:rPr lang="en-US" altLang="zh-CN" sz="2000" dirty="0" smtClean="0"/>
              <a:t>2(</a:t>
            </a:r>
            <a:r>
              <a:rPr lang="en-US" altLang="zh-CN" sz="2000" i="1" dirty="0" smtClean="0"/>
              <a:t>xp</a:t>
            </a:r>
            <a:r>
              <a:rPr lang="en-US" altLang="zh-CN" sz="2000" dirty="0" smtClean="0"/>
              <a:t>+1, </a:t>
            </a:r>
            <a:r>
              <a:rPr lang="en-US" altLang="zh-CN" sz="2000" i="1" dirty="0" smtClean="0"/>
              <a:t>yp</a:t>
            </a:r>
            <a:r>
              <a:rPr lang="en-US" altLang="zh-CN" sz="2000" dirty="0" smtClean="0"/>
              <a:t>+1)</a:t>
            </a:r>
            <a:r>
              <a:rPr lang="zh-CN" sz="2000" dirty="0" smtClean="0"/>
              <a:t>。</a:t>
            </a:r>
            <a:r>
              <a:rPr lang="en-US" altLang="zh-CN" sz="2000" i="1" dirty="0" smtClean="0"/>
              <a:t>P</a:t>
            </a:r>
            <a:r>
              <a:rPr lang="en-US" altLang="zh-CN" sz="2000" dirty="0" smtClean="0"/>
              <a:t>1</a:t>
            </a:r>
            <a:r>
              <a:rPr lang="zh-CN" sz="2000" dirty="0" smtClean="0"/>
              <a:t>与</a:t>
            </a:r>
            <a:r>
              <a:rPr lang="en-US" altLang="zh-CN" sz="2000" i="1" dirty="0" smtClean="0"/>
              <a:t>P</a:t>
            </a:r>
            <a:r>
              <a:rPr lang="en-US" altLang="zh-CN" sz="2000" dirty="0" smtClean="0"/>
              <a:t>2</a:t>
            </a:r>
            <a:r>
              <a:rPr lang="zh-CN" sz="2000" dirty="0" smtClean="0"/>
              <a:t>的中点</a:t>
            </a:r>
            <a:r>
              <a:rPr lang="en-US" altLang="zh-CN" sz="2000" dirty="0" smtClean="0"/>
              <a:t>(</a:t>
            </a:r>
            <a:r>
              <a:rPr lang="en-US" altLang="zh-CN" sz="2000" i="1" dirty="0" smtClean="0"/>
              <a:t>xp</a:t>
            </a:r>
            <a:r>
              <a:rPr lang="en-US" altLang="zh-CN" sz="2000" dirty="0" smtClean="0"/>
              <a:t>+1, </a:t>
            </a:r>
            <a:r>
              <a:rPr lang="en-US" altLang="zh-CN" sz="2000" i="1" dirty="0" smtClean="0"/>
              <a:t>yp</a:t>
            </a:r>
            <a:r>
              <a:rPr lang="en-US" altLang="zh-CN" sz="2000" dirty="0" smtClean="0"/>
              <a:t>+0.5)</a:t>
            </a:r>
            <a:r>
              <a:rPr lang="zh-CN" sz="2000" dirty="0" smtClean="0"/>
              <a:t>称为</a:t>
            </a:r>
            <a:r>
              <a:rPr lang="en-US" altLang="zh-CN" sz="2000" i="1" dirty="0" smtClean="0"/>
              <a:t>M</a:t>
            </a:r>
            <a:r>
              <a:rPr lang="zh-CN" sz="2000" dirty="0" smtClean="0"/>
              <a:t>，</a:t>
            </a:r>
            <a:r>
              <a:rPr lang="en-US" altLang="zh-CN" sz="2000" i="1" dirty="0" smtClean="0"/>
              <a:t>Q</a:t>
            </a:r>
            <a:r>
              <a:rPr lang="zh-CN" sz="2000" dirty="0" smtClean="0"/>
              <a:t>为理想直线与</a:t>
            </a:r>
            <a:r>
              <a:rPr lang="en-US" altLang="zh-CN" sz="2000" i="1" dirty="0" smtClean="0"/>
              <a:t>x</a:t>
            </a:r>
            <a:r>
              <a:rPr lang="en-US" altLang="zh-CN" sz="2000" dirty="0" smtClean="0"/>
              <a:t>=</a:t>
            </a:r>
            <a:r>
              <a:rPr lang="en-US" altLang="zh-CN" sz="2000" i="1" dirty="0" smtClean="0"/>
              <a:t>xp</a:t>
            </a:r>
            <a:r>
              <a:rPr lang="en-US" altLang="zh-CN" sz="2000" dirty="0" smtClean="0"/>
              <a:t>+1</a:t>
            </a:r>
            <a:r>
              <a:rPr lang="zh-CN" sz="2000" dirty="0" smtClean="0"/>
              <a:t>垂线的交点。当</a:t>
            </a:r>
            <a:r>
              <a:rPr lang="en-US" altLang="zh-CN" sz="2000" i="1" dirty="0" smtClean="0"/>
              <a:t>M</a:t>
            </a:r>
            <a:r>
              <a:rPr lang="zh-CN" sz="2000" dirty="0" smtClean="0"/>
              <a:t>在</a:t>
            </a:r>
            <a:r>
              <a:rPr lang="en-US" altLang="zh-CN" sz="2000" i="1" dirty="0" smtClean="0"/>
              <a:t>Q</a:t>
            </a:r>
            <a:r>
              <a:rPr lang="zh-CN" sz="2000" dirty="0" smtClean="0"/>
              <a:t>的下方时，则取</a:t>
            </a:r>
            <a:r>
              <a:rPr lang="en-US" altLang="zh-CN" sz="2000" i="1" dirty="0" smtClean="0"/>
              <a:t>P</a:t>
            </a:r>
            <a:r>
              <a:rPr lang="en-US" altLang="zh-CN" sz="2000" dirty="0" smtClean="0"/>
              <a:t>2</a:t>
            </a:r>
            <a:r>
              <a:rPr lang="zh-CN" sz="2000" dirty="0" smtClean="0"/>
              <a:t>应为下一个象素点；当</a:t>
            </a:r>
            <a:r>
              <a:rPr lang="en-US" altLang="zh-CN" sz="2000" i="1" dirty="0" smtClean="0"/>
              <a:t>M</a:t>
            </a:r>
            <a:r>
              <a:rPr lang="zh-CN" sz="2000" dirty="0" smtClean="0"/>
              <a:t>在</a:t>
            </a:r>
            <a:r>
              <a:rPr lang="en-US" altLang="zh-CN" sz="2000" i="1" dirty="0" smtClean="0"/>
              <a:t>Q</a:t>
            </a:r>
            <a:r>
              <a:rPr lang="zh-CN" sz="2000" dirty="0" smtClean="0"/>
              <a:t>的上方时，则取</a:t>
            </a:r>
            <a:r>
              <a:rPr lang="en-US" altLang="zh-CN" sz="2000" i="1" dirty="0" smtClean="0"/>
              <a:t>P</a:t>
            </a:r>
            <a:r>
              <a:rPr lang="en-US" altLang="zh-CN" sz="2000" dirty="0" smtClean="0"/>
              <a:t>1</a:t>
            </a:r>
            <a:r>
              <a:rPr lang="zh-CN" sz="2000" dirty="0" smtClean="0"/>
              <a:t>为下一个象素点</a:t>
            </a:r>
          </a:p>
        </p:txBody>
      </p:sp>
      <p:sp>
        <p:nvSpPr>
          <p:cNvPr id="38918" name="Rectangle 4"/>
          <p:cNvSpPr>
            <a:spLocks noChangeArrowheads="1"/>
          </p:cNvSpPr>
          <p:nvPr/>
        </p:nvSpPr>
        <p:spPr bwMode="auto">
          <a:xfrm>
            <a:off x="0"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8919" name="Picture 5" descr="http://www.lnnu.edu.cn/xdjyjx/tuxing/Chapter2/CG_Gif_2_00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0338" y="3644900"/>
            <a:ext cx="367188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6"/>
          <p:cNvSpPr>
            <a:spLocks noChangeArrowheads="1"/>
          </p:cNvSpPr>
          <p:nvPr/>
        </p:nvSpPr>
        <p:spPr bwMode="auto">
          <a:xfrm>
            <a:off x="1763713" y="5949950"/>
            <a:ext cx="567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latin typeface="Times New Roman" pitchFamily="18" charset="0"/>
                <a:ea typeface="仿宋_GB2312" pitchFamily="49" charset="-122"/>
              </a:rPr>
              <a:t>  </a:t>
            </a:r>
            <a:r>
              <a:rPr lang="zh-CN">
                <a:ea typeface="仿宋_GB2312" pitchFamily="49" charset="-122"/>
              </a:rPr>
              <a:t>图</a:t>
            </a:r>
            <a:r>
              <a:rPr lang="en-US" altLang="zh-CN">
                <a:ea typeface="仿宋_GB2312" pitchFamily="49" charset="-122"/>
              </a:rPr>
              <a:t>4.1.2 </a:t>
            </a:r>
            <a:r>
              <a:rPr lang="zh-CN">
                <a:ea typeface="仿宋_GB2312" pitchFamily="49" charset="-122"/>
              </a:rPr>
              <a:t>中点画线法每步迭代涉及的象素和中点示意图</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940D68-DF01-48C7-9448-6AA2B0834533}" type="datetime1">
              <a:rPr lang="en-US" altLang="zh-CN" sz="1400"/>
              <a:pPr eaLnBrk="1" hangingPunct="1"/>
              <a:t>12/30/2016</a:t>
            </a:fld>
            <a:endParaRPr lang="en-US" altLang="zh-CN" sz="1400"/>
          </a:p>
        </p:txBody>
      </p:sp>
      <p:sp>
        <p:nvSpPr>
          <p:cNvPr id="8909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7C6B54B-08F8-4A11-9227-FB7D91BE0A5D}" type="slidenum">
              <a:rPr lang="en-US" altLang="zh-CN" sz="1400"/>
              <a:pPr algn="r" eaLnBrk="1" hangingPunct="1"/>
              <a:t>80</a:t>
            </a:fld>
            <a:endParaRPr lang="en-US" altLang="zh-CN" sz="1400"/>
          </a:p>
        </p:txBody>
      </p:sp>
      <p:sp>
        <p:nvSpPr>
          <p:cNvPr id="89092" name="Rectangle 2"/>
          <p:cNvSpPr>
            <a:spLocks noGrp="1" noRot="1" noChangeArrowheads="1"/>
          </p:cNvSpPr>
          <p:nvPr>
            <p:ph type="title" idx="4294967295"/>
          </p:nvPr>
        </p:nvSpPr>
        <p:spPr/>
        <p:txBody>
          <a:bodyPr/>
          <a:lstStyle/>
          <a:p>
            <a:pPr eaLnBrk="1" hangingPunct="1"/>
            <a:r>
              <a:rPr lang="zh-CN" b="1" u="sng" smtClean="0"/>
              <a:t>第四章：光栅图形学</a:t>
            </a:r>
          </a:p>
        </p:txBody>
      </p:sp>
      <p:pic>
        <p:nvPicPr>
          <p:cNvPr id="89093" name="Picture 3" descr="http://www.lnnu.edu.cn/xdjyjx/tuxing/Chapter2/CG_Gif_2_206.gif"/>
          <p:cNvPicPr>
            <a:picLocks noGrp="1" noChangeAspect="1" noChangeArrowheads="1"/>
          </p:cNvPicPr>
          <p:nvPr>
            <p:ph idx="4294967295"/>
          </p:nvPr>
        </p:nvPicPr>
        <p:blipFill>
          <a:blip r:embed="rId2" r:link="rId3">
            <a:extLst>
              <a:ext uri="{28A0092B-C50C-407E-A947-70E740481C1C}">
                <a14:useLocalDpi xmlns:a14="http://schemas.microsoft.com/office/drawing/2010/main" val="0"/>
              </a:ext>
            </a:extLst>
          </a:blip>
          <a:srcRect/>
          <a:stretch>
            <a:fillRect/>
          </a:stretch>
        </p:blipFill>
        <p:spPr>
          <a:xfrm>
            <a:off x="1331913" y="2133600"/>
            <a:ext cx="6553200" cy="3600450"/>
          </a:xfrm>
          <a:noFill/>
        </p:spPr>
      </p:pic>
      <p:sp>
        <p:nvSpPr>
          <p:cNvPr id="89094" name="Rectangle 4"/>
          <p:cNvSpPr>
            <a:spLocks noChangeArrowheads="1"/>
          </p:cNvSpPr>
          <p:nvPr/>
        </p:nvSpPr>
        <p:spPr bwMode="auto">
          <a:xfrm>
            <a:off x="1331913" y="5949950"/>
            <a:ext cx="6734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spcBef>
                <a:spcPct val="20000"/>
              </a:spcBef>
              <a:buFont typeface="Wingdings" pitchFamily="2" charset="2"/>
              <a:buNone/>
            </a:pPr>
            <a:r>
              <a:rPr lang="zh-CN">
                <a:cs typeface="Times New Roman" pitchFamily="18" charset="0"/>
              </a:rPr>
              <a:t>图</a:t>
            </a:r>
            <a:r>
              <a:rPr lang="en-US" altLang="zh-CN">
                <a:cs typeface="Times New Roman" pitchFamily="18" charset="0"/>
              </a:rPr>
              <a:t>2.5.2 </a:t>
            </a:r>
            <a:r>
              <a:rPr lang="zh-CN">
                <a:cs typeface="Times New Roman" pitchFamily="18" charset="0"/>
              </a:rPr>
              <a:t>多边形裁剪区域编码                              图</a:t>
            </a:r>
            <a:r>
              <a:rPr lang="en-US" altLang="zh-CN">
                <a:cs typeface="Times New Roman" pitchFamily="18" charset="0"/>
              </a:rPr>
              <a:t>2.5.3 </a:t>
            </a:r>
            <a:r>
              <a:rPr lang="zh-CN">
                <a:cs typeface="Times New Roman" pitchFamily="18" charset="0"/>
              </a:rPr>
              <a:t>线段裁剪</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D1176F-5545-492B-814F-8B89A43752B4}" type="datetime1">
              <a:rPr lang="en-US" altLang="zh-CN" sz="1400"/>
              <a:pPr eaLnBrk="1" hangingPunct="1"/>
              <a:t>12/30/2016</a:t>
            </a:fld>
            <a:endParaRPr lang="en-US" altLang="zh-CN" sz="1400"/>
          </a:p>
        </p:txBody>
      </p:sp>
      <p:sp>
        <p:nvSpPr>
          <p:cNvPr id="9011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96194A4-FEC4-45FB-9FFA-5AF822CF4754}" type="slidenum">
              <a:rPr lang="en-US" altLang="zh-CN" sz="1400"/>
              <a:pPr algn="r" eaLnBrk="1" hangingPunct="1"/>
              <a:t>81</a:t>
            </a:fld>
            <a:endParaRPr lang="en-US" altLang="zh-CN" sz="1400"/>
          </a:p>
        </p:txBody>
      </p:sp>
      <p:sp>
        <p:nvSpPr>
          <p:cNvPr id="9011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0117" name="Rectangle 3"/>
          <p:cNvSpPr>
            <a:spLocks noGrp="1" noRot="1" noChangeArrowheads="1"/>
          </p:cNvSpPr>
          <p:nvPr>
            <p:ph type="body" idx="4294967295"/>
          </p:nvPr>
        </p:nvSpPr>
        <p:spPr/>
        <p:txBody>
          <a:bodyPr/>
          <a:lstStyle/>
          <a:p>
            <a:pPr lvl="1" algn="just" eaLnBrk="1" hangingPunct="1"/>
            <a:r>
              <a:rPr lang="zh-CN" sz="2000" smtClean="0"/>
              <a:t>裁剪一条线段时，先求出</a:t>
            </a:r>
            <a:r>
              <a:rPr lang="en-US" altLang="zh-CN" sz="2000" i="1" smtClean="0"/>
              <a:t>P</a:t>
            </a:r>
            <a:r>
              <a:rPr lang="en-US" altLang="zh-CN" sz="2000" smtClean="0"/>
              <a:t>1</a:t>
            </a:r>
            <a:r>
              <a:rPr lang="en-US" altLang="zh-CN" sz="2000" i="1" smtClean="0"/>
              <a:t>P</a:t>
            </a:r>
            <a:r>
              <a:rPr lang="en-US" altLang="zh-CN" sz="2000" smtClean="0"/>
              <a:t>2</a:t>
            </a:r>
            <a:r>
              <a:rPr lang="zh-CN" sz="2000" smtClean="0"/>
              <a:t>所在的区号</a:t>
            </a:r>
            <a:r>
              <a:rPr lang="en-US" altLang="zh-CN" sz="2000" smtClean="0"/>
              <a:t>code1,code2</a:t>
            </a:r>
          </a:p>
          <a:p>
            <a:pPr lvl="2" algn="just" eaLnBrk="1" hangingPunct="1"/>
            <a:r>
              <a:rPr lang="zh-CN" sz="1800" smtClean="0"/>
              <a:t>若</a:t>
            </a:r>
            <a:r>
              <a:rPr lang="en-US" altLang="zh-CN" sz="1800" smtClean="0"/>
              <a:t>code1=0 </a:t>
            </a:r>
            <a:r>
              <a:rPr lang="zh-CN" sz="1800" smtClean="0"/>
              <a:t>且 </a:t>
            </a:r>
            <a:r>
              <a:rPr lang="en-US" altLang="zh-CN" sz="1800" smtClean="0"/>
              <a:t>code2=0</a:t>
            </a:r>
            <a:r>
              <a:rPr lang="zh-CN" sz="1800" smtClean="0"/>
              <a:t>，则线段</a:t>
            </a:r>
            <a:r>
              <a:rPr lang="en-US" altLang="zh-CN" sz="1800" i="1" smtClean="0"/>
              <a:t>P</a:t>
            </a:r>
            <a:r>
              <a:rPr lang="en-US" altLang="zh-CN" sz="1800" smtClean="0"/>
              <a:t>1</a:t>
            </a:r>
            <a:r>
              <a:rPr lang="en-US" altLang="zh-CN" sz="1800" i="1" smtClean="0"/>
              <a:t>P</a:t>
            </a:r>
            <a:r>
              <a:rPr lang="en-US" altLang="zh-CN" sz="1800" smtClean="0"/>
              <a:t>2</a:t>
            </a:r>
            <a:r>
              <a:rPr lang="zh-CN" sz="1800" smtClean="0"/>
              <a:t>完全在窗口内，应取之</a:t>
            </a:r>
          </a:p>
          <a:p>
            <a:pPr lvl="2" algn="just" eaLnBrk="1" hangingPunct="1"/>
            <a:r>
              <a:rPr lang="zh-CN" sz="1800" smtClean="0"/>
              <a:t>若按位与运算</a:t>
            </a:r>
            <a:r>
              <a:rPr lang="en-US" altLang="zh-CN" sz="1800" smtClean="0"/>
              <a:t>code1 &amp; code2≠0</a:t>
            </a:r>
            <a:r>
              <a:rPr lang="zh-CN" sz="1800" smtClean="0"/>
              <a:t>，则说明两个端点同在窗口的上方、下方、左方或右方。可判断线段完全在窗口外，可弃之</a:t>
            </a:r>
          </a:p>
          <a:p>
            <a:pPr lvl="2" algn="just" eaLnBrk="1" hangingPunct="1"/>
            <a:r>
              <a:rPr lang="zh-CN" sz="1800" smtClean="0"/>
              <a:t>否则，按第三种情况处理。求出线段与窗口某边的交点，在交点处把线段一分为二，其中必有一段在窗口外，可弃之。在对另一段重复上述处理</a:t>
            </a:r>
          </a:p>
          <a:p>
            <a:pPr lvl="1" algn="just" eaLnBrk="1" hangingPunct="1"/>
            <a:r>
              <a:rPr lang="zh-CN" sz="2000" smtClean="0"/>
              <a:t>在实现本算法时，不必把线段与每条窗口边界依次求交，只要按顺序检测到端点的编码不为</a:t>
            </a:r>
            <a:r>
              <a:rPr lang="en-US" altLang="zh-CN" sz="2000" smtClean="0"/>
              <a:t>0</a:t>
            </a:r>
            <a:r>
              <a:rPr lang="zh-CN" sz="2000" smtClean="0"/>
              <a:t>，才把线段与对应的窗口边界求交</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39E7C2-811D-47E9-907D-77ADF6307724}" type="datetime1">
              <a:rPr lang="en-US" altLang="zh-CN" sz="1400"/>
              <a:pPr eaLnBrk="1" hangingPunct="1"/>
              <a:t>12/30/2016</a:t>
            </a:fld>
            <a:endParaRPr lang="en-US" altLang="zh-CN" sz="1400"/>
          </a:p>
        </p:txBody>
      </p:sp>
      <p:sp>
        <p:nvSpPr>
          <p:cNvPr id="9113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3EC3817-43DB-41DE-A1A5-963B52283DA9}" type="slidenum">
              <a:rPr lang="en-US" altLang="zh-CN" sz="1400"/>
              <a:pPr algn="r" eaLnBrk="1" hangingPunct="1"/>
              <a:t>82</a:t>
            </a:fld>
            <a:endParaRPr lang="en-US" altLang="zh-CN" sz="1400"/>
          </a:p>
        </p:txBody>
      </p:sp>
      <p:sp>
        <p:nvSpPr>
          <p:cNvPr id="9114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1141" name="Rectangle 3"/>
          <p:cNvSpPr>
            <a:spLocks noGrp="1" noRot="1" noChangeArrowheads="1"/>
          </p:cNvSpPr>
          <p:nvPr>
            <p:ph type="body" idx="4294967295"/>
          </p:nvPr>
        </p:nvSpPr>
        <p:spPr/>
        <p:txBody>
          <a:bodyPr/>
          <a:lstStyle/>
          <a:p>
            <a:pPr algn="just" eaLnBrk="1" hangingPunct="1"/>
            <a:r>
              <a:rPr lang="en-US" altLang="zh-CN" sz="1800" dirty="0" smtClean="0"/>
              <a:t>Cohen-Sutherland</a:t>
            </a:r>
            <a:r>
              <a:rPr lang="zh-CN" sz="1800" dirty="0" smtClean="0"/>
              <a:t>裁减算法</a:t>
            </a:r>
          </a:p>
          <a:p>
            <a:pPr algn="just" eaLnBrk="1" hangingPunct="1">
              <a:buClr>
                <a:schemeClr val="tx1"/>
              </a:buClr>
              <a:buFont typeface="Wingdings" pitchFamily="2" charset="2"/>
              <a:buNone/>
            </a:pPr>
            <a:r>
              <a:rPr lang="en-US" altLang="zh-CN" sz="1600" dirty="0" smtClean="0"/>
              <a:t>#define LEFT 1              //0001</a:t>
            </a:r>
          </a:p>
          <a:p>
            <a:pPr algn="just" eaLnBrk="1" hangingPunct="1">
              <a:buClr>
                <a:schemeClr val="tx1"/>
              </a:buClr>
              <a:buFont typeface="Wingdings" pitchFamily="2" charset="2"/>
              <a:buNone/>
            </a:pPr>
            <a:r>
              <a:rPr lang="en-US" altLang="zh-CN" sz="1600" dirty="0" smtClean="0"/>
              <a:t>#define RIGHT 2           //0010</a:t>
            </a:r>
          </a:p>
          <a:p>
            <a:pPr algn="just" eaLnBrk="1" hangingPunct="1">
              <a:buClr>
                <a:schemeClr val="tx1"/>
              </a:buClr>
              <a:buFont typeface="Wingdings" pitchFamily="2" charset="2"/>
              <a:buNone/>
            </a:pPr>
            <a:r>
              <a:rPr lang="en-US" altLang="zh-CN" sz="1600" dirty="0" smtClean="0"/>
              <a:t>#define BOTTOM 4      //0100</a:t>
            </a:r>
          </a:p>
          <a:p>
            <a:pPr algn="just" eaLnBrk="1" hangingPunct="1">
              <a:buClr>
                <a:schemeClr val="tx1"/>
              </a:buClr>
              <a:buFont typeface="Wingdings" pitchFamily="2" charset="2"/>
              <a:buNone/>
            </a:pPr>
            <a:r>
              <a:rPr lang="en-US" altLang="zh-CN" sz="1600" dirty="0" smtClean="0"/>
              <a:t>#define TOP 8               //1000</a:t>
            </a:r>
          </a:p>
          <a:p>
            <a:pPr algn="just" eaLnBrk="1" hangingPunct="1">
              <a:buClr>
                <a:schemeClr val="tx1"/>
              </a:buClr>
              <a:buFont typeface="Wingdings" pitchFamily="2" charset="2"/>
              <a:buNone/>
            </a:pPr>
            <a:r>
              <a:rPr lang="en-US" altLang="zh-CN" sz="1600" dirty="0" err="1" smtClean="0"/>
              <a:t>int</a:t>
            </a:r>
            <a:r>
              <a:rPr lang="en-US" altLang="zh-CN" sz="1600" dirty="0" smtClean="0"/>
              <a:t> encode(float </a:t>
            </a:r>
            <a:r>
              <a:rPr lang="en-US" altLang="zh-CN" sz="1600" dirty="0" err="1" smtClean="0"/>
              <a:t>x,float</a:t>
            </a:r>
            <a:r>
              <a:rPr lang="en-US" altLang="zh-CN" sz="1600" dirty="0" smtClean="0"/>
              <a:t> y)</a:t>
            </a:r>
          </a:p>
          <a:p>
            <a:pPr algn="just" eaLnBrk="1" hangingPunct="1">
              <a:buClr>
                <a:schemeClr val="tx1"/>
              </a:buClr>
              <a:buFont typeface="Wingdings" pitchFamily="2" charset="2"/>
              <a:buNone/>
            </a:pPr>
            <a:r>
              <a:rPr lang="en-US" altLang="zh-CN" sz="1600" dirty="0" smtClean="0"/>
              <a:t>{ </a:t>
            </a:r>
            <a:r>
              <a:rPr lang="en-US" altLang="zh-CN" sz="1600" dirty="0" err="1" smtClean="0"/>
              <a:t>int</a:t>
            </a:r>
            <a:r>
              <a:rPr lang="en-US" altLang="zh-CN" sz="1600" dirty="0" smtClean="0"/>
              <a:t> </a:t>
            </a:r>
            <a:r>
              <a:rPr lang="en-US" altLang="zh-CN" sz="1600" dirty="0" smtClean="0"/>
              <a:t>c1=0; </a:t>
            </a:r>
            <a:r>
              <a:rPr lang="en-US" altLang="zh-CN" sz="1600" dirty="0" err="1" smtClean="0"/>
              <a:t>int</a:t>
            </a:r>
            <a:r>
              <a:rPr lang="en-US" altLang="zh-CN" sz="1600" dirty="0" smtClean="0"/>
              <a:t> </a:t>
            </a:r>
            <a:r>
              <a:rPr lang="en-US" altLang="zh-CN" sz="1600" dirty="0" smtClean="0"/>
              <a:t>c2=0</a:t>
            </a:r>
            <a:r>
              <a:rPr lang="zh-CN" altLang="en-US" sz="1600" dirty="0" smtClean="0"/>
              <a:t>；</a:t>
            </a:r>
            <a:r>
              <a:rPr lang="en-US" altLang="zh-CN" sz="1600" dirty="0" err="1" smtClean="0"/>
              <a:t>int</a:t>
            </a:r>
            <a:r>
              <a:rPr lang="en-US" altLang="zh-CN" sz="1600" dirty="0" smtClean="0"/>
              <a:t> c=0</a:t>
            </a:r>
            <a:r>
              <a:rPr lang="zh-CN" altLang="en-US" sz="1600" dirty="0" smtClean="0"/>
              <a:t>；</a:t>
            </a:r>
            <a:r>
              <a:rPr lang="en-US" altLang="zh-CN" sz="1600" dirty="0" smtClean="0"/>
              <a:t> </a:t>
            </a:r>
            <a:endParaRPr lang="en-US" altLang="zh-CN" sz="1600" dirty="0" smtClean="0"/>
          </a:p>
          <a:p>
            <a:pPr algn="just" eaLnBrk="1" hangingPunct="1">
              <a:buClr>
                <a:schemeClr val="tx1"/>
              </a:buClr>
              <a:buFont typeface="Wingdings" pitchFamily="2" charset="2"/>
              <a:buNone/>
            </a:pPr>
            <a:r>
              <a:rPr lang="en-US" altLang="zh-CN" sz="1600" dirty="0" smtClean="0"/>
              <a:t>  if(x&lt;XL) </a:t>
            </a:r>
            <a:r>
              <a:rPr lang="en-US" altLang="zh-CN" sz="1600" dirty="0" smtClean="0"/>
              <a:t>c1=LEFT</a:t>
            </a:r>
            <a:r>
              <a:rPr lang="en-US" altLang="zh-CN" sz="1600" dirty="0" smtClean="0"/>
              <a:t>;             if(x&gt;XR) </a:t>
            </a:r>
            <a:r>
              <a:rPr lang="en-US" altLang="zh-CN" sz="1600" dirty="0" smtClean="0"/>
              <a:t>c1=RIGHT</a:t>
            </a:r>
            <a:r>
              <a:rPr lang="en-US" altLang="zh-CN" sz="1600" dirty="0" smtClean="0"/>
              <a:t>;</a:t>
            </a:r>
          </a:p>
          <a:p>
            <a:pPr algn="just" eaLnBrk="1" hangingPunct="1">
              <a:buClr>
                <a:schemeClr val="tx1"/>
              </a:buClr>
              <a:buFont typeface="Wingdings" pitchFamily="2" charset="2"/>
              <a:buNone/>
            </a:pPr>
            <a:r>
              <a:rPr lang="en-US" altLang="zh-CN" sz="1600" dirty="0" smtClean="0"/>
              <a:t>  if(y&lt;YB) </a:t>
            </a:r>
            <a:r>
              <a:rPr lang="en-US" altLang="zh-CN" sz="1600" dirty="0" smtClean="0"/>
              <a:t>c2=BOTTOM</a:t>
            </a:r>
            <a:r>
              <a:rPr lang="en-US" altLang="zh-CN" sz="1600" dirty="0" smtClean="0"/>
              <a:t>;     if(y&gt;YT) </a:t>
            </a:r>
            <a:r>
              <a:rPr lang="en-US" altLang="zh-CN" sz="1600" dirty="0" smtClean="0"/>
              <a:t>c2=TOP</a:t>
            </a:r>
            <a:r>
              <a:rPr lang="en-US" altLang="zh-CN" sz="1600" dirty="0" smtClean="0"/>
              <a:t>;</a:t>
            </a:r>
          </a:p>
          <a:p>
            <a:pPr algn="just" eaLnBrk="1" hangingPunct="1">
              <a:buClr>
                <a:schemeClr val="tx1"/>
              </a:buClr>
              <a:buFont typeface="Wingdings" pitchFamily="2" charset="2"/>
              <a:buNone/>
            </a:pPr>
            <a:r>
              <a:rPr lang="en-US" altLang="zh-CN" sz="1600" dirty="0" smtClean="0"/>
              <a:t>  </a:t>
            </a:r>
            <a:r>
              <a:rPr lang="en-US" altLang="zh-CN" sz="1600" dirty="0" smtClean="0"/>
              <a:t>c =</a:t>
            </a:r>
            <a:r>
              <a:rPr lang="en-US" altLang="zh-CN" sz="1600" dirty="0" smtClean="0"/>
              <a:t>c1 | c2</a:t>
            </a:r>
            <a:r>
              <a:rPr lang="zh-CN" altLang="en-US" sz="1600" smtClean="0"/>
              <a:t>；</a:t>
            </a:r>
            <a:endParaRPr lang="en-US" altLang="zh-CN" sz="1600" dirty="0" smtClean="0"/>
          </a:p>
          <a:p>
            <a:pPr algn="just" eaLnBrk="1" hangingPunct="1">
              <a:buClr>
                <a:schemeClr val="tx1"/>
              </a:buClr>
              <a:buFont typeface="Wingdings" pitchFamily="2" charset="2"/>
              <a:buNone/>
            </a:pPr>
            <a:r>
              <a:rPr lang="en-US" altLang="zh-CN" sz="1600" dirty="0" smtClean="0"/>
              <a:t>  </a:t>
            </a:r>
            <a:r>
              <a:rPr lang="en-US" altLang="zh-CN" sz="1600" dirty="0" err="1" smtClean="0"/>
              <a:t>retrun</a:t>
            </a:r>
            <a:r>
              <a:rPr lang="en-US" altLang="zh-CN" sz="1600" dirty="0" smtClean="0"/>
              <a:t> </a:t>
            </a:r>
            <a:r>
              <a:rPr lang="en-US" altLang="zh-CN" sz="1600" dirty="0" smtClean="0"/>
              <a:t>c;</a:t>
            </a:r>
          </a:p>
          <a:p>
            <a:pPr algn="just" eaLnBrk="1" hangingPunct="1">
              <a:buClr>
                <a:schemeClr val="tx1"/>
              </a:buClr>
              <a:buFont typeface="Wingdings" pitchFamily="2" charset="2"/>
              <a:buNone/>
            </a:pPr>
            <a:r>
              <a:rPr lang="en-US" altLang="zh-CN" sz="1600" dirty="0" smtClean="0"/>
              <a:t>}</a:t>
            </a:r>
          </a:p>
          <a:p>
            <a:pPr algn="just" eaLnBrk="1" hangingPunct="1">
              <a:buClr>
                <a:schemeClr val="tx1"/>
              </a:buClr>
              <a:buFont typeface="Wingdings" pitchFamily="2" charset="2"/>
              <a:buNone/>
            </a:pPr>
            <a:r>
              <a:rPr lang="en-US" altLang="zh-CN" sz="1600" dirty="0" smtClean="0"/>
              <a:t>void  </a:t>
            </a:r>
            <a:r>
              <a:rPr lang="en-US" altLang="zh-CN" sz="1600" dirty="0" err="1" smtClean="0"/>
              <a:t>CS_LineClip</a:t>
            </a:r>
            <a:r>
              <a:rPr lang="en-US" altLang="zh-CN" sz="1600" dirty="0" smtClean="0"/>
              <a:t>(x1,y1,x2,y2,XL,XR,YB,YT)</a:t>
            </a:r>
          </a:p>
          <a:p>
            <a:pPr algn="just" eaLnBrk="1" hangingPunct="1">
              <a:buClr>
                <a:schemeClr val="tx1"/>
              </a:buClr>
              <a:buFont typeface="Wingdings" pitchFamily="2" charset="2"/>
              <a:buNone/>
            </a:pPr>
            <a:r>
              <a:rPr lang="en-US" altLang="zh-CN" sz="1600" dirty="0" smtClean="0"/>
              <a:t>float x1,y1,x2,y2,XL,XR,YB,YT;</a:t>
            </a:r>
          </a:p>
          <a:p>
            <a:pPr algn="just" eaLnBrk="1" hangingPunct="1">
              <a:buClr>
                <a:schemeClr val="tx1"/>
              </a:buClr>
              <a:buFont typeface="Wingdings" pitchFamily="2" charset="2"/>
              <a:buNone/>
            </a:pPr>
            <a:r>
              <a:rPr lang="en-US" altLang="zh-CN" sz="1600" dirty="0" smtClean="0"/>
              <a:t>//(x1,y1)(x2,y2)</a:t>
            </a:r>
            <a:r>
              <a:rPr lang="zh-CN" sz="1600" dirty="0" smtClean="0"/>
              <a:t>为线段的端点坐标，其他四个参数定义窗口的边界</a:t>
            </a:r>
          </a:p>
          <a:p>
            <a:pPr algn="just" eaLnBrk="1" hangingPunct="1">
              <a:buClr>
                <a:schemeClr val="tx1"/>
              </a:buClr>
              <a:buFont typeface="Wingdings" pitchFamily="2" charset="2"/>
              <a:buNone/>
            </a:pPr>
            <a:r>
              <a:rPr lang="en-US" altLang="zh-CN" sz="1600" dirty="0" smtClean="0"/>
              <a:t>{ </a:t>
            </a:r>
            <a:r>
              <a:rPr lang="en-US" altLang="zh-CN" sz="1600" dirty="0" err="1" smtClean="0"/>
              <a:t>int</a:t>
            </a:r>
            <a:r>
              <a:rPr lang="en-US" altLang="zh-CN" sz="1600" dirty="0" smtClean="0"/>
              <a:t> code1,code2,code;</a:t>
            </a:r>
          </a:p>
          <a:p>
            <a:pPr algn="just" eaLnBrk="1" hangingPunct="1">
              <a:buClr>
                <a:schemeClr val="tx1"/>
              </a:buClr>
              <a:buFont typeface="Wingdings" pitchFamily="2" charset="2"/>
              <a:buNone/>
            </a:pPr>
            <a:r>
              <a:rPr lang="en-US" altLang="zh-CN" sz="1600" dirty="0" smtClean="0"/>
              <a:t>  code1=encode(x1,y1);     code2=encode(x2,y2);</a:t>
            </a:r>
          </a:p>
          <a:p>
            <a:pPr algn="just" eaLnBrk="1" hangingPunct="1">
              <a:buClr>
                <a:schemeClr val="tx1"/>
              </a:buClr>
              <a:buFont typeface="Wingdings" pitchFamily="2" charset="2"/>
              <a:buNone/>
            </a:pPr>
            <a:r>
              <a:rPr lang="en-US" altLang="zh-CN" sz="1600" dirty="0" smtClean="0"/>
              <a:t>  while(code1!=0 || code2!=0)             //</a:t>
            </a:r>
            <a:r>
              <a:rPr lang="zh-CN" sz="1600" dirty="0" smtClean="0"/>
              <a:t>一直循环到两个都是</a:t>
            </a:r>
            <a:r>
              <a:rPr lang="en-US" altLang="zh-CN" sz="1600" dirty="0" smtClean="0"/>
              <a:t>0, </a:t>
            </a:r>
            <a:r>
              <a:rPr lang="zh-CN" sz="1600" dirty="0" smtClean="0"/>
              <a:t>则直接显示</a:t>
            </a:r>
          </a:p>
          <a:p>
            <a:pPr algn="just" eaLnBrk="1" hangingPunct="1">
              <a:buClr>
                <a:schemeClr val="tx1"/>
              </a:buClr>
              <a:buFont typeface="Wingdings" pitchFamily="2" charset="2"/>
              <a:buNone/>
            </a:pPr>
            <a:r>
              <a:rPr lang="zh-CN" altLang="zh-CN" sz="1600" dirty="0" smtClean="0"/>
              <a:t>  </a:t>
            </a:r>
            <a:r>
              <a:rPr lang="en-US" altLang="zh-CN" sz="1600" dirty="0" smtClean="0"/>
              <a:t>{  if(code1&amp; code2 !=0) return;        //</a:t>
            </a:r>
            <a:r>
              <a:rPr lang="zh-CN" sz="1600" dirty="0" smtClean="0"/>
              <a:t>在窗口同一侧，弃之</a:t>
            </a:r>
          </a:p>
          <a:p>
            <a:pPr algn="just" eaLnBrk="1" hangingPunct="1">
              <a:buClr>
                <a:schemeClr val="tx1"/>
              </a:buClr>
              <a:buFont typeface="Wingdings" pitchFamily="2" charset="2"/>
              <a:buNone/>
            </a:pPr>
            <a:r>
              <a:rPr lang="zh-CN" altLang="zh-CN" sz="1600" dirty="0" smtClean="0"/>
              <a:t>      </a:t>
            </a:r>
            <a:r>
              <a:rPr lang="en-US" altLang="zh-CN" sz="1600" dirty="0" smtClean="0"/>
              <a:t>//</a:t>
            </a:r>
            <a:r>
              <a:rPr lang="zh-CN" sz="1600" dirty="0" smtClean="0"/>
              <a:t>以下情况为一个窗内一个窗外，或都是窗外但不同侧</a:t>
            </a:r>
          </a:p>
          <a:p>
            <a:pPr algn="just" eaLnBrk="1" hangingPunct="1">
              <a:buClr>
                <a:schemeClr val="tx1"/>
              </a:buClr>
              <a:buFont typeface="Wingdings" pitchFamily="2" charset="2"/>
              <a:buNone/>
            </a:pPr>
            <a:r>
              <a:rPr lang="zh-CN" altLang="zh-CN" sz="1600" dirty="0" smtClean="0"/>
              <a:t>      </a:t>
            </a:r>
            <a:r>
              <a:rPr lang="en-US" altLang="zh-CN" sz="1600" dirty="0" smtClean="0"/>
              <a:t>code = code1; </a:t>
            </a:r>
          </a:p>
          <a:p>
            <a:pPr algn="just" eaLnBrk="1" hangingPunct="1">
              <a:buClr>
                <a:schemeClr val="tx1"/>
              </a:buClr>
              <a:buFont typeface="Wingdings" pitchFamily="2" charset="2"/>
              <a:buNone/>
            </a:pPr>
            <a:r>
              <a:rPr lang="en-US" altLang="zh-CN" sz="1600" dirty="0" smtClean="0"/>
              <a:t>      if(code1==0) code = code2;          //code</a:t>
            </a:r>
            <a:r>
              <a:rPr lang="zh-CN" sz="1600" dirty="0" smtClean="0"/>
              <a:t>取窗外的那个点</a:t>
            </a:r>
          </a:p>
          <a:p>
            <a:pPr algn="just" eaLnBrk="1" hangingPunct="1">
              <a:buClr>
                <a:schemeClr val="tx1"/>
              </a:buClr>
              <a:buFont typeface="Wingdings" pitchFamily="2" charset="2"/>
              <a:buNone/>
            </a:pPr>
            <a:r>
              <a:rPr lang="zh-CN" altLang="zh-CN" sz="1600" dirty="0" smtClean="0"/>
              <a:t>      </a:t>
            </a:r>
            <a:r>
              <a:rPr lang="en-US" altLang="zh-CN" sz="1600" dirty="0" smtClean="0"/>
              <a:t>if(LEFT &amp; code !=0) 	                  //code</a:t>
            </a:r>
            <a:r>
              <a:rPr lang="zh-CN" sz="1600" dirty="0" smtClean="0"/>
              <a:t>在最左侧</a:t>
            </a:r>
          </a:p>
          <a:p>
            <a:pPr algn="just" eaLnBrk="1" hangingPunct="1">
              <a:buClr>
                <a:schemeClr val="tx1"/>
              </a:buClr>
              <a:buFont typeface="Wingdings" pitchFamily="2" charset="2"/>
              <a:buNone/>
            </a:pPr>
            <a:r>
              <a:rPr lang="zh-CN" altLang="zh-CN" sz="1600" dirty="0" smtClean="0"/>
              <a:t>      </a:t>
            </a:r>
            <a:r>
              <a:rPr lang="en-US" altLang="zh-CN" sz="1600" dirty="0" smtClean="0"/>
              <a:t>{ x=XL;   y=y1+(y2-y1)*(XL-x1)/(x2-x1);}</a:t>
            </a:r>
          </a:p>
          <a:p>
            <a:pPr algn="just" eaLnBrk="1" hangingPunct="1">
              <a:buClr>
                <a:schemeClr val="tx1"/>
              </a:buClr>
              <a:buFont typeface="Wingdings" pitchFamily="2" charset="2"/>
              <a:buNone/>
            </a:pPr>
            <a:r>
              <a:rPr lang="en-US" altLang="zh-CN" sz="1600" dirty="0" smtClean="0"/>
              <a:t>      else if (RIGHT &amp; code !=0)          //code</a:t>
            </a:r>
            <a:r>
              <a:rPr lang="zh-CN" sz="1600" dirty="0" smtClean="0"/>
              <a:t>在最右侧</a:t>
            </a:r>
          </a:p>
          <a:p>
            <a:pPr algn="just" eaLnBrk="1" hangingPunct="1">
              <a:buClr>
                <a:schemeClr val="tx1"/>
              </a:buClr>
              <a:buFont typeface="Wingdings" pitchFamily="2" charset="2"/>
              <a:buNone/>
            </a:pPr>
            <a:r>
              <a:rPr lang="zh-CN" altLang="zh-CN" sz="1600" dirty="0" smtClean="0"/>
              <a:t>      </a:t>
            </a:r>
            <a:r>
              <a:rPr lang="en-US" altLang="zh-CN" sz="1600" dirty="0" smtClean="0"/>
              <a:t>{ x=XR;  y=y1+(y2-y1)*(XR-x1)/(x2-x1); }</a:t>
            </a:r>
          </a:p>
          <a:p>
            <a:pPr algn="just" eaLnBrk="1" hangingPunct="1">
              <a:buClr>
                <a:schemeClr val="tx1"/>
              </a:buClr>
              <a:buFont typeface="Wingdings" pitchFamily="2" charset="2"/>
              <a:buNone/>
            </a:pPr>
            <a:r>
              <a:rPr lang="en-US" altLang="zh-CN" sz="1600" dirty="0" smtClean="0"/>
              <a:t>      else if(BOTTOM &amp; code !=0)      //code</a:t>
            </a:r>
            <a:r>
              <a:rPr lang="zh-CN" sz="1600" dirty="0" smtClean="0"/>
              <a:t>在最下边</a:t>
            </a:r>
          </a:p>
          <a:p>
            <a:pPr algn="just" eaLnBrk="1" hangingPunct="1">
              <a:buClr>
                <a:schemeClr val="tx1"/>
              </a:buClr>
              <a:buFont typeface="Wingdings" pitchFamily="2" charset="2"/>
              <a:buNone/>
            </a:pPr>
            <a:r>
              <a:rPr lang="zh-CN" altLang="zh-CN" sz="1600" dirty="0" smtClean="0"/>
              <a:t>      </a:t>
            </a:r>
            <a:r>
              <a:rPr lang="en-US" altLang="zh-CN" sz="1600" dirty="0" smtClean="0"/>
              <a:t>{ y=YB;  x=x1+(x2-x1)*(YB-y1)/(y2-y1); }</a:t>
            </a:r>
          </a:p>
          <a:p>
            <a:pPr algn="just" eaLnBrk="1" hangingPunct="1">
              <a:buClr>
                <a:schemeClr val="tx1"/>
              </a:buClr>
              <a:buFont typeface="Wingdings" pitchFamily="2" charset="2"/>
              <a:buNone/>
            </a:pPr>
            <a:r>
              <a:rPr lang="en-US" altLang="zh-CN" sz="1600" dirty="0" smtClean="0"/>
              <a:t>      else if(TOP &amp; code !=0)               //code</a:t>
            </a:r>
            <a:r>
              <a:rPr lang="zh-CN" sz="1600" dirty="0" smtClean="0"/>
              <a:t>在最上边</a:t>
            </a:r>
          </a:p>
          <a:p>
            <a:pPr algn="just" eaLnBrk="1" hangingPunct="1">
              <a:buClr>
                <a:schemeClr val="tx1"/>
              </a:buClr>
              <a:buFont typeface="Wingdings" pitchFamily="2" charset="2"/>
              <a:buNone/>
            </a:pPr>
            <a:r>
              <a:rPr lang="zh-CN" altLang="zh-CN" sz="1600" dirty="0" smtClean="0"/>
              <a:t>      </a:t>
            </a:r>
            <a:r>
              <a:rPr lang="en-US" altLang="zh-CN" sz="1600" dirty="0" smtClean="0"/>
              <a:t>{ y=YT;  x=x1+(x2-x1)*(YT-y1)/(y2-y1);  }</a:t>
            </a:r>
          </a:p>
          <a:p>
            <a:pPr algn="just" eaLnBrk="1" hangingPunct="1">
              <a:buClr>
                <a:schemeClr val="tx1"/>
              </a:buClr>
              <a:buFont typeface="Wingdings" pitchFamily="2" charset="2"/>
              <a:buNone/>
            </a:pPr>
            <a:r>
              <a:rPr lang="en-US" altLang="zh-CN" sz="1600" dirty="0" smtClean="0"/>
              <a:t>       if(code ==code1)                         //</a:t>
            </a:r>
            <a:r>
              <a:rPr lang="zh-CN" sz="1600" dirty="0" smtClean="0"/>
              <a:t>若</a:t>
            </a:r>
            <a:r>
              <a:rPr lang="en-US" altLang="zh-CN" sz="1600" dirty="0" smtClean="0"/>
              <a:t>code1</a:t>
            </a:r>
            <a:r>
              <a:rPr lang="zh-CN" sz="1600" dirty="0" smtClean="0"/>
              <a:t>在窗外，则</a:t>
            </a:r>
            <a:r>
              <a:rPr lang="en-US" altLang="zh-CN" sz="1600" dirty="0" smtClean="0"/>
              <a:t>P1</a:t>
            </a:r>
            <a:r>
              <a:rPr lang="zh-CN" sz="1600" dirty="0" smtClean="0"/>
              <a:t>更新为交点</a:t>
            </a:r>
          </a:p>
          <a:p>
            <a:pPr algn="just" eaLnBrk="1" hangingPunct="1">
              <a:buClr>
                <a:schemeClr val="tx1"/>
              </a:buClr>
              <a:buFont typeface="Wingdings" pitchFamily="2" charset="2"/>
              <a:buNone/>
            </a:pPr>
            <a:r>
              <a:rPr lang="zh-CN" altLang="zh-CN" sz="1600" dirty="0" smtClean="0"/>
              <a:t>      </a:t>
            </a:r>
            <a:r>
              <a:rPr lang="en-US" altLang="zh-CN" sz="1600" dirty="0" smtClean="0"/>
              <a:t>{  x1=x;y1=y; code1 =encode(</a:t>
            </a:r>
            <a:r>
              <a:rPr lang="en-US" altLang="zh-CN" sz="1600" dirty="0" err="1" smtClean="0"/>
              <a:t>x,y</a:t>
            </a:r>
            <a:r>
              <a:rPr lang="en-US" altLang="zh-CN" sz="1600" dirty="0" smtClean="0"/>
              <a:t>);}</a:t>
            </a:r>
          </a:p>
          <a:p>
            <a:pPr algn="just" eaLnBrk="1" hangingPunct="1">
              <a:buClr>
                <a:schemeClr val="tx1"/>
              </a:buClr>
              <a:buFont typeface="Wingdings" pitchFamily="2" charset="2"/>
              <a:buNone/>
            </a:pPr>
            <a:r>
              <a:rPr lang="en-US" altLang="zh-CN" sz="1600" dirty="0" smtClean="0"/>
              <a:t>       else 				  //</a:t>
            </a:r>
            <a:r>
              <a:rPr lang="zh-CN" sz="1600" dirty="0" smtClean="0"/>
              <a:t>若</a:t>
            </a:r>
            <a:r>
              <a:rPr lang="en-US" altLang="zh-CN" sz="1600" dirty="0" smtClean="0"/>
              <a:t>code2</a:t>
            </a:r>
            <a:r>
              <a:rPr lang="zh-CN" sz="1600" dirty="0" smtClean="0"/>
              <a:t>在窗外，则</a:t>
            </a:r>
            <a:r>
              <a:rPr lang="en-US" altLang="zh-CN" sz="1600" dirty="0" smtClean="0"/>
              <a:t>P2</a:t>
            </a:r>
            <a:r>
              <a:rPr lang="zh-CN" sz="1600" dirty="0" smtClean="0"/>
              <a:t>更新为交点</a:t>
            </a:r>
          </a:p>
          <a:p>
            <a:pPr algn="just" eaLnBrk="1" hangingPunct="1">
              <a:buClr>
                <a:schemeClr val="tx1"/>
              </a:buClr>
              <a:buFont typeface="Wingdings" pitchFamily="2" charset="2"/>
              <a:buNone/>
            </a:pPr>
            <a:r>
              <a:rPr lang="zh-CN" altLang="zh-CN" sz="1600" dirty="0" smtClean="0"/>
              <a:t>      </a:t>
            </a:r>
            <a:r>
              <a:rPr lang="en-US" altLang="zh-CN" sz="1600" dirty="0" smtClean="0"/>
              <a:t>{ x2=x;y2=y; code2 =encode(</a:t>
            </a:r>
            <a:r>
              <a:rPr lang="en-US" altLang="zh-CN" sz="1600" dirty="0" err="1" smtClean="0"/>
              <a:t>x,y</a:t>
            </a:r>
            <a:r>
              <a:rPr lang="en-US" altLang="zh-CN" sz="1600" dirty="0" smtClean="0"/>
              <a:t>);}</a:t>
            </a:r>
          </a:p>
          <a:p>
            <a:pPr algn="just" eaLnBrk="1" hangingPunct="1">
              <a:buClr>
                <a:schemeClr val="tx1"/>
              </a:buClr>
              <a:buFont typeface="Wingdings" pitchFamily="2" charset="2"/>
              <a:buNone/>
            </a:pPr>
            <a:r>
              <a:rPr lang="en-US" altLang="zh-CN" sz="1600" dirty="0" smtClean="0"/>
              <a:t>   }</a:t>
            </a:r>
          </a:p>
          <a:p>
            <a:pPr algn="just" eaLnBrk="1" hangingPunct="1">
              <a:buClr>
                <a:schemeClr val="tx1"/>
              </a:buClr>
              <a:buFont typeface="Wingdings" pitchFamily="2" charset="2"/>
              <a:buNone/>
            </a:pPr>
            <a:r>
              <a:rPr lang="en-US" altLang="zh-CN" sz="1600" dirty="0" smtClean="0"/>
              <a:t>   </a:t>
            </a:r>
            <a:r>
              <a:rPr lang="en-US" altLang="zh-CN" sz="1600" dirty="0" err="1" smtClean="0"/>
              <a:t>displayline</a:t>
            </a:r>
            <a:r>
              <a:rPr lang="en-US" altLang="zh-CN" sz="1600" dirty="0" smtClean="0"/>
              <a:t>(x1,y1,x2,y2);</a:t>
            </a:r>
          </a:p>
          <a:p>
            <a:pPr algn="just" eaLnBrk="1" hangingPunct="1">
              <a:buClr>
                <a:schemeClr val="tx1"/>
              </a:buClr>
              <a:buFont typeface="Wingdings" pitchFamily="2" charset="2"/>
              <a:buNone/>
            </a:pPr>
            <a:r>
              <a:rPr lang="en-US" altLang="zh-CN" sz="1600" dirty="0" smtClean="0"/>
              <a:t>}</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0921DE-4ADB-4FAC-8D91-82D668EF2B27}" type="datetime1">
              <a:rPr lang="en-US" altLang="zh-CN" sz="1400"/>
              <a:pPr eaLnBrk="1" hangingPunct="1"/>
              <a:t>12/30/2016</a:t>
            </a:fld>
            <a:endParaRPr lang="en-US" altLang="zh-CN" sz="1400"/>
          </a:p>
        </p:txBody>
      </p:sp>
      <p:sp>
        <p:nvSpPr>
          <p:cNvPr id="9216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95C261E-3C32-4281-BDB2-D2E978B164CF}" type="slidenum">
              <a:rPr lang="en-US" altLang="zh-CN" sz="1400"/>
              <a:pPr algn="r" eaLnBrk="1" hangingPunct="1"/>
              <a:t>83</a:t>
            </a:fld>
            <a:endParaRPr lang="en-US" altLang="zh-CN" sz="1400"/>
          </a:p>
        </p:txBody>
      </p:sp>
      <p:sp>
        <p:nvSpPr>
          <p:cNvPr id="9216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2165" name="Rectangle 3"/>
          <p:cNvSpPr>
            <a:spLocks noGrp="1" noRot="1" noChangeArrowheads="1"/>
          </p:cNvSpPr>
          <p:nvPr>
            <p:ph type="body" idx="4294967295"/>
          </p:nvPr>
        </p:nvSpPr>
        <p:spPr/>
        <p:txBody>
          <a:bodyPr/>
          <a:lstStyle/>
          <a:p>
            <a:pPr algn="just" eaLnBrk="1" hangingPunct="1"/>
            <a:r>
              <a:rPr lang="zh-CN" sz="2400" smtClean="0"/>
              <a:t>直线段裁剪－中点分割裁剪算法</a:t>
            </a:r>
          </a:p>
          <a:p>
            <a:pPr lvl="1" algn="just" eaLnBrk="1" hangingPunct="1"/>
            <a:r>
              <a:rPr lang="zh-CN" sz="2000" smtClean="0"/>
              <a:t>首先采用前述方法对线段端点进行编码，把线段与窗口的关系分为三种情况</a:t>
            </a:r>
            <a:r>
              <a:rPr lang="en-US" altLang="zh-CN" sz="2000" smtClean="0"/>
              <a:t>: </a:t>
            </a:r>
            <a:r>
              <a:rPr lang="zh-CN" sz="2000" smtClean="0"/>
              <a:t>全在、完全不在、线段和窗口有交</a:t>
            </a:r>
          </a:p>
          <a:p>
            <a:pPr lvl="2" algn="just" eaLnBrk="1" hangingPunct="1"/>
            <a:r>
              <a:rPr lang="zh-CN" sz="1800" smtClean="0"/>
              <a:t>对前两种情况，进行一样的处理</a:t>
            </a:r>
            <a:r>
              <a:rPr lang="en-US" altLang="zh-CN" sz="1800" smtClean="0"/>
              <a:t>(</a:t>
            </a:r>
            <a:r>
              <a:rPr lang="zh-CN" sz="1800" smtClean="0"/>
              <a:t>显示或抛弃</a:t>
            </a:r>
            <a:r>
              <a:rPr lang="en-US" altLang="zh-CN" sz="1800" smtClean="0"/>
              <a:t>)</a:t>
            </a:r>
          </a:p>
          <a:p>
            <a:pPr lvl="2" algn="just" eaLnBrk="1" hangingPunct="1"/>
            <a:r>
              <a:rPr lang="zh-CN" sz="1800" smtClean="0"/>
              <a:t>对第三种情况，用中点分割方法求出线段与窗口的交点</a:t>
            </a:r>
          </a:p>
          <a:p>
            <a:pPr lvl="3" algn="just" eaLnBrk="1" hangingPunct="1"/>
            <a:r>
              <a:rPr lang="zh-CN" sz="1600" smtClean="0"/>
              <a:t>从</a:t>
            </a:r>
            <a:r>
              <a:rPr lang="en-US" altLang="zh-CN" sz="1600" i="1" smtClean="0"/>
              <a:t>P</a:t>
            </a:r>
            <a:r>
              <a:rPr lang="en-US" altLang="zh-CN" sz="1600" smtClean="0"/>
              <a:t>0</a:t>
            </a:r>
            <a:r>
              <a:rPr lang="zh-CN" sz="1600" smtClean="0"/>
              <a:t>点出发找出距</a:t>
            </a:r>
            <a:r>
              <a:rPr lang="en-US" altLang="zh-CN" sz="1600" i="1" smtClean="0"/>
              <a:t>P</a:t>
            </a:r>
            <a:r>
              <a:rPr lang="en-US" altLang="zh-CN" sz="1600" smtClean="0"/>
              <a:t>0</a:t>
            </a:r>
            <a:r>
              <a:rPr lang="zh-CN" sz="1600" smtClean="0"/>
              <a:t>最近的可见点</a:t>
            </a:r>
            <a:r>
              <a:rPr lang="en-US" altLang="zh-CN" sz="1600" i="1" smtClean="0"/>
              <a:t>A</a:t>
            </a:r>
            <a:r>
              <a:rPr lang="en-US" altLang="zh-CN" sz="1600" smtClean="0"/>
              <a:t>(</a:t>
            </a:r>
            <a:r>
              <a:rPr lang="zh-CN" sz="1600" smtClean="0"/>
              <a:t>从</a:t>
            </a:r>
            <a:r>
              <a:rPr lang="en-US" altLang="zh-CN" sz="1600" smtClean="0"/>
              <a:t>P0</a:t>
            </a:r>
            <a:r>
              <a:rPr lang="zh-CN" sz="1600" smtClean="0"/>
              <a:t>往</a:t>
            </a:r>
            <a:r>
              <a:rPr lang="en-US" altLang="zh-CN" sz="1600" smtClean="0"/>
              <a:t>P1</a:t>
            </a:r>
            <a:r>
              <a:rPr lang="zh-CN" sz="1600" smtClean="0"/>
              <a:t>方向运动第一个进入窗口的点</a:t>
            </a:r>
            <a:r>
              <a:rPr lang="en-US" altLang="zh-CN" sz="1600" smtClean="0"/>
              <a:t>)</a:t>
            </a:r>
          </a:p>
          <a:p>
            <a:pPr lvl="3" algn="just" eaLnBrk="1" hangingPunct="1"/>
            <a:r>
              <a:rPr lang="zh-CN" sz="1600" smtClean="0"/>
              <a:t>从</a:t>
            </a:r>
            <a:r>
              <a:rPr lang="en-US" altLang="zh-CN" sz="1600" i="1" smtClean="0"/>
              <a:t>P</a:t>
            </a:r>
            <a:r>
              <a:rPr lang="en-US" altLang="zh-CN" sz="1600" smtClean="0"/>
              <a:t>1</a:t>
            </a:r>
            <a:r>
              <a:rPr lang="zh-CN" sz="1600" smtClean="0"/>
              <a:t>点出发找出距</a:t>
            </a:r>
            <a:r>
              <a:rPr lang="en-US" altLang="zh-CN" sz="1600" i="1" smtClean="0"/>
              <a:t>P</a:t>
            </a:r>
            <a:r>
              <a:rPr lang="en-US" altLang="zh-CN" sz="1600" smtClean="0"/>
              <a:t>1</a:t>
            </a:r>
            <a:r>
              <a:rPr lang="zh-CN" sz="1600" smtClean="0"/>
              <a:t>最近的可见点</a:t>
            </a:r>
            <a:r>
              <a:rPr lang="en-US" altLang="zh-CN" sz="1600" i="1" smtClean="0"/>
              <a:t>B </a:t>
            </a:r>
            <a:r>
              <a:rPr lang="en-US" altLang="zh-CN" sz="1600" smtClean="0"/>
              <a:t>(</a:t>
            </a:r>
            <a:r>
              <a:rPr lang="zh-CN" sz="1600" smtClean="0"/>
              <a:t>从</a:t>
            </a:r>
            <a:r>
              <a:rPr lang="en-US" altLang="zh-CN" sz="1600" smtClean="0"/>
              <a:t>P1</a:t>
            </a:r>
            <a:r>
              <a:rPr lang="zh-CN" sz="1600" smtClean="0"/>
              <a:t>往</a:t>
            </a:r>
            <a:r>
              <a:rPr lang="en-US" altLang="zh-CN" sz="1600" smtClean="0"/>
              <a:t>P0</a:t>
            </a:r>
            <a:r>
              <a:rPr lang="zh-CN" sz="1600" smtClean="0"/>
              <a:t>方向运动第一个进入窗口的点</a:t>
            </a:r>
            <a:r>
              <a:rPr lang="en-US" altLang="zh-CN" sz="1600" smtClean="0"/>
              <a:t>)</a:t>
            </a:r>
          </a:p>
          <a:p>
            <a:pPr lvl="3" algn="just" eaLnBrk="1" hangingPunct="1"/>
            <a:r>
              <a:rPr lang="zh-CN" sz="1600" smtClean="0"/>
              <a:t>两个可见点之间的连线即为线段</a:t>
            </a:r>
            <a:r>
              <a:rPr lang="en-US" altLang="zh-CN" sz="1600" i="1" smtClean="0"/>
              <a:t>P</a:t>
            </a:r>
            <a:r>
              <a:rPr lang="en-US" altLang="zh-CN" sz="1600" smtClean="0"/>
              <a:t>0</a:t>
            </a:r>
            <a:r>
              <a:rPr lang="en-US" altLang="zh-CN" sz="1600" i="1" smtClean="0"/>
              <a:t>P</a:t>
            </a:r>
            <a:r>
              <a:rPr lang="en-US" altLang="zh-CN" sz="1600" smtClean="0"/>
              <a:t>1</a:t>
            </a:r>
            <a:r>
              <a:rPr lang="zh-CN" sz="1600" smtClean="0"/>
              <a:t>的可见部分</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CFD7C3-E24D-4424-ADC4-61D800B32C30}" type="datetime1">
              <a:rPr lang="en-US" altLang="zh-CN" sz="1400"/>
              <a:pPr eaLnBrk="1" hangingPunct="1"/>
              <a:t>12/30/2016</a:t>
            </a:fld>
            <a:endParaRPr lang="en-US" altLang="zh-CN" sz="1400"/>
          </a:p>
        </p:txBody>
      </p:sp>
      <p:sp>
        <p:nvSpPr>
          <p:cNvPr id="9318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0878ADC3-35D9-44FF-BA5B-F24D9F9A5CA8}" type="slidenum">
              <a:rPr lang="en-US" altLang="zh-CN" sz="1400"/>
              <a:pPr algn="r" eaLnBrk="1" hangingPunct="1"/>
              <a:t>84</a:t>
            </a:fld>
            <a:endParaRPr lang="en-US" altLang="zh-CN" sz="1400"/>
          </a:p>
        </p:txBody>
      </p:sp>
      <p:sp>
        <p:nvSpPr>
          <p:cNvPr id="9318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3189" name="Rectangle 3"/>
          <p:cNvSpPr>
            <a:spLocks noGrp="1" noRot="1" noChangeArrowheads="1"/>
          </p:cNvSpPr>
          <p:nvPr>
            <p:ph type="body" idx="4294967295"/>
          </p:nvPr>
        </p:nvSpPr>
        <p:spPr/>
        <p:txBody>
          <a:bodyPr/>
          <a:lstStyle/>
          <a:p>
            <a:pPr marL="838200" lvl="1" indent="-381000" algn="just" eaLnBrk="1" hangingPunct="1"/>
            <a:r>
              <a:rPr lang="zh-CN" sz="2400" smtClean="0"/>
              <a:t>中点分割方法</a:t>
            </a:r>
          </a:p>
          <a:p>
            <a:pPr marL="1257300" lvl="2" indent="-342900" algn="just" eaLnBrk="1" hangingPunct="1"/>
            <a:r>
              <a:rPr lang="zh-CN" sz="2000" smtClean="0"/>
              <a:t>先求出</a:t>
            </a:r>
            <a:r>
              <a:rPr lang="en-US" altLang="zh-CN" sz="2000" i="1" smtClean="0"/>
              <a:t>P</a:t>
            </a:r>
            <a:r>
              <a:rPr lang="en-US" altLang="zh-CN" sz="2000" smtClean="0"/>
              <a:t>0</a:t>
            </a:r>
            <a:r>
              <a:rPr lang="en-US" altLang="zh-CN" sz="2000" i="1" smtClean="0"/>
              <a:t>P</a:t>
            </a:r>
            <a:r>
              <a:rPr lang="en-US" altLang="zh-CN" sz="2000" smtClean="0"/>
              <a:t>1</a:t>
            </a:r>
            <a:r>
              <a:rPr lang="zh-CN" sz="2000" smtClean="0"/>
              <a:t>的中点</a:t>
            </a:r>
            <a:r>
              <a:rPr lang="en-US" altLang="zh-CN" sz="2000" i="1" smtClean="0"/>
              <a:t>Pm</a:t>
            </a:r>
          </a:p>
          <a:p>
            <a:pPr marL="1676400" lvl="3" indent="-304800" algn="just" eaLnBrk="1" hangingPunct="1"/>
            <a:r>
              <a:rPr lang="zh-CN" sz="1600" smtClean="0"/>
              <a:t>若</a:t>
            </a:r>
            <a:r>
              <a:rPr lang="en-US" altLang="zh-CN" sz="1600" i="1" smtClean="0"/>
              <a:t>P</a:t>
            </a:r>
            <a:r>
              <a:rPr lang="en-US" altLang="zh-CN" sz="1600" smtClean="0"/>
              <a:t>0</a:t>
            </a:r>
            <a:r>
              <a:rPr lang="en-US" altLang="zh-CN" sz="1600" i="1" smtClean="0"/>
              <a:t>Pm</a:t>
            </a:r>
            <a:r>
              <a:rPr lang="zh-CN" sz="1600" smtClean="0"/>
              <a:t>不是显然不可见的，并且</a:t>
            </a:r>
            <a:r>
              <a:rPr lang="en-US" altLang="zh-CN" sz="1600" i="1" smtClean="0"/>
              <a:t>P</a:t>
            </a:r>
            <a:r>
              <a:rPr lang="en-US" altLang="zh-CN" sz="1600" smtClean="0"/>
              <a:t>0</a:t>
            </a:r>
            <a:r>
              <a:rPr lang="en-US" altLang="zh-CN" sz="1600" i="1" smtClean="0"/>
              <a:t>P</a:t>
            </a:r>
            <a:r>
              <a:rPr lang="en-US" altLang="zh-CN" sz="1600" smtClean="0"/>
              <a:t>1</a:t>
            </a:r>
            <a:r>
              <a:rPr lang="zh-CN" sz="1600" smtClean="0"/>
              <a:t>在窗口中有可见部分，则距</a:t>
            </a:r>
            <a:r>
              <a:rPr lang="en-US" altLang="zh-CN" sz="1600" i="1" smtClean="0"/>
              <a:t>P</a:t>
            </a:r>
            <a:r>
              <a:rPr lang="en-US" altLang="zh-CN" sz="1600" smtClean="0"/>
              <a:t>0</a:t>
            </a:r>
            <a:r>
              <a:rPr lang="zh-CN" sz="1600" smtClean="0"/>
              <a:t>最近的可见点一定落在</a:t>
            </a:r>
            <a:r>
              <a:rPr lang="en-US" altLang="zh-CN" sz="1600" i="1" smtClean="0"/>
              <a:t>P</a:t>
            </a:r>
            <a:r>
              <a:rPr lang="en-US" altLang="zh-CN" sz="1600" smtClean="0"/>
              <a:t>0</a:t>
            </a:r>
            <a:r>
              <a:rPr lang="en-US" altLang="zh-CN" sz="1600" i="1" smtClean="0"/>
              <a:t>Pm</a:t>
            </a:r>
            <a:r>
              <a:rPr lang="zh-CN" sz="1600" smtClean="0"/>
              <a:t>上，所以用</a:t>
            </a:r>
            <a:r>
              <a:rPr lang="en-US" altLang="zh-CN" sz="1600" i="1" smtClean="0"/>
              <a:t>P</a:t>
            </a:r>
            <a:r>
              <a:rPr lang="en-US" altLang="zh-CN" sz="1600" smtClean="0"/>
              <a:t>0</a:t>
            </a:r>
            <a:r>
              <a:rPr lang="en-US" altLang="zh-CN" sz="1600" i="1" smtClean="0"/>
              <a:t>Pm</a:t>
            </a:r>
            <a:r>
              <a:rPr lang="zh-CN" sz="1600" smtClean="0"/>
              <a:t>代替</a:t>
            </a:r>
            <a:r>
              <a:rPr lang="en-US" altLang="zh-CN" sz="1600" i="1" smtClean="0"/>
              <a:t>P</a:t>
            </a:r>
            <a:r>
              <a:rPr lang="en-US" altLang="zh-CN" sz="1600" smtClean="0"/>
              <a:t>0</a:t>
            </a:r>
            <a:r>
              <a:rPr lang="en-US" altLang="zh-CN" sz="1600" i="1" smtClean="0"/>
              <a:t>P</a:t>
            </a:r>
            <a:r>
              <a:rPr lang="en-US" altLang="zh-CN" sz="1600" smtClean="0"/>
              <a:t>1</a:t>
            </a:r>
          </a:p>
          <a:p>
            <a:pPr marL="1676400" lvl="3" indent="-304800" algn="just" eaLnBrk="1" hangingPunct="1"/>
            <a:r>
              <a:rPr lang="zh-CN" sz="1600" smtClean="0"/>
              <a:t>否则若</a:t>
            </a:r>
            <a:r>
              <a:rPr lang="en-US" altLang="zh-CN" sz="1600" i="1" smtClean="0"/>
              <a:t>P0Pm</a:t>
            </a:r>
            <a:r>
              <a:rPr lang="zh-CN" sz="1600" smtClean="0"/>
              <a:t>是显然不可见的，则取</a:t>
            </a:r>
            <a:r>
              <a:rPr lang="en-US" altLang="zh-CN" sz="1600" i="1" smtClean="0"/>
              <a:t>PmP</a:t>
            </a:r>
            <a:r>
              <a:rPr lang="en-US" altLang="zh-CN" sz="1600" smtClean="0"/>
              <a:t>1</a:t>
            </a:r>
            <a:r>
              <a:rPr lang="zh-CN" sz="1600" smtClean="0"/>
              <a:t>代替</a:t>
            </a:r>
            <a:r>
              <a:rPr lang="en-US" altLang="zh-CN" sz="1600" i="1" smtClean="0"/>
              <a:t>P</a:t>
            </a:r>
            <a:r>
              <a:rPr lang="en-US" altLang="zh-CN" sz="1600" smtClean="0"/>
              <a:t>0</a:t>
            </a:r>
            <a:r>
              <a:rPr lang="en-US" altLang="zh-CN" sz="1600" i="1" smtClean="0"/>
              <a:t>P</a:t>
            </a:r>
            <a:r>
              <a:rPr lang="en-US" altLang="zh-CN" sz="1600" smtClean="0"/>
              <a:t>1</a:t>
            </a:r>
          </a:p>
          <a:p>
            <a:pPr marL="1676400" lvl="3" indent="-304800" algn="just" eaLnBrk="1" hangingPunct="1"/>
            <a:r>
              <a:rPr lang="zh-CN" sz="1600" smtClean="0"/>
              <a:t>再对新的</a:t>
            </a:r>
            <a:r>
              <a:rPr lang="en-US" altLang="zh-CN" sz="1600" i="1" smtClean="0"/>
              <a:t>P</a:t>
            </a:r>
            <a:r>
              <a:rPr lang="en-US" altLang="zh-CN" sz="1600" smtClean="0"/>
              <a:t>0</a:t>
            </a:r>
            <a:r>
              <a:rPr lang="en-US" altLang="zh-CN" sz="1600" i="1" smtClean="0"/>
              <a:t>P</a:t>
            </a:r>
            <a:r>
              <a:rPr lang="en-US" altLang="zh-CN" sz="1600" smtClean="0"/>
              <a:t>1</a:t>
            </a:r>
            <a:r>
              <a:rPr lang="zh-CN" sz="1600" smtClean="0"/>
              <a:t>求中点</a:t>
            </a:r>
            <a:r>
              <a:rPr lang="en-US" altLang="zh-CN" sz="1600" i="1" smtClean="0"/>
              <a:t>Pm</a:t>
            </a:r>
            <a:r>
              <a:rPr lang="zh-CN" sz="1600" smtClean="0"/>
              <a:t>。重复上述过程，直到</a:t>
            </a:r>
            <a:r>
              <a:rPr lang="en-US" altLang="zh-CN" sz="1600" i="1" smtClean="0"/>
              <a:t>PmP</a:t>
            </a:r>
            <a:r>
              <a:rPr lang="en-US" altLang="zh-CN" sz="1600" smtClean="0"/>
              <a:t>1</a:t>
            </a:r>
            <a:r>
              <a:rPr lang="zh-CN" sz="1600" smtClean="0"/>
              <a:t>长度小于给定的控制常数为止，此时</a:t>
            </a:r>
            <a:r>
              <a:rPr lang="en-US" altLang="zh-CN" sz="1600" i="1" smtClean="0"/>
              <a:t>Pm</a:t>
            </a:r>
            <a:r>
              <a:rPr lang="zh-CN" sz="1600" smtClean="0"/>
              <a:t>收敛于交点</a:t>
            </a:r>
          </a:p>
          <a:p>
            <a:pPr marL="1257300" lvl="2" indent="-342900" algn="just" eaLnBrk="1" hangingPunct="1"/>
            <a:r>
              <a:rPr lang="zh-CN" sz="2000" smtClean="0"/>
              <a:t>由于该算法的主要计算过程只用到加法和除</a:t>
            </a:r>
            <a:r>
              <a:rPr lang="en-US" altLang="zh-CN" sz="2000" smtClean="0"/>
              <a:t>2</a:t>
            </a:r>
            <a:r>
              <a:rPr lang="zh-CN" sz="2000" smtClean="0"/>
              <a:t>运算，所以特别适合硬件实现，同时也适合于并行计算</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B0CE958-8D7D-427B-B357-ACF48023C5E6}" type="datetime1">
              <a:rPr lang="en-US" altLang="zh-CN" sz="1400"/>
              <a:pPr eaLnBrk="1" hangingPunct="1"/>
              <a:t>12/30/2016</a:t>
            </a:fld>
            <a:endParaRPr lang="en-US" altLang="zh-CN" sz="1400"/>
          </a:p>
        </p:txBody>
      </p:sp>
      <p:sp>
        <p:nvSpPr>
          <p:cNvPr id="9421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1AF20A21-6A8B-46FA-ADF8-C3E858B48177}" type="slidenum">
              <a:rPr lang="en-US" altLang="zh-CN" sz="1400"/>
              <a:pPr algn="r" eaLnBrk="1" hangingPunct="1"/>
              <a:t>85</a:t>
            </a:fld>
            <a:endParaRPr lang="en-US" altLang="zh-CN" sz="1400"/>
          </a:p>
        </p:txBody>
      </p:sp>
      <p:sp>
        <p:nvSpPr>
          <p:cNvPr id="9421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4213" name="Rectangle 3"/>
          <p:cNvSpPr>
            <a:spLocks noChangeArrowheads="1"/>
          </p:cNvSpPr>
          <p:nvPr/>
        </p:nvSpPr>
        <p:spPr bwMode="auto">
          <a:xfrm>
            <a:off x="1547813" y="5949950"/>
            <a:ext cx="6408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cs typeface="Times New Roman" pitchFamily="18" charset="0"/>
              </a:rPr>
              <a:t>图</a:t>
            </a:r>
            <a:r>
              <a:rPr lang="en-US" altLang="zh-CN">
                <a:cs typeface="Times New Roman" pitchFamily="18" charset="0"/>
              </a:rPr>
              <a:t>4.5.4 A</a:t>
            </a:r>
            <a:r>
              <a:rPr lang="zh-CN">
                <a:cs typeface="Times New Roman" pitchFamily="18" charset="0"/>
              </a:rPr>
              <a:t>、</a:t>
            </a:r>
            <a:r>
              <a:rPr lang="en-US" altLang="zh-CN">
                <a:cs typeface="Times New Roman" pitchFamily="18" charset="0"/>
              </a:rPr>
              <a:t>B</a:t>
            </a:r>
            <a:r>
              <a:rPr lang="zh-CN">
                <a:cs typeface="Times New Roman" pitchFamily="18" charset="0"/>
              </a:rPr>
              <a:t>分别为距</a:t>
            </a:r>
            <a:r>
              <a:rPr lang="en-US" altLang="zh-CN">
                <a:cs typeface="Times New Roman" pitchFamily="18" charset="0"/>
              </a:rPr>
              <a:t>P</a:t>
            </a:r>
            <a:r>
              <a:rPr lang="en-US" altLang="zh-CN" baseline="-30000">
                <a:cs typeface="Times New Roman" pitchFamily="18" charset="0"/>
              </a:rPr>
              <a:t>0</a:t>
            </a:r>
            <a:r>
              <a:rPr lang="zh-CN">
                <a:cs typeface="Times New Roman" pitchFamily="18" charset="0"/>
              </a:rPr>
              <a:t>、</a:t>
            </a:r>
            <a:r>
              <a:rPr lang="en-US" altLang="zh-CN">
                <a:cs typeface="Times New Roman" pitchFamily="18" charset="0"/>
              </a:rPr>
              <a:t>P</a:t>
            </a:r>
            <a:r>
              <a:rPr lang="en-US" altLang="zh-CN" baseline="-30000">
                <a:cs typeface="Times New Roman" pitchFamily="18" charset="0"/>
              </a:rPr>
              <a:t>1</a:t>
            </a:r>
            <a:r>
              <a:rPr lang="zh-CN">
                <a:cs typeface="Times New Roman" pitchFamily="18" charset="0"/>
              </a:rPr>
              <a:t>最近的可见点，</a:t>
            </a:r>
            <a:r>
              <a:rPr lang="en-US" altLang="zh-CN">
                <a:cs typeface="Times New Roman" pitchFamily="18" charset="0"/>
              </a:rPr>
              <a:t>P</a:t>
            </a:r>
            <a:r>
              <a:rPr lang="en-US" altLang="zh-CN" baseline="-30000">
                <a:cs typeface="Times New Roman" pitchFamily="18" charset="0"/>
              </a:rPr>
              <a:t>m</a:t>
            </a:r>
            <a:r>
              <a:rPr lang="zh-CN">
                <a:cs typeface="Times New Roman" pitchFamily="18" charset="0"/>
              </a:rPr>
              <a:t>为</a:t>
            </a:r>
            <a:r>
              <a:rPr lang="en-US" altLang="zh-CN">
                <a:cs typeface="Times New Roman" pitchFamily="18" charset="0"/>
              </a:rPr>
              <a:t>P</a:t>
            </a:r>
            <a:r>
              <a:rPr lang="en-US" altLang="zh-CN" baseline="-30000">
                <a:cs typeface="Times New Roman" pitchFamily="18" charset="0"/>
              </a:rPr>
              <a:t>0</a:t>
            </a:r>
            <a:r>
              <a:rPr lang="zh-CN">
                <a:cs typeface="Times New Roman" pitchFamily="18" charset="0"/>
              </a:rPr>
              <a:t>、</a:t>
            </a:r>
            <a:r>
              <a:rPr lang="en-US" altLang="zh-CN">
                <a:cs typeface="Times New Roman" pitchFamily="18" charset="0"/>
              </a:rPr>
              <a:t>P</a:t>
            </a:r>
            <a:r>
              <a:rPr lang="en-US" altLang="zh-CN" baseline="-30000">
                <a:cs typeface="Times New Roman" pitchFamily="18" charset="0"/>
              </a:rPr>
              <a:t>1</a:t>
            </a:r>
            <a:r>
              <a:rPr lang="zh-CN">
                <a:cs typeface="Times New Roman" pitchFamily="18" charset="0"/>
              </a:rPr>
              <a:t>中点</a:t>
            </a:r>
          </a:p>
        </p:txBody>
      </p:sp>
      <p:pic>
        <p:nvPicPr>
          <p:cNvPr id="942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989138"/>
            <a:ext cx="41036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日期占位符 5"/>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FE1768-9007-46A9-BAAC-17AE3CF031B3}" type="datetime1">
              <a:rPr lang="en-US" altLang="zh-CN" sz="1400"/>
              <a:pPr eaLnBrk="1" hangingPunct="1"/>
              <a:t>12/30/2016</a:t>
            </a:fld>
            <a:endParaRPr lang="en-US" altLang="zh-CN" sz="1400"/>
          </a:p>
        </p:txBody>
      </p:sp>
      <p:sp>
        <p:nvSpPr>
          <p:cNvPr id="24581" name="灯片编号占位符 7"/>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BC7CED2-3A8E-4332-8ACB-44DF0CBA2F95}" type="slidenum">
              <a:rPr lang="en-US" altLang="zh-CN" sz="1400"/>
              <a:pPr algn="r" eaLnBrk="1" hangingPunct="1"/>
              <a:t>86</a:t>
            </a:fld>
            <a:endParaRPr lang="en-US" altLang="zh-CN" sz="1400"/>
          </a:p>
        </p:txBody>
      </p:sp>
      <p:sp>
        <p:nvSpPr>
          <p:cNvPr id="2458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4583" name="Rectangle 3"/>
          <p:cNvSpPr>
            <a:spLocks noGrp="1" noRot="1" noChangeArrowheads="1"/>
          </p:cNvSpPr>
          <p:nvPr>
            <p:ph type="body" sz="half" idx="4294967295"/>
          </p:nvPr>
        </p:nvSpPr>
        <p:spPr>
          <a:xfrm>
            <a:off x="301625" y="1905000"/>
            <a:ext cx="8529638" cy="2460625"/>
          </a:xfrm>
        </p:spPr>
        <p:txBody>
          <a:bodyPr/>
          <a:lstStyle/>
          <a:p>
            <a:pPr algn="just" eaLnBrk="1" hangingPunct="1"/>
            <a:r>
              <a:rPr lang="zh-CN" sz="2400" smtClean="0"/>
              <a:t>直线段裁剪－梁友栋－</a:t>
            </a:r>
            <a:r>
              <a:rPr lang="en-US" altLang="zh-CN" sz="2400" smtClean="0"/>
              <a:t>Barskey</a:t>
            </a:r>
            <a:r>
              <a:rPr lang="zh-CN" sz="2400" smtClean="0"/>
              <a:t>算法</a:t>
            </a:r>
          </a:p>
          <a:p>
            <a:pPr lvl="1" algn="just" eaLnBrk="1" hangingPunct="1"/>
            <a:r>
              <a:rPr lang="zh-CN" sz="2000" smtClean="0"/>
              <a:t>参数化裁剪算法，更快。设</a:t>
            </a:r>
            <a:r>
              <a:rPr lang="en-US" altLang="zh-CN" sz="2000" smtClean="0"/>
              <a:t>(X1, Y1)</a:t>
            </a:r>
            <a:r>
              <a:rPr lang="zh-CN" sz="2000" smtClean="0"/>
              <a:t>为线段起点坐标，参数</a:t>
            </a:r>
            <a:r>
              <a:rPr lang="en-US" altLang="zh-CN" sz="2000" smtClean="0"/>
              <a:t>0≤u≤1</a:t>
            </a:r>
            <a:r>
              <a:rPr lang="zh-CN" sz="2000" smtClean="0"/>
              <a:t>，∆</a:t>
            </a:r>
            <a:r>
              <a:rPr lang="en-US" altLang="zh-CN" sz="2000" smtClean="0"/>
              <a:t>X=X2-X1, </a:t>
            </a:r>
            <a:r>
              <a:rPr lang="zh-CN" altLang="zh-CN" sz="2000" smtClean="0"/>
              <a:t>∆</a:t>
            </a:r>
            <a:r>
              <a:rPr lang="en-US" altLang="zh-CN" sz="2000" smtClean="0"/>
              <a:t>Y=Y2-Y1</a:t>
            </a:r>
            <a:r>
              <a:rPr lang="zh-CN" sz="2000" smtClean="0"/>
              <a:t>参数化形式的裁剪条件：</a:t>
            </a:r>
          </a:p>
          <a:p>
            <a:pPr lvl="2" algn="just" eaLnBrk="1" hangingPunct="1"/>
            <a:endParaRPr lang="zh-CN" altLang="zh-CN" sz="1800" smtClean="0"/>
          </a:p>
          <a:p>
            <a:pPr lvl="2" algn="just" eaLnBrk="1" hangingPunct="1"/>
            <a:endParaRPr lang="zh-CN" altLang="zh-CN" sz="1800" smtClean="0"/>
          </a:p>
          <a:p>
            <a:pPr lvl="2" algn="just" eaLnBrk="1" hangingPunct="1"/>
            <a:endParaRPr lang="zh-CN" altLang="zh-CN" sz="1800" smtClean="0"/>
          </a:p>
          <a:p>
            <a:pPr lvl="1" algn="just" eaLnBrk="1" hangingPunct="1"/>
            <a:r>
              <a:rPr lang="zh-CN" sz="2000" smtClean="0"/>
              <a:t>这四个不等式可以表示为：</a:t>
            </a:r>
            <a:r>
              <a:rPr lang="en-US" altLang="zh-CN" sz="2000" i="1" smtClean="0"/>
              <a:t>up</a:t>
            </a:r>
            <a:r>
              <a:rPr lang="en-US" altLang="zh-CN" sz="2000" i="1" baseline="-25000" smtClean="0"/>
              <a:t>k</a:t>
            </a:r>
            <a:r>
              <a:rPr lang="en-US" altLang="zh-CN" sz="2000" smtClean="0"/>
              <a:t>≤</a:t>
            </a:r>
            <a:r>
              <a:rPr lang="en-US" altLang="zh-CN" sz="2000" i="1" smtClean="0"/>
              <a:t>q</a:t>
            </a:r>
            <a:r>
              <a:rPr lang="en-US" altLang="zh-CN" sz="2000" i="1" baseline="-25000" smtClean="0"/>
              <a:t>k</a:t>
            </a:r>
            <a:r>
              <a:rPr lang="zh-CN" sz="2000" smtClean="0"/>
              <a:t>，参数</a:t>
            </a:r>
            <a:r>
              <a:rPr lang="en-US" altLang="zh-CN" sz="2000" i="1" smtClean="0"/>
              <a:t>p</a:t>
            </a:r>
            <a:r>
              <a:rPr lang="en-US" altLang="zh-CN" sz="2000" i="1" baseline="-25000" smtClean="0"/>
              <a:t>k</a:t>
            </a:r>
            <a:r>
              <a:rPr lang="en-US" altLang="zh-CN" sz="2000" smtClean="0"/>
              <a:t>, </a:t>
            </a:r>
            <a:r>
              <a:rPr lang="en-US" altLang="zh-CN" sz="2000" i="1" smtClean="0"/>
              <a:t>q</a:t>
            </a:r>
            <a:r>
              <a:rPr lang="en-US" altLang="zh-CN" sz="2000" i="1" baseline="-25000" smtClean="0"/>
              <a:t>k</a:t>
            </a:r>
            <a:r>
              <a:rPr lang="zh-CN" sz="2000" smtClean="0"/>
              <a:t>定义为：</a:t>
            </a:r>
            <a:r>
              <a:rPr lang="zh-CN" sz="2000" smtClean="0">
                <a:latin typeface="Times New Roman" pitchFamily="18" charset="0"/>
                <a:ea typeface="仿宋_GB2312" pitchFamily="49" charset="-122"/>
              </a:rPr>
              <a:t> </a:t>
            </a:r>
          </a:p>
        </p:txBody>
      </p:sp>
      <p:graphicFrame>
        <p:nvGraphicFramePr>
          <p:cNvPr id="24578" name="Object 6"/>
          <p:cNvGraphicFramePr>
            <a:graphicFrameLocks noGrp="1" noChangeAspect="1"/>
          </p:cNvGraphicFramePr>
          <p:nvPr>
            <p:ph sz="quarter" idx="4294967295"/>
          </p:nvPr>
        </p:nvGraphicFramePr>
        <p:xfrm>
          <a:off x="2714625" y="3143250"/>
          <a:ext cx="2990850" cy="666750"/>
        </p:xfrm>
        <a:graphic>
          <a:graphicData uri="http://schemas.openxmlformats.org/presentationml/2006/ole">
            <mc:AlternateContent xmlns:mc="http://schemas.openxmlformats.org/markup-compatibility/2006">
              <mc:Choice xmlns:v="urn:schemas-microsoft-com:vml" Requires="v">
                <p:oleObj spid="_x0000_s24590" r:id="rId3" imgW="1359217" imgH="457517" progId="Equation.3">
                  <p:embed/>
                </p:oleObj>
              </mc:Choice>
              <mc:Fallback>
                <p:oleObj r:id="rId3" imgW="1359217" imgH="457517" progId="Equation.3">
                  <p:embed/>
                  <p:pic>
                    <p:nvPicPr>
                      <p:cNvPr id="0" name="Object 6"/>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143250"/>
                        <a:ext cx="29908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8"/>
          <p:cNvGraphicFramePr>
            <a:graphicFrameLocks noChangeAspect="1"/>
          </p:cNvGraphicFramePr>
          <p:nvPr/>
        </p:nvGraphicFramePr>
        <p:xfrm>
          <a:off x="1857375" y="4500563"/>
          <a:ext cx="5643563" cy="666750"/>
        </p:xfrm>
        <a:graphic>
          <a:graphicData uri="http://schemas.openxmlformats.org/presentationml/2006/ole">
            <mc:AlternateContent xmlns:mc="http://schemas.openxmlformats.org/markup-compatibility/2006">
              <mc:Choice xmlns:v="urn:schemas-microsoft-com:vml" Requires="v">
                <p:oleObj spid="_x0000_s24591" name="公式" r:id="rId5" imgW="3720960" imgH="457200" progId="Equation.3">
                  <p:embed/>
                </p:oleObj>
              </mc:Choice>
              <mc:Fallback>
                <p:oleObj name="公式" r:id="rId5" imgW="3720960" imgH="457200" progId="Equation.3">
                  <p:embed/>
                  <p:pic>
                    <p:nvPicPr>
                      <p:cNvPr id="0" name="Object 8"/>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4500563"/>
                        <a:ext cx="564356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F140CB-4320-4C1F-A176-B4751A4859D2}" type="datetime1">
              <a:rPr lang="en-US" altLang="zh-CN" sz="1400"/>
              <a:pPr eaLnBrk="1" hangingPunct="1"/>
              <a:t>12/30/2016</a:t>
            </a:fld>
            <a:endParaRPr lang="en-US" altLang="zh-CN" sz="1400"/>
          </a:p>
        </p:txBody>
      </p:sp>
      <p:sp>
        <p:nvSpPr>
          <p:cNvPr id="9523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517A8E8-B073-4C38-87DE-E648FA56F6DC}" type="slidenum">
              <a:rPr lang="en-US" altLang="zh-CN" sz="1400"/>
              <a:pPr algn="r" eaLnBrk="1" hangingPunct="1"/>
              <a:t>87</a:t>
            </a:fld>
            <a:endParaRPr lang="en-US" altLang="zh-CN" sz="1400"/>
          </a:p>
        </p:txBody>
      </p:sp>
      <p:sp>
        <p:nvSpPr>
          <p:cNvPr id="9523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5237" name="Rectangle 3"/>
          <p:cNvSpPr>
            <a:spLocks noGrp="1" noRot="1" noChangeArrowheads="1"/>
          </p:cNvSpPr>
          <p:nvPr>
            <p:ph type="body" idx="4294967295"/>
          </p:nvPr>
        </p:nvSpPr>
        <p:spPr/>
        <p:txBody>
          <a:bodyPr/>
          <a:lstStyle/>
          <a:p>
            <a:pPr lvl="1" algn="just" eaLnBrk="1" hangingPunct="1"/>
            <a:r>
              <a:rPr lang="zh-CN" sz="2000" smtClean="0"/>
              <a:t>任何平行于裁剪边界之一的直线</a:t>
            </a:r>
            <a:r>
              <a:rPr lang="en-US" altLang="zh-CN" sz="2000" b="1" i="1" smtClean="0"/>
              <a:t>p</a:t>
            </a:r>
            <a:r>
              <a:rPr lang="en-US" altLang="zh-CN" sz="2000" b="1" i="1" baseline="-25000" smtClean="0"/>
              <a:t>k</a:t>
            </a:r>
            <a:r>
              <a:rPr lang="en-US" altLang="zh-CN" sz="2000" b="1" smtClean="0"/>
              <a:t>=0</a:t>
            </a:r>
            <a:r>
              <a:rPr lang="zh-CN" sz="2000" smtClean="0"/>
              <a:t>，其中</a:t>
            </a:r>
            <a:r>
              <a:rPr lang="en-US" altLang="zh-CN" sz="2000" i="1" smtClean="0"/>
              <a:t>k</a:t>
            </a:r>
            <a:r>
              <a:rPr lang="zh-CN" sz="2000" smtClean="0"/>
              <a:t>对应于裁剪边界</a:t>
            </a:r>
            <a:r>
              <a:rPr lang="en-US" altLang="zh-CN" sz="2000" smtClean="0"/>
              <a:t>(</a:t>
            </a:r>
            <a:r>
              <a:rPr lang="en-US" altLang="zh-CN" sz="2000" i="1" smtClean="0"/>
              <a:t>k</a:t>
            </a:r>
            <a:r>
              <a:rPr lang="en-US" altLang="zh-CN" sz="2000" smtClean="0"/>
              <a:t>=1, 2, 3, 4</a:t>
            </a:r>
            <a:r>
              <a:rPr lang="zh-CN" sz="2000" smtClean="0"/>
              <a:t>对应于左、右、下、上边界</a:t>
            </a:r>
            <a:r>
              <a:rPr lang="en-US" altLang="zh-CN" sz="2000" smtClean="0"/>
              <a:t>)</a:t>
            </a:r>
          </a:p>
          <a:p>
            <a:pPr lvl="2" algn="just" eaLnBrk="1" hangingPunct="1">
              <a:buClr>
                <a:schemeClr val="tx1"/>
              </a:buClr>
            </a:pPr>
            <a:r>
              <a:rPr lang="zh-CN" sz="1800" smtClean="0"/>
              <a:t>如果还满足</a:t>
            </a:r>
            <a:r>
              <a:rPr lang="en-US" altLang="zh-CN" sz="1800" i="1" smtClean="0"/>
              <a:t>q</a:t>
            </a:r>
            <a:r>
              <a:rPr lang="en-US" altLang="zh-CN" sz="1800" i="1" baseline="-25000" smtClean="0"/>
              <a:t>k</a:t>
            </a:r>
            <a:r>
              <a:rPr lang="en-US" altLang="zh-CN" sz="1800" smtClean="0"/>
              <a:t>&lt;0</a:t>
            </a:r>
            <a:r>
              <a:rPr lang="zh-CN" sz="1800" smtClean="0"/>
              <a:t>，则线段完全在边界外，舍弃该线段</a:t>
            </a:r>
          </a:p>
          <a:p>
            <a:pPr lvl="2" algn="just" eaLnBrk="1" hangingPunct="1">
              <a:buClr>
                <a:schemeClr val="tx1"/>
              </a:buClr>
            </a:pPr>
            <a:r>
              <a:rPr lang="zh-CN" sz="1800" smtClean="0"/>
              <a:t>如果</a:t>
            </a:r>
            <a:r>
              <a:rPr lang="en-US" altLang="zh-CN" sz="1800" i="1" smtClean="0"/>
              <a:t>q</a:t>
            </a:r>
            <a:r>
              <a:rPr lang="en-US" altLang="zh-CN" sz="1800" i="1" baseline="-25000" smtClean="0"/>
              <a:t>k</a:t>
            </a:r>
            <a:r>
              <a:rPr lang="en-US" altLang="zh-CN" sz="1800" smtClean="0"/>
              <a:t>≥0</a:t>
            </a:r>
            <a:r>
              <a:rPr lang="zh-CN" sz="1800" smtClean="0"/>
              <a:t>，则该线段平行于裁剪边界并且在窗口内</a:t>
            </a:r>
          </a:p>
          <a:p>
            <a:pPr lvl="1" algn="just" eaLnBrk="1" hangingPunct="1"/>
            <a:r>
              <a:rPr lang="zh-CN" sz="2000" smtClean="0"/>
              <a:t>当</a:t>
            </a:r>
            <a:r>
              <a:rPr lang="en-US" altLang="zh-CN" sz="2000" b="1" i="1" smtClean="0"/>
              <a:t>p</a:t>
            </a:r>
            <a:r>
              <a:rPr lang="en-US" altLang="zh-CN" sz="2000" b="1" i="1" baseline="-25000" smtClean="0"/>
              <a:t>k</a:t>
            </a:r>
            <a:r>
              <a:rPr lang="en-US" altLang="zh-CN" sz="2000" b="1" smtClean="0"/>
              <a:t>&lt;0</a:t>
            </a:r>
            <a:r>
              <a:rPr lang="en-US" altLang="zh-CN" sz="2000" smtClean="0"/>
              <a:t>, </a:t>
            </a:r>
            <a:r>
              <a:rPr lang="zh-CN" sz="2000" smtClean="0"/>
              <a:t>线段从裁剪边界及延长线的外部延伸到内部，对于不同的边界，有正负不同的</a:t>
            </a:r>
            <a:r>
              <a:rPr lang="en-US" sz="2000" smtClean="0">
                <a:latin typeface="宋体" pitchFamily="2" charset="-122"/>
              </a:rPr>
              <a:t>△</a:t>
            </a:r>
            <a:r>
              <a:rPr lang="en-US" altLang="zh-CN" sz="2000" smtClean="0">
                <a:latin typeface="宋体" pitchFamily="2" charset="-122"/>
              </a:rPr>
              <a:t>X, △Y</a:t>
            </a:r>
          </a:p>
          <a:p>
            <a:pPr lvl="1" algn="just" eaLnBrk="1" hangingPunct="1"/>
            <a:r>
              <a:rPr lang="zh-CN" sz="2000" smtClean="0"/>
              <a:t>当</a:t>
            </a:r>
            <a:r>
              <a:rPr lang="en-US" altLang="zh-CN" sz="2000" b="1" i="1" smtClean="0"/>
              <a:t>p</a:t>
            </a:r>
            <a:r>
              <a:rPr lang="en-US" altLang="zh-CN" sz="2000" b="1" i="1" baseline="-25000" smtClean="0"/>
              <a:t>k</a:t>
            </a:r>
            <a:r>
              <a:rPr lang="en-US" altLang="zh-CN" sz="2000" b="1" smtClean="0"/>
              <a:t>&gt;0</a:t>
            </a:r>
            <a:r>
              <a:rPr lang="en-US" altLang="zh-CN" sz="2000" smtClean="0"/>
              <a:t>, </a:t>
            </a:r>
            <a:r>
              <a:rPr lang="zh-CN" sz="2000" smtClean="0"/>
              <a:t>线段从裁剪边界及延长线的内部延伸到外部，对于不同的边界，有正负不同的</a:t>
            </a:r>
            <a:r>
              <a:rPr lang="en-US" sz="2000" smtClean="0">
                <a:latin typeface="宋体" pitchFamily="2" charset="-122"/>
              </a:rPr>
              <a:t>△</a:t>
            </a:r>
            <a:r>
              <a:rPr lang="en-US" altLang="zh-CN" sz="2000" smtClean="0">
                <a:latin typeface="宋体" pitchFamily="2" charset="-122"/>
              </a:rPr>
              <a:t>X, △Y</a:t>
            </a:r>
            <a:endParaRPr lang="zh-CN" altLang="zh-CN" sz="2000" smtClean="0"/>
          </a:p>
          <a:p>
            <a:pPr lvl="1" algn="just" eaLnBrk="1" hangingPunct="1"/>
            <a:r>
              <a:rPr lang="zh-CN" sz="2000" smtClean="0"/>
              <a:t>当</a:t>
            </a:r>
            <a:r>
              <a:rPr lang="en-US" altLang="zh-CN" sz="2000" i="1" smtClean="0"/>
              <a:t>p</a:t>
            </a:r>
            <a:r>
              <a:rPr lang="en-US" altLang="zh-CN" sz="2000" i="1" baseline="-25000" smtClean="0"/>
              <a:t>k</a:t>
            </a:r>
            <a:r>
              <a:rPr lang="en-US" altLang="zh-CN" sz="2000" smtClean="0"/>
              <a:t>≠0</a:t>
            </a:r>
            <a:r>
              <a:rPr lang="zh-CN" sz="2000" smtClean="0"/>
              <a:t>，可以计算出线段与边界</a:t>
            </a:r>
            <a:r>
              <a:rPr lang="en-US" altLang="zh-CN" sz="2000" i="1" smtClean="0"/>
              <a:t>k</a:t>
            </a:r>
            <a:r>
              <a:rPr lang="zh-CN" sz="2000" smtClean="0"/>
              <a:t>的延长线的交点的</a:t>
            </a:r>
            <a:r>
              <a:rPr lang="en-US" altLang="zh-CN" sz="2000" i="1" smtClean="0"/>
              <a:t>u</a:t>
            </a:r>
            <a:r>
              <a:rPr lang="zh-CN" sz="2000" smtClean="0"/>
              <a:t>值：</a:t>
            </a:r>
            <a:r>
              <a:rPr lang="en-US" altLang="zh-CN" sz="2000" i="1" smtClean="0"/>
              <a:t>u=q</a:t>
            </a:r>
            <a:r>
              <a:rPr lang="en-US" altLang="zh-CN" sz="2000" i="1" baseline="-25000" smtClean="0"/>
              <a:t>k</a:t>
            </a:r>
            <a:r>
              <a:rPr lang="en-US" altLang="zh-CN" sz="2000" smtClean="0"/>
              <a:t>/</a:t>
            </a:r>
            <a:r>
              <a:rPr lang="en-US" altLang="zh-CN" sz="2000" i="1" smtClean="0"/>
              <a:t>p</a:t>
            </a:r>
            <a:r>
              <a:rPr lang="en-US" altLang="zh-CN" sz="2000" i="1" baseline="-25000" smtClean="0"/>
              <a:t>k</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FF7ABF-4EFD-43C3-8463-5B024A44B5DB}" type="datetime1">
              <a:rPr lang="en-US" altLang="zh-CN" sz="1400"/>
              <a:pPr eaLnBrk="1" hangingPunct="1"/>
              <a:t>12/30/2016</a:t>
            </a:fld>
            <a:endParaRPr lang="en-US" altLang="zh-CN" sz="1400"/>
          </a:p>
        </p:txBody>
      </p:sp>
      <p:sp>
        <p:nvSpPr>
          <p:cNvPr id="25604"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7B173F38-FDC6-4C64-AE36-EAEE35F4B59B}" type="slidenum">
              <a:rPr lang="en-US" altLang="zh-CN" sz="1400"/>
              <a:pPr algn="r" eaLnBrk="1" hangingPunct="1"/>
              <a:t>88</a:t>
            </a:fld>
            <a:endParaRPr lang="en-US" altLang="zh-CN" sz="1400"/>
          </a:p>
        </p:txBody>
      </p:sp>
      <p:sp>
        <p:nvSpPr>
          <p:cNvPr id="25605" name="Rectangle 2"/>
          <p:cNvSpPr>
            <a:spLocks noGrp="1" noRot="1" noChangeArrowheads="1"/>
          </p:cNvSpPr>
          <p:nvPr>
            <p:ph type="title" idx="4294967295"/>
          </p:nvPr>
        </p:nvSpPr>
        <p:spPr/>
        <p:txBody>
          <a:bodyPr/>
          <a:lstStyle/>
          <a:p>
            <a:pPr eaLnBrk="1" hangingPunct="1"/>
            <a:r>
              <a:rPr lang="zh-CN" b="1" u="sng" smtClean="0"/>
              <a:t>第四章：光栅图形学</a:t>
            </a:r>
          </a:p>
        </p:txBody>
      </p:sp>
      <p:graphicFrame>
        <p:nvGraphicFramePr>
          <p:cNvPr id="25602" name="Object 5"/>
          <p:cNvGraphicFramePr>
            <a:graphicFrameLocks noChangeAspect="1"/>
          </p:cNvGraphicFramePr>
          <p:nvPr/>
        </p:nvGraphicFramePr>
        <p:xfrm>
          <a:off x="1258888" y="1773238"/>
          <a:ext cx="6688137" cy="4392612"/>
        </p:xfrm>
        <a:graphic>
          <a:graphicData uri="http://schemas.openxmlformats.org/presentationml/2006/ole">
            <mc:AlternateContent xmlns:mc="http://schemas.openxmlformats.org/markup-compatibility/2006">
              <mc:Choice xmlns:v="urn:schemas-microsoft-com:vml" Requires="v">
                <p:oleObj spid="_x0000_s25609" r:id="rId3" imgW="6687483" imgH="4723810" progId="Paint.Picture">
                  <p:embed/>
                </p:oleObj>
              </mc:Choice>
              <mc:Fallback>
                <p:oleObj r:id="rId3" imgW="6687483" imgH="472381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3238"/>
                        <a:ext cx="668813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0BBC6E-5812-42D1-9F3D-1DC14B72D1E4}" type="datetime1">
              <a:rPr lang="en-US" altLang="zh-CN" sz="1400"/>
              <a:pPr eaLnBrk="1" hangingPunct="1"/>
              <a:t>12/30/2016</a:t>
            </a:fld>
            <a:endParaRPr lang="en-US" altLang="zh-CN" sz="1400"/>
          </a:p>
        </p:txBody>
      </p:sp>
      <p:sp>
        <p:nvSpPr>
          <p:cNvPr id="9625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BCAFBB6-F152-4FDD-B5DA-74CD19964390}" type="slidenum">
              <a:rPr lang="en-US" altLang="zh-CN" sz="1400"/>
              <a:pPr algn="r" eaLnBrk="1" hangingPunct="1"/>
              <a:t>89</a:t>
            </a:fld>
            <a:endParaRPr lang="en-US" altLang="zh-CN" sz="1400"/>
          </a:p>
        </p:txBody>
      </p:sp>
      <p:sp>
        <p:nvSpPr>
          <p:cNvPr id="9626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6261" name="Rectangle 3"/>
          <p:cNvSpPr>
            <a:spLocks noGrp="1" noRot="1" noChangeArrowheads="1"/>
          </p:cNvSpPr>
          <p:nvPr>
            <p:ph type="body" idx="4294967295"/>
          </p:nvPr>
        </p:nvSpPr>
        <p:spPr/>
        <p:txBody>
          <a:bodyPr/>
          <a:lstStyle/>
          <a:p>
            <a:pPr lvl="1" algn="just" eaLnBrk="1" hangingPunct="1"/>
            <a:r>
              <a:rPr lang="zh-CN" sz="2000" smtClean="0"/>
              <a:t>对于每条直线，计算参数</a:t>
            </a:r>
            <a:r>
              <a:rPr lang="en-US" altLang="zh-CN" sz="2000" i="1" smtClean="0"/>
              <a:t>u</a:t>
            </a:r>
            <a:r>
              <a:rPr lang="en-US" altLang="zh-CN" sz="2000" smtClean="0"/>
              <a:t>1</a:t>
            </a:r>
            <a:r>
              <a:rPr lang="zh-CN" sz="2000" smtClean="0"/>
              <a:t>和</a:t>
            </a:r>
            <a:r>
              <a:rPr lang="en-US" altLang="zh-CN" sz="2000" i="1" smtClean="0"/>
              <a:t>u</a:t>
            </a:r>
            <a:r>
              <a:rPr lang="en-US" altLang="zh-CN" sz="2000" smtClean="0"/>
              <a:t>2</a:t>
            </a:r>
            <a:r>
              <a:rPr lang="zh-CN" sz="2000" smtClean="0"/>
              <a:t>，它们定义了在裁剪矩形内的线段部分</a:t>
            </a:r>
          </a:p>
          <a:p>
            <a:pPr lvl="2" algn="just" eaLnBrk="1" hangingPunct="1"/>
            <a:r>
              <a:rPr lang="en-US" altLang="zh-CN" sz="1800" i="1" smtClean="0"/>
              <a:t>u</a:t>
            </a:r>
            <a:r>
              <a:rPr lang="en-US" altLang="zh-CN" sz="1800" smtClean="0"/>
              <a:t>1</a:t>
            </a:r>
            <a:r>
              <a:rPr lang="zh-CN" sz="1800" smtClean="0"/>
              <a:t>的值由线段从外到内遇到的矩形边界所决定</a:t>
            </a:r>
            <a:r>
              <a:rPr lang="en-US" altLang="zh-CN" sz="1800" smtClean="0"/>
              <a:t>(</a:t>
            </a:r>
            <a:r>
              <a:rPr lang="en-US" altLang="zh-CN" sz="1800" i="1" smtClean="0"/>
              <a:t>p</a:t>
            </a:r>
            <a:r>
              <a:rPr lang="en-US" altLang="zh-CN" sz="1800" smtClean="0"/>
              <a:t>&lt;0)</a:t>
            </a:r>
            <a:r>
              <a:rPr lang="zh-CN" sz="1800" smtClean="0"/>
              <a:t>。对这些边界计算</a:t>
            </a:r>
            <a:r>
              <a:rPr lang="en-US" altLang="zh-CN" sz="1800" i="1" smtClean="0"/>
              <a:t>r</a:t>
            </a:r>
            <a:r>
              <a:rPr lang="en-US" altLang="zh-CN" sz="1800" i="1" baseline="-25000" smtClean="0"/>
              <a:t>k</a:t>
            </a:r>
            <a:r>
              <a:rPr lang="en-US" altLang="zh-CN" sz="1800" smtClean="0"/>
              <a:t>=</a:t>
            </a:r>
            <a:r>
              <a:rPr lang="en-US" altLang="zh-CN" sz="1800" i="1" smtClean="0"/>
              <a:t>q</a:t>
            </a:r>
            <a:r>
              <a:rPr lang="en-US" altLang="zh-CN" sz="1800" i="1" baseline="-25000" smtClean="0"/>
              <a:t>k</a:t>
            </a:r>
            <a:r>
              <a:rPr lang="en-US" altLang="zh-CN" sz="1800" smtClean="0"/>
              <a:t>/</a:t>
            </a:r>
            <a:r>
              <a:rPr lang="en-US" altLang="zh-CN" sz="1800" i="1" smtClean="0"/>
              <a:t>p</a:t>
            </a:r>
            <a:r>
              <a:rPr lang="en-US" altLang="zh-CN" sz="1800" i="1" baseline="-25000" smtClean="0"/>
              <a:t>k</a:t>
            </a:r>
            <a:r>
              <a:rPr lang="en-US" altLang="zh-CN" sz="1800" smtClean="0"/>
              <a:t>(</a:t>
            </a:r>
            <a:r>
              <a:rPr lang="en-US" altLang="zh-CN" sz="1800" i="1" smtClean="0"/>
              <a:t>r</a:t>
            </a:r>
            <a:r>
              <a:rPr lang="en-US" altLang="zh-CN" sz="1800" i="1" baseline="-25000" smtClean="0"/>
              <a:t>k</a:t>
            </a:r>
            <a:r>
              <a:rPr lang="en-US" altLang="zh-CN" sz="1800" smtClean="0"/>
              <a:t>&gt;0)</a:t>
            </a:r>
            <a:r>
              <a:rPr lang="zh-CN" sz="1800" smtClean="0"/>
              <a:t>。</a:t>
            </a:r>
            <a:r>
              <a:rPr lang="en-US" altLang="zh-CN" sz="1800" i="1" smtClean="0"/>
              <a:t>u</a:t>
            </a:r>
            <a:r>
              <a:rPr lang="en-US" altLang="zh-CN" sz="1800" smtClean="0"/>
              <a:t>1</a:t>
            </a:r>
            <a:r>
              <a:rPr lang="zh-CN" sz="1800" smtClean="0"/>
              <a:t>取</a:t>
            </a:r>
            <a:r>
              <a:rPr lang="en-US" altLang="zh-CN" sz="1800" smtClean="0"/>
              <a:t>0</a:t>
            </a:r>
            <a:r>
              <a:rPr lang="zh-CN" sz="1800" smtClean="0"/>
              <a:t>和各个</a:t>
            </a:r>
            <a:r>
              <a:rPr lang="en-US" altLang="zh-CN" sz="1800" i="1" smtClean="0"/>
              <a:t>r</a:t>
            </a:r>
            <a:r>
              <a:rPr lang="en-US" altLang="zh-CN" sz="1800" i="1" baseline="-25000" smtClean="0"/>
              <a:t>k</a:t>
            </a:r>
            <a:r>
              <a:rPr lang="zh-CN" sz="1800" smtClean="0"/>
              <a:t>值之中的最大值</a:t>
            </a:r>
          </a:p>
          <a:p>
            <a:pPr lvl="2" algn="just" eaLnBrk="1" hangingPunct="1"/>
            <a:r>
              <a:rPr lang="en-US" altLang="zh-CN" sz="1800" i="1" smtClean="0"/>
              <a:t>u</a:t>
            </a:r>
            <a:r>
              <a:rPr lang="en-US" altLang="zh-CN" sz="1800" smtClean="0"/>
              <a:t>2</a:t>
            </a:r>
            <a:r>
              <a:rPr lang="zh-CN" sz="1800" smtClean="0"/>
              <a:t>的值由线段从内到外遇到的矩形边界所决定</a:t>
            </a:r>
            <a:r>
              <a:rPr lang="en-US" altLang="zh-CN" sz="1800" smtClean="0"/>
              <a:t>(</a:t>
            </a:r>
            <a:r>
              <a:rPr lang="en-US" altLang="zh-CN" sz="1800" i="1" smtClean="0"/>
              <a:t>p</a:t>
            </a:r>
            <a:r>
              <a:rPr lang="en-US" altLang="zh-CN" sz="1800" smtClean="0"/>
              <a:t>&gt;0)</a:t>
            </a:r>
            <a:r>
              <a:rPr lang="zh-CN" sz="1800" smtClean="0"/>
              <a:t>。对这些边界计算</a:t>
            </a:r>
            <a:r>
              <a:rPr lang="en-US" altLang="zh-CN" sz="1800" i="1" smtClean="0"/>
              <a:t>r</a:t>
            </a:r>
            <a:r>
              <a:rPr lang="en-US" altLang="zh-CN" sz="1800" i="1" baseline="-25000" smtClean="0"/>
              <a:t>k</a:t>
            </a:r>
            <a:r>
              <a:rPr lang="en-US" altLang="zh-CN" sz="1800" smtClean="0"/>
              <a:t>=</a:t>
            </a:r>
            <a:r>
              <a:rPr lang="en-US" altLang="zh-CN" sz="1800" i="1" smtClean="0"/>
              <a:t>q</a:t>
            </a:r>
            <a:r>
              <a:rPr lang="en-US" altLang="zh-CN" sz="1800" i="1" baseline="-25000" smtClean="0"/>
              <a:t>k</a:t>
            </a:r>
            <a:r>
              <a:rPr lang="en-US" altLang="zh-CN" sz="1800" smtClean="0"/>
              <a:t>/</a:t>
            </a:r>
            <a:r>
              <a:rPr lang="en-US" altLang="zh-CN" sz="1800" i="1" smtClean="0"/>
              <a:t>p</a:t>
            </a:r>
            <a:r>
              <a:rPr lang="en-US" altLang="zh-CN" sz="1800" i="1" baseline="-25000" smtClean="0"/>
              <a:t>k</a:t>
            </a:r>
            <a:r>
              <a:rPr lang="en-US" altLang="zh-CN" sz="1800" smtClean="0"/>
              <a:t> (</a:t>
            </a:r>
            <a:r>
              <a:rPr lang="en-US" altLang="zh-CN" sz="1800" i="1" smtClean="0"/>
              <a:t>r</a:t>
            </a:r>
            <a:r>
              <a:rPr lang="en-US" altLang="zh-CN" sz="1800" i="1" baseline="-25000" smtClean="0"/>
              <a:t>k</a:t>
            </a:r>
            <a:r>
              <a:rPr lang="en-US" altLang="zh-CN" sz="1800" smtClean="0"/>
              <a:t>&gt;0)</a:t>
            </a:r>
            <a:r>
              <a:rPr lang="zh-CN" sz="1800" smtClean="0"/>
              <a:t>。</a:t>
            </a:r>
            <a:r>
              <a:rPr lang="en-US" altLang="zh-CN" sz="1800" i="1" smtClean="0"/>
              <a:t>u</a:t>
            </a:r>
            <a:r>
              <a:rPr lang="en-US" altLang="zh-CN" sz="1800" smtClean="0"/>
              <a:t>2</a:t>
            </a:r>
            <a:r>
              <a:rPr lang="zh-CN" sz="1800" smtClean="0"/>
              <a:t>取</a:t>
            </a:r>
            <a:r>
              <a:rPr lang="en-US" altLang="zh-CN" sz="1800" smtClean="0"/>
              <a:t>1</a:t>
            </a:r>
            <a:r>
              <a:rPr lang="zh-CN" sz="1800" smtClean="0"/>
              <a:t>和各个</a:t>
            </a:r>
            <a:r>
              <a:rPr lang="en-US" altLang="zh-CN" sz="1800" i="1" smtClean="0"/>
              <a:t>r</a:t>
            </a:r>
            <a:r>
              <a:rPr lang="en-US" altLang="zh-CN" sz="1800" i="1" baseline="-25000" smtClean="0"/>
              <a:t>k</a:t>
            </a:r>
            <a:r>
              <a:rPr lang="zh-CN" sz="1800" smtClean="0"/>
              <a:t>值之中的最小值</a:t>
            </a:r>
          </a:p>
          <a:p>
            <a:pPr lvl="2" algn="just" eaLnBrk="1" hangingPunct="1"/>
            <a:r>
              <a:rPr lang="zh-CN" sz="1800" smtClean="0"/>
              <a:t>如果</a:t>
            </a:r>
            <a:r>
              <a:rPr lang="en-US" altLang="zh-CN" sz="1800" i="1" smtClean="0"/>
              <a:t>u</a:t>
            </a:r>
            <a:r>
              <a:rPr lang="en-US" altLang="zh-CN" sz="1800" smtClean="0"/>
              <a:t>1&gt;</a:t>
            </a:r>
            <a:r>
              <a:rPr lang="en-US" altLang="zh-CN" sz="1800" i="1" smtClean="0"/>
              <a:t>u</a:t>
            </a:r>
            <a:r>
              <a:rPr lang="en-US" altLang="zh-CN" sz="1800" smtClean="0"/>
              <a:t>2</a:t>
            </a:r>
            <a:r>
              <a:rPr lang="zh-CN" sz="1800" smtClean="0"/>
              <a:t>，则线段完全落在裁剪窗口之外，被舍弃。否则裁剪线段由参数</a:t>
            </a:r>
            <a:r>
              <a:rPr lang="en-US" altLang="zh-CN" sz="1800" i="1" smtClean="0"/>
              <a:t>u</a:t>
            </a:r>
            <a:r>
              <a:rPr lang="zh-CN" sz="1800" smtClean="0"/>
              <a:t>的两个值</a:t>
            </a:r>
            <a:r>
              <a:rPr lang="en-US" altLang="zh-CN" sz="1800" i="1" smtClean="0"/>
              <a:t>u</a:t>
            </a:r>
            <a:r>
              <a:rPr lang="en-US" altLang="zh-CN" sz="1800" smtClean="0"/>
              <a:t>1, </a:t>
            </a:r>
            <a:r>
              <a:rPr lang="en-US" altLang="zh-CN" sz="1800" i="1" smtClean="0"/>
              <a:t>u</a:t>
            </a:r>
            <a:r>
              <a:rPr lang="en-US" altLang="zh-CN" sz="1800" smtClean="0"/>
              <a:t>2</a:t>
            </a:r>
            <a:r>
              <a:rPr lang="zh-CN" sz="1800" smtClean="0"/>
              <a:t>计算出来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138C2C-3AAB-4F9F-BAD2-CD38519BD249}" type="datetime1">
              <a:rPr lang="en-US" altLang="zh-CN" sz="1400"/>
              <a:pPr eaLnBrk="1" hangingPunct="1"/>
              <a:t>12/30/2016</a:t>
            </a:fld>
            <a:endParaRPr lang="en-US" altLang="zh-CN" sz="1400"/>
          </a:p>
        </p:txBody>
      </p:sp>
      <p:sp>
        <p:nvSpPr>
          <p:cNvPr id="3993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254EA406-C6EA-4391-A0A0-86F3996D78E5}" type="slidenum">
              <a:rPr lang="en-US" altLang="zh-CN" sz="1400"/>
              <a:pPr algn="r" eaLnBrk="1" hangingPunct="1"/>
              <a:t>9</a:t>
            </a:fld>
            <a:endParaRPr lang="en-US" altLang="zh-CN" sz="1400"/>
          </a:p>
        </p:txBody>
      </p:sp>
      <p:sp>
        <p:nvSpPr>
          <p:cNvPr id="3994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39941" name="Rectangle 3"/>
          <p:cNvSpPr>
            <a:spLocks noGrp="1" noRot="1" noChangeArrowheads="1"/>
          </p:cNvSpPr>
          <p:nvPr>
            <p:ph type="body" idx="4294967295"/>
          </p:nvPr>
        </p:nvSpPr>
        <p:spPr/>
        <p:txBody>
          <a:bodyPr/>
          <a:lstStyle/>
          <a:p>
            <a:pPr lvl="1" algn="just" eaLnBrk="1" hangingPunct="1"/>
            <a:r>
              <a:rPr lang="en-US" altLang="zh-CN" sz="2000" dirty="0" smtClean="0"/>
              <a:t>M</a:t>
            </a:r>
            <a:r>
              <a:rPr lang="zh-CN" sz="2000" dirty="0" smtClean="0"/>
              <a:t>与</a:t>
            </a:r>
            <a:r>
              <a:rPr lang="en-US" altLang="zh-CN" sz="2000" dirty="0" smtClean="0"/>
              <a:t>Q</a:t>
            </a:r>
            <a:r>
              <a:rPr lang="zh-CN" sz="2000" dirty="0" smtClean="0"/>
              <a:t>关系的判别</a:t>
            </a:r>
          </a:p>
          <a:p>
            <a:pPr lvl="2" algn="just" eaLnBrk="1" hangingPunct="1"/>
            <a:r>
              <a:rPr lang="zh-CN" sz="1800" dirty="0" smtClean="0"/>
              <a:t>过点</a:t>
            </a:r>
            <a:r>
              <a:rPr lang="en-US" altLang="zh-CN" sz="1800" dirty="0" smtClean="0"/>
              <a:t>(</a:t>
            </a:r>
            <a:r>
              <a:rPr lang="en-US" altLang="zh-CN" sz="1800" i="1" dirty="0" smtClean="0"/>
              <a:t>x</a:t>
            </a:r>
            <a:r>
              <a:rPr lang="en-US" altLang="zh-CN" sz="1800" dirty="0" smtClean="0"/>
              <a:t>0, </a:t>
            </a:r>
            <a:r>
              <a:rPr lang="en-US" altLang="zh-CN" sz="1800" i="1" dirty="0" smtClean="0"/>
              <a:t>y</a:t>
            </a:r>
            <a:r>
              <a:rPr lang="en-US" altLang="zh-CN" sz="1800" dirty="0" smtClean="0"/>
              <a:t>0)</a:t>
            </a:r>
            <a:r>
              <a:rPr lang="zh-CN" sz="1800" dirty="0" smtClean="0"/>
              <a:t>、</a:t>
            </a:r>
            <a:r>
              <a:rPr lang="en-US" altLang="zh-CN" sz="1800" dirty="0" smtClean="0"/>
              <a:t>(</a:t>
            </a:r>
            <a:r>
              <a:rPr lang="en-US" altLang="zh-CN" sz="1800" i="1" dirty="0" smtClean="0"/>
              <a:t>x</a:t>
            </a:r>
            <a:r>
              <a:rPr lang="en-US" altLang="zh-CN" sz="1800" dirty="0" smtClean="0"/>
              <a:t>1, </a:t>
            </a:r>
            <a:r>
              <a:rPr lang="en-US" altLang="zh-CN" sz="1800" i="1" dirty="0" smtClean="0"/>
              <a:t>y</a:t>
            </a:r>
            <a:r>
              <a:rPr lang="en-US" altLang="zh-CN" sz="1800" dirty="0" smtClean="0"/>
              <a:t>1)</a:t>
            </a:r>
            <a:r>
              <a:rPr lang="zh-CN" sz="1800" dirty="0" smtClean="0"/>
              <a:t>的直线段</a:t>
            </a:r>
            <a:r>
              <a:rPr lang="en-US" altLang="zh-CN" sz="1800" i="1" dirty="0" smtClean="0"/>
              <a:t>L</a:t>
            </a:r>
            <a:r>
              <a:rPr lang="zh-CN" sz="1800" dirty="0" smtClean="0"/>
              <a:t>的方程式为</a:t>
            </a:r>
          </a:p>
          <a:p>
            <a:pPr lvl="3" algn="just" eaLnBrk="1" hangingPunct="1">
              <a:buFont typeface="Wingdings" pitchFamily="2" charset="2"/>
              <a:buNone/>
            </a:pPr>
            <a:r>
              <a:rPr lang="zh-CN" altLang="zh-CN" sz="1600" i="1" dirty="0" smtClean="0"/>
              <a:t>	</a:t>
            </a:r>
            <a:r>
              <a:rPr lang="en-US" altLang="zh-CN" sz="1600" i="1" dirty="0" smtClean="0"/>
              <a:t>F</a:t>
            </a:r>
            <a:r>
              <a:rPr lang="en-US" altLang="zh-CN" sz="1600" dirty="0" smtClean="0"/>
              <a:t>(</a:t>
            </a:r>
            <a:r>
              <a:rPr lang="en-US" altLang="zh-CN" sz="1600" i="1" dirty="0" smtClean="0"/>
              <a:t>x</a:t>
            </a:r>
            <a:r>
              <a:rPr lang="en-US" altLang="zh-CN" sz="1600" dirty="0" smtClean="0"/>
              <a:t>, </a:t>
            </a:r>
            <a:r>
              <a:rPr lang="en-US" altLang="zh-CN" sz="1600" i="1" dirty="0" smtClean="0"/>
              <a:t>y</a:t>
            </a:r>
            <a:r>
              <a:rPr lang="en-US" altLang="zh-CN" sz="1600" dirty="0" smtClean="0"/>
              <a:t>)</a:t>
            </a:r>
            <a:r>
              <a:rPr lang="en-US" altLang="zh-CN" sz="1600" i="1" dirty="0" smtClean="0"/>
              <a:t>=</a:t>
            </a:r>
            <a:r>
              <a:rPr lang="en-US" altLang="zh-CN" sz="1600" i="1" dirty="0" err="1" smtClean="0"/>
              <a:t>ax+by+c</a:t>
            </a:r>
            <a:r>
              <a:rPr lang="en-US" altLang="zh-CN" sz="1600" i="1" dirty="0" smtClean="0"/>
              <a:t>=</a:t>
            </a:r>
            <a:r>
              <a:rPr lang="en-US" altLang="zh-CN" sz="1600" dirty="0" smtClean="0"/>
              <a:t>0</a:t>
            </a:r>
            <a:r>
              <a:rPr lang="zh-CN" sz="1600" dirty="0" smtClean="0"/>
              <a:t>；</a:t>
            </a:r>
            <a:r>
              <a:rPr lang="en-US" altLang="zh-CN" sz="1600" dirty="0" smtClean="0"/>
              <a:t>//</a:t>
            </a:r>
            <a:r>
              <a:rPr lang="en-US" altLang="zh-CN" sz="1600" i="1" dirty="0" smtClean="0"/>
              <a:t>a=y</a:t>
            </a:r>
            <a:r>
              <a:rPr lang="en-US" altLang="zh-CN" sz="1600" dirty="0" smtClean="0"/>
              <a:t>0-</a:t>
            </a:r>
            <a:r>
              <a:rPr lang="en-US" altLang="zh-CN" sz="1600" i="1" dirty="0" smtClean="0"/>
              <a:t>y</a:t>
            </a:r>
            <a:r>
              <a:rPr lang="en-US" altLang="zh-CN" sz="1600" dirty="0" smtClean="0"/>
              <a:t>1, </a:t>
            </a:r>
            <a:r>
              <a:rPr lang="en-US" altLang="zh-CN" sz="1600" i="1" dirty="0" smtClean="0"/>
              <a:t>b</a:t>
            </a:r>
            <a:r>
              <a:rPr lang="en-US" altLang="zh-CN" sz="1600" dirty="0" smtClean="0"/>
              <a:t>=</a:t>
            </a:r>
            <a:r>
              <a:rPr lang="en-US" altLang="zh-CN" sz="1600" i="1" dirty="0" smtClean="0"/>
              <a:t>x</a:t>
            </a:r>
            <a:r>
              <a:rPr lang="en-US" altLang="zh-CN" sz="1600" dirty="0" smtClean="0"/>
              <a:t>1-</a:t>
            </a:r>
            <a:r>
              <a:rPr lang="en-US" altLang="zh-CN" sz="1600" i="1" dirty="0" smtClean="0"/>
              <a:t>x</a:t>
            </a:r>
            <a:r>
              <a:rPr lang="en-US" altLang="zh-CN" sz="1600" dirty="0" smtClean="0"/>
              <a:t>0, </a:t>
            </a:r>
            <a:r>
              <a:rPr lang="en-US" altLang="zh-CN" sz="1600" i="1" dirty="0" smtClean="0"/>
              <a:t>c</a:t>
            </a:r>
            <a:r>
              <a:rPr lang="en-US" altLang="zh-CN" sz="1600" dirty="0" smtClean="0"/>
              <a:t>=</a:t>
            </a:r>
            <a:r>
              <a:rPr lang="en-US" altLang="zh-CN" sz="1600" i="1" dirty="0" smtClean="0"/>
              <a:t>x</a:t>
            </a:r>
            <a:r>
              <a:rPr lang="en-US" altLang="zh-CN" sz="1600" dirty="0" smtClean="0"/>
              <a:t>0</a:t>
            </a:r>
            <a:r>
              <a:rPr lang="en-US" altLang="zh-CN" sz="1600" i="1" dirty="0" smtClean="0"/>
              <a:t>y</a:t>
            </a:r>
            <a:r>
              <a:rPr lang="en-US" altLang="zh-CN" sz="1600" dirty="0" smtClean="0"/>
              <a:t>1-</a:t>
            </a:r>
            <a:r>
              <a:rPr lang="en-US" altLang="zh-CN" sz="1600" i="1" dirty="0" smtClean="0"/>
              <a:t>x</a:t>
            </a:r>
            <a:r>
              <a:rPr lang="en-US" altLang="zh-CN" sz="1600" dirty="0" smtClean="0"/>
              <a:t>1</a:t>
            </a:r>
            <a:r>
              <a:rPr lang="en-US" altLang="zh-CN" sz="1600" i="1" dirty="0" smtClean="0"/>
              <a:t>y</a:t>
            </a:r>
            <a:r>
              <a:rPr lang="en-US" altLang="zh-CN" sz="1600" dirty="0" smtClean="0"/>
              <a:t>0</a:t>
            </a:r>
          </a:p>
          <a:p>
            <a:pPr lvl="2" algn="just" eaLnBrk="1" hangingPunct="1"/>
            <a:r>
              <a:rPr lang="zh-CN" sz="1800" dirty="0" smtClean="0"/>
              <a:t>欲判断中点</a:t>
            </a:r>
            <a:r>
              <a:rPr lang="en-US" altLang="zh-CN" sz="1800" i="1" dirty="0" smtClean="0"/>
              <a:t>M</a:t>
            </a:r>
            <a:r>
              <a:rPr lang="zh-CN" sz="1800" dirty="0" smtClean="0"/>
              <a:t>在</a:t>
            </a:r>
            <a:r>
              <a:rPr lang="en-US" altLang="zh-CN" sz="1800" i="1" dirty="0" smtClean="0"/>
              <a:t>Q</a:t>
            </a:r>
            <a:r>
              <a:rPr lang="zh-CN" sz="1800" dirty="0" smtClean="0"/>
              <a:t>点的上方还是下方，只要把</a:t>
            </a:r>
            <a:r>
              <a:rPr lang="en-US" altLang="zh-CN" sz="1800" i="1" dirty="0" smtClean="0"/>
              <a:t>M</a:t>
            </a:r>
            <a:r>
              <a:rPr lang="zh-CN" sz="1800" dirty="0" smtClean="0"/>
              <a:t>代入</a:t>
            </a:r>
            <a:r>
              <a:rPr lang="en-US" altLang="zh-CN" sz="1800" i="1" dirty="0" smtClean="0"/>
              <a:t>F</a:t>
            </a:r>
            <a:r>
              <a:rPr lang="en-US" altLang="zh-CN" sz="1800" dirty="0" smtClean="0"/>
              <a:t>(</a:t>
            </a:r>
            <a:r>
              <a:rPr lang="en-US" altLang="zh-CN" sz="1800" i="1" dirty="0" smtClean="0"/>
              <a:t>x</a:t>
            </a:r>
            <a:r>
              <a:rPr lang="zh-CN" sz="1800" dirty="0" smtClean="0"/>
              <a:t>，</a:t>
            </a:r>
            <a:r>
              <a:rPr lang="en-US" altLang="zh-CN" sz="1800" i="1" dirty="0" smtClean="0"/>
              <a:t>y</a:t>
            </a:r>
            <a:r>
              <a:rPr lang="en-US" altLang="zh-CN" sz="1800" dirty="0" smtClean="0"/>
              <a:t>)</a:t>
            </a:r>
            <a:r>
              <a:rPr lang="zh-CN" sz="1800" dirty="0" smtClean="0"/>
              <a:t>，并判断它的符号即可。为此，我们构造判别式：</a:t>
            </a:r>
          </a:p>
          <a:p>
            <a:pPr lvl="3" algn="just" eaLnBrk="1" hangingPunct="1">
              <a:buFont typeface="Wingdings" pitchFamily="2" charset="2"/>
              <a:buNone/>
            </a:pPr>
            <a:r>
              <a:rPr lang="zh-CN" altLang="zh-CN" sz="1600" i="1" dirty="0" smtClean="0"/>
              <a:t>	</a:t>
            </a:r>
            <a:r>
              <a:rPr lang="en-US" altLang="zh-CN" sz="1600" i="1" dirty="0" smtClean="0"/>
              <a:t>d</a:t>
            </a:r>
            <a:r>
              <a:rPr lang="en-US" altLang="zh-CN" sz="1600" dirty="0" smtClean="0"/>
              <a:t>=</a:t>
            </a:r>
            <a:r>
              <a:rPr lang="en-US" altLang="zh-CN" sz="1600" i="1" dirty="0" smtClean="0"/>
              <a:t>F</a:t>
            </a:r>
            <a:r>
              <a:rPr lang="en-US" altLang="zh-CN" sz="1600" dirty="0" smtClean="0"/>
              <a:t>(</a:t>
            </a:r>
            <a:r>
              <a:rPr lang="en-US" altLang="zh-CN" sz="1600" i="1" dirty="0" smtClean="0"/>
              <a:t>M</a:t>
            </a:r>
            <a:r>
              <a:rPr lang="en-US" altLang="zh-CN" sz="1600" dirty="0" smtClean="0"/>
              <a:t>)=</a:t>
            </a:r>
            <a:r>
              <a:rPr lang="en-US" altLang="zh-CN" sz="1600" i="1" dirty="0" smtClean="0"/>
              <a:t>F</a:t>
            </a:r>
            <a:r>
              <a:rPr lang="en-US" altLang="zh-CN" sz="1600" dirty="0" smtClean="0"/>
              <a:t>(</a:t>
            </a:r>
            <a:r>
              <a:rPr lang="en-US" altLang="zh-CN" sz="1600" i="1" dirty="0" smtClean="0"/>
              <a:t>xp</a:t>
            </a:r>
            <a:r>
              <a:rPr lang="en-US" altLang="zh-CN" sz="1600" dirty="0" smtClean="0"/>
              <a:t>+1, </a:t>
            </a:r>
            <a:r>
              <a:rPr lang="en-US" altLang="zh-CN" sz="1600" i="1" dirty="0" smtClean="0"/>
              <a:t>yp</a:t>
            </a:r>
            <a:r>
              <a:rPr lang="en-US" altLang="zh-CN" sz="1600" dirty="0" smtClean="0"/>
              <a:t>+0.5)=</a:t>
            </a:r>
            <a:r>
              <a:rPr lang="en-US" altLang="zh-CN" sz="1600" i="1" dirty="0" smtClean="0"/>
              <a:t>a</a:t>
            </a:r>
            <a:r>
              <a:rPr lang="en-US" altLang="zh-CN" sz="1600" dirty="0" smtClean="0"/>
              <a:t>(</a:t>
            </a:r>
            <a:r>
              <a:rPr lang="en-US" altLang="zh-CN" sz="1600" i="1" dirty="0" smtClean="0"/>
              <a:t>xp</a:t>
            </a:r>
            <a:r>
              <a:rPr lang="en-US" altLang="zh-CN" sz="1600" dirty="0" smtClean="0"/>
              <a:t>+1)+</a:t>
            </a:r>
            <a:r>
              <a:rPr lang="en-US" altLang="zh-CN" sz="1600" i="1" dirty="0" smtClean="0"/>
              <a:t>b</a:t>
            </a:r>
            <a:r>
              <a:rPr lang="en-US" altLang="zh-CN" sz="1600" dirty="0" smtClean="0"/>
              <a:t>(</a:t>
            </a:r>
            <a:r>
              <a:rPr lang="en-US" altLang="zh-CN" sz="1600" i="1" dirty="0" smtClean="0"/>
              <a:t>yp</a:t>
            </a:r>
            <a:r>
              <a:rPr lang="en-US" altLang="zh-CN" sz="1600" dirty="0" smtClean="0"/>
              <a:t>+0.5)+</a:t>
            </a:r>
            <a:r>
              <a:rPr lang="en-US" altLang="zh-CN" sz="1600" i="1" dirty="0" smtClean="0"/>
              <a:t>c</a:t>
            </a:r>
            <a:endParaRPr lang="en-US" altLang="zh-CN" sz="1600" dirty="0" smtClean="0"/>
          </a:p>
          <a:p>
            <a:pPr lvl="3" algn="just" eaLnBrk="1" hangingPunct="1"/>
            <a:r>
              <a:rPr lang="zh-CN" sz="1600" dirty="0" smtClean="0"/>
              <a:t>当</a:t>
            </a:r>
            <a:r>
              <a:rPr lang="en-US" altLang="zh-CN" sz="1600" i="1" dirty="0" smtClean="0"/>
              <a:t>d</a:t>
            </a:r>
            <a:r>
              <a:rPr lang="en-US" altLang="zh-CN" sz="1600" dirty="0" smtClean="0"/>
              <a:t>&lt;0</a:t>
            </a:r>
            <a:r>
              <a:rPr lang="zh-CN" sz="1600" dirty="0" smtClean="0"/>
              <a:t>时，</a:t>
            </a:r>
            <a:r>
              <a:rPr lang="en-US" altLang="zh-CN" sz="1600" i="1" dirty="0" smtClean="0"/>
              <a:t>M</a:t>
            </a:r>
            <a:r>
              <a:rPr lang="zh-CN" sz="1600" dirty="0" smtClean="0"/>
              <a:t>在</a:t>
            </a:r>
            <a:r>
              <a:rPr lang="en-US" altLang="zh-CN" sz="1600" i="1" dirty="0" smtClean="0"/>
              <a:t>L</a:t>
            </a:r>
            <a:r>
              <a:rPr lang="en-US" altLang="zh-CN" sz="1600" dirty="0" smtClean="0"/>
              <a:t>(</a:t>
            </a:r>
            <a:r>
              <a:rPr lang="en-US" altLang="zh-CN" sz="1600" i="1" dirty="0" smtClean="0"/>
              <a:t>Q</a:t>
            </a:r>
            <a:r>
              <a:rPr lang="zh-CN" sz="1600" dirty="0" smtClean="0"/>
              <a:t>点</a:t>
            </a:r>
            <a:r>
              <a:rPr lang="en-US" altLang="zh-CN" sz="1600" dirty="0" smtClean="0"/>
              <a:t>)</a:t>
            </a:r>
            <a:r>
              <a:rPr lang="zh-CN" sz="1600" dirty="0" smtClean="0"/>
              <a:t>下方，取</a:t>
            </a:r>
            <a:r>
              <a:rPr lang="en-US" altLang="zh-CN" sz="1600" i="1" dirty="0" smtClean="0"/>
              <a:t>P</a:t>
            </a:r>
            <a:r>
              <a:rPr lang="en-US" altLang="zh-CN" sz="1600" dirty="0" smtClean="0"/>
              <a:t>2</a:t>
            </a:r>
            <a:r>
              <a:rPr lang="zh-CN" sz="1600" dirty="0" smtClean="0"/>
              <a:t>为下一个象素；</a:t>
            </a:r>
          </a:p>
          <a:p>
            <a:pPr lvl="3" algn="just" eaLnBrk="1" hangingPunct="1"/>
            <a:r>
              <a:rPr lang="zh-CN" sz="1600" dirty="0" smtClean="0"/>
              <a:t>当</a:t>
            </a:r>
            <a:r>
              <a:rPr lang="en-US" altLang="zh-CN" sz="1600" i="1" dirty="0" smtClean="0"/>
              <a:t>d&gt;</a:t>
            </a:r>
            <a:r>
              <a:rPr lang="en-US" altLang="zh-CN" sz="1600" dirty="0" smtClean="0"/>
              <a:t>0</a:t>
            </a:r>
            <a:r>
              <a:rPr lang="zh-CN" sz="1600" dirty="0" smtClean="0"/>
              <a:t>时，</a:t>
            </a:r>
            <a:r>
              <a:rPr lang="en-US" altLang="zh-CN" sz="1600" i="1" dirty="0" smtClean="0"/>
              <a:t>M</a:t>
            </a:r>
            <a:r>
              <a:rPr lang="zh-CN" sz="1600" dirty="0" smtClean="0"/>
              <a:t>在</a:t>
            </a:r>
            <a:r>
              <a:rPr lang="en-US" altLang="zh-CN" sz="1600" i="1" dirty="0" smtClean="0"/>
              <a:t>L</a:t>
            </a:r>
            <a:r>
              <a:rPr lang="en-US" altLang="zh-CN" sz="1600" dirty="0" smtClean="0"/>
              <a:t>(</a:t>
            </a:r>
            <a:r>
              <a:rPr lang="en-US" altLang="zh-CN" sz="1600" i="1" dirty="0" smtClean="0"/>
              <a:t>Q</a:t>
            </a:r>
            <a:r>
              <a:rPr lang="zh-CN" sz="1600" dirty="0" smtClean="0"/>
              <a:t>点</a:t>
            </a:r>
            <a:r>
              <a:rPr lang="en-US" altLang="zh-CN" sz="1600" dirty="0" smtClean="0"/>
              <a:t>)</a:t>
            </a:r>
            <a:r>
              <a:rPr lang="zh-CN" sz="1600" dirty="0" smtClean="0"/>
              <a:t>上方，取</a:t>
            </a:r>
            <a:r>
              <a:rPr lang="en-US" altLang="zh-CN" sz="1600" i="1" dirty="0" smtClean="0"/>
              <a:t>P</a:t>
            </a:r>
            <a:r>
              <a:rPr lang="en-US" altLang="zh-CN" sz="1600" dirty="0" smtClean="0"/>
              <a:t>1</a:t>
            </a:r>
            <a:r>
              <a:rPr lang="zh-CN" sz="1600" dirty="0" smtClean="0"/>
              <a:t>为下一个象素；</a:t>
            </a:r>
          </a:p>
          <a:p>
            <a:pPr lvl="3" algn="just" eaLnBrk="1" hangingPunct="1"/>
            <a:r>
              <a:rPr lang="zh-CN" sz="1600" dirty="0" smtClean="0"/>
              <a:t>当</a:t>
            </a:r>
            <a:r>
              <a:rPr lang="en-US" altLang="zh-CN" sz="1600" i="1" dirty="0" smtClean="0"/>
              <a:t>d=</a:t>
            </a:r>
            <a:r>
              <a:rPr lang="en-US" altLang="zh-CN" sz="1600" dirty="0" smtClean="0"/>
              <a:t>0</a:t>
            </a:r>
            <a:r>
              <a:rPr lang="zh-CN" sz="1600" dirty="0" smtClean="0"/>
              <a:t>时，选</a:t>
            </a:r>
            <a:r>
              <a:rPr lang="en-US" altLang="zh-CN" sz="1600" i="1" dirty="0" smtClean="0"/>
              <a:t>P</a:t>
            </a:r>
            <a:r>
              <a:rPr lang="en-US" altLang="zh-CN" sz="1600" dirty="0" smtClean="0"/>
              <a:t>1</a:t>
            </a:r>
            <a:r>
              <a:rPr lang="zh-CN" sz="1600" dirty="0" smtClean="0"/>
              <a:t>或</a:t>
            </a:r>
            <a:r>
              <a:rPr lang="en-US" altLang="zh-CN" sz="1600" i="1" dirty="0" smtClean="0"/>
              <a:t>P</a:t>
            </a:r>
            <a:r>
              <a:rPr lang="en-US" altLang="zh-CN" sz="1600" dirty="0" smtClean="0"/>
              <a:t>2</a:t>
            </a:r>
            <a:r>
              <a:rPr lang="zh-CN" sz="1600" dirty="0" smtClean="0"/>
              <a:t>均可，约定取</a:t>
            </a:r>
            <a:r>
              <a:rPr lang="en-US" altLang="zh-CN" sz="1600" i="1" dirty="0" smtClean="0"/>
              <a:t>P</a:t>
            </a:r>
            <a:r>
              <a:rPr lang="en-US" altLang="zh-CN" sz="1600" dirty="0" smtClean="0"/>
              <a:t>1</a:t>
            </a:r>
            <a:r>
              <a:rPr lang="zh-CN" sz="1600" dirty="0" smtClean="0"/>
              <a:t>为下一个象素；</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2685E7-54A9-4EE5-B656-8FEB2DE4FF07}" type="datetime1">
              <a:rPr lang="en-US" altLang="zh-CN" sz="1400"/>
              <a:pPr eaLnBrk="1" hangingPunct="1"/>
              <a:t>12/30/2016</a:t>
            </a:fld>
            <a:endParaRPr lang="en-US" altLang="zh-CN" sz="1400"/>
          </a:p>
        </p:txBody>
      </p:sp>
      <p:sp>
        <p:nvSpPr>
          <p:cNvPr id="9728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6124788E-6DA7-4B96-99E3-5EE010082B25}" type="slidenum">
              <a:rPr lang="en-US" altLang="zh-CN" sz="1400"/>
              <a:pPr algn="r" eaLnBrk="1" hangingPunct="1"/>
              <a:t>90</a:t>
            </a:fld>
            <a:endParaRPr lang="en-US" altLang="zh-CN" sz="1400"/>
          </a:p>
        </p:txBody>
      </p:sp>
      <p:sp>
        <p:nvSpPr>
          <p:cNvPr id="9728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7285" name="Rectangle 3"/>
          <p:cNvSpPr>
            <a:spLocks noGrp="1" noRot="1" noChangeArrowheads="1"/>
          </p:cNvSpPr>
          <p:nvPr>
            <p:ph type="body" idx="4294967295"/>
          </p:nvPr>
        </p:nvSpPr>
        <p:spPr/>
        <p:txBody>
          <a:bodyPr/>
          <a:lstStyle/>
          <a:p>
            <a:pPr algn="just" eaLnBrk="1" hangingPunct="1"/>
            <a:r>
              <a:rPr lang="zh-CN" sz="1800" smtClean="0"/>
              <a:t>梁友栋</a:t>
            </a:r>
            <a:r>
              <a:rPr lang="en-US" altLang="zh-CN" sz="1800" smtClean="0"/>
              <a:t>—Barskey</a:t>
            </a:r>
            <a:r>
              <a:rPr lang="zh-CN" sz="1800" smtClean="0"/>
              <a:t>算法</a:t>
            </a:r>
          </a:p>
          <a:p>
            <a:pPr algn="just" eaLnBrk="1" hangingPunct="1">
              <a:buClr>
                <a:schemeClr val="tx1"/>
              </a:buClr>
              <a:buFont typeface="Wingdings" pitchFamily="2" charset="2"/>
              <a:buNone/>
            </a:pPr>
            <a:r>
              <a:rPr lang="en-US" altLang="zh-CN" sz="1600" smtClean="0"/>
              <a:t>void LB_LineClip(x1,y1,x2,y2,XL,XR,YB,YT)</a:t>
            </a:r>
          </a:p>
          <a:p>
            <a:pPr algn="just" eaLnBrk="1" hangingPunct="1">
              <a:buClr>
                <a:schemeClr val="tx1"/>
              </a:buClr>
              <a:buFont typeface="Wingdings" pitchFamily="2" charset="2"/>
              <a:buNone/>
            </a:pPr>
            <a:r>
              <a:rPr lang="en-US" altLang="zh-CN" sz="1600" smtClean="0"/>
              <a:t>float x1,y1,x2,y2,XL,XR,YB,YT;</a:t>
            </a:r>
          </a:p>
          <a:p>
            <a:pPr algn="just" eaLnBrk="1" hangingPunct="1">
              <a:buClr>
                <a:schemeClr val="tx1"/>
              </a:buClr>
              <a:buFont typeface="Wingdings" pitchFamily="2" charset="2"/>
              <a:buNone/>
            </a:pPr>
            <a:r>
              <a:rPr lang="en-US" altLang="zh-CN" sz="1600" smtClean="0"/>
              <a:t>{   float dx,dy, u1, u2;                       //u1 u2</a:t>
            </a:r>
            <a:r>
              <a:rPr lang="zh-CN" sz="1600" smtClean="0"/>
              <a:t>是参数的范围，初始值</a:t>
            </a:r>
          </a:p>
          <a:p>
            <a:pPr algn="just" eaLnBrk="1" hangingPunct="1">
              <a:buClr>
                <a:schemeClr val="tx1"/>
              </a:buClr>
              <a:buFont typeface="Wingdings" pitchFamily="2" charset="2"/>
              <a:buNone/>
            </a:pPr>
            <a:r>
              <a:rPr lang="zh-CN" altLang="zh-CN" sz="1600" smtClean="0"/>
              <a:t>     </a:t>
            </a:r>
            <a:r>
              <a:rPr lang="en-US" altLang="zh-CN" sz="1600" smtClean="0"/>
              <a:t>ul=0;  u2=1;  dx =x2-x1;  dy =y2-y1;</a:t>
            </a:r>
          </a:p>
          <a:p>
            <a:pPr algn="just" eaLnBrk="1" hangingPunct="1">
              <a:buClr>
                <a:schemeClr val="tx1"/>
              </a:buClr>
              <a:buFont typeface="Wingdings" pitchFamily="2" charset="2"/>
              <a:buNone/>
            </a:pPr>
            <a:r>
              <a:rPr lang="en-US" altLang="zh-CN" sz="1600" smtClean="0"/>
              <a:t>     if(ClipT(-dx, x1-Xl, &amp;u1, &amp;u2)   // </a:t>
            </a:r>
            <a:r>
              <a:rPr lang="zh-CN" sz="1600" smtClean="0"/>
              <a:t>计算和左边的交点</a:t>
            </a:r>
          </a:p>
          <a:p>
            <a:pPr algn="just" eaLnBrk="1" hangingPunct="1">
              <a:buClr>
                <a:schemeClr val="tx1"/>
              </a:buClr>
              <a:buFont typeface="Wingdings" pitchFamily="2" charset="2"/>
              <a:buNone/>
            </a:pPr>
            <a:r>
              <a:rPr lang="zh-CN" altLang="zh-CN" sz="1600" smtClean="0"/>
              <a:t>     </a:t>
            </a:r>
            <a:r>
              <a:rPr lang="en-US" altLang="zh-CN" sz="1600" smtClean="0"/>
              <a:t>if(ClipT(dx, XR-x1, &amp;u1, &amp;u2)   // </a:t>
            </a:r>
            <a:r>
              <a:rPr lang="zh-CN" sz="1600" smtClean="0"/>
              <a:t>计算和右边的交点</a:t>
            </a:r>
          </a:p>
          <a:p>
            <a:pPr algn="just" eaLnBrk="1" hangingPunct="1">
              <a:buClr>
                <a:schemeClr val="tx1"/>
              </a:buClr>
              <a:buFont typeface="Wingdings" pitchFamily="2" charset="2"/>
              <a:buNone/>
            </a:pPr>
            <a:r>
              <a:rPr lang="zh-CN" altLang="zh-CN" sz="1600" smtClean="0"/>
              <a:t>     </a:t>
            </a:r>
            <a:r>
              <a:rPr lang="en-US" altLang="zh-CN" sz="1600" smtClean="0"/>
              <a:t>if(ClipT(-dy, y1-YB, &amp;u1, &amp;u2) // </a:t>
            </a:r>
            <a:r>
              <a:rPr lang="zh-CN" sz="1600" smtClean="0"/>
              <a:t>计算和下边的交点</a:t>
            </a:r>
          </a:p>
          <a:p>
            <a:pPr algn="just" eaLnBrk="1" hangingPunct="1">
              <a:buClr>
                <a:schemeClr val="tx1"/>
              </a:buClr>
              <a:buFont typeface="Wingdings" pitchFamily="2" charset="2"/>
              <a:buNone/>
            </a:pPr>
            <a:r>
              <a:rPr lang="zh-CN" altLang="zh-CN" sz="1600" smtClean="0"/>
              <a:t>     </a:t>
            </a:r>
            <a:r>
              <a:rPr lang="en-US" altLang="zh-CN" sz="1600" smtClean="0"/>
              <a:t>if(ClipT(dy, YT-y1, &amp;u1, &amp;u2)   // </a:t>
            </a:r>
            <a:r>
              <a:rPr lang="zh-CN" sz="1600" smtClean="0"/>
              <a:t>计算和上边的交点</a:t>
            </a:r>
          </a:p>
          <a:p>
            <a:pPr algn="just" eaLnBrk="1" hangingPunct="1">
              <a:buClr>
                <a:schemeClr val="tx1"/>
              </a:buClr>
              <a:buFont typeface="Wingdings" pitchFamily="2" charset="2"/>
              <a:buNone/>
            </a:pPr>
            <a:r>
              <a:rPr lang="zh-CN" altLang="zh-CN" sz="1600" smtClean="0"/>
              <a:t>     </a:t>
            </a:r>
            <a:r>
              <a:rPr lang="en-US" altLang="zh-CN" sz="1600" smtClean="0"/>
              <a:t>{ displayline(x1+u1*dx,y1+u1*dy, x1+u2*dx,y1+u2*dy);   return;}</a:t>
            </a:r>
          </a:p>
          <a:p>
            <a:pPr algn="just" eaLnBrk="1" hangingPunct="1">
              <a:buClr>
                <a:schemeClr val="tx1"/>
              </a:buClr>
              <a:buFont typeface="Wingdings" pitchFamily="2" charset="2"/>
              <a:buNone/>
            </a:pPr>
            <a:r>
              <a:rPr lang="en-US" altLang="zh-CN" sz="1600" smtClean="0"/>
              <a:t>}</a:t>
            </a:r>
          </a:p>
          <a:p>
            <a:pPr algn="just" eaLnBrk="1" hangingPunct="1">
              <a:buClr>
                <a:schemeClr val="tx1"/>
              </a:buClr>
              <a:buFont typeface="Wingdings" pitchFamily="2" charset="2"/>
              <a:buNone/>
            </a:pPr>
            <a:r>
              <a:rPr lang="en-US" altLang="zh-CN" sz="1600" smtClean="0"/>
              <a:t>bool ClipT(float  p, float q, float *u1, float *u2)  //</a:t>
            </a:r>
            <a:r>
              <a:rPr lang="zh-CN" sz="1600" smtClean="0"/>
              <a:t>判断是不是和边相交</a:t>
            </a:r>
          </a:p>
          <a:p>
            <a:pPr algn="just" eaLnBrk="1" hangingPunct="1">
              <a:buClr>
                <a:schemeClr val="tx1"/>
              </a:buClr>
              <a:buFont typeface="Wingdings" pitchFamily="2" charset="2"/>
              <a:buNone/>
            </a:pPr>
            <a:r>
              <a:rPr lang="en-US" altLang="zh-CN" sz="1600" smtClean="0"/>
              <a:t>{    float r;</a:t>
            </a:r>
          </a:p>
          <a:p>
            <a:pPr algn="just" eaLnBrk="1" hangingPunct="1">
              <a:buClr>
                <a:schemeClr val="tx1"/>
              </a:buClr>
              <a:buFont typeface="Wingdings" pitchFamily="2" charset="2"/>
              <a:buNone/>
            </a:pPr>
            <a:r>
              <a:rPr lang="en-US" altLang="zh-CN" sz="1600" smtClean="0"/>
              <a:t>      if(p&lt;0)  //</a:t>
            </a:r>
            <a:r>
              <a:rPr lang="zh-CN" sz="1600" smtClean="0"/>
              <a:t>线段从边界外延伸到边界里， </a:t>
            </a:r>
            <a:r>
              <a:rPr lang="en-US" altLang="zh-CN" sz="1600" i="1" smtClean="0"/>
              <a:t>u</a:t>
            </a:r>
            <a:r>
              <a:rPr lang="en-US" altLang="zh-CN" sz="1600" smtClean="0"/>
              <a:t>1</a:t>
            </a:r>
            <a:r>
              <a:rPr lang="zh-CN" sz="1600" smtClean="0"/>
              <a:t>取</a:t>
            </a:r>
            <a:r>
              <a:rPr lang="en-US" altLang="zh-CN" sz="1600" smtClean="0"/>
              <a:t>0</a:t>
            </a:r>
            <a:r>
              <a:rPr lang="zh-CN" sz="1600" smtClean="0"/>
              <a:t>和各个</a:t>
            </a:r>
            <a:r>
              <a:rPr lang="en-US" altLang="zh-CN" sz="1600" i="1" smtClean="0"/>
              <a:t>r</a:t>
            </a:r>
            <a:r>
              <a:rPr lang="en-US" altLang="zh-CN" sz="1600" i="1" baseline="-25000" smtClean="0"/>
              <a:t>k</a:t>
            </a:r>
            <a:r>
              <a:rPr lang="zh-CN" sz="1600" smtClean="0"/>
              <a:t>值中的最大值</a:t>
            </a:r>
          </a:p>
          <a:p>
            <a:pPr algn="just" eaLnBrk="1" hangingPunct="1">
              <a:buClr>
                <a:schemeClr val="tx1"/>
              </a:buClr>
              <a:buFont typeface="Wingdings" pitchFamily="2" charset="2"/>
              <a:buNone/>
            </a:pPr>
            <a:r>
              <a:rPr lang="zh-CN" altLang="zh-CN" sz="1600" smtClean="0"/>
              <a:t>     </a:t>
            </a:r>
            <a:r>
              <a:rPr lang="en-US" altLang="zh-CN" sz="1600" smtClean="0"/>
              <a:t>{ r=q/p;</a:t>
            </a:r>
          </a:p>
          <a:p>
            <a:pPr algn="just" eaLnBrk="1" hangingPunct="1">
              <a:buClr>
                <a:schemeClr val="tx1"/>
              </a:buClr>
              <a:buFont typeface="Wingdings" pitchFamily="2" charset="2"/>
              <a:buNone/>
            </a:pPr>
            <a:r>
              <a:rPr lang="en-US" altLang="zh-CN" sz="1600" smtClean="0"/>
              <a:t>        if(r&gt;*u2)       return FALSE;</a:t>
            </a:r>
          </a:p>
          <a:p>
            <a:pPr algn="just" eaLnBrk="1" hangingPunct="1">
              <a:buClr>
                <a:schemeClr val="tx1"/>
              </a:buClr>
              <a:buFont typeface="Wingdings" pitchFamily="2" charset="2"/>
              <a:buNone/>
            </a:pPr>
            <a:r>
              <a:rPr lang="en-US" altLang="zh-CN" sz="1600" smtClean="0"/>
              <a:t>        else if (r&gt;*u1)     { *u1=r;        return TRUE;     }</a:t>
            </a:r>
          </a:p>
          <a:p>
            <a:pPr algn="just" eaLnBrk="1" hangingPunct="1">
              <a:buClr>
                <a:schemeClr val="tx1"/>
              </a:buClr>
              <a:buFont typeface="Wingdings" pitchFamily="2" charset="2"/>
              <a:buNone/>
            </a:pPr>
            <a:r>
              <a:rPr lang="en-US" altLang="zh-CN" sz="1600" smtClean="0"/>
              <a:t>     }</a:t>
            </a:r>
          </a:p>
          <a:p>
            <a:pPr algn="just" eaLnBrk="1" hangingPunct="1">
              <a:buClr>
                <a:schemeClr val="tx1"/>
              </a:buClr>
              <a:buFont typeface="Wingdings" pitchFamily="2" charset="2"/>
              <a:buNone/>
            </a:pPr>
            <a:r>
              <a:rPr lang="en-US" altLang="zh-CN" sz="1600" smtClean="0"/>
              <a:t>    else if(p&gt;0)  //</a:t>
            </a:r>
            <a:r>
              <a:rPr lang="zh-CN" sz="1600" smtClean="0"/>
              <a:t>线段从边界里延伸到边界外，</a:t>
            </a:r>
            <a:r>
              <a:rPr lang="en-US" altLang="zh-CN" sz="1600" i="1" smtClean="0"/>
              <a:t>u</a:t>
            </a:r>
            <a:r>
              <a:rPr lang="en-US" altLang="zh-CN" sz="1600" smtClean="0"/>
              <a:t>2</a:t>
            </a:r>
            <a:r>
              <a:rPr lang="zh-CN" sz="1600" smtClean="0"/>
              <a:t>取</a:t>
            </a:r>
            <a:r>
              <a:rPr lang="en-US" altLang="zh-CN" sz="1600" smtClean="0"/>
              <a:t>1</a:t>
            </a:r>
            <a:r>
              <a:rPr lang="zh-CN" sz="1600" smtClean="0"/>
              <a:t>和各个</a:t>
            </a:r>
            <a:r>
              <a:rPr lang="en-US" altLang="zh-CN" sz="1600" i="1" smtClean="0"/>
              <a:t>r</a:t>
            </a:r>
            <a:r>
              <a:rPr lang="en-US" altLang="zh-CN" sz="1600" i="1" baseline="-25000" smtClean="0"/>
              <a:t>k</a:t>
            </a:r>
            <a:r>
              <a:rPr lang="zh-CN" sz="1600" smtClean="0"/>
              <a:t>值之中的最小值</a:t>
            </a:r>
          </a:p>
          <a:p>
            <a:pPr algn="just" eaLnBrk="1" hangingPunct="1">
              <a:buClr>
                <a:schemeClr val="tx1"/>
              </a:buClr>
              <a:buFont typeface="Wingdings" pitchFamily="2" charset="2"/>
              <a:buNone/>
            </a:pPr>
            <a:r>
              <a:rPr lang="zh-CN" altLang="zh-CN" sz="1600" smtClean="0"/>
              <a:t>     </a:t>
            </a:r>
            <a:r>
              <a:rPr lang="en-US" altLang="zh-CN" sz="1600" smtClean="0"/>
              <a:t>{ r=p/q;</a:t>
            </a:r>
          </a:p>
          <a:p>
            <a:pPr algn="just" eaLnBrk="1" hangingPunct="1">
              <a:buClr>
                <a:schemeClr val="tx1"/>
              </a:buClr>
              <a:buFont typeface="Wingdings" pitchFamily="2" charset="2"/>
              <a:buNone/>
            </a:pPr>
            <a:r>
              <a:rPr lang="en-US" altLang="zh-CN" sz="1600" smtClean="0"/>
              <a:t>        if(r&lt;*u1)        return FALSE;</a:t>
            </a:r>
          </a:p>
          <a:p>
            <a:pPr algn="just" eaLnBrk="1" hangingPunct="1">
              <a:buClr>
                <a:schemeClr val="tx1"/>
              </a:buClr>
              <a:buFont typeface="Wingdings" pitchFamily="2" charset="2"/>
              <a:buNone/>
            </a:pPr>
            <a:r>
              <a:rPr lang="en-US" altLang="zh-CN" sz="1600" smtClean="0"/>
              <a:t>        else if(r&lt;*u2)    { *u2=r;      return TRUE;    }</a:t>
            </a:r>
          </a:p>
          <a:p>
            <a:pPr algn="just" eaLnBrk="1" hangingPunct="1">
              <a:buClr>
                <a:schemeClr val="tx1"/>
              </a:buClr>
              <a:buFont typeface="Wingdings" pitchFamily="2" charset="2"/>
              <a:buNone/>
            </a:pPr>
            <a:r>
              <a:rPr lang="en-US" altLang="zh-CN" sz="1600" smtClean="0"/>
              <a:t>     }</a:t>
            </a:r>
          </a:p>
          <a:p>
            <a:pPr algn="just" eaLnBrk="1" hangingPunct="1">
              <a:buClr>
                <a:schemeClr val="tx1"/>
              </a:buClr>
              <a:buFont typeface="Wingdings" pitchFamily="2" charset="2"/>
              <a:buNone/>
            </a:pPr>
            <a:r>
              <a:rPr lang="en-US" altLang="zh-CN" sz="1600" smtClean="0"/>
              <a:t>     else if(q&lt;0) return FALSE; //p=0, q&lt;0, </a:t>
            </a:r>
            <a:r>
              <a:rPr lang="zh-CN" sz="1600" smtClean="0"/>
              <a:t>线段在边界外，抛弃</a:t>
            </a:r>
          </a:p>
          <a:p>
            <a:pPr algn="just" eaLnBrk="1" hangingPunct="1">
              <a:buClr>
                <a:schemeClr val="tx1"/>
              </a:buClr>
              <a:buFont typeface="Wingdings" pitchFamily="2" charset="2"/>
              <a:buNone/>
            </a:pPr>
            <a:r>
              <a:rPr lang="zh-CN" altLang="zh-CN" sz="1600" smtClean="0"/>
              <a:t>     </a:t>
            </a:r>
            <a:r>
              <a:rPr lang="en-US" altLang="zh-CN" sz="1600" smtClean="0"/>
              <a:t>return TRUE;</a:t>
            </a:r>
          </a:p>
          <a:p>
            <a:pPr algn="just" eaLnBrk="1" hangingPunct="1">
              <a:buClr>
                <a:schemeClr val="tx1"/>
              </a:buClr>
              <a:buFont typeface="Wingdings" pitchFamily="2" charset="2"/>
              <a:buNone/>
            </a:pPr>
            <a:r>
              <a:rPr lang="en-US" altLang="zh-CN" sz="1600"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1FBF67-1370-450D-A7F4-140875D4C678}" type="datetime1">
              <a:rPr lang="en-US" altLang="zh-CN" sz="1400"/>
              <a:pPr eaLnBrk="1" hangingPunct="1"/>
              <a:t>12/30/2016</a:t>
            </a:fld>
            <a:endParaRPr lang="en-US" altLang="zh-CN" sz="1400"/>
          </a:p>
        </p:txBody>
      </p:sp>
      <p:sp>
        <p:nvSpPr>
          <p:cNvPr id="9830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6C0CE011-313E-418E-8DDB-308F0058E5CC}" type="slidenum">
              <a:rPr lang="en-US" altLang="zh-CN" sz="1400"/>
              <a:pPr algn="r" eaLnBrk="1" hangingPunct="1"/>
              <a:t>91</a:t>
            </a:fld>
            <a:endParaRPr lang="en-US" altLang="zh-CN" sz="1400"/>
          </a:p>
        </p:txBody>
      </p:sp>
      <p:sp>
        <p:nvSpPr>
          <p:cNvPr id="9830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98309" name="Rectangle 3"/>
          <p:cNvSpPr>
            <a:spLocks noGrp="1" noRot="1" noChangeArrowheads="1"/>
          </p:cNvSpPr>
          <p:nvPr>
            <p:ph type="body" idx="4294967295"/>
          </p:nvPr>
        </p:nvSpPr>
        <p:spPr/>
        <p:txBody>
          <a:bodyPr/>
          <a:lstStyle/>
          <a:p>
            <a:pPr algn="just" eaLnBrk="1" hangingPunct="1"/>
            <a:r>
              <a:rPr lang="zh-CN" sz="2400" smtClean="0"/>
              <a:t>多边形裁剪</a:t>
            </a:r>
          </a:p>
          <a:p>
            <a:pPr lvl="1" algn="just" eaLnBrk="1" hangingPunct="1"/>
            <a:r>
              <a:rPr lang="zh-CN" sz="2000" smtClean="0"/>
              <a:t>对多边形可以分解为边界线段逐段进行裁剪，但会使原来封闭的多边形变成不封闭的或者一些离散的线段。多边形作为实区域考虑时，封闭的多边形裁剪后应当仍是封闭的多边形，以便进行填充</a:t>
            </a:r>
          </a:p>
          <a:p>
            <a:pPr lvl="1" algn="just" eaLnBrk="1" hangingPunct="1"/>
            <a:r>
              <a:rPr lang="en-US" altLang="zh-CN" sz="2000" smtClean="0"/>
              <a:t>Sutherland-Hodgeman</a:t>
            </a:r>
            <a:r>
              <a:rPr lang="zh-CN" sz="2000" smtClean="0"/>
              <a:t>算法</a:t>
            </a:r>
          </a:p>
          <a:p>
            <a:pPr lvl="2" algn="just" eaLnBrk="1" hangingPunct="1"/>
            <a:r>
              <a:rPr lang="zh-CN" sz="1800" smtClean="0"/>
              <a:t>基本思想是一次用窗口的一条边裁剪多边形</a:t>
            </a:r>
          </a:p>
          <a:p>
            <a:pPr lvl="2" algn="just" eaLnBrk="1" hangingPunct="1"/>
            <a:r>
              <a:rPr lang="zh-CN" sz="1800" smtClean="0"/>
              <a:t>算法的每一步，考虑窗口的一条边以及延长线构成的裁剪线。该线把平面分成两个部分：一部分包含窗口，称为可见一侧；另一部分称为不可见一侧。依序考虑多边形的各条边的两端点</a:t>
            </a:r>
            <a:r>
              <a:rPr lang="en-US" altLang="zh-CN" sz="1800" smtClean="0"/>
              <a:t>S</a:t>
            </a:r>
            <a:r>
              <a:rPr lang="zh-CN" sz="1800" smtClean="0"/>
              <a:t>、</a:t>
            </a:r>
            <a:r>
              <a:rPr lang="en-US" altLang="zh-CN" sz="1800" smtClean="0"/>
              <a:t>P</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DEA02B-B2E2-4115-AB65-1F396A262222}" type="datetime1">
              <a:rPr lang="en-US" altLang="zh-CN" sz="1400"/>
              <a:pPr eaLnBrk="1" hangingPunct="1"/>
              <a:t>12/30/2016</a:t>
            </a:fld>
            <a:endParaRPr lang="en-US" altLang="zh-CN" sz="1400"/>
          </a:p>
        </p:txBody>
      </p:sp>
      <p:sp>
        <p:nvSpPr>
          <p:cNvPr id="99331"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9D857C1-B712-4F26-A423-B743226B2E4C}" type="slidenum">
              <a:rPr lang="en-US" altLang="zh-CN" sz="1400"/>
              <a:pPr algn="r" eaLnBrk="1" hangingPunct="1"/>
              <a:t>92</a:t>
            </a:fld>
            <a:endParaRPr lang="en-US" altLang="zh-CN" sz="1400"/>
          </a:p>
        </p:txBody>
      </p:sp>
      <p:sp>
        <p:nvSpPr>
          <p:cNvPr id="99332" name="Rectangle 5"/>
          <p:cNvSpPr>
            <a:spLocks noGrp="1" noRot="1" noChangeArrowheads="1"/>
          </p:cNvSpPr>
          <p:nvPr>
            <p:ph type="title" idx="4294967295"/>
          </p:nvPr>
        </p:nvSpPr>
        <p:spPr/>
        <p:txBody>
          <a:bodyPr/>
          <a:lstStyle/>
          <a:p>
            <a:pPr eaLnBrk="1" hangingPunct="1"/>
            <a:r>
              <a:rPr lang="zh-CN" b="1" u="sng" smtClean="0"/>
              <a:t>第四章：光栅图形学</a:t>
            </a:r>
          </a:p>
        </p:txBody>
      </p:sp>
      <p:sp>
        <p:nvSpPr>
          <p:cNvPr id="99333" name="Rectangle 3"/>
          <p:cNvSpPr>
            <a:spLocks noGrp="1" noRot="1" noChangeArrowheads="1"/>
          </p:cNvSpPr>
          <p:nvPr>
            <p:ph type="body" sz="half" idx="4294967295"/>
          </p:nvPr>
        </p:nvSpPr>
        <p:spPr>
          <a:xfrm>
            <a:off x="301625" y="1905000"/>
            <a:ext cx="8591550" cy="4194175"/>
          </a:xfrm>
        </p:spPr>
        <p:txBody>
          <a:bodyPr/>
          <a:lstStyle/>
          <a:p>
            <a:pPr lvl="2" algn="just" eaLnBrk="1" hangingPunct="1"/>
            <a:r>
              <a:rPr lang="zh-CN" sz="1800" smtClean="0"/>
              <a:t>它们与裁剪线的位置关系只有四种</a:t>
            </a:r>
          </a:p>
          <a:p>
            <a:pPr lvl="3" algn="just" eaLnBrk="1" hangingPunct="1"/>
            <a:r>
              <a:rPr lang="en-US" altLang="zh-CN" sz="1600" smtClean="0"/>
              <a:t>S</a:t>
            </a:r>
            <a:r>
              <a:rPr lang="zh-CN" sz="1600" smtClean="0"/>
              <a:t>、</a:t>
            </a:r>
            <a:r>
              <a:rPr lang="en-US" altLang="zh-CN" sz="1600" smtClean="0"/>
              <a:t>P</a:t>
            </a:r>
            <a:r>
              <a:rPr lang="zh-CN" sz="1600" smtClean="0"/>
              <a:t>均在可见一侧</a:t>
            </a:r>
            <a:r>
              <a:rPr lang="en-US" altLang="zh-CN" sz="1600" smtClean="0"/>
              <a:t>=&gt;</a:t>
            </a:r>
            <a:r>
              <a:rPr lang="zh-CN" sz="1600" smtClean="0"/>
              <a:t>仅输出顶点</a:t>
            </a:r>
            <a:r>
              <a:rPr lang="en-US" altLang="zh-CN" sz="1600" smtClean="0"/>
              <a:t>P</a:t>
            </a:r>
          </a:p>
          <a:p>
            <a:pPr lvl="3" algn="just" eaLnBrk="1" hangingPunct="1"/>
            <a:r>
              <a:rPr lang="en-US" altLang="zh-CN" sz="1600" smtClean="0"/>
              <a:t>S</a:t>
            </a:r>
            <a:r>
              <a:rPr lang="zh-CN" sz="1600" smtClean="0"/>
              <a:t>、</a:t>
            </a:r>
            <a:r>
              <a:rPr lang="en-US" altLang="zh-CN" sz="1600" smtClean="0"/>
              <a:t>P</a:t>
            </a:r>
            <a:r>
              <a:rPr lang="zh-CN" sz="1600" smtClean="0"/>
              <a:t>均在不可见一侧</a:t>
            </a:r>
            <a:r>
              <a:rPr lang="en-US" altLang="zh-CN" sz="1600" smtClean="0"/>
              <a:t>=&gt; </a:t>
            </a:r>
            <a:r>
              <a:rPr lang="zh-CN" sz="1600" smtClean="0"/>
              <a:t>输出</a:t>
            </a:r>
            <a:r>
              <a:rPr lang="en-US" altLang="zh-CN" sz="1600" smtClean="0"/>
              <a:t>0</a:t>
            </a:r>
            <a:r>
              <a:rPr lang="zh-CN" sz="1600" smtClean="0"/>
              <a:t>个顶点</a:t>
            </a:r>
          </a:p>
          <a:p>
            <a:pPr lvl="3" algn="just" eaLnBrk="1" hangingPunct="1"/>
            <a:r>
              <a:rPr lang="en-US" altLang="zh-CN" sz="1600" smtClean="0"/>
              <a:t>S</a:t>
            </a:r>
            <a:r>
              <a:rPr lang="zh-CN" sz="1600" smtClean="0"/>
              <a:t>可见</a:t>
            </a:r>
            <a:r>
              <a:rPr lang="en-US" altLang="zh-CN" sz="1600" smtClean="0"/>
              <a:t>,P</a:t>
            </a:r>
            <a:r>
              <a:rPr lang="zh-CN" sz="1600" smtClean="0"/>
              <a:t>不可见</a:t>
            </a:r>
            <a:r>
              <a:rPr lang="en-US" altLang="zh-CN" sz="1600" smtClean="0"/>
              <a:t>=&gt;</a:t>
            </a:r>
            <a:r>
              <a:rPr lang="zh-CN" sz="1600" smtClean="0"/>
              <a:t>输出线段</a:t>
            </a:r>
            <a:r>
              <a:rPr lang="en-US" altLang="zh-CN" sz="1600" smtClean="0"/>
              <a:t>SP</a:t>
            </a:r>
            <a:r>
              <a:rPr lang="zh-CN" sz="1600" smtClean="0"/>
              <a:t>与裁剪线的交点</a:t>
            </a:r>
            <a:r>
              <a:rPr lang="en-US" altLang="zh-CN" sz="1600" smtClean="0"/>
              <a:t>I;</a:t>
            </a:r>
          </a:p>
          <a:p>
            <a:pPr lvl="3" algn="just" eaLnBrk="1" hangingPunct="1"/>
            <a:r>
              <a:rPr lang="en-US" altLang="zh-CN" sz="1600" smtClean="0"/>
              <a:t>S</a:t>
            </a:r>
            <a:r>
              <a:rPr lang="zh-CN" sz="1600" smtClean="0"/>
              <a:t>不可见</a:t>
            </a:r>
            <a:r>
              <a:rPr lang="en-US" altLang="zh-CN" sz="1600" smtClean="0"/>
              <a:t>,P</a:t>
            </a:r>
            <a:r>
              <a:rPr lang="zh-CN" sz="1600" smtClean="0"/>
              <a:t>可见</a:t>
            </a:r>
            <a:r>
              <a:rPr lang="en-US" altLang="zh-CN" sz="1600" smtClean="0"/>
              <a:t>=&gt;</a:t>
            </a:r>
            <a:r>
              <a:rPr lang="zh-CN" sz="1600" smtClean="0"/>
              <a:t>输出线段</a:t>
            </a:r>
            <a:r>
              <a:rPr lang="en-US" altLang="zh-CN" sz="1600" smtClean="0"/>
              <a:t>SP</a:t>
            </a:r>
            <a:r>
              <a:rPr lang="zh-CN" sz="1600" smtClean="0"/>
              <a:t>与裁剪线的交点</a:t>
            </a:r>
            <a:r>
              <a:rPr lang="en-US" altLang="zh-CN" sz="1600" smtClean="0"/>
              <a:t>I</a:t>
            </a:r>
            <a:r>
              <a:rPr lang="zh-CN" sz="1600" smtClean="0"/>
              <a:t>和终点</a:t>
            </a:r>
            <a:r>
              <a:rPr lang="en-US" altLang="zh-CN" sz="1600" smtClean="0"/>
              <a:t>P</a:t>
            </a:r>
          </a:p>
          <a:p>
            <a:pPr lvl="3" algn="just" eaLnBrk="1" hangingPunct="1">
              <a:buFont typeface="Wingdings" pitchFamily="2" charset="2"/>
              <a:buNone/>
            </a:pPr>
            <a:r>
              <a:rPr lang="zh-CN" sz="1600" smtClean="0"/>
              <a:t>记忆规则：交点</a:t>
            </a:r>
            <a:r>
              <a:rPr lang="en-US" altLang="zh-CN" sz="1600" smtClean="0"/>
              <a:t>(</a:t>
            </a:r>
            <a:r>
              <a:rPr lang="zh-CN" sz="1600" smtClean="0"/>
              <a:t>如果存在</a:t>
            </a:r>
            <a:r>
              <a:rPr lang="en-US" altLang="zh-CN" sz="1600" smtClean="0"/>
              <a:t>)+</a:t>
            </a:r>
            <a:r>
              <a:rPr lang="zh-CN" sz="1600" smtClean="0"/>
              <a:t>终点</a:t>
            </a:r>
            <a:r>
              <a:rPr lang="en-US" altLang="zh-CN" sz="1600" smtClean="0"/>
              <a:t>(</a:t>
            </a:r>
            <a:r>
              <a:rPr lang="zh-CN" sz="1600" smtClean="0"/>
              <a:t>如果可见</a:t>
            </a:r>
            <a:r>
              <a:rPr lang="en-US" altLang="zh-CN" sz="1600" smtClean="0"/>
              <a:t>)</a:t>
            </a:r>
          </a:p>
        </p:txBody>
      </p:sp>
      <p:pic>
        <p:nvPicPr>
          <p:cNvPr id="99334" name="Picture 4" descr="http://www.lnnu.edu.cn/xdjyjx/tuxing/Chapter2/CG_Gif_2_208.gif"/>
          <p:cNvPicPr>
            <a:picLocks noGrp="1" noChangeAspect="1" noChangeArrowheads="1"/>
          </p:cNvPicPr>
          <p:nvPr>
            <p:ph sz="half" idx="4294967295"/>
          </p:nvPr>
        </p:nvPicPr>
        <p:blipFill>
          <a:blip r:embed="rId2" r:link="rId3">
            <a:extLst>
              <a:ext uri="{28A0092B-C50C-407E-A947-70E740481C1C}">
                <a14:useLocalDpi xmlns:a14="http://schemas.microsoft.com/office/drawing/2010/main" val="0"/>
              </a:ext>
            </a:extLst>
          </a:blip>
          <a:srcRect/>
          <a:stretch>
            <a:fillRect/>
          </a:stretch>
        </p:blipFill>
        <p:spPr>
          <a:xfrm>
            <a:off x="1187450" y="3789363"/>
            <a:ext cx="7056438" cy="1871662"/>
          </a:xfrm>
          <a:noFill/>
        </p:spPr>
      </p:pic>
      <p:sp>
        <p:nvSpPr>
          <p:cNvPr id="99335" name="Rectangle 7"/>
          <p:cNvSpPr>
            <a:spLocks noChangeArrowheads="1"/>
          </p:cNvSpPr>
          <p:nvPr/>
        </p:nvSpPr>
        <p:spPr bwMode="auto">
          <a:xfrm>
            <a:off x="250825" y="5949950"/>
            <a:ext cx="8424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zh-CN"/>
              <a:t>图</a:t>
            </a:r>
            <a:r>
              <a:rPr lang="en-US" altLang="zh-CN"/>
              <a:t>4.5.5   S</a:t>
            </a:r>
            <a:r>
              <a:rPr lang="zh-CN"/>
              <a:t>、</a:t>
            </a:r>
            <a:r>
              <a:rPr lang="en-US" altLang="zh-CN"/>
              <a:t>P</a:t>
            </a:r>
            <a:r>
              <a:rPr lang="zh-CN"/>
              <a:t>与裁剪线的四种位置关系</a:t>
            </a:r>
            <a:endParaRPr lang="zh-CN" sz="16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6A327F-EDCE-445D-B662-67F5566A2F48}" type="datetime1">
              <a:rPr lang="en-US" altLang="zh-CN" sz="1400"/>
              <a:pPr eaLnBrk="1" hangingPunct="1"/>
              <a:t>12/30/2016</a:t>
            </a:fld>
            <a:endParaRPr lang="en-US" altLang="zh-CN" sz="1400"/>
          </a:p>
        </p:txBody>
      </p:sp>
      <p:sp>
        <p:nvSpPr>
          <p:cNvPr id="26628"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E5CE1EBC-D8B9-4477-B2CE-C18A0F68125C}" type="slidenum">
              <a:rPr lang="en-US" altLang="zh-CN" sz="1400"/>
              <a:pPr algn="r" eaLnBrk="1" hangingPunct="1"/>
              <a:t>93</a:t>
            </a:fld>
            <a:endParaRPr lang="en-US" altLang="zh-CN" sz="1400"/>
          </a:p>
        </p:txBody>
      </p:sp>
      <p:sp>
        <p:nvSpPr>
          <p:cNvPr id="26629" name="Rectangle 2"/>
          <p:cNvSpPr>
            <a:spLocks noGrp="1" noRot="1" noChangeArrowheads="1"/>
          </p:cNvSpPr>
          <p:nvPr>
            <p:ph type="title" idx="4294967295"/>
          </p:nvPr>
        </p:nvSpPr>
        <p:spPr/>
        <p:txBody>
          <a:bodyPr/>
          <a:lstStyle/>
          <a:p>
            <a:pPr eaLnBrk="1" hangingPunct="1"/>
            <a:r>
              <a:rPr lang="zh-CN" b="1" u="sng" smtClean="0"/>
              <a:t>第四章：光栅图形学</a:t>
            </a:r>
          </a:p>
        </p:txBody>
      </p:sp>
      <p:graphicFrame>
        <p:nvGraphicFramePr>
          <p:cNvPr id="26626" name="Object 3"/>
          <p:cNvGraphicFramePr>
            <a:graphicFrameLocks noGrp="1" noChangeAspect="1"/>
          </p:cNvGraphicFramePr>
          <p:nvPr>
            <p:ph idx="4294967295"/>
          </p:nvPr>
        </p:nvGraphicFramePr>
        <p:xfrm>
          <a:off x="1258888" y="1700213"/>
          <a:ext cx="7094537" cy="4537075"/>
        </p:xfrm>
        <a:graphic>
          <a:graphicData uri="http://schemas.openxmlformats.org/presentationml/2006/ole">
            <mc:AlternateContent xmlns:mc="http://schemas.openxmlformats.org/markup-compatibility/2006">
              <mc:Choice xmlns:v="urn:schemas-microsoft-com:vml" Requires="v">
                <p:oleObj spid="_x0000_s26633" r:id="rId3" imgW="7094835" imgH="4220952" progId="Paint.Picture">
                  <p:embed/>
                </p:oleObj>
              </mc:Choice>
              <mc:Fallback>
                <p:oleObj r:id="rId3" imgW="7094835" imgH="4220952" progId="Paint.Picture">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00213"/>
                        <a:ext cx="709453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日期占位符 4"/>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63ABE4-0879-4063-9DE3-A1422B22335F}" type="datetime1">
              <a:rPr lang="en-US" altLang="zh-CN" sz="1400"/>
              <a:pPr eaLnBrk="1" hangingPunct="1"/>
              <a:t>12/30/2016</a:t>
            </a:fld>
            <a:endParaRPr lang="en-US" altLang="zh-CN" sz="1400"/>
          </a:p>
        </p:txBody>
      </p:sp>
      <p:sp>
        <p:nvSpPr>
          <p:cNvPr id="27653" name="灯片编号占位符 6"/>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7AACAC3-65D9-46DD-98AE-F2552D1F1724}" type="slidenum">
              <a:rPr lang="en-US" altLang="zh-CN" sz="1400"/>
              <a:pPr algn="r" eaLnBrk="1" hangingPunct="1"/>
              <a:t>94</a:t>
            </a:fld>
            <a:endParaRPr lang="en-US" altLang="zh-CN" sz="1400"/>
          </a:p>
        </p:txBody>
      </p:sp>
      <p:sp>
        <p:nvSpPr>
          <p:cNvPr id="2765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27655" name="Rectangle 5"/>
          <p:cNvSpPr>
            <a:spLocks noChangeArrowheads="1"/>
          </p:cNvSpPr>
          <p:nvPr/>
        </p:nvSpPr>
        <p:spPr bwMode="auto">
          <a:xfrm>
            <a:off x="1835150" y="6308725"/>
            <a:ext cx="555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4.5.6 </a:t>
            </a:r>
            <a:r>
              <a:rPr lang="zh-CN">
                <a:cs typeface="Times New Roman" pitchFamily="18" charset="0"/>
              </a:rPr>
              <a:t>仅用一条裁剪边时，逐次多边形裁剪算法框图</a:t>
            </a:r>
          </a:p>
        </p:txBody>
      </p:sp>
      <p:graphicFrame>
        <p:nvGraphicFramePr>
          <p:cNvPr id="27650" name="Object 6"/>
          <p:cNvGraphicFramePr>
            <a:graphicFrameLocks noChangeAspect="1"/>
          </p:cNvGraphicFramePr>
          <p:nvPr/>
        </p:nvGraphicFramePr>
        <p:xfrm>
          <a:off x="250825" y="1628775"/>
          <a:ext cx="2757488" cy="4608513"/>
        </p:xfrm>
        <a:graphic>
          <a:graphicData uri="http://schemas.openxmlformats.org/presentationml/2006/ole">
            <mc:AlternateContent xmlns:mc="http://schemas.openxmlformats.org/markup-compatibility/2006">
              <mc:Choice xmlns:v="urn:schemas-microsoft-com:vml" Requires="v">
                <p:oleObj spid="_x0000_s27662" r:id="rId3" imgW="3419952" imgH="5323810" progId="Paint.Picture">
                  <p:embed/>
                </p:oleObj>
              </mc:Choice>
              <mc:Fallback>
                <p:oleObj r:id="rId3" imgW="3419952" imgH="532381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28775"/>
                        <a:ext cx="2757488"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7"/>
          <p:cNvGraphicFramePr>
            <a:graphicFrameLocks noChangeAspect="1"/>
          </p:cNvGraphicFramePr>
          <p:nvPr/>
        </p:nvGraphicFramePr>
        <p:xfrm>
          <a:off x="3203575" y="1628775"/>
          <a:ext cx="5792788" cy="4705350"/>
        </p:xfrm>
        <a:graphic>
          <a:graphicData uri="http://schemas.openxmlformats.org/presentationml/2006/ole">
            <mc:AlternateContent xmlns:mc="http://schemas.openxmlformats.org/markup-compatibility/2006">
              <mc:Choice xmlns:v="urn:schemas-microsoft-com:vml" Requires="v">
                <p:oleObj spid="_x0000_s27663" r:id="rId5" imgW="5792008" imgH="4704762" progId="Paint.Picture">
                  <p:embed/>
                </p:oleObj>
              </mc:Choice>
              <mc:Fallback>
                <p:oleObj r:id="rId5" imgW="5792008" imgH="4704762"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628775"/>
                        <a:ext cx="5792788"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9E7363-F1FA-4A27-8F4D-A6494B91B634}" type="datetime1">
              <a:rPr lang="en-US" altLang="zh-CN" sz="1400"/>
              <a:pPr eaLnBrk="1" hangingPunct="1"/>
              <a:t>12/30/2016</a:t>
            </a:fld>
            <a:endParaRPr lang="en-US" altLang="zh-CN" sz="1400"/>
          </a:p>
        </p:txBody>
      </p:sp>
      <p:sp>
        <p:nvSpPr>
          <p:cNvPr id="100355"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49E0FACD-2BCA-4CE9-B89A-052F44C9D853}" type="slidenum">
              <a:rPr lang="en-US" altLang="zh-CN" sz="1400"/>
              <a:pPr algn="r" eaLnBrk="1" hangingPunct="1"/>
              <a:t>95</a:t>
            </a:fld>
            <a:endParaRPr lang="en-US" altLang="zh-CN" sz="1400"/>
          </a:p>
        </p:txBody>
      </p:sp>
      <p:sp>
        <p:nvSpPr>
          <p:cNvPr id="100356"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0357" name="Rectangle 3"/>
          <p:cNvSpPr>
            <a:spLocks noGrp="1" noRot="1" noChangeArrowheads="1"/>
          </p:cNvSpPr>
          <p:nvPr>
            <p:ph type="body" idx="4294967295"/>
          </p:nvPr>
        </p:nvSpPr>
        <p:spPr/>
        <p:txBody>
          <a:bodyPr/>
          <a:lstStyle/>
          <a:p>
            <a:pPr algn="just" eaLnBrk="1" hangingPunct="1"/>
            <a:r>
              <a:rPr lang="zh-CN" sz="1800" smtClean="0"/>
              <a:t>基于</a:t>
            </a:r>
            <a:r>
              <a:rPr lang="en-US" altLang="zh-CN" sz="1800" smtClean="0"/>
              <a:t>divide and conquer</a:t>
            </a:r>
            <a:r>
              <a:rPr lang="zh-CN" sz="1800" smtClean="0"/>
              <a:t>策略的</a:t>
            </a:r>
            <a:r>
              <a:rPr lang="en-US" altLang="zh-CN" sz="1800" smtClean="0"/>
              <a:t>Sutherland-Hodgeman</a:t>
            </a:r>
            <a:r>
              <a:rPr lang="zh-CN" sz="1800" smtClean="0"/>
              <a:t>算法</a:t>
            </a:r>
          </a:p>
          <a:p>
            <a:pPr algn="just" eaLnBrk="1" hangingPunct="1">
              <a:buFont typeface="Wingdings" pitchFamily="2" charset="2"/>
              <a:buNone/>
            </a:pPr>
            <a:r>
              <a:rPr lang="en-US" altLang="zh-CN" sz="1600" smtClean="0"/>
              <a:t>typedef struct { float x; float y; }Vertex;</a:t>
            </a:r>
          </a:p>
          <a:p>
            <a:pPr algn="just" eaLnBrk="1" hangingPunct="1">
              <a:buFont typeface="Wingdings" pitchFamily="2" charset="2"/>
              <a:buNone/>
            </a:pPr>
            <a:r>
              <a:rPr lang="en-US" altLang="zh-CN" sz="1600" smtClean="0"/>
              <a:t>typedef Vertex Edge[2];  	//</a:t>
            </a:r>
            <a:r>
              <a:rPr lang="zh-CN" sz="1600" smtClean="0"/>
              <a:t>两条边，每条都是一</a:t>
            </a:r>
            <a:r>
              <a:rPr lang="en-US" altLang="zh-CN" sz="1600" smtClean="0"/>
              <a:t>Vertex</a:t>
            </a:r>
            <a:r>
              <a:rPr lang="zh-CN" sz="1600" smtClean="0"/>
              <a:t>的结构体表示</a:t>
            </a:r>
          </a:p>
          <a:p>
            <a:pPr algn="just" eaLnBrk="1" hangingPunct="1">
              <a:buFont typeface="Wingdings" pitchFamily="2" charset="2"/>
              <a:buNone/>
            </a:pPr>
            <a:r>
              <a:rPr lang="en-US" altLang="zh-CN" sz="1600" smtClean="0"/>
              <a:t>typedef Vertex VertexArray[MAX];</a:t>
            </a:r>
          </a:p>
          <a:p>
            <a:pPr algn="just" eaLnBrk="1" hangingPunct="1">
              <a:buFont typeface="Wingdings" pitchFamily="2" charset="2"/>
              <a:buNone/>
            </a:pPr>
            <a:r>
              <a:rPr lang="en-US" altLang="zh-CN" sz="1600" smtClean="0"/>
              <a:t>SutherlandHodgemanClip(VertexArray InVertexArray, VertexArray OutVertexArray, edge ClipBoundary, int &amp;Inlength, int &amp;Outlength)</a:t>
            </a:r>
          </a:p>
          <a:p>
            <a:pPr algn="just" eaLnBrk="1" hangingPunct="1">
              <a:buFont typeface="Wingdings" pitchFamily="2" charset="2"/>
              <a:buNone/>
            </a:pPr>
            <a:r>
              <a:rPr lang="en-US" altLang="zh-CN" sz="1600" smtClean="0"/>
              <a:t>{  Vertex s, p, ip;</a:t>
            </a:r>
          </a:p>
          <a:p>
            <a:pPr algn="just" eaLnBrk="1" hangingPunct="1">
              <a:buFont typeface="Wingdings" pitchFamily="2" charset="2"/>
              <a:buNone/>
            </a:pPr>
            <a:r>
              <a:rPr lang="en-US" altLang="zh-CN" sz="1600" smtClean="0"/>
              <a:t>    int j;</a:t>
            </a:r>
          </a:p>
          <a:p>
            <a:pPr algn="just" eaLnBrk="1" hangingPunct="1">
              <a:buFont typeface="Wingdings" pitchFamily="2" charset="2"/>
              <a:buNone/>
            </a:pPr>
            <a:r>
              <a:rPr lang="en-US" altLang="zh-CN" sz="1600" smtClean="0"/>
              <a:t>    Outlength = 0;</a:t>
            </a:r>
          </a:p>
          <a:p>
            <a:pPr algn="just" eaLnBrk="1" hangingPunct="1">
              <a:buFont typeface="Wingdings" pitchFamily="2" charset="2"/>
              <a:buNone/>
            </a:pPr>
            <a:r>
              <a:rPr lang="en-US" altLang="zh-CN" sz="1600" smtClean="0"/>
              <a:t>    S = InVertexArray [InLength -1];</a:t>
            </a:r>
          </a:p>
          <a:p>
            <a:pPr algn="just" eaLnBrk="1" hangingPunct="1">
              <a:buFont typeface="Wingdings" pitchFamily="2" charset="2"/>
              <a:buNone/>
            </a:pPr>
            <a:r>
              <a:rPr lang="en-US" altLang="zh-CN" sz="1600" smtClean="0"/>
              <a:t>    For (j = 0; j &lt; Inlength; j++)</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        P = InVertexArray [j];</a:t>
            </a:r>
          </a:p>
          <a:p>
            <a:pPr algn="just" eaLnBrk="1" hangingPunct="1">
              <a:buFont typeface="Wingdings" pitchFamily="2" charset="2"/>
              <a:buNone/>
            </a:pPr>
            <a:r>
              <a:rPr lang="en-US" altLang="zh-CN" sz="1600" smtClean="0"/>
              <a:t>        if(Inside (P, ClipBoundary))</a:t>
            </a:r>
          </a:p>
          <a:p>
            <a:pPr algn="just" eaLnBrk="1" hangingPunct="1">
              <a:buFont typeface="Wingdings" pitchFamily="2" charset="2"/>
              <a:buNone/>
            </a:pPr>
            <a:r>
              <a:rPr lang="en-US" altLang="zh-CN" sz="1600" smtClean="0"/>
              <a:t>        { if(Inside (S, ClipBoundary))                 //SP</a:t>
            </a:r>
            <a:r>
              <a:rPr lang="zh-CN" sz="1600" smtClean="0"/>
              <a:t>在窗口内，情况</a:t>
            </a:r>
            <a:r>
              <a:rPr lang="en-US" altLang="zh-CN" sz="1600" smtClean="0"/>
              <a:t>1</a:t>
            </a:r>
          </a:p>
          <a:p>
            <a:pPr algn="just" eaLnBrk="1" hangingPunct="1">
              <a:buFont typeface="Wingdings" pitchFamily="2" charset="2"/>
              <a:buNone/>
            </a:pPr>
            <a:r>
              <a:rPr lang="en-US" sz="1600" smtClean="0"/>
              <a:t>               </a:t>
            </a:r>
            <a:r>
              <a:rPr lang="en-US" altLang="zh-CN" sz="1600" smtClean="0"/>
              <a:t>Output(p, OutLength, OutVertex Array)</a:t>
            </a:r>
          </a:p>
          <a:p>
            <a:pPr algn="just" eaLnBrk="1" hangingPunct="1">
              <a:buFont typeface="Wingdings" pitchFamily="2" charset="2"/>
              <a:buNone/>
            </a:pPr>
            <a:r>
              <a:rPr lang="en-US" altLang="zh-CN" sz="1600" smtClean="0"/>
              <a:t>           else{ //S</a:t>
            </a:r>
            <a:r>
              <a:rPr lang="zh-CN" sz="1600" smtClean="0"/>
              <a:t>在窗口外</a:t>
            </a:r>
            <a:r>
              <a:rPr lang="en-US" altLang="zh-CN" sz="1600" smtClean="0"/>
              <a:t>, </a:t>
            </a:r>
            <a:r>
              <a:rPr lang="zh-CN" sz="1600" smtClean="0"/>
              <a:t>情况</a:t>
            </a:r>
            <a:r>
              <a:rPr lang="en-US" altLang="zh-CN" sz="1600" smtClean="0"/>
              <a:t>4</a:t>
            </a:r>
          </a:p>
          <a:p>
            <a:pPr algn="just" eaLnBrk="1" hangingPunct="1">
              <a:buFont typeface="Wingdings" pitchFamily="2" charset="2"/>
              <a:buNone/>
            </a:pPr>
            <a:r>
              <a:rPr lang="en-US" sz="1600" smtClean="0"/>
              <a:t>               </a:t>
            </a:r>
            <a:r>
              <a:rPr lang="en-US" altLang="zh-CN" sz="1600" smtClean="0"/>
              <a:t>Intersect (S, P, ClipBoundary, &amp;ip);</a:t>
            </a:r>
          </a:p>
          <a:p>
            <a:pPr algn="just" eaLnBrk="1" hangingPunct="1">
              <a:buFont typeface="Wingdings" pitchFamily="2" charset="2"/>
              <a:buNone/>
            </a:pPr>
            <a:r>
              <a:rPr lang="en-US" altLang="zh-CN" sz="1600" smtClean="0"/>
              <a:t>               Output (ip, OutLength, OutVertexArray);</a:t>
            </a:r>
          </a:p>
          <a:p>
            <a:pPr algn="just" eaLnBrk="1" hangingPunct="1">
              <a:buFont typeface="Wingdings" pitchFamily="2" charset="2"/>
              <a:buNone/>
            </a:pPr>
            <a:r>
              <a:rPr lang="en-US" altLang="zh-CN" sz="1600" smtClean="0"/>
              <a:t>               Output (P, OutLength, OutVertexArray);</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          else if (Inside (S, WindowsBoundary))</a:t>
            </a:r>
          </a:p>
          <a:p>
            <a:pPr algn="just" eaLnBrk="1" hangingPunct="1">
              <a:buFont typeface="Wingdings" pitchFamily="2" charset="2"/>
              <a:buNone/>
            </a:pPr>
            <a:r>
              <a:rPr lang="en-US" altLang="zh-CN" sz="1600" smtClean="0"/>
              <a:t>          { //S</a:t>
            </a:r>
            <a:r>
              <a:rPr lang="zh-CN" sz="1600" smtClean="0"/>
              <a:t>在窗口内，</a:t>
            </a:r>
            <a:r>
              <a:rPr lang="en-US" altLang="zh-CN" sz="1600" smtClean="0"/>
              <a:t>P</a:t>
            </a:r>
            <a:r>
              <a:rPr lang="zh-CN" sz="1600" smtClean="0"/>
              <a:t>在窗口外</a:t>
            </a:r>
            <a:r>
              <a:rPr lang="en-US" altLang="zh-CN" sz="1600" smtClean="0"/>
              <a:t>,</a:t>
            </a:r>
            <a:r>
              <a:rPr lang="zh-CN" sz="1600" smtClean="0"/>
              <a:t>情况</a:t>
            </a:r>
            <a:r>
              <a:rPr lang="en-US" altLang="zh-CN" sz="1600" smtClean="0"/>
              <a:t>3</a:t>
            </a:r>
          </a:p>
          <a:p>
            <a:pPr algn="just" eaLnBrk="1" hangingPunct="1">
              <a:buFont typeface="Wingdings" pitchFamily="2" charset="2"/>
              <a:buNone/>
            </a:pPr>
            <a:r>
              <a:rPr lang="en-US" sz="1600" smtClean="0"/>
              <a:t>                </a:t>
            </a:r>
            <a:r>
              <a:rPr lang="en-US" altLang="zh-CN" sz="1600" smtClean="0"/>
              <a:t>Intersect (S, P, ClipBoundary, &amp;ip);</a:t>
            </a:r>
          </a:p>
          <a:p>
            <a:pPr algn="just" eaLnBrk="1" hangingPunct="1">
              <a:buFont typeface="Wingdings" pitchFamily="2" charset="2"/>
              <a:buNone/>
            </a:pPr>
            <a:r>
              <a:rPr lang="en-US" altLang="zh-CN" sz="1600" smtClean="0"/>
              <a:t>                Output (ip, OutLength, OutVertexArray);</a:t>
            </a:r>
          </a:p>
          <a:p>
            <a:pPr algn="just" eaLnBrk="1" hangingPunct="1">
              <a:buFont typeface="Wingdings" pitchFamily="2" charset="2"/>
              <a:buNone/>
            </a:pPr>
            <a:r>
              <a:rPr lang="en-US" altLang="zh-CN" sz="1600" smtClean="0"/>
              <a:t>           } //</a:t>
            </a:r>
            <a:r>
              <a:rPr lang="zh-CN" sz="1600" smtClean="0"/>
              <a:t>情况</a:t>
            </a:r>
            <a:r>
              <a:rPr lang="en-US" altLang="zh-CN" sz="1600" smtClean="0"/>
              <a:t>2</a:t>
            </a:r>
            <a:r>
              <a:rPr lang="zh-CN" sz="1600" smtClean="0"/>
              <a:t>没有输出</a:t>
            </a:r>
          </a:p>
          <a:p>
            <a:pPr algn="just" eaLnBrk="1" hangingPunct="1">
              <a:buFont typeface="Wingdings" pitchFamily="2" charset="2"/>
              <a:buNone/>
            </a:pPr>
            <a:r>
              <a:rPr lang="zh-CN" altLang="zh-CN" sz="1600" smtClean="0"/>
              <a:t>           </a:t>
            </a:r>
            <a:r>
              <a:rPr lang="en-US" altLang="zh-CN" sz="1600" smtClean="0"/>
              <a:t>S = P;</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a:t>
            </a:r>
          </a:p>
          <a:p>
            <a:pPr algn="just" eaLnBrk="1" hangingPunct="1">
              <a:buFont typeface="Wingdings" pitchFamily="2" charset="2"/>
              <a:buNone/>
            </a:pPr>
            <a:r>
              <a:rPr lang="en-US" altLang="zh-CN" sz="1600" smtClean="0"/>
              <a:t>//</a:t>
            </a:r>
            <a:r>
              <a:rPr lang="zh-CN" sz="1600" smtClean="0"/>
              <a:t>判点在窗口内</a:t>
            </a:r>
          </a:p>
          <a:p>
            <a:pPr algn="just" eaLnBrk="1" hangingPunct="1">
              <a:buFont typeface="Wingdings" pitchFamily="2" charset="2"/>
              <a:buNone/>
            </a:pPr>
            <a:r>
              <a:rPr lang="en-US" altLang="zh-CN" sz="1600" smtClean="0"/>
              <a:t>bool Inside (Vertex &amp;TestPt, Edge ClipBoundary) </a:t>
            </a:r>
          </a:p>
          <a:p>
            <a:pPr algn="just" eaLnBrk="1" hangingPunct="1">
              <a:buFont typeface="Wingdings" pitchFamily="2" charset="2"/>
              <a:buNone/>
            </a:pPr>
            <a:r>
              <a:rPr lang="en-US" altLang="zh-CN" sz="1600" smtClean="0"/>
              <a:t>{    if(ClipBoundary[1].x&gt; ClipBoundary[0].x)//</a:t>
            </a:r>
            <a:r>
              <a:rPr lang="zh-CN" sz="1600" smtClean="0"/>
              <a:t>裁剪边为窗口下边</a:t>
            </a:r>
          </a:p>
          <a:p>
            <a:pPr algn="just" eaLnBrk="1" hangingPunct="1">
              <a:buFont typeface="Wingdings" pitchFamily="2" charset="2"/>
              <a:buNone/>
            </a:pPr>
            <a:r>
              <a:rPr lang="zh-CN" altLang="zh-CN" sz="1600" smtClean="0"/>
              <a:t>         </a:t>
            </a:r>
            <a:r>
              <a:rPr lang="en-US" altLang="zh-CN" sz="1600" smtClean="0"/>
              <a:t>if(testpt.y&gt;= ClipBoundary[0].y)</a:t>
            </a:r>
          </a:p>
          <a:p>
            <a:pPr algn="just" eaLnBrk="1" hangingPunct="1">
              <a:buFont typeface="Wingdings" pitchFamily="2" charset="2"/>
              <a:buNone/>
            </a:pPr>
            <a:r>
              <a:rPr lang="en-US" altLang="zh-CN" sz="1600" smtClean="0"/>
              <a:t>            return TRUE;</a:t>
            </a:r>
          </a:p>
          <a:p>
            <a:pPr algn="just" eaLnBrk="1" hangingPunct="1">
              <a:buFont typeface="Wingdings" pitchFamily="2" charset="2"/>
              <a:buNone/>
            </a:pPr>
            <a:r>
              <a:rPr lang="en-US" altLang="zh-CN" sz="1600" smtClean="0"/>
              <a:t>         else if(ClipBoundary[1].x&lt; ClipBoundary[0].x) //</a:t>
            </a:r>
            <a:r>
              <a:rPr lang="zh-CN" sz="1600" smtClean="0"/>
              <a:t>裁剪边为窗口上边</a:t>
            </a:r>
          </a:p>
          <a:p>
            <a:pPr algn="just" eaLnBrk="1" hangingPunct="1">
              <a:buFont typeface="Wingdings" pitchFamily="2" charset="2"/>
              <a:buNone/>
            </a:pPr>
            <a:r>
              <a:rPr lang="zh-CN" altLang="zh-CN" sz="1600" smtClean="0"/>
              <a:t>            </a:t>
            </a:r>
            <a:r>
              <a:rPr lang="en-US" altLang="zh-CN" sz="1600" smtClean="0"/>
              <a:t>if(testpt.y&lt;= ClipBoundary[0].y)</a:t>
            </a:r>
          </a:p>
          <a:p>
            <a:pPr algn="just" eaLnBrk="1" hangingPunct="1">
              <a:buFont typeface="Wingdings" pitchFamily="2" charset="2"/>
              <a:buNone/>
            </a:pPr>
            <a:r>
              <a:rPr lang="en-US" altLang="zh-CN" sz="1600" smtClean="0"/>
              <a:t>            return TRUE;</a:t>
            </a:r>
          </a:p>
          <a:p>
            <a:pPr algn="just" eaLnBrk="1" hangingPunct="1">
              <a:buFont typeface="Wingdings" pitchFamily="2" charset="2"/>
              <a:buNone/>
            </a:pPr>
            <a:r>
              <a:rPr lang="en-US" altLang="zh-CN" sz="1600" smtClean="0"/>
              <a:t>         else if(ClipBoundary[1].y&gt; ClipBoundary[0].x) //</a:t>
            </a:r>
            <a:r>
              <a:rPr lang="zh-CN" sz="1600" smtClean="0"/>
              <a:t>裁剪边为窗口右边</a:t>
            </a:r>
          </a:p>
          <a:p>
            <a:pPr algn="just" eaLnBrk="1" hangingPunct="1">
              <a:buFont typeface="Wingdings" pitchFamily="2" charset="2"/>
              <a:buNone/>
            </a:pPr>
            <a:r>
              <a:rPr lang="zh-CN" altLang="zh-CN" sz="1600" smtClean="0"/>
              <a:t>            </a:t>
            </a:r>
            <a:r>
              <a:rPr lang="en-US" altLang="zh-CN" sz="1600" smtClean="0"/>
              <a:t>if(testpt.x&lt;= ClipBoundary[0].x)</a:t>
            </a:r>
          </a:p>
          <a:p>
            <a:pPr algn="just" eaLnBrk="1" hangingPunct="1">
              <a:buFont typeface="Wingdings" pitchFamily="2" charset="2"/>
              <a:buNone/>
            </a:pPr>
            <a:r>
              <a:rPr lang="en-US" altLang="zh-CN" sz="1600" smtClean="0"/>
              <a:t>            return TRUE;</a:t>
            </a:r>
          </a:p>
          <a:p>
            <a:pPr algn="just" eaLnBrk="1" hangingPunct="1">
              <a:buFont typeface="Wingdings" pitchFamily="2" charset="2"/>
              <a:buNone/>
            </a:pPr>
            <a:r>
              <a:rPr lang="en-US" altLang="zh-CN" sz="1600" smtClean="0"/>
              <a:t>         else if(ClipBoundary[1].y&lt; ClipBoundary[0].y) //</a:t>
            </a:r>
            <a:r>
              <a:rPr lang="zh-CN" sz="1600" smtClean="0"/>
              <a:t>裁剪边为窗口左边</a:t>
            </a:r>
          </a:p>
          <a:p>
            <a:pPr algn="just" eaLnBrk="1" hangingPunct="1">
              <a:buFont typeface="Wingdings" pitchFamily="2" charset="2"/>
              <a:buNone/>
            </a:pPr>
            <a:r>
              <a:rPr lang="zh-CN" altLang="zh-CN" sz="1600" smtClean="0"/>
              <a:t>            </a:t>
            </a:r>
            <a:r>
              <a:rPr lang="en-US" altLang="zh-CN" sz="1600" smtClean="0"/>
              <a:t>if(testpt.x&gt;= ClipBoundary[0].x)</a:t>
            </a:r>
          </a:p>
          <a:p>
            <a:pPr algn="just" eaLnBrk="1" hangingPunct="1">
              <a:buFont typeface="Wingdings" pitchFamily="2" charset="2"/>
              <a:buNone/>
            </a:pPr>
            <a:r>
              <a:rPr lang="en-US" altLang="zh-CN" sz="1600" smtClean="0"/>
              <a:t>            return TRUE;</a:t>
            </a:r>
          </a:p>
          <a:p>
            <a:pPr algn="just" eaLnBrk="1" hangingPunct="1">
              <a:buFont typeface="Wingdings" pitchFamily="2" charset="2"/>
              <a:buNone/>
            </a:pPr>
            <a:r>
              <a:rPr lang="en-US" altLang="zh-CN" sz="1600" smtClean="0"/>
              <a:t>      else</a:t>
            </a:r>
          </a:p>
          <a:p>
            <a:pPr algn="just" eaLnBrk="1" hangingPunct="1">
              <a:buFont typeface="Wingdings" pitchFamily="2" charset="2"/>
              <a:buNone/>
            </a:pPr>
            <a:r>
              <a:rPr lang="en-US" altLang="zh-CN" sz="1600" smtClean="0"/>
              <a:t>            return FALSE; </a:t>
            </a:r>
          </a:p>
          <a:p>
            <a:pPr algn="just" eaLnBrk="1" hangingPunct="1">
              <a:buFont typeface="Wingdings" pitchFamily="2" charset="2"/>
              <a:buNone/>
            </a:pPr>
            <a:r>
              <a:rPr lang="en-US" altLang="zh-CN" sz="1600" smtClean="0"/>
              <a:t>}</a:t>
            </a:r>
          </a:p>
          <a:p>
            <a:pPr algn="just" eaLnBrk="1" hangingPunct="1">
              <a:buFont typeface="Wingdings" pitchFamily="2" charset="2"/>
              <a:buNone/>
            </a:pPr>
            <a:r>
              <a:rPr lang="en-US" altLang="zh-CN" sz="1600" smtClean="0"/>
              <a:t>//</a:t>
            </a:r>
            <a:r>
              <a:rPr lang="zh-CN" sz="1600" smtClean="0"/>
              <a:t>直线段</a:t>
            </a:r>
            <a:r>
              <a:rPr lang="en-US" altLang="zh-CN" sz="1600" smtClean="0"/>
              <a:t>SP</a:t>
            </a:r>
            <a:r>
              <a:rPr lang="zh-CN" sz="1600" smtClean="0"/>
              <a:t>和窗口边界求交，返回交点；</a:t>
            </a:r>
          </a:p>
          <a:p>
            <a:pPr algn="just" eaLnBrk="1" hangingPunct="1">
              <a:buFont typeface="Wingdings" pitchFamily="2" charset="2"/>
              <a:buNone/>
            </a:pPr>
            <a:r>
              <a:rPr lang="en-US" altLang="zh-CN" sz="1600" smtClean="0"/>
              <a:t>void Intersect (Vertex &amp;S, Vertex &amp;P, Edge ClipBoundary, Vertex &amp;IntersectPt)</a:t>
            </a:r>
          </a:p>
          <a:p>
            <a:pPr algn="just" eaLnBrk="1" hangingPunct="1">
              <a:buFont typeface="Wingdings" pitchFamily="2" charset="2"/>
              <a:buNone/>
            </a:pPr>
            <a:r>
              <a:rPr lang="en-US" altLang="zh-CN" sz="1600" smtClean="0"/>
              <a:t>{    if(ClipBoundary[0].y== ClipBoundary[1].y)//</a:t>
            </a:r>
            <a:r>
              <a:rPr lang="zh-CN" sz="1600" smtClean="0"/>
              <a:t>水平裁剪边</a:t>
            </a:r>
          </a:p>
          <a:p>
            <a:pPr algn="just" eaLnBrk="1" hangingPunct="1">
              <a:buFont typeface="Wingdings" pitchFamily="2" charset="2"/>
              <a:buNone/>
            </a:pPr>
            <a:r>
              <a:rPr lang="zh-CN" altLang="zh-CN" sz="1600" smtClean="0"/>
              <a:t>      </a:t>
            </a:r>
            <a:r>
              <a:rPr lang="en-US" altLang="zh-CN" sz="1600" smtClean="0"/>
              <a:t>{ IntersectPt.y = ClipBoundary[0].y;</a:t>
            </a:r>
          </a:p>
          <a:p>
            <a:pPr algn="just" eaLnBrk="1" hangingPunct="1">
              <a:buFont typeface="Wingdings" pitchFamily="2" charset="2"/>
              <a:buNone/>
            </a:pPr>
            <a:r>
              <a:rPr lang="en-US" altLang="zh-CN" sz="1600" smtClean="0"/>
              <a:t>         IntersectPt.x = S.x+( ClipBoundary[0].y -s.y)*(p.x - s.x) / (p.y - s.y);</a:t>
            </a:r>
          </a:p>
          <a:p>
            <a:pPr algn="just" eaLnBrk="1" hangingPunct="1">
              <a:buFont typeface="Wingdings" pitchFamily="2" charset="2"/>
              <a:buNone/>
            </a:pPr>
            <a:r>
              <a:rPr lang="en-US" altLang="zh-CN" sz="1600" smtClean="0"/>
              <a:t>       }</a:t>
            </a:r>
          </a:p>
          <a:p>
            <a:pPr algn="just" eaLnBrk="1" hangingPunct="1">
              <a:buFont typeface="Wingdings" pitchFamily="2" charset="2"/>
              <a:buNone/>
            </a:pPr>
            <a:r>
              <a:rPr lang="en-US" altLang="zh-CN" sz="1600" smtClean="0"/>
              <a:t>       else //</a:t>
            </a:r>
            <a:r>
              <a:rPr lang="zh-CN" sz="1600" smtClean="0"/>
              <a:t>垂直裁剪边</a:t>
            </a:r>
          </a:p>
          <a:p>
            <a:pPr algn="just" eaLnBrk="1" hangingPunct="1">
              <a:buFont typeface="Wingdings" pitchFamily="2" charset="2"/>
              <a:buNone/>
            </a:pPr>
            <a:r>
              <a:rPr lang="zh-CN" altLang="zh-CN" sz="1600" smtClean="0"/>
              <a:t>      </a:t>
            </a:r>
            <a:r>
              <a:rPr lang="en-US" altLang="zh-CN" sz="1600" smtClean="0"/>
              <a:t>{ Intersect.x = ClipBoundary[0].x;</a:t>
            </a:r>
          </a:p>
          <a:p>
            <a:pPr algn="just" eaLnBrk="1" hangingPunct="1">
              <a:buFont typeface="Wingdings" pitchFamily="2" charset="2"/>
              <a:buNone/>
            </a:pPr>
            <a:r>
              <a:rPr lang="en-US" altLang="zh-CN" sz="1600" smtClean="0"/>
              <a:t>         Intersect.y = s.y + (ClipBoundary[0].x - s.x)*(p.y - s.y) / (p.x. - s.x)</a:t>
            </a:r>
            <a:r>
              <a:rPr lang="zh-CN" sz="1600" smtClean="0"/>
              <a:t>；</a:t>
            </a:r>
          </a:p>
          <a:p>
            <a:pPr algn="just" eaLnBrk="1" hangingPunct="1">
              <a:buFont typeface="Wingdings" pitchFamily="2" charset="2"/>
              <a:buNone/>
            </a:pPr>
            <a:r>
              <a:rPr lang="zh-CN" altLang="zh-CN" sz="1600" smtClean="0"/>
              <a:t>      </a:t>
            </a:r>
            <a:r>
              <a:rPr lang="en-US" altLang="zh-CN" sz="1600" smtClean="0"/>
              <a:t>}</a:t>
            </a:r>
          </a:p>
          <a:p>
            <a:pPr algn="just" eaLnBrk="1" hangingPunct="1">
              <a:buFont typeface="Wingdings" pitchFamily="2" charset="2"/>
              <a:buNone/>
            </a:pPr>
            <a:r>
              <a:rPr lang="en-US" altLang="zh-CN" sz="1600" smtClean="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68E056-155D-4131-846D-C6D0C648E4AB}" type="datetime1">
              <a:rPr lang="en-US" altLang="zh-CN" sz="1400"/>
              <a:pPr eaLnBrk="1" hangingPunct="1"/>
              <a:t>12/30/2016</a:t>
            </a:fld>
            <a:endParaRPr lang="en-US" altLang="zh-CN" sz="1400"/>
          </a:p>
        </p:txBody>
      </p:sp>
      <p:sp>
        <p:nvSpPr>
          <p:cNvPr id="101379"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3122137-295A-4253-B162-8A0BCDA368C1}" type="slidenum">
              <a:rPr lang="en-US" altLang="zh-CN" sz="1400"/>
              <a:pPr algn="r" eaLnBrk="1" hangingPunct="1"/>
              <a:t>96</a:t>
            </a:fld>
            <a:endParaRPr lang="en-US" altLang="zh-CN" sz="1400"/>
          </a:p>
        </p:txBody>
      </p:sp>
      <p:sp>
        <p:nvSpPr>
          <p:cNvPr id="101380"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1381" name="Rectangle 3"/>
          <p:cNvSpPr>
            <a:spLocks noGrp="1" noRot="1" noChangeArrowheads="1"/>
          </p:cNvSpPr>
          <p:nvPr>
            <p:ph type="body" idx="4294967295"/>
          </p:nvPr>
        </p:nvSpPr>
        <p:spPr/>
        <p:txBody>
          <a:bodyPr/>
          <a:lstStyle/>
          <a:p>
            <a:pPr algn="just" eaLnBrk="1" hangingPunct="1"/>
            <a:r>
              <a:rPr lang="zh-CN" sz="2400" smtClean="0"/>
              <a:t>字符串裁剪</a:t>
            </a:r>
          </a:p>
          <a:p>
            <a:pPr lvl="1" algn="just" eaLnBrk="1" hangingPunct="1"/>
            <a:r>
              <a:rPr lang="zh-CN" sz="2000" smtClean="0"/>
              <a:t>当字符和文本部分在窗口内，部分在窗口外时，就提出了字符裁剪问题</a:t>
            </a:r>
          </a:p>
          <a:p>
            <a:pPr lvl="1" algn="just" eaLnBrk="1" hangingPunct="1"/>
            <a:r>
              <a:rPr lang="zh-CN" sz="2000" smtClean="0"/>
              <a:t>字符串精度剪裁</a:t>
            </a:r>
          </a:p>
          <a:p>
            <a:pPr lvl="2" algn="just" eaLnBrk="1" hangingPunct="1"/>
            <a:r>
              <a:rPr lang="zh-CN" sz="1800" smtClean="0"/>
              <a:t>根据字符串所含字符的个数，及字符的大小、间隔、轨迹，求出字符串的外包盒</a:t>
            </a:r>
            <a:r>
              <a:rPr lang="en-US" altLang="zh-CN" sz="1800" smtClean="0"/>
              <a:t>(box)</a:t>
            </a:r>
            <a:r>
              <a:rPr lang="zh-CN" sz="1800" smtClean="0"/>
              <a:t>。以外包盒的边界极值与窗边值比较，即将包围字串的外接矩形对窗口作裁剪而决定该字串的去留。当字符串方框整个在窗口内时予以显示，否则不显示</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BB6B44-83CA-4A79-8890-EA5406CC2363}" type="datetime1">
              <a:rPr lang="en-US" altLang="zh-CN" sz="1400"/>
              <a:pPr eaLnBrk="1" hangingPunct="1"/>
              <a:t>12/30/2016</a:t>
            </a:fld>
            <a:endParaRPr lang="en-US" altLang="zh-CN" sz="1400"/>
          </a:p>
        </p:txBody>
      </p:sp>
      <p:sp>
        <p:nvSpPr>
          <p:cNvPr id="102403"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A88BA27F-AD64-4056-B9CB-2D01E419CE48}" type="slidenum">
              <a:rPr lang="en-US" altLang="zh-CN" sz="1400"/>
              <a:pPr algn="r" eaLnBrk="1" hangingPunct="1"/>
              <a:t>97</a:t>
            </a:fld>
            <a:endParaRPr lang="en-US" altLang="zh-CN" sz="1400"/>
          </a:p>
        </p:txBody>
      </p:sp>
      <p:sp>
        <p:nvSpPr>
          <p:cNvPr id="102404"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2405" name="Rectangle 3"/>
          <p:cNvSpPr>
            <a:spLocks noGrp="1" noRot="1" noChangeArrowheads="1"/>
          </p:cNvSpPr>
          <p:nvPr>
            <p:ph type="body" idx="4294967295"/>
          </p:nvPr>
        </p:nvSpPr>
        <p:spPr/>
        <p:txBody>
          <a:bodyPr/>
          <a:lstStyle/>
          <a:p>
            <a:pPr marL="838200" lvl="1" indent="-381000" eaLnBrk="1" hangingPunct="1"/>
            <a:r>
              <a:rPr lang="zh-CN" sz="2000" smtClean="0"/>
              <a:t>字符精度剪裁</a:t>
            </a:r>
          </a:p>
          <a:p>
            <a:pPr marL="1257300" lvl="2" indent="-342900" eaLnBrk="1" hangingPunct="1">
              <a:buClr>
                <a:schemeClr val="tx1"/>
              </a:buClr>
            </a:pPr>
            <a:r>
              <a:rPr lang="zh-CN" sz="1800" smtClean="0"/>
              <a:t>先以字串</a:t>
            </a:r>
            <a:r>
              <a:rPr lang="en-US" altLang="zh-CN" sz="1800" smtClean="0"/>
              <a:t>box</a:t>
            </a:r>
            <a:r>
              <a:rPr lang="zh-CN" sz="1800" smtClean="0"/>
              <a:t>与窗边比较决定字串全删、全留或部分留</a:t>
            </a:r>
          </a:p>
          <a:p>
            <a:pPr marL="1257300" lvl="2" indent="-342900" eaLnBrk="1" hangingPunct="1">
              <a:buClr>
                <a:schemeClr val="tx1"/>
              </a:buClr>
            </a:pPr>
            <a:r>
              <a:rPr lang="zh-CN" sz="1800" smtClean="0"/>
              <a:t>对部分留的字串中，逐个测量字符的</a:t>
            </a:r>
            <a:r>
              <a:rPr lang="en-US" altLang="zh-CN" sz="1800" smtClean="0"/>
              <a:t>box</a:t>
            </a:r>
            <a:r>
              <a:rPr lang="zh-CN" sz="1800" smtClean="0"/>
              <a:t>与窗边关系而决定该字符的去留</a:t>
            </a:r>
          </a:p>
          <a:p>
            <a:pPr marL="838200" lvl="1" indent="-381000" eaLnBrk="1" hangingPunct="1"/>
            <a:r>
              <a:rPr lang="zh-CN" sz="2000" smtClean="0"/>
              <a:t>象素精密剪裁</a:t>
            </a:r>
          </a:p>
          <a:p>
            <a:pPr marL="1257300" lvl="2" indent="-342900" eaLnBrk="1" hangingPunct="1">
              <a:buClr>
                <a:schemeClr val="tx1"/>
              </a:buClr>
            </a:pPr>
            <a:r>
              <a:rPr lang="zh-CN" sz="1800" smtClean="0"/>
              <a:t>用字串</a:t>
            </a:r>
            <a:r>
              <a:rPr lang="en-US" altLang="zh-CN" sz="1800" smtClean="0"/>
              <a:t>box</a:t>
            </a:r>
            <a:r>
              <a:rPr lang="zh-CN" sz="1800" smtClean="0"/>
              <a:t>与窗边比较。决定字串全删、全留或部分删</a:t>
            </a:r>
          </a:p>
          <a:p>
            <a:pPr marL="1257300" lvl="2" indent="-342900" eaLnBrk="1" hangingPunct="1">
              <a:buClr>
                <a:schemeClr val="tx1"/>
              </a:buClr>
            </a:pPr>
            <a:r>
              <a:rPr lang="zh-CN" sz="1800" smtClean="0"/>
              <a:t>在部分留的字串中，逐个测量字符的</a:t>
            </a:r>
            <a:r>
              <a:rPr lang="en-US" altLang="zh-CN" sz="1800" smtClean="0"/>
              <a:t>box</a:t>
            </a:r>
            <a:r>
              <a:rPr lang="zh-CN" sz="1800" smtClean="0"/>
              <a:t>与窗边的关系，决定字符的全删、全留或部分删</a:t>
            </a:r>
          </a:p>
          <a:p>
            <a:pPr marL="1257300" lvl="2" indent="-342900" eaLnBrk="1" hangingPunct="1">
              <a:buClr>
                <a:schemeClr val="tx1"/>
              </a:buClr>
            </a:pPr>
            <a:r>
              <a:rPr lang="zh-CN" sz="1800" smtClean="0"/>
              <a:t>对部分留的字符每一笔划，用直线剪裁法对窗边剪裁</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AD7E623-01DB-4D07-B95A-3A2CB1885A2F}" type="datetime1">
              <a:rPr lang="en-US" altLang="zh-CN" sz="1400"/>
              <a:pPr eaLnBrk="1" hangingPunct="1"/>
              <a:t>12/30/2016</a:t>
            </a:fld>
            <a:endParaRPr lang="en-US" altLang="zh-CN" sz="1400"/>
          </a:p>
        </p:txBody>
      </p:sp>
      <p:sp>
        <p:nvSpPr>
          <p:cNvPr id="103427"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3A269D27-7388-42B5-B092-816B53FCEA9A}" type="slidenum">
              <a:rPr lang="en-US" altLang="zh-CN" sz="1400"/>
              <a:pPr algn="r" eaLnBrk="1" hangingPunct="1"/>
              <a:t>98</a:t>
            </a:fld>
            <a:endParaRPr lang="en-US" altLang="zh-CN" sz="1400"/>
          </a:p>
        </p:txBody>
      </p:sp>
      <p:sp>
        <p:nvSpPr>
          <p:cNvPr id="103428"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3429" name="Rectangle 3"/>
          <p:cNvSpPr>
            <a:spLocks noChangeArrowheads="1"/>
          </p:cNvSpPr>
          <p:nvPr/>
        </p:nvSpPr>
        <p:spPr bwMode="auto">
          <a:xfrm>
            <a:off x="900113" y="5084763"/>
            <a:ext cx="762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t>(a)</a:t>
            </a:r>
            <a:r>
              <a:rPr lang="zh-CN"/>
              <a:t>待裁剪字符串     </a:t>
            </a:r>
            <a:r>
              <a:rPr lang="en-US" altLang="zh-CN"/>
              <a:t>(b)</a:t>
            </a:r>
            <a:r>
              <a:rPr lang="zh-CN"/>
              <a:t>串精度裁剪       </a:t>
            </a:r>
            <a:r>
              <a:rPr lang="en-US" altLang="zh-CN"/>
              <a:t>(c)</a:t>
            </a:r>
            <a:r>
              <a:rPr lang="zh-CN"/>
              <a:t>字符精度裁剪    </a:t>
            </a:r>
            <a:r>
              <a:rPr lang="en-US" altLang="zh-CN"/>
              <a:t>(d)</a:t>
            </a:r>
            <a:r>
              <a:rPr lang="zh-CN"/>
              <a:t>象素精度裁剪</a:t>
            </a:r>
            <a:r>
              <a:rPr lang="zh-CN" b="1" u="sng"/>
              <a:t> </a:t>
            </a:r>
          </a:p>
        </p:txBody>
      </p:sp>
      <p:sp>
        <p:nvSpPr>
          <p:cNvPr id="103430" name="Rectangle 4"/>
          <p:cNvSpPr>
            <a:spLocks noChangeArrowheads="1"/>
          </p:cNvSpPr>
          <p:nvPr/>
        </p:nvSpPr>
        <p:spPr bwMode="auto">
          <a:xfrm>
            <a:off x="3348038" y="5876925"/>
            <a:ext cx="212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cs typeface="Times New Roman" pitchFamily="18" charset="0"/>
              </a:rPr>
              <a:t>图</a:t>
            </a:r>
            <a:r>
              <a:rPr lang="en-US" altLang="zh-CN">
                <a:cs typeface="Times New Roman" pitchFamily="18" charset="0"/>
              </a:rPr>
              <a:t>4.5.7 </a:t>
            </a:r>
            <a:r>
              <a:rPr lang="zh-CN">
                <a:cs typeface="Times New Roman" pitchFamily="18" charset="0"/>
              </a:rPr>
              <a:t>字符串剪裁</a:t>
            </a:r>
          </a:p>
        </p:txBody>
      </p:sp>
      <p:pic>
        <p:nvPicPr>
          <p:cNvPr id="103431" name="Picture 5" descr="CG_Gif_2_021"/>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27088" y="2636838"/>
            <a:ext cx="7323137" cy="1535112"/>
          </a:xfr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txBox="1">
            <a:spLocks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F37123-6CBD-4B40-8568-59CC9D5F3843}" type="datetime1">
              <a:rPr lang="en-US" altLang="zh-CN" sz="1400"/>
              <a:pPr eaLnBrk="1" hangingPunct="1"/>
              <a:t>12/30/2016</a:t>
            </a:fld>
            <a:endParaRPr lang="en-US" altLang="zh-CN" sz="1400"/>
          </a:p>
        </p:txBody>
      </p:sp>
      <p:sp>
        <p:nvSpPr>
          <p:cNvPr id="104451" name="灯片编号占位符 5"/>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AFC0B25-0E29-4D4D-A61E-3F23DF6DE4CE}" type="slidenum">
              <a:rPr lang="en-US" altLang="zh-CN" sz="1400"/>
              <a:pPr algn="r" eaLnBrk="1" hangingPunct="1"/>
              <a:t>99</a:t>
            </a:fld>
            <a:endParaRPr lang="en-US" altLang="zh-CN" sz="1400"/>
          </a:p>
        </p:txBody>
      </p:sp>
      <p:sp>
        <p:nvSpPr>
          <p:cNvPr id="104452" name="Rectangle 2"/>
          <p:cNvSpPr>
            <a:spLocks noGrp="1" noRot="1" noChangeArrowheads="1"/>
          </p:cNvSpPr>
          <p:nvPr>
            <p:ph type="title" idx="4294967295"/>
          </p:nvPr>
        </p:nvSpPr>
        <p:spPr/>
        <p:txBody>
          <a:bodyPr/>
          <a:lstStyle/>
          <a:p>
            <a:pPr eaLnBrk="1" hangingPunct="1"/>
            <a:r>
              <a:rPr lang="zh-CN" b="1" u="sng" smtClean="0"/>
              <a:t>第四章：光栅图形学</a:t>
            </a:r>
          </a:p>
        </p:txBody>
      </p:sp>
      <p:sp>
        <p:nvSpPr>
          <p:cNvPr id="104453" name="Rectangle 3"/>
          <p:cNvSpPr>
            <a:spLocks noGrp="1" noRot="1" noChangeArrowheads="1"/>
          </p:cNvSpPr>
          <p:nvPr>
            <p:ph type="body" idx="4294967295"/>
          </p:nvPr>
        </p:nvSpPr>
        <p:spPr/>
        <p:txBody>
          <a:bodyPr/>
          <a:lstStyle/>
          <a:p>
            <a:pPr algn="just" eaLnBrk="1" hangingPunct="1"/>
            <a:r>
              <a:rPr lang="en-US" altLang="zh-CN" sz="2400" smtClean="0"/>
              <a:t>4.6 </a:t>
            </a:r>
            <a:r>
              <a:rPr lang="zh-CN" sz="2400" smtClean="0"/>
              <a:t>反走样</a:t>
            </a:r>
          </a:p>
          <a:p>
            <a:pPr lvl="1" algn="just" eaLnBrk="1" hangingPunct="1"/>
            <a:r>
              <a:rPr lang="zh-CN" sz="2000" smtClean="0"/>
              <a:t>在光栅显示器上显示图形时，直线段或图形边界或多或少呈锯齿状</a:t>
            </a:r>
          </a:p>
          <a:p>
            <a:pPr lvl="1" algn="just" eaLnBrk="1" hangingPunct="1"/>
            <a:r>
              <a:rPr lang="zh-CN" sz="2000" smtClean="0"/>
              <a:t>原因</a:t>
            </a:r>
          </a:p>
          <a:p>
            <a:pPr lvl="2" algn="just" eaLnBrk="1" hangingPunct="1"/>
            <a:r>
              <a:rPr lang="zh-CN" sz="1800" smtClean="0"/>
              <a:t>图形信号是连续的，而在光栅显示系统中，表示图形的却是一个个离散的象素</a:t>
            </a:r>
          </a:p>
          <a:p>
            <a:pPr lvl="1" algn="just" eaLnBrk="1" hangingPunct="1"/>
            <a:r>
              <a:rPr lang="zh-CN" sz="2000" smtClean="0"/>
              <a:t>走样</a:t>
            </a:r>
          </a:p>
          <a:p>
            <a:pPr lvl="2" algn="just" eaLnBrk="1" hangingPunct="1"/>
            <a:r>
              <a:rPr lang="zh-CN" sz="1800" smtClean="0"/>
              <a:t>用离散量表示连续量引起的失真现象</a:t>
            </a:r>
          </a:p>
          <a:p>
            <a:pPr lvl="1" algn="just" eaLnBrk="1" hangingPunct="1"/>
            <a:r>
              <a:rPr lang="zh-CN" sz="2000" smtClean="0"/>
              <a:t>反走样</a:t>
            </a:r>
          </a:p>
          <a:p>
            <a:pPr lvl="2" algn="just" eaLnBrk="1" hangingPunct="1"/>
            <a:r>
              <a:rPr lang="zh-CN" sz="1800" smtClean="0"/>
              <a:t>用于减少或消除走样效果的技术</a:t>
            </a:r>
          </a:p>
          <a:p>
            <a:pPr lvl="1" algn="just" eaLnBrk="1" hangingPunct="1"/>
            <a:r>
              <a:rPr lang="zh-CN" sz="2000" smtClean="0"/>
              <a:t>光栅图形走样现象</a:t>
            </a:r>
          </a:p>
          <a:p>
            <a:pPr lvl="2" algn="just" eaLnBrk="1" hangingPunct="1"/>
            <a:r>
              <a:rPr lang="zh-CN" sz="1800" smtClean="0"/>
              <a:t>阶梯状的边界、图形细节失真</a:t>
            </a:r>
            <a:r>
              <a:rPr lang="en-US" altLang="zh-CN" sz="1800" smtClean="0"/>
              <a:t>(</a:t>
            </a:r>
            <a:r>
              <a:rPr lang="zh-CN" sz="1800" smtClean="0"/>
              <a:t>图形中的那些比象素更窄的细节变宽</a:t>
            </a:r>
            <a:r>
              <a:rPr lang="en-US" altLang="zh-CN" sz="1800" smtClean="0"/>
              <a:t>)</a:t>
            </a:r>
            <a:r>
              <a:rPr lang="zh-CN" sz="1800" smtClean="0"/>
              <a:t>、狭小图形遗失等</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159</TotalTime>
  <Pages>0</Pages>
  <Words>7687</Words>
  <Characters>0</Characters>
  <Application>Microsoft Office PowerPoint</Application>
  <DocSecurity>0</DocSecurity>
  <PresentationFormat>全屏显示(4:3)</PresentationFormat>
  <Lines>0</Lines>
  <Paragraphs>1083</Paragraphs>
  <Slides>107</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4</vt:i4>
      </vt:variant>
      <vt:variant>
        <vt:lpstr>幻灯片标题</vt:lpstr>
      </vt:variant>
      <vt:variant>
        <vt:i4>107</vt:i4>
      </vt:variant>
    </vt:vector>
  </HeadingPairs>
  <TitlesOfParts>
    <vt:vector size="120" baseType="lpstr">
      <vt:lpstr>Arial Unicode MS</vt:lpstr>
      <vt:lpstr>仿宋_GB2312</vt:lpstr>
      <vt:lpstr>宋体</vt:lpstr>
      <vt:lpstr>Arial</vt:lpstr>
      <vt:lpstr>Times New Roman</vt:lpstr>
      <vt:lpstr>Trebuchet MS</vt:lpstr>
      <vt:lpstr>Wingdings</vt:lpstr>
      <vt:lpstr>诗情画意</vt:lpstr>
      <vt:lpstr>1_诗情画意</vt:lpstr>
      <vt:lpstr>Bitmap Image</vt:lpstr>
      <vt:lpstr>VISIO 5 Drawing</vt:lpstr>
      <vt:lpstr>Microsoft 公式 3.0</vt:lpstr>
      <vt:lpstr>公式</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lpstr>第四章：光栅图形学</vt:lpstr>
    </vt:vector>
  </TitlesOfParts>
  <Company>Hope</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 Li</cp:lastModifiedBy>
  <cp:revision>783</cp:revision>
  <cp:lastPrinted>1899-12-30T00:00:00Z</cp:lastPrinted>
  <dcterms:created xsi:type="dcterms:W3CDTF">2002-12-10T13:13:42Z</dcterms:created>
  <dcterms:modified xsi:type="dcterms:W3CDTF">2016-12-30T10:48:34Z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