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91" r:id="rId1"/>
    <p:sldMasterId id="214748440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81" r:id="rId11"/>
    <p:sldId id="270" r:id="rId12"/>
    <p:sldId id="282" r:id="rId13"/>
    <p:sldId id="283" r:id="rId14"/>
    <p:sldId id="277" r:id="rId15"/>
    <p:sldId id="280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29" autoAdjust="0"/>
  </p:normalViewPr>
  <p:slideViewPr>
    <p:cSldViewPr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6B10892-64F4-44B6-AFA4-BFA719167BBD}" type="datetimeFigureOut">
              <a:rPr lang="zh-CN" altLang="en-US"/>
              <a:pPr>
                <a:defRPr/>
              </a:pPr>
              <a:t>2018/1/4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02353E2-7ED5-4944-8028-8B9CA16B59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71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2EE5F6B-7796-45BB-A243-BD6DF4A937EF}" type="datetimeFigureOut">
              <a:rPr lang="zh-CN" altLang="en-US"/>
              <a:pPr>
                <a:defRPr/>
              </a:pPr>
              <a:t>2018/1/4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1F3F9B8-F66A-4C92-AD03-B1640A89D5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71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D0B2D-450D-4563-B236-2EB8282AC1B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9B177-2796-4FAA-A7A5-6A61365F1D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5BFA5-37AA-47DE-A51A-FC856BC9F6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1C265-3D01-427A-9BEE-E5DB5FB556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BE61F-103E-4D50-85A7-F27365F27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5EE85-87ED-4543-9448-E27DB55FF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CD368-4B8C-4783-BDBA-0A9EC21AD8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99D05-0E5D-4B6C-944E-FB1EC458C5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31C87-4E1E-44CA-886B-386BCBA148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2627B-1E34-4B19-BFD9-48293ADE61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E388C-AC2C-454E-884C-BA7247C08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15328" cy="5825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58204" cy="52149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数据通信与计算机网络（</a:t>
            </a:r>
            <a:r>
              <a:rPr lang="en-US" altLang="zh-CN"/>
              <a:t>2009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0A36D-B37A-4D83-8528-A0EB221AC04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3CE0D-6AE7-45C4-8994-922262951D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F5750-072E-4C53-BD0A-62AD9489C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9D4E-39C7-45E6-A069-3540D420CD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667AE-E657-46E3-91A0-1AF4106CA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43362" cy="4983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67204" cy="4983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95EEF-4B5A-4761-9B79-1FDC7D7231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4043362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8" y="114298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70379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46608-711B-4B88-A568-9DF28A108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53D83-B812-4229-91B2-D6D88F8F63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EFB6F-2ACE-47D8-B3CC-28EFD10931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21EE8-72E2-4101-AF4D-E8451E3FA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B4EF0-C0C0-4BBD-9D40-903FBC7B01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186766" cy="7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42984"/>
            <a:ext cx="825820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AE61973-A4DF-4161-9067-348EC0094E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2009-9-5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FFA4F6-5041-4F8B-B709-4B37D9774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数据通信与计算机网络（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复习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04664"/>
            <a:ext cx="8748464" cy="5214974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Internet</a:t>
            </a:r>
            <a:r>
              <a:rPr lang="zh-CN" altLang="en-US" sz="2000" dirty="0" smtClean="0"/>
              <a:t>的设计原则</a:t>
            </a:r>
            <a:r>
              <a:rPr lang="zh-CN" altLang="en-US" sz="2000" dirty="0" smtClean="0"/>
              <a:t>：什么是命运</a:t>
            </a:r>
            <a:r>
              <a:rPr lang="zh-CN" altLang="en-US" sz="2000" dirty="0" smtClean="0"/>
              <a:t>共享（无状态）、软状态、端到端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IP</a:t>
            </a:r>
            <a:r>
              <a:rPr lang="zh-CN" altLang="en-US" sz="2000" dirty="0" smtClean="0"/>
              <a:t>提供</a:t>
            </a:r>
            <a:r>
              <a:rPr lang="zh-CN" altLang="en-US" sz="2000" dirty="0" smtClean="0"/>
              <a:t>的单播、组播、广播和联播服务</a:t>
            </a:r>
            <a:endParaRPr lang="en-US" altLang="zh-CN" sz="2000" dirty="0"/>
          </a:p>
          <a:p>
            <a:pPr eaLnBrk="1" hangingPunct="1"/>
            <a:r>
              <a:rPr lang="en-US" altLang="zh-CN" sz="2000" dirty="0" smtClean="0"/>
              <a:t>IP</a:t>
            </a:r>
            <a:r>
              <a:rPr lang="zh-CN" altLang="en-US" sz="2000" dirty="0" smtClean="0"/>
              <a:t>分组</a:t>
            </a:r>
            <a:r>
              <a:rPr lang="zh-CN" altLang="en-US" sz="2000" dirty="0" smtClean="0"/>
              <a:t>格式：了解主要字段的作用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 smtClean="0">
                <a:solidFill>
                  <a:srgbClr val="FF0000"/>
                </a:solidFill>
              </a:rPr>
              <a:t>分段和重组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子网</a:t>
            </a:r>
            <a:r>
              <a:rPr lang="zh-CN" altLang="en-US" sz="2000" dirty="0">
                <a:solidFill>
                  <a:srgbClr val="FF0000"/>
                </a:solidFill>
              </a:rPr>
              <a:t>分配方案，包括变长子网</a:t>
            </a:r>
            <a:r>
              <a:rPr lang="zh-CN" altLang="en-US" sz="2000" dirty="0" smtClean="0">
                <a:solidFill>
                  <a:srgbClr val="FF0000"/>
                </a:solidFill>
              </a:rPr>
              <a:t>掩码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CIDR</a:t>
            </a:r>
            <a:r>
              <a:rPr lang="zh-CN" altLang="en-US" sz="2000" dirty="0" smtClean="0">
                <a:solidFill>
                  <a:srgbClr val="FF0000"/>
                </a:solidFill>
              </a:rPr>
              <a:t>：如何</a:t>
            </a:r>
            <a:r>
              <a:rPr lang="zh-CN" altLang="en-US" sz="2000" dirty="0">
                <a:solidFill>
                  <a:srgbClr val="FF0000"/>
                </a:solidFill>
              </a:rPr>
              <a:t>进行</a:t>
            </a:r>
            <a:r>
              <a:rPr lang="zh-CN" altLang="en-US" sz="2000" dirty="0" smtClean="0">
                <a:solidFill>
                  <a:srgbClr val="FF0000"/>
                </a:solidFill>
              </a:rPr>
              <a:t>汇集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转发： </a:t>
            </a:r>
            <a:r>
              <a:rPr lang="zh-CN" altLang="en-US" sz="2400" dirty="0" smtClean="0">
                <a:solidFill>
                  <a:srgbClr val="FF0000"/>
                </a:solidFill>
              </a:rPr>
              <a:t>如何</a:t>
            </a:r>
            <a:r>
              <a:rPr lang="zh-CN" altLang="en-US" sz="2400" dirty="0">
                <a:solidFill>
                  <a:srgbClr val="FF0000"/>
                </a:solidFill>
              </a:rPr>
              <a:t>进行最长前缀</a:t>
            </a:r>
            <a:r>
              <a:rPr lang="zh-CN" altLang="en-US" sz="2400" dirty="0" smtClean="0">
                <a:solidFill>
                  <a:srgbClr val="FF0000"/>
                </a:solidFill>
              </a:rPr>
              <a:t>匹配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000" dirty="0"/>
              <a:t>ARP</a:t>
            </a:r>
            <a:r>
              <a:rPr lang="zh-CN" altLang="en-US" sz="2000" dirty="0"/>
              <a:t>的基本操作</a:t>
            </a:r>
            <a:r>
              <a:rPr lang="zh-CN" altLang="en-US" sz="2000" dirty="0" smtClean="0"/>
              <a:t>过程，什么是</a:t>
            </a:r>
            <a:r>
              <a:rPr lang="en-US" altLang="zh-CN" sz="2000" dirty="0" smtClean="0"/>
              <a:t>ARP</a:t>
            </a:r>
            <a:r>
              <a:rPr lang="zh-CN" altLang="en-US" sz="2000" dirty="0" smtClean="0"/>
              <a:t>伪装攻击？</a:t>
            </a:r>
            <a:endParaRPr lang="zh-CN" altLang="en-US" sz="2000" dirty="0"/>
          </a:p>
          <a:p>
            <a:r>
              <a:rPr lang="en-US" altLang="zh-CN" sz="2000" dirty="0"/>
              <a:t>ICMP</a:t>
            </a:r>
          </a:p>
          <a:p>
            <a:pPr lvl="1"/>
            <a:r>
              <a:rPr lang="en-US" altLang="zh-CN" sz="2000" dirty="0"/>
              <a:t>ICMP</a:t>
            </a:r>
            <a:r>
              <a:rPr lang="zh-CN" altLang="en-US" sz="2000" dirty="0"/>
              <a:t>差错</a:t>
            </a:r>
            <a:r>
              <a:rPr lang="zh-CN" altLang="en-US" sz="2000" dirty="0" smtClean="0"/>
              <a:t>报告：那些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分组会发送差错报告，差错报告包含哪些信息</a:t>
            </a:r>
            <a:endParaRPr lang="en-US" altLang="zh-CN" sz="2000" dirty="0"/>
          </a:p>
          <a:p>
            <a:pPr lvl="1"/>
            <a:r>
              <a:rPr lang="en-US" altLang="zh-CN" sz="2000" dirty="0"/>
              <a:t>Ping/</a:t>
            </a:r>
            <a:r>
              <a:rPr lang="en-US" altLang="zh-CN" sz="2000" dirty="0" err="1"/>
              <a:t>traceroute</a:t>
            </a:r>
            <a:r>
              <a:rPr lang="en-US" altLang="zh-CN" sz="2000" dirty="0"/>
              <a:t>/path MTU Discovery</a:t>
            </a:r>
            <a:r>
              <a:rPr lang="zh-CN" altLang="en-US" sz="2000" dirty="0"/>
              <a:t>如何实现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DHCP</a:t>
            </a:r>
            <a:r>
              <a:rPr lang="zh-CN" altLang="en-US" sz="2000" dirty="0">
                <a:solidFill>
                  <a:srgbClr val="FF0000"/>
                </a:solidFill>
              </a:rPr>
              <a:t>的基本工作过程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NAT</a:t>
            </a:r>
            <a:r>
              <a:rPr lang="zh-CN" altLang="en-US" sz="2000" dirty="0">
                <a:solidFill>
                  <a:srgbClr val="FF0000"/>
                </a:solidFill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NAPT</a:t>
            </a:r>
            <a:r>
              <a:rPr lang="zh-CN" altLang="en-US" sz="2000" dirty="0">
                <a:solidFill>
                  <a:srgbClr val="FF0000"/>
                </a:solidFill>
              </a:rPr>
              <a:t>的工作原理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</a:rPr>
              <a:t>隧道的基本思想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路由协议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自治系统的</a:t>
            </a:r>
            <a:r>
              <a:rPr lang="zh-CN" altLang="en-US" sz="2400" dirty="0" smtClean="0"/>
              <a:t>概念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链路状态路由</a:t>
            </a:r>
            <a:endParaRPr lang="en-US" altLang="zh-CN" sz="2400" dirty="0" smtClean="0"/>
          </a:p>
          <a:p>
            <a:pPr lvl="2">
              <a:lnSpc>
                <a:spcPct val="8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Dijkstra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CN" altLang="en-US" dirty="0"/>
              <a:t>链路状态分组</a:t>
            </a:r>
            <a:r>
              <a:rPr lang="en-US" altLang="zh-CN" dirty="0" smtClean="0"/>
              <a:t>LSP</a:t>
            </a:r>
            <a:r>
              <a:rPr lang="zh-CN" altLang="en-US" dirty="0" smtClean="0"/>
              <a:t>：顺序号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en-US" altLang="zh-CN" dirty="0"/>
              <a:t>OSPF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>
              <a:lnSpc>
                <a:spcPct val="8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支持点到点链路、广播链路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等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lvl="3">
              <a:lnSpc>
                <a:spcPct val="80000"/>
              </a:lnSpc>
            </a:pPr>
            <a:r>
              <a:rPr lang="zh-CN" altLang="en-US" sz="2400" dirty="0"/>
              <a:t>选取路由器</a:t>
            </a:r>
            <a:endParaRPr lang="en-US" altLang="zh-CN" sz="2400" dirty="0"/>
          </a:p>
          <a:p>
            <a:pPr lvl="3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B050"/>
                </a:solidFill>
              </a:rPr>
              <a:t>区域</a:t>
            </a:r>
            <a:r>
              <a:rPr lang="zh-CN" altLang="en-US" sz="2400" dirty="0">
                <a:solidFill>
                  <a:srgbClr val="00B050"/>
                </a:solidFill>
              </a:rPr>
              <a:t>的</a:t>
            </a:r>
            <a:r>
              <a:rPr lang="zh-CN" altLang="en-US" sz="2400" dirty="0" smtClean="0">
                <a:solidFill>
                  <a:srgbClr val="00B050"/>
                </a:solidFill>
              </a:rPr>
              <a:t>概念：</a:t>
            </a:r>
            <a:r>
              <a:rPr lang="en-US" altLang="zh-CN" sz="2400" dirty="0" smtClean="0">
                <a:solidFill>
                  <a:srgbClr val="00B050"/>
                </a:solidFill>
              </a:rPr>
              <a:t>5</a:t>
            </a:r>
            <a:r>
              <a:rPr lang="zh-CN" altLang="en-US" sz="2400" dirty="0" smtClean="0">
                <a:solidFill>
                  <a:srgbClr val="00B050"/>
                </a:solidFill>
              </a:rPr>
              <a:t>种</a:t>
            </a:r>
            <a:r>
              <a:rPr lang="en-US" altLang="zh-CN" sz="2400" dirty="0" smtClean="0">
                <a:solidFill>
                  <a:srgbClr val="00B050"/>
                </a:solidFill>
              </a:rPr>
              <a:t>LSA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距离向量</a:t>
            </a:r>
            <a:r>
              <a:rPr lang="zh-CN" altLang="en-US" sz="2000" dirty="0"/>
              <a:t>路由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无穷</a:t>
            </a:r>
            <a:r>
              <a:rPr lang="zh-CN" altLang="en-US" sz="2000" dirty="0" smtClean="0">
                <a:solidFill>
                  <a:srgbClr val="FF0000"/>
                </a:solidFill>
              </a:rPr>
              <a:t>计数问题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水平分割以及反向抑制的水平分割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altLang="zh-CN" sz="2000" dirty="0" smtClean="0"/>
              <a:t>RIP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5.4.3 </a:t>
            </a:r>
            <a:r>
              <a:rPr lang="zh-CN" altLang="en-US" dirty="0" smtClean="0"/>
              <a:t>边界网关协议不考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A36D-B37A-4D83-8528-A0EB221AC040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IP</a:t>
            </a:r>
            <a:r>
              <a:rPr lang="zh-CN" altLang="en-US" sz="2000" dirty="0" smtClean="0"/>
              <a:t>组播：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任意</a:t>
            </a:r>
            <a:r>
              <a:rPr lang="zh-CN" altLang="en-US" sz="2000" dirty="0" smtClean="0"/>
              <a:t>源组播服务模型和单一源组播服务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IGMP</a:t>
            </a:r>
            <a:r>
              <a:rPr lang="zh-CN" altLang="en-US" sz="2000" dirty="0" smtClean="0"/>
              <a:t>协议的基本工作方式：软状态、反馈抑制和离开组播组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5.5.3 </a:t>
            </a:r>
            <a:r>
              <a:rPr lang="zh-CN" altLang="en-US" sz="2000" dirty="0" smtClean="0"/>
              <a:t>组播路由协议不考</a:t>
            </a:r>
            <a:endParaRPr lang="en-US" altLang="zh-CN" sz="2000" dirty="0" smtClean="0"/>
          </a:p>
          <a:p>
            <a:r>
              <a:rPr lang="zh-CN" altLang="en-US" sz="2000" dirty="0" smtClean="0"/>
              <a:t>移动节点的路由：</a:t>
            </a:r>
            <a:r>
              <a:rPr lang="en-US" altLang="zh-CN" sz="2000" dirty="0" smtClean="0"/>
              <a:t>Mobile IP</a:t>
            </a:r>
            <a:endParaRPr lang="en-US" altLang="zh-CN" sz="2000" dirty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移动</a:t>
            </a:r>
            <a:r>
              <a:rPr lang="en-US" altLang="zh-CN" sz="2000" dirty="0" smtClean="0">
                <a:solidFill>
                  <a:srgbClr val="FF0000"/>
                </a:solidFill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</a:rPr>
              <a:t>的基本工作方式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u="sng" dirty="0">
                <a:solidFill>
                  <a:srgbClr val="FF0000"/>
                </a:solidFill>
              </a:rPr>
              <a:t>什么是三角路由</a:t>
            </a:r>
            <a:r>
              <a:rPr lang="zh-CN" altLang="en-US" sz="2000" u="sng" dirty="0" smtClean="0">
                <a:solidFill>
                  <a:srgbClr val="FF0000"/>
                </a:solidFill>
              </a:rPr>
              <a:t>？</a:t>
            </a:r>
            <a:endParaRPr lang="en-US" altLang="zh-CN" sz="2000" u="sng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路由</a:t>
            </a:r>
            <a:r>
              <a:rPr lang="zh-CN" altLang="en-US" sz="2000" dirty="0" smtClean="0"/>
              <a:t>优化和软切换</a:t>
            </a:r>
            <a:r>
              <a:rPr lang="zh-CN" altLang="en-US" sz="2000" dirty="0" smtClean="0"/>
              <a:t>机制不考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移动自组网的路由不考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IPv6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/>
              <a:t>IPv6</a:t>
            </a:r>
            <a:r>
              <a:rPr lang="zh-CN" altLang="en-US" sz="2000" dirty="0" smtClean="0"/>
              <a:t>分组格式，相比</a:t>
            </a:r>
            <a:r>
              <a:rPr lang="en-US" altLang="zh-CN" sz="2000" dirty="0"/>
              <a:t>IPv4</a:t>
            </a:r>
            <a:r>
              <a:rPr lang="zh-CN" altLang="en-US" sz="2000" dirty="0"/>
              <a:t>的改进</a:t>
            </a:r>
          </a:p>
          <a:p>
            <a:pPr lvl="1">
              <a:lnSpc>
                <a:spcPct val="80000"/>
              </a:lnSpc>
            </a:pPr>
            <a:r>
              <a:rPr lang="en-US" altLang="zh-CN" sz="2000" u="sng" dirty="0" smtClean="0">
                <a:solidFill>
                  <a:srgbClr val="FF0000"/>
                </a:solidFill>
              </a:rPr>
              <a:t>128</a:t>
            </a:r>
            <a:r>
              <a:rPr lang="zh-CN" altLang="en-US" sz="2000" u="sng" dirty="0">
                <a:solidFill>
                  <a:srgbClr val="FF0000"/>
                </a:solidFill>
              </a:rPr>
              <a:t>比特的地址空间，如何压缩</a:t>
            </a:r>
            <a:r>
              <a:rPr lang="en-US" altLang="zh-CN" sz="2000" u="sng" dirty="0">
                <a:solidFill>
                  <a:srgbClr val="FF0000"/>
                </a:solidFill>
              </a:rPr>
              <a:t>IPv6</a:t>
            </a:r>
            <a:r>
              <a:rPr lang="zh-CN" altLang="en-US" sz="2000" u="sng" dirty="0" smtClean="0">
                <a:solidFill>
                  <a:srgbClr val="FF0000"/>
                </a:solidFill>
              </a:rPr>
              <a:t>地址</a:t>
            </a:r>
            <a:endParaRPr lang="en-US" altLang="zh-CN" sz="2000" u="sng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 smtClean="0"/>
              <a:t>IPv6</a:t>
            </a:r>
            <a:r>
              <a:rPr lang="zh-CN" altLang="en-US" sz="2000" dirty="0" smtClean="0"/>
              <a:t>的过渡</a:t>
            </a:r>
            <a:r>
              <a:rPr lang="zh-CN" altLang="en-US" sz="2000" dirty="0" smtClean="0"/>
              <a:t>方法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zh-CN" altLang="en-US" sz="2000" dirty="0" smtClean="0"/>
              <a:t>具体的隧道协议</a:t>
            </a:r>
            <a:r>
              <a:rPr lang="en-US" altLang="zh-CN" sz="2000" dirty="0" smtClean="0"/>
              <a:t>(6to4)</a:t>
            </a:r>
            <a:r>
              <a:rPr lang="zh-CN" altLang="en-US" sz="2000" dirty="0" smtClean="0"/>
              <a:t>不考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A36D-B37A-4D83-8528-A0EB221AC040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69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第六章 端到端的运输协议</a:t>
            </a:r>
            <a:endParaRPr lang="en-US" altLang="zh-CN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775621"/>
            <a:ext cx="8258204" cy="5214974"/>
          </a:xfrm>
        </p:spPr>
        <p:txBody>
          <a:bodyPr/>
          <a:lstStyle/>
          <a:p>
            <a:r>
              <a:rPr lang="en-US" altLang="zh-CN" sz="2000" dirty="0" smtClean="0"/>
              <a:t>6.1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6.3.2 </a:t>
            </a:r>
            <a:r>
              <a:rPr lang="en-US" altLang="zh-CN" sz="2000" dirty="0"/>
              <a:t>RTP</a:t>
            </a:r>
            <a:r>
              <a:rPr lang="zh-CN" altLang="en-US" sz="2000" dirty="0" smtClean="0"/>
              <a:t>不考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TCP</a:t>
            </a:r>
            <a:r>
              <a:rPr lang="zh-CN" altLang="en-US" sz="2000" dirty="0" smtClean="0"/>
              <a:t>概述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段格式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提供</a:t>
            </a:r>
            <a:r>
              <a:rPr lang="zh-CN" altLang="en-US" sz="2000" dirty="0" smtClean="0"/>
              <a:t>的服务：</a:t>
            </a:r>
            <a:r>
              <a:rPr lang="zh-CN" altLang="en-US" sz="2000" dirty="0" smtClean="0">
                <a:solidFill>
                  <a:srgbClr val="FF0000"/>
                </a:solidFill>
              </a:rPr>
              <a:t>面向字节</a:t>
            </a:r>
            <a:r>
              <a:rPr lang="zh-CN" altLang="en-US" sz="2000" dirty="0" smtClean="0">
                <a:solidFill>
                  <a:srgbClr val="FF0000"/>
                </a:solidFill>
              </a:rPr>
              <a:t>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MTU</a:t>
            </a:r>
            <a:r>
              <a:rPr lang="zh-CN" altLang="en-US" sz="2000" dirty="0"/>
              <a:t>、</a:t>
            </a:r>
            <a:r>
              <a:rPr lang="en-US" altLang="zh-CN" sz="2000" dirty="0"/>
              <a:t>MSS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概念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了解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主要字段的作用：顺序号和确认号，</a:t>
            </a:r>
            <a:r>
              <a:rPr lang="en-US" altLang="zh-CN" sz="2000" dirty="0" smtClean="0"/>
              <a:t>SYN/FIN/ACK</a:t>
            </a:r>
            <a:r>
              <a:rPr lang="zh-CN" altLang="en-US" sz="2000" dirty="0" smtClean="0"/>
              <a:t>等</a:t>
            </a:r>
            <a:endParaRPr lang="zh-CN" altLang="en-US" sz="2000" dirty="0"/>
          </a:p>
          <a:p>
            <a:pPr eaLnBrk="1" hangingPunct="1"/>
            <a:r>
              <a:rPr lang="zh-CN" altLang="en-US" sz="2000" dirty="0" smtClean="0"/>
              <a:t>连接管理：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三</a:t>
            </a:r>
            <a:r>
              <a:rPr lang="zh-CN" altLang="en-US" sz="2000" dirty="0" smtClean="0"/>
              <a:t>次握手的连接建立过程</a:t>
            </a:r>
          </a:p>
          <a:p>
            <a:pPr lvl="1"/>
            <a:r>
              <a:rPr lang="zh-CN" altLang="en-US" sz="2000" dirty="0" smtClean="0"/>
              <a:t>连接释放过程：</a:t>
            </a:r>
            <a:r>
              <a:rPr lang="en-US" altLang="zh-CN" sz="2000" dirty="0" smtClean="0"/>
              <a:t>TIME-WAIT</a:t>
            </a:r>
            <a:r>
              <a:rPr lang="zh-CN" altLang="en-US" sz="2000" dirty="0" smtClean="0"/>
              <a:t>状态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TCP</a:t>
            </a:r>
            <a:r>
              <a:rPr lang="zh-CN" altLang="en-US" sz="2000" dirty="0" smtClean="0">
                <a:solidFill>
                  <a:srgbClr val="FF0000"/>
                </a:solidFill>
              </a:rPr>
              <a:t>流量控制：可变窗口的滑动窗口</a:t>
            </a:r>
            <a:r>
              <a:rPr lang="zh-CN" altLang="en-US" sz="2000" dirty="0" smtClean="0">
                <a:solidFill>
                  <a:srgbClr val="FF0000"/>
                </a:solidFill>
              </a:rPr>
              <a:t>协议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Nagel</a:t>
            </a:r>
            <a:r>
              <a:rPr lang="zh-CN" altLang="en-US" sz="1600" dirty="0" smtClean="0">
                <a:solidFill>
                  <a:srgbClr val="FF0000"/>
                </a:solidFill>
              </a:rPr>
              <a:t>算法和傻瓜窗口问题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TCP</a:t>
            </a:r>
            <a:r>
              <a:rPr lang="zh-CN" altLang="en-US" sz="2000" dirty="0" smtClean="0">
                <a:solidFill>
                  <a:srgbClr val="FF0000"/>
                </a:solidFill>
              </a:rPr>
              <a:t>拥塞控制：慢启动、拥塞</a:t>
            </a:r>
            <a:r>
              <a:rPr lang="zh-CN" altLang="en-US" sz="2000" dirty="0" smtClean="0">
                <a:solidFill>
                  <a:srgbClr val="FF0000"/>
                </a:solidFill>
              </a:rPr>
              <a:t>避免、快速重传和快速</a:t>
            </a:r>
            <a:r>
              <a:rPr lang="zh-CN" altLang="en-US" sz="2000" dirty="0" smtClean="0">
                <a:solidFill>
                  <a:srgbClr val="FF0000"/>
                </a:solidFill>
              </a:rPr>
              <a:t>恢复</a:t>
            </a:r>
          </a:p>
          <a:p>
            <a:pPr eaLnBrk="1" hangingPunct="1"/>
            <a:r>
              <a:rPr lang="en-US" altLang="zh-CN" sz="2000" dirty="0" smtClean="0"/>
              <a:t>TCP</a:t>
            </a:r>
            <a:r>
              <a:rPr lang="zh-CN" altLang="en-US" sz="2000" dirty="0" smtClean="0"/>
              <a:t>计时器</a:t>
            </a:r>
          </a:p>
          <a:p>
            <a:pPr lvl="1" eaLnBrk="1" hangingPunct="1"/>
            <a:r>
              <a:rPr lang="zh-CN" altLang="en-US" sz="2000" dirty="0" smtClean="0"/>
              <a:t>基于</a:t>
            </a:r>
            <a:r>
              <a:rPr lang="en-US" altLang="zh-CN" sz="2000" dirty="0" smtClean="0"/>
              <a:t>RTT</a:t>
            </a:r>
            <a:r>
              <a:rPr lang="zh-CN" altLang="en-US" sz="2000" dirty="0" smtClean="0"/>
              <a:t>和标准偏差的估计</a:t>
            </a:r>
          </a:p>
          <a:p>
            <a:pPr lvl="1" eaLnBrk="1" hangingPunct="1"/>
            <a:r>
              <a:rPr lang="zh-CN" altLang="en-US" sz="2000" dirty="0" smtClean="0"/>
              <a:t>重传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段的超时如何处理？</a:t>
            </a:r>
            <a:endParaRPr lang="en-US" altLang="zh-CN" sz="2000" dirty="0" smtClean="0"/>
          </a:p>
          <a:p>
            <a:r>
              <a:rPr lang="zh-CN" altLang="en-US" sz="2000" dirty="0" smtClean="0"/>
              <a:t>特殊环境下的</a:t>
            </a:r>
            <a:r>
              <a:rPr lang="en-US" altLang="zh-CN" sz="2000" dirty="0" smtClean="0"/>
              <a:t>TCP</a:t>
            </a:r>
          </a:p>
          <a:p>
            <a:r>
              <a:rPr lang="en-US" altLang="zh-CN" sz="2000" dirty="0" smtClean="0"/>
              <a:t>UDP </a:t>
            </a:r>
            <a:r>
              <a:rPr lang="zh-CN" altLang="en-US" sz="2000" dirty="0" smtClean="0"/>
              <a:t>：检验和字段</a:t>
            </a:r>
            <a:endParaRPr lang="en-US" altLang="zh-CN" sz="2000" dirty="0" smtClean="0"/>
          </a:p>
          <a:p>
            <a:pPr lvl="1" eaLnBrk="1" hangingPunct="1"/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七</a:t>
            </a:r>
            <a:r>
              <a:rPr lang="zh-CN" altLang="en-US" dirty="0" smtClean="0"/>
              <a:t>章 网络应用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22925"/>
            <a:ext cx="8258204" cy="5214974"/>
          </a:xfrm>
        </p:spPr>
        <p:txBody>
          <a:bodyPr/>
          <a:lstStyle/>
          <a:p>
            <a:r>
              <a:rPr lang="en-US" altLang="zh-CN" sz="2000" dirty="0" smtClean="0"/>
              <a:t>DNS</a:t>
            </a:r>
          </a:p>
          <a:p>
            <a:pPr lvl="1"/>
            <a:r>
              <a:rPr lang="zh-CN" altLang="en-US" sz="2000" dirty="0" smtClean="0"/>
              <a:t>如何维护域名树：</a:t>
            </a:r>
            <a:r>
              <a:rPr lang="en-US" altLang="zh-CN" sz="2000" dirty="0" smtClean="0"/>
              <a:t>NS</a:t>
            </a:r>
            <a:r>
              <a:rPr lang="zh-CN" altLang="en-US" sz="2000" dirty="0" smtClean="0"/>
              <a:t>资源记录、域名和区域的</a:t>
            </a:r>
            <a:r>
              <a:rPr lang="zh-CN" altLang="en-US" sz="2000" dirty="0" smtClean="0"/>
              <a:t>概念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常用的资源纪录：</a:t>
            </a:r>
            <a:r>
              <a:rPr lang="en-US" altLang="zh-CN" sz="2000" dirty="0" smtClean="0">
                <a:solidFill>
                  <a:srgbClr val="FF0000"/>
                </a:solidFill>
              </a:rPr>
              <a:t>NS/CNAME/A/MX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域名解析过程：递归和迭代查找过程以及缓冲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电子邮件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邮件地址：</a:t>
            </a:r>
            <a:r>
              <a:rPr lang="en-US" altLang="zh-CN" sz="2000" dirty="0" err="1" smtClean="0"/>
              <a:t>user@domain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SMTP</a:t>
            </a:r>
            <a:r>
              <a:rPr lang="zh-CN" altLang="en-US" sz="2000" dirty="0" smtClean="0">
                <a:solidFill>
                  <a:srgbClr val="FF0000"/>
                </a:solidFill>
              </a:rPr>
              <a:t>协议与</a:t>
            </a:r>
            <a:r>
              <a:rPr lang="en-US" altLang="zh-CN" sz="2000" dirty="0" smtClean="0">
                <a:solidFill>
                  <a:srgbClr val="FF0000"/>
                </a:solidFill>
              </a:rPr>
              <a:t>DNS</a:t>
            </a:r>
            <a:r>
              <a:rPr lang="zh-CN" altLang="en-US" sz="2000" dirty="0" smtClean="0">
                <a:solidFill>
                  <a:srgbClr val="FF0000"/>
                </a:solidFill>
              </a:rPr>
              <a:t>的结合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SMTP</a:t>
            </a:r>
            <a:r>
              <a:rPr lang="zh-CN" altLang="en-US" sz="2000" dirty="0"/>
              <a:t>与</a:t>
            </a:r>
            <a:r>
              <a:rPr lang="en-US" altLang="zh-CN" sz="2000" dirty="0" smtClean="0"/>
              <a:t>POP3</a:t>
            </a:r>
            <a:r>
              <a:rPr lang="zh-CN" altLang="en-US" sz="2000" dirty="0" smtClean="0"/>
              <a:t>协议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MIME: Base64</a:t>
            </a:r>
            <a:r>
              <a:rPr lang="zh-CN" altLang="en-US" sz="2000" dirty="0" smtClean="0">
                <a:solidFill>
                  <a:srgbClr val="FF0000"/>
                </a:solidFill>
              </a:rPr>
              <a:t>编码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FTP</a:t>
            </a:r>
            <a:r>
              <a:rPr lang="zh-CN" altLang="en-US" sz="2000" dirty="0" smtClean="0"/>
              <a:t>：主动和被动模式数据传输</a:t>
            </a:r>
            <a:endParaRPr lang="en-US" altLang="zh-CN" sz="2000" dirty="0" smtClean="0"/>
          </a:p>
          <a:p>
            <a:r>
              <a:rPr lang="en-US" altLang="zh-CN" sz="2000" dirty="0" smtClean="0"/>
              <a:t>WWW</a:t>
            </a:r>
          </a:p>
          <a:p>
            <a:pPr lvl="1"/>
            <a:r>
              <a:rPr lang="en-US" altLang="zh-CN" sz="2000" dirty="0" smtClean="0"/>
              <a:t>HTTP</a:t>
            </a:r>
            <a:r>
              <a:rPr lang="zh-CN" altLang="en-US" sz="2000" dirty="0" smtClean="0"/>
              <a:t>的无状态特征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非持续</a:t>
            </a:r>
            <a:r>
              <a:rPr lang="zh-CN" altLang="en-US" sz="2000" dirty="0" smtClean="0">
                <a:solidFill>
                  <a:srgbClr val="FF0000"/>
                </a:solidFill>
              </a:rPr>
              <a:t>连接</a:t>
            </a:r>
            <a:r>
              <a:rPr lang="zh-CN" altLang="en-US" sz="2000" dirty="0">
                <a:solidFill>
                  <a:srgbClr val="FF0000"/>
                </a:solidFill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</a:rPr>
              <a:t>持续连接，持续连接的非流水线和流水线方式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HTTP</a:t>
            </a:r>
            <a:r>
              <a:rPr lang="zh-CN" altLang="en-US" sz="2000" dirty="0"/>
              <a:t>请求和响应基本</a:t>
            </a:r>
            <a:r>
              <a:rPr lang="zh-CN" altLang="en-US" sz="2000" dirty="0" smtClean="0"/>
              <a:t>格式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Web Service</a:t>
            </a:r>
            <a:r>
              <a:rPr lang="zh-CN" altLang="en-US" sz="2000" dirty="0" smtClean="0"/>
              <a:t>不考</a:t>
            </a:r>
            <a:endParaRPr lang="en-US" altLang="zh-CN" sz="2000" dirty="0"/>
          </a:p>
          <a:p>
            <a:r>
              <a:rPr lang="en-US" altLang="zh-CN" sz="2400" dirty="0" smtClean="0"/>
              <a:t>7.3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7.4 </a:t>
            </a:r>
            <a:r>
              <a:rPr lang="zh-CN" altLang="en-US" sz="2400" dirty="0" smtClean="0"/>
              <a:t>不考</a:t>
            </a:r>
            <a:endParaRPr lang="en-US" altLang="zh-CN" sz="24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A36D-B37A-4D83-8528-A0EB221AC040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期终考试</a:t>
            </a: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085850"/>
            <a:ext cx="8680450" cy="5505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闭卷</a:t>
            </a:r>
            <a:r>
              <a:rPr lang="zh-CN" altLang="en-US" sz="2800" dirty="0" smtClean="0"/>
              <a:t>考试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考试内容：后面会进一步列出要点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第一章到第七</a:t>
            </a:r>
            <a:r>
              <a:rPr lang="zh-CN" altLang="en-US" sz="2400" dirty="0" smtClean="0"/>
              <a:t>章的课堂讲授过的内容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判断对错题</a:t>
            </a:r>
            <a:r>
              <a:rPr lang="en-US" altLang="zh-CN" sz="2800" dirty="0"/>
              <a:t>(True/False)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</a:t>
            </a:r>
            <a:r>
              <a:rPr lang="en-US" altLang="zh-CN" sz="2400" dirty="0"/>
              <a:t>IGMP</a:t>
            </a:r>
            <a:r>
              <a:rPr lang="zh-CN" altLang="en-US" sz="2400" dirty="0"/>
              <a:t>协议在所有组播成员之间运行以维护组播组的成员关系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Ad-hoc</a:t>
            </a:r>
            <a:r>
              <a:rPr lang="zh-CN" altLang="en-US" sz="2400" dirty="0"/>
              <a:t>无线网络拓扑需要基站（或</a:t>
            </a:r>
            <a:r>
              <a:rPr lang="en-US" altLang="zh-CN" sz="2400" dirty="0"/>
              <a:t>AP</a:t>
            </a:r>
            <a:r>
              <a:rPr lang="zh-CN" altLang="en-US" sz="2400" dirty="0"/>
              <a:t>）才能正常工作</a:t>
            </a:r>
            <a:r>
              <a:rPr lang="zh-CN" alt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简答题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请问什么是隐藏终端问题，</a:t>
            </a:r>
            <a:r>
              <a:rPr lang="en-US" altLang="zh-CN" sz="2800" dirty="0"/>
              <a:t>IEEE 802.11</a:t>
            </a:r>
            <a:r>
              <a:rPr lang="zh-CN" altLang="en-US" sz="2800" dirty="0"/>
              <a:t>是怎么样解决这个问题的？ 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综合应用题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  </a:t>
            </a:r>
            <a:endParaRPr lang="en-US" altLang="zh-CN" sz="2800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第一章 概述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799044"/>
            <a:ext cx="8258204" cy="521497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什么是协议和体系结构？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网络</a:t>
            </a:r>
            <a:r>
              <a:rPr lang="zh-CN" altLang="en-US" dirty="0" smtClean="0"/>
              <a:t>应用模型：</a:t>
            </a:r>
            <a:r>
              <a:rPr lang="en-US" altLang="zh-CN" dirty="0" smtClean="0"/>
              <a:t>C/S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什么是资源子网和通信子网？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计算机网络的分类：拓扑结构</a:t>
            </a:r>
            <a:r>
              <a:rPr lang="en-US" altLang="zh-CN" dirty="0"/>
              <a:t>/</a:t>
            </a:r>
            <a:r>
              <a:rPr lang="zh-CN" altLang="en-US" dirty="0"/>
              <a:t>传输媒体</a:t>
            </a:r>
            <a:r>
              <a:rPr lang="en-US" altLang="zh-CN" dirty="0"/>
              <a:t>/</a:t>
            </a:r>
            <a:r>
              <a:rPr lang="zh-CN" altLang="en-US" dirty="0"/>
              <a:t>地理范围等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计算机网络的度量</a:t>
            </a:r>
            <a:r>
              <a:rPr lang="zh-CN" altLang="en-US" dirty="0" smtClean="0">
                <a:solidFill>
                  <a:srgbClr val="FF0000"/>
                </a:solidFill>
              </a:rPr>
              <a:t>：带宽、延迟、</a:t>
            </a:r>
            <a:r>
              <a:rPr lang="en-US" altLang="zh-CN" dirty="0" smtClean="0">
                <a:solidFill>
                  <a:srgbClr val="FF0000"/>
                </a:solidFill>
              </a:rPr>
              <a:t>RTT</a:t>
            </a:r>
            <a:r>
              <a:rPr lang="zh-CN" altLang="en-US" dirty="0" smtClean="0">
                <a:solidFill>
                  <a:srgbClr val="FF0000"/>
                </a:solidFill>
              </a:rPr>
              <a:t>和吞吐率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分组交换、报文交换和电路交换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为什么要采用层次模型？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OSI 7</a:t>
            </a:r>
            <a:r>
              <a:rPr lang="zh-CN" altLang="en-US" dirty="0" smtClean="0">
                <a:solidFill>
                  <a:srgbClr val="FF0000"/>
                </a:solidFill>
              </a:rPr>
              <a:t>层模型，每层大概的功能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Internet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层模型，与</a:t>
            </a:r>
            <a:r>
              <a:rPr lang="en-US" altLang="zh-CN" dirty="0" smtClean="0">
                <a:solidFill>
                  <a:srgbClr val="FF0000"/>
                </a:solidFill>
              </a:rPr>
              <a:t>OSI</a:t>
            </a:r>
            <a:r>
              <a:rPr lang="zh-CN" altLang="en-US" dirty="0" smtClean="0">
                <a:solidFill>
                  <a:srgbClr val="FF0000"/>
                </a:solidFill>
              </a:rPr>
              <a:t>模型的对应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计算机网络标准化组织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第二章 物理层</a:t>
            </a:r>
            <a:endParaRPr lang="en-US" altLang="zh-CN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传输媒体</a:t>
            </a:r>
            <a:r>
              <a:rPr lang="zh-CN" altLang="en-US" sz="2400" dirty="0" smtClean="0"/>
              <a:t>：了解双绞线、同轴电缆、光纤、无线等媒体</a:t>
            </a:r>
            <a:r>
              <a:rPr lang="zh-CN" altLang="en-US" sz="2400" dirty="0" smtClean="0"/>
              <a:t>的基本特性，</a:t>
            </a:r>
            <a:r>
              <a:rPr lang="zh-CN" altLang="en-US" sz="2400" dirty="0" smtClean="0"/>
              <a:t>无线电波传播方式，衰减、噪声和多</a:t>
            </a:r>
            <a:r>
              <a:rPr lang="zh-CN" altLang="en-US" sz="2400" dirty="0" smtClean="0"/>
              <a:t>径传输等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rgbClr val="FF0000"/>
                </a:solidFill>
              </a:rPr>
              <a:t>香农定理和那奎斯特定理的应用、波特率和数据</a:t>
            </a:r>
            <a:r>
              <a:rPr lang="zh-CN" altLang="en-US" sz="2400" dirty="0" smtClean="0">
                <a:solidFill>
                  <a:srgbClr val="FF0000"/>
                </a:solidFill>
              </a:rPr>
              <a:t>速率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什么是</a:t>
            </a:r>
            <a:r>
              <a:rPr lang="en-US" altLang="zh-CN" sz="2400" dirty="0">
                <a:solidFill>
                  <a:srgbClr val="FF0000"/>
                </a:solidFill>
              </a:rPr>
              <a:t>NRZ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NRZI</a:t>
            </a:r>
            <a:r>
              <a:rPr lang="zh-CN" altLang="en-US" sz="2400" dirty="0">
                <a:solidFill>
                  <a:srgbClr val="FF0000"/>
                </a:solidFill>
              </a:rPr>
              <a:t>、曼彻斯特和差分曼彻斯特编码、</a:t>
            </a:r>
            <a:r>
              <a:rPr lang="en-US" altLang="zh-CN" sz="2400" dirty="0" smtClean="0">
                <a:solidFill>
                  <a:srgbClr val="FF0000"/>
                </a:solidFill>
              </a:rPr>
              <a:t>4B5B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MLT-3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什么是模拟传输和数字传输</a:t>
            </a:r>
            <a:r>
              <a:rPr lang="zh-CN" altLang="en-US" sz="2400" dirty="0" smtClean="0"/>
              <a:t>？放大器和转发器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数字调制的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种基本方法：频率、幅度、</a:t>
            </a:r>
            <a:r>
              <a:rPr lang="zh-CN" altLang="en-US" sz="2400" dirty="0" smtClean="0">
                <a:solidFill>
                  <a:srgbClr val="FF0000"/>
                </a:solidFill>
              </a:rPr>
              <a:t>相位，了解星座图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多路复用技术：</a:t>
            </a:r>
            <a:r>
              <a:rPr lang="en-US" altLang="zh-CN" sz="2400" dirty="0" smtClean="0"/>
              <a:t>FDM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OFDM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TDM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WDM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SDM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CDM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PCM</a:t>
            </a:r>
            <a:r>
              <a:rPr lang="zh-CN" altLang="en-US" sz="2400" dirty="0" smtClean="0">
                <a:solidFill>
                  <a:srgbClr val="FF0000"/>
                </a:solidFill>
              </a:rPr>
              <a:t>基本原理，量化的变种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第三章 数据链路层</a:t>
            </a:r>
            <a:endParaRPr lang="en-US" altLang="zh-CN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帧同步：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比特填充机制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总共有哪些同步机制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差错编码：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什么是随机差错和突发差错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CRC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比特串与多项式的对应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如何进行</a:t>
            </a:r>
            <a:r>
              <a:rPr lang="zh-CN" altLang="en-US" sz="2000" dirty="0" smtClean="0">
                <a:solidFill>
                  <a:srgbClr val="FF0000"/>
                </a:solidFill>
              </a:rPr>
              <a:t>编码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如何判断</a:t>
            </a:r>
            <a:r>
              <a:rPr lang="zh-CN" altLang="en-US" sz="2000" dirty="0" smtClean="0">
                <a:solidFill>
                  <a:srgbClr val="FF0000"/>
                </a:solidFill>
              </a:rPr>
              <a:t>出错？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差错</a:t>
            </a:r>
            <a:r>
              <a:rPr lang="zh-CN" altLang="en-US" sz="2000" dirty="0" smtClean="0">
                <a:solidFill>
                  <a:srgbClr val="FF0000"/>
                </a:solidFill>
              </a:rPr>
              <a:t>多项式：怎么判断漏检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海明码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需要添加多少个冗余位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如何构造监督关系式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海</a:t>
            </a:r>
            <a:r>
              <a:rPr lang="zh-CN" altLang="en-US" sz="2000" dirty="0" smtClean="0">
                <a:solidFill>
                  <a:srgbClr val="FF0000"/>
                </a:solidFill>
              </a:rPr>
              <a:t>明距离与检错和纠错能力之间的</a:t>
            </a:r>
            <a:r>
              <a:rPr lang="zh-CN" altLang="en-US" sz="2000" dirty="0" smtClean="0">
                <a:solidFill>
                  <a:srgbClr val="FF0000"/>
                </a:solidFill>
              </a:rPr>
              <a:t>关系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Internet</a:t>
            </a:r>
            <a:r>
              <a:rPr lang="zh-CN" altLang="en-US" sz="2000" dirty="0"/>
              <a:t>检验和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3.2.3/3.2.4 </a:t>
            </a:r>
            <a:r>
              <a:rPr lang="zh-CN" altLang="en-US" sz="2000" dirty="0" smtClean="0"/>
              <a:t>不</a:t>
            </a:r>
            <a:r>
              <a:rPr lang="zh-CN" altLang="en-US" sz="2000" dirty="0" smtClean="0"/>
              <a:t>考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差错控制怎样处理帧的丢失、失序等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停等协议：性能分析方法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滑动窗口协议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GBN</a:t>
            </a:r>
            <a:r>
              <a:rPr lang="zh-CN" altLang="en-US" dirty="0" smtClean="0">
                <a:solidFill>
                  <a:srgbClr val="FF0000"/>
                </a:solidFill>
              </a:rPr>
              <a:t>和选择重传有什么</a:t>
            </a:r>
            <a:r>
              <a:rPr lang="zh-CN" altLang="en-US" dirty="0" smtClean="0">
                <a:solidFill>
                  <a:srgbClr val="FF0000"/>
                </a:solidFill>
              </a:rPr>
              <a:t>区别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确认和重传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发送窗口大小</a:t>
            </a:r>
            <a:r>
              <a:rPr lang="zh-CN" altLang="en-US" dirty="0" smtClean="0">
                <a:solidFill>
                  <a:srgbClr val="FF0000"/>
                </a:solidFill>
              </a:rPr>
              <a:t>与信道利用率之间的关系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顺序</a:t>
            </a:r>
            <a:r>
              <a:rPr lang="zh-CN" altLang="en-US" dirty="0" smtClean="0">
                <a:solidFill>
                  <a:srgbClr val="FF0000"/>
                </a:solidFill>
              </a:rPr>
              <a:t>号的比特数与窗口大小的关系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3.4</a:t>
            </a:r>
            <a:r>
              <a:rPr lang="zh-CN" altLang="en-US" dirty="0" smtClean="0"/>
              <a:t>数据链路层协议举例不考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第四章 媒体访问控制</a:t>
            </a:r>
            <a:endParaRPr lang="en-US" altLang="zh-CN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</a:rPr>
              <a:t>CDMA</a:t>
            </a:r>
            <a:r>
              <a:rPr lang="zh-CN" altLang="en-US" sz="2400" dirty="0" smtClean="0">
                <a:solidFill>
                  <a:srgbClr val="FF0000"/>
                </a:solidFill>
              </a:rPr>
              <a:t>基本原理：码片序列正交，发送和接收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dirty="0" smtClean="0"/>
              <a:t>ALOHA</a:t>
            </a:r>
            <a:r>
              <a:rPr lang="zh-CN" altLang="en-US" sz="2400" dirty="0" smtClean="0"/>
              <a:t>协议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dirty="0" smtClean="0">
                <a:solidFill>
                  <a:srgbClr val="FF0000"/>
                </a:solidFill>
              </a:rPr>
              <a:t>标准和分槽</a:t>
            </a:r>
            <a:r>
              <a:rPr lang="en-US" altLang="zh-CN" sz="2000" dirty="0">
                <a:solidFill>
                  <a:srgbClr val="FF0000"/>
                </a:solidFill>
              </a:rPr>
              <a:t>Aloha</a:t>
            </a:r>
            <a:r>
              <a:rPr lang="zh-CN" altLang="en-US" sz="2000" dirty="0">
                <a:solidFill>
                  <a:srgbClr val="FF0000"/>
                </a:solidFill>
              </a:rPr>
              <a:t>协议的吞吐率（信道的最大利用率）的推导方法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G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</a:rPr>
              <a:t>的概念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dirty="0" smtClean="0">
                <a:solidFill>
                  <a:srgbClr val="FF0000"/>
                </a:solidFill>
              </a:rPr>
              <a:t>固定用户吞吐率公式的推导方法</a:t>
            </a:r>
          </a:p>
          <a:p>
            <a:r>
              <a:rPr lang="en-US" altLang="zh-CN" sz="2400" dirty="0" smtClean="0"/>
              <a:t>CSMA</a:t>
            </a:r>
            <a:r>
              <a:rPr lang="zh-CN" altLang="en-US" sz="2400" dirty="0" smtClean="0"/>
              <a:t>协议：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坚持、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坚持和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坚持的区别</a:t>
            </a:r>
            <a:endParaRPr lang="en-US" altLang="zh-CN" sz="2400" dirty="0" smtClean="0"/>
          </a:p>
          <a:p>
            <a:r>
              <a:rPr lang="zh-CN" altLang="en-US" sz="2400" dirty="0" smtClean="0"/>
              <a:t>以太网：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体系结构：</a:t>
            </a:r>
            <a:r>
              <a:rPr lang="en-US" altLang="zh-CN" sz="2400" dirty="0" smtClean="0"/>
              <a:t>LLC</a:t>
            </a:r>
            <a:r>
              <a:rPr lang="zh-CN" altLang="en-US" sz="2400" dirty="0"/>
              <a:t>、</a:t>
            </a:r>
            <a:r>
              <a:rPr lang="en-US" altLang="zh-CN" sz="2400" dirty="0"/>
              <a:t>MAC</a:t>
            </a:r>
            <a:r>
              <a:rPr lang="zh-CN" altLang="en-US" sz="2400" dirty="0"/>
              <a:t>、物理层</a:t>
            </a:r>
            <a:endParaRPr lang="en-US" altLang="zh-CN" sz="2400" dirty="0"/>
          </a:p>
          <a:p>
            <a:pPr lvl="1"/>
            <a:r>
              <a:rPr lang="en-US" altLang="zh-CN" sz="2400" dirty="0"/>
              <a:t>SNAP</a:t>
            </a:r>
            <a:r>
              <a:rPr lang="zh-CN" altLang="en-US" sz="2400" dirty="0"/>
              <a:t>扩展</a:t>
            </a:r>
          </a:p>
          <a:p>
            <a:pPr lvl="1"/>
            <a:r>
              <a:rPr lang="en-US" altLang="zh-CN" sz="2400" dirty="0"/>
              <a:t>LAN</a:t>
            </a:r>
            <a:r>
              <a:rPr lang="zh-CN" altLang="en-US" sz="2400" dirty="0"/>
              <a:t>地址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48</a:t>
            </a:r>
            <a:r>
              <a:rPr lang="zh-CN" altLang="en-US" sz="2400" dirty="0" smtClean="0"/>
              <a:t>比特的平坦地址空间， </a:t>
            </a:r>
            <a:r>
              <a:rPr lang="en-US" altLang="zh-CN" sz="2400" dirty="0" smtClean="0"/>
              <a:t>OUI+OUA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单</a:t>
            </a:r>
            <a:r>
              <a:rPr lang="zh-CN" altLang="en-US" sz="2000" dirty="0"/>
              <a:t>播、组播和广播地址</a:t>
            </a:r>
          </a:p>
          <a:p>
            <a:pPr lvl="2"/>
            <a:r>
              <a:rPr lang="en-US" altLang="zh-CN" sz="2000" dirty="0"/>
              <a:t>IEEE</a:t>
            </a:r>
            <a:r>
              <a:rPr lang="zh-CN" altLang="en-US" sz="2000" dirty="0"/>
              <a:t>地址格式：</a:t>
            </a:r>
            <a:r>
              <a:rPr lang="zh-CN" altLang="en-US" sz="2000" dirty="0" smtClean="0"/>
              <a:t>最低位（单播或组播）在前</a:t>
            </a:r>
            <a:endParaRPr lang="zh-CN" altLang="en-US" sz="2000" dirty="0"/>
          </a:p>
          <a:p>
            <a:pPr lvl="1"/>
            <a:r>
              <a:rPr lang="zh-CN" altLang="en-US" sz="2400" dirty="0" smtClean="0"/>
              <a:t>了解以太网帧主要包含的字段的含义，为什么</a:t>
            </a:r>
            <a:r>
              <a:rPr lang="zh-CN" altLang="en-US" sz="2400" dirty="0"/>
              <a:t>以太网有两种帧格式？是否能同时使用这两种帧格式</a:t>
            </a:r>
            <a:endParaRPr lang="en-US" altLang="zh-CN" sz="2800" dirty="0" smtClean="0"/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04664"/>
            <a:ext cx="8258204" cy="5214974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CSMA/CD</a:t>
            </a:r>
            <a:r>
              <a:rPr lang="zh-CN" altLang="en-US" sz="2000" dirty="0" smtClean="0"/>
              <a:t>机制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帧</a:t>
            </a:r>
            <a:r>
              <a:rPr lang="zh-CN" altLang="en-US" sz="1600" dirty="0" smtClean="0"/>
              <a:t>间间隔</a:t>
            </a:r>
            <a:r>
              <a:rPr lang="en-US" altLang="zh-CN" sz="1600" dirty="0" smtClean="0"/>
              <a:t>IGP</a:t>
            </a:r>
            <a:r>
              <a:rPr lang="zh-CN" altLang="en-US" sz="1600" dirty="0" smtClean="0"/>
              <a:t>的作用</a:t>
            </a: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冲突检测：</a:t>
            </a:r>
            <a:r>
              <a:rPr lang="zh-CN" altLang="en-US" sz="1600" dirty="0" smtClean="0">
                <a:solidFill>
                  <a:srgbClr val="FF0000"/>
                </a:solidFill>
              </a:rPr>
              <a:t>最小</a:t>
            </a:r>
            <a:r>
              <a:rPr lang="zh-CN" altLang="en-US" sz="1600" dirty="0" smtClean="0">
                <a:solidFill>
                  <a:srgbClr val="FF0000"/>
                </a:solidFill>
              </a:rPr>
              <a:t>帧长</a:t>
            </a: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二进制指数退避算法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/>
              <a:t>千兆以太网的</a:t>
            </a:r>
            <a:r>
              <a:rPr lang="en-US" altLang="zh-CN" sz="1600" dirty="0" smtClean="0"/>
              <a:t>CSMA/CD</a:t>
            </a:r>
            <a:r>
              <a:rPr lang="zh-CN" altLang="en-US" sz="1600" dirty="0" smtClean="0"/>
              <a:t>扩展：载波扩展、帧突发</a:t>
            </a:r>
            <a:endParaRPr lang="en-US" altLang="zh-CN" sz="1600" dirty="0" smtClean="0"/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CSMA/CD</a:t>
            </a:r>
            <a:r>
              <a:rPr lang="zh-CN" altLang="en-US" sz="2000" dirty="0" smtClean="0">
                <a:solidFill>
                  <a:srgbClr val="FF0000"/>
                </a:solidFill>
              </a:rPr>
              <a:t>协议的性能分析方法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什么是全双工以太网？与</a:t>
            </a:r>
            <a:r>
              <a:rPr lang="en-US" altLang="zh-CN" sz="2000" dirty="0" smtClean="0"/>
              <a:t>CSMA/CD</a:t>
            </a:r>
            <a:r>
              <a:rPr lang="zh-CN" altLang="en-US" sz="2000" dirty="0" smtClean="0"/>
              <a:t>的区别，流量控制机制</a:t>
            </a:r>
            <a:endParaRPr lang="en-US" altLang="zh-CN" sz="2000" dirty="0" smtClean="0"/>
          </a:p>
          <a:p>
            <a:r>
              <a:rPr lang="zh-CN" altLang="en-US" sz="2000" dirty="0" smtClean="0"/>
              <a:t>以太网</a:t>
            </a:r>
            <a:r>
              <a:rPr lang="zh-CN" altLang="en-US" sz="2000" dirty="0" smtClean="0"/>
              <a:t>媒体</a:t>
            </a:r>
            <a:r>
              <a:rPr lang="zh-CN" altLang="en-US" sz="2000" dirty="0" smtClean="0"/>
              <a:t>选项：了解命名方式，了解冲突域的概念，了解物理层的设备：转发器和集线器</a:t>
            </a:r>
            <a:endParaRPr lang="en-US" altLang="zh-CN" sz="2000" dirty="0" smtClean="0"/>
          </a:p>
          <a:p>
            <a:r>
              <a:rPr lang="zh-CN" altLang="en-US" sz="2000" dirty="0"/>
              <a:t>无线局域网</a:t>
            </a:r>
          </a:p>
          <a:p>
            <a:pPr lvl="1"/>
            <a:r>
              <a:rPr lang="en-US" altLang="zh-CN" sz="1800" dirty="0" smtClean="0"/>
              <a:t>4.3.1 IEEE 802.11</a:t>
            </a:r>
            <a:r>
              <a:rPr lang="zh-CN" altLang="en-US" sz="1800" dirty="0" smtClean="0"/>
              <a:t>标准不考</a:t>
            </a:r>
            <a:endParaRPr lang="en-US" altLang="zh-CN" sz="1800" dirty="0"/>
          </a:p>
          <a:p>
            <a:pPr lvl="1"/>
            <a:r>
              <a:rPr lang="en-US" altLang="zh-CN" sz="1800" dirty="0"/>
              <a:t>WLAN</a:t>
            </a:r>
            <a:r>
              <a:rPr lang="zh-CN" altLang="en-US" sz="1800" dirty="0"/>
              <a:t>体系结构</a:t>
            </a:r>
            <a:r>
              <a:rPr lang="zh-CN" altLang="en-US" sz="1800" dirty="0" smtClean="0"/>
              <a:t>：了解自组织和具有基础设施的</a:t>
            </a:r>
            <a:r>
              <a:rPr lang="en-US" altLang="zh-CN" sz="1800" dirty="0" smtClean="0"/>
              <a:t>BSS</a:t>
            </a:r>
            <a:endParaRPr lang="en-US" altLang="zh-CN" sz="1800" dirty="0"/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无线局域网为什么采用</a:t>
            </a:r>
            <a:r>
              <a:rPr lang="en-US" altLang="zh-CN" sz="1800" dirty="0">
                <a:solidFill>
                  <a:srgbClr val="FF0000"/>
                </a:solidFill>
              </a:rPr>
              <a:t>CSMA/CA</a:t>
            </a: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为什么引入</a:t>
            </a:r>
            <a:r>
              <a:rPr lang="en-US" altLang="zh-CN" sz="1800" dirty="0">
                <a:solidFill>
                  <a:srgbClr val="FF0000"/>
                </a:solidFill>
              </a:rPr>
              <a:t>IFS</a:t>
            </a:r>
            <a:r>
              <a:rPr lang="zh-CN" altLang="en-US" sz="1800" dirty="0" smtClean="0">
                <a:solidFill>
                  <a:srgbClr val="FF0000"/>
                </a:solidFill>
              </a:rPr>
              <a:t>？什么是虚拟载波监听？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什么时候进行随机后退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什么是暴露节点问题，什么</a:t>
            </a:r>
            <a:r>
              <a:rPr lang="zh-CN" altLang="en-US" sz="1800" dirty="0">
                <a:solidFill>
                  <a:srgbClr val="FF0000"/>
                </a:solidFill>
              </a:rPr>
              <a:t>是</a:t>
            </a:r>
            <a:r>
              <a:rPr lang="zh-CN" altLang="en-US" sz="1800" dirty="0" smtClean="0">
                <a:solidFill>
                  <a:srgbClr val="FF0000"/>
                </a:solidFill>
              </a:rPr>
              <a:t>隐藏节点问题</a:t>
            </a:r>
            <a:r>
              <a:rPr lang="zh-CN" altLang="en-US" sz="1800" dirty="0">
                <a:solidFill>
                  <a:srgbClr val="FF0000"/>
                </a:solidFill>
              </a:rPr>
              <a:t>？如何解决该</a:t>
            </a:r>
            <a:r>
              <a:rPr lang="zh-CN" altLang="en-US" sz="1800" dirty="0" smtClean="0">
                <a:solidFill>
                  <a:srgbClr val="FF0000"/>
                </a:solidFill>
              </a:rPr>
              <a:t>问题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/>
              <a:t>MAC</a:t>
            </a:r>
            <a:r>
              <a:rPr lang="zh-CN" altLang="en-US" sz="1800" dirty="0" smtClean="0"/>
              <a:t>帧格式</a:t>
            </a:r>
            <a:r>
              <a:rPr lang="zh-CN" altLang="en-US" sz="1800" dirty="0"/>
              <a:t>不考</a:t>
            </a:r>
            <a:endParaRPr lang="en-US" altLang="zh-CN" sz="1800" dirty="0" smtClean="0"/>
          </a:p>
          <a:p>
            <a:r>
              <a:rPr lang="en-US" altLang="zh-CN" sz="2200" dirty="0" smtClean="0"/>
              <a:t>4.4 RFID</a:t>
            </a:r>
            <a:r>
              <a:rPr lang="zh-CN" altLang="en-US" sz="2200" dirty="0" smtClean="0"/>
              <a:t>不考</a:t>
            </a:r>
            <a:endParaRPr lang="en-US" altLang="zh-CN" sz="2200" dirty="0"/>
          </a:p>
          <a:p>
            <a:pPr lvl="1"/>
            <a:endParaRPr lang="zh-CN" altLang="en-US" sz="1800" dirty="0" smtClean="0"/>
          </a:p>
          <a:p>
            <a:endParaRPr lang="en-US" altLang="zh-CN" sz="2000" dirty="0" smtClean="0"/>
          </a:p>
          <a:p>
            <a:pPr eaLnBrk="1" hangingPunct="1"/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网络互连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96884"/>
            <a:ext cx="8715404" cy="5214974"/>
          </a:xfrm>
        </p:spPr>
        <p:txBody>
          <a:bodyPr/>
          <a:lstStyle/>
          <a:p>
            <a:r>
              <a:rPr lang="zh-CN" altLang="en-US" sz="2200" dirty="0" smtClean="0"/>
              <a:t>交换和路由：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各种网络互连设备的基本特性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数据</a:t>
            </a:r>
            <a:r>
              <a:rPr lang="zh-CN" altLang="en-US" sz="2200" dirty="0" smtClean="0"/>
              <a:t>平面和控制平面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虚电路和</a:t>
            </a:r>
            <a:r>
              <a:rPr lang="zh-CN" altLang="en-US" sz="2200" dirty="0" smtClean="0"/>
              <a:t>数据报：什么是动态虚电路？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逐</a:t>
            </a:r>
            <a:r>
              <a:rPr lang="zh-CN" altLang="en-US" sz="2200" dirty="0" smtClean="0"/>
              <a:t>跳路由和源路由：扩散法和逆向学习法</a:t>
            </a:r>
            <a:endParaRPr lang="en-US" altLang="zh-CN" sz="2200" dirty="0" smtClean="0"/>
          </a:p>
          <a:p>
            <a:r>
              <a:rPr lang="zh-CN" altLang="en-US" sz="2200" dirty="0" smtClean="0"/>
              <a:t>网桥：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什么是冲突域和广播域？</a:t>
            </a: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网桥是如何工作</a:t>
            </a:r>
            <a:r>
              <a:rPr lang="zh-CN" altLang="en-US" sz="2200" dirty="0" smtClean="0">
                <a:solidFill>
                  <a:srgbClr val="FF0000"/>
                </a:solidFill>
              </a:rPr>
              <a:t>的</a:t>
            </a:r>
            <a:endParaRPr lang="zh-CN" altLang="en-US" sz="22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生成</a:t>
            </a:r>
            <a:r>
              <a:rPr lang="zh-CN" altLang="en-US" sz="2200" dirty="0" smtClean="0">
                <a:solidFill>
                  <a:srgbClr val="FF0000"/>
                </a:solidFill>
              </a:rPr>
              <a:t>树算法：如何选取根桥，如何确定根端口，如何确定选取端口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快速生成树算法不考</a:t>
            </a:r>
            <a:endParaRPr lang="en-US" altLang="zh-CN" sz="2200" dirty="0"/>
          </a:p>
          <a:p>
            <a:pPr lvl="1"/>
            <a:r>
              <a:rPr lang="en-US" altLang="zh-CN" sz="2200" dirty="0" smtClean="0"/>
              <a:t>VLAN</a:t>
            </a:r>
            <a:r>
              <a:rPr lang="zh-CN" altLang="en-US" sz="2200" dirty="0"/>
              <a:t>支持哪</a:t>
            </a:r>
            <a:r>
              <a:rPr lang="en-US" altLang="zh-CN" sz="2200" dirty="0"/>
              <a:t>3</a:t>
            </a:r>
            <a:r>
              <a:rPr lang="zh-CN" altLang="en-US" sz="2200" dirty="0"/>
              <a:t>种划分</a:t>
            </a:r>
            <a:r>
              <a:rPr lang="en-US" altLang="zh-CN" sz="2200" dirty="0"/>
              <a:t>VLAN</a:t>
            </a:r>
            <a:r>
              <a:rPr lang="zh-CN" altLang="en-US" sz="2200" dirty="0"/>
              <a:t>的方法</a:t>
            </a:r>
          </a:p>
          <a:p>
            <a:pPr lvl="1"/>
            <a:r>
              <a:rPr lang="en-US" altLang="zh-CN" sz="2200" dirty="0"/>
              <a:t>VLAN</a:t>
            </a:r>
            <a:r>
              <a:rPr lang="zh-CN" altLang="en-US" sz="2200" dirty="0"/>
              <a:t>帧相比传统的以太网帧有什么</a:t>
            </a:r>
            <a:r>
              <a:rPr lang="zh-CN" altLang="en-US" sz="2200" dirty="0" smtClean="0"/>
              <a:t>不同</a:t>
            </a:r>
            <a:r>
              <a:rPr lang="zh-CN" altLang="en-US" sz="2200" dirty="0" smtClean="0"/>
              <a:t>：优先级</a:t>
            </a:r>
            <a:r>
              <a:rPr lang="en-US" altLang="zh-CN" sz="2200" dirty="0" smtClean="0"/>
              <a:t>+VLAN ID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局域网交换机支持哪三种帧转发技术？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A36D-B37A-4D83-8528-A0EB221AC040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2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2248</TotalTime>
  <Words>1210</Words>
  <Application>Microsoft Office PowerPoint</Application>
  <PresentationFormat>全屏显示(4:3)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Maiandra GD</vt:lpstr>
      <vt:lpstr>华文楷体</vt:lpstr>
      <vt:lpstr>隶书</vt:lpstr>
      <vt:lpstr>宋体</vt:lpstr>
      <vt:lpstr>Arial</vt:lpstr>
      <vt:lpstr>Calibri</vt:lpstr>
      <vt:lpstr>Cambria</vt:lpstr>
      <vt:lpstr>Symbol</vt:lpstr>
      <vt:lpstr>Wingdings 2</vt:lpstr>
      <vt:lpstr>template</vt:lpstr>
      <vt:lpstr>自定义设计方案</vt:lpstr>
      <vt:lpstr>数据通信与计算机网络（2017）复习</vt:lpstr>
      <vt:lpstr>期终考试</vt:lpstr>
      <vt:lpstr>第一章 概述</vt:lpstr>
      <vt:lpstr>第二章 物理层</vt:lpstr>
      <vt:lpstr>第三章 数据链路层</vt:lpstr>
      <vt:lpstr>PowerPoint 演示文稿</vt:lpstr>
      <vt:lpstr>第四章 媒体访问控制</vt:lpstr>
      <vt:lpstr>PowerPoint 演示文稿</vt:lpstr>
      <vt:lpstr>第五章 网络互连</vt:lpstr>
      <vt:lpstr>PowerPoint 演示文稿</vt:lpstr>
      <vt:lpstr>PowerPoint 演示文稿</vt:lpstr>
      <vt:lpstr>PowerPoint 演示文稿</vt:lpstr>
      <vt:lpstr>第六章 端到端的运输协议</vt:lpstr>
      <vt:lpstr>第七章 网络应用</vt:lpstr>
    </vt:vector>
  </TitlesOfParts>
  <Company>greensea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数据通信与计算机网络（2009）复习</dc:title>
  <dc:creator>greensea</dc:creator>
  <cp:lastModifiedBy>Dilin Mao</cp:lastModifiedBy>
  <cp:revision>71</cp:revision>
  <dcterms:created xsi:type="dcterms:W3CDTF">2010-01-05T05:42:58Z</dcterms:created>
  <dcterms:modified xsi:type="dcterms:W3CDTF">2018-01-04T15:26:22Z</dcterms:modified>
</cp:coreProperties>
</file>