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67" r:id="rId5"/>
    <p:sldId id="283" r:id="rId7"/>
    <p:sldId id="284" r:id="rId8"/>
    <p:sldId id="310" r:id="rId9"/>
    <p:sldId id="311" r:id="rId10"/>
    <p:sldId id="293" r:id="rId11"/>
    <p:sldId id="312" r:id="rId12"/>
    <p:sldId id="314" r:id="rId13"/>
    <p:sldId id="315" r:id="rId14"/>
    <p:sldId id="313" r:id="rId15"/>
    <p:sldId id="316" r:id="rId16"/>
    <p:sldId id="317" r:id="rId17"/>
    <p:sldId id="318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F0E7-FAAA-4B22-A605-AAB75E02D3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A5E3C-12F9-4549-823A-B9505FE9C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60BC0-B9BA-4E23-B527-539A5EDFF0E5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FF054-797D-476A-B73F-6200A12DDC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A1ABF2-FFFC-4A53-8F2B-8F3C8F6564C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F9CED-B2B5-4219-95E2-B085CFD28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527C5-B0FA-4AA3-95F6-C2E7190C2A3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3D286-F430-4164-897D-C884B85E58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40DA0-1391-4E83-9FC2-B51AA6CD6C66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6E7A6-D59D-499F-8BD4-14124B9A1D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C5AD26-E278-4416-9A54-9960C64BD655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10BBA-8073-4BA7-AE29-268457944C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BB49A2-DE59-40F8-B5C2-30882128B007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FE3B6-97D3-49ED-8606-E8E44B80E8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31D45-2C4C-4D2D-82D1-7CA47F3A5A80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85395-95C8-4AB5-9C2C-B698E59D72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2D9B8-83AC-46D5-8933-24AF57CF711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28CA2-E766-442F-9E29-3C5A2B2CDE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4A57F3-B841-44C1-8093-021F121E88A3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E274F-7607-4B30-AFFF-9AAA9A8C63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76958E-0488-4E29-871A-92E3B47686F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B1851-D21D-4847-9059-EC01EBBE34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D426F0-7701-4B76-9EDB-2FE6EED1273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1E912-617E-47E6-A92A-AB847A0A79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33322C2B-6B56-4695-BB21-0E3A007B1391}" type="datetimeFigureOut">
              <a:rPr lang="en-US" altLang="zh-CN"/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A535B846-0EE8-427F-85F3-14405CB147D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9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B69569-CC49-49BA-A88E-EED260A9A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CED3-EB7F-4659-8043-4C94C6B739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09599" y="1411316"/>
            <a:ext cx="10736825" cy="237902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Learning </a:t>
            </a:r>
            <a:r>
              <a:rPr lang="en-US" altLang="zh-CN" sz="3600" dirty="0"/>
              <a:t>Hand-Eye Coordination </a:t>
            </a:r>
            <a:br>
              <a:rPr lang="en-US" altLang="zh-CN" sz="3600" dirty="0" smtClean="0"/>
            </a:br>
            <a:r>
              <a:rPr lang="en-US" altLang="zh-CN" sz="3600" dirty="0" smtClean="0"/>
              <a:t>for </a:t>
            </a:r>
            <a:r>
              <a:rPr lang="en-US" altLang="zh-CN" sz="3600" dirty="0"/>
              <a:t>Robotic Grasping </a:t>
            </a:r>
            <a:br>
              <a:rPr lang="en-US" altLang="zh-CN" sz="3600" dirty="0" smtClean="0"/>
            </a:br>
            <a:r>
              <a:rPr lang="en-US" altLang="zh-CN" sz="3600" dirty="0" smtClean="0"/>
              <a:t>with Deep Learning and </a:t>
            </a:r>
            <a:r>
              <a:rPr lang="en-US" altLang="zh-CN" sz="3600" dirty="0"/>
              <a:t>Large-Scale Data Collection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3391" y="3790339"/>
            <a:ext cx="58281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Author:</a:t>
            </a:r>
            <a:endParaRPr lang="en-US" altLang="zh-CN" sz="1600" dirty="0" smtClean="0"/>
          </a:p>
          <a:p>
            <a:r>
              <a:rPr lang="en-US" altLang="zh-CN" sz="1600" dirty="0"/>
              <a:t>Sergey Levine </a:t>
            </a:r>
            <a:r>
              <a:rPr lang="en-US" altLang="zh-CN" sz="1600" dirty="0" smtClean="0"/>
              <a:t>	       SLEVINE </a:t>
            </a:r>
            <a:r>
              <a:rPr lang="en-US" altLang="zh-CN" sz="1600" dirty="0"/>
              <a:t>@ GOOGLE . COM</a:t>
            </a:r>
            <a:endParaRPr lang="en-US" altLang="zh-CN" sz="1600" dirty="0"/>
          </a:p>
          <a:p>
            <a:r>
              <a:rPr lang="en-US" altLang="zh-CN" sz="1600" dirty="0"/>
              <a:t>Peter Pastor </a:t>
            </a:r>
            <a:r>
              <a:rPr lang="en-US" altLang="zh-CN" sz="1600" dirty="0" smtClean="0"/>
              <a:t>       PETERPASTOR </a:t>
            </a:r>
            <a:r>
              <a:rPr lang="en-US" altLang="zh-CN" sz="1600" dirty="0"/>
              <a:t>@ GOOGLE . COM</a:t>
            </a:r>
            <a:endParaRPr lang="en-US" altLang="zh-CN" sz="1600" dirty="0"/>
          </a:p>
          <a:p>
            <a:r>
              <a:rPr lang="en-US" altLang="zh-CN" sz="1600" dirty="0"/>
              <a:t>Alex </a:t>
            </a:r>
            <a:r>
              <a:rPr lang="en-US" altLang="zh-CN" sz="1600" dirty="0" err="1"/>
              <a:t>Krizhevsky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AKRIZHEVSKY </a:t>
            </a:r>
            <a:r>
              <a:rPr lang="en-US" altLang="zh-CN" sz="1600" dirty="0"/>
              <a:t>@ GOOGLE . COM</a:t>
            </a:r>
            <a:endParaRPr lang="en-US" altLang="zh-CN" sz="1600" dirty="0"/>
          </a:p>
          <a:p>
            <a:r>
              <a:rPr lang="en-US" altLang="zh-CN" sz="1600" dirty="0"/>
              <a:t>Deirdre </a:t>
            </a:r>
            <a:r>
              <a:rPr lang="en-US" altLang="zh-CN" sz="1600" dirty="0" err="1"/>
              <a:t>Quillen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DEQUILLEN </a:t>
            </a:r>
            <a:r>
              <a:rPr lang="en-US" altLang="zh-CN" sz="1600" dirty="0"/>
              <a:t>@ GOOGLE . COM</a:t>
            </a:r>
            <a:endParaRPr lang="en-US" altLang="zh-CN" sz="1600" dirty="0"/>
          </a:p>
          <a:p>
            <a:r>
              <a:rPr lang="en-US" altLang="zh-CN" sz="1600" dirty="0"/>
              <a:t>Google</a:t>
            </a:r>
            <a:endParaRPr lang="en-US" altLang="zh-CN" sz="16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3.2 Continuous </a:t>
            </a:r>
            <a:r>
              <a:rPr lang="en-US" altLang="zh-CN" sz="3600" dirty="0" err="1" smtClean="0"/>
              <a:t>Servoing</a:t>
            </a:r>
            <a:r>
              <a:rPr lang="en-US" altLang="zh-CN" sz="3600" dirty="0" smtClean="0"/>
              <a:t> Mechanism 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2"/>
            <a:ext cx="9696320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Visual </a:t>
            </a:r>
            <a:r>
              <a:rPr lang="en-US" altLang="zh-CN" sz="2400" dirty="0" err="1"/>
              <a:t>servoing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	Also </a:t>
            </a:r>
            <a:r>
              <a:rPr lang="en-US" altLang="zh-CN" sz="2000" dirty="0"/>
              <a:t>known as vision-based robot </a:t>
            </a:r>
            <a:r>
              <a:rPr lang="en-US" altLang="zh-CN" sz="2000" dirty="0" smtClean="0"/>
              <a:t>control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Visual </a:t>
            </a:r>
            <a:r>
              <a:rPr lang="en-US" altLang="zh-CN" sz="2000" dirty="0" err="1" smtClean="0"/>
              <a:t>servoing</a:t>
            </a:r>
            <a:r>
              <a:rPr lang="en-US" altLang="zh-CN" sz="2000" dirty="0" smtClean="0"/>
              <a:t> uses </a:t>
            </a:r>
            <a:r>
              <a:rPr lang="en-US" altLang="zh-CN" sz="2000" dirty="0"/>
              <a:t>feedback information extracted from a vision sensor (visual feedback) to control the motion of a </a:t>
            </a:r>
            <a:r>
              <a:rPr lang="en-US" altLang="zh-CN" sz="2000" dirty="0" smtClean="0"/>
              <a:t>robot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Relations between end-effector </a:t>
            </a:r>
            <a:r>
              <a:rPr lang="en-US" altLang="zh-CN" sz="2400" dirty="0">
                <a:solidFill>
                  <a:prstClr val="black"/>
                </a:solidFill>
              </a:rPr>
              <a:t>(hand) and the camera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Eye-in-hand</a:t>
            </a:r>
            <a:r>
              <a:rPr lang="en-US" altLang="zh-CN" sz="2000" dirty="0">
                <a:solidFill>
                  <a:prstClr val="black"/>
                </a:solidFill>
              </a:rPr>
              <a:t>, or end-point closed-loop control, where the camera is attached to the moving hand and observing the relative position of the target.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	Eye-to-hand</a:t>
            </a:r>
            <a:r>
              <a:rPr lang="en-US" altLang="zh-CN" sz="2000" dirty="0">
                <a:solidFill>
                  <a:prstClr val="black"/>
                </a:solidFill>
              </a:rPr>
              <a:t>, or end-point open-loop control, where the camera is fixed in the world and observing the target and the motion of the hand.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3.2 Continuous </a:t>
            </a:r>
            <a:r>
              <a:rPr lang="en-US" altLang="zh-CN" sz="3600" dirty="0" err="1" smtClean="0"/>
              <a:t>Servoing</a:t>
            </a:r>
            <a:r>
              <a:rPr lang="en-US" altLang="zh-CN" sz="3600" dirty="0" smtClean="0"/>
              <a:t> Mechanism 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2"/>
            <a:ext cx="5325655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/>
              <a:t>T</a:t>
            </a:r>
            <a:r>
              <a:rPr lang="en-US" altLang="zh-CN" sz="2400" dirty="0" smtClean="0"/>
              <a:t>wo heuristics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/>
              <a:t>	S</a:t>
            </a:r>
            <a:r>
              <a:rPr lang="en-US" altLang="zh-CN" sz="2000" dirty="0" smtClean="0"/>
              <a:t>top </a:t>
            </a:r>
            <a:r>
              <a:rPr lang="en-US" altLang="zh-CN" sz="2000" dirty="0"/>
              <a:t>the grasp early if closing the gripper is nearly as likely to produce a successful grasp as moving it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closing the gripper now is substantially worse than moving it, the gripper is most likely not positioned in a good configuration, and a large motion will be required. Therefore, raising the gripper off the table minimizes the chance of hitting other objects that are in the </a:t>
            </a:r>
            <a:r>
              <a:rPr lang="en-US" altLang="zh-CN" sz="2000" dirty="0" smtClean="0"/>
              <a:t>way.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69" y="2035277"/>
            <a:ext cx="4844759" cy="2617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 Data collection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4"/>
            <a:ext cx="9645985" cy="4640653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Setup</a:t>
            </a:r>
            <a:endParaRPr lang="en-US" altLang="zh-CN" sz="2400" dirty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/>
              <a:t>	over 800,000 grasp </a:t>
            </a:r>
            <a:r>
              <a:rPr lang="en-US" altLang="zh-CN" sz="2200" dirty="0" smtClean="0"/>
              <a:t>attempts</a:t>
            </a: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200" dirty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/>
              <a:t>	using between 6 and 14 robotic </a:t>
            </a:r>
            <a:r>
              <a:rPr lang="en-US" altLang="zh-CN" sz="2200" dirty="0" smtClean="0"/>
              <a:t>manipulators</a:t>
            </a: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200" dirty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/>
              <a:t>	differences in camera placement and </a:t>
            </a:r>
            <a:r>
              <a:rPr lang="en-US" altLang="zh-CN" sz="2200" dirty="0" smtClean="0"/>
              <a:t>hardware</a:t>
            </a:r>
            <a:endParaRPr lang="en-US" altLang="zh-CN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 Data collection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4"/>
            <a:ext cx="9645985" cy="4640653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Objects </a:t>
            </a:r>
            <a:r>
              <a:rPr lang="en-US" altLang="zh-CN" sz="2400" dirty="0">
                <a:solidFill>
                  <a:prstClr val="black"/>
                </a:solidFill>
              </a:rPr>
              <a:t>for </a:t>
            </a:r>
            <a:r>
              <a:rPr lang="en-US" altLang="zh-CN" sz="2400" dirty="0" smtClean="0">
                <a:solidFill>
                  <a:prstClr val="black"/>
                </a:solidFill>
              </a:rPr>
              <a:t>grasping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chosen </a:t>
            </a:r>
            <a:r>
              <a:rPr lang="en-US" altLang="zh-CN" sz="2400" dirty="0">
                <a:solidFill>
                  <a:prstClr val="black"/>
                </a:solidFill>
              </a:rPr>
              <a:t>among </a:t>
            </a:r>
            <a:r>
              <a:rPr lang="en-US" altLang="zh-CN" sz="2400" dirty="0" smtClean="0">
                <a:solidFill>
                  <a:prstClr val="black"/>
                </a:solidFill>
              </a:rPr>
              <a:t>common household </a:t>
            </a:r>
            <a:r>
              <a:rPr lang="en-US" altLang="zh-CN" sz="2400" dirty="0">
                <a:solidFill>
                  <a:prstClr val="black"/>
                </a:solidFill>
              </a:rPr>
              <a:t>and office </a:t>
            </a:r>
            <a:r>
              <a:rPr lang="en-US" altLang="zh-CN" sz="2400" dirty="0" smtClean="0">
                <a:solidFill>
                  <a:prstClr val="black"/>
                </a:solidFill>
              </a:rPr>
              <a:t>items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ranged </a:t>
            </a:r>
            <a:r>
              <a:rPr lang="en-US" altLang="zh-CN" sz="2400" dirty="0">
                <a:solidFill>
                  <a:prstClr val="black"/>
                </a:solidFill>
              </a:rPr>
              <a:t>from a 4 to 20 </a:t>
            </a:r>
            <a:r>
              <a:rPr lang="en-US" altLang="zh-CN" sz="2400" dirty="0" smtClean="0">
                <a:solidFill>
                  <a:prstClr val="black"/>
                </a:solidFill>
              </a:rPr>
              <a:t>cm in </a:t>
            </a:r>
            <a:r>
              <a:rPr lang="en-US" altLang="zh-CN" sz="2400" dirty="0">
                <a:solidFill>
                  <a:prstClr val="black"/>
                </a:solidFill>
              </a:rPr>
              <a:t>length along the longest </a:t>
            </a:r>
            <a:r>
              <a:rPr lang="en-US" altLang="zh-CN" sz="2400" dirty="0" smtClean="0">
                <a:solidFill>
                  <a:prstClr val="black"/>
                </a:solidFill>
              </a:rPr>
              <a:t>axis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Grasp </a:t>
            </a:r>
            <a:r>
              <a:rPr lang="en-US" altLang="zh-CN" sz="2400" dirty="0">
                <a:solidFill>
                  <a:prstClr val="black"/>
                </a:solidFill>
              </a:rPr>
              <a:t>success </a:t>
            </a:r>
            <a:r>
              <a:rPr lang="en-US" altLang="zh-CN" sz="2400" dirty="0" smtClean="0">
                <a:solidFill>
                  <a:prstClr val="black"/>
                </a:solidFill>
              </a:rPr>
              <a:t>evaluation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	the </a:t>
            </a:r>
            <a:r>
              <a:rPr lang="en-US" altLang="zh-CN" sz="2400" dirty="0" smtClean="0">
                <a:solidFill>
                  <a:prstClr val="black"/>
                </a:solidFill>
              </a:rPr>
              <a:t>position </a:t>
            </a:r>
            <a:r>
              <a:rPr lang="en-US" altLang="zh-CN" sz="2400" dirty="0">
                <a:solidFill>
                  <a:prstClr val="black"/>
                </a:solidFill>
              </a:rPr>
              <a:t>reading on </a:t>
            </a:r>
            <a:r>
              <a:rPr lang="en-US" altLang="zh-CN" sz="2400" dirty="0" smtClean="0">
                <a:solidFill>
                  <a:prstClr val="black"/>
                </a:solidFill>
              </a:rPr>
              <a:t>the gripper </a:t>
            </a:r>
            <a:r>
              <a:rPr lang="en-US" altLang="zh-CN" sz="2400" dirty="0">
                <a:solidFill>
                  <a:prstClr val="black"/>
                </a:solidFill>
              </a:rPr>
              <a:t>was greater than 1 </a:t>
            </a:r>
            <a:r>
              <a:rPr lang="en-US" altLang="zh-CN" sz="2400" dirty="0" smtClean="0">
                <a:solidFill>
                  <a:prstClr val="black"/>
                </a:solidFill>
              </a:rPr>
              <a:t>cm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the images </a:t>
            </a:r>
            <a:r>
              <a:rPr lang="en-US" altLang="zh-CN" sz="2400" dirty="0">
                <a:solidFill>
                  <a:prstClr val="black"/>
                </a:solidFill>
              </a:rPr>
              <a:t>before and after the </a:t>
            </a:r>
            <a:r>
              <a:rPr lang="en-US" altLang="zh-CN" sz="2400" dirty="0" smtClean="0">
                <a:solidFill>
                  <a:prstClr val="black"/>
                </a:solidFill>
              </a:rPr>
              <a:t>drop are different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5. Result</a:t>
            </a:r>
            <a:endParaRPr lang="en-US" altLang="zh-CN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74" y="1865191"/>
            <a:ext cx="5022936" cy="31994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9" y="1602802"/>
            <a:ext cx="4643856" cy="417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6. Discussion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4"/>
            <a:ext cx="9645985" cy="4640653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ain contributions </a:t>
            </a:r>
            <a:endParaRPr lang="en-US" altLang="zh-CN" sz="24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4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 smtClean="0"/>
              <a:t>	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novel convolutional neural network architecture for learning to predict the outcome of a grasp </a:t>
            </a:r>
            <a:r>
              <a:rPr lang="en-US" altLang="zh-CN" sz="2000" dirty="0" smtClean="0"/>
              <a:t>attempt</a:t>
            </a: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 smtClean="0"/>
              <a:t>	</a:t>
            </a:r>
            <a:r>
              <a:rPr lang="en-US" altLang="zh-CN" sz="2000" dirty="0"/>
              <a:t>A method for learning continuous visual </a:t>
            </a:r>
            <a:r>
              <a:rPr lang="en-US" altLang="zh-CN" sz="2000" dirty="0" err="1"/>
              <a:t>servoing</a:t>
            </a:r>
            <a:r>
              <a:rPr lang="en-US" altLang="zh-CN" sz="2000" dirty="0"/>
              <a:t> for robotic grasping from monocular </a:t>
            </a:r>
            <a:r>
              <a:rPr lang="en-US" altLang="zh-CN" sz="2000" dirty="0" smtClean="0"/>
              <a:t>cameras</a:t>
            </a: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2200" dirty="0" smtClean="0"/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200" dirty="0" smtClean="0"/>
              <a:t>	</a:t>
            </a:r>
            <a:r>
              <a:rPr lang="en-US" altLang="zh-CN" sz="2000" dirty="0"/>
              <a:t>A large-scale data collection framework for robotic grasps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45383" y="2156855"/>
            <a:ext cx="6371303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ea"/>
                <a:ea typeface="+mn-ea"/>
              </a:rPr>
              <a:t>Thank you for listening!</a:t>
            </a:r>
            <a:endParaRPr lang="en-US" altLang="zh-CN" sz="36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Contents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8" y="1691322"/>
            <a:ext cx="10151359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1. Introduction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2. Target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3. </a:t>
            </a:r>
            <a:r>
              <a:rPr lang="en-US" altLang="zh-CN" dirty="0" smtClean="0"/>
              <a:t>Method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4. Data collection</a:t>
            </a:r>
            <a:endParaRPr lang="en-US" altLang="zh-CN" dirty="0" smtClean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5. Result</a:t>
            </a:r>
            <a:endParaRPr lang="en-US" altLang="zh-CN" dirty="0" smtClean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6. Discussion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Introduction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8" y="1691322"/>
            <a:ext cx="10151359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Target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Method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/>
              <a:t>Data collection</a:t>
            </a:r>
            <a:endParaRPr lang="en-US" altLang="zh-CN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dirty="0" smtClean="0"/>
              <a:t>Result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Introduction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2"/>
            <a:ext cx="9713098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Target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           	Describe </a:t>
            </a:r>
            <a:r>
              <a:rPr lang="en-US" altLang="zh-CN" sz="2000" dirty="0"/>
              <a:t>a learning-based approach to </a:t>
            </a:r>
            <a:r>
              <a:rPr lang="en-US" altLang="zh-CN" sz="2000" dirty="0" smtClean="0"/>
              <a:t>hand-eye coordination </a:t>
            </a:r>
            <a:r>
              <a:rPr lang="en-US" altLang="zh-CN" sz="2000" dirty="0"/>
              <a:t>for robotic grasping </a:t>
            </a:r>
            <a:r>
              <a:rPr lang="en-US" altLang="zh-CN" sz="2000" dirty="0" smtClean="0"/>
              <a:t>from monocular </a:t>
            </a:r>
            <a:r>
              <a:rPr lang="en-US" altLang="zh-CN" sz="2000" dirty="0"/>
              <a:t>images. </a:t>
            </a:r>
            <a:endParaRPr lang="en-US" altLang="zh-CN" sz="2000" dirty="0" smtClean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Method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	we </a:t>
            </a:r>
            <a:r>
              <a:rPr lang="en-US" altLang="zh-CN" sz="2000" dirty="0">
                <a:solidFill>
                  <a:prstClr val="black"/>
                </a:solidFill>
              </a:rPr>
              <a:t>trained a large convolutional neural network to predict the probability that task-space motion of the gripper will result in successful </a:t>
            </a:r>
            <a:r>
              <a:rPr lang="en-US" altLang="zh-CN" sz="2000" dirty="0" smtClean="0">
                <a:solidFill>
                  <a:prstClr val="black"/>
                </a:solidFill>
              </a:rPr>
              <a:t>grasps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use </a:t>
            </a:r>
            <a:r>
              <a:rPr lang="en-US" altLang="zh-CN" sz="2000" dirty="0">
                <a:solidFill>
                  <a:prstClr val="black"/>
                </a:solidFill>
              </a:rPr>
              <a:t>only monocular camera images and independently of camera </a:t>
            </a:r>
            <a:r>
              <a:rPr lang="en-US" altLang="zh-CN" sz="2000" dirty="0" smtClean="0">
                <a:solidFill>
                  <a:prstClr val="black"/>
                </a:solidFill>
              </a:rPr>
              <a:t>calibration or </a:t>
            </a:r>
            <a:r>
              <a:rPr lang="en-US" altLang="zh-CN" sz="2000" dirty="0">
                <a:solidFill>
                  <a:prstClr val="black"/>
                </a:solidFill>
              </a:rPr>
              <a:t>the current robot pose.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use </a:t>
            </a:r>
            <a:r>
              <a:rPr lang="en-US" altLang="zh-CN" sz="2000" dirty="0">
                <a:solidFill>
                  <a:prstClr val="black"/>
                </a:solidFill>
              </a:rPr>
              <a:t>this network to servo the gripper in real </a:t>
            </a:r>
            <a:r>
              <a:rPr lang="en-US" altLang="zh-CN" sz="2000" dirty="0" smtClean="0">
                <a:solidFill>
                  <a:prstClr val="black"/>
                </a:solidFill>
              </a:rPr>
              <a:t>time to </a:t>
            </a:r>
            <a:r>
              <a:rPr lang="en-US" altLang="zh-CN" sz="2000" dirty="0">
                <a:solidFill>
                  <a:prstClr val="black"/>
                </a:solidFill>
              </a:rPr>
              <a:t>achieve successful grasps.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Introduction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2"/>
            <a:ext cx="9696320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/>
              <a:t>Data collection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over </a:t>
            </a:r>
            <a:r>
              <a:rPr lang="en-US" altLang="zh-CN" sz="2000" dirty="0"/>
              <a:t>800,000 grasp </a:t>
            </a:r>
            <a:r>
              <a:rPr lang="en-US" altLang="zh-CN" sz="2000" dirty="0" smtClean="0"/>
              <a:t>attempts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using </a:t>
            </a:r>
            <a:r>
              <a:rPr lang="en-US" altLang="zh-CN" sz="2000" dirty="0"/>
              <a:t>between 6 and 14 robotic </a:t>
            </a:r>
            <a:r>
              <a:rPr lang="en-US" altLang="zh-CN" sz="2000" dirty="0" smtClean="0"/>
              <a:t>manipulators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differences </a:t>
            </a:r>
            <a:r>
              <a:rPr lang="en-US" altLang="zh-CN" sz="2000" dirty="0"/>
              <a:t>in camera placement and </a:t>
            </a:r>
            <a:r>
              <a:rPr lang="en-US" altLang="zh-CN" sz="2000" dirty="0" smtClean="0"/>
              <a:t>hardware</a:t>
            </a:r>
            <a:endParaRPr lang="en-US" altLang="zh-CN" sz="2000" dirty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Result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method </a:t>
            </a:r>
            <a:r>
              <a:rPr lang="en-US" altLang="zh-CN" sz="2000" dirty="0">
                <a:solidFill>
                  <a:prstClr val="black"/>
                </a:solidFill>
              </a:rPr>
              <a:t>achieves effective real-time </a:t>
            </a:r>
            <a:r>
              <a:rPr lang="en-US" altLang="zh-CN" sz="2000" dirty="0" smtClean="0">
                <a:solidFill>
                  <a:prstClr val="black"/>
                </a:solidFill>
              </a:rPr>
              <a:t>control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successfully </a:t>
            </a:r>
            <a:r>
              <a:rPr lang="en-US" altLang="zh-CN" sz="2000" dirty="0">
                <a:solidFill>
                  <a:prstClr val="black"/>
                </a:solidFill>
              </a:rPr>
              <a:t>grasp novel </a:t>
            </a:r>
            <a:r>
              <a:rPr lang="en-US" altLang="zh-CN" sz="2000" dirty="0" smtClean="0">
                <a:solidFill>
                  <a:prstClr val="black"/>
                </a:solidFill>
              </a:rPr>
              <a:t>objects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correct </a:t>
            </a:r>
            <a:r>
              <a:rPr lang="en-US" altLang="zh-CN" sz="2000" dirty="0">
                <a:solidFill>
                  <a:prstClr val="black"/>
                </a:solidFill>
              </a:rPr>
              <a:t>mistakes by continuous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servoing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 Target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8" y="1691322"/>
            <a:ext cx="9838933" cy="4488815"/>
          </a:xfrm>
        </p:spPr>
        <p:txBody>
          <a:bodyPr>
            <a:normAutofit/>
          </a:bodyPr>
          <a:lstStyle/>
          <a:p>
            <a:pPr mar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 smtClean="0"/>
              <a:t>	We </a:t>
            </a:r>
            <a:r>
              <a:rPr lang="en-US" altLang="zh-CN" sz="2000" dirty="0"/>
              <a:t>propose a learning-based approach to hand-eye coordination, which we demonstrate on a robotic grasping task. </a:t>
            </a:r>
            <a:endParaRPr lang="en-US" altLang="zh-CN" sz="2000" dirty="0" smtClean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prstClr val="black"/>
                </a:solidFill>
              </a:rPr>
              <a:t>data-driven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 smtClean="0"/>
              <a:t>	Our </a:t>
            </a:r>
            <a:r>
              <a:rPr lang="en-US" altLang="zh-CN" sz="2000" dirty="0"/>
              <a:t>method learns to servo a robotic gripper to poses that </a:t>
            </a:r>
            <a:r>
              <a:rPr lang="en-US" altLang="zh-CN" sz="2000" dirty="0" smtClean="0"/>
              <a:t>are likely </a:t>
            </a:r>
            <a:r>
              <a:rPr lang="en-US" altLang="zh-CN" sz="2000" dirty="0"/>
              <a:t>to produce </a:t>
            </a:r>
            <a:r>
              <a:rPr lang="en-US" altLang="zh-CN" sz="2000" dirty="0" smtClean="0"/>
              <a:t>successful grasps</a:t>
            </a:r>
            <a:r>
              <a:rPr lang="en-US" altLang="zh-CN" sz="2000" dirty="0"/>
              <a:t>, with end-to-end training directly from image pixels to task-space gripper motion. </a:t>
            </a:r>
            <a:endParaRPr lang="en-US" altLang="zh-CN" sz="2000" dirty="0" smtClean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goal-centric</a:t>
            </a:r>
            <a:endParaRPr lang="en-US" altLang="zh-CN" sz="2000" dirty="0"/>
          </a:p>
          <a:p>
            <a:pPr mar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 smtClean="0"/>
              <a:t>	By </a:t>
            </a:r>
            <a:r>
              <a:rPr lang="en-US" altLang="zh-CN" sz="2000" dirty="0"/>
              <a:t>continuously </a:t>
            </a:r>
            <a:r>
              <a:rPr lang="en-US" altLang="zh-CN" sz="2000" dirty="0" err="1"/>
              <a:t>recomputing</a:t>
            </a:r>
            <a:r>
              <a:rPr lang="en-US" altLang="zh-CN" sz="2000" dirty="0"/>
              <a:t> the most promising motor commands, our method continuously integrates sensory cues from the environment, allowing it to react to perturbations and adjust the grasp to maximize the probability of success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>
              <a:buClr>
                <a:srgbClr val="00B050"/>
              </a:buClr>
              <a:buSzPct val="66000"/>
              <a:buNone/>
            </a:pPr>
            <a:endParaRPr lang="en-US" altLang="zh-CN" sz="2000" dirty="0"/>
          </a:p>
          <a:p>
            <a:pPr marL="0" indent="0">
              <a:buClr>
                <a:srgbClr val="00B050"/>
              </a:buClr>
              <a:buSzPct val="66000"/>
              <a:buNone/>
            </a:pPr>
            <a:endParaRPr lang="zh-CN" altLang="en-US" dirty="0"/>
          </a:p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 Method</a:t>
            </a:r>
            <a:endParaRPr lang="en-US" altLang="zh-CN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209369" y="1691322"/>
            <a:ext cx="9696320" cy="448881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grasp </a:t>
            </a:r>
            <a:r>
              <a:rPr lang="en-US" altLang="zh-CN" sz="2400" dirty="0"/>
              <a:t>success predictor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It uses a </a:t>
            </a:r>
            <a:r>
              <a:rPr lang="en-US" altLang="zh-CN" sz="2000" dirty="0"/>
              <a:t>deep convolutional neural network (CNN) to determine how likely a given motion is to produce a successful grasp.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lvl="0">
              <a:buClr>
                <a:srgbClr val="00B050"/>
              </a:buClr>
              <a:buSzPct val="66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</a:rPr>
              <a:t>continuous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servoing</a:t>
            </a:r>
            <a:r>
              <a:rPr lang="en-US" altLang="zh-CN" sz="2400" dirty="0" smtClean="0">
                <a:solidFill>
                  <a:prstClr val="black"/>
                </a:solidFill>
              </a:rPr>
              <a:t> mechanism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It uses the CNN to continuously update the robot’s motor commands. By continuously choosing the best predicted path to a successful grasp, the </a:t>
            </a:r>
            <a:r>
              <a:rPr lang="en-US" altLang="zh-CN" sz="2000" dirty="0" err="1">
                <a:solidFill>
                  <a:prstClr val="black"/>
                </a:solidFill>
              </a:rPr>
              <a:t>servoing</a:t>
            </a:r>
            <a:r>
              <a:rPr lang="en-US" altLang="zh-CN" sz="2000" dirty="0">
                <a:solidFill>
                  <a:prstClr val="black"/>
                </a:solidFill>
              </a:rPr>
              <a:t> mechanism provides the robot with fast feedback to perturbations and </a:t>
            </a:r>
            <a:r>
              <a:rPr lang="en-US" altLang="zh-CN" sz="2000" dirty="0" smtClean="0">
                <a:solidFill>
                  <a:prstClr val="black"/>
                </a:solidFill>
              </a:rPr>
              <a:t>object motion</a:t>
            </a:r>
            <a:r>
              <a:rPr lang="en-US" altLang="zh-CN" sz="2000" dirty="0">
                <a:solidFill>
                  <a:prstClr val="black"/>
                </a:solidFill>
              </a:rPr>
              <a:t>, as well as robustness to inaccurate actuation.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0">
              <a:buClr>
                <a:srgbClr val="00B050"/>
              </a:buClr>
              <a:buSzPct val="66000"/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3.1 Grasp </a:t>
            </a:r>
            <a:r>
              <a:rPr lang="en-US" altLang="zh-CN" sz="3600" dirty="0"/>
              <a:t>Success Prediction with </a:t>
            </a:r>
            <a:r>
              <a:rPr lang="en-US" altLang="zh-CN" sz="3600" dirty="0" smtClean="0"/>
              <a:t>CNN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1614847"/>
            <a:ext cx="3869422" cy="35864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04" y="1614847"/>
            <a:ext cx="4127385" cy="4492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9" y="0"/>
            <a:ext cx="7237390" cy="4070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99768" y="4070555"/>
            <a:ext cx="9831" cy="25416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5976" y="6331977"/>
            <a:ext cx="8170605" cy="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6761" y="-1"/>
            <a:ext cx="2030362" cy="43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09368" y="365760"/>
            <a:ext cx="10151359" cy="13255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3.1 Grasp </a:t>
            </a:r>
            <a:r>
              <a:rPr lang="en-US" altLang="zh-CN" sz="3600" dirty="0"/>
              <a:t>Success Prediction with </a:t>
            </a:r>
            <a:r>
              <a:rPr lang="en-US" altLang="zh-CN" sz="3600" dirty="0" smtClean="0"/>
              <a:t>CNN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7" y="1526796"/>
            <a:ext cx="9992964" cy="4672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4049</Words>
  <Application>WPS 演示</Application>
  <PresentationFormat>宽屏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方正书宋_GBK</vt:lpstr>
      <vt:lpstr>Wingdings</vt:lpstr>
      <vt:lpstr>宋体</vt:lpstr>
      <vt:lpstr>隶书</vt:lpstr>
      <vt:lpstr>Wingdings 2</vt:lpstr>
      <vt:lpstr>Calibri Light</vt:lpstr>
      <vt:lpstr>Helvetica Neue</vt:lpstr>
      <vt:lpstr>汉仪书宋二KW</vt:lpstr>
      <vt:lpstr>Calibri</vt:lpstr>
      <vt:lpstr>微软雅黑</vt:lpstr>
      <vt:lpstr>汉仪旗黑KW</vt:lpstr>
      <vt:lpstr>宋体</vt:lpstr>
      <vt:lpstr>Arial Unicode MS</vt:lpstr>
      <vt:lpstr>报隶-简</vt:lpstr>
      <vt:lpstr>等线</vt:lpstr>
      <vt:lpstr>汉仪中等线KW</vt:lpstr>
      <vt:lpstr>华文新魏</vt:lpstr>
      <vt:lpstr>苹方-简</vt:lpstr>
      <vt:lpstr>通用_蓝</vt:lpstr>
      <vt:lpstr>1_通用_蓝</vt:lpstr>
      <vt:lpstr>HDOfficeLightV0</vt:lpstr>
      <vt:lpstr>Learning Hand-Eye Coordination  for Robotic Grasping  with Deep Learning and Large-Scale Data Collection </vt:lpstr>
      <vt:lpstr>Contents：</vt:lpstr>
      <vt:lpstr>1. Introduction</vt:lpstr>
      <vt:lpstr>1. Introduction</vt:lpstr>
      <vt:lpstr>1. Introduction</vt:lpstr>
      <vt:lpstr>2. Target</vt:lpstr>
      <vt:lpstr>3. Method</vt:lpstr>
      <vt:lpstr>3.1 Grasp Success Prediction with CNN</vt:lpstr>
      <vt:lpstr>3.1 Grasp Success Prediction with CNN</vt:lpstr>
      <vt:lpstr>3.2 Continuous Servoing Mechanism </vt:lpstr>
      <vt:lpstr>3.2 Continuous Servoing Mechanism </vt:lpstr>
      <vt:lpstr>4. Data collection</vt:lpstr>
      <vt:lpstr>4. Data collection</vt:lpstr>
      <vt:lpstr>5. Result</vt:lpstr>
      <vt:lpstr>6. Discussion</vt:lpstr>
      <vt:lpstr>Thank you for listening!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Drizzle:高速可适应的大规模流处理系统</dc:title>
  <dc:creator>Administrator</dc:creator>
  <cp:lastModifiedBy>tanglimpse</cp:lastModifiedBy>
  <cp:revision>67</cp:revision>
  <dcterms:created xsi:type="dcterms:W3CDTF">2019-10-07T11:44:09Z</dcterms:created>
  <dcterms:modified xsi:type="dcterms:W3CDTF">2019-10-07T11:44:09Z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