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9" r:id="rId9"/>
    <p:sldId id="267" r:id="rId10"/>
    <p:sldId id="268" r:id="rId11"/>
    <p:sldId id="27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2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4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7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9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47AD-BC89-4E4B-AA3B-E7606564D872}" type="datetimeFigureOut">
              <a:rPr lang="zh-CN" altLang="en-US" smtClean="0"/>
              <a:t>2018/5/23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3754-70AE-476C-93AD-4EC29847F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3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Learning Hand-Eye Coordination for Robotic Grasping with Deep Learning</a:t>
            </a:r>
          </a:p>
          <a:p>
            <a:r>
              <a:rPr lang="en-US" altLang="zh-CN" dirty="0" smtClean="0"/>
              <a:t>and Large-Scale Data </a:t>
            </a:r>
            <a:r>
              <a:rPr lang="en-US" altLang="zh-CN" dirty="0" smtClean="0"/>
              <a:t>Collection</a:t>
            </a:r>
          </a:p>
          <a:p>
            <a:endParaRPr lang="en-US" altLang="zh-CN" dirty="0"/>
          </a:p>
          <a:p>
            <a:r>
              <a:rPr lang="en-US" altLang="zh-CN" dirty="0"/>
              <a:t>Sergey Levine SLEVINE @ GOOGLE . COM</a:t>
            </a:r>
          </a:p>
          <a:p>
            <a:r>
              <a:rPr lang="en-US" altLang="zh-CN" dirty="0"/>
              <a:t>Peter Pastor PETERPASTOR @ GOOGLE . COM</a:t>
            </a:r>
          </a:p>
          <a:p>
            <a:r>
              <a:rPr lang="en-US" altLang="zh-CN" dirty="0"/>
              <a:t>Alex </a:t>
            </a:r>
            <a:r>
              <a:rPr lang="en-US" altLang="zh-CN" dirty="0" err="1"/>
              <a:t>Krizhevsky</a:t>
            </a:r>
            <a:r>
              <a:rPr lang="en-US" altLang="zh-CN" dirty="0"/>
              <a:t> AKRIZHEVSKY @ GOOGLE . COM</a:t>
            </a:r>
          </a:p>
          <a:p>
            <a:r>
              <a:rPr lang="en-US" altLang="zh-CN" dirty="0"/>
              <a:t>Deirdre </a:t>
            </a:r>
            <a:r>
              <a:rPr lang="en-US" altLang="zh-CN" dirty="0" err="1"/>
              <a:t>Quillen</a:t>
            </a:r>
            <a:r>
              <a:rPr lang="en-US" altLang="zh-CN" dirty="0"/>
              <a:t> DEQUILLEN @ GOOGLE . COM</a:t>
            </a:r>
          </a:p>
          <a:p>
            <a:r>
              <a:rPr lang="en-US" altLang="zh-CN" dirty="0"/>
              <a:t>Google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82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Visual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7" y="1875419"/>
            <a:ext cx="5348098" cy="28895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416" y="2097248"/>
            <a:ext cx="6330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</a:t>
            </a:r>
            <a:r>
              <a:rPr lang="en-US" altLang="zh-CN" dirty="0" smtClean="0"/>
              <a:t>heuristics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rationale behind this is to stop the grasp early if closing the gripper is nearly as likely to produce </a:t>
            </a:r>
            <a:r>
              <a:rPr lang="en-US" altLang="zh-CN" dirty="0" smtClean="0"/>
              <a:t>a successful </a:t>
            </a:r>
            <a:r>
              <a:rPr lang="en-US" altLang="zh-CN" dirty="0"/>
              <a:t>grasp as moving it.</a:t>
            </a:r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rationale behind </a:t>
            </a:r>
            <a:r>
              <a:rPr lang="en-US" altLang="zh-CN" dirty="0"/>
              <a:t>this choice is that, if closing the gripper now is </a:t>
            </a:r>
            <a:r>
              <a:rPr lang="en-US" altLang="zh-CN" dirty="0" smtClean="0"/>
              <a:t>substantially </a:t>
            </a:r>
            <a:r>
              <a:rPr lang="en-US" altLang="zh-CN" dirty="0"/>
              <a:t>worse than moving it, the gripper is most </a:t>
            </a:r>
            <a:r>
              <a:rPr lang="en-US" altLang="zh-CN" dirty="0" smtClean="0"/>
              <a:t>likely not </a:t>
            </a:r>
            <a:r>
              <a:rPr lang="en-US" altLang="zh-CN" dirty="0"/>
              <a:t>positioned in a </a:t>
            </a:r>
            <a:r>
              <a:rPr lang="en-US" altLang="zh-CN" dirty="0" smtClean="0"/>
              <a:t>good configuration</a:t>
            </a:r>
            <a:r>
              <a:rPr lang="en-US" altLang="zh-CN" dirty="0"/>
              <a:t>, and a large </a:t>
            </a:r>
            <a:r>
              <a:rPr lang="en-US" altLang="zh-CN" dirty="0" smtClean="0"/>
              <a:t>motion will </a:t>
            </a:r>
            <a:r>
              <a:rPr lang="en-US" altLang="zh-CN" dirty="0"/>
              <a:t>be required. Therefore, raising the gripper off the </a:t>
            </a:r>
            <a:r>
              <a:rPr lang="en-US" altLang="zh-CN" dirty="0" smtClean="0"/>
              <a:t>table </a:t>
            </a:r>
            <a:r>
              <a:rPr lang="en-US" altLang="zh-CN" dirty="0"/>
              <a:t>minimizes the chance of hitting other objects that </a:t>
            </a:r>
            <a:r>
              <a:rPr lang="en-US" altLang="zh-CN" dirty="0" smtClean="0"/>
              <a:t>are in </a:t>
            </a:r>
            <a:r>
              <a:rPr lang="en-US" altLang="zh-CN" dirty="0"/>
              <a:t>the way.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Visual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7" y="1875419"/>
            <a:ext cx="5348098" cy="2889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3" y="2448644"/>
            <a:ext cx="5695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11418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Result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10" y="1897354"/>
            <a:ext cx="4003974" cy="3601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27" y="2186775"/>
            <a:ext cx="4745622" cy="30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Discussion</a:t>
            </a:r>
          </a:p>
          <a:p>
            <a:r>
              <a:rPr lang="en-US" altLang="zh-CN" dirty="0"/>
              <a:t>The main contributions of this work are a method for </a:t>
            </a:r>
            <a:r>
              <a:rPr lang="en-US" altLang="zh-CN" dirty="0" smtClean="0"/>
              <a:t>learning </a:t>
            </a:r>
            <a:r>
              <a:rPr lang="en-US" altLang="zh-CN" dirty="0"/>
              <a:t>continuous visual </a:t>
            </a:r>
            <a:r>
              <a:rPr lang="en-US" altLang="zh-CN" dirty="0" err="1"/>
              <a:t>servoing</a:t>
            </a:r>
            <a:r>
              <a:rPr lang="en-US" altLang="zh-CN" dirty="0"/>
              <a:t> for robotic grasping </a:t>
            </a:r>
            <a:r>
              <a:rPr lang="en-US" altLang="zh-CN" dirty="0" smtClean="0"/>
              <a:t>from monocular </a:t>
            </a:r>
            <a:r>
              <a:rPr lang="en-US" altLang="zh-CN" dirty="0"/>
              <a:t>cameras, a novel convolutional neural </a:t>
            </a:r>
            <a:r>
              <a:rPr lang="en-US" altLang="zh-CN" dirty="0" smtClean="0"/>
              <a:t>network architecture </a:t>
            </a:r>
            <a:r>
              <a:rPr lang="en-US" altLang="zh-CN" dirty="0"/>
              <a:t>for learning to predict the outcome of a </a:t>
            </a:r>
            <a:r>
              <a:rPr lang="en-US" altLang="zh-CN" dirty="0" smtClean="0"/>
              <a:t>grasp attempt</a:t>
            </a:r>
            <a:r>
              <a:rPr lang="en-US" altLang="zh-CN" dirty="0"/>
              <a:t>, and a large-scale data collection framework </a:t>
            </a:r>
            <a:r>
              <a:rPr lang="en-US" altLang="zh-CN" dirty="0" smtClean="0"/>
              <a:t>for robotic </a:t>
            </a:r>
            <a:r>
              <a:rPr lang="en-US" altLang="zh-CN" dirty="0"/>
              <a:t>grasps.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6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00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3516" y="788565"/>
            <a:ext cx="6996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Target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Method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Data collection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Result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0686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</a:rPr>
              <a:t>Introduction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We describe a learning-based approach to </a:t>
            </a:r>
            <a:r>
              <a:rPr lang="en-US" altLang="zh-CN" dirty="0" err="1">
                <a:solidFill>
                  <a:prstClr val="black"/>
                </a:solidFill>
              </a:rPr>
              <a:t>handeyecoordination</a:t>
            </a:r>
            <a:r>
              <a:rPr lang="en-US" altLang="zh-CN" dirty="0">
                <a:solidFill>
                  <a:prstClr val="black"/>
                </a:solidFill>
              </a:rPr>
              <a:t> for robotic grasping </a:t>
            </a:r>
            <a:r>
              <a:rPr lang="en-US" altLang="zh-CN" dirty="0" err="1">
                <a:solidFill>
                  <a:prstClr val="black"/>
                </a:solidFill>
              </a:rPr>
              <a:t>frommonocular</a:t>
            </a:r>
            <a:r>
              <a:rPr lang="en-US" altLang="zh-CN" dirty="0">
                <a:solidFill>
                  <a:prstClr val="black"/>
                </a:solidFill>
              </a:rPr>
              <a:t> images.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To </a:t>
            </a:r>
            <a:r>
              <a:rPr lang="en-US" altLang="zh-CN" dirty="0">
                <a:solidFill>
                  <a:prstClr val="black"/>
                </a:solidFill>
              </a:rPr>
              <a:t>learn hand-eye </a:t>
            </a:r>
            <a:r>
              <a:rPr lang="en-US" altLang="zh-CN" dirty="0" err="1">
                <a:solidFill>
                  <a:prstClr val="black"/>
                </a:solidFill>
              </a:rPr>
              <a:t>coordinationfor</a:t>
            </a:r>
            <a:r>
              <a:rPr lang="en-US" altLang="zh-CN" dirty="0">
                <a:solidFill>
                  <a:prstClr val="black"/>
                </a:solidFill>
              </a:rPr>
              <a:t> grasping, we trained a large </a:t>
            </a:r>
            <a:r>
              <a:rPr lang="en-US" altLang="zh-CN" dirty="0" smtClean="0">
                <a:solidFill>
                  <a:prstClr val="black"/>
                </a:solidFill>
              </a:rPr>
              <a:t>convolutional neural </a:t>
            </a:r>
            <a:r>
              <a:rPr lang="en-US" altLang="zh-CN" dirty="0">
                <a:solidFill>
                  <a:prstClr val="black"/>
                </a:solidFill>
              </a:rPr>
              <a:t>network to predict the </a:t>
            </a:r>
            <a:r>
              <a:rPr lang="en-US" altLang="zh-CN" dirty="0" smtClean="0">
                <a:solidFill>
                  <a:prstClr val="black"/>
                </a:solidFill>
              </a:rPr>
              <a:t>probability that </a:t>
            </a:r>
            <a:r>
              <a:rPr lang="en-US" altLang="zh-CN" dirty="0">
                <a:solidFill>
                  <a:prstClr val="black"/>
                </a:solidFill>
              </a:rPr>
              <a:t>task-space motion of the gripper will </a:t>
            </a:r>
            <a:r>
              <a:rPr lang="en-US" altLang="zh-CN" dirty="0" smtClean="0">
                <a:solidFill>
                  <a:prstClr val="black"/>
                </a:solidFill>
              </a:rPr>
              <a:t>result in </a:t>
            </a:r>
            <a:r>
              <a:rPr lang="en-US" altLang="zh-CN" dirty="0">
                <a:solidFill>
                  <a:prstClr val="black"/>
                </a:solidFill>
              </a:rPr>
              <a:t>successful grasps, using only </a:t>
            </a:r>
            <a:r>
              <a:rPr lang="en-US" altLang="zh-CN" dirty="0" smtClean="0">
                <a:solidFill>
                  <a:prstClr val="black"/>
                </a:solidFill>
              </a:rPr>
              <a:t>monocular camera </a:t>
            </a:r>
            <a:r>
              <a:rPr lang="en-US" altLang="zh-CN" dirty="0">
                <a:solidFill>
                  <a:prstClr val="black"/>
                </a:solidFill>
              </a:rPr>
              <a:t>images and independently of camera </a:t>
            </a:r>
            <a:r>
              <a:rPr lang="en-US" altLang="zh-CN" dirty="0" err="1">
                <a:solidFill>
                  <a:prstClr val="black"/>
                </a:solidFill>
              </a:rPr>
              <a:t>calibrationor</a:t>
            </a:r>
            <a:r>
              <a:rPr lang="en-US" altLang="zh-CN" dirty="0">
                <a:solidFill>
                  <a:prstClr val="black"/>
                </a:solidFill>
              </a:rPr>
              <a:t> the current robot pose. This </a:t>
            </a:r>
            <a:r>
              <a:rPr lang="en-US" altLang="zh-CN" dirty="0" err="1">
                <a:solidFill>
                  <a:prstClr val="black"/>
                </a:solidFill>
              </a:rPr>
              <a:t>requiresthe</a:t>
            </a:r>
            <a:r>
              <a:rPr lang="en-US" altLang="zh-CN" dirty="0">
                <a:solidFill>
                  <a:prstClr val="black"/>
                </a:solidFill>
              </a:rPr>
              <a:t> network to observe the spatial </a:t>
            </a:r>
            <a:r>
              <a:rPr lang="en-US" altLang="zh-CN" dirty="0" smtClean="0">
                <a:solidFill>
                  <a:prstClr val="black"/>
                </a:solidFill>
              </a:rPr>
              <a:t>relationship between </a:t>
            </a:r>
            <a:r>
              <a:rPr lang="en-US" altLang="zh-CN" dirty="0">
                <a:solidFill>
                  <a:prstClr val="black"/>
                </a:solidFill>
              </a:rPr>
              <a:t>the gripper and objects in the </a:t>
            </a:r>
            <a:r>
              <a:rPr lang="en-US" altLang="zh-CN" dirty="0" err="1">
                <a:solidFill>
                  <a:prstClr val="black"/>
                </a:solidFill>
              </a:rPr>
              <a:t>scene,thus</a:t>
            </a:r>
            <a:r>
              <a:rPr lang="en-US" altLang="zh-CN" dirty="0">
                <a:solidFill>
                  <a:prstClr val="black"/>
                </a:solidFill>
              </a:rPr>
              <a:t> learning hand-eye coordination. We </a:t>
            </a:r>
            <a:r>
              <a:rPr lang="en-US" altLang="zh-CN" dirty="0" err="1">
                <a:solidFill>
                  <a:prstClr val="black"/>
                </a:solidFill>
              </a:rPr>
              <a:t>thenuse</a:t>
            </a:r>
            <a:r>
              <a:rPr lang="en-US" altLang="zh-CN" dirty="0">
                <a:solidFill>
                  <a:prstClr val="black"/>
                </a:solidFill>
              </a:rPr>
              <a:t> this network to servo the gripper in real </a:t>
            </a:r>
            <a:r>
              <a:rPr lang="en-US" altLang="zh-CN" dirty="0" err="1">
                <a:solidFill>
                  <a:prstClr val="black"/>
                </a:solidFill>
              </a:rPr>
              <a:t>timeto</a:t>
            </a:r>
            <a:r>
              <a:rPr lang="en-US" altLang="zh-CN" dirty="0">
                <a:solidFill>
                  <a:prstClr val="black"/>
                </a:solidFill>
              </a:rPr>
              <a:t> achieve successful grasps.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</a:rPr>
              <a:t>Introduction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To </a:t>
            </a:r>
            <a:r>
              <a:rPr lang="en-US" altLang="zh-CN" dirty="0">
                <a:solidFill>
                  <a:prstClr val="black"/>
                </a:solidFill>
              </a:rPr>
              <a:t>train our </a:t>
            </a:r>
            <a:r>
              <a:rPr lang="en-US" altLang="zh-CN" dirty="0" err="1">
                <a:solidFill>
                  <a:prstClr val="black"/>
                </a:solidFill>
              </a:rPr>
              <a:t>network,we</a:t>
            </a:r>
            <a:r>
              <a:rPr lang="en-US" altLang="zh-CN" dirty="0">
                <a:solidFill>
                  <a:prstClr val="black"/>
                </a:solidFill>
              </a:rPr>
              <a:t> collected over 800,000 grasp </a:t>
            </a:r>
            <a:r>
              <a:rPr lang="en-US" altLang="zh-CN" dirty="0" smtClean="0">
                <a:solidFill>
                  <a:prstClr val="black"/>
                </a:solidFill>
              </a:rPr>
              <a:t>attempts over </a:t>
            </a:r>
            <a:r>
              <a:rPr lang="en-US" altLang="zh-CN" dirty="0">
                <a:solidFill>
                  <a:prstClr val="black"/>
                </a:solidFill>
              </a:rPr>
              <a:t>the course of two months, using between </a:t>
            </a:r>
            <a:r>
              <a:rPr lang="en-US" altLang="zh-CN" dirty="0" smtClean="0">
                <a:solidFill>
                  <a:prstClr val="black"/>
                </a:solidFill>
              </a:rPr>
              <a:t>6 and </a:t>
            </a:r>
            <a:r>
              <a:rPr lang="en-US" altLang="zh-CN" dirty="0">
                <a:solidFill>
                  <a:prstClr val="black"/>
                </a:solidFill>
              </a:rPr>
              <a:t>14 robotic manipulators at any given </a:t>
            </a:r>
            <a:r>
              <a:rPr lang="en-US" altLang="zh-CN" dirty="0" err="1">
                <a:solidFill>
                  <a:prstClr val="black"/>
                </a:solidFill>
              </a:rPr>
              <a:t>time,with</a:t>
            </a:r>
            <a:r>
              <a:rPr lang="en-US" altLang="zh-CN" dirty="0">
                <a:solidFill>
                  <a:prstClr val="black"/>
                </a:solidFill>
              </a:rPr>
              <a:t> differences in camera placement and hardware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Our </a:t>
            </a:r>
            <a:r>
              <a:rPr lang="en-US" altLang="zh-CN" dirty="0">
                <a:solidFill>
                  <a:prstClr val="black"/>
                </a:solidFill>
              </a:rPr>
              <a:t>experimental evaluation </a:t>
            </a:r>
            <a:r>
              <a:rPr lang="en-US" altLang="zh-CN" dirty="0" smtClean="0">
                <a:solidFill>
                  <a:prstClr val="black"/>
                </a:solidFill>
              </a:rPr>
              <a:t>demonstrates that </a:t>
            </a:r>
            <a:r>
              <a:rPr lang="en-US" altLang="zh-CN" dirty="0">
                <a:solidFill>
                  <a:prstClr val="black"/>
                </a:solidFill>
              </a:rPr>
              <a:t>our method achieves effective real-time </a:t>
            </a:r>
            <a:r>
              <a:rPr lang="en-US" altLang="zh-CN" dirty="0" err="1">
                <a:solidFill>
                  <a:prstClr val="black"/>
                </a:solidFill>
              </a:rPr>
              <a:t>control,can</a:t>
            </a:r>
            <a:r>
              <a:rPr lang="en-US" altLang="zh-CN" dirty="0">
                <a:solidFill>
                  <a:prstClr val="black"/>
                </a:solidFill>
              </a:rPr>
              <a:t> successfully grasp novel objects, </a:t>
            </a:r>
            <a:r>
              <a:rPr lang="en-US" altLang="zh-CN" dirty="0" smtClean="0">
                <a:solidFill>
                  <a:prstClr val="black"/>
                </a:solidFill>
              </a:rPr>
              <a:t>and corrects </a:t>
            </a:r>
            <a:r>
              <a:rPr lang="en-US" altLang="zh-CN" dirty="0">
                <a:solidFill>
                  <a:prstClr val="black"/>
                </a:solidFill>
              </a:rPr>
              <a:t>mistakes by continuous </a:t>
            </a:r>
            <a:r>
              <a:rPr lang="en-US" altLang="zh-CN" dirty="0" err="1">
                <a:solidFill>
                  <a:prstClr val="black"/>
                </a:solidFill>
              </a:rPr>
              <a:t>servoing</a:t>
            </a:r>
            <a:r>
              <a:rPr lang="en-US" altLang="zh-CN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8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07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</a:rPr>
              <a:t>Target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we propose a learning-based approach </a:t>
            </a:r>
            <a:r>
              <a:rPr lang="en-US" altLang="zh-CN" dirty="0" smtClean="0">
                <a:solidFill>
                  <a:prstClr val="black"/>
                </a:solidFill>
              </a:rPr>
              <a:t>to hand-eye </a:t>
            </a:r>
            <a:r>
              <a:rPr lang="en-US" altLang="zh-CN" dirty="0">
                <a:solidFill>
                  <a:prstClr val="black"/>
                </a:solidFill>
              </a:rPr>
              <a:t>coordination, which we demonstrate on a </a:t>
            </a:r>
            <a:r>
              <a:rPr lang="en-US" altLang="zh-CN" dirty="0" smtClean="0">
                <a:solidFill>
                  <a:prstClr val="black"/>
                </a:solidFill>
              </a:rPr>
              <a:t>robotic grasping </a:t>
            </a:r>
            <a:r>
              <a:rPr lang="en-US" altLang="zh-CN" dirty="0">
                <a:solidFill>
                  <a:prstClr val="black"/>
                </a:solidFill>
              </a:rPr>
              <a:t>task. Our approach is data-driven and goal-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centric: our method learns to servo a robotic gripper </a:t>
            </a:r>
            <a:r>
              <a:rPr lang="en-US" altLang="zh-CN" dirty="0" smtClean="0">
                <a:solidFill>
                  <a:prstClr val="black"/>
                </a:solidFill>
              </a:rPr>
              <a:t>to poses </a:t>
            </a:r>
            <a:r>
              <a:rPr lang="en-US" altLang="zh-CN" dirty="0">
                <a:solidFill>
                  <a:prstClr val="black"/>
                </a:solidFill>
              </a:rPr>
              <a:t>that </a:t>
            </a:r>
            <a:r>
              <a:rPr lang="en-US" altLang="zh-CN" dirty="0" err="1">
                <a:solidFill>
                  <a:prstClr val="black"/>
                </a:solidFill>
              </a:rPr>
              <a:t>arelikely</a:t>
            </a:r>
            <a:r>
              <a:rPr lang="en-US" altLang="zh-CN" dirty="0">
                <a:solidFill>
                  <a:prstClr val="black"/>
                </a:solidFill>
              </a:rPr>
              <a:t> to produce </a:t>
            </a:r>
            <a:r>
              <a:rPr lang="en-US" altLang="zh-CN" dirty="0" err="1">
                <a:solidFill>
                  <a:prstClr val="black"/>
                </a:solidFill>
              </a:rPr>
              <a:t>successfulgrasps</a:t>
            </a:r>
            <a:r>
              <a:rPr lang="en-US" altLang="zh-CN" dirty="0">
                <a:solidFill>
                  <a:prstClr val="black"/>
                </a:solidFill>
              </a:rPr>
              <a:t>, with </a:t>
            </a:r>
            <a:r>
              <a:rPr lang="en-US" altLang="zh-CN" dirty="0" smtClean="0">
                <a:solidFill>
                  <a:prstClr val="black"/>
                </a:solidFill>
              </a:rPr>
              <a:t>end-to-end </a:t>
            </a:r>
            <a:r>
              <a:rPr lang="en-US" altLang="zh-CN" dirty="0">
                <a:solidFill>
                  <a:prstClr val="black"/>
                </a:solidFill>
              </a:rPr>
              <a:t>training directly from image pixels to </a:t>
            </a:r>
            <a:r>
              <a:rPr lang="en-US" altLang="zh-CN" dirty="0" smtClean="0">
                <a:solidFill>
                  <a:prstClr val="black"/>
                </a:solidFill>
              </a:rPr>
              <a:t>task-space gripper </a:t>
            </a:r>
            <a:r>
              <a:rPr lang="en-US" altLang="zh-CN" dirty="0">
                <a:solidFill>
                  <a:prstClr val="black"/>
                </a:solidFill>
              </a:rPr>
              <a:t>motion. By continuously </a:t>
            </a:r>
            <a:r>
              <a:rPr lang="en-US" altLang="zh-CN" dirty="0" err="1">
                <a:solidFill>
                  <a:prstClr val="black"/>
                </a:solidFill>
              </a:rPr>
              <a:t>recomputing</a:t>
            </a:r>
            <a:r>
              <a:rPr lang="en-US" altLang="zh-CN" dirty="0">
                <a:solidFill>
                  <a:prstClr val="black"/>
                </a:solidFill>
              </a:rPr>
              <a:t> the </a:t>
            </a:r>
            <a:r>
              <a:rPr lang="en-US" altLang="zh-CN" dirty="0" smtClean="0">
                <a:solidFill>
                  <a:prstClr val="black"/>
                </a:solidFill>
              </a:rPr>
              <a:t>most promising </a:t>
            </a:r>
            <a:r>
              <a:rPr lang="en-US" altLang="zh-CN" dirty="0">
                <a:solidFill>
                  <a:prstClr val="black"/>
                </a:solidFill>
              </a:rPr>
              <a:t>motor commands, our method continuously </a:t>
            </a:r>
            <a:r>
              <a:rPr lang="en-US" altLang="zh-CN" dirty="0" smtClean="0">
                <a:solidFill>
                  <a:prstClr val="black"/>
                </a:solidFill>
              </a:rPr>
              <a:t>integrates </a:t>
            </a:r>
            <a:r>
              <a:rPr lang="en-US" altLang="zh-CN" dirty="0">
                <a:solidFill>
                  <a:prstClr val="black"/>
                </a:solidFill>
              </a:rPr>
              <a:t>sensory cues from the environment, allowing it </a:t>
            </a:r>
            <a:r>
              <a:rPr lang="en-US" altLang="zh-CN" dirty="0" smtClean="0">
                <a:solidFill>
                  <a:prstClr val="black"/>
                </a:solidFill>
              </a:rPr>
              <a:t>to react </a:t>
            </a:r>
            <a:r>
              <a:rPr lang="en-US" altLang="zh-CN" dirty="0">
                <a:solidFill>
                  <a:prstClr val="black"/>
                </a:solidFill>
              </a:rPr>
              <a:t>to perturbations and adjust the grasp to maximize </a:t>
            </a:r>
            <a:r>
              <a:rPr lang="en-US" altLang="zh-CN" dirty="0" smtClean="0">
                <a:solidFill>
                  <a:prstClr val="black"/>
                </a:solidFill>
              </a:rPr>
              <a:t>the probability </a:t>
            </a:r>
            <a:r>
              <a:rPr lang="en-US" altLang="zh-CN" dirty="0">
                <a:solidFill>
                  <a:prstClr val="black"/>
                </a:solidFill>
              </a:rPr>
              <a:t>of success.</a:t>
            </a:r>
          </a:p>
        </p:txBody>
      </p:sp>
    </p:spTree>
    <p:extLst>
      <p:ext uri="{BB962C8B-B14F-4D97-AF65-F5344CB8AC3E}">
        <p14:creationId xmlns:p14="http://schemas.microsoft.com/office/powerpoint/2010/main" val="354921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Method</a:t>
            </a:r>
          </a:p>
          <a:p>
            <a:r>
              <a:rPr lang="en-US" altLang="zh-CN" dirty="0"/>
              <a:t>Our method consists of two components: </a:t>
            </a:r>
            <a:r>
              <a:rPr lang="en-US" altLang="zh-CN" dirty="0" smtClean="0"/>
              <a:t>a </a:t>
            </a:r>
            <a:r>
              <a:rPr lang="en-US" altLang="zh-CN" dirty="0"/>
              <a:t>grasp success predictor, which uses a deep convolutional neural </a:t>
            </a:r>
            <a:r>
              <a:rPr lang="en-US" altLang="zh-CN" dirty="0" smtClean="0"/>
              <a:t>network</a:t>
            </a:r>
            <a:r>
              <a:rPr lang="en-US" altLang="zh-CN" dirty="0"/>
              <a:t> </a:t>
            </a:r>
            <a:r>
              <a:rPr lang="en-US" altLang="zh-CN" dirty="0" smtClean="0"/>
              <a:t>(CNN</a:t>
            </a:r>
            <a:r>
              <a:rPr lang="en-US" altLang="zh-CN" dirty="0"/>
              <a:t>) to determine how likely a given motion is to pro-</a:t>
            </a:r>
            <a:endParaRPr lang="zh-CN" altLang="zh-CN" dirty="0"/>
          </a:p>
          <a:p>
            <a:r>
              <a:rPr lang="en-US" altLang="zh-CN" dirty="0"/>
              <a:t>duce a successful grasp,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continuous </a:t>
            </a:r>
            <a:r>
              <a:rPr lang="en-US" altLang="zh-CN" dirty="0" err="1"/>
              <a:t>servoing</a:t>
            </a:r>
            <a:r>
              <a:rPr lang="en-US" altLang="zh-CN" dirty="0"/>
              <a:t> mechanism that uses the CNN to continuously update the </a:t>
            </a:r>
            <a:r>
              <a:rPr lang="en-US" altLang="zh-CN" dirty="0" smtClean="0"/>
              <a:t>robot’s</a:t>
            </a:r>
            <a:r>
              <a:rPr lang="en-US" altLang="zh-CN" dirty="0"/>
              <a:t> </a:t>
            </a:r>
            <a:r>
              <a:rPr lang="en-US" altLang="zh-CN" dirty="0" smtClean="0"/>
              <a:t>motor </a:t>
            </a:r>
            <a:r>
              <a:rPr lang="en-US" altLang="zh-CN" dirty="0"/>
              <a:t>commands. By continuously choosing the best </a:t>
            </a:r>
            <a:r>
              <a:rPr lang="en-US" altLang="zh-CN" dirty="0" smtClean="0"/>
              <a:t>predicted </a:t>
            </a:r>
            <a:r>
              <a:rPr lang="en-US" altLang="zh-CN" dirty="0"/>
              <a:t>path to a successful grasp, the </a:t>
            </a:r>
            <a:r>
              <a:rPr lang="en-US" altLang="zh-CN" dirty="0" err="1"/>
              <a:t>servoing</a:t>
            </a:r>
            <a:r>
              <a:rPr lang="en-US" altLang="zh-CN" dirty="0"/>
              <a:t> </a:t>
            </a:r>
            <a:r>
              <a:rPr lang="en-US" altLang="zh-CN" dirty="0" smtClean="0"/>
              <a:t>mechanism</a:t>
            </a:r>
            <a:r>
              <a:rPr lang="en-US" altLang="zh-CN" dirty="0"/>
              <a:t> </a:t>
            </a:r>
            <a:r>
              <a:rPr lang="en-US" altLang="zh-CN" dirty="0" smtClean="0"/>
              <a:t>provides </a:t>
            </a:r>
            <a:r>
              <a:rPr lang="en-US" altLang="zh-CN" dirty="0"/>
              <a:t>the robot with fast feedback to perturbations </a:t>
            </a:r>
            <a:r>
              <a:rPr lang="en-US" altLang="zh-CN" dirty="0" smtClean="0"/>
              <a:t>and</a:t>
            </a:r>
            <a:r>
              <a:rPr lang="en-US" altLang="zh-CN" dirty="0"/>
              <a:t> </a:t>
            </a:r>
            <a:r>
              <a:rPr lang="en-US" altLang="zh-CN" dirty="0" err="1" smtClean="0"/>
              <a:t>objectmotion</a:t>
            </a:r>
            <a:r>
              <a:rPr lang="en-US" altLang="zh-CN" dirty="0"/>
              <a:t>, as well as robustness to inaccurate actuation</a:t>
            </a:r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758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 </a:t>
            </a:r>
            <a:r>
              <a:rPr lang="en-US" altLang="zh-CN" dirty="0" err="1"/>
              <a:t>servoing</a:t>
            </a:r>
            <a:r>
              <a:rPr lang="en-US" altLang="zh-CN" dirty="0"/>
              <a:t>, also known as vision-based robot control and abbreviated VS, is a technique which uses feedback information extracted from a vision sensor (visual </a:t>
            </a:r>
            <a:r>
              <a:rPr lang="en-US" altLang="zh-CN" dirty="0" smtClean="0"/>
              <a:t>feedback) </a:t>
            </a:r>
            <a:r>
              <a:rPr lang="en-US" altLang="zh-CN" dirty="0"/>
              <a:t>to control the motion of a robot.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There are two fundamental configurations of the robot end-effector (hand) and the camera</a:t>
            </a:r>
            <a:r>
              <a:rPr lang="en-US" altLang="zh-CN" dirty="0" smtClean="0"/>
              <a:t>: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Eye-in-hand, or end-point closed-loop control, where the camera is attached to the moving hand and observing the relative position of the target.</a:t>
            </a:r>
            <a:endParaRPr lang="zh-CN" altLang="zh-CN" dirty="0"/>
          </a:p>
          <a:p>
            <a:r>
              <a:rPr lang="en-US" altLang="zh-CN" dirty="0"/>
              <a:t>Eye-to-hand, or end-point open-loop control, where the camera is fixed in the world and observing the target and the motion of the hand.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77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Grasp Success Prediction with </a:t>
            </a:r>
            <a:r>
              <a:rPr lang="en-US" altLang="zh-CN" dirty="0" smtClean="0"/>
              <a:t>Convolutional Neural Networks</a:t>
            </a:r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0" y="1426507"/>
            <a:ext cx="4590875" cy="4255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87" y="1426507"/>
            <a:ext cx="4530055" cy="49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5127" y="780176"/>
            <a:ext cx="878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Grasp Success Prediction with </a:t>
            </a:r>
            <a:r>
              <a:rPr lang="en-US" altLang="zh-CN" dirty="0" smtClean="0"/>
              <a:t>Convolutional Neural Networks</a:t>
            </a: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7" y="1526796"/>
            <a:ext cx="9992964" cy="46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575</Words>
  <Application>Microsoft Office PowerPoint</Application>
  <PresentationFormat>宽屏</PresentationFormat>
  <Paragraphs>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11</cp:revision>
  <dcterms:created xsi:type="dcterms:W3CDTF">2018-05-21T11:15:55Z</dcterms:created>
  <dcterms:modified xsi:type="dcterms:W3CDTF">2018-05-23T03:21:12Z</dcterms:modified>
</cp:coreProperties>
</file>