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3260"/>
  </p:normalViewPr>
  <p:slideViewPr>
    <p:cSldViewPr snapToGrid="0" snapToObjects="1">
      <p:cViewPr varScale="1">
        <p:scale>
          <a:sx n="70" d="100"/>
          <a:sy n="70" d="100"/>
        </p:scale>
        <p:origin x="-114"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AD45C-C8AD-804E-89AE-0A5A16530615}" type="datetimeFigureOut">
              <a:rPr kumimoji="1" lang="zh-CN" altLang="en-US" smtClean="0"/>
              <a:t>2019/5/7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DFAD-05BB-AD43-A508-4BE06F48A534}" type="slidenum">
              <a:rPr kumimoji="1" lang="zh-CN" altLang="en-US" smtClean="0"/>
              <a:t>‹#›</a:t>
            </a:fld>
            <a:endParaRPr kumimoji="1" lang="zh-CN" altLang="en-US"/>
          </a:p>
        </p:txBody>
      </p:sp>
    </p:spTree>
    <p:extLst>
      <p:ext uri="{BB962C8B-B14F-4D97-AF65-F5344CB8AC3E}">
        <p14:creationId xmlns:p14="http://schemas.microsoft.com/office/powerpoint/2010/main" val="1179211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175297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167307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27766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886419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95188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179134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150361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176880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76991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136011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7AC29-3DDF-2D4E-8472-91B42FD0F65D}" type="datetimeFigureOut">
              <a:rPr kumimoji="1" lang="zh-CN" altLang="en-US" smtClean="0"/>
              <a:t>2019/5/7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15913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7AC29-3DDF-2D4E-8472-91B42FD0F65D}" type="datetimeFigureOut">
              <a:rPr kumimoji="1" lang="zh-CN" altLang="en-US" smtClean="0"/>
              <a:t>2019/5/7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CACA8-CFD0-2741-85FD-4B7F229EBAD0}" type="slidenum">
              <a:rPr kumimoji="1" lang="zh-CN" altLang="en-US" smtClean="0"/>
              <a:t>‹#›</a:t>
            </a:fld>
            <a:endParaRPr kumimoji="1" lang="zh-CN" altLang="en-US"/>
          </a:p>
        </p:txBody>
      </p:sp>
    </p:spTree>
    <p:extLst>
      <p:ext uri="{BB962C8B-B14F-4D97-AF65-F5344CB8AC3E}">
        <p14:creationId xmlns:p14="http://schemas.microsoft.com/office/powerpoint/2010/main" val="8251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学位论文撰写的注意事项</a:t>
            </a:r>
          </a:p>
        </p:txBody>
      </p:sp>
      <p:sp>
        <p:nvSpPr>
          <p:cNvPr id="3" name="副标题 2"/>
          <p:cNvSpPr>
            <a:spLocks noGrp="1"/>
          </p:cNvSpPr>
          <p:nvPr>
            <p:ph type="subTitle" idx="1"/>
          </p:nvPr>
        </p:nvSpPr>
        <p:spPr/>
        <p:txBody>
          <a:bodyPr/>
          <a:lstStyle/>
          <a:p>
            <a:r>
              <a:rPr kumimoji="1" lang="zh-CN" altLang="en-US" dirty="0"/>
              <a:t>汪卫</a:t>
            </a:r>
          </a:p>
        </p:txBody>
      </p:sp>
    </p:spTree>
    <p:extLst>
      <p:ext uri="{BB962C8B-B14F-4D97-AF65-F5344CB8AC3E}">
        <p14:creationId xmlns:p14="http://schemas.microsoft.com/office/powerpoint/2010/main" val="158495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学术规范说明</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27944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学术不端行</a:t>
            </a:r>
            <a:r>
              <a:rPr lang="zh-CN" altLang="en-US" dirty="0"/>
              <a:t>为</a:t>
            </a:r>
          </a:p>
        </p:txBody>
      </p:sp>
      <p:sp>
        <p:nvSpPr>
          <p:cNvPr id="3" name="内容占位符 2"/>
          <p:cNvSpPr>
            <a:spLocks noGrp="1"/>
          </p:cNvSpPr>
          <p:nvPr>
            <p:ph idx="1"/>
          </p:nvPr>
        </p:nvSpPr>
        <p:spPr/>
        <p:txBody>
          <a:bodyPr>
            <a:normAutofit/>
          </a:bodyPr>
          <a:lstStyle/>
          <a:p>
            <a:r>
              <a:rPr lang="zh-CN" altLang="zh-CN" dirty="0"/>
              <a:t>抄袭、剽窃、侵吞他人学术成果：</a:t>
            </a:r>
          </a:p>
          <a:p>
            <a:pPr lvl="1"/>
            <a:r>
              <a:rPr lang="zh-CN" altLang="zh-CN" dirty="0"/>
              <a:t>不注明出处，故意将已发表或他人未发表的学术成果作为自己的研究成果发表</a:t>
            </a:r>
            <a:endParaRPr lang="en-US" altLang="zh-CN" dirty="0"/>
          </a:p>
          <a:p>
            <a:pPr lvl="2"/>
            <a:r>
              <a:rPr lang="zh-CN" altLang="en-US" dirty="0">
                <a:solidFill>
                  <a:srgbClr val="FF0000"/>
                </a:solidFill>
              </a:rPr>
              <a:t>对于引用的每一段话、每一张图和每一个公式进行标注</a:t>
            </a:r>
            <a:endParaRPr lang="en-US" altLang="zh-CN" dirty="0">
              <a:solidFill>
                <a:srgbClr val="FF0000"/>
              </a:solidFill>
            </a:endParaRPr>
          </a:p>
          <a:p>
            <a:pPr lvl="2"/>
            <a:r>
              <a:rPr lang="zh-CN" altLang="en-US" dirty="0">
                <a:solidFill>
                  <a:srgbClr val="FF0000"/>
                </a:solidFill>
              </a:rPr>
              <a:t>避免大段（超过</a:t>
            </a:r>
            <a:r>
              <a:rPr lang="en-US" altLang="zh-CN" dirty="0">
                <a:solidFill>
                  <a:srgbClr val="FF0000"/>
                </a:solidFill>
              </a:rPr>
              <a:t>30</a:t>
            </a:r>
            <a:r>
              <a:rPr lang="zh-CN" altLang="en-US" dirty="0">
                <a:solidFill>
                  <a:srgbClr val="FF0000"/>
                </a:solidFill>
              </a:rPr>
              <a:t>个字）的重复</a:t>
            </a:r>
            <a:endParaRPr lang="zh-CN" altLang="zh-CN" dirty="0">
              <a:solidFill>
                <a:srgbClr val="FF0000"/>
              </a:solidFill>
            </a:endParaRPr>
          </a:p>
          <a:p>
            <a:pPr lvl="1"/>
            <a:r>
              <a:rPr lang="zh-CN" altLang="zh-CN" dirty="0"/>
              <a:t>以翻译或直接改写的方式，将外文作品作为自己作品的内容予以发表</a:t>
            </a:r>
          </a:p>
          <a:p>
            <a:pPr lvl="1"/>
            <a:r>
              <a:rPr lang="zh-CN" altLang="zh-CN" dirty="0"/>
              <a:t>将他人的学术观点、思想或成果冒充为自己原创</a:t>
            </a:r>
          </a:p>
          <a:p>
            <a:pPr lvl="1"/>
            <a:r>
              <a:rPr lang="zh-CN" altLang="zh-CN" dirty="0"/>
              <a:t>故意省略引用他人成果的事实，使人们误将其作品视为原创作品</a:t>
            </a:r>
          </a:p>
          <a:p>
            <a:pPr lvl="1"/>
            <a:r>
              <a:rPr lang="zh-CN" altLang="zh-CN" dirty="0"/>
              <a:t>故意一稿多投、重复发表，情节严重，造成较大不良社会影响的属于学术不端</a:t>
            </a:r>
          </a:p>
        </p:txBody>
      </p:sp>
    </p:spTree>
    <p:extLst>
      <p:ext uri="{BB962C8B-B14F-4D97-AF65-F5344CB8AC3E}">
        <p14:creationId xmlns:p14="http://schemas.microsoft.com/office/powerpoint/2010/main" val="1166348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学术不端行</a:t>
            </a:r>
            <a:r>
              <a:rPr lang="zh-CN" altLang="en-US" dirty="0"/>
              <a:t>为</a:t>
            </a:r>
          </a:p>
        </p:txBody>
      </p:sp>
      <p:sp>
        <p:nvSpPr>
          <p:cNvPr id="3" name="内容占位符 2"/>
          <p:cNvSpPr>
            <a:spLocks noGrp="1"/>
          </p:cNvSpPr>
          <p:nvPr>
            <p:ph idx="1"/>
          </p:nvPr>
        </p:nvSpPr>
        <p:spPr/>
        <p:txBody>
          <a:bodyPr>
            <a:normAutofit/>
          </a:bodyPr>
          <a:lstStyle/>
          <a:p>
            <a:r>
              <a:rPr lang="zh-CN" altLang="zh-CN" dirty="0"/>
              <a:t>伪造、篡改数据、图片和文献，或捏造事实：</a:t>
            </a:r>
          </a:p>
          <a:p>
            <a:pPr lvl="1"/>
            <a:r>
              <a:rPr lang="zh-CN" altLang="zh-CN" dirty="0"/>
              <a:t>虚构、篡改实验数据、图片或结果误导审稿人和读者，或故意舍去部分数据，造成错误结论。</a:t>
            </a:r>
          </a:p>
          <a:p>
            <a:pPr lvl="1"/>
            <a:r>
              <a:rPr lang="zh-CN" altLang="zh-CN" dirty="0"/>
              <a:t>在项目申请、成果申报、成果推广、求职、履历和提职申请中作虚假陈述，提供各种伪造证书、论文发表证明、文献引用证明等；</a:t>
            </a:r>
          </a:p>
          <a:p>
            <a:pPr lvl="1"/>
            <a:r>
              <a:rPr lang="zh-CN" altLang="zh-CN" dirty="0"/>
              <a:t>篡改他人学术成果，伪造注释；</a:t>
            </a:r>
          </a:p>
          <a:p>
            <a:pPr lvl="1"/>
            <a:r>
              <a:rPr lang="zh-CN" altLang="zh-CN" dirty="0"/>
              <a:t>参与他人的学术造假活动及对他人揭发、查处学术不端行为进行打击报复等。</a:t>
            </a:r>
          </a:p>
          <a:p>
            <a:pPr lvl="1"/>
            <a:endParaRPr lang="zh-CN" altLang="en-US" dirty="0"/>
          </a:p>
        </p:txBody>
      </p:sp>
    </p:spTree>
    <p:extLst>
      <p:ext uri="{BB962C8B-B14F-4D97-AF65-F5344CB8AC3E}">
        <p14:creationId xmlns:p14="http://schemas.microsoft.com/office/powerpoint/2010/main" val="204001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学术不当行为</a:t>
            </a:r>
            <a:endParaRPr lang="zh-CN" altLang="en-US" dirty="0"/>
          </a:p>
        </p:txBody>
      </p:sp>
      <p:sp>
        <p:nvSpPr>
          <p:cNvPr id="3" name="内容占位符 2"/>
          <p:cNvSpPr>
            <a:spLocks noGrp="1"/>
          </p:cNvSpPr>
          <p:nvPr>
            <p:ph idx="1"/>
          </p:nvPr>
        </p:nvSpPr>
        <p:spPr/>
        <p:txBody>
          <a:bodyPr>
            <a:normAutofit/>
          </a:bodyPr>
          <a:lstStyle/>
          <a:p>
            <a:r>
              <a:rPr lang="zh-CN" altLang="zh-CN" dirty="0"/>
              <a:t>不当科研行为</a:t>
            </a:r>
          </a:p>
          <a:p>
            <a:pPr lvl="1"/>
            <a:r>
              <a:rPr lang="zh-CN" altLang="zh-CN" dirty="0"/>
              <a:t>不当使用科研信息，如未经授权，将审阅稿件、项目申请书等文件时获取的信息、他人未公开作品或研究计划等发表、透露给第三方或为己所用</a:t>
            </a:r>
          </a:p>
          <a:p>
            <a:pPr lvl="1"/>
            <a:r>
              <a:rPr lang="zh-CN" altLang="zh-CN" dirty="0"/>
              <a:t>不如实披露自己所发表的学术科研成果已知的瑕疵、缺陷或副作用；</a:t>
            </a:r>
          </a:p>
          <a:p>
            <a:pPr lvl="1"/>
            <a:r>
              <a:rPr lang="zh-CN" altLang="zh-CN" dirty="0"/>
              <a:t>夸大有关学术成果的意义和作用</a:t>
            </a:r>
          </a:p>
          <a:p>
            <a:pPr lvl="1"/>
            <a:r>
              <a:rPr lang="zh-CN" altLang="zh-CN" dirty="0"/>
              <a:t>不当使用数据</a:t>
            </a:r>
          </a:p>
          <a:p>
            <a:pPr lvl="1"/>
            <a:r>
              <a:rPr lang="zh-CN" altLang="zh-CN" dirty="0"/>
              <a:t>违反科学规则的行为</a:t>
            </a:r>
          </a:p>
          <a:p>
            <a:endParaRPr lang="zh-CN" altLang="en-US" dirty="0"/>
          </a:p>
        </p:txBody>
      </p:sp>
    </p:spTree>
    <p:extLst>
      <p:ext uri="{BB962C8B-B14F-4D97-AF65-F5344CB8AC3E}">
        <p14:creationId xmlns:p14="http://schemas.microsoft.com/office/powerpoint/2010/main" val="4075754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学术不当行为</a:t>
            </a:r>
            <a:endParaRPr lang="zh-CN" altLang="en-US" dirty="0"/>
          </a:p>
        </p:txBody>
      </p:sp>
      <p:sp>
        <p:nvSpPr>
          <p:cNvPr id="3" name="内容占位符 2"/>
          <p:cNvSpPr>
            <a:spLocks noGrp="1"/>
          </p:cNvSpPr>
          <p:nvPr>
            <p:ph idx="1"/>
          </p:nvPr>
        </p:nvSpPr>
        <p:spPr/>
        <p:txBody>
          <a:bodyPr>
            <a:normAutofit/>
          </a:bodyPr>
          <a:lstStyle/>
          <a:p>
            <a:r>
              <a:rPr lang="zh-CN" altLang="zh-CN" dirty="0"/>
              <a:t>不当的同行关系：</a:t>
            </a:r>
          </a:p>
          <a:p>
            <a:pPr lvl="1"/>
            <a:r>
              <a:rPr lang="zh-CN" altLang="zh-CN" dirty="0"/>
              <a:t>不当署名，如署名者不当获取与其在学术活动中的实际贡献不相称的荣誉或利益，或违背所有当事人自愿或事先达成的约定署名，或故意将对某学术活动和就科学研究工作作出实质性贡献的人不予署名，以及利用自身的职务、地位或其他影响力无理要求作者同意共同署名等</a:t>
            </a:r>
          </a:p>
          <a:p>
            <a:pPr lvl="1"/>
            <a:r>
              <a:rPr lang="zh-CN" altLang="zh-CN" dirty="0"/>
              <a:t>采用不正当手段干扰和妨碍他人研究活动</a:t>
            </a:r>
          </a:p>
          <a:p>
            <a:pPr lvl="1"/>
            <a:r>
              <a:rPr lang="zh-CN" altLang="zh-CN" dirty="0"/>
              <a:t>基于直接、间接或潜在的利益冲突对他人的学术成果作出不客观、不准确、不公正的评价</a:t>
            </a:r>
          </a:p>
          <a:p>
            <a:pPr lvl="1"/>
            <a:r>
              <a:rPr lang="zh-CN" altLang="zh-CN" dirty="0"/>
              <a:t>学术上不当的师生关系</a:t>
            </a:r>
          </a:p>
          <a:p>
            <a:endParaRPr lang="zh-CN" altLang="en-US" dirty="0"/>
          </a:p>
        </p:txBody>
      </p:sp>
    </p:spTree>
    <p:extLst>
      <p:ext uri="{BB962C8B-B14F-4D97-AF65-F5344CB8AC3E}">
        <p14:creationId xmlns:p14="http://schemas.microsoft.com/office/powerpoint/2010/main" val="974524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学术不当行为</a:t>
            </a:r>
            <a:endParaRPr lang="zh-CN" altLang="en-US" dirty="0"/>
          </a:p>
        </p:txBody>
      </p:sp>
      <p:sp>
        <p:nvSpPr>
          <p:cNvPr id="3" name="内容占位符 2"/>
          <p:cNvSpPr>
            <a:spLocks noGrp="1"/>
          </p:cNvSpPr>
          <p:nvPr>
            <p:ph idx="1"/>
          </p:nvPr>
        </p:nvSpPr>
        <p:spPr>
          <a:xfrm>
            <a:off x="838200" y="1237785"/>
            <a:ext cx="10515600" cy="5497552"/>
          </a:xfrm>
        </p:spPr>
        <p:txBody>
          <a:bodyPr>
            <a:normAutofit fontScale="92500"/>
          </a:bodyPr>
          <a:lstStyle/>
          <a:p>
            <a:r>
              <a:rPr lang="zh-CN" altLang="zh-CN" dirty="0"/>
              <a:t>非故意而导致的一稿多投和重复发表</a:t>
            </a:r>
          </a:p>
          <a:p>
            <a:pPr lvl="1"/>
            <a:r>
              <a:rPr lang="zh-CN" altLang="zh-CN" dirty="0"/>
              <a:t>同一人将内容完全相同或高度相似的成果发表在两个或多个期刊上，后发表的成果没有引用前面的成果，且没有就重复发表做出说明即可认定为一稿二投或一稿多投。非故意而导致一稿多投的可界定为学术不当行为</a:t>
            </a:r>
          </a:p>
          <a:p>
            <a:pPr lvl="1"/>
            <a:r>
              <a:rPr lang="zh-CN" altLang="zh-CN" dirty="0"/>
              <a:t>不可</a:t>
            </a:r>
            <a:r>
              <a:rPr lang="en-US" altLang="zh-CN" dirty="0"/>
              <a:t>“</a:t>
            </a:r>
            <a:r>
              <a:rPr lang="zh-CN" altLang="zh-CN" dirty="0"/>
              <a:t>一稿多投</a:t>
            </a:r>
            <a:r>
              <a:rPr lang="en-US" altLang="zh-CN" dirty="0"/>
              <a:t>”</a:t>
            </a:r>
            <a:r>
              <a:rPr lang="zh-CN" altLang="zh-CN" dirty="0"/>
              <a:t>的论文主要有</a:t>
            </a:r>
            <a:endParaRPr lang="en-US" altLang="zh-CN" dirty="0"/>
          </a:p>
          <a:p>
            <a:pPr lvl="2"/>
            <a:r>
              <a:rPr lang="zh-CN" altLang="zh-CN" dirty="0"/>
              <a:t>以正式公开出版的会议论文集或类似出版物形式发表的成果不可再次发表</a:t>
            </a:r>
            <a:endParaRPr lang="en-US" altLang="zh-CN" dirty="0"/>
          </a:p>
          <a:p>
            <a:pPr lvl="2"/>
            <a:r>
              <a:rPr lang="zh-CN" altLang="zh-CN" dirty="0"/>
              <a:t>会议纪要，有关组织达成的共识性文件，未向期刊编辑部说明并获得许可，不可再次发表</a:t>
            </a:r>
            <a:endParaRPr lang="en-US" altLang="zh-CN" dirty="0"/>
          </a:p>
          <a:p>
            <a:pPr lvl="2"/>
            <a:r>
              <a:rPr lang="zh-CN" altLang="zh-CN" dirty="0"/>
              <a:t>对首次发表的内容补充数据不足</a:t>
            </a:r>
            <a:r>
              <a:rPr lang="en-US" altLang="zh-CN" dirty="0"/>
              <a:t>50%</a:t>
            </a:r>
            <a:r>
              <a:rPr lang="zh-CN" altLang="zh-CN" dirty="0"/>
              <a:t>，或没有事先征得首次发表和再次发表论文的期刊编辑部同意，并明显标注首次发表内容出处的学术论文，不得在学术期刊上再次发表</a:t>
            </a:r>
            <a:endParaRPr lang="en-US" altLang="zh-CN" dirty="0"/>
          </a:p>
          <a:p>
            <a:pPr lvl="2"/>
            <a:r>
              <a:rPr lang="zh-CN" altLang="zh-CN" dirty="0"/>
              <a:t>同一篇论文在内部资料上刊登后，如果没有向再次发表编辑部充分说明并获得同意，并在再次投稿的论文中加以说明，不可以在公开发行的期刊上发表。必要时，还需获得首次发表论文的编辑部同意</a:t>
            </a:r>
            <a:endParaRPr lang="en-US" altLang="zh-CN" dirty="0"/>
          </a:p>
          <a:p>
            <a:pPr lvl="2"/>
            <a:r>
              <a:rPr lang="zh-CN" altLang="zh-CN" dirty="0"/>
              <a:t>在国内期刊上用中文期刊发表的研究论文，没有事先征得首次发表和再次发表的期刊编辑部同意，并在再次发表论文中明显标注首次发表论文的出处，不得在国际外文学术期刊上再次发表。</a:t>
            </a:r>
            <a:endParaRPr lang="en-US" altLang="zh-CN" dirty="0"/>
          </a:p>
          <a:p>
            <a:pPr lvl="2"/>
            <a:r>
              <a:rPr lang="zh-CN" altLang="zh-CN" dirty="0"/>
              <a:t>用不同文字再次发表的文章，在工作成果等统计中计为一篇文章</a:t>
            </a:r>
          </a:p>
          <a:p>
            <a:endParaRPr lang="zh-CN" altLang="en-US" dirty="0"/>
          </a:p>
        </p:txBody>
      </p:sp>
    </p:spTree>
    <p:extLst>
      <p:ext uri="{BB962C8B-B14F-4D97-AF65-F5344CB8AC3E}">
        <p14:creationId xmlns:p14="http://schemas.microsoft.com/office/powerpoint/2010/main" val="4199667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相关文件</a:t>
            </a:r>
          </a:p>
        </p:txBody>
      </p:sp>
      <p:sp>
        <p:nvSpPr>
          <p:cNvPr id="3" name="内容占位符 2"/>
          <p:cNvSpPr>
            <a:spLocks noGrp="1"/>
          </p:cNvSpPr>
          <p:nvPr>
            <p:ph idx="1"/>
          </p:nvPr>
        </p:nvSpPr>
        <p:spPr/>
        <p:txBody>
          <a:bodyPr/>
          <a:lstStyle/>
          <a:p>
            <a:r>
              <a:rPr lang="zh-CN" altLang="zh-CN" dirty="0"/>
              <a:t>复旦大学学术规范</a:t>
            </a:r>
            <a:endParaRPr lang="en-US" altLang="zh-CN" dirty="0"/>
          </a:p>
          <a:p>
            <a:r>
              <a:rPr lang="zh-CN" altLang="zh-CN" dirty="0"/>
              <a:t>复旦大学学术规范实施条例</a:t>
            </a:r>
            <a:endParaRPr lang="en-US" altLang="zh-CN" dirty="0"/>
          </a:p>
          <a:p>
            <a:r>
              <a:rPr lang="zh-CN" altLang="en-US" dirty="0"/>
              <a:t>复旦大学奖惩条例</a:t>
            </a:r>
          </a:p>
        </p:txBody>
      </p:sp>
    </p:spTree>
    <p:extLst>
      <p:ext uri="{BB962C8B-B14F-4D97-AF65-F5344CB8AC3E}">
        <p14:creationId xmlns:p14="http://schemas.microsoft.com/office/powerpoint/2010/main" val="1259416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对于科学研究的建议</a:t>
            </a:r>
          </a:p>
        </p:txBody>
      </p:sp>
      <p:sp>
        <p:nvSpPr>
          <p:cNvPr id="3" name="内容占位符 2"/>
          <p:cNvSpPr>
            <a:spLocks noGrp="1"/>
          </p:cNvSpPr>
          <p:nvPr>
            <p:ph idx="1"/>
          </p:nvPr>
        </p:nvSpPr>
        <p:spPr/>
        <p:txBody>
          <a:bodyPr/>
          <a:lstStyle/>
          <a:p>
            <a:r>
              <a:rPr lang="zh-CN" altLang="en-US" dirty="0"/>
              <a:t>重视学术规范</a:t>
            </a:r>
            <a:endParaRPr lang="en-US" altLang="zh-CN" dirty="0"/>
          </a:p>
          <a:p>
            <a:pPr lvl="1"/>
            <a:r>
              <a:rPr lang="zh-CN" altLang="en-US" dirty="0"/>
              <a:t>科研活动的底线</a:t>
            </a:r>
            <a:endParaRPr lang="en-US" altLang="zh-CN" dirty="0"/>
          </a:p>
          <a:p>
            <a:r>
              <a:rPr lang="zh-CN" altLang="en-US" dirty="0"/>
              <a:t>做纯粹的科研</a:t>
            </a:r>
            <a:endParaRPr lang="en-US" altLang="zh-CN" dirty="0"/>
          </a:p>
          <a:p>
            <a:pPr lvl="1"/>
            <a:r>
              <a:rPr lang="zh-CN" altLang="en-US" dirty="0"/>
              <a:t>避免不好科研观念的影响</a:t>
            </a:r>
            <a:endParaRPr lang="en-US" altLang="zh-CN" dirty="0"/>
          </a:p>
          <a:p>
            <a:r>
              <a:rPr lang="zh-CN" altLang="en-US" dirty="0"/>
              <a:t>学会做顶尖的科研</a:t>
            </a:r>
            <a:endParaRPr lang="en-US" altLang="zh-CN" dirty="0"/>
          </a:p>
          <a:p>
            <a:pPr lvl="1"/>
            <a:r>
              <a:rPr lang="zh-CN" altLang="en-US" dirty="0"/>
              <a:t>学会寻找问题</a:t>
            </a:r>
            <a:endParaRPr lang="en-US" altLang="zh-CN" dirty="0"/>
          </a:p>
          <a:p>
            <a:pPr lvl="2"/>
            <a:r>
              <a:rPr lang="zh-CN" altLang="en-US" dirty="0"/>
              <a:t>做真实的问题</a:t>
            </a:r>
            <a:endParaRPr lang="en-US" altLang="zh-CN" dirty="0"/>
          </a:p>
          <a:p>
            <a:pPr lvl="2"/>
            <a:r>
              <a:rPr lang="zh-CN" altLang="en-US" dirty="0"/>
              <a:t>做关键的问题</a:t>
            </a:r>
            <a:endParaRPr lang="en-US" altLang="zh-CN" dirty="0"/>
          </a:p>
          <a:p>
            <a:pPr lvl="1"/>
            <a:r>
              <a:rPr lang="zh-CN" altLang="en-US" dirty="0"/>
              <a:t>学会做扎实的工作</a:t>
            </a:r>
          </a:p>
        </p:txBody>
      </p:sp>
    </p:spTree>
    <p:extLst>
      <p:ext uri="{BB962C8B-B14F-4D97-AF65-F5344CB8AC3E}">
        <p14:creationId xmlns:p14="http://schemas.microsoft.com/office/powerpoint/2010/main" val="856225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对于研究生学习的的建议</a:t>
            </a:r>
          </a:p>
        </p:txBody>
      </p:sp>
      <p:sp>
        <p:nvSpPr>
          <p:cNvPr id="3" name="内容占位符 2"/>
          <p:cNvSpPr>
            <a:spLocks noGrp="1"/>
          </p:cNvSpPr>
          <p:nvPr>
            <p:ph idx="1"/>
          </p:nvPr>
        </p:nvSpPr>
        <p:spPr/>
        <p:txBody>
          <a:bodyPr>
            <a:normAutofit lnSpcReduction="10000"/>
          </a:bodyPr>
          <a:lstStyle/>
          <a:p>
            <a:r>
              <a:rPr lang="zh-CN" altLang="en-US" dirty="0"/>
              <a:t>主动精神</a:t>
            </a:r>
            <a:endParaRPr lang="en-US" altLang="zh-CN" dirty="0"/>
          </a:p>
          <a:p>
            <a:pPr lvl="1"/>
            <a:r>
              <a:rPr lang="zh-CN" altLang="en-US" dirty="0"/>
              <a:t>主动工作、主动研究、主动交流、主动学习</a:t>
            </a:r>
            <a:endParaRPr lang="en-US" altLang="zh-CN" dirty="0"/>
          </a:p>
          <a:p>
            <a:r>
              <a:rPr lang="zh-CN" altLang="en-US" dirty="0"/>
              <a:t>乐观的心态</a:t>
            </a:r>
            <a:endParaRPr lang="en-US" altLang="zh-CN" dirty="0"/>
          </a:p>
          <a:p>
            <a:pPr lvl="1"/>
            <a:r>
              <a:rPr lang="zh-CN" altLang="en-US" dirty="0"/>
              <a:t>勇于面对未知领域（任务、知识）</a:t>
            </a:r>
            <a:endParaRPr lang="en-US" altLang="zh-CN" dirty="0"/>
          </a:p>
          <a:p>
            <a:pPr lvl="1"/>
            <a:r>
              <a:rPr lang="zh-CN" altLang="en-US" dirty="0"/>
              <a:t>勇于面对失败</a:t>
            </a:r>
            <a:endParaRPr lang="en-US" altLang="zh-CN" dirty="0"/>
          </a:p>
          <a:p>
            <a:r>
              <a:rPr lang="zh-CN" altLang="en-US" dirty="0"/>
              <a:t>珍惜学习机会</a:t>
            </a:r>
            <a:endParaRPr lang="en-US" altLang="zh-CN" dirty="0"/>
          </a:p>
          <a:p>
            <a:pPr lvl="1"/>
            <a:r>
              <a:rPr lang="zh-CN" altLang="en-US" dirty="0"/>
              <a:t>端正学习态度</a:t>
            </a:r>
            <a:endParaRPr lang="en-US" altLang="zh-CN" dirty="0"/>
          </a:p>
          <a:p>
            <a:pPr lvl="1"/>
            <a:r>
              <a:rPr lang="zh-CN" altLang="en-US" dirty="0"/>
              <a:t>注意培养方案要求</a:t>
            </a:r>
            <a:endParaRPr lang="en-US" altLang="zh-CN" dirty="0"/>
          </a:p>
          <a:p>
            <a:r>
              <a:rPr lang="zh-CN" altLang="en-US" dirty="0"/>
              <a:t>积极地生活</a:t>
            </a:r>
            <a:endParaRPr lang="en-US" altLang="zh-CN" dirty="0"/>
          </a:p>
          <a:p>
            <a:pPr lvl="1"/>
            <a:r>
              <a:rPr lang="zh-CN" altLang="en-US" dirty="0"/>
              <a:t>多交朋友</a:t>
            </a:r>
            <a:endParaRPr lang="en-US" altLang="zh-CN" dirty="0"/>
          </a:p>
          <a:p>
            <a:pPr lvl="1"/>
            <a:r>
              <a:rPr lang="zh-CN" altLang="en-US" dirty="0"/>
              <a:t>多接触社会</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541851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祝大家学习顺利！</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13296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撰写学位论文的目的</a:t>
            </a:r>
          </a:p>
        </p:txBody>
      </p:sp>
      <p:sp>
        <p:nvSpPr>
          <p:cNvPr id="3" name="内容占位符 2"/>
          <p:cNvSpPr>
            <a:spLocks noGrp="1"/>
          </p:cNvSpPr>
          <p:nvPr>
            <p:ph idx="1"/>
          </p:nvPr>
        </p:nvSpPr>
        <p:spPr/>
        <p:txBody>
          <a:bodyPr/>
          <a:lstStyle/>
          <a:p>
            <a:r>
              <a:rPr kumimoji="1" lang="zh-CN" altLang="en-US" dirty="0"/>
              <a:t>总结自己的研究工作</a:t>
            </a:r>
            <a:endParaRPr kumimoji="1" lang="en-US" altLang="zh-CN" dirty="0"/>
          </a:p>
          <a:p>
            <a:endParaRPr kumimoji="1" lang="en-US" altLang="zh-CN" dirty="0" smtClean="0"/>
          </a:p>
          <a:p>
            <a:r>
              <a:rPr kumimoji="1" lang="zh-CN" altLang="en-US" dirty="0" smtClean="0"/>
              <a:t>通过</a:t>
            </a:r>
            <a:r>
              <a:rPr kumimoji="1" lang="zh-CN" altLang="en-US" dirty="0"/>
              <a:t>毕业审核</a:t>
            </a:r>
            <a:endParaRPr kumimoji="1" lang="en-US" altLang="zh-CN" dirty="0"/>
          </a:p>
        </p:txBody>
      </p:sp>
    </p:spTree>
    <p:extLst>
      <p:ext uri="{BB962C8B-B14F-4D97-AF65-F5344CB8AC3E}">
        <p14:creationId xmlns:p14="http://schemas.microsoft.com/office/powerpoint/2010/main" val="1897478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学位论文撰写的出发点</a:t>
            </a:r>
          </a:p>
        </p:txBody>
      </p:sp>
      <p:sp>
        <p:nvSpPr>
          <p:cNvPr id="3" name="内容占位符 2"/>
          <p:cNvSpPr>
            <a:spLocks noGrp="1"/>
          </p:cNvSpPr>
          <p:nvPr>
            <p:ph idx="1"/>
          </p:nvPr>
        </p:nvSpPr>
        <p:spPr/>
        <p:txBody>
          <a:bodyPr>
            <a:normAutofit lnSpcReduction="10000"/>
          </a:bodyPr>
          <a:lstStyle/>
          <a:p>
            <a:r>
              <a:rPr kumimoji="1" lang="zh-CN" altLang="en-US" dirty="0"/>
              <a:t>学位论文的主要评估点</a:t>
            </a:r>
            <a:endParaRPr kumimoji="1" lang="en-US" altLang="zh-CN" dirty="0"/>
          </a:p>
          <a:p>
            <a:pPr lvl="1"/>
            <a:r>
              <a:rPr kumimoji="1" lang="zh-CN" altLang="en-US" dirty="0"/>
              <a:t>创新性</a:t>
            </a:r>
            <a:endParaRPr kumimoji="1" lang="en-US" altLang="zh-CN" dirty="0"/>
          </a:p>
          <a:p>
            <a:pPr lvl="1"/>
            <a:r>
              <a:rPr kumimoji="1" lang="zh-CN" altLang="en-US" dirty="0"/>
              <a:t>系统性</a:t>
            </a:r>
            <a:endParaRPr kumimoji="1" lang="en-US" altLang="zh-CN" dirty="0"/>
          </a:p>
          <a:p>
            <a:pPr lvl="2"/>
            <a:r>
              <a:rPr kumimoji="1" lang="zh-CN" altLang="en-US" dirty="0"/>
              <a:t>学位论文不是发表论文的集合</a:t>
            </a:r>
            <a:endParaRPr kumimoji="1" lang="en-US" altLang="zh-CN" dirty="0"/>
          </a:p>
          <a:p>
            <a:pPr lvl="1"/>
            <a:r>
              <a:rPr kumimoji="1" lang="zh-CN" altLang="en-US" dirty="0"/>
              <a:t>易读性</a:t>
            </a:r>
            <a:endParaRPr kumimoji="1" lang="en-US" altLang="zh-CN" dirty="0"/>
          </a:p>
          <a:p>
            <a:pPr lvl="2"/>
            <a:r>
              <a:rPr kumimoji="1" lang="zh-CN" altLang="en-US" dirty="0"/>
              <a:t>突出</a:t>
            </a:r>
            <a:endParaRPr kumimoji="1" lang="en-US" altLang="zh-CN" dirty="0"/>
          </a:p>
          <a:p>
            <a:pPr lvl="1"/>
            <a:r>
              <a:rPr kumimoji="1" lang="zh-CN" altLang="en-US" dirty="0"/>
              <a:t>论文规范性</a:t>
            </a:r>
            <a:endParaRPr kumimoji="1" lang="en-US" altLang="zh-CN" dirty="0"/>
          </a:p>
          <a:p>
            <a:pPr lvl="2"/>
            <a:r>
              <a:rPr kumimoji="1" lang="zh-CN" altLang="en-US" dirty="0"/>
              <a:t>格式</a:t>
            </a:r>
            <a:endParaRPr kumimoji="1" lang="en-US" altLang="zh-CN" dirty="0"/>
          </a:p>
          <a:p>
            <a:pPr lvl="2"/>
            <a:r>
              <a:rPr kumimoji="1" lang="zh-CN" altLang="en-US" dirty="0"/>
              <a:t>内容</a:t>
            </a:r>
            <a:endParaRPr kumimoji="1" lang="en-US" altLang="zh-CN" dirty="0"/>
          </a:p>
          <a:p>
            <a:r>
              <a:rPr kumimoji="1" lang="zh-CN" altLang="en-US" dirty="0"/>
              <a:t>学位论文的读者</a:t>
            </a:r>
            <a:endParaRPr kumimoji="1" lang="en-US" altLang="zh-CN" dirty="0"/>
          </a:p>
          <a:p>
            <a:pPr lvl="1"/>
            <a:r>
              <a:rPr kumimoji="1" lang="zh-CN" altLang="en-US" dirty="0"/>
              <a:t>大同行</a:t>
            </a:r>
            <a:endParaRPr kumimoji="1" lang="en-US" altLang="zh-CN" dirty="0"/>
          </a:p>
          <a:p>
            <a:pPr lvl="1"/>
            <a:r>
              <a:rPr kumimoji="1" lang="zh-CN" altLang="en-US" dirty="0"/>
              <a:t>小同行</a:t>
            </a:r>
          </a:p>
        </p:txBody>
      </p:sp>
    </p:spTree>
    <p:extLst>
      <p:ext uri="{BB962C8B-B14F-4D97-AF65-F5344CB8AC3E}">
        <p14:creationId xmlns:p14="http://schemas.microsoft.com/office/powerpoint/2010/main" val="569590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学位论文的结构</a:t>
            </a:r>
          </a:p>
        </p:txBody>
      </p:sp>
      <p:sp>
        <p:nvSpPr>
          <p:cNvPr id="3" name="内容占位符 2"/>
          <p:cNvSpPr>
            <a:spLocks noGrp="1"/>
          </p:cNvSpPr>
          <p:nvPr>
            <p:ph idx="1"/>
          </p:nvPr>
        </p:nvSpPr>
        <p:spPr/>
        <p:txBody>
          <a:bodyPr/>
          <a:lstStyle/>
          <a:p>
            <a:r>
              <a:rPr kumimoji="1" lang="zh-CN" altLang="en-US" dirty="0"/>
              <a:t>题目</a:t>
            </a:r>
            <a:endParaRPr kumimoji="1" lang="en-US" altLang="zh-CN" dirty="0"/>
          </a:p>
          <a:p>
            <a:pPr lvl="1"/>
            <a:r>
              <a:rPr kumimoji="1" lang="zh-CN" altLang="en-US" dirty="0"/>
              <a:t>体现系统性</a:t>
            </a:r>
            <a:endParaRPr kumimoji="1" lang="en-US" altLang="zh-CN" dirty="0"/>
          </a:p>
          <a:p>
            <a:pPr lvl="1"/>
            <a:r>
              <a:rPr kumimoji="1" lang="zh-CN" altLang="en-US" dirty="0"/>
              <a:t>体现创新性</a:t>
            </a:r>
            <a:endParaRPr kumimoji="1" lang="en-US" altLang="zh-CN" dirty="0"/>
          </a:p>
          <a:p>
            <a:r>
              <a:rPr kumimoji="1" lang="zh-CN" altLang="en-US" dirty="0"/>
              <a:t>切忌</a:t>
            </a:r>
            <a:endParaRPr kumimoji="1" lang="en-US" altLang="zh-CN" dirty="0"/>
          </a:p>
          <a:p>
            <a:pPr lvl="1"/>
            <a:r>
              <a:rPr kumimoji="1" lang="zh-CN" altLang="en-US" dirty="0"/>
              <a:t>题目过大</a:t>
            </a:r>
            <a:endParaRPr kumimoji="1" lang="en-US" altLang="zh-CN" dirty="0"/>
          </a:p>
          <a:p>
            <a:pPr lvl="2"/>
            <a:r>
              <a:rPr kumimoji="1" lang="zh-CN" altLang="en-US" dirty="0"/>
              <a:t>“关于类脑智能的研究”</a:t>
            </a:r>
            <a:endParaRPr kumimoji="1" lang="en-US" altLang="zh-CN" dirty="0"/>
          </a:p>
          <a:p>
            <a:pPr lvl="1"/>
            <a:r>
              <a:rPr kumimoji="1" lang="zh-CN" altLang="en-US" dirty="0"/>
              <a:t>题目缺少创新</a:t>
            </a:r>
            <a:endParaRPr kumimoji="1" lang="en-US" altLang="zh-CN" dirty="0"/>
          </a:p>
          <a:p>
            <a:pPr lvl="2"/>
            <a:r>
              <a:rPr kumimoji="1" lang="zh-CN" altLang="en-US" dirty="0"/>
              <a:t>“遗传算法在物体识别中的应用研究”</a:t>
            </a:r>
            <a:endParaRPr kumimoji="1" lang="en-US" altLang="zh-CN" dirty="0"/>
          </a:p>
          <a:p>
            <a:pPr lvl="1"/>
            <a:endParaRPr kumimoji="1" lang="zh-CN" altLang="en-US" dirty="0"/>
          </a:p>
        </p:txBody>
      </p:sp>
    </p:spTree>
    <p:extLst>
      <p:ext uri="{BB962C8B-B14F-4D97-AF65-F5344CB8AC3E}">
        <p14:creationId xmlns:p14="http://schemas.microsoft.com/office/powerpoint/2010/main" val="982133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学位</a:t>
            </a:r>
            <a:r>
              <a:rPr kumimoji="1" lang="zh-CN" altLang="en-US"/>
              <a:t>论文的结构</a:t>
            </a:r>
            <a:endParaRPr kumimoji="1" lang="zh-CN" altLang="en-US" dirty="0"/>
          </a:p>
        </p:txBody>
      </p:sp>
      <p:sp>
        <p:nvSpPr>
          <p:cNvPr id="3" name="内容占位符 2"/>
          <p:cNvSpPr>
            <a:spLocks noGrp="1"/>
          </p:cNvSpPr>
          <p:nvPr>
            <p:ph idx="1"/>
          </p:nvPr>
        </p:nvSpPr>
        <p:spPr/>
        <p:txBody>
          <a:bodyPr/>
          <a:lstStyle/>
          <a:p>
            <a:r>
              <a:rPr kumimoji="1" lang="zh-CN" altLang="en-US" dirty="0"/>
              <a:t>摘要</a:t>
            </a:r>
            <a:endParaRPr kumimoji="1" lang="en-US" altLang="zh-CN" dirty="0"/>
          </a:p>
          <a:p>
            <a:pPr lvl="1"/>
            <a:r>
              <a:rPr kumimoji="1" lang="zh-CN" altLang="en-US" dirty="0"/>
              <a:t>说明研究的背景</a:t>
            </a:r>
            <a:endParaRPr kumimoji="1" lang="en-US" altLang="zh-CN" dirty="0"/>
          </a:p>
          <a:p>
            <a:pPr lvl="2"/>
            <a:r>
              <a:rPr kumimoji="1" lang="zh-CN" altLang="en-US" dirty="0"/>
              <a:t>意义、需要解决的问题、研究的现状</a:t>
            </a:r>
            <a:endParaRPr kumimoji="1" lang="en-US" altLang="zh-CN" dirty="0"/>
          </a:p>
          <a:p>
            <a:pPr lvl="1"/>
            <a:r>
              <a:rPr kumimoji="1" lang="zh-CN" altLang="en-US" dirty="0"/>
              <a:t>明确指出论文的创新点</a:t>
            </a:r>
            <a:endParaRPr kumimoji="1" lang="en-US" altLang="zh-CN" dirty="0"/>
          </a:p>
          <a:p>
            <a:r>
              <a:rPr kumimoji="1" lang="zh-CN" altLang="en-US" dirty="0"/>
              <a:t>切忌</a:t>
            </a:r>
            <a:endParaRPr kumimoji="1" lang="en-US" altLang="zh-CN" dirty="0"/>
          </a:p>
          <a:p>
            <a:pPr lvl="1"/>
            <a:r>
              <a:rPr kumimoji="1" lang="zh-CN" altLang="en-US" dirty="0"/>
              <a:t>创新点表达不清</a:t>
            </a:r>
            <a:endParaRPr kumimoji="1" lang="en-US" altLang="zh-CN" dirty="0"/>
          </a:p>
          <a:p>
            <a:pPr lvl="2"/>
            <a:r>
              <a:rPr kumimoji="1" lang="zh-CN" altLang="en-US" dirty="0"/>
              <a:t>“</a:t>
            </a:r>
            <a:r>
              <a:rPr kumimoji="1" lang="en-US" altLang="zh-CN" dirty="0"/>
              <a:t>1. </a:t>
            </a:r>
            <a:r>
              <a:rPr kumimoji="1" lang="zh-CN" altLang="en-US" dirty="0"/>
              <a:t>本文从两个不同的角度将物体识别问题分别看成了一个组合优化问题和一个约束满足问题。”</a:t>
            </a:r>
          </a:p>
          <a:p>
            <a:pPr lvl="2"/>
            <a:r>
              <a:rPr kumimoji="1" lang="zh-CN" altLang="en-US" dirty="0"/>
              <a:t>“</a:t>
            </a:r>
            <a:r>
              <a:rPr kumimoji="1" lang="en-US" altLang="zh-CN" dirty="0"/>
              <a:t>2. </a:t>
            </a:r>
            <a:r>
              <a:rPr kumimoji="1" lang="zh-CN" altLang="en-US" dirty="0"/>
              <a:t>本文提出了一种新型的形状表征。它能使用被遗传算法搜索出来的某类物体轮廓中最频繁的轮廓片段来表征这类物体轮廓。这揭示了一类物体轮廓本质的结构逻辑。”</a:t>
            </a:r>
            <a:endParaRPr kumimoji="1" lang="en-US" altLang="zh-CN" dirty="0"/>
          </a:p>
          <a:p>
            <a:pPr lvl="1"/>
            <a:endParaRPr kumimoji="1" lang="en-US" altLang="zh-CN" dirty="0"/>
          </a:p>
          <a:p>
            <a:pPr lvl="1"/>
            <a:endParaRPr kumimoji="1" lang="zh-CN" altLang="en-US" dirty="0"/>
          </a:p>
        </p:txBody>
      </p:sp>
    </p:spTree>
    <p:extLst>
      <p:ext uri="{BB962C8B-B14F-4D97-AF65-F5344CB8AC3E}">
        <p14:creationId xmlns:p14="http://schemas.microsoft.com/office/powerpoint/2010/main" val="2021375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学位</a:t>
            </a:r>
            <a:r>
              <a:rPr kumimoji="1" lang="zh-CN" altLang="en-US"/>
              <a:t>论文的结构</a:t>
            </a:r>
            <a:endParaRPr kumimoji="1" lang="zh-CN" altLang="en-US" dirty="0"/>
          </a:p>
        </p:txBody>
      </p:sp>
      <p:sp>
        <p:nvSpPr>
          <p:cNvPr id="3" name="内容占位符 2"/>
          <p:cNvSpPr>
            <a:spLocks noGrp="1"/>
          </p:cNvSpPr>
          <p:nvPr>
            <p:ph idx="1"/>
          </p:nvPr>
        </p:nvSpPr>
        <p:spPr/>
        <p:txBody>
          <a:bodyPr/>
          <a:lstStyle/>
          <a:p>
            <a:r>
              <a:rPr kumimoji="1" lang="zh-CN" altLang="en-US" dirty="0"/>
              <a:t>前言和相关工作</a:t>
            </a:r>
            <a:endParaRPr kumimoji="1" lang="en-US" altLang="zh-CN" dirty="0"/>
          </a:p>
          <a:p>
            <a:pPr lvl="1"/>
            <a:r>
              <a:rPr kumimoji="1" lang="zh-CN" altLang="en-US" dirty="0"/>
              <a:t>前言是对摘要的深化，是对整篇论文的高度概括</a:t>
            </a:r>
            <a:r>
              <a:rPr kumimoji="1" lang="en-US" altLang="zh-CN" dirty="0"/>
              <a:t>/</a:t>
            </a:r>
            <a:r>
              <a:rPr kumimoji="1" lang="zh-CN" altLang="en-US" dirty="0"/>
              <a:t>凝练</a:t>
            </a:r>
            <a:endParaRPr kumimoji="1" lang="en-US" altLang="zh-CN" dirty="0"/>
          </a:p>
          <a:p>
            <a:pPr lvl="1"/>
            <a:r>
              <a:rPr kumimoji="1" lang="zh-CN" altLang="en-US" dirty="0"/>
              <a:t>前言的核心仍然是明确创新的内容和工作的意义</a:t>
            </a:r>
            <a:endParaRPr kumimoji="1" lang="en-US" altLang="zh-CN" dirty="0"/>
          </a:p>
          <a:p>
            <a:pPr lvl="1"/>
            <a:r>
              <a:rPr kumimoji="1" lang="zh-CN" altLang="en-US" dirty="0"/>
              <a:t>前言中需要简要介绍后面章节内容和安排</a:t>
            </a:r>
            <a:endParaRPr kumimoji="1" lang="en-US" altLang="zh-CN" dirty="0"/>
          </a:p>
          <a:p>
            <a:pPr lvl="1"/>
            <a:endParaRPr kumimoji="1" lang="en-US" altLang="zh-CN" dirty="0"/>
          </a:p>
          <a:p>
            <a:pPr lvl="1"/>
            <a:r>
              <a:rPr kumimoji="1" lang="zh-CN" altLang="en-US" dirty="0"/>
              <a:t>相关工作需要说明主要的研究问题和技术</a:t>
            </a:r>
            <a:endParaRPr kumimoji="1" lang="en-US" altLang="zh-CN" dirty="0"/>
          </a:p>
          <a:p>
            <a:pPr lvl="1"/>
            <a:r>
              <a:rPr kumimoji="1" lang="zh-CN" altLang="en-US" dirty="0"/>
              <a:t>说明主要的研究流派和方法</a:t>
            </a:r>
            <a:endParaRPr kumimoji="1" lang="en-US" altLang="zh-CN" dirty="0"/>
          </a:p>
          <a:p>
            <a:pPr lvl="1"/>
            <a:r>
              <a:rPr kumimoji="1" lang="zh-CN" altLang="en-US" dirty="0"/>
              <a:t>介绍当前研究的代表工作</a:t>
            </a:r>
            <a:endParaRPr kumimoji="1" lang="en-US" altLang="zh-CN" dirty="0"/>
          </a:p>
          <a:p>
            <a:pPr lvl="1"/>
            <a:r>
              <a:rPr kumimoji="1" lang="zh-CN" altLang="en-US" dirty="0"/>
              <a:t>论述研究工作的系统性</a:t>
            </a:r>
            <a:endParaRPr kumimoji="1" lang="en-US" altLang="zh-CN" dirty="0"/>
          </a:p>
          <a:p>
            <a:pPr lvl="2"/>
            <a:r>
              <a:rPr kumimoji="1" lang="zh-CN" altLang="en-US" dirty="0"/>
              <a:t>说明主要的研究内容与领域关键问题之间的关系</a:t>
            </a:r>
            <a:endParaRPr kumimoji="1" lang="en-US" altLang="zh-CN" dirty="0"/>
          </a:p>
          <a:p>
            <a:pPr lvl="1"/>
            <a:endParaRPr kumimoji="1" lang="zh-CN" altLang="en-US" dirty="0"/>
          </a:p>
        </p:txBody>
      </p:sp>
    </p:spTree>
    <p:extLst>
      <p:ext uri="{BB962C8B-B14F-4D97-AF65-F5344CB8AC3E}">
        <p14:creationId xmlns:p14="http://schemas.microsoft.com/office/powerpoint/2010/main" val="600741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学位论文的结构</a:t>
            </a:r>
          </a:p>
        </p:txBody>
      </p:sp>
      <p:sp>
        <p:nvSpPr>
          <p:cNvPr id="3" name="内容占位符 2"/>
          <p:cNvSpPr>
            <a:spLocks noGrp="1"/>
          </p:cNvSpPr>
          <p:nvPr>
            <p:ph idx="1"/>
          </p:nvPr>
        </p:nvSpPr>
        <p:spPr/>
        <p:txBody>
          <a:bodyPr/>
          <a:lstStyle/>
          <a:p>
            <a:r>
              <a:rPr kumimoji="1" lang="zh-CN" altLang="en-US" dirty="0"/>
              <a:t>研究内容</a:t>
            </a:r>
            <a:endParaRPr kumimoji="1" lang="en-US" altLang="zh-CN" dirty="0"/>
          </a:p>
          <a:p>
            <a:pPr lvl="1"/>
            <a:r>
              <a:rPr kumimoji="1" lang="zh-CN" altLang="en-US" dirty="0"/>
              <a:t>内容完整</a:t>
            </a:r>
            <a:endParaRPr kumimoji="1" lang="en-US" altLang="zh-CN" dirty="0"/>
          </a:p>
          <a:p>
            <a:pPr lvl="2"/>
            <a:r>
              <a:rPr kumimoji="1" lang="zh-CN" altLang="en-US" dirty="0"/>
              <a:t>包括工作背景，科学研究的方法和过程、给出详实的实验对比等等</a:t>
            </a:r>
            <a:endParaRPr kumimoji="1" lang="en-US" altLang="zh-CN" dirty="0"/>
          </a:p>
          <a:p>
            <a:pPr lvl="1"/>
            <a:r>
              <a:rPr kumimoji="1" lang="zh-CN" altLang="en-US" dirty="0"/>
              <a:t>结构均衡</a:t>
            </a:r>
            <a:endParaRPr kumimoji="1" lang="en-US" altLang="zh-CN" dirty="0"/>
          </a:p>
          <a:p>
            <a:pPr lvl="2"/>
            <a:r>
              <a:rPr kumimoji="1" lang="zh-CN" altLang="en-US" dirty="0"/>
              <a:t>切忌章节内容过多或过少。</a:t>
            </a:r>
            <a:endParaRPr kumimoji="1" lang="en-US" altLang="zh-CN" dirty="0"/>
          </a:p>
          <a:p>
            <a:pPr lvl="1"/>
            <a:r>
              <a:rPr kumimoji="1" lang="zh-CN" altLang="en-US" dirty="0"/>
              <a:t>书写的规范性</a:t>
            </a:r>
            <a:endParaRPr kumimoji="1" lang="en-US" altLang="zh-CN" dirty="0"/>
          </a:p>
          <a:p>
            <a:pPr lvl="2"/>
            <a:r>
              <a:rPr kumimoji="1" lang="zh-CN" altLang="en-US" dirty="0"/>
              <a:t>严格遵循学术论文的模板要求，特别注意字体、图表等的规范性。</a:t>
            </a:r>
            <a:endParaRPr kumimoji="1" lang="en-US" altLang="zh-CN" dirty="0"/>
          </a:p>
          <a:p>
            <a:pPr lvl="2"/>
            <a:r>
              <a:rPr kumimoji="1" lang="zh-CN" altLang="en-US" dirty="0"/>
              <a:t>文字的撰写要作到流畅，条理清楚。</a:t>
            </a:r>
            <a:endParaRPr kumimoji="1" lang="en-US" altLang="zh-CN" dirty="0"/>
          </a:p>
          <a:p>
            <a:pPr lvl="2"/>
            <a:r>
              <a:rPr kumimoji="1" lang="zh-CN" altLang="en-US" dirty="0"/>
              <a:t>学术论文不能写成散文，或诗歌体。</a:t>
            </a:r>
            <a:endParaRPr kumimoji="1" lang="en-US" altLang="zh-CN" dirty="0"/>
          </a:p>
        </p:txBody>
      </p:sp>
    </p:spTree>
    <p:extLst>
      <p:ext uri="{BB962C8B-B14F-4D97-AF65-F5344CB8AC3E}">
        <p14:creationId xmlns:p14="http://schemas.microsoft.com/office/powerpoint/2010/main" val="1809044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学位论文的结构</a:t>
            </a:r>
            <a:endParaRPr lang="zh-CN" altLang="en-US" dirty="0"/>
          </a:p>
        </p:txBody>
      </p:sp>
      <p:sp>
        <p:nvSpPr>
          <p:cNvPr id="3" name="内容占位符 2"/>
          <p:cNvSpPr>
            <a:spLocks noGrp="1"/>
          </p:cNvSpPr>
          <p:nvPr>
            <p:ph idx="1"/>
          </p:nvPr>
        </p:nvSpPr>
        <p:spPr/>
        <p:txBody>
          <a:bodyPr>
            <a:normAutofit/>
          </a:bodyPr>
          <a:lstStyle/>
          <a:p>
            <a:r>
              <a:rPr lang="zh-CN" altLang="en-US" dirty="0"/>
              <a:t>论文的结论部分</a:t>
            </a:r>
            <a:endParaRPr lang="en-US" altLang="zh-CN" dirty="0"/>
          </a:p>
          <a:p>
            <a:pPr lvl="1"/>
            <a:r>
              <a:rPr lang="zh-CN" altLang="en-US" dirty="0"/>
              <a:t>对研究的结果或结论进行总结</a:t>
            </a:r>
            <a:endParaRPr lang="en-US" altLang="zh-CN" dirty="0"/>
          </a:p>
          <a:p>
            <a:pPr lvl="1"/>
            <a:r>
              <a:rPr lang="zh-CN" altLang="en-US" dirty="0"/>
              <a:t>对进一步的研究工作进行展望</a:t>
            </a:r>
            <a:endParaRPr lang="en-US" altLang="zh-CN" dirty="0"/>
          </a:p>
          <a:p>
            <a:r>
              <a:rPr lang="zh-CN" altLang="en-US" dirty="0"/>
              <a:t>致谢部分</a:t>
            </a:r>
            <a:endParaRPr lang="en-US" altLang="zh-CN" dirty="0"/>
          </a:p>
          <a:p>
            <a:pPr lvl="1"/>
            <a:r>
              <a:rPr lang="zh-CN" altLang="en-US" dirty="0"/>
              <a:t>用朴实、真诚的文字对导师和其他指导自己的老师和协助自己工作的同学等表示感谢</a:t>
            </a:r>
            <a:endParaRPr lang="en-US" altLang="zh-CN" dirty="0"/>
          </a:p>
          <a:p>
            <a:pPr lvl="1"/>
            <a:r>
              <a:rPr lang="zh-CN" altLang="en-US" dirty="0"/>
              <a:t>切忌发表与学术和学习生活无关的言论</a:t>
            </a:r>
            <a:r>
              <a:rPr lang="en-US" altLang="zh-CN" dirty="0"/>
              <a:t>,</a:t>
            </a:r>
            <a:r>
              <a:rPr lang="zh-CN" altLang="en-US" dirty="0"/>
              <a:t> 或其他无关的话题</a:t>
            </a:r>
            <a:endParaRPr lang="en-US" altLang="zh-CN" dirty="0"/>
          </a:p>
          <a:p>
            <a:r>
              <a:rPr lang="zh-CN" altLang="en-US" dirty="0"/>
              <a:t>参考文献部分</a:t>
            </a:r>
            <a:endParaRPr lang="en-US" altLang="zh-CN" dirty="0"/>
          </a:p>
          <a:p>
            <a:pPr lvl="1"/>
            <a:r>
              <a:rPr lang="zh-CN" altLang="en-US" dirty="0"/>
              <a:t>认真编排组织、引用相关的参考文献，尊重前人的工作。参考文献列表中出现的每一篇文献都必须在论文正文中获得正确引用。</a:t>
            </a:r>
            <a:endParaRPr lang="en-US" altLang="zh-CN" dirty="0"/>
          </a:p>
          <a:p>
            <a:pPr lvl="1"/>
            <a:endParaRPr lang="zh-CN" altLang="en-US" dirty="0"/>
          </a:p>
        </p:txBody>
      </p:sp>
    </p:spTree>
    <p:extLst>
      <p:ext uri="{BB962C8B-B14F-4D97-AF65-F5344CB8AC3E}">
        <p14:creationId xmlns:p14="http://schemas.microsoft.com/office/powerpoint/2010/main" val="4174018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a:t>
            </a:r>
          </a:p>
        </p:txBody>
      </p:sp>
      <p:sp>
        <p:nvSpPr>
          <p:cNvPr id="3" name="内容占位符 2"/>
          <p:cNvSpPr>
            <a:spLocks noGrp="1"/>
          </p:cNvSpPr>
          <p:nvPr>
            <p:ph idx="1"/>
          </p:nvPr>
        </p:nvSpPr>
        <p:spPr/>
        <p:txBody>
          <a:bodyPr/>
          <a:lstStyle/>
          <a:p>
            <a:r>
              <a:rPr lang="zh-CN" altLang="en-US" dirty="0"/>
              <a:t>注意知识产权和学术规范</a:t>
            </a:r>
            <a:endParaRPr lang="en-US" altLang="zh-CN" dirty="0"/>
          </a:p>
          <a:p>
            <a:pPr lvl="1"/>
            <a:r>
              <a:rPr lang="zh-CN" altLang="en-US" dirty="0"/>
              <a:t>论文具有知识产权属性，在自己的写作过程应尽量避免使用其他论文中的文字，图</a:t>
            </a:r>
            <a:r>
              <a:rPr lang="en-US" altLang="zh-CN" dirty="0"/>
              <a:t>/</a:t>
            </a:r>
            <a:r>
              <a:rPr lang="zh-CN" altLang="en-US" dirty="0"/>
              <a:t>表等创作性材料。</a:t>
            </a:r>
            <a:endParaRPr lang="en-US" altLang="zh-CN" dirty="0"/>
          </a:p>
          <a:p>
            <a:pPr lvl="1"/>
            <a:r>
              <a:rPr lang="zh-CN" altLang="en-US" dirty="0"/>
              <a:t>凡是确需使用其他论文的文字或图</a:t>
            </a:r>
            <a:r>
              <a:rPr lang="en-US" altLang="zh-CN" dirty="0"/>
              <a:t>/</a:t>
            </a:r>
            <a:r>
              <a:rPr lang="zh-CN" altLang="en-US" dirty="0"/>
              <a:t>表时都需要得到原作者的书面认可并进行引用声明。</a:t>
            </a:r>
            <a:endParaRPr lang="en-US" altLang="zh-CN" dirty="0"/>
          </a:p>
          <a:p>
            <a:pPr marL="457200" lvl="1" indent="0">
              <a:buNone/>
            </a:pPr>
            <a:endParaRPr lang="en-US" altLang="zh-CN" dirty="0"/>
          </a:p>
        </p:txBody>
      </p:sp>
    </p:spTree>
    <p:extLst>
      <p:ext uri="{BB962C8B-B14F-4D97-AF65-F5344CB8AC3E}">
        <p14:creationId xmlns:p14="http://schemas.microsoft.com/office/powerpoint/2010/main" val="1231530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1372</Words>
  <Application>Microsoft Office PowerPoint</Application>
  <PresentationFormat>自定义</PresentationFormat>
  <Paragraphs>137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学位论文撰写的注意事项</vt:lpstr>
      <vt:lpstr>撰写学位论文的目的</vt:lpstr>
      <vt:lpstr>学位论文撰写的出发点</vt:lpstr>
      <vt:lpstr>学位论文的结构</vt:lpstr>
      <vt:lpstr>学位论文的结构</vt:lpstr>
      <vt:lpstr>学位论文的结构</vt:lpstr>
      <vt:lpstr>学位论文的结构</vt:lpstr>
      <vt:lpstr>学位论文的结构</vt:lpstr>
      <vt:lpstr>其它</vt:lpstr>
      <vt:lpstr>学术规范说明</vt:lpstr>
      <vt:lpstr>学术不端行为</vt:lpstr>
      <vt:lpstr>学术不端行为</vt:lpstr>
      <vt:lpstr>学术不当行为</vt:lpstr>
      <vt:lpstr>学术不当行为</vt:lpstr>
      <vt:lpstr>学术不当行为</vt:lpstr>
      <vt:lpstr>相关文件</vt:lpstr>
      <vt:lpstr>对于科学研究的建议</vt:lpstr>
      <vt:lpstr>对于研究生学习的的建议</vt:lpstr>
      <vt:lpstr>祝大家学习顺利！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学位论文撰写的注意事项</dc:title>
  <dc:creator>Microsoft Office 用户</dc:creator>
  <cp:lastModifiedBy>user</cp:lastModifiedBy>
  <cp:revision>17</cp:revision>
  <dcterms:created xsi:type="dcterms:W3CDTF">2017-12-07T13:38:07Z</dcterms:created>
  <dcterms:modified xsi:type="dcterms:W3CDTF">2019-05-07T06:28:21Z</dcterms:modified>
</cp:coreProperties>
</file>