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61" r:id="rId7"/>
    <p:sldId id="259" r:id="rId8"/>
    <p:sldId id="262" r:id="rId9"/>
    <p:sldId id="260" r:id="rId10"/>
    <p:sldId id="258" r:id="rId11"/>
    <p:sldId id="266" r:id="rId12"/>
    <p:sldId id="268"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400"/>
              <a:t>Dataless Text Classification </a:t>
            </a:r>
            <a:r>
              <a:rPr lang="en-US" altLang="zh-CN" sz="4400"/>
              <a:t>Conclusion And Work Plan</a:t>
            </a:r>
            <a:endParaRPr lang="en-US" altLang="zh-CN" sz="4400"/>
          </a:p>
        </p:txBody>
      </p:sp>
      <p:sp>
        <p:nvSpPr>
          <p:cNvPr id="3" name="副标题 2"/>
          <p:cNvSpPr>
            <a:spLocks noGrp="1"/>
          </p:cNvSpPr>
          <p:nvPr>
            <p:ph type="subTitle" idx="1"/>
          </p:nvPr>
        </p:nvSpPr>
        <p:spPr>
          <a:xfrm>
            <a:off x="8037195" y="4335780"/>
            <a:ext cx="3329305" cy="1184275"/>
          </a:xfrm>
        </p:spPr>
        <p:txBody>
          <a:bodyPr/>
          <a:p>
            <a:r>
              <a:rPr lang="en-US" altLang="zh-CN"/>
              <a:t>Xiong Qian</a:t>
            </a:r>
            <a:endParaRPr lang="en-US" altLang="zh-CN"/>
          </a:p>
          <a:p>
            <a:r>
              <a:rPr lang="en-US" altLang="zh-CN"/>
              <a:t>15307130228</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2800">
                <a:sym typeface="+mn-ea"/>
              </a:rPr>
              <a:t>Related r</a:t>
            </a:r>
            <a:r>
              <a:rPr sz="2800">
                <a:sym typeface="+mn-ea"/>
              </a:rPr>
              <a:t>eferences</a:t>
            </a:r>
            <a:endParaRPr sz="2800">
              <a:sym typeface="+mn-ea"/>
            </a:endParaRPr>
          </a:p>
        </p:txBody>
      </p:sp>
      <p:sp>
        <p:nvSpPr>
          <p:cNvPr id="5" name="内容占位符 4"/>
          <p:cNvSpPr/>
          <p:nvPr>
            <p:ph idx="1"/>
          </p:nvPr>
        </p:nvSpPr>
        <p:spPr>
          <a:xfrm>
            <a:off x="838200" y="1379855"/>
            <a:ext cx="10515600" cy="5031105"/>
          </a:xfrm>
        </p:spPr>
        <p:txBody>
          <a:bodyPr>
            <a:normAutofit/>
          </a:bodyPr>
          <a:p>
            <a:pPr marL="0" indent="0">
              <a:buNone/>
            </a:pPr>
            <a:r>
              <a:rPr lang="en-US" altLang="zh-CN" sz="1600"/>
              <a:t>1.Chang M W, Ratinov L A, Roth D, et al. Importance of Semantic Representation: Dataless Classification[C]//AAAI. 2008, 2: 830-835.</a:t>
            </a:r>
            <a:endParaRPr lang="en-US" altLang="zh-CN" sz="1600"/>
          </a:p>
          <a:p>
            <a:pPr marL="0" indent="0">
              <a:buNone/>
            </a:pPr>
            <a:r>
              <a:rPr lang="en-US" altLang="zh-CN" sz="1600"/>
              <a:t>2.Chen X, Xia Y, Jin P, et al. Dataless text classification with descriptive LDA[C]//Twenty-Ninth AAAI Conference on Artificial Intelligence. 2015.</a:t>
            </a:r>
            <a:endParaRPr lang="en-US" altLang="zh-CN" sz="1600"/>
          </a:p>
          <a:p>
            <a:pPr marL="0" indent="0">
              <a:buNone/>
            </a:pPr>
            <a:r>
              <a:rPr lang="en-US" altLang="zh-CN" sz="1600"/>
              <a:t>3.Song Y, Roth D. On dataless hierarchical text classification[C]//Twenty-Eighth AAAI Conference on Artificial Intelligence. 2014.</a:t>
            </a:r>
            <a:endParaRPr lang="en-US" altLang="zh-CN" sz="1600"/>
          </a:p>
          <a:p>
            <a:pPr marL="0" indent="0">
              <a:buNone/>
            </a:pPr>
            <a:r>
              <a:rPr lang="en-US" altLang="zh-CN" sz="1600"/>
              <a:t>4.Song Y, Upadhyay S, Peng H, et al. Cross-Lingual Dataless Classification for Many Languages[C]//IJCAI. 2016: 2901-2907.</a:t>
            </a:r>
            <a:endParaRPr lang="en-US" altLang="zh-CN" sz="1600"/>
          </a:p>
          <a:p>
            <a:pPr marL="0" indent="0">
              <a:buNone/>
            </a:pPr>
            <a:r>
              <a:rPr lang="en-US" altLang="zh-CN" sz="1600"/>
              <a:t>5.Song Y, Mayhew S, Roth D. Cross-lingual dataless classification for languages with small wikipedia presence[J]. arXiv preprint arXiv:1611.04122, 2016.</a:t>
            </a:r>
            <a:endParaRPr lang="en-US" altLang="zh-CN" sz="1600"/>
          </a:p>
          <a:p>
            <a:pPr marL="0" indent="0">
              <a:buNone/>
            </a:pPr>
            <a:r>
              <a:rPr lang="en-US" altLang="zh-CN" sz="1600"/>
              <a:t>6.Li Y, Zheng R, Tian T, et al. Joint embedding of hierarchical categories and entities for concept categorization and dataless classification[J]. arXiv preprint arXiv:1607.07956, 2016.</a:t>
            </a:r>
            <a:endParaRPr lang="en-US" altLang="zh-CN" sz="1600"/>
          </a:p>
          <a:p>
            <a:pPr marL="0" indent="0">
              <a:buNone/>
            </a:pPr>
            <a:r>
              <a:rPr lang="en-US" altLang="zh-CN" sz="1600"/>
              <a:t>7.Li X, Yang B. A Pseudo Label based Dataless Naive Bayes Algorithm for Text Classification with Seed Words[C]//Proceedings of the 27th International Conference on Computational Linguistics. 2018: 1908-1917.</a:t>
            </a:r>
            <a:endParaRPr lang="en-US" altLang="zh-CN" sz="1600"/>
          </a:p>
          <a:p>
            <a:pPr marL="0" indent="0">
              <a:buNone/>
            </a:pPr>
            <a:r>
              <a:rPr lang="en-US" altLang="zh-CN" sz="1600"/>
              <a:t>8.Song Y, Roth D. Unsupervised sparse vector densification for short text similarity[C]//Proceedings of the 2015 Conference of the North American Chapter of the Association for Computational Linguistics: Human Language Technologies. 2015: 1275-1280.</a:t>
            </a:r>
            <a:endParaRPr lang="en-US" altLang="zh-CN" sz="1600"/>
          </a:p>
          <a:p>
            <a:pPr marL="0" indent="0">
              <a:buNone/>
            </a:pPr>
            <a:endParaRPr lang="en-US" altLang="zh-CN"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2800">
                <a:sym typeface="+mn-ea"/>
              </a:rPr>
              <a:t>Related r</a:t>
            </a:r>
            <a:r>
              <a:rPr sz="2800">
                <a:sym typeface="+mn-ea"/>
              </a:rPr>
              <a:t>eferences</a:t>
            </a:r>
            <a:endParaRPr sz="2800">
              <a:sym typeface="+mn-ea"/>
            </a:endParaRPr>
          </a:p>
        </p:txBody>
      </p:sp>
      <p:sp>
        <p:nvSpPr>
          <p:cNvPr id="5" name="内容占位符 4"/>
          <p:cNvSpPr/>
          <p:nvPr>
            <p:ph idx="1"/>
          </p:nvPr>
        </p:nvSpPr>
        <p:spPr>
          <a:xfrm>
            <a:off x="838200" y="1379855"/>
            <a:ext cx="10515600" cy="5031105"/>
          </a:xfrm>
        </p:spPr>
        <p:txBody>
          <a:bodyPr>
            <a:normAutofit/>
          </a:bodyPr>
          <a:p>
            <a:pPr marL="0" indent="0">
              <a:buNone/>
            </a:pPr>
            <a:r>
              <a:rPr lang="en-US" altLang="zh-CN" sz="1600"/>
              <a:t>9.Ha-Thuc V, Renders J M. Large-scale hierarchical text classification without labelled data[C]//Proceedings of the fourth ACM international conference on Web search and data mining. ACM, 2011: 685-694.</a:t>
            </a:r>
            <a:endParaRPr lang="en-US" altLang="zh-CN" sz="1600"/>
          </a:p>
          <a:p>
            <a:pPr marL="0" indent="0">
              <a:buNone/>
            </a:pPr>
            <a:r>
              <a:rPr lang="en-US" altLang="zh-CN" sz="1600"/>
              <a:t>10.Song Y, Wang S, Wang H. Open domain short text conceptualization: A generative+ descriptive modeling approach[C]//Twenty-Fourth International Joint Conference on Artificial Intelligence. 2015.</a:t>
            </a:r>
            <a:endParaRPr lang="en-US" altLang="zh-CN" sz="1600"/>
          </a:p>
          <a:p>
            <a:pPr marL="0" indent="0">
              <a:buNone/>
            </a:pPr>
            <a:endParaRPr lang="en-US" altLang="zh-CN"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Text Classification</a:t>
            </a:r>
            <a:endParaRPr lang="zh-CN" altLang="en-US"/>
          </a:p>
        </p:txBody>
      </p:sp>
      <p:sp>
        <p:nvSpPr>
          <p:cNvPr id="5" name="内容占位符 4"/>
          <p:cNvSpPr/>
          <p:nvPr>
            <p:ph idx="1"/>
          </p:nvPr>
        </p:nvSpPr>
        <p:spPr>
          <a:xfrm>
            <a:off x="838200" y="1825625"/>
            <a:ext cx="10515600" cy="3343910"/>
          </a:xfrm>
        </p:spPr>
        <p:txBody>
          <a:bodyPr>
            <a:normAutofit lnSpcReduction="20000"/>
          </a:bodyPr>
          <a:p>
            <a:r>
              <a:rPr lang="en-US" altLang="zh-CN"/>
              <a:t>supervised learning</a:t>
            </a:r>
            <a:endParaRPr lang="en-US" altLang="zh-CN"/>
          </a:p>
          <a:p>
            <a:endParaRPr lang="en-US" altLang="zh-CN"/>
          </a:p>
          <a:p>
            <a:endParaRPr lang="en-US" altLang="zh-CN"/>
          </a:p>
          <a:p>
            <a:r>
              <a:rPr lang="en-US" altLang="zh-CN"/>
              <a:t>semi-supervised learning </a:t>
            </a:r>
            <a:endParaRPr lang="en-US" altLang="zh-CN"/>
          </a:p>
          <a:p>
            <a:endParaRPr lang="en-US" altLang="zh-CN"/>
          </a:p>
          <a:p>
            <a:endParaRPr lang="en-US" altLang="zh-CN"/>
          </a:p>
          <a:p>
            <a:r>
              <a:rPr lang="en-US" altLang="zh-CN"/>
              <a:t>dataless text classification</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2800">
                <a:sym typeface="+mn-ea"/>
              </a:rPr>
              <a:t>Importance of Semantic Representation: Dataless Classification</a:t>
            </a:r>
            <a:endParaRPr sz="2800">
              <a:sym typeface="+mn-ea"/>
            </a:endParaRPr>
          </a:p>
        </p:txBody>
      </p:sp>
      <p:sp>
        <p:nvSpPr>
          <p:cNvPr id="5" name="内容占位符 4"/>
          <p:cNvSpPr/>
          <p:nvPr>
            <p:ph idx="1"/>
          </p:nvPr>
        </p:nvSpPr>
        <p:spPr>
          <a:xfrm>
            <a:off x="838200" y="1825625"/>
            <a:ext cx="10515600" cy="4585335"/>
          </a:xfrm>
        </p:spPr>
        <p:txBody>
          <a:bodyPr>
            <a:normAutofit/>
          </a:bodyPr>
          <a:p>
            <a:r>
              <a:rPr lang="en-US" altLang="zh-CN" sz="2400"/>
              <a:t>Dataless Classification, a learning protocol that uses world knowledge to induce classifiers without the need for any labeled data.We propose a model for dataless classification and show that the label name alone is often suf- ficient to induce classifiers.</a:t>
            </a:r>
            <a:endParaRPr lang="en-US" altLang="zh-CN" sz="2400"/>
          </a:p>
          <a:p>
            <a:r>
              <a:rPr lang="en-US" altLang="zh-CN"/>
              <a:t>Data:  </a:t>
            </a:r>
            <a:r>
              <a:rPr lang="en-US" altLang="zh-CN" sz="2400">
                <a:sym typeface="+mn-ea"/>
              </a:rPr>
              <a:t>Yahoo! Answers   </a:t>
            </a:r>
            <a:endParaRPr lang="en-US" altLang="zh-CN" sz="2400">
              <a:sym typeface="+mn-ea"/>
            </a:endParaRPr>
          </a:p>
          <a:p>
            <a:pPr marL="0" indent="0">
              <a:buNone/>
            </a:pPr>
            <a:r>
              <a:rPr lang="en-US" altLang="zh-CN" sz="2400"/>
              <a:t>               </a:t>
            </a:r>
            <a:endParaRPr lang="en-US" altLang="zh-CN" sz="2400"/>
          </a:p>
          <a:p>
            <a:pPr marL="0" indent="0">
              <a:buNone/>
            </a:pPr>
            <a:r>
              <a:rPr lang="en-US" altLang="zh-CN" sz="2400"/>
              <a:t>               Newsgroup                  </a:t>
            </a:r>
            <a:endParaRPr lang="en-US" altLang="zh-CN" sz="2400"/>
          </a:p>
          <a:p>
            <a:pPr marL="0" indent="0">
              <a:buNone/>
            </a:pPr>
            <a:r>
              <a:rPr lang="en-US" altLang="zh-CN" sz="2400"/>
              <a:t>               http://qwone.com/∼jason/20Newsgroups/</a:t>
            </a:r>
            <a:endParaRPr lang="en-US" altLang="zh-CN" sz="2400"/>
          </a:p>
          <a:p>
            <a:pPr marL="0" indent="0">
              <a:buNone/>
            </a:pPr>
            <a:endParaRPr lang="en-US" altLang="zh-CN" sz="2400"/>
          </a:p>
          <a:p>
            <a:r>
              <a:rPr lang="en-US" altLang="zh-CN" sz="2400">
                <a:sym typeface="+mn-ea"/>
              </a:rPr>
              <a:t>show quite competitive performance to a supervised learning algorithm that uses 100 labeled examples.</a:t>
            </a:r>
            <a:endParaRPr lang="en-US" altLang="zh-CN" sz="24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2800">
                <a:sym typeface="+mn-ea"/>
              </a:rPr>
              <a:t>On Dataless Hierarchical Text Classification</a:t>
            </a:r>
            <a:endParaRPr sz="2800">
              <a:sym typeface="+mn-ea"/>
            </a:endParaRPr>
          </a:p>
        </p:txBody>
      </p:sp>
      <p:sp>
        <p:nvSpPr>
          <p:cNvPr id="5" name="内容占位符 4"/>
          <p:cNvSpPr/>
          <p:nvPr>
            <p:ph idx="1"/>
          </p:nvPr>
        </p:nvSpPr>
        <p:spPr>
          <a:xfrm>
            <a:off x="838200" y="1825625"/>
            <a:ext cx="10515600" cy="4585335"/>
          </a:xfrm>
        </p:spPr>
        <p:txBody>
          <a:bodyPr>
            <a:normAutofit/>
          </a:bodyPr>
          <a:p>
            <a:r>
              <a:rPr lang="en-US" altLang="zh-CN" sz="2400"/>
              <a:t>We embed both labels and documents in a semantic space , in the bootstrapping step we adapt to the specific document collection; we use the semantic similarity step to drive a machine learning classifier that iteratively improves the categorization.</a:t>
            </a:r>
            <a:endParaRPr lang="en-US" altLang="zh-CN" sz="2400"/>
          </a:p>
          <a:p>
            <a:r>
              <a:rPr lang="en-US" altLang="zh-CN"/>
              <a:t>Data:  </a:t>
            </a:r>
            <a:r>
              <a:rPr lang="en-US" altLang="zh-CN" sz="2400">
                <a:sym typeface="+mn-ea"/>
              </a:rPr>
              <a:t>RCV1   </a:t>
            </a:r>
            <a:endParaRPr lang="en-US" altLang="zh-CN" sz="2400">
              <a:sym typeface="+mn-ea"/>
            </a:endParaRPr>
          </a:p>
          <a:p>
            <a:pPr marL="0" indent="0">
              <a:buNone/>
            </a:pPr>
            <a:r>
              <a:rPr lang="en-US" altLang="zh-CN" sz="2400"/>
              <a:t>               </a:t>
            </a:r>
            <a:endParaRPr lang="en-US" altLang="zh-CN" sz="2400"/>
          </a:p>
          <a:p>
            <a:pPr marL="0" indent="0">
              <a:buNone/>
            </a:pPr>
            <a:r>
              <a:rPr lang="en-US" altLang="zh-CN" sz="2400"/>
              <a:t>               Newsgroup                     </a:t>
            </a:r>
            <a:endParaRPr lang="en-US" altLang="zh-CN" sz="2400"/>
          </a:p>
          <a:p>
            <a:pPr marL="0" indent="0">
              <a:buNone/>
            </a:pPr>
            <a:r>
              <a:rPr lang="en-US" altLang="zh-CN" sz="2400"/>
              <a:t>               http://qwone.com/∼jason/20Newsgroups/</a:t>
            </a:r>
            <a:endParaRPr lang="en-US" altLang="zh-CN" sz="2400"/>
          </a:p>
          <a:p>
            <a:pPr marL="0" indent="0">
              <a:buNone/>
            </a:pPr>
            <a:endParaRPr lang="en-US" altLang="zh-CN" sz="2400"/>
          </a:p>
          <a:p>
            <a:r>
              <a:rPr lang="en-US" altLang="zh-CN" sz="2400">
                <a:sym typeface="+mn-ea"/>
              </a:rPr>
              <a:t>Bootstrapped dataless classification is competitive with supervised classification with thousands of labeled examples.</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2800">
                <a:sym typeface="+mn-ea"/>
              </a:rPr>
              <a:t>Descriptive LDA </a:t>
            </a:r>
            <a:r>
              <a:rPr lang="en-US" sz="2800">
                <a:sym typeface="+mn-ea"/>
              </a:rPr>
              <a:t>(DescLDA)</a:t>
            </a:r>
            <a:endParaRPr lang="en-US" sz="2800">
              <a:sym typeface="+mn-ea"/>
            </a:endParaRPr>
          </a:p>
        </p:txBody>
      </p:sp>
      <p:sp>
        <p:nvSpPr>
          <p:cNvPr id="5" name="内容占位符 4"/>
          <p:cNvSpPr/>
          <p:nvPr>
            <p:ph idx="1"/>
          </p:nvPr>
        </p:nvSpPr>
        <p:spPr>
          <a:xfrm>
            <a:off x="838200" y="1825625"/>
            <a:ext cx="10515600" cy="4585335"/>
          </a:xfrm>
        </p:spPr>
        <p:txBody>
          <a:bodyPr>
            <a:normAutofit lnSpcReduction="10000"/>
          </a:bodyPr>
          <a:p>
            <a:r>
              <a:rPr lang="en-US" altLang="zh-CN" sz="2400"/>
              <a:t>DescLDA performs DLTC with only category description words and unlabeled documents. DescLDA uses the LDA model and Dirichlet priors.</a:t>
            </a:r>
            <a:endParaRPr lang="en-US" altLang="zh-CN" sz="2400"/>
          </a:p>
          <a:p>
            <a:endParaRPr lang="en-US" altLang="zh-CN" sz="2400"/>
          </a:p>
          <a:p>
            <a:r>
              <a:rPr lang="en-US" altLang="zh-CN"/>
              <a:t>Data:  </a:t>
            </a:r>
            <a:r>
              <a:rPr lang="en-US" altLang="zh-CN" sz="2400"/>
              <a:t>20Newsgroups and RCV1</a:t>
            </a:r>
            <a:endParaRPr lang="en-US" altLang="zh-CN" sz="2400"/>
          </a:p>
          <a:p>
            <a:endParaRPr lang="en-US" altLang="zh-CN" sz="2400"/>
          </a:p>
          <a:p>
            <a:r>
              <a:rPr lang="en-US" altLang="zh-CN" sz="2400"/>
              <a:t>DescLDA is more effective than the semantic-based DLTC baseline method; and the accuracy is very close to state-of-the-art supervised text classification methods.</a:t>
            </a: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2800">
                <a:sym typeface="+mn-ea"/>
              </a:rPr>
              <a:t>Cross-Lingual Dataless Classification for Many Languages</a:t>
            </a:r>
            <a:endParaRPr sz="2800">
              <a:sym typeface="+mn-ea"/>
            </a:endParaRPr>
          </a:p>
        </p:txBody>
      </p:sp>
      <p:sp>
        <p:nvSpPr>
          <p:cNvPr id="5" name="内容占位符 4"/>
          <p:cNvSpPr/>
          <p:nvPr>
            <p:ph idx="1"/>
          </p:nvPr>
        </p:nvSpPr>
        <p:spPr>
          <a:xfrm>
            <a:off x="838200" y="1825625"/>
            <a:ext cx="10515600" cy="3957320"/>
          </a:xfrm>
        </p:spPr>
        <p:txBody>
          <a:bodyPr>
            <a:normAutofit lnSpcReduction="10000"/>
          </a:bodyPr>
          <a:p>
            <a:r>
              <a:rPr lang="en-US" altLang="zh-CN" sz="2400"/>
              <a:t>Use CLESA (cross-lingual explicit semantic analysis) to embed both foreign language documents and an English label space into a shared semantic space and compute the </a:t>
            </a:r>
            <a:r>
              <a:rPr lang="en-US" altLang="zh-CN" sz="2400">
                <a:sym typeface="+mn-ea"/>
              </a:rPr>
              <a:t>semantic </a:t>
            </a:r>
            <a:r>
              <a:rPr lang="en-US" altLang="zh-CN" sz="2400"/>
              <a:t>similarity.</a:t>
            </a:r>
            <a:endParaRPr lang="en-US" altLang="zh-CN" sz="2400"/>
          </a:p>
          <a:p>
            <a:endParaRPr lang="en-US" altLang="zh-CN" sz="2400"/>
          </a:p>
          <a:p>
            <a:r>
              <a:rPr lang="en-US" altLang="zh-CN"/>
              <a:t>Data: </a:t>
            </a:r>
            <a:r>
              <a:rPr lang="en-US" altLang="zh-CN" sz="2400"/>
              <a:t>documents in 88 different languages                               </a:t>
            </a:r>
            <a:endParaRPr lang="en-US" altLang="zh-CN" sz="2400"/>
          </a:p>
          <a:p>
            <a:pPr marL="0" indent="0">
              <a:buNone/>
            </a:pPr>
            <a:r>
              <a:rPr lang="en-US" altLang="zh-CN" sz="2400"/>
              <a:t>              two benchmarks, TED and RCV2</a:t>
            </a:r>
            <a:endParaRPr lang="en-US" altLang="zh-CN"/>
          </a:p>
          <a:p>
            <a:endParaRPr lang="en-US" altLang="zh-CN"/>
          </a:p>
          <a:p>
            <a:r>
              <a:rPr lang="en-US" altLang="zh-CN" sz="2400"/>
              <a:t>Cross-lingual dataless classification outperforms supervised learning methods when a large collection of annotated documents is not available.</a:t>
            </a: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2800">
                <a:sym typeface="+mn-ea"/>
              </a:rPr>
              <a:t>Joint Embedding of Hierarchical Categories and Entities</a:t>
            </a:r>
            <a:endParaRPr sz="2800">
              <a:sym typeface="+mn-ea"/>
            </a:endParaRPr>
          </a:p>
        </p:txBody>
      </p:sp>
      <p:sp>
        <p:nvSpPr>
          <p:cNvPr id="5" name="内容占位符 4"/>
          <p:cNvSpPr/>
          <p:nvPr>
            <p:ph idx="1"/>
          </p:nvPr>
        </p:nvSpPr>
        <p:spPr>
          <a:xfrm>
            <a:off x="838200" y="1825625"/>
            <a:ext cx="10515600" cy="4585335"/>
          </a:xfrm>
        </p:spPr>
        <p:txBody>
          <a:bodyPr>
            <a:normAutofit lnSpcReduction="20000"/>
          </a:bodyPr>
          <a:p>
            <a:r>
              <a:rPr lang="en-US" altLang="zh-CN" sz="2400"/>
              <a:t>The Category Embedding model (CE model) extends the entity embedding method of by using category information with entities to learn entity and category embeddings. The Hierarchical Category Embedding model (HCE model) extends CE model by integrating categories’ hierarchical structure. </a:t>
            </a:r>
            <a:endParaRPr lang="en-US" altLang="zh-CN" sz="2400"/>
          </a:p>
          <a:p>
            <a:endParaRPr lang="en-US" altLang="zh-CN" sz="2400"/>
          </a:p>
          <a:p>
            <a:r>
              <a:rPr lang="en-US" altLang="zh-CN"/>
              <a:t>Data:  </a:t>
            </a:r>
            <a:r>
              <a:rPr lang="en-US" altLang="zh-CN" sz="2400">
                <a:sym typeface="+mn-ea"/>
              </a:rPr>
              <a:t>RCV1   </a:t>
            </a:r>
            <a:endParaRPr lang="en-US" altLang="zh-CN" sz="2400">
              <a:sym typeface="+mn-ea"/>
            </a:endParaRPr>
          </a:p>
          <a:p>
            <a:pPr marL="0" indent="0">
              <a:buNone/>
            </a:pPr>
            <a:r>
              <a:rPr lang="en-US" altLang="zh-CN" sz="2400"/>
              <a:t>               </a:t>
            </a:r>
            <a:endParaRPr lang="en-US" altLang="zh-CN" sz="2400"/>
          </a:p>
          <a:p>
            <a:pPr marL="0" indent="0">
              <a:buNone/>
            </a:pPr>
            <a:r>
              <a:rPr lang="en-US" altLang="zh-CN" sz="2400"/>
              <a:t>               Newsgroup                     </a:t>
            </a:r>
            <a:endParaRPr lang="en-US" altLang="zh-CN" sz="2400"/>
          </a:p>
          <a:p>
            <a:pPr marL="0" indent="0">
              <a:buNone/>
            </a:pPr>
            <a:r>
              <a:rPr lang="en-US" altLang="zh-CN" sz="2400"/>
              <a:t>               http://qwone.com/∼jason/20Newsgroups/</a:t>
            </a:r>
            <a:endParaRPr lang="en-US" altLang="zh-CN" sz="2400"/>
          </a:p>
          <a:p>
            <a:pPr marL="0" indent="0">
              <a:buNone/>
            </a:pPr>
            <a:endParaRPr lang="en-US" altLang="zh-CN" sz="2400"/>
          </a:p>
          <a:p>
            <a:r>
              <a:rPr lang="en-US" altLang="zh-CN" sz="2400"/>
              <a:t>The model produces state of the art performance on both concept categorization and dataless hierarchical classification.</a:t>
            </a:r>
            <a:endParaRPr lang="en-US"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2800">
                <a:sym typeface="+mn-ea"/>
              </a:rPr>
              <a:t>A Pseudo Label based Dataless Naive Bayes Algorithm with Seed Words</a:t>
            </a:r>
            <a:endParaRPr sz="2800">
              <a:sym typeface="+mn-ea"/>
            </a:endParaRPr>
          </a:p>
        </p:txBody>
      </p:sp>
      <p:sp>
        <p:nvSpPr>
          <p:cNvPr id="5" name="内容占位符 4"/>
          <p:cNvSpPr/>
          <p:nvPr>
            <p:ph idx="1"/>
          </p:nvPr>
        </p:nvSpPr>
        <p:spPr>
          <a:xfrm>
            <a:off x="838200" y="1825625"/>
            <a:ext cx="10515600" cy="4585335"/>
          </a:xfrm>
        </p:spPr>
        <p:txBody>
          <a:bodyPr>
            <a:normAutofit fontScale="90000" lnSpcReduction="10000"/>
          </a:bodyPr>
          <a:p>
            <a:r>
              <a:rPr lang="en-US" altLang="zh-CN" sz="2400"/>
              <a:t>We initialize pseudo-labels for each document using seed word occurrences, and employ the expectation maximization algorithm to train PL-DNB in a semi-supervised manner. The pseudo-labels are iteratively updated using a mixture of seed word occurrences and estimations of label posteriors. </a:t>
            </a:r>
            <a:endParaRPr lang="en-US" altLang="zh-CN" sz="2400"/>
          </a:p>
          <a:p>
            <a:endParaRPr lang="en-US" altLang="zh-CN" sz="2400"/>
          </a:p>
          <a:p>
            <a:r>
              <a:rPr lang="en-US" altLang="zh-CN"/>
              <a:t>Data:  </a:t>
            </a:r>
            <a:r>
              <a:rPr lang="en-US" altLang="zh-CN" sz="2400"/>
              <a:t>Reuters </a:t>
            </a:r>
            <a:endParaRPr lang="en-US" altLang="zh-CN" sz="2400"/>
          </a:p>
          <a:p>
            <a:pPr marL="0" indent="0">
              <a:buNone/>
            </a:pPr>
            <a:r>
              <a:rPr lang="en-US" altLang="zh-CN" sz="2400"/>
              <a:t>               http://kdd.ics.uci.edu/database/reuters21578/reuters21578.html</a:t>
            </a:r>
            <a:endParaRPr lang="en-US" altLang="zh-CN" sz="2400"/>
          </a:p>
          <a:p>
            <a:pPr marL="0" indent="0">
              <a:buNone/>
            </a:pPr>
            <a:r>
              <a:rPr lang="en-US" altLang="zh-CN" sz="2400"/>
              <a:t>               Newsgroup                        </a:t>
            </a:r>
            <a:endParaRPr lang="en-US" altLang="zh-CN" sz="2400"/>
          </a:p>
          <a:p>
            <a:pPr marL="0" indent="0">
              <a:buNone/>
            </a:pPr>
            <a:r>
              <a:rPr lang="en-US" altLang="zh-CN" sz="2400"/>
              <a:t>               http://qwone.com/∼jason/20Newsgroups/</a:t>
            </a:r>
            <a:endParaRPr lang="en-US" altLang="zh-CN" sz="2400"/>
          </a:p>
          <a:p>
            <a:pPr marL="0" indent="0">
              <a:buNone/>
            </a:pPr>
            <a:endParaRPr lang="en-US" altLang="zh-CN" sz="2400"/>
          </a:p>
          <a:p>
            <a:r>
              <a:rPr lang="en-US" altLang="zh-CN" sz="2400"/>
              <a:t>PL-DNB outperforms traditional dataless text classification algorithms with seed words. Especially, PL-DNB performs well on the imbalanced dataset.</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194810" y="2763520"/>
            <a:ext cx="4940935" cy="829945"/>
          </a:xfrm>
          <a:prstGeom prst="rect">
            <a:avLst/>
          </a:prstGeom>
          <a:noFill/>
        </p:spPr>
        <p:txBody>
          <a:bodyPr wrap="square" rtlCol="0">
            <a:spAutoFit/>
          </a:bodyPr>
          <a:p>
            <a:r>
              <a:rPr lang="en-US" altLang="zh-CN" sz="4800"/>
              <a:t>Thank you !</a:t>
            </a:r>
            <a:endParaRPr lang="en-US" altLang="zh-CN" sz="4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5149</Words>
  <Application>WPS 文字</Application>
  <PresentationFormat>宽屏</PresentationFormat>
  <Paragraphs>94</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方正书宋_GBK</vt:lpstr>
      <vt:lpstr>Wingdings</vt:lpstr>
      <vt:lpstr>Calibri Light</vt:lpstr>
      <vt:lpstr>Helvetica Neue</vt:lpstr>
      <vt:lpstr>Calibri</vt:lpstr>
      <vt:lpstr>微软雅黑</vt:lpstr>
      <vt:lpstr>HYQiHeiKW</vt:lpstr>
      <vt:lpstr>宋体</vt:lpstr>
      <vt:lpstr>Arial Unicode MS</vt:lpstr>
      <vt:lpstr>HYShuSongErKW</vt:lpstr>
      <vt:lpstr>宋体-简</vt:lpstr>
      <vt:lpstr>Office 主题</vt:lpstr>
      <vt:lpstr>Dataless Text Classification Conclusion And Work Plan</vt:lpstr>
      <vt:lpstr>Text Classification</vt:lpstr>
      <vt:lpstr>On Dataless Hierarchical Text Classification</vt:lpstr>
      <vt:lpstr>On Dataless Hierarchical Text Classification</vt:lpstr>
      <vt:lpstr>Descriptive LDA (DescLDA)</vt:lpstr>
      <vt:lpstr>Cross-Lingual Dataless Classification for Many Languages</vt:lpstr>
      <vt:lpstr>Joint Embedding of Hierarchical Categories and Entities</vt:lpstr>
      <vt:lpstr>A Pseudo Label based Dataless Naive Bayes Algorithm with Seed Words</vt:lpstr>
      <vt:lpstr>PowerPoint 演示文稿</vt:lpstr>
      <vt:lpstr>Related references</vt:lpstr>
      <vt:lpstr>Related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tanglimpse</dc:creator>
  <cp:lastModifiedBy>tanglimpse</cp:lastModifiedBy>
  <cp:revision>3</cp:revision>
  <dcterms:created xsi:type="dcterms:W3CDTF">2019-03-16T13:28:55Z</dcterms:created>
  <dcterms:modified xsi:type="dcterms:W3CDTF">2019-03-16T13:28:55Z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2052-1.0.0.1113</vt:lpwstr>
  </property>
</Properties>
</file>