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6" r:id="rId3"/>
    <p:sldId id="342" r:id="rId4"/>
    <p:sldId id="343" r:id="rId5"/>
    <p:sldId id="344" r:id="rId6"/>
    <p:sldId id="345" r:id="rId7"/>
    <p:sldId id="327" r:id="rId8"/>
    <p:sldId id="346" r:id="rId9"/>
    <p:sldId id="332" r:id="rId10"/>
    <p:sldId id="328" r:id="rId11"/>
    <p:sldId id="330" r:id="rId12"/>
    <p:sldId id="349" r:id="rId13"/>
    <p:sldId id="323" r:id="rId14"/>
    <p:sldId id="350" r:id="rId15"/>
    <p:sldId id="348" r:id="rId16"/>
    <p:sldId id="308" r:id="rId17"/>
    <p:sldId id="351" r:id="rId18"/>
    <p:sldId id="352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59179760064239"/>
          <c:y val="3.3307250656167978E-2"/>
          <c:w val="0.82692266206450216"/>
          <c:h val="0.36693667979002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labeled documents per label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0.69099999999999995</c:v>
                </c:pt>
                <c:pt idx="1">
                  <c:v>0.48700000000000021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E-4E71-A370-E210E6B637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 labeled documents per label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0.78600000000000003</c:v>
                </c:pt>
                <c:pt idx="1">
                  <c:v>0.54100000000000004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E-4E71-A370-E210E6B637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Dataless 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0.65300000000000036</c:v>
                </c:pt>
                <c:pt idx="1">
                  <c:v>0.47000000000000008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4E-4E71-A370-E210E6B637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Dataless Bootstrapping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0.74200000000000033</c:v>
                </c:pt>
                <c:pt idx="1">
                  <c:v>0.53600000000000003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4E-4E71-A370-E210E6B6379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Cross-lingual Embedding (TED)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1">
                  <c:v>0.29200000000000015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4E-4E71-A370-E210E6B6379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Cross-lingual Embedding (Europarl)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micro-F1 over 4 labels and 13 languages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1">
                  <c:v>0.32000000000000017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4E-4E71-A370-E210E6B63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552256"/>
        <c:axId val="181553792"/>
      </c:barChart>
      <c:catAx>
        <c:axId val="181552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1553792"/>
        <c:crosses val="autoZero"/>
        <c:auto val="1"/>
        <c:lblAlgn val="ctr"/>
        <c:lblOffset val="100"/>
        <c:noMultiLvlLbl val="0"/>
      </c:catAx>
      <c:valAx>
        <c:axId val="18155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552256"/>
        <c:crosses val="autoZero"/>
        <c:crossBetween val="between"/>
      </c:valAx>
      <c:spPr>
        <a:ln>
          <a:solidFill>
            <a:schemeClr val="bg1">
              <a:lumMod val="6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Fully Supervised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0.50800000000000001</c:v>
                </c:pt>
                <c:pt idx="1">
                  <c:v>0.46800000000000008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D-4068-9310-0D1DC53AA3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 labeled documents per label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0.31600000000000017</c:v>
                </c:pt>
                <c:pt idx="1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D-4068-9310-0D1DC53AA3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150 labeled documents per label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0.36000000000000015</c:v>
                </c:pt>
                <c:pt idx="1">
                  <c:v>0.28900000000000015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D-4068-9310-0D1DC53AA3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Dataless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0.38900000000000018</c:v>
                </c:pt>
                <c:pt idx="1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D-4068-9310-0D1DC53AA31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Dataless Tuned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0.44</c:v>
                </c:pt>
                <c:pt idx="1">
                  <c:v>0.28600000000000014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D-4068-9310-0D1DC53AA31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Cross-lingual Embedding (TED)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1">
                  <c:v>0.23800000000000004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D-4068-9310-0D1DC53AA31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Cross-lingual Embedding (Europarl)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English</c:v>
                </c:pt>
                <c:pt idx="1">
                  <c:v>Averaged macro-F1 over 15 labels and 12 languages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1">
                  <c:v>0.16600000000000001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D-4068-9310-0D1DC53AA3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473856"/>
        <c:axId val="180475392"/>
      </c:barChart>
      <c:catAx>
        <c:axId val="180473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0475392"/>
        <c:crosses val="autoZero"/>
        <c:auto val="1"/>
        <c:lblAlgn val="ctr"/>
        <c:lblOffset val="100"/>
        <c:noMultiLvlLbl val="0"/>
      </c:catAx>
      <c:valAx>
        <c:axId val="180475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473856"/>
        <c:crosses val="autoZero"/>
        <c:crossBetween val="between"/>
      </c:valAx>
      <c:spPr>
        <a:ln>
          <a:solidFill>
            <a:schemeClr val="bg1">
              <a:lumMod val="75000"/>
            </a:schemeClr>
          </a:solidFill>
        </a:ln>
      </c:spPr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EFA2B-672E-4D18-A835-BD520E2AC0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Document classification is a classic</a:t>
            </a:r>
            <a:r>
              <a:rPr lang="en-US" altLang="zh-CN" baseline="0" dirty="0" smtClean="0"/>
              <a:t> problem for text mining and </a:t>
            </a:r>
            <a:r>
              <a:rPr lang="en-US" altLang="zh-CN" baseline="0" dirty="0" err="1" smtClean="0"/>
              <a:t>nlp</a:t>
            </a:r>
            <a:r>
              <a:rPr lang="en-US" altLang="zh-CN" baseline="0" dirty="0" smtClean="0"/>
              <a:t> applications. The task is to predict the label of a document. 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Traditional classification often treat</a:t>
            </a:r>
            <a:r>
              <a:rPr lang="en-US" altLang="zh-CN" baseline="0" dirty="0" smtClean="0"/>
              <a:t>s</a:t>
            </a:r>
            <a:r>
              <a:rPr lang="en-US" altLang="en-US" baseline="0" dirty="0" smtClean="0"/>
              <a:t> the labels as numbers or IDs to train a classifier for such task.</a:t>
            </a:r>
          </a:p>
          <a:p>
            <a:endParaRPr lang="en-US" altLang="en-US" dirty="0" smtClean="0"/>
          </a:p>
          <a:p>
            <a:r>
              <a:rPr lang="en-US" altLang="zh-CN" dirty="0" smtClean="0"/>
              <a:t>However as a human, if I want you</a:t>
            </a:r>
            <a:r>
              <a:rPr lang="en-US" altLang="zh-CN" baseline="0" dirty="0" smtClean="0"/>
              <a:t> to choose a label of the document like this</a:t>
            </a:r>
            <a:r>
              <a:rPr lang="en-US" altLang="en-US" baseline="0" dirty="0" smtClean="0"/>
              <a:t>, can you tell me which label it is?  </a:t>
            </a:r>
          </a:p>
          <a:p>
            <a:endParaRPr lang="en-US" altLang="en-US" baseline="0" dirty="0" smtClean="0"/>
          </a:p>
          <a:p>
            <a:r>
              <a:rPr lang="en-US" altLang="zh-CN" baseline="0" dirty="0" smtClean="0"/>
              <a:t>No, right?  But if I give you the label names, you can easily tell me the decision without any problem</a:t>
            </a:r>
            <a:r>
              <a:rPr lang="en-US" altLang="en-US" baseline="0" dirty="0" smtClean="0"/>
              <a:t>. 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So the labels really carry a lot of information about the category meaning. If we know the label names, we can even classify the document without any labeled data. 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But even with label names, the traditional classification models still treat the labels as numbers or ids and do not consider this information.</a:t>
            </a:r>
          </a:p>
          <a:p>
            <a:endParaRPr lang="en-US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3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57ED01-C42A-47A2-9C29-76151E8F3DD9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851" tIns="47425" rIns="94851" bIns="4742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19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7F507-01D1-4510-A526-913965E946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8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languages above the line may be good to</a:t>
            </a:r>
            <a:r>
              <a:rPr lang="en-US" baseline="0" dirty="0" smtClean="0"/>
              <a:t>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9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more formal. A five</a:t>
            </a:r>
            <a:r>
              <a:rPr lang="en-US" baseline="0" dirty="0" smtClean="0"/>
              <a:t> step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1B8853-A679-4A08-8A09-5281F94DD58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33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err="1" smtClean="0"/>
              <a:t>dataless</a:t>
            </a:r>
            <a:r>
              <a:rPr lang="en-US" dirty="0" smtClean="0"/>
              <a:t> to Cross-lingual 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8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9D6C-D276-433C-B71E-B37B3D6E7A71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9CDF-C9DF-4776-874C-4125C3D74546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0D68-6C74-48CD-9DB3-A7448A4BE48E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701D-03BE-4226-9035-1886E451092F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87D1-E296-4E75-89E9-42E53200C4C2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90600"/>
            <a:ext cx="44196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572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0C3F-6031-4400-9C5A-10B0C8E28731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C7C9-0597-4211-A33A-0298B0C6852D}" type="datetime1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C1DA-CA8A-4A40-9BC1-649A4DB869B9}" type="datetime1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F86F9-4CC4-4866-B4E0-8B7CEA0DAEFF}" type="datetime1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7451-6104-4C3F-B216-958932E9127B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DAFB-E6BD-4234-A60A-9720538ED829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839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FDD3C-A17F-4C33-9F00-19C5F0FD2535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47851"/>
          </a:xfrm>
        </p:spPr>
        <p:txBody>
          <a:bodyPr>
            <a:noAutofit/>
          </a:bodyPr>
          <a:lstStyle/>
          <a:p>
            <a:r>
              <a:rPr lang="en-US" sz="4000" dirty="0"/>
              <a:t>Cross-lingual </a:t>
            </a:r>
            <a:r>
              <a:rPr lang="en-US" sz="4000" dirty="0" err="1"/>
              <a:t>Dataless</a:t>
            </a:r>
            <a:r>
              <a:rPr lang="en-US" sz="4000" dirty="0"/>
              <a:t> Classification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Many </a:t>
            </a:r>
            <a:r>
              <a:rPr lang="en-US" sz="4000" dirty="0"/>
              <a:t>Languages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423645"/>
            <a:ext cx="8534400" cy="20574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Yangqiu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Song,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Shyam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Upadhyay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Haoruo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Peng, and Dan Roth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2" y="6519446"/>
            <a:ext cx="321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</a:rPr>
              <a:t>Much of the work was done at UIUC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6" descr="Image result for uiuc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38400" y="4628981"/>
            <a:ext cx="483219" cy="627938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5450629"/>
            <a:ext cx="5238750" cy="628494"/>
          </a:xfrm>
          <a:prstGeom prst="rect">
            <a:avLst/>
          </a:prstGeom>
        </p:spPr>
      </p:pic>
      <p:pic>
        <p:nvPicPr>
          <p:cNvPr id="14" name="Picture 10" descr="ccg_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621201"/>
            <a:ext cx="3581400" cy="62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Cross-lingual Semantic Similarity</a:t>
            </a:r>
            <a:r>
              <a:rPr lang="en-US" sz="3200" dirty="0" smtClean="0"/>
              <a:t> – </a:t>
            </a:r>
            <a:r>
              <a:rPr lang="en-US" sz="2400" dirty="0" smtClean="0">
                <a:solidFill>
                  <a:srgbClr val="00B0F0"/>
                </a:solidFill>
              </a:rPr>
              <a:t>For One Document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6" y="640327"/>
            <a:ext cx="8839200" cy="5715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Cross-lingual Explicit Semantic Analysis (CLESA)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sz="2000" dirty="0" smtClean="0"/>
              <a:t>Build inverted index of English and L-Wikipedia</a:t>
            </a:r>
          </a:p>
          <a:p>
            <a:pPr lvl="1"/>
            <a:r>
              <a:rPr lang="en-US" sz="2000" dirty="0" smtClean="0"/>
              <a:t>Search using </a:t>
            </a:r>
            <a:r>
              <a:rPr lang="en-US" sz="2000" dirty="0" smtClean="0">
                <a:solidFill>
                  <a:srgbClr val="0070C0"/>
                </a:solidFill>
              </a:rPr>
              <a:t>English label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70C0"/>
                </a:solidFill>
              </a:rPr>
              <a:t>L-language document </a:t>
            </a:r>
            <a:r>
              <a:rPr lang="en-US" sz="2000" dirty="0" smtClean="0"/>
              <a:t>as queries</a:t>
            </a:r>
          </a:p>
          <a:p>
            <a:pPr lvl="1"/>
            <a:r>
              <a:rPr lang="en-US" sz="2000" dirty="0" smtClean="0"/>
              <a:t>Compute similarity based on the intersected Wikipedia titles 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08369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Martin </a:t>
            </a:r>
            <a:r>
              <a:rPr lang="en-US" sz="1400" dirty="0" err="1">
                <a:latin typeface="+mj-lt"/>
              </a:rPr>
              <a:t>Potthast</a:t>
            </a:r>
            <a:r>
              <a:rPr lang="en-US" sz="1400" dirty="0">
                <a:latin typeface="+mj-lt"/>
              </a:rPr>
              <a:t>, Benno Stein, </a:t>
            </a:r>
            <a:r>
              <a:rPr lang="en-US" sz="1400" dirty="0" smtClean="0">
                <a:latin typeface="+mj-lt"/>
              </a:rPr>
              <a:t>and </a:t>
            </a:r>
            <a:r>
              <a:rPr lang="en-US" sz="1400" dirty="0" err="1" smtClean="0">
                <a:latin typeface="+mj-lt"/>
              </a:rPr>
              <a:t>Maik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Anderka</a:t>
            </a:r>
            <a:r>
              <a:rPr lang="en-US" sz="1400" dirty="0">
                <a:latin typeface="+mj-lt"/>
              </a:rPr>
              <a:t>. A </a:t>
            </a:r>
            <a:r>
              <a:rPr lang="en-US" sz="1400" dirty="0" err="1">
                <a:latin typeface="+mj-lt"/>
              </a:rPr>
              <a:t>wikipedia</a:t>
            </a:r>
            <a:r>
              <a:rPr lang="en-US" sz="1400" dirty="0">
                <a:latin typeface="+mj-lt"/>
              </a:rPr>
              <a:t>-based multilingual </a:t>
            </a:r>
            <a:r>
              <a:rPr lang="en-US" sz="1400" dirty="0" smtClean="0">
                <a:latin typeface="+mj-lt"/>
              </a:rPr>
              <a:t>retrieval </a:t>
            </a:r>
            <a:r>
              <a:rPr lang="es-ES" sz="1400" dirty="0" err="1" smtClean="0">
                <a:latin typeface="+mj-lt"/>
              </a:rPr>
              <a:t>model</a:t>
            </a:r>
            <a:r>
              <a:rPr lang="es-ES" sz="1400" dirty="0">
                <a:latin typeface="+mj-lt"/>
              </a:rPr>
              <a:t>. In ECIR, </a:t>
            </a:r>
            <a:r>
              <a:rPr lang="es-ES" sz="1400" dirty="0" err="1">
                <a:latin typeface="+mj-lt"/>
              </a:rPr>
              <a:t>pages</a:t>
            </a:r>
            <a:r>
              <a:rPr lang="es-ES" sz="1400" dirty="0">
                <a:latin typeface="+mj-lt"/>
              </a:rPr>
              <a:t> 522–530, 2008</a:t>
            </a:r>
            <a:r>
              <a:rPr lang="es-ES" sz="1400" dirty="0" smtClean="0">
                <a:latin typeface="+mj-lt"/>
              </a:rPr>
              <a:t>.</a:t>
            </a:r>
          </a:p>
          <a:p>
            <a:r>
              <a:rPr lang="en-US" sz="1400" dirty="0">
                <a:latin typeface="+mj-lt"/>
              </a:rPr>
              <a:t>Philipp </a:t>
            </a:r>
            <a:r>
              <a:rPr lang="en-US" sz="1400" dirty="0" err="1">
                <a:latin typeface="+mj-lt"/>
              </a:rPr>
              <a:t>Sorg</a:t>
            </a:r>
            <a:r>
              <a:rPr lang="en-US" sz="1400" dirty="0">
                <a:latin typeface="+mj-lt"/>
              </a:rPr>
              <a:t> and Philipp </a:t>
            </a:r>
            <a:r>
              <a:rPr lang="en-US" sz="1400" dirty="0" smtClean="0">
                <a:latin typeface="+mj-lt"/>
              </a:rPr>
              <a:t>Cimiano. Exploiting </a:t>
            </a:r>
            <a:r>
              <a:rPr lang="en-US" sz="1400" dirty="0" err="1">
                <a:latin typeface="+mj-lt"/>
              </a:rPr>
              <a:t>wikipedia</a:t>
            </a:r>
            <a:r>
              <a:rPr lang="en-US" sz="1400" dirty="0">
                <a:latin typeface="+mj-lt"/>
              </a:rPr>
              <a:t> for cross-lingual and </a:t>
            </a:r>
            <a:r>
              <a:rPr lang="en-US" sz="1400" dirty="0" smtClean="0">
                <a:latin typeface="+mj-lt"/>
              </a:rPr>
              <a:t>multilingual information </a:t>
            </a:r>
            <a:r>
              <a:rPr lang="en-US" sz="1400" dirty="0">
                <a:latin typeface="+mj-lt"/>
              </a:rPr>
              <a:t>retrieval. Data and Knowledge </a:t>
            </a:r>
            <a:r>
              <a:rPr lang="en-US" sz="1400" dirty="0" smtClean="0">
                <a:latin typeface="+mj-lt"/>
              </a:rPr>
              <a:t>Engineering, 74:26–45</a:t>
            </a:r>
            <a:r>
              <a:rPr lang="en-US" sz="1400" dirty="0">
                <a:latin typeface="+mj-lt"/>
              </a:rPr>
              <a:t>, 2012</a:t>
            </a:r>
            <a:r>
              <a:rPr lang="en-US" sz="1400" dirty="0" smtClean="0">
                <a:latin typeface="+mj-lt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46" y="2535012"/>
            <a:ext cx="13821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English Label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813" y="2992223"/>
            <a:ext cx="77457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Label:</a:t>
            </a:r>
          </a:p>
          <a:p>
            <a:r>
              <a:rPr lang="en-US" dirty="0" smtClean="0"/>
              <a:t>Sports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72" y="1911283"/>
            <a:ext cx="1889601" cy="25845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81456" y="1443696"/>
            <a:ext cx="16908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Hindi Document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918696" y="1480823"/>
            <a:ext cx="2149642" cy="2411261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4615291" y="1448286"/>
            <a:ext cx="2149642" cy="247267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86858" y="1713587"/>
            <a:ext cx="181331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English Wikipedia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20215" y="1707652"/>
            <a:ext cx="164500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Hindi Wikipedia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38294" y="3069898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90694" y="3498948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17389" y="2578943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21771" y="2909755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42696" y="3598055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087416" y="3004914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79054" y="341487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07121" y="3281272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712145" y="3631424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76543" y="2390534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6007" y="2434548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17132" y="2477017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79119" y="3136037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74763" y="2324617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5672" y="2578943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033439" y="3013329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238560" y="2812327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4515" y="3507086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20828" y="3403213"/>
            <a:ext cx="152400" cy="152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68436" y="3278486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97971" y="2382612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55406" y="255484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10827" y="2459767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157715" y="3533382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21" idx="5"/>
            <a:endCxn id="29" idx="2"/>
          </p:cNvCxnSpPr>
          <p:nvPr/>
        </p:nvCxnSpPr>
        <p:spPr>
          <a:xfrm flipV="1">
            <a:off x="3547471" y="2510748"/>
            <a:ext cx="1368536" cy="198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6"/>
            <a:endCxn id="34" idx="2"/>
          </p:cNvCxnSpPr>
          <p:nvPr/>
        </p:nvCxnSpPr>
        <p:spPr>
          <a:xfrm flipV="1">
            <a:off x="2920836" y="2655143"/>
            <a:ext cx="2534836" cy="699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7" idx="6"/>
            <a:endCxn id="37" idx="2"/>
          </p:cNvCxnSpPr>
          <p:nvPr/>
        </p:nvCxnSpPr>
        <p:spPr>
          <a:xfrm flipV="1">
            <a:off x="2864545" y="3583286"/>
            <a:ext cx="2549970" cy="12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6" idx="6"/>
            <a:endCxn id="38" idx="2"/>
          </p:cNvCxnSpPr>
          <p:nvPr/>
        </p:nvCxnSpPr>
        <p:spPr>
          <a:xfrm>
            <a:off x="3959521" y="3357472"/>
            <a:ext cx="2461307" cy="121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1381880" y="2642826"/>
            <a:ext cx="850495" cy="14562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360057" y="2817220"/>
            <a:ext cx="80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 rot="10800000">
            <a:off x="6350963" y="2590503"/>
            <a:ext cx="850495" cy="14562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372992" y="2769111"/>
            <a:ext cx="80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2767203" y="3285882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419394" y="2579872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434675" y="3598055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807654" y="3289727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703515" y="3631424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65843" y="2375785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918012" y="2426543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462960" y="2566403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79119" y="3127342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414515" y="3497188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12817" y="3403213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4235971" y="3738950"/>
            <a:ext cx="230931" cy="28362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509371" y="4061857"/>
            <a:ext cx="171393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Cosine Similarity</a:t>
            </a:r>
          </a:p>
          <a:p>
            <a:r>
              <a:rPr lang="en-US" dirty="0" smtClean="0"/>
              <a:t>cos[</a:t>
            </a:r>
            <a:r>
              <a:rPr lang="en-US" dirty="0" smtClean="0">
                <a:latin typeface="cmmi10"/>
              </a:rPr>
              <a:t>e</a:t>
            </a:r>
            <a:r>
              <a:rPr lang="en-US" dirty="0" smtClean="0">
                <a:latin typeface="Calibri"/>
              </a:rPr>
              <a:t>(l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), </a:t>
            </a:r>
            <a:r>
              <a:rPr lang="en-US" b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mmi10"/>
              </a:rPr>
              <a:t>h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))]</a:t>
            </a:r>
            <a:endParaRPr lang="en-US" dirty="0"/>
          </a:p>
        </p:txBody>
      </p:sp>
      <p:cxnSp>
        <p:nvCxnSpPr>
          <p:cNvPr id="75" name="Straight Connector 74"/>
          <p:cNvCxnSpPr>
            <a:stCxn id="64" idx="6"/>
            <a:endCxn id="70" idx="2"/>
          </p:cNvCxnSpPr>
          <p:nvPr/>
        </p:nvCxnSpPr>
        <p:spPr>
          <a:xfrm flipV="1">
            <a:off x="3587075" y="3203542"/>
            <a:ext cx="2192044" cy="470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9" idx="1"/>
          </p:cNvCxnSpPr>
          <p:nvPr/>
        </p:nvCxnSpPr>
        <p:spPr>
          <a:xfrm>
            <a:off x="1461496" y="2243886"/>
            <a:ext cx="799116" cy="84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131" y="1805926"/>
            <a:ext cx="184858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Wikipedia Articles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 animBg="1"/>
      <p:bldP spid="57" grpId="0"/>
      <p:bldP spid="58" grpId="0" animBg="1"/>
      <p:bldP spid="59" grpId="0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Bootstrapping with </a:t>
            </a:r>
            <a:r>
              <a:rPr lang="en-US" dirty="0" smtClean="0">
                <a:solidFill>
                  <a:srgbClr val="00B0F0"/>
                </a:solidFill>
              </a:rPr>
              <a:t>Unlabeled Data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/>
          <a:lstStyle/>
          <a:p>
            <a:r>
              <a:rPr lang="en-US" dirty="0" smtClean="0"/>
              <a:t>Initialize N documents for each label</a:t>
            </a:r>
          </a:p>
          <a:p>
            <a:pPr lvl="1"/>
            <a:r>
              <a:rPr lang="en-US" dirty="0" smtClean="0"/>
              <a:t>P</a:t>
            </a:r>
            <a:r>
              <a:rPr lang="en-US" b="0" dirty="0" smtClean="0"/>
              <a:t>ure similarity based classifications</a:t>
            </a:r>
          </a:p>
          <a:p>
            <a:r>
              <a:rPr lang="en-US" dirty="0" smtClean="0"/>
              <a:t>Train a classifier to label N more documents</a:t>
            </a:r>
          </a:p>
          <a:p>
            <a:pPr lvl="1"/>
            <a:r>
              <a:rPr lang="en-US" dirty="0" smtClean="0"/>
              <a:t>Continue to label more data until no unlabeled document exists</a:t>
            </a:r>
            <a:endParaRPr lang="en-US" dirty="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6553200" y="5867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2286000" y="5029200"/>
            <a:ext cx="304800" cy="304800"/>
          </a:xfrm>
          <a:prstGeom prst="ellipse">
            <a:avLst/>
          </a:prstGeom>
          <a:solidFill>
            <a:srgbClr val="5361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5105400" y="57150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5638800" y="47244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5029200" y="51054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3886200" y="51816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3200400" y="56388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3505200" y="60198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3124200" y="49530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5791200" y="40386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4038600" y="57150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6019800" y="55626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05400" y="57150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6096000" y="51054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5638800" y="47244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5029200" y="51054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86200" y="51816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200400" y="56388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3505200" y="60198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124200" y="49530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419600" y="3810000"/>
            <a:ext cx="381000" cy="289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4038600" y="46482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4038600" y="57150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/>
          <p:cNvSpPr>
            <a:spLocks noChangeArrowheads="1"/>
          </p:cNvSpPr>
          <p:nvPr/>
        </p:nvSpPr>
        <p:spPr bwMode="auto">
          <a:xfrm>
            <a:off x="5791200" y="4038600"/>
            <a:ext cx="304800" cy="304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648200" y="3810000"/>
            <a:ext cx="76200" cy="2895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7200" y="1143000"/>
            <a:ext cx="7848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Application of world knowledge of label meaning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457200" y="2286000"/>
            <a:ext cx="7848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Domain </a:t>
            </a:r>
            <a:r>
              <a:rPr lang="en-US" altLang="zh-CN" sz="2800" dirty="0" smtClean="0"/>
              <a:t>adaptation</a:t>
            </a:r>
            <a:endParaRPr lang="en-US" sz="2800" dirty="0"/>
          </a:p>
        </p:txBody>
      </p:sp>
      <p:sp>
        <p:nvSpPr>
          <p:cNvPr id="49" name="Rectangle 48"/>
          <p:cNvSpPr/>
          <p:nvPr/>
        </p:nvSpPr>
        <p:spPr>
          <a:xfrm>
            <a:off x="381000" y="5334000"/>
            <a:ext cx="194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Mobile games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86600" y="5715000"/>
            <a:ext cx="979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Sports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6968142"/>
      </p:ext>
    </p:extLst>
  </p:cSld>
  <p:clrMapOvr>
    <a:masterClrMapping/>
  </p:clrMapOvr>
  <p:transition advTm="250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1" grpId="0" animBg="1"/>
      <p:bldP spid="42" grpId="0" animBg="1"/>
      <p:bldP spid="40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198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existing </a:t>
            </a:r>
            <a:r>
              <a:rPr lang="en-US" dirty="0"/>
              <a:t>multilingual text categorization collections:</a:t>
            </a:r>
          </a:p>
          <a:p>
            <a:pPr lvl="1"/>
            <a:r>
              <a:rPr lang="en-US" dirty="0" smtClean="0"/>
              <a:t>TED:   </a:t>
            </a:r>
            <a:r>
              <a:rPr lang="en-US" dirty="0" smtClean="0">
                <a:solidFill>
                  <a:srgbClr val="0070C0"/>
                </a:solidFill>
              </a:rPr>
              <a:t>13 </a:t>
            </a:r>
            <a:r>
              <a:rPr lang="en-US" dirty="0">
                <a:solidFill>
                  <a:srgbClr val="0070C0"/>
                </a:solidFill>
              </a:rPr>
              <a:t>languages</a:t>
            </a:r>
            <a:r>
              <a:rPr lang="en-US" dirty="0"/>
              <a:t>; 15 labels; 1200 </a:t>
            </a:r>
            <a:r>
              <a:rPr lang="en-US" dirty="0" smtClean="0"/>
              <a:t>docs/label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RCV2: </a:t>
            </a:r>
            <a:r>
              <a:rPr lang="en-US" dirty="0" smtClean="0">
                <a:solidFill>
                  <a:srgbClr val="0070C0"/>
                </a:solidFill>
              </a:rPr>
              <a:t>13 </a:t>
            </a:r>
            <a:r>
              <a:rPr lang="en-US" dirty="0">
                <a:solidFill>
                  <a:srgbClr val="0070C0"/>
                </a:solidFill>
              </a:rPr>
              <a:t>languages</a:t>
            </a:r>
            <a:r>
              <a:rPr lang="en-US" dirty="0"/>
              <a:t>; 4 labels (top level); </a:t>
            </a:r>
            <a:r>
              <a:rPr lang="en-US" dirty="0" smtClean="0">
                <a:latin typeface="Calibri"/>
              </a:rPr>
              <a:t>10</a:t>
            </a:r>
            <a:r>
              <a:rPr lang="en-US" baseline="30000" dirty="0" smtClean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—10</a:t>
            </a:r>
            <a:r>
              <a:rPr lang="en-US" baseline="30000" dirty="0" smtClean="0">
                <a:latin typeface="Calibri"/>
              </a:rPr>
              <a:t>4</a:t>
            </a:r>
            <a:r>
              <a:rPr lang="en-US" dirty="0"/>
              <a:t> </a:t>
            </a:r>
            <a:r>
              <a:rPr lang="en-US" dirty="0" smtClean="0"/>
              <a:t>docs/label.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358525"/>
              </p:ext>
            </p:extLst>
          </p:nvPr>
        </p:nvGraphicFramePr>
        <p:xfrm>
          <a:off x="4724400" y="838200"/>
          <a:ext cx="4171950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959200"/>
              </p:ext>
            </p:extLst>
          </p:nvPr>
        </p:nvGraphicFramePr>
        <p:xfrm>
          <a:off x="12032" y="838200"/>
          <a:ext cx="4191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04800"/>
            <a:ext cx="1698458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TED DATA</a:t>
            </a:r>
            <a:endParaRPr lang="en-US" sz="20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4022" y="308219"/>
            <a:ext cx="16764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RCV DATA</a:t>
            </a:r>
            <a:endParaRPr lang="en-US" sz="2000" b="1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76112" y="2045487"/>
            <a:ext cx="605288" cy="1383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35177" y="1828800"/>
            <a:ext cx="694423" cy="1600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ular Callout 18"/>
          <p:cNvSpPr/>
          <p:nvPr/>
        </p:nvSpPr>
        <p:spPr>
          <a:xfrm>
            <a:off x="2514600" y="228720"/>
            <a:ext cx="3840480" cy="533400"/>
          </a:xfrm>
          <a:prstGeom prst="wedgeRectCallout">
            <a:avLst>
              <a:gd name="adj1" fmla="val -17252"/>
              <a:gd name="adj2" fmla="val 31025"/>
            </a:avLst>
          </a:prstGeom>
          <a:solidFill>
            <a:srgbClr val="FFFFCC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Better than 100 supervised docs/label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Not as good as 500 docs/label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95401" y="1524000"/>
            <a:ext cx="609600" cy="1981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1219200"/>
            <a:ext cx="838200" cy="228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89572" y="1357741"/>
            <a:ext cx="734627" cy="2079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07053" y="1828799"/>
            <a:ext cx="694423" cy="16002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0077" y="1295400"/>
            <a:ext cx="774934" cy="2362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0840" y="1151021"/>
            <a:ext cx="838200" cy="228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08095" y="2286000"/>
            <a:ext cx="601429" cy="11510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67161" y="2286000"/>
            <a:ext cx="689996" cy="11510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8601" y="4198840"/>
            <a:ext cx="3780924" cy="12875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908317" y="4541831"/>
            <a:ext cx="3780924" cy="10969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6172200"/>
            <a:ext cx="3780924" cy="695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9439" y="5466528"/>
            <a:ext cx="84285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Karl Moritz Hermann and Phil </a:t>
            </a:r>
            <a:r>
              <a:rPr lang="en-US" dirty="0" err="1"/>
              <a:t>Blunsom</a:t>
            </a:r>
            <a:r>
              <a:rPr lang="en-US" dirty="0"/>
              <a:t>. Multilingual models for compositional distributed semantics. In ACL, pages 58–68, 2014.</a:t>
            </a:r>
          </a:p>
        </p:txBody>
      </p:sp>
      <p:sp>
        <p:nvSpPr>
          <p:cNvPr id="31" name="Oval 30"/>
          <p:cNvSpPr/>
          <p:nvPr/>
        </p:nvSpPr>
        <p:spPr>
          <a:xfrm>
            <a:off x="219375" y="6063916"/>
            <a:ext cx="3780924" cy="794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22091" y="5476464"/>
            <a:ext cx="2979385" cy="695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094" y="5375048"/>
            <a:ext cx="2354478" cy="794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15" grpId="0" animBg="1"/>
      <p:bldP spid="16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7" grpId="0" animBg="1"/>
      <p:bldP spid="7" grpId="1" animBg="1"/>
      <p:bldP spid="31" grpId="0" animBg="1"/>
      <p:bldP spid="31" grpId="1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existing </a:t>
            </a:r>
            <a:r>
              <a:rPr lang="en-US" dirty="0"/>
              <a:t>multilingual text categorization collections:</a:t>
            </a:r>
          </a:p>
          <a:p>
            <a:pPr lvl="1"/>
            <a:r>
              <a:rPr lang="en-US" dirty="0"/>
              <a:t>TED:   </a:t>
            </a:r>
            <a:r>
              <a:rPr lang="en-US" dirty="0">
                <a:solidFill>
                  <a:srgbClr val="0070C0"/>
                </a:solidFill>
              </a:rPr>
              <a:t>13 languages</a:t>
            </a:r>
            <a:r>
              <a:rPr lang="en-US" dirty="0"/>
              <a:t>; 15 labels; 1200 docs/label.</a:t>
            </a:r>
          </a:p>
          <a:p>
            <a:pPr lvl="1"/>
            <a:r>
              <a:rPr lang="en-US" dirty="0"/>
              <a:t>RCV2: </a:t>
            </a:r>
            <a:r>
              <a:rPr lang="en-US" dirty="0">
                <a:solidFill>
                  <a:srgbClr val="0070C0"/>
                </a:solidFill>
              </a:rPr>
              <a:t>13 languages</a:t>
            </a:r>
            <a:r>
              <a:rPr lang="en-US" dirty="0"/>
              <a:t>; 4 labels (top level); </a:t>
            </a:r>
            <a:r>
              <a:rPr lang="en-US" dirty="0">
                <a:latin typeface="Calibri"/>
              </a:rPr>
              <a:t>10</a:t>
            </a:r>
            <a:r>
              <a:rPr lang="en-US" baseline="30000" dirty="0">
                <a:latin typeface="Calibri"/>
              </a:rPr>
              <a:t>2</a:t>
            </a:r>
            <a:r>
              <a:rPr lang="en-US" dirty="0">
                <a:latin typeface="Calibri"/>
              </a:rPr>
              <a:t>—10</a:t>
            </a:r>
            <a:r>
              <a:rPr lang="en-US" baseline="30000" dirty="0">
                <a:latin typeface="Calibri"/>
              </a:rPr>
              <a:t>4</a:t>
            </a:r>
            <a:r>
              <a:rPr lang="en-US" dirty="0"/>
              <a:t> docs/label.</a:t>
            </a:r>
          </a:p>
          <a:p>
            <a:pPr lvl="1"/>
            <a:endParaRPr lang="en-US" dirty="0"/>
          </a:p>
          <a:p>
            <a:r>
              <a:rPr lang="en-US" dirty="0" smtClean="0"/>
              <a:t>To evaluate the coverage, we generate a new data set.</a:t>
            </a:r>
          </a:p>
          <a:p>
            <a:pPr lvl="1"/>
            <a:r>
              <a:rPr lang="en-US" sz="2600" dirty="0" smtClean="0"/>
              <a:t>20 newsgroups. </a:t>
            </a:r>
          </a:p>
          <a:p>
            <a:pPr lvl="1"/>
            <a:r>
              <a:rPr lang="en-US" sz="2600" dirty="0" smtClean="0"/>
              <a:t>Take </a:t>
            </a:r>
            <a:r>
              <a:rPr lang="en-US" sz="2600" dirty="0" smtClean="0">
                <a:solidFill>
                  <a:srgbClr val="FF0000"/>
                </a:solidFill>
              </a:rPr>
              <a:t>100 documents </a:t>
            </a:r>
            <a:r>
              <a:rPr lang="en-US" sz="2600" dirty="0" smtClean="0"/>
              <a:t>that the </a:t>
            </a:r>
            <a:r>
              <a:rPr lang="en-US" sz="2600" dirty="0" smtClean="0">
                <a:solidFill>
                  <a:srgbClr val="FF0000"/>
                </a:solidFill>
              </a:rPr>
              <a:t>English</a:t>
            </a:r>
            <a:r>
              <a:rPr lang="en-US" sz="2600" dirty="0" smtClean="0"/>
              <a:t> </a:t>
            </a:r>
            <a:r>
              <a:rPr lang="en-US" sz="2600" dirty="0" err="1" smtClean="0"/>
              <a:t>dataless</a:t>
            </a:r>
            <a:r>
              <a:rPr lang="en-US" sz="2600" dirty="0" smtClean="0"/>
              <a:t> classifies </a:t>
            </a:r>
            <a:r>
              <a:rPr lang="en-US" sz="2600" dirty="0" smtClean="0">
                <a:solidFill>
                  <a:srgbClr val="0070C0"/>
                </a:solidFill>
              </a:rPr>
              <a:t>correctly</a:t>
            </a:r>
          </a:p>
          <a:p>
            <a:pPr lvl="1"/>
            <a:r>
              <a:rPr lang="en-US" sz="2600" dirty="0" smtClean="0"/>
              <a:t>Translate to </a:t>
            </a:r>
            <a:r>
              <a:rPr lang="en-US" sz="2600" dirty="0" smtClean="0">
                <a:solidFill>
                  <a:srgbClr val="FF0000"/>
                </a:solidFill>
              </a:rPr>
              <a:t>88 languages</a:t>
            </a:r>
            <a:r>
              <a:rPr lang="en-US" sz="2600" dirty="0" smtClean="0"/>
              <a:t> using Google Translate</a:t>
            </a:r>
          </a:p>
          <a:p>
            <a:pPr lvl="1"/>
            <a:r>
              <a:rPr lang="en-US" sz="2600" dirty="0" smtClean="0"/>
              <a:t>This gives us a multi-lingual collection for which we know the labels</a:t>
            </a:r>
          </a:p>
          <a:p>
            <a:pPr lvl="1"/>
            <a:r>
              <a:rPr lang="en-US" sz="2600" dirty="0" smtClean="0"/>
              <a:t>Evaluate the Cross-lingual </a:t>
            </a:r>
            <a:r>
              <a:rPr lang="en-US" sz="2600" dirty="0" err="1" smtClean="0"/>
              <a:t>dataless</a:t>
            </a:r>
            <a:endParaRPr lang="en-US" sz="2600" dirty="0"/>
          </a:p>
          <a:p>
            <a:endParaRPr lang="en-US" sz="3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9322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88 Languages: Single Document Classification</a:t>
            </a:r>
            <a:endParaRPr lang="en-US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5352229" cy="407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99430" y="5486400"/>
            <a:ext cx="5029200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Size of shared English-Language L title space</a:t>
            </a:r>
            <a:endParaRPr lang="en-US" sz="2000" b="1" dirty="0"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7257229" y="4621928"/>
            <a:ext cx="1250731" cy="457200"/>
          </a:xfrm>
          <a:prstGeom prst="wedgeRectCallout">
            <a:avLst>
              <a:gd name="adj1" fmla="val -171874"/>
              <a:gd name="adj2" fmla="val -56127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Hindi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44062" y="4621928"/>
            <a:ext cx="1250731" cy="457200"/>
          </a:xfrm>
          <a:prstGeom prst="wedgeRectCallout">
            <a:avLst>
              <a:gd name="adj1" fmla="val 269303"/>
              <a:gd name="adj2" fmla="val -3369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Hausa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7272995" y="1447800"/>
            <a:ext cx="1508234" cy="1066800"/>
          </a:xfrm>
          <a:prstGeom prst="wedgeRectCallout">
            <a:avLst>
              <a:gd name="adj1" fmla="val -376413"/>
              <a:gd name="adj2" fmla="val -1004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Dataless</a:t>
            </a:r>
            <a:r>
              <a:rPr lang="en-US" dirty="0" smtClean="0">
                <a:solidFill>
                  <a:schemeClr val="tx1"/>
                </a:solidFill>
              </a:rPr>
              <a:t> classification for English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903888" y="3383973"/>
            <a:ext cx="1828799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Accuracy</a:t>
            </a:r>
            <a:endParaRPr lang="en-US" sz="2000" b="1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US" altLang="zh-CN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76300"/>
            <a:ext cx="8839200" cy="5867400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Document categorization </a:t>
            </a:r>
            <a:r>
              <a:rPr lang="en-US" altLang="zh-CN" dirty="0"/>
              <a:t>without </a:t>
            </a:r>
            <a:r>
              <a:rPr lang="en-US" altLang="zh-CN" smtClean="0"/>
              <a:t>labeled data</a:t>
            </a:r>
            <a:endParaRPr lang="en-US" dirty="0" smtClean="0"/>
          </a:p>
          <a:p>
            <a:pPr lvl="1"/>
            <a:r>
              <a:rPr lang="en-US" dirty="0" smtClean="0"/>
              <a:t>Semantic representation plays the key role</a:t>
            </a:r>
          </a:p>
          <a:p>
            <a:endParaRPr lang="en-US" dirty="0" smtClean="0"/>
          </a:p>
          <a:p>
            <a:r>
              <a:rPr lang="en-US" altLang="zh-CN" dirty="0" smtClean="0"/>
              <a:t>Cross-lingual </a:t>
            </a:r>
            <a:r>
              <a:rPr lang="en-US" altLang="zh-CN" dirty="0" err="1" smtClean="0"/>
              <a:t>dataless</a:t>
            </a:r>
            <a:r>
              <a:rPr lang="en-US" altLang="zh-CN" dirty="0" smtClean="0"/>
              <a:t> classification</a:t>
            </a:r>
          </a:p>
          <a:p>
            <a:pPr lvl="1"/>
            <a:r>
              <a:rPr lang="en-US" dirty="0" smtClean="0"/>
              <a:t>Applied to many languages</a:t>
            </a:r>
          </a:p>
          <a:p>
            <a:pPr lvl="1"/>
            <a:r>
              <a:rPr lang="en-US" dirty="0" smtClean="0"/>
              <a:t>Cross-lingual ESA outperformed standard 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lvl="1"/>
            <a:r>
              <a:rPr lang="en-US" dirty="0" smtClean="0"/>
              <a:t>Comparable supervised learning with 100-200 per-label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Low-resource languages</a:t>
            </a:r>
          </a:p>
          <a:p>
            <a:pPr lvl="1"/>
            <a:r>
              <a:rPr lang="en-US" dirty="0" smtClean="0"/>
              <a:t>Small presence of Wikipedia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3600" y="5486400"/>
            <a:ext cx="2723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Thank You! </a:t>
            </a:r>
            <a:r>
              <a:rPr lang="en-US" sz="3600" dirty="0" smtClean="0">
                <a:solidFill>
                  <a:srgbClr val="00B0F0"/>
                </a:solidFill>
                <a:sym typeface="Wingdings" pitchFamily="2" charset="2"/>
              </a:rPr>
              <a:t>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3" y="0"/>
            <a:ext cx="8991600" cy="1431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Translate 100 documents of </a:t>
            </a:r>
            <a:br>
              <a:rPr lang="en-US" dirty="0" smtClean="0"/>
            </a:br>
            <a:r>
              <a:rPr lang="en-US" dirty="0" smtClean="0"/>
              <a:t>20-newsgroups back to English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53786"/>
            <a:ext cx="508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English ESA based </a:t>
            </a:r>
            <a:r>
              <a:rPr lang="en-US" sz="2400" dirty="0" err="1" smtClean="0">
                <a:solidFill>
                  <a:srgbClr val="00B0F0"/>
                </a:solidFill>
              </a:rPr>
              <a:t>dataless</a:t>
            </a:r>
            <a:r>
              <a:rPr lang="en-US" sz="2400" dirty="0" smtClean="0">
                <a:solidFill>
                  <a:srgbClr val="00B0F0"/>
                </a:solidFill>
              </a:rPr>
              <a:t> classification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48853" y="1910689"/>
            <a:ext cx="5334000" cy="399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0270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E.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Gabrilovich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and S.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Markovitch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. Wikipedia-based Semantic Interpretation for Natural Language Processing. J. of Art.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Intell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. Res. (</a:t>
            </a:r>
            <a:r>
              <a:rPr lang="en-US" altLang="zh-CN" sz="1200" dirty="0">
                <a:solidFill>
                  <a:schemeClr val="tx1">
                    <a:lumMod val="65000"/>
                  </a:schemeClr>
                </a:solidFill>
              </a:rPr>
              <a:t>JAIR).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2009.</a:t>
            </a:r>
          </a:p>
          <a:p>
            <a:endParaRPr lang="en-US" sz="12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M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. Chang, L.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Ratinov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, D. Roth, V.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Srikumar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: Importance of Semantic Representation: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Dataless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Classification. AAAI</a:t>
            </a:r>
            <a:r>
              <a:rPr lang="zh-CN" altLang="en-US" sz="1200" dirty="0">
                <a:solidFill>
                  <a:schemeClr val="tx1">
                    <a:lumMod val="65000"/>
                  </a:schemeClr>
                </a:solidFill>
              </a:rPr>
              <a:t>‘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08.</a:t>
            </a:r>
          </a:p>
          <a:p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Y. Song, D. Roth: On 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dataless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 hierarchical text classification. AAAI’14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Cross-lingual Classification for 88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r>
              <a:rPr lang="en-US" baseline="-25000" dirty="0" smtClean="0"/>
              <a:t>Single document classification without bootstrapping</a:t>
            </a:r>
            <a:endParaRPr lang="en-US" baseline="-25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2861" y="1371600"/>
            <a:ext cx="4496242" cy="348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519222" y="1371601"/>
            <a:ext cx="460191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endCxn id="11" idx="0"/>
          </p:cNvCxnSpPr>
          <p:nvPr/>
        </p:nvCxnSpPr>
        <p:spPr>
          <a:xfrm flipH="1">
            <a:off x="6301739" y="1981200"/>
            <a:ext cx="1752600" cy="320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72739" y="3581400"/>
            <a:ext cx="23622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 bwMode="auto">
          <a:xfrm>
            <a:off x="4320539" y="5181600"/>
            <a:ext cx="396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Hindi: 0.33</a:t>
            </a:r>
            <a:r>
              <a:rPr lang="en-US" sz="2800" kern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/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0.82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82339" y="3962400"/>
            <a:ext cx="36576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10739" y="3962400"/>
            <a:ext cx="10668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 bwMode="auto">
          <a:xfrm>
            <a:off x="2034539" y="5715000"/>
            <a:ext cx="472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Hausa: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0.12/0.08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</a:t>
            </a:r>
            <a:r>
              <a:rPr lang="en-US" dirty="0"/>
              <a:t>Topical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554"/>
            <a:ext cx="8229600" cy="28956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On Feb. 8, Dong Nguyen announced that he would be removing his hit game </a:t>
            </a:r>
            <a:r>
              <a:rPr lang="en-US" dirty="0" err="1" smtClean="0">
                <a:solidFill>
                  <a:srgbClr val="0070C0"/>
                </a:solidFill>
              </a:rPr>
              <a:t>Flappy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Bird</a:t>
            </a:r>
            <a:r>
              <a:rPr lang="en-US" dirty="0" smtClean="0"/>
              <a:t> from both the </a:t>
            </a:r>
            <a:r>
              <a:rPr lang="en-US" dirty="0" err="1" smtClean="0">
                <a:solidFill>
                  <a:srgbClr val="0070C0"/>
                </a:solidFill>
              </a:rPr>
              <a:t>iOS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Android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app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stores</a:t>
            </a:r>
            <a:r>
              <a:rPr lang="en-US" dirty="0" smtClean="0"/>
              <a:t>, saying that the success of the </a:t>
            </a:r>
            <a:r>
              <a:rPr lang="en-US" dirty="0" smtClean="0">
                <a:solidFill>
                  <a:srgbClr val="0070C0"/>
                </a:solidFill>
              </a:rPr>
              <a:t>game</a:t>
            </a:r>
            <a:r>
              <a:rPr lang="en-US" dirty="0" smtClean="0"/>
              <a:t> is something he never wanted. Some fans of the </a:t>
            </a:r>
            <a:r>
              <a:rPr lang="en-US" dirty="0" smtClean="0">
                <a:solidFill>
                  <a:srgbClr val="0070C0"/>
                </a:solidFill>
              </a:rPr>
              <a:t>game</a:t>
            </a:r>
            <a:r>
              <a:rPr lang="en-US" dirty="0" smtClean="0"/>
              <a:t> took it personally, replying that they would either kill Nguyen or kill themselves if he followed through with his decision.</a:t>
            </a:r>
          </a:p>
          <a:p>
            <a:pPr algn="ctr">
              <a:buFont typeface="Wingdings" pitchFamily="-64" charset="2"/>
              <a:buNone/>
            </a:pPr>
            <a:r>
              <a:rPr lang="en-US" altLang="en-US" dirty="0" smtClean="0">
                <a:solidFill>
                  <a:srgbClr val="0000FF"/>
                </a:solidFill>
              </a:rPr>
              <a:t>Pick a label:</a:t>
            </a:r>
          </a:p>
          <a:p>
            <a:pPr algn="ctr">
              <a:buFont typeface="Wingdings" pitchFamily="-64" charset="2"/>
              <a:buNone/>
            </a:pPr>
            <a:r>
              <a:rPr lang="en-US" altLang="en-US" dirty="0" smtClean="0"/>
              <a:t>Class1      or    Class2  ?</a:t>
            </a:r>
          </a:p>
          <a:p>
            <a:pPr algn="ctr">
              <a:buFont typeface="Wingdings" pitchFamily="-64" charset="2"/>
              <a:buNone/>
            </a:pPr>
            <a:endParaRPr lang="en-US" altLang="en-US" dirty="0" smtClean="0"/>
          </a:p>
          <a:p>
            <a:pPr algn="just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438400" y="3493937"/>
            <a:ext cx="4267200" cy="566309"/>
          </a:xfrm>
          <a:prstGeom prst="rect">
            <a:avLst/>
          </a:prstGeom>
          <a:solidFill>
            <a:srgbClr val="FFFFCC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Font typeface="Wingdings" pitchFamily="-64" charset="2"/>
              <a:buNone/>
            </a:pPr>
            <a:r>
              <a:rPr lang="en-US" altLang="en-US" sz="2800" i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Mobile </a:t>
            </a:r>
            <a:r>
              <a:rPr lang="en-US" altLang="zh-CN" sz="2800" i="1" dirty="0" smtClean="0">
                <a:solidFill>
                  <a:srgbClr val="00B0F0"/>
                </a:solidFill>
                <a:latin typeface="Calibri" panose="020F0502020204030204" pitchFamily="34" charset="0"/>
              </a:rPr>
              <a:t>Game </a:t>
            </a:r>
            <a:r>
              <a:rPr lang="en-US" altLang="en-US" sz="2800" dirty="0" smtClean="0">
                <a:latin typeface="Calibri" panose="020F0502020204030204" pitchFamily="34" charset="0"/>
              </a:rPr>
              <a:t>or</a:t>
            </a:r>
            <a:r>
              <a:rPr lang="en-US" altLang="en-US" sz="2800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Sports</a:t>
            </a:r>
            <a:r>
              <a:rPr lang="en-US" altLang="en-US" sz="2800" i="1" dirty="0" smtClean="0">
                <a:latin typeface="Calibri" panose="020F0502020204030204" pitchFamily="34" charset="0"/>
              </a:rPr>
              <a:t>?</a:t>
            </a:r>
            <a:endParaRPr lang="en-US" altLang="en-US" sz="3200" i="1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 smtClean="0">
                <a:solidFill>
                  <a:srgbClr val="FF0000"/>
                </a:solidFill>
                <a:latin typeface="+mj-lt"/>
              </a:rPr>
              <a:t>Labels </a:t>
            </a:r>
            <a:r>
              <a:rPr lang="en-US" altLang="en-US" sz="2400" dirty="0" smtClean="0">
                <a:latin typeface="+mj-lt"/>
              </a:rPr>
              <a:t>carry a lot of information!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7924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 smtClean="0">
                <a:latin typeface="+mj-lt"/>
              </a:rPr>
              <a:t>But </a:t>
            </a:r>
            <a:r>
              <a:rPr lang="en-US" altLang="zh-CN" sz="2400" dirty="0" smtClean="0">
                <a:latin typeface="+mj-lt"/>
              </a:rPr>
              <a:t>traditional </a:t>
            </a:r>
            <a:r>
              <a:rPr lang="en-US" altLang="en-US" sz="2400" dirty="0" smtClean="0">
                <a:latin typeface="+mj-lt"/>
              </a:rPr>
              <a:t>approaches are not using it</a:t>
            </a:r>
          </a:p>
          <a:p>
            <a:pPr marL="742950" lvl="2" indent="-342900">
              <a:buSzPct val="75000"/>
            </a:pPr>
            <a:r>
              <a:rPr lang="en-US" altLang="en-US" sz="2200" dirty="0" smtClean="0">
                <a:solidFill>
                  <a:srgbClr val="0000FF"/>
                </a:solidFill>
                <a:latin typeface="+mj-lt"/>
              </a:rPr>
              <a:t>Models are trained with “numbers or IDs” as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49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85"/>
    </mc:Choice>
    <mc:Fallback xmlns="">
      <p:transition spd="slow" advTm="694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Cross-lingual Document Categorization </a:t>
            </a:r>
          </a:p>
        </p:txBody>
      </p:sp>
      <p:sp>
        <p:nvSpPr>
          <p:cNvPr id="131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15400" cy="533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to map a document in language </a:t>
            </a:r>
            <a:r>
              <a:rPr lang="en-US" sz="2400" b="1" i="1" dirty="0" smtClean="0"/>
              <a:t>L</a:t>
            </a:r>
            <a:r>
              <a:rPr lang="en-US" sz="2400" dirty="0" smtClean="0"/>
              <a:t> to an </a:t>
            </a:r>
            <a:r>
              <a:rPr lang="en-US" sz="2400" b="1" i="1" dirty="0" smtClean="0"/>
              <a:t>English</a:t>
            </a:r>
            <a:r>
              <a:rPr lang="en-US" sz="2400" dirty="0" smtClean="0"/>
              <a:t> ontology of semantic categories, </a:t>
            </a:r>
            <a:r>
              <a:rPr lang="en-US" sz="2400" dirty="0" smtClean="0">
                <a:solidFill>
                  <a:srgbClr val="0033CC"/>
                </a:solidFill>
              </a:rPr>
              <a:t>without training with task-specific labeled data.</a:t>
            </a:r>
          </a:p>
          <a:p>
            <a:r>
              <a:rPr lang="en-US" sz="2400" dirty="0" smtClean="0"/>
              <a:t>Potentially</a:t>
            </a:r>
            <a:r>
              <a:rPr lang="en-US" sz="2400" dirty="0"/>
              <a:t>, given a </a:t>
            </a:r>
            <a:r>
              <a:rPr lang="en-US" sz="2400" dirty="0">
                <a:solidFill>
                  <a:srgbClr val="FF0000"/>
                </a:solidFill>
              </a:rPr>
              <a:t>single document </a:t>
            </a:r>
            <a:r>
              <a:rPr lang="en-US" sz="2400" dirty="0"/>
              <a:t>(not a coherent collection)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" y="2524126"/>
            <a:ext cx="4682447" cy="3267075"/>
            <a:chOff x="152400" y="2524126"/>
            <a:chExt cx="4682447" cy="3267075"/>
          </a:xfrm>
        </p:grpSpPr>
        <p:pic>
          <p:nvPicPr>
            <p:cNvPr id="3" name="Picture 2" descr="http://graphics8.nytimes.com/images/2008/11/12/us/12times-48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524126"/>
              <a:ext cx="364717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http://graphics8.nytimes.com/images/2008/11/12/us/12times-48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667001"/>
              <a:ext cx="364717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http://graphics8.nytimes.com/images/2008/11/12/us/12times-48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819401"/>
              <a:ext cx="364717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http://graphics8.nytimes.com/images/2008/11/12/us/12times-48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71801"/>
              <a:ext cx="364717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http://graphics8.nytimes.com/images/2008/11/12/us/12times-48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68" y="3124201"/>
              <a:ext cx="3647179" cy="2667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://searchengineland.com/figz/wp-content/seloads/2014/12/yahoo-small-business-800x5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03" y="2738914"/>
            <a:ext cx="3819198" cy="31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0" y="3316069"/>
            <a:ext cx="1629102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Economy</a:t>
            </a:r>
          </a:p>
          <a:p>
            <a:r>
              <a:rPr lang="en-US" b="1" dirty="0" smtClean="0">
                <a:latin typeface="+mj-lt"/>
              </a:rPr>
              <a:t>       -</a:t>
            </a:r>
            <a:r>
              <a:rPr lang="en-US" dirty="0" smtClean="0">
                <a:latin typeface="+mj-lt"/>
              </a:rPr>
              <a:t>Taxation</a:t>
            </a:r>
            <a:endParaRPr lang="en-US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7800" y="5059680"/>
            <a:ext cx="213360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Sports</a:t>
            </a:r>
          </a:p>
          <a:p>
            <a:r>
              <a:rPr lang="en-US" b="1" dirty="0" smtClean="0">
                <a:latin typeface="+mj-lt"/>
              </a:rPr>
              <a:t>       -</a:t>
            </a:r>
            <a:r>
              <a:rPr lang="en-US" dirty="0" smtClean="0">
                <a:latin typeface="+mj-lt"/>
              </a:rPr>
              <a:t>Basketball</a:t>
            </a:r>
            <a:endParaRPr lang="en-US" dirty="0">
              <a:latin typeface="+mj-lt"/>
            </a:endParaRP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4115478" y="2819401"/>
            <a:ext cx="1218522" cy="8198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" y="2952364"/>
            <a:ext cx="4387993" cy="27626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>
            <a:off x="4834847" y="4572000"/>
            <a:ext cx="651553" cy="487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647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9144000" cy="591972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Categorization </a:t>
            </a:r>
            <a:r>
              <a:rPr lang="en-US" altLang="zh-CN" sz="3200" dirty="0" smtClean="0">
                <a:solidFill>
                  <a:schemeClr val="tx1"/>
                </a:solidFill>
              </a:rPr>
              <a:t>without</a:t>
            </a:r>
            <a:r>
              <a:rPr lang="en-US" altLang="zh-CN" sz="3200" dirty="0" smtClean="0"/>
              <a:t> Labeled Data </a:t>
            </a:r>
            <a:r>
              <a:rPr lang="en-US" altLang="zh-CN" sz="1800" dirty="0" smtClean="0">
                <a:solidFill>
                  <a:schemeClr val="tx1"/>
                </a:solidFill>
              </a:rPr>
              <a:t>[AAAI’08, AAAI’14</a:t>
            </a:r>
            <a:r>
              <a:rPr lang="en-US" altLang="zh-CN" sz="1800" dirty="0" smtClean="0"/>
              <a:t>, NAACL’15</a:t>
            </a:r>
            <a:r>
              <a:rPr lang="en-US" altLang="zh-CN" sz="1800" dirty="0" smtClean="0">
                <a:solidFill>
                  <a:schemeClr val="tx1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Given: </a:t>
            </a:r>
          </a:p>
          <a:p>
            <a:pPr lvl="1"/>
            <a:r>
              <a:rPr lang="en-US" dirty="0" smtClean="0"/>
              <a:t>A single document (or: a collection of documents)</a:t>
            </a:r>
          </a:p>
          <a:p>
            <a:pPr lvl="1"/>
            <a:r>
              <a:rPr lang="en-US" dirty="0" smtClean="0"/>
              <a:t>A taxonomy of categories into which we want to classify the documents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Dataless</a:t>
            </a:r>
            <a:r>
              <a:rPr lang="en-US" dirty="0" smtClean="0"/>
              <a:t> procedure:</a:t>
            </a:r>
          </a:p>
          <a:p>
            <a:pPr lvl="1"/>
            <a:r>
              <a:rPr lang="en-US" dirty="0" smtClean="0"/>
              <a:t>Let</a:t>
            </a:r>
            <a:r>
              <a:rPr lang="en-US" dirty="0" smtClean="0">
                <a:latin typeface="cmmi10"/>
              </a:rPr>
              <a:t> f</a:t>
            </a:r>
            <a:r>
              <a:rPr lang="en-US" dirty="0" smtClean="0">
                <a:latin typeface="Calibri"/>
              </a:rPr>
              <a:t>(l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)    be the </a:t>
            </a:r>
            <a:r>
              <a:rPr lang="en-US" dirty="0" smtClean="0">
                <a:solidFill>
                  <a:srgbClr val="0033CC"/>
                </a:solidFill>
              </a:rPr>
              <a:t>semantic representation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FF0000"/>
                </a:solidFill>
              </a:rPr>
              <a:t>labels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latin typeface="cmmi10"/>
              </a:rPr>
              <a:t>f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  be the </a:t>
            </a:r>
            <a:r>
              <a:rPr lang="en-US" dirty="0" smtClean="0">
                <a:solidFill>
                  <a:srgbClr val="0033CC"/>
                </a:solidFill>
              </a:rPr>
              <a:t>semantic representation of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document</a:t>
            </a:r>
            <a:endParaRPr lang="en-US" dirty="0" smtClean="0"/>
          </a:p>
          <a:p>
            <a:pPr lvl="1"/>
            <a:r>
              <a:rPr lang="en-US" dirty="0" smtClean="0"/>
              <a:t>Select the most appropriate category: </a:t>
            </a:r>
          </a:p>
          <a:p>
            <a:pPr marL="400050" lvl="1" indent="0">
              <a:buNone/>
            </a:pPr>
            <a:r>
              <a:rPr lang="en-US" dirty="0" smtClean="0">
                <a:latin typeface="Calibri"/>
              </a:rPr>
              <a:t>                                       l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baseline="15000" dirty="0" smtClean="0">
                <a:latin typeface="Calibri"/>
              </a:rPr>
              <a:t>*</a:t>
            </a:r>
            <a:r>
              <a:rPr lang="en-US" dirty="0" smtClean="0"/>
              <a:t> = </a:t>
            </a:r>
            <a:r>
              <a:rPr lang="en-US" dirty="0" err="1" smtClean="0">
                <a:latin typeface="Calibri"/>
              </a:rPr>
              <a:t>argmin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||</a:t>
            </a:r>
            <a:r>
              <a:rPr lang="en-US" dirty="0" smtClean="0">
                <a:latin typeface="cmmi10"/>
              </a:rPr>
              <a:t> f</a:t>
            </a:r>
            <a:r>
              <a:rPr lang="en-US" dirty="0" smtClean="0">
                <a:latin typeface="Calibri"/>
              </a:rPr>
              <a:t>(l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) - </a:t>
            </a:r>
            <a:r>
              <a:rPr lang="en-US" dirty="0" smtClean="0">
                <a:latin typeface="cmmi10"/>
              </a:rPr>
              <a:t>f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)||</a:t>
            </a:r>
          </a:p>
          <a:p>
            <a:pPr lvl="1" indent="-342900"/>
            <a:r>
              <a:rPr lang="en-US" dirty="0" smtClean="0"/>
              <a:t>Bootstrap </a:t>
            </a:r>
          </a:p>
          <a:p>
            <a:pPr lvl="2" indent="-342900"/>
            <a:r>
              <a:rPr lang="en-US" dirty="0" smtClean="0"/>
              <a:t>Label the most confident documents; use this to train a model.</a:t>
            </a:r>
          </a:p>
          <a:p>
            <a:endParaRPr lang="en-US" dirty="0" smtClean="0"/>
          </a:p>
          <a:p>
            <a:r>
              <a:rPr lang="en-US" dirty="0" smtClean="0"/>
              <a:t>Key Questions: </a:t>
            </a:r>
          </a:p>
          <a:p>
            <a:pPr lvl="1"/>
            <a:r>
              <a:rPr lang="en-US" dirty="0" smtClean="0"/>
              <a:t>How to generate a </a:t>
            </a:r>
            <a:r>
              <a:rPr lang="en-US" dirty="0" smtClean="0">
                <a:solidFill>
                  <a:srgbClr val="FF0000"/>
                </a:solidFill>
              </a:rPr>
              <a:t>good Semantic Representations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How to do it in </a:t>
            </a:r>
            <a:r>
              <a:rPr lang="en-US" dirty="0">
                <a:solidFill>
                  <a:srgbClr val="FF0000"/>
                </a:solidFill>
              </a:rPr>
              <a:t>many languages</a:t>
            </a:r>
            <a:r>
              <a:rPr lang="en-US" dirty="0" smtClean="0"/>
              <a:t>, with minimal resources?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905000" y="654524"/>
            <a:ext cx="6934200" cy="990600"/>
          </a:xfrm>
          <a:prstGeom prst="wedgeRectCallout">
            <a:avLst>
              <a:gd name="adj1" fmla="val -20620"/>
              <a:gd name="adj2" fmla="val 49597"/>
            </a:avLst>
          </a:prstGeom>
          <a:solidFill>
            <a:srgbClr val="FFFFCC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3366"/>
                </a:solidFill>
              </a:rPr>
              <a:t>This is </a:t>
            </a:r>
            <a:r>
              <a:rPr lang="en-US" b="1" dirty="0" smtClean="0">
                <a:solidFill>
                  <a:srgbClr val="003366"/>
                </a:solidFill>
              </a:rPr>
              <a:t>not an unsupervised learning </a:t>
            </a:r>
            <a:r>
              <a:rPr lang="en-US" dirty="0" smtClean="0">
                <a:solidFill>
                  <a:srgbClr val="003366"/>
                </a:solidFill>
              </a:rPr>
              <a:t>scenario. Unsupervised learning assumes a </a:t>
            </a:r>
            <a:r>
              <a:rPr lang="en-US" dirty="0" smtClean="0">
                <a:solidFill>
                  <a:srgbClr val="3366CC"/>
                </a:solidFill>
              </a:rPr>
              <a:t>coherent collection of data points</a:t>
            </a:r>
            <a:r>
              <a:rPr lang="en-US" dirty="0" smtClean="0">
                <a:solidFill>
                  <a:srgbClr val="003366"/>
                </a:solidFill>
              </a:rPr>
              <a:t>, and that </a:t>
            </a:r>
            <a:r>
              <a:rPr lang="en-US" dirty="0" smtClean="0">
                <a:solidFill>
                  <a:srgbClr val="3366CC"/>
                </a:solidFill>
              </a:rPr>
              <a:t>similar labels are assigned to similar data points</a:t>
            </a:r>
            <a:r>
              <a:rPr lang="en-US" dirty="0" smtClean="0">
                <a:solidFill>
                  <a:srgbClr val="003366"/>
                </a:solidFill>
              </a:rPr>
              <a:t>. It cannot work on a single document. 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5334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General Framework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515" y="602700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M. Chang, L.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Ratinov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, D. Roth, V.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Srikumar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: Importance of Semantic Representation: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Dataless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 Classification. AAAI</a:t>
            </a:r>
            <a:r>
              <a:rPr lang="zh-CN" alt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‘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08.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Y. Song, D. Roth: On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dataless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 hierarchical text classification. AAAI’14.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Y. Song, D. Roth: Unsupervised Sparse Vector Densification for Short Text Similarity. HLT-NAACL’15.</a:t>
            </a:r>
          </a:p>
          <a:p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Y. Song, </a:t>
            </a:r>
            <a:r>
              <a:rPr lang="en-US" sz="1200" dirty="0" smtClean="0">
                <a:latin typeface="+mn-lt"/>
              </a:rPr>
              <a:t>S. </a:t>
            </a:r>
            <a:r>
              <a:rPr lang="en-US" sz="1200" dirty="0" err="1" smtClean="0">
                <a:latin typeface="+mn-lt"/>
              </a:rPr>
              <a:t>Upadhyay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, H.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Peng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, D. Roth: </a:t>
            </a:r>
            <a:r>
              <a:rPr lang="en-US" sz="1200" dirty="0" smtClean="0">
                <a:latin typeface="+mn-lt"/>
              </a:rPr>
              <a:t>Cross-lingual </a:t>
            </a:r>
            <a:r>
              <a:rPr lang="en-US" sz="1200" dirty="0" err="1" smtClean="0">
                <a:latin typeface="+mn-lt"/>
              </a:rPr>
              <a:t>Dataless</a:t>
            </a:r>
            <a:r>
              <a:rPr lang="en-US" sz="1200" dirty="0" smtClean="0">
                <a:latin typeface="+mn-lt"/>
              </a:rPr>
              <a:t> Classification for Many Languages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  <a:latin typeface="+mn-lt"/>
              </a:rPr>
              <a:t>. IJCAI’16.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2743200" y="838200"/>
            <a:ext cx="3581400" cy="1828800"/>
            <a:chOff x="2106422" y="1524000"/>
            <a:chExt cx="4976156" cy="2514600"/>
          </a:xfrm>
        </p:grpSpPr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304800" cy="304800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3581400" y="32004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6019800" y="32766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486400" y="33528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6096000" y="28194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5638800" y="24384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5029200" y="2819400"/>
              <a:ext cx="304800" cy="304800"/>
            </a:xfrm>
            <a:prstGeom prst="ellipse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11"/>
            <p:cNvSpPr>
              <a:spLocks noChangeArrowheads="1"/>
            </p:cNvSpPr>
            <p:nvPr/>
          </p:nvSpPr>
          <p:spPr bwMode="auto">
            <a:xfrm>
              <a:off x="3886200" y="2895600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3200400" y="3352800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3505200" y="3733800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3124200" y="2667000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114800" y="3657600"/>
              <a:ext cx="304800" cy="304800"/>
            </a:xfrm>
            <a:prstGeom prst="ellipse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06422" y="1524000"/>
              <a:ext cx="4976156" cy="68557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Font typeface="Wingdings" pitchFamily="-64" charset="2"/>
                <a:buNone/>
              </a:pPr>
              <a:r>
                <a:rPr lang="en-US" altLang="en-US" sz="2400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Mobile </a:t>
              </a:r>
              <a:r>
                <a:rPr lang="en-US" altLang="zh-CN" sz="2400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Game </a:t>
              </a:r>
              <a:r>
                <a:rPr lang="en-US" altLang="en-US" sz="2400" dirty="0" smtClean="0">
                  <a:latin typeface="Calibri" panose="020F0502020204030204" pitchFamily="34" charset="0"/>
                </a:rPr>
                <a:t>or</a:t>
              </a:r>
              <a:r>
                <a:rPr lang="en-US" altLang="en-US" sz="2400" i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en-US" sz="2400" i="1" dirty="0" smtClean="0">
                  <a:solidFill>
                    <a:srgbClr val="0033CC"/>
                  </a:solidFill>
                  <a:latin typeface="Calibri" panose="020F0502020204030204" pitchFamily="34" charset="0"/>
                </a:rPr>
                <a:t>Sports</a:t>
              </a:r>
              <a:r>
                <a:rPr lang="en-US" altLang="en-US" sz="2400" i="1" dirty="0" smtClean="0">
                  <a:latin typeface="Calibri" panose="020F0502020204030204" pitchFamily="34" charset="0"/>
                </a:rPr>
                <a:t>?</a:t>
              </a:r>
              <a:endParaRPr lang="en-US" altLang="en-US" sz="2800" i="1" dirty="0">
                <a:latin typeface="Calibri" panose="020F0502020204030204" pitchFamily="34" charset="0"/>
              </a:endParaRPr>
            </a:p>
          </p:txBody>
        </p:sp>
        <p:cxnSp>
          <p:nvCxnSpPr>
            <p:cNvPr id="43" name="Straight Arrow Connector 42"/>
            <p:cNvCxnSpPr>
              <a:endCxn id="31" idx="0"/>
            </p:cNvCxnSpPr>
            <p:nvPr/>
          </p:nvCxnSpPr>
          <p:spPr>
            <a:xfrm flipH="1">
              <a:off x="3733800" y="2209800"/>
              <a:ext cx="304800" cy="990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486401" y="2221804"/>
              <a:ext cx="228600" cy="762000"/>
            </a:xfrm>
            <a:prstGeom prst="straightConnector1">
              <a:avLst/>
            </a:prstGeom>
            <a:ln>
              <a:solidFill>
                <a:srgbClr val="0033CC"/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23263" y="4187536"/>
            <a:ext cx="18288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Documents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323263" y="2511136"/>
            <a:ext cx="18288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Label</a:t>
            </a:r>
          </a:p>
          <a:p>
            <a:pPr algn="ctr"/>
            <a:r>
              <a:rPr lang="en-US" sz="2400" dirty="0" smtClean="0"/>
              <a:t>names</a:t>
            </a:r>
            <a:endParaRPr lang="en-US" sz="2400" dirty="0"/>
          </a:p>
        </p:txBody>
      </p:sp>
      <p:cxnSp>
        <p:nvCxnSpPr>
          <p:cNvPr id="61" name="Straight Arrow Connector 60"/>
          <p:cNvCxnSpPr>
            <a:stCxn id="60" idx="3"/>
            <a:endCxn id="62" idx="1"/>
          </p:cNvCxnSpPr>
          <p:nvPr/>
        </p:nvCxnSpPr>
        <p:spPr>
          <a:xfrm>
            <a:off x="2152063" y="2968336"/>
            <a:ext cx="685800" cy="685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Alternate Process 61"/>
          <p:cNvSpPr/>
          <p:nvPr/>
        </p:nvSpPr>
        <p:spPr>
          <a:xfrm>
            <a:off x="2837863" y="3120736"/>
            <a:ext cx="2667000" cy="10668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Map </a:t>
            </a:r>
            <a:r>
              <a:rPr lang="en-US" sz="2400" dirty="0" smtClean="0"/>
              <a:t>label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/document</a:t>
            </a:r>
            <a:r>
              <a:rPr lang="en-US" altLang="zh-CN" sz="2400" dirty="0" smtClean="0"/>
              <a:t>s</a:t>
            </a:r>
            <a:r>
              <a:rPr lang="en-US" sz="2400" dirty="0" smtClean="0"/>
              <a:t> to the same space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stCxn id="59" idx="3"/>
            <a:endCxn id="62" idx="1"/>
          </p:cNvCxnSpPr>
          <p:nvPr/>
        </p:nvCxnSpPr>
        <p:spPr>
          <a:xfrm flipV="1">
            <a:off x="2152063" y="3654136"/>
            <a:ext cx="685800" cy="8763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2" idx="3"/>
            <a:endCxn id="67" idx="1"/>
          </p:cNvCxnSpPr>
          <p:nvPr/>
        </p:nvCxnSpPr>
        <p:spPr>
          <a:xfrm>
            <a:off x="5504863" y="3654136"/>
            <a:ext cx="457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7" idx="2"/>
            <a:endCxn id="68" idx="0"/>
          </p:cNvCxnSpPr>
          <p:nvPr/>
        </p:nvCxnSpPr>
        <p:spPr>
          <a:xfrm>
            <a:off x="7447963" y="4187536"/>
            <a:ext cx="0" cy="3810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Up Arrow Callout 65"/>
          <p:cNvSpPr/>
          <p:nvPr/>
        </p:nvSpPr>
        <p:spPr>
          <a:xfrm>
            <a:off x="2837863" y="4187536"/>
            <a:ext cx="2667000" cy="1447800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World knowledge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400" b="1" dirty="0">
                <a:solidFill>
                  <a:schemeClr val="tx1"/>
                </a:solidFill>
              </a:rPr>
              <a:t>Cross-lingual</a:t>
            </a:r>
            <a:r>
              <a:rPr lang="en-US" sz="2400" b="1" dirty="0" smtClean="0">
                <a:solidFill>
                  <a:schemeClr val="tx1"/>
                </a:solidFill>
              </a:rPr>
              <a:t>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962063" y="3120736"/>
            <a:ext cx="2971800" cy="1066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Compute document and label similarities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419263" y="4568536"/>
            <a:ext cx="2057400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Choose labels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8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297"/>
    </mc:Choice>
    <mc:Fallback xmlns="">
      <p:transition spd="slow" advTm="77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096000" y="3352800"/>
            <a:ext cx="2971800" cy="609600"/>
          </a:xfrm>
          <a:prstGeom prst="wedgeRectCallout">
            <a:avLst>
              <a:gd name="adj1" fmla="val -123832"/>
              <a:gd name="adj2" fmla="val 3426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No task specific supervision. Wikipedia is there.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Text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[Dense] Distributed Representations (Embeddings)</a:t>
            </a:r>
          </a:p>
          <a:p>
            <a:pPr lvl="1"/>
            <a:r>
              <a:rPr lang="en-US" dirty="0" smtClean="0"/>
              <a:t>New powerful implementations of good old ideas </a:t>
            </a:r>
          </a:p>
          <a:p>
            <a:pPr lvl="2"/>
            <a:r>
              <a:rPr lang="en-US" dirty="0" smtClean="0"/>
              <a:t>Learn a representation for a word as a function of words in its context</a:t>
            </a:r>
          </a:p>
          <a:p>
            <a:endParaRPr lang="en-US" dirty="0" smtClean="0"/>
          </a:p>
          <a:p>
            <a:r>
              <a:rPr lang="en-US" dirty="0" smtClean="0"/>
              <a:t>Brown Clusters</a:t>
            </a:r>
          </a:p>
          <a:p>
            <a:pPr lvl="1"/>
            <a:r>
              <a:rPr lang="en-US" dirty="0" smtClean="0"/>
              <a:t>An HMM based approach</a:t>
            </a:r>
          </a:p>
          <a:p>
            <a:pPr lvl="1"/>
            <a:r>
              <a:rPr lang="en-US" dirty="0" smtClean="0"/>
              <a:t>Found a lot of applications in other NLP tasks</a:t>
            </a:r>
          </a:p>
          <a:p>
            <a:endParaRPr lang="en-US" dirty="0" smtClean="0"/>
          </a:p>
          <a:p>
            <a:r>
              <a:rPr lang="en-US" dirty="0" smtClean="0"/>
              <a:t>[Sparse] Explicit Semantic Analysis (ESA) </a:t>
            </a:r>
          </a:p>
          <a:p>
            <a:pPr lvl="1"/>
            <a:r>
              <a:rPr lang="en-US" dirty="0" smtClean="0"/>
              <a:t>A Wikipedia driven approach –  </a:t>
            </a:r>
            <a:r>
              <a:rPr lang="en-US" dirty="0" smtClean="0">
                <a:solidFill>
                  <a:srgbClr val="0033CC"/>
                </a:solidFill>
              </a:rPr>
              <a:t>best for topical classification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Represent a word as a (weighted) list of all Wikipedia titles it occurs in</a:t>
            </a:r>
          </a:p>
          <a:p>
            <a:pPr lvl="1"/>
            <a:r>
              <a:rPr lang="en-US" altLang="en-US" dirty="0" err="1"/>
              <a:t>Gabrilovich</a:t>
            </a:r>
            <a:r>
              <a:rPr lang="en-US" altLang="en-US" dirty="0"/>
              <a:t> &amp; </a:t>
            </a:r>
            <a:r>
              <a:rPr lang="en-US" altLang="en-US" dirty="0" err="1"/>
              <a:t>Markovitch</a:t>
            </a:r>
            <a:r>
              <a:rPr lang="en-US" altLang="en-US" dirty="0"/>
              <a:t> 2009</a:t>
            </a:r>
          </a:p>
          <a:p>
            <a:endParaRPr lang="en-US" b="1" dirty="0" smtClean="0"/>
          </a:p>
          <a:p>
            <a:r>
              <a:rPr lang="en-US" b="1" dirty="0" smtClean="0"/>
              <a:t>Cross-lingual ESA: </a:t>
            </a:r>
          </a:p>
          <a:p>
            <a:pPr lvl="1"/>
            <a:r>
              <a:rPr lang="en-US" dirty="0" smtClean="0"/>
              <a:t>Exploits the </a:t>
            </a:r>
            <a:r>
              <a:rPr lang="en-US" b="1" dirty="0" smtClean="0"/>
              <a:t>shared semantic space </a:t>
            </a:r>
            <a:r>
              <a:rPr lang="en-US" dirty="0" smtClean="0"/>
              <a:t>between two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199" y="1912741"/>
            <a:ext cx="5181601" cy="923330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The ideal representation is task specific. </a:t>
            </a:r>
          </a:p>
          <a:p>
            <a:r>
              <a:rPr lang="en-US" dirty="0" smtClean="0">
                <a:latin typeface="+mn-lt"/>
              </a:rPr>
              <a:t>These ideas can be shows also in the context of more involved  tasks such as </a:t>
            </a:r>
            <a:r>
              <a:rPr lang="en-US" dirty="0" smtClean="0">
                <a:solidFill>
                  <a:srgbClr val="3366CC"/>
                </a:solidFill>
                <a:latin typeface="+mn-lt"/>
              </a:rPr>
              <a:t>Events </a:t>
            </a:r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solidFill>
                  <a:srgbClr val="3366CC"/>
                </a:solidFill>
                <a:latin typeface="+mn-lt"/>
              </a:rPr>
              <a:t>Relation Extraction </a:t>
            </a:r>
            <a:endParaRPr lang="en-US" dirty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2400" y="3667125"/>
            <a:ext cx="533400" cy="332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61" y="685800"/>
            <a:ext cx="5679478" cy="560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0" y="305918"/>
            <a:ext cx="1493240" cy="60512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2261" y="5526095"/>
            <a:ext cx="914400" cy="758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71600" y="3962400"/>
            <a:ext cx="825882" cy="1560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722" y="1494480"/>
            <a:ext cx="5819948" cy="3978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622" y="2756614"/>
            <a:ext cx="5662612" cy="42485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476" y="3673296"/>
            <a:ext cx="5351562" cy="35657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427" y="5373025"/>
            <a:ext cx="6197301" cy="41937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Wikipedia Pages Across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46" y="882162"/>
            <a:ext cx="8839200" cy="495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Topical classification of documents in language L relies on: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The availability of </a:t>
            </a:r>
            <a:r>
              <a:rPr lang="en-US" sz="2400" dirty="0" smtClean="0">
                <a:solidFill>
                  <a:srgbClr val="FF0000"/>
                </a:solidFill>
              </a:rPr>
              <a:t>L-Wikipedia</a:t>
            </a:r>
          </a:p>
          <a:p>
            <a:pPr lvl="1"/>
            <a:r>
              <a:rPr lang="en-US" sz="2400" dirty="0" smtClean="0">
                <a:solidFill>
                  <a:srgbClr val="0033CC"/>
                </a:solidFill>
              </a:rPr>
              <a:t>The existence of a title space mapping between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0033CC"/>
                </a:solidFill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English</a:t>
            </a:r>
            <a:r>
              <a:rPr lang="en-US" sz="2400" dirty="0" smtClean="0">
                <a:solidFill>
                  <a:srgbClr val="0033CC"/>
                </a:solidFill>
              </a:rPr>
              <a:t> </a:t>
            </a:r>
          </a:p>
          <a:p>
            <a:r>
              <a:rPr lang="en-US" sz="2800" dirty="0" smtClean="0"/>
              <a:t>292 languages have Wikipedia.</a:t>
            </a:r>
          </a:p>
          <a:p>
            <a:pPr lvl="1"/>
            <a:r>
              <a:rPr lang="en-US" sz="2400" dirty="0" smtClean="0"/>
              <a:t>We filter the title space to only include </a:t>
            </a:r>
            <a:r>
              <a:rPr lang="en-US" sz="2400" dirty="0" smtClean="0">
                <a:solidFill>
                  <a:srgbClr val="0033CC"/>
                </a:solidFill>
              </a:rPr>
              <a:t>long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33CC"/>
                </a:solidFill>
              </a:rPr>
              <a:t>well linked </a:t>
            </a:r>
            <a:r>
              <a:rPr lang="en-US" sz="2400" dirty="0" smtClean="0"/>
              <a:t>pages that are </a:t>
            </a:r>
            <a:r>
              <a:rPr lang="en-US" sz="2400" dirty="0" smtClean="0">
                <a:solidFill>
                  <a:srgbClr val="0033CC"/>
                </a:solidFill>
              </a:rPr>
              <a:t>linked</a:t>
            </a:r>
            <a:r>
              <a:rPr lang="en-US" sz="2400" dirty="0" smtClean="0"/>
              <a:t> to the English Wikipedia, yielding 179 languages.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01961"/>
              </p:ext>
            </p:extLst>
          </p:nvPr>
        </p:nvGraphicFramePr>
        <p:xfrm>
          <a:off x="152400" y="3973700"/>
          <a:ext cx="8839200" cy="186146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913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English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Deutsch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Spanish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Hindi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9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# </a:t>
                      </a:r>
                      <a:r>
                        <a:rPr lang="en-US" sz="2000" u="none" strike="noStrike" dirty="0" smtClean="0"/>
                        <a:t>Wikipedia Pages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&gt;15.8M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3,653,951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3,165,178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179,131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# </a:t>
                      </a:r>
                      <a:r>
                        <a:rPr lang="en-US" sz="2000" u="none" strike="noStrike" dirty="0" smtClean="0"/>
                        <a:t>Pruned</a:t>
                      </a:r>
                      <a:r>
                        <a:rPr lang="en-US" sz="2000" u="none" strike="noStrike" baseline="0" dirty="0" smtClean="0"/>
                        <a:t> pages: </a:t>
                      </a:r>
                      <a:r>
                        <a:rPr lang="en-US" sz="2000" u="none" strike="noStrike" dirty="0" smtClean="0"/>
                        <a:t>(Len&gt;=100</a:t>
                      </a:r>
                      <a:r>
                        <a:rPr lang="en-US" sz="2000" u="none" strike="noStrike" dirty="0"/>
                        <a:t>, </a:t>
                      </a:r>
                      <a:r>
                        <a:rPr lang="en-US" sz="2000" u="none" strike="noStrike" dirty="0" smtClean="0"/>
                        <a:t>link&gt;=</a:t>
                      </a:r>
                      <a:r>
                        <a:rPr lang="en-US" sz="2000" u="none" strike="noStrike" dirty="0"/>
                        <a:t>5)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3,090,649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1,482,675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/>
                        <a:t>914,927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33,298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1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/>
                        <a:t>#</a:t>
                      </a:r>
                      <a:r>
                        <a:rPr lang="en-US" sz="2000" u="none" strike="noStrike" baseline="0" dirty="0" smtClean="0"/>
                        <a:t> Pages linked to English Wikipedia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459,421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/>
                        <a:t>342,285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16,463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162" marR="9162" marT="916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4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of Language Links to English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179 Wikipedia we can collect from Wikipedia dump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5715000" cy="4359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0" y="3276600"/>
            <a:ext cx="487680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8.8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4.6|10.4|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.6|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9078</TotalTime>
  <Words>1355</Words>
  <Application>Microsoft Office PowerPoint</Application>
  <PresentationFormat>On-screen Show (4:3)</PresentationFormat>
  <Paragraphs>233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cmmi10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Cross-lingual Dataless Classification for  Many Languages</vt:lpstr>
      <vt:lpstr>Document Topical Classification</vt:lpstr>
      <vt:lpstr>Cross-lingual Document Categorization </vt:lpstr>
      <vt:lpstr>Categorization without Labeled Data [AAAI’08, AAAI’14, NAACL’15]</vt:lpstr>
      <vt:lpstr>General Framework</vt:lpstr>
      <vt:lpstr>Text Representation</vt:lpstr>
      <vt:lpstr>Language Links</vt:lpstr>
      <vt:lpstr>Wikipedia Pages Across Languages</vt:lpstr>
      <vt:lpstr>Percentage of Language Links to English</vt:lpstr>
      <vt:lpstr>Cross-lingual Semantic Similarity – For One Document</vt:lpstr>
      <vt:lpstr>Bootstrapping with Unlabeled Data</vt:lpstr>
      <vt:lpstr>Experiments</vt:lpstr>
      <vt:lpstr>PowerPoint Presentation</vt:lpstr>
      <vt:lpstr>Experiments</vt:lpstr>
      <vt:lpstr>88 Languages: Single Document Classification</vt:lpstr>
      <vt:lpstr>Conclusions</vt:lpstr>
      <vt:lpstr>PowerPoint Presentation</vt:lpstr>
      <vt:lpstr>Translate 100 documents of  20-newsgroups back to English</vt:lpstr>
      <vt:lpstr>Cross-lingual Classification for 88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2016-ijcai-cross-lingual-dataless</dc:title>
  <dc:creator>yqsong</dc:creator>
  <cp:lastModifiedBy>yqsong</cp:lastModifiedBy>
  <cp:revision>146</cp:revision>
  <dcterms:created xsi:type="dcterms:W3CDTF">2006-08-16T00:00:00Z</dcterms:created>
  <dcterms:modified xsi:type="dcterms:W3CDTF">2016-12-02T06:27:02Z</dcterms:modified>
</cp:coreProperties>
</file>