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notesSlides/notesSlide17.xml" ContentType="application/vnd.openxmlformats-officedocument.presentationml.notesSlide+xml"/>
  <Override PartName="/ppt/diagrams/quickStyle1.xml" ContentType="application/vnd.openxmlformats-officedocument.drawingml.diagramStyl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Default Extension="wmf" ContentType="image/x-wmf"/>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9" r:id="rId1"/>
  </p:sldMasterIdLst>
  <p:notesMasterIdLst>
    <p:notesMasterId r:id="rId32"/>
  </p:notesMasterIdLst>
  <p:handoutMasterIdLst>
    <p:handoutMasterId r:id="rId33"/>
  </p:handoutMasterIdLst>
  <p:sldIdLst>
    <p:sldId id="256" r:id="rId2"/>
    <p:sldId id="277" r:id="rId3"/>
    <p:sldId id="279" r:id="rId4"/>
    <p:sldId id="288" r:id="rId5"/>
    <p:sldId id="296" r:id="rId6"/>
    <p:sldId id="266" r:id="rId7"/>
    <p:sldId id="265" r:id="rId8"/>
    <p:sldId id="262" r:id="rId9"/>
    <p:sldId id="299" r:id="rId10"/>
    <p:sldId id="294" r:id="rId11"/>
    <p:sldId id="291" r:id="rId12"/>
    <p:sldId id="268" r:id="rId13"/>
    <p:sldId id="281" r:id="rId14"/>
    <p:sldId id="283" r:id="rId15"/>
    <p:sldId id="292" r:id="rId16"/>
    <p:sldId id="269" r:id="rId17"/>
    <p:sldId id="284" r:id="rId18"/>
    <p:sldId id="282" r:id="rId19"/>
    <p:sldId id="276" r:id="rId20"/>
    <p:sldId id="301" r:id="rId21"/>
    <p:sldId id="278" r:id="rId22"/>
    <p:sldId id="267" r:id="rId23"/>
    <p:sldId id="295" r:id="rId24"/>
    <p:sldId id="293" r:id="rId25"/>
    <p:sldId id="298" r:id="rId26"/>
    <p:sldId id="286" r:id="rId27"/>
    <p:sldId id="287" r:id="rId28"/>
    <p:sldId id="290" r:id="rId29"/>
    <p:sldId id="297" r:id="rId30"/>
    <p:sldId id="300" r:id="rId31"/>
  </p:sldIdLst>
  <p:sldSz cx="9144000" cy="6858000" type="screen4x3"/>
  <p:notesSz cx="6858000" cy="9144000"/>
  <p:embeddedFontLst>
    <p:embeddedFont>
      <p:font typeface="Calibri" pitchFamily="34" charset="0"/>
      <p:regular r:id="rId34"/>
      <p:bold r:id="rId35"/>
      <p:italic r:id="rId36"/>
      <p:boldItalic r:id="rId37"/>
    </p:embeddedFont>
    <p:embeddedFont>
      <p:font typeface="Arial Unicode MS" pitchFamily="34" charset="-122"/>
      <p:regular r:id="rId38"/>
    </p:embeddedFont>
  </p:embeddedFontLst>
  <p:custDataLst>
    <p:tags r:id="rId39"/>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9EECEA"/>
    <a:srgbClr val="FF9933"/>
    <a:srgbClr val="FF0000"/>
    <a:srgbClr val="0033CC"/>
    <a:srgbClr val="008000"/>
    <a:srgbClr val="00FF00"/>
    <a:srgbClr val="FFFF99"/>
    <a:srgbClr val="FFFFCC"/>
    <a:srgbClr val="FFFF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73430" autoAdjust="0"/>
  </p:normalViewPr>
  <p:slideViewPr>
    <p:cSldViewPr>
      <p:cViewPr varScale="1">
        <p:scale>
          <a:sx n="64" d="100"/>
          <a:sy n="64" d="100"/>
        </p:scale>
        <p:origin x="-146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8"/>
  <c:chart>
    <c:plotArea>
      <c:layout/>
      <c:barChart>
        <c:barDir val="col"/>
        <c:grouping val="clustered"/>
        <c:ser>
          <c:idx val="0"/>
          <c:order val="0"/>
          <c:cat>
            <c:strRef>
              <c:f>Sheet1!$A$1:$A$8</c:f>
              <c:strCache>
                <c:ptCount val="8"/>
                <c:pt idx="0">
                  <c:v>Supervised (100)</c:v>
                </c:pt>
                <c:pt idx="1">
                  <c:v>Supervised (200)</c:v>
                </c:pt>
                <c:pt idx="2">
                  <c:v>Supervised (500)</c:v>
                </c:pt>
                <c:pt idx="3">
                  <c:v>Supervised (1000)</c:v>
                </c:pt>
                <c:pt idx="4">
                  <c:v>Supervised (2000)</c:v>
                </c:pt>
                <c:pt idx="5">
                  <c:v>OHLDA</c:v>
                </c:pt>
                <c:pt idx="6">
                  <c:v>Dataless</c:v>
                </c:pt>
                <c:pt idx="7">
                  <c:v>Dataless+Bootstrapping</c:v>
                </c:pt>
              </c:strCache>
            </c:strRef>
          </c:cat>
          <c:val>
            <c:numRef>
              <c:f>Sheet1!$B$1:$B$8</c:f>
              <c:numCache>
                <c:formatCode>General</c:formatCode>
                <c:ptCount val="8"/>
                <c:pt idx="0">
                  <c:v>0.51500000000000001</c:v>
                </c:pt>
                <c:pt idx="1">
                  <c:v>0.63700000000000034</c:v>
                </c:pt>
                <c:pt idx="2">
                  <c:v>0.76500000000000035</c:v>
                </c:pt>
                <c:pt idx="3">
                  <c:v>0.82500000000000029</c:v>
                </c:pt>
                <c:pt idx="4">
                  <c:v>0.86600000000000033</c:v>
                </c:pt>
                <c:pt idx="5">
                  <c:v>0.59499999999999997</c:v>
                </c:pt>
                <c:pt idx="6">
                  <c:v>0.68200000000000005</c:v>
                </c:pt>
                <c:pt idx="7">
                  <c:v>0.8370000000000003</c:v>
                </c:pt>
              </c:numCache>
            </c:numRef>
          </c:val>
        </c:ser>
        <c:axId val="255166720"/>
        <c:axId val="255288448"/>
      </c:barChart>
      <c:catAx>
        <c:axId val="255166720"/>
        <c:scaling>
          <c:orientation val="minMax"/>
        </c:scaling>
        <c:axPos val="b"/>
        <c:tickLblPos val="nextTo"/>
        <c:crossAx val="255288448"/>
        <c:crosses val="autoZero"/>
        <c:auto val="1"/>
        <c:lblAlgn val="ctr"/>
        <c:lblOffset val="100"/>
      </c:catAx>
      <c:valAx>
        <c:axId val="255288448"/>
        <c:scaling>
          <c:orientation val="minMax"/>
          <c:max val="0.9"/>
          <c:min val="0.5"/>
        </c:scaling>
        <c:axPos val="l"/>
        <c:majorGridlines/>
        <c:numFmt formatCode="General" sourceLinked="1"/>
        <c:tickLblPos val="nextTo"/>
        <c:crossAx val="255166720"/>
        <c:crosses val="autoZero"/>
        <c:crossBetween val="between"/>
        <c:majorUnit val="0.1"/>
      </c:valAx>
      <c:spPr>
        <a:noFill/>
        <a:ln>
          <a:solidFill>
            <a:schemeClr val="tx1"/>
          </a:solidFill>
        </a:ln>
      </c:spPr>
    </c:plotArea>
    <c:plotVisOnly val="1"/>
  </c:chart>
  <c:txPr>
    <a:bodyPr/>
    <a:lstStyle/>
    <a:p>
      <a:pPr>
        <a:defRPr sz="1800"/>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05E124-AC61-4FAA-A18A-FCA76F8C17D3}" type="doc">
      <dgm:prSet loTypeId="urn:microsoft.com/office/officeart/2005/8/layout/hProcess9" loCatId="process" qsTypeId="urn:microsoft.com/office/officeart/2005/8/quickstyle/simple1" qsCatId="simple" csTypeId="urn:microsoft.com/office/officeart/2005/8/colors/accent1_2" csCatId="accent1" phldr="1"/>
      <dgm:spPr/>
    </dgm:pt>
    <dgm:pt modelId="{9760503D-7C88-465B-8345-3EB43C2C14DF}">
      <dgm:prSet phldrT="[Text]">
        <dgm:style>
          <a:lnRef idx="1">
            <a:schemeClr val="accent6"/>
          </a:lnRef>
          <a:fillRef idx="3">
            <a:schemeClr val="accent6"/>
          </a:fillRef>
          <a:effectRef idx="2">
            <a:schemeClr val="accent6"/>
          </a:effectRef>
          <a:fontRef idx="minor">
            <a:schemeClr val="lt1"/>
          </a:fontRef>
        </dgm:style>
      </dgm:prSet>
      <dgm:spPr/>
      <dgm:t>
        <a:bodyPr/>
        <a:lstStyle/>
        <a:p>
          <a:r>
            <a:rPr lang="en-US" altLang="zh-CN" dirty="0" smtClean="0"/>
            <a:t>Given categories/taxonomy</a:t>
          </a:r>
          <a:endParaRPr lang="en-US" dirty="0"/>
        </a:p>
      </dgm:t>
    </dgm:pt>
    <dgm:pt modelId="{7EDEB0D7-E2B9-4D01-9B2D-AA0FCC976B55}" type="parTrans" cxnId="{32E81CF1-0568-4238-B046-33F101AACA51}">
      <dgm:prSet/>
      <dgm:spPr/>
      <dgm:t>
        <a:bodyPr/>
        <a:lstStyle/>
        <a:p>
          <a:endParaRPr lang="en-US"/>
        </a:p>
      </dgm:t>
    </dgm:pt>
    <dgm:pt modelId="{65456D2E-CB04-4607-AB7B-54BA69EC58B3}" type="sibTrans" cxnId="{32E81CF1-0568-4238-B046-33F101AACA51}">
      <dgm:prSet/>
      <dgm:spPr/>
      <dgm:t>
        <a:bodyPr/>
        <a:lstStyle/>
        <a:p>
          <a:endParaRPr lang="en-US"/>
        </a:p>
      </dgm:t>
    </dgm:pt>
    <dgm:pt modelId="{95D2D68A-F6E6-4B47-88D7-15E4D80BD86E}">
      <dgm:prSet phldrT="[Text]">
        <dgm:style>
          <a:lnRef idx="1">
            <a:schemeClr val="accent6"/>
          </a:lnRef>
          <a:fillRef idx="3">
            <a:schemeClr val="accent6"/>
          </a:fillRef>
          <a:effectRef idx="2">
            <a:schemeClr val="accent6"/>
          </a:effectRef>
          <a:fontRef idx="minor">
            <a:schemeClr val="lt1"/>
          </a:fontRef>
        </dgm:style>
      </dgm:prSet>
      <dgm:spPr/>
      <dgm:t>
        <a:bodyPr/>
        <a:lstStyle/>
        <a:p>
          <a:r>
            <a:rPr lang="en-US" altLang="zh-CN" dirty="0" smtClean="0"/>
            <a:t>Label/document </a:t>
          </a:r>
          <a:r>
            <a:rPr lang="en-US" dirty="0" smtClean="0"/>
            <a:t>semantic representation</a:t>
          </a:r>
          <a:endParaRPr lang="en-US" dirty="0"/>
        </a:p>
      </dgm:t>
    </dgm:pt>
    <dgm:pt modelId="{22924081-6719-4AF6-8112-D6CDF3E02DB8}" type="parTrans" cxnId="{8D03C548-6CDD-40AA-9713-6F643A4A92CE}">
      <dgm:prSet/>
      <dgm:spPr/>
      <dgm:t>
        <a:bodyPr/>
        <a:lstStyle/>
        <a:p>
          <a:endParaRPr lang="en-US"/>
        </a:p>
      </dgm:t>
    </dgm:pt>
    <dgm:pt modelId="{7B0C4257-F559-4BFF-91C3-93D6622483BC}" type="sibTrans" cxnId="{8D03C548-6CDD-40AA-9713-6F643A4A92CE}">
      <dgm:prSet/>
      <dgm:spPr/>
      <dgm:t>
        <a:bodyPr/>
        <a:lstStyle/>
        <a:p>
          <a:endParaRPr lang="en-US"/>
        </a:p>
      </dgm:t>
    </dgm:pt>
    <dgm:pt modelId="{2F1FE422-3304-4375-8463-A4D185D0F58E}">
      <dgm:prSet phldrT="[Text]">
        <dgm:style>
          <a:lnRef idx="1">
            <a:schemeClr val="accent6"/>
          </a:lnRef>
          <a:fillRef idx="3">
            <a:schemeClr val="accent6"/>
          </a:fillRef>
          <a:effectRef idx="2">
            <a:schemeClr val="accent6"/>
          </a:effectRef>
          <a:fontRef idx="minor">
            <a:schemeClr val="lt1"/>
          </a:fontRef>
        </dgm:style>
      </dgm:prSet>
      <dgm:spPr/>
      <dgm:t>
        <a:bodyPr/>
        <a:lstStyle/>
        <a:p>
          <a:r>
            <a:rPr lang="en-US" dirty="0" smtClean="0"/>
            <a:t>Classify documents to the </a:t>
          </a:r>
          <a:r>
            <a:rPr lang="en-US" altLang="zh-CN" dirty="0" smtClean="0"/>
            <a:t>categories/taxonomy</a:t>
          </a:r>
          <a:endParaRPr lang="en-US" dirty="0"/>
        </a:p>
      </dgm:t>
    </dgm:pt>
    <dgm:pt modelId="{611BB825-936C-4AC9-A28A-C3674FAC91D7}" type="parTrans" cxnId="{68D8F939-B78B-4AB1-B63D-6CCB86F223B9}">
      <dgm:prSet/>
      <dgm:spPr/>
      <dgm:t>
        <a:bodyPr/>
        <a:lstStyle/>
        <a:p>
          <a:endParaRPr lang="en-US"/>
        </a:p>
      </dgm:t>
    </dgm:pt>
    <dgm:pt modelId="{9C802522-816E-47B8-876F-21F3B19890CB}" type="sibTrans" cxnId="{68D8F939-B78B-4AB1-B63D-6CCB86F223B9}">
      <dgm:prSet/>
      <dgm:spPr/>
      <dgm:t>
        <a:bodyPr/>
        <a:lstStyle/>
        <a:p>
          <a:endParaRPr lang="en-US"/>
        </a:p>
      </dgm:t>
    </dgm:pt>
    <dgm:pt modelId="{DFAA34F3-9FAE-4480-A891-5FB8F85E82AF}" type="pres">
      <dgm:prSet presAssocID="{0505E124-AC61-4FAA-A18A-FCA76F8C17D3}" presName="CompostProcess" presStyleCnt="0">
        <dgm:presLayoutVars>
          <dgm:dir/>
          <dgm:resizeHandles val="exact"/>
        </dgm:presLayoutVars>
      </dgm:prSet>
      <dgm:spPr/>
    </dgm:pt>
    <dgm:pt modelId="{17098A9C-DBFA-44DC-B20A-CE447A20514F}" type="pres">
      <dgm:prSet presAssocID="{0505E124-AC61-4FAA-A18A-FCA76F8C17D3}" presName="arrow" presStyleLbl="bgShp" presStyleIdx="0" presStyleCnt="1" custLinFactNeighborX="-245" custLinFactNeighborY="-14117">
        <dgm:style>
          <a:lnRef idx="1">
            <a:schemeClr val="accent2"/>
          </a:lnRef>
          <a:fillRef idx="2">
            <a:schemeClr val="accent2"/>
          </a:fillRef>
          <a:effectRef idx="1">
            <a:schemeClr val="accent2"/>
          </a:effectRef>
          <a:fontRef idx="minor">
            <a:schemeClr val="dk1"/>
          </a:fontRef>
        </dgm:style>
      </dgm:prSet>
      <dgm:spPr/>
      <dgm:t>
        <a:bodyPr/>
        <a:lstStyle/>
        <a:p>
          <a:endParaRPr lang="en-US"/>
        </a:p>
      </dgm:t>
    </dgm:pt>
    <dgm:pt modelId="{4B0772C8-B3EC-4499-9C31-9EC44D8F9FC2}" type="pres">
      <dgm:prSet presAssocID="{0505E124-AC61-4FAA-A18A-FCA76F8C17D3}" presName="linearProcess" presStyleCnt="0"/>
      <dgm:spPr/>
    </dgm:pt>
    <dgm:pt modelId="{C2A44DDA-468C-43ED-A86E-7C453FA4051A}" type="pres">
      <dgm:prSet presAssocID="{9760503D-7C88-465B-8345-3EB43C2C14DF}" presName="textNode" presStyleLbl="node1" presStyleIdx="0" presStyleCnt="3">
        <dgm:presLayoutVars>
          <dgm:bulletEnabled val="1"/>
        </dgm:presLayoutVars>
      </dgm:prSet>
      <dgm:spPr/>
      <dgm:t>
        <a:bodyPr/>
        <a:lstStyle/>
        <a:p>
          <a:endParaRPr lang="en-US"/>
        </a:p>
      </dgm:t>
    </dgm:pt>
    <dgm:pt modelId="{24D92001-E7E0-42DA-B8AF-F784C151566F}" type="pres">
      <dgm:prSet presAssocID="{65456D2E-CB04-4607-AB7B-54BA69EC58B3}" presName="sibTrans" presStyleCnt="0"/>
      <dgm:spPr/>
    </dgm:pt>
    <dgm:pt modelId="{9CE859DD-ABC7-47B5-8687-33EB0E41A1EA}" type="pres">
      <dgm:prSet presAssocID="{95D2D68A-F6E6-4B47-88D7-15E4D80BD86E}" presName="textNode" presStyleLbl="node1" presStyleIdx="1" presStyleCnt="3">
        <dgm:presLayoutVars>
          <dgm:bulletEnabled val="1"/>
        </dgm:presLayoutVars>
      </dgm:prSet>
      <dgm:spPr/>
      <dgm:t>
        <a:bodyPr/>
        <a:lstStyle/>
        <a:p>
          <a:endParaRPr lang="en-US"/>
        </a:p>
      </dgm:t>
    </dgm:pt>
    <dgm:pt modelId="{FA144134-C1B4-4EAF-BA5A-F5F87F784C93}" type="pres">
      <dgm:prSet presAssocID="{7B0C4257-F559-4BFF-91C3-93D6622483BC}" presName="sibTrans" presStyleCnt="0"/>
      <dgm:spPr/>
    </dgm:pt>
    <dgm:pt modelId="{E804F4D4-BD8E-4C07-8867-B74ACC0131DC}" type="pres">
      <dgm:prSet presAssocID="{2F1FE422-3304-4375-8463-A4D185D0F58E}" presName="textNode" presStyleLbl="node1" presStyleIdx="2" presStyleCnt="3">
        <dgm:presLayoutVars>
          <dgm:bulletEnabled val="1"/>
        </dgm:presLayoutVars>
      </dgm:prSet>
      <dgm:spPr/>
      <dgm:t>
        <a:bodyPr/>
        <a:lstStyle/>
        <a:p>
          <a:endParaRPr lang="en-US"/>
        </a:p>
      </dgm:t>
    </dgm:pt>
  </dgm:ptLst>
  <dgm:cxnLst>
    <dgm:cxn modelId="{8D03C548-6CDD-40AA-9713-6F643A4A92CE}" srcId="{0505E124-AC61-4FAA-A18A-FCA76F8C17D3}" destId="{95D2D68A-F6E6-4B47-88D7-15E4D80BD86E}" srcOrd="1" destOrd="0" parTransId="{22924081-6719-4AF6-8112-D6CDF3E02DB8}" sibTransId="{7B0C4257-F559-4BFF-91C3-93D6622483BC}"/>
    <dgm:cxn modelId="{68D8F939-B78B-4AB1-B63D-6CCB86F223B9}" srcId="{0505E124-AC61-4FAA-A18A-FCA76F8C17D3}" destId="{2F1FE422-3304-4375-8463-A4D185D0F58E}" srcOrd="2" destOrd="0" parTransId="{611BB825-936C-4AC9-A28A-C3674FAC91D7}" sibTransId="{9C802522-816E-47B8-876F-21F3B19890CB}"/>
    <dgm:cxn modelId="{32E81CF1-0568-4238-B046-33F101AACA51}" srcId="{0505E124-AC61-4FAA-A18A-FCA76F8C17D3}" destId="{9760503D-7C88-465B-8345-3EB43C2C14DF}" srcOrd="0" destOrd="0" parTransId="{7EDEB0D7-E2B9-4D01-9B2D-AA0FCC976B55}" sibTransId="{65456D2E-CB04-4607-AB7B-54BA69EC58B3}"/>
    <dgm:cxn modelId="{4D736366-0CE1-462D-823B-3A645E85CABD}" type="presOf" srcId="{0505E124-AC61-4FAA-A18A-FCA76F8C17D3}" destId="{DFAA34F3-9FAE-4480-A891-5FB8F85E82AF}" srcOrd="0" destOrd="0" presId="urn:microsoft.com/office/officeart/2005/8/layout/hProcess9"/>
    <dgm:cxn modelId="{5BA48874-1EFF-46AB-9D56-92186E1A600A}" type="presOf" srcId="{2F1FE422-3304-4375-8463-A4D185D0F58E}" destId="{E804F4D4-BD8E-4C07-8867-B74ACC0131DC}" srcOrd="0" destOrd="0" presId="urn:microsoft.com/office/officeart/2005/8/layout/hProcess9"/>
    <dgm:cxn modelId="{65384DA7-7B37-46A9-9EEA-3EF460CFB3C1}" type="presOf" srcId="{95D2D68A-F6E6-4B47-88D7-15E4D80BD86E}" destId="{9CE859DD-ABC7-47B5-8687-33EB0E41A1EA}" srcOrd="0" destOrd="0" presId="urn:microsoft.com/office/officeart/2005/8/layout/hProcess9"/>
    <dgm:cxn modelId="{41E6875A-4587-4BF4-B888-6B1B2B32F231}" type="presOf" srcId="{9760503D-7C88-465B-8345-3EB43C2C14DF}" destId="{C2A44DDA-468C-43ED-A86E-7C453FA4051A}" srcOrd="0" destOrd="0" presId="urn:microsoft.com/office/officeart/2005/8/layout/hProcess9"/>
    <dgm:cxn modelId="{0B98D4D6-D705-4CFD-96B3-BBFE320A6FC7}" type="presParOf" srcId="{DFAA34F3-9FAE-4480-A891-5FB8F85E82AF}" destId="{17098A9C-DBFA-44DC-B20A-CE447A20514F}" srcOrd="0" destOrd="0" presId="urn:microsoft.com/office/officeart/2005/8/layout/hProcess9"/>
    <dgm:cxn modelId="{48B8244F-AD01-4E1F-88AE-0F7032729C32}" type="presParOf" srcId="{DFAA34F3-9FAE-4480-A891-5FB8F85E82AF}" destId="{4B0772C8-B3EC-4499-9C31-9EC44D8F9FC2}" srcOrd="1" destOrd="0" presId="urn:microsoft.com/office/officeart/2005/8/layout/hProcess9"/>
    <dgm:cxn modelId="{DE9EB81F-FD1F-4D25-93FA-55DD9F1E77CE}" type="presParOf" srcId="{4B0772C8-B3EC-4499-9C31-9EC44D8F9FC2}" destId="{C2A44DDA-468C-43ED-A86E-7C453FA4051A}" srcOrd="0" destOrd="0" presId="urn:microsoft.com/office/officeart/2005/8/layout/hProcess9"/>
    <dgm:cxn modelId="{2E56D6C6-6A2F-4429-AE9E-F9A76F1B4BAC}" type="presParOf" srcId="{4B0772C8-B3EC-4499-9C31-9EC44D8F9FC2}" destId="{24D92001-E7E0-42DA-B8AF-F784C151566F}" srcOrd="1" destOrd="0" presId="urn:microsoft.com/office/officeart/2005/8/layout/hProcess9"/>
    <dgm:cxn modelId="{FAA2042D-92AC-42E1-9648-18425581783B}" type="presParOf" srcId="{4B0772C8-B3EC-4499-9C31-9EC44D8F9FC2}" destId="{9CE859DD-ABC7-47B5-8687-33EB0E41A1EA}" srcOrd="2" destOrd="0" presId="urn:microsoft.com/office/officeart/2005/8/layout/hProcess9"/>
    <dgm:cxn modelId="{922BB8D3-2DD1-4324-B45A-BC63A9B271BF}" type="presParOf" srcId="{4B0772C8-B3EC-4499-9C31-9EC44D8F9FC2}" destId="{FA144134-C1B4-4EAF-BA5A-F5F87F784C93}" srcOrd="3" destOrd="0" presId="urn:microsoft.com/office/officeart/2005/8/layout/hProcess9"/>
    <dgm:cxn modelId="{9B05B4EB-87A6-41DB-A66A-8391CA79AB0C}" type="presParOf" srcId="{4B0772C8-B3EC-4499-9C31-9EC44D8F9FC2}" destId="{E804F4D4-BD8E-4C07-8867-B74ACC0131DC}" srcOrd="4" destOrd="0" presId="urn:microsoft.com/office/officeart/2005/8/layout/hProcess9"/>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cs typeface="Arial" pitchFamily="34" charset="0"/>
              </a:defRPr>
            </a:lvl1pPr>
          </a:lstStyle>
          <a:p>
            <a:pPr>
              <a:defRPr/>
            </a:pPr>
            <a:endParaRPr lang="en-US"/>
          </a:p>
        </p:txBody>
      </p:sp>
      <p:sp>
        <p:nvSpPr>
          <p:cNvPr id="68608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cs typeface="Arial" pitchFamily="34" charset="0"/>
              </a:defRPr>
            </a:lvl1pPr>
          </a:lstStyle>
          <a:p>
            <a:pPr>
              <a:defRPr/>
            </a:pPr>
            <a:endParaRPr lang="en-US"/>
          </a:p>
        </p:txBody>
      </p:sp>
      <p:sp>
        <p:nvSpPr>
          <p:cNvPr id="68608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cs typeface="Arial" pitchFamily="34" charset="0"/>
              </a:defRPr>
            </a:lvl1pPr>
          </a:lstStyle>
          <a:p>
            <a:pPr>
              <a:defRPr/>
            </a:pPr>
            <a:endParaRPr lang="en-US"/>
          </a:p>
        </p:txBody>
      </p:sp>
      <p:sp>
        <p:nvSpPr>
          <p:cNvPr id="68608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cs typeface="Arial" pitchFamily="34" charset="0"/>
              </a:defRPr>
            </a:lvl1pPr>
          </a:lstStyle>
          <a:p>
            <a:pPr>
              <a:defRPr/>
            </a:pPr>
            <a:fld id="{64D71BD1-7C37-4C0A-BFC7-8CAF305326CB}" type="slidenum">
              <a:rPr lang="en-US"/>
              <a:pPr>
                <a:defRPr/>
              </a:pPr>
              <a:t>‹#›</a:t>
            </a:fld>
            <a:endParaRPr lang="en-US" dirty="0"/>
          </a:p>
        </p:txBody>
      </p:sp>
    </p:spTree>
    <p:extLst>
      <p:ext uri="{BB962C8B-B14F-4D97-AF65-F5344CB8AC3E}">
        <p14:creationId xmlns="" xmlns:p14="http://schemas.microsoft.com/office/powerpoint/2010/main" val="337924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cs typeface="Arial" pitchFamily="34" charset="0"/>
              </a:defRPr>
            </a:lvl1pPr>
          </a:lstStyle>
          <a:p>
            <a:pPr>
              <a:defRPr/>
            </a:pPr>
            <a:endParaRPr lang="en-US"/>
          </a:p>
        </p:txBody>
      </p:sp>
      <p:sp>
        <p:nvSpPr>
          <p:cNvPr id="102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cs typeface="Arial" pitchFamily="34" charset="0"/>
              </a:defRPr>
            </a:lvl1pPr>
          </a:lstStyle>
          <a:p>
            <a:pPr>
              <a:defRPr/>
            </a:pPr>
            <a:endParaRPr lang="en-US"/>
          </a:p>
        </p:txBody>
      </p:sp>
      <p:sp>
        <p:nvSpPr>
          <p:cNvPr id="1085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cs typeface="Arial" pitchFamily="34" charset="0"/>
              </a:defRPr>
            </a:lvl1pPr>
          </a:lstStyle>
          <a:p>
            <a:pPr>
              <a:defRPr/>
            </a:pPr>
            <a:endParaRPr lang="en-US"/>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cs typeface="Arial" pitchFamily="34" charset="0"/>
              </a:defRPr>
            </a:lvl1pPr>
          </a:lstStyle>
          <a:p>
            <a:pPr>
              <a:defRPr/>
            </a:pPr>
            <a:fld id="{A11B8853-A679-4A08-8A09-5281F94DD58E}" type="slidenum">
              <a:rPr lang="en-US"/>
              <a:pPr>
                <a:defRPr/>
              </a:pPr>
              <a:t>‹#›</a:t>
            </a:fld>
            <a:endParaRPr lang="en-US" dirty="0"/>
          </a:p>
        </p:txBody>
      </p:sp>
    </p:spTree>
    <p:extLst>
      <p:ext uri="{BB962C8B-B14F-4D97-AF65-F5344CB8AC3E}">
        <p14:creationId xmlns="" xmlns:p14="http://schemas.microsoft.com/office/powerpoint/2010/main" val="19923300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C892140-13AB-4D21-8710-DADEC3819B11}" type="slidenum">
              <a:rPr lang="en-US" smtClean="0">
                <a:latin typeface="Times New Roman" pitchFamily="18" charset="0"/>
              </a:rPr>
              <a:pPr eaLnBrk="1" hangingPunct="1"/>
              <a:t>1</a:t>
            </a:fld>
            <a:endParaRPr lang="en-US" dirty="0" smtClean="0">
              <a:latin typeface="Times New Roman"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r>
              <a:rPr lang="en-US" dirty="0" smtClean="0"/>
              <a:t>Hi</a:t>
            </a:r>
            <a:r>
              <a:rPr lang="en-US" baseline="0" dirty="0" smtClean="0"/>
              <a:t>, today I am going to talk about </a:t>
            </a:r>
            <a:r>
              <a:rPr lang="en-US" baseline="0" dirty="0" err="1" smtClean="0"/>
              <a:t>dataless</a:t>
            </a:r>
            <a:r>
              <a:rPr lang="en-US" baseline="0" dirty="0" smtClean="0"/>
              <a:t> hierarchical text classification. This is a joint work with Dan Roth.</a:t>
            </a:r>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summary,</a:t>
            </a:r>
            <a:r>
              <a:rPr lang="en-US" baseline="0" dirty="0" smtClean="0"/>
              <a:t> given the label and the document, we first build their representations based on some word representation. Then we compare the similarity to select best labels as the classification result.</a:t>
            </a:r>
          </a:p>
          <a:p>
            <a:endParaRPr lang="en-US" baseline="0" dirty="0" smtClean="0"/>
          </a:p>
          <a:p>
            <a:r>
              <a:rPr lang="en-US" baseline="0" dirty="0" smtClean="0"/>
              <a:t>For different representations, we use different kinds of features. In bag-of-words, we simply use TFIDF features. In ESA, we use Wikipedia concepts to construct sparse vectors. For brown cluster, we construct sparse vectors based on the path from root to cluster. For word embedding, we merge the dense vectors to have a more compact representation.</a:t>
            </a:r>
          </a:p>
        </p:txBody>
      </p:sp>
      <p:sp>
        <p:nvSpPr>
          <p:cNvPr id="4" name="Slide Number Placeholder 3"/>
          <p:cNvSpPr>
            <a:spLocks noGrp="1"/>
          </p:cNvSpPr>
          <p:nvPr>
            <p:ph type="sldNum" sz="quarter" idx="10"/>
          </p:nvPr>
        </p:nvSpPr>
        <p:spPr/>
        <p:txBody>
          <a:bodyPr/>
          <a:lstStyle/>
          <a:p>
            <a:pPr>
              <a:defRPr/>
            </a:pPr>
            <a:fld id="{A11B8853-A679-4A08-8A09-5281F94DD58E}"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use</a:t>
            </a:r>
            <a:r>
              <a:rPr lang="en-US" baseline="0" dirty="0" smtClean="0"/>
              <a:t> two datasets to evaluate the performance. The first data is 20newsgroups and the second is the RCV1 data.</a:t>
            </a:r>
          </a:p>
          <a:p>
            <a:endParaRPr lang="en-US" baseline="0" dirty="0" smtClean="0"/>
          </a:p>
          <a:p>
            <a:r>
              <a:rPr lang="en-US" baseline="0" dirty="0" smtClean="0"/>
              <a:t>We use two metrics to evaluate the results. </a:t>
            </a:r>
          </a:p>
          <a:p>
            <a:endParaRPr lang="en-US" baseline="0" dirty="0" smtClean="0"/>
          </a:p>
          <a:p>
            <a:r>
              <a:rPr lang="en-US" sz="1200" kern="1200" baseline="0" dirty="0" smtClean="0">
                <a:solidFill>
                  <a:schemeClr val="tx1"/>
                </a:solidFill>
                <a:latin typeface="Times New Roman" pitchFamily="18" charset="0"/>
                <a:ea typeface="+mn-ea"/>
                <a:cs typeface="+mn-cs"/>
              </a:rPr>
              <a:t>Micro-F1 is a conventional metric used to evaluate the classification decisions.</a:t>
            </a:r>
          </a:p>
          <a:p>
            <a:endParaRPr lang="en-US" sz="1200" kern="1200" baseline="0" dirty="0" smtClean="0">
              <a:solidFill>
                <a:schemeClr val="tx1"/>
              </a:solidFill>
              <a:latin typeface="Times New Roman" pitchFamily="18" charset="0"/>
              <a:ea typeface="+mn-ea"/>
              <a:cs typeface="+mn-cs"/>
            </a:endParaRPr>
          </a:p>
          <a:p>
            <a:r>
              <a:rPr lang="en-US" sz="1200" kern="1200" baseline="0" dirty="0" smtClean="0">
                <a:solidFill>
                  <a:schemeClr val="tx1"/>
                </a:solidFill>
                <a:latin typeface="Times New Roman" pitchFamily="18" charset="0"/>
                <a:ea typeface="+mn-ea"/>
                <a:cs typeface="+mn-cs"/>
              </a:rPr>
              <a:t>MacroF1 is the average of F1 scores on all the nodes, which are weighted equally.</a:t>
            </a:r>
            <a:endParaRPr lang="en-US" dirty="0"/>
          </a:p>
        </p:txBody>
      </p:sp>
      <p:sp>
        <p:nvSpPr>
          <p:cNvPr id="4" name="Slide Number Placeholder 3"/>
          <p:cNvSpPr>
            <a:spLocks noGrp="1"/>
          </p:cNvSpPr>
          <p:nvPr>
            <p:ph type="sldNum" sz="quarter" idx="10"/>
          </p:nvPr>
        </p:nvSpPr>
        <p:spPr/>
        <p:txBody>
          <a:bodyPr/>
          <a:lstStyle/>
          <a:p>
            <a:pPr>
              <a:defRPr/>
            </a:pPr>
            <a:fld id="{A11B8853-A679-4A08-8A09-5281F94DD58E}"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first show</a:t>
            </a:r>
            <a:r>
              <a:rPr lang="en-US" baseline="0" dirty="0" smtClean="0"/>
              <a:t> the results on 20newsgroups data. </a:t>
            </a:r>
          </a:p>
          <a:p>
            <a:endParaRPr lang="en-US" baseline="0" dirty="0" smtClean="0"/>
          </a:p>
          <a:p>
            <a:r>
              <a:rPr lang="en-US" baseline="0" dirty="0" smtClean="0"/>
              <a:t>We train brown clusters based on 20newsgroups, RCV1 and </a:t>
            </a:r>
            <a:r>
              <a:rPr lang="en-US" baseline="0" dirty="0" err="1" smtClean="0"/>
              <a:t>wikipedia</a:t>
            </a:r>
            <a:r>
              <a:rPr lang="en-US" baseline="0" dirty="0" smtClean="0"/>
              <a:t>. </a:t>
            </a:r>
            <a:r>
              <a:rPr lang="en-US" sz="1200" kern="1200" baseline="0" dirty="0" smtClean="0">
                <a:solidFill>
                  <a:schemeClr val="tx1"/>
                </a:solidFill>
                <a:latin typeface="Times New Roman" pitchFamily="18" charset="0"/>
                <a:ea typeface="+mn-ea"/>
                <a:cs typeface="+mn-cs"/>
              </a:rPr>
              <a:t>All the Brown cluster representations do not show promising results on the dataset. This may be because firstly the intrinsic dimensionality of brown cluster is much less than the others. It is a little bit unfair for BC. Second, when we aggregate all the words’ clusters, it may become less distinguishable for different documents since they share a lot of common word clusters near the root. </a:t>
            </a:r>
          </a:p>
          <a:p>
            <a:endParaRPr lang="en-US" sz="1200" kern="1200" baseline="0" dirty="0" smtClean="0">
              <a:solidFill>
                <a:schemeClr val="tx1"/>
              </a:solidFill>
              <a:latin typeface="Times New Roman" pitchFamily="18" charset="0"/>
              <a:ea typeface="+mn-ea"/>
              <a:cs typeface="+mn-cs"/>
            </a:endParaRPr>
          </a:p>
          <a:p>
            <a:r>
              <a:rPr lang="en-US" sz="1200" kern="1200" baseline="0" dirty="0" smtClean="0">
                <a:solidFill>
                  <a:schemeClr val="tx1"/>
                </a:solidFill>
                <a:latin typeface="Times New Roman" pitchFamily="18" charset="0"/>
                <a:ea typeface="+mn-ea"/>
                <a:cs typeface="+mn-cs"/>
              </a:rPr>
              <a:t>ESA performs the best on this data set. In general, with more concepts in the representation, the classification results are better.</a:t>
            </a:r>
          </a:p>
          <a:p>
            <a:endParaRPr lang="en-US" sz="1200" kern="1200" baseline="0" dirty="0" smtClean="0">
              <a:solidFill>
                <a:schemeClr val="tx1"/>
              </a:solidFill>
              <a:latin typeface="Times New Roman" pitchFamily="18" charset="0"/>
              <a:ea typeface="+mn-ea"/>
              <a:cs typeface="+mn-cs"/>
            </a:endParaRPr>
          </a:p>
          <a:p>
            <a:r>
              <a:rPr lang="en-US" sz="1200" kern="1200" baseline="0" dirty="0" smtClean="0">
                <a:solidFill>
                  <a:schemeClr val="tx1"/>
                </a:solidFill>
                <a:latin typeface="Times New Roman" pitchFamily="18" charset="0"/>
                <a:ea typeface="+mn-ea"/>
                <a:cs typeface="+mn-cs"/>
              </a:rPr>
              <a:t>The word embedding trained on </a:t>
            </a:r>
            <a:r>
              <a:rPr lang="en-US" sz="1200" kern="1200" baseline="0" dirty="0" err="1" smtClean="0">
                <a:solidFill>
                  <a:schemeClr val="tx1"/>
                </a:solidFill>
                <a:latin typeface="Times New Roman" pitchFamily="18" charset="0"/>
                <a:ea typeface="+mn-ea"/>
                <a:cs typeface="+mn-cs"/>
              </a:rPr>
              <a:t>wikipedia</a:t>
            </a:r>
            <a:r>
              <a:rPr lang="en-US" sz="1200" kern="1200" baseline="0" dirty="0" smtClean="0">
                <a:solidFill>
                  <a:schemeClr val="tx1"/>
                </a:solidFill>
                <a:latin typeface="Times New Roman" pitchFamily="18" charset="0"/>
                <a:ea typeface="+mn-ea"/>
                <a:cs typeface="+mn-cs"/>
              </a:rPr>
              <a:t> is also promising. We see the </a:t>
            </a:r>
            <a:r>
              <a:rPr lang="en-US" dirty="0" err="1" smtClean="0"/>
              <a:t>Mikolov’s</a:t>
            </a:r>
            <a:r>
              <a:rPr lang="en-US" dirty="0" smtClean="0"/>
              <a:t> word2vec is slightly better than the embedding used in </a:t>
            </a:r>
            <a:r>
              <a:rPr lang="en-US" dirty="0" err="1" smtClean="0"/>
              <a:t>Senna</a:t>
            </a:r>
            <a:r>
              <a:rPr lang="en-US" dirty="0" smtClean="0"/>
              <a:t>. The word</a:t>
            </a:r>
            <a:r>
              <a:rPr lang="en-US" baseline="0" dirty="0" smtClean="0"/>
              <a:t> embedding based RCV1 performs worst for 20newsgroups data.</a:t>
            </a:r>
          </a:p>
          <a:p>
            <a:endParaRPr lang="en-US" baseline="0" dirty="0" smtClean="0"/>
          </a:p>
          <a:p>
            <a:r>
              <a:rPr lang="en-US" baseline="0" dirty="0" smtClean="0"/>
              <a:t>Finally we can see that bottom-up classification is slightly better than top down. Because </a:t>
            </a:r>
            <a:r>
              <a:rPr lang="en-US" sz="1200" kern="1200" baseline="0" dirty="0" smtClean="0">
                <a:solidFill>
                  <a:schemeClr val="tx1"/>
                </a:solidFill>
                <a:latin typeface="Times New Roman" pitchFamily="18" charset="0"/>
                <a:ea typeface="+mn-ea"/>
                <a:cs typeface="+mn-cs"/>
              </a:rPr>
              <a:t>in </a:t>
            </a:r>
            <a:r>
              <a:rPr lang="en-US" sz="1200" kern="1200" baseline="0" dirty="0" err="1" smtClean="0">
                <a:solidFill>
                  <a:schemeClr val="tx1"/>
                </a:solidFill>
                <a:latin typeface="Times New Roman" pitchFamily="18" charset="0"/>
                <a:ea typeface="+mn-ea"/>
                <a:cs typeface="+mn-cs"/>
              </a:rPr>
              <a:t>dataless</a:t>
            </a:r>
            <a:r>
              <a:rPr lang="en-US" sz="1200" kern="1200" baseline="0" dirty="0" smtClean="0">
                <a:solidFill>
                  <a:schemeClr val="tx1"/>
                </a:solidFill>
                <a:latin typeface="Times New Roman" pitchFamily="18" charset="0"/>
                <a:ea typeface="+mn-ea"/>
                <a:cs typeface="+mn-cs"/>
              </a:rPr>
              <a:t> classification, the classifier is built on “understanding” the labels and the documents. When the meaning of a leaf node is quite good, it seems there is no need for a top-down mechanism to eliminate the lack of data problem in the leaves.</a:t>
            </a:r>
            <a:endParaRPr lang="en-US" baseline="0" dirty="0" smtClean="0"/>
          </a:p>
        </p:txBody>
      </p:sp>
      <p:sp>
        <p:nvSpPr>
          <p:cNvPr id="4" name="Slide Number Placeholder 3"/>
          <p:cNvSpPr>
            <a:spLocks noGrp="1"/>
          </p:cNvSpPr>
          <p:nvPr>
            <p:ph type="sldNum" sz="quarter" idx="10"/>
          </p:nvPr>
        </p:nvSpPr>
        <p:spPr/>
        <p:txBody>
          <a:bodyPr/>
          <a:lstStyle/>
          <a:p>
            <a:pPr>
              <a:defRPr/>
            </a:pPr>
            <a:fld id="{A11B8853-A679-4A08-8A09-5281F94DD58E}"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Similarly, for RCV1</a:t>
            </a:r>
            <a:r>
              <a:rPr lang="en-US" baseline="0" dirty="0" smtClean="0"/>
              <a:t> dataset, ESA performs the best. Interestingly, the word embedding method based on RCV1 data performs relatively good in this case. Therefore, the corpus for training the representation is also very important. If there is no knowledge about it, we can see that using </a:t>
            </a:r>
            <a:r>
              <a:rPr lang="en-US" baseline="0" dirty="0" err="1" smtClean="0"/>
              <a:t>wikipedia</a:t>
            </a:r>
            <a:r>
              <a:rPr lang="en-US" baseline="0" dirty="0" smtClean="0"/>
              <a:t> is a good choice.</a:t>
            </a:r>
            <a:endParaRPr lang="en-US" dirty="0"/>
          </a:p>
        </p:txBody>
      </p:sp>
      <p:sp>
        <p:nvSpPr>
          <p:cNvPr id="4" name="Slide Number Placeholder 3"/>
          <p:cNvSpPr>
            <a:spLocks noGrp="1"/>
          </p:cNvSpPr>
          <p:nvPr>
            <p:ph type="sldNum" sz="quarter" idx="10"/>
          </p:nvPr>
        </p:nvSpPr>
        <p:spPr/>
        <p:txBody>
          <a:bodyPr/>
          <a:lstStyle/>
          <a:p>
            <a:pPr>
              <a:defRPr/>
            </a:pPr>
            <a:fld id="{A11B8853-A679-4A08-8A09-5281F94DD58E}"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also compare the results with an unsupervised classification baseline. The idea is to learn</a:t>
            </a:r>
            <a:r>
              <a:rPr lang="en-US" baseline="0" dirty="0" smtClean="0"/>
              <a:t> topics from the documents retrieved by the labels. We can see that </a:t>
            </a:r>
            <a:r>
              <a:rPr lang="en-US" baseline="0" dirty="0" err="1" smtClean="0"/>
              <a:t>dataless</a:t>
            </a:r>
            <a:r>
              <a:rPr lang="en-US" baseline="0" dirty="0" smtClean="0"/>
              <a:t> classification based on representation can be better than retrieving 100 and 500 documents for each label respectively.</a:t>
            </a:r>
            <a:endParaRPr lang="en-US" dirty="0"/>
          </a:p>
        </p:txBody>
      </p:sp>
      <p:sp>
        <p:nvSpPr>
          <p:cNvPr id="4" name="Slide Number Placeholder 3"/>
          <p:cNvSpPr>
            <a:spLocks noGrp="1"/>
          </p:cNvSpPr>
          <p:nvPr>
            <p:ph type="sldNum" sz="quarter" idx="10"/>
          </p:nvPr>
        </p:nvSpPr>
        <p:spPr/>
        <p:txBody>
          <a:bodyPr/>
          <a:lstStyle/>
          <a:p>
            <a:pPr>
              <a:defRPr/>
            </a:pPr>
            <a:fld id="{A11B8853-A679-4A08-8A09-5281F94DD58E}"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Till now</a:t>
            </a:r>
            <a:r>
              <a:rPr lang="en-US" baseline="0" dirty="0" smtClean="0"/>
              <a:t> we have shown the pure </a:t>
            </a:r>
            <a:r>
              <a:rPr lang="en-US" baseline="0" dirty="0" err="1" smtClean="0"/>
              <a:t>dataless</a:t>
            </a:r>
            <a:r>
              <a:rPr lang="en-US" baseline="0" dirty="0" smtClean="0"/>
              <a:t> classification and the effect of text representation. </a:t>
            </a:r>
          </a:p>
          <a:p>
            <a:endParaRPr lang="en-US" baseline="0" dirty="0" smtClean="0"/>
          </a:p>
          <a:p>
            <a:pPr marL="0" marR="0" lvl="2"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We also note that the unlabeled data can further help us improve the classification results. </a:t>
            </a:r>
            <a:r>
              <a:rPr lang="en-US" b="0" dirty="0" smtClean="0"/>
              <a:t>For example, </a:t>
            </a:r>
            <a:r>
              <a:rPr lang="en-US" baseline="0" dirty="0" smtClean="0"/>
              <a:t>Unlabeled data can help us to eliminate </a:t>
            </a:r>
            <a:r>
              <a:rPr lang="en-US" b="0" dirty="0" smtClean="0"/>
              <a:t>the classification bias</a:t>
            </a:r>
            <a:r>
              <a:rPr lang="en-US" b="0" baseline="0" dirty="0" smtClean="0"/>
              <a:t> </a:t>
            </a:r>
            <a:r>
              <a:rPr lang="en-US" b="0" dirty="0" smtClean="0"/>
              <a:t>for the documents in politics newsgroup which are actually</a:t>
            </a:r>
            <a:r>
              <a:rPr lang="en-US" b="0" baseline="0" dirty="0" smtClean="0"/>
              <a:t> </a:t>
            </a:r>
            <a:r>
              <a:rPr lang="en-US" b="0" dirty="0" smtClean="0"/>
              <a:t>about the politics of sexual orientation.</a:t>
            </a:r>
          </a:p>
          <a:p>
            <a:endParaRPr lang="en-US" baseline="0" dirty="0" smtClean="0"/>
          </a:p>
          <a:p>
            <a:r>
              <a:rPr lang="en-US" baseline="0" dirty="0" smtClean="0"/>
              <a:t>Therefore, we propose a simple but effective bootstrapping mechanism to enhance the results of </a:t>
            </a:r>
            <a:r>
              <a:rPr lang="en-US" baseline="0" dirty="0" err="1" smtClean="0"/>
              <a:t>dataless</a:t>
            </a:r>
            <a:r>
              <a:rPr lang="en-US" baseline="0" dirty="0" smtClean="0"/>
              <a:t> classification.</a:t>
            </a:r>
            <a:endParaRPr lang="en-US" dirty="0"/>
          </a:p>
        </p:txBody>
      </p:sp>
      <p:sp>
        <p:nvSpPr>
          <p:cNvPr id="4" name="Slide Number Placeholder 3"/>
          <p:cNvSpPr>
            <a:spLocks noGrp="1"/>
          </p:cNvSpPr>
          <p:nvPr>
            <p:ph type="sldNum" sz="quarter" idx="10"/>
          </p:nvPr>
        </p:nvSpPr>
        <p:spPr/>
        <p:txBody>
          <a:bodyPr/>
          <a:lstStyle/>
          <a:p>
            <a:pPr>
              <a:defRPr/>
            </a:pPr>
            <a:fld id="{A11B8853-A679-4A08-8A09-5281F94DD58E}"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bootstrapping algorithm, we first initialize N documents for each label using pure</a:t>
            </a:r>
            <a:r>
              <a:rPr lang="en-US" baseline="0" dirty="0" smtClean="0"/>
              <a:t> </a:t>
            </a:r>
            <a:r>
              <a:rPr lang="en-US" baseline="0" dirty="0" err="1" smtClean="0"/>
              <a:t>dataless</a:t>
            </a:r>
            <a:r>
              <a:rPr lang="en-US" baseline="0" dirty="0" smtClean="0"/>
              <a:t> classification</a:t>
            </a:r>
            <a:r>
              <a:rPr lang="en-US" dirty="0" smtClean="0"/>
              <a:t>. Then we train a supervised</a:t>
            </a:r>
            <a:r>
              <a:rPr lang="en-US" baseline="0" dirty="0" smtClean="0"/>
              <a:t> classifier based on the labeled data, and use it to label N more documents for each label. We label all the training set until there is no unlabeled document.</a:t>
            </a:r>
          </a:p>
        </p:txBody>
      </p:sp>
      <p:sp>
        <p:nvSpPr>
          <p:cNvPr id="4" name="Slide Number Placeholder 3"/>
          <p:cNvSpPr>
            <a:spLocks noGrp="1"/>
          </p:cNvSpPr>
          <p:nvPr>
            <p:ph type="sldNum" sz="quarter" idx="10"/>
          </p:nvPr>
        </p:nvSpPr>
        <p:spPr/>
        <p:txBody>
          <a:bodyPr/>
          <a:lstStyle/>
          <a:p>
            <a:pPr>
              <a:defRPr/>
            </a:pPr>
            <a:fld id="{A11B8853-A679-4A08-8A09-5281F94DD58E}"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We can see that </a:t>
            </a:r>
            <a:r>
              <a:rPr lang="en-US" sz="1200" kern="1200" baseline="0" dirty="0" err="1" smtClean="0">
                <a:solidFill>
                  <a:schemeClr val="tx1"/>
                </a:solidFill>
                <a:latin typeface="Times New Roman" pitchFamily="18" charset="0"/>
                <a:ea typeface="+mn-ea"/>
                <a:cs typeface="+mn-cs"/>
              </a:rPr>
              <a:t>dataless</a:t>
            </a:r>
            <a:r>
              <a:rPr lang="en-US" sz="1200" kern="1200" baseline="0" dirty="0" smtClean="0">
                <a:solidFill>
                  <a:schemeClr val="tx1"/>
                </a:solidFill>
                <a:latin typeface="Times New Roman" pitchFamily="18" charset="0"/>
                <a:ea typeface="+mn-ea"/>
                <a:cs typeface="+mn-cs"/>
              </a:rPr>
              <a:t> classification is comparable to supervised classification with more than one thousand labeled documents.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A11B8853-A679-4A08-8A09-5281F94DD58E}"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To conclude, we have shown that it is possible to classify documents into multiple hierarchical categories. The most important thing is to represent both document and labels in a good enough semantic representation space. </a:t>
            </a:r>
          </a:p>
          <a:p>
            <a:endParaRPr lang="en-US" dirty="0" smtClean="0"/>
          </a:p>
          <a:p>
            <a:r>
              <a:rPr lang="en-US" dirty="0" smtClean="0"/>
              <a:t>Specifically,</a:t>
            </a:r>
            <a:r>
              <a:rPr lang="en-US" baseline="0" dirty="0" smtClean="0"/>
              <a:t> i</a:t>
            </a:r>
            <a:r>
              <a:rPr lang="en-US" dirty="0" smtClean="0"/>
              <a:t>n this work,</a:t>
            </a:r>
            <a:r>
              <a:rPr lang="en-US" baseline="0" dirty="0" smtClean="0"/>
              <a:t> we compared different text representations for </a:t>
            </a:r>
            <a:r>
              <a:rPr lang="en-US" baseline="0" dirty="0" err="1" smtClean="0"/>
              <a:t>dataless</a:t>
            </a:r>
            <a:r>
              <a:rPr lang="en-US" baseline="0" dirty="0" smtClean="0"/>
              <a:t> classification.</a:t>
            </a:r>
          </a:p>
          <a:p>
            <a:endParaRPr lang="en-US" baseline="0" dirty="0" smtClean="0"/>
          </a:p>
          <a:p>
            <a:r>
              <a:rPr lang="en-US" baseline="0" dirty="0" smtClean="0"/>
              <a:t>We also study the </a:t>
            </a:r>
            <a:r>
              <a:rPr lang="en-US" baseline="0" dirty="0" err="1" smtClean="0"/>
              <a:t>bottomup</a:t>
            </a:r>
            <a:r>
              <a:rPr lang="en-US" baseline="0" dirty="0" smtClean="0"/>
              <a:t> and </a:t>
            </a:r>
            <a:r>
              <a:rPr lang="en-US" baseline="0" dirty="0" err="1" smtClean="0"/>
              <a:t>topdown</a:t>
            </a:r>
            <a:r>
              <a:rPr lang="en-US" baseline="0" dirty="0" smtClean="0"/>
              <a:t> mechanisms of hierarchical classification. </a:t>
            </a:r>
          </a:p>
          <a:p>
            <a:endParaRPr lang="en-US" baseline="0" dirty="0" smtClean="0"/>
          </a:p>
          <a:p>
            <a:r>
              <a:rPr lang="en-US" baseline="0" dirty="0" smtClean="0"/>
              <a:t>Finally we introduce bootstrapping algorithm to use unlabeled documents to further improve classification results. </a:t>
            </a:r>
          </a:p>
          <a:p>
            <a:endParaRPr lang="en-US" baseline="0" dirty="0" smtClean="0"/>
          </a:p>
          <a:p>
            <a:r>
              <a:rPr lang="en-US" baseline="0" dirty="0" smtClean="0"/>
              <a:t>Really the classification quality is better than it looks from the evaluation. For evaluation, we had to use the existing label space for this collection. But it is not necessarily the best label space. In practice , using a larger label space should improve the results.</a:t>
            </a:r>
          </a:p>
          <a:p>
            <a:endParaRPr lang="en-US" baseline="0" dirty="0" smtClean="0"/>
          </a:p>
          <a:p>
            <a:r>
              <a:rPr lang="en-US" baseline="0" dirty="0" smtClean="0"/>
              <a:t>We have released our code here. You can check if interested.</a:t>
            </a:r>
            <a:endParaRPr lang="en-US" dirty="0"/>
          </a:p>
        </p:txBody>
      </p:sp>
      <p:sp>
        <p:nvSpPr>
          <p:cNvPr id="4" name="Slide Number Placeholder 3"/>
          <p:cNvSpPr>
            <a:spLocks noGrp="1"/>
          </p:cNvSpPr>
          <p:nvPr>
            <p:ph type="sldNum" sz="quarter" idx="10"/>
          </p:nvPr>
        </p:nvSpPr>
        <p:spPr/>
        <p:txBody>
          <a:bodyPr/>
          <a:lstStyle/>
          <a:p>
            <a:pPr>
              <a:defRPr/>
            </a:pPr>
            <a:fld id="{A11B8853-A679-4A08-8A09-5281F94DD58E}"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Thank</a:t>
            </a:r>
            <a:r>
              <a:rPr lang="en-US" baseline="0" dirty="0" smtClean="0"/>
              <a:t> you for your attention.</a:t>
            </a:r>
            <a:endParaRPr lang="en-US" dirty="0"/>
          </a:p>
        </p:txBody>
      </p:sp>
      <p:sp>
        <p:nvSpPr>
          <p:cNvPr id="4" name="Slide Number Placeholder 3"/>
          <p:cNvSpPr>
            <a:spLocks noGrp="1"/>
          </p:cNvSpPr>
          <p:nvPr>
            <p:ph type="sldNum" sz="quarter" idx="10"/>
          </p:nvPr>
        </p:nvSpPr>
        <p:spPr/>
        <p:txBody>
          <a:bodyPr/>
          <a:lstStyle/>
          <a:p>
            <a:pPr>
              <a:defRPr/>
            </a:pPr>
            <a:fld id="{A11B8853-A679-4A08-8A09-5281F94DD58E}"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Document classification is a classic</a:t>
            </a:r>
            <a:r>
              <a:rPr lang="en-US" altLang="zh-CN" baseline="0" dirty="0" smtClean="0"/>
              <a:t> problem for text mining and </a:t>
            </a:r>
            <a:r>
              <a:rPr lang="en-US" altLang="zh-CN" baseline="0" dirty="0" err="1" smtClean="0"/>
              <a:t>nlp</a:t>
            </a:r>
            <a:r>
              <a:rPr lang="en-US" altLang="zh-CN" baseline="0" dirty="0" smtClean="0"/>
              <a:t> applications. The task is to predict the label of a document. </a:t>
            </a:r>
          </a:p>
          <a:p>
            <a:endParaRPr lang="en-US" altLang="en-US" baseline="0" dirty="0" smtClean="0"/>
          </a:p>
          <a:p>
            <a:r>
              <a:rPr lang="en-US" altLang="en-US" baseline="0" dirty="0" smtClean="0"/>
              <a:t>Traditional classification often treat</a:t>
            </a:r>
            <a:r>
              <a:rPr lang="en-US" altLang="zh-CN" baseline="0" dirty="0" smtClean="0"/>
              <a:t>s</a:t>
            </a:r>
            <a:r>
              <a:rPr lang="en-US" altLang="en-US" baseline="0" dirty="0" smtClean="0"/>
              <a:t> the labels as numbers or IDs to train a classifier for such task.</a:t>
            </a:r>
          </a:p>
          <a:p>
            <a:endParaRPr lang="en-US" altLang="en-US" dirty="0" smtClean="0"/>
          </a:p>
          <a:p>
            <a:r>
              <a:rPr lang="en-US" altLang="zh-CN" dirty="0" smtClean="0"/>
              <a:t>However as a human, if I want you</a:t>
            </a:r>
            <a:r>
              <a:rPr lang="en-US" altLang="zh-CN" baseline="0" dirty="0" smtClean="0"/>
              <a:t> to choose a label of the document like this</a:t>
            </a:r>
            <a:r>
              <a:rPr lang="en-US" altLang="en-US" baseline="0" dirty="0" smtClean="0"/>
              <a:t>, can you tell me which label it is?  </a:t>
            </a:r>
          </a:p>
          <a:p>
            <a:endParaRPr lang="en-US" altLang="en-US" baseline="0" dirty="0" smtClean="0"/>
          </a:p>
          <a:p>
            <a:r>
              <a:rPr lang="en-US" altLang="zh-CN" baseline="0" dirty="0" smtClean="0"/>
              <a:t>No, right?  But if I give you the label names, you can easily tell me the decision without any problem</a:t>
            </a:r>
            <a:r>
              <a:rPr lang="en-US" altLang="en-US" baseline="0" dirty="0" smtClean="0"/>
              <a:t>. </a:t>
            </a:r>
          </a:p>
          <a:p>
            <a:endParaRPr lang="en-US" altLang="en-US" baseline="0" dirty="0" smtClean="0"/>
          </a:p>
          <a:p>
            <a:r>
              <a:rPr lang="en-US" altLang="en-US" baseline="0" dirty="0" smtClean="0"/>
              <a:t>So the labels really carry a lot of information about the category meaning. If we know the label names, we can even classify the document without any labeled data. </a:t>
            </a:r>
          </a:p>
          <a:p>
            <a:endParaRPr lang="en-US" altLang="en-US" baseline="0" dirty="0" smtClean="0"/>
          </a:p>
          <a:p>
            <a:r>
              <a:rPr lang="en-US" altLang="en-US" baseline="0" dirty="0" smtClean="0"/>
              <a:t>But even with label names, the traditional classification models still treat the labels as numbers or ids and do not consider this information.</a:t>
            </a:r>
          </a:p>
          <a:p>
            <a:endParaRPr lang="en-US" altLang="en-US" baseline="0" dirty="0" smtClean="0"/>
          </a:p>
        </p:txBody>
      </p:sp>
      <p:sp>
        <p:nvSpPr>
          <p:cNvPr id="4" name="Slide Number Placeholder 3"/>
          <p:cNvSpPr>
            <a:spLocks noGrp="1"/>
          </p:cNvSpPr>
          <p:nvPr>
            <p:ph type="sldNum" sz="quarter" idx="10"/>
          </p:nvPr>
        </p:nvSpPr>
        <p:spPr/>
        <p:txBody>
          <a:bodyPr/>
          <a:lstStyle/>
          <a:p>
            <a:pPr>
              <a:defRPr/>
            </a:pPr>
            <a:fld id="{A11B8853-A679-4A08-8A09-5281F94DD58E}"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For example, in traditional text categorization,  we are given piles</a:t>
            </a:r>
            <a:r>
              <a:rPr lang="en-US" baseline="0" dirty="0" smtClean="0"/>
              <a:t> of labeled documents, and then we learn a classification model to distinguish the categories.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Then for the new coming documents, we want to </a:t>
            </a:r>
            <a:r>
              <a:rPr lang="en-US" altLang="zh-CN" baseline="0" dirty="0" smtClean="0"/>
              <a:t>predict their class labels</a:t>
            </a: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But the problem is that if we know the labels themselves, </a:t>
            </a:r>
            <a:r>
              <a:rPr lang="en-US" altLang="zh-CN" baseline="0" dirty="0" smtClean="0"/>
              <a:t>can we directly classify the document into the categories described by the labels?</a:t>
            </a:r>
            <a:r>
              <a:rPr lang="en-US" baseline="0" dirty="0" smtClean="0"/>
              <a:t>? </a:t>
            </a:r>
            <a:r>
              <a:rPr lang="en-US" altLang="en-US" baseline="0" dirty="0" smtClean="0"/>
              <a:t>In this work, we target to explore ways that perform classification without any labeled data, but by understanding the meaning of labels.</a:t>
            </a:r>
            <a:endParaRPr lang="en-US"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A11B8853-A679-4A08-8A09-5281F94DD58E}"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50" dirty="0" smtClean="0"/>
              <a:t>We can compare the traditional classification with </a:t>
            </a:r>
            <a:r>
              <a:rPr lang="en-US" sz="1050" dirty="0" err="1" smtClean="0"/>
              <a:t>dataless</a:t>
            </a:r>
            <a:r>
              <a:rPr lang="en-US" sz="1050" dirty="0" smtClean="0"/>
              <a:t> classification as follows.</a:t>
            </a:r>
          </a:p>
          <a:p>
            <a:endParaRPr lang="en-US" sz="1050" dirty="0" smtClean="0"/>
          </a:p>
          <a:p>
            <a:r>
              <a:rPr lang="en-US" sz="1050" dirty="0" smtClean="0"/>
              <a:t>For the learning step, traditional learning algorithm learns from given labeled examples, to find a projection vector for each class. </a:t>
            </a:r>
            <a:r>
              <a:rPr lang="en-US" sz="1050" dirty="0" err="1" smtClean="0"/>
              <a:t>Dataless</a:t>
            </a:r>
            <a:r>
              <a:rPr lang="en-US" sz="1050" baseline="0" dirty="0" smtClean="0"/>
              <a:t> classification learns or simply finds the best representation of both documents and labels.</a:t>
            </a:r>
          </a:p>
          <a:p>
            <a:endParaRPr lang="en-US" sz="1050" baseline="0" dirty="0" smtClean="0"/>
          </a:p>
          <a:p>
            <a:r>
              <a:rPr lang="en-US" sz="1050" baseline="0" dirty="0" smtClean="0"/>
              <a:t>For classification, traditional classification finds the best label by projecting the document on a scalar value, while </a:t>
            </a:r>
            <a:r>
              <a:rPr lang="en-US" sz="1050" baseline="0" dirty="0" err="1" smtClean="0"/>
              <a:t>dataless</a:t>
            </a:r>
            <a:r>
              <a:rPr lang="en-US" sz="1050" baseline="0" dirty="0" smtClean="0"/>
              <a:t> classification finds the nearest label to assign. </a:t>
            </a:r>
          </a:p>
          <a:p>
            <a:endParaRPr lang="en-US" sz="1050" dirty="0" smtClean="0"/>
          </a:p>
          <a:p>
            <a:r>
              <a:rPr lang="en-US" sz="1050" dirty="0" smtClean="0"/>
              <a:t>For example, for traditional</a:t>
            </a:r>
            <a:r>
              <a:rPr lang="en-US" sz="1050" baseline="0" dirty="0" smtClean="0"/>
              <a:t> classification, if we take </a:t>
            </a:r>
            <a:r>
              <a:rPr lang="en-US" sz="1050" baseline="0" dirty="0" err="1" smtClean="0"/>
              <a:t>softmax</a:t>
            </a:r>
            <a:r>
              <a:rPr lang="en-US" sz="1050" baseline="0" dirty="0" smtClean="0"/>
              <a:t>, then the classification equals to find the maximum value of the projection score. For </a:t>
            </a:r>
            <a:r>
              <a:rPr lang="en-US" sz="1050" baseline="0" dirty="0" err="1" smtClean="0"/>
              <a:t>dataless</a:t>
            </a:r>
            <a:r>
              <a:rPr lang="en-US" sz="1050" baseline="0" dirty="0" smtClean="0"/>
              <a:t> classification, if we normalize the vectors to unit length, then the classification is quite similar. Here we can build a connection between the projection vector and the label representation vector.</a:t>
            </a:r>
            <a:endParaRPr lang="en-US" sz="1050" dirty="0"/>
          </a:p>
        </p:txBody>
      </p:sp>
      <p:sp>
        <p:nvSpPr>
          <p:cNvPr id="4" name="Slide Number Placeholder 3"/>
          <p:cNvSpPr>
            <a:spLocks noGrp="1"/>
          </p:cNvSpPr>
          <p:nvPr>
            <p:ph type="sldNum" sz="quarter" idx="10"/>
          </p:nvPr>
        </p:nvSpPr>
        <p:spPr/>
        <p:txBody>
          <a:bodyPr/>
          <a:lstStyle/>
          <a:p>
            <a:pPr>
              <a:defRPr/>
            </a:pPr>
            <a:fld id="{A11B8853-A679-4A08-8A09-5281F94DD58E}"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Finally</a:t>
            </a:r>
            <a:r>
              <a:rPr lang="en-US" baseline="0" dirty="0" smtClean="0"/>
              <a:t> we generate text representation based on neural network word embedding.</a:t>
            </a:r>
          </a:p>
          <a:p>
            <a:endParaRPr lang="en-US" baseline="0" dirty="0" smtClean="0"/>
          </a:p>
          <a:p>
            <a:r>
              <a:rPr lang="en-US" baseline="0" dirty="0" smtClean="0"/>
              <a:t>We first generate different embedding results of words. The representation reflects the context similarity of words. For example, we can compute the word or phrase similarity in the semantic space.</a:t>
            </a:r>
          </a:p>
          <a:p>
            <a:endParaRPr lang="en-US" baseline="0" dirty="0" smtClean="0"/>
          </a:p>
          <a:p>
            <a:r>
              <a:rPr lang="en-US" baseline="0" dirty="0" smtClean="0"/>
              <a:t>Then for documents, we simply compute the representation based on the </a:t>
            </a:r>
            <a:r>
              <a:rPr lang="en-US" baseline="0" dirty="0" err="1" smtClean="0"/>
              <a:t>tfidf</a:t>
            </a:r>
            <a:r>
              <a:rPr lang="en-US" baseline="0" dirty="0" smtClean="0"/>
              <a:t> weighted average.</a:t>
            </a:r>
            <a:endParaRPr lang="en-US" dirty="0"/>
          </a:p>
        </p:txBody>
      </p:sp>
      <p:sp>
        <p:nvSpPr>
          <p:cNvPr id="4" name="Slide Number Placeholder 3"/>
          <p:cNvSpPr>
            <a:spLocks noGrp="1"/>
          </p:cNvSpPr>
          <p:nvPr>
            <p:ph type="sldNum" sz="quarter" idx="10"/>
          </p:nvPr>
        </p:nvSpPr>
        <p:spPr/>
        <p:txBody>
          <a:bodyPr/>
          <a:lstStyle/>
          <a:p>
            <a:pPr>
              <a:defRPr/>
            </a:pPr>
            <a:fld id="{A11B8853-A679-4A08-8A09-5281F94DD58E}"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11B8853-A679-4A08-8A09-5281F94DD58E}"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A11B8853-A679-4A08-8A09-5281F94DD58E}"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8" charset="0"/>
                <a:ea typeface="+mn-ea"/>
                <a:cs typeface="+mn-cs"/>
              </a:rPr>
              <a:t>Hierarchical classification is to classify documents onto a given hierarchy of labels.</a:t>
            </a:r>
          </a:p>
          <a:p>
            <a:endParaRPr lang="en-US" sz="1200" kern="1200" baseline="0" dirty="0" smtClean="0">
              <a:solidFill>
                <a:schemeClr val="tx1"/>
              </a:solidFill>
              <a:latin typeface="Times New Roman" pitchFamily="18" charset="0"/>
              <a:ea typeface="+mn-ea"/>
              <a:cs typeface="+mn-cs"/>
            </a:endParaRPr>
          </a:p>
          <a:p>
            <a:r>
              <a:rPr lang="en-US" sz="1200" kern="1200" baseline="0" dirty="0" smtClean="0">
                <a:solidFill>
                  <a:schemeClr val="tx1"/>
                </a:solidFill>
                <a:latin typeface="Times New Roman" pitchFamily="18" charset="0"/>
                <a:ea typeface="+mn-ea"/>
                <a:cs typeface="+mn-cs"/>
              </a:rPr>
              <a:t>It is then natural to consider a top-down or bottom-up way to classify the documents.</a:t>
            </a:r>
          </a:p>
          <a:p>
            <a:endParaRPr lang="en-US" sz="1200" kern="1200" baseline="0" dirty="0" smtClean="0">
              <a:solidFill>
                <a:schemeClr val="tx1"/>
              </a:solidFill>
              <a:latin typeface="Times New Roman" pitchFamily="18" charset="0"/>
              <a:ea typeface="+mn-ea"/>
              <a:cs typeface="+mn-cs"/>
            </a:endParaRPr>
          </a:p>
          <a:p>
            <a:r>
              <a:rPr lang="en-US" sz="1200" kern="1200" baseline="0" dirty="0" smtClean="0">
                <a:solidFill>
                  <a:schemeClr val="tx1"/>
                </a:solidFill>
                <a:latin typeface="Times New Roman" pitchFamily="18" charset="0"/>
                <a:ea typeface="+mn-ea"/>
                <a:cs typeface="+mn-cs"/>
              </a:rPr>
              <a:t>A top-down algorithm starts from the root node, and greedily finds the best children to further compare.</a:t>
            </a:r>
          </a:p>
          <a:p>
            <a:endParaRPr lang="en-US" sz="1200" kern="1200" baseline="0" dirty="0" smtClean="0">
              <a:solidFill>
                <a:schemeClr val="tx1"/>
              </a:solidFill>
              <a:latin typeface="Times New Roman" pitchFamily="18" charset="0"/>
              <a:ea typeface="+mn-ea"/>
              <a:cs typeface="+mn-cs"/>
            </a:endParaRPr>
          </a:p>
          <a:p>
            <a:r>
              <a:rPr lang="en-US" sz="1200" kern="1200" baseline="0" dirty="0" smtClean="0">
                <a:solidFill>
                  <a:schemeClr val="tx1"/>
                </a:solidFill>
                <a:latin typeface="Times New Roman" pitchFamily="18" charset="0"/>
                <a:ea typeface="+mn-ea"/>
                <a:cs typeface="+mn-cs"/>
              </a:rPr>
              <a:t>A bottom-up algorithm first compares all the leaves nodes in the tree, and propagates the labels with high confidence scores to the root. It equals to a flat classification of all the leave nodes.</a:t>
            </a:r>
            <a:endParaRPr lang="en-US" dirty="0"/>
          </a:p>
        </p:txBody>
      </p:sp>
      <p:sp>
        <p:nvSpPr>
          <p:cNvPr id="4" name="Slide Number Placeholder 3"/>
          <p:cNvSpPr>
            <a:spLocks noGrp="1"/>
          </p:cNvSpPr>
          <p:nvPr>
            <p:ph type="sldNum" sz="quarter" idx="10"/>
          </p:nvPr>
        </p:nvSpPr>
        <p:spPr/>
        <p:txBody>
          <a:bodyPr/>
          <a:lstStyle/>
          <a:p>
            <a:pPr>
              <a:defRPr/>
            </a:pPr>
            <a:fld id="{A11B8853-A679-4A08-8A09-5281F94DD58E}"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57F507-01D1-4510-A526-913965E94603}"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8" charset="0"/>
                <a:ea typeface="+mn-ea"/>
                <a:cs typeface="+mn-cs"/>
              </a:rPr>
              <a:t>Hierarchical classification is to classify documents onto a given hierarchy of labels.</a:t>
            </a:r>
          </a:p>
          <a:p>
            <a:endParaRPr lang="en-US" sz="1200" kern="1200" baseline="0" dirty="0" smtClean="0">
              <a:solidFill>
                <a:schemeClr val="tx1"/>
              </a:solidFill>
              <a:latin typeface="Times New Roman" pitchFamily="18" charset="0"/>
              <a:ea typeface="+mn-ea"/>
              <a:cs typeface="+mn-cs"/>
            </a:endParaRPr>
          </a:p>
          <a:p>
            <a:r>
              <a:rPr lang="en-US" sz="1200" kern="1200" baseline="0" dirty="0" smtClean="0">
                <a:solidFill>
                  <a:schemeClr val="tx1"/>
                </a:solidFill>
                <a:latin typeface="Times New Roman" pitchFamily="18" charset="0"/>
                <a:ea typeface="+mn-ea"/>
                <a:cs typeface="+mn-cs"/>
              </a:rPr>
              <a:t>It is then natural to consider a top-down or bottom-up way to classify the documents.</a:t>
            </a:r>
          </a:p>
          <a:p>
            <a:endParaRPr lang="en-US" sz="1200" kern="1200" baseline="0" dirty="0" smtClean="0">
              <a:solidFill>
                <a:schemeClr val="tx1"/>
              </a:solidFill>
              <a:latin typeface="Times New Roman" pitchFamily="18" charset="0"/>
              <a:ea typeface="+mn-ea"/>
              <a:cs typeface="+mn-cs"/>
            </a:endParaRPr>
          </a:p>
          <a:p>
            <a:r>
              <a:rPr lang="en-US" sz="1200" kern="1200" baseline="0" dirty="0" smtClean="0">
                <a:solidFill>
                  <a:schemeClr val="tx1"/>
                </a:solidFill>
                <a:latin typeface="Times New Roman" pitchFamily="18" charset="0"/>
                <a:ea typeface="+mn-ea"/>
                <a:cs typeface="+mn-cs"/>
              </a:rPr>
              <a:t>A top-down algorithm starts from the root node, and greedily finds the best children to further compare.</a:t>
            </a:r>
          </a:p>
          <a:p>
            <a:endParaRPr lang="en-US" sz="1200" kern="1200" baseline="0" dirty="0" smtClean="0">
              <a:solidFill>
                <a:schemeClr val="tx1"/>
              </a:solidFill>
              <a:latin typeface="Times New Roman" pitchFamily="18" charset="0"/>
              <a:ea typeface="+mn-ea"/>
              <a:cs typeface="+mn-cs"/>
            </a:endParaRPr>
          </a:p>
          <a:p>
            <a:r>
              <a:rPr lang="en-US" sz="1200" kern="1200" baseline="0" dirty="0" smtClean="0">
                <a:solidFill>
                  <a:schemeClr val="tx1"/>
                </a:solidFill>
                <a:latin typeface="Times New Roman" pitchFamily="18" charset="0"/>
                <a:ea typeface="+mn-ea"/>
                <a:cs typeface="+mn-cs"/>
              </a:rPr>
              <a:t>A bottom-up algorithm first compares all the leaves nodes in the tree, and propagates the labels with high confidence scores to the root. It equals to a flat classification of all the leave nodes.</a:t>
            </a:r>
            <a:endParaRPr lang="en-US" dirty="0"/>
          </a:p>
        </p:txBody>
      </p:sp>
      <p:sp>
        <p:nvSpPr>
          <p:cNvPr id="4" name="Slide Number Placeholder 3"/>
          <p:cNvSpPr>
            <a:spLocks noGrp="1"/>
          </p:cNvSpPr>
          <p:nvPr>
            <p:ph type="sldNum" sz="quarter" idx="10"/>
          </p:nvPr>
        </p:nvSpPr>
        <p:spPr/>
        <p:txBody>
          <a:bodyPr/>
          <a:lstStyle/>
          <a:p>
            <a:pPr>
              <a:defRPr/>
            </a:pPr>
            <a:fld id="{A11B8853-A679-4A08-8A09-5281F94DD58E}" type="slidenum">
              <a:rPr lang="en-US" smtClean="0"/>
              <a:pPr>
                <a:defRPr/>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tried different base classifiers</a:t>
            </a:r>
            <a:r>
              <a:rPr lang="en-US" baseline="0" dirty="0" smtClean="0"/>
              <a:t> including naïve </a:t>
            </a:r>
            <a:r>
              <a:rPr lang="en-US" baseline="0" dirty="0" err="1" smtClean="0"/>
              <a:t>bayes</a:t>
            </a:r>
            <a:r>
              <a:rPr lang="en-US" baseline="0" dirty="0" smtClean="0"/>
              <a:t>, </a:t>
            </a:r>
            <a:r>
              <a:rPr lang="en-US" baseline="0" dirty="0" err="1" smtClean="0"/>
              <a:t>svm</a:t>
            </a:r>
            <a:r>
              <a:rPr lang="en-US" baseline="0" dirty="0" smtClean="0"/>
              <a:t> and logistic regression. We choose logistic regression as the final base classifier for bootstrapping as it is more stable. </a:t>
            </a:r>
          </a:p>
          <a:p>
            <a:endParaRPr lang="en-US" baseline="0" dirty="0" smtClean="0"/>
          </a:p>
          <a:p>
            <a:r>
              <a:rPr lang="en-US" baseline="0" dirty="0" smtClean="0"/>
              <a:t>We can see that </a:t>
            </a:r>
            <a:r>
              <a:rPr lang="en-US" sz="1200" kern="1200" baseline="0" dirty="0" err="1" smtClean="0">
                <a:solidFill>
                  <a:schemeClr val="tx1"/>
                </a:solidFill>
                <a:latin typeface="Times New Roman" pitchFamily="18" charset="0"/>
                <a:ea typeface="+mn-ea"/>
                <a:cs typeface="+mn-cs"/>
              </a:rPr>
              <a:t>dataless</a:t>
            </a:r>
            <a:r>
              <a:rPr lang="en-US" sz="1200" kern="1200" baseline="0" dirty="0" smtClean="0">
                <a:solidFill>
                  <a:schemeClr val="tx1"/>
                </a:solidFill>
                <a:latin typeface="Times New Roman" pitchFamily="18" charset="0"/>
                <a:ea typeface="+mn-ea"/>
                <a:cs typeface="+mn-cs"/>
              </a:rPr>
              <a:t> classification is comparable to supervised classification with thousands of labeled examples.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A11B8853-A679-4A08-8A09-5281F94DD58E}" type="slidenum">
              <a:rPr lang="en-US" smtClean="0"/>
              <a:pPr>
                <a:defRPr/>
              </a:pPr>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baseline="0" dirty="0" smtClean="0"/>
              <a:t>In this work, we introduce </a:t>
            </a:r>
            <a:r>
              <a:rPr lang="en-US" baseline="0" dirty="0" err="1" smtClean="0"/>
              <a:t>dataless</a:t>
            </a:r>
            <a:r>
              <a:rPr lang="en-US" baseline="0" dirty="0" smtClean="0"/>
              <a:t> </a:t>
            </a:r>
            <a:r>
              <a:rPr lang="en-US" dirty="0" smtClean="0"/>
              <a:t>classification. It means we classify the text data </a:t>
            </a:r>
            <a:r>
              <a:rPr lang="en-US" baseline="0" dirty="0" smtClean="0"/>
              <a:t>only based on the label names or simple descriptions.</a:t>
            </a:r>
          </a:p>
          <a:p>
            <a:endParaRPr lang="en-US" baseline="0" dirty="0" smtClean="0"/>
          </a:p>
          <a:p>
            <a:r>
              <a:rPr lang="en-US" baseline="0" dirty="0" smtClean="0"/>
              <a:t>With this setting, traditional representation based on bag-of-words may not work for many cases. For example, for a document that talking about sports, it can mention names of players, teams, activities of a match etc, but when we compare it with the label sports, there is no overlapped keyword.</a:t>
            </a:r>
          </a:p>
          <a:p>
            <a:endParaRPr lang="en-US" baseline="0" dirty="0" smtClean="0"/>
          </a:p>
          <a:p>
            <a:r>
              <a:rPr lang="en-US" baseline="0" dirty="0" smtClean="0"/>
              <a:t>Therefore, to find a better semantic representation for both documents and labels is the key issue in </a:t>
            </a:r>
            <a:r>
              <a:rPr lang="en-US" baseline="0" dirty="0" err="1" smtClean="0"/>
              <a:t>dataless</a:t>
            </a:r>
            <a:r>
              <a:rPr lang="en-US" baseline="0" dirty="0" smtClean="0"/>
              <a:t> classification.</a:t>
            </a:r>
          </a:p>
          <a:p>
            <a:endParaRPr lang="en-US" baseline="0" dirty="0" smtClean="0"/>
          </a:p>
          <a:p>
            <a:r>
              <a:rPr lang="en-US" baseline="0" dirty="0" smtClean="0"/>
              <a:t>Given a good representation, we can easily compare the </a:t>
            </a:r>
            <a:r>
              <a:rPr lang="en-US" baseline="0" dirty="0" err="1" smtClean="0"/>
              <a:t>pairwise</a:t>
            </a:r>
            <a:r>
              <a:rPr lang="en-US" baseline="0" dirty="0" smtClean="0"/>
              <a:t> similarities to get the best guess of labels.</a:t>
            </a:r>
          </a:p>
        </p:txBody>
      </p:sp>
      <p:sp>
        <p:nvSpPr>
          <p:cNvPr id="4" name="Slide Number Placeholder 3"/>
          <p:cNvSpPr>
            <a:spLocks noGrp="1"/>
          </p:cNvSpPr>
          <p:nvPr>
            <p:ph type="sldNum" sz="quarter" idx="10"/>
          </p:nvPr>
        </p:nvSpPr>
        <p:spPr/>
        <p:txBody>
          <a:bodyPr/>
          <a:lstStyle/>
          <a:p>
            <a:pPr>
              <a:defRPr/>
            </a:pPr>
            <a:fld id="{A11B8853-A679-4A08-8A09-5281F94DD58E}"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talk, I will introduce Hierarchical Classification based on</a:t>
            </a:r>
            <a:r>
              <a:rPr lang="en-US" baseline="0" dirty="0" smtClean="0"/>
              <a:t> label representation. Then I will show the effect of different representations. Finally I show how to bootstrap the learning procedure with more unlabeled data.</a:t>
            </a:r>
            <a:endParaRPr lang="en-US" dirty="0"/>
          </a:p>
        </p:txBody>
      </p:sp>
      <p:sp>
        <p:nvSpPr>
          <p:cNvPr id="4" name="Slide Number Placeholder 3"/>
          <p:cNvSpPr>
            <a:spLocks noGrp="1"/>
          </p:cNvSpPr>
          <p:nvPr>
            <p:ph type="sldNum" sz="quarter" idx="10"/>
          </p:nvPr>
        </p:nvSpPr>
        <p:spPr/>
        <p:txBody>
          <a:bodyPr/>
          <a:lstStyle/>
          <a:p>
            <a:pPr>
              <a:defRPr/>
            </a:pPr>
            <a:fld id="{A11B8853-A679-4A08-8A09-5281F94DD58E}"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8" charset="0"/>
                <a:ea typeface="+mn-ea"/>
                <a:cs typeface="+mn-cs"/>
              </a:rPr>
              <a:t>Hierarchical classification is to classify documents onto a given hierarchy of labels.</a:t>
            </a:r>
          </a:p>
          <a:p>
            <a:endParaRPr lang="en-US" sz="1200" kern="1200" baseline="0" dirty="0" smtClean="0">
              <a:solidFill>
                <a:schemeClr val="tx1"/>
              </a:solidFill>
              <a:latin typeface="Times New Roman" pitchFamily="18" charset="0"/>
              <a:ea typeface="+mn-ea"/>
              <a:cs typeface="+mn-cs"/>
            </a:endParaRPr>
          </a:p>
          <a:p>
            <a:r>
              <a:rPr lang="en-US" sz="1200" kern="1200" baseline="0" dirty="0" smtClean="0">
                <a:solidFill>
                  <a:schemeClr val="tx1"/>
                </a:solidFill>
                <a:latin typeface="Times New Roman" pitchFamily="18" charset="0"/>
                <a:ea typeface="+mn-ea"/>
                <a:cs typeface="+mn-cs"/>
              </a:rPr>
              <a:t>It is then natural to consider a top-down or bottom-up way to classify the documents.</a:t>
            </a:r>
          </a:p>
          <a:p>
            <a:endParaRPr lang="en-US" sz="1200" kern="1200" baseline="0" dirty="0" smtClean="0">
              <a:solidFill>
                <a:schemeClr val="tx1"/>
              </a:solidFill>
              <a:latin typeface="Times New Roman" pitchFamily="18" charset="0"/>
              <a:ea typeface="+mn-ea"/>
              <a:cs typeface="+mn-cs"/>
            </a:endParaRPr>
          </a:p>
          <a:p>
            <a:r>
              <a:rPr lang="en-US" sz="1200" kern="1200" baseline="0" dirty="0" smtClean="0">
                <a:solidFill>
                  <a:schemeClr val="tx1"/>
                </a:solidFill>
                <a:latin typeface="Times New Roman" pitchFamily="18" charset="0"/>
                <a:ea typeface="+mn-ea"/>
                <a:cs typeface="+mn-cs"/>
              </a:rPr>
              <a:t>A top-down algorithm starts from the root node, and greedily finds the best children to further compare.</a:t>
            </a:r>
          </a:p>
          <a:p>
            <a:endParaRPr lang="en-US" sz="1200" kern="1200" baseline="0" dirty="0" smtClean="0">
              <a:solidFill>
                <a:schemeClr val="tx1"/>
              </a:solidFill>
              <a:latin typeface="Times New Roman" pitchFamily="18" charset="0"/>
              <a:ea typeface="+mn-ea"/>
              <a:cs typeface="+mn-cs"/>
            </a:endParaRPr>
          </a:p>
          <a:p>
            <a:r>
              <a:rPr lang="en-US" sz="1200" kern="1200" baseline="0" dirty="0" smtClean="0">
                <a:solidFill>
                  <a:schemeClr val="tx1"/>
                </a:solidFill>
                <a:latin typeface="Times New Roman" pitchFamily="18" charset="0"/>
                <a:ea typeface="+mn-ea"/>
                <a:cs typeface="+mn-cs"/>
              </a:rPr>
              <a:t>A bottom-up algorithm first compares all the leaves nodes in the tree, and propagates the labels with high confidence scores to the root. It equals to a flat classification of all the leave nodes.</a:t>
            </a:r>
          </a:p>
          <a:p>
            <a:endParaRPr lang="en-US" sz="1200" kern="1200" baseline="0" dirty="0" smtClean="0">
              <a:solidFill>
                <a:schemeClr val="tx1"/>
              </a:solidFill>
              <a:latin typeface="Times New Roman" pitchFamily="18" charset="0"/>
              <a:ea typeface="+mn-ea"/>
              <a:cs typeface="+mn-cs"/>
            </a:endParaRPr>
          </a:p>
          <a:p>
            <a:r>
              <a:rPr lang="en-US" sz="1200" kern="1200" baseline="0" dirty="0" smtClean="0">
                <a:solidFill>
                  <a:schemeClr val="tx1"/>
                </a:solidFill>
                <a:latin typeface="Times New Roman" pitchFamily="18" charset="0"/>
                <a:ea typeface="+mn-ea"/>
                <a:cs typeface="+mn-cs"/>
              </a:rPr>
              <a:t>Note that, this framework can also be extended by selecting the top K nodes to propagate, which is the multi-label classification problem.</a:t>
            </a:r>
            <a:endParaRPr lang="en-US" dirty="0"/>
          </a:p>
        </p:txBody>
      </p:sp>
      <p:sp>
        <p:nvSpPr>
          <p:cNvPr id="4" name="Slide Number Placeholder 3"/>
          <p:cNvSpPr>
            <a:spLocks noGrp="1"/>
          </p:cNvSpPr>
          <p:nvPr>
            <p:ph type="sldNum" sz="quarter" idx="10"/>
          </p:nvPr>
        </p:nvSpPr>
        <p:spPr/>
        <p:txBody>
          <a:bodyPr/>
          <a:lstStyle/>
          <a:p>
            <a:pPr>
              <a:defRPr/>
            </a:pPr>
            <a:fld id="{A11B8853-A679-4A08-8A09-5281F94DD58E}"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the problem is how to </a:t>
            </a:r>
            <a:r>
              <a:rPr lang="en-US" altLang="zh-CN" dirty="0" smtClean="0"/>
              <a:t>compare the documents and labels by</a:t>
            </a:r>
            <a:r>
              <a:rPr lang="en-US" dirty="0" smtClean="0"/>
              <a:t> generating meaningful</a:t>
            </a:r>
            <a:r>
              <a:rPr lang="en-US" baseline="0" dirty="0" smtClean="0"/>
              <a:t> text representations. We compared three approaches, the explicit semantic analysis, brown clusters and word embedding methods.</a:t>
            </a:r>
            <a:endParaRPr lang="en-US" dirty="0"/>
          </a:p>
        </p:txBody>
      </p:sp>
      <p:sp>
        <p:nvSpPr>
          <p:cNvPr id="4" name="Slide Number Placeholder 3"/>
          <p:cNvSpPr>
            <a:spLocks noGrp="1"/>
          </p:cNvSpPr>
          <p:nvPr>
            <p:ph type="sldNum" sz="quarter" idx="10"/>
          </p:nvPr>
        </p:nvSpPr>
        <p:spPr/>
        <p:txBody>
          <a:bodyPr/>
          <a:lstStyle/>
          <a:p>
            <a:pPr>
              <a:defRPr/>
            </a:pPr>
            <a:fld id="{A11B8853-A679-4A08-8A09-5281F94DD58E}"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ESA</a:t>
            </a:r>
            <a:r>
              <a:rPr lang="en-US" baseline="0" dirty="0" smtClean="0"/>
              <a:t> first builds an inverted index of </a:t>
            </a:r>
            <a:r>
              <a:rPr lang="en-US" baseline="0" dirty="0" err="1" smtClean="0"/>
              <a:t>wikipedia</a:t>
            </a:r>
            <a:r>
              <a:rPr lang="en-US" baseline="0" dirty="0" smtClean="0"/>
              <a:t> articles. </a:t>
            </a:r>
          </a:p>
          <a:p>
            <a:endParaRPr lang="en-US" baseline="0" dirty="0" smtClean="0"/>
          </a:p>
          <a:p>
            <a:r>
              <a:rPr lang="en-US" baseline="0" dirty="0" smtClean="0"/>
              <a:t>Then it searches the index for each word in a document. </a:t>
            </a:r>
          </a:p>
          <a:p>
            <a:endParaRPr lang="en-US" baseline="0" dirty="0" smtClean="0"/>
          </a:p>
          <a:p>
            <a:r>
              <a:rPr lang="en-US" baseline="0" dirty="0" smtClean="0"/>
              <a:t>Finally it merges the retrieved concepts weighted by the TFIDF scores in document.</a:t>
            </a:r>
          </a:p>
          <a:p>
            <a:endParaRPr lang="en-US" baseline="0" dirty="0" smtClean="0"/>
          </a:p>
          <a:p>
            <a:r>
              <a:rPr lang="en-US" baseline="0" dirty="0" smtClean="0"/>
              <a:t>Here are two examples of the ESA results. </a:t>
            </a:r>
          </a:p>
          <a:p>
            <a:endParaRPr lang="en-US" baseline="0" dirty="0" smtClean="0"/>
          </a:p>
          <a:p>
            <a:r>
              <a:rPr lang="en-US" baseline="0" dirty="0" smtClean="0"/>
              <a:t>We can see that ESA uses the </a:t>
            </a:r>
            <a:r>
              <a:rPr lang="en-US" baseline="0" dirty="0" err="1" smtClean="0"/>
              <a:t>wikipedia</a:t>
            </a:r>
            <a:r>
              <a:rPr lang="en-US" baseline="0" dirty="0" smtClean="0"/>
              <a:t> titles as the description of concepts, and represents the document in the concept space.</a:t>
            </a:r>
          </a:p>
        </p:txBody>
      </p:sp>
      <p:sp>
        <p:nvSpPr>
          <p:cNvPr id="4" name="Slide Number Placeholder 3"/>
          <p:cNvSpPr>
            <a:spLocks noGrp="1"/>
          </p:cNvSpPr>
          <p:nvPr>
            <p:ph type="sldNum" sz="quarter" idx="10"/>
          </p:nvPr>
        </p:nvSpPr>
        <p:spPr/>
        <p:txBody>
          <a:bodyPr/>
          <a:lstStyle/>
          <a:p>
            <a:pPr>
              <a:defRPr/>
            </a:pPr>
            <a:fld id="{A11B8853-A679-4A08-8A09-5281F94DD58E}"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Brown</a:t>
            </a:r>
            <a:r>
              <a:rPr lang="en-US" baseline="0" dirty="0" smtClean="0"/>
              <a:t> cluster </a:t>
            </a:r>
            <a:r>
              <a:rPr lang="en-US" sz="1200" kern="1200" baseline="0" dirty="0" smtClean="0">
                <a:solidFill>
                  <a:schemeClr val="tx1"/>
                </a:solidFill>
                <a:latin typeface="Times New Roman" pitchFamily="18" charset="0"/>
                <a:ea typeface="+mn-ea"/>
                <a:cs typeface="+mn-cs"/>
              </a:rPr>
              <a:t>generates a hierarchical tree of word clusters by evaluating the word co-occurrence based on their context. </a:t>
            </a:r>
          </a:p>
          <a:p>
            <a:endParaRPr lang="en-US" sz="1200" kern="1200" baseline="0" dirty="0" smtClean="0">
              <a:solidFill>
                <a:schemeClr val="tx1"/>
              </a:solidFill>
              <a:latin typeface="Times New Roman" pitchFamily="18" charset="0"/>
              <a:ea typeface="+mn-ea"/>
              <a:cs typeface="+mn-cs"/>
            </a:endParaRPr>
          </a:p>
          <a:p>
            <a:r>
              <a:rPr lang="en-US" sz="1200" kern="1200" baseline="0" dirty="0" smtClean="0">
                <a:solidFill>
                  <a:schemeClr val="tx1"/>
                </a:solidFill>
                <a:latin typeface="Times New Roman" pitchFamily="18" charset="0"/>
                <a:ea typeface="+mn-ea"/>
                <a:cs typeface="+mn-cs"/>
              </a:rPr>
              <a:t>For example, since the words apple and pear appear in similar contexts, the Brown clustering algorithm will assign them to the same cluster. To generate a document representation, we first represent each word by its path from root to leaf in the hierarchy. </a:t>
            </a:r>
          </a:p>
          <a:p>
            <a:endParaRPr lang="en-US" sz="1200" kern="1200" baseline="0" dirty="0" smtClean="0">
              <a:solidFill>
                <a:schemeClr val="tx1"/>
              </a:solidFill>
              <a:latin typeface="Times New Roman" pitchFamily="18" charset="0"/>
              <a:ea typeface="+mn-ea"/>
              <a:cs typeface="+mn-cs"/>
            </a:endParaRPr>
          </a:p>
          <a:p>
            <a:r>
              <a:rPr lang="en-US" sz="1200" kern="1200" baseline="0" dirty="0" smtClean="0">
                <a:solidFill>
                  <a:schemeClr val="tx1"/>
                </a:solidFill>
                <a:latin typeface="Times New Roman" pitchFamily="18" charset="0"/>
                <a:ea typeface="+mn-ea"/>
                <a:cs typeface="+mn-cs"/>
              </a:rPr>
              <a:t>Then we represent the document by the ensemble of its word clusters.</a:t>
            </a:r>
          </a:p>
          <a:p>
            <a:endParaRPr lang="en-US" sz="1200" kern="1200" baseline="0" dirty="0" smtClean="0">
              <a:solidFill>
                <a:schemeClr val="tx1"/>
              </a:solidFill>
              <a:latin typeface="Times New Roman" pitchFamily="18" charset="0"/>
              <a:ea typeface="+mn-ea"/>
              <a:cs typeface="+mn-cs"/>
            </a:endParaRPr>
          </a:p>
          <a:p>
            <a:r>
              <a:rPr lang="en-US" sz="1200" kern="1200" baseline="0" dirty="0" smtClean="0">
                <a:solidFill>
                  <a:schemeClr val="tx1"/>
                </a:solidFill>
                <a:latin typeface="Times New Roman" pitchFamily="18" charset="0"/>
                <a:ea typeface="+mn-ea"/>
                <a:cs typeface="+mn-cs"/>
              </a:rPr>
              <a:t>When we use number of clusters as a parameter, it is actually unfair for brown clusters to compare with the other approaches. Because we actually use smaller intrinsic dimensionality than the other representations.</a:t>
            </a:r>
            <a:endParaRPr lang="en-US" dirty="0"/>
          </a:p>
        </p:txBody>
      </p:sp>
      <p:sp>
        <p:nvSpPr>
          <p:cNvPr id="4" name="Slide Number Placeholder 3"/>
          <p:cNvSpPr>
            <a:spLocks noGrp="1"/>
          </p:cNvSpPr>
          <p:nvPr>
            <p:ph type="sldNum" sz="quarter" idx="10"/>
          </p:nvPr>
        </p:nvSpPr>
        <p:spPr/>
        <p:txBody>
          <a:bodyPr/>
          <a:lstStyle/>
          <a:p>
            <a:pPr>
              <a:defRPr/>
            </a:pPr>
            <a:fld id="{A11B8853-A679-4A08-8A09-5281F94DD58E}"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Finally</a:t>
            </a:r>
            <a:r>
              <a:rPr lang="en-US" baseline="0" dirty="0" smtClean="0"/>
              <a:t> we generate text representation based on neural network word embedding.</a:t>
            </a:r>
          </a:p>
          <a:p>
            <a:endParaRPr lang="en-US" baseline="0" dirty="0" smtClean="0"/>
          </a:p>
          <a:p>
            <a:r>
              <a:rPr lang="en-US" baseline="0" dirty="0" smtClean="0"/>
              <a:t>We first generate different embedding results of words using different neural network architectures. </a:t>
            </a:r>
            <a:r>
              <a:rPr lang="en-US" altLang="zh-CN" baseline="0" dirty="0" smtClean="0"/>
              <a:t>In general, t</a:t>
            </a:r>
            <a:r>
              <a:rPr lang="en-US" baseline="0" dirty="0" smtClean="0"/>
              <a:t>he representation reflects the context similarity of words. For example, we can compute the word or phrase similarity in the semantic space.</a:t>
            </a:r>
          </a:p>
          <a:p>
            <a:endParaRPr lang="en-US" baseline="0" dirty="0" smtClean="0"/>
          </a:p>
          <a:p>
            <a:r>
              <a:rPr lang="en-US" baseline="0" dirty="0" smtClean="0"/>
              <a:t>Then for documents, we simply compute the representation based on the </a:t>
            </a:r>
            <a:r>
              <a:rPr lang="en-US" baseline="0" dirty="0" err="1" smtClean="0"/>
              <a:t>tfidf</a:t>
            </a:r>
            <a:r>
              <a:rPr lang="en-US" baseline="0" dirty="0" smtClean="0"/>
              <a:t> weighted average.</a:t>
            </a:r>
            <a:endParaRPr lang="en-US" dirty="0"/>
          </a:p>
        </p:txBody>
      </p:sp>
      <p:sp>
        <p:nvSpPr>
          <p:cNvPr id="4" name="Slide Number Placeholder 3"/>
          <p:cNvSpPr>
            <a:spLocks noGrp="1"/>
          </p:cNvSpPr>
          <p:nvPr>
            <p:ph type="sldNum" sz="quarter" idx="10"/>
          </p:nvPr>
        </p:nvSpPr>
        <p:spPr/>
        <p:txBody>
          <a:bodyPr/>
          <a:lstStyle/>
          <a:p>
            <a:pPr>
              <a:defRPr/>
            </a:pPr>
            <a:fld id="{A11B8853-A679-4A08-8A09-5281F94DD58E}"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hidden">
          <a:xfrm>
            <a:off x="0" y="0"/>
            <a:ext cx="3505200" cy="6858000"/>
          </a:xfrm>
          <a:prstGeom prst="rect">
            <a:avLst/>
          </a:pr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sz="2400">
              <a:latin typeface="Times New Roman" pitchFamily="18" charset="0"/>
              <a:ea typeface="Arial Unicode MS" pitchFamily="34" charset="-128"/>
              <a:cs typeface="Arial Unicode MS" pitchFamily="34" charset="-128"/>
            </a:endParaRPr>
          </a:p>
        </p:txBody>
      </p:sp>
      <p:pic>
        <p:nvPicPr>
          <p:cNvPr id="5" name="Picture 11" descr="UILogoCL1c"/>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8077200" y="152400"/>
            <a:ext cx="1033463"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10" descr="ccg_02"/>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0" y="55563"/>
            <a:ext cx="6019800" cy="1050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7894" name="Rectangle 6"/>
          <p:cNvSpPr>
            <a:spLocks noGrp="1" noChangeArrowheads="1"/>
          </p:cNvSpPr>
          <p:nvPr>
            <p:ph type="ctrTitle"/>
          </p:nvPr>
        </p:nvSpPr>
        <p:spPr>
          <a:xfrm>
            <a:off x="838200" y="1828800"/>
            <a:ext cx="8153400" cy="2209800"/>
          </a:xfrm>
        </p:spPr>
        <p:txBody>
          <a:bodyPr/>
          <a:lstStyle>
            <a:lvl1pPr>
              <a:defRPr sz="3400"/>
            </a:lvl1pPr>
          </a:lstStyle>
          <a:p>
            <a:pPr lvl="0"/>
            <a:r>
              <a:rPr lang="en-US" altLang="zh-TW" noProof="0" smtClean="0"/>
              <a:t>Click to edit Master title style</a:t>
            </a:r>
          </a:p>
        </p:txBody>
      </p:sp>
      <p:sp>
        <p:nvSpPr>
          <p:cNvPr id="37895" name="Rectangle 7"/>
          <p:cNvSpPr>
            <a:spLocks noGrp="1" noChangeArrowheads="1"/>
          </p:cNvSpPr>
          <p:nvPr>
            <p:ph type="subTitle" idx="1"/>
          </p:nvPr>
        </p:nvSpPr>
        <p:spPr>
          <a:xfrm>
            <a:off x="838200" y="4267200"/>
            <a:ext cx="8153400" cy="1752600"/>
          </a:xfrm>
        </p:spPr>
        <p:txBody>
          <a:bodyPr/>
          <a:lstStyle>
            <a:lvl1pPr marL="0" indent="0" algn="r">
              <a:buFont typeface="Wingdings" pitchFamily="2" charset="2"/>
              <a:buNone/>
              <a:defRPr sz="2600"/>
            </a:lvl1pPr>
          </a:lstStyle>
          <a:p>
            <a:pPr lvl="0"/>
            <a:r>
              <a:rPr lang="en-US" altLang="zh-TW" noProof="0" smtClean="0"/>
              <a:t>Click to edit Master subtitle style</a:t>
            </a:r>
          </a:p>
        </p:txBody>
      </p:sp>
      <p:sp>
        <p:nvSpPr>
          <p:cNvPr id="9" name="Rectangle 4"/>
          <p:cNvSpPr>
            <a:spLocks noGrp="1" noChangeArrowheads="1"/>
          </p:cNvSpPr>
          <p:nvPr>
            <p:ph type="ftr" sz="quarter" idx="11"/>
          </p:nvPr>
        </p:nvSpPr>
        <p:spPr>
          <a:xfrm>
            <a:off x="2971800" y="6248400"/>
            <a:ext cx="6019800" cy="228600"/>
          </a:xfrm>
        </p:spPr>
        <p:txBody>
          <a:bodyPr/>
          <a:lstStyle>
            <a:lvl1pPr>
              <a:defRPr/>
            </a:lvl1pPr>
          </a:lstStyle>
          <a:p>
            <a:pPr>
              <a:defRPr/>
            </a:pPr>
            <a:endParaRPr lang="en-US" altLang="zh-TW"/>
          </a:p>
        </p:txBody>
      </p:sp>
      <p:sp>
        <p:nvSpPr>
          <p:cNvPr id="10" name="Rectangle 5"/>
          <p:cNvSpPr>
            <a:spLocks noGrp="1" noChangeArrowheads="1"/>
          </p:cNvSpPr>
          <p:nvPr>
            <p:ph type="sldNum" sz="quarter" idx="12"/>
          </p:nvPr>
        </p:nvSpPr>
        <p:spPr>
          <a:xfrm>
            <a:off x="8077200" y="6553200"/>
            <a:ext cx="914400" cy="228600"/>
          </a:xfrm>
        </p:spPr>
        <p:txBody>
          <a:bodyPr/>
          <a:lstStyle>
            <a:lvl1pPr>
              <a:defRPr/>
            </a:lvl1pPr>
          </a:lstStyle>
          <a:p>
            <a:pPr>
              <a:defRPr/>
            </a:pPr>
            <a:r>
              <a:rPr lang="en-US" altLang="zh-TW"/>
              <a:t>Page </a:t>
            </a:r>
            <a:fld id="{385D3F47-0B5A-4364-923A-B345F606F3E4}" type="slidenum">
              <a:rPr lang="en-US" altLang="zh-TW"/>
              <a:pPr>
                <a:defRPr/>
              </a:pPr>
              <a:t>‹#›</a:t>
            </a:fld>
            <a:endParaRPr lang="en-US" altLang="zh-TW"/>
          </a:p>
        </p:txBody>
      </p:sp>
    </p:spTree>
    <p:extLst>
      <p:ext uri="{BB962C8B-B14F-4D97-AF65-F5344CB8AC3E}">
        <p14:creationId xmlns="" xmlns:p14="http://schemas.microsoft.com/office/powerpoint/2010/main" val="2044558242"/>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p:txBody>
          <a:bodyPr/>
          <a:lstStyle>
            <a:lvl1pPr>
              <a:defRPr/>
            </a:lvl1pPr>
          </a:lstStyle>
          <a:p>
            <a:pPr>
              <a:defRPr/>
            </a:pPr>
            <a:r>
              <a:rPr lang="en-US" altLang="zh-TW"/>
              <a:t>Page </a:t>
            </a:r>
            <a:fld id="{24721CE0-63AF-4C02-95A8-871705C53786}" type="slidenum">
              <a:rPr lang="en-US" altLang="zh-TW"/>
              <a:pPr>
                <a:defRPr/>
              </a:pPr>
              <a:t>‹#›</a:t>
            </a:fld>
            <a:endParaRPr lang="en-US" altLang="zh-TW"/>
          </a:p>
        </p:txBody>
      </p:sp>
      <p:sp>
        <p:nvSpPr>
          <p:cNvPr id="6" name="Rectangle 8"/>
          <p:cNvSpPr>
            <a:spLocks noGrp="1" noChangeArrowheads="1"/>
          </p:cNvSpPr>
          <p:nvPr>
            <p:ph type="dt" sz="half" idx="12"/>
          </p:nvPr>
        </p:nvSpPr>
        <p:spPr/>
        <p:txBody>
          <a:bodyPr/>
          <a:lstStyle>
            <a:lvl1pPr>
              <a:defRPr/>
            </a:lvl1pPr>
          </a:lstStyle>
          <a:p>
            <a:pPr>
              <a:defRPr/>
            </a:pPr>
            <a:endParaRPr lang="en-US" altLang="zh-TW"/>
          </a:p>
        </p:txBody>
      </p:sp>
    </p:spTree>
    <p:extLst>
      <p:ext uri="{BB962C8B-B14F-4D97-AF65-F5344CB8AC3E}">
        <p14:creationId xmlns="" xmlns:p14="http://schemas.microsoft.com/office/powerpoint/2010/main" val="1925963908"/>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0"/>
            <a:ext cx="21336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457200"/>
            <a:ext cx="62484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p:txBody>
          <a:bodyPr/>
          <a:lstStyle>
            <a:lvl1pPr>
              <a:defRPr/>
            </a:lvl1pPr>
          </a:lstStyle>
          <a:p>
            <a:pPr>
              <a:defRPr/>
            </a:pPr>
            <a:r>
              <a:rPr lang="en-US" altLang="zh-TW"/>
              <a:t>Page </a:t>
            </a:r>
            <a:fld id="{AD56B315-336F-4E70-AE53-D2121C3C0DA6}" type="slidenum">
              <a:rPr lang="en-US" altLang="zh-TW"/>
              <a:pPr>
                <a:defRPr/>
              </a:pPr>
              <a:t>‹#›</a:t>
            </a:fld>
            <a:endParaRPr lang="en-US" altLang="zh-TW"/>
          </a:p>
        </p:txBody>
      </p:sp>
      <p:sp>
        <p:nvSpPr>
          <p:cNvPr id="6" name="Rectangle 8"/>
          <p:cNvSpPr>
            <a:spLocks noGrp="1" noChangeArrowheads="1"/>
          </p:cNvSpPr>
          <p:nvPr>
            <p:ph type="dt" sz="half" idx="12"/>
          </p:nvPr>
        </p:nvSpPr>
        <p:spPr/>
        <p:txBody>
          <a:bodyPr/>
          <a:lstStyle>
            <a:lvl1pPr>
              <a:defRPr/>
            </a:lvl1pPr>
          </a:lstStyle>
          <a:p>
            <a:pPr>
              <a:defRPr/>
            </a:pPr>
            <a:endParaRPr lang="en-US" altLang="zh-TW"/>
          </a:p>
        </p:txBody>
      </p:sp>
    </p:spTree>
    <p:extLst>
      <p:ext uri="{BB962C8B-B14F-4D97-AF65-F5344CB8AC3E}">
        <p14:creationId xmlns="" xmlns:p14="http://schemas.microsoft.com/office/powerpoint/2010/main" val="341280843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p:txBody>
          <a:bodyPr/>
          <a:lstStyle>
            <a:lvl1pPr>
              <a:defRPr/>
            </a:lvl1pPr>
          </a:lstStyle>
          <a:p>
            <a:pPr>
              <a:defRPr/>
            </a:pPr>
            <a:r>
              <a:rPr lang="en-US" altLang="zh-TW"/>
              <a:t>Page </a:t>
            </a:r>
            <a:fld id="{C83F18D4-0D70-44DE-A8FF-A8D5002D1168}" type="slidenum">
              <a:rPr lang="en-US" altLang="zh-TW"/>
              <a:pPr>
                <a:defRPr/>
              </a:pPr>
              <a:t>‹#›</a:t>
            </a:fld>
            <a:endParaRPr lang="en-US" altLang="zh-TW"/>
          </a:p>
        </p:txBody>
      </p:sp>
      <p:sp>
        <p:nvSpPr>
          <p:cNvPr id="6" name="Rectangle 8"/>
          <p:cNvSpPr>
            <a:spLocks noGrp="1" noChangeArrowheads="1"/>
          </p:cNvSpPr>
          <p:nvPr>
            <p:ph type="dt" sz="half" idx="12"/>
          </p:nvPr>
        </p:nvSpPr>
        <p:spPr/>
        <p:txBody>
          <a:bodyPr/>
          <a:lstStyle>
            <a:lvl1pPr>
              <a:defRPr/>
            </a:lvl1pPr>
          </a:lstStyle>
          <a:p>
            <a:pPr>
              <a:defRPr/>
            </a:pPr>
            <a:endParaRPr lang="en-US" altLang="zh-TW"/>
          </a:p>
        </p:txBody>
      </p:sp>
    </p:spTree>
    <p:extLst>
      <p:ext uri="{BB962C8B-B14F-4D97-AF65-F5344CB8AC3E}">
        <p14:creationId xmlns="" xmlns:p14="http://schemas.microsoft.com/office/powerpoint/2010/main" val="244902665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p:txBody>
          <a:bodyPr/>
          <a:lstStyle>
            <a:lvl1pPr>
              <a:defRPr/>
            </a:lvl1pPr>
          </a:lstStyle>
          <a:p>
            <a:pPr>
              <a:defRPr/>
            </a:pPr>
            <a:r>
              <a:rPr lang="en-US" altLang="zh-TW"/>
              <a:t>Page </a:t>
            </a:r>
            <a:fld id="{904D9E78-2E4E-4360-A24D-3ECC739393C9}" type="slidenum">
              <a:rPr lang="en-US" altLang="zh-TW"/>
              <a:pPr>
                <a:defRPr/>
              </a:pPr>
              <a:t>‹#›</a:t>
            </a:fld>
            <a:endParaRPr lang="en-US" altLang="zh-TW"/>
          </a:p>
        </p:txBody>
      </p:sp>
      <p:sp>
        <p:nvSpPr>
          <p:cNvPr id="6" name="Rectangle 8"/>
          <p:cNvSpPr>
            <a:spLocks noGrp="1" noChangeArrowheads="1"/>
          </p:cNvSpPr>
          <p:nvPr>
            <p:ph type="dt" sz="half" idx="12"/>
          </p:nvPr>
        </p:nvSpPr>
        <p:spPr/>
        <p:txBody>
          <a:bodyPr/>
          <a:lstStyle>
            <a:lvl1pPr>
              <a:defRPr/>
            </a:lvl1pPr>
          </a:lstStyle>
          <a:p>
            <a:pPr>
              <a:defRPr/>
            </a:pPr>
            <a:endParaRPr lang="en-US" altLang="zh-TW"/>
          </a:p>
        </p:txBody>
      </p:sp>
    </p:spTree>
    <p:extLst>
      <p:ext uri="{BB962C8B-B14F-4D97-AF65-F5344CB8AC3E}">
        <p14:creationId xmlns="" xmlns:p14="http://schemas.microsoft.com/office/powerpoint/2010/main" val="174119340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p:txBody>
          <a:bodyPr/>
          <a:lstStyle>
            <a:lvl1pPr>
              <a:defRPr/>
            </a:lvl1pPr>
          </a:lstStyle>
          <a:p>
            <a:pPr>
              <a:defRPr/>
            </a:pPr>
            <a:endParaRPr lang="en-US" altLang="zh-TW"/>
          </a:p>
        </p:txBody>
      </p:sp>
      <p:sp>
        <p:nvSpPr>
          <p:cNvPr id="6" name="Rectangle 3"/>
          <p:cNvSpPr>
            <a:spLocks noGrp="1" noChangeArrowheads="1"/>
          </p:cNvSpPr>
          <p:nvPr>
            <p:ph type="sldNum" sz="quarter" idx="11"/>
          </p:nvPr>
        </p:nvSpPr>
        <p:spPr/>
        <p:txBody>
          <a:bodyPr/>
          <a:lstStyle>
            <a:lvl1pPr>
              <a:defRPr/>
            </a:lvl1pPr>
          </a:lstStyle>
          <a:p>
            <a:pPr>
              <a:defRPr/>
            </a:pPr>
            <a:r>
              <a:rPr lang="en-US" altLang="zh-TW"/>
              <a:t>Page </a:t>
            </a:r>
            <a:fld id="{BC3EEDB6-3FB3-436A-B1A9-6088B5E4AF06}" type="slidenum">
              <a:rPr lang="en-US" altLang="zh-TW"/>
              <a:pPr>
                <a:defRPr/>
              </a:pPr>
              <a:t>‹#›</a:t>
            </a:fld>
            <a:endParaRPr lang="en-US" altLang="zh-TW"/>
          </a:p>
        </p:txBody>
      </p:sp>
      <p:sp>
        <p:nvSpPr>
          <p:cNvPr id="7" name="Rectangle 8"/>
          <p:cNvSpPr>
            <a:spLocks noGrp="1" noChangeArrowheads="1"/>
          </p:cNvSpPr>
          <p:nvPr>
            <p:ph type="dt" sz="half" idx="12"/>
          </p:nvPr>
        </p:nvSpPr>
        <p:spPr/>
        <p:txBody>
          <a:bodyPr/>
          <a:lstStyle>
            <a:lvl1pPr>
              <a:defRPr/>
            </a:lvl1pPr>
          </a:lstStyle>
          <a:p>
            <a:pPr>
              <a:defRPr/>
            </a:pPr>
            <a:endParaRPr lang="en-US" altLang="zh-TW"/>
          </a:p>
        </p:txBody>
      </p:sp>
    </p:spTree>
    <p:extLst>
      <p:ext uri="{BB962C8B-B14F-4D97-AF65-F5344CB8AC3E}">
        <p14:creationId xmlns="" xmlns:p14="http://schemas.microsoft.com/office/powerpoint/2010/main" val="220929192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p:txBody>
          <a:bodyPr/>
          <a:lstStyle>
            <a:lvl1pPr>
              <a:defRPr/>
            </a:lvl1pPr>
          </a:lstStyle>
          <a:p>
            <a:pPr>
              <a:defRPr/>
            </a:pPr>
            <a:endParaRPr lang="en-US" altLang="zh-TW"/>
          </a:p>
        </p:txBody>
      </p:sp>
      <p:sp>
        <p:nvSpPr>
          <p:cNvPr id="8" name="Rectangle 3"/>
          <p:cNvSpPr>
            <a:spLocks noGrp="1" noChangeArrowheads="1"/>
          </p:cNvSpPr>
          <p:nvPr>
            <p:ph type="sldNum" sz="quarter" idx="11"/>
          </p:nvPr>
        </p:nvSpPr>
        <p:spPr/>
        <p:txBody>
          <a:bodyPr/>
          <a:lstStyle>
            <a:lvl1pPr>
              <a:defRPr/>
            </a:lvl1pPr>
          </a:lstStyle>
          <a:p>
            <a:pPr>
              <a:defRPr/>
            </a:pPr>
            <a:r>
              <a:rPr lang="en-US" altLang="zh-TW"/>
              <a:t>Page </a:t>
            </a:r>
            <a:fld id="{EEF7C7A5-273A-4652-B55A-2B23586427B3}" type="slidenum">
              <a:rPr lang="en-US" altLang="zh-TW"/>
              <a:pPr>
                <a:defRPr/>
              </a:pPr>
              <a:t>‹#›</a:t>
            </a:fld>
            <a:endParaRPr lang="en-US" altLang="zh-TW"/>
          </a:p>
        </p:txBody>
      </p:sp>
      <p:sp>
        <p:nvSpPr>
          <p:cNvPr id="9" name="Rectangle 8"/>
          <p:cNvSpPr>
            <a:spLocks noGrp="1" noChangeArrowheads="1"/>
          </p:cNvSpPr>
          <p:nvPr>
            <p:ph type="dt" sz="half" idx="12"/>
          </p:nvPr>
        </p:nvSpPr>
        <p:spPr/>
        <p:txBody>
          <a:bodyPr/>
          <a:lstStyle>
            <a:lvl1pPr>
              <a:defRPr/>
            </a:lvl1pPr>
          </a:lstStyle>
          <a:p>
            <a:pPr>
              <a:defRPr/>
            </a:pPr>
            <a:endParaRPr lang="en-US" altLang="zh-TW"/>
          </a:p>
        </p:txBody>
      </p:sp>
    </p:spTree>
    <p:extLst>
      <p:ext uri="{BB962C8B-B14F-4D97-AF65-F5344CB8AC3E}">
        <p14:creationId xmlns="" xmlns:p14="http://schemas.microsoft.com/office/powerpoint/2010/main" val="1869696680"/>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p:txBody>
          <a:bodyPr/>
          <a:lstStyle>
            <a:lvl1pPr>
              <a:defRPr/>
            </a:lvl1pPr>
          </a:lstStyle>
          <a:p>
            <a:pPr>
              <a:defRPr/>
            </a:pPr>
            <a:endParaRPr lang="en-US" altLang="zh-TW"/>
          </a:p>
        </p:txBody>
      </p:sp>
      <p:sp>
        <p:nvSpPr>
          <p:cNvPr id="4" name="Rectangle 3"/>
          <p:cNvSpPr>
            <a:spLocks noGrp="1" noChangeArrowheads="1"/>
          </p:cNvSpPr>
          <p:nvPr>
            <p:ph type="sldNum" sz="quarter" idx="11"/>
          </p:nvPr>
        </p:nvSpPr>
        <p:spPr/>
        <p:txBody>
          <a:bodyPr/>
          <a:lstStyle>
            <a:lvl1pPr>
              <a:defRPr/>
            </a:lvl1pPr>
          </a:lstStyle>
          <a:p>
            <a:pPr>
              <a:defRPr/>
            </a:pPr>
            <a:r>
              <a:rPr lang="en-US" altLang="zh-TW"/>
              <a:t>Page </a:t>
            </a:r>
            <a:fld id="{ED7074CE-C30A-4906-A13E-F3E63223B4E1}" type="slidenum">
              <a:rPr lang="en-US" altLang="zh-TW"/>
              <a:pPr>
                <a:defRPr/>
              </a:pPr>
              <a:t>‹#›</a:t>
            </a:fld>
            <a:endParaRPr lang="en-US" altLang="zh-TW"/>
          </a:p>
        </p:txBody>
      </p:sp>
      <p:sp>
        <p:nvSpPr>
          <p:cNvPr id="5" name="Rectangle 8"/>
          <p:cNvSpPr>
            <a:spLocks noGrp="1" noChangeArrowheads="1"/>
          </p:cNvSpPr>
          <p:nvPr>
            <p:ph type="dt" sz="half" idx="12"/>
          </p:nvPr>
        </p:nvSpPr>
        <p:spPr/>
        <p:txBody>
          <a:bodyPr/>
          <a:lstStyle>
            <a:lvl1pPr>
              <a:defRPr/>
            </a:lvl1pPr>
          </a:lstStyle>
          <a:p>
            <a:pPr>
              <a:defRPr/>
            </a:pPr>
            <a:endParaRPr lang="en-US" altLang="zh-TW"/>
          </a:p>
        </p:txBody>
      </p:sp>
    </p:spTree>
    <p:extLst>
      <p:ext uri="{BB962C8B-B14F-4D97-AF65-F5344CB8AC3E}">
        <p14:creationId xmlns="" xmlns:p14="http://schemas.microsoft.com/office/powerpoint/2010/main" val="302599316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ltLang="zh-TW" dirty="0"/>
          </a:p>
        </p:txBody>
      </p:sp>
      <p:sp>
        <p:nvSpPr>
          <p:cNvPr id="3" name="Rectangle 3"/>
          <p:cNvSpPr>
            <a:spLocks noGrp="1" noChangeArrowheads="1"/>
          </p:cNvSpPr>
          <p:nvPr>
            <p:ph type="sldNum" sz="quarter" idx="11"/>
          </p:nvPr>
        </p:nvSpPr>
        <p:spPr/>
        <p:txBody>
          <a:bodyPr/>
          <a:lstStyle>
            <a:lvl1pPr>
              <a:defRPr/>
            </a:lvl1pPr>
          </a:lstStyle>
          <a:p>
            <a:pPr>
              <a:defRPr/>
            </a:pPr>
            <a:r>
              <a:rPr lang="en-US" altLang="zh-TW"/>
              <a:t>Page </a:t>
            </a:r>
            <a:fld id="{34956E49-9B35-407E-B5F2-C84A7F7C3F93}" type="slidenum">
              <a:rPr lang="en-US" altLang="zh-TW"/>
              <a:pPr>
                <a:defRPr/>
              </a:pPr>
              <a:t>‹#›</a:t>
            </a:fld>
            <a:endParaRPr lang="en-US" altLang="zh-TW"/>
          </a:p>
        </p:txBody>
      </p:sp>
      <p:sp>
        <p:nvSpPr>
          <p:cNvPr id="4" name="Rectangle 8"/>
          <p:cNvSpPr>
            <a:spLocks noGrp="1" noChangeArrowheads="1"/>
          </p:cNvSpPr>
          <p:nvPr>
            <p:ph type="dt" sz="half" idx="12"/>
          </p:nvPr>
        </p:nvSpPr>
        <p:spPr/>
        <p:txBody>
          <a:bodyPr/>
          <a:lstStyle>
            <a:lvl1pPr>
              <a:defRPr/>
            </a:lvl1pPr>
          </a:lstStyle>
          <a:p>
            <a:pPr>
              <a:defRPr/>
            </a:pPr>
            <a:endParaRPr lang="en-US" altLang="zh-TW" dirty="0"/>
          </a:p>
        </p:txBody>
      </p:sp>
    </p:spTree>
    <p:extLst>
      <p:ext uri="{BB962C8B-B14F-4D97-AF65-F5344CB8AC3E}">
        <p14:creationId xmlns="" xmlns:p14="http://schemas.microsoft.com/office/powerpoint/2010/main" val="3317571129"/>
      </p:ext>
    </p:extLst>
  </p:cSld>
  <p:clrMapOvr>
    <a:masterClrMapping/>
  </p:clrMapOvr>
  <p:transition spd="med"/>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ltLang="zh-TW"/>
          </a:p>
        </p:txBody>
      </p:sp>
      <p:sp>
        <p:nvSpPr>
          <p:cNvPr id="6" name="Rectangle 3"/>
          <p:cNvSpPr>
            <a:spLocks noGrp="1" noChangeArrowheads="1"/>
          </p:cNvSpPr>
          <p:nvPr>
            <p:ph type="sldNum" sz="quarter" idx="11"/>
          </p:nvPr>
        </p:nvSpPr>
        <p:spPr/>
        <p:txBody>
          <a:bodyPr/>
          <a:lstStyle>
            <a:lvl1pPr>
              <a:defRPr/>
            </a:lvl1pPr>
          </a:lstStyle>
          <a:p>
            <a:pPr>
              <a:defRPr/>
            </a:pPr>
            <a:r>
              <a:rPr lang="en-US" altLang="zh-TW"/>
              <a:t>Page </a:t>
            </a:r>
            <a:fld id="{8FD62D02-0666-40DA-9CF6-C4933C18B9A9}" type="slidenum">
              <a:rPr lang="en-US" altLang="zh-TW"/>
              <a:pPr>
                <a:defRPr/>
              </a:pPr>
              <a:t>‹#›</a:t>
            </a:fld>
            <a:endParaRPr lang="en-US" altLang="zh-TW"/>
          </a:p>
        </p:txBody>
      </p:sp>
      <p:sp>
        <p:nvSpPr>
          <p:cNvPr id="7" name="Rectangle 8"/>
          <p:cNvSpPr>
            <a:spLocks noGrp="1" noChangeArrowheads="1"/>
          </p:cNvSpPr>
          <p:nvPr>
            <p:ph type="dt" sz="half" idx="12"/>
          </p:nvPr>
        </p:nvSpPr>
        <p:spPr/>
        <p:txBody>
          <a:bodyPr/>
          <a:lstStyle>
            <a:lvl1pPr>
              <a:defRPr/>
            </a:lvl1pPr>
          </a:lstStyle>
          <a:p>
            <a:pPr>
              <a:defRPr/>
            </a:pPr>
            <a:endParaRPr lang="en-US" altLang="zh-TW"/>
          </a:p>
        </p:txBody>
      </p:sp>
    </p:spTree>
    <p:extLst>
      <p:ext uri="{BB962C8B-B14F-4D97-AF65-F5344CB8AC3E}">
        <p14:creationId xmlns="" xmlns:p14="http://schemas.microsoft.com/office/powerpoint/2010/main" val="84325169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ltLang="zh-TW"/>
          </a:p>
        </p:txBody>
      </p:sp>
      <p:sp>
        <p:nvSpPr>
          <p:cNvPr id="6" name="Rectangle 3"/>
          <p:cNvSpPr>
            <a:spLocks noGrp="1" noChangeArrowheads="1"/>
          </p:cNvSpPr>
          <p:nvPr>
            <p:ph type="sldNum" sz="quarter" idx="11"/>
          </p:nvPr>
        </p:nvSpPr>
        <p:spPr/>
        <p:txBody>
          <a:bodyPr/>
          <a:lstStyle>
            <a:lvl1pPr>
              <a:defRPr/>
            </a:lvl1pPr>
          </a:lstStyle>
          <a:p>
            <a:pPr>
              <a:defRPr/>
            </a:pPr>
            <a:r>
              <a:rPr lang="en-US" altLang="zh-TW"/>
              <a:t>Page </a:t>
            </a:r>
            <a:fld id="{88825FA4-98C3-401D-9345-FB40A3C16C3D}" type="slidenum">
              <a:rPr lang="en-US" altLang="zh-TW"/>
              <a:pPr>
                <a:defRPr/>
              </a:pPr>
              <a:t>‹#›</a:t>
            </a:fld>
            <a:endParaRPr lang="en-US" altLang="zh-TW"/>
          </a:p>
        </p:txBody>
      </p:sp>
      <p:sp>
        <p:nvSpPr>
          <p:cNvPr id="7" name="Rectangle 8"/>
          <p:cNvSpPr>
            <a:spLocks noGrp="1" noChangeArrowheads="1"/>
          </p:cNvSpPr>
          <p:nvPr>
            <p:ph type="dt" sz="half" idx="12"/>
          </p:nvPr>
        </p:nvSpPr>
        <p:spPr/>
        <p:txBody>
          <a:bodyPr/>
          <a:lstStyle>
            <a:lvl1pPr>
              <a:defRPr/>
            </a:lvl1pPr>
          </a:lstStyle>
          <a:p>
            <a:pPr>
              <a:defRPr/>
            </a:pPr>
            <a:endParaRPr lang="en-US" altLang="zh-TW"/>
          </a:p>
        </p:txBody>
      </p:sp>
    </p:spTree>
    <p:extLst>
      <p:ext uri="{BB962C8B-B14F-4D97-AF65-F5344CB8AC3E}">
        <p14:creationId xmlns="" xmlns:p14="http://schemas.microsoft.com/office/powerpoint/2010/main" val="110661661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ftr" sz="quarter" idx="3"/>
          </p:nvPr>
        </p:nvSpPr>
        <p:spPr bwMode="auto">
          <a:xfrm>
            <a:off x="4419600" y="6248400"/>
            <a:ext cx="4038600" cy="228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itchFamily="34" charset="0"/>
                <a:ea typeface="Arial Unicode MS" pitchFamily="34" charset="-128"/>
                <a:cs typeface="Arial Unicode MS" pitchFamily="34" charset="-128"/>
              </a:defRPr>
            </a:lvl1pPr>
          </a:lstStyle>
          <a:p>
            <a:pPr>
              <a:defRPr/>
            </a:pPr>
            <a:endParaRPr lang="en-US" altLang="zh-TW"/>
          </a:p>
        </p:txBody>
      </p:sp>
      <p:sp>
        <p:nvSpPr>
          <p:cNvPr id="36867" name="Rectangle 3"/>
          <p:cNvSpPr>
            <a:spLocks noGrp="1" noChangeArrowheads="1"/>
          </p:cNvSpPr>
          <p:nvPr>
            <p:ph type="sldNum" sz="quarter" idx="4"/>
          </p:nvPr>
        </p:nvSpPr>
        <p:spPr bwMode="auto">
          <a:xfrm>
            <a:off x="7543800" y="6553200"/>
            <a:ext cx="914400" cy="228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itchFamily="34" charset="0"/>
                <a:ea typeface="Arial Unicode MS" pitchFamily="34" charset="-128"/>
                <a:cs typeface="Arial Unicode MS" pitchFamily="34" charset="-128"/>
              </a:defRPr>
            </a:lvl1pPr>
          </a:lstStyle>
          <a:p>
            <a:pPr>
              <a:defRPr/>
            </a:pPr>
            <a:r>
              <a:rPr lang="en-US" altLang="zh-TW"/>
              <a:t>Page </a:t>
            </a:r>
            <a:fld id="{8CE2158A-1198-49B0-A2A2-00E3C3C7211D}" type="slidenum">
              <a:rPr lang="en-US" altLang="zh-TW"/>
              <a:pPr>
                <a:defRPr/>
              </a:pPr>
              <a:t>‹#›</a:t>
            </a:fld>
            <a:endParaRPr lang="en-US" altLang="zh-TW"/>
          </a:p>
        </p:txBody>
      </p:sp>
      <p:sp>
        <p:nvSpPr>
          <p:cNvPr id="1028" name="Rectangle 4"/>
          <p:cNvSpPr>
            <a:spLocks noGrp="1" noChangeArrowheads="1"/>
          </p:cNvSpPr>
          <p:nvPr>
            <p:ph type="title"/>
          </p:nvPr>
        </p:nvSpPr>
        <p:spPr bwMode="auto">
          <a:xfrm>
            <a:off x="152400" y="457200"/>
            <a:ext cx="8229600"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TW" dirty="0" smtClean="0"/>
              <a:t>Click to edit Master title style</a:t>
            </a:r>
          </a:p>
        </p:txBody>
      </p:sp>
      <p:sp>
        <p:nvSpPr>
          <p:cNvPr id="1029" name="Rectangle 5"/>
          <p:cNvSpPr>
            <a:spLocks noGrp="1" noChangeArrowheads="1"/>
          </p:cNvSpPr>
          <p:nvPr>
            <p:ph type="body" idx="1"/>
          </p:nvPr>
        </p:nvSpPr>
        <p:spPr bwMode="auto">
          <a:xfrm>
            <a:off x="457200" y="1219200"/>
            <a:ext cx="8229600" cy="495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pic>
        <p:nvPicPr>
          <p:cNvPr id="1030" name="Picture 6" descr="ccg_02"/>
          <p:cNvPicPr>
            <a:picLocks noChangeAspect="1" noChangeArrowheads="1"/>
          </p:cNvPicPr>
          <p:nvPr/>
        </p:nvPicPr>
        <p:blipFill>
          <a:blip r:embed="rId13" cstate="print">
            <a:extLst>
              <a:ext uri="{28A0092B-C50C-407E-A947-70E740481C1C}">
                <a14:useLocalDpi xmlns="" xmlns:a14="http://schemas.microsoft.com/office/drawing/2010/main" val="0"/>
              </a:ext>
            </a:extLst>
          </a:blip>
          <a:srcRect/>
          <a:stretch>
            <a:fillRect/>
          </a:stretch>
        </p:blipFill>
        <p:spPr bwMode="auto">
          <a:xfrm>
            <a:off x="0" y="6099175"/>
            <a:ext cx="4343400" cy="758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1" name="Picture 7" descr="UILogoCL1c"/>
          <p:cNvPicPr>
            <a:picLocks noChangeAspect="1" noChangeArrowheads="1"/>
          </p:cNvPicPr>
          <p:nvPr/>
        </p:nvPicPr>
        <p:blipFill>
          <a:blip r:embed="rId14" cstate="print">
            <a:extLst>
              <a:ext uri="{28A0092B-C50C-407E-A947-70E740481C1C}">
                <a14:useLocalDpi xmlns="" xmlns:a14="http://schemas.microsoft.com/office/drawing/2010/main" val="0"/>
              </a:ext>
            </a:extLst>
          </a:blip>
          <a:srcRect/>
          <a:stretch>
            <a:fillRect/>
          </a:stretch>
        </p:blipFill>
        <p:spPr bwMode="auto">
          <a:xfrm>
            <a:off x="8534400" y="6248400"/>
            <a:ext cx="4826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872" name="Rectangle 8"/>
          <p:cNvSpPr>
            <a:spLocks noGrp="1" noChangeArrowheads="1"/>
          </p:cNvSpPr>
          <p:nvPr>
            <p:ph type="dt" sz="half" idx="2"/>
          </p:nvPr>
        </p:nvSpPr>
        <p:spPr bwMode="auto">
          <a:xfrm>
            <a:off x="4419600" y="6553200"/>
            <a:ext cx="3048000" cy="228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itchFamily="34" charset="0"/>
                <a:ea typeface="Arial Unicode MS" pitchFamily="34" charset="-128"/>
                <a:cs typeface="Arial Unicode MS" pitchFamily="34" charset="-128"/>
              </a:defRPr>
            </a:lvl1pPr>
          </a:lstStyle>
          <a:p>
            <a:pPr>
              <a:defRPr/>
            </a:pPr>
            <a:endParaRPr lang="en-US" altLang="zh-TW"/>
          </a:p>
        </p:txBody>
      </p:sp>
      <p:sp>
        <p:nvSpPr>
          <p:cNvPr id="1033" name="Rectangle 9"/>
          <p:cNvSpPr>
            <a:spLocks noChangeArrowheads="1"/>
          </p:cNvSpPr>
          <p:nvPr/>
        </p:nvSpPr>
        <p:spPr bwMode="auto">
          <a:xfrm>
            <a:off x="0" y="134938"/>
            <a:ext cx="9144000" cy="274637"/>
          </a:xfrm>
          <a:prstGeom prst="rect">
            <a:avLst/>
          </a:prstGeom>
          <a:gradFill rotWithShape="0">
            <a:gsLst>
              <a:gs pos="0">
                <a:schemeClr val="bg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TW" altLang="en-US" sz="2400">
              <a:latin typeface="Times New Roman" pitchFamily="18" charset="0"/>
              <a:ea typeface="Arial Unicode MS" pitchFamily="34" charset="-128"/>
              <a:cs typeface="Arial Unicode MS" pitchFamily="34" charset="-128"/>
            </a:endParaRPr>
          </a:p>
        </p:txBody>
      </p:sp>
    </p:spTree>
  </p:cSld>
  <p:clrMap bg1="lt1" tx1="dk1" bg2="lt2" tx2="dk2" accent1="accent1" accent2="accent2" accent3="accent3" accent4="accent4" accent5="accent5" accent6="accent6" hlink="hlink" folHlink="folHlink"/>
  <p:sldLayoutIdLst>
    <p:sldLayoutId id="2147484215" r:id="rId1"/>
    <p:sldLayoutId id="2147484216" r:id="rId2"/>
    <p:sldLayoutId id="2147484217" r:id="rId3"/>
    <p:sldLayoutId id="2147484218" r:id="rId4"/>
    <p:sldLayoutId id="2147484219" r:id="rId5"/>
    <p:sldLayoutId id="2147484220" r:id="rId6"/>
    <p:sldLayoutId id="2147484221" r:id="rId7"/>
    <p:sldLayoutId id="2147484222" r:id="rId8"/>
    <p:sldLayoutId id="2147484223" r:id="rId9"/>
    <p:sldLayoutId id="2147484224" r:id="rId10"/>
    <p:sldLayoutId id="2147484225" r:id="rId11"/>
  </p:sldLayoutIdLst>
  <p:transition spd="med"/>
  <p:timing>
    <p:tnLst>
      <p:par>
        <p:cTn id="1" dur="indefinite" restart="never" nodeType="tmRoot"/>
      </p:par>
    </p:tnLst>
  </p:timing>
  <p:hf hdr="0" ftr="0" dt="0"/>
  <p:txStyles>
    <p:titleStyle>
      <a:lvl1pPr algn="l" rtl="0" eaLnBrk="0" fontAlgn="base" hangingPunct="0">
        <a:spcBef>
          <a:spcPct val="0"/>
        </a:spcBef>
        <a:spcAft>
          <a:spcPct val="0"/>
        </a:spcAft>
        <a:defRPr sz="2800">
          <a:solidFill>
            <a:srgbClr val="FF0000"/>
          </a:solidFill>
          <a:latin typeface="+mj-lt"/>
          <a:ea typeface="+mj-ea"/>
          <a:cs typeface="+mj-cs"/>
        </a:defRPr>
      </a:lvl1pPr>
      <a:lvl2pPr algn="l" rtl="0" eaLnBrk="0" fontAlgn="base" hangingPunct="0">
        <a:spcBef>
          <a:spcPct val="0"/>
        </a:spcBef>
        <a:spcAft>
          <a:spcPct val="0"/>
        </a:spcAft>
        <a:defRPr sz="2800">
          <a:solidFill>
            <a:srgbClr val="FF0000"/>
          </a:solidFill>
          <a:latin typeface="Calibri" pitchFamily="34" charset="0"/>
          <a:cs typeface="Arial" pitchFamily="34" charset="0"/>
        </a:defRPr>
      </a:lvl2pPr>
      <a:lvl3pPr algn="l" rtl="0" eaLnBrk="0" fontAlgn="base" hangingPunct="0">
        <a:spcBef>
          <a:spcPct val="0"/>
        </a:spcBef>
        <a:spcAft>
          <a:spcPct val="0"/>
        </a:spcAft>
        <a:defRPr sz="2800">
          <a:solidFill>
            <a:srgbClr val="FF0000"/>
          </a:solidFill>
          <a:latin typeface="Calibri" pitchFamily="34" charset="0"/>
          <a:cs typeface="Arial" pitchFamily="34" charset="0"/>
        </a:defRPr>
      </a:lvl3pPr>
      <a:lvl4pPr algn="l" rtl="0" eaLnBrk="0" fontAlgn="base" hangingPunct="0">
        <a:spcBef>
          <a:spcPct val="0"/>
        </a:spcBef>
        <a:spcAft>
          <a:spcPct val="0"/>
        </a:spcAft>
        <a:defRPr sz="2800">
          <a:solidFill>
            <a:srgbClr val="FF0000"/>
          </a:solidFill>
          <a:latin typeface="Calibri" pitchFamily="34" charset="0"/>
          <a:cs typeface="Arial" pitchFamily="34" charset="0"/>
        </a:defRPr>
      </a:lvl4pPr>
      <a:lvl5pPr algn="l" rtl="0" eaLnBrk="0" fontAlgn="base" hangingPunct="0">
        <a:spcBef>
          <a:spcPct val="0"/>
        </a:spcBef>
        <a:spcAft>
          <a:spcPct val="0"/>
        </a:spcAft>
        <a:defRPr sz="2800">
          <a:solidFill>
            <a:srgbClr val="FF0000"/>
          </a:solidFill>
          <a:latin typeface="Calibri" pitchFamily="34" charset="0"/>
          <a:cs typeface="Arial" pitchFamily="34" charset="0"/>
        </a:defRPr>
      </a:lvl5pPr>
      <a:lvl6pPr marL="457200" algn="l" rtl="0" fontAlgn="base">
        <a:spcBef>
          <a:spcPct val="0"/>
        </a:spcBef>
        <a:spcAft>
          <a:spcPct val="0"/>
        </a:spcAft>
        <a:defRPr sz="2800">
          <a:solidFill>
            <a:srgbClr val="FF0000"/>
          </a:solidFill>
          <a:latin typeface="Calibri" pitchFamily="34" charset="0"/>
          <a:cs typeface="Arial" pitchFamily="34" charset="0"/>
        </a:defRPr>
      </a:lvl6pPr>
      <a:lvl7pPr marL="914400" algn="l" rtl="0" fontAlgn="base">
        <a:spcBef>
          <a:spcPct val="0"/>
        </a:spcBef>
        <a:spcAft>
          <a:spcPct val="0"/>
        </a:spcAft>
        <a:defRPr sz="2800">
          <a:solidFill>
            <a:srgbClr val="FF0000"/>
          </a:solidFill>
          <a:latin typeface="Calibri" pitchFamily="34" charset="0"/>
          <a:cs typeface="Arial" pitchFamily="34" charset="0"/>
        </a:defRPr>
      </a:lvl7pPr>
      <a:lvl8pPr marL="1371600" algn="l" rtl="0" fontAlgn="base">
        <a:spcBef>
          <a:spcPct val="0"/>
        </a:spcBef>
        <a:spcAft>
          <a:spcPct val="0"/>
        </a:spcAft>
        <a:defRPr sz="2800">
          <a:solidFill>
            <a:srgbClr val="FF0000"/>
          </a:solidFill>
          <a:latin typeface="Calibri" pitchFamily="34" charset="0"/>
          <a:cs typeface="Arial" pitchFamily="34" charset="0"/>
        </a:defRPr>
      </a:lvl8pPr>
      <a:lvl9pPr marL="1828800" algn="l" rtl="0" fontAlgn="base">
        <a:spcBef>
          <a:spcPct val="0"/>
        </a:spcBef>
        <a:spcAft>
          <a:spcPct val="0"/>
        </a:spcAft>
        <a:defRPr sz="2800">
          <a:solidFill>
            <a:srgbClr val="FF0000"/>
          </a:solidFill>
          <a:latin typeface="Calibri" pitchFamily="34" charset="0"/>
          <a:cs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b="1">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6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16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16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16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chart" Target="../charts/char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hyperlink" Target="http://cogcomp.cs.illinois.edu/page/software_view/DatalessHC"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21.xml"/><Relationship Id="rId7"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10" Type="http://schemas.openxmlformats.org/officeDocument/2006/relationships/oleObject" Target="../embeddings/oleObject8.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26.png"/><Relationship Id="rId7" Type="http://schemas.openxmlformats.org/officeDocument/2006/relationships/diagramLayout" Target="../diagrams/layout1.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28.png"/><Relationship Id="rId10" Type="http://schemas.microsoft.com/office/2007/relationships/diagramDrawing" Target="../diagrams/drawing1.xml"/><Relationship Id="rId4" Type="http://schemas.openxmlformats.org/officeDocument/2006/relationships/image" Target="../media/image27.png"/><Relationship Id="rId9" Type="http://schemas.openxmlformats.org/officeDocument/2006/relationships/diagramColors" Target="../diagrams/colors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ctrTitle"/>
          </p:nvPr>
        </p:nvSpPr>
        <p:spPr>
          <a:xfrm>
            <a:off x="457200" y="1828800"/>
            <a:ext cx="8153400" cy="1828800"/>
          </a:xfrm>
        </p:spPr>
        <p:txBody>
          <a:bodyPr/>
          <a:lstStyle/>
          <a:p>
            <a:r>
              <a:rPr lang="en-US" sz="3600" dirty="0" smtClean="0"/>
              <a:t>On </a:t>
            </a:r>
            <a:r>
              <a:rPr lang="en-US" sz="3600" dirty="0" err="1" smtClean="0"/>
              <a:t>Dataless</a:t>
            </a:r>
            <a:r>
              <a:rPr lang="en-US" sz="3600" dirty="0" smtClean="0"/>
              <a:t> Hierarchical Text Classification</a:t>
            </a:r>
            <a:endParaRPr lang="en-US" sz="3600" b="1" dirty="0" smtClean="0">
              <a:solidFill>
                <a:srgbClr val="0070C0"/>
              </a:solidFill>
            </a:endParaRPr>
          </a:p>
        </p:txBody>
      </p:sp>
      <p:sp>
        <p:nvSpPr>
          <p:cNvPr id="50181" name="Rectangle 3"/>
          <p:cNvSpPr>
            <a:spLocks noGrp="1" noChangeArrowheads="1"/>
          </p:cNvSpPr>
          <p:nvPr>
            <p:ph type="subTitle" idx="1"/>
          </p:nvPr>
        </p:nvSpPr>
        <p:spPr>
          <a:xfrm>
            <a:off x="457200" y="3962400"/>
            <a:ext cx="8153400" cy="1752600"/>
          </a:xfrm>
          <a:extLst>
            <a:ext uri="{91240B29-F687-4F45-9708-019B960494DF}">
              <a14:hiddenLine xmlns="" xmlns:a14="http://schemas.microsoft.com/office/drawing/2010/main" w="9525">
                <a:solidFill>
                  <a:srgbClr val="008000"/>
                </a:solidFill>
                <a:miter lim="800000"/>
                <a:headEnd/>
                <a:tailEnd/>
              </a14:hiddenLine>
            </a:ext>
          </a:extLst>
        </p:spPr>
        <p:txBody>
          <a:bodyPr/>
          <a:lstStyle/>
          <a:p>
            <a:pPr algn="ctr" eaLnBrk="1" hangingPunct="1"/>
            <a:r>
              <a:rPr lang="en-US" sz="2400" b="1" dirty="0" smtClean="0"/>
              <a:t>Yangqiu Song </a:t>
            </a:r>
            <a:r>
              <a:rPr lang="en-US" sz="2400" dirty="0" smtClean="0"/>
              <a:t>and Dan Roth</a:t>
            </a:r>
          </a:p>
          <a:p>
            <a:pPr algn="ctr" eaLnBrk="1" hangingPunct="1"/>
            <a:r>
              <a:rPr lang="en-US" sz="2000" dirty="0" smtClean="0"/>
              <a:t>Computer Science Department</a:t>
            </a:r>
          </a:p>
          <a:p>
            <a:pPr algn="ctr" eaLnBrk="1" hangingPunct="1"/>
            <a:r>
              <a:rPr lang="en-US" sz="2000" dirty="0" smtClean="0"/>
              <a:t>University of Illinois at Urbana-Champaign</a:t>
            </a:r>
            <a:endParaRPr lang="en-US" sz="2000" dirty="0" smtClean="0">
              <a:solidFill>
                <a:schemeClr val="tx1">
                  <a:lumMod val="50000"/>
                  <a:lumOff val="50000"/>
                </a:schemeClr>
              </a:solidFill>
            </a:endParaRPr>
          </a:p>
        </p:txBody>
      </p:sp>
      <p:sp>
        <p:nvSpPr>
          <p:cNvPr id="4" name="Slide Number Placeholder 3"/>
          <p:cNvSpPr>
            <a:spLocks noGrp="1"/>
          </p:cNvSpPr>
          <p:nvPr>
            <p:ph type="sldNum" sz="quarter" idx="12"/>
          </p:nvPr>
        </p:nvSpPr>
        <p:spPr/>
        <p:txBody>
          <a:bodyPr/>
          <a:lstStyle/>
          <a:p>
            <a:pPr>
              <a:defRPr/>
            </a:pPr>
            <a:r>
              <a:rPr lang="en-US" altLang="zh-TW" dirty="0" smtClean="0"/>
              <a:t>Page </a:t>
            </a:r>
            <a:fld id="{385D3F47-0B5A-4364-923A-B345F606F3E4}" type="slidenum">
              <a:rPr lang="en-US" altLang="zh-TW" smtClean="0"/>
              <a:pPr>
                <a:defRPr/>
              </a:pPr>
              <a:t>1</a:t>
            </a:fld>
            <a:endParaRPr lang="en-US" altLang="zh-TW" dirty="0"/>
          </a:p>
        </p:txBody>
      </p:sp>
      <p:sp>
        <p:nvSpPr>
          <p:cNvPr id="7" name="Rectangle 6"/>
          <p:cNvSpPr/>
          <p:nvPr/>
        </p:nvSpPr>
        <p:spPr>
          <a:xfrm>
            <a:off x="0" y="6488668"/>
            <a:ext cx="697627" cy="369332"/>
          </a:xfrm>
          <a:prstGeom prst="rect">
            <a:avLst/>
          </a:prstGeom>
        </p:spPr>
        <p:txBody>
          <a:bodyPr wrap="none">
            <a:spAutoFit/>
          </a:bodyPr>
          <a:lstStyle/>
          <a:p>
            <a:pPr algn="ctr" eaLnBrk="1" hangingPunct="1">
              <a:spcBef>
                <a:spcPct val="50000"/>
              </a:spcBef>
            </a:pPr>
            <a:r>
              <a:rPr lang="en-US" dirty="0" smtClean="0"/>
              <a:t>2014</a:t>
            </a:r>
          </a:p>
        </p:txBody>
      </p:sp>
    </p:spTree>
  </p:cSld>
  <p:clrMapOvr>
    <a:masterClrMapping/>
  </p:clrMapOvr>
  <p:transition spd="med" advTm="8609"/>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a:t>
            </a:r>
            <a:r>
              <a:rPr lang="en-US" dirty="0" smtClean="0"/>
              <a:t>ummary</a:t>
            </a:r>
            <a:endParaRPr lang="en-US" dirty="0"/>
          </a:p>
        </p:txBody>
      </p:sp>
      <p:graphicFrame>
        <p:nvGraphicFramePr>
          <p:cNvPr id="22" name="Content Placeholder 21"/>
          <p:cNvGraphicFramePr>
            <a:graphicFrameLocks noGrp="1"/>
          </p:cNvGraphicFramePr>
          <p:nvPr>
            <p:ph idx="1"/>
          </p:nvPr>
        </p:nvGraphicFramePr>
        <p:xfrm>
          <a:off x="1524000" y="4267200"/>
          <a:ext cx="6553200" cy="1854200"/>
        </p:xfrm>
        <a:graphic>
          <a:graphicData uri="http://schemas.openxmlformats.org/drawingml/2006/table">
            <a:tbl>
              <a:tblPr firstRow="1" bandRow="1">
                <a:tableStyleId>{21E4AEA4-8DFA-4A89-87EB-49C32662AFE0}</a:tableStyleId>
              </a:tblPr>
              <a:tblGrid>
                <a:gridCol w="2082312"/>
                <a:gridCol w="1651488"/>
                <a:gridCol w="2819400"/>
              </a:tblGrid>
              <a:tr h="370840">
                <a:tc>
                  <a:txBody>
                    <a:bodyPr/>
                    <a:lstStyle/>
                    <a:p>
                      <a:r>
                        <a:rPr lang="en-US" dirty="0" smtClean="0">
                          <a:solidFill>
                            <a:schemeClr val="tx1"/>
                          </a:solidFill>
                        </a:rPr>
                        <a:t>Method</a:t>
                      </a:r>
                      <a:endParaRPr lang="en-US" dirty="0">
                        <a:solidFill>
                          <a:schemeClr val="tx1"/>
                        </a:solidFill>
                      </a:endParaRPr>
                    </a:p>
                  </a:txBody>
                  <a:tcPr/>
                </a:tc>
                <a:tc>
                  <a:txBody>
                    <a:bodyPr/>
                    <a:lstStyle/>
                    <a:p>
                      <a:r>
                        <a:rPr lang="en-US" dirty="0" smtClean="0">
                          <a:solidFill>
                            <a:schemeClr val="tx1"/>
                          </a:solidFill>
                        </a:rPr>
                        <a:t>Representation</a:t>
                      </a:r>
                      <a:endParaRPr lang="en-US" dirty="0">
                        <a:solidFill>
                          <a:schemeClr val="tx1"/>
                        </a:solidFill>
                      </a:endParaRPr>
                    </a:p>
                  </a:txBody>
                  <a:tcPr/>
                </a:tc>
                <a:tc>
                  <a:txBody>
                    <a:bodyPr/>
                    <a:lstStyle/>
                    <a:p>
                      <a:r>
                        <a:rPr lang="en-US" dirty="0" smtClean="0">
                          <a:solidFill>
                            <a:schemeClr val="tx1"/>
                          </a:solidFill>
                        </a:rPr>
                        <a:t>Feature</a:t>
                      </a:r>
                      <a:r>
                        <a:rPr lang="en-US" altLang="zh-CN" dirty="0" smtClean="0">
                          <a:solidFill>
                            <a:schemeClr val="tx1"/>
                          </a:solidFill>
                        </a:rPr>
                        <a:t>s</a:t>
                      </a:r>
                      <a:endParaRPr lang="en-US" dirty="0">
                        <a:solidFill>
                          <a:schemeClr val="tx1"/>
                        </a:solidFill>
                      </a:endParaRPr>
                    </a:p>
                  </a:txBody>
                  <a:tcPr/>
                </a:tc>
              </a:tr>
              <a:tr h="370840">
                <a:tc>
                  <a:txBody>
                    <a:bodyPr/>
                    <a:lstStyle/>
                    <a:p>
                      <a:r>
                        <a:rPr lang="en-US" dirty="0" smtClean="0"/>
                        <a:t>Bag-of-words</a:t>
                      </a:r>
                      <a:endParaRPr lang="en-US" dirty="0"/>
                    </a:p>
                  </a:txBody>
                  <a:tcPr/>
                </a:tc>
                <a:tc>
                  <a:txBody>
                    <a:bodyPr/>
                    <a:lstStyle/>
                    <a:p>
                      <a:r>
                        <a:rPr lang="en-US" dirty="0" smtClean="0"/>
                        <a:t>Sparse Vector</a:t>
                      </a:r>
                      <a:endParaRPr lang="en-US" dirty="0"/>
                    </a:p>
                  </a:txBody>
                  <a:tcPr/>
                </a:tc>
                <a:tc>
                  <a:txBody>
                    <a:bodyPr/>
                    <a:lstStyle/>
                    <a:p>
                      <a:r>
                        <a:rPr lang="en-US" dirty="0" smtClean="0"/>
                        <a:t>Words’ TFIDF</a:t>
                      </a:r>
                      <a:endParaRPr lang="en-US" dirty="0"/>
                    </a:p>
                  </a:txBody>
                  <a:tcPr/>
                </a:tc>
              </a:tr>
              <a:tr h="370840">
                <a:tc>
                  <a:txBody>
                    <a:bodyPr/>
                    <a:lstStyle/>
                    <a:p>
                      <a:r>
                        <a:rPr lang="en-US" dirty="0" smtClean="0"/>
                        <a:t>ESA</a:t>
                      </a:r>
                      <a:endParaRPr lang="en-US" dirty="0"/>
                    </a:p>
                  </a:txBody>
                  <a:tcPr/>
                </a:tc>
                <a:tc>
                  <a:txBody>
                    <a:bodyPr/>
                    <a:lstStyle/>
                    <a:p>
                      <a:r>
                        <a:rPr lang="en-US" dirty="0" smtClean="0"/>
                        <a:t>Sparse Vector</a:t>
                      </a:r>
                      <a:endParaRPr lang="en-US" dirty="0"/>
                    </a:p>
                  </a:txBody>
                  <a:tcPr/>
                </a:tc>
                <a:tc>
                  <a:txBody>
                    <a:bodyPr/>
                    <a:lstStyle/>
                    <a:p>
                      <a:r>
                        <a:rPr lang="en-US" dirty="0" smtClean="0"/>
                        <a:t>Wikipedia title</a:t>
                      </a:r>
                      <a:r>
                        <a:rPr lang="en-US" baseline="0" dirty="0" smtClean="0"/>
                        <a:t> </a:t>
                      </a:r>
                      <a:r>
                        <a:rPr lang="en-US" dirty="0" smtClean="0"/>
                        <a:t>weight</a:t>
                      </a:r>
                      <a:r>
                        <a:rPr lang="en-US" baseline="0" dirty="0" smtClean="0"/>
                        <a:t>s</a:t>
                      </a:r>
                      <a:endParaRPr lang="en-US" dirty="0"/>
                    </a:p>
                  </a:txBody>
                  <a:tcPr/>
                </a:tc>
              </a:tr>
              <a:tr h="370840">
                <a:tc>
                  <a:txBody>
                    <a:bodyPr/>
                    <a:lstStyle/>
                    <a:p>
                      <a:r>
                        <a:rPr lang="en-US" dirty="0" smtClean="0"/>
                        <a:t>Brown Cluster</a:t>
                      </a:r>
                      <a:endParaRPr lang="en-US" dirty="0"/>
                    </a:p>
                  </a:txBody>
                  <a:tcPr/>
                </a:tc>
                <a:tc>
                  <a:txBody>
                    <a:bodyPr/>
                    <a:lstStyle/>
                    <a:p>
                      <a:r>
                        <a:rPr lang="en-US" dirty="0" smtClean="0"/>
                        <a:t>Sparse Vector</a:t>
                      </a:r>
                      <a:endParaRPr lang="en-US" dirty="0"/>
                    </a:p>
                  </a:txBody>
                  <a:tcPr/>
                </a:tc>
                <a:tc>
                  <a:txBody>
                    <a:bodyPr/>
                    <a:lstStyle/>
                    <a:p>
                      <a:r>
                        <a:rPr lang="en-US" dirty="0" smtClean="0"/>
                        <a:t>Path from root to cluster</a:t>
                      </a:r>
                      <a:endParaRPr lang="en-US" dirty="0"/>
                    </a:p>
                  </a:txBody>
                  <a:tcPr/>
                </a:tc>
              </a:tr>
              <a:tr h="370840">
                <a:tc>
                  <a:txBody>
                    <a:bodyPr/>
                    <a:lstStyle/>
                    <a:p>
                      <a:r>
                        <a:rPr lang="en-US" dirty="0" smtClean="0"/>
                        <a:t>Word Embedding</a:t>
                      </a:r>
                      <a:endParaRPr lang="en-US" dirty="0"/>
                    </a:p>
                  </a:txBody>
                  <a:tcPr/>
                </a:tc>
                <a:tc>
                  <a:txBody>
                    <a:bodyPr/>
                    <a:lstStyle/>
                    <a:p>
                      <a:r>
                        <a:rPr lang="en-US" altLang="zh-CN" dirty="0" smtClean="0"/>
                        <a:t>Dense Vector</a:t>
                      </a:r>
                      <a:endParaRPr lang="en-US" dirty="0"/>
                    </a:p>
                  </a:txBody>
                  <a:tcPr/>
                </a:tc>
                <a:tc>
                  <a:txBody>
                    <a:bodyPr/>
                    <a:lstStyle/>
                    <a:p>
                      <a:r>
                        <a:rPr lang="en-US" dirty="0" smtClean="0"/>
                        <a:t>Learned</a:t>
                      </a:r>
                      <a:r>
                        <a:rPr lang="en-US" baseline="0" dirty="0" smtClean="0"/>
                        <a:t> </a:t>
                      </a:r>
                      <a:r>
                        <a:rPr lang="en-US" dirty="0" smtClean="0"/>
                        <a:t>real values</a:t>
                      </a:r>
                      <a:endParaRPr lang="en-US" dirty="0"/>
                    </a:p>
                  </a:txBody>
                  <a:tcPr/>
                </a:tc>
              </a:tr>
            </a:tbl>
          </a:graphicData>
        </a:graphic>
      </p:graphicFrame>
      <p:sp>
        <p:nvSpPr>
          <p:cNvPr id="4" name="Slide Number Placeholder 3"/>
          <p:cNvSpPr>
            <a:spLocks noGrp="1"/>
          </p:cNvSpPr>
          <p:nvPr>
            <p:ph type="sldNum" sz="quarter" idx="11"/>
          </p:nvPr>
        </p:nvSpPr>
        <p:spPr/>
        <p:txBody>
          <a:bodyPr/>
          <a:lstStyle/>
          <a:p>
            <a:pPr>
              <a:defRPr/>
            </a:pPr>
            <a:r>
              <a:rPr lang="en-US" altLang="zh-TW" smtClean="0"/>
              <a:t>Page </a:t>
            </a:r>
            <a:fld id="{C83F18D4-0D70-44DE-A8FF-A8D5002D1168}" type="slidenum">
              <a:rPr lang="en-US" altLang="zh-TW" smtClean="0"/>
              <a:pPr>
                <a:defRPr/>
              </a:pPr>
              <a:t>10</a:t>
            </a:fld>
            <a:endParaRPr lang="en-US" altLang="zh-TW"/>
          </a:p>
        </p:txBody>
      </p:sp>
      <p:sp>
        <p:nvSpPr>
          <p:cNvPr id="5" name="Rectangle 4"/>
          <p:cNvSpPr/>
          <p:nvPr/>
        </p:nvSpPr>
        <p:spPr>
          <a:xfrm>
            <a:off x="1219200" y="3276600"/>
            <a:ext cx="129540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Document</a:t>
            </a:r>
            <a:endParaRPr lang="en-US" dirty="0"/>
          </a:p>
        </p:txBody>
      </p:sp>
      <p:sp>
        <p:nvSpPr>
          <p:cNvPr id="7" name="Rectangle 6"/>
          <p:cNvSpPr/>
          <p:nvPr/>
        </p:nvSpPr>
        <p:spPr>
          <a:xfrm>
            <a:off x="1066800" y="1295400"/>
            <a:ext cx="1447800" cy="76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Label</a:t>
            </a:r>
          </a:p>
          <a:p>
            <a:pPr algn="ctr"/>
            <a:r>
              <a:rPr lang="en-US" dirty="0" smtClean="0"/>
              <a:t>(description)</a:t>
            </a:r>
            <a:endParaRPr lang="en-US" dirty="0"/>
          </a:p>
        </p:txBody>
      </p:sp>
      <p:cxnSp>
        <p:nvCxnSpPr>
          <p:cNvPr id="9" name="Straight Arrow Connector 8"/>
          <p:cNvCxnSpPr>
            <a:stCxn id="7" idx="3"/>
            <a:endCxn id="10" idx="1"/>
          </p:cNvCxnSpPr>
          <p:nvPr/>
        </p:nvCxnSpPr>
        <p:spPr>
          <a:xfrm>
            <a:off x="2514600" y="1676400"/>
            <a:ext cx="838200" cy="0"/>
          </a:xfrm>
          <a:prstGeom prst="straightConnector1">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Flowchart: Alternate Process 9"/>
          <p:cNvSpPr/>
          <p:nvPr/>
        </p:nvSpPr>
        <p:spPr>
          <a:xfrm>
            <a:off x="3352800" y="1295400"/>
            <a:ext cx="1905000" cy="762000"/>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Label Representation</a:t>
            </a:r>
            <a:endParaRPr lang="en-US" dirty="0"/>
          </a:p>
        </p:txBody>
      </p:sp>
      <p:cxnSp>
        <p:nvCxnSpPr>
          <p:cNvPr id="12" name="Straight Arrow Connector 11"/>
          <p:cNvCxnSpPr>
            <a:stCxn id="5" idx="3"/>
            <a:endCxn id="13" idx="1"/>
          </p:cNvCxnSpPr>
          <p:nvPr/>
        </p:nvCxnSpPr>
        <p:spPr>
          <a:xfrm>
            <a:off x="2514600" y="3505200"/>
            <a:ext cx="838200" cy="0"/>
          </a:xfrm>
          <a:prstGeom prst="straightConnector1">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Flowchart: Alternate Process 12"/>
          <p:cNvSpPr/>
          <p:nvPr/>
        </p:nvSpPr>
        <p:spPr>
          <a:xfrm>
            <a:off x="3352800" y="3124200"/>
            <a:ext cx="1905000" cy="762000"/>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Document </a:t>
            </a:r>
            <a:r>
              <a:rPr lang="en-US" dirty="0" smtClean="0"/>
              <a:t>Representation</a:t>
            </a:r>
            <a:endParaRPr lang="en-US" dirty="0"/>
          </a:p>
        </p:txBody>
      </p:sp>
      <p:sp>
        <p:nvSpPr>
          <p:cNvPr id="15" name="Flowchart: Data 14"/>
          <p:cNvSpPr/>
          <p:nvPr/>
        </p:nvSpPr>
        <p:spPr>
          <a:xfrm>
            <a:off x="6172200" y="2057400"/>
            <a:ext cx="2133600" cy="612648"/>
          </a:xfrm>
          <a:prstGeom prst="flowChartInputOutp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Similarity</a:t>
            </a:r>
            <a:endParaRPr lang="en-US" dirty="0"/>
          </a:p>
        </p:txBody>
      </p:sp>
      <p:cxnSp>
        <p:nvCxnSpPr>
          <p:cNvPr id="16" name="Straight Arrow Connector 15"/>
          <p:cNvCxnSpPr>
            <a:stCxn id="10" idx="3"/>
            <a:endCxn id="15" idx="2"/>
          </p:cNvCxnSpPr>
          <p:nvPr/>
        </p:nvCxnSpPr>
        <p:spPr>
          <a:xfrm>
            <a:off x="5257800" y="1676400"/>
            <a:ext cx="1127760" cy="687324"/>
          </a:xfrm>
          <a:prstGeom prst="straightConnector1">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3"/>
            <a:endCxn id="15" idx="2"/>
          </p:cNvCxnSpPr>
          <p:nvPr/>
        </p:nvCxnSpPr>
        <p:spPr>
          <a:xfrm flipV="1">
            <a:off x="5257800" y="2363724"/>
            <a:ext cx="1127760" cy="1141476"/>
          </a:xfrm>
          <a:prstGeom prst="straightConnector1">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36" idx="6"/>
            <a:endCxn id="10" idx="1"/>
          </p:cNvCxnSpPr>
          <p:nvPr/>
        </p:nvCxnSpPr>
        <p:spPr>
          <a:xfrm flipV="1">
            <a:off x="2743200" y="1676400"/>
            <a:ext cx="609600" cy="914400"/>
          </a:xfrm>
          <a:prstGeom prst="straightConnector1">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6" idx="6"/>
            <a:endCxn id="13" idx="1"/>
          </p:cNvCxnSpPr>
          <p:nvPr/>
        </p:nvCxnSpPr>
        <p:spPr>
          <a:xfrm>
            <a:off x="2743200" y="2590800"/>
            <a:ext cx="609600" cy="914400"/>
          </a:xfrm>
          <a:prstGeom prst="straightConnector1">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381000" y="2209800"/>
            <a:ext cx="2362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Word Representation</a:t>
            </a:r>
            <a:endParaRPr lang="en-US" dirty="0">
              <a:solidFill>
                <a:schemeClr val="tx1"/>
              </a:solidFill>
            </a:endParaRPr>
          </a:p>
        </p:txBody>
      </p:sp>
      <p:sp>
        <p:nvSpPr>
          <p:cNvPr id="21" name="Rectangle 20"/>
          <p:cNvSpPr/>
          <p:nvPr/>
        </p:nvSpPr>
        <p:spPr>
          <a:xfrm>
            <a:off x="2819400" y="1219200"/>
            <a:ext cx="3711272" cy="923330"/>
          </a:xfrm>
          <a:prstGeom prst="rect">
            <a:avLst/>
          </a:prstGeom>
        </p:spPr>
        <p:txBody>
          <a:bodyPr wrap="none">
            <a:spAutoFit/>
          </a:bodyPr>
          <a:lstStyle/>
          <a:p>
            <a:r>
              <a:rPr lang="en-US" dirty="0" err="1" smtClean="0"/>
              <a:t>sci.electronics</a:t>
            </a:r>
            <a:r>
              <a:rPr lang="en-US" dirty="0" smtClean="0"/>
              <a:t>: science electronics</a:t>
            </a:r>
          </a:p>
          <a:p>
            <a:r>
              <a:rPr lang="en-US" dirty="0" err="1" smtClean="0"/>
              <a:t>comp.graphics</a:t>
            </a:r>
            <a:r>
              <a:rPr lang="en-US" dirty="0" smtClean="0"/>
              <a:t>: computer graphics</a:t>
            </a:r>
          </a:p>
          <a:p>
            <a:r>
              <a:rPr lang="en-US" dirty="0" smtClean="0"/>
              <a:t>sci.med: science medicine</a:t>
            </a:r>
            <a:endParaRPr lang="en-US" dirty="0"/>
          </a:p>
        </p:txBody>
      </p:sp>
    </p:spTree>
    <p:custDataLst>
      <p:tags r:id="rId1"/>
    </p:custDataLst>
  </p:cSld>
  <p:clrMapOvr>
    <a:masterClrMapping/>
  </p:clrMapOvr>
  <p:transition spd="med" advTm="7729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4" presetClass="entr" presetSubtype="0" accel="10000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p:cTn id="15" dur="500" fill="hold"/>
                                        <p:tgtEl>
                                          <p:spTgt spid="36"/>
                                        </p:tgtEl>
                                        <p:attrNameLst>
                                          <p:attrName>ppt_w</p:attrName>
                                        </p:attrNameLst>
                                      </p:cBhvr>
                                      <p:tavLst>
                                        <p:tav tm="0">
                                          <p:val>
                                            <p:strVal val="#ppt_w*0.05"/>
                                          </p:val>
                                        </p:tav>
                                        <p:tav tm="100000">
                                          <p:val>
                                            <p:strVal val="#ppt_w"/>
                                          </p:val>
                                        </p:tav>
                                      </p:tavLst>
                                    </p:anim>
                                    <p:anim calcmode="lin" valueType="num">
                                      <p:cBhvr>
                                        <p:cTn id="16" dur="500" fill="hold"/>
                                        <p:tgtEl>
                                          <p:spTgt spid="36"/>
                                        </p:tgtEl>
                                        <p:attrNameLst>
                                          <p:attrName>ppt_h</p:attrName>
                                        </p:attrNameLst>
                                      </p:cBhvr>
                                      <p:tavLst>
                                        <p:tav tm="0">
                                          <p:val>
                                            <p:strVal val="#ppt_h"/>
                                          </p:val>
                                        </p:tav>
                                        <p:tav tm="100000">
                                          <p:val>
                                            <p:strVal val="#ppt_h"/>
                                          </p:val>
                                        </p:tav>
                                      </p:tavLst>
                                    </p:anim>
                                    <p:anim calcmode="lin" valueType="num">
                                      <p:cBhvr>
                                        <p:cTn id="17" dur="500" fill="hold"/>
                                        <p:tgtEl>
                                          <p:spTgt spid="36"/>
                                        </p:tgtEl>
                                        <p:attrNameLst>
                                          <p:attrName>ppt_x</p:attrName>
                                        </p:attrNameLst>
                                      </p:cBhvr>
                                      <p:tavLst>
                                        <p:tav tm="0">
                                          <p:val>
                                            <p:strVal val="#ppt_x-.2"/>
                                          </p:val>
                                        </p:tav>
                                        <p:tav tm="100000">
                                          <p:val>
                                            <p:strVal val="#ppt_x"/>
                                          </p:val>
                                        </p:tav>
                                      </p:tavLst>
                                    </p:anim>
                                    <p:anim calcmode="lin" valueType="num">
                                      <p:cBhvr>
                                        <p:cTn id="18" dur="500" fill="hold"/>
                                        <p:tgtEl>
                                          <p:spTgt spid="36"/>
                                        </p:tgtEl>
                                        <p:attrNameLst>
                                          <p:attrName>ppt_y</p:attrName>
                                        </p:attrNameLst>
                                      </p:cBhvr>
                                      <p:tavLst>
                                        <p:tav tm="0">
                                          <p:val>
                                            <p:strVal val="#ppt_y"/>
                                          </p:val>
                                        </p:tav>
                                        <p:tav tm="100000">
                                          <p:val>
                                            <p:strVal val="#ppt_y"/>
                                          </p:val>
                                        </p:tav>
                                      </p:tavLst>
                                    </p:anim>
                                    <p:animEffect transition="in" filter="fade">
                                      <p:cBhvr>
                                        <p:cTn id="19" dur="500"/>
                                        <p:tgtEl>
                                          <p:spTgt spid="36"/>
                                        </p:tgtEl>
                                      </p:cBhvr>
                                    </p:animEffect>
                                  </p:childTnLst>
                                </p:cTn>
                              </p:par>
                              <p:par>
                                <p:cTn id="20" presetID="3" presetClass="exit" presetSubtype="10" fill="hold" grpId="1" nodeType="withEffect">
                                  <p:stCondLst>
                                    <p:cond delay="0"/>
                                  </p:stCondLst>
                                  <p:childTnLst>
                                    <p:animEffect transition="out" filter="blinds(horizontal)">
                                      <p:cBhvr>
                                        <p:cTn id="21" dur="500"/>
                                        <p:tgtEl>
                                          <p:spTgt spid="21"/>
                                        </p:tgtEl>
                                      </p:cBhvr>
                                    </p:animEffect>
                                    <p:set>
                                      <p:cBhvr>
                                        <p:cTn id="22" dur="1" fill="hold">
                                          <p:stCondLst>
                                            <p:cond delay="499"/>
                                          </p:stCondLst>
                                        </p:cTn>
                                        <p:tgtEl>
                                          <p:spTgt spid="21"/>
                                        </p:tgtEl>
                                        <p:attrNameLst>
                                          <p:attrName>style.visibility</p:attrName>
                                        </p:attrNameLst>
                                      </p:cBhvr>
                                      <p:to>
                                        <p:strVal val="hidden"/>
                                      </p:to>
                                    </p:set>
                                  </p:childTnLst>
                                </p:cTn>
                              </p:par>
                              <p:par>
                                <p:cTn id="23" presetID="54" presetClass="entr" presetSubtype="0" accel="10000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strVal val="#ppt_w*0.05"/>
                                          </p:val>
                                        </p:tav>
                                        <p:tav tm="100000">
                                          <p:val>
                                            <p:strVal val="#ppt_w"/>
                                          </p:val>
                                        </p:tav>
                                      </p:tavLst>
                                    </p:anim>
                                    <p:anim calcmode="lin" valueType="num">
                                      <p:cBhvr>
                                        <p:cTn id="26" dur="500" fill="hold"/>
                                        <p:tgtEl>
                                          <p:spTgt spid="30"/>
                                        </p:tgtEl>
                                        <p:attrNameLst>
                                          <p:attrName>ppt_h</p:attrName>
                                        </p:attrNameLst>
                                      </p:cBhvr>
                                      <p:tavLst>
                                        <p:tav tm="0">
                                          <p:val>
                                            <p:strVal val="#ppt_h"/>
                                          </p:val>
                                        </p:tav>
                                        <p:tav tm="100000">
                                          <p:val>
                                            <p:strVal val="#ppt_h"/>
                                          </p:val>
                                        </p:tav>
                                      </p:tavLst>
                                    </p:anim>
                                    <p:anim calcmode="lin" valueType="num">
                                      <p:cBhvr>
                                        <p:cTn id="27" dur="500" fill="hold"/>
                                        <p:tgtEl>
                                          <p:spTgt spid="30"/>
                                        </p:tgtEl>
                                        <p:attrNameLst>
                                          <p:attrName>ppt_x</p:attrName>
                                        </p:attrNameLst>
                                      </p:cBhvr>
                                      <p:tavLst>
                                        <p:tav tm="0">
                                          <p:val>
                                            <p:strVal val="#ppt_x-.2"/>
                                          </p:val>
                                        </p:tav>
                                        <p:tav tm="100000">
                                          <p:val>
                                            <p:strVal val="#ppt_x"/>
                                          </p:val>
                                        </p:tav>
                                      </p:tavLst>
                                    </p:anim>
                                    <p:anim calcmode="lin" valueType="num">
                                      <p:cBhvr>
                                        <p:cTn id="28" dur="500" fill="hold"/>
                                        <p:tgtEl>
                                          <p:spTgt spid="30"/>
                                        </p:tgtEl>
                                        <p:attrNameLst>
                                          <p:attrName>ppt_y</p:attrName>
                                        </p:attrNameLst>
                                      </p:cBhvr>
                                      <p:tavLst>
                                        <p:tav tm="0">
                                          <p:val>
                                            <p:strVal val="#ppt_y"/>
                                          </p:val>
                                        </p:tav>
                                        <p:tav tm="100000">
                                          <p:val>
                                            <p:strVal val="#ppt_y"/>
                                          </p:val>
                                        </p:tav>
                                      </p:tavLst>
                                    </p:anim>
                                    <p:animEffect transition="in" filter="fade">
                                      <p:cBhvr>
                                        <p:cTn id="29" dur="500"/>
                                        <p:tgtEl>
                                          <p:spTgt spid="30"/>
                                        </p:tgtEl>
                                      </p:cBhvr>
                                    </p:animEffect>
                                  </p:childTnLst>
                                </p:cTn>
                              </p:par>
                              <p:par>
                                <p:cTn id="30" presetID="54" presetClass="entr" presetSubtype="0" accel="10000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strVal val="#ppt_w*0.05"/>
                                          </p:val>
                                        </p:tav>
                                        <p:tav tm="100000">
                                          <p:val>
                                            <p:strVal val="#ppt_w"/>
                                          </p:val>
                                        </p:tav>
                                      </p:tavLst>
                                    </p:anim>
                                    <p:anim calcmode="lin" valueType="num">
                                      <p:cBhvr>
                                        <p:cTn id="33" dur="500" fill="hold"/>
                                        <p:tgtEl>
                                          <p:spTgt spid="9"/>
                                        </p:tgtEl>
                                        <p:attrNameLst>
                                          <p:attrName>ppt_h</p:attrName>
                                        </p:attrNameLst>
                                      </p:cBhvr>
                                      <p:tavLst>
                                        <p:tav tm="0">
                                          <p:val>
                                            <p:strVal val="#ppt_h"/>
                                          </p:val>
                                        </p:tav>
                                        <p:tav tm="100000">
                                          <p:val>
                                            <p:strVal val="#ppt_h"/>
                                          </p:val>
                                        </p:tav>
                                      </p:tavLst>
                                    </p:anim>
                                    <p:anim calcmode="lin" valueType="num">
                                      <p:cBhvr>
                                        <p:cTn id="34" dur="500" fill="hold"/>
                                        <p:tgtEl>
                                          <p:spTgt spid="9"/>
                                        </p:tgtEl>
                                        <p:attrNameLst>
                                          <p:attrName>ppt_x</p:attrName>
                                        </p:attrNameLst>
                                      </p:cBhvr>
                                      <p:tavLst>
                                        <p:tav tm="0">
                                          <p:val>
                                            <p:strVal val="#ppt_x-.2"/>
                                          </p:val>
                                        </p:tav>
                                        <p:tav tm="100000">
                                          <p:val>
                                            <p:strVal val="#ppt_x"/>
                                          </p:val>
                                        </p:tav>
                                      </p:tavLst>
                                    </p:anim>
                                    <p:anim calcmode="lin" valueType="num">
                                      <p:cBhvr>
                                        <p:cTn id="35" dur="500" fill="hold"/>
                                        <p:tgtEl>
                                          <p:spTgt spid="9"/>
                                        </p:tgtEl>
                                        <p:attrNameLst>
                                          <p:attrName>ppt_y</p:attrName>
                                        </p:attrNameLst>
                                      </p:cBhvr>
                                      <p:tavLst>
                                        <p:tav tm="0">
                                          <p:val>
                                            <p:strVal val="#ppt_y"/>
                                          </p:val>
                                        </p:tav>
                                        <p:tav tm="100000">
                                          <p:val>
                                            <p:strVal val="#ppt_y"/>
                                          </p:val>
                                        </p:tav>
                                      </p:tavLst>
                                    </p:anim>
                                    <p:animEffect transition="in" filter="fade">
                                      <p:cBhvr>
                                        <p:cTn id="36" dur="500"/>
                                        <p:tgtEl>
                                          <p:spTgt spid="9"/>
                                        </p:tgtEl>
                                      </p:cBhvr>
                                    </p:animEffect>
                                  </p:childTnLst>
                                </p:cTn>
                              </p:par>
                              <p:par>
                                <p:cTn id="37" presetID="54" presetClass="entr" presetSubtype="0" accel="10000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p:cTn id="39" dur="500" fill="hold"/>
                                        <p:tgtEl>
                                          <p:spTgt spid="33"/>
                                        </p:tgtEl>
                                        <p:attrNameLst>
                                          <p:attrName>ppt_w</p:attrName>
                                        </p:attrNameLst>
                                      </p:cBhvr>
                                      <p:tavLst>
                                        <p:tav tm="0">
                                          <p:val>
                                            <p:strVal val="#ppt_w*0.05"/>
                                          </p:val>
                                        </p:tav>
                                        <p:tav tm="100000">
                                          <p:val>
                                            <p:strVal val="#ppt_w"/>
                                          </p:val>
                                        </p:tav>
                                      </p:tavLst>
                                    </p:anim>
                                    <p:anim calcmode="lin" valueType="num">
                                      <p:cBhvr>
                                        <p:cTn id="40" dur="500" fill="hold"/>
                                        <p:tgtEl>
                                          <p:spTgt spid="33"/>
                                        </p:tgtEl>
                                        <p:attrNameLst>
                                          <p:attrName>ppt_h</p:attrName>
                                        </p:attrNameLst>
                                      </p:cBhvr>
                                      <p:tavLst>
                                        <p:tav tm="0">
                                          <p:val>
                                            <p:strVal val="#ppt_h"/>
                                          </p:val>
                                        </p:tav>
                                        <p:tav tm="100000">
                                          <p:val>
                                            <p:strVal val="#ppt_h"/>
                                          </p:val>
                                        </p:tav>
                                      </p:tavLst>
                                    </p:anim>
                                    <p:anim calcmode="lin" valueType="num">
                                      <p:cBhvr>
                                        <p:cTn id="41" dur="500" fill="hold"/>
                                        <p:tgtEl>
                                          <p:spTgt spid="33"/>
                                        </p:tgtEl>
                                        <p:attrNameLst>
                                          <p:attrName>ppt_x</p:attrName>
                                        </p:attrNameLst>
                                      </p:cBhvr>
                                      <p:tavLst>
                                        <p:tav tm="0">
                                          <p:val>
                                            <p:strVal val="#ppt_x-.2"/>
                                          </p:val>
                                        </p:tav>
                                        <p:tav tm="100000">
                                          <p:val>
                                            <p:strVal val="#ppt_x"/>
                                          </p:val>
                                        </p:tav>
                                      </p:tavLst>
                                    </p:anim>
                                    <p:anim calcmode="lin" valueType="num">
                                      <p:cBhvr>
                                        <p:cTn id="42" dur="500" fill="hold"/>
                                        <p:tgtEl>
                                          <p:spTgt spid="33"/>
                                        </p:tgtEl>
                                        <p:attrNameLst>
                                          <p:attrName>ppt_y</p:attrName>
                                        </p:attrNameLst>
                                      </p:cBhvr>
                                      <p:tavLst>
                                        <p:tav tm="0">
                                          <p:val>
                                            <p:strVal val="#ppt_y"/>
                                          </p:val>
                                        </p:tav>
                                        <p:tav tm="100000">
                                          <p:val>
                                            <p:strVal val="#ppt_y"/>
                                          </p:val>
                                        </p:tav>
                                      </p:tavLst>
                                    </p:anim>
                                    <p:animEffect transition="in" filter="fade">
                                      <p:cBhvr>
                                        <p:cTn id="43" dur="500"/>
                                        <p:tgtEl>
                                          <p:spTgt spid="33"/>
                                        </p:tgtEl>
                                      </p:cBhvr>
                                    </p:animEffect>
                                  </p:childTnLst>
                                </p:cTn>
                              </p:par>
                              <p:par>
                                <p:cTn id="44" presetID="54" presetClass="entr" presetSubtype="0" accel="100000"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strVal val="#ppt_w*0.05"/>
                                          </p:val>
                                        </p:tav>
                                        <p:tav tm="100000">
                                          <p:val>
                                            <p:strVal val="#ppt_w"/>
                                          </p:val>
                                        </p:tav>
                                      </p:tavLst>
                                    </p:anim>
                                    <p:anim calcmode="lin" valueType="num">
                                      <p:cBhvr>
                                        <p:cTn id="47" dur="500" fill="hold"/>
                                        <p:tgtEl>
                                          <p:spTgt spid="12"/>
                                        </p:tgtEl>
                                        <p:attrNameLst>
                                          <p:attrName>ppt_h</p:attrName>
                                        </p:attrNameLst>
                                      </p:cBhvr>
                                      <p:tavLst>
                                        <p:tav tm="0">
                                          <p:val>
                                            <p:strVal val="#ppt_h"/>
                                          </p:val>
                                        </p:tav>
                                        <p:tav tm="100000">
                                          <p:val>
                                            <p:strVal val="#ppt_h"/>
                                          </p:val>
                                        </p:tav>
                                      </p:tavLst>
                                    </p:anim>
                                    <p:anim calcmode="lin" valueType="num">
                                      <p:cBhvr>
                                        <p:cTn id="48" dur="500" fill="hold"/>
                                        <p:tgtEl>
                                          <p:spTgt spid="12"/>
                                        </p:tgtEl>
                                        <p:attrNameLst>
                                          <p:attrName>ppt_x</p:attrName>
                                        </p:attrNameLst>
                                      </p:cBhvr>
                                      <p:tavLst>
                                        <p:tav tm="0">
                                          <p:val>
                                            <p:strVal val="#ppt_x-.2"/>
                                          </p:val>
                                        </p:tav>
                                        <p:tav tm="100000">
                                          <p:val>
                                            <p:strVal val="#ppt_x"/>
                                          </p:val>
                                        </p:tav>
                                      </p:tavLst>
                                    </p:anim>
                                    <p:anim calcmode="lin" valueType="num">
                                      <p:cBhvr>
                                        <p:cTn id="49" dur="500" fill="hold"/>
                                        <p:tgtEl>
                                          <p:spTgt spid="12"/>
                                        </p:tgtEl>
                                        <p:attrNameLst>
                                          <p:attrName>ppt_y</p:attrName>
                                        </p:attrNameLst>
                                      </p:cBhvr>
                                      <p:tavLst>
                                        <p:tav tm="0">
                                          <p:val>
                                            <p:strVal val="#ppt_y"/>
                                          </p:val>
                                        </p:tav>
                                        <p:tav tm="100000">
                                          <p:val>
                                            <p:strVal val="#ppt_y"/>
                                          </p:val>
                                        </p:tav>
                                      </p:tavLst>
                                    </p:anim>
                                    <p:animEffect transition="in" filter="fade">
                                      <p:cBhvr>
                                        <p:cTn id="50" dur="500"/>
                                        <p:tgtEl>
                                          <p:spTgt spid="12"/>
                                        </p:tgtEl>
                                      </p:cBhvr>
                                    </p:animEffect>
                                  </p:childTnLst>
                                </p:cTn>
                              </p:par>
                              <p:par>
                                <p:cTn id="51" presetID="54" presetClass="entr" presetSubtype="0" accel="10000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p:cTn id="53" dur="500" fill="hold"/>
                                        <p:tgtEl>
                                          <p:spTgt spid="10"/>
                                        </p:tgtEl>
                                        <p:attrNameLst>
                                          <p:attrName>ppt_w</p:attrName>
                                        </p:attrNameLst>
                                      </p:cBhvr>
                                      <p:tavLst>
                                        <p:tav tm="0">
                                          <p:val>
                                            <p:strVal val="#ppt_w*0.05"/>
                                          </p:val>
                                        </p:tav>
                                        <p:tav tm="100000">
                                          <p:val>
                                            <p:strVal val="#ppt_w"/>
                                          </p:val>
                                        </p:tav>
                                      </p:tavLst>
                                    </p:anim>
                                    <p:anim calcmode="lin" valueType="num">
                                      <p:cBhvr>
                                        <p:cTn id="54" dur="500" fill="hold"/>
                                        <p:tgtEl>
                                          <p:spTgt spid="10"/>
                                        </p:tgtEl>
                                        <p:attrNameLst>
                                          <p:attrName>ppt_h</p:attrName>
                                        </p:attrNameLst>
                                      </p:cBhvr>
                                      <p:tavLst>
                                        <p:tav tm="0">
                                          <p:val>
                                            <p:strVal val="#ppt_h"/>
                                          </p:val>
                                        </p:tav>
                                        <p:tav tm="100000">
                                          <p:val>
                                            <p:strVal val="#ppt_h"/>
                                          </p:val>
                                        </p:tav>
                                      </p:tavLst>
                                    </p:anim>
                                    <p:anim calcmode="lin" valueType="num">
                                      <p:cBhvr>
                                        <p:cTn id="55" dur="500" fill="hold"/>
                                        <p:tgtEl>
                                          <p:spTgt spid="10"/>
                                        </p:tgtEl>
                                        <p:attrNameLst>
                                          <p:attrName>ppt_x</p:attrName>
                                        </p:attrNameLst>
                                      </p:cBhvr>
                                      <p:tavLst>
                                        <p:tav tm="0">
                                          <p:val>
                                            <p:strVal val="#ppt_x-.2"/>
                                          </p:val>
                                        </p:tav>
                                        <p:tav tm="100000">
                                          <p:val>
                                            <p:strVal val="#ppt_x"/>
                                          </p:val>
                                        </p:tav>
                                      </p:tavLst>
                                    </p:anim>
                                    <p:anim calcmode="lin" valueType="num">
                                      <p:cBhvr>
                                        <p:cTn id="56" dur="500" fill="hold"/>
                                        <p:tgtEl>
                                          <p:spTgt spid="10"/>
                                        </p:tgtEl>
                                        <p:attrNameLst>
                                          <p:attrName>ppt_y</p:attrName>
                                        </p:attrNameLst>
                                      </p:cBhvr>
                                      <p:tavLst>
                                        <p:tav tm="0">
                                          <p:val>
                                            <p:strVal val="#ppt_y"/>
                                          </p:val>
                                        </p:tav>
                                        <p:tav tm="100000">
                                          <p:val>
                                            <p:strVal val="#ppt_y"/>
                                          </p:val>
                                        </p:tav>
                                      </p:tavLst>
                                    </p:anim>
                                    <p:animEffect transition="in" filter="fade">
                                      <p:cBhvr>
                                        <p:cTn id="57" dur="500"/>
                                        <p:tgtEl>
                                          <p:spTgt spid="10"/>
                                        </p:tgtEl>
                                      </p:cBhvr>
                                    </p:animEffect>
                                  </p:childTnLst>
                                </p:cTn>
                              </p:par>
                              <p:par>
                                <p:cTn id="58" presetID="54" presetClass="entr" presetSubtype="0" accel="100000"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p:cTn id="60" dur="500" fill="hold"/>
                                        <p:tgtEl>
                                          <p:spTgt spid="13"/>
                                        </p:tgtEl>
                                        <p:attrNameLst>
                                          <p:attrName>ppt_w</p:attrName>
                                        </p:attrNameLst>
                                      </p:cBhvr>
                                      <p:tavLst>
                                        <p:tav tm="0">
                                          <p:val>
                                            <p:strVal val="#ppt_w*0.05"/>
                                          </p:val>
                                        </p:tav>
                                        <p:tav tm="100000">
                                          <p:val>
                                            <p:strVal val="#ppt_w"/>
                                          </p:val>
                                        </p:tav>
                                      </p:tavLst>
                                    </p:anim>
                                    <p:anim calcmode="lin" valueType="num">
                                      <p:cBhvr>
                                        <p:cTn id="61" dur="500" fill="hold"/>
                                        <p:tgtEl>
                                          <p:spTgt spid="13"/>
                                        </p:tgtEl>
                                        <p:attrNameLst>
                                          <p:attrName>ppt_h</p:attrName>
                                        </p:attrNameLst>
                                      </p:cBhvr>
                                      <p:tavLst>
                                        <p:tav tm="0">
                                          <p:val>
                                            <p:strVal val="#ppt_h"/>
                                          </p:val>
                                        </p:tav>
                                        <p:tav tm="100000">
                                          <p:val>
                                            <p:strVal val="#ppt_h"/>
                                          </p:val>
                                        </p:tav>
                                      </p:tavLst>
                                    </p:anim>
                                    <p:anim calcmode="lin" valueType="num">
                                      <p:cBhvr>
                                        <p:cTn id="62" dur="500" fill="hold"/>
                                        <p:tgtEl>
                                          <p:spTgt spid="13"/>
                                        </p:tgtEl>
                                        <p:attrNameLst>
                                          <p:attrName>ppt_x</p:attrName>
                                        </p:attrNameLst>
                                      </p:cBhvr>
                                      <p:tavLst>
                                        <p:tav tm="0">
                                          <p:val>
                                            <p:strVal val="#ppt_x-.2"/>
                                          </p:val>
                                        </p:tav>
                                        <p:tav tm="100000">
                                          <p:val>
                                            <p:strVal val="#ppt_x"/>
                                          </p:val>
                                        </p:tav>
                                      </p:tavLst>
                                    </p:anim>
                                    <p:anim calcmode="lin" valueType="num">
                                      <p:cBhvr>
                                        <p:cTn id="63" dur="500" fill="hold"/>
                                        <p:tgtEl>
                                          <p:spTgt spid="13"/>
                                        </p:tgtEl>
                                        <p:attrNameLst>
                                          <p:attrName>ppt_y</p:attrName>
                                        </p:attrNameLst>
                                      </p:cBhvr>
                                      <p:tavLst>
                                        <p:tav tm="0">
                                          <p:val>
                                            <p:strVal val="#ppt_y"/>
                                          </p:val>
                                        </p:tav>
                                        <p:tav tm="100000">
                                          <p:val>
                                            <p:strVal val="#ppt_y"/>
                                          </p:val>
                                        </p:tav>
                                      </p:tavLst>
                                    </p:anim>
                                    <p:animEffect transition="in" filter="fade">
                                      <p:cBhvr>
                                        <p:cTn id="64" dur="500"/>
                                        <p:tgtEl>
                                          <p:spTgt spid="13"/>
                                        </p:tgtEl>
                                      </p:cBhvr>
                                    </p:animEffect>
                                  </p:childTnLst>
                                </p:cTn>
                              </p:par>
                            </p:childTnLst>
                          </p:cTn>
                        </p:par>
                      </p:childTnLst>
                    </p:cTn>
                  </p:par>
                  <p:par>
                    <p:cTn id="65" fill="hold">
                      <p:stCondLst>
                        <p:cond delay="indefinite"/>
                      </p:stCondLst>
                      <p:childTnLst>
                        <p:par>
                          <p:cTn id="66" fill="hold">
                            <p:stCondLst>
                              <p:cond delay="0"/>
                            </p:stCondLst>
                            <p:childTnLst>
                              <p:par>
                                <p:cTn id="67" presetID="54" presetClass="entr" presetSubtype="0" accel="100000"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 calcmode="lin" valueType="num">
                                      <p:cBhvr>
                                        <p:cTn id="69" dur="500" fill="hold"/>
                                        <p:tgtEl>
                                          <p:spTgt spid="16"/>
                                        </p:tgtEl>
                                        <p:attrNameLst>
                                          <p:attrName>ppt_w</p:attrName>
                                        </p:attrNameLst>
                                      </p:cBhvr>
                                      <p:tavLst>
                                        <p:tav tm="0">
                                          <p:val>
                                            <p:strVal val="#ppt_w*0.05"/>
                                          </p:val>
                                        </p:tav>
                                        <p:tav tm="100000">
                                          <p:val>
                                            <p:strVal val="#ppt_w"/>
                                          </p:val>
                                        </p:tav>
                                      </p:tavLst>
                                    </p:anim>
                                    <p:anim calcmode="lin" valueType="num">
                                      <p:cBhvr>
                                        <p:cTn id="70" dur="500" fill="hold"/>
                                        <p:tgtEl>
                                          <p:spTgt spid="16"/>
                                        </p:tgtEl>
                                        <p:attrNameLst>
                                          <p:attrName>ppt_h</p:attrName>
                                        </p:attrNameLst>
                                      </p:cBhvr>
                                      <p:tavLst>
                                        <p:tav tm="0">
                                          <p:val>
                                            <p:strVal val="#ppt_h"/>
                                          </p:val>
                                        </p:tav>
                                        <p:tav tm="100000">
                                          <p:val>
                                            <p:strVal val="#ppt_h"/>
                                          </p:val>
                                        </p:tav>
                                      </p:tavLst>
                                    </p:anim>
                                    <p:anim calcmode="lin" valueType="num">
                                      <p:cBhvr>
                                        <p:cTn id="71" dur="500" fill="hold"/>
                                        <p:tgtEl>
                                          <p:spTgt spid="16"/>
                                        </p:tgtEl>
                                        <p:attrNameLst>
                                          <p:attrName>ppt_x</p:attrName>
                                        </p:attrNameLst>
                                      </p:cBhvr>
                                      <p:tavLst>
                                        <p:tav tm="0">
                                          <p:val>
                                            <p:strVal val="#ppt_x-.2"/>
                                          </p:val>
                                        </p:tav>
                                        <p:tav tm="100000">
                                          <p:val>
                                            <p:strVal val="#ppt_x"/>
                                          </p:val>
                                        </p:tav>
                                      </p:tavLst>
                                    </p:anim>
                                    <p:anim calcmode="lin" valueType="num">
                                      <p:cBhvr>
                                        <p:cTn id="72" dur="500" fill="hold"/>
                                        <p:tgtEl>
                                          <p:spTgt spid="16"/>
                                        </p:tgtEl>
                                        <p:attrNameLst>
                                          <p:attrName>ppt_y</p:attrName>
                                        </p:attrNameLst>
                                      </p:cBhvr>
                                      <p:tavLst>
                                        <p:tav tm="0">
                                          <p:val>
                                            <p:strVal val="#ppt_y"/>
                                          </p:val>
                                        </p:tav>
                                        <p:tav tm="100000">
                                          <p:val>
                                            <p:strVal val="#ppt_y"/>
                                          </p:val>
                                        </p:tav>
                                      </p:tavLst>
                                    </p:anim>
                                    <p:animEffect transition="in" filter="fade">
                                      <p:cBhvr>
                                        <p:cTn id="73" dur="500"/>
                                        <p:tgtEl>
                                          <p:spTgt spid="16"/>
                                        </p:tgtEl>
                                      </p:cBhvr>
                                    </p:animEffect>
                                  </p:childTnLst>
                                </p:cTn>
                              </p:par>
                              <p:par>
                                <p:cTn id="74" presetID="54" presetClass="entr" presetSubtype="0" accel="100000" fill="hold" nodeType="withEffect">
                                  <p:stCondLst>
                                    <p:cond delay="0"/>
                                  </p:stCondLst>
                                  <p:childTnLst>
                                    <p:set>
                                      <p:cBhvr>
                                        <p:cTn id="75" dur="1" fill="hold">
                                          <p:stCondLst>
                                            <p:cond delay="0"/>
                                          </p:stCondLst>
                                        </p:cTn>
                                        <p:tgtEl>
                                          <p:spTgt spid="19"/>
                                        </p:tgtEl>
                                        <p:attrNameLst>
                                          <p:attrName>style.visibility</p:attrName>
                                        </p:attrNameLst>
                                      </p:cBhvr>
                                      <p:to>
                                        <p:strVal val="visible"/>
                                      </p:to>
                                    </p:set>
                                    <p:anim calcmode="lin" valueType="num">
                                      <p:cBhvr>
                                        <p:cTn id="76" dur="500" fill="hold"/>
                                        <p:tgtEl>
                                          <p:spTgt spid="19"/>
                                        </p:tgtEl>
                                        <p:attrNameLst>
                                          <p:attrName>ppt_w</p:attrName>
                                        </p:attrNameLst>
                                      </p:cBhvr>
                                      <p:tavLst>
                                        <p:tav tm="0">
                                          <p:val>
                                            <p:strVal val="#ppt_w*0.05"/>
                                          </p:val>
                                        </p:tav>
                                        <p:tav tm="100000">
                                          <p:val>
                                            <p:strVal val="#ppt_w"/>
                                          </p:val>
                                        </p:tav>
                                      </p:tavLst>
                                    </p:anim>
                                    <p:anim calcmode="lin" valueType="num">
                                      <p:cBhvr>
                                        <p:cTn id="77" dur="500" fill="hold"/>
                                        <p:tgtEl>
                                          <p:spTgt spid="19"/>
                                        </p:tgtEl>
                                        <p:attrNameLst>
                                          <p:attrName>ppt_h</p:attrName>
                                        </p:attrNameLst>
                                      </p:cBhvr>
                                      <p:tavLst>
                                        <p:tav tm="0">
                                          <p:val>
                                            <p:strVal val="#ppt_h"/>
                                          </p:val>
                                        </p:tav>
                                        <p:tav tm="100000">
                                          <p:val>
                                            <p:strVal val="#ppt_h"/>
                                          </p:val>
                                        </p:tav>
                                      </p:tavLst>
                                    </p:anim>
                                    <p:anim calcmode="lin" valueType="num">
                                      <p:cBhvr>
                                        <p:cTn id="78" dur="500" fill="hold"/>
                                        <p:tgtEl>
                                          <p:spTgt spid="19"/>
                                        </p:tgtEl>
                                        <p:attrNameLst>
                                          <p:attrName>ppt_x</p:attrName>
                                        </p:attrNameLst>
                                      </p:cBhvr>
                                      <p:tavLst>
                                        <p:tav tm="0">
                                          <p:val>
                                            <p:strVal val="#ppt_x-.2"/>
                                          </p:val>
                                        </p:tav>
                                        <p:tav tm="100000">
                                          <p:val>
                                            <p:strVal val="#ppt_x"/>
                                          </p:val>
                                        </p:tav>
                                      </p:tavLst>
                                    </p:anim>
                                    <p:anim calcmode="lin" valueType="num">
                                      <p:cBhvr>
                                        <p:cTn id="79" dur="500" fill="hold"/>
                                        <p:tgtEl>
                                          <p:spTgt spid="19"/>
                                        </p:tgtEl>
                                        <p:attrNameLst>
                                          <p:attrName>ppt_y</p:attrName>
                                        </p:attrNameLst>
                                      </p:cBhvr>
                                      <p:tavLst>
                                        <p:tav tm="0">
                                          <p:val>
                                            <p:strVal val="#ppt_y"/>
                                          </p:val>
                                        </p:tav>
                                        <p:tav tm="100000">
                                          <p:val>
                                            <p:strVal val="#ppt_y"/>
                                          </p:val>
                                        </p:tav>
                                      </p:tavLst>
                                    </p:anim>
                                    <p:animEffect transition="in" filter="fade">
                                      <p:cBhvr>
                                        <p:cTn id="80" dur="500"/>
                                        <p:tgtEl>
                                          <p:spTgt spid="19"/>
                                        </p:tgtEl>
                                      </p:cBhvr>
                                    </p:animEffect>
                                  </p:childTnLst>
                                </p:cTn>
                              </p:par>
                              <p:par>
                                <p:cTn id="81" presetID="54" presetClass="entr" presetSubtype="0" accel="100000" fill="hold" grpId="0" nodeType="withEffect">
                                  <p:stCondLst>
                                    <p:cond delay="0"/>
                                  </p:stCondLst>
                                  <p:childTnLst>
                                    <p:set>
                                      <p:cBhvr>
                                        <p:cTn id="82" dur="1" fill="hold">
                                          <p:stCondLst>
                                            <p:cond delay="0"/>
                                          </p:stCondLst>
                                        </p:cTn>
                                        <p:tgtEl>
                                          <p:spTgt spid="15"/>
                                        </p:tgtEl>
                                        <p:attrNameLst>
                                          <p:attrName>style.visibility</p:attrName>
                                        </p:attrNameLst>
                                      </p:cBhvr>
                                      <p:to>
                                        <p:strVal val="visible"/>
                                      </p:to>
                                    </p:set>
                                    <p:anim calcmode="lin" valueType="num">
                                      <p:cBhvr>
                                        <p:cTn id="83" dur="500" fill="hold"/>
                                        <p:tgtEl>
                                          <p:spTgt spid="15"/>
                                        </p:tgtEl>
                                        <p:attrNameLst>
                                          <p:attrName>ppt_w</p:attrName>
                                        </p:attrNameLst>
                                      </p:cBhvr>
                                      <p:tavLst>
                                        <p:tav tm="0">
                                          <p:val>
                                            <p:strVal val="#ppt_w*0.05"/>
                                          </p:val>
                                        </p:tav>
                                        <p:tav tm="100000">
                                          <p:val>
                                            <p:strVal val="#ppt_w"/>
                                          </p:val>
                                        </p:tav>
                                      </p:tavLst>
                                    </p:anim>
                                    <p:anim calcmode="lin" valueType="num">
                                      <p:cBhvr>
                                        <p:cTn id="84" dur="500" fill="hold"/>
                                        <p:tgtEl>
                                          <p:spTgt spid="15"/>
                                        </p:tgtEl>
                                        <p:attrNameLst>
                                          <p:attrName>ppt_h</p:attrName>
                                        </p:attrNameLst>
                                      </p:cBhvr>
                                      <p:tavLst>
                                        <p:tav tm="0">
                                          <p:val>
                                            <p:strVal val="#ppt_h"/>
                                          </p:val>
                                        </p:tav>
                                        <p:tav tm="100000">
                                          <p:val>
                                            <p:strVal val="#ppt_h"/>
                                          </p:val>
                                        </p:tav>
                                      </p:tavLst>
                                    </p:anim>
                                    <p:anim calcmode="lin" valueType="num">
                                      <p:cBhvr>
                                        <p:cTn id="85" dur="500" fill="hold"/>
                                        <p:tgtEl>
                                          <p:spTgt spid="15"/>
                                        </p:tgtEl>
                                        <p:attrNameLst>
                                          <p:attrName>ppt_x</p:attrName>
                                        </p:attrNameLst>
                                      </p:cBhvr>
                                      <p:tavLst>
                                        <p:tav tm="0">
                                          <p:val>
                                            <p:strVal val="#ppt_x-.2"/>
                                          </p:val>
                                        </p:tav>
                                        <p:tav tm="100000">
                                          <p:val>
                                            <p:strVal val="#ppt_x"/>
                                          </p:val>
                                        </p:tav>
                                      </p:tavLst>
                                    </p:anim>
                                    <p:anim calcmode="lin" valueType="num">
                                      <p:cBhvr>
                                        <p:cTn id="86" dur="500" fill="hold"/>
                                        <p:tgtEl>
                                          <p:spTgt spid="15"/>
                                        </p:tgtEl>
                                        <p:attrNameLst>
                                          <p:attrName>ppt_y</p:attrName>
                                        </p:attrNameLst>
                                      </p:cBhvr>
                                      <p:tavLst>
                                        <p:tav tm="0">
                                          <p:val>
                                            <p:strVal val="#ppt_y"/>
                                          </p:val>
                                        </p:tav>
                                        <p:tav tm="100000">
                                          <p:val>
                                            <p:strVal val="#ppt_y"/>
                                          </p:val>
                                        </p:tav>
                                      </p:tavLst>
                                    </p:anim>
                                    <p:animEffect transition="in" filter="fade">
                                      <p:cBhvr>
                                        <p:cTn id="87" dur="500"/>
                                        <p:tgtEl>
                                          <p:spTgt spid="15"/>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0" grpId="0" animBg="1"/>
      <p:bldP spid="13" grpId="0" animBg="1"/>
      <p:bldP spid="15" grpId="0" animBg="1"/>
      <p:bldP spid="36" grpId="0" animBg="1"/>
      <p:bldP spid="21" grpId="0"/>
      <p:bldP spid="21"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 and Evaluation</a:t>
            </a:r>
            <a:endParaRPr lang="en-US" dirty="0"/>
          </a:p>
        </p:txBody>
      </p:sp>
      <p:sp>
        <p:nvSpPr>
          <p:cNvPr id="3" name="Content Placeholder 2"/>
          <p:cNvSpPr>
            <a:spLocks noGrp="1"/>
          </p:cNvSpPr>
          <p:nvPr>
            <p:ph idx="1"/>
          </p:nvPr>
        </p:nvSpPr>
        <p:spPr>
          <a:xfrm>
            <a:off x="457200" y="1219200"/>
            <a:ext cx="4114800" cy="4953000"/>
          </a:xfrm>
        </p:spPr>
        <p:txBody>
          <a:bodyPr/>
          <a:lstStyle/>
          <a:p>
            <a:r>
              <a:rPr lang="en-US" dirty="0" smtClean="0"/>
              <a:t>20newsgroups</a:t>
            </a:r>
          </a:p>
          <a:p>
            <a:pPr lvl="1"/>
            <a:r>
              <a:rPr lang="en-US" dirty="0" smtClean="0"/>
              <a:t>Level 1: 6 classes</a:t>
            </a:r>
          </a:p>
          <a:p>
            <a:pPr lvl="1"/>
            <a:r>
              <a:rPr lang="en-US" dirty="0" smtClean="0"/>
              <a:t>Level 2: 20 classes</a:t>
            </a:r>
          </a:p>
          <a:p>
            <a:pPr lvl="1"/>
            <a:endParaRPr lang="en-US" dirty="0" smtClean="0"/>
          </a:p>
          <a:p>
            <a:r>
              <a:rPr lang="en-US" dirty="0" smtClean="0"/>
              <a:t>Micro-F1</a:t>
            </a:r>
            <a:endParaRPr lang="en-US" dirty="0"/>
          </a:p>
        </p:txBody>
      </p:sp>
      <p:sp>
        <p:nvSpPr>
          <p:cNvPr id="4" name="Slide Number Placeholder 3"/>
          <p:cNvSpPr>
            <a:spLocks noGrp="1"/>
          </p:cNvSpPr>
          <p:nvPr>
            <p:ph type="sldNum" sz="quarter" idx="11"/>
          </p:nvPr>
        </p:nvSpPr>
        <p:spPr/>
        <p:txBody>
          <a:bodyPr/>
          <a:lstStyle/>
          <a:p>
            <a:pPr>
              <a:defRPr/>
            </a:pPr>
            <a:r>
              <a:rPr lang="en-US" altLang="zh-TW" smtClean="0"/>
              <a:t>Page </a:t>
            </a:r>
            <a:fld id="{C83F18D4-0D70-44DE-A8FF-A8D5002D1168}" type="slidenum">
              <a:rPr lang="en-US" altLang="zh-TW" smtClean="0"/>
              <a:pPr>
                <a:defRPr/>
              </a:pPr>
              <a:t>11</a:t>
            </a:fld>
            <a:endParaRPr lang="en-US" altLang="zh-TW"/>
          </a:p>
        </p:txBody>
      </p:sp>
      <p:pic>
        <p:nvPicPr>
          <p:cNvPr id="8195" name="Picture 3"/>
          <p:cNvPicPr>
            <a:picLocks noChangeAspect="1" noChangeArrowheads="1"/>
          </p:cNvPicPr>
          <p:nvPr/>
        </p:nvPicPr>
        <p:blipFill>
          <a:blip r:embed="rId4" cstate="print"/>
          <a:srcRect/>
          <a:stretch>
            <a:fillRect/>
          </a:stretch>
        </p:blipFill>
        <p:spPr bwMode="auto">
          <a:xfrm>
            <a:off x="990600" y="3429000"/>
            <a:ext cx="2584174" cy="1981200"/>
          </a:xfrm>
          <a:prstGeom prst="rect">
            <a:avLst/>
          </a:prstGeom>
          <a:noFill/>
          <a:ln w="9525">
            <a:noFill/>
            <a:miter lim="800000"/>
            <a:headEnd/>
            <a:tailEnd/>
          </a:ln>
        </p:spPr>
      </p:pic>
      <p:pic>
        <p:nvPicPr>
          <p:cNvPr id="8196" name="Picture 4"/>
          <p:cNvPicPr>
            <a:picLocks noChangeAspect="1" noChangeArrowheads="1"/>
          </p:cNvPicPr>
          <p:nvPr/>
        </p:nvPicPr>
        <p:blipFill>
          <a:blip r:embed="rId5" cstate="print"/>
          <a:srcRect/>
          <a:stretch>
            <a:fillRect/>
          </a:stretch>
        </p:blipFill>
        <p:spPr bwMode="auto">
          <a:xfrm>
            <a:off x="4953000" y="3505200"/>
            <a:ext cx="3297476" cy="2057400"/>
          </a:xfrm>
          <a:prstGeom prst="rect">
            <a:avLst/>
          </a:prstGeom>
          <a:noFill/>
          <a:ln w="9525">
            <a:noFill/>
            <a:miter lim="800000"/>
            <a:headEnd/>
            <a:tailEnd/>
          </a:ln>
        </p:spPr>
      </p:pic>
      <p:sp>
        <p:nvSpPr>
          <p:cNvPr id="7" name="Content Placeholder 2"/>
          <p:cNvSpPr txBox="1">
            <a:spLocks/>
          </p:cNvSpPr>
          <p:nvPr/>
        </p:nvSpPr>
        <p:spPr bwMode="auto">
          <a:xfrm>
            <a:off x="4038600" y="1143000"/>
            <a:ext cx="5105400" cy="495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itchFamily="2" charset="2"/>
              <a:buChar char="n"/>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RCV1</a:t>
            </a:r>
          </a:p>
          <a:p>
            <a:pPr marL="742950" marR="0" lvl="1" indent="-285750" algn="l" defTabSz="914400" rtl="0" eaLnBrk="0" fontAlgn="base" latinLnBrk="0" hangingPunct="0">
              <a:lnSpc>
                <a:spcPct val="100000"/>
              </a:lnSpc>
              <a:spcBef>
                <a:spcPct val="20000"/>
              </a:spcBef>
              <a:spcAft>
                <a:spcPct val="0"/>
              </a:spcAft>
              <a:buClr>
                <a:schemeClr val="accent2"/>
              </a:buClr>
              <a:buSzPct val="80000"/>
              <a:buFont typeface="Wingdings" pitchFamily="2" charset="2"/>
              <a:buChar char="¨"/>
              <a:tabLst/>
              <a:defRPr/>
            </a:pPr>
            <a:r>
              <a:rPr kumimoji="0" lang="en-US" sz="2000" b="0" i="0" u="none" strike="noStrike" kern="0" cap="none" spc="0" normalizeH="0" baseline="0" noProof="0" dirty="0" smtClean="0">
                <a:ln>
                  <a:noFill/>
                </a:ln>
                <a:solidFill>
                  <a:schemeClr val="tx1"/>
                </a:solidFill>
                <a:effectLst/>
                <a:uLnTx/>
                <a:uFillTx/>
                <a:latin typeface="+mn-lt"/>
                <a:cs typeface="+mn-cs"/>
              </a:rPr>
              <a:t>82 categories with maximal depth four </a:t>
            </a:r>
          </a:p>
          <a:p>
            <a:pPr marL="742950" marR="0" lvl="1" indent="-285750" algn="l" defTabSz="914400" rtl="0" eaLnBrk="0" fontAlgn="base" latinLnBrk="0" hangingPunct="0">
              <a:lnSpc>
                <a:spcPct val="100000"/>
              </a:lnSpc>
              <a:spcBef>
                <a:spcPct val="20000"/>
              </a:spcBef>
              <a:spcAft>
                <a:spcPct val="0"/>
              </a:spcAft>
              <a:buClr>
                <a:schemeClr val="accent2"/>
              </a:buClr>
              <a:buSzPct val="80000"/>
              <a:buFont typeface="Wingdings" pitchFamily="2" charset="2"/>
              <a:buChar char="¨"/>
              <a:tabLst/>
              <a:defRPr/>
            </a:pPr>
            <a:r>
              <a:rPr kumimoji="0" lang="en-US" sz="2000" b="0" i="0" u="none" strike="noStrike" kern="0" cap="none" spc="0" normalizeH="0" baseline="0" noProof="0" dirty="0" smtClean="0">
                <a:ln>
                  <a:noFill/>
                </a:ln>
                <a:solidFill>
                  <a:schemeClr val="tx1"/>
                </a:solidFill>
                <a:effectLst/>
                <a:uLnTx/>
                <a:uFillTx/>
                <a:latin typeface="+mn-lt"/>
                <a:cs typeface="+mn-cs"/>
              </a:rPr>
              <a:t>In total 103 nodes in the hierarchy</a:t>
            </a:r>
          </a:p>
          <a:p>
            <a:pPr marL="800100" lvl="1" indent="-342900" eaLnBrk="0" hangingPunct="0">
              <a:spcBef>
                <a:spcPct val="20000"/>
              </a:spcBef>
              <a:buClr>
                <a:schemeClr val="bg2"/>
              </a:buClr>
              <a:buSzPct val="75000"/>
              <a:buFont typeface="Wingdings" pitchFamily="2" charset="2"/>
              <a:buChar char="n"/>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itchFamily="2" charset="2"/>
              <a:buChar char="n"/>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Macro-F1</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custDataLst>
      <p:tags r:id="rId1"/>
    </p:custDataLst>
  </p:cSld>
  <p:clrMapOvr>
    <a:masterClrMapping/>
  </p:clrMapOvr>
  <p:transition spd="med" advTm="1749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19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2286000" y="5105400"/>
            <a:ext cx="4267200" cy="1295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2000" dirty="0" smtClean="0">
                <a:solidFill>
                  <a:schemeClr val="tx1"/>
                </a:solidFill>
              </a:rPr>
              <a:t>X-axis</a:t>
            </a:r>
            <a:endParaRPr lang="en-US" sz="2000" dirty="0" smtClean="0">
              <a:solidFill>
                <a:schemeClr val="tx1"/>
              </a:solidFill>
            </a:endParaRPr>
          </a:p>
          <a:p>
            <a:pPr>
              <a:buFont typeface="Arial" pitchFamily="34" charset="0"/>
              <a:buChar char="•"/>
            </a:pPr>
            <a:r>
              <a:rPr lang="en-US" sz="1600" dirty="0" smtClean="0">
                <a:solidFill>
                  <a:schemeClr val="tx1"/>
                </a:solidFill>
              </a:rPr>
              <a:t>ESA:  Number of concepts</a:t>
            </a:r>
          </a:p>
          <a:p>
            <a:pPr>
              <a:buFont typeface="Arial" pitchFamily="34" charset="0"/>
              <a:buChar char="•"/>
            </a:pPr>
            <a:r>
              <a:rPr lang="en-US" sz="1600" dirty="0" smtClean="0">
                <a:solidFill>
                  <a:schemeClr val="tx1"/>
                </a:solidFill>
              </a:rPr>
              <a:t>BC:  Number of </a:t>
            </a:r>
            <a:r>
              <a:rPr lang="en-US" sz="1600" dirty="0" smtClean="0">
                <a:solidFill>
                  <a:srgbClr val="FF0000"/>
                </a:solidFill>
              </a:rPr>
              <a:t>clusters</a:t>
            </a:r>
            <a:r>
              <a:rPr lang="en-US" sz="1600" dirty="0" smtClean="0">
                <a:solidFill>
                  <a:schemeClr val="tx1"/>
                </a:solidFill>
              </a:rPr>
              <a:t> in word hierarchy</a:t>
            </a:r>
          </a:p>
          <a:p>
            <a:pPr lvl="1">
              <a:buFont typeface="Arial" pitchFamily="34" charset="0"/>
              <a:buChar char="•"/>
            </a:pPr>
            <a:r>
              <a:rPr lang="en-US" sz="1600" dirty="0" smtClean="0">
                <a:solidFill>
                  <a:srgbClr val="FF0000"/>
                </a:solidFill>
              </a:rPr>
              <a:t>Dimensionality = log(# clusters)</a:t>
            </a:r>
          </a:p>
          <a:p>
            <a:pPr>
              <a:buFont typeface="Arial" pitchFamily="34" charset="0"/>
              <a:buChar char="•"/>
            </a:pPr>
            <a:r>
              <a:rPr lang="en-US" sz="1600" dirty="0" smtClean="0">
                <a:solidFill>
                  <a:schemeClr val="tx1"/>
                </a:solidFill>
              </a:rPr>
              <a:t>WE: Number of dimensions of word embedding</a:t>
            </a:r>
            <a:endParaRPr lang="en-US" sz="1600" dirty="0">
              <a:solidFill>
                <a:schemeClr val="tx1"/>
              </a:solidFill>
            </a:endParaRPr>
          </a:p>
        </p:txBody>
      </p:sp>
      <p:sp>
        <p:nvSpPr>
          <p:cNvPr id="2" name="Title 1"/>
          <p:cNvSpPr>
            <a:spLocks noGrp="1"/>
          </p:cNvSpPr>
          <p:nvPr>
            <p:ph type="title"/>
          </p:nvPr>
        </p:nvSpPr>
        <p:spPr/>
        <p:txBody>
          <a:bodyPr/>
          <a:lstStyle/>
          <a:p>
            <a:r>
              <a:rPr lang="en-US" dirty="0" smtClean="0"/>
              <a:t>Evaluation on 20newsgroups Data</a:t>
            </a:r>
            <a:endParaRPr lang="en-US" dirty="0"/>
          </a:p>
        </p:txBody>
      </p:sp>
      <p:sp>
        <p:nvSpPr>
          <p:cNvPr id="3" name="Content Placeholder 2"/>
          <p:cNvSpPr>
            <a:spLocks noGrp="1"/>
          </p:cNvSpPr>
          <p:nvPr>
            <p:ph idx="1"/>
          </p:nvPr>
        </p:nvSpPr>
        <p:spPr>
          <a:xfrm>
            <a:off x="457200" y="1219200"/>
            <a:ext cx="8686800" cy="4953000"/>
          </a:xfrm>
        </p:spPr>
        <p:txBody>
          <a:bodyPr/>
          <a:lstStyle/>
          <a:p>
            <a:r>
              <a:rPr lang="en-US" dirty="0" smtClean="0"/>
              <a:t>Hierarchical Classification (layer 1: 6 classes, layer 2: 20 classes)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1"/>
          </p:nvPr>
        </p:nvSpPr>
        <p:spPr/>
        <p:txBody>
          <a:bodyPr/>
          <a:lstStyle/>
          <a:p>
            <a:pPr>
              <a:defRPr/>
            </a:pPr>
            <a:r>
              <a:rPr lang="en-US" altLang="zh-TW" smtClean="0"/>
              <a:t>Page </a:t>
            </a:r>
            <a:fld id="{C83F18D4-0D70-44DE-A8FF-A8D5002D1168}" type="slidenum">
              <a:rPr lang="en-US" altLang="zh-TW" smtClean="0"/>
              <a:pPr>
                <a:defRPr/>
              </a:pPr>
              <a:t>12</a:t>
            </a:fld>
            <a:endParaRPr lang="en-US" altLang="zh-TW"/>
          </a:p>
        </p:txBody>
      </p:sp>
      <p:pic>
        <p:nvPicPr>
          <p:cNvPr id="4098" name="Picture 2" descr="D:\yqsong\papers\uiuc\aaai14\figs\newsgroups-topdown.png"/>
          <p:cNvPicPr>
            <a:picLocks noChangeAspect="1" noChangeArrowheads="1"/>
          </p:cNvPicPr>
          <p:nvPr/>
        </p:nvPicPr>
        <p:blipFill>
          <a:blip r:embed="rId4" cstate="print"/>
          <a:srcRect/>
          <a:stretch>
            <a:fillRect/>
          </a:stretch>
        </p:blipFill>
        <p:spPr bwMode="auto">
          <a:xfrm>
            <a:off x="1" y="2064048"/>
            <a:ext cx="4539596" cy="2655887"/>
          </a:xfrm>
          <a:prstGeom prst="rect">
            <a:avLst/>
          </a:prstGeom>
          <a:noFill/>
        </p:spPr>
      </p:pic>
      <p:pic>
        <p:nvPicPr>
          <p:cNvPr id="4099" name="Picture 3" descr="D:\yqsong\papers\uiuc\aaai14\figs\newsgroups-bottomup.png"/>
          <p:cNvPicPr>
            <a:picLocks noChangeAspect="1" noChangeArrowheads="1"/>
          </p:cNvPicPr>
          <p:nvPr/>
        </p:nvPicPr>
        <p:blipFill>
          <a:blip r:embed="rId5" cstate="print"/>
          <a:srcRect/>
          <a:stretch>
            <a:fillRect/>
          </a:stretch>
        </p:blipFill>
        <p:spPr bwMode="auto">
          <a:xfrm>
            <a:off x="4607563" y="2064048"/>
            <a:ext cx="4460237" cy="2609458"/>
          </a:xfrm>
          <a:prstGeom prst="rect">
            <a:avLst/>
          </a:prstGeom>
          <a:noFill/>
        </p:spPr>
      </p:pic>
      <p:sp>
        <p:nvSpPr>
          <p:cNvPr id="7" name="Rectangle 6"/>
          <p:cNvSpPr/>
          <p:nvPr/>
        </p:nvSpPr>
        <p:spPr>
          <a:xfrm>
            <a:off x="1066800" y="4719935"/>
            <a:ext cx="6496907" cy="461665"/>
          </a:xfrm>
          <a:prstGeom prst="rect">
            <a:avLst/>
          </a:prstGeom>
          <a:noFill/>
        </p:spPr>
        <p:txBody>
          <a:bodyPr wrap="none" lIns="91440" tIns="45720" rIns="91440" bIns="45720">
            <a:noAutofit/>
          </a:bodyPr>
          <a:lstStyle/>
          <a:p>
            <a:pPr algn="ctr"/>
            <a:r>
              <a:rPr lang="en-US" sz="2400" b="1" cap="none" spc="0" dirty="0" smtClean="0">
                <a:ln w="10541" cmpd="sng">
                  <a:solidFill>
                    <a:srgbClr val="7D7D7D">
                      <a:tint val="100000"/>
                      <a:shade val="100000"/>
                      <a:satMod val="110000"/>
                    </a:srgbClr>
                  </a:solidFill>
                  <a:prstDash val="solid"/>
                </a:ln>
                <a:solidFill>
                  <a:srgbClr val="00B0F0"/>
                </a:solidFill>
                <a:effectLst/>
              </a:rPr>
              <a:t>Top-down                                       Bottom-up</a:t>
            </a:r>
            <a:endParaRPr lang="en-US" sz="2400" b="1" cap="none" spc="0" dirty="0">
              <a:ln w="10541" cmpd="sng">
                <a:solidFill>
                  <a:srgbClr val="7D7D7D">
                    <a:tint val="100000"/>
                    <a:shade val="100000"/>
                    <a:satMod val="110000"/>
                  </a:srgbClr>
                </a:solidFill>
                <a:prstDash val="solid"/>
              </a:ln>
              <a:solidFill>
                <a:srgbClr val="00B0F0"/>
              </a:solidFill>
              <a:effectLst/>
            </a:endParaRPr>
          </a:p>
        </p:txBody>
      </p:sp>
      <p:cxnSp>
        <p:nvCxnSpPr>
          <p:cNvPr id="10" name="Straight Connector 9"/>
          <p:cNvCxnSpPr>
            <a:endCxn id="17" idx="1"/>
          </p:cNvCxnSpPr>
          <p:nvPr/>
        </p:nvCxnSpPr>
        <p:spPr>
          <a:xfrm flipV="1">
            <a:off x="2286000" y="2157125"/>
            <a:ext cx="1524000" cy="36412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18" idx="1"/>
          </p:cNvCxnSpPr>
          <p:nvPr/>
        </p:nvCxnSpPr>
        <p:spPr>
          <a:xfrm>
            <a:off x="1371600" y="2971800"/>
            <a:ext cx="381000" cy="930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810000" y="1987848"/>
            <a:ext cx="593432" cy="338554"/>
          </a:xfrm>
          <a:prstGeom prst="rect">
            <a:avLst/>
          </a:prstGeom>
          <a:solidFill>
            <a:schemeClr val="accent1"/>
          </a:solidFill>
        </p:spPr>
        <p:txBody>
          <a:bodyPr wrap="none">
            <a:spAutoFit/>
          </a:bodyPr>
          <a:lstStyle/>
          <a:p>
            <a:r>
              <a:rPr lang="en-US" sz="1600" dirty="0" smtClean="0"/>
              <a:t>ESA</a:t>
            </a:r>
            <a:endParaRPr lang="en-US" sz="1600" dirty="0"/>
          </a:p>
        </p:txBody>
      </p:sp>
      <p:sp>
        <p:nvSpPr>
          <p:cNvPr id="18" name="Rectangle 17"/>
          <p:cNvSpPr/>
          <p:nvPr/>
        </p:nvSpPr>
        <p:spPr>
          <a:xfrm>
            <a:off x="1752600" y="2895600"/>
            <a:ext cx="3140860" cy="338554"/>
          </a:xfrm>
          <a:prstGeom prst="rect">
            <a:avLst/>
          </a:prstGeom>
          <a:solidFill>
            <a:schemeClr val="accent1"/>
          </a:solidFill>
        </p:spPr>
        <p:txBody>
          <a:bodyPr wrap="none">
            <a:spAutoFit/>
          </a:bodyPr>
          <a:lstStyle/>
          <a:p>
            <a:r>
              <a:rPr lang="en-US" sz="1600" dirty="0" smtClean="0"/>
              <a:t>Word Embedding (</a:t>
            </a:r>
            <a:r>
              <a:rPr lang="en-US" sz="1600" dirty="0" err="1" smtClean="0"/>
              <a:t>Mikolov</a:t>
            </a:r>
            <a:r>
              <a:rPr lang="en-US" sz="1600" dirty="0" smtClean="0"/>
              <a:t>, Wiki)</a:t>
            </a:r>
            <a:endParaRPr lang="en-US" sz="1600" dirty="0"/>
          </a:p>
        </p:txBody>
      </p:sp>
      <p:cxnSp>
        <p:nvCxnSpPr>
          <p:cNvPr id="19" name="Straight Connector 18"/>
          <p:cNvCxnSpPr>
            <a:endCxn id="20" idx="1"/>
          </p:cNvCxnSpPr>
          <p:nvPr/>
        </p:nvCxnSpPr>
        <p:spPr>
          <a:xfrm>
            <a:off x="1676400" y="3886200"/>
            <a:ext cx="1143000" cy="25212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819400" y="3969048"/>
            <a:ext cx="3193375" cy="338554"/>
          </a:xfrm>
          <a:prstGeom prst="rect">
            <a:avLst/>
          </a:prstGeom>
          <a:solidFill>
            <a:schemeClr val="accent1"/>
          </a:solidFill>
        </p:spPr>
        <p:txBody>
          <a:bodyPr wrap="none">
            <a:spAutoFit/>
          </a:bodyPr>
          <a:lstStyle/>
          <a:p>
            <a:r>
              <a:rPr lang="en-US" sz="1600" dirty="0" smtClean="0"/>
              <a:t>Word Embedding (</a:t>
            </a:r>
            <a:r>
              <a:rPr lang="en-US" sz="1600" dirty="0" err="1" smtClean="0"/>
              <a:t>Turian</a:t>
            </a:r>
            <a:r>
              <a:rPr lang="en-US" sz="1600" dirty="0" smtClean="0"/>
              <a:t>, RCV1)</a:t>
            </a:r>
          </a:p>
        </p:txBody>
      </p:sp>
      <p:cxnSp>
        <p:nvCxnSpPr>
          <p:cNvPr id="23" name="Straight Connector 22"/>
          <p:cNvCxnSpPr>
            <a:endCxn id="17" idx="3"/>
          </p:cNvCxnSpPr>
          <p:nvPr/>
        </p:nvCxnSpPr>
        <p:spPr>
          <a:xfrm flipH="1" flipV="1">
            <a:off x="4403432" y="2157125"/>
            <a:ext cx="1768768" cy="2050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18" idx="3"/>
          </p:cNvCxnSpPr>
          <p:nvPr/>
        </p:nvCxnSpPr>
        <p:spPr>
          <a:xfrm flipH="1">
            <a:off x="4893460" y="3048000"/>
            <a:ext cx="516740" cy="168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65" idx="1"/>
          </p:cNvCxnSpPr>
          <p:nvPr/>
        </p:nvCxnSpPr>
        <p:spPr>
          <a:xfrm>
            <a:off x="914400" y="3200400"/>
            <a:ext cx="838200" cy="3216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65" idx="3"/>
          </p:cNvCxnSpPr>
          <p:nvPr/>
        </p:nvCxnSpPr>
        <p:spPr>
          <a:xfrm flipH="1">
            <a:off x="4806128" y="3200400"/>
            <a:ext cx="680272" cy="3216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20" idx="3"/>
          </p:cNvCxnSpPr>
          <p:nvPr/>
        </p:nvCxnSpPr>
        <p:spPr>
          <a:xfrm flipH="1">
            <a:off x="6012775" y="3733800"/>
            <a:ext cx="235625" cy="40452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3124200" y="4419600"/>
            <a:ext cx="2202847" cy="338554"/>
          </a:xfrm>
          <a:prstGeom prst="rect">
            <a:avLst/>
          </a:prstGeom>
          <a:solidFill>
            <a:schemeClr val="accent1"/>
          </a:solidFill>
        </p:spPr>
        <p:txBody>
          <a:bodyPr wrap="none">
            <a:spAutoFit/>
          </a:bodyPr>
          <a:lstStyle/>
          <a:p>
            <a:r>
              <a:rPr lang="en-US" sz="1600" dirty="0" smtClean="0"/>
              <a:t>Brown Cluster (20NG)</a:t>
            </a:r>
          </a:p>
        </p:txBody>
      </p:sp>
      <p:cxnSp>
        <p:nvCxnSpPr>
          <p:cNvPr id="46" name="Straight Connector 45"/>
          <p:cNvCxnSpPr>
            <a:endCxn id="45" idx="1"/>
          </p:cNvCxnSpPr>
          <p:nvPr/>
        </p:nvCxnSpPr>
        <p:spPr>
          <a:xfrm>
            <a:off x="2286000" y="3657600"/>
            <a:ext cx="838200" cy="9312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45" idx="3"/>
          </p:cNvCxnSpPr>
          <p:nvPr/>
        </p:nvCxnSpPr>
        <p:spPr>
          <a:xfrm flipH="1">
            <a:off x="5327047" y="3581400"/>
            <a:ext cx="1454753" cy="10074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3124200" y="4876800"/>
            <a:ext cx="2212465" cy="338554"/>
          </a:xfrm>
          <a:prstGeom prst="rect">
            <a:avLst/>
          </a:prstGeom>
          <a:solidFill>
            <a:schemeClr val="accent1"/>
          </a:solidFill>
        </p:spPr>
        <p:txBody>
          <a:bodyPr wrap="none">
            <a:spAutoFit/>
          </a:bodyPr>
          <a:lstStyle/>
          <a:p>
            <a:r>
              <a:rPr lang="en-US" sz="1600" dirty="0" smtClean="0"/>
              <a:t>Brown Cluster (RCV1)</a:t>
            </a:r>
          </a:p>
        </p:txBody>
      </p:sp>
      <p:cxnSp>
        <p:nvCxnSpPr>
          <p:cNvPr id="60" name="Straight Connector 59"/>
          <p:cNvCxnSpPr/>
          <p:nvPr/>
        </p:nvCxnSpPr>
        <p:spPr>
          <a:xfrm>
            <a:off x="2590800" y="3886200"/>
            <a:ext cx="540353" cy="11598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334001" y="3810000"/>
            <a:ext cx="1828799" cy="12360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1752600" y="3352800"/>
            <a:ext cx="3053528" cy="338554"/>
          </a:xfrm>
          <a:prstGeom prst="rect">
            <a:avLst/>
          </a:prstGeom>
          <a:solidFill>
            <a:schemeClr val="accent1"/>
          </a:solidFill>
        </p:spPr>
        <p:txBody>
          <a:bodyPr wrap="none">
            <a:spAutoFit/>
          </a:bodyPr>
          <a:lstStyle/>
          <a:p>
            <a:r>
              <a:rPr lang="en-US" sz="1600" dirty="0" smtClean="0"/>
              <a:t>Word Embedding (</a:t>
            </a:r>
            <a:r>
              <a:rPr lang="en-US" sz="1600" dirty="0" err="1" smtClean="0"/>
              <a:t>Senna</a:t>
            </a:r>
            <a:r>
              <a:rPr lang="en-US" sz="1600" dirty="0" smtClean="0"/>
              <a:t>, Wiki)</a:t>
            </a:r>
            <a:endParaRPr lang="en-US" sz="1600" dirty="0"/>
          </a:p>
        </p:txBody>
      </p:sp>
      <p:cxnSp>
        <p:nvCxnSpPr>
          <p:cNvPr id="70" name="Straight Connector 69"/>
          <p:cNvCxnSpPr/>
          <p:nvPr/>
        </p:nvCxnSpPr>
        <p:spPr>
          <a:xfrm>
            <a:off x="762000" y="2590800"/>
            <a:ext cx="70866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762000" y="2438400"/>
            <a:ext cx="70866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124200" y="3886200"/>
            <a:ext cx="2053767" cy="338554"/>
          </a:xfrm>
          <a:prstGeom prst="rect">
            <a:avLst/>
          </a:prstGeom>
          <a:solidFill>
            <a:schemeClr val="accent1"/>
          </a:solidFill>
        </p:spPr>
        <p:txBody>
          <a:bodyPr wrap="none">
            <a:spAutoFit/>
          </a:bodyPr>
          <a:lstStyle/>
          <a:p>
            <a:r>
              <a:rPr lang="en-US" sz="1600" dirty="0" smtClean="0"/>
              <a:t>Brown Cluster (Wiki)</a:t>
            </a:r>
          </a:p>
        </p:txBody>
      </p:sp>
      <p:cxnSp>
        <p:nvCxnSpPr>
          <p:cNvPr id="34" name="Straight Connector 33"/>
          <p:cNvCxnSpPr/>
          <p:nvPr/>
        </p:nvCxnSpPr>
        <p:spPr>
          <a:xfrm>
            <a:off x="1981200" y="3810000"/>
            <a:ext cx="1149953" cy="2454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334002" y="3810000"/>
            <a:ext cx="838198" cy="2454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spd="med" advTm="12840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nodeType="clickEffect">
                                  <p:stCondLst>
                                    <p:cond delay="0"/>
                                  </p:stCondLst>
                                  <p:childTnLst>
                                    <p:animEffect transition="out" filter="blinds(horizontal)">
                                      <p:cBhvr>
                                        <p:cTn id="26" dur="500"/>
                                        <p:tgtEl>
                                          <p:spTgt spid="46"/>
                                        </p:tgtEl>
                                      </p:cBhvr>
                                    </p:animEffect>
                                    <p:set>
                                      <p:cBhvr>
                                        <p:cTn id="27" dur="1" fill="hold">
                                          <p:stCondLst>
                                            <p:cond delay="499"/>
                                          </p:stCondLst>
                                        </p:cTn>
                                        <p:tgtEl>
                                          <p:spTgt spid="46"/>
                                        </p:tgtEl>
                                        <p:attrNameLst>
                                          <p:attrName>style.visibility</p:attrName>
                                        </p:attrNameLst>
                                      </p:cBhvr>
                                      <p:to>
                                        <p:strVal val="hidden"/>
                                      </p:to>
                                    </p:set>
                                  </p:childTnLst>
                                </p:cTn>
                              </p:par>
                              <p:par>
                                <p:cTn id="28" presetID="3" presetClass="exit" presetSubtype="10" fill="hold" nodeType="withEffect">
                                  <p:stCondLst>
                                    <p:cond delay="0"/>
                                  </p:stCondLst>
                                  <p:childTnLst>
                                    <p:animEffect transition="out" filter="blinds(horizontal)">
                                      <p:cBhvr>
                                        <p:cTn id="29" dur="500"/>
                                        <p:tgtEl>
                                          <p:spTgt spid="34"/>
                                        </p:tgtEl>
                                      </p:cBhvr>
                                    </p:animEffect>
                                    <p:set>
                                      <p:cBhvr>
                                        <p:cTn id="30" dur="1" fill="hold">
                                          <p:stCondLst>
                                            <p:cond delay="499"/>
                                          </p:stCondLst>
                                        </p:cTn>
                                        <p:tgtEl>
                                          <p:spTgt spid="34"/>
                                        </p:tgtEl>
                                        <p:attrNameLst>
                                          <p:attrName>style.visibility</p:attrName>
                                        </p:attrNameLst>
                                      </p:cBhvr>
                                      <p:to>
                                        <p:strVal val="hidden"/>
                                      </p:to>
                                    </p:set>
                                  </p:childTnLst>
                                </p:cTn>
                              </p:par>
                              <p:par>
                                <p:cTn id="31" presetID="3" presetClass="exit" presetSubtype="10" fill="hold" nodeType="withEffect">
                                  <p:stCondLst>
                                    <p:cond delay="0"/>
                                  </p:stCondLst>
                                  <p:childTnLst>
                                    <p:animEffect transition="out" filter="blinds(horizontal)">
                                      <p:cBhvr>
                                        <p:cTn id="32" dur="500"/>
                                        <p:tgtEl>
                                          <p:spTgt spid="35"/>
                                        </p:tgtEl>
                                      </p:cBhvr>
                                    </p:animEffect>
                                    <p:set>
                                      <p:cBhvr>
                                        <p:cTn id="33" dur="1" fill="hold">
                                          <p:stCondLst>
                                            <p:cond delay="499"/>
                                          </p:stCondLst>
                                        </p:cTn>
                                        <p:tgtEl>
                                          <p:spTgt spid="35"/>
                                        </p:tgtEl>
                                        <p:attrNameLst>
                                          <p:attrName>style.visibility</p:attrName>
                                        </p:attrNameLst>
                                      </p:cBhvr>
                                      <p:to>
                                        <p:strVal val="hidden"/>
                                      </p:to>
                                    </p:set>
                                  </p:childTnLst>
                                </p:cTn>
                              </p:par>
                              <p:par>
                                <p:cTn id="34" presetID="3" presetClass="exit" presetSubtype="10" fill="hold" grpId="0" nodeType="withEffect">
                                  <p:stCondLst>
                                    <p:cond delay="0"/>
                                  </p:stCondLst>
                                  <p:childTnLst>
                                    <p:animEffect transition="out" filter="blinds(horizontal)">
                                      <p:cBhvr>
                                        <p:cTn id="35" dur="500"/>
                                        <p:tgtEl>
                                          <p:spTgt spid="31"/>
                                        </p:tgtEl>
                                      </p:cBhvr>
                                    </p:animEffect>
                                    <p:set>
                                      <p:cBhvr>
                                        <p:cTn id="36" dur="1" fill="hold">
                                          <p:stCondLst>
                                            <p:cond delay="499"/>
                                          </p:stCondLst>
                                        </p:cTn>
                                        <p:tgtEl>
                                          <p:spTgt spid="31"/>
                                        </p:tgtEl>
                                        <p:attrNameLst>
                                          <p:attrName>style.visibility</p:attrName>
                                        </p:attrNameLst>
                                      </p:cBhvr>
                                      <p:to>
                                        <p:strVal val="hidden"/>
                                      </p:to>
                                    </p:set>
                                  </p:childTnLst>
                                </p:cTn>
                              </p:par>
                              <p:par>
                                <p:cTn id="37" presetID="3" presetClass="exit" presetSubtype="10" fill="hold" nodeType="withEffect">
                                  <p:stCondLst>
                                    <p:cond delay="0"/>
                                  </p:stCondLst>
                                  <p:childTnLst>
                                    <p:animEffect transition="out" filter="blinds(horizontal)">
                                      <p:cBhvr>
                                        <p:cTn id="38" dur="500"/>
                                        <p:tgtEl>
                                          <p:spTgt spid="60"/>
                                        </p:tgtEl>
                                      </p:cBhvr>
                                    </p:animEffect>
                                    <p:set>
                                      <p:cBhvr>
                                        <p:cTn id="39" dur="1" fill="hold">
                                          <p:stCondLst>
                                            <p:cond delay="499"/>
                                          </p:stCondLst>
                                        </p:cTn>
                                        <p:tgtEl>
                                          <p:spTgt spid="60"/>
                                        </p:tgtEl>
                                        <p:attrNameLst>
                                          <p:attrName>style.visibility</p:attrName>
                                        </p:attrNameLst>
                                      </p:cBhvr>
                                      <p:to>
                                        <p:strVal val="hidden"/>
                                      </p:to>
                                    </p:set>
                                  </p:childTnLst>
                                </p:cTn>
                              </p:par>
                              <p:par>
                                <p:cTn id="40" presetID="3" presetClass="exit" presetSubtype="10" fill="hold" nodeType="withEffect">
                                  <p:stCondLst>
                                    <p:cond delay="0"/>
                                  </p:stCondLst>
                                  <p:childTnLst>
                                    <p:animEffect transition="out" filter="blinds(horizontal)">
                                      <p:cBhvr>
                                        <p:cTn id="41" dur="500"/>
                                        <p:tgtEl>
                                          <p:spTgt spid="61"/>
                                        </p:tgtEl>
                                      </p:cBhvr>
                                    </p:animEffect>
                                    <p:set>
                                      <p:cBhvr>
                                        <p:cTn id="42" dur="1" fill="hold">
                                          <p:stCondLst>
                                            <p:cond delay="499"/>
                                          </p:stCondLst>
                                        </p:cTn>
                                        <p:tgtEl>
                                          <p:spTgt spid="61"/>
                                        </p:tgtEl>
                                        <p:attrNameLst>
                                          <p:attrName>style.visibility</p:attrName>
                                        </p:attrNameLst>
                                      </p:cBhvr>
                                      <p:to>
                                        <p:strVal val="hidden"/>
                                      </p:to>
                                    </p:set>
                                  </p:childTnLst>
                                </p:cTn>
                              </p:par>
                              <p:par>
                                <p:cTn id="43" presetID="3" presetClass="exit" presetSubtype="10" fill="hold" grpId="1" nodeType="withEffect">
                                  <p:stCondLst>
                                    <p:cond delay="0"/>
                                  </p:stCondLst>
                                  <p:childTnLst>
                                    <p:animEffect transition="out" filter="blinds(horizontal)">
                                      <p:cBhvr>
                                        <p:cTn id="44" dur="500"/>
                                        <p:tgtEl>
                                          <p:spTgt spid="57"/>
                                        </p:tgtEl>
                                      </p:cBhvr>
                                    </p:animEffect>
                                    <p:set>
                                      <p:cBhvr>
                                        <p:cTn id="45" dur="1" fill="hold">
                                          <p:stCondLst>
                                            <p:cond delay="499"/>
                                          </p:stCondLst>
                                        </p:cTn>
                                        <p:tgtEl>
                                          <p:spTgt spid="57"/>
                                        </p:tgtEl>
                                        <p:attrNameLst>
                                          <p:attrName>style.visibility</p:attrName>
                                        </p:attrNameLst>
                                      </p:cBhvr>
                                      <p:to>
                                        <p:strVal val="hidden"/>
                                      </p:to>
                                    </p:set>
                                  </p:childTnLst>
                                </p:cTn>
                              </p:par>
                              <p:par>
                                <p:cTn id="46" presetID="3" presetClass="exit" presetSubtype="10" fill="hold" grpId="1" nodeType="withEffect">
                                  <p:stCondLst>
                                    <p:cond delay="0"/>
                                  </p:stCondLst>
                                  <p:childTnLst>
                                    <p:animEffect transition="out" filter="blinds(horizontal)">
                                      <p:cBhvr>
                                        <p:cTn id="47" dur="500"/>
                                        <p:tgtEl>
                                          <p:spTgt spid="45"/>
                                        </p:tgtEl>
                                      </p:cBhvr>
                                    </p:animEffect>
                                    <p:set>
                                      <p:cBhvr>
                                        <p:cTn id="48" dur="1" fill="hold">
                                          <p:stCondLst>
                                            <p:cond delay="499"/>
                                          </p:stCondLst>
                                        </p:cTn>
                                        <p:tgtEl>
                                          <p:spTgt spid="45"/>
                                        </p:tgtEl>
                                        <p:attrNameLst>
                                          <p:attrName>style.visibility</p:attrName>
                                        </p:attrNameLst>
                                      </p:cBhvr>
                                      <p:to>
                                        <p:strVal val="hidden"/>
                                      </p:to>
                                    </p:set>
                                  </p:childTnLst>
                                </p:cTn>
                              </p:par>
                              <p:par>
                                <p:cTn id="49" presetID="3" presetClass="exit" presetSubtype="10" fill="hold" nodeType="withEffect">
                                  <p:stCondLst>
                                    <p:cond delay="0"/>
                                  </p:stCondLst>
                                  <p:childTnLst>
                                    <p:animEffect transition="out" filter="blinds(horizontal)">
                                      <p:cBhvr>
                                        <p:cTn id="50" dur="500"/>
                                        <p:tgtEl>
                                          <p:spTgt spid="47"/>
                                        </p:tgtEl>
                                      </p:cBhvr>
                                    </p:animEffect>
                                    <p:set>
                                      <p:cBhvr>
                                        <p:cTn id="51" dur="1" fill="hold">
                                          <p:stCondLst>
                                            <p:cond delay="499"/>
                                          </p:stCondLst>
                                        </p:cTn>
                                        <p:tgtEl>
                                          <p:spTgt spid="47"/>
                                        </p:tgtEl>
                                        <p:attrNameLst>
                                          <p:attrName>style.visibility</p:attrName>
                                        </p:attrNameLst>
                                      </p:cBhvr>
                                      <p:to>
                                        <p:strVal val="hidden"/>
                                      </p:to>
                                    </p:set>
                                  </p:childTnLst>
                                </p:cTn>
                              </p:par>
                              <p:par>
                                <p:cTn id="52" presetID="3" presetClass="entr" presetSubtype="10" fill="hold"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blinds(horizontal)">
                                      <p:cBhvr>
                                        <p:cTn id="54" dur="500"/>
                                        <p:tgtEl>
                                          <p:spTgt spid="10"/>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blinds(horizontal)">
                                      <p:cBhvr>
                                        <p:cTn id="57" dur="500"/>
                                        <p:tgtEl>
                                          <p:spTgt spid="17"/>
                                        </p:tgtEl>
                                      </p:cBhvr>
                                    </p:animEffect>
                                  </p:childTnLst>
                                </p:cTn>
                              </p:par>
                              <p:par>
                                <p:cTn id="58" presetID="3" presetClass="entr" presetSubtype="10" fill="hold"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blinds(horizontal)">
                                      <p:cBhvr>
                                        <p:cTn id="60" dur="500"/>
                                        <p:tgtEl>
                                          <p:spTgt spid="23"/>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blinds(horizontal)">
                                      <p:cBhvr>
                                        <p:cTn id="65" dur="500"/>
                                        <p:tgtEl>
                                          <p:spTgt spid="18"/>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65"/>
                                        </p:tgtEl>
                                        <p:attrNameLst>
                                          <p:attrName>style.visibility</p:attrName>
                                        </p:attrNameLst>
                                      </p:cBhvr>
                                      <p:to>
                                        <p:strVal val="visible"/>
                                      </p:to>
                                    </p:set>
                                    <p:animEffect transition="in" filter="blinds(horizontal)">
                                      <p:cBhvr>
                                        <p:cTn id="68" dur="500"/>
                                        <p:tgtEl>
                                          <p:spTgt spid="65"/>
                                        </p:tgtEl>
                                      </p:cBhvr>
                                    </p:animEffect>
                                  </p:childTnLst>
                                </p:cTn>
                              </p:par>
                              <p:par>
                                <p:cTn id="69" presetID="3" presetClass="entr" presetSubtype="10" fill="hold"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blinds(horizontal)">
                                      <p:cBhvr>
                                        <p:cTn id="71" dur="500"/>
                                        <p:tgtEl>
                                          <p:spTgt spid="15"/>
                                        </p:tgtEl>
                                      </p:cBhvr>
                                    </p:animEffect>
                                  </p:childTnLst>
                                </p:cTn>
                              </p:par>
                              <p:par>
                                <p:cTn id="72" presetID="3" presetClass="entr" presetSubtype="10" fill="hold"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blinds(horizontal)">
                                      <p:cBhvr>
                                        <p:cTn id="74" dur="500"/>
                                        <p:tgtEl>
                                          <p:spTgt spid="30"/>
                                        </p:tgtEl>
                                      </p:cBhvr>
                                    </p:animEffect>
                                  </p:childTnLst>
                                </p:cTn>
                              </p:par>
                              <p:par>
                                <p:cTn id="75" presetID="3" presetClass="entr" presetSubtype="10" fill="hold" nodeType="with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blinds(horizontal)">
                                      <p:cBhvr>
                                        <p:cTn id="77" dur="500"/>
                                        <p:tgtEl>
                                          <p:spTgt spid="36"/>
                                        </p:tgtEl>
                                      </p:cBhvr>
                                    </p:animEffect>
                                  </p:childTnLst>
                                </p:cTn>
                              </p:par>
                              <p:par>
                                <p:cTn id="78" presetID="3" presetClass="entr" presetSubtype="10" fill="hold" nodeType="with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blinds(horizontal)">
                                      <p:cBhvr>
                                        <p:cTn id="80" dur="500"/>
                                        <p:tgtEl>
                                          <p:spTgt spid="33"/>
                                        </p:tgtEl>
                                      </p:cBhvr>
                                    </p:animEffect>
                                  </p:childTnLst>
                                </p:cTn>
                              </p:par>
                              <p:par>
                                <p:cTn id="81" presetID="3" presetClass="entr" presetSubtype="10" fill="hold" nodeType="with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blinds(horizontal)">
                                      <p:cBhvr>
                                        <p:cTn id="83" dur="500"/>
                                        <p:tgtEl>
                                          <p:spTgt spid="19"/>
                                        </p:tgtEl>
                                      </p:cBhvr>
                                    </p:animEffect>
                                  </p:childTnLst>
                                </p:cTn>
                              </p:par>
                              <p:par>
                                <p:cTn id="84" presetID="3" presetClass="entr" presetSubtype="10" fill="hold" nodeType="with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blinds(horizontal)">
                                      <p:cBhvr>
                                        <p:cTn id="86" dur="500"/>
                                        <p:tgtEl>
                                          <p:spTgt spid="42"/>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blinds(horizontal)">
                                      <p:cBhvr>
                                        <p:cTn id="89" dur="500"/>
                                        <p:tgtEl>
                                          <p:spTgt spid="20"/>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xit" presetSubtype="10" fill="hold" grpId="1" nodeType="clickEffect">
                                  <p:stCondLst>
                                    <p:cond delay="0"/>
                                  </p:stCondLst>
                                  <p:childTnLst>
                                    <p:animEffect transition="out" filter="blinds(horizontal)">
                                      <p:cBhvr>
                                        <p:cTn id="93" dur="500"/>
                                        <p:tgtEl>
                                          <p:spTgt spid="17"/>
                                        </p:tgtEl>
                                      </p:cBhvr>
                                    </p:animEffect>
                                    <p:set>
                                      <p:cBhvr>
                                        <p:cTn id="94" dur="1" fill="hold">
                                          <p:stCondLst>
                                            <p:cond delay="499"/>
                                          </p:stCondLst>
                                        </p:cTn>
                                        <p:tgtEl>
                                          <p:spTgt spid="17"/>
                                        </p:tgtEl>
                                        <p:attrNameLst>
                                          <p:attrName>style.visibility</p:attrName>
                                        </p:attrNameLst>
                                      </p:cBhvr>
                                      <p:to>
                                        <p:strVal val="hidden"/>
                                      </p:to>
                                    </p:set>
                                  </p:childTnLst>
                                </p:cTn>
                              </p:par>
                              <p:par>
                                <p:cTn id="95" presetID="3" presetClass="exit" presetSubtype="10" fill="hold" nodeType="withEffect">
                                  <p:stCondLst>
                                    <p:cond delay="0"/>
                                  </p:stCondLst>
                                  <p:childTnLst>
                                    <p:animEffect transition="out" filter="blinds(horizontal)">
                                      <p:cBhvr>
                                        <p:cTn id="96" dur="500"/>
                                        <p:tgtEl>
                                          <p:spTgt spid="10"/>
                                        </p:tgtEl>
                                      </p:cBhvr>
                                    </p:animEffect>
                                    <p:set>
                                      <p:cBhvr>
                                        <p:cTn id="97" dur="1" fill="hold">
                                          <p:stCondLst>
                                            <p:cond delay="499"/>
                                          </p:stCondLst>
                                        </p:cTn>
                                        <p:tgtEl>
                                          <p:spTgt spid="10"/>
                                        </p:tgtEl>
                                        <p:attrNameLst>
                                          <p:attrName>style.visibility</p:attrName>
                                        </p:attrNameLst>
                                      </p:cBhvr>
                                      <p:to>
                                        <p:strVal val="hidden"/>
                                      </p:to>
                                    </p:set>
                                  </p:childTnLst>
                                </p:cTn>
                              </p:par>
                              <p:par>
                                <p:cTn id="98" presetID="3" presetClass="exit" presetSubtype="10" fill="hold" nodeType="withEffect">
                                  <p:stCondLst>
                                    <p:cond delay="0"/>
                                  </p:stCondLst>
                                  <p:childTnLst>
                                    <p:animEffect transition="out" filter="blinds(horizontal)">
                                      <p:cBhvr>
                                        <p:cTn id="99" dur="500"/>
                                        <p:tgtEl>
                                          <p:spTgt spid="23"/>
                                        </p:tgtEl>
                                      </p:cBhvr>
                                    </p:animEffect>
                                    <p:set>
                                      <p:cBhvr>
                                        <p:cTn id="100" dur="1" fill="hold">
                                          <p:stCondLst>
                                            <p:cond delay="499"/>
                                          </p:stCondLst>
                                        </p:cTn>
                                        <p:tgtEl>
                                          <p:spTgt spid="23"/>
                                        </p:tgtEl>
                                        <p:attrNameLst>
                                          <p:attrName>style.visibility</p:attrName>
                                        </p:attrNameLst>
                                      </p:cBhvr>
                                      <p:to>
                                        <p:strVal val="hidden"/>
                                      </p:to>
                                    </p:set>
                                  </p:childTnLst>
                                </p:cTn>
                              </p:par>
                              <p:par>
                                <p:cTn id="101" presetID="3" presetClass="exit" presetSubtype="10" fill="hold" nodeType="withEffect">
                                  <p:stCondLst>
                                    <p:cond delay="0"/>
                                  </p:stCondLst>
                                  <p:childTnLst>
                                    <p:animEffect transition="out" filter="blinds(horizontal)">
                                      <p:cBhvr>
                                        <p:cTn id="102" dur="500"/>
                                        <p:tgtEl>
                                          <p:spTgt spid="30"/>
                                        </p:tgtEl>
                                      </p:cBhvr>
                                    </p:animEffect>
                                    <p:set>
                                      <p:cBhvr>
                                        <p:cTn id="103" dur="1" fill="hold">
                                          <p:stCondLst>
                                            <p:cond delay="499"/>
                                          </p:stCondLst>
                                        </p:cTn>
                                        <p:tgtEl>
                                          <p:spTgt spid="30"/>
                                        </p:tgtEl>
                                        <p:attrNameLst>
                                          <p:attrName>style.visibility</p:attrName>
                                        </p:attrNameLst>
                                      </p:cBhvr>
                                      <p:to>
                                        <p:strVal val="hidden"/>
                                      </p:to>
                                    </p:set>
                                  </p:childTnLst>
                                </p:cTn>
                              </p:par>
                              <p:par>
                                <p:cTn id="104" presetID="3" presetClass="exit" presetSubtype="10" fill="hold" grpId="1" nodeType="withEffect">
                                  <p:stCondLst>
                                    <p:cond delay="0"/>
                                  </p:stCondLst>
                                  <p:childTnLst>
                                    <p:animEffect transition="out" filter="blinds(horizontal)">
                                      <p:cBhvr>
                                        <p:cTn id="105" dur="500"/>
                                        <p:tgtEl>
                                          <p:spTgt spid="18"/>
                                        </p:tgtEl>
                                      </p:cBhvr>
                                    </p:animEffect>
                                    <p:set>
                                      <p:cBhvr>
                                        <p:cTn id="106" dur="1" fill="hold">
                                          <p:stCondLst>
                                            <p:cond delay="499"/>
                                          </p:stCondLst>
                                        </p:cTn>
                                        <p:tgtEl>
                                          <p:spTgt spid="18"/>
                                        </p:tgtEl>
                                        <p:attrNameLst>
                                          <p:attrName>style.visibility</p:attrName>
                                        </p:attrNameLst>
                                      </p:cBhvr>
                                      <p:to>
                                        <p:strVal val="hidden"/>
                                      </p:to>
                                    </p:set>
                                  </p:childTnLst>
                                </p:cTn>
                              </p:par>
                              <p:par>
                                <p:cTn id="107" presetID="3" presetClass="exit" presetSubtype="10" fill="hold" nodeType="withEffect">
                                  <p:stCondLst>
                                    <p:cond delay="0"/>
                                  </p:stCondLst>
                                  <p:childTnLst>
                                    <p:animEffect transition="out" filter="blinds(horizontal)">
                                      <p:cBhvr>
                                        <p:cTn id="108" dur="500"/>
                                        <p:tgtEl>
                                          <p:spTgt spid="15"/>
                                        </p:tgtEl>
                                      </p:cBhvr>
                                    </p:animEffect>
                                    <p:set>
                                      <p:cBhvr>
                                        <p:cTn id="109" dur="1" fill="hold">
                                          <p:stCondLst>
                                            <p:cond delay="499"/>
                                          </p:stCondLst>
                                        </p:cTn>
                                        <p:tgtEl>
                                          <p:spTgt spid="15"/>
                                        </p:tgtEl>
                                        <p:attrNameLst>
                                          <p:attrName>style.visibility</p:attrName>
                                        </p:attrNameLst>
                                      </p:cBhvr>
                                      <p:to>
                                        <p:strVal val="hidden"/>
                                      </p:to>
                                    </p:set>
                                  </p:childTnLst>
                                </p:cTn>
                              </p:par>
                              <p:par>
                                <p:cTn id="110" presetID="3" presetClass="exit" presetSubtype="10" fill="hold" nodeType="withEffect">
                                  <p:stCondLst>
                                    <p:cond delay="0"/>
                                  </p:stCondLst>
                                  <p:childTnLst>
                                    <p:animEffect transition="out" filter="blinds(horizontal)">
                                      <p:cBhvr>
                                        <p:cTn id="111" dur="500"/>
                                        <p:tgtEl>
                                          <p:spTgt spid="33"/>
                                        </p:tgtEl>
                                      </p:cBhvr>
                                    </p:animEffect>
                                    <p:set>
                                      <p:cBhvr>
                                        <p:cTn id="112" dur="1" fill="hold">
                                          <p:stCondLst>
                                            <p:cond delay="499"/>
                                          </p:stCondLst>
                                        </p:cTn>
                                        <p:tgtEl>
                                          <p:spTgt spid="33"/>
                                        </p:tgtEl>
                                        <p:attrNameLst>
                                          <p:attrName>style.visibility</p:attrName>
                                        </p:attrNameLst>
                                      </p:cBhvr>
                                      <p:to>
                                        <p:strVal val="hidden"/>
                                      </p:to>
                                    </p:set>
                                  </p:childTnLst>
                                </p:cTn>
                              </p:par>
                              <p:par>
                                <p:cTn id="113" presetID="3" presetClass="exit" presetSubtype="10" fill="hold" grpId="1" nodeType="withEffect">
                                  <p:stCondLst>
                                    <p:cond delay="0"/>
                                  </p:stCondLst>
                                  <p:childTnLst>
                                    <p:animEffect transition="out" filter="blinds(horizontal)">
                                      <p:cBhvr>
                                        <p:cTn id="114" dur="500"/>
                                        <p:tgtEl>
                                          <p:spTgt spid="65"/>
                                        </p:tgtEl>
                                      </p:cBhvr>
                                    </p:animEffect>
                                    <p:set>
                                      <p:cBhvr>
                                        <p:cTn id="115" dur="1" fill="hold">
                                          <p:stCondLst>
                                            <p:cond delay="499"/>
                                          </p:stCondLst>
                                        </p:cTn>
                                        <p:tgtEl>
                                          <p:spTgt spid="65"/>
                                        </p:tgtEl>
                                        <p:attrNameLst>
                                          <p:attrName>style.visibility</p:attrName>
                                        </p:attrNameLst>
                                      </p:cBhvr>
                                      <p:to>
                                        <p:strVal val="hidden"/>
                                      </p:to>
                                    </p:set>
                                  </p:childTnLst>
                                </p:cTn>
                              </p:par>
                              <p:par>
                                <p:cTn id="116" presetID="3" presetClass="exit" presetSubtype="10" fill="hold" nodeType="withEffect">
                                  <p:stCondLst>
                                    <p:cond delay="0"/>
                                  </p:stCondLst>
                                  <p:childTnLst>
                                    <p:animEffect transition="out" filter="blinds(horizontal)">
                                      <p:cBhvr>
                                        <p:cTn id="117" dur="500"/>
                                        <p:tgtEl>
                                          <p:spTgt spid="36"/>
                                        </p:tgtEl>
                                      </p:cBhvr>
                                    </p:animEffect>
                                    <p:set>
                                      <p:cBhvr>
                                        <p:cTn id="118" dur="1" fill="hold">
                                          <p:stCondLst>
                                            <p:cond delay="499"/>
                                          </p:stCondLst>
                                        </p:cTn>
                                        <p:tgtEl>
                                          <p:spTgt spid="36"/>
                                        </p:tgtEl>
                                        <p:attrNameLst>
                                          <p:attrName>style.visibility</p:attrName>
                                        </p:attrNameLst>
                                      </p:cBhvr>
                                      <p:to>
                                        <p:strVal val="hidden"/>
                                      </p:to>
                                    </p:set>
                                  </p:childTnLst>
                                </p:cTn>
                              </p:par>
                              <p:par>
                                <p:cTn id="119" presetID="3" presetClass="exit" presetSubtype="10" fill="hold" grpId="1" nodeType="withEffect">
                                  <p:stCondLst>
                                    <p:cond delay="0"/>
                                  </p:stCondLst>
                                  <p:childTnLst>
                                    <p:animEffect transition="out" filter="blinds(horizontal)">
                                      <p:cBhvr>
                                        <p:cTn id="120" dur="500"/>
                                        <p:tgtEl>
                                          <p:spTgt spid="20"/>
                                        </p:tgtEl>
                                      </p:cBhvr>
                                    </p:animEffect>
                                    <p:set>
                                      <p:cBhvr>
                                        <p:cTn id="121" dur="1" fill="hold">
                                          <p:stCondLst>
                                            <p:cond delay="499"/>
                                          </p:stCondLst>
                                        </p:cTn>
                                        <p:tgtEl>
                                          <p:spTgt spid="20"/>
                                        </p:tgtEl>
                                        <p:attrNameLst>
                                          <p:attrName>style.visibility</p:attrName>
                                        </p:attrNameLst>
                                      </p:cBhvr>
                                      <p:to>
                                        <p:strVal val="hidden"/>
                                      </p:to>
                                    </p:set>
                                  </p:childTnLst>
                                </p:cTn>
                              </p:par>
                              <p:par>
                                <p:cTn id="122" presetID="3" presetClass="exit" presetSubtype="10" fill="hold" nodeType="withEffect">
                                  <p:stCondLst>
                                    <p:cond delay="0"/>
                                  </p:stCondLst>
                                  <p:childTnLst>
                                    <p:animEffect transition="out" filter="blinds(horizontal)">
                                      <p:cBhvr>
                                        <p:cTn id="123" dur="500"/>
                                        <p:tgtEl>
                                          <p:spTgt spid="19"/>
                                        </p:tgtEl>
                                      </p:cBhvr>
                                    </p:animEffect>
                                    <p:set>
                                      <p:cBhvr>
                                        <p:cTn id="124" dur="1" fill="hold">
                                          <p:stCondLst>
                                            <p:cond delay="499"/>
                                          </p:stCondLst>
                                        </p:cTn>
                                        <p:tgtEl>
                                          <p:spTgt spid="19"/>
                                        </p:tgtEl>
                                        <p:attrNameLst>
                                          <p:attrName>style.visibility</p:attrName>
                                        </p:attrNameLst>
                                      </p:cBhvr>
                                      <p:to>
                                        <p:strVal val="hidden"/>
                                      </p:to>
                                    </p:set>
                                  </p:childTnLst>
                                </p:cTn>
                              </p:par>
                              <p:par>
                                <p:cTn id="125" presetID="3" presetClass="exit" presetSubtype="10" fill="hold" nodeType="withEffect">
                                  <p:stCondLst>
                                    <p:cond delay="0"/>
                                  </p:stCondLst>
                                  <p:childTnLst>
                                    <p:animEffect transition="out" filter="blinds(horizontal)">
                                      <p:cBhvr>
                                        <p:cTn id="126" dur="500"/>
                                        <p:tgtEl>
                                          <p:spTgt spid="42"/>
                                        </p:tgtEl>
                                      </p:cBhvr>
                                    </p:animEffect>
                                    <p:set>
                                      <p:cBhvr>
                                        <p:cTn id="127" dur="1" fill="hold">
                                          <p:stCondLst>
                                            <p:cond delay="499"/>
                                          </p:stCondLst>
                                        </p:cTn>
                                        <p:tgtEl>
                                          <p:spTgt spid="42"/>
                                        </p:tgtEl>
                                        <p:attrNameLst>
                                          <p:attrName>style.visibility</p:attrName>
                                        </p:attrNameLst>
                                      </p:cBhvr>
                                      <p:to>
                                        <p:strVal val="hidden"/>
                                      </p:to>
                                    </p:set>
                                  </p:childTnLst>
                                </p:cTn>
                              </p:par>
                              <p:par>
                                <p:cTn id="128" presetID="3" presetClass="entr" presetSubtype="10" fill="hold" nodeType="withEffect">
                                  <p:stCondLst>
                                    <p:cond delay="0"/>
                                  </p:stCondLst>
                                  <p:childTnLst>
                                    <p:set>
                                      <p:cBhvr>
                                        <p:cTn id="129" dur="1" fill="hold">
                                          <p:stCondLst>
                                            <p:cond delay="0"/>
                                          </p:stCondLst>
                                        </p:cTn>
                                        <p:tgtEl>
                                          <p:spTgt spid="70"/>
                                        </p:tgtEl>
                                        <p:attrNameLst>
                                          <p:attrName>style.visibility</p:attrName>
                                        </p:attrNameLst>
                                      </p:cBhvr>
                                      <p:to>
                                        <p:strVal val="visible"/>
                                      </p:to>
                                    </p:set>
                                    <p:animEffect transition="in" filter="blinds(horizontal)">
                                      <p:cBhvr>
                                        <p:cTn id="130" dur="500"/>
                                        <p:tgtEl>
                                          <p:spTgt spid="70"/>
                                        </p:tgtEl>
                                      </p:cBhvr>
                                    </p:animEffect>
                                  </p:childTnLst>
                                </p:cTn>
                              </p:par>
                              <p:par>
                                <p:cTn id="131" presetID="3" presetClass="entr" presetSubtype="10" fill="hold" nodeType="withEffect">
                                  <p:stCondLst>
                                    <p:cond delay="0"/>
                                  </p:stCondLst>
                                  <p:childTnLst>
                                    <p:set>
                                      <p:cBhvr>
                                        <p:cTn id="132" dur="1" fill="hold">
                                          <p:stCondLst>
                                            <p:cond delay="0"/>
                                          </p:stCondLst>
                                        </p:cTn>
                                        <p:tgtEl>
                                          <p:spTgt spid="74"/>
                                        </p:tgtEl>
                                        <p:attrNameLst>
                                          <p:attrName>style.visibility</p:attrName>
                                        </p:attrNameLst>
                                      </p:cBhvr>
                                      <p:to>
                                        <p:strVal val="visible"/>
                                      </p:to>
                                    </p:set>
                                    <p:animEffect transition="in" filter="blinds(horizontal)">
                                      <p:cBhvr>
                                        <p:cTn id="133"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20" grpId="0" animBg="1"/>
      <p:bldP spid="20" grpId="1" animBg="1"/>
      <p:bldP spid="45" grpId="0" animBg="1"/>
      <p:bldP spid="45" grpId="1" animBg="1"/>
      <p:bldP spid="57" grpId="1" animBg="1"/>
      <p:bldP spid="65" grpId="0" animBg="1"/>
      <p:bldP spid="65" grpId="1" animBg="1"/>
      <p:bldP spid="31" grpId="0" animBg="1"/>
      <p:bldP spid="31"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on RCV1 Data</a:t>
            </a:r>
            <a:endParaRPr lang="en-US" dirty="0"/>
          </a:p>
        </p:txBody>
      </p:sp>
      <p:sp>
        <p:nvSpPr>
          <p:cNvPr id="3" name="Content Placeholder 2"/>
          <p:cNvSpPr>
            <a:spLocks noGrp="1"/>
          </p:cNvSpPr>
          <p:nvPr>
            <p:ph idx="1"/>
          </p:nvPr>
        </p:nvSpPr>
        <p:spPr/>
        <p:txBody>
          <a:bodyPr/>
          <a:lstStyle/>
          <a:p>
            <a:r>
              <a:rPr lang="en-US" dirty="0" smtClean="0"/>
              <a:t>Hierarchical Classification 109 classes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1"/>
          </p:nvPr>
        </p:nvSpPr>
        <p:spPr/>
        <p:txBody>
          <a:bodyPr/>
          <a:lstStyle/>
          <a:p>
            <a:pPr>
              <a:defRPr/>
            </a:pPr>
            <a:r>
              <a:rPr lang="en-US" altLang="zh-TW" smtClean="0"/>
              <a:t>Page </a:t>
            </a:r>
            <a:fld id="{C83F18D4-0D70-44DE-A8FF-A8D5002D1168}" type="slidenum">
              <a:rPr lang="en-US" altLang="zh-TW" smtClean="0"/>
              <a:pPr>
                <a:defRPr/>
              </a:pPr>
              <a:t>13</a:t>
            </a:fld>
            <a:endParaRPr lang="en-US" altLang="zh-TW"/>
          </a:p>
        </p:txBody>
      </p:sp>
      <p:pic>
        <p:nvPicPr>
          <p:cNvPr id="3074" name="Picture 2"/>
          <p:cNvPicPr>
            <a:picLocks noChangeAspect="1" noChangeArrowheads="1"/>
          </p:cNvPicPr>
          <p:nvPr/>
        </p:nvPicPr>
        <p:blipFill>
          <a:blip r:embed="rId4" cstate="print"/>
          <a:srcRect/>
          <a:stretch>
            <a:fillRect/>
          </a:stretch>
        </p:blipFill>
        <p:spPr bwMode="auto">
          <a:xfrm>
            <a:off x="1973" y="1905000"/>
            <a:ext cx="4570027" cy="2673649"/>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4572000" y="1905000"/>
            <a:ext cx="4546945" cy="2660145"/>
          </a:xfrm>
          <a:prstGeom prst="rect">
            <a:avLst/>
          </a:prstGeom>
          <a:noFill/>
          <a:ln w="9525">
            <a:noFill/>
            <a:miter lim="800000"/>
            <a:headEnd/>
            <a:tailEnd/>
          </a:ln>
        </p:spPr>
      </p:pic>
      <p:cxnSp>
        <p:nvCxnSpPr>
          <p:cNvPr id="8" name="Straight Connector 7"/>
          <p:cNvCxnSpPr>
            <a:endCxn id="9" idx="1"/>
          </p:cNvCxnSpPr>
          <p:nvPr/>
        </p:nvCxnSpPr>
        <p:spPr>
          <a:xfrm>
            <a:off x="1752600" y="2590800"/>
            <a:ext cx="1035239" cy="5502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787839" y="2971800"/>
            <a:ext cx="3193375" cy="338554"/>
          </a:xfrm>
          <a:prstGeom prst="rect">
            <a:avLst/>
          </a:prstGeom>
          <a:solidFill>
            <a:schemeClr val="accent1"/>
          </a:solidFill>
        </p:spPr>
        <p:txBody>
          <a:bodyPr wrap="none">
            <a:spAutoFit/>
          </a:bodyPr>
          <a:lstStyle/>
          <a:p>
            <a:r>
              <a:rPr lang="en-US" sz="1600" dirty="0" smtClean="0"/>
              <a:t>Word Embedding (</a:t>
            </a:r>
            <a:r>
              <a:rPr lang="en-US" sz="1600" dirty="0" err="1" smtClean="0"/>
              <a:t>Turian</a:t>
            </a:r>
            <a:r>
              <a:rPr lang="en-US" sz="1600" dirty="0" smtClean="0"/>
              <a:t>, RCV1)</a:t>
            </a:r>
            <a:endParaRPr lang="en-US" sz="1600" dirty="0"/>
          </a:p>
        </p:txBody>
      </p:sp>
      <p:cxnSp>
        <p:nvCxnSpPr>
          <p:cNvPr id="12" name="Straight Connector 11"/>
          <p:cNvCxnSpPr>
            <a:endCxn id="9" idx="3"/>
          </p:cNvCxnSpPr>
          <p:nvPr/>
        </p:nvCxnSpPr>
        <p:spPr>
          <a:xfrm flipH="1">
            <a:off x="5981214" y="2590800"/>
            <a:ext cx="267186" cy="5502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066800" y="4643735"/>
            <a:ext cx="6496907" cy="461665"/>
          </a:xfrm>
          <a:prstGeom prst="rect">
            <a:avLst/>
          </a:prstGeom>
          <a:noFill/>
        </p:spPr>
        <p:txBody>
          <a:bodyPr wrap="none" lIns="91440" tIns="45720" rIns="91440" bIns="45720">
            <a:noAutofit/>
          </a:bodyPr>
          <a:lstStyle/>
          <a:p>
            <a:pPr algn="ctr"/>
            <a:r>
              <a:rPr lang="en-US" sz="2400" b="1" cap="none" spc="0" dirty="0" smtClean="0">
                <a:ln w="10541" cmpd="sng">
                  <a:solidFill>
                    <a:srgbClr val="7D7D7D">
                      <a:tint val="100000"/>
                      <a:shade val="100000"/>
                      <a:satMod val="110000"/>
                    </a:srgbClr>
                  </a:solidFill>
                  <a:prstDash val="solid"/>
                </a:ln>
                <a:solidFill>
                  <a:srgbClr val="00B0F0"/>
                </a:solidFill>
                <a:effectLst/>
              </a:rPr>
              <a:t>Top-down                                       Bottom-up</a:t>
            </a:r>
            <a:endParaRPr lang="en-US" sz="2400" b="1" cap="none" spc="0" dirty="0">
              <a:ln w="10541" cmpd="sng">
                <a:solidFill>
                  <a:srgbClr val="7D7D7D">
                    <a:tint val="100000"/>
                    <a:shade val="100000"/>
                    <a:satMod val="110000"/>
                  </a:srgbClr>
                </a:solidFill>
                <a:prstDash val="solid"/>
              </a:ln>
              <a:solidFill>
                <a:srgbClr val="00B0F0"/>
              </a:solidFill>
              <a:effectLst/>
            </a:endParaRPr>
          </a:p>
        </p:txBody>
      </p:sp>
      <p:cxnSp>
        <p:nvCxnSpPr>
          <p:cNvPr id="17" name="Straight Connector 16"/>
          <p:cNvCxnSpPr>
            <a:endCxn id="18" idx="1"/>
          </p:cNvCxnSpPr>
          <p:nvPr/>
        </p:nvCxnSpPr>
        <p:spPr>
          <a:xfrm flipV="1">
            <a:off x="2743200" y="2074277"/>
            <a:ext cx="1082968" cy="13552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26168" y="1905000"/>
            <a:ext cx="593432" cy="338554"/>
          </a:xfrm>
          <a:prstGeom prst="rect">
            <a:avLst/>
          </a:prstGeom>
          <a:solidFill>
            <a:schemeClr val="accent1"/>
          </a:solidFill>
        </p:spPr>
        <p:txBody>
          <a:bodyPr wrap="none">
            <a:spAutoFit/>
          </a:bodyPr>
          <a:lstStyle/>
          <a:p>
            <a:r>
              <a:rPr lang="en-US" sz="1600" dirty="0" smtClean="0"/>
              <a:t>ESA</a:t>
            </a:r>
            <a:endParaRPr lang="en-US" sz="1600" dirty="0"/>
          </a:p>
        </p:txBody>
      </p:sp>
      <p:cxnSp>
        <p:nvCxnSpPr>
          <p:cNvPr id="19" name="Straight Connector 18"/>
          <p:cNvCxnSpPr>
            <a:endCxn id="18" idx="3"/>
          </p:cNvCxnSpPr>
          <p:nvPr/>
        </p:nvCxnSpPr>
        <p:spPr>
          <a:xfrm flipH="1" flipV="1">
            <a:off x="4419600" y="2074277"/>
            <a:ext cx="1905000" cy="21172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26" idx="1"/>
          </p:cNvCxnSpPr>
          <p:nvPr/>
        </p:nvCxnSpPr>
        <p:spPr>
          <a:xfrm>
            <a:off x="1752600" y="2743200"/>
            <a:ext cx="990600" cy="8550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743200" y="3429000"/>
            <a:ext cx="3140860" cy="338554"/>
          </a:xfrm>
          <a:prstGeom prst="rect">
            <a:avLst/>
          </a:prstGeom>
          <a:solidFill>
            <a:schemeClr val="accent1"/>
          </a:solidFill>
        </p:spPr>
        <p:txBody>
          <a:bodyPr wrap="none">
            <a:spAutoFit/>
          </a:bodyPr>
          <a:lstStyle/>
          <a:p>
            <a:r>
              <a:rPr lang="en-US" sz="1600" dirty="0" smtClean="0"/>
              <a:t>Word Embedding (</a:t>
            </a:r>
            <a:r>
              <a:rPr lang="en-US" sz="1600" dirty="0" err="1" smtClean="0"/>
              <a:t>Mikolov</a:t>
            </a:r>
            <a:r>
              <a:rPr lang="en-US" sz="1600" dirty="0" smtClean="0"/>
              <a:t>, Wiki)</a:t>
            </a:r>
            <a:endParaRPr lang="en-US" sz="1600" dirty="0"/>
          </a:p>
        </p:txBody>
      </p:sp>
      <p:cxnSp>
        <p:nvCxnSpPr>
          <p:cNvPr id="27" name="Straight Connector 26"/>
          <p:cNvCxnSpPr>
            <a:endCxn id="26" idx="3"/>
          </p:cNvCxnSpPr>
          <p:nvPr/>
        </p:nvCxnSpPr>
        <p:spPr>
          <a:xfrm flipH="1">
            <a:off x="5884060" y="2743200"/>
            <a:ext cx="440540" cy="8550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286000" y="5105400"/>
            <a:ext cx="4267200" cy="1295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2000" dirty="0" smtClean="0">
                <a:solidFill>
                  <a:schemeClr val="tx1"/>
                </a:solidFill>
              </a:rPr>
              <a:t>X-axis</a:t>
            </a:r>
            <a:endParaRPr lang="en-US" sz="2000" dirty="0" smtClean="0">
              <a:solidFill>
                <a:schemeClr val="tx1"/>
              </a:solidFill>
            </a:endParaRPr>
          </a:p>
          <a:p>
            <a:pPr>
              <a:buFont typeface="Arial" pitchFamily="34" charset="0"/>
              <a:buChar char="•"/>
            </a:pPr>
            <a:r>
              <a:rPr lang="en-US" sz="1600" dirty="0" smtClean="0">
                <a:solidFill>
                  <a:schemeClr val="tx1"/>
                </a:solidFill>
              </a:rPr>
              <a:t>ESA:  Number of concepts</a:t>
            </a:r>
          </a:p>
          <a:p>
            <a:pPr>
              <a:buFont typeface="Arial" pitchFamily="34" charset="0"/>
              <a:buChar char="•"/>
            </a:pPr>
            <a:r>
              <a:rPr lang="en-US" sz="1600" dirty="0" smtClean="0">
                <a:solidFill>
                  <a:schemeClr val="tx1"/>
                </a:solidFill>
              </a:rPr>
              <a:t>BC:  Number of </a:t>
            </a:r>
            <a:r>
              <a:rPr lang="en-US" sz="1600" dirty="0" smtClean="0">
                <a:solidFill>
                  <a:srgbClr val="FF0000"/>
                </a:solidFill>
              </a:rPr>
              <a:t>clusters</a:t>
            </a:r>
            <a:r>
              <a:rPr lang="en-US" sz="1600" dirty="0" smtClean="0">
                <a:solidFill>
                  <a:schemeClr val="tx1"/>
                </a:solidFill>
              </a:rPr>
              <a:t> in word hierarchy</a:t>
            </a:r>
          </a:p>
          <a:p>
            <a:pPr lvl="1">
              <a:buFont typeface="Arial" pitchFamily="34" charset="0"/>
              <a:buChar char="•"/>
            </a:pPr>
            <a:r>
              <a:rPr lang="en-US" sz="1600" dirty="0" smtClean="0">
                <a:solidFill>
                  <a:srgbClr val="FF0000"/>
                </a:solidFill>
              </a:rPr>
              <a:t>Dimensionality = log(# clusters)</a:t>
            </a:r>
          </a:p>
          <a:p>
            <a:pPr>
              <a:buFont typeface="Arial" pitchFamily="34" charset="0"/>
              <a:buChar char="•"/>
            </a:pPr>
            <a:r>
              <a:rPr lang="en-US" sz="1600" dirty="0" smtClean="0">
                <a:solidFill>
                  <a:schemeClr val="tx1"/>
                </a:solidFill>
              </a:rPr>
              <a:t>WE: Number of dimensions of word embedding</a:t>
            </a:r>
            <a:endParaRPr lang="en-US" sz="1600" dirty="0">
              <a:solidFill>
                <a:schemeClr val="tx1"/>
              </a:solidFill>
            </a:endParaRPr>
          </a:p>
        </p:txBody>
      </p:sp>
    </p:spTree>
    <p:custDataLst>
      <p:tags r:id="rId1"/>
    </p:custDataLst>
  </p:cSld>
  <p:clrMapOvr>
    <a:masterClrMapping/>
  </p:clrMapOvr>
  <p:transition spd="med" advTm="4564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linds(horizontal)">
                                      <p:cBhvr>
                                        <p:cTn id="10" dur="500"/>
                                        <p:tgtEl>
                                          <p:spTgt spid="18"/>
                                        </p:tgtEl>
                                      </p:cBhvr>
                                    </p:animEffect>
                                  </p:childTnLst>
                                </p:cTn>
                              </p:par>
                              <p:par>
                                <p:cTn id="11" presetID="3" presetClass="entr" presetSubtype="1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linds(horizontal)">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linds(horizontal)">
                                      <p:cBhvr>
                                        <p:cTn id="24" dur="500"/>
                                        <p:tgtEl>
                                          <p:spTgt spid="12"/>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linds(horizontal)">
                                      <p:cBhvr>
                                        <p:cTn id="27" dur="500"/>
                                        <p:tgtEl>
                                          <p:spTgt spid="26"/>
                                        </p:tgtEl>
                                      </p:cBhvr>
                                    </p:animEffect>
                                  </p:childTnLst>
                                </p:cTn>
                              </p:par>
                              <p:par>
                                <p:cTn id="28" presetID="3" presetClass="entr" presetSubtype="10"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blinds(horizontal)">
                                      <p:cBhvr>
                                        <p:cTn id="30" dur="500"/>
                                        <p:tgtEl>
                                          <p:spTgt spid="25"/>
                                        </p:tgtEl>
                                      </p:cBhvr>
                                    </p:animEffect>
                                  </p:childTnLst>
                                </p:cTn>
                              </p:par>
                              <p:par>
                                <p:cTn id="31" presetID="3" presetClass="entr" presetSubtype="1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blinds(horizontal)">
                                      <p:cBhvr>
                                        <p:cTn id="3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4" cstate="print"/>
          <a:srcRect/>
          <a:stretch>
            <a:fillRect/>
          </a:stretch>
        </p:blipFill>
        <p:spPr bwMode="auto">
          <a:xfrm>
            <a:off x="1295400" y="4191000"/>
            <a:ext cx="6705600" cy="2171196"/>
          </a:xfrm>
          <a:prstGeom prst="rect">
            <a:avLst/>
          </a:prstGeom>
          <a:noFill/>
          <a:ln w="9525">
            <a:noFill/>
            <a:miter lim="800000"/>
            <a:headEnd/>
            <a:tailEnd/>
          </a:ln>
        </p:spPr>
      </p:pic>
      <p:cxnSp>
        <p:nvCxnSpPr>
          <p:cNvPr id="8" name="Straight Connector 7"/>
          <p:cNvCxnSpPr/>
          <p:nvPr/>
        </p:nvCxnSpPr>
        <p:spPr>
          <a:xfrm flipH="1" flipV="1">
            <a:off x="6629400" y="3886200"/>
            <a:ext cx="533400" cy="381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Compar</a:t>
            </a:r>
            <a:r>
              <a:rPr lang="en-US" altLang="zh-CN" dirty="0" smtClean="0"/>
              <a:t>ing</a:t>
            </a:r>
            <a:r>
              <a:rPr lang="en-US" dirty="0" smtClean="0"/>
              <a:t> to Unsupervised Baseline</a:t>
            </a:r>
            <a:endParaRPr lang="en-US" dirty="0"/>
          </a:p>
        </p:txBody>
      </p:sp>
      <p:sp>
        <p:nvSpPr>
          <p:cNvPr id="3" name="Content Placeholder 2"/>
          <p:cNvSpPr>
            <a:spLocks noGrp="1"/>
          </p:cNvSpPr>
          <p:nvPr>
            <p:ph idx="1"/>
          </p:nvPr>
        </p:nvSpPr>
        <p:spPr>
          <a:xfrm>
            <a:off x="457200" y="1066800"/>
            <a:ext cx="8229600" cy="4953000"/>
          </a:xfrm>
        </p:spPr>
        <p:txBody>
          <a:bodyPr/>
          <a:lstStyle/>
          <a:p>
            <a:r>
              <a:rPr lang="en-US" altLang="zh-CN" dirty="0" smtClean="0"/>
              <a:t>Ontology Guided Hierarchical LDA</a:t>
            </a:r>
            <a:endParaRPr lang="en-US" dirty="0" smtClean="0"/>
          </a:p>
          <a:p>
            <a:r>
              <a:rPr lang="en-US" dirty="0" smtClean="0">
                <a:solidFill>
                  <a:schemeClr val="bg1">
                    <a:lumMod val="50000"/>
                  </a:schemeClr>
                </a:solidFill>
              </a:rPr>
              <a:t>(Ha-</a:t>
            </a:r>
            <a:r>
              <a:rPr lang="en-US" dirty="0" err="1" smtClean="0">
                <a:solidFill>
                  <a:schemeClr val="bg1">
                    <a:lumMod val="50000"/>
                  </a:schemeClr>
                </a:solidFill>
              </a:rPr>
              <a:t>Thuc</a:t>
            </a:r>
            <a:r>
              <a:rPr lang="en-US" dirty="0" smtClean="0">
                <a:solidFill>
                  <a:schemeClr val="bg1">
                    <a:lumMod val="50000"/>
                  </a:schemeClr>
                </a:solidFill>
              </a:rPr>
              <a:t>, V., and Renders, J.-M. 2011. Large-scale hierarchical text classification without labeled data. In WSDM)</a:t>
            </a:r>
          </a:p>
          <a:p>
            <a:pPr lvl="1"/>
            <a:r>
              <a:rPr lang="en-US" dirty="0" smtClean="0"/>
              <a:t>Use labels to search Wikipedia and retrieve relevant documents</a:t>
            </a:r>
          </a:p>
          <a:p>
            <a:pPr lvl="1"/>
            <a:r>
              <a:rPr lang="en-US" dirty="0" smtClean="0"/>
              <a:t>Perform ontology guided latent topic model</a:t>
            </a:r>
          </a:p>
          <a:p>
            <a:pPr lvl="1"/>
            <a:r>
              <a:rPr lang="en-US" dirty="0" smtClean="0"/>
              <a:t>Classify new documents based on topic assignments</a:t>
            </a:r>
            <a:endParaRPr lang="en-US" dirty="0"/>
          </a:p>
        </p:txBody>
      </p:sp>
      <p:sp>
        <p:nvSpPr>
          <p:cNvPr id="4" name="Slide Number Placeholder 3"/>
          <p:cNvSpPr>
            <a:spLocks noGrp="1"/>
          </p:cNvSpPr>
          <p:nvPr>
            <p:ph type="sldNum" sz="quarter" idx="11"/>
          </p:nvPr>
        </p:nvSpPr>
        <p:spPr/>
        <p:txBody>
          <a:bodyPr/>
          <a:lstStyle/>
          <a:p>
            <a:pPr>
              <a:defRPr/>
            </a:pPr>
            <a:r>
              <a:rPr lang="en-US" altLang="zh-TW" smtClean="0"/>
              <a:t>Page </a:t>
            </a:r>
            <a:fld id="{C83F18D4-0D70-44DE-A8FF-A8D5002D1168}" type="slidenum">
              <a:rPr lang="en-US" altLang="zh-TW" smtClean="0"/>
              <a:pPr>
                <a:defRPr/>
              </a:pPr>
              <a:t>14</a:t>
            </a:fld>
            <a:endParaRPr lang="en-US" altLang="zh-TW"/>
          </a:p>
        </p:txBody>
      </p:sp>
      <p:cxnSp>
        <p:nvCxnSpPr>
          <p:cNvPr id="6" name="Straight Connector 5"/>
          <p:cNvCxnSpPr/>
          <p:nvPr/>
        </p:nvCxnSpPr>
        <p:spPr>
          <a:xfrm flipV="1">
            <a:off x="5486400" y="3886200"/>
            <a:ext cx="838200" cy="381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648200" y="3429000"/>
            <a:ext cx="3752950" cy="584775"/>
          </a:xfrm>
          <a:prstGeom prst="rect">
            <a:avLst/>
          </a:prstGeom>
          <a:solidFill>
            <a:schemeClr val="accent1"/>
          </a:solidFill>
        </p:spPr>
        <p:txBody>
          <a:bodyPr wrap="none">
            <a:spAutoFit/>
          </a:bodyPr>
          <a:lstStyle/>
          <a:p>
            <a:r>
              <a:rPr lang="en-US" altLang="zh-CN" sz="1600" dirty="0" smtClean="0"/>
              <a:t>Number of searched Wikipedia articles </a:t>
            </a:r>
          </a:p>
          <a:p>
            <a:r>
              <a:rPr lang="en-US" altLang="zh-CN" sz="1600" dirty="0" smtClean="0"/>
              <a:t>f</a:t>
            </a:r>
            <a:r>
              <a:rPr lang="en-US" sz="1600" dirty="0" smtClean="0"/>
              <a:t>or training </a:t>
            </a:r>
            <a:r>
              <a:rPr lang="en-US" altLang="zh-CN" sz="1600" dirty="0" smtClean="0"/>
              <a:t>hierarchical topic model</a:t>
            </a:r>
            <a:endParaRPr lang="en-US" sz="1600" dirty="0"/>
          </a:p>
        </p:txBody>
      </p:sp>
    </p:spTree>
    <p:custDataLst>
      <p:tags r:id="rId1"/>
    </p:custDataLst>
  </p:cSld>
  <p:clrMapOvr>
    <a:masterClrMapping/>
  </p:clrMapOvr>
  <p:transition spd="med" advTm="4534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endParaRPr lang="en-US" dirty="0" smtClean="0"/>
          </a:p>
          <a:p>
            <a:r>
              <a:rPr lang="en-US" dirty="0" smtClean="0"/>
              <a:t>Pure </a:t>
            </a:r>
            <a:r>
              <a:rPr lang="en-US" dirty="0" err="1" smtClean="0"/>
              <a:t>Dataless</a:t>
            </a:r>
            <a:r>
              <a:rPr lang="en-US" dirty="0" smtClean="0"/>
              <a:t> Hierarchical Classification</a:t>
            </a:r>
          </a:p>
          <a:p>
            <a:endParaRPr lang="en-US" dirty="0" smtClean="0"/>
          </a:p>
          <a:p>
            <a:r>
              <a:rPr lang="en-US" dirty="0" smtClean="0"/>
              <a:t>Text Representation</a:t>
            </a:r>
          </a:p>
          <a:p>
            <a:endParaRPr lang="en-US" dirty="0" smtClean="0"/>
          </a:p>
          <a:p>
            <a:r>
              <a:rPr lang="en-US" b="1" dirty="0" smtClean="0"/>
              <a:t>Bootstrapping</a:t>
            </a:r>
          </a:p>
          <a:p>
            <a:pPr lvl="1" eaLnBrk="1" hangingPunct="1"/>
            <a:r>
              <a:rPr lang="en-US" dirty="0" smtClean="0"/>
              <a:t>Knowing the unlabeled data collection helps</a:t>
            </a:r>
          </a:p>
          <a:p>
            <a:pPr lvl="2" eaLnBrk="1" hangingPunct="1"/>
            <a:r>
              <a:rPr lang="en-US" b="0" dirty="0" smtClean="0"/>
              <a:t>We can learn specific biases of the dataset</a:t>
            </a:r>
          </a:p>
          <a:p>
            <a:pPr lvl="2" eaLnBrk="1" hangingPunct="1"/>
            <a:r>
              <a:rPr lang="en-US" b="0" dirty="0" smtClean="0"/>
              <a:t>For example, documents in politics newsgroup are about the politics of sexual orientation</a:t>
            </a:r>
          </a:p>
          <a:p>
            <a:pPr lvl="1" eaLnBrk="1" hangingPunct="1"/>
            <a:r>
              <a:rPr lang="en-US" dirty="0" err="1" smtClean="0"/>
              <a:t>Dataless</a:t>
            </a:r>
            <a:r>
              <a:rPr lang="en-US" dirty="0" smtClean="0"/>
              <a:t> + semi-supervised learning</a:t>
            </a:r>
          </a:p>
          <a:p>
            <a:pPr lvl="1"/>
            <a:endParaRPr lang="en-US" b="1" dirty="0"/>
          </a:p>
        </p:txBody>
      </p:sp>
      <p:sp>
        <p:nvSpPr>
          <p:cNvPr id="5" name="Slide Number Placeholder 4"/>
          <p:cNvSpPr>
            <a:spLocks noGrp="1"/>
          </p:cNvSpPr>
          <p:nvPr>
            <p:ph type="sldNum" sz="quarter" idx="11"/>
          </p:nvPr>
        </p:nvSpPr>
        <p:spPr/>
        <p:txBody>
          <a:bodyPr/>
          <a:lstStyle/>
          <a:p>
            <a:pPr>
              <a:defRPr/>
            </a:pPr>
            <a:r>
              <a:rPr lang="en-US" altLang="zh-TW" smtClean="0"/>
              <a:t>Page </a:t>
            </a:r>
            <a:fld id="{BC3EEDB6-3FB3-436A-B1A9-6088B5E4AF06}" type="slidenum">
              <a:rPr lang="en-US" altLang="zh-TW" smtClean="0"/>
              <a:pPr>
                <a:defRPr/>
              </a:pPr>
              <a:t>15</a:t>
            </a:fld>
            <a:endParaRPr lang="en-US" altLang="zh-TW"/>
          </a:p>
        </p:txBody>
      </p:sp>
      <p:sp>
        <p:nvSpPr>
          <p:cNvPr id="8" name="Title 1"/>
          <p:cNvSpPr txBox="1">
            <a:spLocks/>
          </p:cNvSpPr>
          <p:nvPr/>
        </p:nvSpPr>
        <p:spPr bwMode="auto">
          <a:xfrm>
            <a:off x="304800" y="609600"/>
            <a:ext cx="8229600"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eaLnBrk="0" hangingPunct="0"/>
            <a:r>
              <a:rPr lang="en-US" sz="2800" kern="0" dirty="0" smtClean="0">
                <a:solidFill>
                  <a:srgbClr val="FF0000"/>
                </a:solidFill>
                <a:latin typeface="+mj-lt"/>
                <a:ea typeface="+mj-ea"/>
                <a:cs typeface="+mj-cs"/>
              </a:rPr>
              <a:t>Outline</a:t>
            </a:r>
            <a:endParaRPr kumimoji="0" lang="en-US" sz="2800" b="0" i="0" u="none" strike="noStrike" kern="0" cap="none" spc="0" normalizeH="0" baseline="0" noProof="0" dirty="0">
              <a:ln>
                <a:noFill/>
              </a:ln>
              <a:solidFill>
                <a:srgbClr val="FF0000"/>
              </a:solidFill>
              <a:effectLst/>
              <a:uLnTx/>
              <a:uFillTx/>
              <a:latin typeface="+mj-lt"/>
              <a:ea typeface="+mj-ea"/>
              <a:cs typeface="+mj-cs"/>
            </a:endParaRPr>
          </a:p>
        </p:txBody>
      </p:sp>
    </p:spTree>
  </p:cSld>
  <p:clrMapOvr>
    <a:masterClrMapping/>
  </p:clrMapOvr>
  <p:transition spd="med" advTm="46687"/>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Dataless</a:t>
            </a:r>
            <a:r>
              <a:rPr lang="en-US" dirty="0" smtClean="0"/>
              <a:t> Classification with Bootstrapping</a:t>
            </a:r>
            <a:endParaRPr lang="en-US" dirty="0"/>
          </a:p>
        </p:txBody>
      </p:sp>
      <p:sp>
        <p:nvSpPr>
          <p:cNvPr id="3" name="Content Placeholder 2"/>
          <p:cNvSpPr>
            <a:spLocks noGrp="1"/>
          </p:cNvSpPr>
          <p:nvPr>
            <p:ph idx="1"/>
          </p:nvPr>
        </p:nvSpPr>
        <p:spPr>
          <a:xfrm>
            <a:off x="457200" y="1143000"/>
            <a:ext cx="8229600" cy="4953000"/>
          </a:xfrm>
        </p:spPr>
        <p:txBody>
          <a:bodyPr/>
          <a:lstStyle/>
          <a:p>
            <a:r>
              <a:rPr lang="en-US" dirty="0" smtClean="0"/>
              <a:t>Initialize N documents for each label</a:t>
            </a:r>
          </a:p>
          <a:p>
            <a:pPr lvl="1"/>
            <a:r>
              <a:rPr lang="en-US" dirty="0" smtClean="0"/>
              <a:t>P</a:t>
            </a:r>
            <a:r>
              <a:rPr lang="en-US" b="0" dirty="0" smtClean="0"/>
              <a:t>ure </a:t>
            </a:r>
            <a:r>
              <a:rPr lang="en-US" b="0" dirty="0" err="1" smtClean="0"/>
              <a:t>dataless</a:t>
            </a:r>
            <a:r>
              <a:rPr lang="en-US" b="0" dirty="0" smtClean="0"/>
              <a:t> classifications</a:t>
            </a:r>
          </a:p>
          <a:p>
            <a:r>
              <a:rPr lang="en-US" dirty="0" smtClean="0"/>
              <a:t>Train a classifier to label N more documents for each label</a:t>
            </a:r>
          </a:p>
          <a:p>
            <a:r>
              <a:rPr lang="en-US" dirty="0" smtClean="0"/>
              <a:t>Continue until no unlabeled document</a:t>
            </a:r>
            <a:endParaRPr lang="en-US" dirty="0"/>
          </a:p>
        </p:txBody>
      </p:sp>
      <p:sp>
        <p:nvSpPr>
          <p:cNvPr id="4" name="Slide Number Placeholder 3"/>
          <p:cNvSpPr>
            <a:spLocks noGrp="1"/>
          </p:cNvSpPr>
          <p:nvPr>
            <p:ph type="sldNum" sz="quarter" idx="11"/>
          </p:nvPr>
        </p:nvSpPr>
        <p:spPr/>
        <p:txBody>
          <a:bodyPr/>
          <a:lstStyle/>
          <a:p>
            <a:pPr>
              <a:defRPr/>
            </a:pPr>
            <a:r>
              <a:rPr lang="en-US" altLang="zh-TW" smtClean="0"/>
              <a:t>Page </a:t>
            </a:r>
            <a:fld id="{C83F18D4-0D70-44DE-A8FF-A8D5002D1168}" type="slidenum">
              <a:rPr lang="en-US" altLang="zh-TW" smtClean="0"/>
              <a:pPr>
                <a:defRPr/>
              </a:pPr>
              <a:t>16</a:t>
            </a:fld>
            <a:endParaRPr lang="en-US" altLang="zh-TW"/>
          </a:p>
        </p:txBody>
      </p:sp>
      <p:sp>
        <p:nvSpPr>
          <p:cNvPr id="17" name="Oval 10"/>
          <p:cNvSpPr>
            <a:spLocks noChangeArrowheads="1"/>
          </p:cNvSpPr>
          <p:nvPr/>
        </p:nvSpPr>
        <p:spPr bwMode="auto">
          <a:xfrm>
            <a:off x="6324600" y="5029200"/>
            <a:ext cx="304800" cy="304800"/>
          </a:xfrm>
          <a:prstGeom prst="ellipse">
            <a:avLst/>
          </a:prstGeom>
          <a:solidFill>
            <a:srgbClr val="FF0000"/>
          </a:solidFill>
          <a:ln w="9525">
            <a:solidFill>
              <a:schemeClr val="tx1"/>
            </a:solidFill>
            <a:round/>
            <a:headEnd/>
            <a:tailEnd/>
          </a:ln>
        </p:spPr>
        <p:txBody>
          <a:bodyPr wrap="none" anchor="ctr"/>
          <a:lstStyle/>
          <a:p>
            <a:endParaRPr lang="en-US"/>
          </a:p>
        </p:txBody>
      </p:sp>
      <p:sp>
        <p:nvSpPr>
          <p:cNvPr id="18" name="Oval 11"/>
          <p:cNvSpPr>
            <a:spLocks noChangeArrowheads="1"/>
          </p:cNvSpPr>
          <p:nvPr/>
        </p:nvSpPr>
        <p:spPr bwMode="auto">
          <a:xfrm>
            <a:off x="2514600" y="4343400"/>
            <a:ext cx="304800" cy="304800"/>
          </a:xfrm>
          <a:prstGeom prst="ellipse">
            <a:avLst/>
          </a:prstGeom>
          <a:solidFill>
            <a:srgbClr val="5361FF"/>
          </a:solidFill>
          <a:ln w="9525">
            <a:solidFill>
              <a:schemeClr val="tx1"/>
            </a:solidFill>
            <a:round/>
            <a:headEnd/>
            <a:tailEnd/>
          </a:ln>
        </p:spPr>
        <p:txBody>
          <a:bodyPr wrap="none" anchor="ctr"/>
          <a:lstStyle/>
          <a:p>
            <a:endParaRPr lang="en-US"/>
          </a:p>
        </p:txBody>
      </p:sp>
      <p:sp>
        <p:nvSpPr>
          <p:cNvPr id="19" name="Oval 15"/>
          <p:cNvSpPr>
            <a:spLocks noChangeArrowheads="1"/>
          </p:cNvSpPr>
          <p:nvPr/>
        </p:nvSpPr>
        <p:spPr bwMode="auto">
          <a:xfrm>
            <a:off x="6019800" y="4572000"/>
            <a:ext cx="304800" cy="304800"/>
          </a:xfrm>
          <a:prstGeom prst="ellipse">
            <a:avLst/>
          </a:prstGeom>
          <a:solidFill>
            <a:schemeClr val="accent3">
              <a:lumMod val="50000"/>
            </a:schemeClr>
          </a:solidFill>
          <a:ln w="9525">
            <a:solidFill>
              <a:schemeClr val="tx1"/>
            </a:solidFill>
            <a:round/>
            <a:headEnd/>
            <a:tailEnd/>
          </a:ln>
        </p:spPr>
        <p:txBody>
          <a:bodyPr wrap="none" anchor="ctr"/>
          <a:lstStyle/>
          <a:p>
            <a:endParaRPr lang="en-US"/>
          </a:p>
        </p:txBody>
      </p:sp>
      <p:sp>
        <p:nvSpPr>
          <p:cNvPr id="20" name="Oval 15"/>
          <p:cNvSpPr>
            <a:spLocks noChangeArrowheads="1"/>
          </p:cNvSpPr>
          <p:nvPr/>
        </p:nvSpPr>
        <p:spPr bwMode="auto">
          <a:xfrm>
            <a:off x="5486400" y="4648200"/>
            <a:ext cx="304800" cy="304800"/>
          </a:xfrm>
          <a:prstGeom prst="ellipse">
            <a:avLst/>
          </a:prstGeom>
          <a:solidFill>
            <a:schemeClr val="accent3">
              <a:lumMod val="50000"/>
            </a:schemeClr>
          </a:solidFill>
          <a:ln w="9525">
            <a:solidFill>
              <a:schemeClr val="tx1"/>
            </a:solidFill>
            <a:round/>
            <a:headEnd/>
            <a:tailEnd/>
          </a:ln>
        </p:spPr>
        <p:txBody>
          <a:bodyPr wrap="none" anchor="ctr"/>
          <a:lstStyle/>
          <a:p>
            <a:endParaRPr lang="en-US"/>
          </a:p>
        </p:txBody>
      </p:sp>
      <p:sp>
        <p:nvSpPr>
          <p:cNvPr id="21" name="Oval 15"/>
          <p:cNvSpPr>
            <a:spLocks noChangeArrowheads="1"/>
          </p:cNvSpPr>
          <p:nvPr/>
        </p:nvSpPr>
        <p:spPr bwMode="auto">
          <a:xfrm>
            <a:off x="6096000" y="4114800"/>
            <a:ext cx="304800" cy="304800"/>
          </a:xfrm>
          <a:prstGeom prst="ellipse">
            <a:avLst/>
          </a:prstGeom>
          <a:solidFill>
            <a:schemeClr val="accent3">
              <a:lumMod val="50000"/>
            </a:schemeClr>
          </a:solidFill>
          <a:ln w="9525">
            <a:solidFill>
              <a:schemeClr val="tx1"/>
            </a:solidFill>
            <a:round/>
            <a:headEnd/>
            <a:tailEnd/>
          </a:ln>
        </p:spPr>
        <p:txBody>
          <a:bodyPr wrap="none" anchor="ctr"/>
          <a:lstStyle/>
          <a:p>
            <a:endParaRPr lang="en-US"/>
          </a:p>
        </p:txBody>
      </p:sp>
      <p:sp>
        <p:nvSpPr>
          <p:cNvPr id="22" name="Oval 15"/>
          <p:cNvSpPr>
            <a:spLocks noChangeArrowheads="1"/>
          </p:cNvSpPr>
          <p:nvPr/>
        </p:nvSpPr>
        <p:spPr bwMode="auto">
          <a:xfrm>
            <a:off x="5638800" y="3733800"/>
            <a:ext cx="304800" cy="304800"/>
          </a:xfrm>
          <a:prstGeom prst="ellipse">
            <a:avLst/>
          </a:prstGeom>
          <a:solidFill>
            <a:schemeClr val="accent3">
              <a:lumMod val="50000"/>
            </a:schemeClr>
          </a:solidFill>
          <a:ln w="9525">
            <a:solidFill>
              <a:schemeClr val="tx1"/>
            </a:solidFill>
            <a:round/>
            <a:headEnd/>
            <a:tailEnd/>
          </a:ln>
        </p:spPr>
        <p:txBody>
          <a:bodyPr wrap="none" anchor="ctr"/>
          <a:lstStyle/>
          <a:p>
            <a:endParaRPr lang="en-US"/>
          </a:p>
        </p:txBody>
      </p:sp>
      <p:sp>
        <p:nvSpPr>
          <p:cNvPr id="23" name="Oval 15"/>
          <p:cNvSpPr>
            <a:spLocks noChangeArrowheads="1"/>
          </p:cNvSpPr>
          <p:nvPr/>
        </p:nvSpPr>
        <p:spPr bwMode="auto">
          <a:xfrm>
            <a:off x="5029200" y="4114800"/>
            <a:ext cx="304800" cy="304800"/>
          </a:xfrm>
          <a:prstGeom prst="ellipse">
            <a:avLst/>
          </a:prstGeom>
          <a:solidFill>
            <a:schemeClr val="accent3">
              <a:lumMod val="50000"/>
            </a:schemeClr>
          </a:solidFill>
          <a:ln w="9525">
            <a:solidFill>
              <a:schemeClr val="tx1"/>
            </a:solidFill>
            <a:round/>
            <a:headEnd/>
            <a:tailEnd/>
          </a:ln>
        </p:spPr>
        <p:txBody>
          <a:bodyPr wrap="none" anchor="ctr"/>
          <a:lstStyle/>
          <a:p>
            <a:endParaRPr lang="en-US"/>
          </a:p>
        </p:txBody>
      </p:sp>
      <p:sp>
        <p:nvSpPr>
          <p:cNvPr id="24" name="Oval 23"/>
          <p:cNvSpPr>
            <a:spLocks noChangeArrowheads="1"/>
          </p:cNvSpPr>
          <p:nvPr/>
        </p:nvSpPr>
        <p:spPr bwMode="auto">
          <a:xfrm>
            <a:off x="3886200" y="4191000"/>
            <a:ext cx="304800" cy="304800"/>
          </a:xfrm>
          <a:prstGeom prst="ellipse">
            <a:avLst/>
          </a:prstGeom>
          <a:solidFill>
            <a:schemeClr val="accent3">
              <a:lumMod val="50000"/>
            </a:schemeClr>
          </a:solidFill>
          <a:ln w="9525">
            <a:solidFill>
              <a:schemeClr val="tx1"/>
            </a:solidFill>
            <a:round/>
            <a:headEnd/>
            <a:tailEnd/>
          </a:ln>
        </p:spPr>
        <p:txBody>
          <a:bodyPr wrap="none" anchor="ctr"/>
          <a:lstStyle/>
          <a:p>
            <a:endParaRPr lang="en-US"/>
          </a:p>
        </p:txBody>
      </p:sp>
      <p:sp>
        <p:nvSpPr>
          <p:cNvPr id="25" name="Oval 11"/>
          <p:cNvSpPr>
            <a:spLocks noChangeArrowheads="1"/>
          </p:cNvSpPr>
          <p:nvPr/>
        </p:nvSpPr>
        <p:spPr bwMode="auto">
          <a:xfrm>
            <a:off x="3200400" y="4648200"/>
            <a:ext cx="304800" cy="304800"/>
          </a:xfrm>
          <a:prstGeom prst="ellipse">
            <a:avLst/>
          </a:prstGeom>
          <a:solidFill>
            <a:schemeClr val="accent3">
              <a:lumMod val="50000"/>
            </a:schemeClr>
          </a:solidFill>
          <a:ln w="9525">
            <a:solidFill>
              <a:schemeClr val="tx1"/>
            </a:solidFill>
            <a:round/>
            <a:headEnd/>
            <a:tailEnd/>
          </a:ln>
        </p:spPr>
        <p:txBody>
          <a:bodyPr wrap="none" anchor="ctr"/>
          <a:lstStyle/>
          <a:p>
            <a:endParaRPr lang="en-US"/>
          </a:p>
        </p:txBody>
      </p:sp>
      <p:sp>
        <p:nvSpPr>
          <p:cNvPr id="26" name="Oval 11"/>
          <p:cNvSpPr>
            <a:spLocks noChangeArrowheads="1"/>
          </p:cNvSpPr>
          <p:nvPr/>
        </p:nvSpPr>
        <p:spPr bwMode="auto">
          <a:xfrm>
            <a:off x="3505200" y="5029200"/>
            <a:ext cx="304800" cy="304800"/>
          </a:xfrm>
          <a:prstGeom prst="ellipse">
            <a:avLst/>
          </a:prstGeom>
          <a:solidFill>
            <a:schemeClr val="accent3">
              <a:lumMod val="50000"/>
            </a:schemeClr>
          </a:solidFill>
          <a:ln w="9525">
            <a:solidFill>
              <a:schemeClr val="tx1"/>
            </a:solidFill>
            <a:round/>
            <a:headEnd/>
            <a:tailEnd/>
          </a:ln>
        </p:spPr>
        <p:txBody>
          <a:bodyPr wrap="none" anchor="ctr"/>
          <a:lstStyle/>
          <a:p>
            <a:endParaRPr lang="en-US"/>
          </a:p>
        </p:txBody>
      </p:sp>
      <p:sp>
        <p:nvSpPr>
          <p:cNvPr id="27" name="Oval 11"/>
          <p:cNvSpPr>
            <a:spLocks noChangeArrowheads="1"/>
          </p:cNvSpPr>
          <p:nvPr/>
        </p:nvSpPr>
        <p:spPr bwMode="auto">
          <a:xfrm>
            <a:off x="3124200" y="3962400"/>
            <a:ext cx="304800" cy="304800"/>
          </a:xfrm>
          <a:prstGeom prst="ellipse">
            <a:avLst/>
          </a:prstGeom>
          <a:solidFill>
            <a:schemeClr val="accent3">
              <a:lumMod val="50000"/>
            </a:schemeClr>
          </a:solidFill>
          <a:ln w="9525">
            <a:solidFill>
              <a:schemeClr val="tx1"/>
            </a:solidFill>
            <a:round/>
            <a:headEnd/>
            <a:tailEnd/>
          </a:ln>
        </p:spPr>
        <p:txBody>
          <a:bodyPr wrap="none" anchor="ctr"/>
          <a:lstStyle/>
          <a:p>
            <a:endParaRPr lang="en-US"/>
          </a:p>
        </p:txBody>
      </p:sp>
      <p:sp>
        <p:nvSpPr>
          <p:cNvPr id="28" name="Oval 11"/>
          <p:cNvSpPr>
            <a:spLocks noChangeArrowheads="1"/>
          </p:cNvSpPr>
          <p:nvPr/>
        </p:nvSpPr>
        <p:spPr bwMode="auto">
          <a:xfrm>
            <a:off x="2743200" y="3581400"/>
            <a:ext cx="304800" cy="304800"/>
          </a:xfrm>
          <a:prstGeom prst="ellipse">
            <a:avLst/>
          </a:prstGeom>
          <a:solidFill>
            <a:schemeClr val="accent3">
              <a:lumMod val="50000"/>
            </a:schemeClr>
          </a:solidFill>
          <a:ln w="9525">
            <a:solidFill>
              <a:schemeClr val="tx1"/>
            </a:solidFill>
            <a:round/>
            <a:headEnd/>
            <a:tailEnd/>
          </a:ln>
        </p:spPr>
        <p:txBody>
          <a:bodyPr wrap="none" anchor="ctr"/>
          <a:lstStyle/>
          <a:p>
            <a:endParaRPr lang="en-US"/>
          </a:p>
        </p:txBody>
      </p:sp>
      <p:sp>
        <p:nvSpPr>
          <p:cNvPr id="29" name="Oval 15"/>
          <p:cNvSpPr>
            <a:spLocks noChangeArrowheads="1"/>
          </p:cNvSpPr>
          <p:nvPr/>
        </p:nvSpPr>
        <p:spPr bwMode="auto">
          <a:xfrm>
            <a:off x="4953000" y="3124200"/>
            <a:ext cx="304800" cy="304800"/>
          </a:xfrm>
          <a:prstGeom prst="ellipse">
            <a:avLst/>
          </a:prstGeom>
          <a:solidFill>
            <a:schemeClr val="accent3">
              <a:lumMod val="50000"/>
            </a:schemeClr>
          </a:solidFill>
          <a:ln w="9525">
            <a:solidFill>
              <a:schemeClr val="tx1"/>
            </a:solidFill>
            <a:round/>
            <a:headEnd/>
            <a:tailEnd/>
          </a:ln>
        </p:spPr>
        <p:txBody>
          <a:bodyPr wrap="none" anchor="ctr"/>
          <a:lstStyle/>
          <a:p>
            <a:endParaRPr lang="en-US"/>
          </a:p>
        </p:txBody>
      </p:sp>
      <p:sp>
        <p:nvSpPr>
          <p:cNvPr id="30" name="Oval 15"/>
          <p:cNvSpPr>
            <a:spLocks noChangeArrowheads="1"/>
          </p:cNvSpPr>
          <p:nvPr/>
        </p:nvSpPr>
        <p:spPr bwMode="auto">
          <a:xfrm>
            <a:off x="4038600" y="3657600"/>
            <a:ext cx="304800" cy="304800"/>
          </a:xfrm>
          <a:prstGeom prst="ellipse">
            <a:avLst/>
          </a:prstGeom>
          <a:solidFill>
            <a:schemeClr val="accent3">
              <a:lumMod val="50000"/>
            </a:schemeClr>
          </a:solidFill>
          <a:ln w="9525">
            <a:solidFill>
              <a:schemeClr val="tx1"/>
            </a:solidFill>
            <a:round/>
            <a:headEnd/>
            <a:tailEnd/>
          </a:ln>
        </p:spPr>
        <p:txBody>
          <a:bodyPr wrap="none" anchor="ctr"/>
          <a:lstStyle/>
          <a:p>
            <a:endParaRPr lang="en-US"/>
          </a:p>
        </p:txBody>
      </p:sp>
      <p:sp>
        <p:nvSpPr>
          <p:cNvPr id="31" name="Oval 15"/>
          <p:cNvSpPr>
            <a:spLocks noChangeArrowheads="1"/>
          </p:cNvSpPr>
          <p:nvPr/>
        </p:nvSpPr>
        <p:spPr bwMode="auto">
          <a:xfrm>
            <a:off x="5791200" y="3048000"/>
            <a:ext cx="304800" cy="304800"/>
          </a:xfrm>
          <a:prstGeom prst="ellipse">
            <a:avLst/>
          </a:prstGeom>
          <a:solidFill>
            <a:schemeClr val="accent3">
              <a:lumMod val="50000"/>
            </a:schemeClr>
          </a:solidFill>
          <a:ln w="9525">
            <a:solidFill>
              <a:schemeClr val="tx1"/>
            </a:solidFill>
            <a:round/>
            <a:headEnd/>
            <a:tailEnd/>
          </a:ln>
        </p:spPr>
        <p:txBody>
          <a:bodyPr wrap="none" anchor="ctr"/>
          <a:lstStyle/>
          <a:p>
            <a:endParaRPr lang="en-US"/>
          </a:p>
        </p:txBody>
      </p:sp>
      <p:sp>
        <p:nvSpPr>
          <p:cNvPr id="32" name="Oval 15"/>
          <p:cNvSpPr>
            <a:spLocks noChangeArrowheads="1"/>
          </p:cNvSpPr>
          <p:nvPr/>
        </p:nvSpPr>
        <p:spPr bwMode="auto">
          <a:xfrm>
            <a:off x="4114800" y="4724400"/>
            <a:ext cx="304800" cy="304800"/>
          </a:xfrm>
          <a:prstGeom prst="ellipse">
            <a:avLst/>
          </a:prstGeom>
          <a:solidFill>
            <a:schemeClr val="accent3">
              <a:lumMod val="50000"/>
            </a:schemeClr>
          </a:solidFill>
          <a:ln w="9525">
            <a:solidFill>
              <a:schemeClr val="tx1"/>
            </a:solidFill>
            <a:round/>
            <a:headEnd/>
            <a:tailEnd/>
          </a:ln>
        </p:spPr>
        <p:txBody>
          <a:bodyPr wrap="none" anchor="ctr"/>
          <a:lstStyle/>
          <a:p>
            <a:endParaRPr lang="en-US"/>
          </a:p>
        </p:txBody>
      </p:sp>
      <p:sp>
        <p:nvSpPr>
          <p:cNvPr id="33" name="Oval 15"/>
          <p:cNvSpPr>
            <a:spLocks noChangeArrowheads="1"/>
          </p:cNvSpPr>
          <p:nvPr/>
        </p:nvSpPr>
        <p:spPr bwMode="auto">
          <a:xfrm>
            <a:off x="3657600" y="3276600"/>
            <a:ext cx="304800" cy="304800"/>
          </a:xfrm>
          <a:prstGeom prst="ellipse">
            <a:avLst/>
          </a:prstGeom>
          <a:solidFill>
            <a:schemeClr val="accent3">
              <a:lumMod val="50000"/>
            </a:schemeClr>
          </a:solidFill>
          <a:ln w="9525">
            <a:solidFill>
              <a:schemeClr val="tx1"/>
            </a:solidFill>
            <a:round/>
            <a:headEnd/>
            <a:tailEnd/>
          </a:ln>
        </p:spPr>
        <p:txBody>
          <a:bodyPr wrap="none" anchor="ctr"/>
          <a:lstStyle/>
          <a:p>
            <a:endParaRPr lang="en-US"/>
          </a:p>
        </p:txBody>
      </p:sp>
      <p:sp>
        <p:nvSpPr>
          <p:cNvPr id="7" name="Oval 15"/>
          <p:cNvSpPr>
            <a:spLocks noChangeArrowheads="1"/>
          </p:cNvSpPr>
          <p:nvPr/>
        </p:nvSpPr>
        <p:spPr bwMode="auto">
          <a:xfrm>
            <a:off x="6019800" y="4572000"/>
            <a:ext cx="304800" cy="304800"/>
          </a:xfrm>
          <a:prstGeom prst="ellipse">
            <a:avLst/>
          </a:prstGeom>
          <a:solidFill>
            <a:schemeClr val="bg2">
              <a:lumMod val="60000"/>
              <a:lumOff val="40000"/>
            </a:schemeClr>
          </a:solidFill>
          <a:ln w="9525">
            <a:solidFill>
              <a:schemeClr val="tx1"/>
            </a:solidFill>
            <a:round/>
            <a:headEnd/>
            <a:tailEnd/>
          </a:ln>
        </p:spPr>
        <p:txBody>
          <a:bodyPr wrap="none" anchor="ctr"/>
          <a:lstStyle/>
          <a:p>
            <a:endParaRPr lang="en-US"/>
          </a:p>
        </p:txBody>
      </p:sp>
      <p:sp>
        <p:nvSpPr>
          <p:cNvPr id="8" name="Oval 15"/>
          <p:cNvSpPr>
            <a:spLocks noChangeArrowheads="1"/>
          </p:cNvSpPr>
          <p:nvPr/>
        </p:nvSpPr>
        <p:spPr bwMode="auto">
          <a:xfrm>
            <a:off x="5486400" y="4648200"/>
            <a:ext cx="304800" cy="304800"/>
          </a:xfrm>
          <a:prstGeom prst="ellipse">
            <a:avLst/>
          </a:prstGeom>
          <a:solidFill>
            <a:schemeClr val="bg2">
              <a:lumMod val="60000"/>
              <a:lumOff val="40000"/>
            </a:schemeClr>
          </a:solidFill>
          <a:ln w="9525">
            <a:solidFill>
              <a:schemeClr val="tx1"/>
            </a:solidFill>
            <a:round/>
            <a:headEnd/>
            <a:tailEnd/>
          </a:ln>
        </p:spPr>
        <p:txBody>
          <a:bodyPr wrap="none" anchor="ctr"/>
          <a:lstStyle/>
          <a:p>
            <a:endParaRPr lang="en-US"/>
          </a:p>
        </p:txBody>
      </p:sp>
      <p:sp>
        <p:nvSpPr>
          <p:cNvPr id="9" name="Oval 15"/>
          <p:cNvSpPr>
            <a:spLocks noChangeArrowheads="1"/>
          </p:cNvSpPr>
          <p:nvPr/>
        </p:nvSpPr>
        <p:spPr bwMode="auto">
          <a:xfrm>
            <a:off x="6096000" y="4114800"/>
            <a:ext cx="304800" cy="304800"/>
          </a:xfrm>
          <a:prstGeom prst="ellipse">
            <a:avLst/>
          </a:prstGeom>
          <a:solidFill>
            <a:schemeClr val="bg2">
              <a:lumMod val="60000"/>
              <a:lumOff val="40000"/>
            </a:schemeClr>
          </a:solidFill>
          <a:ln w="9525">
            <a:solidFill>
              <a:schemeClr val="tx1"/>
            </a:solidFill>
            <a:round/>
            <a:headEnd/>
            <a:tailEnd/>
          </a:ln>
        </p:spPr>
        <p:txBody>
          <a:bodyPr wrap="none" anchor="ctr"/>
          <a:lstStyle/>
          <a:p>
            <a:endParaRPr lang="en-US"/>
          </a:p>
        </p:txBody>
      </p:sp>
      <p:sp>
        <p:nvSpPr>
          <p:cNvPr id="10" name="Oval 15"/>
          <p:cNvSpPr>
            <a:spLocks noChangeArrowheads="1"/>
          </p:cNvSpPr>
          <p:nvPr/>
        </p:nvSpPr>
        <p:spPr bwMode="auto">
          <a:xfrm>
            <a:off x="5638800" y="3733800"/>
            <a:ext cx="304800" cy="304800"/>
          </a:xfrm>
          <a:prstGeom prst="ellipse">
            <a:avLst/>
          </a:prstGeom>
          <a:solidFill>
            <a:schemeClr val="bg2">
              <a:lumMod val="60000"/>
              <a:lumOff val="40000"/>
            </a:schemeClr>
          </a:solidFill>
          <a:ln w="9525">
            <a:solidFill>
              <a:schemeClr val="tx1"/>
            </a:solidFill>
            <a:round/>
            <a:headEnd/>
            <a:tailEnd/>
          </a:ln>
        </p:spPr>
        <p:txBody>
          <a:bodyPr wrap="none" anchor="ctr"/>
          <a:lstStyle/>
          <a:p>
            <a:endParaRPr lang="en-US"/>
          </a:p>
        </p:txBody>
      </p:sp>
      <p:sp>
        <p:nvSpPr>
          <p:cNvPr id="11" name="Oval 15"/>
          <p:cNvSpPr>
            <a:spLocks noChangeArrowheads="1"/>
          </p:cNvSpPr>
          <p:nvPr/>
        </p:nvSpPr>
        <p:spPr bwMode="auto">
          <a:xfrm>
            <a:off x="5029200" y="4114800"/>
            <a:ext cx="304800" cy="304800"/>
          </a:xfrm>
          <a:prstGeom prst="ellipse">
            <a:avLst/>
          </a:prstGeom>
          <a:solidFill>
            <a:schemeClr val="bg2">
              <a:lumMod val="60000"/>
              <a:lumOff val="40000"/>
            </a:schemeClr>
          </a:solidFill>
          <a:ln w="9525">
            <a:solidFill>
              <a:schemeClr val="tx1"/>
            </a:solidFill>
            <a:round/>
            <a:headEnd/>
            <a:tailEnd/>
          </a:ln>
        </p:spPr>
        <p:txBody>
          <a:bodyPr wrap="none" anchor="ctr"/>
          <a:lstStyle/>
          <a:p>
            <a:endParaRPr lang="en-US"/>
          </a:p>
        </p:txBody>
      </p:sp>
      <p:sp>
        <p:nvSpPr>
          <p:cNvPr id="12" name="Oval 11"/>
          <p:cNvSpPr>
            <a:spLocks noChangeArrowheads="1"/>
          </p:cNvSpPr>
          <p:nvPr/>
        </p:nvSpPr>
        <p:spPr bwMode="auto">
          <a:xfrm>
            <a:off x="3886200" y="4191000"/>
            <a:ext cx="304800" cy="304800"/>
          </a:xfrm>
          <a:prstGeom prst="ellipse">
            <a:avLst/>
          </a:prstGeom>
          <a:solidFill>
            <a:srgbClr val="00B0F0"/>
          </a:solidFill>
          <a:ln w="9525">
            <a:solidFill>
              <a:schemeClr val="tx1"/>
            </a:solidFill>
            <a:round/>
            <a:headEnd/>
            <a:tailEnd/>
          </a:ln>
        </p:spPr>
        <p:txBody>
          <a:bodyPr wrap="none" anchor="ctr"/>
          <a:lstStyle/>
          <a:p>
            <a:endParaRPr lang="en-US"/>
          </a:p>
        </p:txBody>
      </p:sp>
      <p:sp>
        <p:nvSpPr>
          <p:cNvPr id="13" name="Oval 11"/>
          <p:cNvSpPr>
            <a:spLocks noChangeArrowheads="1"/>
          </p:cNvSpPr>
          <p:nvPr/>
        </p:nvSpPr>
        <p:spPr bwMode="auto">
          <a:xfrm>
            <a:off x="3200400" y="4648200"/>
            <a:ext cx="304800" cy="304800"/>
          </a:xfrm>
          <a:prstGeom prst="ellipse">
            <a:avLst/>
          </a:prstGeom>
          <a:solidFill>
            <a:srgbClr val="00B0F0"/>
          </a:solidFill>
          <a:ln w="9525">
            <a:solidFill>
              <a:schemeClr val="tx1"/>
            </a:solidFill>
            <a:round/>
            <a:headEnd/>
            <a:tailEnd/>
          </a:ln>
        </p:spPr>
        <p:txBody>
          <a:bodyPr wrap="none" anchor="ctr"/>
          <a:lstStyle/>
          <a:p>
            <a:endParaRPr lang="en-US"/>
          </a:p>
        </p:txBody>
      </p:sp>
      <p:sp>
        <p:nvSpPr>
          <p:cNvPr id="14" name="Oval 11"/>
          <p:cNvSpPr>
            <a:spLocks noChangeArrowheads="1"/>
          </p:cNvSpPr>
          <p:nvPr/>
        </p:nvSpPr>
        <p:spPr bwMode="auto">
          <a:xfrm>
            <a:off x="3505200" y="5029200"/>
            <a:ext cx="304800" cy="304800"/>
          </a:xfrm>
          <a:prstGeom prst="ellipse">
            <a:avLst/>
          </a:prstGeom>
          <a:solidFill>
            <a:srgbClr val="00B0F0"/>
          </a:solidFill>
          <a:ln w="9525">
            <a:solidFill>
              <a:schemeClr val="tx1"/>
            </a:solidFill>
            <a:round/>
            <a:headEnd/>
            <a:tailEnd/>
          </a:ln>
        </p:spPr>
        <p:txBody>
          <a:bodyPr wrap="none" anchor="ctr"/>
          <a:lstStyle/>
          <a:p>
            <a:endParaRPr lang="en-US"/>
          </a:p>
        </p:txBody>
      </p:sp>
      <p:sp>
        <p:nvSpPr>
          <p:cNvPr id="15" name="Oval 11"/>
          <p:cNvSpPr>
            <a:spLocks noChangeArrowheads="1"/>
          </p:cNvSpPr>
          <p:nvPr/>
        </p:nvSpPr>
        <p:spPr bwMode="auto">
          <a:xfrm>
            <a:off x="3124200" y="3962400"/>
            <a:ext cx="304800" cy="304800"/>
          </a:xfrm>
          <a:prstGeom prst="ellipse">
            <a:avLst/>
          </a:prstGeom>
          <a:solidFill>
            <a:srgbClr val="00B0F0"/>
          </a:solidFill>
          <a:ln w="9525">
            <a:solidFill>
              <a:schemeClr val="tx1"/>
            </a:solidFill>
            <a:round/>
            <a:headEnd/>
            <a:tailEnd/>
          </a:ln>
        </p:spPr>
        <p:txBody>
          <a:bodyPr wrap="none" anchor="ctr"/>
          <a:lstStyle/>
          <a:p>
            <a:endParaRPr lang="en-US"/>
          </a:p>
        </p:txBody>
      </p:sp>
      <p:sp>
        <p:nvSpPr>
          <p:cNvPr id="16" name="Oval 11"/>
          <p:cNvSpPr>
            <a:spLocks noChangeArrowheads="1"/>
          </p:cNvSpPr>
          <p:nvPr/>
        </p:nvSpPr>
        <p:spPr bwMode="auto">
          <a:xfrm>
            <a:off x="2743200" y="3581400"/>
            <a:ext cx="304800" cy="304800"/>
          </a:xfrm>
          <a:prstGeom prst="ellipse">
            <a:avLst/>
          </a:prstGeom>
          <a:solidFill>
            <a:srgbClr val="00B0F0"/>
          </a:solidFill>
          <a:ln w="9525">
            <a:solidFill>
              <a:schemeClr val="tx1"/>
            </a:solidFill>
            <a:round/>
            <a:headEnd/>
            <a:tailEnd/>
          </a:ln>
        </p:spPr>
        <p:txBody>
          <a:bodyPr wrap="none" anchor="ctr"/>
          <a:lstStyle/>
          <a:p>
            <a:endParaRPr lang="en-US"/>
          </a:p>
        </p:txBody>
      </p:sp>
      <p:cxnSp>
        <p:nvCxnSpPr>
          <p:cNvPr id="35" name="Straight Connector 34"/>
          <p:cNvCxnSpPr/>
          <p:nvPr/>
        </p:nvCxnSpPr>
        <p:spPr>
          <a:xfrm>
            <a:off x="4572000" y="2819400"/>
            <a:ext cx="228600" cy="3048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15"/>
          <p:cNvSpPr>
            <a:spLocks noChangeArrowheads="1"/>
          </p:cNvSpPr>
          <p:nvPr/>
        </p:nvSpPr>
        <p:spPr bwMode="auto">
          <a:xfrm>
            <a:off x="4038600" y="3657600"/>
            <a:ext cx="304800" cy="304800"/>
          </a:xfrm>
          <a:prstGeom prst="ellipse">
            <a:avLst/>
          </a:prstGeom>
          <a:solidFill>
            <a:srgbClr val="00B0F0"/>
          </a:solidFill>
          <a:ln w="9525">
            <a:solidFill>
              <a:schemeClr val="tx1"/>
            </a:solidFill>
            <a:round/>
            <a:headEnd/>
            <a:tailEnd/>
          </a:ln>
        </p:spPr>
        <p:txBody>
          <a:bodyPr wrap="none" anchor="ctr"/>
          <a:lstStyle/>
          <a:p>
            <a:endParaRPr lang="en-US"/>
          </a:p>
        </p:txBody>
      </p:sp>
      <p:sp>
        <p:nvSpPr>
          <p:cNvPr id="37" name="Oval 15"/>
          <p:cNvSpPr>
            <a:spLocks noChangeArrowheads="1"/>
          </p:cNvSpPr>
          <p:nvPr/>
        </p:nvSpPr>
        <p:spPr bwMode="auto">
          <a:xfrm>
            <a:off x="4114800" y="4724400"/>
            <a:ext cx="304800" cy="304800"/>
          </a:xfrm>
          <a:prstGeom prst="ellipse">
            <a:avLst/>
          </a:prstGeom>
          <a:solidFill>
            <a:srgbClr val="00B0F0"/>
          </a:solidFill>
          <a:ln w="9525">
            <a:solidFill>
              <a:schemeClr val="tx1"/>
            </a:solidFill>
            <a:round/>
            <a:headEnd/>
            <a:tailEnd/>
          </a:ln>
        </p:spPr>
        <p:txBody>
          <a:bodyPr wrap="none" anchor="ctr"/>
          <a:lstStyle/>
          <a:p>
            <a:endParaRPr lang="en-US"/>
          </a:p>
        </p:txBody>
      </p:sp>
      <p:sp>
        <p:nvSpPr>
          <p:cNvPr id="38" name="Oval 15"/>
          <p:cNvSpPr>
            <a:spLocks noChangeArrowheads="1"/>
          </p:cNvSpPr>
          <p:nvPr/>
        </p:nvSpPr>
        <p:spPr bwMode="auto">
          <a:xfrm>
            <a:off x="3657600" y="3276600"/>
            <a:ext cx="304800" cy="304800"/>
          </a:xfrm>
          <a:prstGeom prst="ellipse">
            <a:avLst/>
          </a:prstGeom>
          <a:solidFill>
            <a:srgbClr val="00B0F0"/>
          </a:solidFill>
          <a:ln w="9525">
            <a:solidFill>
              <a:schemeClr val="tx1"/>
            </a:solidFill>
            <a:round/>
            <a:headEnd/>
            <a:tailEnd/>
          </a:ln>
        </p:spPr>
        <p:txBody>
          <a:bodyPr wrap="none" anchor="ctr"/>
          <a:lstStyle/>
          <a:p>
            <a:endParaRPr lang="en-US"/>
          </a:p>
        </p:txBody>
      </p:sp>
      <p:sp>
        <p:nvSpPr>
          <p:cNvPr id="41" name="Oval 15"/>
          <p:cNvSpPr>
            <a:spLocks noChangeArrowheads="1"/>
          </p:cNvSpPr>
          <p:nvPr/>
        </p:nvSpPr>
        <p:spPr bwMode="auto">
          <a:xfrm>
            <a:off x="4953000" y="3124200"/>
            <a:ext cx="304800" cy="304800"/>
          </a:xfrm>
          <a:prstGeom prst="ellipse">
            <a:avLst/>
          </a:prstGeom>
          <a:solidFill>
            <a:schemeClr val="bg2">
              <a:lumMod val="60000"/>
              <a:lumOff val="40000"/>
            </a:schemeClr>
          </a:solidFill>
          <a:ln w="9525">
            <a:solidFill>
              <a:schemeClr val="tx1"/>
            </a:solidFill>
            <a:round/>
            <a:headEnd/>
            <a:tailEnd/>
          </a:ln>
        </p:spPr>
        <p:txBody>
          <a:bodyPr wrap="none" anchor="ctr"/>
          <a:lstStyle/>
          <a:p>
            <a:endParaRPr lang="en-US"/>
          </a:p>
        </p:txBody>
      </p:sp>
      <p:sp>
        <p:nvSpPr>
          <p:cNvPr id="42" name="Oval 15"/>
          <p:cNvSpPr>
            <a:spLocks noChangeArrowheads="1"/>
          </p:cNvSpPr>
          <p:nvPr/>
        </p:nvSpPr>
        <p:spPr bwMode="auto">
          <a:xfrm>
            <a:off x="5791200" y="3048000"/>
            <a:ext cx="304800" cy="304800"/>
          </a:xfrm>
          <a:prstGeom prst="ellipse">
            <a:avLst/>
          </a:prstGeom>
          <a:solidFill>
            <a:schemeClr val="bg2">
              <a:lumMod val="60000"/>
              <a:lumOff val="40000"/>
            </a:schemeClr>
          </a:solidFill>
          <a:ln w="9525">
            <a:solidFill>
              <a:schemeClr val="tx1"/>
            </a:solidFill>
            <a:round/>
            <a:headEnd/>
            <a:tailEnd/>
          </a:ln>
        </p:spPr>
        <p:txBody>
          <a:bodyPr wrap="none" anchor="ctr"/>
          <a:lstStyle/>
          <a:p>
            <a:endParaRPr lang="en-US"/>
          </a:p>
        </p:txBody>
      </p:sp>
    </p:spTree>
    <p:custDataLst>
      <p:tags r:id="rId1"/>
    </p:custDataLst>
  </p:cSld>
  <p:clrMapOvr>
    <a:masterClrMapping/>
  </p:clrMapOvr>
  <p:transition spd="med" advTm="2501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41" grpId="0" animBg="1"/>
      <p:bldP spid="4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Compared to Supervised Baselines</a:t>
            </a:r>
            <a:endParaRPr lang="en-US" dirty="0"/>
          </a:p>
        </p:txBody>
      </p:sp>
      <p:sp>
        <p:nvSpPr>
          <p:cNvPr id="4" name="Slide Number Placeholder 3"/>
          <p:cNvSpPr>
            <a:spLocks noGrp="1"/>
          </p:cNvSpPr>
          <p:nvPr>
            <p:ph type="sldNum" sz="quarter" idx="11"/>
          </p:nvPr>
        </p:nvSpPr>
        <p:spPr/>
        <p:txBody>
          <a:bodyPr/>
          <a:lstStyle/>
          <a:p>
            <a:pPr>
              <a:defRPr/>
            </a:pPr>
            <a:r>
              <a:rPr lang="en-US" altLang="zh-TW" smtClean="0"/>
              <a:t>Page </a:t>
            </a:r>
            <a:fld id="{C83F18D4-0D70-44DE-A8FF-A8D5002D1168}" type="slidenum">
              <a:rPr lang="en-US" altLang="zh-TW" smtClean="0"/>
              <a:pPr>
                <a:defRPr/>
              </a:pPr>
              <a:t>17</a:t>
            </a:fld>
            <a:endParaRPr lang="en-US" altLang="zh-TW"/>
          </a:p>
        </p:txBody>
      </p:sp>
      <p:sp>
        <p:nvSpPr>
          <p:cNvPr id="8" name="Content Placeholder 2"/>
          <p:cNvSpPr>
            <a:spLocks noGrp="1"/>
          </p:cNvSpPr>
          <p:nvPr>
            <p:ph idx="1"/>
          </p:nvPr>
        </p:nvSpPr>
        <p:spPr>
          <a:xfrm>
            <a:off x="457200" y="1219200"/>
            <a:ext cx="8229600" cy="4038600"/>
          </a:xfrm>
        </p:spPr>
        <p:txBody>
          <a:bodyPr/>
          <a:lstStyle/>
          <a:p>
            <a:r>
              <a:rPr lang="en-US" dirty="0" smtClean="0"/>
              <a:t>Results on 20 newsgroups</a:t>
            </a:r>
            <a:endParaRPr lang="en-US" dirty="0"/>
          </a:p>
        </p:txBody>
      </p:sp>
      <p:graphicFrame>
        <p:nvGraphicFramePr>
          <p:cNvPr id="11" name="Chart 10"/>
          <p:cNvGraphicFramePr/>
          <p:nvPr/>
        </p:nvGraphicFramePr>
        <p:xfrm>
          <a:off x="457200" y="1676400"/>
          <a:ext cx="7924800" cy="4876800"/>
        </p:xfrm>
        <a:graphic>
          <a:graphicData uri="http://schemas.openxmlformats.org/drawingml/2006/chart">
            <c:chart xmlns:c="http://schemas.openxmlformats.org/drawingml/2006/chart" xmlns:r="http://schemas.openxmlformats.org/officeDocument/2006/relationships" r:id="rId4"/>
          </a:graphicData>
        </a:graphic>
      </p:graphicFrame>
      <p:cxnSp>
        <p:nvCxnSpPr>
          <p:cNvPr id="12" name="Straight Connector 11"/>
          <p:cNvCxnSpPr/>
          <p:nvPr/>
        </p:nvCxnSpPr>
        <p:spPr>
          <a:xfrm>
            <a:off x="4114800" y="2362200"/>
            <a:ext cx="39624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953000" y="2133600"/>
            <a:ext cx="31242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spd="med" advTm="2128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457200" y="990600"/>
            <a:ext cx="8382000" cy="5029200"/>
          </a:xfrm>
        </p:spPr>
        <p:txBody>
          <a:bodyPr/>
          <a:lstStyle/>
          <a:p>
            <a:r>
              <a:rPr lang="en-US" dirty="0" smtClean="0"/>
              <a:t>It is possible to classify documents into multiple (hierarchical) categories</a:t>
            </a:r>
          </a:p>
          <a:p>
            <a:pPr lvl="1"/>
            <a:r>
              <a:rPr lang="en-US" dirty="0" smtClean="0"/>
              <a:t>Via embedding text and labels in a semantic representation space</a:t>
            </a:r>
          </a:p>
          <a:p>
            <a:r>
              <a:rPr lang="en-US" dirty="0" smtClean="0"/>
              <a:t>We have:</a:t>
            </a:r>
          </a:p>
          <a:p>
            <a:pPr lvl="1">
              <a:spcBef>
                <a:spcPts val="1000"/>
              </a:spcBef>
            </a:pPr>
            <a:r>
              <a:rPr lang="en-US" dirty="0" smtClean="0"/>
              <a:t>A systematic comparison of different representations</a:t>
            </a:r>
          </a:p>
          <a:p>
            <a:pPr lvl="1">
              <a:spcBef>
                <a:spcPts val="1000"/>
              </a:spcBef>
            </a:pPr>
            <a:r>
              <a:rPr lang="en-US" dirty="0" smtClean="0"/>
              <a:t>Study </a:t>
            </a:r>
            <a:r>
              <a:rPr lang="en-US" dirty="0" err="1" smtClean="0"/>
              <a:t>dataless</a:t>
            </a:r>
            <a:r>
              <a:rPr lang="en-US" dirty="0" smtClean="0"/>
              <a:t> hierarchical classification</a:t>
            </a:r>
          </a:p>
          <a:p>
            <a:pPr lvl="2">
              <a:spcBef>
                <a:spcPts val="1000"/>
              </a:spcBef>
            </a:pPr>
            <a:r>
              <a:rPr lang="en-US" b="0" dirty="0" smtClean="0"/>
              <a:t>Bottom-up vs. Top-down</a:t>
            </a:r>
          </a:p>
          <a:p>
            <a:pPr lvl="1">
              <a:spcBef>
                <a:spcPts val="1000"/>
              </a:spcBef>
            </a:pPr>
            <a:r>
              <a:rPr lang="en-US" dirty="0" smtClean="0"/>
              <a:t>Perform bootstrapping improve classification performance</a:t>
            </a:r>
          </a:p>
          <a:p>
            <a:pPr>
              <a:spcBef>
                <a:spcPts val="1000"/>
              </a:spcBef>
            </a:pPr>
            <a:r>
              <a:rPr lang="en-US" altLang="zh-CN" dirty="0" smtClean="0"/>
              <a:t>T</a:t>
            </a:r>
            <a:r>
              <a:rPr lang="en-US" dirty="0" smtClean="0"/>
              <a:t>he classification quality is better than it looks from the evaluation</a:t>
            </a:r>
          </a:p>
          <a:p>
            <a:pPr>
              <a:spcBef>
                <a:spcPts val="1000"/>
              </a:spcBef>
            </a:pPr>
            <a:r>
              <a:rPr lang="en-US" altLang="zh-CN" dirty="0" smtClean="0"/>
              <a:t>Possibility of classifying </a:t>
            </a:r>
            <a:r>
              <a:rPr lang="en-US" dirty="0" smtClean="0"/>
              <a:t>document in a larger, open-domain label space</a:t>
            </a:r>
          </a:p>
          <a:p>
            <a:r>
              <a:rPr lang="en-US" sz="2000" dirty="0" smtClean="0">
                <a:hlinkClick r:id="rId4"/>
              </a:rPr>
              <a:t>http://cogcomp.cs.illinois.edu/page/software_view/DatalessHC</a:t>
            </a:r>
            <a:endParaRPr lang="en-US" sz="2000" dirty="0"/>
          </a:p>
        </p:txBody>
      </p:sp>
      <p:sp>
        <p:nvSpPr>
          <p:cNvPr id="4" name="Slide Number Placeholder 3"/>
          <p:cNvSpPr>
            <a:spLocks noGrp="1"/>
          </p:cNvSpPr>
          <p:nvPr>
            <p:ph type="sldNum" sz="quarter" idx="11"/>
          </p:nvPr>
        </p:nvSpPr>
        <p:spPr/>
        <p:txBody>
          <a:bodyPr/>
          <a:lstStyle/>
          <a:p>
            <a:pPr>
              <a:defRPr/>
            </a:pPr>
            <a:r>
              <a:rPr lang="en-US" altLang="zh-TW" smtClean="0"/>
              <a:t>Page </a:t>
            </a:r>
            <a:fld id="{C83F18D4-0D70-44DE-A8FF-A8D5002D1168}" type="slidenum">
              <a:rPr lang="en-US" altLang="zh-TW" smtClean="0"/>
              <a:pPr>
                <a:defRPr/>
              </a:pPr>
              <a:t>18</a:t>
            </a:fld>
            <a:endParaRPr lang="en-US" altLang="zh-TW"/>
          </a:p>
        </p:txBody>
      </p:sp>
      <p:sp>
        <p:nvSpPr>
          <p:cNvPr id="5" name="Title 4"/>
          <p:cNvSpPr txBox="1">
            <a:spLocks/>
          </p:cNvSpPr>
          <p:nvPr/>
        </p:nvSpPr>
        <p:spPr bwMode="auto">
          <a:xfrm>
            <a:off x="6400800" y="381000"/>
            <a:ext cx="2743200" cy="68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smtClean="0">
                <a:ln>
                  <a:noFill/>
                </a:ln>
                <a:solidFill>
                  <a:srgbClr val="FF0000"/>
                </a:solidFill>
                <a:effectLst/>
                <a:uLnTx/>
                <a:uFillTx/>
                <a:latin typeface="+mj-lt"/>
                <a:ea typeface="+mj-ea"/>
                <a:cs typeface="+mj-cs"/>
              </a:rPr>
              <a:t>Thank you!</a:t>
            </a:r>
            <a:endParaRPr kumimoji="0" lang="en-US" sz="2800" b="0" i="0" u="none" strike="noStrike" kern="0" cap="none" spc="0" normalizeH="0" baseline="0" noProof="0" dirty="0">
              <a:ln>
                <a:noFill/>
              </a:ln>
              <a:solidFill>
                <a:srgbClr val="FF0000"/>
              </a:solidFill>
              <a:effectLst/>
              <a:uLnTx/>
              <a:uFillTx/>
              <a:latin typeface="+mj-lt"/>
              <a:ea typeface="+mj-ea"/>
              <a:cs typeface="+mj-cs"/>
            </a:endParaRPr>
          </a:p>
        </p:txBody>
      </p:sp>
    </p:spTree>
    <p:custDataLst>
      <p:tags r:id="rId1"/>
    </p:custDataLst>
  </p:cSld>
  <p:clrMapOvr>
    <a:masterClrMapping/>
  </p:clrMapOvr>
  <p:transition spd="med" advTm="8626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762000" y="3505200"/>
            <a:ext cx="7772400" cy="1362075"/>
          </a:xfrm>
        </p:spPr>
        <p:txBody>
          <a:bodyPr/>
          <a:lstStyle/>
          <a:p>
            <a:pPr algn="ctr"/>
            <a:r>
              <a:rPr lang="en-US" dirty="0" smtClean="0"/>
              <a:t>Thank you!</a:t>
            </a:r>
            <a:endParaRPr lang="en-US" dirty="0"/>
          </a:p>
        </p:txBody>
      </p:sp>
      <p:sp>
        <p:nvSpPr>
          <p:cNvPr id="6" name="Text Placeholder 5"/>
          <p:cNvSpPr>
            <a:spLocks noGrp="1"/>
          </p:cNvSpPr>
          <p:nvPr>
            <p:ph type="body" idx="1"/>
          </p:nvPr>
        </p:nvSpPr>
        <p:spPr>
          <a:xfrm>
            <a:off x="609600" y="990600"/>
            <a:ext cx="7772400" cy="1500187"/>
          </a:xfrm>
        </p:spPr>
        <p:txBody>
          <a:bodyPr/>
          <a:lstStyle/>
          <a:p>
            <a:endParaRPr lang="en-US" dirty="0"/>
          </a:p>
        </p:txBody>
      </p:sp>
      <p:sp>
        <p:nvSpPr>
          <p:cNvPr id="4" name="Slide Number Placeholder 3"/>
          <p:cNvSpPr>
            <a:spLocks noGrp="1"/>
          </p:cNvSpPr>
          <p:nvPr>
            <p:ph type="sldNum" sz="quarter" idx="11"/>
          </p:nvPr>
        </p:nvSpPr>
        <p:spPr/>
        <p:txBody>
          <a:bodyPr/>
          <a:lstStyle/>
          <a:p>
            <a:pPr>
              <a:defRPr/>
            </a:pPr>
            <a:r>
              <a:rPr lang="en-US" altLang="zh-TW" smtClean="0"/>
              <a:t>Page </a:t>
            </a:r>
            <a:fld id="{C83F18D4-0D70-44DE-A8FF-A8D5002D1168}" type="slidenum">
              <a:rPr lang="en-US" altLang="zh-TW" smtClean="0"/>
              <a:pPr>
                <a:defRPr/>
              </a:pPr>
              <a:t>19</a:t>
            </a:fld>
            <a:endParaRPr lang="en-US" altLang="zh-TW"/>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Classification</a:t>
            </a:r>
            <a:endParaRPr lang="en-US" dirty="0"/>
          </a:p>
        </p:txBody>
      </p:sp>
      <p:sp>
        <p:nvSpPr>
          <p:cNvPr id="3" name="Content Placeholder 2"/>
          <p:cNvSpPr>
            <a:spLocks noGrp="1"/>
          </p:cNvSpPr>
          <p:nvPr>
            <p:ph idx="1"/>
          </p:nvPr>
        </p:nvSpPr>
        <p:spPr>
          <a:xfrm>
            <a:off x="457200" y="1219200"/>
            <a:ext cx="8229600" cy="2209800"/>
          </a:xfrm>
          <a:solidFill>
            <a:schemeClr val="bg2">
              <a:lumMod val="20000"/>
              <a:lumOff val="80000"/>
            </a:schemeClr>
          </a:solidFill>
        </p:spPr>
        <p:txBody>
          <a:bodyPr/>
          <a:lstStyle/>
          <a:p>
            <a:pPr algn="just"/>
            <a:r>
              <a:rPr lang="en-US" dirty="0" smtClean="0"/>
              <a:t>On Feb. 8, Dong Nguyen announced that he would be removing his hit game </a:t>
            </a:r>
            <a:r>
              <a:rPr lang="en-US" dirty="0" err="1" smtClean="0">
                <a:solidFill>
                  <a:srgbClr val="0070C0"/>
                </a:solidFill>
              </a:rPr>
              <a:t>Flappy</a:t>
            </a:r>
            <a:r>
              <a:rPr lang="en-US" dirty="0" smtClean="0"/>
              <a:t> </a:t>
            </a:r>
            <a:r>
              <a:rPr lang="en-US" dirty="0" smtClean="0">
                <a:solidFill>
                  <a:srgbClr val="0070C0"/>
                </a:solidFill>
              </a:rPr>
              <a:t>Bird</a:t>
            </a:r>
            <a:r>
              <a:rPr lang="en-US" dirty="0" smtClean="0"/>
              <a:t> from both the </a:t>
            </a:r>
            <a:r>
              <a:rPr lang="en-US" dirty="0" err="1" smtClean="0">
                <a:solidFill>
                  <a:srgbClr val="0070C0"/>
                </a:solidFill>
              </a:rPr>
              <a:t>iOS</a:t>
            </a:r>
            <a:r>
              <a:rPr lang="en-US" dirty="0" smtClean="0"/>
              <a:t> and </a:t>
            </a:r>
            <a:r>
              <a:rPr lang="en-US" dirty="0" smtClean="0">
                <a:solidFill>
                  <a:srgbClr val="0070C0"/>
                </a:solidFill>
              </a:rPr>
              <a:t>Android</a:t>
            </a:r>
            <a:r>
              <a:rPr lang="en-US" dirty="0" smtClean="0"/>
              <a:t> </a:t>
            </a:r>
            <a:r>
              <a:rPr lang="en-US" dirty="0" smtClean="0">
                <a:solidFill>
                  <a:srgbClr val="0070C0"/>
                </a:solidFill>
              </a:rPr>
              <a:t>app</a:t>
            </a:r>
            <a:r>
              <a:rPr lang="en-US" dirty="0" smtClean="0"/>
              <a:t> </a:t>
            </a:r>
            <a:r>
              <a:rPr lang="en-US" dirty="0" smtClean="0">
                <a:solidFill>
                  <a:srgbClr val="0070C0"/>
                </a:solidFill>
              </a:rPr>
              <a:t>stores</a:t>
            </a:r>
            <a:r>
              <a:rPr lang="en-US" dirty="0" smtClean="0"/>
              <a:t>, saying that the success of the </a:t>
            </a:r>
            <a:r>
              <a:rPr lang="en-US" dirty="0" smtClean="0">
                <a:solidFill>
                  <a:srgbClr val="0070C0"/>
                </a:solidFill>
              </a:rPr>
              <a:t>game</a:t>
            </a:r>
            <a:r>
              <a:rPr lang="en-US" dirty="0" smtClean="0"/>
              <a:t> is something he never wanted. Some fans of the </a:t>
            </a:r>
            <a:r>
              <a:rPr lang="en-US" dirty="0" smtClean="0">
                <a:solidFill>
                  <a:srgbClr val="0070C0"/>
                </a:solidFill>
              </a:rPr>
              <a:t>game</a:t>
            </a:r>
            <a:r>
              <a:rPr lang="en-US" dirty="0" smtClean="0"/>
              <a:t> took it personally, replying that they would either kill Nguyen or kill themselves if he followed through with his decision.</a:t>
            </a:r>
          </a:p>
          <a:p>
            <a:pPr algn="ctr">
              <a:buFont typeface="Wingdings" pitchFamily="-64" charset="2"/>
              <a:buNone/>
            </a:pPr>
            <a:r>
              <a:rPr lang="en-US" altLang="en-US" dirty="0" smtClean="0">
                <a:solidFill>
                  <a:srgbClr val="0000FF"/>
                </a:solidFill>
              </a:rPr>
              <a:t>Pick a label:</a:t>
            </a:r>
          </a:p>
          <a:p>
            <a:pPr algn="ctr">
              <a:buFont typeface="Wingdings" pitchFamily="-64" charset="2"/>
              <a:buNone/>
            </a:pPr>
            <a:r>
              <a:rPr lang="en-US" altLang="en-US" dirty="0" smtClean="0"/>
              <a:t>Class1      or    Class2  ?</a:t>
            </a:r>
          </a:p>
          <a:p>
            <a:pPr algn="ctr">
              <a:buFont typeface="Wingdings" pitchFamily="-64" charset="2"/>
              <a:buNone/>
            </a:pPr>
            <a:endParaRPr lang="en-US" altLang="en-US" dirty="0" smtClean="0"/>
          </a:p>
          <a:p>
            <a:pPr algn="just"/>
            <a:endParaRPr lang="en-US" dirty="0" smtClean="0"/>
          </a:p>
        </p:txBody>
      </p:sp>
      <p:sp>
        <p:nvSpPr>
          <p:cNvPr id="4" name="Slide Number Placeholder 3"/>
          <p:cNvSpPr>
            <a:spLocks noGrp="1"/>
          </p:cNvSpPr>
          <p:nvPr>
            <p:ph type="sldNum" sz="quarter" idx="11"/>
          </p:nvPr>
        </p:nvSpPr>
        <p:spPr/>
        <p:txBody>
          <a:bodyPr/>
          <a:lstStyle/>
          <a:p>
            <a:pPr>
              <a:defRPr/>
            </a:pPr>
            <a:r>
              <a:rPr lang="en-US" altLang="zh-TW" smtClean="0"/>
              <a:t>Page </a:t>
            </a:r>
            <a:fld id="{C83F18D4-0D70-44DE-A8FF-A8D5002D1168}" type="slidenum">
              <a:rPr lang="en-US" altLang="zh-TW" smtClean="0"/>
              <a:pPr>
                <a:defRPr/>
              </a:pPr>
              <a:t>2</a:t>
            </a:fld>
            <a:endParaRPr lang="en-US" altLang="zh-TW"/>
          </a:p>
        </p:txBody>
      </p:sp>
      <p:sp>
        <p:nvSpPr>
          <p:cNvPr id="5" name="Rectangle 4"/>
          <p:cNvSpPr/>
          <p:nvPr/>
        </p:nvSpPr>
        <p:spPr>
          <a:xfrm>
            <a:off x="2514600" y="3886200"/>
            <a:ext cx="4267200" cy="566309"/>
          </a:xfrm>
          <a:prstGeom prst="rect">
            <a:avLst/>
          </a:prstGeom>
          <a:solidFill>
            <a:srgbClr val="FFFFCC"/>
          </a:solidFill>
          <a:ln>
            <a:solidFill>
              <a:schemeClr val="bg2"/>
            </a:solidFill>
          </a:ln>
        </p:spPr>
        <p:txBody>
          <a:bodyPr wrap="square">
            <a:spAutoFit/>
          </a:bodyPr>
          <a:lstStyle/>
          <a:p>
            <a:pPr algn="ctr">
              <a:lnSpc>
                <a:spcPct val="110000"/>
              </a:lnSpc>
              <a:buFont typeface="Wingdings" pitchFamily="-64" charset="2"/>
              <a:buNone/>
            </a:pPr>
            <a:r>
              <a:rPr lang="en-US" altLang="en-US" sz="2800" i="1" dirty="0" smtClean="0">
                <a:solidFill>
                  <a:srgbClr val="00B0F0"/>
                </a:solidFill>
                <a:latin typeface="Calibri" panose="020F0502020204030204" pitchFamily="34" charset="0"/>
              </a:rPr>
              <a:t>Mobile </a:t>
            </a:r>
            <a:r>
              <a:rPr lang="en-US" altLang="zh-CN" sz="2800" i="1" dirty="0" smtClean="0">
                <a:solidFill>
                  <a:srgbClr val="00B0F0"/>
                </a:solidFill>
                <a:latin typeface="Calibri" panose="020F0502020204030204" pitchFamily="34" charset="0"/>
              </a:rPr>
              <a:t>Game </a:t>
            </a:r>
            <a:r>
              <a:rPr lang="en-US" altLang="en-US" sz="2800" dirty="0" smtClean="0">
                <a:latin typeface="Calibri" panose="020F0502020204030204" pitchFamily="34" charset="0"/>
              </a:rPr>
              <a:t>or</a:t>
            </a:r>
            <a:r>
              <a:rPr lang="en-US" altLang="en-US" sz="2800" i="1" dirty="0" smtClean="0">
                <a:solidFill>
                  <a:srgbClr val="FF0000"/>
                </a:solidFill>
                <a:latin typeface="Calibri" panose="020F0502020204030204" pitchFamily="34" charset="0"/>
              </a:rPr>
              <a:t> Sports</a:t>
            </a:r>
            <a:r>
              <a:rPr lang="en-US" altLang="en-US" sz="2800" i="1" dirty="0" smtClean="0">
                <a:latin typeface="Calibri" panose="020F0502020204030204" pitchFamily="34" charset="0"/>
              </a:rPr>
              <a:t>?</a:t>
            </a:r>
            <a:endParaRPr lang="en-US" altLang="en-US" sz="3200" i="1" dirty="0">
              <a:latin typeface="Calibri" panose="020F0502020204030204" pitchFamily="34" charset="0"/>
            </a:endParaRPr>
          </a:p>
        </p:txBody>
      </p:sp>
      <p:sp>
        <p:nvSpPr>
          <p:cNvPr id="6" name="Rectangle 5"/>
          <p:cNvSpPr/>
          <p:nvPr/>
        </p:nvSpPr>
        <p:spPr>
          <a:xfrm>
            <a:off x="457200" y="4572000"/>
            <a:ext cx="8153400" cy="461665"/>
          </a:xfrm>
          <a:prstGeom prst="rect">
            <a:avLst/>
          </a:prstGeom>
        </p:spPr>
        <p:txBody>
          <a:bodyPr wrap="square">
            <a:spAutoFit/>
          </a:bodyPr>
          <a:lstStyle/>
          <a:p>
            <a:pPr marL="342900" lvl="1" indent="-342900">
              <a:buClr>
                <a:schemeClr val="bg2"/>
              </a:buClr>
              <a:buSzPct val="75000"/>
              <a:buFont typeface="Wingdings" pitchFamily="2" charset="2"/>
              <a:buChar char="n"/>
            </a:pPr>
            <a:r>
              <a:rPr lang="en-US" altLang="en-US" sz="2400" dirty="0" smtClean="0">
                <a:solidFill>
                  <a:srgbClr val="FF0000"/>
                </a:solidFill>
                <a:latin typeface="+mj-lt"/>
              </a:rPr>
              <a:t>Labels </a:t>
            </a:r>
            <a:r>
              <a:rPr lang="en-US" altLang="en-US" sz="2400" dirty="0" smtClean="0">
                <a:latin typeface="+mj-lt"/>
              </a:rPr>
              <a:t>carry a lot of information! </a:t>
            </a:r>
          </a:p>
        </p:txBody>
      </p:sp>
      <p:sp>
        <p:nvSpPr>
          <p:cNvPr id="7" name="Rectangle 6"/>
          <p:cNvSpPr/>
          <p:nvPr/>
        </p:nvSpPr>
        <p:spPr>
          <a:xfrm>
            <a:off x="457200" y="5105400"/>
            <a:ext cx="7924800" cy="800219"/>
          </a:xfrm>
          <a:prstGeom prst="rect">
            <a:avLst/>
          </a:prstGeom>
        </p:spPr>
        <p:txBody>
          <a:bodyPr wrap="square">
            <a:spAutoFit/>
          </a:bodyPr>
          <a:lstStyle/>
          <a:p>
            <a:pPr marL="342900" lvl="1" indent="-342900">
              <a:buClr>
                <a:schemeClr val="bg2"/>
              </a:buClr>
              <a:buSzPct val="75000"/>
              <a:buFont typeface="Wingdings" pitchFamily="2" charset="2"/>
              <a:buChar char="n"/>
            </a:pPr>
            <a:r>
              <a:rPr lang="en-US" altLang="en-US" sz="2400" dirty="0" smtClean="0">
                <a:latin typeface="+mj-lt"/>
              </a:rPr>
              <a:t>But </a:t>
            </a:r>
            <a:r>
              <a:rPr lang="en-US" altLang="zh-CN" sz="2400" dirty="0" smtClean="0">
                <a:latin typeface="+mj-lt"/>
              </a:rPr>
              <a:t>traditional </a:t>
            </a:r>
            <a:r>
              <a:rPr lang="en-US" altLang="en-US" sz="2400" dirty="0" smtClean="0">
                <a:latin typeface="+mj-lt"/>
              </a:rPr>
              <a:t>approaches are not using it</a:t>
            </a:r>
          </a:p>
          <a:p>
            <a:pPr marL="742950" lvl="2" indent="-342900">
              <a:buSzPct val="75000"/>
            </a:pPr>
            <a:r>
              <a:rPr lang="en-US" altLang="en-US" sz="2200" dirty="0" smtClean="0">
                <a:solidFill>
                  <a:srgbClr val="0000FF"/>
                </a:solidFill>
                <a:latin typeface="+mj-lt"/>
              </a:rPr>
              <a:t>Models are trained with “numbers or IDs” as labels</a:t>
            </a:r>
          </a:p>
        </p:txBody>
      </p:sp>
    </p:spTree>
    <p:custDataLst>
      <p:tags r:id="rId1"/>
    </p:custDataLst>
  </p:cSld>
  <p:clrMapOvr>
    <a:masterClrMapping/>
  </p:clrMapOvr>
  <p:transition spd="med" advTm="6948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linds(horizontal)">
                                      <p:cBhvr>
                                        <p:cTn id="7" dur="500"/>
                                        <p:tgtEl>
                                          <p:spTgt spid="3">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5" grpId="0" animBg="1"/>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Text Categorization</a:t>
            </a:r>
            <a:endParaRPr lang="en-US" dirty="0"/>
          </a:p>
        </p:txBody>
      </p:sp>
      <p:sp>
        <p:nvSpPr>
          <p:cNvPr id="4" name="Slide Number Placeholder 3"/>
          <p:cNvSpPr>
            <a:spLocks noGrp="1"/>
          </p:cNvSpPr>
          <p:nvPr>
            <p:ph type="sldNum" sz="quarter" idx="11"/>
          </p:nvPr>
        </p:nvSpPr>
        <p:spPr/>
        <p:txBody>
          <a:bodyPr/>
          <a:lstStyle/>
          <a:p>
            <a:pPr>
              <a:defRPr/>
            </a:pPr>
            <a:r>
              <a:rPr lang="en-US" altLang="zh-TW" smtClean="0"/>
              <a:t>Page </a:t>
            </a:r>
            <a:fld id="{C83F18D4-0D70-44DE-A8FF-A8D5002D1168}" type="slidenum">
              <a:rPr lang="en-US" altLang="zh-TW" smtClean="0"/>
              <a:pPr>
                <a:defRPr/>
              </a:pPr>
              <a:t>20</a:t>
            </a:fld>
            <a:endParaRPr lang="en-US" altLang="zh-TW"/>
          </a:p>
        </p:txBody>
      </p:sp>
      <p:pic>
        <p:nvPicPr>
          <p:cNvPr id="6146" name="Picture 2"/>
          <p:cNvPicPr>
            <a:picLocks noChangeAspect="1" noChangeArrowheads="1"/>
          </p:cNvPicPr>
          <p:nvPr/>
        </p:nvPicPr>
        <p:blipFill>
          <a:blip r:embed="rId4" cstate="print"/>
          <a:srcRect/>
          <a:stretch>
            <a:fillRect/>
          </a:stretch>
        </p:blipFill>
        <p:spPr bwMode="auto">
          <a:xfrm>
            <a:off x="1143000" y="1295400"/>
            <a:ext cx="2743199" cy="3072383"/>
          </a:xfrm>
          <a:prstGeom prst="rect">
            <a:avLst/>
          </a:prstGeom>
          <a:noFill/>
          <a:ln w="9525">
            <a:noFill/>
            <a:miter lim="800000"/>
            <a:headEnd/>
            <a:tailEnd/>
          </a:ln>
        </p:spPr>
      </p:pic>
      <p:pic>
        <p:nvPicPr>
          <p:cNvPr id="9" name="Picture 2"/>
          <p:cNvPicPr>
            <a:picLocks noChangeAspect="1" noChangeArrowheads="1"/>
          </p:cNvPicPr>
          <p:nvPr/>
        </p:nvPicPr>
        <p:blipFill>
          <a:blip r:embed="rId4" cstate="print"/>
          <a:srcRect/>
          <a:stretch>
            <a:fillRect/>
          </a:stretch>
        </p:blipFill>
        <p:spPr bwMode="auto">
          <a:xfrm>
            <a:off x="4724400" y="1295400"/>
            <a:ext cx="2743199" cy="3072383"/>
          </a:xfrm>
          <a:prstGeom prst="rect">
            <a:avLst/>
          </a:prstGeom>
          <a:noFill/>
          <a:ln w="9525">
            <a:noFill/>
            <a:miter lim="800000"/>
            <a:headEnd/>
            <a:tailEnd/>
          </a:ln>
        </p:spPr>
      </p:pic>
      <p:sp>
        <p:nvSpPr>
          <p:cNvPr id="11" name="Down Arrow Callout 10"/>
          <p:cNvSpPr/>
          <p:nvPr/>
        </p:nvSpPr>
        <p:spPr>
          <a:xfrm>
            <a:off x="2514600" y="4572000"/>
            <a:ext cx="3581400" cy="914400"/>
          </a:xfrm>
          <a:prstGeom prst="downArrow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FF99"/>
                </a:solidFill>
              </a:rPr>
              <a:t>Training</a:t>
            </a:r>
            <a:endParaRPr lang="en-US" sz="2800" dirty="0">
              <a:solidFill>
                <a:srgbClr val="FFFF99"/>
              </a:solidFill>
            </a:endParaRPr>
          </a:p>
        </p:txBody>
      </p:sp>
      <p:sp>
        <p:nvSpPr>
          <p:cNvPr id="12" name="Rounded Rectangle 11"/>
          <p:cNvSpPr/>
          <p:nvPr/>
        </p:nvSpPr>
        <p:spPr>
          <a:xfrm>
            <a:off x="3276600" y="5562600"/>
            <a:ext cx="2057400" cy="609600"/>
          </a:xfrm>
          <a:prstGeom prst="roundRect">
            <a:avLst/>
          </a:prstGeom>
          <a:solidFill>
            <a:srgbClr val="9EECE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Model</a:t>
            </a:r>
            <a:endParaRPr lang="en-US" sz="2800" dirty="0">
              <a:solidFill>
                <a:schemeClr val="tx1"/>
              </a:solidFill>
            </a:endParaRPr>
          </a:p>
        </p:txBody>
      </p:sp>
      <p:sp>
        <p:nvSpPr>
          <p:cNvPr id="13" name="Rounded Rectangle 12"/>
          <p:cNvSpPr/>
          <p:nvPr/>
        </p:nvSpPr>
        <p:spPr>
          <a:xfrm>
            <a:off x="1905000" y="2209800"/>
            <a:ext cx="1676400"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400" dirty="0" smtClean="0"/>
              <a:t>Class 1</a:t>
            </a:r>
          </a:p>
        </p:txBody>
      </p:sp>
      <p:sp>
        <p:nvSpPr>
          <p:cNvPr id="14" name="Rounded Rectangle 13"/>
          <p:cNvSpPr/>
          <p:nvPr/>
        </p:nvSpPr>
        <p:spPr>
          <a:xfrm>
            <a:off x="5410200" y="2209800"/>
            <a:ext cx="1828800"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400" dirty="0" smtClean="0"/>
              <a:t>Class 2</a:t>
            </a:r>
          </a:p>
        </p:txBody>
      </p:sp>
      <p:sp>
        <p:nvSpPr>
          <p:cNvPr id="16" name="Right Arrow 15"/>
          <p:cNvSpPr/>
          <p:nvPr/>
        </p:nvSpPr>
        <p:spPr>
          <a:xfrm>
            <a:off x="5410200" y="5715000"/>
            <a:ext cx="1371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1905000" y="5715000"/>
            <a:ext cx="1219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6858000" y="5410200"/>
            <a:ext cx="1447800" cy="838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400" dirty="0" smtClean="0"/>
              <a:t>Class 1</a:t>
            </a:r>
          </a:p>
          <a:p>
            <a:pPr algn="ctr"/>
            <a:r>
              <a:rPr lang="en-US" altLang="zh-CN" sz="2400" dirty="0" smtClean="0"/>
              <a:t>Class 2</a:t>
            </a:r>
          </a:p>
        </p:txBody>
      </p:sp>
      <p:sp>
        <p:nvSpPr>
          <p:cNvPr id="19" name="Rectangle 18"/>
          <p:cNvSpPr/>
          <p:nvPr/>
        </p:nvSpPr>
        <p:spPr>
          <a:xfrm>
            <a:off x="5791200" y="5410200"/>
            <a:ext cx="607859"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6148" name="Picture 4"/>
          <p:cNvPicPr>
            <a:picLocks noChangeAspect="1" noChangeArrowheads="1"/>
          </p:cNvPicPr>
          <p:nvPr/>
        </p:nvPicPr>
        <p:blipFill>
          <a:blip r:embed="rId5" cstate="print"/>
          <a:srcRect/>
          <a:stretch>
            <a:fillRect/>
          </a:stretch>
        </p:blipFill>
        <p:spPr bwMode="auto">
          <a:xfrm>
            <a:off x="-1" y="4800601"/>
            <a:ext cx="1839017" cy="2057400"/>
          </a:xfrm>
          <a:prstGeom prst="rect">
            <a:avLst/>
          </a:prstGeom>
          <a:noFill/>
          <a:ln w="9525">
            <a:noFill/>
            <a:miter lim="800000"/>
            <a:headEnd/>
            <a:tailEnd/>
          </a:ln>
        </p:spPr>
      </p:pic>
      <p:sp>
        <p:nvSpPr>
          <p:cNvPr id="15" name="Rounded Rectangle 14"/>
          <p:cNvSpPr/>
          <p:nvPr/>
        </p:nvSpPr>
        <p:spPr>
          <a:xfrm>
            <a:off x="2895600" y="2514600"/>
            <a:ext cx="3048000" cy="2362200"/>
          </a:xfrm>
          <a:prstGeom prst="roundRect">
            <a:avLst/>
          </a:prstGeom>
          <a:solidFill>
            <a:srgbClr val="9EECE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Label/Document</a:t>
            </a:r>
          </a:p>
          <a:p>
            <a:pPr algn="ctr"/>
            <a:r>
              <a:rPr lang="en-US" sz="2800" dirty="0" smtClean="0">
                <a:solidFill>
                  <a:schemeClr val="tx1"/>
                </a:solidFill>
              </a:rPr>
              <a:t>Understanding</a:t>
            </a:r>
            <a:endParaRPr lang="en-US" sz="2800" dirty="0">
              <a:solidFill>
                <a:schemeClr val="tx1"/>
              </a:solidFill>
            </a:endParaRPr>
          </a:p>
        </p:txBody>
      </p:sp>
      <p:sp>
        <p:nvSpPr>
          <p:cNvPr id="20" name="Right Arrow 19"/>
          <p:cNvSpPr/>
          <p:nvPr/>
        </p:nvSpPr>
        <p:spPr>
          <a:xfrm>
            <a:off x="6019800" y="3581400"/>
            <a:ext cx="914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2057400" y="3581400"/>
            <a:ext cx="762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6934200" y="3276600"/>
            <a:ext cx="2133600" cy="1066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400" dirty="0" smtClean="0"/>
              <a:t>Sports</a:t>
            </a:r>
          </a:p>
          <a:p>
            <a:pPr algn="ctr"/>
            <a:r>
              <a:rPr lang="en-US" altLang="zh-CN" sz="2400" dirty="0" smtClean="0"/>
              <a:t>Entertainment</a:t>
            </a:r>
          </a:p>
          <a:p>
            <a:pPr algn="ctr"/>
            <a:r>
              <a:rPr lang="en-US" altLang="zh-CN" sz="2400" dirty="0" smtClean="0"/>
              <a:t>…</a:t>
            </a:r>
          </a:p>
        </p:txBody>
      </p:sp>
      <p:sp>
        <p:nvSpPr>
          <p:cNvPr id="23" name="Rectangle 22"/>
          <p:cNvSpPr/>
          <p:nvPr/>
        </p:nvSpPr>
        <p:spPr>
          <a:xfrm>
            <a:off x="6172200" y="3276600"/>
            <a:ext cx="607859"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24" name="Picture 4"/>
          <p:cNvPicPr>
            <a:picLocks noChangeAspect="1" noChangeArrowheads="1"/>
          </p:cNvPicPr>
          <p:nvPr/>
        </p:nvPicPr>
        <p:blipFill>
          <a:blip r:embed="rId5" cstate="print"/>
          <a:srcRect/>
          <a:stretch>
            <a:fillRect/>
          </a:stretch>
        </p:blipFill>
        <p:spPr bwMode="auto">
          <a:xfrm>
            <a:off x="152399" y="2667001"/>
            <a:ext cx="1839017" cy="2057400"/>
          </a:xfrm>
          <a:prstGeom prst="rect">
            <a:avLst/>
          </a:prstGeom>
          <a:noFill/>
          <a:ln w="9525">
            <a:noFill/>
            <a:miter lim="800000"/>
            <a:headEnd/>
            <a:tailEnd/>
          </a:ln>
        </p:spPr>
      </p:pic>
    </p:spTree>
    <p:custDataLst>
      <p:tags r:id="rId1"/>
    </p:custDataLst>
  </p:cSld>
  <p:clrMapOvr>
    <a:masterClrMapping/>
  </p:clrMapOvr>
  <p:transition spd="med" advTm="4429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0"/>
                                  </p:iterate>
                                  <p:childTnLst>
                                    <p:set>
                                      <p:cBhvr>
                                        <p:cTn id="6" dur="1" fill="hold">
                                          <p:stCondLst>
                                            <p:cond delay="0"/>
                                          </p:stCondLst>
                                        </p:cTn>
                                        <p:tgtEl>
                                          <p:spTgt spid="6146"/>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0"/>
                                  </p:iterate>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iterate type="lt">
                                    <p:tmAbs val="0"/>
                                  </p:iterate>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iterate type="lt">
                                    <p:tmAbs val="0"/>
                                  </p:iterate>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9" presetClass="exit" presetSubtype="0" accel="100000" fill="hold" nodeType="clickEffect">
                                  <p:stCondLst>
                                    <p:cond delay="0"/>
                                  </p:stCondLst>
                                  <p:iterate type="lt">
                                    <p:tmPct val="0"/>
                                  </p:iterate>
                                  <p:childTnLst>
                                    <p:anim calcmode="lin" valueType="num">
                                      <p:cBhvr>
                                        <p:cTn id="32" dur="500"/>
                                        <p:tgtEl>
                                          <p:spTgt spid="6146"/>
                                        </p:tgtEl>
                                        <p:attrNameLst>
                                          <p:attrName>ppt_w</p:attrName>
                                        </p:attrNameLst>
                                      </p:cBhvr>
                                      <p:tavLst>
                                        <p:tav tm="0">
                                          <p:val>
                                            <p:strVal val="ppt_w"/>
                                          </p:val>
                                        </p:tav>
                                        <p:tav tm="100000">
                                          <p:val>
                                            <p:fltVal val="0"/>
                                          </p:val>
                                        </p:tav>
                                      </p:tavLst>
                                    </p:anim>
                                    <p:anim calcmode="lin" valueType="num">
                                      <p:cBhvr>
                                        <p:cTn id="33" dur="500"/>
                                        <p:tgtEl>
                                          <p:spTgt spid="6146"/>
                                        </p:tgtEl>
                                        <p:attrNameLst>
                                          <p:attrName>ppt_h</p:attrName>
                                        </p:attrNameLst>
                                      </p:cBhvr>
                                      <p:tavLst>
                                        <p:tav tm="0">
                                          <p:val>
                                            <p:strVal val="ppt_h"/>
                                          </p:val>
                                        </p:tav>
                                        <p:tav tm="100000">
                                          <p:val>
                                            <p:fltVal val="0"/>
                                          </p:val>
                                        </p:tav>
                                      </p:tavLst>
                                    </p:anim>
                                    <p:anim calcmode="lin" valueType="num">
                                      <p:cBhvr>
                                        <p:cTn id="34" dur="500"/>
                                        <p:tgtEl>
                                          <p:spTgt spid="6146"/>
                                        </p:tgtEl>
                                        <p:attrNameLst>
                                          <p:attrName>style.rotation</p:attrName>
                                        </p:attrNameLst>
                                      </p:cBhvr>
                                      <p:tavLst>
                                        <p:tav tm="0">
                                          <p:val>
                                            <p:fltVal val="0"/>
                                          </p:val>
                                        </p:tav>
                                        <p:tav tm="100000">
                                          <p:val>
                                            <p:fltVal val="360"/>
                                          </p:val>
                                        </p:tav>
                                      </p:tavLst>
                                    </p:anim>
                                    <p:animEffect transition="out" filter="fade">
                                      <p:cBhvr>
                                        <p:cTn id="35" dur="500"/>
                                        <p:tgtEl>
                                          <p:spTgt spid="6146"/>
                                        </p:tgtEl>
                                      </p:cBhvr>
                                    </p:animEffect>
                                    <p:set>
                                      <p:cBhvr>
                                        <p:cTn id="36" dur="1" fill="hold">
                                          <p:stCondLst>
                                            <p:cond delay="499"/>
                                          </p:stCondLst>
                                        </p:cTn>
                                        <p:tgtEl>
                                          <p:spTgt spid="6146"/>
                                        </p:tgtEl>
                                        <p:attrNameLst>
                                          <p:attrName>style.visibility</p:attrName>
                                        </p:attrNameLst>
                                      </p:cBhvr>
                                      <p:to>
                                        <p:strVal val="hidden"/>
                                      </p:to>
                                    </p:set>
                                  </p:childTnLst>
                                </p:cTn>
                              </p:par>
                              <p:par>
                                <p:cTn id="37" presetID="49" presetClass="exit" presetSubtype="0" accel="100000" fill="hold" grpId="1" nodeType="withEffect">
                                  <p:stCondLst>
                                    <p:cond delay="0"/>
                                  </p:stCondLst>
                                  <p:iterate type="lt">
                                    <p:tmPct val="0"/>
                                  </p:iterate>
                                  <p:childTnLst>
                                    <p:anim calcmode="lin" valueType="num">
                                      <p:cBhvr>
                                        <p:cTn id="38" dur="500"/>
                                        <p:tgtEl>
                                          <p:spTgt spid="13"/>
                                        </p:tgtEl>
                                        <p:attrNameLst>
                                          <p:attrName>ppt_w</p:attrName>
                                        </p:attrNameLst>
                                      </p:cBhvr>
                                      <p:tavLst>
                                        <p:tav tm="0">
                                          <p:val>
                                            <p:strVal val="ppt_w"/>
                                          </p:val>
                                        </p:tav>
                                        <p:tav tm="100000">
                                          <p:val>
                                            <p:fltVal val="0"/>
                                          </p:val>
                                        </p:tav>
                                      </p:tavLst>
                                    </p:anim>
                                    <p:anim calcmode="lin" valueType="num">
                                      <p:cBhvr>
                                        <p:cTn id="39" dur="500"/>
                                        <p:tgtEl>
                                          <p:spTgt spid="13"/>
                                        </p:tgtEl>
                                        <p:attrNameLst>
                                          <p:attrName>ppt_h</p:attrName>
                                        </p:attrNameLst>
                                      </p:cBhvr>
                                      <p:tavLst>
                                        <p:tav tm="0">
                                          <p:val>
                                            <p:strVal val="ppt_h"/>
                                          </p:val>
                                        </p:tav>
                                        <p:tav tm="100000">
                                          <p:val>
                                            <p:fltVal val="0"/>
                                          </p:val>
                                        </p:tav>
                                      </p:tavLst>
                                    </p:anim>
                                    <p:anim calcmode="lin" valueType="num">
                                      <p:cBhvr>
                                        <p:cTn id="40" dur="500"/>
                                        <p:tgtEl>
                                          <p:spTgt spid="13"/>
                                        </p:tgtEl>
                                        <p:attrNameLst>
                                          <p:attrName>style.rotation</p:attrName>
                                        </p:attrNameLst>
                                      </p:cBhvr>
                                      <p:tavLst>
                                        <p:tav tm="0">
                                          <p:val>
                                            <p:fltVal val="0"/>
                                          </p:val>
                                        </p:tav>
                                        <p:tav tm="100000">
                                          <p:val>
                                            <p:fltVal val="360"/>
                                          </p:val>
                                        </p:tav>
                                      </p:tavLst>
                                    </p:anim>
                                    <p:animEffect transition="out" filter="fade">
                                      <p:cBhvr>
                                        <p:cTn id="41" dur="500"/>
                                        <p:tgtEl>
                                          <p:spTgt spid="13"/>
                                        </p:tgtEl>
                                      </p:cBhvr>
                                    </p:animEffect>
                                    <p:set>
                                      <p:cBhvr>
                                        <p:cTn id="42" dur="1" fill="hold">
                                          <p:stCondLst>
                                            <p:cond delay="499"/>
                                          </p:stCondLst>
                                        </p:cTn>
                                        <p:tgtEl>
                                          <p:spTgt spid="13"/>
                                        </p:tgtEl>
                                        <p:attrNameLst>
                                          <p:attrName>style.visibility</p:attrName>
                                        </p:attrNameLst>
                                      </p:cBhvr>
                                      <p:to>
                                        <p:strVal val="hidden"/>
                                      </p:to>
                                    </p:set>
                                  </p:childTnLst>
                                </p:cTn>
                              </p:par>
                              <p:par>
                                <p:cTn id="43" presetID="49" presetClass="exit" presetSubtype="0" accel="100000" fill="hold" grpId="1" nodeType="withEffect">
                                  <p:stCondLst>
                                    <p:cond delay="0"/>
                                  </p:stCondLst>
                                  <p:iterate type="lt">
                                    <p:tmPct val="0"/>
                                  </p:iterate>
                                  <p:childTnLst>
                                    <p:anim calcmode="lin" valueType="num">
                                      <p:cBhvr>
                                        <p:cTn id="44" dur="500"/>
                                        <p:tgtEl>
                                          <p:spTgt spid="14"/>
                                        </p:tgtEl>
                                        <p:attrNameLst>
                                          <p:attrName>ppt_w</p:attrName>
                                        </p:attrNameLst>
                                      </p:cBhvr>
                                      <p:tavLst>
                                        <p:tav tm="0">
                                          <p:val>
                                            <p:strVal val="ppt_w"/>
                                          </p:val>
                                        </p:tav>
                                        <p:tav tm="100000">
                                          <p:val>
                                            <p:fltVal val="0"/>
                                          </p:val>
                                        </p:tav>
                                      </p:tavLst>
                                    </p:anim>
                                    <p:anim calcmode="lin" valueType="num">
                                      <p:cBhvr>
                                        <p:cTn id="45" dur="500"/>
                                        <p:tgtEl>
                                          <p:spTgt spid="14"/>
                                        </p:tgtEl>
                                        <p:attrNameLst>
                                          <p:attrName>ppt_h</p:attrName>
                                        </p:attrNameLst>
                                      </p:cBhvr>
                                      <p:tavLst>
                                        <p:tav tm="0">
                                          <p:val>
                                            <p:strVal val="ppt_h"/>
                                          </p:val>
                                        </p:tav>
                                        <p:tav tm="100000">
                                          <p:val>
                                            <p:fltVal val="0"/>
                                          </p:val>
                                        </p:tav>
                                      </p:tavLst>
                                    </p:anim>
                                    <p:anim calcmode="lin" valueType="num">
                                      <p:cBhvr>
                                        <p:cTn id="46" dur="500"/>
                                        <p:tgtEl>
                                          <p:spTgt spid="14"/>
                                        </p:tgtEl>
                                        <p:attrNameLst>
                                          <p:attrName>style.rotation</p:attrName>
                                        </p:attrNameLst>
                                      </p:cBhvr>
                                      <p:tavLst>
                                        <p:tav tm="0">
                                          <p:val>
                                            <p:fltVal val="0"/>
                                          </p:val>
                                        </p:tav>
                                        <p:tav tm="100000">
                                          <p:val>
                                            <p:fltVal val="360"/>
                                          </p:val>
                                        </p:tav>
                                      </p:tavLst>
                                    </p:anim>
                                    <p:animEffect transition="out" filter="fade">
                                      <p:cBhvr>
                                        <p:cTn id="47" dur="500"/>
                                        <p:tgtEl>
                                          <p:spTgt spid="14"/>
                                        </p:tgtEl>
                                      </p:cBhvr>
                                    </p:animEffect>
                                    <p:set>
                                      <p:cBhvr>
                                        <p:cTn id="48" dur="1" fill="hold">
                                          <p:stCondLst>
                                            <p:cond delay="499"/>
                                          </p:stCondLst>
                                        </p:cTn>
                                        <p:tgtEl>
                                          <p:spTgt spid="14"/>
                                        </p:tgtEl>
                                        <p:attrNameLst>
                                          <p:attrName>style.visibility</p:attrName>
                                        </p:attrNameLst>
                                      </p:cBhvr>
                                      <p:to>
                                        <p:strVal val="hidden"/>
                                      </p:to>
                                    </p:set>
                                  </p:childTnLst>
                                </p:cTn>
                              </p:par>
                              <p:par>
                                <p:cTn id="49" presetID="49" presetClass="exit" presetSubtype="0" accel="100000" fill="hold" grpId="1" nodeType="withEffect">
                                  <p:stCondLst>
                                    <p:cond delay="0"/>
                                  </p:stCondLst>
                                  <p:iterate type="lt">
                                    <p:tmPct val="0"/>
                                  </p:iterate>
                                  <p:childTnLst>
                                    <p:anim calcmode="lin" valueType="num">
                                      <p:cBhvr>
                                        <p:cTn id="50" dur="500"/>
                                        <p:tgtEl>
                                          <p:spTgt spid="11"/>
                                        </p:tgtEl>
                                        <p:attrNameLst>
                                          <p:attrName>ppt_w</p:attrName>
                                        </p:attrNameLst>
                                      </p:cBhvr>
                                      <p:tavLst>
                                        <p:tav tm="0">
                                          <p:val>
                                            <p:strVal val="ppt_w"/>
                                          </p:val>
                                        </p:tav>
                                        <p:tav tm="100000">
                                          <p:val>
                                            <p:fltVal val="0"/>
                                          </p:val>
                                        </p:tav>
                                      </p:tavLst>
                                    </p:anim>
                                    <p:anim calcmode="lin" valueType="num">
                                      <p:cBhvr>
                                        <p:cTn id="51" dur="500"/>
                                        <p:tgtEl>
                                          <p:spTgt spid="11"/>
                                        </p:tgtEl>
                                        <p:attrNameLst>
                                          <p:attrName>ppt_h</p:attrName>
                                        </p:attrNameLst>
                                      </p:cBhvr>
                                      <p:tavLst>
                                        <p:tav tm="0">
                                          <p:val>
                                            <p:strVal val="ppt_h"/>
                                          </p:val>
                                        </p:tav>
                                        <p:tav tm="100000">
                                          <p:val>
                                            <p:fltVal val="0"/>
                                          </p:val>
                                        </p:tav>
                                      </p:tavLst>
                                    </p:anim>
                                    <p:anim calcmode="lin" valueType="num">
                                      <p:cBhvr>
                                        <p:cTn id="52" dur="500"/>
                                        <p:tgtEl>
                                          <p:spTgt spid="11"/>
                                        </p:tgtEl>
                                        <p:attrNameLst>
                                          <p:attrName>style.rotation</p:attrName>
                                        </p:attrNameLst>
                                      </p:cBhvr>
                                      <p:tavLst>
                                        <p:tav tm="0">
                                          <p:val>
                                            <p:fltVal val="0"/>
                                          </p:val>
                                        </p:tav>
                                        <p:tav tm="100000">
                                          <p:val>
                                            <p:fltVal val="360"/>
                                          </p:val>
                                        </p:tav>
                                      </p:tavLst>
                                    </p:anim>
                                    <p:animEffect transition="out" filter="fade">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par>
                                <p:cTn id="55" presetID="49" presetClass="exit" presetSubtype="0" accel="100000" fill="hold" nodeType="withEffect">
                                  <p:stCondLst>
                                    <p:cond delay="0"/>
                                  </p:stCondLst>
                                  <p:iterate type="lt">
                                    <p:tmPct val="0"/>
                                  </p:iterate>
                                  <p:childTnLst>
                                    <p:anim calcmode="lin" valueType="num">
                                      <p:cBhvr>
                                        <p:cTn id="56" dur="500"/>
                                        <p:tgtEl>
                                          <p:spTgt spid="9"/>
                                        </p:tgtEl>
                                        <p:attrNameLst>
                                          <p:attrName>ppt_w</p:attrName>
                                        </p:attrNameLst>
                                      </p:cBhvr>
                                      <p:tavLst>
                                        <p:tav tm="0">
                                          <p:val>
                                            <p:strVal val="ppt_w"/>
                                          </p:val>
                                        </p:tav>
                                        <p:tav tm="100000">
                                          <p:val>
                                            <p:fltVal val="0"/>
                                          </p:val>
                                        </p:tav>
                                      </p:tavLst>
                                    </p:anim>
                                    <p:anim calcmode="lin" valueType="num">
                                      <p:cBhvr>
                                        <p:cTn id="57" dur="500"/>
                                        <p:tgtEl>
                                          <p:spTgt spid="9"/>
                                        </p:tgtEl>
                                        <p:attrNameLst>
                                          <p:attrName>ppt_h</p:attrName>
                                        </p:attrNameLst>
                                      </p:cBhvr>
                                      <p:tavLst>
                                        <p:tav tm="0">
                                          <p:val>
                                            <p:strVal val="ppt_h"/>
                                          </p:val>
                                        </p:tav>
                                        <p:tav tm="100000">
                                          <p:val>
                                            <p:fltVal val="0"/>
                                          </p:val>
                                        </p:tav>
                                      </p:tavLst>
                                    </p:anim>
                                    <p:anim calcmode="lin" valueType="num">
                                      <p:cBhvr>
                                        <p:cTn id="58" dur="500"/>
                                        <p:tgtEl>
                                          <p:spTgt spid="9"/>
                                        </p:tgtEl>
                                        <p:attrNameLst>
                                          <p:attrName>style.rotation</p:attrName>
                                        </p:attrNameLst>
                                      </p:cBhvr>
                                      <p:tavLst>
                                        <p:tav tm="0">
                                          <p:val>
                                            <p:fltVal val="0"/>
                                          </p:val>
                                        </p:tav>
                                        <p:tav tm="100000">
                                          <p:val>
                                            <p:fltVal val="360"/>
                                          </p:val>
                                        </p:tav>
                                      </p:tavLst>
                                    </p:anim>
                                    <p:animEffect transition="out" filter="fade">
                                      <p:cBhvr>
                                        <p:cTn id="59" dur="500"/>
                                        <p:tgtEl>
                                          <p:spTgt spid="9"/>
                                        </p:tgtEl>
                                      </p:cBhvr>
                                    </p:animEffect>
                                    <p:set>
                                      <p:cBhvr>
                                        <p:cTn id="60" dur="1" fill="hold">
                                          <p:stCondLst>
                                            <p:cond delay="499"/>
                                          </p:stCondLst>
                                        </p:cTn>
                                        <p:tgtEl>
                                          <p:spTgt spid="9"/>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par>
                                <p:cTn id="73" presetID="49" presetClass="exit" presetSubtype="0" accel="100000" fill="hold" nodeType="withEffect">
                                  <p:stCondLst>
                                    <p:cond delay="0"/>
                                  </p:stCondLst>
                                  <p:childTnLst>
                                    <p:anim calcmode="lin" valueType="num">
                                      <p:cBhvr>
                                        <p:cTn id="74" dur="500"/>
                                        <p:tgtEl>
                                          <p:spTgt spid="6148"/>
                                        </p:tgtEl>
                                        <p:attrNameLst>
                                          <p:attrName>ppt_w</p:attrName>
                                        </p:attrNameLst>
                                      </p:cBhvr>
                                      <p:tavLst>
                                        <p:tav tm="0">
                                          <p:val>
                                            <p:strVal val="ppt_w"/>
                                          </p:val>
                                        </p:tav>
                                        <p:tav tm="100000">
                                          <p:val>
                                            <p:fltVal val="0"/>
                                          </p:val>
                                        </p:tav>
                                      </p:tavLst>
                                    </p:anim>
                                    <p:anim calcmode="lin" valueType="num">
                                      <p:cBhvr>
                                        <p:cTn id="75" dur="500"/>
                                        <p:tgtEl>
                                          <p:spTgt spid="6148"/>
                                        </p:tgtEl>
                                        <p:attrNameLst>
                                          <p:attrName>ppt_h</p:attrName>
                                        </p:attrNameLst>
                                      </p:cBhvr>
                                      <p:tavLst>
                                        <p:tav tm="0">
                                          <p:val>
                                            <p:strVal val="ppt_h"/>
                                          </p:val>
                                        </p:tav>
                                        <p:tav tm="100000">
                                          <p:val>
                                            <p:fltVal val="0"/>
                                          </p:val>
                                        </p:tav>
                                      </p:tavLst>
                                    </p:anim>
                                    <p:anim calcmode="lin" valueType="num">
                                      <p:cBhvr>
                                        <p:cTn id="76" dur="500"/>
                                        <p:tgtEl>
                                          <p:spTgt spid="6148"/>
                                        </p:tgtEl>
                                        <p:attrNameLst>
                                          <p:attrName>style.rotation</p:attrName>
                                        </p:attrNameLst>
                                      </p:cBhvr>
                                      <p:tavLst>
                                        <p:tav tm="0">
                                          <p:val>
                                            <p:fltVal val="0"/>
                                          </p:val>
                                        </p:tav>
                                        <p:tav tm="100000">
                                          <p:val>
                                            <p:fltVal val="360"/>
                                          </p:val>
                                        </p:tav>
                                      </p:tavLst>
                                    </p:anim>
                                    <p:animEffect transition="out" filter="fade">
                                      <p:cBhvr>
                                        <p:cTn id="77" dur="500"/>
                                        <p:tgtEl>
                                          <p:spTgt spid="6148"/>
                                        </p:tgtEl>
                                      </p:cBhvr>
                                    </p:animEffect>
                                    <p:set>
                                      <p:cBhvr>
                                        <p:cTn id="78" dur="1" fill="hold">
                                          <p:stCondLst>
                                            <p:cond delay="499"/>
                                          </p:stCondLst>
                                        </p:cTn>
                                        <p:tgtEl>
                                          <p:spTgt spid="6148"/>
                                        </p:tgtEl>
                                        <p:attrNameLst>
                                          <p:attrName>style.visibility</p:attrName>
                                        </p:attrNameLst>
                                      </p:cBhvr>
                                      <p:to>
                                        <p:strVal val="hidden"/>
                                      </p:to>
                                    </p:set>
                                  </p:childTnLst>
                                </p:cTn>
                              </p:par>
                              <p:par>
                                <p:cTn id="79" presetID="49" presetClass="exit" presetSubtype="0" accel="100000" fill="hold" grpId="1" nodeType="withEffect">
                                  <p:stCondLst>
                                    <p:cond delay="0"/>
                                  </p:stCondLst>
                                  <p:childTnLst>
                                    <p:anim calcmode="lin" valueType="num">
                                      <p:cBhvr>
                                        <p:cTn id="80" dur="500"/>
                                        <p:tgtEl>
                                          <p:spTgt spid="17"/>
                                        </p:tgtEl>
                                        <p:attrNameLst>
                                          <p:attrName>ppt_w</p:attrName>
                                        </p:attrNameLst>
                                      </p:cBhvr>
                                      <p:tavLst>
                                        <p:tav tm="0">
                                          <p:val>
                                            <p:strVal val="ppt_w"/>
                                          </p:val>
                                        </p:tav>
                                        <p:tav tm="100000">
                                          <p:val>
                                            <p:fltVal val="0"/>
                                          </p:val>
                                        </p:tav>
                                      </p:tavLst>
                                    </p:anim>
                                    <p:anim calcmode="lin" valueType="num">
                                      <p:cBhvr>
                                        <p:cTn id="81" dur="500"/>
                                        <p:tgtEl>
                                          <p:spTgt spid="17"/>
                                        </p:tgtEl>
                                        <p:attrNameLst>
                                          <p:attrName>ppt_h</p:attrName>
                                        </p:attrNameLst>
                                      </p:cBhvr>
                                      <p:tavLst>
                                        <p:tav tm="0">
                                          <p:val>
                                            <p:strVal val="ppt_h"/>
                                          </p:val>
                                        </p:tav>
                                        <p:tav tm="100000">
                                          <p:val>
                                            <p:fltVal val="0"/>
                                          </p:val>
                                        </p:tav>
                                      </p:tavLst>
                                    </p:anim>
                                    <p:anim calcmode="lin" valueType="num">
                                      <p:cBhvr>
                                        <p:cTn id="82" dur="500"/>
                                        <p:tgtEl>
                                          <p:spTgt spid="17"/>
                                        </p:tgtEl>
                                        <p:attrNameLst>
                                          <p:attrName>style.rotation</p:attrName>
                                        </p:attrNameLst>
                                      </p:cBhvr>
                                      <p:tavLst>
                                        <p:tav tm="0">
                                          <p:val>
                                            <p:fltVal val="0"/>
                                          </p:val>
                                        </p:tav>
                                        <p:tav tm="100000">
                                          <p:val>
                                            <p:fltVal val="360"/>
                                          </p:val>
                                        </p:tav>
                                      </p:tavLst>
                                    </p:anim>
                                    <p:animEffect transition="out" filter="fade">
                                      <p:cBhvr>
                                        <p:cTn id="83" dur="500"/>
                                        <p:tgtEl>
                                          <p:spTgt spid="17"/>
                                        </p:tgtEl>
                                      </p:cBhvr>
                                    </p:animEffect>
                                    <p:set>
                                      <p:cBhvr>
                                        <p:cTn id="84" dur="1" fill="hold">
                                          <p:stCondLst>
                                            <p:cond delay="499"/>
                                          </p:stCondLst>
                                        </p:cTn>
                                        <p:tgtEl>
                                          <p:spTgt spid="17"/>
                                        </p:tgtEl>
                                        <p:attrNameLst>
                                          <p:attrName>style.visibility</p:attrName>
                                        </p:attrNameLst>
                                      </p:cBhvr>
                                      <p:to>
                                        <p:strVal val="hidden"/>
                                      </p:to>
                                    </p:set>
                                  </p:childTnLst>
                                </p:cTn>
                              </p:par>
                              <p:par>
                                <p:cTn id="85" presetID="49" presetClass="exit" presetSubtype="0" accel="100000" fill="hold" grpId="1" nodeType="withEffect">
                                  <p:stCondLst>
                                    <p:cond delay="0"/>
                                  </p:stCondLst>
                                  <p:childTnLst>
                                    <p:anim calcmode="lin" valueType="num">
                                      <p:cBhvr>
                                        <p:cTn id="86" dur="500"/>
                                        <p:tgtEl>
                                          <p:spTgt spid="12"/>
                                        </p:tgtEl>
                                        <p:attrNameLst>
                                          <p:attrName>ppt_w</p:attrName>
                                        </p:attrNameLst>
                                      </p:cBhvr>
                                      <p:tavLst>
                                        <p:tav tm="0">
                                          <p:val>
                                            <p:strVal val="ppt_w"/>
                                          </p:val>
                                        </p:tav>
                                        <p:tav tm="100000">
                                          <p:val>
                                            <p:fltVal val="0"/>
                                          </p:val>
                                        </p:tav>
                                      </p:tavLst>
                                    </p:anim>
                                    <p:anim calcmode="lin" valueType="num">
                                      <p:cBhvr>
                                        <p:cTn id="87" dur="500"/>
                                        <p:tgtEl>
                                          <p:spTgt spid="12"/>
                                        </p:tgtEl>
                                        <p:attrNameLst>
                                          <p:attrName>ppt_h</p:attrName>
                                        </p:attrNameLst>
                                      </p:cBhvr>
                                      <p:tavLst>
                                        <p:tav tm="0">
                                          <p:val>
                                            <p:strVal val="ppt_h"/>
                                          </p:val>
                                        </p:tav>
                                        <p:tav tm="100000">
                                          <p:val>
                                            <p:fltVal val="0"/>
                                          </p:val>
                                        </p:tav>
                                      </p:tavLst>
                                    </p:anim>
                                    <p:anim calcmode="lin" valueType="num">
                                      <p:cBhvr>
                                        <p:cTn id="88" dur="500"/>
                                        <p:tgtEl>
                                          <p:spTgt spid="12"/>
                                        </p:tgtEl>
                                        <p:attrNameLst>
                                          <p:attrName>style.rotation</p:attrName>
                                        </p:attrNameLst>
                                      </p:cBhvr>
                                      <p:tavLst>
                                        <p:tav tm="0">
                                          <p:val>
                                            <p:fltVal val="0"/>
                                          </p:val>
                                        </p:tav>
                                        <p:tav tm="100000">
                                          <p:val>
                                            <p:fltVal val="360"/>
                                          </p:val>
                                        </p:tav>
                                      </p:tavLst>
                                    </p:anim>
                                    <p:animEffect transition="out" filter="fade">
                                      <p:cBhvr>
                                        <p:cTn id="89" dur="500"/>
                                        <p:tgtEl>
                                          <p:spTgt spid="12"/>
                                        </p:tgtEl>
                                      </p:cBhvr>
                                    </p:animEffect>
                                    <p:set>
                                      <p:cBhvr>
                                        <p:cTn id="90" dur="1" fill="hold">
                                          <p:stCondLst>
                                            <p:cond delay="499"/>
                                          </p:stCondLst>
                                        </p:cTn>
                                        <p:tgtEl>
                                          <p:spTgt spid="12"/>
                                        </p:tgtEl>
                                        <p:attrNameLst>
                                          <p:attrName>style.visibility</p:attrName>
                                        </p:attrNameLst>
                                      </p:cBhvr>
                                      <p:to>
                                        <p:strVal val="hidden"/>
                                      </p:to>
                                    </p:set>
                                  </p:childTnLst>
                                </p:cTn>
                              </p:par>
                              <p:par>
                                <p:cTn id="91" presetID="49" presetClass="exit" presetSubtype="0" accel="100000" fill="hold" grpId="1" nodeType="withEffect">
                                  <p:stCondLst>
                                    <p:cond delay="0"/>
                                  </p:stCondLst>
                                  <p:childTnLst>
                                    <p:anim calcmode="lin" valueType="num">
                                      <p:cBhvr>
                                        <p:cTn id="92" dur="500"/>
                                        <p:tgtEl>
                                          <p:spTgt spid="19"/>
                                        </p:tgtEl>
                                        <p:attrNameLst>
                                          <p:attrName>ppt_w</p:attrName>
                                        </p:attrNameLst>
                                      </p:cBhvr>
                                      <p:tavLst>
                                        <p:tav tm="0">
                                          <p:val>
                                            <p:strVal val="ppt_w"/>
                                          </p:val>
                                        </p:tav>
                                        <p:tav tm="100000">
                                          <p:val>
                                            <p:fltVal val="0"/>
                                          </p:val>
                                        </p:tav>
                                      </p:tavLst>
                                    </p:anim>
                                    <p:anim calcmode="lin" valueType="num">
                                      <p:cBhvr>
                                        <p:cTn id="93" dur="500"/>
                                        <p:tgtEl>
                                          <p:spTgt spid="19"/>
                                        </p:tgtEl>
                                        <p:attrNameLst>
                                          <p:attrName>ppt_h</p:attrName>
                                        </p:attrNameLst>
                                      </p:cBhvr>
                                      <p:tavLst>
                                        <p:tav tm="0">
                                          <p:val>
                                            <p:strVal val="ppt_h"/>
                                          </p:val>
                                        </p:tav>
                                        <p:tav tm="100000">
                                          <p:val>
                                            <p:fltVal val="0"/>
                                          </p:val>
                                        </p:tav>
                                      </p:tavLst>
                                    </p:anim>
                                    <p:anim calcmode="lin" valueType="num">
                                      <p:cBhvr>
                                        <p:cTn id="94" dur="500"/>
                                        <p:tgtEl>
                                          <p:spTgt spid="19"/>
                                        </p:tgtEl>
                                        <p:attrNameLst>
                                          <p:attrName>style.rotation</p:attrName>
                                        </p:attrNameLst>
                                      </p:cBhvr>
                                      <p:tavLst>
                                        <p:tav tm="0">
                                          <p:val>
                                            <p:fltVal val="0"/>
                                          </p:val>
                                        </p:tav>
                                        <p:tav tm="100000">
                                          <p:val>
                                            <p:fltVal val="360"/>
                                          </p:val>
                                        </p:tav>
                                      </p:tavLst>
                                    </p:anim>
                                    <p:animEffect transition="out" filter="fade">
                                      <p:cBhvr>
                                        <p:cTn id="95" dur="500"/>
                                        <p:tgtEl>
                                          <p:spTgt spid="19"/>
                                        </p:tgtEl>
                                      </p:cBhvr>
                                    </p:animEffect>
                                    <p:set>
                                      <p:cBhvr>
                                        <p:cTn id="96" dur="1" fill="hold">
                                          <p:stCondLst>
                                            <p:cond delay="499"/>
                                          </p:stCondLst>
                                        </p:cTn>
                                        <p:tgtEl>
                                          <p:spTgt spid="19"/>
                                        </p:tgtEl>
                                        <p:attrNameLst>
                                          <p:attrName>style.visibility</p:attrName>
                                        </p:attrNameLst>
                                      </p:cBhvr>
                                      <p:to>
                                        <p:strVal val="hidden"/>
                                      </p:to>
                                    </p:set>
                                  </p:childTnLst>
                                </p:cTn>
                              </p:par>
                              <p:par>
                                <p:cTn id="97" presetID="49" presetClass="exit" presetSubtype="0" accel="100000" fill="hold" grpId="1" nodeType="withEffect">
                                  <p:stCondLst>
                                    <p:cond delay="0"/>
                                  </p:stCondLst>
                                  <p:childTnLst>
                                    <p:anim calcmode="lin" valueType="num">
                                      <p:cBhvr>
                                        <p:cTn id="98" dur="500"/>
                                        <p:tgtEl>
                                          <p:spTgt spid="16"/>
                                        </p:tgtEl>
                                        <p:attrNameLst>
                                          <p:attrName>ppt_w</p:attrName>
                                        </p:attrNameLst>
                                      </p:cBhvr>
                                      <p:tavLst>
                                        <p:tav tm="0">
                                          <p:val>
                                            <p:strVal val="ppt_w"/>
                                          </p:val>
                                        </p:tav>
                                        <p:tav tm="100000">
                                          <p:val>
                                            <p:fltVal val="0"/>
                                          </p:val>
                                        </p:tav>
                                      </p:tavLst>
                                    </p:anim>
                                    <p:anim calcmode="lin" valueType="num">
                                      <p:cBhvr>
                                        <p:cTn id="99" dur="500"/>
                                        <p:tgtEl>
                                          <p:spTgt spid="16"/>
                                        </p:tgtEl>
                                        <p:attrNameLst>
                                          <p:attrName>ppt_h</p:attrName>
                                        </p:attrNameLst>
                                      </p:cBhvr>
                                      <p:tavLst>
                                        <p:tav tm="0">
                                          <p:val>
                                            <p:strVal val="ppt_h"/>
                                          </p:val>
                                        </p:tav>
                                        <p:tav tm="100000">
                                          <p:val>
                                            <p:fltVal val="0"/>
                                          </p:val>
                                        </p:tav>
                                      </p:tavLst>
                                    </p:anim>
                                    <p:anim calcmode="lin" valueType="num">
                                      <p:cBhvr>
                                        <p:cTn id="100" dur="500"/>
                                        <p:tgtEl>
                                          <p:spTgt spid="16"/>
                                        </p:tgtEl>
                                        <p:attrNameLst>
                                          <p:attrName>style.rotation</p:attrName>
                                        </p:attrNameLst>
                                      </p:cBhvr>
                                      <p:tavLst>
                                        <p:tav tm="0">
                                          <p:val>
                                            <p:fltVal val="0"/>
                                          </p:val>
                                        </p:tav>
                                        <p:tav tm="100000">
                                          <p:val>
                                            <p:fltVal val="360"/>
                                          </p:val>
                                        </p:tav>
                                      </p:tavLst>
                                    </p:anim>
                                    <p:animEffect transition="out" filter="fade">
                                      <p:cBhvr>
                                        <p:cTn id="101" dur="500"/>
                                        <p:tgtEl>
                                          <p:spTgt spid="16"/>
                                        </p:tgtEl>
                                      </p:cBhvr>
                                    </p:animEffect>
                                    <p:set>
                                      <p:cBhvr>
                                        <p:cTn id="102" dur="1" fill="hold">
                                          <p:stCondLst>
                                            <p:cond delay="499"/>
                                          </p:stCondLst>
                                        </p:cTn>
                                        <p:tgtEl>
                                          <p:spTgt spid="16"/>
                                        </p:tgtEl>
                                        <p:attrNameLst>
                                          <p:attrName>style.visibility</p:attrName>
                                        </p:attrNameLst>
                                      </p:cBhvr>
                                      <p:to>
                                        <p:strVal val="hidden"/>
                                      </p:to>
                                    </p:set>
                                  </p:childTnLst>
                                </p:cTn>
                              </p:par>
                              <p:par>
                                <p:cTn id="103" presetID="49" presetClass="exit" presetSubtype="0" accel="100000" fill="hold" grpId="1" nodeType="withEffect">
                                  <p:stCondLst>
                                    <p:cond delay="0"/>
                                  </p:stCondLst>
                                  <p:childTnLst>
                                    <p:anim calcmode="lin" valueType="num">
                                      <p:cBhvr>
                                        <p:cTn id="104" dur="500"/>
                                        <p:tgtEl>
                                          <p:spTgt spid="18"/>
                                        </p:tgtEl>
                                        <p:attrNameLst>
                                          <p:attrName>ppt_w</p:attrName>
                                        </p:attrNameLst>
                                      </p:cBhvr>
                                      <p:tavLst>
                                        <p:tav tm="0">
                                          <p:val>
                                            <p:strVal val="ppt_w"/>
                                          </p:val>
                                        </p:tav>
                                        <p:tav tm="100000">
                                          <p:val>
                                            <p:fltVal val="0"/>
                                          </p:val>
                                        </p:tav>
                                      </p:tavLst>
                                    </p:anim>
                                    <p:anim calcmode="lin" valueType="num">
                                      <p:cBhvr>
                                        <p:cTn id="105" dur="500"/>
                                        <p:tgtEl>
                                          <p:spTgt spid="18"/>
                                        </p:tgtEl>
                                        <p:attrNameLst>
                                          <p:attrName>ppt_h</p:attrName>
                                        </p:attrNameLst>
                                      </p:cBhvr>
                                      <p:tavLst>
                                        <p:tav tm="0">
                                          <p:val>
                                            <p:strVal val="ppt_h"/>
                                          </p:val>
                                        </p:tav>
                                        <p:tav tm="100000">
                                          <p:val>
                                            <p:fltVal val="0"/>
                                          </p:val>
                                        </p:tav>
                                      </p:tavLst>
                                    </p:anim>
                                    <p:anim calcmode="lin" valueType="num">
                                      <p:cBhvr>
                                        <p:cTn id="106" dur="500"/>
                                        <p:tgtEl>
                                          <p:spTgt spid="18"/>
                                        </p:tgtEl>
                                        <p:attrNameLst>
                                          <p:attrName>style.rotation</p:attrName>
                                        </p:attrNameLst>
                                      </p:cBhvr>
                                      <p:tavLst>
                                        <p:tav tm="0">
                                          <p:val>
                                            <p:fltVal val="0"/>
                                          </p:val>
                                        </p:tav>
                                        <p:tav tm="100000">
                                          <p:val>
                                            <p:fltVal val="360"/>
                                          </p:val>
                                        </p:tav>
                                      </p:tavLst>
                                    </p:anim>
                                    <p:animEffect transition="out" filter="fade">
                                      <p:cBhvr>
                                        <p:cTn id="107" dur="500"/>
                                        <p:tgtEl>
                                          <p:spTgt spid="18"/>
                                        </p:tgtEl>
                                      </p:cBhvr>
                                    </p:animEffect>
                                    <p:set>
                                      <p:cBhvr>
                                        <p:cTn id="108"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3" grpId="1" animBg="1"/>
      <p:bldP spid="14" grpId="0" animBg="1"/>
      <p:bldP spid="14" grpId="1" animBg="1"/>
      <p:bldP spid="16" grpId="0" animBg="1"/>
      <p:bldP spid="16" grpId="1" animBg="1"/>
      <p:bldP spid="17" grpId="0" animBg="1"/>
      <p:bldP spid="17" grpId="1" animBg="1"/>
      <p:bldP spid="18" grpId="0" animBg="1"/>
      <p:bldP spid="18" grpId="1" animBg="1"/>
      <p:bldP spid="19" grpId="0"/>
      <p:bldP spid="19" grpId="1"/>
      <p:bldP spid="15" grpId="0" animBg="1"/>
      <p:bldP spid="20" grpId="0" animBg="1"/>
      <p:bldP spid="21" grpId="0" animBg="1"/>
      <p:bldP spid="22" grpId="0" animBg="1"/>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Classification vs. </a:t>
            </a:r>
            <a:r>
              <a:rPr lang="en-US" dirty="0" err="1" smtClean="0"/>
              <a:t>Dataless</a:t>
            </a:r>
            <a:r>
              <a:rPr lang="en-US" dirty="0" smtClean="0"/>
              <a:t> Classification</a:t>
            </a:r>
            <a:endParaRPr lang="en-US" dirty="0"/>
          </a:p>
        </p:txBody>
      </p:sp>
      <p:sp>
        <p:nvSpPr>
          <p:cNvPr id="5" name="Content Placeholder 4"/>
          <p:cNvSpPr>
            <a:spLocks noGrp="1"/>
          </p:cNvSpPr>
          <p:nvPr>
            <p:ph sz="half" idx="1"/>
          </p:nvPr>
        </p:nvSpPr>
        <p:spPr/>
        <p:txBody>
          <a:bodyPr/>
          <a:lstStyle/>
          <a:p>
            <a:r>
              <a:rPr lang="en-US" sz="2400" dirty="0" smtClean="0"/>
              <a:t>Traditional Classification</a:t>
            </a:r>
          </a:p>
          <a:p>
            <a:r>
              <a:rPr lang="en-US" altLang="zh-CN" sz="2400" dirty="0" smtClean="0"/>
              <a:t>Learn</a:t>
            </a:r>
            <a:r>
              <a:rPr lang="en-US" sz="2400" dirty="0" smtClean="0"/>
              <a:t>:</a:t>
            </a:r>
          </a:p>
          <a:p>
            <a:endParaRPr lang="en-US" sz="2400" dirty="0" smtClean="0"/>
          </a:p>
          <a:p>
            <a:endParaRPr lang="en-US" sz="2400" dirty="0" smtClean="0"/>
          </a:p>
          <a:p>
            <a:r>
              <a:rPr lang="en-US" sz="2400" dirty="0" smtClean="0"/>
              <a:t>Classify:</a:t>
            </a:r>
          </a:p>
          <a:p>
            <a:endParaRPr lang="en-US" sz="2400" dirty="0" smtClean="0"/>
          </a:p>
          <a:p>
            <a:endParaRPr lang="en-US" sz="2400" dirty="0" smtClean="0"/>
          </a:p>
          <a:p>
            <a:r>
              <a:rPr lang="en-US" sz="2400" dirty="0" smtClean="0"/>
              <a:t>E.g.,</a:t>
            </a:r>
            <a:endParaRPr lang="en-US" sz="2400" dirty="0"/>
          </a:p>
        </p:txBody>
      </p:sp>
      <p:sp>
        <p:nvSpPr>
          <p:cNvPr id="6" name="Content Placeholder 5"/>
          <p:cNvSpPr>
            <a:spLocks noGrp="1"/>
          </p:cNvSpPr>
          <p:nvPr>
            <p:ph sz="half" idx="2"/>
          </p:nvPr>
        </p:nvSpPr>
        <p:spPr/>
        <p:txBody>
          <a:bodyPr/>
          <a:lstStyle/>
          <a:p>
            <a:r>
              <a:rPr lang="en-US" sz="2400" dirty="0" err="1" smtClean="0"/>
              <a:t>Dataless</a:t>
            </a:r>
            <a:r>
              <a:rPr lang="en-US" sz="2400" dirty="0" smtClean="0"/>
              <a:t> Classification</a:t>
            </a:r>
          </a:p>
          <a:p>
            <a:r>
              <a:rPr lang="en-US" sz="2400" dirty="0" smtClean="0"/>
              <a:t>Learn (find): representation</a:t>
            </a:r>
          </a:p>
          <a:p>
            <a:endParaRPr lang="en-US" sz="2400" dirty="0" smtClean="0"/>
          </a:p>
          <a:p>
            <a:endParaRPr lang="en-US" sz="2400" dirty="0" smtClean="0"/>
          </a:p>
          <a:p>
            <a:r>
              <a:rPr lang="en-US" sz="2400" dirty="0" smtClean="0"/>
              <a:t>Classify:</a:t>
            </a:r>
          </a:p>
          <a:p>
            <a:endParaRPr lang="en-US" sz="2400" dirty="0" smtClean="0"/>
          </a:p>
          <a:p>
            <a:endParaRPr lang="en-US" sz="2400" dirty="0" smtClean="0"/>
          </a:p>
          <a:p>
            <a:r>
              <a:rPr lang="en-US" sz="2400" dirty="0" smtClean="0"/>
              <a:t>E.g.,</a:t>
            </a:r>
            <a:endParaRPr lang="en-US" sz="2400" dirty="0"/>
          </a:p>
        </p:txBody>
      </p:sp>
      <p:sp>
        <p:nvSpPr>
          <p:cNvPr id="4" name="Slide Number Placeholder 3"/>
          <p:cNvSpPr>
            <a:spLocks noGrp="1"/>
          </p:cNvSpPr>
          <p:nvPr>
            <p:ph type="sldNum" sz="quarter" idx="11"/>
          </p:nvPr>
        </p:nvSpPr>
        <p:spPr/>
        <p:txBody>
          <a:bodyPr/>
          <a:lstStyle/>
          <a:p>
            <a:pPr>
              <a:defRPr/>
            </a:pPr>
            <a:r>
              <a:rPr lang="en-US" altLang="zh-TW" smtClean="0"/>
              <a:t>Page </a:t>
            </a:r>
            <a:fld id="{C83F18D4-0D70-44DE-A8FF-A8D5002D1168}" type="slidenum">
              <a:rPr lang="en-US" altLang="zh-TW" smtClean="0"/>
              <a:pPr>
                <a:defRPr/>
              </a:pPr>
              <a:t>21</a:t>
            </a:fld>
            <a:endParaRPr lang="en-US" altLang="zh-TW"/>
          </a:p>
        </p:txBody>
      </p:sp>
      <p:graphicFrame>
        <p:nvGraphicFramePr>
          <p:cNvPr id="1028" name="Object 4"/>
          <p:cNvGraphicFramePr>
            <a:graphicFrameLocks noChangeAspect="1"/>
          </p:cNvGraphicFramePr>
          <p:nvPr/>
        </p:nvGraphicFramePr>
        <p:xfrm>
          <a:off x="5113338" y="3706813"/>
          <a:ext cx="3040062" cy="434975"/>
        </p:xfrm>
        <a:graphic>
          <a:graphicData uri="http://schemas.openxmlformats.org/presentationml/2006/ole">
            <p:oleObj spid="_x0000_s1028" name="Equation" r:id="rId4" imgW="1688760" imgH="241200" progId="Equation.DSMT4">
              <p:embed/>
            </p:oleObj>
          </a:graphicData>
        </a:graphic>
      </p:graphicFrame>
      <p:graphicFrame>
        <p:nvGraphicFramePr>
          <p:cNvPr id="1029" name="Object 5"/>
          <p:cNvGraphicFramePr>
            <a:graphicFrameLocks noChangeAspect="1"/>
          </p:cNvGraphicFramePr>
          <p:nvPr/>
        </p:nvGraphicFramePr>
        <p:xfrm>
          <a:off x="857250" y="2286000"/>
          <a:ext cx="3268663" cy="457200"/>
        </p:xfrm>
        <a:graphic>
          <a:graphicData uri="http://schemas.openxmlformats.org/presentationml/2006/ole">
            <p:oleObj spid="_x0000_s1029" name="Equation" r:id="rId5" imgW="1815840" imgH="253800" progId="Equation.DSMT4">
              <p:embed/>
            </p:oleObj>
          </a:graphicData>
        </a:graphic>
      </p:graphicFrame>
      <p:graphicFrame>
        <p:nvGraphicFramePr>
          <p:cNvPr id="1030" name="Object 6"/>
          <p:cNvGraphicFramePr>
            <a:graphicFrameLocks noChangeAspect="1"/>
          </p:cNvGraphicFramePr>
          <p:nvPr/>
        </p:nvGraphicFramePr>
        <p:xfrm>
          <a:off x="5251450" y="4953000"/>
          <a:ext cx="3054350" cy="916305"/>
        </p:xfrm>
        <a:graphic>
          <a:graphicData uri="http://schemas.openxmlformats.org/presentationml/2006/ole">
            <p:oleObj spid="_x0000_s1030" name="Equation" r:id="rId6" imgW="1777680" imgH="533160" progId="Equation.DSMT4">
              <p:embed/>
            </p:oleObj>
          </a:graphicData>
        </a:graphic>
      </p:graphicFrame>
      <p:graphicFrame>
        <p:nvGraphicFramePr>
          <p:cNvPr id="1032" name="Object 8"/>
          <p:cNvGraphicFramePr>
            <a:graphicFrameLocks noChangeAspect="1"/>
          </p:cNvGraphicFramePr>
          <p:nvPr/>
        </p:nvGraphicFramePr>
        <p:xfrm>
          <a:off x="892175" y="3657600"/>
          <a:ext cx="3063875" cy="457200"/>
        </p:xfrm>
        <a:graphic>
          <a:graphicData uri="http://schemas.openxmlformats.org/presentationml/2006/ole">
            <p:oleObj spid="_x0000_s1032" name="Equation" r:id="rId7" imgW="1701720" imgH="253800" progId="Equation.DSMT4">
              <p:embed/>
            </p:oleObj>
          </a:graphicData>
        </a:graphic>
      </p:graphicFrame>
      <p:graphicFrame>
        <p:nvGraphicFramePr>
          <p:cNvPr id="1033" name="Object 9"/>
          <p:cNvGraphicFramePr>
            <a:graphicFrameLocks noChangeAspect="1"/>
          </p:cNvGraphicFramePr>
          <p:nvPr/>
        </p:nvGraphicFramePr>
        <p:xfrm>
          <a:off x="742950" y="4800600"/>
          <a:ext cx="3849688" cy="1327150"/>
        </p:xfrm>
        <a:graphic>
          <a:graphicData uri="http://schemas.openxmlformats.org/presentationml/2006/ole">
            <p:oleObj spid="_x0000_s1033" name="Equation" r:id="rId8" imgW="2133360" imgH="736560" progId="Equation.DSMT4">
              <p:embed/>
            </p:oleObj>
          </a:graphicData>
        </a:graphic>
      </p:graphicFrame>
      <p:graphicFrame>
        <p:nvGraphicFramePr>
          <p:cNvPr id="1034" name="Object 10"/>
          <p:cNvGraphicFramePr>
            <a:graphicFrameLocks noChangeAspect="1"/>
          </p:cNvGraphicFramePr>
          <p:nvPr/>
        </p:nvGraphicFramePr>
        <p:xfrm>
          <a:off x="5943600" y="2286000"/>
          <a:ext cx="1219200" cy="430306"/>
        </p:xfrm>
        <a:graphic>
          <a:graphicData uri="http://schemas.openxmlformats.org/presentationml/2006/ole">
            <p:oleObj spid="_x0000_s1034" name="Equation" r:id="rId9" imgW="647640" imgH="228600" progId="Equation.DSMT4">
              <p:embed/>
            </p:oleObj>
          </a:graphicData>
        </a:graphic>
      </p:graphicFrame>
      <p:graphicFrame>
        <p:nvGraphicFramePr>
          <p:cNvPr id="1035" name="Object 11"/>
          <p:cNvGraphicFramePr>
            <a:graphicFrameLocks noChangeAspect="1"/>
          </p:cNvGraphicFramePr>
          <p:nvPr/>
        </p:nvGraphicFramePr>
        <p:xfrm>
          <a:off x="5257800" y="6019800"/>
          <a:ext cx="2743200" cy="427220"/>
        </p:xfrm>
        <a:graphic>
          <a:graphicData uri="http://schemas.openxmlformats.org/presentationml/2006/ole">
            <p:oleObj spid="_x0000_s1035" name="Equation" r:id="rId10" imgW="1549080" imgH="241200" progId="Equation.DSMT4">
              <p:embed/>
            </p:oleObj>
          </a:graphicData>
        </a:graphic>
      </p:graphicFrame>
      <p:sp>
        <p:nvSpPr>
          <p:cNvPr id="16" name="Oval 15"/>
          <p:cNvSpPr/>
          <p:nvPr/>
        </p:nvSpPr>
        <p:spPr>
          <a:xfrm>
            <a:off x="2438400" y="5638800"/>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315200" y="5410200"/>
            <a:ext cx="533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6" idx="6"/>
            <a:endCxn id="17" idx="2"/>
          </p:cNvCxnSpPr>
          <p:nvPr/>
        </p:nvCxnSpPr>
        <p:spPr>
          <a:xfrm flipV="1">
            <a:off x="2895600" y="5638800"/>
            <a:ext cx="4419600" cy="2286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blinds(horizontal)">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linds(horizontal)">
                                      <p:cBhvr>
                                        <p:cTn id="15" dur="500"/>
                                        <p:tgtEl>
                                          <p:spTgt spid="5">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blinds(horizontal)">
                                      <p:cBhvr>
                                        <p:cTn id="18" dur="500"/>
                                        <p:tgtEl>
                                          <p:spTgt spid="6">
                                            <p:txEl>
                                              <p:pRg st="1" end="1"/>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029"/>
                                        </p:tgtEl>
                                        <p:attrNameLst>
                                          <p:attrName>style.visibility</p:attrName>
                                        </p:attrNameLst>
                                      </p:cBhvr>
                                      <p:to>
                                        <p:strVal val="visible"/>
                                      </p:to>
                                    </p:set>
                                    <p:animEffect transition="in" filter="blinds(horizontal)">
                                      <p:cBhvr>
                                        <p:cTn id="21" dur="500"/>
                                        <p:tgtEl>
                                          <p:spTgt spid="1029"/>
                                        </p:tgtEl>
                                      </p:cBhvr>
                                    </p:animEffect>
                                  </p:childTnLst>
                                </p:cTn>
                              </p:par>
                              <p:par>
                                <p:cTn id="22" presetID="3" presetClass="entr" presetSubtype="10" fill="hold" nodeType="withEffect">
                                  <p:stCondLst>
                                    <p:cond delay="0"/>
                                  </p:stCondLst>
                                  <p:childTnLst>
                                    <p:set>
                                      <p:cBhvr>
                                        <p:cTn id="23" dur="1" fill="hold">
                                          <p:stCondLst>
                                            <p:cond delay="0"/>
                                          </p:stCondLst>
                                        </p:cTn>
                                        <p:tgtEl>
                                          <p:spTgt spid="1034"/>
                                        </p:tgtEl>
                                        <p:attrNameLst>
                                          <p:attrName>style.visibility</p:attrName>
                                        </p:attrNameLst>
                                      </p:cBhvr>
                                      <p:to>
                                        <p:strVal val="visible"/>
                                      </p:to>
                                    </p:set>
                                    <p:animEffect transition="in" filter="blinds(horizontal)">
                                      <p:cBhvr>
                                        <p:cTn id="24" dur="500"/>
                                        <p:tgtEl>
                                          <p:spTgt spid="103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blinds(horizontal)">
                                      <p:cBhvr>
                                        <p:cTn id="29" dur="500"/>
                                        <p:tgtEl>
                                          <p:spTgt spid="5">
                                            <p:txEl>
                                              <p:pRg st="4" end="4"/>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blinds(horizontal)">
                                      <p:cBhvr>
                                        <p:cTn id="32" dur="500"/>
                                        <p:tgtEl>
                                          <p:spTgt spid="6">
                                            <p:txEl>
                                              <p:pRg st="4" end="4"/>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028"/>
                                        </p:tgtEl>
                                        <p:attrNameLst>
                                          <p:attrName>style.visibility</p:attrName>
                                        </p:attrNameLst>
                                      </p:cBhvr>
                                      <p:to>
                                        <p:strVal val="visible"/>
                                      </p:to>
                                    </p:set>
                                    <p:animEffect transition="in" filter="blinds(horizontal)">
                                      <p:cBhvr>
                                        <p:cTn id="35" dur="500"/>
                                        <p:tgtEl>
                                          <p:spTgt spid="1028"/>
                                        </p:tgtEl>
                                      </p:cBhvr>
                                    </p:animEffect>
                                  </p:childTnLst>
                                </p:cTn>
                              </p:par>
                              <p:par>
                                <p:cTn id="36" presetID="3" presetClass="entr" presetSubtype="10" fill="hold" nodeType="withEffect">
                                  <p:stCondLst>
                                    <p:cond delay="0"/>
                                  </p:stCondLst>
                                  <p:childTnLst>
                                    <p:set>
                                      <p:cBhvr>
                                        <p:cTn id="37" dur="1" fill="hold">
                                          <p:stCondLst>
                                            <p:cond delay="0"/>
                                          </p:stCondLst>
                                        </p:cTn>
                                        <p:tgtEl>
                                          <p:spTgt spid="1032"/>
                                        </p:tgtEl>
                                        <p:attrNameLst>
                                          <p:attrName>style.visibility</p:attrName>
                                        </p:attrNameLst>
                                      </p:cBhvr>
                                      <p:to>
                                        <p:strVal val="visible"/>
                                      </p:to>
                                    </p:set>
                                    <p:animEffect transition="in" filter="blinds(horizontal)">
                                      <p:cBhvr>
                                        <p:cTn id="38" dur="500"/>
                                        <p:tgtEl>
                                          <p:spTgt spid="103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Effect transition="in" filter="blinds(horizontal)">
                                      <p:cBhvr>
                                        <p:cTn id="43" dur="500"/>
                                        <p:tgtEl>
                                          <p:spTgt spid="5">
                                            <p:txEl>
                                              <p:pRg st="7" end="7"/>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1030"/>
                                        </p:tgtEl>
                                        <p:attrNameLst>
                                          <p:attrName>style.visibility</p:attrName>
                                        </p:attrNameLst>
                                      </p:cBhvr>
                                      <p:to>
                                        <p:strVal val="visible"/>
                                      </p:to>
                                    </p:set>
                                    <p:animEffect transition="in" filter="blinds(horizontal)">
                                      <p:cBhvr>
                                        <p:cTn id="46" dur="500"/>
                                        <p:tgtEl>
                                          <p:spTgt spid="1030"/>
                                        </p:tgtEl>
                                      </p:cBhvr>
                                    </p:animEffect>
                                  </p:childTnLst>
                                </p:cTn>
                              </p:par>
                              <p:par>
                                <p:cTn id="47" presetID="3" presetClass="entr" presetSubtype="10" fill="hold" nodeType="withEffect">
                                  <p:stCondLst>
                                    <p:cond delay="0"/>
                                  </p:stCondLst>
                                  <p:childTnLst>
                                    <p:set>
                                      <p:cBhvr>
                                        <p:cTn id="48" dur="1" fill="hold">
                                          <p:stCondLst>
                                            <p:cond delay="0"/>
                                          </p:stCondLst>
                                        </p:cTn>
                                        <p:tgtEl>
                                          <p:spTgt spid="1033"/>
                                        </p:tgtEl>
                                        <p:attrNameLst>
                                          <p:attrName>style.visibility</p:attrName>
                                        </p:attrNameLst>
                                      </p:cBhvr>
                                      <p:to>
                                        <p:strVal val="visible"/>
                                      </p:to>
                                    </p:set>
                                    <p:animEffect transition="in" filter="blinds(horizontal)">
                                      <p:cBhvr>
                                        <p:cTn id="49" dur="500"/>
                                        <p:tgtEl>
                                          <p:spTgt spid="1033"/>
                                        </p:tgtEl>
                                      </p:cBhvr>
                                    </p:animEffect>
                                  </p:childTnLst>
                                </p:cTn>
                              </p:par>
                              <p:par>
                                <p:cTn id="50" presetID="3" presetClass="entr" presetSubtype="10" fill="hold" nodeType="withEffect">
                                  <p:stCondLst>
                                    <p:cond delay="0"/>
                                  </p:stCondLst>
                                  <p:childTnLst>
                                    <p:set>
                                      <p:cBhvr>
                                        <p:cTn id="51" dur="1" fill="hold">
                                          <p:stCondLst>
                                            <p:cond delay="0"/>
                                          </p:stCondLst>
                                        </p:cTn>
                                        <p:tgtEl>
                                          <p:spTgt spid="1035"/>
                                        </p:tgtEl>
                                        <p:attrNameLst>
                                          <p:attrName>style.visibility</p:attrName>
                                        </p:attrNameLst>
                                      </p:cBhvr>
                                      <p:to>
                                        <p:strVal val="visible"/>
                                      </p:to>
                                    </p:set>
                                    <p:animEffect transition="in" filter="blinds(horizontal)">
                                      <p:cBhvr>
                                        <p:cTn id="52" dur="500"/>
                                        <p:tgtEl>
                                          <p:spTgt spid="1035"/>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6">
                                            <p:txEl>
                                              <p:pRg st="7" end="7"/>
                                            </p:txEl>
                                          </p:spTgt>
                                        </p:tgtEl>
                                        <p:attrNameLst>
                                          <p:attrName>style.visibility</p:attrName>
                                        </p:attrNameLst>
                                      </p:cBhvr>
                                      <p:to>
                                        <p:strVal val="visible"/>
                                      </p:to>
                                    </p:set>
                                    <p:animEffect transition="in" filter="blinds(horizontal)">
                                      <p:cBhvr>
                                        <p:cTn id="55" dur="500"/>
                                        <p:tgtEl>
                                          <p:spTgt spid="6">
                                            <p:txEl>
                                              <p:pRg st="7" end="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blinds(horizontal)">
                                      <p:cBhvr>
                                        <p:cTn id="60" dur="500"/>
                                        <p:tgtEl>
                                          <p:spTgt spid="16"/>
                                        </p:tgtEl>
                                      </p:cBhvr>
                                    </p:animEffect>
                                  </p:childTnLst>
                                </p:cTn>
                              </p:par>
                              <p:par>
                                <p:cTn id="61" presetID="3" presetClass="entr" presetSubtype="10" fill="hold"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blinds(horizontal)">
                                      <p:cBhvr>
                                        <p:cTn id="63" dur="500"/>
                                        <p:tgtEl>
                                          <p:spTgt spid="19"/>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blinds(horizontal)">
                                      <p:cBhvr>
                                        <p:cTn id="6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 Word Embedding</a:t>
            </a:r>
            <a:endParaRPr lang="en-US" dirty="0"/>
          </a:p>
        </p:txBody>
      </p:sp>
      <p:sp>
        <p:nvSpPr>
          <p:cNvPr id="3" name="Content Placeholder 2"/>
          <p:cNvSpPr>
            <a:spLocks noGrp="1"/>
          </p:cNvSpPr>
          <p:nvPr>
            <p:ph idx="1"/>
          </p:nvPr>
        </p:nvSpPr>
        <p:spPr>
          <a:xfrm>
            <a:off x="457200" y="990600"/>
            <a:ext cx="8229600" cy="5181600"/>
          </a:xfrm>
        </p:spPr>
        <p:txBody>
          <a:bodyPr/>
          <a:lstStyle/>
          <a:p>
            <a:r>
              <a:rPr lang="en-US" sz="2000" dirty="0" smtClean="0"/>
              <a:t>Step 1: Use neural network embedding to generate representation for words </a:t>
            </a:r>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Step 2: Represent a text fragment </a:t>
            </a:r>
          </a:p>
          <a:p>
            <a:pPr lvl="1"/>
            <a:r>
              <a:rPr lang="en-US" sz="1800" dirty="0" smtClean="0"/>
              <a:t>Compute TFIDF weighted average of word vectors</a:t>
            </a:r>
          </a:p>
          <a:p>
            <a:endParaRPr lang="en-US" sz="2000" dirty="0"/>
          </a:p>
        </p:txBody>
      </p:sp>
      <p:sp>
        <p:nvSpPr>
          <p:cNvPr id="4" name="Slide Number Placeholder 3"/>
          <p:cNvSpPr>
            <a:spLocks noGrp="1"/>
          </p:cNvSpPr>
          <p:nvPr>
            <p:ph type="sldNum" sz="quarter" idx="11"/>
          </p:nvPr>
        </p:nvSpPr>
        <p:spPr/>
        <p:txBody>
          <a:bodyPr/>
          <a:lstStyle/>
          <a:p>
            <a:pPr>
              <a:defRPr/>
            </a:pPr>
            <a:r>
              <a:rPr lang="en-US" altLang="zh-TW" smtClean="0"/>
              <a:t>Page </a:t>
            </a:r>
            <a:fld id="{C83F18D4-0D70-44DE-A8FF-A8D5002D1168}" type="slidenum">
              <a:rPr lang="en-US" altLang="zh-TW" smtClean="0"/>
              <a:pPr>
                <a:defRPr/>
              </a:pPr>
              <a:t>22</a:t>
            </a:fld>
            <a:endParaRPr lang="en-US" altLang="zh-TW"/>
          </a:p>
        </p:txBody>
      </p:sp>
      <p:sp>
        <p:nvSpPr>
          <p:cNvPr id="7" name="Rectangle 6"/>
          <p:cNvSpPr/>
          <p:nvPr/>
        </p:nvSpPr>
        <p:spPr>
          <a:xfrm>
            <a:off x="5334000" y="2133600"/>
            <a:ext cx="3810000" cy="1169551"/>
          </a:xfrm>
          <a:prstGeom prst="rect">
            <a:avLst/>
          </a:prstGeom>
        </p:spPr>
        <p:txBody>
          <a:bodyPr wrap="square">
            <a:spAutoFit/>
          </a:bodyPr>
          <a:lstStyle/>
          <a:p>
            <a:r>
              <a:rPr lang="en-US" sz="1400" dirty="0" err="1" smtClean="0"/>
              <a:t>Mikolov</a:t>
            </a:r>
            <a:r>
              <a:rPr lang="en-US" sz="1400" dirty="0" smtClean="0"/>
              <a:t> et. al. NIPS and HLTNAACL. 2013.</a:t>
            </a:r>
          </a:p>
          <a:p>
            <a:endParaRPr lang="en-US" sz="1400" dirty="0" smtClean="0"/>
          </a:p>
          <a:p>
            <a:r>
              <a:rPr lang="en-US" sz="1400" dirty="0" err="1" smtClean="0"/>
              <a:t>Collobert</a:t>
            </a:r>
            <a:r>
              <a:rPr lang="en-US" sz="1400" dirty="0" smtClean="0"/>
              <a:t> et. al</a:t>
            </a:r>
            <a:r>
              <a:rPr lang="fi-FI" sz="1400" dirty="0" smtClean="0"/>
              <a:t>. JMLR 2011. (Senna)</a:t>
            </a:r>
          </a:p>
          <a:p>
            <a:endParaRPr lang="fi-FI" sz="1400" dirty="0" smtClean="0"/>
          </a:p>
          <a:p>
            <a:r>
              <a:rPr lang="en-US" sz="1400" dirty="0" err="1" smtClean="0"/>
              <a:t>Turian</a:t>
            </a:r>
            <a:r>
              <a:rPr lang="en-US" sz="1400" dirty="0" smtClean="0"/>
              <a:t> et. al, ACL, 2010.</a:t>
            </a:r>
          </a:p>
        </p:txBody>
      </p:sp>
      <p:sp>
        <p:nvSpPr>
          <p:cNvPr id="30" name="Rounded Rectangle 29"/>
          <p:cNvSpPr/>
          <p:nvPr/>
        </p:nvSpPr>
        <p:spPr>
          <a:xfrm>
            <a:off x="2895600" y="4572000"/>
            <a:ext cx="1524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2895600" y="4724400"/>
            <a:ext cx="1524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895600" y="4876800"/>
            <a:ext cx="1524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895600" y="5029200"/>
            <a:ext cx="1524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895600" y="5181600"/>
            <a:ext cx="1524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895600" y="5334000"/>
            <a:ext cx="1524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895600" y="5486400"/>
            <a:ext cx="1524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3810000" y="4572000"/>
            <a:ext cx="1524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p:nvPr/>
        </p:nvCxnSpPr>
        <p:spPr>
          <a:xfrm>
            <a:off x="3810000" y="4724400"/>
            <a:ext cx="1524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810000" y="4876800"/>
            <a:ext cx="1524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810000" y="5029200"/>
            <a:ext cx="1524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810000" y="5181600"/>
            <a:ext cx="1524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810000" y="5334000"/>
            <a:ext cx="1524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810000" y="5486400"/>
            <a:ext cx="1524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5867400" y="4572000"/>
            <a:ext cx="1524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5867400" y="4724400"/>
            <a:ext cx="1524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867400" y="4876800"/>
            <a:ext cx="1524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867400" y="5029200"/>
            <a:ext cx="1524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867400" y="5181600"/>
            <a:ext cx="1524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867400" y="5334000"/>
            <a:ext cx="1524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5867400" y="5486400"/>
            <a:ext cx="1524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495800" y="4648200"/>
            <a:ext cx="533400" cy="646331"/>
          </a:xfrm>
          <a:prstGeom prst="rect">
            <a:avLst/>
          </a:prstGeom>
        </p:spPr>
        <p:txBody>
          <a:bodyPr wrap="square">
            <a:spAutoFit/>
          </a:bodyPr>
          <a:lstStyle/>
          <a:p>
            <a:r>
              <a:rPr lang="en-US" sz="3600" dirty="0" smtClean="0"/>
              <a:t>…</a:t>
            </a:r>
          </a:p>
        </p:txBody>
      </p:sp>
      <p:sp>
        <p:nvSpPr>
          <p:cNvPr id="55" name="Rectangle 54"/>
          <p:cNvSpPr/>
          <p:nvPr/>
        </p:nvSpPr>
        <p:spPr>
          <a:xfrm>
            <a:off x="3048000" y="4724400"/>
            <a:ext cx="533400" cy="646331"/>
          </a:xfrm>
          <a:prstGeom prst="rect">
            <a:avLst/>
          </a:prstGeom>
        </p:spPr>
        <p:txBody>
          <a:bodyPr wrap="square">
            <a:spAutoFit/>
          </a:bodyPr>
          <a:lstStyle/>
          <a:p>
            <a:r>
              <a:rPr lang="en-US" sz="3600" dirty="0" smtClean="0"/>
              <a:t>+</a:t>
            </a:r>
          </a:p>
        </p:txBody>
      </p:sp>
      <p:sp>
        <p:nvSpPr>
          <p:cNvPr id="56" name="Rectangle 55"/>
          <p:cNvSpPr/>
          <p:nvPr/>
        </p:nvSpPr>
        <p:spPr>
          <a:xfrm>
            <a:off x="4038600" y="4724400"/>
            <a:ext cx="533400" cy="646331"/>
          </a:xfrm>
          <a:prstGeom prst="rect">
            <a:avLst/>
          </a:prstGeom>
        </p:spPr>
        <p:txBody>
          <a:bodyPr wrap="square">
            <a:spAutoFit/>
          </a:bodyPr>
          <a:lstStyle/>
          <a:p>
            <a:r>
              <a:rPr lang="en-US" sz="3600" dirty="0" smtClean="0"/>
              <a:t>+</a:t>
            </a:r>
          </a:p>
        </p:txBody>
      </p:sp>
      <p:sp>
        <p:nvSpPr>
          <p:cNvPr id="57" name="Rectangle 56"/>
          <p:cNvSpPr/>
          <p:nvPr/>
        </p:nvSpPr>
        <p:spPr>
          <a:xfrm>
            <a:off x="5105400" y="4724400"/>
            <a:ext cx="533400" cy="646331"/>
          </a:xfrm>
          <a:prstGeom prst="rect">
            <a:avLst/>
          </a:prstGeom>
        </p:spPr>
        <p:txBody>
          <a:bodyPr wrap="square">
            <a:spAutoFit/>
          </a:bodyPr>
          <a:lstStyle/>
          <a:p>
            <a:r>
              <a:rPr lang="en-US" sz="3600" dirty="0" smtClean="0"/>
              <a:t>+</a:t>
            </a:r>
          </a:p>
        </p:txBody>
      </p:sp>
      <p:sp>
        <p:nvSpPr>
          <p:cNvPr id="58" name="Left Brace 57"/>
          <p:cNvSpPr/>
          <p:nvPr/>
        </p:nvSpPr>
        <p:spPr>
          <a:xfrm rot="16200000">
            <a:off x="4303776" y="4318492"/>
            <a:ext cx="230124" cy="2894076"/>
          </a:xfrm>
          <a:prstGeom prst="leftBrace">
            <a:avLst/>
          </a:prstGeom>
          <a:ln w="25400">
            <a:solidFill>
              <a:srgbClr val="0033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dirty="0">
              <a:solidFill>
                <a:srgbClr val="0033CC"/>
              </a:solidFill>
            </a:endParaRPr>
          </a:p>
        </p:txBody>
      </p:sp>
      <p:sp>
        <p:nvSpPr>
          <p:cNvPr id="59" name="Rectangle 58"/>
          <p:cNvSpPr/>
          <p:nvPr/>
        </p:nvSpPr>
        <p:spPr>
          <a:xfrm>
            <a:off x="2819400" y="5867400"/>
            <a:ext cx="4572000" cy="338554"/>
          </a:xfrm>
          <a:prstGeom prst="rect">
            <a:avLst/>
          </a:prstGeom>
        </p:spPr>
        <p:txBody>
          <a:bodyPr>
            <a:spAutoFit/>
          </a:bodyPr>
          <a:lstStyle/>
          <a:p>
            <a:pPr lvl="1"/>
            <a:r>
              <a:rPr lang="en-US" sz="1600" dirty="0" smtClean="0"/>
              <a:t>Document representation</a:t>
            </a:r>
          </a:p>
        </p:txBody>
      </p:sp>
      <p:sp>
        <p:nvSpPr>
          <p:cNvPr id="60" name="Rectangle 59"/>
          <p:cNvSpPr/>
          <p:nvPr/>
        </p:nvSpPr>
        <p:spPr>
          <a:xfrm>
            <a:off x="2590800" y="4267200"/>
            <a:ext cx="838200" cy="307777"/>
          </a:xfrm>
          <a:prstGeom prst="rect">
            <a:avLst/>
          </a:prstGeom>
        </p:spPr>
        <p:txBody>
          <a:bodyPr wrap="square">
            <a:spAutoFit/>
          </a:bodyPr>
          <a:lstStyle/>
          <a:p>
            <a:r>
              <a:rPr lang="en-US" sz="1400" dirty="0" smtClean="0"/>
              <a:t>Word 1</a:t>
            </a:r>
          </a:p>
        </p:txBody>
      </p:sp>
      <p:sp>
        <p:nvSpPr>
          <p:cNvPr id="61" name="Rectangle 60"/>
          <p:cNvSpPr/>
          <p:nvPr/>
        </p:nvSpPr>
        <p:spPr>
          <a:xfrm>
            <a:off x="3505200" y="4267200"/>
            <a:ext cx="838200" cy="307777"/>
          </a:xfrm>
          <a:prstGeom prst="rect">
            <a:avLst/>
          </a:prstGeom>
        </p:spPr>
        <p:txBody>
          <a:bodyPr wrap="square">
            <a:spAutoFit/>
          </a:bodyPr>
          <a:lstStyle/>
          <a:p>
            <a:r>
              <a:rPr lang="en-US" sz="1400" dirty="0" smtClean="0"/>
              <a:t>Word 2</a:t>
            </a:r>
          </a:p>
        </p:txBody>
      </p:sp>
      <p:sp>
        <p:nvSpPr>
          <p:cNvPr id="62" name="Rectangle 61"/>
          <p:cNvSpPr/>
          <p:nvPr/>
        </p:nvSpPr>
        <p:spPr>
          <a:xfrm>
            <a:off x="5562600" y="4267200"/>
            <a:ext cx="838200" cy="307777"/>
          </a:xfrm>
          <a:prstGeom prst="rect">
            <a:avLst/>
          </a:prstGeom>
        </p:spPr>
        <p:txBody>
          <a:bodyPr wrap="square">
            <a:spAutoFit/>
          </a:bodyPr>
          <a:lstStyle/>
          <a:p>
            <a:r>
              <a:rPr lang="en-US" sz="1400" dirty="0" smtClean="0"/>
              <a:t>Word n</a:t>
            </a:r>
          </a:p>
        </p:txBody>
      </p:sp>
      <p:cxnSp>
        <p:nvCxnSpPr>
          <p:cNvPr id="63" name="Straight Arrow Connector 62"/>
          <p:cNvCxnSpPr/>
          <p:nvPr/>
        </p:nvCxnSpPr>
        <p:spPr>
          <a:xfrm>
            <a:off x="2210797" y="3429000"/>
            <a:ext cx="22860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2210797" y="1524000"/>
            <a:ext cx="0" cy="1905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2210797" y="2590800"/>
            <a:ext cx="1066800" cy="838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V="1">
            <a:off x="2210797" y="2057400"/>
            <a:ext cx="1066800" cy="1371600"/>
          </a:xfrm>
          <a:prstGeom prst="straightConnector1">
            <a:avLst/>
          </a:prstGeom>
          <a:ln w="1905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2210797" y="2209800"/>
            <a:ext cx="1219200" cy="1219200"/>
          </a:xfrm>
          <a:prstGeom prst="straightConnector1">
            <a:avLst/>
          </a:prstGeom>
          <a:ln w="1905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95" idx="2"/>
          </p:cNvCxnSpPr>
          <p:nvPr/>
        </p:nvCxnSpPr>
        <p:spPr>
          <a:xfrm flipV="1">
            <a:off x="2210797" y="2825234"/>
            <a:ext cx="1905000" cy="603766"/>
          </a:xfrm>
          <a:prstGeom prst="straightConnector1">
            <a:avLst/>
          </a:prstGeom>
          <a:ln w="1905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210797" y="3048000"/>
            <a:ext cx="1905000" cy="381000"/>
          </a:xfrm>
          <a:prstGeom prst="straightConnector1">
            <a:avLst/>
          </a:prstGeom>
          <a:ln w="1905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2667997" y="1676400"/>
            <a:ext cx="492443" cy="369332"/>
          </a:xfrm>
          <a:prstGeom prst="rect">
            <a:avLst/>
          </a:prstGeom>
        </p:spPr>
        <p:txBody>
          <a:bodyPr wrap="none">
            <a:spAutoFit/>
          </a:bodyPr>
          <a:lstStyle/>
          <a:p>
            <a:r>
              <a:rPr lang="en-US" altLang="zh-CN" dirty="0" smtClean="0"/>
              <a:t>cat</a:t>
            </a:r>
            <a:endParaRPr lang="en-US" dirty="0"/>
          </a:p>
        </p:txBody>
      </p:sp>
      <p:sp>
        <p:nvSpPr>
          <p:cNvPr id="88" name="Rectangle 87"/>
          <p:cNvSpPr/>
          <p:nvPr/>
        </p:nvSpPr>
        <p:spPr>
          <a:xfrm>
            <a:off x="3506197" y="1828800"/>
            <a:ext cx="569387" cy="369332"/>
          </a:xfrm>
          <a:prstGeom prst="rect">
            <a:avLst/>
          </a:prstGeom>
        </p:spPr>
        <p:txBody>
          <a:bodyPr wrap="none">
            <a:spAutoFit/>
          </a:bodyPr>
          <a:lstStyle/>
          <a:p>
            <a:r>
              <a:rPr lang="en-US" altLang="zh-CN" dirty="0" smtClean="0"/>
              <a:t>dog</a:t>
            </a:r>
            <a:endParaRPr lang="en-US" dirty="0"/>
          </a:p>
        </p:txBody>
      </p:sp>
      <p:sp>
        <p:nvSpPr>
          <p:cNvPr id="89" name="Rectangle 88"/>
          <p:cNvSpPr/>
          <p:nvPr/>
        </p:nvSpPr>
        <p:spPr>
          <a:xfrm>
            <a:off x="4115797" y="2362200"/>
            <a:ext cx="684803" cy="369332"/>
          </a:xfrm>
          <a:prstGeom prst="rect">
            <a:avLst/>
          </a:prstGeom>
        </p:spPr>
        <p:txBody>
          <a:bodyPr wrap="none">
            <a:spAutoFit/>
          </a:bodyPr>
          <a:lstStyle/>
          <a:p>
            <a:r>
              <a:rPr lang="en-US" altLang="zh-CN" dirty="0" smtClean="0"/>
              <a:t>chair</a:t>
            </a:r>
            <a:endParaRPr lang="en-US" dirty="0"/>
          </a:p>
        </p:txBody>
      </p:sp>
      <p:sp>
        <p:nvSpPr>
          <p:cNvPr id="90" name="Rectangle 89"/>
          <p:cNvSpPr/>
          <p:nvPr/>
        </p:nvSpPr>
        <p:spPr>
          <a:xfrm>
            <a:off x="4344397" y="2895600"/>
            <a:ext cx="684803" cy="369332"/>
          </a:xfrm>
          <a:prstGeom prst="rect">
            <a:avLst/>
          </a:prstGeom>
        </p:spPr>
        <p:txBody>
          <a:bodyPr wrap="none">
            <a:spAutoFit/>
          </a:bodyPr>
          <a:lstStyle/>
          <a:p>
            <a:r>
              <a:rPr lang="en-US" altLang="zh-CN" dirty="0" smtClean="0"/>
              <a:t>table</a:t>
            </a:r>
            <a:endParaRPr lang="en-US" dirty="0"/>
          </a:p>
        </p:txBody>
      </p:sp>
      <p:sp>
        <p:nvSpPr>
          <p:cNvPr id="91" name="Oval 90"/>
          <p:cNvSpPr/>
          <p:nvPr/>
        </p:nvSpPr>
        <p:spPr>
          <a:xfrm>
            <a:off x="3277597" y="1905000"/>
            <a:ext cx="152400" cy="1640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429997" y="2057400"/>
            <a:ext cx="152400" cy="1640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4115797" y="2743200"/>
            <a:ext cx="152400" cy="1640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4115797" y="2971800"/>
            <a:ext cx="152400" cy="1640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2362200" y="4953000"/>
            <a:ext cx="415498" cy="276999"/>
          </a:xfrm>
          <a:prstGeom prst="rect">
            <a:avLst/>
          </a:prstGeom>
        </p:spPr>
        <p:txBody>
          <a:bodyPr wrap="none">
            <a:spAutoFit/>
          </a:bodyPr>
          <a:lstStyle/>
          <a:p>
            <a:r>
              <a:rPr lang="en-US" sz="1200" dirty="0" smtClean="0"/>
              <a:t>W1</a:t>
            </a:r>
            <a:endParaRPr lang="en-US" dirty="0"/>
          </a:p>
        </p:txBody>
      </p:sp>
      <p:sp>
        <p:nvSpPr>
          <p:cNvPr id="99" name="Rectangle 98"/>
          <p:cNvSpPr/>
          <p:nvPr/>
        </p:nvSpPr>
        <p:spPr>
          <a:xfrm>
            <a:off x="3429000" y="4953000"/>
            <a:ext cx="415498" cy="276999"/>
          </a:xfrm>
          <a:prstGeom prst="rect">
            <a:avLst/>
          </a:prstGeom>
        </p:spPr>
        <p:txBody>
          <a:bodyPr wrap="none">
            <a:spAutoFit/>
          </a:bodyPr>
          <a:lstStyle/>
          <a:p>
            <a:r>
              <a:rPr lang="en-US" sz="1200" dirty="0" smtClean="0"/>
              <a:t>W2</a:t>
            </a:r>
            <a:endParaRPr lang="en-US" dirty="0"/>
          </a:p>
        </p:txBody>
      </p:sp>
      <p:sp>
        <p:nvSpPr>
          <p:cNvPr id="100" name="Rectangle 99"/>
          <p:cNvSpPr/>
          <p:nvPr/>
        </p:nvSpPr>
        <p:spPr>
          <a:xfrm>
            <a:off x="5410200" y="4953000"/>
            <a:ext cx="415498" cy="276999"/>
          </a:xfrm>
          <a:prstGeom prst="rect">
            <a:avLst/>
          </a:prstGeom>
        </p:spPr>
        <p:txBody>
          <a:bodyPr wrap="none">
            <a:spAutoFit/>
          </a:bodyPr>
          <a:lstStyle/>
          <a:p>
            <a:r>
              <a:rPr lang="en-US" sz="1200" dirty="0" err="1" smtClean="0"/>
              <a:t>W</a:t>
            </a:r>
            <a:r>
              <a:rPr lang="en-US" altLang="zh-CN" sz="1200" dirty="0" err="1" smtClean="0"/>
              <a:t>n</a:t>
            </a:r>
            <a:endParaRPr lang="en-US" dirty="0"/>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533400"/>
          </a:xfrm>
        </p:spPr>
        <p:txBody>
          <a:bodyPr/>
          <a:lstStyle/>
          <a:p>
            <a:r>
              <a:rPr lang="en-US" sz="1800" dirty="0" smtClean="0"/>
              <a:t>Description of labels for 20newsgroups data. Old description is used by Chang et al. AAAI, 2008.</a:t>
            </a:r>
            <a:endParaRPr lang="en-US" sz="1800" dirty="0"/>
          </a:p>
        </p:txBody>
      </p:sp>
      <p:sp>
        <p:nvSpPr>
          <p:cNvPr id="4" name="Slide Number Placeholder 3"/>
          <p:cNvSpPr>
            <a:spLocks noGrp="1"/>
          </p:cNvSpPr>
          <p:nvPr>
            <p:ph type="sldNum" sz="quarter" idx="11"/>
          </p:nvPr>
        </p:nvSpPr>
        <p:spPr/>
        <p:txBody>
          <a:bodyPr/>
          <a:lstStyle/>
          <a:p>
            <a:pPr>
              <a:defRPr/>
            </a:pPr>
            <a:r>
              <a:rPr lang="en-US" altLang="zh-TW" smtClean="0"/>
              <a:t>Page </a:t>
            </a:r>
            <a:fld id="{C83F18D4-0D70-44DE-A8FF-A8D5002D1168}" type="slidenum">
              <a:rPr lang="en-US" altLang="zh-TW" smtClean="0"/>
              <a:pPr>
                <a:defRPr/>
              </a:pPr>
              <a:t>23</a:t>
            </a:fld>
            <a:endParaRPr lang="en-US" altLang="zh-TW"/>
          </a:p>
        </p:txBody>
      </p:sp>
      <p:pic>
        <p:nvPicPr>
          <p:cNvPr id="24579" name="Picture 3"/>
          <p:cNvPicPr>
            <a:picLocks noGrp="1" noChangeAspect="1" noChangeArrowheads="1"/>
          </p:cNvPicPr>
          <p:nvPr>
            <p:ph idx="1"/>
          </p:nvPr>
        </p:nvPicPr>
        <p:blipFill>
          <a:blip r:embed="rId3" cstate="print"/>
          <a:srcRect/>
          <a:stretch>
            <a:fillRect/>
          </a:stretch>
        </p:blipFill>
        <p:spPr bwMode="auto">
          <a:xfrm>
            <a:off x="1066800" y="914400"/>
            <a:ext cx="6934200" cy="595993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4648200" y="1066800"/>
            <a:ext cx="4343400" cy="5791200"/>
          </a:xfrm>
          <a:prstGeom prst="rect">
            <a:avLst/>
          </a:prstGeom>
          <a:solidFill>
            <a:schemeClr val="bg1"/>
          </a:solidFill>
        </p:spPr>
        <p:txBody>
          <a:bodyPr wrap="square">
            <a:spAutoFit/>
          </a:bodyPr>
          <a:lstStyle/>
          <a:p>
            <a:pPr algn="just"/>
            <a:r>
              <a:rPr lang="en-US" dirty="0" smtClean="0"/>
              <a:t>7 February 2014 is going to be a great day in the history of Russia with the upcoming XXII Winter Olympics 2014 in Sochi. As the climate in Russia is subtropical, hence you would love to watch ice capped mountains from the beautiful beaches of Sochi. 2014 Winter Olympics would be an ultimate event for you to share your joys, emotions and the winning moments of your </a:t>
            </a:r>
            <a:r>
              <a:rPr lang="en-US" dirty="0" err="1" smtClean="0"/>
              <a:t>favourite</a:t>
            </a:r>
            <a:r>
              <a:rPr lang="en-US" dirty="0" smtClean="0"/>
              <a:t> sports champions. If you are really an obsessive fan of Winter Olympics games then you should definitely book your ticket to confirm your presence in winter Olympics 2014 which are going to be held in the provincial town, Sochi. Sochi Organizing committee (SOOC) would be responsible for the organization of this great international multi sport event from 7 to 23 February 2014.</a:t>
            </a:r>
            <a:endParaRPr lang="en-US" dirty="0"/>
          </a:p>
        </p:txBody>
      </p:sp>
      <p:pic>
        <p:nvPicPr>
          <p:cNvPr id="8" name="Picture 3"/>
          <p:cNvPicPr>
            <a:picLocks noChangeAspect="1" noChangeArrowheads="1"/>
          </p:cNvPicPr>
          <p:nvPr/>
        </p:nvPicPr>
        <p:blipFill>
          <a:blip r:embed="rId3" cstate="print"/>
          <a:srcRect/>
          <a:stretch>
            <a:fillRect/>
          </a:stretch>
        </p:blipFill>
        <p:spPr bwMode="auto">
          <a:xfrm>
            <a:off x="4495800" y="1295399"/>
            <a:ext cx="4648200" cy="489979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Text Categorization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1"/>
          </p:nvPr>
        </p:nvSpPr>
        <p:spPr/>
        <p:txBody>
          <a:bodyPr/>
          <a:lstStyle/>
          <a:p>
            <a:pPr>
              <a:defRPr/>
            </a:pPr>
            <a:r>
              <a:rPr lang="en-US" altLang="zh-TW" smtClean="0"/>
              <a:t>Page </a:t>
            </a:r>
            <a:fld id="{C83F18D4-0D70-44DE-A8FF-A8D5002D1168}" type="slidenum">
              <a:rPr lang="en-US" altLang="zh-TW" smtClean="0"/>
              <a:pPr>
                <a:defRPr/>
              </a:pPr>
              <a:t>24</a:t>
            </a:fld>
            <a:endParaRPr lang="en-US" altLang="zh-TW"/>
          </a:p>
        </p:txBody>
      </p:sp>
      <p:sp>
        <p:nvSpPr>
          <p:cNvPr id="5" name="TextBox 4"/>
          <p:cNvSpPr txBox="1"/>
          <p:nvPr/>
        </p:nvSpPr>
        <p:spPr>
          <a:xfrm>
            <a:off x="152400" y="1066800"/>
            <a:ext cx="4343400" cy="6463308"/>
          </a:xfrm>
          <a:prstGeom prst="rect">
            <a:avLst/>
          </a:prstGeom>
          <a:solidFill>
            <a:schemeClr val="bg1"/>
          </a:solidFill>
        </p:spPr>
        <p:txBody>
          <a:bodyPr wrap="square" rtlCol="0">
            <a:spAutoFit/>
          </a:bodyPr>
          <a:lstStyle/>
          <a:p>
            <a:pPr algn="just"/>
            <a:r>
              <a:rPr lang="en-US" dirty="0" smtClean="0"/>
              <a:t>On Feb. 8, Dong Nguyen announced that he would be removing his hit game </a:t>
            </a:r>
            <a:r>
              <a:rPr lang="en-US" dirty="0" err="1" smtClean="0"/>
              <a:t>Flappy</a:t>
            </a:r>
            <a:r>
              <a:rPr lang="en-US" dirty="0" smtClean="0"/>
              <a:t> Bird from both the </a:t>
            </a:r>
            <a:r>
              <a:rPr lang="en-US" dirty="0" err="1" smtClean="0"/>
              <a:t>iOS</a:t>
            </a:r>
            <a:r>
              <a:rPr lang="en-US" dirty="0" smtClean="0"/>
              <a:t> and Android app stores, saying that the success of the game is something he never wanted. Some fans of the game took it personally, replying that they would either kill Nguyen or kill themselves if he followed through with his decision.</a:t>
            </a:r>
          </a:p>
          <a:p>
            <a:pPr algn="just"/>
            <a:endParaRPr lang="en-US" dirty="0" smtClean="0"/>
          </a:p>
          <a:p>
            <a:pPr algn="just"/>
            <a:r>
              <a:rPr lang="en-US" dirty="0" smtClean="0"/>
              <a:t>Frank Lantz, the director of the New York University Game Center, said that Nguyen's meltdown resembles how some actors or musicians behave. "People like that can go a little bonkers after being exposed to this kind of interest and attention," he told ABC News. "Especially when there's a healthy dose of Internet trolls."</a:t>
            </a:r>
          </a:p>
          <a:p>
            <a:pPr algn="just"/>
            <a:endParaRPr lang="en-US" dirty="0" smtClean="0"/>
          </a:p>
          <a:p>
            <a:pPr algn="just"/>
            <a:r>
              <a:rPr lang="en-US" dirty="0" smtClean="0"/>
              <a:t>Nguyen did not respond to ABC News' request for comment.</a:t>
            </a:r>
          </a:p>
        </p:txBody>
      </p:sp>
      <p:pic>
        <p:nvPicPr>
          <p:cNvPr id="7" name="Picture 6"/>
          <p:cNvPicPr>
            <a:picLocks noChangeAspect="1" noChangeArrowheads="1"/>
          </p:cNvPicPr>
          <p:nvPr/>
        </p:nvPicPr>
        <p:blipFill>
          <a:blip r:embed="rId3" cstate="print"/>
          <a:srcRect/>
          <a:stretch>
            <a:fillRect/>
          </a:stretch>
        </p:blipFill>
        <p:spPr bwMode="auto">
          <a:xfrm>
            <a:off x="0" y="1295399"/>
            <a:ext cx="4554100" cy="4800601"/>
          </a:xfrm>
          <a:prstGeom prst="rect">
            <a:avLst/>
          </a:prstGeom>
          <a:noFill/>
          <a:ln w="9525">
            <a:noFill/>
            <a:miter lim="800000"/>
            <a:headEnd/>
            <a:tailEnd/>
          </a:ln>
          <a:effectLst/>
        </p:spPr>
      </p:pic>
      <p:sp>
        <p:nvSpPr>
          <p:cNvPr id="9" name="Rectangle 8"/>
          <p:cNvSpPr/>
          <p:nvPr/>
        </p:nvSpPr>
        <p:spPr>
          <a:xfrm>
            <a:off x="1524000" y="2133600"/>
            <a:ext cx="1230337" cy="369332"/>
          </a:xfrm>
          <a:prstGeom prst="rect">
            <a:avLst/>
          </a:prstGeom>
        </p:spPr>
        <p:txBody>
          <a:bodyPr wrap="none">
            <a:spAutoFit/>
          </a:bodyPr>
          <a:lstStyle/>
          <a:p>
            <a:r>
              <a:rPr lang="en-US" dirty="0" err="1" smtClean="0"/>
              <a:t>Flappy</a:t>
            </a:r>
            <a:r>
              <a:rPr lang="en-US" dirty="0" smtClean="0"/>
              <a:t> Bird</a:t>
            </a:r>
            <a:endParaRPr lang="en-US" dirty="0"/>
          </a:p>
        </p:txBody>
      </p:sp>
      <p:sp>
        <p:nvSpPr>
          <p:cNvPr id="10" name="Rectangle 9"/>
          <p:cNvSpPr/>
          <p:nvPr/>
        </p:nvSpPr>
        <p:spPr>
          <a:xfrm>
            <a:off x="2971800" y="2286000"/>
            <a:ext cx="548548" cy="369332"/>
          </a:xfrm>
          <a:prstGeom prst="rect">
            <a:avLst/>
          </a:prstGeom>
        </p:spPr>
        <p:txBody>
          <a:bodyPr wrap="none">
            <a:spAutoFit/>
          </a:bodyPr>
          <a:lstStyle/>
          <a:p>
            <a:r>
              <a:rPr lang="en-US" dirty="0" err="1" smtClean="0"/>
              <a:t>iOS</a:t>
            </a:r>
            <a:r>
              <a:rPr lang="en-US" dirty="0" smtClean="0"/>
              <a:t> </a:t>
            </a:r>
            <a:endParaRPr lang="en-US" dirty="0"/>
          </a:p>
        </p:txBody>
      </p:sp>
      <p:sp>
        <p:nvSpPr>
          <p:cNvPr id="11" name="Rectangle 10"/>
          <p:cNvSpPr/>
          <p:nvPr/>
        </p:nvSpPr>
        <p:spPr>
          <a:xfrm>
            <a:off x="1371600" y="2819400"/>
            <a:ext cx="987258" cy="369332"/>
          </a:xfrm>
          <a:prstGeom prst="rect">
            <a:avLst/>
          </a:prstGeom>
        </p:spPr>
        <p:txBody>
          <a:bodyPr wrap="none">
            <a:spAutoFit/>
          </a:bodyPr>
          <a:lstStyle/>
          <a:p>
            <a:r>
              <a:rPr lang="en-US" dirty="0" smtClean="0"/>
              <a:t>Android </a:t>
            </a:r>
            <a:endParaRPr lang="en-US" dirty="0"/>
          </a:p>
        </p:txBody>
      </p:sp>
      <p:sp>
        <p:nvSpPr>
          <p:cNvPr id="12" name="Rectangle 11"/>
          <p:cNvSpPr/>
          <p:nvPr/>
        </p:nvSpPr>
        <p:spPr>
          <a:xfrm>
            <a:off x="2743200" y="2743200"/>
            <a:ext cx="680443" cy="369332"/>
          </a:xfrm>
          <a:prstGeom prst="rect">
            <a:avLst/>
          </a:prstGeom>
        </p:spPr>
        <p:txBody>
          <a:bodyPr wrap="none">
            <a:spAutoFit/>
          </a:bodyPr>
          <a:lstStyle/>
          <a:p>
            <a:r>
              <a:rPr lang="en-US" dirty="0" smtClean="0"/>
              <a:t>apps </a:t>
            </a:r>
            <a:endParaRPr lang="en-US" dirty="0"/>
          </a:p>
        </p:txBody>
      </p:sp>
      <p:sp>
        <p:nvSpPr>
          <p:cNvPr id="13" name="Rectangle 12"/>
          <p:cNvSpPr/>
          <p:nvPr/>
        </p:nvSpPr>
        <p:spPr>
          <a:xfrm>
            <a:off x="1295400" y="3276600"/>
            <a:ext cx="750718" cy="369332"/>
          </a:xfrm>
          <a:prstGeom prst="rect">
            <a:avLst/>
          </a:prstGeom>
        </p:spPr>
        <p:txBody>
          <a:bodyPr wrap="none">
            <a:spAutoFit/>
          </a:bodyPr>
          <a:lstStyle/>
          <a:p>
            <a:r>
              <a:rPr lang="en-US" dirty="0" smtClean="0"/>
              <a:t>stores</a:t>
            </a:r>
            <a:endParaRPr lang="en-US" dirty="0"/>
          </a:p>
        </p:txBody>
      </p:sp>
      <p:sp>
        <p:nvSpPr>
          <p:cNvPr id="14" name="Rectangle 13"/>
          <p:cNvSpPr/>
          <p:nvPr/>
        </p:nvSpPr>
        <p:spPr>
          <a:xfrm>
            <a:off x="3048000" y="3276600"/>
            <a:ext cx="752642" cy="369332"/>
          </a:xfrm>
          <a:prstGeom prst="rect">
            <a:avLst/>
          </a:prstGeom>
        </p:spPr>
        <p:txBody>
          <a:bodyPr wrap="none">
            <a:spAutoFit/>
          </a:bodyPr>
          <a:lstStyle/>
          <a:p>
            <a:r>
              <a:rPr lang="en-US" dirty="0" smtClean="0"/>
              <a:t>game </a:t>
            </a:r>
            <a:endParaRPr lang="en-US" dirty="0"/>
          </a:p>
        </p:txBody>
      </p:sp>
      <p:sp>
        <p:nvSpPr>
          <p:cNvPr id="15" name="Rectangle 14"/>
          <p:cNvSpPr/>
          <p:nvPr/>
        </p:nvSpPr>
        <p:spPr>
          <a:xfrm>
            <a:off x="2057400" y="3733800"/>
            <a:ext cx="1159292" cy="369332"/>
          </a:xfrm>
          <a:prstGeom prst="rect">
            <a:avLst/>
          </a:prstGeom>
        </p:spPr>
        <p:txBody>
          <a:bodyPr wrap="none">
            <a:spAutoFit/>
          </a:bodyPr>
          <a:lstStyle/>
          <a:p>
            <a:r>
              <a:rPr lang="en-US" dirty="0" smtClean="0"/>
              <a:t>musicians </a:t>
            </a:r>
            <a:endParaRPr lang="en-US" dirty="0"/>
          </a:p>
        </p:txBody>
      </p:sp>
      <p:sp>
        <p:nvSpPr>
          <p:cNvPr id="16" name="Rectangle 15"/>
          <p:cNvSpPr/>
          <p:nvPr/>
        </p:nvSpPr>
        <p:spPr>
          <a:xfrm>
            <a:off x="6553200" y="2057400"/>
            <a:ext cx="827471" cy="369332"/>
          </a:xfrm>
          <a:prstGeom prst="rect">
            <a:avLst/>
          </a:prstGeom>
        </p:spPr>
        <p:txBody>
          <a:bodyPr wrap="none">
            <a:spAutoFit/>
          </a:bodyPr>
          <a:lstStyle/>
          <a:p>
            <a:r>
              <a:rPr lang="en-US" dirty="0" smtClean="0"/>
              <a:t>Russia </a:t>
            </a:r>
            <a:endParaRPr lang="en-US" dirty="0"/>
          </a:p>
        </p:txBody>
      </p:sp>
      <p:sp>
        <p:nvSpPr>
          <p:cNvPr id="17" name="Rectangle 16"/>
          <p:cNvSpPr/>
          <p:nvPr/>
        </p:nvSpPr>
        <p:spPr>
          <a:xfrm>
            <a:off x="6019800" y="2514600"/>
            <a:ext cx="885371" cy="369332"/>
          </a:xfrm>
          <a:prstGeom prst="rect">
            <a:avLst/>
          </a:prstGeom>
        </p:spPr>
        <p:txBody>
          <a:bodyPr wrap="none">
            <a:spAutoFit/>
          </a:bodyPr>
          <a:lstStyle/>
          <a:p>
            <a:r>
              <a:rPr lang="en-US" dirty="0" smtClean="0"/>
              <a:t>Winter </a:t>
            </a:r>
            <a:endParaRPr lang="en-US" dirty="0"/>
          </a:p>
        </p:txBody>
      </p:sp>
      <p:sp>
        <p:nvSpPr>
          <p:cNvPr id="18" name="Rectangle 17"/>
          <p:cNvSpPr/>
          <p:nvPr/>
        </p:nvSpPr>
        <p:spPr>
          <a:xfrm>
            <a:off x="7391400" y="2286000"/>
            <a:ext cx="1093569" cy="369332"/>
          </a:xfrm>
          <a:prstGeom prst="rect">
            <a:avLst/>
          </a:prstGeom>
        </p:spPr>
        <p:txBody>
          <a:bodyPr wrap="none">
            <a:spAutoFit/>
          </a:bodyPr>
          <a:lstStyle/>
          <a:p>
            <a:r>
              <a:rPr lang="en-US" dirty="0" smtClean="0"/>
              <a:t>Olympics </a:t>
            </a:r>
            <a:endParaRPr lang="en-US" dirty="0"/>
          </a:p>
        </p:txBody>
      </p:sp>
      <p:sp>
        <p:nvSpPr>
          <p:cNvPr id="19" name="Rectangle 18"/>
          <p:cNvSpPr/>
          <p:nvPr/>
        </p:nvSpPr>
        <p:spPr>
          <a:xfrm>
            <a:off x="6248400" y="3048000"/>
            <a:ext cx="684803" cy="369332"/>
          </a:xfrm>
          <a:prstGeom prst="rect">
            <a:avLst/>
          </a:prstGeom>
        </p:spPr>
        <p:txBody>
          <a:bodyPr wrap="none">
            <a:spAutoFit/>
          </a:bodyPr>
          <a:lstStyle/>
          <a:p>
            <a:r>
              <a:rPr lang="en-US" smtClean="0"/>
              <a:t>Sochi</a:t>
            </a:r>
            <a:endParaRPr lang="en-US" dirty="0"/>
          </a:p>
        </p:txBody>
      </p:sp>
      <p:sp>
        <p:nvSpPr>
          <p:cNvPr id="20" name="Rectangle 19"/>
          <p:cNvSpPr/>
          <p:nvPr/>
        </p:nvSpPr>
        <p:spPr>
          <a:xfrm>
            <a:off x="7162800" y="3429000"/>
            <a:ext cx="1234505" cy="369332"/>
          </a:xfrm>
          <a:prstGeom prst="rect">
            <a:avLst/>
          </a:prstGeom>
        </p:spPr>
        <p:txBody>
          <a:bodyPr wrap="none">
            <a:spAutoFit/>
          </a:bodyPr>
          <a:lstStyle/>
          <a:p>
            <a:r>
              <a:rPr lang="en-US" dirty="0" smtClean="0"/>
              <a:t>mountains </a:t>
            </a:r>
            <a:endParaRPr lang="en-US" dirty="0"/>
          </a:p>
        </p:txBody>
      </p:sp>
      <p:sp>
        <p:nvSpPr>
          <p:cNvPr id="21" name="Rectangle 20"/>
          <p:cNvSpPr/>
          <p:nvPr/>
        </p:nvSpPr>
        <p:spPr>
          <a:xfrm>
            <a:off x="5867400" y="3581400"/>
            <a:ext cx="1010213" cy="369332"/>
          </a:xfrm>
          <a:prstGeom prst="rect">
            <a:avLst/>
          </a:prstGeom>
        </p:spPr>
        <p:txBody>
          <a:bodyPr wrap="none">
            <a:spAutoFit/>
          </a:bodyPr>
          <a:lstStyle/>
          <a:p>
            <a:r>
              <a:rPr lang="en-US" dirty="0" smtClean="0"/>
              <a:t>beaches </a:t>
            </a:r>
            <a:endParaRPr lang="en-US" dirty="0"/>
          </a:p>
        </p:txBody>
      </p:sp>
      <p:sp>
        <p:nvSpPr>
          <p:cNvPr id="22" name="Rectangle 21"/>
          <p:cNvSpPr/>
          <p:nvPr/>
        </p:nvSpPr>
        <p:spPr>
          <a:xfrm>
            <a:off x="7086600" y="3886200"/>
            <a:ext cx="817853" cy="369332"/>
          </a:xfrm>
          <a:prstGeom prst="rect">
            <a:avLst/>
          </a:prstGeom>
        </p:spPr>
        <p:txBody>
          <a:bodyPr wrap="none">
            <a:spAutoFit/>
          </a:bodyPr>
          <a:lstStyle/>
          <a:p>
            <a:r>
              <a:rPr lang="en-US" dirty="0" smtClean="0"/>
              <a:t>sports </a:t>
            </a:r>
            <a:endParaRPr lang="en-US" dirty="0"/>
          </a:p>
        </p:txBody>
      </p:sp>
      <p:sp>
        <p:nvSpPr>
          <p:cNvPr id="23" name="Rectangle 22"/>
          <p:cNvSpPr/>
          <p:nvPr/>
        </p:nvSpPr>
        <p:spPr>
          <a:xfrm>
            <a:off x="7162800" y="2819400"/>
            <a:ext cx="1207382" cy="369332"/>
          </a:xfrm>
          <a:prstGeom prst="rect">
            <a:avLst/>
          </a:prstGeom>
        </p:spPr>
        <p:txBody>
          <a:bodyPr wrap="none">
            <a:spAutoFit/>
          </a:bodyPr>
          <a:lstStyle/>
          <a:p>
            <a:r>
              <a:rPr lang="en-US" dirty="0" smtClean="0"/>
              <a:t>champions</a:t>
            </a:r>
            <a:endParaRPr lang="en-US" dirty="0"/>
          </a:p>
        </p:txBody>
      </p:sp>
      <p:sp>
        <p:nvSpPr>
          <p:cNvPr id="24" name="Rounded Rectangle 23"/>
          <p:cNvSpPr/>
          <p:nvPr/>
        </p:nvSpPr>
        <p:spPr>
          <a:xfrm>
            <a:off x="1371600" y="1066800"/>
            <a:ext cx="2133600" cy="838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400" dirty="0" smtClean="0"/>
              <a:t>Class 1</a:t>
            </a:r>
          </a:p>
          <a:p>
            <a:pPr algn="ctr"/>
            <a:r>
              <a:rPr lang="en-US" altLang="zh-CN" sz="2400" dirty="0" smtClean="0"/>
              <a:t>Mobile Games</a:t>
            </a:r>
            <a:endParaRPr lang="en-US" sz="2400" dirty="0"/>
          </a:p>
        </p:txBody>
      </p:sp>
      <p:sp>
        <p:nvSpPr>
          <p:cNvPr id="25" name="Rounded Rectangle 24"/>
          <p:cNvSpPr/>
          <p:nvPr/>
        </p:nvSpPr>
        <p:spPr>
          <a:xfrm>
            <a:off x="6248400" y="1066800"/>
            <a:ext cx="1828800" cy="838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400" dirty="0" smtClean="0"/>
              <a:t>Class 2</a:t>
            </a:r>
          </a:p>
          <a:p>
            <a:pPr algn="ctr"/>
            <a:r>
              <a:rPr lang="en-US" altLang="zh-CN" sz="2400" dirty="0" smtClean="0"/>
              <a:t>Sports</a:t>
            </a:r>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heckerboard(across)">
                                      <p:cBhvr>
                                        <p:cTn id="15" dur="500"/>
                                        <p:tgtEl>
                                          <p:spTgt spid="7"/>
                                        </p:tgtEl>
                                      </p:cBhvr>
                                    </p:animEffect>
                                  </p:childTnLst>
                                </p:cTn>
                              </p:par>
                              <p:par>
                                <p:cTn id="16" presetID="5" presetClass="entr" presetSubtype="1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heckerboard(across)">
                                      <p:cBhvr>
                                        <p:cTn id="18" dur="500"/>
                                        <p:tgtEl>
                                          <p:spTgt spid="8"/>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checkerboard(across)">
                                      <p:cBhvr>
                                        <p:cTn id="21" dur="500"/>
                                        <p:tgtEl>
                                          <p:spTgt spid="9"/>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checkerboard(across)">
                                      <p:cBhvr>
                                        <p:cTn id="24" dur="500"/>
                                        <p:tgtEl>
                                          <p:spTgt spid="10"/>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heckerboard(across)">
                                      <p:cBhvr>
                                        <p:cTn id="27" dur="500"/>
                                        <p:tgtEl>
                                          <p:spTgt spid="11"/>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checkerboard(across)">
                                      <p:cBhvr>
                                        <p:cTn id="30" dur="500"/>
                                        <p:tgtEl>
                                          <p:spTgt spid="12"/>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checkerboard(across)">
                                      <p:cBhvr>
                                        <p:cTn id="33" dur="500"/>
                                        <p:tgtEl>
                                          <p:spTgt spid="13"/>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checkerboard(across)">
                                      <p:cBhvr>
                                        <p:cTn id="36" dur="500"/>
                                        <p:tgtEl>
                                          <p:spTgt spid="14"/>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checkerboard(across)">
                                      <p:cBhvr>
                                        <p:cTn id="39" dur="500"/>
                                        <p:tgtEl>
                                          <p:spTgt spid="15"/>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checkerboard(across)">
                                      <p:cBhvr>
                                        <p:cTn id="42" dur="500"/>
                                        <p:tgtEl>
                                          <p:spTgt spid="16"/>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checkerboard(across)">
                                      <p:cBhvr>
                                        <p:cTn id="45" dur="500"/>
                                        <p:tgtEl>
                                          <p:spTgt spid="17"/>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checkerboard(across)">
                                      <p:cBhvr>
                                        <p:cTn id="48" dur="500"/>
                                        <p:tgtEl>
                                          <p:spTgt spid="18"/>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checkerboard(across)">
                                      <p:cBhvr>
                                        <p:cTn id="51" dur="500"/>
                                        <p:tgtEl>
                                          <p:spTgt spid="19"/>
                                        </p:tgtEl>
                                      </p:cBhvr>
                                    </p:animEffect>
                                  </p:childTnLst>
                                </p:cTn>
                              </p:par>
                              <p:par>
                                <p:cTn id="52" presetID="5" presetClass="entr" presetSubtype="1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checkerboard(across)">
                                      <p:cBhvr>
                                        <p:cTn id="54" dur="500"/>
                                        <p:tgtEl>
                                          <p:spTgt spid="20"/>
                                        </p:tgtEl>
                                      </p:cBhvr>
                                    </p:animEffect>
                                  </p:childTnLst>
                                </p:cTn>
                              </p:par>
                              <p:par>
                                <p:cTn id="55" presetID="5" presetClass="entr" presetSubtype="1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checkerboard(across)">
                                      <p:cBhvr>
                                        <p:cTn id="57" dur="500"/>
                                        <p:tgtEl>
                                          <p:spTgt spid="21"/>
                                        </p:tgtEl>
                                      </p:cBhvr>
                                    </p:animEffect>
                                  </p:childTnLst>
                                </p:cTn>
                              </p:par>
                              <p:par>
                                <p:cTn id="58" presetID="5" presetClass="entr" presetSubtype="1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checkerboard(across)">
                                      <p:cBhvr>
                                        <p:cTn id="60" dur="500"/>
                                        <p:tgtEl>
                                          <p:spTgt spid="22"/>
                                        </p:tgtEl>
                                      </p:cBhvr>
                                    </p:animEffect>
                                  </p:childTnLst>
                                </p:cTn>
                              </p:par>
                              <p:par>
                                <p:cTn id="61" presetID="5" presetClass="entr" presetSubtype="1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checkerboard(across)">
                                      <p:cBhvr>
                                        <p:cTn id="63" dur="500"/>
                                        <p:tgtEl>
                                          <p:spTgt spid="23"/>
                                        </p:tgtEl>
                                      </p:cBhvr>
                                    </p:animEffect>
                                  </p:childTnLst>
                                </p:cTn>
                              </p:par>
                              <p:par>
                                <p:cTn id="64" presetID="5" presetClass="entr" presetSubtype="1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checkerboard(across)">
                                      <p:cBhvr>
                                        <p:cTn id="66" dur="500"/>
                                        <p:tgtEl>
                                          <p:spTgt spid="24"/>
                                        </p:tgtEl>
                                      </p:cBhvr>
                                    </p:animEffect>
                                  </p:childTnLst>
                                </p:cTn>
                              </p:par>
                              <p:par>
                                <p:cTn id="67" presetID="5" presetClass="entr" presetSubtype="1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checkerboard(across)">
                                      <p:cBhvr>
                                        <p:cTn id="6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animBg="1"/>
      <p:bldP spid="25"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Classification</a:t>
            </a:r>
            <a:endParaRPr lang="en-US" dirty="0"/>
          </a:p>
        </p:txBody>
      </p:sp>
      <p:sp>
        <p:nvSpPr>
          <p:cNvPr id="3" name="Content Placeholder 2"/>
          <p:cNvSpPr>
            <a:spLocks noGrp="1"/>
          </p:cNvSpPr>
          <p:nvPr>
            <p:ph idx="1"/>
          </p:nvPr>
        </p:nvSpPr>
        <p:spPr>
          <a:xfrm>
            <a:off x="762000" y="1447800"/>
            <a:ext cx="4191000" cy="685800"/>
          </a:xfrm>
        </p:spPr>
        <p:txBody>
          <a:bodyPr/>
          <a:lstStyle/>
          <a:p>
            <a:r>
              <a:rPr lang="en-US" dirty="0" smtClean="0"/>
              <a:t>Original label hierarch</a:t>
            </a:r>
            <a:endParaRPr lang="en-US" dirty="0"/>
          </a:p>
        </p:txBody>
      </p:sp>
      <p:sp>
        <p:nvSpPr>
          <p:cNvPr id="4" name="Slide Number Placeholder 3"/>
          <p:cNvSpPr>
            <a:spLocks noGrp="1"/>
          </p:cNvSpPr>
          <p:nvPr>
            <p:ph type="sldNum" sz="quarter" idx="11"/>
          </p:nvPr>
        </p:nvSpPr>
        <p:spPr/>
        <p:txBody>
          <a:bodyPr/>
          <a:lstStyle/>
          <a:p>
            <a:pPr>
              <a:defRPr/>
            </a:pPr>
            <a:r>
              <a:rPr lang="en-US" altLang="zh-TW" smtClean="0"/>
              <a:t>Page </a:t>
            </a:r>
            <a:fld id="{C83F18D4-0D70-44DE-A8FF-A8D5002D1168}" type="slidenum">
              <a:rPr lang="en-US" altLang="zh-TW" smtClean="0"/>
              <a:pPr>
                <a:defRPr/>
              </a:pPr>
              <a:t>25</a:t>
            </a:fld>
            <a:endParaRPr lang="en-US" altLang="zh-TW"/>
          </a:p>
        </p:txBody>
      </p:sp>
      <p:pic>
        <p:nvPicPr>
          <p:cNvPr id="7170" name="Picture 2"/>
          <p:cNvPicPr>
            <a:picLocks noChangeAspect="1" noChangeArrowheads="1"/>
          </p:cNvPicPr>
          <p:nvPr/>
        </p:nvPicPr>
        <p:blipFill>
          <a:blip r:embed="rId3" cstate="print"/>
          <a:srcRect/>
          <a:stretch>
            <a:fillRect/>
          </a:stretch>
        </p:blipFill>
        <p:spPr bwMode="auto">
          <a:xfrm>
            <a:off x="4191000" y="838200"/>
            <a:ext cx="4343400" cy="2243492"/>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4010025" y="4772025"/>
            <a:ext cx="5133975" cy="2085975"/>
          </a:xfrm>
          <a:prstGeom prst="rect">
            <a:avLst/>
          </a:prstGeom>
          <a:noFill/>
          <a:ln w="9525">
            <a:noFill/>
            <a:miter lim="800000"/>
            <a:headEnd/>
            <a:tailEnd/>
          </a:ln>
        </p:spPr>
      </p:pic>
      <p:pic>
        <p:nvPicPr>
          <p:cNvPr id="7172" name="Picture 4"/>
          <p:cNvPicPr>
            <a:picLocks noChangeAspect="1" noChangeArrowheads="1"/>
          </p:cNvPicPr>
          <p:nvPr/>
        </p:nvPicPr>
        <p:blipFill>
          <a:blip r:embed="rId5" cstate="print"/>
          <a:srcRect/>
          <a:stretch>
            <a:fillRect/>
          </a:stretch>
        </p:blipFill>
        <p:spPr bwMode="auto">
          <a:xfrm>
            <a:off x="0" y="3048000"/>
            <a:ext cx="5265242" cy="1902469"/>
          </a:xfrm>
          <a:prstGeom prst="rect">
            <a:avLst/>
          </a:prstGeom>
          <a:noFill/>
          <a:ln w="9525">
            <a:noFill/>
            <a:miter lim="800000"/>
            <a:headEnd/>
            <a:tailEnd/>
          </a:ln>
        </p:spPr>
      </p:pic>
      <p:sp>
        <p:nvSpPr>
          <p:cNvPr id="8" name="Content Placeholder 2"/>
          <p:cNvSpPr txBox="1">
            <a:spLocks/>
          </p:cNvSpPr>
          <p:nvPr/>
        </p:nvSpPr>
        <p:spPr bwMode="auto">
          <a:xfrm>
            <a:off x="5410200" y="3505200"/>
            <a:ext cx="4191000" cy="68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itchFamily="2" charset="2"/>
              <a:buChar char="n"/>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Top-down classification</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9" name="Content Placeholder 2"/>
          <p:cNvSpPr txBox="1">
            <a:spLocks/>
          </p:cNvSpPr>
          <p:nvPr/>
        </p:nvSpPr>
        <p:spPr bwMode="auto">
          <a:xfrm>
            <a:off x="152400" y="5257800"/>
            <a:ext cx="4191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itchFamily="2" charset="2"/>
              <a:buChar char="n"/>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Bottom-up</a:t>
            </a:r>
            <a:r>
              <a:rPr kumimoji="0" lang="en-US" sz="2400" b="0" i="0" u="none" strike="noStrike" kern="0" cap="none" spc="0" normalizeH="0" noProof="0" dirty="0" smtClean="0">
                <a:ln>
                  <a:noFill/>
                </a:ln>
                <a:solidFill>
                  <a:schemeClr val="tx1"/>
                </a:solidFill>
                <a:effectLst/>
                <a:uLnTx/>
                <a:uFillTx/>
                <a:latin typeface="+mn-lt"/>
                <a:ea typeface="+mn-ea"/>
                <a:cs typeface="+mn-cs"/>
              </a:rPr>
              <a:t> classification</a:t>
            </a:r>
          </a:p>
          <a:p>
            <a:pPr marL="342900" marR="0" lvl="0" indent="-342900" algn="l" defTabSz="914400" rtl="0" eaLnBrk="0" fontAlgn="base" latinLnBrk="0" hangingPunct="0">
              <a:lnSpc>
                <a:spcPct val="100000"/>
              </a:lnSpc>
              <a:spcBef>
                <a:spcPct val="20000"/>
              </a:spcBef>
              <a:spcAft>
                <a:spcPct val="0"/>
              </a:spcAft>
              <a:buClr>
                <a:schemeClr val="bg2"/>
              </a:buClr>
              <a:buSzPct val="75000"/>
              <a:tabLst/>
              <a:defRPr/>
            </a:pPr>
            <a:r>
              <a:rPr lang="en-US" sz="2400" kern="0" dirty="0" smtClean="0">
                <a:latin typeface="+mn-lt"/>
                <a:cs typeface="+mn-cs"/>
              </a:rPr>
              <a:t>     (Flat classification</a:t>
            </a:r>
            <a:r>
              <a:rPr lang="en-US" sz="2400" kern="0" baseline="0" dirty="0" smtClean="0">
                <a:latin typeface="+mn-lt"/>
                <a:cs typeface="+mn-cs"/>
              </a:rPr>
              <a:t>)</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229600" cy="533400"/>
          </a:xfrm>
        </p:spPr>
        <p:txBody>
          <a:bodyPr/>
          <a:lstStyle/>
          <a:p>
            <a:r>
              <a:rPr lang="en-US" dirty="0" smtClean="0"/>
              <a:t>Text Categorization (2)</a:t>
            </a:r>
            <a:endParaRPr lang="en-US" dirty="0"/>
          </a:p>
        </p:txBody>
      </p:sp>
      <p:sp>
        <p:nvSpPr>
          <p:cNvPr id="3" name="Content Placeholder 2"/>
          <p:cNvSpPr>
            <a:spLocks noGrp="1"/>
          </p:cNvSpPr>
          <p:nvPr>
            <p:ph idx="1"/>
          </p:nvPr>
        </p:nvSpPr>
        <p:spPr/>
        <p:txBody>
          <a:bodyPr/>
          <a:lstStyle/>
          <a:p>
            <a:r>
              <a:rPr lang="en-US" dirty="0" smtClean="0"/>
              <a:t>Traditional text categorization</a:t>
            </a:r>
          </a:p>
          <a:p>
            <a:pPr lvl="1"/>
            <a:r>
              <a:rPr lang="en-US" dirty="0" smtClean="0"/>
              <a:t>Training: Learn a classifier over a set of labeled documents</a:t>
            </a:r>
          </a:p>
          <a:p>
            <a:pPr lvl="1"/>
            <a:r>
              <a:rPr lang="en-US" dirty="0" smtClean="0"/>
              <a:t>Testing: Apply the classifier to new testing documents</a:t>
            </a:r>
          </a:p>
          <a:p>
            <a:endParaRPr lang="en-US" dirty="0" smtClean="0"/>
          </a:p>
          <a:p>
            <a:r>
              <a:rPr lang="en-US" dirty="0" smtClean="0"/>
              <a:t>Limitations</a:t>
            </a:r>
          </a:p>
          <a:p>
            <a:pPr lvl="1"/>
            <a:r>
              <a:rPr lang="en-US" dirty="0" smtClean="0"/>
              <a:t>Labeling/annotation is costly</a:t>
            </a:r>
          </a:p>
          <a:p>
            <a:pPr lvl="1"/>
            <a:r>
              <a:rPr lang="en-US" dirty="0" smtClean="0"/>
              <a:t>For some tasks categorization is used as a</a:t>
            </a:r>
            <a:r>
              <a:rPr lang="en-US" altLang="zh-CN" dirty="0" smtClean="0"/>
              <a:t>n</a:t>
            </a:r>
            <a:r>
              <a:rPr lang="en-US" dirty="0" smtClean="0"/>
              <a:t> indirect/side information (lack of labels)</a:t>
            </a:r>
          </a:p>
          <a:p>
            <a:pPr lvl="2"/>
            <a:r>
              <a:rPr lang="en-US" b="0" dirty="0" smtClean="0"/>
              <a:t>Sentence classification </a:t>
            </a:r>
            <a:r>
              <a:rPr lang="en-US" b="0" dirty="0" smtClean="0">
                <a:sym typeface="Wingdings" pitchFamily="2" charset="2"/>
              </a:rPr>
              <a:t> relation extraction</a:t>
            </a:r>
            <a:endParaRPr lang="en-US" b="0" dirty="0" smtClean="0"/>
          </a:p>
          <a:p>
            <a:pPr lvl="2"/>
            <a:r>
              <a:rPr lang="en-US" altLang="zh-CN" b="0" dirty="0" smtClean="0"/>
              <a:t>Event type classification </a:t>
            </a:r>
            <a:r>
              <a:rPr lang="en-US" altLang="zh-CN" b="0" dirty="0" smtClean="0">
                <a:sym typeface="Wingdings" pitchFamily="2" charset="2"/>
              </a:rPr>
              <a:t> event argument detection and </a:t>
            </a:r>
            <a:r>
              <a:rPr lang="en-US" altLang="zh-CN" b="0" dirty="0" err="1" smtClean="0">
                <a:sym typeface="Wingdings" pitchFamily="2" charset="2"/>
              </a:rPr>
              <a:t>coreference</a:t>
            </a:r>
            <a:endParaRPr lang="en-US" b="0" dirty="0" smtClean="0"/>
          </a:p>
          <a:p>
            <a:pPr lvl="2"/>
            <a:endParaRPr lang="en-US" dirty="0" smtClean="0"/>
          </a:p>
          <a:p>
            <a:r>
              <a:rPr lang="en-US" dirty="0" smtClean="0"/>
              <a:t>Possible solutions?</a:t>
            </a:r>
          </a:p>
          <a:p>
            <a:pPr lvl="1"/>
            <a:r>
              <a:rPr lang="en-US" dirty="0" err="1" smtClean="0"/>
              <a:t>Dataless</a:t>
            </a:r>
            <a:r>
              <a:rPr lang="en-US" dirty="0" smtClean="0"/>
              <a:t> text classification</a:t>
            </a:r>
            <a:endParaRPr lang="en-US" dirty="0"/>
          </a:p>
        </p:txBody>
      </p:sp>
      <p:sp>
        <p:nvSpPr>
          <p:cNvPr id="4" name="Slide Number Placeholder 3"/>
          <p:cNvSpPr>
            <a:spLocks noGrp="1"/>
          </p:cNvSpPr>
          <p:nvPr>
            <p:ph type="sldNum" sz="quarter" idx="11"/>
          </p:nvPr>
        </p:nvSpPr>
        <p:spPr/>
        <p:txBody>
          <a:bodyPr/>
          <a:lstStyle/>
          <a:p>
            <a:pPr>
              <a:defRPr/>
            </a:pPr>
            <a:r>
              <a:rPr lang="en-US" altLang="zh-TW" smtClean="0"/>
              <a:t>Page </a:t>
            </a:r>
            <a:fld id="{C83F18D4-0D70-44DE-A8FF-A8D5002D1168}" type="slidenum">
              <a:rPr lang="en-US" altLang="zh-TW" smtClean="0"/>
              <a:pPr>
                <a:defRPr/>
              </a:pPr>
              <a:t>26</a:t>
            </a:fld>
            <a:endParaRPr lang="en-US" altLang="zh-TW"/>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linds(horizontal)">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blinds(horizontal)">
                                      <p:cBhvr>
                                        <p:cTn id="35" dur="500"/>
                                        <p:tgtEl>
                                          <p:spTgt spid="3">
                                            <p:txEl>
                                              <p:pRg st="10" end="10"/>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blinds(horizontal)">
                                      <p:cBhvr>
                                        <p:cTn id="3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991600" cy="762000"/>
          </a:xfrm>
        </p:spPr>
        <p:txBody>
          <a:bodyPr>
            <a:noAutofit/>
          </a:bodyPr>
          <a:lstStyle/>
          <a:p>
            <a:r>
              <a:rPr lang="en-US" altLang="zh-CN" dirty="0" smtClean="0"/>
              <a:t>Text Categorization without Any Labeled Data</a:t>
            </a:r>
            <a:endParaRPr lang="en-US" dirty="0"/>
          </a:p>
        </p:txBody>
      </p:sp>
      <p:sp>
        <p:nvSpPr>
          <p:cNvPr id="3" name="Content Placeholder 2"/>
          <p:cNvSpPr>
            <a:spLocks noGrp="1"/>
          </p:cNvSpPr>
          <p:nvPr>
            <p:ph idx="1"/>
          </p:nvPr>
        </p:nvSpPr>
        <p:spPr>
          <a:xfrm>
            <a:off x="533400" y="4236544"/>
            <a:ext cx="8382000" cy="2316656"/>
          </a:xfrm>
        </p:spPr>
        <p:txBody>
          <a:bodyPr>
            <a:normAutofit/>
          </a:bodyPr>
          <a:lstStyle/>
          <a:p>
            <a:r>
              <a:rPr lang="en-US" dirty="0" smtClean="0"/>
              <a:t>           is the vector for the semantic representation of label</a:t>
            </a:r>
          </a:p>
          <a:p>
            <a:r>
              <a:rPr lang="en-US" dirty="0" smtClean="0"/>
              <a:t>          is the representation of document: can be both explicit and latent semantics</a:t>
            </a:r>
          </a:p>
          <a:p>
            <a:r>
              <a:rPr lang="en-US" dirty="0" smtClean="0"/>
              <a:t>We select that category</a:t>
            </a:r>
            <a:endParaRPr lang="en-US" dirty="0"/>
          </a:p>
        </p:txBody>
      </p:sp>
      <p:pic>
        <p:nvPicPr>
          <p:cNvPr id="10244" name="Picture 4"/>
          <p:cNvPicPr>
            <a:picLocks noChangeAspect="1" noChangeArrowheads="1"/>
          </p:cNvPicPr>
          <p:nvPr/>
        </p:nvPicPr>
        <p:blipFill>
          <a:blip r:embed="rId3" cstate="print"/>
          <a:srcRect/>
          <a:stretch>
            <a:fillRect/>
          </a:stretch>
        </p:blipFill>
        <p:spPr bwMode="auto">
          <a:xfrm>
            <a:off x="3962400" y="5531944"/>
            <a:ext cx="4419600" cy="411657"/>
          </a:xfrm>
          <a:prstGeom prst="rect">
            <a:avLst/>
          </a:prstGeom>
          <a:noFill/>
          <a:ln w="9525">
            <a:noFill/>
            <a:miter lim="800000"/>
            <a:headEnd/>
            <a:tailEnd/>
          </a:ln>
          <a:effectLst/>
        </p:spPr>
      </p:pic>
      <p:pic>
        <p:nvPicPr>
          <p:cNvPr id="10245" name="Picture 5"/>
          <p:cNvPicPr>
            <a:picLocks noChangeAspect="1" noChangeArrowheads="1"/>
          </p:cNvPicPr>
          <p:nvPr/>
        </p:nvPicPr>
        <p:blipFill>
          <a:blip r:embed="rId4" cstate="print"/>
          <a:srcRect/>
          <a:stretch>
            <a:fillRect/>
          </a:stretch>
        </p:blipFill>
        <p:spPr bwMode="auto">
          <a:xfrm>
            <a:off x="914400" y="4312744"/>
            <a:ext cx="689162" cy="381000"/>
          </a:xfrm>
          <a:prstGeom prst="rect">
            <a:avLst/>
          </a:prstGeom>
          <a:noFill/>
          <a:ln w="9525">
            <a:noFill/>
            <a:miter lim="800000"/>
            <a:headEnd/>
            <a:tailEnd/>
          </a:ln>
          <a:effectLst/>
        </p:spPr>
      </p:pic>
      <p:pic>
        <p:nvPicPr>
          <p:cNvPr id="10246" name="Picture 6"/>
          <p:cNvPicPr>
            <a:picLocks noChangeAspect="1" noChangeArrowheads="1"/>
          </p:cNvPicPr>
          <p:nvPr/>
        </p:nvPicPr>
        <p:blipFill>
          <a:blip r:embed="rId5" cstate="print"/>
          <a:srcRect/>
          <a:stretch>
            <a:fillRect/>
          </a:stretch>
        </p:blipFill>
        <p:spPr bwMode="auto">
          <a:xfrm>
            <a:off x="914400" y="4693744"/>
            <a:ext cx="685800" cy="418763"/>
          </a:xfrm>
          <a:prstGeom prst="rect">
            <a:avLst/>
          </a:prstGeom>
          <a:noFill/>
          <a:ln w="9525">
            <a:noFill/>
            <a:miter lim="800000"/>
            <a:headEnd/>
            <a:tailEnd/>
          </a:ln>
          <a:effectLst/>
        </p:spPr>
      </p:pic>
      <p:graphicFrame>
        <p:nvGraphicFramePr>
          <p:cNvPr id="12" name="Diagram 11"/>
          <p:cNvGraphicFramePr/>
          <p:nvPr/>
        </p:nvGraphicFramePr>
        <p:xfrm>
          <a:off x="0" y="914400"/>
          <a:ext cx="8991600" cy="3048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9" name="Slide Number Placeholder 8"/>
          <p:cNvSpPr>
            <a:spLocks noGrp="1"/>
          </p:cNvSpPr>
          <p:nvPr>
            <p:ph type="sldNum" sz="quarter" idx="11"/>
          </p:nvPr>
        </p:nvSpPr>
        <p:spPr/>
        <p:txBody>
          <a:bodyPr/>
          <a:lstStyle/>
          <a:p>
            <a:pPr>
              <a:defRPr/>
            </a:pPr>
            <a:r>
              <a:rPr lang="en-US" altLang="zh-TW" smtClean="0"/>
              <a:t>Page </a:t>
            </a:r>
            <a:fld id="{C83F18D4-0D70-44DE-A8FF-A8D5002D1168}" type="slidenum">
              <a:rPr lang="en-US" altLang="zh-TW" smtClean="0"/>
              <a:pPr>
                <a:defRPr/>
              </a:pPr>
              <a:t>27</a:t>
            </a:fld>
            <a:endParaRPr lang="en-US" altLang="zh-TW"/>
          </a:p>
        </p:txBody>
      </p:sp>
      <p:sp>
        <p:nvSpPr>
          <p:cNvPr id="10" name="Rectangle 9"/>
          <p:cNvSpPr/>
          <p:nvPr/>
        </p:nvSpPr>
        <p:spPr>
          <a:xfrm>
            <a:off x="3048000" y="1600200"/>
            <a:ext cx="2895600" cy="1676400"/>
          </a:xfrm>
          <a:prstGeom prst="rect">
            <a:avLst/>
          </a:prstGeom>
          <a:no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057400" y="3316069"/>
            <a:ext cx="5186035" cy="646331"/>
          </a:xfrm>
          <a:prstGeom prst="rect">
            <a:avLst/>
          </a:prstGeom>
        </p:spPr>
        <p:style>
          <a:lnRef idx="1">
            <a:schemeClr val="accent5"/>
          </a:lnRef>
          <a:fillRef idx="2">
            <a:schemeClr val="accent5"/>
          </a:fillRef>
          <a:effectRef idx="1">
            <a:schemeClr val="accent5"/>
          </a:effectRef>
          <a:fontRef idx="minor">
            <a:schemeClr val="dk1"/>
          </a:fontRef>
        </p:style>
        <p:txBody>
          <a:bodyPr wrap="none" lIns="91440" tIns="45720" rIns="91440" bIns="45720">
            <a:spAutoFit/>
          </a:bodyPr>
          <a:lstStyle/>
          <a:p>
            <a:pPr algn="ctr"/>
            <a:r>
              <a:rPr lang="en-US" sz="3600" b="1" cap="none" spc="0" dirty="0" smtClean="0">
                <a:ln w="10541" cmpd="sng">
                  <a:solidFill>
                    <a:srgbClr val="7D7D7D">
                      <a:tint val="100000"/>
                      <a:shade val="100000"/>
                      <a:satMod val="110000"/>
                    </a:srgbClr>
                  </a:solidFill>
                  <a:prstDash val="solid"/>
                </a:ln>
                <a:solidFill>
                  <a:srgbClr val="0070C0"/>
                </a:solidFill>
                <a:effectLst/>
              </a:rPr>
              <a:t>How to represent text?</a:t>
            </a:r>
            <a:endParaRPr lang="en-US" sz="3600" b="1" cap="none" spc="0" dirty="0">
              <a:ln w="10541" cmpd="sng">
                <a:solidFill>
                  <a:srgbClr val="7D7D7D">
                    <a:tint val="100000"/>
                    <a:shade val="100000"/>
                    <a:satMod val="110000"/>
                  </a:srgbClr>
                </a:solidFill>
                <a:prstDash val="solid"/>
              </a:ln>
              <a:solidFill>
                <a:srgbClr val="0070C0"/>
              </a:solidFill>
              <a:effectLs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heckerboard(across)">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ESA Examples (3)</a:t>
            </a:r>
            <a:endParaRPr lang="en-US" sz="3200" dirty="0"/>
          </a:p>
        </p:txBody>
      </p:sp>
      <p:sp>
        <p:nvSpPr>
          <p:cNvPr id="4" name="Slide Number Placeholder 3"/>
          <p:cNvSpPr>
            <a:spLocks noGrp="1"/>
          </p:cNvSpPr>
          <p:nvPr>
            <p:ph type="sldNum" sz="quarter" idx="11"/>
          </p:nvPr>
        </p:nvSpPr>
        <p:spPr/>
        <p:txBody>
          <a:bodyPr/>
          <a:lstStyle/>
          <a:p>
            <a:pPr>
              <a:defRPr/>
            </a:pPr>
            <a:r>
              <a:rPr lang="en-US" altLang="zh-TW" sz="1400" smtClean="0"/>
              <a:t>Page </a:t>
            </a:r>
            <a:fld id="{C83F18D4-0D70-44DE-A8FF-A8D5002D1168}" type="slidenum">
              <a:rPr lang="en-US" altLang="zh-TW" sz="1400" smtClean="0"/>
              <a:pPr>
                <a:defRPr/>
              </a:pPr>
              <a:t>28</a:t>
            </a:fld>
            <a:endParaRPr lang="en-US" altLang="zh-TW" sz="1400"/>
          </a:p>
        </p:txBody>
      </p:sp>
      <p:sp>
        <p:nvSpPr>
          <p:cNvPr id="6" name="Rectangle 5"/>
          <p:cNvSpPr/>
          <p:nvPr/>
        </p:nvSpPr>
        <p:spPr>
          <a:xfrm>
            <a:off x="228600" y="1066800"/>
            <a:ext cx="2301592" cy="400110"/>
          </a:xfrm>
          <a:prstGeom prst="rect">
            <a:avLst/>
          </a:prstGeom>
        </p:spPr>
        <p:txBody>
          <a:bodyPr wrap="none">
            <a:spAutoFit/>
          </a:bodyPr>
          <a:lstStyle/>
          <a:p>
            <a:pPr>
              <a:buNone/>
            </a:pPr>
            <a:r>
              <a:rPr lang="en-US" sz="2000" dirty="0" smtClean="0"/>
              <a:t>Text: Tiger Woods </a:t>
            </a:r>
          </a:p>
        </p:txBody>
      </p:sp>
      <p:graphicFrame>
        <p:nvGraphicFramePr>
          <p:cNvPr id="7" name="Table 6"/>
          <p:cNvGraphicFramePr>
            <a:graphicFrameLocks noGrp="1"/>
          </p:cNvGraphicFramePr>
          <p:nvPr/>
        </p:nvGraphicFramePr>
        <p:xfrm>
          <a:off x="533400" y="1447801"/>
          <a:ext cx="8077200" cy="4710616"/>
        </p:xfrm>
        <a:graphic>
          <a:graphicData uri="http://schemas.openxmlformats.org/drawingml/2006/table">
            <a:tbl>
              <a:tblPr firstRow="1" bandRow="1">
                <a:tableStyleId>{5C22544A-7EE6-4342-B048-85BDC9FD1C3A}</a:tableStyleId>
              </a:tblPr>
              <a:tblGrid>
                <a:gridCol w="6461760"/>
                <a:gridCol w="1615440"/>
              </a:tblGrid>
              <a:tr h="395351">
                <a:tc>
                  <a:txBody>
                    <a:bodyPr/>
                    <a:lstStyle/>
                    <a:p>
                      <a:pPr algn="ctr"/>
                      <a:r>
                        <a:rPr lang="en-US" sz="2400" dirty="0" smtClean="0">
                          <a:solidFill>
                            <a:schemeClr val="tx1"/>
                          </a:solidFill>
                        </a:rPr>
                        <a:t>Wikipedia Concepts</a:t>
                      </a:r>
                      <a:endParaRPr lang="en-US" sz="2400" dirty="0">
                        <a:solidFill>
                          <a:schemeClr val="tx1"/>
                        </a:solidFill>
                      </a:endParaRPr>
                    </a:p>
                  </a:txBody>
                  <a:tcPr/>
                </a:tc>
                <a:tc>
                  <a:txBody>
                    <a:bodyPr/>
                    <a:lstStyle/>
                    <a:p>
                      <a:pPr algn="ctr"/>
                      <a:r>
                        <a:rPr lang="en-US" sz="2400" dirty="0" smtClean="0">
                          <a:solidFill>
                            <a:schemeClr val="tx1"/>
                          </a:solidFill>
                        </a:rPr>
                        <a:t>Scores</a:t>
                      </a:r>
                      <a:endParaRPr lang="en-US" sz="2400" dirty="0">
                        <a:solidFill>
                          <a:schemeClr val="tx1"/>
                        </a:solidFill>
                      </a:endParaRPr>
                    </a:p>
                  </a:txBody>
                  <a:tcPr/>
                </a:tc>
              </a:tr>
              <a:tr h="243800">
                <a:tc>
                  <a:txBody>
                    <a:bodyPr/>
                    <a:lstStyle/>
                    <a:p>
                      <a:pPr algn="l" fontAlgn="b"/>
                      <a:r>
                        <a:rPr lang="en-US" sz="1800" u="none" strike="noStrike" dirty="0"/>
                        <a:t>Tiger Woods, </a:t>
                      </a:r>
                      <a:endParaRPr lang="en-US" sz="1800" b="0" i="0" u="none" strike="noStrike" dirty="0">
                        <a:solidFill>
                          <a:srgbClr val="000000"/>
                        </a:solidFill>
                        <a:latin typeface="Calibri"/>
                      </a:endParaRPr>
                    </a:p>
                  </a:txBody>
                  <a:tcPr marL="7620" marR="7620" marT="7620" marB="0" anchor="b"/>
                </a:tc>
                <a:tc>
                  <a:txBody>
                    <a:bodyPr/>
                    <a:lstStyle/>
                    <a:p>
                      <a:pPr algn="ctr" fontAlgn="b"/>
                      <a:r>
                        <a:rPr lang="en-US" sz="1800" u="none" strike="noStrike" dirty="0"/>
                        <a:t>61.8714</a:t>
                      </a:r>
                      <a:endParaRPr lang="en-US" sz="1800" b="0" i="0" u="none" strike="noStrike" dirty="0">
                        <a:solidFill>
                          <a:srgbClr val="000000"/>
                        </a:solidFill>
                        <a:latin typeface="Calibri"/>
                      </a:endParaRPr>
                    </a:p>
                  </a:txBody>
                  <a:tcPr marL="7620" marR="7620" marT="7620" marB="0" anchor="b"/>
                </a:tc>
              </a:tr>
              <a:tr h="243800">
                <a:tc>
                  <a:txBody>
                    <a:bodyPr/>
                    <a:lstStyle/>
                    <a:p>
                      <a:pPr algn="l" fontAlgn="b"/>
                      <a:r>
                        <a:rPr lang="en-US" sz="1800" u="none" strike="noStrike"/>
                        <a:t>Professional golf career of Tiger Woods, </a:t>
                      </a:r>
                      <a:endParaRPr lang="en-US" sz="1800" b="0" i="0" u="none" strike="noStrike">
                        <a:solidFill>
                          <a:srgbClr val="000000"/>
                        </a:solidFill>
                        <a:latin typeface="Calibri"/>
                      </a:endParaRPr>
                    </a:p>
                  </a:txBody>
                  <a:tcPr marL="7620" marR="7620" marT="7620" marB="0" anchor="b"/>
                </a:tc>
                <a:tc>
                  <a:txBody>
                    <a:bodyPr/>
                    <a:lstStyle/>
                    <a:p>
                      <a:pPr algn="ctr" fontAlgn="b"/>
                      <a:r>
                        <a:rPr lang="en-US" sz="1800" u="none" strike="noStrike" dirty="0"/>
                        <a:t>52.1677</a:t>
                      </a:r>
                      <a:endParaRPr lang="en-US" sz="1800" b="0" i="0" u="none" strike="noStrike" dirty="0">
                        <a:solidFill>
                          <a:srgbClr val="000000"/>
                        </a:solidFill>
                        <a:latin typeface="Calibri"/>
                      </a:endParaRPr>
                    </a:p>
                  </a:txBody>
                  <a:tcPr marL="7620" marR="7620" marT="7620" marB="0" anchor="b"/>
                </a:tc>
              </a:tr>
              <a:tr h="243800">
                <a:tc>
                  <a:txBody>
                    <a:bodyPr/>
                    <a:lstStyle/>
                    <a:p>
                      <a:pPr algn="l" fontAlgn="b"/>
                      <a:r>
                        <a:rPr lang="en-US" sz="1800" u="none" strike="noStrike"/>
                        <a:t>Earl Woods, </a:t>
                      </a:r>
                      <a:endParaRPr lang="en-US" sz="1800" b="0" i="0" u="none" strike="noStrike">
                        <a:solidFill>
                          <a:srgbClr val="000000"/>
                        </a:solidFill>
                        <a:latin typeface="Calibri"/>
                      </a:endParaRPr>
                    </a:p>
                  </a:txBody>
                  <a:tcPr marL="7620" marR="7620" marT="7620" marB="0" anchor="b"/>
                </a:tc>
                <a:tc>
                  <a:txBody>
                    <a:bodyPr/>
                    <a:lstStyle/>
                    <a:p>
                      <a:pPr algn="ctr" fontAlgn="b"/>
                      <a:r>
                        <a:rPr lang="en-US" sz="1800" u="none" strike="noStrike" dirty="0"/>
                        <a:t>33.5261</a:t>
                      </a:r>
                      <a:endParaRPr lang="en-US" sz="1800" b="0" i="0" u="none" strike="noStrike" dirty="0">
                        <a:solidFill>
                          <a:srgbClr val="000000"/>
                        </a:solidFill>
                        <a:latin typeface="Calibri"/>
                      </a:endParaRPr>
                    </a:p>
                  </a:txBody>
                  <a:tcPr marL="7620" marR="7620" marT="7620" marB="0" anchor="b"/>
                </a:tc>
              </a:tr>
              <a:tr h="243800">
                <a:tc>
                  <a:txBody>
                    <a:bodyPr/>
                    <a:lstStyle/>
                    <a:p>
                      <a:pPr algn="l" fontAlgn="b"/>
                      <a:r>
                        <a:rPr lang="en-US" sz="1800" u="none" strike="noStrike"/>
                        <a:t>Tiger (disambiguation), </a:t>
                      </a:r>
                      <a:endParaRPr lang="en-US" sz="1800" b="0" i="0" u="none" strike="noStrike">
                        <a:solidFill>
                          <a:srgbClr val="000000"/>
                        </a:solidFill>
                        <a:latin typeface="Calibri"/>
                      </a:endParaRPr>
                    </a:p>
                  </a:txBody>
                  <a:tcPr marL="7620" marR="7620" marT="7620" marB="0" anchor="b"/>
                </a:tc>
                <a:tc>
                  <a:txBody>
                    <a:bodyPr/>
                    <a:lstStyle/>
                    <a:p>
                      <a:pPr algn="ctr" fontAlgn="b"/>
                      <a:r>
                        <a:rPr lang="en-US" sz="1800" u="none" strike="noStrike" dirty="0"/>
                        <a:t>33.3566</a:t>
                      </a:r>
                      <a:endParaRPr lang="en-US" sz="1800" b="0" i="0" u="none" strike="noStrike" dirty="0">
                        <a:solidFill>
                          <a:srgbClr val="000000"/>
                        </a:solidFill>
                        <a:latin typeface="Calibri"/>
                      </a:endParaRPr>
                    </a:p>
                  </a:txBody>
                  <a:tcPr marL="7620" marR="7620" marT="7620" marB="0" anchor="b"/>
                </a:tc>
              </a:tr>
              <a:tr h="243800">
                <a:tc>
                  <a:txBody>
                    <a:bodyPr/>
                    <a:lstStyle/>
                    <a:p>
                      <a:pPr algn="l" fontAlgn="b"/>
                      <a:r>
                        <a:rPr lang="en-US" sz="1800" u="none" strike="noStrike"/>
                        <a:t>Woods (surname), </a:t>
                      </a:r>
                      <a:endParaRPr lang="en-US" sz="1800" b="0" i="0" u="none" strike="noStrike">
                        <a:solidFill>
                          <a:srgbClr val="000000"/>
                        </a:solidFill>
                        <a:latin typeface="Calibri"/>
                      </a:endParaRPr>
                    </a:p>
                  </a:txBody>
                  <a:tcPr marL="7620" marR="7620" marT="7620" marB="0" anchor="b"/>
                </a:tc>
                <a:tc>
                  <a:txBody>
                    <a:bodyPr/>
                    <a:lstStyle/>
                    <a:p>
                      <a:pPr algn="ctr" fontAlgn="b"/>
                      <a:r>
                        <a:rPr lang="en-US" sz="1800" u="none" strike="noStrike" dirty="0"/>
                        <a:t>29.9136</a:t>
                      </a:r>
                      <a:endParaRPr lang="en-US" sz="1800" b="0" i="0" u="none" strike="noStrike" dirty="0">
                        <a:solidFill>
                          <a:srgbClr val="000000"/>
                        </a:solidFill>
                        <a:latin typeface="Calibri"/>
                      </a:endParaRPr>
                    </a:p>
                  </a:txBody>
                  <a:tcPr marL="7620" marR="7620" marT="7620" marB="0" anchor="b"/>
                </a:tc>
              </a:tr>
              <a:tr h="243800">
                <a:tc>
                  <a:txBody>
                    <a:bodyPr/>
                    <a:lstStyle/>
                    <a:p>
                      <a:pPr algn="l" fontAlgn="b"/>
                      <a:r>
                        <a:rPr lang="en-US" sz="1800" u="none" strike="noStrike"/>
                        <a:t>Tiger Woods Design, </a:t>
                      </a:r>
                      <a:endParaRPr lang="en-US" sz="1800" b="0" i="0" u="none" strike="noStrike">
                        <a:solidFill>
                          <a:srgbClr val="000000"/>
                        </a:solidFill>
                        <a:latin typeface="Calibri"/>
                      </a:endParaRPr>
                    </a:p>
                  </a:txBody>
                  <a:tcPr marL="7620" marR="7620" marT="7620" marB="0" anchor="b"/>
                </a:tc>
                <a:tc>
                  <a:txBody>
                    <a:bodyPr/>
                    <a:lstStyle/>
                    <a:p>
                      <a:pPr algn="ctr" fontAlgn="b"/>
                      <a:r>
                        <a:rPr lang="en-US" sz="1800" u="none" strike="noStrike" dirty="0" smtClean="0"/>
                        <a:t>28.3550</a:t>
                      </a:r>
                      <a:endParaRPr lang="en-US" sz="1800" b="0" i="0" u="none" strike="noStrike" dirty="0">
                        <a:solidFill>
                          <a:srgbClr val="000000"/>
                        </a:solidFill>
                        <a:latin typeface="Calibri"/>
                      </a:endParaRPr>
                    </a:p>
                  </a:txBody>
                  <a:tcPr marL="7620" marR="7620" marT="7620" marB="0" anchor="b"/>
                </a:tc>
              </a:tr>
              <a:tr h="243800">
                <a:tc>
                  <a:txBody>
                    <a:bodyPr/>
                    <a:lstStyle/>
                    <a:p>
                      <a:pPr algn="l" fontAlgn="b"/>
                      <a:r>
                        <a:rPr lang="en-US" sz="1800" u="none" strike="noStrike"/>
                        <a:t>Tiger Woods PGA Tour 07, </a:t>
                      </a:r>
                      <a:endParaRPr lang="en-US" sz="1800" b="0" i="0" u="none" strike="noStrike">
                        <a:solidFill>
                          <a:srgbClr val="000000"/>
                        </a:solidFill>
                        <a:latin typeface="Calibri"/>
                      </a:endParaRPr>
                    </a:p>
                  </a:txBody>
                  <a:tcPr marL="7620" marR="7620" marT="7620" marB="0" anchor="b"/>
                </a:tc>
                <a:tc>
                  <a:txBody>
                    <a:bodyPr/>
                    <a:lstStyle/>
                    <a:p>
                      <a:pPr algn="ctr" fontAlgn="b"/>
                      <a:r>
                        <a:rPr lang="en-US" sz="1800" u="none" strike="noStrike" dirty="0" smtClean="0"/>
                        <a:t>27.8280</a:t>
                      </a:r>
                      <a:endParaRPr lang="en-US" sz="1800" b="0" i="0" u="none" strike="noStrike" dirty="0">
                        <a:solidFill>
                          <a:srgbClr val="000000"/>
                        </a:solidFill>
                        <a:latin typeface="Calibri"/>
                      </a:endParaRPr>
                    </a:p>
                  </a:txBody>
                  <a:tcPr marL="7620" marR="7620" marT="7620" marB="0" anchor="b"/>
                </a:tc>
              </a:tr>
              <a:tr h="243800">
                <a:tc>
                  <a:txBody>
                    <a:bodyPr/>
                    <a:lstStyle/>
                    <a:p>
                      <a:pPr algn="l" fontAlgn="b"/>
                      <a:r>
                        <a:rPr lang="en-US" sz="1800" u="none" strike="noStrike"/>
                        <a:t>Official World Golf Ranking, </a:t>
                      </a:r>
                      <a:endParaRPr lang="en-US" sz="1800" b="0" i="0" u="none" strike="noStrike">
                        <a:solidFill>
                          <a:srgbClr val="000000"/>
                        </a:solidFill>
                        <a:latin typeface="Calibri"/>
                      </a:endParaRPr>
                    </a:p>
                  </a:txBody>
                  <a:tcPr marL="7620" marR="7620" marT="7620" marB="0" anchor="b"/>
                </a:tc>
                <a:tc>
                  <a:txBody>
                    <a:bodyPr/>
                    <a:lstStyle/>
                    <a:p>
                      <a:pPr algn="ctr" fontAlgn="b"/>
                      <a:r>
                        <a:rPr lang="en-US" sz="1800" u="none" strike="noStrike" dirty="0"/>
                        <a:t>27.5597</a:t>
                      </a:r>
                      <a:endParaRPr lang="en-US" sz="1800" b="0" i="0" u="none" strike="noStrike" dirty="0">
                        <a:solidFill>
                          <a:srgbClr val="000000"/>
                        </a:solidFill>
                        <a:latin typeface="Calibri"/>
                      </a:endParaRPr>
                    </a:p>
                  </a:txBody>
                  <a:tcPr marL="7620" marR="7620" marT="7620" marB="0" anchor="b"/>
                </a:tc>
              </a:tr>
              <a:tr h="306256">
                <a:tc>
                  <a:txBody>
                    <a:bodyPr/>
                    <a:lstStyle/>
                    <a:p>
                      <a:pPr algn="l" fontAlgn="b"/>
                      <a:r>
                        <a:rPr lang="en-US" sz="1800" u="none" strike="noStrike"/>
                        <a:t>Tiger Woods PGA Tour 08, </a:t>
                      </a:r>
                      <a:endParaRPr lang="en-US" sz="1800" b="0" i="0" u="none" strike="noStrike">
                        <a:solidFill>
                          <a:srgbClr val="000000"/>
                        </a:solidFill>
                        <a:latin typeface="Calibri"/>
                      </a:endParaRPr>
                    </a:p>
                  </a:txBody>
                  <a:tcPr marL="7620" marR="7620" marT="7620" marB="0" anchor="b"/>
                </a:tc>
                <a:tc>
                  <a:txBody>
                    <a:bodyPr/>
                    <a:lstStyle/>
                    <a:p>
                      <a:pPr algn="ctr" fontAlgn="b"/>
                      <a:r>
                        <a:rPr lang="en-US" sz="1800" u="none" strike="noStrike" dirty="0"/>
                        <a:t>26.1357</a:t>
                      </a:r>
                      <a:endParaRPr lang="en-US" sz="1800" b="0" i="0" u="none" strike="noStrike" dirty="0">
                        <a:solidFill>
                          <a:srgbClr val="000000"/>
                        </a:solidFill>
                        <a:latin typeface="Calibri"/>
                      </a:endParaRPr>
                    </a:p>
                  </a:txBody>
                  <a:tcPr marL="7620" marR="7620" marT="7620" marB="0" anchor="b"/>
                </a:tc>
              </a:tr>
              <a:tr h="243800">
                <a:tc>
                  <a:txBody>
                    <a:bodyPr/>
                    <a:lstStyle/>
                    <a:p>
                      <a:pPr algn="l" fontAlgn="b"/>
                      <a:r>
                        <a:rPr lang="en-US" sz="1800" u="none" strike="noStrike"/>
                        <a:t>Tiger Inn, </a:t>
                      </a:r>
                      <a:endParaRPr lang="en-US" sz="1800" b="0" i="0" u="none" strike="noStrike">
                        <a:solidFill>
                          <a:srgbClr val="000000"/>
                        </a:solidFill>
                        <a:latin typeface="Calibri"/>
                      </a:endParaRPr>
                    </a:p>
                  </a:txBody>
                  <a:tcPr marL="7620" marR="7620" marT="7620" marB="0" anchor="b"/>
                </a:tc>
                <a:tc>
                  <a:txBody>
                    <a:bodyPr/>
                    <a:lstStyle/>
                    <a:p>
                      <a:pPr algn="ctr" fontAlgn="b"/>
                      <a:r>
                        <a:rPr lang="en-US" sz="1800" u="none" strike="noStrike" dirty="0"/>
                        <a:t>25.0556</a:t>
                      </a:r>
                      <a:endParaRPr lang="en-US" sz="1800" b="0" i="0" u="none" strike="noStrike" dirty="0">
                        <a:solidFill>
                          <a:srgbClr val="000000"/>
                        </a:solidFill>
                        <a:latin typeface="Calibri"/>
                      </a:endParaRPr>
                    </a:p>
                  </a:txBody>
                  <a:tcPr marL="7620" marR="7620" marT="7620" marB="0" anchor="b"/>
                </a:tc>
              </a:tr>
              <a:tr h="243800">
                <a:tc>
                  <a:txBody>
                    <a:bodyPr/>
                    <a:lstStyle/>
                    <a:p>
                      <a:pPr algn="l" fontAlgn="b"/>
                      <a:r>
                        <a:rPr lang="en-US" sz="1800" u="none" strike="noStrike"/>
                        <a:t>Louisiana Tigers, </a:t>
                      </a:r>
                      <a:endParaRPr lang="en-US" sz="1800" b="0" i="0" u="none" strike="noStrike">
                        <a:solidFill>
                          <a:srgbClr val="000000"/>
                        </a:solidFill>
                        <a:latin typeface="Calibri"/>
                      </a:endParaRPr>
                    </a:p>
                  </a:txBody>
                  <a:tcPr marL="7620" marR="7620" marT="7620" marB="0" anchor="b"/>
                </a:tc>
                <a:tc>
                  <a:txBody>
                    <a:bodyPr/>
                    <a:lstStyle/>
                    <a:p>
                      <a:pPr algn="ctr" fontAlgn="b"/>
                      <a:r>
                        <a:rPr lang="en-US" sz="1800" u="none" strike="noStrike" dirty="0"/>
                        <a:t>24.9915</a:t>
                      </a:r>
                      <a:endParaRPr lang="en-US" sz="1800" b="0" i="0" u="none" strike="noStrike" dirty="0">
                        <a:solidFill>
                          <a:srgbClr val="000000"/>
                        </a:solidFill>
                        <a:latin typeface="Calibri"/>
                      </a:endParaRPr>
                    </a:p>
                  </a:txBody>
                  <a:tcPr marL="7620" marR="7620" marT="7620" marB="0" anchor="b"/>
                </a:tc>
              </a:tr>
              <a:tr h="243800">
                <a:tc>
                  <a:txBody>
                    <a:bodyPr/>
                    <a:lstStyle/>
                    <a:p>
                      <a:pPr algn="l" fontAlgn="b"/>
                      <a:r>
                        <a:rPr lang="en-US" sz="1800" u="none" strike="noStrike"/>
                        <a:t>Tiger Woods PGA Tour 14, </a:t>
                      </a:r>
                      <a:endParaRPr lang="en-US" sz="1800" b="0" i="0" u="none" strike="noStrike">
                        <a:solidFill>
                          <a:srgbClr val="000000"/>
                        </a:solidFill>
                        <a:latin typeface="Calibri"/>
                      </a:endParaRPr>
                    </a:p>
                  </a:txBody>
                  <a:tcPr marL="7620" marR="7620" marT="7620" marB="0" anchor="b"/>
                </a:tc>
                <a:tc>
                  <a:txBody>
                    <a:bodyPr/>
                    <a:lstStyle/>
                    <a:p>
                      <a:pPr algn="ctr" fontAlgn="b"/>
                      <a:r>
                        <a:rPr lang="en-US" sz="1800" u="none" strike="noStrike" dirty="0"/>
                        <a:t>24.8639</a:t>
                      </a:r>
                      <a:endParaRPr lang="en-US" sz="1800" b="0" i="0" u="none" strike="noStrike" dirty="0">
                        <a:solidFill>
                          <a:srgbClr val="000000"/>
                        </a:solidFill>
                        <a:latin typeface="Calibri"/>
                      </a:endParaRPr>
                    </a:p>
                  </a:txBody>
                  <a:tcPr marL="7620" marR="7620" marT="7620" marB="0" anchor="b"/>
                </a:tc>
              </a:tr>
              <a:tr h="243800">
                <a:tc>
                  <a:txBody>
                    <a:bodyPr/>
                    <a:lstStyle/>
                    <a:p>
                      <a:pPr algn="l" fontAlgn="b"/>
                      <a:r>
                        <a:rPr lang="en-US" sz="1800" u="none" strike="noStrike"/>
                        <a:t>Tiger Woods PGA Tour 13, </a:t>
                      </a:r>
                      <a:endParaRPr lang="en-US" sz="1800" b="0" i="0" u="none" strike="noStrike">
                        <a:solidFill>
                          <a:srgbClr val="000000"/>
                        </a:solidFill>
                        <a:latin typeface="Calibri"/>
                      </a:endParaRPr>
                    </a:p>
                  </a:txBody>
                  <a:tcPr marL="7620" marR="7620" marT="7620" marB="0" anchor="b"/>
                </a:tc>
                <a:tc>
                  <a:txBody>
                    <a:bodyPr/>
                    <a:lstStyle/>
                    <a:p>
                      <a:pPr algn="ctr" fontAlgn="b"/>
                      <a:r>
                        <a:rPr lang="en-US" sz="1800" u="none" strike="noStrike" dirty="0"/>
                        <a:t>24.5637</a:t>
                      </a:r>
                      <a:endParaRPr lang="en-US" sz="1800" b="0" i="0" u="none" strike="noStrike" dirty="0">
                        <a:solidFill>
                          <a:srgbClr val="000000"/>
                        </a:solidFill>
                        <a:latin typeface="Calibri"/>
                      </a:endParaRPr>
                    </a:p>
                  </a:txBody>
                  <a:tcPr marL="7620" marR="7620" marT="7620" marB="0" anchor="b"/>
                </a:tc>
              </a:tr>
              <a:tr h="243800">
                <a:tc>
                  <a:txBody>
                    <a:bodyPr/>
                    <a:lstStyle/>
                    <a:p>
                      <a:pPr algn="l" fontAlgn="b"/>
                      <a:r>
                        <a:rPr lang="en-US" sz="1800" u="none" strike="noStrike"/>
                        <a:t>Tiger Woods PGA Tour, </a:t>
                      </a:r>
                      <a:endParaRPr lang="en-US" sz="1800" b="0" i="0" u="none" strike="noStrike">
                        <a:solidFill>
                          <a:srgbClr val="000000"/>
                        </a:solidFill>
                        <a:latin typeface="Calibri"/>
                      </a:endParaRPr>
                    </a:p>
                  </a:txBody>
                  <a:tcPr marL="7620" marR="7620" marT="7620" marB="0" anchor="b"/>
                </a:tc>
                <a:tc>
                  <a:txBody>
                    <a:bodyPr/>
                    <a:lstStyle/>
                    <a:p>
                      <a:pPr algn="ctr" fontAlgn="b"/>
                      <a:r>
                        <a:rPr lang="en-US" sz="1800" u="none" strike="noStrike" dirty="0"/>
                        <a:t>24.5523</a:t>
                      </a:r>
                      <a:endParaRPr lang="en-US" sz="1800" b="0" i="0" u="none" strike="noStrike" dirty="0">
                        <a:solidFill>
                          <a:srgbClr val="000000"/>
                        </a:solidFill>
                        <a:latin typeface="Calibri"/>
                      </a:endParaRPr>
                    </a:p>
                  </a:txBody>
                  <a:tcPr marL="7620" marR="7620" marT="7620" marB="0" anchor="b"/>
                </a:tc>
              </a:tr>
              <a:tr h="243800">
                <a:tc>
                  <a:txBody>
                    <a:bodyPr/>
                    <a:lstStyle/>
                    <a:p>
                      <a:pPr algn="l" fontAlgn="b"/>
                      <a:r>
                        <a:rPr lang="en-US" sz="1800" u="none" strike="noStrike"/>
                        <a:t>Tiger Woods PGA Tour 10, </a:t>
                      </a:r>
                      <a:endParaRPr lang="en-US" sz="1800" b="0" i="0" u="none" strike="noStrike">
                        <a:solidFill>
                          <a:srgbClr val="000000"/>
                        </a:solidFill>
                        <a:latin typeface="Calibri"/>
                      </a:endParaRPr>
                    </a:p>
                  </a:txBody>
                  <a:tcPr marL="7620" marR="7620" marT="7620" marB="0" anchor="b"/>
                </a:tc>
                <a:tc>
                  <a:txBody>
                    <a:bodyPr/>
                    <a:lstStyle/>
                    <a:p>
                      <a:pPr algn="ctr" fontAlgn="b"/>
                      <a:r>
                        <a:rPr lang="en-US" sz="1800" u="none" strike="noStrike" dirty="0"/>
                        <a:t>24.5523</a:t>
                      </a:r>
                      <a:endParaRPr lang="en-US" sz="1800" b="0" i="0" u="none" strike="noStrike" dirty="0">
                        <a:solidFill>
                          <a:srgbClr val="000000"/>
                        </a:solidFill>
                        <a:latin typeface="Calibri"/>
                      </a:endParaRPr>
                    </a:p>
                  </a:txBody>
                  <a:tcPr marL="7620" marR="7620" marT="7620" marB="0" anchor="b"/>
                </a:tc>
              </a:tr>
            </a:tbl>
          </a:graphicData>
        </a:graphic>
      </p:graphicFrame>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2" name="Straight Arrow Connector 81"/>
          <p:cNvCxnSpPr>
            <a:stCxn id="10" idx="4"/>
            <a:endCxn id="75" idx="0"/>
          </p:cNvCxnSpPr>
          <p:nvPr/>
        </p:nvCxnSpPr>
        <p:spPr>
          <a:xfrm flipH="1">
            <a:off x="3886200" y="3657600"/>
            <a:ext cx="800100" cy="1524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6" idx="4"/>
            <a:endCxn id="25" idx="0"/>
          </p:cNvCxnSpPr>
          <p:nvPr/>
        </p:nvCxnSpPr>
        <p:spPr>
          <a:xfrm>
            <a:off x="3886200" y="4267200"/>
            <a:ext cx="114300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75" idx="4"/>
            <a:endCxn id="76" idx="0"/>
          </p:cNvCxnSpPr>
          <p:nvPr/>
        </p:nvCxnSpPr>
        <p:spPr>
          <a:xfrm>
            <a:off x="3886200" y="4267200"/>
            <a:ext cx="53340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Hierarchical Classification</a:t>
            </a:r>
            <a:endParaRPr lang="en-US" dirty="0"/>
          </a:p>
        </p:txBody>
      </p:sp>
      <p:sp>
        <p:nvSpPr>
          <p:cNvPr id="4" name="Slide Number Placeholder 3"/>
          <p:cNvSpPr>
            <a:spLocks noGrp="1"/>
          </p:cNvSpPr>
          <p:nvPr>
            <p:ph type="sldNum" sz="quarter" idx="11"/>
          </p:nvPr>
        </p:nvSpPr>
        <p:spPr/>
        <p:txBody>
          <a:bodyPr/>
          <a:lstStyle/>
          <a:p>
            <a:pPr>
              <a:defRPr/>
            </a:pPr>
            <a:r>
              <a:rPr lang="en-US" altLang="zh-TW" smtClean="0"/>
              <a:t>Page </a:t>
            </a:r>
            <a:fld id="{C83F18D4-0D70-44DE-A8FF-A8D5002D1168}" type="slidenum">
              <a:rPr lang="en-US" altLang="zh-TW" smtClean="0"/>
              <a:pPr>
                <a:defRPr/>
              </a:pPr>
              <a:t>29</a:t>
            </a:fld>
            <a:endParaRPr lang="en-US" altLang="zh-TW"/>
          </a:p>
        </p:txBody>
      </p:sp>
      <p:sp>
        <p:nvSpPr>
          <p:cNvPr id="9" name="Content Placeholder 2"/>
          <p:cNvSpPr txBox="1">
            <a:spLocks/>
          </p:cNvSpPr>
          <p:nvPr/>
        </p:nvSpPr>
        <p:spPr bwMode="auto">
          <a:xfrm>
            <a:off x="-457200" y="5181600"/>
            <a:ext cx="4191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itchFamily="2" charset="2"/>
              <a:buChar char="n"/>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10" name="Oval 9"/>
          <p:cNvSpPr/>
          <p:nvPr/>
        </p:nvSpPr>
        <p:spPr>
          <a:xfrm>
            <a:off x="4038600" y="3200400"/>
            <a:ext cx="129540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Root</a:t>
            </a:r>
            <a:endParaRPr lang="en-US" dirty="0"/>
          </a:p>
        </p:txBody>
      </p:sp>
      <p:sp>
        <p:nvSpPr>
          <p:cNvPr id="11" name="Oval 10"/>
          <p:cNvSpPr/>
          <p:nvPr/>
        </p:nvSpPr>
        <p:spPr>
          <a:xfrm>
            <a:off x="2743200" y="3810000"/>
            <a:ext cx="45720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A</a:t>
            </a:r>
            <a:endParaRPr lang="en-US" dirty="0"/>
          </a:p>
        </p:txBody>
      </p:sp>
      <p:sp>
        <p:nvSpPr>
          <p:cNvPr id="16" name="Oval 15"/>
          <p:cNvSpPr/>
          <p:nvPr/>
        </p:nvSpPr>
        <p:spPr>
          <a:xfrm>
            <a:off x="3657600" y="3810000"/>
            <a:ext cx="45720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B</a:t>
            </a:r>
            <a:endParaRPr lang="en-US" dirty="0"/>
          </a:p>
        </p:txBody>
      </p:sp>
      <p:sp>
        <p:nvSpPr>
          <p:cNvPr id="17" name="Oval 16"/>
          <p:cNvSpPr/>
          <p:nvPr/>
        </p:nvSpPr>
        <p:spPr>
          <a:xfrm>
            <a:off x="5105400" y="3810000"/>
            <a:ext cx="45720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a:t>
            </a:r>
            <a:endParaRPr lang="en-US" dirty="0"/>
          </a:p>
        </p:txBody>
      </p:sp>
      <p:sp>
        <p:nvSpPr>
          <p:cNvPr id="18" name="Oval 17"/>
          <p:cNvSpPr/>
          <p:nvPr/>
        </p:nvSpPr>
        <p:spPr>
          <a:xfrm>
            <a:off x="5791200" y="3810000"/>
            <a:ext cx="45720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N</a:t>
            </a:r>
            <a:endParaRPr lang="en-US" dirty="0"/>
          </a:p>
        </p:txBody>
      </p:sp>
      <p:sp>
        <p:nvSpPr>
          <p:cNvPr id="19" name="Oval 18"/>
          <p:cNvSpPr/>
          <p:nvPr/>
        </p:nvSpPr>
        <p:spPr>
          <a:xfrm>
            <a:off x="1143000" y="4495800"/>
            <a:ext cx="45720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1</a:t>
            </a:r>
            <a:endParaRPr lang="en-US" dirty="0"/>
          </a:p>
        </p:txBody>
      </p:sp>
      <p:sp>
        <p:nvSpPr>
          <p:cNvPr id="20" name="Oval 19"/>
          <p:cNvSpPr/>
          <p:nvPr/>
        </p:nvSpPr>
        <p:spPr>
          <a:xfrm>
            <a:off x="1752600" y="4495800"/>
            <a:ext cx="45720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2</a:t>
            </a:r>
            <a:endParaRPr lang="en-US" dirty="0"/>
          </a:p>
        </p:txBody>
      </p:sp>
      <p:sp>
        <p:nvSpPr>
          <p:cNvPr id="21" name="Oval 20"/>
          <p:cNvSpPr/>
          <p:nvPr/>
        </p:nvSpPr>
        <p:spPr>
          <a:xfrm>
            <a:off x="2895600" y="4495800"/>
            <a:ext cx="45720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M</a:t>
            </a:r>
            <a:endParaRPr lang="en-US" dirty="0"/>
          </a:p>
        </p:txBody>
      </p:sp>
      <p:sp>
        <p:nvSpPr>
          <p:cNvPr id="23" name="Oval 22"/>
          <p:cNvSpPr/>
          <p:nvPr/>
        </p:nvSpPr>
        <p:spPr>
          <a:xfrm>
            <a:off x="3581400" y="4495800"/>
            <a:ext cx="45720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1</a:t>
            </a:r>
            <a:endParaRPr lang="en-US" dirty="0"/>
          </a:p>
        </p:txBody>
      </p:sp>
      <p:sp>
        <p:nvSpPr>
          <p:cNvPr id="24" name="Oval 23"/>
          <p:cNvSpPr/>
          <p:nvPr/>
        </p:nvSpPr>
        <p:spPr>
          <a:xfrm>
            <a:off x="4191000" y="4495800"/>
            <a:ext cx="45720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2</a:t>
            </a:r>
            <a:endParaRPr lang="en-US" dirty="0"/>
          </a:p>
        </p:txBody>
      </p:sp>
      <p:sp>
        <p:nvSpPr>
          <p:cNvPr id="25" name="Oval 24"/>
          <p:cNvSpPr/>
          <p:nvPr/>
        </p:nvSpPr>
        <p:spPr>
          <a:xfrm>
            <a:off x="4800600" y="4495800"/>
            <a:ext cx="45720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a:t>
            </a:r>
            <a:endParaRPr lang="en-US" dirty="0"/>
          </a:p>
        </p:txBody>
      </p:sp>
      <p:sp>
        <p:nvSpPr>
          <p:cNvPr id="26" name="Oval 25"/>
          <p:cNvSpPr/>
          <p:nvPr/>
        </p:nvSpPr>
        <p:spPr>
          <a:xfrm>
            <a:off x="2362200" y="4495800"/>
            <a:ext cx="45720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a:t>
            </a:r>
            <a:endParaRPr lang="en-US" dirty="0"/>
          </a:p>
        </p:txBody>
      </p:sp>
      <p:cxnSp>
        <p:nvCxnSpPr>
          <p:cNvPr id="28" name="Straight Arrow Connector 27"/>
          <p:cNvCxnSpPr>
            <a:stCxn id="10" idx="4"/>
            <a:endCxn id="11" idx="0"/>
          </p:cNvCxnSpPr>
          <p:nvPr/>
        </p:nvCxnSpPr>
        <p:spPr>
          <a:xfrm flipH="1">
            <a:off x="2971800" y="3657600"/>
            <a:ext cx="1714500" cy="1524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74" idx="4"/>
            <a:endCxn id="75" idx="0"/>
          </p:cNvCxnSpPr>
          <p:nvPr/>
        </p:nvCxnSpPr>
        <p:spPr>
          <a:xfrm flipH="1">
            <a:off x="3886200" y="3657600"/>
            <a:ext cx="800100" cy="152400"/>
          </a:xfrm>
          <a:prstGeom prst="straightConnector1">
            <a:avLst/>
          </a:prstGeom>
          <a:ln>
            <a:solidFill>
              <a:srgbClr val="FF0000"/>
            </a:solidFill>
            <a:tailEnd type="arrow"/>
          </a:ln>
        </p:spPr>
        <p:style>
          <a:lnRef idx="3">
            <a:schemeClr val="accent4"/>
          </a:lnRef>
          <a:fillRef idx="0">
            <a:schemeClr val="accent4"/>
          </a:fillRef>
          <a:effectRef idx="2">
            <a:schemeClr val="accent4"/>
          </a:effectRef>
          <a:fontRef idx="minor">
            <a:schemeClr val="tx1"/>
          </a:fontRef>
        </p:style>
      </p:cxnSp>
      <p:cxnSp>
        <p:nvCxnSpPr>
          <p:cNvPr id="32" name="Straight Arrow Connector 31"/>
          <p:cNvCxnSpPr>
            <a:stCxn id="10" idx="4"/>
            <a:endCxn id="17" idx="0"/>
          </p:cNvCxnSpPr>
          <p:nvPr/>
        </p:nvCxnSpPr>
        <p:spPr>
          <a:xfrm>
            <a:off x="4686300" y="3657600"/>
            <a:ext cx="647700" cy="1524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 idx="4"/>
            <a:endCxn id="18" idx="0"/>
          </p:cNvCxnSpPr>
          <p:nvPr/>
        </p:nvCxnSpPr>
        <p:spPr>
          <a:xfrm>
            <a:off x="4686300" y="3657600"/>
            <a:ext cx="1333500" cy="1524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4"/>
            <a:endCxn id="19" idx="0"/>
          </p:cNvCxnSpPr>
          <p:nvPr/>
        </p:nvCxnSpPr>
        <p:spPr>
          <a:xfrm flipH="1">
            <a:off x="1371600" y="4267200"/>
            <a:ext cx="160020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1" idx="4"/>
            <a:endCxn id="20" idx="0"/>
          </p:cNvCxnSpPr>
          <p:nvPr/>
        </p:nvCxnSpPr>
        <p:spPr>
          <a:xfrm flipH="1">
            <a:off x="1981200" y="4267200"/>
            <a:ext cx="99060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1" idx="4"/>
            <a:endCxn id="26" idx="0"/>
          </p:cNvCxnSpPr>
          <p:nvPr/>
        </p:nvCxnSpPr>
        <p:spPr>
          <a:xfrm flipH="1">
            <a:off x="2590800" y="4267200"/>
            <a:ext cx="38100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1" idx="4"/>
            <a:endCxn id="21" idx="0"/>
          </p:cNvCxnSpPr>
          <p:nvPr/>
        </p:nvCxnSpPr>
        <p:spPr>
          <a:xfrm>
            <a:off x="2971800" y="4267200"/>
            <a:ext cx="15240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6" idx="4"/>
            <a:endCxn id="23" idx="0"/>
          </p:cNvCxnSpPr>
          <p:nvPr/>
        </p:nvCxnSpPr>
        <p:spPr>
          <a:xfrm flipH="1">
            <a:off x="3810000" y="4267200"/>
            <a:ext cx="7620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75" idx="4"/>
            <a:endCxn id="76" idx="0"/>
          </p:cNvCxnSpPr>
          <p:nvPr/>
        </p:nvCxnSpPr>
        <p:spPr>
          <a:xfrm>
            <a:off x="3886200" y="4267200"/>
            <a:ext cx="533400" cy="228600"/>
          </a:xfrm>
          <a:prstGeom prst="straightConnector1">
            <a:avLst/>
          </a:prstGeom>
          <a:ln>
            <a:solidFill>
              <a:srgbClr val="FF0000"/>
            </a:solidFill>
            <a:tailEnd type="arrow"/>
          </a:ln>
        </p:spPr>
        <p:style>
          <a:lnRef idx="3">
            <a:schemeClr val="accent4"/>
          </a:lnRef>
          <a:fillRef idx="0">
            <a:schemeClr val="accent4"/>
          </a:fillRef>
          <a:effectRef idx="2">
            <a:schemeClr val="accent4"/>
          </a:effectRef>
          <a:fontRef idx="minor">
            <a:schemeClr val="tx1"/>
          </a:fontRef>
        </p:style>
      </p:cxnSp>
      <p:sp>
        <p:nvSpPr>
          <p:cNvPr id="59" name="Oval 58"/>
          <p:cNvSpPr/>
          <p:nvPr/>
        </p:nvSpPr>
        <p:spPr>
          <a:xfrm>
            <a:off x="6172200" y="4495800"/>
            <a:ext cx="45720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1</a:t>
            </a:r>
            <a:endParaRPr lang="en-US" dirty="0"/>
          </a:p>
        </p:txBody>
      </p:sp>
      <p:sp>
        <p:nvSpPr>
          <p:cNvPr id="60" name="Oval 59"/>
          <p:cNvSpPr/>
          <p:nvPr/>
        </p:nvSpPr>
        <p:spPr>
          <a:xfrm>
            <a:off x="6781800" y="4495800"/>
            <a:ext cx="45720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2</a:t>
            </a:r>
            <a:endParaRPr lang="en-US" dirty="0"/>
          </a:p>
        </p:txBody>
      </p:sp>
      <p:sp>
        <p:nvSpPr>
          <p:cNvPr id="61" name="Oval 60"/>
          <p:cNvSpPr/>
          <p:nvPr/>
        </p:nvSpPr>
        <p:spPr>
          <a:xfrm>
            <a:off x="7391400" y="4495800"/>
            <a:ext cx="45720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a:t>
            </a:r>
            <a:endParaRPr lang="en-US" dirty="0"/>
          </a:p>
        </p:txBody>
      </p:sp>
      <p:cxnSp>
        <p:nvCxnSpPr>
          <p:cNvPr id="62" name="Straight Arrow Connector 61"/>
          <p:cNvCxnSpPr>
            <a:stCxn id="18" idx="4"/>
            <a:endCxn id="59" idx="0"/>
          </p:cNvCxnSpPr>
          <p:nvPr/>
        </p:nvCxnSpPr>
        <p:spPr>
          <a:xfrm>
            <a:off x="6019800" y="4267200"/>
            <a:ext cx="38100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8" idx="4"/>
            <a:endCxn id="60" idx="0"/>
          </p:cNvCxnSpPr>
          <p:nvPr/>
        </p:nvCxnSpPr>
        <p:spPr>
          <a:xfrm>
            <a:off x="6019800" y="4267200"/>
            <a:ext cx="99060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8" idx="4"/>
            <a:endCxn id="61" idx="0"/>
          </p:cNvCxnSpPr>
          <p:nvPr/>
        </p:nvCxnSpPr>
        <p:spPr>
          <a:xfrm>
            <a:off x="6019800" y="4267200"/>
            <a:ext cx="160020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4038600" y="3200400"/>
            <a:ext cx="1295400" cy="457200"/>
          </a:xfrm>
          <a:prstGeom prst="ellipse">
            <a:avLst/>
          </a:prstGeom>
          <a:solidFill>
            <a:srgbClr val="FF9933"/>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Root</a:t>
            </a:r>
            <a:endParaRPr lang="en-US" dirty="0"/>
          </a:p>
        </p:txBody>
      </p:sp>
      <p:sp>
        <p:nvSpPr>
          <p:cNvPr id="75" name="Oval 74"/>
          <p:cNvSpPr/>
          <p:nvPr/>
        </p:nvSpPr>
        <p:spPr>
          <a:xfrm>
            <a:off x="3657600" y="3810000"/>
            <a:ext cx="457200" cy="457200"/>
          </a:xfrm>
          <a:prstGeom prst="ellipse">
            <a:avLst/>
          </a:prstGeom>
          <a:solidFill>
            <a:srgbClr val="FF9933"/>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B</a:t>
            </a:r>
            <a:endParaRPr lang="en-US" dirty="0"/>
          </a:p>
        </p:txBody>
      </p:sp>
      <p:sp>
        <p:nvSpPr>
          <p:cNvPr id="76" name="Oval 75"/>
          <p:cNvSpPr/>
          <p:nvPr/>
        </p:nvSpPr>
        <p:spPr>
          <a:xfrm>
            <a:off x="4191000" y="4495800"/>
            <a:ext cx="457200" cy="457200"/>
          </a:xfrm>
          <a:prstGeom prst="ellipse">
            <a:avLst/>
          </a:prstGeom>
          <a:solidFill>
            <a:srgbClr val="FF9933"/>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2</a:t>
            </a:r>
            <a:endParaRPr lang="en-US" dirty="0"/>
          </a:p>
        </p:txBody>
      </p:sp>
      <p:cxnSp>
        <p:nvCxnSpPr>
          <p:cNvPr id="90" name="Straight Arrow Connector 89"/>
          <p:cNvCxnSpPr>
            <a:stCxn id="93" idx="0"/>
            <a:endCxn id="92" idx="4"/>
          </p:cNvCxnSpPr>
          <p:nvPr/>
        </p:nvCxnSpPr>
        <p:spPr>
          <a:xfrm flipH="1" flipV="1">
            <a:off x="3886200" y="4267200"/>
            <a:ext cx="533400" cy="228600"/>
          </a:xfrm>
          <a:prstGeom prst="straightConnector1">
            <a:avLst/>
          </a:prstGeom>
          <a:ln>
            <a:solidFill>
              <a:srgbClr val="FF0000"/>
            </a:solidFill>
            <a:tailEnd type="arrow"/>
          </a:ln>
        </p:spPr>
        <p:style>
          <a:lnRef idx="3">
            <a:schemeClr val="accent4"/>
          </a:lnRef>
          <a:fillRef idx="0">
            <a:schemeClr val="accent4"/>
          </a:fillRef>
          <a:effectRef idx="2">
            <a:schemeClr val="accent4"/>
          </a:effectRef>
          <a:fontRef idx="minor">
            <a:schemeClr val="tx1"/>
          </a:fontRef>
        </p:style>
      </p:cxnSp>
      <p:sp>
        <p:nvSpPr>
          <p:cNvPr id="91" name="Oval 90"/>
          <p:cNvSpPr/>
          <p:nvPr/>
        </p:nvSpPr>
        <p:spPr>
          <a:xfrm>
            <a:off x="4038600" y="3200400"/>
            <a:ext cx="1295400" cy="457200"/>
          </a:xfrm>
          <a:prstGeom prst="ellipse">
            <a:avLst/>
          </a:prstGeom>
          <a:solidFill>
            <a:srgbClr val="FF9933"/>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Root</a:t>
            </a:r>
            <a:endParaRPr lang="en-US" dirty="0"/>
          </a:p>
        </p:txBody>
      </p:sp>
      <p:sp>
        <p:nvSpPr>
          <p:cNvPr id="92" name="Oval 91"/>
          <p:cNvSpPr/>
          <p:nvPr/>
        </p:nvSpPr>
        <p:spPr>
          <a:xfrm>
            <a:off x="3657600" y="3810000"/>
            <a:ext cx="457200" cy="457200"/>
          </a:xfrm>
          <a:prstGeom prst="ellipse">
            <a:avLst/>
          </a:prstGeom>
          <a:solidFill>
            <a:srgbClr val="FF9933"/>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B</a:t>
            </a:r>
            <a:endParaRPr lang="en-US" dirty="0"/>
          </a:p>
        </p:txBody>
      </p:sp>
      <p:sp>
        <p:nvSpPr>
          <p:cNvPr id="93" name="Oval 92"/>
          <p:cNvSpPr/>
          <p:nvPr/>
        </p:nvSpPr>
        <p:spPr>
          <a:xfrm>
            <a:off x="4191000" y="4495800"/>
            <a:ext cx="457200" cy="457200"/>
          </a:xfrm>
          <a:prstGeom prst="ellipse">
            <a:avLst/>
          </a:prstGeom>
          <a:solidFill>
            <a:srgbClr val="FF9933"/>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2</a:t>
            </a:r>
            <a:endParaRPr lang="en-US" dirty="0"/>
          </a:p>
        </p:txBody>
      </p:sp>
      <p:cxnSp>
        <p:nvCxnSpPr>
          <p:cNvPr id="89" name="Straight Arrow Connector 88"/>
          <p:cNvCxnSpPr>
            <a:stCxn id="92" idx="0"/>
            <a:endCxn id="91" idx="4"/>
          </p:cNvCxnSpPr>
          <p:nvPr/>
        </p:nvCxnSpPr>
        <p:spPr>
          <a:xfrm flipV="1">
            <a:off x="3886200" y="3657600"/>
            <a:ext cx="800100" cy="152400"/>
          </a:xfrm>
          <a:prstGeom prst="straightConnector1">
            <a:avLst/>
          </a:prstGeom>
          <a:ln>
            <a:solidFill>
              <a:srgbClr val="FF0000"/>
            </a:solidFill>
            <a:tailEnd type="arrow"/>
          </a:ln>
        </p:spPr>
        <p:style>
          <a:lnRef idx="3">
            <a:schemeClr val="accent4"/>
          </a:lnRef>
          <a:fillRef idx="0">
            <a:schemeClr val="accent4"/>
          </a:fillRef>
          <a:effectRef idx="2">
            <a:schemeClr val="accent4"/>
          </a:effectRef>
          <a:fontRef idx="minor">
            <a:schemeClr val="tx1"/>
          </a:fontRef>
        </p:style>
      </p:cxnSp>
      <p:sp>
        <p:nvSpPr>
          <p:cNvPr id="104" name="Content Placeholder 103"/>
          <p:cNvSpPr>
            <a:spLocks noGrp="1"/>
          </p:cNvSpPr>
          <p:nvPr>
            <p:ph idx="1"/>
          </p:nvPr>
        </p:nvSpPr>
        <p:spPr/>
        <p:txBody>
          <a:bodyPr/>
          <a:lstStyle/>
          <a:p>
            <a:pPr lvl="0"/>
            <a:r>
              <a:rPr lang="en-US" dirty="0" smtClean="0"/>
              <a:t>Top-down classification</a:t>
            </a:r>
          </a:p>
          <a:p>
            <a:pPr lvl="0"/>
            <a:endParaRPr lang="en-US" dirty="0" smtClean="0"/>
          </a:p>
          <a:p>
            <a:pPr lvl="0">
              <a:defRPr/>
            </a:pPr>
            <a:r>
              <a:rPr lang="en-US" dirty="0" smtClean="0"/>
              <a:t>Bottom-up classification (Flat classification)</a:t>
            </a:r>
          </a:p>
          <a:p>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 presetClass="exit" presetSubtype="16" fill="hold" grpId="1" nodeType="clickEffect">
                                  <p:stCondLst>
                                    <p:cond delay="0"/>
                                  </p:stCondLst>
                                  <p:childTnLst>
                                    <p:animEffect transition="out" filter="box(in)">
                                      <p:cBhvr>
                                        <p:cTn id="22" dur="500"/>
                                        <p:tgtEl>
                                          <p:spTgt spid="74"/>
                                        </p:tgtEl>
                                      </p:cBhvr>
                                    </p:animEffect>
                                    <p:set>
                                      <p:cBhvr>
                                        <p:cTn id="23" dur="1" fill="hold">
                                          <p:stCondLst>
                                            <p:cond delay="499"/>
                                          </p:stCondLst>
                                        </p:cTn>
                                        <p:tgtEl>
                                          <p:spTgt spid="74"/>
                                        </p:tgtEl>
                                        <p:attrNameLst>
                                          <p:attrName>style.visibility</p:attrName>
                                        </p:attrNameLst>
                                      </p:cBhvr>
                                      <p:to>
                                        <p:strVal val="hidden"/>
                                      </p:to>
                                    </p:set>
                                  </p:childTnLst>
                                </p:cTn>
                              </p:par>
                              <p:par>
                                <p:cTn id="24" presetID="4" presetClass="exit" presetSubtype="16" fill="hold" nodeType="withEffect">
                                  <p:stCondLst>
                                    <p:cond delay="0"/>
                                  </p:stCondLst>
                                  <p:childTnLst>
                                    <p:animEffect transition="out" filter="box(in)">
                                      <p:cBhvr>
                                        <p:cTn id="25" dur="500"/>
                                        <p:tgtEl>
                                          <p:spTgt spid="29"/>
                                        </p:tgtEl>
                                      </p:cBhvr>
                                    </p:animEffect>
                                    <p:set>
                                      <p:cBhvr>
                                        <p:cTn id="26" dur="1" fill="hold">
                                          <p:stCondLst>
                                            <p:cond delay="499"/>
                                          </p:stCondLst>
                                        </p:cTn>
                                        <p:tgtEl>
                                          <p:spTgt spid="29"/>
                                        </p:tgtEl>
                                        <p:attrNameLst>
                                          <p:attrName>style.visibility</p:attrName>
                                        </p:attrNameLst>
                                      </p:cBhvr>
                                      <p:to>
                                        <p:strVal val="hidden"/>
                                      </p:to>
                                    </p:set>
                                  </p:childTnLst>
                                </p:cTn>
                              </p:par>
                              <p:par>
                                <p:cTn id="27" presetID="4" presetClass="exit" presetSubtype="16" fill="hold" grpId="1" nodeType="withEffect">
                                  <p:stCondLst>
                                    <p:cond delay="0"/>
                                  </p:stCondLst>
                                  <p:childTnLst>
                                    <p:animEffect transition="out" filter="box(in)">
                                      <p:cBhvr>
                                        <p:cTn id="28" dur="500"/>
                                        <p:tgtEl>
                                          <p:spTgt spid="75"/>
                                        </p:tgtEl>
                                      </p:cBhvr>
                                    </p:animEffect>
                                    <p:set>
                                      <p:cBhvr>
                                        <p:cTn id="29" dur="1" fill="hold">
                                          <p:stCondLst>
                                            <p:cond delay="499"/>
                                          </p:stCondLst>
                                        </p:cTn>
                                        <p:tgtEl>
                                          <p:spTgt spid="75"/>
                                        </p:tgtEl>
                                        <p:attrNameLst>
                                          <p:attrName>style.visibility</p:attrName>
                                        </p:attrNameLst>
                                      </p:cBhvr>
                                      <p:to>
                                        <p:strVal val="hidden"/>
                                      </p:to>
                                    </p:set>
                                  </p:childTnLst>
                                </p:cTn>
                              </p:par>
                              <p:par>
                                <p:cTn id="30" presetID="4" presetClass="exit" presetSubtype="16" fill="hold" nodeType="withEffect">
                                  <p:stCondLst>
                                    <p:cond delay="0"/>
                                  </p:stCondLst>
                                  <p:childTnLst>
                                    <p:animEffect transition="out" filter="box(in)">
                                      <p:cBhvr>
                                        <p:cTn id="31" dur="500"/>
                                        <p:tgtEl>
                                          <p:spTgt spid="53"/>
                                        </p:tgtEl>
                                      </p:cBhvr>
                                    </p:animEffect>
                                    <p:set>
                                      <p:cBhvr>
                                        <p:cTn id="32" dur="1" fill="hold">
                                          <p:stCondLst>
                                            <p:cond delay="499"/>
                                          </p:stCondLst>
                                        </p:cTn>
                                        <p:tgtEl>
                                          <p:spTgt spid="53"/>
                                        </p:tgtEl>
                                        <p:attrNameLst>
                                          <p:attrName>style.visibility</p:attrName>
                                        </p:attrNameLst>
                                      </p:cBhvr>
                                      <p:to>
                                        <p:strVal val="hidden"/>
                                      </p:to>
                                    </p:set>
                                  </p:childTnLst>
                                </p:cTn>
                              </p:par>
                              <p:par>
                                <p:cTn id="33" presetID="4" presetClass="exit" presetSubtype="16" fill="hold" grpId="0" nodeType="withEffect">
                                  <p:stCondLst>
                                    <p:cond delay="0"/>
                                  </p:stCondLst>
                                  <p:childTnLst>
                                    <p:animEffect transition="out" filter="box(in)">
                                      <p:cBhvr>
                                        <p:cTn id="34" dur="500"/>
                                        <p:tgtEl>
                                          <p:spTgt spid="76"/>
                                        </p:tgtEl>
                                      </p:cBhvr>
                                    </p:animEffect>
                                    <p:set>
                                      <p:cBhvr>
                                        <p:cTn id="35" dur="1" fill="hold">
                                          <p:stCondLst>
                                            <p:cond delay="499"/>
                                          </p:stCondLst>
                                        </p:cTn>
                                        <p:tgtEl>
                                          <p:spTgt spid="7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9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9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9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8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9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4" presetClass="exit" presetSubtype="16" fill="hold" grpId="1" nodeType="clickEffect">
                                  <p:stCondLst>
                                    <p:cond delay="0"/>
                                  </p:stCondLst>
                                  <p:childTnLst>
                                    <p:animEffect transition="out" filter="box(in)">
                                      <p:cBhvr>
                                        <p:cTn id="55" dur="500"/>
                                        <p:tgtEl>
                                          <p:spTgt spid="91"/>
                                        </p:tgtEl>
                                      </p:cBhvr>
                                    </p:animEffect>
                                    <p:set>
                                      <p:cBhvr>
                                        <p:cTn id="56" dur="1" fill="hold">
                                          <p:stCondLst>
                                            <p:cond delay="499"/>
                                          </p:stCondLst>
                                        </p:cTn>
                                        <p:tgtEl>
                                          <p:spTgt spid="91"/>
                                        </p:tgtEl>
                                        <p:attrNameLst>
                                          <p:attrName>style.visibility</p:attrName>
                                        </p:attrNameLst>
                                      </p:cBhvr>
                                      <p:to>
                                        <p:strVal val="hidden"/>
                                      </p:to>
                                    </p:set>
                                  </p:childTnLst>
                                </p:cTn>
                              </p:par>
                              <p:par>
                                <p:cTn id="57" presetID="4" presetClass="exit" presetSubtype="16" fill="hold" nodeType="withEffect">
                                  <p:stCondLst>
                                    <p:cond delay="0"/>
                                  </p:stCondLst>
                                  <p:childTnLst>
                                    <p:animEffect transition="out" filter="box(in)">
                                      <p:cBhvr>
                                        <p:cTn id="58" dur="500"/>
                                        <p:tgtEl>
                                          <p:spTgt spid="89"/>
                                        </p:tgtEl>
                                      </p:cBhvr>
                                    </p:animEffect>
                                    <p:set>
                                      <p:cBhvr>
                                        <p:cTn id="59" dur="1" fill="hold">
                                          <p:stCondLst>
                                            <p:cond delay="499"/>
                                          </p:stCondLst>
                                        </p:cTn>
                                        <p:tgtEl>
                                          <p:spTgt spid="89"/>
                                        </p:tgtEl>
                                        <p:attrNameLst>
                                          <p:attrName>style.visibility</p:attrName>
                                        </p:attrNameLst>
                                      </p:cBhvr>
                                      <p:to>
                                        <p:strVal val="hidden"/>
                                      </p:to>
                                    </p:set>
                                  </p:childTnLst>
                                </p:cTn>
                              </p:par>
                              <p:par>
                                <p:cTn id="60" presetID="4" presetClass="exit" presetSubtype="16" fill="hold" grpId="1" nodeType="withEffect">
                                  <p:stCondLst>
                                    <p:cond delay="0"/>
                                  </p:stCondLst>
                                  <p:childTnLst>
                                    <p:animEffect transition="out" filter="box(in)">
                                      <p:cBhvr>
                                        <p:cTn id="61" dur="500"/>
                                        <p:tgtEl>
                                          <p:spTgt spid="92"/>
                                        </p:tgtEl>
                                      </p:cBhvr>
                                    </p:animEffect>
                                    <p:set>
                                      <p:cBhvr>
                                        <p:cTn id="62" dur="1" fill="hold">
                                          <p:stCondLst>
                                            <p:cond delay="499"/>
                                          </p:stCondLst>
                                        </p:cTn>
                                        <p:tgtEl>
                                          <p:spTgt spid="92"/>
                                        </p:tgtEl>
                                        <p:attrNameLst>
                                          <p:attrName>style.visibility</p:attrName>
                                        </p:attrNameLst>
                                      </p:cBhvr>
                                      <p:to>
                                        <p:strVal val="hidden"/>
                                      </p:to>
                                    </p:set>
                                  </p:childTnLst>
                                </p:cTn>
                              </p:par>
                              <p:par>
                                <p:cTn id="63" presetID="4" presetClass="exit" presetSubtype="16" fill="hold" nodeType="withEffect">
                                  <p:stCondLst>
                                    <p:cond delay="0"/>
                                  </p:stCondLst>
                                  <p:childTnLst>
                                    <p:animEffect transition="out" filter="box(in)">
                                      <p:cBhvr>
                                        <p:cTn id="64" dur="500"/>
                                        <p:tgtEl>
                                          <p:spTgt spid="90"/>
                                        </p:tgtEl>
                                      </p:cBhvr>
                                    </p:animEffect>
                                    <p:set>
                                      <p:cBhvr>
                                        <p:cTn id="65" dur="1" fill="hold">
                                          <p:stCondLst>
                                            <p:cond delay="499"/>
                                          </p:stCondLst>
                                        </p:cTn>
                                        <p:tgtEl>
                                          <p:spTgt spid="90"/>
                                        </p:tgtEl>
                                        <p:attrNameLst>
                                          <p:attrName>style.visibility</p:attrName>
                                        </p:attrNameLst>
                                      </p:cBhvr>
                                      <p:to>
                                        <p:strVal val="hidden"/>
                                      </p:to>
                                    </p:set>
                                  </p:childTnLst>
                                </p:cTn>
                              </p:par>
                              <p:par>
                                <p:cTn id="66" presetID="4" presetClass="exit" presetSubtype="16" fill="hold" grpId="0" nodeType="withEffect">
                                  <p:stCondLst>
                                    <p:cond delay="0"/>
                                  </p:stCondLst>
                                  <p:childTnLst>
                                    <p:animEffect transition="out" filter="box(in)">
                                      <p:cBhvr>
                                        <p:cTn id="67" dur="500"/>
                                        <p:tgtEl>
                                          <p:spTgt spid="93"/>
                                        </p:tgtEl>
                                      </p:cBhvr>
                                    </p:animEffect>
                                    <p:set>
                                      <p:cBhvr>
                                        <p:cTn id="68" dur="1" fill="hold">
                                          <p:stCondLst>
                                            <p:cond delay="499"/>
                                          </p:stCondLst>
                                        </p:cTn>
                                        <p:tgtEl>
                                          <p:spTgt spid="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4" grpId="1" animBg="1"/>
      <p:bldP spid="75" grpId="0" animBg="1"/>
      <p:bldP spid="75" grpId="1" animBg="1"/>
      <p:bldP spid="76" grpId="0" animBg="1"/>
      <p:bldP spid="91" grpId="0" animBg="1"/>
      <p:bldP spid="91" grpId="1" animBg="1"/>
      <p:bldP spid="92" grpId="0" animBg="1"/>
      <p:bldP spid="92" grpId="1" animBg="1"/>
      <p:bldP spid="9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Dataless</a:t>
            </a:r>
            <a:r>
              <a:rPr lang="en-US" dirty="0" smtClean="0"/>
              <a:t> Classification</a:t>
            </a:r>
            <a:endParaRPr lang="en-US" dirty="0"/>
          </a:p>
        </p:txBody>
      </p:sp>
      <p:sp>
        <p:nvSpPr>
          <p:cNvPr id="3" name="Content Placeholder 2"/>
          <p:cNvSpPr>
            <a:spLocks noGrp="1"/>
          </p:cNvSpPr>
          <p:nvPr>
            <p:ph idx="1"/>
          </p:nvPr>
        </p:nvSpPr>
        <p:spPr>
          <a:xfrm>
            <a:off x="304800" y="1219200"/>
            <a:ext cx="8229600" cy="4953000"/>
          </a:xfrm>
        </p:spPr>
        <p:txBody>
          <a:bodyPr/>
          <a:lstStyle/>
          <a:p>
            <a:r>
              <a:rPr lang="en-US" dirty="0" err="1" smtClean="0"/>
              <a:t>Dataless</a:t>
            </a:r>
            <a:r>
              <a:rPr lang="en-US" dirty="0" smtClean="0"/>
              <a:t> definition</a:t>
            </a:r>
          </a:p>
          <a:p>
            <a:pPr lvl="1"/>
            <a:r>
              <a:rPr lang="en-US" dirty="0" smtClean="0"/>
              <a:t>No labeled data for training</a:t>
            </a:r>
          </a:p>
          <a:p>
            <a:pPr lvl="1"/>
            <a:r>
              <a:rPr lang="en-US" dirty="0" smtClean="0"/>
              <a:t>Depend on understanding the labels</a:t>
            </a:r>
          </a:p>
          <a:p>
            <a:pPr lvl="1"/>
            <a:r>
              <a:rPr lang="en-US" dirty="0" smtClean="0"/>
              <a:t>Zero-shot learning in computer vision</a:t>
            </a:r>
          </a:p>
          <a:p>
            <a:pPr lvl="1"/>
            <a:endParaRPr lang="en-US" dirty="0" smtClean="0"/>
          </a:p>
          <a:p>
            <a:r>
              <a:rPr lang="en-US" dirty="0" smtClean="0"/>
              <a:t>The importance of semantic representation</a:t>
            </a:r>
          </a:p>
          <a:p>
            <a:pPr lvl="1"/>
            <a:r>
              <a:rPr lang="en-US" dirty="0" smtClean="0"/>
              <a:t>A news article: </a:t>
            </a:r>
            <a:r>
              <a:rPr lang="en-US" altLang="en-US" i="1" dirty="0" smtClean="0">
                <a:solidFill>
                  <a:srgbClr val="FF0000"/>
                </a:solidFill>
                <a:latin typeface="Calibri" panose="020F0502020204030204" pitchFamily="34" charset="0"/>
              </a:rPr>
              <a:t>Sports</a:t>
            </a:r>
            <a:r>
              <a:rPr lang="en-US" altLang="en-US" i="1" dirty="0" smtClean="0">
                <a:latin typeface="Calibri" panose="020F0502020204030204" pitchFamily="34" charset="0"/>
              </a:rPr>
              <a:t> </a:t>
            </a:r>
            <a:r>
              <a:rPr lang="en-US" altLang="en-US" dirty="0" smtClean="0">
                <a:latin typeface="Calibri" panose="020F0502020204030204" pitchFamily="34" charset="0"/>
              </a:rPr>
              <a:t>or</a:t>
            </a:r>
            <a:r>
              <a:rPr lang="en-US" altLang="en-US" i="1" dirty="0" smtClean="0">
                <a:latin typeface="Calibri" panose="020F0502020204030204" pitchFamily="34" charset="0"/>
              </a:rPr>
              <a:t> </a:t>
            </a:r>
            <a:r>
              <a:rPr lang="en-US" altLang="en-US" i="1" dirty="0" smtClean="0">
                <a:solidFill>
                  <a:srgbClr val="00B0F0"/>
                </a:solidFill>
                <a:latin typeface="Calibri" panose="020F0502020204030204" pitchFamily="34" charset="0"/>
              </a:rPr>
              <a:t>Mobile </a:t>
            </a:r>
            <a:r>
              <a:rPr lang="en-US" altLang="zh-CN" i="1" dirty="0" smtClean="0">
                <a:solidFill>
                  <a:srgbClr val="00B0F0"/>
                </a:solidFill>
                <a:latin typeface="Calibri" panose="020F0502020204030204" pitchFamily="34" charset="0"/>
              </a:rPr>
              <a:t>Game</a:t>
            </a:r>
            <a:r>
              <a:rPr lang="en-US" altLang="zh-CN" i="1" dirty="0" smtClean="0">
                <a:latin typeface="Calibri" panose="020F0502020204030204" pitchFamily="34" charset="0"/>
              </a:rPr>
              <a:t>?</a:t>
            </a:r>
            <a:endParaRPr lang="en-US" dirty="0" smtClean="0"/>
          </a:p>
          <a:p>
            <a:pPr lvl="2"/>
            <a:r>
              <a:rPr lang="en-US" b="0" dirty="0" smtClean="0"/>
              <a:t>names of players, </a:t>
            </a:r>
          </a:p>
          <a:p>
            <a:pPr lvl="2"/>
            <a:r>
              <a:rPr lang="en-US" b="0" dirty="0" smtClean="0"/>
              <a:t>teams, </a:t>
            </a:r>
          </a:p>
          <a:p>
            <a:pPr lvl="2"/>
            <a:r>
              <a:rPr lang="en-US" b="0" dirty="0" smtClean="0"/>
              <a:t>activities of a match </a:t>
            </a:r>
          </a:p>
          <a:p>
            <a:pPr lvl="2"/>
            <a:r>
              <a:rPr lang="en-US" b="0" dirty="0" smtClean="0"/>
              <a:t>without mentioning the word </a:t>
            </a:r>
            <a:r>
              <a:rPr lang="en-US" b="0" dirty="0" smtClean="0">
                <a:solidFill>
                  <a:srgbClr val="FF0000"/>
                </a:solidFill>
              </a:rPr>
              <a:t>sport(s)</a:t>
            </a:r>
            <a:endParaRPr lang="en-US" b="0" dirty="0">
              <a:solidFill>
                <a:srgbClr val="FF0000"/>
              </a:solidFill>
            </a:endParaRPr>
          </a:p>
        </p:txBody>
      </p:sp>
      <p:sp>
        <p:nvSpPr>
          <p:cNvPr id="4" name="Slide Number Placeholder 3"/>
          <p:cNvSpPr>
            <a:spLocks noGrp="1"/>
          </p:cNvSpPr>
          <p:nvPr>
            <p:ph type="sldNum" sz="quarter" idx="11"/>
          </p:nvPr>
        </p:nvSpPr>
        <p:spPr/>
        <p:txBody>
          <a:bodyPr/>
          <a:lstStyle/>
          <a:p>
            <a:pPr>
              <a:defRPr/>
            </a:pPr>
            <a:r>
              <a:rPr lang="en-US" altLang="zh-TW" smtClean="0"/>
              <a:t>Page </a:t>
            </a:r>
            <a:fld id="{C83F18D4-0D70-44DE-A8FF-A8D5002D1168}" type="slidenum">
              <a:rPr lang="en-US" altLang="zh-TW" smtClean="0"/>
              <a:pPr>
                <a:defRPr/>
              </a:pPr>
              <a:t>3</a:t>
            </a:fld>
            <a:endParaRPr lang="en-US" altLang="zh-TW"/>
          </a:p>
        </p:txBody>
      </p:sp>
      <p:sp>
        <p:nvSpPr>
          <p:cNvPr id="5" name="Cloud 4"/>
          <p:cNvSpPr/>
          <p:nvPr/>
        </p:nvSpPr>
        <p:spPr>
          <a:xfrm>
            <a:off x="914400" y="3429000"/>
            <a:ext cx="4343400" cy="1981200"/>
          </a:xfrm>
          <a:prstGeom prst="cloud">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33CC"/>
                </a:solidFill>
              </a:rPr>
              <a:t>All about representation of documents and labels</a:t>
            </a:r>
            <a:endParaRPr lang="en-US" sz="2400" dirty="0">
              <a:solidFill>
                <a:srgbClr val="0033CC"/>
              </a:solidFill>
            </a:endParaRPr>
          </a:p>
        </p:txBody>
      </p:sp>
      <p:graphicFrame>
        <p:nvGraphicFramePr>
          <p:cNvPr id="2050" name="Object 2"/>
          <p:cNvGraphicFramePr>
            <a:graphicFrameLocks noChangeAspect="1"/>
          </p:cNvGraphicFramePr>
          <p:nvPr/>
        </p:nvGraphicFramePr>
        <p:xfrm>
          <a:off x="908050" y="5651500"/>
          <a:ext cx="4052888" cy="528638"/>
        </p:xfrm>
        <a:graphic>
          <a:graphicData uri="http://schemas.openxmlformats.org/presentationml/2006/ole">
            <p:oleObj spid="_x0000_s2050" name="Equation" r:id="rId5" imgW="1854000" imgH="241200" progId="Equation.DSMT4">
              <p:embed/>
            </p:oleObj>
          </a:graphicData>
        </a:graphic>
      </p:graphicFrame>
      <p:sp>
        <p:nvSpPr>
          <p:cNvPr id="7" name="Oval 10"/>
          <p:cNvSpPr>
            <a:spLocks noChangeArrowheads="1"/>
          </p:cNvSpPr>
          <p:nvPr/>
        </p:nvSpPr>
        <p:spPr bwMode="auto">
          <a:xfrm>
            <a:off x="8153400" y="5257800"/>
            <a:ext cx="304800" cy="304800"/>
          </a:xfrm>
          <a:prstGeom prst="ellipse">
            <a:avLst/>
          </a:prstGeom>
          <a:solidFill>
            <a:srgbClr val="FF0000"/>
          </a:solidFill>
          <a:ln w="9525">
            <a:solidFill>
              <a:schemeClr val="tx1"/>
            </a:solidFill>
            <a:round/>
            <a:headEnd/>
            <a:tailEnd/>
          </a:ln>
        </p:spPr>
        <p:txBody>
          <a:bodyPr wrap="none" anchor="ctr"/>
          <a:lstStyle/>
          <a:p>
            <a:endParaRPr lang="en-US"/>
          </a:p>
        </p:txBody>
      </p:sp>
      <p:sp>
        <p:nvSpPr>
          <p:cNvPr id="8" name="Oval 11"/>
          <p:cNvSpPr>
            <a:spLocks noChangeArrowheads="1"/>
          </p:cNvSpPr>
          <p:nvPr/>
        </p:nvSpPr>
        <p:spPr bwMode="auto">
          <a:xfrm>
            <a:off x="6096000" y="5486400"/>
            <a:ext cx="304800" cy="304800"/>
          </a:xfrm>
          <a:prstGeom prst="ellipse">
            <a:avLst/>
          </a:prstGeom>
          <a:solidFill>
            <a:srgbClr val="5361FF"/>
          </a:solidFill>
          <a:ln w="9525">
            <a:solidFill>
              <a:schemeClr val="tx1"/>
            </a:solidFill>
            <a:round/>
            <a:headEnd/>
            <a:tailEnd/>
          </a:ln>
        </p:spPr>
        <p:txBody>
          <a:bodyPr wrap="none" anchor="ctr"/>
          <a:lstStyle/>
          <a:p>
            <a:endParaRPr lang="en-US"/>
          </a:p>
        </p:txBody>
      </p:sp>
      <p:sp>
        <p:nvSpPr>
          <p:cNvPr id="9" name="Oval 15"/>
          <p:cNvSpPr>
            <a:spLocks noChangeArrowheads="1"/>
          </p:cNvSpPr>
          <p:nvPr/>
        </p:nvSpPr>
        <p:spPr bwMode="auto">
          <a:xfrm>
            <a:off x="8534400" y="5562600"/>
            <a:ext cx="304800" cy="304800"/>
          </a:xfrm>
          <a:prstGeom prst="ellipse">
            <a:avLst/>
          </a:prstGeom>
          <a:solidFill>
            <a:schemeClr val="bg2">
              <a:lumMod val="60000"/>
              <a:lumOff val="40000"/>
            </a:schemeClr>
          </a:solidFill>
          <a:ln w="9525">
            <a:solidFill>
              <a:schemeClr val="tx1"/>
            </a:solidFill>
            <a:round/>
            <a:headEnd/>
            <a:tailEnd/>
          </a:ln>
        </p:spPr>
        <p:txBody>
          <a:bodyPr wrap="none" anchor="ctr"/>
          <a:lstStyle/>
          <a:p>
            <a:endParaRPr lang="en-US"/>
          </a:p>
        </p:txBody>
      </p:sp>
      <p:sp>
        <p:nvSpPr>
          <p:cNvPr id="10" name="Oval 15"/>
          <p:cNvSpPr>
            <a:spLocks noChangeArrowheads="1"/>
          </p:cNvSpPr>
          <p:nvPr/>
        </p:nvSpPr>
        <p:spPr bwMode="auto">
          <a:xfrm>
            <a:off x="8001000" y="5638800"/>
            <a:ext cx="304800" cy="304800"/>
          </a:xfrm>
          <a:prstGeom prst="ellipse">
            <a:avLst/>
          </a:prstGeom>
          <a:solidFill>
            <a:schemeClr val="bg2">
              <a:lumMod val="60000"/>
              <a:lumOff val="40000"/>
            </a:schemeClr>
          </a:solidFill>
          <a:ln w="9525">
            <a:solidFill>
              <a:schemeClr val="tx1"/>
            </a:solidFill>
            <a:round/>
            <a:headEnd/>
            <a:tailEnd/>
          </a:ln>
        </p:spPr>
        <p:txBody>
          <a:bodyPr wrap="none" anchor="ctr"/>
          <a:lstStyle/>
          <a:p>
            <a:endParaRPr lang="en-US"/>
          </a:p>
        </p:txBody>
      </p:sp>
      <p:sp>
        <p:nvSpPr>
          <p:cNvPr id="11" name="Oval 15"/>
          <p:cNvSpPr>
            <a:spLocks noChangeArrowheads="1"/>
          </p:cNvSpPr>
          <p:nvPr/>
        </p:nvSpPr>
        <p:spPr bwMode="auto">
          <a:xfrm>
            <a:off x="8610600" y="5105400"/>
            <a:ext cx="304800" cy="304800"/>
          </a:xfrm>
          <a:prstGeom prst="ellipse">
            <a:avLst/>
          </a:prstGeom>
          <a:solidFill>
            <a:schemeClr val="bg2">
              <a:lumMod val="60000"/>
              <a:lumOff val="40000"/>
            </a:schemeClr>
          </a:solidFill>
          <a:ln w="9525">
            <a:solidFill>
              <a:schemeClr val="tx1"/>
            </a:solidFill>
            <a:round/>
            <a:headEnd/>
            <a:tailEnd/>
          </a:ln>
        </p:spPr>
        <p:txBody>
          <a:bodyPr wrap="none" anchor="ctr"/>
          <a:lstStyle/>
          <a:p>
            <a:endParaRPr lang="en-US"/>
          </a:p>
        </p:txBody>
      </p:sp>
      <p:sp>
        <p:nvSpPr>
          <p:cNvPr id="12" name="Oval 15"/>
          <p:cNvSpPr>
            <a:spLocks noChangeArrowheads="1"/>
          </p:cNvSpPr>
          <p:nvPr/>
        </p:nvSpPr>
        <p:spPr bwMode="auto">
          <a:xfrm>
            <a:off x="8153400" y="4724400"/>
            <a:ext cx="304800" cy="304800"/>
          </a:xfrm>
          <a:prstGeom prst="ellipse">
            <a:avLst/>
          </a:prstGeom>
          <a:solidFill>
            <a:schemeClr val="bg2">
              <a:lumMod val="60000"/>
              <a:lumOff val="40000"/>
            </a:schemeClr>
          </a:solidFill>
          <a:ln w="9525">
            <a:solidFill>
              <a:schemeClr val="tx1"/>
            </a:solidFill>
            <a:round/>
            <a:headEnd/>
            <a:tailEnd/>
          </a:ln>
        </p:spPr>
        <p:txBody>
          <a:bodyPr wrap="none" anchor="ctr"/>
          <a:lstStyle/>
          <a:p>
            <a:endParaRPr lang="en-US"/>
          </a:p>
        </p:txBody>
      </p:sp>
      <p:sp>
        <p:nvSpPr>
          <p:cNvPr id="13" name="Oval 15"/>
          <p:cNvSpPr>
            <a:spLocks noChangeArrowheads="1"/>
          </p:cNvSpPr>
          <p:nvPr/>
        </p:nvSpPr>
        <p:spPr bwMode="auto">
          <a:xfrm>
            <a:off x="7543800" y="5105400"/>
            <a:ext cx="304800" cy="304800"/>
          </a:xfrm>
          <a:prstGeom prst="ellipse">
            <a:avLst/>
          </a:prstGeom>
          <a:solidFill>
            <a:schemeClr val="bg2">
              <a:lumMod val="60000"/>
              <a:lumOff val="40000"/>
            </a:schemeClr>
          </a:solidFill>
          <a:ln w="9525">
            <a:solidFill>
              <a:schemeClr val="tx1"/>
            </a:solidFill>
            <a:round/>
            <a:headEnd/>
            <a:tailEnd/>
          </a:ln>
        </p:spPr>
        <p:txBody>
          <a:bodyPr wrap="none" anchor="ctr"/>
          <a:lstStyle/>
          <a:p>
            <a:endParaRPr lang="en-US"/>
          </a:p>
        </p:txBody>
      </p:sp>
      <p:sp>
        <p:nvSpPr>
          <p:cNvPr id="14" name="Oval 11"/>
          <p:cNvSpPr>
            <a:spLocks noChangeArrowheads="1"/>
          </p:cNvSpPr>
          <p:nvPr/>
        </p:nvSpPr>
        <p:spPr bwMode="auto">
          <a:xfrm>
            <a:off x="6400800" y="5181600"/>
            <a:ext cx="304800" cy="304800"/>
          </a:xfrm>
          <a:prstGeom prst="ellipse">
            <a:avLst/>
          </a:prstGeom>
          <a:solidFill>
            <a:srgbClr val="00B0F0"/>
          </a:solidFill>
          <a:ln w="9525">
            <a:solidFill>
              <a:schemeClr val="tx1"/>
            </a:solidFill>
            <a:round/>
            <a:headEnd/>
            <a:tailEnd/>
          </a:ln>
        </p:spPr>
        <p:txBody>
          <a:bodyPr wrap="none" anchor="ctr"/>
          <a:lstStyle/>
          <a:p>
            <a:endParaRPr lang="en-US"/>
          </a:p>
        </p:txBody>
      </p:sp>
      <p:sp>
        <p:nvSpPr>
          <p:cNvPr id="15" name="Oval 11"/>
          <p:cNvSpPr>
            <a:spLocks noChangeArrowheads="1"/>
          </p:cNvSpPr>
          <p:nvPr/>
        </p:nvSpPr>
        <p:spPr bwMode="auto">
          <a:xfrm>
            <a:off x="5715000" y="5638800"/>
            <a:ext cx="304800" cy="304800"/>
          </a:xfrm>
          <a:prstGeom prst="ellipse">
            <a:avLst/>
          </a:prstGeom>
          <a:solidFill>
            <a:srgbClr val="00B0F0"/>
          </a:solidFill>
          <a:ln w="9525">
            <a:solidFill>
              <a:schemeClr val="tx1"/>
            </a:solidFill>
            <a:round/>
            <a:headEnd/>
            <a:tailEnd/>
          </a:ln>
        </p:spPr>
        <p:txBody>
          <a:bodyPr wrap="none" anchor="ctr"/>
          <a:lstStyle/>
          <a:p>
            <a:endParaRPr lang="en-US"/>
          </a:p>
        </p:txBody>
      </p:sp>
      <p:sp>
        <p:nvSpPr>
          <p:cNvPr id="16" name="Oval 11"/>
          <p:cNvSpPr>
            <a:spLocks noChangeArrowheads="1"/>
          </p:cNvSpPr>
          <p:nvPr/>
        </p:nvSpPr>
        <p:spPr bwMode="auto">
          <a:xfrm>
            <a:off x="6019800" y="6019800"/>
            <a:ext cx="304800" cy="304800"/>
          </a:xfrm>
          <a:prstGeom prst="ellipse">
            <a:avLst/>
          </a:prstGeom>
          <a:solidFill>
            <a:srgbClr val="00B0F0"/>
          </a:solidFill>
          <a:ln w="9525">
            <a:solidFill>
              <a:schemeClr val="tx1"/>
            </a:solidFill>
            <a:round/>
            <a:headEnd/>
            <a:tailEnd/>
          </a:ln>
        </p:spPr>
        <p:txBody>
          <a:bodyPr wrap="none" anchor="ctr"/>
          <a:lstStyle/>
          <a:p>
            <a:endParaRPr lang="en-US"/>
          </a:p>
        </p:txBody>
      </p:sp>
      <p:sp>
        <p:nvSpPr>
          <p:cNvPr id="17" name="Oval 11"/>
          <p:cNvSpPr>
            <a:spLocks noChangeArrowheads="1"/>
          </p:cNvSpPr>
          <p:nvPr/>
        </p:nvSpPr>
        <p:spPr bwMode="auto">
          <a:xfrm>
            <a:off x="5638800" y="4953000"/>
            <a:ext cx="304800" cy="304800"/>
          </a:xfrm>
          <a:prstGeom prst="ellipse">
            <a:avLst/>
          </a:prstGeom>
          <a:solidFill>
            <a:srgbClr val="00B0F0"/>
          </a:solidFill>
          <a:ln w="9525">
            <a:solidFill>
              <a:schemeClr val="tx1"/>
            </a:solidFill>
            <a:round/>
            <a:headEnd/>
            <a:tailEnd/>
          </a:ln>
        </p:spPr>
        <p:txBody>
          <a:bodyPr wrap="none" anchor="ctr"/>
          <a:lstStyle/>
          <a:p>
            <a:endParaRPr lang="en-US"/>
          </a:p>
        </p:txBody>
      </p:sp>
      <p:sp>
        <p:nvSpPr>
          <p:cNvPr id="18" name="Oval 11"/>
          <p:cNvSpPr>
            <a:spLocks noChangeArrowheads="1"/>
          </p:cNvSpPr>
          <p:nvPr/>
        </p:nvSpPr>
        <p:spPr bwMode="auto">
          <a:xfrm>
            <a:off x="6629400" y="5943600"/>
            <a:ext cx="304800" cy="304800"/>
          </a:xfrm>
          <a:prstGeom prst="ellipse">
            <a:avLst/>
          </a:prstGeom>
          <a:solidFill>
            <a:srgbClr val="00B0F0"/>
          </a:solidFill>
          <a:ln w="9525">
            <a:solidFill>
              <a:schemeClr val="tx1"/>
            </a:solidFill>
            <a:round/>
            <a:headEnd/>
            <a:tailEnd/>
          </a:ln>
        </p:spPr>
        <p:txBody>
          <a:bodyPr wrap="none" anchor="ctr"/>
          <a:lstStyle/>
          <a:p>
            <a:endParaRPr lang="en-US"/>
          </a:p>
        </p:txBody>
      </p:sp>
      <p:sp>
        <p:nvSpPr>
          <p:cNvPr id="19" name="Rectangle 18"/>
          <p:cNvSpPr/>
          <p:nvPr/>
        </p:nvSpPr>
        <p:spPr>
          <a:xfrm>
            <a:off x="5334000" y="4114800"/>
            <a:ext cx="3810000" cy="478272"/>
          </a:xfrm>
          <a:prstGeom prst="rect">
            <a:avLst/>
          </a:prstGeom>
          <a:solidFill>
            <a:srgbClr val="FFFFCC"/>
          </a:solidFill>
          <a:ln>
            <a:solidFill>
              <a:schemeClr val="bg2"/>
            </a:solidFill>
          </a:ln>
        </p:spPr>
        <p:txBody>
          <a:bodyPr wrap="square">
            <a:spAutoFit/>
          </a:bodyPr>
          <a:lstStyle/>
          <a:p>
            <a:pPr algn="ctr">
              <a:lnSpc>
                <a:spcPct val="110000"/>
              </a:lnSpc>
              <a:buFont typeface="Wingdings" pitchFamily="-64" charset="2"/>
              <a:buNone/>
            </a:pPr>
            <a:r>
              <a:rPr lang="en-US" altLang="en-US" sz="2400" i="1" dirty="0" smtClean="0">
                <a:solidFill>
                  <a:srgbClr val="0033CC"/>
                </a:solidFill>
                <a:latin typeface="Calibri" panose="020F0502020204030204" pitchFamily="34" charset="0"/>
              </a:rPr>
              <a:t>Mobile </a:t>
            </a:r>
            <a:r>
              <a:rPr lang="en-US" altLang="zh-CN" sz="2400" i="1" dirty="0" smtClean="0">
                <a:solidFill>
                  <a:srgbClr val="0033CC"/>
                </a:solidFill>
                <a:latin typeface="Calibri" panose="020F0502020204030204" pitchFamily="34" charset="0"/>
              </a:rPr>
              <a:t>Game </a:t>
            </a:r>
            <a:r>
              <a:rPr lang="en-US" altLang="en-US" sz="2400" dirty="0" smtClean="0">
                <a:latin typeface="Calibri" panose="020F0502020204030204" pitchFamily="34" charset="0"/>
              </a:rPr>
              <a:t>or</a:t>
            </a:r>
            <a:r>
              <a:rPr lang="en-US" altLang="en-US" sz="2400" i="1" dirty="0" smtClean="0">
                <a:solidFill>
                  <a:srgbClr val="FF0000"/>
                </a:solidFill>
                <a:latin typeface="Calibri" panose="020F0502020204030204" pitchFamily="34" charset="0"/>
              </a:rPr>
              <a:t> Sports</a:t>
            </a:r>
            <a:r>
              <a:rPr lang="en-US" altLang="en-US" sz="2400" i="1" dirty="0" smtClean="0">
                <a:latin typeface="Calibri" panose="020F0502020204030204" pitchFamily="34" charset="0"/>
              </a:rPr>
              <a:t>?</a:t>
            </a:r>
            <a:endParaRPr lang="en-US" altLang="en-US" sz="2800" i="1" dirty="0">
              <a:latin typeface="Calibri" panose="020F0502020204030204" pitchFamily="34" charset="0"/>
            </a:endParaRPr>
          </a:p>
        </p:txBody>
      </p:sp>
      <p:cxnSp>
        <p:nvCxnSpPr>
          <p:cNvPr id="21" name="Straight Arrow Connector 20"/>
          <p:cNvCxnSpPr>
            <a:endCxn id="8" idx="0"/>
          </p:cNvCxnSpPr>
          <p:nvPr/>
        </p:nvCxnSpPr>
        <p:spPr>
          <a:xfrm flipH="1">
            <a:off x="6248400" y="4495800"/>
            <a:ext cx="304800" cy="990600"/>
          </a:xfrm>
          <a:prstGeom prst="straightConnector1">
            <a:avLst/>
          </a:prstGeom>
          <a:ln w="19050">
            <a:solidFill>
              <a:srgbClr val="0033CC"/>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7" idx="0"/>
          </p:cNvCxnSpPr>
          <p:nvPr/>
        </p:nvCxnSpPr>
        <p:spPr>
          <a:xfrm>
            <a:off x="8077200" y="4495800"/>
            <a:ext cx="22860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800600" y="381000"/>
            <a:ext cx="4495800" cy="738664"/>
          </a:xfrm>
          <a:prstGeom prst="rect">
            <a:avLst/>
          </a:prstGeom>
        </p:spPr>
        <p:txBody>
          <a:bodyPr wrap="square">
            <a:spAutoFit/>
          </a:bodyPr>
          <a:lstStyle/>
          <a:p>
            <a:r>
              <a:rPr lang="en-US" sz="1400" dirty="0" smtClean="0"/>
              <a:t>Chang, M.; </a:t>
            </a:r>
            <a:r>
              <a:rPr lang="en-US" sz="1400" dirty="0" err="1" smtClean="0"/>
              <a:t>Ratinov</a:t>
            </a:r>
            <a:r>
              <a:rPr lang="en-US" sz="1400" dirty="0" smtClean="0"/>
              <a:t>, L.; Roth, D.; and </a:t>
            </a:r>
            <a:r>
              <a:rPr lang="en-US" sz="1400" dirty="0" err="1" smtClean="0"/>
              <a:t>Srikumar</a:t>
            </a:r>
            <a:r>
              <a:rPr lang="en-US" sz="1400" dirty="0" smtClean="0"/>
              <a:t>, V. Importance of semantic </a:t>
            </a:r>
            <a:r>
              <a:rPr lang="en-US" sz="1400" dirty="0" err="1" smtClean="0"/>
              <a:t>represenation</a:t>
            </a:r>
            <a:r>
              <a:rPr lang="en-US" sz="1400" dirty="0" smtClean="0"/>
              <a:t>: </a:t>
            </a:r>
            <a:r>
              <a:rPr lang="en-US" sz="1400" dirty="0" err="1" smtClean="0"/>
              <a:t>Dataless</a:t>
            </a:r>
            <a:r>
              <a:rPr lang="en-US" sz="1400" dirty="0" smtClean="0"/>
              <a:t> classification. In AAAI. 2008. </a:t>
            </a:r>
            <a:endParaRPr lang="en-US" sz="1400" dirty="0"/>
          </a:p>
        </p:txBody>
      </p:sp>
      <p:sp>
        <p:nvSpPr>
          <p:cNvPr id="24" name="Rectangle 23"/>
          <p:cNvSpPr/>
          <p:nvPr/>
        </p:nvSpPr>
        <p:spPr>
          <a:xfrm>
            <a:off x="4800600" y="1143000"/>
            <a:ext cx="4343400" cy="738664"/>
          </a:xfrm>
          <a:prstGeom prst="rect">
            <a:avLst/>
          </a:prstGeom>
        </p:spPr>
        <p:txBody>
          <a:bodyPr wrap="square">
            <a:spAutoFit/>
          </a:bodyPr>
          <a:lstStyle/>
          <a:p>
            <a:r>
              <a:rPr lang="en-US" sz="1400" dirty="0" err="1" smtClean="0"/>
              <a:t>Elhoseiny</a:t>
            </a:r>
            <a:r>
              <a:rPr lang="en-US" sz="1400" dirty="0" smtClean="0"/>
              <a:t>, M.; </a:t>
            </a:r>
            <a:r>
              <a:rPr lang="en-US" sz="1400" dirty="0" err="1" smtClean="0"/>
              <a:t>Saleh</a:t>
            </a:r>
            <a:r>
              <a:rPr lang="en-US" sz="1400" dirty="0" smtClean="0"/>
              <a:t>, B.; and </a:t>
            </a:r>
            <a:r>
              <a:rPr lang="en-US" sz="1400" dirty="0" err="1" smtClean="0"/>
              <a:t>A.Elgammal</a:t>
            </a:r>
            <a:r>
              <a:rPr lang="en-US" sz="1400" dirty="0" smtClean="0"/>
              <a:t>. Write</a:t>
            </a:r>
          </a:p>
          <a:p>
            <a:r>
              <a:rPr lang="en-US" sz="1400" dirty="0" smtClean="0"/>
              <a:t>a classifier: Zero shot learning using purely textual descriptions. In ICCV, 2013.</a:t>
            </a:r>
            <a:endParaRPr lang="en-US" sz="1400" dirty="0"/>
          </a:p>
        </p:txBody>
      </p:sp>
    </p:spTree>
    <p:custDataLst>
      <p:tags r:id="rId2"/>
    </p:custDataLst>
  </p:cSld>
  <p:clrMapOvr>
    <a:masterClrMapping/>
  </p:clrMapOvr>
  <p:transition spd="med" advTm="7065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4" cstate="print"/>
          <a:srcRect/>
          <a:stretch>
            <a:fillRect/>
          </a:stretch>
        </p:blipFill>
        <p:spPr bwMode="auto">
          <a:xfrm>
            <a:off x="304800" y="1905000"/>
            <a:ext cx="8234344" cy="40386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Compared to Supervised Baselines</a:t>
            </a:r>
            <a:endParaRPr lang="en-US" dirty="0"/>
          </a:p>
        </p:txBody>
      </p:sp>
      <p:sp>
        <p:nvSpPr>
          <p:cNvPr id="4" name="Slide Number Placeholder 3"/>
          <p:cNvSpPr>
            <a:spLocks noGrp="1"/>
          </p:cNvSpPr>
          <p:nvPr>
            <p:ph type="sldNum" sz="quarter" idx="11"/>
          </p:nvPr>
        </p:nvSpPr>
        <p:spPr/>
        <p:txBody>
          <a:bodyPr/>
          <a:lstStyle/>
          <a:p>
            <a:pPr>
              <a:defRPr/>
            </a:pPr>
            <a:r>
              <a:rPr lang="en-US" altLang="zh-TW" smtClean="0"/>
              <a:t>Page </a:t>
            </a:r>
            <a:fld id="{C83F18D4-0D70-44DE-A8FF-A8D5002D1168}" type="slidenum">
              <a:rPr lang="en-US" altLang="zh-TW" smtClean="0"/>
              <a:pPr>
                <a:defRPr/>
              </a:pPr>
              <a:t>30</a:t>
            </a:fld>
            <a:endParaRPr lang="en-US" altLang="zh-TW"/>
          </a:p>
        </p:txBody>
      </p:sp>
      <p:sp>
        <p:nvSpPr>
          <p:cNvPr id="6" name="Rectangle 5"/>
          <p:cNvSpPr/>
          <p:nvPr/>
        </p:nvSpPr>
        <p:spPr>
          <a:xfrm>
            <a:off x="6172200" y="762000"/>
            <a:ext cx="2743200" cy="990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600" dirty="0" smtClean="0">
                <a:solidFill>
                  <a:schemeClr val="tx1"/>
                </a:solidFill>
              </a:rPr>
              <a:t>NB: Naïve </a:t>
            </a:r>
            <a:r>
              <a:rPr lang="en-US" sz="1600" dirty="0" err="1" smtClean="0">
                <a:solidFill>
                  <a:schemeClr val="tx1"/>
                </a:solidFill>
              </a:rPr>
              <a:t>Bayes</a:t>
            </a:r>
            <a:endParaRPr lang="en-US" sz="1600" dirty="0" smtClean="0">
              <a:solidFill>
                <a:schemeClr val="tx1"/>
              </a:solidFill>
            </a:endParaRPr>
          </a:p>
          <a:p>
            <a:r>
              <a:rPr lang="en-US" sz="1600" dirty="0" smtClean="0">
                <a:solidFill>
                  <a:schemeClr val="tx1"/>
                </a:solidFill>
              </a:rPr>
              <a:t>SVM: Support Vector Machine</a:t>
            </a:r>
          </a:p>
          <a:p>
            <a:r>
              <a:rPr lang="en-US" sz="1600" dirty="0" smtClean="0">
                <a:solidFill>
                  <a:schemeClr val="tx1"/>
                </a:solidFill>
              </a:rPr>
              <a:t>LR: Logistic Regression</a:t>
            </a:r>
            <a:endParaRPr lang="en-US" sz="1600" dirty="0">
              <a:solidFill>
                <a:schemeClr val="tx1"/>
              </a:solidFill>
            </a:endParaRPr>
          </a:p>
        </p:txBody>
      </p:sp>
      <p:sp>
        <p:nvSpPr>
          <p:cNvPr id="8" name="Content Placeholder 2"/>
          <p:cNvSpPr>
            <a:spLocks noGrp="1"/>
          </p:cNvSpPr>
          <p:nvPr>
            <p:ph idx="1"/>
          </p:nvPr>
        </p:nvSpPr>
        <p:spPr>
          <a:xfrm>
            <a:off x="457200" y="1219200"/>
            <a:ext cx="8229600" cy="4038600"/>
          </a:xfrm>
        </p:spPr>
        <p:txBody>
          <a:bodyPr/>
          <a:lstStyle/>
          <a:p>
            <a:r>
              <a:rPr lang="en-US" dirty="0" smtClean="0"/>
              <a:t>Results on 20 newsgroups</a:t>
            </a:r>
            <a:endParaRPr lang="en-US" dirty="0"/>
          </a:p>
        </p:txBody>
      </p:sp>
      <p:sp>
        <p:nvSpPr>
          <p:cNvPr id="9" name="Rectangle 8"/>
          <p:cNvSpPr/>
          <p:nvPr/>
        </p:nvSpPr>
        <p:spPr>
          <a:xfrm>
            <a:off x="3810000" y="1905000"/>
            <a:ext cx="2209800" cy="28194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endParaRPr lang="en-US" dirty="0" smtClean="0"/>
          </a:p>
          <a:p>
            <a:r>
              <a:rPr lang="en-US" dirty="0" smtClean="0"/>
              <a:t>Pure </a:t>
            </a:r>
            <a:r>
              <a:rPr lang="en-US" dirty="0" err="1" smtClean="0"/>
              <a:t>Dataless</a:t>
            </a:r>
            <a:r>
              <a:rPr lang="en-US" dirty="0" smtClean="0"/>
              <a:t> Hierarchical Classification</a:t>
            </a:r>
          </a:p>
          <a:p>
            <a:endParaRPr lang="en-US" dirty="0" smtClean="0"/>
          </a:p>
          <a:p>
            <a:r>
              <a:rPr lang="en-US" dirty="0" smtClean="0"/>
              <a:t>Text Representations</a:t>
            </a:r>
          </a:p>
          <a:p>
            <a:endParaRPr lang="en-US" dirty="0" smtClean="0"/>
          </a:p>
          <a:p>
            <a:r>
              <a:rPr lang="en-US" dirty="0" smtClean="0"/>
              <a:t>Bootstrapping with unlabeled data</a:t>
            </a:r>
            <a:endParaRPr lang="en-US" dirty="0"/>
          </a:p>
        </p:txBody>
      </p:sp>
      <p:sp>
        <p:nvSpPr>
          <p:cNvPr id="5" name="Slide Number Placeholder 4"/>
          <p:cNvSpPr>
            <a:spLocks noGrp="1"/>
          </p:cNvSpPr>
          <p:nvPr>
            <p:ph type="sldNum" sz="quarter" idx="11"/>
          </p:nvPr>
        </p:nvSpPr>
        <p:spPr/>
        <p:txBody>
          <a:bodyPr/>
          <a:lstStyle/>
          <a:p>
            <a:pPr>
              <a:defRPr/>
            </a:pPr>
            <a:r>
              <a:rPr lang="en-US" altLang="zh-TW" smtClean="0"/>
              <a:t>Page </a:t>
            </a:r>
            <a:fld id="{BC3EEDB6-3FB3-436A-B1A9-6088B5E4AF06}" type="slidenum">
              <a:rPr lang="en-US" altLang="zh-TW" smtClean="0"/>
              <a:pPr>
                <a:defRPr/>
              </a:pPr>
              <a:t>4</a:t>
            </a:fld>
            <a:endParaRPr lang="en-US" altLang="zh-TW"/>
          </a:p>
        </p:txBody>
      </p:sp>
      <p:sp>
        <p:nvSpPr>
          <p:cNvPr id="8" name="Title 1"/>
          <p:cNvSpPr txBox="1">
            <a:spLocks/>
          </p:cNvSpPr>
          <p:nvPr/>
        </p:nvSpPr>
        <p:spPr bwMode="auto">
          <a:xfrm>
            <a:off x="304800" y="609600"/>
            <a:ext cx="8229600"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eaLnBrk="0" hangingPunct="0"/>
            <a:r>
              <a:rPr lang="en-US" sz="2800" kern="0" dirty="0" smtClean="0">
                <a:solidFill>
                  <a:srgbClr val="FF0000"/>
                </a:solidFill>
                <a:latin typeface="+mj-lt"/>
                <a:ea typeface="+mj-ea"/>
                <a:cs typeface="+mj-cs"/>
              </a:rPr>
              <a:t>Outline</a:t>
            </a:r>
            <a:endParaRPr kumimoji="0" lang="en-US" sz="2800" b="0" i="0" u="none" strike="noStrike" kern="0" cap="none" spc="0" normalizeH="0" baseline="0" noProof="0" dirty="0">
              <a:ln>
                <a:noFill/>
              </a:ln>
              <a:solidFill>
                <a:srgbClr val="FF0000"/>
              </a:solidFill>
              <a:effectLst/>
              <a:uLnTx/>
              <a:uFillTx/>
              <a:latin typeface="+mj-lt"/>
              <a:ea typeface="+mj-ea"/>
              <a:cs typeface="+mj-cs"/>
            </a:endParaRPr>
          </a:p>
        </p:txBody>
      </p:sp>
    </p:spTree>
  </p:cSld>
  <p:clrMapOvr>
    <a:masterClrMapping/>
  </p:clrMapOvr>
  <p:transition spd="med" advTm="18844"/>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p:cNvSpPr/>
          <p:nvPr/>
        </p:nvSpPr>
        <p:spPr>
          <a:xfrm>
            <a:off x="4191000" y="4495800"/>
            <a:ext cx="45720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2</a:t>
            </a:r>
            <a:endParaRPr lang="en-US" dirty="0"/>
          </a:p>
        </p:txBody>
      </p:sp>
      <p:cxnSp>
        <p:nvCxnSpPr>
          <p:cNvPr id="82" name="Straight Arrow Connector 81"/>
          <p:cNvCxnSpPr>
            <a:stCxn id="10" idx="4"/>
            <a:endCxn id="75" idx="0"/>
          </p:cNvCxnSpPr>
          <p:nvPr/>
        </p:nvCxnSpPr>
        <p:spPr>
          <a:xfrm flipH="1">
            <a:off x="3886200" y="3657600"/>
            <a:ext cx="800100" cy="1524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6" idx="4"/>
            <a:endCxn id="25" idx="0"/>
          </p:cNvCxnSpPr>
          <p:nvPr/>
        </p:nvCxnSpPr>
        <p:spPr>
          <a:xfrm>
            <a:off x="3886200" y="4267200"/>
            <a:ext cx="114300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75" idx="4"/>
            <a:endCxn id="76" idx="0"/>
          </p:cNvCxnSpPr>
          <p:nvPr/>
        </p:nvCxnSpPr>
        <p:spPr>
          <a:xfrm>
            <a:off x="3886200" y="4267200"/>
            <a:ext cx="53340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Hierarchical Classification</a:t>
            </a:r>
            <a:endParaRPr lang="en-US" dirty="0"/>
          </a:p>
        </p:txBody>
      </p:sp>
      <p:sp>
        <p:nvSpPr>
          <p:cNvPr id="4" name="Slide Number Placeholder 3"/>
          <p:cNvSpPr>
            <a:spLocks noGrp="1"/>
          </p:cNvSpPr>
          <p:nvPr>
            <p:ph type="sldNum" sz="quarter" idx="11"/>
          </p:nvPr>
        </p:nvSpPr>
        <p:spPr/>
        <p:txBody>
          <a:bodyPr/>
          <a:lstStyle/>
          <a:p>
            <a:pPr>
              <a:defRPr/>
            </a:pPr>
            <a:r>
              <a:rPr lang="en-US" altLang="zh-TW" smtClean="0"/>
              <a:t>Page </a:t>
            </a:r>
            <a:fld id="{C83F18D4-0D70-44DE-A8FF-A8D5002D1168}" type="slidenum">
              <a:rPr lang="en-US" altLang="zh-TW" smtClean="0"/>
              <a:pPr>
                <a:defRPr/>
              </a:pPr>
              <a:t>5</a:t>
            </a:fld>
            <a:endParaRPr lang="en-US" altLang="zh-TW"/>
          </a:p>
        </p:txBody>
      </p:sp>
      <p:sp>
        <p:nvSpPr>
          <p:cNvPr id="9" name="Content Placeholder 2"/>
          <p:cNvSpPr txBox="1">
            <a:spLocks/>
          </p:cNvSpPr>
          <p:nvPr/>
        </p:nvSpPr>
        <p:spPr bwMode="auto">
          <a:xfrm>
            <a:off x="-457200" y="5181600"/>
            <a:ext cx="4191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itchFamily="2" charset="2"/>
              <a:buChar char="n"/>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10" name="Oval 9"/>
          <p:cNvSpPr/>
          <p:nvPr/>
        </p:nvSpPr>
        <p:spPr>
          <a:xfrm>
            <a:off x="4038600" y="3200400"/>
            <a:ext cx="129540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Root</a:t>
            </a:r>
            <a:endParaRPr lang="en-US" dirty="0"/>
          </a:p>
        </p:txBody>
      </p:sp>
      <p:sp>
        <p:nvSpPr>
          <p:cNvPr id="11" name="Oval 10"/>
          <p:cNvSpPr/>
          <p:nvPr/>
        </p:nvSpPr>
        <p:spPr>
          <a:xfrm>
            <a:off x="2743200" y="3810000"/>
            <a:ext cx="45720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A</a:t>
            </a:r>
            <a:endParaRPr lang="en-US" dirty="0"/>
          </a:p>
        </p:txBody>
      </p:sp>
      <p:sp>
        <p:nvSpPr>
          <p:cNvPr id="16" name="Oval 15"/>
          <p:cNvSpPr/>
          <p:nvPr/>
        </p:nvSpPr>
        <p:spPr>
          <a:xfrm>
            <a:off x="3657600" y="3810000"/>
            <a:ext cx="45720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B</a:t>
            </a:r>
            <a:endParaRPr lang="en-US" dirty="0"/>
          </a:p>
        </p:txBody>
      </p:sp>
      <p:sp>
        <p:nvSpPr>
          <p:cNvPr id="17" name="Oval 16"/>
          <p:cNvSpPr/>
          <p:nvPr/>
        </p:nvSpPr>
        <p:spPr>
          <a:xfrm>
            <a:off x="5105400" y="3810000"/>
            <a:ext cx="45720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a:t>
            </a:r>
            <a:endParaRPr lang="en-US" dirty="0"/>
          </a:p>
        </p:txBody>
      </p:sp>
      <p:sp>
        <p:nvSpPr>
          <p:cNvPr id="18" name="Oval 17"/>
          <p:cNvSpPr/>
          <p:nvPr/>
        </p:nvSpPr>
        <p:spPr>
          <a:xfrm>
            <a:off x="5791200" y="3810000"/>
            <a:ext cx="45720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N</a:t>
            </a:r>
            <a:endParaRPr lang="en-US" dirty="0"/>
          </a:p>
        </p:txBody>
      </p:sp>
      <p:sp>
        <p:nvSpPr>
          <p:cNvPr id="19" name="Oval 18"/>
          <p:cNvSpPr/>
          <p:nvPr/>
        </p:nvSpPr>
        <p:spPr>
          <a:xfrm>
            <a:off x="1143000" y="4495800"/>
            <a:ext cx="45720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1</a:t>
            </a:r>
            <a:endParaRPr lang="en-US" dirty="0"/>
          </a:p>
        </p:txBody>
      </p:sp>
      <p:sp>
        <p:nvSpPr>
          <p:cNvPr id="20" name="Oval 19"/>
          <p:cNvSpPr/>
          <p:nvPr/>
        </p:nvSpPr>
        <p:spPr>
          <a:xfrm>
            <a:off x="1752600" y="4495800"/>
            <a:ext cx="45720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2</a:t>
            </a:r>
            <a:endParaRPr lang="en-US" dirty="0"/>
          </a:p>
        </p:txBody>
      </p:sp>
      <p:sp>
        <p:nvSpPr>
          <p:cNvPr id="21" name="Oval 20"/>
          <p:cNvSpPr/>
          <p:nvPr/>
        </p:nvSpPr>
        <p:spPr>
          <a:xfrm>
            <a:off x="2895600" y="4495800"/>
            <a:ext cx="45720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M</a:t>
            </a:r>
            <a:endParaRPr lang="en-US" dirty="0"/>
          </a:p>
        </p:txBody>
      </p:sp>
      <p:sp>
        <p:nvSpPr>
          <p:cNvPr id="23" name="Oval 22"/>
          <p:cNvSpPr/>
          <p:nvPr/>
        </p:nvSpPr>
        <p:spPr>
          <a:xfrm>
            <a:off x="3581400" y="4495800"/>
            <a:ext cx="45720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1</a:t>
            </a:r>
            <a:endParaRPr lang="en-US" dirty="0"/>
          </a:p>
        </p:txBody>
      </p:sp>
      <p:sp>
        <p:nvSpPr>
          <p:cNvPr id="25" name="Oval 24"/>
          <p:cNvSpPr/>
          <p:nvPr/>
        </p:nvSpPr>
        <p:spPr>
          <a:xfrm>
            <a:off x="4800600" y="4495800"/>
            <a:ext cx="45720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a:t>
            </a:r>
            <a:endParaRPr lang="en-US" dirty="0"/>
          </a:p>
        </p:txBody>
      </p:sp>
      <p:sp>
        <p:nvSpPr>
          <p:cNvPr id="26" name="Oval 25"/>
          <p:cNvSpPr/>
          <p:nvPr/>
        </p:nvSpPr>
        <p:spPr>
          <a:xfrm>
            <a:off x="2362200" y="4495800"/>
            <a:ext cx="45720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a:t>
            </a:r>
            <a:endParaRPr lang="en-US" dirty="0"/>
          </a:p>
        </p:txBody>
      </p:sp>
      <p:cxnSp>
        <p:nvCxnSpPr>
          <p:cNvPr id="28" name="Straight Arrow Connector 27"/>
          <p:cNvCxnSpPr>
            <a:stCxn id="10" idx="4"/>
            <a:endCxn id="11" idx="0"/>
          </p:cNvCxnSpPr>
          <p:nvPr/>
        </p:nvCxnSpPr>
        <p:spPr>
          <a:xfrm flipH="1">
            <a:off x="2971800" y="3657600"/>
            <a:ext cx="1714500" cy="1524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74" idx="4"/>
            <a:endCxn id="75" idx="0"/>
          </p:cNvCxnSpPr>
          <p:nvPr/>
        </p:nvCxnSpPr>
        <p:spPr>
          <a:xfrm flipH="1">
            <a:off x="3886200" y="3657600"/>
            <a:ext cx="800100" cy="152400"/>
          </a:xfrm>
          <a:prstGeom prst="straightConnector1">
            <a:avLst/>
          </a:prstGeom>
          <a:ln>
            <a:solidFill>
              <a:srgbClr val="FF0000"/>
            </a:solidFill>
            <a:tailEnd type="arrow"/>
          </a:ln>
        </p:spPr>
        <p:style>
          <a:lnRef idx="3">
            <a:schemeClr val="accent4"/>
          </a:lnRef>
          <a:fillRef idx="0">
            <a:schemeClr val="accent4"/>
          </a:fillRef>
          <a:effectRef idx="2">
            <a:schemeClr val="accent4"/>
          </a:effectRef>
          <a:fontRef idx="minor">
            <a:schemeClr val="tx1"/>
          </a:fontRef>
        </p:style>
      </p:cxnSp>
      <p:cxnSp>
        <p:nvCxnSpPr>
          <p:cNvPr id="32" name="Straight Arrow Connector 31"/>
          <p:cNvCxnSpPr>
            <a:stCxn id="10" idx="4"/>
            <a:endCxn id="17" idx="0"/>
          </p:cNvCxnSpPr>
          <p:nvPr/>
        </p:nvCxnSpPr>
        <p:spPr>
          <a:xfrm>
            <a:off x="4686300" y="3657600"/>
            <a:ext cx="647700" cy="1524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 idx="4"/>
            <a:endCxn id="18" idx="0"/>
          </p:cNvCxnSpPr>
          <p:nvPr/>
        </p:nvCxnSpPr>
        <p:spPr>
          <a:xfrm>
            <a:off x="4686300" y="3657600"/>
            <a:ext cx="1333500" cy="1524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4"/>
            <a:endCxn id="19" idx="0"/>
          </p:cNvCxnSpPr>
          <p:nvPr/>
        </p:nvCxnSpPr>
        <p:spPr>
          <a:xfrm flipH="1">
            <a:off x="1371600" y="4267200"/>
            <a:ext cx="160020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1" idx="4"/>
            <a:endCxn id="20" idx="0"/>
          </p:cNvCxnSpPr>
          <p:nvPr/>
        </p:nvCxnSpPr>
        <p:spPr>
          <a:xfrm flipH="1">
            <a:off x="1981200" y="4267200"/>
            <a:ext cx="99060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1" idx="4"/>
            <a:endCxn id="26" idx="0"/>
          </p:cNvCxnSpPr>
          <p:nvPr/>
        </p:nvCxnSpPr>
        <p:spPr>
          <a:xfrm flipH="1">
            <a:off x="2590800" y="4267200"/>
            <a:ext cx="38100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1" idx="4"/>
            <a:endCxn id="21" idx="0"/>
          </p:cNvCxnSpPr>
          <p:nvPr/>
        </p:nvCxnSpPr>
        <p:spPr>
          <a:xfrm>
            <a:off x="2971800" y="4267200"/>
            <a:ext cx="15240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6" idx="4"/>
            <a:endCxn id="23" idx="0"/>
          </p:cNvCxnSpPr>
          <p:nvPr/>
        </p:nvCxnSpPr>
        <p:spPr>
          <a:xfrm flipH="1">
            <a:off x="3810000" y="4267200"/>
            <a:ext cx="7620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75" idx="4"/>
            <a:endCxn id="76" idx="0"/>
          </p:cNvCxnSpPr>
          <p:nvPr/>
        </p:nvCxnSpPr>
        <p:spPr>
          <a:xfrm>
            <a:off x="3886200" y="4267200"/>
            <a:ext cx="533400" cy="228600"/>
          </a:xfrm>
          <a:prstGeom prst="straightConnector1">
            <a:avLst/>
          </a:prstGeom>
          <a:ln>
            <a:solidFill>
              <a:srgbClr val="FF0000"/>
            </a:solidFill>
            <a:tailEnd type="arrow"/>
          </a:ln>
        </p:spPr>
        <p:style>
          <a:lnRef idx="3">
            <a:schemeClr val="accent4"/>
          </a:lnRef>
          <a:fillRef idx="0">
            <a:schemeClr val="accent4"/>
          </a:fillRef>
          <a:effectRef idx="2">
            <a:schemeClr val="accent4"/>
          </a:effectRef>
          <a:fontRef idx="minor">
            <a:schemeClr val="tx1"/>
          </a:fontRef>
        </p:style>
      </p:cxnSp>
      <p:sp>
        <p:nvSpPr>
          <p:cNvPr id="59" name="Oval 58"/>
          <p:cNvSpPr/>
          <p:nvPr/>
        </p:nvSpPr>
        <p:spPr>
          <a:xfrm>
            <a:off x="6172200" y="4495800"/>
            <a:ext cx="45720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1</a:t>
            </a:r>
            <a:endParaRPr lang="en-US" dirty="0"/>
          </a:p>
        </p:txBody>
      </p:sp>
      <p:sp>
        <p:nvSpPr>
          <p:cNvPr id="60" name="Oval 59"/>
          <p:cNvSpPr/>
          <p:nvPr/>
        </p:nvSpPr>
        <p:spPr>
          <a:xfrm>
            <a:off x="6781800" y="4495800"/>
            <a:ext cx="45720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2</a:t>
            </a:r>
            <a:endParaRPr lang="en-US" dirty="0"/>
          </a:p>
        </p:txBody>
      </p:sp>
      <p:sp>
        <p:nvSpPr>
          <p:cNvPr id="61" name="Oval 60"/>
          <p:cNvSpPr/>
          <p:nvPr/>
        </p:nvSpPr>
        <p:spPr>
          <a:xfrm>
            <a:off x="7391400" y="4495800"/>
            <a:ext cx="45720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a:t>
            </a:r>
            <a:endParaRPr lang="en-US" dirty="0"/>
          </a:p>
        </p:txBody>
      </p:sp>
      <p:cxnSp>
        <p:nvCxnSpPr>
          <p:cNvPr id="62" name="Straight Arrow Connector 61"/>
          <p:cNvCxnSpPr>
            <a:stCxn id="18" idx="4"/>
            <a:endCxn id="59" idx="0"/>
          </p:cNvCxnSpPr>
          <p:nvPr/>
        </p:nvCxnSpPr>
        <p:spPr>
          <a:xfrm>
            <a:off x="6019800" y="4267200"/>
            <a:ext cx="38100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8" idx="4"/>
            <a:endCxn id="60" idx="0"/>
          </p:cNvCxnSpPr>
          <p:nvPr/>
        </p:nvCxnSpPr>
        <p:spPr>
          <a:xfrm>
            <a:off x="6019800" y="4267200"/>
            <a:ext cx="99060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8" idx="4"/>
            <a:endCxn id="61" idx="0"/>
          </p:cNvCxnSpPr>
          <p:nvPr/>
        </p:nvCxnSpPr>
        <p:spPr>
          <a:xfrm>
            <a:off x="6019800" y="4267200"/>
            <a:ext cx="160020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4038600" y="3200400"/>
            <a:ext cx="1295400" cy="457200"/>
          </a:xfrm>
          <a:prstGeom prst="ellipse">
            <a:avLst/>
          </a:prstGeom>
          <a:solidFill>
            <a:srgbClr val="FF9933"/>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Root</a:t>
            </a:r>
            <a:endParaRPr lang="en-US" dirty="0"/>
          </a:p>
        </p:txBody>
      </p:sp>
      <p:sp>
        <p:nvSpPr>
          <p:cNvPr id="75" name="Oval 74"/>
          <p:cNvSpPr/>
          <p:nvPr/>
        </p:nvSpPr>
        <p:spPr>
          <a:xfrm>
            <a:off x="3657600" y="3810000"/>
            <a:ext cx="457200" cy="457200"/>
          </a:xfrm>
          <a:prstGeom prst="ellipse">
            <a:avLst/>
          </a:prstGeom>
          <a:solidFill>
            <a:srgbClr val="FF9933"/>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B</a:t>
            </a:r>
            <a:endParaRPr lang="en-US" dirty="0"/>
          </a:p>
        </p:txBody>
      </p:sp>
      <p:sp>
        <p:nvSpPr>
          <p:cNvPr id="76" name="Oval 75"/>
          <p:cNvSpPr/>
          <p:nvPr/>
        </p:nvSpPr>
        <p:spPr>
          <a:xfrm>
            <a:off x="4191000" y="4495800"/>
            <a:ext cx="457200" cy="457200"/>
          </a:xfrm>
          <a:prstGeom prst="ellipse">
            <a:avLst/>
          </a:prstGeom>
          <a:solidFill>
            <a:srgbClr val="FF9933"/>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2</a:t>
            </a:r>
            <a:endParaRPr lang="en-US" dirty="0"/>
          </a:p>
        </p:txBody>
      </p:sp>
      <p:cxnSp>
        <p:nvCxnSpPr>
          <p:cNvPr id="90" name="Straight Arrow Connector 89"/>
          <p:cNvCxnSpPr>
            <a:stCxn id="93" idx="0"/>
            <a:endCxn id="92" idx="4"/>
          </p:cNvCxnSpPr>
          <p:nvPr/>
        </p:nvCxnSpPr>
        <p:spPr>
          <a:xfrm flipH="1" flipV="1">
            <a:off x="3886200" y="4267200"/>
            <a:ext cx="533400" cy="228600"/>
          </a:xfrm>
          <a:prstGeom prst="straightConnector1">
            <a:avLst/>
          </a:prstGeom>
          <a:ln>
            <a:solidFill>
              <a:srgbClr val="FF0000"/>
            </a:solidFill>
            <a:tailEnd type="arrow"/>
          </a:ln>
        </p:spPr>
        <p:style>
          <a:lnRef idx="3">
            <a:schemeClr val="accent4"/>
          </a:lnRef>
          <a:fillRef idx="0">
            <a:schemeClr val="accent4"/>
          </a:fillRef>
          <a:effectRef idx="2">
            <a:schemeClr val="accent4"/>
          </a:effectRef>
          <a:fontRef idx="minor">
            <a:schemeClr val="tx1"/>
          </a:fontRef>
        </p:style>
      </p:cxnSp>
      <p:sp>
        <p:nvSpPr>
          <p:cNvPr id="91" name="Oval 90"/>
          <p:cNvSpPr/>
          <p:nvPr/>
        </p:nvSpPr>
        <p:spPr>
          <a:xfrm>
            <a:off x="4038600" y="3200400"/>
            <a:ext cx="1295400" cy="457200"/>
          </a:xfrm>
          <a:prstGeom prst="ellipse">
            <a:avLst/>
          </a:prstGeom>
          <a:solidFill>
            <a:srgbClr val="FF9933"/>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Root</a:t>
            </a:r>
            <a:endParaRPr lang="en-US" dirty="0"/>
          </a:p>
        </p:txBody>
      </p:sp>
      <p:sp>
        <p:nvSpPr>
          <p:cNvPr id="92" name="Oval 91"/>
          <p:cNvSpPr/>
          <p:nvPr/>
        </p:nvSpPr>
        <p:spPr>
          <a:xfrm>
            <a:off x="3657600" y="3810000"/>
            <a:ext cx="457200" cy="457200"/>
          </a:xfrm>
          <a:prstGeom prst="ellipse">
            <a:avLst/>
          </a:prstGeom>
          <a:solidFill>
            <a:srgbClr val="FF9933"/>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B</a:t>
            </a:r>
            <a:endParaRPr lang="en-US" dirty="0"/>
          </a:p>
        </p:txBody>
      </p:sp>
      <p:sp>
        <p:nvSpPr>
          <p:cNvPr id="93" name="Oval 92"/>
          <p:cNvSpPr/>
          <p:nvPr/>
        </p:nvSpPr>
        <p:spPr>
          <a:xfrm>
            <a:off x="4191000" y="4495800"/>
            <a:ext cx="457200" cy="457200"/>
          </a:xfrm>
          <a:prstGeom prst="ellipse">
            <a:avLst/>
          </a:prstGeom>
          <a:solidFill>
            <a:srgbClr val="FF9933"/>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2</a:t>
            </a:r>
            <a:endParaRPr lang="en-US" dirty="0"/>
          </a:p>
        </p:txBody>
      </p:sp>
      <p:cxnSp>
        <p:nvCxnSpPr>
          <p:cNvPr id="89" name="Straight Arrow Connector 88"/>
          <p:cNvCxnSpPr>
            <a:stCxn id="92" idx="0"/>
            <a:endCxn id="91" idx="4"/>
          </p:cNvCxnSpPr>
          <p:nvPr/>
        </p:nvCxnSpPr>
        <p:spPr>
          <a:xfrm flipV="1">
            <a:off x="3886200" y="3657600"/>
            <a:ext cx="800100" cy="152400"/>
          </a:xfrm>
          <a:prstGeom prst="straightConnector1">
            <a:avLst/>
          </a:prstGeom>
          <a:ln>
            <a:solidFill>
              <a:srgbClr val="FF0000"/>
            </a:solidFill>
            <a:tailEnd type="arrow"/>
          </a:ln>
        </p:spPr>
        <p:style>
          <a:lnRef idx="3">
            <a:schemeClr val="accent4"/>
          </a:lnRef>
          <a:fillRef idx="0">
            <a:schemeClr val="accent4"/>
          </a:fillRef>
          <a:effectRef idx="2">
            <a:schemeClr val="accent4"/>
          </a:effectRef>
          <a:fontRef idx="minor">
            <a:schemeClr val="tx1"/>
          </a:fontRef>
        </p:style>
      </p:cxnSp>
      <p:sp>
        <p:nvSpPr>
          <p:cNvPr id="104" name="Content Placeholder 103"/>
          <p:cNvSpPr>
            <a:spLocks noGrp="1"/>
          </p:cNvSpPr>
          <p:nvPr>
            <p:ph idx="1"/>
          </p:nvPr>
        </p:nvSpPr>
        <p:spPr>
          <a:xfrm>
            <a:off x="457200" y="1219200"/>
            <a:ext cx="8229600" cy="1752600"/>
          </a:xfrm>
        </p:spPr>
        <p:txBody>
          <a:bodyPr/>
          <a:lstStyle/>
          <a:p>
            <a:pPr lvl="0"/>
            <a:r>
              <a:rPr lang="en-US" dirty="0" smtClean="0"/>
              <a:t>Top-down classification</a:t>
            </a:r>
          </a:p>
          <a:p>
            <a:pPr lvl="0"/>
            <a:endParaRPr lang="en-US" dirty="0" smtClean="0"/>
          </a:p>
          <a:p>
            <a:pPr lvl="0">
              <a:defRPr/>
            </a:pPr>
            <a:r>
              <a:rPr lang="en-US" dirty="0" smtClean="0"/>
              <a:t>Bottom-up classification (Flat classification)</a:t>
            </a:r>
          </a:p>
          <a:p>
            <a:endParaRPr lang="en-US" dirty="0"/>
          </a:p>
        </p:txBody>
      </p:sp>
      <p:sp>
        <p:nvSpPr>
          <p:cNvPr id="45" name="Rectangle 44"/>
          <p:cNvSpPr/>
          <p:nvPr/>
        </p:nvSpPr>
        <p:spPr>
          <a:xfrm>
            <a:off x="2286000" y="3733800"/>
            <a:ext cx="45720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429000" y="4419600"/>
            <a:ext cx="20574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990600" y="4419600"/>
            <a:ext cx="71628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1143000" y="5562600"/>
            <a:ext cx="6553200" cy="457200"/>
          </a:xfrm>
          <a:prstGeom prst="roundRect">
            <a:avLst/>
          </a:prstGeom>
          <a:solidFill>
            <a:srgbClr val="9EECEA"/>
          </a:solidFill>
          <a:ln>
            <a:solidFill>
              <a:schemeClr val="accent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smtClean="0"/>
              <a:t>Possible to select top K to propagate</a:t>
            </a:r>
            <a:endParaRPr lang="en-US" sz="2400" dirty="0"/>
          </a:p>
        </p:txBody>
      </p:sp>
    </p:spTree>
    <p:custDataLst>
      <p:tags r:id="rId1"/>
    </p:custDataLst>
  </p:cSld>
  <p:clrMapOvr>
    <a:masterClrMapping/>
  </p:clrMapOvr>
  <p:transition spd="med" advTm="5159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 presetClass="exit" presetSubtype="16" fill="hold" grpId="1" nodeType="clickEffect">
                                  <p:stCondLst>
                                    <p:cond delay="0"/>
                                  </p:stCondLst>
                                  <p:childTnLst>
                                    <p:animEffect transition="out" filter="box(in)">
                                      <p:cBhvr>
                                        <p:cTn id="26" dur="500"/>
                                        <p:tgtEl>
                                          <p:spTgt spid="74"/>
                                        </p:tgtEl>
                                      </p:cBhvr>
                                    </p:animEffect>
                                    <p:set>
                                      <p:cBhvr>
                                        <p:cTn id="27" dur="1" fill="hold">
                                          <p:stCondLst>
                                            <p:cond delay="499"/>
                                          </p:stCondLst>
                                        </p:cTn>
                                        <p:tgtEl>
                                          <p:spTgt spid="74"/>
                                        </p:tgtEl>
                                        <p:attrNameLst>
                                          <p:attrName>style.visibility</p:attrName>
                                        </p:attrNameLst>
                                      </p:cBhvr>
                                      <p:to>
                                        <p:strVal val="hidden"/>
                                      </p:to>
                                    </p:set>
                                  </p:childTnLst>
                                </p:cTn>
                              </p:par>
                              <p:par>
                                <p:cTn id="28" presetID="4" presetClass="exit" presetSubtype="16" fill="hold" nodeType="withEffect">
                                  <p:stCondLst>
                                    <p:cond delay="0"/>
                                  </p:stCondLst>
                                  <p:childTnLst>
                                    <p:animEffect transition="out" filter="box(in)">
                                      <p:cBhvr>
                                        <p:cTn id="29" dur="500"/>
                                        <p:tgtEl>
                                          <p:spTgt spid="29"/>
                                        </p:tgtEl>
                                      </p:cBhvr>
                                    </p:animEffect>
                                    <p:set>
                                      <p:cBhvr>
                                        <p:cTn id="30" dur="1" fill="hold">
                                          <p:stCondLst>
                                            <p:cond delay="499"/>
                                          </p:stCondLst>
                                        </p:cTn>
                                        <p:tgtEl>
                                          <p:spTgt spid="29"/>
                                        </p:tgtEl>
                                        <p:attrNameLst>
                                          <p:attrName>style.visibility</p:attrName>
                                        </p:attrNameLst>
                                      </p:cBhvr>
                                      <p:to>
                                        <p:strVal val="hidden"/>
                                      </p:to>
                                    </p:set>
                                  </p:childTnLst>
                                </p:cTn>
                              </p:par>
                              <p:par>
                                <p:cTn id="31" presetID="4" presetClass="exit" presetSubtype="16" fill="hold" grpId="1" nodeType="withEffect">
                                  <p:stCondLst>
                                    <p:cond delay="0"/>
                                  </p:stCondLst>
                                  <p:childTnLst>
                                    <p:animEffect transition="out" filter="box(in)">
                                      <p:cBhvr>
                                        <p:cTn id="32" dur="500"/>
                                        <p:tgtEl>
                                          <p:spTgt spid="75"/>
                                        </p:tgtEl>
                                      </p:cBhvr>
                                    </p:animEffect>
                                    <p:set>
                                      <p:cBhvr>
                                        <p:cTn id="33" dur="1" fill="hold">
                                          <p:stCondLst>
                                            <p:cond delay="499"/>
                                          </p:stCondLst>
                                        </p:cTn>
                                        <p:tgtEl>
                                          <p:spTgt spid="75"/>
                                        </p:tgtEl>
                                        <p:attrNameLst>
                                          <p:attrName>style.visibility</p:attrName>
                                        </p:attrNameLst>
                                      </p:cBhvr>
                                      <p:to>
                                        <p:strVal val="hidden"/>
                                      </p:to>
                                    </p:set>
                                  </p:childTnLst>
                                </p:cTn>
                              </p:par>
                              <p:par>
                                <p:cTn id="34" presetID="3" presetClass="exit" presetSubtype="10" fill="hold" grpId="1" nodeType="withEffect">
                                  <p:stCondLst>
                                    <p:cond delay="0"/>
                                  </p:stCondLst>
                                  <p:childTnLst>
                                    <p:animEffect transition="out" filter="blinds(horizontal)">
                                      <p:cBhvr>
                                        <p:cTn id="35" dur="500"/>
                                        <p:tgtEl>
                                          <p:spTgt spid="76"/>
                                        </p:tgtEl>
                                      </p:cBhvr>
                                    </p:animEffect>
                                    <p:set>
                                      <p:cBhvr>
                                        <p:cTn id="36" dur="1" fill="hold">
                                          <p:stCondLst>
                                            <p:cond delay="499"/>
                                          </p:stCondLst>
                                        </p:cTn>
                                        <p:tgtEl>
                                          <p:spTgt spid="76"/>
                                        </p:tgtEl>
                                        <p:attrNameLst>
                                          <p:attrName>style.visibility</p:attrName>
                                        </p:attrNameLst>
                                      </p:cBhvr>
                                      <p:to>
                                        <p:strVal val="hidden"/>
                                      </p:to>
                                    </p:set>
                                  </p:childTnLst>
                                </p:cTn>
                              </p:par>
                              <p:par>
                                <p:cTn id="37" presetID="3" presetClass="exit" presetSubtype="10" fill="hold" nodeType="withEffect">
                                  <p:stCondLst>
                                    <p:cond delay="0"/>
                                  </p:stCondLst>
                                  <p:childTnLst>
                                    <p:animEffect transition="out" filter="blinds(horizontal)">
                                      <p:cBhvr>
                                        <p:cTn id="38" dur="500"/>
                                        <p:tgtEl>
                                          <p:spTgt spid="53"/>
                                        </p:tgtEl>
                                      </p:cBhvr>
                                    </p:animEffect>
                                    <p:set>
                                      <p:cBhvr>
                                        <p:cTn id="39" dur="1" fill="hold">
                                          <p:stCondLst>
                                            <p:cond delay="499"/>
                                          </p:stCondLst>
                                        </p:cTn>
                                        <p:tgtEl>
                                          <p:spTgt spid="53"/>
                                        </p:tgtEl>
                                        <p:attrNameLst>
                                          <p:attrName>style.visibility</p:attrName>
                                        </p:attrNameLst>
                                      </p:cBhvr>
                                      <p:to>
                                        <p:strVal val="hidden"/>
                                      </p:to>
                                    </p:set>
                                  </p:childTnLst>
                                </p:cTn>
                              </p:par>
                              <p:par>
                                <p:cTn id="40" presetID="3" presetClass="exit" presetSubtype="10" fill="hold" grpId="1" nodeType="withEffect">
                                  <p:stCondLst>
                                    <p:cond delay="0"/>
                                  </p:stCondLst>
                                  <p:childTnLst>
                                    <p:animEffect transition="out" filter="blinds(horizontal)">
                                      <p:cBhvr>
                                        <p:cTn id="41" dur="500"/>
                                        <p:tgtEl>
                                          <p:spTgt spid="45"/>
                                        </p:tgtEl>
                                      </p:cBhvr>
                                    </p:animEffect>
                                    <p:set>
                                      <p:cBhvr>
                                        <p:cTn id="42" dur="1" fill="hold">
                                          <p:stCondLst>
                                            <p:cond delay="499"/>
                                          </p:stCondLst>
                                        </p:cTn>
                                        <p:tgtEl>
                                          <p:spTgt spid="45"/>
                                        </p:tgtEl>
                                        <p:attrNameLst>
                                          <p:attrName>style.visibility</p:attrName>
                                        </p:attrNameLst>
                                      </p:cBhvr>
                                      <p:to>
                                        <p:strVal val="hidden"/>
                                      </p:to>
                                    </p:set>
                                  </p:childTnLst>
                                </p:cTn>
                              </p:par>
                              <p:par>
                                <p:cTn id="43" presetID="3" presetClass="exit" presetSubtype="10" fill="hold" grpId="1" nodeType="withEffect">
                                  <p:stCondLst>
                                    <p:cond delay="0"/>
                                  </p:stCondLst>
                                  <p:childTnLst>
                                    <p:animEffect transition="out" filter="blinds(horizontal)">
                                      <p:cBhvr>
                                        <p:cTn id="44" dur="500"/>
                                        <p:tgtEl>
                                          <p:spTgt spid="46"/>
                                        </p:tgtEl>
                                      </p:cBhvr>
                                    </p:animEffect>
                                    <p:set>
                                      <p:cBhvr>
                                        <p:cTn id="45" dur="1" fill="hold">
                                          <p:stCondLst>
                                            <p:cond delay="499"/>
                                          </p:stCondLst>
                                        </p:cTn>
                                        <p:tgtEl>
                                          <p:spTgt spid="46"/>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93"/>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90"/>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9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89"/>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9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4" grpId="1" animBg="1"/>
      <p:bldP spid="75" grpId="0" animBg="1"/>
      <p:bldP spid="75" grpId="1" animBg="1"/>
      <p:bldP spid="76" grpId="0" animBg="1"/>
      <p:bldP spid="76" grpId="1" animBg="1"/>
      <p:bldP spid="91" grpId="0" animBg="1"/>
      <p:bldP spid="92" grpId="0" animBg="1"/>
      <p:bldP spid="45" grpId="0" animBg="1"/>
      <p:bldP spid="45" grpId="1" animBg="1"/>
      <p:bldP spid="46" grpId="0" animBg="1"/>
      <p:bldP spid="46" grpId="1" animBg="1"/>
      <p:bldP spid="48" grpId="0" animBg="1"/>
      <p:bldP spid="4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533400"/>
          </a:xfrm>
        </p:spPr>
        <p:txBody>
          <a:bodyPr/>
          <a:lstStyle/>
          <a:p>
            <a:r>
              <a:rPr lang="en-US" dirty="0" smtClean="0"/>
              <a:t>Text Representation</a:t>
            </a:r>
            <a:endParaRPr lang="en-US" dirty="0"/>
          </a:p>
        </p:txBody>
      </p:sp>
      <p:sp>
        <p:nvSpPr>
          <p:cNvPr id="3" name="Content Placeholder 2"/>
          <p:cNvSpPr>
            <a:spLocks noGrp="1"/>
          </p:cNvSpPr>
          <p:nvPr>
            <p:ph idx="1"/>
          </p:nvPr>
        </p:nvSpPr>
        <p:spPr>
          <a:xfrm>
            <a:off x="457200" y="1676400"/>
            <a:ext cx="8229600" cy="4343400"/>
          </a:xfrm>
        </p:spPr>
        <p:txBody>
          <a:bodyPr/>
          <a:lstStyle/>
          <a:p>
            <a:r>
              <a:rPr lang="en-US" dirty="0" smtClean="0"/>
              <a:t>Explicit Semantic Analysis (ESA)</a:t>
            </a:r>
          </a:p>
          <a:p>
            <a:pPr lvl="1"/>
            <a:r>
              <a:rPr lang="en-US" dirty="0" err="1" smtClean="0"/>
              <a:t>Gabrilovich</a:t>
            </a:r>
            <a:r>
              <a:rPr lang="en-US" dirty="0" smtClean="0"/>
              <a:t> and </a:t>
            </a:r>
            <a:r>
              <a:rPr lang="en-US" dirty="0" err="1" smtClean="0"/>
              <a:t>Markovitch</a:t>
            </a:r>
            <a:r>
              <a:rPr lang="en-US" dirty="0" smtClean="0"/>
              <a:t>. AAAI, 2006; IJCAI, 2007; JAIR 2009.</a:t>
            </a:r>
          </a:p>
          <a:p>
            <a:pPr lvl="1"/>
            <a:endParaRPr lang="en-US" dirty="0" smtClean="0"/>
          </a:p>
          <a:p>
            <a:r>
              <a:rPr lang="en-US" dirty="0" smtClean="0"/>
              <a:t>Brown Clusters</a:t>
            </a:r>
          </a:p>
          <a:p>
            <a:pPr lvl="1"/>
            <a:r>
              <a:rPr lang="en-US" dirty="0" smtClean="0"/>
              <a:t>Brown et. al, Computational Linguistics, 1992.</a:t>
            </a:r>
          </a:p>
          <a:p>
            <a:pPr lvl="1"/>
            <a:endParaRPr lang="en-US" dirty="0" smtClean="0"/>
          </a:p>
          <a:p>
            <a:r>
              <a:rPr lang="en-US" dirty="0" smtClean="0"/>
              <a:t>Neural Network Word Embedding</a:t>
            </a:r>
          </a:p>
          <a:p>
            <a:pPr lvl="1"/>
            <a:r>
              <a:rPr lang="en-US" dirty="0" err="1" smtClean="0"/>
              <a:t>Mikolov</a:t>
            </a:r>
            <a:r>
              <a:rPr lang="en-US" dirty="0" smtClean="0"/>
              <a:t> et. al. NIPS and HLTNAACL, 2013.</a:t>
            </a:r>
          </a:p>
          <a:p>
            <a:pPr lvl="1"/>
            <a:r>
              <a:rPr lang="en-US" dirty="0" err="1" smtClean="0"/>
              <a:t>Collobert</a:t>
            </a:r>
            <a:r>
              <a:rPr lang="en-US" dirty="0" smtClean="0"/>
              <a:t> et. al</a:t>
            </a:r>
            <a:r>
              <a:rPr lang="fi-FI" dirty="0" smtClean="0"/>
              <a:t>. JMLR, 2011.</a:t>
            </a:r>
          </a:p>
          <a:p>
            <a:pPr lvl="1"/>
            <a:r>
              <a:rPr lang="en-US" dirty="0" err="1" smtClean="0"/>
              <a:t>Turian</a:t>
            </a:r>
            <a:r>
              <a:rPr lang="en-US" dirty="0" smtClean="0"/>
              <a:t> et. al, ACL, 2010.</a:t>
            </a:r>
            <a:endParaRPr lang="en-US" dirty="0"/>
          </a:p>
        </p:txBody>
      </p:sp>
      <p:sp>
        <p:nvSpPr>
          <p:cNvPr id="4" name="Slide Number Placeholder 3"/>
          <p:cNvSpPr>
            <a:spLocks noGrp="1"/>
          </p:cNvSpPr>
          <p:nvPr>
            <p:ph type="sldNum" sz="quarter" idx="11"/>
          </p:nvPr>
        </p:nvSpPr>
        <p:spPr/>
        <p:txBody>
          <a:bodyPr/>
          <a:lstStyle/>
          <a:p>
            <a:pPr>
              <a:defRPr/>
            </a:pPr>
            <a:r>
              <a:rPr lang="en-US" altLang="zh-TW" smtClean="0"/>
              <a:t>Page </a:t>
            </a:r>
            <a:fld id="{C83F18D4-0D70-44DE-A8FF-A8D5002D1168}" type="slidenum">
              <a:rPr lang="en-US" altLang="zh-TW" smtClean="0"/>
              <a:pPr>
                <a:defRPr/>
              </a:pPr>
              <a:t>6</a:t>
            </a:fld>
            <a:endParaRPr lang="en-US" altLang="zh-TW"/>
          </a:p>
        </p:txBody>
      </p:sp>
    </p:spTree>
  </p:cSld>
  <p:clrMapOvr>
    <a:masterClrMapping/>
  </p:clrMapOvr>
  <p:transition spd="med" advTm="16016"/>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229600" cy="533400"/>
          </a:xfrm>
        </p:spPr>
        <p:txBody>
          <a:bodyPr/>
          <a:lstStyle/>
          <a:p>
            <a:r>
              <a:rPr lang="en-US" dirty="0" smtClean="0"/>
              <a:t>Explicit Semantic Analysis (ESA)</a:t>
            </a:r>
            <a:endParaRPr lang="en-US" dirty="0"/>
          </a:p>
        </p:txBody>
      </p:sp>
      <p:sp>
        <p:nvSpPr>
          <p:cNvPr id="3" name="Content Placeholder 2"/>
          <p:cNvSpPr>
            <a:spLocks noGrp="1"/>
          </p:cNvSpPr>
          <p:nvPr>
            <p:ph idx="1"/>
          </p:nvPr>
        </p:nvSpPr>
        <p:spPr>
          <a:xfrm>
            <a:off x="457200" y="990600"/>
            <a:ext cx="8229600" cy="5257800"/>
          </a:xfrm>
        </p:spPr>
        <p:txBody>
          <a:bodyPr/>
          <a:lstStyle/>
          <a:p>
            <a:pPr marL="342900" lvl="1" indent="-342900">
              <a:buClr>
                <a:schemeClr val="bg2"/>
              </a:buClr>
              <a:buSzPct val="75000"/>
              <a:buFont typeface="Wingdings" pitchFamily="2" charset="2"/>
              <a:buChar char="n"/>
            </a:pPr>
            <a:r>
              <a:rPr lang="en-US" sz="2400" dirty="0" smtClean="0"/>
              <a:t>Build an inverted index for Wikipedia articles</a:t>
            </a:r>
            <a:endParaRPr lang="en-US" sz="2400" dirty="0" smtClean="0">
              <a:ea typeface="+mn-ea"/>
            </a:endParaRPr>
          </a:p>
          <a:p>
            <a:pPr marL="342900" lvl="1" indent="-342900">
              <a:buClr>
                <a:schemeClr val="bg2"/>
              </a:buClr>
              <a:buSzPct val="75000"/>
              <a:buFont typeface="Wingdings" pitchFamily="2" charset="2"/>
              <a:buChar char="n"/>
            </a:pPr>
            <a:r>
              <a:rPr lang="en-US" sz="2400" dirty="0" smtClean="0">
                <a:ea typeface="+mn-ea"/>
              </a:rPr>
              <a:t>Use each word to search Wikipedia</a:t>
            </a:r>
          </a:p>
          <a:p>
            <a:pPr marL="742950" lvl="2" indent="-342900">
              <a:buSzPct val="75000"/>
            </a:pPr>
            <a:r>
              <a:rPr lang="en-US" sz="2200" b="0" dirty="0" smtClean="0">
                <a:ea typeface="+mn-ea"/>
              </a:rPr>
              <a:t>get concepts for each word</a:t>
            </a:r>
          </a:p>
          <a:p>
            <a:pPr marL="342900" lvl="1" indent="-342900">
              <a:buClr>
                <a:schemeClr val="bg2"/>
              </a:buClr>
              <a:buSzPct val="75000"/>
              <a:buFont typeface="Wingdings" pitchFamily="2" charset="2"/>
              <a:buChar char="n"/>
            </a:pPr>
            <a:r>
              <a:rPr lang="en-US" sz="2400" dirty="0" smtClean="0">
                <a:ea typeface="+mn-ea"/>
              </a:rPr>
              <a:t>Merge the retrieved concepts weighted by the TFIDF scores of words in document</a:t>
            </a:r>
          </a:p>
        </p:txBody>
      </p:sp>
      <p:sp>
        <p:nvSpPr>
          <p:cNvPr id="4" name="Slide Number Placeholder 3"/>
          <p:cNvSpPr>
            <a:spLocks noGrp="1"/>
          </p:cNvSpPr>
          <p:nvPr>
            <p:ph type="sldNum" sz="quarter" idx="11"/>
          </p:nvPr>
        </p:nvSpPr>
        <p:spPr/>
        <p:txBody>
          <a:bodyPr/>
          <a:lstStyle/>
          <a:p>
            <a:pPr>
              <a:defRPr/>
            </a:pPr>
            <a:r>
              <a:rPr lang="en-US" altLang="zh-TW" smtClean="0"/>
              <a:t>Page </a:t>
            </a:r>
            <a:fld id="{C83F18D4-0D70-44DE-A8FF-A8D5002D1168}" type="slidenum">
              <a:rPr lang="en-US" altLang="zh-TW" smtClean="0"/>
              <a:pPr>
                <a:defRPr/>
              </a:pPr>
              <a:t>7</a:t>
            </a:fld>
            <a:endParaRPr lang="en-US" altLang="zh-TW"/>
          </a:p>
        </p:txBody>
      </p:sp>
      <p:graphicFrame>
        <p:nvGraphicFramePr>
          <p:cNvPr id="5" name="Table 4"/>
          <p:cNvGraphicFramePr>
            <a:graphicFrameLocks noGrp="1"/>
          </p:cNvGraphicFramePr>
          <p:nvPr/>
        </p:nvGraphicFramePr>
        <p:xfrm>
          <a:off x="228600" y="3848100"/>
          <a:ext cx="4267200" cy="2933700"/>
        </p:xfrm>
        <a:graphic>
          <a:graphicData uri="http://schemas.openxmlformats.org/drawingml/2006/table">
            <a:tbl>
              <a:tblPr firstRow="1" bandRow="1">
                <a:tableStyleId>{5C22544A-7EE6-4342-B048-85BDC9FD1C3A}</a:tableStyleId>
              </a:tblPr>
              <a:tblGrid>
                <a:gridCol w="4267200"/>
              </a:tblGrid>
              <a:tr h="358744">
                <a:tc>
                  <a:txBody>
                    <a:bodyPr/>
                    <a:lstStyle/>
                    <a:p>
                      <a:pPr>
                        <a:buNone/>
                      </a:pPr>
                      <a:r>
                        <a:rPr lang="en-US" sz="2400" dirty="0" smtClean="0">
                          <a:solidFill>
                            <a:srgbClr val="0033CC"/>
                          </a:solidFill>
                        </a:rPr>
                        <a:t> Barack Obama</a:t>
                      </a:r>
                    </a:p>
                  </a:txBody>
                  <a:tcPr/>
                </a:tc>
              </a:tr>
              <a:tr h="221226">
                <a:tc>
                  <a:txBody>
                    <a:bodyPr/>
                    <a:lstStyle/>
                    <a:p>
                      <a:pPr algn="l" fontAlgn="b"/>
                      <a:r>
                        <a:rPr lang="en-US" sz="2000" u="none" strike="noStrike" smtClean="0"/>
                        <a:t>Timeline of the presidency of Barack Obama (2009)</a:t>
                      </a:r>
                      <a:endParaRPr lang="en-US" sz="2000" b="0" i="0" u="none" strike="noStrike" dirty="0">
                        <a:solidFill>
                          <a:schemeClr val="tx1"/>
                        </a:solidFill>
                        <a:latin typeface="Calibri" pitchFamily="34" charset="0"/>
                      </a:endParaRPr>
                    </a:p>
                  </a:txBody>
                  <a:tcPr marL="7620" marR="7620" marT="7620" marB="0" anchor="b"/>
                </a:tc>
              </a:tr>
              <a:tr h="221226">
                <a:tc>
                  <a:txBody>
                    <a:bodyPr/>
                    <a:lstStyle/>
                    <a:p>
                      <a:pPr algn="l" fontAlgn="b"/>
                      <a:r>
                        <a:rPr lang="en-US" sz="2000" u="none" strike="noStrike" dirty="0" smtClean="0"/>
                        <a:t>Family of Barack Obama</a:t>
                      </a:r>
                      <a:endParaRPr lang="en-US" sz="2000" b="0" i="0" u="none" strike="noStrike" dirty="0">
                        <a:solidFill>
                          <a:schemeClr val="tx1"/>
                        </a:solidFill>
                        <a:latin typeface="Calibri" pitchFamily="34" charset="0"/>
                      </a:endParaRPr>
                    </a:p>
                  </a:txBody>
                  <a:tcPr marL="7620" marR="7620" marT="7620" marB="0" anchor="b"/>
                </a:tc>
              </a:tr>
              <a:tr h="221226">
                <a:tc>
                  <a:txBody>
                    <a:bodyPr/>
                    <a:lstStyle/>
                    <a:p>
                      <a:pPr algn="l" fontAlgn="b"/>
                      <a:r>
                        <a:rPr lang="en-US" sz="2000" u="none" strike="noStrike" dirty="0" smtClean="0"/>
                        <a:t>Barack Obama citizenship conspiracy theories</a:t>
                      </a:r>
                      <a:endParaRPr lang="en-US" sz="2000" b="0" i="0" u="none" strike="noStrike" dirty="0">
                        <a:solidFill>
                          <a:schemeClr val="tx1"/>
                        </a:solidFill>
                        <a:latin typeface="Calibri" pitchFamily="34" charset="0"/>
                      </a:endParaRPr>
                    </a:p>
                  </a:txBody>
                  <a:tcPr marL="7620" marR="7620" marT="7620" marB="0" anchor="b"/>
                </a:tc>
              </a:tr>
              <a:tr h="221226">
                <a:tc>
                  <a:txBody>
                    <a:bodyPr/>
                    <a:lstStyle/>
                    <a:p>
                      <a:pPr algn="l" fontAlgn="b"/>
                      <a:r>
                        <a:rPr lang="en-US" sz="2000" u="none" strike="noStrike" smtClean="0"/>
                        <a:t>Barack Obama</a:t>
                      </a:r>
                      <a:endParaRPr lang="en-US" sz="2000" b="0" i="0" u="none" strike="noStrike" dirty="0">
                        <a:solidFill>
                          <a:schemeClr val="tx1"/>
                        </a:solidFill>
                        <a:latin typeface="Calibri" pitchFamily="34" charset="0"/>
                      </a:endParaRPr>
                    </a:p>
                  </a:txBody>
                  <a:tcPr marL="7620" marR="7620" marT="7620" marB="0" anchor="b"/>
                </a:tc>
              </a:tr>
              <a:tr h="221226">
                <a:tc>
                  <a:txBody>
                    <a:bodyPr/>
                    <a:lstStyle/>
                    <a:p>
                      <a:pPr algn="l" fontAlgn="b"/>
                      <a:r>
                        <a:rPr lang="en-US" sz="2000" u="none" strike="noStrike" dirty="0" smtClean="0"/>
                        <a:t>Barack Obama presidential primary campaign 2008</a:t>
                      </a:r>
                      <a:endParaRPr lang="en-US" sz="2000" b="0" i="0" u="none" strike="noStrike" dirty="0">
                        <a:solidFill>
                          <a:schemeClr val="tx1"/>
                        </a:solidFill>
                        <a:latin typeface="Calibri" pitchFamily="34" charset="0"/>
                      </a:endParaRPr>
                    </a:p>
                  </a:txBody>
                  <a:tcPr marL="7620" marR="7620" marT="7620" marB="0" anchor="b"/>
                </a:tc>
              </a:tr>
            </a:tbl>
          </a:graphicData>
        </a:graphic>
      </p:graphicFrame>
      <p:graphicFrame>
        <p:nvGraphicFramePr>
          <p:cNvPr id="6" name="Table 5"/>
          <p:cNvGraphicFramePr>
            <a:graphicFrameLocks noGrp="1"/>
          </p:cNvGraphicFramePr>
          <p:nvPr/>
        </p:nvGraphicFramePr>
        <p:xfrm>
          <a:off x="4724400" y="3992880"/>
          <a:ext cx="4343400" cy="2689860"/>
        </p:xfrm>
        <a:graphic>
          <a:graphicData uri="http://schemas.openxmlformats.org/drawingml/2006/table">
            <a:tbl>
              <a:tblPr firstRow="1" bandRow="1">
                <a:tableStyleId>{5C22544A-7EE6-4342-B048-85BDC9FD1C3A}</a:tableStyleId>
              </a:tblPr>
              <a:tblGrid>
                <a:gridCol w="4343400"/>
              </a:tblGrid>
              <a:tr h="822960">
                <a:tc>
                  <a:txBody>
                    <a:bodyPr/>
                    <a:lstStyle/>
                    <a:p>
                      <a:pPr algn="ctr"/>
                      <a:r>
                        <a:rPr lang="en-US" sz="2400" dirty="0" smtClean="0">
                          <a:solidFill>
                            <a:srgbClr val="0033CC"/>
                          </a:solidFill>
                        </a:rPr>
                        <a:t>University of Illinois at Urbana Champaign</a:t>
                      </a:r>
                      <a:endParaRPr lang="en-US" sz="2400" dirty="0">
                        <a:solidFill>
                          <a:srgbClr val="0033CC"/>
                        </a:solidFill>
                      </a:endParaRPr>
                    </a:p>
                  </a:txBody>
                  <a:tcPr/>
                </a:tc>
              </a:tr>
              <a:tr h="243800">
                <a:tc>
                  <a:txBody>
                    <a:bodyPr/>
                    <a:lstStyle/>
                    <a:p>
                      <a:pPr algn="l" fontAlgn="b"/>
                      <a:r>
                        <a:rPr lang="en-US" sz="2000" u="none" strike="noStrike" dirty="0"/>
                        <a:t>Champaign Illinois, </a:t>
                      </a:r>
                      <a:endParaRPr lang="en-US" sz="2000" b="0" i="0" u="none" strike="noStrike" dirty="0">
                        <a:solidFill>
                          <a:srgbClr val="000000"/>
                        </a:solidFill>
                        <a:latin typeface="Calibri"/>
                      </a:endParaRPr>
                    </a:p>
                  </a:txBody>
                  <a:tcPr marL="7620" marR="7620" marT="7620" marB="0" anchor="b"/>
                </a:tc>
              </a:tr>
              <a:tr h="243800">
                <a:tc>
                  <a:txBody>
                    <a:bodyPr/>
                    <a:lstStyle/>
                    <a:p>
                      <a:pPr algn="l" fontAlgn="b"/>
                      <a:r>
                        <a:rPr lang="en-US" sz="2000" u="none" strike="noStrike" dirty="0"/>
                        <a:t>Champaign–Urbana metropolitan area, </a:t>
                      </a:r>
                      <a:endParaRPr lang="en-US" sz="2000" b="0" i="0" u="none" strike="noStrike" dirty="0">
                        <a:solidFill>
                          <a:srgbClr val="000000"/>
                        </a:solidFill>
                        <a:latin typeface="Calibri"/>
                      </a:endParaRPr>
                    </a:p>
                  </a:txBody>
                  <a:tcPr marL="7620" marR="7620" marT="7620" marB="0" anchor="b"/>
                </a:tc>
              </a:tr>
              <a:tr h="243800">
                <a:tc>
                  <a:txBody>
                    <a:bodyPr/>
                    <a:lstStyle/>
                    <a:p>
                      <a:pPr algn="l" fontAlgn="b"/>
                      <a:r>
                        <a:rPr lang="en-US" sz="2000" u="none" strike="noStrike" dirty="0"/>
                        <a:t>Urbana Illinois, </a:t>
                      </a:r>
                      <a:endParaRPr lang="en-US" sz="2000" b="0" i="0" u="none" strike="noStrike" dirty="0">
                        <a:solidFill>
                          <a:srgbClr val="000000"/>
                        </a:solidFill>
                        <a:latin typeface="Calibri"/>
                      </a:endParaRPr>
                    </a:p>
                  </a:txBody>
                  <a:tcPr marL="7620" marR="7620" marT="7620" marB="0" anchor="b"/>
                </a:tc>
              </a:tr>
              <a:tr h="243800">
                <a:tc>
                  <a:txBody>
                    <a:bodyPr/>
                    <a:lstStyle/>
                    <a:p>
                      <a:pPr algn="l" fontAlgn="b"/>
                      <a:r>
                        <a:rPr lang="en-US" sz="2000" u="none" strike="noStrike" dirty="0"/>
                        <a:t>University of Illinois at Urbana–Champaign, </a:t>
                      </a:r>
                      <a:endParaRPr lang="en-US" sz="2000" b="0" i="0" u="none" strike="noStrike" dirty="0">
                        <a:solidFill>
                          <a:srgbClr val="000000"/>
                        </a:solidFill>
                        <a:latin typeface="Calibri"/>
                      </a:endParaRPr>
                    </a:p>
                  </a:txBody>
                  <a:tcPr marL="7620" marR="7620" marT="7620" marB="0" anchor="b"/>
                </a:tc>
              </a:tr>
              <a:tr h="243800">
                <a:tc>
                  <a:txBody>
                    <a:bodyPr/>
                    <a:lstStyle/>
                    <a:p>
                      <a:pPr algn="l" fontAlgn="b"/>
                      <a:r>
                        <a:rPr lang="en-US" sz="2000" u="none" strike="noStrike" dirty="0"/>
                        <a:t>Illinois locations by per capita income, </a:t>
                      </a:r>
                      <a:endParaRPr lang="en-US" sz="2000" b="0" i="0" u="none" strike="noStrike" dirty="0">
                        <a:solidFill>
                          <a:srgbClr val="000000"/>
                        </a:solidFill>
                        <a:latin typeface="Calibri"/>
                      </a:endParaRPr>
                    </a:p>
                  </a:txBody>
                  <a:tcPr marL="7620" marR="7620" marT="7620" marB="0" anchor="b"/>
                </a:tc>
              </a:tr>
            </a:tbl>
          </a:graphicData>
        </a:graphic>
      </p:graphicFrame>
      <p:sp>
        <p:nvSpPr>
          <p:cNvPr id="14" name="Rectangle 13"/>
          <p:cNvSpPr/>
          <p:nvPr/>
        </p:nvSpPr>
        <p:spPr>
          <a:xfrm>
            <a:off x="6324600" y="533400"/>
            <a:ext cx="2819400" cy="523220"/>
          </a:xfrm>
          <a:prstGeom prst="rect">
            <a:avLst/>
          </a:prstGeom>
        </p:spPr>
        <p:txBody>
          <a:bodyPr wrap="square">
            <a:spAutoFit/>
          </a:bodyPr>
          <a:lstStyle/>
          <a:p>
            <a:r>
              <a:rPr lang="en-US" sz="1400" dirty="0" err="1" smtClean="0"/>
              <a:t>Gabrilovich</a:t>
            </a:r>
            <a:r>
              <a:rPr lang="en-US" sz="1400" dirty="0" smtClean="0"/>
              <a:t> and </a:t>
            </a:r>
            <a:r>
              <a:rPr lang="en-US" sz="1400" dirty="0" err="1" smtClean="0"/>
              <a:t>Markovitch</a:t>
            </a:r>
            <a:r>
              <a:rPr lang="en-US" sz="1400" dirty="0" smtClean="0"/>
              <a:t>. AAAI, 2006; IJCAI, 2007.</a:t>
            </a:r>
          </a:p>
        </p:txBody>
      </p:sp>
      <p:sp>
        <p:nvSpPr>
          <p:cNvPr id="16" name="Rounded Rectangle 15"/>
          <p:cNvSpPr/>
          <p:nvPr/>
        </p:nvSpPr>
        <p:spPr>
          <a:xfrm>
            <a:off x="2514600" y="3200400"/>
            <a:ext cx="6324600" cy="457200"/>
          </a:xfrm>
          <a:prstGeom prst="roundRect">
            <a:avLst/>
          </a:prstGeom>
          <a:solidFill>
            <a:srgbClr val="9EECEA"/>
          </a:solidFill>
          <a:ln>
            <a:solidFill>
              <a:schemeClr val="accent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smtClean="0"/>
              <a:t>Represent text as bag of Wikipedia  titles</a:t>
            </a:r>
            <a:endParaRPr lang="en-US" sz="2400" dirty="0"/>
          </a:p>
        </p:txBody>
      </p:sp>
      <p:cxnSp>
        <p:nvCxnSpPr>
          <p:cNvPr id="17" name="Straight Arrow Connector 16"/>
          <p:cNvCxnSpPr/>
          <p:nvPr/>
        </p:nvCxnSpPr>
        <p:spPr>
          <a:xfrm flipH="1">
            <a:off x="3429000" y="3657600"/>
            <a:ext cx="1600200" cy="457200"/>
          </a:xfrm>
          <a:prstGeom prst="straightConnector1">
            <a:avLst/>
          </a:prstGeom>
          <a:ln w="22225">
            <a:solidFill>
              <a:srgbClr val="0033CC"/>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172200" y="3657600"/>
            <a:ext cx="914400" cy="381000"/>
          </a:xfrm>
          <a:prstGeom prst="straightConnector1">
            <a:avLst/>
          </a:prstGeom>
          <a:ln w="22225">
            <a:solidFill>
              <a:srgbClr val="0033CC"/>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advTm="45843"/>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Brown Clusters</a:t>
            </a:r>
            <a:endParaRPr lang="en-US" dirty="0"/>
          </a:p>
        </p:txBody>
      </p:sp>
      <p:sp>
        <p:nvSpPr>
          <p:cNvPr id="3" name="Content Placeholder 2"/>
          <p:cNvSpPr>
            <a:spLocks noGrp="1"/>
          </p:cNvSpPr>
          <p:nvPr>
            <p:ph idx="1"/>
          </p:nvPr>
        </p:nvSpPr>
        <p:spPr>
          <a:xfrm>
            <a:off x="457200" y="990600"/>
            <a:ext cx="8229600" cy="3429000"/>
          </a:xfrm>
        </p:spPr>
        <p:txBody>
          <a:bodyPr/>
          <a:lstStyle/>
          <a:p>
            <a:r>
              <a:rPr lang="en-US" sz="2000" dirty="0" smtClean="0"/>
              <a:t>Step 1: Generate a hierarchical tree of distributional word clusters</a:t>
            </a:r>
          </a:p>
          <a:p>
            <a:endParaRPr lang="en-US" sz="2000" dirty="0" smtClean="0"/>
          </a:p>
          <a:p>
            <a:endParaRPr lang="en-US" sz="2000" dirty="0" smtClean="0"/>
          </a:p>
          <a:p>
            <a:endParaRPr lang="en-US" sz="2000" dirty="0" smtClean="0"/>
          </a:p>
          <a:p>
            <a:r>
              <a:rPr lang="en-US" sz="2000" dirty="0" smtClean="0"/>
              <a:t>Step 2: Represent each word by its </a:t>
            </a:r>
            <a:r>
              <a:rPr lang="en-US" sz="2000" b="1" dirty="0" smtClean="0"/>
              <a:t>path from root to cluster</a:t>
            </a:r>
          </a:p>
          <a:p>
            <a:r>
              <a:rPr lang="en-US" sz="2000" dirty="0" smtClean="0"/>
              <a:t>Step 3: Represent each document by the ensemble of its word clusters</a:t>
            </a:r>
          </a:p>
          <a:p>
            <a:pPr lvl="1"/>
            <a:r>
              <a:rPr lang="en-US" sz="1800" dirty="0" smtClean="0"/>
              <a:t>TFIDF weighted average of the word cluster vector</a:t>
            </a:r>
            <a:endParaRPr lang="en-US" sz="1800" dirty="0"/>
          </a:p>
        </p:txBody>
      </p:sp>
      <p:sp>
        <p:nvSpPr>
          <p:cNvPr id="4" name="Slide Number Placeholder 3"/>
          <p:cNvSpPr>
            <a:spLocks noGrp="1"/>
          </p:cNvSpPr>
          <p:nvPr>
            <p:ph type="sldNum" sz="quarter" idx="11"/>
          </p:nvPr>
        </p:nvSpPr>
        <p:spPr/>
        <p:txBody>
          <a:bodyPr/>
          <a:lstStyle/>
          <a:p>
            <a:pPr>
              <a:defRPr/>
            </a:pPr>
            <a:r>
              <a:rPr lang="en-US" altLang="zh-TW" smtClean="0"/>
              <a:t>Page </a:t>
            </a:r>
            <a:fld id="{C83F18D4-0D70-44DE-A8FF-A8D5002D1168}" type="slidenum">
              <a:rPr lang="en-US" altLang="zh-TW" smtClean="0"/>
              <a:pPr>
                <a:defRPr/>
              </a:pPr>
              <a:t>8</a:t>
            </a:fld>
            <a:endParaRPr lang="en-US" altLang="zh-TW"/>
          </a:p>
        </p:txBody>
      </p:sp>
      <p:pic>
        <p:nvPicPr>
          <p:cNvPr id="2050" name="Picture 2"/>
          <p:cNvPicPr>
            <a:picLocks noChangeAspect="1" noChangeArrowheads="1"/>
          </p:cNvPicPr>
          <p:nvPr/>
        </p:nvPicPr>
        <p:blipFill>
          <a:blip r:embed="rId3" cstate="print"/>
          <a:srcRect/>
          <a:stretch>
            <a:fillRect/>
          </a:stretch>
        </p:blipFill>
        <p:spPr bwMode="auto">
          <a:xfrm>
            <a:off x="2057400" y="1447800"/>
            <a:ext cx="4495800" cy="988902"/>
          </a:xfrm>
          <a:prstGeom prst="rect">
            <a:avLst/>
          </a:prstGeom>
          <a:noFill/>
          <a:ln w="9525">
            <a:noFill/>
            <a:miter lim="800000"/>
            <a:headEnd/>
            <a:tailEnd/>
          </a:ln>
          <a:effectLst/>
        </p:spPr>
      </p:pic>
      <p:sp>
        <p:nvSpPr>
          <p:cNvPr id="6" name="Rectangle 5"/>
          <p:cNvSpPr/>
          <p:nvPr/>
        </p:nvSpPr>
        <p:spPr>
          <a:xfrm>
            <a:off x="4267200" y="457200"/>
            <a:ext cx="4876800" cy="307777"/>
          </a:xfrm>
          <a:prstGeom prst="rect">
            <a:avLst/>
          </a:prstGeom>
        </p:spPr>
        <p:txBody>
          <a:bodyPr wrap="square">
            <a:spAutoFit/>
          </a:bodyPr>
          <a:lstStyle/>
          <a:p>
            <a:pPr lvl="1"/>
            <a:r>
              <a:rPr lang="en-US" sz="1400" dirty="0" smtClean="0"/>
              <a:t>Brown et. al, Computational  Linguistics, 1992.</a:t>
            </a:r>
          </a:p>
        </p:txBody>
      </p:sp>
      <p:sp>
        <p:nvSpPr>
          <p:cNvPr id="7" name="Rounded Rectangle 6"/>
          <p:cNvSpPr/>
          <p:nvPr/>
        </p:nvSpPr>
        <p:spPr>
          <a:xfrm>
            <a:off x="3124200" y="4126468"/>
            <a:ext cx="381000" cy="1600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200400" y="4202668"/>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200400" y="4659868"/>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200400" y="4964668"/>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267200" y="4126468"/>
            <a:ext cx="381000" cy="1600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343400" y="4202668"/>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343400" y="4659868"/>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343400" y="5345668"/>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324600" y="4126468"/>
            <a:ext cx="381000" cy="1600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400800" y="4431268"/>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00800" y="5345668"/>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400800" y="4964668"/>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105400" y="4343400"/>
            <a:ext cx="533400" cy="646331"/>
          </a:xfrm>
          <a:prstGeom prst="rect">
            <a:avLst/>
          </a:prstGeom>
        </p:spPr>
        <p:txBody>
          <a:bodyPr wrap="square">
            <a:spAutoFit/>
          </a:bodyPr>
          <a:lstStyle/>
          <a:p>
            <a:r>
              <a:rPr lang="en-US" sz="3600" dirty="0" smtClean="0"/>
              <a:t>…</a:t>
            </a:r>
          </a:p>
        </p:txBody>
      </p:sp>
      <p:sp>
        <p:nvSpPr>
          <p:cNvPr id="21" name="Rectangle 20"/>
          <p:cNvSpPr/>
          <p:nvPr/>
        </p:nvSpPr>
        <p:spPr>
          <a:xfrm>
            <a:off x="3505200" y="4431268"/>
            <a:ext cx="533400" cy="646331"/>
          </a:xfrm>
          <a:prstGeom prst="rect">
            <a:avLst/>
          </a:prstGeom>
        </p:spPr>
        <p:txBody>
          <a:bodyPr wrap="square">
            <a:spAutoFit/>
          </a:bodyPr>
          <a:lstStyle/>
          <a:p>
            <a:r>
              <a:rPr lang="en-US" sz="3600" dirty="0" smtClean="0"/>
              <a:t>+</a:t>
            </a:r>
          </a:p>
        </p:txBody>
      </p:sp>
      <p:sp>
        <p:nvSpPr>
          <p:cNvPr id="22" name="Rectangle 21"/>
          <p:cNvSpPr/>
          <p:nvPr/>
        </p:nvSpPr>
        <p:spPr>
          <a:xfrm>
            <a:off x="4724400" y="4431268"/>
            <a:ext cx="533400" cy="646331"/>
          </a:xfrm>
          <a:prstGeom prst="rect">
            <a:avLst/>
          </a:prstGeom>
        </p:spPr>
        <p:txBody>
          <a:bodyPr wrap="square">
            <a:spAutoFit/>
          </a:bodyPr>
          <a:lstStyle/>
          <a:p>
            <a:r>
              <a:rPr lang="en-US" sz="3600" dirty="0" smtClean="0"/>
              <a:t>+</a:t>
            </a:r>
          </a:p>
        </p:txBody>
      </p:sp>
      <p:sp>
        <p:nvSpPr>
          <p:cNvPr id="23" name="Rectangle 22"/>
          <p:cNvSpPr/>
          <p:nvPr/>
        </p:nvSpPr>
        <p:spPr>
          <a:xfrm>
            <a:off x="5562600" y="4419600"/>
            <a:ext cx="533400" cy="646331"/>
          </a:xfrm>
          <a:prstGeom prst="rect">
            <a:avLst/>
          </a:prstGeom>
        </p:spPr>
        <p:txBody>
          <a:bodyPr wrap="square">
            <a:spAutoFit/>
          </a:bodyPr>
          <a:lstStyle/>
          <a:p>
            <a:r>
              <a:rPr lang="en-US" sz="3600" dirty="0" smtClean="0"/>
              <a:t>+</a:t>
            </a:r>
          </a:p>
        </p:txBody>
      </p:sp>
      <p:sp>
        <p:nvSpPr>
          <p:cNvPr id="24" name="Left Brace 23"/>
          <p:cNvSpPr/>
          <p:nvPr/>
        </p:nvSpPr>
        <p:spPr>
          <a:xfrm rot="16200000">
            <a:off x="4794004" y="4197596"/>
            <a:ext cx="241792" cy="3276600"/>
          </a:xfrm>
          <a:prstGeom prst="leftBrace">
            <a:avLst/>
          </a:prstGeom>
          <a:ln w="25400">
            <a:solidFill>
              <a:srgbClr val="0033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dirty="0">
              <a:solidFill>
                <a:srgbClr val="0033CC"/>
              </a:solidFill>
            </a:endParaRPr>
          </a:p>
        </p:txBody>
      </p:sp>
      <p:sp>
        <p:nvSpPr>
          <p:cNvPr id="25" name="Rectangle 24"/>
          <p:cNvSpPr/>
          <p:nvPr/>
        </p:nvSpPr>
        <p:spPr>
          <a:xfrm>
            <a:off x="3200400" y="5943600"/>
            <a:ext cx="3124200" cy="338554"/>
          </a:xfrm>
          <a:prstGeom prst="rect">
            <a:avLst/>
          </a:prstGeom>
        </p:spPr>
        <p:txBody>
          <a:bodyPr wrap="square">
            <a:spAutoFit/>
          </a:bodyPr>
          <a:lstStyle/>
          <a:p>
            <a:pPr lvl="1"/>
            <a:r>
              <a:rPr lang="en-US" sz="1600" dirty="0" smtClean="0"/>
              <a:t>Document representation</a:t>
            </a:r>
          </a:p>
        </p:txBody>
      </p:sp>
      <p:sp>
        <p:nvSpPr>
          <p:cNvPr id="26" name="Rectangle 25"/>
          <p:cNvSpPr/>
          <p:nvPr/>
        </p:nvSpPr>
        <p:spPr>
          <a:xfrm>
            <a:off x="2895600" y="3733800"/>
            <a:ext cx="838200" cy="307777"/>
          </a:xfrm>
          <a:prstGeom prst="rect">
            <a:avLst/>
          </a:prstGeom>
        </p:spPr>
        <p:txBody>
          <a:bodyPr wrap="square">
            <a:spAutoFit/>
          </a:bodyPr>
          <a:lstStyle/>
          <a:p>
            <a:r>
              <a:rPr lang="en-US" sz="1400" dirty="0" smtClean="0"/>
              <a:t>Word 1</a:t>
            </a:r>
          </a:p>
        </p:txBody>
      </p:sp>
      <p:sp>
        <p:nvSpPr>
          <p:cNvPr id="27" name="Rectangle 26"/>
          <p:cNvSpPr/>
          <p:nvPr/>
        </p:nvSpPr>
        <p:spPr>
          <a:xfrm>
            <a:off x="4114800" y="3733800"/>
            <a:ext cx="838200" cy="307777"/>
          </a:xfrm>
          <a:prstGeom prst="rect">
            <a:avLst/>
          </a:prstGeom>
        </p:spPr>
        <p:txBody>
          <a:bodyPr wrap="square">
            <a:spAutoFit/>
          </a:bodyPr>
          <a:lstStyle/>
          <a:p>
            <a:r>
              <a:rPr lang="en-US" sz="1400" dirty="0" smtClean="0"/>
              <a:t>Word 2</a:t>
            </a:r>
          </a:p>
        </p:txBody>
      </p:sp>
      <p:sp>
        <p:nvSpPr>
          <p:cNvPr id="28" name="Rectangle 27"/>
          <p:cNvSpPr/>
          <p:nvPr/>
        </p:nvSpPr>
        <p:spPr>
          <a:xfrm>
            <a:off x="6172200" y="3733800"/>
            <a:ext cx="838200" cy="307777"/>
          </a:xfrm>
          <a:prstGeom prst="rect">
            <a:avLst/>
          </a:prstGeom>
        </p:spPr>
        <p:txBody>
          <a:bodyPr wrap="square">
            <a:spAutoFit/>
          </a:bodyPr>
          <a:lstStyle/>
          <a:p>
            <a:r>
              <a:rPr lang="en-US" sz="1400" dirty="0" smtClean="0"/>
              <a:t>Word n</a:t>
            </a:r>
          </a:p>
        </p:txBody>
      </p:sp>
      <p:cxnSp>
        <p:nvCxnSpPr>
          <p:cNvPr id="30" name="Straight Arrow Connector 29"/>
          <p:cNvCxnSpPr/>
          <p:nvPr/>
        </p:nvCxnSpPr>
        <p:spPr>
          <a:xfrm>
            <a:off x="1828800" y="4343400"/>
            <a:ext cx="914400" cy="0"/>
          </a:xfrm>
          <a:prstGeom prst="straightConnector1">
            <a:avLst/>
          </a:prstGeom>
          <a:ln w="22225">
            <a:solidFill>
              <a:srgbClr val="0033CC"/>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914400" y="4191001"/>
            <a:ext cx="1143000" cy="304800"/>
          </a:xfrm>
          <a:prstGeom prst="rect">
            <a:avLst/>
          </a:prstGeom>
        </p:spPr>
        <p:txBody>
          <a:bodyPr wrap="square">
            <a:spAutoFit/>
          </a:bodyPr>
          <a:lstStyle/>
          <a:p>
            <a:r>
              <a:rPr lang="en-US" altLang="zh-CN" sz="1400" dirty="0" smtClean="0"/>
              <a:t>Cluster</a:t>
            </a:r>
            <a:r>
              <a:rPr lang="en-US" sz="1400" dirty="0" smtClean="0"/>
              <a:t> 1</a:t>
            </a:r>
          </a:p>
        </p:txBody>
      </p:sp>
      <p:cxnSp>
        <p:nvCxnSpPr>
          <p:cNvPr id="33" name="Straight Arrow Connector 32"/>
          <p:cNvCxnSpPr/>
          <p:nvPr/>
        </p:nvCxnSpPr>
        <p:spPr>
          <a:xfrm>
            <a:off x="1828800" y="4800600"/>
            <a:ext cx="914400" cy="0"/>
          </a:xfrm>
          <a:prstGeom prst="straightConnector1">
            <a:avLst/>
          </a:prstGeom>
          <a:ln w="22225">
            <a:solidFill>
              <a:srgbClr val="0033CC"/>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914400" y="4648201"/>
            <a:ext cx="1143000" cy="304800"/>
          </a:xfrm>
          <a:prstGeom prst="rect">
            <a:avLst/>
          </a:prstGeom>
        </p:spPr>
        <p:txBody>
          <a:bodyPr wrap="square">
            <a:spAutoFit/>
          </a:bodyPr>
          <a:lstStyle/>
          <a:p>
            <a:r>
              <a:rPr lang="en-US" altLang="zh-CN" sz="1400" dirty="0" smtClean="0"/>
              <a:t>Cluster</a:t>
            </a:r>
            <a:r>
              <a:rPr lang="en-US" sz="1400" dirty="0" smtClean="0"/>
              <a:t> 3</a:t>
            </a:r>
          </a:p>
        </p:txBody>
      </p:sp>
      <p:sp>
        <p:nvSpPr>
          <p:cNvPr id="35" name="Rectangle 34"/>
          <p:cNvSpPr/>
          <p:nvPr/>
        </p:nvSpPr>
        <p:spPr>
          <a:xfrm rot="5400000">
            <a:off x="1145579" y="5026621"/>
            <a:ext cx="528241" cy="523220"/>
          </a:xfrm>
          <a:prstGeom prst="rect">
            <a:avLst/>
          </a:prstGeom>
        </p:spPr>
        <p:txBody>
          <a:bodyPr wrap="square">
            <a:spAutoFit/>
          </a:bodyPr>
          <a:lstStyle/>
          <a:p>
            <a:r>
              <a:rPr lang="en-US" sz="2800" dirty="0" smtClean="0"/>
              <a:t>…</a:t>
            </a:r>
          </a:p>
        </p:txBody>
      </p:sp>
      <p:sp>
        <p:nvSpPr>
          <p:cNvPr id="38" name="Rounded Rectangle 37"/>
          <p:cNvSpPr/>
          <p:nvPr/>
        </p:nvSpPr>
        <p:spPr>
          <a:xfrm>
            <a:off x="4953000" y="6248400"/>
            <a:ext cx="4191000" cy="609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smtClean="0">
                <a:solidFill>
                  <a:srgbClr val="FF0000"/>
                </a:solidFill>
              </a:rPr>
              <a:t>Dimensionality = log(# clusters)</a:t>
            </a:r>
            <a:endParaRPr lang="en-US" sz="2400" dirty="0">
              <a:solidFill>
                <a:srgbClr val="FF0000"/>
              </a:solidFill>
            </a:endParaRPr>
          </a:p>
        </p:txBody>
      </p:sp>
      <p:sp>
        <p:nvSpPr>
          <p:cNvPr id="39" name="Rectangle 38"/>
          <p:cNvSpPr/>
          <p:nvPr/>
        </p:nvSpPr>
        <p:spPr>
          <a:xfrm>
            <a:off x="2667000" y="4572000"/>
            <a:ext cx="415498" cy="276999"/>
          </a:xfrm>
          <a:prstGeom prst="rect">
            <a:avLst/>
          </a:prstGeom>
        </p:spPr>
        <p:txBody>
          <a:bodyPr wrap="none">
            <a:spAutoFit/>
          </a:bodyPr>
          <a:lstStyle/>
          <a:p>
            <a:r>
              <a:rPr lang="en-US" sz="1200" dirty="0" smtClean="0"/>
              <a:t>W1</a:t>
            </a:r>
            <a:endParaRPr lang="en-US" dirty="0"/>
          </a:p>
        </p:txBody>
      </p:sp>
      <p:sp>
        <p:nvSpPr>
          <p:cNvPr id="40" name="Rectangle 39"/>
          <p:cNvSpPr/>
          <p:nvPr/>
        </p:nvSpPr>
        <p:spPr>
          <a:xfrm>
            <a:off x="3810000" y="4572000"/>
            <a:ext cx="415498" cy="276999"/>
          </a:xfrm>
          <a:prstGeom prst="rect">
            <a:avLst/>
          </a:prstGeom>
        </p:spPr>
        <p:txBody>
          <a:bodyPr wrap="none">
            <a:spAutoFit/>
          </a:bodyPr>
          <a:lstStyle/>
          <a:p>
            <a:r>
              <a:rPr lang="en-US" sz="1200" dirty="0" smtClean="0"/>
              <a:t>W2</a:t>
            </a:r>
            <a:endParaRPr lang="en-US" dirty="0"/>
          </a:p>
        </p:txBody>
      </p:sp>
      <p:sp>
        <p:nvSpPr>
          <p:cNvPr id="41" name="Rectangle 40"/>
          <p:cNvSpPr/>
          <p:nvPr/>
        </p:nvSpPr>
        <p:spPr>
          <a:xfrm>
            <a:off x="5943600" y="4572000"/>
            <a:ext cx="415498" cy="276999"/>
          </a:xfrm>
          <a:prstGeom prst="rect">
            <a:avLst/>
          </a:prstGeom>
        </p:spPr>
        <p:txBody>
          <a:bodyPr wrap="none">
            <a:spAutoFit/>
          </a:bodyPr>
          <a:lstStyle/>
          <a:p>
            <a:r>
              <a:rPr lang="en-US" sz="1200" dirty="0" err="1" smtClean="0"/>
              <a:t>W</a:t>
            </a:r>
            <a:r>
              <a:rPr lang="en-US" altLang="zh-CN" sz="1200" dirty="0" err="1" smtClean="0"/>
              <a:t>n</a:t>
            </a:r>
            <a:endParaRPr lang="en-US" dirty="0"/>
          </a:p>
        </p:txBody>
      </p:sp>
    </p:spTree>
  </p:cSld>
  <p:clrMapOvr>
    <a:masterClrMapping/>
  </p:clrMapOvr>
  <p:transition spd="med" advTm="68547"/>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 Word Embedding</a:t>
            </a:r>
            <a:endParaRPr lang="en-US" dirty="0"/>
          </a:p>
        </p:txBody>
      </p:sp>
      <p:sp>
        <p:nvSpPr>
          <p:cNvPr id="3" name="Content Placeholder 2"/>
          <p:cNvSpPr>
            <a:spLocks noGrp="1"/>
          </p:cNvSpPr>
          <p:nvPr>
            <p:ph idx="1"/>
          </p:nvPr>
        </p:nvSpPr>
        <p:spPr>
          <a:xfrm>
            <a:off x="457200" y="990600"/>
            <a:ext cx="8229600" cy="5181600"/>
          </a:xfrm>
        </p:spPr>
        <p:txBody>
          <a:bodyPr/>
          <a:lstStyle/>
          <a:p>
            <a:r>
              <a:rPr lang="en-US" sz="2000" dirty="0" smtClean="0"/>
              <a:t>Step 1: Use neural network embedding to generate representation for words </a:t>
            </a:r>
          </a:p>
          <a:p>
            <a:pPr lvl="1"/>
            <a:r>
              <a:rPr lang="en-US" sz="1600" dirty="0" smtClean="0"/>
              <a:t>The representations are trained via different neural network architectures</a:t>
            </a:r>
          </a:p>
          <a:p>
            <a:pPr lvl="1"/>
            <a:endParaRPr lang="en-US" sz="1600" dirty="0" smtClean="0"/>
          </a:p>
          <a:p>
            <a:endParaRPr lang="en-US" sz="2000" dirty="0" smtClean="0"/>
          </a:p>
          <a:p>
            <a:endParaRPr lang="en-US" sz="2000" dirty="0" smtClean="0"/>
          </a:p>
          <a:p>
            <a:endParaRPr lang="en-US" sz="2000" dirty="0" smtClean="0"/>
          </a:p>
          <a:p>
            <a:r>
              <a:rPr lang="en-US" sz="2000" dirty="0" smtClean="0"/>
              <a:t>Step 2: Represent a document</a:t>
            </a:r>
          </a:p>
          <a:p>
            <a:pPr lvl="1"/>
            <a:r>
              <a:rPr lang="en-US" sz="1800" dirty="0" smtClean="0"/>
              <a:t>Compute TFIDF weighted average of word vectors</a:t>
            </a:r>
          </a:p>
          <a:p>
            <a:endParaRPr lang="en-US" sz="2000" dirty="0"/>
          </a:p>
        </p:txBody>
      </p:sp>
      <p:sp>
        <p:nvSpPr>
          <p:cNvPr id="4" name="Slide Number Placeholder 3"/>
          <p:cNvSpPr>
            <a:spLocks noGrp="1"/>
          </p:cNvSpPr>
          <p:nvPr>
            <p:ph type="sldNum" sz="quarter" idx="11"/>
          </p:nvPr>
        </p:nvSpPr>
        <p:spPr/>
        <p:txBody>
          <a:bodyPr/>
          <a:lstStyle/>
          <a:p>
            <a:pPr>
              <a:defRPr/>
            </a:pPr>
            <a:r>
              <a:rPr lang="en-US" altLang="zh-TW" smtClean="0"/>
              <a:t>Page </a:t>
            </a:r>
            <a:fld id="{C83F18D4-0D70-44DE-A8FF-A8D5002D1168}" type="slidenum">
              <a:rPr lang="en-US" altLang="zh-TW" smtClean="0"/>
              <a:pPr>
                <a:defRPr/>
              </a:pPr>
              <a:t>9</a:t>
            </a:fld>
            <a:endParaRPr lang="en-US" altLang="zh-TW"/>
          </a:p>
        </p:txBody>
      </p:sp>
      <p:sp>
        <p:nvSpPr>
          <p:cNvPr id="7" name="Rectangle 6"/>
          <p:cNvSpPr/>
          <p:nvPr/>
        </p:nvSpPr>
        <p:spPr>
          <a:xfrm>
            <a:off x="2514600" y="2057400"/>
            <a:ext cx="3810000" cy="1169551"/>
          </a:xfrm>
          <a:prstGeom prst="rect">
            <a:avLst/>
          </a:prstGeom>
        </p:spPr>
        <p:txBody>
          <a:bodyPr wrap="square">
            <a:spAutoFit/>
          </a:bodyPr>
          <a:lstStyle/>
          <a:p>
            <a:r>
              <a:rPr lang="en-US" sz="1400" dirty="0" err="1" smtClean="0"/>
              <a:t>Mikolov</a:t>
            </a:r>
            <a:r>
              <a:rPr lang="en-US" sz="1400" dirty="0" smtClean="0"/>
              <a:t> et. al. NIPS and HLTNAACL. 2013.</a:t>
            </a:r>
          </a:p>
          <a:p>
            <a:endParaRPr lang="en-US" sz="1400" dirty="0" smtClean="0"/>
          </a:p>
          <a:p>
            <a:r>
              <a:rPr lang="en-US" sz="1400" dirty="0" err="1" smtClean="0"/>
              <a:t>Collobert</a:t>
            </a:r>
            <a:r>
              <a:rPr lang="en-US" sz="1400" dirty="0" smtClean="0"/>
              <a:t> et. al</a:t>
            </a:r>
            <a:r>
              <a:rPr lang="fi-FI" sz="1400" dirty="0" smtClean="0"/>
              <a:t>. JMLR 2011. (Senna)</a:t>
            </a:r>
          </a:p>
          <a:p>
            <a:endParaRPr lang="fi-FI" sz="1400" dirty="0" smtClean="0"/>
          </a:p>
          <a:p>
            <a:r>
              <a:rPr lang="en-US" sz="1400" dirty="0" err="1" smtClean="0"/>
              <a:t>Turian</a:t>
            </a:r>
            <a:r>
              <a:rPr lang="en-US" sz="1400" dirty="0" smtClean="0"/>
              <a:t> et. al, ACL, 2010.</a:t>
            </a:r>
          </a:p>
        </p:txBody>
      </p:sp>
      <p:sp>
        <p:nvSpPr>
          <p:cNvPr id="30" name="Rounded Rectangle 29"/>
          <p:cNvSpPr/>
          <p:nvPr/>
        </p:nvSpPr>
        <p:spPr>
          <a:xfrm>
            <a:off x="2895600" y="4572000"/>
            <a:ext cx="1524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2895600" y="4724400"/>
            <a:ext cx="1524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895600" y="4876800"/>
            <a:ext cx="1524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895600" y="5029200"/>
            <a:ext cx="1524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895600" y="5181600"/>
            <a:ext cx="1524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895600" y="5334000"/>
            <a:ext cx="1524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895600" y="5486400"/>
            <a:ext cx="1524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3810000" y="4572000"/>
            <a:ext cx="1524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p:nvPr/>
        </p:nvCxnSpPr>
        <p:spPr>
          <a:xfrm>
            <a:off x="3810000" y="4724400"/>
            <a:ext cx="1524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810000" y="4876800"/>
            <a:ext cx="1524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810000" y="5029200"/>
            <a:ext cx="1524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810000" y="5181600"/>
            <a:ext cx="1524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810000" y="5334000"/>
            <a:ext cx="1524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810000" y="5486400"/>
            <a:ext cx="1524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5867400" y="4572000"/>
            <a:ext cx="1524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5867400" y="4724400"/>
            <a:ext cx="1524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867400" y="4876800"/>
            <a:ext cx="1524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867400" y="5029200"/>
            <a:ext cx="1524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867400" y="5181600"/>
            <a:ext cx="1524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867400" y="5334000"/>
            <a:ext cx="1524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5867400" y="5486400"/>
            <a:ext cx="1524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495800" y="4648200"/>
            <a:ext cx="533400" cy="646331"/>
          </a:xfrm>
          <a:prstGeom prst="rect">
            <a:avLst/>
          </a:prstGeom>
        </p:spPr>
        <p:txBody>
          <a:bodyPr wrap="square">
            <a:spAutoFit/>
          </a:bodyPr>
          <a:lstStyle/>
          <a:p>
            <a:r>
              <a:rPr lang="en-US" sz="3600" dirty="0" smtClean="0"/>
              <a:t>…</a:t>
            </a:r>
          </a:p>
        </p:txBody>
      </p:sp>
      <p:sp>
        <p:nvSpPr>
          <p:cNvPr id="55" name="Rectangle 54"/>
          <p:cNvSpPr/>
          <p:nvPr/>
        </p:nvSpPr>
        <p:spPr>
          <a:xfrm>
            <a:off x="3048000" y="4724400"/>
            <a:ext cx="533400" cy="646331"/>
          </a:xfrm>
          <a:prstGeom prst="rect">
            <a:avLst/>
          </a:prstGeom>
        </p:spPr>
        <p:txBody>
          <a:bodyPr wrap="square">
            <a:spAutoFit/>
          </a:bodyPr>
          <a:lstStyle/>
          <a:p>
            <a:r>
              <a:rPr lang="en-US" sz="3600" dirty="0" smtClean="0"/>
              <a:t>+</a:t>
            </a:r>
          </a:p>
        </p:txBody>
      </p:sp>
      <p:sp>
        <p:nvSpPr>
          <p:cNvPr id="56" name="Rectangle 55"/>
          <p:cNvSpPr/>
          <p:nvPr/>
        </p:nvSpPr>
        <p:spPr>
          <a:xfrm>
            <a:off x="4038600" y="4724400"/>
            <a:ext cx="533400" cy="646331"/>
          </a:xfrm>
          <a:prstGeom prst="rect">
            <a:avLst/>
          </a:prstGeom>
        </p:spPr>
        <p:txBody>
          <a:bodyPr wrap="square">
            <a:spAutoFit/>
          </a:bodyPr>
          <a:lstStyle/>
          <a:p>
            <a:r>
              <a:rPr lang="en-US" sz="3600" dirty="0" smtClean="0"/>
              <a:t>+</a:t>
            </a:r>
          </a:p>
        </p:txBody>
      </p:sp>
      <p:sp>
        <p:nvSpPr>
          <p:cNvPr id="57" name="Rectangle 56"/>
          <p:cNvSpPr/>
          <p:nvPr/>
        </p:nvSpPr>
        <p:spPr>
          <a:xfrm>
            <a:off x="5105400" y="4724400"/>
            <a:ext cx="533400" cy="646331"/>
          </a:xfrm>
          <a:prstGeom prst="rect">
            <a:avLst/>
          </a:prstGeom>
        </p:spPr>
        <p:txBody>
          <a:bodyPr wrap="square">
            <a:spAutoFit/>
          </a:bodyPr>
          <a:lstStyle/>
          <a:p>
            <a:r>
              <a:rPr lang="en-US" sz="3600" dirty="0" smtClean="0"/>
              <a:t>+</a:t>
            </a:r>
          </a:p>
        </p:txBody>
      </p:sp>
      <p:sp>
        <p:nvSpPr>
          <p:cNvPr id="58" name="Left Brace 57"/>
          <p:cNvSpPr/>
          <p:nvPr/>
        </p:nvSpPr>
        <p:spPr>
          <a:xfrm rot="16200000">
            <a:off x="4303776" y="4318492"/>
            <a:ext cx="230124" cy="2894076"/>
          </a:xfrm>
          <a:prstGeom prst="leftBrace">
            <a:avLst/>
          </a:prstGeom>
          <a:ln w="25400">
            <a:solidFill>
              <a:srgbClr val="0033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dirty="0">
              <a:solidFill>
                <a:srgbClr val="0033CC"/>
              </a:solidFill>
            </a:endParaRPr>
          </a:p>
        </p:txBody>
      </p:sp>
      <p:sp>
        <p:nvSpPr>
          <p:cNvPr id="59" name="Rectangle 58"/>
          <p:cNvSpPr/>
          <p:nvPr/>
        </p:nvSpPr>
        <p:spPr>
          <a:xfrm>
            <a:off x="2819400" y="5867400"/>
            <a:ext cx="4572000" cy="338554"/>
          </a:xfrm>
          <a:prstGeom prst="rect">
            <a:avLst/>
          </a:prstGeom>
        </p:spPr>
        <p:txBody>
          <a:bodyPr>
            <a:spAutoFit/>
          </a:bodyPr>
          <a:lstStyle/>
          <a:p>
            <a:pPr lvl="1"/>
            <a:r>
              <a:rPr lang="en-US" sz="1600" dirty="0" smtClean="0"/>
              <a:t>Document representation</a:t>
            </a:r>
          </a:p>
        </p:txBody>
      </p:sp>
      <p:sp>
        <p:nvSpPr>
          <p:cNvPr id="60" name="Rectangle 59"/>
          <p:cNvSpPr/>
          <p:nvPr/>
        </p:nvSpPr>
        <p:spPr>
          <a:xfrm>
            <a:off x="2590800" y="4267200"/>
            <a:ext cx="838200" cy="307777"/>
          </a:xfrm>
          <a:prstGeom prst="rect">
            <a:avLst/>
          </a:prstGeom>
        </p:spPr>
        <p:txBody>
          <a:bodyPr wrap="square">
            <a:spAutoFit/>
          </a:bodyPr>
          <a:lstStyle/>
          <a:p>
            <a:r>
              <a:rPr lang="en-US" sz="1400" dirty="0" smtClean="0"/>
              <a:t>Word 1</a:t>
            </a:r>
          </a:p>
        </p:txBody>
      </p:sp>
      <p:sp>
        <p:nvSpPr>
          <p:cNvPr id="61" name="Rectangle 60"/>
          <p:cNvSpPr/>
          <p:nvPr/>
        </p:nvSpPr>
        <p:spPr>
          <a:xfrm>
            <a:off x="3505200" y="4267200"/>
            <a:ext cx="838200" cy="307777"/>
          </a:xfrm>
          <a:prstGeom prst="rect">
            <a:avLst/>
          </a:prstGeom>
        </p:spPr>
        <p:txBody>
          <a:bodyPr wrap="square">
            <a:spAutoFit/>
          </a:bodyPr>
          <a:lstStyle/>
          <a:p>
            <a:r>
              <a:rPr lang="en-US" sz="1400" dirty="0" smtClean="0"/>
              <a:t>Word 2</a:t>
            </a:r>
          </a:p>
        </p:txBody>
      </p:sp>
      <p:sp>
        <p:nvSpPr>
          <p:cNvPr id="62" name="Rectangle 61"/>
          <p:cNvSpPr/>
          <p:nvPr/>
        </p:nvSpPr>
        <p:spPr>
          <a:xfrm>
            <a:off x="5562600" y="4267200"/>
            <a:ext cx="838200" cy="307777"/>
          </a:xfrm>
          <a:prstGeom prst="rect">
            <a:avLst/>
          </a:prstGeom>
        </p:spPr>
        <p:txBody>
          <a:bodyPr wrap="square">
            <a:spAutoFit/>
          </a:bodyPr>
          <a:lstStyle/>
          <a:p>
            <a:r>
              <a:rPr lang="en-US" sz="1400" dirty="0" smtClean="0"/>
              <a:t>Word n</a:t>
            </a:r>
          </a:p>
        </p:txBody>
      </p:sp>
      <p:sp>
        <p:nvSpPr>
          <p:cNvPr id="98" name="Rectangle 97"/>
          <p:cNvSpPr/>
          <p:nvPr/>
        </p:nvSpPr>
        <p:spPr>
          <a:xfrm>
            <a:off x="2362200" y="4953000"/>
            <a:ext cx="415498" cy="276999"/>
          </a:xfrm>
          <a:prstGeom prst="rect">
            <a:avLst/>
          </a:prstGeom>
        </p:spPr>
        <p:txBody>
          <a:bodyPr wrap="none">
            <a:spAutoFit/>
          </a:bodyPr>
          <a:lstStyle/>
          <a:p>
            <a:r>
              <a:rPr lang="en-US" sz="1200" dirty="0" smtClean="0"/>
              <a:t>W1</a:t>
            </a:r>
            <a:endParaRPr lang="en-US" dirty="0"/>
          </a:p>
        </p:txBody>
      </p:sp>
      <p:sp>
        <p:nvSpPr>
          <p:cNvPr id="99" name="Rectangle 98"/>
          <p:cNvSpPr/>
          <p:nvPr/>
        </p:nvSpPr>
        <p:spPr>
          <a:xfrm>
            <a:off x="3429000" y="4953000"/>
            <a:ext cx="415498" cy="276999"/>
          </a:xfrm>
          <a:prstGeom prst="rect">
            <a:avLst/>
          </a:prstGeom>
        </p:spPr>
        <p:txBody>
          <a:bodyPr wrap="none">
            <a:spAutoFit/>
          </a:bodyPr>
          <a:lstStyle/>
          <a:p>
            <a:r>
              <a:rPr lang="en-US" sz="1200" dirty="0" smtClean="0"/>
              <a:t>W2</a:t>
            </a:r>
            <a:endParaRPr lang="en-US" dirty="0"/>
          </a:p>
        </p:txBody>
      </p:sp>
      <p:sp>
        <p:nvSpPr>
          <p:cNvPr id="100" name="Rectangle 99"/>
          <p:cNvSpPr/>
          <p:nvPr/>
        </p:nvSpPr>
        <p:spPr>
          <a:xfrm>
            <a:off x="5410200" y="4953000"/>
            <a:ext cx="415498" cy="276999"/>
          </a:xfrm>
          <a:prstGeom prst="rect">
            <a:avLst/>
          </a:prstGeom>
        </p:spPr>
        <p:txBody>
          <a:bodyPr wrap="none">
            <a:spAutoFit/>
          </a:bodyPr>
          <a:lstStyle/>
          <a:p>
            <a:r>
              <a:rPr lang="en-US" sz="1200" dirty="0" err="1" smtClean="0"/>
              <a:t>W</a:t>
            </a:r>
            <a:r>
              <a:rPr lang="en-US" altLang="zh-CN" sz="1200" dirty="0" err="1" smtClean="0"/>
              <a:t>n</a:t>
            </a:r>
            <a:endParaRPr lang="en-US" dirty="0"/>
          </a:p>
        </p:txBody>
      </p:sp>
    </p:spTree>
  </p:cSld>
  <p:clrMapOvr>
    <a:masterClrMapping/>
  </p:clrMapOvr>
  <p:transition spd="med" advTm="44078"/>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48"/>
  <p:tag name="DEFAULTHEIGHT" val="200"/>
  <p:tag name="FIRSTDANR@YOZKPGTFUVWXY5MI" val="2971"/>
  <p:tag name="ACCESSLIST" val=""/>
  <p:tag name="FIRSTDANR@EKFAUQOFUVWYY57I" val="3619"/>
  <p:tag name="FIRSTDANR@ELHXENZFUVWZY5H8" val="4613"/>
</p:tagLst>
</file>

<file path=ppt/tags/tag10.xml><?xml version="1.0" encoding="utf-8"?>
<p:tagLst xmlns:a="http://schemas.openxmlformats.org/drawingml/2006/main" xmlns:r="http://schemas.openxmlformats.org/officeDocument/2006/relationships" xmlns:p="http://schemas.openxmlformats.org/presentationml/2006/main">
  <p:tag name="TIMING" val="|9.2|1.6|4.5"/>
</p:tagLst>
</file>

<file path=ppt/tags/tag11.xml><?xml version="1.0" encoding="utf-8"?>
<p:tagLst xmlns:a="http://schemas.openxmlformats.org/drawingml/2006/main" xmlns:r="http://schemas.openxmlformats.org/officeDocument/2006/relationships" xmlns:p="http://schemas.openxmlformats.org/presentationml/2006/main">
  <p:tag name="TIMING" val="|11"/>
</p:tagLst>
</file>

<file path=ppt/tags/tag12.xml><?xml version="1.0" encoding="utf-8"?>
<p:tagLst xmlns:a="http://schemas.openxmlformats.org/drawingml/2006/main" xmlns:r="http://schemas.openxmlformats.org/officeDocument/2006/relationships" xmlns:p="http://schemas.openxmlformats.org/presentationml/2006/main">
  <p:tag name="TIMING" val="|80.6"/>
</p:tagLst>
</file>

<file path=ppt/tags/tag13.xml><?xml version="1.0" encoding="utf-8"?>
<p:tagLst xmlns:a="http://schemas.openxmlformats.org/drawingml/2006/main" xmlns:r="http://schemas.openxmlformats.org/officeDocument/2006/relationships" xmlns:p="http://schemas.openxmlformats.org/presentationml/2006/main">
  <p:tag name="TIMING" val="|6.2|13.5"/>
</p:tagLst>
</file>

<file path=ppt/tags/tag14.xml><?xml version="1.0" encoding="utf-8"?>
<p:tagLst xmlns:a="http://schemas.openxmlformats.org/drawingml/2006/main" xmlns:r="http://schemas.openxmlformats.org/officeDocument/2006/relationships" xmlns:p="http://schemas.openxmlformats.org/presentationml/2006/main">
  <p:tag name="TIMING" val="|21.3"/>
</p:tagLst>
</file>

<file path=ppt/tags/tag2.xml><?xml version="1.0" encoding="utf-8"?>
<p:tagLst xmlns:a="http://schemas.openxmlformats.org/drawingml/2006/main" xmlns:r="http://schemas.openxmlformats.org/officeDocument/2006/relationships" xmlns:p="http://schemas.openxmlformats.org/presentationml/2006/main">
  <p:tag name="TIMING" val="|23.1|8.8|15.4"/>
</p:tagLst>
</file>

<file path=ppt/tags/tag3.xml><?xml version="1.0" encoding="utf-8"?>
<p:tagLst xmlns:a="http://schemas.openxmlformats.org/drawingml/2006/main" xmlns:r="http://schemas.openxmlformats.org/officeDocument/2006/relationships" xmlns:p="http://schemas.openxmlformats.org/presentationml/2006/main">
  <p:tag name="TIMING" val="|19.1|35.8|7.6"/>
</p:tagLst>
</file>

<file path=ppt/tags/tag4.xml><?xml version="1.0" encoding="utf-8"?>
<p:tagLst xmlns:a="http://schemas.openxmlformats.org/drawingml/2006/main" xmlns:r="http://schemas.openxmlformats.org/officeDocument/2006/relationships" xmlns:p="http://schemas.openxmlformats.org/presentationml/2006/main">
  <p:tag name="TIMING" val="|17.3|5.1|3.4|1.6|1.5|4.4|1.5|2.6"/>
</p:tagLst>
</file>

<file path=ppt/tags/tag5.xml><?xml version="1.0" encoding="utf-8"?>
<p:tagLst xmlns:a="http://schemas.openxmlformats.org/drawingml/2006/main" xmlns:r="http://schemas.openxmlformats.org/officeDocument/2006/relationships" xmlns:p="http://schemas.openxmlformats.org/presentationml/2006/main">
  <p:tag name="TIMING" val="|3.3|4.6|10.4|8.3"/>
</p:tagLst>
</file>

<file path=ppt/tags/tag6.xml><?xml version="1.0" encoding="utf-8"?>
<p:tagLst xmlns:a="http://schemas.openxmlformats.org/drawingml/2006/main" xmlns:r="http://schemas.openxmlformats.org/officeDocument/2006/relationships" xmlns:p="http://schemas.openxmlformats.org/presentationml/2006/main">
  <p:tag name="TIMING" val="|2|6.4"/>
</p:tagLst>
</file>

<file path=ppt/tags/tag7.xml><?xml version="1.0" encoding="utf-8"?>
<p:tagLst xmlns:a="http://schemas.openxmlformats.org/drawingml/2006/main" xmlns:r="http://schemas.openxmlformats.org/officeDocument/2006/relationships" xmlns:p="http://schemas.openxmlformats.org/presentationml/2006/main">
  <p:tag name="TIMING" val="|11.3|51.7|7.8|29.4"/>
</p:tagLst>
</file>

<file path=ppt/tags/tag8.xml><?xml version="1.0" encoding="utf-8"?>
<p:tagLst xmlns:a="http://schemas.openxmlformats.org/drawingml/2006/main" xmlns:r="http://schemas.openxmlformats.org/officeDocument/2006/relationships" xmlns:p="http://schemas.openxmlformats.org/presentationml/2006/main">
  <p:tag name="TIMING" val="|7.3|5"/>
</p:tagLst>
</file>

<file path=ppt/tags/tag9.xml><?xml version="1.0" encoding="utf-8"?>
<p:tagLst xmlns:a="http://schemas.openxmlformats.org/drawingml/2006/main" xmlns:r="http://schemas.openxmlformats.org/officeDocument/2006/relationships" xmlns:p="http://schemas.openxmlformats.org/presentationml/2006/main">
  <p:tag name="TIMING" val="|10|5.8|8.8|5.2"/>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vasin_CCG">
  <a:themeElements>
    <a:clrScheme name="vasin_CCG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fontScheme name="vasin_CCG">
      <a:majorFont>
        <a:latin typeface="Calibri"/>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lipFill rotWithShape="1">
          <a:blip xmlns:r="http://schemas.openxmlformats.org/officeDocument/2006/relationships" r:embed="rId1"/>
          <a:stretch>
            <a:fillRect l="-1559" t="-4673" b="-13084"/>
          </a:stretch>
        </a:blipFill>
      </a:spPr>
      <a:bodyPr/>
      <a:lstStyle>
        <a:defPPr>
          <a:defRPr>
            <a:noFill/>
          </a:defRPr>
        </a:defPPr>
      </a:lstStyle>
    </a:txDef>
  </a:objectDefaults>
  <a:extraClrSchemeLst>
    <a:extraClrScheme>
      <a:clrScheme name="vasin_CCG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vasin_CCG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vasin_CCG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vasin_CCG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vasin_CCG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vasin_CCG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vasin_CCG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vasin_CCG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vasin_CCG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vasin_CCG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vasin_CCG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vasin_CCG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Settings\davzimak\Application Data\Microsoft\Templates\vasin_CCG.pot</Template>
  <TotalTime>82136</TotalTime>
  <Words>3946</Words>
  <Application>Microsoft Office PowerPoint</Application>
  <PresentationFormat>On-screen Show (4:3)</PresentationFormat>
  <Paragraphs>618</Paragraphs>
  <Slides>30</Slides>
  <Notes>28</Notes>
  <HiddenSlides>12</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8" baseType="lpstr">
      <vt:lpstr>Arial</vt:lpstr>
      <vt:lpstr>Calibri</vt:lpstr>
      <vt:lpstr>Wingdings</vt:lpstr>
      <vt:lpstr>Arial Unicode MS</vt:lpstr>
      <vt:lpstr>Times New Roman</vt:lpstr>
      <vt:lpstr>宋体</vt:lpstr>
      <vt:lpstr>vasin_CCG</vt:lpstr>
      <vt:lpstr>Equation</vt:lpstr>
      <vt:lpstr>On Dataless Hierarchical Text Classification</vt:lpstr>
      <vt:lpstr>Document Classification</vt:lpstr>
      <vt:lpstr>Dataless Classification</vt:lpstr>
      <vt:lpstr>Slide 4</vt:lpstr>
      <vt:lpstr>Hierarchical Classification</vt:lpstr>
      <vt:lpstr>Text Representation</vt:lpstr>
      <vt:lpstr>Explicit Semantic Analysis (ESA)</vt:lpstr>
      <vt:lpstr>Word Brown Clusters</vt:lpstr>
      <vt:lpstr>Neural Network Word Embedding</vt:lpstr>
      <vt:lpstr>Summary</vt:lpstr>
      <vt:lpstr>Datasets and Evaluation</vt:lpstr>
      <vt:lpstr>Evaluation on 20newsgroups Data</vt:lpstr>
      <vt:lpstr>Evaluation on RCV1 Data</vt:lpstr>
      <vt:lpstr>Comparing to Unsupervised Baseline</vt:lpstr>
      <vt:lpstr>Slide 15</vt:lpstr>
      <vt:lpstr>Dataless Classification with Bootstrapping</vt:lpstr>
      <vt:lpstr>Compared to Supervised Baselines</vt:lpstr>
      <vt:lpstr>Conclusions</vt:lpstr>
      <vt:lpstr>Thank you!</vt:lpstr>
      <vt:lpstr>Traditional Text Categorization</vt:lpstr>
      <vt:lpstr>Traditional Classification vs. Dataless Classification</vt:lpstr>
      <vt:lpstr>Neural Network Word Embedding</vt:lpstr>
      <vt:lpstr>Description of labels for 20newsgroups data. Old description is used by Chang et al. AAAI, 2008.</vt:lpstr>
      <vt:lpstr>Text Categorization</vt:lpstr>
      <vt:lpstr>Hierarchical Classification</vt:lpstr>
      <vt:lpstr>Text Categorization (2)</vt:lpstr>
      <vt:lpstr>Text Categorization without Any Labeled Data</vt:lpstr>
      <vt:lpstr>ESA Examples (3)</vt:lpstr>
      <vt:lpstr>Hierarchical Classification</vt:lpstr>
      <vt:lpstr>Compared to Supervised Baselines</vt:lpstr>
    </vt:vector>
  </TitlesOfParts>
  <Company>UIUC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CCMs</dc:title>
  <dc:subject>Talk at Maryland, April 2009</dc:subject>
  <dc:creator>Dan Roth</dc:creator>
  <cp:lastModifiedBy>Yangqiu</cp:lastModifiedBy>
  <cp:revision>1119</cp:revision>
  <dcterms:created xsi:type="dcterms:W3CDTF">2004-04-28T22:21:11Z</dcterms:created>
  <dcterms:modified xsi:type="dcterms:W3CDTF">2015-05-20T03:33:27Z</dcterms:modified>
</cp:coreProperties>
</file>