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61" r:id="rId5"/>
    <p:sldId id="315" r:id="rId6"/>
    <p:sldId id="263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274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 snapToGrid="0">
      <p:cViewPr varScale="1">
        <p:scale>
          <a:sx n="43" d="100"/>
          <a:sy n="43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7B022-6606-4467-A2D6-A5F369E03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1C1FD-1D36-4B34-B631-C970644BEB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1495-594B-46EA-ABC7-2E47E8E48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C5D4-1723-46F3-AF05-FA2CBC1506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同心圆 17"/>
          <p:cNvSpPr/>
          <p:nvPr/>
        </p:nvSpPr>
        <p:spPr bwMode="auto">
          <a:xfrm>
            <a:off x="1992313" y="1308100"/>
            <a:ext cx="4057650" cy="4056063"/>
          </a:xfrm>
          <a:custGeom>
            <a:avLst/>
            <a:gdLst>
              <a:gd name="T0" fmla="*/ 0 w 4057199"/>
              <a:gd name="T1" fmla="*/ 2028600 h 4057199"/>
              <a:gd name="T2" fmla="*/ 2028600 w 4057199"/>
              <a:gd name="T3" fmla="*/ 0 h 4057199"/>
              <a:gd name="T4" fmla="*/ 4057200 w 4057199"/>
              <a:gd name="T5" fmla="*/ 2028600 h 4057199"/>
              <a:gd name="T6" fmla="*/ 2028600 w 4057199"/>
              <a:gd name="T7" fmla="*/ 4057200 h 4057199"/>
              <a:gd name="T8" fmla="*/ 0 w 4057199"/>
              <a:gd name="T9" fmla="*/ 2028600 h 4057199"/>
              <a:gd name="T10" fmla="*/ 0 w 4057199"/>
              <a:gd name="T11" fmla="*/ 2028600 h 4057199"/>
              <a:gd name="T12" fmla="*/ 2028600 w 4057199"/>
              <a:gd name="T13" fmla="*/ 4057200 h 4057199"/>
              <a:gd name="T14" fmla="*/ 4057200 w 4057199"/>
              <a:gd name="T15" fmla="*/ 2028600 h 4057199"/>
              <a:gd name="T16" fmla="*/ 2028600 w 4057199"/>
              <a:gd name="T17" fmla="*/ 0 h 4057199"/>
              <a:gd name="T18" fmla="*/ 0 w 4057199"/>
              <a:gd name="T19" fmla="*/ 2028600 h 405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199" h="4057199">
                <a:moveTo>
                  <a:pt x="0" y="2028600"/>
                </a:moveTo>
                <a:cubicBezTo>
                  <a:pt x="0" y="908235"/>
                  <a:pt x="908235" y="0"/>
                  <a:pt x="2028600" y="0"/>
                </a:cubicBezTo>
                <a:cubicBezTo>
                  <a:pt x="3148965" y="0"/>
                  <a:pt x="4057200" y="908235"/>
                  <a:pt x="4057200" y="2028600"/>
                </a:cubicBezTo>
                <a:cubicBezTo>
                  <a:pt x="4057200" y="3148965"/>
                  <a:pt x="3148965" y="4057200"/>
                  <a:pt x="2028600" y="4057200"/>
                </a:cubicBezTo>
                <a:cubicBezTo>
                  <a:pt x="908235" y="4057200"/>
                  <a:pt x="0" y="3148965"/>
                  <a:pt x="0" y="2028600"/>
                </a:cubicBezTo>
                <a:close/>
                <a:moveTo>
                  <a:pt x="0" y="2028600"/>
                </a:moveTo>
                <a:cubicBezTo>
                  <a:pt x="0" y="3148965"/>
                  <a:pt x="908235" y="4057200"/>
                  <a:pt x="2028600" y="4057200"/>
                </a:cubicBezTo>
                <a:cubicBezTo>
                  <a:pt x="3148965" y="4057200"/>
                  <a:pt x="4057200" y="3148965"/>
                  <a:pt x="4057200" y="2028600"/>
                </a:cubicBezTo>
                <a:cubicBezTo>
                  <a:pt x="4057200" y="908235"/>
                  <a:pt x="3148965" y="0"/>
                  <a:pt x="2028600" y="0"/>
                </a:cubicBezTo>
                <a:cubicBezTo>
                  <a:pt x="908235" y="0"/>
                  <a:pt x="0" y="908235"/>
                  <a:pt x="0" y="202860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同心圆 18"/>
          <p:cNvSpPr/>
          <p:nvPr/>
        </p:nvSpPr>
        <p:spPr bwMode="auto">
          <a:xfrm>
            <a:off x="2670175" y="1984375"/>
            <a:ext cx="2701925" cy="2701925"/>
          </a:xfrm>
          <a:custGeom>
            <a:avLst/>
            <a:gdLst>
              <a:gd name="T0" fmla="*/ 0 w 2701987"/>
              <a:gd name="T1" fmla="*/ 1350994 h 2701987"/>
              <a:gd name="T2" fmla="*/ 1350994 w 2701987"/>
              <a:gd name="T3" fmla="*/ 0 h 2701987"/>
              <a:gd name="T4" fmla="*/ 2701988 w 2701987"/>
              <a:gd name="T5" fmla="*/ 1350994 h 2701987"/>
              <a:gd name="T6" fmla="*/ 1350994 w 2701987"/>
              <a:gd name="T7" fmla="*/ 2701988 h 2701987"/>
              <a:gd name="T8" fmla="*/ 0 w 2701987"/>
              <a:gd name="T9" fmla="*/ 1350994 h 2701987"/>
              <a:gd name="T10" fmla="*/ 0 w 2701987"/>
              <a:gd name="T11" fmla="*/ 1350994 h 2701987"/>
              <a:gd name="T12" fmla="*/ 1350994 w 2701987"/>
              <a:gd name="T13" fmla="*/ 2701988 h 2701987"/>
              <a:gd name="T14" fmla="*/ 2701988 w 2701987"/>
              <a:gd name="T15" fmla="*/ 1350994 h 2701987"/>
              <a:gd name="T16" fmla="*/ 1350994 w 2701987"/>
              <a:gd name="T17" fmla="*/ 0 h 2701987"/>
              <a:gd name="T18" fmla="*/ 0 w 2701987"/>
              <a:gd name="T19" fmla="*/ 1350994 h 270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1987" h="2701987">
                <a:moveTo>
                  <a:pt x="0" y="1350994"/>
                </a:moveTo>
                <a:cubicBezTo>
                  <a:pt x="0" y="604861"/>
                  <a:pt x="604861" y="0"/>
                  <a:pt x="1350994" y="0"/>
                </a:cubicBezTo>
                <a:cubicBezTo>
                  <a:pt x="2097127" y="0"/>
                  <a:pt x="2701988" y="604861"/>
                  <a:pt x="2701988" y="1350994"/>
                </a:cubicBezTo>
                <a:cubicBezTo>
                  <a:pt x="2701988" y="2097127"/>
                  <a:pt x="2097127" y="2701988"/>
                  <a:pt x="1350994" y="2701988"/>
                </a:cubicBezTo>
                <a:cubicBezTo>
                  <a:pt x="604861" y="2701988"/>
                  <a:pt x="0" y="2097127"/>
                  <a:pt x="0" y="1350994"/>
                </a:cubicBezTo>
                <a:close/>
                <a:moveTo>
                  <a:pt x="0" y="1350994"/>
                </a:moveTo>
                <a:cubicBezTo>
                  <a:pt x="0" y="2097127"/>
                  <a:pt x="604861" y="2701988"/>
                  <a:pt x="1350994" y="2701988"/>
                </a:cubicBezTo>
                <a:cubicBezTo>
                  <a:pt x="2097127" y="2701988"/>
                  <a:pt x="2701988" y="2097127"/>
                  <a:pt x="2701988" y="1350994"/>
                </a:cubicBezTo>
                <a:cubicBezTo>
                  <a:pt x="2701988" y="604861"/>
                  <a:pt x="2097127" y="0"/>
                  <a:pt x="1350994" y="0"/>
                </a:cubicBezTo>
                <a:cubicBezTo>
                  <a:pt x="604861" y="0"/>
                  <a:pt x="0" y="604861"/>
                  <a:pt x="0" y="135099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同心圆 19"/>
          <p:cNvSpPr/>
          <p:nvPr/>
        </p:nvSpPr>
        <p:spPr bwMode="auto">
          <a:xfrm>
            <a:off x="3059113" y="2374900"/>
            <a:ext cx="1927225" cy="1927225"/>
          </a:xfrm>
          <a:custGeom>
            <a:avLst/>
            <a:gdLst>
              <a:gd name="T0" fmla="*/ 0 w 1926617"/>
              <a:gd name="T1" fmla="*/ 963309 h 1926617"/>
              <a:gd name="T2" fmla="*/ 963309 w 1926617"/>
              <a:gd name="T3" fmla="*/ 0 h 1926617"/>
              <a:gd name="T4" fmla="*/ 1926618 w 1926617"/>
              <a:gd name="T5" fmla="*/ 963309 h 1926617"/>
              <a:gd name="T6" fmla="*/ 963309 w 1926617"/>
              <a:gd name="T7" fmla="*/ 1926618 h 1926617"/>
              <a:gd name="T8" fmla="*/ 0 w 1926617"/>
              <a:gd name="T9" fmla="*/ 963309 h 1926617"/>
              <a:gd name="T10" fmla="*/ 0 w 1926617"/>
              <a:gd name="T11" fmla="*/ 963309 h 1926617"/>
              <a:gd name="T12" fmla="*/ 963309 w 1926617"/>
              <a:gd name="T13" fmla="*/ 1926618 h 1926617"/>
              <a:gd name="T14" fmla="*/ 1926618 w 1926617"/>
              <a:gd name="T15" fmla="*/ 963309 h 1926617"/>
              <a:gd name="T16" fmla="*/ 963309 w 1926617"/>
              <a:gd name="T17" fmla="*/ 0 h 1926617"/>
              <a:gd name="T18" fmla="*/ 0 w 1926617"/>
              <a:gd name="T19" fmla="*/ 963309 h 1926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6617" h="1926617">
                <a:moveTo>
                  <a:pt x="0" y="963309"/>
                </a:moveTo>
                <a:cubicBezTo>
                  <a:pt x="0" y="431288"/>
                  <a:pt x="431288" y="0"/>
                  <a:pt x="963309" y="0"/>
                </a:cubicBezTo>
                <a:cubicBezTo>
                  <a:pt x="1495330" y="0"/>
                  <a:pt x="1926618" y="431288"/>
                  <a:pt x="1926618" y="963309"/>
                </a:cubicBezTo>
                <a:cubicBezTo>
                  <a:pt x="1926618" y="1495330"/>
                  <a:pt x="1495330" y="1926618"/>
                  <a:pt x="963309" y="1926618"/>
                </a:cubicBezTo>
                <a:cubicBezTo>
                  <a:pt x="431288" y="1926618"/>
                  <a:pt x="0" y="1495330"/>
                  <a:pt x="0" y="963309"/>
                </a:cubicBezTo>
                <a:close/>
                <a:moveTo>
                  <a:pt x="0" y="963309"/>
                </a:moveTo>
                <a:cubicBezTo>
                  <a:pt x="0" y="1495330"/>
                  <a:pt x="431288" y="1926618"/>
                  <a:pt x="963309" y="1926618"/>
                </a:cubicBezTo>
                <a:cubicBezTo>
                  <a:pt x="1495330" y="1926618"/>
                  <a:pt x="1926618" y="1495330"/>
                  <a:pt x="1926618" y="963309"/>
                </a:cubicBezTo>
                <a:cubicBezTo>
                  <a:pt x="1926618" y="431288"/>
                  <a:pt x="1495330" y="0"/>
                  <a:pt x="963309" y="0"/>
                </a:cubicBezTo>
                <a:cubicBezTo>
                  <a:pt x="431288" y="0"/>
                  <a:pt x="0" y="431288"/>
                  <a:pt x="0" y="963309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077" name="直接连接符 21"/>
          <p:cNvCxnSpPr>
            <a:cxnSpLocks noChangeShapeType="1"/>
          </p:cNvCxnSpPr>
          <p:nvPr/>
        </p:nvCxnSpPr>
        <p:spPr bwMode="auto">
          <a:xfrm>
            <a:off x="1389063" y="1084263"/>
            <a:ext cx="5237162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3"/>
          <p:cNvCxnSpPr>
            <a:cxnSpLocks noChangeShapeType="1"/>
          </p:cNvCxnSpPr>
          <p:nvPr/>
        </p:nvCxnSpPr>
        <p:spPr bwMode="auto">
          <a:xfrm>
            <a:off x="1425575" y="5592763"/>
            <a:ext cx="5176838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5"/>
          <p:cNvCxnSpPr>
            <a:cxnSpLocks noChangeShapeType="1"/>
          </p:cNvCxnSpPr>
          <p:nvPr/>
        </p:nvCxnSpPr>
        <p:spPr bwMode="auto">
          <a:xfrm>
            <a:off x="1781175" y="760413"/>
            <a:ext cx="0" cy="5129212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7"/>
          <p:cNvCxnSpPr>
            <a:cxnSpLocks noChangeShapeType="1"/>
          </p:cNvCxnSpPr>
          <p:nvPr/>
        </p:nvCxnSpPr>
        <p:spPr bwMode="auto">
          <a:xfrm>
            <a:off x="6270625" y="771525"/>
            <a:ext cx="0" cy="5141913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圆角矩形 28"/>
          <p:cNvSpPr>
            <a:spLocks noChangeArrowheads="1"/>
          </p:cNvSpPr>
          <p:nvPr/>
        </p:nvSpPr>
        <p:spPr bwMode="auto">
          <a:xfrm>
            <a:off x="1425575" y="760413"/>
            <a:ext cx="5200650" cy="5153025"/>
          </a:xfrm>
          <a:prstGeom prst="roundRect">
            <a:avLst>
              <a:gd name="adj" fmla="val 22565"/>
            </a:avLst>
          </a:prstGeom>
          <a:noFill/>
          <a:ln w="1270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82" name="直接连接符 32"/>
          <p:cNvCxnSpPr>
            <a:cxnSpLocks noChangeShapeType="1"/>
          </p:cNvCxnSpPr>
          <p:nvPr/>
        </p:nvCxnSpPr>
        <p:spPr bwMode="auto">
          <a:xfrm>
            <a:off x="1425575" y="723900"/>
            <a:ext cx="5153025" cy="51895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34"/>
          <p:cNvCxnSpPr>
            <a:cxnSpLocks noChangeShapeType="1"/>
          </p:cNvCxnSpPr>
          <p:nvPr/>
        </p:nvCxnSpPr>
        <p:spPr bwMode="auto">
          <a:xfrm flipV="1">
            <a:off x="1425575" y="736600"/>
            <a:ext cx="5189538" cy="51895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36"/>
          <p:cNvCxnSpPr>
            <a:cxnSpLocks noChangeShapeType="1"/>
          </p:cNvCxnSpPr>
          <p:nvPr/>
        </p:nvCxnSpPr>
        <p:spPr bwMode="auto">
          <a:xfrm>
            <a:off x="3059113" y="760413"/>
            <a:ext cx="0" cy="5141912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38"/>
          <p:cNvCxnSpPr>
            <a:cxnSpLocks noChangeShapeType="1"/>
            <a:endCxn id="3081" idx="2"/>
          </p:cNvCxnSpPr>
          <p:nvPr/>
        </p:nvCxnSpPr>
        <p:spPr bwMode="auto">
          <a:xfrm>
            <a:off x="3989388" y="736600"/>
            <a:ext cx="36512" cy="51768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40"/>
          <p:cNvCxnSpPr>
            <a:cxnSpLocks noChangeShapeType="1"/>
          </p:cNvCxnSpPr>
          <p:nvPr/>
        </p:nvCxnSpPr>
        <p:spPr bwMode="auto">
          <a:xfrm>
            <a:off x="4962525" y="760413"/>
            <a:ext cx="0" cy="5165725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42"/>
          <p:cNvCxnSpPr>
            <a:cxnSpLocks noChangeShapeType="1"/>
          </p:cNvCxnSpPr>
          <p:nvPr/>
        </p:nvCxnSpPr>
        <p:spPr bwMode="auto">
          <a:xfrm>
            <a:off x="1425575" y="2374900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44"/>
          <p:cNvCxnSpPr>
            <a:cxnSpLocks noChangeShapeType="1"/>
            <a:stCxn id="3081" idx="1"/>
            <a:endCxn id="3081" idx="3"/>
          </p:cNvCxnSpPr>
          <p:nvPr/>
        </p:nvCxnSpPr>
        <p:spPr bwMode="auto">
          <a:xfrm>
            <a:off x="1425575" y="3336925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46"/>
          <p:cNvCxnSpPr>
            <a:cxnSpLocks noChangeShapeType="1"/>
          </p:cNvCxnSpPr>
          <p:nvPr/>
        </p:nvCxnSpPr>
        <p:spPr bwMode="auto">
          <a:xfrm>
            <a:off x="1425575" y="4302125"/>
            <a:ext cx="5189538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0" name="圆角矩形 6"/>
          <p:cNvSpPr>
            <a:spLocks noChangeArrowheads="1"/>
          </p:cNvSpPr>
          <p:nvPr/>
        </p:nvSpPr>
        <p:spPr bwMode="auto">
          <a:xfrm rot="2760000">
            <a:off x="2310606" y="2037557"/>
            <a:ext cx="1874837" cy="1073150"/>
          </a:xfrm>
          <a:prstGeom prst="roundRect">
            <a:avLst>
              <a:gd name="adj" fmla="val 50000"/>
            </a:avLst>
          </a:prstGeom>
          <a:solidFill>
            <a:srgbClr val="FE6F4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1" name="圆角矩形 10"/>
          <p:cNvSpPr>
            <a:spLocks noChangeArrowheads="1"/>
          </p:cNvSpPr>
          <p:nvPr/>
        </p:nvSpPr>
        <p:spPr bwMode="auto">
          <a:xfrm>
            <a:off x="1992313" y="2805113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2" name="圆角矩形 11"/>
          <p:cNvSpPr>
            <a:spLocks noChangeArrowheads="1"/>
          </p:cNvSpPr>
          <p:nvPr/>
        </p:nvSpPr>
        <p:spPr bwMode="auto">
          <a:xfrm rot="18840000">
            <a:off x="2316163" y="3575050"/>
            <a:ext cx="1874837" cy="1071563"/>
          </a:xfrm>
          <a:prstGeom prst="roundRect">
            <a:avLst>
              <a:gd name="adj" fmla="val 50000"/>
            </a:avLst>
          </a:prstGeom>
          <a:solidFill>
            <a:srgbClr val="A382C4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3" name="圆角矩形 12"/>
          <p:cNvSpPr>
            <a:spLocks noChangeArrowheads="1"/>
          </p:cNvSpPr>
          <p:nvPr/>
        </p:nvSpPr>
        <p:spPr bwMode="auto">
          <a:xfrm rot="16200000">
            <a:off x="3060700" y="3879851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87ADD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4" name="圆角矩形 13"/>
          <p:cNvSpPr>
            <a:spLocks noChangeArrowheads="1"/>
          </p:cNvSpPr>
          <p:nvPr/>
        </p:nvSpPr>
        <p:spPr bwMode="auto">
          <a:xfrm rot="8160000">
            <a:off x="4235450" y="3171825"/>
            <a:ext cx="1071563" cy="1876425"/>
          </a:xfrm>
          <a:prstGeom prst="roundRect">
            <a:avLst>
              <a:gd name="adj" fmla="val 50000"/>
            </a:avLst>
          </a:prstGeom>
          <a:solidFill>
            <a:srgbClr val="7CC182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5" name="圆角矩形 14"/>
          <p:cNvSpPr>
            <a:spLocks noChangeArrowheads="1"/>
          </p:cNvSpPr>
          <p:nvPr/>
        </p:nvSpPr>
        <p:spPr bwMode="auto">
          <a:xfrm rot="10800000">
            <a:off x="4175125" y="2782888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6" name="圆角矩形 16"/>
          <p:cNvSpPr>
            <a:spLocks noChangeArrowheads="1"/>
          </p:cNvSpPr>
          <p:nvPr/>
        </p:nvSpPr>
        <p:spPr bwMode="auto">
          <a:xfrm rot="5400000">
            <a:off x="3060700" y="1701801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7" name="圆角矩形 15"/>
          <p:cNvSpPr>
            <a:spLocks noChangeArrowheads="1"/>
          </p:cNvSpPr>
          <p:nvPr/>
        </p:nvSpPr>
        <p:spPr bwMode="auto">
          <a:xfrm rot="8100000">
            <a:off x="3863975" y="2041525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8" name="文本框 49"/>
          <p:cNvSpPr txBox="1">
            <a:spLocks noChangeArrowheads="1"/>
          </p:cNvSpPr>
          <p:nvPr/>
        </p:nvSpPr>
        <p:spPr bwMode="auto">
          <a:xfrm>
            <a:off x="7457240" y="1511722"/>
            <a:ext cx="43640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图片特征点匹配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9" name="文本框 51"/>
          <p:cNvSpPr txBox="1">
            <a:spLocks noChangeArrowheads="1"/>
          </p:cNvSpPr>
          <p:nvPr/>
        </p:nvSpPr>
        <p:spPr bwMode="auto">
          <a:xfrm>
            <a:off x="8556657" y="4230966"/>
            <a:ext cx="206051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0" name="文本框 52"/>
          <p:cNvSpPr txBox="1">
            <a:spLocks noChangeArrowheads="1"/>
          </p:cNvSpPr>
          <p:nvPr/>
        </p:nvSpPr>
        <p:spPr bwMode="auto">
          <a:xfrm>
            <a:off x="8556657" y="5077603"/>
            <a:ext cx="15335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2018.12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01" name="直接连接符 54"/>
          <p:cNvCxnSpPr>
            <a:cxnSpLocks noChangeShapeType="1"/>
          </p:cNvCxnSpPr>
          <p:nvPr/>
        </p:nvCxnSpPr>
        <p:spPr bwMode="auto">
          <a:xfrm>
            <a:off x="7264845" y="1431925"/>
            <a:ext cx="0" cy="1104900"/>
          </a:xfrm>
          <a:prstGeom prst="line">
            <a:avLst/>
          </a:prstGeom>
          <a:noFill/>
          <a:ln w="12700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54"/>
          <p:cNvCxnSpPr>
            <a:cxnSpLocks noChangeShapeType="1"/>
          </p:cNvCxnSpPr>
          <p:nvPr/>
        </p:nvCxnSpPr>
        <p:spPr bwMode="auto">
          <a:xfrm>
            <a:off x="8349933" y="4230966"/>
            <a:ext cx="0" cy="1104900"/>
          </a:xfrm>
          <a:prstGeom prst="line">
            <a:avLst/>
          </a:prstGeom>
          <a:noFill/>
          <a:ln w="12700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实验设置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3"/>
          <p:cNvSpPr txBox="1">
            <a:spLocks noChangeArrowheads="1"/>
          </p:cNvSpPr>
          <p:nvPr/>
        </p:nvSpPr>
        <p:spPr bwMode="auto">
          <a:xfrm>
            <a:off x="3065145" y="1362075"/>
            <a:ext cx="840613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特征检测器使用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ORB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特征匹配器使用暴力匹配BFMatcher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只描绘最好的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个特征点匹配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 descr="match_screenshot_04.12.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875" y="468630"/>
            <a:ext cx="4515485" cy="2325370"/>
          </a:xfrm>
          <a:prstGeom prst="rect">
            <a:avLst/>
          </a:prstGeom>
        </p:spPr>
      </p:pic>
      <p:pic>
        <p:nvPicPr>
          <p:cNvPr id="4" name="图片 3" descr="match_screenshot_04.12.20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10" y="484505"/>
            <a:ext cx="3009900" cy="2819400"/>
          </a:xfrm>
          <a:prstGeom prst="rect">
            <a:avLst/>
          </a:prstGeom>
        </p:spPr>
      </p:pic>
      <p:pic>
        <p:nvPicPr>
          <p:cNvPr id="6" name="图片 5" descr="match_screenshot_04.12.20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10" y="3684270"/>
            <a:ext cx="3037205" cy="2312670"/>
          </a:xfrm>
          <a:prstGeom prst="rect">
            <a:avLst/>
          </a:prstGeom>
        </p:spPr>
      </p:pic>
      <p:pic>
        <p:nvPicPr>
          <p:cNvPr id="8" name="图片 7" descr="match_screenshot_04.12.20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75" y="3684270"/>
            <a:ext cx="4265295" cy="159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方法评价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3"/>
          <p:cNvSpPr txBox="1">
            <a:spLocks noChangeArrowheads="1"/>
          </p:cNvSpPr>
          <p:nvPr/>
        </p:nvSpPr>
        <p:spPr bwMode="auto">
          <a:xfrm>
            <a:off x="3402330" y="1362075"/>
            <a:ext cx="840613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能初步检测出图片中的特征点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能初步找到特征点间的匹配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会把图片中的噪点当成特征点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寻找匹配时只对特征点进行一一比较，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没有基于全部的特征点进行比较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3438205" y="1098868"/>
            <a:ext cx="300501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5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5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1076730" y="3267236"/>
            <a:ext cx="104447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[1]https://blog.csdn.net/dcrmg/article/details/78817988 </a:t>
            </a:r>
            <a:endParaRPr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" y="430552"/>
            <a:ext cx="2286711" cy="2353099"/>
          </a:xfrm>
          <a:prstGeom prst="rect">
            <a:avLst/>
          </a:prstGeom>
        </p:spPr>
      </p:pic>
      <p:sp>
        <p:nvSpPr>
          <p:cNvPr id="42" name="文本框 7"/>
          <p:cNvSpPr txBox="1">
            <a:spLocks noChangeArrowheads="1"/>
          </p:cNvSpPr>
          <p:nvPr/>
        </p:nvSpPr>
        <p:spPr bwMode="auto">
          <a:xfrm>
            <a:off x="1076730" y="3828635"/>
            <a:ext cx="104447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https://blog.csdn.net/HuangZhang_123/article/details/80660688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1076730" y="5382319"/>
            <a:ext cx="104447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https://blog.csdn.net/zilanpotou182/article/details/66478915</a:t>
            </a:r>
            <a:endParaRPr lang="en-US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1076730" y="5943718"/>
            <a:ext cx="104447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]http://blog.jobbole.com/83919/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1076730" y="4605477"/>
            <a:ext cx="104447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http://www.cnblogs.com/P3nguin/p/8135816.html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同心圆 17"/>
          <p:cNvSpPr/>
          <p:nvPr/>
        </p:nvSpPr>
        <p:spPr bwMode="auto">
          <a:xfrm>
            <a:off x="5395913" y="2486025"/>
            <a:ext cx="1195387" cy="1195388"/>
          </a:xfrm>
          <a:custGeom>
            <a:avLst/>
            <a:gdLst>
              <a:gd name="T0" fmla="*/ 0 w 1032344"/>
              <a:gd name="T1" fmla="*/ 516172 h 1032344"/>
              <a:gd name="T2" fmla="*/ 516172 w 1032344"/>
              <a:gd name="T3" fmla="*/ 0 h 1032344"/>
              <a:gd name="T4" fmla="*/ 1032344 w 1032344"/>
              <a:gd name="T5" fmla="*/ 516172 h 1032344"/>
              <a:gd name="T6" fmla="*/ 516172 w 1032344"/>
              <a:gd name="T7" fmla="*/ 1032344 h 1032344"/>
              <a:gd name="T8" fmla="*/ 0 w 1032344"/>
              <a:gd name="T9" fmla="*/ 516172 h 1032344"/>
              <a:gd name="T10" fmla="*/ 0 w 1032344"/>
              <a:gd name="T11" fmla="*/ 516172 h 1032344"/>
              <a:gd name="T12" fmla="*/ 516172 w 1032344"/>
              <a:gd name="T13" fmla="*/ 1032344 h 1032344"/>
              <a:gd name="T14" fmla="*/ 1032344 w 1032344"/>
              <a:gd name="T15" fmla="*/ 516172 h 1032344"/>
              <a:gd name="T16" fmla="*/ 516172 w 1032344"/>
              <a:gd name="T17" fmla="*/ 0 h 1032344"/>
              <a:gd name="T18" fmla="*/ 0 w 1032344"/>
              <a:gd name="T19" fmla="*/ 516172 h 103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2344" h="1032344">
                <a:moveTo>
                  <a:pt x="0" y="516172"/>
                </a:moveTo>
                <a:cubicBezTo>
                  <a:pt x="0" y="231098"/>
                  <a:pt x="231098" y="0"/>
                  <a:pt x="516172" y="0"/>
                </a:cubicBezTo>
                <a:cubicBezTo>
                  <a:pt x="801246" y="0"/>
                  <a:pt x="1032344" y="231098"/>
                  <a:pt x="1032344" y="516172"/>
                </a:cubicBezTo>
                <a:cubicBezTo>
                  <a:pt x="1032344" y="801246"/>
                  <a:pt x="801246" y="1032344"/>
                  <a:pt x="516172" y="1032344"/>
                </a:cubicBezTo>
                <a:cubicBezTo>
                  <a:pt x="231098" y="1032344"/>
                  <a:pt x="0" y="801246"/>
                  <a:pt x="0" y="516172"/>
                </a:cubicBezTo>
                <a:close/>
                <a:moveTo>
                  <a:pt x="0" y="516172"/>
                </a:moveTo>
                <a:cubicBezTo>
                  <a:pt x="0" y="801246"/>
                  <a:pt x="231098" y="1032344"/>
                  <a:pt x="516172" y="1032344"/>
                </a:cubicBezTo>
                <a:cubicBezTo>
                  <a:pt x="801246" y="1032344"/>
                  <a:pt x="1032344" y="801246"/>
                  <a:pt x="1032344" y="516172"/>
                </a:cubicBezTo>
                <a:cubicBezTo>
                  <a:pt x="1032344" y="231098"/>
                  <a:pt x="801246" y="0"/>
                  <a:pt x="516172" y="0"/>
                </a:cubicBezTo>
                <a:cubicBezTo>
                  <a:pt x="231098" y="0"/>
                  <a:pt x="0" y="231098"/>
                  <a:pt x="0" y="516172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同心圆 18"/>
          <p:cNvSpPr/>
          <p:nvPr/>
        </p:nvSpPr>
        <p:spPr bwMode="auto">
          <a:xfrm>
            <a:off x="5595938" y="2686050"/>
            <a:ext cx="795337" cy="795338"/>
          </a:xfrm>
          <a:custGeom>
            <a:avLst/>
            <a:gdLst>
              <a:gd name="T0" fmla="*/ 0 w 687514"/>
              <a:gd name="T1" fmla="*/ 343757 h 687513"/>
              <a:gd name="T2" fmla="*/ 343757 w 687514"/>
              <a:gd name="T3" fmla="*/ 0 h 687513"/>
              <a:gd name="T4" fmla="*/ 687514 w 687514"/>
              <a:gd name="T5" fmla="*/ 343757 h 687513"/>
              <a:gd name="T6" fmla="*/ 343757 w 687514"/>
              <a:gd name="T7" fmla="*/ 687514 h 687513"/>
              <a:gd name="T8" fmla="*/ 0 w 687514"/>
              <a:gd name="T9" fmla="*/ 343757 h 687513"/>
              <a:gd name="T10" fmla="*/ 0 w 687514"/>
              <a:gd name="T11" fmla="*/ 343757 h 687513"/>
              <a:gd name="T12" fmla="*/ 343757 w 687514"/>
              <a:gd name="T13" fmla="*/ 687514 h 687513"/>
              <a:gd name="T14" fmla="*/ 687514 w 687514"/>
              <a:gd name="T15" fmla="*/ 343757 h 687513"/>
              <a:gd name="T16" fmla="*/ 343757 w 687514"/>
              <a:gd name="T17" fmla="*/ 0 h 687513"/>
              <a:gd name="T18" fmla="*/ 0 w 687514"/>
              <a:gd name="T19" fmla="*/ 343757 h 687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7514" h="687513">
                <a:moveTo>
                  <a:pt x="0" y="343757"/>
                </a:moveTo>
                <a:cubicBezTo>
                  <a:pt x="0" y="153905"/>
                  <a:pt x="153905" y="0"/>
                  <a:pt x="343757" y="0"/>
                </a:cubicBezTo>
                <a:cubicBezTo>
                  <a:pt x="533609" y="0"/>
                  <a:pt x="687514" y="153905"/>
                  <a:pt x="687514" y="343757"/>
                </a:cubicBezTo>
                <a:cubicBezTo>
                  <a:pt x="687514" y="533609"/>
                  <a:pt x="533609" y="687514"/>
                  <a:pt x="343757" y="687514"/>
                </a:cubicBezTo>
                <a:cubicBezTo>
                  <a:pt x="153905" y="687514"/>
                  <a:pt x="0" y="533609"/>
                  <a:pt x="0" y="343757"/>
                </a:cubicBezTo>
                <a:close/>
                <a:moveTo>
                  <a:pt x="0" y="343757"/>
                </a:moveTo>
                <a:cubicBezTo>
                  <a:pt x="0" y="533609"/>
                  <a:pt x="153905" y="687514"/>
                  <a:pt x="343757" y="687514"/>
                </a:cubicBezTo>
                <a:cubicBezTo>
                  <a:pt x="533609" y="687514"/>
                  <a:pt x="687514" y="533609"/>
                  <a:pt x="687514" y="343757"/>
                </a:cubicBezTo>
                <a:cubicBezTo>
                  <a:pt x="687514" y="153905"/>
                  <a:pt x="533609" y="0"/>
                  <a:pt x="343757" y="0"/>
                </a:cubicBezTo>
                <a:cubicBezTo>
                  <a:pt x="153905" y="0"/>
                  <a:pt x="0" y="153905"/>
                  <a:pt x="0" y="343757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同心圆 19"/>
          <p:cNvSpPr/>
          <p:nvPr/>
        </p:nvSpPr>
        <p:spPr bwMode="auto">
          <a:xfrm>
            <a:off x="5710238" y="2800350"/>
            <a:ext cx="566737" cy="568325"/>
          </a:xfrm>
          <a:custGeom>
            <a:avLst/>
            <a:gdLst>
              <a:gd name="T0" fmla="*/ 0 w 490223"/>
              <a:gd name="T1" fmla="*/ 245112 h 490223"/>
              <a:gd name="T2" fmla="*/ 245112 w 490223"/>
              <a:gd name="T3" fmla="*/ 0 h 490223"/>
              <a:gd name="T4" fmla="*/ 490224 w 490223"/>
              <a:gd name="T5" fmla="*/ 245112 h 490223"/>
              <a:gd name="T6" fmla="*/ 245112 w 490223"/>
              <a:gd name="T7" fmla="*/ 490224 h 490223"/>
              <a:gd name="T8" fmla="*/ 0 w 490223"/>
              <a:gd name="T9" fmla="*/ 245112 h 490223"/>
              <a:gd name="T10" fmla="*/ 0 w 490223"/>
              <a:gd name="T11" fmla="*/ 245112 h 490223"/>
              <a:gd name="T12" fmla="*/ 245112 w 490223"/>
              <a:gd name="T13" fmla="*/ 490224 h 490223"/>
              <a:gd name="T14" fmla="*/ 490224 w 490223"/>
              <a:gd name="T15" fmla="*/ 245112 h 490223"/>
              <a:gd name="T16" fmla="*/ 245112 w 490223"/>
              <a:gd name="T17" fmla="*/ 0 h 490223"/>
              <a:gd name="T18" fmla="*/ 0 w 490223"/>
              <a:gd name="T19" fmla="*/ 245112 h 490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223" h="490223">
                <a:moveTo>
                  <a:pt x="0" y="245112"/>
                </a:moveTo>
                <a:cubicBezTo>
                  <a:pt x="0" y="109740"/>
                  <a:pt x="109740" y="0"/>
                  <a:pt x="245112" y="0"/>
                </a:cubicBezTo>
                <a:cubicBezTo>
                  <a:pt x="380484" y="0"/>
                  <a:pt x="490224" y="109740"/>
                  <a:pt x="490224" y="245112"/>
                </a:cubicBezTo>
                <a:cubicBezTo>
                  <a:pt x="490224" y="380484"/>
                  <a:pt x="380484" y="490224"/>
                  <a:pt x="245112" y="490224"/>
                </a:cubicBezTo>
                <a:cubicBezTo>
                  <a:pt x="109740" y="490224"/>
                  <a:pt x="0" y="380484"/>
                  <a:pt x="0" y="245112"/>
                </a:cubicBezTo>
                <a:close/>
                <a:moveTo>
                  <a:pt x="0" y="245112"/>
                </a:moveTo>
                <a:cubicBezTo>
                  <a:pt x="0" y="380484"/>
                  <a:pt x="109740" y="490224"/>
                  <a:pt x="245112" y="490224"/>
                </a:cubicBezTo>
                <a:cubicBezTo>
                  <a:pt x="380484" y="490224"/>
                  <a:pt x="490224" y="380484"/>
                  <a:pt x="490224" y="245112"/>
                </a:cubicBezTo>
                <a:cubicBezTo>
                  <a:pt x="490224" y="109740"/>
                  <a:pt x="380484" y="0"/>
                  <a:pt x="245112" y="0"/>
                </a:cubicBezTo>
                <a:cubicBezTo>
                  <a:pt x="109740" y="0"/>
                  <a:pt x="0" y="109740"/>
                  <a:pt x="0" y="245112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7000"/>
              </a:srgb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7173" name="直接连接符 21"/>
          <p:cNvCxnSpPr>
            <a:cxnSpLocks noChangeShapeType="1"/>
          </p:cNvCxnSpPr>
          <p:nvPr/>
        </p:nvCxnSpPr>
        <p:spPr bwMode="auto">
          <a:xfrm>
            <a:off x="5218113" y="2419350"/>
            <a:ext cx="1543050" cy="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直接连接符 23"/>
          <p:cNvCxnSpPr>
            <a:cxnSpLocks noChangeShapeType="1"/>
          </p:cNvCxnSpPr>
          <p:nvPr/>
        </p:nvCxnSpPr>
        <p:spPr bwMode="auto">
          <a:xfrm>
            <a:off x="5229225" y="3748088"/>
            <a:ext cx="1524000" cy="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25"/>
          <p:cNvCxnSpPr>
            <a:cxnSpLocks noChangeShapeType="1"/>
          </p:cNvCxnSpPr>
          <p:nvPr/>
        </p:nvCxnSpPr>
        <p:spPr bwMode="auto">
          <a:xfrm>
            <a:off x="5334000" y="2324100"/>
            <a:ext cx="0" cy="151130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直接连接符 27"/>
          <p:cNvCxnSpPr>
            <a:cxnSpLocks noChangeShapeType="1"/>
          </p:cNvCxnSpPr>
          <p:nvPr/>
        </p:nvCxnSpPr>
        <p:spPr bwMode="auto">
          <a:xfrm>
            <a:off x="6656388" y="2328863"/>
            <a:ext cx="0" cy="1514475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圆角矩形 28"/>
          <p:cNvSpPr>
            <a:spLocks noChangeArrowheads="1"/>
          </p:cNvSpPr>
          <p:nvPr/>
        </p:nvSpPr>
        <p:spPr bwMode="auto">
          <a:xfrm>
            <a:off x="5229225" y="2324100"/>
            <a:ext cx="1531938" cy="1519238"/>
          </a:xfrm>
          <a:prstGeom prst="roundRect">
            <a:avLst>
              <a:gd name="adj" fmla="val 22565"/>
            </a:avLst>
          </a:prstGeom>
          <a:noFill/>
          <a:ln w="1270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7178" name="直接连接符 32"/>
          <p:cNvCxnSpPr>
            <a:cxnSpLocks noChangeShapeType="1"/>
          </p:cNvCxnSpPr>
          <p:nvPr/>
        </p:nvCxnSpPr>
        <p:spPr bwMode="auto">
          <a:xfrm>
            <a:off x="5229225" y="2314575"/>
            <a:ext cx="1517650" cy="1528763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直接连接符 34"/>
          <p:cNvCxnSpPr>
            <a:cxnSpLocks noChangeShapeType="1"/>
          </p:cNvCxnSpPr>
          <p:nvPr/>
        </p:nvCxnSpPr>
        <p:spPr bwMode="auto">
          <a:xfrm flipV="1">
            <a:off x="5229225" y="2317750"/>
            <a:ext cx="1528763" cy="1528763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直接连接符 36"/>
          <p:cNvCxnSpPr>
            <a:cxnSpLocks noChangeShapeType="1"/>
          </p:cNvCxnSpPr>
          <p:nvPr/>
        </p:nvCxnSpPr>
        <p:spPr bwMode="auto">
          <a:xfrm>
            <a:off x="5710238" y="2324100"/>
            <a:ext cx="0" cy="1514475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直接连接符 38"/>
          <p:cNvCxnSpPr>
            <a:cxnSpLocks noChangeShapeType="1"/>
            <a:endCxn id="7177" idx="2"/>
          </p:cNvCxnSpPr>
          <p:nvPr/>
        </p:nvCxnSpPr>
        <p:spPr bwMode="auto">
          <a:xfrm>
            <a:off x="5984875" y="2317750"/>
            <a:ext cx="9525" cy="1525588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直接连接符 40"/>
          <p:cNvCxnSpPr>
            <a:cxnSpLocks noChangeShapeType="1"/>
          </p:cNvCxnSpPr>
          <p:nvPr/>
        </p:nvCxnSpPr>
        <p:spPr bwMode="auto">
          <a:xfrm>
            <a:off x="6270625" y="2324100"/>
            <a:ext cx="0" cy="1522413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直接连接符 42"/>
          <p:cNvCxnSpPr>
            <a:cxnSpLocks noChangeShapeType="1"/>
          </p:cNvCxnSpPr>
          <p:nvPr/>
        </p:nvCxnSpPr>
        <p:spPr bwMode="auto">
          <a:xfrm>
            <a:off x="5229225" y="2800350"/>
            <a:ext cx="1531938" cy="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直接连接符 44"/>
          <p:cNvCxnSpPr>
            <a:cxnSpLocks noChangeShapeType="1"/>
            <a:stCxn id="7177" idx="1"/>
            <a:endCxn id="7177" idx="3"/>
          </p:cNvCxnSpPr>
          <p:nvPr/>
        </p:nvCxnSpPr>
        <p:spPr bwMode="auto">
          <a:xfrm>
            <a:off x="5229225" y="3084513"/>
            <a:ext cx="1531938" cy="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直接连接符 46"/>
          <p:cNvCxnSpPr>
            <a:cxnSpLocks noChangeShapeType="1"/>
          </p:cNvCxnSpPr>
          <p:nvPr/>
        </p:nvCxnSpPr>
        <p:spPr bwMode="auto">
          <a:xfrm>
            <a:off x="5229225" y="3368675"/>
            <a:ext cx="1528763" cy="0"/>
          </a:xfrm>
          <a:prstGeom prst="line">
            <a:avLst/>
          </a:prstGeom>
          <a:noFill/>
          <a:ln w="6350" cmpd="sng">
            <a:solidFill>
              <a:srgbClr val="BFBFBF">
                <a:alpha val="67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圆角矩形 6"/>
          <p:cNvSpPr>
            <a:spLocks noChangeArrowheads="1"/>
          </p:cNvSpPr>
          <p:nvPr/>
        </p:nvSpPr>
        <p:spPr bwMode="auto">
          <a:xfrm rot="2760000">
            <a:off x="5489575" y="2700338"/>
            <a:ext cx="552450" cy="317500"/>
          </a:xfrm>
          <a:prstGeom prst="roundRect">
            <a:avLst>
              <a:gd name="adj" fmla="val 50000"/>
            </a:avLst>
          </a:prstGeom>
          <a:solidFill>
            <a:srgbClr val="FE6F4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87" name="圆角矩形 10"/>
          <p:cNvSpPr>
            <a:spLocks noChangeArrowheads="1"/>
          </p:cNvSpPr>
          <p:nvPr/>
        </p:nvSpPr>
        <p:spPr bwMode="auto">
          <a:xfrm>
            <a:off x="5395913" y="2927350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88" name="圆角矩形 11"/>
          <p:cNvSpPr>
            <a:spLocks noChangeArrowheads="1"/>
          </p:cNvSpPr>
          <p:nvPr/>
        </p:nvSpPr>
        <p:spPr bwMode="auto">
          <a:xfrm rot="18840000">
            <a:off x="5490369" y="3153569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A382C4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89" name="圆角矩形 12"/>
          <p:cNvSpPr>
            <a:spLocks noChangeArrowheads="1"/>
          </p:cNvSpPr>
          <p:nvPr/>
        </p:nvSpPr>
        <p:spPr bwMode="auto">
          <a:xfrm rot="16200000">
            <a:off x="5710238" y="3243262"/>
            <a:ext cx="552450" cy="314325"/>
          </a:xfrm>
          <a:prstGeom prst="roundRect">
            <a:avLst>
              <a:gd name="adj" fmla="val 50000"/>
            </a:avLst>
          </a:prstGeom>
          <a:solidFill>
            <a:srgbClr val="87ADD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90" name="圆角矩形 13"/>
          <p:cNvSpPr>
            <a:spLocks noChangeArrowheads="1"/>
          </p:cNvSpPr>
          <p:nvPr/>
        </p:nvSpPr>
        <p:spPr bwMode="auto">
          <a:xfrm rot="8040000">
            <a:off x="6054725" y="3035300"/>
            <a:ext cx="317500" cy="552450"/>
          </a:xfrm>
          <a:prstGeom prst="roundRect">
            <a:avLst>
              <a:gd name="adj" fmla="val 50000"/>
            </a:avLst>
          </a:prstGeom>
          <a:solidFill>
            <a:srgbClr val="7CC182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91" name="圆角矩形 14"/>
          <p:cNvSpPr>
            <a:spLocks noChangeArrowheads="1"/>
          </p:cNvSpPr>
          <p:nvPr/>
        </p:nvSpPr>
        <p:spPr bwMode="auto">
          <a:xfrm rot="10800000">
            <a:off x="6037263" y="2921000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92" name="圆角矩形 16"/>
          <p:cNvSpPr>
            <a:spLocks noChangeArrowheads="1"/>
          </p:cNvSpPr>
          <p:nvPr/>
        </p:nvSpPr>
        <p:spPr bwMode="auto">
          <a:xfrm rot="5400000">
            <a:off x="5709444" y="2601119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93" name="圆角矩形 15"/>
          <p:cNvSpPr>
            <a:spLocks noChangeArrowheads="1"/>
          </p:cNvSpPr>
          <p:nvPr/>
        </p:nvSpPr>
        <p:spPr bwMode="auto">
          <a:xfrm rot="8100000">
            <a:off x="5946775" y="2701925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94" name="文本框 49"/>
          <p:cNvSpPr txBox="1">
            <a:spLocks noChangeArrowheads="1"/>
          </p:cNvSpPr>
          <p:nvPr/>
        </p:nvSpPr>
        <p:spPr bwMode="auto">
          <a:xfrm>
            <a:off x="5095875" y="3921125"/>
            <a:ext cx="1885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</a:t>
            </a:r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32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16"/>
          <p:cNvSpPr>
            <a:spLocks noChangeArrowheads="1"/>
          </p:cNvSpPr>
          <p:nvPr/>
        </p:nvSpPr>
        <p:spPr bwMode="auto">
          <a:xfrm rot="5400000">
            <a:off x="1107710" y="411117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" name="圆角矩形 15"/>
          <p:cNvSpPr>
            <a:spLocks noChangeArrowheads="1"/>
          </p:cNvSpPr>
          <p:nvPr/>
        </p:nvSpPr>
        <p:spPr bwMode="auto">
          <a:xfrm rot="8100000">
            <a:off x="1121778" y="1229366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2" name="圆角矩形 14"/>
          <p:cNvSpPr>
            <a:spLocks noChangeArrowheads="1"/>
          </p:cNvSpPr>
          <p:nvPr/>
        </p:nvSpPr>
        <p:spPr bwMode="auto">
          <a:xfrm rot="10800000">
            <a:off x="1113692" y="1995278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3" name="圆角矩形 13"/>
          <p:cNvSpPr>
            <a:spLocks noChangeArrowheads="1"/>
          </p:cNvSpPr>
          <p:nvPr/>
        </p:nvSpPr>
        <p:spPr bwMode="auto">
          <a:xfrm rot="8040000">
            <a:off x="1231961" y="2629154"/>
            <a:ext cx="317500" cy="552450"/>
          </a:xfrm>
          <a:prstGeom prst="roundRect">
            <a:avLst>
              <a:gd name="adj" fmla="val 50000"/>
            </a:avLst>
          </a:prstGeom>
          <a:solidFill>
            <a:srgbClr val="7CC182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4" name="圆角矩形 12"/>
          <p:cNvSpPr>
            <a:spLocks noChangeArrowheads="1"/>
          </p:cNvSpPr>
          <p:nvPr/>
        </p:nvSpPr>
        <p:spPr bwMode="auto">
          <a:xfrm rot="16200000">
            <a:off x="1120273" y="3565531"/>
            <a:ext cx="552450" cy="314325"/>
          </a:xfrm>
          <a:prstGeom prst="roundRect">
            <a:avLst>
              <a:gd name="adj" fmla="val 50000"/>
            </a:avLst>
          </a:prstGeom>
          <a:solidFill>
            <a:srgbClr val="87ADD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5" name="圆角矩形 11"/>
          <p:cNvSpPr>
            <a:spLocks noChangeArrowheads="1"/>
          </p:cNvSpPr>
          <p:nvPr/>
        </p:nvSpPr>
        <p:spPr bwMode="auto">
          <a:xfrm rot="18840000">
            <a:off x="1120273" y="4427920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A382C4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6" name="圆角矩形 10"/>
          <p:cNvSpPr>
            <a:spLocks noChangeArrowheads="1"/>
          </p:cNvSpPr>
          <p:nvPr/>
        </p:nvSpPr>
        <p:spPr bwMode="auto">
          <a:xfrm>
            <a:off x="1120274" y="5241239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7" name="圆角矩形 6"/>
          <p:cNvSpPr>
            <a:spLocks noChangeArrowheads="1"/>
          </p:cNvSpPr>
          <p:nvPr/>
        </p:nvSpPr>
        <p:spPr bwMode="auto">
          <a:xfrm rot="2760000">
            <a:off x="1150126" y="6008322"/>
            <a:ext cx="552450" cy="317500"/>
          </a:xfrm>
          <a:prstGeom prst="roundRect">
            <a:avLst>
              <a:gd name="adj" fmla="val 50000"/>
            </a:avLst>
          </a:prstGeom>
          <a:solidFill>
            <a:srgbClr val="FE6F4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3538855" y="1107440"/>
            <a:ext cx="46894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4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860550" y="3016250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200">
                <a:solidFill>
                  <a:srgbClr val="404040"/>
                </a:solidFill>
              </a:rPr>
              <a:t>1</a:t>
            </a:r>
            <a:endParaRPr lang="zh-CN" altLang="en-US" sz="3200">
              <a:solidFill>
                <a:srgbClr val="404040"/>
              </a:solidFill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930400" y="3160713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2168525" y="3370263"/>
            <a:ext cx="206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目简介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4854575" y="3016250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200">
                <a:solidFill>
                  <a:srgbClr val="404040"/>
                </a:solidFill>
              </a:rPr>
              <a:t>2</a:t>
            </a:r>
            <a:endParaRPr lang="zh-CN" altLang="en-US" sz="3200">
              <a:solidFill>
                <a:srgbClr val="404040"/>
              </a:solidFill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4926013" y="3160713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5164138" y="3370263"/>
            <a:ext cx="20637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项目实施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8158163" y="3016250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404040"/>
                </a:solidFill>
              </a:rPr>
              <a:t>3</a:t>
            </a:r>
            <a:endParaRPr lang="zh-CN" altLang="en-US" sz="3200" dirty="0">
              <a:solidFill>
                <a:srgbClr val="404040"/>
              </a:solidFill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8228013" y="3160713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8466138" y="3370263"/>
            <a:ext cx="20637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项目实验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5" name="文本框 31"/>
          <p:cNvSpPr txBox="1">
            <a:spLocks noChangeArrowheads="1"/>
          </p:cNvSpPr>
          <p:nvPr/>
        </p:nvSpPr>
        <p:spPr bwMode="auto">
          <a:xfrm>
            <a:off x="2168679" y="4225112"/>
            <a:ext cx="23161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视觉任务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6" name="文本框 31"/>
          <p:cNvSpPr txBox="1">
            <a:spLocks noChangeArrowheads="1"/>
          </p:cNvSpPr>
          <p:nvPr/>
        </p:nvSpPr>
        <p:spPr bwMode="auto">
          <a:xfrm>
            <a:off x="5164297" y="4223842"/>
            <a:ext cx="231616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算法动机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  <a:endParaRPr lang="zh-CN" altLang="en-US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7" name="文本框 31"/>
          <p:cNvSpPr txBox="1">
            <a:spLocks noChangeArrowheads="1"/>
          </p:cNvSpPr>
          <p:nvPr/>
        </p:nvSpPr>
        <p:spPr bwMode="auto">
          <a:xfrm>
            <a:off x="8466138" y="4223842"/>
            <a:ext cx="140023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方法评价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" y="438854"/>
            <a:ext cx="2286711" cy="2353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5279307" y="1239305"/>
            <a:ext cx="201257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视觉任务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2"/>
          <p:cNvGrpSpPr/>
          <p:nvPr/>
        </p:nvGrpSpPr>
        <p:grpSpPr bwMode="auto">
          <a:xfrm>
            <a:off x="1006849" y="670829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404004" y="972810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15"/>
          <p:cNvSpPr>
            <a:spLocks noChangeArrowheads="1"/>
          </p:cNvSpPr>
          <p:nvPr/>
        </p:nvSpPr>
        <p:spPr bwMode="auto">
          <a:xfrm rot="8100000">
            <a:off x="142276" y="255798"/>
            <a:ext cx="552450" cy="251245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2190" y="324485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找出两张图片中的相似之处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5279307" y="1239305"/>
            <a:ext cx="201257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用场合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3" name="文本框 13"/>
          <p:cNvSpPr txBox="1">
            <a:spLocks noChangeArrowheads="1"/>
          </p:cNvSpPr>
          <p:nvPr/>
        </p:nvSpPr>
        <p:spPr bwMode="auto">
          <a:xfrm>
            <a:off x="1673565" y="5984873"/>
            <a:ext cx="24531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寻找特定物品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4" name="文本框 28"/>
          <p:cNvSpPr txBox="1">
            <a:spLocks noChangeArrowheads="1"/>
          </p:cNvSpPr>
          <p:nvPr/>
        </p:nvSpPr>
        <p:spPr bwMode="auto">
          <a:xfrm>
            <a:off x="5406565" y="5979580"/>
            <a:ext cx="2135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寻找特定人像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5" name="文本框 29"/>
          <p:cNvSpPr txBox="1">
            <a:spLocks noChangeArrowheads="1"/>
          </p:cNvSpPr>
          <p:nvPr/>
        </p:nvSpPr>
        <p:spPr bwMode="auto">
          <a:xfrm>
            <a:off x="8930999" y="5979580"/>
            <a:ext cx="2135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寻找特定场景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2"/>
          <p:cNvGrpSpPr/>
          <p:nvPr/>
        </p:nvGrpSpPr>
        <p:grpSpPr bwMode="auto">
          <a:xfrm>
            <a:off x="1006849" y="670829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404004" y="972810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15"/>
          <p:cNvSpPr>
            <a:spLocks noChangeArrowheads="1"/>
          </p:cNvSpPr>
          <p:nvPr/>
        </p:nvSpPr>
        <p:spPr bwMode="auto">
          <a:xfrm rot="8100000">
            <a:off x="142276" y="255798"/>
            <a:ext cx="552450" cy="251245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" name="图片 1" descr="u=2864074773,506714023&amp;fm=175&amp;s=AA07C2045E5A544F502A3C430300F0B8&amp;w=640&amp;h=366&amp;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4255" y="3399155"/>
            <a:ext cx="3006725" cy="1719580"/>
          </a:xfrm>
          <a:prstGeom prst="rect">
            <a:avLst/>
          </a:prstGeom>
        </p:spPr>
      </p:pic>
      <p:pic>
        <p:nvPicPr>
          <p:cNvPr id="4" name="图片 3" descr="e1902f18f3f82b3bd07fc3bf5e3140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0" y="3134995"/>
            <a:ext cx="3018155" cy="2247265"/>
          </a:xfrm>
          <a:prstGeom prst="rect">
            <a:avLst/>
          </a:prstGeom>
        </p:spPr>
      </p:pic>
      <p:pic>
        <p:nvPicPr>
          <p:cNvPr id="5" name="图片 4" descr="O1CN010z0Poc1SxqyOxbtK2_!!2076912314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253740"/>
            <a:ext cx="1133475" cy="2094230"/>
          </a:xfrm>
          <a:prstGeom prst="rect">
            <a:avLst/>
          </a:prstGeom>
        </p:spPr>
      </p:pic>
      <p:pic>
        <p:nvPicPr>
          <p:cNvPr id="6" name="图片 5" descr="O1CN01IR9O3V1twTPRRRtaP_!!0-rate.jpg_400x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90" y="3219450"/>
            <a:ext cx="1621790" cy="216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算法动机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3065145" y="1362075"/>
            <a:ext cx="840613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分别找出两张图片中的特征点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对两张图片中的特征点进行匹配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如果发现有大量特征点匹配，那么这两张图片有可能有相似的特征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获取特征点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4643120" y="1273175"/>
            <a:ext cx="533971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使用特征检测器和描述符，计算关键点和描述符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= cv2.ORB_create()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kp1, des1 = feature.detectAndCompute(img1, None)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kp2, des2 = feature.detectAndCompute(img2, None)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3041015"/>
            <a:ext cx="4161155" cy="316611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5142230" y="3968750"/>
            <a:ext cx="1757045" cy="635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708015" y="4504690"/>
            <a:ext cx="1875790" cy="4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134735" y="4147820"/>
            <a:ext cx="1667510" cy="247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15990" y="4465320"/>
            <a:ext cx="2073910" cy="297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777865" y="4058285"/>
            <a:ext cx="1617345" cy="69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797550" y="3482975"/>
            <a:ext cx="1657350" cy="594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58485" y="4167505"/>
            <a:ext cx="215392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34735" y="4395470"/>
            <a:ext cx="1459230" cy="109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92395" y="3482975"/>
            <a:ext cx="2183130" cy="43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76925" y="4098290"/>
            <a:ext cx="2173605" cy="36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83960" y="3582035"/>
            <a:ext cx="188531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51450" y="5269230"/>
            <a:ext cx="201485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3041015"/>
            <a:ext cx="4161155" cy="3166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特征点匹配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4643120" y="1273175"/>
            <a:ext cx="533971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暴力匹配BFMatcher，遍历描述符，确定描述符是否匹配，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然后计算匹配距离并排序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 = cv2.BFMatcher(cv2.NORM_L2)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matches = bf.knnMatch(des1, des2, k=2)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3041015"/>
            <a:ext cx="4144010" cy="31203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3041015"/>
            <a:ext cx="4144010" cy="3135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967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挑选匹配结果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4643120" y="1273175"/>
            <a:ext cx="533971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挑选较好的匹配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goodMatch = []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m, n in matches: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m.distance &lt; 0.80 * n.distance: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goodMatch.append(m)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3041015"/>
            <a:ext cx="4144010" cy="31203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3041015"/>
            <a:ext cx="414401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 bwMode="auto">
          <a:xfrm>
            <a:off x="664241" y="468346"/>
            <a:ext cx="1792287" cy="1779587"/>
            <a:chOff x="0" y="0"/>
            <a:chExt cx="5237019" cy="5201394"/>
          </a:xfrm>
        </p:grpSpPr>
        <p:sp>
          <p:nvSpPr>
            <p:cNvPr id="23" name="同心圆 17"/>
            <p:cNvSpPr/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同心圆 18"/>
            <p:cNvSpPr/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同心圆 19"/>
            <p:cNvSpPr/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6000"/>
                </a:srgbClr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8"/>
            <p:cNvCxnSpPr>
              <a:cxnSpLocks noChangeShapeType="1"/>
              <a:endCxn id="30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44"/>
            <p:cNvCxnSpPr>
              <a:cxnSpLocks noChangeShapeType="1"/>
              <a:stCxn id="30" idx="1"/>
              <a:endCxn id="30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6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1028987" y="773917"/>
            <a:ext cx="1260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"/>
          <p:cNvSpPr txBox="1">
            <a:spLocks noChangeArrowheads="1"/>
          </p:cNvSpPr>
          <p:nvPr/>
        </p:nvSpPr>
        <p:spPr bwMode="auto">
          <a:xfrm>
            <a:off x="383540" y="3856355"/>
            <a:ext cx="31248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描绘匹配点</a:t>
            </a:r>
            <a:endParaRPr lang="zh-CN" altLang="en-US" sz="3600" b="1" dirty="0" smtClean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 rot="10800000">
            <a:off x="629500" y="3040922"/>
            <a:ext cx="554037" cy="314325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631087" y="5002662"/>
            <a:ext cx="552450" cy="315913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" name="圆角矩形 16"/>
          <p:cNvSpPr>
            <a:spLocks noChangeArrowheads="1"/>
          </p:cNvSpPr>
          <p:nvPr/>
        </p:nvSpPr>
        <p:spPr bwMode="auto">
          <a:xfrm rot="5400000">
            <a:off x="24918" y="233733"/>
            <a:ext cx="552450" cy="31591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4643120" y="1273175"/>
            <a:ext cx="665924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描绘匹配点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drawMatchesKnn_cv2(img1_gray, kp1, img2_gray, kp2, goodMatch[:20])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3041015"/>
            <a:ext cx="4139565" cy="3120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3041015"/>
            <a:ext cx="4144010" cy="3120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WPS 文字</Application>
  <PresentationFormat>宽屏</PresentationFormat>
  <Paragraphs>155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方正书宋_GBK</vt:lpstr>
      <vt:lpstr>Wingdings</vt:lpstr>
      <vt:lpstr>Calibri</vt:lpstr>
      <vt:lpstr>宋体</vt:lpstr>
      <vt:lpstr>微软雅黑</vt:lpstr>
      <vt:lpstr>楷体</vt:lpstr>
      <vt:lpstr>等线</vt:lpstr>
      <vt:lpstr>汉仪中等线KW</vt:lpstr>
      <vt:lpstr>Helvetica Neue</vt:lpstr>
      <vt:lpstr>汉仪旗黑KW</vt:lpstr>
      <vt:lpstr>宋体</vt:lpstr>
      <vt:lpstr>Arial Unicode MS</vt:lpstr>
      <vt:lpstr>等线 Light</vt:lpstr>
      <vt:lpstr>汉仪楷体KW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赵世豪</dc:creator>
  <cp:lastModifiedBy>tanglimpse</cp:lastModifiedBy>
  <cp:revision>79</cp:revision>
  <dcterms:created xsi:type="dcterms:W3CDTF">2020-03-19T10:47:54Z</dcterms:created>
  <dcterms:modified xsi:type="dcterms:W3CDTF">2020-03-19T10:47:54Z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